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1.xml" ContentType="application/vnd.openxmlformats-officedocument.themeOverride+xml"/>
  <Override PartName="/ppt/notesSlides/notesSlide5.xml" ContentType="application/vnd.openxmlformats-officedocument.presentationml.notesSlide+xml"/>
  <Override PartName="/ppt/theme/themeOverride2.xml" ContentType="application/vnd.openxmlformats-officedocument.themeOverr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3" r:id="rId3"/>
    <p:sldMasterId id="2147483685" r:id="rId4"/>
  </p:sldMasterIdLst>
  <p:notesMasterIdLst>
    <p:notesMasterId r:id="rId97"/>
  </p:notesMasterIdLst>
  <p:sldIdLst>
    <p:sldId id="257" r:id="rId5"/>
    <p:sldId id="259" r:id="rId6"/>
    <p:sldId id="260" r:id="rId7"/>
    <p:sldId id="350" r:id="rId8"/>
    <p:sldId id="348" r:id="rId9"/>
    <p:sldId id="261" r:id="rId10"/>
    <p:sldId id="262" r:id="rId11"/>
    <p:sldId id="263" r:id="rId12"/>
    <p:sldId id="264" r:id="rId13"/>
    <p:sldId id="265" r:id="rId14"/>
    <p:sldId id="266" r:id="rId15"/>
    <p:sldId id="267" r:id="rId16"/>
    <p:sldId id="268" r:id="rId17"/>
    <p:sldId id="349" r:id="rId18"/>
    <p:sldId id="334" r:id="rId19"/>
    <p:sldId id="351" r:id="rId20"/>
    <p:sldId id="269" r:id="rId21"/>
    <p:sldId id="270" r:id="rId22"/>
    <p:sldId id="352" r:id="rId23"/>
    <p:sldId id="353" r:id="rId24"/>
    <p:sldId id="271" r:id="rId25"/>
    <p:sldId id="272" r:id="rId26"/>
    <p:sldId id="273" r:id="rId27"/>
    <p:sldId id="274" r:id="rId28"/>
    <p:sldId id="275" r:id="rId29"/>
    <p:sldId id="276" r:id="rId30"/>
    <p:sldId id="277" r:id="rId31"/>
    <p:sldId id="278" r:id="rId32"/>
    <p:sldId id="279" r:id="rId33"/>
    <p:sldId id="354" r:id="rId34"/>
    <p:sldId id="355" r:id="rId35"/>
    <p:sldId id="356" r:id="rId36"/>
    <p:sldId id="357" r:id="rId37"/>
    <p:sldId id="358" r:id="rId38"/>
    <p:sldId id="280" r:id="rId39"/>
    <p:sldId id="281" r:id="rId40"/>
    <p:sldId id="282" r:id="rId41"/>
    <p:sldId id="283" r:id="rId42"/>
    <p:sldId id="359" r:id="rId43"/>
    <p:sldId id="284" r:id="rId44"/>
    <p:sldId id="360" r:id="rId45"/>
    <p:sldId id="361" r:id="rId46"/>
    <p:sldId id="362" r:id="rId47"/>
    <p:sldId id="363" r:id="rId48"/>
    <p:sldId id="285" r:id="rId49"/>
    <p:sldId id="364" r:id="rId50"/>
    <p:sldId id="286" r:id="rId51"/>
    <p:sldId id="287" r:id="rId52"/>
    <p:sldId id="288" r:id="rId53"/>
    <p:sldId id="289" r:id="rId54"/>
    <p:sldId id="290" r:id="rId55"/>
    <p:sldId id="291" r:id="rId56"/>
    <p:sldId id="292" r:id="rId57"/>
    <p:sldId id="293" r:id="rId58"/>
    <p:sldId id="294" r:id="rId59"/>
    <p:sldId id="295" r:id="rId60"/>
    <p:sldId id="336" r:id="rId61"/>
    <p:sldId id="335" r:id="rId62"/>
    <p:sldId id="337" r:id="rId63"/>
    <p:sldId id="296" r:id="rId64"/>
    <p:sldId id="297" r:id="rId65"/>
    <p:sldId id="298" r:id="rId66"/>
    <p:sldId id="299" r:id="rId67"/>
    <p:sldId id="347" r:id="rId68"/>
    <p:sldId id="338" r:id="rId69"/>
    <p:sldId id="339" r:id="rId70"/>
    <p:sldId id="340" r:id="rId71"/>
    <p:sldId id="341" r:id="rId72"/>
    <p:sldId id="342" r:id="rId73"/>
    <p:sldId id="343" r:id="rId74"/>
    <p:sldId id="344" r:id="rId75"/>
    <p:sldId id="345" r:id="rId76"/>
    <p:sldId id="300" r:id="rId77"/>
    <p:sldId id="301" r:id="rId78"/>
    <p:sldId id="302" r:id="rId79"/>
    <p:sldId id="303" r:id="rId80"/>
    <p:sldId id="304" r:id="rId81"/>
    <p:sldId id="309" r:id="rId82"/>
    <p:sldId id="320" r:id="rId83"/>
    <p:sldId id="321" r:id="rId84"/>
    <p:sldId id="322" r:id="rId85"/>
    <p:sldId id="323" r:id="rId86"/>
    <p:sldId id="324" r:id="rId87"/>
    <p:sldId id="325" r:id="rId88"/>
    <p:sldId id="326" r:id="rId89"/>
    <p:sldId id="327" r:id="rId90"/>
    <p:sldId id="328" r:id="rId91"/>
    <p:sldId id="329" r:id="rId92"/>
    <p:sldId id="330" r:id="rId93"/>
    <p:sldId id="331" r:id="rId94"/>
    <p:sldId id="332" r:id="rId95"/>
    <p:sldId id="333" r:id="rId9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55" autoAdjust="0"/>
    <p:restoredTop sz="94660"/>
  </p:normalViewPr>
  <p:slideViewPr>
    <p:cSldViewPr>
      <p:cViewPr varScale="1">
        <p:scale>
          <a:sx n="74" d="100"/>
          <a:sy n="74" d="100"/>
        </p:scale>
        <p:origin x="-724" y="-6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97"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0.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0C45CD-7593-4E7B-857C-A85044C56AF1}" type="datetimeFigureOut">
              <a:rPr lang="zh-CN" altLang="en-US" smtClean="0"/>
              <a:t>2022/11/22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0871BC7-4658-4334-9AF7-00A63DDFB004}" type="slidenum">
              <a:rPr lang="zh-CN" altLang="en-US" smtClean="0"/>
              <a:t>‹#›</a:t>
            </a:fld>
            <a:endParaRPr lang="zh-CN" altLang="en-US"/>
          </a:p>
        </p:txBody>
      </p:sp>
    </p:spTree>
    <p:extLst>
      <p:ext uri="{BB962C8B-B14F-4D97-AF65-F5344CB8AC3E}">
        <p14:creationId xmlns:p14="http://schemas.microsoft.com/office/powerpoint/2010/main" val="3987668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48.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301D3BD-BEF6-4D9C-8901-5EBBA067501C}" type="slidenum">
              <a:rPr lang="zh-CN" altLang="zh-CN" smtClean="0"/>
              <a:pPr/>
              <a:t>1</a:t>
            </a:fld>
            <a:endParaRPr lang="zh-CN" altLang="zh-CN"/>
          </a:p>
        </p:txBody>
      </p:sp>
    </p:spTree>
    <p:extLst>
      <p:ext uri="{BB962C8B-B14F-4D97-AF65-F5344CB8AC3E}">
        <p14:creationId xmlns:p14="http://schemas.microsoft.com/office/powerpoint/2010/main" val="1304127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p:sp>
      <p:sp>
        <p:nvSpPr>
          <p:cNvPr id="83971" name="备注占位符 2"/>
          <p:cNvSpPr>
            <a:spLocks noGrp="1"/>
          </p:cNvSpPr>
          <p:nvPr>
            <p:ph type="body" idx="1"/>
          </p:nvPr>
        </p:nvSpPr>
        <p:spPr>
          <a:noFill/>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83972" name="灯片编号占位符 3"/>
          <p:cNvSpPr>
            <a:spLocks noGrp="1"/>
          </p:cNvSpPr>
          <p:nvPr>
            <p:ph type="sldNum" sz="quarter" idx="5"/>
          </p:nvPr>
        </p:nvSpPr>
        <p:spPr>
          <a:noFill/>
        </p:spPr>
        <p:txBody>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eaLnBrk="1" hangingPunct="1"/>
            <a:fld id="{9D3749B2-0A49-46DA-B5B1-426289B66FD6}" type="slidenum">
              <a:rPr lang="en-US" altLang="zh-CN" sz="1200" smtClean="0">
                <a:solidFill>
                  <a:schemeClr val="tx1"/>
                </a:solidFill>
              </a:rPr>
              <a:pPr eaLnBrk="1" hangingPunct="1"/>
              <a:t>3</a:t>
            </a:fld>
            <a:endParaRPr lang="en-US" altLang="zh-CN" sz="1200" smtClean="0">
              <a:solidFill>
                <a:schemeClr val="tx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p:sp>
      <p:sp>
        <p:nvSpPr>
          <p:cNvPr id="111619" name="备注占位符 2"/>
          <p:cNvSpPr>
            <a:spLocks noGrp="1"/>
          </p:cNvSpPr>
          <p:nvPr>
            <p:ph type="body" idx="1"/>
          </p:nvPr>
        </p:nvSpPr>
        <p:spPr>
          <a:noFill/>
        </p:spPr>
        <p:txBody>
          <a:bodyPr/>
          <a:lstStyle/>
          <a:p>
            <a:pPr eaLnBrk="1" hangingPunct="1"/>
            <a:endParaRPr lang="zh-CN" altLang="en-US" smtClean="0"/>
          </a:p>
        </p:txBody>
      </p:sp>
      <p:sp>
        <p:nvSpPr>
          <p:cNvPr id="111620" name="灯片编号占位符 3"/>
          <p:cNvSpPr>
            <a:spLocks noGrp="1"/>
          </p:cNvSpPr>
          <p:nvPr>
            <p:ph type="sldNum" sz="quarter" idx="5"/>
          </p:nvPr>
        </p:nvSpPr>
        <p:spPr>
          <a:noFill/>
        </p:spPr>
        <p:txBody>
          <a:bodyPr/>
          <a:lstStyle>
            <a:lvl1pPr eaLnBrk="0" hangingPunct="0">
              <a:defRPr>
                <a:solidFill>
                  <a:schemeClr val="tx1"/>
                </a:solidFill>
                <a:latin typeface="Arial" pitchFamily="34" charset="0"/>
                <a:ea typeface="华文中宋" pitchFamily="2" charset="-122"/>
              </a:defRPr>
            </a:lvl1pPr>
            <a:lvl2pPr marL="742950" indent="-285750" eaLnBrk="0" hangingPunct="0">
              <a:defRPr>
                <a:solidFill>
                  <a:schemeClr val="tx1"/>
                </a:solidFill>
                <a:latin typeface="Arial" pitchFamily="34" charset="0"/>
                <a:ea typeface="华文中宋" pitchFamily="2" charset="-122"/>
              </a:defRPr>
            </a:lvl2pPr>
            <a:lvl3pPr marL="1143000" indent="-228600" eaLnBrk="0" hangingPunct="0">
              <a:defRPr>
                <a:solidFill>
                  <a:schemeClr val="tx1"/>
                </a:solidFill>
                <a:latin typeface="Arial" pitchFamily="34" charset="0"/>
                <a:ea typeface="华文中宋" pitchFamily="2" charset="-122"/>
              </a:defRPr>
            </a:lvl3pPr>
            <a:lvl4pPr marL="1600200" indent="-228600" eaLnBrk="0" hangingPunct="0">
              <a:defRPr>
                <a:solidFill>
                  <a:schemeClr val="tx1"/>
                </a:solidFill>
                <a:latin typeface="Arial" pitchFamily="34" charset="0"/>
                <a:ea typeface="华文中宋" pitchFamily="2" charset="-122"/>
              </a:defRPr>
            </a:lvl4pPr>
            <a:lvl5pPr marL="2057400" indent="-228600" eaLnBrk="0" hangingPunct="0">
              <a:defRPr>
                <a:solidFill>
                  <a:schemeClr val="tx1"/>
                </a:solidFill>
                <a:latin typeface="Arial" pitchFamily="34" charset="0"/>
                <a:ea typeface="华文中宋"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9pPr>
          </a:lstStyle>
          <a:p>
            <a:pPr eaLnBrk="1" hangingPunct="1"/>
            <a:fld id="{D6103F7A-6065-4937-8078-41B6CF6B445D}" type="slidenum">
              <a:rPr lang="zh-CN" altLang="zh-CN">
                <a:ea typeface="宋体" pitchFamily="2" charset="-122"/>
              </a:rPr>
              <a:pPr eaLnBrk="1" hangingPunct="1"/>
              <a:t>46</a:t>
            </a:fld>
            <a:endParaRPr lang="zh-CN" altLang="zh-CN">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noRot="1" noChangeAspect="1" noChangeArrowheads="1" noTextEdit="1"/>
          </p:cNvSpPr>
          <p:nvPr>
            <p:ph type="sldImg"/>
          </p:nvPr>
        </p:nvSpPr>
        <p:spPr/>
      </p:sp>
      <p:sp>
        <p:nvSpPr>
          <p:cNvPr id="113667" name="Rectangle 3"/>
          <p:cNvSpPr>
            <a:spLocks noGrp="1" noRot="1" noChangeArrowheads="1"/>
          </p:cNvSpPr>
          <p:nvPr>
            <p:ph type="body" idx="1"/>
          </p:nvPr>
        </p:nvSpPr>
        <p:spPr>
          <a:xfrm>
            <a:off x="914400" y="4343400"/>
            <a:ext cx="5029200" cy="4114800"/>
          </a:xfrm>
          <a:noFill/>
        </p:spPr>
        <p:txBody>
          <a:bodyPr/>
          <a:lstStyle/>
          <a:p>
            <a:pPr eaLnBrk="1" hangingPunct="1"/>
            <a:r>
              <a:rPr lang="zh-CN" smtClean="0"/>
              <a:t>举例  压实图形</a:t>
            </a:r>
          </a:p>
          <a:p>
            <a:pPr eaLnBrk="1" hangingPunct="1"/>
            <a:endParaRPr lang="zh-CN"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114690" name="Rectangle 2"/>
          <p:cNvSpPr>
            <a:spLocks noGrp="1" noRot="1" noChangeAspect="1" noChangeArrowheads="1" noTextEdit="1"/>
          </p:cNvSpPr>
          <p:nvPr>
            <p:ph type="sldImg"/>
          </p:nvPr>
        </p:nvSpPr>
        <p:spPr/>
      </p:sp>
      <p:sp>
        <p:nvSpPr>
          <p:cNvPr id="114691" name="Rectangle 3"/>
          <p:cNvSpPr>
            <a:spLocks noGrp="1" noRot="1" noChangeArrowheads="1"/>
          </p:cNvSpPr>
          <p:nvPr>
            <p:ph type="body" idx="1"/>
          </p:nvPr>
        </p:nvSpPr>
        <p:spPr>
          <a:xfrm>
            <a:off x="914400" y="4343400"/>
            <a:ext cx="5029200" cy="4114800"/>
          </a:xfrm>
          <a:noFill/>
        </p:spPr>
        <p:txBody>
          <a:bodyPr/>
          <a:lstStyle/>
          <a:p>
            <a:pPr eaLnBrk="1" hangingPunct="1"/>
            <a:endParaRPr lang="zh-CN" altLang="zh-CN" smtClean="0"/>
          </a:p>
          <a:p>
            <a:pPr eaLnBrk="1" hangingPunct="1"/>
            <a:endParaRPr lang="zh-CN" altLang="zh-CN" smtClean="0"/>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690E318-BFAD-46EF-AA29-3395A2DA216E}" type="slidenum">
              <a:rPr lang="zh-CN" altLang="en-US" smtClean="0"/>
              <a:pPr/>
              <a:t>61</a:t>
            </a:fld>
            <a:endParaRPr lang="en-US" altLang="zh-CN"/>
          </a:p>
        </p:txBody>
      </p:sp>
    </p:spTree>
    <p:extLst>
      <p:ext uri="{BB962C8B-B14F-4D97-AF65-F5344CB8AC3E}">
        <p14:creationId xmlns:p14="http://schemas.microsoft.com/office/powerpoint/2010/main" val="952313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600200"/>
            <a:ext cx="4038600" cy="4525963"/>
          </a:xfrm>
        </p:spPr>
        <p:txBody>
          <a:bodyPr/>
          <a:lstStyle/>
          <a:p>
            <a:pPr lvl="0"/>
            <a:endParaRPr lang="zh-CN" alt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p>
        </p:txBody>
      </p:sp>
      <p:sp>
        <p:nvSpPr>
          <p:cNvPr id="7" name="Rectangle 6"/>
          <p:cNvSpPr>
            <a:spLocks noGrp="1" noChangeArrowheads="1"/>
          </p:cNvSpPr>
          <p:nvPr>
            <p:ph type="sldNum" sz="quarter" idx="12"/>
          </p:nvPr>
        </p:nvSpPr>
        <p:spPr>
          <a:ln/>
        </p:spPr>
        <p:txBody>
          <a:bodyPr/>
          <a:lstStyle>
            <a:lvl1pPr>
              <a:defRPr/>
            </a:lvl1pPr>
          </a:lstStyle>
          <a:p>
            <a:pPr>
              <a:defRPr/>
            </a:pPr>
            <a:fld id="{0C3DE143-FE7E-43E9-928A-D781A987C5FC}" type="slidenum">
              <a:rPr lang="zh-CN" altLang="zh-CN"/>
              <a:pPr>
                <a:defRPr/>
              </a:pPr>
              <a:t>‹#›</a:t>
            </a:fld>
            <a:endParaRPr lang="zh-CN" altLang="zh-CN"/>
          </a:p>
        </p:txBody>
      </p:sp>
    </p:spTree>
    <p:extLst>
      <p:ext uri="{BB962C8B-B14F-4D97-AF65-F5344CB8AC3E}">
        <p14:creationId xmlns:p14="http://schemas.microsoft.com/office/powerpoint/2010/main" val="12014276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1A2CBCC-9C52-4DBE-ACE3-368005D27F25}" type="slidenum">
              <a:rPr lang="en-US" altLang="zh-CN"/>
              <a:pPr>
                <a:defRPr/>
              </a:pPr>
              <a:t>‹#›</a:t>
            </a:fld>
            <a:endParaRPr lang="en-US" altLang="zh-CN"/>
          </a:p>
        </p:txBody>
      </p:sp>
    </p:spTree>
    <p:extLst>
      <p:ext uri="{BB962C8B-B14F-4D97-AF65-F5344CB8AC3E}">
        <p14:creationId xmlns:p14="http://schemas.microsoft.com/office/powerpoint/2010/main" val="925024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870AC4C-20DC-42C2-9615-70407FF6F647}"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42203410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1AF9D29-ABFF-4B4A-BA2D-B935D4F19732}"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5507056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41FB466-2BB9-4F75-AB4F-EFC93A9B3BBC}"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754149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CCF566C-77FF-43DA-A1F8-3F04D5FF12CF}"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30780968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F65F7F6F-8FB2-4E81-B0F3-E3C834523C4C}"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78610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34671BF-DBA8-4AA1-91AB-D516EA94A320}"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1979274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C65EB7D-FDE1-4AE5-8FC4-19DA69B29806}"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0360535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6953DFF-6955-4EDA-83AA-B81D7CBB9BD3}"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36824222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DFACC48-87A4-4E25-A80C-27E3EE6FBB54}"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32980525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EB33A5A-DFD2-41A8-8201-8B7DF1B318B2}"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32716083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4BFA576-9668-4DEF-B95D-5BE7073557A1}"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95806606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870AC4C-20DC-42C2-9615-70407FF6F647}"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6011966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1AF9D29-ABFF-4B4A-BA2D-B935D4F19732}"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9137605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41FB466-2BB9-4F75-AB4F-EFC93A9B3BBC}"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1857032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9CCF566C-77FF-43DA-A1F8-3F04D5FF12CF}"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851539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F65F7F6F-8FB2-4E81-B0F3-E3C834523C4C}"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345600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2022/11/22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434671BF-DBA8-4AA1-91AB-D516EA94A320}"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9870886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C65EB7D-FDE1-4AE5-8FC4-19DA69B29806}"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789927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16953DFF-6955-4EDA-83AA-B81D7CBB9BD3}"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9229067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DFACC48-87A4-4E25-A80C-27E3EE6FBB54}"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16883831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EB33A5A-DFD2-41A8-8201-8B7DF1B318B2}"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42934955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4BFA576-9668-4DEF-B95D-5BE7073557A1}" type="slidenum">
              <a:rPr lang="zh-CN" altLang="zh-CN">
                <a:solidFill>
                  <a:srgbClr val="000000"/>
                </a:solidFill>
              </a:rPr>
              <a:pPr>
                <a:defRPr/>
              </a:pPr>
              <a:t>‹#›</a:t>
            </a:fld>
            <a:endParaRPr lang="zh-CN" altLang="zh-CN">
              <a:solidFill>
                <a:srgbClr val="000000"/>
              </a:solidFill>
            </a:endParaRPr>
          </a:p>
        </p:txBody>
      </p:sp>
    </p:spTree>
    <p:extLst>
      <p:ext uri="{BB962C8B-B14F-4D97-AF65-F5344CB8AC3E}">
        <p14:creationId xmlns:p14="http://schemas.microsoft.com/office/powerpoint/2010/main" val="27931039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CF9F1B4-3498-4BA5-85F4-AF9E129D1178}"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472687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6059BE-CF14-4438-9C71-25D5F3A4428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01336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FF995B2-37F5-4BF7-B084-5639A4BB61B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75179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226CECB-A7D6-4B38-B131-AEFFC00864E3}"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0948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2022/11/22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23D037DA-18CB-4410-8763-DF6E72E1BDC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7759710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6A1214A-CEDF-48C9-88FF-E736DC62916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2543904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2905CB03-2BD6-40BE-ADA1-BA7150E0DE9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313874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F584E3C6-2BBC-43E9-B690-010F86E7A05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023329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DA2EC21-971C-45F2-A021-7E69F8E7F3C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689225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985206FC-2CF5-4123-BAF0-8E52C389640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393505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9CB5193-73FA-4837-981D-053DC87A1F7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3812820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8A0D57A-61DC-4324-BE79-A06D3D3CDFB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52245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2022/11/22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2022/11/22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2022/11/22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2022/11/22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2022/11/22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98"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00006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pPr fontAlgn="base">
              <a:spcBef>
                <a:spcPct val="0"/>
              </a:spcBef>
              <a:spcAft>
                <a:spcPct val="0"/>
              </a:spcAft>
              <a:buFont typeface="Arial" pitchFamily="34" charset="0"/>
              <a:buNone/>
              <a:defRPr/>
            </a:pPr>
            <a:endParaRPr lang="zh-CN"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pPr fontAlgn="base">
              <a:spcBef>
                <a:spcPct val="0"/>
              </a:spcBef>
              <a:spcAft>
                <a:spcPct val="0"/>
              </a:spcAft>
              <a:buFont typeface="Arial" pitchFamily="34" charset="0"/>
              <a:buNone/>
              <a:defRPr/>
            </a:pPr>
            <a:endParaRPr lang="zh-CN"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pPr fontAlgn="base">
              <a:spcBef>
                <a:spcPct val="0"/>
              </a:spcBef>
              <a:spcAft>
                <a:spcPct val="0"/>
              </a:spcAft>
              <a:buFont typeface="Arial" pitchFamily="34" charset="0"/>
              <a:buNone/>
              <a:defRPr/>
            </a:pPr>
            <a:fld id="{D5011007-CFC6-4A33-8BF6-8EB79AEDADAE}" type="slidenum">
              <a:rPr lang="zh-CN" altLang="zh-CN">
                <a:solidFill>
                  <a:srgbClr val="000000"/>
                </a:solidFill>
              </a:rPr>
              <a:pPr fontAlgn="base">
                <a:spcBef>
                  <a:spcPct val="0"/>
                </a:spcBef>
                <a:spcAft>
                  <a:spcPct val="0"/>
                </a:spcAft>
                <a:buFont typeface="Arial" pitchFamily="34" charset="0"/>
                <a:buNone/>
                <a:defRPr/>
              </a:pPr>
              <a:t>‹#›</a:t>
            </a:fld>
            <a:endParaRPr lang="zh-CN" altLang="zh-CN">
              <a:solidFill>
                <a:srgbClr val="000000"/>
              </a:solidFill>
            </a:endParaRPr>
          </a:p>
        </p:txBody>
      </p:sp>
    </p:spTree>
    <p:extLst>
      <p:ext uri="{BB962C8B-B14F-4D97-AF65-F5344CB8AC3E}">
        <p14:creationId xmlns:p14="http://schemas.microsoft.com/office/powerpoint/2010/main" val="122211304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rgbClr val="000066"/>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smtClean="0"/>
              <a:t>单击此处编辑母版文本样式</a:t>
            </a:r>
          </a:p>
          <a:p>
            <a:pPr lvl="1"/>
            <a:r>
              <a:rPr lang="zh-CN" smtClean="0"/>
              <a:t>第二级</a:t>
            </a:r>
          </a:p>
          <a:p>
            <a:pPr lvl="2"/>
            <a:r>
              <a:rPr lang="zh-CN" smtClean="0"/>
              <a:t>第三级</a:t>
            </a:r>
          </a:p>
          <a:p>
            <a:pPr lvl="3"/>
            <a:r>
              <a:rPr lang="zh-CN" smtClean="0"/>
              <a:t>第四级</a:t>
            </a:r>
          </a:p>
          <a:p>
            <a:pPr lvl="4"/>
            <a:r>
              <a:rPr lang="zh-CN" smtClean="0"/>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pPr fontAlgn="base">
              <a:spcBef>
                <a:spcPct val="0"/>
              </a:spcBef>
              <a:spcAft>
                <a:spcPct val="0"/>
              </a:spcAft>
              <a:buFont typeface="Arial" pitchFamily="34" charset="0"/>
              <a:buNone/>
              <a:defRPr/>
            </a:pPr>
            <a:endParaRPr lang="zh-CN" altLang="zh-CN">
              <a:solidFill>
                <a:srgbClr val="000000"/>
              </a:solidFill>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pPr fontAlgn="base">
              <a:spcBef>
                <a:spcPct val="0"/>
              </a:spcBef>
              <a:spcAft>
                <a:spcPct val="0"/>
              </a:spcAft>
              <a:buFont typeface="Arial" pitchFamily="34" charset="0"/>
              <a:buNone/>
              <a:defRPr/>
            </a:pPr>
            <a:endParaRPr lang="zh-CN" altLang="zh-CN">
              <a:solidFill>
                <a:srgbClr val="000000"/>
              </a:solidFill>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pPr fontAlgn="base">
              <a:spcBef>
                <a:spcPct val="0"/>
              </a:spcBef>
              <a:spcAft>
                <a:spcPct val="0"/>
              </a:spcAft>
              <a:buFont typeface="Arial" pitchFamily="34" charset="0"/>
              <a:buNone/>
              <a:defRPr/>
            </a:pPr>
            <a:fld id="{D5011007-CFC6-4A33-8BF6-8EB79AEDADAE}" type="slidenum">
              <a:rPr lang="zh-CN" altLang="zh-CN">
                <a:solidFill>
                  <a:srgbClr val="000000"/>
                </a:solidFill>
              </a:rPr>
              <a:pPr fontAlgn="base">
                <a:spcBef>
                  <a:spcPct val="0"/>
                </a:spcBef>
                <a:spcAft>
                  <a:spcPct val="0"/>
                </a:spcAft>
                <a:buFont typeface="Arial" pitchFamily="34" charset="0"/>
                <a:buNone/>
                <a:defRPr/>
              </a:pPr>
              <a:t>‹#›</a:t>
            </a:fld>
            <a:endParaRPr lang="zh-CN" altLang="zh-CN">
              <a:solidFill>
                <a:srgbClr val="000000"/>
              </a:solidFill>
            </a:endParaRPr>
          </a:p>
        </p:txBody>
      </p:sp>
    </p:spTree>
    <p:extLst>
      <p:ext uri="{BB962C8B-B14F-4D97-AF65-F5344CB8AC3E}">
        <p14:creationId xmlns:p14="http://schemas.microsoft.com/office/powerpoint/2010/main" val="15443003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smtClean="0"/>
            </a:lvl1pPr>
          </a:lstStyle>
          <a:p>
            <a:pPr fontAlgn="base">
              <a:spcBef>
                <a:spcPct val="0"/>
              </a:spcBef>
              <a:spcAft>
                <a:spcPct val="0"/>
              </a:spcAft>
              <a:defRPr/>
            </a:pPr>
            <a:endParaRPr lang="en-US" altLang="zh-CN">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smtClean="0"/>
            </a:lvl1pPr>
          </a:lstStyle>
          <a:p>
            <a:pPr fontAlgn="base">
              <a:spcBef>
                <a:spcPct val="0"/>
              </a:spcBef>
              <a:spcAft>
                <a:spcPct val="0"/>
              </a:spcAft>
              <a:defRPr/>
            </a:pPr>
            <a:endParaRPr lang="en-US" altLang="zh-CN">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smtClean="0"/>
            </a:lvl1pPr>
          </a:lstStyle>
          <a:p>
            <a:pPr fontAlgn="base">
              <a:spcBef>
                <a:spcPct val="0"/>
              </a:spcBef>
              <a:spcAft>
                <a:spcPct val="0"/>
              </a:spcAft>
              <a:defRPr/>
            </a:pPr>
            <a:fld id="{F1BD8736-8121-47EC-9630-43940D7B2211}"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367670008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76.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 Target="slide5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19.wmf"/><Relationship Id="rId4" Type="http://schemas.openxmlformats.org/officeDocument/2006/relationships/oleObject" Target="../embeddings/oleObject1.bin"/></Relationships>
</file>

<file path=ppt/slides/_rels/slide4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0.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32.wmf"/><Relationship Id="rId5" Type="http://schemas.openxmlformats.org/officeDocument/2006/relationships/oleObject" Target="../embeddings/oleObject4.bin"/><Relationship Id="rId4" Type="http://schemas.openxmlformats.org/officeDocument/2006/relationships/image" Target="../media/image31.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Layout" Target="../slideLayouts/slideLayout42.xml"/><Relationship Id="rId5" Type="http://schemas.openxmlformats.org/officeDocument/2006/relationships/image" Target="../media/image36.jpeg"/><Relationship Id="rId4" Type="http://schemas.openxmlformats.org/officeDocument/2006/relationships/image" Target="../media/image35.jpe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323528" y="2418514"/>
            <a:ext cx="8064500" cy="1708160"/>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eaLnBrk="1" hangingPunct="1">
              <a:lnSpc>
                <a:spcPct val="125000"/>
              </a:lnSpc>
            </a:pPr>
            <a:r>
              <a:rPr lang="zh-CN" altLang="en-US" sz="2800" dirty="0">
                <a:solidFill>
                  <a:srgbClr val="C00000"/>
                </a:solidFill>
                <a:latin typeface="华文中宋" pitchFamily="2" charset="-122"/>
                <a:ea typeface="华文中宋" pitchFamily="2" charset="-122"/>
              </a:rPr>
              <a:t>1、土壤是重要的生产资料 </a:t>
            </a:r>
            <a:endParaRPr lang="zh-CN" altLang="en-US" sz="2800" b="0" dirty="0">
              <a:solidFill>
                <a:srgbClr val="C00000"/>
              </a:solidFill>
              <a:latin typeface="华文中宋" pitchFamily="2" charset="-122"/>
              <a:ea typeface="华文中宋" pitchFamily="2" charset="-122"/>
            </a:endParaRPr>
          </a:p>
          <a:p>
            <a:pPr eaLnBrk="1" hangingPunct="1">
              <a:lnSpc>
                <a:spcPct val="125000"/>
              </a:lnSpc>
            </a:pPr>
            <a:r>
              <a:rPr lang="zh-CN" altLang="en-US" sz="2800" b="0" dirty="0">
                <a:latin typeface="华文中宋" pitchFamily="2" charset="-122"/>
                <a:ea typeface="华文中宋" pitchFamily="2" charset="-122"/>
              </a:rPr>
              <a:t>	</a:t>
            </a:r>
            <a:r>
              <a:rPr lang="zh-CN" altLang="en-US" sz="2800" b="0" dirty="0">
                <a:latin typeface="Times New Roman" pitchFamily="18" charset="0"/>
                <a:ea typeface="华文中宋" pitchFamily="2" charset="-122"/>
                <a:cs typeface="Times New Roman" pitchFamily="18" charset="0"/>
              </a:rPr>
              <a:t>1) </a:t>
            </a:r>
            <a:r>
              <a:rPr lang="zh-CN" altLang="en-US" sz="2800" dirty="0">
                <a:latin typeface="Times New Roman" pitchFamily="18" charset="0"/>
                <a:ea typeface="华文中宋" pitchFamily="2" charset="-122"/>
                <a:cs typeface="Times New Roman" pitchFamily="18" charset="0"/>
              </a:rPr>
              <a:t>人类的农业生产活动以土壤为</a:t>
            </a:r>
            <a:r>
              <a:rPr lang="zh-CN" altLang="en-US" sz="2800" dirty="0" smtClean="0">
                <a:latin typeface="Times New Roman" pitchFamily="18" charset="0"/>
                <a:ea typeface="华文中宋" pitchFamily="2" charset="-122"/>
                <a:cs typeface="Times New Roman" pitchFamily="18" charset="0"/>
              </a:rPr>
              <a:t>基础</a:t>
            </a:r>
            <a:endParaRPr lang="en-US" altLang="zh-CN" sz="2800" dirty="0" smtClean="0">
              <a:latin typeface="Times New Roman" pitchFamily="18" charset="0"/>
              <a:ea typeface="华文中宋" pitchFamily="2" charset="-122"/>
              <a:cs typeface="Times New Roman" pitchFamily="18" charset="0"/>
            </a:endParaRPr>
          </a:p>
          <a:p>
            <a:pPr eaLnBrk="1" hangingPunct="1">
              <a:lnSpc>
                <a:spcPct val="125000"/>
              </a:lnSpc>
            </a:pPr>
            <a:r>
              <a:rPr lang="zh-CN" altLang="en-US" sz="2800" dirty="0">
                <a:latin typeface="华文中宋" pitchFamily="2" charset="-122"/>
                <a:ea typeface="华文中宋" pitchFamily="2" charset="-122"/>
              </a:rPr>
              <a:t>	2) 土壤是生态系统的重要组成部分</a:t>
            </a:r>
            <a:r>
              <a:rPr lang="ja-JP" altLang="en-US" sz="2800" dirty="0">
                <a:latin typeface="华文中宋" pitchFamily="2" charset="-122"/>
                <a:ea typeface="华文中宋" pitchFamily="2" charset="-122"/>
              </a:rPr>
              <a:t> </a:t>
            </a:r>
          </a:p>
        </p:txBody>
      </p:sp>
      <p:sp>
        <p:nvSpPr>
          <p:cNvPr id="53252" name="AutoShape 4" descr="水滴">
            <a:hlinkClick r:id="rId3" action="ppaction://hlinksldjump" highlightClick="1"/>
          </p:cNvPr>
          <p:cNvSpPr>
            <a:spLocks noChangeArrowheads="1"/>
          </p:cNvSpPr>
          <p:nvPr/>
        </p:nvSpPr>
        <p:spPr bwMode="auto">
          <a:xfrm>
            <a:off x="5148263" y="6283325"/>
            <a:ext cx="720725" cy="574675"/>
          </a:xfrm>
          <a:prstGeom prst="actionButtonBackPrevious">
            <a:avLst/>
          </a:prstGeom>
          <a:blipFill dpi="0" rotWithShape="1">
            <a:blip r:embed="rId4"/>
            <a:srcRect/>
            <a:tile tx="0" ty="0" sx="100000" sy="100000" flip="none" algn="tl"/>
          </a:blip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1600">
                <a:solidFill>
                  <a:srgbClr val="000066"/>
                </a:solidFill>
              </a:rPr>
              <a:t>返回</a:t>
            </a:r>
          </a:p>
          <a:p>
            <a:pPr algn="ctr" eaLnBrk="1" hangingPunct="1"/>
            <a:r>
              <a:rPr lang="zh-CN" altLang="en-US" sz="1600">
                <a:solidFill>
                  <a:srgbClr val="000066"/>
                </a:solidFill>
              </a:rPr>
              <a:t>节目录</a:t>
            </a:r>
          </a:p>
        </p:txBody>
      </p:sp>
      <p:sp>
        <p:nvSpPr>
          <p:cNvPr id="5" name="Text Box 2"/>
          <p:cNvSpPr txBox="1">
            <a:spLocks noChangeArrowheads="1"/>
          </p:cNvSpPr>
          <p:nvPr/>
        </p:nvSpPr>
        <p:spPr bwMode="auto">
          <a:xfrm>
            <a:off x="352661" y="4149080"/>
            <a:ext cx="8064500" cy="581025"/>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eaLnBrk="1" hangingPunct="1">
              <a:lnSpc>
                <a:spcPct val="125000"/>
              </a:lnSpc>
            </a:pPr>
            <a:r>
              <a:rPr lang="zh-CN" altLang="en-US" sz="2800" dirty="0">
                <a:solidFill>
                  <a:srgbClr val="C00000"/>
                </a:solidFill>
                <a:latin typeface="华文中宋" pitchFamily="2" charset="-122"/>
                <a:ea typeface="华文中宋" pitchFamily="2" charset="-122"/>
              </a:rPr>
              <a:t>2、土壤是农业生产中物质与能量循环的重要枢纽</a:t>
            </a:r>
            <a:r>
              <a:rPr lang="ja-JP" altLang="en-US" sz="2800" b="0" dirty="0">
                <a:solidFill>
                  <a:srgbClr val="C00000"/>
                </a:solidFill>
                <a:latin typeface="华文中宋" pitchFamily="2" charset="-122"/>
                <a:ea typeface="华文中宋" pitchFamily="2" charset="-122"/>
              </a:rPr>
              <a:t> </a:t>
            </a:r>
            <a:endParaRPr lang="zh-CN" altLang="en-US" sz="2800" b="0" dirty="0">
              <a:solidFill>
                <a:srgbClr val="C00000"/>
              </a:solidFill>
              <a:latin typeface="华文中宋" pitchFamily="2" charset="-122"/>
              <a:ea typeface="华文中宋" pitchFamily="2" charset="-122"/>
            </a:endParaRPr>
          </a:p>
        </p:txBody>
      </p:sp>
      <p:sp>
        <p:nvSpPr>
          <p:cNvPr id="7" name="Text Box 2"/>
          <p:cNvSpPr txBox="1">
            <a:spLocks noChangeArrowheads="1"/>
          </p:cNvSpPr>
          <p:nvPr/>
        </p:nvSpPr>
        <p:spPr bwMode="auto">
          <a:xfrm>
            <a:off x="323528" y="4817184"/>
            <a:ext cx="8064500" cy="1708160"/>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eaLnBrk="1" hangingPunct="1">
              <a:lnSpc>
                <a:spcPct val="125000"/>
              </a:lnSpc>
              <a:spcBef>
                <a:spcPct val="50000"/>
              </a:spcBef>
            </a:pPr>
            <a:r>
              <a:rPr lang="zh-CN" altLang="en-US" sz="2800" dirty="0" smtClean="0">
                <a:solidFill>
                  <a:srgbClr val="C00000"/>
                </a:solidFill>
                <a:latin typeface="Times New Roman" pitchFamily="18" charset="0"/>
                <a:ea typeface="华文中宋" pitchFamily="2" charset="-122"/>
                <a:cs typeface="Times New Roman" pitchFamily="18" charset="0"/>
              </a:rPr>
              <a:t>3</a:t>
            </a:r>
            <a:r>
              <a:rPr lang="zh-CN" altLang="en-US" sz="2800" dirty="0">
                <a:solidFill>
                  <a:srgbClr val="C00000"/>
                </a:solidFill>
                <a:latin typeface="Times New Roman" pitchFamily="18" charset="0"/>
                <a:ea typeface="华文中宋" pitchFamily="2" charset="-122"/>
                <a:cs typeface="Times New Roman" pitchFamily="18" charset="0"/>
              </a:rPr>
              <a:t>、土壤是宝贵的自然资源 </a:t>
            </a:r>
          </a:p>
          <a:p>
            <a:pPr eaLnBrk="1" hangingPunct="1">
              <a:lnSpc>
                <a:spcPct val="125000"/>
              </a:lnSpc>
              <a:spcBef>
                <a:spcPts val="0"/>
              </a:spcBef>
            </a:pPr>
            <a:r>
              <a:rPr lang="zh-CN" altLang="en-US" sz="2800" b="0" dirty="0">
                <a:latin typeface="Times New Roman" pitchFamily="18" charset="0"/>
                <a:ea typeface="华文中宋" pitchFamily="2" charset="-122"/>
                <a:cs typeface="Times New Roman" pitchFamily="18" charset="0"/>
              </a:rPr>
              <a:t>	</a:t>
            </a:r>
            <a:r>
              <a:rPr lang="zh-CN" altLang="en-US" sz="2800" dirty="0">
                <a:latin typeface="Times New Roman" pitchFamily="18" charset="0"/>
                <a:ea typeface="华文中宋" pitchFamily="2" charset="-122"/>
                <a:cs typeface="Times New Roman" pitchFamily="18" charset="0"/>
              </a:rPr>
              <a:t>1)</a:t>
            </a:r>
            <a:r>
              <a:rPr lang="zh-CN" altLang="en-US" sz="2800" b="0" dirty="0">
                <a:latin typeface="Times New Roman" pitchFamily="18" charset="0"/>
                <a:ea typeface="华文中宋" pitchFamily="2" charset="-122"/>
                <a:cs typeface="Times New Roman" pitchFamily="18" charset="0"/>
              </a:rPr>
              <a:t> </a:t>
            </a:r>
            <a:r>
              <a:rPr lang="zh-CN" altLang="en-US" sz="2800" dirty="0">
                <a:latin typeface="Times New Roman" pitchFamily="18" charset="0"/>
                <a:ea typeface="华文中宋" pitchFamily="2" charset="-122"/>
                <a:cs typeface="Times New Roman" pitchFamily="18" charset="0"/>
              </a:rPr>
              <a:t>土壤资源是可再生的资源</a:t>
            </a:r>
            <a:r>
              <a:rPr lang="ja-JP" altLang="en-US" sz="2800" dirty="0">
                <a:latin typeface="Times New Roman" pitchFamily="18" charset="0"/>
                <a:ea typeface="华文中宋" pitchFamily="2" charset="-122"/>
                <a:cs typeface="Times New Roman" pitchFamily="18" charset="0"/>
              </a:rPr>
              <a:t> </a:t>
            </a:r>
            <a:endParaRPr lang="zh-CN" altLang="en-US" sz="2800" b="0" dirty="0">
              <a:latin typeface="Times New Roman" pitchFamily="18" charset="0"/>
              <a:ea typeface="华文中宋" pitchFamily="2" charset="-122"/>
              <a:cs typeface="Times New Roman" pitchFamily="18" charset="0"/>
            </a:endParaRPr>
          </a:p>
          <a:p>
            <a:pPr eaLnBrk="1" hangingPunct="1">
              <a:lnSpc>
                <a:spcPct val="125000"/>
              </a:lnSpc>
            </a:pPr>
            <a:r>
              <a:rPr lang="zh-CN" altLang="en-US" sz="2800" dirty="0">
                <a:latin typeface="Times New Roman" pitchFamily="18" charset="0"/>
                <a:ea typeface="华文中宋" pitchFamily="2" charset="-122"/>
                <a:cs typeface="Times New Roman" pitchFamily="18" charset="0"/>
              </a:rPr>
              <a:t>	2) 土壤资源的稀缺性</a:t>
            </a:r>
            <a:r>
              <a:rPr lang="ja-JP" altLang="en-US" sz="2800" dirty="0">
                <a:latin typeface="Times New Roman" pitchFamily="18" charset="0"/>
                <a:ea typeface="华文中宋" pitchFamily="2" charset="-122"/>
                <a:cs typeface="Times New Roman" pitchFamily="18" charset="0"/>
              </a:rPr>
              <a:t> </a:t>
            </a:r>
            <a:endParaRPr lang="zh-CN" altLang="en-US" sz="2800" b="0" dirty="0">
              <a:latin typeface="Times New Roman" pitchFamily="18" charset="0"/>
              <a:ea typeface="华文中宋" pitchFamily="2" charset="-122"/>
              <a:cs typeface="Times New Roman" pitchFamily="18" charset="0"/>
            </a:endParaRPr>
          </a:p>
        </p:txBody>
      </p:sp>
      <p:sp>
        <p:nvSpPr>
          <p:cNvPr id="8" name="Rectangle 5"/>
          <p:cNvSpPr>
            <a:spLocks noGrp="1" noChangeArrowheads="1"/>
          </p:cNvSpPr>
          <p:nvPr>
            <p:ph type="title"/>
          </p:nvPr>
        </p:nvSpPr>
        <p:spPr>
          <a:xfrm>
            <a:off x="179065" y="1766362"/>
            <a:ext cx="8353425" cy="648072"/>
          </a:xfrm>
          <a:solidFill>
            <a:schemeClr val="bg1"/>
          </a:solidFill>
          <a:effectLst>
            <a:outerShdw dist="107763" dir="2700000" algn="ctr" rotWithShape="0">
              <a:schemeClr val="bg2">
                <a:alpha val="50000"/>
              </a:schemeClr>
            </a:outerShdw>
          </a:effectLst>
        </p:spPr>
        <p:txBody>
          <a:bodyPr/>
          <a:lstStyle/>
          <a:p>
            <a:pPr algn="l" eaLnBrk="1" hangingPunct="1"/>
            <a:r>
              <a:rPr lang="zh-CN" altLang="en-US" sz="3200" b="1" dirty="0" smtClean="0">
                <a:solidFill>
                  <a:srgbClr val="000066"/>
                </a:solidFill>
                <a:latin typeface="华文中宋" pitchFamily="2" charset="-122"/>
                <a:ea typeface="华文中宋" pitchFamily="2" charset="-122"/>
              </a:rPr>
              <a:t>（一）土壤在农业可持续发展中的地位与作用</a:t>
            </a:r>
            <a:r>
              <a:rPr lang="zh-CN" altLang="en-US" sz="3200" dirty="0" smtClean="0">
                <a:latin typeface="华文中宋" pitchFamily="2" charset="-122"/>
                <a:ea typeface="华文中宋" pitchFamily="2" charset="-122"/>
              </a:rPr>
              <a:t> </a:t>
            </a:r>
          </a:p>
        </p:txBody>
      </p:sp>
      <p:sp>
        <p:nvSpPr>
          <p:cNvPr id="9" name="Rectangle 2"/>
          <p:cNvSpPr>
            <a:spLocks noChangeArrowheads="1"/>
          </p:cNvSpPr>
          <p:nvPr/>
        </p:nvSpPr>
        <p:spPr bwMode="auto">
          <a:xfrm>
            <a:off x="2124075" y="0"/>
            <a:ext cx="7019925" cy="404813"/>
          </a:xfrm>
          <a:prstGeom prst="rect">
            <a:avLst/>
          </a:prstGeom>
          <a:solidFill>
            <a:srgbClr val="00003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zh-CN" altLang="en-US" sz="2400">
                <a:solidFill>
                  <a:schemeClr val="bg1"/>
                </a:solidFill>
              </a:rPr>
              <a:t>   第三节 土壤肥料的地位与作用</a:t>
            </a:r>
          </a:p>
        </p:txBody>
      </p:sp>
      <p:sp>
        <p:nvSpPr>
          <p:cNvPr id="10" name="Rectangle 3"/>
          <p:cNvSpPr>
            <a:spLocks noChangeArrowheads="1"/>
          </p:cNvSpPr>
          <p:nvPr/>
        </p:nvSpPr>
        <p:spPr bwMode="auto">
          <a:xfrm>
            <a:off x="0" y="0"/>
            <a:ext cx="2124075" cy="404813"/>
          </a:xfrm>
          <a:prstGeom prst="rect">
            <a:avLst/>
          </a:prstGeom>
          <a:solidFill>
            <a:srgbClr val="640000"/>
          </a:solidFill>
          <a:ln w="254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400">
                <a:solidFill>
                  <a:schemeClr val="bg1"/>
                </a:solidFill>
                <a:latin typeface="华文中宋" pitchFamily="2" charset="-122"/>
              </a:rPr>
              <a:t>第一章 绪论</a:t>
            </a:r>
          </a:p>
        </p:txBody>
      </p:sp>
      <p:sp>
        <p:nvSpPr>
          <p:cNvPr id="11" name="Rectangle 4"/>
          <p:cNvSpPr txBox="1">
            <a:spLocks noChangeArrowheads="1"/>
          </p:cNvSpPr>
          <p:nvPr/>
        </p:nvSpPr>
        <p:spPr bwMode="auto">
          <a:xfrm>
            <a:off x="479933" y="692696"/>
            <a:ext cx="8280400" cy="792162"/>
          </a:xfrm>
          <a:prstGeom prst="rect">
            <a:avLst/>
          </a:prstGeom>
          <a:gradFill rotWithShape="1">
            <a:gsLst>
              <a:gs pos="0">
                <a:srgbClr val="000066">
                  <a:alpha val="50000"/>
                </a:srgbClr>
              </a:gs>
              <a:gs pos="50000">
                <a:schemeClr val="bg1"/>
              </a:gs>
              <a:gs pos="100000">
                <a:srgbClr val="000066">
                  <a:alpha val="50000"/>
                </a:srgbClr>
              </a:gs>
            </a:gsLst>
            <a:lin ang="5400000" scaled="1"/>
          </a:gradFill>
          <a:ln>
            <a:noFill/>
          </a:ln>
          <a:effectLst>
            <a:outerShdw dist="35921"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eaLnBrk="1" hangingPunct="1">
              <a:defRPr/>
            </a:pPr>
            <a:r>
              <a:rPr lang="zh-CN" altLang="en-US" sz="2800" b="1" dirty="0" smtClean="0">
                <a:solidFill>
                  <a:srgbClr val="000066"/>
                </a:solidFill>
                <a:latin typeface="Times New Roman" pitchFamily="18" charset="0"/>
                <a:ea typeface="华文中宋" pitchFamily="2" charset="-122"/>
              </a:rPr>
              <a:t>第三节 土壤肥料在农业可持续发展中的地位与作用</a:t>
            </a:r>
            <a:r>
              <a:rPr lang="zh-CN" altLang="en-US" sz="2800" dirty="0" smtClean="0"/>
              <a:t> </a:t>
            </a:r>
          </a:p>
        </p:txBody>
      </p:sp>
    </p:spTree>
    <p:extLst>
      <p:ext uri="{BB962C8B-B14F-4D97-AF65-F5344CB8AC3E}">
        <p14:creationId xmlns:p14="http://schemas.microsoft.com/office/powerpoint/2010/main" val="4251660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395288" y="2205038"/>
            <a:ext cx="8424862" cy="2268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eaLnBrk="1" hangingPunct="1">
              <a:lnSpc>
                <a:spcPct val="170000"/>
              </a:lnSpc>
            </a:pPr>
            <a:r>
              <a:rPr lang="en-US" altLang="zh-CN" sz="2800" b="1" dirty="0">
                <a:solidFill>
                  <a:schemeClr val="tx1"/>
                </a:solidFill>
                <a:ea typeface="华文中宋" pitchFamily="2" charset="-122"/>
              </a:rPr>
              <a:t>    </a:t>
            </a:r>
            <a:r>
              <a:rPr lang="zh-CN" altLang="zh-CN" sz="2800" b="1" dirty="0">
                <a:solidFill>
                  <a:schemeClr val="tx1"/>
                </a:solidFill>
                <a:ea typeface="华文中宋" pitchFamily="2" charset="-122"/>
              </a:rPr>
              <a:t>岩石在地表受到种种外力作用，逐渐破碎成为疏松物质，这一过程叫做</a:t>
            </a:r>
            <a:r>
              <a:rPr lang="zh-CN" altLang="zh-CN" sz="2800" b="1" dirty="0">
                <a:solidFill>
                  <a:srgbClr val="FF0000"/>
                </a:solidFill>
                <a:ea typeface="华文中宋" pitchFamily="2" charset="-122"/>
              </a:rPr>
              <a:t>风化作用</a:t>
            </a:r>
            <a:r>
              <a:rPr lang="zh-CN" altLang="zh-CN" sz="2800" b="1" dirty="0">
                <a:solidFill>
                  <a:schemeClr val="tx1"/>
                </a:solidFill>
                <a:ea typeface="华文中宋" pitchFamily="2" charset="-122"/>
              </a:rPr>
              <a:t>。所产生的疏松物质就是</a:t>
            </a:r>
            <a:r>
              <a:rPr lang="zh-CN" altLang="zh-CN" sz="2800" b="1" dirty="0">
                <a:solidFill>
                  <a:srgbClr val="FF0000"/>
                </a:solidFill>
                <a:ea typeface="华文中宋" pitchFamily="2" charset="-122"/>
              </a:rPr>
              <a:t>土壤母质</a:t>
            </a:r>
            <a:r>
              <a:rPr lang="zh-CN" altLang="zh-CN" sz="2800" b="1" dirty="0">
                <a:solidFill>
                  <a:schemeClr val="tx1"/>
                </a:solidFill>
                <a:ea typeface="华文中宋" pitchFamily="2" charset="-122"/>
              </a:rPr>
              <a:t>。</a:t>
            </a:r>
            <a:endParaRPr lang="zh-CN" altLang="zh-CN" sz="2800" dirty="0">
              <a:solidFill>
                <a:schemeClr val="tx1"/>
              </a:solidFill>
              <a:ea typeface="华文中宋" pitchFamily="2" charset="-122"/>
            </a:endParaRPr>
          </a:p>
        </p:txBody>
      </p:sp>
      <p:sp>
        <p:nvSpPr>
          <p:cNvPr id="7171" name="灯片编号占位符 1"/>
          <p:cNvSpPr>
            <a:spLocks noGrp="1"/>
          </p:cNvSpPr>
          <p:nvPr>
            <p:ph type="sldNum" sz="quarter" idx="12"/>
          </p:nvPr>
        </p:nvSpPr>
        <p:spPr>
          <a:noFill/>
        </p:spPr>
        <p:txBody>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eaLnBrk="1" hangingPunct="1"/>
            <a:fld id="{D03D618B-FD0A-47FD-85FD-CAAB5FF1928B}" type="slidenum">
              <a:rPr lang="zh-CN" altLang="zh-CN" sz="1400" smtClean="0">
                <a:solidFill>
                  <a:schemeClr val="tx1"/>
                </a:solidFill>
                <a:latin typeface="Arial" pitchFamily="34" charset="0"/>
              </a:rPr>
              <a:pPr eaLnBrk="1" hangingPunct="1"/>
              <a:t>10</a:t>
            </a:fld>
            <a:endParaRPr lang="zh-CN" altLang="zh-CN" sz="1400" smtClean="0">
              <a:solidFill>
                <a:schemeClr val="tx1"/>
              </a:solidFill>
              <a:latin typeface="Arial" pitchFamily="34" charset="0"/>
            </a:endParaRPr>
          </a:p>
        </p:txBody>
      </p:sp>
    </p:spTree>
    <p:extLst>
      <p:ext uri="{BB962C8B-B14F-4D97-AF65-F5344CB8AC3E}">
        <p14:creationId xmlns:p14="http://schemas.microsoft.com/office/powerpoint/2010/main" val="1597948225"/>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468313" y="1484313"/>
            <a:ext cx="8351837" cy="3268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60000"/>
              </a:lnSpc>
              <a:defRPr/>
            </a:pPr>
            <a:r>
              <a:rPr lang="zh-CN" altLang="zh-CN" sz="2800" b="1" u="sng" dirty="0">
                <a:solidFill>
                  <a:srgbClr val="FF0000"/>
                </a:solidFill>
                <a:effectLst>
                  <a:outerShdw blurRad="38100" dist="38100" dir="2700000" algn="tl">
                    <a:srgbClr val="000000"/>
                  </a:outerShdw>
                </a:effectLst>
                <a:latin typeface="华文中宋" pitchFamily="2" charset="-122"/>
              </a:rPr>
              <a:t>A. </a:t>
            </a:r>
            <a:r>
              <a:rPr lang="zh-CN" sz="2800" b="1" u="sng" dirty="0">
                <a:solidFill>
                  <a:srgbClr val="FF0000"/>
                </a:solidFill>
                <a:effectLst>
                  <a:outerShdw blurRad="38100" dist="38100" dir="2700000" algn="tl">
                    <a:srgbClr val="000000"/>
                  </a:outerShdw>
                </a:effectLst>
                <a:latin typeface="华文中宋" pitchFamily="2" charset="-122"/>
              </a:rPr>
              <a:t>物理风化作用</a:t>
            </a:r>
          </a:p>
          <a:p>
            <a:pPr>
              <a:lnSpc>
                <a:spcPct val="160000"/>
              </a:lnSpc>
              <a:defRPr/>
            </a:pPr>
            <a:endParaRPr lang="zh-CN" sz="1000" b="1" u="sng" dirty="0">
              <a:solidFill>
                <a:srgbClr val="FF0000"/>
              </a:solidFill>
              <a:effectLst>
                <a:outerShdw blurRad="38100" dist="38100" dir="2700000" algn="tl">
                  <a:srgbClr val="000000"/>
                </a:outerShdw>
              </a:effectLst>
              <a:latin typeface="华文中宋" pitchFamily="2" charset="-122"/>
            </a:endParaRPr>
          </a:p>
          <a:p>
            <a:pPr>
              <a:lnSpc>
                <a:spcPct val="160000"/>
              </a:lnSpc>
              <a:defRPr/>
            </a:pPr>
            <a:r>
              <a:rPr lang="zh-CN" b="1" dirty="0">
                <a:solidFill>
                  <a:srgbClr val="FF0000"/>
                </a:solidFill>
                <a:effectLst>
                  <a:outerShdw blurRad="38100" dist="38100" dir="2700000" algn="tl">
                    <a:srgbClr val="FFFFFF"/>
                  </a:outerShdw>
                </a:effectLst>
                <a:latin typeface="华文中宋" pitchFamily="2" charset="-122"/>
              </a:rPr>
              <a:t>   </a:t>
            </a:r>
            <a:r>
              <a:rPr lang="zh-CN" b="1" dirty="0">
                <a:solidFill>
                  <a:schemeClr val="tx1"/>
                </a:solidFill>
                <a:effectLst>
                  <a:outerShdw blurRad="38100" dist="38100" dir="2700000" algn="tl">
                    <a:srgbClr val="FFFFFF"/>
                  </a:outerShdw>
                </a:effectLst>
                <a:latin typeface="华文中宋" pitchFamily="2" charset="-122"/>
              </a:rPr>
              <a:t>指使岩石产生物理变化而成为碎屑状态的</a:t>
            </a:r>
            <a:r>
              <a:rPr lang="zh-CN" b="1" dirty="0" smtClean="0">
                <a:solidFill>
                  <a:schemeClr val="tx1"/>
                </a:solidFill>
                <a:effectLst>
                  <a:outerShdw blurRad="38100" dist="38100" dir="2700000" algn="tl">
                    <a:srgbClr val="FFFFFF"/>
                  </a:outerShdw>
                </a:effectLst>
                <a:latin typeface="华文中宋" pitchFamily="2" charset="-122"/>
              </a:rPr>
              <a:t>过程。</a:t>
            </a:r>
            <a:endParaRPr lang="zh-CN" b="1" dirty="0">
              <a:solidFill>
                <a:schemeClr val="tx1"/>
              </a:solidFill>
              <a:effectLst>
                <a:outerShdw blurRad="38100" dist="38100" dir="2700000" algn="tl">
                  <a:srgbClr val="FFFFFF"/>
                </a:outerShdw>
              </a:effectLst>
              <a:latin typeface="华文中宋" pitchFamily="2" charset="-122"/>
            </a:endParaRPr>
          </a:p>
          <a:p>
            <a:pPr>
              <a:lnSpc>
                <a:spcPct val="160000"/>
              </a:lnSpc>
              <a:defRPr/>
            </a:pPr>
            <a:endParaRPr lang="zh-CN" sz="900" b="1" dirty="0">
              <a:solidFill>
                <a:schemeClr val="tx1"/>
              </a:solidFill>
              <a:effectLst>
                <a:outerShdw blurRad="38100" dist="38100" dir="2700000" algn="tl">
                  <a:srgbClr val="FFFFFF"/>
                </a:outerShdw>
              </a:effectLst>
              <a:latin typeface="华文中宋" pitchFamily="2" charset="-122"/>
            </a:endParaRPr>
          </a:p>
          <a:p>
            <a:pPr>
              <a:lnSpc>
                <a:spcPct val="160000"/>
              </a:lnSpc>
              <a:defRPr/>
            </a:pPr>
            <a:r>
              <a:rPr lang="zh-CN" b="1" dirty="0">
                <a:solidFill>
                  <a:schemeClr val="tx1"/>
                </a:solidFill>
                <a:effectLst>
                  <a:outerShdw blurRad="38100" dist="38100" dir="2700000" algn="tl">
                    <a:srgbClr val="FFFFFF"/>
                  </a:outerShdw>
                </a:effectLst>
                <a:latin typeface="华文中宋" pitchFamily="2" charset="-122"/>
              </a:rPr>
              <a:t> </a:t>
            </a:r>
            <a:r>
              <a:rPr lang="zh-CN" altLang="zh-CN" b="1" dirty="0">
                <a:solidFill>
                  <a:schemeClr val="tx1"/>
                </a:solidFill>
                <a:effectLst>
                  <a:outerShdw blurRad="38100" dist="38100" dir="2700000" algn="tl">
                    <a:srgbClr val="FFFFFF"/>
                  </a:outerShdw>
                </a:effectLst>
                <a:latin typeface="华文中宋" pitchFamily="2" charset="-122"/>
              </a:rPr>
              <a:t>1</a:t>
            </a:r>
            <a:r>
              <a:rPr lang="zh-CN" b="1" dirty="0">
                <a:solidFill>
                  <a:schemeClr val="tx1"/>
                </a:solidFill>
                <a:effectLst>
                  <a:outerShdw blurRad="38100" dist="38100" dir="2700000" algn="tl">
                    <a:srgbClr val="FFFFFF"/>
                  </a:outerShdw>
                </a:effectLst>
                <a:latin typeface="华文中宋" pitchFamily="2" charset="-122"/>
              </a:rPr>
              <a:t>、主要是温度引起岩石的热力学变化</a:t>
            </a:r>
            <a:r>
              <a:rPr lang="zh-CN" altLang="zh-CN" b="1" dirty="0">
                <a:solidFill>
                  <a:schemeClr val="tx1"/>
                </a:solidFill>
                <a:effectLst>
                  <a:outerShdw blurRad="38100" dist="38100" dir="2700000" algn="tl">
                    <a:srgbClr val="FFFFFF"/>
                  </a:outerShdw>
                </a:effectLst>
                <a:latin typeface="华文中宋" pitchFamily="2" charset="-122"/>
              </a:rPr>
              <a:t>--</a:t>
            </a:r>
            <a:r>
              <a:rPr lang="zh-CN" b="1" dirty="0">
                <a:solidFill>
                  <a:schemeClr val="tx1"/>
                </a:solidFill>
                <a:effectLst>
                  <a:outerShdw blurRad="38100" dist="38100" dir="2700000" algn="tl">
                    <a:srgbClr val="FFFFFF"/>
                  </a:outerShdw>
                </a:effectLst>
                <a:latin typeface="华文中宋" pitchFamily="2" charset="-122"/>
              </a:rPr>
              <a:t>昼夜温差、冻结。</a:t>
            </a:r>
          </a:p>
          <a:p>
            <a:pPr>
              <a:lnSpc>
                <a:spcPct val="160000"/>
              </a:lnSpc>
              <a:defRPr/>
            </a:pPr>
            <a:r>
              <a:rPr lang="zh-CN" b="1" dirty="0">
                <a:solidFill>
                  <a:schemeClr val="tx1"/>
                </a:solidFill>
                <a:effectLst>
                  <a:outerShdw blurRad="38100" dist="38100" dir="2700000" algn="tl">
                    <a:srgbClr val="FFFFFF"/>
                  </a:outerShdw>
                </a:effectLst>
                <a:latin typeface="华文中宋" pitchFamily="2" charset="-122"/>
              </a:rPr>
              <a:t> </a:t>
            </a:r>
            <a:r>
              <a:rPr lang="zh-CN" altLang="zh-CN" b="1" dirty="0">
                <a:solidFill>
                  <a:schemeClr val="tx1"/>
                </a:solidFill>
                <a:effectLst>
                  <a:outerShdw blurRad="38100" dist="38100" dir="2700000" algn="tl">
                    <a:srgbClr val="FFFFFF"/>
                  </a:outerShdw>
                </a:effectLst>
                <a:latin typeface="华文中宋" pitchFamily="2" charset="-122"/>
              </a:rPr>
              <a:t>2</a:t>
            </a:r>
            <a:r>
              <a:rPr lang="zh-CN" b="1" dirty="0">
                <a:solidFill>
                  <a:schemeClr val="tx1"/>
                </a:solidFill>
                <a:effectLst>
                  <a:outerShdw blurRad="38100" dist="38100" dir="2700000" algn="tl">
                    <a:srgbClr val="FFFFFF"/>
                  </a:outerShdw>
                </a:effectLst>
                <a:latin typeface="华文中宋" pitchFamily="2" charset="-122"/>
              </a:rPr>
              <a:t>、盐类结晶的裂胀作用、流水冲刷和磨蚀、风砂磨蚀</a:t>
            </a:r>
          </a:p>
          <a:p>
            <a:pPr>
              <a:lnSpc>
                <a:spcPct val="160000"/>
              </a:lnSpc>
              <a:defRPr/>
            </a:pPr>
            <a:endParaRPr lang="zh-CN" sz="1000" b="1" dirty="0">
              <a:solidFill>
                <a:schemeClr val="tx1"/>
              </a:solidFill>
              <a:effectLst>
                <a:outerShdw blurRad="38100" dist="38100" dir="2700000" algn="tl">
                  <a:srgbClr val="FFFFFF"/>
                </a:outerShdw>
              </a:effectLst>
              <a:latin typeface="华文中宋" pitchFamily="2" charset="-122"/>
            </a:endParaRPr>
          </a:p>
          <a:p>
            <a:pPr>
              <a:lnSpc>
                <a:spcPct val="160000"/>
              </a:lnSpc>
              <a:defRPr/>
            </a:pPr>
            <a:r>
              <a:rPr lang="zh-CN" altLang="zh-CN" b="1" dirty="0" smtClean="0">
                <a:effectLst>
                  <a:outerShdw blurRad="38100" dist="38100" dir="2700000" algn="tl">
                    <a:srgbClr val="FFFFFF"/>
                  </a:outerShdw>
                </a:effectLst>
                <a:latin typeface="华文中宋" pitchFamily="2" charset="-122"/>
              </a:rPr>
              <a:t>特点</a:t>
            </a:r>
            <a:r>
              <a:rPr lang="zh-CN" altLang="zh-CN" b="1" dirty="0">
                <a:effectLst>
                  <a:outerShdw blurRad="38100" dist="38100" dir="2700000" algn="tl">
                    <a:srgbClr val="FFFFFF"/>
                  </a:outerShdw>
                </a:effectLst>
                <a:latin typeface="华文中宋" pitchFamily="2" charset="-122"/>
              </a:rPr>
              <a:t>是成分未</a:t>
            </a:r>
            <a:r>
              <a:rPr lang="zh-CN" altLang="zh-CN" b="1" dirty="0" smtClean="0">
                <a:effectLst>
                  <a:outerShdw blurRad="38100" dist="38100" dir="2700000" algn="tl">
                    <a:srgbClr val="FFFFFF"/>
                  </a:outerShdw>
                </a:effectLst>
                <a:latin typeface="华文中宋" pitchFamily="2" charset="-122"/>
              </a:rPr>
              <a:t>变</a:t>
            </a:r>
            <a:r>
              <a:rPr lang="zh-CN" altLang="en-US" b="1" dirty="0" smtClean="0">
                <a:effectLst>
                  <a:outerShdw blurRad="38100" dist="38100" dir="2700000" algn="tl">
                    <a:srgbClr val="FFFFFF"/>
                  </a:outerShdw>
                </a:effectLst>
                <a:latin typeface="华文中宋" pitchFamily="2" charset="-122"/>
              </a:rPr>
              <a:t>，</a:t>
            </a:r>
            <a:r>
              <a:rPr lang="zh-CN" b="1" dirty="0" smtClean="0">
                <a:solidFill>
                  <a:schemeClr val="tx1"/>
                </a:solidFill>
                <a:effectLst>
                  <a:outerShdw blurRad="38100" dist="38100" dir="2700000" algn="tl">
                    <a:srgbClr val="FFFFFF"/>
                  </a:outerShdw>
                </a:effectLst>
                <a:latin typeface="华文中宋" pitchFamily="2" charset="-122"/>
              </a:rPr>
              <a:t>颗粒</a:t>
            </a:r>
            <a:r>
              <a:rPr lang="zh-CN" b="1" dirty="0">
                <a:solidFill>
                  <a:schemeClr val="tx1"/>
                </a:solidFill>
                <a:effectLst>
                  <a:outerShdw blurRad="38100" dist="38100" dir="2700000" algn="tl">
                    <a:srgbClr val="FFFFFF"/>
                  </a:outerShdw>
                </a:effectLst>
                <a:latin typeface="华文中宋" pitchFamily="2" charset="-122"/>
              </a:rPr>
              <a:t>较粗，多偏砂、石砾多，养分不易释放出来。</a:t>
            </a:r>
          </a:p>
        </p:txBody>
      </p:sp>
      <p:sp>
        <p:nvSpPr>
          <p:cNvPr id="35843" name="Rectangle 3"/>
          <p:cNvSpPr>
            <a:spLocks noChangeArrowheads="1"/>
          </p:cNvSpPr>
          <p:nvPr/>
        </p:nvSpPr>
        <p:spPr bwMode="auto">
          <a:xfrm>
            <a:off x="395288" y="444500"/>
            <a:ext cx="4516437"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60000"/>
              </a:lnSpc>
              <a:defRPr/>
            </a:pPr>
            <a:r>
              <a:rPr lang="zh-CN" altLang="en-US" b="1" dirty="0">
                <a:solidFill>
                  <a:schemeClr val="accent2"/>
                </a:solidFill>
                <a:effectLst>
                  <a:outerShdw blurRad="38100" dist="38100" dir="2700000" algn="tl">
                    <a:srgbClr val="000000"/>
                  </a:outerShdw>
                </a:effectLst>
                <a:latin typeface="华文中宋" pitchFamily="2" charset="-122"/>
              </a:rPr>
              <a:t>岩石</a:t>
            </a:r>
            <a:r>
              <a:rPr lang="zh-CN" b="1" dirty="0">
                <a:solidFill>
                  <a:schemeClr val="accent2"/>
                </a:solidFill>
                <a:effectLst>
                  <a:outerShdw blurRad="38100" dist="38100" dir="2700000" algn="tl">
                    <a:srgbClr val="000000"/>
                  </a:outerShdw>
                </a:effectLst>
                <a:latin typeface="华文中宋" pitchFamily="2" charset="-122"/>
              </a:rPr>
              <a:t>风化作用的类型</a:t>
            </a:r>
            <a:r>
              <a:rPr lang="zh-CN" altLang="en-US" b="1" dirty="0">
                <a:solidFill>
                  <a:schemeClr val="accent2"/>
                </a:solidFill>
                <a:effectLst>
                  <a:outerShdw blurRad="38100" dist="38100" dir="2700000" algn="tl">
                    <a:srgbClr val="000000"/>
                  </a:outerShdw>
                </a:effectLst>
                <a:latin typeface="华文中宋" pitchFamily="2" charset="-122"/>
              </a:rPr>
              <a:t>及其特征？</a:t>
            </a:r>
            <a:endParaRPr lang="zh-CN" b="1" dirty="0">
              <a:solidFill>
                <a:schemeClr val="accent2"/>
              </a:solidFill>
              <a:effectLst>
                <a:outerShdw blurRad="38100" dist="38100" dir="2700000" algn="tl">
                  <a:srgbClr val="000000"/>
                </a:outerShdw>
              </a:effectLst>
              <a:latin typeface="华文中宋" pitchFamily="2" charset="-122"/>
            </a:endParaRPr>
          </a:p>
        </p:txBody>
      </p:sp>
      <p:sp>
        <p:nvSpPr>
          <p:cNvPr id="8196" name="灯片编号占位符 1"/>
          <p:cNvSpPr>
            <a:spLocks noGrp="1"/>
          </p:cNvSpPr>
          <p:nvPr>
            <p:ph type="sldNum" sz="quarter" idx="12"/>
          </p:nvPr>
        </p:nvSpPr>
        <p:spPr>
          <a:noFill/>
        </p:spPr>
        <p:txBody>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eaLnBrk="1" hangingPunct="1"/>
            <a:fld id="{E6BA05D4-08E0-4286-A05C-6200BE2325D8}" type="slidenum">
              <a:rPr lang="zh-CN" altLang="zh-CN" sz="1400" smtClean="0">
                <a:solidFill>
                  <a:schemeClr val="tx1"/>
                </a:solidFill>
                <a:latin typeface="Arial" pitchFamily="34" charset="0"/>
              </a:rPr>
              <a:pPr eaLnBrk="1" hangingPunct="1"/>
              <a:t>11</a:t>
            </a:fld>
            <a:endParaRPr lang="zh-CN" altLang="zh-CN" sz="1400" smtClean="0">
              <a:solidFill>
                <a:schemeClr val="tx1"/>
              </a:solidFill>
              <a:latin typeface="Arial" pitchFamily="34" charset="0"/>
            </a:endParaRPr>
          </a:p>
        </p:txBody>
      </p:sp>
    </p:spTree>
    <p:extLst>
      <p:ext uri="{BB962C8B-B14F-4D97-AF65-F5344CB8AC3E}">
        <p14:creationId xmlns:p14="http://schemas.microsoft.com/office/powerpoint/2010/main" val="1695845575"/>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468313" y="981075"/>
            <a:ext cx="8207375" cy="3649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70000"/>
              </a:lnSpc>
              <a:defRPr/>
            </a:pPr>
            <a:r>
              <a:rPr lang="zh-CN" altLang="zh-CN" sz="2800" b="1" u="sng" dirty="0">
                <a:solidFill>
                  <a:srgbClr val="FF0000"/>
                </a:solidFill>
                <a:effectLst>
                  <a:outerShdw blurRad="38100" dist="38100" dir="2700000" algn="tl">
                    <a:srgbClr val="000000"/>
                  </a:outerShdw>
                </a:effectLst>
                <a:latin typeface="华文中宋" pitchFamily="2" charset="-122"/>
              </a:rPr>
              <a:t>B. </a:t>
            </a:r>
            <a:r>
              <a:rPr lang="zh-CN" sz="2800" b="1" u="sng" dirty="0">
                <a:solidFill>
                  <a:srgbClr val="FF0000"/>
                </a:solidFill>
                <a:effectLst>
                  <a:outerShdw blurRad="38100" dist="38100" dir="2700000" algn="tl">
                    <a:srgbClr val="000000"/>
                  </a:outerShdw>
                </a:effectLst>
                <a:latin typeface="华文中宋" pitchFamily="2" charset="-122"/>
              </a:rPr>
              <a:t>化学风化作用</a:t>
            </a:r>
            <a:endParaRPr lang="zh-CN" sz="2800" b="1" u="sng" dirty="0">
              <a:solidFill>
                <a:schemeClr val="tx1"/>
              </a:solidFill>
              <a:effectLst>
                <a:outerShdw blurRad="38100" dist="38100" dir="2700000" algn="tl">
                  <a:srgbClr val="000000"/>
                </a:outerShdw>
              </a:effectLst>
              <a:latin typeface="华文中宋" pitchFamily="2" charset="-122"/>
            </a:endParaRPr>
          </a:p>
          <a:p>
            <a:pPr>
              <a:lnSpc>
                <a:spcPct val="170000"/>
              </a:lnSpc>
              <a:defRPr/>
            </a:pPr>
            <a:endParaRPr lang="zh-CN" sz="1200" b="1" dirty="0">
              <a:solidFill>
                <a:schemeClr val="tx1"/>
              </a:solidFill>
              <a:effectLst>
                <a:outerShdw blurRad="38100" dist="38100" dir="2700000" algn="tl">
                  <a:srgbClr val="FFFFFF"/>
                </a:outerShdw>
              </a:effectLst>
              <a:latin typeface="华文中宋" pitchFamily="2" charset="-122"/>
            </a:endParaRPr>
          </a:p>
          <a:p>
            <a:pPr>
              <a:lnSpc>
                <a:spcPct val="170000"/>
              </a:lnSpc>
              <a:defRPr/>
            </a:pPr>
            <a:r>
              <a:rPr lang="zh-CN" b="1" dirty="0">
                <a:solidFill>
                  <a:schemeClr val="tx1"/>
                </a:solidFill>
                <a:effectLst>
                  <a:outerShdw blurRad="38100" dist="38100" dir="2700000" algn="tl">
                    <a:srgbClr val="FFFFFF"/>
                  </a:outerShdw>
                </a:effectLst>
                <a:latin typeface="华文中宋" pitchFamily="2" charset="-122"/>
              </a:rPr>
              <a:t>   指岩石在水和空气（主要是氧气和二氧化碳）的参与下进行的溶解作用、水化作用、水解作用、氧化作用等的总称，特点是岩石可进一步破碎成胶体状微粒，使原生矿物成分发生改变，产生在地表条件下比较稳定的次生矿物。</a:t>
            </a:r>
          </a:p>
        </p:txBody>
      </p:sp>
      <p:sp>
        <p:nvSpPr>
          <p:cNvPr id="9219" name="灯片编号占位符 1"/>
          <p:cNvSpPr>
            <a:spLocks noGrp="1"/>
          </p:cNvSpPr>
          <p:nvPr>
            <p:ph type="sldNum" sz="quarter" idx="12"/>
          </p:nvPr>
        </p:nvSpPr>
        <p:spPr>
          <a:noFill/>
        </p:spPr>
        <p:txBody>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eaLnBrk="1" hangingPunct="1"/>
            <a:fld id="{5E2B55F3-4A4F-4100-BF4B-5E4205429792}" type="slidenum">
              <a:rPr lang="zh-CN" altLang="zh-CN" sz="1400" smtClean="0">
                <a:solidFill>
                  <a:schemeClr val="tx1"/>
                </a:solidFill>
                <a:latin typeface="Arial" pitchFamily="34" charset="0"/>
              </a:rPr>
              <a:pPr eaLnBrk="1" hangingPunct="1"/>
              <a:t>12</a:t>
            </a:fld>
            <a:endParaRPr lang="zh-CN" altLang="zh-CN" sz="1400" smtClean="0">
              <a:solidFill>
                <a:schemeClr val="tx1"/>
              </a:solidFill>
              <a:latin typeface="Arial" pitchFamily="34" charset="0"/>
            </a:endParaRPr>
          </a:p>
        </p:txBody>
      </p:sp>
    </p:spTree>
    <p:extLst>
      <p:ext uri="{BB962C8B-B14F-4D97-AF65-F5344CB8AC3E}">
        <p14:creationId xmlns:p14="http://schemas.microsoft.com/office/powerpoint/2010/main" val="3946199425"/>
      </p:ext>
    </p:extLst>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152400" y="549275"/>
            <a:ext cx="8763000" cy="5224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spcBef>
                <a:spcPct val="30000"/>
              </a:spcBef>
              <a:defRPr/>
            </a:pPr>
            <a:r>
              <a:rPr lang="zh-CN" altLang="en-US" sz="2800" b="1" u="sng" dirty="0">
                <a:solidFill>
                  <a:srgbClr val="FF0000"/>
                </a:solidFill>
                <a:effectLst>
                  <a:outerShdw blurRad="38100" dist="38100" dir="2700000" algn="tl">
                    <a:srgbClr val="000000"/>
                  </a:outerShdw>
                </a:effectLst>
                <a:latin typeface="华文中宋" pitchFamily="2" charset="-122"/>
              </a:rPr>
              <a:t>C.生物风化作用</a:t>
            </a:r>
            <a:endParaRPr lang="zh-CN" altLang="en-US" sz="2800" b="1" u="sng" dirty="0">
              <a:solidFill>
                <a:schemeClr val="tx1"/>
              </a:solidFill>
              <a:effectLst>
                <a:outerShdw blurRad="38100" dist="38100" dir="2700000" algn="tl">
                  <a:srgbClr val="000000"/>
                </a:outerShdw>
              </a:effectLst>
              <a:latin typeface="华文中宋" pitchFamily="2" charset="-122"/>
            </a:endParaRPr>
          </a:p>
          <a:p>
            <a:pPr>
              <a:lnSpc>
                <a:spcPct val="150000"/>
              </a:lnSpc>
              <a:spcBef>
                <a:spcPct val="30000"/>
              </a:spcBef>
              <a:defRPr/>
            </a:pPr>
            <a:r>
              <a:rPr lang="zh-CN" altLang="en-US" dirty="0">
                <a:solidFill>
                  <a:schemeClr val="tx1"/>
                </a:solidFill>
              </a:rPr>
              <a:t>	</a:t>
            </a:r>
            <a:r>
              <a:rPr lang="zh-CN" altLang="en-US" b="1" dirty="0">
                <a:solidFill>
                  <a:schemeClr val="tx1"/>
                </a:solidFill>
                <a:latin typeface="华文中宋" pitchFamily="2" charset="-122"/>
              </a:rPr>
              <a:t>指动物、植物、微生物的生命活动及其分解产物对岩石矿物的风化作用。</a:t>
            </a:r>
          </a:p>
          <a:p>
            <a:pPr>
              <a:lnSpc>
                <a:spcPct val="150000"/>
              </a:lnSpc>
              <a:spcBef>
                <a:spcPct val="30000"/>
              </a:spcBef>
              <a:defRPr/>
            </a:pPr>
            <a:r>
              <a:rPr lang="ja-JP" altLang="en-US" b="1" dirty="0">
                <a:solidFill>
                  <a:schemeClr val="tx1"/>
                </a:solidFill>
                <a:latin typeface="华文中宋" pitchFamily="2" charset="-122"/>
                <a:ea typeface="MS PGothic" pitchFamily="34" charset="-128"/>
              </a:rPr>
              <a:t>　</a:t>
            </a:r>
            <a:r>
              <a:rPr lang="zh-CN" altLang="en-US" b="1" dirty="0">
                <a:solidFill>
                  <a:schemeClr val="tx1"/>
                </a:solidFill>
                <a:latin typeface="华文中宋" pitchFamily="2" charset="-122"/>
              </a:rPr>
              <a:t>1、根系的挤压；</a:t>
            </a:r>
          </a:p>
          <a:p>
            <a:pPr>
              <a:lnSpc>
                <a:spcPct val="150000"/>
              </a:lnSpc>
              <a:spcBef>
                <a:spcPct val="30000"/>
              </a:spcBef>
              <a:defRPr/>
            </a:pPr>
            <a:r>
              <a:rPr lang="ja-JP" altLang="en-US" b="1" dirty="0">
                <a:solidFill>
                  <a:schemeClr val="tx1"/>
                </a:solidFill>
                <a:latin typeface="华文中宋" pitchFamily="2" charset="-122"/>
                <a:ea typeface="MS PGothic" pitchFamily="34" charset="-128"/>
              </a:rPr>
              <a:t>　</a:t>
            </a:r>
            <a:r>
              <a:rPr lang="zh-CN" altLang="en-US" b="1" dirty="0">
                <a:solidFill>
                  <a:schemeClr val="tx1"/>
                </a:solidFill>
                <a:latin typeface="华文中宋" pitchFamily="2" charset="-122"/>
              </a:rPr>
              <a:t>2、地衣、苔藓保蓄水分，</a:t>
            </a:r>
          </a:p>
          <a:p>
            <a:pPr>
              <a:lnSpc>
                <a:spcPct val="150000"/>
              </a:lnSpc>
              <a:spcBef>
                <a:spcPct val="30000"/>
              </a:spcBef>
              <a:defRPr/>
            </a:pPr>
            <a:r>
              <a:rPr lang="ja-JP" altLang="en-US" b="1" dirty="0">
                <a:solidFill>
                  <a:schemeClr val="tx1"/>
                </a:solidFill>
                <a:latin typeface="华文中宋" pitchFamily="2" charset="-122"/>
                <a:ea typeface="MS PGothic" pitchFamily="34" charset="-128"/>
              </a:rPr>
              <a:t>　　　</a:t>
            </a:r>
            <a:r>
              <a:rPr lang="zh-CN" altLang="en-US" b="1" dirty="0">
                <a:solidFill>
                  <a:schemeClr val="tx1"/>
                </a:solidFill>
                <a:latin typeface="华文中宋" pitchFamily="2" charset="-122"/>
              </a:rPr>
              <a:t>加强化学风化；</a:t>
            </a:r>
          </a:p>
          <a:p>
            <a:pPr>
              <a:lnSpc>
                <a:spcPct val="150000"/>
              </a:lnSpc>
              <a:spcBef>
                <a:spcPct val="30000"/>
              </a:spcBef>
              <a:defRPr/>
            </a:pPr>
            <a:r>
              <a:rPr lang="ja-JP" altLang="en-US" b="1" dirty="0">
                <a:solidFill>
                  <a:schemeClr val="tx1"/>
                </a:solidFill>
                <a:latin typeface="华文中宋" pitchFamily="2" charset="-122"/>
                <a:ea typeface="MS PGothic" pitchFamily="34" charset="-128"/>
              </a:rPr>
              <a:t>　</a:t>
            </a:r>
            <a:r>
              <a:rPr lang="zh-CN" altLang="en-US" b="1" dirty="0">
                <a:solidFill>
                  <a:schemeClr val="tx1"/>
                </a:solidFill>
                <a:latin typeface="华文中宋" pitchFamily="2" charset="-122"/>
              </a:rPr>
              <a:t>3、呼吸产生的二氧化碳和</a:t>
            </a:r>
          </a:p>
          <a:p>
            <a:pPr>
              <a:lnSpc>
                <a:spcPct val="150000"/>
              </a:lnSpc>
              <a:spcBef>
                <a:spcPct val="30000"/>
              </a:spcBef>
              <a:defRPr/>
            </a:pPr>
            <a:r>
              <a:rPr lang="ja-JP" altLang="en-US" b="1" dirty="0">
                <a:solidFill>
                  <a:schemeClr val="tx1"/>
                </a:solidFill>
                <a:latin typeface="华文中宋" pitchFamily="2" charset="-122"/>
                <a:ea typeface="MS PGothic" pitchFamily="34" charset="-128"/>
              </a:rPr>
              <a:t>　　　</a:t>
            </a:r>
            <a:r>
              <a:rPr lang="zh-CN" altLang="en-US" b="1" dirty="0">
                <a:solidFill>
                  <a:schemeClr val="tx1"/>
                </a:solidFill>
                <a:latin typeface="华文中宋" pitchFamily="2" charset="-122"/>
              </a:rPr>
              <a:t>有机酸，分解矿物等</a:t>
            </a:r>
            <a:r>
              <a:rPr lang="zh-CN" altLang="en-US" b="1" dirty="0">
                <a:latin typeface="华文中宋" pitchFamily="2" charset="-122"/>
              </a:rPr>
              <a:t>。</a:t>
            </a:r>
          </a:p>
        </p:txBody>
      </p:sp>
      <p:pic>
        <p:nvPicPr>
          <p:cNvPr id="921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2852738"/>
            <a:ext cx="4535487" cy="2551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4" name="Rectangle 4"/>
          <p:cNvSpPr>
            <a:spLocks noChangeArrowheads="1"/>
          </p:cNvSpPr>
          <p:nvPr/>
        </p:nvSpPr>
        <p:spPr bwMode="auto">
          <a:xfrm>
            <a:off x="4722813" y="6092825"/>
            <a:ext cx="381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zh-CN" b="1">
                <a:latin typeface="华文中宋" pitchFamily="2" charset="-122"/>
              </a:rPr>
              <a:t>植物根的机械破坏作用 </a:t>
            </a:r>
          </a:p>
        </p:txBody>
      </p:sp>
      <p:sp>
        <p:nvSpPr>
          <p:cNvPr id="9221" name="AutoShape 5"/>
          <p:cNvSpPr>
            <a:spLocks noChangeArrowheads="1"/>
          </p:cNvSpPr>
          <p:nvPr/>
        </p:nvSpPr>
        <p:spPr bwMode="auto">
          <a:xfrm rot="5400000" flipH="1" flipV="1">
            <a:off x="6299994" y="5445919"/>
            <a:ext cx="720725" cy="576263"/>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gradFill rotWithShape="1">
            <a:gsLst>
              <a:gs pos="0">
                <a:srgbClr val="FF0000">
                  <a:alpha val="50000"/>
                </a:srgbClr>
              </a:gs>
              <a:gs pos="100000">
                <a:srgbClr val="000000"/>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6" name="灯片编号占位符 1"/>
          <p:cNvSpPr>
            <a:spLocks noGrp="1"/>
          </p:cNvSpPr>
          <p:nvPr>
            <p:ph type="sldNum" sz="quarter" idx="12"/>
          </p:nvPr>
        </p:nvSpPr>
        <p:spPr>
          <a:noFill/>
        </p:spPr>
        <p:txBody>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eaLnBrk="1" hangingPunct="1"/>
            <a:fld id="{53C32348-7FC8-4C15-8423-4095B8FB26E9}" type="slidenum">
              <a:rPr lang="zh-CN" altLang="zh-CN" sz="1400" smtClean="0">
                <a:solidFill>
                  <a:schemeClr val="tx1"/>
                </a:solidFill>
                <a:latin typeface="Arial" pitchFamily="34" charset="0"/>
              </a:rPr>
              <a:pPr eaLnBrk="1" hangingPunct="1"/>
              <a:t>13</a:t>
            </a:fld>
            <a:endParaRPr lang="zh-CN" altLang="zh-CN" sz="1400" smtClean="0">
              <a:solidFill>
                <a:schemeClr val="tx1"/>
              </a:solidFill>
              <a:latin typeface="Arial" pitchFamily="34" charset="0"/>
            </a:endParaRPr>
          </a:p>
        </p:txBody>
      </p:sp>
    </p:spTree>
    <p:extLst>
      <p:ext uri="{BB962C8B-B14F-4D97-AF65-F5344CB8AC3E}">
        <p14:creationId xmlns:p14="http://schemas.microsoft.com/office/powerpoint/2010/main" val="2071536916"/>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250825" y="765175"/>
            <a:ext cx="864235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30000"/>
              </a:lnSpc>
              <a:buFont typeface="Arial" panose="020B0604020202020204" pitchFamily="34" charset="0"/>
              <a:buNone/>
              <a:defRPr/>
            </a:pPr>
            <a:r>
              <a:rPr lang="zh-CN" sz="2400" b="1">
                <a:effectLst>
                  <a:outerShdw blurRad="38100" dist="38100" dir="2700000" algn="tl">
                    <a:srgbClr val="FFFFFF"/>
                  </a:outerShdw>
                </a:effectLst>
                <a:latin typeface="华文中宋" pitchFamily="2" charset="-122"/>
              </a:rPr>
              <a:t>（二）母质的形成与类型 </a:t>
            </a:r>
          </a:p>
          <a:p>
            <a:pPr eaLnBrk="1" hangingPunct="1">
              <a:lnSpc>
                <a:spcPct val="130000"/>
              </a:lnSpc>
              <a:buFont typeface="Arial" panose="020B0604020202020204" pitchFamily="34" charset="0"/>
              <a:buNone/>
              <a:defRPr/>
            </a:pPr>
            <a:r>
              <a:rPr lang="zh-CN" sz="2400" b="1">
                <a:effectLst>
                  <a:outerShdw blurRad="38100" dist="38100" dir="2700000" algn="tl">
                    <a:srgbClr val="FFFFFF"/>
                  </a:outerShdw>
                </a:effectLst>
                <a:latin typeface="华文中宋" pitchFamily="2" charset="-122"/>
              </a:rPr>
              <a:t>    </a:t>
            </a:r>
          </a:p>
        </p:txBody>
      </p:sp>
      <p:sp>
        <p:nvSpPr>
          <p:cNvPr id="46083" name="Rectangle 3"/>
          <p:cNvSpPr>
            <a:spLocks noChangeArrowheads="1"/>
          </p:cNvSpPr>
          <p:nvPr/>
        </p:nvSpPr>
        <p:spPr bwMode="auto">
          <a:xfrm>
            <a:off x="250825" y="1916113"/>
            <a:ext cx="8713788" cy="4535487"/>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46084" name="Text Box 4"/>
          <p:cNvSpPr txBox="1">
            <a:spLocks noChangeArrowheads="1"/>
          </p:cNvSpPr>
          <p:nvPr/>
        </p:nvSpPr>
        <p:spPr bwMode="auto">
          <a:xfrm>
            <a:off x="323850" y="3068638"/>
            <a:ext cx="768350" cy="1727200"/>
          </a:xfrm>
          <a:prstGeom prst="rect">
            <a:avLst/>
          </a:prstGeom>
          <a:solidFill>
            <a:srgbClr val="008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vert="eaVert">
            <a:spAutoFit/>
          </a:bodyPr>
          <a:lstStyle/>
          <a:p>
            <a:pPr algn="ctr" eaLnBrk="1" hangingPunct="1">
              <a:lnSpc>
                <a:spcPct val="120000"/>
              </a:lnSpc>
              <a:spcBef>
                <a:spcPct val="5000"/>
              </a:spcBef>
              <a:buFont typeface="Arial" panose="020B0604020202020204" pitchFamily="34" charset="0"/>
              <a:buNone/>
              <a:defRPr/>
            </a:pPr>
            <a:r>
              <a:rPr lang="zh-CN" b="1">
                <a:solidFill>
                  <a:schemeClr val="bg1"/>
                </a:solidFill>
                <a:effectLst>
                  <a:outerShdw blurRad="38100" dist="38100" dir="2700000" algn="tl">
                    <a:srgbClr val="000000"/>
                  </a:outerShdw>
                </a:effectLst>
                <a:latin typeface="华文中宋" pitchFamily="2" charset="-122"/>
              </a:rPr>
              <a:t>母质</a:t>
            </a:r>
          </a:p>
        </p:txBody>
      </p:sp>
      <p:sp>
        <p:nvSpPr>
          <p:cNvPr id="46085" name="Text Box 5"/>
          <p:cNvSpPr txBox="1">
            <a:spLocks noChangeArrowheads="1"/>
          </p:cNvSpPr>
          <p:nvPr/>
        </p:nvSpPr>
        <p:spPr bwMode="auto">
          <a:xfrm>
            <a:off x="1836738" y="2276475"/>
            <a:ext cx="3382962" cy="1425575"/>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p>
            <a:pPr eaLnBrk="1" hangingPunct="1">
              <a:lnSpc>
                <a:spcPct val="120000"/>
              </a:lnSpc>
              <a:spcBef>
                <a:spcPct val="5000"/>
              </a:spcBef>
              <a:buFont typeface="Arial" panose="020B0604020202020204" pitchFamily="34" charset="0"/>
              <a:buNone/>
              <a:defRPr/>
            </a:pPr>
            <a:r>
              <a:rPr lang="zh-CN" sz="2400" b="1" dirty="0">
                <a:solidFill>
                  <a:srgbClr val="FF0000"/>
                </a:solidFill>
                <a:effectLst>
                  <a:outerShdw blurRad="38100" dist="38100" dir="2700000" algn="tl">
                    <a:srgbClr val="000000"/>
                  </a:outerShdw>
                </a:effectLst>
                <a:latin typeface="华文中宋" pitchFamily="2" charset="-122"/>
              </a:rPr>
              <a:t>残积母质</a:t>
            </a:r>
            <a:r>
              <a:rPr lang="zh-CN" sz="2400" b="1" dirty="0">
                <a:effectLst>
                  <a:outerShdw blurRad="38100" dist="38100" dir="2700000" algn="tl">
                    <a:srgbClr val="FFFFFF"/>
                  </a:outerShdw>
                </a:effectLst>
                <a:latin typeface="华文中宋" pitchFamily="2" charset="-122"/>
              </a:rPr>
              <a:t>（残积物）</a:t>
            </a:r>
          </a:p>
          <a:p>
            <a:pPr eaLnBrk="1" hangingPunct="1">
              <a:lnSpc>
                <a:spcPct val="120000"/>
              </a:lnSpc>
              <a:spcBef>
                <a:spcPct val="5000"/>
              </a:spcBef>
              <a:buFont typeface="Arial" panose="020B0604020202020204" pitchFamily="34" charset="0"/>
              <a:buNone/>
              <a:defRPr/>
            </a:pPr>
            <a:r>
              <a:rPr lang="zh-CN" sz="2400" b="1" dirty="0">
                <a:effectLst>
                  <a:outerShdw blurRad="38100" dist="38100" dir="2700000" algn="tl">
                    <a:srgbClr val="FFFFFF"/>
                  </a:outerShdw>
                </a:effectLst>
                <a:latin typeface="华文中宋" pitchFamily="2" charset="-122"/>
              </a:rPr>
              <a:t>指岩石经风化后的碎屑就地堆积而成。</a:t>
            </a:r>
          </a:p>
        </p:txBody>
      </p:sp>
      <p:sp>
        <p:nvSpPr>
          <p:cNvPr id="46086" name="Text Box 6"/>
          <p:cNvSpPr txBox="1">
            <a:spLocks noChangeArrowheads="1"/>
          </p:cNvSpPr>
          <p:nvPr/>
        </p:nvSpPr>
        <p:spPr bwMode="auto">
          <a:xfrm>
            <a:off x="1835150" y="4005263"/>
            <a:ext cx="3395663" cy="1863725"/>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p>
            <a:pPr eaLnBrk="1" hangingPunct="1">
              <a:lnSpc>
                <a:spcPct val="120000"/>
              </a:lnSpc>
              <a:spcBef>
                <a:spcPct val="5000"/>
              </a:spcBef>
              <a:buFont typeface="Arial" panose="020B0604020202020204" pitchFamily="34" charset="0"/>
              <a:buNone/>
              <a:defRPr/>
            </a:pPr>
            <a:r>
              <a:rPr lang="zh-CN" sz="2400" b="1" dirty="0">
                <a:solidFill>
                  <a:srgbClr val="FF0000"/>
                </a:solidFill>
                <a:effectLst>
                  <a:outerShdw blurRad="38100" dist="38100" dir="2700000" algn="tl">
                    <a:srgbClr val="000000"/>
                  </a:outerShdw>
                </a:effectLst>
                <a:latin typeface="华文中宋" pitchFamily="2" charset="-122"/>
              </a:rPr>
              <a:t>运积母质</a:t>
            </a:r>
            <a:r>
              <a:rPr lang="zh-CN" sz="2400" b="1" dirty="0">
                <a:effectLst>
                  <a:outerShdw blurRad="38100" dist="38100" dir="2700000" algn="tl">
                    <a:srgbClr val="FFFFFF"/>
                  </a:outerShdw>
                </a:effectLst>
                <a:latin typeface="华文中宋" pitchFamily="2" charset="-122"/>
              </a:rPr>
              <a:t>   </a:t>
            </a:r>
          </a:p>
          <a:p>
            <a:pPr eaLnBrk="1" hangingPunct="1">
              <a:lnSpc>
                <a:spcPct val="120000"/>
              </a:lnSpc>
              <a:spcBef>
                <a:spcPct val="5000"/>
              </a:spcBef>
              <a:buFont typeface="Arial" panose="020B0604020202020204" pitchFamily="34" charset="0"/>
              <a:buNone/>
              <a:defRPr/>
            </a:pPr>
            <a:r>
              <a:rPr lang="zh-CN" sz="2400" b="1" dirty="0">
                <a:effectLst>
                  <a:outerShdw blurRad="38100" dist="38100" dir="2700000" algn="tl">
                    <a:srgbClr val="FFFFFF"/>
                  </a:outerShdw>
                </a:effectLst>
                <a:latin typeface="华文中宋" pitchFamily="2" charset="-122"/>
              </a:rPr>
              <a:t>指风化的碎屑经过地质动力作用的搬运，在它处重新沉积而成。   </a:t>
            </a:r>
          </a:p>
        </p:txBody>
      </p:sp>
      <p:cxnSp>
        <p:nvCxnSpPr>
          <p:cNvPr id="46087" name="AutoShape 7"/>
          <p:cNvCxnSpPr>
            <a:cxnSpLocks noChangeShapeType="1"/>
            <a:stCxn id="46084" idx="3"/>
            <a:endCxn id="46085" idx="1"/>
          </p:cNvCxnSpPr>
          <p:nvPr/>
        </p:nvCxnSpPr>
        <p:spPr bwMode="auto">
          <a:xfrm flipV="1">
            <a:off x="1092200" y="2989263"/>
            <a:ext cx="744538" cy="942975"/>
          </a:xfrm>
          <a:prstGeom prst="bentConnector3">
            <a:avLst>
              <a:gd name="adj1" fmla="val 4989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88" name="AutoShape 8"/>
          <p:cNvCxnSpPr>
            <a:cxnSpLocks noChangeShapeType="1"/>
            <a:stCxn id="46084" idx="3"/>
            <a:endCxn id="46086" idx="1"/>
          </p:cNvCxnSpPr>
          <p:nvPr/>
        </p:nvCxnSpPr>
        <p:spPr bwMode="auto">
          <a:xfrm>
            <a:off x="1092200" y="3932238"/>
            <a:ext cx="742950" cy="1004887"/>
          </a:xfrm>
          <a:prstGeom prst="bentConnector3">
            <a:avLst>
              <a:gd name="adj1" fmla="val 5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6089" name="Rectangle 9"/>
          <p:cNvSpPr>
            <a:spLocks noChangeArrowheads="1"/>
          </p:cNvSpPr>
          <p:nvPr/>
        </p:nvSpPr>
        <p:spPr bwMode="auto">
          <a:xfrm>
            <a:off x="6013450" y="2178050"/>
            <a:ext cx="187166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
              </a:spcBef>
              <a:buFont typeface="Arial" panose="020B0604020202020204" pitchFamily="34" charset="0"/>
              <a:buNone/>
              <a:defRPr/>
            </a:pPr>
            <a:r>
              <a:rPr lang="zh-CN" sz="2400" b="1" dirty="0">
                <a:effectLst>
                  <a:outerShdw blurRad="38100" dist="38100" dir="2700000" algn="tl">
                    <a:srgbClr val="FFFFFF"/>
                  </a:outerShdw>
                </a:effectLst>
                <a:latin typeface="华文中宋" pitchFamily="2" charset="-122"/>
              </a:rPr>
              <a:t>坡积母质 </a:t>
            </a:r>
          </a:p>
        </p:txBody>
      </p:sp>
      <p:sp>
        <p:nvSpPr>
          <p:cNvPr id="46090" name="Rectangle 10"/>
          <p:cNvSpPr>
            <a:spLocks noChangeArrowheads="1"/>
          </p:cNvSpPr>
          <p:nvPr/>
        </p:nvSpPr>
        <p:spPr bwMode="auto">
          <a:xfrm>
            <a:off x="6013450" y="2754313"/>
            <a:ext cx="187166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
              </a:spcBef>
              <a:buFont typeface="Arial" panose="020B0604020202020204" pitchFamily="34" charset="0"/>
              <a:buNone/>
              <a:defRPr/>
            </a:pPr>
            <a:r>
              <a:rPr lang="zh-CN" altLang="en-US" sz="2400" b="1">
                <a:effectLst>
                  <a:outerShdw blurRad="38100" dist="38100" dir="2700000" algn="tl">
                    <a:srgbClr val="FFFFFF"/>
                  </a:outerShdw>
                </a:effectLst>
                <a:latin typeface="华文中宋" pitchFamily="2" charset="-122"/>
              </a:rPr>
              <a:t>洪积母质</a:t>
            </a:r>
            <a:endParaRPr lang="ja-JP" altLang="en-US" sz="2400" b="1">
              <a:effectLst>
                <a:outerShdw blurRad="38100" dist="38100" dir="2700000" algn="tl">
                  <a:srgbClr val="FFFFFF"/>
                </a:outerShdw>
              </a:effectLst>
              <a:latin typeface="华文中宋" pitchFamily="2" charset="-122"/>
            </a:endParaRPr>
          </a:p>
        </p:txBody>
      </p:sp>
      <p:sp>
        <p:nvSpPr>
          <p:cNvPr id="46091" name="Rectangle 11"/>
          <p:cNvSpPr>
            <a:spLocks noChangeArrowheads="1"/>
          </p:cNvSpPr>
          <p:nvPr/>
        </p:nvSpPr>
        <p:spPr bwMode="auto">
          <a:xfrm>
            <a:off x="6013450" y="3330575"/>
            <a:ext cx="187166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
              </a:spcBef>
              <a:buFont typeface="Arial" panose="020B0604020202020204" pitchFamily="34" charset="0"/>
              <a:buNone/>
              <a:defRPr/>
            </a:pPr>
            <a:r>
              <a:rPr lang="zh-CN" altLang="en-US" sz="2400" b="1" dirty="0">
                <a:effectLst>
                  <a:outerShdw blurRad="38100" dist="38100" dir="2700000" algn="tl">
                    <a:srgbClr val="FFFFFF"/>
                  </a:outerShdw>
                </a:effectLst>
                <a:latin typeface="华文中宋" pitchFamily="2" charset="-122"/>
              </a:rPr>
              <a:t>冲积母质</a:t>
            </a:r>
            <a:endParaRPr lang="ja-JP" altLang="en-US" sz="2400" b="1" dirty="0">
              <a:effectLst>
                <a:outerShdw blurRad="38100" dist="38100" dir="2700000" algn="tl">
                  <a:srgbClr val="FFFFFF"/>
                </a:outerShdw>
              </a:effectLst>
              <a:latin typeface="华文中宋" pitchFamily="2" charset="-122"/>
            </a:endParaRPr>
          </a:p>
        </p:txBody>
      </p:sp>
      <p:sp>
        <p:nvSpPr>
          <p:cNvPr id="46092" name="Rectangle 12"/>
          <p:cNvSpPr>
            <a:spLocks noChangeArrowheads="1"/>
          </p:cNvSpPr>
          <p:nvPr/>
        </p:nvSpPr>
        <p:spPr bwMode="auto">
          <a:xfrm>
            <a:off x="6013450" y="3905250"/>
            <a:ext cx="187166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
              </a:spcBef>
              <a:buFont typeface="Arial" panose="020B0604020202020204" pitchFamily="34" charset="0"/>
              <a:buNone/>
              <a:defRPr/>
            </a:pPr>
            <a:r>
              <a:rPr lang="zh-CN" sz="2400" b="1">
                <a:effectLst>
                  <a:outerShdw blurRad="38100" dist="38100" dir="2700000" algn="tl">
                    <a:srgbClr val="FFFFFF"/>
                  </a:outerShdw>
                </a:effectLst>
                <a:latin typeface="华文中宋" pitchFamily="2" charset="-122"/>
              </a:rPr>
              <a:t>湖积母质 </a:t>
            </a:r>
          </a:p>
        </p:txBody>
      </p:sp>
      <p:sp>
        <p:nvSpPr>
          <p:cNvPr id="46093" name="Rectangle 13"/>
          <p:cNvSpPr>
            <a:spLocks noChangeArrowheads="1"/>
          </p:cNvSpPr>
          <p:nvPr/>
        </p:nvSpPr>
        <p:spPr bwMode="auto">
          <a:xfrm>
            <a:off x="6013450" y="4410075"/>
            <a:ext cx="187166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
              </a:spcBef>
              <a:buFont typeface="Arial" panose="020B0604020202020204" pitchFamily="34" charset="0"/>
              <a:buNone/>
              <a:defRPr/>
            </a:pPr>
            <a:r>
              <a:rPr lang="zh-CN" sz="2400" b="1">
                <a:effectLst>
                  <a:outerShdw blurRad="38100" dist="38100" dir="2700000" algn="tl">
                    <a:srgbClr val="FFFFFF"/>
                  </a:outerShdw>
                </a:effectLst>
                <a:latin typeface="华文中宋" pitchFamily="2" charset="-122"/>
              </a:rPr>
              <a:t>海积母质 </a:t>
            </a:r>
          </a:p>
        </p:txBody>
      </p:sp>
      <p:sp>
        <p:nvSpPr>
          <p:cNvPr id="46094" name="Rectangle 14"/>
          <p:cNvSpPr>
            <a:spLocks noChangeArrowheads="1"/>
          </p:cNvSpPr>
          <p:nvPr/>
        </p:nvSpPr>
        <p:spPr bwMode="auto">
          <a:xfrm>
            <a:off x="6013450" y="4960938"/>
            <a:ext cx="187166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
              </a:spcBef>
              <a:buFont typeface="Arial" panose="020B0604020202020204" pitchFamily="34" charset="0"/>
              <a:buNone/>
              <a:defRPr/>
            </a:pPr>
            <a:r>
              <a:rPr lang="zh-CN" sz="2400" b="1">
                <a:effectLst>
                  <a:outerShdw blurRad="38100" dist="38100" dir="2700000" algn="tl">
                    <a:srgbClr val="FFFFFF"/>
                  </a:outerShdw>
                </a:effectLst>
                <a:latin typeface="华文中宋" pitchFamily="2" charset="-122"/>
              </a:rPr>
              <a:t>风积母质 </a:t>
            </a:r>
          </a:p>
        </p:txBody>
      </p:sp>
      <p:sp>
        <p:nvSpPr>
          <p:cNvPr id="46095" name="Rectangle 15"/>
          <p:cNvSpPr>
            <a:spLocks noChangeArrowheads="1"/>
          </p:cNvSpPr>
          <p:nvPr/>
        </p:nvSpPr>
        <p:spPr bwMode="auto">
          <a:xfrm>
            <a:off x="6013450" y="5446713"/>
            <a:ext cx="284321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
              </a:spcBef>
              <a:buFont typeface="Arial" panose="020B0604020202020204" pitchFamily="34" charset="0"/>
              <a:buNone/>
              <a:defRPr/>
            </a:pPr>
            <a:r>
              <a:rPr lang="zh-CN" altLang="en-US" sz="2400" b="1" dirty="0">
                <a:effectLst>
                  <a:outerShdw blurRad="38100" dist="38100" dir="2700000" algn="tl">
                    <a:srgbClr val="FFFFFF"/>
                  </a:outerShdw>
                </a:effectLst>
                <a:latin typeface="华文中宋" pitchFamily="2" charset="-122"/>
              </a:rPr>
              <a:t>黄土及黄土性母质</a:t>
            </a:r>
            <a:endParaRPr lang="ja-JP" altLang="en-US" sz="2400" b="1" dirty="0">
              <a:effectLst>
                <a:outerShdw blurRad="38100" dist="38100" dir="2700000" algn="tl">
                  <a:srgbClr val="FFFFFF"/>
                </a:outerShdw>
              </a:effectLst>
              <a:latin typeface="华文中宋" pitchFamily="2" charset="-122"/>
            </a:endParaRPr>
          </a:p>
        </p:txBody>
      </p:sp>
      <p:sp>
        <p:nvSpPr>
          <p:cNvPr id="46096" name="Rectangle 16"/>
          <p:cNvSpPr>
            <a:spLocks noChangeArrowheads="1"/>
          </p:cNvSpPr>
          <p:nvPr/>
        </p:nvSpPr>
        <p:spPr bwMode="auto">
          <a:xfrm>
            <a:off x="6013450" y="6067425"/>
            <a:ext cx="1871663"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lnSpc>
                <a:spcPct val="120000"/>
              </a:lnSpc>
              <a:spcBef>
                <a:spcPct val="5000"/>
              </a:spcBef>
              <a:buFont typeface="Arial" panose="020B0604020202020204" pitchFamily="34" charset="0"/>
              <a:buNone/>
              <a:defRPr/>
            </a:pPr>
            <a:r>
              <a:rPr lang="zh-CN" sz="2400" b="1">
                <a:effectLst>
                  <a:outerShdw blurRad="38100" dist="38100" dir="2700000" algn="tl">
                    <a:srgbClr val="FFFFFF"/>
                  </a:outerShdw>
                </a:effectLst>
                <a:latin typeface="华文中宋" pitchFamily="2" charset="-122"/>
              </a:rPr>
              <a:t>红土母质 </a:t>
            </a:r>
          </a:p>
        </p:txBody>
      </p:sp>
      <p:cxnSp>
        <p:nvCxnSpPr>
          <p:cNvPr id="46097" name="AutoShape 17"/>
          <p:cNvCxnSpPr>
            <a:cxnSpLocks noChangeShapeType="1"/>
            <a:stCxn id="46086" idx="3"/>
            <a:endCxn id="46089" idx="1"/>
          </p:cNvCxnSpPr>
          <p:nvPr/>
        </p:nvCxnSpPr>
        <p:spPr bwMode="auto">
          <a:xfrm flipV="1">
            <a:off x="5230813" y="2443163"/>
            <a:ext cx="782637" cy="2493962"/>
          </a:xfrm>
          <a:prstGeom prst="bentConnector3">
            <a:avLst>
              <a:gd name="adj1" fmla="val 4989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98" name="AutoShape 18"/>
          <p:cNvCxnSpPr>
            <a:cxnSpLocks noChangeShapeType="1"/>
            <a:stCxn id="46086" idx="3"/>
            <a:endCxn id="46090" idx="1"/>
          </p:cNvCxnSpPr>
          <p:nvPr/>
        </p:nvCxnSpPr>
        <p:spPr bwMode="auto">
          <a:xfrm flipV="1">
            <a:off x="5230813" y="3019425"/>
            <a:ext cx="782637" cy="1917700"/>
          </a:xfrm>
          <a:prstGeom prst="bentConnector3">
            <a:avLst>
              <a:gd name="adj1" fmla="val 4989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099" name="AutoShape 19"/>
          <p:cNvCxnSpPr>
            <a:cxnSpLocks noChangeShapeType="1"/>
            <a:stCxn id="46086" idx="3"/>
            <a:endCxn id="46091" idx="1"/>
          </p:cNvCxnSpPr>
          <p:nvPr/>
        </p:nvCxnSpPr>
        <p:spPr bwMode="auto">
          <a:xfrm flipV="1">
            <a:off x="5230813" y="3595688"/>
            <a:ext cx="782637" cy="1341437"/>
          </a:xfrm>
          <a:prstGeom prst="bentConnector3">
            <a:avLst>
              <a:gd name="adj1" fmla="val 4989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00" name="AutoShape 20"/>
          <p:cNvCxnSpPr>
            <a:cxnSpLocks noChangeShapeType="1"/>
            <a:stCxn id="46086" idx="3"/>
            <a:endCxn id="46092" idx="1"/>
          </p:cNvCxnSpPr>
          <p:nvPr/>
        </p:nvCxnSpPr>
        <p:spPr bwMode="auto">
          <a:xfrm flipV="1">
            <a:off x="5230813" y="4170363"/>
            <a:ext cx="782637" cy="766762"/>
          </a:xfrm>
          <a:prstGeom prst="bentConnector3">
            <a:avLst>
              <a:gd name="adj1" fmla="val 4989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01" name="AutoShape 21"/>
          <p:cNvCxnSpPr>
            <a:cxnSpLocks noChangeShapeType="1"/>
            <a:stCxn id="46086" idx="3"/>
            <a:endCxn id="46093" idx="1"/>
          </p:cNvCxnSpPr>
          <p:nvPr/>
        </p:nvCxnSpPr>
        <p:spPr bwMode="auto">
          <a:xfrm flipV="1">
            <a:off x="5230813" y="4675188"/>
            <a:ext cx="782637" cy="261937"/>
          </a:xfrm>
          <a:prstGeom prst="bentConnector3">
            <a:avLst>
              <a:gd name="adj1" fmla="val 4989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02" name="AutoShape 22"/>
          <p:cNvCxnSpPr>
            <a:cxnSpLocks noChangeShapeType="1"/>
            <a:stCxn id="46086" idx="3"/>
            <a:endCxn id="46094" idx="1"/>
          </p:cNvCxnSpPr>
          <p:nvPr/>
        </p:nvCxnSpPr>
        <p:spPr bwMode="auto">
          <a:xfrm>
            <a:off x="5230813" y="4937125"/>
            <a:ext cx="782637" cy="288925"/>
          </a:xfrm>
          <a:prstGeom prst="bentConnector3">
            <a:avLst>
              <a:gd name="adj1" fmla="val 4989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03" name="AutoShape 23"/>
          <p:cNvCxnSpPr>
            <a:cxnSpLocks noChangeShapeType="1"/>
            <a:stCxn id="46086" idx="3"/>
            <a:endCxn id="46095" idx="1"/>
          </p:cNvCxnSpPr>
          <p:nvPr/>
        </p:nvCxnSpPr>
        <p:spPr bwMode="auto">
          <a:xfrm>
            <a:off x="5230813" y="4937125"/>
            <a:ext cx="782637" cy="774700"/>
          </a:xfrm>
          <a:prstGeom prst="bentConnector3">
            <a:avLst>
              <a:gd name="adj1" fmla="val 4989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104" name="AutoShape 24"/>
          <p:cNvCxnSpPr>
            <a:cxnSpLocks noChangeShapeType="1"/>
            <a:stCxn id="46086" idx="3"/>
            <a:endCxn id="46096" idx="1"/>
          </p:cNvCxnSpPr>
          <p:nvPr/>
        </p:nvCxnSpPr>
        <p:spPr bwMode="auto">
          <a:xfrm>
            <a:off x="5230813" y="4937125"/>
            <a:ext cx="782637" cy="1395413"/>
          </a:xfrm>
          <a:prstGeom prst="bentConnector3">
            <a:avLst>
              <a:gd name="adj1" fmla="val 4989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620161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Effect transition="in" filter="fade">
                                      <p:cBhvr>
                                        <p:cTn id="7" dur="1000"/>
                                        <p:tgtEl>
                                          <p:spTgt spid="46085"/>
                                        </p:tgtEl>
                                      </p:cBhvr>
                                    </p:animEffect>
                                    <p:anim calcmode="lin" valueType="num">
                                      <p:cBhvr>
                                        <p:cTn id="8" dur="1000" fill="hold"/>
                                        <p:tgtEl>
                                          <p:spTgt spid="46085"/>
                                        </p:tgtEl>
                                        <p:attrNameLst>
                                          <p:attrName>ppt_x</p:attrName>
                                        </p:attrNameLst>
                                      </p:cBhvr>
                                      <p:tavLst>
                                        <p:tav tm="0">
                                          <p:val>
                                            <p:strVal val="#ppt_x"/>
                                          </p:val>
                                        </p:tav>
                                        <p:tav tm="100000">
                                          <p:val>
                                            <p:strVal val="#ppt_x"/>
                                          </p:val>
                                        </p:tav>
                                      </p:tavLst>
                                    </p:anim>
                                    <p:anim calcmode="lin" valueType="num">
                                      <p:cBhvr>
                                        <p:cTn id="9" dur="1000" fill="hold"/>
                                        <p:tgtEl>
                                          <p:spTgt spid="4608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6086"/>
                                        </p:tgtEl>
                                        <p:attrNameLst>
                                          <p:attrName>style.visibility</p:attrName>
                                        </p:attrNameLst>
                                      </p:cBhvr>
                                      <p:to>
                                        <p:strVal val="visible"/>
                                      </p:to>
                                    </p:set>
                                    <p:animEffect transition="in" filter="wipe(down)">
                                      <p:cBhvr>
                                        <p:cTn id="14" dur="500"/>
                                        <p:tgtEl>
                                          <p:spTgt spid="46086"/>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6089">
                                            <p:txEl>
                                              <p:pRg st="0" end="0"/>
                                            </p:txEl>
                                          </p:spTgt>
                                        </p:tgtEl>
                                        <p:attrNameLst>
                                          <p:attrName>style.visibility</p:attrName>
                                        </p:attrNameLst>
                                      </p:cBhvr>
                                      <p:to>
                                        <p:strVal val="visible"/>
                                      </p:to>
                                    </p:set>
                                    <p:anim calcmode="lin" valueType="num">
                                      <p:cBhvr additive="base">
                                        <p:cTn id="19" dur="500" fill="hold"/>
                                        <p:tgtEl>
                                          <p:spTgt spid="46089">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0" presetClass="entr" presetSubtype="0" fill="hold" nodeType="clickEffect">
                                  <p:stCondLst>
                                    <p:cond delay="0"/>
                                  </p:stCondLst>
                                  <p:childTnLst>
                                    <p:set>
                                      <p:cBhvr>
                                        <p:cTn id="24" dur="1" fill="hold">
                                          <p:stCondLst>
                                            <p:cond delay="0"/>
                                          </p:stCondLst>
                                        </p:cTn>
                                        <p:tgtEl>
                                          <p:spTgt spid="46090">
                                            <p:txEl>
                                              <p:pRg st="0" end="0"/>
                                            </p:txEl>
                                          </p:spTgt>
                                        </p:tgtEl>
                                        <p:attrNameLst>
                                          <p:attrName>style.visibility</p:attrName>
                                        </p:attrNameLst>
                                      </p:cBhvr>
                                      <p:to>
                                        <p:strVal val="visible"/>
                                      </p:to>
                                    </p:set>
                                    <p:animEffect transition="in" filter="wedge">
                                      <p:cBhvr>
                                        <p:cTn id="25" dur="2000"/>
                                        <p:tgtEl>
                                          <p:spTgt spid="46090">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46091">
                                            <p:txEl>
                                              <p:pRg st="0" end="0"/>
                                            </p:txEl>
                                          </p:spTgt>
                                        </p:tgtEl>
                                        <p:attrNameLst>
                                          <p:attrName>style.visibility</p:attrName>
                                        </p:attrNameLst>
                                      </p:cBhvr>
                                      <p:to>
                                        <p:strVal val="visible"/>
                                      </p:to>
                                    </p:set>
                                    <p:animEffect transition="in" filter="blinds(horizontal)">
                                      <p:cBhvr>
                                        <p:cTn id="30" dur="500"/>
                                        <p:tgtEl>
                                          <p:spTgt spid="46091">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0" presetClass="entr" presetSubtype="0" fill="hold" nodeType="clickEffect">
                                  <p:stCondLst>
                                    <p:cond delay="0"/>
                                  </p:stCondLst>
                                  <p:childTnLst>
                                    <p:set>
                                      <p:cBhvr>
                                        <p:cTn id="34" dur="1" fill="hold">
                                          <p:stCondLst>
                                            <p:cond delay="0"/>
                                          </p:stCondLst>
                                        </p:cTn>
                                        <p:tgtEl>
                                          <p:spTgt spid="46092">
                                            <p:txEl>
                                              <p:pRg st="0" end="0"/>
                                            </p:txEl>
                                          </p:spTgt>
                                        </p:tgtEl>
                                        <p:attrNameLst>
                                          <p:attrName>style.visibility</p:attrName>
                                        </p:attrNameLst>
                                      </p:cBhvr>
                                      <p:to>
                                        <p:strVal val="visible"/>
                                      </p:to>
                                    </p:set>
                                    <p:animEffect transition="in" filter="wedge">
                                      <p:cBhvr>
                                        <p:cTn id="35" dur="2000"/>
                                        <p:tgtEl>
                                          <p:spTgt spid="46092">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8" presetClass="entr" presetSubtype="16" fill="hold" nodeType="clickEffect">
                                  <p:stCondLst>
                                    <p:cond delay="0"/>
                                  </p:stCondLst>
                                  <p:childTnLst>
                                    <p:set>
                                      <p:cBhvr>
                                        <p:cTn id="39" dur="1" fill="hold">
                                          <p:stCondLst>
                                            <p:cond delay="0"/>
                                          </p:stCondLst>
                                        </p:cTn>
                                        <p:tgtEl>
                                          <p:spTgt spid="46093">
                                            <p:txEl>
                                              <p:pRg st="0" end="0"/>
                                            </p:txEl>
                                          </p:spTgt>
                                        </p:tgtEl>
                                        <p:attrNameLst>
                                          <p:attrName>style.visibility</p:attrName>
                                        </p:attrNameLst>
                                      </p:cBhvr>
                                      <p:to>
                                        <p:strVal val="visible"/>
                                      </p:to>
                                    </p:set>
                                    <p:animEffect transition="in" filter="diamond(in)">
                                      <p:cBhvr>
                                        <p:cTn id="40" dur="2000"/>
                                        <p:tgtEl>
                                          <p:spTgt spid="46093">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 presetClass="entr" presetSubtype="16" fill="hold" nodeType="clickEffect">
                                  <p:stCondLst>
                                    <p:cond delay="0"/>
                                  </p:stCondLst>
                                  <p:childTnLst>
                                    <p:set>
                                      <p:cBhvr>
                                        <p:cTn id="44" dur="1" fill="hold">
                                          <p:stCondLst>
                                            <p:cond delay="0"/>
                                          </p:stCondLst>
                                        </p:cTn>
                                        <p:tgtEl>
                                          <p:spTgt spid="46094">
                                            <p:txEl>
                                              <p:pRg st="0" end="0"/>
                                            </p:txEl>
                                          </p:spTgt>
                                        </p:tgtEl>
                                        <p:attrNameLst>
                                          <p:attrName>style.visibility</p:attrName>
                                        </p:attrNameLst>
                                      </p:cBhvr>
                                      <p:to>
                                        <p:strVal val="visible"/>
                                      </p:to>
                                    </p:set>
                                    <p:animEffect transition="in" filter="box(in)">
                                      <p:cBhvr>
                                        <p:cTn id="45" dur="500"/>
                                        <p:tgtEl>
                                          <p:spTgt spid="46094">
                                            <p:txEl>
                                              <p:pRg st="0" end="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46095">
                                            <p:txEl>
                                              <p:pRg st="0" end="0"/>
                                            </p:txEl>
                                          </p:spTgt>
                                        </p:tgtEl>
                                        <p:attrNameLst>
                                          <p:attrName>style.visibility</p:attrName>
                                        </p:attrNameLst>
                                      </p:cBhvr>
                                      <p:to>
                                        <p:strVal val="visible"/>
                                      </p:to>
                                    </p:set>
                                    <p:animEffect transition="in" filter="blinds(horizontal)">
                                      <p:cBhvr>
                                        <p:cTn id="50" dur="500"/>
                                        <p:tgtEl>
                                          <p:spTgt spid="46095">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4" presetClass="entr" presetSubtype="16" fill="hold" nodeType="clickEffect">
                                  <p:stCondLst>
                                    <p:cond delay="0"/>
                                  </p:stCondLst>
                                  <p:childTnLst>
                                    <p:set>
                                      <p:cBhvr>
                                        <p:cTn id="54" dur="1" fill="hold">
                                          <p:stCondLst>
                                            <p:cond delay="0"/>
                                          </p:stCondLst>
                                        </p:cTn>
                                        <p:tgtEl>
                                          <p:spTgt spid="46096">
                                            <p:txEl>
                                              <p:pRg st="0" end="0"/>
                                            </p:txEl>
                                          </p:spTgt>
                                        </p:tgtEl>
                                        <p:attrNameLst>
                                          <p:attrName>style.visibility</p:attrName>
                                        </p:attrNameLst>
                                      </p:cBhvr>
                                      <p:to>
                                        <p:strVal val="visible"/>
                                      </p:to>
                                    </p:set>
                                    <p:animEffect transition="in" filter="box(in)">
                                      <p:cBhvr>
                                        <p:cTn id="55" dur="500"/>
                                        <p:tgtEl>
                                          <p:spTgt spid="4609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p:bldP spid="4608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250825" y="260350"/>
            <a:ext cx="8424863" cy="4660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ea typeface="宋体" pitchFamily="2" charset="-122"/>
              </a:defRPr>
            </a:lvl1pPr>
            <a:lvl2pPr marL="800100" indent="-342900">
              <a:defRPr>
                <a:solidFill>
                  <a:schemeClr val="tx1"/>
                </a:solidFill>
                <a:latin typeface="Arial" pitchFamily="34" charset="0"/>
                <a:ea typeface="宋体" pitchFamily="2" charset="-122"/>
              </a:defRPr>
            </a:lvl2pPr>
            <a:lvl3pPr marL="1257300" indent="-342900">
              <a:defRPr>
                <a:solidFill>
                  <a:schemeClr val="tx1"/>
                </a:solidFill>
                <a:latin typeface="Arial" pitchFamily="34" charset="0"/>
                <a:ea typeface="宋体" pitchFamily="2" charset="-122"/>
              </a:defRPr>
            </a:lvl3pPr>
            <a:lvl4pPr marL="1714500" indent="-342900">
              <a:defRPr>
                <a:solidFill>
                  <a:schemeClr val="tx1"/>
                </a:solidFill>
                <a:latin typeface="Arial" pitchFamily="34" charset="0"/>
                <a:ea typeface="宋体" pitchFamily="2" charset="-122"/>
              </a:defRPr>
            </a:lvl4pPr>
            <a:lvl5pPr marL="2171700" indent="-342900">
              <a:defRPr>
                <a:solidFill>
                  <a:schemeClr val="tx1"/>
                </a:solidFill>
                <a:latin typeface="Arial" pitchFamily="34" charset="0"/>
                <a:ea typeface="宋体" pitchFamily="2" charset="-122"/>
              </a:defRPr>
            </a:lvl5pPr>
            <a:lvl6pPr marL="2628900" indent="-342900"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3086100" indent="-342900"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543300" indent="-342900"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4000500" indent="-342900"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Font typeface="Arial" panose="020B0604020202020204" pitchFamily="34" charset="0"/>
              <a:buNone/>
              <a:defRPr/>
            </a:pPr>
            <a:r>
              <a:rPr lang="zh-CN" altLang="en-US" sz="2800" b="1" dirty="0" smtClean="0">
                <a:ea typeface="华文中宋" pitchFamily="2" charset="-122"/>
              </a:rPr>
              <a:t>成土矿物</a:t>
            </a:r>
            <a:r>
              <a:rPr lang="zh-CN" sz="2800" b="1" dirty="0" smtClean="0">
                <a:ea typeface="华文中宋" pitchFamily="2" charset="-122"/>
              </a:rPr>
              <a:t>按</a:t>
            </a:r>
            <a:r>
              <a:rPr lang="zh-CN" sz="2800" b="1" dirty="0" smtClean="0">
                <a:solidFill>
                  <a:srgbClr val="FF0000"/>
                </a:solidFill>
                <a:effectLst>
                  <a:outerShdw blurRad="38100" dist="38100" dir="2700000" algn="tl">
                    <a:srgbClr val="000000"/>
                  </a:outerShdw>
                </a:effectLst>
                <a:latin typeface="华文中宋" pitchFamily="2" charset="-122"/>
                <a:ea typeface="华文中宋" pitchFamily="2" charset="-122"/>
              </a:rPr>
              <a:t>成因</a:t>
            </a:r>
            <a:r>
              <a:rPr lang="zh-CN" sz="2800" b="1" dirty="0" smtClean="0">
                <a:ea typeface="华文中宋" pitchFamily="2" charset="-122"/>
              </a:rPr>
              <a:t>可分为</a:t>
            </a:r>
            <a:r>
              <a:rPr lang="zh-CN" altLang="zh-CN" sz="2800" b="1" dirty="0" smtClean="0">
                <a:ea typeface="华文中宋" pitchFamily="2" charset="-122"/>
              </a:rPr>
              <a:t>:</a:t>
            </a:r>
          </a:p>
          <a:p>
            <a:pPr eaLnBrk="1" hangingPunct="1">
              <a:buFont typeface="Arial" panose="020B0604020202020204" pitchFamily="34" charset="0"/>
              <a:buNone/>
              <a:defRPr/>
            </a:pPr>
            <a:endParaRPr lang="zh-CN" altLang="zh-CN" sz="2800" b="1" dirty="0" smtClean="0">
              <a:ea typeface="华文中宋" pitchFamily="2" charset="-122"/>
            </a:endParaRPr>
          </a:p>
          <a:p>
            <a:pPr eaLnBrk="1" hangingPunct="1">
              <a:lnSpc>
                <a:spcPct val="145000"/>
              </a:lnSpc>
              <a:buFont typeface="Arial" panose="020B0604020202020204" pitchFamily="34" charset="0"/>
              <a:buAutoNum type="arabicParenBoth"/>
              <a:defRPr/>
            </a:pPr>
            <a:r>
              <a:rPr lang="zh-CN" altLang="zh-CN" sz="2800" b="1" dirty="0" smtClean="0">
                <a:solidFill>
                  <a:srgbClr val="FF0000"/>
                </a:solidFill>
                <a:effectLst>
                  <a:outerShdw blurRad="38100" dist="38100" dir="2700000" algn="tl">
                    <a:srgbClr val="000000"/>
                  </a:outerShdw>
                </a:effectLst>
                <a:latin typeface="华文中宋" pitchFamily="2" charset="-122"/>
                <a:ea typeface="华文中宋" pitchFamily="2" charset="-122"/>
              </a:rPr>
              <a:t> </a:t>
            </a:r>
            <a:r>
              <a:rPr lang="zh-CN" sz="2800" b="1" dirty="0" smtClean="0">
                <a:solidFill>
                  <a:srgbClr val="FF0000"/>
                </a:solidFill>
                <a:effectLst>
                  <a:outerShdw blurRad="38100" dist="38100" dir="2700000" algn="tl">
                    <a:srgbClr val="000000"/>
                  </a:outerShdw>
                </a:effectLst>
                <a:latin typeface="华文中宋" pitchFamily="2" charset="-122"/>
                <a:ea typeface="华文中宋" pitchFamily="2" charset="-122"/>
              </a:rPr>
              <a:t>原生矿物 </a:t>
            </a:r>
            <a:r>
              <a:rPr lang="zh-CN" sz="2800" b="1" dirty="0" smtClean="0">
                <a:ea typeface="华文中宋" pitchFamily="2" charset="-122"/>
              </a:rPr>
              <a:t> 直接来源于母岩的矿物，经过不同程度的物理分化，未改变化学组成和结晶结构的原始成岩矿物等。</a:t>
            </a:r>
          </a:p>
          <a:p>
            <a:pPr eaLnBrk="1" hangingPunct="1">
              <a:lnSpc>
                <a:spcPct val="145000"/>
              </a:lnSpc>
              <a:buFont typeface="Arial" panose="020B0604020202020204" pitchFamily="34" charset="0"/>
              <a:buNone/>
              <a:defRPr/>
            </a:pPr>
            <a:endParaRPr lang="zh-CN" sz="2800" b="1" dirty="0" smtClean="0">
              <a:ea typeface="华文中宋" pitchFamily="2" charset="-122"/>
            </a:endParaRPr>
          </a:p>
          <a:p>
            <a:pPr eaLnBrk="1" hangingPunct="1">
              <a:lnSpc>
                <a:spcPct val="145000"/>
              </a:lnSpc>
              <a:buFont typeface="Arial" panose="020B0604020202020204" pitchFamily="34" charset="0"/>
              <a:buNone/>
              <a:defRPr/>
            </a:pPr>
            <a:r>
              <a:rPr lang="zh-CN" altLang="zh-CN" sz="2800" b="1" dirty="0" smtClean="0">
                <a:solidFill>
                  <a:srgbClr val="FF0000"/>
                </a:solidFill>
                <a:ea typeface="华文中宋" pitchFamily="2" charset="-122"/>
              </a:rPr>
              <a:t>(2)</a:t>
            </a:r>
            <a:r>
              <a:rPr lang="zh-CN" altLang="zh-CN" sz="2800" b="1" dirty="0" smtClean="0">
                <a:ea typeface="华文中宋" pitchFamily="2" charset="-122"/>
              </a:rPr>
              <a:t> </a:t>
            </a:r>
            <a:r>
              <a:rPr lang="zh-CN" sz="2800" b="1" dirty="0" smtClean="0">
                <a:solidFill>
                  <a:srgbClr val="FF0000"/>
                </a:solidFill>
                <a:effectLst>
                  <a:outerShdw blurRad="38100" dist="38100" dir="2700000" algn="tl">
                    <a:srgbClr val="000000"/>
                  </a:outerShdw>
                </a:effectLst>
                <a:latin typeface="华文中宋" pitchFamily="2" charset="-122"/>
                <a:ea typeface="华文中宋" pitchFamily="2" charset="-122"/>
              </a:rPr>
              <a:t>次生矿物 </a:t>
            </a:r>
            <a:r>
              <a:rPr lang="zh-CN" sz="2800" b="1" dirty="0" smtClean="0">
                <a:ea typeface="华文中宋" pitchFamily="2" charset="-122"/>
              </a:rPr>
              <a:t>原生矿物经物理、化学风化作用，组成和性质发生化学变化，形成的新矿物称次生矿物。</a:t>
            </a:r>
          </a:p>
        </p:txBody>
      </p:sp>
    </p:spTree>
    <p:extLst>
      <p:ext uri="{BB962C8B-B14F-4D97-AF65-F5344CB8AC3E}">
        <p14:creationId xmlns:p14="http://schemas.microsoft.com/office/powerpoint/2010/main" val="15306921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827088" y="1628775"/>
            <a:ext cx="8077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b="1" dirty="0">
                <a:effectLst>
                  <a:outerShdw blurRad="38100" dist="38100" dir="2700000" algn="tl">
                    <a:srgbClr val="FFFFFF"/>
                  </a:outerShdw>
                </a:effectLst>
                <a:latin typeface="华文中宋" pitchFamily="2" charset="-122"/>
              </a:rPr>
              <a:t>（</a:t>
            </a:r>
            <a:r>
              <a:rPr lang="zh-CN" altLang="zh-CN" b="1" dirty="0">
                <a:effectLst>
                  <a:outerShdw blurRad="38100" dist="38100" dir="2700000" algn="tl">
                    <a:srgbClr val="FFFFFF"/>
                  </a:outerShdw>
                </a:effectLst>
                <a:latin typeface="华文中宋" pitchFamily="2" charset="-122"/>
              </a:rPr>
              <a:t>1</a:t>
            </a:r>
            <a:r>
              <a:rPr lang="zh-CN" b="1" dirty="0">
                <a:effectLst>
                  <a:outerShdw blurRad="38100" dist="38100" dir="2700000" algn="tl">
                    <a:srgbClr val="FFFFFF"/>
                  </a:outerShdw>
                </a:effectLst>
                <a:latin typeface="华文中宋" pitchFamily="2" charset="-122"/>
              </a:rPr>
              <a:t>）土壤粒级</a:t>
            </a:r>
          </a:p>
          <a:p>
            <a:pPr eaLnBrk="1" hangingPunct="1">
              <a:spcBef>
                <a:spcPct val="50000"/>
              </a:spcBef>
              <a:buFont typeface="Arial" panose="020B0604020202020204" pitchFamily="34" charset="0"/>
              <a:buNone/>
              <a:defRPr/>
            </a:pPr>
            <a:endParaRPr lang="zh-CN" b="1" dirty="0">
              <a:effectLst>
                <a:outerShdw blurRad="38100" dist="38100" dir="2700000" algn="tl">
                  <a:srgbClr val="FFFFFF"/>
                </a:outerShdw>
              </a:effectLst>
              <a:latin typeface="华文中宋" pitchFamily="2" charset="-122"/>
            </a:endParaRPr>
          </a:p>
          <a:p>
            <a:pPr eaLnBrk="1" hangingPunct="1">
              <a:spcBef>
                <a:spcPct val="50000"/>
              </a:spcBef>
              <a:buFont typeface="Arial" panose="020B0604020202020204" pitchFamily="34" charset="0"/>
              <a:buNone/>
              <a:defRPr/>
            </a:pPr>
            <a:r>
              <a:rPr lang="zh-CN" b="1" dirty="0">
                <a:solidFill>
                  <a:schemeClr val="tx2"/>
                </a:solidFill>
                <a:effectLst>
                  <a:outerShdw blurRad="38100" dist="38100" dir="2700000" algn="tl">
                    <a:srgbClr val="FFFFFF"/>
                  </a:outerShdw>
                </a:effectLst>
                <a:latin typeface="华文中宋" pitchFamily="2" charset="-122"/>
              </a:rPr>
              <a:t>土粒分级：石砾、砂粒、</a:t>
            </a:r>
            <a:r>
              <a:rPr lang="zh-CN" b="1" dirty="0" smtClean="0">
                <a:solidFill>
                  <a:schemeClr val="tx2"/>
                </a:solidFill>
                <a:effectLst>
                  <a:outerShdw blurRad="38100" dist="38100" dir="2700000" algn="tl">
                    <a:srgbClr val="FFFFFF"/>
                  </a:outerShdw>
                </a:effectLst>
                <a:latin typeface="华文中宋" pitchFamily="2" charset="-122"/>
              </a:rPr>
              <a:t>粉粒</a:t>
            </a:r>
            <a:r>
              <a:rPr lang="zh-CN" b="1" dirty="0" smtClean="0">
                <a:solidFill>
                  <a:schemeClr val="tx2"/>
                </a:solidFill>
                <a:effectLst>
                  <a:outerShdw blurRad="38100" dist="38100" dir="2700000" algn="tl">
                    <a:srgbClr val="FFFFFF"/>
                  </a:outerShdw>
                </a:effectLst>
                <a:latin typeface="华文中宋" pitchFamily="2" charset="-122"/>
              </a:rPr>
              <a:t>、</a:t>
            </a:r>
            <a:r>
              <a:rPr lang="zh-CN" altLang="en-US" b="1" dirty="0" smtClean="0">
                <a:solidFill>
                  <a:schemeClr val="tx2"/>
                </a:solidFill>
                <a:effectLst>
                  <a:outerShdw blurRad="38100" dist="38100" dir="2700000" algn="tl">
                    <a:srgbClr val="FFFFFF"/>
                  </a:outerShdw>
                </a:effectLst>
                <a:latin typeface="华文中宋" pitchFamily="2" charset="-122"/>
              </a:rPr>
              <a:t>黏</a:t>
            </a:r>
            <a:r>
              <a:rPr lang="zh-CN" b="1" dirty="0" smtClean="0">
                <a:solidFill>
                  <a:schemeClr val="tx2"/>
                </a:solidFill>
                <a:effectLst>
                  <a:outerShdw blurRad="38100" dist="38100" dir="2700000" algn="tl">
                    <a:srgbClr val="FFFFFF"/>
                  </a:outerShdw>
                </a:effectLst>
                <a:latin typeface="华文中宋" pitchFamily="2" charset="-122"/>
              </a:rPr>
              <a:t>粒</a:t>
            </a:r>
            <a:endParaRPr lang="zh-CN" b="1" dirty="0">
              <a:solidFill>
                <a:schemeClr val="tx2"/>
              </a:solidFill>
              <a:effectLst>
                <a:outerShdw blurRad="38100" dist="38100" dir="2700000" algn="tl">
                  <a:srgbClr val="FFFFFF"/>
                </a:outerShdw>
              </a:effectLst>
              <a:latin typeface="华文中宋" pitchFamily="2" charset="-122"/>
            </a:endParaRPr>
          </a:p>
        </p:txBody>
      </p:sp>
      <p:sp>
        <p:nvSpPr>
          <p:cNvPr id="54275" name="Line 3"/>
          <p:cNvSpPr>
            <a:spLocks noChangeShapeType="1"/>
          </p:cNvSpPr>
          <p:nvPr/>
        </p:nvSpPr>
        <p:spPr bwMode="auto">
          <a:xfrm>
            <a:off x="2771775" y="4508500"/>
            <a:ext cx="5400675" cy="0"/>
          </a:xfrm>
          <a:prstGeom prst="line">
            <a:avLst/>
          </a:prstGeom>
          <a:noFill/>
          <a:ln w="2540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76" name="Text Box 4"/>
          <p:cNvSpPr txBox="1">
            <a:spLocks noChangeArrowheads="1"/>
          </p:cNvSpPr>
          <p:nvPr/>
        </p:nvSpPr>
        <p:spPr bwMode="auto">
          <a:xfrm>
            <a:off x="933450" y="4860925"/>
            <a:ext cx="7239000" cy="116046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buFont typeface="Arial" panose="020B0604020202020204" pitchFamily="34" charset="0"/>
              <a:buNone/>
              <a:defRPr/>
            </a:pPr>
            <a:r>
              <a:rPr lang="zh-CN" sz="2800" b="1">
                <a:effectLst>
                  <a:outerShdw blurRad="38100" dist="38100" dir="2700000" algn="tl">
                    <a:srgbClr val="C0C0C0"/>
                  </a:outerShdw>
                </a:effectLst>
                <a:latin typeface="华文中宋" pitchFamily="2" charset="-122"/>
              </a:rPr>
              <a:t>粒径：由大变小</a:t>
            </a:r>
          </a:p>
          <a:p>
            <a:pPr eaLnBrk="1" hangingPunct="1">
              <a:spcBef>
                <a:spcPct val="50000"/>
              </a:spcBef>
              <a:buFont typeface="Arial" panose="020B0604020202020204" pitchFamily="34" charset="0"/>
              <a:buNone/>
              <a:defRPr/>
            </a:pPr>
            <a:r>
              <a:rPr lang="zh-CN" sz="2800" b="1">
                <a:effectLst>
                  <a:outerShdw blurRad="38100" dist="38100" dir="2700000" algn="tl">
                    <a:srgbClr val="C0C0C0"/>
                  </a:outerShdw>
                </a:effectLst>
                <a:latin typeface="华文中宋" pitchFamily="2" charset="-122"/>
              </a:rPr>
              <a:t>组成：原生矿物            次生矿物</a:t>
            </a:r>
          </a:p>
        </p:txBody>
      </p:sp>
      <p:sp>
        <p:nvSpPr>
          <p:cNvPr id="54277" name="Line 5"/>
          <p:cNvSpPr>
            <a:spLocks noChangeShapeType="1"/>
          </p:cNvSpPr>
          <p:nvPr/>
        </p:nvSpPr>
        <p:spPr bwMode="auto">
          <a:xfrm>
            <a:off x="3721100" y="5805488"/>
            <a:ext cx="10668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78" name="Rectangle 6"/>
          <p:cNvSpPr>
            <a:spLocks noChangeArrowheads="1"/>
          </p:cNvSpPr>
          <p:nvPr/>
        </p:nvSpPr>
        <p:spPr bwMode="auto">
          <a:xfrm>
            <a:off x="827088" y="549275"/>
            <a:ext cx="7345362" cy="576263"/>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eaLnBrk="1" hangingPunct="1">
              <a:defRPr/>
            </a:pPr>
            <a:r>
              <a:rPr lang="zh-CN" altLang="zh-CN" sz="2800" b="1">
                <a:effectLst>
                  <a:outerShdw blurRad="38100" dist="38100" dir="2700000" algn="tl">
                    <a:srgbClr val="C0C0C0"/>
                  </a:outerShdw>
                </a:effectLst>
                <a:latin typeface="华文中宋" pitchFamily="2" charset="-122"/>
              </a:rPr>
              <a:t>3. </a:t>
            </a:r>
            <a:r>
              <a:rPr lang="zh-CN" sz="2800" b="1">
                <a:effectLst>
                  <a:outerShdw blurRad="38100" dist="38100" dir="2700000" algn="tl">
                    <a:srgbClr val="C0C0C0"/>
                  </a:outerShdw>
                </a:effectLst>
                <a:latin typeface="华文中宋" pitchFamily="2" charset="-122"/>
              </a:rPr>
              <a:t>土壤机械组成</a:t>
            </a:r>
          </a:p>
        </p:txBody>
      </p:sp>
      <p:sp>
        <p:nvSpPr>
          <p:cNvPr id="54279" name="Oval 7" descr="水滴"/>
          <p:cNvSpPr>
            <a:spLocks noChangeArrowheads="1"/>
          </p:cNvSpPr>
          <p:nvPr/>
        </p:nvSpPr>
        <p:spPr bwMode="auto">
          <a:xfrm>
            <a:off x="2987675" y="3716338"/>
            <a:ext cx="792163" cy="792162"/>
          </a:xfrm>
          <a:prstGeom prst="ellipse">
            <a:avLst/>
          </a:prstGeom>
          <a:blipFill dpi="0" rotWithShape="1">
            <a:blip r:embed="rId2">
              <a:alphaModFix amt="70000"/>
            </a:blip>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54280" name="Oval 8" descr="水滴"/>
          <p:cNvSpPr>
            <a:spLocks noChangeArrowheads="1"/>
          </p:cNvSpPr>
          <p:nvPr/>
        </p:nvSpPr>
        <p:spPr bwMode="auto">
          <a:xfrm>
            <a:off x="4429125" y="3859213"/>
            <a:ext cx="647700" cy="649287"/>
          </a:xfrm>
          <a:prstGeom prst="ellipse">
            <a:avLst/>
          </a:prstGeom>
          <a:blipFill dpi="0" rotWithShape="1">
            <a:blip r:embed="rId2">
              <a:alphaModFix amt="70000"/>
            </a:blip>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54281" name="Oval 9" descr="水滴"/>
          <p:cNvSpPr>
            <a:spLocks noChangeArrowheads="1"/>
          </p:cNvSpPr>
          <p:nvPr/>
        </p:nvSpPr>
        <p:spPr bwMode="auto">
          <a:xfrm>
            <a:off x="5867400" y="4005263"/>
            <a:ext cx="504825" cy="503237"/>
          </a:xfrm>
          <a:prstGeom prst="ellipse">
            <a:avLst/>
          </a:prstGeom>
          <a:blipFill dpi="0" rotWithShape="1">
            <a:blip r:embed="rId2">
              <a:alphaModFix amt="70000"/>
            </a:blip>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54282" name="Oval 10" descr="水滴"/>
          <p:cNvSpPr>
            <a:spLocks noChangeArrowheads="1"/>
          </p:cNvSpPr>
          <p:nvPr/>
        </p:nvSpPr>
        <p:spPr bwMode="auto">
          <a:xfrm>
            <a:off x="7308850" y="4149725"/>
            <a:ext cx="358775" cy="358775"/>
          </a:xfrm>
          <a:prstGeom prst="ellipse">
            <a:avLst/>
          </a:prstGeom>
          <a:blipFill dpi="0" rotWithShape="1">
            <a:blip r:embed="rId2">
              <a:alphaModFix amt="70000"/>
            </a:blip>
            <a:srcRect/>
            <a:tile tx="0" ty="0" sx="100000" sy="100000" flip="none" algn="tl"/>
          </a:bli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grpSp>
        <p:nvGrpSpPr>
          <p:cNvPr id="54283" name="Group 11"/>
          <p:cNvGrpSpPr>
            <a:grpSpLocks/>
          </p:cNvGrpSpPr>
          <p:nvPr/>
        </p:nvGrpSpPr>
        <p:grpSpPr bwMode="auto">
          <a:xfrm>
            <a:off x="0" y="0"/>
            <a:ext cx="9144000" cy="404813"/>
            <a:chOff x="0" y="0"/>
            <a:chExt cx="5760" cy="255"/>
          </a:xfrm>
        </p:grpSpPr>
        <p:sp>
          <p:nvSpPr>
            <p:cNvPr id="54284" name="Rectangle 12"/>
            <p:cNvSpPr>
              <a:spLocks noChangeArrowheads="1"/>
            </p:cNvSpPr>
            <p:nvPr/>
          </p:nvSpPr>
          <p:spPr bwMode="auto">
            <a:xfrm>
              <a:off x="2290" y="0"/>
              <a:ext cx="3470" cy="255"/>
            </a:xfrm>
            <a:prstGeom prst="rect">
              <a:avLst/>
            </a:prstGeom>
            <a:solidFill>
              <a:srgbClr val="00003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zh-CN" altLang="zh-CN" sz="2400" b="1">
                  <a:solidFill>
                    <a:schemeClr val="bg1"/>
                  </a:solidFill>
                </a:rPr>
                <a:t>        第 一 节   土壤矿物质与岩石风化  </a:t>
              </a:r>
            </a:p>
          </p:txBody>
        </p:sp>
        <p:sp>
          <p:nvSpPr>
            <p:cNvPr id="54285" name="Rectangle 13"/>
            <p:cNvSpPr>
              <a:spLocks noChangeArrowheads="1"/>
            </p:cNvSpPr>
            <p:nvPr/>
          </p:nvSpPr>
          <p:spPr bwMode="auto">
            <a:xfrm>
              <a:off x="0" y="0"/>
              <a:ext cx="2290" cy="255"/>
            </a:xfrm>
            <a:prstGeom prst="rect">
              <a:avLst/>
            </a:prstGeom>
            <a:solidFill>
              <a:srgbClr val="640000"/>
            </a:solidFill>
            <a:ln w="254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zh-CN" sz="2400" b="1">
                  <a:solidFill>
                    <a:schemeClr val="bg1"/>
                  </a:solidFill>
                  <a:latin typeface="华文中宋" pitchFamily="2" charset="-122"/>
                </a:rPr>
                <a:t>第二章 土壤基本物质组成</a:t>
              </a:r>
              <a:r>
                <a:rPr lang="zh-CN" altLang="zh-CN" sz="2400"/>
                <a:t> </a:t>
              </a:r>
            </a:p>
          </p:txBody>
        </p:sp>
      </p:grpSp>
    </p:spTree>
    <p:extLst>
      <p:ext uri="{BB962C8B-B14F-4D97-AF65-F5344CB8AC3E}">
        <p14:creationId xmlns:p14="http://schemas.microsoft.com/office/powerpoint/2010/main" val="4507107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114300" y="1227138"/>
            <a:ext cx="5172075" cy="492125"/>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p>
            <a:pPr>
              <a:defRPr/>
            </a:pPr>
            <a:r>
              <a:rPr lang="zh-CN" b="1">
                <a:solidFill>
                  <a:schemeClr val="tx1"/>
                </a:solidFill>
                <a:effectLst>
                  <a:outerShdw blurRad="38100" dist="38100" dir="2700000" algn="tl">
                    <a:srgbClr val="FFFFFF"/>
                  </a:outerShdw>
                </a:effectLst>
                <a:latin typeface="华文中宋" pitchFamily="2" charset="-122"/>
              </a:rPr>
              <a:t>（</a:t>
            </a:r>
            <a:r>
              <a:rPr lang="zh-CN" altLang="zh-CN" b="1">
                <a:solidFill>
                  <a:schemeClr val="tx1"/>
                </a:solidFill>
                <a:effectLst>
                  <a:outerShdw blurRad="38100" dist="38100" dir="2700000" algn="tl">
                    <a:srgbClr val="FFFFFF"/>
                  </a:outerShdw>
                </a:effectLst>
                <a:latin typeface="华文中宋" pitchFamily="2" charset="-122"/>
              </a:rPr>
              <a:t>2</a:t>
            </a:r>
            <a:r>
              <a:rPr lang="zh-CN" b="1">
                <a:solidFill>
                  <a:schemeClr val="tx1"/>
                </a:solidFill>
                <a:effectLst>
                  <a:outerShdw blurRad="38100" dist="38100" dir="2700000" algn="tl">
                    <a:srgbClr val="FFFFFF"/>
                  </a:outerShdw>
                </a:effectLst>
                <a:latin typeface="华文中宋" pitchFamily="2" charset="-122"/>
              </a:rPr>
              <a:t>）土壤质地 </a:t>
            </a:r>
            <a:endParaRPr lang="zh-CN" sz="1800" b="1">
              <a:solidFill>
                <a:schemeClr val="tx1"/>
              </a:solidFill>
              <a:effectLst>
                <a:outerShdw blurRad="38100" dist="38100" dir="2700000" algn="tl">
                  <a:srgbClr val="FFFFFF"/>
                </a:outerShdw>
              </a:effectLst>
              <a:latin typeface="华文中宋" pitchFamily="2" charset="-122"/>
            </a:endParaRPr>
          </a:p>
        </p:txBody>
      </p:sp>
      <p:sp>
        <p:nvSpPr>
          <p:cNvPr id="61443" name="Rectangle 3"/>
          <p:cNvSpPr>
            <a:spLocks noChangeArrowheads="1"/>
          </p:cNvSpPr>
          <p:nvPr/>
        </p:nvSpPr>
        <p:spPr bwMode="auto">
          <a:xfrm>
            <a:off x="136525" y="2249488"/>
            <a:ext cx="8756650" cy="435056"/>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p>
            <a:pPr>
              <a:lnSpc>
                <a:spcPct val="140000"/>
              </a:lnSpc>
              <a:defRPr/>
            </a:pPr>
            <a:r>
              <a:rPr lang="zh-CN" b="1" dirty="0">
                <a:solidFill>
                  <a:schemeClr val="tx1"/>
                </a:solidFill>
                <a:effectLst>
                  <a:outerShdw blurRad="38100" dist="38100" dir="2700000" algn="tl">
                    <a:srgbClr val="000000"/>
                  </a:outerShdw>
                </a:effectLst>
                <a:latin typeface="华文中宋" pitchFamily="2" charset="-122"/>
              </a:rPr>
              <a:t>土壤质地：</a:t>
            </a:r>
            <a:r>
              <a:rPr lang="zh-CN" b="1" dirty="0">
                <a:solidFill>
                  <a:schemeClr val="tx1"/>
                </a:solidFill>
                <a:effectLst>
                  <a:outerShdw blurRad="38100" dist="38100" dir="2700000" algn="tl">
                    <a:srgbClr val="FFFFFF"/>
                  </a:outerShdw>
                </a:effectLst>
                <a:latin typeface="华文中宋" pitchFamily="2" charset="-122"/>
              </a:rPr>
              <a:t>土壤</a:t>
            </a:r>
            <a:r>
              <a:rPr lang="zh-CN" b="1" dirty="0" smtClean="0">
                <a:solidFill>
                  <a:schemeClr val="tx1"/>
                </a:solidFill>
                <a:effectLst>
                  <a:outerShdw blurRad="38100" dist="38100" dir="2700000" algn="tl">
                    <a:srgbClr val="FFFFFF"/>
                  </a:outerShdw>
                </a:effectLst>
                <a:latin typeface="华文中宋" pitchFamily="2" charset="-122"/>
              </a:rPr>
              <a:t>中</a:t>
            </a:r>
            <a:r>
              <a:rPr lang="zh-CN" altLang="zh-CN" b="1" dirty="0">
                <a:effectLst>
                  <a:outerShdw blurRad="38100" dist="38100" dir="2700000" algn="tl">
                    <a:srgbClr val="FFFFFF"/>
                  </a:outerShdw>
                </a:effectLst>
                <a:latin typeface="华文中宋" pitchFamily="2" charset="-122"/>
              </a:rPr>
              <a:t>砂粒、粉粒</a:t>
            </a:r>
            <a:r>
              <a:rPr lang="zh-CN" altLang="zh-CN" b="1" dirty="0" smtClean="0">
                <a:effectLst>
                  <a:outerShdw blurRad="38100" dist="38100" dir="2700000" algn="tl">
                    <a:srgbClr val="FFFFFF"/>
                  </a:outerShdw>
                </a:effectLst>
                <a:latin typeface="华文中宋" pitchFamily="2" charset="-122"/>
              </a:rPr>
              <a:t>、</a:t>
            </a:r>
            <a:r>
              <a:rPr lang="zh-CN" altLang="en-US" b="1" dirty="0" smtClean="0">
                <a:effectLst>
                  <a:outerShdw blurRad="38100" dist="38100" dir="2700000" algn="tl">
                    <a:srgbClr val="FFFFFF"/>
                  </a:outerShdw>
                </a:effectLst>
                <a:latin typeface="华文中宋" pitchFamily="2" charset="-122"/>
              </a:rPr>
              <a:t>黏</a:t>
            </a:r>
            <a:r>
              <a:rPr lang="zh-CN" altLang="zh-CN" b="1" dirty="0" smtClean="0">
                <a:effectLst>
                  <a:outerShdw blurRad="38100" dist="38100" dir="2700000" algn="tl">
                    <a:srgbClr val="FFFFFF"/>
                  </a:outerShdw>
                </a:effectLst>
                <a:latin typeface="华文中宋" pitchFamily="2" charset="-122"/>
              </a:rPr>
              <a:t>粒</a:t>
            </a:r>
            <a:r>
              <a:rPr lang="zh-CN" b="1" dirty="0" smtClean="0">
                <a:solidFill>
                  <a:schemeClr val="tx1"/>
                </a:solidFill>
                <a:effectLst>
                  <a:outerShdw blurRad="38100" dist="38100" dir="2700000" algn="tl">
                    <a:srgbClr val="FFFFFF"/>
                  </a:outerShdw>
                </a:effectLst>
                <a:latin typeface="华文中宋" pitchFamily="2" charset="-122"/>
              </a:rPr>
              <a:t>各</a:t>
            </a:r>
            <a:r>
              <a:rPr lang="zh-CN" b="1" dirty="0">
                <a:solidFill>
                  <a:schemeClr val="tx1"/>
                </a:solidFill>
                <a:effectLst>
                  <a:outerShdw blurRad="38100" dist="38100" dir="2700000" algn="tl">
                    <a:srgbClr val="FFFFFF"/>
                  </a:outerShdw>
                </a:effectLst>
                <a:latin typeface="华文中宋" pitchFamily="2" charset="-122"/>
              </a:rPr>
              <a:t>粒级土粒含量（质量）的百分率的组合。</a:t>
            </a:r>
            <a:endParaRPr lang="zh-CN" sz="1800" b="1" dirty="0">
              <a:solidFill>
                <a:schemeClr val="tx1"/>
              </a:solidFill>
              <a:effectLst>
                <a:outerShdw blurRad="38100" dist="38100" dir="2700000" algn="tl">
                  <a:srgbClr val="FFFFFF"/>
                </a:outerShdw>
              </a:effectLst>
              <a:latin typeface="华文中宋" pitchFamily="2" charset="-122"/>
            </a:endParaRPr>
          </a:p>
        </p:txBody>
      </p:sp>
      <p:sp>
        <p:nvSpPr>
          <p:cNvPr id="61444" name="Rectangle 4"/>
          <p:cNvSpPr>
            <a:spLocks noChangeArrowheads="1"/>
          </p:cNvSpPr>
          <p:nvPr/>
        </p:nvSpPr>
        <p:spPr bwMode="auto">
          <a:xfrm>
            <a:off x="179388" y="3446463"/>
            <a:ext cx="8856662" cy="822854"/>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p>
            <a:pPr algn="just">
              <a:lnSpc>
                <a:spcPct val="140000"/>
              </a:lnSpc>
              <a:defRPr/>
            </a:pPr>
            <a:r>
              <a:rPr lang="zh-CN" b="1" dirty="0">
                <a:solidFill>
                  <a:schemeClr val="tx1"/>
                </a:solidFill>
                <a:effectLst>
                  <a:outerShdw blurRad="38100" dist="38100" dir="2700000" algn="tl">
                    <a:srgbClr val="000000"/>
                  </a:outerShdw>
                </a:effectLst>
                <a:latin typeface="华文中宋" pitchFamily="2" charset="-122"/>
              </a:rPr>
              <a:t>三元制：</a:t>
            </a:r>
            <a:r>
              <a:rPr lang="zh-CN" b="1" dirty="0">
                <a:solidFill>
                  <a:schemeClr val="tx1"/>
                </a:solidFill>
                <a:effectLst>
                  <a:outerShdw blurRad="38100" dist="38100" dir="2700000" algn="tl">
                    <a:srgbClr val="FFFFFF"/>
                  </a:outerShdw>
                </a:effectLst>
                <a:latin typeface="华文中宋" pitchFamily="2" charset="-122"/>
              </a:rPr>
              <a:t>根据砂粒、粉粒</a:t>
            </a:r>
            <a:r>
              <a:rPr lang="zh-CN" b="1" dirty="0" smtClean="0">
                <a:solidFill>
                  <a:schemeClr val="tx1"/>
                </a:solidFill>
                <a:effectLst>
                  <a:outerShdw blurRad="38100" dist="38100" dir="2700000" algn="tl">
                    <a:srgbClr val="FFFFFF"/>
                  </a:outerShdw>
                </a:effectLst>
                <a:latin typeface="华文中宋" pitchFamily="2" charset="-122"/>
              </a:rPr>
              <a:t>、</a:t>
            </a:r>
            <a:r>
              <a:rPr lang="zh-CN" altLang="en-US" b="1" dirty="0" smtClean="0">
                <a:solidFill>
                  <a:schemeClr val="tx1"/>
                </a:solidFill>
                <a:effectLst>
                  <a:outerShdw blurRad="38100" dist="38100" dir="2700000" algn="tl">
                    <a:srgbClr val="FFFFFF"/>
                  </a:outerShdw>
                </a:effectLst>
                <a:latin typeface="华文中宋" pitchFamily="2" charset="-122"/>
              </a:rPr>
              <a:t>黏</a:t>
            </a:r>
            <a:r>
              <a:rPr lang="zh-CN" b="1" dirty="0" smtClean="0">
                <a:solidFill>
                  <a:schemeClr val="tx1"/>
                </a:solidFill>
                <a:effectLst>
                  <a:outerShdw blurRad="38100" dist="38100" dir="2700000" algn="tl">
                    <a:srgbClr val="FFFFFF"/>
                  </a:outerShdw>
                </a:effectLst>
                <a:latin typeface="华文中宋" pitchFamily="2" charset="-122"/>
              </a:rPr>
              <a:t>粒</a:t>
            </a:r>
            <a:r>
              <a:rPr lang="zh-CN" b="1" dirty="0">
                <a:solidFill>
                  <a:schemeClr val="tx1"/>
                </a:solidFill>
                <a:effectLst>
                  <a:outerShdw blurRad="38100" dist="38100" dir="2700000" algn="tl">
                    <a:srgbClr val="FFFFFF"/>
                  </a:outerShdw>
                </a:effectLst>
                <a:latin typeface="华文中宋" pitchFamily="2" charset="-122"/>
              </a:rPr>
              <a:t>三粒级的含量来确定土壤质地。比如美国制、国际制及其它大多数质地分类制。   </a:t>
            </a:r>
            <a:endParaRPr lang="zh-CN" sz="1800" b="1" dirty="0">
              <a:solidFill>
                <a:schemeClr val="tx1"/>
              </a:solidFill>
              <a:effectLst>
                <a:outerShdw blurRad="38100" dist="38100" dir="2700000" algn="tl">
                  <a:srgbClr val="FFFFFF"/>
                </a:outerShdw>
              </a:effectLst>
              <a:latin typeface="华文中宋" pitchFamily="2" charset="-122"/>
            </a:endParaRPr>
          </a:p>
        </p:txBody>
      </p:sp>
      <p:sp>
        <p:nvSpPr>
          <p:cNvPr id="61445" name="Rectangle 5"/>
          <p:cNvSpPr>
            <a:spLocks noChangeArrowheads="1"/>
          </p:cNvSpPr>
          <p:nvPr/>
        </p:nvSpPr>
        <p:spPr bwMode="auto">
          <a:xfrm>
            <a:off x="250825" y="5084763"/>
            <a:ext cx="8713788" cy="480131"/>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p>
            <a:pPr>
              <a:lnSpc>
                <a:spcPct val="140000"/>
              </a:lnSpc>
              <a:defRPr/>
            </a:pPr>
            <a:r>
              <a:rPr lang="zh-CN" b="1" dirty="0">
                <a:solidFill>
                  <a:schemeClr val="tx1"/>
                </a:solidFill>
                <a:effectLst>
                  <a:outerShdw blurRad="38100" dist="38100" dir="2700000" algn="tl">
                    <a:srgbClr val="000000"/>
                  </a:outerShdw>
                </a:effectLst>
                <a:latin typeface="华文中宋" pitchFamily="2" charset="-122"/>
              </a:rPr>
              <a:t>二元制：</a:t>
            </a:r>
            <a:r>
              <a:rPr lang="zh-CN" b="1" dirty="0">
                <a:solidFill>
                  <a:schemeClr val="tx1"/>
                </a:solidFill>
                <a:effectLst>
                  <a:outerShdw blurRad="38100" dist="38100" dir="2700000" algn="tl">
                    <a:srgbClr val="FFFFFF"/>
                  </a:outerShdw>
                </a:effectLst>
                <a:latin typeface="华文中宋" pitchFamily="2" charset="-122"/>
              </a:rPr>
              <a:t>根据物理性砂粒和</a:t>
            </a:r>
            <a:r>
              <a:rPr lang="zh-CN" b="1" dirty="0" smtClean="0">
                <a:solidFill>
                  <a:schemeClr val="tx1"/>
                </a:solidFill>
                <a:effectLst>
                  <a:outerShdw blurRad="38100" dist="38100" dir="2700000" algn="tl">
                    <a:srgbClr val="FFFFFF"/>
                  </a:outerShdw>
                </a:effectLst>
                <a:latin typeface="华文中宋" pitchFamily="2" charset="-122"/>
              </a:rPr>
              <a:t>物理性</a:t>
            </a:r>
            <a:r>
              <a:rPr lang="zh-CN" altLang="en-US" b="1" dirty="0" smtClean="0">
                <a:solidFill>
                  <a:schemeClr val="tx1"/>
                </a:solidFill>
                <a:effectLst>
                  <a:outerShdw blurRad="38100" dist="38100" dir="2700000" algn="tl">
                    <a:srgbClr val="FFFFFF"/>
                  </a:outerShdw>
                </a:effectLst>
                <a:latin typeface="华文中宋" pitchFamily="2" charset="-122"/>
              </a:rPr>
              <a:t>黏</a:t>
            </a:r>
            <a:r>
              <a:rPr lang="zh-CN" b="1" dirty="0" smtClean="0">
                <a:solidFill>
                  <a:schemeClr val="tx1"/>
                </a:solidFill>
                <a:effectLst>
                  <a:outerShdw blurRad="38100" dist="38100" dir="2700000" algn="tl">
                    <a:srgbClr val="FFFFFF"/>
                  </a:outerShdw>
                </a:effectLst>
                <a:latin typeface="华文中宋" pitchFamily="2" charset="-122"/>
              </a:rPr>
              <a:t>粒</a:t>
            </a:r>
            <a:r>
              <a:rPr lang="zh-CN" b="1" dirty="0">
                <a:solidFill>
                  <a:schemeClr val="tx1"/>
                </a:solidFill>
                <a:effectLst>
                  <a:outerShdw blurRad="38100" dist="38100" dir="2700000" algn="tl">
                    <a:srgbClr val="FFFFFF"/>
                  </a:outerShdw>
                </a:effectLst>
                <a:latin typeface="华文中宋" pitchFamily="2" charset="-122"/>
              </a:rPr>
              <a:t>的含量来确定土壤质地。比如卡庆斯基质地制。 </a:t>
            </a:r>
            <a:endParaRPr lang="zh-CN" sz="1800" b="1" dirty="0">
              <a:solidFill>
                <a:schemeClr val="tx1"/>
              </a:solidFill>
              <a:effectLst>
                <a:outerShdw blurRad="38100" dist="38100" dir="2700000" algn="tl">
                  <a:srgbClr val="FFFFFF"/>
                </a:outerShdw>
              </a:effectLst>
              <a:latin typeface="华文中宋" pitchFamily="2" charset="-122"/>
            </a:endParaRPr>
          </a:p>
        </p:txBody>
      </p:sp>
      <p:grpSp>
        <p:nvGrpSpPr>
          <p:cNvPr id="11270" name="Group 6"/>
          <p:cNvGrpSpPr>
            <a:grpSpLocks/>
          </p:cNvGrpSpPr>
          <p:nvPr/>
        </p:nvGrpSpPr>
        <p:grpSpPr bwMode="auto">
          <a:xfrm>
            <a:off x="0" y="0"/>
            <a:ext cx="9144000" cy="404813"/>
            <a:chOff x="0" y="0"/>
            <a:chExt cx="5760" cy="255"/>
          </a:xfrm>
        </p:grpSpPr>
        <p:sp>
          <p:nvSpPr>
            <p:cNvPr id="11272" name="Rectangle 7"/>
            <p:cNvSpPr>
              <a:spLocks noChangeArrowheads="1"/>
            </p:cNvSpPr>
            <p:nvPr/>
          </p:nvSpPr>
          <p:spPr bwMode="auto">
            <a:xfrm>
              <a:off x="2290" y="0"/>
              <a:ext cx="3470" cy="255"/>
            </a:xfrm>
            <a:prstGeom prst="rect">
              <a:avLst/>
            </a:prstGeom>
            <a:solidFill>
              <a:srgbClr val="00003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zh-CN" b="1" dirty="0">
                  <a:solidFill>
                    <a:srgbClr val="FF0000"/>
                  </a:solidFill>
                </a:rPr>
                <a:t>        第 一 节   土壤矿物质与岩石风化  </a:t>
              </a:r>
            </a:p>
          </p:txBody>
        </p:sp>
        <p:sp>
          <p:nvSpPr>
            <p:cNvPr id="11273" name="Rectangle 8"/>
            <p:cNvSpPr>
              <a:spLocks noChangeArrowheads="1"/>
            </p:cNvSpPr>
            <p:nvPr/>
          </p:nvSpPr>
          <p:spPr bwMode="auto">
            <a:xfrm>
              <a:off x="0" y="0"/>
              <a:ext cx="2290" cy="255"/>
            </a:xfrm>
            <a:prstGeom prst="rect">
              <a:avLst/>
            </a:prstGeom>
            <a:solidFill>
              <a:srgbClr val="640000"/>
            </a:solidFill>
            <a:ln w="254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b="1">
                  <a:solidFill>
                    <a:srgbClr val="FF0000"/>
                  </a:solidFill>
                  <a:latin typeface="华文中宋" pitchFamily="2" charset="-122"/>
                </a:rPr>
                <a:t>第二章 土壤基本物质组成</a:t>
              </a:r>
              <a:r>
                <a:rPr lang="zh-CN" altLang="zh-CN">
                  <a:solidFill>
                    <a:srgbClr val="FF0000"/>
                  </a:solidFill>
                </a:rPr>
                <a:t> </a:t>
              </a:r>
            </a:p>
          </p:txBody>
        </p:sp>
      </p:grpSp>
      <p:sp>
        <p:nvSpPr>
          <p:cNvPr id="11271" name="灯片编号占位符 1"/>
          <p:cNvSpPr>
            <a:spLocks noGrp="1"/>
          </p:cNvSpPr>
          <p:nvPr>
            <p:ph type="sldNum" sz="quarter" idx="12"/>
          </p:nvPr>
        </p:nvSpPr>
        <p:spPr>
          <a:noFill/>
        </p:spPr>
        <p:txBody>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eaLnBrk="1" hangingPunct="1"/>
            <a:fld id="{7F3854F0-542D-4294-9473-A35BDF5D70B2}" type="slidenum">
              <a:rPr lang="zh-CN" altLang="zh-CN" sz="1400" smtClean="0">
                <a:solidFill>
                  <a:schemeClr val="tx1"/>
                </a:solidFill>
                <a:latin typeface="Arial" pitchFamily="34" charset="0"/>
              </a:rPr>
              <a:pPr eaLnBrk="1" hangingPunct="1"/>
              <a:t>17</a:t>
            </a:fld>
            <a:endParaRPr lang="zh-CN" altLang="zh-CN" sz="1400" smtClean="0">
              <a:solidFill>
                <a:schemeClr val="tx1"/>
              </a:solidFill>
              <a:latin typeface="Arial" pitchFamily="34" charset="0"/>
            </a:endParaRPr>
          </a:p>
        </p:txBody>
      </p:sp>
    </p:spTree>
    <p:extLst>
      <p:ext uri="{BB962C8B-B14F-4D97-AF65-F5344CB8AC3E}">
        <p14:creationId xmlns:p14="http://schemas.microsoft.com/office/powerpoint/2010/main" val="1952202342"/>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www.ytfl.net/UploadFiles/2015-09/2/1442389710463191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2868" y="162576"/>
            <a:ext cx="6803182" cy="6256354"/>
          </a:xfrm>
          <a:prstGeom prst="rect">
            <a:avLst/>
          </a:prstGeom>
          <a:noFill/>
          <a:extLst>
            <a:ext uri="{909E8E84-426E-40DD-AFC4-6F175D3DCCD1}">
              <a14:hiddenFill xmlns:a14="http://schemas.microsoft.com/office/drawing/2010/main">
                <a:solidFill>
                  <a:srgbClr val="FFFFFF"/>
                </a:solidFill>
              </a14:hiddenFill>
            </a:ext>
          </a:extLst>
        </p:spPr>
      </p:pic>
      <p:sp>
        <p:nvSpPr>
          <p:cNvPr id="12290" name="Text Box 9"/>
          <p:cNvSpPr txBox="1">
            <a:spLocks noChangeArrowheads="1"/>
          </p:cNvSpPr>
          <p:nvPr/>
        </p:nvSpPr>
        <p:spPr bwMode="auto">
          <a:xfrm>
            <a:off x="125413" y="3716338"/>
            <a:ext cx="1873250" cy="1570037"/>
          </a:xfrm>
          <a:prstGeom prst="rect">
            <a:avLst/>
          </a:prstGeom>
          <a:solidFill>
            <a:srgbClr val="FFFF99"/>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eaLnBrk="1" hangingPunct="1">
              <a:spcBef>
                <a:spcPct val="50000"/>
              </a:spcBef>
            </a:pPr>
            <a:r>
              <a:rPr lang="zh-CN" altLang="en-US" b="1" dirty="0" smtClean="0">
                <a:solidFill>
                  <a:schemeClr val="tx1"/>
                </a:solidFill>
                <a:ea typeface="华文中宋" pitchFamily="2" charset="-122"/>
              </a:rPr>
              <a:t>黏</a:t>
            </a:r>
            <a:r>
              <a:rPr lang="zh-CN" altLang="zh-CN" b="1" dirty="0" smtClean="0">
                <a:solidFill>
                  <a:schemeClr val="tx1"/>
                </a:solidFill>
                <a:ea typeface="华文中宋" pitchFamily="2" charset="-122"/>
              </a:rPr>
              <a:t>粒</a:t>
            </a:r>
            <a:r>
              <a:rPr lang="en-US" altLang="zh-CN" b="1" dirty="0" smtClean="0">
                <a:solidFill>
                  <a:schemeClr val="tx1"/>
                </a:solidFill>
                <a:ea typeface="华文中宋" pitchFamily="2" charset="-122"/>
              </a:rPr>
              <a:t> </a:t>
            </a:r>
            <a:endParaRPr lang="en-US" altLang="zh-CN" b="1" dirty="0">
              <a:solidFill>
                <a:schemeClr val="tx1"/>
              </a:solidFill>
              <a:ea typeface="华文中宋" pitchFamily="2" charset="-122"/>
            </a:endParaRPr>
          </a:p>
          <a:p>
            <a:pPr eaLnBrk="1" hangingPunct="1">
              <a:spcBef>
                <a:spcPct val="50000"/>
              </a:spcBef>
            </a:pPr>
            <a:r>
              <a:rPr lang="zh-CN" altLang="zh-CN" b="1" dirty="0">
                <a:solidFill>
                  <a:schemeClr val="tx1"/>
                </a:solidFill>
                <a:ea typeface="华文中宋" pitchFamily="2" charset="-122"/>
              </a:rPr>
              <a:t>粉粒</a:t>
            </a:r>
            <a:r>
              <a:rPr lang="en-US" altLang="zh-CN" b="1" dirty="0">
                <a:solidFill>
                  <a:schemeClr val="tx1"/>
                </a:solidFill>
                <a:ea typeface="华文中宋" pitchFamily="2" charset="-122"/>
              </a:rPr>
              <a:t> </a:t>
            </a:r>
            <a:endParaRPr lang="zh-CN" altLang="zh-CN" b="1" dirty="0">
              <a:solidFill>
                <a:schemeClr val="tx1"/>
              </a:solidFill>
              <a:ea typeface="华文中宋" pitchFamily="2" charset="-122"/>
            </a:endParaRPr>
          </a:p>
          <a:p>
            <a:pPr eaLnBrk="1" hangingPunct="1">
              <a:spcBef>
                <a:spcPct val="50000"/>
              </a:spcBef>
            </a:pPr>
            <a:r>
              <a:rPr lang="zh-CN" altLang="zh-CN" b="1" dirty="0">
                <a:solidFill>
                  <a:schemeClr val="tx1"/>
                </a:solidFill>
                <a:ea typeface="华文中宋" pitchFamily="2" charset="-122"/>
              </a:rPr>
              <a:t>砂粒</a:t>
            </a:r>
            <a:r>
              <a:rPr lang="en-US" altLang="zh-CN" b="1" dirty="0">
                <a:solidFill>
                  <a:schemeClr val="tx1"/>
                </a:solidFill>
                <a:ea typeface="华文中宋" pitchFamily="2" charset="-122"/>
              </a:rPr>
              <a:t> </a:t>
            </a:r>
            <a:endParaRPr lang="zh-CN" altLang="zh-CN" b="1" dirty="0">
              <a:solidFill>
                <a:schemeClr val="tx1"/>
              </a:solidFill>
              <a:ea typeface="华文中宋" pitchFamily="2" charset="-122"/>
            </a:endParaRPr>
          </a:p>
        </p:txBody>
      </p:sp>
      <p:sp>
        <p:nvSpPr>
          <p:cNvPr id="12293" name="TextBox 7"/>
          <p:cNvSpPr txBox="1">
            <a:spLocks noChangeArrowheads="1"/>
          </p:cNvSpPr>
          <p:nvPr/>
        </p:nvSpPr>
        <p:spPr bwMode="auto">
          <a:xfrm>
            <a:off x="7369175" y="1268413"/>
            <a:ext cx="841375"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eaLnBrk="1" hangingPunct="1"/>
            <a:r>
              <a:rPr lang="en-US" altLang="zh-CN" sz="1200"/>
              <a:t>Loamy </a:t>
            </a:r>
            <a:r>
              <a:rPr lang="zh-CN" altLang="en-US" sz="1200"/>
              <a:t>壤</a:t>
            </a:r>
          </a:p>
        </p:txBody>
      </p:sp>
      <p:sp>
        <p:nvSpPr>
          <p:cNvPr id="12294" name="椭圆 8"/>
          <p:cNvSpPr>
            <a:spLocks noChangeArrowheads="1"/>
          </p:cNvSpPr>
          <p:nvPr/>
        </p:nvSpPr>
        <p:spPr bwMode="auto">
          <a:xfrm>
            <a:off x="3754496" y="4670608"/>
            <a:ext cx="287337" cy="215900"/>
          </a:xfrm>
          <a:prstGeom prst="ellipse">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3200">
              <a:solidFill>
                <a:schemeClr val="tx1"/>
              </a:solidFill>
              <a:latin typeface="Arial" pitchFamily="34" charset="0"/>
              <a:ea typeface="华文中宋" pitchFamily="2" charset="-122"/>
            </a:endParaRPr>
          </a:p>
        </p:txBody>
      </p:sp>
      <p:sp>
        <p:nvSpPr>
          <p:cNvPr id="12295" name="Text Box 9"/>
          <p:cNvSpPr txBox="1">
            <a:spLocks noChangeArrowheads="1"/>
          </p:cNvSpPr>
          <p:nvPr/>
        </p:nvSpPr>
        <p:spPr bwMode="auto">
          <a:xfrm>
            <a:off x="125413" y="552450"/>
            <a:ext cx="1873250" cy="1568450"/>
          </a:xfrm>
          <a:prstGeom prst="rect">
            <a:avLst/>
          </a:prstGeom>
          <a:solidFill>
            <a:srgbClr val="FFFF99"/>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algn="ctr" eaLnBrk="1" hangingPunct="1">
              <a:spcBef>
                <a:spcPct val="50000"/>
              </a:spcBef>
            </a:pPr>
            <a:r>
              <a:rPr lang="zh-CN" altLang="en-US" b="1" dirty="0">
                <a:solidFill>
                  <a:schemeClr val="tx1"/>
                </a:solidFill>
                <a:ea typeface="华文中宋" pitchFamily="2" charset="-122"/>
              </a:rPr>
              <a:t>黏</a:t>
            </a:r>
            <a:r>
              <a:rPr lang="zh-CN" altLang="zh-CN" b="1" dirty="0" smtClean="0">
                <a:solidFill>
                  <a:schemeClr val="tx1"/>
                </a:solidFill>
                <a:ea typeface="华文中宋" pitchFamily="2" charset="-122"/>
              </a:rPr>
              <a:t>粒</a:t>
            </a:r>
            <a:r>
              <a:rPr lang="en-US" altLang="zh-CN" b="1" dirty="0">
                <a:solidFill>
                  <a:schemeClr val="tx1"/>
                </a:solidFill>
                <a:ea typeface="华文中宋" pitchFamily="2" charset="-122"/>
              </a:rPr>
              <a:t>35</a:t>
            </a:r>
            <a:r>
              <a:rPr lang="zh-CN" altLang="zh-CN" b="1" dirty="0">
                <a:solidFill>
                  <a:schemeClr val="tx1"/>
                </a:solidFill>
                <a:ea typeface="华文中宋" pitchFamily="2" charset="-122"/>
              </a:rPr>
              <a:t>%</a:t>
            </a:r>
          </a:p>
          <a:p>
            <a:pPr algn="ctr" eaLnBrk="1" hangingPunct="1">
              <a:spcBef>
                <a:spcPct val="50000"/>
              </a:spcBef>
            </a:pPr>
            <a:r>
              <a:rPr lang="zh-CN" altLang="zh-CN" b="1" dirty="0">
                <a:solidFill>
                  <a:schemeClr val="tx1"/>
                </a:solidFill>
                <a:ea typeface="华文中宋" pitchFamily="2" charset="-122"/>
              </a:rPr>
              <a:t>粉粒</a:t>
            </a:r>
            <a:r>
              <a:rPr lang="en-US" altLang="zh-CN" b="1" dirty="0">
                <a:solidFill>
                  <a:schemeClr val="tx1"/>
                </a:solidFill>
                <a:ea typeface="华文中宋" pitchFamily="2" charset="-122"/>
              </a:rPr>
              <a:t>50</a:t>
            </a:r>
            <a:r>
              <a:rPr lang="zh-CN" altLang="zh-CN" b="1" dirty="0">
                <a:solidFill>
                  <a:schemeClr val="tx1"/>
                </a:solidFill>
                <a:ea typeface="华文中宋" pitchFamily="2" charset="-122"/>
              </a:rPr>
              <a:t>%</a:t>
            </a:r>
          </a:p>
          <a:p>
            <a:pPr algn="ctr" eaLnBrk="1" hangingPunct="1">
              <a:spcBef>
                <a:spcPct val="50000"/>
              </a:spcBef>
            </a:pPr>
            <a:r>
              <a:rPr lang="zh-CN" altLang="zh-CN" b="1" dirty="0">
                <a:solidFill>
                  <a:schemeClr val="tx1"/>
                </a:solidFill>
                <a:ea typeface="华文中宋" pitchFamily="2" charset="-122"/>
              </a:rPr>
              <a:t>砂粒</a:t>
            </a:r>
            <a:r>
              <a:rPr lang="en-US" altLang="zh-CN" b="1" dirty="0">
                <a:solidFill>
                  <a:schemeClr val="tx1"/>
                </a:solidFill>
                <a:ea typeface="华文中宋" pitchFamily="2" charset="-122"/>
              </a:rPr>
              <a:t>15</a:t>
            </a:r>
            <a:r>
              <a:rPr lang="zh-CN" altLang="zh-CN" b="1" dirty="0">
                <a:solidFill>
                  <a:schemeClr val="tx1"/>
                </a:solidFill>
                <a:ea typeface="华文中宋" pitchFamily="2" charset="-122"/>
              </a:rPr>
              <a:t>%</a:t>
            </a:r>
          </a:p>
        </p:txBody>
      </p:sp>
      <p:cxnSp>
        <p:nvCxnSpPr>
          <p:cNvPr id="12296" name="肘形连接符 16"/>
          <p:cNvCxnSpPr>
            <a:cxnSpLocks noChangeShapeType="1"/>
            <a:stCxn id="12294" idx="1"/>
          </p:cNvCxnSpPr>
          <p:nvPr/>
        </p:nvCxnSpPr>
        <p:spPr bwMode="auto">
          <a:xfrm rot="16200000" flipV="1">
            <a:off x="2740083" y="3645083"/>
            <a:ext cx="290513" cy="1824037"/>
          </a:xfrm>
          <a:prstGeom prst="bentConnector2">
            <a:avLst/>
          </a:prstGeom>
          <a:noFill/>
          <a:ln w="95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97" name="TextBox 24"/>
          <p:cNvSpPr txBox="1">
            <a:spLocks noChangeArrowheads="1"/>
          </p:cNvSpPr>
          <p:nvPr/>
        </p:nvSpPr>
        <p:spPr bwMode="auto">
          <a:xfrm>
            <a:off x="904875" y="3759200"/>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eaLnBrk="1" hangingPunct="1"/>
            <a:r>
              <a:rPr lang="en-US" altLang="zh-CN" b="1">
                <a:solidFill>
                  <a:srgbClr val="FF0000"/>
                </a:solidFill>
                <a:cs typeface="Times New Roman" pitchFamily="18" charset="0"/>
              </a:rPr>
              <a:t>15%</a:t>
            </a:r>
          </a:p>
        </p:txBody>
      </p:sp>
      <p:sp>
        <p:nvSpPr>
          <p:cNvPr id="12298" name="TextBox 25"/>
          <p:cNvSpPr txBox="1">
            <a:spLocks noChangeArrowheads="1"/>
          </p:cNvSpPr>
          <p:nvPr/>
        </p:nvSpPr>
        <p:spPr bwMode="auto">
          <a:xfrm>
            <a:off x="904875" y="4270375"/>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eaLnBrk="1" hangingPunct="1"/>
            <a:r>
              <a:rPr lang="en-US" altLang="zh-CN" b="1">
                <a:solidFill>
                  <a:srgbClr val="FF0000"/>
                </a:solidFill>
                <a:cs typeface="Times New Roman" pitchFamily="18" charset="0"/>
              </a:rPr>
              <a:t>15%</a:t>
            </a:r>
          </a:p>
        </p:txBody>
      </p:sp>
      <p:sp>
        <p:nvSpPr>
          <p:cNvPr id="12299" name="TextBox 26"/>
          <p:cNvSpPr txBox="1">
            <a:spLocks noChangeArrowheads="1"/>
          </p:cNvSpPr>
          <p:nvPr/>
        </p:nvSpPr>
        <p:spPr bwMode="auto">
          <a:xfrm>
            <a:off x="904875" y="4802188"/>
            <a:ext cx="800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eaLnBrk="1" hangingPunct="1"/>
            <a:r>
              <a:rPr lang="en-US" altLang="zh-CN" b="1">
                <a:solidFill>
                  <a:srgbClr val="FF0000"/>
                </a:solidFill>
                <a:cs typeface="Times New Roman" pitchFamily="18" charset="0"/>
              </a:rPr>
              <a:t>70%</a:t>
            </a:r>
          </a:p>
        </p:txBody>
      </p:sp>
      <p:sp>
        <p:nvSpPr>
          <p:cNvPr id="12301" name="灯片编号占位符 1"/>
          <p:cNvSpPr>
            <a:spLocks noGrp="1"/>
          </p:cNvSpPr>
          <p:nvPr>
            <p:ph type="sldNum" sz="quarter" idx="12"/>
          </p:nvPr>
        </p:nvSpPr>
        <p:spPr>
          <a:noFill/>
        </p:spPr>
        <p:txBody>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eaLnBrk="1" hangingPunct="1"/>
            <a:fld id="{27DEC6A2-6C6E-4D2C-A429-9BDD4131CC36}" type="slidenum">
              <a:rPr lang="en-US" altLang="zh-CN" sz="1400" smtClean="0">
                <a:solidFill>
                  <a:schemeClr val="tx1"/>
                </a:solidFill>
              </a:rPr>
              <a:pPr eaLnBrk="1" hangingPunct="1"/>
              <a:t>18</a:t>
            </a:fld>
            <a:endParaRPr lang="en-US" altLang="zh-CN" sz="1400" smtClean="0">
              <a:solidFill>
                <a:schemeClr val="tx1"/>
              </a:solidFill>
            </a:endParaRPr>
          </a:p>
        </p:txBody>
      </p:sp>
      <p:sp>
        <p:nvSpPr>
          <p:cNvPr id="2" name="TextBox 1"/>
          <p:cNvSpPr txBox="1"/>
          <p:nvPr/>
        </p:nvSpPr>
        <p:spPr>
          <a:xfrm>
            <a:off x="251520" y="6309320"/>
            <a:ext cx="3239990" cy="369332"/>
          </a:xfrm>
          <a:prstGeom prst="rect">
            <a:avLst/>
          </a:prstGeom>
          <a:noFill/>
        </p:spPr>
        <p:txBody>
          <a:bodyPr wrap="none" rtlCol="0">
            <a:spAutoFit/>
          </a:bodyPr>
          <a:lstStyle/>
          <a:p>
            <a:r>
              <a:rPr lang="zh-CN" altLang="en-US" dirty="0" smtClean="0"/>
              <a:t>各粒型</a:t>
            </a:r>
            <a:r>
              <a:rPr lang="en-US" altLang="zh-CN" dirty="0" smtClean="0"/>
              <a:t>100%</a:t>
            </a:r>
            <a:r>
              <a:rPr lang="zh-CN" altLang="en-US" dirty="0" smtClean="0"/>
              <a:t>点的对边做平行线</a:t>
            </a:r>
            <a:endParaRPr lang="zh-CN" altLang="en-US" dirty="0"/>
          </a:p>
        </p:txBody>
      </p:sp>
    </p:spTree>
    <p:extLst>
      <p:ext uri="{BB962C8B-B14F-4D97-AF65-F5344CB8AC3E}">
        <p14:creationId xmlns:p14="http://schemas.microsoft.com/office/powerpoint/2010/main" val="3066464943"/>
      </p:ext>
    </p:extLst>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zh-CN" altLang="zh-CN" sz="3200" b="1" dirty="0" smtClean="0">
                <a:solidFill>
                  <a:schemeClr val="tx1"/>
                </a:solidFill>
                <a:ea typeface="华文中宋" pitchFamily="2" charset="-122"/>
              </a:rPr>
              <a:t>土壤质地的改良措施</a:t>
            </a:r>
          </a:p>
        </p:txBody>
      </p:sp>
      <p:sp>
        <p:nvSpPr>
          <p:cNvPr id="71683" name="Rectangle 3"/>
          <p:cNvSpPr>
            <a:spLocks noGrp="1" noChangeArrowheads="1"/>
          </p:cNvSpPr>
          <p:nvPr>
            <p:ph type="body" idx="1"/>
          </p:nvPr>
        </p:nvSpPr>
        <p:spPr/>
        <p:txBody>
          <a:bodyPr/>
          <a:lstStyle/>
          <a:p>
            <a:pPr algn="just" eaLnBrk="1" hangingPunct="1">
              <a:lnSpc>
                <a:spcPct val="150000"/>
              </a:lnSpc>
              <a:buClr>
                <a:srgbClr val="FF0066"/>
              </a:buClr>
              <a:buFont typeface="Wingdings" pitchFamily="2" charset="2"/>
              <a:buNone/>
              <a:defRPr/>
            </a:pPr>
            <a:r>
              <a:rPr lang="zh-CN" altLang="zh-CN" sz="2400" b="1" dirty="0" smtClean="0">
                <a:solidFill>
                  <a:srgbClr val="FF0000"/>
                </a:solidFill>
                <a:effectLst>
                  <a:outerShdw blurRad="38100" dist="38100" dir="2700000" algn="tl">
                    <a:srgbClr val="000000"/>
                  </a:outerShdw>
                </a:effectLst>
              </a:rPr>
              <a:t>a.</a:t>
            </a:r>
            <a:r>
              <a:rPr lang="zh-CN" altLang="zh-CN" sz="2400" b="1" dirty="0" smtClean="0">
                <a:effectLst>
                  <a:outerShdw blurRad="38100" dist="38100" dir="2700000" algn="tl">
                    <a:srgbClr val="FFFFFF"/>
                  </a:outerShdw>
                </a:effectLst>
              </a:rPr>
              <a:t> </a:t>
            </a:r>
            <a:r>
              <a:rPr lang="zh-CN" sz="2400" b="1" dirty="0" smtClean="0">
                <a:effectLst>
                  <a:outerShdw blurRad="38100" dist="38100" dir="2700000" algn="tl">
                    <a:srgbClr val="FFFFFF"/>
                  </a:outerShdw>
                </a:effectLst>
              </a:rPr>
              <a:t>增施有机肥料：有机质的粘结力比砂粒强，比粘粒弱，家畜粪便，绿肥，秸杆还田</a:t>
            </a:r>
          </a:p>
          <a:p>
            <a:pPr algn="just" eaLnBrk="1" hangingPunct="1">
              <a:lnSpc>
                <a:spcPct val="150000"/>
              </a:lnSpc>
              <a:buClr>
                <a:srgbClr val="FF0066"/>
              </a:buClr>
              <a:buFont typeface="Wingdings" pitchFamily="2" charset="2"/>
              <a:buNone/>
              <a:defRPr/>
            </a:pPr>
            <a:r>
              <a:rPr lang="zh-CN" altLang="zh-CN" sz="2400" b="1" dirty="0" smtClean="0">
                <a:solidFill>
                  <a:srgbClr val="FF0000"/>
                </a:solidFill>
                <a:effectLst>
                  <a:outerShdw blurRad="38100" dist="38100" dir="2700000" algn="tl">
                    <a:srgbClr val="000000"/>
                  </a:outerShdw>
                </a:effectLst>
              </a:rPr>
              <a:t>b.</a:t>
            </a:r>
            <a:r>
              <a:rPr lang="zh-CN" altLang="zh-CN" sz="2400" b="1" dirty="0" smtClean="0">
                <a:effectLst>
                  <a:outerShdw blurRad="38100" dist="38100" dir="2700000" algn="tl">
                    <a:srgbClr val="FFFFFF"/>
                  </a:outerShdw>
                </a:effectLst>
              </a:rPr>
              <a:t> </a:t>
            </a:r>
            <a:r>
              <a:rPr lang="zh-CN" sz="2400" b="1" dirty="0" smtClean="0">
                <a:effectLst>
                  <a:outerShdw blurRad="38100" dist="38100" dir="2700000" algn="tl">
                    <a:srgbClr val="FFFFFF"/>
                  </a:outerShdw>
                </a:effectLst>
              </a:rPr>
              <a:t>客土法：泥入砂，砂掺泥，以改良质地，改善耕性</a:t>
            </a:r>
          </a:p>
          <a:p>
            <a:pPr algn="just" eaLnBrk="1" hangingPunct="1">
              <a:lnSpc>
                <a:spcPct val="150000"/>
              </a:lnSpc>
              <a:buClr>
                <a:srgbClr val="FF0066"/>
              </a:buClr>
              <a:buFont typeface="Wingdings" pitchFamily="2" charset="2"/>
              <a:buNone/>
              <a:defRPr/>
            </a:pPr>
            <a:r>
              <a:rPr lang="zh-CN" altLang="zh-CN" sz="2400" b="1" dirty="0" smtClean="0">
                <a:solidFill>
                  <a:srgbClr val="FF0000"/>
                </a:solidFill>
                <a:effectLst>
                  <a:outerShdw blurRad="38100" dist="38100" dir="2700000" algn="tl">
                    <a:srgbClr val="000000"/>
                  </a:outerShdw>
                </a:effectLst>
              </a:rPr>
              <a:t>c.</a:t>
            </a:r>
            <a:r>
              <a:rPr lang="zh-CN" sz="2400" b="1" dirty="0" smtClean="0">
                <a:effectLst>
                  <a:outerShdw blurRad="38100" dist="38100" dir="2700000" algn="tl">
                    <a:srgbClr val="FFFFFF"/>
                  </a:outerShdw>
                </a:effectLst>
              </a:rPr>
              <a:t>引洪漫淤法：农田表层土壤，肥，含养料丰富，改良砂质土壤</a:t>
            </a:r>
          </a:p>
          <a:p>
            <a:pPr algn="just" eaLnBrk="1" hangingPunct="1">
              <a:lnSpc>
                <a:spcPct val="150000"/>
              </a:lnSpc>
              <a:buClr>
                <a:srgbClr val="FF0066"/>
              </a:buClr>
              <a:buFont typeface="Wingdings" pitchFamily="2" charset="2"/>
              <a:buNone/>
              <a:defRPr/>
            </a:pPr>
            <a:r>
              <a:rPr lang="zh-CN" altLang="zh-CN" sz="2400" b="1" dirty="0" smtClean="0">
                <a:solidFill>
                  <a:srgbClr val="FF0000"/>
                </a:solidFill>
                <a:effectLst>
                  <a:outerShdw blurRad="38100" dist="38100" dir="2700000" algn="tl">
                    <a:srgbClr val="000000"/>
                  </a:outerShdw>
                </a:effectLst>
              </a:rPr>
              <a:t>d.</a:t>
            </a:r>
            <a:r>
              <a:rPr lang="zh-CN" sz="2400" b="1" dirty="0" smtClean="0">
                <a:effectLst>
                  <a:outerShdw blurRad="38100" dist="38100" dir="2700000" algn="tl">
                    <a:srgbClr val="FFFFFF"/>
                  </a:outerShdw>
                </a:effectLst>
              </a:rPr>
              <a:t>翻砂压淤，翻淤压砂</a:t>
            </a:r>
          </a:p>
          <a:p>
            <a:pPr eaLnBrk="1" hangingPunct="1">
              <a:lnSpc>
                <a:spcPct val="90000"/>
              </a:lnSpc>
              <a:buClr>
                <a:schemeClr val="folHlink"/>
              </a:buClr>
              <a:buSzPct val="60000"/>
              <a:buFont typeface="Wingdings" pitchFamily="2" charset="2"/>
              <a:buNone/>
              <a:defRPr/>
            </a:pPr>
            <a:r>
              <a:rPr lang="zh-CN" altLang="zh-CN" sz="2400" b="1" dirty="0" smtClean="0">
                <a:solidFill>
                  <a:srgbClr val="FF0000"/>
                </a:solidFill>
                <a:effectLst>
                  <a:outerShdw blurRad="38100" dist="38100" dir="2700000" algn="tl">
                    <a:srgbClr val="000000"/>
                  </a:outerShdw>
                </a:effectLst>
              </a:rPr>
              <a:t>f.</a:t>
            </a:r>
            <a:r>
              <a:rPr lang="zh-CN" altLang="zh-CN" sz="2400" b="1" dirty="0" smtClean="0">
                <a:effectLst>
                  <a:outerShdw blurRad="38100" dist="38100" dir="2700000" algn="tl">
                    <a:srgbClr val="FFFFFF"/>
                  </a:outerShdw>
                </a:effectLst>
              </a:rPr>
              <a:t> </a:t>
            </a:r>
            <a:r>
              <a:rPr lang="zh-CN" sz="2400" b="1" dirty="0" smtClean="0">
                <a:effectLst>
                  <a:outerShdw blurRad="38100" dist="38100" dir="2700000" algn="tl">
                    <a:srgbClr val="FFFFFF"/>
                  </a:outerShdw>
                </a:effectLst>
              </a:rPr>
              <a:t>种植绿肥</a:t>
            </a:r>
            <a:r>
              <a:rPr lang="zh-CN" sz="2400" b="1" dirty="0" smtClean="0"/>
              <a:t> </a:t>
            </a:r>
            <a:endParaRPr lang="zh-CN" sz="2400" dirty="0" smtClean="0"/>
          </a:p>
          <a:p>
            <a:pPr eaLnBrk="1" hangingPunct="1">
              <a:buClr>
                <a:srgbClr val="FF0066"/>
              </a:buClr>
              <a:buFont typeface="Wingdings" pitchFamily="2" charset="2"/>
              <a:buNone/>
              <a:defRPr/>
            </a:pPr>
            <a:endParaRPr lang="zh-CN" altLang="zh-CN" sz="2400" dirty="0" smtClean="0"/>
          </a:p>
        </p:txBody>
      </p:sp>
    </p:spTree>
    <p:extLst>
      <p:ext uri="{BB962C8B-B14F-4D97-AF65-F5344CB8AC3E}">
        <p14:creationId xmlns:p14="http://schemas.microsoft.com/office/powerpoint/2010/main" val="38815133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Front of Russell build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4060825"/>
            <a:ext cx="3762375" cy="279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Rectangle 5"/>
          <p:cNvSpPr>
            <a:spLocks noGrp="1" noChangeArrowheads="1"/>
          </p:cNvSpPr>
          <p:nvPr>
            <p:ph type="title"/>
          </p:nvPr>
        </p:nvSpPr>
        <p:spPr>
          <a:xfrm>
            <a:off x="307180" y="260648"/>
            <a:ext cx="8353425" cy="721047"/>
          </a:xfrm>
          <a:solidFill>
            <a:schemeClr val="bg1"/>
          </a:solidFill>
          <a:effectLst>
            <a:outerShdw dist="107763" dir="2700000" algn="ctr" rotWithShape="0">
              <a:schemeClr val="bg2">
                <a:alpha val="50000"/>
              </a:schemeClr>
            </a:outerShdw>
          </a:effectLst>
        </p:spPr>
        <p:txBody>
          <a:bodyPr/>
          <a:lstStyle/>
          <a:p>
            <a:pPr algn="l" eaLnBrk="1" hangingPunct="1"/>
            <a:r>
              <a:rPr lang="zh-CN" altLang="en-US" sz="3200" b="1" dirty="0" smtClean="0">
                <a:solidFill>
                  <a:srgbClr val="000066"/>
                </a:solidFill>
                <a:latin typeface="华文中宋" pitchFamily="2" charset="-122"/>
                <a:ea typeface="华文中宋" pitchFamily="2" charset="-122"/>
              </a:rPr>
              <a:t>（二）肥料在农业可持续发展中的地位与作用</a:t>
            </a:r>
            <a:r>
              <a:rPr lang="zh-CN" altLang="en-US" sz="4000" b="1" dirty="0" smtClean="0">
                <a:solidFill>
                  <a:schemeClr val="tx1"/>
                </a:solidFill>
              </a:rPr>
              <a:t> </a:t>
            </a:r>
          </a:p>
        </p:txBody>
      </p:sp>
      <p:sp>
        <p:nvSpPr>
          <p:cNvPr id="6" name="Rectangle 5"/>
          <p:cNvSpPr>
            <a:spLocks noChangeArrowheads="1"/>
          </p:cNvSpPr>
          <p:nvPr/>
        </p:nvSpPr>
        <p:spPr bwMode="auto">
          <a:xfrm>
            <a:off x="197643" y="1351068"/>
            <a:ext cx="5838825" cy="70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lnSpc>
                <a:spcPct val="140000"/>
              </a:lnSpc>
            </a:pPr>
            <a:r>
              <a:rPr lang="en-US" altLang="zh-CN" sz="3200" dirty="0">
                <a:solidFill>
                  <a:srgbClr val="FF0000"/>
                </a:solidFill>
                <a:latin typeface="Times New Roman" pitchFamily="18" charset="0"/>
                <a:cs typeface="Times New Roman" pitchFamily="18" charset="0"/>
              </a:rPr>
              <a:t>1</a:t>
            </a:r>
            <a:r>
              <a:rPr lang="zh-CN" altLang="en-US" sz="3200" dirty="0">
                <a:solidFill>
                  <a:srgbClr val="FF0000"/>
                </a:solidFill>
                <a:latin typeface="Times New Roman" pitchFamily="18" charset="0"/>
                <a:cs typeface="Times New Roman" pitchFamily="18" charset="0"/>
              </a:rPr>
              <a:t>、</a:t>
            </a:r>
            <a:r>
              <a:rPr lang="zh-CN" altLang="en-US" sz="3200" dirty="0">
                <a:solidFill>
                  <a:srgbClr val="FF0000"/>
                </a:solidFill>
                <a:cs typeface="Times New Roman" pitchFamily="18" charset="0"/>
              </a:rPr>
              <a:t>肥料是农业高产优质的保证</a:t>
            </a:r>
            <a:r>
              <a:rPr lang="zh-CN" altLang="en-US" sz="3200" dirty="0">
                <a:cs typeface="Times New Roman" pitchFamily="18" charset="0"/>
              </a:rPr>
              <a:t> </a:t>
            </a:r>
          </a:p>
        </p:txBody>
      </p:sp>
      <p:sp>
        <p:nvSpPr>
          <p:cNvPr id="7" name="Rectangle 6"/>
          <p:cNvSpPr>
            <a:spLocks noChangeArrowheads="1"/>
          </p:cNvSpPr>
          <p:nvPr/>
        </p:nvSpPr>
        <p:spPr bwMode="auto">
          <a:xfrm>
            <a:off x="197643" y="2073238"/>
            <a:ext cx="8748713" cy="719138"/>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nchor="ctr"/>
          <a:lstStyle/>
          <a:p>
            <a:pPr eaLnBrk="1" hangingPunct="1"/>
            <a:r>
              <a:rPr lang="en-US" altLang="zh-CN" sz="3000" dirty="0">
                <a:solidFill>
                  <a:srgbClr val="FF0000"/>
                </a:solidFill>
                <a:latin typeface="Times New Roman" pitchFamily="18" charset="0"/>
                <a:cs typeface="Times New Roman" pitchFamily="18" charset="0"/>
              </a:rPr>
              <a:t>2 </a:t>
            </a:r>
            <a:r>
              <a:rPr lang="zh-CN" altLang="en-US" sz="3000" dirty="0">
                <a:solidFill>
                  <a:srgbClr val="FF0000"/>
                </a:solidFill>
                <a:latin typeface="Times New Roman" pitchFamily="18" charset="0"/>
                <a:cs typeface="Times New Roman" pitchFamily="18" charset="0"/>
              </a:rPr>
              <a:t>、</a:t>
            </a:r>
            <a:r>
              <a:rPr lang="zh-CN" altLang="en-US" sz="3000" dirty="0">
                <a:solidFill>
                  <a:srgbClr val="FF0000"/>
                </a:solidFill>
                <a:cs typeface="Times New Roman" pitchFamily="18" charset="0"/>
              </a:rPr>
              <a:t>肥料是发展经济作物、森林和草原的物质基础</a:t>
            </a:r>
          </a:p>
        </p:txBody>
      </p:sp>
      <p:sp>
        <p:nvSpPr>
          <p:cNvPr id="8" name="Rectangle 5"/>
          <p:cNvSpPr>
            <a:spLocks noChangeArrowheads="1"/>
          </p:cNvSpPr>
          <p:nvPr/>
        </p:nvSpPr>
        <p:spPr bwMode="auto">
          <a:xfrm>
            <a:off x="197643" y="2801143"/>
            <a:ext cx="4286250"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3000" dirty="0">
                <a:solidFill>
                  <a:srgbClr val="C00000"/>
                </a:solidFill>
                <a:latin typeface="Times New Roman" pitchFamily="18" charset="0"/>
                <a:cs typeface="Times New Roman" pitchFamily="18" charset="0"/>
              </a:rPr>
              <a:t>3 </a:t>
            </a:r>
            <a:r>
              <a:rPr lang="zh-CN" altLang="en-US" sz="2800" dirty="0">
                <a:solidFill>
                  <a:srgbClr val="C00000"/>
                </a:solidFill>
                <a:latin typeface="Times New Roman" pitchFamily="18" charset="0"/>
                <a:cs typeface="Times New Roman" pitchFamily="18" charset="0"/>
              </a:rPr>
              <a:t>、</a:t>
            </a:r>
            <a:r>
              <a:rPr lang="zh-CN" altLang="en-US" sz="3000" dirty="0">
                <a:solidFill>
                  <a:srgbClr val="C00000"/>
                </a:solidFill>
                <a:latin typeface="Times New Roman" pitchFamily="18" charset="0"/>
                <a:cs typeface="Times New Roman" pitchFamily="18" charset="0"/>
              </a:rPr>
              <a:t>肥料施用与生态环境</a:t>
            </a:r>
          </a:p>
        </p:txBody>
      </p:sp>
      <p:sp>
        <p:nvSpPr>
          <p:cNvPr id="9" name="Rectangle 2"/>
          <p:cNvSpPr>
            <a:spLocks noChangeArrowheads="1"/>
          </p:cNvSpPr>
          <p:nvPr/>
        </p:nvSpPr>
        <p:spPr bwMode="auto">
          <a:xfrm>
            <a:off x="197643" y="3536468"/>
            <a:ext cx="7345363" cy="88106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lIns="90488" tIns="44450" rIns="90488" bIns="44450">
            <a:spAutoFit/>
          </a:bodyPr>
          <a:lstStyle/>
          <a:p>
            <a:pPr eaLnBrk="1" hangingPunct="1">
              <a:lnSpc>
                <a:spcPct val="130000"/>
              </a:lnSpc>
            </a:pPr>
            <a:r>
              <a:rPr lang="zh-CN" altLang="en-US" sz="3200" dirty="0">
                <a:solidFill>
                  <a:srgbClr val="006600"/>
                </a:solidFill>
                <a:latin typeface="华文中宋" pitchFamily="2" charset="-122"/>
              </a:rPr>
              <a:t>肥料施用与生态环境 </a:t>
            </a:r>
            <a:r>
              <a:rPr lang="en-US" altLang="zh-CN" sz="3200" dirty="0">
                <a:solidFill>
                  <a:srgbClr val="006600"/>
                </a:solidFill>
                <a:latin typeface="华文中宋" pitchFamily="2" charset="-122"/>
              </a:rPr>
              <a:t>-----</a:t>
            </a:r>
            <a:r>
              <a:rPr lang="zh-CN" altLang="en-US" sz="4000" dirty="0">
                <a:solidFill>
                  <a:srgbClr val="FF0000"/>
                </a:solidFill>
                <a:latin typeface="华文中宋" pitchFamily="2" charset="-122"/>
              </a:rPr>
              <a:t>关键问题：</a:t>
            </a:r>
            <a:endParaRPr lang="zh-CN" altLang="en-US" sz="1800" b="0" dirty="0">
              <a:latin typeface="华文中宋" pitchFamily="2" charset="-122"/>
            </a:endParaRPr>
          </a:p>
        </p:txBody>
      </p:sp>
      <p:sp>
        <p:nvSpPr>
          <p:cNvPr id="10" name="Text Box 3"/>
          <p:cNvSpPr txBox="1">
            <a:spLocks noChangeArrowheads="1"/>
          </p:cNvSpPr>
          <p:nvPr/>
        </p:nvSpPr>
        <p:spPr bwMode="auto">
          <a:xfrm>
            <a:off x="197643" y="4417531"/>
            <a:ext cx="5257800" cy="2358210"/>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lvl1pPr>
              <a:defRPr sz="3200">
                <a:solidFill>
                  <a:schemeClr val="tx1"/>
                </a:solidFill>
                <a:latin typeface="Arial" pitchFamily="34" charset="0"/>
                <a:ea typeface="宋体" pitchFamily="2" charset="-122"/>
              </a:defRPr>
            </a:lvl1pPr>
            <a:lvl2pPr>
              <a:defRPr sz="2800">
                <a:solidFill>
                  <a:schemeClr val="tx1"/>
                </a:solidFill>
                <a:latin typeface="Arial" pitchFamily="34" charset="0"/>
                <a:ea typeface="宋体" pitchFamily="2" charset="-122"/>
              </a:defRPr>
            </a:lvl2pPr>
            <a:lvl3pPr marL="914400">
              <a:defRPr sz="2400">
                <a:solidFill>
                  <a:schemeClr val="tx1"/>
                </a:solidFill>
                <a:latin typeface="Arial" pitchFamily="34" charset="0"/>
                <a:ea typeface="宋体" pitchFamily="2" charset="-122"/>
              </a:defRPr>
            </a:lvl3pPr>
            <a:lvl4pPr>
              <a:defRPr sz="2000">
                <a:solidFill>
                  <a:schemeClr val="tx1"/>
                </a:solidFill>
                <a:latin typeface="Arial" pitchFamily="34" charset="0"/>
                <a:ea typeface="宋体" pitchFamily="2" charset="-122"/>
              </a:defRPr>
            </a:lvl4pPr>
            <a:lvl5pPr>
              <a:defRPr sz="2000">
                <a:solidFill>
                  <a:schemeClr val="tx1"/>
                </a:solidFill>
                <a:latin typeface="Arial" pitchFamily="34" charset="0"/>
                <a:ea typeface="宋体" pitchFamily="2" charset="-122"/>
              </a:defRPr>
            </a:lvl5pPr>
            <a:lvl6pPr eaLnBrk="0" hangingPunct="0">
              <a:defRPr sz="2000">
                <a:solidFill>
                  <a:schemeClr val="tx1"/>
                </a:solidFill>
                <a:latin typeface="Arial" pitchFamily="34" charset="0"/>
                <a:ea typeface="宋体" pitchFamily="2" charset="-122"/>
              </a:defRPr>
            </a:lvl6pPr>
            <a:lvl7pPr eaLnBrk="0" hangingPunct="0">
              <a:defRPr sz="2000">
                <a:solidFill>
                  <a:schemeClr val="tx1"/>
                </a:solidFill>
                <a:latin typeface="Arial" pitchFamily="34" charset="0"/>
                <a:ea typeface="宋体" pitchFamily="2" charset="-122"/>
              </a:defRPr>
            </a:lvl7pPr>
            <a:lvl8pPr eaLnBrk="0" hangingPunct="0">
              <a:defRPr sz="2000">
                <a:solidFill>
                  <a:schemeClr val="tx1"/>
                </a:solidFill>
                <a:latin typeface="Arial" pitchFamily="34" charset="0"/>
                <a:ea typeface="宋体" pitchFamily="2" charset="-122"/>
              </a:defRPr>
            </a:lvl8pPr>
            <a:lvl9pPr eaLnBrk="0" hangingPunct="0">
              <a:defRPr sz="2000">
                <a:solidFill>
                  <a:schemeClr val="tx1"/>
                </a:solidFill>
                <a:latin typeface="Arial" pitchFamily="34" charset="0"/>
                <a:ea typeface="宋体" pitchFamily="2" charset="-122"/>
              </a:defRPr>
            </a:lvl9pPr>
          </a:lstStyle>
          <a:p>
            <a:pPr eaLnBrk="1" hangingPunct="1">
              <a:lnSpc>
                <a:spcPct val="130000"/>
              </a:lnSpc>
            </a:pPr>
            <a:r>
              <a:rPr lang="zh-CN" altLang="en-US" dirty="0">
                <a:solidFill>
                  <a:srgbClr val="000099"/>
                </a:solidFill>
                <a:latin typeface="华文中宋" pitchFamily="2" charset="-122"/>
                <a:ea typeface="华文中宋" pitchFamily="2" charset="-122"/>
              </a:rPr>
              <a:t>肥料利用率</a:t>
            </a:r>
            <a:r>
              <a:rPr lang="zh-CN" altLang="en-US" dirty="0" smtClean="0">
                <a:solidFill>
                  <a:srgbClr val="000099"/>
                </a:solidFill>
                <a:latin typeface="华文中宋" pitchFamily="2" charset="-122"/>
                <a:ea typeface="华文中宋" pitchFamily="2" charset="-122"/>
              </a:rPr>
              <a:t>低、施肥</a:t>
            </a:r>
            <a:r>
              <a:rPr lang="zh-CN" altLang="en-US" dirty="0">
                <a:solidFill>
                  <a:srgbClr val="000099"/>
                </a:solidFill>
                <a:latin typeface="华文中宋" pitchFamily="2" charset="-122"/>
                <a:ea typeface="华文中宋" pitchFamily="2" charset="-122"/>
              </a:rPr>
              <a:t>不合理 </a:t>
            </a:r>
            <a:endParaRPr lang="zh-CN" altLang="en-US" sz="900" b="0" dirty="0">
              <a:latin typeface="华文中宋" pitchFamily="2" charset="-122"/>
              <a:ea typeface="华文中宋" pitchFamily="2" charset="-122"/>
            </a:endParaRPr>
          </a:p>
          <a:p>
            <a:pPr lvl="2" eaLnBrk="1" hangingPunct="1">
              <a:lnSpc>
                <a:spcPct val="130000"/>
              </a:lnSpc>
              <a:buFontTx/>
              <a:buChar char="•"/>
            </a:pPr>
            <a:r>
              <a:rPr lang="zh-CN" altLang="en-US" sz="2800" dirty="0">
                <a:latin typeface="华文中宋" pitchFamily="2" charset="-122"/>
                <a:ea typeface="华文中宋" pitchFamily="2" charset="-122"/>
              </a:rPr>
              <a:t>养分配比不合理 </a:t>
            </a:r>
            <a:endParaRPr lang="zh-CN" altLang="en-US" sz="900" b="0" dirty="0">
              <a:latin typeface="华文中宋" pitchFamily="2" charset="-122"/>
              <a:ea typeface="华文中宋" pitchFamily="2" charset="-122"/>
            </a:endParaRPr>
          </a:p>
          <a:p>
            <a:pPr lvl="2" eaLnBrk="1" hangingPunct="1">
              <a:lnSpc>
                <a:spcPct val="130000"/>
              </a:lnSpc>
              <a:buFontTx/>
              <a:buChar char="•"/>
            </a:pPr>
            <a:r>
              <a:rPr lang="zh-CN" altLang="en-US" sz="2800" dirty="0">
                <a:latin typeface="华文中宋" pitchFamily="2" charset="-122"/>
                <a:ea typeface="华文中宋" pitchFamily="2" charset="-122"/>
              </a:rPr>
              <a:t>施肥方法不合理 </a:t>
            </a:r>
            <a:endParaRPr lang="zh-CN" altLang="en-US" sz="900" b="0" dirty="0">
              <a:latin typeface="华文中宋" pitchFamily="2" charset="-122"/>
              <a:ea typeface="华文中宋" pitchFamily="2" charset="-122"/>
            </a:endParaRPr>
          </a:p>
          <a:p>
            <a:pPr lvl="2" eaLnBrk="1" hangingPunct="1">
              <a:lnSpc>
                <a:spcPct val="130000"/>
              </a:lnSpc>
              <a:buFontTx/>
              <a:buChar char="•"/>
            </a:pPr>
            <a:r>
              <a:rPr lang="zh-CN" altLang="en-US" sz="2800" dirty="0">
                <a:latin typeface="华文中宋" pitchFamily="2" charset="-122"/>
                <a:ea typeface="华文中宋" pitchFamily="2" charset="-122"/>
              </a:rPr>
              <a:t>施肥数量不合理</a:t>
            </a:r>
            <a:endParaRPr lang="zh-CN" altLang="en-US" sz="1800" b="0" dirty="0">
              <a:latin typeface="华文中宋" pitchFamily="2" charset="-122"/>
              <a:ea typeface="华文中宋" pitchFamily="2" charset="-122"/>
            </a:endParaRPr>
          </a:p>
        </p:txBody>
      </p:sp>
    </p:spTree>
    <p:extLst>
      <p:ext uri="{BB962C8B-B14F-4D97-AF65-F5344CB8AC3E}">
        <p14:creationId xmlns:p14="http://schemas.microsoft.com/office/powerpoint/2010/main" val="728040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2"/>
          <p:cNvSpPr txBox="1">
            <a:spLocks noChangeArrowheads="1"/>
          </p:cNvSpPr>
          <p:nvPr/>
        </p:nvSpPr>
        <p:spPr bwMode="auto">
          <a:xfrm>
            <a:off x="250825" y="1052513"/>
            <a:ext cx="4752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algn="ctr" eaLnBrk="1" hangingPunct="1"/>
            <a:r>
              <a:rPr lang="zh-CN" altLang="en-US" sz="3200" b="1">
                <a:solidFill>
                  <a:schemeClr val="tx1"/>
                </a:solidFill>
                <a:ea typeface="华文行楷" pitchFamily="2" charset="-122"/>
              </a:rPr>
              <a:t>一、 土壤生物</a:t>
            </a:r>
          </a:p>
        </p:txBody>
      </p:sp>
      <p:sp>
        <p:nvSpPr>
          <p:cNvPr id="13315" name="Text Box 3"/>
          <p:cNvSpPr txBox="1">
            <a:spLocks noChangeArrowheads="1"/>
          </p:cNvSpPr>
          <p:nvPr/>
        </p:nvSpPr>
        <p:spPr bwMode="auto">
          <a:xfrm>
            <a:off x="468313" y="2506663"/>
            <a:ext cx="7991475" cy="1569660"/>
          </a:xfrm>
          <a:prstGeom prst="rect">
            <a:avLst/>
          </a:prstGeom>
          <a:solidFill>
            <a:srgbClr val="66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algn="just" eaLnBrk="1" hangingPunct="1"/>
            <a:r>
              <a:rPr lang="zh-CN" altLang="en-US" sz="3200" b="1" dirty="0">
                <a:solidFill>
                  <a:schemeClr val="tx1"/>
                </a:solidFill>
                <a:ea typeface="华文行楷" pitchFamily="2" charset="-122"/>
              </a:rPr>
              <a:t>概念：</a:t>
            </a:r>
            <a:r>
              <a:rPr lang="zh-CN" altLang="en-US" sz="3200" b="1" u="sng" dirty="0">
                <a:solidFill>
                  <a:srgbClr val="FF0000"/>
                </a:solidFill>
                <a:ea typeface="华文行楷" pitchFamily="2" charset="-122"/>
              </a:rPr>
              <a:t>土壤生物</a:t>
            </a:r>
            <a:r>
              <a:rPr lang="en-US" altLang="zh-CN" sz="3200" i="1" dirty="0">
                <a:solidFill>
                  <a:srgbClr val="FF0000"/>
                </a:solidFill>
                <a:ea typeface="黑体" pitchFamily="49" charset="-122"/>
              </a:rPr>
              <a:t>(soil organisms)</a:t>
            </a:r>
            <a:r>
              <a:rPr lang="en-US" altLang="zh-CN" sz="3200" dirty="0">
                <a:solidFill>
                  <a:srgbClr val="FF0000"/>
                </a:solidFill>
                <a:ea typeface="黑体" pitchFamily="49" charset="-122"/>
              </a:rPr>
              <a:t>: </a:t>
            </a:r>
          </a:p>
          <a:p>
            <a:pPr algn="just" eaLnBrk="1" hangingPunct="1"/>
            <a:r>
              <a:rPr lang="zh-CN" altLang="en-US" sz="3200" b="1" dirty="0">
                <a:solidFill>
                  <a:srgbClr val="FF0000"/>
                </a:solidFill>
                <a:ea typeface="华文行楷" pitchFamily="2" charset="-122"/>
              </a:rPr>
              <a:t>土壤中最原始的活有机体。包括微生物、</a:t>
            </a:r>
            <a:r>
              <a:rPr lang="zh-CN" altLang="en-US" sz="3200" b="1" dirty="0" smtClean="0">
                <a:solidFill>
                  <a:srgbClr val="FF0000"/>
                </a:solidFill>
                <a:ea typeface="华文行楷" pitchFamily="2" charset="-122"/>
              </a:rPr>
              <a:t>动物。</a:t>
            </a:r>
            <a:endParaRPr lang="zh-CN" altLang="en-US" sz="3200" b="1" dirty="0">
              <a:solidFill>
                <a:srgbClr val="FF0000"/>
              </a:solidFill>
              <a:ea typeface="华文行楷" pitchFamily="2" charset="-122"/>
            </a:endParaRPr>
          </a:p>
        </p:txBody>
      </p:sp>
      <p:pic>
        <p:nvPicPr>
          <p:cNvPr id="13316" name="Picture 4" descr="u=1442193956,173726935&amp;gp=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1500" y="4076700"/>
            <a:ext cx="2916238" cy="237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5" descr="蚯蚓"/>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425" y="476250"/>
            <a:ext cx="2808288"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6" descr="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4149725"/>
            <a:ext cx="2843212"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灯片编号占位符 1"/>
          <p:cNvSpPr>
            <a:spLocks noGrp="1"/>
          </p:cNvSpPr>
          <p:nvPr>
            <p:ph type="sldNum" sz="quarter" idx="12"/>
          </p:nvPr>
        </p:nvSpPr>
        <p:spPr>
          <a:noFill/>
        </p:spPr>
        <p:txBody>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eaLnBrk="1" hangingPunct="1"/>
            <a:fld id="{B009A604-373B-4748-8F84-7E695D8142E4}" type="slidenum">
              <a:rPr lang="en-US" altLang="zh-CN" sz="1400" smtClean="0">
                <a:solidFill>
                  <a:schemeClr val="tx1"/>
                </a:solidFill>
              </a:rPr>
              <a:pPr eaLnBrk="1" hangingPunct="1"/>
              <a:t>20</a:t>
            </a:fld>
            <a:endParaRPr lang="en-US" altLang="zh-CN" sz="1400" smtClean="0">
              <a:solidFill>
                <a:schemeClr val="tx1"/>
              </a:solidFill>
            </a:endParaRPr>
          </a:p>
        </p:txBody>
      </p:sp>
    </p:spTree>
    <p:extLst>
      <p:ext uri="{BB962C8B-B14F-4D97-AF65-F5344CB8AC3E}">
        <p14:creationId xmlns:p14="http://schemas.microsoft.com/office/powerpoint/2010/main" val="30612770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395288" y="396875"/>
            <a:ext cx="51847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200" b="1">
                <a:solidFill>
                  <a:srgbClr val="FF0000"/>
                </a:solidFill>
                <a:ea typeface="华文行楷" pitchFamily="2" charset="-122"/>
              </a:rPr>
              <a:t>土壤有机质的来源？</a:t>
            </a:r>
          </a:p>
        </p:txBody>
      </p:sp>
      <p:sp>
        <p:nvSpPr>
          <p:cNvPr id="28675" name="Text Box 3"/>
          <p:cNvSpPr txBox="1">
            <a:spLocks noChangeArrowheads="1"/>
          </p:cNvSpPr>
          <p:nvPr/>
        </p:nvSpPr>
        <p:spPr bwMode="auto">
          <a:xfrm>
            <a:off x="755650" y="2846388"/>
            <a:ext cx="7772400" cy="2311400"/>
          </a:xfrm>
          <a:prstGeom prst="rect">
            <a:avLst/>
          </a:prstGeom>
          <a:solidFill>
            <a:srgbClr val="00CC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lvl="2" eaLnBrk="1" hangingPunct="1">
              <a:buFont typeface="Wingdings" pitchFamily="2" charset="2"/>
              <a:buChar char="l"/>
            </a:pPr>
            <a:r>
              <a:rPr lang="zh-CN" altLang="en-US" sz="2800" b="1" dirty="0">
                <a:solidFill>
                  <a:srgbClr val="FF0000"/>
                </a:solidFill>
                <a:latin typeface="华文新魏" pitchFamily="2" charset="-122"/>
                <a:ea typeface="华文新魏" pitchFamily="2" charset="-122"/>
              </a:rPr>
              <a:t>高等绿色植物</a:t>
            </a:r>
            <a:r>
              <a:rPr lang="en-US" altLang="zh-CN" sz="2800" b="1" dirty="0">
                <a:solidFill>
                  <a:srgbClr val="FF0000"/>
                </a:solidFill>
                <a:latin typeface="华文新魏" pitchFamily="2" charset="-122"/>
                <a:ea typeface="华文新魏" pitchFamily="2" charset="-122"/>
              </a:rPr>
              <a:t>(</a:t>
            </a:r>
            <a:r>
              <a:rPr lang="zh-CN" altLang="en-US" sz="2800" b="1" dirty="0">
                <a:solidFill>
                  <a:srgbClr val="FF0000"/>
                </a:solidFill>
                <a:latin typeface="华文新魏" pitchFamily="2" charset="-122"/>
                <a:ea typeface="华文新魏" pitchFamily="2" charset="-122"/>
              </a:rPr>
              <a:t>包括地上部分和地下根系</a:t>
            </a:r>
            <a:r>
              <a:rPr lang="en-US" altLang="zh-CN" sz="2800" b="1" dirty="0">
                <a:solidFill>
                  <a:srgbClr val="FF0000"/>
                </a:solidFill>
                <a:latin typeface="华文新魏" pitchFamily="2" charset="-122"/>
                <a:ea typeface="华文新魏" pitchFamily="2" charset="-122"/>
              </a:rPr>
              <a:t>)</a:t>
            </a:r>
          </a:p>
          <a:p>
            <a:pPr lvl="2" eaLnBrk="1" hangingPunct="1">
              <a:lnSpc>
                <a:spcPct val="60000"/>
              </a:lnSpc>
              <a:buFont typeface="Wingdings" pitchFamily="2" charset="2"/>
              <a:buNone/>
            </a:pPr>
            <a:endParaRPr lang="en-US" altLang="zh-CN" sz="2800" b="1" dirty="0">
              <a:solidFill>
                <a:srgbClr val="FF0000"/>
              </a:solidFill>
              <a:latin typeface="华文新魏" pitchFamily="2" charset="-122"/>
              <a:ea typeface="华文新魏" pitchFamily="2" charset="-122"/>
            </a:endParaRPr>
          </a:p>
          <a:p>
            <a:pPr lvl="2" eaLnBrk="1" hangingPunct="1">
              <a:buFont typeface="Wingdings" pitchFamily="2" charset="2"/>
              <a:buChar char="l"/>
            </a:pPr>
            <a:r>
              <a:rPr lang="zh-CN" altLang="en-US" sz="2800" b="1" dirty="0">
                <a:solidFill>
                  <a:srgbClr val="FF0000"/>
                </a:solidFill>
                <a:latin typeface="华文新魏" pitchFamily="2" charset="-122"/>
                <a:ea typeface="华文新魏" pitchFamily="2" charset="-122"/>
              </a:rPr>
              <a:t>微生物的代谢产物和其尸体等</a:t>
            </a:r>
          </a:p>
          <a:p>
            <a:pPr lvl="2" eaLnBrk="1" hangingPunct="1">
              <a:lnSpc>
                <a:spcPct val="60000"/>
              </a:lnSpc>
              <a:buFont typeface="Wingdings" pitchFamily="2" charset="2"/>
              <a:buChar char="l"/>
            </a:pPr>
            <a:endParaRPr lang="zh-CN" altLang="en-US" sz="2800" b="1" dirty="0">
              <a:solidFill>
                <a:srgbClr val="FF0000"/>
              </a:solidFill>
              <a:latin typeface="华文新魏" pitchFamily="2" charset="-122"/>
              <a:ea typeface="华文新魏" pitchFamily="2" charset="-122"/>
            </a:endParaRPr>
          </a:p>
          <a:p>
            <a:pPr lvl="2" eaLnBrk="1" hangingPunct="1">
              <a:buFont typeface="Wingdings" pitchFamily="2" charset="2"/>
              <a:buChar char="l"/>
            </a:pPr>
            <a:r>
              <a:rPr lang="zh-CN" altLang="en-US" sz="2800" b="1" dirty="0">
                <a:solidFill>
                  <a:srgbClr val="FF0000"/>
                </a:solidFill>
                <a:latin typeface="华文新魏" pitchFamily="2" charset="-122"/>
                <a:ea typeface="华文新魏" pitchFamily="2" charset="-122"/>
              </a:rPr>
              <a:t>小动物的排泄物和尸体</a:t>
            </a:r>
          </a:p>
          <a:p>
            <a:pPr lvl="2" eaLnBrk="1" hangingPunct="1">
              <a:buFont typeface="Wingdings" pitchFamily="2" charset="2"/>
              <a:buNone/>
            </a:pPr>
            <a:endParaRPr lang="en-US" altLang="zh-CN" sz="2800" b="1" dirty="0">
              <a:solidFill>
                <a:srgbClr val="FF0000"/>
              </a:solidFill>
              <a:latin typeface="华文新魏" pitchFamily="2" charset="-122"/>
              <a:ea typeface="华文新魏" pitchFamily="2" charset="-122"/>
            </a:endParaRPr>
          </a:p>
        </p:txBody>
      </p:sp>
      <p:sp>
        <p:nvSpPr>
          <p:cNvPr id="28676" name="Text Box 4"/>
          <p:cNvSpPr txBox="1">
            <a:spLocks noChangeArrowheads="1"/>
          </p:cNvSpPr>
          <p:nvPr/>
        </p:nvSpPr>
        <p:spPr bwMode="auto">
          <a:xfrm>
            <a:off x="827088" y="1989138"/>
            <a:ext cx="39592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b="1" dirty="0">
                <a:ea typeface="华文行楷" pitchFamily="2" charset="-122"/>
              </a:rPr>
              <a:t>(1) </a:t>
            </a:r>
            <a:r>
              <a:rPr lang="zh-CN" altLang="en-US" sz="3200" b="1" dirty="0">
                <a:ea typeface="华文行楷" pitchFamily="2" charset="-122"/>
              </a:rPr>
              <a:t>自然土壤</a:t>
            </a:r>
          </a:p>
        </p:txBody>
      </p:sp>
      <p:sp>
        <p:nvSpPr>
          <p:cNvPr id="2053" name="灯片编号占位符 1"/>
          <p:cNvSpPr>
            <a:spLocks noGrp="1"/>
          </p:cNvSpPr>
          <p:nvPr>
            <p:ph type="sldNum" sz="quarter" idx="12"/>
          </p:nvPr>
        </p:nvSpPr>
        <p:spPr>
          <a:noFill/>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E6D2CA91-D6E9-43E6-B417-91E6FD9DFB51}" type="slidenum">
              <a:rPr lang="en-US" altLang="zh-CN" sz="1400" smtClean="0"/>
              <a:pPr/>
              <a:t>21</a:t>
            </a:fld>
            <a:endParaRPr lang="en-US" altLang="zh-CN" sz="1400" smtClean="0"/>
          </a:p>
        </p:txBody>
      </p:sp>
    </p:spTree>
    <p:extLst>
      <p:ext uri="{BB962C8B-B14F-4D97-AF65-F5344CB8AC3E}">
        <p14:creationId xmlns:p14="http://schemas.microsoft.com/office/powerpoint/2010/main" val="24153877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根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5375" y="1493838"/>
            <a:ext cx="1447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Text Box 3"/>
          <p:cNvSpPr txBox="1">
            <a:spLocks noChangeArrowheads="1"/>
          </p:cNvSpPr>
          <p:nvPr/>
        </p:nvSpPr>
        <p:spPr bwMode="auto">
          <a:xfrm>
            <a:off x="2136775" y="33988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endParaRPr lang="zh-CN" altLang="zh-CN"/>
          </a:p>
        </p:txBody>
      </p:sp>
      <p:sp>
        <p:nvSpPr>
          <p:cNvPr id="3076" name="Text Box 4"/>
          <p:cNvSpPr txBox="1">
            <a:spLocks noChangeArrowheads="1"/>
          </p:cNvSpPr>
          <p:nvPr/>
        </p:nvSpPr>
        <p:spPr bwMode="auto">
          <a:xfrm>
            <a:off x="2136775" y="2484438"/>
            <a:ext cx="3124200" cy="1066800"/>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dirty="0">
                <a:ea typeface="楷体_GB2312" pitchFamily="49" charset="-122"/>
              </a:rPr>
              <a:t>作物根系、残茬及根系分泌物</a:t>
            </a:r>
          </a:p>
        </p:txBody>
      </p:sp>
      <p:sp>
        <p:nvSpPr>
          <p:cNvPr id="3077" name="Text Box 5"/>
          <p:cNvSpPr txBox="1">
            <a:spLocks noChangeArrowheads="1"/>
          </p:cNvSpPr>
          <p:nvPr/>
        </p:nvSpPr>
        <p:spPr bwMode="auto">
          <a:xfrm>
            <a:off x="2060575" y="4541838"/>
            <a:ext cx="2438400" cy="57943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zh-CN" altLang="en-US" sz="3200" b="1" dirty="0">
                <a:ea typeface="楷体_GB2312" pitchFamily="49" charset="-122"/>
              </a:rPr>
              <a:t>农 家 肥</a:t>
            </a:r>
          </a:p>
        </p:txBody>
      </p:sp>
      <p:sp>
        <p:nvSpPr>
          <p:cNvPr id="8198" name="Text Box 6"/>
          <p:cNvSpPr txBox="1">
            <a:spLocks noChangeArrowheads="1"/>
          </p:cNvSpPr>
          <p:nvPr/>
        </p:nvSpPr>
        <p:spPr bwMode="auto">
          <a:xfrm>
            <a:off x="885825" y="2560638"/>
            <a:ext cx="738188" cy="2401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a:defRPr/>
            </a:pPr>
            <a:r>
              <a:rPr lang="zh-CN" altLang="en-US" sz="3600" dirty="0">
                <a:solidFill>
                  <a:schemeClr val="tx2"/>
                </a:solidFill>
                <a:effectLst>
                  <a:outerShdw blurRad="38100" dist="38100" dir="2700000" algn="tl">
                    <a:srgbClr val="C0C0C0"/>
                  </a:outerShdw>
                </a:effectLst>
                <a:latin typeface="Arial" pitchFamily="34" charset="0"/>
              </a:rPr>
              <a:t>有机质来源</a:t>
            </a:r>
          </a:p>
        </p:txBody>
      </p:sp>
      <p:sp>
        <p:nvSpPr>
          <p:cNvPr id="3079" name="AutoShape 7"/>
          <p:cNvSpPr>
            <a:spLocks/>
          </p:cNvSpPr>
          <p:nvPr/>
        </p:nvSpPr>
        <p:spPr bwMode="auto">
          <a:xfrm>
            <a:off x="1679575" y="2408238"/>
            <a:ext cx="381000" cy="2438400"/>
          </a:xfrm>
          <a:prstGeom prst="leftBrace">
            <a:avLst>
              <a:gd name="adj1" fmla="val 93333"/>
              <a:gd name="adj2" fmla="val 50000"/>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3600" b="1"/>
          </a:p>
        </p:txBody>
      </p:sp>
      <p:pic>
        <p:nvPicPr>
          <p:cNvPr id="3080" name="Picture 9" descr="有机肥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9175" y="4389438"/>
            <a:ext cx="1498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1" name="Oval 10"/>
          <p:cNvSpPr>
            <a:spLocks noChangeArrowheads="1"/>
          </p:cNvSpPr>
          <p:nvPr/>
        </p:nvSpPr>
        <p:spPr bwMode="auto">
          <a:xfrm>
            <a:off x="5791200" y="5257800"/>
            <a:ext cx="1219200" cy="914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spAutoFit/>
          </a:bodyPr>
          <a:lstStyle/>
          <a:p>
            <a:endParaRPr lang="zh-CN" altLang="en-US"/>
          </a:p>
        </p:txBody>
      </p:sp>
      <p:sp>
        <p:nvSpPr>
          <p:cNvPr id="3082" name="Oval 11"/>
          <p:cNvSpPr>
            <a:spLocks noChangeArrowheads="1"/>
          </p:cNvSpPr>
          <p:nvPr/>
        </p:nvSpPr>
        <p:spPr bwMode="auto">
          <a:xfrm>
            <a:off x="5867400" y="5181600"/>
            <a:ext cx="1143000" cy="9906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spAutoFit/>
          </a:bodyPr>
          <a:lstStyle/>
          <a:p>
            <a:endParaRPr lang="zh-CN" altLang="en-US"/>
          </a:p>
        </p:txBody>
      </p:sp>
      <p:sp>
        <p:nvSpPr>
          <p:cNvPr id="3083" name="Oval 12"/>
          <p:cNvSpPr>
            <a:spLocks noChangeArrowheads="1"/>
          </p:cNvSpPr>
          <p:nvPr/>
        </p:nvSpPr>
        <p:spPr bwMode="auto">
          <a:xfrm>
            <a:off x="5943600" y="4953000"/>
            <a:ext cx="914400" cy="914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spAutoFit/>
          </a:bodyPr>
          <a:lstStyle/>
          <a:p>
            <a:endParaRPr lang="zh-CN" altLang="en-US"/>
          </a:p>
        </p:txBody>
      </p:sp>
      <p:sp>
        <p:nvSpPr>
          <p:cNvPr id="3084" name="Oval 13"/>
          <p:cNvSpPr>
            <a:spLocks noChangeArrowheads="1"/>
          </p:cNvSpPr>
          <p:nvPr/>
        </p:nvSpPr>
        <p:spPr bwMode="auto">
          <a:xfrm>
            <a:off x="5867400" y="4953000"/>
            <a:ext cx="2209800" cy="11430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spAutoFit/>
          </a:bodyPr>
          <a:lstStyle/>
          <a:p>
            <a:endParaRPr lang="zh-CN" altLang="en-US"/>
          </a:p>
        </p:txBody>
      </p:sp>
      <p:sp>
        <p:nvSpPr>
          <p:cNvPr id="3085" name="Oval 15"/>
          <p:cNvSpPr>
            <a:spLocks noChangeArrowheads="1"/>
          </p:cNvSpPr>
          <p:nvPr/>
        </p:nvSpPr>
        <p:spPr bwMode="auto">
          <a:xfrm>
            <a:off x="6096000" y="5334000"/>
            <a:ext cx="1600200" cy="914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spAutoFit/>
          </a:bodyPr>
          <a:lstStyle/>
          <a:p>
            <a:endParaRPr lang="zh-CN" altLang="en-US"/>
          </a:p>
        </p:txBody>
      </p:sp>
      <p:sp>
        <p:nvSpPr>
          <p:cNvPr id="3086" name="Line 16"/>
          <p:cNvSpPr>
            <a:spLocks noChangeShapeType="1"/>
          </p:cNvSpPr>
          <p:nvPr/>
        </p:nvSpPr>
        <p:spPr bwMode="auto">
          <a:xfrm flipV="1">
            <a:off x="5337175" y="1951038"/>
            <a:ext cx="838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endParaRPr lang="zh-CN" altLang="en-US"/>
          </a:p>
        </p:txBody>
      </p:sp>
      <p:sp>
        <p:nvSpPr>
          <p:cNvPr id="3087" name="Line 17"/>
          <p:cNvSpPr>
            <a:spLocks noChangeShapeType="1"/>
          </p:cNvSpPr>
          <p:nvPr/>
        </p:nvSpPr>
        <p:spPr bwMode="auto">
          <a:xfrm>
            <a:off x="5337175" y="2713038"/>
            <a:ext cx="83820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endParaRPr lang="zh-CN" altLang="en-US"/>
          </a:p>
        </p:txBody>
      </p:sp>
      <p:sp>
        <p:nvSpPr>
          <p:cNvPr id="3088" name="Line 18"/>
          <p:cNvSpPr>
            <a:spLocks noChangeShapeType="1"/>
          </p:cNvSpPr>
          <p:nvPr/>
        </p:nvSpPr>
        <p:spPr bwMode="auto">
          <a:xfrm flipV="1">
            <a:off x="4498975" y="4846638"/>
            <a:ext cx="1524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endParaRPr lang="zh-CN" altLang="en-US"/>
          </a:p>
        </p:txBody>
      </p:sp>
      <p:pic>
        <p:nvPicPr>
          <p:cNvPr id="3089" name="Picture 20" descr="Oct1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375" y="2865438"/>
            <a:ext cx="1447800" cy="124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90" name="Text Box 21"/>
          <p:cNvSpPr txBox="1">
            <a:spLocks noChangeArrowheads="1"/>
          </p:cNvSpPr>
          <p:nvPr/>
        </p:nvSpPr>
        <p:spPr bwMode="auto">
          <a:xfrm>
            <a:off x="590550" y="476250"/>
            <a:ext cx="3959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3200" b="1" dirty="0">
                <a:solidFill>
                  <a:srgbClr val="FF6600"/>
                </a:solidFill>
                <a:ea typeface="华文行楷" pitchFamily="2" charset="-122"/>
              </a:rPr>
              <a:t>(2) </a:t>
            </a:r>
            <a:r>
              <a:rPr lang="zh-CN" altLang="en-US" sz="3200" b="1" dirty="0">
                <a:solidFill>
                  <a:srgbClr val="FF6600"/>
                </a:solidFill>
                <a:ea typeface="华文行楷" pitchFamily="2" charset="-122"/>
              </a:rPr>
              <a:t>农业土壤</a:t>
            </a:r>
          </a:p>
        </p:txBody>
      </p:sp>
      <p:sp>
        <p:nvSpPr>
          <p:cNvPr id="3091" name="灯片编号占位符 1"/>
          <p:cNvSpPr>
            <a:spLocks noGrp="1"/>
          </p:cNvSpPr>
          <p:nvPr>
            <p:ph type="sldNum" sz="quarter" idx="12"/>
          </p:nvPr>
        </p:nvSpPr>
        <p:spPr>
          <a:noFill/>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64EB5358-02FE-4C9F-ABF2-004D5AD1566A}" type="slidenum">
              <a:rPr lang="en-US" altLang="zh-CN" sz="1400" smtClean="0"/>
              <a:pPr/>
              <a:t>22</a:t>
            </a:fld>
            <a:endParaRPr lang="en-US" altLang="zh-CN" sz="1400" smtClean="0"/>
          </a:p>
        </p:txBody>
      </p:sp>
    </p:spTree>
    <p:extLst>
      <p:ext uri="{BB962C8B-B14F-4D97-AF65-F5344CB8AC3E}">
        <p14:creationId xmlns:p14="http://schemas.microsoft.com/office/powerpoint/2010/main" val="1861439211"/>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431800" y="2349500"/>
            <a:ext cx="8678863" cy="138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ea typeface="华文行楷" pitchFamily="2" charset="-122"/>
              </a:rPr>
              <a:t>    </a:t>
            </a:r>
            <a:r>
              <a:rPr lang="zh-CN" altLang="en-US" sz="2800" b="1">
                <a:latin typeface="华文新魏" pitchFamily="2" charset="-122"/>
                <a:ea typeface="华文新魏" pitchFamily="2" charset="-122"/>
              </a:rPr>
              <a:t>（ </a:t>
            </a:r>
            <a:r>
              <a:rPr lang="en-US" altLang="zh-CN" sz="2800" b="1">
                <a:latin typeface="华文新魏" pitchFamily="2" charset="-122"/>
                <a:ea typeface="华文新魏" pitchFamily="2" charset="-122"/>
              </a:rPr>
              <a:t>1</a:t>
            </a:r>
            <a:r>
              <a:rPr lang="zh-CN" altLang="en-US" sz="2800" b="1">
                <a:latin typeface="华文新魏" pitchFamily="2" charset="-122"/>
                <a:ea typeface="华文新魏" pitchFamily="2" charset="-122"/>
              </a:rPr>
              <a:t>）</a:t>
            </a:r>
            <a:r>
              <a:rPr lang="zh-CN" altLang="en-US" sz="2800" b="1" u="sng">
                <a:solidFill>
                  <a:schemeClr val="hlink"/>
                </a:solidFill>
                <a:latin typeface="华文行楷" pitchFamily="2" charset="-122"/>
                <a:ea typeface="华文行楷" pitchFamily="2" charset="-122"/>
              </a:rPr>
              <a:t>矿质化过程</a:t>
            </a:r>
          </a:p>
          <a:p>
            <a:pPr eaLnBrk="1" hangingPunct="1"/>
            <a:r>
              <a:rPr lang="zh-CN" altLang="en-US" sz="2800" b="1">
                <a:ea typeface="华文新魏" pitchFamily="2" charset="-122"/>
              </a:rPr>
              <a:t>       </a:t>
            </a:r>
            <a:r>
              <a:rPr lang="zh-CN" altLang="en-US" sz="2800" b="1" u="sng">
                <a:ea typeface="华文新魏" pitchFamily="2" charset="-122"/>
              </a:rPr>
              <a:t>土壤有机质在土壤微生物及其酶的作用下，分解成二氧化碳和水，并释放出其中的矿质养分的过程。</a:t>
            </a:r>
            <a:r>
              <a:rPr lang="zh-CN" altLang="en-US" sz="2800" b="1">
                <a:solidFill>
                  <a:srgbClr val="000000"/>
                </a:solidFill>
                <a:ea typeface="华文新魏" pitchFamily="2" charset="-122"/>
              </a:rPr>
              <a:t>                                               </a:t>
            </a:r>
            <a:endParaRPr lang="zh-CN" altLang="en-US" sz="2800" b="1">
              <a:ea typeface="华文新魏" pitchFamily="2" charset="-122"/>
            </a:endParaRPr>
          </a:p>
        </p:txBody>
      </p:sp>
      <p:sp>
        <p:nvSpPr>
          <p:cNvPr id="4099" name="灯片编号占位符 1"/>
          <p:cNvSpPr>
            <a:spLocks noGrp="1"/>
          </p:cNvSpPr>
          <p:nvPr>
            <p:ph type="sldNum" sz="quarter" idx="12"/>
          </p:nvPr>
        </p:nvSpPr>
        <p:spPr>
          <a:noFill/>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2A35D5A6-5318-47D6-8675-0DA526D77930}" type="slidenum">
              <a:rPr lang="en-US" altLang="zh-CN" sz="1400" smtClean="0"/>
              <a:pPr/>
              <a:t>23</a:t>
            </a:fld>
            <a:endParaRPr lang="en-US" altLang="zh-CN" sz="1400" smtClean="0"/>
          </a:p>
        </p:txBody>
      </p:sp>
      <p:sp>
        <p:nvSpPr>
          <p:cNvPr id="4100" name="矩形 10"/>
          <p:cNvSpPr>
            <a:spLocks noChangeArrowheads="1"/>
          </p:cNvSpPr>
          <p:nvPr/>
        </p:nvSpPr>
        <p:spPr bwMode="auto">
          <a:xfrm>
            <a:off x="250825" y="404813"/>
            <a:ext cx="86328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25000"/>
              </a:lnSpc>
            </a:pPr>
            <a:r>
              <a:rPr lang="zh-CN" altLang="en-US" dirty="0"/>
              <a:t>主要有机质的转化过程主要是生物化学过程，土壤有机质在微生物的作用下，向着两个方向转往，即有机质矿质化和有机质腐殖质化 。</a:t>
            </a:r>
          </a:p>
        </p:txBody>
      </p:sp>
      <p:sp>
        <p:nvSpPr>
          <p:cNvPr id="12" name="Text Box 2"/>
          <p:cNvSpPr txBox="1">
            <a:spLocks noChangeArrowheads="1"/>
          </p:cNvSpPr>
          <p:nvPr/>
        </p:nvSpPr>
        <p:spPr bwMode="auto">
          <a:xfrm>
            <a:off x="382588" y="3797300"/>
            <a:ext cx="8678862" cy="213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2800" b="1">
                <a:ea typeface="华文行楷" pitchFamily="2" charset="-122"/>
              </a:rPr>
              <a:t>     </a:t>
            </a:r>
            <a:r>
              <a:rPr lang="zh-CN" altLang="en-US" sz="3200" b="1">
                <a:ea typeface="华文行楷" pitchFamily="2" charset="-122"/>
              </a:rPr>
              <a:t>（</a:t>
            </a:r>
            <a:r>
              <a:rPr lang="en-US" altLang="zh-CN" sz="3200" b="1">
                <a:ea typeface="华文行楷" pitchFamily="2" charset="-122"/>
              </a:rPr>
              <a:t>2</a:t>
            </a:r>
            <a:r>
              <a:rPr lang="zh-CN" altLang="en-US" sz="3200" b="1">
                <a:ea typeface="华文行楷" pitchFamily="2" charset="-122"/>
              </a:rPr>
              <a:t>）</a:t>
            </a:r>
            <a:r>
              <a:rPr lang="zh-CN" altLang="en-US" sz="3200" b="1" u="sng">
                <a:solidFill>
                  <a:schemeClr val="hlink"/>
                </a:solidFill>
                <a:ea typeface="华文行楷" pitchFamily="2" charset="-122"/>
              </a:rPr>
              <a:t>腐殖质化过程</a:t>
            </a:r>
            <a:r>
              <a:rPr lang="en-US" altLang="zh-CN" sz="3200" b="1" u="sng">
                <a:solidFill>
                  <a:schemeClr val="hlink"/>
                </a:solidFill>
                <a:ea typeface="华文行楷" pitchFamily="2" charset="-122"/>
              </a:rPr>
              <a:t>: </a:t>
            </a:r>
          </a:p>
          <a:p>
            <a:pPr eaLnBrk="1" hangingPunct="1">
              <a:lnSpc>
                <a:spcPct val="120000"/>
              </a:lnSpc>
            </a:pPr>
            <a:r>
              <a:rPr lang="en-US" altLang="zh-CN" sz="2800" b="1">
                <a:solidFill>
                  <a:schemeClr val="hlink"/>
                </a:solidFill>
                <a:ea typeface="华文行楷" pitchFamily="2" charset="-122"/>
              </a:rPr>
              <a:t>   </a:t>
            </a:r>
            <a:r>
              <a:rPr lang="zh-CN" altLang="en-US" sz="2800" b="1" u="sng">
                <a:ea typeface="华文新魏" pitchFamily="2" charset="-122"/>
              </a:rPr>
              <a:t>各种有机化合物通过微生物的合成或在原植物组织中</a:t>
            </a:r>
          </a:p>
          <a:p>
            <a:pPr eaLnBrk="1" hangingPunct="1">
              <a:lnSpc>
                <a:spcPct val="120000"/>
              </a:lnSpc>
            </a:pPr>
            <a:r>
              <a:rPr lang="zh-CN" altLang="en-US" sz="2800" b="1">
                <a:ea typeface="华文新魏" pitchFamily="2" charset="-122"/>
              </a:rPr>
              <a:t>   </a:t>
            </a:r>
            <a:r>
              <a:rPr lang="zh-CN" altLang="en-US" sz="2800" b="1" u="sng">
                <a:ea typeface="华文新魏" pitchFamily="2" charset="-122"/>
              </a:rPr>
              <a:t>的聚合转变为组成和结构比原来有机化合物更为复杂</a:t>
            </a:r>
          </a:p>
          <a:p>
            <a:pPr eaLnBrk="1" hangingPunct="1">
              <a:lnSpc>
                <a:spcPct val="120000"/>
              </a:lnSpc>
            </a:pPr>
            <a:r>
              <a:rPr lang="zh-CN" altLang="en-US" sz="2800" b="1">
                <a:ea typeface="华文新魏" pitchFamily="2" charset="-122"/>
              </a:rPr>
              <a:t>   </a:t>
            </a:r>
            <a:r>
              <a:rPr lang="zh-CN" altLang="en-US" sz="2800" b="1" u="sng">
                <a:ea typeface="华文新魏" pitchFamily="2" charset="-122"/>
              </a:rPr>
              <a:t>的新的有机化合物，这一过程称为</a:t>
            </a:r>
            <a:r>
              <a:rPr lang="zh-CN" altLang="en-US" sz="2800" b="1" u="sng">
                <a:solidFill>
                  <a:srgbClr val="FF0000"/>
                </a:solidFill>
                <a:ea typeface="华文新魏" pitchFamily="2" charset="-122"/>
              </a:rPr>
              <a:t>腐殖化过程</a:t>
            </a:r>
            <a:r>
              <a:rPr lang="zh-CN" altLang="en-US" sz="2800" b="1" u="sng">
                <a:ea typeface="华文新魏" pitchFamily="2" charset="-122"/>
              </a:rPr>
              <a:t>。</a:t>
            </a:r>
            <a:endParaRPr lang="zh-CN" altLang="en-US" sz="2800" b="1" u="sng">
              <a:solidFill>
                <a:srgbClr val="000000"/>
              </a:solidFill>
              <a:ea typeface="华文新魏" pitchFamily="2" charset="-122"/>
            </a:endParaRPr>
          </a:p>
        </p:txBody>
      </p:sp>
    </p:spTree>
    <p:extLst>
      <p:ext uri="{BB962C8B-B14F-4D97-AF65-F5344CB8AC3E}">
        <p14:creationId xmlns:p14="http://schemas.microsoft.com/office/powerpoint/2010/main" val="10044272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63538" y="1916113"/>
            <a:ext cx="8496300" cy="4368800"/>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p>
            <a:pPr indent="252413" algn="just">
              <a:lnSpc>
                <a:spcPct val="125000"/>
              </a:lnSpc>
            </a:pPr>
            <a:r>
              <a:rPr lang="zh-CN" altLang="en-US" b="1" dirty="0">
                <a:solidFill>
                  <a:srgbClr val="FF6600"/>
                </a:solidFill>
                <a:ea typeface="华文新魏" pitchFamily="2" charset="-122"/>
              </a:rPr>
              <a:t>有机物的</a:t>
            </a:r>
            <a:r>
              <a:rPr lang="en-US" altLang="zh-CN" b="1" dirty="0">
                <a:solidFill>
                  <a:srgbClr val="FF6600"/>
                </a:solidFill>
                <a:ea typeface="华文新魏" pitchFamily="2" charset="-122"/>
              </a:rPr>
              <a:t>C/N</a:t>
            </a:r>
            <a:r>
              <a:rPr lang="zh-CN" altLang="en-US" b="1" dirty="0">
                <a:solidFill>
                  <a:srgbClr val="FF6600"/>
                </a:solidFill>
                <a:ea typeface="华文新魏" pitchFamily="2" charset="-122"/>
              </a:rPr>
              <a:t>＞</a:t>
            </a:r>
            <a:r>
              <a:rPr lang="en-US" altLang="zh-CN" b="1" dirty="0">
                <a:solidFill>
                  <a:srgbClr val="FF6600"/>
                </a:solidFill>
                <a:ea typeface="华文新魏" pitchFamily="2" charset="-122"/>
              </a:rPr>
              <a:t>25—30/1</a:t>
            </a:r>
            <a:r>
              <a:rPr lang="zh-CN" altLang="en-US" b="1" dirty="0">
                <a:solidFill>
                  <a:srgbClr val="FF6600"/>
                </a:solidFill>
                <a:ea typeface="华文新魏" pitchFamily="2" charset="-122"/>
              </a:rPr>
              <a:t>：</a:t>
            </a:r>
            <a:r>
              <a:rPr lang="zh-CN" altLang="en-US" b="1" dirty="0">
                <a:ea typeface="华文新魏" pitchFamily="2" charset="-122"/>
              </a:rPr>
              <a:t>有机物中的</a:t>
            </a:r>
            <a:r>
              <a:rPr lang="en-US" altLang="zh-CN" b="1" dirty="0">
                <a:ea typeface="华文新魏" pitchFamily="2" charset="-122"/>
              </a:rPr>
              <a:t>N</a:t>
            </a:r>
            <a:r>
              <a:rPr lang="zh-CN" altLang="en-US" b="1" dirty="0">
                <a:ea typeface="华文新魏" pitchFamily="2" charset="-122"/>
              </a:rPr>
              <a:t>素供应不足，微生物就可能从土壤中吸收有效</a:t>
            </a:r>
            <a:r>
              <a:rPr lang="en-US" altLang="zh-CN" b="1" dirty="0">
                <a:ea typeface="华文新魏" pitchFamily="2" charset="-122"/>
              </a:rPr>
              <a:t>N</a:t>
            </a:r>
            <a:r>
              <a:rPr lang="zh-CN" altLang="en-US" b="1" dirty="0">
                <a:ea typeface="华文新魏" pitchFamily="2" charset="-122"/>
              </a:rPr>
              <a:t>用于构成微生物体细胞，从而产生微生物与植物竞争土壤有效</a:t>
            </a:r>
            <a:r>
              <a:rPr lang="en-US" altLang="zh-CN" b="1" dirty="0">
                <a:ea typeface="华文新魏" pitchFamily="2" charset="-122"/>
              </a:rPr>
              <a:t>N</a:t>
            </a:r>
            <a:r>
              <a:rPr lang="zh-CN" altLang="en-US" b="1" dirty="0">
                <a:ea typeface="华文新魏" pitchFamily="2" charset="-122"/>
              </a:rPr>
              <a:t>的现象，也有可能抑制微生物的繁殖和生长，从而使有机物的分解受到抑制。 </a:t>
            </a:r>
          </a:p>
          <a:p>
            <a:pPr indent="252413" algn="just">
              <a:lnSpc>
                <a:spcPct val="125000"/>
              </a:lnSpc>
            </a:pPr>
            <a:r>
              <a:rPr lang="zh-CN" altLang="en-US" b="1" dirty="0">
                <a:solidFill>
                  <a:srgbClr val="FF6600"/>
                </a:solidFill>
                <a:ea typeface="华文新魏" pitchFamily="2" charset="-122"/>
              </a:rPr>
              <a:t>有机物的</a:t>
            </a:r>
            <a:r>
              <a:rPr lang="en-US" altLang="zh-CN" b="1" dirty="0">
                <a:solidFill>
                  <a:srgbClr val="FF6600"/>
                </a:solidFill>
                <a:ea typeface="华文新魏" pitchFamily="2" charset="-122"/>
              </a:rPr>
              <a:t>C/N</a:t>
            </a:r>
            <a:r>
              <a:rPr lang="zh-CN" altLang="en-US" b="1" dirty="0">
                <a:solidFill>
                  <a:srgbClr val="FF6600"/>
                </a:solidFill>
                <a:ea typeface="华文新魏" pitchFamily="2" charset="-122"/>
              </a:rPr>
              <a:t>＜</a:t>
            </a:r>
            <a:r>
              <a:rPr lang="en-US" altLang="zh-CN" b="1" dirty="0">
                <a:solidFill>
                  <a:srgbClr val="FF6600"/>
                </a:solidFill>
                <a:ea typeface="华文新魏" pitchFamily="2" charset="-122"/>
              </a:rPr>
              <a:t>25—30/1</a:t>
            </a:r>
            <a:r>
              <a:rPr lang="zh-CN" altLang="en-US" b="1" dirty="0">
                <a:solidFill>
                  <a:srgbClr val="FF6600"/>
                </a:solidFill>
                <a:ea typeface="华文新魏" pitchFamily="2" charset="-122"/>
              </a:rPr>
              <a:t>：</a:t>
            </a:r>
            <a:r>
              <a:rPr lang="zh-CN" altLang="en-US" b="1" dirty="0">
                <a:ea typeface="华文新魏" pitchFamily="2" charset="-122"/>
              </a:rPr>
              <a:t>有机物中的</a:t>
            </a:r>
            <a:r>
              <a:rPr lang="en-US" altLang="zh-CN" b="1" dirty="0">
                <a:ea typeface="华文新魏" pitchFamily="2" charset="-122"/>
              </a:rPr>
              <a:t>N</a:t>
            </a:r>
            <a:r>
              <a:rPr lang="zh-CN" altLang="en-US" b="1" dirty="0">
                <a:ea typeface="华文新魏" pitchFamily="2" charset="-122"/>
              </a:rPr>
              <a:t>素供应充足，微生物的繁殖和生长要快得多，有利于矿质化作用的进行。 </a:t>
            </a:r>
          </a:p>
          <a:p>
            <a:pPr indent="252413" algn="just">
              <a:lnSpc>
                <a:spcPct val="125000"/>
              </a:lnSpc>
            </a:pPr>
            <a:r>
              <a:rPr lang="zh-CN" altLang="en-US" b="1" dirty="0">
                <a:ea typeface="华文新魏" pitchFamily="2" charset="-122"/>
              </a:rPr>
              <a:t>  实际上大多数</a:t>
            </a:r>
            <a:r>
              <a:rPr lang="zh-CN" altLang="en-US" b="1" dirty="0">
                <a:solidFill>
                  <a:srgbClr val="FF3300"/>
                </a:solidFill>
                <a:ea typeface="华文新魏" pitchFamily="2" charset="-122"/>
              </a:rPr>
              <a:t>有机残体的</a:t>
            </a:r>
            <a:r>
              <a:rPr lang="en-US" altLang="zh-CN" b="1" dirty="0">
                <a:solidFill>
                  <a:srgbClr val="FF3300"/>
                </a:solidFill>
                <a:ea typeface="华文新魏" pitchFamily="2" charset="-122"/>
              </a:rPr>
              <a:t>C/N</a:t>
            </a:r>
            <a:r>
              <a:rPr lang="zh-CN" altLang="en-US" b="1" dirty="0">
                <a:solidFill>
                  <a:srgbClr val="FF3300"/>
                </a:solidFill>
                <a:ea typeface="华文新魏" pitchFamily="2" charset="-122"/>
              </a:rPr>
              <a:t>远远大于</a:t>
            </a:r>
            <a:r>
              <a:rPr lang="en-US" altLang="zh-CN" b="1" dirty="0">
                <a:solidFill>
                  <a:srgbClr val="FF3300"/>
                </a:solidFill>
                <a:ea typeface="华文新魏" pitchFamily="2" charset="-122"/>
              </a:rPr>
              <a:t>25—30/1</a:t>
            </a:r>
            <a:r>
              <a:rPr lang="zh-CN" altLang="en-US" b="1" dirty="0">
                <a:ea typeface="华文新魏" pitchFamily="2" charset="-122"/>
              </a:rPr>
              <a:t>，比如禾本科作物的秸秆，其</a:t>
            </a:r>
            <a:r>
              <a:rPr lang="en-US" altLang="zh-CN" b="1" dirty="0">
                <a:ea typeface="华文新魏" pitchFamily="2" charset="-122"/>
              </a:rPr>
              <a:t>C/N80—100</a:t>
            </a:r>
            <a:r>
              <a:rPr lang="zh-CN" altLang="en-US" b="1" dirty="0">
                <a:ea typeface="华文新魏" pitchFamily="2" charset="-122"/>
              </a:rPr>
              <a:t>：</a:t>
            </a:r>
            <a:r>
              <a:rPr lang="en-US" altLang="zh-CN" b="1" dirty="0">
                <a:ea typeface="华文新魏" pitchFamily="2" charset="-122"/>
              </a:rPr>
              <a:t>1</a:t>
            </a:r>
            <a:r>
              <a:rPr lang="zh-CN" altLang="en-US" b="1" dirty="0">
                <a:ea typeface="华文新魏" pitchFamily="2" charset="-122"/>
              </a:rPr>
              <a:t>远远大于</a:t>
            </a:r>
            <a:r>
              <a:rPr lang="en-US" altLang="zh-CN" b="1" dirty="0">
                <a:ea typeface="华文新魏" pitchFamily="2" charset="-122"/>
              </a:rPr>
              <a:t>25—30/1</a:t>
            </a:r>
            <a:r>
              <a:rPr lang="zh-CN" altLang="en-US" b="1" dirty="0">
                <a:ea typeface="华文新魏" pitchFamily="2" charset="-122"/>
              </a:rPr>
              <a:t>，为了促进它的分解，并防止植物缺</a:t>
            </a:r>
            <a:r>
              <a:rPr lang="en-US" altLang="zh-CN" b="1" dirty="0">
                <a:ea typeface="华文新魏" pitchFamily="2" charset="-122"/>
              </a:rPr>
              <a:t>N</a:t>
            </a:r>
            <a:r>
              <a:rPr lang="zh-CN" altLang="en-US" b="1" dirty="0">
                <a:ea typeface="华文新魏" pitchFamily="2" charset="-122"/>
              </a:rPr>
              <a:t>，应该补施一定的化学</a:t>
            </a:r>
            <a:r>
              <a:rPr lang="en-US" altLang="zh-CN" b="1" dirty="0">
                <a:ea typeface="华文新魏" pitchFamily="2" charset="-122"/>
                <a:hlinkClick r:id="rId2" action="ppaction://hlinksldjump"/>
              </a:rPr>
              <a:t>N</a:t>
            </a:r>
            <a:r>
              <a:rPr lang="zh-CN" altLang="en-US" b="1" dirty="0">
                <a:ea typeface="华文新魏" pitchFamily="2" charset="-122"/>
                <a:hlinkClick r:id="rId2" action="ppaction://hlinksldjump"/>
              </a:rPr>
              <a:t>肥</a:t>
            </a:r>
            <a:r>
              <a:rPr lang="zh-CN" altLang="en-US" b="1" dirty="0">
                <a:ea typeface="华文新魏" pitchFamily="2" charset="-122"/>
              </a:rPr>
              <a:t>。 </a:t>
            </a:r>
          </a:p>
        </p:txBody>
      </p:sp>
      <p:sp>
        <p:nvSpPr>
          <p:cNvPr id="5123" name="灯片编号占位符 1"/>
          <p:cNvSpPr>
            <a:spLocks noGrp="1"/>
          </p:cNvSpPr>
          <p:nvPr>
            <p:ph type="sldNum" sz="quarter" idx="12"/>
          </p:nvPr>
        </p:nvSpPr>
        <p:spPr>
          <a:noFill/>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9A555C02-DD55-4571-96AE-44AF6AA28099}" type="slidenum">
              <a:rPr lang="en-US" altLang="zh-CN" sz="1400" smtClean="0"/>
              <a:pPr/>
              <a:t>24</a:t>
            </a:fld>
            <a:endParaRPr lang="en-US" altLang="zh-CN" sz="1400" smtClean="0"/>
          </a:p>
        </p:txBody>
      </p:sp>
      <p:sp>
        <p:nvSpPr>
          <p:cNvPr id="5124" name="矩形 2"/>
          <p:cNvSpPr>
            <a:spLocks noChangeArrowheads="1"/>
          </p:cNvSpPr>
          <p:nvPr/>
        </p:nvSpPr>
        <p:spPr bwMode="auto">
          <a:xfrm>
            <a:off x="323850" y="404813"/>
            <a:ext cx="84963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solidFill>
                  <a:srgbClr val="FF0000"/>
                </a:solidFill>
                <a:latin typeface="Adobe 仿宋 Std R" pitchFamily="18" charset="-122"/>
                <a:ea typeface="Adobe 仿宋 Std R" pitchFamily="18" charset="-122"/>
              </a:rPr>
              <a:t>微生物生命活动需要碳素和氮素，细菌每分解 </a:t>
            </a:r>
            <a:r>
              <a:rPr lang="en-US" altLang="zh-CN" dirty="0">
                <a:solidFill>
                  <a:srgbClr val="FF0000"/>
                </a:solidFill>
                <a:latin typeface="Adobe 仿宋 Std R" pitchFamily="18" charset="-122"/>
                <a:ea typeface="Adobe 仿宋 Std R" pitchFamily="18" charset="-122"/>
              </a:rPr>
              <a:t>25 </a:t>
            </a:r>
            <a:r>
              <a:rPr lang="zh-CN" altLang="en-US" dirty="0">
                <a:solidFill>
                  <a:srgbClr val="FF0000"/>
                </a:solidFill>
                <a:latin typeface="Adobe 仿宋 Std R" pitchFamily="18" charset="-122"/>
                <a:ea typeface="Adobe 仿宋 Std R" pitchFamily="18" charset="-122"/>
              </a:rPr>
              <a:t>份 </a:t>
            </a:r>
            <a:r>
              <a:rPr lang="en-US" altLang="zh-CN" dirty="0">
                <a:solidFill>
                  <a:srgbClr val="FF0000"/>
                </a:solidFill>
                <a:latin typeface="Adobe 仿宋 Std R" pitchFamily="18" charset="-122"/>
                <a:ea typeface="Adobe 仿宋 Std R" pitchFamily="18" charset="-122"/>
              </a:rPr>
              <a:t>C </a:t>
            </a:r>
            <a:r>
              <a:rPr lang="zh-CN" altLang="en-US" dirty="0">
                <a:solidFill>
                  <a:srgbClr val="FF0000"/>
                </a:solidFill>
                <a:latin typeface="Adobe 仿宋 Std R" pitchFamily="18" charset="-122"/>
                <a:ea typeface="Adobe 仿宋 Std R" pitchFamily="18" charset="-122"/>
              </a:rPr>
              <a:t>需要 </a:t>
            </a:r>
            <a:r>
              <a:rPr lang="en-US" altLang="zh-CN" dirty="0">
                <a:solidFill>
                  <a:srgbClr val="FF0000"/>
                </a:solidFill>
                <a:latin typeface="Adobe 仿宋 Std R" pitchFamily="18" charset="-122"/>
                <a:ea typeface="Adobe 仿宋 Std R" pitchFamily="18" charset="-122"/>
              </a:rPr>
              <a:t>l </a:t>
            </a:r>
            <a:r>
              <a:rPr lang="zh-CN" altLang="en-US" dirty="0">
                <a:solidFill>
                  <a:srgbClr val="FF0000"/>
                </a:solidFill>
                <a:latin typeface="Adobe 仿宋 Std R" pitchFamily="18" charset="-122"/>
                <a:ea typeface="Adobe 仿宋 Std R" pitchFamily="18" charset="-122"/>
              </a:rPr>
              <a:t>份 </a:t>
            </a:r>
            <a:r>
              <a:rPr lang="en-US" altLang="zh-CN" dirty="0">
                <a:solidFill>
                  <a:srgbClr val="FF0000"/>
                </a:solidFill>
                <a:latin typeface="Adobe 仿宋 Std R" pitchFamily="18" charset="-122"/>
                <a:ea typeface="Adobe 仿宋 Std R" pitchFamily="18" charset="-122"/>
              </a:rPr>
              <a:t>N </a:t>
            </a:r>
            <a:r>
              <a:rPr lang="zh-CN" altLang="en-US" dirty="0">
                <a:solidFill>
                  <a:srgbClr val="FF0000"/>
                </a:solidFill>
                <a:latin typeface="Adobe 仿宋 Std R" pitchFamily="18" charset="-122"/>
                <a:ea typeface="Adobe 仿宋 Std R" pitchFamily="18" charset="-122"/>
              </a:rPr>
              <a:t>以获取分解时所需要的能量和组成本身细胞的物质，那么土壤有机质</a:t>
            </a:r>
            <a:r>
              <a:rPr lang="en-US" altLang="zh-CN" dirty="0">
                <a:solidFill>
                  <a:srgbClr val="FF0000"/>
                </a:solidFill>
                <a:latin typeface="Adobe 仿宋 Std R" pitchFamily="18" charset="-122"/>
                <a:ea typeface="Adobe 仿宋 Std R" pitchFamily="18" charset="-122"/>
              </a:rPr>
              <a:t>C/N</a:t>
            </a:r>
            <a:r>
              <a:rPr lang="zh-CN" altLang="en-US" dirty="0">
                <a:solidFill>
                  <a:srgbClr val="FF0000"/>
                </a:solidFill>
                <a:latin typeface="Adobe 仿宋 Std R" pitchFamily="18" charset="-122"/>
                <a:ea typeface="Adobe 仿宋 Std R" pitchFamily="18" charset="-122"/>
              </a:rPr>
              <a:t>比如何</a:t>
            </a:r>
            <a:r>
              <a:rPr lang="zh-CN" altLang="en-US" dirty="0" smtClean="0">
                <a:solidFill>
                  <a:srgbClr val="FF0000"/>
                </a:solidFill>
                <a:latin typeface="Adobe 仿宋 Std R" pitchFamily="18" charset="-122"/>
                <a:ea typeface="Adobe 仿宋 Std R" pitchFamily="18" charset="-122"/>
              </a:rPr>
              <a:t>影响有机质</a:t>
            </a:r>
            <a:r>
              <a:rPr lang="zh-CN" altLang="en-US" dirty="0">
                <a:solidFill>
                  <a:srgbClr val="FF0000"/>
                </a:solidFill>
                <a:latin typeface="Adobe 仿宋 Std R" pitchFamily="18" charset="-122"/>
                <a:ea typeface="Adobe 仿宋 Std R" pitchFamily="18" charset="-122"/>
              </a:rPr>
              <a:t>转化？</a:t>
            </a:r>
          </a:p>
        </p:txBody>
      </p:sp>
    </p:spTree>
    <p:extLst>
      <p:ext uri="{BB962C8B-B14F-4D97-AF65-F5344CB8AC3E}">
        <p14:creationId xmlns:p14="http://schemas.microsoft.com/office/powerpoint/2010/main" val="13076795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Rectangle 4"/>
          <p:cNvSpPr>
            <a:spLocks noChangeArrowheads="1"/>
          </p:cNvSpPr>
          <p:nvPr/>
        </p:nvSpPr>
        <p:spPr bwMode="auto">
          <a:xfrm>
            <a:off x="395288" y="1557338"/>
            <a:ext cx="5867400" cy="519112"/>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p>
            <a:r>
              <a:rPr lang="en-US" altLang="zh-CN" sz="2800" b="1" dirty="0">
                <a:solidFill>
                  <a:srgbClr val="FF6600"/>
                </a:solidFill>
                <a:latin typeface="华文新魏" pitchFamily="2" charset="-122"/>
                <a:ea typeface="华文新魏" pitchFamily="2" charset="-122"/>
              </a:rPr>
              <a:t>A</a:t>
            </a:r>
            <a:r>
              <a:rPr lang="zh-CN" altLang="en-US" sz="2800" b="1" dirty="0">
                <a:solidFill>
                  <a:srgbClr val="FF6600"/>
                </a:solidFill>
                <a:latin typeface="华文新魏" pitchFamily="2" charset="-122"/>
                <a:ea typeface="华文新魏" pitchFamily="2" charset="-122"/>
              </a:rPr>
              <a:t>、能提供给作物需要的养分</a:t>
            </a:r>
            <a:r>
              <a:rPr lang="zh-CN" altLang="en-US" b="1" dirty="0">
                <a:latin typeface="黑体" pitchFamily="49" charset="-122"/>
                <a:ea typeface="黑体" pitchFamily="49" charset="-122"/>
              </a:rPr>
              <a:t> </a:t>
            </a:r>
            <a:endParaRPr lang="zh-CN" altLang="en-US" dirty="0"/>
          </a:p>
        </p:txBody>
      </p:sp>
      <p:sp>
        <p:nvSpPr>
          <p:cNvPr id="75781" name="Rectangle 5"/>
          <p:cNvSpPr>
            <a:spLocks noChangeArrowheads="1"/>
          </p:cNvSpPr>
          <p:nvPr/>
        </p:nvSpPr>
        <p:spPr bwMode="auto">
          <a:xfrm>
            <a:off x="539750" y="2565400"/>
            <a:ext cx="8435975" cy="345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05000"/>
              </a:lnSpc>
              <a:spcBef>
                <a:spcPct val="30000"/>
              </a:spcBef>
              <a:defRPr/>
            </a:pPr>
            <a:r>
              <a:rPr lang="en-US" altLang="zh-CN" sz="2800" b="1" dirty="0">
                <a:solidFill>
                  <a:srgbClr val="0000FF"/>
                </a:solidFill>
                <a:latin typeface="+mn-ea"/>
                <a:ea typeface="+mn-ea"/>
              </a:rPr>
              <a:t>a</a:t>
            </a:r>
            <a:r>
              <a:rPr lang="zh-CN" altLang="en-US" sz="2800" b="1" dirty="0">
                <a:solidFill>
                  <a:srgbClr val="0000FF"/>
                </a:solidFill>
                <a:latin typeface="+mn-ea"/>
                <a:ea typeface="+mn-ea"/>
              </a:rPr>
              <a:t>：</a:t>
            </a:r>
            <a:r>
              <a:rPr lang="en-US" altLang="zh-CN" sz="2800" b="1" dirty="0">
                <a:solidFill>
                  <a:srgbClr val="0000FF"/>
                </a:solidFill>
                <a:latin typeface="+mn-ea"/>
                <a:ea typeface="+mn-ea"/>
              </a:rPr>
              <a:t>OM</a:t>
            </a:r>
            <a:r>
              <a:rPr lang="zh-CN" altLang="en-US" sz="2800" b="1" dirty="0">
                <a:solidFill>
                  <a:srgbClr val="0000FF"/>
                </a:solidFill>
                <a:latin typeface="+mn-ea"/>
                <a:ea typeface="+mn-ea"/>
              </a:rPr>
              <a:t>能提供给植物矿质态养分：</a:t>
            </a:r>
            <a:endParaRPr lang="en-US" altLang="zh-CN" sz="2800" b="1" dirty="0">
              <a:solidFill>
                <a:srgbClr val="0000FF"/>
              </a:solidFill>
              <a:latin typeface="+mn-ea"/>
              <a:ea typeface="+mn-ea"/>
            </a:endParaRPr>
          </a:p>
          <a:p>
            <a:pPr>
              <a:lnSpc>
                <a:spcPct val="105000"/>
              </a:lnSpc>
              <a:spcBef>
                <a:spcPct val="30000"/>
              </a:spcBef>
              <a:defRPr/>
            </a:pPr>
            <a:r>
              <a:rPr lang="en-US" altLang="zh-CN" sz="2800" b="1" dirty="0">
                <a:solidFill>
                  <a:srgbClr val="0000FF"/>
                </a:solidFill>
                <a:latin typeface="+mn-ea"/>
                <a:ea typeface="+mn-ea"/>
              </a:rPr>
              <a:t>b</a:t>
            </a:r>
            <a:r>
              <a:rPr lang="zh-CN" altLang="en-US" sz="2800" b="1" dirty="0">
                <a:solidFill>
                  <a:srgbClr val="0000FF"/>
                </a:solidFill>
                <a:latin typeface="+mn-ea"/>
                <a:ea typeface="+mn-ea"/>
              </a:rPr>
              <a:t>：促进土壤养分有效化</a:t>
            </a:r>
          </a:p>
          <a:p>
            <a:pPr>
              <a:lnSpc>
                <a:spcPct val="105000"/>
              </a:lnSpc>
              <a:spcBef>
                <a:spcPct val="30000"/>
              </a:spcBef>
              <a:defRPr/>
            </a:pPr>
            <a:r>
              <a:rPr lang="zh-CN" altLang="en-US" sz="2800" dirty="0">
                <a:latin typeface="华文新魏" pitchFamily="2" charset="-122"/>
                <a:ea typeface="华文新魏" pitchFamily="2" charset="-122"/>
              </a:rPr>
              <a:t>    </a:t>
            </a:r>
            <a:r>
              <a:rPr lang="zh-CN" altLang="en-US" sz="2800" b="1" dirty="0">
                <a:latin typeface="华文新魏" pitchFamily="2" charset="-122"/>
                <a:ea typeface="华文新魏" pitchFamily="2" charset="-122"/>
              </a:rPr>
              <a:t>有机质分解、合成过程中产生的有机酸和腐殖酸，</a:t>
            </a:r>
          </a:p>
          <a:p>
            <a:pPr>
              <a:lnSpc>
                <a:spcPct val="105000"/>
              </a:lnSpc>
              <a:spcBef>
                <a:spcPct val="30000"/>
              </a:spcBef>
              <a:defRPr/>
            </a:pPr>
            <a:r>
              <a:rPr lang="zh-CN" altLang="en-US" sz="2800" b="1" dirty="0">
                <a:latin typeface="华文新魏" pitchFamily="2" charset="-122"/>
                <a:ea typeface="华文新魏" pitchFamily="2" charset="-122"/>
              </a:rPr>
              <a:t>    能促进矿物质的溶解，促进矿物风化，从而释放出</a:t>
            </a:r>
          </a:p>
          <a:p>
            <a:pPr>
              <a:lnSpc>
                <a:spcPct val="105000"/>
              </a:lnSpc>
              <a:spcBef>
                <a:spcPct val="30000"/>
              </a:spcBef>
              <a:defRPr/>
            </a:pPr>
            <a:r>
              <a:rPr lang="zh-CN" altLang="en-US" sz="2800" b="1" dirty="0">
                <a:latin typeface="华文新魏" pitchFamily="2" charset="-122"/>
                <a:ea typeface="华文新魏" pitchFamily="2" charset="-122"/>
              </a:rPr>
              <a:t>      养分供植物吸收利用。</a:t>
            </a:r>
          </a:p>
          <a:p>
            <a:pPr>
              <a:lnSpc>
                <a:spcPct val="105000"/>
              </a:lnSpc>
              <a:spcBef>
                <a:spcPct val="30000"/>
              </a:spcBef>
              <a:defRPr/>
            </a:pPr>
            <a:endParaRPr lang="zh-CN" altLang="en-US" sz="2800" b="1" dirty="0">
              <a:solidFill>
                <a:srgbClr val="0000FF"/>
              </a:solidFill>
            </a:endParaRPr>
          </a:p>
        </p:txBody>
      </p:sp>
      <p:sp>
        <p:nvSpPr>
          <p:cNvPr id="6148" name="灯片编号占位符 1"/>
          <p:cNvSpPr>
            <a:spLocks noGrp="1"/>
          </p:cNvSpPr>
          <p:nvPr>
            <p:ph type="sldNum" sz="quarter" idx="12"/>
          </p:nvPr>
        </p:nvSpPr>
        <p:spPr>
          <a:noFill/>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1A27BAA6-84AE-4D58-AA8D-5AFD413C24ED}" type="slidenum">
              <a:rPr lang="en-US" altLang="zh-CN" sz="1400" smtClean="0"/>
              <a:pPr/>
              <a:t>25</a:t>
            </a:fld>
            <a:endParaRPr lang="en-US" altLang="zh-CN" sz="1400" smtClean="0"/>
          </a:p>
        </p:txBody>
      </p:sp>
      <p:sp>
        <p:nvSpPr>
          <p:cNvPr id="6149" name="矩形 1"/>
          <p:cNvSpPr>
            <a:spLocks noChangeArrowheads="1"/>
          </p:cNvSpPr>
          <p:nvPr/>
        </p:nvSpPr>
        <p:spPr bwMode="auto">
          <a:xfrm>
            <a:off x="250825" y="260350"/>
            <a:ext cx="662463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3200" b="1">
                <a:solidFill>
                  <a:srgbClr val="FF0000"/>
                </a:solidFill>
                <a:latin typeface="华文新魏" pitchFamily="2" charset="-122"/>
                <a:ea typeface="华文新魏" pitchFamily="2" charset="-122"/>
              </a:rPr>
              <a:t>有机质对土壤肥力有哪些作用？</a:t>
            </a:r>
            <a:endParaRPr lang="zh-CN" altLang="en-US" sz="3200">
              <a:solidFill>
                <a:srgbClr val="FF0000"/>
              </a:solidFill>
            </a:endParaRPr>
          </a:p>
        </p:txBody>
      </p:sp>
    </p:spTree>
    <p:extLst>
      <p:ext uri="{BB962C8B-B14F-4D97-AF65-F5344CB8AC3E}">
        <p14:creationId xmlns:p14="http://schemas.microsoft.com/office/powerpoint/2010/main" val="29519199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0" name="Group 2"/>
          <p:cNvGrpSpPr>
            <a:grpSpLocks/>
          </p:cNvGrpSpPr>
          <p:nvPr/>
        </p:nvGrpSpPr>
        <p:grpSpPr bwMode="auto">
          <a:xfrm>
            <a:off x="0" y="-28575"/>
            <a:ext cx="9144000" cy="546100"/>
            <a:chOff x="0" y="0"/>
            <a:chExt cx="5760" cy="344"/>
          </a:xfrm>
        </p:grpSpPr>
        <p:sp>
          <p:nvSpPr>
            <p:cNvPr id="7176" name="Rectangle 3"/>
            <p:cNvSpPr>
              <a:spLocks noChangeArrowheads="1"/>
            </p:cNvSpPr>
            <p:nvPr/>
          </p:nvSpPr>
          <p:spPr bwMode="auto">
            <a:xfrm>
              <a:off x="0" y="0"/>
              <a:ext cx="180" cy="336"/>
            </a:xfrm>
            <a:prstGeom prst="rect">
              <a:avLst/>
            </a:prstGeom>
            <a:gradFill rotWithShape="0">
              <a:gsLst>
                <a:gs pos="0">
                  <a:srgbClr val="CCCCE6"/>
                </a:gs>
                <a:gs pos="100000">
                  <a:schemeClr val="bg1"/>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wrap="none" anchor="ctr"/>
            <a:lstStyle/>
            <a:p>
              <a:endParaRPr lang="zh-CN" altLang="en-US"/>
            </a:p>
          </p:txBody>
        </p:sp>
        <p:sp>
          <p:nvSpPr>
            <p:cNvPr id="7177" name="Rectangle 4"/>
            <p:cNvSpPr>
              <a:spLocks noChangeArrowheads="1"/>
            </p:cNvSpPr>
            <p:nvPr/>
          </p:nvSpPr>
          <p:spPr bwMode="auto">
            <a:xfrm>
              <a:off x="260" y="85"/>
              <a:ext cx="5500" cy="173"/>
            </a:xfrm>
            <a:prstGeom prst="rect">
              <a:avLst/>
            </a:prstGeom>
            <a:gradFill rotWithShape="0">
              <a:gsLst>
                <a:gs pos="0">
                  <a:srgbClr val="00007D"/>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78" name="Rectangle 5"/>
            <p:cNvSpPr>
              <a:spLocks noChangeArrowheads="1"/>
            </p:cNvSpPr>
            <p:nvPr/>
          </p:nvSpPr>
          <p:spPr bwMode="auto">
            <a:xfrm>
              <a:off x="258" y="85"/>
              <a:ext cx="87" cy="89"/>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79" name="Rectangle 6"/>
            <p:cNvSpPr>
              <a:spLocks noChangeArrowheads="1"/>
            </p:cNvSpPr>
            <p:nvPr/>
          </p:nvSpPr>
          <p:spPr bwMode="auto">
            <a:xfrm>
              <a:off x="345" y="0"/>
              <a:ext cx="88" cy="87"/>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80" name="Rectangle 7"/>
            <p:cNvSpPr>
              <a:spLocks noChangeArrowheads="1"/>
            </p:cNvSpPr>
            <p:nvPr/>
          </p:nvSpPr>
          <p:spPr bwMode="auto">
            <a:xfrm>
              <a:off x="345" y="85"/>
              <a:ext cx="88" cy="89"/>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81" name="Rectangle 8"/>
            <p:cNvSpPr>
              <a:spLocks noChangeArrowheads="1"/>
            </p:cNvSpPr>
            <p:nvPr/>
          </p:nvSpPr>
          <p:spPr bwMode="auto">
            <a:xfrm>
              <a:off x="173" y="173"/>
              <a:ext cx="86" cy="87"/>
            </a:xfrm>
            <a:prstGeom prst="rect">
              <a:avLst/>
            </a:prstGeom>
            <a:solidFill>
              <a:srgbClr val="CCCCE6"/>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82" name="Rectangle 9"/>
            <p:cNvSpPr>
              <a:spLocks noChangeArrowheads="1"/>
            </p:cNvSpPr>
            <p:nvPr/>
          </p:nvSpPr>
          <p:spPr bwMode="auto">
            <a:xfrm>
              <a:off x="83" y="86"/>
              <a:ext cx="89" cy="87"/>
            </a:xfrm>
            <a:prstGeom prst="rect">
              <a:avLst/>
            </a:prstGeom>
            <a:solidFill>
              <a:srgbClr val="00007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83" name="Rectangle 10"/>
            <p:cNvSpPr>
              <a:spLocks noChangeArrowheads="1"/>
            </p:cNvSpPr>
            <p:nvPr/>
          </p:nvSpPr>
          <p:spPr bwMode="auto">
            <a:xfrm>
              <a:off x="258" y="171"/>
              <a:ext cx="87" cy="87"/>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184" name="Rectangle 11"/>
            <p:cNvSpPr>
              <a:spLocks noChangeArrowheads="1"/>
            </p:cNvSpPr>
            <p:nvPr/>
          </p:nvSpPr>
          <p:spPr bwMode="auto">
            <a:xfrm>
              <a:off x="173" y="258"/>
              <a:ext cx="86" cy="86"/>
            </a:xfrm>
            <a:prstGeom prst="rect">
              <a:avLst/>
            </a:prstGeom>
            <a:solidFill>
              <a:srgbClr val="9999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sp>
        <p:nvSpPr>
          <p:cNvPr id="7171" name="Rectangle 12"/>
          <p:cNvSpPr>
            <a:spLocks noChangeArrowheads="1"/>
          </p:cNvSpPr>
          <p:nvPr/>
        </p:nvSpPr>
        <p:spPr bwMode="auto">
          <a:xfrm>
            <a:off x="0" y="449263"/>
            <a:ext cx="9144000" cy="946150"/>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p>
            <a:r>
              <a:rPr lang="en-US" altLang="zh-CN" sz="2800" b="1" dirty="0">
                <a:solidFill>
                  <a:srgbClr val="FF6600"/>
                </a:solidFill>
                <a:latin typeface="华文新魏" pitchFamily="2" charset="-122"/>
                <a:ea typeface="华文新魏" pitchFamily="2" charset="-122"/>
              </a:rPr>
              <a:t>B</a:t>
            </a:r>
            <a:r>
              <a:rPr lang="zh-CN" altLang="en-US" sz="2800" b="1" dirty="0">
                <a:solidFill>
                  <a:srgbClr val="FF6600"/>
                </a:solidFill>
                <a:latin typeface="华文新魏" pitchFamily="2" charset="-122"/>
                <a:ea typeface="华文新魏" pitchFamily="2" charset="-122"/>
              </a:rPr>
              <a:t>、有机质能改善土壤的理化、生物性质，从而改善土</a:t>
            </a:r>
          </a:p>
          <a:p>
            <a:r>
              <a:rPr lang="zh-CN" altLang="en-US" sz="2800" b="1" dirty="0">
                <a:solidFill>
                  <a:srgbClr val="FF6600"/>
                </a:solidFill>
                <a:latin typeface="华文新魏" pitchFamily="2" charset="-122"/>
                <a:ea typeface="华文新魏" pitchFamily="2" charset="-122"/>
              </a:rPr>
              <a:t>       壤的肥力特性 。</a:t>
            </a:r>
            <a:endParaRPr lang="zh-CN" altLang="en-US" sz="2800" dirty="0">
              <a:solidFill>
                <a:srgbClr val="FF6600"/>
              </a:solidFill>
              <a:latin typeface="华文新魏" pitchFamily="2" charset="-122"/>
              <a:ea typeface="华文新魏" pitchFamily="2" charset="-122"/>
            </a:endParaRPr>
          </a:p>
        </p:txBody>
      </p:sp>
      <p:sp>
        <p:nvSpPr>
          <p:cNvPr id="7172" name="Rectangle 13"/>
          <p:cNvSpPr>
            <a:spLocks noChangeArrowheads="1"/>
          </p:cNvSpPr>
          <p:nvPr/>
        </p:nvSpPr>
        <p:spPr bwMode="auto">
          <a:xfrm>
            <a:off x="179388" y="1700213"/>
            <a:ext cx="8964612" cy="1200150"/>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p>
            <a:r>
              <a:rPr lang="zh-CN" altLang="en-US" b="1">
                <a:solidFill>
                  <a:schemeClr val="accent2"/>
                </a:solidFill>
                <a:latin typeface="华文新魏" pitchFamily="2" charset="-122"/>
                <a:ea typeface="华文新魏" pitchFamily="2" charset="-122"/>
              </a:rPr>
              <a:t>物理性质</a:t>
            </a:r>
          </a:p>
          <a:p>
            <a:r>
              <a:rPr lang="zh-CN" altLang="en-US" b="1">
                <a:latin typeface="华文新魏" pitchFamily="2" charset="-122"/>
                <a:ea typeface="华文新魏" pitchFamily="2" charset="-122"/>
              </a:rPr>
              <a:t> </a:t>
            </a:r>
            <a:r>
              <a:rPr lang="en-US" altLang="zh-CN" b="1">
                <a:latin typeface="华文新魏" pitchFamily="2" charset="-122"/>
                <a:ea typeface="华文新魏" pitchFamily="2" charset="-122"/>
              </a:rPr>
              <a:t>a</a:t>
            </a:r>
            <a:r>
              <a:rPr lang="zh-CN" altLang="en-US" b="1">
                <a:latin typeface="华文新魏" pitchFamily="2" charset="-122"/>
                <a:ea typeface="华文新魏" pitchFamily="2" charset="-122"/>
              </a:rPr>
              <a:t>：有机质能促进土壤团粒结构的形成，增加团粒结构的稳定性。 </a:t>
            </a:r>
          </a:p>
          <a:p>
            <a:r>
              <a:rPr lang="zh-CN" altLang="en-US" b="1">
                <a:latin typeface="华文新魏" pitchFamily="2" charset="-122"/>
                <a:ea typeface="华文新魏" pitchFamily="2" charset="-122"/>
              </a:rPr>
              <a:t> </a:t>
            </a:r>
            <a:r>
              <a:rPr lang="en-US" altLang="zh-CN" b="1">
                <a:latin typeface="华文新魏" pitchFamily="2" charset="-122"/>
                <a:ea typeface="华文新魏" pitchFamily="2" charset="-122"/>
              </a:rPr>
              <a:t>b</a:t>
            </a:r>
            <a:r>
              <a:rPr lang="zh-CN" altLang="en-US" b="1">
                <a:latin typeface="华文新魏" pitchFamily="2" charset="-122"/>
                <a:ea typeface="华文新魏" pitchFamily="2" charset="-122"/>
              </a:rPr>
              <a:t>：腐殖质对土壤的水热状况也有一定影响，</a:t>
            </a:r>
          </a:p>
        </p:txBody>
      </p:sp>
      <p:sp>
        <p:nvSpPr>
          <p:cNvPr id="7173" name="Rectangle 14"/>
          <p:cNvSpPr>
            <a:spLocks noChangeArrowheads="1"/>
          </p:cNvSpPr>
          <p:nvPr/>
        </p:nvSpPr>
        <p:spPr bwMode="auto">
          <a:xfrm>
            <a:off x="0" y="2997200"/>
            <a:ext cx="9144000" cy="2154238"/>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p>
            <a:pPr indent="266700"/>
            <a:r>
              <a:rPr lang="zh-CN" altLang="en-US" b="1">
                <a:solidFill>
                  <a:schemeClr val="accent2"/>
                </a:solidFill>
                <a:latin typeface="华文新魏" pitchFamily="2" charset="-122"/>
                <a:ea typeface="华文新魏" pitchFamily="2" charset="-122"/>
              </a:rPr>
              <a:t>化学性质</a:t>
            </a:r>
          </a:p>
          <a:p>
            <a:pPr indent="266700"/>
            <a:r>
              <a:rPr lang="en-US" altLang="zh-CN" sz="2200" b="1">
                <a:latin typeface="华文新魏" pitchFamily="2" charset="-122"/>
                <a:ea typeface="华文新魏" pitchFamily="2" charset="-122"/>
              </a:rPr>
              <a:t>a</a:t>
            </a:r>
            <a:r>
              <a:rPr lang="zh-CN" altLang="en-US" sz="2200" b="1">
                <a:latin typeface="华文新魏" pitchFamily="2" charset="-122"/>
                <a:ea typeface="华文新魏" pitchFamily="2" charset="-122"/>
              </a:rPr>
              <a:t>：腐殖质能吸附离子，增加土壤保肥性 </a:t>
            </a:r>
          </a:p>
          <a:p>
            <a:pPr indent="266700"/>
            <a:r>
              <a:rPr lang="en-US" altLang="zh-CN" sz="2200" b="1">
                <a:latin typeface="华文新魏" pitchFamily="2" charset="-122"/>
                <a:ea typeface="华文新魏" pitchFamily="2" charset="-122"/>
              </a:rPr>
              <a:t>b</a:t>
            </a:r>
            <a:r>
              <a:rPr lang="zh-CN" altLang="en-US" sz="2200" b="1">
                <a:latin typeface="华文新魏" pitchFamily="2" charset="-122"/>
                <a:ea typeface="华文新魏" pitchFamily="2" charset="-122"/>
              </a:rPr>
              <a:t>：在酸性土壤上，通过</a:t>
            </a:r>
            <a:r>
              <a:rPr lang="en-US" altLang="zh-CN" sz="2200" b="1">
                <a:latin typeface="华文新魏" pitchFamily="2" charset="-122"/>
                <a:ea typeface="华文新魏" pitchFamily="2" charset="-122"/>
              </a:rPr>
              <a:t>OM</a:t>
            </a:r>
            <a:r>
              <a:rPr lang="zh-CN" altLang="en-US" sz="2200" b="1">
                <a:latin typeface="华文新魏" pitchFamily="2" charset="-122"/>
                <a:ea typeface="华文新魏" pitchFamily="2" charset="-122"/>
              </a:rPr>
              <a:t>与</a:t>
            </a:r>
            <a:r>
              <a:rPr lang="en-US" altLang="zh-CN" sz="2200" b="1">
                <a:latin typeface="华文新魏" pitchFamily="2" charset="-122"/>
                <a:ea typeface="华文新魏" pitchFamily="2" charset="-122"/>
              </a:rPr>
              <a:t>Al</a:t>
            </a:r>
            <a:r>
              <a:rPr lang="en-US" altLang="zh-CN" sz="2200" b="1" baseline="30000">
                <a:latin typeface="华文新魏" pitchFamily="2" charset="-122"/>
                <a:ea typeface="华文新魏" pitchFamily="2" charset="-122"/>
              </a:rPr>
              <a:t>3+</a:t>
            </a:r>
            <a:r>
              <a:rPr lang="zh-CN" altLang="en-US" sz="2200" b="1">
                <a:latin typeface="华文新魏" pitchFamily="2" charset="-122"/>
                <a:ea typeface="华文新魏" pitchFamily="2" charset="-122"/>
              </a:rPr>
              <a:t>的结合，降低</a:t>
            </a:r>
            <a:r>
              <a:rPr lang="en-US" altLang="zh-CN" sz="2200" b="1">
                <a:latin typeface="华文新魏" pitchFamily="2" charset="-122"/>
                <a:ea typeface="华文新魏" pitchFamily="2" charset="-122"/>
              </a:rPr>
              <a:t>Al</a:t>
            </a:r>
            <a:r>
              <a:rPr lang="en-US" altLang="zh-CN" sz="2200" b="1" baseline="30000">
                <a:latin typeface="华文新魏" pitchFamily="2" charset="-122"/>
                <a:ea typeface="华文新魏" pitchFamily="2" charset="-122"/>
              </a:rPr>
              <a:t>3+</a:t>
            </a:r>
            <a:r>
              <a:rPr lang="zh-CN" altLang="en-US" sz="2200" b="1">
                <a:latin typeface="华文新魏" pitchFamily="2" charset="-122"/>
                <a:ea typeface="华文新魏" pitchFamily="2" charset="-122"/>
              </a:rPr>
              <a:t>对作物的毒害。 </a:t>
            </a:r>
          </a:p>
          <a:p>
            <a:pPr indent="266700"/>
            <a:r>
              <a:rPr lang="en-US" altLang="zh-CN" sz="2200" b="1">
                <a:latin typeface="华文新魏" pitchFamily="2" charset="-122"/>
                <a:ea typeface="华文新魏" pitchFamily="2" charset="-122"/>
              </a:rPr>
              <a:t>c</a:t>
            </a:r>
            <a:r>
              <a:rPr lang="zh-CN" altLang="en-US" sz="2200" b="1">
                <a:latin typeface="华文新魏" pitchFamily="2" charset="-122"/>
                <a:ea typeface="华文新魏" pitchFamily="2" charset="-122"/>
              </a:rPr>
              <a:t>：</a:t>
            </a:r>
            <a:r>
              <a:rPr lang="en-US" altLang="zh-CN" sz="2200" b="1">
                <a:latin typeface="华文新魏" pitchFamily="2" charset="-122"/>
                <a:ea typeface="华文新魏" pitchFamily="2" charset="-122"/>
              </a:rPr>
              <a:t>OM</a:t>
            </a:r>
            <a:r>
              <a:rPr lang="zh-CN" altLang="en-US" sz="2200" b="1">
                <a:latin typeface="华文新魏" pitchFamily="2" charset="-122"/>
                <a:ea typeface="华文新魏" pitchFamily="2" charset="-122"/>
              </a:rPr>
              <a:t>分解所产生的有机酸，能减少</a:t>
            </a:r>
            <a:r>
              <a:rPr lang="en-US" altLang="zh-CN" sz="2200" b="1">
                <a:latin typeface="华文新魏" pitchFamily="2" charset="-122"/>
                <a:ea typeface="华文新魏" pitchFamily="2" charset="-122"/>
              </a:rPr>
              <a:t>P</a:t>
            </a:r>
            <a:r>
              <a:rPr lang="zh-CN" altLang="en-US" sz="2200" b="1">
                <a:latin typeface="华文新魏" pitchFamily="2" charset="-122"/>
                <a:ea typeface="华文新魏" pitchFamily="2" charset="-122"/>
              </a:rPr>
              <a:t>的固定，增加土壤中有效</a:t>
            </a:r>
            <a:r>
              <a:rPr lang="en-US" altLang="zh-CN" sz="2200" b="1">
                <a:latin typeface="华文新魏" pitchFamily="2" charset="-122"/>
                <a:ea typeface="华文新魏" pitchFamily="2" charset="-122"/>
              </a:rPr>
              <a:t>P </a:t>
            </a:r>
            <a:r>
              <a:rPr lang="zh-CN" altLang="en-US" sz="2200" b="1">
                <a:latin typeface="华文新魏" pitchFamily="2" charset="-122"/>
                <a:ea typeface="华文新魏" pitchFamily="2" charset="-122"/>
              </a:rPr>
              <a:t>的含量。 </a:t>
            </a:r>
          </a:p>
          <a:p>
            <a:pPr indent="266700"/>
            <a:r>
              <a:rPr lang="en-US" altLang="zh-CN" sz="2200" b="1">
                <a:latin typeface="华文新魏" pitchFamily="2" charset="-122"/>
                <a:ea typeface="华文新魏" pitchFamily="2" charset="-122"/>
              </a:rPr>
              <a:t>d</a:t>
            </a:r>
            <a:r>
              <a:rPr lang="zh-CN" altLang="en-US" sz="2200" b="1">
                <a:latin typeface="华文新魏" pitchFamily="2" charset="-122"/>
                <a:ea typeface="华文新魏" pitchFamily="2" charset="-122"/>
              </a:rPr>
              <a:t>：腐殖质中有许多弱酸性功能团，提高土壤对酸碱变化的缓冲性能 </a:t>
            </a:r>
          </a:p>
        </p:txBody>
      </p:sp>
      <p:sp>
        <p:nvSpPr>
          <p:cNvPr id="7174" name="灯片编号占位符 1"/>
          <p:cNvSpPr>
            <a:spLocks noGrp="1"/>
          </p:cNvSpPr>
          <p:nvPr>
            <p:ph type="sldNum" sz="quarter" idx="12"/>
          </p:nvPr>
        </p:nvSpPr>
        <p:spPr>
          <a:noFill/>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07274C04-51C9-426F-8F8F-F53D60D62343}" type="slidenum">
              <a:rPr lang="en-US" altLang="zh-CN" sz="1400" smtClean="0"/>
              <a:pPr/>
              <a:t>26</a:t>
            </a:fld>
            <a:endParaRPr lang="en-US" altLang="zh-CN" sz="1400" smtClean="0"/>
          </a:p>
        </p:txBody>
      </p:sp>
      <p:sp>
        <p:nvSpPr>
          <p:cNvPr id="7175" name="Rectangle 2"/>
          <p:cNvSpPr>
            <a:spLocks noChangeArrowheads="1"/>
          </p:cNvSpPr>
          <p:nvPr/>
        </p:nvSpPr>
        <p:spPr bwMode="auto">
          <a:xfrm>
            <a:off x="222250" y="5229225"/>
            <a:ext cx="8774113" cy="1200150"/>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p>
            <a:pPr algn="just"/>
            <a:r>
              <a:rPr lang="zh-CN" altLang="en-US" b="1">
                <a:solidFill>
                  <a:srgbClr val="000099"/>
                </a:solidFill>
                <a:latin typeface="华文新魏" pitchFamily="2" charset="-122"/>
                <a:ea typeface="华文新魏" pitchFamily="2" charset="-122"/>
              </a:rPr>
              <a:t>生物性质 </a:t>
            </a:r>
          </a:p>
          <a:p>
            <a:pPr algn="just"/>
            <a:r>
              <a:rPr lang="en-US" altLang="zh-CN" b="1">
                <a:latin typeface="华文新魏" pitchFamily="2" charset="-122"/>
                <a:ea typeface="华文新魏" pitchFamily="2" charset="-122"/>
              </a:rPr>
              <a:t>a</a:t>
            </a:r>
            <a:r>
              <a:rPr lang="zh-CN" altLang="en-US" b="1">
                <a:latin typeface="华文新魏" pitchFamily="2" charset="-122"/>
                <a:ea typeface="华文新魏" pitchFamily="2" charset="-122"/>
              </a:rPr>
              <a:t>：微生物：</a:t>
            </a:r>
            <a:r>
              <a:rPr lang="en-US" altLang="zh-CN" b="1">
                <a:latin typeface="华文新魏" pitchFamily="2" charset="-122"/>
                <a:ea typeface="华文新魏" pitchFamily="2" charset="-122"/>
              </a:rPr>
              <a:t>OM</a:t>
            </a:r>
            <a:r>
              <a:rPr lang="zh-CN" altLang="en-US" b="1">
                <a:latin typeface="华文新魏" pitchFamily="2" charset="-122"/>
                <a:ea typeface="华文新魏" pitchFamily="2" charset="-122"/>
              </a:rPr>
              <a:t>是微生物生命活动所需要的养分和能量来源。 </a:t>
            </a:r>
          </a:p>
          <a:p>
            <a:pPr algn="just"/>
            <a:r>
              <a:rPr lang="en-US" altLang="zh-CN" b="1">
                <a:latin typeface="华文新魏" pitchFamily="2" charset="-122"/>
                <a:ea typeface="华文新魏" pitchFamily="2" charset="-122"/>
              </a:rPr>
              <a:t>b</a:t>
            </a:r>
            <a:r>
              <a:rPr lang="zh-CN" altLang="en-US" b="1">
                <a:latin typeface="华文新魏" pitchFamily="2" charset="-122"/>
                <a:ea typeface="华文新魏" pitchFamily="2" charset="-122"/>
              </a:rPr>
              <a:t>：动物：</a:t>
            </a:r>
            <a:r>
              <a:rPr lang="en-US" altLang="zh-CN" b="1">
                <a:latin typeface="华文新魏" pitchFamily="2" charset="-122"/>
                <a:ea typeface="华文新魏" pitchFamily="2" charset="-122"/>
              </a:rPr>
              <a:t>OM</a:t>
            </a:r>
            <a:r>
              <a:rPr lang="zh-CN" altLang="en-US" b="1">
                <a:latin typeface="华文新魏" pitchFamily="2" charset="-122"/>
                <a:ea typeface="华文新魏" pitchFamily="2" charset="-122"/>
              </a:rPr>
              <a:t>是它们的食物来源。 </a:t>
            </a:r>
          </a:p>
        </p:txBody>
      </p:sp>
    </p:spTree>
    <p:extLst>
      <p:ext uri="{BB962C8B-B14F-4D97-AF65-F5344CB8AC3E}">
        <p14:creationId xmlns:p14="http://schemas.microsoft.com/office/powerpoint/2010/main" val="14656437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p:cNvSpPr>
            <a:spLocks noChangeArrowheads="1"/>
          </p:cNvSpPr>
          <p:nvPr/>
        </p:nvSpPr>
        <p:spPr bwMode="auto">
          <a:xfrm>
            <a:off x="468313" y="549275"/>
            <a:ext cx="7056437" cy="1639888"/>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p>
            <a:pPr>
              <a:lnSpc>
                <a:spcPct val="110000"/>
              </a:lnSpc>
              <a:spcBef>
                <a:spcPct val="20000"/>
              </a:spcBef>
            </a:pPr>
            <a:r>
              <a:rPr lang="en-US" altLang="zh-CN" b="1" dirty="0">
                <a:solidFill>
                  <a:srgbClr val="FF0000"/>
                </a:solidFill>
                <a:latin typeface="华文新魏" pitchFamily="2" charset="-122"/>
                <a:ea typeface="华文新魏" pitchFamily="2" charset="-122"/>
              </a:rPr>
              <a:t>C</a:t>
            </a:r>
            <a:r>
              <a:rPr lang="zh-CN" altLang="en-US" b="1" dirty="0">
                <a:solidFill>
                  <a:srgbClr val="FF0000"/>
                </a:solidFill>
                <a:latin typeface="华文新魏" pitchFamily="2" charset="-122"/>
                <a:ea typeface="华文新魏" pitchFamily="2" charset="-122"/>
              </a:rPr>
              <a:t>、土壤有机质在生态环境上的作用</a:t>
            </a:r>
          </a:p>
          <a:p>
            <a:pPr>
              <a:lnSpc>
                <a:spcPct val="110000"/>
              </a:lnSpc>
              <a:spcBef>
                <a:spcPct val="20000"/>
              </a:spcBef>
            </a:pPr>
            <a:r>
              <a:rPr lang="en-US" altLang="zh-CN" sz="2800" b="1" dirty="0">
                <a:latin typeface="华文新魏" pitchFamily="2" charset="-122"/>
                <a:ea typeface="华文新魏" pitchFamily="2" charset="-122"/>
              </a:rPr>
              <a:t>a</a:t>
            </a:r>
            <a:r>
              <a:rPr lang="zh-CN" altLang="en-US" sz="2800" b="1" dirty="0">
                <a:latin typeface="华文新魏" pitchFamily="2" charset="-122"/>
                <a:ea typeface="华文新魏" pitchFamily="2" charset="-122"/>
              </a:rPr>
              <a:t>：消除重金属离子的污染</a:t>
            </a:r>
          </a:p>
          <a:p>
            <a:pPr>
              <a:lnSpc>
                <a:spcPct val="110000"/>
              </a:lnSpc>
              <a:spcBef>
                <a:spcPct val="20000"/>
              </a:spcBef>
            </a:pPr>
            <a:r>
              <a:rPr lang="en-US" altLang="zh-CN" sz="2800" b="1" dirty="0">
                <a:latin typeface="华文新魏" pitchFamily="2" charset="-122"/>
                <a:ea typeface="华文新魏" pitchFamily="2" charset="-122"/>
              </a:rPr>
              <a:t>b</a:t>
            </a:r>
            <a:r>
              <a:rPr lang="zh-CN" altLang="en-US" sz="2800" b="1" dirty="0">
                <a:latin typeface="华文新魏" pitchFamily="2" charset="-122"/>
                <a:ea typeface="华文新魏" pitchFamily="2" charset="-122"/>
              </a:rPr>
              <a:t>：消除土壤中残留农药的污染。</a:t>
            </a:r>
          </a:p>
        </p:txBody>
      </p:sp>
      <p:sp>
        <p:nvSpPr>
          <p:cNvPr id="8195" name="灯片编号占位符 1"/>
          <p:cNvSpPr>
            <a:spLocks noGrp="1"/>
          </p:cNvSpPr>
          <p:nvPr>
            <p:ph type="sldNum" sz="quarter" idx="12"/>
          </p:nvPr>
        </p:nvSpPr>
        <p:spPr>
          <a:noFill/>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300424CB-E513-4F2D-8915-C4FEC6B745CD}" type="slidenum">
              <a:rPr lang="en-US" altLang="zh-CN" sz="1400" smtClean="0"/>
              <a:pPr/>
              <a:t>27</a:t>
            </a:fld>
            <a:endParaRPr lang="en-US" altLang="zh-CN" sz="1400" smtClean="0"/>
          </a:p>
        </p:txBody>
      </p:sp>
    </p:spTree>
    <p:extLst>
      <p:ext uri="{BB962C8B-B14F-4D97-AF65-F5344CB8AC3E}">
        <p14:creationId xmlns:p14="http://schemas.microsoft.com/office/powerpoint/2010/main" val="21188621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323850" y="2781300"/>
            <a:ext cx="8496300" cy="3108325"/>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p>
            <a:pPr algn="just">
              <a:lnSpc>
                <a:spcPct val="140000"/>
              </a:lnSpc>
              <a:defRPr/>
            </a:pPr>
            <a:r>
              <a:rPr lang="en-US" altLang="zh-CN" sz="2800" b="1" dirty="0">
                <a:solidFill>
                  <a:srgbClr val="0000FF"/>
                </a:solidFill>
                <a:effectLst>
                  <a:outerShdw blurRad="38100" dist="38100" dir="2700000" algn="tl">
                    <a:srgbClr val="000000"/>
                  </a:outerShdw>
                </a:effectLst>
                <a:latin typeface="华文新魏" pitchFamily="2" charset="-122"/>
                <a:ea typeface="华文新魏" pitchFamily="2" charset="-122"/>
              </a:rPr>
              <a:t>(1) </a:t>
            </a:r>
            <a:r>
              <a:rPr lang="zh-CN" altLang="en-US" sz="2800" b="1" dirty="0">
                <a:solidFill>
                  <a:srgbClr val="0000FF"/>
                </a:solidFill>
                <a:effectLst>
                  <a:outerShdw blurRad="38100" dist="38100" dir="2700000" algn="tl">
                    <a:srgbClr val="000000"/>
                  </a:outerShdw>
                </a:effectLst>
                <a:latin typeface="华文新魏" pitchFamily="2" charset="-122"/>
                <a:ea typeface="华文新魏" pitchFamily="2" charset="-122"/>
              </a:rPr>
              <a:t>增施有机肥</a:t>
            </a:r>
            <a:r>
              <a:rPr lang="en-US" altLang="zh-CN" sz="2800" b="1" dirty="0">
                <a:solidFill>
                  <a:srgbClr val="0000FF"/>
                </a:solidFill>
                <a:effectLst>
                  <a:outerShdw blurRad="38100" dist="38100" dir="2700000" algn="tl">
                    <a:srgbClr val="000000"/>
                  </a:outerShdw>
                </a:effectLst>
                <a:latin typeface="华文新魏" pitchFamily="2" charset="-122"/>
                <a:ea typeface="华文新魏" pitchFamily="2" charset="-122"/>
              </a:rPr>
              <a:t>:</a:t>
            </a:r>
            <a:r>
              <a:rPr lang="zh-CN" altLang="en-US" sz="2800" b="1" dirty="0">
                <a:ea typeface="华文新魏" pitchFamily="2" charset="-122"/>
              </a:rPr>
              <a:t>绿肥、粪肥、厩肥、堆肥、沤肥、饼肥、蚕沙、鱼肥、河泥、塘泥、</a:t>
            </a:r>
          </a:p>
          <a:p>
            <a:pPr algn="just">
              <a:lnSpc>
                <a:spcPct val="140000"/>
              </a:lnSpc>
              <a:defRPr/>
            </a:pPr>
            <a:r>
              <a:rPr lang="en-US" altLang="zh-CN" sz="2800" b="1" dirty="0">
                <a:solidFill>
                  <a:srgbClr val="0000FF"/>
                </a:solidFill>
                <a:effectLst>
                  <a:outerShdw blurRad="38100" dist="38100" dir="2700000" algn="tl">
                    <a:srgbClr val="000000"/>
                  </a:outerShdw>
                </a:effectLst>
                <a:latin typeface="华文新魏" pitchFamily="2" charset="-122"/>
                <a:ea typeface="华文新魏" pitchFamily="2" charset="-122"/>
              </a:rPr>
              <a:t>(2)</a:t>
            </a:r>
            <a:r>
              <a:rPr lang="zh-CN" altLang="en-US" sz="2800" b="1" dirty="0">
                <a:solidFill>
                  <a:srgbClr val="0000FF"/>
                </a:solidFill>
                <a:effectLst>
                  <a:outerShdw blurRad="38100" dist="38100" dir="2700000" algn="tl">
                    <a:srgbClr val="000000"/>
                  </a:outerShdw>
                </a:effectLst>
                <a:latin typeface="华文新魏" pitchFamily="2" charset="-122"/>
                <a:ea typeface="华文新魏" pitchFamily="2" charset="-122"/>
              </a:rPr>
              <a:t>秸杆还田是增加土壤有机质简单易行的措施 </a:t>
            </a:r>
            <a:endParaRPr lang="zh-CN" altLang="en-US" sz="2800" dirty="0">
              <a:solidFill>
                <a:srgbClr val="0000FF"/>
              </a:solidFill>
              <a:latin typeface="华文新魏" pitchFamily="2" charset="-122"/>
              <a:ea typeface="华文新魏" pitchFamily="2" charset="-122"/>
            </a:endParaRPr>
          </a:p>
          <a:p>
            <a:pPr algn="just">
              <a:lnSpc>
                <a:spcPct val="140000"/>
              </a:lnSpc>
              <a:defRPr/>
            </a:pPr>
            <a:r>
              <a:rPr lang="en-US" altLang="zh-CN" sz="2800" b="1" dirty="0">
                <a:solidFill>
                  <a:srgbClr val="0000FF"/>
                </a:solidFill>
                <a:effectLst>
                  <a:outerShdw blurRad="38100" dist="38100" dir="2700000" algn="tl">
                    <a:srgbClr val="000000"/>
                  </a:outerShdw>
                </a:effectLst>
                <a:latin typeface="华文新魏" pitchFamily="2" charset="-122"/>
                <a:ea typeface="华文新魏" pitchFamily="2" charset="-122"/>
              </a:rPr>
              <a:t>(3) </a:t>
            </a:r>
            <a:r>
              <a:rPr lang="zh-CN" altLang="en-US" sz="2800" b="1" dirty="0">
                <a:solidFill>
                  <a:srgbClr val="0000FF"/>
                </a:solidFill>
                <a:effectLst>
                  <a:outerShdw blurRad="38100" dist="38100" dir="2700000" algn="tl">
                    <a:srgbClr val="000000"/>
                  </a:outerShdw>
                </a:effectLst>
                <a:latin typeface="华文新魏" pitchFamily="2" charset="-122"/>
                <a:ea typeface="华文新魏" pitchFamily="2" charset="-122"/>
              </a:rPr>
              <a:t>粮肥轮作，做到用地养地相结合。</a:t>
            </a:r>
          </a:p>
          <a:p>
            <a:pPr algn="just">
              <a:lnSpc>
                <a:spcPct val="140000"/>
              </a:lnSpc>
              <a:defRPr/>
            </a:pPr>
            <a:r>
              <a:rPr lang="en-US" altLang="zh-CN" sz="2800" b="1" dirty="0">
                <a:solidFill>
                  <a:srgbClr val="0000FF"/>
                </a:solidFill>
                <a:effectLst>
                  <a:outerShdw blurRad="38100" dist="38100" dir="2700000" algn="tl">
                    <a:srgbClr val="000000"/>
                  </a:outerShdw>
                </a:effectLst>
                <a:latin typeface="华文新魏" pitchFamily="2" charset="-122"/>
                <a:ea typeface="华文新魏" pitchFamily="2" charset="-122"/>
              </a:rPr>
              <a:t>(4) </a:t>
            </a:r>
            <a:r>
              <a:rPr lang="zh-CN" altLang="en-US" sz="2800" b="1" dirty="0">
                <a:solidFill>
                  <a:srgbClr val="0000FF"/>
                </a:solidFill>
                <a:effectLst>
                  <a:outerShdw blurRad="38100" dist="38100" dir="2700000" algn="tl">
                    <a:srgbClr val="000000"/>
                  </a:outerShdw>
                </a:effectLst>
                <a:latin typeface="华文新魏" pitchFamily="2" charset="-122"/>
                <a:ea typeface="华文新魏" pitchFamily="2" charset="-122"/>
              </a:rPr>
              <a:t>调节土壤有机质转化条件</a:t>
            </a:r>
          </a:p>
        </p:txBody>
      </p:sp>
      <p:sp>
        <p:nvSpPr>
          <p:cNvPr id="9219" name="灯片编号占位符 1"/>
          <p:cNvSpPr>
            <a:spLocks noGrp="1"/>
          </p:cNvSpPr>
          <p:nvPr>
            <p:ph type="sldNum" sz="quarter" idx="12"/>
          </p:nvPr>
        </p:nvSpPr>
        <p:spPr>
          <a:noFill/>
        </p:spPr>
        <p:txBody>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fld id="{4D7219EE-94FC-4965-8673-E2E483419872}" type="slidenum">
              <a:rPr lang="en-US" altLang="zh-CN" sz="1400" smtClean="0"/>
              <a:pPr/>
              <a:t>28</a:t>
            </a:fld>
            <a:endParaRPr lang="en-US" altLang="zh-CN" sz="1400" smtClean="0"/>
          </a:p>
        </p:txBody>
      </p:sp>
      <p:sp>
        <p:nvSpPr>
          <p:cNvPr id="2" name="矩形 1"/>
          <p:cNvSpPr/>
          <p:nvPr/>
        </p:nvSpPr>
        <p:spPr>
          <a:xfrm>
            <a:off x="179388" y="79375"/>
            <a:ext cx="5621337" cy="723900"/>
          </a:xfrm>
          <a:prstGeom prst="rect">
            <a:avLst/>
          </a:prstGeom>
        </p:spPr>
        <p:txBody>
          <a:bodyPr wrap="none">
            <a:spAutoFit/>
          </a:bodyPr>
          <a:lstStyle/>
          <a:p>
            <a:pPr>
              <a:lnSpc>
                <a:spcPct val="140000"/>
              </a:lnSpc>
              <a:defRPr/>
            </a:pPr>
            <a:r>
              <a:rPr lang="zh-CN" altLang="en-US" sz="3200" b="1" dirty="0">
                <a:solidFill>
                  <a:schemeClr val="hlink"/>
                </a:solidFill>
                <a:effectLst>
                  <a:outerShdw blurRad="38100" dist="38100" dir="2700000" algn="tl">
                    <a:srgbClr val="000000"/>
                  </a:outerShdw>
                </a:effectLst>
                <a:latin typeface="华文新魏" pitchFamily="2" charset="-122"/>
                <a:ea typeface="华文新魏" pitchFamily="2" charset="-122"/>
              </a:rPr>
              <a:t>提高土壤有机质有哪些途径？</a:t>
            </a:r>
            <a:r>
              <a:rPr lang="zh-CN" altLang="en-US" sz="3200" b="1" dirty="0">
                <a:effectLst>
                  <a:outerShdw blurRad="38100" dist="38100" dir="2700000" algn="tl">
                    <a:srgbClr val="FFFFFF"/>
                  </a:outerShdw>
                </a:effectLst>
                <a:latin typeface="华文新魏" pitchFamily="2" charset="-122"/>
                <a:ea typeface="华文新魏" pitchFamily="2" charset="-122"/>
              </a:rPr>
              <a:t> </a:t>
            </a:r>
            <a:endParaRPr lang="zh-CN" altLang="en-US" sz="3200" dirty="0">
              <a:latin typeface="华文新魏" pitchFamily="2" charset="-122"/>
              <a:ea typeface="华文新魏" pitchFamily="2" charset="-122"/>
            </a:endParaRPr>
          </a:p>
        </p:txBody>
      </p:sp>
      <p:sp>
        <p:nvSpPr>
          <p:cNvPr id="3" name="燕尾形箭头 2"/>
          <p:cNvSpPr>
            <a:spLocks noChangeArrowheads="1"/>
          </p:cNvSpPr>
          <p:nvPr/>
        </p:nvSpPr>
        <p:spPr bwMode="auto">
          <a:xfrm>
            <a:off x="1331913" y="1557338"/>
            <a:ext cx="1727200" cy="719137"/>
          </a:xfrm>
          <a:prstGeom prst="notchedRightArrow">
            <a:avLst>
              <a:gd name="adj1" fmla="val 50000"/>
              <a:gd name="adj2" fmla="val 5003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输入</a:t>
            </a:r>
          </a:p>
        </p:txBody>
      </p:sp>
      <p:sp>
        <p:nvSpPr>
          <p:cNvPr id="6" name="燕尾形箭头 5"/>
          <p:cNvSpPr>
            <a:spLocks noChangeArrowheads="1"/>
          </p:cNvSpPr>
          <p:nvPr/>
        </p:nvSpPr>
        <p:spPr bwMode="auto">
          <a:xfrm>
            <a:off x="5508625" y="1557338"/>
            <a:ext cx="1727200" cy="719137"/>
          </a:xfrm>
          <a:prstGeom prst="notchedRightArrow">
            <a:avLst>
              <a:gd name="adj1" fmla="val 50000"/>
              <a:gd name="adj2" fmla="val 50037"/>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zh-CN" altLang="en-US"/>
              <a:t>输出</a:t>
            </a:r>
          </a:p>
        </p:txBody>
      </p:sp>
      <p:sp>
        <p:nvSpPr>
          <p:cNvPr id="5" name="椭圆 4"/>
          <p:cNvSpPr>
            <a:spLocks noChangeArrowheads="1"/>
          </p:cNvSpPr>
          <p:nvPr/>
        </p:nvSpPr>
        <p:spPr bwMode="auto">
          <a:xfrm>
            <a:off x="3563938" y="1068388"/>
            <a:ext cx="1512887" cy="1511300"/>
          </a:xfrm>
          <a:prstGeom prst="ellipse">
            <a:avLst/>
          </a:prstGeom>
          <a:solidFill>
            <a:srgbClr val="996600"/>
          </a:solidFill>
          <a:ln w="9525" algn="ctr">
            <a:solidFill>
              <a:schemeClr val="tx1"/>
            </a:solidFill>
            <a:round/>
            <a:headEnd/>
            <a:tailEnd/>
          </a:ln>
        </p:spPr>
        <p:txBody>
          <a:bodyPr anchor="ctr"/>
          <a:lstStyle/>
          <a:p>
            <a:pPr algn="ctr" eaLnBrk="1" hangingPunct="1"/>
            <a:r>
              <a:rPr lang="zh-CN" altLang="en-US" b="1">
                <a:solidFill>
                  <a:schemeClr val="bg1"/>
                </a:solidFill>
              </a:rPr>
              <a:t>土壤</a:t>
            </a:r>
          </a:p>
        </p:txBody>
      </p:sp>
    </p:spTree>
    <p:extLst>
      <p:ext uri="{BB962C8B-B14F-4D97-AF65-F5344CB8AC3E}">
        <p14:creationId xmlns:p14="http://schemas.microsoft.com/office/powerpoint/2010/main" val="1494508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323528" y="1340768"/>
            <a:ext cx="8352928" cy="719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lnSpc>
                <a:spcPct val="150000"/>
              </a:lnSpc>
            </a:pPr>
            <a:r>
              <a:rPr lang="zh-CN" altLang="en-US" sz="3200" b="1" dirty="0" smtClean="0">
                <a:latin typeface="华文新魏" pitchFamily="2" charset="-122"/>
                <a:ea typeface="华文新魏" pitchFamily="2" charset="-122"/>
              </a:rPr>
              <a:t>土壤水分类型按照数量法分为                             </a:t>
            </a:r>
            <a:r>
              <a:rPr lang="zh-CN" altLang="en-US" sz="3200" b="1" u="sng" dirty="0" smtClean="0">
                <a:latin typeface="华文新魏" pitchFamily="2" charset="-122"/>
                <a:ea typeface="华文新魏" pitchFamily="2" charset="-122"/>
              </a:rPr>
              <a:t> </a:t>
            </a:r>
            <a:r>
              <a:rPr lang="zh-CN" altLang="en-US" sz="3200" b="1" dirty="0" smtClean="0">
                <a:latin typeface="华文新魏" pitchFamily="2" charset="-122"/>
                <a:ea typeface="华文新魏" pitchFamily="2" charset="-122"/>
              </a:rPr>
              <a:t> </a:t>
            </a:r>
            <a:endParaRPr lang="zh-CN" altLang="en-US" sz="3200" b="1" dirty="0">
              <a:latin typeface="华文新魏" pitchFamily="2" charset="-122"/>
              <a:ea typeface="华文新魏" pitchFamily="2" charset="-122"/>
            </a:endParaRPr>
          </a:p>
        </p:txBody>
      </p:sp>
      <p:grpSp>
        <p:nvGrpSpPr>
          <p:cNvPr id="13316" name="Group 12"/>
          <p:cNvGrpSpPr>
            <a:grpSpLocks/>
          </p:cNvGrpSpPr>
          <p:nvPr/>
        </p:nvGrpSpPr>
        <p:grpSpPr bwMode="auto">
          <a:xfrm>
            <a:off x="2268538" y="2636838"/>
            <a:ext cx="4967287" cy="3386137"/>
            <a:chOff x="839" y="1659"/>
            <a:chExt cx="3102" cy="2133"/>
          </a:xfrm>
        </p:grpSpPr>
        <p:sp>
          <p:nvSpPr>
            <p:cNvPr id="13317" name="Rectangle 4"/>
            <p:cNvSpPr>
              <a:spLocks noChangeArrowheads="1"/>
            </p:cNvSpPr>
            <p:nvPr/>
          </p:nvSpPr>
          <p:spPr bwMode="auto">
            <a:xfrm>
              <a:off x="839" y="1659"/>
              <a:ext cx="1406" cy="454"/>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1" hangingPunct="1">
                <a:lnSpc>
                  <a:spcPct val="150000"/>
                </a:lnSpc>
              </a:pPr>
              <a:r>
                <a:rPr lang="zh-CN" altLang="en-US" sz="3200" b="1">
                  <a:solidFill>
                    <a:srgbClr val="FF0000"/>
                  </a:solidFill>
                  <a:latin typeface="华文新魏" pitchFamily="2" charset="-122"/>
                  <a:ea typeface="华文新魏" pitchFamily="2" charset="-122"/>
                </a:rPr>
                <a:t>土壤吸湿水</a:t>
              </a:r>
            </a:p>
          </p:txBody>
        </p:sp>
        <p:sp>
          <p:nvSpPr>
            <p:cNvPr id="13318" name="Rectangle 5"/>
            <p:cNvSpPr>
              <a:spLocks noChangeArrowheads="1"/>
            </p:cNvSpPr>
            <p:nvPr/>
          </p:nvSpPr>
          <p:spPr bwMode="auto">
            <a:xfrm>
              <a:off x="839" y="2204"/>
              <a:ext cx="1406" cy="45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1" hangingPunct="1">
                <a:lnSpc>
                  <a:spcPct val="150000"/>
                </a:lnSpc>
              </a:pPr>
              <a:r>
                <a:rPr lang="zh-CN" altLang="en-US" sz="3200" b="1">
                  <a:solidFill>
                    <a:srgbClr val="FF0000"/>
                  </a:solidFill>
                  <a:latin typeface="华文新魏" pitchFamily="2" charset="-122"/>
                  <a:ea typeface="华文新魏" pitchFamily="2" charset="-122"/>
                </a:rPr>
                <a:t>土壤膜状水</a:t>
              </a:r>
            </a:p>
          </p:txBody>
        </p:sp>
        <p:sp>
          <p:nvSpPr>
            <p:cNvPr id="13319" name="Rectangle 6"/>
            <p:cNvSpPr>
              <a:spLocks noChangeArrowheads="1"/>
            </p:cNvSpPr>
            <p:nvPr/>
          </p:nvSpPr>
          <p:spPr bwMode="auto">
            <a:xfrm>
              <a:off x="839" y="2749"/>
              <a:ext cx="1406" cy="45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1" hangingPunct="1">
                <a:lnSpc>
                  <a:spcPct val="150000"/>
                </a:lnSpc>
              </a:pPr>
              <a:r>
                <a:rPr lang="zh-CN" altLang="en-US" sz="3200" b="1">
                  <a:solidFill>
                    <a:srgbClr val="FF0000"/>
                  </a:solidFill>
                  <a:latin typeface="华文新魏" pitchFamily="2" charset="-122"/>
                  <a:ea typeface="华文新魏" pitchFamily="2" charset="-122"/>
                </a:rPr>
                <a:t>土壤毛管水</a:t>
              </a:r>
            </a:p>
          </p:txBody>
        </p:sp>
        <p:sp>
          <p:nvSpPr>
            <p:cNvPr id="13320" name="Rectangle 7"/>
            <p:cNvSpPr>
              <a:spLocks noChangeArrowheads="1"/>
            </p:cNvSpPr>
            <p:nvPr/>
          </p:nvSpPr>
          <p:spPr bwMode="auto">
            <a:xfrm>
              <a:off x="839" y="3339"/>
              <a:ext cx="1406" cy="45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ctr" eaLnBrk="1" hangingPunct="1">
                <a:lnSpc>
                  <a:spcPct val="150000"/>
                </a:lnSpc>
              </a:pPr>
              <a:r>
                <a:rPr lang="zh-CN" altLang="en-US" sz="3200" b="1">
                  <a:solidFill>
                    <a:srgbClr val="FF0000"/>
                  </a:solidFill>
                  <a:latin typeface="华文新魏" pitchFamily="2" charset="-122"/>
                  <a:ea typeface="华文新魏" pitchFamily="2" charset="-122"/>
                </a:rPr>
                <a:t>土壤重力水</a:t>
              </a:r>
            </a:p>
          </p:txBody>
        </p:sp>
        <p:sp>
          <p:nvSpPr>
            <p:cNvPr id="13321" name="AutoShape 8"/>
            <p:cNvSpPr>
              <a:spLocks/>
            </p:cNvSpPr>
            <p:nvPr/>
          </p:nvSpPr>
          <p:spPr bwMode="auto">
            <a:xfrm>
              <a:off x="2290" y="1752"/>
              <a:ext cx="454" cy="1996"/>
            </a:xfrm>
            <a:prstGeom prst="rightBrace">
              <a:avLst>
                <a:gd name="adj1" fmla="val 36637"/>
                <a:gd name="adj2" fmla="val 50000"/>
              </a:avLst>
            </a:prstGeom>
            <a:solidFill>
              <a:srgbClr val="00CCFF"/>
            </a:solidFill>
            <a:ln w="12700" cap="sq">
              <a:solidFill>
                <a:srgbClr val="00FFFF"/>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endParaRPr lang="zh-CN" altLang="en-US"/>
            </a:p>
          </p:txBody>
        </p:sp>
        <p:sp>
          <p:nvSpPr>
            <p:cNvPr id="13322" name="Text Box 9"/>
            <p:cNvSpPr txBox="1">
              <a:spLocks noChangeArrowheads="1"/>
            </p:cNvSpPr>
            <p:nvPr/>
          </p:nvSpPr>
          <p:spPr bwMode="auto">
            <a:xfrm>
              <a:off x="2789" y="2523"/>
              <a:ext cx="1152" cy="365"/>
            </a:xfrm>
            <a:prstGeom prst="rect">
              <a:avLst/>
            </a:prstGeom>
            <a:solidFill>
              <a:srgbClr val="00FFFF"/>
            </a:solidFill>
            <a:ln>
              <a:noFill/>
            </a:ln>
            <a:effectLst/>
            <a:extLst>
              <a:ext uri="{91240B29-F687-4F45-9708-019B960494DF}">
                <a14:hiddenLine xmlns:a14="http://schemas.microsoft.com/office/drawing/2010/main" w="12700" cap="sq">
                  <a:solidFill>
                    <a:srgbClr val="99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buFontTx/>
                <a:buChar char="•"/>
              </a:pPr>
              <a:r>
                <a:rPr lang="zh-CN" altLang="en-US" sz="3200" b="1">
                  <a:solidFill>
                    <a:srgbClr val="FF0000"/>
                  </a:solidFill>
                  <a:latin typeface="华文新魏" pitchFamily="2" charset="-122"/>
                  <a:ea typeface="华文新魏" pitchFamily="2" charset="-122"/>
                </a:rPr>
                <a:t>数量法</a:t>
              </a:r>
            </a:p>
          </p:txBody>
        </p:sp>
      </p:grpSp>
      <p:cxnSp>
        <p:nvCxnSpPr>
          <p:cNvPr id="6" name="直接连接符 5"/>
          <p:cNvCxnSpPr/>
          <p:nvPr/>
        </p:nvCxnSpPr>
        <p:spPr bwMode="auto">
          <a:xfrm>
            <a:off x="5796136" y="1916832"/>
            <a:ext cx="51733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p:cNvCxnSpPr/>
          <p:nvPr/>
        </p:nvCxnSpPr>
        <p:spPr bwMode="auto">
          <a:xfrm>
            <a:off x="6444208" y="1916832"/>
            <a:ext cx="51733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p:cNvCxnSpPr/>
          <p:nvPr/>
        </p:nvCxnSpPr>
        <p:spPr bwMode="auto">
          <a:xfrm>
            <a:off x="7164288" y="1916832"/>
            <a:ext cx="51733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p:cNvCxnSpPr/>
          <p:nvPr/>
        </p:nvCxnSpPr>
        <p:spPr bwMode="auto">
          <a:xfrm>
            <a:off x="7837263" y="1916832"/>
            <a:ext cx="517330" cy="0"/>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699909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1331913" y="1341438"/>
            <a:ext cx="3313112" cy="86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tx2">
                      <a:alpha val="50000"/>
                    </a:schemeClr>
                  </a:outerShdw>
                </a:effectLst>
              </a14:hiddenEffects>
            </a:ext>
          </a:extLst>
        </p:spPr>
        <p:txBody>
          <a:bodyPr>
            <a:spAutoFit/>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algn="ctr" eaLnBrk="1" hangingPunct="1">
              <a:spcBef>
                <a:spcPct val="50000"/>
              </a:spcBef>
            </a:pPr>
            <a:r>
              <a:rPr lang="zh-CN" altLang="zh-CN" sz="2000" b="1">
                <a:solidFill>
                  <a:schemeClr val="tx1"/>
                </a:solidFill>
                <a:latin typeface="华文中宋" pitchFamily="2" charset="-122"/>
                <a:ea typeface="华文中宋" pitchFamily="2" charset="-122"/>
              </a:rPr>
              <a:t>固体土</a:t>
            </a:r>
            <a:r>
              <a:rPr lang="zh-CN" altLang="en-US" sz="2000" b="1">
                <a:solidFill>
                  <a:schemeClr val="tx1"/>
                </a:solidFill>
                <a:latin typeface="华文中宋" pitchFamily="2" charset="-122"/>
                <a:ea typeface="华文中宋" pitchFamily="2" charset="-122"/>
              </a:rPr>
              <a:t>粒</a:t>
            </a:r>
            <a:endParaRPr lang="zh-CN" altLang="zh-CN" sz="2000" b="1">
              <a:solidFill>
                <a:schemeClr val="tx1"/>
              </a:solidFill>
              <a:latin typeface="华文中宋" pitchFamily="2" charset="-122"/>
              <a:ea typeface="华文中宋" pitchFamily="2" charset="-122"/>
            </a:endParaRPr>
          </a:p>
          <a:p>
            <a:pPr algn="ctr" eaLnBrk="1" hangingPunct="1">
              <a:spcBef>
                <a:spcPct val="50000"/>
              </a:spcBef>
            </a:pPr>
            <a:r>
              <a:rPr lang="zh-CN" altLang="zh-CN" sz="2000" b="1">
                <a:solidFill>
                  <a:schemeClr val="tx1"/>
                </a:solidFill>
                <a:latin typeface="华文中宋" pitchFamily="2" charset="-122"/>
                <a:ea typeface="华文中宋" pitchFamily="2" charset="-122"/>
              </a:rPr>
              <a:t>（约占土壤总容积的50%）</a:t>
            </a:r>
            <a:endParaRPr lang="zh-CN" altLang="zh-CN" sz="2000">
              <a:solidFill>
                <a:schemeClr val="tx1"/>
              </a:solidFill>
              <a:latin typeface="华文中宋" pitchFamily="2" charset="-122"/>
              <a:ea typeface="华文中宋" pitchFamily="2" charset="-122"/>
            </a:endParaRPr>
          </a:p>
        </p:txBody>
      </p:sp>
      <p:sp>
        <p:nvSpPr>
          <p:cNvPr id="2051" name="Text Box 3"/>
          <p:cNvSpPr txBox="1">
            <a:spLocks noChangeArrowheads="1"/>
          </p:cNvSpPr>
          <p:nvPr/>
        </p:nvSpPr>
        <p:spPr bwMode="auto">
          <a:xfrm>
            <a:off x="5076825" y="404813"/>
            <a:ext cx="3816350"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2">
                      <a:alpha val="50000"/>
                    </a:schemeClr>
                  </a:outerShdw>
                </a:effectLst>
              </a14:hiddenEffects>
            </a:ext>
          </a:extLst>
        </p:spPr>
        <p:txBody>
          <a:bodyPr>
            <a:spAutoFit/>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eaLnBrk="1" hangingPunct="1">
              <a:spcBef>
                <a:spcPct val="50000"/>
              </a:spcBef>
            </a:pPr>
            <a:r>
              <a:rPr lang="zh-CN" altLang="zh-CN" sz="2000" b="1">
                <a:solidFill>
                  <a:srgbClr val="FF3300"/>
                </a:solidFill>
                <a:latin typeface="华文中宋" pitchFamily="2" charset="-122"/>
                <a:ea typeface="华文中宋" pitchFamily="2" charset="-122"/>
              </a:rPr>
              <a:t>矿物质(38%)</a:t>
            </a:r>
            <a:r>
              <a:rPr lang="zh-CN" altLang="zh-CN" sz="2000" b="1">
                <a:solidFill>
                  <a:schemeClr val="tx1"/>
                </a:solidFill>
                <a:latin typeface="华文中宋" pitchFamily="2" charset="-122"/>
                <a:ea typeface="华文中宋" pitchFamily="2" charset="-122"/>
              </a:rPr>
              <a:t> </a:t>
            </a:r>
            <a:r>
              <a:rPr lang="zh-CN" altLang="zh-CN" sz="1800" b="1">
                <a:solidFill>
                  <a:schemeClr val="tx1"/>
                </a:solidFill>
                <a:latin typeface="Arial" pitchFamily="34" charset="0"/>
              </a:rPr>
              <a:t>—</a:t>
            </a:r>
            <a:r>
              <a:rPr lang="zh-CN" altLang="zh-CN" sz="2000" b="1">
                <a:solidFill>
                  <a:schemeClr val="tx1"/>
                </a:solidFill>
                <a:latin typeface="华文中宋" pitchFamily="2" charset="-122"/>
                <a:ea typeface="华文中宋" pitchFamily="2" charset="-122"/>
              </a:rPr>
              <a:t>来自岩石的风化，包括原生矿物和次生矿物，约占固体重量的95%以上。</a:t>
            </a:r>
          </a:p>
        </p:txBody>
      </p:sp>
      <p:sp>
        <p:nvSpPr>
          <p:cNvPr id="2052" name="Text Box 4"/>
          <p:cNvSpPr txBox="1">
            <a:spLocks noChangeArrowheads="1"/>
          </p:cNvSpPr>
          <p:nvPr/>
        </p:nvSpPr>
        <p:spPr bwMode="auto">
          <a:xfrm>
            <a:off x="5076825" y="1990725"/>
            <a:ext cx="3816350" cy="1006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2">
                      <a:alpha val="50000"/>
                    </a:schemeClr>
                  </a:outerShdw>
                </a:effectLst>
              </a14:hiddenEffects>
            </a:ext>
          </a:extLst>
        </p:spPr>
        <p:txBody>
          <a:bodyPr>
            <a:spAutoFit/>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eaLnBrk="1" hangingPunct="1">
              <a:spcBef>
                <a:spcPct val="50000"/>
              </a:spcBef>
            </a:pPr>
            <a:r>
              <a:rPr lang="zh-CN" altLang="zh-CN" sz="2000" b="1" dirty="0">
                <a:solidFill>
                  <a:srgbClr val="FF3300"/>
                </a:solidFill>
                <a:latin typeface="华文中宋" pitchFamily="2" charset="-122"/>
                <a:ea typeface="华文中宋" pitchFamily="2" charset="-122"/>
              </a:rPr>
              <a:t>有机质(12%)</a:t>
            </a:r>
            <a:r>
              <a:rPr lang="zh-CN" altLang="zh-CN" sz="2000" b="1" dirty="0">
                <a:solidFill>
                  <a:schemeClr val="tx1"/>
                </a:solidFill>
                <a:latin typeface="华文中宋" pitchFamily="2" charset="-122"/>
                <a:ea typeface="华文中宋" pitchFamily="2" charset="-122"/>
              </a:rPr>
              <a:t>—动物残体及其转化产物，约占固体重量的5%以下。</a:t>
            </a:r>
          </a:p>
        </p:txBody>
      </p:sp>
      <p:sp>
        <p:nvSpPr>
          <p:cNvPr id="2053" name="Text Box 5"/>
          <p:cNvSpPr txBox="1">
            <a:spLocks noChangeArrowheads="1"/>
          </p:cNvSpPr>
          <p:nvPr/>
        </p:nvSpPr>
        <p:spPr bwMode="auto">
          <a:xfrm>
            <a:off x="5076825" y="3138488"/>
            <a:ext cx="3887788" cy="13112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2">
                      <a:alpha val="50000"/>
                    </a:schemeClr>
                  </a:outerShdw>
                </a:effectLst>
              </a14:hiddenEffects>
            </a:ext>
          </a:extLst>
        </p:spPr>
        <p:txBody>
          <a:bodyPr>
            <a:spAutoFit/>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eaLnBrk="1" hangingPunct="1">
              <a:spcBef>
                <a:spcPct val="50000"/>
              </a:spcBef>
            </a:pPr>
            <a:r>
              <a:rPr lang="zh-CN" altLang="zh-CN" sz="2000" b="1">
                <a:solidFill>
                  <a:srgbClr val="FF3300"/>
                </a:solidFill>
                <a:latin typeface="华文中宋" pitchFamily="2" charset="-122"/>
                <a:ea typeface="华文中宋" pitchFamily="2" charset="-122"/>
              </a:rPr>
              <a:t>土壤空气(15%-35%)</a:t>
            </a:r>
            <a:r>
              <a:rPr lang="zh-CN" altLang="zh-CN" sz="2000" b="1">
                <a:solidFill>
                  <a:schemeClr val="tx1"/>
                </a:solidFill>
                <a:latin typeface="华文中宋" pitchFamily="2" charset="-122"/>
                <a:ea typeface="华文中宋" pitchFamily="2" charset="-122"/>
              </a:rPr>
              <a:t>—一部分由地上大气层进入，主要为O</a:t>
            </a:r>
            <a:r>
              <a:rPr lang="zh-CN" altLang="zh-CN" sz="2000" b="1" baseline="-25000">
                <a:solidFill>
                  <a:schemeClr val="tx1"/>
                </a:solidFill>
                <a:latin typeface="华文中宋" pitchFamily="2" charset="-122"/>
                <a:ea typeface="华文中宋" pitchFamily="2" charset="-122"/>
              </a:rPr>
              <a:t>2</a:t>
            </a:r>
            <a:r>
              <a:rPr lang="zh-CN" altLang="zh-CN" sz="2000" b="1">
                <a:solidFill>
                  <a:schemeClr val="tx1"/>
                </a:solidFill>
                <a:latin typeface="华文中宋" pitchFamily="2" charset="-122"/>
                <a:ea typeface="华文中宋" pitchFamily="2" charset="-122"/>
              </a:rPr>
              <a:t> 、 N</a:t>
            </a:r>
            <a:r>
              <a:rPr lang="zh-CN" altLang="zh-CN" sz="2000" b="1" baseline="-25000">
                <a:solidFill>
                  <a:schemeClr val="tx1"/>
                </a:solidFill>
                <a:latin typeface="华文中宋" pitchFamily="2" charset="-122"/>
                <a:ea typeface="华文中宋" pitchFamily="2" charset="-122"/>
              </a:rPr>
              <a:t>2 </a:t>
            </a:r>
            <a:r>
              <a:rPr lang="zh-CN" altLang="zh-CN" sz="2000" b="1">
                <a:solidFill>
                  <a:schemeClr val="tx1"/>
                </a:solidFill>
                <a:latin typeface="华文中宋" pitchFamily="2" charset="-122"/>
                <a:ea typeface="华文中宋" pitchFamily="2" charset="-122"/>
              </a:rPr>
              <a:t> 等，另一部分由土壤内部产生，主要为CO</a:t>
            </a:r>
            <a:r>
              <a:rPr lang="zh-CN" altLang="zh-CN" sz="2000" b="1" baseline="-25000">
                <a:solidFill>
                  <a:schemeClr val="tx1"/>
                </a:solidFill>
                <a:latin typeface="华文中宋" pitchFamily="2" charset="-122"/>
                <a:ea typeface="华文中宋" pitchFamily="2" charset="-122"/>
              </a:rPr>
              <a:t>2</a:t>
            </a:r>
            <a:r>
              <a:rPr lang="zh-CN" altLang="zh-CN" sz="2000" b="1">
                <a:solidFill>
                  <a:schemeClr val="tx1"/>
                </a:solidFill>
                <a:latin typeface="华文中宋" pitchFamily="2" charset="-122"/>
                <a:ea typeface="华文中宋" pitchFamily="2" charset="-122"/>
              </a:rPr>
              <a:t>、水汽等。 </a:t>
            </a:r>
            <a:endParaRPr lang="zh-CN" altLang="zh-CN" sz="2000">
              <a:solidFill>
                <a:schemeClr val="tx1"/>
              </a:solidFill>
              <a:latin typeface="华文中宋" pitchFamily="2" charset="-122"/>
              <a:ea typeface="华文中宋" pitchFamily="2" charset="-122"/>
            </a:endParaRPr>
          </a:p>
        </p:txBody>
      </p:sp>
      <p:sp>
        <p:nvSpPr>
          <p:cNvPr id="2054" name="Text Box 6"/>
          <p:cNvSpPr txBox="1">
            <a:spLocks noChangeArrowheads="1"/>
          </p:cNvSpPr>
          <p:nvPr/>
        </p:nvSpPr>
        <p:spPr bwMode="auto">
          <a:xfrm>
            <a:off x="5076825" y="4722813"/>
            <a:ext cx="3887788" cy="1616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2">
                      <a:alpha val="50000"/>
                    </a:schemeClr>
                  </a:outerShdw>
                </a:effectLst>
              </a14:hiddenEffects>
            </a:ext>
          </a:extLst>
        </p:spPr>
        <p:txBody>
          <a:bodyPr>
            <a:spAutoFit/>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eaLnBrk="1" hangingPunct="1">
              <a:spcBef>
                <a:spcPct val="50000"/>
              </a:spcBef>
            </a:pPr>
            <a:r>
              <a:rPr lang="zh-CN" altLang="zh-CN" sz="2000" b="1">
                <a:solidFill>
                  <a:srgbClr val="FF3300"/>
                </a:solidFill>
                <a:latin typeface="华文中宋" pitchFamily="2" charset="-122"/>
                <a:ea typeface="华文中宋" pitchFamily="2" charset="-122"/>
              </a:rPr>
              <a:t>土壤水分(15%-35%)</a:t>
            </a:r>
            <a:r>
              <a:rPr lang="zh-CN" altLang="zh-CN" sz="2000" b="1">
                <a:solidFill>
                  <a:schemeClr val="tx1"/>
                </a:solidFill>
                <a:latin typeface="华文中宋" pitchFamily="2" charset="-122"/>
                <a:ea typeface="华文中宋" pitchFamily="2" charset="-122"/>
              </a:rPr>
              <a:t>—主要由地上进入土中，其中含有溶质，包括离子、分子、胶体颗粒等，实际上是浓度不同的溶液（土壤溶液）。</a:t>
            </a:r>
            <a:endParaRPr lang="zh-CN" altLang="zh-CN" sz="2000">
              <a:solidFill>
                <a:schemeClr val="tx1"/>
              </a:solidFill>
              <a:latin typeface="华文中宋" pitchFamily="2" charset="-122"/>
              <a:ea typeface="华文中宋" pitchFamily="2" charset="-122"/>
            </a:endParaRPr>
          </a:p>
        </p:txBody>
      </p:sp>
      <p:sp>
        <p:nvSpPr>
          <p:cNvPr id="2055" name="Text Box 7"/>
          <p:cNvSpPr txBox="1">
            <a:spLocks noChangeArrowheads="1"/>
          </p:cNvSpPr>
          <p:nvPr/>
        </p:nvSpPr>
        <p:spPr bwMode="auto">
          <a:xfrm>
            <a:off x="250825" y="2420938"/>
            <a:ext cx="720725" cy="1616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107763" dir="2700000" algn="ctr" rotWithShape="0">
                    <a:schemeClr val="tx2">
                      <a:alpha val="50000"/>
                    </a:schemeClr>
                  </a:outerShdw>
                </a:effectLst>
              </a14:hiddenEffects>
            </a:ext>
          </a:extLst>
        </p:spPr>
        <p:txBody>
          <a:bodyPr>
            <a:spAutoFit/>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algn="ctr" eaLnBrk="1" hangingPunct="1">
              <a:spcBef>
                <a:spcPct val="50000"/>
              </a:spcBef>
            </a:pPr>
            <a:r>
              <a:rPr lang="zh-CN" altLang="zh-CN" sz="4000" b="1">
                <a:solidFill>
                  <a:schemeClr val="tx1"/>
                </a:solidFill>
                <a:latin typeface="华文中宋" pitchFamily="2" charset="-122"/>
                <a:ea typeface="华文中宋" pitchFamily="2" charset="-122"/>
              </a:rPr>
              <a:t>土</a:t>
            </a:r>
          </a:p>
          <a:p>
            <a:pPr algn="ctr" eaLnBrk="1" hangingPunct="1">
              <a:spcBef>
                <a:spcPct val="50000"/>
              </a:spcBef>
            </a:pPr>
            <a:r>
              <a:rPr lang="zh-CN" altLang="zh-CN" sz="4000" b="1">
                <a:solidFill>
                  <a:schemeClr val="tx1"/>
                </a:solidFill>
                <a:latin typeface="华文中宋" pitchFamily="2" charset="-122"/>
                <a:ea typeface="华文中宋" pitchFamily="2" charset="-122"/>
              </a:rPr>
              <a:t>壤</a:t>
            </a:r>
          </a:p>
        </p:txBody>
      </p:sp>
      <p:cxnSp>
        <p:nvCxnSpPr>
          <p:cNvPr id="2056" name="AutoShape 8"/>
          <p:cNvCxnSpPr>
            <a:cxnSpLocks noChangeShapeType="1"/>
            <a:stCxn id="2055" idx="3"/>
            <a:endCxn id="2050" idx="1"/>
          </p:cNvCxnSpPr>
          <p:nvPr/>
        </p:nvCxnSpPr>
        <p:spPr bwMode="auto">
          <a:xfrm flipV="1">
            <a:off x="971550" y="1773238"/>
            <a:ext cx="360363" cy="1455737"/>
          </a:xfrm>
          <a:prstGeom prst="bentConnector3">
            <a:avLst>
              <a:gd name="adj1" fmla="val 4977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7" name="AutoShape 9"/>
          <p:cNvCxnSpPr>
            <a:cxnSpLocks noChangeShapeType="1"/>
            <a:stCxn id="2055" idx="3"/>
            <a:endCxn id="2062" idx="1"/>
          </p:cNvCxnSpPr>
          <p:nvPr/>
        </p:nvCxnSpPr>
        <p:spPr bwMode="auto">
          <a:xfrm>
            <a:off x="971550" y="3228975"/>
            <a:ext cx="360363" cy="1431925"/>
          </a:xfrm>
          <a:prstGeom prst="bentConnector3">
            <a:avLst>
              <a:gd name="adj1" fmla="val 49778"/>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8" name="AutoShape 10"/>
          <p:cNvCxnSpPr>
            <a:cxnSpLocks noChangeShapeType="1"/>
            <a:stCxn id="2050" idx="3"/>
            <a:endCxn id="2051" idx="1"/>
          </p:cNvCxnSpPr>
          <p:nvPr/>
        </p:nvCxnSpPr>
        <p:spPr bwMode="auto">
          <a:xfrm flipV="1">
            <a:off x="4645025" y="908050"/>
            <a:ext cx="431800" cy="865188"/>
          </a:xfrm>
          <a:prstGeom prst="bentConnector3">
            <a:avLst>
              <a:gd name="adj1" fmla="val 4963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59" name="AutoShape 11"/>
          <p:cNvCxnSpPr>
            <a:cxnSpLocks noChangeShapeType="1"/>
            <a:stCxn id="2050" idx="3"/>
            <a:endCxn id="2052" idx="1"/>
          </p:cNvCxnSpPr>
          <p:nvPr/>
        </p:nvCxnSpPr>
        <p:spPr bwMode="auto">
          <a:xfrm>
            <a:off x="4645025" y="1773238"/>
            <a:ext cx="431800" cy="720725"/>
          </a:xfrm>
          <a:prstGeom prst="bentConnector3">
            <a:avLst>
              <a:gd name="adj1" fmla="val 4963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0" name="AutoShape 12"/>
          <p:cNvCxnSpPr>
            <a:cxnSpLocks noChangeShapeType="1"/>
            <a:stCxn id="2062" idx="3"/>
            <a:endCxn id="2053" idx="1"/>
          </p:cNvCxnSpPr>
          <p:nvPr/>
        </p:nvCxnSpPr>
        <p:spPr bwMode="auto">
          <a:xfrm flipV="1">
            <a:off x="4643438" y="3794125"/>
            <a:ext cx="433387" cy="866775"/>
          </a:xfrm>
          <a:prstGeom prst="bentConnector3">
            <a:avLst>
              <a:gd name="adj1" fmla="val 4981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61" name="AutoShape 13"/>
          <p:cNvCxnSpPr>
            <a:cxnSpLocks noChangeShapeType="1"/>
            <a:stCxn id="2062" idx="3"/>
            <a:endCxn id="2054" idx="1"/>
          </p:cNvCxnSpPr>
          <p:nvPr/>
        </p:nvCxnSpPr>
        <p:spPr bwMode="auto">
          <a:xfrm>
            <a:off x="4643438" y="4660900"/>
            <a:ext cx="433387" cy="869950"/>
          </a:xfrm>
          <a:prstGeom prst="bentConnector3">
            <a:avLst>
              <a:gd name="adj1" fmla="val 49815"/>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62" name="Text Box 14"/>
          <p:cNvSpPr txBox="1">
            <a:spLocks noChangeArrowheads="1"/>
          </p:cNvSpPr>
          <p:nvPr/>
        </p:nvSpPr>
        <p:spPr bwMode="auto">
          <a:xfrm>
            <a:off x="1331913" y="4229100"/>
            <a:ext cx="3311525" cy="863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107763" dir="2700000" algn="ctr" rotWithShape="0">
                    <a:schemeClr val="tx2">
                      <a:alpha val="50000"/>
                    </a:schemeClr>
                  </a:outerShdw>
                </a:effectLst>
              </a14:hiddenEffects>
            </a:ext>
          </a:extLst>
        </p:spPr>
        <p:txBody>
          <a:bodyPr>
            <a:spAutoFit/>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algn="ctr" eaLnBrk="1" hangingPunct="1">
              <a:spcBef>
                <a:spcPct val="50000"/>
              </a:spcBef>
            </a:pPr>
            <a:r>
              <a:rPr lang="zh-CN" altLang="en-US" sz="2000" b="1">
                <a:solidFill>
                  <a:schemeClr val="tx1"/>
                </a:solidFill>
                <a:latin typeface="华文中宋" pitchFamily="2" charset="-122"/>
                <a:ea typeface="华文中宋" pitchFamily="2" charset="-122"/>
              </a:rPr>
              <a:t>土壤</a:t>
            </a:r>
            <a:r>
              <a:rPr lang="zh-CN" altLang="zh-CN" sz="2000" b="1">
                <a:solidFill>
                  <a:schemeClr val="tx1"/>
                </a:solidFill>
                <a:latin typeface="华文中宋" pitchFamily="2" charset="-122"/>
                <a:ea typeface="华文中宋" pitchFamily="2" charset="-122"/>
              </a:rPr>
              <a:t>孔隙</a:t>
            </a:r>
          </a:p>
          <a:p>
            <a:pPr algn="ctr" eaLnBrk="1" hangingPunct="1">
              <a:spcBef>
                <a:spcPct val="50000"/>
              </a:spcBef>
            </a:pPr>
            <a:r>
              <a:rPr lang="zh-CN" altLang="zh-CN" sz="2000" b="1">
                <a:solidFill>
                  <a:schemeClr val="tx1"/>
                </a:solidFill>
                <a:latin typeface="华文中宋" pitchFamily="2" charset="-122"/>
                <a:ea typeface="华文中宋" pitchFamily="2" charset="-122"/>
              </a:rPr>
              <a:t>（约占土壤总容积的50%）</a:t>
            </a:r>
            <a:endParaRPr lang="zh-CN" altLang="zh-CN" sz="2000">
              <a:solidFill>
                <a:schemeClr val="tx1"/>
              </a:solidFill>
              <a:latin typeface="华文中宋" pitchFamily="2" charset="-122"/>
              <a:ea typeface="华文中宋" pitchFamily="2" charset="-122"/>
            </a:endParaRPr>
          </a:p>
        </p:txBody>
      </p:sp>
      <p:sp>
        <p:nvSpPr>
          <p:cNvPr id="2063" name="灯片编号占位符 1"/>
          <p:cNvSpPr>
            <a:spLocks noGrp="1"/>
          </p:cNvSpPr>
          <p:nvPr>
            <p:ph type="sldNum" sz="quarter" idx="12"/>
          </p:nvPr>
        </p:nvSpPr>
        <p:spPr>
          <a:noFill/>
        </p:spPr>
        <p:txBody>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eaLnBrk="1" hangingPunct="1"/>
            <a:fld id="{95A58CCE-3B1E-4D76-9B70-989731911624}" type="slidenum">
              <a:rPr lang="zh-CN" altLang="zh-CN" sz="1400" smtClean="0">
                <a:solidFill>
                  <a:schemeClr val="tx1"/>
                </a:solidFill>
                <a:latin typeface="Arial" pitchFamily="34" charset="0"/>
              </a:rPr>
              <a:pPr eaLnBrk="1" hangingPunct="1"/>
              <a:t>3</a:t>
            </a:fld>
            <a:endParaRPr lang="zh-CN" altLang="zh-CN" sz="1400" smtClean="0">
              <a:solidFill>
                <a:schemeClr val="tx1"/>
              </a:solidFill>
              <a:latin typeface="Arial" pitchFamily="34" charset="0"/>
            </a:endParaRPr>
          </a:p>
        </p:txBody>
      </p:sp>
      <p:sp>
        <p:nvSpPr>
          <p:cNvPr id="2065" name="矩形 2"/>
          <p:cNvSpPr>
            <a:spLocks noChangeArrowheads="1"/>
          </p:cNvSpPr>
          <p:nvPr/>
        </p:nvSpPr>
        <p:spPr bwMode="auto">
          <a:xfrm>
            <a:off x="28575" y="212725"/>
            <a:ext cx="4573588"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b="1" dirty="0">
                <a:solidFill>
                  <a:srgbClr val="FF0000"/>
                </a:solidFill>
              </a:rPr>
              <a:t>土壤是由</a:t>
            </a:r>
            <a:r>
              <a:rPr lang="zh-CN" altLang="en-US" b="1" u="sng" dirty="0">
                <a:solidFill>
                  <a:srgbClr val="FF0000"/>
                </a:solidFill>
              </a:rPr>
              <a:t>    </a:t>
            </a:r>
            <a:r>
              <a:rPr lang="zh-CN" altLang="en-US" b="1" dirty="0">
                <a:solidFill>
                  <a:srgbClr val="FF0000"/>
                </a:solidFill>
              </a:rPr>
              <a:t>、</a:t>
            </a:r>
            <a:r>
              <a:rPr lang="zh-CN" altLang="en-US" b="1" u="sng" dirty="0">
                <a:solidFill>
                  <a:srgbClr val="FF0000"/>
                </a:solidFill>
              </a:rPr>
              <a:t>   </a:t>
            </a:r>
            <a:r>
              <a:rPr lang="zh-CN" altLang="en-US" b="1" dirty="0">
                <a:solidFill>
                  <a:srgbClr val="FF0000"/>
                </a:solidFill>
              </a:rPr>
              <a:t>和</a:t>
            </a:r>
            <a:r>
              <a:rPr lang="zh-CN" altLang="en-US" b="1" u="sng" dirty="0">
                <a:solidFill>
                  <a:srgbClr val="FF0000"/>
                </a:solidFill>
              </a:rPr>
              <a:t>   </a:t>
            </a:r>
            <a:r>
              <a:rPr lang="zh-CN" altLang="en-US" b="1" dirty="0">
                <a:solidFill>
                  <a:srgbClr val="FF0000"/>
                </a:solidFill>
              </a:rPr>
              <a:t>三种（相）物质组成的疏松多孔体。</a:t>
            </a:r>
          </a:p>
        </p:txBody>
      </p:sp>
    </p:spTree>
    <p:extLst>
      <p:ext uri="{BB962C8B-B14F-4D97-AF65-F5344CB8AC3E}">
        <p14:creationId xmlns:p14="http://schemas.microsoft.com/office/powerpoint/2010/main" val="1921586811"/>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9"/>
          <p:cNvSpPr txBox="1">
            <a:spLocks noChangeArrowheads="1"/>
          </p:cNvSpPr>
          <p:nvPr/>
        </p:nvSpPr>
        <p:spPr bwMode="auto">
          <a:xfrm>
            <a:off x="684213" y="765175"/>
            <a:ext cx="8101012" cy="2287588"/>
          </a:xfrm>
          <a:prstGeom prst="rect">
            <a:avLst/>
          </a:prstGeom>
          <a:solidFill>
            <a:srgbClr val="FFFF99"/>
          </a:solidFill>
          <a:ln>
            <a:noFill/>
          </a:ln>
          <a:effectLst/>
          <a:extLst>
            <a:ext uri="{91240B29-F687-4F45-9708-019B960494DF}">
              <a14:hiddenLine xmlns:a14="http://schemas.microsoft.com/office/drawing/2010/main" w="12700" cap="sq">
                <a:solidFill>
                  <a:srgbClr val="FF33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lnSpc>
                <a:spcPct val="150000"/>
              </a:lnSpc>
            </a:pPr>
            <a:r>
              <a:rPr lang="zh-CN" altLang="en-US" sz="3200" b="1" u="sng" dirty="0">
                <a:ea typeface="华文新魏" pitchFamily="2" charset="-122"/>
              </a:rPr>
              <a:t>土壤膜状水达到最大值时的土壤含水量称为</a:t>
            </a:r>
            <a:r>
              <a:rPr lang="zh-CN" altLang="en-US" sz="3200" b="1" u="sng" dirty="0">
                <a:solidFill>
                  <a:srgbClr val="FF0000"/>
                </a:solidFill>
                <a:ea typeface="华文新魏" pitchFamily="2" charset="-122"/>
              </a:rPr>
              <a:t>土壤最大分子持水量</a:t>
            </a:r>
            <a:r>
              <a:rPr lang="zh-CN" altLang="en-US" sz="3200" b="1" u="sng" dirty="0">
                <a:ea typeface="华文新魏" pitchFamily="2" charset="-122"/>
              </a:rPr>
              <a:t>，它包括吸湿水和膜状水。</a:t>
            </a:r>
          </a:p>
        </p:txBody>
      </p:sp>
      <p:sp>
        <p:nvSpPr>
          <p:cNvPr id="19459" name="Text Box 10"/>
          <p:cNvSpPr txBox="1">
            <a:spLocks noChangeArrowheads="1"/>
          </p:cNvSpPr>
          <p:nvPr/>
        </p:nvSpPr>
        <p:spPr bwMode="auto">
          <a:xfrm>
            <a:off x="755650" y="3716338"/>
            <a:ext cx="8101013" cy="1554162"/>
          </a:xfrm>
          <a:prstGeom prst="rect">
            <a:avLst/>
          </a:prstGeom>
          <a:solidFill>
            <a:srgbClr val="FFFFFF"/>
          </a:solidFill>
          <a:ln>
            <a:noFill/>
          </a:ln>
          <a:effectLst/>
          <a:extLst>
            <a:ext uri="{91240B29-F687-4F45-9708-019B960494DF}">
              <a14:hiddenLine xmlns:a14="http://schemas.microsoft.com/office/drawing/2010/main" w="12700" cap="sq">
                <a:solidFill>
                  <a:srgbClr val="FFCC99"/>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3200" b="1" u="sng" dirty="0">
                <a:ea typeface="华文新魏" pitchFamily="2" charset="-122"/>
              </a:rPr>
              <a:t>当土壤水分受到的引力超过</a:t>
            </a:r>
            <a:r>
              <a:rPr lang="en-US" altLang="zh-CN" sz="3200" b="1" u="sng" dirty="0">
                <a:ea typeface="华文新魏" pitchFamily="2" charset="-122"/>
              </a:rPr>
              <a:t>1.5MPa</a:t>
            </a:r>
            <a:r>
              <a:rPr lang="zh-CN" altLang="en-US" sz="3200" b="1" u="sng" dirty="0">
                <a:ea typeface="华文新魏" pitchFamily="2" charset="-122"/>
              </a:rPr>
              <a:t>时</a:t>
            </a:r>
            <a:r>
              <a:rPr lang="en-US" altLang="zh-CN" sz="3200" b="1" u="sng" dirty="0">
                <a:ea typeface="华文新魏" pitchFamily="2" charset="-122"/>
              </a:rPr>
              <a:t>, </a:t>
            </a:r>
            <a:r>
              <a:rPr lang="zh-CN" altLang="en-US" sz="3200" b="1" u="sng" dirty="0">
                <a:ea typeface="华文新魏" pitchFamily="2" charset="-122"/>
              </a:rPr>
              <a:t>作物便无法从土壤中吸收水分而呈现永久凋萎</a:t>
            </a:r>
            <a:r>
              <a:rPr lang="en-US" altLang="zh-CN" sz="3200" b="1" u="sng" dirty="0">
                <a:ea typeface="华文新魏" pitchFamily="2" charset="-122"/>
              </a:rPr>
              <a:t>, </a:t>
            </a:r>
            <a:r>
              <a:rPr lang="zh-CN" altLang="en-US" sz="3200" b="1" u="sng" dirty="0">
                <a:ea typeface="华文新魏" pitchFamily="2" charset="-122"/>
              </a:rPr>
              <a:t>此时的土壤含水量就称为</a:t>
            </a:r>
            <a:r>
              <a:rPr kumimoji="0" lang="zh-CN" altLang="en-US" sz="3200" b="1" dirty="0">
                <a:solidFill>
                  <a:srgbClr val="FF0000"/>
                </a:solidFill>
                <a:latin typeface="华文新魏" pitchFamily="2" charset="-122"/>
                <a:ea typeface="华文新魏" pitchFamily="2" charset="-122"/>
              </a:rPr>
              <a:t>凋萎系数。</a:t>
            </a:r>
          </a:p>
        </p:txBody>
      </p:sp>
    </p:spTree>
    <p:extLst>
      <p:ext uri="{BB962C8B-B14F-4D97-AF65-F5344CB8AC3E}">
        <p14:creationId xmlns:p14="http://schemas.microsoft.com/office/powerpoint/2010/main" val="27785196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3"/>
          <p:cNvSpPr txBox="1">
            <a:spLocks noChangeArrowheads="1"/>
          </p:cNvSpPr>
          <p:nvPr/>
        </p:nvSpPr>
        <p:spPr bwMode="auto">
          <a:xfrm>
            <a:off x="539750" y="2708275"/>
            <a:ext cx="8101013" cy="1569660"/>
          </a:xfrm>
          <a:prstGeom prst="rect">
            <a:avLst/>
          </a:prstGeom>
          <a:solidFill>
            <a:srgbClr val="CCFFFF"/>
          </a:solidFill>
          <a:ln>
            <a:noFill/>
          </a:ln>
          <a:effectLst/>
          <a:extLst>
            <a:ext uri="{91240B29-F687-4F45-9708-019B960494DF}">
              <a14:hiddenLine xmlns:a14="http://schemas.microsoft.com/office/drawing/2010/main" w="12700" cap="sq">
                <a:solidFill>
                  <a:srgbClr val="FF33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lnSpc>
                <a:spcPct val="150000"/>
              </a:lnSpc>
            </a:pPr>
            <a:r>
              <a:rPr lang="zh-CN" altLang="en-US" sz="3200" b="1" dirty="0">
                <a:ea typeface="华文新魏" pitchFamily="2" charset="-122"/>
              </a:rPr>
              <a:t>根据土层中毛管水与地下水有无连接，通常将毛管水分为：</a:t>
            </a:r>
            <a:r>
              <a:rPr lang="zh-CN" altLang="en-US" sz="3200" b="1" dirty="0" smtClean="0">
                <a:solidFill>
                  <a:srgbClr val="FF0000"/>
                </a:solidFill>
                <a:ea typeface="华文新魏" pitchFamily="2" charset="-122"/>
              </a:rPr>
              <a:t>毛管支持水和</a:t>
            </a:r>
            <a:r>
              <a:rPr lang="zh-CN" altLang="en-US" sz="3200" b="1" dirty="0">
                <a:solidFill>
                  <a:srgbClr val="FF0000"/>
                </a:solidFill>
                <a:ea typeface="华文新魏" pitchFamily="2" charset="-122"/>
              </a:rPr>
              <a:t>毛管悬着水。</a:t>
            </a:r>
          </a:p>
        </p:txBody>
      </p:sp>
      <p:sp>
        <p:nvSpPr>
          <p:cNvPr id="22531" name="Text Box 7"/>
          <p:cNvSpPr txBox="1">
            <a:spLocks noChangeArrowheads="1"/>
          </p:cNvSpPr>
          <p:nvPr/>
        </p:nvSpPr>
        <p:spPr bwMode="auto">
          <a:xfrm>
            <a:off x="827088" y="1412875"/>
            <a:ext cx="38877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600" b="1">
                <a:solidFill>
                  <a:srgbClr val="CC3300"/>
                </a:solidFill>
                <a:latin typeface="华文新魏" pitchFamily="2" charset="-122"/>
                <a:ea typeface="华文新魏" pitchFamily="2" charset="-122"/>
              </a:rPr>
              <a:t>毛管水的分类</a:t>
            </a:r>
            <a:endParaRPr lang="zh-CN" altLang="en-US" sz="3600" b="1">
              <a:solidFill>
                <a:srgbClr val="CC3300"/>
              </a:solidFill>
              <a:latin typeface="黑体" pitchFamily="49" charset="-122"/>
              <a:ea typeface="黑体" pitchFamily="49" charset="-122"/>
            </a:endParaRPr>
          </a:p>
        </p:txBody>
      </p:sp>
    </p:spTree>
    <p:extLst>
      <p:ext uri="{BB962C8B-B14F-4D97-AF65-F5344CB8AC3E}">
        <p14:creationId xmlns:p14="http://schemas.microsoft.com/office/powerpoint/2010/main" val="127773599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15"/>
          <p:cNvSpPr txBox="1">
            <a:spLocks noChangeArrowheads="1"/>
          </p:cNvSpPr>
          <p:nvPr/>
        </p:nvSpPr>
        <p:spPr bwMode="auto">
          <a:xfrm>
            <a:off x="684213" y="1916113"/>
            <a:ext cx="7705725" cy="1489075"/>
          </a:xfrm>
          <a:prstGeom prst="rect">
            <a:avLst/>
          </a:prstGeom>
          <a:solidFill>
            <a:schemeClr val="bg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nSpc>
                <a:spcPct val="135000"/>
              </a:lnSpc>
            </a:pPr>
            <a:r>
              <a:rPr lang="zh-CN" altLang="en-US" sz="3400" b="1">
                <a:latin typeface="宋体" pitchFamily="2" charset="-122"/>
                <a:ea typeface="华文新魏" pitchFamily="2" charset="-122"/>
              </a:rPr>
              <a:t>是指地下水随毛管上升而被保持在土壤中的水分。</a:t>
            </a:r>
            <a:endParaRPr lang="zh-CN" altLang="en-US" sz="3400" b="1">
              <a:ea typeface="华文新魏" pitchFamily="2" charset="-122"/>
            </a:endParaRPr>
          </a:p>
        </p:txBody>
      </p:sp>
      <p:sp>
        <p:nvSpPr>
          <p:cNvPr id="24581" name="Text Box 16"/>
          <p:cNvSpPr txBox="1">
            <a:spLocks noChangeArrowheads="1"/>
          </p:cNvSpPr>
          <p:nvPr/>
        </p:nvSpPr>
        <p:spPr bwMode="auto">
          <a:xfrm>
            <a:off x="3276600" y="1484313"/>
            <a:ext cx="2447925" cy="6155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400" b="1" dirty="0" smtClean="0">
                <a:solidFill>
                  <a:srgbClr val="FF0000"/>
                </a:solidFill>
                <a:ea typeface="华文新魏" pitchFamily="2" charset="-122"/>
              </a:rPr>
              <a:t>毛管支持水</a:t>
            </a:r>
            <a:endParaRPr lang="zh-CN" altLang="en-US" sz="3400" b="1" dirty="0">
              <a:solidFill>
                <a:srgbClr val="FF0000"/>
              </a:solidFill>
              <a:ea typeface="华文新魏" pitchFamily="2" charset="-122"/>
            </a:endParaRPr>
          </a:p>
        </p:txBody>
      </p:sp>
    </p:spTree>
    <p:extLst>
      <p:ext uri="{BB962C8B-B14F-4D97-AF65-F5344CB8AC3E}">
        <p14:creationId xmlns:p14="http://schemas.microsoft.com/office/powerpoint/2010/main" val="27376304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3059113" y="549275"/>
            <a:ext cx="28797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a:solidFill>
                  <a:srgbClr val="CC3300"/>
                </a:solidFill>
                <a:latin typeface="华文新魏" pitchFamily="2" charset="-122"/>
                <a:ea typeface="华文新魏" pitchFamily="2" charset="-122"/>
              </a:rPr>
              <a:t>毛管悬着水</a:t>
            </a:r>
          </a:p>
        </p:txBody>
      </p:sp>
      <p:sp>
        <p:nvSpPr>
          <p:cNvPr id="26627" name="Text Box 3"/>
          <p:cNvSpPr>
            <a:spLocks noGrp="1" noChangeArrowheads="1"/>
          </p:cNvSpPr>
          <p:nvPr>
            <p:ph type="body" sz="half" idx="1"/>
          </p:nvPr>
        </p:nvSpPr>
        <p:spPr>
          <a:xfrm>
            <a:off x="395288" y="1341438"/>
            <a:ext cx="8064500" cy="1582737"/>
          </a:xfrm>
          <a:solidFill>
            <a:srgbClr val="FFFFCC"/>
          </a:solidFill>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pPr>
              <a:lnSpc>
                <a:spcPct val="115000"/>
              </a:lnSpc>
              <a:spcBef>
                <a:spcPct val="0"/>
              </a:spcBef>
              <a:buFontTx/>
              <a:buNone/>
            </a:pPr>
            <a:r>
              <a:rPr lang="zh-CN" altLang="en-US" sz="2800" b="1" dirty="0" smtClean="0">
                <a:ea typeface="华文新魏" pitchFamily="2" charset="-122"/>
              </a:rPr>
              <a:t>借助于毛管力保持在上层土壤的毛管孔隙中的水分</a:t>
            </a:r>
          </a:p>
          <a:p>
            <a:pPr>
              <a:lnSpc>
                <a:spcPct val="115000"/>
              </a:lnSpc>
              <a:spcBef>
                <a:spcPct val="0"/>
              </a:spcBef>
              <a:buFontTx/>
              <a:buNone/>
            </a:pPr>
            <a:r>
              <a:rPr lang="en-US" altLang="zh-CN" sz="2800" b="1" dirty="0" smtClean="0">
                <a:ea typeface="华文新魏" pitchFamily="2" charset="-122"/>
              </a:rPr>
              <a:t>, </a:t>
            </a:r>
            <a:r>
              <a:rPr lang="zh-CN" altLang="en-US" sz="2800" b="1" dirty="0" smtClean="0">
                <a:ea typeface="华文新魏" pitchFamily="2" charset="-122"/>
              </a:rPr>
              <a:t>它与来自地下水上升的毛管水并不相连，好像悬</a:t>
            </a:r>
          </a:p>
          <a:p>
            <a:pPr>
              <a:lnSpc>
                <a:spcPct val="115000"/>
              </a:lnSpc>
              <a:spcBef>
                <a:spcPct val="0"/>
              </a:spcBef>
              <a:buFontTx/>
              <a:buNone/>
            </a:pPr>
            <a:r>
              <a:rPr lang="zh-CN" altLang="en-US" sz="2800" b="1" dirty="0" smtClean="0">
                <a:ea typeface="华文新魏" pitchFamily="2" charset="-122"/>
              </a:rPr>
              <a:t>挂在上层土壤中一样，故称之为</a:t>
            </a:r>
            <a:r>
              <a:rPr lang="zh-CN" altLang="en-US" sz="2800" b="1" dirty="0" smtClean="0">
                <a:solidFill>
                  <a:srgbClr val="FF0000"/>
                </a:solidFill>
                <a:ea typeface="华文新魏" pitchFamily="2" charset="-122"/>
              </a:rPr>
              <a:t>毛管悬着水</a:t>
            </a:r>
            <a:r>
              <a:rPr lang="zh-CN" altLang="en-US" sz="2800" b="1" dirty="0" smtClean="0">
                <a:ea typeface="华文新魏" pitchFamily="2" charset="-122"/>
              </a:rPr>
              <a:t>。</a:t>
            </a:r>
          </a:p>
        </p:txBody>
      </p:sp>
      <p:sp>
        <p:nvSpPr>
          <p:cNvPr id="26628" name="Rectangle 8"/>
          <p:cNvSpPr>
            <a:spLocks noGrp="1" noChangeArrowheads="1"/>
          </p:cNvSpPr>
          <p:nvPr>
            <p:ph type="title"/>
          </p:nvPr>
        </p:nvSpPr>
        <p:spPr>
          <a:xfrm>
            <a:off x="1439862" y="3212976"/>
            <a:ext cx="6118225" cy="947737"/>
          </a:xfrm>
          <a:noFill/>
        </p:spPr>
        <p:txBody>
          <a:bodyPr/>
          <a:lstStyle/>
          <a:p>
            <a:pPr eaLnBrk="1" hangingPunct="1"/>
            <a:r>
              <a:rPr lang="zh-CN" altLang="en-US" sz="3200" b="1" dirty="0" smtClean="0">
                <a:ea typeface="华文新魏" pitchFamily="2" charset="-122"/>
              </a:rPr>
              <a:t>田间持水量：</a:t>
            </a:r>
          </a:p>
        </p:txBody>
      </p:sp>
      <p:sp>
        <p:nvSpPr>
          <p:cNvPr id="26629" name="Rectangle 9"/>
          <p:cNvSpPr>
            <a:spLocks noChangeArrowheads="1"/>
          </p:cNvSpPr>
          <p:nvPr/>
        </p:nvSpPr>
        <p:spPr bwMode="auto">
          <a:xfrm>
            <a:off x="539750" y="4292600"/>
            <a:ext cx="7921625" cy="1152525"/>
          </a:xfrm>
          <a:prstGeom prst="rect">
            <a:avLst/>
          </a:prstGeom>
          <a:solidFill>
            <a:srgbClr val="FFFFFF"/>
          </a:solidFill>
          <a:ln>
            <a:noFill/>
          </a:ln>
          <a:effectLst/>
          <a:extLst>
            <a:ext uri="{91240B29-F687-4F45-9708-019B960494DF}">
              <a14:hiddenLine xmlns:a14="http://schemas.microsoft.com/office/drawing/2010/main" w="9525">
                <a:solidFill>
                  <a:srgbClr val="FFCC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eaLnBrk="1" hangingPunct="1">
              <a:lnSpc>
                <a:spcPct val="105000"/>
              </a:lnSpc>
            </a:pPr>
            <a:r>
              <a:rPr lang="zh-CN" altLang="en-US" sz="2800" b="1" dirty="0">
                <a:solidFill>
                  <a:srgbClr val="FF0000"/>
                </a:solidFill>
                <a:ea typeface="华文新魏" pitchFamily="2" charset="-122"/>
              </a:rPr>
              <a:t>毛管悬着水</a:t>
            </a:r>
            <a:r>
              <a:rPr lang="zh-CN" altLang="en-US" sz="2800" b="1" dirty="0">
                <a:solidFill>
                  <a:schemeClr val="accent2"/>
                </a:solidFill>
                <a:ea typeface="华文新魏" pitchFamily="2" charset="-122"/>
              </a:rPr>
              <a:t>达到最大值时的土壤含水量称为田间</a:t>
            </a:r>
          </a:p>
          <a:p>
            <a:pPr marL="342900" indent="-342900" algn="just" eaLnBrk="1" hangingPunct="1">
              <a:lnSpc>
                <a:spcPct val="105000"/>
              </a:lnSpc>
            </a:pPr>
            <a:r>
              <a:rPr lang="zh-CN" altLang="en-US" sz="2800" b="1" dirty="0">
                <a:solidFill>
                  <a:schemeClr val="accent2"/>
                </a:solidFill>
                <a:ea typeface="华文新魏" pitchFamily="2" charset="-122"/>
              </a:rPr>
              <a:t>持水量，通常作为灌溉水量定额的最高指标。</a:t>
            </a:r>
          </a:p>
        </p:txBody>
      </p:sp>
    </p:spTree>
    <p:extLst>
      <p:ext uri="{BB962C8B-B14F-4D97-AF65-F5344CB8AC3E}">
        <p14:creationId xmlns:p14="http://schemas.microsoft.com/office/powerpoint/2010/main" val="19167314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4213" y="620713"/>
            <a:ext cx="7772400" cy="1143000"/>
          </a:xfrm>
        </p:spPr>
        <p:txBody>
          <a:bodyPr/>
          <a:lstStyle/>
          <a:p>
            <a:pPr algn="just" eaLnBrk="1" hangingPunct="1"/>
            <a:r>
              <a:rPr lang="en-US" altLang="zh-CN" sz="3600" b="1" smtClean="0">
                <a:solidFill>
                  <a:srgbClr val="FF0000"/>
                </a:solidFill>
                <a:latin typeface="华文行楷" pitchFamily="2" charset="-122"/>
                <a:ea typeface="华文行楷" pitchFamily="2" charset="-122"/>
              </a:rPr>
              <a:t>(4).</a:t>
            </a:r>
            <a:r>
              <a:rPr lang="zh-CN" altLang="en-US" sz="3600" b="1" smtClean="0">
                <a:solidFill>
                  <a:srgbClr val="FF0000"/>
                </a:solidFill>
                <a:latin typeface="华文行楷" pitchFamily="2" charset="-122"/>
                <a:ea typeface="华文行楷" pitchFamily="2" charset="-122"/>
              </a:rPr>
              <a:t>重力水</a:t>
            </a:r>
          </a:p>
        </p:txBody>
      </p:sp>
      <p:sp>
        <p:nvSpPr>
          <p:cNvPr id="28675" name="Rectangle 3"/>
          <p:cNvSpPr>
            <a:spLocks noGrp="1" noChangeArrowheads="1"/>
          </p:cNvSpPr>
          <p:nvPr>
            <p:ph type="body" sz="half" idx="1"/>
          </p:nvPr>
        </p:nvSpPr>
        <p:spPr>
          <a:xfrm>
            <a:off x="611188" y="1844675"/>
            <a:ext cx="7126287" cy="2168525"/>
          </a:xfrm>
          <a:solidFill>
            <a:srgbClr val="FFFFFF"/>
          </a:solidFill>
          <a:extLst>
            <a:ext uri="{91240B29-F687-4F45-9708-019B960494DF}">
              <a14:hiddenLine xmlns:a14="http://schemas.microsoft.com/office/drawing/2010/main" w="9525">
                <a:solidFill>
                  <a:srgbClr val="993366"/>
                </a:solidFill>
                <a:miter lim="800000"/>
                <a:headEnd/>
                <a:tailEnd/>
              </a14:hiddenLine>
            </a:ext>
          </a:extLst>
        </p:spPr>
        <p:txBody>
          <a:bodyPr/>
          <a:lstStyle/>
          <a:p>
            <a:pPr eaLnBrk="1" hangingPunct="1">
              <a:lnSpc>
                <a:spcPct val="90000"/>
              </a:lnSpc>
              <a:buFontTx/>
              <a:buNone/>
            </a:pPr>
            <a:r>
              <a:rPr lang="zh-CN" altLang="en-US" sz="2800" smtClean="0">
                <a:latin typeface="华文新魏" pitchFamily="2" charset="-122"/>
                <a:ea typeface="华文新魏" pitchFamily="2" charset="-122"/>
              </a:rPr>
              <a:t>是指当土壤水分含量超过田间持水量之后</a:t>
            </a:r>
            <a:r>
              <a:rPr lang="en-US" altLang="zh-CN" sz="2800" smtClean="0">
                <a:latin typeface="华文新魏" pitchFamily="2" charset="-122"/>
                <a:ea typeface="华文新魏" pitchFamily="2" charset="-122"/>
              </a:rPr>
              <a:t>,</a:t>
            </a:r>
          </a:p>
          <a:p>
            <a:pPr eaLnBrk="1" hangingPunct="1">
              <a:lnSpc>
                <a:spcPct val="90000"/>
              </a:lnSpc>
              <a:buFontTx/>
              <a:buNone/>
            </a:pPr>
            <a:r>
              <a:rPr lang="zh-CN" altLang="en-US" sz="2800" smtClean="0">
                <a:latin typeface="华文新魏" pitchFamily="2" charset="-122"/>
                <a:ea typeface="华文新魏" pitchFamily="2" charset="-122"/>
              </a:rPr>
              <a:t>过量的水分不能被毛管吸持</a:t>
            </a:r>
            <a:r>
              <a:rPr lang="en-US" altLang="zh-CN" sz="2800" smtClean="0">
                <a:latin typeface="华文新魏" pitchFamily="2" charset="-122"/>
                <a:ea typeface="华文新魏" pitchFamily="2" charset="-122"/>
              </a:rPr>
              <a:t>, </a:t>
            </a:r>
            <a:r>
              <a:rPr lang="zh-CN" altLang="en-US" sz="2800" smtClean="0">
                <a:latin typeface="华文新魏" pitchFamily="2" charset="-122"/>
                <a:ea typeface="华文新魏" pitchFamily="2" charset="-122"/>
              </a:rPr>
              <a:t>而在</a:t>
            </a:r>
            <a:r>
              <a:rPr lang="zh-CN" altLang="en-US" sz="2800" smtClean="0">
                <a:solidFill>
                  <a:srgbClr val="FF0000"/>
                </a:solidFill>
                <a:latin typeface="华文新魏" pitchFamily="2" charset="-122"/>
                <a:ea typeface="华文新魏" pitchFamily="2" charset="-122"/>
              </a:rPr>
              <a:t>重力</a:t>
            </a:r>
            <a:r>
              <a:rPr lang="zh-CN" altLang="en-US" sz="2800" smtClean="0">
                <a:latin typeface="华文新魏" pitchFamily="2" charset="-122"/>
                <a:ea typeface="华文新魏" pitchFamily="2" charset="-122"/>
              </a:rPr>
              <a:t>的作</a:t>
            </a:r>
          </a:p>
          <a:p>
            <a:pPr eaLnBrk="1" hangingPunct="1">
              <a:lnSpc>
                <a:spcPct val="90000"/>
              </a:lnSpc>
              <a:buFontTx/>
              <a:buNone/>
            </a:pPr>
            <a:r>
              <a:rPr lang="zh-CN" altLang="en-US" sz="2800" smtClean="0">
                <a:latin typeface="华文新魏" pitchFamily="2" charset="-122"/>
                <a:ea typeface="华文新魏" pitchFamily="2" charset="-122"/>
              </a:rPr>
              <a:t>用下沿着大空隙向下渗漏成为多余的水</a:t>
            </a:r>
            <a:r>
              <a:rPr lang="zh-CN" altLang="en-US" smtClean="0">
                <a:ea typeface="华文新魏" pitchFamily="2" charset="-122"/>
              </a:rPr>
              <a:t>。</a:t>
            </a:r>
          </a:p>
        </p:txBody>
      </p:sp>
      <p:sp>
        <p:nvSpPr>
          <p:cNvPr id="28676" name="Rectangle 4"/>
          <p:cNvSpPr>
            <a:spLocks noChangeArrowheads="1"/>
          </p:cNvSpPr>
          <p:nvPr/>
        </p:nvSpPr>
        <p:spPr bwMode="auto">
          <a:xfrm>
            <a:off x="827088" y="3789363"/>
            <a:ext cx="4749800" cy="947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just" eaLnBrk="1" hangingPunct="1"/>
            <a:r>
              <a:rPr lang="zh-CN" altLang="en-US" sz="3200" b="1">
                <a:solidFill>
                  <a:srgbClr val="FF0000"/>
                </a:solidFill>
                <a:latin typeface="华文行楷" pitchFamily="2" charset="-122"/>
                <a:ea typeface="华文行楷" pitchFamily="2" charset="-122"/>
              </a:rPr>
              <a:t>土壤饱和含水量</a:t>
            </a:r>
          </a:p>
        </p:txBody>
      </p:sp>
      <p:sp>
        <p:nvSpPr>
          <p:cNvPr id="28677" name="Rectangle 5"/>
          <p:cNvSpPr>
            <a:spLocks noChangeArrowheads="1"/>
          </p:cNvSpPr>
          <p:nvPr/>
        </p:nvSpPr>
        <p:spPr bwMode="auto">
          <a:xfrm>
            <a:off x="827088" y="4652963"/>
            <a:ext cx="7777162" cy="165735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lnSpc>
                <a:spcPct val="90000"/>
              </a:lnSpc>
              <a:spcBef>
                <a:spcPct val="20000"/>
              </a:spcBef>
            </a:pPr>
            <a:r>
              <a:rPr lang="zh-CN" altLang="en-US" sz="3200" b="1" dirty="0">
                <a:latin typeface="华文新魏" pitchFamily="2" charset="-122"/>
                <a:ea typeface="华文新魏" pitchFamily="2" charset="-122"/>
              </a:rPr>
              <a:t>当重力水达到饱和</a:t>
            </a:r>
            <a:r>
              <a:rPr lang="en-US" altLang="zh-CN" sz="3200" b="1" dirty="0">
                <a:latin typeface="华文新魏" pitchFamily="2" charset="-122"/>
                <a:ea typeface="华文新魏" pitchFamily="2" charset="-122"/>
              </a:rPr>
              <a:t>, </a:t>
            </a:r>
            <a:r>
              <a:rPr lang="zh-CN" altLang="en-US" sz="3200" b="1" dirty="0">
                <a:latin typeface="华文新魏" pitchFamily="2" charset="-122"/>
                <a:ea typeface="华文新魏" pitchFamily="2" charset="-122"/>
              </a:rPr>
              <a:t>即土壤所有孔隙都充满水分时的含水量称为</a:t>
            </a:r>
            <a:r>
              <a:rPr lang="zh-CN" altLang="en-US" sz="3200" b="1" dirty="0">
                <a:solidFill>
                  <a:srgbClr val="FF0000"/>
                </a:solidFill>
                <a:latin typeface="华文新魏" pitchFamily="2" charset="-122"/>
                <a:ea typeface="华文新魏" pitchFamily="2" charset="-122"/>
              </a:rPr>
              <a:t>土壤全蓄水量或饱和持水量</a:t>
            </a:r>
            <a:r>
              <a:rPr lang="zh-CN" altLang="en-US" sz="3200" b="1" dirty="0">
                <a:latin typeface="华文新魏" pitchFamily="2" charset="-122"/>
                <a:ea typeface="华文新魏" pitchFamily="2" charset="-122"/>
              </a:rPr>
              <a:t>。</a:t>
            </a:r>
          </a:p>
        </p:txBody>
      </p:sp>
      <p:pic>
        <p:nvPicPr>
          <p:cNvPr id="28678" name="Picture 6" descr="soil water capacity"/>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156325" y="0"/>
            <a:ext cx="2590800" cy="19526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12651795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0" y="188640"/>
            <a:ext cx="7772400" cy="874712"/>
          </a:xfrm>
          <a:solidFill>
            <a:srgbClr val="FFFF99"/>
          </a:solidFill>
        </p:spPr>
        <p:txBody>
          <a:bodyPr/>
          <a:lstStyle/>
          <a:p>
            <a:pPr algn="l" eaLnBrk="1" hangingPunct="1"/>
            <a:r>
              <a:rPr lang="zh-CN" altLang="en-US" sz="3600" b="1" dirty="0" smtClean="0">
                <a:solidFill>
                  <a:schemeClr val="hlink"/>
                </a:solidFill>
                <a:ea typeface="华文行楷" pitchFamily="2" charset="-122"/>
              </a:rPr>
              <a:t>二、土壤水分含量</a:t>
            </a:r>
          </a:p>
        </p:txBody>
      </p:sp>
      <p:sp>
        <p:nvSpPr>
          <p:cNvPr id="29699" name="Text Box 5"/>
          <p:cNvSpPr txBox="1">
            <a:spLocks noChangeArrowheads="1"/>
          </p:cNvSpPr>
          <p:nvPr/>
        </p:nvSpPr>
        <p:spPr bwMode="auto">
          <a:xfrm>
            <a:off x="1331913" y="1916113"/>
            <a:ext cx="6629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3600" b="1" dirty="0">
                <a:solidFill>
                  <a:srgbClr val="CC3300"/>
                </a:solidFill>
                <a:latin typeface="华文新魏" pitchFamily="2" charset="-122"/>
                <a:ea typeface="华文新魏" pitchFamily="2" charset="-122"/>
              </a:rPr>
              <a:t>（一）质量含水量（</a:t>
            </a:r>
            <a:r>
              <a:rPr lang="en-US" altLang="zh-CN" sz="3600" b="1" dirty="0">
                <a:solidFill>
                  <a:srgbClr val="CC3300"/>
                </a:solidFill>
                <a:latin typeface="华文新魏" pitchFamily="2" charset="-122"/>
                <a:ea typeface="华文新魏" pitchFamily="2" charset="-122"/>
              </a:rPr>
              <a:t>r </a:t>
            </a:r>
            <a:r>
              <a:rPr lang="en-US" altLang="zh-CN" sz="3600" b="1" baseline="-25000" dirty="0">
                <a:solidFill>
                  <a:srgbClr val="CC3300"/>
                </a:solidFill>
                <a:latin typeface="华文新魏" pitchFamily="2" charset="-122"/>
                <a:ea typeface="华文新魏" pitchFamily="2" charset="-122"/>
              </a:rPr>
              <a:t>w </a:t>
            </a:r>
            <a:r>
              <a:rPr lang="zh-CN" altLang="en-US" sz="3600" b="1" dirty="0">
                <a:solidFill>
                  <a:srgbClr val="CC3300"/>
                </a:solidFill>
                <a:latin typeface="华文新魏" pitchFamily="2" charset="-122"/>
                <a:ea typeface="华文新魏" pitchFamily="2" charset="-122"/>
              </a:rPr>
              <a:t>）</a:t>
            </a:r>
          </a:p>
        </p:txBody>
      </p:sp>
      <p:sp>
        <p:nvSpPr>
          <p:cNvPr id="29700" name="Rectangle 11"/>
          <p:cNvSpPr>
            <a:spLocks noChangeArrowheads="1"/>
          </p:cNvSpPr>
          <p:nvPr/>
        </p:nvSpPr>
        <p:spPr bwMode="auto">
          <a:xfrm>
            <a:off x="3708400" y="3357563"/>
            <a:ext cx="86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800" b="1" dirty="0">
                <a:solidFill>
                  <a:srgbClr val="CC3300"/>
                </a:solidFill>
              </a:rPr>
              <a:t>m</a:t>
            </a:r>
            <a:r>
              <a:rPr lang="en-US" altLang="zh-CN" sz="2800" b="1" baseline="-25000" dirty="0">
                <a:solidFill>
                  <a:srgbClr val="CC3300"/>
                </a:solidFill>
              </a:rPr>
              <a:t>2</a:t>
            </a:r>
            <a:endParaRPr lang="en-US" altLang="en-US" sz="2800" b="1" baseline="-25000" dirty="0">
              <a:solidFill>
                <a:srgbClr val="CC3300"/>
              </a:solidFill>
              <a:cs typeface="Times New Roman" pitchFamily="18" charset="0"/>
            </a:endParaRPr>
          </a:p>
        </p:txBody>
      </p:sp>
      <p:grpSp>
        <p:nvGrpSpPr>
          <p:cNvPr id="29701" name="Group 14"/>
          <p:cNvGrpSpPr>
            <a:grpSpLocks/>
          </p:cNvGrpSpPr>
          <p:nvPr/>
        </p:nvGrpSpPr>
        <p:grpSpPr bwMode="auto">
          <a:xfrm>
            <a:off x="2051050" y="2708275"/>
            <a:ext cx="4321175" cy="806450"/>
            <a:chOff x="1292" y="2478"/>
            <a:chExt cx="2722" cy="508"/>
          </a:xfrm>
        </p:grpSpPr>
        <p:sp>
          <p:nvSpPr>
            <p:cNvPr id="29703" name="Rectangle 8"/>
            <p:cNvSpPr>
              <a:spLocks noChangeArrowheads="1"/>
            </p:cNvSpPr>
            <p:nvPr/>
          </p:nvSpPr>
          <p:spPr bwMode="auto">
            <a:xfrm>
              <a:off x="1292" y="2614"/>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800" b="1">
                  <a:solidFill>
                    <a:srgbClr val="CC3300"/>
                  </a:solidFill>
                </a:rPr>
                <a:t>r </a:t>
              </a:r>
              <a:r>
                <a:rPr lang="en-US" altLang="zh-CN" sz="2800" b="1" baseline="-25000">
                  <a:solidFill>
                    <a:srgbClr val="CC3300"/>
                  </a:solidFill>
                </a:rPr>
                <a:t>w</a:t>
              </a:r>
              <a:endParaRPr lang="en-US" altLang="en-US" sz="2800" b="1">
                <a:solidFill>
                  <a:srgbClr val="CC3300"/>
                </a:solidFill>
                <a:cs typeface="Times New Roman" pitchFamily="18" charset="0"/>
              </a:endParaRPr>
            </a:p>
          </p:txBody>
        </p:sp>
        <p:sp>
          <p:nvSpPr>
            <p:cNvPr id="29704" name="Rectangle 9"/>
            <p:cNvSpPr>
              <a:spLocks noChangeArrowheads="1"/>
            </p:cNvSpPr>
            <p:nvPr/>
          </p:nvSpPr>
          <p:spPr bwMode="auto">
            <a:xfrm>
              <a:off x="1746" y="2659"/>
              <a:ext cx="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800" b="1">
                  <a:solidFill>
                    <a:srgbClr val="CC3300"/>
                  </a:solidFill>
                </a:rPr>
                <a:t>=</a:t>
              </a:r>
              <a:endParaRPr lang="en-US" altLang="en-US" sz="2800" b="1">
                <a:solidFill>
                  <a:srgbClr val="CC3300"/>
                </a:solidFill>
                <a:cs typeface="Times New Roman" pitchFamily="18" charset="0"/>
              </a:endParaRPr>
            </a:p>
          </p:txBody>
        </p:sp>
        <p:sp>
          <p:nvSpPr>
            <p:cNvPr id="29705" name="Rectangle 10"/>
            <p:cNvSpPr>
              <a:spLocks noChangeArrowheads="1"/>
            </p:cNvSpPr>
            <p:nvPr/>
          </p:nvSpPr>
          <p:spPr bwMode="auto">
            <a:xfrm>
              <a:off x="2154" y="2478"/>
              <a:ext cx="8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800" b="1" dirty="0">
                  <a:solidFill>
                    <a:srgbClr val="CC3300"/>
                  </a:solidFill>
                </a:rPr>
                <a:t>(m</a:t>
              </a:r>
              <a:r>
                <a:rPr lang="en-US" altLang="zh-CN" sz="2800" b="1" baseline="-25000" dirty="0">
                  <a:solidFill>
                    <a:srgbClr val="CC3300"/>
                  </a:solidFill>
                </a:rPr>
                <a:t>1</a:t>
              </a:r>
              <a:r>
                <a:rPr lang="en-US" altLang="zh-CN" sz="2800" b="1" dirty="0">
                  <a:solidFill>
                    <a:srgbClr val="CC3300"/>
                  </a:solidFill>
                </a:rPr>
                <a:t>-m</a:t>
              </a:r>
              <a:r>
                <a:rPr lang="en-US" altLang="zh-CN" sz="2800" b="1" baseline="-25000" dirty="0">
                  <a:solidFill>
                    <a:srgbClr val="CC3300"/>
                  </a:solidFill>
                </a:rPr>
                <a:t>2</a:t>
              </a:r>
              <a:r>
                <a:rPr lang="en-US" altLang="zh-CN" sz="2800" b="1" dirty="0">
                  <a:solidFill>
                    <a:srgbClr val="CC3300"/>
                  </a:solidFill>
                </a:rPr>
                <a:t>)</a:t>
              </a:r>
              <a:endParaRPr lang="en-US" altLang="en-US" sz="2800" b="1" dirty="0">
                <a:solidFill>
                  <a:srgbClr val="CC3300"/>
                </a:solidFill>
              </a:endParaRPr>
            </a:p>
          </p:txBody>
        </p:sp>
        <p:sp>
          <p:nvSpPr>
            <p:cNvPr id="29706" name="Line 12"/>
            <p:cNvSpPr>
              <a:spLocks noChangeShapeType="1"/>
            </p:cNvSpPr>
            <p:nvPr/>
          </p:nvSpPr>
          <p:spPr bwMode="auto">
            <a:xfrm>
              <a:off x="2064" y="2840"/>
              <a:ext cx="952" cy="0"/>
            </a:xfrm>
            <a:prstGeom prst="line">
              <a:avLst/>
            </a:prstGeom>
            <a:noFill/>
            <a:ln w="952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07" name="Rectangle 13"/>
            <p:cNvSpPr>
              <a:spLocks noChangeArrowheads="1"/>
            </p:cNvSpPr>
            <p:nvPr/>
          </p:nvSpPr>
          <p:spPr bwMode="auto">
            <a:xfrm>
              <a:off x="3061" y="2659"/>
              <a:ext cx="9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b="1">
                  <a:solidFill>
                    <a:srgbClr val="CC3300"/>
                  </a:solidFill>
                </a:rPr>
                <a:t>× 1000</a:t>
              </a:r>
              <a:endParaRPr lang="en-US" altLang="en-US" b="1">
                <a:solidFill>
                  <a:srgbClr val="CC3300"/>
                </a:solidFill>
              </a:endParaRPr>
            </a:p>
          </p:txBody>
        </p:sp>
      </p:grpSp>
      <p:sp>
        <p:nvSpPr>
          <p:cNvPr id="29702" name="Text Box 15"/>
          <p:cNvSpPr txBox="1">
            <a:spLocks noChangeArrowheads="1"/>
          </p:cNvSpPr>
          <p:nvPr/>
        </p:nvSpPr>
        <p:spPr bwMode="auto">
          <a:xfrm>
            <a:off x="1476375" y="4221163"/>
            <a:ext cx="6629400" cy="2043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3200" b="1" dirty="0" err="1">
                <a:latin typeface="华文新魏" pitchFamily="2" charset="-122"/>
                <a:ea typeface="华文新魏" pitchFamily="2" charset="-122"/>
              </a:rPr>
              <a:t>r</a:t>
            </a:r>
            <a:r>
              <a:rPr lang="en-US" altLang="zh-CN" sz="3200" b="1" baseline="-25000" dirty="0" err="1">
                <a:latin typeface="华文新魏" pitchFamily="2" charset="-122"/>
                <a:ea typeface="华文新魏" pitchFamily="2" charset="-122"/>
              </a:rPr>
              <a:t>w</a:t>
            </a:r>
            <a:r>
              <a:rPr lang="en-US" altLang="zh-CN" sz="3200" b="1" dirty="0">
                <a:latin typeface="华文新魏" pitchFamily="2" charset="-122"/>
                <a:ea typeface="华文新魏" pitchFamily="2" charset="-122"/>
              </a:rPr>
              <a:t>: </a:t>
            </a:r>
            <a:r>
              <a:rPr lang="zh-CN" altLang="en-US" sz="3200" b="1" dirty="0">
                <a:latin typeface="华文新魏" pitchFamily="2" charset="-122"/>
                <a:ea typeface="华文新魏" pitchFamily="2" charset="-122"/>
              </a:rPr>
              <a:t>土壤质量含水率（</a:t>
            </a:r>
            <a:r>
              <a:rPr lang="en-US" altLang="zh-CN" sz="3200" b="1" dirty="0">
                <a:latin typeface="华文新魏" pitchFamily="2" charset="-122"/>
                <a:ea typeface="华文新魏" pitchFamily="2" charset="-122"/>
              </a:rPr>
              <a:t>g/kg)</a:t>
            </a:r>
          </a:p>
          <a:p>
            <a:pPr>
              <a:spcBef>
                <a:spcPct val="50000"/>
              </a:spcBef>
            </a:pPr>
            <a:r>
              <a:rPr lang="en-US" altLang="zh-CN" sz="3200" b="1" dirty="0">
                <a:latin typeface="华文新魏" pitchFamily="2" charset="-122"/>
                <a:ea typeface="华文新魏" pitchFamily="2" charset="-122"/>
              </a:rPr>
              <a:t>m</a:t>
            </a:r>
            <a:r>
              <a:rPr lang="en-US" altLang="zh-CN" sz="3200" b="1" baseline="-25000" dirty="0">
                <a:latin typeface="华文新魏" pitchFamily="2" charset="-122"/>
                <a:ea typeface="华文新魏" pitchFamily="2" charset="-122"/>
              </a:rPr>
              <a:t>1</a:t>
            </a:r>
            <a:r>
              <a:rPr lang="en-US" altLang="zh-CN" sz="3200" b="1" dirty="0">
                <a:latin typeface="华文新魏" pitchFamily="2" charset="-122"/>
                <a:ea typeface="华文新魏" pitchFamily="2" charset="-122"/>
              </a:rPr>
              <a:t>: </a:t>
            </a:r>
            <a:r>
              <a:rPr lang="zh-CN" altLang="en-US" sz="3200" b="1" dirty="0">
                <a:latin typeface="华文新魏" pitchFamily="2" charset="-122"/>
                <a:ea typeface="华文新魏" pitchFamily="2" charset="-122"/>
              </a:rPr>
              <a:t>湿土质量 </a:t>
            </a:r>
            <a:r>
              <a:rPr lang="en-US" altLang="zh-CN" sz="3200" b="1" dirty="0">
                <a:latin typeface="华文新魏" pitchFamily="2" charset="-122"/>
                <a:ea typeface="华文新魏" pitchFamily="2" charset="-122"/>
              </a:rPr>
              <a:t>(g) </a:t>
            </a:r>
          </a:p>
          <a:p>
            <a:pPr>
              <a:spcBef>
                <a:spcPct val="50000"/>
              </a:spcBef>
            </a:pPr>
            <a:r>
              <a:rPr lang="en-US" altLang="zh-CN" sz="3200" b="1" dirty="0">
                <a:latin typeface="华文新魏" pitchFamily="2" charset="-122"/>
                <a:ea typeface="华文新魏" pitchFamily="2" charset="-122"/>
              </a:rPr>
              <a:t>m</a:t>
            </a:r>
            <a:r>
              <a:rPr lang="en-US" altLang="zh-CN" sz="3200" b="1" baseline="-25000" dirty="0">
                <a:latin typeface="华文新魏" pitchFamily="2" charset="-122"/>
                <a:ea typeface="华文新魏" pitchFamily="2" charset="-122"/>
              </a:rPr>
              <a:t>2</a:t>
            </a:r>
            <a:r>
              <a:rPr lang="en-US" altLang="zh-CN" sz="3200" b="1" dirty="0">
                <a:latin typeface="华文新魏" pitchFamily="2" charset="-122"/>
                <a:ea typeface="华文新魏" pitchFamily="2" charset="-122"/>
              </a:rPr>
              <a:t>: </a:t>
            </a:r>
            <a:r>
              <a:rPr lang="zh-CN" altLang="en-US" sz="3200" b="1" dirty="0">
                <a:latin typeface="华文新魏" pitchFamily="2" charset="-122"/>
                <a:ea typeface="华文新魏" pitchFamily="2" charset="-122"/>
              </a:rPr>
              <a:t>干土质量 </a:t>
            </a:r>
            <a:r>
              <a:rPr lang="en-US" altLang="zh-CN" sz="3200" b="1" dirty="0">
                <a:latin typeface="华文新魏" pitchFamily="2" charset="-122"/>
                <a:ea typeface="华文新魏" pitchFamily="2" charset="-122"/>
              </a:rPr>
              <a:t>(g) </a:t>
            </a:r>
          </a:p>
        </p:txBody>
      </p:sp>
    </p:spTree>
    <p:extLst>
      <p:ext uri="{BB962C8B-B14F-4D97-AF65-F5344CB8AC3E}">
        <p14:creationId xmlns:p14="http://schemas.microsoft.com/office/powerpoint/2010/main" val="6128303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3"/>
          <p:cNvSpPr txBox="1">
            <a:spLocks noChangeArrowheads="1"/>
          </p:cNvSpPr>
          <p:nvPr/>
        </p:nvSpPr>
        <p:spPr bwMode="auto">
          <a:xfrm>
            <a:off x="546100" y="404813"/>
            <a:ext cx="7993063"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zh-CN" altLang="en-US" sz="3400" b="1">
                <a:latin typeface="华文新魏" pitchFamily="2" charset="-122"/>
                <a:ea typeface="华文新魏" pitchFamily="2" charset="-122"/>
              </a:rPr>
              <a:t>（二）土壤容积含水量（</a:t>
            </a:r>
            <a:r>
              <a:rPr lang="en-US" altLang="zh-CN" sz="3400" b="1">
                <a:latin typeface="华文新魏" pitchFamily="2" charset="-122"/>
                <a:ea typeface="华文新魏" pitchFamily="2" charset="-122"/>
              </a:rPr>
              <a:t>Q</a:t>
            </a:r>
            <a:r>
              <a:rPr lang="zh-CN" altLang="en-US" sz="3400" b="1">
                <a:latin typeface="华文新魏" pitchFamily="2" charset="-122"/>
                <a:ea typeface="华文新魏" pitchFamily="2" charset="-122"/>
              </a:rPr>
              <a:t>， </a:t>
            </a:r>
            <a:r>
              <a:rPr lang="en-US" altLang="zh-CN" sz="3400" b="1">
                <a:latin typeface="华文新魏" pitchFamily="2" charset="-122"/>
                <a:ea typeface="华文新魏" pitchFamily="2" charset="-122"/>
              </a:rPr>
              <a:t>cm</a:t>
            </a:r>
            <a:r>
              <a:rPr lang="en-US" altLang="zh-CN" sz="3400" b="1" baseline="30000">
                <a:latin typeface="华文新魏" pitchFamily="2" charset="-122"/>
                <a:ea typeface="华文新魏" pitchFamily="2" charset="-122"/>
              </a:rPr>
              <a:t>3</a:t>
            </a:r>
            <a:r>
              <a:rPr lang="en-US" altLang="zh-CN" sz="3400" b="1">
                <a:latin typeface="华文新魏" pitchFamily="2" charset="-122"/>
                <a:ea typeface="华文新魏" pitchFamily="2" charset="-122"/>
              </a:rPr>
              <a:t>/cm</a:t>
            </a:r>
            <a:r>
              <a:rPr lang="en-US" altLang="zh-CN" sz="3400" b="1" baseline="30000">
                <a:latin typeface="华文新魏" pitchFamily="2" charset="-122"/>
                <a:ea typeface="华文新魏" pitchFamily="2" charset="-122"/>
              </a:rPr>
              <a:t>3</a:t>
            </a:r>
            <a:r>
              <a:rPr lang="en-US" altLang="zh-CN" sz="3400" b="1" baseline="-25000">
                <a:latin typeface="华文新魏" pitchFamily="2" charset="-122"/>
                <a:ea typeface="华文新魏" pitchFamily="2" charset="-122"/>
              </a:rPr>
              <a:t> </a:t>
            </a:r>
            <a:r>
              <a:rPr lang="zh-CN" altLang="en-US" sz="3400" b="1">
                <a:latin typeface="华文新魏" pitchFamily="2" charset="-122"/>
                <a:ea typeface="华文新魏" pitchFamily="2" charset="-122"/>
              </a:rPr>
              <a:t>）</a:t>
            </a:r>
          </a:p>
        </p:txBody>
      </p:sp>
      <p:sp>
        <p:nvSpPr>
          <p:cNvPr id="30723" name="Rectangle 4"/>
          <p:cNvSpPr>
            <a:spLocks noChangeArrowheads="1"/>
          </p:cNvSpPr>
          <p:nvPr/>
        </p:nvSpPr>
        <p:spPr bwMode="auto">
          <a:xfrm>
            <a:off x="2201863" y="2374900"/>
            <a:ext cx="2232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3600" b="1">
                <a:solidFill>
                  <a:srgbClr val="CC3300"/>
                </a:solidFill>
                <a:ea typeface="华文新魏" pitchFamily="2" charset="-122"/>
              </a:rPr>
              <a:t>土壤容积</a:t>
            </a:r>
            <a:endParaRPr lang="zh-CN" altLang="en-US" sz="3600" b="1" baseline="-25000">
              <a:solidFill>
                <a:srgbClr val="CC3300"/>
              </a:solidFill>
              <a:ea typeface="华文新魏" pitchFamily="2" charset="-122"/>
              <a:cs typeface="Times New Roman" pitchFamily="18" charset="0"/>
            </a:endParaRPr>
          </a:p>
        </p:txBody>
      </p:sp>
      <p:sp>
        <p:nvSpPr>
          <p:cNvPr id="30724" name="Rectangle 6"/>
          <p:cNvSpPr>
            <a:spLocks noChangeArrowheads="1"/>
          </p:cNvSpPr>
          <p:nvPr/>
        </p:nvSpPr>
        <p:spPr bwMode="auto">
          <a:xfrm>
            <a:off x="546100" y="1943100"/>
            <a:ext cx="86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3600" b="1">
                <a:solidFill>
                  <a:srgbClr val="CC3300"/>
                </a:solidFill>
              </a:rPr>
              <a:t>Q</a:t>
            </a:r>
            <a:endParaRPr lang="en-US" altLang="en-US" sz="3600" b="1">
              <a:solidFill>
                <a:srgbClr val="CC3300"/>
              </a:solidFill>
              <a:cs typeface="Times New Roman" pitchFamily="18" charset="0"/>
            </a:endParaRPr>
          </a:p>
        </p:txBody>
      </p:sp>
      <p:sp>
        <p:nvSpPr>
          <p:cNvPr id="30725" name="Rectangle 7"/>
          <p:cNvSpPr>
            <a:spLocks noChangeArrowheads="1"/>
          </p:cNvSpPr>
          <p:nvPr/>
        </p:nvSpPr>
        <p:spPr bwMode="auto">
          <a:xfrm>
            <a:off x="1266825" y="2014538"/>
            <a:ext cx="86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800" b="1">
                <a:solidFill>
                  <a:srgbClr val="CC3300"/>
                </a:solidFill>
              </a:rPr>
              <a:t>=</a:t>
            </a:r>
            <a:endParaRPr lang="en-US" altLang="en-US" sz="2800" b="1">
              <a:solidFill>
                <a:srgbClr val="CC3300"/>
              </a:solidFill>
              <a:cs typeface="Times New Roman" pitchFamily="18" charset="0"/>
            </a:endParaRPr>
          </a:p>
        </p:txBody>
      </p:sp>
      <p:sp>
        <p:nvSpPr>
          <p:cNvPr id="30726" name="Rectangle 8"/>
          <p:cNvSpPr>
            <a:spLocks noChangeArrowheads="1"/>
          </p:cNvSpPr>
          <p:nvPr/>
        </p:nvSpPr>
        <p:spPr bwMode="auto">
          <a:xfrm>
            <a:off x="1914525" y="1727200"/>
            <a:ext cx="30956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3600" b="1">
                <a:solidFill>
                  <a:srgbClr val="CC3300"/>
                </a:solidFill>
                <a:ea typeface="华文新魏" pitchFamily="2" charset="-122"/>
              </a:rPr>
              <a:t>土壤水分容积</a:t>
            </a:r>
          </a:p>
        </p:txBody>
      </p:sp>
      <p:sp>
        <p:nvSpPr>
          <p:cNvPr id="30727" name="Line 9"/>
          <p:cNvSpPr>
            <a:spLocks noChangeShapeType="1"/>
          </p:cNvSpPr>
          <p:nvPr/>
        </p:nvSpPr>
        <p:spPr bwMode="auto">
          <a:xfrm>
            <a:off x="1770063" y="2303463"/>
            <a:ext cx="2736850" cy="0"/>
          </a:xfrm>
          <a:prstGeom prst="line">
            <a:avLst/>
          </a:prstGeom>
          <a:noFill/>
          <a:ln w="952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28" name="Text Box 11"/>
          <p:cNvSpPr txBox="1">
            <a:spLocks noChangeArrowheads="1"/>
          </p:cNvSpPr>
          <p:nvPr/>
        </p:nvSpPr>
        <p:spPr bwMode="auto">
          <a:xfrm>
            <a:off x="935038" y="5430838"/>
            <a:ext cx="7343775" cy="549275"/>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spcBef>
                <a:spcPct val="50000"/>
              </a:spcBef>
            </a:pPr>
            <a:r>
              <a:rPr lang="en-US" altLang="zh-CN" sz="3000" b="1">
                <a:latin typeface="华文新魏" pitchFamily="2" charset="-122"/>
                <a:ea typeface="华文新魏" pitchFamily="2" charset="-122"/>
              </a:rPr>
              <a:t>Q=</a:t>
            </a:r>
            <a:r>
              <a:rPr lang="zh-CN" altLang="en-US" sz="3000" b="1">
                <a:latin typeface="华文新魏" pitchFamily="2" charset="-122"/>
                <a:ea typeface="华文新魏" pitchFamily="2" charset="-122"/>
              </a:rPr>
              <a:t>土壤质量含水量</a:t>
            </a:r>
            <a:r>
              <a:rPr lang="en-US" altLang="zh-CN" sz="3000" b="1">
                <a:latin typeface="华文新魏" pitchFamily="2" charset="-122"/>
                <a:ea typeface="华文新魏" pitchFamily="2" charset="-122"/>
              </a:rPr>
              <a:t>×</a:t>
            </a:r>
            <a:r>
              <a:rPr lang="zh-CN" altLang="en-US" sz="3000" b="1">
                <a:latin typeface="华文新魏" pitchFamily="2" charset="-122"/>
                <a:ea typeface="华文新魏" pitchFamily="2" charset="-122"/>
              </a:rPr>
              <a:t>容重</a:t>
            </a:r>
            <a:r>
              <a:rPr lang="en-US" altLang="zh-CN" sz="3000" b="1">
                <a:latin typeface="华文新魏" pitchFamily="2" charset="-122"/>
                <a:ea typeface="华文新魏" pitchFamily="2" charset="-122"/>
              </a:rPr>
              <a:t>÷1000 ×100%</a:t>
            </a:r>
          </a:p>
        </p:txBody>
      </p:sp>
      <p:sp>
        <p:nvSpPr>
          <p:cNvPr id="30729" name="Rectangle 14"/>
          <p:cNvSpPr>
            <a:spLocks noChangeArrowheads="1"/>
          </p:cNvSpPr>
          <p:nvPr/>
        </p:nvSpPr>
        <p:spPr bwMode="auto">
          <a:xfrm>
            <a:off x="1266825" y="2014538"/>
            <a:ext cx="86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800" b="1">
                <a:solidFill>
                  <a:srgbClr val="CC3300"/>
                </a:solidFill>
              </a:rPr>
              <a:t>=</a:t>
            </a:r>
            <a:endParaRPr lang="en-US" altLang="en-US" sz="2800" b="1">
              <a:solidFill>
                <a:srgbClr val="CC3300"/>
              </a:solidFill>
              <a:cs typeface="Times New Roman" pitchFamily="18" charset="0"/>
            </a:endParaRPr>
          </a:p>
        </p:txBody>
      </p:sp>
      <p:sp>
        <p:nvSpPr>
          <p:cNvPr id="30730" name="Rectangle 17"/>
          <p:cNvSpPr>
            <a:spLocks noChangeArrowheads="1"/>
          </p:cNvSpPr>
          <p:nvPr/>
        </p:nvSpPr>
        <p:spPr bwMode="auto">
          <a:xfrm>
            <a:off x="1266825" y="2014538"/>
            <a:ext cx="86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800" b="1">
                <a:solidFill>
                  <a:srgbClr val="CC3300"/>
                </a:solidFill>
              </a:rPr>
              <a:t>=</a:t>
            </a:r>
            <a:endParaRPr lang="en-US" altLang="en-US" sz="2800" b="1">
              <a:solidFill>
                <a:srgbClr val="CC3300"/>
              </a:solidFill>
              <a:cs typeface="Times New Roman" pitchFamily="18" charset="0"/>
            </a:endParaRPr>
          </a:p>
        </p:txBody>
      </p:sp>
      <p:sp>
        <p:nvSpPr>
          <p:cNvPr id="30731" name="Rectangle 21"/>
          <p:cNvSpPr>
            <a:spLocks noChangeArrowheads="1"/>
          </p:cNvSpPr>
          <p:nvPr/>
        </p:nvSpPr>
        <p:spPr bwMode="auto">
          <a:xfrm>
            <a:off x="1266825" y="2014538"/>
            <a:ext cx="86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800" b="1">
                <a:solidFill>
                  <a:srgbClr val="CC3300"/>
                </a:solidFill>
              </a:rPr>
              <a:t>=</a:t>
            </a:r>
            <a:endParaRPr lang="en-US" altLang="en-US" sz="2800" b="1">
              <a:solidFill>
                <a:srgbClr val="CC3300"/>
              </a:solidFill>
              <a:cs typeface="Times New Roman" pitchFamily="18" charset="0"/>
            </a:endParaRPr>
          </a:p>
        </p:txBody>
      </p:sp>
      <p:sp>
        <p:nvSpPr>
          <p:cNvPr id="30732" name="Rectangle 25"/>
          <p:cNvSpPr>
            <a:spLocks noChangeArrowheads="1"/>
          </p:cNvSpPr>
          <p:nvPr/>
        </p:nvSpPr>
        <p:spPr bwMode="auto">
          <a:xfrm>
            <a:off x="1266825" y="2014538"/>
            <a:ext cx="86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800" b="1">
                <a:solidFill>
                  <a:srgbClr val="CC3300"/>
                </a:solidFill>
              </a:rPr>
              <a:t>=</a:t>
            </a:r>
            <a:endParaRPr lang="en-US" altLang="en-US" sz="2800" b="1">
              <a:solidFill>
                <a:srgbClr val="CC3300"/>
              </a:solidFill>
              <a:cs typeface="Times New Roman" pitchFamily="18" charset="0"/>
            </a:endParaRPr>
          </a:p>
        </p:txBody>
      </p:sp>
      <p:sp>
        <p:nvSpPr>
          <p:cNvPr id="30733" name="Line 26"/>
          <p:cNvSpPr>
            <a:spLocks noChangeShapeType="1"/>
          </p:cNvSpPr>
          <p:nvPr/>
        </p:nvSpPr>
        <p:spPr bwMode="auto">
          <a:xfrm>
            <a:off x="1770063" y="2303463"/>
            <a:ext cx="2736850" cy="0"/>
          </a:xfrm>
          <a:prstGeom prst="line">
            <a:avLst/>
          </a:prstGeom>
          <a:noFill/>
          <a:ln w="952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4" name="Rectangle 28"/>
          <p:cNvSpPr>
            <a:spLocks noChangeArrowheads="1"/>
          </p:cNvSpPr>
          <p:nvPr/>
        </p:nvSpPr>
        <p:spPr bwMode="auto">
          <a:xfrm>
            <a:off x="1266825" y="2014538"/>
            <a:ext cx="86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800" b="1">
                <a:solidFill>
                  <a:srgbClr val="CC3300"/>
                </a:solidFill>
              </a:rPr>
              <a:t>=</a:t>
            </a:r>
            <a:endParaRPr lang="en-US" altLang="en-US" sz="2800" b="1">
              <a:solidFill>
                <a:srgbClr val="CC3300"/>
              </a:solidFill>
              <a:cs typeface="Times New Roman" pitchFamily="18" charset="0"/>
            </a:endParaRPr>
          </a:p>
        </p:txBody>
      </p:sp>
      <p:sp>
        <p:nvSpPr>
          <p:cNvPr id="30735" name="Line 30"/>
          <p:cNvSpPr>
            <a:spLocks noChangeShapeType="1"/>
          </p:cNvSpPr>
          <p:nvPr/>
        </p:nvSpPr>
        <p:spPr bwMode="auto">
          <a:xfrm>
            <a:off x="1770063" y="2303463"/>
            <a:ext cx="2952750" cy="0"/>
          </a:xfrm>
          <a:prstGeom prst="line">
            <a:avLst/>
          </a:prstGeom>
          <a:noFill/>
          <a:ln w="952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36" name="Rectangle 32"/>
          <p:cNvSpPr>
            <a:spLocks noChangeArrowheads="1"/>
          </p:cNvSpPr>
          <p:nvPr/>
        </p:nvSpPr>
        <p:spPr bwMode="auto">
          <a:xfrm>
            <a:off x="1266825" y="2014538"/>
            <a:ext cx="86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800" b="1">
                <a:solidFill>
                  <a:srgbClr val="CC3300"/>
                </a:solidFill>
              </a:rPr>
              <a:t>=</a:t>
            </a:r>
            <a:endParaRPr lang="en-US" altLang="en-US" sz="2800" b="1">
              <a:solidFill>
                <a:srgbClr val="CC3300"/>
              </a:solidFill>
              <a:cs typeface="Times New Roman" pitchFamily="18" charset="0"/>
            </a:endParaRPr>
          </a:p>
        </p:txBody>
      </p:sp>
      <p:cxnSp>
        <p:nvCxnSpPr>
          <p:cNvPr id="30737" name="直接连接符 2"/>
          <p:cNvCxnSpPr>
            <a:cxnSpLocks noChangeShapeType="1"/>
          </p:cNvCxnSpPr>
          <p:nvPr/>
        </p:nvCxnSpPr>
        <p:spPr bwMode="auto">
          <a:xfrm>
            <a:off x="5349875" y="2941638"/>
            <a:ext cx="1743075"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38" name="TextBox 3"/>
          <p:cNvSpPr txBox="1">
            <a:spLocks noChangeArrowheads="1"/>
          </p:cNvSpPr>
          <p:nvPr/>
        </p:nvSpPr>
        <p:spPr bwMode="auto">
          <a:xfrm>
            <a:off x="5508625" y="2479675"/>
            <a:ext cx="14144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干土质量</a:t>
            </a:r>
          </a:p>
        </p:txBody>
      </p:sp>
      <p:sp>
        <p:nvSpPr>
          <p:cNvPr id="30739" name="TextBox 19"/>
          <p:cNvSpPr txBox="1">
            <a:spLocks noChangeArrowheads="1"/>
          </p:cNvSpPr>
          <p:nvPr/>
        </p:nvSpPr>
        <p:spPr bwMode="auto">
          <a:xfrm>
            <a:off x="5508625" y="2941638"/>
            <a:ext cx="14144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土壤容重</a:t>
            </a:r>
          </a:p>
        </p:txBody>
      </p:sp>
      <p:cxnSp>
        <p:nvCxnSpPr>
          <p:cNvPr id="30740" name="直接连接符 21"/>
          <p:cNvCxnSpPr>
            <a:cxnSpLocks noChangeShapeType="1"/>
          </p:cNvCxnSpPr>
          <p:nvPr/>
        </p:nvCxnSpPr>
        <p:spPr bwMode="auto">
          <a:xfrm>
            <a:off x="5200650" y="1658938"/>
            <a:ext cx="1743075"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41" name="TextBox 22"/>
          <p:cNvSpPr txBox="1">
            <a:spLocks noChangeArrowheads="1"/>
          </p:cNvSpPr>
          <p:nvPr/>
        </p:nvSpPr>
        <p:spPr bwMode="auto">
          <a:xfrm>
            <a:off x="5508625" y="1196975"/>
            <a:ext cx="11080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含水量</a:t>
            </a:r>
          </a:p>
        </p:txBody>
      </p:sp>
      <p:sp>
        <p:nvSpPr>
          <p:cNvPr id="30742" name="TextBox 23"/>
          <p:cNvSpPr txBox="1">
            <a:spLocks noChangeArrowheads="1"/>
          </p:cNvSpPr>
          <p:nvPr/>
        </p:nvSpPr>
        <p:spPr bwMode="auto">
          <a:xfrm>
            <a:off x="5508625" y="1658938"/>
            <a:ext cx="11080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水密度</a:t>
            </a:r>
          </a:p>
        </p:txBody>
      </p:sp>
      <p:cxnSp>
        <p:nvCxnSpPr>
          <p:cNvPr id="30743" name="直接箭头连接符 6"/>
          <p:cNvCxnSpPr>
            <a:cxnSpLocks noChangeShapeType="1"/>
          </p:cNvCxnSpPr>
          <p:nvPr/>
        </p:nvCxnSpPr>
        <p:spPr bwMode="auto">
          <a:xfrm flipV="1">
            <a:off x="4722813" y="1658938"/>
            <a:ext cx="354012" cy="355600"/>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744" name="直接箭头连接符 9"/>
          <p:cNvCxnSpPr>
            <a:cxnSpLocks noChangeShapeType="1"/>
          </p:cNvCxnSpPr>
          <p:nvPr/>
        </p:nvCxnSpPr>
        <p:spPr bwMode="auto">
          <a:xfrm>
            <a:off x="4284663" y="2695575"/>
            <a:ext cx="915987" cy="231775"/>
          </a:xfrm>
          <a:prstGeom prst="straightConnector1">
            <a:avLst/>
          </a:prstGeom>
          <a:noFill/>
          <a:ln w="9525" algn="ctr">
            <a:solidFill>
              <a:schemeClr val="tx1"/>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45" name="Line 30"/>
          <p:cNvSpPr>
            <a:spLocks noChangeShapeType="1"/>
          </p:cNvSpPr>
          <p:nvPr/>
        </p:nvSpPr>
        <p:spPr bwMode="auto">
          <a:xfrm>
            <a:off x="4859338" y="2303463"/>
            <a:ext cx="2592387" cy="0"/>
          </a:xfrm>
          <a:prstGeom prst="line">
            <a:avLst/>
          </a:prstGeom>
          <a:noFill/>
          <a:ln w="9525">
            <a:solidFill>
              <a:srgbClr val="800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cxnSp>
        <p:nvCxnSpPr>
          <p:cNvPr id="30746" name="直接连接符 32"/>
          <p:cNvCxnSpPr>
            <a:cxnSpLocks noChangeShapeType="1"/>
          </p:cNvCxnSpPr>
          <p:nvPr/>
        </p:nvCxnSpPr>
        <p:spPr bwMode="auto">
          <a:xfrm>
            <a:off x="1168400" y="4322763"/>
            <a:ext cx="1743075"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47" name="TextBox 33"/>
          <p:cNvSpPr txBox="1">
            <a:spLocks noChangeArrowheads="1"/>
          </p:cNvSpPr>
          <p:nvPr/>
        </p:nvSpPr>
        <p:spPr bwMode="auto">
          <a:xfrm>
            <a:off x="1476375" y="3860800"/>
            <a:ext cx="11064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含水量</a:t>
            </a:r>
          </a:p>
        </p:txBody>
      </p:sp>
      <p:sp>
        <p:nvSpPr>
          <p:cNvPr id="30748" name="TextBox 34"/>
          <p:cNvSpPr txBox="1">
            <a:spLocks noChangeArrowheads="1"/>
          </p:cNvSpPr>
          <p:nvPr/>
        </p:nvSpPr>
        <p:spPr bwMode="auto">
          <a:xfrm>
            <a:off x="1476375" y="4322763"/>
            <a:ext cx="11318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水密度</a:t>
            </a:r>
            <a:endParaRPr lang="en-US" altLang="zh-CN"/>
          </a:p>
          <a:p>
            <a:r>
              <a:rPr lang="en-US" altLang="zh-CN"/>
              <a:t>1 g/cm</a:t>
            </a:r>
            <a:r>
              <a:rPr lang="en-US" altLang="zh-CN" baseline="30000"/>
              <a:t>3</a:t>
            </a:r>
            <a:endParaRPr lang="zh-CN" altLang="en-US" baseline="30000"/>
          </a:p>
        </p:txBody>
      </p:sp>
      <p:cxnSp>
        <p:nvCxnSpPr>
          <p:cNvPr id="30749" name="直接连接符 35"/>
          <p:cNvCxnSpPr>
            <a:cxnSpLocks noChangeShapeType="1"/>
          </p:cNvCxnSpPr>
          <p:nvPr/>
        </p:nvCxnSpPr>
        <p:spPr bwMode="auto">
          <a:xfrm>
            <a:off x="3325813" y="4322763"/>
            <a:ext cx="1741487" cy="0"/>
          </a:xfrm>
          <a:prstGeom prst="line">
            <a:avLst/>
          </a:prstGeom>
          <a:noFill/>
          <a:ln w="9525"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0750" name="TextBox 36"/>
          <p:cNvSpPr txBox="1">
            <a:spLocks noChangeArrowheads="1"/>
          </p:cNvSpPr>
          <p:nvPr/>
        </p:nvSpPr>
        <p:spPr bwMode="auto">
          <a:xfrm>
            <a:off x="3489325" y="4330700"/>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干土质量</a:t>
            </a:r>
          </a:p>
        </p:txBody>
      </p:sp>
      <p:sp>
        <p:nvSpPr>
          <p:cNvPr id="30751" name="TextBox 37"/>
          <p:cNvSpPr txBox="1">
            <a:spLocks noChangeArrowheads="1"/>
          </p:cNvSpPr>
          <p:nvPr/>
        </p:nvSpPr>
        <p:spPr bwMode="auto">
          <a:xfrm>
            <a:off x="3489325" y="3860800"/>
            <a:ext cx="14160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r>
              <a:rPr lang="zh-CN" altLang="en-US"/>
              <a:t>土壤容重</a:t>
            </a:r>
          </a:p>
        </p:txBody>
      </p:sp>
      <p:sp>
        <p:nvSpPr>
          <p:cNvPr id="30752" name="矩形 12"/>
          <p:cNvSpPr>
            <a:spLocks noChangeArrowheads="1"/>
          </p:cNvSpPr>
          <p:nvPr/>
        </p:nvSpPr>
        <p:spPr bwMode="auto">
          <a:xfrm>
            <a:off x="2892425" y="4100513"/>
            <a:ext cx="4937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b="1"/>
              <a:t>×</a:t>
            </a:r>
            <a:endParaRPr lang="zh-CN" altLang="en-US"/>
          </a:p>
        </p:txBody>
      </p:sp>
      <p:sp>
        <p:nvSpPr>
          <p:cNvPr id="30753" name="Rectangle 32"/>
          <p:cNvSpPr>
            <a:spLocks noChangeArrowheads="1"/>
          </p:cNvSpPr>
          <p:nvPr/>
        </p:nvSpPr>
        <p:spPr bwMode="auto">
          <a:xfrm>
            <a:off x="609600" y="4083050"/>
            <a:ext cx="43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en-US" altLang="zh-CN" sz="2800" b="1">
                <a:solidFill>
                  <a:srgbClr val="CC3300"/>
                </a:solidFill>
              </a:rPr>
              <a:t>=</a:t>
            </a:r>
            <a:endParaRPr lang="en-US" altLang="en-US" sz="2800" b="1">
              <a:solidFill>
                <a:srgbClr val="CC3300"/>
              </a:solidFill>
              <a:cs typeface="Times New Roman" pitchFamily="18" charset="0"/>
            </a:endParaRPr>
          </a:p>
        </p:txBody>
      </p:sp>
      <p:sp>
        <p:nvSpPr>
          <p:cNvPr id="30754" name="椭圆 27"/>
          <p:cNvSpPr>
            <a:spLocks noChangeArrowheads="1"/>
          </p:cNvSpPr>
          <p:nvPr/>
        </p:nvSpPr>
        <p:spPr bwMode="auto">
          <a:xfrm rot="670404">
            <a:off x="1622425" y="4102100"/>
            <a:ext cx="3206750" cy="479425"/>
          </a:xfrm>
          <a:prstGeom prst="ellipse">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a:p>
        </p:txBody>
      </p:sp>
      <p:cxnSp>
        <p:nvCxnSpPr>
          <p:cNvPr id="30755" name="直接箭头连接符 30"/>
          <p:cNvCxnSpPr>
            <a:cxnSpLocks noChangeShapeType="1"/>
            <a:stCxn id="30754" idx="4"/>
          </p:cNvCxnSpPr>
          <p:nvPr/>
        </p:nvCxnSpPr>
        <p:spPr bwMode="auto">
          <a:xfrm flipH="1">
            <a:off x="2911475" y="4578350"/>
            <a:ext cx="268288" cy="1011238"/>
          </a:xfrm>
          <a:prstGeom prst="straightConnector1">
            <a:avLst/>
          </a:prstGeom>
          <a:noFill/>
          <a:ln w="9525" algn="ctr">
            <a:solidFill>
              <a:srgbClr val="FF0000"/>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9638749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23528" y="620688"/>
            <a:ext cx="7776864" cy="2677656"/>
          </a:xfrm>
          <a:prstGeom prst="rect">
            <a:avLst/>
          </a:prstGeom>
        </p:spPr>
        <p:txBody>
          <a:bodyPr wrap="square">
            <a:spAutoFit/>
          </a:bodyPr>
          <a:lstStyle/>
          <a:p>
            <a:r>
              <a:rPr lang="zh-CN" altLang="en-US" sz="2800" dirty="0" smtClean="0"/>
              <a:t>某土壤鲜重</a:t>
            </a:r>
            <a:r>
              <a:rPr lang="en-US" altLang="zh-CN" sz="2800" dirty="0" smtClean="0"/>
              <a:t>300g</a:t>
            </a:r>
            <a:r>
              <a:rPr lang="zh-CN" altLang="en-US" sz="2800" dirty="0" smtClean="0"/>
              <a:t>，烘干重</a:t>
            </a:r>
            <a:r>
              <a:rPr lang="en-US" altLang="zh-CN" sz="2800" dirty="0" smtClean="0"/>
              <a:t>270g</a:t>
            </a:r>
            <a:r>
              <a:rPr lang="zh-CN" altLang="en-US" sz="2800" dirty="0" smtClean="0"/>
              <a:t>，土壤容重为</a:t>
            </a:r>
            <a:r>
              <a:rPr lang="en-US" altLang="zh-CN" sz="2800" dirty="0" smtClean="0"/>
              <a:t>1.5g/cm</a:t>
            </a:r>
            <a:r>
              <a:rPr lang="en-US" altLang="zh-CN" sz="2800" baseline="30000" dirty="0" smtClean="0"/>
              <a:t>3</a:t>
            </a:r>
            <a:r>
              <a:rPr lang="zh-CN" altLang="en-US" sz="2800" dirty="0" smtClean="0"/>
              <a:t>，水密度为</a:t>
            </a:r>
            <a:r>
              <a:rPr lang="en-US" altLang="zh-CN" sz="2800" dirty="0" smtClean="0"/>
              <a:t>1g/cm</a:t>
            </a:r>
            <a:r>
              <a:rPr lang="en-US" altLang="zh-CN" sz="2800" baseline="30000" dirty="0" smtClean="0"/>
              <a:t>3</a:t>
            </a:r>
            <a:r>
              <a:rPr lang="zh-CN" altLang="en-US" sz="2800" dirty="0" smtClean="0"/>
              <a:t>，土壤</a:t>
            </a:r>
            <a:r>
              <a:rPr lang="zh-CN" altLang="en-US" sz="2800" dirty="0"/>
              <a:t>的总孔隙度为</a:t>
            </a:r>
            <a:r>
              <a:rPr lang="en-US" altLang="zh-CN" sz="2800" dirty="0" smtClean="0"/>
              <a:t>55%</a:t>
            </a:r>
            <a:r>
              <a:rPr lang="zh-CN" altLang="en-US" sz="2800" dirty="0" smtClean="0"/>
              <a:t>。</a:t>
            </a:r>
            <a:r>
              <a:rPr lang="en-US" altLang="zh-CN" sz="2800" dirty="0" smtClean="0"/>
              <a:t> </a:t>
            </a:r>
          </a:p>
          <a:p>
            <a:endParaRPr lang="en-US" altLang="zh-CN" sz="2800" dirty="0"/>
          </a:p>
          <a:p>
            <a:pPr marL="514350" indent="-514350">
              <a:buAutoNum type="arabicPeriod"/>
            </a:pPr>
            <a:r>
              <a:rPr lang="zh-CN" altLang="en-US" sz="2800" dirty="0" smtClean="0"/>
              <a:t>该土壤质量含水量、容积含水量？</a:t>
            </a:r>
            <a:endParaRPr lang="en-US" altLang="zh-CN" sz="2800" dirty="0" smtClean="0"/>
          </a:p>
          <a:p>
            <a:pPr marL="514350" indent="-514350">
              <a:buAutoNum type="arabicPeriod"/>
            </a:pPr>
            <a:r>
              <a:rPr lang="zh-CN" altLang="en-US" sz="2800" dirty="0" smtClean="0"/>
              <a:t>该</a:t>
            </a:r>
            <a:r>
              <a:rPr lang="zh-CN" altLang="en-US" sz="2800" dirty="0"/>
              <a:t>土壤的固、液、气</a:t>
            </a:r>
            <a:r>
              <a:rPr lang="zh-CN" altLang="en-US" sz="2800" dirty="0" smtClean="0"/>
              <a:t>三相体积比？</a:t>
            </a:r>
            <a:endParaRPr lang="zh-CN" altLang="en-US" sz="2800" dirty="0"/>
          </a:p>
        </p:txBody>
      </p:sp>
      <p:sp>
        <p:nvSpPr>
          <p:cNvPr id="4" name="TextBox 3"/>
          <p:cNvSpPr txBox="1"/>
          <p:nvPr/>
        </p:nvSpPr>
        <p:spPr>
          <a:xfrm>
            <a:off x="65045" y="3834395"/>
            <a:ext cx="9013910" cy="2308324"/>
          </a:xfrm>
          <a:prstGeom prst="rect">
            <a:avLst/>
          </a:prstGeom>
          <a:noFill/>
        </p:spPr>
        <p:txBody>
          <a:bodyPr wrap="square" rtlCol="0">
            <a:spAutoFit/>
          </a:bodyPr>
          <a:lstStyle/>
          <a:p>
            <a:pPr marL="457200" indent="-457200">
              <a:buAutoNum type="arabicPeriod"/>
            </a:pPr>
            <a:r>
              <a:rPr lang="zh-CN" altLang="en-US" sz="2400" dirty="0" smtClean="0"/>
              <a:t>质量含水量：</a:t>
            </a:r>
            <a:r>
              <a:rPr lang="en-US" altLang="zh-CN" sz="2400" dirty="0" smtClean="0"/>
              <a:t>(300g-270g</a:t>
            </a:r>
            <a:r>
              <a:rPr lang="zh-CN" altLang="en-US" sz="2400" dirty="0" smtClean="0"/>
              <a:t>）</a:t>
            </a:r>
            <a:r>
              <a:rPr lang="en-US" altLang="zh-CN" sz="2400" dirty="0" smtClean="0"/>
              <a:t>/270g = 0.111</a:t>
            </a:r>
            <a:r>
              <a:rPr lang="zh-CN" altLang="en-US" sz="2400" dirty="0" smtClean="0"/>
              <a:t>（</a:t>
            </a:r>
            <a:r>
              <a:rPr lang="en-US" altLang="zh-CN" sz="2400" dirty="0" smtClean="0"/>
              <a:t>11.1%</a:t>
            </a:r>
            <a:r>
              <a:rPr lang="zh-CN" altLang="en-US" sz="2400" dirty="0" smtClean="0"/>
              <a:t>、</a:t>
            </a:r>
            <a:r>
              <a:rPr lang="en-US" altLang="zh-CN" sz="2400" dirty="0" smtClean="0"/>
              <a:t>111 g/kg</a:t>
            </a:r>
            <a:r>
              <a:rPr lang="zh-CN" altLang="en-US" sz="2400" dirty="0" smtClean="0"/>
              <a:t>）</a:t>
            </a:r>
            <a:endParaRPr lang="en-US" altLang="zh-CN" sz="2400" dirty="0"/>
          </a:p>
          <a:p>
            <a:r>
              <a:rPr lang="zh-CN" altLang="en-US" sz="2400" dirty="0" smtClean="0"/>
              <a:t>     容积含水量：</a:t>
            </a:r>
            <a:r>
              <a:rPr lang="en-US" altLang="zh-CN" sz="2400" dirty="0" smtClean="0"/>
              <a:t>11.1</a:t>
            </a:r>
            <a:r>
              <a:rPr lang="en-US" altLang="zh-CN" sz="2400" dirty="0"/>
              <a:t>% </a:t>
            </a:r>
            <a:r>
              <a:rPr lang="en-US" altLang="zh-CN" sz="2400" dirty="0" smtClean="0"/>
              <a:t>*1.5(g/cm3</a:t>
            </a:r>
            <a:r>
              <a:rPr lang="zh-CN" altLang="en-US" sz="2400" dirty="0" smtClean="0"/>
              <a:t>）</a:t>
            </a:r>
            <a:r>
              <a:rPr lang="en-US" altLang="zh-CN" sz="2400" dirty="0" smtClean="0"/>
              <a:t>/1 (</a:t>
            </a:r>
            <a:r>
              <a:rPr lang="en-US" altLang="zh-CN" sz="2400" dirty="0"/>
              <a:t>g/cm3</a:t>
            </a:r>
            <a:r>
              <a:rPr lang="zh-CN" altLang="en-US" sz="2400" dirty="0" smtClean="0"/>
              <a:t>）</a:t>
            </a:r>
            <a:r>
              <a:rPr lang="en-US" altLang="zh-CN" sz="2400" dirty="0" smtClean="0"/>
              <a:t>= 16.7%</a:t>
            </a:r>
          </a:p>
          <a:p>
            <a:pPr marL="457200" indent="-457200">
              <a:buAutoNum type="arabicPeriod" startAt="2"/>
            </a:pPr>
            <a:r>
              <a:rPr lang="zh-CN" altLang="en-US" sz="2400" dirty="0" smtClean="0"/>
              <a:t>固相：</a:t>
            </a:r>
            <a:r>
              <a:rPr lang="en-US" altLang="zh-CN" sz="2400" dirty="0" smtClean="0"/>
              <a:t>1-55%=45%</a:t>
            </a:r>
          </a:p>
          <a:p>
            <a:r>
              <a:rPr lang="en-US" altLang="zh-CN" sz="2400" dirty="0"/>
              <a:t> </a:t>
            </a:r>
            <a:r>
              <a:rPr lang="en-US" altLang="zh-CN" sz="2400" dirty="0" smtClean="0"/>
              <a:t>     </a:t>
            </a:r>
            <a:r>
              <a:rPr lang="zh-CN" altLang="en-US" sz="2400" dirty="0" smtClean="0"/>
              <a:t>液相：</a:t>
            </a:r>
            <a:r>
              <a:rPr lang="en-US" altLang="zh-CN" sz="2400" dirty="0" smtClean="0"/>
              <a:t>16.7%</a:t>
            </a:r>
          </a:p>
          <a:p>
            <a:r>
              <a:rPr lang="en-US" altLang="zh-CN" sz="2400" dirty="0"/>
              <a:t> </a:t>
            </a:r>
            <a:r>
              <a:rPr lang="en-US" altLang="zh-CN" sz="2400" dirty="0" smtClean="0"/>
              <a:t>     </a:t>
            </a:r>
            <a:r>
              <a:rPr lang="zh-CN" altLang="en-US" sz="2400" dirty="0" smtClean="0"/>
              <a:t>气相：</a:t>
            </a:r>
            <a:r>
              <a:rPr lang="en-US" altLang="zh-CN" sz="2400" dirty="0" smtClean="0"/>
              <a:t>55%-16.7%=38.3%</a:t>
            </a:r>
          </a:p>
          <a:p>
            <a:r>
              <a:rPr lang="en-US" altLang="zh-CN" sz="2400" dirty="0"/>
              <a:t> </a:t>
            </a:r>
            <a:r>
              <a:rPr lang="en-US" altLang="zh-CN" sz="2400" dirty="0" smtClean="0"/>
              <a:t>     </a:t>
            </a:r>
            <a:r>
              <a:rPr lang="zh-CN" altLang="en-US" sz="2400" dirty="0" smtClean="0"/>
              <a:t>固：液：气：</a:t>
            </a:r>
            <a:r>
              <a:rPr lang="en-US" altLang="zh-CN" sz="2400" dirty="0" smtClean="0"/>
              <a:t>45</a:t>
            </a:r>
            <a:r>
              <a:rPr lang="zh-CN" altLang="en-US" sz="2400" dirty="0" smtClean="0"/>
              <a:t>：</a:t>
            </a:r>
            <a:r>
              <a:rPr lang="en-US" altLang="zh-CN" sz="2400" dirty="0" smtClean="0"/>
              <a:t>16.7</a:t>
            </a:r>
            <a:r>
              <a:rPr lang="zh-CN" altLang="en-US" sz="2400" dirty="0" smtClean="0"/>
              <a:t>：</a:t>
            </a:r>
            <a:r>
              <a:rPr lang="en-US" altLang="zh-CN" sz="2400" dirty="0" smtClean="0"/>
              <a:t>38.3</a:t>
            </a:r>
            <a:endParaRPr lang="zh-CN" altLang="en-US" sz="2400" dirty="0"/>
          </a:p>
        </p:txBody>
      </p:sp>
    </p:spTree>
    <p:extLst>
      <p:ext uri="{BB962C8B-B14F-4D97-AF65-F5344CB8AC3E}">
        <p14:creationId xmlns:p14="http://schemas.microsoft.com/office/powerpoint/2010/main" val="18992909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258888" y="980728"/>
            <a:ext cx="6880225" cy="3184525"/>
          </a:xfrm>
          <a:prstGeom prst="rect">
            <a:avLst/>
          </a:prstGeom>
          <a:solidFill>
            <a:srgbClr val="FFFFFF"/>
          </a:solidFill>
          <a:ln>
            <a:noFill/>
          </a:ln>
          <a:effectLst/>
          <a:extLst>
            <a:ext uri="{91240B29-F687-4F45-9708-019B960494DF}">
              <a14:hiddenLine xmlns:a14="http://schemas.microsoft.com/office/drawing/2010/main" w="12700">
                <a:solidFill>
                  <a:schemeClr val="accent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sz="4800" b="1" dirty="0">
                <a:solidFill>
                  <a:srgbClr val="33CCFF"/>
                </a:solidFill>
                <a:ea typeface="黑体" pitchFamily="49" charset="-122"/>
              </a:rPr>
              <a:t> </a:t>
            </a:r>
            <a:r>
              <a:rPr lang="zh-CN" altLang="en-US" sz="3500" b="1" dirty="0">
                <a:solidFill>
                  <a:srgbClr val="FF0000"/>
                </a:solidFill>
                <a:ea typeface="华文行楷" pitchFamily="2" charset="-122"/>
              </a:rPr>
              <a:t>（二）水分高效利用的途径：</a:t>
            </a:r>
          </a:p>
          <a:p>
            <a:pPr eaLnBrk="1" hangingPunct="1"/>
            <a:endParaRPr lang="zh-CN" altLang="en-US" sz="3500" b="1" dirty="0">
              <a:solidFill>
                <a:srgbClr val="33CCFF"/>
              </a:solidFill>
              <a:ea typeface="黑体" pitchFamily="49" charset="-122"/>
            </a:endParaRPr>
          </a:p>
          <a:p>
            <a:pPr eaLnBrk="1" hangingPunct="1">
              <a:buFontTx/>
              <a:buChar char="•"/>
            </a:pPr>
            <a:r>
              <a:rPr lang="zh-CN" altLang="en-US" sz="3200" b="1" dirty="0">
                <a:latin typeface="华文新魏" pitchFamily="2" charset="-122"/>
                <a:ea typeface="华文新魏" pitchFamily="2" charset="-122"/>
              </a:rPr>
              <a:t>合理开采、分配和管理；</a:t>
            </a:r>
          </a:p>
          <a:p>
            <a:pPr eaLnBrk="1" hangingPunct="1">
              <a:buFontTx/>
              <a:buChar char="•"/>
            </a:pPr>
            <a:r>
              <a:rPr lang="zh-CN" altLang="en-US" sz="3200" b="1" dirty="0">
                <a:latin typeface="华文新魏" pitchFamily="2" charset="-122"/>
                <a:ea typeface="华文新魏" pitchFamily="2" charset="-122"/>
              </a:rPr>
              <a:t> 减少输水损失；</a:t>
            </a:r>
          </a:p>
          <a:p>
            <a:pPr eaLnBrk="1" hangingPunct="1">
              <a:buFontTx/>
              <a:buChar char="•"/>
            </a:pPr>
            <a:r>
              <a:rPr lang="zh-CN" altLang="en-US" sz="3200" b="1" dirty="0">
                <a:latin typeface="华文新魏" pitchFamily="2" charset="-122"/>
                <a:ea typeface="华文新魏" pitchFamily="2" charset="-122"/>
              </a:rPr>
              <a:t> 提高灌溉效率</a:t>
            </a:r>
          </a:p>
          <a:p>
            <a:pPr eaLnBrk="1" hangingPunct="1"/>
            <a:r>
              <a:rPr lang="zh-CN" altLang="en-US" sz="2000" b="1" dirty="0">
                <a:solidFill>
                  <a:schemeClr val="accent2"/>
                </a:solidFill>
                <a:latin typeface="楷体_GB2312" pitchFamily="49" charset="-122"/>
                <a:ea typeface="楷体_GB2312" pitchFamily="49" charset="-122"/>
              </a:rPr>
              <a:t>                 喷灌、滴灌、渗灌</a:t>
            </a:r>
            <a:r>
              <a:rPr kumimoji="0" lang="zh-CN" altLang="en-US" dirty="0">
                <a:solidFill>
                  <a:schemeClr val="accent2"/>
                </a:solidFill>
              </a:rPr>
              <a:t>。</a:t>
            </a:r>
            <a:endParaRPr lang="zh-CN" altLang="en-US" sz="3200" b="1" dirty="0">
              <a:solidFill>
                <a:schemeClr val="accent2"/>
              </a:solidFill>
              <a:latin typeface="华文新魏" pitchFamily="2" charset="-122"/>
              <a:ea typeface="华文新魏" pitchFamily="2" charset="-122"/>
            </a:endParaRPr>
          </a:p>
        </p:txBody>
      </p:sp>
      <p:pic>
        <p:nvPicPr>
          <p:cNvPr id="44035" name="Picture 4" descr="u=2767665107,2671204252&amp;fm=21&amp;gp=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4437063"/>
            <a:ext cx="31337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6" name="Picture 5" descr="下载"/>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4437063"/>
            <a:ext cx="27908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7" name="Picture 7" descr="u=1372879508,1037026651&amp;fm=21&amp;gp=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1750" y="4508500"/>
            <a:ext cx="2582863" cy="195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89362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539750" y="908050"/>
            <a:ext cx="6769100" cy="641350"/>
          </a:xfrm>
          <a:prstGeom prst="rect">
            <a:avLst/>
          </a:prstGeom>
          <a:noFill/>
          <a:ln>
            <a:noFill/>
          </a:ln>
          <a:effectLst/>
          <a:extLst>
            <a:ext uri="{909E8E84-426E-40DD-AFC4-6F175D3DCCD1}">
              <a14:hiddenFill xmlns:a14="http://schemas.microsoft.com/office/drawing/2010/main">
                <a:solidFill>
                  <a:srgbClr val="FF00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zh-CN" altLang="en-US" sz="3600" b="1">
                <a:latin typeface="华文新魏" pitchFamily="2" charset="-122"/>
                <a:ea typeface="华文新魏" pitchFamily="2" charset="-122"/>
              </a:rPr>
              <a:t>（二）</a:t>
            </a:r>
            <a:r>
              <a:rPr lang="en-US" altLang="zh-CN" sz="3600" b="1">
                <a:latin typeface="华文新魏" pitchFamily="2" charset="-122"/>
                <a:ea typeface="华文新魏" pitchFamily="2" charset="-122"/>
              </a:rPr>
              <a:t>. </a:t>
            </a:r>
            <a:r>
              <a:rPr lang="zh-CN" altLang="en-US" sz="3600" b="1">
                <a:latin typeface="华文新魏" pitchFamily="2" charset="-122"/>
                <a:ea typeface="华文新魏" pitchFamily="2" charset="-122"/>
              </a:rPr>
              <a:t>土壤通气性产生的机制</a:t>
            </a:r>
          </a:p>
        </p:txBody>
      </p:sp>
      <p:sp>
        <p:nvSpPr>
          <p:cNvPr id="50179" name="Rectangle 5"/>
          <p:cNvSpPr>
            <a:spLocks noChangeArrowheads="1"/>
          </p:cNvSpPr>
          <p:nvPr/>
        </p:nvSpPr>
        <p:spPr bwMode="auto">
          <a:xfrm>
            <a:off x="4211638" y="32845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zh-CN" altLang="en-US"/>
          </a:p>
        </p:txBody>
      </p:sp>
      <p:sp>
        <p:nvSpPr>
          <p:cNvPr id="50180" name="Text Box 9"/>
          <p:cNvSpPr txBox="1">
            <a:spLocks noChangeArrowheads="1"/>
          </p:cNvSpPr>
          <p:nvPr/>
        </p:nvSpPr>
        <p:spPr bwMode="auto">
          <a:xfrm>
            <a:off x="3348038" y="2133600"/>
            <a:ext cx="4752975" cy="641350"/>
          </a:xfrm>
          <a:prstGeom prst="rect">
            <a:avLst/>
          </a:prstGeom>
          <a:solidFill>
            <a:srgbClr val="CCFFFF"/>
          </a:solidFill>
          <a:ln>
            <a:noFill/>
          </a:ln>
          <a:effectLst/>
          <a:extLst>
            <a:ext uri="{91240B29-F687-4F45-9708-019B960494DF}">
              <a14:hiddenLine xmlns:a14="http://schemas.microsoft.com/office/drawing/2010/main" w="12700" cap="sq">
                <a:solidFill>
                  <a:srgbClr val="FF33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3600" b="1">
                <a:solidFill>
                  <a:srgbClr val="FF0000"/>
                </a:solidFill>
                <a:latin typeface="华文新魏" pitchFamily="2" charset="-122"/>
                <a:ea typeface="华文新魏" pitchFamily="2" charset="-122"/>
              </a:rPr>
              <a:t>土壤空气扩散</a:t>
            </a:r>
          </a:p>
        </p:txBody>
      </p:sp>
      <p:sp>
        <p:nvSpPr>
          <p:cNvPr id="50181" name="Text Box 10"/>
          <p:cNvSpPr txBox="1">
            <a:spLocks noChangeArrowheads="1"/>
          </p:cNvSpPr>
          <p:nvPr/>
        </p:nvSpPr>
        <p:spPr bwMode="auto">
          <a:xfrm>
            <a:off x="1187450" y="2997200"/>
            <a:ext cx="1512888" cy="641350"/>
          </a:xfrm>
          <a:prstGeom prst="rect">
            <a:avLst/>
          </a:prstGeom>
          <a:solidFill>
            <a:srgbClr val="CCFFFF"/>
          </a:solidFill>
          <a:ln>
            <a:noFill/>
          </a:ln>
          <a:effectLst/>
          <a:extLst>
            <a:ext uri="{91240B29-F687-4F45-9708-019B960494DF}">
              <a14:hiddenLine xmlns:a14="http://schemas.microsoft.com/office/drawing/2010/main" w="12700" cap="sq">
                <a:solidFill>
                  <a:srgbClr val="FF33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r>
              <a:rPr lang="zh-CN" altLang="en-US" sz="3600" b="1">
                <a:latin typeface="华文新魏" pitchFamily="2" charset="-122"/>
                <a:ea typeface="华文新魏" pitchFamily="2" charset="-122"/>
              </a:rPr>
              <a:t>机制</a:t>
            </a:r>
          </a:p>
        </p:txBody>
      </p:sp>
      <p:sp>
        <p:nvSpPr>
          <p:cNvPr id="50182" name="AutoShape 11"/>
          <p:cNvSpPr>
            <a:spLocks/>
          </p:cNvSpPr>
          <p:nvPr/>
        </p:nvSpPr>
        <p:spPr bwMode="auto">
          <a:xfrm>
            <a:off x="2843213" y="2205038"/>
            <a:ext cx="288925" cy="1871662"/>
          </a:xfrm>
          <a:prstGeom prst="leftBrace">
            <a:avLst>
              <a:gd name="adj1" fmla="val 53984"/>
              <a:gd name="adj2" fmla="val 50000"/>
            </a:avLst>
          </a:prstGeom>
          <a:solidFill>
            <a:srgbClr val="00CCFF"/>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lang="zh-CN" altLang="zh-CN">
              <a:solidFill>
                <a:schemeClr val="accent2"/>
              </a:solidFill>
            </a:endParaRPr>
          </a:p>
        </p:txBody>
      </p:sp>
      <p:sp>
        <p:nvSpPr>
          <p:cNvPr id="50183" name="Text Box 12"/>
          <p:cNvSpPr txBox="1">
            <a:spLocks noChangeArrowheads="1"/>
          </p:cNvSpPr>
          <p:nvPr/>
        </p:nvSpPr>
        <p:spPr bwMode="auto">
          <a:xfrm>
            <a:off x="3276600" y="3500438"/>
            <a:ext cx="4895850" cy="641350"/>
          </a:xfrm>
          <a:prstGeom prst="rect">
            <a:avLst/>
          </a:prstGeom>
          <a:solidFill>
            <a:srgbClr val="CCFFFF"/>
          </a:solidFill>
          <a:ln>
            <a:noFill/>
          </a:ln>
          <a:effectLst/>
          <a:extLst>
            <a:ext uri="{91240B29-F687-4F45-9708-019B960494DF}">
              <a14:hiddenLine xmlns:a14="http://schemas.microsoft.com/office/drawing/2010/main" w="12700" cap="sq">
                <a:solidFill>
                  <a:srgbClr val="FF33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r>
              <a:rPr lang="zh-CN" altLang="en-US" sz="3600" b="1">
                <a:solidFill>
                  <a:srgbClr val="FF0000"/>
                </a:solidFill>
                <a:latin typeface="华文新魏" pitchFamily="2" charset="-122"/>
                <a:ea typeface="华文新魏" pitchFamily="2" charset="-122"/>
              </a:rPr>
              <a:t>土壤空气整体交换</a:t>
            </a:r>
          </a:p>
        </p:txBody>
      </p:sp>
    </p:spTree>
    <p:extLst>
      <p:ext uri="{BB962C8B-B14F-4D97-AF65-F5344CB8AC3E}">
        <p14:creationId xmlns:p14="http://schemas.microsoft.com/office/powerpoint/2010/main" val="33294869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s://img.mianfeiwendang.com/pic/669b813c65ab23f82a552a72/1-810-jpg_6-1080-0-0-1080.jpg"/>
          <p:cNvPicPr>
            <a:picLocks noChangeAspect="1" noChangeArrowheads="1"/>
          </p:cNvPicPr>
          <p:nvPr/>
        </p:nvPicPr>
        <p:blipFill rotWithShape="1">
          <a:blip r:embed="rId2">
            <a:extLst>
              <a:ext uri="{28A0092B-C50C-407E-A947-70E740481C1C}">
                <a14:useLocalDpi xmlns:a14="http://schemas.microsoft.com/office/drawing/2010/main" val="0"/>
              </a:ext>
            </a:extLst>
          </a:blip>
          <a:srcRect l="38421" t="46953" r="7058"/>
          <a:stretch/>
        </p:blipFill>
        <p:spPr bwMode="auto">
          <a:xfrm>
            <a:off x="5436096" y="741726"/>
            <a:ext cx="3312368" cy="2417130"/>
          </a:xfrm>
          <a:prstGeom prst="rect">
            <a:avLst/>
          </a:prstGeom>
          <a:noFill/>
          <a:extLst>
            <a:ext uri="{909E8E84-426E-40DD-AFC4-6F175D3DCCD1}">
              <a14:hiddenFill xmlns:a14="http://schemas.microsoft.com/office/drawing/2010/main">
                <a:solidFill>
                  <a:srgbClr val="FFFFFF"/>
                </a:solidFill>
              </a14:hiddenFill>
            </a:ext>
          </a:extLst>
        </p:spPr>
      </p:pic>
      <p:sp>
        <p:nvSpPr>
          <p:cNvPr id="7170" name="Rectangle 2"/>
          <p:cNvSpPr>
            <a:spLocks noChangeArrowheads="1"/>
          </p:cNvSpPr>
          <p:nvPr/>
        </p:nvSpPr>
        <p:spPr bwMode="auto">
          <a:xfrm>
            <a:off x="323850" y="692150"/>
            <a:ext cx="7793038" cy="823913"/>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p>
            <a:pPr eaLnBrk="1" hangingPunct="1">
              <a:lnSpc>
                <a:spcPct val="150000"/>
              </a:lnSpc>
            </a:pPr>
            <a:r>
              <a:rPr lang="zh-CN" altLang="zh-CN" b="1" dirty="0">
                <a:solidFill>
                  <a:srgbClr val="003366"/>
                </a:solidFill>
                <a:latin typeface="Times New Roman" pitchFamily="18" charset="0"/>
              </a:rPr>
              <a:t>1 </a:t>
            </a:r>
            <a:r>
              <a:rPr lang="zh-CN" altLang="zh-CN" b="1" dirty="0">
                <a:solidFill>
                  <a:srgbClr val="003366"/>
                </a:solidFill>
              </a:rPr>
              <a:t>、</a:t>
            </a:r>
            <a:r>
              <a:rPr lang="zh-CN" altLang="zh-CN" b="1" dirty="0">
                <a:solidFill>
                  <a:srgbClr val="003366"/>
                </a:solidFill>
                <a:latin typeface="Times New Roman" pitchFamily="18" charset="0"/>
              </a:rPr>
              <a:t> 地壳的元素组成</a:t>
            </a:r>
            <a:r>
              <a:rPr lang="zh-CN" altLang="zh-CN" dirty="0">
                <a:solidFill>
                  <a:srgbClr val="003366"/>
                </a:solidFill>
                <a:latin typeface="Times New Roman" pitchFamily="18" charset="0"/>
              </a:rPr>
              <a:t> </a:t>
            </a:r>
          </a:p>
        </p:txBody>
      </p:sp>
      <p:sp>
        <p:nvSpPr>
          <p:cNvPr id="7171" name="Rectangle 3"/>
          <p:cNvSpPr>
            <a:spLocks noChangeArrowheads="1"/>
          </p:cNvSpPr>
          <p:nvPr/>
        </p:nvSpPr>
        <p:spPr bwMode="auto">
          <a:xfrm>
            <a:off x="157950" y="3158856"/>
            <a:ext cx="8528050" cy="738664"/>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p>
            <a:pPr eaLnBrk="1" hangingPunct="1">
              <a:lnSpc>
                <a:spcPct val="150000"/>
              </a:lnSpc>
              <a:buFont typeface="Arial" panose="020B0604020202020204" pitchFamily="34" charset="0"/>
              <a:buNone/>
              <a:defRPr/>
            </a:pPr>
            <a:r>
              <a:rPr lang="zh-CN" altLang="zh-CN" sz="2600" b="1" dirty="0" smtClean="0">
                <a:solidFill>
                  <a:srgbClr val="CC3300"/>
                </a:solidFill>
                <a:effectLst>
                  <a:outerShdw blurRad="38100" dist="38100" dir="2700000" algn="tl">
                    <a:srgbClr val="000000"/>
                  </a:outerShdw>
                </a:effectLst>
                <a:latin typeface="Times New Roman" pitchFamily="18" charset="0"/>
              </a:rPr>
              <a:t>a</a:t>
            </a:r>
            <a:r>
              <a:rPr lang="zh-CN" altLang="zh-CN" sz="2600" b="1" dirty="0">
                <a:solidFill>
                  <a:srgbClr val="CC3300"/>
                </a:solidFill>
                <a:effectLst>
                  <a:outerShdw blurRad="38100" dist="38100" dir="2700000" algn="tl">
                    <a:srgbClr val="000000"/>
                  </a:outerShdw>
                </a:effectLst>
                <a:latin typeface="Times New Roman" pitchFamily="18" charset="0"/>
              </a:rPr>
              <a:t>.</a:t>
            </a:r>
            <a:r>
              <a:rPr lang="zh-CN" altLang="zh-CN" sz="2600" b="1" dirty="0">
                <a:effectLst>
                  <a:outerShdw blurRad="38100" dist="38100" dir="2700000" algn="tl">
                    <a:srgbClr val="FFFFFF"/>
                  </a:outerShdw>
                </a:effectLst>
                <a:latin typeface="Times New Roman" pitchFamily="18" charset="0"/>
              </a:rPr>
              <a:t> </a:t>
            </a:r>
            <a:r>
              <a:rPr lang="zh-CN" sz="2600" b="1" dirty="0">
                <a:effectLst>
                  <a:outerShdw blurRad="38100" dist="38100" dir="2700000" algn="tl">
                    <a:srgbClr val="FFFFFF"/>
                  </a:outerShdw>
                </a:effectLst>
                <a:latin typeface="Times New Roman" pitchFamily="18" charset="0"/>
              </a:rPr>
              <a:t>主要成分是</a:t>
            </a:r>
            <a:r>
              <a:rPr lang="zh-CN" altLang="zh-CN" sz="2600" b="1" dirty="0">
                <a:effectLst>
                  <a:outerShdw blurRad="38100" dist="38100" dir="2700000" algn="tl">
                    <a:srgbClr val="FFFFFF"/>
                  </a:outerShdw>
                </a:effectLst>
                <a:latin typeface="Times New Roman" pitchFamily="18" charset="0"/>
              </a:rPr>
              <a:t>O</a:t>
            </a:r>
            <a:r>
              <a:rPr lang="zh-CN" sz="2600" b="1" dirty="0">
                <a:effectLst>
                  <a:outerShdw blurRad="38100" dist="38100" dir="2700000" algn="tl">
                    <a:srgbClr val="FFFFFF"/>
                  </a:outerShdw>
                </a:effectLst>
                <a:latin typeface="Times New Roman" pitchFamily="18" charset="0"/>
              </a:rPr>
              <a:t>、</a:t>
            </a:r>
            <a:r>
              <a:rPr lang="zh-CN" altLang="zh-CN" sz="2800" b="1" dirty="0">
                <a:effectLst>
                  <a:outerShdw blurRad="38100" dist="38100" dir="2700000" algn="tl">
                    <a:srgbClr val="FFFFFF"/>
                  </a:outerShdw>
                </a:effectLst>
                <a:latin typeface="Times New Roman" pitchFamily="18" charset="0"/>
              </a:rPr>
              <a:t>Si</a:t>
            </a:r>
            <a:r>
              <a:rPr lang="zh-CN" sz="2600" b="1" dirty="0">
                <a:effectLst>
                  <a:outerShdw blurRad="38100" dist="38100" dir="2700000" algn="tl">
                    <a:srgbClr val="FFFFFF"/>
                  </a:outerShdw>
                </a:effectLst>
                <a:latin typeface="Times New Roman" pitchFamily="18" charset="0"/>
              </a:rPr>
              <a:t>、</a:t>
            </a:r>
            <a:r>
              <a:rPr lang="zh-CN" altLang="zh-CN" sz="2600" b="1" dirty="0">
                <a:effectLst>
                  <a:outerShdw blurRad="38100" dist="38100" dir="2700000" algn="tl">
                    <a:srgbClr val="FFFFFF"/>
                  </a:outerShdw>
                </a:effectLst>
                <a:latin typeface="Times New Roman" pitchFamily="18" charset="0"/>
              </a:rPr>
              <a:t>Al </a:t>
            </a:r>
            <a:r>
              <a:rPr lang="zh-CN" sz="2400" b="1" dirty="0">
                <a:effectLst>
                  <a:outerShdw blurRad="38100" dist="38100" dir="2700000" algn="tl">
                    <a:srgbClr val="FFFFFF"/>
                  </a:outerShdw>
                </a:effectLst>
                <a:latin typeface="Arial" panose="020B0604020202020204" pitchFamily="34" charset="0"/>
              </a:rPr>
              <a:t>、</a:t>
            </a:r>
            <a:r>
              <a:rPr lang="zh-CN" sz="2400" dirty="0">
                <a:latin typeface="Arial" panose="020B0604020202020204" pitchFamily="34" charset="0"/>
              </a:rPr>
              <a:t> </a:t>
            </a:r>
            <a:r>
              <a:rPr lang="zh-CN" altLang="zh-CN" sz="2600" b="1" dirty="0">
                <a:effectLst>
                  <a:outerShdw blurRad="38100" dist="38100" dir="2700000" algn="tl">
                    <a:srgbClr val="FFFFFF"/>
                  </a:outerShdw>
                </a:effectLst>
                <a:latin typeface="Times New Roman" pitchFamily="18" charset="0"/>
              </a:rPr>
              <a:t>Fe</a:t>
            </a:r>
            <a:r>
              <a:rPr lang="zh-CN" sz="2600" b="1" dirty="0">
                <a:effectLst>
                  <a:outerShdw blurRad="38100" dist="38100" dir="2700000" algn="tl">
                    <a:srgbClr val="FFFFFF"/>
                  </a:outerShdw>
                </a:effectLst>
                <a:latin typeface="Times New Roman" pitchFamily="18" charset="0"/>
              </a:rPr>
              <a:t>四种元素。</a:t>
            </a:r>
          </a:p>
        </p:txBody>
      </p:sp>
      <p:sp>
        <p:nvSpPr>
          <p:cNvPr id="7172" name="Rectangle 4"/>
          <p:cNvSpPr>
            <a:spLocks noChangeArrowheads="1"/>
          </p:cNvSpPr>
          <p:nvPr/>
        </p:nvSpPr>
        <p:spPr bwMode="auto">
          <a:xfrm>
            <a:off x="179387" y="4097738"/>
            <a:ext cx="8785101" cy="1878012"/>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wrap="square">
            <a:spAutoFit/>
          </a:bodyPr>
          <a:lstStyle/>
          <a:p>
            <a:pPr eaLnBrk="1" hangingPunct="1">
              <a:lnSpc>
                <a:spcPct val="150000"/>
              </a:lnSpc>
              <a:buFont typeface="Arial" panose="020B0604020202020204" pitchFamily="34" charset="0"/>
              <a:buNone/>
              <a:defRPr/>
            </a:pPr>
            <a:r>
              <a:rPr lang="zh-CN" altLang="zh-CN" sz="2600" b="1" dirty="0" smtClean="0">
                <a:solidFill>
                  <a:srgbClr val="CC3300"/>
                </a:solidFill>
                <a:effectLst>
                  <a:outerShdw blurRad="38100" dist="38100" dir="2700000" algn="tl">
                    <a:srgbClr val="000000"/>
                  </a:outerShdw>
                </a:effectLst>
                <a:latin typeface="Times New Roman" pitchFamily="18" charset="0"/>
              </a:rPr>
              <a:t>b</a:t>
            </a:r>
            <a:r>
              <a:rPr lang="zh-CN" altLang="zh-CN" sz="2600" b="1" dirty="0">
                <a:solidFill>
                  <a:srgbClr val="CC3300"/>
                </a:solidFill>
                <a:effectLst>
                  <a:outerShdw blurRad="38100" dist="38100" dir="2700000" algn="tl">
                    <a:srgbClr val="000000"/>
                  </a:outerShdw>
                </a:effectLst>
                <a:latin typeface="Times New Roman" pitchFamily="18" charset="0"/>
              </a:rPr>
              <a:t>.</a:t>
            </a:r>
            <a:r>
              <a:rPr lang="zh-CN" altLang="zh-CN" sz="2600" b="1" dirty="0">
                <a:effectLst>
                  <a:outerShdw blurRad="38100" dist="38100" dir="2700000" algn="tl">
                    <a:srgbClr val="FFFFFF"/>
                  </a:outerShdw>
                </a:effectLst>
                <a:latin typeface="Times New Roman" pitchFamily="18" charset="0"/>
              </a:rPr>
              <a:t> </a:t>
            </a:r>
            <a:r>
              <a:rPr lang="zh-CN" sz="2600" b="1" dirty="0">
                <a:effectLst>
                  <a:outerShdw blurRad="38100" dist="38100" dir="2700000" algn="tl">
                    <a:srgbClr val="FFFFFF"/>
                  </a:outerShdw>
                </a:effectLst>
                <a:latin typeface="Times New Roman" pitchFamily="18" charset="0"/>
              </a:rPr>
              <a:t>某些植物生长的必需营养元素：比如：</a:t>
            </a:r>
            <a:r>
              <a:rPr lang="zh-CN" altLang="zh-CN" sz="2600" b="1" dirty="0">
                <a:effectLst>
                  <a:outerShdw blurRad="38100" dist="38100" dir="2700000" algn="tl">
                    <a:srgbClr val="FFFFFF"/>
                  </a:outerShdw>
                </a:effectLst>
                <a:latin typeface="Times New Roman" pitchFamily="18" charset="0"/>
              </a:rPr>
              <a:t>Mn</a:t>
            </a:r>
            <a:r>
              <a:rPr lang="zh-CN" sz="2600" b="1" dirty="0">
                <a:effectLst>
                  <a:outerShdw blurRad="38100" dist="38100" dir="2700000" algn="tl">
                    <a:srgbClr val="FFFFFF"/>
                  </a:outerShdw>
                </a:effectLst>
                <a:latin typeface="Times New Roman" pitchFamily="18" charset="0"/>
              </a:rPr>
              <a:t>、</a:t>
            </a:r>
            <a:r>
              <a:rPr lang="zh-CN" altLang="zh-CN" sz="2600" b="1" dirty="0">
                <a:effectLst>
                  <a:outerShdw blurRad="38100" dist="38100" dir="2700000" algn="tl">
                    <a:srgbClr val="FFFFFF"/>
                  </a:outerShdw>
                </a:effectLst>
                <a:latin typeface="Times New Roman" pitchFamily="18" charset="0"/>
              </a:rPr>
              <a:t>Zn</a:t>
            </a:r>
            <a:r>
              <a:rPr lang="zh-CN" sz="2600" b="1" dirty="0">
                <a:effectLst>
                  <a:outerShdw blurRad="38100" dist="38100" dir="2700000" algn="tl">
                    <a:srgbClr val="FFFFFF"/>
                  </a:outerShdw>
                </a:effectLst>
                <a:latin typeface="Times New Roman" pitchFamily="18" charset="0"/>
              </a:rPr>
              <a:t>、 </a:t>
            </a:r>
            <a:r>
              <a:rPr lang="zh-CN" altLang="zh-CN" sz="2600" b="1" dirty="0">
                <a:effectLst>
                  <a:outerShdw blurRad="38100" dist="38100" dir="2700000" algn="tl">
                    <a:srgbClr val="FFFFFF"/>
                  </a:outerShdw>
                </a:effectLst>
                <a:latin typeface="Times New Roman" pitchFamily="18" charset="0"/>
              </a:rPr>
              <a:t>Cu</a:t>
            </a:r>
            <a:r>
              <a:rPr lang="zh-CN" sz="2600" b="1" dirty="0">
                <a:effectLst>
                  <a:outerShdw blurRad="38100" dist="38100" dir="2700000" algn="tl">
                    <a:srgbClr val="FFFFFF"/>
                  </a:outerShdw>
                </a:effectLst>
                <a:latin typeface="Times New Roman" pitchFamily="18" charset="0"/>
              </a:rPr>
              <a:t>、</a:t>
            </a:r>
          </a:p>
          <a:p>
            <a:pPr eaLnBrk="1" hangingPunct="1">
              <a:lnSpc>
                <a:spcPct val="150000"/>
              </a:lnSpc>
              <a:buFont typeface="Arial" panose="020B0604020202020204" pitchFamily="34" charset="0"/>
              <a:buNone/>
              <a:defRPr/>
            </a:pPr>
            <a:r>
              <a:rPr lang="en-US" altLang="zh-CN" sz="2600" b="1" dirty="0" smtClean="0">
                <a:effectLst>
                  <a:outerShdw blurRad="38100" dist="38100" dir="2700000" algn="tl">
                    <a:srgbClr val="FFFFFF"/>
                  </a:outerShdw>
                </a:effectLst>
                <a:latin typeface="Times New Roman" pitchFamily="18" charset="0"/>
              </a:rPr>
              <a:t>     </a:t>
            </a:r>
            <a:r>
              <a:rPr lang="zh-CN" altLang="zh-CN" sz="2600" b="1" dirty="0" smtClean="0">
                <a:effectLst>
                  <a:outerShdw blurRad="38100" dist="38100" dir="2700000" algn="tl">
                    <a:srgbClr val="FFFFFF"/>
                  </a:outerShdw>
                </a:effectLst>
                <a:latin typeface="Times New Roman" pitchFamily="18" charset="0"/>
              </a:rPr>
              <a:t>B</a:t>
            </a:r>
            <a:r>
              <a:rPr lang="zh-CN" sz="2600" b="1" dirty="0">
                <a:effectLst>
                  <a:outerShdw blurRad="38100" dist="38100" dir="2700000" algn="tl">
                    <a:srgbClr val="FFFFFF"/>
                  </a:outerShdw>
                </a:effectLst>
                <a:latin typeface="Times New Roman" pitchFamily="18" charset="0"/>
              </a:rPr>
              <a:t>、</a:t>
            </a:r>
            <a:r>
              <a:rPr lang="zh-CN" altLang="zh-CN" sz="2600" b="1" dirty="0">
                <a:effectLst>
                  <a:outerShdw blurRad="38100" dist="38100" dir="2700000" algn="tl">
                    <a:srgbClr val="FFFFFF"/>
                  </a:outerShdw>
                </a:effectLst>
                <a:latin typeface="Times New Roman" pitchFamily="18" charset="0"/>
              </a:rPr>
              <a:t>Mo</a:t>
            </a:r>
            <a:r>
              <a:rPr lang="zh-CN" sz="2600" b="1" dirty="0">
                <a:effectLst>
                  <a:outerShdw blurRad="38100" dist="38100" dir="2700000" algn="tl">
                    <a:srgbClr val="FFFFFF"/>
                  </a:outerShdw>
                </a:effectLst>
                <a:latin typeface="Times New Roman" pitchFamily="18" charset="0"/>
              </a:rPr>
              <a:t>等不仅含量少，而且都以难溶性的化合物封闭在</a:t>
            </a:r>
          </a:p>
          <a:p>
            <a:pPr eaLnBrk="1" hangingPunct="1">
              <a:lnSpc>
                <a:spcPct val="150000"/>
              </a:lnSpc>
              <a:buFont typeface="Arial" panose="020B0604020202020204" pitchFamily="34" charset="0"/>
              <a:buNone/>
              <a:defRPr/>
            </a:pPr>
            <a:r>
              <a:rPr lang="en-US" altLang="zh-CN" sz="2600" b="1" dirty="0" smtClean="0">
                <a:effectLst>
                  <a:outerShdw blurRad="38100" dist="38100" dir="2700000" algn="tl">
                    <a:srgbClr val="FFFFFF"/>
                  </a:outerShdw>
                </a:effectLst>
                <a:latin typeface="Times New Roman" pitchFamily="18" charset="0"/>
              </a:rPr>
              <a:t>     </a:t>
            </a:r>
            <a:r>
              <a:rPr lang="zh-CN" sz="2600" b="1" dirty="0" smtClean="0">
                <a:effectLst>
                  <a:outerShdw blurRad="38100" dist="38100" dir="2700000" algn="tl">
                    <a:srgbClr val="FFFFFF"/>
                  </a:outerShdw>
                </a:effectLst>
                <a:latin typeface="Times New Roman" pitchFamily="18" charset="0"/>
              </a:rPr>
              <a:t>坚硬</a:t>
            </a:r>
            <a:r>
              <a:rPr lang="zh-CN" sz="2600" b="1" dirty="0">
                <a:effectLst>
                  <a:outerShdw blurRad="38100" dist="38100" dir="2700000" algn="tl">
                    <a:srgbClr val="FFFFFF"/>
                  </a:outerShdw>
                </a:effectLst>
                <a:latin typeface="Times New Roman" pitchFamily="18" charset="0"/>
              </a:rPr>
              <a:t>的岩石中，处于极分散的状态，植物难于吸收利用。</a:t>
            </a:r>
          </a:p>
        </p:txBody>
      </p:sp>
      <p:grpSp>
        <p:nvGrpSpPr>
          <p:cNvPr id="7173" name="Group 5"/>
          <p:cNvGrpSpPr>
            <a:grpSpLocks/>
          </p:cNvGrpSpPr>
          <p:nvPr/>
        </p:nvGrpSpPr>
        <p:grpSpPr bwMode="auto">
          <a:xfrm>
            <a:off x="0" y="-26988"/>
            <a:ext cx="9144000" cy="404813"/>
            <a:chOff x="0" y="0"/>
            <a:chExt cx="5760" cy="255"/>
          </a:xfrm>
        </p:grpSpPr>
        <p:sp>
          <p:nvSpPr>
            <p:cNvPr id="7174" name="Rectangle 6"/>
            <p:cNvSpPr>
              <a:spLocks noChangeArrowheads="1"/>
            </p:cNvSpPr>
            <p:nvPr/>
          </p:nvSpPr>
          <p:spPr bwMode="auto">
            <a:xfrm>
              <a:off x="1973" y="0"/>
              <a:ext cx="3787" cy="255"/>
            </a:xfrm>
            <a:prstGeom prst="rect">
              <a:avLst/>
            </a:prstGeom>
            <a:solidFill>
              <a:srgbClr val="00003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zh-CN" altLang="zh-CN" sz="2000" b="1">
                  <a:solidFill>
                    <a:schemeClr val="bg1"/>
                  </a:solidFill>
                </a:rPr>
                <a:t>第 一 节   土壤矿物质与岩石风化</a:t>
              </a:r>
              <a:r>
                <a:rPr lang="zh-CN" altLang="zh-CN" sz="2400" b="1">
                  <a:solidFill>
                    <a:schemeClr val="bg1"/>
                  </a:solidFill>
                </a:rPr>
                <a:t>  </a:t>
              </a:r>
              <a:r>
                <a:rPr lang="zh-CN" altLang="zh-CN" sz="2000" b="1">
                  <a:solidFill>
                    <a:schemeClr val="bg1"/>
                  </a:solidFill>
                  <a:latin typeface="华文中宋" pitchFamily="2" charset="-122"/>
                </a:rPr>
                <a:t>(一）岩石的风化</a:t>
              </a:r>
              <a:r>
                <a:rPr lang="zh-CN" altLang="zh-CN" sz="2400" b="1">
                  <a:solidFill>
                    <a:schemeClr val="bg1"/>
                  </a:solidFill>
                </a:rPr>
                <a:t> </a:t>
              </a:r>
            </a:p>
          </p:txBody>
        </p:sp>
        <p:sp>
          <p:nvSpPr>
            <p:cNvPr id="7175" name="Rectangle 7"/>
            <p:cNvSpPr>
              <a:spLocks noChangeArrowheads="1"/>
            </p:cNvSpPr>
            <p:nvPr/>
          </p:nvSpPr>
          <p:spPr bwMode="auto">
            <a:xfrm>
              <a:off x="0" y="0"/>
              <a:ext cx="1973" cy="255"/>
            </a:xfrm>
            <a:prstGeom prst="rect">
              <a:avLst/>
            </a:prstGeom>
            <a:solidFill>
              <a:srgbClr val="640000"/>
            </a:solidFill>
            <a:ln w="254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zh-CN" sz="2000" b="1">
                  <a:solidFill>
                    <a:schemeClr val="bg1"/>
                  </a:solidFill>
                  <a:latin typeface="华文中宋" pitchFamily="2" charset="-122"/>
                </a:rPr>
                <a:t>第二章 土壤基本物质组成</a:t>
              </a:r>
              <a:r>
                <a:rPr lang="zh-CN" altLang="zh-CN" sz="2400"/>
                <a:t> </a:t>
              </a:r>
            </a:p>
          </p:txBody>
        </p:sp>
      </p:grpSp>
      <p:sp>
        <p:nvSpPr>
          <p:cNvPr id="2" name="矩形 1"/>
          <p:cNvSpPr/>
          <p:nvPr/>
        </p:nvSpPr>
        <p:spPr>
          <a:xfrm>
            <a:off x="177520" y="2491495"/>
            <a:ext cx="4852610" cy="523220"/>
          </a:xfrm>
          <a:prstGeom prst="rect">
            <a:avLst/>
          </a:prstGeom>
        </p:spPr>
        <p:txBody>
          <a:bodyPr wrap="none">
            <a:spAutoFit/>
          </a:bodyPr>
          <a:lstStyle/>
          <a:p>
            <a:r>
              <a:rPr lang="zh-CN" altLang="en-US" sz="2800" dirty="0" smtClean="0"/>
              <a:t>地壳：由</a:t>
            </a:r>
            <a:r>
              <a:rPr lang="zh-CN" altLang="en-US" sz="2800" dirty="0"/>
              <a:t>岩石构成的地球外壳</a:t>
            </a:r>
          </a:p>
        </p:txBody>
      </p:sp>
    </p:spTree>
    <p:extLst>
      <p:ext uri="{BB962C8B-B14F-4D97-AF65-F5344CB8AC3E}">
        <p14:creationId xmlns:p14="http://schemas.microsoft.com/office/powerpoint/2010/main" val="4046932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381000" y="563563"/>
            <a:ext cx="5638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just" eaLnBrk="1" hangingPunct="1">
              <a:spcBef>
                <a:spcPct val="50000"/>
              </a:spcBef>
            </a:pPr>
            <a:r>
              <a:rPr lang="zh-CN" altLang="en-US" sz="3400" b="1" dirty="0">
                <a:solidFill>
                  <a:srgbClr val="FF9933"/>
                </a:solidFill>
                <a:ea typeface="华文新魏" pitchFamily="2" charset="-122"/>
              </a:rPr>
              <a:t>（三）土壤通气性的调节</a:t>
            </a:r>
          </a:p>
        </p:txBody>
      </p:sp>
      <p:sp>
        <p:nvSpPr>
          <p:cNvPr id="56323" name="Text Box 3"/>
          <p:cNvSpPr txBox="1">
            <a:spLocks noChangeArrowheads="1"/>
          </p:cNvSpPr>
          <p:nvPr/>
        </p:nvSpPr>
        <p:spPr bwMode="auto">
          <a:xfrm>
            <a:off x="1258888" y="1268413"/>
            <a:ext cx="4495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3200" dirty="0">
                <a:latin typeface="华文新魏" pitchFamily="2" charset="-122"/>
                <a:ea typeface="华文新魏" pitchFamily="2" charset="-122"/>
              </a:rPr>
              <a:t>1</a:t>
            </a:r>
            <a:r>
              <a:rPr lang="zh-CN" altLang="en-US" sz="3200" dirty="0">
                <a:latin typeface="华文新魏" pitchFamily="2" charset="-122"/>
                <a:ea typeface="华文新魏" pitchFamily="2" charset="-122"/>
              </a:rPr>
              <a:t>、调节土壤水分含量</a:t>
            </a:r>
            <a:r>
              <a:rPr lang="zh-CN" altLang="en-US" sz="2800" dirty="0">
                <a:latin typeface="华文新魏" pitchFamily="2" charset="-122"/>
                <a:ea typeface="华文新魏" pitchFamily="2" charset="-122"/>
              </a:rPr>
              <a:t> </a:t>
            </a:r>
          </a:p>
        </p:txBody>
      </p:sp>
      <p:sp>
        <p:nvSpPr>
          <p:cNvPr id="56324" name="Text Box 4"/>
          <p:cNvSpPr txBox="1">
            <a:spLocks noChangeArrowheads="1"/>
          </p:cNvSpPr>
          <p:nvPr/>
        </p:nvSpPr>
        <p:spPr bwMode="auto">
          <a:xfrm>
            <a:off x="1258888" y="1989138"/>
            <a:ext cx="470376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3200" dirty="0">
                <a:latin typeface="华文新魏" pitchFamily="2" charset="-122"/>
                <a:ea typeface="华文新魏" pitchFamily="2" charset="-122"/>
              </a:rPr>
              <a:t>2</a:t>
            </a:r>
            <a:r>
              <a:rPr lang="zh-CN" altLang="en-US" sz="3200" dirty="0">
                <a:latin typeface="华文新魏" pitchFamily="2" charset="-122"/>
                <a:ea typeface="华文新魏" pitchFamily="2" charset="-122"/>
              </a:rPr>
              <a:t>、改良土壤结构</a:t>
            </a:r>
            <a:r>
              <a:rPr lang="zh-CN" altLang="en-US" sz="2800" dirty="0">
                <a:latin typeface="华文新魏" pitchFamily="2" charset="-122"/>
                <a:ea typeface="华文新魏" pitchFamily="2" charset="-122"/>
              </a:rPr>
              <a:t> </a:t>
            </a:r>
          </a:p>
        </p:txBody>
      </p:sp>
      <p:sp>
        <p:nvSpPr>
          <p:cNvPr id="56325" name="Text Box 5"/>
          <p:cNvSpPr txBox="1">
            <a:spLocks noChangeArrowheads="1"/>
          </p:cNvSpPr>
          <p:nvPr/>
        </p:nvSpPr>
        <p:spPr bwMode="auto">
          <a:xfrm>
            <a:off x="1187450" y="2636838"/>
            <a:ext cx="7620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3200" dirty="0">
                <a:latin typeface="华文新魏" pitchFamily="2" charset="-122"/>
                <a:ea typeface="华文新魏" pitchFamily="2" charset="-122"/>
              </a:rPr>
              <a:t>3</a:t>
            </a:r>
            <a:r>
              <a:rPr lang="zh-CN" altLang="en-US" sz="3200" dirty="0">
                <a:latin typeface="华文新魏" pitchFamily="2" charset="-122"/>
                <a:ea typeface="华文新魏" pitchFamily="2" charset="-122"/>
              </a:rPr>
              <a:t>、通过各种耕作手段来调节土壤通气性</a:t>
            </a:r>
            <a:r>
              <a:rPr lang="zh-CN" altLang="en-US" sz="2800" dirty="0">
                <a:latin typeface="华文新魏" pitchFamily="2" charset="-122"/>
                <a:ea typeface="华文新魏" pitchFamily="2" charset="-122"/>
              </a:rPr>
              <a:t> </a:t>
            </a:r>
          </a:p>
        </p:txBody>
      </p:sp>
      <p:sp>
        <p:nvSpPr>
          <p:cNvPr id="56326" name="Text Box 6"/>
          <p:cNvSpPr txBox="1">
            <a:spLocks noChangeArrowheads="1"/>
          </p:cNvSpPr>
          <p:nvPr/>
        </p:nvSpPr>
        <p:spPr bwMode="auto">
          <a:xfrm>
            <a:off x="684213" y="3573463"/>
            <a:ext cx="8001000" cy="9461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dirty="0"/>
              <a:t>     </a:t>
            </a:r>
            <a:r>
              <a:rPr lang="zh-CN" altLang="en-US" sz="2800" b="1" dirty="0">
                <a:latin typeface="华文新魏" pitchFamily="2" charset="-122"/>
                <a:ea typeface="华文新魏" pitchFamily="2" charset="-122"/>
              </a:rPr>
              <a:t>对旱作土壤，有</a:t>
            </a:r>
            <a:r>
              <a:rPr lang="zh-CN" altLang="en-US" sz="2800" b="1" dirty="0">
                <a:solidFill>
                  <a:schemeClr val="accent2"/>
                </a:solidFill>
                <a:latin typeface="华文新魏" pitchFamily="2" charset="-122"/>
                <a:ea typeface="华文新魏" pitchFamily="2" charset="-122"/>
              </a:rPr>
              <a:t>中耕松土</a:t>
            </a:r>
            <a:r>
              <a:rPr lang="zh-CN" altLang="en-US" sz="2800" b="1" dirty="0">
                <a:latin typeface="华文新魏" pitchFamily="2" charset="-122"/>
                <a:ea typeface="华文新魏" pitchFamily="2" charset="-122"/>
              </a:rPr>
              <a:t>，</a:t>
            </a:r>
            <a:r>
              <a:rPr lang="zh-CN" altLang="en-US" sz="2800" b="1" dirty="0">
                <a:solidFill>
                  <a:schemeClr val="accent2"/>
                </a:solidFill>
                <a:latin typeface="华文新魏" pitchFamily="2" charset="-122"/>
                <a:ea typeface="华文新魏" pitchFamily="2" charset="-122"/>
              </a:rPr>
              <a:t>深耙勤锄</a:t>
            </a:r>
            <a:r>
              <a:rPr lang="zh-CN" altLang="en-US" sz="2800" b="1" dirty="0">
                <a:latin typeface="华文新魏" pitchFamily="2" charset="-122"/>
                <a:ea typeface="华文新魏" pitchFamily="2" charset="-122"/>
              </a:rPr>
              <a:t>，</a:t>
            </a:r>
            <a:r>
              <a:rPr lang="zh-CN" altLang="en-US" sz="2800" b="1" dirty="0">
                <a:solidFill>
                  <a:schemeClr val="accent2"/>
                </a:solidFill>
                <a:latin typeface="华文新魏" pitchFamily="2" charset="-122"/>
                <a:ea typeface="华文新魏" pitchFamily="2" charset="-122"/>
              </a:rPr>
              <a:t>打破土表结壳</a:t>
            </a:r>
            <a:r>
              <a:rPr lang="zh-CN" altLang="en-US" sz="2800" b="1" dirty="0">
                <a:latin typeface="华文新魏" pitchFamily="2" charset="-122"/>
                <a:ea typeface="华文新魏" pitchFamily="2" charset="-122"/>
              </a:rPr>
              <a:t>，疏松耕层等措施。 </a:t>
            </a:r>
          </a:p>
        </p:txBody>
      </p:sp>
      <p:sp>
        <p:nvSpPr>
          <p:cNvPr id="56327" name="Text Box 7"/>
          <p:cNvSpPr txBox="1">
            <a:spLocks noChangeArrowheads="1"/>
          </p:cNvSpPr>
          <p:nvPr/>
        </p:nvSpPr>
        <p:spPr bwMode="auto">
          <a:xfrm>
            <a:off x="685800" y="5197475"/>
            <a:ext cx="8001000" cy="94615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dirty="0"/>
              <a:t>     </a:t>
            </a:r>
            <a:r>
              <a:rPr lang="zh-CN" altLang="en-US" sz="2800" b="1" dirty="0">
                <a:latin typeface="华文新魏" pitchFamily="2" charset="-122"/>
                <a:ea typeface="华文新魏" pitchFamily="2" charset="-122"/>
              </a:rPr>
              <a:t>对于水田土壤，可通过</a:t>
            </a:r>
            <a:r>
              <a:rPr lang="zh-CN" altLang="en-US" sz="2800" b="1" dirty="0">
                <a:solidFill>
                  <a:schemeClr val="accent2"/>
                </a:solidFill>
                <a:latin typeface="华文新魏" pitchFamily="2" charset="-122"/>
                <a:ea typeface="华文新魏" pitchFamily="2" charset="-122"/>
              </a:rPr>
              <a:t>落水晒田</a:t>
            </a:r>
            <a:r>
              <a:rPr lang="zh-CN" altLang="en-US" sz="2800" b="1" dirty="0">
                <a:latin typeface="华文新魏" pitchFamily="2" charset="-122"/>
                <a:ea typeface="华文新魏" pitchFamily="2" charset="-122"/>
              </a:rPr>
              <a:t>、</a:t>
            </a:r>
            <a:r>
              <a:rPr lang="zh-CN" altLang="en-US" sz="2800" b="1" dirty="0">
                <a:solidFill>
                  <a:schemeClr val="accent2"/>
                </a:solidFill>
                <a:latin typeface="华文新魏" pitchFamily="2" charset="-122"/>
                <a:ea typeface="华文新魏" pitchFamily="2" charset="-122"/>
              </a:rPr>
              <a:t>搁田</a:t>
            </a:r>
            <a:r>
              <a:rPr lang="zh-CN" altLang="en-US" sz="2800" b="1" dirty="0">
                <a:latin typeface="华文新魏" pitchFamily="2" charset="-122"/>
                <a:ea typeface="华文新魏" pitchFamily="2" charset="-122"/>
              </a:rPr>
              <a:t>及</a:t>
            </a:r>
            <a:r>
              <a:rPr lang="zh-CN" altLang="en-US" sz="2800" b="1" dirty="0">
                <a:solidFill>
                  <a:schemeClr val="accent2"/>
                </a:solidFill>
                <a:latin typeface="华文新魏" pitchFamily="2" charset="-122"/>
                <a:ea typeface="华文新魏" pitchFamily="2" charset="-122"/>
              </a:rPr>
              <a:t>合理的下渗速率</a:t>
            </a:r>
            <a:r>
              <a:rPr lang="zh-CN" altLang="en-US" sz="2800" b="1" dirty="0">
                <a:latin typeface="华文新魏" pitchFamily="2" charset="-122"/>
                <a:ea typeface="华文新魏" pitchFamily="2" charset="-122"/>
              </a:rPr>
              <a:t>等措施。 </a:t>
            </a:r>
          </a:p>
        </p:txBody>
      </p:sp>
    </p:spTree>
    <p:extLst>
      <p:ext uri="{BB962C8B-B14F-4D97-AF65-F5344CB8AC3E}">
        <p14:creationId xmlns:p14="http://schemas.microsoft.com/office/powerpoint/2010/main" val="10178165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ChangeArrowheads="1"/>
          </p:cNvSpPr>
          <p:nvPr/>
        </p:nvSpPr>
        <p:spPr bwMode="auto">
          <a:xfrm>
            <a:off x="0" y="836613"/>
            <a:ext cx="9144000" cy="107950"/>
          </a:xfrm>
          <a:prstGeom prst="rect">
            <a:avLst/>
          </a:prstGeom>
          <a:solidFill>
            <a:srgbClr val="143970"/>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ctr" eaLnBrk="1" hangingPunct="1"/>
            <a:endParaRPr lang="zh-CN" altLang="zh-CN" sz="3200" b="1">
              <a:solidFill>
                <a:srgbClr val="993300"/>
              </a:solidFill>
            </a:endParaRPr>
          </a:p>
        </p:txBody>
      </p:sp>
      <p:sp>
        <p:nvSpPr>
          <p:cNvPr id="58371" name="Text Box 3"/>
          <p:cNvSpPr txBox="1">
            <a:spLocks noChangeArrowheads="1"/>
          </p:cNvSpPr>
          <p:nvPr/>
        </p:nvSpPr>
        <p:spPr bwMode="auto">
          <a:xfrm>
            <a:off x="611188" y="1125538"/>
            <a:ext cx="4191000" cy="519112"/>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99"/>
                </a:solidFill>
                <a:ea typeface="楷体_GB2312" pitchFamily="49" charset="-122"/>
              </a:rPr>
              <a:t>一、土壤热量的来源</a:t>
            </a:r>
          </a:p>
        </p:txBody>
      </p:sp>
      <p:grpSp>
        <p:nvGrpSpPr>
          <p:cNvPr id="340996" name="Group 4"/>
          <p:cNvGrpSpPr>
            <a:grpSpLocks/>
          </p:cNvGrpSpPr>
          <p:nvPr/>
        </p:nvGrpSpPr>
        <p:grpSpPr bwMode="auto">
          <a:xfrm>
            <a:off x="2916238" y="2852738"/>
            <a:ext cx="3240087" cy="3671887"/>
            <a:chOff x="1429" y="1480"/>
            <a:chExt cx="2041" cy="2313"/>
          </a:xfrm>
        </p:grpSpPr>
        <p:sp>
          <p:nvSpPr>
            <p:cNvPr id="58383" name="Oval 5"/>
            <p:cNvSpPr>
              <a:spLocks noChangeArrowheads="1"/>
            </p:cNvSpPr>
            <p:nvPr/>
          </p:nvSpPr>
          <p:spPr bwMode="auto">
            <a:xfrm>
              <a:off x="1882" y="1979"/>
              <a:ext cx="1089" cy="1225"/>
            </a:xfrm>
            <a:prstGeom prst="ellipse">
              <a:avLst/>
            </a:prstGeom>
            <a:noFill/>
            <a:ln w="381000">
              <a:solidFill>
                <a:srgbClr val="FF9900"/>
              </a:solidFill>
              <a:round/>
              <a:headEnd/>
              <a:tailEnd/>
            </a:ln>
            <a:effectLst/>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58384" name="Oval 6"/>
            <p:cNvSpPr>
              <a:spLocks noChangeArrowheads="1"/>
            </p:cNvSpPr>
            <p:nvPr/>
          </p:nvSpPr>
          <p:spPr bwMode="auto">
            <a:xfrm>
              <a:off x="1429" y="1480"/>
              <a:ext cx="2041" cy="2313"/>
            </a:xfrm>
            <a:prstGeom prst="ellipse">
              <a:avLst/>
            </a:prstGeom>
            <a:noFill/>
            <a:ln w="254000">
              <a:solidFill>
                <a:srgbClr val="C0C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grpSp>
      <p:grpSp>
        <p:nvGrpSpPr>
          <p:cNvPr id="340999" name="Group 7"/>
          <p:cNvGrpSpPr>
            <a:grpSpLocks/>
          </p:cNvGrpSpPr>
          <p:nvPr/>
        </p:nvGrpSpPr>
        <p:grpSpPr bwMode="auto">
          <a:xfrm>
            <a:off x="4284663" y="1700213"/>
            <a:ext cx="2374900" cy="1081087"/>
            <a:chOff x="2699" y="1071"/>
            <a:chExt cx="1496" cy="681"/>
          </a:xfrm>
        </p:grpSpPr>
        <p:sp>
          <p:nvSpPr>
            <p:cNvPr id="58381" name="AutoShape 8"/>
            <p:cNvSpPr>
              <a:spLocks noChangeArrowheads="1"/>
            </p:cNvSpPr>
            <p:nvPr/>
          </p:nvSpPr>
          <p:spPr bwMode="auto">
            <a:xfrm>
              <a:off x="2699" y="1071"/>
              <a:ext cx="317" cy="681"/>
            </a:xfrm>
            <a:prstGeom prst="downArrow">
              <a:avLst>
                <a:gd name="adj1" fmla="val 50000"/>
                <a:gd name="adj2" fmla="val 5370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a:p>
          </p:txBody>
        </p:sp>
        <p:sp>
          <p:nvSpPr>
            <p:cNvPr id="58382" name="Text Box 9"/>
            <p:cNvSpPr txBox="1">
              <a:spLocks noChangeArrowheads="1"/>
            </p:cNvSpPr>
            <p:nvPr/>
          </p:nvSpPr>
          <p:spPr bwMode="auto">
            <a:xfrm>
              <a:off x="3016" y="1071"/>
              <a:ext cx="1179"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2600" b="1">
                  <a:solidFill>
                    <a:srgbClr val="FF0000"/>
                  </a:solidFill>
                  <a:latin typeface="Arial" pitchFamily="34" charset="0"/>
                  <a:ea typeface="楷体_GB2312" pitchFamily="49" charset="-122"/>
                </a:rPr>
                <a:t>太阳辐射能</a:t>
              </a:r>
            </a:p>
          </p:txBody>
        </p:sp>
      </p:grpSp>
      <p:grpSp>
        <p:nvGrpSpPr>
          <p:cNvPr id="341002" name="Group 10"/>
          <p:cNvGrpSpPr>
            <a:grpSpLocks/>
          </p:cNvGrpSpPr>
          <p:nvPr/>
        </p:nvGrpSpPr>
        <p:grpSpPr bwMode="auto">
          <a:xfrm>
            <a:off x="6227763" y="4292600"/>
            <a:ext cx="2449512" cy="647700"/>
            <a:chOff x="3923" y="2704"/>
            <a:chExt cx="1543" cy="408"/>
          </a:xfrm>
        </p:grpSpPr>
        <p:sp>
          <p:nvSpPr>
            <p:cNvPr id="58379" name="AutoShape 11"/>
            <p:cNvSpPr>
              <a:spLocks noChangeArrowheads="1"/>
            </p:cNvSpPr>
            <p:nvPr/>
          </p:nvSpPr>
          <p:spPr bwMode="auto">
            <a:xfrm>
              <a:off x="3923" y="2704"/>
              <a:ext cx="635" cy="408"/>
            </a:xfrm>
            <a:prstGeom prst="leftArrow">
              <a:avLst>
                <a:gd name="adj1" fmla="val 50000"/>
                <a:gd name="adj2" fmla="val 3890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a:p>
          </p:txBody>
        </p:sp>
        <p:sp>
          <p:nvSpPr>
            <p:cNvPr id="58380" name="Text Box 12"/>
            <p:cNvSpPr txBox="1">
              <a:spLocks noChangeArrowheads="1"/>
            </p:cNvSpPr>
            <p:nvPr/>
          </p:nvSpPr>
          <p:spPr bwMode="auto">
            <a:xfrm>
              <a:off x="4604" y="2750"/>
              <a:ext cx="862"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kumimoji="0" lang="zh-CN" altLang="en-US" sz="2600" b="1">
                  <a:solidFill>
                    <a:srgbClr val="FF0000"/>
                  </a:solidFill>
                  <a:latin typeface="Arial" pitchFamily="34" charset="0"/>
                  <a:ea typeface="楷体_GB2312" pitchFamily="49" charset="-122"/>
                </a:rPr>
                <a:t>生物热</a:t>
              </a:r>
            </a:p>
          </p:txBody>
        </p:sp>
      </p:grpSp>
      <p:sp>
        <p:nvSpPr>
          <p:cNvPr id="58376" name="Text Box 16"/>
          <p:cNvSpPr txBox="1">
            <a:spLocks noChangeArrowheads="1"/>
          </p:cNvSpPr>
          <p:nvPr/>
        </p:nvSpPr>
        <p:spPr bwMode="auto">
          <a:xfrm>
            <a:off x="468313" y="260350"/>
            <a:ext cx="66246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a:latin typeface="楷体_GB2312" pitchFamily="49" charset="-122"/>
                <a:ea typeface="楷体_GB2312" pitchFamily="49" charset="-122"/>
              </a:rPr>
              <a:t>第五节 土壤热量与热学性质</a:t>
            </a:r>
            <a:r>
              <a:rPr lang="en-US" altLang="zh-CN" sz="2800" b="1">
                <a:latin typeface="Verdana" pitchFamily="34" charset="0"/>
                <a:ea typeface="楷体_GB2312" pitchFamily="49" charset="-122"/>
              </a:rPr>
              <a:t>—</a:t>
            </a:r>
            <a:r>
              <a:rPr lang="zh-CN" altLang="en-US" sz="2800" b="1">
                <a:latin typeface="楷体_GB2312" pitchFamily="49" charset="-122"/>
                <a:ea typeface="楷体_GB2312" pitchFamily="49" charset="-122"/>
              </a:rPr>
              <a:t>热量来源</a:t>
            </a:r>
          </a:p>
        </p:txBody>
      </p:sp>
    </p:spTree>
    <p:extLst>
      <p:ext uri="{BB962C8B-B14F-4D97-AF65-F5344CB8AC3E}">
        <p14:creationId xmlns:p14="http://schemas.microsoft.com/office/powerpoint/2010/main" val="7595219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ChangeArrowheads="1"/>
          </p:cNvSpPr>
          <p:nvPr/>
        </p:nvSpPr>
        <p:spPr bwMode="auto">
          <a:xfrm>
            <a:off x="611188" y="1196975"/>
            <a:ext cx="8281987" cy="5129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endParaRPr lang="en-US" altLang="zh-CN" sz="1800" b="1" dirty="0">
              <a:solidFill>
                <a:srgbClr val="000099"/>
              </a:solidFill>
              <a:latin typeface="Arial" pitchFamily="34" charset="0"/>
            </a:endParaRPr>
          </a:p>
          <a:p>
            <a:pPr eaLnBrk="1" hangingPunct="1"/>
            <a:r>
              <a:rPr lang="zh-CN" altLang="en-US" sz="2800" b="1" dirty="0">
                <a:solidFill>
                  <a:srgbClr val="000099"/>
                </a:solidFill>
                <a:ea typeface="楷体_GB2312" pitchFamily="49" charset="-122"/>
              </a:rPr>
              <a:t>（一）土壤热容量（</a:t>
            </a:r>
            <a:r>
              <a:rPr lang="en-US" altLang="zh-CN" sz="2800" b="1" dirty="0">
                <a:solidFill>
                  <a:srgbClr val="000099"/>
                </a:solidFill>
                <a:ea typeface="楷体_GB2312" pitchFamily="49" charset="-122"/>
              </a:rPr>
              <a:t>Soil Thermal Capacity</a:t>
            </a:r>
            <a:r>
              <a:rPr lang="zh-CN" altLang="en-US" sz="2800" b="1" dirty="0">
                <a:solidFill>
                  <a:srgbClr val="000099"/>
                </a:solidFill>
                <a:ea typeface="楷体_GB2312" pitchFamily="49" charset="-122"/>
              </a:rPr>
              <a:t>）</a:t>
            </a:r>
            <a:r>
              <a:rPr lang="zh-CN" altLang="en-US" sz="2800" dirty="0">
                <a:solidFill>
                  <a:srgbClr val="0000FF"/>
                </a:solidFill>
                <a:ea typeface="楷体_GB2312" pitchFamily="49" charset="-122"/>
              </a:rPr>
              <a:t> </a:t>
            </a:r>
            <a:endParaRPr lang="zh-CN" altLang="en-US" sz="2800" b="1" dirty="0">
              <a:solidFill>
                <a:srgbClr val="0000FF"/>
              </a:solidFill>
              <a:ea typeface="楷体_GB2312" pitchFamily="49" charset="-122"/>
            </a:endParaRPr>
          </a:p>
          <a:p>
            <a:pPr eaLnBrk="1" hangingPunct="1"/>
            <a:endParaRPr lang="zh-CN" altLang="en-US" sz="2800" b="1" dirty="0">
              <a:solidFill>
                <a:srgbClr val="0000FF"/>
              </a:solidFill>
              <a:ea typeface="楷体_GB2312" pitchFamily="49" charset="-122"/>
            </a:endParaRPr>
          </a:p>
          <a:p>
            <a:pPr eaLnBrk="1" hangingPunct="1">
              <a:lnSpc>
                <a:spcPct val="140000"/>
              </a:lnSpc>
            </a:pPr>
            <a:r>
              <a:rPr lang="zh-CN" altLang="en-US" sz="2800" b="1" dirty="0">
                <a:solidFill>
                  <a:srgbClr val="FF0000"/>
                </a:solidFill>
                <a:ea typeface="楷体_GB2312" pitchFamily="49" charset="-122"/>
              </a:rPr>
              <a:t>   </a:t>
            </a:r>
            <a:r>
              <a:rPr lang="en-US" altLang="zh-CN" sz="2800" b="1" dirty="0">
                <a:solidFill>
                  <a:srgbClr val="FF0000"/>
                </a:solidFill>
                <a:ea typeface="楷体_GB2312" pitchFamily="49" charset="-122"/>
              </a:rPr>
              <a:t>1.</a:t>
            </a:r>
            <a:r>
              <a:rPr lang="zh-CN" altLang="en-US" sz="2800" b="1" dirty="0">
                <a:solidFill>
                  <a:srgbClr val="FF0000"/>
                </a:solidFill>
                <a:ea typeface="楷体_GB2312" pitchFamily="49" charset="-122"/>
              </a:rPr>
              <a:t>定义：</a:t>
            </a:r>
          </a:p>
          <a:p>
            <a:pPr eaLnBrk="1" hangingPunct="1">
              <a:lnSpc>
                <a:spcPct val="145000"/>
              </a:lnSpc>
            </a:pPr>
            <a:r>
              <a:rPr lang="zh-CN" altLang="en-US" sz="2800" b="1" dirty="0">
                <a:solidFill>
                  <a:srgbClr val="FF0000"/>
                </a:solidFill>
                <a:ea typeface="楷体_GB2312" pitchFamily="49" charset="-122"/>
              </a:rPr>
              <a:t>      </a:t>
            </a:r>
            <a:r>
              <a:rPr lang="zh-CN" altLang="en-US" sz="2800" b="1" dirty="0">
                <a:solidFill>
                  <a:schemeClr val="tx2"/>
                </a:solidFill>
                <a:ea typeface="楷体_GB2312" pitchFamily="49" charset="-122"/>
              </a:rPr>
              <a:t>是指单位质量（重量）或容积的土壤每升高（或降 低）</a:t>
            </a:r>
            <a:r>
              <a:rPr lang="en-US" altLang="zh-CN" sz="2800" b="1" dirty="0">
                <a:solidFill>
                  <a:schemeClr val="tx2"/>
                </a:solidFill>
                <a:ea typeface="楷体_GB2312" pitchFamily="49" charset="-122"/>
              </a:rPr>
              <a:t>1℃</a:t>
            </a:r>
            <a:r>
              <a:rPr lang="zh-CN" altLang="en-US" sz="2800" b="1" dirty="0">
                <a:solidFill>
                  <a:schemeClr val="tx2"/>
                </a:solidFill>
                <a:ea typeface="楷体_GB2312" pitchFamily="49" charset="-122"/>
              </a:rPr>
              <a:t>所需要（或放出）的热量。 </a:t>
            </a:r>
          </a:p>
          <a:p>
            <a:pPr eaLnBrk="1" hangingPunct="1">
              <a:lnSpc>
                <a:spcPct val="145000"/>
              </a:lnSpc>
            </a:pPr>
            <a:r>
              <a:rPr lang="zh-CN" altLang="en-US" sz="2800" b="1" dirty="0">
                <a:solidFill>
                  <a:schemeClr val="tx2"/>
                </a:solidFill>
                <a:ea typeface="楷体_GB2312" pitchFamily="49" charset="-122"/>
              </a:rPr>
              <a:t>    </a:t>
            </a:r>
            <a:r>
              <a:rPr lang="en-US" altLang="zh-CN" sz="2800" b="1" dirty="0">
                <a:solidFill>
                  <a:srgbClr val="FF0000"/>
                </a:solidFill>
                <a:ea typeface="楷体_GB2312" pitchFamily="49" charset="-122"/>
              </a:rPr>
              <a:t>C </a:t>
            </a:r>
            <a:r>
              <a:rPr lang="zh-CN" altLang="en-US" sz="2800" b="1" dirty="0">
                <a:solidFill>
                  <a:schemeClr val="tx2"/>
                </a:solidFill>
                <a:ea typeface="楷体_GB2312" pitchFamily="49" charset="-122"/>
              </a:rPr>
              <a:t>代表质量（重量）热容量，单位是</a:t>
            </a:r>
            <a:r>
              <a:rPr lang="en-US" altLang="zh-CN" sz="2800" b="1" dirty="0">
                <a:solidFill>
                  <a:srgbClr val="FF0000"/>
                </a:solidFill>
                <a:ea typeface="楷体_GB2312" pitchFamily="49" charset="-122"/>
              </a:rPr>
              <a:t>Jg</a:t>
            </a:r>
            <a:r>
              <a:rPr lang="en-US" altLang="zh-CN" sz="2800" b="1" baseline="30000" dirty="0">
                <a:solidFill>
                  <a:srgbClr val="FF0000"/>
                </a:solidFill>
                <a:ea typeface="楷体_GB2312" pitchFamily="49" charset="-122"/>
              </a:rPr>
              <a:t>-1</a:t>
            </a:r>
            <a:r>
              <a:rPr lang="en-US" altLang="zh-CN" sz="2800" b="1" dirty="0">
                <a:solidFill>
                  <a:srgbClr val="FF0000"/>
                </a:solidFill>
                <a:ea typeface="楷体_GB2312" pitchFamily="49" charset="-122"/>
              </a:rPr>
              <a:t>℃</a:t>
            </a:r>
            <a:r>
              <a:rPr lang="en-US" altLang="zh-CN" sz="2800" b="1" baseline="30000" dirty="0">
                <a:solidFill>
                  <a:srgbClr val="FF0000"/>
                </a:solidFill>
                <a:ea typeface="楷体_GB2312" pitchFamily="49" charset="-122"/>
              </a:rPr>
              <a:t>-1</a:t>
            </a:r>
            <a:r>
              <a:rPr lang="zh-CN" altLang="en-US" sz="2800" b="1" dirty="0">
                <a:solidFill>
                  <a:schemeClr val="tx2"/>
                </a:solidFill>
                <a:ea typeface="楷体_GB2312" pitchFamily="49" charset="-122"/>
              </a:rPr>
              <a:t>。  </a:t>
            </a:r>
          </a:p>
          <a:p>
            <a:pPr eaLnBrk="1" hangingPunct="1">
              <a:lnSpc>
                <a:spcPct val="145000"/>
              </a:lnSpc>
            </a:pPr>
            <a:r>
              <a:rPr lang="zh-CN" altLang="en-US" sz="2800" b="1" dirty="0">
                <a:solidFill>
                  <a:srgbClr val="FF0000"/>
                </a:solidFill>
                <a:ea typeface="楷体_GB2312" pitchFamily="49" charset="-122"/>
              </a:rPr>
              <a:t>    </a:t>
            </a:r>
            <a:r>
              <a:rPr lang="en-US" altLang="zh-CN" sz="2800" b="1" dirty="0" err="1">
                <a:solidFill>
                  <a:srgbClr val="FF0000"/>
                </a:solidFill>
                <a:ea typeface="楷体_GB2312" pitchFamily="49" charset="-122"/>
              </a:rPr>
              <a:t>Cv</a:t>
            </a:r>
            <a:r>
              <a:rPr lang="en-US" altLang="zh-CN" sz="2800" b="1" dirty="0">
                <a:solidFill>
                  <a:srgbClr val="FF0000"/>
                </a:solidFill>
                <a:ea typeface="楷体_GB2312" pitchFamily="49" charset="-122"/>
              </a:rPr>
              <a:t> </a:t>
            </a:r>
            <a:r>
              <a:rPr lang="zh-CN" altLang="en-US" sz="2800" b="1" dirty="0">
                <a:solidFill>
                  <a:schemeClr val="tx2"/>
                </a:solidFill>
                <a:ea typeface="楷体_GB2312" pitchFamily="49" charset="-122"/>
              </a:rPr>
              <a:t>代表容积热容量，单位是</a:t>
            </a:r>
            <a:r>
              <a:rPr lang="en-US" altLang="zh-CN" sz="2800" b="1" dirty="0">
                <a:solidFill>
                  <a:srgbClr val="FF0000"/>
                </a:solidFill>
                <a:ea typeface="楷体_GB2312" pitchFamily="49" charset="-122"/>
              </a:rPr>
              <a:t>Jcm</a:t>
            </a:r>
            <a:r>
              <a:rPr lang="en-US" altLang="zh-CN" sz="2800" b="1" baseline="30000" dirty="0">
                <a:solidFill>
                  <a:srgbClr val="FF0000"/>
                </a:solidFill>
                <a:ea typeface="楷体_GB2312" pitchFamily="49" charset="-122"/>
              </a:rPr>
              <a:t>-3</a:t>
            </a:r>
            <a:r>
              <a:rPr lang="en-US" altLang="zh-CN" sz="2800" b="1" dirty="0">
                <a:solidFill>
                  <a:srgbClr val="FF0000"/>
                </a:solidFill>
                <a:ea typeface="楷体_GB2312" pitchFamily="49" charset="-122"/>
              </a:rPr>
              <a:t>℃</a:t>
            </a:r>
            <a:r>
              <a:rPr lang="en-US" altLang="zh-CN" sz="2800" b="1" baseline="30000" dirty="0">
                <a:solidFill>
                  <a:srgbClr val="FF0000"/>
                </a:solidFill>
                <a:ea typeface="楷体_GB2312" pitchFamily="49" charset="-122"/>
              </a:rPr>
              <a:t>-1</a:t>
            </a:r>
            <a:r>
              <a:rPr lang="zh-CN" altLang="en-US" sz="2800" b="1" dirty="0">
                <a:solidFill>
                  <a:schemeClr val="tx2"/>
                </a:solidFill>
                <a:ea typeface="楷体_GB2312" pitchFamily="49" charset="-122"/>
              </a:rPr>
              <a:t>。</a:t>
            </a:r>
          </a:p>
          <a:p>
            <a:pPr eaLnBrk="1" hangingPunct="1">
              <a:lnSpc>
                <a:spcPct val="145000"/>
              </a:lnSpc>
              <a:spcBef>
                <a:spcPct val="50000"/>
              </a:spcBef>
            </a:pPr>
            <a:r>
              <a:rPr lang="zh-CN" altLang="en-US" sz="2800" dirty="0">
                <a:ea typeface="楷体_GB2312" pitchFamily="49" charset="-122"/>
              </a:rPr>
              <a:t>        </a:t>
            </a:r>
          </a:p>
        </p:txBody>
      </p:sp>
      <p:grpSp>
        <p:nvGrpSpPr>
          <p:cNvPr id="70659" name="Group 3"/>
          <p:cNvGrpSpPr>
            <a:grpSpLocks/>
          </p:cNvGrpSpPr>
          <p:nvPr/>
        </p:nvGrpSpPr>
        <p:grpSpPr bwMode="auto">
          <a:xfrm>
            <a:off x="0" y="260350"/>
            <a:ext cx="9144000" cy="684213"/>
            <a:chOff x="0" y="164"/>
            <a:chExt cx="5760" cy="431"/>
          </a:xfrm>
        </p:grpSpPr>
        <p:sp>
          <p:nvSpPr>
            <p:cNvPr id="70660" name="Rectangle 7"/>
            <p:cNvSpPr>
              <a:spLocks noChangeArrowheads="1"/>
            </p:cNvSpPr>
            <p:nvPr/>
          </p:nvSpPr>
          <p:spPr bwMode="auto">
            <a:xfrm>
              <a:off x="0" y="527"/>
              <a:ext cx="5760" cy="68"/>
            </a:xfrm>
            <a:prstGeom prst="rect">
              <a:avLst/>
            </a:prstGeom>
            <a:solidFill>
              <a:srgbClr val="143970"/>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ctr" eaLnBrk="1" hangingPunct="1"/>
              <a:endParaRPr lang="zh-CN" altLang="zh-CN" sz="3200" b="1">
                <a:solidFill>
                  <a:srgbClr val="993300"/>
                </a:solidFill>
              </a:endParaRPr>
            </a:p>
          </p:txBody>
        </p:sp>
        <p:sp>
          <p:nvSpPr>
            <p:cNvPr id="70661" name="Text Box 5"/>
            <p:cNvSpPr txBox="1">
              <a:spLocks noChangeArrowheads="1"/>
            </p:cNvSpPr>
            <p:nvPr/>
          </p:nvSpPr>
          <p:spPr bwMode="auto">
            <a:xfrm>
              <a:off x="521" y="164"/>
              <a:ext cx="41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a:latin typeface="楷体_GB2312" pitchFamily="49" charset="-122"/>
                  <a:ea typeface="楷体_GB2312" pitchFamily="49" charset="-122"/>
                </a:rPr>
                <a:t>第五节 土壤热量与热学性质</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热容量</a:t>
              </a:r>
            </a:p>
          </p:txBody>
        </p:sp>
      </p:grpSp>
    </p:spTree>
    <p:extLst>
      <p:ext uri="{BB962C8B-B14F-4D97-AF65-F5344CB8AC3E}">
        <p14:creationId xmlns:p14="http://schemas.microsoft.com/office/powerpoint/2010/main" val="1360794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4306">
                                            <p:txEl>
                                              <p:pRg st="5" end="5"/>
                                            </p:txEl>
                                          </p:spTgt>
                                        </p:tgtEl>
                                        <p:attrNameLst>
                                          <p:attrName>style.visibility</p:attrName>
                                        </p:attrNameLst>
                                      </p:cBhvr>
                                      <p:to>
                                        <p:strVal val="visible"/>
                                      </p:to>
                                    </p:set>
                                    <p:animEffect transition="in" filter="blinds(horizontal)">
                                      <p:cBhvr>
                                        <p:cTn id="7" dur="500"/>
                                        <p:tgtEl>
                                          <p:spTgt spid="354306">
                                            <p:txEl>
                                              <p:pRg st="5" end="5"/>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54306">
                                            <p:txEl>
                                              <p:pRg st="6" end="6"/>
                                            </p:txEl>
                                          </p:spTgt>
                                        </p:tgtEl>
                                        <p:attrNameLst>
                                          <p:attrName>style.visibility</p:attrName>
                                        </p:attrNameLst>
                                      </p:cBhvr>
                                      <p:to>
                                        <p:strVal val="visible"/>
                                      </p:to>
                                    </p:set>
                                    <p:animEffect transition="in" filter="blinds(horizontal)">
                                      <p:cBhvr>
                                        <p:cTn id="10" dur="500"/>
                                        <p:tgtEl>
                                          <p:spTgt spid="35430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ChangeArrowheads="1"/>
          </p:cNvSpPr>
          <p:nvPr/>
        </p:nvSpPr>
        <p:spPr bwMode="auto">
          <a:xfrm>
            <a:off x="468313" y="1628775"/>
            <a:ext cx="8424862" cy="3960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eaLnBrk="1" hangingPunct="1">
              <a:lnSpc>
                <a:spcPct val="145000"/>
              </a:lnSpc>
            </a:pPr>
            <a:r>
              <a:rPr lang="en-US" altLang="zh-CN" sz="2800" b="1" dirty="0">
                <a:solidFill>
                  <a:srgbClr val="FF0000"/>
                </a:solidFill>
                <a:ea typeface="楷体_GB2312" pitchFamily="49" charset="-122"/>
              </a:rPr>
              <a:t>Question:</a:t>
            </a:r>
            <a:r>
              <a:rPr lang="en-US" altLang="zh-CN" sz="2800" b="1" dirty="0">
                <a:ea typeface="楷体_GB2312" pitchFamily="49" charset="-122"/>
              </a:rPr>
              <a:t> </a:t>
            </a:r>
            <a:r>
              <a:rPr lang="zh-CN" altLang="en-US" sz="2800" b="1" dirty="0">
                <a:solidFill>
                  <a:srgbClr val="FF0000"/>
                </a:solidFill>
                <a:ea typeface="楷体_GB2312" pitchFamily="49" charset="-122"/>
              </a:rPr>
              <a:t>潮湿粘重的土壤温度如何变化？</a:t>
            </a:r>
          </a:p>
          <a:p>
            <a:pPr marL="342900" indent="-342900" eaLnBrk="1" hangingPunct="1">
              <a:lnSpc>
                <a:spcPct val="145000"/>
              </a:lnSpc>
            </a:pPr>
            <a:r>
              <a:rPr lang="zh-CN" altLang="en-US" sz="2800" b="1" dirty="0">
                <a:solidFill>
                  <a:srgbClr val="FF0000"/>
                </a:solidFill>
                <a:ea typeface="楷体_GB2312" pitchFamily="49" charset="-122"/>
              </a:rPr>
              <a:t>                干燥疏松的土壤温度如何变化？</a:t>
            </a:r>
          </a:p>
          <a:p>
            <a:pPr marL="342900" indent="-342900" eaLnBrk="1" hangingPunct="1">
              <a:lnSpc>
                <a:spcPct val="145000"/>
              </a:lnSpc>
            </a:pPr>
            <a:r>
              <a:rPr lang="en-US" altLang="zh-CN" sz="2800" b="1" dirty="0">
                <a:solidFill>
                  <a:srgbClr val="0000FF"/>
                </a:solidFill>
                <a:ea typeface="楷体_GB2312" pitchFamily="49" charset="-122"/>
              </a:rPr>
              <a:t>Answer: </a:t>
            </a:r>
            <a:r>
              <a:rPr lang="zh-CN" altLang="en-US" sz="2800" b="1" dirty="0">
                <a:ea typeface="楷体_GB2312" pitchFamily="49" charset="-122"/>
              </a:rPr>
              <a:t>潮湿粘重的土壤</a:t>
            </a:r>
            <a:r>
              <a:rPr lang="zh-CN" altLang="en-US" sz="2800" b="1" dirty="0">
                <a:solidFill>
                  <a:srgbClr val="0000FF"/>
                </a:solidFill>
                <a:ea typeface="楷体_GB2312" pitchFamily="49" charset="-122"/>
              </a:rPr>
              <a:t>水多气少，热容量大，</a:t>
            </a:r>
            <a:r>
              <a:rPr lang="zh-CN" altLang="en-US" sz="2800" b="1" dirty="0">
                <a:ea typeface="楷体_GB2312" pitchFamily="49" charset="-122"/>
              </a:rPr>
              <a:t>所以</a:t>
            </a:r>
          </a:p>
          <a:p>
            <a:pPr marL="342900" indent="-342900" eaLnBrk="1" hangingPunct="1">
              <a:lnSpc>
                <a:spcPct val="145000"/>
              </a:lnSpc>
            </a:pPr>
            <a:r>
              <a:rPr lang="zh-CN" altLang="en-US" sz="2800" b="1" dirty="0">
                <a:solidFill>
                  <a:srgbClr val="0000FF"/>
                </a:solidFill>
                <a:ea typeface="楷体_GB2312" pitchFamily="49" charset="-122"/>
              </a:rPr>
              <a:t>              温度变化小。</a:t>
            </a:r>
          </a:p>
          <a:p>
            <a:pPr marL="342900" indent="-342900" eaLnBrk="1" hangingPunct="1">
              <a:lnSpc>
                <a:spcPct val="145000"/>
              </a:lnSpc>
            </a:pPr>
            <a:r>
              <a:rPr lang="zh-CN" altLang="en-US" sz="2800" b="1" dirty="0">
                <a:solidFill>
                  <a:srgbClr val="0000FF"/>
                </a:solidFill>
                <a:ea typeface="楷体_GB2312" pitchFamily="49" charset="-122"/>
              </a:rPr>
              <a:t>             </a:t>
            </a:r>
            <a:r>
              <a:rPr lang="zh-CN" altLang="en-US" sz="2800" b="1" dirty="0">
                <a:ea typeface="楷体_GB2312" pitchFamily="49" charset="-122"/>
              </a:rPr>
              <a:t>干燥疏松的土壤</a:t>
            </a:r>
            <a:r>
              <a:rPr lang="zh-CN" altLang="en-US" sz="2800" b="1" dirty="0">
                <a:solidFill>
                  <a:srgbClr val="0000FF"/>
                </a:solidFill>
                <a:ea typeface="楷体_GB2312" pitchFamily="49" charset="-122"/>
              </a:rPr>
              <a:t>水少气多，热容量小，</a:t>
            </a:r>
            <a:r>
              <a:rPr lang="zh-CN" altLang="en-US" sz="2800" b="1" dirty="0">
                <a:ea typeface="楷体_GB2312" pitchFamily="49" charset="-122"/>
              </a:rPr>
              <a:t>所以</a:t>
            </a:r>
          </a:p>
          <a:p>
            <a:pPr marL="342900" indent="-342900" eaLnBrk="1" hangingPunct="1">
              <a:lnSpc>
                <a:spcPct val="145000"/>
              </a:lnSpc>
            </a:pPr>
            <a:r>
              <a:rPr lang="zh-CN" altLang="en-US" sz="2800" b="1" dirty="0">
                <a:ea typeface="楷体_GB2312" pitchFamily="49" charset="-122"/>
              </a:rPr>
              <a:t>              </a:t>
            </a:r>
            <a:r>
              <a:rPr lang="zh-CN" altLang="en-US" sz="2800" b="1" dirty="0">
                <a:solidFill>
                  <a:srgbClr val="0000FF"/>
                </a:solidFill>
                <a:ea typeface="楷体_GB2312" pitchFamily="49" charset="-122"/>
              </a:rPr>
              <a:t>温度变化大</a:t>
            </a:r>
            <a:r>
              <a:rPr lang="zh-CN" altLang="en-US" sz="3200" b="1" dirty="0">
                <a:solidFill>
                  <a:srgbClr val="0000FF"/>
                </a:solidFill>
                <a:ea typeface="楷体_GB2312" pitchFamily="49" charset="-122"/>
              </a:rPr>
              <a:t>。</a:t>
            </a:r>
            <a:endParaRPr lang="zh-CN" altLang="en-US" sz="3200" dirty="0">
              <a:solidFill>
                <a:srgbClr val="0000FF"/>
              </a:solidFill>
              <a:ea typeface="楷体_GB2312" pitchFamily="49" charset="-122"/>
            </a:endParaRPr>
          </a:p>
        </p:txBody>
      </p:sp>
      <p:grpSp>
        <p:nvGrpSpPr>
          <p:cNvPr id="75779" name="Group 3"/>
          <p:cNvGrpSpPr>
            <a:grpSpLocks/>
          </p:cNvGrpSpPr>
          <p:nvPr/>
        </p:nvGrpSpPr>
        <p:grpSpPr bwMode="auto">
          <a:xfrm>
            <a:off x="0" y="260350"/>
            <a:ext cx="9144000" cy="684213"/>
            <a:chOff x="0" y="164"/>
            <a:chExt cx="5760" cy="431"/>
          </a:xfrm>
        </p:grpSpPr>
        <p:sp>
          <p:nvSpPr>
            <p:cNvPr id="75780" name="Rectangle 7"/>
            <p:cNvSpPr>
              <a:spLocks noChangeArrowheads="1"/>
            </p:cNvSpPr>
            <p:nvPr/>
          </p:nvSpPr>
          <p:spPr bwMode="auto">
            <a:xfrm>
              <a:off x="0" y="527"/>
              <a:ext cx="5760" cy="68"/>
            </a:xfrm>
            <a:prstGeom prst="rect">
              <a:avLst/>
            </a:prstGeom>
            <a:solidFill>
              <a:srgbClr val="143970"/>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ctr" eaLnBrk="1" hangingPunct="1"/>
              <a:endParaRPr lang="zh-CN" altLang="zh-CN" sz="3200" b="1">
                <a:solidFill>
                  <a:srgbClr val="993300"/>
                </a:solidFill>
              </a:endParaRPr>
            </a:p>
          </p:txBody>
        </p:sp>
        <p:sp>
          <p:nvSpPr>
            <p:cNvPr id="75781" name="Text Box 5"/>
            <p:cNvSpPr txBox="1">
              <a:spLocks noChangeArrowheads="1"/>
            </p:cNvSpPr>
            <p:nvPr/>
          </p:nvSpPr>
          <p:spPr bwMode="auto">
            <a:xfrm>
              <a:off x="521" y="164"/>
              <a:ext cx="41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a:latin typeface="楷体_GB2312" pitchFamily="49" charset="-122"/>
                  <a:ea typeface="楷体_GB2312" pitchFamily="49" charset="-122"/>
                </a:rPr>
                <a:t>第五节 土壤热量与热学性质</a:t>
              </a:r>
              <a:r>
                <a:rPr lang="en-US" altLang="zh-CN" sz="2800" b="1">
                  <a:latin typeface="楷体_GB2312" pitchFamily="49" charset="-122"/>
                  <a:ea typeface="楷体_GB2312" pitchFamily="49" charset="-122"/>
                </a:rPr>
                <a:t>-</a:t>
              </a:r>
              <a:r>
                <a:rPr lang="zh-CN" altLang="en-US" sz="2800" b="1">
                  <a:latin typeface="楷体_GB2312" pitchFamily="49" charset="-122"/>
                  <a:ea typeface="楷体_GB2312" pitchFamily="49" charset="-122"/>
                </a:rPr>
                <a:t>热容量</a:t>
              </a:r>
            </a:p>
          </p:txBody>
        </p:sp>
      </p:grpSp>
    </p:spTree>
    <p:custDataLst>
      <p:tags r:id="rId1"/>
    </p:custDataLst>
    <p:extLst>
      <p:ext uri="{BB962C8B-B14F-4D97-AF65-F5344CB8AC3E}">
        <p14:creationId xmlns:p14="http://schemas.microsoft.com/office/powerpoint/2010/main" val="567295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9426">
                                            <p:txEl>
                                              <p:pRg st="2" end="2"/>
                                            </p:txEl>
                                          </p:spTgt>
                                        </p:tgtEl>
                                        <p:attrNameLst>
                                          <p:attrName>style.visibility</p:attrName>
                                        </p:attrNameLst>
                                      </p:cBhvr>
                                      <p:to>
                                        <p:strVal val="visible"/>
                                      </p:to>
                                    </p:set>
                                    <p:animEffect transition="in" filter="blinds(horizontal)">
                                      <p:cBhvr>
                                        <p:cTn id="7" dur="500"/>
                                        <p:tgtEl>
                                          <p:spTgt spid="35942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9426">
                                            <p:txEl>
                                              <p:pRg st="3" end="3"/>
                                            </p:txEl>
                                          </p:spTgt>
                                        </p:tgtEl>
                                        <p:attrNameLst>
                                          <p:attrName>style.visibility</p:attrName>
                                        </p:attrNameLst>
                                      </p:cBhvr>
                                      <p:to>
                                        <p:strVal val="visible"/>
                                      </p:to>
                                    </p:set>
                                    <p:animEffect transition="in" filter="blinds(horizontal)">
                                      <p:cBhvr>
                                        <p:cTn id="12" dur="500"/>
                                        <p:tgtEl>
                                          <p:spTgt spid="359426">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9426">
                                            <p:txEl>
                                              <p:pRg st="4" end="4"/>
                                            </p:txEl>
                                          </p:spTgt>
                                        </p:tgtEl>
                                        <p:attrNameLst>
                                          <p:attrName>style.visibility</p:attrName>
                                        </p:attrNameLst>
                                      </p:cBhvr>
                                      <p:to>
                                        <p:strVal val="visible"/>
                                      </p:to>
                                    </p:set>
                                    <p:animEffect transition="in" filter="blinds(horizontal)">
                                      <p:cBhvr>
                                        <p:cTn id="17" dur="500"/>
                                        <p:tgtEl>
                                          <p:spTgt spid="359426">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59426">
                                            <p:txEl>
                                              <p:pRg st="5" end="5"/>
                                            </p:txEl>
                                          </p:spTgt>
                                        </p:tgtEl>
                                        <p:attrNameLst>
                                          <p:attrName>style.visibility</p:attrName>
                                        </p:attrNameLst>
                                      </p:cBhvr>
                                      <p:to>
                                        <p:strVal val="visible"/>
                                      </p:to>
                                    </p:set>
                                    <p:animEffect transition="in" filter="blinds(horizontal)">
                                      <p:cBhvr>
                                        <p:cTn id="22" dur="500"/>
                                        <p:tgtEl>
                                          <p:spTgt spid="3594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ChangeArrowheads="1"/>
          </p:cNvSpPr>
          <p:nvPr/>
        </p:nvSpPr>
        <p:spPr bwMode="auto">
          <a:xfrm>
            <a:off x="0" y="908050"/>
            <a:ext cx="9144000" cy="107950"/>
          </a:xfrm>
          <a:prstGeom prst="rect">
            <a:avLst/>
          </a:prstGeom>
          <a:solidFill>
            <a:srgbClr val="143970"/>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ctr" eaLnBrk="1" hangingPunct="1"/>
            <a:endParaRPr lang="zh-CN" altLang="zh-CN" sz="3200" b="1">
              <a:solidFill>
                <a:srgbClr val="993300"/>
              </a:solidFill>
            </a:endParaRPr>
          </a:p>
        </p:txBody>
      </p:sp>
      <p:sp>
        <p:nvSpPr>
          <p:cNvPr id="80899" name="Text Box 3"/>
          <p:cNvSpPr txBox="1">
            <a:spLocks noChangeArrowheads="1"/>
          </p:cNvSpPr>
          <p:nvPr/>
        </p:nvSpPr>
        <p:spPr bwMode="auto">
          <a:xfrm>
            <a:off x="827088" y="260350"/>
            <a:ext cx="741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a:latin typeface="楷体_GB2312" pitchFamily="49" charset="-122"/>
                <a:ea typeface="楷体_GB2312" pitchFamily="49" charset="-122"/>
              </a:rPr>
              <a:t>第五节 土壤热量与热学性质</a:t>
            </a:r>
            <a:r>
              <a:rPr lang="en-US" altLang="zh-CN" sz="2800" b="1">
                <a:latin typeface="Verdana" pitchFamily="34" charset="0"/>
                <a:ea typeface="楷体_GB2312" pitchFamily="49" charset="-122"/>
              </a:rPr>
              <a:t>—</a:t>
            </a:r>
            <a:r>
              <a:rPr lang="zh-CN" altLang="en-US" sz="2800" b="1">
                <a:latin typeface="楷体_GB2312" pitchFamily="49" charset="-122"/>
                <a:ea typeface="楷体_GB2312" pitchFamily="49" charset="-122"/>
              </a:rPr>
              <a:t>导热率</a:t>
            </a:r>
          </a:p>
        </p:txBody>
      </p:sp>
      <p:sp>
        <p:nvSpPr>
          <p:cNvPr id="80900" name="Rectangle 4"/>
          <p:cNvSpPr>
            <a:spLocks noChangeArrowheads="1"/>
          </p:cNvSpPr>
          <p:nvPr/>
        </p:nvSpPr>
        <p:spPr bwMode="auto">
          <a:xfrm>
            <a:off x="2195513" y="1292225"/>
            <a:ext cx="3889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eaLnBrk="1" hangingPunct="1"/>
            <a:r>
              <a:rPr kumimoji="0" lang="zh-CN" altLang="en-US" b="1">
                <a:ea typeface="楷体_GB2312" pitchFamily="49" charset="-122"/>
                <a:cs typeface="Times New Roman" pitchFamily="18" charset="0"/>
              </a:rPr>
              <a:t>表 不同土壤组分的导热率</a:t>
            </a:r>
            <a:endParaRPr kumimoji="0" lang="zh-CN" altLang="en-US">
              <a:latin typeface="Arial" pitchFamily="34" charset="0"/>
              <a:ea typeface="楷体_GB2312" pitchFamily="49" charset="-122"/>
              <a:cs typeface="Times New Roman" pitchFamily="18" charset="0"/>
            </a:endParaRPr>
          </a:p>
        </p:txBody>
      </p:sp>
      <p:graphicFrame>
        <p:nvGraphicFramePr>
          <p:cNvPr id="364549" name="Group 5"/>
          <p:cNvGraphicFramePr>
            <a:graphicFrameLocks noGrp="1"/>
          </p:cNvGraphicFramePr>
          <p:nvPr/>
        </p:nvGraphicFramePr>
        <p:xfrm>
          <a:off x="971550" y="1989138"/>
          <a:ext cx="6767513" cy="3605213"/>
        </p:xfrm>
        <a:graphic>
          <a:graphicData uri="http://schemas.openxmlformats.org/drawingml/2006/table">
            <a:tbl>
              <a:tblPr/>
              <a:tblGrid>
                <a:gridCol w="2255838">
                  <a:extLst>
                    <a:ext uri="{9D8B030D-6E8A-4147-A177-3AD203B41FA5}"/>
                  </a:extLst>
                </a:gridCol>
                <a:gridCol w="4511675">
                  <a:extLst>
                    <a:ext uri="{9D8B030D-6E8A-4147-A177-3AD203B41FA5}"/>
                  </a:extLst>
                </a:gridCol>
              </a:tblGrid>
              <a:tr h="8620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CC"/>
                          </a:solidFill>
                          <a:effectLst/>
                          <a:latin typeface="Times New Roman" pitchFamily="18" charset="0"/>
                          <a:ea typeface="楷体_GB2312" pitchFamily="49" charset="-122"/>
                          <a:cs typeface="Times New Roman" pitchFamily="18" charset="0"/>
                        </a:rPr>
                        <a:t>土壤组成物质</a:t>
                      </a:r>
                      <a:endParaRPr kumimoji="1" lang="zh-CN" altLang="en-US" sz="2400" b="0" i="0" u="none" strike="noStrike" cap="none" normalizeH="0" baseline="0" smtClean="0">
                        <a:ln>
                          <a:noFill/>
                        </a:ln>
                        <a:solidFill>
                          <a:srgbClr val="0000CC"/>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rgbClr val="0000CC"/>
                          </a:solidFill>
                          <a:effectLst/>
                          <a:latin typeface="Times New Roman" pitchFamily="18" charset="0"/>
                          <a:ea typeface="楷体_GB2312" pitchFamily="49" charset="-122"/>
                          <a:cs typeface="Times New Roman" pitchFamily="18" charset="0"/>
                        </a:rPr>
                        <a:t>导热率</a:t>
                      </a:r>
                      <a:r>
                        <a:rPr kumimoji="1" lang="en-US" altLang="zh-CN" sz="2400" b="1" i="0" u="none" strike="noStrike" cap="none" normalizeH="0" baseline="0" smtClean="0">
                          <a:ln>
                            <a:noFill/>
                          </a:ln>
                          <a:solidFill>
                            <a:srgbClr val="0000CC"/>
                          </a:solidFill>
                          <a:effectLst/>
                          <a:latin typeface="Times New Roman" pitchFamily="18" charset="0"/>
                          <a:ea typeface="楷体_GB2312" pitchFamily="49" charset="-122"/>
                          <a:cs typeface="Times New Roman" pitchFamily="18" charset="0"/>
                        </a:rPr>
                        <a:t>J.cm</a:t>
                      </a:r>
                      <a:r>
                        <a:rPr kumimoji="1" lang="en-US" altLang="zh-CN" sz="2400" b="1" i="0" u="none" strike="noStrike" cap="none" normalizeH="0" baseline="30000" smtClean="0">
                          <a:ln>
                            <a:noFill/>
                          </a:ln>
                          <a:solidFill>
                            <a:srgbClr val="0000CC"/>
                          </a:solidFill>
                          <a:effectLst/>
                          <a:latin typeface="Times New Roman" pitchFamily="18" charset="0"/>
                          <a:ea typeface="楷体_GB2312" pitchFamily="49" charset="-122"/>
                          <a:cs typeface="Times New Roman" pitchFamily="18" charset="0"/>
                        </a:rPr>
                        <a:t>-2</a:t>
                      </a:r>
                      <a:r>
                        <a:rPr kumimoji="1" lang="en-US" altLang="zh-CN" sz="2400" b="1" i="0" u="none" strike="noStrike" cap="none" normalizeH="0" baseline="0" smtClean="0">
                          <a:ln>
                            <a:noFill/>
                          </a:ln>
                          <a:solidFill>
                            <a:srgbClr val="0000CC"/>
                          </a:solidFill>
                          <a:effectLst/>
                          <a:latin typeface="Times New Roman" pitchFamily="18" charset="0"/>
                          <a:ea typeface="楷体_GB2312" pitchFamily="49" charset="-122"/>
                          <a:cs typeface="Times New Roman" pitchFamily="18" charset="0"/>
                        </a:rPr>
                        <a:t>.s</a:t>
                      </a:r>
                      <a:r>
                        <a:rPr kumimoji="1" lang="en-US" altLang="zh-CN" sz="2400" b="1" i="0" u="none" strike="noStrike" cap="none" normalizeH="0" baseline="30000" smtClean="0">
                          <a:ln>
                            <a:noFill/>
                          </a:ln>
                          <a:solidFill>
                            <a:srgbClr val="0000CC"/>
                          </a:solidFill>
                          <a:effectLst/>
                          <a:latin typeface="Times New Roman" pitchFamily="18" charset="0"/>
                          <a:ea typeface="楷体_GB2312" pitchFamily="49" charset="-122"/>
                          <a:cs typeface="Times New Roman" pitchFamily="18" charset="0"/>
                        </a:rPr>
                        <a:t>-1</a:t>
                      </a:r>
                      <a:r>
                        <a:rPr kumimoji="1" lang="en-US" altLang="zh-CN" sz="2400" b="1" i="0" u="none" strike="noStrike" cap="none" normalizeH="0" baseline="0" smtClean="0">
                          <a:ln>
                            <a:noFill/>
                          </a:ln>
                          <a:solidFill>
                            <a:srgbClr val="0000CC"/>
                          </a:solidFill>
                          <a:effectLst/>
                          <a:latin typeface="Times New Roman" pitchFamily="18" charset="0"/>
                          <a:ea typeface="楷体_GB2312" pitchFamily="49" charset="-122"/>
                          <a:cs typeface="Times New Roman" pitchFamily="18" charset="0"/>
                        </a:rPr>
                        <a:t>.℃</a:t>
                      </a:r>
                      <a:r>
                        <a:rPr kumimoji="1" lang="en-US" altLang="zh-CN" sz="2400" b="1" i="0" u="none" strike="noStrike" cap="none" normalizeH="0" baseline="30000" smtClean="0">
                          <a:ln>
                            <a:noFill/>
                          </a:ln>
                          <a:solidFill>
                            <a:srgbClr val="0000CC"/>
                          </a:solidFill>
                          <a:effectLst/>
                          <a:latin typeface="Times New Roman" pitchFamily="18" charset="0"/>
                          <a:ea typeface="楷体_GB2312" pitchFamily="49" charset="-122"/>
                          <a:cs typeface="Times New Roman" pitchFamily="18" charset="0"/>
                        </a:rPr>
                        <a:t>-1</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石英</a:t>
                      </a:r>
                      <a:endPara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4.427×10</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-2</a:t>
                      </a:r>
                      <a:endParaRPr kumimoji="1" lang="en-US" altLang="zh-CN" sz="24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湿砂粒</a:t>
                      </a:r>
                      <a:endPara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1.674×10</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-2</a:t>
                      </a:r>
                      <a:endParaRPr kumimoji="1" lang="en-US" altLang="zh-CN" sz="24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干砂粒</a:t>
                      </a:r>
                      <a:endPara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1.674×10</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-2</a:t>
                      </a:r>
                      <a:endParaRPr kumimoji="1" lang="en-US" altLang="zh-CN" sz="24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泥炭</a:t>
                      </a:r>
                      <a:endPara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1.255×10</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-2</a:t>
                      </a:r>
                      <a:endParaRPr kumimoji="1" lang="en-US" altLang="zh-CN" sz="24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土壤水分</a:t>
                      </a:r>
                      <a:endPara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5.021×10</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-3</a:t>
                      </a:r>
                      <a:endParaRPr kumimoji="1" lang="en-US" altLang="zh-CN" sz="24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r h="4572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土壤空气</a:t>
                      </a:r>
                      <a:endParaRPr kumimoji="1" lang="zh-CN" altLang="en-US" sz="24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rPr>
                        <a:t>2.092×10</a:t>
                      </a:r>
                      <a:r>
                        <a:rPr kumimoji="1" lang="en-US" altLang="zh-CN" sz="2400" b="1" i="0" u="none" strike="noStrike" cap="none" normalizeH="0" baseline="30000" smtClean="0">
                          <a:ln>
                            <a:noFill/>
                          </a:ln>
                          <a:solidFill>
                            <a:schemeClr val="tx1"/>
                          </a:solidFill>
                          <a:effectLst/>
                          <a:latin typeface="Times New Roman" pitchFamily="18" charset="0"/>
                          <a:ea typeface="楷体_GB2312" pitchFamily="49" charset="-122"/>
                          <a:cs typeface="Times New Roman" pitchFamily="18" charset="0"/>
                        </a:rPr>
                        <a:t>-4</a:t>
                      </a:r>
                      <a:endParaRPr kumimoji="1" lang="en-US" altLang="zh-CN" sz="2400" b="0" i="0" u="none" strike="noStrike" cap="none" normalizeH="0" baseline="0" smtClean="0">
                        <a:ln>
                          <a:noFill/>
                        </a:ln>
                        <a:solidFill>
                          <a:schemeClr val="tx1"/>
                        </a:solidFill>
                        <a:effectLst/>
                        <a:latin typeface="Times New Roman" pitchFamily="18" charset="0"/>
                        <a:ea typeface="楷体_GB2312" pitchFamily="49"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extLst>
              </a:tr>
            </a:tbl>
          </a:graphicData>
        </a:graphic>
      </p:graphicFrame>
      <p:sp>
        <p:nvSpPr>
          <p:cNvPr id="364575" name="Text Box 31"/>
          <p:cNvSpPr txBox="1">
            <a:spLocks noChangeArrowheads="1"/>
          </p:cNvSpPr>
          <p:nvPr/>
        </p:nvSpPr>
        <p:spPr bwMode="auto">
          <a:xfrm>
            <a:off x="4572000" y="4724400"/>
            <a:ext cx="1800225" cy="395288"/>
          </a:xfrm>
          <a:prstGeom prst="rect">
            <a:avLst/>
          </a:prstGeom>
          <a:noFill/>
          <a:ln w="2857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endParaRPr kumimoji="0" lang="zh-CN" altLang="zh-CN" sz="1800">
              <a:latin typeface="Arial" pitchFamily="34" charset="0"/>
            </a:endParaRPr>
          </a:p>
        </p:txBody>
      </p:sp>
      <p:sp>
        <p:nvSpPr>
          <p:cNvPr id="364576" name="Text Box 32"/>
          <p:cNvSpPr txBox="1">
            <a:spLocks noChangeArrowheads="1"/>
          </p:cNvSpPr>
          <p:nvPr/>
        </p:nvSpPr>
        <p:spPr bwMode="auto">
          <a:xfrm>
            <a:off x="4572000" y="5229225"/>
            <a:ext cx="1800225" cy="395288"/>
          </a:xfrm>
          <a:prstGeom prst="rect">
            <a:avLst/>
          </a:prstGeom>
          <a:noFill/>
          <a:ln w="28575">
            <a:solidFill>
              <a:srgbClr val="00008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endParaRPr kumimoji="0" lang="zh-CN" altLang="zh-CN" sz="1800">
              <a:latin typeface="Arial" pitchFamily="34" charset="0"/>
            </a:endParaRPr>
          </a:p>
        </p:txBody>
      </p:sp>
    </p:spTree>
    <p:custDataLst>
      <p:tags r:id="rId1"/>
    </p:custDataLst>
    <p:extLst>
      <p:ext uri="{BB962C8B-B14F-4D97-AF65-F5344CB8AC3E}">
        <p14:creationId xmlns:p14="http://schemas.microsoft.com/office/powerpoint/2010/main" val="29184992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4575"/>
                                        </p:tgtEl>
                                        <p:attrNameLst>
                                          <p:attrName>style.visibility</p:attrName>
                                        </p:attrNameLst>
                                      </p:cBhvr>
                                      <p:to>
                                        <p:strVal val="visible"/>
                                      </p:to>
                                    </p:set>
                                    <p:animEffect transition="in" filter="blinds(horizontal)">
                                      <p:cBhvr>
                                        <p:cTn id="7" dur="500"/>
                                        <p:tgtEl>
                                          <p:spTgt spid="3645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4576"/>
                                        </p:tgtEl>
                                        <p:attrNameLst>
                                          <p:attrName>style.visibility</p:attrName>
                                        </p:attrNameLst>
                                      </p:cBhvr>
                                      <p:to>
                                        <p:strVal val="visible"/>
                                      </p:to>
                                    </p:set>
                                    <p:animEffect transition="in" filter="blinds(horizontal)">
                                      <p:cBhvr>
                                        <p:cTn id="12" dur="500"/>
                                        <p:tgtEl>
                                          <p:spTgt spid="364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75" grpId="0" animBg="1"/>
      <p:bldP spid="36457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1042988" y="1412875"/>
            <a:ext cx="7489825" cy="474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spcBef>
                <a:spcPct val="20000"/>
              </a:spcBef>
            </a:pPr>
            <a:r>
              <a:rPr lang="zh-CN" altLang="en-US" sz="2800" b="1" dirty="0">
                <a:solidFill>
                  <a:srgbClr val="0000CC"/>
                </a:solidFill>
                <a:latin typeface="Arial" pitchFamily="34" charset="0"/>
                <a:ea typeface="楷体_GB2312" pitchFamily="49" charset="-122"/>
              </a:rPr>
              <a:t>如何利用土壤的热学性质调节土壤温度？</a:t>
            </a:r>
            <a:endParaRPr kumimoji="0" lang="en-US" altLang="zh-CN" sz="2800" b="1" dirty="0" smtClean="0">
              <a:solidFill>
                <a:srgbClr val="0000CC"/>
              </a:solidFill>
              <a:latin typeface="Arial" pitchFamily="34" charset="0"/>
              <a:ea typeface="楷体_GB2312" pitchFamily="49" charset="-122"/>
            </a:endParaRPr>
          </a:p>
          <a:p>
            <a:pPr eaLnBrk="1" hangingPunct="1">
              <a:lnSpc>
                <a:spcPct val="140000"/>
              </a:lnSpc>
              <a:spcBef>
                <a:spcPct val="20000"/>
              </a:spcBef>
            </a:pPr>
            <a:r>
              <a:rPr kumimoji="0" lang="zh-CN" altLang="en-US" sz="2800" b="1" dirty="0" smtClean="0">
                <a:solidFill>
                  <a:srgbClr val="0000CC"/>
                </a:solidFill>
                <a:latin typeface="Arial" pitchFamily="34" charset="0"/>
                <a:ea typeface="楷体_GB2312" pitchFamily="49" charset="-122"/>
              </a:rPr>
              <a:t>土壤</a:t>
            </a:r>
            <a:r>
              <a:rPr kumimoji="0" lang="zh-CN" altLang="en-US" sz="2800" b="1" dirty="0">
                <a:solidFill>
                  <a:srgbClr val="0000CC"/>
                </a:solidFill>
                <a:latin typeface="Arial" pitchFamily="34" charset="0"/>
                <a:ea typeface="楷体_GB2312" pitchFamily="49" charset="-122"/>
              </a:rPr>
              <a:t>的热学性质在农业生产上的应用：</a:t>
            </a:r>
          </a:p>
          <a:p>
            <a:pPr eaLnBrk="1" hangingPunct="1">
              <a:lnSpc>
                <a:spcPct val="140000"/>
              </a:lnSpc>
              <a:spcBef>
                <a:spcPct val="20000"/>
              </a:spcBef>
            </a:pPr>
            <a:r>
              <a:rPr kumimoji="0" lang="zh-CN" altLang="en-US" sz="2800" b="1" dirty="0" smtClean="0">
                <a:latin typeface="Arial" pitchFamily="34" charset="0"/>
                <a:ea typeface="楷体_GB2312" pitchFamily="49" charset="-122"/>
              </a:rPr>
              <a:t>常</a:t>
            </a:r>
            <a:r>
              <a:rPr kumimoji="0" lang="zh-CN" altLang="en-US" sz="2800" b="1" dirty="0">
                <a:latin typeface="Arial" pitchFamily="34" charset="0"/>
                <a:ea typeface="楷体_GB2312" pitchFamily="49" charset="-122"/>
              </a:rPr>
              <a:t>采用</a:t>
            </a:r>
            <a:r>
              <a:rPr kumimoji="0" lang="zh-CN" altLang="en-US" sz="2800" b="1" dirty="0">
                <a:solidFill>
                  <a:srgbClr val="FF0000"/>
                </a:solidFill>
                <a:latin typeface="Arial" pitchFamily="34" charset="0"/>
                <a:ea typeface="楷体_GB2312" pitchFamily="49" charset="-122"/>
              </a:rPr>
              <a:t>松土、镇压、灌溉</a:t>
            </a:r>
            <a:r>
              <a:rPr kumimoji="0" lang="zh-CN" altLang="en-US" sz="2800" b="1" dirty="0">
                <a:latin typeface="Arial" pitchFamily="34" charset="0"/>
                <a:ea typeface="楷体_GB2312" pitchFamily="49" charset="-122"/>
              </a:rPr>
              <a:t>等措施改变土壤热容量和导热率，从而调节土壤温度</a:t>
            </a:r>
            <a:r>
              <a:rPr kumimoji="0" lang="zh-CN" altLang="en-US" sz="2800" b="1" dirty="0" smtClean="0">
                <a:latin typeface="Arial" pitchFamily="34" charset="0"/>
                <a:ea typeface="楷体_GB2312" pitchFamily="49" charset="-122"/>
              </a:rPr>
              <a:t>。</a:t>
            </a:r>
            <a:endParaRPr kumimoji="0" lang="en-US" altLang="zh-CN" sz="2800" b="1" dirty="0" smtClean="0">
              <a:latin typeface="Arial" pitchFamily="34" charset="0"/>
              <a:ea typeface="楷体_GB2312" pitchFamily="49" charset="-122"/>
            </a:endParaRPr>
          </a:p>
          <a:p>
            <a:pPr eaLnBrk="1" hangingPunct="1">
              <a:lnSpc>
                <a:spcPct val="140000"/>
              </a:lnSpc>
              <a:spcBef>
                <a:spcPct val="20000"/>
              </a:spcBef>
            </a:pPr>
            <a:r>
              <a:rPr lang="en-US" altLang="zh-CN" sz="2800" dirty="0" smtClean="0"/>
              <a:t>(</a:t>
            </a:r>
            <a:r>
              <a:rPr lang="en-US" altLang="zh-CN" sz="2800" dirty="0"/>
              <a:t>1)</a:t>
            </a:r>
            <a:r>
              <a:rPr lang="zh-CN" altLang="en-US" sz="2800" dirty="0"/>
              <a:t>合理耕作与施用</a:t>
            </a:r>
            <a:r>
              <a:rPr lang="zh-CN" altLang="en-US" sz="2800" dirty="0" smtClean="0"/>
              <a:t>有机肥</a:t>
            </a:r>
            <a:endParaRPr lang="en-US" altLang="zh-CN" sz="2800" dirty="0" smtClean="0"/>
          </a:p>
          <a:p>
            <a:pPr eaLnBrk="1" hangingPunct="1">
              <a:lnSpc>
                <a:spcPct val="140000"/>
              </a:lnSpc>
              <a:spcBef>
                <a:spcPct val="20000"/>
              </a:spcBef>
            </a:pPr>
            <a:r>
              <a:rPr lang="en-US" altLang="zh-CN" sz="2800" dirty="0" smtClean="0"/>
              <a:t>(2)</a:t>
            </a:r>
            <a:r>
              <a:rPr lang="zh-CN" altLang="en-US" sz="2800" b="1" dirty="0" smtClean="0">
                <a:ea typeface="楷体_GB2312" pitchFamily="49" charset="-122"/>
              </a:rPr>
              <a:t>以</a:t>
            </a:r>
            <a:r>
              <a:rPr lang="zh-CN" altLang="en-US" sz="2800" b="1" dirty="0">
                <a:ea typeface="楷体_GB2312" pitchFamily="49" charset="-122"/>
              </a:rPr>
              <a:t>水</a:t>
            </a:r>
            <a:r>
              <a:rPr lang="zh-CN" altLang="en-US" sz="2800" b="1" dirty="0" smtClean="0">
                <a:ea typeface="楷体_GB2312" pitchFamily="49" charset="-122"/>
              </a:rPr>
              <a:t>调温</a:t>
            </a:r>
            <a:endParaRPr lang="en-US" altLang="zh-CN" sz="2800" b="1" dirty="0" smtClean="0">
              <a:ea typeface="楷体_GB2312" pitchFamily="49" charset="-122"/>
            </a:endParaRPr>
          </a:p>
          <a:p>
            <a:pPr eaLnBrk="1" hangingPunct="1">
              <a:lnSpc>
                <a:spcPct val="140000"/>
              </a:lnSpc>
              <a:spcBef>
                <a:spcPct val="20000"/>
              </a:spcBef>
            </a:pPr>
            <a:r>
              <a:rPr lang="en-US" altLang="zh-CN" sz="2800" dirty="0" smtClean="0"/>
              <a:t>(3)</a:t>
            </a:r>
            <a:r>
              <a:rPr lang="zh-CN" altLang="en-US" sz="2800" b="1" dirty="0" smtClean="0">
                <a:ea typeface="楷体_GB2312" pitchFamily="49" charset="-122"/>
              </a:rPr>
              <a:t>覆盖</a:t>
            </a:r>
            <a:r>
              <a:rPr lang="zh-CN" altLang="en-US" sz="2800" b="1" dirty="0">
                <a:ea typeface="楷体_GB2312" pitchFamily="49" charset="-122"/>
              </a:rPr>
              <a:t>与遮荫</a:t>
            </a:r>
            <a:endParaRPr kumimoji="0" lang="zh-CN" altLang="en-US" sz="2800" b="1" dirty="0">
              <a:latin typeface="Arial" pitchFamily="34" charset="0"/>
              <a:ea typeface="楷体_GB2312" pitchFamily="49" charset="-122"/>
            </a:endParaRPr>
          </a:p>
        </p:txBody>
      </p:sp>
      <p:grpSp>
        <p:nvGrpSpPr>
          <p:cNvPr id="86019" name="Group 3"/>
          <p:cNvGrpSpPr>
            <a:grpSpLocks/>
          </p:cNvGrpSpPr>
          <p:nvPr/>
        </p:nvGrpSpPr>
        <p:grpSpPr bwMode="auto">
          <a:xfrm>
            <a:off x="0" y="260350"/>
            <a:ext cx="9144000" cy="755650"/>
            <a:chOff x="0" y="164"/>
            <a:chExt cx="5760" cy="476"/>
          </a:xfrm>
        </p:grpSpPr>
        <p:sp>
          <p:nvSpPr>
            <p:cNvPr id="86020" name="Rectangle 7"/>
            <p:cNvSpPr>
              <a:spLocks noChangeArrowheads="1"/>
            </p:cNvSpPr>
            <p:nvPr/>
          </p:nvSpPr>
          <p:spPr bwMode="auto">
            <a:xfrm>
              <a:off x="0" y="572"/>
              <a:ext cx="5760" cy="68"/>
            </a:xfrm>
            <a:prstGeom prst="rect">
              <a:avLst/>
            </a:prstGeom>
            <a:solidFill>
              <a:srgbClr val="143970"/>
            </a:solidFill>
            <a:ln>
              <a:noFill/>
            </a:ln>
            <a:extLst>
              <a:ext uri="{91240B29-F687-4F45-9708-019B960494DF}">
                <a14:hiddenLine xmlns:a14="http://schemas.microsoft.com/office/drawing/2010/main" w="0">
                  <a:solidFill>
                    <a:srgbClr val="000000"/>
                  </a:solidFill>
                  <a:miter lim="800000"/>
                  <a:headEnd/>
                  <a:tailEnd/>
                </a14:hiddenLine>
              </a:ext>
            </a:extLst>
          </p:spPr>
          <p:txBody>
            <a:bodyPr/>
            <a:lstStyle/>
            <a:p>
              <a:pPr algn="ctr" eaLnBrk="1" hangingPunct="1"/>
              <a:endParaRPr lang="zh-CN" altLang="zh-CN" sz="3200" b="1">
                <a:solidFill>
                  <a:srgbClr val="993300"/>
                </a:solidFill>
              </a:endParaRPr>
            </a:p>
          </p:txBody>
        </p:sp>
        <p:sp>
          <p:nvSpPr>
            <p:cNvPr id="86021" name="Text Box 5"/>
            <p:cNvSpPr txBox="1">
              <a:spLocks noChangeArrowheads="1"/>
            </p:cNvSpPr>
            <p:nvPr/>
          </p:nvSpPr>
          <p:spPr bwMode="auto">
            <a:xfrm>
              <a:off x="521" y="164"/>
              <a:ext cx="467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itchFamily="18" charset="0"/>
                  <a:ea typeface="宋体" pitchFamily="2" charset="-122"/>
                </a:defRPr>
              </a:lvl1pPr>
              <a:lvl2pPr marL="742950" indent="-285750">
                <a:defRPr kumimoji="1" sz="2400">
                  <a:solidFill>
                    <a:schemeClr val="tx1"/>
                  </a:solidFill>
                  <a:latin typeface="Times New Roman" pitchFamily="18" charset="0"/>
                  <a:ea typeface="宋体" pitchFamily="2" charset="-122"/>
                </a:defRPr>
              </a:lvl2pPr>
              <a:lvl3pPr marL="1143000" indent="-228600">
                <a:defRPr kumimoji="1" sz="2400">
                  <a:solidFill>
                    <a:schemeClr val="tx1"/>
                  </a:solidFill>
                  <a:latin typeface="Times New Roman" pitchFamily="18" charset="0"/>
                  <a:ea typeface="宋体" pitchFamily="2" charset="-122"/>
                </a:defRPr>
              </a:lvl3pPr>
              <a:lvl4pPr marL="1600200" indent="-228600">
                <a:defRPr kumimoji="1" sz="2400">
                  <a:solidFill>
                    <a:schemeClr val="tx1"/>
                  </a:solidFill>
                  <a:latin typeface="Times New Roman" pitchFamily="18" charset="0"/>
                  <a:ea typeface="宋体" pitchFamily="2" charset="-122"/>
                </a:defRPr>
              </a:lvl4pPr>
              <a:lvl5pPr marL="2057400" indent="-22860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zh-CN" altLang="en-US" sz="2800" b="1">
                  <a:latin typeface="楷体_GB2312" pitchFamily="49" charset="-122"/>
                  <a:ea typeface="楷体_GB2312" pitchFamily="49" charset="-122"/>
                </a:rPr>
                <a:t>第五节 土壤热量与热学性质</a:t>
              </a:r>
            </a:p>
          </p:txBody>
        </p:sp>
      </p:grpSp>
    </p:spTree>
    <p:extLst>
      <p:ext uri="{BB962C8B-B14F-4D97-AF65-F5344CB8AC3E}">
        <p14:creationId xmlns:p14="http://schemas.microsoft.com/office/powerpoint/2010/main" val="10291631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1042988" y="3284538"/>
            <a:ext cx="7200900" cy="1512887"/>
          </a:xfrm>
        </p:spPr>
        <p:txBody>
          <a:bodyPr/>
          <a:lstStyle/>
          <a:p>
            <a:pPr marL="0" indent="0" algn="just" eaLnBrk="1" hangingPunct="1">
              <a:lnSpc>
                <a:spcPct val="120000"/>
              </a:lnSpc>
              <a:spcBef>
                <a:spcPct val="0"/>
              </a:spcBef>
              <a:buFontTx/>
              <a:buNone/>
            </a:pPr>
            <a:r>
              <a:rPr lang="zh-CN" sz="3000" b="1" dirty="0" smtClean="0">
                <a:latin typeface="华文楷体" pitchFamily="2" charset="-122"/>
                <a:ea typeface="华文楷体" pitchFamily="2" charset="-122"/>
              </a:rPr>
              <a:t>土壤孔性包括孔隙度</a:t>
            </a:r>
            <a:r>
              <a:rPr lang="zh-CN" altLang="zh-CN" sz="3000" b="1" dirty="0" smtClean="0">
                <a:latin typeface="华文楷体" pitchFamily="2" charset="-122"/>
                <a:ea typeface="华文楷体" pitchFamily="2" charset="-122"/>
              </a:rPr>
              <a:t>(</a:t>
            </a:r>
            <a:r>
              <a:rPr lang="zh-CN" sz="3000" b="1" dirty="0" smtClean="0">
                <a:solidFill>
                  <a:srgbClr val="FF0066"/>
                </a:solidFill>
                <a:latin typeface="华文楷体" pitchFamily="2" charset="-122"/>
                <a:ea typeface="华文楷体" pitchFamily="2" charset="-122"/>
              </a:rPr>
              <a:t>孔隙数量</a:t>
            </a:r>
            <a:r>
              <a:rPr lang="zh-CN" altLang="zh-CN" sz="3000" b="1" dirty="0" smtClean="0">
                <a:solidFill>
                  <a:srgbClr val="FF0066"/>
                </a:solidFill>
                <a:latin typeface="华文楷体" pitchFamily="2" charset="-122"/>
                <a:ea typeface="华文楷体" pitchFamily="2" charset="-122"/>
              </a:rPr>
              <a:t>)</a:t>
            </a:r>
            <a:r>
              <a:rPr lang="zh-CN" sz="3000" b="1" dirty="0" smtClean="0">
                <a:latin typeface="华文楷体" pitchFamily="2" charset="-122"/>
                <a:ea typeface="华文楷体" pitchFamily="2" charset="-122"/>
              </a:rPr>
              <a:t>和孔隙类型（</a:t>
            </a:r>
            <a:r>
              <a:rPr lang="zh-CN" sz="3000" b="1" dirty="0" smtClean="0">
                <a:solidFill>
                  <a:srgbClr val="FF0066"/>
                </a:solidFill>
                <a:latin typeface="华文楷体" pitchFamily="2" charset="-122"/>
                <a:ea typeface="华文楷体" pitchFamily="2" charset="-122"/>
              </a:rPr>
              <a:t>孔隙的大小及其比例</a:t>
            </a:r>
            <a:r>
              <a:rPr lang="zh-CN" sz="3000" b="1" dirty="0" smtClean="0">
                <a:latin typeface="华文楷体" pitchFamily="2" charset="-122"/>
                <a:ea typeface="华文楷体" pitchFamily="2" charset="-122"/>
              </a:rPr>
              <a:t>）。</a:t>
            </a:r>
          </a:p>
        </p:txBody>
      </p:sp>
      <p:sp>
        <p:nvSpPr>
          <p:cNvPr id="7171" name="Rectangle 3"/>
          <p:cNvSpPr>
            <a:spLocks noChangeArrowheads="1"/>
          </p:cNvSpPr>
          <p:nvPr/>
        </p:nvSpPr>
        <p:spPr bwMode="auto">
          <a:xfrm>
            <a:off x="539750" y="1773238"/>
            <a:ext cx="4752975" cy="792162"/>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nchor="ctr"/>
          <a:lstStyle/>
          <a:p>
            <a:pPr>
              <a:buFontTx/>
              <a:buNone/>
            </a:pPr>
            <a:r>
              <a:rPr lang="zh-CN" sz="3600" b="1">
                <a:solidFill>
                  <a:srgbClr val="000066"/>
                </a:solidFill>
                <a:latin typeface="华文中宋" pitchFamily="2" charset="-122"/>
              </a:rPr>
              <a:t>（一）土壤的孔性</a:t>
            </a:r>
            <a:endParaRPr lang="zh-CN" sz="3600" b="1">
              <a:solidFill>
                <a:srgbClr val="000066"/>
              </a:solidFill>
              <a:latin typeface="Times New Roman" pitchFamily="18" charset="0"/>
            </a:endParaRPr>
          </a:p>
        </p:txBody>
      </p:sp>
    </p:spTree>
    <p:extLst>
      <p:ext uri="{BB962C8B-B14F-4D97-AF65-F5344CB8AC3E}">
        <p14:creationId xmlns:p14="http://schemas.microsoft.com/office/powerpoint/2010/main" val="400239954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ChangeArrowheads="1"/>
          </p:cNvSpPr>
          <p:nvPr/>
        </p:nvSpPr>
        <p:spPr bwMode="auto">
          <a:xfrm>
            <a:off x="250825" y="333375"/>
            <a:ext cx="8064500" cy="719138"/>
          </a:xfrm>
          <a:prstGeom prst="rect">
            <a:avLst/>
          </a:prstGeom>
          <a:gradFill rotWithShape="1">
            <a:gsLst>
              <a:gs pos="0">
                <a:schemeClr val="tx2"/>
              </a:gs>
              <a:gs pos="50000">
                <a:schemeClr val="accent2"/>
              </a:gs>
              <a:gs pos="100000">
                <a:schemeClr val="tx2"/>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chemeClr val="bg2"/>
              </a:buClr>
              <a:buFont typeface="Monotype Sorts" pitchFamily="2" charset="2"/>
              <a:buNone/>
              <a:defRPr/>
            </a:pPr>
            <a:r>
              <a:rPr lang="zh-CN" altLang="zh-CN" sz="3200" b="1">
                <a:solidFill>
                  <a:schemeClr val="bg1"/>
                </a:solidFill>
                <a:latin typeface="华文中宋" pitchFamily="2" charset="-122"/>
              </a:rPr>
              <a:t>② </a:t>
            </a:r>
            <a:r>
              <a:rPr lang="zh-CN" sz="3200" b="1">
                <a:solidFill>
                  <a:schemeClr val="bg1"/>
                </a:solidFill>
                <a:latin typeface="华文中宋" pitchFamily="2" charset="-122"/>
              </a:rPr>
              <a:t>土壤容重</a:t>
            </a:r>
          </a:p>
        </p:txBody>
      </p:sp>
      <p:sp>
        <p:nvSpPr>
          <p:cNvPr id="12291" name="Rectangle 3"/>
          <p:cNvSpPr>
            <a:spLocks noChangeArrowheads="1"/>
          </p:cNvSpPr>
          <p:nvPr/>
        </p:nvSpPr>
        <p:spPr bwMode="auto">
          <a:xfrm>
            <a:off x="323850" y="1700213"/>
            <a:ext cx="8205788" cy="14478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p>
            <a:pPr>
              <a:lnSpc>
                <a:spcPct val="120000"/>
              </a:lnSpc>
            </a:pPr>
            <a:r>
              <a:rPr lang="zh-CN" sz="2800" b="1" dirty="0">
                <a:solidFill>
                  <a:srgbClr val="FF0000"/>
                </a:solidFill>
                <a:latin typeface="华文中宋" pitchFamily="2" charset="-122"/>
              </a:rPr>
              <a:t>土壤容重：</a:t>
            </a:r>
            <a:r>
              <a:rPr lang="zh-CN" sz="2800" b="1" dirty="0">
                <a:latin typeface="华文中宋" pitchFamily="2" charset="-122"/>
              </a:rPr>
              <a:t>单位容积原状土壤（包括孔隙）的干质 </a:t>
            </a:r>
          </a:p>
          <a:p>
            <a:pPr>
              <a:lnSpc>
                <a:spcPct val="120000"/>
              </a:lnSpc>
            </a:pPr>
            <a:r>
              <a:rPr lang="zh-CN" sz="2800" b="1" dirty="0">
                <a:latin typeface="华文中宋" pitchFamily="2" charset="-122"/>
              </a:rPr>
              <a:t>                   量。</a:t>
            </a:r>
            <a:r>
              <a:rPr lang="zh-CN" sz="2400" b="1" dirty="0">
                <a:latin typeface="华文中宋" pitchFamily="2" charset="-122"/>
              </a:rPr>
              <a:t> </a:t>
            </a:r>
            <a:endParaRPr lang="zh-CN" b="1" dirty="0">
              <a:latin typeface="华文中宋" pitchFamily="2" charset="-122"/>
            </a:endParaRPr>
          </a:p>
          <a:p>
            <a:pPr>
              <a:lnSpc>
                <a:spcPct val="120000"/>
              </a:lnSpc>
            </a:pPr>
            <a:endParaRPr lang="zh-CN" altLang="zh-CN" b="1" dirty="0">
              <a:latin typeface="华文中宋" pitchFamily="2" charset="-122"/>
            </a:endParaRPr>
          </a:p>
        </p:txBody>
      </p:sp>
      <p:sp>
        <p:nvSpPr>
          <p:cNvPr id="14340" name="Text Box 4"/>
          <p:cNvSpPr txBox="1">
            <a:spLocks noChangeArrowheads="1"/>
          </p:cNvSpPr>
          <p:nvPr/>
        </p:nvSpPr>
        <p:spPr bwMode="auto">
          <a:xfrm>
            <a:off x="250825" y="3429000"/>
            <a:ext cx="7850188" cy="793750"/>
          </a:xfrm>
          <a:prstGeom prst="rect">
            <a:avLst/>
          </a:prstGeom>
          <a:solidFill>
            <a:srgbClr val="FF99CC"/>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lvl1pPr eaLnBrk="0" hangingPunct="0">
              <a:defRPr>
                <a:solidFill>
                  <a:schemeClr val="tx1"/>
                </a:solidFill>
                <a:latin typeface="Arial" pitchFamily="34" charset="0"/>
                <a:ea typeface="华文中宋" pitchFamily="2" charset="-122"/>
              </a:defRPr>
            </a:lvl1pPr>
            <a:lvl2pPr marL="742950" indent="-285750" eaLnBrk="0" hangingPunct="0">
              <a:defRPr>
                <a:solidFill>
                  <a:schemeClr val="tx1"/>
                </a:solidFill>
                <a:latin typeface="Arial" pitchFamily="34" charset="0"/>
                <a:ea typeface="华文中宋" pitchFamily="2" charset="-122"/>
              </a:defRPr>
            </a:lvl2pPr>
            <a:lvl3pPr marL="1143000" indent="-228600" eaLnBrk="0" hangingPunct="0">
              <a:defRPr>
                <a:solidFill>
                  <a:schemeClr val="tx1"/>
                </a:solidFill>
                <a:latin typeface="Arial" pitchFamily="34" charset="0"/>
                <a:ea typeface="华文中宋" pitchFamily="2" charset="-122"/>
              </a:defRPr>
            </a:lvl3pPr>
            <a:lvl4pPr marL="1600200" indent="-228600" eaLnBrk="0" hangingPunct="0">
              <a:defRPr>
                <a:solidFill>
                  <a:schemeClr val="tx1"/>
                </a:solidFill>
                <a:latin typeface="Arial" pitchFamily="34" charset="0"/>
                <a:ea typeface="华文中宋" pitchFamily="2" charset="-122"/>
              </a:defRPr>
            </a:lvl4pPr>
            <a:lvl5pPr marL="2057400" indent="-228600" eaLnBrk="0" hangingPunct="0">
              <a:defRPr>
                <a:solidFill>
                  <a:schemeClr val="tx1"/>
                </a:solidFill>
                <a:latin typeface="Arial" pitchFamily="34" charset="0"/>
                <a:ea typeface="华文中宋"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9pPr>
          </a:lstStyle>
          <a:p>
            <a:pPr algn="ctr" eaLnBrk="1" hangingPunct="1"/>
            <a:r>
              <a:rPr lang="zh-CN" sz="2300" b="1">
                <a:solidFill>
                  <a:schemeClr val="accent2"/>
                </a:solidFill>
                <a:latin typeface="华文中宋" pitchFamily="2" charset="-122"/>
              </a:rPr>
              <a:t>对于大多数植物来说，土壤容重在</a:t>
            </a:r>
            <a:r>
              <a:rPr lang="zh-CN" altLang="zh-CN" sz="2300" b="1">
                <a:solidFill>
                  <a:schemeClr val="accent2"/>
                </a:solidFill>
                <a:latin typeface="华文中宋" pitchFamily="2" charset="-122"/>
              </a:rPr>
              <a:t>1.14—1.26g/cm</a:t>
            </a:r>
            <a:r>
              <a:rPr lang="zh-CN" altLang="zh-CN" sz="2300" b="1" baseline="30000">
                <a:solidFill>
                  <a:schemeClr val="accent2"/>
                </a:solidFill>
                <a:latin typeface="华文中宋" pitchFamily="2" charset="-122"/>
              </a:rPr>
              <a:t>3</a:t>
            </a:r>
            <a:r>
              <a:rPr lang="zh-CN" sz="2300" b="1">
                <a:solidFill>
                  <a:schemeClr val="accent2"/>
                </a:solidFill>
                <a:latin typeface="华文中宋" pitchFamily="2" charset="-122"/>
              </a:rPr>
              <a:t>之间</a:t>
            </a:r>
          </a:p>
          <a:p>
            <a:pPr eaLnBrk="1" hangingPunct="1"/>
            <a:r>
              <a:rPr lang="zh-CN" sz="2300" b="1">
                <a:solidFill>
                  <a:schemeClr val="accent2"/>
                </a:solidFill>
                <a:latin typeface="华文中宋" pitchFamily="2" charset="-122"/>
              </a:rPr>
              <a:t>比较适宜。</a:t>
            </a:r>
            <a:r>
              <a:rPr lang="zh-CN" sz="2300" b="1" baseline="30000">
                <a:solidFill>
                  <a:schemeClr val="accent2"/>
                </a:solidFill>
                <a:latin typeface="华文中宋" pitchFamily="2" charset="-122"/>
              </a:rPr>
              <a:t> </a:t>
            </a:r>
            <a:endParaRPr lang="zh-CN" sz="2300" b="1">
              <a:latin typeface="华文中宋" pitchFamily="2" charset="-122"/>
            </a:endParaRPr>
          </a:p>
        </p:txBody>
      </p:sp>
    </p:spTree>
    <p:extLst>
      <p:ext uri="{BB962C8B-B14F-4D97-AF65-F5344CB8AC3E}">
        <p14:creationId xmlns:p14="http://schemas.microsoft.com/office/powerpoint/2010/main" val="10310428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sz="half" idx="1"/>
          </p:nvPr>
        </p:nvSpPr>
        <p:spPr>
          <a:xfrm>
            <a:off x="827088" y="1125538"/>
            <a:ext cx="7786687" cy="2951162"/>
          </a:xfrm>
        </p:spPr>
        <p:txBody>
          <a:bodyPr/>
          <a:lstStyle/>
          <a:p>
            <a:pPr eaLnBrk="1" hangingPunct="1">
              <a:lnSpc>
                <a:spcPct val="105000"/>
              </a:lnSpc>
              <a:spcBef>
                <a:spcPct val="30000"/>
              </a:spcBef>
              <a:buFontTx/>
              <a:buNone/>
            </a:pPr>
            <a:r>
              <a:rPr lang="zh-CN" sz="2800" b="1" smtClean="0">
                <a:solidFill>
                  <a:srgbClr val="FF0000"/>
                </a:solidFill>
                <a:latin typeface="华文中宋" pitchFamily="2" charset="-122"/>
                <a:ea typeface="华文中宋" pitchFamily="2" charset="-122"/>
              </a:rPr>
              <a:t>当量孔径：</a:t>
            </a:r>
          </a:p>
          <a:p>
            <a:pPr eaLnBrk="1" hangingPunct="1">
              <a:lnSpc>
                <a:spcPct val="105000"/>
              </a:lnSpc>
              <a:spcBef>
                <a:spcPct val="50000"/>
              </a:spcBef>
              <a:buFontTx/>
              <a:buNone/>
            </a:pPr>
            <a:r>
              <a:rPr lang="zh-CN" altLang="zh-CN" sz="2800" b="1" smtClean="0">
                <a:latin typeface="华文中宋" pitchFamily="2" charset="-122"/>
                <a:ea typeface="华文中宋" pitchFamily="2" charset="-122"/>
              </a:rPr>
              <a:t>      </a:t>
            </a:r>
            <a:r>
              <a:rPr lang="zh-CN" sz="2800" b="1" smtClean="0">
                <a:latin typeface="华文中宋" pitchFamily="2" charset="-122"/>
                <a:ea typeface="华文中宋" pitchFamily="2" charset="-122"/>
              </a:rPr>
              <a:t>是指与一定的土壤水吸力相当的孔径   </a:t>
            </a:r>
          </a:p>
          <a:p>
            <a:pPr eaLnBrk="1" hangingPunct="1">
              <a:lnSpc>
                <a:spcPct val="105000"/>
              </a:lnSpc>
              <a:spcBef>
                <a:spcPct val="30000"/>
              </a:spcBef>
              <a:buFontTx/>
              <a:buNone/>
            </a:pPr>
            <a:r>
              <a:rPr lang="zh-CN" altLang="zh-CN" sz="2800" b="1" smtClean="0">
                <a:latin typeface="华文中宋" pitchFamily="2" charset="-122"/>
                <a:ea typeface="华文中宋" pitchFamily="2" charset="-122"/>
              </a:rPr>
              <a:t>                          </a:t>
            </a:r>
            <a:r>
              <a:rPr lang="zh-CN" altLang="zh-CN" sz="2800" b="1" smtClean="0">
                <a:solidFill>
                  <a:srgbClr val="FF0000"/>
                </a:solidFill>
                <a:latin typeface="华文中宋" pitchFamily="2" charset="-122"/>
                <a:ea typeface="华文中宋" pitchFamily="2" charset="-122"/>
              </a:rPr>
              <a:t>d=3/T</a:t>
            </a:r>
          </a:p>
          <a:p>
            <a:pPr eaLnBrk="1" hangingPunct="1">
              <a:lnSpc>
                <a:spcPct val="105000"/>
              </a:lnSpc>
              <a:spcBef>
                <a:spcPct val="30000"/>
              </a:spcBef>
              <a:buFontTx/>
              <a:buNone/>
            </a:pPr>
            <a:r>
              <a:rPr lang="zh-CN" altLang="zh-CN" sz="2800" b="1" smtClean="0">
                <a:latin typeface="华文中宋" pitchFamily="2" charset="-122"/>
                <a:ea typeface="华文中宋" pitchFamily="2" charset="-122"/>
              </a:rPr>
              <a:t>  d</a:t>
            </a:r>
            <a:r>
              <a:rPr lang="zh-CN" sz="2800" b="1" smtClean="0">
                <a:latin typeface="华文中宋" pitchFamily="2" charset="-122"/>
                <a:ea typeface="华文中宋" pitchFamily="2" charset="-122"/>
              </a:rPr>
              <a:t>：当量孔隙直径，</a:t>
            </a:r>
            <a:r>
              <a:rPr lang="zh-CN" altLang="zh-CN" sz="2800" b="1" smtClean="0">
                <a:latin typeface="华文中宋" pitchFamily="2" charset="-122"/>
                <a:ea typeface="华文中宋" pitchFamily="2" charset="-122"/>
              </a:rPr>
              <a:t>mm</a:t>
            </a:r>
          </a:p>
          <a:p>
            <a:pPr eaLnBrk="1" hangingPunct="1">
              <a:lnSpc>
                <a:spcPct val="105000"/>
              </a:lnSpc>
              <a:spcBef>
                <a:spcPct val="30000"/>
              </a:spcBef>
              <a:buFontTx/>
              <a:buNone/>
            </a:pPr>
            <a:r>
              <a:rPr lang="zh-CN" altLang="zh-CN" sz="2800" b="1" smtClean="0">
                <a:latin typeface="华文中宋" pitchFamily="2" charset="-122"/>
                <a:ea typeface="华文中宋" pitchFamily="2" charset="-122"/>
              </a:rPr>
              <a:t>  T</a:t>
            </a:r>
            <a:r>
              <a:rPr lang="zh-CN" sz="2800" b="1" smtClean="0">
                <a:latin typeface="华文中宋" pitchFamily="2" charset="-122"/>
                <a:ea typeface="华文中宋" pitchFamily="2" charset="-122"/>
              </a:rPr>
              <a:t>：土壤水分吸力，单位</a:t>
            </a:r>
            <a:r>
              <a:rPr lang="zh-CN" altLang="zh-CN" sz="2800" b="1" smtClean="0">
                <a:latin typeface="华文中宋" pitchFamily="2" charset="-122"/>
                <a:ea typeface="华文中宋" pitchFamily="2" charset="-122"/>
              </a:rPr>
              <a:t>100Pa</a:t>
            </a:r>
          </a:p>
        </p:txBody>
      </p:sp>
      <p:sp>
        <p:nvSpPr>
          <p:cNvPr id="17411" name="Text Box 3"/>
          <p:cNvSpPr txBox="1">
            <a:spLocks noChangeArrowheads="1"/>
          </p:cNvSpPr>
          <p:nvPr/>
        </p:nvSpPr>
        <p:spPr bwMode="auto">
          <a:xfrm>
            <a:off x="539750" y="333375"/>
            <a:ext cx="4103688" cy="579438"/>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华文中宋" pitchFamily="2" charset="-122"/>
              </a:defRPr>
            </a:lvl1pPr>
            <a:lvl2pPr marL="742950" indent="-285750" eaLnBrk="0" hangingPunct="0">
              <a:defRPr>
                <a:solidFill>
                  <a:schemeClr val="tx1"/>
                </a:solidFill>
                <a:latin typeface="Arial" pitchFamily="34" charset="0"/>
                <a:ea typeface="华文中宋" pitchFamily="2" charset="-122"/>
              </a:defRPr>
            </a:lvl2pPr>
            <a:lvl3pPr marL="1143000" indent="-228600" eaLnBrk="0" hangingPunct="0">
              <a:defRPr>
                <a:solidFill>
                  <a:schemeClr val="tx1"/>
                </a:solidFill>
                <a:latin typeface="Arial" pitchFamily="34" charset="0"/>
                <a:ea typeface="华文中宋" pitchFamily="2" charset="-122"/>
              </a:defRPr>
            </a:lvl3pPr>
            <a:lvl4pPr marL="1600200" indent="-228600" eaLnBrk="0" hangingPunct="0">
              <a:defRPr>
                <a:solidFill>
                  <a:schemeClr val="tx1"/>
                </a:solidFill>
                <a:latin typeface="Arial" pitchFamily="34" charset="0"/>
                <a:ea typeface="华文中宋" pitchFamily="2" charset="-122"/>
              </a:defRPr>
            </a:lvl4pPr>
            <a:lvl5pPr marL="2057400" indent="-228600" eaLnBrk="0" hangingPunct="0">
              <a:defRPr>
                <a:solidFill>
                  <a:schemeClr val="tx1"/>
                </a:solidFill>
                <a:latin typeface="Arial" pitchFamily="34" charset="0"/>
                <a:ea typeface="华文中宋"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9pPr>
          </a:lstStyle>
          <a:p>
            <a:pPr eaLnBrk="1" hangingPunct="1">
              <a:spcBef>
                <a:spcPct val="50000"/>
              </a:spcBef>
            </a:pPr>
            <a:r>
              <a:rPr lang="zh-CN" altLang="zh-CN" sz="3200" b="1" dirty="0">
                <a:latin typeface="华文中宋" pitchFamily="2" charset="-122"/>
              </a:rPr>
              <a:t>2. </a:t>
            </a:r>
            <a:r>
              <a:rPr lang="zh-CN" sz="3200" b="1" dirty="0">
                <a:latin typeface="华文中宋" pitchFamily="2" charset="-122"/>
              </a:rPr>
              <a:t>土壤孔隙类型</a:t>
            </a:r>
          </a:p>
        </p:txBody>
      </p:sp>
      <p:graphicFrame>
        <p:nvGraphicFramePr>
          <p:cNvPr id="17412" name="Object 4"/>
          <p:cNvGraphicFramePr>
            <a:graphicFrameLocks noGrp="1" noChangeAspect="1"/>
          </p:cNvGraphicFramePr>
          <p:nvPr>
            <p:ph sz="half" idx="2"/>
          </p:nvPr>
        </p:nvGraphicFramePr>
        <p:xfrm>
          <a:off x="7092950" y="4292600"/>
          <a:ext cx="1644650" cy="2292350"/>
        </p:xfrm>
        <a:graphic>
          <a:graphicData uri="http://schemas.openxmlformats.org/presentationml/2006/ole">
            <mc:AlternateContent xmlns:mc="http://schemas.openxmlformats.org/markup-compatibility/2006">
              <mc:Choice xmlns:v="urn:schemas-microsoft-com:vml" Requires="v">
                <p:oleObj spid="_x0000_s1076" r:id="rId4" imgW="1644650" imgH="2292350" progId="">
                  <p:embed/>
                </p:oleObj>
              </mc:Choice>
              <mc:Fallback>
                <p:oleObj r:id="rId4" imgW="1644650" imgH="229235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2950" y="4292600"/>
                        <a:ext cx="1644650" cy="2292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5" name="Rectangle 5"/>
          <p:cNvSpPr>
            <a:spLocks noChangeArrowheads="1"/>
          </p:cNvSpPr>
          <p:nvPr/>
        </p:nvSpPr>
        <p:spPr bwMode="auto">
          <a:xfrm>
            <a:off x="901700" y="4510088"/>
            <a:ext cx="5383213" cy="574675"/>
          </a:xfrm>
          <a:prstGeom prst="rect">
            <a:avLst/>
          </a:prstGeom>
          <a:gradFill rotWithShape="1">
            <a:gsLst>
              <a:gs pos="0">
                <a:schemeClr val="tx2"/>
              </a:gs>
              <a:gs pos="50000">
                <a:schemeClr val="accent2"/>
              </a:gs>
              <a:gs pos="100000">
                <a:schemeClr val="tx2"/>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chemeClr val="bg2"/>
              </a:buClr>
              <a:buFont typeface="Monotype Sorts" pitchFamily="2" charset="2"/>
              <a:buNone/>
              <a:defRPr/>
            </a:pPr>
            <a:r>
              <a:rPr lang="zh-CN" altLang="zh-CN" sz="2800" b="1">
                <a:solidFill>
                  <a:schemeClr val="bg1"/>
                </a:solidFill>
                <a:latin typeface="华文中宋" pitchFamily="2" charset="-122"/>
              </a:rPr>
              <a:t>① </a:t>
            </a:r>
            <a:r>
              <a:rPr lang="zh-CN" sz="2800" b="1">
                <a:solidFill>
                  <a:schemeClr val="bg1"/>
                </a:solidFill>
                <a:latin typeface="华文中宋" pitchFamily="2" charset="-122"/>
              </a:rPr>
              <a:t>非活性孔隙（又称无效孔隙）</a:t>
            </a:r>
          </a:p>
        </p:txBody>
      </p:sp>
      <p:sp>
        <p:nvSpPr>
          <p:cNvPr id="20486" name="Rectangle 6"/>
          <p:cNvSpPr>
            <a:spLocks noChangeArrowheads="1"/>
          </p:cNvSpPr>
          <p:nvPr/>
        </p:nvSpPr>
        <p:spPr bwMode="auto">
          <a:xfrm>
            <a:off x="901700" y="5157788"/>
            <a:ext cx="5399088" cy="574675"/>
          </a:xfrm>
          <a:prstGeom prst="rect">
            <a:avLst/>
          </a:prstGeom>
          <a:gradFill rotWithShape="1">
            <a:gsLst>
              <a:gs pos="0">
                <a:schemeClr val="tx2"/>
              </a:gs>
              <a:gs pos="50000">
                <a:schemeClr val="accent2"/>
              </a:gs>
              <a:gs pos="100000">
                <a:schemeClr val="tx2"/>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chemeClr val="bg2"/>
              </a:buClr>
              <a:buFont typeface="Monotype Sorts" pitchFamily="2" charset="2"/>
              <a:buNone/>
              <a:defRPr/>
            </a:pPr>
            <a:r>
              <a:rPr lang="zh-CN" altLang="zh-CN" sz="2800" b="1">
                <a:solidFill>
                  <a:schemeClr val="bg1"/>
                </a:solidFill>
                <a:latin typeface="华文中宋" pitchFamily="2" charset="-122"/>
              </a:rPr>
              <a:t>② </a:t>
            </a:r>
            <a:r>
              <a:rPr lang="zh-CN" sz="2800" b="1">
                <a:solidFill>
                  <a:schemeClr val="bg1"/>
                </a:solidFill>
                <a:latin typeface="华文中宋" pitchFamily="2" charset="-122"/>
              </a:rPr>
              <a:t>毛管孔隙</a:t>
            </a:r>
          </a:p>
        </p:txBody>
      </p:sp>
      <p:sp>
        <p:nvSpPr>
          <p:cNvPr id="20487" name="Rectangle 7"/>
          <p:cNvSpPr>
            <a:spLocks noChangeArrowheads="1"/>
          </p:cNvSpPr>
          <p:nvPr/>
        </p:nvSpPr>
        <p:spPr bwMode="auto">
          <a:xfrm>
            <a:off x="901700" y="5805488"/>
            <a:ext cx="5399088" cy="647700"/>
          </a:xfrm>
          <a:prstGeom prst="rect">
            <a:avLst/>
          </a:prstGeom>
          <a:gradFill rotWithShape="1">
            <a:gsLst>
              <a:gs pos="0">
                <a:schemeClr val="tx2"/>
              </a:gs>
              <a:gs pos="50000">
                <a:schemeClr val="accent2"/>
              </a:gs>
              <a:gs pos="100000">
                <a:schemeClr val="tx2"/>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spcBef>
                <a:spcPct val="20000"/>
              </a:spcBef>
              <a:buClr>
                <a:schemeClr val="bg2"/>
              </a:buClr>
              <a:buFont typeface="Monotype Sorts" pitchFamily="2" charset="2"/>
              <a:buNone/>
              <a:defRPr/>
            </a:pPr>
            <a:r>
              <a:rPr lang="zh-CN" altLang="zh-CN" sz="3200" b="1">
                <a:solidFill>
                  <a:schemeClr val="bg1"/>
                </a:solidFill>
                <a:latin typeface="华文中宋" pitchFamily="2" charset="-122"/>
              </a:rPr>
              <a:t>③ </a:t>
            </a:r>
            <a:r>
              <a:rPr lang="zh-CN" sz="2800" b="1">
                <a:solidFill>
                  <a:schemeClr val="bg1"/>
                </a:solidFill>
                <a:latin typeface="华文中宋" pitchFamily="2" charset="-122"/>
              </a:rPr>
              <a:t>通气孔隙</a:t>
            </a:r>
            <a:r>
              <a:rPr lang="zh-CN" altLang="zh-CN" sz="2800" b="1">
                <a:solidFill>
                  <a:schemeClr val="bg1"/>
                </a:solidFill>
                <a:latin typeface="华文中宋" pitchFamily="2" charset="-122"/>
              </a:rPr>
              <a:t>(</a:t>
            </a:r>
            <a:r>
              <a:rPr lang="zh-CN" sz="2800" b="1">
                <a:solidFill>
                  <a:schemeClr val="bg1"/>
                </a:solidFill>
                <a:latin typeface="华文中宋" pitchFamily="2" charset="-122"/>
              </a:rPr>
              <a:t>空气孔隙）</a:t>
            </a:r>
          </a:p>
        </p:txBody>
      </p:sp>
    </p:spTree>
    <p:extLst>
      <p:ext uri="{BB962C8B-B14F-4D97-AF65-F5344CB8AC3E}">
        <p14:creationId xmlns:p14="http://schemas.microsoft.com/office/powerpoint/2010/main" val="39729903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body" idx="1"/>
          </p:nvPr>
        </p:nvSpPr>
        <p:spPr>
          <a:xfrm>
            <a:off x="468313" y="3141663"/>
            <a:ext cx="8135937" cy="2328862"/>
          </a:xfrm>
        </p:spPr>
        <p:txBody>
          <a:bodyPr/>
          <a:lstStyle/>
          <a:p>
            <a:pPr algn="just" eaLnBrk="1" hangingPunct="1">
              <a:lnSpc>
                <a:spcPct val="120000"/>
              </a:lnSpc>
              <a:spcBef>
                <a:spcPct val="30000"/>
              </a:spcBef>
              <a:buFontTx/>
              <a:buNone/>
            </a:pPr>
            <a:r>
              <a:rPr lang="zh-CN" altLang="en-US" sz="2800" b="1" smtClean="0">
                <a:solidFill>
                  <a:srgbClr val="000066"/>
                </a:solidFill>
                <a:latin typeface="华文中宋" pitchFamily="2" charset="-122"/>
                <a:ea typeface="华文中宋" pitchFamily="2" charset="-122"/>
              </a:rPr>
              <a:t>土壤孔隙状况与作物生长的关系：</a:t>
            </a:r>
          </a:p>
          <a:p>
            <a:pPr algn="just" eaLnBrk="1" hangingPunct="1">
              <a:lnSpc>
                <a:spcPct val="120000"/>
              </a:lnSpc>
              <a:spcBef>
                <a:spcPct val="30000"/>
              </a:spcBef>
              <a:buFontTx/>
              <a:buNone/>
            </a:pPr>
            <a:r>
              <a:rPr lang="zh-CN" altLang="en-US" sz="2800" b="1" smtClean="0">
                <a:latin typeface="华文中宋" pitchFamily="2" charset="-122"/>
                <a:ea typeface="华文中宋" pitchFamily="2" charset="-122"/>
              </a:rPr>
              <a:t>        适于作物生长的孔隙性指标：耕层孔度</a:t>
            </a:r>
            <a:r>
              <a:rPr lang="zh-CN" altLang="en-US" sz="2800" b="1" smtClean="0">
                <a:solidFill>
                  <a:srgbClr val="FF0000"/>
                </a:solidFill>
                <a:latin typeface="华文中宋" pitchFamily="2" charset="-122"/>
                <a:ea typeface="华文中宋" pitchFamily="2" charset="-122"/>
              </a:rPr>
              <a:t>50~56%</a:t>
            </a:r>
            <a:r>
              <a:rPr lang="zh-CN" altLang="en-US" sz="2800" b="1" smtClean="0">
                <a:latin typeface="华文中宋" pitchFamily="2" charset="-122"/>
                <a:ea typeface="华文中宋" pitchFamily="2" charset="-122"/>
              </a:rPr>
              <a:t>，通气孔度</a:t>
            </a:r>
            <a:r>
              <a:rPr lang="zh-CN" altLang="en-US" sz="2800" b="1" smtClean="0">
                <a:solidFill>
                  <a:srgbClr val="FF0000"/>
                </a:solidFill>
                <a:latin typeface="华文中宋" pitchFamily="2" charset="-122"/>
                <a:ea typeface="华文中宋" pitchFamily="2" charset="-122"/>
              </a:rPr>
              <a:t>8~10%,</a:t>
            </a:r>
            <a:r>
              <a:rPr lang="zh-CN" altLang="en-US" sz="2800" b="1" smtClean="0">
                <a:latin typeface="华文中宋" pitchFamily="2" charset="-122"/>
                <a:ea typeface="华文中宋" pitchFamily="2" charset="-122"/>
              </a:rPr>
              <a:t>大小孔隙之比在</a:t>
            </a:r>
            <a:r>
              <a:rPr lang="zh-CN" altLang="en-US" sz="2800" b="1" smtClean="0">
                <a:solidFill>
                  <a:srgbClr val="FF0000"/>
                </a:solidFill>
                <a:latin typeface="华文中宋" pitchFamily="2" charset="-122"/>
                <a:ea typeface="华文中宋" pitchFamily="2" charset="-122"/>
              </a:rPr>
              <a:t>1：2-4</a:t>
            </a:r>
            <a:r>
              <a:rPr lang="zh-CN" altLang="en-US" sz="2800" b="1" smtClean="0">
                <a:latin typeface="华文中宋" pitchFamily="2" charset="-122"/>
                <a:ea typeface="华文中宋" pitchFamily="2" charset="-122"/>
              </a:rPr>
              <a:t>。</a:t>
            </a:r>
          </a:p>
        </p:txBody>
      </p:sp>
      <p:pic>
        <p:nvPicPr>
          <p:cNvPr id="23555" name="Picture 3" descr="plant ro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3800" y="4941888"/>
            <a:ext cx="2593975" cy="1722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Rectangle 4"/>
          <p:cNvSpPr>
            <a:spLocks noGrp="1" noChangeArrowheads="1"/>
          </p:cNvSpPr>
          <p:nvPr/>
        </p:nvSpPr>
        <p:spPr bwMode="auto">
          <a:xfrm>
            <a:off x="395288" y="190500"/>
            <a:ext cx="8640762" cy="295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gn="just">
              <a:lnSpc>
                <a:spcPct val="120000"/>
              </a:lnSpc>
              <a:spcBef>
                <a:spcPct val="30000"/>
              </a:spcBef>
              <a:buFontTx/>
              <a:buNone/>
            </a:pPr>
            <a:r>
              <a:rPr lang="zh-CN" altLang="en-US" sz="2800" b="1" dirty="0">
                <a:solidFill>
                  <a:srgbClr val="000066"/>
                </a:solidFill>
                <a:latin typeface="华文中宋" pitchFamily="2" charset="-122"/>
              </a:rPr>
              <a:t>土壤孔隙状况与土壤肥力的关系：</a:t>
            </a:r>
          </a:p>
          <a:p>
            <a:pPr marL="342900" indent="-342900" algn="just">
              <a:lnSpc>
                <a:spcPct val="120000"/>
              </a:lnSpc>
              <a:spcBef>
                <a:spcPct val="30000"/>
              </a:spcBef>
              <a:buFontTx/>
              <a:buNone/>
            </a:pPr>
            <a:r>
              <a:rPr lang="zh-CN" altLang="en-US" sz="2800" b="1" dirty="0">
                <a:latin typeface="华文中宋" pitchFamily="2" charset="-122"/>
              </a:rPr>
              <a:t>     影响土壤的松紧状态、土壤松紧状态又反过来影响土壤孔隙的大小和数量。</a:t>
            </a:r>
          </a:p>
          <a:p>
            <a:pPr marL="342900" indent="-342900" algn="just">
              <a:lnSpc>
                <a:spcPct val="120000"/>
              </a:lnSpc>
              <a:spcBef>
                <a:spcPct val="30000"/>
              </a:spcBef>
              <a:buFontTx/>
              <a:buNone/>
            </a:pPr>
            <a:r>
              <a:rPr lang="zh-CN" altLang="en-US" sz="2800" b="1" dirty="0">
                <a:latin typeface="华文中宋" pitchFamily="2" charset="-122"/>
              </a:rPr>
              <a:t>    影响土壤保水通气能力，也影响养分的有效化和保肥供肥能力，也影响了土壤的增温与稳温。</a:t>
            </a:r>
          </a:p>
        </p:txBody>
      </p:sp>
    </p:spTree>
    <p:extLst>
      <p:ext uri="{BB962C8B-B14F-4D97-AF65-F5344CB8AC3E}">
        <p14:creationId xmlns:p14="http://schemas.microsoft.com/office/powerpoint/2010/main" val="22518036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539749" y="1700213"/>
            <a:ext cx="8208963" cy="2278188"/>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wrap="square">
            <a:spAutoFit/>
          </a:bodyPr>
          <a:lstStyle/>
          <a:p>
            <a:pPr marL="1079500" indent="-1079500" algn="just" eaLnBrk="1" hangingPunct="1">
              <a:lnSpc>
                <a:spcPct val="170000"/>
              </a:lnSpc>
              <a:spcBef>
                <a:spcPct val="20000"/>
              </a:spcBef>
              <a:buFont typeface="Arial" panose="020B0604020202020204" pitchFamily="34" charset="0"/>
              <a:buNone/>
              <a:defRPr/>
            </a:pPr>
            <a:r>
              <a:rPr lang="zh-CN" sz="2800" b="1" dirty="0">
                <a:solidFill>
                  <a:srgbClr val="FF0000"/>
                </a:solidFill>
                <a:effectLst>
                  <a:outerShdw blurRad="38100" dist="38100" dir="2700000" algn="tl">
                    <a:srgbClr val="000000"/>
                  </a:outerShdw>
                </a:effectLst>
                <a:latin typeface="华文中宋" pitchFamily="2" charset="-122"/>
              </a:rPr>
              <a:t>矿物：</a:t>
            </a:r>
            <a:r>
              <a:rPr lang="zh-CN" sz="2800" b="1" dirty="0">
                <a:effectLst>
                  <a:outerShdw blurRad="38100" dist="38100" dir="2700000" algn="tl">
                    <a:srgbClr val="FFFFFF"/>
                  </a:outerShdw>
                </a:effectLst>
                <a:latin typeface="华文中宋" pitchFamily="2" charset="-122"/>
              </a:rPr>
              <a:t>天然存在于地壳中有一定的化学组成、</a:t>
            </a:r>
            <a:r>
              <a:rPr lang="zh-CN" sz="2800" b="1" dirty="0" smtClean="0">
                <a:effectLst>
                  <a:outerShdw blurRad="38100" dist="38100" dir="2700000" algn="tl">
                    <a:srgbClr val="FFFFFF"/>
                  </a:outerShdw>
                </a:effectLst>
                <a:latin typeface="华文中宋" pitchFamily="2" charset="-122"/>
              </a:rPr>
              <a:t>物理特性</a:t>
            </a:r>
            <a:r>
              <a:rPr lang="zh-CN" sz="2800" b="1" dirty="0">
                <a:effectLst>
                  <a:outerShdw blurRad="38100" dist="38100" dir="2700000" algn="tl">
                    <a:srgbClr val="FFFFFF"/>
                  </a:outerShdw>
                </a:effectLst>
                <a:latin typeface="华文中宋" pitchFamily="2" charset="-122"/>
              </a:rPr>
              <a:t>、内部构造的化合物或单质元素。</a:t>
            </a:r>
            <a:r>
              <a:rPr lang="zh-CN" sz="2800" b="1" dirty="0" smtClean="0">
                <a:effectLst>
                  <a:outerShdw blurRad="38100" dist="38100" dir="2700000" algn="tl">
                    <a:srgbClr val="FFFFFF"/>
                  </a:outerShdw>
                </a:effectLst>
                <a:latin typeface="华文中宋" pitchFamily="2" charset="-122"/>
              </a:rPr>
              <a:t>它是</a:t>
            </a:r>
            <a:r>
              <a:rPr lang="zh-CN" sz="2800" b="1" dirty="0">
                <a:effectLst>
                  <a:outerShdw blurRad="38100" dist="38100" dir="2700000" algn="tl">
                    <a:srgbClr val="FFFFFF"/>
                  </a:outerShdw>
                </a:effectLst>
                <a:latin typeface="华文中宋" pitchFamily="2" charset="-122"/>
              </a:rPr>
              <a:t>土壤矿物质的来源。</a:t>
            </a:r>
          </a:p>
        </p:txBody>
      </p:sp>
      <p:sp>
        <p:nvSpPr>
          <p:cNvPr id="10243" name="Rectangle 3"/>
          <p:cNvSpPr>
            <a:spLocks noChangeArrowheads="1"/>
          </p:cNvSpPr>
          <p:nvPr/>
        </p:nvSpPr>
        <p:spPr bwMode="auto">
          <a:xfrm>
            <a:off x="323850" y="692150"/>
            <a:ext cx="7772400" cy="720725"/>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lIns="92075" tIns="46036" rIns="92075" bIns="46036" anchor="ctr"/>
          <a:lstStyle/>
          <a:p>
            <a:pPr eaLnBrk="1" hangingPunct="1">
              <a:lnSpc>
                <a:spcPct val="170000"/>
              </a:lnSpc>
              <a:spcBef>
                <a:spcPct val="20000"/>
              </a:spcBef>
              <a:buFont typeface="Arial" panose="020B0604020202020204" pitchFamily="34" charset="0"/>
              <a:buNone/>
              <a:defRPr/>
            </a:pPr>
            <a:r>
              <a:rPr lang="zh-CN" altLang="zh-CN" b="1" dirty="0">
                <a:solidFill>
                  <a:srgbClr val="003366"/>
                </a:solidFill>
                <a:effectLst>
                  <a:outerShdw blurRad="38100" dist="38100" dir="2700000" algn="tl">
                    <a:srgbClr val="000000"/>
                  </a:outerShdw>
                </a:effectLst>
                <a:latin typeface="Times New Roman" pitchFamily="18" charset="0"/>
              </a:rPr>
              <a:t>2</a:t>
            </a:r>
            <a:r>
              <a:rPr lang="zh-CN" altLang="zh-CN" b="1" dirty="0">
                <a:solidFill>
                  <a:srgbClr val="003366"/>
                </a:solidFill>
                <a:effectLst>
                  <a:outerShdw blurRad="38100" dist="38100" dir="2700000" algn="tl">
                    <a:srgbClr val="000000"/>
                  </a:outerShdw>
                </a:effectLst>
                <a:latin typeface="华文中宋" pitchFamily="2" charset="-122"/>
              </a:rPr>
              <a:t> </a:t>
            </a:r>
            <a:r>
              <a:rPr lang="zh-CN" sz="2400" b="1" dirty="0">
                <a:solidFill>
                  <a:srgbClr val="003366"/>
                </a:solidFill>
                <a:latin typeface="Arial" panose="020B0604020202020204" pitchFamily="34" charset="0"/>
              </a:rPr>
              <a:t>、</a:t>
            </a:r>
            <a:r>
              <a:rPr lang="zh-CN" b="1" dirty="0">
                <a:solidFill>
                  <a:srgbClr val="003366"/>
                </a:solidFill>
                <a:effectLst>
                  <a:outerShdw blurRad="38100" dist="38100" dir="2700000" algn="tl">
                    <a:srgbClr val="000000"/>
                  </a:outerShdw>
                </a:effectLst>
                <a:latin typeface="华文中宋" pitchFamily="2" charset="-122"/>
              </a:rPr>
              <a:t>主要的成土</a:t>
            </a:r>
            <a:r>
              <a:rPr lang="zh-CN" b="1" dirty="0" smtClean="0">
                <a:solidFill>
                  <a:srgbClr val="003366"/>
                </a:solidFill>
                <a:effectLst>
                  <a:outerShdw blurRad="38100" dist="38100" dir="2700000" algn="tl">
                    <a:srgbClr val="000000"/>
                  </a:outerShdw>
                </a:effectLst>
                <a:latin typeface="华文中宋" pitchFamily="2" charset="-122"/>
              </a:rPr>
              <a:t>矿物</a:t>
            </a:r>
            <a:r>
              <a:rPr lang="zh-CN" altLang="en-US" b="1" dirty="0" smtClean="0">
                <a:solidFill>
                  <a:srgbClr val="003366"/>
                </a:solidFill>
                <a:effectLst>
                  <a:outerShdw blurRad="38100" dist="38100" dir="2700000" algn="tl">
                    <a:srgbClr val="000000"/>
                  </a:outerShdw>
                </a:effectLst>
                <a:latin typeface="华文中宋" pitchFamily="2" charset="-122"/>
              </a:rPr>
              <a:t>、</a:t>
            </a:r>
            <a:r>
              <a:rPr lang="zh-CN" b="1" dirty="0" smtClean="0">
                <a:solidFill>
                  <a:srgbClr val="003366"/>
                </a:solidFill>
                <a:effectLst>
                  <a:outerShdw blurRad="38100" dist="38100" dir="2700000" algn="tl">
                    <a:srgbClr val="000000"/>
                  </a:outerShdw>
                </a:effectLst>
                <a:latin typeface="华文中宋" pitchFamily="2" charset="-122"/>
              </a:rPr>
              <a:t>岩石</a:t>
            </a:r>
            <a:endParaRPr lang="zh-CN" b="1" dirty="0">
              <a:solidFill>
                <a:srgbClr val="003366"/>
              </a:solidFill>
              <a:effectLst>
                <a:outerShdw blurRad="38100" dist="38100" dir="2700000" algn="tl">
                  <a:srgbClr val="000000"/>
                </a:outerShdw>
              </a:effectLst>
              <a:latin typeface="华文中宋" pitchFamily="2" charset="-122"/>
            </a:endParaRPr>
          </a:p>
        </p:txBody>
      </p:sp>
      <p:sp>
        <p:nvSpPr>
          <p:cNvPr id="10244" name="Rectangle 4"/>
          <p:cNvSpPr>
            <a:spLocks noChangeArrowheads="1"/>
          </p:cNvSpPr>
          <p:nvPr/>
        </p:nvSpPr>
        <p:spPr bwMode="auto">
          <a:xfrm>
            <a:off x="539750" y="4300538"/>
            <a:ext cx="7391400" cy="712787"/>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p>
            <a:pPr>
              <a:lnSpc>
                <a:spcPct val="170000"/>
              </a:lnSpc>
              <a:spcBef>
                <a:spcPct val="20000"/>
              </a:spcBef>
              <a:buFont typeface="Arial" panose="020B0604020202020204" pitchFamily="34" charset="0"/>
              <a:buNone/>
              <a:defRPr/>
            </a:pPr>
            <a:r>
              <a:rPr lang="zh-CN" sz="2400" b="1" dirty="0">
                <a:solidFill>
                  <a:srgbClr val="FF0000"/>
                </a:solidFill>
                <a:effectLst>
                  <a:outerShdw blurRad="38100" dist="38100" dir="2700000" algn="tl">
                    <a:srgbClr val="000000"/>
                  </a:outerShdw>
                </a:effectLst>
                <a:latin typeface="华文中宋" pitchFamily="2" charset="-122"/>
              </a:rPr>
              <a:t>绝大多数：</a:t>
            </a:r>
            <a:r>
              <a:rPr lang="zh-CN" sz="2400" b="1" dirty="0">
                <a:effectLst>
                  <a:outerShdw blurRad="38100" dist="38100" dir="2700000" algn="tl">
                    <a:srgbClr val="FFFFFF"/>
                  </a:outerShdw>
                </a:effectLst>
                <a:latin typeface="华文中宋" pitchFamily="2" charset="-122"/>
              </a:rPr>
              <a:t>化合物、结晶质、固态的。</a:t>
            </a:r>
            <a:endParaRPr lang="zh-CN" sz="1800" b="1" dirty="0">
              <a:effectLst>
                <a:outerShdw blurRad="38100" dist="38100" dir="2700000" algn="tl">
                  <a:srgbClr val="FFFFFF"/>
                </a:outerShdw>
              </a:effectLst>
              <a:latin typeface="华文中宋" pitchFamily="2" charset="-122"/>
            </a:endParaRPr>
          </a:p>
        </p:txBody>
      </p:sp>
      <p:sp>
        <p:nvSpPr>
          <p:cNvPr id="10245" name="Rectangle 5"/>
          <p:cNvSpPr>
            <a:spLocks noChangeArrowheads="1"/>
          </p:cNvSpPr>
          <p:nvPr/>
        </p:nvSpPr>
        <p:spPr bwMode="auto">
          <a:xfrm>
            <a:off x="539750" y="5092700"/>
            <a:ext cx="5445125" cy="712788"/>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wrap="none">
            <a:spAutoFit/>
          </a:bodyPr>
          <a:lstStyle/>
          <a:p>
            <a:pPr>
              <a:lnSpc>
                <a:spcPct val="170000"/>
              </a:lnSpc>
              <a:spcBef>
                <a:spcPct val="20000"/>
              </a:spcBef>
              <a:buFont typeface="Arial" panose="020B0604020202020204" pitchFamily="34" charset="0"/>
              <a:buNone/>
              <a:defRPr/>
            </a:pPr>
            <a:r>
              <a:rPr lang="zh-CN" sz="2400" b="1">
                <a:solidFill>
                  <a:srgbClr val="FF0000"/>
                </a:solidFill>
                <a:effectLst>
                  <a:outerShdw blurRad="38100" dist="38100" dir="2700000" algn="tl">
                    <a:srgbClr val="000000"/>
                  </a:outerShdw>
                </a:effectLst>
                <a:latin typeface="华文中宋" pitchFamily="2" charset="-122"/>
              </a:rPr>
              <a:t>少      数：</a:t>
            </a:r>
            <a:r>
              <a:rPr lang="zh-CN" sz="2400" b="1">
                <a:effectLst>
                  <a:outerShdw blurRad="38100" dist="38100" dir="2700000" algn="tl">
                    <a:srgbClr val="FFFFFF"/>
                  </a:outerShdw>
                </a:effectLst>
                <a:latin typeface="华文中宋" pitchFamily="2" charset="-122"/>
              </a:rPr>
              <a:t> 单质、非结晶质、液态的。</a:t>
            </a:r>
            <a:endParaRPr lang="zh-CN" sz="1800" b="1">
              <a:effectLst>
                <a:outerShdw blurRad="38100" dist="38100" dir="2700000" algn="tl">
                  <a:srgbClr val="FFFFFF"/>
                </a:outerShdw>
              </a:effectLst>
              <a:latin typeface="华文中宋" pitchFamily="2" charset="-122"/>
            </a:endParaRPr>
          </a:p>
        </p:txBody>
      </p:sp>
      <p:grpSp>
        <p:nvGrpSpPr>
          <p:cNvPr id="10246" name="Group 6"/>
          <p:cNvGrpSpPr>
            <a:grpSpLocks/>
          </p:cNvGrpSpPr>
          <p:nvPr/>
        </p:nvGrpSpPr>
        <p:grpSpPr bwMode="auto">
          <a:xfrm>
            <a:off x="0" y="-26988"/>
            <a:ext cx="9144000" cy="404813"/>
            <a:chOff x="0" y="0"/>
            <a:chExt cx="5760" cy="255"/>
          </a:xfrm>
        </p:grpSpPr>
        <p:sp>
          <p:nvSpPr>
            <p:cNvPr id="10247" name="Rectangle 7"/>
            <p:cNvSpPr>
              <a:spLocks noChangeArrowheads="1"/>
            </p:cNvSpPr>
            <p:nvPr/>
          </p:nvSpPr>
          <p:spPr bwMode="auto">
            <a:xfrm>
              <a:off x="1973" y="0"/>
              <a:ext cx="3787" cy="255"/>
            </a:xfrm>
            <a:prstGeom prst="rect">
              <a:avLst/>
            </a:prstGeom>
            <a:solidFill>
              <a:srgbClr val="00003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zh-CN" altLang="zh-CN" sz="2000" b="1">
                  <a:solidFill>
                    <a:schemeClr val="bg1"/>
                  </a:solidFill>
                </a:rPr>
                <a:t>第 一 节   土壤矿物质与岩石风化</a:t>
              </a:r>
              <a:r>
                <a:rPr lang="zh-CN" altLang="zh-CN" sz="2400" b="1">
                  <a:solidFill>
                    <a:schemeClr val="bg1"/>
                  </a:solidFill>
                </a:rPr>
                <a:t>  </a:t>
              </a:r>
              <a:r>
                <a:rPr lang="zh-CN" altLang="zh-CN" sz="2000" b="1">
                  <a:solidFill>
                    <a:schemeClr val="bg1"/>
                  </a:solidFill>
                  <a:latin typeface="华文中宋" pitchFamily="2" charset="-122"/>
                </a:rPr>
                <a:t>(一）岩石的风化</a:t>
              </a:r>
              <a:r>
                <a:rPr lang="zh-CN" altLang="zh-CN" sz="2400" b="1">
                  <a:solidFill>
                    <a:schemeClr val="bg1"/>
                  </a:solidFill>
                </a:rPr>
                <a:t> </a:t>
              </a:r>
            </a:p>
          </p:txBody>
        </p:sp>
        <p:sp>
          <p:nvSpPr>
            <p:cNvPr id="10248" name="Rectangle 8"/>
            <p:cNvSpPr>
              <a:spLocks noChangeArrowheads="1"/>
            </p:cNvSpPr>
            <p:nvPr/>
          </p:nvSpPr>
          <p:spPr bwMode="auto">
            <a:xfrm>
              <a:off x="0" y="0"/>
              <a:ext cx="1973" cy="255"/>
            </a:xfrm>
            <a:prstGeom prst="rect">
              <a:avLst/>
            </a:prstGeom>
            <a:solidFill>
              <a:srgbClr val="640000"/>
            </a:solidFill>
            <a:ln w="254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zh-CN" sz="2000" b="1">
                  <a:solidFill>
                    <a:schemeClr val="bg1"/>
                  </a:solidFill>
                  <a:latin typeface="华文中宋" pitchFamily="2" charset="-122"/>
                </a:rPr>
                <a:t>第二章 土壤基本物质组成</a:t>
              </a:r>
              <a:r>
                <a:rPr lang="zh-CN" altLang="zh-CN" sz="2400"/>
                <a:t> </a:t>
              </a:r>
            </a:p>
          </p:txBody>
        </p:sp>
      </p:grpSp>
    </p:spTree>
    <p:extLst>
      <p:ext uri="{BB962C8B-B14F-4D97-AF65-F5344CB8AC3E}">
        <p14:creationId xmlns:p14="http://schemas.microsoft.com/office/powerpoint/2010/main" val="33300104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4213" y="476250"/>
            <a:ext cx="7772400" cy="1143000"/>
          </a:xfrm>
        </p:spPr>
        <p:txBody>
          <a:bodyPr/>
          <a:lstStyle/>
          <a:p>
            <a:pPr eaLnBrk="1" hangingPunct="1"/>
            <a:r>
              <a:rPr lang="zh-CN" b="1" smtClean="0">
                <a:latin typeface="华文中宋" pitchFamily="2" charset="-122"/>
                <a:ea typeface="华文中宋" pitchFamily="2" charset="-122"/>
              </a:rPr>
              <a:t>二、土壤结构性</a:t>
            </a:r>
          </a:p>
        </p:txBody>
      </p:sp>
      <p:sp>
        <p:nvSpPr>
          <p:cNvPr id="24579" name="Rectangle 3"/>
          <p:cNvSpPr>
            <a:spLocks noGrp="1" noChangeArrowheads="1"/>
          </p:cNvSpPr>
          <p:nvPr>
            <p:ph type="body" idx="1"/>
          </p:nvPr>
        </p:nvSpPr>
        <p:spPr>
          <a:xfrm>
            <a:off x="468313" y="1773238"/>
            <a:ext cx="8280400" cy="1800225"/>
          </a:xfrm>
        </p:spPr>
        <p:txBody>
          <a:bodyPr/>
          <a:lstStyle/>
          <a:p>
            <a:pPr marL="0" indent="0" algn="just" eaLnBrk="1" hangingPunct="1">
              <a:lnSpc>
                <a:spcPct val="125000"/>
              </a:lnSpc>
              <a:spcBef>
                <a:spcPct val="30000"/>
              </a:spcBef>
              <a:buFontTx/>
              <a:buNone/>
            </a:pPr>
            <a:r>
              <a:rPr lang="zh-CN" altLang="zh-CN" sz="2800" b="1" smtClean="0">
                <a:latin typeface="华文中宋" pitchFamily="2" charset="-122"/>
                <a:ea typeface="华文中宋" pitchFamily="2" charset="-122"/>
              </a:rPr>
              <a:t>    </a:t>
            </a:r>
            <a:r>
              <a:rPr lang="zh-CN" sz="2800" b="1" smtClean="0">
                <a:latin typeface="华文中宋" pitchFamily="2" charset="-122"/>
                <a:ea typeface="华文中宋" pitchFamily="2" charset="-122"/>
              </a:rPr>
              <a:t>土壤中的土粒在内外因素的综合作用下，相互团聚成大小、形态和性质不同的团聚体，这种团聚体称为</a:t>
            </a:r>
            <a:r>
              <a:rPr lang="zh-CN" sz="2800" b="1" smtClean="0">
                <a:solidFill>
                  <a:srgbClr val="FF0000"/>
                </a:solidFill>
                <a:latin typeface="华文中宋" pitchFamily="2" charset="-122"/>
                <a:ea typeface="华文中宋" pitchFamily="2" charset="-122"/>
              </a:rPr>
              <a:t>土壤结构或结构体</a:t>
            </a:r>
            <a:r>
              <a:rPr lang="zh-CN" sz="2800" b="1" smtClean="0">
                <a:latin typeface="华文中宋" pitchFamily="2" charset="-122"/>
                <a:ea typeface="华文中宋" pitchFamily="2" charset="-122"/>
              </a:rPr>
              <a:t>。 </a:t>
            </a:r>
          </a:p>
        </p:txBody>
      </p:sp>
      <p:pic>
        <p:nvPicPr>
          <p:cNvPr id="24580" name="Picture 4" descr="soil structur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573463"/>
            <a:ext cx="5089525" cy="291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858946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250825" y="692150"/>
            <a:ext cx="8569325" cy="5756275"/>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lvl1pPr marL="269875" indent="-269875" eaLnBrk="0" hangingPunct="0">
              <a:defRPr>
                <a:solidFill>
                  <a:schemeClr val="tx1"/>
                </a:solidFill>
                <a:latin typeface="Arial" pitchFamily="34" charset="0"/>
                <a:ea typeface="华文中宋" pitchFamily="2" charset="-122"/>
              </a:defRPr>
            </a:lvl1pPr>
            <a:lvl2pPr marL="742950" indent="-285750" eaLnBrk="0" hangingPunct="0">
              <a:defRPr>
                <a:solidFill>
                  <a:schemeClr val="tx1"/>
                </a:solidFill>
                <a:latin typeface="Arial" pitchFamily="34" charset="0"/>
                <a:ea typeface="华文中宋" pitchFamily="2" charset="-122"/>
              </a:defRPr>
            </a:lvl2pPr>
            <a:lvl3pPr marL="1143000" indent="-228600" eaLnBrk="0" hangingPunct="0">
              <a:defRPr>
                <a:solidFill>
                  <a:schemeClr val="tx1"/>
                </a:solidFill>
                <a:latin typeface="Arial" pitchFamily="34" charset="0"/>
                <a:ea typeface="华文中宋" pitchFamily="2" charset="-122"/>
              </a:defRPr>
            </a:lvl3pPr>
            <a:lvl4pPr marL="1600200" indent="-228600" eaLnBrk="0" hangingPunct="0">
              <a:defRPr>
                <a:solidFill>
                  <a:schemeClr val="tx1"/>
                </a:solidFill>
                <a:latin typeface="Arial" pitchFamily="34" charset="0"/>
                <a:ea typeface="华文中宋" pitchFamily="2" charset="-122"/>
              </a:defRPr>
            </a:lvl4pPr>
            <a:lvl5pPr marL="2057400" indent="-228600" eaLnBrk="0" hangingPunct="0">
              <a:defRPr>
                <a:solidFill>
                  <a:schemeClr val="tx1"/>
                </a:solidFill>
                <a:latin typeface="Arial" pitchFamily="34" charset="0"/>
                <a:ea typeface="华文中宋"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9pPr>
          </a:lstStyle>
          <a:p>
            <a:pPr eaLnBrk="1" hangingPunct="1">
              <a:lnSpc>
                <a:spcPct val="120000"/>
              </a:lnSpc>
            </a:pPr>
            <a:r>
              <a:rPr lang="zh-CN" sz="2600" b="1" dirty="0">
                <a:solidFill>
                  <a:srgbClr val="FF0000"/>
                </a:solidFill>
                <a:latin typeface="华文中宋" pitchFamily="2" charset="-122"/>
              </a:rPr>
              <a:t>团粒结构与土壤肥力关系</a:t>
            </a:r>
            <a:endParaRPr lang="zh-CN" sz="1000" b="1" dirty="0">
              <a:solidFill>
                <a:srgbClr val="FF0000"/>
              </a:solidFill>
              <a:latin typeface="华文中宋" pitchFamily="2" charset="-122"/>
            </a:endParaRPr>
          </a:p>
          <a:p>
            <a:pPr eaLnBrk="1" hangingPunct="1">
              <a:lnSpc>
                <a:spcPct val="140000"/>
              </a:lnSpc>
              <a:spcBef>
                <a:spcPct val="40000"/>
              </a:spcBef>
            </a:pPr>
            <a:r>
              <a:rPr lang="zh-CN" sz="2400" b="1" dirty="0">
                <a:latin typeface="华文中宋" pitchFamily="2" charset="-122"/>
              </a:rPr>
              <a:t>①具有多级孔隙；团粒内部多为毛管孔隙，团粒之间多为通气孔隙。大孔隙通气、透水，小孔隙保水、蓄水。能协调水分和空气的矛盾。（原因与其形成过程有关）</a:t>
            </a:r>
          </a:p>
          <a:p>
            <a:pPr eaLnBrk="1" hangingPunct="1">
              <a:lnSpc>
                <a:spcPct val="140000"/>
              </a:lnSpc>
              <a:spcBef>
                <a:spcPct val="40000"/>
              </a:spcBef>
            </a:pPr>
            <a:r>
              <a:rPr lang="zh-CN" sz="2400" b="1" dirty="0">
                <a:latin typeface="华文中宋" pitchFamily="2" charset="-122"/>
              </a:rPr>
              <a:t>②能协调土壤有机质中养分的消耗和积累的矛盾；大孔隙有充足的氧气供应，好气性微生物活动旺盛，有机质分解快；小孔隙中有机质进行嫌气分解，速度慢而使养分得以保存。</a:t>
            </a:r>
          </a:p>
          <a:p>
            <a:pPr eaLnBrk="1" hangingPunct="1">
              <a:lnSpc>
                <a:spcPct val="140000"/>
              </a:lnSpc>
              <a:spcBef>
                <a:spcPct val="40000"/>
              </a:spcBef>
            </a:pPr>
            <a:r>
              <a:rPr lang="zh-CN" sz="2400" b="1" dirty="0">
                <a:latin typeface="华文中宋" pitchFamily="2" charset="-122"/>
              </a:rPr>
              <a:t>③能稳定土壤温度，调节土壤热量状况； </a:t>
            </a:r>
            <a:endParaRPr lang="zh-CN" sz="2400" dirty="0">
              <a:latin typeface="华文中宋" pitchFamily="2" charset="-122"/>
            </a:endParaRPr>
          </a:p>
          <a:p>
            <a:pPr eaLnBrk="1" hangingPunct="1">
              <a:lnSpc>
                <a:spcPct val="140000"/>
              </a:lnSpc>
              <a:spcBef>
                <a:spcPct val="40000"/>
              </a:spcBef>
            </a:pPr>
            <a:r>
              <a:rPr lang="zh-CN" sz="2400" b="1" dirty="0">
                <a:latin typeface="华文中宋" pitchFamily="2" charset="-122"/>
              </a:rPr>
              <a:t>④有利于作物根系的伸展和生长；团粒间较疏松，根系穿插容易；团粒内部相对紧密，有利于根系的固着；</a:t>
            </a:r>
          </a:p>
        </p:txBody>
      </p:sp>
    </p:spTree>
    <p:extLst>
      <p:ext uri="{BB962C8B-B14F-4D97-AF65-F5344CB8AC3E}">
        <p14:creationId xmlns:p14="http://schemas.microsoft.com/office/powerpoint/2010/main" val="342315323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2051050" y="1416526"/>
            <a:ext cx="4824412" cy="571817"/>
          </a:xfrm>
        </p:spPr>
        <p:txBody>
          <a:bodyPr/>
          <a:lstStyle/>
          <a:p>
            <a:pPr eaLnBrk="1" hangingPunct="1"/>
            <a:r>
              <a:rPr lang="zh-CN" sz="2400" b="1" dirty="0" smtClean="0">
                <a:solidFill>
                  <a:srgbClr val="292929"/>
                </a:solidFill>
                <a:latin typeface="新宋体" pitchFamily="49" charset="-122"/>
                <a:ea typeface="新宋体" pitchFamily="49" charset="-122"/>
              </a:rPr>
              <a:t>层状硅酸盐矿物结构</a:t>
            </a:r>
          </a:p>
        </p:txBody>
      </p:sp>
      <p:sp>
        <p:nvSpPr>
          <p:cNvPr id="6" name="Rectangle 3"/>
          <p:cNvSpPr>
            <a:spLocks noChangeArrowheads="1"/>
          </p:cNvSpPr>
          <p:nvPr/>
        </p:nvSpPr>
        <p:spPr bwMode="auto">
          <a:xfrm>
            <a:off x="1474787" y="1988343"/>
            <a:ext cx="5976938" cy="2881313"/>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7" name="Rectangle 4"/>
          <p:cNvSpPr>
            <a:spLocks noChangeArrowheads="1"/>
          </p:cNvSpPr>
          <p:nvPr/>
        </p:nvSpPr>
        <p:spPr bwMode="auto">
          <a:xfrm>
            <a:off x="2122487" y="3212306"/>
            <a:ext cx="2005013" cy="646112"/>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buFontTx/>
              <a:buNone/>
            </a:pPr>
            <a:r>
              <a:rPr lang="zh-CN" sz="2800" b="1">
                <a:solidFill>
                  <a:schemeClr val="bg1"/>
                </a:solidFill>
                <a:latin typeface="华文中宋" pitchFamily="2" charset="-122"/>
              </a:rPr>
              <a:t>晶体结构</a:t>
            </a:r>
          </a:p>
        </p:txBody>
      </p:sp>
      <p:sp>
        <p:nvSpPr>
          <p:cNvPr id="8" name="Rectangle 5"/>
          <p:cNvSpPr>
            <a:spLocks noChangeArrowheads="1"/>
          </p:cNvSpPr>
          <p:nvPr/>
        </p:nvSpPr>
        <p:spPr bwMode="auto">
          <a:xfrm>
            <a:off x="4930775" y="2564606"/>
            <a:ext cx="1657350" cy="64770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buFontTx/>
              <a:buNone/>
            </a:pPr>
            <a:r>
              <a:rPr lang="zh-CN" sz="2800" b="1">
                <a:solidFill>
                  <a:schemeClr val="bg1"/>
                </a:solidFill>
                <a:latin typeface="华文中宋" pitchFamily="2" charset="-122"/>
              </a:rPr>
              <a:t>硅氧片</a:t>
            </a:r>
          </a:p>
        </p:txBody>
      </p:sp>
      <p:sp>
        <p:nvSpPr>
          <p:cNvPr id="9" name="Rectangle 6"/>
          <p:cNvSpPr>
            <a:spLocks noChangeArrowheads="1"/>
          </p:cNvSpPr>
          <p:nvPr/>
        </p:nvSpPr>
        <p:spPr bwMode="auto">
          <a:xfrm>
            <a:off x="4930775" y="3788568"/>
            <a:ext cx="1657350" cy="647700"/>
          </a:xfrm>
          <a:prstGeom prst="rect">
            <a:avLst/>
          </a:prstGeom>
          <a:solidFill>
            <a:srgbClr val="00800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p>
            <a:pPr>
              <a:buFontTx/>
              <a:buNone/>
            </a:pPr>
            <a:r>
              <a:rPr lang="zh-CN" sz="2800" b="1">
                <a:solidFill>
                  <a:schemeClr val="bg1"/>
                </a:solidFill>
                <a:latin typeface="华文中宋" pitchFamily="2" charset="-122"/>
              </a:rPr>
              <a:t>铝氧片</a:t>
            </a:r>
          </a:p>
        </p:txBody>
      </p:sp>
      <p:sp>
        <p:nvSpPr>
          <p:cNvPr id="10" name="AutoShape 7"/>
          <p:cNvSpPr>
            <a:spLocks/>
          </p:cNvSpPr>
          <p:nvPr/>
        </p:nvSpPr>
        <p:spPr bwMode="auto">
          <a:xfrm>
            <a:off x="4354512" y="2709068"/>
            <a:ext cx="261938" cy="1663700"/>
          </a:xfrm>
          <a:prstGeom prst="leftBrace">
            <a:avLst>
              <a:gd name="adj1" fmla="val 52929"/>
              <a:gd name="adj2" fmla="val 50000"/>
            </a:avLst>
          </a:prstGeom>
          <a:noFill/>
          <a:ln w="38100">
            <a:solidFill>
              <a:srgbClr val="000000"/>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nchorCtr="1"/>
          <a:lstStyle/>
          <a:p>
            <a:endParaRPr lang="zh-CN" altLang="en-US"/>
          </a:p>
        </p:txBody>
      </p:sp>
    </p:spTree>
    <p:extLst>
      <p:ext uri="{BB962C8B-B14F-4D97-AF65-F5344CB8AC3E}">
        <p14:creationId xmlns:p14="http://schemas.microsoft.com/office/powerpoint/2010/main" val="4697869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95288" y="692150"/>
            <a:ext cx="3168650" cy="863600"/>
          </a:xfrm>
          <a:solidFill>
            <a:srgbClr val="FFFF99"/>
          </a:solidFill>
        </p:spPr>
        <p:txBody>
          <a:bodyPr/>
          <a:lstStyle/>
          <a:p>
            <a:pPr eaLnBrk="1" hangingPunct="1"/>
            <a:r>
              <a:rPr lang="zh-CN" altLang="zh-CN" sz="3600" b="1" smtClean="0">
                <a:latin typeface="华文中宋" pitchFamily="2" charset="-122"/>
                <a:ea typeface="华文中宋" pitchFamily="2" charset="-122"/>
              </a:rPr>
              <a:t>1:1</a:t>
            </a:r>
            <a:r>
              <a:rPr lang="zh-CN" sz="3600" b="1" smtClean="0">
                <a:latin typeface="华文中宋" pitchFamily="2" charset="-122"/>
                <a:ea typeface="华文中宋" pitchFamily="2" charset="-122"/>
              </a:rPr>
              <a:t>型矿物</a:t>
            </a:r>
          </a:p>
        </p:txBody>
      </p:sp>
      <p:sp>
        <p:nvSpPr>
          <p:cNvPr id="54276" name="Rectangle 4"/>
          <p:cNvSpPr>
            <a:spLocks noChangeArrowheads="1"/>
          </p:cNvSpPr>
          <p:nvPr/>
        </p:nvSpPr>
        <p:spPr bwMode="auto">
          <a:xfrm>
            <a:off x="0" y="2636912"/>
            <a:ext cx="9144000" cy="3671887"/>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54277" name="Picture 5" descr="SI-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8073" y="3038621"/>
            <a:ext cx="2339196" cy="30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Rectangle 6"/>
          <p:cNvSpPr>
            <a:spLocks noChangeArrowheads="1"/>
          </p:cNvSpPr>
          <p:nvPr/>
        </p:nvSpPr>
        <p:spPr bwMode="auto">
          <a:xfrm>
            <a:off x="195610" y="5078560"/>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sz="2400" b="1">
                <a:latin typeface="华文中宋" pitchFamily="2" charset="-122"/>
              </a:rPr>
              <a:t>硅氧片</a:t>
            </a:r>
          </a:p>
        </p:txBody>
      </p:sp>
      <p:sp>
        <p:nvSpPr>
          <p:cNvPr id="54279" name="Rectangle 7"/>
          <p:cNvSpPr>
            <a:spLocks noChangeArrowheads="1"/>
          </p:cNvSpPr>
          <p:nvPr/>
        </p:nvSpPr>
        <p:spPr bwMode="auto">
          <a:xfrm>
            <a:off x="195610" y="3854597"/>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sz="2400" b="1">
                <a:latin typeface="华文中宋" pitchFamily="2" charset="-122"/>
              </a:rPr>
              <a:t>铝氧片</a:t>
            </a:r>
          </a:p>
        </p:txBody>
      </p:sp>
      <p:sp>
        <p:nvSpPr>
          <p:cNvPr id="54280" name="Line 8"/>
          <p:cNvSpPr>
            <a:spLocks noChangeShapeType="1"/>
          </p:cNvSpPr>
          <p:nvPr/>
        </p:nvSpPr>
        <p:spPr bwMode="auto">
          <a:xfrm flipH="1">
            <a:off x="1346548" y="4191147"/>
            <a:ext cx="879475"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81" name="Line 9"/>
          <p:cNvSpPr>
            <a:spLocks noChangeShapeType="1"/>
          </p:cNvSpPr>
          <p:nvPr/>
        </p:nvSpPr>
        <p:spPr bwMode="auto">
          <a:xfrm flipH="1">
            <a:off x="1346548" y="5270647"/>
            <a:ext cx="1081087"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54282" name="Rectangle 10"/>
          <p:cNvSpPr>
            <a:spLocks noChangeArrowheads="1"/>
          </p:cNvSpPr>
          <p:nvPr/>
        </p:nvSpPr>
        <p:spPr bwMode="auto">
          <a:xfrm>
            <a:off x="0" y="24082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14" name="Rectangle 2"/>
          <p:cNvSpPr txBox="1">
            <a:spLocks noChangeArrowheads="1"/>
          </p:cNvSpPr>
          <p:nvPr/>
        </p:nvSpPr>
        <p:spPr bwMode="auto">
          <a:xfrm>
            <a:off x="4867022" y="836711"/>
            <a:ext cx="3527425" cy="792163"/>
          </a:xfrm>
          <a:prstGeom prst="rect">
            <a:avLst/>
          </a:prstGeom>
          <a:solidFill>
            <a:srgbClr val="FFFF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a:lstStyle>
          <a:p>
            <a:pPr eaLnBrk="1" hangingPunct="1"/>
            <a:r>
              <a:rPr lang="zh-CN" altLang="zh-CN" sz="3600" b="1" dirty="0" smtClean="0">
                <a:latin typeface="华文中宋" pitchFamily="2" charset="-122"/>
                <a:ea typeface="华文中宋" pitchFamily="2" charset="-122"/>
              </a:rPr>
              <a:t>2:1</a:t>
            </a:r>
            <a:r>
              <a:rPr lang="zh-CN" sz="3600" b="1" dirty="0" smtClean="0">
                <a:latin typeface="华文中宋" pitchFamily="2" charset="-122"/>
                <a:ea typeface="华文中宋" pitchFamily="2" charset="-122"/>
              </a:rPr>
              <a:t>型</a:t>
            </a:r>
            <a:r>
              <a:rPr lang="zh-CN" altLang="en-US" sz="3600" b="1" dirty="0" smtClean="0">
                <a:latin typeface="华文中宋" pitchFamily="2" charset="-122"/>
                <a:ea typeface="华文中宋" pitchFamily="2" charset="-122"/>
              </a:rPr>
              <a:t>黏</a:t>
            </a:r>
            <a:r>
              <a:rPr lang="zh-CN" sz="3600" b="1" dirty="0" smtClean="0">
                <a:latin typeface="华文中宋" pitchFamily="2" charset="-122"/>
                <a:ea typeface="华文中宋" pitchFamily="2" charset="-122"/>
              </a:rPr>
              <a:t>土矿物</a:t>
            </a:r>
          </a:p>
        </p:txBody>
      </p:sp>
      <p:pic>
        <p:nvPicPr>
          <p:cNvPr id="15" name="Picture 5" descr="AI-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0519" y="2868478"/>
            <a:ext cx="2284413" cy="340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6"/>
          <p:cNvSpPr>
            <a:spLocks noChangeArrowheads="1"/>
          </p:cNvSpPr>
          <p:nvPr/>
        </p:nvSpPr>
        <p:spPr bwMode="auto">
          <a:xfrm>
            <a:off x="4572000" y="4877723"/>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sz="2400" b="1" dirty="0">
                <a:latin typeface="Times New Roman" pitchFamily="18" charset="0"/>
              </a:rPr>
              <a:t>硅氧片</a:t>
            </a:r>
          </a:p>
        </p:txBody>
      </p:sp>
      <p:sp>
        <p:nvSpPr>
          <p:cNvPr id="17" name="Rectangle 7"/>
          <p:cNvSpPr>
            <a:spLocks noChangeArrowheads="1"/>
          </p:cNvSpPr>
          <p:nvPr/>
        </p:nvSpPr>
        <p:spPr bwMode="auto">
          <a:xfrm>
            <a:off x="4601732" y="3781290"/>
            <a:ext cx="121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sz="2400" b="1">
                <a:latin typeface="Times New Roman" pitchFamily="18" charset="0"/>
              </a:rPr>
              <a:t>铝氧片</a:t>
            </a:r>
          </a:p>
        </p:txBody>
      </p:sp>
      <p:sp>
        <p:nvSpPr>
          <p:cNvPr id="18" name="Rectangle 8"/>
          <p:cNvSpPr>
            <a:spLocks noChangeArrowheads="1"/>
          </p:cNvSpPr>
          <p:nvPr/>
        </p:nvSpPr>
        <p:spPr bwMode="auto">
          <a:xfrm>
            <a:off x="4601732" y="3205028"/>
            <a:ext cx="109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sz="2400" b="1">
                <a:latin typeface="Times New Roman" pitchFamily="18" charset="0"/>
              </a:rPr>
              <a:t>硅氧片</a:t>
            </a:r>
          </a:p>
        </p:txBody>
      </p:sp>
      <p:sp>
        <p:nvSpPr>
          <p:cNvPr id="19" name="Line 9"/>
          <p:cNvSpPr>
            <a:spLocks noChangeShapeType="1"/>
          </p:cNvSpPr>
          <p:nvPr/>
        </p:nvSpPr>
        <p:spPr bwMode="auto">
          <a:xfrm flipH="1">
            <a:off x="5670549" y="3420928"/>
            <a:ext cx="1018744"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 name="Line 10"/>
          <p:cNvSpPr>
            <a:spLocks noChangeShapeType="1"/>
          </p:cNvSpPr>
          <p:nvPr/>
        </p:nvSpPr>
        <p:spPr bwMode="auto">
          <a:xfrm flipH="1">
            <a:off x="5754257" y="3997190"/>
            <a:ext cx="1008062"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 name="Line 11"/>
          <p:cNvSpPr>
            <a:spLocks noChangeShapeType="1"/>
          </p:cNvSpPr>
          <p:nvPr/>
        </p:nvSpPr>
        <p:spPr bwMode="auto">
          <a:xfrm flipH="1">
            <a:off x="5682819" y="5076690"/>
            <a:ext cx="935038"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89856584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p:cNvSpPr>
            <a:spLocks noChangeArrowheads="1"/>
          </p:cNvSpPr>
          <p:nvPr/>
        </p:nvSpPr>
        <p:spPr bwMode="auto">
          <a:xfrm>
            <a:off x="251520" y="404664"/>
            <a:ext cx="7343775" cy="64135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3600" b="1" dirty="0" smtClean="0">
                <a:latin typeface="华文中宋" pitchFamily="2" charset="-122"/>
              </a:rPr>
              <a:t>土壤胶体</a:t>
            </a:r>
            <a:r>
              <a:rPr lang="zh-CN" altLang="en-US" sz="3600" b="1" dirty="0">
                <a:latin typeface="华文中宋" pitchFamily="2" charset="-122"/>
              </a:rPr>
              <a:t>的基本</a:t>
            </a:r>
            <a:r>
              <a:rPr lang="zh-CN" altLang="en-US" sz="3600" b="1" dirty="0" smtClean="0">
                <a:latin typeface="华文中宋" pitchFamily="2" charset="-122"/>
              </a:rPr>
              <a:t>特性？</a:t>
            </a:r>
            <a:endParaRPr lang="zh-CN" altLang="en-US" sz="3600" b="1" dirty="0">
              <a:latin typeface="华文中宋" pitchFamily="2" charset="-122"/>
            </a:endParaRPr>
          </a:p>
        </p:txBody>
      </p:sp>
      <p:sp>
        <p:nvSpPr>
          <p:cNvPr id="59396" name="Rectangle 4"/>
          <p:cNvSpPr>
            <a:spLocks noChangeArrowheads="1"/>
          </p:cNvSpPr>
          <p:nvPr/>
        </p:nvSpPr>
        <p:spPr bwMode="auto">
          <a:xfrm>
            <a:off x="107950" y="1435100"/>
            <a:ext cx="6805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a:solidFill>
                  <a:srgbClr val="FF0000"/>
                </a:solidFill>
                <a:latin typeface="华文中宋" pitchFamily="2" charset="-122"/>
              </a:rPr>
              <a:t>（1）土壤胶体具有巨大的表面积和表面能</a:t>
            </a:r>
            <a:endParaRPr lang="ja-JP" altLang="en-US" sz="2800" b="1" dirty="0">
              <a:solidFill>
                <a:srgbClr val="FF0000"/>
              </a:solidFill>
              <a:latin typeface="华文中宋" pitchFamily="2" charset="-122"/>
            </a:endParaRPr>
          </a:p>
        </p:txBody>
      </p:sp>
      <p:sp>
        <p:nvSpPr>
          <p:cNvPr id="12" name="Text Box 2"/>
          <p:cNvSpPr txBox="1">
            <a:spLocks noChangeArrowheads="1"/>
          </p:cNvSpPr>
          <p:nvPr/>
        </p:nvSpPr>
        <p:spPr bwMode="auto">
          <a:xfrm>
            <a:off x="107950" y="2009618"/>
            <a:ext cx="69595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ea typeface="华文中宋" pitchFamily="2" charset="-122"/>
              </a:defRPr>
            </a:lvl1pPr>
            <a:lvl2pPr marL="742950" indent="-285750" eaLnBrk="0" hangingPunct="0">
              <a:defRPr>
                <a:solidFill>
                  <a:schemeClr val="tx1"/>
                </a:solidFill>
                <a:latin typeface="Arial" pitchFamily="34" charset="0"/>
                <a:ea typeface="华文中宋" pitchFamily="2" charset="-122"/>
              </a:defRPr>
            </a:lvl2pPr>
            <a:lvl3pPr marL="1143000" indent="-228600" eaLnBrk="0" hangingPunct="0">
              <a:defRPr>
                <a:solidFill>
                  <a:schemeClr val="tx1"/>
                </a:solidFill>
                <a:latin typeface="Arial" pitchFamily="34" charset="0"/>
                <a:ea typeface="华文中宋" pitchFamily="2" charset="-122"/>
              </a:defRPr>
            </a:lvl3pPr>
            <a:lvl4pPr marL="1600200" indent="-228600" eaLnBrk="0" hangingPunct="0">
              <a:defRPr>
                <a:solidFill>
                  <a:schemeClr val="tx1"/>
                </a:solidFill>
                <a:latin typeface="Arial" pitchFamily="34" charset="0"/>
                <a:ea typeface="华文中宋" pitchFamily="2" charset="-122"/>
              </a:defRPr>
            </a:lvl4pPr>
            <a:lvl5pPr marL="2057400" indent="-228600" eaLnBrk="0" hangingPunct="0">
              <a:defRPr>
                <a:solidFill>
                  <a:schemeClr val="tx1"/>
                </a:solidFill>
                <a:latin typeface="Arial" pitchFamily="34" charset="0"/>
                <a:ea typeface="华文中宋"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9pPr>
          </a:lstStyle>
          <a:p>
            <a:pPr eaLnBrk="1" hangingPunct="1">
              <a:spcBef>
                <a:spcPct val="50000"/>
              </a:spcBef>
            </a:pPr>
            <a:r>
              <a:rPr lang="zh-CN" sz="2800" b="1" dirty="0">
                <a:solidFill>
                  <a:srgbClr val="FF0000"/>
                </a:solidFill>
                <a:latin typeface="华文中宋" pitchFamily="2" charset="-122"/>
              </a:rPr>
              <a:t>（</a:t>
            </a:r>
            <a:r>
              <a:rPr lang="zh-CN" altLang="zh-CN" sz="2800" b="1" dirty="0">
                <a:solidFill>
                  <a:srgbClr val="FF0000"/>
                </a:solidFill>
                <a:latin typeface="华文中宋" pitchFamily="2" charset="-122"/>
              </a:rPr>
              <a:t>2</a:t>
            </a:r>
            <a:r>
              <a:rPr lang="zh-CN" sz="2800" b="1" dirty="0">
                <a:solidFill>
                  <a:srgbClr val="FF0000"/>
                </a:solidFill>
                <a:latin typeface="华文中宋" pitchFamily="2" charset="-122"/>
              </a:rPr>
              <a:t>）土壤胶体具有带电性</a:t>
            </a:r>
          </a:p>
        </p:txBody>
      </p:sp>
      <p:sp>
        <p:nvSpPr>
          <p:cNvPr id="13" name="Text Box 3"/>
          <p:cNvSpPr txBox="1">
            <a:spLocks noChangeArrowheads="1"/>
          </p:cNvSpPr>
          <p:nvPr/>
        </p:nvSpPr>
        <p:spPr bwMode="auto">
          <a:xfrm>
            <a:off x="281191" y="3263937"/>
            <a:ext cx="8521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华文中宋" pitchFamily="2" charset="-122"/>
              </a:defRPr>
            </a:lvl1pPr>
            <a:lvl2pPr marL="742950" indent="-285750" eaLnBrk="0" hangingPunct="0">
              <a:defRPr>
                <a:solidFill>
                  <a:schemeClr val="tx1"/>
                </a:solidFill>
                <a:latin typeface="Arial" pitchFamily="34" charset="0"/>
                <a:ea typeface="华文中宋" pitchFamily="2" charset="-122"/>
              </a:defRPr>
            </a:lvl2pPr>
            <a:lvl3pPr marL="1143000" indent="-228600" eaLnBrk="0" hangingPunct="0">
              <a:defRPr>
                <a:solidFill>
                  <a:schemeClr val="tx1"/>
                </a:solidFill>
                <a:latin typeface="Arial" pitchFamily="34" charset="0"/>
                <a:ea typeface="华文中宋" pitchFamily="2" charset="-122"/>
              </a:defRPr>
            </a:lvl3pPr>
            <a:lvl4pPr marL="1600200" indent="-228600" eaLnBrk="0" hangingPunct="0">
              <a:defRPr>
                <a:solidFill>
                  <a:schemeClr val="tx1"/>
                </a:solidFill>
                <a:latin typeface="Arial" pitchFamily="34" charset="0"/>
                <a:ea typeface="华文中宋" pitchFamily="2" charset="-122"/>
              </a:defRPr>
            </a:lvl4pPr>
            <a:lvl5pPr marL="2057400" indent="-228600" eaLnBrk="0" hangingPunct="0">
              <a:defRPr>
                <a:solidFill>
                  <a:schemeClr val="tx1"/>
                </a:solidFill>
                <a:latin typeface="Arial" pitchFamily="34" charset="0"/>
                <a:ea typeface="华文中宋"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9pPr>
          </a:lstStyle>
          <a:p>
            <a:pPr eaLnBrk="1" hangingPunct="1">
              <a:spcBef>
                <a:spcPct val="50000"/>
              </a:spcBef>
            </a:pPr>
            <a:r>
              <a:rPr lang="zh-CN" altLang="zh-CN" sz="2400">
                <a:latin typeface="Times New Roman" pitchFamily="18" charset="0"/>
                <a:ea typeface="宋体" pitchFamily="2" charset="-122"/>
              </a:rPr>
              <a:t> </a:t>
            </a:r>
          </a:p>
        </p:txBody>
      </p:sp>
      <p:sp>
        <p:nvSpPr>
          <p:cNvPr id="14" name="Text Box 4"/>
          <p:cNvSpPr txBox="1">
            <a:spLocks noChangeArrowheads="1"/>
          </p:cNvSpPr>
          <p:nvPr/>
        </p:nvSpPr>
        <p:spPr bwMode="auto">
          <a:xfrm>
            <a:off x="401295" y="2708920"/>
            <a:ext cx="8208962" cy="368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华文中宋" pitchFamily="2" charset="-122"/>
              </a:defRPr>
            </a:lvl1pPr>
            <a:lvl2pPr marL="742950" indent="-285750" eaLnBrk="0" hangingPunct="0">
              <a:defRPr>
                <a:solidFill>
                  <a:schemeClr val="tx1"/>
                </a:solidFill>
                <a:latin typeface="Arial" pitchFamily="34" charset="0"/>
                <a:ea typeface="华文中宋" pitchFamily="2" charset="-122"/>
              </a:defRPr>
            </a:lvl2pPr>
            <a:lvl3pPr marL="1143000" indent="-228600" eaLnBrk="0" hangingPunct="0">
              <a:defRPr>
                <a:solidFill>
                  <a:schemeClr val="tx1"/>
                </a:solidFill>
                <a:latin typeface="Arial" pitchFamily="34" charset="0"/>
                <a:ea typeface="华文中宋" pitchFamily="2" charset="-122"/>
              </a:defRPr>
            </a:lvl3pPr>
            <a:lvl4pPr marL="1600200" indent="-228600" eaLnBrk="0" hangingPunct="0">
              <a:defRPr>
                <a:solidFill>
                  <a:schemeClr val="tx1"/>
                </a:solidFill>
                <a:latin typeface="Arial" pitchFamily="34" charset="0"/>
                <a:ea typeface="华文中宋" pitchFamily="2" charset="-122"/>
              </a:defRPr>
            </a:lvl4pPr>
            <a:lvl5pPr marL="2057400" indent="-228600" eaLnBrk="0" hangingPunct="0">
              <a:defRPr>
                <a:solidFill>
                  <a:schemeClr val="tx1"/>
                </a:solidFill>
                <a:latin typeface="Arial" pitchFamily="34" charset="0"/>
                <a:ea typeface="华文中宋"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9pPr>
          </a:lstStyle>
          <a:p>
            <a:pPr eaLnBrk="1" hangingPunct="1">
              <a:lnSpc>
                <a:spcPct val="140000"/>
              </a:lnSpc>
            </a:pPr>
            <a:r>
              <a:rPr lang="zh-CN" sz="2800" b="1" dirty="0">
                <a:latin typeface="华文中宋" pitchFamily="2" charset="-122"/>
              </a:rPr>
              <a:t>土壤电荷起因和种类的</a:t>
            </a:r>
          </a:p>
          <a:p>
            <a:pPr eaLnBrk="1" hangingPunct="1">
              <a:lnSpc>
                <a:spcPct val="140000"/>
              </a:lnSpc>
            </a:pPr>
            <a:r>
              <a:rPr lang="zh-CN" altLang="zh-CN" sz="2800" b="1" dirty="0">
                <a:solidFill>
                  <a:srgbClr val="000066"/>
                </a:solidFill>
                <a:latin typeface="华文中宋" pitchFamily="2" charset="-122"/>
              </a:rPr>
              <a:t>1</a:t>
            </a:r>
            <a:r>
              <a:rPr lang="zh-CN" sz="2800" b="1" dirty="0">
                <a:solidFill>
                  <a:srgbClr val="000066"/>
                </a:solidFill>
                <a:latin typeface="华文中宋" pitchFamily="2" charset="-122"/>
              </a:rPr>
              <a:t>、永久电荷</a:t>
            </a:r>
            <a:r>
              <a:rPr lang="zh-CN" altLang="zh-CN" sz="2800" b="1" dirty="0">
                <a:solidFill>
                  <a:srgbClr val="000066"/>
                </a:solidFill>
                <a:latin typeface="华文中宋" pitchFamily="2" charset="-122"/>
              </a:rPr>
              <a:t>(permanent charge)***</a:t>
            </a:r>
          </a:p>
          <a:p>
            <a:pPr eaLnBrk="1" hangingPunct="1">
              <a:lnSpc>
                <a:spcPct val="140000"/>
              </a:lnSpc>
            </a:pPr>
            <a:r>
              <a:rPr lang="zh-CN" altLang="zh-CN" sz="2800" b="1" dirty="0">
                <a:solidFill>
                  <a:srgbClr val="292929"/>
                </a:solidFill>
                <a:latin typeface="华文中宋" pitchFamily="2" charset="-122"/>
              </a:rPr>
              <a:t>    </a:t>
            </a:r>
            <a:r>
              <a:rPr lang="zh-CN" sz="2800" b="1" dirty="0">
                <a:solidFill>
                  <a:srgbClr val="292929"/>
                </a:solidFill>
                <a:latin typeface="华文中宋" pitchFamily="2" charset="-122"/>
              </a:rPr>
              <a:t>永久电荷起源于矿物晶格内部离子的同晶置换。 </a:t>
            </a:r>
          </a:p>
          <a:p>
            <a:pPr eaLnBrk="1" hangingPunct="1">
              <a:lnSpc>
                <a:spcPct val="140000"/>
              </a:lnSpc>
            </a:pPr>
            <a:r>
              <a:rPr lang="zh-CN" altLang="zh-CN" sz="2800" b="1" dirty="0">
                <a:solidFill>
                  <a:srgbClr val="000066"/>
                </a:solidFill>
                <a:latin typeface="华文中宋" pitchFamily="2" charset="-122"/>
              </a:rPr>
              <a:t>2</a:t>
            </a:r>
            <a:r>
              <a:rPr lang="zh-CN" sz="2800" b="1" dirty="0">
                <a:solidFill>
                  <a:srgbClr val="000066"/>
                </a:solidFill>
                <a:latin typeface="华文中宋" pitchFamily="2" charset="-122"/>
              </a:rPr>
              <a:t>、可变电荷</a:t>
            </a:r>
            <a:r>
              <a:rPr lang="zh-CN" altLang="zh-CN" sz="2800" b="1" dirty="0">
                <a:solidFill>
                  <a:srgbClr val="000066"/>
                </a:solidFill>
                <a:latin typeface="华文中宋" pitchFamily="2" charset="-122"/>
              </a:rPr>
              <a:t>(variable charge)***</a:t>
            </a:r>
          </a:p>
          <a:p>
            <a:pPr eaLnBrk="1" hangingPunct="1">
              <a:lnSpc>
                <a:spcPct val="140000"/>
              </a:lnSpc>
            </a:pPr>
            <a:r>
              <a:rPr lang="zh-CN" altLang="zh-CN" sz="2800" b="1" dirty="0">
                <a:solidFill>
                  <a:srgbClr val="292929"/>
                </a:solidFill>
                <a:latin typeface="华文中宋" pitchFamily="2" charset="-122"/>
              </a:rPr>
              <a:t>    </a:t>
            </a:r>
            <a:r>
              <a:rPr lang="zh-CN" sz="2800" b="1" dirty="0">
                <a:solidFill>
                  <a:srgbClr val="292929"/>
                </a:solidFill>
                <a:latin typeface="华文中宋" pitchFamily="2" charset="-122"/>
              </a:rPr>
              <a:t>随</a:t>
            </a:r>
            <a:r>
              <a:rPr lang="zh-CN" altLang="zh-CN" sz="2800" b="1" dirty="0">
                <a:solidFill>
                  <a:srgbClr val="292929"/>
                </a:solidFill>
                <a:latin typeface="华文中宋" pitchFamily="2" charset="-122"/>
              </a:rPr>
              <a:t>pH</a:t>
            </a:r>
            <a:r>
              <a:rPr lang="zh-CN" sz="2800" b="1" dirty="0">
                <a:solidFill>
                  <a:srgbClr val="292929"/>
                </a:solidFill>
                <a:latin typeface="华文中宋" pitchFamily="2" charset="-122"/>
              </a:rPr>
              <a:t>的变化而变化的土壤电荷，这种电荷称为可变电荷。 </a:t>
            </a:r>
          </a:p>
        </p:txBody>
      </p:sp>
    </p:spTree>
    <p:extLst>
      <p:ext uri="{BB962C8B-B14F-4D97-AF65-F5344CB8AC3E}">
        <p14:creationId xmlns:p14="http://schemas.microsoft.com/office/powerpoint/2010/main" val="347928901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323850" y="487363"/>
            <a:ext cx="8424863"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华文中宋" pitchFamily="2" charset="-122"/>
              </a:defRPr>
            </a:lvl1pPr>
            <a:lvl2pPr marL="742950" indent="-285750" eaLnBrk="0" hangingPunct="0">
              <a:defRPr>
                <a:solidFill>
                  <a:schemeClr val="tx1"/>
                </a:solidFill>
                <a:latin typeface="Arial" pitchFamily="34" charset="0"/>
                <a:ea typeface="华文中宋" pitchFamily="2" charset="-122"/>
              </a:defRPr>
            </a:lvl2pPr>
            <a:lvl3pPr marL="1143000" indent="-228600" eaLnBrk="0" hangingPunct="0">
              <a:defRPr>
                <a:solidFill>
                  <a:schemeClr val="tx1"/>
                </a:solidFill>
                <a:latin typeface="Arial" pitchFamily="34" charset="0"/>
                <a:ea typeface="华文中宋" pitchFamily="2" charset="-122"/>
              </a:defRPr>
            </a:lvl3pPr>
            <a:lvl4pPr marL="1600200" indent="-228600" eaLnBrk="0" hangingPunct="0">
              <a:defRPr>
                <a:solidFill>
                  <a:schemeClr val="tx1"/>
                </a:solidFill>
                <a:latin typeface="Arial" pitchFamily="34" charset="0"/>
                <a:ea typeface="华文中宋" pitchFamily="2" charset="-122"/>
              </a:defRPr>
            </a:lvl4pPr>
            <a:lvl5pPr marL="2057400" indent="-228600" eaLnBrk="0" hangingPunct="0">
              <a:defRPr>
                <a:solidFill>
                  <a:schemeClr val="tx1"/>
                </a:solidFill>
                <a:latin typeface="Arial" pitchFamily="34" charset="0"/>
                <a:ea typeface="华文中宋"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9pPr>
          </a:lstStyle>
          <a:p>
            <a:pPr algn="just" eaLnBrk="1" hangingPunct="1">
              <a:lnSpc>
                <a:spcPct val="140000"/>
              </a:lnSpc>
            </a:pPr>
            <a:r>
              <a:rPr lang="zh-CN" altLang="zh-CN" sz="2600" b="1" dirty="0">
                <a:solidFill>
                  <a:srgbClr val="292929"/>
                </a:solidFill>
                <a:latin typeface="华文中宋" pitchFamily="2" charset="-122"/>
              </a:rPr>
              <a:t>  </a:t>
            </a:r>
            <a:r>
              <a:rPr lang="zh-CN" sz="2600" b="1" dirty="0">
                <a:latin typeface="华文中宋" pitchFamily="2" charset="-122"/>
              </a:rPr>
              <a:t>可变电荷的成因主要是胶核表面分子或原子团的解离：</a:t>
            </a:r>
          </a:p>
          <a:p>
            <a:pPr algn="just" eaLnBrk="1" hangingPunct="1">
              <a:lnSpc>
                <a:spcPct val="140000"/>
              </a:lnSpc>
            </a:pPr>
            <a:r>
              <a:rPr lang="zh-CN" altLang="zh-CN" sz="2600" b="1" dirty="0">
                <a:solidFill>
                  <a:srgbClr val="292929"/>
                </a:solidFill>
                <a:latin typeface="华文中宋" pitchFamily="2" charset="-122"/>
              </a:rPr>
              <a:t>	</a:t>
            </a:r>
            <a:r>
              <a:rPr lang="zh-CN" altLang="zh-CN" sz="2600" b="1" dirty="0">
                <a:solidFill>
                  <a:srgbClr val="FF0000"/>
                </a:solidFill>
                <a:latin typeface="华文中宋" pitchFamily="2" charset="-122"/>
              </a:rPr>
              <a:t>A.</a:t>
            </a:r>
            <a:r>
              <a:rPr lang="zh-CN" altLang="zh-CN" sz="2600" b="1" dirty="0">
                <a:solidFill>
                  <a:srgbClr val="292929"/>
                </a:solidFill>
                <a:latin typeface="华文中宋" pitchFamily="2" charset="-122"/>
              </a:rPr>
              <a:t> </a:t>
            </a:r>
            <a:r>
              <a:rPr lang="zh-CN" sz="2600" b="1" dirty="0">
                <a:solidFill>
                  <a:srgbClr val="292929"/>
                </a:solidFill>
                <a:latin typeface="华文中宋" pitchFamily="2" charset="-122"/>
              </a:rPr>
              <a:t>含水氧化硅的解离</a:t>
            </a:r>
          </a:p>
          <a:p>
            <a:pPr algn="just" eaLnBrk="1" hangingPunct="1">
              <a:lnSpc>
                <a:spcPct val="140000"/>
              </a:lnSpc>
            </a:pPr>
            <a:r>
              <a:rPr lang="zh-CN" altLang="zh-CN" sz="2600" b="1" dirty="0">
                <a:solidFill>
                  <a:srgbClr val="292929"/>
                </a:solidFill>
                <a:latin typeface="华文中宋" pitchFamily="2" charset="-122"/>
              </a:rPr>
              <a:t>	</a:t>
            </a:r>
            <a:r>
              <a:rPr lang="zh-CN" altLang="zh-CN" sz="2600" b="1" dirty="0">
                <a:solidFill>
                  <a:srgbClr val="FF0000"/>
                </a:solidFill>
                <a:latin typeface="华文中宋" pitchFamily="2" charset="-122"/>
              </a:rPr>
              <a:t>B.</a:t>
            </a:r>
            <a:r>
              <a:rPr lang="zh-CN" altLang="zh-CN" sz="2600" b="1" dirty="0">
                <a:solidFill>
                  <a:srgbClr val="292929"/>
                </a:solidFill>
                <a:latin typeface="华文中宋" pitchFamily="2" charset="-122"/>
              </a:rPr>
              <a:t> </a:t>
            </a:r>
            <a:r>
              <a:rPr lang="zh-CN" altLang="en-US" sz="2600" b="1" dirty="0" smtClean="0">
                <a:solidFill>
                  <a:srgbClr val="292929"/>
                </a:solidFill>
                <a:latin typeface="华文中宋" pitchFamily="2" charset="-122"/>
              </a:rPr>
              <a:t>黏</a:t>
            </a:r>
            <a:r>
              <a:rPr lang="zh-CN" sz="2600" b="1" dirty="0" smtClean="0">
                <a:solidFill>
                  <a:srgbClr val="292929"/>
                </a:solidFill>
                <a:latin typeface="华文中宋" pitchFamily="2" charset="-122"/>
              </a:rPr>
              <a:t>粒矿物</a:t>
            </a:r>
            <a:r>
              <a:rPr lang="zh-CN" sz="2600" b="1" dirty="0">
                <a:solidFill>
                  <a:srgbClr val="292929"/>
                </a:solidFill>
                <a:latin typeface="华文中宋" pitchFamily="2" charset="-122"/>
              </a:rPr>
              <a:t>的晶面上的</a:t>
            </a:r>
            <a:r>
              <a:rPr lang="zh-CN" altLang="zh-CN" sz="2600" b="1" dirty="0">
                <a:solidFill>
                  <a:srgbClr val="292929"/>
                </a:solidFill>
                <a:latin typeface="华文中宋" pitchFamily="2" charset="-122"/>
              </a:rPr>
              <a:t>OH</a:t>
            </a:r>
            <a:r>
              <a:rPr lang="zh-CN" sz="2600" b="1" dirty="0">
                <a:solidFill>
                  <a:srgbClr val="292929"/>
                </a:solidFill>
                <a:latin typeface="华文中宋" pitchFamily="2" charset="-122"/>
              </a:rPr>
              <a:t>的解离</a:t>
            </a:r>
          </a:p>
          <a:p>
            <a:pPr algn="just" eaLnBrk="1" hangingPunct="1">
              <a:lnSpc>
                <a:spcPct val="140000"/>
              </a:lnSpc>
            </a:pPr>
            <a:r>
              <a:rPr lang="zh-CN" altLang="zh-CN" sz="2600" b="1" dirty="0">
                <a:solidFill>
                  <a:srgbClr val="292929"/>
                </a:solidFill>
                <a:latin typeface="华文中宋" pitchFamily="2" charset="-122"/>
              </a:rPr>
              <a:t>	</a:t>
            </a:r>
            <a:r>
              <a:rPr lang="zh-CN" altLang="zh-CN" sz="2600" b="1" dirty="0">
                <a:solidFill>
                  <a:srgbClr val="FF0000"/>
                </a:solidFill>
                <a:latin typeface="华文中宋" pitchFamily="2" charset="-122"/>
              </a:rPr>
              <a:t>C.</a:t>
            </a:r>
            <a:r>
              <a:rPr lang="zh-CN" altLang="zh-CN" sz="2600" b="1" dirty="0">
                <a:solidFill>
                  <a:srgbClr val="292929"/>
                </a:solidFill>
                <a:latin typeface="华文中宋" pitchFamily="2" charset="-122"/>
              </a:rPr>
              <a:t> </a:t>
            </a:r>
            <a:r>
              <a:rPr lang="zh-CN" sz="2600" b="1" dirty="0">
                <a:solidFill>
                  <a:srgbClr val="292929"/>
                </a:solidFill>
                <a:latin typeface="华文中宋" pitchFamily="2" charset="-122"/>
              </a:rPr>
              <a:t>腐殖质上某些官能团的解离</a:t>
            </a:r>
          </a:p>
          <a:p>
            <a:pPr algn="just" eaLnBrk="1" hangingPunct="1">
              <a:lnSpc>
                <a:spcPct val="140000"/>
              </a:lnSpc>
            </a:pPr>
            <a:r>
              <a:rPr lang="zh-CN" altLang="zh-CN" sz="2600" b="1" dirty="0">
                <a:solidFill>
                  <a:srgbClr val="292929"/>
                </a:solidFill>
                <a:latin typeface="华文中宋" pitchFamily="2" charset="-122"/>
              </a:rPr>
              <a:t>	</a:t>
            </a:r>
            <a:r>
              <a:rPr lang="zh-CN" altLang="zh-CN" sz="2600" b="1" dirty="0">
                <a:solidFill>
                  <a:srgbClr val="FF0000"/>
                </a:solidFill>
                <a:latin typeface="华文中宋" pitchFamily="2" charset="-122"/>
              </a:rPr>
              <a:t>D.</a:t>
            </a:r>
            <a:r>
              <a:rPr lang="zh-CN" altLang="zh-CN" sz="2600" b="1" dirty="0">
                <a:solidFill>
                  <a:srgbClr val="292929"/>
                </a:solidFill>
                <a:latin typeface="华文中宋" pitchFamily="2" charset="-122"/>
              </a:rPr>
              <a:t> </a:t>
            </a:r>
            <a:r>
              <a:rPr lang="zh-CN" sz="2600" b="1" dirty="0">
                <a:solidFill>
                  <a:srgbClr val="292929"/>
                </a:solidFill>
                <a:latin typeface="华文中宋" pitchFamily="2" charset="-122"/>
              </a:rPr>
              <a:t>含水铁铝氧化物的解离        </a:t>
            </a:r>
          </a:p>
        </p:txBody>
      </p:sp>
      <p:sp>
        <p:nvSpPr>
          <p:cNvPr id="62467" name="Text Box 3"/>
          <p:cNvSpPr txBox="1">
            <a:spLocks noChangeArrowheads="1"/>
          </p:cNvSpPr>
          <p:nvPr/>
        </p:nvSpPr>
        <p:spPr bwMode="auto">
          <a:xfrm>
            <a:off x="684213" y="4508500"/>
            <a:ext cx="8137525" cy="968375"/>
          </a:xfrm>
          <a:prstGeom prst="rect">
            <a:avLst/>
          </a:prstGeom>
          <a:solidFill>
            <a:srgbClr val="008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华文中宋" pitchFamily="2" charset="-122"/>
              </a:defRPr>
            </a:lvl1pPr>
            <a:lvl2pPr marL="742950" indent="-285750" eaLnBrk="0" hangingPunct="0">
              <a:defRPr>
                <a:solidFill>
                  <a:schemeClr val="tx1"/>
                </a:solidFill>
                <a:latin typeface="Arial" pitchFamily="34" charset="0"/>
                <a:ea typeface="华文中宋" pitchFamily="2" charset="-122"/>
              </a:defRPr>
            </a:lvl2pPr>
            <a:lvl3pPr marL="1143000" indent="-228600" eaLnBrk="0" hangingPunct="0">
              <a:defRPr>
                <a:solidFill>
                  <a:schemeClr val="tx1"/>
                </a:solidFill>
                <a:latin typeface="Arial" pitchFamily="34" charset="0"/>
                <a:ea typeface="华文中宋" pitchFamily="2" charset="-122"/>
              </a:defRPr>
            </a:lvl3pPr>
            <a:lvl4pPr marL="1600200" indent="-228600" eaLnBrk="0" hangingPunct="0">
              <a:defRPr>
                <a:solidFill>
                  <a:schemeClr val="tx1"/>
                </a:solidFill>
                <a:latin typeface="Arial" pitchFamily="34" charset="0"/>
                <a:ea typeface="华文中宋" pitchFamily="2" charset="-122"/>
              </a:defRPr>
            </a:lvl4pPr>
            <a:lvl5pPr marL="2057400" indent="-228600" eaLnBrk="0" hangingPunct="0">
              <a:defRPr>
                <a:solidFill>
                  <a:schemeClr val="tx1"/>
                </a:solidFill>
                <a:latin typeface="Arial" pitchFamily="34" charset="0"/>
                <a:ea typeface="华文中宋"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9pPr>
          </a:lstStyle>
          <a:p>
            <a:pPr eaLnBrk="1" hangingPunct="1">
              <a:lnSpc>
                <a:spcPct val="120000"/>
              </a:lnSpc>
            </a:pPr>
            <a:r>
              <a:rPr lang="zh-CN" altLang="zh-CN" sz="2400" b="1" dirty="0">
                <a:solidFill>
                  <a:srgbClr val="3399FF"/>
                </a:solidFill>
                <a:latin typeface="华文中宋" pitchFamily="2" charset="-122"/>
              </a:rPr>
              <a:t>	</a:t>
            </a:r>
            <a:r>
              <a:rPr lang="zh-CN" sz="2400" b="1" dirty="0">
                <a:solidFill>
                  <a:schemeClr val="bg1"/>
                </a:solidFill>
                <a:latin typeface="华文中宋" pitchFamily="2" charset="-122"/>
              </a:rPr>
              <a:t>从上述四种情况来看，土壤胶体所带的电荷数量和性质与介质的</a:t>
            </a:r>
            <a:r>
              <a:rPr lang="zh-CN" altLang="zh-CN" sz="2400" b="1" dirty="0">
                <a:solidFill>
                  <a:schemeClr val="bg1"/>
                </a:solidFill>
                <a:latin typeface="华文中宋" pitchFamily="2" charset="-122"/>
              </a:rPr>
              <a:t>pH</a:t>
            </a:r>
            <a:r>
              <a:rPr lang="zh-CN" sz="2400" b="1" dirty="0">
                <a:solidFill>
                  <a:schemeClr val="bg1"/>
                </a:solidFill>
                <a:latin typeface="华文中宋" pitchFamily="2" charset="-122"/>
              </a:rPr>
              <a:t>值有密切关系。</a:t>
            </a:r>
          </a:p>
        </p:txBody>
      </p:sp>
      <p:pic>
        <p:nvPicPr>
          <p:cNvPr id="62468" name="Picture 4"/>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00113" y="3860800"/>
            <a:ext cx="406400" cy="576263"/>
          </a:xfrm>
          <a:prstGeom prst="rect">
            <a:avLst/>
          </a:prstGeom>
          <a:solidFill>
            <a:srgbClr val="008000"/>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725414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50825" y="1052513"/>
            <a:ext cx="7488238" cy="796925"/>
          </a:xfrm>
        </p:spPr>
        <p:txBody>
          <a:bodyPr/>
          <a:lstStyle/>
          <a:p>
            <a:pPr eaLnBrk="1" hangingPunct="1"/>
            <a:r>
              <a:rPr lang="zh-CN" altLang="zh-CN" sz="3600" b="1" dirty="0" smtClean="0">
                <a:solidFill>
                  <a:srgbClr val="CC0000"/>
                </a:solidFill>
                <a:latin typeface="华文中宋" pitchFamily="2" charset="-122"/>
                <a:ea typeface="华文中宋" pitchFamily="2" charset="-122"/>
              </a:rPr>
              <a:t>(3)</a:t>
            </a:r>
            <a:r>
              <a:rPr lang="zh-CN" sz="3600" b="1" dirty="0" smtClean="0">
                <a:solidFill>
                  <a:srgbClr val="CC0000"/>
                </a:solidFill>
                <a:latin typeface="华文中宋" pitchFamily="2" charset="-122"/>
                <a:ea typeface="华文中宋" pitchFamily="2" charset="-122"/>
              </a:rPr>
              <a:t>土壤胶体有凝聚和分散的作用</a:t>
            </a:r>
          </a:p>
        </p:txBody>
      </p:sp>
      <p:sp>
        <p:nvSpPr>
          <p:cNvPr id="63491" name="Rectangle 3"/>
          <p:cNvSpPr>
            <a:spLocks noGrp="1" noChangeArrowheads="1"/>
          </p:cNvSpPr>
          <p:nvPr>
            <p:ph type="body" idx="1"/>
          </p:nvPr>
        </p:nvSpPr>
        <p:spPr>
          <a:xfrm>
            <a:off x="1042988" y="2652713"/>
            <a:ext cx="7272337" cy="2486025"/>
          </a:xfrm>
        </p:spPr>
        <p:txBody>
          <a:bodyPr/>
          <a:lstStyle/>
          <a:p>
            <a:pPr eaLnBrk="1" hangingPunct="1">
              <a:spcBef>
                <a:spcPct val="90000"/>
              </a:spcBef>
              <a:buFontTx/>
              <a:buNone/>
            </a:pPr>
            <a:r>
              <a:rPr lang="zh-CN" b="1" dirty="0" smtClean="0">
                <a:solidFill>
                  <a:srgbClr val="000000"/>
                </a:solidFill>
                <a:latin typeface="华文中宋" pitchFamily="2" charset="-122"/>
                <a:ea typeface="华文中宋" pitchFamily="2" charset="-122"/>
              </a:rPr>
              <a:t>土壤胶体的两种不同的状态：</a:t>
            </a:r>
          </a:p>
          <a:p>
            <a:pPr eaLnBrk="1" hangingPunct="1">
              <a:spcBef>
                <a:spcPct val="90000"/>
              </a:spcBef>
              <a:buFontTx/>
              <a:buNone/>
            </a:pPr>
            <a:r>
              <a:rPr lang="zh-CN" altLang="zh-CN" b="1" dirty="0" smtClean="0">
                <a:solidFill>
                  <a:srgbClr val="000066"/>
                </a:solidFill>
                <a:latin typeface="华文中宋" pitchFamily="2" charset="-122"/>
                <a:ea typeface="华文中宋" pitchFamily="2" charset="-122"/>
              </a:rPr>
              <a:t>   a. </a:t>
            </a:r>
            <a:r>
              <a:rPr lang="zh-CN" b="1" dirty="0" smtClean="0">
                <a:solidFill>
                  <a:srgbClr val="000066"/>
                </a:solidFill>
                <a:latin typeface="华文中宋" pitchFamily="2" charset="-122"/>
                <a:ea typeface="华文中宋" pitchFamily="2" charset="-122"/>
              </a:rPr>
              <a:t>高度分散状态的溶胶；</a:t>
            </a:r>
          </a:p>
          <a:p>
            <a:pPr eaLnBrk="1" hangingPunct="1">
              <a:spcBef>
                <a:spcPct val="90000"/>
              </a:spcBef>
              <a:buFontTx/>
              <a:buNone/>
            </a:pPr>
            <a:r>
              <a:rPr lang="zh-CN" altLang="zh-CN" b="1" dirty="0" smtClean="0">
                <a:solidFill>
                  <a:srgbClr val="000066"/>
                </a:solidFill>
                <a:latin typeface="华文中宋" pitchFamily="2" charset="-122"/>
                <a:ea typeface="华文中宋" pitchFamily="2" charset="-122"/>
              </a:rPr>
              <a:t>   b. </a:t>
            </a:r>
            <a:r>
              <a:rPr lang="zh-CN" b="1" dirty="0" smtClean="0">
                <a:solidFill>
                  <a:srgbClr val="000066"/>
                </a:solidFill>
                <a:latin typeface="华文中宋" pitchFamily="2" charset="-122"/>
                <a:ea typeface="华文中宋" pitchFamily="2" charset="-122"/>
              </a:rPr>
              <a:t>絮状的凝胶。</a:t>
            </a:r>
          </a:p>
        </p:txBody>
      </p:sp>
    </p:spTree>
    <p:extLst>
      <p:ext uri="{BB962C8B-B14F-4D97-AF65-F5344CB8AC3E}">
        <p14:creationId xmlns:p14="http://schemas.microsoft.com/office/powerpoint/2010/main" val="37642463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684213" y="1628775"/>
            <a:ext cx="8229600" cy="1800225"/>
          </a:xfrm>
        </p:spPr>
        <p:txBody>
          <a:bodyPr/>
          <a:lstStyle/>
          <a:p>
            <a:pPr marL="0" indent="0" eaLnBrk="1" hangingPunct="1">
              <a:lnSpc>
                <a:spcPct val="120000"/>
              </a:lnSpc>
              <a:buFontTx/>
              <a:buNone/>
            </a:pPr>
            <a:r>
              <a:rPr lang="zh-CN" sz="2800" b="1" dirty="0" smtClean="0">
                <a:solidFill>
                  <a:srgbClr val="FF0000"/>
                </a:solidFill>
                <a:latin typeface="Times New Roman" pitchFamily="18" charset="0"/>
                <a:ea typeface="华文中宋" pitchFamily="2" charset="-122"/>
              </a:rPr>
              <a:t>定义：</a:t>
            </a:r>
          </a:p>
          <a:p>
            <a:pPr marL="0" indent="0" eaLnBrk="1" hangingPunct="1">
              <a:lnSpc>
                <a:spcPct val="120000"/>
              </a:lnSpc>
              <a:buFontTx/>
              <a:buNone/>
            </a:pPr>
            <a:r>
              <a:rPr lang="zh-CN" altLang="zh-CN" sz="2800" b="1" dirty="0" smtClean="0">
                <a:solidFill>
                  <a:srgbClr val="000000"/>
                </a:solidFill>
                <a:latin typeface="Times New Roman" pitchFamily="18" charset="0"/>
                <a:ea typeface="华文中宋" pitchFamily="2" charset="-122"/>
              </a:rPr>
              <a:t>    </a:t>
            </a:r>
            <a:r>
              <a:rPr lang="zh-CN" sz="2800" b="1" dirty="0" smtClean="0">
                <a:solidFill>
                  <a:srgbClr val="000000"/>
                </a:solidFill>
                <a:latin typeface="Times New Roman" pitchFamily="18" charset="0"/>
                <a:ea typeface="华文中宋" pitchFamily="2" charset="-122"/>
              </a:rPr>
              <a:t>是指土壤能吸收和保留土壤溶液中的分子和离子，悬液中的悬浮颗粒，气体以及微生物的能力。</a:t>
            </a:r>
          </a:p>
        </p:txBody>
      </p:sp>
      <p:sp>
        <p:nvSpPr>
          <p:cNvPr id="65539" name="Rectangle 3"/>
          <p:cNvSpPr>
            <a:spLocks noChangeArrowheads="1"/>
          </p:cNvSpPr>
          <p:nvPr/>
        </p:nvSpPr>
        <p:spPr bwMode="auto">
          <a:xfrm>
            <a:off x="755650" y="3789363"/>
            <a:ext cx="7705725" cy="237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09600" indent="-609600">
              <a:lnSpc>
                <a:spcPct val="120000"/>
              </a:lnSpc>
              <a:spcBef>
                <a:spcPct val="20000"/>
              </a:spcBef>
              <a:buFontTx/>
              <a:buNone/>
            </a:pPr>
            <a:r>
              <a:rPr lang="zh-CN" sz="2800" b="1">
                <a:solidFill>
                  <a:srgbClr val="FF0000"/>
                </a:solidFill>
                <a:latin typeface="Times New Roman" pitchFamily="18" charset="0"/>
              </a:rPr>
              <a:t>作用：</a:t>
            </a:r>
          </a:p>
          <a:p>
            <a:pPr marL="609600" indent="-609600">
              <a:lnSpc>
                <a:spcPct val="120000"/>
              </a:lnSpc>
              <a:spcBef>
                <a:spcPct val="20000"/>
              </a:spcBef>
              <a:buFontTx/>
              <a:buAutoNum type="alphaLcPeriod"/>
            </a:pPr>
            <a:r>
              <a:rPr lang="zh-CN" sz="2800" b="1">
                <a:solidFill>
                  <a:srgbClr val="000000"/>
                </a:solidFill>
                <a:latin typeface="Times New Roman" pitchFamily="18" charset="0"/>
              </a:rPr>
              <a:t>影响土壤的保肥供肥能力；</a:t>
            </a:r>
          </a:p>
          <a:p>
            <a:pPr marL="609600" indent="-609600">
              <a:lnSpc>
                <a:spcPct val="120000"/>
              </a:lnSpc>
              <a:spcBef>
                <a:spcPct val="20000"/>
              </a:spcBef>
              <a:buFontTx/>
              <a:buAutoNum type="alphaLcPeriod"/>
            </a:pPr>
            <a:r>
              <a:rPr lang="zh-CN" sz="2800" b="1">
                <a:solidFill>
                  <a:srgbClr val="000000"/>
                </a:solidFill>
                <a:latin typeface="Times New Roman" pitchFamily="18" charset="0"/>
              </a:rPr>
              <a:t>影响土壤的酸碱度和缓冲能力等化学性质；</a:t>
            </a:r>
          </a:p>
          <a:p>
            <a:pPr marL="609600" indent="-609600">
              <a:lnSpc>
                <a:spcPct val="120000"/>
              </a:lnSpc>
              <a:spcBef>
                <a:spcPct val="20000"/>
              </a:spcBef>
              <a:buFontTx/>
              <a:buAutoNum type="alphaLcPeriod"/>
            </a:pPr>
            <a:r>
              <a:rPr lang="zh-CN" sz="2800" b="1">
                <a:solidFill>
                  <a:srgbClr val="000000"/>
                </a:solidFill>
                <a:latin typeface="Times New Roman" pitchFamily="18" charset="0"/>
              </a:rPr>
              <a:t>影响土壤结构性，物理机械性，水热状况。</a:t>
            </a:r>
            <a:endParaRPr lang="zh-CN" sz="2800" b="1">
              <a:solidFill>
                <a:srgbClr val="FF0000"/>
              </a:solidFill>
              <a:latin typeface="Times New Roman" pitchFamily="18" charset="0"/>
            </a:endParaRPr>
          </a:p>
        </p:txBody>
      </p:sp>
      <p:sp>
        <p:nvSpPr>
          <p:cNvPr id="65540" name="Rectangle 4"/>
          <p:cNvSpPr>
            <a:spLocks noChangeArrowheads="1"/>
          </p:cNvSpPr>
          <p:nvPr/>
        </p:nvSpPr>
        <p:spPr bwMode="auto">
          <a:xfrm>
            <a:off x="539750" y="692150"/>
            <a:ext cx="7272338" cy="641350"/>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zh-CN" sz="3600" b="1" dirty="0">
                <a:latin typeface="华文中宋" pitchFamily="2" charset="-122"/>
              </a:rPr>
              <a:t>1.</a:t>
            </a:r>
            <a:r>
              <a:rPr lang="zh-CN" sz="3600" b="1" dirty="0">
                <a:latin typeface="华文中宋" pitchFamily="2" charset="-122"/>
              </a:rPr>
              <a:t>土壤吸收性能的概念及作用</a:t>
            </a:r>
          </a:p>
        </p:txBody>
      </p:sp>
      <p:sp>
        <p:nvSpPr>
          <p:cNvPr id="65541" name="AutoShape 5">
            <a:hlinkClick r:id="rId2" action="ppaction://hlinksldjump" highlightClick="1"/>
          </p:cNvPr>
          <p:cNvSpPr>
            <a:spLocks noChangeArrowheads="1"/>
          </p:cNvSpPr>
          <p:nvPr/>
        </p:nvSpPr>
        <p:spPr bwMode="auto">
          <a:xfrm>
            <a:off x="8316913" y="6165850"/>
            <a:ext cx="827087" cy="692150"/>
          </a:xfrm>
          <a:prstGeom prst="actionButtonBackPrevious">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t>返回</a:t>
            </a:r>
          </a:p>
          <a:p>
            <a:pPr algn="ctr"/>
            <a:r>
              <a:rPr lang="zh-CN"/>
              <a:t>节下目录</a:t>
            </a:r>
          </a:p>
        </p:txBody>
      </p:sp>
    </p:spTree>
    <p:extLst>
      <p:ext uri="{BB962C8B-B14F-4D97-AF65-F5344CB8AC3E}">
        <p14:creationId xmlns:p14="http://schemas.microsoft.com/office/powerpoint/2010/main" val="7986035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body" idx="1"/>
          </p:nvPr>
        </p:nvSpPr>
        <p:spPr>
          <a:xfrm>
            <a:off x="457200" y="1816100"/>
            <a:ext cx="8362950" cy="4492625"/>
          </a:xfrm>
        </p:spPr>
        <p:txBody>
          <a:bodyPr/>
          <a:lstStyle/>
          <a:p>
            <a:pPr eaLnBrk="1" hangingPunct="1">
              <a:lnSpc>
                <a:spcPct val="130000"/>
              </a:lnSpc>
              <a:spcBef>
                <a:spcPct val="0"/>
              </a:spcBef>
              <a:buFontTx/>
              <a:buNone/>
            </a:pPr>
            <a:r>
              <a:rPr lang="zh-CN" altLang="en-US" sz="2600" b="1" dirty="0" smtClean="0">
                <a:solidFill>
                  <a:srgbClr val="FF3300"/>
                </a:solidFill>
                <a:latin typeface="华文中宋" pitchFamily="2" charset="-122"/>
                <a:ea typeface="华文中宋" pitchFamily="2" charset="-122"/>
              </a:rPr>
              <a:t>机械吸收性</a:t>
            </a:r>
            <a:r>
              <a:rPr lang="ja-JP" altLang="en-US" sz="2600" b="1" dirty="0" smtClean="0">
                <a:solidFill>
                  <a:srgbClr val="292929"/>
                </a:solidFill>
                <a:latin typeface="华文中宋" pitchFamily="2" charset="-122"/>
                <a:ea typeface="MS PGothic" pitchFamily="34" charset="-128"/>
              </a:rPr>
              <a:t>　</a:t>
            </a:r>
            <a:r>
              <a:rPr lang="zh-CN" altLang="en-US" sz="2600" b="1" dirty="0" smtClean="0">
                <a:solidFill>
                  <a:srgbClr val="292929"/>
                </a:solidFill>
                <a:latin typeface="华文中宋" pitchFamily="2" charset="-122"/>
                <a:ea typeface="华文中宋" pitchFamily="2" charset="-122"/>
              </a:rPr>
              <a:t>指土壤对物体的机械阻留 </a:t>
            </a:r>
          </a:p>
          <a:p>
            <a:pPr eaLnBrk="1" hangingPunct="1">
              <a:lnSpc>
                <a:spcPct val="130000"/>
              </a:lnSpc>
              <a:spcBef>
                <a:spcPct val="0"/>
              </a:spcBef>
              <a:buFontTx/>
              <a:buNone/>
            </a:pPr>
            <a:r>
              <a:rPr lang="zh-CN" altLang="en-US" sz="2600" b="1" dirty="0" smtClean="0">
                <a:solidFill>
                  <a:srgbClr val="FF3300"/>
                </a:solidFill>
                <a:latin typeface="华文中宋" pitchFamily="2" charset="-122"/>
                <a:ea typeface="华文中宋" pitchFamily="2" charset="-122"/>
              </a:rPr>
              <a:t>物理吸收性</a:t>
            </a:r>
            <a:r>
              <a:rPr lang="ja-JP" altLang="en-US" sz="2600" b="1" dirty="0" smtClean="0">
                <a:solidFill>
                  <a:srgbClr val="292929"/>
                </a:solidFill>
                <a:latin typeface="华文中宋" pitchFamily="2" charset="-122"/>
                <a:ea typeface="MS PGothic" pitchFamily="34" charset="-128"/>
              </a:rPr>
              <a:t>　</a:t>
            </a:r>
            <a:r>
              <a:rPr lang="zh-CN" altLang="en-US" sz="2600" b="1" dirty="0" smtClean="0">
                <a:solidFill>
                  <a:srgbClr val="292929"/>
                </a:solidFill>
                <a:latin typeface="华文中宋" pitchFamily="2" charset="-122"/>
                <a:ea typeface="华文中宋" pitchFamily="2" charset="-122"/>
              </a:rPr>
              <a:t>指土壤对分子态物质的保持能力 </a:t>
            </a:r>
          </a:p>
          <a:p>
            <a:pPr eaLnBrk="1" hangingPunct="1">
              <a:lnSpc>
                <a:spcPct val="130000"/>
              </a:lnSpc>
              <a:spcBef>
                <a:spcPct val="0"/>
              </a:spcBef>
              <a:buFontTx/>
              <a:buNone/>
            </a:pPr>
            <a:r>
              <a:rPr lang="zh-CN" altLang="en-US" sz="2600" b="1" dirty="0" smtClean="0">
                <a:solidFill>
                  <a:srgbClr val="FF3300"/>
                </a:solidFill>
                <a:latin typeface="华文中宋" pitchFamily="2" charset="-122"/>
                <a:ea typeface="华文中宋" pitchFamily="2" charset="-122"/>
              </a:rPr>
              <a:t>化学吸收性</a:t>
            </a:r>
            <a:r>
              <a:rPr lang="ja-JP" altLang="en-US" sz="2600" b="1" dirty="0" smtClean="0">
                <a:solidFill>
                  <a:srgbClr val="292929"/>
                </a:solidFill>
                <a:latin typeface="华文中宋" pitchFamily="2" charset="-122"/>
                <a:ea typeface="MS PGothic" pitchFamily="34" charset="-128"/>
              </a:rPr>
              <a:t>　</a:t>
            </a:r>
            <a:r>
              <a:rPr lang="zh-CN" altLang="en-US" sz="2600" b="1" dirty="0" smtClean="0">
                <a:solidFill>
                  <a:srgbClr val="292929"/>
                </a:solidFill>
                <a:latin typeface="华文中宋" pitchFamily="2" charset="-122"/>
                <a:ea typeface="华文中宋" pitchFamily="2" charset="-122"/>
              </a:rPr>
              <a:t>指易溶性盐在土壤中转变为难溶性盐</a:t>
            </a:r>
          </a:p>
          <a:p>
            <a:pPr eaLnBrk="1" hangingPunct="1">
              <a:lnSpc>
                <a:spcPct val="130000"/>
              </a:lnSpc>
              <a:spcBef>
                <a:spcPct val="0"/>
              </a:spcBef>
              <a:buFontTx/>
              <a:buNone/>
            </a:pPr>
            <a:r>
              <a:rPr lang="zh-CN" altLang="en-US" sz="2600" b="1" dirty="0" smtClean="0">
                <a:solidFill>
                  <a:srgbClr val="292929"/>
                </a:solidFill>
                <a:latin typeface="华文中宋" pitchFamily="2" charset="-122"/>
                <a:ea typeface="华文中宋" pitchFamily="2" charset="-122"/>
              </a:rPr>
              <a:t>             </a:t>
            </a:r>
            <a:r>
              <a:rPr lang="ja-JP" altLang="en-US" sz="2600" b="1" dirty="0" smtClean="0">
                <a:solidFill>
                  <a:srgbClr val="292929"/>
                </a:solidFill>
                <a:latin typeface="华文中宋" pitchFamily="2" charset="-122"/>
                <a:ea typeface="MS PGothic" pitchFamily="34" charset="-128"/>
              </a:rPr>
              <a:t>　　</a:t>
            </a:r>
            <a:r>
              <a:rPr lang="zh-CN" altLang="en-US" sz="2600" b="1" dirty="0" smtClean="0">
                <a:solidFill>
                  <a:srgbClr val="292929"/>
                </a:solidFill>
                <a:latin typeface="华文中宋" pitchFamily="2" charset="-122"/>
                <a:ea typeface="华文中宋" pitchFamily="2" charset="-122"/>
              </a:rPr>
              <a:t>而沉淀保存在土壤中的过程 </a:t>
            </a:r>
          </a:p>
          <a:p>
            <a:pPr eaLnBrk="1" hangingPunct="1">
              <a:lnSpc>
                <a:spcPct val="130000"/>
              </a:lnSpc>
              <a:spcBef>
                <a:spcPct val="0"/>
              </a:spcBef>
              <a:buFontTx/>
              <a:buNone/>
            </a:pPr>
            <a:r>
              <a:rPr lang="zh-CN" altLang="en-US" sz="2600" b="1" dirty="0" smtClean="0">
                <a:solidFill>
                  <a:srgbClr val="000066"/>
                </a:solidFill>
                <a:latin typeface="华文中宋" pitchFamily="2" charset="-122"/>
                <a:ea typeface="华文中宋" pitchFamily="2" charset="-122"/>
              </a:rPr>
              <a:t>物理化学吸收性</a:t>
            </a:r>
            <a:r>
              <a:rPr lang="ja-JP" altLang="en-US" sz="2600" b="1" dirty="0" smtClean="0">
                <a:solidFill>
                  <a:srgbClr val="000066"/>
                </a:solidFill>
                <a:latin typeface="华文中宋" pitchFamily="2" charset="-122"/>
                <a:ea typeface="MS PGothic" pitchFamily="34" charset="-128"/>
              </a:rPr>
              <a:t>　</a:t>
            </a:r>
            <a:r>
              <a:rPr lang="zh-CN" altLang="en-US" sz="2600" b="1" dirty="0" smtClean="0">
                <a:solidFill>
                  <a:srgbClr val="000066"/>
                </a:solidFill>
                <a:latin typeface="华文中宋" pitchFamily="2" charset="-122"/>
                <a:ea typeface="华文中宋" pitchFamily="2" charset="-122"/>
              </a:rPr>
              <a:t>指土壤对可溶性物质中离子态养</a:t>
            </a:r>
          </a:p>
          <a:p>
            <a:pPr eaLnBrk="1" hangingPunct="1">
              <a:lnSpc>
                <a:spcPct val="130000"/>
              </a:lnSpc>
              <a:spcBef>
                <a:spcPct val="0"/>
              </a:spcBef>
              <a:buFontTx/>
              <a:buNone/>
            </a:pPr>
            <a:r>
              <a:rPr lang="zh-CN" altLang="en-US" sz="2600" b="1" dirty="0" smtClean="0">
                <a:solidFill>
                  <a:srgbClr val="000066"/>
                </a:solidFill>
                <a:latin typeface="华文中宋" pitchFamily="2" charset="-122"/>
                <a:ea typeface="华文中宋" pitchFamily="2" charset="-122"/>
              </a:rPr>
              <a:t>                 </a:t>
            </a:r>
            <a:r>
              <a:rPr lang="ja-JP" altLang="en-US" sz="2600" b="1" dirty="0" smtClean="0">
                <a:solidFill>
                  <a:srgbClr val="000066"/>
                </a:solidFill>
                <a:latin typeface="华文中宋" pitchFamily="2" charset="-122"/>
                <a:ea typeface="MS PGothic" pitchFamily="34" charset="-128"/>
              </a:rPr>
              <a:t>　　　</a:t>
            </a:r>
            <a:r>
              <a:rPr lang="zh-CN" altLang="en-US" sz="2600" b="1" dirty="0" smtClean="0">
                <a:solidFill>
                  <a:srgbClr val="000066"/>
                </a:solidFill>
                <a:latin typeface="华文中宋" pitchFamily="2" charset="-122"/>
                <a:ea typeface="华文中宋" pitchFamily="2" charset="-122"/>
              </a:rPr>
              <a:t>分的保持能力</a:t>
            </a:r>
            <a:r>
              <a:rPr lang="zh-CN" altLang="en-US" sz="2600" b="1" dirty="0" smtClean="0">
                <a:solidFill>
                  <a:srgbClr val="292929"/>
                </a:solidFill>
                <a:latin typeface="华文中宋" pitchFamily="2" charset="-122"/>
                <a:ea typeface="华文中宋" pitchFamily="2" charset="-122"/>
              </a:rPr>
              <a:t> </a:t>
            </a:r>
          </a:p>
          <a:p>
            <a:pPr eaLnBrk="1" hangingPunct="1">
              <a:lnSpc>
                <a:spcPct val="130000"/>
              </a:lnSpc>
              <a:spcBef>
                <a:spcPct val="0"/>
              </a:spcBef>
              <a:buFontTx/>
              <a:buNone/>
            </a:pPr>
            <a:r>
              <a:rPr lang="zh-CN" altLang="en-US" sz="2600" b="1" dirty="0" smtClean="0">
                <a:solidFill>
                  <a:srgbClr val="FF3300"/>
                </a:solidFill>
                <a:latin typeface="华文中宋" pitchFamily="2" charset="-122"/>
                <a:ea typeface="华文中宋" pitchFamily="2" charset="-122"/>
              </a:rPr>
              <a:t>生物吸收性</a:t>
            </a:r>
            <a:r>
              <a:rPr lang="zh-CN" altLang="en-US" sz="2600" b="1" dirty="0" smtClean="0">
                <a:solidFill>
                  <a:srgbClr val="292929"/>
                </a:solidFill>
                <a:latin typeface="华文中宋" pitchFamily="2" charset="-122"/>
                <a:ea typeface="华文中宋" pitchFamily="2" charset="-122"/>
              </a:rPr>
              <a:t>   指土壤中植物根系和微生物对营养物</a:t>
            </a:r>
          </a:p>
          <a:p>
            <a:pPr eaLnBrk="1" hangingPunct="1">
              <a:lnSpc>
                <a:spcPct val="130000"/>
              </a:lnSpc>
              <a:spcBef>
                <a:spcPct val="0"/>
              </a:spcBef>
              <a:buFontTx/>
              <a:buNone/>
            </a:pPr>
            <a:r>
              <a:rPr lang="zh-CN" altLang="en-US" sz="2600" b="1" dirty="0" smtClean="0">
                <a:solidFill>
                  <a:srgbClr val="292929"/>
                </a:solidFill>
                <a:latin typeface="华文中宋" pitchFamily="2" charset="-122"/>
                <a:ea typeface="华文中宋" pitchFamily="2" charset="-122"/>
              </a:rPr>
              <a:t>             </a:t>
            </a:r>
            <a:r>
              <a:rPr lang="ja-JP" altLang="en-US" sz="2600" b="1" dirty="0" smtClean="0">
                <a:solidFill>
                  <a:srgbClr val="292929"/>
                </a:solidFill>
                <a:latin typeface="华文中宋" pitchFamily="2" charset="-122"/>
                <a:ea typeface="MS PGothic" pitchFamily="34" charset="-128"/>
              </a:rPr>
              <a:t>　　　</a:t>
            </a:r>
            <a:r>
              <a:rPr lang="zh-CN" altLang="en-US" sz="2600" b="1" dirty="0" smtClean="0">
                <a:solidFill>
                  <a:srgbClr val="292929"/>
                </a:solidFill>
                <a:latin typeface="华文中宋" pitchFamily="2" charset="-122"/>
                <a:ea typeface="华文中宋" pitchFamily="2" charset="-122"/>
              </a:rPr>
              <a:t>质的吸收 </a:t>
            </a:r>
          </a:p>
        </p:txBody>
      </p:sp>
      <p:sp>
        <p:nvSpPr>
          <p:cNvPr id="66563" name="Rectangle 3"/>
          <p:cNvSpPr>
            <a:spLocks noChangeArrowheads="1"/>
          </p:cNvSpPr>
          <p:nvPr/>
        </p:nvSpPr>
        <p:spPr bwMode="auto">
          <a:xfrm>
            <a:off x="395288" y="765175"/>
            <a:ext cx="7272337" cy="641350"/>
          </a:xfrm>
          <a:prstGeom prst="rect">
            <a:avLst/>
          </a:prstGeom>
          <a:solidFill>
            <a:schemeClr val="bg1"/>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3600" b="1" dirty="0">
                <a:latin typeface="华文中宋" pitchFamily="2" charset="-122"/>
              </a:rPr>
              <a:t>2</a:t>
            </a:r>
            <a:r>
              <a:rPr lang="zh-CN" altLang="en-US" sz="3600" b="1" dirty="0">
                <a:latin typeface="华文中宋" pitchFamily="2" charset="-122"/>
              </a:rPr>
              <a:t>. 土壤吸收性能类型</a:t>
            </a:r>
          </a:p>
        </p:txBody>
      </p:sp>
      <p:sp>
        <p:nvSpPr>
          <p:cNvPr id="66564" name="AutoShape 4">
            <a:hlinkClick r:id="rId2" action="ppaction://hlinksldjump" highlightClick="1"/>
          </p:cNvPr>
          <p:cNvSpPr>
            <a:spLocks noChangeArrowheads="1"/>
          </p:cNvSpPr>
          <p:nvPr/>
        </p:nvSpPr>
        <p:spPr bwMode="auto">
          <a:xfrm>
            <a:off x="8316913" y="6165850"/>
            <a:ext cx="827087" cy="692150"/>
          </a:xfrm>
          <a:prstGeom prst="actionButtonBackPrevious">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t>返回</a:t>
            </a:r>
          </a:p>
          <a:p>
            <a:pPr algn="ctr"/>
            <a:r>
              <a:rPr lang="zh-CN"/>
              <a:t>节下目录</a:t>
            </a:r>
          </a:p>
        </p:txBody>
      </p:sp>
    </p:spTree>
    <p:extLst>
      <p:ext uri="{BB962C8B-B14F-4D97-AF65-F5344CB8AC3E}">
        <p14:creationId xmlns:p14="http://schemas.microsoft.com/office/powerpoint/2010/main" val="33719591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639763" y="1193800"/>
            <a:ext cx="71294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华文中宋" pitchFamily="2" charset="-122"/>
              </a:defRPr>
            </a:lvl1pPr>
            <a:lvl2pPr marL="742950" indent="-285750" eaLnBrk="0" hangingPunct="0">
              <a:defRPr>
                <a:solidFill>
                  <a:schemeClr val="tx1"/>
                </a:solidFill>
                <a:latin typeface="Arial" pitchFamily="34" charset="0"/>
                <a:ea typeface="华文中宋" pitchFamily="2" charset="-122"/>
              </a:defRPr>
            </a:lvl2pPr>
            <a:lvl3pPr marL="1143000" indent="-228600" eaLnBrk="0" hangingPunct="0">
              <a:defRPr>
                <a:solidFill>
                  <a:schemeClr val="tx1"/>
                </a:solidFill>
                <a:latin typeface="Arial" pitchFamily="34" charset="0"/>
                <a:ea typeface="华文中宋" pitchFamily="2" charset="-122"/>
              </a:defRPr>
            </a:lvl3pPr>
            <a:lvl4pPr marL="1600200" indent="-228600" eaLnBrk="0" hangingPunct="0">
              <a:defRPr>
                <a:solidFill>
                  <a:schemeClr val="tx1"/>
                </a:solidFill>
                <a:latin typeface="Arial" pitchFamily="34" charset="0"/>
                <a:ea typeface="华文中宋" pitchFamily="2" charset="-122"/>
              </a:defRPr>
            </a:lvl4pPr>
            <a:lvl5pPr marL="2057400" indent="-228600" eaLnBrk="0" hangingPunct="0">
              <a:defRPr>
                <a:solidFill>
                  <a:schemeClr val="tx1"/>
                </a:solidFill>
                <a:latin typeface="Arial" pitchFamily="34" charset="0"/>
                <a:ea typeface="华文中宋"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9pPr>
          </a:lstStyle>
          <a:p>
            <a:pPr eaLnBrk="1" hangingPunct="1">
              <a:spcBef>
                <a:spcPct val="50000"/>
              </a:spcBef>
            </a:pPr>
            <a:r>
              <a:rPr lang="zh-CN" sz="3200" b="1" dirty="0">
                <a:latin typeface="华文中宋" pitchFamily="2" charset="-122"/>
              </a:rPr>
              <a:t>阳离子交换作用***</a:t>
            </a:r>
            <a:r>
              <a:rPr lang="zh-CN" sz="2800" b="1" dirty="0">
                <a:solidFill>
                  <a:srgbClr val="292929"/>
                </a:solidFill>
                <a:latin typeface="华文中宋" pitchFamily="2" charset="-122"/>
              </a:rPr>
              <a:t> </a:t>
            </a:r>
          </a:p>
        </p:txBody>
      </p:sp>
      <p:sp>
        <p:nvSpPr>
          <p:cNvPr id="68611" name="Text Box 3"/>
          <p:cNvSpPr txBox="1">
            <a:spLocks noChangeArrowheads="1"/>
          </p:cNvSpPr>
          <p:nvPr/>
        </p:nvSpPr>
        <p:spPr bwMode="auto">
          <a:xfrm>
            <a:off x="539750" y="1984375"/>
            <a:ext cx="8208963"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华文中宋" pitchFamily="2" charset="-122"/>
              </a:defRPr>
            </a:lvl1pPr>
            <a:lvl2pPr marL="742950" indent="-285750" eaLnBrk="0" hangingPunct="0">
              <a:defRPr>
                <a:solidFill>
                  <a:schemeClr val="tx1"/>
                </a:solidFill>
                <a:latin typeface="Arial" pitchFamily="34" charset="0"/>
                <a:ea typeface="华文中宋" pitchFamily="2" charset="-122"/>
              </a:defRPr>
            </a:lvl2pPr>
            <a:lvl3pPr marL="1143000" indent="-228600" eaLnBrk="0" hangingPunct="0">
              <a:defRPr>
                <a:solidFill>
                  <a:schemeClr val="tx1"/>
                </a:solidFill>
                <a:latin typeface="Arial" pitchFamily="34" charset="0"/>
                <a:ea typeface="华文中宋" pitchFamily="2" charset="-122"/>
              </a:defRPr>
            </a:lvl3pPr>
            <a:lvl4pPr marL="1600200" indent="-228600" eaLnBrk="0" hangingPunct="0">
              <a:defRPr>
                <a:solidFill>
                  <a:schemeClr val="tx1"/>
                </a:solidFill>
                <a:latin typeface="Arial" pitchFamily="34" charset="0"/>
                <a:ea typeface="华文中宋" pitchFamily="2" charset="-122"/>
              </a:defRPr>
            </a:lvl4pPr>
            <a:lvl5pPr marL="2057400" indent="-228600" eaLnBrk="0" hangingPunct="0">
              <a:defRPr>
                <a:solidFill>
                  <a:schemeClr val="tx1"/>
                </a:solidFill>
                <a:latin typeface="Arial" pitchFamily="34" charset="0"/>
                <a:ea typeface="华文中宋"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9pPr>
          </a:lstStyle>
          <a:p>
            <a:pPr eaLnBrk="1" hangingPunct="1">
              <a:lnSpc>
                <a:spcPct val="130000"/>
              </a:lnSpc>
            </a:pPr>
            <a:r>
              <a:rPr lang="zh-CN" altLang="zh-CN" sz="2400" b="1" dirty="0">
                <a:solidFill>
                  <a:srgbClr val="292929"/>
                </a:solidFill>
                <a:latin typeface="华文中宋" pitchFamily="2" charset="-122"/>
              </a:rPr>
              <a:t>        </a:t>
            </a:r>
            <a:r>
              <a:rPr lang="zh-CN" sz="2400" b="1" dirty="0">
                <a:solidFill>
                  <a:srgbClr val="292929"/>
                </a:solidFill>
                <a:latin typeface="华文中宋" pitchFamily="2" charset="-122"/>
              </a:rPr>
              <a:t>在土壤中，被胶体静电吸附的阳离子，一般都可以被溶液中另一种阳离子交换而从胶体表面解吸。对这种能相互交换的阳离子叫做</a:t>
            </a:r>
            <a:r>
              <a:rPr lang="zh-CN" sz="3200" b="1" dirty="0">
                <a:solidFill>
                  <a:srgbClr val="FF3300"/>
                </a:solidFill>
                <a:latin typeface="华文中宋" pitchFamily="2" charset="-122"/>
              </a:rPr>
              <a:t>交换性阳离子</a:t>
            </a:r>
            <a:r>
              <a:rPr lang="zh-CN" sz="2400" b="1" dirty="0">
                <a:solidFill>
                  <a:srgbClr val="292929"/>
                </a:solidFill>
                <a:latin typeface="华文中宋" pitchFamily="2" charset="-122"/>
              </a:rPr>
              <a:t>，而把发生在土壤胶体表面的阳离子交换反应称之为</a:t>
            </a:r>
            <a:r>
              <a:rPr lang="zh-CN" sz="3200" b="1" dirty="0">
                <a:solidFill>
                  <a:srgbClr val="FF3300"/>
                </a:solidFill>
                <a:latin typeface="华文中宋" pitchFamily="2" charset="-122"/>
              </a:rPr>
              <a:t>阳离子交换作用***</a:t>
            </a:r>
            <a:r>
              <a:rPr lang="zh-CN" sz="3200" b="1" dirty="0">
                <a:solidFill>
                  <a:srgbClr val="292929"/>
                </a:solidFill>
                <a:latin typeface="华文中宋" pitchFamily="2" charset="-122"/>
              </a:rPr>
              <a:t>。 </a:t>
            </a:r>
          </a:p>
        </p:txBody>
      </p:sp>
      <p:sp>
        <p:nvSpPr>
          <p:cNvPr id="68612" name="Rectangle 4"/>
          <p:cNvSpPr>
            <a:spLocks noChangeArrowheads="1"/>
          </p:cNvSpPr>
          <p:nvPr/>
        </p:nvSpPr>
        <p:spPr bwMode="auto">
          <a:xfrm>
            <a:off x="2914650" y="31337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pic>
        <p:nvPicPr>
          <p:cNvPr id="68613" name="Picture 5"/>
          <p:cNvPicPr>
            <a:picLocks noChangeAspect="1" noChangeArrowheads="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rcRect l="8664" t="60602" r="28520" b="25024"/>
          <a:stretch>
            <a:fillRect/>
          </a:stretch>
        </p:blipFill>
        <p:spPr bwMode="auto">
          <a:xfrm>
            <a:off x="468313" y="4508500"/>
            <a:ext cx="8353425" cy="1766888"/>
          </a:xfrm>
          <a:prstGeom prst="rect">
            <a:avLst/>
          </a:prstGeom>
          <a:gradFill rotWithShape="0">
            <a:gsLst>
              <a:gs pos="0">
                <a:srgbClr val="FFFFFF"/>
              </a:gs>
              <a:gs pos="100000">
                <a:srgbClr val="CCFFFF"/>
              </a:gs>
            </a:gsLst>
            <a:path path="shape">
              <a:fillToRect l="50000" t="50000" r="50000" b="50000"/>
            </a:path>
          </a:gradFill>
          <a:ln w="9525">
            <a:solidFill>
              <a:srgbClr val="3399FF"/>
            </a:solidFill>
            <a:miter lim="800000"/>
            <a:headEnd/>
            <a:tailEnd/>
          </a:ln>
        </p:spPr>
      </p:pic>
      <p:sp>
        <p:nvSpPr>
          <p:cNvPr id="68614" name="Rectangle 6"/>
          <p:cNvSpPr>
            <a:spLocks noGrp="1" noChangeArrowheads="1"/>
          </p:cNvSpPr>
          <p:nvPr>
            <p:ph type="title" idx="4294967295"/>
          </p:nvPr>
        </p:nvSpPr>
        <p:spPr>
          <a:xfrm>
            <a:off x="698500" y="476250"/>
            <a:ext cx="7758113" cy="522288"/>
          </a:xfrm>
        </p:spPr>
        <p:txBody>
          <a:bodyPr>
            <a:normAutofit fontScale="90000"/>
          </a:bodyPr>
          <a:lstStyle/>
          <a:p>
            <a:pPr algn="l" eaLnBrk="1" hangingPunct="1"/>
            <a:r>
              <a:rPr lang="zh-CN" altLang="zh-CN" sz="3200" b="1" smtClean="0">
                <a:solidFill>
                  <a:srgbClr val="0000CC"/>
                </a:solidFill>
                <a:latin typeface="华文中宋" pitchFamily="2" charset="-122"/>
                <a:ea typeface="华文中宋" pitchFamily="2" charset="-122"/>
              </a:rPr>
              <a:t>(1) </a:t>
            </a:r>
            <a:r>
              <a:rPr lang="zh-CN" sz="3200" b="1" smtClean="0">
                <a:solidFill>
                  <a:srgbClr val="0000CC"/>
                </a:solidFill>
                <a:latin typeface="华文中宋" pitchFamily="2" charset="-122"/>
                <a:ea typeface="华文中宋" pitchFamily="2" charset="-122"/>
              </a:rPr>
              <a:t>阳离子交换</a:t>
            </a:r>
          </a:p>
        </p:txBody>
      </p:sp>
    </p:spTree>
    <p:extLst>
      <p:ext uri="{BB962C8B-B14F-4D97-AF65-F5344CB8AC3E}">
        <p14:creationId xmlns:p14="http://schemas.microsoft.com/office/powerpoint/2010/main" val="4254827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Group 2"/>
          <p:cNvGrpSpPr>
            <a:grpSpLocks/>
          </p:cNvGrpSpPr>
          <p:nvPr/>
        </p:nvGrpSpPr>
        <p:grpSpPr bwMode="auto">
          <a:xfrm>
            <a:off x="677863" y="3716338"/>
            <a:ext cx="7788275" cy="1349375"/>
            <a:chOff x="0" y="0"/>
            <a:chExt cx="4906" cy="850"/>
          </a:xfrm>
        </p:grpSpPr>
        <p:sp>
          <p:nvSpPr>
            <p:cNvPr id="9219" name="Rectangle 3"/>
            <p:cNvSpPr>
              <a:spLocks noChangeArrowheads="1"/>
            </p:cNvSpPr>
            <p:nvPr/>
          </p:nvSpPr>
          <p:spPr bwMode="auto">
            <a:xfrm>
              <a:off x="1950" y="408"/>
              <a:ext cx="960" cy="442"/>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p>
              <a:pPr algn="just">
                <a:defRPr/>
              </a:pPr>
              <a:r>
                <a:rPr lang="zh-CN" sz="4000" b="1" dirty="0">
                  <a:solidFill>
                    <a:srgbClr val="FF0000"/>
                  </a:solidFill>
                  <a:effectLst>
                    <a:outerShdw blurRad="38100" dist="38100" dir="2700000" algn="tl">
                      <a:srgbClr val="FFFFFF"/>
                    </a:outerShdw>
                  </a:effectLst>
                </a:rPr>
                <a:t>母质</a:t>
              </a:r>
              <a:endParaRPr lang="zh-CN" sz="4000" b="1" dirty="0">
                <a:solidFill>
                  <a:srgbClr val="FF0000"/>
                </a:solidFill>
                <a:effectLst>
                  <a:outerShdw blurRad="38100" dist="38100" dir="2700000" algn="tl">
                    <a:srgbClr val="FFFFFF"/>
                  </a:outerShdw>
                </a:effectLst>
                <a:latin typeface="Arial" panose="020B0604020202020204" pitchFamily="34" charset="0"/>
              </a:endParaRPr>
            </a:p>
          </p:txBody>
        </p:sp>
        <p:sp>
          <p:nvSpPr>
            <p:cNvPr id="3084" name="Line 4"/>
            <p:cNvSpPr>
              <a:spLocks noChangeShapeType="1"/>
            </p:cNvSpPr>
            <p:nvPr/>
          </p:nvSpPr>
          <p:spPr bwMode="auto">
            <a:xfrm>
              <a:off x="2903" y="635"/>
              <a:ext cx="960"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wrap="none"/>
            <a:lstStyle/>
            <a:p>
              <a:endParaRPr lang="zh-CN" altLang="en-US"/>
            </a:p>
          </p:txBody>
        </p:sp>
        <p:sp>
          <p:nvSpPr>
            <p:cNvPr id="3" name="Rectangle 5"/>
            <p:cNvSpPr>
              <a:spLocks noChangeArrowheads="1"/>
            </p:cNvSpPr>
            <p:nvPr/>
          </p:nvSpPr>
          <p:spPr bwMode="auto">
            <a:xfrm>
              <a:off x="3946" y="408"/>
              <a:ext cx="960" cy="442"/>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p>
              <a:pPr algn="just">
                <a:defRPr/>
              </a:pPr>
              <a:r>
                <a:rPr lang="zh-CN" sz="4000" b="1" dirty="0">
                  <a:solidFill>
                    <a:srgbClr val="FF0000"/>
                  </a:solidFill>
                  <a:effectLst>
                    <a:outerShdw blurRad="38100" dist="38100" dir="2700000" algn="tl">
                      <a:srgbClr val="FFFFFF"/>
                    </a:outerShdw>
                  </a:effectLst>
                </a:rPr>
                <a:t>土壤</a:t>
              </a:r>
              <a:endParaRPr lang="zh-CN" sz="4000" b="1" dirty="0">
                <a:solidFill>
                  <a:srgbClr val="FF0000"/>
                </a:solidFill>
                <a:effectLst>
                  <a:outerShdw blurRad="38100" dist="38100" dir="2700000" algn="tl">
                    <a:srgbClr val="FFFFFF"/>
                  </a:outerShdw>
                </a:effectLst>
                <a:latin typeface="Arial" panose="020B0604020202020204" pitchFamily="34" charset="0"/>
              </a:endParaRPr>
            </a:p>
          </p:txBody>
        </p:sp>
        <p:sp>
          <p:nvSpPr>
            <p:cNvPr id="4" name="Rectangle 6"/>
            <p:cNvSpPr>
              <a:spLocks noChangeArrowheads="1"/>
            </p:cNvSpPr>
            <p:nvPr/>
          </p:nvSpPr>
          <p:spPr bwMode="auto">
            <a:xfrm>
              <a:off x="0" y="408"/>
              <a:ext cx="960" cy="442"/>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p>
              <a:pPr algn="just">
                <a:defRPr/>
              </a:pPr>
              <a:r>
                <a:rPr lang="zh-CN" sz="4000" b="1" dirty="0">
                  <a:solidFill>
                    <a:srgbClr val="FF0000"/>
                  </a:solidFill>
                  <a:effectLst>
                    <a:outerShdw blurRad="38100" dist="38100" dir="2700000" algn="tl">
                      <a:srgbClr val="FFFFFF"/>
                    </a:outerShdw>
                  </a:effectLst>
                </a:rPr>
                <a:t>岩石</a:t>
              </a:r>
              <a:endParaRPr lang="zh-CN" sz="4000" b="1" dirty="0">
                <a:solidFill>
                  <a:srgbClr val="FF0000"/>
                </a:solidFill>
                <a:effectLst>
                  <a:outerShdw blurRad="38100" dist="38100" dir="2700000" algn="tl">
                    <a:srgbClr val="FFFFFF"/>
                  </a:outerShdw>
                </a:effectLst>
                <a:latin typeface="Arial" panose="020B0604020202020204" pitchFamily="34" charset="0"/>
              </a:endParaRPr>
            </a:p>
          </p:txBody>
        </p:sp>
        <p:sp>
          <p:nvSpPr>
            <p:cNvPr id="5" name="Rectangle 7"/>
            <p:cNvSpPr>
              <a:spLocks noChangeArrowheads="1"/>
            </p:cNvSpPr>
            <p:nvPr/>
          </p:nvSpPr>
          <p:spPr bwMode="auto">
            <a:xfrm>
              <a:off x="725" y="0"/>
              <a:ext cx="1270" cy="365"/>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p>
              <a:pPr algn="just">
                <a:defRPr/>
              </a:pPr>
              <a:r>
                <a:rPr lang="zh-CN" b="1">
                  <a:solidFill>
                    <a:schemeClr val="accent2"/>
                  </a:solidFill>
                  <a:effectLst>
                    <a:outerShdw blurRad="38100" dist="38100" dir="2700000" algn="tl">
                      <a:srgbClr val="000000"/>
                    </a:outerShdw>
                  </a:effectLst>
                </a:rPr>
                <a:t>风化作用</a:t>
              </a:r>
              <a:endParaRPr lang="zh-CN" b="1">
                <a:solidFill>
                  <a:schemeClr val="accent2"/>
                </a:solidFill>
                <a:effectLst>
                  <a:outerShdw blurRad="38100" dist="38100" dir="2700000" algn="tl">
                    <a:srgbClr val="000000"/>
                  </a:outerShdw>
                </a:effectLst>
                <a:latin typeface="Arial" panose="020B0604020202020204" pitchFamily="34" charset="0"/>
              </a:endParaRPr>
            </a:p>
          </p:txBody>
        </p:sp>
        <p:sp>
          <p:nvSpPr>
            <p:cNvPr id="6" name="Rectangle 8"/>
            <p:cNvSpPr>
              <a:spLocks noChangeArrowheads="1"/>
            </p:cNvSpPr>
            <p:nvPr/>
          </p:nvSpPr>
          <p:spPr bwMode="auto">
            <a:xfrm>
              <a:off x="2813" y="0"/>
              <a:ext cx="1224" cy="365"/>
            </a:xfrm>
            <a:prstGeom prst="rect">
              <a:avLst/>
            </a:prstGeom>
            <a:noFill/>
            <a:ln>
              <a:noFill/>
            </a:ln>
            <a:effectLst/>
            <a:extLst>
              <a:ext uri="{909E8E84-426E-40DD-AFC4-6F175D3DCCD1}">
                <a14:hiddenFill xmlns:a14="http://schemas.microsoft.com/office/drawing/2010/main">
                  <a:solidFill>
                    <a:srgbClr val="9999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7D"/>
                    </a:outerShdw>
                  </a:effectLst>
                </a14:hiddenEffects>
              </a:ext>
            </a:extLst>
          </p:spPr>
          <p:txBody>
            <a:bodyPr>
              <a:spAutoFit/>
            </a:bodyPr>
            <a:lstStyle/>
            <a:p>
              <a:pPr algn="just">
                <a:defRPr/>
              </a:pPr>
              <a:r>
                <a:rPr lang="zh-CN" b="1">
                  <a:solidFill>
                    <a:srgbClr val="FF0000"/>
                  </a:solidFill>
                  <a:effectLst>
                    <a:outerShdw blurRad="38100" dist="38100" dir="2700000" algn="tl">
                      <a:srgbClr val="000000"/>
                    </a:outerShdw>
                  </a:effectLst>
                </a:rPr>
                <a:t>成土作用</a:t>
              </a:r>
              <a:endParaRPr lang="zh-CN" b="1">
                <a:solidFill>
                  <a:srgbClr val="FF0000"/>
                </a:solidFill>
                <a:effectLst>
                  <a:outerShdw blurRad="38100" dist="38100" dir="2700000" algn="tl">
                    <a:srgbClr val="000000"/>
                  </a:outerShdw>
                </a:effectLst>
                <a:latin typeface="Arial" panose="020B0604020202020204" pitchFamily="34" charset="0"/>
              </a:endParaRPr>
            </a:p>
          </p:txBody>
        </p:sp>
        <p:sp>
          <p:nvSpPr>
            <p:cNvPr id="3089" name="Line 9"/>
            <p:cNvSpPr>
              <a:spLocks noChangeShapeType="1"/>
            </p:cNvSpPr>
            <p:nvPr/>
          </p:nvSpPr>
          <p:spPr bwMode="auto">
            <a:xfrm>
              <a:off x="907" y="635"/>
              <a:ext cx="960"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00007D"/>
                    </a:outerShdw>
                  </a:effectLst>
                </a14:hiddenEffects>
              </a:ext>
            </a:extLst>
          </p:spPr>
          <p:txBody>
            <a:bodyPr wrap="none"/>
            <a:lstStyle/>
            <a:p>
              <a:endParaRPr lang="zh-CN" altLang="en-US"/>
            </a:p>
          </p:txBody>
        </p:sp>
      </p:grpSp>
      <p:sp>
        <p:nvSpPr>
          <p:cNvPr id="9226" name="Rectangle 10"/>
          <p:cNvSpPr>
            <a:spLocks noChangeArrowheads="1"/>
          </p:cNvSpPr>
          <p:nvPr/>
        </p:nvSpPr>
        <p:spPr bwMode="auto">
          <a:xfrm>
            <a:off x="179388" y="1277938"/>
            <a:ext cx="48958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lang="zh-CN" sz="4400" b="1">
                <a:solidFill>
                  <a:schemeClr val="tx2"/>
                </a:solidFill>
                <a:effectLst>
                  <a:outerShdw blurRad="38100" dist="38100" dir="2700000" algn="tl">
                    <a:srgbClr val="FFFFFF"/>
                  </a:outerShdw>
                </a:effectLst>
                <a:latin typeface="Arial" panose="020B0604020202020204" pitchFamily="34" charset="0"/>
              </a:rPr>
              <a:t>岩石  ？？？ 土壤</a:t>
            </a:r>
          </a:p>
        </p:txBody>
      </p:sp>
      <p:sp>
        <p:nvSpPr>
          <p:cNvPr id="3076" name="Line 12"/>
          <p:cNvSpPr>
            <a:spLocks noChangeShapeType="1"/>
          </p:cNvSpPr>
          <p:nvPr/>
        </p:nvSpPr>
        <p:spPr bwMode="auto">
          <a:xfrm>
            <a:off x="1695450" y="1863725"/>
            <a:ext cx="1752600" cy="1588"/>
          </a:xfrm>
          <a:prstGeom prst="line">
            <a:avLst/>
          </a:prstGeom>
          <a:noFill/>
          <a:ln w="5715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pic>
        <p:nvPicPr>
          <p:cNvPr id="3077" name="Picture 13" descr="DSC004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9863" y="503238"/>
            <a:ext cx="3384550" cy="273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078" name="Group 14"/>
          <p:cNvGrpSpPr>
            <a:grpSpLocks/>
          </p:cNvGrpSpPr>
          <p:nvPr/>
        </p:nvGrpSpPr>
        <p:grpSpPr bwMode="auto">
          <a:xfrm>
            <a:off x="0" y="-26988"/>
            <a:ext cx="9144000" cy="404813"/>
            <a:chOff x="0" y="0"/>
            <a:chExt cx="5760" cy="255"/>
          </a:xfrm>
        </p:grpSpPr>
        <p:sp>
          <p:nvSpPr>
            <p:cNvPr id="3081" name="Rectangle 15"/>
            <p:cNvSpPr>
              <a:spLocks noChangeArrowheads="1"/>
            </p:cNvSpPr>
            <p:nvPr/>
          </p:nvSpPr>
          <p:spPr bwMode="auto">
            <a:xfrm>
              <a:off x="1973" y="0"/>
              <a:ext cx="3787" cy="255"/>
            </a:xfrm>
            <a:prstGeom prst="rect">
              <a:avLst/>
            </a:prstGeom>
            <a:solidFill>
              <a:srgbClr val="00003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zh-CN" sz="2000" b="1" dirty="0">
                  <a:solidFill>
                    <a:srgbClr val="FF0000"/>
                  </a:solidFill>
                </a:rPr>
                <a:t>第 一 节   土壤矿物质与岩石风化</a:t>
              </a:r>
              <a:r>
                <a:rPr lang="zh-CN" altLang="zh-CN" b="1" dirty="0">
                  <a:solidFill>
                    <a:srgbClr val="FF0000"/>
                  </a:solidFill>
                </a:rPr>
                <a:t>  </a:t>
              </a:r>
              <a:r>
                <a:rPr lang="zh-CN" altLang="zh-CN" sz="2000" b="1" dirty="0">
                  <a:solidFill>
                    <a:srgbClr val="FF0000"/>
                  </a:solidFill>
                  <a:latin typeface="华文中宋" pitchFamily="2" charset="-122"/>
                </a:rPr>
                <a:t>(一）岩石的风化</a:t>
              </a:r>
              <a:r>
                <a:rPr lang="zh-CN" altLang="zh-CN" b="1" dirty="0">
                  <a:solidFill>
                    <a:srgbClr val="FF0000"/>
                  </a:solidFill>
                </a:rPr>
                <a:t> </a:t>
              </a:r>
            </a:p>
          </p:txBody>
        </p:sp>
        <p:sp>
          <p:nvSpPr>
            <p:cNvPr id="3082" name="Rectangle 16"/>
            <p:cNvSpPr>
              <a:spLocks noChangeArrowheads="1"/>
            </p:cNvSpPr>
            <p:nvPr/>
          </p:nvSpPr>
          <p:spPr bwMode="auto">
            <a:xfrm>
              <a:off x="0" y="0"/>
              <a:ext cx="1973" cy="255"/>
            </a:xfrm>
            <a:prstGeom prst="rect">
              <a:avLst/>
            </a:prstGeom>
            <a:solidFill>
              <a:srgbClr val="640000"/>
            </a:solidFill>
            <a:ln w="254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2000" b="1" dirty="0">
                  <a:solidFill>
                    <a:srgbClr val="FF0000"/>
                  </a:solidFill>
                  <a:latin typeface="华文中宋" pitchFamily="2" charset="-122"/>
                </a:rPr>
                <a:t>第二章 土壤基本物质组成</a:t>
              </a:r>
              <a:r>
                <a:rPr lang="zh-CN" altLang="zh-CN" dirty="0">
                  <a:solidFill>
                    <a:srgbClr val="FF0000"/>
                  </a:solidFill>
                </a:rPr>
                <a:t> </a:t>
              </a:r>
            </a:p>
          </p:txBody>
        </p:sp>
      </p:grpSp>
      <p:sp>
        <p:nvSpPr>
          <p:cNvPr id="2" name="矩形 1"/>
          <p:cNvSpPr>
            <a:spLocks noChangeArrowheads="1"/>
          </p:cNvSpPr>
          <p:nvPr/>
        </p:nvSpPr>
        <p:spPr bwMode="auto">
          <a:xfrm>
            <a:off x="304800" y="5445125"/>
            <a:ext cx="84613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dirty="0">
                <a:solidFill>
                  <a:schemeClr val="tx1"/>
                </a:solidFill>
              </a:rPr>
              <a:t>自然界的矿物岩石经风化作用及外力搬运形成母质</a:t>
            </a:r>
            <a:r>
              <a:rPr lang="en-US" altLang="zh-CN" dirty="0">
                <a:solidFill>
                  <a:schemeClr val="tx1"/>
                </a:solidFill>
              </a:rPr>
              <a:t> </a:t>
            </a:r>
            <a:r>
              <a:rPr lang="zh-CN" altLang="en-US" dirty="0">
                <a:solidFill>
                  <a:schemeClr val="tx1"/>
                </a:solidFill>
              </a:rPr>
              <a:t>，母质经成土作用形成土壤。</a:t>
            </a:r>
          </a:p>
        </p:txBody>
      </p:sp>
      <p:sp>
        <p:nvSpPr>
          <p:cNvPr id="3080" name="灯片编号占位符 6"/>
          <p:cNvSpPr>
            <a:spLocks noGrp="1"/>
          </p:cNvSpPr>
          <p:nvPr>
            <p:ph type="sldNum" sz="quarter" idx="12"/>
          </p:nvPr>
        </p:nvSpPr>
        <p:spPr>
          <a:noFill/>
        </p:spPr>
        <p:txBody>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eaLnBrk="1" hangingPunct="1"/>
            <a:fld id="{09D1BA8E-C3A3-4251-AC07-79EF9F450A23}" type="slidenum">
              <a:rPr lang="en-US" altLang="zh-CN" sz="1400" smtClean="0">
                <a:solidFill>
                  <a:schemeClr val="tx1"/>
                </a:solidFill>
              </a:rPr>
              <a:pPr eaLnBrk="1" hangingPunct="1"/>
              <a:t>6</a:t>
            </a:fld>
            <a:endParaRPr lang="en-US" altLang="zh-CN" sz="1400" smtClean="0">
              <a:solidFill>
                <a:schemeClr val="tx1"/>
              </a:solidFill>
            </a:endParaRPr>
          </a:p>
        </p:txBody>
      </p:sp>
    </p:spTree>
    <p:custDataLst>
      <p:tags r:id="rId1"/>
    </p:custDataLst>
    <p:extLst>
      <p:ext uri="{BB962C8B-B14F-4D97-AF65-F5344CB8AC3E}">
        <p14:creationId xmlns:p14="http://schemas.microsoft.com/office/powerpoint/2010/main" val="4258950365"/>
      </p:ext>
    </p:extLst>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395536" y="332656"/>
            <a:ext cx="8194746" cy="1152128"/>
          </a:xfrm>
        </p:spPr>
        <p:txBody>
          <a:bodyPr>
            <a:normAutofit fontScale="90000"/>
          </a:bodyPr>
          <a:lstStyle/>
          <a:p>
            <a:pPr algn="l" eaLnBrk="1" hangingPunct="1"/>
            <a:r>
              <a:rPr lang="en-US" altLang="zh-CN" sz="4000" b="1" dirty="0" smtClean="0">
                <a:solidFill>
                  <a:srgbClr val="800000"/>
                </a:solidFill>
                <a:latin typeface="华文中宋" pitchFamily="2" charset="-122"/>
                <a:ea typeface="华文中宋" pitchFamily="2" charset="-122"/>
              </a:rPr>
              <a:t/>
            </a:r>
            <a:br>
              <a:rPr lang="en-US" altLang="zh-CN" sz="4000" b="1" dirty="0" smtClean="0">
                <a:solidFill>
                  <a:srgbClr val="800000"/>
                </a:solidFill>
                <a:latin typeface="华文中宋" pitchFamily="2" charset="-122"/>
                <a:ea typeface="华文中宋" pitchFamily="2" charset="-122"/>
              </a:rPr>
            </a:br>
            <a:r>
              <a:rPr lang="en-US" altLang="zh-CN" sz="4000" b="1" dirty="0" smtClean="0">
                <a:solidFill>
                  <a:srgbClr val="800000"/>
                </a:solidFill>
                <a:latin typeface="华文中宋" pitchFamily="2" charset="-122"/>
                <a:ea typeface="华文中宋" pitchFamily="2" charset="-122"/>
              </a:rPr>
              <a:t>2. </a:t>
            </a:r>
            <a:r>
              <a:rPr lang="zh-CN" sz="4000" b="1" dirty="0" smtClean="0">
                <a:solidFill>
                  <a:srgbClr val="800000"/>
                </a:solidFill>
                <a:latin typeface="华文中宋" pitchFamily="2" charset="-122"/>
                <a:ea typeface="华文中宋" pitchFamily="2" charset="-122"/>
              </a:rPr>
              <a:t>阳离子交换作用</a:t>
            </a:r>
            <a:r>
              <a:rPr lang="zh-CN" altLang="en-US" sz="4000" b="1" dirty="0" smtClean="0">
                <a:solidFill>
                  <a:srgbClr val="800000"/>
                </a:solidFill>
                <a:latin typeface="华文中宋" pitchFamily="2" charset="-122"/>
                <a:ea typeface="华文中宋" pitchFamily="2" charset="-122"/>
              </a:rPr>
              <a:t>及其</a:t>
            </a:r>
            <a:r>
              <a:rPr lang="zh-CN" sz="4000" b="1" dirty="0" smtClean="0">
                <a:solidFill>
                  <a:srgbClr val="800000"/>
                </a:solidFill>
                <a:latin typeface="华文中宋" pitchFamily="2" charset="-122"/>
                <a:ea typeface="华文中宋" pitchFamily="2" charset="-122"/>
              </a:rPr>
              <a:t>特点</a:t>
            </a:r>
          </a:p>
        </p:txBody>
      </p:sp>
      <p:sp>
        <p:nvSpPr>
          <p:cNvPr id="69635" name="Rectangle 3"/>
          <p:cNvSpPr>
            <a:spLocks noGrp="1" noChangeArrowheads="1"/>
          </p:cNvSpPr>
          <p:nvPr>
            <p:ph type="body" idx="1"/>
          </p:nvPr>
        </p:nvSpPr>
        <p:spPr>
          <a:xfrm>
            <a:off x="2627313" y="2133600"/>
            <a:ext cx="3744912" cy="3911600"/>
          </a:xfrm>
        </p:spPr>
        <p:txBody>
          <a:bodyPr/>
          <a:lstStyle/>
          <a:p>
            <a:pPr algn="just" eaLnBrk="1" hangingPunct="1">
              <a:lnSpc>
                <a:spcPct val="200000"/>
              </a:lnSpc>
              <a:buFontTx/>
              <a:buNone/>
            </a:pPr>
            <a:r>
              <a:rPr lang="zh-CN" altLang="zh-CN" b="1" dirty="0" smtClean="0">
                <a:latin typeface="华文中宋" pitchFamily="2" charset="-122"/>
                <a:ea typeface="华文中宋" pitchFamily="2" charset="-122"/>
              </a:rPr>
              <a:t>a</a:t>
            </a:r>
            <a:r>
              <a:rPr lang="zh-CN" b="1" dirty="0" smtClean="0">
                <a:latin typeface="华文中宋" pitchFamily="2" charset="-122"/>
                <a:ea typeface="华文中宋" pitchFamily="2" charset="-122"/>
              </a:rPr>
              <a:t>、可逆反应</a:t>
            </a:r>
          </a:p>
          <a:p>
            <a:pPr algn="just" eaLnBrk="1" hangingPunct="1">
              <a:lnSpc>
                <a:spcPct val="200000"/>
              </a:lnSpc>
              <a:buFontTx/>
              <a:buNone/>
            </a:pPr>
            <a:r>
              <a:rPr lang="zh-CN" altLang="zh-CN" b="1" dirty="0" smtClean="0">
                <a:latin typeface="华文中宋" pitchFamily="2" charset="-122"/>
                <a:ea typeface="华文中宋" pitchFamily="2" charset="-122"/>
              </a:rPr>
              <a:t>b</a:t>
            </a:r>
            <a:r>
              <a:rPr lang="zh-CN" b="1" dirty="0" smtClean="0">
                <a:latin typeface="华文中宋" pitchFamily="2" charset="-122"/>
                <a:ea typeface="华文中宋" pitchFamily="2" charset="-122"/>
              </a:rPr>
              <a:t>、反应迅速  </a:t>
            </a:r>
          </a:p>
          <a:p>
            <a:pPr algn="just" eaLnBrk="1" hangingPunct="1">
              <a:lnSpc>
                <a:spcPct val="200000"/>
              </a:lnSpc>
              <a:buFontTx/>
              <a:buNone/>
            </a:pPr>
            <a:r>
              <a:rPr lang="zh-CN" altLang="zh-CN" b="1" dirty="0" smtClean="0">
                <a:latin typeface="华文中宋" pitchFamily="2" charset="-122"/>
                <a:ea typeface="华文中宋" pitchFamily="2" charset="-122"/>
              </a:rPr>
              <a:t>c</a:t>
            </a:r>
            <a:r>
              <a:rPr lang="zh-CN" b="1" dirty="0" smtClean="0">
                <a:latin typeface="华文中宋" pitchFamily="2" charset="-122"/>
                <a:ea typeface="华文中宋" pitchFamily="2" charset="-122"/>
              </a:rPr>
              <a:t>、等量交换 </a:t>
            </a:r>
          </a:p>
        </p:txBody>
      </p:sp>
    </p:spTree>
    <p:extLst>
      <p:ext uri="{BB962C8B-B14F-4D97-AF65-F5344CB8AC3E}">
        <p14:creationId xmlns:p14="http://schemas.microsoft.com/office/powerpoint/2010/main" val="223761925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ext Box 2"/>
          <p:cNvSpPr txBox="1">
            <a:spLocks noChangeArrowheads="1"/>
          </p:cNvSpPr>
          <p:nvPr/>
        </p:nvSpPr>
        <p:spPr bwMode="auto">
          <a:xfrm>
            <a:off x="539750" y="1371600"/>
            <a:ext cx="8208963"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华文中宋" pitchFamily="2" charset="-122"/>
              </a:defRPr>
            </a:lvl1pPr>
            <a:lvl2pPr marL="742950" indent="-285750" eaLnBrk="0" hangingPunct="0">
              <a:defRPr>
                <a:solidFill>
                  <a:schemeClr val="tx1"/>
                </a:solidFill>
                <a:latin typeface="Arial" pitchFamily="34" charset="0"/>
                <a:ea typeface="华文中宋" pitchFamily="2" charset="-122"/>
              </a:defRPr>
            </a:lvl2pPr>
            <a:lvl3pPr marL="1143000" indent="-228600" eaLnBrk="0" hangingPunct="0">
              <a:defRPr>
                <a:solidFill>
                  <a:schemeClr val="tx1"/>
                </a:solidFill>
                <a:latin typeface="Arial" pitchFamily="34" charset="0"/>
                <a:ea typeface="华文中宋" pitchFamily="2" charset="-122"/>
              </a:defRPr>
            </a:lvl3pPr>
            <a:lvl4pPr marL="1600200" indent="-228600" eaLnBrk="0" hangingPunct="0">
              <a:defRPr>
                <a:solidFill>
                  <a:schemeClr val="tx1"/>
                </a:solidFill>
                <a:latin typeface="Arial" pitchFamily="34" charset="0"/>
                <a:ea typeface="华文中宋" pitchFamily="2" charset="-122"/>
              </a:defRPr>
            </a:lvl4pPr>
            <a:lvl5pPr marL="2057400" indent="-228600" eaLnBrk="0" hangingPunct="0">
              <a:defRPr>
                <a:solidFill>
                  <a:schemeClr val="tx1"/>
                </a:solidFill>
                <a:latin typeface="Arial" pitchFamily="34" charset="0"/>
                <a:ea typeface="华文中宋"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9pPr>
          </a:lstStyle>
          <a:p>
            <a:pPr algn="just" eaLnBrk="1" hangingPunct="1">
              <a:lnSpc>
                <a:spcPct val="140000"/>
              </a:lnSpc>
            </a:pPr>
            <a:r>
              <a:rPr lang="zh-CN" altLang="zh-CN" sz="2600" b="1" dirty="0">
                <a:solidFill>
                  <a:srgbClr val="292929"/>
                </a:solidFill>
                <a:latin typeface="华文中宋" pitchFamily="2" charset="-122"/>
              </a:rPr>
              <a:t>   </a:t>
            </a:r>
            <a:r>
              <a:rPr lang="zh-CN" sz="2600" b="1" dirty="0">
                <a:solidFill>
                  <a:srgbClr val="292929"/>
                </a:solidFill>
                <a:latin typeface="华文中宋" pitchFamily="2" charset="-122"/>
              </a:rPr>
              <a:t>是指在一定的</a:t>
            </a:r>
            <a:r>
              <a:rPr lang="zh-CN" altLang="zh-CN" sz="2600" b="1" dirty="0">
                <a:solidFill>
                  <a:srgbClr val="292929"/>
                </a:solidFill>
                <a:latin typeface="华文中宋" pitchFamily="2" charset="-122"/>
              </a:rPr>
              <a:t>pH</a:t>
            </a:r>
            <a:r>
              <a:rPr lang="zh-CN" sz="2600" b="1" dirty="0">
                <a:solidFill>
                  <a:srgbClr val="292929"/>
                </a:solidFill>
                <a:latin typeface="华文中宋" pitchFamily="2" charset="-122"/>
              </a:rPr>
              <a:t>条件下，每千克土所含的全部交换性阳离子的厘摩尔数称为土壤的阳离子交换量。（</a:t>
            </a:r>
            <a:r>
              <a:rPr lang="zh-CN" altLang="zh-CN" sz="2600" b="1" dirty="0">
                <a:solidFill>
                  <a:srgbClr val="292929"/>
                </a:solidFill>
                <a:latin typeface="华文中宋" pitchFamily="2" charset="-122"/>
              </a:rPr>
              <a:t>CEC</a:t>
            </a:r>
            <a:r>
              <a:rPr lang="zh-CN" sz="2600" b="1" dirty="0">
                <a:solidFill>
                  <a:srgbClr val="292929"/>
                </a:solidFill>
                <a:latin typeface="华文中宋" pitchFamily="2" charset="-122"/>
              </a:rPr>
              <a:t>：</a:t>
            </a:r>
            <a:r>
              <a:rPr lang="zh-CN" altLang="zh-CN" sz="2600" b="1" dirty="0">
                <a:solidFill>
                  <a:srgbClr val="292929"/>
                </a:solidFill>
                <a:latin typeface="华文中宋" pitchFamily="2" charset="-122"/>
              </a:rPr>
              <a:t>cmol(+)kg-1 </a:t>
            </a:r>
            <a:r>
              <a:rPr lang="zh-CN" sz="2600" b="1" dirty="0">
                <a:solidFill>
                  <a:srgbClr val="292929"/>
                </a:solidFill>
                <a:latin typeface="华文中宋" pitchFamily="2" charset="-122"/>
              </a:rPr>
              <a:t>）</a:t>
            </a:r>
          </a:p>
          <a:p>
            <a:pPr algn="just" eaLnBrk="1" hangingPunct="1">
              <a:lnSpc>
                <a:spcPct val="140000"/>
              </a:lnSpc>
            </a:pPr>
            <a:r>
              <a:rPr lang="zh-CN" altLang="zh-CN" sz="2600" b="1" dirty="0">
                <a:solidFill>
                  <a:srgbClr val="292929"/>
                </a:solidFill>
                <a:latin typeface="华文中宋" pitchFamily="2" charset="-122"/>
              </a:rPr>
              <a:t>    </a:t>
            </a:r>
            <a:r>
              <a:rPr lang="zh-CN" sz="2600" b="1" dirty="0">
                <a:solidFill>
                  <a:srgbClr val="292929"/>
                </a:solidFill>
                <a:latin typeface="华文中宋" pitchFamily="2" charset="-122"/>
              </a:rPr>
              <a:t>阳离子交换量是评价土壤肥力的一个指标。它直接反应土壤可以</a:t>
            </a:r>
            <a:r>
              <a:rPr lang="zh-CN" sz="2600" b="1" dirty="0" smtClean="0">
                <a:solidFill>
                  <a:srgbClr val="292929"/>
                </a:solidFill>
                <a:latin typeface="华文中宋" pitchFamily="2" charset="-122"/>
              </a:rPr>
              <a:t>提供</a:t>
            </a:r>
            <a:r>
              <a:rPr lang="en-US" altLang="zh-CN" sz="2600" b="1" dirty="0" smtClean="0">
                <a:solidFill>
                  <a:srgbClr val="292929"/>
                </a:solidFill>
                <a:latin typeface="华文中宋" pitchFamily="2" charset="-122"/>
              </a:rPr>
              <a:t> </a:t>
            </a:r>
            <a:r>
              <a:rPr lang="en-US" altLang="zh-CN" sz="2600" b="1" u="sng" dirty="0" smtClean="0">
                <a:solidFill>
                  <a:srgbClr val="292929"/>
                </a:solidFill>
                <a:latin typeface="华文中宋" pitchFamily="2" charset="-122"/>
              </a:rPr>
              <a:t>         </a:t>
            </a:r>
            <a:r>
              <a:rPr lang="en-US" altLang="zh-CN" sz="2600" b="1" dirty="0" smtClean="0">
                <a:solidFill>
                  <a:srgbClr val="292929"/>
                </a:solidFill>
                <a:latin typeface="华文中宋" pitchFamily="2" charset="-122"/>
              </a:rPr>
              <a:t> </a:t>
            </a:r>
            <a:r>
              <a:rPr lang="zh-CN" sz="2600" b="1" dirty="0" smtClean="0">
                <a:solidFill>
                  <a:srgbClr val="292929"/>
                </a:solidFill>
                <a:latin typeface="华文中宋" pitchFamily="2" charset="-122"/>
              </a:rPr>
              <a:t>的</a:t>
            </a:r>
            <a:r>
              <a:rPr lang="zh-CN" sz="2600" b="1" dirty="0">
                <a:solidFill>
                  <a:srgbClr val="292929"/>
                </a:solidFill>
                <a:latin typeface="华文中宋" pitchFamily="2" charset="-122"/>
              </a:rPr>
              <a:t>数量，也能表示土壤保肥能力、缓冲能力的大小。	</a:t>
            </a:r>
          </a:p>
        </p:txBody>
      </p:sp>
      <p:sp>
        <p:nvSpPr>
          <p:cNvPr id="73732" name="Rectangle 4"/>
          <p:cNvSpPr>
            <a:spLocks noChangeArrowheads="1"/>
          </p:cNvSpPr>
          <p:nvPr/>
        </p:nvSpPr>
        <p:spPr bwMode="auto">
          <a:xfrm>
            <a:off x="468313" y="473075"/>
            <a:ext cx="73215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3200" b="1" dirty="0">
                <a:solidFill>
                  <a:srgbClr val="800000"/>
                </a:solidFill>
              </a:rPr>
              <a:t>③土壤阳离子交换量</a:t>
            </a:r>
            <a:r>
              <a:rPr lang="zh-CN" altLang="en-US" b="1" i="1" dirty="0">
                <a:solidFill>
                  <a:srgbClr val="0033CC"/>
                </a:solidFill>
              </a:rPr>
              <a:t>(cation exchange capacity)-CEC</a:t>
            </a:r>
            <a:endParaRPr lang="ja-JP" altLang="en-US" b="1" i="1" dirty="0">
              <a:solidFill>
                <a:srgbClr val="0033CC"/>
              </a:solidFill>
            </a:endParaRPr>
          </a:p>
        </p:txBody>
      </p:sp>
      <p:sp>
        <p:nvSpPr>
          <p:cNvPr id="3" name="TextBox 2"/>
          <p:cNvSpPr txBox="1"/>
          <p:nvPr/>
        </p:nvSpPr>
        <p:spPr>
          <a:xfrm>
            <a:off x="3059832" y="3717032"/>
            <a:ext cx="1212628" cy="369332"/>
          </a:xfrm>
          <a:prstGeom prst="rect">
            <a:avLst/>
          </a:prstGeom>
          <a:noFill/>
        </p:spPr>
        <p:txBody>
          <a:bodyPr wrap="square" rtlCol="0">
            <a:spAutoFit/>
          </a:bodyPr>
          <a:lstStyle/>
          <a:p>
            <a:r>
              <a:rPr lang="zh-CN" altLang="en-US" dirty="0" smtClean="0">
                <a:solidFill>
                  <a:srgbClr val="FF0000"/>
                </a:solidFill>
              </a:rPr>
              <a:t>速效养分</a:t>
            </a:r>
            <a:endParaRPr lang="zh-CN" altLang="en-US" dirty="0">
              <a:solidFill>
                <a:srgbClr val="FF0000"/>
              </a:solidFill>
            </a:endParaRPr>
          </a:p>
        </p:txBody>
      </p:sp>
    </p:spTree>
    <p:extLst>
      <p:ext uri="{BB962C8B-B14F-4D97-AF65-F5344CB8AC3E}">
        <p14:creationId xmlns:p14="http://schemas.microsoft.com/office/powerpoint/2010/main" val="358388263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466725" y="1052513"/>
            <a:ext cx="4537075" cy="576262"/>
          </a:xfrm>
          <a:prstGeom prst="rect">
            <a:avLst/>
          </a:prstGeom>
          <a:solidFill>
            <a:srgbClr val="CC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zh-CN" sz="3200" b="1">
                <a:solidFill>
                  <a:srgbClr val="000066"/>
                </a:solidFill>
                <a:latin typeface="华文中宋" pitchFamily="2" charset="-122"/>
              </a:rPr>
              <a:t>（三） 土壤酸度的类型</a:t>
            </a:r>
          </a:p>
        </p:txBody>
      </p:sp>
      <p:sp>
        <p:nvSpPr>
          <p:cNvPr id="88067" name="Rectangle 3"/>
          <p:cNvSpPr>
            <a:spLocks noChangeArrowheads="1"/>
          </p:cNvSpPr>
          <p:nvPr/>
        </p:nvSpPr>
        <p:spPr bwMode="auto">
          <a:xfrm>
            <a:off x="1042988" y="2349500"/>
            <a:ext cx="7129462" cy="32400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8068" name="Rectangle 4"/>
          <p:cNvSpPr>
            <a:spLocks noGrp="1" noChangeArrowheads="1"/>
          </p:cNvSpPr>
          <p:nvPr>
            <p:ph type="body" idx="1"/>
          </p:nvPr>
        </p:nvSpPr>
        <p:spPr>
          <a:xfrm>
            <a:off x="5148263" y="4435475"/>
            <a:ext cx="2663825" cy="649288"/>
          </a:xfrm>
          <a:noFill/>
        </p:spPr>
        <p:txBody>
          <a:bodyPr/>
          <a:lstStyle/>
          <a:p>
            <a:pPr eaLnBrk="1" hangingPunct="1">
              <a:spcBef>
                <a:spcPct val="0"/>
              </a:spcBef>
              <a:buFontTx/>
              <a:buNone/>
            </a:pPr>
            <a:r>
              <a:rPr lang="ja-JP" altLang="en-US" b="1" smtClean="0">
                <a:solidFill>
                  <a:srgbClr val="FF0000"/>
                </a:solidFill>
                <a:latin typeface="华文中宋" pitchFamily="2" charset="-122"/>
                <a:ea typeface="华文中宋" pitchFamily="2" charset="-122"/>
              </a:rPr>
              <a:t>② </a:t>
            </a:r>
            <a:r>
              <a:rPr lang="zh-CN" altLang="en-US" b="1" smtClean="0">
                <a:solidFill>
                  <a:srgbClr val="FF0000"/>
                </a:solidFill>
                <a:latin typeface="华文中宋" pitchFamily="2" charset="-122"/>
                <a:ea typeface="华文中宋" pitchFamily="2" charset="-122"/>
              </a:rPr>
              <a:t>潜性酸度</a:t>
            </a:r>
          </a:p>
        </p:txBody>
      </p:sp>
      <p:sp>
        <p:nvSpPr>
          <p:cNvPr id="88069" name="Rectangle 5"/>
          <p:cNvSpPr>
            <a:spLocks noChangeArrowheads="1"/>
          </p:cNvSpPr>
          <p:nvPr/>
        </p:nvSpPr>
        <p:spPr bwMode="auto">
          <a:xfrm>
            <a:off x="1258888" y="3571875"/>
            <a:ext cx="2809875" cy="865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40000"/>
              </a:lnSpc>
              <a:buFontTx/>
              <a:buNone/>
            </a:pPr>
            <a:r>
              <a:rPr lang="zh-CN" sz="3200" b="1" dirty="0">
                <a:latin typeface="Times New Roman" pitchFamily="18" charset="0"/>
              </a:rPr>
              <a:t>土壤酸度类型</a:t>
            </a:r>
          </a:p>
        </p:txBody>
      </p:sp>
      <p:sp>
        <p:nvSpPr>
          <p:cNvPr id="88070" name="Rectangle 6"/>
          <p:cNvSpPr>
            <a:spLocks noChangeArrowheads="1"/>
          </p:cNvSpPr>
          <p:nvPr/>
        </p:nvSpPr>
        <p:spPr bwMode="auto">
          <a:xfrm>
            <a:off x="5148263" y="2924175"/>
            <a:ext cx="2808287" cy="57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buFontTx/>
              <a:buNone/>
            </a:pPr>
            <a:r>
              <a:rPr lang="ja-JP" altLang="en-US" sz="3200" b="1" dirty="0">
                <a:solidFill>
                  <a:srgbClr val="FF0000"/>
                </a:solidFill>
                <a:latin typeface="华文中宋" pitchFamily="2" charset="-122"/>
              </a:rPr>
              <a:t>① </a:t>
            </a:r>
            <a:r>
              <a:rPr lang="zh-CN" altLang="en-US" sz="3200" b="1" dirty="0">
                <a:solidFill>
                  <a:srgbClr val="FF0000"/>
                </a:solidFill>
                <a:latin typeface="华文中宋" pitchFamily="2" charset="-122"/>
              </a:rPr>
              <a:t>活性酸度</a:t>
            </a:r>
          </a:p>
        </p:txBody>
      </p:sp>
      <p:cxnSp>
        <p:nvCxnSpPr>
          <p:cNvPr id="88071" name="AutoShape 7"/>
          <p:cNvCxnSpPr>
            <a:cxnSpLocks noChangeShapeType="1"/>
            <a:stCxn id="88069" idx="3"/>
            <a:endCxn id="88070" idx="1"/>
          </p:cNvCxnSpPr>
          <p:nvPr/>
        </p:nvCxnSpPr>
        <p:spPr bwMode="auto">
          <a:xfrm flipV="1">
            <a:off x="4068763" y="3213100"/>
            <a:ext cx="1079500" cy="792163"/>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8072" name="AutoShape 8"/>
          <p:cNvCxnSpPr>
            <a:cxnSpLocks noChangeShapeType="1"/>
            <a:stCxn id="88069" idx="3"/>
            <a:endCxn id="88068" idx="1"/>
          </p:cNvCxnSpPr>
          <p:nvPr/>
        </p:nvCxnSpPr>
        <p:spPr bwMode="auto">
          <a:xfrm>
            <a:off x="4068763" y="4005263"/>
            <a:ext cx="1079500" cy="75565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6731846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457200" y="463550"/>
            <a:ext cx="5411788" cy="1020763"/>
          </a:xfrm>
        </p:spPr>
        <p:txBody>
          <a:bodyPr/>
          <a:lstStyle/>
          <a:p>
            <a:pPr algn="just" eaLnBrk="1" hangingPunct="1"/>
            <a:r>
              <a:rPr lang="zh-CN" altLang="zh-CN" sz="3200" b="1" smtClean="0">
                <a:solidFill>
                  <a:srgbClr val="FF0000"/>
                </a:solidFill>
                <a:latin typeface="华文中宋" pitchFamily="2" charset="-122"/>
                <a:ea typeface="华文中宋" pitchFamily="2" charset="-122"/>
              </a:rPr>
              <a:t>③ </a:t>
            </a:r>
            <a:r>
              <a:rPr lang="zh-CN" sz="3200" b="1" smtClean="0">
                <a:solidFill>
                  <a:srgbClr val="FF0000"/>
                </a:solidFill>
                <a:latin typeface="华文中宋" pitchFamily="2" charset="-122"/>
                <a:ea typeface="华文中宋" pitchFamily="2" charset="-122"/>
              </a:rPr>
              <a:t>活性酸和潜在性酸的关系</a:t>
            </a:r>
          </a:p>
        </p:txBody>
      </p:sp>
      <p:sp>
        <p:nvSpPr>
          <p:cNvPr id="97283" name="Text Box 3"/>
          <p:cNvSpPr txBox="1">
            <a:spLocks noChangeArrowheads="1"/>
          </p:cNvSpPr>
          <p:nvPr/>
        </p:nvSpPr>
        <p:spPr bwMode="auto">
          <a:xfrm>
            <a:off x="755650" y="4262438"/>
            <a:ext cx="7489825" cy="175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华文中宋" pitchFamily="2" charset="-122"/>
              </a:defRPr>
            </a:lvl1pPr>
            <a:lvl2pPr marL="742950" indent="-285750" eaLnBrk="0" hangingPunct="0">
              <a:defRPr>
                <a:solidFill>
                  <a:schemeClr val="tx1"/>
                </a:solidFill>
                <a:latin typeface="Arial" pitchFamily="34" charset="0"/>
                <a:ea typeface="华文中宋" pitchFamily="2" charset="-122"/>
              </a:defRPr>
            </a:lvl2pPr>
            <a:lvl3pPr marL="1143000" indent="-228600" eaLnBrk="0" hangingPunct="0">
              <a:defRPr>
                <a:solidFill>
                  <a:schemeClr val="tx1"/>
                </a:solidFill>
                <a:latin typeface="Arial" pitchFamily="34" charset="0"/>
                <a:ea typeface="华文中宋" pitchFamily="2" charset="-122"/>
              </a:defRPr>
            </a:lvl3pPr>
            <a:lvl4pPr marL="1600200" indent="-228600" eaLnBrk="0" hangingPunct="0">
              <a:defRPr>
                <a:solidFill>
                  <a:schemeClr val="tx1"/>
                </a:solidFill>
                <a:latin typeface="Arial" pitchFamily="34" charset="0"/>
                <a:ea typeface="华文中宋" pitchFamily="2" charset="-122"/>
              </a:defRPr>
            </a:lvl4pPr>
            <a:lvl5pPr marL="2057400" indent="-228600" eaLnBrk="0" hangingPunct="0">
              <a:defRPr>
                <a:solidFill>
                  <a:schemeClr val="tx1"/>
                </a:solidFill>
                <a:latin typeface="Arial" pitchFamily="34" charset="0"/>
                <a:ea typeface="华文中宋"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9pPr>
          </a:lstStyle>
          <a:p>
            <a:pPr algn="just" eaLnBrk="1" hangingPunct="1">
              <a:lnSpc>
                <a:spcPct val="130000"/>
              </a:lnSpc>
            </a:pPr>
            <a:r>
              <a:rPr lang="zh-CN" altLang="zh-CN" sz="2800" b="1" dirty="0">
                <a:solidFill>
                  <a:srgbClr val="003300"/>
                </a:solidFill>
                <a:latin typeface="华文中宋" pitchFamily="2" charset="-122"/>
              </a:rPr>
              <a:t>   </a:t>
            </a:r>
            <a:r>
              <a:rPr lang="zh-CN" sz="2800" b="1" dirty="0">
                <a:solidFill>
                  <a:srgbClr val="003300"/>
                </a:solidFill>
                <a:latin typeface="华文中宋" pitchFamily="2" charset="-122"/>
              </a:rPr>
              <a:t>土壤的潜在性酸度往往比活性酸大，因此，当改良土壤酸度时，应以</a:t>
            </a:r>
            <a:r>
              <a:rPr lang="zh-CN" sz="2800" b="1" dirty="0">
                <a:solidFill>
                  <a:srgbClr val="FF0000"/>
                </a:solidFill>
                <a:latin typeface="华文中宋" pitchFamily="2" charset="-122"/>
              </a:rPr>
              <a:t>潜性酸</a:t>
            </a:r>
            <a:r>
              <a:rPr lang="zh-CN" sz="2800" b="1" dirty="0">
                <a:solidFill>
                  <a:srgbClr val="003300"/>
                </a:solidFill>
                <a:latin typeface="华文中宋" pitchFamily="2" charset="-122"/>
              </a:rPr>
              <a:t>来确定石灰的施用量。</a:t>
            </a:r>
          </a:p>
        </p:txBody>
      </p:sp>
      <p:grpSp>
        <p:nvGrpSpPr>
          <p:cNvPr id="97284" name="Group 4"/>
          <p:cNvGrpSpPr>
            <a:grpSpLocks/>
          </p:cNvGrpSpPr>
          <p:nvPr/>
        </p:nvGrpSpPr>
        <p:grpSpPr bwMode="auto">
          <a:xfrm>
            <a:off x="1187450" y="1844675"/>
            <a:ext cx="6408738" cy="1825625"/>
            <a:chOff x="0" y="0"/>
            <a:chExt cx="4037" cy="1150"/>
          </a:xfrm>
        </p:grpSpPr>
        <p:grpSp>
          <p:nvGrpSpPr>
            <p:cNvPr id="97286" name="Group 5"/>
            <p:cNvGrpSpPr>
              <a:grpSpLocks/>
            </p:cNvGrpSpPr>
            <p:nvPr/>
          </p:nvGrpSpPr>
          <p:grpSpPr bwMode="auto">
            <a:xfrm>
              <a:off x="0" y="0"/>
              <a:ext cx="4037" cy="833"/>
              <a:chOff x="0" y="0"/>
              <a:chExt cx="4037" cy="833"/>
            </a:xfrm>
          </p:grpSpPr>
          <p:sp>
            <p:nvSpPr>
              <p:cNvPr id="97289" name="Rectangle 6"/>
              <p:cNvSpPr>
                <a:spLocks noChangeArrowheads="1"/>
              </p:cNvSpPr>
              <p:nvPr/>
            </p:nvSpPr>
            <p:spPr bwMode="auto">
              <a:xfrm>
                <a:off x="907" y="0"/>
                <a:ext cx="453" cy="289"/>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zh-CN" sz="2400" b="1">
                    <a:latin typeface="华文中宋" pitchFamily="2" charset="-122"/>
                  </a:rPr>
                  <a:t>H</a:t>
                </a:r>
                <a:r>
                  <a:rPr lang="zh-CN" altLang="zh-CN" sz="2400" b="1" baseline="30000">
                    <a:latin typeface="华文中宋" pitchFamily="2" charset="-122"/>
                  </a:rPr>
                  <a:t>+</a:t>
                </a:r>
              </a:p>
            </p:txBody>
          </p:sp>
          <p:sp>
            <p:nvSpPr>
              <p:cNvPr id="97290" name="Rectangle 7"/>
              <p:cNvSpPr>
                <a:spLocks noChangeArrowheads="1"/>
              </p:cNvSpPr>
              <p:nvPr/>
            </p:nvSpPr>
            <p:spPr bwMode="auto">
              <a:xfrm>
                <a:off x="907" y="544"/>
                <a:ext cx="590" cy="289"/>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zh-CN" sz="2400" b="1">
                    <a:latin typeface="华文中宋" pitchFamily="2" charset="-122"/>
                  </a:rPr>
                  <a:t>Al </a:t>
                </a:r>
                <a:r>
                  <a:rPr lang="zh-CN" altLang="zh-CN" sz="2400" b="1" baseline="30000">
                    <a:latin typeface="华文中宋" pitchFamily="2" charset="-122"/>
                  </a:rPr>
                  <a:t>3+</a:t>
                </a:r>
              </a:p>
            </p:txBody>
          </p:sp>
          <p:sp>
            <p:nvSpPr>
              <p:cNvPr id="97291" name="Text Box 8"/>
              <p:cNvSpPr txBox="1">
                <a:spLocks noChangeArrowheads="1"/>
              </p:cNvSpPr>
              <p:nvPr/>
            </p:nvSpPr>
            <p:spPr bwMode="auto">
              <a:xfrm>
                <a:off x="0" y="274"/>
                <a:ext cx="907" cy="2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华文中宋" pitchFamily="2" charset="-122"/>
                  </a:defRPr>
                </a:lvl1pPr>
                <a:lvl2pPr marL="742950" indent="-285750" eaLnBrk="0" hangingPunct="0">
                  <a:defRPr>
                    <a:solidFill>
                      <a:schemeClr val="tx1"/>
                    </a:solidFill>
                    <a:latin typeface="Arial" pitchFamily="34" charset="0"/>
                    <a:ea typeface="华文中宋" pitchFamily="2" charset="-122"/>
                  </a:defRPr>
                </a:lvl2pPr>
                <a:lvl3pPr marL="1143000" indent="-228600" eaLnBrk="0" hangingPunct="0">
                  <a:defRPr>
                    <a:solidFill>
                      <a:schemeClr val="tx1"/>
                    </a:solidFill>
                    <a:latin typeface="Arial" pitchFamily="34" charset="0"/>
                    <a:ea typeface="华文中宋" pitchFamily="2" charset="-122"/>
                  </a:defRPr>
                </a:lvl3pPr>
                <a:lvl4pPr marL="1600200" indent="-228600" eaLnBrk="0" hangingPunct="0">
                  <a:defRPr>
                    <a:solidFill>
                      <a:schemeClr val="tx1"/>
                    </a:solidFill>
                    <a:latin typeface="Arial" pitchFamily="34" charset="0"/>
                    <a:ea typeface="华文中宋" pitchFamily="2" charset="-122"/>
                  </a:defRPr>
                </a:lvl4pPr>
                <a:lvl5pPr marL="2057400" indent="-228600" eaLnBrk="0" hangingPunct="0">
                  <a:defRPr>
                    <a:solidFill>
                      <a:schemeClr val="tx1"/>
                    </a:solidFill>
                    <a:latin typeface="Arial" pitchFamily="34" charset="0"/>
                    <a:ea typeface="华文中宋"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9pPr>
              </a:lstStyle>
              <a:p>
                <a:pPr algn="just" eaLnBrk="1" hangingPunct="1">
                  <a:spcBef>
                    <a:spcPct val="50000"/>
                  </a:spcBef>
                </a:pPr>
                <a:r>
                  <a:rPr lang="zh-CN" sz="2400" b="1">
                    <a:solidFill>
                      <a:srgbClr val="A50021"/>
                    </a:solidFill>
                    <a:latin typeface="华文中宋" pitchFamily="2" charset="-122"/>
                  </a:rPr>
                  <a:t>土壤胶粒</a:t>
                </a:r>
              </a:p>
            </p:txBody>
          </p:sp>
          <p:sp>
            <p:nvSpPr>
              <p:cNvPr id="97292" name="Line 9"/>
              <p:cNvSpPr>
                <a:spLocks noChangeShapeType="1"/>
              </p:cNvSpPr>
              <p:nvPr/>
            </p:nvSpPr>
            <p:spPr bwMode="auto">
              <a:xfrm>
                <a:off x="1406" y="317"/>
                <a:ext cx="726" cy="0"/>
              </a:xfrm>
              <a:prstGeom prst="line">
                <a:avLst/>
              </a:prstGeom>
              <a:noFill/>
              <a:ln w="19050" cap="sq">
                <a:solidFill>
                  <a:srgbClr val="FF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93" name="Line 10"/>
              <p:cNvSpPr>
                <a:spLocks noChangeShapeType="1"/>
              </p:cNvSpPr>
              <p:nvPr/>
            </p:nvSpPr>
            <p:spPr bwMode="auto">
              <a:xfrm flipH="1">
                <a:off x="1406" y="453"/>
                <a:ext cx="726" cy="0"/>
              </a:xfrm>
              <a:prstGeom prst="line">
                <a:avLst/>
              </a:prstGeom>
              <a:noFill/>
              <a:ln w="19050" cap="sq">
                <a:solidFill>
                  <a:srgbClr val="FF0000"/>
                </a:solidFill>
                <a:round/>
                <a:headEnd/>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7294" name="Text Box 11"/>
              <p:cNvSpPr txBox="1">
                <a:spLocks noChangeArrowheads="1"/>
              </p:cNvSpPr>
              <p:nvPr/>
            </p:nvSpPr>
            <p:spPr bwMode="auto">
              <a:xfrm>
                <a:off x="2177" y="227"/>
                <a:ext cx="1860" cy="288"/>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华文中宋" pitchFamily="2" charset="-122"/>
                  </a:defRPr>
                </a:lvl1pPr>
                <a:lvl2pPr marL="742950" indent="-285750" eaLnBrk="0" hangingPunct="0">
                  <a:defRPr>
                    <a:solidFill>
                      <a:schemeClr val="tx1"/>
                    </a:solidFill>
                    <a:latin typeface="Arial" pitchFamily="34" charset="0"/>
                    <a:ea typeface="华文中宋" pitchFamily="2" charset="-122"/>
                  </a:defRPr>
                </a:lvl2pPr>
                <a:lvl3pPr marL="1143000" indent="-228600" eaLnBrk="0" hangingPunct="0">
                  <a:defRPr>
                    <a:solidFill>
                      <a:schemeClr val="tx1"/>
                    </a:solidFill>
                    <a:latin typeface="Arial" pitchFamily="34" charset="0"/>
                    <a:ea typeface="华文中宋" pitchFamily="2" charset="-122"/>
                  </a:defRPr>
                </a:lvl3pPr>
                <a:lvl4pPr marL="1600200" indent="-228600" eaLnBrk="0" hangingPunct="0">
                  <a:defRPr>
                    <a:solidFill>
                      <a:schemeClr val="tx1"/>
                    </a:solidFill>
                    <a:latin typeface="Arial" pitchFamily="34" charset="0"/>
                    <a:ea typeface="华文中宋" pitchFamily="2" charset="-122"/>
                  </a:defRPr>
                </a:lvl4pPr>
                <a:lvl5pPr marL="2057400" indent="-228600" eaLnBrk="0" hangingPunct="0">
                  <a:defRPr>
                    <a:solidFill>
                      <a:schemeClr val="tx1"/>
                    </a:solidFill>
                    <a:latin typeface="Arial" pitchFamily="34" charset="0"/>
                    <a:ea typeface="华文中宋"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9pPr>
              </a:lstStyle>
              <a:p>
                <a:pPr algn="just" eaLnBrk="1" hangingPunct="1">
                  <a:spcBef>
                    <a:spcPct val="50000"/>
                  </a:spcBef>
                </a:pPr>
                <a:r>
                  <a:rPr lang="zh-CN" sz="2400" b="1">
                    <a:solidFill>
                      <a:srgbClr val="A50021"/>
                    </a:solidFill>
                    <a:latin typeface="华文中宋" pitchFamily="2" charset="-122"/>
                  </a:rPr>
                  <a:t>土壤溶液中</a:t>
                </a:r>
                <a:r>
                  <a:rPr lang="zh-CN" altLang="zh-CN" sz="2400" b="1">
                    <a:solidFill>
                      <a:srgbClr val="A50021"/>
                    </a:solidFill>
                    <a:latin typeface="华文中宋" pitchFamily="2" charset="-122"/>
                  </a:rPr>
                  <a:t>H</a:t>
                </a:r>
                <a:r>
                  <a:rPr lang="zh-CN" altLang="zh-CN" sz="2400" b="1" baseline="30000">
                    <a:solidFill>
                      <a:srgbClr val="A50021"/>
                    </a:solidFill>
                    <a:latin typeface="华文中宋" pitchFamily="2" charset="-122"/>
                  </a:rPr>
                  <a:t>+</a:t>
                </a:r>
                <a:r>
                  <a:rPr lang="zh-CN" sz="2400" b="1">
                    <a:solidFill>
                      <a:srgbClr val="A50021"/>
                    </a:solidFill>
                    <a:latin typeface="华文中宋" pitchFamily="2" charset="-122"/>
                  </a:rPr>
                  <a:t>、</a:t>
                </a:r>
                <a:r>
                  <a:rPr lang="zh-CN" altLang="zh-CN" sz="2400" b="1">
                    <a:solidFill>
                      <a:srgbClr val="A50021"/>
                    </a:solidFill>
                    <a:latin typeface="华文中宋" pitchFamily="2" charset="-122"/>
                  </a:rPr>
                  <a:t>Al</a:t>
                </a:r>
                <a:r>
                  <a:rPr lang="zh-CN" altLang="zh-CN" sz="2400" b="1" baseline="30000">
                    <a:solidFill>
                      <a:srgbClr val="A50021"/>
                    </a:solidFill>
                    <a:latin typeface="华文中宋" pitchFamily="2" charset="-122"/>
                  </a:rPr>
                  <a:t>3+</a:t>
                </a:r>
              </a:p>
            </p:txBody>
          </p:sp>
        </p:grpSp>
        <p:sp>
          <p:nvSpPr>
            <p:cNvPr id="97287" name="Text Box 12"/>
            <p:cNvSpPr txBox="1">
              <a:spLocks noChangeArrowheads="1"/>
            </p:cNvSpPr>
            <p:nvPr/>
          </p:nvSpPr>
          <p:spPr bwMode="auto">
            <a:xfrm>
              <a:off x="45" y="862"/>
              <a:ext cx="9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华文中宋" pitchFamily="2" charset="-122"/>
                </a:defRPr>
              </a:lvl1pPr>
              <a:lvl2pPr marL="742950" indent="-285750" eaLnBrk="0" hangingPunct="0">
                <a:defRPr>
                  <a:solidFill>
                    <a:schemeClr val="tx1"/>
                  </a:solidFill>
                  <a:latin typeface="Arial" pitchFamily="34" charset="0"/>
                  <a:ea typeface="华文中宋" pitchFamily="2" charset="-122"/>
                </a:defRPr>
              </a:lvl2pPr>
              <a:lvl3pPr marL="1143000" indent="-228600" eaLnBrk="0" hangingPunct="0">
                <a:defRPr>
                  <a:solidFill>
                    <a:schemeClr val="tx1"/>
                  </a:solidFill>
                  <a:latin typeface="Arial" pitchFamily="34" charset="0"/>
                  <a:ea typeface="华文中宋" pitchFamily="2" charset="-122"/>
                </a:defRPr>
              </a:lvl3pPr>
              <a:lvl4pPr marL="1600200" indent="-228600" eaLnBrk="0" hangingPunct="0">
                <a:defRPr>
                  <a:solidFill>
                    <a:schemeClr val="tx1"/>
                  </a:solidFill>
                  <a:latin typeface="Arial" pitchFamily="34" charset="0"/>
                  <a:ea typeface="华文中宋" pitchFamily="2" charset="-122"/>
                </a:defRPr>
              </a:lvl4pPr>
              <a:lvl5pPr marL="2057400" indent="-228600" eaLnBrk="0" hangingPunct="0">
                <a:defRPr>
                  <a:solidFill>
                    <a:schemeClr val="tx1"/>
                  </a:solidFill>
                  <a:latin typeface="Arial" pitchFamily="34" charset="0"/>
                  <a:ea typeface="华文中宋"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9pPr>
            </a:lstStyle>
            <a:p>
              <a:pPr eaLnBrk="1" hangingPunct="1">
                <a:spcBef>
                  <a:spcPct val="50000"/>
                </a:spcBef>
              </a:pPr>
              <a:r>
                <a:rPr lang="zh-CN" altLang="zh-CN" sz="2400" b="1">
                  <a:latin typeface="华文中宋" pitchFamily="2" charset="-122"/>
                </a:rPr>
                <a:t>(</a:t>
              </a:r>
              <a:r>
                <a:rPr lang="zh-CN" sz="2400" b="1">
                  <a:latin typeface="华文中宋" pitchFamily="2" charset="-122"/>
                </a:rPr>
                <a:t>潜性酸</a:t>
              </a:r>
              <a:r>
                <a:rPr lang="zh-CN" altLang="zh-CN" sz="2400" b="1">
                  <a:latin typeface="华文中宋" pitchFamily="2" charset="-122"/>
                </a:rPr>
                <a:t>)</a:t>
              </a:r>
            </a:p>
          </p:txBody>
        </p:sp>
        <p:sp>
          <p:nvSpPr>
            <p:cNvPr id="97288" name="Text Box 13"/>
            <p:cNvSpPr txBox="1">
              <a:spLocks noChangeArrowheads="1"/>
            </p:cNvSpPr>
            <p:nvPr/>
          </p:nvSpPr>
          <p:spPr bwMode="auto">
            <a:xfrm>
              <a:off x="2586" y="816"/>
              <a:ext cx="9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ea typeface="华文中宋" pitchFamily="2" charset="-122"/>
                </a:defRPr>
              </a:lvl1pPr>
              <a:lvl2pPr marL="742950" indent="-285750" eaLnBrk="0" hangingPunct="0">
                <a:defRPr>
                  <a:solidFill>
                    <a:schemeClr val="tx1"/>
                  </a:solidFill>
                  <a:latin typeface="Arial" pitchFamily="34" charset="0"/>
                  <a:ea typeface="华文中宋" pitchFamily="2" charset="-122"/>
                </a:defRPr>
              </a:lvl2pPr>
              <a:lvl3pPr marL="1143000" indent="-228600" eaLnBrk="0" hangingPunct="0">
                <a:defRPr>
                  <a:solidFill>
                    <a:schemeClr val="tx1"/>
                  </a:solidFill>
                  <a:latin typeface="Arial" pitchFamily="34" charset="0"/>
                  <a:ea typeface="华文中宋" pitchFamily="2" charset="-122"/>
                </a:defRPr>
              </a:lvl3pPr>
              <a:lvl4pPr marL="1600200" indent="-228600" eaLnBrk="0" hangingPunct="0">
                <a:defRPr>
                  <a:solidFill>
                    <a:schemeClr val="tx1"/>
                  </a:solidFill>
                  <a:latin typeface="Arial" pitchFamily="34" charset="0"/>
                  <a:ea typeface="华文中宋" pitchFamily="2" charset="-122"/>
                </a:defRPr>
              </a:lvl4pPr>
              <a:lvl5pPr marL="2057400" indent="-228600" eaLnBrk="0" hangingPunct="0">
                <a:defRPr>
                  <a:solidFill>
                    <a:schemeClr val="tx1"/>
                  </a:solidFill>
                  <a:latin typeface="Arial" pitchFamily="34" charset="0"/>
                  <a:ea typeface="华文中宋"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华文中宋" pitchFamily="2" charset="-122"/>
                </a:defRPr>
              </a:lvl9pPr>
            </a:lstStyle>
            <a:p>
              <a:pPr eaLnBrk="1" hangingPunct="1">
                <a:spcBef>
                  <a:spcPct val="50000"/>
                </a:spcBef>
              </a:pPr>
              <a:r>
                <a:rPr lang="zh-CN" altLang="zh-CN" sz="2400" b="1">
                  <a:latin typeface="华文中宋" pitchFamily="2" charset="-122"/>
                </a:rPr>
                <a:t>(</a:t>
              </a:r>
              <a:r>
                <a:rPr lang="zh-CN" sz="2400" b="1">
                  <a:latin typeface="华文中宋" pitchFamily="2" charset="-122"/>
                </a:rPr>
                <a:t>活性酸</a:t>
              </a:r>
              <a:r>
                <a:rPr lang="zh-CN" altLang="zh-CN" sz="2400" b="1">
                  <a:latin typeface="华文中宋" pitchFamily="2" charset="-122"/>
                </a:rPr>
                <a:t>)</a:t>
              </a:r>
            </a:p>
          </p:txBody>
        </p:sp>
      </p:grpSp>
      <p:sp>
        <p:nvSpPr>
          <p:cNvPr id="97285" name="AutoShape 14">
            <a:hlinkClick r:id="rId2" action="ppaction://hlinksldjump" highlightClick="1"/>
          </p:cNvPr>
          <p:cNvSpPr>
            <a:spLocks noChangeArrowheads="1"/>
          </p:cNvSpPr>
          <p:nvPr/>
        </p:nvSpPr>
        <p:spPr bwMode="auto">
          <a:xfrm>
            <a:off x="7596188" y="5876925"/>
            <a:ext cx="936625" cy="792163"/>
          </a:xfrm>
          <a:prstGeom prst="actionButtonBackPrevious">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t>返回</a:t>
            </a:r>
          </a:p>
          <a:p>
            <a:pPr algn="ctr"/>
            <a:r>
              <a:rPr lang="zh-CN"/>
              <a:t>节下目录</a:t>
            </a:r>
          </a:p>
        </p:txBody>
      </p:sp>
    </p:spTree>
    <p:extLst>
      <p:ext uri="{BB962C8B-B14F-4D97-AF65-F5344CB8AC3E}">
        <p14:creationId xmlns:p14="http://schemas.microsoft.com/office/powerpoint/2010/main" val="313861114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solidFill>
            <a:schemeClr val="bg1"/>
          </a:solidFill>
          <a:ln>
            <a:solidFill>
              <a:schemeClr val="bg1"/>
            </a:solidFill>
            <a:miter lim="800000"/>
            <a:headEnd/>
            <a:tailEnd/>
          </a:ln>
        </p:spPr>
        <p:txBody>
          <a:bodyPr vert="horz" wrap="square" lIns="91440" tIns="45720" rIns="91440" bIns="45720" numCol="1" anchor="t" anchorCtr="0" compatLnSpc="1">
            <a:prstTxWarp prst="textNoShape">
              <a:avLst/>
            </a:prstTxWarp>
          </a:bodyPr>
          <a:lstStyle/>
          <a:p>
            <a:pPr algn="l" eaLnBrk="1" hangingPunct="1"/>
            <a:r>
              <a:rPr kumimoji="1" lang="zh-CN" altLang="en-US" sz="2800" b="1" dirty="0" smtClean="0">
                <a:solidFill>
                  <a:schemeClr val="tx1"/>
                </a:solidFill>
              </a:rPr>
              <a:t>二、作物营养元素及其分类</a:t>
            </a:r>
          </a:p>
        </p:txBody>
      </p:sp>
      <p:sp>
        <p:nvSpPr>
          <p:cNvPr id="10243" name="Text Box 3"/>
          <p:cNvSpPr txBox="1">
            <a:spLocks noChangeArrowheads="1"/>
          </p:cNvSpPr>
          <p:nvPr/>
        </p:nvSpPr>
        <p:spPr bwMode="auto">
          <a:xfrm>
            <a:off x="304800" y="1143000"/>
            <a:ext cx="7848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000" b="1" dirty="0"/>
              <a:t>（一）必需营养元素 （</a:t>
            </a:r>
            <a:r>
              <a:rPr kumimoji="1" lang="en-US" altLang="zh-CN" sz="2000" b="1" dirty="0"/>
              <a:t>essential elements</a:t>
            </a:r>
            <a:r>
              <a:rPr kumimoji="1" lang="zh-CN" altLang="en-US" b="1" dirty="0"/>
              <a:t>）</a:t>
            </a:r>
          </a:p>
        </p:txBody>
      </p:sp>
      <p:sp>
        <p:nvSpPr>
          <p:cNvPr id="22533" name="Text Box 5"/>
          <p:cNvSpPr txBox="1">
            <a:spLocks noChangeArrowheads="1"/>
          </p:cNvSpPr>
          <p:nvPr/>
        </p:nvSpPr>
        <p:spPr bwMode="auto">
          <a:xfrm>
            <a:off x="762000" y="2590800"/>
            <a:ext cx="7848600" cy="1084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Clr>
                <a:srgbClr val="00FF00"/>
              </a:buClr>
              <a:buFont typeface="Wingdings" pitchFamily="2" charset="2"/>
              <a:buChar char="l"/>
            </a:pPr>
            <a:r>
              <a:rPr lang="en-US" altLang="zh-CN" sz="2600" b="1" dirty="0"/>
              <a:t>  </a:t>
            </a:r>
            <a:r>
              <a:rPr lang="zh-CN" altLang="en-US" sz="2600" b="1" dirty="0"/>
              <a:t>如缺少该营养元素，植物就不能完成其生活史。 </a:t>
            </a:r>
          </a:p>
          <a:p>
            <a:pPr eaLnBrk="1" hangingPunct="1">
              <a:spcBef>
                <a:spcPct val="50000"/>
              </a:spcBef>
              <a:buFont typeface="Wingdings" pitchFamily="2" charset="2"/>
              <a:buNone/>
            </a:pPr>
            <a:r>
              <a:rPr lang="zh-CN" altLang="en-US" sz="2600" b="1" dirty="0"/>
              <a:t>   </a:t>
            </a:r>
            <a:r>
              <a:rPr lang="zh-CN" altLang="en-US" sz="2600" b="1" dirty="0">
                <a:solidFill>
                  <a:srgbClr val="FF0000"/>
                </a:solidFill>
              </a:rPr>
              <a:t>（必要性）</a:t>
            </a:r>
          </a:p>
        </p:txBody>
      </p:sp>
      <p:sp>
        <p:nvSpPr>
          <p:cNvPr id="22534" name="Text Box 6"/>
          <p:cNvSpPr txBox="1">
            <a:spLocks noChangeArrowheads="1"/>
          </p:cNvSpPr>
          <p:nvPr/>
        </p:nvSpPr>
        <p:spPr bwMode="auto">
          <a:xfrm>
            <a:off x="762000" y="3675063"/>
            <a:ext cx="7848600" cy="108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Clr>
                <a:srgbClr val="00FF00"/>
              </a:buClr>
              <a:buFont typeface="Wingdings" pitchFamily="2" charset="2"/>
              <a:buChar char="l"/>
            </a:pPr>
            <a:r>
              <a:rPr lang="en-US" altLang="zh-CN" sz="2600" b="1" dirty="0"/>
              <a:t>  </a:t>
            </a:r>
            <a:r>
              <a:rPr lang="zh-CN" altLang="en-US" sz="2600" b="1" dirty="0"/>
              <a:t>该营养元素的功能不能由其它营养元素所能代替。 </a:t>
            </a:r>
          </a:p>
          <a:p>
            <a:pPr eaLnBrk="1" hangingPunct="1">
              <a:spcBef>
                <a:spcPct val="50000"/>
              </a:spcBef>
              <a:buFont typeface="Wingdings" pitchFamily="2" charset="2"/>
              <a:buNone/>
            </a:pPr>
            <a:r>
              <a:rPr lang="zh-CN" altLang="en-US" sz="2600" b="1" dirty="0"/>
              <a:t>   </a:t>
            </a:r>
            <a:r>
              <a:rPr lang="zh-CN" altLang="en-US" sz="2600" b="1" dirty="0">
                <a:solidFill>
                  <a:srgbClr val="FF0000"/>
                </a:solidFill>
              </a:rPr>
              <a:t>（不可替代性或专一性）</a:t>
            </a:r>
          </a:p>
        </p:txBody>
      </p:sp>
      <p:sp>
        <p:nvSpPr>
          <p:cNvPr id="22535" name="Text Box 7"/>
          <p:cNvSpPr txBox="1">
            <a:spLocks noChangeArrowheads="1"/>
          </p:cNvSpPr>
          <p:nvPr/>
        </p:nvSpPr>
        <p:spPr bwMode="auto">
          <a:xfrm>
            <a:off x="762000" y="4960938"/>
            <a:ext cx="8153400"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Clr>
                <a:srgbClr val="00FF00"/>
              </a:buClr>
              <a:buFont typeface="Wingdings" pitchFamily="2" charset="2"/>
              <a:buChar char="l"/>
            </a:pPr>
            <a:r>
              <a:rPr lang="en-US" altLang="zh-CN" sz="2000" b="1" dirty="0"/>
              <a:t>  </a:t>
            </a:r>
            <a:r>
              <a:rPr lang="zh-CN" altLang="en-US" sz="2600" b="1" dirty="0"/>
              <a:t>该营养元素直接参与植物代谢作用。如</a:t>
            </a:r>
            <a:r>
              <a:rPr kumimoji="1" lang="zh-CN" altLang="en-US" sz="2600" b="1" dirty="0"/>
              <a:t>为植物体的</a:t>
            </a:r>
          </a:p>
          <a:p>
            <a:pPr eaLnBrk="1" hangingPunct="1">
              <a:spcBef>
                <a:spcPct val="50000"/>
              </a:spcBef>
              <a:buFont typeface="Wingdings" pitchFamily="2" charset="2"/>
              <a:buNone/>
            </a:pPr>
            <a:r>
              <a:rPr kumimoji="1" lang="zh-CN" altLang="en-US" sz="2600" b="1" dirty="0"/>
              <a:t>     必需成分或参与酶促反应等。</a:t>
            </a:r>
            <a:r>
              <a:rPr lang="zh-CN" altLang="en-US" sz="2600" b="1" dirty="0">
                <a:solidFill>
                  <a:srgbClr val="FF0000"/>
                </a:solidFill>
              </a:rPr>
              <a:t>（直接性）</a:t>
            </a:r>
          </a:p>
        </p:txBody>
      </p:sp>
      <p:sp>
        <p:nvSpPr>
          <p:cNvPr id="10247" name="AutoShape 8"/>
          <p:cNvSpPr>
            <a:spLocks noChangeArrowheads="1"/>
          </p:cNvSpPr>
          <p:nvPr/>
        </p:nvSpPr>
        <p:spPr bwMode="auto">
          <a:xfrm>
            <a:off x="533400" y="1676400"/>
            <a:ext cx="8001000" cy="609600"/>
          </a:xfrm>
          <a:prstGeom prst="roundRect">
            <a:avLst>
              <a:gd name="adj" fmla="val 16667"/>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en-US" altLang="zh-CN" sz="2400" b="1" dirty="0">
                <a:ea typeface="华文楷体" pitchFamily="2" charset="-122"/>
              </a:rPr>
              <a:t>1</a:t>
            </a:r>
            <a:r>
              <a:rPr lang="zh-CN" altLang="en-US" sz="2400" b="1" dirty="0">
                <a:ea typeface="华文楷体" pitchFamily="2" charset="-122"/>
              </a:rPr>
              <a:t>、判断必需元素的依据</a:t>
            </a:r>
            <a:r>
              <a:rPr kumimoji="1" lang="zh-CN" altLang="en-US" b="1" dirty="0"/>
              <a:t>（</a:t>
            </a:r>
            <a:r>
              <a:rPr kumimoji="1" lang="en-US" altLang="zh-CN" b="1" dirty="0" err="1"/>
              <a:t>Arnon</a:t>
            </a:r>
            <a:r>
              <a:rPr kumimoji="1" lang="en-US" altLang="zh-CN" b="1" dirty="0"/>
              <a:t> and Stout</a:t>
            </a:r>
            <a:r>
              <a:rPr kumimoji="1" lang="zh-CN" altLang="en-US" b="1" dirty="0"/>
              <a:t>，</a:t>
            </a:r>
            <a:r>
              <a:rPr kumimoji="1" lang="en-US" altLang="zh-CN" b="1" dirty="0"/>
              <a:t>1939</a:t>
            </a:r>
            <a:r>
              <a:rPr kumimoji="1" lang="zh-CN" altLang="en-US" b="1" dirty="0"/>
              <a:t>提出三条标准）</a:t>
            </a:r>
            <a:endParaRPr lang="zh-CN" altLang="en-US" sz="2400" b="1" dirty="0">
              <a:ea typeface="华文楷体" pitchFamily="2" charset="-122"/>
            </a:endParaRPr>
          </a:p>
        </p:txBody>
      </p:sp>
    </p:spTree>
    <p:extLst>
      <p:ext uri="{BB962C8B-B14F-4D97-AF65-F5344CB8AC3E}">
        <p14:creationId xmlns:p14="http://schemas.microsoft.com/office/powerpoint/2010/main" val="3625340471"/>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AutoShape 4"/>
          <p:cNvSpPr>
            <a:spLocks noChangeArrowheads="1"/>
          </p:cNvSpPr>
          <p:nvPr/>
        </p:nvSpPr>
        <p:spPr bwMode="auto">
          <a:xfrm>
            <a:off x="457199" y="381000"/>
            <a:ext cx="7300913" cy="685800"/>
          </a:xfrm>
          <a:prstGeom prst="roundRect">
            <a:avLst>
              <a:gd name="adj" fmla="val 16667"/>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r>
              <a:rPr lang="zh-CN" altLang="en-US" sz="2800" b="1" dirty="0" smtClean="0">
                <a:solidFill>
                  <a:srgbClr val="FF0000"/>
                </a:solidFill>
                <a:ea typeface="华文楷体" pitchFamily="2" charset="-122"/>
              </a:rPr>
              <a:t>土壤养分</a:t>
            </a:r>
            <a:r>
              <a:rPr lang="zh-CN" altLang="en-US" sz="2800" b="1" dirty="0">
                <a:solidFill>
                  <a:srgbClr val="FF0000"/>
                </a:solidFill>
                <a:ea typeface="华文楷体" pitchFamily="2" charset="-122"/>
              </a:rPr>
              <a:t>向根部迁移的</a:t>
            </a:r>
            <a:r>
              <a:rPr lang="zh-CN" altLang="en-US" sz="2800" b="1" dirty="0" smtClean="0">
                <a:solidFill>
                  <a:srgbClr val="FF0000"/>
                </a:solidFill>
                <a:ea typeface="华文楷体" pitchFamily="2" charset="-122"/>
              </a:rPr>
              <a:t>方式有哪几种？</a:t>
            </a:r>
            <a:endParaRPr lang="zh-CN" altLang="en-US" sz="2800" b="1" dirty="0">
              <a:solidFill>
                <a:srgbClr val="FF0000"/>
              </a:solidFill>
              <a:ea typeface="华文楷体" pitchFamily="2" charset="-122"/>
            </a:endParaRPr>
          </a:p>
        </p:txBody>
      </p:sp>
      <p:sp>
        <p:nvSpPr>
          <p:cNvPr id="24579" name="Text Box 5"/>
          <p:cNvSpPr txBox="1">
            <a:spLocks noChangeArrowheads="1"/>
          </p:cNvSpPr>
          <p:nvPr/>
        </p:nvSpPr>
        <p:spPr bwMode="auto">
          <a:xfrm>
            <a:off x="2362200" y="2105025"/>
            <a:ext cx="4572000"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Clr>
                <a:srgbClr val="FF3300"/>
              </a:buClr>
              <a:buFont typeface="Wingdings" pitchFamily="2" charset="2"/>
              <a:buChar char="l"/>
            </a:pPr>
            <a:r>
              <a:rPr lang="en-US" altLang="zh-CN" sz="2400" b="1" dirty="0"/>
              <a:t>  </a:t>
            </a:r>
            <a:r>
              <a:rPr lang="zh-CN" altLang="en-US" sz="2600" b="1" dirty="0"/>
              <a:t>截获 （</a:t>
            </a:r>
            <a:r>
              <a:rPr kumimoji="1" lang="en-US" altLang="zh-CN" sz="2600" b="1" dirty="0"/>
              <a:t>Interception</a:t>
            </a:r>
            <a:r>
              <a:rPr kumimoji="1" lang="zh-CN" altLang="en-US" sz="2600" b="1" dirty="0"/>
              <a:t>）</a:t>
            </a:r>
            <a:endParaRPr lang="zh-CN" altLang="en-US" sz="2600" b="1" dirty="0"/>
          </a:p>
          <a:p>
            <a:pPr eaLnBrk="1" hangingPunct="1">
              <a:spcBef>
                <a:spcPct val="50000"/>
              </a:spcBef>
              <a:buClr>
                <a:srgbClr val="FF3300"/>
              </a:buClr>
              <a:buFont typeface="Wingdings" pitchFamily="2" charset="2"/>
              <a:buChar char="l"/>
            </a:pPr>
            <a:r>
              <a:rPr lang="zh-CN" altLang="en-US" sz="2600" b="1" dirty="0"/>
              <a:t>  质流 （</a:t>
            </a:r>
            <a:r>
              <a:rPr lang="en-US" altLang="zh-CN" sz="2600" b="1" dirty="0"/>
              <a:t>Mass flow</a:t>
            </a:r>
            <a:r>
              <a:rPr lang="zh-CN" altLang="en-US" sz="2600" b="1" dirty="0"/>
              <a:t>）</a:t>
            </a:r>
          </a:p>
          <a:p>
            <a:pPr eaLnBrk="1" hangingPunct="1">
              <a:spcBef>
                <a:spcPct val="50000"/>
              </a:spcBef>
              <a:buClr>
                <a:srgbClr val="FF3300"/>
              </a:buClr>
              <a:buFont typeface="Wingdings" pitchFamily="2" charset="2"/>
              <a:buChar char="l"/>
            </a:pPr>
            <a:r>
              <a:rPr lang="zh-CN" altLang="en-US" sz="2600" b="1" dirty="0"/>
              <a:t>  扩散 （</a:t>
            </a:r>
            <a:r>
              <a:rPr lang="en-US" altLang="zh-CN" sz="2600" b="1" dirty="0"/>
              <a:t>Diffusion</a:t>
            </a:r>
            <a:r>
              <a:rPr lang="zh-CN" altLang="en-US" sz="2600" b="1" dirty="0"/>
              <a:t>）</a:t>
            </a:r>
          </a:p>
        </p:txBody>
      </p:sp>
      <p:pic>
        <p:nvPicPr>
          <p:cNvPr id="24580" name="Picture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6913" y="3711575"/>
            <a:ext cx="2165350"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Rectangle 32"/>
          <p:cNvSpPr>
            <a:spLocks noChangeArrowheads="1"/>
          </p:cNvSpPr>
          <p:nvPr/>
        </p:nvSpPr>
        <p:spPr bwMode="auto">
          <a:xfrm>
            <a:off x="5562600" y="4478338"/>
            <a:ext cx="88900" cy="42862"/>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4582" name="Rectangle 33"/>
          <p:cNvSpPr>
            <a:spLocks noChangeArrowheads="1"/>
          </p:cNvSpPr>
          <p:nvPr/>
        </p:nvSpPr>
        <p:spPr bwMode="auto">
          <a:xfrm>
            <a:off x="5695950" y="4478338"/>
            <a:ext cx="88900" cy="42862"/>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4583" name="Rectangle 34"/>
          <p:cNvSpPr>
            <a:spLocks noChangeArrowheads="1"/>
          </p:cNvSpPr>
          <p:nvPr/>
        </p:nvSpPr>
        <p:spPr bwMode="auto">
          <a:xfrm>
            <a:off x="5830888" y="4478338"/>
            <a:ext cx="88900" cy="42862"/>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4584" name="Rectangle 35"/>
          <p:cNvSpPr>
            <a:spLocks noChangeArrowheads="1"/>
          </p:cNvSpPr>
          <p:nvPr/>
        </p:nvSpPr>
        <p:spPr bwMode="auto">
          <a:xfrm>
            <a:off x="5964238" y="4478338"/>
            <a:ext cx="88900" cy="42862"/>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4585" name="Rectangle 36"/>
          <p:cNvSpPr>
            <a:spLocks noChangeArrowheads="1"/>
          </p:cNvSpPr>
          <p:nvPr/>
        </p:nvSpPr>
        <p:spPr bwMode="auto">
          <a:xfrm>
            <a:off x="6099175" y="4478338"/>
            <a:ext cx="88900" cy="42862"/>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4586" name="Rectangle 37"/>
          <p:cNvSpPr>
            <a:spLocks noChangeArrowheads="1"/>
          </p:cNvSpPr>
          <p:nvPr/>
        </p:nvSpPr>
        <p:spPr bwMode="auto">
          <a:xfrm>
            <a:off x="6232525" y="4478338"/>
            <a:ext cx="92075" cy="42862"/>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4587" name="Rectangle 38"/>
          <p:cNvSpPr>
            <a:spLocks noChangeArrowheads="1"/>
          </p:cNvSpPr>
          <p:nvPr/>
        </p:nvSpPr>
        <p:spPr bwMode="auto">
          <a:xfrm>
            <a:off x="6367463" y="4478338"/>
            <a:ext cx="90487" cy="42862"/>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4588" name="Rectangle 39"/>
          <p:cNvSpPr>
            <a:spLocks noChangeArrowheads="1"/>
          </p:cNvSpPr>
          <p:nvPr/>
        </p:nvSpPr>
        <p:spPr bwMode="auto">
          <a:xfrm>
            <a:off x="6500813" y="4478338"/>
            <a:ext cx="92075" cy="42862"/>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4589" name="Rectangle 40"/>
          <p:cNvSpPr>
            <a:spLocks noChangeArrowheads="1"/>
          </p:cNvSpPr>
          <p:nvPr/>
        </p:nvSpPr>
        <p:spPr bwMode="auto">
          <a:xfrm>
            <a:off x="6635750" y="4478338"/>
            <a:ext cx="90488" cy="42862"/>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4590" name="Rectangle 41"/>
          <p:cNvSpPr>
            <a:spLocks noChangeArrowheads="1"/>
          </p:cNvSpPr>
          <p:nvPr/>
        </p:nvSpPr>
        <p:spPr bwMode="auto">
          <a:xfrm>
            <a:off x="6770688" y="4478338"/>
            <a:ext cx="90487" cy="42862"/>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4591" name="Rectangle 42"/>
          <p:cNvSpPr>
            <a:spLocks noChangeArrowheads="1"/>
          </p:cNvSpPr>
          <p:nvPr/>
        </p:nvSpPr>
        <p:spPr bwMode="auto">
          <a:xfrm>
            <a:off x="6904038" y="4478338"/>
            <a:ext cx="90487" cy="42862"/>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4592" name="Rectangle 43"/>
          <p:cNvSpPr>
            <a:spLocks noChangeArrowheads="1"/>
          </p:cNvSpPr>
          <p:nvPr/>
        </p:nvSpPr>
        <p:spPr bwMode="auto">
          <a:xfrm>
            <a:off x="7038975" y="4478338"/>
            <a:ext cx="90488" cy="42862"/>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4593" name="Rectangle 44"/>
          <p:cNvSpPr>
            <a:spLocks noChangeArrowheads="1"/>
          </p:cNvSpPr>
          <p:nvPr/>
        </p:nvSpPr>
        <p:spPr bwMode="auto">
          <a:xfrm>
            <a:off x="7172325" y="4478338"/>
            <a:ext cx="92075" cy="42862"/>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4594" name="Rectangle 45"/>
          <p:cNvSpPr>
            <a:spLocks noChangeArrowheads="1"/>
          </p:cNvSpPr>
          <p:nvPr/>
        </p:nvSpPr>
        <p:spPr bwMode="auto">
          <a:xfrm>
            <a:off x="7307263" y="4478338"/>
            <a:ext cx="90487" cy="42862"/>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4595" name="Rectangle 46"/>
          <p:cNvSpPr>
            <a:spLocks noChangeArrowheads="1"/>
          </p:cNvSpPr>
          <p:nvPr/>
        </p:nvSpPr>
        <p:spPr bwMode="auto">
          <a:xfrm>
            <a:off x="7350125" y="4478338"/>
            <a:ext cx="90488" cy="42862"/>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4596" name="Rectangle 47"/>
          <p:cNvSpPr>
            <a:spLocks noChangeArrowheads="1"/>
          </p:cNvSpPr>
          <p:nvPr/>
        </p:nvSpPr>
        <p:spPr bwMode="auto">
          <a:xfrm>
            <a:off x="7354888" y="4478338"/>
            <a:ext cx="88900" cy="42862"/>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4597" name="Rectangle 48"/>
          <p:cNvSpPr>
            <a:spLocks noChangeArrowheads="1"/>
          </p:cNvSpPr>
          <p:nvPr/>
        </p:nvSpPr>
        <p:spPr bwMode="auto">
          <a:xfrm>
            <a:off x="7489825" y="4478338"/>
            <a:ext cx="90488" cy="42862"/>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4598" name="Rectangle 49"/>
          <p:cNvSpPr>
            <a:spLocks noChangeArrowheads="1"/>
          </p:cNvSpPr>
          <p:nvPr/>
        </p:nvSpPr>
        <p:spPr bwMode="auto">
          <a:xfrm>
            <a:off x="7623175" y="4478338"/>
            <a:ext cx="92075" cy="42862"/>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4599" name="Rectangle 50"/>
          <p:cNvSpPr>
            <a:spLocks noChangeArrowheads="1"/>
          </p:cNvSpPr>
          <p:nvPr/>
        </p:nvSpPr>
        <p:spPr bwMode="auto">
          <a:xfrm>
            <a:off x="7758113" y="4478338"/>
            <a:ext cx="90487" cy="42862"/>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4600" name="Rectangle 51"/>
          <p:cNvSpPr>
            <a:spLocks noChangeArrowheads="1"/>
          </p:cNvSpPr>
          <p:nvPr/>
        </p:nvSpPr>
        <p:spPr bwMode="auto">
          <a:xfrm>
            <a:off x="7891463" y="4478338"/>
            <a:ext cx="92075" cy="42862"/>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4601" name="Rectangle 52"/>
          <p:cNvSpPr>
            <a:spLocks noChangeArrowheads="1"/>
          </p:cNvSpPr>
          <p:nvPr/>
        </p:nvSpPr>
        <p:spPr bwMode="auto">
          <a:xfrm>
            <a:off x="8026400" y="4478338"/>
            <a:ext cx="90488" cy="42862"/>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4602" name="Freeform 53"/>
          <p:cNvSpPr>
            <a:spLocks/>
          </p:cNvSpPr>
          <p:nvPr/>
        </p:nvSpPr>
        <p:spPr bwMode="auto">
          <a:xfrm>
            <a:off x="8159750" y="4478338"/>
            <a:ext cx="53975" cy="42862"/>
          </a:xfrm>
          <a:custGeom>
            <a:avLst/>
            <a:gdLst>
              <a:gd name="T0" fmla="*/ 2147483646 w 34"/>
              <a:gd name="T1" fmla="*/ 0 h 27"/>
              <a:gd name="T2" fmla="*/ 2147483646 w 34"/>
              <a:gd name="T3" fmla="*/ 0 h 27"/>
              <a:gd name="T4" fmla="*/ 0 w 34"/>
              <a:gd name="T5" fmla="*/ 0 h 27"/>
              <a:gd name="T6" fmla="*/ 0 w 34"/>
              <a:gd name="T7" fmla="*/ 2147483646 h 27"/>
              <a:gd name="T8" fmla="*/ 2147483646 w 34"/>
              <a:gd name="T9" fmla="*/ 2147483646 h 27"/>
              <a:gd name="T10" fmla="*/ 2147483646 w 34"/>
              <a:gd name="T11" fmla="*/ 2147483646 h 27"/>
              <a:gd name="T12" fmla="*/ 2147483646 w 34"/>
              <a:gd name="T13" fmla="*/ 0 h 2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4" h="27">
                <a:moveTo>
                  <a:pt x="34" y="0"/>
                </a:moveTo>
                <a:lnTo>
                  <a:pt x="34" y="0"/>
                </a:lnTo>
                <a:lnTo>
                  <a:pt x="0" y="0"/>
                </a:lnTo>
                <a:lnTo>
                  <a:pt x="0" y="27"/>
                </a:lnTo>
                <a:lnTo>
                  <a:pt x="34" y="27"/>
                </a:lnTo>
                <a:lnTo>
                  <a:pt x="34"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03" name="Rectangle 54"/>
          <p:cNvSpPr>
            <a:spLocks noChangeArrowheads="1"/>
          </p:cNvSpPr>
          <p:nvPr/>
        </p:nvSpPr>
        <p:spPr bwMode="auto">
          <a:xfrm>
            <a:off x="8213725" y="4478338"/>
            <a:ext cx="12700" cy="42862"/>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4604" name="Rectangle 55"/>
          <p:cNvSpPr>
            <a:spLocks noChangeArrowheads="1"/>
          </p:cNvSpPr>
          <p:nvPr/>
        </p:nvSpPr>
        <p:spPr bwMode="auto">
          <a:xfrm>
            <a:off x="8243888" y="4478338"/>
            <a:ext cx="31750" cy="42862"/>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4605" name="Freeform 56"/>
          <p:cNvSpPr>
            <a:spLocks/>
          </p:cNvSpPr>
          <p:nvPr/>
        </p:nvSpPr>
        <p:spPr bwMode="auto">
          <a:xfrm>
            <a:off x="8291513" y="4478338"/>
            <a:ext cx="7937" cy="42862"/>
          </a:xfrm>
          <a:custGeom>
            <a:avLst/>
            <a:gdLst>
              <a:gd name="T0" fmla="*/ 2147483646 w 5"/>
              <a:gd name="T1" fmla="*/ 2147483646 h 27"/>
              <a:gd name="T2" fmla="*/ 2147483646 w 5"/>
              <a:gd name="T3" fmla="*/ 0 h 27"/>
              <a:gd name="T4" fmla="*/ 0 w 5"/>
              <a:gd name="T5" fmla="*/ 0 h 27"/>
              <a:gd name="T6" fmla="*/ 0 w 5"/>
              <a:gd name="T7" fmla="*/ 2147483646 h 27"/>
              <a:gd name="T8" fmla="*/ 2147483646 w 5"/>
              <a:gd name="T9" fmla="*/ 2147483646 h 27"/>
              <a:gd name="T10" fmla="*/ 2147483646 w 5"/>
              <a:gd name="T11" fmla="*/ 2147483646 h 2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 h="27">
                <a:moveTo>
                  <a:pt x="5" y="14"/>
                </a:moveTo>
                <a:lnTo>
                  <a:pt x="5" y="0"/>
                </a:lnTo>
                <a:lnTo>
                  <a:pt x="0" y="0"/>
                </a:lnTo>
                <a:lnTo>
                  <a:pt x="0" y="27"/>
                </a:lnTo>
                <a:lnTo>
                  <a:pt x="5" y="27"/>
                </a:lnTo>
                <a:lnTo>
                  <a:pt x="5" y="1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06" name="Freeform 57"/>
          <p:cNvSpPr>
            <a:spLocks/>
          </p:cNvSpPr>
          <p:nvPr/>
        </p:nvSpPr>
        <p:spPr bwMode="auto">
          <a:xfrm>
            <a:off x="8143875" y="4365625"/>
            <a:ext cx="314325" cy="269875"/>
          </a:xfrm>
          <a:custGeom>
            <a:avLst/>
            <a:gdLst>
              <a:gd name="T0" fmla="*/ 2147483646 w 198"/>
              <a:gd name="T1" fmla="*/ 2147483646 h 170"/>
              <a:gd name="T2" fmla="*/ 0 w 198"/>
              <a:gd name="T3" fmla="*/ 0 h 170"/>
              <a:gd name="T4" fmla="*/ 0 w 198"/>
              <a:gd name="T5" fmla="*/ 0 h 170"/>
              <a:gd name="T6" fmla="*/ 2147483646 w 198"/>
              <a:gd name="T7" fmla="*/ 2147483646 h 170"/>
              <a:gd name="T8" fmla="*/ 2147483646 w 198"/>
              <a:gd name="T9" fmla="*/ 2147483646 h 170"/>
              <a:gd name="T10" fmla="*/ 2147483646 w 198"/>
              <a:gd name="T11" fmla="*/ 2147483646 h 170"/>
              <a:gd name="T12" fmla="*/ 2147483646 w 198"/>
              <a:gd name="T13" fmla="*/ 2147483646 h 170"/>
              <a:gd name="T14" fmla="*/ 2147483646 w 198"/>
              <a:gd name="T15" fmla="*/ 2147483646 h 170"/>
              <a:gd name="T16" fmla="*/ 2147483646 w 198"/>
              <a:gd name="T17" fmla="*/ 2147483646 h 170"/>
              <a:gd name="T18" fmla="*/ 2147483646 w 198"/>
              <a:gd name="T19" fmla="*/ 2147483646 h 170"/>
              <a:gd name="T20" fmla="*/ 2147483646 w 198"/>
              <a:gd name="T21" fmla="*/ 2147483646 h 170"/>
              <a:gd name="T22" fmla="*/ 2147483646 w 198"/>
              <a:gd name="T23" fmla="*/ 2147483646 h 170"/>
              <a:gd name="T24" fmla="*/ 2147483646 w 198"/>
              <a:gd name="T25" fmla="*/ 2147483646 h 170"/>
              <a:gd name="T26" fmla="*/ 2147483646 w 198"/>
              <a:gd name="T27" fmla="*/ 2147483646 h 170"/>
              <a:gd name="T28" fmla="*/ 2147483646 w 198"/>
              <a:gd name="T29" fmla="*/ 2147483646 h 170"/>
              <a:gd name="T30" fmla="*/ 2147483646 w 198"/>
              <a:gd name="T31" fmla="*/ 2147483646 h 170"/>
              <a:gd name="T32" fmla="*/ 2147483646 w 198"/>
              <a:gd name="T33" fmla="*/ 2147483646 h 170"/>
              <a:gd name="T34" fmla="*/ 2147483646 w 198"/>
              <a:gd name="T35" fmla="*/ 2147483646 h 170"/>
              <a:gd name="T36" fmla="*/ 2147483646 w 198"/>
              <a:gd name="T37" fmla="*/ 2147483646 h 170"/>
              <a:gd name="T38" fmla="*/ 2147483646 w 198"/>
              <a:gd name="T39" fmla="*/ 2147483646 h 170"/>
              <a:gd name="T40" fmla="*/ 2147483646 w 198"/>
              <a:gd name="T41" fmla="*/ 2147483646 h 170"/>
              <a:gd name="T42" fmla="*/ 2147483646 w 198"/>
              <a:gd name="T43" fmla="*/ 2147483646 h 170"/>
              <a:gd name="T44" fmla="*/ 2147483646 w 198"/>
              <a:gd name="T45" fmla="*/ 2147483646 h 170"/>
              <a:gd name="T46" fmla="*/ 2147483646 w 198"/>
              <a:gd name="T47" fmla="*/ 2147483646 h 170"/>
              <a:gd name="T48" fmla="*/ 2147483646 w 198"/>
              <a:gd name="T49" fmla="*/ 2147483646 h 170"/>
              <a:gd name="T50" fmla="*/ 2147483646 w 198"/>
              <a:gd name="T51" fmla="*/ 2147483646 h 170"/>
              <a:gd name="T52" fmla="*/ 2147483646 w 198"/>
              <a:gd name="T53" fmla="*/ 2147483646 h 170"/>
              <a:gd name="T54" fmla="*/ 2147483646 w 198"/>
              <a:gd name="T55" fmla="*/ 2147483646 h 170"/>
              <a:gd name="T56" fmla="*/ 2147483646 w 198"/>
              <a:gd name="T57" fmla="*/ 2147483646 h 170"/>
              <a:gd name="T58" fmla="*/ 2147483646 w 198"/>
              <a:gd name="T59" fmla="*/ 2147483646 h 170"/>
              <a:gd name="T60" fmla="*/ 2147483646 w 198"/>
              <a:gd name="T61" fmla="*/ 2147483646 h 170"/>
              <a:gd name="T62" fmla="*/ 2147483646 w 198"/>
              <a:gd name="T63" fmla="*/ 2147483646 h 170"/>
              <a:gd name="T64" fmla="*/ 2147483646 w 198"/>
              <a:gd name="T65" fmla="*/ 2147483646 h 170"/>
              <a:gd name="T66" fmla="*/ 2147483646 w 198"/>
              <a:gd name="T67" fmla="*/ 2147483646 h 170"/>
              <a:gd name="T68" fmla="*/ 0 w 198"/>
              <a:gd name="T69" fmla="*/ 2147483646 h 170"/>
              <a:gd name="T70" fmla="*/ 2147483646 w 198"/>
              <a:gd name="T71" fmla="*/ 2147483646 h 170"/>
              <a:gd name="T72" fmla="*/ 2147483646 w 198"/>
              <a:gd name="T73" fmla="*/ 2147483646 h 17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8" h="170">
                <a:moveTo>
                  <a:pt x="198" y="85"/>
                </a:moveTo>
                <a:lnTo>
                  <a:pt x="0" y="0"/>
                </a:lnTo>
                <a:lnTo>
                  <a:pt x="3" y="6"/>
                </a:lnTo>
                <a:lnTo>
                  <a:pt x="5" y="11"/>
                </a:lnTo>
                <a:lnTo>
                  <a:pt x="7" y="16"/>
                </a:lnTo>
                <a:lnTo>
                  <a:pt x="10" y="21"/>
                </a:lnTo>
                <a:lnTo>
                  <a:pt x="12" y="26"/>
                </a:lnTo>
                <a:lnTo>
                  <a:pt x="13" y="33"/>
                </a:lnTo>
                <a:lnTo>
                  <a:pt x="15" y="38"/>
                </a:lnTo>
                <a:lnTo>
                  <a:pt x="17" y="43"/>
                </a:lnTo>
                <a:lnTo>
                  <a:pt x="17" y="48"/>
                </a:lnTo>
                <a:lnTo>
                  <a:pt x="19" y="53"/>
                </a:lnTo>
                <a:lnTo>
                  <a:pt x="20" y="58"/>
                </a:lnTo>
                <a:lnTo>
                  <a:pt x="20" y="63"/>
                </a:lnTo>
                <a:lnTo>
                  <a:pt x="20" y="68"/>
                </a:lnTo>
                <a:lnTo>
                  <a:pt x="22" y="75"/>
                </a:lnTo>
                <a:lnTo>
                  <a:pt x="22" y="80"/>
                </a:lnTo>
                <a:lnTo>
                  <a:pt x="22" y="85"/>
                </a:lnTo>
                <a:lnTo>
                  <a:pt x="22" y="90"/>
                </a:lnTo>
                <a:lnTo>
                  <a:pt x="22" y="95"/>
                </a:lnTo>
                <a:lnTo>
                  <a:pt x="20" y="100"/>
                </a:lnTo>
                <a:lnTo>
                  <a:pt x="20" y="105"/>
                </a:lnTo>
                <a:lnTo>
                  <a:pt x="20" y="110"/>
                </a:lnTo>
                <a:lnTo>
                  <a:pt x="19" y="117"/>
                </a:lnTo>
                <a:lnTo>
                  <a:pt x="17" y="122"/>
                </a:lnTo>
                <a:lnTo>
                  <a:pt x="17" y="127"/>
                </a:lnTo>
                <a:lnTo>
                  <a:pt x="15" y="132"/>
                </a:lnTo>
                <a:lnTo>
                  <a:pt x="13" y="137"/>
                </a:lnTo>
                <a:lnTo>
                  <a:pt x="12" y="142"/>
                </a:lnTo>
                <a:lnTo>
                  <a:pt x="10" y="148"/>
                </a:lnTo>
                <a:lnTo>
                  <a:pt x="7" y="153"/>
                </a:lnTo>
                <a:lnTo>
                  <a:pt x="5" y="159"/>
                </a:lnTo>
                <a:lnTo>
                  <a:pt x="3" y="164"/>
                </a:lnTo>
                <a:lnTo>
                  <a:pt x="0" y="170"/>
                </a:lnTo>
                <a:lnTo>
                  <a:pt x="198" y="8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607" name="Rectangle 58"/>
          <p:cNvSpPr>
            <a:spLocks noChangeArrowheads="1"/>
          </p:cNvSpPr>
          <p:nvPr/>
        </p:nvSpPr>
        <p:spPr bwMode="auto">
          <a:xfrm>
            <a:off x="4648200" y="4343400"/>
            <a:ext cx="7620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zh-CN" altLang="en-US" sz="2400" b="1">
                <a:solidFill>
                  <a:srgbClr val="000066"/>
                </a:solidFill>
              </a:rPr>
              <a:t>养分</a:t>
            </a:r>
          </a:p>
        </p:txBody>
      </p:sp>
      <p:sp>
        <p:nvSpPr>
          <p:cNvPr id="24608" name="Rectangle 59"/>
          <p:cNvSpPr>
            <a:spLocks noChangeArrowheads="1"/>
          </p:cNvSpPr>
          <p:nvPr/>
        </p:nvSpPr>
        <p:spPr bwMode="auto">
          <a:xfrm>
            <a:off x="5888038" y="5516563"/>
            <a:ext cx="20637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altLang="zh-CN" sz="2100">
                <a:solidFill>
                  <a:srgbClr val="000000"/>
                </a:solidFill>
              </a:rPr>
              <a:t>  </a:t>
            </a:r>
            <a:r>
              <a:rPr lang="zh-CN" altLang="en-US" sz="2100" b="1">
                <a:solidFill>
                  <a:srgbClr val="000066"/>
                </a:solidFill>
              </a:rPr>
              <a:t>土壤中的迁移</a:t>
            </a:r>
            <a:endParaRPr lang="zh-CN" altLang="en-US" b="1">
              <a:solidFill>
                <a:srgbClr val="000066"/>
              </a:solidFill>
            </a:endParaRPr>
          </a:p>
        </p:txBody>
      </p:sp>
      <p:sp>
        <p:nvSpPr>
          <p:cNvPr id="24609" name="Text Box 60"/>
          <p:cNvSpPr txBox="1">
            <a:spLocks noChangeArrowheads="1"/>
          </p:cNvSpPr>
          <p:nvPr/>
        </p:nvSpPr>
        <p:spPr bwMode="auto">
          <a:xfrm>
            <a:off x="6116638" y="5943600"/>
            <a:ext cx="1676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b="1"/>
              <a:t>          </a:t>
            </a:r>
            <a:r>
              <a:rPr lang="zh-CN" altLang="en-US" sz="3200" b="1">
                <a:solidFill>
                  <a:srgbClr val="FF3300"/>
                </a:solidFill>
                <a:latin typeface="Times New Roman" pitchFamily="18" charset="0"/>
                <a:ea typeface="Arial Unicode MS" pitchFamily="34" charset="-122"/>
                <a:cs typeface="Arial Unicode MS" pitchFamily="34" charset="-122"/>
              </a:rPr>
              <a:t>？</a:t>
            </a:r>
          </a:p>
        </p:txBody>
      </p:sp>
    </p:spTree>
    <p:extLst>
      <p:ext uri="{BB962C8B-B14F-4D97-AF65-F5344CB8AC3E}">
        <p14:creationId xmlns:p14="http://schemas.microsoft.com/office/powerpoint/2010/main" val="268421254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533400" y="228600"/>
            <a:ext cx="2362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Clr>
                <a:srgbClr val="FF3300"/>
              </a:buClr>
              <a:buFont typeface="Wingdings" pitchFamily="2" charset="2"/>
              <a:buChar char="l"/>
            </a:pPr>
            <a:r>
              <a:rPr lang="en-US" altLang="zh-CN" sz="2600" b="1" dirty="0"/>
              <a:t> </a:t>
            </a:r>
            <a:r>
              <a:rPr lang="zh-CN" altLang="en-US" sz="2600" b="1" dirty="0"/>
              <a:t>截获</a:t>
            </a:r>
          </a:p>
        </p:txBody>
      </p:sp>
      <p:sp>
        <p:nvSpPr>
          <p:cNvPr id="25603" name="Text Box 5"/>
          <p:cNvSpPr txBox="1">
            <a:spLocks noChangeArrowheads="1"/>
          </p:cNvSpPr>
          <p:nvPr/>
        </p:nvSpPr>
        <p:spPr bwMode="auto">
          <a:xfrm>
            <a:off x="533400" y="838200"/>
            <a:ext cx="8153400" cy="1639888"/>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pPr>
            <a:r>
              <a:rPr lang="zh-CN" altLang="en-US" sz="2600" b="1" dirty="0">
                <a:solidFill>
                  <a:srgbClr val="0000FF"/>
                </a:solidFill>
              </a:rPr>
              <a:t>定义：</a:t>
            </a:r>
            <a:r>
              <a:rPr lang="zh-CN" altLang="en-US" sz="2600" b="1" dirty="0"/>
              <a:t>指植物根系在土壤中伸长并与其紧密接触，使根释放出的</a:t>
            </a:r>
            <a:r>
              <a:rPr lang="en-US" altLang="zh-CN" sz="2600" b="1" dirty="0"/>
              <a:t>H</a:t>
            </a:r>
            <a:r>
              <a:rPr lang="en-US" altLang="zh-CN" sz="2600" b="1" baseline="30000" dirty="0"/>
              <a:t>+</a:t>
            </a:r>
            <a:r>
              <a:rPr lang="zh-CN" altLang="en-US" sz="2600" b="1" dirty="0"/>
              <a:t>和</a:t>
            </a:r>
            <a:r>
              <a:rPr lang="en-US" altLang="zh-CN" sz="2600" b="1" dirty="0"/>
              <a:t>HCO</a:t>
            </a:r>
            <a:r>
              <a:rPr lang="en-US" altLang="zh-CN" sz="2600" b="1" baseline="-25000" dirty="0"/>
              <a:t>3 </a:t>
            </a:r>
            <a:r>
              <a:rPr lang="en-US" altLang="zh-CN" sz="2600" b="1" baseline="30000" dirty="0"/>
              <a:t>-</a:t>
            </a:r>
            <a:r>
              <a:rPr lang="zh-CN" altLang="en-US" sz="2600" b="1" dirty="0"/>
              <a:t>与土壤胶体上的阴离子和阳离子直接交换而被根系吸收的过程</a:t>
            </a:r>
          </a:p>
        </p:txBody>
      </p:sp>
      <p:pic>
        <p:nvPicPr>
          <p:cNvPr id="2560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2800" y="1981200"/>
            <a:ext cx="28702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6877" name="Group 13"/>
          <p:cNvGrpSpPr>
            <a:grpSpLocks/>
          </p:cNvGrpSpPr>
          <p:nvPr/>
        </p:nvGrpSpPr>
        <p:grpSpPr bwMode="auto">
          <a:xfrm>
            <a:off x="228600" y="2438400"/>
            <a:ext cx="5638800" cy="4038600"/>
            <a:chOff x="96" y="1536"/>
            <a:chExt cx="3552" cy="2544"/>
          </a:xfrm>
        </p:grpSpPr>
        <p:sp>
          <p:nvSpPr>
            <p:cNvPr id="25606" name="AutoShape 8"/>
            <p:cNvSpPr>
              <a:spLocks noChangeArrowheads="1"/>
            </p:cNvSpPr>
            <p:nvPr/>
          </p:nvSpPr>
          <p:spPr bwMode="auto">
            <a:xfrm>
              <a:off x="96" y="1536"/>
              <a:ext cx="3552" cy="2544"/>
            </a:xfrm>
            <a:prstGeom prst="roundRect">
              <a:avLst>
                <a:gd name="adj" fmla="val 16667"/>
              </a:avLst>
            </a:prstGeom>
            <a:solidFill>
              <a:srgbClr val="FFFF99"/>
            </a:solidFill>
            <a:ln w="38100">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t> </a:t>
              </a:r>
            </a:p>
          </p:txBody>
        </p:sp>
        <p:sp>
          <p:nvSpPr>
            <p:cNvPr id="25607" name="Text Box 10"/>
            <p:cNvSpPr txBox="1">
              <a:spLocks noChangeArrowheads="1"/>
            </p:cNvSpPr>
            <p:nvPr/>
          </p:nvSpPr>
          <p:spPr bwMode="auto">
            <a:xfrm>
              <a:off x="96" y="1872"/>
              <a:ext cx="3456" cy="2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10000"/>
                </a:lnSpc>
                <a:spcBef>
                  <a:spcPct val="50000"/>
                </a:spcBef>
                <a:buClr>
                  <a:srgbClr val="FF3300"/>
                </a:buClr>
                <a:buFont typeface="Wingdings" pitchFamily="2" charset="2"/>
                <a:buChar char="l"/>
              </a:pPr>
              <a:r>
                <a:rPr lang="en-US" altLang="zh-CN" sz="2400" b="1" dirty="0"/>
                <a:t>  </a:t>
              </a:r>
              <a:r>
                <a:rPr lang="zh-CN" altLang="en-US" sz="2400" b="1" dirty="0"/>
                <a:t>接触交换，根表面</a:t>
              </a:r>
              <a:r>
                <a:rPr lang="zh-CN" altLang="en-US" sz="2400" b="1" dirty="0" smtClean="0"/>
                <a:t>与黏粒</a:t>
              </a:r>
              <a:r>
                <a:rPr lang="zh-CN" altLang="en-US" sz="2400" b="1" dirty="0"/>
                <a:t>表面的距离 </a:t>
              </a:r>
            </a:p>
            <a:p>
              <a:pPr eaLnBrk="1" hangingPunct="1">
                <a:lnSpc>
                  <a:spcPct val="110000"/>
                </a:lnSpc>
                <a:spcBef>
                  <a:spcPct val="50000"/>
                </a:spcBef>
                <a:buClr>
                  <a:srgbClr val="FF3300"/>
                </a:buClr>
                <a:buFont typeface="Wingdings" pitchFamily="2" charset="2"/>
                <a:buNone/>
              </a:pPr>
              <a:r>
                <a:rPr lang="zh-CN" altLang="en-US" sz="2400" b="1" dirty="0"/>
                <a:t>    </a:t>
              </a:r>
              <a:r>
                <a:rPr lang="en-US" altLang="zh-CN" sz="2400" b="1" dirty="0"/>
                <a:t>&lt;5 nm</a:t>
              </a:r>
            </a:p>
            <a:p>
              <a:pPr eaLnBrk="1" hangingPunct="1">
                <a:lnSpc>
                  <a:spcPct val="110000"/>
                </a:lnSpc>
                <a:spcBef>
                  <a:spcPct val="50000"/>
                </a:spcBef>
                <a:buClr>
                  <a:srgbClr val="FF3300"/>
                </a:buClr>
                <a:buFont typeface="Wingdings" pitchFamily="2" charset="2"/>
                <a:buChar char="l"/>
              </a:pPr>
              <a:r>
                <a:rPr lang="en-US" altLang="zh-CN" sz="2400" b="1" dirty="0"/>
                <a:t>  </a:t>
              </a:r>
              <a:r>
                <a:rPr lang="zh-CN" altLang="en-US" sz="2400" b="1" dirty="0"/>
                <a:t>土壤固相上交换性粒子可以与根系表  面粒子养分直接进行交换，不通过土壤溶液达到根系表面</a:t>
              </a:r>
            </a:p>
            <a:p>
              <a:pPr eaLnBrk="1" hangingPunct="1">
                <a:lnSpc>
                  <a:spcPct val="110000"/>
                </a:lnSpc>
                <a:spcBef>
                  <a:spcPct val="50000"/>
                </a:spcBef>
                <a:buClr>
                  <a:srgbClr val="FF3300"/>
                </a:buClr>
                <a:buFont typeface="Wingdings" pitchFamily="2" charset="2"/>
                <a:buChar char="l"/>
              </a:pPr>
              <a:r>
                <a:rPr lang="zh-CN" altLang="en-US" sz="2400" b="1" dirty="0"/>
                <a:t>  靠截获的方式获得的养分量是非常有限的，一般占</a:t>
              </a:r>
              <a:r>
                <a:rPr lang="en-US" altLang="zh-CN" sz="2400" b="1" dirty="0"/>
                <a:t>0.2%-10% </a:t>
              </a:r>
            </a:p>
          </p:txBody>
        </p:sp>
        <p:sp>
          <p:nvSpPr>
            <p:cNvPr id="25608" name="Text Box 12"/>
            <p:cNvSpPr txBox="1">
              <a:spLocks noChangeArrowheads="1"/>
            </p:cNvSpPr>
            <p:nvPr/>
          </p:nvSpPr>
          <p:spPr bwMode="auto">
            <a:xfrm>
              <a:off x="1296" y="1632"/>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lang="zh-CN" altLang="en-US" sz="2400" b="1">
                  <a:solidFill>
                    <a:srgbClr val="0000FF"/>
                  </a:solidFill>
                </a:rPr>
                <a:t>特点</a:t>
              </a:r>
            </a:p>
          </p:txBody>
        </p:sp>
      </p:grpSp>
    </p:spTree>
    <p:extLst>
      <p:ext uri="{BB962C8B-B14F-4D97-AF65-F5344CB8AC3E}">
        <p14:creationId xmlns:p14="http://schemas.microsoft.com/office/powerpoint/2010/main" val="51487588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533400" y="304800"/>
            <a:ext cx="3048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Clr>
                <a:srgbClr val="FF3300"/>
              </a:buClr>
              <a:buFont typeface="Wingdings" pitchFamily="2" charset="2"/>
              <a:buChar char="l"/>
            </a:pPr>
            <a:r>
              <a:rPr lang="en-US" altLang="zh-CN" sz="2600" b="1" dirty="0"/>
              <a:t> </a:t>
            </a:r>
            <a:r>
              <a:rPr lang="zh-CN" altLang="en-US" sz="2600" b="1" dirty="0"/>
              <a:t>扩散（</a:t>
            </a:r>
            <a:r>
              <a:rPr lang="en-US" altLang="zh-CN" sz="2600" b="1" dirty="0"/>
              <a:t>Diffusion</a:t>
            </a:r>
            <a:r>
              <a:rPr lang="zh-CN" altLang="en-US" sz="2600" b="1" dirty="0"/>
              <a:t>）</a:t>
            </a:r>
            <a:endParaRPr kumimoji="1" lang="zh-CN" altLang="en-US" sz="2600" b="1" dirty="0">
              <a:solidFill>
                <a:srgbClr val="FFFF00"/>
              </a:solidFill>
            </a:endParaRPr>
          </a:p>
        </p:txBody>
      </p:sp>
      <p:sp>
        <p:nvSpPr>
          <p:cNvPr id="26627" name="Text Box 5"/>
          <p:cNvSpPr txBox="1">
            <a:spLocks noChangeArrowheads="1"/>
          </p:cNvSpPr>
          <p:nvPr/>
        </p:nvSpPr>
        <p:spPr bwMode="auto">
          <a:xfrm>
            <a:off x="533400" y="762000"/>
            <a:ext cx="8153400" cy="11239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pPr>
            <a:r>
              <a:rPr lang="zh-CN" altLang="en-US" sz="2600" b="1" dirty="0">
                <a:solidFill>
                  <a:srgbClr val="0000FF"/>
                </a:solidFill>
              </a:rPr>
              <a:t>定义：</a:t>
            </a:r>
            <a:r>
              <a:rPr lang="zh-CN" altLang="en-US" sz="2600" b="1" dirty="0"/>
              <a:t>指由于根系吸收养分而使根圈附近和离根较远处的离子浓度存在浓度梯度而引起土壤中养分的移动。</a:t>
            </a:r>
          </a:p>
        </p:txBody>
      </p:sp>
      <p:pic>
        <p:nvPicPr>
          <p:cNvPr id="2662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0" y="1905000"/>
            <a:ext cx="2386013"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5" name="AutoShape 7"/>
          <p:cNvSpPr>
            <a:spLocks noChangeArrowheads="1"/>
          </p:cNvSpPr>
          <p:nvPr/>
        </p:nvSpPr>
        <p:spPr bwMode="auto">
          <a:xfrm>
            <a:off x="381000" y="1905000"/>
            <a:ext cx="5791200" cy="4495800"/>
          </a:xfrm>
          <a:prstGeom prst="roundRect">
            <a:avLst>
              <a:gd name="adj" fmla="val 16667"/>
            </a:avLst>
          </a:prstGeom>
          <a:solidFill>
            <a:srgbClr val="FFFF99"/>
          </a:solidFill>
          <a:ln w="38100">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t> </a:t>
            </a:r>
          </a:p>
        </p:txBody>
      </p:sp>
      <p:sp>
        <p:nvSpPr>
          <p:cNvPr id="26630" name="Text Box 8"/>
          <p:cNvSpPr txBox="1">
            <a:spLocks noChangeArrowheads="1"/>
          </p:cNvSpPr>
          <p:nvPr/>
        </p:nvSpPr>
        <p:spPr bwMode="auto">
          <a:xfrm>
            <a:off x="609600" y="2133600"/>
            <a:ext cx="4724400" cy="88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600" b="1"/>
              <a:t>土壤养分扩散是养分迁移的主要方式之一。</a:t>
            </a:r>
          </a:p>
        </p:txBody>
      </p:sp>
      <p:sp>
        <p:nvSpPr>
          <p:cNvPr id="26631" name="Text Box 9"/>
          <p:cNvSpPr txBox="1">
            <a:spLocks noChangeArrowheads="1"/>
          </p:cNvSpPr>
          <p:nvPr/>
        </p:nvSpPr>
        <p:spPr bwMode="auto">
          <a:xfrm>
            <a:off x="685800" y="3276600"/>
            <a:ext cx="3586163"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pPr>
            <a:r>
              <a:rPr lang="zh-CN" altLang="en-US" sz="2600" b="1">
                <a:solidFill>
                  <a:srgbClr val="0000CC"/>
                </a:solidFill>
              </a:rPr>
              <a:t>影响因素：</a:t>
            </a:r>
          </a:p>
          <a:p>
            <a:pPr eaLnBrk="1" hangingPunct="1">
              <a:lnSpc>
                <a:spcPct val="120000"/>
              </a:lnSpc>
              <a:buClr>
                <a:srgbClr val="FF3300"/>
              </a:buClr>
              <a:buFont typeface="Wingdings" pitchFamily="2" charset="2"/>
              <a:buChar char="l"/>
            </a:pPr>
            <a:r>
              <a:rPr kumimoji="1" lang="zh-CN" altLang="en-US" sz="2600" b="1"/>
              <a:t>  土体中的水分含量</a:t>
            </a:r>
          </a:p>
          <a:p>
            <a:pPr eaLnBrk="1" hangingPunct="1">
              <a:lnSpc>
                <a:spcPct val="120000"/>
              </a:lnSpc>
              <a:buClr>
                <a:srgbClr val="FF3300"/>
              </a:buClr>
              <a:buFont typeface="Wingdings" pitchFamily="2" charset="2"/>
              <a:buChar char="l"/>
            </a:pPr>
            <a:r>
              <a:rPr kumimoji="1" lang="zh-CN" altLang="en-US" sz="2600" b="1"/>
              <a:t>  养分离子浓度</a:t>
            </a:r>
          </a:p>
          <a:p>
            <a:pPr eaLnBrk="1" hangingPunct="1">
              <a:lnSpc>
                <a:spcPct val="120000"/>
              </a:lnSpc>
              <a:buClr>
                <a:srgbClr val="FF3300"/>
              </a:buClr>
              <a:buFont typeface="Wingdings" pitchFamily="2" charset="2"/>
              <a:buChar char="l"/>
            </a:pPr>
            <a:r>
              <a:rPr kumimoji="1" lang="zh-CN" altLang="en-US" sz="2600" b="1"/>
              <a:t>  根系活力	</a:t>
            </a:r>
            <a:r>
              <a:rPr kumimoji="1" lang="zh-CN" altLang="en-US" sz="2200" b="1"/>
              <a:t>    </a:t>
            </a:r>
          </a:p>
        </p:txBody>
      </p:sp>
      <p:sp>
        <p:nvSpPr>
          <p:cNvPr id="26632" name="Text Box 10"/>
          <p:cNvSpPr txBox="1">
            <a:spLocks noChangeArrowheads="1"/>
          </p:cNvSpPr>
          <p:nvPr/>
        </p:nvSpPr>
        <p:spPr bwMode="auto">
          <a:xfrm>
            <a:off x="1143000" y="5486400"/>
            <a:ext cx="4191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200" b="1">
                <a:solidFill>
                  <a:srgbClr val="0000CC"/>
                </a:solidFill>
              </a:rPr>
              <a:t>扩散对供应钾的贡献最大，其次是磷和氮</a:t>
            </a:r>
          </a:p>
        </p:txBody>
      </p:sp>
    </p:spTree>
    <p:extLst>
      <p:ext uri="{BB962C8B-B14F-4D97-AF65-F5344CB8AC3E}">
        <p14:creationId xmlns:p14="http://schemas.microsoft.com/office/powerpoint/2010/main" val="419663382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4"/>
          <p:cNvSpPr txBox="1">
            <a:spLocks noChangeArrowheads="1"/>
          </p:cNvSpPr>
          <p:nvPr/>
        </p:nvSpPr>
        <p:spPr bwMode="auto">
          <a:xfrm>
            <a:off x="533400" y="304800"/>
            <a:ext cx="30480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Clr>
                <a:srgbClr val="FF3300"/>
              </a:buClr>
              <a:buFont typeface="Wingdings" pitchFamily="2" charset="2"/>
              <a:buChar char="l"/>
            </a:pPr>
            <a:r>
              <a:rPr lang="en-US" altLang="zh-CN" sz="2400" b="1" dirty="0"/>
              <a:t> </a:t>
            </a:r>
            <a:r>
              <a:rPr lang="zh-CN" altLang="en-US" sz="2600" b="1" dirty="0"/>
              <a:t>质流（</a:t>
            </a:r>
            <a:r>
              <a:rPr lang="en-US" altLang="zh-CN" sz="2600" b="1" dirty="0"/>
              <a:t>Diffusion</a:t>
            </a:r>
            <a:r>
              <a:rPr lang="zh-CN" altLang="en-US" sz="2600" b="1" dirty="0"/>
              <a:t>）</a:t>
            </a:r>
            <a:endParaRPr kumimoji="1" lang="zh-CN" altLang="en-US" sz="2600" b="1" dirty="0">
              <a:solidFill>
                <a:srgbClr val="FFFF00"/>
              </a:solidFill>
            </a:endParaRPr>
          </a:p>
        </p:txBody>
      </p:sp>
      <p:sp>
        <p:nvSpPr>
          <p:cNvPr id="27651" name="Text Box 5"/>
          <p:cNvSpPr txBox="1">
            <a:spLocks noChangeArrowheads="1"/>
          </p:cNvSpPr>
          <p:nvPr/>
        </p:nvSpPr>
        <p:spPr bwMode="auto">
          <a:xfrm>
            <a:off x="533400" y="866775"/>
            <a:ext cx="8153400" cy="112395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pPr>
            <a:r>
              <a:rPr lang="zh-CN" altLang="en-US" sz="2600" b="1" dirty="0">
                <a:solidFill>
                  <a:srgbClr val="0000FF"/>
                </a:solidFill>
              </a:rPr>
              <a:t>定义：</a:t>
            </a:r>
            <a:r>
              <a:rPr lang="zh-CN" altLang="en-US" sz="2600" b="1" dirty="0"/>
              <a:t>指由于植物蒸腾、根系吸水而引起水流中所携带的溶质从土壤向根部流动的过程。</a:t>
            </a:r>
          </a:p>
        </p:txBody>
      </p:sp>
      <p:pic>
        <p:nvPicPr>
          <p:cNvPr id="27652"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1600200"/>
            <a:ext cx="2447925"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8922" name="Group 10"/>
          <p:cNvGrpSpPr>
            <a:grpSpLocks/>
          </p:cNvGrpSpPr>
          <p:nvPr/>
        </p:nvGrpSpPr>
        <p:grpSpPr bwMode="auto">
          <a:xfrm>
            <a:off x="381000" y="2286000"/>
            <a:ext cx="5791200" cy="3733800"/>
            <a:chOff x="240" y="1440"/>
            <a:chExt cx="3648" cy="1968"/>
          </a:xfrm>
        </p:grpSpPr>
        <p:sp>
          <p:nvSpPr>
            <p:cNvPr id="27654" name="AutoShape 8"/>
            <p:cNvSpPr>
              <a:spLocks noChangeArrowheads="1"/>
            </p:cNvSpPr>
            <p:nvPr/>
          </p:nvSpPr>
          <p:spPr bwMode="auto">
            <a:xfrm>
              <a:off x="240" y="1440"/>
              <a:ext cx="3648" cy="1968"/>
            </a:xfrm>
            <a:prstGeom prst="roundRect">
              <a:avLst>
                <a:gd name="adj" fmla="val 16667"/>
              </a:avLst>
            </a:prstGeom>
            <a:solidFill>
              <a:srgbClr val="FFFF99"/>
            </a:solidFill>
            <a:ln w="38100">
              <a:solidFill>
                <a:srgbClr val="A5002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b="1"/>
                <a:t> </a:t>
              </a:r>
            </a:p>
          </p:txBody>
        </p:sp>
        <p:sp>
          <p:nvSpPr>
            <p:cNvPr id="27655" name="Text Box 9"/>
            <p:cNvSpPr txBox="1">
              <a:spLocks noChangeArrowheads="1"/>
            </p:cNvSpPr>
            <p:nvPr/>
          </p:nvSpPr>
          <p:spPr bwMode="auto">
            <a:xfrm>
              <a:off x="480" y="1632"/>
              <a:ext cx="3216" cy="1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buClr>
                  <a:srgbClr val="FF3300"/>
                </a:buClr>
                <a:buFont typeface="Wingdings" pitchFamily="2" charset="2"/>
                <a:buChar char="l"/>
              </a:pPr>
              <a:r>
                <a:rPr lang="en-US" altLang="zh-CN" sz="2200" b="1"/>
                <a:t>  </a:t>
              </a:r>
              <a:r>
                <a:rPr lang="zh-CN" altLang="en-US" sz="2400" b="1"/>
                <a:t>质流供应的养分量与植物利用的水量及溶液中养分浓度有关</a:t>
              </a:r>
            </a:p>
            <a:p>
              <a:pPr eaLnBrk="1" hangingPunct="1">
                <a:lnSpc>
                  <a:spcPct val="120000"/>
                </a:lnSpc>
                <a:spcBef>
                  <a:spcPct val="50000"/>
                </a:spcBef>
                <a:buClr>
                  <a:srgbClr val="FF3300"/>
                </a:buClr>
                <a:buFont typeface="Wingdings" pitchFamily="2" charset="2"/>
                <a:buChar char="l"/>
              </a:pPr>
              <a:r>
                <a:rPr lang="zh-CN" altLang="en-US" sz="2400" b="1"/>
                <a:t>  当土壤中离子态的养分含量较多，供应根表的养分也随着增加。</a:t>
              </a:r>
            </a:p>
            <a:p>
              <a:pPr eaLnBrk="1" hangingPunct="1">
                <a:lnSpc>
                  <a:spcPct val="120000"/>
                </a:lnSpc>
                <a:spcBef>
                  <a:spcPct val="50000"/>
                </a:spcBef>
                <a:buClr>
                  <a:srgbClr val="FF3300"/>
                </a:buClr>
                <a:buFont typeface="Wingdings" pitchFamily="2" charset="2"/>
                <a:buChar char="l"/>
              </a:pPr>
              <a:r>
                <a:rPr lang="zh-CN" altLang="en-US" sz="2400" b="1"/>
                <a:t>  氮和钙、镁主要是由质流供给的</a:t>
              </a:r>
              <a:endParaRPr lang="zh-CN" altLang="en-US" sz="2400"/>
            </a:p>
          </p:txBody>
        </p:sp>
      </p:grpSp>
    </p:spTree>
    <p:extLst>
      <p:ext uri="{BB962C8B-B14F-4D97-AF65-F5344CB8AC3E}">
        <p14:creationId xmlns:p14="http://schemas.microsoft.com/office/powerpoint/2010/main" val="143420088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AutoShape 4"/>
          <p:cNvSpPr>
            <a:spLocks noChangeArrowheads="1"/>
          </p:cNvSpPr>
          <p:nvPr/>
        </p:nvSpPr>
        <p:spPr bwMode="auto">
          <a:xfrm>
            <a:off x="457199" y="457200"/>
            <a:ext cx="6816726" cy="914400"/>
          </a:xfrm>
          <a:prstGeom prst="roundRect">
            <a:avLst>
              <a:gd name="adj" fmla="val 16667"/>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zh-CN" altLang="en-US" sz="2800" b="1" dirty="0" smtClean="0">
                <a:solidFill>
                  <a:srgbClr val="FF0000"/>
                </a:solidFill>
                <a:ea typeface="华文楷体" pitchFamily="2" charset="-122"/>
              </a:rPr>
              <a:t>根部</a:t>
            </a:r>
            <a:r>
              <a:rPr lang="zh-CN" altLang="en-US" sz="2800" b="1" dirty="0">
                <a:solidFill>
                  <a:srgbClr val="FF0000"/>
                </a:solidFill>
                <a:ea typeface="华文楷体" pitchFamily="2" charset="-122"/>
              </a:rPr>
              <a:t>对无机养分的</a:t>
            </a:r>
            <a:r>
              <a:rPr lang="zh-CN" altLang="en-US" sz="2800" b="1" dirty="0" smtClean="0">
                <a:solidFill>
                  <a:srgbClr val="FF0000"/>
                </a:solidFill>
                <a:ea typeface="华文楷体" pitchFamily="2" charset="-122"/>
              </a:rPr>
              <a:t>吸收分为哪几种类型？</a:t>
            </a:r>
            <a:endParaRPr lang="zh-CN" altLang="en-US" sz="2800" b="1" dirty="0">
              <a:solidFill>
                <a:srgbClr val="FF0000"/>
              </a:solidFill>
              <a:ea typeface="华文楷体" pitchFamily="2" charset="-122"/>
            </a:endParaRPr>
          </a:p>
        </p:txBody>
      </p:sp>
      <p:sp>
        <p:nvSpPr>
          <p:cNvPr id="29699" name="Text Box 5"/>
          <p:cNvSpPr txBox="1">
            <a:spLocks noChangeArrowheads="1"/>
          </p:cNvSpPr>
          <p:nvPr/>
        </p:nvSpPr>
        <p:spPr bwMode="auto">
          <a:xfrm>
            <a:off x="3200400" y="1981200"/>
            <a:ext cx="2819400"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Clr>
                <a:srgbClr val="FF3300"/>
              </a:buClr>
              <a:buFont typeface="Wingdings" pitchFamily="2" charset="2"/>
              <a:buChar char="l"/>
            </a:pPr>
            <a:r>
              <a:rPr lang="en-US" altLang="zh-CN" sz="2400" b="1" dirty="0"/>
              <a:t>   </a:t>
            </a:r>
            <a:r>
              <a:rPr lang="zh-CN" altLang="en-US" sz="2800" b="1" dirty="0"/>
              <a:t>被动吸收</a:t>
            </a:r>
          </a:p>
          <a:p>
            <a:pPr eaLnBrk="1" hangingPunct="1">
              <a:spcBef>
                <a:spcPct val="50000"/>
              </a:spcBef>
              <a:buClr>
                <a:srgbClr val="FF3300"/>
              </a:buClr>
              <a:buFont typeface="Wingdings" pitchFamily="2" charset="2"/>
              <a:buChar char="l"/>
            </a:pPr>
            <a:r>
              <a:rPr lang="zh-CN" altLang="en-US" sz="2800" b="1" dirty="0"/>
              <a:t>   主动吸收</a:t>
            </a:r>
          </a:p>
        </p:txBody>
      </p:sp>
      <p:sp>
        <p:nvSpPr>
          <p:cNvPr id="29700" name="Freeform 6"/>
          <p:cNvSpPr>
            <a:spLocks/>
          </p:cNvSpPr>
          <p:nvPr/>
        </p:nvSpPr>
        <p:spPr bwMode="auto">
          <a:xfrm>
            <a:off x="6656388" y="4819650"/>
            <a:ext cx="47625" cy="42863"/>
          </a:xfrm>
          <a:custGeom>
            <a:avLst/>
            <a:gdLst>
              <a:gd name="T0" fmla="*/ 2147483646 w 30"/>
              <a:gd name="T1" fmla="*/ 2147483646 h 27"/>
              <a:gd name="T2" fmla="*/ 2147483646 w 30"/>
              <a:gd name="T3" fmla="*/ 2147483646 h 27"/>
              <a:gd name="T4" fmla="*/ 2147483646 w 30"/>
              <a:gd name="T5" fmla="*/ 0 h 27"/>
              <a:gd name="T6" fmla="*/ 0 w 30"/>
              <a:gd name="T7" fmla="*/ 2147483646 h 27"/>
              <a:gd name="T8" fmla="*/ 2147483646 w 30"/>
              <a:gd name="T9" fmla="*/ 2147483646 h 27"/>
              <a:gd name="T10" fmla="*/ 2147483646 w 30"/>
              <a:gd name="T11" fmla="*/ 2147483646 h 27"/>
              <a:gd name="T12" fmla="*/ 2147483646 w 30"/>
              <a:gd name="T13" fmla="*/ 2147483646 h 27"/>
              <a:gd name="T14" fmla="*/ 2147483646 w 30"/>
              <a:gd name="T15" fmla="*/ 2147483646 h 27"/>
              <a:gd name="T16" fmla="*/ 2147483646 w 30"/>
              <a:gd name="T17" fmla="*/ 2147483646 h 27"/>
              <a:gd name="T18" fmla="*/ 2147483646 w 30"/>
              <a:gd name="T19" fmla="*/ 2147483646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25" y="18"/>
                </a:moveTo>
                <a:lnTo>
                  <a:pt x="30" y="18"/>
                </a:lnTo>
                <a:lnTo>
                  <a:pt x="5" y="0"/>
                </a:lnTo>
                <a:lnTo>
                  <a:pt x="0" y="6"/>
                </a:lnTo>
                <a:lnTo>
                  <a:pt x="25" y="25"/>
                </a:lnTo>
                <a:lnTo>
                  <a:pt x="30" y="25"/>
                </a:lnTo>
                <a:lnTo>
                  <a:pt x="25" y="25"/>
                </a:lnTo>
                <a:lnTo>
                  <a:pt x="29" y="27"/>
                </a:lnTo>
                <a:lnTo>
                  <a:pt x="30" y="25"/>
                </a:lnTo>
                <a:lnTo>
                  <a:pt x="25"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1" name="Freeform 7"/>
          <p:cNvSpPr>
            <a:spLocks/>
          </p:cNvSpPr>
          <p:nvPr/>
        </p:nvSpPr>
        <p:spPr bwMode="auto">
          <a:xfrm>
            <a:off x="6696075" y="4819650"/>
            <a:ext cx="46038" cy="39688"/>
          </a:xfrm>
          <a:custGeom>
            <a:avLst/>
            <a:gdLst>
              <a:gd name="T0" fmla="*/ 2147483646 w 29"/>
              <a:gd name="T1" fmla="*/ 2147483646 h 25"/>
              <a:gd name="T2" fmla="*/ 2147483646 w 29"/>
              <a:gd name="T3" fmla="*/ 2147483646 h 25"/>
              <a:gd name="T4" fmla="*/ 0 w 29"/>
              <a:gd name="T5" fmla="*/ 2147483646 h 25"/>
              <a:gd name="T6" fmla="*/ 2147483646 w 29"/>
              <a:gd name="T7" fmla="*/ 2147483646 h 25"/>
              <a:gd name="T8" fmla="*/ 2147483646 w 29"/>
              <a:gd name="T9" fmla="*/ 2147483646 h 25"/>
              <a:gd name="T10" fmla="*/ 2147483646 w 29"/>
              <a:gd name="T11" fmla="*/ 2147483646 h 25"/>
              <a:gd name="T12" fmla="*/ 2147483646 w 29"/>
              <a:gd name="T13" fmla="*/ 2147483646 h 25"/>
              <a:gd name="T14" fmla="*/ 2147483646 w 29"/>
              <a:gd name="T15" fmla="*/ 0 h 25"/>
              <a:gd name="T16" fmla="*/ 2147483646 w 29"/>
              <a:gd name="T17" fmla="*/ 2147483646 h 25"/>
              <a:gd name="T18" fmla="*/ 2147483646 w 29"/>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27" y="1"/>
                </a:moveTo>
                <a:lnTo>
                  <a:pt x="24" y="1"/>
                </a:lnTo>
                <a:lnTo>
                  <a:pt x="0" y="18"/>
                </a:lnTo>
                <a:lnTo>
                  <a:pt x="5" y="25"/>
                </a:lnTo>
                <a:lnTo>
                  <a:pt x="29" y="8"/>
                </a:lnTo>
                <a:lnTo>
                  <a:pt x="24" y="8"/>
                </a:lnTo>
                <a:lnTo>
                  <a:pt x="27" y="1"/>
                </a:lnTo>
                <a:lnTo>
                  <a:pt x="26" y="0"/>
                </a:lnTo>
                <a:lnTo>
                  <a:pt x="24" y="1"/>
                </a:lnTo>
                <a:lnTo>
                  <a:pt x="27" y="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2" name="Freeform 8"/>
          <p:cNvSpPr>
            <a:spLocks/>
          </p:cNvSpPr>
          <p:nvPr/>
        </p:nvSpPr>
        <p:spPr bwMode="auto">
          <a:xfrm>
            <a:off x="6734175" y="4821238"/>
            <a:ext cx="39688" cy="30162"/>
          </a:xfrm>
          <a:custGeom>
            <a:avLst/>
            <a:gdLst>
              <a:gd name="T0" fmla="*/ 2147483646 w 25"/>
              <a:gd name="T1" fmla="*/ 2147483646 h 19"/>
              <a:gd name="T2" fmla="*/ 2147483646 w 25"/>
              <a:gd name="T3" fmla="*/ 2147483646 h 19"/>
              <a:gd name="T4" fmla="*/ 2147483646 w 25"/>
              <a:gd name="T5" fmla="*/ 0 h 19"/>
              <a:gd name="T6" fmla="*/ 0 w 25"/>
              <a:gd name="T7" fmla="*/ 2147483646 h 19"/>
              <a:gd name="T8" fmla="*/ 2147483646 w 25"/>
              <a:gd name="T9" fmla="*/ 2147483646 h 19"/>
              <a:gd name="T10" fmla="*/ 2147483646 w 25"/>
              <a:gd name="T11" fmla="*/ 2147483646 h 19"/>
              <a:gd name="T12" fmla="*/ 2147483646 w 25"/>
              <a:gd name="T13" fmla="*/ 2147483646 h 19"/>
              <a:gd name="T14" fmla="*/ 2147483646 w 25"/>
              <a:gd name="T15" fmla="*/ 2147483646 h 19"/>
              <a:gd name="T16" fmla="*/ 2147483646 w 25"/>
              <a:gd name="T17" fmla="*/ 2147483646 h 19"/>
              <a:gd name="T18" fmla="*/ 2147483646 w 25"/>
              <a:gd name="T19" fmla="*/ 214748364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0"/>
                </a:moveTo>
                <a:lnTo>
                  <a:pt x="25" y="10"/>
                </a:lnTo>
                <a:lnTo>
                  <a:pt x="3" y="0"/>
                </a:lnTo>
                <a:lnTo>
                  <a:pt x="0" y="7"/>
                </a:lnTo>
                <a:lnTo>
                  <a:pt x="22" y="17"/>
                </a:lnTo>
                <a:lnTo>
                  <a:pt x="25" y="17"/>
                </a:lnTo>
                <a:lnTo>
                  <a:pt x="22" y="17"/>
                </a:lnTo>
                <a:lnTo>
                  <a:pt x="24" y="19"/>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3" name="Freeform 9"/>
          <p:cNvSpPr>
            <a:spLocks/>
          </p:cNvSpPr>
          <p:nvPr/>
        </p:nvSpPr>
        <p:spPr bwMode="auto">
          <a:xfrm>
            <a:off x="6769100" y="4813300"/>
            <a:ext cx="38100" cy="34925"/>
          </a:xfrm>
          <a:custGeom>
            <a:avLst/>
            <a:gdLst>
              <a:gd name="T0" fmla="*/ 2147483646 w 24"/>
              <a:gd name="T1" fmla="*/ 2147483646 h 22"/>
              <a:gd name="T2" fmla="*/ 2147483646 w 24"/>
              <a:gd name="T3" fmla="*/ 2147483646 h 22"/>
              <a:gd name="T4" fmla="*/ 0 w 24"/>
              <a:gd name="T5" fmla="*/ 2147483646 h 22"/>
              <a:gd name="T6" fmla="*/ 2147483646 w 24"/>
              <a:gd name="T7" fmla="*/ 2147483646 h 22"/>
              <a:gd name="T8" fmla="*/ 2147483646 w 24"/>
              <a:gd name="T9" fmla="*/ 2147483646 h 22"/>
              <a:gd name="T10" fmla="*/ 2147483646 w 24"/>
              <a:gd name="T11" fmla="*/ 2147483646 h 22"/>
              <a:gd name="T12" fmla="*/ 2147483646 w 24"/>
              <a:gd name="T13" fmla="*/ 2147483646 h 22"/>
              <a:gd name="T14" fmla="*/ 2147483646 w 24"/>
              <a:gd name="T15" fmla="*/ 0 h 22"/>
              <a:gd name="T16" fmla="*/ 2147483646 w 24"/>
              <a:gd name="T17" fmla="*/ 2147483646 h 22"/>
              <a:gd name="T18" fmla="*/ 2147483646 w 24"/>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5"/>
                </a:lnTo>
                <a:lnTo>
                  <a:pt x="3" y="22"/>
                </a:lnTo>
                <a:lnTo>
                  <a:pt x="24" y="9"/>
                </a:lnTo>
                <a:lnTo>
                  <a:pt x="20" y="9"/>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4" name="Freeform 10"/>
          <p:cNvSpPr>
            <a:spLocks/>
          </p:cNvSpPr>
          <p:nvPr/>
        </p:nvSpPr>
        <p:spPr bwMode="auto">
          <a:xfrm>
            <a:off x="6800850" y="4816475"/>
            <a:ext cx="41275" cy="31750"/>
          </a:xfrm>
          <a:custGeom>
            <a:avLst/>
            <a:gdLst>
              <a:gd name="T0" fmla="*/ 2147483646 w 26"/>
              <a:gd name="T1" fmla="*/ 2147483646 h 20"/>
              <a:gd name="T2" fmla="*/ 2147483646 w 26"/>
              <a:gd name="T3" fmla="*/ 2147483646 h 20"/>
              <a:gd name="T4" fmla="*/ 2147483646 w 26"/>
              <a:gd name="T5" fmla="*/ 0 h 20"/>
              <a:gd name="T6" fmla="*/ 0 w 26"/>
              <a:gd name="T7" fmla="*/ 2147483646 h 20"/>
              <a:gd name="T8" fmla="*/ 2147483646 w 26"/>
              <a:gd name="T9" fmla="*/ 2147483646 h 20"/>
              <a:gd name="T10" fmla="*/ 2147483646 w 26"/>
              <a:gd name="T11" fmla="*/ 2147483646 h 20"/>
              <a:gd name="T12" fmla="*/ 2147483646 w 26"/>
              <a:gd name="T13" fmla="*/ 2147483646 h 20"/>
              <a:gd name="T14" fmla="*/ 2147483646 w 26"/>
              <a:gd name="T15" fmla="*/ 2147483646 h 20"/>
              <a:gd name="T16" fmla="*/ 2147483646 w 26"/>
              <a:gd name="T17" fmla="*/ 2147483646 h 20"/>
              <a:gd name="T18" fmla="*/ 2147483646 w 26"/>
              <a:gd name="T19" fmla="*/ 2147483646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2"/>
                </a:moveTo>
                <a:lnTo>
                  <a:pt x="26" y="12"/>
                </a:lnTo>
                <a:lnTo>
                  <a:pt x="4" y="0"/>
                </a:lnTo>
                <a:lnTo>
                  <a:pt x="0" y="7"/>
                </a:lnTo>
                <a:lnTo>
                  <a:pt x="22" y="19"/>
                </a:lnTo>
                <a:lnTo>
                  <a:pt x="26" y="19"/>
                </a:lnTo>
                <a:lnTo>
                  <a:pt x="22" y="19"/>
                </a:lnTo>
                <a:lnTo>
                  <a:pt x="24" y="20"/>
                </a:lnTo>
                <a:lnTo>
                  <a:pt x="26"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5" name="Freeform 11"/>
          <p:cNvSpPr>
            <a:spLocks/>
          </p:cNvSpPr>
          <p:nvPr/>
        </p:nvSpPr>
        <p:spPr bwMode="auto">
          <a:xfrm>
            <a:off x="6835775" y="4813300"/>
            <a:ext cx="42863" cy="33338"/>
          </a:xfrm>
          <a:custGeom>
            <a:avLst/>
            <a:gdLst>
              <a:gd name="T0" fmla="*/ 2147483646 w 27"/>
              <a:gd name="T1" fmla="*/ 2147483646 h 21"/>
              <a:gd name="T2" fmla="*/ 2147483646 w 27"/>
              <a:gd name="T3" fmla="*/ 0 h 21"/>
              <a:gd name="T4" fmla="*/ 0 w 27"/>
              <a:gd name="T5" fmla="*/ 2147483646 h 21"/>
              <a:gd name="T6" fmla="*/ 2147483646 w 27"/>
              <a:gd name="T7" fmla="*/ 2147483646 h 21"/>
              <a:gd name="T8" fmla="*/ 2147483646 w 27"/>
              <a:gd name="T9" fmla="*/ 2147483646 h 21"/>
              <a:gd name="T10" fmla="*/ 2147483646 w 27"/>
              <a:gd name="T11" fmla="*/ 2147483646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1">
                <a:moveTo>
                  <a:pt x="24" y="4"/>
                </a:moveTo>
                <a:lnTo>
                  <a:pt x="22" y="0"/>
                </a:lnTo>
                <a:lnTo>
                  <a:pt x="0" y="14"/>
                </a:lnTo>
                <a:lnTo>
                  <a:pt x="4" y="21"/>
                </a:lnTo>
                <a:lnTo>
                  <a:pt x="27" y="7"/>
                </a:lnTo>
                <a:lnTo>
                  <a:pt x="24"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6" name="Freeform 12"/>
          <p:cNvSpPr>
            <a:spLocks/>
          </p:cNvSpPr>
          <p:nvPr/>
        </p:nvSpPr>
        <p:spPr bwMode="auto">
          <a:xfrm>
            <a:off x="6656388" y="4840288"/>
            <a:ext cx="47625" cy="42862"/>
          </a:xfrm>
          <a:custGeom>
            <a:avLst/>
            <a:gdLst>
              <a:gd name="T0" fmla="*/ 2147483646 w 30"/>
              <a:gd name="T1" fmla="*/ 2147483646 h 27"/>
              <a:gd name="T2" fmla="*/ 2147483646 w 30"/>
              <a:gd name="T3" fmla="*/ 2147483646 h 27"/>
              <a:gd name="T4" fmla="*/ 2147483646 w 30"/>
              <a:gd name="T5" fmla="*/ 0 h 27"/>
              <a:gd name="T6" fmla="*/ 0 w 30"/>
              <a:gd name="T7" fmla="*/ 2147483646 h 27"/>
              <a:gd name="T8" fmla="*/ 2147483646 w 30"/>
              <a:gd name="T9" fmla="*/ 2147483646 h 27"/>
              <a:gd name="T10" fmla="*/ 2147483646 w 30"/>
              <a:gd name="T11" fmla="*/ 2147483646 h 27"/>
              <a:gd name="T12" fmla="*/ 2147483646 w 30"/>
              <a:gd name="T13" fmla="*/ 2147483646 h 27"/>
              <a:gd name="T14" fmla="*/ 2147483646 w 30"/>
              <a:gd name="T15" fmla="*/ 2147483646 h 27"/>
              <a:gd name="T16" fmla="*/ 2147483646 w 30"/>
              <a:gd name="T17" fmla="*/ 2147483646 h 27"/>
              <a:gd name="T18" fmla="*/ 2147483646 w 30"/>
              <a:gd name="T19" fmla="*/ 2147483646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25" y="19"/>
                </a:moveTo>
                <a:lnTo>
                  <a:pt x="30" y="19"/>
                </a:lnTo>
                <a:lnTo>
                  <a:pt x="5" y="0"/>
                </a:lnTo>
                <a:lnTo>
                  <a:pt x="0" y="7"/>
                </a:lnTo>
                <a:lnTo>
                  <a:pt x="25" y="25"/>
                </a:lnTo>
                <a:lnTo>
                  <a:pt x="30" y="25"/>
                </a:lnTo>
                <a:lnTo>
                  <a:pt x="25" y="25"/>
                </a:lnTo>
                <a:lnTo>
                  <a:pt x="29" y="27"/>
                </a:lnTo>
                <a:lnTo>
                  <a:pt x="30" y="25"/>
                </a:lnTo>
                <a:lnTo>
                  <a:pt x="25"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7" name="Freeform 13"/>
          <p:cNvSpPr>
            <a:spLocks/>
          </p:cNvSpPr>
          <p:nvPr/>
        </p:nvSpPr>
        <p:spPr bwMode="auto">
          <a:xfrm>
            <a:off x="6696075" y="4840288"/>
            <a:ext cx="46038" cy="39687"/>
          </a:xfrm>
          <a:custGeom>
            <a:avLst/>
            <a:gdLst>
              <a:gd name="T0" fmla="*/ 2147483646 w 29"/>
              <a:gd name="T1" fmla="*/ 2147483646 h 25"/>
              <a:gd name="T2" fmla="*/ 2147483646 w 29"/>
              <a:gd name="T3" fmla="*/ 2147483646 h 25"/>
              <a:gd name="T4" fmla="*/ 0 w 29"/>
              <a:gd name="T5" fmla="*/ 2147483646 h 25"/>
              <a:gd name="T6" fmla="*/ 2147483646 w 29"/>
              <a:gd name="T7" fmla="*/ 2147483646 h 25"/>
              <a:gd name="T8" fmla="*/ 2147483646 w 29"/>
              <a:gd name="T9" fmla="*/ 2147483646 h 25"/>
              <a:gd name="T10" fmla="*/ 2147483646 w 29"/>
              <a:gd name="T11" fmla="*/ 2147483646 h 25"/>
              <a:gd name="T12" fmla="*/ 2147483646 w 29"/>
              <a:gd name="T13" fmla="*/ 2147483646 h 25"/>
              <a:gd name="T14" fmla="*/ 2147483646 w 29"/>
              <a:gd name="T15" fmla="*/ 0 h 25"/>
              <a:gd name="T16" fmla="*/ 2147483646 w 29"/>
              <a:gd name="T17" fmla="*/ 2147483646 h 25"/>
              <a:gd name="T18" fmla="*/ 2147483646 w 29"/>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27" y="2"/>
                </a:moveTo>
                <a:lnTo>
                  <a:pt x="24" y="2"/>
                </a:lnTo>
                <a:lnTo>
                  <a:pt x="0" y="19"/>
                </a:lnTo>
                <a:lnTo>
                  <a:pt x="5" y="25"/>
                </a:lnTo>
                <a:lnTo>
                  <a:pt x="29" y="9"/>
                </a:lnTo>
                <a:lnTo>
                  <a:pt x="24" y="9"/>
                </a:lnTo>
                <a:lnTo>
                  <a:pt x="27" y="2"/>
                </a:lnTo>
                <a:lnTo>
                  <a:pt x="26" y="0"/>
                </a:lnTo>
                <a:lnTo>
                  <a:pt x="24" y="2"/>
                </a:lnTo>
                <a:lnTo>
                  <a:pt x="27"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8" name="Freeform 14"/>
          <p:cNvSpPr>
            <a:spLocks/>
          </p:cNvSpPr>
          <p:nvPr/>
        </p:nvSpPr>
        <p:spPr bwMode="auto">
          <a:xfrm>
            <a:off x="6734175" y="4843463"/>
            <a:ext cx="39688" cy="28575"/>
          </a:xfrm>
          <a:custGeom>
            <a:avLst/>
            <a:gdLst>
              <a:gd name="T0" fmla="*/ 2147483646 w 25"/>
              <a:gd name="T1" fmla="*/ 2147483646 h 18"/>
              <a:gd name="T2" fmla="*/ 2147483646 w 25"/>
              <a:gd name="T3" fmla="*/ 2147483646 h 18"/>
              <a:gd name="T4" fmla="*/ 2147483646 w 25"/>
              <a:gd name="T5" fmla="*/ 0 h 18"/>
              <a:gd name="T6" fmla="*/ 0 w 25"/>
              <a:gd name="T7" fmla="*/ 2147483646 h 18"/>
              <a:gd name="T8" fmla="*/ 2147483646 w 25"/>
              <a:gd name="T9" fmla="*/ 2147483646 h 18"/>
              <a:gd name="T10" fmla="*/ 2147483646 w 25"/>
              <a:gd name="T11" fmla="*/ 2147483646 h 18"/>
              <a:gd name="T12" fmla="*/ 2147483646 w 25"/>
              <a:gd name="T13" fmla="*/ 2147483646 h 18"/>
              <a:gd name="T14" fmla="*/ 2147483646 w 25"/>
              <a:gd name="T15" fmla="*/ 2147483646 h 18"/>
              <a:gd name="T16" fmla="*/ 2147483646 w 25"/>
              <a:gd name="T17" fmla="*/ 2147483646 h 18"/>
              <a:gd name="T18" fmla="*/ 2147483646 w 25"/>
              <a:gd name="T19" fmla="*/ 214748364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8">
                <a:moveTo>
                  <a:pt x="22" y="10"/>
                </a:moveTo>
                <a:lnTo>
                  <a:pt x="25" y="10"/>
                </a:lnTo>
                <a:lnTo>
                  <a:pt x="3" y="0"/>
                </a:lnTo>
                <a:lnTo>
                  <a:pt x="0" y="7"/>
                </a:lnTo>
                <a:lnTo>
                  <a:pt x="22" y="17"/>
                </a:lnTo>
                <a:lnTo>
                  <a:pt x="25" y="17"/>
                </a:lnTo>
                <a:lnTo>
                  <a:pt x="22" y="17"/>
                </a:lnTo>
                <a:lnTo>
                  <a:pt x="24" y="18"/>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09" name="Freeform 15"/>
          <p:cNvSpPr>
            <a:spLocks/>
          </p:cNvSpPr>
          <p:nvPr/>
        </p:nvSpPr>
        <p:spPr bwMode="auto">
          <a:xfrm>
            <a:off x="6769100" y="4835525"/>
            <a:ext cx="38100" cy="34925"/>
          </a:xfrm>
          <a:custGeom>
            <a:avLst/>
            <a:gdLst>
              <a:gd name="T0" fmla="*/ 2147483646 w 24"/>
              <a:gd name="T1" fmla="*/ 2147483646 h 22"/>
              <a:gd name="T2" fmla="*/ 2147483646 w 24"/>
              <a:gd name="T3" fmla="*/ 2147483646 h 22"/>
              <a:gd name="T4" fmla="*/ 0 w 24"/>
              <a:gd name="T5" fmla="*/ 2147483646 h 22"/>
              <a:gd name="T6" fmla="*/ 2147483646 w 24"/>
              <a:gd name="T7" fmla="*/ 2147483646 h 22"/>
              <a:gd name="T8" fmla="*/ 2147483646 w 24"/>
              <a:gd name="T9" fmla="*/ 2147483646 h 22"/>
              <a:gd name="T10" fmla="*/ 2147483646 w 24"/>
              <a:gd name="T11" fmla="*/ 2147483646 h 22"/>
              <a:gd name="T12" fmla="*/ 2147483646 w 24"/>
              <a:gd name="T13" fmla="*/ 2147483646 h 22"/>
              <a:gd name="T14" fmla="*/ 2147483646 w 24"/>
              <a:gd name="T15" fmla="*/ 0 h 22"/>
              <a:gd name="T16" fmla="*/ 2147483646 w 24"/>
              <a:gd name="T17" fmla="*/ 2147483646 h 22"/>
              <a:gd name="T18" fmla="*/ 2147483646 w 24"/>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1"/>
                </a:moveTo>
                <a:lnTo>
                  <a:pt x="20" y="1"/>
                </a:lnTo>
                <a:lnTo>
                  <a:pt x="0" y="15"/>
                </a:lnTo>
                <a:lnTo>
                  <a:pt x="3" y="22"/>
                </a:lnTo>
                <a:lnTo>
                  <a:pt x="24" y="8"/>
                </a:lnTo>
                <a:lnTo>
                  <a:pt x="20" y="8"/>
                </a:lnTo>
                <a:lnTo>
                  <a:pt x="24" y="1"/>
                </a:lnTo>
                <a:lnTo>
                  <a:pt x="22" y="0"/>
                </a:lnTo>
                <a:lnTo>
                  <a:pt x="20" y="1"/>
                </a:lnTo>
                <a:lnTo>
                  <a:pt x="24" y="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0" name="Freeform 16"/>
          <p:cNvSpPr>
            <a:spLocks/>
          </p:cNvSpPr>
          <p:nvPr/>
        </p:nvSpPr>
        <p:spPr bwMode="auto">
          <a:xfrm>
            <a:off x="6800850" y="4837113"/>
            <a:ext cx="41275" cy="33337"/>
          </a:xfrm>
          <a:custGeom>
            <a:avLst/>
            <a:gdLst>
              <a:gd name="T0" fmla="*/ 2147483646 w 26"/>
              <a:gd name="T1" fmla="*/ 2147483646 h 21"/>
              <a:gd name="T2" fmla="*/ 2147483646 w 26"/>
              <a:gd name="T3" fmla="*/ 2147483646 h 21"/>
              <a:gd name="T4" fmla="*/ 2147483646 w 26"/>
              <a:gd name="T5" fmla="*/ 0 h 21"/>
              <a:gd name="T6" fmla="*/ 0 w 26"/>
              <a:gd name="T7" fmla="*/ 2147483646 h 21"/>
              <a:gd name="T8" fmla="*/ 2147483646 w 26"/>
              <a:gd name="T9" fmla="*/ 2147483646 h 21"/>
              <a:gd name="T10" fmla="*/ 2147483646 w 26"/>
              <a:gd name="T11" fmla="*/ 2147483646 h 21"/>
              <a:gd name="T12" fmla="*/ 2147483646 w 26"/>
              <a:gd name="T13" fmla="*/ 2147483646 h 21"/>
              <a:gd name="T14" fmla="*/ 2147483646 w 26"/>
              <a:gd name="T15" fmla="*/ 2147483646 h 21"/>
              <a:gd name="T16" fmla="*/ 2147483646 w 26"/>
              <a:gd name="T17" fmla="*/ 2147483646 h 21"/>
              <a:gd name="T18" fmla="*/ 2147483646 w 26"/>
              <a:gd name="T19" fmla="*/ 2147483646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22" y="12"/>
                </a:moveTo>
                <a:lnTo>
                  <a:pt x="26" y="12"/>
                </a:lnTo>
                <a:lnTo>
                  <a:pt x="4" y="0"/>
                </a:lnTo>
                <a:lnTo>
                  <a:pt x="0" y="7"/>
                </a:lnTo>
                <a:lnTo>
                  <a:pt x="22" y="19"/>
                </a:lnTo>
                <a:lnTo>
                  <a:pt x="26" y="19"/>
                </a:lnTo>
                <a:lnTo>
                  <a:pt x="22" y="19"/>
                </a:lnTo>
                <a:lnTo>
                  <a:pt x="24" y="21"/>
                </a:lnTo>
                <a:lnTo>
                  <a:pt x="26"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1" name="Freeform 17"/>
          <p:cNvSpPr>
            <a:spLocks/>
          </p:cNvSpPr>
          <p:nvPr/>
        </p:nvSpPr>
        <p:spPr bwMode="auto">
          <a:xfrm>
            <a:off x="6835775" y="4835525"/>
            <a:ext cx="42863" cy="31750"/>
          </a:xfrm>
          <a:custGeom>
            <a:avLst/>
            <a:gdLst>
              <a:gd name="T0" fmla="*/ 2147483646 w 27"/>
              <a:gd name="T1" fmla="*/ 2147483646 h 20"/>
              <a:gd name="T2" fmla="*/ 2147483646 w 27"/>
              <a:gd name="T3" fmla="*/ 0 h 20"/>
              <a:gd name="T4" fmla="*/ 0 w 27"/>
              <a:gd name="T5" fmla="*/ 2147483646 h 20"/>
              <a:gd name="T6" fmla="*/ 2147483646 w 27"/>
              <a:gd name="T7" fmla="*/ 2147483646 h 20"/>
              <a:gd name="T8" fmla="*/ 2147483646 w 27"/>
              <a:gd name="T9" fmla="*/ 2147483646 h 20"/>
              <a:gd name="T10" fmla="*/ 2147483646 w 27"/>
              <a:gd name="T11" fmla="*/ 2147483646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24" y="3"/>
                </a:moveTo>
                <a:lnTo>
                  <a:pt x="22" y="0"/>
                </a:lnTo>
                <a:lnTo>
                  <a:pt x="0" y="13"/>
                </a:lnTo>
                <a:lnTo>
                  <a:pt x="4" y="20"/>
                </a:lnTo>
                <a:lnTo>
                  <a:pt x="27" y="7"/>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2" name="Freeform 18"/>
          <p:cNvSpPr>
            <a:spLocks/>
          </p:cNvSpPr>
          <p:nvPr/>
        </p:nvSpPr>
        <p:spPr bwMode="auto">
          <a:xfrm>
            <a:off x="6656388" y="4738688"/>
            <a:ext cx="47625" cy="39687"/>
          </a:xfrm>
          <a:custGeom>
            <a:avLst/>
            <a:gdLst>
              <a:gd name="T0" fmla="*/ 2147483646 w 30"/>
              <a:gd name="T1" fmla="*/ 2147483646 h 25"/>
              <a:gd name="T2" fmla="*/ 2147483646 w 30"/>
              <a:gd name="T3" fmla="*/ 2147483646 h 25"/>
              <a:gd name="T4" fmla="*/ 2147483646 w 30"/>
              <a:gd name="T5" fmla="*/ 0 h 25"/>
              <a:gd name="T6" fmla="*/ 0 w 30"/>
              <a:gd name="T7" fmla="*/ 2147483646 h 25"/>
              <a:gd name="T8" fmla="*/ 2147483646 w 30"/>
              <a:gd name="T9" fmla="*/ 2147483646 h 25"/>
              <a:gd name="T10" fmla="*/ 2147483646 w 30"/>
              <a:gd name="T11" fmla="*/ 2147483646 h 25"/>
              <a:gd name="T12" fmla="*/ 2147483646 w 30"/>
              <a:gd name="T13" fmla="*/ 2147483646 h 25"/>
              <a:gd name="T14" fmla="*/ 2147483646 w 30"/>
              <a:gd name="T15" fmla="*/ 2147483646 h 25"/>
              <a:gd name="T16" fmla="*/ 2147483646 w 30"/>
              <a:gd name="T17" fmla="*/ 2147483646 h 25"/>
              <a:gd name="T18" fmla="*/ 2147483646 w 30"/>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25" y="17"/>
                </a:moveTo>
                <a:lnTo>
                  <a:pt x="30" y="17"/>
                </a:lnTo>
                <a:lnTo>
                  <a:pt x="5" y="0"/>
                </a:lnTo>
                <a:lnTo>
                  <a:pt x="0" y="7"/>
                </a:lnTo>
                <a:lnTo>
                  <a:pt x="25" y="24"/>
                </a:lnTo>
                <a:lnTo>
                  <a:pt x="30" y="24"/>
                </a:lnTo>
                <a:lnTo>
                  <a:pt x="25" y="24"/>
                </a:lnTo>
                <a:lnTo>
                  <a:pt x="29" y="25"/>
                </a:lnTo>
                <a:lnTo>
                  <a:pt x="30" y="24"/>
                </a:lnTo>
                <a:lnTo>
                  <a:pt x="25"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3" name="Freeform 19"/>
          <p:cNvSpPr>
            <a:spLocks/>
          </p:cNvSpPr>
          <p:nvPr/>
        </p:nvSpPr>
        <p:spPr bwMode="auto">
          <a:xfrm>
            <a:off x="6696075" y="4735513"/>
            <a:ext cx="46038" cy="41275"/>
          </a:xfrm>
          <a:custGeom>
            <a:avLst/>
            <a:gdLst>
              <a:gd name="T0" fmla="*/ 2147483646 w 29"/>
              <a:gd name="T1" fmla="*/ 2147483646 h 26"/>
              <a:gd name="T2" fmla="*/ 2147483646 w 29"/>
              <a:gd name="T3" fmla="*/ 2147483646 h 26"/>
              <a:gd name="T4" fmla="*/ 0 w 29"/>
              <a:gd name="T5" fmla="*/ 2147483646 h 26"/>
              <a:gd name="T6" fmla="*/ 2147483646 w 29"/>
              <a:gd name="T7" fmla="*/ 2147483646 h 26"/>
              <a:gd name="T8" fmla="*/ 2147483646 w 29"/>
              <a:gd name="T9" fmla="*/ 2147483646 h 26"/>
              <a:gd name="T10" fmla="*/ 2147483646 w 29"/>
              <a:gd name="T11" fmla="*/ 2147483646 h 26"/>
              <a:gd name="T12" fmla="*/ 2147483646 w 29"/>
              <a:gd name="T13" fmla="*/ 2147483646 h 26"/>
              <a:gd name="T14" fmla="*/ 2147483646 w 29"/>
              <a:gd name="T15" fmla="*/ 0 h 26"/>
              <a:gd name="T16" fmla="*/ 2147483646 w 29"/>
              <a:gd name="T17" fmla="*/ 2147483646 h 26"/>
              <a:gd name="T18" fmla="*/ 2147483646 w 29"/>
              <a:gd name="T19" fmla="*/ 214748364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6">
                <a:moveTo>
                  <a:pt x="27" y="2"/>
                </a:moveTo>
                <a:lnTo>
                  <a:pt x="24" y="2"/>
                </a:lnTo>
                <a:lnTo>
                  <a:pt x="0" y="19"/>
                </a:lnTo>
                <a:lnTo>
                  <a:pt x="5" y="26"/>
                </a:lnTo>
                <a:lnTo>
                  <a:pt x="29" y="9"/>
                </a:lnTo>
                <a:lnTo>
                  <a:pt x="24" y="9"/>
                </a:lnTo>
                <a:lnTo>
                  <a:pt x="27" y="2"/>
                </a:lnTo>
                <a:lnTo>
                  <a:pt x="26" y="0"/>
                </a:lnTo>
                <a:lnTo>
                  <a:pt x="24" y="2"/>
                </a:lnTo>
                <a:lnTo>
                  <a:pt x="27"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4" name="Freeform 20"/>
          <p:cNvSpPr>
            <a:spLocks/>
          </p:cNvSpPr>
          <p:nvPr/>
        </p:nvSpPr>
        <p:spPr bwMode="auto">
          <a:xfrm>
            <a:off x="6734175" y="4738688"/>
            <a:ext cx="39688" cy="28575"/>
          </a:xfrm>
          <a:custGeom>
            <a:avLst/>
            <a:gdLst>
              <a:gd name="T0" fmla="*/ 2147483646 w 25"/>
              <a:gd name="T1" fmla="*/ 2147483646 h 18"/>
              <a:gd name="T2" fmla="*/ 2147483646 w 25"/>
              <a:gd name="T3" fmla="*/ 2147483646 h 18"/>
              <a:gd name="T4" fmla="*/ 2147483646 w 25"/>
              <a:gd name="T5" fmla="*/ 0 h 18"/>
              <a:gd name="T6" fmla="*/ 0 w 25"/>
              <a:gd name="T7" fmla="*/ 2147483646 h 18"/>
              <a:gd name="T8" fmla="*/ 2147483646 w 25"/>
              <a:gd name="T9" fmla="*/ 2147483646 h 18"/>
              <a:gd name="T10" fmla="*/ 2147483646 w 25"/>
              <a:gd name="T11" fmla="*/ 2147483646 h 18"/>
              <a:gd name="T12" fmla="*/ 2147483646 w 25"/>
              <a:gd name="T13" fmla="*/ 2147483646 h 18"/>
              <a:gd name="T14" fmla="*/ 2147483646 w 25"/>
              <a:gd name="T15" fmla="*/ 2147483646 h 18"/>
              <a:gd name="T16" fmla="*/ 2147483646 w 25"/>
              <a:gd name="T17" fmla="*/ 2147483646 h 18"/>
              <a:gd name="T18" fmla="*/ 2147483646 w 25"/>
              <a:gd name="T19" fmla="*/ 214748364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8">
                <a:moveTo>
                  <a:pt x="22" y="10"/>
                </a:moveTo>
                <a:lnTo>
                  <a:pt x="25" y="10"/>
                </a:lnTo>
                <a:lnTo>
                  <a:pt x="3" y="0"/>
                </a:lnTo>
                <a:lnTo>
                  <a:pt x="0" y="7"/>
                </a:lnTo>
                <a:lnTo>
                  <a:pt x="22" y="18"/>
                </a:lnTo>
                <a:lnTo>
                  <a:pt x="25" y="17"/>
                </a:lnTo>
                <a:lnTo>
                  <a:pt x="22" y="18"/>
                </a:lnTo>
                <a:lnTo>
                  <a:pt x="24" y="18"/>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5" name="Freeform 21"/>
          <p:cNvSpPr>
            <a:spLocks/>
          </p:cNvSpPr>
          <p:nvPr/>
        </p:nvSpPr>
        <p:spPr bwMode="auto">
          <a:xfrm>
            <a:off x="6769100" y="4732338"/>
            <a:ext cx="38100" cy="33337"/>
          </a:xfrm>
          <a:custGeom>
            <a:avLst/>
            <a:gdLst>
              <a:gd name="T0" fmla="*/ 2147483646 w 24"/>
              <a:gd name="T1" fmla="*/ 0 h 21"/>
              <a:gd name="T2" fmla="*/ 2147483646 w 24"/>
              <a:gd name="T3" fmla="*/ 0 h 21"/>
              <a:gd name="T4" fmla="*/ 0 w 24"/>
              <a:gd name="T5" fmla="*/ 2147483646 h 21"/>
              <a:gd name="T6" fmla="*/ 2147483646 w 24"/>
              <a:gd name="T7" fmla="*/ 2147483646 h 21"/>
              <a:gd name="T8" fmla="*/ 2147483646 w 24"/>
              <a:gd name="T9" fmla="*/ 2147483646 h 21"/>
              <a:gd name="T10" fmla="*/ 2147483646 w 24"/>
              <a:gd name="T11" fmla="*/ 2147483646 h 21"/>
              <a:gd name="T12" fmla="*/ 2147483646 w 24"/>
              <a:gd name="T13" fmla="*/ 0 h 21"/>
              <a:gd name="T14" fmla="*/ 2147483646 w 24"/>
              <a:gd name="T15" fmla="*/ 0 h 21"/>
              <a:gd name="T16" fmla="*/ 2147483646 w 24"/>
              <a:gd name="T17" fmla="*/ 0 h 21"/>
              <a:gd name="T18" fmla="*/ 2147483646 w 24"/>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1">
                <a:moveTo>
                  <a:pt x="24" y="0"/>
                </a:moveTo>
                <a:lnTo>
                  <a:pt x="20" y="0"/>
                </a:lnTo>
                <a:lnTo>
                  <a:pt x="0" y="14"/>
                </a:lnTo>
                <a:lnTo>
                  <a:pt x="3" y="21"/>
                </a:lnTo>
                <a:lnTo>
                  <a:pt x="24" y="7"/>
                </a:lnTo>
                <a:lnTo>
                  <a:pt x="20" y="7"/>
                </a:lnTo>
                <a:lnTo>
                  <a:pt x="24" y="0"/>
                </a:lnTo>
                <a:lnTo>
                  <a:pt x="22" y="0"/>
                </a:lnTo>
                <a:lnTo>
                  <a:pt x="20" y="0"/>
                </a:lnTo>
                <a:lnTo>
                  <a:pt x="24"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6" name="Freeform 22"/>
          <p:cNvSpPr>
            <a:spLocks/>
          </p:cNvSpPr>
          <p:nvPr/>
        </p:nvSpPr>
        <p:spPr bwMode="auto">
          <a:xfrm>
            <a:off x="6800850" y="4732338"/>
            <a:ext cx="41275" cy="34925"/>
          </a:xfrm>
          <a:custGeom>
            <a:avLst/>
            <a:gdLst>
              <a:gd name="T0" fmla="*/ 2147483646 w 26"/>
              <a:gd name="T1" fmla="*/ 2147483646 h 22"/>
              <a:gd name="T2" fmla="*/ 2147483646 w 26"/>
              <a:gd name="T3" fmla="*/ 2147483646 h 22"/>
              <a:gd name="T4" fmla="*/ 2147483646 w 26"/>
              <a:gd name="T5" fmla="*/ 0 h 22"/>
              <a:gd name="T6" fmla="*/ 0 w 26"/>
              <a:gd name="T7" fmla="*/ 2147483646 h 22"/>
              <a:gd name="T8" fmla="*/ 2147483646 w 26"/>
              <a:gd name="T9" fmla="*/ 2147483646 h 22"/>
              <a:gd name="T10" fmla="*/ 2147483646 w 26"/>
              <a:gd name="T11" fmla="*/ 2147483646 h 22"/>
              <a:gd name="T12" fmla="*/ 2147483646 w 26"/>
              <a:gd name="T13" fmla="*/ 2147483646 h 22"/>
              <a:gd name="T14" fmla="*/ 2147483646 w 26"/>
              <a:gd name="T15" fmla="*/ 2147483646 h 22"/>
              <a:gd name="T16" fmla="*/ 2147483646 w 26"/>
              <a:gd name="T17" fmla="*/ 2147483646 h 22"/>
              <a:gd name="T18" fmla="*/ 2147483646 w 26"/>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2">
                <a:moveTo>
                  <a:pt x="22" y="14"/>
                </a:moveTo>
                <a:lnTo>
                  <a:pt x="26" y="14"/>
                </a:lnTo>
                <a:lnTo>
                  <a:pt x="4" y="0"/>
                </a:lnTo>
                <a:lnTo>
                  <a:pt x="0" y="7"/>
                </a:lnTo>
                <a:lnTo>
                  <a:pt x="22" y="21"/>
                </a:lnTo>
                <a:lnTo>
                  <a:pt x="26" y="21"/>
                </a:lnTo>
                <a:lnTo>
                  <a:pt x="22" y="21"/>
                </a:lnTo>
                <a:lnTo>
                  <a:pt x="24" y="22"/>
                </a:lnTo>
                <a:lnTo>
                  <a:pt x="26" y="21"/>
                </a:lnTo>
                <a:lnTo>
                  <a:pt x="22" y="1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7" name="Freeform 23"/>
          <p:cNvSpPr>
            <a:spLocks/>
          </p:cNvSpPr>
          <p:nvPr/>
        </p:nvSpPr>
        <p:spPr bwMode="auto">
          <a:xfrm>
            <a:off x="6835775" y="4730750"/>
            <a:ext cx="42863" cy="34925"/>
          </a:xfrm>
          <a:custGeom>
            <a:avLst/>
            <a:gdLst>
              <a:gd name="T0" fmla="*/ 2147483646 w 27"/>
              <a:gd name="T1" fmla="*/ 2147483646 h 22"/>
              <a:gd name="T2" fmla="*/ 2147483646 w 27"/>
              <a:gd name="T3" fmla="*/ 0 h 22"/>
              <a:gd name="T4" fmla="*/ 0 w 27"/>
              <a:gd name="T5" fmla="*/ 2147483646 h 22"/>
              <a:gd name="T6" fmla="*/ 2147483646 w 27"/>
              <a:gd name="T7" fmla="*/ 2147483646 h 22"/>
              <a:gd name="T8" fmla="*/ 2147483646 w 27"/>
              <a:gd name="T9" fmla="*/ 2147483646 h 22"/>
              <a:gd name="T10" fmla="*/ 2147483646 w 27"/>
              <a:gd name="T11" fmla="*/ 2147483646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3"/>
                </a:moveTo>
                <a:lnTo>
                  <a:pt x="22" y="0"/>
                </a:lnTo>
                <a:lnTo>
                  <a:pt x="0" y="15"/>
                </a:lnTo>
                <a:lnTo>
                  <a:pt x="4" y="22"/>
                </a:lnTo>
                <a:lnTo>
                  <a:pt x="27" y="7"/>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8" name="Freeform 24"/>
          <p:cNvSpPr>
            <a:spLocks/>
          </p:cNvSpPr>
          <p:nvPr/>
        </p:nvSpPr>
        <p:spPr bwMode="auto">
          <a:xfrm>
            <a:off x="6656388" y="4759325"/>
            <a:ext cx="47625" cy="41275"/>
          </a:xfrm>
          <a:custGeom>
            <a:avLst/>
            <a:gdLst>
              <a:gd name="T0" fmla="*/ 2147483646 w 30"/>
              <a:gd name="T1" fmla="*/ 2147483646 h 26"/>
              <a:gd name="T2" fmla="*/ 2147483646 w 30"/>
              <a:gd name="T3" fmla="*/ 2147483646 h 26"/>
              <a:gd name="T4" fmla="*/ 2147483646 w 30"/>
              <a:gd name="T5" fmla="*/ 0 h 26"/>
              <a:gd name="T6" fmla="*/ 0 w 30"/>
              <a:gd name="T7" fmla="*/ 2147483646 h 26"/>
              <a:gd name="T8" fmla="*/ 2147483646 w 30"/>
              <a:gd name="T9" fmla="*/ 2147483646 h 26"/>
              <a:gd name="T10" fmla="*/ 2147483646 w 30"/>
              <a:gd name="T11" fmla="*/ 2147483646 h 26"/>
              <a:gd name="T12" fmla="*/ 2147483646 w 30"/>
              <a:gd name="T13" fmla="*/ 2147483646 h 26"/>
              <a:gd name="T14" fmla="*/ 2147483646 w 30"/>
              <a:gd name="T15" fmla="*/ 2147483646 h 26"/>
              <a:gd name="T16" fmla="*/ 2147483646 w 30"/>
              <a:gd name="T17" fmla="*/ 2147483646 h 26"/>
              <a:gd name="T18" fmla="*/ 2147483646 w 30"/>
              <a:gd name="T19" fmla="*/ 214748364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25" y="17"/>
                </a:moveTo>
                <a:lnTo>
                  <a:pt x="30" y="17"/>
                </a:lnTo>
                <a:lnTo>
                  <a:pt x="5" y="0"/>
                </a:lnTo>
                <a:lnTo>
                  <a:pt x="0" y="7"/>
                </a:lnTo>
                <a:lnTo>
                  <a:pt x="25" y="24"/>
                </a:lnTo>
                <a:lnTo>
                  <a:pt x="30" y="24"/>
                </a:lnTo>
                <a:lnTo>
                  <a:pt x="25" y="24"/>
                </a:lnTo>
                <a:lnTo>
                  <a:pt x="29" y="26"/>
                </a:lnTo>
                <a:lnTo>
                  <a:pt x="30" y="24"/>
                </a:lnTo>
                <a:lnTo>
                  <a:pt x="25"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19" name="Freeform 25"/>
          <p:cNvSpPr>
            <a:spLocks/>
          </p:cNvSpPr>
          <p:nvPr/>
        </p:nvSpPr>
        <p:spPr bwMode="auto">
          <a:xfrm>
            <a:off x="6696075" y="4759325"/>
            <a:ext cx="46038" cy="38100"/>
          </a:xfrm>
          <a:custGeom>
            <a:avLst/>
            <a:gdLst>
              <a:gd name="T0" fmla="*/ 2147483646 w 29"/>
              <a:gd name="T1" fmla="*/ 0 h 24"/>
              <a:gd name="T2" fmla="*/ 2147483646 w 29"/>
              <a:gd name="T3" fmla="*/ 0 h 24"/>
              <a:gd name="T4" fmla="*/ 0 w 29"/>
              <a:gd name="T5" fmla="*/ 2147483646 h 24"/>
              <a:gd name="T6" fmla="*/ 2147483646 w 29"/>
              <a:gd name="T7" fmla="*/ 2147483646 h 24"/>
              <a:gd name="T8" fmla="*/ 2147483646 w 29"/>
              <a:gd name="T9" fmla="*/ 2147483646 h 24"/>
              <a:gd name="T10" fmla="*/ 2147483646 w 29"/>
              <a:gd name="T11" fmla="*/ 2147483646 h 24"/>
              <a:gd name="T12" fmla="*/ 2147483646 w 29"/>
              <a:gd name="T13" fmla="*/ 0 h 24"/>
              <a:gd name="T14" fmla="*/ 2147483646 w 29"/>
              <a:gd name="T15" fmla="*/ 0 h 24"/>
              <a:gd name="T16" fmla="*/ 2147483646 w 29"/>
              <a:gd name="T17" fmla="*/ 0 h 24"/>
              <a:gd name="T18" fmla="*/ 2147483646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27" y="0"/>
                </a:moveTo>
                <a:lnTo>
                  <a:pt x="24" y="0"/>
                </a:lnTo>
                <a:lnTo>
                  <a:pt x="0" y="17"/>
                </a:lnTo>
                <a:lnTo>
                  <a:pt x="5" y="24"/>
                </a:lnTo>
                <a:lnTo>
                  <a:pt x="29" y="7"/>
                </a:lnTo>
                <a:lnTo>
                  <a:pt x="24" y="7"/>
                </a:lnTo>
                <a:lnTo>
                  <a:pt x="27" y="0"/>
                </a:lnTo>
                <a:lnTo>
                  <a:pt x="26" y="0"/>
                </a:lnTo>
                <a:lnTo>
                  <a:pt x="24" y="0"/>
                </a:lnTo>
                <a:lnTo>
                  <a:pt x="2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0" name="Freeform 26"/>
          <p:cNvSpPr>
            <a:spLocks/>
          </p:cNvSpPr>
          <p:nvPr/>
        </p:nvSpPr>
        <p:spPr bwMode="auto">
          <a:xfrm>
            <a:off x="6734175" y="4759325"/>
            <a:ext cx="39688" cy="30163"/>
          </a:xfrm>
          <a:custGeom>
            <a:avLst/>
            <a:gdLst>
              <a:gd name="T0" fmla="*/ 2147483646 w 25"/>
              <a:gd name="T1" fmla="*/ 2147483646 h 19"/>
              <a:gd name="T2" fmla="*/ 2147483646 w 25"/>
              <a:gd name="T3" fmla="*/ 2147483646 h 19"/>
              <a:gd name="T4" fmla="*/ 2147483646 w 25"/>
              <a:gd name="T5" fmla="*/ 0 h 19"/>
              <a:gd name="T6" fmla="*/ 0 w 25"/>
              <a:gd name="T7" fmla="*/ 2147483646 h 19"/>
              <a:gd name="T8" fmla="*/ 2147483646 w 25"/>
              <a:gd name="T9" fmla="*/ 2147483646 h 19"/>
              <a:gd name="T10" fmla="*/ 2147483646 w 25"/>
              <a:gd name="T11" fmla="*/ 2147483646 h 19"/>
              <a:gd name="T12" fmla="*/ 2147483646 w 25"/>
              <a:gd name="T13" fmla="*/ 2147483646 h 19"/>
              <a:gd name="T14" fmla="*/ 2147483646 w 25"/>
              <a:gd name="T15" fmla="*/ 2147483646 h 19"/>
              <a:gd name="T16" fmla="*/ 2147483646 w 25"/>
              <a:gd name="T17" fmla="*/ 2147483646 h 19"/>
              <a:gd name="T18" fmla="*/ 2147483646 w 25"/>
              <a:gd name="T19" fmla="*/ 214748364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1"/>
                </a:moveTo>
                <a:lnTo>
                  <a:pt x="25" y="11"/>
                </a:lnTo>
                <a:lnTo>
                  <a:pt x="3" y="0"/>
                </a:lnTo>
                <a:lnTo>
                  <a:pt x="0" y="7"/>
                </a:lnTo>
                <a:lnTo>
                  <a:pt x="22" y="19"/>
                </a:lnTo>
                <a:lnTo>
                  <a:pt x="25" y="17"/>
                </a:lnTo>
                <a:lnTo>
                  <a:pt x="22" y="19"/>
                </a:lnTo>
                <a:lnTo>
                  <a:pt x="24" y="19"/>
                </a:lnTo>
                <a:lnTo>
                  <a:pt x="25" y="17"/>
                </a:lnTo>
                <a:lnTo>
                  <a:pt x="22" y="1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1" name="Freeform 27"/>
          <p:cNvSpPr>
            <a:spLocks/>
          </p:cNvSpPr>
          <p:nvPr/>
        </p:nvSpPr>
        <p:spPr bwMode="auto">
          <a:xfrm>
            <a:off x="6769100" y="4754563"/>
            <a:ext cx="38100" cy="31750"/>
          </a:xfrm>
          <a:custGeom>
            <a:avLst/>
            <a:gdLst>
              <a:gd name="T0" fmla="*/ 2147483646 w 24"/>
              <a:gd name="T1" fmla="*/ 0 h 20"/>
              <a:gd name="T2" fmla="*/ 2147483646 w 24"/>
              <a:gd name="T3" fmla="*/ 0 h 20"/>
              <a:gd name="T4" fmla="*/ 0 w 24"/>
              <a:gd name="T5" fmla="*/ 2147483646 h 20"/>
              <a:gd name="T6" fmla="*/ 2147483646 w 24"/>
              <a:gd name="T7" fmla="*/ 2147483646 h 20"/>
              <a:gd name="T8" fmla="*/ 2147483646 w 24"/>
              <a:gd name="T9" fmla="*/ 2147483646 h 20"/>
              <a:gd name="T10" fmla="*/ 2147483646 w 24"/>
              <a:gd name="T11" fmla="*/ 2147483646 h 20"/>
              <a:gd name="T12" fmla="*/ 2147483646 w 24"/>
              <a:gd name="T13" fmla="*/ 0 h 20"/>
              <a:gd name="T14" fmla="*/ 2147483646 w 24"/>
              <a:gd name="T15" fmla="*/ 0 h 20"/>
              <a:gd name="T16" fmla="*/ 2147483646 w 24"/>
              <a:gd name="T17" fmla="*/ 0 h 20"/>
              <a:gd name="T18" fmla="*/ 2147483646 w 24"/>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0">
                <a:moveTo>
                  <a:pt x="24" y="0"/>
                </a:moveTo>
                <a:lnTo>
                  <a:pt x="20" y="0"/>
                </a:lnTo>
                <a:lnTo>
                  <a:pt x="0" y="14"/>
                </a:lnTo>
                <a:lnTo>
                  <a:pt x="3" y="20"/>
                </a:lnTo>
                <a:lnTo>
                  <a:pt x="24" y="7"/>
                </a:lnTo>
                <a:lnTo>
                  <a:pt x="20" y="7"/>
                </a:lnTo>
                <a:lnTo>
                  <a:pt x="24" y="0"/>
                </a:lnTo>
                <a:lnTo>
                  <a:pt x="22" y="0"/>
                </a:lnTo>
                <a:lnTo>
                  <a:pt x="20" y="0"/>
                </a:lnTo>
                <a:lnTo>
                  <a:pt x="24"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2" name="Freeform 28"/>
          <p:cNvSpPr>
            <a:spLocks/>
          </p:cNvSpPr>
          <p:nvPr/>
        </p:nvSpPr>
        <p:spPr bwMode="auto">
          <a:xfrm>
            <a:off x="6800850" y="4754563"/>
            <a:ext cx="41275" cy="34925"/>
          </a:xfrm>
          <a:custGeom>
            <a:avLst/>
            <a:gdLst>
              <a:gd name="T0" fmla="*/ 2147483646 w 26"/>
              <a:gd name="T1" fmla="*/ 2147483646 h 22"/>
              <a:gd name="T2" fmla="*/ 2147483646 w 26"/>
              <a:gd name="T3" fmla="*/ 2147483646 h 22"/>
              <a:gd name="T4" fmla="*/ 2147483646 w 26"/>
              <a:gd name="T5" fmla="*/ 0 h 22"/>
              <a:gd name="T6" fmla="*/ 0 w 26"/>
              <a:gd name="T7" fmla="*/ 2147483646 h 22"/>
              <a:gd name="T8" fmla="*/ 2147483646 w 26"/>
              <a:gd name="T9" fmla="*/ 2147483646 h 22"/>
              <a:gd name="T10" fmla="*/ 2147483646 w 26"/>
              <a:gd name="T11" fmla="*/ 2147483646 h 22"/>
              <a:gd name="T12" fmla="*/ 2147483646 w 26"/>
              <a:gd name="T13" fmla="*/ 2147483646 h 22"/>
              <a:gd name="T14" fmla="*/ 2147483646 w 26"/>
              <a:gd name="T15" fmla="*/ 2147483646 h 22"/>
              <a:gd name="T16" fmla="*/ 2147483646 w 26"/>
              <a:gd name="T17" fmla="*/ 2147483646 h 22"/>
              <a:gd name="T18" fmla="*/ 2147483646 w 26"/>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2">
                <a:moveTo>
                  <a:pt x="22" y="14"/>
                </a:moveTo>
                <a:lnTo>
                  <a:pt x="26" y="14"/>
                </a:lnTo>
                <a:lnTo>
                  <a:pt x="4" y="0"/>
                </a:lnTo>
                <a:lnTo>
                  <a:pt x="0" y="7"/>
                </a:lnTo>
                <a:lnTo>
                  <a:pt x="22" y="20"/>
                </a:lnTo>
                <a:lnTo>
                  <a:pt x="26" y="20"/>
                </a:lnTo>
                <a:lnTo>
                  <a:pt x="22" y="20"/>
                </a:lnTo>
                <a:lnTo>
                  <a:pt x="24" y="22"/>
                </a:lnTo>
                <a:lnTo>
                  <a:pt x="26" y="20"/>
                </a:lnTo>
                <a:lnTo>
                  <a:pt x="22" y="1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3" name="Freeform 29"/>
          <p:cNvSpPr>
            <a:spLocks/>
          </p:cNvSpPr>
          <p:nvPr/>
        </p:nvSpPr>
        <p:spPr bwMode="auto">
          <a:xfrm>
            <a:off x="6835775" y="4751388"/>
            <a:ext cx="42863" cy="34925"/>
          </a:xfrm>
          <a:custGeom>
            <a:avLst/>
            <a:gdLst>
              <a:gd name="T0" fmla="*/ 2147483646 w 27"/>
              <a:gd name="T1" fmla="*/ 2147483646 h 22"/>
              <a:gd name="T2" fmla="*/ 2147483646 w 27"/>
              <a:gd name="T3" fmla="*/ 0 h 22"/>
              <a:gd name="T4" fmla="*/ 0 w 27"/>
              <a:gd name="T5" fmla="*/ 2147483646 h 22"/>
              <a:gd name="T6" fmla="*/ 2147483646 w 27"/>
              <a:gd name="T7" fmla="*/ 2147483646 h 22"/>
              <a:gd name="T8" fmla="*/ 2147483646 w 27"/>
              <a:gd name="T9" fmla="*/ 2147483646 h 22"/>
              <a:gd name="T10" fmla="*/ 2147483646 w 27"/>
              <a:gd name="T11" fmla="*/ 2147483646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4"/>
                </a:moveTo>
                <a:lnTo>
                  <a:pt x="22" y="0"/>
                </a:lnTo>
                <a:lnTo>
                  <a:pt x="0" y="16"/>
                </a:lnTo>
                <a:lnTo>
                  <a:pt x="4" y="22"/>
                </a:lnTo>
                <a:lnTo>
                  <a:pt x="27" y="7"/>
                </a:lnTo>
                <a:lnTo>
                  <a:pt x="24"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4" name="Freeform 30"/>
          <p:cNvSpPr>
            <a:spLocks/>
          </p:cNvSpPr>
          <p:nvPr/>
        </p:nvSpPr>
        <p:spPr bwMode="auto">
          <a:xfrm>
            <a:off x="6656388" y="4654550"/>
            <a:ext cx="47625" cy="41275"/>
          </a:xfrm>
          <a:custGeom>
            <a:avLst/>
            <a:gdLst>
              <a:gd name="T0" fmla="*/ 2147483646 w 30"/>
              <a:gd name="T1" fmla="*/ 2147483646 h 26"/>
              <a:gd name="T2" fmla="*/ 2147483646 w 30"/>
              <a:gd name="T3" fmla="*/ 2147483646 h 26"/>
              <a:gd name="T4" fmla="*/ 2147483646 w 30"/>
              <a:gd name="T5" fmla="*/ 0 h 26"/>
              <a:gd name="T6" fmla="*/ 0 w 30"/>
              <a:gd name="T7" fmla="*/ 2147483646 h 26"/>
              <a:gd name="T8" fmla="*/ 2147483646 w 30"/>
              <a:gd name="T9" fmla="*/ 2147483646 h 26"/>
              <a:gd name="T10" fmla="*/ 2147483646 w 30"/>
              <a:gd name="T11" fmla="*/ 2147483646 h 26"/>
              <a:gd name="T12" fmla="*/ 2147483646 w 30"/>
              <a:gd name="T13" fmla="*/ 2147483646 h 26"/>
              <a:gd name="T14" fmla="*/ 2147483646 w 30"/>
              <a:gd name="T15" fmla="*/ 2147483646 h 26"/>
              <a:gd name="T16" fmla="*/ 2147483646 w 30"/>
              <a:gd name="T17" fmla="*/ 2147483646 h 26"/>
              <a:gd name="T18" fmla="*/ 2147483646 w 30"/>
              <a:gd name="T19" fmla="*/ 214748364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25" y="19"/>
                </a:moveTo>
                <a:lnTo>
                  <a:pt x="30" y="19"/>
                </a:lnTo>
                <a:lnTo>
                  <a:pt x="5" y="0"/>
                </a:lnTo>
                <a:lnTo>
                  <a:pt x="0" y="7"/>
                </a:lnTo>
                <a:lnTo>
                  <a:pt x="25" y="24"/>
                </a:lnTo>
                <a:lnTo>
                  <a:pt x="30" y="24"/>
                </a:lnTo>
                <a:lnTo>
                  <a:pt x="25" y="24"/>
                </a:lnTo>
                <a:lnTo>
                  <a:pt x="29" y="26"/>
                </a:lnTo>
                <a:lnTo>
                  <a:pt x="30" y="24"/>
                </a:lnTo>
                <a:lnTo>
                  <a:pt x="25"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5" name="Freeform 31"/>
          <p:cNvSpPr>
            <a:spLocks/>
          </p:cNvSpPr>
          <p:nvPr/>
        </p:nvSpPr>
        <p:spPr bwMode="auto">
          <a:xfrm>
            <a:off x="6696075" y="4654550"/>
            <a:ext cx="46038" cy="38100"/>
          </a:xfrm>
          <a:custGeom>
            <a:avLst/>
            <a:gdLst>
              <a:gd name="T0" fmla="*/ 2147483646 w 29"/>
              <a:gd name="T1" fmla="*/ 0 h 24"/>
              <a:gd name="T2" fmla="*/ 2147483646 w 29"/>
              <a:gd name="T3" fmla="*/ 2147483646 h 24"/>
              <a:gd name="T4" fmla="*/ 0 w 29"/>
              <a:gd name="T5" fmla="*/ 2147483646 h 24"/>
              <a:gd name="T6" fmla="*/ 2147483646 w 29"/>
              <a:gd name="T7" fmla="*/ 2147483646 h 24"/>
              <a:gd name="T8" fmla="*/ 2147483646 w 29"/>
              <a:gd name="T9" fmla="*/ 2147483646 h 24"/>
              <a:gd name="T10" fmla="*/ 2147483646 w 29"/>
              <a:gd name="T11" fmla="*/ 2147483646 h 24"/>
              <a:gd name="T12" fmla="*/ 2147483646 w 29"/>
              <a:gd name="T13" fmla="*/ 0 h 24"/>
              <a:gd name="T14" fmla="*/ 2147483646 w 29"/>
              <a:gd name="T15" fmla="*/ 0 h 24"/>
              <a:gd name="T16" fmla="*/ 2147483646 w 29"/>
              <a:gd name="T17" fmla="*/ 2147483646 h 24"/>
              <a:gd name="T18" fmla="*/ 2147483646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27" y="0"/>
                </a:moveTo>
                <a:lnTo>
                  <a:pt x="24" y="2"/>
                </a:lnTo>
                <a:lnTo>
                  <a:pt x="0" y="19"/>
                </a:lnTo>
                <a:lnTo>
                  <a:pt x="5" y="24"/>
                </a:lnTo>
                <a:lnTo>
                  <a:pt x="29" y="9"/>
                </a:lnTo>
                <a:lnTo>
                  <a:pt x="24" y="9"/>
                </a:lnTo>
                <a:lnTo>
                  <a:pt x="27" y="0"/>
                </a:lnTo>
                <a:lnTo>
                  <a:pt x="26" y="0"/>
                </a:lnTo>
                <a:lnTo>
                  <a:pt x="24" y="2"/>
                </a:lnTo>
                <a:lnTo>
                  <a:pt x="2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6" name="Freeform 32"/>
          <p:cNvSpPr>
            <a:spLocks/>
          </p:cNvSpPr>
          <p:nvPr/>
        </p:nvSpPr>
        <p:spPr bwMode="auto">
          <a:xfrm>
            <a:off x="6734175" y="4654550"/>
            <a:ext cx="39688" cy="33338"/>
          </a:xfrm>
          <a:custGeom>
            <a:avLst/>
            <a:gdLst>
              <a:gd name="T0" fmla="*/ 2147483646 w 25"/>
              <a:gd name="T1" fmla="*/ 2147483646 h 21"/>
              <a:gd name="T2" fmla="*/ 2147483646 w 25"/>
              <a:gd name="T3" fmla="*/ 2147483646 h 21"/>
              <a:gd name="T4" fmla="*/ 2147483646 w 25"/>
              <a:gd name="T5" fmla="*/ 0 h 21"/>
              <a:gd name="T6" fmla="*/ 0 w 25"/>
              <a:gd name="T7" fmla="*/ 2147483646 h 21"/>
              <a:gd name="T8" fmla="*/ 2147483646 w 25"/>
              <a:gd name="T9" fmla="*/ 2147483646 h 21"/>
              <a:gd name="T10" fmla="*/ 2147483646 w 25"/>
              <a:gd name="T11" fmla="*/ 2147483646 h 21"/>
              <a:gd name="T12" fmla="*/ 2147483646 w 25"/>
              <a:gd name="T13" fmla="*/ 2147483646 h 21"/>
              <a:gd name="T14" fmla="*/ 2147483646 w 25"/>
              <a:gd name="T15" fmla="*/ 2147483646 h 21"/>
              <a:gd name="T16" fmla="*/ 2147483646 w 25"/>
              <a:gd name="T17" fmla="*/ 2147483646 h 21"/>
              <a:gd name="T18" fmla="*/ 2147483646 w 25"/>
              <a:gd name="T19" fmla="*/ 2147483646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21">
                <a:moveTo>
                  <a:pt x="22" y="12"/>
                </a:moveTo>
                <a:lnTo>
                  <a:pt x="25" y="12"/>
                </a:lnTo>
                <a:lnTo>
                  <a:pt x="3" y="0"/>
                </a:lnTo>
                <a:lnTo>
                  <a:pt x="0" y="9"/>
                </a:lnTo>
                <a:lnTo>
                  <a:pt x="22" y="19"/>
                </a:lnTo>
                <a:lnTo>
                  <a:pt x="25" y="19"/>
                </a:lnTo>
                <a:lnTo>
                  <a:pt x="22" y="19"/>
                </a:lnTo>
                <a:lnTo>
                  <a:pt x="24" y="21"/>
                </a:lnTo>
                <a:lnTo>
                  <a:pt x="25"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7" name="Freeform 33"/>
          <p:cNvSpPr>
            <a:spLocks/>
          </p:cNvSpPr>
          <p:nvPr/>
        </p:nvSpPr>
        <p:spPr bwMode="auto">
          <a:xfrm>
            <a:off x="6769100" y="4649788"/>
            <a:ext cx="38100" cy="34925"/>
          </a:xfrm>
          <a:custGeom>
            <a:avLst/>
            <a:gdLst>
              <a:gd name="T0" fmla="*/ 2147483646 w 24"/>
              <a:gd name="T1" fmla="*/ 2147483646 h 22"/>
              <a:gd name="T2" fmla="*/ 2147483646 w 24"/>
              <a:gd name="T3" fmla="*/ 2147483646 h 22"/>
              <a:gd name="T4" fmla="*/ 0 w 24"/>
              <a:gd name="T5" fmla="*/ 2147483646 h 22"/>
              <a:gd name="T6" fmla="*/ 2147483646 w 24"/>
              <a:gd name="T7" fmla="*/ 2147483646 h 22"/>
              <a:gd name="T8" fmla="*/ 2147483646 w 24"/>
              <a:gd name="T9" fmla="*/ 2147483646 h 22"/>
              <a:gd name="T10" fmla="*/ 2147483646 w 24"/>
              <a:gd name="T11" fmla="*/ 2147483646 h 22"/>
              <a:gd name="T12" fmla="*/ 2147483646 w 24"/>
              <a:gd name="T13" fmla="*/ 2147483646 h 22"/>
              <a:gd name="T14" fmla="*/ 2147483646 w 24"/>
              <a:gd name="T15" fmla="*/ 0 h 22"/>
              <a:gd name="T16" fmla="*/ 2147483646 w 24"/>
              <a:gd name="T17" fmla="*/ 2147483646 h 22"/>
              <a:gd name="T18" fmla="*/ 2147483646 w 24"/>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5"/>
                </a:lnTo>
                <a:lnTo>
                  <a:pt x="3" y="22"/>
                </a:lnTo>
                <a:lnTo>
                  <a:pt x="24" y="9"/>
                </a:lnTo>
                <a:lnTo>
                  <a:pt x="20" y="9"/>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8" name="Freeform 34"/>
          <p:cNvSpPr>
            <a:spLocks/>
          </p:cNvSpPr>
          <p:nvPr/>
        </p:nvSpPr>
        <p:spPr bwMode="auto">
          <a:xfrm>
            <a:off x="6800850" y="4652963"/>
            <a:ext cx="41275" cy="31750"/>
          </a:xfrm>
          <a:custGeom>
            <a:avLst/>
            <a:gdLst>
              <a:gd name="T0" fmla="*/ 2147483646 w 26"/>
              <a:gd name="T1" fmla="*/ 2147483646 h 20"/>
              <a:gd name="T2" fmla="*/ 2147483646 w 26"/>
              <a:gd name="T3" fmla="*/ 2147483646 h 20"/>
              <a:gd name="T4" fmla="*/ 2147483646 w 26"/>
              <a:gd name="T5" fmla="*/ 0 h 20"/>
              <a:gd name="T6" fmla="*/ 0 w 26"/>
              <a:gd name="T7" fmla="*/ 2147483646 h 20"/>
              <a:gd name="T8" fmla="*/ 2147483646 w 26"/>
              <a:gd name="T9" fmla="*/ 2147483646 h 20"/>
              <a:gd name="T10" fmla="*/ 2147483646 w 26"/>
              <a:gd name="T11" fmla="*/ 2147483646 h 20"/>
              <a:gd name="T12" fmla="*/ 2147483646 w 26"/>
              <a:gd name="T13" fmla="*/ 2147483646 h 20"/>
              <a:gd name="T14" fmla="*/ 2147483646 w 26"/>
              <a:gd name="T15" fmla="*/ 2147483646 h 20"/>
              <a:gd name="T16" fmla="*/ 2147483646 w 26"/>
              <a:gd name="T17" fmla="*/ 2147483646 h 20"/>
              <a:gd name="T18" fmla="*/ 2147483646 w 26"/>
              <a:gd name="T19" fmla="*/ 2147483646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2"/>
                </a:moveTo>
                <a:lnTo>
                  <a:pt x="26" y="12"/>
                </a:lnTo>
                <a:lnTo>
                  <a:pt x="4" y="0"/>
                </a:lnTo>
                <a:lnTo>
                  <a:pt x="0" y="7"/>
                </a:lnTo>
                <a:lnTo>
                  <a:pt x="22" y="18"/>
                </a:lnTo>
                <a:lnTo>
                  <a:pt x="26" y="18"/>
                </a:lnTo>
                <a:lnTo>
                  <a:pt x="22" y="18"/>
                </a:lnTo>
                <a:lnTo>
                  <a:pt x="24" y="20"/>
                </a:lnTo>
                <a:lnTo>
                  <a:pt x="26" y="18"/>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29" name="Freeform 35"/>
          <p:cNvSpPr>
            <a:spLocks/>
          </p:cNvSpPr>
          <p:nvPr/>
        </p:nvSpPr>
        <p:spPr bwMode="auto">
          <a:xfrm>
            <a:off x="6835775" y="4649788"/>
            <a:ext cx="42863" cy="31750"/>
          </a:xfrm>
          <a:custGeom>
            <a:avLst/>
            <a:gdLst>
              <a:gd name="T0" fmla="*/ 2147483646 w 27"/>
              <a:gd name="T1" fmla="*/ 2147483646 h 20"/>
              <a:gd name="T2" fmla="*/ 2147483646 w 27"/>
              <a:gd name="T3" fmla="*/ 0 h 20"/>
              <a:gd name="T4" fmla="*/ 0 w 27"/>
              <a:gd name="T5" fmla="*/ 2147483646 h 20"/>
              <a:gd name="T6" fmla="*/ 2147483646 w 27"/>
              <a:gd name="T7" fmla="*/ 2147483646 h 20"/>
              <a:gd name="T8" fmla="*/ 2147483646 w 27"/>
              <a:gd name="T9" fmla="*/ 2147483646 h 20"/>
              <a:gd name="T10" fmla="*/ 2147483646 w 27"/>
              <a:gd name="T11" fmla="*/ 2147483646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24" y="3"/>
                </a:moveTo>
                <a:lnTo>
                  <a:pt x="22" y="0"/>
                </a:lnTo>
                <a:lnTo>
                  <a:pt x="0" y="14"/>
                </a:lnTo>
                <a:lnTo>
                  <a:pt x="4" y="20"/>
                </a:lnTo>
                <a:lnTo>
                  <a:pt x="27" y="7"/>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0" name="Freeform 36"/>
          <p:cNvSpPr>
            <a:spLocks/>
          </p:cNvSpPr>
          <p:nvPr/>
        </p:nvSpPr>
        <p:spPr bwMode="auto">
          <a:xfrm>
            <a:off x="6656388" y="4676775"/>
            <a:ext cx="47625" cy="39688"/>
          </a:xfrm>
          <a:custGeom>
            <a:avLst/>
            <a:gdLst>
              <a:gd name="T0" fmla="*/ 2147483646 w 30"/>
              <a:gd name="T1" fmla="*/ 2147483646 h 25"/>
              <a:gd name="T2" fmla="*/ 2147483646 w 30"/>
              <a:gd name="T3" fmla="*/ 2147483646 h 25"/>
              <a:gd name="T4" fmla="*/ 2147483646 w 30"/>
              <a:gd name="T5" fmla="*/ 0 h 25"/>
              <a:gd name="T6" fmla="*/ 0 w 30"/>
              <a:gd name="T7" fmla="*/ 2147483646 h 25"/>
              <a:gd name="T8" fmla="*/ 2147483646 w 30"/>
              <a:gd name="T9" fmla="*/ 2147483646 h 25"/>
              <a:gd name="T10" fmla="*/ 2147483646 w 30"/>
              <a:gd name="T11" fmla="*/ 2147483646 h 25"/>
              <a:gd name="T12" fmla="*/ 2147483646 w 30"/>
              <a:gd name="T13" fmla="*/ 2147483646 h 25"/>
              <a:gd name="T14" fmla="*/ 2147483646 w 30"/>
              <a:gd name="T15" fmla="*/ 2147483646 h 25"/>
              <a:gd name="T16" fmla="*/ 2147483646 w 30"/>
              <a:gd name="T17" fmla="*/ 2147483646 h 25"/>
              <a:gd name="T18" fmla="*/ 2147483646 w 30"/>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25" y="19"/>
                </a:moveTo>
                <a:lnTo>
                  <a:pt x="30" y="19"/>
                </a:lnTo>
                <a:lnTo>
                  <a:pt x="5" y="0"/>
                </a:lnTo>
                <a:lnTo>
                  <a:pt x="0" y="7"/>
                </a:lnTo>
                <a:lnTo>
                  <a:pt x="25" y="24"/>
                </a:lnTo>
                <a:lnTo>
                  <a:pt x="30" y="24"/>
                </a:lnTo>
                <a:lnTo>
                  <a:pt x="25" y="24"/>
                </a:lnTo>
                <a:lnTo>
                  <a:pt x="29" y="25"/>
                </a:lnTo>
                <a:lnTo>
                  <a:pt x="30" y="24"/>
                </a:lnTo>
                <a:lnTo>
                  <a:pt x="25"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1" name="Freeform 37"/>
          <p:cNvSpPr>
            <a:spLocks/>
          </p:cNvSpPr>
          <p:nvPr/>
        </p:nvSpPr>
        <p:spPr bwMode="auto">
          <a:xfrm>
            <a:off x="6696075" y="4676775"/>
            <a:ext cx="46038" cy="38100"/>
          </a:xfrm>
          <a:custGeom>
            <a:avLst/>
            <a:gdLst>
              <a:gd name="T0" fmla="*/ 2147483646 w 29"/>
              <a:gd name="T1" fmla="*/ 2147483646 h 24"/>
              <a:gd name="T2" fmla="*/ 2147483646 w 29"/>
              <a:gd name="T3" fmla="*/ 2147483646 h 24"/>
              <a:gd name="T4" fmla="*/ 0 w 29"/>
              <a:gd name="T5" fmla="*/ 2147483646 h 24"/>
              <a:gd name="T6" fmla="*/ 2147483646 w 29"/>
              <a:gd name="T7" fmla="*/ 2147483646 h 24"/>
              <a:gd name="T8" fmla="*/ 2147483646 w 29"/>
              <a:gd name="T9" fmla="*/ 2147483646 h 24"/>
              <a:gd name="T10" fmla="*/ 2147483646 w 29"/>
              <a:gd name="T11" fmla="*/ 2147483646 h 24"/>
              <a:gd name="T12" fmla="*/ 2147483646 w 29"/>
              <a:gd name="T13" fmla="*/ 2147483646 h 24"/>
              <a:gd name="T14" fmla="*/ 2147483646 w 29"/>
              <a:gd name="T15" fmla="*/ 0 h 24"/>
              <a:gd name="T16" fmla="*/ 2147483646 w 29"/>
              <a:gd name="T17" fmla="*/ 2147483646 h 24"/>
              <a:gd name="T18" fmla="*/ 2147483646 w 29"/>
              <a:gd name="T19" fmla="*/ 2147483646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27" y="2"/>
                </a:moveTo>
                <a:lnTo>
                  <a:pt x="24" y="2"/>
                </a:lnTo>
                <a:lnTo>
                  <a:pt x="0" y="19"/>
                </a:lnTo>
                <a:lnTo>
                  <a:pt x="5" y="24"/>
                </a:lnTo>
                <a:lnTo>
                  <a:pt x="29" y="8"/>
                </a:lnTo>
                <a:lnTo>
                  <a:pt x="24" y="8"/>
                </a:lnTo>
                <a:lnTo>
                  <a:pt x="27" y="2"/>
                </a:lnTo>
                <a:lnTo>
                  <a:pt x="26" y="0"/>
                </a:lnTo>
                <a:lnTo>
                  <a:pt x="24" y="2"/>
                </a:lnTo>
                <a:lnTo>
                  <a:pt x="27"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2" name="Freeform 38"/>
          <p:cNvSpPr>
            <a:spLocks/>
          </p:cNvSpPr>
          <p:nvPr/>
        </p:nvSpPr>
        <p:spPr bwMode="auto">
          <a:xfrm>
            <a:off x="6734175" y="4679950"/>
            <a:ext cx="39688" cy="28575"/>
          </a:xfrm>
          <a:custGeom>
            <a:avLst/>
            <a:gdLst>
              <a:gd name="T0" fmla="*/ 2147483646 w 25"/>
              <a:gd name="T1" fmla="*/ 2147483646 h 18"/>
              <a:gd name="T2" fmla="*/ 2147483646 w 25"/>
              <a:gd name="T3" fmla="*/ 2147483646 h 18"/>
              <a:gd name="T4" fmla="*/ 2147483646 w 25"/>
              <a:gd name="T5" fmla="*/ 0 h 18"/>
              <a:gd name="T6" fmla="*/ 0 w 25"/>
              <a:gd name="T7" fmla="*/ 2147483646 h 18"/>
              <a:gd name="T8" fmla="*/ 2147483646 w 25"/>
              <a:gd name="T9" fmla="*/ 2147483646 h 18"/>
              <a:gd name="T10" fmla="*/ 2147483646 w 25"/>
              <a:gd name="T11" fmla="*/ 2147483646 h 18"/>
              <a:gd name="T12" fmla="*/ 2147483646 w 25"/>
              <a:gd name="T13" fmla="*/ 2147483646 h 18"/>
              <a:gd name="T14" fmla="*/ 2147483646 w 25"/>
              <a:gd name="T15" fmla="*/ 2147483646 h 18"/>
              <a:gd name="T16" fmla="*/ 2147483646 w 25"/>
              <a:gd name="T17" fmla="*/ 2147483646 h 18"/>
              <a:gd name="T18" fmla="*/ 2147483646 w 25"/>
              <a:gd name="T19" fmla="*/ 214748364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8">
                <a:moveTo>
                  <a:pt x="22" y="10"/>
                </a:moveTo>
                <a:lnTo>
                  <a:pt x="25" y="10"/>
                </a:lnTo>
                <a:lnTo>
                  <a:pt x="3" y="0"/>
                </a:lnTo>
                <a:lnTo>
                  <a:pt x="0" y="6"/>
                </a:lnTo>
                <a:lnTo>
                  <a:pt x="22" y="17"/>
                </a:lnTo>
                <a:lnTo>
                  <a:pt x="25" y="17"/>
                </a:lnTo>
                <a:lnTo>
                  <a:pt x="22" y="17"/>
                </a:lnTo>
                <a:lnTo>
                  <a:pt x="24" y="18"/>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3" name="Freeform 39"/>
          <p:cNvSpPr>
            <a:spLocks/>
          </p:cNvSpPr>
          <p:nvPr/>
        </p:nvSpPr>
        <p:spPr bwMode="auto">
          <a:xfrm>
            <a:off x="6769100" y="4672013"/>
            <a:ext cx="38100" cy="34925"/>
          </a:xfrm>
          <a:custGeom>
            <a:avLst/>
            <a:gdLst>
              <a:gd name="T0" fmla="*/ 2147483646 w 24"/>
              <a:gd name="T1" fmla="*/ 2147483646 h 22"/>
              <a:gd name="T2" fmla="*/ 2147483646 w 24"/>
              <a:gd name="T3" fmla="*/ 2147483646 h 22"/>
              <a:gd name="T4" fmla="*/ 0 w 24"/>
              <a:gd name="T5" fmla="*/ 2147483646 h 22"/>
              <a:gd name="T6" fmla="*/ 2147483646 w 24"/>
              <a:gd name="T7" fmla="*/ 2147483646 h 22"/>
              <a:gd name="T8" fmla="*/ 2147483646 w 24"/>
              <a:gd name="T9" fmla="*/ 2147483646 h 22"/>
              <a:gd name="T10" fmla="*/ 2147483646 w 24"/>
              <a:gd name="T11" fmla="*/ 2147483646 h 22"/>
              <a:gd name="T12" fmla="*/ 2147483646 w 24"/>
              <a:gd name="T13" fmla="*/ 2147483646 h 22"/>
              <a:gd name="T14" fmla="*/ 2147483646 w 24"/>
              <a:gd name="T15" fmla="*/ 0 h 22"/>
              <a:gd name="T16" fmla="*/ 2147483646 w 24"/>
              <a:gd name="T17" fmla="*/ 2147483646 h 22"/>
              <a:gd name="T18" fmla="*/ 2147483646 w 24"/>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1"/>
                </a:moveTo>
                <a:lnTo>
                  <a:pt x="20" y="1"/>
                </a:lnTo>
                <a:lnTo>
                  <a:pt x="0" y="15"/>
                </a:lnTo>
                <a:lnTo>
                  <a:pt x="3" y="22"/>
                </a:lnTo>
                <a:lnTo>
                  <a:pt x="24" y="8"/>
                </a:lnTo>
                <a:lnTo>
                  <a:pt x="20" y="8"/>
                </a:lnTo>
                <a:lnTo>
                  <a:pt x="24" y="1"/>
                </a:lnTo>
                <a:lnTo>
                  <a:pt x="22" y="0"/>
                </a:lnTo>
                <a:lnTo>
                  <a:pt x="20" y="1"/>
                </a:lnTo>
                <a:lnTo>
                  <a:pt x="24" y="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4" name="Freeform 40"/>
          <p:cNvSpPr>
            <a:spLocks/>
          </p:cNvSpPr>
          <p:nvPr/>
        </p:nvSpPr>
        <p:spPr bwMode="auto">
          <a:xfrm>
            <a:off x="6800850" y="4673600"/>
            <a:ext cx="41275" cy="33338"/>
          </a:xfrm>
          <a:custGeom>
            <a:avLst/>
            <a:gdLst>
              <a:gd name="T0" fmla="*/ 2147483646 w 26"/>
              <a:gd name="T1" fmla="*/ 2147483646 h 21"/>
              <a:gd name="T2" fmla="*/ 2147483646 w 26"/>
              <a:gd name="T3" fmla="*/ 2147483646 h 21"/>
              <a:gd name="T4" fmla="*/ 2147483646 w 26"/>
              <a:gd name="T5" fmla="*/ 0 h 21"/>
              <a:gd name="T6" fmla="*/ 0 w 26"/>
              <a:gd name="T7" fmla="*/ 2147483646 h 21"/>
              <a:gd name="T8" fmla="*/ 2147483646 w 26"/>
              <a:gd name="T9" fmla="*/ 2147483646 h 21"/>
              <a:gd name="T10" fmla="*/ 2147483646 w 26"/>
              <a:gd name="T11" fmla="*/ 2147483646 h 21"/>
              <a:gd name="T12" fmla="*/ 2147483646 w 26"/>
              <a:gd name="T13" fmla="*/ 2147483646 h 21"/>
              <a:gd name="T14" fmla="*/ 2147483646 w 26"/>
              <a:gd name="T15" fmla="*/ 2147483646 h 21"/>
              <a:gd name="T16" fmla="*/ 2147483646 w 26"/>
              <a:gd name="T17" fmla="*/ 2147483646 h 21"/>
              <a:gd name="T18" fmla="*/ 2147483646 w 26"/>
              <a:gd name="T19" fmla="*/ 2147483646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22" y="12"/>
                </a:moveTo>
                <a:lnTo>
                  <a:pt x="26" y="12"/>
                </a:lnTo>
                <a:lnTo>
                  <a:pt x="4" y="0"/>
                </a:lnTo>
                <a:lnTo>
                  <a:pt x="0" y="7"/>
                </a:lnTo>
                <a:lnTo>
                  <a:pt x="22" y="19"/>
                </a:lnTo>
                <a:lnTo>
                  <a:pt x="26" y="19"/>
                </a:lnTo>
                <a:lnTo>
                  <a:pt x="22" y="19"/>
                </a:lnTo>
                <a:lnTo>
                  <a:pt x="24" y="21"/>
                </a:lnTo>
                <a:lnTo>
                  <a:pt x="26"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5" name="Freeform 41"/>
          <p:cNvSpPr>
            <a:spLocks/>
          </p:cNvSpPr>
          <p:nvPr/>
        </p:nvSpPr>
        <p:spPr bwMode="auto">
          <a:xfrm>
            <a:off x="6835775" y="4672013"/>
            <a:ext cx="42863" cy="31750"/>
          </a:xfrm>
          <a:custGeom>
            <a:avLst/>
            <a:gdLst>
              <a:gd name="T0" fmla="*/ 2147483646 w 27"/>
              <a:gd name="T1" fmla="*/ 2147483646 h 20"/>
              <a:gd name="T2" fmla="*/ 2147483646 w 27"/>
              <a:gd name="T3" fmla="*/ 0 h 20"/>
              <a:gd name="T4" fmla="*/ 0 w 27"/>
              <a:gd name="T5" fmla="*/ 2147483646 h 20"/>
              <a:gd name="T6" fmla="*/ 2147483646 w 27"/>
              <a:gd name="T7" fmla="*/ 2147483646 h 20"/>
              <a:gd name="T8" fmla="*/ 2147483646 w 27"/>
              <a:gd name="T9" fmla="*/ 2147483646 h 20"/>
              <a:gd name="T10" fmla="*/ 2147483646 w 27"/>
              <a:gd name="T11" fmla="*/ 2147483646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24" y="3"/>
                </a:moveTo>
                <a:lnTo>
                  <a:pt x="22" y="0"/>
                </a:lnTo>
                <a:lnTo>
                  <a:pt x="0" y="13"/>
                </a:lnTo>
                <a:lnTo>
                  <a:pt x="4" y="20"/>
                </a:lnTo>
                <a:lnTo>
                  <a:pt x="27" y="6"/>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6" name="Freeform 42"/>
          <p:cNvSpPr>
            <a:spLocks/>
          </p:cNvSpPr>
          <p:nvPr/>
        </p:nvSpPr>
        <p:spPr bwMode="auto">
          <a:xfrm>
            <a:off x="6656388" y="4572000"/>
            <a:ext cx="47625" cy="42863"/>
          </a:xfrm>
          <a:custGeom>
            <a:avLst/>
            <a:gdLst>
              <a:gd name="T0" fmla="*/ 2147483646 w 30"/>
              <a:gd name="T1" fmla="*/ 2147483646 h 27"/>
              <a:gd name="T2" fmla="*/ 2147483646 w 30"/>
              <a:gd name="T3" fmla="*/ 2147483646 h 27"/>
              <a:gd name="T4" fmla="*/ 2147483646 w 30"/>
              <a:gd name="T5" fmla="*/ 0 h 27"/>
              <a:gd name="T6" fmla="*/ 0 w 30"/>
              <a:gd name="T7" fmla="*/ 2147483646 h 27"/>
              <a:gd name="T8" fmla="*/ 2147483646 w 30"/>
              <a:gd name="T9" fmla="*/ 2147483646 h 27"/>
              <a:gd name="T10" fmla="*/ 2147483646 w 30"/>
              <a:gd name="T11" fmla="*/ 2147483646 h 27"/>
              <a:gd name="T12" fmla="*/ 2147483646 w 30"/>
              <a:gd name="T13" fmla="*/ 2147483646 h 27"/>
              <a:gd name="T14" fmla="*/ 2147483646 w 30"/>
              <a:gd name="T15" fmla="*/ 2147483646 h 27"/>
              <a:gd name="T16" fmla="*/ 2147483646 w 30"/>
              <a:gd name="T17" fmla="*/ 2147483646 h 27"/>
              <a:gd name="T18" fmla="*/ 2147483646 w 30"/>
              <a:gd name="T19" fmla="*/ 2147483646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25" y="19"/>
                </a:moveTo>
                <a:lnTo>
                  <a:pt x="30" y="19"/>
                </a:lnTo>
                <a:lnTo>
                  <a:pt x="5" y="0"/>
                </a:lnTo>
                <a:lnTo>
                  <a:pt x="0" y="7"/>
                </a:lnTo>
                <a:lnTo>
                  <a:pt x="25" y="25"/>
                </a:lnTo>
                <a:lnTo>
                  <a:pt x="30" y="25"/>
                </a:lnTo>
                <a:lnTo>
                  <a:pt x="25" y="25"/>
                </a:lnTo>
                <a:lnTo>
                  <a:pt x="29" y="27"/>
                </a:lnTo>
                <a:lnTo>
                  <a:pt x="30" y="25"/>
                </a:lnTo>
                <a:lnTo>
                  <a:pt x="25"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7" name="Freeform 43"/>
          <p:cNvSpPr>
            <a:spLocks/>
          </p:cNvSpPr>
          <p:nvPr/>
        </p:nvSpPr>
        <p:spPr bwMode="auto">
          <a:xfrm>
            <a:off x="6696075" y="4572000"/>
            <a:ext cx="46038" cy="39688"/>
          </a:xfrm>
          <a:custGeom>
            <a:avLst/>
            <a:gdLst>
              <a:gd name="T0" fmla="*/ 2147483646 w 29"/>
              <a:gd name="T1" fmla="*/ 2147483646 h 25"/>
              <a:gd name="T2" fmla="*/ 2147483646 w 29"/>
              <a:gd name="T3" fmla="*/ 2147483646 h 25"/>
              <a:gd name="T4" fmla="*/ 0 w 29"/>
              <a:gd name="T5" fmla="*/ 2147483646 h 25"/>
              <a:gd name="T6" fmla="*/ 2147483646 w 29"/>
              <a:gd name="T7" fmla="*/ 2147483646 h 25"/>
              <a:gd name="T8" fmla="*/ 2147483646 w 29"/>
              <a:gd name="T9" fmla="*/ 2147483646 h 25"/>
              <a:gd name="T10" fmla="*/ 2147483646 w 29"/>
              <a:gd name="T11" fmla="*/ 2147483646 h 25"/>
              <a:gd name="T12" fmla="*/ 2147483646 w 29"/>
              <a:gd name="T13" fmla="*/ 2147483646 h 25"/>
              <a:gd name="T14" fmla="*/ 2147483646 w 29"/>
              <a:gd name="T15" fmla="*/ 0 h 25"/>
              <a:gd name="T16" fmla="*/ 2147483646 w 29"/>
              <a:gd name="T17" fmla="*/ 2147483646 h 25"/>
              <a:gd name="T18" fmla="*/ 2147483646 w 29"/>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27" y="2"/>
                </a:moveTo>
                <a:lnTo>
                  <a:pt x="24" y="2"/>
                </a:lnTo>
                <a:lnTo>
                  <a:pt x="0" y="19"/>
                </a:lnTo>
                <a:lnTo>
                  <a:pt x="5" y="25"/>
                </a:lnTo>
                <a:lnTo>
                  <a:pt x="29" y="8"/>
                </a:lnTo>
                <a:lnTo>
                  <a:pt x="24" y="8"/>
                </a:lnTo>
                <a:lnTo>
                  <a:pt x="27" y="2"/>
                </a:lnTo>
                <a:lnTo>
                  <a:pt x="26" y="0"/>
                </a:lnTo>
                <a:lnTo>
                  <a:pt x="24" y="2"/>
                </a:lnTo>
                <a:lnTo>
                  <a:pt x="27"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8" name="Freeform 44"/>
          <p:cNvSpPr>
            <a:spLocks/>
          </p:cNvSpPr>
          <p:nvPr/>
        </p:nvSpPr>
        <p:spPr bwMode="auto">
          <a:xfrm>
            <a:off x="6734175" y="4575175"/>
            <a:ext cx="39688" cy="28575"/>
          </a:xfrm>
          <a:custGeom>
            <a:avLst/>
            <a:gdLst>
              <a:gd name="T0" fmla="*/ 2147483646 w 25"/>
              <a:gd name="T1" fmla="*/ 2147483646 h 18"/>
              <a:gd name="T2" fmla="*/ 2147483646 w 25"/>
              <a:gd name="T3" fmla="*/ 2147483646 h 18"/>
              <a:gd name="T4" fmla="*/ 2147483646 w 25"/>
              <a:gd name="T5" fmla="*/ 0 h 18"/>
              <a:gd name="T6" fmla="*/ 0 w 25"/>
              <a:gd name="T7" fmla="*/ 2147483646 h 18"/>
              <a:gd name="T8" fmla="*/ 2147483646 w 25"/>
              <a:gd name="T9" fmla="*/ 2147483646 h 18"/>
              <a:gd name="T10" fmla="*/ 2147483646 w 25"/>
              <a:gd name="T11" fmla="*/ 2147483646 h 18"/>
              <a:gd name="T12" fmla="*/ 2147483646 w 25"/>
              <a:gd name="T13" fmla="*/ 2147483646 h 18"/>
              <a:gd name="T14" fmla="*/ 2147483646 w 25"/>
              <a:gd name="T15" fmla="*/ 2147483646 h 18"/>
              <a:gd name="T16" fmla="*/ 2147483646 w 25"/>
              <a:gd name="T17" fmla="*/ 2147483646 h 18"/>
              <a:gd name="T18" fmla="*/ 2147483646 w 25"/>
              <a:gd name="T19" fmla="*/ 214748364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8">
                <a:moveTo>
                  <a:pt x="22" y="10"/>
                </a:moveTo>
                <a:lnTo>
                  <a:pt x="25" y="10"/>
                </a:lnTo>
                <a:lnTo>
                  <a:pt x="3" y="0"/>
                </a:lnTo>
                <a:lnTo>
                  <a:pt x="0" y="6"/>
                </a:lnTo>
                <a:lnTo>
                  <a:pt x="22" y="17"/>
                </a:lnTo>
                <a:lnTo>
                  <a:pt x="25" y="17"/>
                </a:lnTo>
                <a:lnTo>
                  <a:pt x="22" y="17"/>
                </a:lnTo>
                <a:lnTo>
                  <a:pt x="24" y="18"/>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39" name="Freeform 45"/>
          <p:cNvSpPr>
            <a:spLocks/>
          </p:cNvSpPr>
          <p:nvPr/>
        </p:nvSpPr>
        <p:spPr bwMode="auto">
          <a:xfrm>
            <a:off x="6769100" y="4567238"/>
            <a:ext cx="38100" cy="34925"/>
          </a:xfrm>
          <a:custGeom>
            <a:avLst/>
            <a:gdLst>
              <a:gd name="T0" fmla="*/ 2147483646 w 24"/>
              <a:gd name="T1" fmla="*/ 2147483646 h 22"/>
              <a:gd name="T2" fmla="*/ 2147483646 w 24"/>
              <a:gd name="T3" fmla="*/ 2147483646 h 22"/>
              <a:gd name="T4" fmla="*/ 0 w 24"/>
              <a:gd name="T5" fmla="*/ 2147483646 h 22"/>
              <a:gd name="T6" fmla="*/ 2147483646 w 24"/>
              <a:gd name="T7" fmla="*/ 2147483646 h 22"/>
              <a:gd name="T8" fmla="*/ 2147483646 w 24"/>
              <a:gd name="T9" fmla="*/ 2147483646 h 22"/>
              <a:gd name="T10" fmla="*/ 2147483646 w 24"/>
              <a:gd name="T11" fmla="*/ 2147483646 h 22"/>
              <a:gd name="T12" fmla="*/ 2147483646 w 24"/>
              <a:gd name="T13" fmla="*/ 2147483646 h 22"/>
              <a:gd name="T14" fmla="*/ 2147483646 w 24"/>
              <a:gd name="T15" fmla="*/ 0 h 22"/>
              <a:gd name="T16" fmla="*/ 2147483646 w 24"/>
              <a:gd name="T17" fmla="*/ 2147483646 h 22"/>
              <a:gd name="T18" fmla="*/ 2147483646 w 24"/>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1"/>
                </a:moveTo>
                <a:lnTo>
                  <a:pt x="20" y="1"/>
                </a:lnTo>
                <a:lnTo>
                  <a:pt x="0" y="15"/>
                </a:lnTo>
                <a:lnTo>
                  <a:pt x="3" y="22"/>
                </a:lnTo>
                <a:lnTo>
                  <a:pt x="24" y="8"/>
                </a:lnTo>
                <a:lnTo>
                  <a:pt x="20" y="8"/>
                </a:lnTo>
                <a:lnTo>
                  <a:pt x="24" y="1"/>
                </a:lnTo>
                <a:lnTo>
                  <a:pt x="22" y="0"/>
                </a:lnTo>
                <a:lnTo>
                  <a:pt x="20" y="1"/>
                </a:lnTo>
                <a:lnTo>
                  <a:pt x="24" y="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40" name="Freeform 46"/>
          <p:cNvSpPr>
            <a:spLocks/>
          </p:cNvSpPr>
          <p:nvPr/>
        </p:nvSpPr>
        <p:spPr bwMode="auto">
          <a:xfrm>
            <a:off x="6800850" y="4568825"/>
            <a:ext cx="41275" cy="33338"/>
          </a:xfrm>
          <a:custGeom>
            <a:avLst/>
            <a:gdLst>
              <a:gd name="T0" fmla="*/ 2147483646 w 26"/>
              <a:gd name="T1" fmla="*/ 2147483646 h 21"/>
              <a:gd name="T2" fmla="*/ 2147483646 w 26"/>
              <a:gd name="T3" fmla="*/ 2147483646 h 21"/>
              <a:gd name="T4" fmla="*/ 2147483646 w 26"/>
              <a:gd name="T5" fmla="*/ 0 h 21"/>
              <a:gd name="T6" fmla="*/ 0 w 26"/>
              <a:gd name="T7" fmla="*/ 2147483646 h 21"/>
              <a:gd name="T8" fmla="*/ 2147483646 w 26"/>
              <a:gd name="T9" fmla="*/ 2147483646 h 21"/>
              <a:gd name="T10" fmla="*/ 2147483646 w 26"/>
              <a:gd name="T11" fmla="*/ 2147483646 h 21"/>
              <a:gd name="T12" fmla="*/ 2147483646 w 26"/>
              <a:gd name="T13" fmla="*/ 2147483646 h 21"/>
              <a:gd name="T14" fmla="*/ 2147483646 w 26"/>
              <a:gd name="T15" fmla="*/ 2147483646 h 21"/>
              <a:gd name="T16" fmla="*/ 2147483646 w 26"/>
              <a:gd name="T17" fmla="*/ 2147483646 h 21"/>
              <a:gd name="T18" fmla="*/ 2147483646 w 26"/>
              <a:gd name="T19" fmla="*/ 2147483646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22" y="14"/>
                </a:moveTo>
                <a:lnTo>
                  <a:pt x="26" y="14"/>
                </a:lnTo>
                <a:lnTo>
                  <a:pt x="4" y="0"/>
                </a:lnTo>
                <a:lnTo>
                  <a:pt x="0" y="7"/>
                </a:lnTo>
                <a:lnTo>
                  <a:pt x="22" y="21"/>
                </a:lnTo>
                <a:lnTo>
                  <a:pt x="26" y="21"/>
                </a:lnTo>
                <a:lnTo>
                  <a:pt x="22" y="21"/>
                </a:lnTo>
                <a:lnTo>
                  <a:pt x="24" y="21"/>
                </a:lnTo>
                <a:lnTo>
                  <a:pt x="26" y="21"/>
                </a:lnTo>
                <a:lnTo>
                  <a:pt x="22" y="1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41" name="Freeform 47"/>
          <p:cNvSpPr>
            <a:spLocks/>
          </p:cNvSpPr>
          <p:nvPr/>
        </p:nvSpPr>
        <p:spPr bwMode="auto">
          <a:xfrm>
            <a:off x="6835775" y="4567238"/>
            <a:ext cx="42863" cy="34925"/>
          </a:xfrm>
          <a:custGeom>
            <a:avLst/>
            <a:gdLst>
              <a:gd name="T0" fmla="*/ 2147483646 w 27"/>
              <a:gd name="T1" fmla="*/ 2147483646 h 22"/>
              <a:gd name="T2" fmla="*/ 2147483646 w 27"/>
              <a:gd name="T3" fmla="*/ 0 h 22"/>
              <a:gd name="T4" fmla="*/ 0 w 27"/>
              <a:gd name="T5" fmla="*/ 2147483646 h 22"/>
              <a:gd name="T6" fmla="*/ 2147483646 w 27"/>
              <a:gd name="T7" fmla="*/ 2147483646 h 22"/>
              <a:gd name="T8" fmla="*/ 2147483646 w 27"/>
              <a:gd name="T9" fmla="*/ 2147483646 h 22"/>
              <a:gd name="T10" fmla="*/ 2147483646 w 27"/>
              <a:gd name="T11" fmla="*/ 2147483646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3"/>
                </a:moveTo>
                <a:lnTo>
                  <a:pt x="22" y="0"/>
                </a:lnTo>
                <a:lnTo>
                  <a:pt x="0" y="15"/>
                </a:lnTo>
                <a:lnTo>
                  <a:pt x="4" y="22"/>
                </a:lnTo>
                <a:lnTo>
                  <a:pt x="27" y="6"/>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42" name="Freeform 48"/>
          <p:cNvSpPr>
            <a:spLocks/>
          </p:cNvSpPr>
          <p:nvPr/>
        </p:nvSpPr>
        <p:spPr bwMode="auto">
          <a:xfrm>
            <a:off x="6656388" y="4594225"/>
            <a:ext cx="47625" cy="42863"/>
          </a:xfrm>
          <a:custGeom>
            <a:avLst/>
            <a:gdLst>
              <a:gd name="T0" fmla="*/ 2147483646 w 30"/>
              <a:gd name="T1" fmla="*/ 2147483646 h 27"/>
              <a:gd name="T2" fmla="*/ 2147483646 w 30"/>
              <a:gd name="T3" fmla="*/ 2147483646 h 27"/>
              <a:gd name="T4" fmla="*/ 2147483646 w 30"/>
              <a:gd name="T5" fmla="*/ 0 h 27"/>
              <a:gd name="T6" fmla="*/ 0 w 30"/>
              <a:gd name="T7" fmla="*/ 2147483646 h 27"/>
              <a:gd name="T8" fmla="*/ 2147483646 w 30"/>
              <a:gd name="T9" fmla="*/ 2147483646 h 27"/>
              <a:gd name="T10" fmla="*/ 2147483646 w 30"/>
              <a:gd name="T11" fmla="*/ 2147483646 h 27"/>
              <a:gd name="T12" fmla="*/ 2147483646 w 30"/>
              <a:gd name="T13" fmla="*/ 2147483646 h 27"/>
              <a:gd name="T14" fmla="*/ 2147483646 w 30"/>
              <a:gd name="T15" fmla="*/ 2147483646 h 27"/>
              <a:gd name="T16" fmla="*/ 2147483646 w 30"/>
              <a:gd name="T17" fmla="*/ 2147483646 h 27"/>
              <a:gd name="T18" fmla="*/ 2147483646 w 30"/>
              <a:gd name="T19" fmla="*/ 2147483646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25" y="18"/>
                </a:moveTo>
                <a:lnTo>
                  <a:pt x="30" y="18"/>
                </a:lnTo>
                <a:lnTo>
                  <a:pt x="5" y="0"/>
                </a:lnTo>
                <a:lnTo>
                  <a:pt x="0" y="6"/>
                </a:lnTo>
                <a:lnTo>
                  <a:pt x="25" y="25"/>
                </a:lnTo>
                <a:lnTo>
                  <a:pt x="30" y="25"/>
                </a:lnTo>
                <a:lnTo>
                  <a:pt x="25" y="25"/>
                </a:lnTo>
                <a:lnTo>
                  <a:pt x="29" y="27"/>
                </a:lnTo>
                <a:lnTo>
                  <a:pt x="30" y="25"/>
                </a:lnTo>
                <a:lnTo>
                  <a:pt x="25"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43" name="Freeform 49"/>
          <p:cNvSpPr>
            <a:spLocks/>
          </p:cNvSpPr>
          <p:nvPr/>
        </p:nvSpPr>
        <p:spPr bwMode="auto">
          <a:xfrm>
            <a:off x="6696075" y="4594225"/>
            <a:ext cx="46038" cy="39688"/>
          </a:xfrm>
          <a:custGeom>
            <a:avLst/>
            <a:gdLst>
              <a:gd name="T0" fmla="*/ 2147483646 w 29"/>
              <a:gd name="T1" fmla="*/ 2147483646 h 25"/>
              <a:gd name="T2" fmla="*/ 2147483646 w 29"/>
              <a:gd name="T3" fmla="*/ 2147483646 h 25"/>
              <a:gd name="T4" fmla="*/ 0 w 29"/>
              <a:gd name="T5" fmla="*/ 2147483646 h 25"/>
              <a:gd name="T6" fmla="*/ 2147483646 w 29"/>
              <a:gd name="T7" fmla="*/ 2147483646 h 25"/>
              <a:gd name="T8" fmla="*/ 2147483646 w 29"/>
              <a:gd name="T9" fmla="*/ 2147483646 h 25"/>
              <a:gd name="T10" fmla="*/ 2147483646 w 29"/>
              <a:gd name="T11" fmla="*/ 2147483646 h 25"/>
              <a:gd name="T12" fmla="*/ 2147483646 w 29"/>
              <a:gd name="T13" fmla="*/ 2147483646 h 25"/>
              <a:gd name="T14" fmla="*/ 2147483646 w 29"/>
              <a:gd name="T15" fmla="*/ 0 h 25"/>
              <a:gd name="T16" fmla="*/ 2147483646 w 29"/>
              <a:gd name="T17" fmla="*/ 2147483646 h 25"/>
              <a:gd name="T18" fmla="*/ 2147483646 w 29"/>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27" y="1"/>
                </a:moveTo>
                <a:lnTo>
                  <a:pt x="24" y="1"/>
                </a:lnTo>
                <a:lnTo>
                  <a:pt x="0" y="18"/>
                </a:lnTo>
                <a:lnTo>
                  <a:pt x="5" y="25"/>
                </a:lnTo>
                <a:lnTo>
                  <a:pt x="29" y="8"/>
                </a:lnTo>
                <a:lnTo>
                  <a:pt x="24" y="8"/>
                </a:lnTo>
                <a:lnTo>
                  <a:pt x="27" y="1"/>
                </a:lnTo>
                <a:lnTo>
                  <a:pt x="26" y="0"/>
                </a:lnTo>
                <a:lnTo>
                  <a:pt x="24" y="1"/>
                </a:lnTo>
                <a:lnTo>
                  <a:pt x="27" y="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44" name="Freeform 50"/>
          <p:cNvSpPr>
            <a:spLocks/>
          </p:cNvSpPr>
          <p:nvPr/>
        </p:nvSpPr>
        <p:spPr bwMode="auto">
          <a:xfrm>
            <a:off x="6734175" y="4595813"/>
            <a:ext cx="39688" cy="30162"/>
          </a:xfrm>
          <a:custGeom>
            <a:avLst/>
            <a:gdLst>
              <a:gd name="T0" fmla="*/ 2147483646 w 25"/>
              <a:gd name="T1" fmla="*/ 2147483646 h 19"/>
              <a:gd name="T2" fmla="*/ 2147483646 w 25"/>
              <a:gd name="T3" fmla="*/ 2147483646 h 19"/>
              <a:gd name="T4" fmla="*/ 2147483646 w 25"/>
              <a:gd name="T5" fmla="*/ 0 h 19"/>
              <a:gd name="T6" fmla="*/ 0 w 25"/>
              <a:gd name="T7" fmla="*/ 2147483646 h 19"/>
              <a:gd name="T8" fmla="*/ 2147483646 w 25"/>
              <a:gd name="T9" fmla="*/ 2147483646 h 19"/>
              <a:gd name="T10" fmla="*/ 2147483646 w 25"/>
              <a:gd name="T11" fmla="*/ 2147483646 h 19"/>
              <a:gd name="T12" fmla="*/ 2147483646 w 25"/>
              <a:gd name="T13" fmla="*/ 2147483646 h 19"/>
              <a:gd name="T14" fmla="*/ 2147483646 w 25"/>
              <a:gd name="T15" fmla="*/ 2147483646 h 19"/>
              <a:gd name="T16" fmla="*/ 2147483646 w 25"/>
              <a:gd name="T17" fmla="*/ 2147483646 h 19"/>
              <a:gd name="T18" fmla="*/ 2147483646 w 25"/>
              <a:gd name="T19" fmla="*/ 214748364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0"/>
                </a:moveTo>
                <a:lnTo>
                  <a:pt x="25" y="10"/>
                </a:lnTo>
                <a:lnTo>
                  <a:pt x="3" y="0"/>
                </a:lnTo>
                <a:lnTo>
                  <a:pt x="0" y="7"/>
                </a:lnTo>
                <a:lnTo>
                  <a:pt x="22" y="17"/>
                </a:lnTo>
                <a:lnTo>
                  <a:pt x="25" y="17"/>
                </a:lnTo>
                <a:lnTo>
                  <a:pt x="22" y="17"/>
                </a:lnTo>
                <a:lnTo>
                  <a:pt x="24" y="19"/>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45" name="Freeform 51"/>
          <p:cNvSpPr>
            <a:spLocks/>
          </p:cNvSpPr>
          <p:nvPr/>
        </p:nvSpPr>
        <p:spPr bwMode="auto">
          <a:xfrm>
            <a:off x="6769100" y="4587875"/>
            <a:ext cx="38100" cy="34925"/>
          </a:xfrm>
          <a:custGeom>
            <a:avLst/>
            <a:gdLst>
              <a:gd name="T0" fmla="*/ 2147483646 w 24"/>
              <a:gd name="T1" fmla="*/ 2147483646 h 22"/>
              <a:gd name="T2" fmla="*/ 2147483646 w 24"/>
              <a:gd name="T3" fmla="*/ 2147483646 h 22"/>
              <a:gd name="T4" fmla="*/ 0 w 24"/>
              <a:gd name="T5" fmla="*/ 2147483646 h 22"/>
              <a:gd name="T6" fmla="*/ 2147483646 w 24"/>
              <a:gd name="T7" fmla="*/ 2147483646 h 22"/>
              <a:gd name="T8" fmla="*/ 2147483646 w 24"/>
              <a:gd name="T9" fmla="*/ 2147483646 h 22"/>
              <a:gd name="T10" fmla="*/ 2147483646 w 24"/>
              <a:gd name="T11" fmla="*/ 2147483646 h 22"/>
              <a:gd name="T12" fmla="*/ 2147483646 w 24"/>
              <a:gd name="T13" fmla="*/ 2147483646 h 22"/>
              <a:gd name="T14" fmla="*/ 2147483646 w 24"/>
              <a:gd name="T15" fmla="*/ 0 h 22"/>
              <a:gd name="T16" fmla="*/ 2147483646 w 24"/>
              <a:gd name="T17" fmla="*/ 2147483646 h 22"/>
              <a:gd name="T18" fmla="*/ 2147483646 w 24"/>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5"/>
                </a:lnTo>
                <a:lnTo>
                  <a:pt x="3" y="22"/>
                </a:lnTo>
                <a:lnTo>
                  <a:pt x="24" y="9"/>
                </a:lnTo>
                <a:lnTo>
                  <a:pt x="20" y="9"/>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46" name="Freeform 52"/>
          <p:cNvSpPr>
            <a:spLocks/>
          </p:cNvSpPr>
          <p:nvPr/>
        </p:nvSpPr>
        <p:spPr bwMode="auto">
          <a:xfrm>
            <a:off x="6800850" y="4591050"/>
            <a:ext cx="41275" cy="31750"/>
          </a:xfrm>
          <a:custGeom>
            <a:avLst/>
            <a:gdLst>
              <a:gd name="T0" fmla="*/ 2147483646 w 26"/>
              <a:gd name="T1" fmla="*/ 2147483646 h 20"/>
              <a:gd name="T2" fmla="*/ 2147483646 w 26"/>
              <a:gd name="T3" fmla="*/ 2147483646 h 20"/>
              <a:gd name="T4" fmla="*/ 2147483646 w 26"/>
              <a:gd name="T5" fmla="*/ 0 h 20"/>
              <a:gd name="T6" fmla="*/ 0 w 26"/>
              <a:gd name="T7" fmla="*/ 2147483646 h 20"/>
              <a:gd name="T8" fmla="*/ 2147483646 w 26"/>
              <a:gd name="T9" fmla="*/ 2147483646 h 20"/>
              <a:gd name="T10" fmla="*/ 2147483646 w 26"/>
              <a:gd name="T11" fmla="*/ 2147483646 h 20"/>
              <a:gd name="T12" fmla="*/ 2147483646 w 26"/>
              <a:gd name="T13" fmla="*/ 2147483646 h 20"/>
              <a:gd name="T14" fmla="*/ 2147483646 w 26"/>
              <a:gd name="T15" fmla="*/ 2147483646 h 20"/>
              <a:gd name="T16" fmla="*/ 2147483646 w 26"/>
              <a:gd name="T17" fmla="*/ 2147483646 h 20"/>
              <a:gd name="T18" fmla="*/ 2147483646 w 26"/>
              <a:gd name="T19" fmla="*/ 2147483646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3"/>
                </a:moveTo>
                <a:lnTo>
                  <a:pt x="26" y="13"/>
                </a:lnTo>
                <a:lnTo>
                  <a:pt x="4" y="0"/>
                </a:lnTo>
                <a:lnTo>
                  <a:pt x="0" y="7"/>
                </a:lnTo>
                <a:lnTo>
                  <a:pt x="22" y="20"/>
                </a:lnTo>
                <a:lnTo>
                  <a:pt x="26" y="20"/>
                </a:lnTo>
                <a:lnTo>
                  <a:pt x="22" y="20"/>
                </a:lnTo>
                <a:lnTo>
                  <a:pt x="24" y="20"/>
                </a:lnTo>
                <a:lnTo>
                  <a:pt x="26" y="20"/>
                </a:lnTo>
                <a:lnTo>
                  <a:pt x="22" y="1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47" name="Freeform 53"/>
          <p:cNvSpPr>
            <a:spLocks/>
          </p:cNvSpPr>
          <p:nvPr/>
        </p:nvSpPr>
        <p:spPr bwMode="auto">
          <a:xfrm>
            <a:off x="6835775" y="4587875"/>
            <a:ext cx="42863" cy="34925"/>
          </a:xfrm>
          <a:custGeom>
            <a:avLst/>
            <a:gdLst>
              <a:gd name="T0" fmla="*/ 2147483646 w 27"/>
              <a:gd name="T1" fmla="*/ 2147483646 h 22"/>
              <a:gd name="T2" fmla="*/ 2147483646 w 27"/>
              <a:gd name="T3" fmla="*/ 0 h 22"/>
              <a:gd name="T4" fmla="*/ 0 w 27"/>
              <a:gd name="T5" fmla="*/ 2147483646 h 22"/>
              <a:gd name="T6" fmla="*/ 2147483646 w 27"/>
              <a:gd name="T7" fmla="*/ 2147483646 h 22"/>
              <a:gd name="T8" fmla="*/ 2147483646 w 27"/>
              <a:gd name="T9" fmla="*/ 2147483646 h 22"/>
              <a:gd name="T10" fmla="*/ 2147483646 w 27"/>
              <a:gd name="T11" fmla="*/ 2147483646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4"/>
                </a:moveTo>
                <a:lnTo>
                  <a:pt x="22" y="0"/>
                </a:lnTo>
                <a:lnTo>
                  <a:pt x="0" y="15"/>
                </a:lnTo>
                <a:lnTo>
                  <a:pt x="4" y="22"/>
                </a:lnTo>
                <a:lnTo>
                  <a:pt x="27" y="7"/>
                </a:lnTo>
                <a:lnTo>
                  <a:pt x="24"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48" name="Freeform 54"/>
          <p:cNvSpPr>
            <a:spLocks/>
          </p:cNvSpPr>
          <p:nvPr/>
        </p:nvSpPr>
        <p:spPr bwMode="auto">
          <a:xfrm>
            <a:off x="6656388" y="4491038"/>
            <a:ext cx="47625" cy="41275"/>
          </a:xfrm>
          <a:custGeom>
            <a:avLst/>
            <a:gdLst>
              <a:gd name="T0" fmla="*/ 2147483646 w 30"/>
              <a:gd name="T1" fmla="*/ 2147483646 h 26"/>
              <a:gd name="T2" fmla="*/ 2147483646 w 30"/>
              <a:gd name="T3" fmla="*/ 2147483646 h 26"/>
              <a:gd name="T4" fmla="*/ 2147483646 w 30"/>
              <a:gd name="T5" fmla="*/ 0 h 26"/>
              <a:gd name="T6" fmla="*/ 0 w 30"/>
              <a:gd name="T7" fmla="*/ 2147483646 h 26"/>
              <a:gd name="T8" fmla="*/ 2147483646 w 30"/>
              <a:gd name="T9" fmla="*/ 2147483646 h 26"/>
              <a:gd name="T10" fmla="*/ 2147483646 w 30"/>
              <a:gd name="T11" fmla="*/ 2147483646 h 26"/>
              <a:gd name="T12" fmla="*/ 2147483646 w 30"/>
              <a:gd name="T13" fmla="*/ 2147483646 h 26"/>
              <a:gd name="T14" fmla="*/ 2147483646 w 30"/>
              <a:gd name="T15" fmla="*/ 2147483646 h 26"/>
              <a:gd name="T16" fmla="*/ 2147483646 w 30"/>
              <a:gd name="T17" fmla="*/ 2147483646 h 26"/>
              <a:gd name="T18" fmla="*/ 2147483646 w 30"/>
              <a:gd name="T19" fmla="*/ 214748364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25" y="17"/>
                </a:moveTo>
                <a:lnTo>
                  <a:pt x="30" y="17"/>
                </a:lnTo>
                <a:lnTo>
                  <a:pt x="5" y="0"/>
                </a:lnTo>
                <a:lnTo>
                  <a:pt x="0" y="7"/>
                </a:lnTo>
                <a:lnTo>
                  <a:pt x="25" y="24"/>
                </a:lnTo>
                <a:lnTo>
                  <a:pt x="30" y="24"/>
                </a:lnTo>
                <a:lnTo>
                  <a:pt x="25" y="24"/>
                </a:lnTo>
                <a:lnTo>
                  <a:pt x="29" y="26"/>
                </a:lnTo>
                <a:lnTo>
                  <a:pt x="30" y="24"/>
                </a:lnTo>
                <a:lnTo>
                  <a:pt x="25"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49" name="Freeform 55"/>
          <p:cNvSpPr>
            <a:spLocks/>
          </p:cNvSpPr>
          <p:nvPr/>
        </p:nvSpPr>
        <p:spPr bwMode="auto">
          <a:xfrm>
            <a:off x="6696075" y="4491038"/>
            <a:ext cx="46038" cy="38100"/>
          </a:xfrm>
          <a:custGeom>
            <a:avLst/>
            <a:gdLst>
              <a:gd name="T0" fmla="*/ 2147483646 w 29"/>
              <a:gd name="T1" fmla="*/ 0 h 24"/>
              <a:gd name="T2" fmla="*/ 2147483646 w 29"/>
              <a:gd name="T3" fmla="*/ 0 h 24"/>
              <a:gd name="T4" fmla="*/ 0 w 29"/>
              <a:gd name="T5" fmla="*/ 2147483646 h 24"/>
              <a:gd name="T6" fmla="*/ 2147483646 w 29"/>
              <a:gd name="T7" fmla="*/ 2147483646 h 24"/>
              <a:gd name="T8" fmla="*/ 2147483646 w 29"/>
              <a:gd name="T9" fmla="*/ 2147483646 h 24"/>
              <a:gd name="T10" fmla="*/ 2147483646 w 29"/>
              <a:gd name="T11" fmla="*/ 2147483646 h 24"/>
              <a:gd name="T12" fmla="*/ 2147483646 w 29"/>
              <a:gd name="T13" fmla="*/ 0 h 24"/>
              <a:gd name="T14" fmla="*/ 2147483646 w 29"/>
              <a:gd name="T15" fmla="*/ 0 h 24"/>
              <a:gd name="T16" fmla="*/ 2147483646 w 29"/>
              <a:gd name="T17" fmla="*/ 0 h 24"/>
              <a:gd name="T18" fmla="*/ 2147483646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27" y="0"/>
                </a:moveTo>
                <a:lnTo>
                  <a:pt x="24" y="0"/>
                </a:lnTo>
                <a:lnTo>
                  <a:pt x="0" y="17"/>
                </a:lnTo>
                <a:lnTo>
                  <a:pt x="5" y="24"/>
                </a:lnTo>
                <a:lnTo>
                  <a:pt x="29" y="7"/>
                </a:lnTo>
                <a:lnTo>
                  <a:pt x="24" y="9"/>
                </a:lnTo>
                <a:lnTo>
                  <a:pt x="27" y="0"/>
                </a:lnTo>
                <a:lnTo>
                  <a:pt x="26" y="0"/>
                </a:lnTo>
                <a:lnTo>
                  <a:pt x="24" y="0"/>
                </a:lnTo>
                <a:lnTo>
                  <a:pt x="2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50" name="Freeform 56"/>
          <p:cNvSpPr>
            <a:spLocks/>
          </p:cNvSpPr>
          <p:nvPr/>
        </p:nvSpPr>
        <p:spPr bwMode="auto">
          <a:xfrm>
            <a:off x="6734175" y="4491038"/>
            <a:ext cx="39688" cy="30162"/>
          </a:xfrm>
          <a:custGeom>
            <a:avLst/>
            <a:gdLst>
              <a:gd name="T0" fmla="*/ 2147483646 w 25"/>
              <a:gd name="T1" fmla="*/ 2147483646 h 19"/>
              <a:gd name="T2" fmla="*/ 2147483646 w 25"/>
              <a:gd name="T3" fmla="*/ 2147483646 h 19"/>
              <a:gd name="T4" fmla="*/ 2147483646 w 25"/>
              <a:gd name="T5" fmla="*/ 0 h 19"/>
              <a:gd name="T6" fmla="*/ 0 w 25"/>
              <a:gd name="T7" fmla="*/ 2147483646 h 19"/>
              <a:gd name="T8" fmla="*/ 2147483646 w 25"/>
              <a:gd name="T9" fmla="*/ 2147483646 h 19"/>
              <a:gd name="T10" fmla="*/ 2147483646 w 25"/>
              <a:gd name="T11" fmla="*/ 2147483646 h 19"/>
              <a:gd name="T12" fmla="*/ 2147483646 w 25"/>
              <a:gd name="T13" fmla="*/ 2147483646 h 19"/>
              <a:gd name="T14" fmla="*/ 2147483646 w 25"/>
              <a:gd name="T15" fmla="*/ 2147483646 h 19"/>
              <a:gd name="T16" fmla="*/ 2147483646 w 25"/>
              <a:gd name="T17" fmla="*/ 2147483646 h 19"/>
              <a:gd name="T18" fmla="*/ 2147483646 w 25"/>
              <a:gd name="T19" fmla="*/ 214748364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2"/>
                </a:moveTo>
                <a:lnTo>
                  <a:pt x="25" y="10"/>
                </a:lnTo>
                <a:lnTo>
                  <a:pt x="3" y="0"/>
                </a:lnTo>
                <a:lnTo>
                  <a:pt x="0" y="9"/>
                </a:lnTo>
                <a:lnTo>
                  <a:pt x="22" y="19"/>
                </a:lnTo>
                <a:lnTo>
                  <a:pt x="25" y="19"/>
                </a:lnTo>
                <a:lnTo>
                  <a:pt x="22" y="19"/>
                </a:lnTo>
                <a:lnTo>
                  <a:pt x="24" y="19"/>
                </a:lnTo>
                <a:lnTo>
                  <a:pt x="25"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51" name="Freeform 57"/>
          <p:cNvSpPr>
            <a:spLocks/>
          </p:cNvSpPr>
          <p:nvPr/>
        </p:nvSpPr>
        <p:spPr bwMode="auto">
          <a:xfrm>
            <a:off x="6769100" y="4486275"/>
            <a:ext cx="38100" cy="34925"/>
          </a:xfrm>
          <a:custGeom>
            <a:avLst/>
            <a:gdLst>
              <a:gd name="T0" fmla="*/ 2147483646 w 24"/>
              <a:gd name="T1" fmla="*/ 0 h 22"/>
              <a:gd name="T2" fmla="*/ 2147483646 w 24"/>
              <a:gd name="T3" fmla="*/ 2147483646 h 22"/>
              <a:gd name="T4" fmla="*/ 0 w 24"/>
              <a:gd name="T5" fmla="*/ 2147483646 h 22"/>
              <a:gd name="T6" fmla="*/ 2147483646 w 24"/>
              <a:gd name="T7" fmla="*/ 2147483646 h 22"/>
              <a:gd name="T8" fmla="*/ 2147483646 w 24"/>
              <a:gd name="T9" fmla="*/ 2147483646 h 22"/>
              <a:gd name="T10" fmla="*/ 2147483646 w 24"/>
              <a:gd name="T11" fmla="*/ 2147483646 h 22"/>
              <a:gd name="T12" fmla="*/ 2147483646 w 24"/>
              <a:gd name="T13" fmla="*/ 0 h 22"/>
              <a:gd name="T14" fmla="*/ 2147483646 w 24"/>
              <a:gd name="T15" fmla="*/ 0 h 22"/>
              <a:gd name="T16" fmla="*/ 2147483646 w 24"/>
              <a:gd name="T17" fmla="*/ 2147483646 h 22"/>
              <a:gd name="T18" fmla="*/ 2147483646 w 24"/>
              <a:gd name="T19" fmla="*/ 0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0"/>
                </a:moveTo>
                <a:lnTo>
                  <a:pt x="20" y="2"/>
                </a:lnTo>
                <a:lnTo>
                  <a:pt x="0" y="15"/>
                </a:lnTo>
                <a:lnTo>
                  <a:pt x="3" y="22"/>
                </a:lnTo>
                <a:lnTo>
                  <a:pt x="24" y="7"/>
                </a:lnTo>
                <a:lnTo>
                  <a:pt x="20" y="8"/>
                </a:lnTo>
                <a:lnTo>
                  <a:pt x="24" y="0"/>
                </a:lnTo>
                <a:lnTo>
                  <a:pt x="22" y="0"/>
                </a:lnTo>
                <a:lnTo>
                  <a:pt x="20" y="2"/>
                </a:lnTo>
                <a:lnTo>
                  <a:pt x="24"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52" name="Freeform 58"/>
          <p:cNvSpPr>
            <a:spLocks/>
          </p:cNvSpPr>
          <p:nvPr/>
        </p:nvSpPr>
        <p:spPr bwMode="auto">
          <a:xfrm>
            <a:off x="6800850" y="4486275"/>
            <a:ext cx="41275" cy="34925"/>
          </a:xfrm>
          <a:custGeom>
            <a:avLst/>
            <a:gdLst>
              <a:gd name="T0" fmla="*/ 2147483646 w 26"/>
              <a:gd name="T1" fmla="*/ 2147483646 h 22"/>
              <a:gd name="T2" fmla="*/ 2147483646 w 26"/>
              <a:gd name="T3" fmla="*/ 2147483646 h 22"/>
              <a:gd name="T4" fmla="*/ 2147483646 w 26"/>
              <a:gd name="T5" fmla="*/ 0 h 22"/>
              <a:gd name="T6" fmla="*/ 0 w 26"/>
              <a:gd name="T7" fmla="*/ 2147483646 h 22"/>
              <a:gd name="T8" fmla="*/ 2147483646 w 26"/>
              <a:gd name="T9" fmla="*/ 2147483646 h 22"/>
              <a:gd name="T10" fmla="*/ 2147483646 w 26"/>
              <a:gd name="T11" fmla="*/ 2147483646 h 22"/>
              <a:gd name="T12" fmla="*/ 2147483646 w 26"/>
              <a:gd name="T13" fmla="*/ 2147483646 h 22"/>
              <a:gd name="T14" fmla="*/ 2147483646 w 26"/>
              <a:gd name="T15" fmla="*/ 2147483646 h 22"/>
              <a:gd name="T16" fmla="*/ 2147483646 w 26"/>
              <a:gd name="T17" fmla="*/ 2147483646 h 22"/>
              <a:gd name="T18" fmla="*/ 2147483646 w 26"/>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2">
                <a:moveTo>
                  <a:pt x="22" y="13"/>
                </a:moveTo>
                <a:lnTo>
                  <a:pt x="26" y="13"/>
                </a:lnTo>
                <a:lnTo>
                  <a:pt x="4" y="0"/>
                </a:lnTo>
                <a:lnTo>
                  <a:pt x="0" y="8"/>
                </a:lnTo>
                <a:lnTo>
                  <a:pt x="22" y="20"/>
                </a:lnTo>
                <a:lnTo>
                  <a:pt x="26" y="20"/>
                </a:lnTo>
                <a:lnTo>
                  <a:pt x="22" y="20"/>
                </a:lnTo>
                <a:lnTo>
                  <a:pt x="24" y="22"/>
                </a:lnTo>
                <a:lnTo>
                  <a:pt x="26" y="20"/>
                </a:lnTo>
                <a:lnTo>
                  <a:pt x="22" y="1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53" name="Freeform 59"/>
          <p:cNvSpPr>
            <a:spLocks/>
          </p:cNvSpPr>
          <p:nvPr/>
        </p:nvSpPr>
        <p:spPr bwMode="auto">
          <a:xfrm>
            <a:off x="6835775" y="4483100"/>
            <a:ext cx="42863" cy="34925"/>
          </a:xfrm>
          <a:custGeom>
            <a:avLst/>
            <a:gdLst>
              <a:gd name="T0" fmla="*/ 2147483646 w 27"/>
              <a:gd name="T1" fmla="*/ 2147483646 h 22"/>
              <a:gd name="T2" fmla="*/ 2147483646 w 27"/>
              <a:gd name="T3" fmla="*/ 0 h 22"/>
              <a:gd name="T4" fmla="*/ 0 w 27"/>
              <a:gd name="T5" fmla="*/ 2147483646 h 22"/>
              <a:gd name="T6" fmla="*/ 2147483646 w 27"/>
              <a:gd name="T7" fmla="*/ 2147483646 h 22"/>
              <a:gd name="T8" fmla="*/ 2147483646 w 27"/>
              <a:gd name="T9" fmla="*/ 2147483646 h 22"/>
              <a:gd name="T10" fmla="*/ 2147483646 w 27"/>
              <a:gd name="T11" fmla="*/ 2147483646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4"/>
                </a:moveTo>
                <a:lnTo>
                  <a:pt x="22" y="0"/>
                </a:lnTo>
                <a:lnTo>
                  <a:pt x="0" y="15"/>
                </a:lnTo>
                <a:lnTo>
                  <a:pt x="4" y="22"/>
                </a:lnTo>
                <a:lnTo>
                  <a:pt x="27" y="7"/>
                </a:lnTo>
                <a:lnTo>
                  <a:pt x="24"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54" name="Freeform 60"/>
          <p:cNvSpPr>
            <a:spLocks/>
          </p:cNvSpPr>
          <p:nvPr/>
        </p:nvSpPr>
        <p:spPr bwMode="auto">
          <a:xfrm>
            <a:off x="6656388" y="4513263"/>
            <a:ext cx="47625" cy="39687"/>
          </a:xfrm>
          <a:custGeom>
            <a:avLst/>
            <a:gdLst>
              <a:gd name="T0" fmla="*/ 2147483646 w 30"/>
              <a:gd name="T1" fmla="*/ 2147483646 h 25"/>
              <a:gd name="T2" fmla="*/ 2147483646 w 30"/>
              <a:gd name="T3" fmla="*/ 2147483646 h 25"/>
              <a:gd name="T4" fmla="*/ 2147483646 w 30"/>
              <a:gd name="T5" fmla="*/ 0 h 25"/>
              <a:gd name="T6" fmla="*/ 0 w 30"/>
              <a:gd name="T7" fmla="*/ 2147483646 h 25"/>
              <a:gd name="T8" fmla="*/ 2147483646 w 30"/>
              <a:gd name="T9" fmla="*/ 2147483646 h 25"/>
              <a:gd name="T10" fmla="*/ 2147483646 w 30"/>
              <a:gd name="T11" fmla="*/ 2147483646 h 25"/>
              <a:gd name="T12" fmla="*/ 2147483646 w 30"/>
              <a:gd name="T13" fmla="*/ 2147483646 h 25"/>
              <a:gd name="T14" fmla="*/ 2147483646 w 30"/>
              <a:gd name="T15" fmla="*/ 2147483646 h 25"/>
              <a:gd name="T16" fmla="*/ 2147483646 w 30"/>
              <a:gd name="T17" fmla="*/ 2147483646 h 25"/>
              <a:gd name="T18" fmla="*/ 2147483646 w 30"/>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25" y="17"/>
                </a:moveTo>
                <a:lnTo>
                  <a:pt x="30" y="17"/>
                </a:lnTo>
                <a:lnTo>
                  <a:pt x="5" y="0"/>
                </a:lnTo>
                <a:lnTo>
                  <a:pt x="0" y="7"/>
                </a:lnTo>
                <a:lnTo>
                  <a:pt x="25" y="24"/>
                </a:lnTo>
                <a:lnTo>
                  <a:pt x="30" y="24"/>
                </a:lnTo>
                <a:lnTo>
                  <a:pt x="25" y="24"/>
                </a:lnTo>
                <a:lnTo>
                  <a:pt x="29" y="25"/>
                </a:lnTo>
                <a:lnTo>
                  <a:pt x="30" y="24"/>
                </a:lnTo>
                <a:lnTo>
                  <a:pt x="25"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55" name="Freeform 61"/>
          <p:cNvSpPr>
            <a:spLocks/>
          </p:cNvSpPr>
          <p:nvPr/>
        </p:nvSpPr>
        <p:spPr bwMode="auto">
          <a:xfrm>
            <a:off x="6696075" y="4513263"/>
            <a:ext cx="46038" cy="38100"/>
          </a:xfrm>
          <a:custGeom>
            <a:avLst/>
            <a:gdLst>
              <a:gd name="T0" fmla="*/ 2147483646 w 29"/>
              <a:gd name="T1" fmla="*/ 0 h 24"/>
              <a:gd name="T2" fmla="*/ 2147483646 w 29"/>
              <a:gd name="T3" fmla="*/ 0 h 24"/>
              <a:gd name="T4" fmla="*/ 0 w 29"/>
              <a:gd name="T5" fmla="*/ 2147483646 h 24"/>
              <a:gd name="T6" fmla="*/ 2147483646 w 29"/>
              <a:gd name="T7" fmla="*/ 2147483646 h 24"/>
              <a:gd name="T8" fmla="*/ 2147483646 w 29"/>
              <a:gd name="T9" fmla="*/ 2147483646 h 24"/>
              <a:gd name="T10" fmla="*/ 2147483646 w 29"/>
              <a:gd name="T11" fmla="*/ 2147483646 h 24"/>
              <a:gd name="T12" fmla="*/ 2147483646 w 29"/>
              <a:gd name="T13" fmla="*/ 0 h 24"/>
              <a:gd name="T14" fmla="*/ 2147483646 w 29"/>
              <a:gd name="T15" fmla="*/ 0 h 24"/>
              <a:gd name="T16" fmla="*/ 2147483646 w 29"/>
              <a:gd name="T17" fmla="*/ 0 h 24"/>
              <a:gd name="T18" fmla="*/ 2147483646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27" y="0"/>
                </a:moveTo>
                <a:lnTo>
                  <a:pt x="24" y="0"/>
                </a:lnTo>
                <a:lnTo>
                  <a:pt x="0" y="17"/>
                </a:lnTo>
                <a:lnTo>
                  <a:pt x="5" y="24"/>
                </a:lnTo>
                <a:lnTo>
                  <a:pt x="29" y="7"/>
                </a:lnTo>
                <a:lnTo>
                  <a:pt x="24" y="8"/>
                </a:lnTo>
                <a:lnTo>
                  <a:pt x="27" y="0"/>
                </a:lnTo>
                <a:lnTo>
                  <a:pt x="26" y="0"/>
                </a:lnTo>
                <a:lnTo>
                  <a:pt x="24" y="0"/>
                </a:lnTo>
                <a:lnTo>
                  <a:pt x="2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56" name="Freeform 62"/>
          <p:cNvSpPr>
            <a:spLocks/>
          </p:cNvSpPr>
          <p:nvPr/>
        </p:nvSpPr>
        <p:spPr bwMode="auto">
          <a:xfrm>
            <a:off x="6734175" y="4513263"/>
            <a:ext cx="39688" cy="28575"/>
          </a:xfrm>
          <a:custGeom>
            <a:avLst/>
            <a:gdLst>
              <a:gd name="T0" fmla="*/ 2147483646 w 25"/>
              <a:gd name="T1" fmla="*/ 2147483646 h 18"/>
              <a:gd name="T2" fmla="*/ 2147483646 w 25"/>
              <a:gd name="T3" fmla="*/ 2147483646 h 18"/>
              <a:gd name="T4" fmla="*/ 2147483646 w 25"/>
              <a:gd name="T5" fmla="*/ 0 h 18"/>
              <a:gd name="T6" fmla="*/ 0 w 25"/>
              <a:gd name="T7" fmla="*/ 2147483646 h 18"/>
              <a:gd name="T8" fmla="*/ 2147483646 w 25"/>
              <a:gd name="T9" fmla="*/ 2147483646 h 18"/>
              <a:gd name="T10" fmla="*/ 2147483646 w 25"/>
              <a:gd name="T11" fmla="*/ 2147483646 h 18"/>
              <a:gd name="T12" fmla="*/ 2147483646 w 25"/>
              <a:gd name="T13" fmla="*/ 2147483646 h 18"/>
              <a:gd name="T14" fmla="*/ 2147483646 w 25"/>
              <a:gd name="T15" fmla="*/ 2147483646 h 18"/>
              <a:gd name="T16" fmla="*/ 2147483646 w 25"/>
              <a:gd name="T17" fmla="*/ 2147483646 h 18"/>
              <a:gd name="T18" fmla="*/ 2147483646 w 25"/>
              <a:gd name="T19" fmla="*/ 214748364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8">
                <a:moveTo>
                  <a:pt x="22" y="12"/>
                </a:moveTo>
                <a:lnTo>
                  <a:pt x="25" y="10"/>
                </a:lnTo>
                <a:lnTo>
                  <a:pt x="3" y="0"/>
                </a:lnTo>
                <a:lnTo>
                  <a:pt x="0" y="8"/>
                </a:lnTo>
                <a:lnTo>
                  <a:pt x="22" y="18"/>
                </a:lnTo>
                <a:lnTo>
                  <a:pt x="25" y="18"/>
                </a:lnTo>
                <a:lnTo>
                  <a:pt x="22" y="18"/>
                </a:lnTo>
                <a:lnTo>
                  <a:pt x="24" y="18"/>
                </a:lnTo>
                <a:lnTo>
                  <a:pt x="25" y="18"/>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57" name="Freeform 63"/>
          <p:cNvSpPr>
            <a:spLocks/>
          </p:cNvSpPr>
          <p:nvPr/>
        </p:nvSpPr>
        <p:spPr bwMode="auto">
          <a:xfrm>
            <a:off x="6769100" y="4506913"/>
            <a:ext cx="38100" cy="34925"/>
          </a:xfrm>
          <a:custGeom>
            <a:avLst/>
            <a:gdLst>
              <a:gd name="T0" fmla="*/ 2147483646 w 24"/>
              <a:gd name="T1" fmla="*/ 2147483646 h 22"/>
              <a:gd name="T2" fmla="*/ 2147483646 w 24"/>
              <a:gd name="T3" fmla="*/ 2147483646 h 22"/>
              <a:gd name="T4" fmla="*/ 0 w 24"/>
              <a:gd name="T5" fmla="*/ 2147483646 h 22"/>
              <a:gd name="T6" fmla="*/ 2147483646 w 24"/>
              <a:gd name="T7" fmla="*/ 2147483646 h 22"/>
              <a:gd name="T8" fmla="*/ 2147483646 w 24"/>
              <a:gd name="T9" fmla="*/ 2147483646 h 22"/>
              <a:gd name="T10" fmla="*/ 2147483646 w 24"/>
              <a:gd name="T11" fmla="*/ 2147483646 h 22"/>
              <a:gd name="T12" fmla="*/ 2147483646 w 24"/>
              <a:gd name="T13" fmla="*/ 2147483646 h 22"/>
              <a:gd name="T14" fmla="*/ 2147483646 w 24"/>
              <a:gd name="T15" fmla="*/ 0 h 22"/>
              <a:gd name="T16" fmla="*/ 2147483646 w 24"/>
              <a:gd name="T17" fmla="*/ 2147483646 h 22"/>
              <a:gd name="T18" fmla="*/ 2147483646 w 24"/>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6"/>
                </a:lnTo>
                <a:lnTo>
                  <a:pt x="3" y="22"/>
                </a:lnTo>
                <a:lnTo>
                  <a:pt x="24" y="9"/>
                </a:lnTo>
                <a:lnTo>
                  <a:pt x="20" y="9"/>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58" name="Freeform 64"/>
          <p:cNvSpPr>
            <a:spLocks/>
          </p:cNvSpPr>
          <p:nvPr/>
        </p:nvSpPr>
        <p:spPr bwMode="auto">
          <a:xfrm>
            <a:off x="6800850" y="4510088"/>
            <a:ext cx="41275" cy="31750"/>
          </a:xfrm>
          <a:custGeom>
            <a:avLst/>
            <a:gdLst>
              <a:gd name="T0" fmla="*/ 2147483646 w 26"/>
              <a:gd name="T1" fmla="*/ 2147483646 h 20"/>
              <a:gd name="T2" fmla="*/ 2147483646 w 26"/>
              <a:gd name="T3" fmla="*/ 2147483646 h 20"/>
              <a:gd name="T4" fmla="*/ 2147483646 w 26"/>
              <a:gd name="T5" fmla="*/ 0 h 20"/>
              <a:gd name="T6" fmla="*/ 0 w 26"/>
              <a:gd name="T7" fmla="*/ 2147483646 h 20"/>
              <a:gd name="T8" fmla="*/ 2147483646 w 26"/>
              <a:gd name="T9" fmla="*/ 2147483646 h 20"/>
              <a:gd name="T10" fmla="*/ 2147483646 w 26"/>
              <a:gd name="T11" fmla="*/ 2147483646 h 20"/>
              <a:gd name="T12" fmla="*/ 2147483646 w 26"/>
              <a:gd name="T13" fmla="*/ 2147483646 h 20"/>
              <a:gd name="T14" fmla="*/ 2147483646 w 26"/>
              <a:gd name="T15" fmla="*/ 2147483646 h 20"/>
              <a:gd name="T16" fmla="*/ 2147483646 w 26"/>
              <a:gd name="T17" fmla="*/ 2147483646 h 20"/>
              <a:gd name="T18" fmla="*/ 2147483646 w 26"/>
              <a:gd name="T19" fmla="*/ 2147483646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2"/>
                </a:moveTo>
                <a:lnTo>
                  <a:pt x="26" y="12"/>
                </a:lnTo>
                <a:lnTo>
                  <a:pt x="4" y="0"/>
                </a:lnTo>
                <a:lnTo>
                  <a:pt x="0" y="7"/>
                </a:lnTo>
                <a:lnTo>
                  <a:pt x="22" y="19"/>
                </a:lnTo>
                <a:lnTo>
                  <a:pt x="26" y="19"/>
                </a:lnTo>
                <a:lnTo>
                  <a:pt x="22" y="19"/>
                </a:lnTo>
                <a:lnTo>
                  <a:pt x="24" y="20"/>
                </a:lnTo>
                <a:lnTo>
                  <a:pt x="26"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59" name="Freeform 65"/>
          <p:cNvSpPr>
            <a:spLocks/>
          </p:cNvSpPr>
          <p:nvPr/>
        </p:nvSpPr>
        <p:spPr bwMode="auto">
          <a:xfrm>
            <a:off x="6835775" y="4505325"/>
            <a:ext cx="42863" cy="34925"/>
          </a:xfrm>
          <a:custGeom>
            <a:avLst/>
            <a:gdLst>
              <a:gd name="T0" fmla="*/ 2147483646 w 27"/>
              <a:gd name="T1" fmla="*/ 2147483646 h 22"/>
              <a:gd name="T2" fmla="*/ 2147483646 w 27"/>
              <a:gd name="T3" fmla="*/ 0 h 22"/>
              <a:gd name="T4" fmla="*/ 0 w 27"/>
              <a:gd name="T5" fmla="*/ 2147483646 h 22"/>
              <a:gd name="T6" fmla="*/ 2147483646 w 27"/>
              <a:gd name="T7" fmla="*/ 2147483646 h 22"/>
              <a:gd name="T8" fmla="*/ 2147483646 w 27"/>
              <a:gd name="T9" fmla="*/ 2147483646 h 22"/>
              <a:gd name="T10" fmla="*/ 2147483646 w 27"/>
              <a:gd name="T11" fmla="*/ 2147483646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3"/>
                </a:moveTo>
                <a:lnTo>
                  <a:pt x="22" y="0"/>
                </a:lnTo>
                <a:lnTo>
                  <a:pt x="0" y="15"/>
                </a:lnTo>
                <a:lnTo>
                  <a:pt x="4" y="22"/>
                </a:lnTo>
                <a:lnTo>
                  <a:pt x="27" y="7"/>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60" name="Freeform 66"/>
          <p:cNvSpPr>
            <a:spLocks/>
          </p:cNvSpPr>
          <p:nvPr/>
        </p:nvSpPr>
        <p:spPr bwMode="auto">
          <a:xfrm>
            <a:off x="6656388" y="4408488"/>
            <a:ext cx="47625" cy="42862"/>
          </a:xfrm>
          <a:custGeom>
            <a:avLst/>
            <a:gdLst>
              <a:gd name="T0" fmla="*/ 2147483646 w 30"/>
              <a:gd name="T1" fmla="*/ 2147483646 h 27"/>
              <a:gd name="T2" fmla="*/ 2147483646 w 30"/>
              <a:gd name="T3" fmla="*/ 2147483646 h 27"/>
              <a:gd name="T4" fmla="*/ 2147483646 w 30"/>
              <a:gd name="T5" fmla="*/ 0 h 27"/>
              <a:gd name="T6" fmla="*/ 0 w 30"/>
              <a:gd name="T7" fmla="*/ 2147483646 h 27"/>
              <a:gd name="T8" fmla="*/ 2147483646 w 30"/>
              <a:gd name="T9" fmla="*/ 2147483646 h 27"/>
              <a:gd name="T10" fmla="*/ 2147483646 w 30"/>
              <a:gd name="T11" fmla="*/ 2147483646 h 27"/>
              <a:gd name="T12" fmla="*/ 2147483646 w 30"/>
              <a:gd name="T13" fmla="*/ 2147483646 h 27"/>
              <a:gd name="T14" fmla="*/ 2147483646 w 30"/>
              <a:gd name="T15" fmla="*/ 2147483646 h 27"/>
              <a:gd name="T16" fmla="*/ 2147483646 w 30"/>
              <a:gd name="T17" fmla="*/ 2147483646 h 27"/>
              <a:gd name="T18" fmla="*/ 2147483646 w 30"/>
              <a:gd name="T19" fmla="*/ 2147483646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25" y="19"/>
                </a:moveTo>
                <a:lnTo>
                  <a:pt x="30" y="19"/>
                </a:lnTo>
                <a:lnTo>
                  <a:pt x="5" y="0"/>
                </a:lnTo>
                <a:lnTo>
                  <a:pt x="0" y="7"/>
                </a:lnTo>
                <a:lnTo>
                  <a:pt x="25" y="25"/>
                </a:lnTo>
                <a:lnTo>
                  <a:pt x="30" y="25"/>
                </a:lnTo>
                <a:lnTo>
                  <a:pt x="25" y="25"/>
                </a:lnTo>
                <a:lnTo>
                  <a:pt x="29" y="27"/>
                </a:lnTo>
                <a:lnTo>
                  <a:pt x="30" y="25"/>
                </a:lnTo>
                <a:lnTo>
                  <a:pt x="25"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61" name="Freeform 67"/>
          <p:cNvSpPr>
            <a:spLocks/>
          </p:cNvSpPr>
          <p:nvPr/>
        </p:nvSpPr>
        <p:spPr bwMode="auto">
          <a:xfrm>
            <a:off x="6696075" y="4408488"/>
            <a:ext cx="46038" cy="39687"/>
          </a:xfrm>
          <a:custGeom>
            <a:avLst/>
            <a:gdLst>
              <a:gd name="T0" fmla="*/ 2147483646 w 29"/>
              <a:gd name="T1" fmla="*/ 2147483646 h 25"/>
              <a:gd name="T2" fmla="*/ 2147483646 w 29"/>
              <a:gd name="T3" fmla="*/ 2147483646 h 25"/>
              <a:gd name="T4" fmla="*/ 0 w 29"/>
              <a:gd name="T5" fmla="*/ 2147483646 h 25"/>
              <a:gd name="T6" fmla="*/ 2147483646 w 29"/>
              <a:gd name="T7" fmla="*/ 2147483646 h 25"/>
              <a:gd name="T8" fmla="*/ 2147483646 w 29"/>
              <a:gd name="T9" fmla="*/ 2147483646 h 25"/>
              <a:gd name="T10" fmla="*/ 2147483646 w 29"/>
              <a:gd name="T11" fmla="*/ 2147483646 h 25"/>
              <a:gd name="T12" fmla="*/ 2147483646 w 29"/>
              <a:gd name="T13" fmla="*/ 2147483646 h 25"/>
              <a:gd name="T14" fmla="*/ 2147483646 w 29"/>
              <a:gd name="T15" fmla="*/ 0 h 25"/>
              <a:gd name="T16" fmla="*/ 2147483646 w 29"/>
              <a:gd name="T17" fmla="*/ 2147483646 h 25"/>
              <a:gd name="T18" fmla="*/ 2147483646 w 29"/>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27" y="2"/>
                </a:moveTo>
                <a:lnTo>
                  <a:pt x="24" y="2"/>
                </a:lnTo>
                <a:lnTo>
                  <a:pt x="0" y="19"/>
                </a:lnTo>
                <a:lnTo>
                  <a:pt x="5" y="25"/>
                </a:lnTo>
                <a:lnTo>
                  <a:pt x="29" y="8"/>
                </a:lnTo>
                <a:lnTo>
                  <a:pt x="24" y="8"/>
                </a:lnTo>
                <a:lnTo>
                  <a:pt x="27" y="2"/>
                </a:lnTo>
                <a:lnTo>
                  <a:pt x="26" y="0"/>
                </a:lnTo>
                <a:lnTo>
                  <a:pt x="24" y="2"/>
                </a:lnTo>
                <a:lnTo>
                  <a:pt x="27"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62" name="Freeform 68"/>
          <p:cNvSpPr>
            <a:spLocks/>
          </p:cNvSpPr>
          <p:nvPr/>
        </p:nvSpPr>
        <p:spPr bwMode="auto">
          <a:xfrm>
            <a:off x="6734175" y="4411663"/>
            <a:ext cx="39688" cy="28575"/>
          </a:xfrm>
          <a:custGeom>
            <a:avLst/>
            <a:gdLst>
              <a:gd name="T0" fmla="*/ 2147483646 w 25"/>
              <a:gd name="T1" fmla="*/ 2147483646 h 18"/>
              <a:gd name="T2" fmla="*/ 2147483646 w 25"/>
              <a:gd name="T3" fmla="*/ 2147483646 h 18"/>
              <a:gd name="T4" fmla="*/ 2147483646 w 25"/>
              <a:gd name="T5" fmla="*/ 0 h 18"/>
              <a:gd name="T6" fmla="*/ 0 w 25"/>
              <a:gd name="T7" fmla="*/ 2147483646 h 18"/>
              <a:gd name="T8" fmla="*/ 2147483646 w 25"/>
              <a:gd name="T9" fmla="*/ 2147483646 h 18"/>
              <a:gd name="T10" fmla="*/ 2147483646 w 25"/>
              <a:gd name="T11" fmla="*/ 2147483646 h 18"/>
              <a:gd name="T12" fmla="*/ 2147483646 w 25"/>
              <a:gd name="T13" fmla="*/ 2147483646 h 18"/>
              <a:gd name="T14" fmla="*/ 2147483646 w 25"/>
              <a:gd name="T15" fmla="*/ 2147483646 h 18"/>
              <a:gd name="T16" fmla="*/ 2147483646 w 25"/>
              <a:gd name="T17" fmla="*/ 2147483646 h 18"/>
              <a:gd name="T18" fmla="*/ 2147483646 w 25"/>
              <a:gd name="T19" fmla="*/ 214748364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8">
                <a:moveTo>
                  <a:pt x="22" y="10"/>
                </a:moveTo>
                <a:lnTo>
                  <a:pt x="25" y="10"/>
                </a:lnTo>
                <a:lnTo>
                  <a:pt x="3" y="0"/>
                </a:lnTo>
                <a:lnTo>
                  <a:pt x="0" y="6"/>
                </a:lnTo>
                <a:lnTo>
                  <a:pt x="22" y="17"/>
                </a:lnTo>
                <a:lnTo>
                  <a:pt x="25" y="17"/>
                </a:lnTo>
                <a:lnTo>
                  <a:pt x="22" y="17"/>
                </a:lnTo>
                <a:lnTo>
                  <a:pt x="24" y="18"/>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63" name="Freeform 69"/>
          <p:cNvSpPr>
            <a:spLocks/>
          </p:cNvSpPr>
          <p:nvPr/>
        </p:nvSpPr>
        <p:spPr bwMode="auto">
          <a:xfrm>
            <a:off x="6769100" y="4403725"/>
            <a:ext cx="38100" cy="34925"/>
          </a:xfrm>
          <a:custGeom>
            <a:avLst/>
            <a:gdLst>
              <a:gd name="T0" fmla="*/ 2147483646 w 24"/>
              <a:gd name="T1" fmla="*/ 2147483646 h 22"/>
              <a:gd name="T2" fmla="*/ 2147483646 w 24"/>
              <a:gd name="T3" fmla="*/ 2147483646 h 22"/>
              <a:gd name="T4" fmla="*/ 0 w 24"/>
              <a:gd name="T5" fmla="*/ 2147483646 h 22"/>
              <a:gd name="T6" fmla="*/ 2147483646 w 24"/>
              <a:gd name="T7" fmla="*/ 2147483646 h 22"/>
              <a:gd name="T8" fmla="*/ 2147483646 w 24"/>
              <a:gd name="T9" fmla="*/ 2147483646 h 22"/>
              <a:gd name="T10" fmla="*/ 2147483646 w 24"/>
              <a:gd name="T11" fmla="*/ 2147483646 h 22"/>
              <a:gd name="T12" fmla="*/ 2147483646 w 24"/>
              <a:gd name="T13" fmla="*/ 2147483646 h 22"/>
              <a:gd name="T14" fmla="*/ 2147483646 w 24"/>
              <a:gd name="T15" fmla="*/ 0 h 22"/>
              <a:gd name="T16" fmla="*/ 2147483646 w 24"/>
              <a:gd name="T17" fmla="*/ 2147483646 h 22"/>
              <a:gd name="T18" fmla="*/ 2147483646 w 24"/>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1"/>
                </a:moveTo>
                <a:lnTo>
                  <a:pt x="20" y="1"/>
                </a:lnTo>
                <a:lnTo>
                  <a:pt x="0" y="15"/>
                </a:lnTo>
                <a:lnTo>
                  <a:pt x="3" y="22"/>
                </a:lnTo>
                <a:lnTo>
                  <a:pt x="24" y="8"/>
                </a:lnTo>
                <a:lnTo>
                  <a:pt x="20" y="8"/>
                </a:lnTo>
                <a:lnTo>
                  <a:pt x="24" y="1"/>
                </a:lnTo>
                <a:lnTo>
                  <a:pt x="22" y="0"/>
                </a:lnTo>
                <a:lnTo>
                  <a:pt x="20" y="1"/>
                </a:lnTo>
                <a:lnTo>
                  <a:pt x="24" y="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64" name="Freeform 70"/>
          <p:cNvSpPr>
            <a:spLocks/>
          </p:cNvSpPr>
          <p:nvPr/>
        </p:nvSpPr>
        <p:spPr bwMode="auto">
          <a:xfrm>
            <a:off x="6800850" y="4405313"/>
            <a:ext cx="41275" cy="33337"/>
          </a:xfrm>
          <a:custGeom>
            <a:avLst/>
            <a:gdLst>
              <a:gd name="T0" fmla="*/ 2147483646 w 26"/>
              <a:gd name="T1" fmla="*/ 2147483646 h 21"/>
              <a:gd name="T2" fmla="*/ 2147483646 w 26"/>
              <a:gd name="T3" fmla="*/ 2147483646 h 21"/>
              <a:gd name="T4" fmla="*/ 2147483646 w 26"/>
              <a:gd name="T5" fmla="*/ 0 h 21"/>
              <a:gd name="T6" fmla="*/ 0 w 26"/>
              <a:gd name="T7" fmla="*/ 2147483646 h 21"/>
              <a:gd name="T8" fmla="*/ 2147483646 w 26"/>
              <a:gd name="T9" fmla="*/ 2147483646 h 21"/>
              <a:gd name="T10" fmla="*/ 2147483646 w 26"/>
              <a:gd name="T11" fmla="*/ 2147483646 h 21"/>
              <a:gd name="T12" fmla="*/ 2147483646 w 26"/>
              <a:gd name="T13" fmla="*/ 2147483646 h 21"/>
              <a:gd name="T14" fmla="*/ 2147483646 w 26"/>
              <a:gd name="T15" fmla="*/ 2147483646 h 21"/>
              <a:gd name="T16" fmla="*/ 2147483646 w 26"/>
              <a:gd name="T17" fmla="*/ 2147483646 h 21"/>
              <a:gd name="T18" fmla="*/ 2147483646 w 26"/>
              <a:gd name="T19" fmla="*/ 2147483646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22" y="12"/>
                </a:moveTo>
                <a:lnTo>
                  <a:pt x="26" y="12"/>
                </a:lnTo>
                <a:lnTo>
                  <a:pt x="4" y="0"/>
                </a:lnTo>
                <a:lnTo>
                  <a:pt x="0" y="7"/>
                </a:lnTo>
                <a:lnTo>
                  <a:pt x="22" y="19"/>
                </a:lnTo>
                <a:lnTo>
                  <a:pt x="26" y="19"/>
                </a:lnTo>
                <a:lnTo>
                  <a:pt x="22" y="19"/>
                </a:lnTo>
                <a:lnTo>
                  <a:pt x="24" y="21"/>
                </a:lnTo>
                <a:lnTo>
                  <a:pt x="26"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65" name="Freeform 71"/>
          <p:cNvSpPr>
            <a:spLocks/>
          </p:cNvSpPr>
          <p:nvPr/>
        </p:nvSpPr>
        <p:spPr bwMode="auto">
          <a:xfrm>
            <a:off x="6835775" y="4403725"/>
            <a:ext cx="42863" cy="31750"/>
          </a:xfrm>
          <a:custGeom>
            <a:avLst/>
            <a:gdLst>
              <a:gd name="T0" fmla="*/ 2147483646 w 27"/>
              <a:gd name="T1" fmla="*/ 2147483646 h 20"/>
              <a:gd name="T2" fmla="*/ 2147483646 w 27"/>
              <a:gd name="T3" fmla="*/ 0 h 20"/>
              <a:gd name="T4" fmla="*/ 0 w 27"/>
              <a:gd name="T5" fmla="*/ 2147483646 h 20"/>
              <a:gd name="T6" fmla="*/ 2147483646 w 27"/>
              <a:gd name="T7" fmla="*/ 2147483646 h 20"/>
              <a:gd name="T8" fmla="*/ 2147483646 w 27"/>
              <a:gd name="T9" fmla="*/ 2147483646 h 20"/>
              <a:gd name="T10" fmla="*/ 2147483646 w 27"/>
              <a:gd name="T11" fmla="*/ 2147483646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24" y="3"/>
                </a:moveTo>
                <a:lnTo>
                  <a:pt x="22" y="0"/>
                </a:lnTo>
                <a:lnTo>
                  <a:pt x="0" y="13"/>
                </a:lnTo>
                <a:lnTo>
                  <a:pt x="4" y="20"/>
                </a:lnTo>
                <a:lnTo>
                  <a:pt x="27" y="6"/>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66" name="Freeform 72"/>
          <p:cNvSpPr>
            <a:spLocks/>
          </p:cNvSpPr>
          <p:nvPr/>
        </p:nvSpPr>
        <p:spPr bwMode="auto">
          <a:xfrm>
            <a:off x="6656388" y="4429125"/>
            <a:ext cx="47625" cy="42863"/>
          </a:xfrm>
          <a:custGeom>
            <a:avLst/>
            <a:gdLst>
              <a:gd name="T0" fmla="*/ 2147483646 w 30"/>
              <a:gd name="T1" fmla="*/ 2147483646 h 27"/>
              <a:gd name="T2" fmla="*/ 2147483646 w 30"/>
              <a:gd name="T3" fmla="*/ 2147483646 h 27"/>
              <a:gd name="T4" fmla="*/ 2147483646 w 30"/>
              <a:gd name="T5" fmla="*/ 0 h 27"/>
              <a:gd name="T6" fmla="*/ 0 w 30"/>
              <a:gd name="T7" fmla="*/ 2147483646 h 27"/>
              <a:gd name="T8" fmla="*/ 2147483646 w 30"/>
              <a:gd name="T9" fmla="*/ 2147483646 h 27"/>
              <a:gd name="T10" fmla="*/ 2147483646 w 30"/>
              <a:gd name="T11" fmla="*/ 2147483646 h 27"/>
              <a:gd name="T12" fmla="*/ 2147483646 w 30"/>
              <a:gd name="T13" fmla="*/ 2147483646 h 27"/>
              <a:gd name="T14" fmla="*/ 2147483646 w 30"/>
              <a:gd name="T15" fmla="*/ 2147483646 h 27"/>
              <a:gd name="T16" fmla="*/ 2147483646 w 30"/>
              <a:gd name="T17" fmla="*/ 2147483646 h 27"/>
              <a:gd name="T18" fmla="*/ 2147483646 w 30"/>
              <a:gd name="T19" fmla="*/ 2147483646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25" y="19"/>
                </a:moveTo>
                <a:lnTo>
                  <a:pt x="30" y="19"/>
                </a:lnTo>
                <a:lnTo>
                  <a:pt x="5" y="0"/>
                </a:lnTo>
                <a:lnTo>
                  <a:pt x="0" y="7"/>
                </a:lnTo>
                <a:lnTo>
                  <a:pt x="25" y="26"/>
                </a:lnTo>
                <a:lnTo>
                  <a:pt x="30" y="26"/>
                </a:lnTo>
                <a:lnTo>
                  <a:pt x="25" y="26"/>
                </a:lnTo>
                <a:lnTo>
                  <a:pt x="29" y="27"/>
                </a:lnTo>
                <a:lnTo>
                  <a:pt x="30" y="26"/>
                </a:lnTo>
                <a:lnTo>
                  <a:pt x="25"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67" name="Freeform 73"/>
          <p:cNvSpPr>
            <a:spLocks/>
          </p:cNvSpPr>
          <p:nvPr/>
        </p:nvSpPr>
        <p:spPr bwMode="auto">
          <a:xfrm>
            <a:off x="6696075" y="4429125"/>
            <a:ext cx="46038" cy="41275"/>
          </a:xfrm>
          <a:custGeom>
            <a:avLst/>
            <a:gdLst>
              <a:gd name="T0" fmla="*/ 2147483646 w 29"/>
              <a:gd name="T1" fmla="*/ 2147483646 h 26"/>
              <a:gd name="T2" fmla="*/ 2147483646 w 29"/>
              <a:gd name="T3" fmla="*/ 2147483646 h 26"/>
              <a:gd name="T4" fmla="*/ 0 w 29"/>
              <a:gd name="T5" fmla="*/ 2147483646 h 26"/>
              <a:gd name="T6" fmla="*/ 2147483646 w 29"/>
              <a:gd name="T7" fmla="*/ 2147483646 h 26"/>
              <a:gd name="T8" fmla="*/ 2147483646 w 29"/>
              <a:gd name="T9" fmla="*/ 2147483646 h 26"/>
              <a:gd name="T10" fmla="*/ 2147483646 w 29"/>
              <a:gd name="T11" fmla="*/ 2147483646 h 26"/>
              <a:gd name="T12" fmla="*/ 2147483646 w 29"/>
              <a:gd name="T13" fmla="*/ 2147483646 h 26"/>
              <a:gd name="T14" fmla="*/ 2147483646 w 29"/>
              <a:gd name="T15" fmla="*/ 0 h 26"/>
              <a:gd name="T16" fmla="*/ 2147483646 w 29"/>
              <a:gd name="T17" fmla="*/ 2147483646 h 26"/>
              <a:gd name="T18" fmla="*/ 2147483646 w 29"/>
              <a:gd name="T19" fmla="*/ 214748364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6">
                <a:moveTo>
                  <a:pt x="27" y="2"/>
                </a:moveTo>
                <a:lnTo>
                  <a:pt x="24" y="2"/>
                </a:lnTo>
                <a:lnTo>
                  <a:pt x="0" y="19"/>
                </a:lnTo>
                <a:lnTo>
                  <a:pt x="5" y="26"/>
                </a:lnTo>
                <a:lnTo>
                  <a:pt x="29" y="9"/>
                </a:lnTo>
                <a:lnTo>
                  <a:pt x="24" y="9"/>
                </a:lnTo>
                <a:lnTo>
                  <a:pt x="27" y="2"/>
                </a:lnTo>
                <a:lnTo>
                  <a:pt x="26" y="0"/>
                </a:lnTo>
                <a:lnTo>
                  <a:pt x="24" y="2"/>
                </a:lnTo>
                <a:lnTo>
                  <a:pt x="27"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68" name="Freeform 74"/>
          <p:cNvSpPr>
            <a:spLocks/>
          </p:cNvSpPr>
          <p:nvPr/>
        </p:nvSpPr>
        <p:spPr bwMode="auto">
          <a:xfrm>
            <a:off x="6734175" y="4432300"/>
            <a:ext cx="39688" cy="30163"/>
          </a:xfrm>
          <a:custGeom>
            <a:avLst/>
            <a:gdLst>
              <a:gd name="T0" fmla="*/ 2147483646 w 25"/>
              <a:gd name="T1" fmla="*/ 2147483646 h 19"/>
              <a:gd name="T2" fmla="*/ 2147483646 w 25"/>
              <a:gd name="T3" fmla="*/ 2147483646 h 19"/>
              <a:gd name="T4" fmla="*/ 2147483646 w 25"/>
              <a:gd name="T5" fmla="*/ 0 h 19"/>
              <a:gd name="T6" fmla="*/ 0 w 25"/>
              <a:gd name="T7" fmla="*/ 2147483646 h 19"/>
              <a:gd name="T8" fmla="*/ 2147483646 w 25"/>
              <a:gd name="T9" fmla="*/ 2147483646 h 19"/>
              <a:gd name="T10" fmla="*/ 2147483646 w 25"/>
              <a:gd name="T11" fmla="*/ 2147483646 h 19"/>
              <a:gd name="T12" fmla="*/ 2147483646 w 25"/>
              <a:gd name="T13" fmla="*/ 2147483646 h 19"/>
              <a:gd name="T14" fmla="*/ 2147483646 w 25"/>
              <a:gd name="T15" fmla="*/ 2147483646 h 19"/>
              <a:gd name="T16" fmla="*/ 2147483646 w 25"/>
              <a:gd name="T17" fmla="*/ 2147483646 h 19"/>
              <a:gd name="T18" fmla="*/ 2147483646 w 25"/>
              <a:gd name="T19" fmla="*/ 214748364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0"/>
                </a:moveTo>
                <a:lnTo>
                  <a:pt x="25" y="10"/>
                </a:lnTo>
                <a:lnTo>
                  <a:pt x="3" y="0"/>
                </a:lnTo>
                <a:lnTo>
                  <a:pt x="0" y="7"/>
                </a:lnTo>
                <a:lnTo>
                  <a:pt x="22" y="17"/>
                </a:lnTo>
                <a:lnTo>
                  <a:pt x="25" y="17"/>
                </a:lnTo>
                <a:lnTo>
                  <a:pt x="22" y="17"/>
                </a:lnTo>
                <a:lnTo>
                  <a:pt x="24" y="19"/>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69" name="Freeform 75"/>
          <p:cNvSpPr>
            <a:spLocks/>
          </p:cNvSpPr>
          <p:nvPr/>
        </p:nvSpPr>
        <p:spPr bwMode="auto">
          <a:xfrm>
            <a:off x="6769100" y="4424363"/>
            <a:ext cx="38100" cy="34925"/>
          </a:xfrm>
          <a:custGeom>
            <a:avLst/>
            <a:gdLst>
              <a:gd name="T0" fmla="*/ 2147483646 w 24"/>
              <a:gd name="T1" fmla="*/ 2147483646 h 22"/>
              <a:gd name="T2" fmla="*/ 2147483646 w 24"/>
              <a:gd name="T3" fmla="*/ 2147483646 h 22"/>
              <a:gd name="T4" fmla="*/ 0 w 24"/>
              <a:gd name="T5" fmla="*/ 2147483646 h 22"/>
              <a:gd name="T6" fmla="*/ 2147483646 w 24"/>
              <a:gd name="T7" fmla="*/ 2147483646 h 22"/>
              <a:gd name="T8" fmla="*/ 2147483646 w 24"/>
              <a:gd name="T9" fmla="*/ 2147483646 h 22"/>
              <a:gd name="T10" fmla="*/ 2147483646 w 24"/>
              <a:gd name="T11" fmla="*/ 2147483646 h 22"/>
              <a:gd name="T12" fmla="*/ 2147483646 w 24"/>
              <a:gd name="T13" fmla="*/ 2147483646 h 22"/>
              <a:gd name="T14" fmla="*/ 2147483646 w 24"/>
              <a:gd name="T15" fmla="*/ 0 h 22"/>
              <a:gd name="T16" fmla="*/ 2147483646 w 24"/>
              <a:gd name="T17" fmla="*/ 2147483646 h 22"/>
              <a:gd name="T18" fmla="*/ 2147483646 w 24"/>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5"/>
                </a:lnTo>
                <a:lnTo>
                  <a:pt x="3" y="22"/>
                </a:lnTo>
                <a:lnTo>
                  <a:pt x="24" y="9"/>
                </a:lnTo>
                <a:lnTo>
                  <a:pt x="20" y="9"/>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70" name="Freeform 76"/>
          <p:cNvSpPr>
            <a:spLocks/>
          </p:cNvSpPr>
          <p:nvPr/>
        </p:nvSpPr>
        <p:spPr bwMode="auto">
          <a:xfrm>
            <a:off x="6800850" y="4427538"/>
            <a:ext cx="41275" cy="31750"/>
          </a:xfrm>
          <a:custGeom>
            <a:avLst/>
            <a:gdLst>
              <a:gd name="T0" fmla="*/ 2147483646 w 26"/>
              <a:gd name="T1" fmla="*/ 2147483646 h 20"/>
              <a:gd name="T2" fmla="*/ 2147483646 w 26"/>
              <a:gd name="T3" fmla="*/ 2147483646 h 20"/>
              <a:gd name="T4" fmla="*/ 2147483646 w 26"/>
              <a:gd name="T5" fmla="*/ 0 h 20"/>
              <a:gd name="T6" fmla="*/ 0 w 26"/>
              <a:gd name="T7" fmla="*/ 2147483646 h 20"/>
              <a:gd name="T8" fmla="*/ 2147483646 w 26"/>
              <a:gd name="T9" fmla="*/ 2147483646 h 20"/>
              <a:gd name="T10" fmla="*/ 2147483646 w 26"/>
              <a:gd name="T11" fmla="*/ 2147483646 h 20"/>
              <a:gd name="T12" fmla="*/ 2147483646 w 26"/>
              <a:gd name="T13" fmla="*/ 2147483646 h 20"/>
              <a:gd name="T14" fmla="*/ 2147483646 w 26"/>
              <a:gd name="T15" fmla="*/ 2147483646 h 20"/>
              <a:gd name="T16" fmla="*/ 2147483646 w 26"/>
              <a:gd name="T17" fmla="*/ 2147483646 h 20"/>
              <a:gd name="T18" fmla="*/ 2147483646 w 26"/>
              <a:gd name="T19" fmla="*/ 2147483646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2"/>
                </a:moveTo>
                <a:lnTo>
                  <a:pt x="26" y="12"/>
                </a:lnTo>
                <a:lnTo>
                  <a:pt x="4" y="0"/>
                </a:lnTo>
                <a:lnTo>
                  <a:pt x="0" y="7"/>
                </a:lnTo>
                <a:lnTo>
                  <a:pt x="22" y="18"/>
                </a:lnTo>
                <a:lnTo>
                  <a:pt x="26" y="18"/>
                </a:lnTo>
                <a:lnTo>
                  <a:pt x="22" y="18"/>
                </a:lnTo>
                <a:lnTo>
                  <a:pt x="24" y="20"/>
                </a:lnTo>
                <a:lnTo>
                  <a:pt x="26" y="18"/>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71" name="Freeform 77"/>
          <p:cNvSpPr>
            <a:spLocks/>
          </p:cNvSpPr>
          <p:nvPr/>
        </p:nvSpPr>
        <p:spPr bwMode="auto">
          <a:xfrm>
            <a:off x="6835775" y="4424363"/>
            <a:ext cx="42863" cy="31750"/>
          </a:xfrm>
          <a:custGeom>
            <a:avLst/>
            <a:gdLst>
              <a:gd name="T0" fmla="*/ 2147483646 w 27"/>
              <a:gd name="T1" fmla="*/ 2147483646 h 20"/>
              <a:gd name="T2" fmla="*/ 2147483646 w 27"/>
              <a:gd name="T3" fmla="*/ 0 h 20"/>
              <a:gd name="T4" fmla="*/ 0 w 27"/>
              <a:gd name="T5" fmla="*/ 2147483646 h 20"/>
              <a:gd name="T6" fmla="*/ 2147483646 w 27"/>
              <a:gd name="T7" fmla="*/ 2147483646 h 20"/>
              <a:gd name="T8" fmla="*/ 2147483646 w 27"/>
              <a:gd name="T9" fmla="*/ 2147483646 h 20"/>
              <a:gd name="T10" fmla="*/ 2147483646 w 27"/>
              <a:gd name="T11" fmla="*/ 2147483646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24" y="3"/>
                </a:moveTo>
                <a:lnTo>
                  <a:pt x="22" y="0"/>
                </a:lnTo>
                <a:lnTo>
                  <a:pt x="0" y="14"/>
                </a:lnTo>
                <a:lnTo>
                  <a:pt x="4" y="20"/>
                </a:lnTo>
                <a:lnTo>
                  <a:pt x="27" y="7"/>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72" name="Freeform 78"/>
          <p:cNvSpPr>
            <a:spLocks/>
          </p:cNvSpPr>
          <p:nvPr/>
        </p:nvSpPr>
        <p:spPr bwMode="auto">
          <a:xfrm>
            <a:off x="6656388" y="4327525"/>
            <a:ext cx="47625" cy="41275"/>
          </a:xfrm>
          <a:custGeom>
            <a:avLst/>
            <a:gdLst>
              <a:gd name="T0" fmla="*/ 2147483646 w 30"/>
              <a:gd name="T1" fmla="*/ 2147483646 h 26"/>
              <a:gd name="T2" fmla="*/ 2147483646 w 30"/>
              <a:gd name="T3" fmla="*/ 2147483646 h 26"/>
              <a:gd name="T4" fmla="*/ 2147483646 w 30"/>
              <a:gd name="T5" fmla="*/ 0 h 26"/>
              <a:gd name="T6" fmla="*/ 0 w 30"/>
              <a:gd name="T7" fmla="*/ 2147483646 h 26"/>
              <a:gd name="T8" fmla="*/ 2147483646 w 30"/>
              <a:gd name="T9" fmla="*/ 2147483646 h 26"/>
              <a:gd name="T10" fmla="*/ 2147483646 w 30"/>
              <a:gd name="T11" fmla="*/ 2147483646 h 26"/>
              <a:gd name="T12" fmla="*/ 2147483646 w 30"/>
              <a:gd name="T13" fmla="*/ 2147483646 h 26"/>
              <a:gd name="T14" fmla="*/ 2147483646 w 30"/>
              <a:gd name="T15" fmla="*/ 2147483646 h 26"/>
              <a:gd name="T16" fmla="*/ 2147483646 w 30"/>
              <a:gd name="T17" fmla="*/ 2147483646 h 26"/>
              <a:gd name="T18" fmla="*/ 2147483646 w 30"/>
              <a:gd name="T19" fmla="*/ 214748364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25" y="17"/>
                </a:moveTo>
                <a:lnTo>
                  <a:pt x="30" y="17"/>
                </a:lnTo>
                <a:lnTo>
                  <a:pt x="5" y="0"/>
                </a:lnTo>
                <a:lnTo>
                  <a:pt x="0" y="5"/>
                </a:lnTo>
                <a:lnTo>
                  <a:pt x="25" y="24"/>
                </a:lnTo>
                <a:lnTo>
                  <a:pt x="30" y="24"/>
                </a:lnTo>
                <a:lnTo>
                  <a:pt x="25" y="24"/>
                </a:lnTo>
                <a:lnTo>
                  <a:pt x="29" y="26"/>
                </a:lnTo>
                <a:lnTo>
                  <a:pt x="30" y="24"/>
                </a:lnTo>
                <a:lnTo>
                  <a:pt x="25"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73" name="Freeform 79"/>
          <p:cNvSpPr>
            <a:spLocks/>
          </p:cNvSpPr>
          <p:nvPr/>
        </p:nvSpPr>
        <p:spPr bwMode="auto">
          <a:xfrm>
            <a:off x="6696075" y="4324350"/>
            <a:ext cx="46038" cy="41275"/>
          </a:xfrm>
          <a:custGeom>
            <a:avLst/>
            <a:gdLst>
              <a:gd name="T0" fmla="*/ 2147483646 w 29"/>
              <a:gd name="T1" fmla="*/ 2147483646 h 26"/>
              <a:gd name="T2" fmla="*/ 2147483646 w 29"/>
              <a:gd name="T3" fmla="*/ 2147483646 h 26"/>
              <a:gd name="T4" fmla="*/ 0 w 29"/>
              <a:gd name="T5" fmla="*/ 2147483646 h 26"/>
              <a:gd name="T6" fmla="*/ 2147483646 w 29"/>
              <a:gd name="T7" fmla="*/ 2147483646 h 26"/>
              <a:gd name="T8" fmla="*/ 2147483646 w 29"/>
              <a:gd name="T9" fmla="*/ 2147483646 h 26"/>
              <a:gd name="T10" fmla="*/ 2147483646 w 29"/>
              <a:gd name="T11" fmla="*/ 2147483646 h 26"/>
              <a:gd name="T12" fmla="*/ 2147483646 w 29"/>
              <a:gd name="T13" fmla="*/ 2147483646 h 26"/>
              <a:gd name="T14" fmla="*/ 2147483646 w 29"/>
              <a:gd name="T15" fmla="*/ 0 h 26"/>
              <a:gd name="T16" fmla="*/ 2147483646 w 29"/>
              <a:gd name="T17" fmla="*/ 2147483646 h 26"/>
              <a:gd name="T18" fmla="*/ 2147483646 w 29"/>
              <a:gd name="T19" fmla="*/ 214748364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6">
                <a:moveTo>
                  <a:pt x="27" y="2"/>
                </a:moveTo>
                <a:lnTo>
                  <a:pt x="24" y="2"/>
                </a:lnTo>
                <a:lnTo>
                  <a:pt x="0" y="19"/>
                </a:lnTo>
                <a:lnTo>
                  <a:pt x="5" y="26"/>
                </a:lnTo>
                <a:lnTo>
                  <a:pt x="29" y="9"/>
                </a:lnTo>
                <a:lnTo>
                  <a:pt x="24" y="9"/>
                </a:lnTo>
                <a:lnTo>
                  <a:pt x="27" y="2"/>
                </a:lnTo>
                <a:lnTo>
                  <a:pt x="26" y="0"/>
                </a:lnTo>
                <a:lnTo>
                  <a:pt x="24" y="2"/>
                </a:lnTo>
                <a:lnTo>
                  <a:pt x="27"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74" name="Freeform 80"/>
          <p:cNvSpPr>
            <a:spLocks/>
          </p:cNvSpPr>
          <p:nvPr/>
        </p:nvSpPr>
        <p:spPr bwMode="auto">
          <a:xfrm>
            <a:off x="6734175" y="4327525"/>
            <a:ext cx="39688" cy="30163"/>
          </a:xfrm>
          <a:custGeom>
            <a:avLst/>
            <a:gdLst>
              <a:gd name="T0" fmla="*/ 2147483646 w 25"/>
              <a:gd name="T1" fmla="*/ 2147483646 h 19"/>
              <a:gd name="T2" fmla="*/ 2147483646 w 25"/>
              <a:gd name="T3" fmla="*/ 2147483646 h 19"/>
              <a:gd name="T4" fmla="*/ 2147483646 w 25"/>
              <a:gd name="T5" fmla="*/ 0 h 19"/>
              <a:gd name="T6" fmla="*/ 0 w 25"/>
              <a:gd name="T7" fmla="*/ 2147483646 h 19"/>
              <a:gd name="T8" fmla="*/ 2147483646 w 25"/>
              <a:gd name="T9" fmla="*/ 2147483646 h 19"/>
              <a:gd name="T10" fmla="*/ 2147483646 w 25"/>
              <a:gd name="T11" fmla="*/ 2147483646 h 19"/>
              <a:gd name="T12" fmla="*/ 2147483646 w 25"/>
              <a:gd name="T13" fmla="*/ 2147483646 h 19"/>
              <a:gd name="T14" fmla="*/ 2147483646 w 25"/>
              <a:gd name="T15" fmla="*/ 2147483646 h 19"/>
              <a:gd name="T16" fmla="*/ 2147483646 w 25"/>
              <a:gd name="T17" fmla="*/ 2147483646 h 19"/>
              <a:gd name="T18" fmla="*/ 2147483646 w 25"/>
              <a:gd name="T19" fmla="*/ 214748364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0"/>
                </a:moveTo>
                <a:lnTo>
                  <a:pt x="25" y="10"/>
                </a:lnTo>
                <a:lnTo>
                  <a:pt x="3" y="0"/>
                </a:lnTo>
                <a:lnTo>
                  <a:pt x="0" y="7"/>
                </a:lnTo>
                <a:lnTo>
                  <a:pt x="22" y="17"/>
                </a:lnTo>
                <a:lnTo>
                  <a:pt x="25" y="17"/>
                </a:lnTo>
                <a:lnTo>
                  <a:pt x="22" y="17"/>
                </a:lnTo>
                <a:lnTo>
                  <a:pt x="24" y="19"/>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75" name="Freeform 81"/>
          <p:cNvSpPr>
            <a:spLocks/>
          </p:cNvSpPr>
          <p:nvPr/>
        </p:nvSpPr>
        <p:spPr bwMode="auto">
          <a:xfrm>
            <a:off x="6769100" y="4322763"/>
            <a:ext cx="38100" cy="31750"/>
          </a:xfrm>
          <a:custGeom>
            <a:avLst/>
            <a:gdLst>
              <a:gd name="T0" fmla="*/ 2147483646 w 24"/>
              <a:gd name="T1" fmla="*/ 0 h 20"/>
              <a:gd name="T2" fmla="*/ 2147483646 w 24"/>
              <a:gd name="T3" fmla="*/ 0 h 20"/>
              <a:gd name="T4" fmla="*/ 0 w 24"/>
              <a:gd name="T5" fmla="*/ 2147483646 h 20"/>
              <a:gd name="T6" fmla="*/ 2147483646 w 24"/>
              <a:gd name="T7" fmla="*/ 2147483646 h 20"/>
              <a:gd name="T8" fmla="*/ 2147483646 w 24"/>
              <a:gd name="T9" fmla="*/ 2147483646 h 20"/>
              <a:gd name="T10" fmla="*/ 2147483646 w 24"/>
              <a:gd name="T11" fmla="*/ 2147483646 h 20"/>
              <a:gd name="T12" fmla="*/ 2147483646 w 24"/>
              <a:gd name="T13" fmla="*/ 0 h 20"/>
              <a:gd name="T14" fmla="*/ 2147483646 w 24"/>
              <a:gd name="T15" fmla="*/ 0 h 20"/>
              <a:gd name="T16" fmla="*/ 2147483646 w 24"/>
              <a:gd name="T17" fmla="*/ 0 h 20"/>
              <a:gd name="T18" fmla="*/ 2147483646 w 24"/>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0">
                <a:moveTo>
                  <a:pt x="24" y="0"/>
                </a:moveTo>
                <a:lnTo>
                  <a:pt x="20" y="0"/>
                </a:lnTo>
                <a:lnTo>
                  <a:pt x="0" y="13"/>
                </a:lnTo>
                <a:lnTo>
                  <a:pt x="3" y="20"/>
                </a:lnTo>
                <a:lnTo>
                  <a:pt x="24" y="7"/>
                </a:lnTo>
                <a:lnTo>
                  <a:pt x="20" y="7"/>
                </a:lnTo>
                <a:lnTo>
                  <a:pt x="24" y="0"/>
                </a:lnTo>
                <a:lnTo>
                  <a:pt x="22" y="0"/>
                </a:lnTo>
                <a:lnTo>
                  <a:pt x="20" y="0"/>
                </a:lnTo>
                <a:lnTo>
                  <a:pt x="24"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76" name="Freeform 82"/>
          <p:cNvSpPr>
            <a:spLocks/>
          </p:cNvSpPr>
          <p:nvPr/>
        </p:nvSpPr>
        <p:spPr bwMode="auto">
          <a:xfrm>
            <a:off x="6800850" y="4322763"/>
            <a:ext cx="41275" cy="31750"/>
          </a:xfrm>
          <a:custGeom>
            <a:avLst/>
            <a:gdLst>
              <a:gd name="T0" fmla="*/ 2147483646 w 26"/>
              <a:gd name="T1" fmla="*/ 2147483646 h 20"/>
              <a:gd name="T2" fmla="*/ 2147483646 w 26"/>
              <a:gd name="T3" fmla="*/ 2147483646 h 20"/>
              <a:gd name="T4" fmla="*/ 2147483646 w 26"/>
              <a:gd name="T5" fmla="*/ 0 h 20"/>
              <a:gd name="T6" fmla="*/ 0 w 26"/>
              <a:gd name="T7" fmla="*/ 2147483646 h 20"/>
              <a:gd name="T8" fmla="*/ 2147483646 w 26"/>
              <a:gd name="T9" fmla="*/ 2147483646 h 20"/>
              <a:gd name="T10" fmla="*/ 2147483646 w 26"/>
              <a:gd name="T11" fmla="*/ 2147483646 h 20"/>
              <a:gd name="T12" fmla="*/ 2147483646 w 26"/>
              <a:gd name="T13" fmla="*/ 2147483646 h 20"/>
              <a:gd name="T14" fmla="*/ 2147483646 w 26"/>
              <a:gd name="T15" fmla="*/ 2147483646 h 20"/>
              <a:gd name="T16" fmla="*/ 2147483646 w 26"/>
              <a:gd name="T17" fmla="*/ 2147483646 h 20"/>
              <a:gd name="T18" fmla="*/ 2147483646 w 26"/>
              <a:gd name="T19" fmla="*/ 2147483646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3"/>
                </a:moveTo>
                <a:lnTo>
                  <a:pt x="26" y="13"/>
                </a:lnTo>
                <a:lnTo>
                  <a:pt x="4" y="0"/>
                </a:lnTo>
                <a:lnTo>
                  <a:pt x="0" y="7"/>
                </a:lnTo>
                <a:lnTo>
                  <a:pt x="22" y="20"/>
                </a:lnTo>
                <a:lnTo>
                  <a:pt x="26" y="20"/>
                </a:lnTo>
                <a:lnTo>
                  <a:pt x="22" y="20"/>
                </a:lnTo>
                <a:lnTo>
                  <a:pt x="24" y="20"/>
                </a:lnTo>
                <a:lnTo>
                  <a:pt x="26" y="20"/>
                </a:lnTo>
                <a:lnTo>
                  <a:pt x="22" y="1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77" name="Freeform 83"/>
          <p:cNvSpPr>
            <a:spLocks/>
          </p:cNvSpPr>
          <p:nvPr/>
        </p:nvSpPr>
        <p:spPr bwMode="auto">
          <a:xfrm>
            <a:off x="6835775" y="4319588"/>
            <a:ext cx="42863" cy="34925"/>
          </a:xfrm>
          <a:custGeom>
            <a:avLst/>
            <a:gdLst>
              <a:gd name="T0" fmla="*/ 2147483646 w 27"/>
              <a:gd name="T1" fmla="*/ 2147483646 h 22"/>
              <a:gd name="T2" fmla="*/ 2147483646 w 27"/>
              <a:gd name="T3" fmla="*/ 0 h 22"/>
              <a:gd name="T4" fmla="*/ 0 w 27"/>
              <a:gd name="T5" fmla="*/ 2147483646 h 22"/>
              <a:gd name="T6" fmla="*/ 2147483646 w 27"/>
              <a:gd name="T7" fmla="*/ 2147483646 h 22"/>
              <a:gd name="T8" fmla="*/ 2147483646 w 27"/>
              <a:gd name="T9" fmla="*/ 2147483646 h 22"/>
              <a:gd name="T10" fmla="*/ 2147483646 w 27"/>
              <a:gd name="T11" fmla="*/ 2147483646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3"/>
                </a:moveTo>
                <a:lnTo>
                  <a:pt x="22" y="0"/>
                </a:lnTo>
                <a:lnTo>
                  <a:pt x="0" y="15"/>
                </a:lnTo>
                <a:lnTo>
                  <a:pt x="4" y="22"/>
                </a:lnTo>
                <a:lnTo>
                  <a:pt x="27" y="7"/>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78" name="Freeform 84"/>
          <p:cNvSpPr>
            <a:spLocks/>
          </p:cNvSpPr>
          <p:nvPr/>
        </p:nvSpPr>
        <p:spPr bwMode="auto">
          <a:xfrm>
            <a:off x="6656388" y="4349750"/>
            <a:ext cx="47625" cy="39688"/>
          </a:xfrm>
          <a:custGeom>
            <a:avLst/>
            <a:gdLst>
              <a:gd name="T0" fmla="*/ 2147483646 w 30"/>
              <a:gd name="T1" fmla="*/ 2147483646 h 25"/>
              <a:gd name="T2" fmla="*/ 2147483646 w 30"/>
              <a:gd name="T3" fmla="*/ 2147483646 h 25"/>
              <a:gd name="T4" fmla="*/ 2147483646 w 30"/>
              <a:gd name="T5" fmla="*/ 0 h 25"/>
              <a:gd name="T6" fmla="*/ 0 w 30"/>
              <a:gd name="T7" fmla="*/ 2147483646 h 25"/>
              <a:gd name="T8" fmla="*/ 2147483646 w 30"/>
              <a:gd name="T9" fmla="*/ 2147483646 h 25"/>
              <a:gd name="T10" fmla="*/ 2147483646 w 30"/>
              <a:gd name="T11" fmla="*/ 2147483646 h 25"/>
              <a:gd name="T12" fmla="*/ 2147483646 w 30"/>
              <a:gd name="T13" fmla="*/ 2147483646 h 25"/>
              <a:gd name="T14" fmla="*/ 2147483646 w 30"/>
              <a:gd name="T15" fmla="*/ 2147483646 h 25"/>
              <a:gd name="T16" fmla="*/ 2147483646 w 30"/>
              <a:gd name="T17" fmla="*/ 2147483646 h 25"/>
              <a:gd name="T18" fmla="*/ 2147483646 w 30"/>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25" y="17"/>
                </a:moveTo>
                <a:lnTo>
                  <a:pt x="30" y="17"/>
                </a:lnTo>
                <a:lnTo>
                  <a:pt x="5" y="0"/>
                </a:lnTo>
                <a:lnTo>
                  <a:pt x="0" y="5"/>
                </a:lnTo>
                <a:lnTo>
                  <a:pt x="25" y="23"/>
                </a:lnTo>
                <a:lnTo>
                  <a:pt x="30" y="23"/>
                </a:lnTo>
                <a:lnTo>
                  <a:pt x="25" y="23"/>
                </a:lnTo>
                <a:lnTo>
                  <a:pt x="29" y="25"/>
                </a:lnTo>
                <a:lnTo>
                  <a:pt x="30" y="23"/>
                </a:lnTo>
                <a:lnTo>
                  <a:pt x="25"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79" name="Freeform 85"/>
          <p:cNvSpPr>
            <a:spLocks/>
          </p:cNvSpPr>
          <p:nvPr/>
        </p:nvSpPr>
        <p:spPr bwMode="auto">
          <a:xfrm>
            <a:off x="6696075" y="4346575"/>
            <a:ext cx="46038" cy="39688"/>
          </a:xfrm>
          <a:custGeom>
            <a:avLst/>
            <a:gdLst>
              <a:gd name="T0" fmla="*/ 2147483646 w 29"/>
              <a:gd name="T1" fmla="*/ 2147483646 h 25"/>
              <a:gd name="T2" fmla="*/ 2147483646 w 29"/>
              <a:gd name="T3" fmla="*/ 2147483646 h 25"/>
              <a:gd name="T4" fmla="*/ 0 w 29"/>
              <a:gd name="T5" fmla="*/ 2147483646 h 25"/>
              <a:gd name="T6" fmla="*/ 2147483646 w 29"/>
              <a:gd name="T7" fmla="*/ 2147483646 h 25"/>
              <a:gd name="T8" fmla="*/ 2147483646 w 29"/>
              <a:gd name="T9" fmla="*/ 2147483646 h 25"/>
              <a:gd name="T10" fmla="*/ 2147483646 w 29"/>
              <a:gd name="T11" fmla="*/ 2147483646 h 25"/>
              <a:gd name="T12" fmla="*/ 2147483646 w 29"/>
              <a:gd name="T13" fmla="*/ 2147483646 h 25"/>
              <a:gd name="T14" fmla="*/ 2147483646 w 29"/>
              <a:gd name="T15" fmla="*/ 0 h 25"/>
              <a:gd name="T16" fmla="*/ 2147483646 w 29"/>
              <a:gd name="T17" fmla="*/ 2147483646 h 25"/>
              <a:gd name="T18" fmla="*/ 2147483646 w 29"/>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27" y="2"/>
                </a:moveTo>
                <a:lnTo>
                  <a:pt x="24" y="2"/>
                </a:lnTo>
                <a:lnTo>
                  <a:pt x="0" y="19"/>
                </a:lnTo>
                <a:lnTo>
                  <a:pt x="5" y="25"/>
                </a:lnTo>
                <a:lnTo>
                  <a:pt x="29" y="8"/>
                </a:lnTo>
                <a:lnTo>
                  <a:pt x="24" y="8"/>
                </a:lnTo>
                <a:lnTo>
                  <a:pt x="27" y="2"/>
                </a:lnTo>
                <a:lnTo>
                  <a:pt x="26" y="0"/>
                </a:lnTo>
                <a:lnTo>
                  <a:pt x="24" y="2"/>
                </a:lnTo>
                <a:lnTo>
                  <a:pt x="27"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80" name="Freeform 86"/>
          <p:cNvSpPr>
            <a:spLocks/>
          </p:cNvSpPr>
          <p:nvPr/>
        </p:nvSpPr>
        <p:spPr bwMode="auto">
          <a:xfrm>
            <a:off x="6734175" y="4349750"/>
            <a:ext cx="39688" cy="28575"/>
          </a:xfrm>
          <a:custGeom>
            <a:avLst/>
            <a:gdLst>
              <a:gd name="T0" fmla="*/ 2147483646 w 25"/>
              <a:gd name="T1" fmla="*/ 2147483646 h 18"/>
              <a:gd name="T2" fmla="*/ 2147483646 w 25"/>
              <a:gd name="T3" fmla="*/ 2147483646 h 18"/>
              <a:gd name="T4" fmla="*/ 2147483646 w 25"/>
              <a:gd name="T5" fmla="*/ 0 h 18"/>
              <a:gd name="T6" fmla="*/ 0 w 25"/>
              <a:gd name="T7" fmla="*/ 2147483646 h 18"/>
              <a:gd name="T8" fmla="*/ 2147483646 w 25"/>
              <a:gd name="T9" fmla="*/ 2147483646 h 18"/>
              <a:gd name="T10" fmla="*/ 2147483646 w 25"/>
              <a:gd name="T11" fmla="*/ 2147483646 h 18"/>
              <a:gd name="T12" fmla="*/ 2147483646 w 25"/>
              <a:gd name="T13" fmla="*/ 2147483646 h 18"/>
              <a:gd name="T14" fmla="*/ 2147483646 w 25"/>
              <a:gd name="T15" fmla="*/ 2147483646 h 18"/>
              <a:gd name="T16" fmla="*/ 2147483646 w 25"/>
              <a:gd name="T17" fmla="*/ 2147483646 h 18"/>
              <a:gd name="T18" fmla="*/ 2147483646 w 25"/>
              <a:gd name="T19" fmla="*/ 214748364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8">
                <a:moveTo>
                  <a:pt x="22" y="10"/>
                </a:moveTo>
                <a:lnTo>
                  <a:pt x="25" y="10"/>
                </a:lnTo>
                <a:lnTo>
                  <a:pt x="3" y="0"/>
                </a:lnTo>
                <a:lnTo>
                  <a:pt x="0" y="6"/>
                </a:lnTo>
                <a:lnTo>
                  <a:pt x="22" y="17"/>
                </a:lnTo>
                <a:lnTo>
                  <a:pt x="25" y="17"/>
                </a:lnTo>
                <a:lnTo>
                  <a:pt x="22" y="17"/>
                </a:lnTo>
                <a:lnTo>
                  <a:pt x="24" y="18"/>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81" name="Freeform 87"/>
          <p:cNvSpPr>
            <a:spLocks/>
          </p:cNvSpPr>
          <p:nvPr/>
        </p:nvSpPr>
        <p:spPr bwMode="auto">
          <a:xfrm>
            <a:off x="6769100" y="4343400"/>
            <a:ext cx="38100" cy="33338"/>
          </a:xfrm>
          <a:custGeom>
            <a:avLst/>
            <a:gdLst>
              <a:gd name="T0" fmla="*/ 2147483646 w 24"/>
              <a:gd name="T1" fmla="*/ 0 h 21"/>
              <a:gd name="T2" fmla="*/ 2147483646 w 24"/>
              <a:gd name="T3" fmla="*/ 0 h 21"/>
              <a:gd name="T4" fmla="*/ 0 w 24"/>
              <a:gd name="T5" fmla="*/ 2147483646 h 21"/>
              <a:gd name="T6" fmla="*/ 2147483646 w 24"/>
              <a:gd name="T7" fmla="*/ 2147483646 h 21"/>
              <a:gd name="T8" fmla="*/ 2147483646 w 24"/>
              <a:gd name="T9" fmla="*/ 2147483646 h 21"/>
              <a:gd name="T10" fmla="*/ 2147483646 w 24"/>
              <a:gd name="T11" fmla="*/ 2147483646 h 21"/>
              <a:gd name="T12" fmla="*/ 2147483646 w 24"/>
              <a:gd name="T13" fmla="*/ 0 h 21"/>
              <a:gd name="T14" fmla="*/ 2147483646 w 24"/>
              <a:gd name="T15" fmla="*/ 0 h 21"/>
              <a:gd name="T16" fmla="*/ 2147483646 w 24"/>
              <a:gd name="T17" fmla="*/ 0 h 21"/>
              <a:gd name="T18" fmla="*/ 2147483646 w 24"/>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1">
                <a:moveTo>
                  <a:pt x="24" y="0"/>
                </a:moveTo>
                <a:lnTo>
                  <a:pt x="20" y="0"/>
                </a:lnTo>
                <a:lnTo>
                  <a:pt x="0" y="14"/>
                </a:lnTo>
                <a:lnTo>
                  <a:pt x="3" y="21"/>
                </a:lnTo>
                <a:lnTo>
                  <a:pt x="24" y="7"/>
                </a:lnTo>
                <a:lnTo>
                  <a:pt x="20" y="7"/>
                </a:lnTo>
                <a:lnTo>
                  <a:pt x="24" y="0"/>
                </a:lnTo>
                <a:lnTo>
                  <a:pt x="22" y="0"/>
                </a:lnTo>
                <a:lnTo>
                  <a:pt x="20" y="0"/>
                </a:lnTo>
                <a:lnTo>
                  <a:pt x="24"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82" name="Freeform 88"/>
          <p:cNvSpPr>
            <a:spLocks/>
          </p:cNvSpPr>
          <p:nvPr/>
        </p:nvSpPr>
        <p:spPr bwMode="auto">
          <a:xfrm>
            <a:off x="6800850" y="4343400"/>
            <a:ext cx="41275" cy="33338"/>
          </a:xfrm>
          <a:custGeom>
            <a:avLst/>
            <a:gdLst>
              <a:gd name="T0" fmla="*/ 2147483646 w 26"/>
              <a:gd name="T1" fmla="*/ 2147483646 h 21"/>
              <a:gd name="T2" fmla="*/ 2147483646 w 26"/>
              <a:gd name="T3" fmla="*/ 2147483646 h 21"/>
              <a:gd name="T4" fmla="*/ 2147483646 w 26"/>
              <a:gd name="T5" fmla="*/ 0 h 21"/>
              <a:gd name="T6" fmla="*/ 0 w 26"/>
              <a:gd name="T7" fmla="*/ 2147483646 h 21"/>
              <a:gd name="T8" fmla="*/ 2147483646 w 26"/>
              <a:gd name="T9" fmla="*/ 2147483646 h 21"/>
              <a:gd name="T10" fmla="*/ 2147483646 w 26"/>
              <a:gd name="T11" fmla="*/ 2147483646 h 21"/>
              <a:gd name="T12" fmla="*/ 2147483646 w 26"/>
              <a:gd name="T13" fmla="*/ 2147483646 h 21"/>
              <a:gd name="T14" fmla="*/ 2147483646 w 26"/>
              <a:gd name="T15" fmla="*/ 2147483646 h 21"/>
              <a:gd name="T16" fmla="*/ 2147483646 w 26"/>
              <a:gd name="T17" fmla="*/ 2147483646 h 21"/>
              <a:gd name="T18" fmla="*/ 2147483646 w 26"/>
              <a:gd name="T19" fmla="*/ 2147483646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22" y="14"/>
                </a:moveTo>
                <a:lnTo>
                  <a:pt x="26" y="14"/>
                </a:lnTo>
                <a:lnTo>
                  <a:pt x="4" y="0"/>
                </a:lnTo>
                <a:lnTo>
                  <a:pt x="0" y="7"/>
                </a:lnTo>
                <a:lnTo>
                  <a:pt x="22" y="21"/>
                </a:lnTo>
                <a:lnTo>
                  <a:pt x="26" y="21"/>
                </a:lnTo>
                <a:lnTo>
                  <a:pt x="22" y="21"/>
                </a:lnTo>
                <a:lnTo>
                  <a:pt x="24" y="21"/>
                </a:lnTo>
                <a:lnTo>
                  <a:pt x="26" y="21"/>
                </a:lnTo>
                <a:lnTo>
                  <a:pt x="22" y="1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83" name="Freeform 89"/>
          <p:cNvSpPr>
            <a:spLocks/>
          </p:cNvSpPr>
          <p:nvPr/>
        </p:nvSpPr>
        <p:spPr bwMode="auto">
          <a:xfrm>
            <a:off x="6835775" y="4341813"/>
            <a:ext cx="42863" cy="34925"/>
          </a:xfrm>
          <a:custGeom>
            <a:avLst/>
            <a:gdLst>
              <a:gd name="T0" fmla="*/ 2147483646 w 27"/>
              <a:gd name="T1" fmla="*/ 2147483646 h 22"/>
              <a:gd name="T2" fmla="*/ 2147483646 w 27"/>
              <a:gd name="T3" fmla="*/ 0 h 22"/>
              <a:gd name="T4" fmla="*/ 0 w 27"/>
              <a:gd name="T5" fmla="*/ 2147483646 h 22"/>
              <a:gd name="T6" fmla="*/ 2147483646 w 27"/>
              <a:gd name="T7" fmla="*/ 2147483646 h 22"/>
              <a:gd name="T8" fmla="*/ 2147483646 w 27"/>
              <a:gd name="T9" fmla="*/ 2147483646 h 22"/>
              <a:gd name="T10" fmla="*/ 2147483646 w 27"/>
              <a:gd name="T11" fmla="*/ 2147483646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3"/>
                </a:moveTo>
                <a:lnTo>
                  <a:pt x="22" y="0"/>
                </a:lnTo>
                <a:lnTo>
                  <a:pt x="0" y="15"/>
                </a:lnTo>
                <a:lnTo>
                  <a:pt x="4" y="22"/>
                </a:lnTo>
                <a:lnTo>
                  <a:pt x="27" y="6"/>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84" name="Freeform 90"/>
          <p:cNvSpPr>
            <a:spLocks/>
          </p:cNvSpPr>
          <p:nvPr/>
        </p:nvSpPr>
        <p:spPr bwMode="auto">
          <a:xfrm>
            <a:off x="6656388" y="4244975"/>
            <a:ext cx="47625" cy="39688"/>
          </a:xfrm>
          <a:custGeom>
            <a:avLst/>
            <a:gdLst>
              <a:gd name="T0" fmla="*/ 2147483646 w 30"/>
              <a:gd name="T1" fmla="*/ 2147483646 h 25"/>
              <a:gd name="T2" fmla="*/ 2147483646 w 30"/>
              <a:gd name="T3" fmla="*/ 2147483646 h 25"/>
              <a:gd name="T4" fmla="*/ 2147483646 w 30"/>
              <a:gd name="T5" fmla="*/ 0 h 25"/>
              <a:gd name="T6" fmla="*/ 0 w 30"/>
              <a:gd name="T7" fmla="*/ 2147483646 h 25"/>
              <a:gd name="T8" fmla="*/ 2147483646 w 30"/>
              <a:gd name="T9" fmla="*/ 2147483646 h 25"/>
              <a:gd name="T10" fmla="*/ 2147483646 w 30"/>
              <a:gd name="T11" fmla="*/ 2147483646 h 25"/>
              <a:gd name="T12" fmla="*/ 2147483646 w 30"/>
              <a:gd name="T13" fmla="*/ 2147483646 h 25"/>
              <a:gd name="T14" fmla="*/ 2147483646 w 30"/>
              <a:gd name="T15" fmla="*/ 2147483646 h 25"/>
              <a:gd name="T16" fmla="*/ 2147483646 w 30"/>
              <a:gd name="T17" fmla="*/ 2147483646 h 25"/>
              <a:gd name="T18" fmla="*/ 2147483646 w 30"/>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25" y="17"/>
                </a:moveTo>
                <a:lnTo>
                  <a:pt x="30" y="17"/>
                </a:lnTo>
                <a:lnTo>
                  <a:pt x="5" y="0"/>
                </a:lnTo>
                <a:lnTo>
                  <a:pt x="0" y="7"/>
                </a:lnTo>
                <a:lnTo>
                  <a:pt x="25" y="23"/>
                </a:lnTo>
                <a:lnTo>
                  <a:pt x="30" y="23"/>
                </a:lnTo>
                <a:lnTo>
                  <a:pt x="25" y="23"/>
                </a:lnTo>
                <a:lnTo>
                  <a:pt x="29" y="25"/>
                </a:lnTo>
                <a:lnTo>
                  <a:pt x="30" y="23"/>
                </a:lnTo>
                <a:lnTo>
                  <a:pt x="25"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85" name="Freeform 91"/>
          <p:cNvSpPr>
            <a:spLocks/>
          </p:cNvSpPr>
          <p:nvPr/>
        </p:nvSpPr>
        <p:spPr bwMode="auto">
          <a:xfrm>
            <a:off x="6696075" y="4244975"/>
            <a:ext cx="46038" cy="36513"/>
          </a:xfrm>
          <a:custGeom>
            <a:avLst/>
            <a:gdLst>
              <a:gd name="T0" fmla="*/ 2147483646 w 29"/>
              <a:gd name="T1" fmla="*/ 0 h 23"/>
              <a:gd name="T2" fmla="*/ 2147483646 w 29"/>
              <a:gd name="T3" fmla="*/ 2147483646 h 23"/>
              <a:gd name="T4" fmla="*/ 0 w 29"/>
              <a:gd name="T5" fmla="*/ 2147483646 h 23"/>
              <a:gd name="T6" fmla="*/ 2147483646 w 29"/>
              <a:gd name="T7" fmla="*/ 2147483646 h 23"/>
              <a:gd name="T8" fmla="*/ 2147483646 w 29"/>
              <a:gd name="T9" fmla="*/ 2147483646 h 23"/>
              <a:gd name="T10" fmla="*/ 2147483646 w 29"/>
              <a:gd name="T11" fmla="*/ 2147483646 h 23"/>
              <a:gd name="T12" fmla="*/ 2147483646 w 29"/>
              <a:gd name="T13" fmla="*/ 0 h 23"/>
              <a:gd name="T14" fmla="*/ 2147483646 w 29"/>
              <a:gd name="T15" fmla="*/ 0 h 23"/>
              <a:gd name="T16" fmla="*/ 2147483646 w 29"/>
              <a:gd name="T17" fmla="*/ 2147483646 h 23"/>
              <a:gd name="T18" fmla="*/ 2147483646 w 29"/>
              <a:gd name="T19" fmla="*/ 0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3">
                <a:moveTo>
                  <a:pt x="27" y="0"/>
                </a:moveTo>
                <a:lnTo>
                  <a:pt x="24" y="1"/>
                </a:lnTo>
                <a:lnTo>
                  <a:pt x="0" y="17"/>
                </a:lnTo>
                <a:lnTo>
                  <a:pt x="5" y="23"/>
                </a:lnTo>
                <a:lnTo>
                  <a:pt x="29" y="7"/>
                </a:lnTo>
                <a:lnTo>
                  <a:pt x="24" y="8"/>
                </a:lnTo>
                <a:lnTo>
                  <a:pt x="27" y="0"/>
                </a:lnTo>
                <a:lnTo>
                  <a:pt x="26" y="0"/>
                </a:lnTo>
                <a:lnTo>
                  <a:pt x="24" y="1"/>
                </a:lnTo>
                <a:lnTo>
                  <a:pt x="2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86" name="Freeform 92"/>
          <p:cNvSpPr>
            <a:spLocks/>
          </p:cNvSpPr>
          <p:nvPr/>
        </p:nvSpPr>
        <p:spPr bwMode="auto">
          <a:xfrm>
            <a:off x="6734175" y="4244975"/>
            <a:ext cx="39688" cy="28575"/>
          </a:xfrm>
          <a:custGeom>
            <a:avLst/>
            <a:gdLst>
              <a:gd name="T0" fmla="*/ 2147483646 w 25"/>
              <a:gd name="T1" fmla="*/ 2147483646 h 18"/>
              <a:gd name="T2" fmla="*/ 2147483646 w 25"/>
              <a:gd name="T3" fmla="*/ 2147483646 h 18"/>
              <a:gd name="T4" fmla="*/ 2147483646 w 25"/>
              <a:gd name="T5" fmla="*/ 0 h 18"/>
              <a:gd name="T6" fmla="*/ 0 w 25"/>
              <a:gd name="T7" fmla="*/ 2147483646 h 18"/>
              <a:gd name="T8" fmla="*/ 2147483646 w 25"/>
              <a:gd name="T9" fmla="*/ 2147483646 h 18"/>
              <a:gd name="T10" fmla="*/ 2147483646 w 25"/>
              <a:gd name="T11" fmla="*/ 2147483646 h 18"/>
              <a:gd name="T12" fmla="*/ 2147483646 w 25"/>
              <a:gd name="T13" fmla="*/ 2147483646 h 18"/>
              <a:gd name="T14" fmla="*/ 2147483646 w 25"/>
              <a:gd name="T15" fmla="*/ 2147483646 h 18"/>
              <a:gd name="T16" fmla="*/ 2147483646 w 25"/>
              <a:gd name="T17" fmla="*/ 2147483646 h 18"/>
              <a:gd name="T18" fmla="*/ 2147483646 w 25"/>
              <a:gd name="T19" fmla="*/ 214748364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8">
                <a:moveTo>
                  <a:pt x="22" y="12"/>
                </a:moveTo>
                <a:lnTo>
                  <a:pt x="25" y="12"/>
                </a:lnTo>
                <a:lnTo>
                  <a:pt x="3" y="0"/>
                </a:lnTo>
                <a:lnTo>
                  <a:pt x="0" y="8"/>
                </a:lnTo>
                <a:lnTo>
                  <a:pt x="22" y="18"/>
                </a:lnTo>
                <a:lnTo>
                  <a:pt x="25" y="18"/>
                </a:lnTo>
                <a:lnTo>
                  <a:pt x="22" y="18"/>
                </a:lnTo>
                <a:lnTo>
                  <a:pt x="24" y="18"/>
                </a:lnTo>
                <a:lnTo>
                  <a:pt x="25" y="18"/>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87" name="Freeform 93"/>
          <p:cNvSpPr>
            <a:spLocks/>
          </p:cNvSpPr>
          <p:nvPr/>
        </p:nvSpPr>
        <p:spPr bwMode="auto">
          <a:xfrm>
            <a:off x="6769100" y="4238625"/>
            <a:ext cx="38100" cy="34925"/>
          </a:xfrm>
          <a:custGeom>
            <a:avLst/>
            <a:gdLst>
              <a:gd name="T0" fmla="*/ 2147483646 w 24"/>
              <a:gd name="T1" fmla="*/ 2147483646 h 22"/>
              <a:gd name="T2" fmla="*/ 2147483646 w 24"/>
              <a:gd name="T3" fmla="*/ 2147483646 h 22"/>
              <a:gd name="T4" fmla="*/ 0 w 24"/>
              <a:gd name="T5" fmla="*/ 2147483646 h 22"/>
              <a:gd name="T6" fmla="*/ 2147483646 w 24"/>
              <a:gd name="T7" fmla="*/ 2147483646 h 22"/>
              <a:gd name="T8" fmla="*/ 2147483646 w 24"/>
              <a:gd name="T9" fmla="*/ 2147483646 h 22"/>
              <a:gd name="T10" fmla="*/ 2147483646 w 24"/>
              <a:gd name="T11" fmla="*/ 2147483646 h 22"/>
              <a:gd name="T12" fmla="*/ 2147483646 w 24"/>
              <a:gd name="T13" fmla="*/ 2147483646 h 22"/>
              <a:gd name="T14" fmla="*/ 2147483646 w 24"/>
              <a:gd name="T15" fmla="*/ 0 h 22"/>
              <a:gd name="T16" fmla="*/ 2147483646 w 24"/>
              <a:gd name="T17" fmla="*/ 2147483646 h 22"/>
              <a:gd name="T18" fmla="*/ 2147483646 w 24"/>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6"/>
                </a:lnTo>
                <a:lnTo>
                  <a:pt x="3" y="22"/>
                </a:lnTo>
                <a:lnTo>
                  <a:pt x="24" y="9"/>
                </a:lnTo>
                <a:lnTo>
                  <a:pt x="20" y="9"/>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88" name="Freeform 94"/>
          <p:cNvSpPr>
            <a:spLocks/>
          </p:cNvSpPr>
          <p:nvPr/>
        </p:nvSpPr>
        <p:spPr bwMode="auto">
          <a:xfrm>
            <a:off x="6800850" y="4241800"/>
            <a:ext cx="41275" cy="31750"/>
          </a:xfrm>
          <a:custGeom>
            <a:avLst/>
            <a:gdLst>
              <a:gd name="T0" fmla="*/ 2147483646 w 26"/>
              <a:gd name="T1" fmla="*/ 2147483646 h 20"/>
              <a:gd name="T2" fmla="*/ 2147483646 w 26"/>
              <a:gd name="T3" fmla="*/ 2147483646 h 20"/>
              <a:gd name="T4" fmla="*/ 2147483646 w 26"/>
              <a:gd name="T5" fmla="*/ 0 h 20"/>
              <a:gd name="T6" fmla="*/ 0 w 26"/>
              <a:gd name="T7" fmla="*/ 2147483646 h 20"/>
              <a:gd name="T8" fmla="*/ 2147483646 w 26"/>
              <a:gd name="T9" fmla="*/ 2147483646 h 20"/>
              <a:gd name="T10" fmla="*/ 2147483646 w 26"/>
              <a:gd name="T11" fmla="*/ 2147483646 h 20"/>
              <a:gd name="T12" fmla="*/ 2147483646 w 26"/>
              <a:gd name="T13" fmla="*/ 2147483646 h 20"/>
              <a:gd name="T14" fmla="*/ 2147483646 w 26"/>
              <a:gd name="T15" fmla="*/ 2147483646 h 20"/>
              <a:gd name="T16" fmla="*/ 2147483646 w 26"/>
              <a:gd name="T17" fmla="*/ 2147483646 h 20"/>
              <a:gd name="T18" fmla="*/ 2147483646 w 26"/>
              <a:gd name="T19" fmla="*/ 2147483646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2"/>
                </a:moveTo>
                <a:lnTo>
                  <a:pt x="26" y="12"/>
                </a:lnTo>
                <a:lnTo>
                  <a:pt x="4" y="0"/>
                </a:lnTo>
                <a:lnTo>
                  <a:pt x="0" y="7"/>
                </a:lnTo>
                <a:lnTo>
                  <a:pt x="22" y="19"/>
                </a:lnTo>
                <a:lnTo>
                  <a:pt x="26" y="19"/>
                </a:lnTo>
                <a:lnTo>
                  <a:pt x="22" y="19"/>
                </a:lnTo>
                <a:lnTo>
                  <a:pt x="24" y="20"/>
                </a:lnTo>
                <a:lnTo>
                  <a:pt x="26"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89" name="Freeform 95"/>
          <p:cNvSpPr>
            <a:spLocks/>
          </p:cNvSpPr>
          <p:nvPr/>
        </p:nvSpPr>
        <p:spPr bwMode="auto">
          <a:xfrm>
            <a:off x="6835775" y="4237038"/>
            <a:ext cx="42863" cy="34925"/>
          </a:xfrm>
          <a:custGeom>
            <a:avLst/>
            <a:gdLst>
              <a:gd name="T0" fmla="*/ 2147483646 w 27"/>
              <a:gd name="T1" fmla="*/ 2147483646 h 22"/>
              <a:gd name="T2" fmla="*/ 2147483646 w 27"/>
              <a:gd name="T3" fmla="*/ 0 h 22"/>
              <a:gd name="T4" fmla="*/ 0 w 27"/>
              <a:gd name="T5" fmla="*/ 2147483646 h 22"/>
              <a:gd name="T6" fmla="*/ 2147483646 w 27"/>
              <a:gd name="T7" fmla="*/ 2147483646 h 22"/>
              <a:gd name="T8" fmla="*/ 2147483646 w 27"/>
              <a:gd name="T9" fmla="*/ 2147483646 h 22"/>
              <a:gd name="T10" fmla="*/ 2147483646 w 27"/>
              <a:gd name="T11" fmla="*/ 2147483646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3"/>
                </a:moveTo>
                <a:lnTo>
                  <a:pt x="22" y="0"/>
                </a:lnTo>
                <a:lnTo>
                  <a:pt x="0" y="15"/>
                </a:lnTo>
                <a:lnTo>
                  <a:pt x="4" y="22"/>
                </a:lnTo>
                <a:lnTo>
                  <a:pt x="27" y="6"/>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90" name="Freeform 96"/>
          <p:cNvSpPr>
            <a:spLocks/>
          </p:cNvSpPr>
          <p:nvPr/>
        </p:nvSpPr>
        <p:spPr bwMode="auto">
          <a:xfrm>
            <a:off x="6656388" y="4265613"/>
            <a:ext cx="47625" cy="41275"/>
          </a:xfrm>
          <a:custGeom>
            <a:avLst/>
            <a:gdLst>
              <a:gd name="T0" fmla="*/ 2147483646 w 30"/>
              <a:gd name="T1" fmla="*/ 2147483646 h 26"/>
              <a:gd name="T2" fmla="*/ 2147483646 w 30"/>
              <a:gd name="T3" fmla="*/ 2147483646 h 26"/>
              <a:gd name="T4" fmla="*/ 2147483646 w 30"/>
              <a:gd name="T5" fmla="*/ 0 h 26"/>
              <a:gd name="T6" fmla="*/ 0 w 30"/>
              <a:gd name="T7" fmla="*/ 2147483646 h 26"/>
              <a:gd name="T8" fmla="*/ 2147483646 w 30"/>
              <a:gd name="T9" fmla="*/ 2147483646 h 26"/>
              <a:gd name="T10" fmla="*/ 2147483646 w 30"/>
              <a:gd name="T11" fmla="*/ 2147483646 h 26"/>
              <a:gd name="T12" fmla="*/ 2147483646 w 30"/>
              <a:gd name="T13" fmla="*/ 2147483646 h 26"/>
              <a:gd name="T14" fmla="*/ 2147483646 w 30"/>
              <a:gd name="T15" fmla="*/ 2147483646 h 26"/>
              <a:gd name="T16" fmla="*/ 2147483646 w 30"/>
              <a:gd name="T17" fmla="*/ 2147483646 h 26"/>
              <a:gd name="T18" fmla="*/ 2147483646 w 30"/>
              <a:gd name="T19" fmla="*/ 214748364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25" y="19"/>
                </a:moveTo>
                <a:lnTo>
                  <a:pt x="30" y="19"/>
                </a:lnTo>
                <a:lnTo>
                  <a:pt x="5" y="0"/>
                </a:lnTo>
                <a:lnTo>
                  <a:pt x="0" y="7"/>
                </a:lnTo>
                <a:lnTo>
                  <a:pt x="25" y="24"/>
                </a:lnTo>
                <a:lnTo>
                  <a:pt x="30" y="24"/>
                </a:lnTo>
                <a:lnTo>
                  <a:pt x="25" y="24"/>
                </a:lnTo>
                <a:lnTo>
                  <a:pt x="29" y="26"/>
                </a:lnTo>
                <a:lnTo>
                  <a:pt x="30" y="24"/>
                </a:lnTo>
                <a:lnTo>
                  <a:pt x="25"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91" name="Freeform 97"/>
          <p:cNvSpPr>
            <a:spLocks/>
          </p:cNvSpPr>
          <p:nvPr/>
        </p:nvSpPr>
        <p:spPr bwMode="auto">
          <a:xfrm>
            <a:off x="6696075" y="4265613"/>
            <a:ext cx="46038" cy="38100"/>
          </a:xfrm>
          <a:custGeom>
            <a:avLst/>
            <a:gdLst>
              <a:gd name="T0" fmla="*/ 2147483646 w 29"/>
              <a:gd name="T1" fmla="*/ 0 h 24"/>
              <a:gd name="T2" fmla="*/ 2147483646 w 29"/>
              <a:gd name="T3" fmla="*/ 2147483646 h 24"/>
              <a:gd name="T4" fmla="*/ 0 w 29"/>
              <a:gd name="T5" fmla="*/ 2147483646 h 24"/>
              <a:gd name="T6" fmla="*/ 2147483646 w 29"/>
              <a:gd name="T7" fmla="*/ 2147483646 h 24"/>
              <a:gd name="T8" fmla="*/ 2147483646 w 29"/>
              <a:gd name="T9" fmla="*/ 2147483646 h 24"/>
              <a:gd name="T10" fmla="*/ 2147483646 w 29"/>
              <a:gd name="T11" fmla="*/ 2147483646 h 24"/>
              <a:gd name="T12" fmla="*/ 2147483646 w 29"/>
              <a:gd name="T13" fmla="*/ 0 h 24"/>
              <a:gd name="T14" fmla="*/ 2147483646 w 29"/>
              <a:gd name="T15" fmla="*/ 0 h 24"/>
              <a:gd name="T16" fmla="*/ 2147483646 w 29"/>
              <a:gd name="T17" fmla="*/ 2147483646 h 24"/>
              <a:gd name="T18" fmla="*/ 2147483646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27" y="0"/>
                </a:moveTo>
                <a:lnTo>
                  <a:pt x="24" y="2"/>
                </a:lnTo>
                <a:lnTo>
                  <a:pt x="0" y="19"/>
                </a:lnTo>
                <a:lnTo>
                  <a:pt x="5" y="24"/>
                </a:lnTo>
                <a:lnTo>
                  <a:pt x="29" y="7"/>
                </a:lnTo>
                <a:lnTo>
                  <a:pt x="24" y="9"/>
                </a:lnTo>
                <a:lnTo>
                  <a:pt x="27" y="0"/>
                </a:lnTo>
                <a:lnTo>
                  <a:pt x="26" y="0"/>
                </a:lnTo>
                <a:lnTo>
                  <a:pt x="24" y="2"/>
                </a:lnTo>
                <a:lnTo>
                  <a:pt x="2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92" name="Freeform 98"/>
          <p:cNvSpPr>
            <a:spLocks/>
          </p:cNvSpPr>
          <p:nvPr/>
        </p:nvSpPr>
        <p:spPr bwMode="auto">
          <a:xfrm>
            <a:off x="6734175" y="4265613"/>
            <a:ext cx="39688" cy="30162"/>
          </a:xfrm>
          <a:custGeom>
            <a:avLst/>
            <a:gdLst>
              <a:gd name="T0" fmla="*/ 2147483646 w 25"/>
              <a:gd name="T1" fmla="*/ 2147483646 h 19"/>
              <a:gd name="T2" fmla="*/ 2147483646 w 25"/>
              <a:gd name="T3" fmla="*/ 2147483646 h 19"/>
              <a:gd name="T4" fmla="*/ 2147483646 w 25"/>
              <a:gd name="T5" fmla="*/ 0 h 19"/>
              <a:gd name="T6" fmla="*/ 0 w 25"/>
              <a:gd name="T7" fmla="*/ 2147483646 h 19"/>
              <a:gd name="T8" fmla="*/ 2147483646 w 25"/>
              <a:gd name="T9" fmla="*/ 2147483646 h 19"/>
              <a:gd name="T10" fmla="*/ 2147483646 w 25"/>
              <a:gd name="T11" fmla="*/ 2147483646 h 19"/>
              <a:gd name="T12" fmla="*/ 2147483646 w 25"/>
              <a:gd name="T13" fmla="*/ 2147483646 h 19"/>
              <a:gd name="T14" fmla="*/ 2147483646 w 25"/>
              <a:gd name="T15" fmla="*/ 2147483646 h 19"/>
              <a:gd name="T16" fmla="*/ 2147483646 w 25"/>
              <a:gd name="T17" fmla="*/ 2147483646 h 19"/>
              <a:gd name="T18" fmla="*/ 2147483646 w 25"/>
              <a:gd name="T19" fmla="*/ 214748364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2"/>
                </a:moveTo>
                <a:lnTo>
                  <a:pt x="25" y="12"/>
                </a:lnTo>
                <a:lnTo>
                  <a:pt x="3" y="0"/>
                </a:lnTo>
                <a:lnTo>
                  <a:pt x="0" y="9"/>
                </a:lnTo>
                <a:lnTo>
                  <a:pt x="22" y="19"/>
                </a:lnTo>
                <a:lnTo>
                  <a:pt x="25" y="19"/>
                </a:lnTo>
                <a:lnTo>
                  <a:pt x="22" y="19"/>
                </a:lnTo>
                <a:lnTo>
                  <a:pt x="24" y="19"/>
                </a:lnTo>
                <a:lnTo>
                  <a:pt x="25"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93" name="Freeform 99"/>
          <p:cNvSpPr>
            <a:spLocks/>
          </p:cNvSpPr>
          <p:nvPr/>
        </p:nvSpPr>
        <p:spPr bwMode="auto">
          <a:xfrm>
            <a:off x="6769100" y="4260850"/>
            <a:ext cx="38100" cy="34925"/>
          </a:xfrm>
          <a:custGeom>
            <a:avLst/>
            <a:gdLst>
              <a:gd name="T0" fmla="*/ 2147483646 w 24"/>
              <a:gd name="T1" fmla="*/ 2147483646 h 22"/>
              <a:gd name="T2" fmla="*/ 2147483646 w 24"/>
              <a:gd name="T3" fmla="*/ 2147483646 h 22"/>
              <a:gd name="T4" fmla="*/ 0 w 24"/>
              <a:gd name="T5" fmla="*/ 2147483646 h 22"/>
              <a:gd name="T6" fmla="*/ 2147483646 w 24"/>
              <a:gd name="T7" fmla="*/ 2147483646 h 22"/>
              <a:gd name="T8" fmla="*/ 2147483646 w 24"/>
              <a:gd name="T9" fmla="*/ 2147483646 h 22"/>
              <a:gd name="T10" fmla="*/ 2147483646 w 24"/>
              <a:gd name="T11" fmla="*/ 2147483646 h 22"/>
              <a:gd name="T12" fmla="*/ 2147483646 w 24"/>
              <a:gd name="T13" fmla="*/ 2147483646 h 22"/>
              <a:gd name="T14" fmla="*/ 2147483646 w 24"/>
              <a:gd name="T15" fmla="*/ 0 h 22"/>
              <a:gd name="T16" fmla="*/ 2147483646 w 24"/>
              <a:gd name="T17" fmla="*/ 2147483646 h 22"/>
              <a:gd name="T18" fmla="*/ 2147483646 w 24"/>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5"/>
                </a:lnTo>
                <a:lnTo>
                  <a:pt x="3" y="22"/>
                </a:lnTo>
                <a:lnTo>
                  <a:pt x="24" y="8"/>
                </a:lnTo>
                <a:lnTo>
                  <a:pt x="20" y="8"/>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94" name="Freeform 100"/>
          <p:cNvSpPr>
            <a:spLocks/>
          </p:cNvSpPr>
          <p:nvPr/>
        </p:nvSpPr>
        <p:spPr bwMode="auto">
          <a:xfrm>
            <a:off x="6800850" y="4264025"/>
            <a:ext cx="41275" cy="31750"/>
          </a:xfrm>
          <a:custGeom>
            <a:avLst/>
            <a:gdLst>
              <a:gd name="T0" fmla="*/ 2147483646 w 26"/>
              <a:gd name="T1" fmla="*/ 2147483646 h 20"/>
              <a:gd name="T2" fmla="*/ 2147483646 w 26"/>
              <a:gd name="T3" fmla="*/ 2147483646 h 20"/>
              <a:gd name="T4" fmla="*/ 2147483646 w 26"/>
              <a:gd name="T5" fmla="*/ 0 h 20"/>
              <a:gd name="T6" fmla="*/ 0 w 26"/>
              <a:gd name="T7" fmla="*/ 2147483646 h 20"/>
              <a:gd name="T8" fmla="*/ 2147483646 w 26"/>
              <a:gd name="T9" fmla="*/ 2147483646 h 20"/>
              <a:gd name="T10" fmla="*/ 2147483646 w 26"/>
              <a:gd name="T11" fmla="*/ 2147483646 h 20"/>
              <a:gd name="T12" fmla="*/ 2147483646 w 26"/>
              <a:gd name="T13" fmla="*/ 2147483646 h 20"/>
              <a:gd name="T14" fmla="*/ 2147483646 w 26"/>
              <a:gd name="T15" fmla="*/ 2147483646 h 20"/>
              <a:gd name="T16" fmla="*/ 2147483646 w 26"/>
              <a:gd name="T17" fmla="*/ 2147483646 h 20"/>
              <a:gd name="T18" fmla="*/ 2147483646 w 26"/>
              <a:gd name="T19" fmla="*/ 2147483646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1"/>
                </a:moveTo>
                <a:lnTo>
                  <a:pt x="26" y="11"/>
                </a:lnTo>
                <a:lnTo>
                  <a:pt x="4" y="0"/>
                </a:lnTo>
                <a:lnTo>
                  <a:pt x="0" y="6"/>
                </a:lnTo>
                <a:lnTo>
                  <a:pt x="22" y="18"/>
                </a:lnTo>
                <a:lnTo>
                  <a:pt x="26" y="18"/>
                </a:lnTo>
                <a:lnTo>
                  <a:pt x="22" y="18"/>
                </a:lnTo>
                <a:lnTo>
                  <a:pt x="24" y="20"/>
                </a:lnTo>
                <a:lnTo>
                  <a:pt x="26" y="18"/>
                </a:lnTo>
                <a:lnTo>
                  <a:pt x="22" y="1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95" name="Freeform 101"/>
          <p:cNvSpPr>
            <a:spLocks/>
          </p:cNvSpPr>
          <p:nvPr/>
        </p:nvSpPr>
        <p:spPr bwMode="auto">
          <a:xfrm>
            <a:off x="6835775" y="4257675"/>
            <a:ext cx="42863" cy="34925"/>
          </a:xfrm>
          <a:custGeom>
            <a:avLst/>
            <a:gdLst>
              <a:gd name="T0" fmla="*/ 2147483646 w 27"/>
              <a:gd name="T1" fmla="*/ 2147483646 h 22"/>
              <a:gd name="T2" fmla="*/ 2147483646 w 27"/>
              <a:gd name="T3" fmla="*/ 0 h 22"/>
              <a:gd name="T4" fmla="*/ 0 w 27"/>
              <a:gd name="T5" fmla="*/ 2147483646 h 22"/>
              <a:gd name="T6" fmla="*/ 2147483646 w 27"/>
              <a:gd name="T7" fmla="*/ 2147483646 h 22"/>
              <a:gd name="T8" fmla="*/ 2147483646 w 27"/>
              <a:gd name="T9" fmla="*/ 2147483646 h 22"/>
              <a:gd name="T10" fmla="*/ 2147483646 w 27"/>
              <a:gd name="T11" fmla="*/ 2147483646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4"/>
                </a:moveTo>
                <a:lnTo>
                  <a:pt x="22" y="0"/>
                </a:lnTo>
                <a:lnTo>
                  <a:pt x="0" y="15"/>
                </a:lnTo>
                <a:lnTo>
                  <a:pt x="4" y="22"/>
                </a:lnTo>
                <a:lnTo>
                  <a:pt x="27" y="7"/>
                </a:lnTo>
                <a:lnTo>
                  <a:pt x="24"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96" name="Freeform 102"/>
          <p:cNvSpPr>
            <a:spLocks/>
          </p:cNvSpPr>
          <p:nvPr/>
        </p:nvSpPr>
        <p:spPr bwMode="auto">
          <a:xfrm>
            <a:off x="6656388" y="4160838"/>
            <a:ext cx="47625" cy="42862"/>
          </a:xfrm>
          <a:custGeom>
            <a:avLst/>
            <a:gdLst>
              <a:gd name="T0" fmla="*/ 2147483646 w 30"/>
              <a:gd name="T1" fmla="*/ 2147483646 h 27"/>
              <a:gd name="T2" fmla="*/ 2147483646 w 30"/>
              <a:gd name="T3" fmla="*/ 2147483646 h 27"/>
              <a:gd name="T4" fmla="*/ 2147483646 w 30"/>
              <a:gd name="T5" fmla="*/ 0 h 27"/>
              <a:gd name="T6" fmla="*/ 0 w 30"/>
              <a:gd name="T7" fmla="*/ 2147483646 h 27"/>
              <a:gd name="T8" fmla="*/ 2147483646 w 30"/>
              <a:gd name="T9" fmla="*/ 2147483646 h 27"/>
              <a:gd name="T10" fmla="*/ 2147483646 w 30"/>
              <a:gd name="T11" fmla="*/ 2147483646 h 27"/>
              <a:gd name="T12" fmla="*/ 2147483646 w 30"/>
              <a:gd name="T13" fmla="*/ 2147483646 h 27"/>
              <a:gd name="T14" fmla="*/ 2147483646 w 30"/>
              <a:gd name="T15" fmla="*/ 2147483646 h 27"/>
              <a:gd name="T16" fmla="*/ 2147483646 w 30"/>
              <a:gd name="T17" fmla="*/ 2147483646 h 27"/>
              <a:gd name="T18" fmla="*/ 2147483646 w 30"/>
              <a:gd name="T19" fmla="*/ 2147483646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25" y="19"/>
                </a:moveTo>
                <a:lnTo>
                  <a:pt x="30" y="19"/>
                </a:lnTo>
                <a:lnTo>
                  <a:pt x="5" y="0"/>
                </a:lnTo>
                <a:lnTo>
                  <a:pt x="0" y="7"/>
                </a:lnTo>
                <a:lnTo>
                  <a:pt x="25" y="26"/>
                </a:lnTo>
                <a:lnTo>
                  <a:pt x="30" y="26"/>
                </a:lnTo>
                <a:lnTo>
                  <a:pt x="25" y="26"/>
                </a:lnTo>
                <a:lnTo>
                  <a:pt x="29" y="27"/>
                </a:lnTo>
                <a:lnTo>
                  <a:pt x="30" y="26"/>
                </a:lnTo>
                <a:lnTo>
                  <a:pt x="25"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97" name="Freeform 103"/>
          <p:cNvSpPr>
            <a:spLocks/>
          </p:cNvSpPr>
          <p:nvPr/>
        </p:nvSpPr>
        <p:spPr bwMode="auto">
          <a:xfrm>
            <a:off x="6696075" y="4160838"/>
            <a:ext cx="46038" cy="41275"/>
          </a:xfrm>
          <a:custGeom>
            <a:avLst/>
            <a:gdLst>
              <a:gd name="T0" fmla="*/ 2147483646 w 29"/>
              <a:gd name="T1" fmla="*/ 2147483646 h 26"/>
              <a:gd name="T2" fmla="*/ 2147483646 w 29"/>
              <a:gd name="T3" fmla="*/ 2147483646 h 26"/>
              <a:gd name="T4" fmla="*/ 0 w 29"/>
              <a:gd name="T5" fmla="*/ 2147483646 h 26"/>
              <a:gd name="T6" fmla="*/ 2147483646 w 29"/>
              <a:gd name="T7" fmla="*/ 2147483646 h 26"/>
              <a:gd name="T8" fmla="*/ 2147483646 w 29"/>
              <a:gd name="T9" fmla="*/ 2147483646 h 26"/>
              <a:gd name="T10" fmla="*/ 2147483646 w 29"/>
              <a:gd name="T11" fmla="*/ 2147483646 h 26"/>
              <a:gd name="T12" fmla="*/ 2147483646 w 29"/>
              <a:gd name="T13" fmla="*/ 2147483646 h 26"/>
              <a:gd name="T14" fmla="*/ 2147483646 w 29"/>
              <a:gd name="T15" fmla="*/ 0 h 26"/>
              <a:gd name="T16" fmla="*/ 2147483646 w 29"/>
              <a:gd name="T17" fmla="*/ 2147483646 h 26"/>
              <a:gd name="T18" fmla="*/ 2147483646 w 29"/>
              <a:gd name="T19" fmla="*/ 214748364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6">
                <a:moveTo>
                  <a:pt x="27" y="2"/>
                </a:moveTo>
                <a:lnTo>
                  <a:pt x="24" y="2"/>
                </a:lnTo>
                <a:lnTo>
                  <a:pt x="0" y="19"/>
                </a:lnTo>
                <a:lnTo>
                  <a:pt x="5" y="26"/>
                </a:lnTo>
                <a:lnTo>
                  <a:pt x="29" y="9"/>
                </a:lnTo>
                <a:lnTo>
                  <a:pt x="24" y="9"/>
                </a:lnTo>
                <a:lnTo>
                  <a:pt x="27" y="2"/>
                </a:lnTo>
                <a:lnTo>
                  <a:pt x="26" y="0"/>
                </a:lnTo>
                <a:lnTo>
                  <a:pt x="24" y="2"/>
                </a:lnTo>
                <a:lnTo>
                  <a:pt x="27"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98" name="Freeform 104"/>
          <p:cNvSpPr>
            <a:spLocks/>
          </p:cNvSpPr>
          <p:nvPr/>
        </p:nvSpPr>
        <p:spPr bwMode="auto">
          <a:xfrm>
            <a:off x="6734175" y="4164013"/>
            <a:ext cx="39688" cy="30162"/>
          </a:xfrm>
          <a:custGeom>
            <a:avLst/>
            <a:gdLst>
              <a:gd name="T0" fmla="*/ 2147483646 w 25"/>
              <a:gd name="T1" fmla="*/ 2147483646 h 19"/>
              <a:gd name="T2" fmla="*/ 2147483646 w 25"/>
              <a:gd name="T3" fmla="*/ 2147483646 h 19"/>
              <a:gd name="T4" fmla="*/ 2147483646 w 25"/>
              <a:gd name="T5" fmla="*/ 0 h 19"/>
              <a:gd name="T6" fmla="*/ 0 w 25"/>
              <a:gd name="T7" fmla="*/ 2147483646 h 19"/>
              <a:gd name="T8" fmla="*/ 2147483646 w 25"/>
              <a:gd name="T9" fmla="*/ 2147483646 h 19"/>
              <a:gd name="T10" fmla="*/ 2147483646 w 25"/>
              <a:gd name="T11" fmla="*/ 2147483646 h 19"/>
              <a:gd name="T12" fmla="*/ 2147483646 w 25"/>
              <a:gd name="T13" fmla="*/ 2147483646 h 19"/>
              <a:gd name="T14" fmla="*/ 2147483646 w 25"/>
              <a:gd name="T15" fmla="*/ 2147483646 h 19"/>
              <a:gd name="T16" fmla="*/ 2147483646 w 25"/>
              <a:gd name="T17" fmla="*/ 2147483646 h 19"/>
              <a:gd name="T18" fmla="*/ 2147483646 w 25"/>
              <a:gd name="T19" fmla="*/ 214748364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0"/>
                </a:moveTo>
                <a:lnTo>
                  <a:pt x="25" y="10"/>
                </a:lnTo>
                <a:lnTo>
                  <a:pt x="3" y="0"/>
                </a:lnTo>
                <a:lnTo>
                  <a:pt x="0" y="7"/>
                </a:lnTo>
                <a:lnTo>
                  <a:pt x="22" y="17"/>
                </a:lnTo>
                <a:lnTo>
                  <a:pt x="25" y="17"/>
                </a:lnTo>
                <a:lnTo>
                  <a:pt x="22" y="17"/>
                </a:lnTo>
                <a:lnTo>
                  <a:pt x="24" y="19"/>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799" name="Freeform 105"/>
          <p:cNvSpPr>
            <a:spLocks/>
          </p:cNvSpPr>
          <p:nvPr/>
        </p:nvSpPr>
        <p:spPr bwMode="auto">
          <a:xfrm>
            <a:off x="6769100" y="4156075"/>
            <a:ext cx="38100" cy="34925"/>
          </a:xfrm>
          <a:custGeom>
            <a:avLst/>
            <a:gdLst>
              <a:gd name="T0" fmla="*/ 2147483646 w 24"/>
              <a:gd name="T1" fmla="*/ 2147483646 h 22"/>
              <a:gd name="T2" fmla="*/ 2147483646 w 24"/>
              <a:gd name="T3" fmla="*/ 2147483646 h 22"/>
              <a:gd name="T4" fmla="*/ 0 w 24"/>
              <a:gd name="T5" fmla="*/ 2147483646 h 22"/>
              <a:gd name="T6" fmla="*/ 2147483646 w 24"/>
              <a:gd name="T7" fmla="*/ 2147483646 h 22"/>
              <a:gd name="T8" fmla="*/ 2147483646 w 24"/>
              <a:gd name="T9" fmla="*/ 2147483646 h 22"/>
              <a:gd name="T10" fmla="*/ 2147483646 w 24"/>
              <a:gd name="T11" fmla="*/ 2147483646 h 22"/>
              <a:gd name="T12" fmla="*/ 2147483646 w 24"/>
              <a:gd name="T13" fmla="*/ 2147483646 h 22"/>
              <a:gd name="T14" fmla="*/ 2147483646 w 24"/>
              <a:gd name="T15" fmla="*/ 0 h 22"/>
              <a:gd name="T16" fmla="*/ 2147483646 w 24"/>
              <a:gd name="T17" fmla="*/ 2147483646 h 22"/>
              <a:gd name="T18" fmla="*/ 2147483646 w 24"/>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5"/>
                </a:lnTo>
                <a:lnTo>
                  <a:pt x="3" y="22"/>
                </a:lnTo>
                <a:lnTo>
                  <a:pt x="24" y="8"/>
                </a:lnTo>
                <a:lnTo>
                  <a:pt x="20" y="8"/>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00" name="Freeform 106"/>
          <p:cNvSpPr>
            <a:spLocks/>
          </p:cNvSpPr>
          <p:nvPr/>
        </p:nvSpPr>
        <p:spPr bwMode="auto">
          <a:xfrm>
            <a:off x="6800850" y="4159250"/>
            <a:ext cx="41275" cy="31750"/>
          </a:xfrm>
          <a:custGeom>
            <a:avLst/>
            <a:gdLst>
              <a:gd name="T0" fmla="*/ 2147483646 w 26"/>
              <a:gd name="T1" fmla="*/ 2147483646 h 20"/>
              <a:gd name="T2" fmla="*/ 2147483646 w 26"/>
              <a:gd name="T3" fmla="*/ 2147483646 h 20"/>
              <a:gd name="T4" fmla="*/ 2147483646 w 26"/>
              <a:gd name="T5" fmla="*/ 0 h 20"/>
              <a:gd name="T6" fmla="*/ 0 w 26"/>
              <a:gd name="T7" fmla="*/ 2147483646 h 20"/>
              <a:gd name="T8" fmla="*/ 2147483646 w 26"/>
              <a:gd name="T9" fmla="*/ 2147483646 h 20"/>
              <a:gd name="T10" fmla="*/ 2147483646 w 26"/>
              <a:gd name="T11" fmla="*/ 2147483646 h 20"/>
              <a:gd name="T12" fmla="*/ 2147483646 w 26"/>
              <a:gd name="T13" fmla="*/ 2147483646 h 20"/>
              <a:gd name="T14" fmla="*/ 2147483646 w 26"/>
              <a:gd name="T15" fmla="*/ 2147483646 h 20"/>
              <a:gd name="T16" fmla="*/ 2147483646 w 26"/>
              <a:gd name="T17" fmla="*/ 2147483646 h 20"/>
              <a:gd name="T18" fmla="*/ 2147483646 w 26"/>
              <a:gd name="T19" fmla="*/ 2147483646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1"/>
                </a:moveTo>
                <a:lnTo>
                  <a:pt x="26" y="11"/>
                </a:lnTo>
                <a:lnTo>
                  <a:pt x="4" y="0"/>
                </a:lnTo>
                <a:lnTo>
                  <a:pt x="0" y="6"/>
                </a:lnTo>
                <a:lnTo>
                  <a:pt x="22" y="20"/>
                </a:lnTo>
                <a:lnTo>
                  <a:pt x="26" y="18"/>
                </a:lnTo>
                <a:lnTo>
                  <a:pt x="22" y="20"/>
                </a:lnTo>
                <a:lnTo>
                  <a:pt x="24" y="20"/>
                </a:lnTo>
                <a:lnTo>
                  <a:pt x="26" y="18"/>
                </a:lnTo>
                <a:lnTo>
                  <a:pt x="22" y="1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01" name="Freeform 107"/>
          <p:cNvSpPr>
            <a:spLocks/>
          </p:cNvSpPr>
          <p:nvPr/>
        </p:nvSpPr>
        <p:spPr bwMode="auto">
          <a:xfrm>
            <a:off x="6835775" y="4156075"/>
            <a:ext cx="42863" cy="31750"/>
          </a:xfrm>
          <a:custGeom>
            <a:avLst/>
            <a:gdLst>
              <a:gd name="T0" fmla="*/ 2147483646 w 27"/>
              <a:gd name="T1" fmla="*/ 2147483646 h 20"/>
              <a:gd name="T2" fmla="*/ 2147483646 w 27"/>
              <a:gd name="T3" fmla="*/ 0 h 20"/>
              <a:gd name="T4" fmla="*/ 0 w 27"/>
              <a:gd name="T5" fmla="*/ 2147483646 h 20"/>
              <a:gd name="T6" fmla="*/ 2147483646 w 27"/>
              <a:gd name="T7" fmla="*/ 2147483646 h 20"/>
              <a:gd name="T8" fmla="*/ 2147483646 w 27"/>
              <a:gd name="T9" fmla="*/ 2147483646 h 20"/>
              <a:gd name="T10" fmla="*/ 2147483646 w 27"/>
              <a:gd name="T11" fmla="*/ 2147483646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24" y="3"/>
                </a:moveTo>
                <a:lnTo>
                  <a:pt x="22" y="0"/>
                </a:lnTo>
                <a:lnTo>
                  <a:pt x="0" y="13"/>
                </a:lnTo>
                <a:lnTo>
                  <a:pt x="4" y="20"/>
                </a:lnTo>
                <a:lnTo>
                  <a:pt x="27" y="7"/>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02" name="Freeform 108"/>
          <p:cNvSpPr>
            <a:spLocks/>
          </p:cNvSpPr>
          <p:nvPr/>
        </p:nvSpPr>
        <p:spPr bwMode="auto">
          <a:xfrm>
            <a:off x="6656388" y="4183063"/>
            <a:ext cx="47625" cy="42862"/>
          </a:xfrm>
          <a:custGeom>
            <a:avLst/>
            <a:gdLst>
              <a:gd name="T0" fmla="*/ 2147483646 w 30"/>
              <a:gd name="T1" fmla="*/ 2147483646 h 27"/>
              <a:gd name="T2" fmla="*/ 2147483646 w 30"/>
              <a:gd name="T3" fmla="*/ 2147483646 h 27"/>
              <a:gd name="T4" fmla="*/ 2147483646 w 30"/>
              <a:gd name="T5" fmla="*/ 0 h 27"/>
              <a:gd name="T6" fmla="*/ 0 w 30"/>
              <a:gd name="T7" fmla="*/ 2147483646 h 27"/>
              <a:gd name="T8" fmla="*/ 2147483646 w 30"/>
              <a:gd name="T9" fmla="*/ 2147483646 h 27"/>
              <a:gd name="T10" fmla="*/ 2147483646 w 30"/>
              <a:gd name="T11" fmla="*/ 2147483646 h 27"/>
              <a:gd name="T12" fmla="*/ 2147483646 w 30"/>
              <a:gd name="T13" fmla="*/ 2147483646 h 27"/>
              <a:gd name="T14" fmla="*/ 2147483646 w 30"/>
              <a:gd name="T15" fmla="*/ 2147483646 h 27"/>
              <a:gd name="T16" fmla="*/ 2147483646 w 30"/>
              <a:gd name="T17" fmla="*/ 2147483646 h 27"/>
              <a:gd name="T18" fmla="*/ 2147483646 w 30"/>
              <a:gd name="T19" fmla="*/ 2147483646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25" y="18"/>
                </a:moveTo>
                <a:lnTo>
                  <a:pt x="30" y="18"/>
                </a:lnTo>
                <a:lnTo>
                  <a:pt x="5" y="0"/>
                </a:lnTo>
                <a:lnTo>
                  <a:pt x="0" y="7"/>
                </a:lnTo>
                <a:lnTo>
                  <a:pt x="25" y="25"/>
                </a:lnTo>
                <a:lnTo>
                  <a:pt x="30" y="25"/>
                </a:lnTo>
                <a:lnTo>
                  <a:pt x="25" y="25"/>
                </a:lnTo>
                <a:lnTo>
                  <a:pt x="29" y="27"/>
                </a:lnTo>
                <a:lnTo>
                  <a:pt x="30" y="25"/>
                </a:lnTo>
                <a:lnTo>
                  <a:pt x="25"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03" name="Freeform 109"/>
          <p:cNvSpPr>
            <a:spLocks/>
          </p:cNvSpPr>
          <p:nvPr/>
        </p:nvSpPr>
        <p:spPr bwMode="auto">
          <a:xfrm>
            <a:off x="6696075" y="4183063"/>
            <a:ext cx="46038" cy="39687"/>
          </a:xfrm>
          <a:custGeom>
            <a:avLst/>
            <a:gdLst>
              <a:gd name="T0" fmla="*/ 2147483646 w 29"/>
              <a:gd name="T1" fmla="*/ 2147483646 h 25"/>
              <a:gd name="T2" fmla="*/ 2147483646 w 29"/>
              <a:gd name="T3" fmla="*/ 2147483646 h 25"/>
              <a:gd name="T4" fmla="*/ 0 w 29"/>
              <a:gd name="T5" fmla="*/ 2147483646 h 25"/>
              <a:gd name="T6" fmla="*/ 2147483646 w 29"/>
              <a:gd name="T7" fmla="*/ 2147483646 h 25"/>
              <a:gd name="T8" fmla="*/ 2147483646 w 29"/>
              <a:gd name="T9" fmla="*/ 2147483646 h 25"/>
              <a:gd name="T10" fmla="*/ 2147483646 w 29"/>
              <a:gd name="T11" fmla="*/ 2147483646 h 25"/>
              <a:gd name="T12" fmla="*/ 2147483646 w 29"/>
              <a:gd name="T13" fmla="*/ 2147483646 h 25"/>
              <a:gd name="T14" fmla="*/ 2147483646 w 29"/>
              <a:gd name="T15" fmla="*/ 0 h 25"/>
              <a:gd name="T16" fmla="*/ 2147483646 w 29"/>
              <a:gd name="T17" fmla="*/ 2147483646 h 25"/>
              <a:gd name="T18" fmla="*/ 2147483646 w 29"/>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27" y="2"/>
                </a:moveTo>
                <a:lnTo>
                  <a:pt x="24" y="2"/>
                </a:lnTo>
                <a:lnTo>
                  <a:pt x="0" y="18"/>
                </a:lnTo>
                <a:lnTo>
                  <a:pt x="5" y="25"/>
                </a:lnTo>
                <a:lnTo>
                  <a:pt x="29" y="8"/>
                </a:lnTo>
                <a:lnTo>
                  <a:pt x="24" y="8"/>
                </a:lnTo>
                <a:lnTo>
                  <a:pt x="27" y="2"/>
                </a:lnTo>
                <a:lnTo>
                  <a:pt x="26" y="0"/>
                </a:lnTo>
                <a:lnTo>
                  <a:pt x="24" y="2"/>
                </a:lnTo>
                <a:lnTo>
                  <a:pt x="27"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04" name="Freeform 110"/>
          <p:cNvSpPr>
            <a:spLocks/>
          </p:cNvSpPr>
          <p:nvPr/>
        </p:nvSpPr>
        <p:spPr bwMode="auto">
          <a:xfrm>
            <a:off x="6734175" y="4186238"/>
            <a:ext cx="39688" cy="28575"/>
          </a:xfrm>
          <a:custGeom>
            <a:avLst/>
            <a:gdLst>
              <a:gd name="T0" fmla="*/ 2147483646 w 25"/>
              <a:gd name="T1" fmla="*/ 2147483646 h 18"/>
              <a:gd name="T2" fmla="*/ 2147483646 w 25"/>
              <a:gd name="T3" fmla="*/ 2147483646 h 18"/>
              <a:gd name="T4" fmla="*/ 2147483646 w 25"/>
              <a:gd name="T5" fmla="*/ 0 h 18"/>
              <a:gd name="T6" fmla="*/ 0 w 25"/>
              <a:gd name="T7" fmla="*/ 2147483646 h 18"/>
              <a:gd name="T8" fmla="*/ 2147483646 w 25"/>
              <a:gd name="T9" fmla="*/ 2147483646 h 18"/>
              <a:gd name="T10" fmla="*/ 2147483646 w 25"/>
              <a:gd name="T11" fmla="*/ 2147483646 h 18"/>
              <a:gd name="T12" fmla="*/ 2147483646 w 25"/>
              <a:gd name="T13" fmla="*/ 2147483646 h 18"/>
              <a:gd name="T14" fmla="*/ 2147483646 w 25"/>
              <a:gd name="T15" fmla="*/ 2147483646 h 18"/>
              <a:gd name="T16" fmla="*/ 2147483646 w 25"/>
              <a:gd name="T17" fmla="*/ 2147483646 h 18"/>
              <a:gd name="T18" fmla="*/ 2147483646 w 25"/>
              <a:gd name="T19" fmla="*/ 214748364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8">
                <a:moveTo>
                  <a:pt x="22" y="10"/>
                </a:moveTo>
                <a:lnTo>
                  <a:pt x="25" y="10"/>
                </a:lnTo>
                <a:lnTo>
                  <a:pt x="3" y="0"/>
                </a:lnTo>
                <a:lnTo>
                  <a:pt x="0" y="6"/>
                </a:lnTo>
                <a:lnTo>
                  <a:pt x="22" y="16"/>
                </a:lnTo>
                <a:lnTo>
                  <a:pt x="25" y="16"/>
                </a:lnTo>
                <a:lnTo>
                  <a:pt x="22" y="16"/>
                </a:lnTo>
                <a:lnTo>
                  <a:pt x="24" y="18"/>
                </a:lnTo>
                <a:lnTo>
                  <a:pt x="25" y="16"/>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05" name="Freeform 111"/>
          <p:cNvSpPr>
            <a:spLocks/>
          </p:cNvSpPr>
          <p:nvPr/>
        </p:nvSpPr>
        <p:spPr bwMode="auto">
          <a:xfrm>
            <a:off x="6769100" y="4176713"/>
            <a:ext cx="38100" cy="34925"/>
          </a:xfrm>
          <a:custGeom>
            <a:avLst/>
            <a:gdLst>
              <a:gd name="T0" fmla="*/ 2147483646 w 24"/>
              <a:gd name="T1" fmla="*/ 2147483646 h 22"/>
              <a:gd name="T2" fmla="*/ 2147483646 w 24"/>
              <a:gd name="T3" fmla="*/ 2147483646 h 22"/>
              <a:gd name="T4" fmla="*/ 0 w 24"/>
              <a:gd name="T5" fmla="*/ 2147483646 h 22"/>
              <a:gd name="T6" fmla="*/ 2147483646 w 24"/>
              <a:gd name="T7" fmla="*/ 2147483646 h 22"/>
              <a:gd name="T8" fmla="*/ 2147483646 w 24"/>
              <a:gd name="T9" fmla="*/ 2147483646 h 22"/>
              <a:gd name="T10" fmla="*/ 2147483646 w 24"/>
              <a:gd name="T11" fmla="*/ 2147483646 h 22"/>
              <a:gd name="T12" fmla="*/ 2147483646 w 24"/>
              <a:gd name="T13" fmla="*/ 2147483646 h 22"/>
              <a:gd name="T14" fmla="*/ 2147483646 w 24"/>
              <a:gd name="T15" fmla="*/ 0 h 22"/>
              <a:gd name="T16" fmla="*/ 2147483646 w 24"/>
              <a:gd name="T17" fmla="*/ 2147483646 h 22"/>
              <a:gd name="T18" fmla="*/ 2147483646 w 24"/>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6"/>
                </a:lnTo>
                <a:lnTo>
                  <a:pt x="3" y="22"/>
                </a:lnTo>
                <a:lnTo>
                  <a:pt x="24" y="9"/>
                </a:lnTo>
                <a:lnTo>
                  <a:pt x="20" y="9"/>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06" name="Freeform 112"/>
          <p:cNvSpPr>
            <a:spLocks/>
          </p:cNvSpPr>
          <p:nvPr/>
        </p:nvSpPr>
        <p:spPr bwMode="auto">
          <a:xfrm>
            <a:off x="6800850" y="4179888"/>
            <a:ext cx="41275" cy="31750"/>
          </a:xfrm>
          <a:custGeom>
            <a:avLst/>
            <a:gdLst>
              <a:gd name="T0" fmla="*/ 2147483646 w 26"/>
              <a:gd name="T1" fmla="*/ 2147483646 h 20"/>
              <a:gd name="T2" fmla="*/ 2147483646 w 26"/>
              <a:gd name="T3" fmla="*/ 2147483646 h 20"/>
              <a:gd name="T4" fmla="*/ 2147483646 w 26"/>
              <a:gd name="T5" fmla="*/ 0 h 20"/>
              <a:gd name="T6" fmla="*/ 0 w 26"/>
              <a:gd name="T7" fmla="*/ 2147483646 h 20"/>
              <a:gd name="T8" fmla="*/ 2147483646 w 26"/>
              <a:gd name="T9" fmla="*/ 2147483646 h 20"/>
              <a:gd name="T10" fmla="*/ 2147483646 w 26"/>
              <a:gd name="T11" fmla="*/ 2147483646 h 20"/>
              <a:gd name="T12" fmla="*/ 2147483646 w 26"/>
              <a:gd name="T13" fmla="*/ 2147483646 h 20"/>
              <a:gd name="T14" fmla="*/ 2147483646 w 26"/>
              <a:gd name="T15" fmla="*/ 2147483646 h 20"/>
              <a:gd name="T16" fmla="*/ 2147483646 w 26"/>
              <a:gd name="T17" fmla="*/ 2147483646 h 20"/>
              <a:gd name="T18" fmla="*/ 2147483646 w 26"/>
              <a:gd name="T19" fmla="*/ 2147483646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2"/>
                </a:moveTo>
                <a:lnTo>
                  <a:pt x="26" y="12"/>
                </a:lnTo>
                <a:lnTo>
                  <a:pt x="4" y="0"/>
                </a:lnTo>
                <a:lnTo>
                  <a:pt x="0" y="7"/>
                </a:lnTo>
                <a:lnTo>
                  <a:pt x="22" y="20"/>
                </a:lnTo>
                <a:lnTo>
                  <a:pt x="26" y="19"/>
                </a:lnTo>
                <a:lnTo>
                  <a:pt x="22" y="20"/>
                </a:lnTo>
                <a:lnTo>
                  <a:pt x="24" y="20"/>
                </a:lnTo>
                <a:lnTo>
                  <a:pt x="26"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07" name="Freeform 113"/>
          <p:cNvSpPr>
            <a:spLocks/>
          </p:cNvSpPr>
          <p:nvPr/>
        </p:nvSpPr>
        <p:spPr bwMode="auto">
          <a:xfrm>
            <a:off x="6835775" y="4176713"/>
            <a:ext cx="42863" cy="33337"/>
          </a:xfrm>
          <a:custGeom>
            <a:avLst/>
            <a:gdLst>
              <a:gd name="T0" fmla="*/ 2147483646 w 27"/>
              <a:gd name="T1" fmla="*/ 2147483646 h 21"/>
              <a:gd name="T2" fmla="*/ 2147483646 w 27"/>
              <a:gd name="T3" fmla="*/ 0 h 21"/>
              <a:gd name="T4" fmla="*/ 0 w 27"/>
              <a:gd name="T5" fmla="*/ 2147483646 h 21"/>
              <a:gd name="T6" fmla="*/ 2147483646 w 27"/>
              <a:gd name="T7" fmla="*/ 2147483646 h 21"/>
              <a:gd name="T8" fmla="*/ 2147483646 w 27"/>
              <a:gd name="T9" fmla="*/ 2147483646 h 21"/>
              <a:gd name="T10" fmla="*/ 2147483646 w 27"/>
              <a:gd name="T11" fmla="*/ 2147483646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1">
                <a:moveTo>
                  <a:pt x="24" y="4"/>
                </a:moveTo>
                <a:lnTo>
                  <a:pt x="22" y="0"/>
                </a:lnTo>
                <a:lnTo>
                  <a:pt x="0" y="14"/>
                </a:lnTo>
                <a:lnTo>
                  <a:pt x="4" y="21"/>
                </a:lnTo>
                <a:lnTo>
                  <a:pt x="27" y="7"/>
                </a:lnTo>
                <a:lnTo>
                  <a:pt x="24"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08" name="Freeform 114"/>
          <p:cNvSpPr>
            <a:spLocks/>
          </p:cNvSpPr>
          <p:nvPr/>
        </p:nvSpPr>
        <p:spPr bwMode="auto">
          <a:xfrm>
            <a:off x="6656388" y="4081463"/>
            <a:ext cx="47625" cy="39687"/>
          </a:xfrm>
          <a:custGeom>
            <a:avLst/>
            <a:gdLst>
              <a:gd name="T0" fmla="*/ 2147483646 w 30"/>
              <a:gd name="T1" fmla="*/ 2147483646 h 25"/>
              <a:gd name="T2" fmla="*/ 2147483646 w 30"/>
              <a:gd name="T3" fmla="*/ 2147483646 h 25"/>
              <a:gd name="T4" fmla="*/ 2147483646 w 30"/>
              <a:gd name="T5" fmla="*/ 0 h 25"/>
              <a:gd name="T6" fmla="*/ 0 w 30"/>
              <a:gd name="T7" fmla="*/ 2147483646 h 25"/>
              <a:gd name="T8" fmla="*/ 2147483646 w 30"/>
              <a:gd name="T9" fmla="*/ 2147483646 h 25"/>
              <a:gd name="T10" fmla="*/ 2147483646 w 30"/>
              <a:gd name="T11" fmla="*/ 2147483646 h 25"/>
              <a:gd name="T12" fmla="*/ 2147483646 w 30"/>
              <a:gd name="T13" fmla="*/ 2147483646 h 25"/>
              <a:gd name="T14" fmla="*/ 2147483646 w 30"/>
              <a:gd name="T15" fmla="*/ 2147483646 h 25"/>
              <a:gd name="T16" fmla="*/ 2147483646 w 30"/>
              <a:gd name="T17" fmla="*/ 2147483646 h 25"/>
              <a:gd name="T18" fmla="*/ 2147483646 w 30"/>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25" y="17"/>
                </a:moveTo>
                <a:lnTo>
                  <a:pt x="30" y="17"/>
                </a:lnTo>
                <a:lnTo>
                  <a:pt x="5" y="0"/>
                </a:lnTo>
                <a:lnTo>
                  <a:pt x="0" y="6"/>
                </a:lnTo>
                <a:lnTo>
                  <a:pt x="25" y="23"/>
                </a:lnTo>
                <a:lnTo>
                  <a:pt x="30" y="23"/>
                </a:lnTo>
                <a:lnTo>
                  <a:pt x="25" y="23"/>
                </a:lnTo>
                <a:lnTo>
                  <a:pt x="29" y="25"/>
                </a:lnTo>
                <a:lnTo>
                  <a:pt x="30" y="23"/>
                </a:lnTo>
                <a:lnTo>
                  <a:pt x="25"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09" name="Freeform 115"/>
          <p:cNvSpPr>
            <a:spLocks/>
          </p:cNvSpPr>
          <p:nvPr/>
        </p:nvSpPr>
        <p:spPr bwMode="auto">
          <a:xfrm>
            <a:off x="6696075" y="4081463"/>
            <a:ext cx="46038" cy="36512"/>
          </a:xfrm>
          <a:custGeom>
            <a:avLst/>
            <a:gdLst>
              <a:gd name="T0" fmla="*/ 2147483646 w 29"/>
              <a:gd name="T1" fmla="*/ 0 h 23"/>
              <a:gd name="T2" fmla="*/ 2147483646 w 29"/>
              <a:gd name="T3" fmla="*/ 0 h 23"/>
              <a:gd name="T4" fmla="*/ 0 w 29"/>
              <a:gd name="T5" fmla="*/ 2147483646 h 23"/>
              <a:gd name="T6" fmla="*/ 2147483646 w 29"/>
              <a:gd name="T7" fmla="*/ 2147483646 h 23"/>
              <a:gd name="T8" fmla="*/ 2147483646 w 29"/>
              <a:gd name="T9" fmla="*/ 2147483646 h 23"/>
              <a:gd name="T10" fmla="*/ 2147483646 w 29"/>
              <a:gd name="T11" fmla="*/ 2147483646 h 23"/>
              <a:gd name="T12" fmla="*/ 2147483646 w 29"/>
              <a:gd name="T13" fmla="*/ 0 h 23"/>
              <a:gd name="T14" fmla="*/ 2147483646 w 29"/>
              <a:gd name="T15" fmla="*/ 0 h 23"/>
              <a:gd name="T16" fmla="*/ 2147483646 w 29"/>
              <a:gd name="T17" fmla="*/ 0 h 23"/>
              <a:gd name="T18" fmla="*/ 2147483646 w 29"/>
              <a:gd name="T19" fmla="*/ 0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3">
                <a:moveTo>
                  <a:pt x="27" y="0"/>
                </a:moveTo>
                <a:lnTo>
                  <a:pt x="24" y="0"/>
                </a:lnTo>
                <a:lnTo>
                  <a:pt x="0" y="17"/>
                </a:lnTo>
                <a:lnTo>
                  <a:pt x="5" y="23"/>
                </a:lnTo>
                <a:lnTo>
                  <a:pt x="29" y="6"/>
                </a:lnTo>
                <a:lnTo>
                  <a:pt x="24" y="6"/>
                </a:lnTo>
                <a:lnTo>
                  <a:pt x="27" y="0"/>
                </a:lnTo>
                <a:lnTo>
                  <a:pt x="26" y="0"/>
                </a:lnTo>
                <a:lnTo>
                  <a:pt x="24" y="0"/>
                </a:lnTo>
                <a:lnTo>
                  <a:pt x="2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10" name="Freeform 116"/>
          <p:cNvSpPr>
            <a:spLocks/>
          </p:cNvSpPr>
          <p:nvPr/>
        </p:nvSpPr>
        <p:spPr bwMode="auto">
          <a:xfrm>
            <a:off x="6734175" y="4081463"/>
            <a:ext cx="39688" cy="28575"/>
          </a:xfrm>
          <a:custGeom>
            <a:avLst/>
            <a:gdLst>
              <a:gd name="T0" fmla="*/ 2147483646 w 25"/>
              <a:gd name="T1" fmla="*/ 2147483646 h 18"/>
              <a:gd name="T2" fmla="*/ 2147483646 w 25"/>
              <a:gd name="T3" fmla="*/ 2147483646 h 18"/>
              <a:gd name="T4" fmla="*/ 2147483646 w 25"/>
              <a:gd name="T5" fmla="*/ 0 h 18"/>
              <a:gd name="T6" fmla="*/ 0 w 25"/>
              <a:gd name="T7" fmla="*/ 2147483646 h 18"/>
              <a:gd name="T8" fmla="*/ 2147483646 w 25"/>
              <a:gd name="T9" fmla="*/ 2147483646 h 18"/>
              <a:gd name="T10" fmla="*/ 2147483646 w 25"/>
              <a:gd name="T11" fmla="*/ 2147483646 h 18"/>
              <a:gd name="T12" fmla="*/ 2147483646 w 25"/>
              <a:gd name="T13" fmla="*/ 2147483646 h 18"/>
              <a:gd name="T14" fmla="*/ 2147483646 w 25"/>
              <a:gd name="T15" fmla="*/ 2147483646 h 18"/>
              <a:gd name="T16" fmla="*/ 2147483646 w 25"/>
              <a:gd name="T17" fmla="*/ 2147483646 h 18"/>
              <a:gd name="T18" fmla="*/ 2147483646 w 25"/>
              <a:gd name="T19" fmla="*/ 214748364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8">
                <a:moveTo>
                  <a:pt x="22" y="11"/>
                </a:moveTo>
                <a:lnTo>
                  <a:pt x="25" y="10"/>
                </a:lnTo>
                <a:lnTo>
                  <a:pt x="3" y="0"/>
                </a:lnTo>
                <a:lnTo>
                  <a:pt x="0" y="6"/>
                </a:lnTo>
                <a:lnTo>
                  <a:pt x="22" y="18"/>
                </a:lnTo>
                <a:lnTo>
                  <a:pt x="25" y="17"/>
                </a:lnTo>
                <a:lnTo>
                  <a:pt x="22" y="18"/>
                </a:lnTo>
                <a:lnTo>
                  <a:pt x="24" y="18"/>
                </a:lnTo>
                <a:lnTo>
                  <a:pt x="25" y="17"/>
                </a:lnTo>
                <a:lnTo>
                  <a:pt x="22" y="1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11" name="Freeform 117"/>
          <p:cNvSpPr>
            <a:spLocks/>
          </p:cNvSpPr>
          <p:nvPr/>
        </p:nvSpPr>
        <p:spPr bwMode="auto">
          <a:xfrm>
            <a:off x="6769100" y="4075113"/>
            <a:ext cx="38100" cy="33337"/>
          </a:xfrm>
          <a:custGeom>
            <a:avLst/>
            <a:gdLst>
              <a:gd name="T0" fmla="*/ 2147483646 w 24"/>
              <a:gd name="T1" fmla="*/ 0 h 21"/>
              <a:gd name="T2" fmla="*/ 2147483646 w 24"/>
              <a:gd name="T3" fmla="*/ 0 h 21"/>
              <a:gd name="T4" fmla="*/ 0 w 24"/>
              <a:gd name="T5" fmla="*/ 2147483646 h 21"/>
              <a:gd name="T6" fmla="*/ 2147483646 w 24"/>
              <a:gd name="T7" fmla="*/ 2147483646 h 21"/>
              <a:gd name="T8" fmla="*/ 2147483646 w 24"/>
              <a:gd name="T9" fmla="*/ 2147483646 h 21"/>
              <a:gd name="T10" fmla="*/ 2147483646 w 24"/>
              <a:gd name="T11" fmla="*/ 2147483646 h 21"/>
              <a:gd name="T12" fmla="*/ 2147483646 w 24"/>
              <a:gd name="T13" fmla="*/ 0 h 21"/>
              <a:gd name="T14" fmla="*/ 2147483646 w 24"/>
              <a:gd name="T15" fmla="*/ 0 h 21"/>
              <a:gd name="T16" fmla="*/ 2147483646 w 24"/>
              <a:gd name="T17" fmla="*/ 0 h 21"/>
              <a:gd name="T18" fmla="*/ 2147483646 w 24"/>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1">
                <a:moveTo>
                  <a:pt x="24" y="0"/>
                </a:moveTo>
                <a:lnTo>
                  <a:pt x="20" y="0"/>
                </a:lnTo>
                <a:lnTo>
                  <a:pt x="0" y="15"/>
                </a:lnTo>
                <a:lnTo>
                  <a:pt x="3" y="21"/>
                </a:lnTo>
                <a:lnTo>
                  <a:pt x="24" y="7"/>
                </a:lnTo>
                <a:lnTo>
                  <a:pt x="20" y="7"/>
                </a:lnTo>
                <a:lnTo>
                  <a:pt x="24" y="0"/>
                </a:lnTo>
                <a:lnTo>
                  <a:pt x="22" y="0"/>
                </a:lnTo>
                <a:lnTo>
                  <a:pt x="20" y="0"/>
                </a:lnTo>
                <a:lnTo>
                  <a:pt x="24"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12" name="Freeform 118"/>
          <p:cNvSpPr>
            <a:spLocks/>
          </p:cNvSpPr>
          <p:nvPr/>
        </p:nvSpPr>
        <p:spPr bwMode="auto">
          <a:xfrm>
            <a:off x="6800850" y="4075113"/>
            <a:ext cx="41275" cy="34925"/>
          </a:xfrm>
          <a:custGeom>
            <a:avLst/>
            <a:gdLst>
              <a:gd name="T0" fmla="*/ 2147483646 w 26"/>
              <a:gd name="T1" fmla="*/ 2147483646 h 22"/>
              <a:gd name="T2" fmla="*/ 2147483646 w 26"/>
              <a:gd name="T3" fmla="*/ 2147483646 h 22"/>
              <a:gd name="T4" fmla="*/ 2147483646 w 26"/>
              <a:gd name="T5" fmla="*/ 0 h 22"/>
              <a:gd name="T6" fmla="*/ 0 w 26"/>
              <a:gd name="T7" fmla="*/ 2147483646 h 22"/>
              <a:gd name="T8" fmla="*/ 2147483646 w 26"/>
              <a:gd name="T9" fmla="*/ 2147483646 h 22"/>
              <a:gd name="T10" fmla="*/ 2147483646 w 26"/>
              <a:gd name="T11" fmla="*/ 2147483646 h 22"/>
              <a:gd name="T12" fmla="*/ 2147483646 w 26"/>
              <a:gd name="T13" fmla="*/ 2147483646 h 22"/>
              <a:gd name="T14" fmla="*/ 2147483646 w 26"/>
              <a:gd name="T15" fmla="*/ 2147483646 h 22"/>
              <a:gd name="T16" fmla="*/ 2147483646 w 26"/>
              <a:gd name="T17" fmla="*/ 2147483646 h 22"/>
              <a:gd name="T18" fmla="*/ 2147483646 w 26"/>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2">
                <a:moveTo>
                  <a:pt x="22" y="14"/>
                </a:moveTo>
                <a:lnTo>
                  <a:pt x="26" y="14"/>
                </a:lnTo>
                <a:lnTo>
                  <a:pt x="4" y="0"/>
                </a:lnTo>
                <a:lnTo>
                  <a:pt x="0" y="7"/>
                </a:lnTo>
                <a:lnTo>
                  <a:pt x="22" y="21"/>
                </a:lnTo>
                <a:lnTo>
                  <a:pt x="26" y="21"/>
                </a:lnTo>
                <a:lnTo>
                  <a:pt x="22" y="21"/>
                </a:lnTo>
                <a:lnTo>
                  <a:pt x="24" y="22"/>
                </a:lnTo>
                <a:lnTo>
                  <a:pt x="26" y="21"/>
                </a:lnTo>
                <a:lnTo>
                  <a:pt x="22" y="1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13" name="Freeform 119"/>
          <p:cNvSpPr>
            <a:spLocks/>
          </p:cNvSpPr>
          <p:nvPr/>
        </p:nvSpPr>
        <p:spPr bwMode="auto">
          <a:xfrm>
            <a:off x="6835775" y="4073525"/>
            <a:ext cx="42863" cy="34925"/>
          </a:xfrm>
          <a:custGeom>
            <a:avLst/>
            <a:gdLst>
              <a:gd name="T0" fmla="*/ 2147483646 w 27"/>
              <a:gd name="T1" fmla="*/ 2147483646 h 22"/>
              <a:gd name="T2" fmla="*/ 2147483646 w 27"/>
              <a:gd name="T3" fmla="*/ 0 h 22"/>
              <a:gd name="T4" fmla="*/ 0 w 27"/>
              <a:gd name="T5" fmla="*/ 2147483646 h 22"/>
              <a:gd name="T6" fmla="*/ 2147483646 w 27"/>
              <a:gd name="T7" fmla="*/ 2147483646 h 22"/>
              <a:gd name="T8" fmla="*/ 2147483646 w 27"/>
              <a:gd name="T9" fmla="*/ 2147483646 h 22"/>
              <a:gd name="T10" fmla="*/ 2147483646 w 27"/>
              <a:gd name="T11" fmla="*/ 2147483646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3"/>
                </a:moveTo>
                <a:lnTo>
                  <a:pt x="22" y="0"/>
                </a:lnTo>
                <a:lnTo>
                  <a:pt x="0" y="15"/>
                </a:lnTo>
                <a:lnTo>
                  <a:pt x="4" y="22"/>
                </a:lnTo>
                <a:lnTo>
                  <a:pt x="27" y="6"/>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14" name="Freeform 120"/>
          <p:cNvSpPr>
            <a:spLocks/>
          </p:cNvSpPr>
          <p:nvPr/>
        </p:nvSpPr>
        <p:spPr bwMode="auto">
          <a:xfrm>
            <a:off x="6656388" y="4102100"/>
            <a:ext cx="47625" cy="41275"/>
          </a:xfrm>
          <a:custGeom>
            <a:avLst/>
            <a:gdLst>
              <a:gd name="T0" fmla="*/ 2147483646 w 30"/>
              <a:gd name="T1" fmla="*/ 2147483646 h 26"/>
              <a:gd name="T2" fmla="*/ 2147483646 w 30"/>
              <a:gd name="T3" fmla="*/ 2147483646 h 26"/>
              <a:gd name="T4" fmla="*/ 2147483646 w 30"/>
              <a:gd name="T5" fmla="*/ 0 h 26"/>
              <a:gd name="T6" fmla="*/ 0 w 30"/>
              <a:gd name="T7" fmla="*/ 2147483646 h 26"/>
              <a:gd name="T8" fmla="*/ 2147483646 w 30"/>
              <a:gd name="T9" fmla="*/ 2147483646 h 26"/>
              <a:gd name="T10" fmla="*/ 2147483646 w 30"/>
              <a:gd name="T11" fmla="*/ 2147483646 h 26"/>
              <a:gd name="T12" fmla="*/ 2147483646 w 30"/>
              <a:gd name="T13" fmla="*/ 2147483646 h 26"/>
              <a:gd name="T14" fmla="*/ 2147483646 w 30"/>
              <a:gd name="T15" fmla="*/ 2147483646 h 26"/>
              <a:gd name="T16" fmla="*/ 2147483646 w 30"/>
              <a:gd name="T17" fmla="*/ 2147483646 h 26"/>
              <a:gd name="T18" fmla="*/ 2147483646 w 30"/>
              <a:gd name="T19" fmla="*/ 214748364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25" y="17"/>
                </a:moveTo>
                <a:lnTo>
                  <a:pt x="30" y="17"/>
                </a:lnTo>
                <a:lnTo>
                  <a:pt x="5" y="0"/>
                </a:lnTo>
                <a:lnTo>
                  <a:pt x="0" y="7"/>
                </a:lnTo>
                <a:lnTo>
                  <a:pt x="25" y="24"/>
                </a:lnTo>
                <a:lnTo>
                  <a:pt x="30" y="24"/>
                </a:lnTo>
                <a:lnTo>
                  <a:pt x="25" y="24"/>
                </a:lnTo>
                <a:lnTo>
                  <a:pt x="29" y="26"/>
                </a:lnTo>
                <a:lnTo>
                  <a:pt x="30" y="24"/>
                </a:lnTo>
                <a:lnTo>
                  <a:pt x="25"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15" name="Freeform 121"/>
          <p:cNvSpPr>
            <a:spLocks/>
          </p:cNvSpPr>
          <p:nvPr/>
        </p:nvSpPr>
        <p:spPr bwMode="auto">
          <a:xfrm>
            <a:off x="6696075" y="4102100"/>
            <a:ext cx="46038" cy="38100"/>
          </a:xfrm>
          <a:custGeom>
            <a:avLst/>
            <a:gdLst>
              <a:gd name="T0" fmla="*/ 2147483646 w 29"/>
              <a:gd name="T1" fmla="*/ 0 h 24"/>
              <a:gd name="T2" fmla="*/ 2147483646 w 29"/>
              <a:gd name="T3" fmla="*/ 0 h 24"/>
              <a:gd name="T4" fmla="*/ 0 w 29"/>
              <a:gd name="T5" fmla="*/ 2147483646 h 24"/>
              <a:gd name="T6" fmla="*/ 2147483646 w 29"/>
              <a:gd name="T7" fmla="*/ 2147483646 h 24"/>
              <a:gd name="T8" fmla="*/ 2147483646 w 29"/>
              <a:gd name="T9" fmla="*/ 2147483646 h 24"/>
              <a:gd name="T10" fmla="*/ 2147483646 w 29"/>
              <a:gd name="T11" fmla="*/ 2147483646 h 24"/>
              <a:gd name="T12" fmla="*/ 2147483646 w 29"/>
              <a:gd name="T13" fmla="*/ 0 h 24"/>
              <a:gd name="T14" fmla="*/ 2147483646 w 29"/>
              <a:gd name="T15" fmla="*/ 0 h 24"/>
              <a:gd name="T16" fmla="*/ 2147483646 w 29"/>
              <a:gd name="T17" fmla="*/ 0 h 24"/>
              <a:gd name="T18" fmla="*/ 2147483646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27" y="0"/>
                </a:moveTo>
                <a:lnTo>
                  <a:pt x="24" y="0"/>
                </a:lnTo>
                <a:lnTo>
                  <a:pt x="0" y="17"/>
                </a:lnTo>
                <a:lnTo>
                  <a:pt x="5" y="24"/>
                </a:lnTo>
                <a:lnTo>
                  <a:pt x="29" y="7"/>
                </a:lnTo>
                <a:lnTo>
                  <a:pt x="24" y="7"/>
                </a:lnTo>
                <a:lnTo>
                  <a:pt x="27" y="0"/>
                </a:lnTo>
                <a:lnTo>
                  <a:pt x="26" y="0"/>
                </a:lnTo>
                <a:lnTo>
                  <a:pt x="24" y="0"/>
                </a:lnTo>
                <a:lnTo>
                  <a:pt x="2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16" name="Freeform 122"/>
          <p:cNvSpPr>
            <a:spLocks/>
          </p:cNvSpPr>
          <p:nvPr/>
        </p:nvSpPr>
        <p:spPr bwMode="auto">
          <a:xfrm>
            <a:off x="6734175" y="4102100"/>
            <a:ext cx="39688" cy="30163"/>
          </a:xfrm>
          <a:custGeom>
            <a:avLst/>
            <a:gdLst>
              <a:gd name="T0" fmla="*/ 2147483646 w 25"/>
              <a:gd name="T1" fmla="*/ 2147483646 h 19"/>
              <a:gd name="T2" fmla="*/ 2147483646 w 25"/>
              <a:gd name="T3" fmla="*/ 2147483646 h 19"/>
              <a:gd name="T4" fmla="*/ 2147483646 w 25"/>
              <a:gd name="T5" fmla="*/ 0 h 19"/>
              <a:gd name="T6" fmla="*/ 0 w 25"/>
              <a:gd name="T7" fmla="*/ 2147483646 h 19"/>
              <a:gd name="T8" fmla="*/ 2147483646 w 25"/>
              <a:gd name="T9" fmla="*/ 2147483646 h 19"/>
              <a:gd name="T10" fmla="*/ 2147483646 w 25"/>
              <a:gd name="T11" fmla="*/ 2147483646 h 19"/>
              <a:gd name="T12" fmla="*/ 2147483646 w 25"/>
              <a:gd name="T13" fmla="*/ 2147483646 h 19"/>
              <a:gd name="T14" fmla="*/ 2147483646 w 25"/>
              <a:gd name="T15" fmla="*/ 2147483646 h 19"/>
              <a:gd name="T16" fmla="*/ 2147483646 w 25"/>
              <a:gd name="T17" fmla="*/ 2147483646 h 19"/>
              <a:gd name="T18" fmla="*/ 2147483646 w 25"/>
              <a:gd name="T19" fmla="*/ 214748364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2"/>
                </a:moveTo>
                <a:lnTo>
                  <a:pt x="25" y="10"/>
                </a:lnTo>
                <a:lnTo>
                  <a:pt x="3" y="0"/>
                </a:lnTo>
                <a:lnTo>
                  <a:pt x="0" y="7"/>
                </a:lnTo>
                <a:lnTo>
                  <a:pt x="22" y="19"/>
                </a:lnTo>
                <a:lnTo>
                  <a:pt x="25" y="17"/>
                </a:lnTo>
                <a:lnTo>
                  <a:pt x="22" y="19"/>
                </a:lnTo>
                <a:lnTo>
                  <a:pt x="24" y="19"/>
                </a:lnTo>
                <a:lnTo>
                  <a:pt x="25" y="17"/>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17" name="Freeform 123"/>
          <p:cNvSpPr>
            <a:spLocks/>
          </p:cNvSpPr>
          <p:nvPr/>
        </p:nvSpPr>
        <p:spPr bwMode="auto">
          <a:xfrm>
            <a:off x="6769100" y="4097338"/>
            <a:ext cx="38100" cy="31750"/>
          </a:xfrm>
          <a:custGeom>
            <a:avLst/>
            <a:gdLst>
              <a:gd name="T0" fmla="*/ 2147483646 w 24"/>
              <a:gd name="T1" fmla="*/ 0 h 20"/>
              <a:gd name="T2" fmla="*/ 2147483646 w 24"/>
              <a:gd name="T3" fmla="*/ 2147483646 h 20"/>
              <a:gd name="T4" fmla="*/ 0 w 24"/>
              <a:gd name="T5" fmla="*/ 2147483646 h 20"/>
              <a:gd name="T6" fmla="*/ 2147483646 w 24"/>
              <a:gd name="T7" fmla="*/ 2147483646 h 20"/>
              <a:gd name="T8" fmla="*/ 2147483646 w 24"/>
              <a:gd name="T9" fmla="*/ 2147483646 h 20"/>
              <a:gd name="T10" fmla="*/ 2147483646 w 24"/>
              <a:gd name="T11" fmla="*/ 2147483646 h 20"/>
              <a:gd name="T12" fmla="*/ 2147483646 w 24"/>
              <a:gd name="T13" fmla="*/ 0 h 20"/>
              <a:gd name="T14" fmla="*/ 2147483646 w 24"/>
              <a:gd name="T15" fmla="*/ 0 h 20"/>
              <a:gd name="T16" fmla="*/ 2147483646 w 24"/>
              <a:gd name="T17" fmla="*/ 2147483646 h 20"/>
              <a:gd name="T18" fmla="*/ 2147483646 w 24"/>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0">
                <a:moveTo>
                  <a:pt x="24" y="0"/>
                </a:moveTo>
                <a:lnTo>
                  <a:pt x="20" y="1"/>
                </a:lnTo>
                <a:lnTo>
                  <a:pt x="0" y="15"/>
                </a:lnTo>
                <a:lnTo>
                  <a:pt x="3" y="20"/>
                </a:lnTo>
                <a:lnTo>
                  <a:pt x="24" y="7"/>
                </a:lnTo>
                <a:lnTo>
                  <a:pt x="20" y="8"/>
                </a:lnTo>
                <a:lnTo>
                  <a:pt x="24" y="0"/>
                </a:lnTo>
                <a:lnTo>
                  <a:pt x="22" y="0"/>
                </a:lnTo>
                <a:lnTo>
                  <a:pt x="20" y="1"/>
                </a:lnTo>
                <a:lnTo>
                  <a:pt x="24"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18" name="Freeform 124"/>
          <p:cNvSpPr>
            <a:spLocks/>
          </p:cNvSpPr>
          <p:nvPr/>
        </p:nvSpPr>
        <p:spPr bwMode="auto">
          <a:xfrm>
            <a:off x="6800850" y="4097338"/>
            <a:ext cx="41275" cy="34925"/>
          </a:xfrm>
          <a:custGeom>
            <a:avLst/>
            <a:gdLst>
              <a:gd name="T0" fmla="*/ 2147483646 w 26"/>
              <a:gd name="T1" fmla="*/ 2147483646 h 22"/>
              <a:gd name="T2" fmla="*/ 2147483646 w 26"/>
              <a:gd name="T3" fmla="*/ 2147483646 h 22"/>
              <a:gd name="T4" fmla="*/ 2147483646 w 26"/>
              <a:gd name="T5" fmla="*/ 0 h 22"/>
              <a:gd name="T6" fmla="*/ 0 w 26"/>
              <a:gd name="T7" fmla="*/ 2147483646 h 22"/>
              <a:gd name="T8" fmla="*/ 2147483646 w 26"/>
              <a:gd name="T9" fmla="*/ 2147483646 h 22"/>
              <a:gd name="T10" fmla="*/ 2147483646 w 26"/>
              <a:gd name="T11" fmla="*/ 2147483646 h 22"/>
              <a:gd name="T12" fmla="*/ 2147483646 w 26"/>
              <a:gd name="T13" fmla="*/ 2147483646 h 22"/>
              <a:gd name="T14" fmla="*/ 2147483646 w 26"/>
              <a:gd name="T15" fmla="*/ 2147483646 h 22"/>
              <a:gd name="T16" fmla="*/ 2147483646 w 26"/>
              <a:gd name="T17" fmla="*/ 2147483646 h 22"/>
              <a:gd name="T18" fmla="*/ 2147483646 w 26"/>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2">
                <a:moveTo>
                  <a:pt x="22" y="13"/>
                </a:moveTo>
                <a:lnTo>
                  <a:pt x="26" y="13"/>
                </a:lnTo>
                <a:lnTo>
                  <a:pt x="4" y="0"/>
                </a:lnTo>
                <a:lnTo>
                  <a:pt x="0" y="8"/>
                </a:lnTo>
                <a:lnTo>
                  <a:pt x="22" y="20"/>
                </a:lnTo>
                <a:lnTo>
                  <a:pt x="26" y="20"/>
                </a:lnTo>
                <a:lnTo>
                  <a:pt x="22" y="20"/>
                </a:lnTo>
                <a:lnTo>
                  <a:pt x="24" y="22"/>
                </a:lnTo>
                <a:lnTo>
                  <a:pt x="26" y="20"/>
                </a:lnTo>
                <a:lnTo>
                  <a:pt x="22" y="1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19" name="Freeform 125"/>
          <p:cNvSpPr>
            <a:spLocks/>
          </p:cNvSpPr>
          <p:nvPr/>
        </p:nvSpPr>
        <p:spPr bwMode="auto">
          <a:xfrm>
            <a:off x="6835775" y="4094163"/>
            <a:ext cx="42863" cy="34925"/>
          </a:xfrm>
          <a:custGeom>
            <a:avLst/>
            <a:gdLst>
              <a:gd name="T0" fmla="*/ 2147483646 w 27"/>
              <a:gd name="T1" fmla="*/ 2147483646 h 22"/>
              <a:gd name="T2" fmla="*/ 2147483646 w 27"/>
              <a:gd name="T3" fmla="*/ 0 h 22"/>
              <a:gd name="T4" fmla="*/ 0 w 27"/>
              <a:gd name="T5" fmla="*/ 2147483646 h 22"/>
              <a:gd name="T6" fmla="*/ 2147483646 w 27"/>
              <a:gd name="T7" fmla="*/ 2147483646 h 22"/>
              <a:gd name="T8" fmla="*/ 2147483646 w 27"/>
              <a:gd name="T9" fmla="*/ 2147483646 h 22"/>
              <a:gd name="T10" fmla="*/ 2147483646 w 27"/>
              <a:gd name="T11" fmla="*/ 2147483646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3"/>
                </a:moveTo>
                <a:lnTo>
                  <a:pt x="22" y="0"/>
                </a:lnTo>
                <a:lnTo>
                  <a:pt x="0" y="15"/>
                </a:lnTo>
                <a:lnTo>
                  <a:pt x="4" y="22"/>
                </a:lnTo>
                <a:lnTo>
                  <a:pt x="27" y="7"/>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20" name="Freeform 126"/>
          <p:cNvSpPr>
            <a:spLocks/>
          </p:cNvSpPr>
          <p:nvPr/>
        </p:nvSpPr>
        <p:spPr bwMode="auto">
          <a:xfrm>
            <a:off x="6656388" y="3997325"/>
            <a:ext cx="47625" cy="41275"/>
          </a:xfrm>
          <a:custGeom>
            <a:avLst/>
            <a:gdLst>
              <a:gd name="T0" fmla="*/ 2147483646 w 30"/>
              <a:gd name="T1" fmla="*/ 2147483646 h 26"/>
              <a:gd name="T2" fmla="*/ 2147483646 w 30"/>
              <a:gd name="T3" fmla="*/ 2147483646 h 26"/>
              <a:gd name="T4" fmla="*/ 2147483646 w 30"/>
              <a:gd name="T5" fmla="*/ 0 h 26"/>
              <a:gd name="T6" fmla="*/ 0 w 30"/>
              <a:gd name="T7" fmla="*/ 2147483646 h 26"/>
              <a:gd name="T8" fmla="*/ 2147483646 w 30"/>
              <a:gd name="T9" fmla="*/ 2147483646 h 26"/>
              <a:gd name="T10" fmla="*/ 2147483646 w 30"/>
              <a:gd name="T11" fmla="*/ 2147483646 h 26"/>
              <a:gd name="T12" fmla="*/ 2147483646 w 30"/>
              <a:gd name="T13" fmla="*/ 2147483646 h 26"/>
              <a:gd name="T14" fmla="*/ 2147483646 w 30"/>
              <a:gd name="T15" fmla="*/ 2147483646 h 26"/>
              <a:gd name="T16" fmla="*/ 2147483646 w 30"/>
              <a:gd name="T17" fmla="*/ 2147483646 h 26"/>
              <a:gd name="T18" fmla="*/ 2147483646 w 30"/>
              <a:gd name="T19" fmla="*/ 214748364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25" y="19"/>
                </a:moveTo>
                <a:lnTo>
                  <a:pt x="30" y="19"/>
                </a:lnTo>
                <a:lnTo>
                  <a:pt x="5" y="0"/>
                </a:lnTo>
                <a:lnTo>
                  <a:pt x="0" y="7"/>
                </a:lnTo>
                <a:lnTo>
                  <a:pt x="25" y="24"/>
                </a:lnTo>
                <a:lnTo>
                  <a:pt x="30" y="24"/>
                </a:lnTo>
                <a:lnTo>
                  <a:pt x="25" y="24"/>
                </a:lnTo>
                <a:lnTo>
                  <a:pt x="29" y="26"/>
                </a:lnTo>
                <a:lnTo>
                  <a:pt x="30" y="24"/>
                </a:lnTo>
                <a:lnTo>
                  <a:pt x="25"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21" name="Freeform 127"/>
          <p:cNvSpPr>
            <a:spLocks/>
          </p:cNvSpPr>
          <p:nvPr/>
        </p:nvSpPr>
        <p:spPr bwMode="auto">
          <a:xfrm>
            <a:off x="6696075" y="3997325"/>
            <a:ext cx="46038" cy="38100"/>
          </a:xfrm>
          <a:custGeom>
            <a:avLst/>
            <a:gdLst>
              <a:gd name="T0" fmla="*/ 2147483646 w 29"/>
              <a:gd name="T1" fmla="*/ 2147483646 h 24"/>
              <a:gd name="T2" fmla="*/ 2147483646 w 29"/>
              <a:gd name="T3" fmla="*/ 2147483646 h 24"/>
              <a:gd name="T4" fmla="*/ 0 w 29"/>
              <a:gd name="T5" fmla="*/ 2147483646 h 24"/>
              <a:gd name="T6" fmla="*/ 2147483646 w 29"/>
              <a:gd name="T7" fmla="*/ 2147483646 h 24"/>
              <a:gd name="T8" fmla="*/ 2147483646 w 29"/>
              <a:gd name="T9" fmla="*/ 2147483646 h 24"/>
              <a:gd name="T10" fmla="*/ 2147483646 w 29"/>
              <a:gd name="T11" fmla="*/ 2147483646 h 24"/>
              <a:gd name="T12" fmla="*/ 2147483646 w 29"/>
              <a:gd name="T13" fmla="*/ 2147483646 h 24"/>
              <a:gd name="T14" fmla="*/ 2147483646 w 29"/>
              <a:gd name="T15" fmla="*/ 0 h 24"/>
              <a:gd name="T16" fmla="*/ 2147483646 w 29"/>
              <a:gd name="T17" fmla="*/ 2147483646 h 24"/>
              <a:gd name="T18" fmla="*/ 2147483646 w 29"/>
              <a:gd name="T19" fmla="*/ 2147483646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27" y="2"/>
                </a:moveTo>
                <a:lnTo>
                  <a:pt x="24" y="2"/>
                </a:lnTo>
                <a:lnTo>
                  <a:pt x="0" y="19"/>
                </a:lnTo>
                <a:lnTo>
                  <a:pt x="5" y="24"/>
                </a:lnTo>
                <a:lnTo>
                  <a:pt x="29" y="9"/>
                </a:lnTo>
                <a:lnTo>
                  <a:pt x="24" y="9"/>
                </a:lnTo>
                <a:lnTo>
                  <a:pt x="27" y="2"/>
                </a:lnTo>
                <a:lnTo>
                  <a:pt x="26" y="0"/>
                </a:lnTo>
                <a:lnTo>
                  <a:pt x="24" y="2"/>
                </a:lnTo>
                <a:lnTo>
                  <a:pt x="27"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22" name="Freeform 128"/>
          <p:cNvSpPr>
            <a:spLocks/>
          </p:cNvSpPr>
          <p:nvPr/>
        </p:nvSpPr>
        <p:spPr bwMode="auto">
          <a:xfrm>
            <a:off x="6734175" y="4000500"/>
            <a:ext cx="39688" cy="28575"/>
          </a:xfrm>
          <a:custGeom>
            <a:avLst/>
            <a:gdLst>
              <a:gd name="T0" fmla="*/ 2147483646 w 25"/>
              <a:gd name="T1" fmla="*/ 2147483646 h 18"/>
              <a:gd name="T2" fmla="*/ 2147483646 w 25"/>
              <a:gd name="T3" fmla="*/ 2147483646 h 18"/>
              <a:gd name="T4" fmla="*/ 2147483646 w 25"/>
              <a:gd name="T5" fmla="*/ 0 h 18"/>
              <a:gd name="T6" fmla="*/ 0 w 25"/>
              <a:gd name="T7" fmla="*/ 2147483646 h 18"/>
              <a:gd name="T8" fmla="*/ 2147483646 w 25"/>
              <a:gd name="T9" fmla="*/ 2147483646 h 18"/>
              <a:gd name="T10" fmla="*/ 2147483646 w 25"/>
              <a:gd name="T11" fmla="*/ 2147483646 h 18"/>
              <a:gd name="T12" fmla="*/ 2147483646 w 25"/>
              <a:gd name="T13" fmla="*/ 2147483646 h 18"/>
              <a:gd name="T14" fmla="*/ 2147483646 w 25"/>
              <a:gd name="T15" fmla="*/ 2147483646 h 18"/>
              <a:gd name="T16" fmla="*/ 2147483646 w 25"/>
              <a:gd name="T17" fmla="*/ 2147483646 h 18"/>
              <a:gd name="T18" fmla="*/ 2147483646 w 25"/>
              <a:gd name="T19" fmla="*/ 214748364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8">
                <a:moveTo>
                  <a:pt x="22" y="10"/>
                </a:moveTo>
                <a:lnTo>
                  <a:pt x="25" y="10"/>
                </a:lnTo>
                <a:lnTo>
                  <a:pt x="3" y="0"/>
                </a:lnTo>
                <a:lnTo>
                  <a:pt x="0" y="7"/>
                </a:lnTo>
                <a:lnTo>
                  <a:pt x="22" y="17"/>
                </a:lnTo>
                <a:lnTo>
                  <a:pt x="25" y="17"/>
                </a:lnTo>
                <a:lnTo>
                  <a:pt x="22" y="17"/>
                </a:lnTo>
                <a:lnTo>
                  <a:pt x="24" y="18"/>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23" name="Freeform 129"/>
          <p:cNvSpPr>
            <a:spLocks/>
          </p:cNvSpPr>
          <p:nvPr/>
        </p:nvSpPr>
        <p:spPr bwMode="auto">
          <a:xfrm>
            <a:off x="6769100" y="3992563"/>
            <a:ext cx="38100" cy="34925"/>
          </a:xfrm>
          <a:custGeom>
            <a:avLst/>
            <a:gdLst>
              <a:gd name="T0" fmla="*/ 2147483646 w 24"/>
              <a:gd name="T1" fmla="*/ 2147483646 h 22"/>
              <a:gd name="T2" fmla="*/ 2147483646 w 24"/>
              <a:gd name="T3" fmla="*/ 2147483646 h 22"/>
              <a:gd name="T4" fmla="*/ 0 w 24"/>
              <a:gd name="T5" fmla="*/ 2147483646 h 22"/>
              <a:gd name="T6" fmla="*/ 2147483646 w 24"/>
              <a:gd name="T7" fmla="*/ 2147483646 h 22"/>
              <a:gd name="T8" fmla="*/ 2147483646 w 24"/>
              <a:gd name="T9" fmla="*/ 2147483646 h 22"/>
              <a:gd name="T10" fmla="*/ 2147483646 w 24"/>
              <a:gd name="T11" fmla="*/ 2147483646 h 22"/>
              <a:gd name="T12" fmla="*/ 2147483646 w 24"/>
              <a:gd name="T13" fmla="*/ 2147483646 h 22"/>
              <a:gd name="T14" fmla="*/ 2147483646 w 24"/>
              <a:gd name="T15" fmla="*/ 0 h 22"/>
              <a:gd name="T16" fmla="*/ 2147483646 w 24"/>
              <a:gd name="T17" fmla="*/ 2147483646 h 22"/>
              <a:gd name="T18" fmla="*/ 2147483646 w 24"/>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5"/>
                </a:lnTo>
                <a:lnTo>
                  <a:pt x="3" y="22"/>
                </a:lnTo>
                <a:lnTo>
                  <a:pt x="24" y="8"/>
                </a:lnTo>
                <a:lnTo>
                  <a:pt x="20" y="8"/>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24" name="Freeform 130"/>
          <p:cNvSpPr>
            <a:spLocks/>
          </p:cNvSpPr>
          <p:nvPr/>
        </p:nvSpPr>
        <p:spPr bwMode="auto">
          <a:xfrm>
            <a:off x="6800850" y="3995738"/>
            <a:ext cx="41275" cy="31750"/>
          </a:xfrm>
          <a:custGeom>
            <a:avLst/>
            <a:gdLst>
              <a:gd name="T0" fmla="*/ 2147483646 w 26"/>
              <a:gd name="T1" fmla="*/ 2147483646 h 20"/>
              <a:gd name="T2" fmla="*/ 2147483646 w 26"/>
              <a:gd name="T3" fmla="*/ 2147483646 h 20"/>
              <a:gd name="T4" fmla="*/ 2147483646 w 26"/>
              <a:gd name="T5" fmla="*/ 0 h 20"/>
              <a:gd name="T6" fmla="*/ 0 w 26"/>
              <a:gd name="T7" fmla="*/ 2147483646 h 20"/>
              <a:gd name="T8" fmla="*/ 2147483646 w 26"/>
              <a:gd name="T9" fmla="*/ 2147483646 h 20"/>
              <a:gd name="T10" fmla="*/ 2147483646 w 26"/>
              <a:gd name="T11" fmla="*/ 2147483646 h 20"/>
              <a:gd name="T12" fmla="*/ 2147483646 w 26"/>
              <a:gd name="T13" fmla="*/ 2147483646 h 20"/>
              <a:gd name="T14" fmla="*/ 2147483646 w 26"/>
              <a:gd name="T15" fmla="*/ 2147483646 h 20"/>
              <a:gd name="T16" fmla="*/ 2147483646 w 26"/>
              <a:gd name="T17" fmla="*/ 2147483646 h 20"/>
              <a:gd name="T18" fmla="*/ 2147483646 w 26"/>
              <a:gd name="T19" fmla="*/ 2147483646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1"/>
                </a:moveTo>
                <a:lnTo>
                  <a:pt x="26" y="11"/>
                </a:lnTo>
                <a:lnTo>
                  <a:pt x="4" y="0"/>
                </a:lnTo>
                <a:lnTo>
                  <a:pt x="0" y="6"/>
                </a:lnTo>
                <a:lnTo>
                  <a:pt x="22" y="18"/>
                </a:lnTo>
                <a:lnTo>
                  <a:pt x="26" y="18"/>
                </a:lnTo>
                <a:lnTo>
                  <a:pt x="22" y="18"/>
                </a:lnTo>
                <a:lnTo>
                  <a:pt x="24" y="20"/>
                </a:lnTo>
                <a:lnTo>
                  <a:pt x="26" y="18"/>
                </a:lnTo>
                <a:lnTo>
                  <a:pt x="22" y="1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25" name="Freeform 131"/>
          <p:cNvSpPr>
            <a:spLocks/>
          </p:cNvSpPr>
          <p:nvPr/>
        </p:nvSpPr>
        <p:spPr bwMode="auto">
          <a:xfrm>
            <a:off x="6835775" y="3992563"/>
            <a:ext cx="42863" cy="31750"/>
          </a:xfrm>
          <a:custGeom>
            <a:avLst/>
            <a:gdLst>
              <a:gd name="T0" fmla="*/ 2147483646 w 27"/>
              <a:gd name="T1" fmla="*/ 2147483646 h 20"/>
              <a:gd name="T2" fmla="*/ 2147483646 w 27"/>
              <a:gd name="T3" fmla="*/ 0 h 20"/>
              <a:gd name="T4" fmla="*/ 0 w 27"/>
              <a:gd name="T5" fmla="*/ 2147483646 h 20"/>
              <a:gd name="T6" fmla="*/ 2147483646 w 27"/>
              <a:gd name="T7" fmla="*/ 2147483646 h 20"/>
              <a:gd name="T8" fmla="*/ 2147483646 w 27"/>
              <a:gd name="T9" fmla="*/ 2147483646 h 20"/>
              <a:gd name="T10" fmla="*/ 2147483646 w 27"/>
              <a:gd name="T11" fmla="*/ 2147483646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24" y="3"/>
                </a:moveTo>
                <a:lnTo>
                  <a:pt x="22" y="0"/>
                </a:lnTo>
                <a:lnTo>
                  <a:pt x="0" y="13"/>
                </a:lnTo>
                <a:lnTo>
                  <a:pt x="4" y="20"/>
                </a:lnTo>
                <a:lnTo>
                  <a:pt x="27" y="7"/>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26" name="Freeform 132"/>
          <p:cNvSpPr>
            <a:spLocks/>
          </p:cNvSpPr>
          <p:nvPr/>
        </p:nvSpPr>
        <p:spPr bwMode="auto">
          <a:xfrm>
            <a:off x="6656388" y="4019550"/>
            <a:ext cx="47625" cy="39688"/>
          </a:xfrm>
          <a:custGeom>
            <a:avLst/>
            <a:gdLst>
              <a:gd name="T0" fmla="*/ 2147483646 w 30"/>
              <a:gd name="T1" fmla="*/ 2147483646 h 25"/>
              <a:gd name="T2" fmla="*/ 2147483646 w 30"/>
              <a:gd name="T3" fmla="*/ 2147483646 h 25"/>
              <a:gd name="T4" fmla="*/ 2147483646 w 30"/>
              <a:gd name="T5" fmla="*/ 0 h 25"/>
              <a:gd name="T6" fmla="*/ 0 w 30"/>
              <a:gd name="T7" fmla="*/ 2147483646 h 25"/>
              <a:gd name="T8" fmla="*/ 2147483646 w 30"/>
              <a:gd name="T9" fmla="*/ 2147483646 h 25"/>
              <a:gd name="T10" fmla="*/ 2147483646 w 30"/>
              <a:gd name="T11" fmla="*/ 2147483646 h 25"/>
              <a:gd name="T12" fmla="*/ 2147483646 w 30"/>
              <a:gd name="T13" fmla="*/ 2147483646 h 25"/>
              <a:gd name="T14" fmla="*/ 2147483646 w 30"/>
              <a:gd name="T15" fmla="*/ 2147483646 h 25"/>
              <a:gd name="T16" fmla="*/ 2147483646 w 30"/>
              <a:gd name="T17" fmla="*/ 2147483646 h 25"/>
              <a:gd name="T18" fmla="*/ 2147483646 w 30"/>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25" y="18"/>
                </a:moveTo>
                <a:lnTo>
                  <a:pt x="30" y="18"/>
                </a:lnTo>
                <a:lnTo>
                  <a:pt x="5" y="0"/>
                </a:lnTo>
                <a:lnTo>
                  <a:pt x="0" y="6"/>
                </a:lnTo>
                <a:lnTo>
                  <a:pt x="25" y="25"/>
                </a:lnTo>
                <a:lnTo>
                  <a:pt x="30" y="23"/>
                </a:lnTo>
                <a:lnTo>
                  <a:pt x="25" y="25"/>
                </a:lnTo>
                <a:lnTo>
                  <a:pt x="29" y="25"/>
                </a:lnTo>
                <a:lnTo>
                  <a:pt x="30" y="23"/>
                </a:lnTo>
                <a:lnTo>
                  <a:pt x="25"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27" name="Freeform 133"/>
          <p:cNvSpPr>
            <a:spLocks/>
          </p:cNvSpPr>
          <p:nvPr/>
        </p:nvSpPr>
        <p:spPr bwMode="auto">
          <a:xfrm>
            <a:off x="6696075" y="4019550"/>
            <a:ext cx="46038" cy="36513"/>
          </a:xfrm>
          <a:custGeom>
            <a:avLst/>
            <a:gdLst>
              <a:gd name="T0" fmla="*/ 2147483646 w 29"/>
              <a:gd name="T1" fmla="*/ 2147483646 h 23"/>
              <a:gd name="T2" fmla="*/ 2147483646 w 29"/>
              <a:gd name="T3" fmla="*/ 2147483646 h 23"/>
              <a:gd name="T4" fmla="*/ 0 w 29"/>
              <a:gd name="T5" fmla="*/ 2147483646 h 23"/>
              <a:gd name="T6" fmla="*/ 2147483646 w 29"/>
              <a:gd name="T7" fmla="*/ 2147483646 h 23"/>
              <a:gd name="T8" fmla="*/ 2147483646 w 29"/>
              <a:gd name="T9" fmla="*/ 2147483646 h 23"/>
              <a:gd name="T10" fmla="*/ 2147483646 w 29"/>
              <a:gd name="T11" fmla="*/ 2147483646 h 23"/>
              <a:gd name="T12" fmla="*/ 2147483646 w 29"/>
              <a:gd name="T13" fmla="*/ 2147483646 h 23"/>
              <a:gd name="T14" fmla="*/ 2147483646 w 29"/>
              <a:gd name="T15" fmla="*/ 0 h 23"/>
              <a:gd name="T16" fmla="*/ 2147483646 w 29"/>
              <a:gd name="T17" fmla="*/ 2147483646 h 23"/>
              <a:gd name="T18" fmla="*/ 2147483646 w 29"/>
              <a:gd name="T19" fmla="*/ 2147483646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3">
                <a:moveTo>
                  <a:pt x="27" y="1"/>
                </a:moveTo>
                <a:lnTo>
                  <a:pt x="24" y="1"/>
                </a:lnTo>
                <a:lnTo>
                  <a:pt x="0" y="18"/>
                </a:lnTo>
                <a:lnTo>
                  <a:pt x="5" y="23"/>
                </a:lnTo>
                <a:lnTo>
                  <a:pt x="29" y="8"/>
                </a:lnTo>
                <a:lnTo>
                  <a:pt x="24" y="8"/>
                </a:lnTo>
                <a:lnTo>
                  <a:pt x="27" y="1"/>
                </a:lnTo>
                <a:lnTo>
                  <a:pt x="26" y="0"/>
                </a:lnTo>
                <a:lnTo>
                  <a:pt x="24" y="1"/>
                </a:lnTo>
                <a:lnTo>
                  <a:pt x="27" y="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28" name="Freeform 134"/>
          <p:cNvSpPr>
            <a:spLocks/>
          </p:cNvSpPr>
          <p:nvPr/>
        </p:nvSpPr>
        <p:spPr bwMode="auto">
          <a:xfrm>
            <a:off x="6734175" y="4021138"/>
            <a:ext cx="39688" cy="30162"/>
          </a:xfrm>
          <a:custGeom>
            <a:avLst/>
            <a:gdLst>
              <a:gd name="T0" fmla="*/ 2147483646 w 25"/>
              <a:gd name="T1" fmla="*/ 2147483646 h 19"/>
              <a:gd name="T2" fmla="*/ 2147483646 w 25"/>
              <a:gd name="T3" fmla="*/ 2147483646 h 19"/>
              <a:gd name="T4" fmla="*/ 2147483646 w 25"/>
              <a:gd name="T5" fmla="*/ 0 h 19"/>
              <a:gd name="T6" fmla="*/ 0 w 25"/>
              <a:gd name="T7" fmla="*/ 2147483646 h 19"/>
              <a:gd name="T8" fmla="*/ 2147483646 w 25"/>
              <a:gd name="T9" fmla="*/ 2147483646 h 19"/>
              <a:gd name="T10" fmla="*/ 2147483646 w 25"/>
              <a:gd name="T11" fmla="*/ 2147483646 h 19"/>
              <a:gd name="T12" fmla="*/ 2147483646 w 25"/>
              <a:gd name="T13" fmla="*/ 2147483646 h 19"/>
              <a:gd name="T14" fmla="*/ 2147483646 w 25"/>
              <a:gd name="T15" fmla="*/ 2147483646 h 19"/>
              <a:gd name="T16" fmla="*/ 2147483646 w 25"/>
              <a:gd name="T17" fmla="*/ 2147483646 h 19"/>
              <a:gd name="T18" fmla="*/ 2147483646 w 25"/>
              <a:gd name="T19" fmla="*/ 214748364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1"/>
                </a:moveTo>
                <a:lnTo>
                  <a:pt x="25" y="11"/>
                </a:lnTo>
                <a:lnTo>
                  <a:pt x="3" y="0"/>
                </a:lnTo>
                <a:lnTo>
                  <a:pt x="0" y="7"/>
                </a:lnTo>
                <a:lnTo>
                  <a:pt x="22" y="17"/>
                </a:lnTo>
                <a:lnTo>
                  <a:pt x="25" y="17"/>
                </a:lnTo>
                <a:lnTo>
                  <a:pt x="22" y="17"/>
                </a:lnTo>
                <a:lnTo>
                  <a:pt x="24" y="19"/>
                </a:lnTo>
                <a:lnTo>
                  <a:pt x="25" y="17"/>
                </a:lnTo>
                <a:lnTo>
                  <a:pt x="22" y="1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29" name="Freeform 135"/>
          <p:cNvSpPr>
            <a:spLocks/>
          </p:cNvSpPr>
          <p:nvPr/>
        </p:nvSpPr>
        <p:spPr bwMode="auto">
          <a:xfrm>
            <a:off x="6769100" y="4013200"/>
            <a:ext cx="38100" cy="34925"/>
          </a:xfrm>
          <a:custGeom>
            <a:avLst/>
            <a:gdLst>
              <a:gd name="T0" fmla="*/ 2147483646 w 24"/>
              <a:gd name="T1" fmla="*/ 2147483646 h 22"/>
              <a:gd name="T2" fmla="*/ 2147483646 w 24"/>
              <a:gd name="T3" fmla="*/ 2147483646 h 22"/>
              <a:gd name="T4" fmla="*/ 0 w 24"/>
              <a:gd name="T5" fmla="*/ 2147483646 h 22"/>
              <a:gd name="T6" fmla="*/ 2147483646 w 24"/>
              <a:gd name="T7" fmla="*/ 2147483646 h 22"/>
              <a:gd name="T8" fmla="*/ 2147483646 w 24"/>
              <a:gd name="T9" fmla="*/ 2147483646 h 22"/>
              <a:gd name="T10" fmla="*/ 2147483646 w 24"/>
              <a:gd name="T11" fmla="*/ 2147483646 h 22"/>
              <a:gd name="T12" fmla="*/ 2147483646 w 24"/>
              <a:gd name="T13" fmla="*/ 2147483646 h 22"/>
              <a:gd name="T14" fmla="*/ 2147483646 w 24"/>
              <a:gd name="T15" fmla="*/ 0 h 22"/>
              <a:gd name="T16" fmla="*/ 2147483646 w 24"/>
              <a:gd name="T17" fmla="*/ 2147483646 h 22"/>
              <a:gd name="T18" fmla="*/ 2147483646 w 24"/>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6"/>
                </a:lnTo>
                <a:lnTo>
                  <a:pt x="3" y="22"/>
                </a:lnTo>
                <a:lnTo>
                  <a:pt x="24" y="9"/>
                </a:lnTo>
                <a:lnTo>
                  <a:pt x="20" y="9"/>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30" name="Freeform 136"/>
          <p:cNvSpPr>
            <a:spLocks/>
          </p:cNvSpPr>
          <p:nvPr/>
        </p:nvSpPr>
        <p:spPr bwMode="auto">
          <a:xfrm>
            <a:off x="6800850" y="4016375"/>
            <a:ext cx="41275" cy="31750"/>
          </a:xfrm>
          <a:custGeom>
            <a:avLst/>
            <a:gdLst>
              <a:gd name="T0" fmla="*/ 2147483646 w 26"/>
              <a:gd name="T1" fmla="*/ 2147483646 h 20"/>
              <a:gd name="T2" fmla="*/ 2147483646 w 26"/>
              <a:gd name="T3" fmla="*/ 2147483646 h 20"/>
              <a:gd name="T4" fmla="*/ 2147483646 w 26"/>
              <a:gd name="T5" fmla="*/ 0 h 20"/>
              <a:gd name="T6" fmla="*/ 0 w 26"/>
              <a:gd name="T7" fmla="*/ 2147483646 h 20"/>
              <a:gd name="T8" fmla="*/ 2147483646 w 26"/>
              <a:gd name="T9" fmla="*/ 2147483646 h 20"/>
              <a:gd name="T10" fmla="*/ 2147483646 w 26"/>
              <a:gd name="T11" fmla="*/ 2147483646 h 20"/>
              <a:gd name="T12" fmla="*/ 2147483646 w 26"/>
              <a:gd name="T13" fmla="*/ 2147483646 h 20"/>
              <a:gd name="T14" fmla="*/ 2147483646 w 26"/>
              <a:gd name="T15" fmla="*/ 2147483646 h 20"/>
              <a:gd name="T16" fmla="*/ 2147483646 w 26"/>
              <a:gd name="T17" fmla="*/ 2147483646 h 20"/>
              <a:gd name="T18" fmla="*/ 2147483646 w 26"/>
              <a:gd name="T19" fmla="*/ 2147483646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2"/>
                </a:moveTo>
                <a:lnTo>
                  <a:pt x="26" y="12"/>
                </a:lnTo>
                <a:lnTo>
                  <a:pt x="4" y="0"/>
                </a:lnTo>
                <a:lnTo>
                  <a:pt x="0" y="7"/>
                </a:lnTo>
                <a:lnTo>
                  <a:pt x="22" y="19"/>
                </a:lnTo>
                <a:lnTo>
                  <a:pt x="26" y="19"/>
                </a:lnTo>
                <a:lnTo>
                  <a:pt x="22" y="19"/>
                </a:lnTo>
                <a:lnTo>
                  <a:pt x="24" y="20"/>
                </a:lnTo>
                <a:lnTo>
                  <a:pt x="26"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31" name="Freeform 137"/>
          <p:cNvSpPr>
            <a:spLocks/>
          </p:cNvSpPr>
          <p:nvPr/>
        </p:nvSpPr>
        <p:spPr bwMode="auto">
          <a:xfrm>
            <a:off x="6835775" y="4013200"/>
            <a:ext cx="42863" cy="33338"/>
          </a:xfrm>
          <a:custGeom>
            <a:avLst/>
            <a:gdLst>
              <a:gd name="T0" fmla="*/ 2147483646 w 27"/>
              <a:gd name="T1" fmla="*/ 2147483646 h 21"/>
              <a:gd name="T2" fmla="*/ 2147483646 w 27"/>
              <a:gd name="T3" fmla="*/ 0 h 21"/>
              <a:gd name="T4" fmla="*/ 0 w 27"/>
              <a:gd name="T5" fmla="*/ 2147483646 h 21"/>
              <a:gd name="T6" fmla="*/ 2147483646 w 27"/>
              <a:gd name="T7" fmla="*/ 2147483646 h 21"/>
              <a:gd name="T8" fmla="*/ 2147483646 w 27"/>
              <a:gd name="T9" fmla="*/ 2147483646 h 21"/>
              <a:gd name="T10" fmla="*/ 2147483646 w 27"/>
              <a:gd name="T11" fmla="*/ 2147483646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1">
                <a:moveTo>
                  <a:pt x="24" y="4"/>
                </a:moveTo>
                <a:lnTo>
                  <a:pt x="22" y="0"/>
                </a:lnTo>
                <a:lnTo>
                  <a:pt x="0" y="14"/>
                </a:lnTo>
                <a:lnTo>
                  <a:pt x="4" y="21"/>
                </a:lnTo>
                <a:lnTo>
                  <a:pt x="27" y="7"/>
                </a:lnTo>
                <a:lnTo>
                  <a:pt x="24"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32" name="Freeform 138"/>
          <p:cNvSpPr>
            <a:spLocks/>
          </p:cNvSpPr>
          <p:nvPr/>
        </p:nvSpPr>
        <p:spPr bwMode="auto">
          <a:xfrm>
            <a:off x="6656388" y="3914775"/>
            <a:ext cx="47625" cy="42863"/>
          </a:xfrm>
          <a:custGeom>
            <a:avLst/>
            <a:gdLst>
              <a:gd name="T0" fmla="*/ 2147483646 w 30"/>
              <a:gd name="T1" fmla="*/ 2147483646 h 27"/>
              <a:gd name="T2" fmla="*/ 2147483646 w 30"/>
              <a:gd name="T3" fmla="*/ 2147483646 h 27"/>
              <a:gd name="T4" fmla="*/ 2147483646 w 30"/>
              <a:gd name="T5" fmla="*/ 0 h 27"/>
              <a:gd name="T6" fmla="*/ 0 w 30"/>
              <a:gd name="T7" fmla="*/ 2147483646 h 27"/>
              <a:gd name="T8" fmla="*/ 2147483646 w 30"/>
              <a:gd name="T9" fmla="*/ 2147483646 h 27"/>
              <a:gd name="T10" fmla="*/ 2147483646 w 30"/>
              <a:gd name="T11" fmla="*/ 2147483646 h 27"/>
              <a:gd name="T12" fmla="*/ 2147483646 w 30"/>
              <a:gd name="T13" fmla="*/ 2147483646 h 27"/>
              <a:gd name="T14" fmla="*/ 2147483646 w 30"/>
              <a:gd name="T15" fmla="*/ 2147483646 h 27"/>
              <a:gd name="T16" fmla="*/ 2147483646 w 30"/>
              <a:gd name="T17" fmla="*/ 2147483646 h 27"/>
              <a:gd name="T18" fmla="*/ 2147483646 w 30"/>
              <a:gd name="T19" fmla="*/ 2147483646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25" y="18"/>
                </a:moveTo>
                <a:lnTo>
                  <a:pt x="30" y="18"/>
                </a:lnTo>
                <a:lnTo>
                  <a:pt x="5" y="0"/>
                </a:lnTo>
                <a:lnTo>
                  <a:pt x="0" y="7"/>
                </a:lnTo>
                <a:lnTo>
                  <a:pt x="25" y="25"/>
                </a:lnTo>
                <a:lnTo>
                  <a:pt x="30" y="25"/>
                </a:lnTo>
                <a:lnTo>
                  <a:pt x="25" y="25"/>
                </a:lnTo>
                <a:lnTo>
                  <a:pt x="29" y="27"/>
                </a:lnTo>
                <a:lnTo>
                  <a:pt x="30" y="25"/>
                </a:lnTo>
                <a:lnTo>
                  <a:pt x="25"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33" name="Freeform 139"/>
          <p:cNvSpPr>
            <a:spLocks/>
          </p:cNvSpPr>
          <p:nvPr/>
        </p:nvSpPr>
        <p:spPr bwMode="auto">
          <a:xfrm>
            <a:off x="6696075" y="3914775"/>
            <a:ext cx="46038" cy="39688"/>
          </a:xfrm>
          <a:custGeom>
            <a:avLst/>
            <a:gdLst>
              <a:gd name="T0" fmla="*/ 2147483646 w 29"/>
              <a:gd name="T1" fmla="*/ 2147483646 h 25"/>
              <a:gd name="T2" fmla="*/ 2147483646 w 29"/>
              <a:gd name="T3" fmla="*/ 2147483646 h 25"/>
              <a:gd name="T4" fmla="*/ 0 w 29"/>
              <a:gd name="T5" fmla="*/ 2147483646 h 25"/>
              <a:gd name="T6" fmla="*/ 2147483646 w 29"/>
              <a:gd name="T7" fmla="*/ 2147483646 h 25"/>
              <a:gd name="T8" fmla="*/ 2147483646 w 29"/>
              <a:gd name="T9" fmla="*/ 2147483646 h 25"/>
              <a:gd name="T10" fmla="*/ 2147483646 w 29"/>
              <a:gd name="T11" fmla="*/ 2147483646 h 25"/>
              <a:gd name="T12" fmla="*/ 2147483646 w 29"/>
              <a:gd name="T13" fmla="*/ 2147483646 h 25"/>
              <a:gd name="T14" fmla="*/ 2147483646 w 29"/>
              <a:gd name="T15" fmla="*/ 0 h 25"/>
              <a:gd name="T16" fmla="*/ 2147483646 w 29"/>
              <a:gd name="T17" fmla="*/ 2147483646 h 25"/>
              <a:gd name="T18" fmla="*/ 2147483646 w 29"/>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27" y="1"/>
                </a:moveTo>
                <a:lnTo>
                  <a:pt x="24" y="1"/>
                </a:lnTo>
                <a:lnTo>
                  <a:pt x="0" y="18"/>
                </a:lnTo>
                <a:lnTo>
                  <a:pt x="5" y="25"/>
                </a:lnTo>
                <a:lnTo>
                  <a:pt x="29" y="8"/>
                </a:lnTo>
                <a:lnTo>
                  <a:pt x="24" y="8"/>
                </a:lnTo>
                <a:lnTo>
                  <a:pt x="27" y="1"/>
                </a:lnTo>
                <a:lnTo>
                  <a:pt x="26" y="0"/>
                </a:lnTo>
                <a:lnTo>
                  <a:pt x="24" y="1"/>
                </a:lnTo>
                <a:lnTo>
                  <a:pt x="27" y="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34" name="Freeform 140"/>
          <p:cNvSpPr>
            <a:spLocks/>
          </p:cNvSpPr>
          <p:nvPr/>
        </p:nvSpPr>
        <p:spPr bwMode="auto">
          <a:xfrm>
            <a:off x="6734175" y="3916363"/>
            <a:ext cx="39688" cy="30162"/>
          </a:xfrm>
          <a:custGeom>
            <a:avLst/>
            <a:gdLst>
              <a:gd name="T0" fmla="*/ 2147483646 w 25"/>
              <a:gd name="T1" fmla="*/ 2147483646 h 19"/>
              <a:gd name="T2" fmla="*/ 2147483646 w 25"/>
              <a:gd name="T3" fmla="*/ 2147483646 h 19"/>
              <a:gd name="T4" fmla="*/ 2147483646 w 25"/>
              <a:gd name="T5" fmla="*/ 0 h 19"/>
              <a:gd name="T6" fmla="*/ 0 w 25"/>
              <a:gd name="T7" fmla="*/ 2147483646 h 19"/>
              <a:gd name="T8" fmla="*/ 2147483646 w 25"/>
              <a:gd name="T9" fmla="*/ 2147483646 h 19"/>
              <a:gd name="T10" fmla="*/ 2147483646 w 25"/>
              <a:gd name="T11" fmla="*/ 2147483646 h 19"/>
              <a:gd name="T12" fmla="*/ 2147483646 w 25"/>
              <a:gd name="T13" fmla="*/ 2147483646 h 19"/>
              <a:gd name="T14" fmla="*/ 2147483646 w 25"/>
              <a:gd name="T15" fmla="*/ 2147483646 h 19"/>
              <a:gd name="T16" fmla="*/ 2147483646 w 25"/>
              <a:gd name="T17" fmla="*/ 2147483646 h 19"/>
              <a:gd name="T18" fmla="*/ 2147483646 w 25"/>
              <a:gd name="T19" fmla="*/ 214748364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1"/>
                </a:moveTo>
                <a:lnTo>
                  <a:pt x="25" y="11"/>
                </a:lnTo>
                <a:lnTo>
                  <a:pt x="3" y="0"/>
                </a:lnTo>
                <a:lnTo>
                  <a:pt x="0" y="7"/>
                </a:lnTo>
                <a:lnTo>
                  <a:pt x="22" y="17"/>
                </a:lnTo>
                <a:lnTo>
                  <a:pt x="25" y="17"/>
                </a:lnTo>
                <a:lnTo>
                  <a:pt x="22" y="17"/>
                </a:lnTo>
                <a:lnTo>
                  <a:pt x="24" y="19"/>
                </a:lnTo>
                <a:lnTo>
                  <a:pt x="25" y="17"/>
                </a:lnTo>
                <a:lnTo>
                  <a:pt x="22" y="1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35" name="Freeform 141"/>
          <p:cNvSpPr>
            <a:spLocks/>
          </p:cNvSpPr>
          <p:nvPr/>
        </p:nvSpPr>
        <p:spPr bwMode="auto">
          <a:xfrm>
            <a:off x="6769100" y="3908425"/>
            <a:ext cx="38100" cy="34925"/>
          </a:xfrm>
          <a:custGeom>
            <a:avLst/>
            <a:gdLst>
              <a:gd name="T0" fmla="*/ 2147483646 w 24"/>
              <a:gd name="T1" fmla="*/ 2147483646 h 22"/>
              <a:gd name="T2" fmla="*/ 2147483646 w 24"/>
              <a:gd name="T3" fmla="*/ 2147483646 h 22"/>
              <a:gd name="T4" fmla="*/ 0 w 24"/>
              <a:gd name="T5" fmla="*/ 2147483646 h 22"/>
              <a:gd name="T6" fmla="*/ 2147483646 w 24"/>
              <a:gd name="T7" fmla="*/ 2147483646 h 22"/>
              <a:gd name="T8" fmla="*/ 2147483646 w 24"/>
              <a:gd name="T9" fmla="*/ 2147483646 h 22"/>
              <a:gd name="T10" fmla="*/ 2147483646 w 24"/>
              <a:gd name="T11" fmla="*/ 2147483646 h 22"/>
              <a:gd name="T12" fmla="*/ 2147483646 w 24"/>
              <a:gd name="T13" fmla="*/ 2147483646 h 22"/>
              <a:gd name="T14" fmla="*/ 2147483646 w 24"/>
              <a:gd name="T15" fmla="*/ 0 h 22"/>
              <a:gd name="T16" fmla="*/ 2147483646 w 24"/>
              <a:gd name="T17" fmla="*/ 2147483646 h 22"/>
              <a:gd name="T18" fmla="*/ 2147483646 w 24"/>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6"/>
                </a:lnTo>
                <a:lnTo>
                  <a:pt x="3" y="22"/>
                </a:lnTo>
                <a:lnTo>
                  <a:pt x="24" y="9"/>
                </a:lnTo>
                <a:lnTo>
                  <a:pt x="20" y="9"/>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36" name="Freeform 142"/>
          <p:cNvSpPr>
            <a:spLocks/>
          </p:cNvSpPr>
          <p:nvPr/>
        </p:nvSpPr>
        <p:spPr bwMode="auto">
          <a:xfrm>
            <a:off x="6800850" y="3911600"/>
            <a:ext cx="41275" cy="31750"/>
          </a:xfrm>
          <a:custGeom>
            <a:avLst/>
            <a:gdLst>
              <a:gd name="T0" fmla="*/ 2147483646 w 26"/>
              <a:gd name="T1" fmla="*/ 2147483646 h 20"/>
              <a:gd name="T2" fmla="*/ 2147483646 w 26"/>
              <a:gd name="T3" fmla="*/ 2147483646 h 20"/>
              <a:gd name="T4" fmla="*/ 2147483646 w 26"/>
              <a:gd name="T5" fmla="*/ 0 h 20"/>
              <a:gd name="T6" fmla="*/ 0 w 26"/>
              <a:gd name="T7" fmla="*/ 2147483646 h 20"/>
              <a:gd name="T8" fmla="*/ 2147483646 w 26"/>
              <a:gd name="T9" fmla="*/ 2147483646 h 20"/>
              <a:gd name="T10" fmla="*/ 2147483646 w 26"/>
              <a:gd name="T11" fmla="*/ 2147483646 h 20"/>
              <a:gd name="T12" fmla="*/ 2147483646 w 26"/>
              <a:gd name="T13" fmla="*/ 2147483646 h 20"/>
              <a:gd name="T14" fmla="*/ 2147483646 w 26"/>
              <a:gd name="T15" fmla="*/ 2147483646 h 20"/>
              <a:gd name="T16" fmla="*/ 2147483646 w 26"/>
              <a:gd name="T17" fmla="*/ 2147483646 h 20"/>
              <a:gd name="T18" fmla="*/ 2147483646 w 26"/>
              <a:gd name="T19" fmla="*/ 2147483646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4"/>
                </a:moveTo>
                <a:lnTo>
                  <a:pt x="26" y="14"/>
                </a:lnTo>
                <a:lnTo>
                  <a:pt x="4" y="0"/>
                </a:lnTo>
                <a:lnTo>
                  <a:pt x="0" y="7"/>
                </a:lnTo>
                <a:lnTo>
                  <a:pt x="22" y="20"/>
                </a:lnTo>
                <a:lnTo>
                  <a:pt x="26" y="20"/>
                </a:lnTo>
                <a:lnTo>
                  <a:pt x="22" y="20"/>
                </a:lnTo>
                <a:lnTo>
                  <a:pt x="24" y="20"/>
                </a:lnTo>
                <a:lnTo>
                  <a:pt x="26" y="20"/>
                </a:lnTo>
                <a:lnTo>
                  <a:pt x="22" y="1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37" name="Freeform 143"/>
          <p:cNvSpPr>
            <a:spLocks/>
          </p:cNvSpPr>
          <p:nvPr/>
        </p:nvSpPr>
        <p:spPr bwMode="auto">
          <a:xfrm>
            <a:off x="6835775" y="3908425"/>
            <a:ext cx="42863" cy="34925"/>
          </a:xfrm>
          <a:custGeom>
            <a:avLst/>
            <a:gdLst>
              <a:gd name="T0" fmla="*/ 2147483646 w 27"/>
              <a:gd name="T1" fmla="*/ 2147483646 h 22"/>
              <a:gd name="T2" fmla="*/ 2147483646 w 27"/>
              <a:gd name="T3" fmla="*/ 0 h 22"/>
              <a:gd name="T4" fmla="*/ 0 w 27"/>
              <a:gd name="T5" fmla="*/ 2147483646 h 22"/>
              <a:gd name="T6" fmla="*/ 2147483646 w 27"/>
              <a:gd name="T7" fmla="*/ 2147483646 h 22"/>
              <a:gd name="T8" fmla="*/ 2147483646 w 27"/>
              <a:gd name="T9" fmla="*/ 2147483646 h 22"/>
              <a:gd name="T10" fmla="*/ 2147483646 w 27"/>
              <a:gd name="T11" fmla="*/ 2147483646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4"/>
                </a:moveTo>
                <a:lnTo>
                  <a:pt x="22" y="0"/>
                </a:lnTo>
                <a:lnTo>
                  <a:pt x="0" y="16"/>
                </a:lnTo>
                <a:lnTo>
                  <a:pt x="4" y="22"/>
                </a:lnTo>
                <a:lnTo>
                  <a:pt x="27" y="7"/>
                </a:lnTo>
                <a:lnTo>
                  <a:pt x="24"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38" name="Freeform 144"/>
          <p:cNvSpPr>
            <a:spLocks/>
          </p:cNvSpPr>
          <p:nvPr/>
        </p:nvSpPr>
        <p:spPr bwMode="auto">
          <a:xfrm>
            <a:off x="6656388" y="3938588"/>
            <a:ext cx="47625" cy="39687"/>
          </a:xfrm>
          <a:custGeom>
            <a:avLst/>
            <a:gdLst>
              <a:gd name="T0" fmla="*/ 2147483646 w 30"/>
              <a:gd name="T1" fmla="*/ 2147483646 h 25"/>
              <a:gd name="T2" fmla="*/ 2147483646 w 30"/>
              <a:gd name="T3" fmla="*/ 2147483646 h 25"/>
              <a:gd name="T4" fmla="*/ 2147483646 w 30"/>
              <a:gd name="T5" fmla="*/ 0 h 25"/>
              <a:gd name="T6" fmla="*/ 0 w 30"/>
              <a:gd name="T7" fmla="*/ 2147483646 h 25"/>
              <a:gd name="T8" fmla="*/ 2147483646 w 30"/>
              <a:gd name="T9" fmla="*/ 2147483646 h 25"/>
              <a:gd name="T10" fmla="*/ 2147483646 w 30"/>
              <a:gd name="T11" fmla="*/ 2147483646 h 25"/>
              <a:gd name="T12" fmla="*/ 2147483646 w 30"/>
              <a:gd name="T13" fmla="*/ 2147483646 h 25"/>
              <a:gd name="T14" fmla="*/ 2147483646 w 30"/>
              <a:gd name="T15" fmla="*/ 2147483646 h 25"/>
              <a:gd name="T16" fmla="*/ 2147483646 w 30"/>
              <a:gd name="T17" fmla="*/ 2147483646 h 25"/>
              <a:gd name="T18" fmla="*/ 2147483646 w 30"/>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25" y="17"/>
                </a:moveTo>
                <a:lnTo>
                  <a:pt x="30" y="17"/>
                </a:lnTo>
                <a:lnTo>
                  <a:pt x="5" y="0"/>
                </a:lnTo>
                <a:lnTo>
                  <a:pt x="0" y="5"/>
                </a:lnTo>
                <a:lnTo>
                  <a:pt x="25" y="24"/>
                </a:lnTo>
                <a:lnTo>
                  <a:pt x="30" y="24"/>
                </a:lnTo>
                <a:lnTo>
                  <a:pt x="25" y="24"/>
                </a:lnTo>
                <a:lnTo>
                  <a:pt x="29" y="25"/>
                </a:lnTo>
                <a:lnTo>
                  <a:pt x="30" y="24"/>
                </a:lnTo>
                <a:lnTo>
                  <a:pt x="25"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39" name="Freeform 145"/>
          <p:cNvSpPr>
            <a:spLocks/>
          </p:cNvSpPr>
          <p:nvPr/>
        </p:nvSpPr>
        <p:spPr bwMode="auto">
          <a:xfrm>
            <a:off x="6696075" y="3935413"/>
            <a:ext cx="46038" cy="41275"/>
          </a:xfrm>
          <a:custGeom>
            <a:avLst/>
            <a:gdLst>
              <a:gd name="T0" fmla="*/ 2147483646 w 29"/>
              <a:gd name="T1" fmla="*/ 2147483646 h 26"/>
              <a:gd name="T2" fmla="*/ 2147483646 w 29"/>
              <a:gd name="T3" fmla="*/ 2147483646 h 26"/>
              <a:gd name="T4" fmla="*/ 0 w 29"/>
              <a:gd name="T5" fmla="*/ 2147483646 h 26"/>
              <a:gd name="T6" fmla="*/ 2147483646 w 29"/>
              <a:gd name="T7" fmla="*/ 2147483646 h 26"/>
              <a:gd name="T8" fmla="*/ 2147483646 w 29"/>
              <a:gd name="T9" fmla="*/ 2147483646 h 26"/>
              <a:gd name="T10" fmla="*/ 2147483646 w 29"/>
              <a:gd name="T11" fmla="*/ 2147483646 h 26"/>
              <a:gd name="T12" fmla="*/ 2147483646 w 29"/>
              <a:gd name="T13" fmla="*/ 2147483646 h 26"/>
              <a:gd name="T14" fmla="*/ 2147483646 w 29"/>
              <a:gd name="T15" fmla="*/ 0 h 26"/>
              <a:gd name="T16" fmla="*/ 2147483646 w 29"/>
              <a:gd name="T17" fmla="*/ 2147483646 h 26"/>
              <a:gd name="T18" fmla="*/ 2147483646 w 29"/>
              <a:gd name="T19" fmla="*/ 214748364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6">
                <a:moveTo>
                  <a:pt x="27" y="2"/>
                </a:moveTo>
                <a:lnTo>
                  <a:pt x="24" y="2"/>
                </a:lnTo>
                <a:lnTo>
                  <a:pt x="0" y="19"/>
                </a:lnTo>
                <a:lnTo>
                  <a:pt x="5" y="26"/>
                </a:lnTo>
                <a:lnTo>
                  <a:pt x="29" y="9"/>
                </a:lnTo>
                <a:lnTo>
                  <a:pt x="24" y="9"/>
                </a:lnTo>
                <a:lnTo>
                  <a:pt x="27" y="2"/>
                </a:lnTo>
                <a:lnTo>
                  <a:pt x="26" y="0"/>
                </a:lnTo>
                <a:lnTo>
                  <a:pt x="24" y="2"/>
                </a:lnTo>
                <a:lnTo>
                  <a:pt x="27"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40" name="Freeform 146"/>
          <p:cNvSpPr>
            <a:spLocks/>
          </p:cNvSpPr>
          <p:nvPr/>
        </p:nvSpPr>
        <p:spPr bwMode="auto">
          <a:xfrm>
            <a:off x="6734175" y="3938588"/>
            <a:ext cx="39688" cy="30162"/>
          </a:xfrm>
          <a:custGeom>
            <a:avLst/>
            <a:gdLst>
              <a:gd name="T0" fmla="*/ 2147483646 w 25"/>
              <a:gd name="T1" fmla="*/ 2147483646 h 19"/>
              <a:gd name="T2" fmla="*/ 2147483646 w 25"/>
              <a:gd name="T3" fmla="*/ 2147483646 h 19"/>
              <a:gd name="T4" fmla="*/ 2147483646 w 25"/>
              <a:gd name="T5" fmla="*/ 0 h 19"/>
              <a:gd name="T6" fmla="*/ 0 w 25"/>
              <a:gd name="T7" fmla="*/ 2147483646 h 19"/>
              <a:gd name="T8" fmla="*/ 2147483646 w 25"/>
              <a:gd name="T9" fmla="*/ 2147483646 h 19"/>
              <a:gd name="T10" fmla="*/ 2147483646 w 25"/>
              <a:gd name="T11" fmla="*/ 2147483646 h 19"/>
              <a:gd name="T12" fmla="*/ 2147483646 w 25"/>
              <a:gd name="T13" fmla="*/ 2147483646 h 19"/>
              <a:gd name="T14" fmla="*/ 2147483646 w 25"/>
              <a:gd name="T15" fmla="*/ 2147483646 h 19"/>
              <a:gd name="T16" fmla="*/ 2147483646 w 25"/>
              <a:gd name="T17" fmla="*/ 2147483646 h 19"/>
              <a:gd name="T18" fmla="*/ 2147483646 w 25"/>
              <a:gd name="T19" fmla="*/ 214748364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0"/>
                </a:moveTo>
                <a:lnTo>
                  <a:pt x="25" y="10"/>
                </a:lnTo>
                <a:lnTo>
                  <a:pt x="3" y="0"/>
                </a:lnTo>
                <a:lnTo>
                  <a:pt x="0" y="7"/>
                </a:lnTo>
                <a:lnTo>
                  <a:pt x="22" y="17"/>
                </a:lnTo>
                <a:lnTo>
                  <a:pt x="25" y="17"/>
                </a:lnTo>
                <a:lnTo>
                  <a:pt x="22" y="17"/>
                </a:lnTo>
                <a:lnTo>
                  <a:pt x="24" y="19"/>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41" name="Freeform 147"/>
          <p:cNvSpPr>
            <a:spLocks/>
          </p:cNvSpPr>
          <p:nvPr/>
        </p:nvSpPr>
        <p:spPr bwMode="auto">
          <a:xfrm>
            <a:off x="6769100" y="3930650"/>
            <a:ext cx="38100" cy="34925"/>
          </a:xfrm>
          <a:custGeom>
            <a:avLst/>
            <a:gdLst>
              <a:gd name="T0" fmla="*/ 2147483646 w 24"/>
              <a:gd name="T1" fmla="*/ 2147483646 h 22"/>
              <a:gd name="T2" fmla="*/ 2147483646 w 24"/>
              <a:gd name="T3" fmla="*/ 2147483646 h 22"/>
              <a:gd name="T4" fmla="*/ 0 w 24"/>
              <a:gd name="T5" fmla="*/ 2147483646 h 22"/>
              <a:gd name="T6" fmla="*/ 2147483646 w 24"/>
              <a:gd name="T7" fmla="*/ 2147483646 h 22"/>
              <a:gd name="T8" fmla="*/ 2147483646 w 24"/>
              <a:gd name="T9" fmla="*/ 2147483646 h 22"/>
              <a:gd name="T10" fmla="*/ 2147483646 w 24"/>
              <a:gd name="T11" fmla="*/ 2147483646 h 22"/>
              <a:gd name="T12" fmla="*/ 2147483646 w 24"/>
              <a:gd name="T13" fmla="*/ 2147483646 h 22"/>
              <a:gd name="T14" fmla="*/ 2147483646 w 24"/>
              <a:gd name="T15" fmla="*/ 0 h 22"/>
              <a:gd name="T16" fmla="*/ 2147483646 w 24"/>
              <a:gd name="T17" fmla="*/ 2147483646 h 22"/>
              <a:gd name="T18" fmla="*/ 2147483646 w 24"/>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5"/>
                </a:lnTo>
                <a:lnTo>
                  <a:pt x="3" y="22"/>
                </a:lnTo>
                <a:lnTo>
                  <a:pt x="24" y="8"/>
                </a:lnTo>
                <a:lnTo>
                  <a:pt x="20" y="8"/>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42" name="Freeform 148"/>
          <p:cNvSpPr>
            <a:spLocks/>
          </p:cNvSpPr>
          <p:nvPr/>
        </p:nvSpPr>
        <p:spPr bwMode="auto">
          <a:xfrm>
            <a:off x="6800850" y="3933825"/>
            <a:ext cx="41275" cy="31750"/>
          </a:xfrm>
          <a:custGeom>
            <a:avLst/>
            <a:gdLst>
              <a:gd name="T0" fmla="*/ 2147483646 w 26"/>
              <a:gd name="T1" fmla="*/ 2147483646 h 20"/>
              <a:gd name="T2" fmla="*/ 2147483646 w 26"/>
              <a:gd name="T3" fmla="*/ 2147483646 h 20"/>
              <a:gd name="T4" fmla="*/ 2147483646 w 26"/>
              <a:gd name="T5" fmla="*/ 0 h 20"/>
              <a:gd name="T6" fmla="*/ 0 w 26"/>
              <a:gd name="T7" fmla="*/ 2147483646 h 20"/>
              <a:gd name="T8" fmla="*/ 2147483646 w 26"/>
              <a:gd name="T9" fmla="*/ 2147483646 h 20"/>
              <a:gd name="T10" fmla="*/ 2147483646 w 26"/>
              <a:gd name="T11" fmla="*/ 2147483646 h 20"/>
              <a:gd name="T12" fmla="*/ 2147483646 w 26"/>
              <a:gd name="T13" fmla="*/ 2147483646 h 20"/>
              <a:gd name="T14" fmla="*/ 2147483646 w 26"/>
              <a:gd name="T15" fmla="*/ 2147483646 h 20"/>
              <a:gd name="T16" fmla="*/ 2147483646 w 26"/>
              <a:gd name="T17" fmla="*/ 2147483646 h 20"/>
              <a:gd name="T18" fmla="*/ 2147483646 w 26"/>
              <a:gd name="T19" fmla="*/ 2147483646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3"/>
                </a:moveTo>
                <a:lnTo>
                  <a:pt x="26" y="13"/>
                </a:lnTo>
                <a:lnTo>
                  <a:pt x="4" y="0"/>
                </a:lnTo>
                <a:lnTo>
                  <a:pt x="0" y="6"/>
                </a:lnTo>
                <a:lnTo>
                  <a:pt x="22" y="20"/>
                </a:lnTo>
                <a:lnTo>
                  <a:pt x="26" y="20"/>
                </a:lnTo>
                <a:lnTo>
                  <a:pt x="22" y="20"/>
                </a:lnTo>
                <a:lnTo>
                  <a:pt x="24" y="20"/>
                </a:lnTo>
                <a:lnTo>
                  <a:pt x="26" y="20"/>
                </a:lnTo>
                <a:lnTo>
                  <a:pt x="22" y="1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43" name="Freeform 149"/>
          <p:cNvSpPr>
            <a:spLocks/>
          </p:cNvSpPr>
          <p:nvPr/>
        </p:nvSpPr>
        <p:spPr bwMode="auto">
          <a:xfrm>
            <a:off x="6835775" y="3930650"/>
            <a:ext cx="42863" cy="34925"/>
          </a:xfrm>
          <a:custGeom>
            <a:avLst/>
            <a:gdLst>
              <a:gd name="T0" fmla="*/ 2147483646 w 27"/>
              <a:gd name="T1" fmla="*/ 2147483646 h 22"/>
              <a:gd name="T2" fmla="*/ 2147483646 w 27"/>
              <a:gd name="T3" fmla="*/ 0 h 22"/>
              <a:gd name="T4" fmla="*/ 0 w 27"/>
              <a:gd name="T5" fmla="*/ 2147483646 h 22"/>
              <a:gd name="T6" fmla="*/ 2147483646 w 27"/>
              <a:gd name="T7" fmla="*/ 2147483646 h 22"/>
              <a:gd name="T8" fmla="*/ 2147483646 w 27"/>
              <a:gd name="T9" fmla="*/ 2147483646 h 22"/>
              <a:gd name="T10" fmla="*/ 2147483646 w 27"/>
              <a:gd name="T11" fmla="*/ 2147483646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3"/>
                </a:moveTo>
                <a:lnTo>
                  <a:pt x="22" y="0"/>
                </a:lnTo>
                <a:lnTo>
                  <a:pt x="0" y="15"/>
                </a:lnTo>
                <a:lnTo>
                  <a:pt x="4" y="22"/>
                </a:lnTo>
                <a:lnTo>
                  <a:pt x="27" y="7"/>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44" name="Freeform 150"/>
          <p:cNvSpPr>
            <a:spLocks/>
          </p:cNvSpPr>
          <p:nvPr/>
        </p:nvSpPr>
        <p:spPr bwMode="auto">
          <a:xfrm>
            <a:off x="6656388" y="3833813"/>
            <a:ext cx="47625" cy="39687"/>
          </a:xfrm>
          <a:custGeom>
            <a:avLst/>
            <a:gdLst>
              <a:gd name="T0" fmla="*/ 2147483646 w 30"/>
              <a:gd name="T1" fmla="*/ 2147483646 h 25"/>
              <a:gd name="T2" fmla="*/ 2147483646 w 30"/>
              <a:gd name="T3" fmla="*/ 2147483646 h 25"/>
              <a:gd name="T4" fmla="*/ 2147483646 w 30"/>
              <a:gd name="T5" fmla="*/ 0 h 25"/>
              <a:gd name="T6" fmla="*/ 0 w 30"/>
              <a:gd name="T7" fmla="*/ 2147483646 h 25"/>
              <a:gd name="T8" fmla="*/ 2147483646 w 30"/>
              <a:gd name="T9" fmla="*/ 2147483646 h 25"/>
              <a:gd name="T10" fmla="*/ 2147483646 w 30"/>
              <a:gd name="T11" fmla="*/ 2147483646 h 25"/>
              <a:gd name="T12" fmla="*/ 2147483646 w 30"/>
              <a:gd name="T13" fmla="*/ 2147483646 h 25"/>
              <a:gd name="T14" fmla="*/ 2147483646 w 30"/>
              <a:gd name="T15" fmla="*/ 2147483646 h 25"/>
              <a:gd name="T16" fmla="*/ 2147483646 w 30"/>
              <a:gd name="T17" fmla="*/ 2147483646 h 25"/>
              <a:gd name="T18" fmla="*/ 2147483646 w 30"/>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25" y="17"/>
                </a:moveTo>
                <a:lnTo>
                  <a:pt x="30" y="17"/>
                </a:lnTo>
                <a:lnTo>
                  <a:pt x="5" y="0"/>
                </a:lnTo>
                <a:lnTo>
                  <a:pt x="0" y="7"/>
                </a:lnTo>
                <a:lnTo>
                  <a:pt x="25" y="24"/>
                </a:lnTo>
                <a:lnTo>
                  <a:pt x="30" y="24"/>
                </a:lnTo>
                <a:lnTo>
                  <a:pt x="25" y="24"/>
                </a:lnTo>
                <a:lnTo>
                  <a:pt x="29" y="25"/>
                </a:lnTo>
                <a:lnTo>
                  <a:pt x="30" y="24"/>
                </a:lnTo>
                <a:lnTo>
                  <a:pt x="25"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45" name="Freeform 151"/>
          <p:cNvSpPr>
            <a:spLocks/>
          </p:cNvSpPr>
          <p:nvPr/>
        </p:nvSpPr>
        <p:spPr bwMode="auto">
          <a:xfrm>
            <a:off x="6696075" y="3833813"/>
            <a:ext cx="46038" cy="38100"/>
          </a:xfrm>
          <a:custGeom>
            <a:avLst/>
            <a:gdLst>
              <a:gd name="T0" fmla="*/ 2147483646 w 29"/>
              <a:gd name="T1" fmla="*/ 0 h 24"/>
              <a:gd name="T2" fmla="*/ 2147483646 w 29"/>
              <a:gd name="T3" fmla="*/ 2147483646 h 24"/>
              <a:gd name="T4" fmla="*/ 0 w 29"/>
              <a:gd name="T5" fmla="*/ 2147483646 h 24"/>
              <a:gd name="T6" fmla="*/ 2147483646 w 29"/>
              <a:gd name="T7" fmla="*/ 2147483646 h 24"/>
              <a:gd name="T8" fmla="*/ 2147483646 w 29"/>
              <a:gd name="T9" fmla="*/ 2147483646 h 24"/>
              <a:gd name="T10" fmla="*/ 2147483646 w 29"/>
              <a:gd name="T11" fmla="*/ 2147483646 h 24"/>
              <a:gd name="T12" fmla="*/ 2147483646 w 29"/>
              <a:gd name="T13" fmla="*/ 0 h 24"/>
              <a:gd name="T14" fmla="*/ 2147483646 w 29"/>
              <a:gd name="T15" fmla="*/ 0 h 24"/>
              <a:gd name="T16" fmla="*/ 2147483646 w 29"/>
              <a:gd name="T17" fmla="*/ 2147483646 h 24"/>
              <a:gd name="T18" fmla="*/ 2147483646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27" y="0"/>
                </a:moveTo>
                <a:lnTo>
                  <a:pt x="24" y="2"/>
                </a:lnTo>
                <a:lnTo>
                  <a:pt x="0" y="17"/>
                </a:lnTo>
                <a:lnTo>
                  <a:pt x="5" y="24"/>
                </a:lnTo>
                <a:lnTo>
                  <a:pt x="29" y="7"/>
                </a:lnTo>
                <a:lnTo>
                  <a:pt x="24" y="9"/>
                </a:lnTo>
                <a:lnTo>
                  <a:pt x="27" y="0"/>
                </a:lnTo>
                <a:lnTo>
                  <a:pt x="26" y="0"/>
                </a:lnTo>
                <a:lnTo>
                  <a:pt x="24" y="2"/>
                </a:lnTo>
                <a:lnTo>
                  <a:pt x="2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46" name="Freeform 152"/>
          <p:cNvSpPr>
            <a:spLocks/>
          </p:cNvSpPr>
          <p:nvPr/>
        </p:nvSpPr>
        <p:spPr bwMode="auto">
          <a:xfrm>
            <a:off x="6734175" y="3833813"/>
            <a:ext cx="39688" cy="30162"/>
          </a:xfrm>
          <a:custGeom>
            <a:avLst/>
            <a:gdLst>
              <a:gd name="T0" fmla="*/ 2147483646 w 25"/>
              <a:gd name="T1" fmla="*/ 2147483646 h 19"/>
              <a:gd name="T2" fmla="*/ 2147483646 w 25"/>
              <a:gd name="T3" fmla="*/ 2147483646 h 19"/>
              <a:gd name="T4" fmla="*/ 2147483646 w 25"/>
              <a:gd name="T5" fmla="*/ 0 h 19"/>
              <a:gd name="T6" fmla="*/ 0 w 25"/>
              <a:gd name="T7" fmla="*/ 2147483646 h 19"/>
              <a:gd name="T8" fmla="*/ 2147483646 w 25"/>
              <a:gd name="T9" fmla="*/ 2147483646 h 19"/>
              <a:gd name="T10" fmla="*/ 2147483646 w 25"/>
              <a:gd name="T11" fmla="*/ 2147483646 h 19"/>
              <a:gd name="T12" fmla="*/ 2147483646 w 25"/>
              <a:gd name="T13" fmla="*/ 2147483646 h 19"/>
              <a:gd name="T14" fmla="*/ 2147483646 w 25"/>
              <a:gd name="T15" fmla="*/ 2147483646 h 19"/>
              <a:gd name="T16" fmla="*/ 2147483646 w 25"/>
              <a:gd name="T17" fmla="*/ 2147483646 h 19"/>
              <a:gd name="T18" fmla="*/ 2147483646 w 25"/>
              <a:gd name="T19" fmla="*/ 214748364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2"/>
                </a:moveTo>
                <a:lnTo>
                  <a:pt x="25" y="10"/>
                </a:lnTo>
                <a:lnTo>
                  <a:pt x="3" y="0"/>
                </a:lnTo>
                <a:lnTo>
                  <a:pt x="0" y="9"/>
                </a:lnTo>
                <a:lnTo>
                  <a:pt x="22" y="19"/>
                </a:lnTo>
                <a:lnTo>
                  <a:pt x="25" y="19"/>
                </a:lnTo>
                <a:lnTo>
                  <a:pt x="22" y="19"/>
                </a:lnTo>
                <a:lnTo>
                  <a:pt x="24" y="19"/>
                </a:lnTo>
                <a:lnTo>
                  <a:pt x="25"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47" name="Freeform 153"/>
          <p:cNvSpPr>
            <a:spLocks/>
          </p:cNvSpPr>
          <p:nvPr/>
        </p:nvSpPr>
        <p:spPr bwMode="auto">
          <a:xfrm>
            <a:off x="6769100" y="3829050"/>
            <a:ext cx="38100" cy="34925"/>
          </a:xfrm>
          <a:custGeom>
            <a:avLst/>
            <a:gdLst>
              <a:gd name="T0" fmla="*/ 2147483646 w 24"/>
              <a:gd name="T1" fmla="*/ 2147483646 h 22"/>
              <a:gd name="T2" fmla="*/ 2147483646 w 24"/>
              <a:gd name="T3" fmla="*/ 2147483646 h 22"/>
              <a:gd name="T4" fmla="*/ 0 w 24"/>
              <a:gd name="T5" fmla="*/ 2147483646 h 22"/>
              <a:gd name="T6" fmla="*/ 2147483646 w 24"/>
              <a:gd name="T7" fmla="*/ 2147483646 h 22"/>
              <a:gd name="T8" fmla="*/ 2147483646 w 24"/>
              <a:gd name="T9" fmla="*/ 2147483646 h 22"/>
              <a:gd name="T10" fmla="*/ 2147483646 w 24"/>
              <a:gd name="T11" fmla="*/ 2147483646 h 22"/>
              <a:gd name="T12" fmla="*/ 2147483646 w 24"/>
              <a:gd name="T13" fmla="*/ 2147483646 h 22"/>
              <a:gd name="T14" fmla="*/ 2147483646 w 24"/>
              <a:gd name="T15" fmla="*/ 0 h 22"/>
              <a:gd name="T16" fmla="*/ 2147483646 w 24"/>
              <a:gd name="T17" fmla="*/ 2147483646 h 22"/>
              <a:gd name="T18" fmla="*/ 2147483646 w 24"/>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1"/>
                </a:moveTo>
                <a:lnTo>
                  <a:pt x="20" y="1"/>
                </a:lnTo>
                <a:lnTo>
                  <a:pt x="0" y="15"/>
                </a:lnTo>
                <a:lnTo>
                  <a:pt x="3" y="22"/>
                </a:lnTo>
                <a:lnTo>
                  <a:pt x="24" y="8"/>
                </a:lnTo>
                <a:lnTo>
                  <a:pt x="20" y="8"/>
                </a:lnTo>
                <a:lnTo>
                  <a:pt x="24" y="1"/>
                </a:lnTo>
                <a:lnTo>
                  <a:pt x="22" y="0"/>
                </a:lnTo>
                <a:lnTo>
                  <a:pt x="20" y="1"/>
                </a:lnTo>
                <a:lnTo>
                  <a:pt x="24" y="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48" name="Freeform 154"/>
          <p:cNvSpPr>
            <a:spLocks/>
          </p:cNvSpPr>
          <p:nvPr/>
        </p:nvSpPr>
        <p:spPr bwMode="auto">
          <a:xfrm>
            <a:off x="6800850" y="3830638"/>
            <a:ext cx="41275" cy="33337"/>
          </a:xfrm>
          <a:custGeom>
            <a:avLst/>
            <a:gdLst>
              <a:gd name="T0" fmla="*/ 2147483646 w 26"/>
              <a:gd name="T1" fmla="*/ 2147483646 h 21"/>
              <a:gd name="T2" fmla="*/ 2147483646 w 26"/>
              <a:gd name="T3" fmla="*/ 2147483646 h 21"/>
              <a:gd name="T4" fmla="*/ 2147483646 w 26"/>
              <a:gd name="T5" fmla="*/ 0 h 21"/>
              <a:gd name="T6" fmla="*/ 0 w 26"/>
              <a:gd name="T7" fmla="*/ 2147483646 h 21"/>
              <a:gd name="T8" fmla="*/ 2147483646 w 26"/>
              <a:gd name="T9" fmla="*/ 2147483646 h 21"/>
              <a:gd name="T10" fmla="*/ 2147483646 w 26"/>
              <a:gd name="T11" fmla="*/ 2147483646 h 21"/>
              <a:gd name="T12" fmla="*/ 2147483646 w 26"/>
              <a:gd name="T13" fmla="*/ 2147483646 h 21"/>
              <a:gd name="T14" fmla="*/ 2147483646 w 26"/>
              <a:gd name="T15" fmla="*/ 2147483646 h 21"/>
              <a:gd name="T16" fmla="*/ 2147483646 w 26"/>
              <a:gd name="T17" fmla="*/ 2147483646 h 21"/>
              <a:gd name="T18" fmla="*/ 2147483646 w 26"/>
              <a:gd name="T19" fmla="*/ 2147483646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22" y="12"/>
                </a:moveTo>
                <a:lnTo>
                  <a:pt x="26" y="12"/>
                </a:lnTo>
                <a:lnTo>
                  <a:pt x="4" y="0"/>
                </a:lnTo>
                <a:lnTo>
                  <a:pt x="0" y="7"/>
                </a:lnTo>
                <a:lnTo>
                  <a:pt x="22" y="19"/>
                </a:lnTo>
                <a:lnTo>
                  <a:pt x="26" y="19"/>
                </a:lnTo>
                <a:lnTo>
                  <a:pt x="22" y="19"/>
                </a:lnTo>
                <a:lnTo>
                  <a:pt x="24" y="21"/>
                </a:lnTo>
                <a:lnTo>
                  <a:pt x="26"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49" name="Freeform 155"/>
          <p:cNvSpPr>
            <a:spLocks/>
          </p:cNvSpPr>
          <p:nvPr/>
        </p:nvSpPr>
        <p:spPr bwMode="auto">
          <a:xfrm>
            <a:off x="6835775" y="3825875"/>
            <a:ext cx="42863" cy="34925"/>
          </a:xfrm>
          <a:custGeom>
            <a:avLst/>
            <a:gdLst>
              <a:gd name="T0" fmla="*/ 2147483646 w 27"/>
              <a:gd name="T1" fmla="*/ 2147483646 h 22"/>
              <a:gd name="T2" fmla="*/ 2147483646 w 27"/>
              <a:gd name="T3" fmla="*/ 0 h 22"/>
              <a:gd name="T4" fmla="*/ 0 w 27"/>
              <a:gd name="T5" fmla="*/ 2147483646 h 22"/>
              <a:gd name="T6" fmla="*/ 2147483646 w 27"/>
              <a:gd name="T7" fmla="*/ 2147483646 h 22"/>
              <a:gd name="T8" fmla="*/ 2147483646 w 27"/>
              <a:gd name="T9" fmla="*/ 2147483646 h 22"/>
              <a:gd name="T10" fmla="*/ 2147483646 w 27"/>
              <a:gd name="T11" fmla="*/ 2147483646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3"/>
                </a:moveTo>
                <a:lnTo>
                  <a:pt x="22" y="0"/>
                </a:lnTo>
                <a:lnTo>
                  <a:pt x="0" y="15"/>
                </a:lnTo>
                <a:lnTo>
                  <a:pt x="4" y="22"/>
                </a:lnTo>
                <a:lnTo>
                  <a:pt x="27" y="7"/>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50" name="Freeform 156"/>
          <p:cNvSpPr>
            <a:spLocks/>
          </p:cNvSpPr>
          <p:nvPr/>
        </p:nvSpPr>
        <p:spPr bwMode="auto">
          <a:xfrm>
            <a:off x="6656388" y="3856038"/>
            <a:ext cx="47625" cy="39687"/>
          </a:xfrm>
          <a:custGeom>
            <a:avLst/>
            <a:gdLst>
              <a:gd name="T0" fmla="*/ 2147483646 w 30"/>
              <a:gd name="T1" fmla="*/ 2147483646 h 25"/>
              <a:gd name="T2" fmla="*/ 2147483646 w 30"/>
              <a:gd name="T3" fmla="*/ 2147483646 h 25"/>
              <a:gd name="T4" fmla="*/ 2147483646 w 30"/>
              <a:gd name="T5" fmla="*/ 0 h 25"/>
              <a:gd name="T6" fmla="*/ 0 w 30"/>
              <a:gd name="T7" fmla="*/ 2147483646 h 25"/>
              <a:gd name="T8" fmla="*/ 2147483646 w 30"/>
              <a:gd name="T9" fmla="*/ 2147483646 h 25"/>
              <a:gd name="T10" fmla="*/ 2147483646 w 30"/>
              <a:gd name="T11" fmla="*/ 2147483646 h 25"/>
              <a:gd name="T12" fmla="*/ 2147483646 w 30"/>
              <a:gd name="T13" fmla="*/ 2147483646 h 25"/>
              <a:gd name="T14" fmla="*/ 2147483646 w 30"/>
              <a:gd name="T15" fmla="*/ 2147483646 h 25"/>
              <a:gd name="T16" fmla="*/ 2147483646 w 30"/>
              <a:gd name="T17" fmla="*/ 2147483646 h 25"/>
              <a:gd name="T18" fmla="*/ 2147483646 w 30"/>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25" y="16"/>
                </a:moveTo>
                <a:lnTo>
                  <a:pt x="30" y="16"/>
                </a:lnTo>
                <a:lnTo>
                  <a:pt x="5" y="0"/>
                </a:lnTo>
                <a:lnTo>
                  <a:pt x="0" y="6"/>
                </a:lnTo>
                <a:lnTo>
                  <a:pt x="25" y="23"/>
                </a:lnTo>
                <a:lnTo>
                  <a:pt x="30" y="23"/>
                </a:lnTo>
                <a:lnTo>
                  <a:pt x="25" y="23"/>
                </a:lnTo>
                <a:lnTo>
                  <a:pt x="29" y="25"/>
                </a:lnTo>
                <a:lnTo>
                  <a:pt x="30" y="23"/>
                </a:lnTo>
                <a:lnTo>
                  <a:pt x="25" y="1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51" name="Freeform 157"/>
          <p:cNvSpPr>
            <a:spLocks/>
          </p:cNvSpPr>
          <p:nvPr/>
        </p:nvSpPr>
        <p:spPr bwMode="auto">
          <a:xfrm>
            <a:off x="6696075" y="3856038"/>
            <a:ext cx="46038" cy="36512"/>
          </a:xfrm>
          <a:custGeom>
            <a:avLst/>
            <a:gdLst>
              <a:gd name="T0" fmla="*/ 2147483646 w 29"/>
              <a:gd name="T1" fmla="*/ 0 h 23"/>
              <a:gd name="T2" fmla="*/ 2147483646 w 29"/>
              <a:gd name="T3" fmla="*/ 2147483646 h 23"/>
              <a:gd name="T4" fmla="*/ 0 w 29"/>
              <a:gd name="T5" fmla="*/ 2147483646 h 23"/>
              <a:gd name="T6" fmla="*/ 2147483646 w 29"/>
              <a:gd name="T7" fmla="*/ 2147483646 h 23"/>
              <a:gd name="T8" fmla="*/ 2147483646 w 29"/>
              <a:gd name="T9" fmla="*/ 2147483646 h 23"/>
              <a:gd name="T10" fmla="*/ 2147483646 w 29"/>
              <a:gd name="T11" fmla="*/ 2147483646 h 23"/>
              <a:gd name="T12" fmla="*/ 2147483646 w 29"/>
              <a:gd name="T13" fmla="*/ 0 h 23"/>
              <a:gd name="T14" fmla="*/ 2147483646 w 29"/>
              <a:gd name="T15" fmla="*/ 0 h 23"/>
              <a:gd name="T16" fmla="*/ 2147483646 w 29"/>
              <a:gd name="T17" fmla="*/ 2147483646 h 23"/>
              <a:gd name="T18" fmla="*/ 2147483646 w 29"/>
              <a:gd name="T19" fmla="*/ 0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3">
                <a:moveTo>
                  <a:pt x="27" y="0"/>
                </a:moveTo>
                <a:lnTo>
                  <a:pt x="24" y="1"/>
                </a:lnTo>
                <a:lnTo>
                  <a:pt x="0" y="16"/>
                </a:lnTo>
                <a:lnTo>
                  <a:pt x="5" y="23"/>
                </a:lnTo>
                <a:lnTo>
                  <a:pt x="29" y="6"/>
                </a:lnTo>
                <a:lnTo>
                  <a:pt x="24" y="8"/>
                </a:lnTo>
                <a:lnTo>
                  <a:pt x="27" y="0"/>
                </a:lnTo>
                <a:lnTo>
                  <a:pt x="26" y="0"/>
                </a:lnTo>
                <a:lnTo>
                  <a:pt x="24" y="1"/>
                </a:lnTo>
                <a:lnTo>
                  <a:pt x="2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52" name="Freeform 158"/>
          <p:cNvSpPr>
            <a:spLocks/>
          </p:cNvSpPr>
          <p:nvPr/>
        </p:nvSpPr>
        <p:spPr bwMode="auto">
          <a:xfrm>
            <a:off x="6734175" y="3856038"/>
            <a:ext cx="39688" cy="28575"/>
          </a:xfrm>
          <a:custGeom>
            <a:avLst/>
            <a:gdLst>
              <a:gd name="T0" fmla="*/ 2147483646 w 25"/>
              <a:gd name="T1" fmla="*/ 2147483646 h 18"/>
              <a:gd name="T2" fmla="*/ 2147483646 w 25"/>
              <a:gd name="T3" fmla="*/ 2147483646 h 18"/>
              <a:gd name="T4" fmla="*/ 2147483646 w 25"/>
              <a:gd name="T5" fmla="*/ 0 h 18"/>
              <a:gd name="T6" fmla="*/ 0 w 25"/>
              <a:gd name="T7" fmla="*/ 2147483646 h 18"/>
              <a:gd name="T8" fmla="*/ 2147483646 w 25"/>
              <a:gd name="T9" fmla="*/ 2147483646 h 18"/>
              <a:gd name="T10" fmla="*/ 2147483646 w 25"/>
              <a:gd name="T11" fmla="*/ 2147483646 h 18"/>
              <a:gd name="T12" fmla="*/ 2147483646 w 25"/>
              <a:gd name="T13" fmla="*/ 2147483646 h 18"/>
              <a:gd name="T14" fmla="*/ 2147483646 w 25"/>
              <a:gd name="T15" fmla="*/ 2147483646 h 18"/>
              <a:gd name="T16" fmla="*/ 2147483646 w 25"/>
              <a:gd name="T17" fmla="*/ 2147483646 h 18"/>
              <a:gd name="T18" fmla="*/ 2147483646 w 25"/>
              <a:gd name="T19" fmla="*/ 214748364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8">
                <a:moveTo>
                  <a:pt x="22" y="11"/>
                </a:moveTo>
                <a:lnTo>
                  <a:pt x="25" y="11"/>
                </a:lnTo>
                <a:lnTo>
                  <a:pt x="3" y="0"/>
                </a:lnTo>
                <a:lnTo>
                  <a:pt x="0" y="8"/>
                </a:lnTo>
                <a:lnTo>
                  <a:pt x="22" y="18"/>
                </a:lnTo>
                <a:lnTo>
                  <a:pt x="25" y="18"/>
                </a:lnTo>
                <a:lnTo>
                  <a:pt x="22" y="18"/>
                </a:lnTo>
                <a:lnTo>
                  <a:pt x="24" y="18"/>
                </a:lnTo>
                <a:lnTo>
                  <a:pt x="25" y="18"/>
                </a:lnTo>
                <a:lnTo>
                  <a:pt x="22" y="1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53" name="Freeform 159"/>
          <p:cNvSpPr>
            <a:spLocks/>
          </p:cNvSpPr>
          <p:nvPr/>
        </p:nvSpPr>
        <p:spPr bwMode="auto">
          <a:xfrm>
            <a:off x="6769100" y="3849688"/>
            <a:ext cx="38100" cy="34925"/>
          </a:xfrm>
          <a:custGeom>
            <a:avLst/>
            <a:gdLst>
              <a:gd name="T0" fmla="*/ 2147483646 w 24"/>
              <a:gd name="T1" fmla="*/ 2147483646 h 22"/>
              <a:gd name="T2" fmla="*/ 2147483646 w 24"/>
              <a:gd name="T3" fmla="*/ 2147483646 h 22"/>
              <a:gd name="T4" fmla="*/ 0 w 24"/>
              <a:gd name="T5" fmla="*/ 2147483646 h 22"/>
              <a:gd name="T6" fmla="*/ 2147483646 w 24"/>
              <a:gd name="T7" fmla="*/ 2147483646 h 22"/>
              <a:gd name="T8" fmla="*/ 2147483646 w 24"/>
              <a:gd name="T9" fmla="*/ 2147483646 h 22"/>
              <a:gd name="T10" fmla="*/ 2147483646 w 24"/>
              <a:gd name="T11" fmla="*/ 2147483646 h 22"/>
              <a:gd name="T12" fmla="*/ 2147483646 w 24"/>
              <a:gd name="T13" fmla="*/ 2147483646 h 22"/>
              <a:gd name="T14" fmla="*/ 2147483646 w 24"/>
              <a:gd name="T15" fmla="*/ 0 h 22"/>
              <a:gd name="T16" fmla="*/ 2147483646 w 24"/>
              <a:gd name="T17" fmla="*/ 2147483646 h 22"/>
              <a:gd name="T18" fmla="*/ 2147483646 w 24"/>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5"/>
                </a:lnTo>
                <a:lnTo>
                  <a:pt x="3" y="22"/>
                </a:lnTo>
                <a:lnTo>
                  <a:pt x="24" y="9"/>
                </a:lnTo>
                <a:lnTo>
                  <a:pt x="20" y="9"/>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54" name="Freeform 160"/>
          <p:cNvSpPr>
            <a:spLocks/>
          </p:cNvSpPr>
          <p:nvPr/>
        </p:nvSpPr>
        <p:spPr bwMode="auto">
          <a:xfrm>
            <a:off x="6800850" y="3852863"/>
            <a:ext cx="41275" cy="31750"/>
          </a:xfrm>
          <a:custGeom>
            <a:avLst/>
            <a:gdLst>
              <a:gd name="T0" fmla="*/ 2147483646 w 26"/>
              <a:gd name="T1" fmla="*/ 2147483646 h 20"/>
              <a:gd name="T2" fmla="*/ 2147483646 w 26"/>
              <a:gd name="T3" fmla="*/ 2147483646 h 20"/>
              <a:gd name="T4" fmla="*/ 2147483646 w 26"/>
              <a:gd name="T5" fmla="*/ 0 h 20"/>
              <a:gd name="T6" fmla="*/ 0 w 26"/>
              <a:gd name="T7" fmla="*/ 2147483646 h 20"/>
              <a:gd name="T8" fmla="*/ 2147483646 w 26"/>
              <a:gd name="T9" fmla="*/ 2147483646 h 20"/>
              <a:gd name="T10" fmla="*/ 2147483646 w 26"/>
              <a:gd name="T11" fmla="*/ 2147483646 h 20"/>
              <a:gd name="T12" fmla="*/ 2147483646 w 26"/>
              <a:gd name="T13" fmla="*/ 2147483646 h 20"/>
              <a:gd name="T14" fmla="*/ 2147483646 w 26"/>
              <a:gd name="T15" fmla="*/ 2147483646 h 20"/>
              <a:gd name="T16" fmla="*/ 2147483646 w 26"/>
              <a:gd name="T17" fmla="*/ 2147483646 h 20"/>
              <a:gd name="T18" fmla="*/ 2147483646 w 26"/>
              <a:gd name="T19" fmla="*/ 2147483646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2"/>
                </a:moveTo>
                <a:lnTo>
                  <a:pt x="26" y="12"/>
                </a:lnTo>
                <a:lnTo>
                  <a:pt x="4" y="0"/>
                </a:lnTo>
                <a:lnTo>
                  <a:pt x="0" y="7"/>
                </a:lnTo>
                <a:lnTo>
                  <a:pt x="22" y="18"/>
                </a:lnTo>
                <a:lnTo>
                  <a:pt x="26" y="18"/>
                </a:lnTo>
                <a:lnTo>
                  <a:pt x="22" y="18"/>
                </a:lnTo>
                <a:lnTo>
                  <a:pt x="24" y="20"/>
                </a:lnTo>
                <a:lnTo>
                  <a:pt x="26" y="18"/>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55" name="Freeform 161"/>
          <p:cNvSpPr>
            <a:spLocks/>
          </p:cNvSpPr>
          <p:nvPr/>
        </p:nvSpPr>
        <p:spPr bwMode="auto">
          <a:xfrm>
            <a:off x="6835775" y="3848100"/>
            <a:ext cx="42863" cy="33338"/>
          </a:xfrm>
          <a:custGeom>
            <a:avLst/>
            <a:gdLst>
              <a:gd name="T0" fmla="*/ 2147483646 w 27"/>
              <a:gd name="T1" fmla="*/ 2147483646 h 21"/>
              <a:gd name="T2" fmla="*/ 2147483646 w 27"/>
              <a:gd name="T3" fmla="*/ 0 h 21"/>
              <a:gd name="T4" fmla="*/ 0 w 27"/>
              <a:gd name="T5" fmla="*/ 2147483646 h 21"/>
              <a:gd name="T6" fmla="*/ 2147483646 w 27"/>
              <a:gd name="T7" fmla="*/ 2147483646 h 21"/>
              <a:gd name="T8" fmla="*/ 2147483646 w 27"/>
              <a:gd name="T9" fmla="*/ 2147483646 h 21"/>
              <a:gd name="T10" fmla="*/ 2147483646 w 27"/>
              <a:gd name="T11" fmla="*/ 2147483646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1">
                <a:moveTo>
                  <a:pt x="24" y="3"/>
                </a:moveTo>
                <a:lnTo>
                  <a:pt x="22" y="0"/>
                </a:lnTo>
                <a:lnTo>
                  <a:pt x="0" y="15"/>
                </a:lnTo>
                <a:lnTo>
                  <a:pt x="4" y="21"/>
                </a:lnTo>
                <a:lnTo>
                  <a:pt x="27" y="6"/>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56" name="Freeform 162"/>
          <p:cNvSpPr>
            <a:spLocks/>
          </p:cNvSpPr>
          <p:nvPr/>
        </p:nvSpPr>
        <p:spPr bwMode="auto">
          <a:xfrm>
            <a:off x="6656388" y="3751263"/>
            <a:ext cx="47625" cy="42862"/>
          </a:xfrm>
          <a:custGeom>
            <a:avLst/>
            <a:gdLst>
              <a:gd name="T0" fmla="*/ 2147483646 w 30"/>
              <a:gd name="T1" fmla="*/ 2147483646 h 27"/>
              <a:gd name="T2" fmla="*/ 2147483646 w 30"/>
              <a:gd name="T3" fmla="*/ 2147483646 h 27"/>
              <a:gd name="T4" fmla="*/ 2147483646 w 30"/>
              <a:gd name="T5" fmla="*/ 0 h 27"/>
              <a:gd name="T6" fmla="*/ 0 w 30"/>
              <a:gd name="T7" fmla="*/ 2147483646 h 27"/>
              <a:gd name="T8" fmla="*/ 2147483646 w 30"/>
              <a:gd name="T9" fmla="*/ 2147483646 h 27"/>
              <a:gd name="T10" fmla="*/ 2147483646 w 30"/>
              <a:gd name="T11" fmla="*/ 2147483646 h 27"/>
              <a:gd name="T12" fmla="*/ 2147483646 w 30"/>
              <a:gd name="T13" fmla="*/ 2147483646 h 27"/>
              <a:gd name="T14" fmla="*/ 2147483646 w 30"/>
              <a:gd name="T15" fmla="*/ 2147483646 h 27"/>
              <a:gd name="T16" fmla="*/ 2147483646 w 30"/>
              <a:gd name="T17" fmla="*/ 2147483646 h 27"/>
              <a:gd name="T18" fmla="*/ 2147483646 w 30"/>
              <a:gd name="T19" fmla="*/ 2147483646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25" y="18"/>
                </a:moveTo>
                <a:lnTo>
                  <a:pt x="30" y="18"/>
                </a:lnTo>
                <a:lnTo>
                  <a:pt x="5" y="0"/>
                </a:lnTo>
                <a:lnTo>
                  <a:pt x="0" y="6"/>
                </a:lnTo>
                <a:lnTo>
                  <a:pt x="25" y="25"/>
                </a:lnTo>
                <a:lnTo>
                  <a:pt x="30" y="25"/>
                </a:lnTo>
                <a:lnTo>
                  <a:pt x="25" y="25"/>
                </a:lnTo>
                <a:lnTo>
                  <a:pt x="29" y="27"/>
                </a:lnTo>
                <a:lnTo>
                  <a:pt x="30" y="25"/>
                </a:lnTo>
                <a:lnTo>
                  <a:pt x="25"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57" name="Freeform 163"/>
          <p:cNvSpPr>
            <a:spLocks/>
          </p:cNvSpPr>
          <p:nvPr/>
        </p:nvSpPr>
        <p:spPr bwMode="auto">
          <a:xfrm>
            <a:off x="6696075" y="3751263"/>
            <a:ext cx="46038" cy="39687"/>
          </a:xfrm>
          <a:custGeom>
            <a:avLst/>
            <a:gdLst>
              <a:gd name="T0" fmla="*/ 2147483646 w 29"/>
              <a:gd name="T1" fmla="*/ 2147483646 h 25"/>
              <a:gd name="T2" fmla="*/ 2147483646 w 29"/>
              <a:gd name="T3" fmla="*/ 2147483646 h 25"/>
              <a:gd name="T4" fmla="*/ 0 w 29"/>
              <a:gd name="T5" fmla="*/ 2147483646 h 25"/>
              <a:gd name="T6" fmla="*/ 2147483646 w 29"/>
              <a:gd name="T7" fmla="*/ 2147483646 h 25"/>
              <a:gd name="T8" fmla="*/ 2147483646 w 29"/>
              <a:gd name="T9" fmla="*/ 2147483646 h 25"/>
              <a:gd name="T10" fmla="*/ 2147483646 w 29"/>
              <a:gd name="T11" fmla="*/ 2147483646 h 25"/>
              <a:gd name="T12" fmla="*/ 2147483646 w 29"/>
              <a:gd name="T13" fmla="*/ 2147483646 h 25"/>
              <a:gd name="T14" fmla="*/ 2147483646 w 29"/>
              <a:gd name="T15" fmla="*/ 0 h 25"/>
              <a:gd name="T16" fmla="*/ 2147483646 w 29"/>
              <a:gd name="T17" fmla="*/ 2147483646 h 25"/>
              <a:gd name="T18" fmla="*/ 2147483646 w 29"/>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27" y="1"/>
                </a:moveTo>
                <a:lnTo>
                  <a:pt x="24" y="1"/>
                </a:lnTo>
                <a:lnTo>
                  <a:pt x="0" y="18"/>
                </a:lnTo>
                <a:lnTo>
                  <a:pt x="5" y="25"/>
                </a:lnTo>
                <a:lnTo>
                  <a:pt x="29" y="8"/>
                </a:lnTo>
                <a:lnTo>
                  <a:pt x="24" y="8"/>
                </a:lnTo>
                <a:lnTo>
                  <a:pt x="27" y="1"/>
                </a:lnTo>
                <a:lnTo>
                  <a:pt x="26" y="0"/>
                </a:lnTo>
                <a:lnTo>
                  <a:pt x="24" y="1"/>
                </a:lnTo>
                <a:lnTo>
                  <a:pt x="27" y="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58" name="Freeform 164"/>
          <p:cNvSpPr>
            <a:spLocks/>
          </p:cNvSpPr>
          <p:nvPr/>
        </p:nvSpPr>
        <p:spPr bwMode="auto">
          <a:xfrm>
            <a:off x="6734175" y="3752850"/>
            <a:ext cx="39688" cy="30163"/>
          </a:xfrm>
          <a:custGeom>
            <a:avLst/>
            <a:gdLst>
              <a:gd name="T0" fmla="*/ 2147483646 w 25"/>
              <a:gd name="T1" fmla="*/ 2147483646 h 19"/>
              <a:gd name="T2" fmla="*/ 2147483646 w 25"/>
              <a:gd name="T3" fmla="*/ 2147483646 h 19"/>
              <a:gd name="T4" fmla="*/ 2147483646 w 25"/>
              <a:gd name="T5" fmla="*/ 0 h 19"/>
              <a:gd name="T6" fmla="*/ 0 w 25"/>
              <a:gd name="T7" fmla="*/ 2147483646 h 19"/>
              <a:gd name="T8" fmla="*/ 2147483646 w 25"/>
              <a:gd name="T9" fmla="*/ 2147483646 h 19"/>
              <a:gd name="T10" fmla="*/ 2147483646 w 25"/>
              <a:gd name="T11" fmla="*/ 2147483646 h 19"/>
              <a:gd name="T12" fmla="*/ 2147483646 w 25"/>
              <a:gd name="T13" fmla="*/ 2147483646 h 19"/>
              <a:gd name="T14" fmla="*/ 2147483646 w 25"/>
              <a:gd name="T15" fmla="*/ 2147483646 h 19"/>
              <a:gd name="T16" fmla="*/ 2147483646 w 25"/>
              <a:gd name="T17" fmla="*/ 2147483646 h 19"/>
              <a:gd name="T18" fmla="*/ 2147483646 w 25"/>
              <a:gd name="T19" fmla="*/ 2147483646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0"/>
                </a:moveTo>
                <a:lnTo>
                  <a:pt x="25" y="10"/>
                </a:lnTo>
                <a:lnTo>
                  <a:pt x="3" y="0"/>
                </a:lnTo>
                <a:lnTo>
                  <a:pt x="0" y="7"/>
                </a:lnTo>
                <a:lnTo>
                  <a:pt x="22" y="17"/>
                </a:lnTo>
                <a:lnTo>
                  <a:pt x="25" y="17"/>
                </a:lnTo>
                <a:lnTo>
                  <a:pt x="22" y="17"/>
                </a:lnTo>
                <a:lnTo>
                  <a:pt x="24" y="19"/>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59" name="Freeform 165"/>
          <p:cNvSpPr>
            <a:spLocks/>
          </p:cNvSpPr>
          <p:nvPr/>
        </p:nvSpPr>
        <p:spPr bwMode="auto">
          <a:xfrm>
            <a:off x="6769100" y="3744913"/>
            <a:ext cx="38100" cy="34925"/>
          </a:xfrm>
          <a:custGeom>
            <a:avLst/>
            <a:gdLst>
              <a:gd name="T0" fmla="*/ 2147483646 w 24"/>
              <a:gd name="T1" fmla="*/ 2147483646 h 22"/>
              <a:gd name="T2" fmla="*/ 2147483646 w 24"/>
              <a:gd name="T3" fmla="*/ 2147483646 h 22"/>
              <a:gd name="T4" fmla="*/ 0 w 24"/>
              <a:gd name="T5" fmla="*/ 2147483646 h 22"/>
              <a:gd name="T6" fmla="*/ 2147483646 w 24"/>
              <a:gd name="T7" fmla="*/ 2147483646 h 22"/>
              <a:gd name="T8" fmla="*/ 2147483646 w 24"/>
              <a:gd name="T9" fmla="*/ 2147483646 h 22"/>
              <a:gd name="T10" fmla="*/ 2147483646 w 24"/>
              <a:gd name="T11" fmla="*/ 2147483646 h 22"/>
              <a:gd name="T12" fmla="*/ 2147483646 w 24"/>
              <a:gd name="T13" fmla="*/ 2147483646 h 22"/>
              <a:gd name="T14" fmla="*/ 2147483646 w 24"/>
              <a:gd name="T15" fmla="*/ 0 h 22"/>
              <a:gd name="T16" fmla="*/ 2147483646 w 24"/>
              <a:gd name="T17" fmla="*/ 2147483646 h 22"/>
              <a:gd name="T18" fmla="*/ 2147483646 w 24"/>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5"/>
                </a:lnTo>
                <a:lnTo>
                  <a:pt x="3" y="22"/>
                </a:lnTo>
                <a:lnTo>
                  <a:pt x="24" y="9"/>
                </a:lnTo>
                <a:lnTo>
                  <a:pt x="20" y="9"/>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60" name="Freeform 166"/>
          <p:cNvSpPr>
            <a:spLocks/>
          </p:cNvSpPr>
          <p:nvPr/>
        </p:nvSpPr>
        <p:spPr bwMode="auto">
          <a:xfrm>
            <a:off x="6800850" y="3748088"/>
            <a:ext cx="41275" cy="31750"/>
          </a:xfrm>
          <a:custGeom>
            <a:avLst/>
            <a:gdLst>
              <a:gd name="T0" fmla="*/ 2147483646 w 26"/>
              <a:gd name="T1" fmla="*/ 2147483646 h 20"/>
              <a:gd name="T2" fmla="*/ 2147483646 w 26"/>
              <a:gd name="T3" fmla="*/ 2147483646 h 20"/>
              <a:gd name="T4" fmla="*/ 2147483646 w 26"/>
              <a:gd name="T5" fmla="*/ 0 h 20"/>
              <a:gd name="T6" fmla="*/ 0 w 26"/>
              <a:gd name="T7" fmla="*/ 2147483646 h 20"/>
              <a:gd name="T8" fmla="*/ 2147483646 w 26"/>
              <a:gd name="T9" fmla="*/ 2147483646 h 20"/>
              <a:gd name="T10" fmla="*/ 2147483646 w 26"/>
              <a:gd name="T11" fmla="*/ 2147483646 h 20"/>
              <a:gd name="T12" fmla="*/ 2147483646 w 26"/>
              <a:gd name="T13" fmla="*/ 2147483646 h 20"/>
              <a:gd name="T14" fmla="*/ 2147483646 w 26"/>
              <a:gd name="T15" fmla="*/ 2147483646 h 20"/>
              <a:gd name="T16" fmla="*/ 2147483646 w 26"/>
              <a:gd name="T17" fmla="*/ 2147483646 h 20"/>
              <a:gd name="T18" fmla="*/ 2147483646 w 26"/>
              <a:gd name="T19" fmla="*/ 2147483646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2"/>
                </a:moveTo>
                <a:lnTo>
                  <a:pt x="26" y="12"/>
                </a:lnTo>
                <a:lnTo>
                  <a:pt x="4" y="0"/>
                </a:lnTo>
                <a:lnTo>
                  <a:pt x="0" y="7"/>
                </a:lnTo>
                <a:lnTo>
                  <a:pt x="22" y="19"/>
                </a:lnTo>
                <a:lnTo>
                  <a:pt x="26" y="19"/>
                </a:lnTo>
                <a:lnTo>
                  <a:pt x="22" y="19"/>
                </a:lnTo>
                <a:lnTo>
                  <a:pt x="24" y="20"/>
                </a:lnTo>
                <a:lnTo>
                  <a:pt x="26"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61" name="Freeform 167"/>
          <p:cNvSpPr>
            <a:spLocks/>
          </p:cNvSpPr>
          <p:nvPr/>
        </p:nvSpPr>
        <p:spPr bwMode="auto">
          <a:xfrm>
            <a:off x="6835775" y="3744913"/>
            <a:ext cx="42863" cy="33337"/>
          </a:xfrm>
          <a:custGeom>
            <a:avLst/>
            <a:gdLst>
              <a:gd name="T0" fmla="*/ 2147483646 w 27"/>
              <a:gd name="T1" fmla="*/ 2147483646 h 21"/>
              <a:gd name="T2" fmla="*/ 2147483646 w 27"/>
              <a:gd name="T3" fmla="*/ 0 h 21"/>
              <a:gd name="T4" fmla="*/ 0 w 27"/>
              <a:gd name="T5" fmla="*/ 2147483646 h 21"/>
              <a:gd name="T6" fmla="*/ 2147483646 w 27"/>
              <a:gd name="T7" fmla="*/ 2147483646 h 21"/>
              <a:gd name="T8" fmla="*/ 2147483646 w 27"/>
              <a:gd name="T9" fmla="*/ 2147483646 h 21"/>
              <a:gd name="T10" fmla="*/ 2147483646 w 27"/>
              <a:gd name="T11" fmla="*/ 2147483646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1">
                <a:moveTo>
                  <a:pt x="24" y="4"/>
                </a:moveTo>
                <a:lnTo>
                  <a:pt x="22" y="0"/>
                </a:lnTo>
                <a:lnTo>
                  <a:pt x="0" y="14"/>
                </a:lnTo>
                <a:lnTo>
                  <a:pt x="4" y="21"/>
                </a:lnTo>
                <a:lnTo>
                  <a:pt x="27" y="7"/>
                </a:lnTo>
                <a:lnTo>
                  <a:pt x="24"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62" name="Freeform 168"/>
          <p:cNvSpPr>
            <a:spLocks/>
          </p:cNvSpPr>
          <p:nvPr/>
        </p:nvSpPr>
        <p:spPr bwMode="auto">
          <a:xfrm>
            <a:off x="6656388" y="3771900"/>
            <a:ext cx="47625" cy="42863"/>
          </a:xfrm>
          <a:custGeom>
            <a:avLst/>
            <a:gdLst>
              <a:gd name="T0" fmla="*/ 2147483646 w 30"/>
              <a:gd name="T1" fmla="*/ 2147483646 h 27"/>
              <a:gd name="T2" fmla="*/ 2147483646 w 30"/>
              <a:gd name="T3" fmla="*/ 2147483646 h 27"/>
              <a:gd name="T4" fmla="*/ 2147483646 w 30"/>
              <a:gd name="T5" fmla="*/ 0 h 27"/>
              <a:gd name="T6" fmla="*/ 0 w 30"/>
              <a:gd name="T7" fmla="*/ 2147483646 h 27"/>
              <a:gd name="T8" fmla="*/ 2147483646 w 30"/>
              <a:gd name="T9" fmla="*/ 2147483646 h 27"/>
              <a:gd name="T10" fmla="*/ 2147483646 w 30"/>
              <a:gd name="T11" fmla="*/ 2147483646 h 27"/>
              <a:gd name="T12" fmla="*/ 2147483646 w 30"/>
              <a:gd name="T13" fmla="*/ 2147483646 h 27"/>
              <a:gd name="T14" fmla="*/ 2147483646 w 30"/>
              <a:gd name="T15" fmla="*/ 2147483646 h 27"/>
              <a:gd name="T16" fmla="*/ 2147483646 w 30"/>
              <a:gd name="T17" fmla="*/ 2147483646 h 27"/>
              <a:gd name="T18" fmla="*/ 2147483646 w 30"/>
              <a:gd name="T19" fmla="*/ 2147483646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25" y="19"/>
                </a:moveTo>
                <a:lnTo>
                  <a:pt x="30" y="19"/>
                </a:lnTo>
                <a:lnTo>
                  <a:pt x="5" y="0"/>
                </a:lnTo>
                <a:lnTo>
                  <a:pt x="0" y="7"/>
                </a:lnTo>
                <a:lnTo>
                  <a:pt x="25" y="26"/>
                </a:lnTo>
                <a:lnTo>
                  <a:pt x="30" y="26"/>
                </a:lnTo>
                <a:lnTo>
                  <a:pt x="25" y="26"/>
                </a:lnTo>
                <a:lnTo>
                  <a:pt x="29" y="27"/>
                </a:lnTo>
                <a:lnTo>
                  <a:pt x="30" y="26"/>
                </a:lnTo>
                <a:lnTo>
                  <a:pt x="25"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63" name="Freeform 169"/>
          <p:cNvSpPr>
            <a:spLocks/>
          </p:cNvSpPr>
          <p:nvPr/>
        </p:nvSpPr>
        <p:spPr bwMode="auto">
          <a:xfrm>
            <a:off x="6696075" y="3771900"/>
            <a:ext cx="46038" cy="41275"/>
          </a:xfrm>
          <a:custGeom>
            <a:avLst/>
            <a:gdLst>
              <a:gd name="T0" fmla="*/ 2147483646 w 29"/>
              <a:gd name="T1" fmla="*/ 2147483646 h 26"/>
              <a:gd name="T2" fmla="*/ 2147483646 w 29"/>
              <a:gd name="T3" fmla="*/ 2147483646 h 26"/>
              <a:gd name="T4" fmla="*/ 0 w 29"/>
              <a:gd name="T5" fmla="*/ 2147483646 h 26"/>
              <a:gd name="T6" fmla="*/ 2147483646 w 29"/>
              <a:gd name="T7" fmla="*/ 2147483646 h 26"/>
              <a:gd name="T8" fmla="*/ 2147483646 w 29"/>
              <a:gd name="T9" fmla="*/ 2147483646 h 26"/>
              <a:gd name="T10" fmla="*/ 2147483646 w 29"/>
              <a:gd name="T11" fmla="*/ 2147483646 h 26"/>
              <a:gd name="T12" fmla="*/ 2147483646 w 29"/>
              <a:gd name="T13" fmla="*/ 2147483646 h 26"/>
              <a:gd name="T14" fmla="*/ 2147483646 w 29"/>
              <a:gd name="T15" fmla="*/ 0 h 26"/>
              <a:gd name="T16" fmla="*/ 2147483646 w 29"/>
              <a:gd name="T17" fmla="*/ 2147483646 h 26"/>
              <a:gd name="T18" fmla="*/ 2147483646 w 29"/>
              <a:gd name="T19" fmla="*/ 214748364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6">
                <a:moveTo>
                  <a:pt x="27" y="2"/>
                </a:moveTo>
                <a:lnTo>
                  <a:pt x="24" y="2"/>
                </a:lnTo>
                <a:lnTo>
                  <a:pt x="0" y="19"/>
                </a:lnTo>
                <a:lnTo>
                  <a:pt x="5" y="26"/>
                </a:lnTo>
                <a:lnTo>
                  <a:pt x="29" y="9"/>
                </a:lnTo>
                <a:lnTo>
                  <a:pt x="24" y="9"/>
                </a:lnTo>
                <a:lnTo>
                  <a:pt x="27" y="2"/>
                </a:lnTo>
                <a:lnTo>
                  <a:pt x="26" y="0"/>
                </a:lnTo>
                <a:lnTo>
                  <a:pt x="24" y="2"/>
                </a:lnTo>
                <a:lnTo>
                  <a:pt x="27"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64" name="Freeform 170"/>
          <p:cNvSpPr>
            <a:spLocks/>
          </p:cNvSpPr>
          <p:nvPr/>
        </p:nvSpPr>
        <p:spPr bwMode="auto">
          <a:xfrm>
            <a:off x="6734175" y="3775075"/>
            <a:ext cx="39688" cy="28575"/>
          </a:xfrm>
          <a:custGeom>
            <a:avLst/>
            <a:gdLst>
              <a:gd name="T0" fmla="*/ 2147483646 w 25"/>
              <a:gd name="T1" fmla="*/ 2147483646 h 18"/>
              <a:gd name="T2" fmla="*/ 2147483646 w 25"/>
              <a:gd name="T3" fmla="*/ 2147483646 h 18"/>
              <a:gd name="T4" fmla="*/ 2147483646 w 25"/>
              <a:gd name="T5" fmla="*/ 0 h 18"/>
              <a:gd name="T6" fmla="*/ 0 w 25"/>
              <a:gd name="T7" fmla="*/ 2147483646 h 18"/>
              <a:gd name="T8" fmla="*/ 2147483646 w 25"/>
              <a:gd name="T9" fmla="*/ 2147483646 h 18"/>
              <a:gd name="T10" fmla="*/ 2147483646 w 25"/>
              <a:gd name="T11" fmla="*/ 2147483646 h 18"/>
              <a:gd name="T12" fmla="*/ 2147483646 w 25"/>
              <a:gd name="T13" fmla="*/ 2147483646 h 18"/>
              <a:gd name="T14" fmla="*/ 2147483646 w 25"/>
              <a:gd name="T15" fmla="*/ 2147483646 h 18"/>
              <a:gd name="T16" fmla="*/ 2147483646 w 25"/>
              <a:gd name="T17" fmla="*/ 2147483646 h 18"/>
              <a:gd name="T18" fmla="*/ 2147483646 w 25"/>
              <a:gd name="T19" fmla="*/ 214748364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8">
                <a:moveTo>
                  <a:pt x="22" y="10"/>
                </a:moveTo>
                <a:lnTo>
                  <a:pt x="25" y="10"/>
                </a:lnTo>
                <a:lnTo>
                  <a:pt x="3" y="0"/>
                </a:lnTo>
                <a:lnTo>
                  <a:pt x="0" y="7"/>
                </a:lnTo>
                <a:lnTo>
                  <a:pt x="22" y="17"/>
                </a:lnTo>
                <a:lnTo>
                  <a:pt x="25" y="17"/>
                </a:lnTo>
                <a:lnTo>
                  <a:pt x="22" y="17"/>
                </a:lnTo>
                <a:lnTo>
                  <a:pt x="24" y="18"/>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65" name="Freeform 171"/>
          <p:cNvSpPr>
            <a:spLocks/>
          </p:cNvSpPr>
          <p:nvPr/>
        </p:nvSpPr>
        <p:spPr bwMode="auto">
          <a:xfrm>
            <a:off x="6769100" y="3767138"/>
            <a:ext cx="38100" cy="34925"/>
          </a:xfrm>
          <a:custGeom>
            <a:avLst/>
            <a:gdLst>
              <a:gd name="T0" fmla="*/ 2147483646 w 24"/>
              <a:gd name="T1" fmla="*/ 2147483646 h 22"/>
              <a:gd name="T2" fmla="*/ 2147483646 w 24"/>
              <a:gd name="T3" fmla="*/ 2147483646 h 22"/>
              <a:gd name="T4" fmla="*/ 0 w 24"/>
              <a:gd name="T5" fmla="*/ 2147483646 h 22"/>
              <a:gd name="T6" fmla="*/ 2147483646 w 24"/>
              <a:gd name="T7" fmla="*/ 2147483646 h 22"/>
              <a:gd name="T8" fmla="*/ 2147483646 w 24"/>
              <a:gd name="T9" fmla="*/ 2147483646 h 22"/>
              <a:gd name="T10" fmla="*/ 2147483646 w 24"/>
              <a:gd name="T11" fmla="*/ 2147483646 h 22"/>
              <a:gd name="T12" fmla="*/ 2147483646 w 24"/>
              <a:gd name="T13" fmla="*/ 2147483646 h 22"/>
              <a:gd name="T14" fmla="*/ 2147483646 w 24"/>
              <a:gd name="T15" fmla="*/ 0 h 22"/>
              <a:gd name="T16" fmla="*/ 2147483646 w 24"/>
              <a:gd name="T17" fmla="*/ 2147483646 h 22"/>
              <a:gd name="T18" fmla="*/ 2147483646 w 24"/>
              <a:gd name="T19" fmla="*/ 2147483646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1"/>
                </a:moveTo>
                <a:lnTo>
                  <a:pt x="20" y="1"/>
                </a:lnTo>
                <a:lnTo>
                  <a:pt x="0" y="15"/>
                </a:lnTo>
                <a:lnTo>
                  <a:pt x="3" y="22"/>
                </a:lnTo>
                <a:lnTo>
                  <a:pt x="24" y="8"/>
                </a:lnTo>
                <a:lnTo>
                  <a:pt x="20" y="8"/>
                </a:lnTo>
                <a:lnTo>
                  <a:pt x="24" y="1"/>
                </a:lnTo>
                <a:lnTo>
                  <a:pt x="22" y="0"/>
                </a:lnTo>
                <a:lnTo>
                  <a:pt x="20" y="1"/>
                </a:lnTo>
                <a:lnTo>
                  <a:pt x="24" y="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66" name="Freeform 172"/>
          <p:cNvSpPr>
            <a:spLocks/>
          </p:cNvSpPr>
          <p:nvPr/>
        </p:nvSpPr>
        <p:spPr bwMode="auto">
          <a:xfrm>
            <a:off x="6800850" y="3768725"/>
            <a:ext cx="41275" cy="33338"/>
          </a:xfrm>
          <a:custGeom>
            <a:avLst/>
            <a:gdLst>
              <a:gd name="T0" fmla="*/ 2147483646 w 26"/>
              <a:gd name="T1" fmla="*/ 2147483646 h 21"/>
              <a:gd name="T2" fmla="*/ 2147483646 w 26"/>
              <a:gd name="T3" fmla="*/ 2147483646 h 21"/>
              <a:gd name="T4" fmla="*/ 2147483646 w 26"/>
              <a:gd name="T5" fmla="*/ 0 h 21"/>
              <a:gd name="T6" fmla="*/ 0 w 26"/>
              <a:gd name="T7" fmla="*/ 2147483646 h 21"/>
              <a:gd name="T8" fmla="*/ 2147483646 w 26"/>
              <a:gd name="T9" fmla="*/ 2147483646 h 21"/>
              <a:gd name="T10" fmla="*/ 2147483646 w 26"/>
              <a:gd name="T11" fmla="*/ 2147483646 h 21"/>
              <a:gd name="T12" fmla="*/ 2147483646 w 26"/>
              <a:gd name="T13" fmla="*/ 2147483646 h 21"/>
              <a:gd name="T14" fmla="*/ 2147483646 w 26"/>
              <a:gd name="T15" fmla="*/ 2147483646 h 21"/>
              <a:gd name="T16" fmla="*/ 2147483646 w 26"/>
              <a:gd name="T17" fmla="*/ 2147483646 h 21"/>
              <a:gd name="T18" fmla="*/ 2147483646 w 26"/>
              <a:gd name="T19" fmla="*/ 2147483646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22" y="12"/>
                </a:moveTo>
                <a:lnTo>
                  <a:pt x="26" y="12"/>
                </a:lnTo>
                <a:lnTo>
                  <a:pt x="4" y="0"/>
                </a:lnTo>
                <a:lnTo>
                  <a:pt x="0" y="7"/>
                </a:lnTo>
                <a:lnTo>
                  <a:pt x="22" y="19"/>
                </a:lnTo>
                <a:lnTo>
                  <a:pt x="26" y="19"/>
                </a:lnTo>
                <a:lnTo>
                  <a:pt x="22" y="19"/>
                </a:lnTo>
                <a:lnTo>
                  <a:pt x="24" y="21"/>
                </a:lnTo>
                <a:lnTo>
                  <a:pt x="26"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67" name="Freeform 173"/>
          <p:cNvSpPr>
            <a:spLocks/>
          </p:cNvSpPr>
          <p:nvPr/>
        </p:nvSpPr>
        <p:spPr bwMode="auto">
          <a:xfrm>
            <a:off x="6835775" y="3767138"/>
            <a:ext cx="42863" cy="31750"/>
          </a:xfrm>
          <a:custGeom>
            <a:avLst/>
            <a:gdLst>
              <a:gd name="T0" fmla="*/ 2147483646 w 27"/>
              <a:gd name="T1" fmla="*/ 2147483646 h 20"/>
              <a:gd name="T2" fmla="*/ 2147483646 w 27"/>
              <a:gd name="T3" fmla="*/ 0 h 20"/>
              <a:gd name="T4" fmla="*/ 0 w 27"/>
              <a:gd name="T5" fmla="*/ 2147483646 h 20"/>
              <a:gd name="T6" fmla="*/ 2147483646 w 27"/>
              <a:gd name="T7" fmla="*/ 2147483646 h 20"/>
              <a:gd name="T8" fmla="*/ 2147483646 w 27"/>
              <a:gd name="T9" fmla="*/ 2147483646 h 20"/>
              <a:gd name="T10" fmla="*/ 2147483646 w 27"/>
              <a:gd name="T11" fmla="*/ 2147483646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24" y="3"/>
                </a:moveTo>
                <a:lnTo>
                  <a:pt x="22" y="0"/>
                </a:lnTo>
                <a:lnTo>
                  <a:pt x="0" y="13"/>
                </a:lnTo>
                <a:lnTo>
                  <a:pt x="4" y="20"/>
                </a:lnTo>
                <a:lnTo>
                  <a:pt x="27" y="7"/>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68" name="Freeform 174"/>
          <p:cNvSpPr>
            <a:spLocks/>
          </p:cNvSpPr>
          <p:nvPr/>
        </p:nvSpPr>
        <p:spPr bwMode="auto">
          <a:xfrm>
            <a:off x="6656388" y="3670300"/>
            <a:ext cx="47625" cy="39688"/>
          </a:xfrm>
          <a:custGeom>
            <a:avLst/>
            <a:gdLst>
              <a:gd name="T0" fmla="*/ 2147483646 w 30"/>
              <a:gd name="T1" fmla="*/ 2147483646 h 25"/>
              <a:gd name="T2" fmla="*/ 2147483646 w 30"/>
              <a:gd name="T3" fmla="*/ 2147483646 h 25"/>
              <a:gd name="T4" fmla="*/ 2147483646 w 30"/>
              <a:gd name="T5" fmla="*/ 0 h 25"/>
              <a:gd name="T6" fmla="*/ 0 w 30"/>
              <a:gd name="T7" fmla="*/ 2147483646 h 25"/>
              <a:gd name="T8" fmla="*/ 2147483646 w 30"/>
              <a:gd name="T9" fmla="*/ 2147483646 h 25"/>
              <a:gd name="T10" fmla="*/ 2147483646 w 30"/>
              <a:gd name="T11" fmla="*/ 2147483646 h 25"/>
              <a:gd name="T12" fmla="*/ 2147483646 w 30"/>
              <a:gd name="T13" fmla="*/ 2147483646 h 25"/>
              <a:gd name="T14" fmla="*/ 2147483646 w 30"/>
              <a:gd name="T15" fmla="*/ 2147483646 h 25"/>
              <a:gd name="T16" fmla="*/ 2147483646 w 30"/>
              <a:gd name="T17" fmla="*/ 2147483646 h 25"/>
              <a:gd name="T18" fmla="*/ 2147483646 w 30"/>
              <a:gd name="T19" fmla="*/ 214748364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25" y="17"/>
                </a:moveTo>
                <a:lnTo>
                  <a:pt x="30" y="17"/>
                </a:lnTo>
                <a:lnTo>
                  <a:pt x="5" y="0"/>
                </a:lnTo>
                <a:lnTo>
                  <a:pt x="0" y="5"/>
                </a:lnTo>
                <a:lnTo>
                  <a:pt x="25" y="24"/>
                </a:lnTo>
                <a:lnTo>
                  <a:pt x="30" y="24"/>
                </a:lnTo>
                <a:lnTo>
                  <a:pt x="25" y="24"/>
                </a:lnTo>
                <a:lnTo>
                  <a:pt x="29" y="25"/>
                </a:lnTo>
                <a:lnTo>
                  <a:pt x="30" y="24"/>
                </a:lnTo>
                <a:lnTo>
                  <a:pt x="25"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29869" name="Group 175"/>
          <p:cNvGrpSpPr>
            <a:grpSpLocks/>
          </p:cNvGrpSpPr>
          <p:nvPr/>
        </p:nvGrpSpPr>
        <p:grpSpPr bwMode="auto">
          <a:xfrm>
            <a:off x="6656388" y="2676525"/>
            <a:ext cx="222250" cy="2533650"/>
            <a:chOff x="4337" y="735"/>
            <a:chExt cx="140" cy="1596"/>
          </a:xfrm>
        </p:grpSpPr>
        <p:sp>
          <p:nvSpPr>
            <p:cNvPr id="30684" name="Freeform 176"/>
            <p:cNvSpPr>
              <a:spLocks/>
            </p:cNvSpPr>
            <p:nvPr/>
          </p:nvSpPr>
          <p:spPr bwMode="auto">
            <a:xfrm>
              <a:off x="4362" y="1359"/>
              <a:ext cx="29" cy="26"/>
            </a:xfrm>
            <a:custGeom>
              <a:avLst/>
              <a:gdLst>
                <a:gd name="T0" fmla="*/ 27 w 29"/>
                <a:gd name="T1" fmla="*/ 2 h 26"/>
                <a:gd name="T2" fmla="*/ 24 w 29"/>
                <a:gd name="T3" fmla="*/ 2 h 26"/>
                <a:gd name="T4" fmla="*/ 0 w 29"/>
                <a:gd name="T5" fmla="*/ 19 h 26"/>
                <a:gd name="T6" fmla="*/ 5 w 29"/>
                <a:gd name="T7" fmla="*/ 26 h 26"/>
                <a:gd name="T8" fmla="*/ 29 w 29"/>
                <a:gd name="T9" fmla="*/ 9 h 26"/>
                <a:gd name="T10" fmla="*/ 24 w 29"/>
                <a:gd name="T11" fmla="*/ 9 h 26"/>
                <a:gd name="T12" fmla="*/ 27 w 29"/>
                <a:gd name="T13" fmla="*/ 2 h 26"/>
                <a:gd name="T14" fmla="*/ 26 w 29"/>
                <a:gd name="T15" fmla="*/ 0 h 26"/>
                <a:gd name="T16" fmla="*/ 24 w 29"/>
                <a:gd name="T17" fmla="*/ 2 h 26"/>
                <a:gd name="T18" fmla="*/ 27 w 29"/>
                <a:gd name="T19" fmla="*/ 2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6">
                  <a:moveTo>
                    <a:pt x="27" y="2"/>
                  </a:moveTo>
                  <a:lnTo>
                    <a:pt x="24" y="2"/>
                  </a:lnTo>
                  <a:lnTo>
                    <a:pt x="0" y="19"/>
                  </a:lnTo>
                  <a:lnTo>
                    <a:pt x="5" y="26"/>
                  </a:lnTo>
                  <a:lnTo>
                    <a:pt x="29" y="9"/>
                  </a:lnTo>
                  <a:lnTo>
                    <a:pt x="24" y="9"/>
                  </a:lnTo>
                  <a:lnTo>
                    <a:pt x="27" y="2"/>
                  </a:lnTo>
                  <a:lnTo>
                    <a:pt x="26" y="0"/>
                  </a:lnTo>
                  <a:lnTo>
                    <a:pt x="24" y="2"/>
                  </a:lnTo>
                  <a:lnTo>
                    <a:pt x="27"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85" name="Freeform 177"/>
            <p:cNvSpPr>
              <a:spLocks/>
            </p:cNvSpPr>
            <p:nvPr/>
          </p:nvSpPr>
          <p:spPr bwMode="auto">
            <a:xfrm>
              <a:off x="4386" y="1361"/>
              <a:ext cx="25" cy="19"/>
            </a:xfrm>
            <a:custGeom>
              <a:avLst/>
              <a:gdLst>
                <a:gd name="T0" fmla="*/ 22 w 25"/>
                <a:gd name="T1" fmla="*/ 10 h 19"/>
                <a:gd name="T2" fmla="*/ 25 w 25"/>
                <a:gd name="T3" fmla="*/ 10 h 19"/>
                <a:gd name="T4" fmla="*/ 3 w 25"/>
                <a:gd name="T5" fmla="*/ 0 h 19"/>
                <a:gd name="T6" fmla="*/ 0 w 25"/>
                <a:gd name="T7" fmla="*/ 7 h 19"/>
                <a:gd name="T8" fmla="*/ 22 w 25"/>
                <a:gd name="T9" fmla="*/ 17 h 19"/>
                <a:gd name="T10" fmla="*/ 25 w 25"/>
                <a:gd name="T11" fmla="*/ 17 h 19"/>
                <a:gd name="T12" fmla="*/ 22 w 25"/>
                <a:gd name="T13" fmla="*/ 17 h 19"/>
                <a:gd name="T14" fmla="*/ 24 w 25"/>
                <a:gd name="T15" fmla="*/ 19 h 19"/>
                <a:gd name="T16" fmla="*/ 25 w 25"/>
                <a:gd name="T17" fmla="*/ 17 h 19"/>
                <a:gd name="T18" fmla="*/ 22 w 25"/>
                <a:gd name="T19" fmla="*/ 1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0"/>
                  </a:moveTo>
                  <a:lnTo>
                    <a:pt x="25" y="10"/>
                  </a:lnTo>
                  <a:lnTo>
                    <a:pt x="3" y="0"/>
                  </a:lnTo>
                  <a:lnTo>
                    <a:pt x="0" y="7"/>
                  </a:lnTo>
                  <a:lnTo>
                    <a:pt x="22" y="17"/>
                  </a:lnTo>
                  <a:lnTo>
                    <a:pt x="25" y="17"/>
                  </a:lnTo>
                  <a:lnTo>
                    <a:pt x="22" y="17"/>
                  </a:lnTo>
                  <a:lnTo>
                    <a:pt x="24" y="19"/>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86" name="Freeform 178"/>
            <p:cNvSpPr>
              <a:spLocks/>
            </p:cNvSpPr>
            <p:nvPr/>
          </p:nvSpPr>
          <p:spPr bwMode="auto">
            <a:xfrm>
              <a:off x="4408" y="1358"/>
              <a:ext cx="24" cy="20"/>
            </a:xfrm>
            <a:custGeom>
              <a:avLst/>
              <a:gdLst>
                <a:gd name="T0" fmla="*/ 24 w 24"/>
                <a:gd name="T1" fmla="*/ 0 h 20"/>
                <a:gd name="T2" fmla="*/ 20 w 24"/>
                <a:gd name="T3" fmla="*/ 0 h 20"/>
                <a:gd name="T4" fmla="*/ 0 w 24"/>
                <a:gd name="T5" fmla="*/ 13 h 20"/>
                <a:gd name="T6" fmla="*/ 3 w 24"/>
                <a:gd name="T7" fmla="*/ 20 h 20"/>
                <a:gd name="T8" fmla="*/ 24 w 24"/>
                <a:gd name="T9" fmla="*/ 6 h 20"/>
                <a:gd name="T10" fmla="*/ 20 w 24"/>
                <a:gd name="T11" fmla="*/ 6 h 20"/>
                <a:gd name="T12" fmla="*/ 24 w 24"/>
                <a:gd name="T13" fmla="*/ 0 h 20"/>
                <a:gd name="T14" fmla="*/ 22 w 24"/>
                <a:gd name="T15" fmla="*/ 0 h 20"/>
                <a:gd name="T16" fmla="*/ 20 w 24"/>
                <a:gd name="T17" fmla="*/ 0 h 20"/>
                <a:gd name="T18" fmla="*/ 24 w 24"/>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0">
                  <a:moveTo>
                    <a:pt x="24" y="0"/>
                  </a:moveTo>
                  <a:lnTo>
                    <a:pt x="20" y="0"/>
                  </a:lnTo>
                  <a:lnTo>
                    <a:pt x="0" y="13"/>
                  </a:lnTo>
                  <a:lnTo>
                    <a:pt x="3" y="20"/>
                  </a:lnTo>
                  <a:lnTo>
                    <a:pt x="24" y="6"/>
                  </a:lnTo>
                  <a:lnTo>
                    <a:pt x="20" y="6"/>
                  </a:lnTo>
                  <a:lnTo>
                    <a:pt x="24" y="0"/>
                  </a:lnTo>
                  <a:lnTo>
                    <a:pt x="22" y="0"/>
                  </a:lnTo>
                  <a:lnTo>
                    <a:pt x="20" y="0"/>
                  </a:lnTo>
                  <a:lnTo>
                    <a:pt x="24"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87" name="Freeform 179"/>
            <p:cNvSpPr>
              <a:spLocks/>
            </p:cNvSpPr>
            <p:nvPr/>
          </p:nvSpPr>
          <p:spPr bwMode="auto">
            <a:xfrm>
              <a:off x="4428" y="1358"/>
              <a:ext cx="26" cy="20"/>
            </a:xfrm>
            <a:custGeom>
              <a:avLst/>
              <a:gdLst>
                <a:gd name="T0" fmla="*/ 22 w 26"/>
                <a:gd name="T1" fmla="*/ 13 h 20"/>
                <a:gd name="T2" fmla="*/ 26 w 26"/>
                <a:gd name="T3" fmla="*/ 13 h 20"/>
                <a:gd name="T4" fmla="*/ 4 w 26"/>
                <a:gd name="T5" fmla="*/ 0 h 20"/>
                <a:gd name="T6" fmla="*/ 0 w 26"/>
                <a:gd name="T7" fmla="*/ 6 h 20"/>
                <a:gd name="T8" fmla="*/ 22 w 26"/>
                <a:gd name="T9" fmla="*/ 20 h 20"/>
                <a:gd name="T10" fmla="*/ 26 w 26"/>
                <a:gd name="T11" fmla="*/ 20 h 20"/>
                <a:gd name="T12" fmla="*/ 22 w 26"/>
                <a:gd name="T13" fmla="*/ 20 h 20"/>
                <a:gd name="T14" fmla="*/ 24 w 26"/>
                <a:gd name="T15" fmla="*/ 20 h 20"/>
                <a:gd name="T16" fmla="*/ 26 w 26"/>
                <a:gd name="T17" fmla="*/ 20 h 20"/>
                <a:gd name="T18" fmla="*/ 22 w 26"/>
                <a:gd name="T19" fmla="*/ 13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3"/>
                  </a:moveTo>
                  <a:lnTo>
                    <a:pt x="26" y="13"/>
                  </a:lnTo>
                  <a:lnTo>
                    <a:pt x="4" y="0"/>
                  </a:lnTo>
                  <a:lnTo>
                    <a:pt x="0" y="6"/>
                  </a:lnTo>
                  <a:lnTo>
                    <a:pt x="22" y="20"/>
                  </a:lnTo>
                  <a:lnTo>
                    <a:pt x="26" y="20"/>
                  </a:lnTo>
                  <a:lnTo>
                    <a:pt x="22" y="20"/>
                  </a:lnTo>
                  <a:lnTo>
                    <a:pt x="24" y="20"/>
                  </a:lnTo>
                  <a:lnTo>
                    <a:pt x="26" y="20"/>
                  </a:lnTo>
                  <a:lnTo>
                    <a:pt x="22" y="1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88" name="Freeform 180"/>
            <p:cNvSpPr>
              <a:spLocks/>
            </p:cNvSpPr>
            <p:nvPr/>
          </p:nvSpPr>
          <p:spPr bwMode="auto">
            <a:xfrm>
              <a:off x="4450" y="1356"/>
              <a:ext cx="27" cy="22"/>
            </a:xfrm>
            <a:custGeom>
              <a:avLst/>
              <a:gdLst>
                <a:gd name="T0" fmla="*/ 24 w 27"/>
                <a:gd name="T1" fmla="*/ 3 h 22"/>
                <a:gd name="T2" fmla="*/ 22 w 27"/>
                <a:gd name="T3" fmla="*/ 0 h 22"/>
                <a:gd name="T4" fmla="*/ 0 w 27"/>
                <a:gd name="T5" fmla="*/ 15 h 22"/>
                <a:gd name="T6" fmla="*/ 4 w 27"/>
                <a:gd name="T7" fmla="*/ 22 h 22"/>
                <a:gd name="T8" fmla="*/ 27 w 27"/>
                <a:gd name="T9" fmla="*/ 7 h 22"/>
                <a:gd name="T10" fmla="*/ 24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3"/>
                  </a:moveTo>
                  <a:lnTo>
                    <a:pt x="22" y="0"/>
                  </a:lnTo>
                  <a:lnTo>
                    <a:pt x="0" y="15"/>
                  </a:lnTo>
                  <a:lnTo>
                    <a:pt x="4" y="22"/>
                  </a:lnTo>
                  <a:lnTo>
                    <a:pt x="27" y="7"/>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89" name="Freeform 181"/>
            <p:cNvSpPr>
              <a:spLocks/>
            </p:cNvSpPr>
            <p:nvPr/>
          </p:nvSpPr>
          <p:spPr bwMode="auto">
            <a:xfrm>
              <a:off x="4337" y="1374"/>
              <a:ext cx="30" cy="26"/>
            </a:xfrm>
            <a:custGeom>
              <a:avLst/>
              <a:gdLst>
                <a:gd name="T0" fmla="*/ 25 w 30"/>
                <a:gd name="T1" fmla="*/ 17 h 26"/>
                <a:gd name="T2" fmla="*/ 30 w 30"/>
                <a:gd name="T3" fmla="*/ 17 h 26"/>
                <a:gd name="T4" fmla="*/ 5 w 30"/>
                <a:gd name="T5" fmla="*/ 0 h 26"/>
                <a:gd name="T6" fmla="*/ 0 w 30"/>
                <a:gd name="T7" fmla="*/ 7 h 26"/>
                <a:gd name="T8" fmla="*/ 25 w 30"/>
                <a:gd name="T9" fmla="*/ 24 h 26"/>
                <a:gd name="T10" fmla="*/ 30 w 30"/>
                <a:gd name="T11" fmla="*/ 24 h 26"/>
                <a:gd name="T12" fmla="*/ 25 w 30"/>
                <a:gd name="T13" fmla="*/ 24 h 26"/>
                <a:gd name="T14" fmla="*/ 29 w 30"/>
                <a:gd name="T15" fmla="*/ 26 h 26"/>
                <a:gd name="T16" fmla="*/ 30 w 30"/>
                <a:gd name="T17" fmla="*/ 24 h 26"/>
                <a:gd name="T18" fmla="*/ 25 w 30"/>
                <a:gd name="T19" fmla="*/ 17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25" y="17"/>
                  </a:moveTo>
                  <a:lnTo>
                    <a:pt x="30" y="17"/>
                  </a:lnTo>
                  <a:lnTo>
                    <a:pt x="5" y="0"/>
                  </a:lnTo>
                  <a:lnTo>
                    <a:pt x="0" y="7"/>
                  </a:lnTo>
                  <a:lnTo>
                    <a:pt x="25" y="24"/>
                  </a:lnTo>
                  <a:lnTo>
                    <a:pt x="30" y="24"/>
                  </a:lnTo>
                  <a:lnTo>
                    <a:pt x="25" y="24"/>
                  </a:lnTo>
                  <a:lnTo>
                    <a:pt x="29" y="26"/>
                  </a:lnTo>
                  <a:lnTo>
                    <a:pt x="30" y="24"/>
                  </a:lnTo>
                  <a:lnTo>
                    <a:pt x="25"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90" name="Freeform 182"/>
            <p:cNvSpPr>
              <a:spLocks/>
            </p:cNvSpPr>
            <p:nvPr/>
          </p:nvSpPr>
          <p:spPr bwMode="auto">
            <a:xfrm>
              <a:off x="4362" y="1373"/>
              <a:ext cx="29" cy="25"/>
            </a:xfrm>
            <a:custGeom>
              <a:avLst/>
              <a:gdLst>
                <a:gd name="T0" fmla="*/ 27 w 29"/>
                <a:gd name="T1" fmla="*/ 1 h 25"/>
                <a:gd name="T2" fmla="*/ 24 w 29"/>
                <a:gd name="T3" fmla="*/ 1 h 25"/>
                <a:gd name="T4" fmla="*/ 0 w 29"/>
                <a:gd name="T5" fmla="*/ 18 h 25"/>
                <a:gd name="T6" fmla="*/ 5 w 29"/>
                <a:gd name="T7" fmla="*/ 25 h 25"/>
                <a:gd name="T8" fmla="*/ 29 w 29"/>
                <a:gd name="T9" fmla="*/ 8 h 25"/>
                <a:gd name="T10" fmla="*/ 24 w 29"/>
                <a:gd name="T11" fmla="*/ 8 h 25"/>
                <a:gd name="T12" fmla="*/ 27 w 29"/>
                <a:gd name="T13" fmla="*/ 1 h 25"/>
                <a:gd name="T14" fmla="*/ 26 w 29"/>
                <a:gd name="T15" fmla="*/ 0 h 25"/>
                <a:gd name="T16" fmla="*/ 24 w 29"/>
                <a:gd name="T17" fmla="*/ 1 h 25"/>
                <a:gd name="T18" fmla="*/ 27 w 29"/>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27" y="1"/>
                  </a:moveTo>
                  <a:lnTo>
                    <a:pt x="24" y="1"/>
                  </a:lnTo>
                  <a:lnTo>
                    <a:pt x="0" y="18"/>
                  </a:lnTo>
                  <a:lnTo>
                    <a:pt x="5" y="25"/>
                  </a:lnTo>
                  <a:lnTo>
                    <a:pt x="29" y="8"/>
                  </a:lnTo>
                  <a:lnTo>
                    <a:pt x="24" y="8"/>
                  </a:lnTo>
                  <a:lnTo>
                    <a:pt x="27" y="1"/>
                  </a:lnTo>
                  <a:lnTo>
                    <a:pt x="26" y="0"/>
                  </a:lnTo>
                  <a:lnTo>
                    <a:pt x="24" y="1"/>
                  </a:lnTo>
                  <a:lnTo>
                    <a:pt x="27" y="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91" name="Freeform 183"/>
            <p:cNvSpPr>
              <a:spLocks/>
            </p:cNvSpPr>
            <p:nvPr/>
          </p:nvSpPr>
          <p:spPr bwMode="auto">
            <a:xfrm>
              <a:off x="4386" y="1374"/>
              <a:ext cx="25" cy="19"/>
            </a:xfrm>
            <a:custGeom>
              <a:avLst/>
              <a:gdLst>
                <a:gd name="T0" fmla="*/ 22 w 25"/>
                <a:gd name="T1" fmla="*/ 11 h 19"/>
                <a:gd name="T2" fmla="*/ 25 w 25"/>
                <a:gd name="T3" fmla="*/ 11 h 19"/>
                <a:gd name="T4" fmla="*/ 3 w 25"/>
                <a:gd name="T5" fmla="*/ 0 h 19"/>
                <a:gd name="T6" fmla="*/ 0 w 25"/>
                <a:gd name="T7" fmla="*/ 7 h 19"/>
                <a:gd name="T8" fmla="*/ 22 w 25"/>
                <a:gd name="T9" fmla="*/ 19 h 19"/>
                <a:gd name="T10" fmla="*/ 25 w 25"/>
                <a:gd name="T11" fmla="*/ 17 h 19"/>
                <a:gd name="T12" fmla="*/ 22 w 25"/>
                <a:gd name="T13" fmla="*/ 19 h 19"/>
                <a:gd name="T14" fmla="*/ 24 w 25"/>
                <a:gd name="T15" fmla="*/ 19 h 19"/>
                <a:gd name="T16" fmla="*/ 25 w 25"/>
                <a:gd name="T17" fmla="*/ 17 h 19"/>
                <a:gd name="T18" fmla="*/ 22 w 25"/>
                <a:gd name="T19" fmla="*/ 11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1"/>
                  </a:moveTo>
                  <a:lnTo>
                    <a:pt x="25" y="11"/>
                  </a:lnTo>
                  <a:lnTo>
                    <a:pt x="3" y="0"/>
                  </a:lnTo>
                  <a:lnTo>
                    <a:pt x="0" y="7"/>
                  </a:lnTo>
                  <a:lnTo>
                    <a:pt x="22" y="19"/>
                  </a:lnTo>
                  <a:lnTo>
                    <a:pt x="25" y="17"/>
                  </a:lnTo>
                  <a:lnTo>
                    <a:pt x="22" y="19"/>
                  </a:lnTo>
                  <a:lnTo>
                    <a:pt x="24" y="19"/>
                  </a:lnTo>
                  <a:lnTo>
                    <a:pt x="25" y="17"/>
                  </a:lnTo>
                  <a:lnTo>
                    <a:pt x="22" y="1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92" name="Freeform 184"/>
            <p:cNvSpPr>
              <a:spLocks/>
            </p:cNvSpPr>
            <p:nvPr/>
          </p:nvSpPr>
          <p:spPr bwMode="auto">
            <a:xfrm>
              <a:off x="4408" y="1371"/>
              <a:ext cx="24" cy="20"/>
            </a:xfrm>
            <a:custGeom>
              <a:avLst/>
              <a:gdLst>
                <a:gd name="T0" fmla="*/ 24 w 24"/>
                <a:gd name="T1" fmla="*/ 0 h 20"/>
                <a:gd name="T2" fmla="*/ 20 w 24"/>
                <a:gd name="T3" fmla="*/ 0 h 20"/>
                <a:gd name="T4" fmla="*/ 0 w 24"/>
                <a:gd name="T5" fmla="*/ 14 h 20"/>
                <a:gd name="T6" fmla="*/ 3 w 24"/>
                <a:gd name="T7" fmla="*/ 20 h 20"/>
                <a:gd name="T8" fmla="*/ 24 w 24"/>
                <a:gd name="T9" fmla="*/ 7 h 20"/>
                <a:gd name="T10" fmla="*/ 20 w 24"/>
                <a:gd name="T11" fmla="*/ 7 h 20"/>
                <a:gd name="T12" fmla="*/ 24 w 24"/>
                <a:gd name="T13" fmla="*/ 0 h 20"/>
                <a:gd name="T14" fmla="*/ 22 w 24"/>
                <a:gd name="T15" fmla="*/ 0 h 20"/>
                <a:gd name="T16" fmla="*/ 20 w 24"/>
                <a:gd name="T17" fmla="*/ 0 h 20"/>
                <a:gd name="T18" fmla="*/ 24 w 24"/>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0">
                  <a:moveTo>
                    <a:pt x="24" y="0"/>
                  </a:moveTo>
                  <a:lnTo>
                    <a:pt x="20" y="0"/>
                  </a:lnTo>
                  <a:lnTo>
                    <a:pt x="0" y="14"/>
                  </a:lnTo>
                  <a:lnTo>
                    <a:pt x="3" y="20"/>
                  </a:lnTo>
                  <a:lnTo>
                    <a:pt x="24" y="7"/>
                  </a:lnTo>
                  <a:lnTo>
                    <a:pt x="20" y="7"/>
                  </a:lnTo>
                  <a:lnTo>
                    <a:pt x="24" y="0"/>
                  </a:lnTo>
                  <a:lnTo>
                    <a:pt x="22" y="0"/>
                  </a:lnTo>
                  <a:lnTo>
                    <a:pt x="20" y="0"/>
                  </a:lnTo>
                  <a:lnTo>
                    <a:pt x="24"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93" name="Freeform 185"/>
            <p:cNvSpPr>
              <a:spLocks/>
            </p:cNvSpPr>
            <p:nvPr/>
          </p:nvSpPr>
          <p:spPr bwMode="auto">
            <a:xfrm>
              <a:off x="4428" y="1371"/>
              <a:ext cx="26" cy="22"/>
            </a:xfrm>
            <a:custGeom>
              <a:avLst/>
              <a:gdLst>
                <a:gd name="T0" fmla="*/ 22 w 26"/>
                <a:gd name="T1" fmla="*/ 14 h 22"/>
                <a:gd name="T2" fmla="*/ 26 w 26"/>
                <a:gd name="T3" fmla="*/ 14 h 22"/>
                <a:gd name="T4" fmla="*/ 4 w 26"/>
                <a:gd name="T5" fmla="*/ 0 h 22"/>
                <a:gd name="T6" fmla="*/ 0 w 26"/>
                <a:gd name="T7" fmla="*/ 7 h 22"/>
                <a:gd name="T8" fmla="*/ 22 w 26"/>
                <a:gd name="T9" fmla="*/ 20 h 22"/>
                <a:gd name="T10" fmla="*/ 26 w 26"/>
                <a:gd name="T11" fmla="*/ 20 h 22"/>
                <a:gd name="T12" fmla="*/ 22 w 26"/>
                <a:gd name="T13" fmla="*/ 20 h 22"/>
                <a:gd name="T14" fmla="*/ 24 w 26"/>
                <a:gd name="T15" fmla="*/ 22 h 22"/>
                <a:gd name="T16" fmla="*/ 26 w 26"/>
                <a:gd name="T17" fmla="*/ 20 h 22"/>
                <a:gd name="T18" fmla="*/ 22 w 26"/>
                <a:gd name="T19" fmla="*/ 14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2">
                  <a:moveTo>
                    <a:pt x="22" y="14"/>
                  </a:moveTo>
                  <a:lnTo>
                    <a:pt x="26" y="14"/>
                  </a:lnTo>
                  <a:lnTo>
                    <a:pt x="4" y="0"/>
                  </a:lnTo>
                  <a:lnTo>
                    <a:pt x="0" y="7"/>
                  </a:lnTo>
                  <a:lnTo>
                    <a:pt x="22" y="20"/>
                  </a:lnTo>
                  <a:lnTo>
                    <a:pt x="26" y="20"/>
                  </a:lnTo>
                  <a:lnTo>
                    <a:pt x="22" y="20"/>
                  </a:lnTo>
                  <a:lnTo>
                    <a:pt x="24" y="22"/>
                  </a:lnTo>
                  <a:lnTo>
                    <a:pt x="26" y="20"/>
                  </a:lnTo>
                  <a:lnTo>
                    <a:pt x="22" y="1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94" name="Freeform 186"/>
            <p:cNvSpPr>
              <a:spLocks/>
            </p:cNvSpPr>
            <p:nvPr/>
          </p:nvSpPr>
          <p:spPr bwMode="auto">
            <a:xfrm>
              <a:off x="4450" y="1369"/>
              <a:ext cx="27" cy="22"/>
            </a:xfrm>
            <a:custGeom>
              <a:avLst/>
              <a:gdLst>
                <a:gd name="T0" fmla="*/ 24 w 27"/>
                <a:gd name="T1" fmla="*/ 4 h 22"/>
                <a:gd name="T2" fmla="*/ 22 w 27"/>
                <a:gd name="T3" fmla="*/ 0 h 22"/>
                <a:gd name="T4" fmla="*/ 0 w 27"/>
                <a:gd name="T5" fmla="*/ 16 h 22"/>
                <a:gd name="T6" fmla="*/ 4 w 27"/>
                <a:gd name="T7" fmla="*/ 22 h 22"/>
                <a:gd name="T8" fmla="*/ 27 w 27"/>
                <a:gd name="T9" fmla="*/ 7 h 22"/>
                <a:gd name="T10" fmla="*/ 24 w 27"/>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4"/>
                  </a:moveTo>
                  <a:lnTo>
                    <a:pt x="22" y="0"/>
                  </a:lnTo>
                  <a:lnTo>
                    <a:pt x="0" y="16"/>
                  </a:lnTo>
                  <a:lnTo>
                    <a:pt x="4" y="22"/>
                  </a:lnTo>
                  <a:lnTo>
                    <a:pt x="27" y="7"/>
                  </a:lnTo>
                  <a:lnTo>
                    <a:pt x="24"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95" name="Freeform 187"/>
            <p:cNvSpPr>
              <a:spLocks/>
            </p:cNvSpPr>
            <p:nvPr/>
          </p:nvSpPr>
          <p:spPr bwMode="auto">
            <a:xfrm>
              <a:off x="4337" y="1309"/>
              <a:ext cx="30" cy="25"/>
            </a:xfrm>
            <a:custGeom>
              <a:avLst/>
              <a:gdLst>
                <a:gd name="T0" fmla="*/ 25 w 30"/>
                <a:gd name="T1" fmla="*/ 18 h 25"/>
                <a:gd name="T2" fmla="*/ 30 w 30"/>
                <a:gd name="T3" fmla="*/ 18 h 25"/>
                <a:gd name="T4" fmla="*/ 5 w 30"/>
                <a:gd name="T5" fmla="*/ 0 h 25"/>
                <a:gd name="T6" fmla="*/ 0 w 30"/>
                <a:gd name="T7" fmla="*/ 6 h 25"/>
                <a:gd name="T8" fmla="*/ 25 w 30"/>
                <a:gd name="T9" fmla="*/ 23 h 25"/>
                <a:gd name="T10" fmla="*/ 30 w 30"/>
                <a:gd name="T11" fmla="*/ 23 h 25"/>
                <a:gd name="T12" fmla="*/ 25 w 30"/>
                <a:gd name="T13" fmla="*/ 23 h 25"/>
                <a:gd name="T14" fmla="*/ 29 w 30"/>
                <a:gd name="T15" fmla="*/ 25 h 25"/>
                <a:gd name="T16" fmla="*/ 30 w 30"/>
                <a:gd name="T17" fmla="*/ 23 h 25"/>
                <a:gd name="T18" fmla="*/ 25 w 30"/>
                <a:gd name="T19" fmla="*/ 18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25" y="18"/>
                  </a:moveTo>
                  <a:lnTo>
                    <a:pt x="30" y="18"/>
                  </a:lnTo>
                  <a:lnTo>
                    <a:pt x="5" y="0"/>
                  </a:lnTo>
                  <a:lnTo>
                    <a:pt x="0" y="6"/>
                  </a:lnTo>
                  <a:lnTo>
                    <a:pt x="25" y="23"/>
                  </a:lnTo>
                  <a:lnTo>
                    <a:pt x="30" y="23"/>
                  </a:lnTo>
                  <a:lnTo>
                    <a:pt x="25" y="23"/>
                  </a:lnTo>
                  <a:lnTo>
                    <a:pt x="29" y="25"/>
                  </a:lnTo>
                  <a:lnTo>
                    <a:pt x="30" y="23"/>
                  </a:lnTo>
                  <a:lnTo>
                    <a:pt x="25"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96" name="Freeform 188"/>
            <p:cNvSpPr>
              <a:spLocks/>
            </p:cNvSpPr>
            <p:nvPr/>
          </p:nvSpPr>
          <p:spPr bwMode="auto">
            <a:xfrm>
              <a:off x="4362" y="1309"/>
              <a:ext cx="29" cy="23"/>
            </a:xfrm>
            <a:custGeom>
              <a:avLst/>
              <a:gdLst>
                <a:gd name="T0" fmla="*/ 27 w 29"/>
                <a:gd name="T1" fmla="*/ 0 h 23"/>
                <a:gd name="T2" fmla="*/ 24 w 29"/>
                <a:gd name="T3" fmla="*/ 1 h 23"/>
                <a:gd name="T4" fmla="*/ 0 w 29"/>
                <a:gd name="T5" fmla="*/ 18 h 23"/>
                <a:gd name="T6" fmla="*/ 5 w 29"/>
                <a:gd name="T7" fmla="*/ 23 h 23"/>
                <a:gd name="T8" fmla="*/ 29 w 29"/>
                <a:gd name="T9" fmla="*/ 6 h 23"/>
                <a:gd name="T10" fmla="*/ 24 w 29"/>
                <a:gd name="T11" fmla="*/ 8 h 23"/>
                <a:gd name="T12" fmla="*/ 27 w 29"/>
                <a:gd name="T13" fmla="*/ 0 h 23"/>
                <a:gd name="T14" fmla="*/ 26 w 29"/>
                <a:gd name="T15" fmla="*/ 0 h 23"/>
                <a:gd name="T16" fmla="*/ 24 w 29"/>
                <a:gd name="T17" fmla="*/ 1 h 23"/>
                <a:gd name="T18" fmla="*/ 27 w 29"/>
                <a:gd name="T19" fmla="*/ 0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3">
                  <a:moveTo>
                    <a:pt x="27" y="0"/>
                  </a:moveTo>
                  <a:lnTo>
                    <a:pt x="24" y="1"/>
                  </a:lnTo>
                  <a:lnTo>
                    <a:pt x="0" y="18"/>
                  </a:lnTo>
                  <a:lnTo>
                    <a:pt x="5" y="23"/>
                  </a:lnTo>
                  <a:lnTo>
                    <a:pt x="29" y="6"/>
                  </a:lnTo>
                  <a:lnTo>
                    <a:pt x="24" y="8"/>
                  </a:lnTo>
                  <a:lnTo>
                    <a:pt x="27" y="0"/>
                  </a:lnTo>
                  <a:lnTo>
                    <a:pt x="26" y="0"/>
                  </a:lnTo>
                  <a:lnTo>
                    <a:pt x="24" y="1"/>
                  </a:lnTo>
                  <a:lnTo>
                    <a:pt x="2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97" name="Freeform 189"/>
            <p:cNvSpPr>
              <a:spLocks/>
            </p:cNvSpPr>
            <p:nvPr/>
          </p:nvSpPr>
          <p:spPr bwMode="auto">
            <a:xfrm>
              <a:off x="4386" y="1309"/>
              <a:ext cx="25" cy="18"/>
            </a:xfrm>
            <a:custGeom>
              <a:avLst/>
              <a:gdLst>
                <a:gd name="T0" fmla="*/ 22 w 25"/>
                <a:gd name="T1" fmla="*/ 11 h 18"/>
                <a:gd name="T2" fmla="*/ 25 w 25"/>
                <a:gd name="T3" fmla="*/ 11 h 18"/>
                <a:gd name="T4" fmla="*/ 3 w 25"/>
                <a:gd name="T5" fmla="*/ 0 h 18"/>
                <a:gd name="T6" fmla="*/ 0 w 25"/>
                <a:gd name="T7" fmla="*/ 8 h 18"/>
                <a:gd name="T8" fmla="*/ 22 w 25"/>
                <a:gd name="T9" fmla="*/ 18 h 18"/>
                <a:gd name="T10" fmla="*/ 25 w 25"/>
                <a:gd name="T11" fmla="*/ 18 h 18"/>
                <a:gd name="T12" fmla="*/ 22 w 25"/>
                <a:gd name="T13" fmla="*/ 18 h 18"/>
                <a:gd name="T14" fmla="*/ 24 w 25"/>
                <a:gd name="T15" fmla="*/ 18 h 18"/>
                <a:gd name="T16" fmla="*/ 25 w 25"/>
                <a:gd name="T17" fmla="*/ 18 h 18"/>
                <a:gd name="T18" fmla="*/ 22 w 25"/>
                <a:gd name="T19" fmla="*/ 11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8">
                  <a:moveTo>
                    <a:pt x="22" y="11"/>
                  </a:moveTo>
                  <a:lnTo>
                    <a:pt x="25" y="11"/>
                  </a:lnTo>
                  <a:lnTo>
                    <a:pt x="3" y="0"/>
                  </a:lnTo>
                  <a:lnTo>
                    <a:pt x="0" y="8"/>
                  </a:lnTo>
                  <a:lnTo>
                    <a:pt x="22" y="18"/>
                  </a:lnTo>
                  <a:lnTo>
                    <a:pt x="25" y="18"/>
                  </a:lnTo>
                  <a:lnTo>
                    <a:pt x="22" y="18"/>
                  </a:lnTo>
                  <a:lnTo>
                    <a:pt x="24" y="18"/>
                  </a:lnTo>
                  <a:lnTo>
                    <a:pt x="25" y="18"/>
                  </a:lnTo>
                  <a:lnTo>
                    <a:pt x="22" y="1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98" name="Freeform 190"/>
            <p:cNvSpPr>
              <a:spLocks/>
            </p:cNvSpPr>
            <p:nvPr/>
          </p:nvSpPr>
          <p:spPr bwMode="auto">
            <a:xfrm>
              <a:off x="4408" y="1305"/>
              <a:ext cx="24" cy="22"/>
            </a:xfrm>
            <a:custGeom>
              <a:avLst/>
              <a:gdLst>
                <a:gd name="T0" fmla="*/ 24 w 24"/>
                <a:gd name="T1" fmla="*/ 2 h 22"/>
                <a:gd name="T2" fmla="*/ 20 w 24"/>
                <a:gd name="T3" fmla="*/ 2 h 22"/>
                <a:gd name="T4" fmla="*/ 0 w 24"/>
                <a:gd name="T5" fmla="*/ 15 h 22"/>
                <a:gd name="T6" fmla="*/ 3 w 24"/>
                <a:gd name="T7" fmla="*/ 22 h 22"/>
                <a:gd name="T8" fmla="*/ 24 w 24"/>
                <a:gd name="T9" fmla="*/ 9 h 22"/>
                <a:gd name="T10" fmla="*/ 20 w 24"/>
                <a:gd name="T11" fmla="*/ 9 h 22"/>
                <a:gd name="T12" fmla="*/ 24 w 24"/>
                <a:gd name="T13" fmla="*/ 2 h 22"/>
                <a:gd name="T14" fmla="*/ 22 w 24"/>
                <a:gd name="T15" fmla="*/ 0 h 22"/>
                <a:gd name="T16" fmla="*/ 20 w 24"/>
                <a:gd name="T17" fmla="*/ 2 h 22"/>
                <a:gd name="T18" fmla="*/ 24 w 24"/>
                <a:gd name="T19" fmla="*/ 2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5"/>
                  </a:lnTo>
                  <a:lnTo>
                    <a:pt x="3" y="22"/>
                  </a:lnTo>
                  <a:lnTo>
                    <a:pt x="24" y="9"/>
                  </a:lnTo>
                  <a:lnTo>
                    <a:pt x="20" y="9"/>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99" name="Freeform 191"/>
            <p:cNvSpPr>
              <a:spLocks/>
            </p:cNvSpPr>
            <p:nvPr/>
          </p:nvSpPr>
          <p:spPr bwMode="auto">
            <a:xfrm>
              <a:off x="4428" y="1307"/>
              <a:ext cx="26" cy="20"/>
            </a:xfrm>
            <a:custGeom>
              <a:avLst/>
              <a:gdLst>
                <a:gd name="T0" fmla="*/ 22 w 26"/>
                <a:gd name="T1" fmla="*/ 12 h 20"/>
                <a:gd name="T2" fmla="*/ 26 w 26"/>
                <a:gd name="T3" fmla="*/ 12 h 20"/>
                <a:gd name="T4" fmla="*/ 4 w 26"/>
                <a:gd name="T5" fmla="*/ 0 h 20"/>
                <a:gd name="T6" fmla="*/ 0 w 26"/>
                <a:gd name="T7" fmla="*/ 7 h 20"/>
                <a:gd name="T8" fmla="*/ 22 w 26"/>
                <a:gd name="T9" fmla="*/ 18 h 20"/>
                <a:gd name="T10" fmla="*/ 26 w 26"/>
                <a:gd name="T11" fmla="*/ 18 h 20"/>
                <a:gd name="T12" fmla="*/ 22 w 26"/>
                <a:gd name="T13" fmla="*/ 18 h 20"/>
                <a:gd name="T14" fmla="*/ 24 w 26"/>
                <a:gd name="T15" fmla="*/ 20 h 20"/>
                <a:gd name="T16" fmla="*/ 26 w 26"/>
                <a:gd name="T17" fmla="*/ 18 h 20"/>
                <a:gd name="T18" fmla="*/ 22 w 26"/>
                <a:gd name="T19" fmla="*/ 12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2"/>
                  </a:moveTo>
                  <a:lnTo>
                    <a:pt x="26" y="12"/>
                  </a:lnTo>
                  <a:lnTo>
                    <a:pt x="4" y="0"/>
                  </a:lnTo>
                  <a:lnTo>
                    <a:pt x="0" y="7"/>
                  </a:lnTo>
                  <a:lnTo>
                    <a:pt x="22" y="18"/>
                  </a:lnTo>
                  <a:lnTo>
                    <a:pt x="26" y="18"/>
                  </a:lnTo>
                  <a:lnTo>
                    <a:pt x="22" y="18"/>
                  </a:lnTo>
                  <a:lnTo>
                    <a:pt x="24" y="20"/>
                  </a:lnTo>
                  <a:lnTo>
                    <a:pt x="26" y="18"/>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00" name="Freeform 192"/>
            <p:cNvSpPr>
              <a:spLocks/>
            </p:cNvSpPr>
            <p:nvPr/>
          </p:nvSpPr>
          <p:spPr bwMode="auto">
            <a:xfrm>
              <a:off x="4450" y="1303"/>
              <a:ext cx="27" cy="22"/>
            </a:xfrm>
            <a:custGeom>
              <a:avLst/>
              <a:gdLst>
                <a:gd name="T0" fmla="*/ 24 w 27"/>
                <a:gd name="T1" fmla="*/ 4 h 22"/>
                <a:gd name="T2" fmla="*/ 22 w 27"/>
                <a:gd name="T3" fmla="*/ 0 h 22"/>
                <a:gd name="T4" fmla="*/ 0 w 27"/>
                <a:gd name="T5" fmla="*/ 16 h 22"/>
                <a:gd name="T6" fmla="*/ 4 w 27"/>
                <a:gd name="T7" fmla="*/ 22 h 22"/>
                <a:gd name="T8" fmla="*/ 27 w 27"/>
                <a:gd name="T9" fmla="*/ 7 h 22"/>
                <a:gd name="T10" fmla="*/ 24 w 27"/>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4"/>
                  </a:moveTo>
                  <a:lnTo>
                    <a:pt x="22" y="0"/>
                  </a:lnTo>
                  <a:lnTo>
                    <a:pt x="0" y="16"/>
                  </a:lnTo>
                  <a:lnTo>
                    <a:pt x="4" y="22"/>
                  </a:lnTo>
                  <a:lnTo>
                    <a:pt x="27" y="7"/>
                  </a:lnTo>
                  <a:lnTo>
                    <a:pt x="24"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01" name="Freeform 193"/>
            <p:cNvSpPr>
              <a:spLocks/>
            </p:cNvSpPr>
            <p:nvPr/>
          </p:nvSpPr>
          <p:spPr bwMode="auto">
            <a:xfrm>
              <a:off x="4337" y="1322"/>
              <a:ext cx="30" cy="25"/>
            </a:xfrm>
            <a:custGeom>
              <a:avLst/>
              <a:gdLst>
                <a:gd name="T0" fmla="*/ 25 w 30"/>
                <a:gd name="T1" fmla="*/ 19 h 25"/>
                <a:gd name="T2" fmla="*/ 30 w 30"/>
                <a:gd name="T3" fmla="*/ 19 h 25"/>
                <a:gd name="T4" fmla="*/ 5 w 30"/>
                <a:gd name="T5" fmla="*/ 0 h 25"/>
                <a:gd name="T6" fmla="*/ 0 w 30"/>
                <a:gd name="T7" fmla="*/ 7 h 25"/>
                <a:gd name="T8" fmla="*/ 25 w 30"/>
                <a:gd name="T9" fmla="*/ 24 h 25"/>
                <a:gd name="T10" fmla="*/ 30 w 30"/>
                <a:gd name="T11" fmla="*/ 24 h 25"/>
                <a:gd name="T12" fmla="*/ 25 w 30"/>
                <a:gd name="T13" fmla="*/ 24 h 25"/>
                <a:gd name="T14" fmla="*/ 29 w 30"/>
                <a:gd name="T15" fmla="*/ 25 h 25"/>
                <a:gd name="T16" fmla="*/ 30 w 30"/>
                <a:gd name="T17" fmla="*/ 24 h 25"/>
                <a:gd name="T18" fmla="*/ 25 w 30"/>
                <a:gd name="T19" fmla="*/ 19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25" y="19"/>
                  </a:moveTo>
                  <a:lnTo>
                    <a:pt x="30" y="19"/>
                  </a:lnTo>
                  <a:lnTo>
                    <a:pt x="5" y="0"/>
                  </a:lnTo>
                  <a:lnTo>
                    <a:pt x="0" y="7"/>
                  </a:lnTo>
                  <a:lnTo>
                    <a:pt x="25" y="24"/>
                  </a:lnTo>
                  <a:lnTo>
                    <a:pt x="30" y="24"/>
                  </a:lnTo>
                  <a:lnTo>
                    <a:pt x="25" y="24"/>
                  </a:lnTo>
                  <a:lnTo>
                    <a:pt x="29" y="25"/>
                  </a:lnTo>
                  <a:lnTo>
                    <a:pt x="30" y="24"/>
                  </a:lnTo>
                  <a:lnTo>
                    <a:pt x="25"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02" name="Freeform 194"/>
            <p:cNvSpPr>
              <a:spLocks/>
            </p:cNvSpPr>
            <p:nvPr/>
          </p:nvSpPr>
          <p:spPr bwMode="auto">
            <a:xfrm>
              <a:off x="4362" y="1322"/>
              <a:ext cx="29" cy="24"/>
            </a:xfrm>
            <a:custGeom>
              <a:avLst/>
              <a:gdLst>
                <a:gd name="T0" fmla="*/ 27 w 29"/>
                <a:gd name="T1" fmla="*/ 0 h 24"/>
                <a:gd name="T2" fmla="*/ 24 w 29"/>
                <a:gd name="T3" fmla="*/ 2 h 24"/>
                <a:gd name="T4" fmla="*/ 0 w 29"/>
                <a:gd name="T5" fmla="*/ 19 h 24"/>
                <a:gd name="T6" fmla="*/ 5 w 29"/>
                <a:gd name="T7" fmla="*/ 24 h 24"/>
                <a:gd name="T8" fmla="*/ 29 w 29"/>
                <a:gd name="T9" fmla="*/ 8 h 24"/>
                <a:gd name="T10" fmla="*/ 24 w 29"/>
                <a:gd name="T11" fmla="*/ 8 h 24"/>
                <a:gd name="T12" fmla="*/ 27 w 29"/>
                <a:gd name="T13" fmla="*/ 0 h 24"/>
                <a:gd name="T14" fmla="*/ 26 w 29"/>
                <a:gd name="T15" fmla="*/ 0 h 24"/>
                <a:gd name="T16" fmla="*/ 24 w 29"/>
                <a:gd name="T17" fmla="*/ 2 h 24"/>
                <a:gd name="T18" fmla="*/ 27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27" y="0"/>
                  </a:moveTo>
                  <a:lnTo>
                    <a:pt x="24" y="2"/>
                  </a:lnTo>
                  <a:lnTo>
                    <a:pt x="0" y="19"/>
                  </a:lnTo>
                  <a:lnTo>
                    <a:pt x="5" y="24"/>
                  </a:lnTo>
                  <a:lnTo>
                    <a:pt x="29" y="8"/>
                  </a:lnTo>
                  <a:lnTo>
                    <a:pt x="24" y="8"/>
                  </a:lnTo>
                  <a:lnTo>
                    <a:pt x="27" y="0"/>
                  </a:lnTo>
                  <a:lnTo>
                    <a:pt x="26" y="0"/>
                  </a:lnTo>
                  <a:lnTo>
                    <a:pt x="24" y="2"/>
                  </a:lnTo>
                  <a:lnTo>
                    <a:pt x="2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03" name="Freeform 195"/>
            <p:cNvSpPr>
              <a:spLocks/>
            </p:cNvSpPr>
            <p:nvPr/>
          </p:nvSpPr>
          <p:spPr bwMode="auto">
            <a:xfrm>
              <a:off x="4386" y="1322"/>
              <a:ext cx="25" cy="19"/>
            </a:xfrm>
            <a:custGeom>
              <a:avLst/>
              <a:gdLst>
                <a:gd name="T0" fmla="*/ 22 w 25"/>
                <a:gd name="T1" fmla="*/ 12 h 19"/>
                <a:gd name="T2" fmla="*/ 25 w 25"/>
                <a:gd name="T3" fmla="*/ 12 h 19"/>
                <a:gd name="T4" fmla="*/ 3 w 25"/>
                <a:gd name="T5" fmla="*/ 0 h 19"/>
                <a:gd name="T6" fmla="*/ 0 w 25"/>
                <a:gd name="T7" fmla="*/ 8 h 19"/>
                <a:gd name="T8" fmla="*/ 22 w 25"/>
                <a:gd name="T9" fmla="*/ 19 h 19"/>
                <a:gd name="T10" fmla="*/ 25 w 25"/>
                <a:gd name="T11" fmla="*/ 19 h 19"/>
                <a:gd name="T12" fmla="*/ 22 w 25"/>
                <a:gd name="T13" fmla="*/ 19 h 19"/>
                <a:gd name="T14" fmla="*/ 24 w 25"/>
                <a:gd name="T15" fmla="*/ 19 h 19"/>
                <a:gd name="T16" fmla="*/ 25 w 25"/>
                <a:gd name="T17" fmla="*/ 19 h 19"/>
                <a:gd name="T18" fmla="*/ 22 w 25"/>
                <a:gd name="T19" fmla="*/ 12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2"/>
                  </a:moveTo>
                  <a:lnTo>
                    <a:pt x="25" y="12"/>
                  </a:lnTo>
                  <a:lnTo>
                    <a:pt x="3" y="0"/>
                  </a:lnTo>
                  <a:lnTo>
                    <a:pt x="0" y="8"/>
                  </a:lnTo>
                  <a:lnTo>
                    <a:pt x="22" y="19"/>
                  </a:lnTo>
                  <a:lnTo>
                    <a:pt x="25" y="19"/>
                  </a:lnTo>
                  <a:lnTo>
                    <a:pt x="22" y="19"/>
                  </a:lnTo>
                  <a:lnTo>
                    <a:pt x="24" y="19"/>
                  </a:lnTo>
                  <a:lnTo>
                    <a:pt x="25"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04" name="Freeform 196"/>
            <p:cNvSpPr>
              <a:spLocks/>
            </p:cNvSpPr>
            <p:nvPr/>
          </p:nvSpPr>
          <p:spPr bwMode="auto">
            <a:xfrm>
              <a:off x="4408" y="1319"/>
              <a:ext cx="24" cy="22"/>
            </a:xfrm>
            <a:custGeom>
              <a:avLst/>
              <a:gdLst>
                <a:gd name="T0" fmla="*/ 24 w 24"/>
                <a:gd name="T1" fmla="*/ 1 h 22"/>
                <a:gd name="T2" fmla="*/ 20 w 24"/>
                <a:gd name="T3" fmla="*/ 1 h 22"/>
                <a:gd name="T4" fmla="*/ 0 w 24"/>
                <a:gd name="T5" fmla="*/ 15 h 22"/>
                <a:gd name="T6" fmla="*/ 3 w 24"/>
                <a:gd name="T7" fmla="*/ 22 h 22"/>
                <a:gd name="T8" fmla="*/ 24 w 24"/>
                <a:gd name="T9" fmla="*/ 8 h 22"/>
                <a:gd name="T10" fmla="*/ 20 w 24"/>
                <a:gd name="T11" fmla="*/ 8 h 22"/>
                <a:gd name="T12" fmla="*/ 24 w 24"/>
                <a:gd name="T13" fmla="*/ 1 h 22"/>
                <a:gd name="T14" fmla="*/ 22 w 24"/>
                <a:gd name="T15" fmla="*/ 0 h 22"/>
                <a:gd name="T16" fmla="*/ 20 w 24"/>
                <a:gd name="T17" fmla="*/ 1 h 22"/>
                <a:gd name="T18" fmla="*/ 24 w 24"/>
                <a:gd name="T19" fmla="*/ 1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1"/>
                  </a:moveTo>
                  <a:lnTo>
                    <a:pt x="20" y="1"/>
                  </a:lnTo>
                  <a:lnTo>
                    <a:pt x="0" y="15"/>
                  </a:lnTo>
                  <a:lnTo>
                    <a:pt x="3" y="22"/>
                  </a:lnTo>
                  <a:lnTo>
                    <a:pt x="24" y="8"/>
                  </a:lnTo>
                  <a:lnTo>
                    <a:pt x="20" y="8"/>
                  </a:lnTo>
                  <a:lnTo>
                    <a:pt x="24" y="1"/>
                  </a:lnTo>
                  <a:lnTo>
                    <a:pt x="22" y="0"/>
                  </a:lnTo>
                  <a:lnTo>
                    <a:pt x="20" y="1"/>
                  </a:lnTo>
                  <a:lnTo>
                    <a:pt x="24" y="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05" name="Freeform 197"/>
            <p:cNvSpPr>
              <a:spLocks/>
            </p:cNvSpPr>
            <p:nvPr/>
          </p:nvSpPr>
          <p:spPr bwMode="auto">
            <a:xfrm>
              <a:off x="4428" y="1320"/>
              <a:ext cx="26" cy="21"/>
            </a:xfrm>
            <a:custGeom>
              <a:avLst/>
              <a:gdLst>
                <a:gd name="T0" fmla="*/ 22 w 26"/>
                <a:gd name="T1" fmla="*/ 12 h 21"/>
                <a:gd name="T2" fmla="*/ 26 w 26"/>
                <a:gd name="T3" fmla="*/ 12 h 21"/>
                <a:gd name="T4" fmla="*/ 4 w 26"/>
                <a:gd name="T5" fmla="*/ 0 h 21"/>
                <a:gd name="T6" fmla="*/ 0 w 26"/>
                <a:gd name="T7" fmla="*/ 7 h 21"/>
                <a:gd name="T8" fmla="*/ 22 w 26"/>
                <a:gd name="T9" fmla="*/ 19 h 21"/>
                <a:gd name="T10" fmla="*/ 26 w 26"/>
                <a:gd name="T11" fmla="*/ 19 h 21"/>
                <a:gd name="T12" fmla="*/ 22 w 26"/>
                <a:gd name="T13" fmla="*/ 19 h 21"/>
                <a:gd name="T14" fmla="*/ 24 w 26"/>
                <a:gd name="T15" fmla="*/ 21 h 21"/>
                <a:gd name="T16" fmla="*/ 26 w 26"/>
                <a:gd name="T17" fmla="*/ 19 h 21"/>
                <a:gd name="T18" fmla="*/ 22 w 26"/>
                <a:gd name="T19" fmla="*/ 12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22" y="12"/>
                  </a:moveTo>
                  <a:lnTo>
                    <a:pt x="26" y="12"/>
                  </a:lnTo>
                  <a:lnTo>
                    <a:pt x="4" y="0"/>
                  </a:lnTo>
                  <a:lnTo>
                    <a:pt x="0" y="7"/>
                  </a:lnTo>
                  <a:lnTo>
                    <a:pt x="22" y="19"/>
                  </a:lnTo>
                  <a:lnTo>
                    <a:pt x="26" y="19"/>
                  </a:lnTo>
                  <a:lnTo>
                    <a:pt x="22" y="19"/>
                  </a:lnTo>
                  <a:lnTo>
                    <a:pt x="24" y="21"/>
                  </a:lnTo>
                  <a:lnTo>
                    <a:pt x="26"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06" name="Freeform 198"/>
            <p:cNvSpPr>
              <a:spLocks/>
            </p:cNvSpPr>
            <p:nvPr/>
          </p:nvSpPr>
          <p:spPr bwMode="auto">
            <a:xfrm>
              <a:off x="4450" y="1319"/>
              <a:ext cx="27" cy="20"/>
            </a:xfrm>
            <a:custGeom>
              <a:avLst/>
              <a:gdLst>
                <a:gd name="T0" fmla="*/ 24 w 27"/>
                <a:gd name="T1" fmla="*/ 3 h 20"/>
                <a:gd name="T2" fmla="*/ 22 w 27"/>
                <a:gd name="T3" fmla="*/ 0 h 20"/>
                <a:gd name="T4" fmla="*/ 0 w 27"/>
                <a:gd name="T5" fmla="*/ 13 h 20"/>
                <a:gd name="T6" fmla="*/ 4 w 27"/>
                <a:gd name="T7" fmla="*/ 20 h 20"/>
                <a:gd name="T8" fmla="*/ 27 w 27"/>
                <a:gd name="T9" fmla="*/ 6 h 20"/>
                <a:gd name="T10" fmla="*/ 24 w 27"/>
                <a:gd name="T11" fmla="*/ 3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24" y="3"/>
                  </a:moveTo>
                  <a:lnTo>
                    <a:pt x="22" y="0"/>
                  </a:lnTo>
                  <a:lnTo>
                    <a:pt x="0" y="13"/>
                  </a:lnTo>
                  <a:lnTo>
                    <a:pt x="4" y="20"/>
                  </a:lnTo>
                  <a:lnTo>
                    <a:pt x="27" y="6"/>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07" name="Freeform 199"/>
            <p:cNvSpPr>
              <a:spLocks/>
            </p:cNvSpPr>
            <p:nvPr/>
          </p:nvSpPr>
          <p:spPr bwMode="auto">
            <a:xfrm>
              <a:off x="4337" y="1256"/>
              <a:ext cx="30" cy="27"/>
            </a:xfrm>
            <a:custGeom>
              <a:avLst/>
              <a:gdLst>
                <a:gd name="T0" fmla="*/ 25 w 30"/>
                <a:gd name="T1" fmla="*/ 19 h 27"/>
                <a:gd name="T2" fmla="*/ 30 w 30"/>
                <a:gd name="T3" fmla="*/ 19 h 27"/>
                <a:gd name="T4" fmla="*/ 5 w 30"/>
                <a:gd name="T5" fmla="*/ 0 h 27"/>
                <a:gd name="T6" fmla="*/ 0 w 30"/>
                <a:gd name="T7" fmla="*/ 7 h 27"/>
                <a:gd name="T8" fmla="*/ 25 w 30"/>
                <a:gd name="T9" fmla="*/ 25 h 27"/>
                <a:gd name="T10" fmla="*/ 30 w 30"/>
                <a:gd name="T11" fmla="*/ 25 h 27"/>
                <a:gd name="T12" fmla="*/ 25 w 30"/>
                <a:gd name="T13" fmla="*/ 25 h 27"/>
                <a:gd name="T14" fmla="*/ 29 w 30"/>
                <a:gd name="T15" fmla="*/ 27 h 27"/>
                <a:gd name="T16" fmla="*/ 30 w 30"/>
                <a:gd name="T17" fmla="*/ 25 h 27"/>
                <a:gd name="T18" fmla="*/ 25 w 30"/>
                <a:gd name="T19" fmla="*/ 19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25" y="19"/>
                  </a:moveTo>
                  <a:lnTo>
                    <a:pt x="30" y="19"/>
                  </a:lnTo>
                  <a:lnTo>
                    <a:pt x="5" y="0"/>
                  </a:lnTo>
                  <a:lnTo>
                    <a:pt x="0" y="7"/>
                  </a:lnTo>
                  <a:lnTo>
                    <a:pt x="25" y="25"/>
                  </a:lnTo>
                  <a:lnTo>
                    <a:pt x="30" y="25"/>
                  </a:lnTo>
                  <a:lnTo>
                    <a:pt x="25" y="25"/>
                  </a:lnTo>
                  <a:lnTo>
                    <a:pt x="29" y="27"/>
                  </a:lnTo>
                  <a:lnTo>
                    <a:pt x="30" y="25"/>
                  </a:lnTo>
                  <a:lnTo>
                    <a:pt x="25"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08" name="Freeform 200"/>
            <p:cNvSpPr>
              <a:spLocks/>
            </p:cNvSpPr>
            <p:nvPr/>
          </p:nvSpPr>
          <p:spPr bwMode="auto">
            <a:xfrm>
              <a:off x="4362" y="1256"/>
              <a:ext cx="29" cy="25"/>
            </a:xfrm>
            <a:custGeom>
              <a:avLst/>
              <a:gdLst>
                <a:gd name="T0" fmla="*/ 27 w 29"/>
                <a:gd name="T1" fmla="*/ 2 h 25"/>
                <a:gd name="T2" fmla="*/ 24 w 29"/>
                <a:gd name="T3" fmla="*/ 2 h 25"/>
                <a:gd name="T4" fmla="*/ 0 w 29"/>
                <a:gd name="T5" fmla="*/ 19 h 25"/>
                <a:gd name="T6" fmla="*/ 5 w 29"/>
                <a:gd name="T7" fmla="*/ 25 h 25"/>
                <a:gd name="T8" fmla="*/ 29 w 29"/>
                <a:gd name="T9" fmla="*/ 9 h 25"/>
                <a:gd name="T10" fmla="*/ 24 w 29"/>
                <a:gd name="T11" fmla="*/ 9 h 25"/>
                <a:gd name="T12" fmla="*/ 27 w 29"/>
                <a:gd name="T13" fmla="*/ 2 h 25"/>
                <a:gd name="T14" fmla="*/ 26 w 29"/>
                <a:gd name="T15" fmla="*/ 0 h 25"/>
                <a:gd name="T16" fmla="*/ 24 w 29"/>
                <a:gd name="T17" fmla="*/ 2 h 25"/>
                <a:gd name="T18" fmla="*/ 27 w 29"/>
                <a:gd name="T19" fmla="*/ 2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27" y="2"/>
                  </a:moveTo>
                  <a:lnTo>
                    <a:pt x="24" y="2"/>
                  </a:lnTo>
                  <a:lnTo>
                    <a:pt x="0" y="19"/>
                  </a:lnTo>
                  <a:lnTo>
                    <a:pt x="5" y="25"/>
                  </a:lnTo>
                  <a:lnTo>
                    <a:pt x="29" y="9"/>
                  </a:lnTo>
                  <a:lnTo>
                    <a:pt x="24" y="9"/>
                  </a:lnTo>
                  <a:lnTo>
                    <a:pt x="27" y="2"/>
                  </a:lnTo>
                  <a:lnTo>
                    <a:pt x="26" y="0"/>
                  </a:lnTo>
                  <a:lnTo>
                    <a:pt x="24" y="2"/>
                  </a:lnTo>
                  <a:lnTo>
                    <a:pt x="27"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09" name="Freeform 201"/>
            <p:cNvSpPr>
              <a:spLocks/>
            </p:cNvSpPr>
            <p:nvPr/>
          </p:nvSpPr>
          <p:spPr bwMode="auto">
            <a:xfrm>
              <a:off x="4386" y="1258"/>
              <a:ext cx="25" cy="18"/>
            </a:xfrm>
            <a:custGeom>
              <a:avLst/>
              <a:gdLst>
                <a:gd name="T0" fmla="*/ 22 w 25"/>
                <a:gd name="T1" fmla="*/ 10 h 18"/>
                <a:gd name="T2" fmla="*/ 25 w 25"/>
                <a:gd name="T3" fmla="*/ 10 h 18"/>
                <a:gd name="T4" fmla="*/ 3 w 25"/>
                <a:gd name="T5" fmla="*/ 0 h 18"/>
                <a:gd name="T6" fmla="*/ 0 w 25"/>
                <a:gd name="T7" fmla="*/ 7 h 18"/>
                <a:gd name="T8" fmla="*/ 22 w 25"/>
                <a:gd name="T9" fmla="*/ 17 h 18"/>
                <a:gd name="T10" fmla="*/ 25 w 25"/>
                <a:gd name="T11" fmla="*/ 17 h 18"/>
                <a:gd name="T12" fmla="*/ 22 w 25"/>
                <a:gd name="T13" fmla="*/ 17 h 18"/>
                <a:gd name="T14" fmla="*/ 24 w 25"/>
                <a:gd name="T15" fmla="*/ 18 h 18"/>
                <a:gd name="T16" fmla="*/ 25 w 25"/>
                <a:gd name="T17" fmla="*/ 17 h 18"/>
                <a:gd name="T18" fmla="*/ 22 w 25"/>
                <a:gd name="T19" fmla="*/ 1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8">
                  <a:moveTo>
                    <a:pt x="22" y="10"/>
                  </a:moveTo>
                  <a:lnTo>
                    <a:pt x="25" y="10"/>
                  </a:lnTo>
                  <a:lnTo>
                    <a:pt x="3" y="0"/>
                  </a:lnTo>
                  <a:lnTo>
                    <a:pt x="0" y="7"/>
                  </a:lnTo>
                  <a:lnTo>
                    <a:pt x="22" y="17"/>
                  </a:lnTo>
                  <a:lnTo>
                    <a:pt x="25" y="17"/>
                  </a:lnTo>
                  <a:lnTo>
                    <a:pt x="22" y="17"/>
                  </a:lnTo>
                  <a:lnTo>
                    <a:pt x="24" y="18"/>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10" name="Freeform 202"/>
            <p:cNvSpPr>
              <a:spLocks/>
            </p:cNvSpPr>
            <p:nvPr/>
          </p:nvSpPr>
          <p:spPr bwMode="auto">
            <a:xfrm>
              <a:off x="4408" y="1253"/>
              <a:ext cx="24" cy="22"/>
            </a:xfrm>
            <a:custGeom>
              <a:avLst/>
              <a:gdLst>
                <a:gd name="T0" fmla="*/ 24 w 24"/>
                <a:gd name="T1" fmla="*/ 1 h 22"/>
                <a:gd name="T2" fmla="*/ 20 w 24"/>
                <a:gd name="T3" fmla="*/ 1 h 22"/>
                <a:gd name="T4" fmla="*/ 0 w 24"/>
                <a:gd name="T5" fmla="*/ 15 h 22"/>
                <a:gd name="T6" fmla="*/ 3 w 24"/>
                <a:gd name="T7" fmla="*/ 22 h 22"/>
                <a:gd name="T8" fmla="*/ 24 w 24"/>
                <a:gd name="T9" fmla="*/ 8 h 22"/>
                <a:gd name="T10" fmla="*/ 20 w 24"/>
                <a:gd name="T11" fmla="*/ 8 h 22"/>
                <a:gd name="T12" fmla="*/ 24 w 24"/>
                <a:gd name="T13" fmla="*/ 1 h 22"/>
                <a:gd name="T14" fmla="*/ 22 w 24"/>
                <a:gd name="T15" fmla="*/ 0 h 22"/>
                <a:gd name="T16" fmla="*/ 20 w 24"/>
                <a:gd name="T17" fmla="*/ 1 h 22"/>
                <a:gd name="T18" fmla="*/ 24 w 24"/>
                <a:gd name="T19" fmla="*/ 1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1"/>
                  </a:moveTo>
                  <a:lnTo>
                    <a:pt x="20" y="1"/>
                  </a:lnTo>
                  <a:lnTo>
                    <a:pt x="0" y="15"/>
                  </a:lnTo>
                  <a:lnTo>
                    <a:pt x="3" y="22"/>
                  </a:lnTo>
                  <a:lnTo>
                    <a:pt x="24" y="8"/>
                  </a:lnTo>
                  <a:lnTo>
                    <a:pt x="20" y="8"/>
                  </a:lnTo>
                  <a:lnTo>
                    <a:pt x="24" y="1"/>
                  </a:lnTo>
                  <a:lnTo>
                    <a:pt x="22" y="0"/>
                  </a:lnTo>
                  <a:lnTo>
                    <a:pt x="20" y="1"/>
                  </a:lnTo>
                  <a:lnTo>
                    <a:pt x="24" y="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11" name="Freeform 203"/>
            <p:cNvSpPr>
              <a:spLocks/>
            </p:cNvSpPr>
            <p:nvPr/>
          </p:nvSpPr>
          <p:spPr bwMode="auto">
            <a:xfrm>
              <a:off x="4428" y="1254"/>
              <a:ext cx="26" cy="21"/>
            </a:xfrm>
            <a:custGeom>
              <a:avLst/>
              <a:gdLst>
                <a:gd name="T0" fmla="*/ 22 w 26"/>
                <a:gd name="T1" fmla="*/ 14 h 21"/>
                <a:gd name="T2" fmla="*/ 26 w 26"/>
                <a:gd name="T3" fmla="*/ 12 h 21"/>
                <a:gd name="T4" fmla="*/ 4 w 26"/>
                <a:gd name="T5" fmla="*/ 0 h 21"/>
                <a:gd name="T6" fmla="*/ 0 w 26"/>
                <a:gd name="T7" fmla="*/ 7 h 21"/>
                <a:gd name="T8" fmla="*/ 22 w 26"/>
                <a:gd name="T9" fmla="*/ 21 h 21"/>
                <a:gd name="T10" fmla="*/ 26 w 26"/>
                <a:gd name="T11" fmla="*/ 21 h 21"/>
                <a:gd name="T12" fmla="*/ 22 w 26"/>
                <a:gd name="T13" fmla="*/ 21 h 21"/>
                <a:gd name="T14" fmla="*/ 24 w 26"/>
                <a:gd name="T15" fmla="*/ 21 h 21"/>
                <a:gd name="T16" fmla="*/ 26 w 26"/>
                <a:gd name="T17" fmla="*/ 19 h 21"/>
                <a:gd name="T18" fmla="*/ 22 w 26"/>
                <a:gd name="T19" fmla="*/ 14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22" y="14"/>
                  </a:moveTo>
                  <a:lnTo>
                    <a:pt x="26" y="12"/>
                  </a:lnTo>
                  <a:lnTo>
                    <a:pt x="4" y="0"/>
                  </a:lnTo>
                  <a:lnTo>
                    <a:pt x="0" y="7"/>
                  </a:lnTo>
                  <a:lnTo>
                    <a:pt x="22" y="21"/>
                  </a:lnTo>
                  <a:lnTo>
                    <a:pt x="26" y="21"/>
                  </a:lnTo>
                  <a:lnTo>
                    <a:pt x="22" y="21"/>
                  </a:lnTo>
                  <a:lnTo>
                    <a:pt x="24" y="21"/>
                  </a:lnTo>
                  <a:lnTo>
                    <a:pt x="26" y="19"/>
                  </a:lnTo>
                  <a:lnTo>
                    <a:pt x="22" y="1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12" name="Freeform 204"/>
            <p:cNvSpPr>
              <a:spLocks/>
            </p:cNvSpPr>
            <p:nvPr/>
          </p:nvSpPr>
          <p:spPr bwMode="auto">
            <a:xfrm>
              <a:off x="4450" y="1253"/>
              <a:ext cx="27" cy="22"/>
            </a:xfrm>
            <a:custGeom>
              <a:avLst/>
              <a:gdLst>
                <a:gd name="T0" fmla="*/ 24 w 27"/>
                <a:gd name="T1" fmla="*/ 3 h 22"/>
                <a:gd name="T2" fmla="*/ 22 w 27"/>
                <a:gd name="T3" fmla="*/ 0 h 22"/>
                <a:gd name="T4" fmla="*/ 0 w 27"/>
                <a:gd name="T5" fmla="*/ 15 h 22"/>
                <a:gd name="T6" fmla="*/ 4 w 27"/>
                <a:gd name="T7" fmla="*/ 22 h 22"/>
                <a:gd name="T8" fmla="*/ 27 w 27"/>
                <a:gd name="T9" fmla="*/ 6 h 22"/>
                <a:gd name="T10" fmla="*/ 24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3"/>
                  </a:moveTo>
                  <a:lnTo>
                    <a:pt x="22" y="0"/>
                  </a:lnTo>
                  <a:lnTo>
                    <a:pt x="0" y="15"/>
                  </a:lnTo>
                  <a:lnTo>
                    <a:pt x="4" y="22"/>
                  </a:lnTo>
                  <a:lnTo>
                    <a:pt x="27" y="6"/>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13" name="Freeform 205"/>
            <p:cNvSpPr>
              <a:spLocks/>
            </p:cNvSpPr>
            <p:nvPr/>
          </p:nvSpPr>
          <p:spPr bwMode="auto">
            <a:xfrm>
              <a:off x="4337" y="1270"/>
              <a:ext cx="30" cy="27"/>
            </a:xfrm>
            <a:custGeom>
              <a:avLst/>
              <a:gdLst>
                <a:gd name="T0" fmla="*/ 25 w 30"/>
                <a:gd name="T1" fmla="*/ 18 h 27"/>
                <a:gd name="T2" fmla="*/ 30 w 30"/>
                <a:gd name="T3" fmla="*/ 18 h 27"/>
                <a:gd name="T4" fmla="*/ 5 w 30"/>
                <a:gd name="T5" fmla="*/ 0 h 27"/>
                <a:gd name="T6" fmla="*/ 0 w 30"/>
                <a:gd name="T7" fmla="*/ 6 h 27"/>
                <a:gd name="T8" fmla="*/ 25 w 30"/>
                <a:gd name="T9" fmla="*/ 25 h 27"/>
                <a:gd name="T10" fmla="*/ 30 w 30"/>
                <a:gd name="T11" fmla="*/ 25 h 27"/>
                <a:gd name="T12" fmla="*/ 25 w 30"/>
                <a:gd name="T13" fmla="*/ 25 h 27"/>
                <a:gd name="T14" fmla="*/ 29 w 30"/>
                <a:gd name="T15" fmla="*/ 27 h 27"/>
                <a:gd name="T16" fmla="*/ 30 w 30"/>
                <a:gd name="T17" fmla="*/ 25 h 27"/>
                <a:gd name="T18" fmla="*/ 25 w 30"/>
                <a:gd name="T19" fmla="*/ 18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25" y="18"/>
                  </a:moveTo>
                  <a:lnTo>
                    <a:pt x="30" y="18"/>
                  </a:lnTo>
                  <a:lnTo>
                    <a:pt x="5" y="0"/>
                  </a:lnTo>
                  <a:lnTo>
                    <a:pt x="0" y="6"/>
                  </a:lnTo>
                  <a:lnTo>
                    <a:pt x="25" y="25"/>
                  </a:lnTo>
                  <a:lnTo>
                    <a:pt x="30" y="25"/>
                  </a:lnTo>
                  <a:lnTo>
                    <a:pt x="25" y="25"/>
                  </a:lnTo>
                  <a:lnTo>
                    <a:pt x="29" y="27"/>
                  </a:lnTo>
                  <a:lnTo>
                    <a:pt x="30" y="25"/>
                  </a:lnTo>
                  <a:lnTo>
                    <a:pt x="25"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14" name="Freeform 206"/>
            <p:cNvSpPr>
              <a:spLocks/>
            </p:cNvSpPr>
            <p:nvPr/>
          </p:nvSpPr>
          <p:spPr bwMode="auto">
            <a:xfrm>
              <a:off x="4362" y="1270"/>
              <a:ext cx="29" cy="25"/>
            </a:xfrm>
            <a:custGeom>
              <a:avLst/>
              <a:gdLst>
                <a:gd name="T0" fmla="*/ 27 w 29"/>
                <a:gd name="T1" fmla="*/ 1 h 25"/>
                <a:gd name="T2" fmla="*/ 24 w 29"/>
                <a:gd name="T3" fmla="*/ 1 h 25"/>
                <a:gd name="T4" fmla="*/ 0 w 29"/>
                <a:gd name="T5" fmla="*/ 18 h 25"/>
                <a:gd name="T6" fmla="*/ 5 w 29"/>
                <a:gd name="T7" fmla="*/ 25 h 25"/>
                <a:gd name="T8" fmla="*/ 29 w 29"/>
                <a:gd name="T9" fmla="*/ 8 h 25"/>
                <a:gd name="T10" fmla="*/ 24 w 29"/>
                <a:gd name="T11" fmla="*/ 8 h 25"/>
                <a:gd name="T12" fmla="*/ 27 w 29"/>
                <a:gd name="T13" fmla="*/ 1 h 25"/>
                <a:gd name="T14" fmla="*/ 26 w 29"/>
                <a:gd name="T15" fmla="*/ 0 h 25"/>
                <a:gd name="T16" fmla="*/ 24 w 29"/>
                <a:gd name="T17" fmla="*/ 1 h 25"/>
                <a:gd name="T18" fmla="*/ 27 w 29"/>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27" y="1"/>
                  </a:moveTo>
                  <a:lnTo>
                    <a:pt x="24" y="1"/>
                  </a:lnTo>
                  <a:lnTo>
                    <a:pt x="0" y="18"/>
                  </a:lnTo>
                  <a:lnTo>
                    <a:pt x="5" y="25"/>
                  </a:lnTo>
                  <a:lnTo>
                    <a:pt x="29" y="8"/>
                  </a:lnTo>
                  <a:lnTo>
                    <a:pt x="24" y="8"/>
                  </a:lnTo>
                  <a:lnTo>
                    <a:pt x="27" y="1"/>
                  </a:lnTo>
                  <a:lnTo>
                    <a:pt x="26" y="0"/>
                  </a:lnTo>
                  <a:lnTo>
                    <a:pt x="24" y="1"/>
                  </a:lnTo>
                  <a:lnTo>
                    <a:pt x="27" y="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15" name="Freeform 207"/>
            <p:cNvSpPr>
              <a:spLocks/>
            </p:cNvSpPr>
            <p:nvPr/>
          </p:nvSpPr>
          <p:spPr bwMode="auto">
            <a:xfrm>
              <a:off x="4386" y="1271"/>
              <a:ext cx="25" cy="19"/>
            </a:xfrm>
            <a:custGeom>
              <a:avLst/>
              <a:gdLst>
                <a:gd name="T0" fmla="*/ 22 w 25"/>
                <a:gd name="T1" fmla="*/ 10 h 19"/>
                <a:gd name="T2" fmla="*/ 25 w 25"/>
                <a:gd name="T3" fmla="*/ 10 h 19"/>
                <a:gd name="T4" fmla="*/ 3 w 25"/>
                <a:gd name="T5" fmla="*/ 0 h 19"/>
                <a:gd name="T6" fmla="*/ 0 w 25"/>
                <a:gd name="T7" fmla="*/ 7 h 19"/>
                <a:gd name="T8" fmla="*/ 22 w 25"/>
                <a:gd name="T9" fmla="*/ 17 h 19"/>
                <a:gd name="T10" fmla="*/ 25 w 25"/>
                <a:gd name="T11" fmla="*/ 17 h 19"/>
                <a:gd name="T12" fmla="*/ 22 w 25"/>
                <a:gd name="T13" fmla="*/ 17 h 19"/>
                <a:gd name="T14" fmla="*/ 24 w 25"/>
                <a:gd name="T15" fmla="*/ 19 h 19"/>
                <a:gd name="T16" fmla="*/ 25 w 25"/>
                <a:gd name="T17" fmla="*/ 17 h 19"/>
                <a:gd name="T18" fmla="*/ 22 w 25"/>
                <a:gd name="T19" fmla="*/ 1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0"/>
                  </a:moveTo>
                  <a:lnTo>
                    <a:pt x="25" y="10"/>
                  </a:lnTo>
                  <a:lnTo>
                    <a:pt x="3" y="0"/>
                  </a:lnTo>
                  <a:lnTo>
                    <a:pt x="0" y="7"/>
                  </a:lnTo>
                  <a:lnTo>
                    <a:pt x="22" y="17"/>
                  </a:lnTo>
                  <a:lnTo>
                    <a:pt x="25" y="17"/>
                  </a:lnTo>
                  <a:lnTo>
                    <a:pt x="22" y="17"/>
                  </a:lnTo>
                  <a:lnTo>
                    <a:pt x="24" y="19"/>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16" name="Freeform 208"/>
            <p:cNvSpPr>
              <a:spLocks/>
            </p:cNvSpPr>
            <p:nvPr/>
          </p:nvSpPr>
          <p:spPr bwMode="auto">
            <a:xfrm>
              <a:off x="4408" y="1266"/>
              <a:ext cx="24" cy="22"/>
            </a:xfrm>
            <a:custGeom>
              <a:avLst/>
              <a:gdLst>
                <a:gd name="T0" fmla="*/ 24 w 24"/>
                <a:gd name="T1" fmla="*/ 2 h 22"/>
                <a:gd name="T2" fmla="*/ 20 w 24"/>
                <a:gd name="T3" fmla="*/ 2 h 22"/>
                <a:gd name="T4" fmla="*/ 0 w 24"/>
                <a:gd name="T5" fmla="*/ 15 h 22"/>
                <a:gd name="T6" fmla="*/ 3 w 24"/>
                <a:gd name="T7" fmla="*/ 22 h 22"/>
                <a:gd name="T8" fmla="*/ 24 w 24"/>
                <a:gd name="T9" fmla="*/ 9 h 22"/>
                <a:gd name="T10" fmla="*/ 20 w 24"/>
                <a:gd name="T11" fmla="*/ 9 h 22"/>
                <a:gd name="T12" fmla="*/ 24 w 24"/>
                <a:gd name="T13" fmla="*/ 2 h 22"/>
                <a:gd name="T14" fmla="*/ 22 w 24"/>
                <a:gd name="T15" fmla="*/ 0 h 22"/>
                <a:gd name="T16" fmla="*/ 20 w 24"/>
                <a:gd name="T17" fmla="*/ 2 h 22"/>
                <a:gd name="T18" fmla="*/ 24 w 24"/>
                <a:gd name="T19" fmla="*/ 2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5"/>
                  </a:lnTo>
                  <a:lnTo>
                    <a:pt x="3" y="22"/>
                  </a:lnTo>
                  <a:lnTo>
                    <a:pt x="24" y="9"/>
                  </a:lnTo>
                  <a:lnTo>
                    <a:pt x="20" y="9"/>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17" name="Freeform 209"/>
            <p:cNvSpPr>
              <a:spLocks/>
            </p:cNvSpPr>
            <p:nvPr/>
          </p:nvSpPr>
          <p:spPr bwMode="auto">
            <a:xfrm>
              <a:off x="4428" y="1268"/>
              <a:ext cx="26" cy="20"/>
            </a:xfrm>
            <a:custGeom>
              <a:avLst/>
              <a:gdLst>
                <a:gd name="T0" fmla="*/ 22 w 26"/>
                <a:gd name="T1" fmla="*/ 13 h 20"/>
                <a:gd name="T2" fmla="*/ 26 w 26"/>
                <a:gd name="T3" fmla="*/ 12 h 20"/>
                <a:gd name="T4" fmla="*/ 4 w 26"/>
                <a:gd name="T5" fmla="*/ 0 h 20"/>
                <a:gd name="T6" fmla="*/ 0 w 26"/>
                <a:gd name="T7" fmla="*/ 7 h 20"/>
                <a:gd name="T8" fmla="*/ 22 w 26"/>
                <a:gd name="T9" fmla="*/ 20 h 20"/>
                <a:gd name="T10" fmla="*/ 26 w 26"/>
                <a:gd name="T11" fmla="*/ 20 h 20"/>
                <a:gd name="T12" fmla="*/ 22 w 26"/>
                <a:gd name="T13" fmla="*/ 20 h 20"/>
                <a:gd name="T14" fmla="*/ 24 w 26"/>
                <a:gd name="T15" fmla="*/ 20 h 20"/>
                <a:gd name="T16" fmla="*/ 26 w 26"/>
                <a:gd name="T17" fmla="*/ 20 h 20"/>
                <a:gd name="T18" fmla="*/ 22 w 26"/>
                <a:gd name="T19" fmla="*/ 13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3"/>
                  </a:moveTo>
                  <a:lnTo>
                    <a:pt x="26" y="12"/>
                  </a:lnTo>
                  <a:lnTo>
                    <a:pt x="4" y="0"/>
                  </a:lnTo>
                  <a:lnTo>
                    <a:pt x="0" y="7"/>
                  </a:lnTo>
                  <a:lnTo>
                    <a:pt x="22" y="20"/>
                  </a:lnTo>
                  <a:lnTo>
                    <a:pt x="26" y="20"/>
                  </a:lnTo>
                  <a:lnTo>
                    <a:pt x="22" y="20"/>
                  </a:lnTo>
                  <a:lnTo>
                    <a:pt x="24" y="20"/>
                  </a:lnTo>
                  <a:lnTo>
                    <a:pt x="26" y="20"/>
                  </a:lnTo>
                  <a:lnTo>
                    <a:pt x="22" y="1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18" name="Freeform 210"/>
            <p:cNvSpPr>
              <a:spLocks/>
            </p:cNvSpPr>
            <p:nvPr/>
          </p:nvSpPr>
          <p:spPr bwMode="auto">
            <a:xfrm>
              <a:off x="4450" y="1266"/>
              <a:ext cx="27" cy="22"/>
            </a:xfrm>
            <a:custGeom>
              <a:avLst/>
              <a:gdLst>
                <a:gd name="T0" fmla="*/ 24 w 27"/>
                <a:gd name="T1" fmla="*/ 4 h 22"/>
                <a:gd name="T2" fmla="*/ 22 w 27"/>
                <a:gd name="T3" fmla="*/ 0 h 22"/>
                <a:gd name="T4" fmla="*/ 0 w 27"/>
                <a:gd name="T5" fmla="*/ 15 h 22"/>
                <a:gd name="T6" fmla="*/ 4 w 27"/>
                <a:gd name="T7" fmla="*/ 22 h 22"/>
                <a:gd name="T8" fmla="*/ 27 w 27"/>
                <a:gd name="T9" fmla="*/ 7 h 22"/>
                <a:gd name="T10" fmla="*/ 24 w 27"/>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4"/>
                  </a:moveTo>
                  <a:lnTo>
                    <a:pt x="22" y="0"/>
                  </a:lnTo>
                  <a:lnTo>
                    <a:pt x="0" y="15"/>
                  </a:lnTo>
                  <a:lnTo>
                    <a:pt x="4" y="22"/>
                  </a:lnTo>
                  <a:lnTo>
                    <a:pt x="27" y="7"/>
                  </a:lnTo>
                  <a:lnTo>
                    <a:pt x="24"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19" name="Freeform 211"/>
            <p:cNvSpPr>
              <a:spLocks/>
            </p:cNvSpPr>
            <p:nvPr/>
          </p:nvSpPr>
          <p:spPr bwMode="auto">
            <a:xfrm>
              <a:off x="4337" y="1205"/>
              <a:ext cx="30" cy="26"/>
            </a:xfrm>
            <a:custGeom>
              <a:avLst/>
              <a:gdLst>
                <a:gd name="T0" fmla="*/ 25 w 30"/>
                <a:gd name="T1" fmla="*/ 17 h 26"/>
                <a:gd name="T2" fmla="*/ 30 w 30"/>
                <a:gd name="T3" fmla="*/ 17 h 26"/>
                <a:gd name="T4" fmla="*/ 5 w 30"/>
                <a:gd name="T5" fmla="*/ 0 h 26"/>
                <a:gd name="T6" fmla="*/ 0 w 30"/>
                <a:gd name="T7" fmla="*/ 7 h 26"/>
                <a:gd name="T8" fmla="*/ 25 w 30"/>
                <a:gd name="T9" fmla="*/ 24 h 26"/>
                <a:gd name="T10" fmla="*/ 30 w 30"/>
                <a:gd name="T11" fmla="*/ 24 h 26"/>
                <a:gd name="T12" fmla="*/ 25 w 30"/>
                <a:gd name="T13" fmla="*/ 24 h 26"/>
                <a:gd name="T14" fmla="*/ 29 w 30"/>
                <a:gd name="T15" fmla="*/ 26 h 26"/>
                <a:gd name="T16" fmla="*/ 30 w 30"/>
                <a:gd name="T17" fmla="*/ 24 h 26"/>
                <a:gd name="T18" fmla="*/ 25 w 30"/>
                <a:gd name="T19" fmla="*/ 17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25" y="17"/>
                  </a:moveTo>
                  <a:lnTo>
                    <a:pt x="30" y="17"/>
                  </a:lnTo>
                  <a:lnTo>
                    <a:pt x="5" y="0"/>
                  </a:lnTo>
                  <a:lnTo>
                    <a:pt x="0" y="7"/>
                  </a:lnTo>
                  <a:lnTo>
                    <a:pt x="25" y="24"/>
                  </a:lnTo>
                  <a:lnTo>
                    <a:pt x="30" y="24"/>
                  </a:lnTo>
                  <a:lnTo>
                    <a:pt x="25" y="24"/>
                  </a:lnTo>
                  <a:lnTo>
                    <a:pt x="29" y="26"/>
                  </a:lnTo>
                  <a:lnTo>
                    <a:pt x="30" y="24"/>
                  </a:lnTo>
                  <a:lnTo>
                    <a:pt x="25"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0" name="Freeform 212"/>
            <p:cNvSpPr>
              <a:spLocks/>
            </p:cNvSpPr>
            <p:nvPr/>
          </p:nvSpPr>
          <p:spPr bwMode="auto">
            <a:xfrm>
              <a:off x="4362" y="1205"/>
              <a:ext cx="29" cy="24"/>
            </a:xfrm>
            <a:custGeom>
              <a:avLst/>
              <a:gdLst>
                <a:gd name="T0" fmla="*/ 27 w 29"/>
                <a:gd name="T1" fmla="*/ 0 h 24"/>
                <a:gd name="T2" fmla="*/ 24 w 29"/>
                <a:gd name="T3" fmla="*/ 0 h 24"/>
                <a:gd name="T4" fmla="*/ 0 w 29"/>
                <a:gd name="T5" fmla="*/ 17 h 24"/>
                <a:gd name="T6" fmla="*/ 5 w 29"/>
                <a:gd name="T7" fmla="*/ 24 h 24"/>
                <a:gd name="T8" fmla="*/ 29 w 29"/>
                <a:gd name="T9" fmla="*/ 7 h 24"/>
                <a:gd name="T10" fmla="*/ 24 w 29"/>
                <a:gd name="T11" fmla="*/ 7 h 24"/>
                <a:gd name="T12" fmla="*/ 27 w 29"/>
                <a:gd name="T13" fmla="*/ 0 h 24"/>
                <a:gd name="T14" fmla="*/ 26 w 29"/>
                <a:gd name="T15" fmla="*/ 0 h 24"/>
                <a:gd name="T16" fmla="*/ 24 w 29"/>
                <a:gd name="T17" fmla="*/ 0 h 24"/>
                <a:gd name="T18" fmla="*/ 27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27" y="0"/>
                  </a:moveTo>
                  <a:lnTo>
                    <a:pt x="24" y="0"/>
                  </a:lnTo>
                  <a:lnTo>
                    <a:pt x="0" y="17"/>
                  </a:lnTo>
                  <a:lnTo>
                    <a:pt x="5" y="24"/>
                  </a:lnTo>
                  <a:lnTo>
                    <a:pt x="29" y="7"/>
                  </a:lnTo>
                  <a:lnTo>
                    <a:pt x="24" y="7"/>
                  </a:lnTo>
                  <a:lnTo>
                    <a:pt x="27" y="0"/>
                  </a:lnTo>
                  <a:lnTo>
                    <a:pt x="26" y="0"/>
                  </a:lnTo>
                  <a:lnTo>
                    <a:pt x="24" y="0"/>
                  </a:lnTo>
                  <a:lnTo>
                    <a:pt x="2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1" name="Freeform 213"/>
            <p:cNvSpPr>
              <a:spLocks/>
            </p:cNvSpPr>
            <p:nvPr/>
          </p:nvSpPr>
          <p:spPr bwMode="auto">
            <a:xfrm>
              <a:off x="4386" y="1205"/>
              <a:ext cx="25" cy="19"/>
            </a:xfrm>
            <a:custGeom>
              <a:avLst/>
              <a:gdLst>
                <a:gd name="T0" fmla="*/ 22 w 25"/>
                <a:gd name="T1" fmla="*/ 12 h 19"/>
                <a:gd name="T2" fmla="*/ 25 w 25"/>
                <a:gd name="T3" fmla="*/ 11 h 19"/>
                <a:gd name="T4" fmla="*/ 3 w 25"/>
                <a:gd name="T5" fmla="*/ 0 h 19"/>
                <a:gd name="T6" fmla="*/ 0 w 25"/>
                <a:gd name="T7" fmla="*/ 7 h 19"/>
                <a:gd name="T8" fmla="*/ 22 w 25"/>
                <a:gd name="T9" fmla="*/ 19 h 19"/>
                <a:gd name="T10" fmla="*/ 25 w 25"/>
                <a:gd name="T11" fmla="*/ 17 h 19"/>
                <a:gd name="T12" fmla="*/ 22 w 25"/>
                <a:gd name="T13" fmla="*/ 19 h 19"/>
                <a:gd name="T14" fmla="*/ 24 w 25"/>
                <a:gd name="T15" fmla="*/ 19 h 19"/>
                <a:gd name="T16" fmla="*/ 25 w 25"/>
                <a:gd name="T17" fmla="*/ 17 h 19"/>
                <a:gd name="T18" fmla="*/ 22 w 25"/>
                <a:gd name="T19" fmla="*/ 12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2"/>
                  </a:moveTo>
                  <a:lnTo>
                    <a:pt x="25" y="11"/>
                  </a:lnTo>
                  <a:lnTo>
                    <a:pt x="3" y="0"/>
                  </a:lnTo>
                  <a:lnTo>
                    <a:pt x="0" y="7"/>
                  </a:lnTo>
                  <a:lnTo>
                    <a:pt x="22" y="19"/>
                  </a:lnTo>
                  <a:lnTo>
                    <a:pt x="25" y="17"/>
                  </a:lnTo>
                  <a:lnTo>
                    <a:pt x="22" y="19"/>
                  </a:lnTo>
                  <a:lnTo>
                    <a:pt x="24" y="19"/>
                  </a:lnTo>
                  <a:lnTo>
                    <a:pt x="25" y="17"/>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2" name="Freeform 214"/>
            <p:cNvSpPr>
              <a:spLocks/>
            </p:cNvSpPr>
            <p:nvPr/>
          </p:nvSpPr>
          <p:spPr bwMode="auto">
            <a:xfrm>
              <a:off x="4408" y="1202"/>
              <a:ext cx="24" cy="20"/>
            </a:xfrm>
            <a:custGeom>
              <a:avLst/>
              <a:gdLst>
                <a:gd name="T0" fmla="*/ 24 w 24"/>
                <a:gd name="T1" fmla="*/ 0 h 20"/>
                <a:gd name="T2" fmla="*/ 20 w 24"/>
                <a:gd name="T3" fmla="*/ 2 h 20"/>
                <a:gd name="T4" fmla="*/ 0 w 24"/>
                <a:gd name="T5" fmla="*/ 15 h 20"/>
                <a:gd name="T6" fmla="*/ 3 w 24"/>
                <a:gd name="T7" fmla="*/ 20 h 20"/>
                <a:gd name="T8" fmla="*/ 24 w 24"/>
                <a:gd name="T9" fmla="*/ 7 h 20"/>
                <a:gd name="T10" fmla="*/ 20 w 24"/>
                <a:gd name="T11" fmla="*/ 8 h 20"/>
                <a:gd name="T12" fmla="*/ 24 w 24"/>
                <a:gd name="T13" fmla="*/ 0 h 20"/>
                <a:gd name="T14" fmla="*/ 22 w 24"/>
                <a:gd name="T15" fmla="*/ 0 h 20"/>
                <a:gd name="T16" fmla="*/ 20 w 24"/>
                <a:gd name="T17" fmla="*/ 2 h 20"/>
                <a:gd name="T18" fmla="*/ 24 w 24"/>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0">
                  <a:moveTo>
                    <a:pt x="24" y="0"/>
                  </a:moveTo>
                  <a:lnTo>
                    <a:pt x="20" y="2"/>
                  </a:lnTo>
                  <a:lnTo>
                    <a:pt x="0" y="15"/>
                  </a:lnTo>
                  <a:lnTo>
                    <a:pt x="3" y="20"/>
                  </a:lnTo>
                  <a:lnTo>
                    <a:pt x="24" y="7"/>
                  </a:lnTo>
                  <a:lnTo>
                    <a:pt x="20" y="8"/>
                  </a:lnTo>
                  <a:lnTo>
                    <a:pt x="24" y="0"/>
                  </a:lnTo>
                  <a:lnTo>
                    <a:pt x="22" y="0"/>
                  </a:lnTo>
                  <a:lnTo>
                    <a:pt x="20" y="2"/>
                  </a:lnTo>
                  <a:lnTo>
                    <a:pt x="24"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3" name="Freeform 215"/>
            <p:cNvSpPr>
              <a:spLocks/>
            </p:cNvSpPr>
            <p:nvPr/>
          </p:nvSpPr>
          <p:spPr bwMode="auto">
            <a:xfrm>
              <a:off x="4428" y="1202"/>
              <a:ext cx="26" cy="22"/>
            </a:xfrm>
            <a:custGeom>
              <a:avLst/>
              <a:gdLst>
                <a:gd name="T0" fmla="*/ 22 w 26"/>
                <a:gd name="T1" fmla="*/ 14 h 22"/>
                <a:gd name="T2" fmla="*/ 26 w 26"/>
                <a:gd name="T3" fmla="*/ 14 h 22"/>
                <a:gd name="T4" fmla="*/ 4 w 26"/>
                <a:gd name="T5" fmla="*/ 0 h 22"/>
                <a:gd name="T6" fmla="*/ 0 w 26"/>
                <a:gd name="T7" fmla="*/ 8 h 22"/>
                <a:gd name="T8" fmla="*/ 22 w 26"/>
                <a:gd name="T9" fmla="*/ 20 h 22"/>
                <a:gd name="T10" fmla="*/ 26 w 26"/>
                <a:gd name="T11" fmla="*/ 20 h 22"/>
                <a:gd name="T12" fmla="*/ 22 w 26"/>
                <a:gd name="T13" fmla="*/ 20 h 22"/>
                <a:gd name="T14" fmla="*/ 24 w 26"/>
                <a:gd name="T15" fmla="*/ 22 h 22"/>
                <a:gd name="T16" fmla="*/ 26 w 26"/>
                <a:gd name="T17" fmla="*/ 20 h 22"/>
                <a:gd name="T18" fmla="*/ 22 w 26"/>
                <a:gd name="T19" fmla="*/ 14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2">
                  <a:moveTo>
                    <a:pt x="22" y="14"/>
                  </a:moveTo>
                  <a:lnTo>
                    <a:pt x="26" y="14"/>
                  </a:lnTo>
                  <a:lnTo>
                    <a:pt x="4" y="0"/>
                  </a:lnTo>
                  <a:lnTo>
                    <a:pt x="0" y="8"/>
                  </a:lnTo>
                  <a:lnTo>
                    <a:pt x="22" y="20"/>
                  </a:lnTo>
                  <a:lnTo>
                    <a:pt x="26" y="20"/>
                  </a:lnTo>
                  <a:lnTo>
                    <a:pt x="22" y="20"/>
                  </a:lnTo>
                  <a:lnTo>
                    <a:pt x="24" y="22"/>
                  </a:lnTo>
                  <a:lnTo>
                    <a:pt x="26" y="20"/>
                  </a:lnTo>
                  <a:lnTo>
                    <a:pt x="22" y="1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4" name="Freeform 216"/>
            <p:cNvSpPr>
              <a:spLocks/>
            </p:cNvSpPr>
            <p:nvPr/>
          </p:nvSpPr>
          <p:spPr bwMode="auto">
            <a:xfrm>
              <a:off x="4450" y="1200"/>
              <a:ext cx="27" cy="22"/>
            </a:xfrm>
            <a:custGeom>
              <a:avLst/>
              <a:gdLst>
                <a:gd name="T0" fmla="*/ 24 w 27"/>
                <a:gd name="T1" fmla="*/ 4 h 22"/>
                <a:gd name="T2" fmla="*/ 22 w 27"/>
                <a:gd name="T3" fmla="*/ 0 h 22"/>
                <a:gd name="T4" fmla="*/ 0 w 27"/>
                <a:gd name="T5" fmla="*/ 16 h 22"/>
                <a:gd name="T6" fmla="*/ 4 w 27"/>
                <a:gd name="T7" fmla="*/ 22 h 22"/>
                <a:gd name="T8" fmla="*/ 27 w 27"/>
                <a:gd name="T9" fmla="*/ 7 h 22"/>
                <a:gd name="T10" fmla="*/ 24 w 27"/>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4"/>
                  </a:moveTo>
                  <a:lnTo>
                    <a:pt x="22" y="0"/>
                  </a:lnTo>
                  <a:lnTo>
                    <a:pt x="0" y="16"/>
                  </a:lnTo>
                  <a:lnTo>
                    <a:pt x="4" y="22"/>
                  </a:lnTo>
                  <a:lnTo>
                    <a:pt x="27" y="7"/>
                  </a:lnTo>
                  <a:lnTo>
                    <a:pt x="24"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5" name="Freeform 217"/>
            <p:cNvSpPr>
              <a:spLocks/>
            </p:cNvSpPr>
            <p:nvPr/>
          </p:nvSpPr>
          <p:spPr bwMode="auto">
            <a:xfrm>
              <a:off x="4337" y="1219"/>
              <a:ext cx="30" cy="25"/>
            </a:xfrm>
            <a:custGeom>
              <a:avLst/>
              <a:gdLst>
                <a:gd name="T0" fmla="*/ 25 w 30"/>
                <a:gd name="T1" fmla="*/ 17 h 25"/>
                <a:gd name="T2" fmla="*/ 30 w 30"/>
                <a:gd name="T3" fmla="*/ 17 h 25"/>
                <a:gd name="T4" fmla="*/ 5 w 30"/>
                <a:gd name="T5" fmla="*/ 0 h 25"/>
                <a:gd name="T6" fmla="*/ 0 w 30"/>
                <a:gd name="T7" fmla="*/ 7 h 25"/>
                <a:gd name="T8" fmla="*/ 25 w 30"/>
                <a:gd name="T9" fmla="*/ 24 h 25"/>
                <a:gd name="T10" fmla="*/ 30 w 30"/>
                <a:gd name="T11" fmla="*/ 24 h 25"/>
                <a:gd name="T12" fmla="*/ 25 w 30"/>
                <a:gd name="T13" fmla="*/ 24 h 25"/>
                <a:gd name="T14" fmla="*/ 29 w 30"/>
                <a:gd name="T15" fmla="*/ 25 h 25"/>
                <a:gd name="T16" fmla="*/ 30 w 30"/>
                <a:gd name="T17" fmla="*/ 24 h 25"/>
                <a:gd name="T18" fmla="*/ 25 w 30"/>
                <a:gd name="T19" fmla="*/ 1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25" y="17"/>
                  </a:moveTo>
                  <a:lnTo>
                    <a:pt x="30" y="17"/>
                  </a:lnTo>
                  <a:lnTo>
                    <a:pt x="5" y="0"/>
                  </a:lnTo>
                  <a:lnTo>
                    <a:pt x="0" y="7"/>
                  </a:lnTo>
                  <a:lnTo>
                    <a:pt x="25" y="24"/>
                  </a:lnTo>
                  <a:lnTo>
                    <a:pt x="30" y="24"/>
                  </a:lnTo>
                  <a:lnTo>
                    <a:pt x="25" y="24"/>
                  </a:lnTo>
                  <a:lnTo>
                    <a:pt x="29" y="25"/>
                  </a:lnTo>
                  <a:lnTo>
                    <a:pt x="30" y="24"/>
                  </a:lnTo>
                  <a:lnTo>
                    <a:pt x="25"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6" name="Freeform 218"/>
            <p:cNvSpPr>
              <a:spLocks/>
            </p:cNvSpPr>
            <p:nvPr/>
          </p:nvSpPr>
          <p:spPr bwMode="auto">
            <a:xfrm>
              <a:off x="4362" y="1219"/>
              <a:ext cx="29" cy="24"/>
            </a:xfrm>
            <a:custGeom>
              <a:avLst/>
              <a:gdLst>
                <a:gd name="T0" fmla="*/ 27 w 29"/>
                <a:gd name="T1" fmla="*/ 0 h 24"/>
                <a:gd name="T2" fmla="*/ 24 w 29"/>
                <a:gd name="T3" fmla="*/ 0 h 24"/>
                <a:gd name="T4" fmla="*/ 0 w 29"/>
                <a:gd name="T5" fmla="*/ 17 h 24"/>
                <a:gd name="T6" fmla="*/ 5 w 29"/>
                <a:gd name="T7" fmla="*/ 24 h 24"/>
                <a:gd name="T8" fmla="*/ 29 w 29"/>
                <a:gd name="T9" fmla="*/ 7 h 24"/>
                <a:gd name="T10" fmla="*/ 24 w 29"/>
                <a:gd name="T11" fmla="*/ 7 h 24"/>
                <a:gd name="T12" fmla="*/ 27 w 29"/>
                <a:gd name="T13" fmla="*/ 0 h 24"/>
                <a:gd name="T14" fmla="*/ 26 w 29"/>
                <a:gd name="T15" fmla="*/ 0 h 24"/>
                <a:gd name="T16" fmla="*/ 24 w 29"/>
                <a:gd name="T17" fmla="*/ 0 h 24"/>
                <a:gd name="T18" fmla="*/ 27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27" y="0"/>
                  </a:moveTo>
                  <a:lnTo>
                    <a:pt x="24" y="0"/>
                  </a:lnTo>
                  <a:lnTo>
                    <a:pt x="0" y="17"/>
                  </a:lnTo>
                  <a:lnTo>
                    <a:pt x="5" y="24"/>
                  </a:lnTo>
                  <a:lnTo>
                    <a:pt x="29" y="7"/>
                  </a:lnTo>
                  <a:lnTo>
                    <a:pt x="24" y="7"/>
                  </a:lnTo>
                  <a:lnTo>
                    <a:pt x="27" y="0"/>
                  </a:lnTo>
                  <a:lnTo>
                    <a:pt x="26" y="0"/>
                  </a:lnTo>
                  <a:lnTo>
                    <a:pt x="24" y="0"/>
                  </a:lnTo>
                  <a:lnTo>
                    <a:pt x="2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7" name="Freeform 219"/>
            <p:cNvSpPr>
              <a:spLocks/>
            </p:cNvSpPr>
            <p:nvPr/>
          </p:nvSpPr>
          <p:spPr bwMode="auto">
            <a:xfrm>
              <a:off x="4386" y="1219"/>
              <a:ext cx="25" cy="18"/>
            </a:xfrm>
            <a:custGeom>
              <a:avLst/>
              <a:gdLst>
                <a:gd name="T0" fmla="*/ 22 w 25"/>
                <a:gd name="T1" fmla="*/ 12 h 18"/>
                <a:gd name="T2" fmla="*/ 25 w 25"/>
                <a:gd name="T3" fmla="*/ 10 h 18"/>
                <a:gd name="T4" fmla="*/ 3 w 25"/>
                <a:gd name="T5" fmla="*/ 0 h 18"/>
                <a:gd name="T6" fmla="*/ 0 w 25"/>
                <a:gd name="T7" fmla="*/ 7 h 18"/>
                <a:gd name="T8" fmla="*/ 22 w 25"/>
                <a:gd name="T9" fmla="*/ 18 h 18"/>
                <a:gd name="T10" fmla="*/ 25 w 25"/>
                <a:gd name="T11" fmla="*/ 17 h 18"/>
                <a:gd name="T12" fmla="*/ 22 w 25"/>
                <a:gd name="T13" fmla="*/ 18 h 18"/>
                <a:gd name="T14" fmla="*/ 24 w 25"/>
                <a:gd name="T15" fmla="*/ 18 h 18"/>
                <a:gd name="T16" fmla="*/ 25 w 25"/>
                <a:gd name="T17" fmla="*/ 17 h 18"/>
                <a:gd name="T18" fmla="*/ 22 w 25"/>
                <a:gd name="T19" fmla="*/ 12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8">
                  <a:moveTo>
                    <a:pt x="22" y="12"/>
                  </a:moveTo>
                  <a:lnTo>
                    <a:pt x="25" y="10"/>
                  </a:lnTo>
                  <a:lnTo>
                    <a:pt x="3" y="0"/>
                  </a:lnTo>
                  <a:lnTo>
                    <a:pt x="0" y="7"/>
                  </a:lnTo>
                  <a:lnTo>
                    <a:pt x="22" y="18"/>
                  </a:lnTo>
                  <a:lnTo>
                    <a:pt x="25" y="17"/>
                  </a:lnTo>
                  <a:lnTo>
                    <a:pt x="22" y="18"/>
                  </a:lnTo>
                  <a:lnTo>
                    <a:pt x="24" y="18"/>
                  </a:lnTo>
                  <a:lnTo>
                    <a:pt x="25" y="17"/>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8" name="Freeform 220"/>
            <p:cNvSpPr>
              <a:spLocks/>
            </p:cNvSpPr>
            <p:nvPr/>
          </p:nvSpPr>
          <p:spPr bwMode="auto">
            <a:xfrm>
              <a:off x="4408" y="1216"/>
              <a:ext cx="24" cy="20"/>
            </a:xfrm>
            <a:custGeom>
              <a:avLst/>
              <a:gdLst>
                <a:gd name="T0" fmla="*/ 24 w 24"/>
                <a:gd name="T1" fmla="*/ 0 h 20"/>
                <a:gd name="T2" fmla="*/ 20 w 24"/>
                <a:gd name="T3" fmla="*/ 1 h 20"/>
                <a:gd name="T4" fmla="*/ 0 w 24"/>
                <a:gd name="T5" fmla="*/ 15 h 20"/>
                <a:gd name="T6" fmla="*/ 3 w 24"/>
                <a:gd name="T7" fmla="*/ 20 h 20"/>
                <a:gd name="T8" fmla="*/ 24 w 24"/>
                <a:gd name="T9" fmla="*/ 6 h 20"/>
                <a:gd name="T10" fmla="*/ 20 w 24"/>
                <a:gd name="T11" fmla="*/ 8 h 20"/>
                <a:gd name="T12" fmla="*/ 24 w 24"/>
                <a:gd name="T13" fmla="*/ 0 h 20"/>
                <a:gd name="T14" fmla="*/ 22 w 24"/>
                <a:gd name="T15" fmla="*/ 0 h 20"/>
                <a:gd name="T16" fmla="*/ 20 w 24"/>
                <a:gd name="T17" fmla="*/ 1 h 20"/>
                <a:gd name="T18" fmla="*/ 24 w 24"/>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0">
                  <a:moveTo>
                    <a:pt x="24" y="0"/>
                  </a:moveTo>
                  <a:lnTo>
                    <a:pt x="20" y="1"/>
                  </a:lnTo>
                  <a:lnTo>
                    <a:pt x="0" y="15"/>
                  </a:lnTo>
                  <a:lnTo>
                    <a:pt x="3" y="20"/>
                  </a:lnTo>
                  <a:lnTo>
                    <a:pt x="24" y="6"/>
                  </a:lnTo>
                  <a:lnTo>
                    <a:pt x="20" y="8"/>
                  </a:lnTo>
                  <a:lnTo>
                    <a:pt x="24" y="0"/>
                  </a:lnTo>
                  <a:lnTo>
                    <a:pt x="22" y="0"/>
                  </a:lnTo>
                  <a:lnTo>
                    <a:pt x="20" y="1"/>
                  </a:lnTo>
                  <a:lnTo>
                    <a:pt x="24"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29" name="Freeform 221"/>
            <p:cNvSpPr>
              <a:spLocks/>
            </p:cNvSpPr>
            <p:nvPr/>
          </p:nvSpPr>
          <p:spPr bwMode="auto">
            <a:xfrm>
              <a:off x="4428" y="1216"/>
              <a:ext cx="26" cy="21"/>
            </a:xfrm>
            <a:custGeom>
              <a:avLst/>
              <a:gdLst>
                <a:gd name="T0" fmla="*/ 22 w 26"/>
                <a:gd name="T1" fmla="*/ 13 h 21"/>
                <a:gd name="T2" fmla="*/ 26 w 26"/>
                <a:gd name="T3" fmla="*/ 13 h 21"/>
                <a:gd name="T4" fmla="*/ 4 w 26"/>
                <a:gd name="T5" fmla="*/ 0 h 21"/>
                <a:gd name="T6" fmla="*/ 0 w 26"/>
                <a:gd name="T7" fmla="*/ 8 h 21"/>
                <a:gd name="T8" fmla="*/ 22 w 26"/>
                <a:gd name="T9" fmla="*/ 20 h 21"/>
                <a:gd name="T10" fmla="*/ 26 w 26"/>
                <a:gd name="T11" fmla="*/ 20 h 21"/>
                <a:gd name="T12" fmla="*/ 22 w 26"/>
                <a:gd name="T13" fmla="*/ 20 h 21"/>
                <a:gd name="T14" fmla="*/ 24 w 26"/>
                <a:gd name="T15" fmla="*/ 21 h 21"/>
                <a:gd name="T16" fmla="*/ 26 w 26"/>
                <a:gd name="T17" fmla="*/ 20 h 21"/>
                <a:gd name="T18" fmla="*/ 22 w 26"/>
                <a:gd name="T19" fmla="*/ 13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22" y="13"/>
                  </a:moveTo>
                  <a:lnTo>
                    <a:pt x="26" y="13"/>
                  </a:lnTo>
                  <a:lnTo>
                    <a:pt x="4" y="0"/>
                  </a:lnTo>
                  <a:lnTo>
                    <a:pt x="0" y="8"/>
                  </a:lnTo>
                  <a:lnTo>
                    <a:pt x="22" y="20"/>
                  </a:lnTo>
                  <a:lnTo>
                    <a:pt x="26" y="20"/>
                  </a:lnTo>
                  <a:lnTo>
                    <a:pt x="22" y="20"/>
                  </a:lnTo>
                  <a:lnTo>
                    <a:pt x="24" y="21"/>
                  </a:lnTo>
                  <a:lnTo>
                    <a:pt x="26" y="20"/>
                  </a:lnTo>
                  <a:lnTo>
                    <a:pt x="22" y="1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0" name="Freeform 222"/>
            <p:cNvSpPr>
              <a:spLocks/>
            </p:cNvSpPr>
            <p:nvPr/>
          </p:nvSpPr>
          <p:spPr bwMode="auto">
            <a:xfrm>
              <a:off x="4450" y="1214"/>
              <a:ext cx="27" cy="22"/>
            </a:xfrm>
            <a:custGeom>
              <a:avLst/>
              <a:gdLst>
                <a:gd name="T0" fmla="*/ 24 w 27"/>
                <a:gd name="T1" fmla="*/ 3 h 22"/>
                <a:gd name="T2" fmla="*/ 22 w 27"/>
                <a:gd name="T3" fmla="*/ 0 h 22"/>
                <a:gd name="T4" fmla="*/ 0 w 27"/>
                <a:gd name="T5" fmla="*/ 15 h 22"/>
                <a:gd name="T6" fmla="*/ 4 w 27"/>
                <a:gd name="T7" fmla="*/ 22 h 22"/>
                <a:gd name="T8" fmla="*/ 27 w 27"/>
                <a:gd name="T9" fmla="*/ 7 h 22"/>
                <a:gd name="T10" fmla="*/ 24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3"/>
                  </a:moveTo>
                  <a:lnTo>
                    <a:pt x="22" y="0"/>
                  </a:lnTo>
                  <a:lnTo>
                    <a:pt x="0" y="15"/>
                  </a:lnTo>
                  <a:lnTo>
                    <a:pt x="4" y="22"/>
                  </a:lnTo>
                  <a:lnTo>
                    <a:pt x="27" y="7"/>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1" name="Freeform 223"/>
            <p:cNvSpPr>
              <a:spLocks/>
            </p:cNvSpPr>
            <p:nvPr/>
          </p:nvSpPr>
          <p:spPr bwMode="auto">
            <a:xfrm>
              <a:off x="4337" y="1153"/>
              <a:ext cx="30" cy="25"/>
            </a:xfrm>
            <a:custGeom>
              <a:avLst/>
              <a:gdLst>
                <a:gd name="T0" fmla="*/ 25 w 30"/>
                <a:gd name="T1" fmla="*/ 19 h 25"/>
                <a:gd name="T2" fmla="*/ 30 w 30"/>
                <a:gd name="T3" fmla="*/ 19 h 25"/>
                <a:gd name="T4" fmla="*/ 5 w 30"/>
                <a:gd name="T5" fmla="*/ 0 h 25"/>
                <a:gd name="T6" fmla="*/ 0 w 30"/>
                <a:gd name="T7" fmla="*/ 7 h 25"/>
                <a:gd name="T8" fmla="*/ 25 w 30"/>
                <a:gd name="T9" fmla="*/ 25 h 25"/>
                <a:gd name="T10" fmla="*/ 30 w 30"/>
                <a:gd name="T11" fmla="*/ 25 h 25"/>
                <a:gd name="T12" fmla="*/ 25 w 30"/>
                <a:gd name="T13" fmla="*/ 25 h 25"/>
                <a:gd name="T14" fmla="*/ 29 w 30"/>
                <a:gd name="T15" fmla="*/ 25 h 25"/>
                <a:gd name="T16" fmla="*/ 30 w 30"/>
                <a:gd name="T17" fmla="*/ 25 h 25"/>
                <a:gd name="T18" fmla="*/ 25 w 30"/>
                <a:gd name="T19" fmla="*/ 19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25" y="19"/>
                  </a:moveTo>
                  <a:lnTo>
                    <a:pt x="30" y="19"/>
                  </a:lnTo>
                  <a:lnTo>
                    <a:pt x="5" y="0"/>
                  </a:lnTo>
                  <a:lnTo>
                    <a:pt x="0" y="7"/>
                  </a:lnTo>
                  <a:lnTo>
                    <a:pt x="25" y="25"/>
                  </a:lnTo>
                  <a:lnTo>
                    <a:pt x="30" y="25"/>
                  </a:lnTo>
                  <a:lnTo>
                    <a:pt x="25" y="25"/>
                  </a:lnTo>
                  <a:lnTo>
                    <a:pt x="29" y="25"/>
                  </a:lnTo>
                  <a:lnTo>
                    <a:pt x="30" y="25"/>
                  </a:lnTo>
                  <a:lnTo>
                    <a:pt x="25"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2" name="Freeform 224"/>
            <p:cNvSpPr>
              <a:spLocks/>
            </p:cNvSpPr>
            <p:nvPr/>
          </p:nvSpPr>
          <p:spPr bwMode="auto">
            <a:xfrm>
              <a:off x="4362" y="1153"/>
              <a:ext cx="29" cy="25"/>
            </a:xfrm>
            <a:custGeom>
              <a:avLst/>
              <a:gdLst>
                <a:gd name="T0" fmla="*/ 27 w 29"/>
                <a:gd name="T1" fmla="*/ 2 h 25"/>
                <a:gd name="T2" fmla="*/ 24 w 29"/>
                <a:gd name="T3" fmla="*/ 2 h 25"/>
                <a:gd name="T4" fmla="*/ 0 w 29"/>
                <a:gd name="T5" fmla="*/ 19 h 25"/>
                <a:gd name="T6" fmla="*/ 5 w 29"/>
                <a:gd name="T7" fmla="*/ 25 h 25"/>
                <a:gd name="T8" fmla="*/ 29 w 29"/>
                <a:gd name="T9" fmla="*/ 8 h 25"/>
                <a:gd name="T10" fmla="*/ 24 w 29"/>
                <a:gd name="T11" fmla="*/ 8 h 25"/>
                <a:gd name="T12" fmla="*/ 27 w 29"/>
                <a:gd name="T13" fmla="*/ 2 h 25"/>
                <a:gd name="T14" fmla="*/ 26 w 29"/>
                <a:gd name="T15" fmla="*/ 0 h 25"/>
                <a:gd name="T16" fmla="*/ 24 w 29"/>
                <a:gd name="T17" fmla="*/ 2 h 25"/>
                <a:gd name="T18" fmla="*/ 27 w 29"/>
                <a:gd name="T19" fmla="*/ 2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27" y="2"/>
                  </a:moveTo>
                  <a:lnTo>
                    <a:pt x="24" y="2"/>
                  </a:lnTo>
                  <a:lnTo>
                    <a:pt x="0" y="19"/>
                  </a:lnTo>
                  <a:lnTo>
                    <a:pt x="5" y="25"/>
                  </a:lnTo>
                  <a:lnTo>
                    <a:pt x="29" y="8"/>
                  </a:lnTo>
                  <a:lnTo>
                    <a:pt x="24" y="8"/>
                  </a:lnTo>
                  <a:lnTo>
                    <a:pt x="27" y="2"/>
                  </a:lnTo>
                  <a:lnTo>
                    <a:pt x="26" y="0"/>
                  </a:lnTo>
                  <a:lnTo>
                    <a:pt x="24" y="2"/>
                  </a:lnTo>
                  <a:lnTo>
                    <a:pt x="27"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3" name="Freeform 225"/>
            <p:cNvSpPr>
              <a:spLocks/>
            </p:cNvSpPr>
            <p:nvPr/>
          </p:nvSpPr>
          <p:spPr bwMode="auto">
            <a:xfrm>
              <a:off x="4386" y="1155"/>
              <a:ext cx="25" cy="18"/>
            </a:xfrm>
            <a:custGeom>
              <a:avLst/>
              <a:gdLst>
                <a:gd name="T0" fmla="*/ 22 w 25"/>
                <a:gd name="T1" fmla="*/ 10 h 18"/>
                <a:gd name="T2" fmla="*/ 25 w 25"/>
                <a:gd name="T3" fmla="*/ 10 h 18"/>
                <a:gd name="T4" fmla="*/ 3 w 25"/>
                <a:gd name="T5" fmla="*/ 0 h 18"/>
                <a:gd name="T6" fmla="*/ 0 w 25"/>
                <a:gd name="T7" fmla="*/ 6 h 18"/>
                <a:gd name="T8" fmla="*/ 22 w 25"/>
                <a:gd name="T9" fmla="*/ 17 h 18"/>
                <a:gd name="T10" fmla="*/ 25 w 25"/>
                <a:gd name="T11" fmla="*/ 17 h 18"/>
                <a:gd name="T12" fmla="*/ 22 w 25"/>
                <a:gd name="T13" fmla="*/ 17 h 18"/>
                <a:gd name="T14" fmla="*/ 24 w 25"/>
                <a:gd name="T15" fmla="*/ 18 h 18"/>
                <a:gd name="T16" fmla="*/ 25 w 25"/>
                <a:gd name="T17" fmla="*/ 17 h 18"/>
                <a:gd name="T18" fmla="*/ 22 w 25"/>
                <a:gd name="T19" fmla="*/ 1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8">
                  <a:moveTo>
                    <a:pt x="22" y="10"/>
                  </a:moveTo>
                  <a:lnTo>
                    <a:pt x="25" y="10"/>
                  </a:lnTo>
                  <a:lnTo>
                    <a:pt x="3" y="0"/>
                  </a:lnTo>
                  <a:lnTo>
                    <a:pt x="0" y="6"/>
                  </a:lnTo>
                  <a:lnTo>
                    <a:pt x="22" y="17"/>
                  </a:lnTo>
                  <a:lnTo>
                    <a:pt x="25" y="17"/>
                  </a:lnTo>
                  <a:lnTo>
                    <a:pt x="22" y="17"/>
                  </a:lnTo>
                  <a:lnTo>
                    <a:pt x="24" y="18"/>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4" name="Freeform 226"/>
            <p:cNvSpPr>
              <a:spLocks/>
            </p:cNvSpPr>
            <p:nvPr/>
          </p:nvSpPr>
          <p:spPr bwMode="auto">
            <a:xfrm>
              <a:off x="4408" y="1150"/>
              <a:ext cx="24" cy="22"/>
            </a:xfrm>
            <a:custGeom>
              <a:avLst/>
              <a:gdLst>
                <a:gd name="T0" fmla="*/ 24 w 24"/>
                <a:gd name="T1" fmla="*/ 1 h 22"/>
                <a:gd name="T2" fmla="*/ 20 w 24"/>
                <a:gd name="T3" fmla="*/ 1 h 22"/>
                <a:gd name="T4" fmla="*/ 0 w 24"/>
                <a:gd name="T5" fmla="*/ 15 h 22"/>
                <a:gd name="T6" fmla="*/ 3 w 24"/>
                <a:gd name="T7" fmla="*/ 22 h 22"/>
                <a:gd name="T8" fmla="*/ 24 w 24"/>
                <a:gd name="T9" fmla="*/ 8 h 22"/>
                <a:gd name="T10" fmla="*/ 20 w 24"/>
                <a:gd name="T11" fmla="*/ 8 h 22"/>
                <a:gd name="T12" fmla="*/ 24 w 24"/>
                <a:gd name="T13" fmla="*/ 1 h 22"/>
                <a:gd name="T14" fmla="*/ 22 w 24"/>
                <a:gd name="T15" fmla="*/ 0 h 22"/>
                <a:gd name="T16" fmla="*/ 20 w 24"/>
                <a:gd name="T17" fmla="*/ 1 h 22"/>
                <a:gd name="T18" fmla="*/ 24 w 24"/>
                <a:gd name="T19" fmla="*/ 1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1"/>
                  </a:moveTo>
                  <a:lnTo>
                    <a:pt x="20" y="1"/>
                  </a:lnTo>
                  <a:lnTo>
                    <a:pt x="0" y="15"/>
                  </a:lnTo>
                  <a:lnTo>
                    <a:pt x="3" y="22"/>
                  </a:lnTo>
                  <a:lnTo>
                    <a:pt x="24" y="8"/>
                  </a:lnTo>
                  <a:lnTo>
                    <a:pt x="20" y="8"/>
                  </a:lnTo>
                  <a:lnTo>
                    <a:pt x="24" y="1"/>
                  </a:lnTo>
                  <a:lnTo>
                    <a:pt x="22" y="0"/>
                  </a:lnTo>
                  <a:lnTo>
                    <a:pt x="20" y="1"/>
                  </a:lnTo>
                  <a:lnTo>
                    <a:pt x="24" y="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5" name="Freeform 227"/>
            <p:cNvSpPr>
              <a:spLocks/>
            </p:cNvSpPr>
            <p:nvPr/>
          </p:nvSpPr>
          <p:spPr bwMode="auto">
            <a:xfrm>
              <a:off x="4428" y="1151"/>
              <a:ext cx="26" cy="21"/>
            </a:xfrm>
            <a:custGeom>
              <a:avLst/>
              <a:gdLst>
                <a:gd name="T0" fmla="*/ 22 w 26"/>
                <a:gd name="T1" fmla="*/ 12 h 21"/>
                <a:gd name="T2" fmla="*/ 26 w 26"/>
                <a:gd name="T3" fmla="*/ 12 h 21"/>
                <a:gd name="T4" fmla="*/ 4 w 26"/>
                <a:gd name="T5" fmla="*/ 0 h 21"/>
                <a:gd name="T6" fmla="*/ 0 w 26"/>
                <a:gd name="T7" fmla="*/ 7 h 21"/>
                <a:gd name="T8" fmla="*/ 22 w 26"/>
                <a:gd name="T9" fmla="*/ 19 h 21"/>
                <a:gd name="T10" fmla="*/ 26 w 26"/>
                <a:gd name="T11" fmla="*/ 19 h 21"/>
                <a:gd name="T12" fmla="*/ 22 w 26"/>
                <a:gd name="T13" fmla="*/ 19 h 21"/>
                <a:gd name="T14" fmla="*/ 24 w 26"/>
                <a:gd name="T15" fmla="*/ 21 h 21"/>
                <a:gd name="T16" fmla="*/ 26 w 26"/>
                <a:gd name="T17" fmla="*/ 19 h 21"/>
                <a:gd name="T18" fmla="*/ 22 w 26"/>
                <a:gd name="T19" fmla="*/ 12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22" y="12"/>
                  </a:moveTo>
                  <a:lnTo>
                    <a:pt x="26" y="12"/>
                  </a:lnTo>
                  <a:lnTo>
                    <a:pt x="4" y="0"/>
                  </a:lnTo>
                  <a:lnTo>
                    <a:pt x="0" y="7"/>
                  </a:lnTo>
                  <a:lnTo>
                    <a:pt x="22" y="19"/>
                  </a:lnTo>
                  <a:lnTo>
                    <a:pt x="26" y="19"/>
                  </a:lnTo>
                  <a:lnTo>
                    <a:pt x="22" y="19"/>
                  </a:lnTo>
                  <a:lnTo>
                    <a:pt x="24" y="21"/>
                  </a:lnTo>
                  <a:lnTo>
                    <a:pt x="26"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6" name="Freeform 228"/>
            <p:cNvSpPr>
              <a:spLocks/>
            </p:cNvSpPr>
            <p:nvPr/>
          </p:nvSpPr>
          <p:spPr bwMode="auto">
            <a:xfrm>
              <a:off x="4450" y="1150"/>
              <a:ext cx="27" cy="20"/>
            </a:xfrm>
            <a:custGeom>
              <a:avLst/>
              <a:gdLst>
                <a:gd name="T0" fmla="*/ 24 w 27"/>
                <a:gd name="T1" fmla="*/ 3 h 20"/>
                <a:gd name="T2" fmla="*/ 22 w 27"/>
                <a:gd name="T3" fmla="*/ 0 h 20"/>
                <a:gd name="T4" fmla="*/ 0 w 27"/>
                <a:gd name="T5" fmla="*/ 13 h 20"/>
                <a:gd name="T6" fmla="*/ 4 w 27"/>
                <a:gd name="T7" fmla="*/ 20 h 20"/>
                <a:gd name="T8" fmla="*/ 27 w 27"/>
                <a:gd name="T9" fmla="*/ 6 h 20"/>
                <a:gd name="T10" fmla="*/ 24 w 27"/>
                <a:gd name="T11" fmla="*/ 3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24" y="3"/>
                  </a:moveTo>
                  <a:lnTo>
                    <a:pt x="22" y="0"/>
                  </a:lnTo>
                  <a:lnTo>
                    <a:pt x="0" y="13"/>
                  </a:lnTo>
                  <a:lnTo>
                    <a:pt x="4" y="20"/>
                  </a:lnTo>
                  <a:lnTo>
                    <a:pt x="27" y="6"/>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7" name="Freeform 229"/>
            <p:cNvSpPr>
              <a:spLocks/>
            </p:cNvSpPr>
            <p:nvPr/>
          </p:nvSpPr>
          <p:spPr bwMode="auto">
            <a:xfrm>
              <a:off x="4337" y="1166"/>
              <a:ext cx="30" cy="28"/>
            </a:xfrm>
            <a:custGeom>
              <a:avLst/>
              <a:gdLst>
                <a:gd name="T0" fmla="*/ 25 w 30"/>
                <a:gd name="T1" fmla="*/ 19 h 28"/>
                <a:gd name="T2" fmla="*/ 30 w 30"/>
                <a:gd name="T3" fmla="*/ 19 h 28"/>
                <a:gd name="T4" fmla="*/ 5 w 30"/>
                <a:gd name="T5" fmla="*/ 0 h 28"/>
                <a:gd name="T6" fmla="*/ 0 w 30"/>
                <a:gd name="T7" fmla="*/ 7 h 28"/>
                <a:gd name="T8" fmla="*/ 25 w 30"/>
                <a:gd name="T9" fmla="*/ 26 h 28"/>
                <a:gd name="T10" fmla="*/ 30 w 30"/>
                <a:gd name="T11" fmla="*/ 26 h 28"/>
                <a:gd name="T12" fmla="*/ 25 w 30"/>
                <a:gd name="T13" fmla="*/ 26 h 28"/>
                <a:gd name="T14" fmla="*/ 29 w 30"/>
                <a:gd name="T15" fmla="*/ 28 h 28"/>
                <a:gd name="T16" fmla="*/ 30 w 30"/>
                <a:gd name="T17" fmla="*/ 26 h 28"/>
                <a:gd name="T18" fmla="*/ 25 w 30"/>
                <a:gd name="T19" fmla="*/ 19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8">
                  <a:moveTo>
                    <a:pt x="25" y="19"/>
                  </a:moveTo>
                  <a:lnTo>
                    <a:pt x="30" y="19"/>
                  </a:lnTo>
                  <a:lnTo>
                    <a:pt x="5" y="0"/>
                  </a:lnTo>
                  <a:lnTo>
                    <a:pt x="0" y="7"/>
                  </a:lnTo>
                  <a:lnTo>
                    <a:pt x="25" y="26"/>
                  </a:lnTo>
                  <a:lnTo>
                    <a:pt x="30" y="26"/>
                  </a:lnTo>
                  <a:lnTo>
                    <a:pt x="25" y="26"/>
                  </a:lnTo>
                  <a:lnTo>
                    <a:pt x="29" y="28"/>
                  </a:lnTo>
                  <a:lnTo>
                    <a:pt x="30" y="26"/>
                  </a:lnTo>
                  <a:lnTo>
                    <a:pt x="25"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8" name="Freeform 230"/>
            <p:cNvSpPr>
              <a:spLocks/>
            </p:cNvSpPr>
            <p:nvPr/>
          </p:nvSpPr>
          <p:spPr bwMode="auto">
            <a:xfrm>
              <a:off x="4362" y="1166"/>
              <a:ext cx="29" cy="26"/>
            </a:xfrm>
            <a:custGeom>
              <a:avLst/>
              <a:gdLst>
                <a:gd name="T0" fmla="*/ 27 w 29"/>
                <a:gd name="T1" fmla="*/ 2 h 26"/>
                <a:gd name="T2" fmla="*/ 24 w 29"/>
                <a:gd name="T3" fmla="*/ 2 h 26"/>
                <a:gd name="T4" fmla="*/ 0 w 29"/>
                <a:gd name="T5" fmla="*/ 19 h 26"/>
                <a:gd name="T6" fmla="*/ 5 w 29"/>
                <a:gd name="T7" fmla="*/ 26 h 26"/>
                <a:gd name="T8" fmla="*/ 29 w 29"/>
                <a:gd name="T9" fmla="*/ 9 h 26"/>
                <a:gd name="T10" fmla="*/ 24 w 29"/>
                <a:gd name="T11" fmla="*/ 9 h 26"/>
                <a:gd name="T12" fmla="*/ 27 w 29"/>
                <a:gd name="T13" fmla="*/ 2 h 26"/>
                <a:gd name="T14" fmla="*/ 26 w 29"/>
                <a:gd name="T15" fmla="*/ 0 h 26"/>
                <a:gd name="T16" fmla="*/ 24 w 29"/>
                <a:gd name="T17" fmla="*/ 2 h 26"/>
                <a:gd name="T18" fmla="*/ 27 w 29"/>
                <a:gd name="T19" fmla="*/ 2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6">
                  <a:moveTo>
                    <a:pt x="27" y="2"/>
                  </a:moveTo>
                  <a:lnTo>
                    <a:pt x="24" y="2"/>
                  </a:lnTo>
                  <a:lnTo>
                    <a:pt x="0" y="19"/>
                  </a:lnTo>
                  <a:lnTo>
                    <a:pt x="5" y="26"/>
                  </a:lnTo>
                  <a:lnTo>
                    <a:pt x="29" y="9"/>
                  </a:lnTo>
                  <a:lnTo>
                    <a:pt x="24" y="9"/>
                  </a:lnTo>
                  <a:lnTo>
                    <a:pt x="27" y="2"/>
                  </a:lnTo>
                  <a:lnTo>
                    <a:pt x="26" y="0"/>
                  </a:lnTo>
                  <a:lnTo>
                    <a:pt x="24" y="2"/>
                  </a:lnTo>
                  <a:lnTo>
                    <a:pt x="27"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39" name="Freeform 231"/>
            <p:cNvSpPr>
              <a:spLocks/>
            </p:cNvSpPr>
            <p:nvPr/>
          </p:nvSpPr>
          <p:spPr bwMode="auto">
            <a:xfrm>
              <a:off x="4386" y="1168"/>
              <a:ext cx="25" cy="19"/>
            </a:xfrm>
            <a:custGeom>
              <a:avLst/>
              <a:gdLst>
                <a:gd name="T0" fmla="*/ 22 w 25"/>
                <a:gd name="T1" fmla="*/ 10 h 19"/>
                <a:gd name="T2" fmla="*/ 25 w 25"/>
                <a:gd name="T3" fmla="*/ 10 h 19"/>
                <a:gd name="T4" fmla="*/ 3 w 25"/>
                <a:gd name="T5" fmla="*/ 0 h 19"/>
                <a:gd name="T6" fmla="*/ 0 w 25"/>
                <a:gd name="T7" fmla="*/ 7 h 19"/>
                <a:gd name="T8" fmla="*/ 22 w 25"/>
                <a:gd name="T9" fmla="*/ 17 h 19"/>
                <a:gd name="T10" fmla="*/ 25 w 25"/>
                <a:gd name="T11" fmla="*/ 17 h 19"/>
                <a:gd name="T12" fmla="*/ 22 w 25"/>
                <a:gd name="T13" fmla="*/ 17 h 19"/>
                <a:gd name="T14" fmla="*/ 24 w 25"/>
                <a:gd name="T15" fmla="*/ 19 h 19"/>
                <a:gd name="T16" fmla="*/ 25 w 25"/>
                <a:gd name="T17" fmla="*/ 17 h 19"/>
                <a:gd name="T18" fmla="*/ 22 w 25"/>
                <a:gd name="T19" fmla="*/ 1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0"/>
                  </a:moveTo>
                  <a:lnTo>
                    <a:pt x="25" y="10"/>
                  </a:lnTo>
                  <a:lnTo>
                    <a:pt x="3" y="0"/>
                  </a:lnTo>
                  <a:lnTo>
                    <a:pt x="0" y="7"/>
                  </a:lnTo>
                  <a:lnTo>
                    <a:pt x="22" y="17"/>
                  </a:lnTo>
                  <a:lnTo>
                    <a:pt x="25" y="17"/>
                  </a:lnTo>
                  <a:lnTo>
                    <a:pt x="22" y="17"/>
                  </a:lnTo>
                  <a:lnTo>
                    <a:pt x="24" y="19"/>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0" name="Freeform 232"/>
            <p:cNvSpPr>
              <a:spLocks/>
            </p:cNvSpPr>
            <p:nvPr/>
          </p:nvSpPr>
          <p:spPr bwMode="auto">
            <a:xfrm>
              <a:off x="4408" y="1163"/>
              <a:ext cx="24" cy="22"/>
            </a:xfrm>
            <a:custGeom>
              <a:avLst/>
              <a:gdLst>
                <a:gd name="T0" fmla="*/ 24 w 24"/>
                <a:gd name="T1" fmla="*/ 2 h 22"/>
                <a:gd name="T2" fmla="*/ 20 w 24"/>
                <a:gd name="T3" fmla="*/ 2 h 22"/>
                <a:gd name="T4" fmla="*/ 0 w 24"/>
                <a:gd name="T5" fmla="*/ 15 h 22"/>
                <a:gd name="T6" fmla="*/ 3 w 24"/>
                <a:gd name="T7" fmla="*/ 22 h 22"/>
                <a:gd name="T8" fmla="*/ 24 w 24"/>
                <a:gd name="T9" fmla="*/ 9 h 22"/>
                <a:gd name="T10" fmla="*/ 20 w 24"/>
                <a:gd name="T11" fmla="*/ 9 h 22"/>
                <a:gd name="T12" fmla="*/ 24 w 24"/>
                <a:gd name="T13" fmla="*/ 2 h 22"/>
                <a:gd name="T14" fmla="*/ 22 w 24"/>
                <a:gd name="T15" fmla="*/ 0 h 22"/>
                <a:gd name="T16" fmla="*/ 20 w 24"/>
                <a:gd name="T17" fmla="*/ 2 h 22"/>
                <a:gd name="T18" fmla="*/ 24 w 24"/>
                <a:gd name="T19" fmla="*/ 2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5"/>
                  </a:lnTo>
                  <a:lnTo>
                    <a:pt x="3" y="22"/>
                  </a:lnTo>
                  <a:lnTo>
                    <a:pt x="24" y="9"/>
                  </a:lnTo>
                  <a:lnTo>
                    <a:pt x="20" y="9"/>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1" name="Freeform 233"/>
            <p:cNvSpPr>
              <a:spLocks/>
            </p:cNvSpPr>
            <p:nvPr/>
          </p:nvSpPr>
          <p:spPr bwMode="auto">
            <a:xfrm>
              <a:off x="4428" y="1165"/>
              <a:ext cx="26" cy="20"/>
            </a:xfrm>
            <a:custGeom>
              <a:avLst/>
              <a:gdLst>
                <a:gd name="T0" fmla="*/ 22 w 26"/>
                <a:gd name="T1" fmla="*/ 12 h 20"/>
                <a:gd name="T2" fmla="*/ 26 w 26"/>
                <a:gd name="T3" fmla="*/ 12 h 20"/>
                <a:gd name="T4" fmla="*/ 4 w 26"/>
                <a:gd name="T5" fmla="*/ 0 h 20"/>
                <a:gd name="T6" fmla="*/ 0 w 26"/>
                <a:gd name="T7" fmla="*/ 7 h 20"/>
                <a:gd name="T8" fmla="*/ 22 w 26"/>
                <a:gd name="T9" fmla="*/ 18 h 20"/>
                <a:gd name="T10" fmla="*/ 26 w 26"/>
                <a:gd name="T11" fmla="*/ 18 h 20"/>
                <a:gd name="T12" fmla="*/ 22 w 26"/>
                <a:gd name="T13" fmla="*/ 18 h 20"/>
                <a:gd name="T14" fmla="*/ 24 w 26"/>
                <a:gd name="T15" fmla="*/ 20 h 20"/>
                <a:gd name="T16" fmla="*/ 26 w 26"/>
                <a:gd name="T17" fmla="*/ 18 h 20"/>
                <a:gd name="T18" fmla="*/ 22 w 26"/>
                <a:gd name="T19" fmla="*/ 12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2"/>
                  </a:moveTo>
                  <a:lnTo>
                    <a:pt x="26" y="12"/>
                  </a:lnTo>
                  <a:lnTo>
                    <a:pt x="4" y="0"/>
                  </a:lnTo>
                  <a:lnTo>
                    <a:pt x="0" y="7"/>
                  </a:lnTo>
                  <a:lnTo>
                    <a:pt x="22" y="18"/>
                  </a:lnTo>
                  <a:lnTo>
                    <a:pt x="26" y="18"/>
                  </a:lnTo>
                  <a:lnTo>
                    <a:pt x="22" y="18"/>
                  </a:lnTo>
                  <a:lnTo>
                    <a:pt x="24" y="20"/>
                  </a:lnTo>
                  <a:lnTo>
                    <a:pt x="26" y="18"/>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2" name="Freeform 234"/>
            <p:cNvSpPr>
              <a:spLocks/>
            </p:cNvSpPr>
            <p:nvPr/>
          </p:nvSpPr>
          <p:spPr bwMode="auto">
            <a:xfrm>
              <a:off x="4450" y="1163"/>
              <a:ext cx="27" cy="20"/>
            </a:xfrm>
            <a:custGeom>
              <a:avLst/>
              <a:gdLst>
                <a:gd name="T0" fmla="*/ 24 w 27"/>
                <a:gd name="T1" fmla="*/ 3 h 20"/>
                <a:gd name="T2" fmla="*/ 22 w 27"/>
                <a:gd name="T3" fmla="*/ 0 h 20"/>
                <a:gd name="T4" fmla="*/ 0 w 27"/>
                <a:gd name="T5" fmla="*/ 14 h 20"/>
                <a:gd name="T6" fmla="*/ 4 w 27"/>
                <a:gd name="T7" fmla="*/ 20 h 20"/>
                <a:gd name="T8" fmla="*/ 27 w 27"/>
                <a:gd name="T9" fmla="*/ 7 h 20"/>
                <a:gd name="T10" fmla="*/ 24 w 27"/>
                <a:gd name="T11" fmla="*/ 3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24" y="3"/>
                  </a:moveTo>
                  <a:lnTo>
                    <a:pt x="22" y="0"/>
                  </a:lnTo>
                  <a:lnTo>
                    <a:pt x="0" y="14"/>
                  </a:lnTo>
                  <a:lnTo>
                    <a:pt x="4" y="20"/>
                  </a:lnTo>
                  <a:lnTo>
                    <a:pt x="27" y="7"/>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3" name="Freeform 235"/>
            <p:cNvSpPr>
              <a:spLocks/>
            </p:cNvSpPr>
            <p:nvPr/>
          </p:nvSpPr>
          <p:spPr bwMode="auto">
            <a:xfrm>
              <a:off x="4337" y="1102"/>
              <a:ext cx="30" cy="26"/>
            </a:xfrm>
            <a:custGeom>
              <a:avLst/>
              <a:gdLst>
                <a:gd name="T0" fmla="*/ 25 w 30"/>
                <a:gd name="T1" fmla="*/ 17 h 26"/>
                <a:gd name="T2" fmla="*/ 30 w 30"/>
                <a:gd name="T3" fmla="*/ 17 h 26"/>
                <a:gd name="T4" fmla="*/ 5 w 30"/>
                <a:gd name="T5" fmla="*/ 0 h 26"/>
                <a:gd name="T6" fmla="*/ 0 w 30"/>
                <a:gd name="T7" fmla="*/ 5 h 26"/>
                <a:gd name="T8" fmla="*/ 25 w 30"/>
                <a:gd name="T9" fmla="*/ 24 h 26"/>
                <a:gd name="T10" fmla="*/ 30 w 30"/>
                <a:gd name="T11" fmla="*/ 24 h 26"/>
                <a:gd name="T12" fmla="*/ 25 w 30"/>
                <a:gd name="T13" fmla="*/ 24 h 26"/>
                <a:gd name="T14" fmla="*/ 29 w 30"/>
                <a:gd name="T15" fmla="*/ 26 h 26"/>
                <a:gd name="T16" fmla="*/ 30 w 30"/>
                <a:gd name="T17" fmla="*/ 24 h 26"/>
                <a:gd name="T18" fmla="*/ 25 w 30"/>
                <a:gd name="T19" fmla="*/ 17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25" y="17"/>
                  </a:moveTo>
                  <a:lnTo>
                    <a:pt x="30" y="17"/>
                  </a:lnTo>
                  <a:lnTo>
                    <a:pt x="5" y="0"/>
                  </a:lnTo>
                  <a:lnTo>
                    <a:pt x="0" y="5"/>
                  </a:lnTo>
                  <a:lnTo>
                    <a:pt x="25" y="24"/>
                  </a:lnTo>
                  <a:lnTo>
                    <a:pt x="30" y="24"/>
                  </a:lnTo>
                  <a:lnTo>
                    <a:pt x="25" y="24"/>
                  </a:lnTo>
                  <a:lnTo>
                    <a:pt x="29" y="26"/>
                  </a:lnTo>
                  <a:lnTo>
                    <a:pt x="30" y="24"/>
                  </a:lnTo>
                  <a:lnTo>
                    <a:pt x="25"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4" name="Freeform 236"/>
            <p:cNvSpPr>
              <a:spLocks/>
            </p:cNvSpPr>
            <p:nvPr/>
          </p:nvSpPr>
          <p:spPr bwMode="auto">
            <a:xfrm>
              <a:off x="4362" y="1101"/>
              <a:ext cx="29" cy="25"/>
            </a:xfrm>
            <a:custGeom>
              <a:avLst/>
              <a:gdLst>
                <a:gd name="T0" fmla="*/ 27 w 29"/>
                <a:gd name="T1" fmla="*/ 1 h 25"/>
                <a:gd name="T2" fmla="*/ 24 w 29"/>
                <a:gd name="T3" fmla="*/ 1 h 25"/>
                <a:gd name="T4" fmla="*/ 0 w 29"/>
                <a:gd name="T5" fmla="*/ 18 h 25"/>
                <a:gd name="T6" fmla="*/ 5 w 29"/>
                <a:gd name="T7" fmla="*/ 25 h 25"/>
                <a:gd name="T8" fmla="*/ 29 w 29"/>
                <a:gd name="T9" fmla="*/ 8 h 25"/>
                <a:gd name="T10" fmla="*/ 24 w 29"/>
                <a:gd name="T11" fmla="*/ 8 h 25"/>
                <a:gd name="T12" fmla="*/ 27 w 29"/>
                <a:gd name="T13" fmla="*/ 1 h 25"/>
                <a:gd name="T14" fmla="*/ 26 w 29"/>
                <a:gd name="T15" fmla="*/ 0 h 25"/>
                <a:gd name="T16" fmla="*/ 24 w 29"/>
                <a:gd name="T17" fmla="*/ 1 h 25"/>
                <a:gd name="T18" fmla="*/ 27 w 29"/>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27" y="1"/>
                  </a:moveTo>
                  <a:lnTo>
                    <a:pt x="24" y="1"/>
                  </a:lnTo>
                  <a:lnTo>
                    <a:pt x="0" y="18"/>
                  </a:lnTo>
                  <a:lnTo>
                    <a:pt x="5" y="25"/>
                  </a:lnTo>
                  <a:lnTo>
                    <a:pt x="29" y="8"/>
                  </a:lnTo>
                  <a:lnTo>
                    <a:pt x="24" y="8"/>
                  </a:lnTo>
                  <a:lnTo>
                    <a:pt x="27" y="1"/>
                  </a:lnTo>
                  <a:lnTo>
                    <a:pt x="26" y="0"/>
                  </a:lnTo>
                  <a:lnTo>
                    <a:pt x="24" y="1"/>
                  </a:lnTo>
                  <a:lnTo>
                    <a:pt x="27" y="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5" name="Freeform 237"/>
            <p:cNvSpPr>
              <a:spLocks/>
            </p:cNvSpPr>
            <p:nvPr/>
          </p:nvSpPr>
          <p:spPr bwMode="auto">
            <a:xfrm>
              <a:off x="4386" y="1102"/>
              <a:ext cx="25" cy="19"/>
            </a:xfrm>
            <a:custGeom>
              <a:avLst/>
              <a:gdLst>
                <a:gd name="T0" fmla="*/ 22 w 25"/>
                <a:gd name="T1" fmla="*/ 10 h 19"/>
                <a:gd name="T2" fmla="*/ 25 w 25"/>
                <a:gd name="T3" fmla="*/ 10 h 19"/>
                <a:gd name="T4" fmla="*/ 3 w 25"/>
                <a:gd name="T5" fmla="*/ 0 h 19"/>
                <a:gd name="T6" fmla="*/ 0 w 25"/>
                <a:gd name="T7" fmla="*/ 7 h 19"/>
                <a:gd name="T8" fmla="*/ 22 w 25"/>
                <a:gd name="T9" fmla="*/ 17 h 19"/>
                <a:gd name="T10" fmla="*/ 25 w 25"/>
                <a:gd name="T11" fmla="*/ 17 h 19"/>
                <a:gd name="T12" fmla="*/ 22 w 25"/>
                <a:gd name="T13" fmla="*/ 17 h 19"/>
                <a:gd name="T14" fmla="*/ 24 w 25"/>
                <a:gd name="T15" fmla="*/ 19 h 19"/>
                <a:gd name="T16" fmla="*/ 25 w 25"/>
                <a:gd name="T17" fmla="*/ 17 h 19"/>
                <a:gd name="T18" fmla="*/ 22 w 25"/>
                <a:gd name="T19" fmla="*/ 1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0"/>
                  </a:moveTo>
                  <a:lnTo>
                    <a:pt x="25" y="10"/>
                  </a:lnTo>
                  <a:lnTo>
                    <a:pt x="3" y="0"/>
                  </a:lnTo>
                  <a:lnTo>
                    <a:pt x="0" y="7"/>
                  </a:lnTo>
                  <a:lnTo>
                    <a:pt x="22" y="17"/>
                  </a:lnTo>
                  <a:lnTo>
                    <a:pt x="25" y="17"/>
                  </a:lnTo>
                  <a:lnTo>
                    <a:pt x="22" y="17"/>
                  </a:lnTo>
                  <a:lnTo>
                    <a:pt x="24" y="19"/>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6" name="Freeform 238"/>
            <p:cNvSpPr>
              <a:spLocks/>
            </p:cNvSpPr>
            <p:nvPr/>
          </p:nvSpPr>
          <p:spPr bwMode="auto">
            <a:xfrm>
              <a:off x="4408" y="1097"/>
              <a:ext cx="24" cy="22"/>
            </a:xfrm>
            <a:custGeom>
              <a:avLst/>
              <a:gdLst>
                <a:gd name="T0" fmla="*/ 24 w 24"/>
                <a:gd name="T1" fmla="*/ 2 h 22"/>
                <a:gd name="T2" fmla="*/ 20 w 24"/>
                <a:gd name="T3" fmla="*/ 2 h 22"/>
                <a:gd name="T4" fmla="*/ 0 w 24"/>
                <a:gd name="T5" fmla="*/ 15 h 22"/>
                <a:gd name="T6" fmla="*/ 3 w 24"/>
                <a:gd name="T7" fmla="*/ 22 h 22"/>
                <a:gd name="T8" fmla="*/ 24 w 24"/>
                <a:gd name="T9" fmla="*/ 9 h 22"/>
                <a:gd name="T10" fmla="*/ 20 w 24"/>
                <a:gd name="T11" fmla="*/ 9 h 22"/>
                <a:gd name="T12" fmla="*/ 24 w 24"/>
                <a:gd name="T13" fmla="*/ 2 h 22"/>
                <a:gd name="T14" fmla="*/ 22 w 24"/>
                <a:gd name="T15" fmla="*/ 0 h 22"/>
                <a:gd name="T16" fmla="*/ 20 w 24"/>
                <a:gd name="T17" fmla="*/ 2 h 22"/>
                <a:gd name="T18" fmla="*/ 24 w 24"/>
                <a:gd name="T19" fmla="*/ 2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5"/>
                  </a:lnTo>
                  <a:lnTo>
                    <a:pt x="3" y="22"/>
                  </a:lnTo>
                  <a:lnTo>
                    <a:pt x="24" y="9"/>
                  </a:lnTo>
                  <a:lnTo>
                    <a:pt x="20" y="9"/>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7" name="Freeform 239"/>
            <p:cNvSpPr>
              <a:spLocks/>
            </p:cNvSpPr>
            <p:nvPr/>
          </p:nvSpPr>
          <p:spPr bwMode="auto">
            <a:xfrm>
              <a:off x="4428" y="1099"/>
              <a:ext cx="26" cy="20"/>
            </a:xfrm>
            <a:custGeom>
              <a:avLst/>
              <a:gdLst>
                <a:gd name="T0" fmla="*/ 22 w 26"/>
                <a:gd name="T1" fmla="*/ 13 h 20"/>
                <a:gd name="T2" fmla="*/ 26 w 26"/>
                <a:gd name="T3" fmla="*/ 13 h 20"/>
                <a:gd name="T4" fmla="*/ 4 w 26"/>
                <a:gd name="T5" fmla="*/ 0 h 20"/>
                <a:gd name="T6" fmla="*/ 0 w 26"/>
                <a:gd name="T7" fmla="*/ 7 h 20"/>
                <a:gd name="T8" fmla="*/ 22 w 26"/>
                <a:gd name="T9" fmla="*/ 20 h 20"/>
                <a:gd name="T10" fmla="*/ 26 w 26"/>
                <a:gd name="T11" fmla="*/ 20 h 20"/>
                <a:gd name="T12" fmla="*/ 22 w 26"/>
                <a:gd name="T13" fmla="*/ 20 h 20"/>
                <a:gd name="T14" fmla="*/ 24 w 26"/>
                <a:gd name="T15" fmla="*/ 20 h 20"/>
                <a:gd name="T16" fmla="*/ 26 w 26"/>
                <a:gd name="T17" fmla="*/ 20 h 20"/>
                <a:gd name="T18" fmla="*/ 22 w 26"/>
                <a:gd name="T19" fmla="*/ 13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3"/>
                  </a:moveTo>
                  <a:lnTo>
                    <a:pt x="26" y="13"/>
                  </a:lnTo>
                  <a:lnTo>
                    <a:pt x="4" y="0"/>
                  </a:lnTo>
                  <a:lnTo>
                    <a:pt x="0" y="7"/>
                  </a:lnTo>
                  <a:lnTo>
                    <a:pt x="22" y="20"/>
                  </a:lnTo>
                  <a:lnTo>
                    <a:pt x="26" y="20"/>
                  </a:lnTo>
                  <a:lnTo>
                    <a:pt x="22" y="20"/>
                  </a:lnTo>
                  <a:lnTo>
                    <a:pt x="24" y="20"/>
                  </a:lnTo>
                  <a:lnTo>
                    <a:pt x="26" y="20"/>
                  </a:lnTo>
                  <a:lnTo>
                    <a:pt x="22" y="1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8" name="Freeform 240"/>
            <p:cNvSpPr>
              <a:spLocks/>
            </p:cNvSpPr>
            <p:nvPr/>
          </p:nvSpPr>
          <p:spPr bwMode="auto">
            <a:xfrm>
              <a:off x="4450" y="1097"/>
              <a:ext cx="27" cy="22"/>
            </a:xfrm>
            <a:custGeom>
              <a:avLst/>
              <a:gdLst>
                <a:gd name="T0" fmla="*/ 24 w 27"/>
                <a:gd name="T1" fmla="*/ 4 h 22"/>
                <a:gd name="T2" fmla="*/ 22 w 27"/>
                <a:gd name="T3" fmla="*/ 0 h 22"/>
                <a:gd name="T4" fmla="*/ 0 w 27"/>
                <a:gd name="T5" fmla="*/ 15 h 22"/>
                <a:gd name="T6" fmla="*/ 4 w 27"/>
                <a:gd name="T7" fmla="*/ 22 h 22"/>
                <a:gd name="T8" fmla="*/ 27 w 27"/>
                <a:gd name="T9" fmla="*/ 7 h 22"/>
                <a:gd name="T10" fmla="*/ 24 w 27"/>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4"/>
                  </a:moveTo>
                  <a:lnTo>
                    <a:pt x="22" y="0"/>
                  </a:lnTo>
                  <a:lnTo>
                    <a:pt x="0" y="15"/>
                  </a:lnTo>
                  <a:lnTo>
                    <a:pt x="4" y="22"/>
                  </a:lnTo>
                  <a:lnTo>
                    <a:pt x="27" y="7"/>
                  </a:lnTo>
                  <a:lnTo>
                    <a:pt x="24"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49" name="Freeform 241"/>
            <p:cNvSpPr>
              <a:spLocks/>
            </p:cNvSpPr>
            <p:nvPr/>
          </p:nvSpPr>
          <p:spPr bwMode="auto">
            <a:xfrm>
              <a:off x="4337" y="1116"/>
              <a:ext cx="30" cy="25"/>
            </a:xfrm>
            <a:custGeom>
              <a:avLst/>
              <a:gdLst>
                <a:gd name="T0" fmla="*/ 25 w 30"/>
                <a:gd name="T1" fmla="*/ 17 h 25"/>
                <a:gd name="T2" fmla="*/ 30 w 30"/>
                <a:gd name="T3" fmla="*/ 17 h 25"/>
                <a:gd name="T4" fmla="*/ 5 w 30"/>
                <a:gd name="T5" fmla="*/ 0 h 25"/>
                <a:gd name="T6" fmla="*/ 0 w 30"/>
                <a:gd name="T7" fmla="*/ 5 h 25"/>
                <a:gd name="T8" fmla="*/ 25 w 30"/>
                <a:gd name="T9" fmla="*/ 23 h 25"/>
                <a:gd name="T10" fmla="*/ 30 w 30"/>
                <a:gd name="T11" fmla="*/ 23 h 25"/>
                <a:gd name="T12" fmla="*/ 25 w 30"/>
                <a:gd name="T13" fmla="*/ 23 h 25"/>
                <a:gd name="T14" fmla="*/ 29 w 30"/>
                <a:gd name="T15" fmla="*/ 25 h 25"/>
                <a:gd name="T16" fmla="*/ 30 w 30"/>
                <a:gd name="T17" fmla="*/ 23 h 25"/>
                <a:gd name="T18" fmla="*/ 25 w 30"/>
                <a:gd name="T19" fmla="*/ 1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25" y="17"/>
                  </a:moveTo>
                  <a:lnTo>
                    <a:pt x="30" y="17"/>
                  </a:lnTo>
                  <a:lnTo>
                    <a:pt x="5" y="0"/>
                  </a:lnTo>
                  <a:lnTo>
                    <a:pt x="0" y="5"/>
                  </a:lnTo>
                  <a:lnTo>
                    <a:pt x="25" y="23"/>
                  </a:lnTo>
                  <a:lnTo>
                    <a:pt x="30" y="23"/>
                  </a:lnTo>
                  <a:lnTo>
                    <a:pt x="25" y="23"/>
                  </a:lnTo>
                  <a:lnTo>
                    <a:pt x="29" y="25"/>
                  </a:lnTo>
                  <a:lnTo>
                    <a:pt x="30" y="23"/>
                  </a:lnTo>
                  <a:lnTo>
                    <a:pt x="25"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0" name="Freeform 242"/>
            <p:cNvSpPr>
              <a:spLocks/>
            </p:cNvSpPr>
            <p:nvPr/>
          </p:nvSpPr>
          <p:spPr bwMode="auto">
            <a:xfrm>
              <a:off x="4362" y="1114"/>
              <a:ext cx="29" cy="25"/>
            </a:xfrm>
            <a:custGeom>
              <a:avLst/>
              <a:gdLst>
                <a:gd name="T0" fmla="*/ 27 w 29"/>
                <a:gd name="T1" fmla="*/ 2 h 25"/>
                <a:gd name="T2" fmla="*/ 24 w 29"/>
                <a:gd name="T3" fmla="*/ 2 h 25"/>
                <a:gd name="T4" fmla="*/ 0 w 29"/>
                <a:gd name="T5" fmla="*/ 19 h 25"/>
                <a:gd name="T6" fmla="*/ 5 w 29"/>
                <a:gd name="T7" fmla="*/ 25 h 25"/>
                <a:gd name="T8" fmla="*/ 29 w 29"/>
                <a:gd name="T9" fmla="*/ 9 h 25"/>
                <a:gd name="T10" fmla="*/ 24 w 29"/>
                <a:gd name="T11" fmla="*/ 9 h 25"/>
                <a:gd name="T12" fmla="*/ 27 w 29"/>
                <a:gd name="T13" fmla="*/ 2 h 25"/>
                <a:gd name="T14" fmla="*/ 26 w 29"/>
                <a:gd name="T15" fmla="*/ 0 h 25"/>
                <a:gd name="T16" fmla="*/ 24 w 29"/>
                <a:gd name="T17" fmla="*/ 2 h 25"/>
                <a:gd name="T18" fmla="*/ 27 w 29"/>
                <a:gd name="T19" fmla="*/ 2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27" y="2"/>
                  </a:moveTo>
                  <a:lnTo>
                    <a:pt x="24" y="2"/>
                  </a:lnTo>
                  <a:lnTo>
                    <a:pt x="0" y="19"/>
                  </a:lnTo>
                  <a:lnTo>
                    <a:pt x="5" y="25"/>
                  </a:lnTo>
                  <a:lnTo>
                    <a:pt x="29" y="9"/>
                  </a:lnTo>
                  <a:lnTo>
                    <a:pt x="24" y="9"/>
                  </a:lnTo>
                  <a:lnTo>
                    <a:pt x="27" y="2"/>
                  </a:lnTo>
                  <a:lnTo>
                    <a:pt x="26" y="0"/>
                  </a:lnTo>
                  <a:lnTo>
                    <a:pt x="24" y="2"/>
                  </a:lnTo>
                  <a:lnTo>
                    <a:pt x="27"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1" name="Freeform 243"/>
            <p:cNvSpPr>
              <a:spLocks/>
            </p:cNvSpPr>
            <p:nvPr/>
          </p:nvSpPr>
          <p:spPr bwMode="auto">
            <a:xfrm>
              <a:off x="4386" y="1116"/>
              <a:ext cx="25" cy="18"/>
            </a:xfrm>
            <a:custGeom>
              <a:avLst/>
              <a:gdLst>
                <a:gd name="T0" fmla="*/ 22 w 25"/>
                <a:gd name="T1" fmla="*/ 10 h 18"/>
                <a:gd name="T2" fmla="*/ 25 w 25"/>
                <a:gd name="T3" fmla="*/ 10 h 18"/>
                <a:gd name="T4" fmla="*/ 3 w 25"/>
                <a:gd name="T5" fmla="*/ 0 h 18"/>
                <a:gd name="T6" fmla="*/ 0 w 25"/>
                <a:gd name="T7" fmla="*/ 7 h 18"/>
                <a:gd name="T8" fmla="*/ 22 w 25"/>
                <a:gd name="T9" fmla="*/ 17 h 18"/>
                <a:gd name="T10" fmla="*/ 25 w 25"/>
                <a:gd name="T11" fmla="*/ 17 h 18"/>
                <a:gd name="T12" fmla="*/ 22 w 25"/>
                <a:gd name="T13" fmla="*/ 17 h 18"/>
                <a:gd name="T14" fmla="*/ 24 w 25"/>
                <a:gd name="T15" fmla="*/ 18 h 18"/>
                <a:gd name="T16" fmla="*/ 25 w 25"/>
                <a:gd name="T17" fmla="*/ 17 h 18"/>
                <a:gd name="T18" fmla="*/ 22 w 25"/>
                <a:gd name="T19" fmla="*/ 1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8">
                  <a:moveTo>
                    <a:pt x="22" y="10"/>
                  </a:moveTo>
                  <a:lnTo>
                    <a:pt x="25" y="10"/>
                  </a:lnTo>
                  <a:lnTo>
                    <a:pt x="3" y="0"/>
                  </a:lnTo>
                  <a:lnTo>
                    <a:pt x="0" y="7"/>
                  </a:lnTo>
                  <a:lnTo>
                    <a:pt x="22" y="17"/>
                  </a:lnTo>
                  <a:lnTo>
                    <a:pt x="25" y="17"/>
                  </a:lnTo>
                  <a:lnTo>
                    <a:pt x="22" y="17"/>
                  </a:lnTo>
                  <a:lnTo>
                    <a:pt x="24" y="18"/>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2" name="Freeform 244"/>
            <p:cNvSpPr>
              <a:spLocks/>
            </p:cNvSpPr>
            <p:nvPr/>
          </p:nvSpPr>
          <p:spPr bwMode="auto">
            <a:xfrm>
              <a:off x="4408" y="1111"/>
              <a:ext cx="24" cy="22"/>
            </a:xfrm>
            <a:custGeom>
              <a:avLst/>
              <a:gdLst>
                <a:gd name="T0" fmla="*/ 24 w 24"/>
                <a:gd name="T1" fmla="*/ 1 h 22"/>
                <a:gd name="T2" fmla="*/ 20 w 24"/>
                <a:gd name="T3" fmla="*/ 1 h 22"/>
                <a:gd name="T4" fmla="*/ 0 w 24"/>
                <a:gd name="T5" fmla="*/ 15 h 22"/>
                <a:gd name="T6" fmla="*/ 3 w 24"/>
                <a:gd name="T7" fmla="*/ 22 h 22"/>
                <a:gd name="T8" fmla="*/ 24 w 24"/>
                <a:gd name="T9" fmla="*/ 8 h 22"/>
                <a:gd name="T10" fmla="*/ 20 w 24"/>
                <a:gd name="T11" fmla="*/ 8 h 22"/>
                <a:gd name="T12" fmla="*/ 24 w 24"/>
                <a:gd name="T13" fmla="*/ 1 h 22"/>
                <a:gd name="T14" fmla="*/ 22 w 24"/>
                <a:gd name="T15" fmla="*/ 0 h 22"/>
                <a:gd name="T16" fmla="*/ 20 w 24"/>
                <a:gd name="T17" fmla="*/ 1 h 22"/>
                <a:gd name="T18" fmla="*/ 24 w 24"/>
                <a:gd name="T19" fmla="*/ 1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1"/>
                  </a:moveTo>
                  <a:lnTo>
                    <a:pt x="20" y="1"/>
                  </a:lnTo>
                  <a:lnTo>
                    <a:pt x="0" y="15"/>
                  </a:lnTo>
                  <a:lnTo>
                    <a:pt x="3" y="22"/>
                  </a:lnTo>
                  <a:lnTo>
                    <a:pt x="24" y="8"/>
                  </a:lnTo>
                  <a:lnTo>
                    <a:pt x="20" y="8"/>
                  </a:lnTo>
                  <a:lnTo>
                    <a:pt x="24" y="1"/>
                  </a:lnTo>
                  <a:lnTo>
                    <a:pt x="22" y="0"/>
                  </a:lnTo>
                  <a:lnTo>
                    <a:pt x="20" y="1"/>
                  </a:lnTo>
                  <a:lnTo>
                    <a:pt x="24" y="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3" name="Freeform 245"/>
            <p:cNvSpPr>
              <a:spLocks/>
            </p:cNvSpPr>
            <p:nvPr/>
          </p:nvSpPr>
          <p:spPr bwMode="auto">
            <a:xfrm>
              <a:off x="4428" y="1112"/>
              <a:ext cx="26" cy="21"/>
            </a:xfrm>
            <a:custGeom>
              <a:avLst/>
              <a:gdLst>
                <a:gd name="T0" fmla="*/ 22 w 26"/>
                <a:gd name="T1" fmla="*/ 14 h 21"/>
                <a:gd name="T2" fmla="*/ 26 w 26"/>
                <a:gd name="T3" fmla="*/ 14 h 21"/>
                <a:gd name="T4" fmla="*/ 4 w 26"/>
                <a:gd name="T5" fmla="*/ 0 h 21"/>
                <a:gd name="T6" fmla="*/ 0 w 26"/>
                <a:gd name="T7" fmla="*/ 7 h 21"/>
                <a:gd name="T8" fmla="*/ 22 w 26"/>
                <a:gd name="T9" fmla="*/ 21 h 21"/>
                <a:gd name="T10" fmla="*/ 26 w 26"/>
                <a:gd name="T11" fmla="*/ 21 h 21"/>
                <a:gd name="T12" fmla="*/ 22 w 26"/>
                <a:gd name="T13" fmla="*/ 21 h 21"/>
                <a:gd name="T14" fmla="*/ 24 w 26"/>
                <a:gd name="T15" fmla="*/ 21 h 21"/>
                <a:gd name="T16" fmla="*/ 26 w 26"/>
                <a:gd name="T17" fmla="*/ 21 h 21"/>
                <a:gd name="T18" fmla="*/ 22 w 26"/>
                <a:gd name="T19" fmla="*/ 14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22" y="14"/>
                  </a:moveTo>
                  <a:lnTo>
                    <a:pt x="26" y="14"/>
                  </a:lnTo>
                  <a:lnTo>
                    <a:pt x="4" y="0"/>
                  </a:lnTo>
                  <a:lnTo>
                    <a:pt x="0" y="7"/>
                  </a:lnTo>
                  <a:lnTo>
                    <a:pt x="22" y="21"/>
                  </a:lnTo>
                  <a:lnTo>
                    <a:pt x="26" y="21"/>
                  </a:lnTo>
                  <a:lnTo>
                    <a:pt x="22" y="21"/>
                  </a:lnTo>
                  <a:lnTo>
                    <a:pt x="24" y="21"/>
                  </a:lnTo>
                  <a:lnTo>
                    <a:pt x="26" y="21"/>
                  </a:lnTo>
                  <a:lnTo>
                    <a:pt x="22" y="1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4" name="Freeform 246"/>
            <p:cNvSpPr>
              <a:spLocks/>
            </p:cNvSpPr>
            <p:nvPr/>
          </p:nvSpPr>
          <p:spPr bwMode="auto">
            <a:xfrm>
              <a:off x="4450" y="1111"/>
              <a:ext cx="27" cy="22"/>
            </a:xfrm>
            <a:custGeom>
              <a:avLst/>
              <a:gdLst>
                <a:gd name="T0" fmla="*/ 24 w 27"/>
                <a:gd name="T1" fmla="*/ 3 h 22"/>
                <a:gd name="T2" fmla="*/ 22 w 27"/>
                <a:gd name="T3" fmla="*/ 0 h 22"/>
                <a:gd name="T4" fmla="*/ 0 w 27"/>
                <a:gd name="T5" fmla="*/ 15 h 22"/>
                <a:gd name="T6" fmla="*/ 4 w 27"/>
                <a:gd name="T7" fmla="*/ 22 h 22"/>
                <a:gd name="T8" fmla="*/ 27 w 27"/>
                <a:gd name="T9" fmla="*/ 6 h 22"/>
                <a:gd name="T10" fmla="*/ 24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3"/>
                  </a:moveTo>
                  <a:lnTo>
                    <a:pt x="22" y="0"/>
                  </a:lnTo>
                  <a:lnTo>
                    <a:pt x="0" y="15"/>
                  </a:lnTo>
                  <a:lnTo>
                    <a:pt x="4" y="22"/>
                  </a:lnTo>
                  <a:lnTo>
                    <a:pt x="27" y="6"/>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5" name="Freeform 247"/>
            <p:cNvSpPr>
              <a:spLocks/>
            </p:cNvSpPr>
            <p:nvPr/>
          </p:nvSpPr>
          <p:spPr bwMode="auto">
            <a:xfrm>
              <a:off x="4337" y="1050"/>
              <a:ext cx="30" cy="25"/>
            </a:xfrm>
            <a:custGeom>
              <a:avLst/>
              <a:gdLst>
                <a:gd name="T0" fmla="*/ 25 w 30"/>
                <a:gd name="T1" fmla="*/ 17 h 25"/>
                <a:gd name="T2" fmla="*/ 30 w 30"/>
                <a:gd name="T3" fmla="*/ 17 h 25"/>
                <a:gd name="T4" fmla="*/ 5 w 30"/>
                <a:gd name="T5" fmla="*/ 0 h 25"/>
                <a:gd name="T6" fmla="*/ 0 w 30"/>
                <a:gd name="T7" fmla="*/ 7 h 25"/>
                <a:gd name="T8" fmla="*/ 25 w 30"/>
                <a:gd name="T9" fmla="*/ 23 h 25"/>
                <a:gd name="T10" fmla="*/ 30 w 30"/>
                <a:gd name="T11" fmla="*/ 23 h 25"/>
                <a:gd name="T12" fmla="*/ 25 w 30"/>
                <a:gd name="T13" fmla="*/ 23 h 25"/>
                <a:gd name="T14" fmla="*/ 29 w 30"/>
                <a:gd name="T15" fmla="*/ 25 h 25"/>
                <a:gd name="T16" fmla="*/ 30 w 30"/>
                <a:gd name="T17" fmla="*/ 23 h 25"/>
                <a:gd name="T18" fmla="*/ 25 w 30"/>
                <a:gd name="T19" fmla="*/ 1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25" y="17"/>
                  </a:moveTo>
                  <a:lnTo>
                    <a:pt x="30" y="17"/>
                  </a:lnTo>
                  <a:lnTo>
                    <a:pt x="5" y="0"/>
                  </a:lnTo>
                  <a:lnTo>
                    <a:pt x="0" y="7"/>
                  </a:lnTo>
                  <a:lnTo>
                    <a:pt x="25" y="23"/>
                  </a:lnTo>
                  <a:lnTo>
                    <a:pt x="30" y="23"/>
                  </a:lnTo>
                  <a:lnTo>
                    <a:pt x="25" y="23"/>
                  </a:lnTo>
                  <a:lnTo>
                    <a:pt x="29" y="25"/>
                  </a:lnTo>
                  <a:lnTo>
                    <a:pt x="30" y="23"/>
                  </a:lnTo>
                  <a:lnTo>
                    <a:pt x="25"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6" name="Freeform 248"/>
            <p:cNvSpPr>
              <a:spLocks/>
            </p:cNvSpPr>
            <p:nvPr/>
          </p:nvSpPr>
          <p:spPr bwMode="auto">
            <a:xfrm>
              <a:off x="4362" y="1050"/>
              <a:ext cx="29" cy="23"/>
            </a:xfrm>
            <a:custGeom>
              <a:avLst/>
              <a:gdLst>
                <a:gd name="T0" fmla="*/ 27 w 29"/>
                <a:gd name="T1" fmla="*/ 0 h 23"/>
                <a:gd name="T2" fmla="*/ 24 w 29"/>
                <a:gd name="T3" fmla="*/ 2 h 23"/>
                <a:gd name="T4" fmla="*/ 0 w 29"/>
                <a:gd name="T5" fmla="*/ 17 h 23"/>
                <a:gd name="T6" fmla="*/ 5 w 29"/>
                <a:gd name="T7" fmla="*/ 23 h 23"/>
                <a:gd name="T8" fmla="*/ 29 w 29"/>
                <a:gd name="T9" fmla="*/ 7 h 23"/>
                <a:gd name="T10" fmla="*/ 24 w 29"/>
                <a:gd name="T11" fmla="*/ 8 h 23"/>
                <a:gd name="T12" fmla="*/ 27 w 29"/>
                <a:gd name="T13" fmla="*/ 0 h 23"/>
                <a:gd name="T14" fmla="*/ 26 w 29"/>
                <a:gd name="T15" fmla="*/ 0 h 23"/>
                <a:gd name="T16" fmla="*/ 24 w 29"/>
                <a:gd name="T17" fmla="*/ 2 h 23"/>
                <a:gd name="T18" fmla="*/ 27 w 29"/>
                <a:gd name="T19" fmla="*/ 0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3">
                  <a:moveTo>
                    <a:pt x="27" y="0"/>
                  </a:moveTo>
                  <a:lnTo>
                    <a:pt x="24" y="2"/>
                  </a:lnTo>
                  <a:lnTo>
                    <a:pt x="0" y="17"/>
                  </a:lnTo>
                  <a:lnTo>
                    <a:pt x="5" y="23"/>
                  </a:lnTo>
                  <a:lnTo>
                    <a:pt x="29" y="7"/>
                  </a:lnTo>
                  <a:lnTo>
                    <a:pt x="24" y="8"/>
                  </a:lnTo>
                  <a:lnTo>
                    <a:pt x="27" y="0"/>
                  </a:lnTo>
                  <a:lnTo>
                    <a:pt x="26" y="0"/>
                  </a:lnTo>
                  <a:lnTo>
                    <a:pt x="24" y="2"/>
                  </a:lnTo>
                  <a:lnTo>
                    <a:pt x="2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7" name="Freeform 249"/>
            <p:cNvSpPr>
              <a:spLocks/>
            </p:cNvSpPr>
            <p:nvPr/>
          </p:nvSpPr>
          <p:spPr bwMode="auto">
            <a:xfrm>
              <a:off x="4386" y="1050"/>
              <a:ext cx="25" cy="18"/>
            </a:xfrm>
            <a:custGeom>
              <a:avLst/>
              <a:gdLst>
                <a:gd name="T0" fmla="*/ 22 w 25"/>
                <a:gd name="T1" fmla="*/ 12 h 18"/>
                <a:gd name="T2" fmla="*/ 25 w 25"/>
                <a:gd name="T3" fmla="*/ 12 h 18"/>
                <a:gd name="T4" fmla="*/ 3 w 25"/>
                <a:gd name="T5" fmla="*/ 0 h 18"/>
                <a:gd name="T6" fmla="*/ 0 w 25"/>
                <a:gd name="T7" fmla="*/ 8 h 18"/>
                <a:gd name="T8" fmla="*/ 22 w 25"/>
                <a:gd name="T9" fmla="*/ 18 h 18"/>
                <a:gd name="T10" fmla="*/ 25 w 25"/>
                <a:gd name="T11" fmla="*/ 18 h 18"/>
                <a:gd name="T12" fmla="*/ 22 w 25"/>
                <a:gd name="T13" fmla="*/ 18 h 18"/>
                <a:gd name="T14" fmla="*/ 24 w 25"/>
                <a:gd name="T15" fmla="*/ 18 h 18"/>
                <a:gd name="T16" fmla="*/ 25 w 25"/>
                <a:gd name="T17" fmla="*/ 18 h 18"/>
                <a:gd name="T18" fmla="*/ 22 w 25"/>
                <a:gd name="T19" fmla="*/ 12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8">
                  <a:moveTo>
                    <a:pt x="22" y="12"/>
                  </a:moveTo>
                  <a:lnTo>
                    <a:pt x="25" y="12"/>
                  </a:lnTo>
                  <a:lnTo>
                    <a:pt x="3" y="0"/>
                  </a:lnTo>
                  <a:lnTo>
                    <a:pt x="0" y="8"/>
                  </a:lnTo>
                  <a:lnTo>
                    <a:pt x="22" y="18"/>
                  </a:lnTo>
                  <a:lnTo>
                    <a:pt x="25" y="18"/>
                  </a:lnTo>
                  <a:lnTo>
                    <a:pt x="22" y="18"/>
                  </a:lnTo>
                  <a:lnTo>
                    <a:pt x="24" y="18"/>
                  </a:lnTo>
                  <a:lnTo>
                    <a:pt x="25" y="18"/>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8" name="Freeform 250"/>
            <p:cNvSpPr>
              <a:spLocks/>
            </p:cNvSpPr>
            <p:nvPr/>
          </p:nvSpPr>
          <p:spPr bwMode="auto">
            <a:xfrm>
              <a:off x="4408" y="1046"/>
              <a:ext cx="24" cy="22"/>
            </a:xfrm>
            <a:custGeom>
              <a:avLst/>
              <a:gdLst>
                <a:gd name="T0" fmla="*/ 24 w 24"/>
                <a:gd name="T1" fmla="*/ 2 h 22"/>
                <a:gd name="T2" fmla="*/ 20 w 24"/>
                <a:gd name="T3" fmla="*/ 2 h 22"/>
                <a:gd name="T4" fmla="*/ 0 w 24"/>
                <a:gd name="T5" fmla="*/ 16 h 22"/>
                <a:gd name="T6" fmla="*/ 3 w 24"/>
                <a:gd name="T7" fmla="*/ 22 h 22"/>
                <a:gd name="T8" fmla="*/ 24 w 24"/>
                <a:gd name="T9" fmla="*/ 9 h 22"/>
                <a:gd name="T10" fmla="*/ 20 w 24"/>
                <a:gd name="T11" fmla="*/ 9 h 22"/>
                <a:gd name="T12" fmla="*/ 24 w 24"/>
                <a:gd name="T13" fmla="*/ 2 h 22"/>
                <a:gd name="T14" fmla="*/ 22 w 24"/>
                <a:gd name="T15" fmla="*/ 0 h 22"/>
                <a:gd name="T16" fmla="*/ 20 w 24"/>
                <a:gd name="T17" fmla="*/ 2 h 22"/>
                <a:gd name="T18" fmla="*/ 24 w 24"/>
                <a:gd name="T19" fmla="*/ 2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6"/>
                  </a:lnTo>
                  <a:lnTo>
                    <a:pt x="3" y="22"/>
                  </a:lnTo>
                  <a:lnTo>
                    <a:pt x="24" y="9"/>
                  </a:lnTo>
                  <a:lnTo>
                    <a:pt x="20" y="9"/>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59" name="Freeform 251"/>
            <p:cNvSpPr>
              <a:spLocks/>
            </p:cNvSpPr>
            <p:nvPr/>
          </p:nvSpPr>
          <p:spPr bwMode="auto">
            <a:xfrm>
              <a:off x="4428" y="1048"/>
              <a:ext cx="26" cy="20"/>
            </a:xfrm>
            <a:custGeom>
              <a:avLst/>
              <a:gdLst>
                <a:gd name="T0" fmla="*/ 22 w 26"/>
                <a:gd name="T1" fmla="*/ 12 h 20"/>
                <a:gd name="T2" fmla="*/ 26 w 26"/>
                <a:gd name="T3" fmla="*/ 12 h 20"/>
                <a:gd name="T4" fmla="*/ 4 w 26"/>
                <a:gd name="T5" fmla="*/ 0 h 20"/>
                <a:gd name="T6" fmla="*/ 0 w 26"/>
                <a:gd name="T7" fmla="*/ 7 h 20"/>
                <a:gd name="T8" fmla="*/ 22 w 26"/>
                <a:gd name="T9" fmla="*/ 19 h 20"/>
                <a:gd name="T10" fmla="*/ 26 w 26"/>
                <a:gd name="T11" fmla="*/ 19 h 20"/>
                <a:gd name="T12" fmla="*/ 22 w 26"/>
                <a:gd name="T13" fmla="*/ 19 h 20"/>
                <a:gd name="T14" fmla="*/ 24 w 26"/>
                <a:gd name="T15" fmla="*/ 20 h 20"/>
                <a:gd name="T16" fmla="*/ 26 w 26"/>
                <a:gd name="T17" fmla="*/ 19 h 20"/>
                <a:gd name="T18" fmla="*/ 22 w 26"/>
                <a:gd name="T19" fmla="*/ 12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2"/>
                  </a:moveTo>
                  <a:lnTo>
                    <a:pt x="26" y="12"/>
                  </a:lnTo>
                  <a:lnTo>
                    <a:pt x="4" y="0"/>
                  </a:lnTo>
                  <a:lnTo>
                    <a:pt x="0" y="7"/>
                  </a:lnTo>
                  <a:lnTo>
                    <a:pt x="22" y="19"/>
                  </a:lnTo>
                  <a:lnTo>
                    <a:pt x="26" y="19"/>
                  </a:lnTo>
                  <a:lnTo>
                    <a:pt x="22" y="19"/>
                  </a:lnTo>
                  <a:lnTo>
                    <a:pt x="24" y="20"/>
                  </a:lnTo>
                  <a:lnTo>
                    <a:pt x="26"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0" name="Freeform 252"/>
            <p:cNvSpPr>
              <a:spLocks/>
            </p:cNvSpPr>
            <p:nvPr/>
          </p:nvSpPr>
          <p:spPr bwMode="auto">
            <a:xfrm>
              <a:off x="4450" y="1045"/>
              <a:ext cx="27" cy="22"/>
            </a:xfrm>
            <a:custGeom>
              <a:avLst/>
              <a:gdLst>
                <a:gd name="T0" fmla="*/ 24 w 27"/>
                <a:gd name="T1" fmla="*/ 3 h 22"/>
                <a:gd name="T2" fmla="*/ 22 w 27"/>
                <a:gd name="T3" fmla="*/ 0 h 22"/>
                <a:gd name="T4" fmla="*/ 0 w 27"/>
                <a:gd name="T5" fmla="*/ 15 h 22"/>
                <a:gd name="T6" fmla="*/ 4 w 27"/>
                <a:gd name="T7" fmla="*/ 22 h 22"/>
                <a:gd name="T8" fmla="*/ 27 w 27"/>
                <a:gd name="T9" fmla="*/ 7 h 22"/>
                <a:gd name="T10" fmla="*/ 24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3"/>
                  </a:moveTo>
                  <a:lnTo>
                    <a:pt x="22" y="0"/>
                  </a:lnTo>
                  <a:lnTo>
                    <a:pt x="0" y="15"/>
                  </a:lnTo>
                  <a:lnTo>
                    <a:pt x="4" y="22"/>
                  </a:lnTo>
                  <a:lnTo>
                    <a:pt x="27" y="7"/>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1" name="Freeform 253"/>
            <p:cNvSpPr>
              <a:spLocks/>
            </p:cNvSpPr>
            <p:nvPr/>
          </p:nvSpPr>
          <p:spPr bwMode="auto">
            <a:xfrm>
              <a:off x="4337" y="1063"/>
              <a:ext cx="30" cy="26"/>
            </a:xfrm>
            <a:custGeom>
              <a:avLst/>
              <a:gdLst>
                <a:gd name="T0" fmla="*/ 25 w 30"/>
                <a:gd name="T1" fmla="*/ 17 h 26"/>
                <a:gd name="T2" fmla="*/ 30 w 30"/>
                <a:gd name="T3" fmla="*/ 17 h 26"/>
                <a:gd name="T4" fmla="*/ 5 w 30"/>
                <a:gd name="T5" fmla="*/ 0 h 26"/>
                <a:gd name="T6" fmla="*/ 0 w 30"/>
                <a:gd name="T7" fmla="*/ 7 h 26"/>
                <a:gd name="T8" fmla="*/ 25 w 30"/>
                <a:gd name="T9" fmla="*/ 24 h 26"/>
                <a:gd name="T10" fmla="*/ 30 w 30"/>
                <a:gd name="T11" fmla="*/ 24 h 26"/>
                <a:gd name="T12" fmla="*/ 25 w 30"/>
                <a:gd name="T13" fmla="*/ 24 h 26"/>
                <a:gd name="T14" fmla="*/ 29 w 30"/>
                <a:gd name="T15" fmla="*/ 26 h 26"/>
                <a:gd name="T16" fmla="*/ 30 w 30"/>
                <a:gd name="T17" fmla="*/ 24 h 26"/>
                <a:gd name="T18" fmla="*/ 25 w 30"/>
                <a:gd name="T19" fmla="*/ 17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25" y="17"/>
                  </a:moveTo>
                  <a:lnTo>
                    <a:pt x="30" y="17"/>
                  </a:lnTo>
                  <a:lnTo>
                    <a:pt x="5" y="0"/>
                  </a:lnTo>
                  <a:lnTo>
                    <a:pt x="0" y="7"/>
                  </a:lnTo>
                  <a:lnTo>
                    <a:pt x="25" y="24"/>
                  </a:lnTo>
                  <a:lnTo>
                    <a:pt x="30" y="24"/>
                  </a:lnTo>
                  <a:lnTo>
                    <a:pt x="25" y="24"/>
                  </a:lnTo>
                  <a:lnTo>
                    <a:pt x="29" y="26"/>
                  </a:lnTo>
                  <a:lnTo>
                    <a:pt x="30" y="24"/>
                  </a:lnTo>
                  <a:lnTo>
                    <a:pt x="25"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2" name="Freeform 254"/>
            <p:cNvSpPr>
              <a:spLocks/>
            </p:cNvSpPr>
            <p:nvPr/>
          </p:nvSpPr>
          <p:spPr bwMode="auto">
            <a:xfrm>
              <a:off x="4362" y="1063"/>
              <a:ext cx="29" cy="24"/>
            </a:xfrm>
            <a:custGeom>
              <a:avLst/>
              <a:gdLst>
                <a:gd name="T0" fmla="*/ 27 w 29"/>
                <a:gd name="T1" fmla="*/ 0 h 24"/>
                <a:gd name="T2" fmla="*/ 24 w 29"/>
                <a:gd name="T3" fmla="*/ 2 h 24"/>
                <a:gd name="T4" fmla="*/ 0 w 29"/>
                <a:gd name="T5" fmla="*/ 17 h 24"/>
                <a:gd name="T6" fmla="*/ 5 w 29"/>
                <a:gd name="T7" fmla="*/ 24 h 24"/>
                <a:gd name="T8" fmla="*/ 29 w 29"/>
                <a:gd name="T9" fmla="*/ 7 h 24"/>
                <a:gd name="T10" fmla="*/ 24 w 29"/>
                <a:gd name="T11" fmla="*/ 9 h 24"/>
                <a:gd name="T12" fmla="*/ 27 w 29"/>
                <a:gd name="T13" fmla="*/ 0 h 24"/>
                <a:gd name="T14" fmla="*/ 26 w 29"/>
                <a:gd name="T15" fmla="*/ 0 h 24"/>
                <a:gd name="T16" fmla="*/ 24 w 29"/>
                <a:gd name="T17" fmla="*/ 2 h 24"/>
                <a:gd name="T18" fmla="*/ 27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27" y="0"/>
                  </a:moveTo>
                  <a:lnTo>
                    <a:pt x="24" y="2"/>
                  </a:lnTo>
                  <a:lnTo>
                    <a:pt x="0" y="17"/>
                  </a:lnTo>
                  <a:lnTo>
                    <a:pt x="5" y="24"/>
                  </a:lnTo>
                  <a:lnTo>
                    <a:pt x="29" y="7"/>
                  </a:lnTo>
                  <a:lnTo>
                    <a:pt x="24" y="9"/>
                  </a:lnTo>
                  <a:lnTo>
                    <a:pt x="27" y="0"/>
                  </a:lnTo>
                  <a:lnTo>
                    <a:pt x="26" y="0"/>
                  </a:lnTo>
                  <a:lnTo>
                    <a:pt x="24" y="2"/>
                  </a:lnTo>
                  <a:lnTo>
                    <a:pt x="2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3" name="Freeform 255"/>
            <p:cNvSpPr>
              <a:spLocks/>
            </p:cNvSpPr>
            <p:nvPr/>
          </p:nvSpPr>
          <p:spPr bwMode="auto">
            <a:xfrm>
              <a:off x="4386" y="1063"/>
              <a:ext cx="25" cy="19"/>
            </a:xfrm>
            <a:custGeom>
              <a:avLst/>
              <a:gdLst>
                <a:gd name="T0" fmla="*/ 22 w 25"/>
                <a:gd name="T1" fmla="*/ 12 h 19"/>
                <a:gd name="T2" fmla="*/ 25 w 25"/>
                <a:gd name="T3" fmla="*/ 12 h 19"/>
                <a:gd name="T4" fmla="*/ 3 w 25"/>
                <a:gd name="T5" fmla="*/ 0 h 19"/>
                <a:gd name="T6" fmla="*/ 0 w 25"/>
                <a:gd name="T7" fmla="*/ 9 h 19"/>
                <a:gd name="T8" fmla="*/ 22 w 25"/>
                <a:gd name="T9" fmla="*/ 19 h 19"/>
                <a:gd name="T10" fmla="*/ 25 w 25"/>
                <a:gd name="T11" fmla="*/ 19 h 19"/>
                <a:gd name="T12" fmla="*/ 22 w 25"/>
                <a:gd name="T13" fmla="*/ 19 h 19"/>
                <a:gd name="T14" fmla="*/ 24 w 25"/>
                <a:gd name="T15" fmla="*/ 19 h 19"/>
                <a:gd name="T16" fmla="*/ 25 w 25"/>
                <a:gd name="T17" fmla="*/ 19 h 19"/>
                <a:gd name="T18" fmla="*/ 22 w 25"/>
                <a:gd name="T19" fmla="*/ 12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2"/>
                  </a:moveTo>
                  <a:lnTo>
                    <a:pt x="25" y="12"/>
                  </a:lnTo>
                  <a:lnTo>
                    <a:pt x="3" y="0"/>
                  </a:lnTo>
                  <a:lnTo>
                    <a:pt x="0" y="9"/>
                  </a:lnTo>
                  <a:lnTo>
                    <a:pt x="22" y="19"/>
                  </a:lnTo>
                  <a:lnTo>
                    <a:pt x="25" y="19"/>
                  </a:lnTo>
                  <a:lnTo>
                    <a:pt x="22" y="19"/>
                  </a:lnTo>
                  <a:lnTo>
                    <a:pt x="24" y="19"/>
                  </a:lnTo>
                  <a:lnTo>
                    <a:pt x="25"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4" name="Freeform 256"/>
            <p:cNvSpPr>
              <a:spLocks/>
            </p:cNvSpPr>
            <p:nvPr/>
          </p:nvSpPr>
          <p:spPr bwMode="auto">
            <a:xfrm>
              <a:off x="4408" y="1060"/>
              <a:ext cx="24" cy="22"/>
            </a:xfrm>
            <a:custGeom>
              <a:avLst/>
              <a:gdLst>
                <a:gd name="T0" fmla="*/ 24 w 24"/>
                <a:gd name="T1" fmla="*/ 2 h 22"/>
                <a:gd name="T2" fmla="*/ 20 w 24"/>
                <a:gd name="T3" fmla="*/ 2 h 22"/>
                <a:gd name="T4" fmla="*/ 0 w 24"/>
                <a:gd name="T5" fmla="*/ 15 h 22"/>
                <a:gd name="T6" fmla="*/ 3 w 24"/>
                <a:gd name="T7" fmla="*/ 22 h 22"/>
                <a:gd name="T8" fmla="*/ 24 w 24"/>
                <a:gd name="T9" fmla="*/ 8 h 22"/>
                <a:gd name="T10" fmla="*/ 20 w 24"/>
                <a:gd name="T11" fmla="*/ 8 h 22"/>
                <a:gd name="T12" fmla="*/ 24 w 24"/>
                <a:gd name="T13" fmla="*/ 2 h 22"/>
                <a:gd name="T14" fmla="*/ 22 w 24"/>
                <a:gd name="T15" fmla="*/ 0 h 22"/>
                <a:gd name="T16" fmla="*/ 20 w 24"/>
                <a:gd name="T17" fmla="*/ 2 h 22"/>
                <a:gd name="T18" fmla="*/ 24 w 24"/>
                <a:gd name="T19" fmla="*/ 2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5"/>
                  </a:lnTo>
                  <a:lnTo>
                    <a:pt x="3" y="22"/>
                  </a:lnTo>
                  <a:lnTo>
                    <a:pt x="24" y="8"/>
                  </a:lnTo>
                  <a:lnTo>
                    <a:pt x="20" y="8"/>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5" name="Freeform 257"/>
            <p:cNvSpPr>
              <a:spLocks/>
            </p:cNvSpPr>
            <p:nvPr/>
          </p:nvSpPr>
          <p:spPr bwMode="auto">
            <a:xfrm>
              <a:off x="4428" y="1062"/>
              <a:ext cx="26" cy="20"/>
            </a:xfrm>
            <a:custGeom>
              <a:avLst/>
              <a:gdLst>
                <a:gd name="T0" fmla="*/ 22 w 26"/>
                <a:gd name="T1" fmla="*/ 11 h 20"/>
                <a:gd name="T2" fmla="*/ 26 w 26"/>
                <a:gd name="T3" fmla="*/ 11 h 20"/>
                <a:gd name="T4" fmla="*/ 4 w 26"/>
                <a:gd name="T5" fmla="*/ 0 h 20"/>
                <a:gd name="T6" fmla="*/ 0 w 26"/>
                <a:gd name="T7" fmla="*/ 6 h 20"/>
                <a:gd name="T8" fmla="*/ 22 w 26"/>
                <a:gd name="T9" fmla="*/ 18 h 20"/>
                <a:gd name="T10" fmla="*/ 26 w 26"/>
                <a:gd name="T11" fmla="*/ 18 h 20"/>
                <a:gd name="T12" fmla="*/ 22 w 26"/>
                <a:gd name="T13" fmla="*/ 18 h 20"/>
                <a:gd name="T14" fmla="*/ 24 w 26"/>
                <a:gd name="T15" fmla="*/ 20 h 20"/>
                <a:gd name="T16" fmla="*/ 26 w 26"/>
                <a:gd name="T17" fmla="*/ 18 h 20"/>
                <a:gd name="T18" fmla="*/ 22 w 26"/>
                <a:gd name="T19" fmla="*/ 11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1"/>
                  </a:moveTo>
                  <a:lnTo>
                    <a:pt x="26" y="11"/>
                  </a:lnTo>
                  <a:lnTo>
                    <a:pt x="4" y="0"/>
                  </a:lnTo>
                  <a:lnTo>
                    <a:pt x="0" y="6"/>
                  </a:lnTo>
                  <a:lnTo>
                    <a:pt x="22" y="18"/>
                  </a:lnTo>
                  <a:lnTo>
                    <a:pt x="26" y="18"/>
                  </a:lnTo>
                  <a:lnTo>
                    <a:pt x="22" y="18"/>
                  </a:lnTo>
                  <a:lnTo>
                    <a:pt x="24" y="20"/>
                  </a:lnTo>
                  <a:lnTo>
                    <a:pt x="26" y="18"/>
                  </a:lnTo>
                  <a:lnTo>
                    <a:pt x="22" y="1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6" name="Freeform 258"/>
            <p:cNvSpPr>
              <a:spLocks/>
            </p:cNvSpPr>
            <p:nvPr/>
          </p:nvSpPr>
          <p:spPr bwMode="auto">
            <a:xfrm>
              <a:off x="4450" y="1058"/>
              <a:ext cx="27" cy="22"/>
            </a:xfrm>
            <a:custGeom>
              <a:avLst/>
              <a:gdLst>
                <a:gd name="T0" fmla="*/ 24 w 27"/>
                <a:gd name="T1" fmla="*/ 4 h 22"/>
                <a:gd name="T2" fmla="*/ 22 w 27"/>
                <a:gd name="T3" fmla="*/ 0 h 22"/>
                <a:gd name="T4" fmla="*/ 0 w 27"/>
                <a:gd name="T5" fmla="*/ 15 h 22"/>
                <a:gd name="T6" fmla="*/ 4 w 27"/>
                <a:gd name="T7" fmla="*/ 22 h 22"/>
                <a:gd name="T8" fmla="*/ 27 w 27"/>
                <a:gd name="T9" fmla="*/ 7 h 22"/>
                <a:gd name="T10" fmla="*/ 24 w 27"/>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4"/>
                  </a:moveTo>
                  <a:lnTo>
                    <a:pt x="22" y="0"/>
                  </a:lnTo>
                  <a:lnTo>
                    <a:pt x="0" y="15"/>
                  </a:lnTo>
                  <a:lnTo>
                    <a:pt x="4" y="22"/>
                  </a:lnTo>
                  <a:lnTo>
                    <a:pt x="27" y="7"/>
                  </a:lnTo>
                  <a:lnTo>
                    <a:pt x="24"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7" name="Freeform 259"/>
            <p:cNvSpPr>
              <a:spLocks/>
            </p:cNvSpPr>
            <p:nvPr/>
          </p:nvSpPr>
          <p:spPr bwMode="auto">
            <a:xfrm>
              <a:off x="4337" y="997"/>
              <a:ext cx="30" cy="27"/>
            </a:xfrm>
            <a:custGeom>
              <a:avLst/>
              <a:gdLst>
                <a:gd name="T0" fmla="*/ 25 w 30"/>
                <a:gd name="T1" fmla="*/ 19 h 27"/>
                <a:gd name="T2" fmla="*/ 30 w 30"/>
                <a:gd name="T3" fmla="*/ 19 h 27"/>
                <a:gd name="T4" fmla="*/ 5 w 30"/>
                <a:gd name="T5" fmla="*/ 0 h 27"/>
                <a:gd name="T6" fmla="*/ 0 w 30"/>
                <a:gd name="T7" fmla="*/ 7 h 27"/>
                <a:gd name="T8" fmla="*/ 25 w 30"/>
                <a:gd name="T9" fmla="*/ 26 h 27"/>
                <a:gd name="T10" fmla="*/ 30 w 30"/>
                <a:gd name="T11" fmla="*/ 26 h 27"/>
                <a:gd name="T12" fmla="*/ 25 w 30"/>
                <a:gd name="T13" fmla="*/ 26 h 27"/>
                <a:gd name="T14" fmla="*/ 29 w 30"/>
                <a:gd name="T15" fmla="*/ 27 h 27"/>
                <a:gd name="T16" fmla="*/ 30 w 30"/>
                <a:gd name="T17" fmla="*/ 26 h 27"/>
                <a:gd name="T18" fmla="*/ 25 w 30"/>
                <a:gd name="T19" fmla="*/ 19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25" y="19"/>
                  </a:moveTo>
                  <a:lnTo>
                    <a:pt x="30" y="19"/>
                  </a:lnTo>
                  <a:lnTo>
                    <a:pt x="5" y="0"/>
                  </a:lnTo>
                  <a:lnTo>
                    <a:pt x="0" y="7"/>
                  </a:lnTo>
                  <a:lnTo>
                    <a:pt x="25" y="26"/>
                  </a:lnTo>
                  <a:lnTo>
                    <a:pt x="30" y="26"/>
                  </a:lnTo>
                  <a:lnTo>
                    <a:pt x="25" y="26"/>
                  </a:lnTo>
                  <a:lnTo>
                    <a:pt x="29" y="27"/>
                  </a:lnTo>
                  <a:lnTo>
                    <a:pt x="30" y="26"/>
                  </a:lnTo>
                  <a:lnTo>
                    <a:pt x="25"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8" name="Freeform 260"/>
            <p:cNvSpPr>
              <a:spLocks/>
            </p:cNvSpPr>
            <p:nvPr/>
          </p:nvSpPr>
          <p:spPr bwMode="auto">
            <a:xfrm>
              <a:off x="4362" y="997"/>
              <a:ext cx="29" cy="26"/>
            </a:xfrm>
            <a:custGeom>
              <a:avLst/>
              <a:gdLst>
                <a:gd name="T0" fmla="*/ 27 w 29"/>
                <a:gd name="T1" fmla="*/ 2 h 26"/>
                <a:gd name="T2" fmla="*/ 24 w 29"/>
                <a:gd name="T3" fmla="*/ 2 h 26"/>
                <a:gd name="T4" fmla="*/ 0 w 29"/>
                <a:gd name="T5" fmla="*/ 19 h 26"/>
                <a:gd name="T6" fmla="*/ 5 w 29"/>
                <a:gd name="T7" fmla="*/ 26 h 26"/>
                <a:gd name="T8" fmla="*/ 29 w 29"/>
                <a:gd name="T9" fmla="*/ 9 h 26"/>
                <a:gd name="T10" fmla="*/ 24 w 29"/>
                <a:gd name="T11" fmla="*/ 9 h 26"/>
                <a:gd name="T12" fmla="*/ 27 w 29"/>
                <a:gd name="T13" fmla="*/ 2 h 26"/>
                <a:gd name="T14" fmla="*/ 26 w 29"/>
                <a:gd name="T15" fmla="*/ 0 h 26"/>
                <a:gd name="T16" fmla="*/ 24 w 29"/>
                <a:gd name="T17" fmla="*/ 2 h 26"/>
                <a:gd name="T18" fmla="*/ 27 w 29"/>
                <a:gd name="T19" fmla="*/ 2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6">
                  <a:moveTo>
                    <a:pt x="27" y="2"/>
                  </a:moveTo>
                  <a:lnTo>
                    <a:pt x="24" y="2"/>
                  </a:lnTo>
                  <a:lnTo>
                    <a:pt x="0" y="19"/>
                  </a:lnTo>
                  <a:lnTo>
                    <a:pt x="5" y="26"/>
                  </a:lnTo>
                  <a:lnTo>
                    <a:pt x="29" y="9"/>
                  </a:lnTo>
                  <a:lnTo>
                    <a:pt x="24" y="9"/>
                  </a:lnTo>
                  <a:lnTo>
                    <a:pt x="27" y="2"/>
                  </a:lnTo>
                  <a:lnTo>
                    <a:pt x="26" y="0"/>
                  </a:lnTo>
                  <a:lnTo>
                    <a:pt x="24" y="2"/>
                  </a:lnTo>
                  <a:lnTo>
                    <a:pt x="27"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69" name="Freeform 261"/>
            <p:cNvSpPr>
              <a:spLocks/>
            </p:cNvSpPr>
            <p:nvPr/>
          </p:nvSpPr>
          <p:spPr bwMode="auto">
            <a:xfrm>
              <a:off x="4386" y="999"/>
              <a:ext cx="25" cy="19"/>
            </a:xfrm>
            <a:custGeom>
              <a:avLst/>
              <a:gdLst>
                <a:gd name="T0" fmla="*/ 22 w 25"/>
                <a:gd name="T1" fmla="*/ 10 h 19"/>
                <a:gd name="T2" fmla="*/ 25 w 25"/>
                <a:gd name="T3" fmla="*/ 10 h 19"/>
                <a:gd name="T4" fmla="*/ 3 w 25"/>
                <a:gd name="T5" fmla="*/ 0 h 19"/>
                <a:gd name="T6" fmla="*/ 0 w 25"/>
                <a:gd name="T7" fmla="*/ 7 h 19"/>
                <a:gd name="T8" fmla="*/ 22 w 25"/>
                <a:gd name="T9" fmla="*/ 17 h 19"/>
                <a:gd name="T10" fmla="*/ 25 w 25"/>
                <a:gd name="T11" fmla="*/ 17 h 19"/>
                <a:gd name="T12" fmla="*/ 22 w 25"/>
                <a:gd name="T13" fmla="*/ 17 h 19"/>
                <a:gd name="T14" fmla="*/ 24 w 25"/>
                <a:gd name="T15" fmla="*/ 19 h 19"/>
                <a:gd name="T16" fmla="*/ 25 w 25"/>
                <a:gd name="T17" fmla="*/ 17 h 19"/>
                <a:gd name="T18" fmla="*/ 22 w 25"/>
                <a:gd name="T19" fmla="*/ 1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0"/>
                  </a:moveTo>
                  <a:lnTo>
                    <a:pt x="25" y="10"/>
                  </a:lnTo>
                  <a:lnTo>
                    <a:pt x="3" y="0"/>
                  </a:lnTo>
                  <a:lnTo>
                    <a:pt x="0" y="7"/>
                  </a:lnTo>
                  <a:lnTo>
                    <a:pt x="22" y="17"/>
                  </a:lnTo>
                  <a:lnTo>
                    <a:pt x="25" y="17"/>
                  </a:lnTo>
                  <a:lnTo>
                    <a:pt x="22" y="17"/>
                  </a:lnTo>
                  <a:lnTo>
                    <a:pt x="24" y="19"/>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0" name="Freeform 262"/>
            <p:cNvSpPr>
              <a:spLocks/>
            </p:cNvSpPr>
            <p:nvPr/>
          </p:nvSpPr>
          <p:spPr bwMode="auto">
            <a:xfrm>
              <a:off x="4408" y="994"/>
              <a:ext cx="24" cy="22"/>
            </a:xfrm>
            <a:custGeom>
              <a:avLst/>
              <a:gdLst>
                <a:gd name="T0" fmla="*/ 24 w 24"/>
                <a:gd name="T1" fmla="*/ 2 h 22"/>
                <a:gd name="T2" fmla="*/ 20 w 24"/>
                <a:gd name="T3" fmla="*/ 2 h 22"/>
                <a:gd name="T4" fmla="*/ 0 w 24"/>
                <a:gd name="T5" fmla="*/ 15 h 22"/>
                <a:gd name="T6" fmla="*/ 3 w 24"/>
                <a:gd name="T7" fmla="*/ 22 h 22"/>
                <a:gd name="T8" fmla="*/ 24 w 24"/>
                <a:gd name="T9" fmla="*/ 8 h 22"/>
                <a:gd name="T10" fmla="*/ 20 w 24"/>
                <a:gd name="T11" fmla="*/ 8 h 22"/>
                <a:gd name="T12" fmla="*/ 24 w 24"/>
                <a:gd name="T13" fmla="*/ 2 h 22"/>
                <a:gd name="T14" fmla="*/ 22 w 24"/>
                <a:gd name="T15" fmla="*/ 0 h 22"/>
                <a:gd name="T16" fmla="*/ 20 w 24"/>
                <a:gd name="T17" fmla="*/ 2 h 22"/>
                <a:gd name="T18" fmla="*/ 24 w 24"/>
                <a:gd name="T19" fmla="*/ 2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5"/>
                  </a:lnTo>
                  <a:lnTo>
                    <a:pt x="3" y="22"/>
                  </a:lnTo>
                  <a:lnTo>
                    <a:pt x="24" y="8"/>
                  </a:lnTo>
                  <a:lnTo>
                    <a:pt x="20" y="8"/>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1" name="Freeform 263"/>
            <p:cNvSpPr>
              <a:spLocks/>
            </p:cNvSpPr>
            <p:nvPr/>
          </p:nvSpPr>
          <p:spPr bwMode="auto">
            <a:xfrm>
              <a:off x="4428" y="996"/>
              <a:ext cx="26" cy="20"/>
            </a:xfrm>
            <a:custGeom>
              <a:avLst/>
              <a:gdLst>
                <a:gd name="T0" fmla="*/ 22 w 26"/>
                <a:gd name="T1" fmla="*/ 12 h 20"/>
                <a:gd name="T2" fmla="*/ 26 w 26"/>
                <a:gd name="T3" fmla="*/ 12 h 20"/>
                <a:gd name="T4" fmla="*/ 4 w 26"/>
                <a:gd name="T5" fmla="*/ 0 h 20"/>
                <a:gd name="T6" fmla="*/ 0 w 26"/>
                <a:gd name="T7" fmla="*/ 6 h 20"/>
                <a:gd name="T8" fmla="*/ 22 w 26"/>
                <a:gd name="T9" fmla="*/ 18 h 20"/>
                <a:gd name="T10" fmla="*/ 26 w 26"/>
                <a:gd name="T11" fmla="*/ 18 h 20"/>
                <a:gd name="T12" fmla="*/ 22 w 26"/>
                <a:gd name="T13" fmla="*/ 18 h 20"/>
                <a:gd name="T14" fmla="*/ 24 w 26"/>
                <a:gd name="T15" fmla="*/ 20 h 20"/>
                <a:gd name="T16" fmla="*/ 26 w 26"/>
                <a:gd name="T17" fmla="*/ 18 h 20"/>
                <a:gd name="T18" fmla="*/ 22 w 26"/>
                <a:gd name="T19" fmla="*/ 12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2"/>
                  </a:moveTo>
                  <a:lnTo>
                    <a:pt x="26" y="12"/>
                  </a:lnTo>
                  <a:lnTo>
                    <a:pt x="4" y="0"/>
                  </a:lnTo>
                  <a:lnTo>
                    <a:pt x="0" y="6"/>
                  </a:lnTo>
                  <a:lnTo>
                    <a:pt x="22" y="18"/>
                  </a:lnTo>
                  <a:lnTo>
                    <a:pt x="26" y="18"/>
                  </a:lnTo>
                  <a:lnTo>
                    <a:pt x="22" y="18"/>
                  </a:lnTo>
                  <a:lnTo>
                    <a:pt x="24" y="20"/>
                  </a:lnTo>
                  <a:lnTo>
                    <a:pt x="26" y="18"/>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2" name="Freeform 264"/>
            <p:cNvSpPr>
              <a:spLocks/>
            </p:cNvSpPr>
            <p:nvPr/>
          </p:nvSpPr>
          <p:spPr bwMode="auto">
            <a:xfrm>
              <a:off x="4450" y="994"/>
              <a:ext cx="27" cy="20"/>
            </a:xfrm>
            <a:custGeom>
              <a:avLst/>
              <a:gdLst>
                <a:gd name="T0" fmla="*/ 24 w 27"/>
                <a:gd name="T1" fmla="*/ 3 h 20"/>
                <a:gd name="T2" fmla="*/ 22 w 27"/>
                <a:gd name="T3" fmla="*/ 0 h 20"/>
                <a:gd name="T4" fmla="*/ 0 w 27"/>
                <a:gd name="T5" fmla="*/ 14 h 20"/>
                <a:gd name="T6" fmla="*/ 4 w 27"/>
                <a:gd name="T7" fmla="*/ 20 h 20"/>
                <a:gd name="T8" fmla="*/ 27 w 27"/>
                <a:gd name="T9" fmla="*/ 7 h 20"/>
                <a:gd name="T10" fmla="*/ 24 w 27"/>
                <a:gd name="T11" fmla="*/ 3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24" y="3"/>
                  </a:moveTo>
                  <a:lnTo>
                    <a:pt x="22" y="0"/>
                  </a:lnTo>
                  <a:lnTo>
                    <a:pt x="0" y="14"/>
                  </a:lnTo>
                  <a:lnTo>
                    <a:pt x="4" y="20"/>
                  </a:lnTo>
                  <a:lnTo>
                    <a:pt x="27" y="7"/>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3" name="Freeform 265"/>
            <p:cNvSpPr>
              <a:spLocks/>
            </p:cNvSpPr>
            <p:nvPr/>
          </p:nvSpPr>
          <p:spPr bwMode="auto">
            <a:xfrm>
              <a:off x="4337" y="1011"/>
              <a:ext cx="30" cy="27"/>
            </a:xfrm>
            <a:custGeom>
              <a:avLst/>
              <a:gdLst>
                <a:gd name="T0" fmla="*/ 25 w 30"/>
                <a:gd name="T1" fmla="*/ 19 h 27"/>
                <a:gd name="T2" fmla="*/ 30 w 30"/>
                <a:gd name="T3" fmla="*/ 19 h 27"/>
                <a:gd name="T4" fmla="*/ 5 w 30"/>
                <a:gd name="T5" fmla="*/ 0 h 27"/>
                <a:gd name="T6" fmla="*/ 0 w 30"/>
                <a:gd name="T7" fmla="*/ 7 h 27"/>
                <a:gd name="T8" fmla="*/ 25 w 30"/>
                <a:gd name="T9" fmla="*/ 25 h 27"/>
                <a:gd name="T10" fmla="*/ 30 w 30"/>
                <a:gd name="T11" fmla="*/ 25 h 27"/>
                <a:gd name="T12" fmla="*/ 25 w 30"/>
                <a:gd name="T13" fmla="*/ 25 h 27"/>
                <a:gd name="T14" fmla="*/ 29 w 30"/>
                <a:gd name="T15" fmla="*/ 27 h 27"/>
                <a:gd name="T16" fmla="*/ 30 w 30"/>
                <a:gd name="T17" fmla="*/ 25 h 27"/>
                <a:gd name="T18" fmla="*/ 25 w 30"/>
                <a:gd name="T19" fmla="*/ 19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25" y="19"/>
                  </a:moveTo>
                  <a:lnTo>
                    <a:pt x="30" y="19"/>
                  </a:lnTo>
                  <a:lnTo>
                    <a:pt x="5" y="0"/>
                  </a:lnTo>
                  <a:lnTo>
                    <a:pt x="0" y="7"/>
                  </a:lnTo>
                  <a:lnTo>
                    <a:pt x="25" y="25"/>
                  </a:lnTo>
                  <a:lnTo>
                    <a:pt x="30" y="25"/>
                  </a:lnTo>
                  <a:lnTo>
                    <a:pt x="25" y="25"/>
                  </a:lnTo>
                  <a:lnTo>
                    <a:pt x="29" y="27"/>
                  </a:lnTo>
                  <a:lnTo>
                    <a:pt x="30" y="25"/>
                  </a:lnTo>
                  <a:lnTo>
                    <a:pt x="25"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4" name="Freeform 266"/>
            <p:cNvSpPr>
              <a:spLocks/>
            </p:cNvSpPr>
            <p:nvPr/>
          </p:nvSpPr>
          <p:spPr bwMode="auto">
            <a:xfrm>
              <a:off x="4362" y="1011"/>
              <a:ext cx="29" cy="25"/>
            </a:xfrm>
            <a:custGeom>
              <a:avLst/>
              <a:gdLst>
                <a:gd name="T0" fmla="*/ 27 w 29"/>
                <a:gd name="T1" fmla="*/ 2 h 25"/>
                <a:gd name="T2" fmla="*/ 24 w 29"/>
                <a:gd name="T3" fmla="*/ 2 h 25"/>
                <a:gd name="T4" fmla="*/ 0 w 29"/>
                <a:gd name="T5" fmla="*/ 19 h 25"/>
                <a:gd name="T6" fmla="*/ 5 w 29"/>
                <a:gd name="T7" fmla="*/ 25 h 25"/>
                <a:gd name="T8" fmla="*/ 29 w 29"/>
                <a:gd name="T9" fmla="*/ 8 h 25"/>
                <a:gd name="T10" fmla="*/ 24 w 29"/>
                <a:gd name="T11" fmla="*/ 8 h 25"/>
                <a:gd name="T12" fmla="*/ 27 w 29"/>
                <a:gd name="T13" fmla="*/ 2 h 25"/>
                <a:gd name="T14" fmla="*/ 26 w 29"/>
                <a:gd name="T15" fmla="*/ 0 h 25"/>
                <a:gd name="T16" fmla="*/ 24 w 29"/>
                <a:gd name="T17" fmla="*/ 2 h 25"/>
                <a:gd name="T18" fmla="*/ 27 w 29"/>
                <a:gd name="T19" fmla="*/ 2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27" y="2"/>
                  </a:moveTo>
                  <a:lnTo>
                    <a:pt x="24" y="2"/>
                  </a:lnTo>
                  <a:lnTo>
                    <a:pt x="0" y="19"/>
                  </a:lnTo>
                  <a:lnTo>
                    <a:pt x="5" y="25"/>
                  </a:lnTo>
                  <a:lnTo>
                    <a:pt x="29" y="8"/>
                  </a:lnTo>
                  <a:lnTo>
                    <a:pt x="24" y="8"/>
                  </a:lnTo>
                  <a:lnTo>
                    <a:pt x="27" y="2"/>
                  </a:lnTo>
                  <a:lnTo>
                    <a:pt x="26" y="0"/>
                  </a:lnTo>
                  <a:lnTo>
                    <a:pt x="24" y="2"/>
                  </a:lnTo>
                  <a:lnTo>
                    <a:pt x="27"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5" name="Freeform 267"/>
            <p:cNvSpPr>
              <a:spLocks/>
            </p:cNvSpPr>
            <p:nvPr/>
          </p:nvSpPr>
          <p:spPr bwMode="auto">
            <a:xfrm>
              <a:off x="4386" y="1013"/>
              <a:ext cx="25" cy="18"/>
            </a:xfrm>
            <a:custGeom>
              <a:avLst/>
              <a:gdLst>
                <a:gd name="T0" fmla="*/ 22 w 25"/>
                <a:gd name="T1" fmla="*/ 10 h 18"/>
                <a:gd name="T2" fmla="*/ 25 w 25"/>
                <a:gd name="T3" fmla="*/ 10 h 18"/>
                <a:gd name="T4" fmla="*/ 3 w 25"/>
                <a:gd name="T5" fmla="*/ 0 h 18"/>
                <a:gd name="T6" fmla="*/ 0 w 25"/>
                <a:gd name="T7" fmla="*/ 6 h 18"/>
                <a:gd name="T8" fmla="*/ 22 w 25"/>
                <a:gd name="T9" fmla="*/ 17 h 18"/>
                <a:gd name="T10" fmla="*/ 25 w 25"/>
                <a:gd name="T11" fmla="*/ 17 h 18"/>
                <a:gd name="T12" fmla="*/ 22 w 25"/>
                <a:gd name="T13" fmla="*/ 17 h 18"/>
                <a:gd name="T14" fmla="*/ 24 w 25"/>
                <a:gd name="T15" fmla="*/ 18 h 18"/>
                <a:gd name="T16" fmla="*/ 25 w 25"/>
                <a:gd name="T17" fmla="*/ 17 h 18"/>
                <a:gd name="T18" fmla="*/ 22 w 25"/>
                <a:gd name="T19" fmla="*/ 1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8">
                  <a:moveTo>
                    <a:pt x="22" y="10"/>
                  </a:moveTo>
                  <a:lnTo>
                    <a:pt x="25" y="10"/>
                  </a:lnTo>
                  <a:lnTo>
                    <a:pt x="3" y="0"/>
                  </a:lnTo>
                  <a:lnTo>
                    <a:pt x="0" y="6"/>
                  </a:lnTo>
                  <a:lnTo>
                    <a:pt x="22" y="17"/>
                  </a:lnTo>
                  <a:lnTo>
                    <a:pt x="25" y="17"/>
                  </a:lnTo>
                  <a:lnTo>
                    <a:pt x="22" y="17"/>
                  </a:lnTo>
                  <a:lnTo>
                    <a:pt x="24" y="18"/>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6" name="Freeform 268"/>
            <p:cNvSpPr>
              <a:spLocks/>
            </p:cNvSpPr>
            <p:nvPr/>
          </p:nvSpPr>
          <p:spPr bwMode="auto">
            <a:xfrm>
              <a:off x="4408" y="1008"/>
              <a:ext cx="24" cy="22"/>
            </a:xfrm>
            <a:custGeom>
              <a:avLst/>
              <a:gdLst>
                <a:gd name="T0" fmla="*/ 24 w 24"/>
                <a:gd name="T1" fmla="*/ 1 h 22"/>
                <a:gd name="T2" fmla="*/ 20 w 24"/>
                <a:gd name="T3" fmla="*/ 1 h 22"/>
                <a:gd name="T4" fmla="*/ 0 w 24"/>
                <a:gd name="T5" fmla="*/ 15 h 22"/>
                <a:gd name="T6" fmla="*/ 3 w 24"/>
                <a:gd name="T7" fmla="*/ 22 h 22"/>
                <a:gd name="T8" fmla="*/ 24 w 24"/>
                <a:gd name="T9" fmla="*/ 8 h 22"/>
                <a:gd name="T10" fmla="*/ 20 w 24"/>
                <a:gd name="T11" fmla="*/ 8 h 22"/>
                <a:gd name="T12" fmla="*/ 24 w 24"/>
                <a:gd name="T13" fmla="*/ 1 h 22"/>
                <a:gd name="T14" fmla="*/ 22 w 24"/>
                <a:gd name="T15" fmla="*/ 0 h 22"/>
                <a:gd name="T16" fmla="*/ 20 w 24"/>
                <a:gd name="T17" fmla="*/ 1 h 22"/>
                <a:gd name="T18" fmla="*/ 24 w 24"/>
                <a:gd name="T19" fmla="*/ 1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1"/>
                  </a:moveTo>
                  <a:lnTo>
                    <a:pt x="20" y="1"/>
                  </a:lnTo>
                  <a:lnTo>
                    <a:pt x="0" y="15"/>
                  </a:lnTo>
                  <a:lnTo>
                    <a:pt x="3" y="22"/>
                  </a:lnTo>
                  <a:lnTo>
                    <a:pt x="24" y="8"/>
                  </a:lnTo>
                  <a:lnTo>
                    <a:pt x="20" y="8"/>
                  </a:lnTo>
                  <a:lnTo>
                    <a:pt x="24" y="1"/>
                  </a:lnTo>
                  <a:lnTo>
                    <a:pt x="22" y="0"/>
                  </a:lnTo>
                  <a:lnTo>
                    <a:pt x="20" y="1"/>
                  </a:lnTo>
                  <a:lnTo>
                    <a:pt x="24" y="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7" name="Freeform 269"/>
            <p:cNvSpPr>
              <a:spLocks/>
            </p:cNvSpPr>
            <p:nvPr/>
          </p:nvSpPr>
          <p:spPr bwMode="auto">
            <a:xfrm>
              <a:off x="4428" y="1009"/>
              <a:ext cx="26" cy="21"/>
            </a:xfrm>
            <a:custGeom>
              <a:avLst/>
              <a:gdLst>
                <a:gd name="T0" fmla="*/ 22 w 26"/>
                <a:gd name="T1" fmla="*/ 12 h 21"/>
                <a:gd name="T2" fmla="*/ 26 w 26"/>
                <a:gd name="T3" fmla="*/ 12 h 21"/>
                <a:gd name="T4" fmla="*/ 4 w 26"/>
                <a:gd name="T5" fmla="*/ 0 h 21"/>
                <a:gd name="T6" fmla="*/ 0 w 26"/>
                <a:gd name="T7" fmla="*/ 7 h 21"/>
                <a:gd name="T8" fmla="*/ 22 w 26"/>
                <a:gd name="T9" fmla="*/ 19 h 21"/>
                <a:gd name="T10" fmla="*/ 26 w 26"/>
                <a:gd name="T11" fmla="*/ 19 h 21"/>
                <a:gd name="T12" fmla="*/ 22 w 26"/>
                <a:gd name="T13" fmla="*/ 19 h 21"/>
                <a:gd name="T14" fmla="*/ 24 w 26"/>
                <a:gd name="T15" fmla="*/ 21 h 21"/>
                <a:gd name="T16" fmla="*/ 26 w 26"/>
                <a:gd name="T17" fmla="*/ 19 h 21"/>
                <a:gd name="T18" fmla="*/ 22 w 26"/>
                <a:gd name="T19" fmla="*/ 12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22" y="12"/>
                  </a:moveTo>
                  <a:lnTo>
                    <a:pt x="26" y="12"/>
                  </a:lnTo>
                  <a:lnTo>
                    <a:pt x="4" y="0"/>
                  </a:lnTo>
                  <a:lnTo>
                    <a:pt x="0" y="7"/>
                  </a:lnTo>
                  <a:lnTo>
                    <a:pt x="22" y="19"/>
                  </a:lnTo>
                  <a:lnTo>
                    <a:pt x="26" y="19"/>
                  </a:lnTo>
                  <a:lnTo>
                    <a:pt x="22" y="19"/>
                  </a:lnTo>
                  <a:lnTo>
                    <a:pt x="24" y="21"/>
                  </a:lnTo>
                  <a:lnTo>
                    <a:pt x="26"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8" name="Freeform 270"/>
            <p:cNvSpPr>
              <a:spLocks/>
            </p:cNvSpPr>
            <p:nvPr/>
          </p:nvSpPr>
          <p:spPr bwMode="auto">
            <a:xfrm>
              <a:off x="4450" y="1008"/>
              <a:ext cx="27" cy="20"/>
            </a:xfrm>
            <a:custGeom>
              <a:avLst/>
              <a:gdLst>
                <a:gd name="T0" fmla="*/ 24 w 27"/>
                <a:gd name="T1" fmla="*/ 3 h 20"/>
                <a:gd name="T2" fmla="*/ 22 w 27"/>
                <a:gd name="T3" fmla="*/ 0 h 20"/>
                <a:gd name="T4" fmla="*/ 0 w 27"/>
                <a:gd name="T5" fmla="*/ 13 h 20"/>
                <a:gd name="T6" fmla="*/ 4 w 27"/>
                <a:gd name="T7" fmla="*/ 20 h 20"/>
                <a:gd name="T8" fmla="*/ 27 w 27"/>
                <a:gd name="T9" fmla="*/ 6 h 20"/>
                <a:gd name="T10" fmla="*/ 24 w 27"/>
                <a:gd name="T11" fmla="*/ 3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24" y="3"/>
                  </a:moveTo>
                  <a:lnTo>
                    <a:pt x="22" y="0"/>
                  </a:lnTo>
                  <a:lnTo>
                    <a:pt x="0" y="13"/>
                  </a:lnTo>
                  <a:lnTo>
                    <a:pt x="4" y="20"/>
                  </a:lnTo>
                  <a:lnTo>
                    <a:pt x="27" y="6"/>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79" name="Freeform 271"/>
            <p:cNvSpPr>
              <a:spLocks/>
            </p:cNvSpPr>
            <p:nvPr/>
          </p:nvSpPr>
          <p:spPr bwMode="auto">
            <a:xfrm>
              <a:off x="4337" y="947"/>
              <a:ext cx="30" cy="25"/>
            </a:xfrm>
            <a:custGeom>
              <a:avLst/>
              <a:gdLst>
                <a:gd name="T0" fmla="*/ 25 w 30"/>
                <a:gd name="T1" fmla="*/ 17 h 25"/>
                <a:gd name="T2" fmla="*/ 30 w 30"/>
                <a:gd name="T3" fmla="*/ 17 h 25"/>
                <a:gd name="T4" fmla="*/ 5 w 30"/>
                <a:gd name="T5" fmla="*/ 0 h 25"/>
                <a:gd name="T6" fmla="*/ 0 w 30"/>
                <a:gd name="T7" fmla="*/ 6 h 25"/>
                <a:gd name="T8" fmla="*/ 25 w 30"/>
                <a:gd name="T9" fmla="*/ 23 h 25"/>
                <a:gd name="T10" fmla="*/ 30 w 30"/>
                <a:gd name="T11" fmla="*/ 23 h 25"/>
                <a:gd name="T12" fmla="*/ 25 w 30"/>
                <a:gd name="T13" fmla="*/ 23 h 25"/>
                <a:gd name="T14" fmla="*/ 29 w 30"/>
                <a:gd name="T15" fmla="*/ 25 h 25"/>
                <a:gd name="T16" fmla="*/ 30 w 30"/>
                <a:gd name="T17" fmla="*/ 23 h 25"/>
                <a:gd name="T18" fmla="*/ 25 w 30"/>
                <a:gd name="T19" fmla="*/ 1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25" y="17"/>
                  </a:moveTo>
                  <a:lnTo>
                    <a:pt x="30" y="17"/>
                  </a:lnTo>
                  <a:lnTo>
                    <a:pt x="5" y="0"/>
                  </a:lnTo>
                  <a:lnTo>
                    <a:pt x="0" y="6"/>
                  </a:lnTo>
                  <a:lnTo>
                    <a:pt x="25" y="23"/>
                  </a:lnTo>
                  <a:lnTo>
                    <a:pt x="30" y="23"/>
                  </a:lnTo>
                  <a:lnTo>
                    <a:pt x="25" y="23"/>
                  </a:lnTo>
                  <a:lnTo>
                    <a:pt x="29" y="25"/>
                  </a:lnTo>
                  <a:lnTo>
                    <a:pt x="30" y="23"/>
                  </a:lnTo>
                  <a:lnTo>
                    <a:pt x="25"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0" name="Freeform 272"/>
            <p:cNvSpPr>
              <a:spLocks/>
            </p:cNvSpPr>
            <p:nvPr/>
          </p:nvSpPr>
          <p:spPr bwMode="auto">
            <a:xfrm>
              <a:off x="4362" y="945"/>
              <a:ext cx="29" cy="25"/>
            </a:xfrm>
            <a:custGeom>
              <a:avLst/>
              <a:gdLst>
                <a:gd name="T0" fmla="*/ 27 w 29"/>
                <a:gd name="T1" fmla="*/ 2 h 25"/>
                <a:gd name="T2" fmla="*/ 24 w 29"/>
                <a:gd name="T3" fmla="*/ 2 h 25"/>
                <a:gd name="T4" fmla="*/ 0 w 29"/>
                <a:gd name="T5" fmla="*/ 19 h 25"/>
                <a:gd name="T6" fmla="*/ 5 w 29"/>
                <a:gd name="T7" fmla="*/ 25 h 25"/>
                <a:gd name="T8" fmla="*/ 29 w 29"/>
                <a:gd name="T9" fmla="*/ 8 h 25"/>
                <a:gd name="T10" fmla="*/ 24 w 29"/>
                <a:gd name="T11" fmla="*/ 8 h 25"/>
                <a:gd name="T12" fmla="*/ 27 w 29"/>
                <a:gd name="T13" fmla="*/ 2 h 25"/>
                <a:gd name="T14" fmla="*/ 26 w 29"/>
                <a:gd name="T15" fmla="*/ 0 h 25"/>
                <a:gd name="T16" fmla="*/ 24 w 29"/>
                <a:gd name="T17" fmla="*/ 2 h 25"/>
                <a:gd name="T18" fmla="*/ 27 w 29"/>
                <a:gd name="T19" fmla="*/ 2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27" y="2"/>
                  </a:moveTo>
                  <a:lnTo>
                    <a:pt x="24" y="2"/>
                  </a:lnTo>
                  <a:lnTo>
                    <a:pt x="0" y="19"/>
                  </a:lnTo>
                  <a:lnTo>
                    <a:pt x="5" y="25"/>
                  </a:lnTo>
                  <a:lnTo>
                    <a:pt x="29" y="8"/>
                  </a:lnTo>
                  <a:lnTo>
                    <a:pt x="24" y="8"/>
                  </a:lnTo>
                  <a:lnTo>
                    <a:pt x="27" y="2"/>
                  </a:lnTo>
                  <a:lnTo>
                    <a:pt x="26" y="0"/>
                  </a:lnTo>
                  <a:lnTo>
                    <a:pt x="24" y="2"/>
                  </a:lnTo>
                  <a:lnTo>
                    <a:pt x="27"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1" name="Freeform 273"/>
            <p:cNvSpPr>
              <a:spLocks/>
            </p:cNvSpPr>
            <p:nvPr/>
          </p:nvSpPr>
          <p:spPr bwMode="auto">
            <a:xfrm>
              <a:off x="4386" y="947"/>
              <a:ext cx="25" cy="18"/>
            </a:xfrm>
            <a:custGeom>
              <a:avLst/>
              <a:gdLst>
                <a:gd name="T0" fmla="*/ 22 w 25"/>
                <a:gd name="T1" fmla="*/ 10 h 18"/>
                <a:gd name="T2" fmla="*/ 25 w 25"/>
                <a:gd name="T3" fmla="*/ 10 h 18"/>
                <a:gd name="T4" fmla="*/ 3 w 25"/>
                <a:gd name="T5" fmla="*/ 0 h 18"/>
                <a:gd name="T6" fmla="*/ 0 w 25"/>
                <a:gd name="T7" fmla="*/ 6 h 18"/>
                <a:gd name="T8" fmla="*/ 22 w 25"/>
                <a:gd name="T9" fmla="*/ 18 h 18"/>
                <a:gd name="T10" fmla="*/ 25 w 25"/>
                <a:gd name="T11" fmla="*/ 17 h 18"/>
                <a:gd name="T12" fmla="*/ 22 w 25"/>
                <a:gd name="T13" fmla="*/ 18 h 18"/>
                <a:gd name="T14" fmla="*/ 24 w 25"/>
                <a:gd name="T15" fmla="*/ 18 h 18"/>
                <a:gd name="T16" fmla="*/ 25 w 25"/>
                <a:gd name="T17" fmla="*/ 17 h 18"/>
                <a:gd name="T18" fmla="*/ 22 w 25"/>
                <a:gd name="T19" fmla="*/ 1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8">
                  <a:moveTo>
                    <a:pt x="22" y="10"/>
                  </a:moveTo>
                  <a:lnTo>
                    <a:pt x="25" y="10"/>
                  </a:lnTo>
                  <a:lnTo>
                    <a:pt x="3" y="0"/>
                  </a:lnTo>
                  <a:lnTo>
                    <a:pt x="0" y="6"/>
                  </a:lnTo>
                  <a:lnTo>
                    <a:pt x="22" y="18"/>
                  </a:lnTo>
                  <a:lnTo>
                    <a:pt x="25" y="17"/>
                  </a:lnTo>
                  <a:lnTo>
                    <a:pt x="22" y="18"/>
                  </a:lnTo>
                  <a:lnTo>
                    <a:pt x="24" y="18"/>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2" name="Freeform 274"/>
            <p:cNvSpPr>
              <a:spLocks/>
            </p:cNvSpPr>
            <p:nvPr/>
          </p:nvSpPr>
          <p:spPr bwMode="auto">
            <a:xfrm>
              <a:off x="4408" y="943"/>
              <a:ext cx="24" cy="21"/>
            </a:xfrm>
            <a:custGeom>
              <a:avLst/>
              <a:gdLst>
                <a:gd name="T0" fmla="*/ 24 w 24"/>
                <a:gd name="T1" fmla="*/ 0 h 21"/>
                <a:gd name="T2" fmla="*/ 20 w 24"/>
                <a:gd name="T3" fmla="*/ 0 h 21"/>
                <a:gd name="T4" fmla="*/ 0 w 24"/>
                <a:gd name="T5" fmla="*/ 14 h 21"/>
                <a:gd name="T6" fmla="*/ 3 w 24"/>
                <a:gd name="T7" fmla="*/ 21 h 21"/>
                <a:gd name="T8" fmla="*/ 24 w 24"/>
                <a:gd name="T9" fmla="*/ 7 h 21"/>
                <a:gd name="T10" fmla="*/ 20 w 24"/>
                <a:gd name="T11" fmla="*/ 7 h 21"/>
                <a:gd name="T12" fmla="*/ 24 w 24"/>
                <a:gd name="T13" fmla="*/ 0 h 21"/>
                <a:gd name="T14" fmla="*/ 22 w 24"/>
                <a:gd name="T15" fmla="*/ 0 h 21"/>
                <a:gd name="T16" fmla="*/ 20 w 24"/>
                <a:gd name="T17" fmla="*/ 0 h 21"/>
                <a:gd name="T18" fmla="*/ 24 w 24"/>
                <a:gd name="T19" fmla="*/ 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1">
                  <a:moveTo>
                    <a:pt x="24" y="0"/>
                  </a:moveTo>
                  <a:lnTo>
                    <a:pt x="20" y="0"/>
                  </a:lnTo>
                  <a:lnTo>
                    <a:pt x="0" y="14"/>
                  </a:lnTo>
                  <a:lnTo>
                    <a:pt x="3" y="21"/>
                  </a:lnTo>
                  <a:lnTo>
                    <a:pt x="24" y="7"/>
                  </a:lnTo>
                  <a:lnTo>
                    <a:pt x="20" y="7"/>
                  </a:lnTo>
                  <a:lnTo>
                    <a:pt x="24" y="0"/>
                  </a:lnTo>
                  <a:lnTo>
                    <a:pt x="22" y="0"/>
                  </a:lnTo>
                  <a:lnTo>
                    <a:pt x="20" y="0"/>
                  </a:lnTo>
                  <a:lnTo>
                    <a:pt x="24"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3" name="Freeform 275"/>
            <p:cNvSpPr>
              <a:spLocks/>
            </p:cNvSpPr>
            <p:nvPr/>
          </p:nvSpPr>
          <p:spPr bwMode="auto">
            <a:xfrm>
              <a:off x="4428" y="943"/>
              <a:ext cx="26" cy="22"/>
            </a:xfrm>
            <a:custGeom>
              <a:avLst/>
              <a:gdLst>
                <a:gd name="T0" fmla="*/ 22 w 26"/>
                <a:gd name="T1" fmla="*/ 14 h 22"/>
                <a:gd name="T2" fmla="*/ 26 w 26"/>
                <a:gd name="T3" fmla="*/ 14 h 22"/>
                <a:gd name="T4" fmla="*/ 4 w 26"/>
                <a:gd name="T5" fmla="*/ 0 h 22"/>
                <a:gd name="T6" fmla="*/ 0 w 26"/>
                <a:gd name="T7" fmla="*/ 7 h 22"/>
                <a:gd name="T8" fmla="*/ 22 w 26"/>
                <a:gd name="T9" fmla="*/ 21 h 22"/>
                <a:gd name="T10" fmla="*/ 26 w 26"/>
                <a:gd name="T11" fmla="*/ 21 h 22"/>
                <a:gd name="T12" fmla="*/ 22 w 26"/>
                <a:gd name="T13" fmla="*/ 21 h 22"/>
                <a:gd name="T14" fmla="*/ 24 w 26"/>
                <a:gd name="T15" fmla="*/ 22 h 22"/>
                <a:gd name="T16" fmla="*/ 26 w 26"/>
                <a:gd name="T17" fmla="*/ 21 h 22"/>
                <a:gd name="T18" fmla="*/ 22 w 26"/>
                <a:gd name="T19" fmla="*/ 14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2">
                  <a:moveTo>
                    <a:pt x="22" y="14"/>
                  </a:moveTo>
                  <a:lnTo>
                    <a:pt x="26" y="14"/>
                  </a:lnTo>
                  <a:lnTo>
                    <a:pt x="4" y="0"/>
                  </a:lnTo>
                  <a:lnTo>
                    <a:pt x="0" y="7"/>
                  </a:lnTo>
                  <a:lnTo>
                    <a:pt x="22" y="21"/>
                  </a:lnTo>
                  <a:lnTo>
                    <a:pt x="26" y="21"/>
                  </a:lnTo>
                  <a:lnTo>
                    <a:pt x="22" y="21"/>
                  </a:lnTo>
                  <a:lnTo>
                    <a:pt x="24" y="22"/>
                  </a:lnTo>
                  <a:lnTo>
                    <a:pt x="26" y="21"/>
                  </a:lnTo>
                  <a:lnTo>
                    <a:pt x="22" y="1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4" name="Freeform 276"/>
            <p:cNvSpPr>
              <a:spLocks/>
            </p:cNvSpPr>
            <p:nvPr/>
          </p:nvSpPr>
          <p:spPr bwMode="auto">
            <a:xfrm>
              <a:off x="4450" y="942"/>
              <a:ext cx="27" cy="22"/>
            </a:xfrm>
            <a:custGeom>
              <a:avLst/>
              <a:gdLst>
                <a:gd name="T0" fmla="*/ 24 w 27"/>
                <a:gd name="T1" fmla="*/ 3 h 22"/>
                <a:gd name="T2" fmla="*/ 22 w 27"/>
                <a:gd name="T3" fmla="*/ 0 h 22"/>
                <a:gd name="T4" fmla="*/ 0 w 27"/>
                <a:gd name="T5" fmla="*/ 15 h 22"/>
                <a:gd name="T6" fmla="*/ 4 w 27"/>
                <a:gd name="T7" fmla="*/ 22 h 22"/>
                <a:gd name="T8" fmla="*/ 27 w 27"/>
                <a:gd name="T9" fmla="*/ 6 h 22"/>
                <a:gd name="T10" fmla="*/ 24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3"/>
                  </a:moveTo>
                  <a:lnTo>
                    <a:pt x="22" y="0"/>
                  </a:lnTo>
                  <a:lnTo>
                    <a:pt x="0" y="15"/>
                  </a:lnTo>
                  <a:lnTo>
                    <a:pt x="4" y="22"/>
                  </a:lnTo>
                  <a:lnTo>
                    <a:pt x="27" y="6"/>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5" name="Freeform 277"/>
            <p:cNvSpPr>
              <a:spLocks/>
            </p:cNvSpPr>
            <p:nvPr/>
          </p:nvSpPr>
          <p:spPr bwMode="auto">
            <a:xfrm>
              <a:off x="4337" y="960"/>
              <a:ext cx="30" cy="26"/>
            </a:xfrm>
            <a:custGeom>
              <a:avLst/>
              <a:gdLst>
                <a:gd name="T0" fmla="*/ 25 w 30"/>
                <a:gd name="T1" fmla="*/ 17 h 26"/>
                <a:gd name="T2" fmla="*/ 30 w 30"/>
                <a:gd name="T3" fmla="*/ 17 h 26"/>
                <a:gd name="T4" fmla="*/ 5 w 30"/>
                <a:gd name="T5" fmla="*/ 0 h 26"/>
                <a:gd name="T6" fmla="*/ 0 w 30"/>
                <a:gd name="T7" fmla="*/ 7 h 26"/>
                <a:gd name="T8" fmla="*/ 25 w 30"/>
                <a:gd name="T9" fmla="*/ 24 h 26"/>
                <a:gd name="T10" fmla="*/ 30 w 30"/>
                <a:gd name="T11" fmla="*/ 24 h 26"/>
                <a:gd name="T12" fmla="*/ 25 w 30"/>
                <a:gd name="T13" fmla="*/ 24 h 26"/>
                <a:gd name="T14" fmla="*/ 29 w 30"/>
                <a:gd name="T15" fmla="*/ 26 h 26"/>
                <a:gd name="T16" fmla="*/ 30 w 30"/>
                <a:gd name="T17" fmla="*/ 24 h 26"/>
                <a:gd name="T18" fmla="*/ 25 w 30"/>
                <a:gd name="T19" fmla="*/ 17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25" y="17"/>
                  </a:moveTo>
                  <a:lnTo>
                    <a:pt x="30" y="17"/>
                  </a:lnTo>
                  <a:lnTo>
                    <a:pt x="5" y="0"/>
                  </a:lnTo>
                  <a:lnTo>
                    <a:pt x="0" y="7"/>
                  </a:lnTo>
                  <a:lnTo>
                    <a:pt x="25" y="24"/>
                  </a:lnTo>
                  <a:lnTo>
                    <a:pt x="30" y="24"/>
                  </a:lnTo>
                  <a:lnTo>
                    <a:pt x="25" y="24"/>
                  </a:lnTo>
                  <a:lnTo>
                    <a:pt x="29" y="26"/>
                  </a:lnTo>
                  <a:lnTo>
                    <a:pt x="30" y="24"/>
                  </a:lnTo>
                  <a:lnTo>
                    <a:pt x="25"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6" name="Freeform 278"/>
            <p:cNvSpPr>
              <a:spLocks/>
            </p:cNvSpPr>
            <p:nvPr/>
          </p:nvSpPr>
          <p:spPr bwMode="auto">
            <a:xfrm>
              <a:off x="4362" y="960"/>
              <a:ext cx="29" cy="24"/>
            </a:xfrm>
            <a:custGeom>
              <a:avLst/>
              <a:gdLst>
                <a:gd name="T0" fmla="*/ 27 w 29"/>
                <a:gd name="T1" fmla="*/ 0 h 24"/>
                <a:gd name="T2" fmla="*/ 24 w 29"/>
                <a:gd name="T3" fmla="*/ 0 h 24"/>
                <a:gd name="T4" fmla="*/ 0 w 29"/>
                <a:gd name="T5" fmla="*/ 17 h 24"/>
                <a:gd name="T6" fmla="*/ 5 w 29"/>
                <a:gd name="T7" fmla="*/ 24 h 24"/>
                <a:gd name="T8" fmla="*/ 29 w 29"/>
                <a:gd name="T9" fmla="*/ 7 h 24"/>
                <a:gd name="T10" fmla="*/ 24 w 29"/>
                <a:gd name="T11" fmla="*/ 7 h 24"/>
                <a:gd name="T12" fmla="*/ 27 w 29"/>
                <a:gd name="T13" fmla="*/ 0 h 24"/>
                <a:gd name="T14" fmla="*/ 26 w 29"/>
                <a:gd name="T15" fmla="*/ 0 h 24"/>
                <a:gd name="T16" fmla="*/ 24 w 29"/>
                <a:gd name="T17" fmla="*/ 0 h 24"/>
                <a:gd name="T18" fmla="*/ 27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27" y="0"/>
                  </a:moveTo>
                  <a:lnTo>
                    <a:pt x="24" y="0"/>
                  </a:lnTo>
                  <a:lnTo>
                    <a:pt x="0" y="17"/>
                  </a:lnTo>
                  <a:lnTo>
                    <a:pt x="5" y="24"/>
                  </a:lnTo>
                  <a:lnTo>
                    <a:pt x="29" y="7"/>
                  </a:lnTo>
                  <a:lnTo>
                    <a:pt x="24" y="7"/>
                  </a:lnTo>
                  <a:lnTo>
                    <a:pt x="27" y="0"/>
                  </a:lnTo>
                  <a:lnTo>
                    <a:pt x="26" y="0"/>
                  </a:lnTo>
                  <a:lnTo>
                    <a:pt x="24" y="0"/>
                  </a:lnTo>
                  <a:lnTo>
                    <a:pt x="2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7" name="Freeform 279"/>
            <p:cNvSpPr>
              <a:spLocks/>
            </p:cNvSpPr>
            <p:nvPr/>
          </p:nvSpPr>
          <p:spPr bwMode="auto">
            <a:xfrm>
              <a:off x="4386" y="960"/>
              <a:ext cx="25" cy="19"/>
            </a:xfrm>
            <a:custGeom>
              <a:avLst/>
              <a:gdLst>
                <a:gd name="T0" fmla="*/ 22 w 25"/>
                <a:gd name="T1" fmla="*/ 10 h 19"/>
                <a:gd name="T2" fmla="*/ 25 w 25"/>
                <a:gd name="T3" fmla="*/ 10 h 19"/>
                <a:gd name="T4" fmla="*/ 3 w 25"/>
                <a:gd name="T5" fmla="*/ 0 h 19"/>
                <a:gd name="T6" fmla="*/ 0 w 25"/>
                <a:gd name="T7" fmla="*/ 7 h 19"/>
                <a:gd name="T8" fmla="*/ 22 w 25"/>
                <a:gd name="T9" fmla="*/ 19 h 19"/>
                <a:gd name="T10" fmla="*/ 25 w 25"/>
                <a:gd name="T11" fmla="*/ 17 h 19"/>
                <a:gd name="T12" fmla="*/ 22 w 25"/>
                <a:gd name="T13" fmla="*/ 19 h 19"/>
                <a:gd name="T14" fmla="*/ 24 w 25"/>
                <a:gd name="T15" fmla="*/ 19 h 19"/>
                <a:gd name="T16" fmla="*/ 25 w 25"/>
                <a:gd name="T17" fmla="*/ 17 h 19"/>
                <a:gd name="T18" fmla="*/ 22 w 25"/>
                <a:gd name="T19" fmla="*/ 1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0"/>
                  </a:moveTo>
                  <a:lnTo>
                    <a:pt x="25" y="10"/>
                  </a:lnTo>
                  <a:lnTo>
                    <a:pt x="3" y="0"/>
                  </a:lnTo>
                  <a:lnTo>
                    <a:pt x="0" y="7"/>
                  </a:lnTo>
                  <a:lnTo>
                    <a:pt x="22" y="19"/>
                  </a:lnTo>
                  <a:lnTo>
                    <a:pt x="25" y="17"/>
                  </a:lnTo>
                  <a:lnTo>
                    <a:pt x="22" y="19"/>
                  </a:lnTo>
                  <a:lnTo>
                    <a:pt x="24" y="19"/>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8" name="Freeform 280"/>
            <p:cNvSpPr>
              <a:spLocks/>
            </p:cNvSpPr>
            <p:nvPr/>
          </p:nvSpPr>
          <p:spPr bwMode="auto">
            <a:xfrm>
              <a:off x="4408" y="957"/>
              <a:ext cx="24" cy="20"/>
            </a:xfrm>
            <a:custGeom>
              <a:avLst/>
              <a:gdLst>
                <a:gd name="T0" fmla="*/ 24 w 24"/>
                <a:gd name="T1" fmla="*/ 0 h 20"/>
                <a:gd name="T2" fmla="*/ 20 w 24"/>
                <a:gd name="T3" fmla="*/ 0 h 20"/>
                <a:gd name="T4" fmla="*/ 0 w 24"/>
                <a:gd name="T5" fmla="*/ 13 h 20"/>
                <a:gd name="T6" fmla="*/ 3 w 24"/>
                <a:gd name="T7" fmla="*/ 20 h 20"/>
                <a:gd name="T8" fmla="*/ 24 w 24"/>
                <a:gd name="T9" fmla="*/ 7 h 20"/>
                <a:gd name="T10" fmla="*/ 20 w 24"/>
                <a:gd name="T11" fmla="*/ 7 h 20"/>
                <a:gd name="T12" fmla="*/ 24 w 24"/>
                <a:gd name="T13" fmla="*/ 0 h 20"/>
                <a:gd name="T14" fmla="*/ 22 w 24"/>
                <a:gd name="T15" fmla="*/ 0 h 20"/>
                <a:gd name="T16" fmla="*/ 20 w 24"/>
                <a:gd name="T17" fmla="*/ 0 h 20"/>
                <a:gd name="T18" fmla="*/ 24 w 24"/>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0">
                  <a:moveTo>
                    <a:pt x="24" y="0"/>
                  </a:moveTo>
                  <a:lnTo>
                    <a:pt x="20" y="0"/>
                  </a:lnTo>
                  <a:lnTo>
                    <a:pt x="0" y="13"/>
                  </a:lnTo>
                  <a:lnTo>
                    <a:pt x="3" y="20"/>
                  </a:lnTo>
                  <a:lnTo>
                    <a:pt x="24" y="7"/>
                  </a:lnTo>
                  <a:lnTo>
                    <a:pt x="20" y="7"/>
                  </a:lnTo>
                  <a:lnTo>
                    <a:pt x="24" y="0"/>
                  </a:lnTo>
                  <a:lnTo>
                    <a:pt x="22" y="0"/>
                  </a:lnTo>
                  <a:lnTo>
                    <a:pt x="20" y="0"/>
                  </a:lnTo>
                  <a:lnTo>
                    <a:pt x="24"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89" name="Freeform 281"/>
            <p:cNvSpPr>
              <a:spLocks/>
            </p:cNvSpPr>
            <p:nvPr/>
          </p:nvSpPr>
          <p:spPr bwMode="auto">
            <a:xfrm>
              <a:off x="4428" y="957"/>
              <a:ext cx="26" cy="22"/>
            </a:xfrm>
            <a:custGeom>
              <a:avLst/>
              <a:gdLst>
                <a:gd name="T0" fmla="*/ 22 w 26"/>
                <a:gd name="T1" fmla="*/ 13 h 22"/>
                <a:gd name="T2" fmla="*/ 26 w 26"/>
                <a:gd name="T3" fmla="*/ 13 h 22"/>
                <a:gd name="T4" fmla="*/ 4 w 26"/>
                <a:gd name="T5" fmla="*/ 0 h 22"/>
                <a:gd name="T6" fmla="*/ 0 w 26"/>
                <a:gd name="T7" fmla="*/ 7 h 22"/>
                <a:gd name="T8" fmla="*/ 22 w 26"/>
                <a:gd name="T9" fmla="*/ 20 h 22"/>
                <a:gd name="T10" fmla="*/ 26 w 26"/>
                <a:gd name="T11" fmla="*/ 20 h 22"/>
                <a:gd name="T12" fmla="*/ 22 w 26"/>
                <a:gd name="T13" fmla="*/ 20 h 22"/>
                <a:gd name="T14" fmla="*/ 24 w 26"/>
                <a:gd name="T15" fmla="*/ 22 h 22"/>
                <a:gd name="T16" fmla="*/ 26 w 26"/>
                <a:gd name="T17" fmla="*/ 20 h 22"/>
                <a:gd name="T18" fmla="*/ 22 w 26"/>
                <a:gd name="T19" fmla="*/ 13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2">
                  <a:moveTo>
                    <a:pt x="22" y="13"/>
                  </a:moveTo>
                  <a:lnTo>
                    <a:pt x="26" y="13"/>
                  </a:lnTo>
                  <a:lnTo>
                    <a:pt x="4" y="0"/>
                  </a:lnTo>
                  <a:lnTo>
                    <a:pt x="0" y="7"/>
                  </a:lnTo>
                  <a:lnTo>
                    <a:pt x="22" y="20"/>
                  </a:lnTo>
                  <a:lnTo>
                    <a:pt x="26" y="20"/>
                  </a:lnTo>
                  <a:lnTo>
                    <a:pt x="22" y="20"/>
                  </a:lnTo>
                  <a:lnTo>
                    <a:pt x="24" y="22"/>
                  </a:lnTo>
                  <a:lnTo>
                    <a:pt x="26" y="20"/>
                  </a:lnTo>
                  <a:lnTo>
                    <a:pt x="22" y="1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0" name="Freeform 282"/>
            <p:cNvSpPr>
              <a:spLocks/>
            </p:cNvSpPr>
            <p:nvPr/>
          </p:nvSpPr>
          <p:spPr bwMode="auto">
            <a:xfrm>
              <a:off x="4450" y="955"/>
              <a:ext cx="27" cy="22"/>
            </a:xfrm>
            <a:custGeom>
              <a:avLst/>
              <a:gdLst>
                <a:gd name="T0" fmla="*/ 24 w 27"/>
                <a:gd name="T1" fmla="*/ 4 h 22"/>
                <a:gd name="T2" fmla="*/ 22 w 27"/>
                <a:gd name="T3" fmla="*/ 0 h 22"/>
                <a:gd name="T4" fmla="*/ 0 w 27"/>
                <a:gd name="T5" fmla="*/ 15 h 22"/>
                <a:gd name="T6" fmla="*/ 4 w 27"/>
                <a:gd name="T7" fmla="*/ 22 h 22"/>
                <a:gd name="T8" fmla="*/ 27 w 27"/>
                <a:gd name="T9" fmla="*/ 7 h 22"/>
                <a:gd name="T10" fmla="*/ 24 w 27"/>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4"/>
                  </a:moveTo>
                  <a:lnTo>
                    <a:pt x="22" y="0"/>
                  </a:lnTo>
                  <a:lnTo>
                    <a:pt x="0" y="15"/>
                  </a:lnTo>
                  <a:lnTo>
                    <a:pt x="4" y="22"/>
                  </a:lnTo>
                  <a:lnTo>
                    <a:pt x="27" y="7"/>
                  </a:lnTo>
                  <a:lnTo>
                    <a:pt x="24"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1" name="Freeform 283"/>
            <p:cNvSpPr>
              <a:spLocks/>
            </p:cNvSpPr>
            <p:nvPr/>
          </p:nvSpPr>
          <p:spPr bwMode="auto">
            <a:xfrm>
              <a:off x="4337" y="894"/>
              <a:ext cx="30" cy="26"/>
            </a:xfrm>
            <a:custGeom>
              <a:avLst/>
              <a:gdLst>
                <a:gd name="T0" fmla="*/ 25 w 30"/>
                <a:gd name="T1" fmla="*/ 19 h 26"/>
                <a:gd name="T2" fmla="*/ 30 w 30"/>
                <a:gd name="T3" fmla="*/ 19 h 26"/>
                <a:gd name="T4" fmla="*/ 5 w 30"/>
                <a:gd name="T5" fmla="*/ 0 h 26"/>
                <a:gd name="T6" fmla="*/ 0 w 30"/>
                <a:gd name="T7" fmla="*/ 7 h 26"/>
                <a:gd name="T8" fmla="*/ 25 w 30"/>
                <a:gd name="T9" fmla="*/ 24 h 26"/>
                <a:gd name="T10" fmla="*/ 30 w 30"/>
                <a:gd name="T11" fmla="*/ 24 h 26"/>
                <a:gd name="T12" fmla="*/ 25 w 30"/>
                <a:gd name="T13" fmla="*/ 24 h 26"/>
                <a:gd name="T14" fmla="*/ 29 w 30"/>
                <a:gd name="T15" fmla="*/ 26 h 26"/>
                <a:gd name="T16" fmla="*/ 30 w 30"/>
                <a:gd name="T17" fmla="*/ 24 h 26"/>
                <a:gd name="T18" fmla="*/ 25 w 30"/>
                <a:gd name="T19" fmla="*/ 19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25" y="19"/>
                  </a:moveTo>
                  <a:lnTo>
                    <a:pt x="30" y="19"/>
                  </a:lnTo>
                  <a:lnTo>
                    <a:pt x="5" y="0"/>
                  </a:lnTo>
                  <a:lnTo>
                    <a:pt x="0" y="7"/>
                  </a:lnTo>
                  <a:lnTo>
                    <a:pt x="25" y="24"/>
                  </a:lnTo>
                  <a:lnTo>
                    <a:pt x="30" y="24"/>
                  </a:lnTo>
                  <a:lnTo>
                    <a:pt x="25" y="24"/>
                  </a:lnTo>
                  <a:lnTo>
                    <a:pt x="29" y="26"/>
                  </a:lnTo>
                  <a:lnTo>
                    <a:pt x="30" y="24"/>
                  </a:lnTo>
                  <a:lnTo>
                    <a:pt x="25"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2" name="Freeform 284"/>
            <p:cNvSpPr>
              <a:spLocks/>
            </p:cNvSpPr>
            <p:nvPr/>
          </p:nvSpPr>
          <p:spPr bwMode="auto">
            <a:xfrm>
              <a:off x="4362" y="894"/>
              <a:ext cx="29" cy="24"/>
            </a:xfrm>
            <a:custGeom>
              <a:avLst/>
              <a:gdLst>
                <a:gd name="T0" fmla="*/ 27 w 29"/>
                <a:gd name="T1" fmla="*/ 0 h 24"/>
                <a:gd name="T2" fmla="*/ 24 w 29"/>
                <a:gd name="T3" fmla="*/ 2 h 24"/>
                <a:gd name="T4" fmla="*/ 0 w 29"/>
                <a:gd name="T5" fmla="*/ 19 h 24"/>
                <a:gd name="T6" fmla="*/ 5 w 29"/>
                <a:gd name="T7" fmla="*/ 24 h 24"/>
                <a:gd name="T8" fmla="*/ 29 w 29"/>
                <a:gd name="T9" fmla="*/ 9 h 24"/>
                <a:gd name="T10" fmla="*/ 24 w 29"/>
                <a:gd name="T11" fmla="*/ 9 h 24"/>
                <a:gd name="T12" fmla="*/ 27 w 29"/>
                <a:gd name="T13" fmla="*/ 0 h 24"/>
                <a:gd name="T14" fmla="*/ 26 w 29"/>
                <a:gd name="T15" fmla="*/ 0 h 24"/>
                <a:gd name="T16" fmla="*/ 24 w 29"/>
                <a:gd name="T17" fmla="*/ 2 h 24"/>
                <a:gd name="T18" fmla="*/ 27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27" y="0"/>
                  </a:moveTo>
                  <a:lnTo>
                    <a:pt x="24" y="2"/>
                  </a:lnTo>
                  <a:lnTo>
                    <a:pt x="0" y="19"/>
                  </a:lnTo>
                  <a:lnTo>
                    <a:pt x="5" y="24"/>
                  </a:lnTo>
                  <a:lnTo>
                    <a:pt x="29" y="9"/>
                  </a:lnTo>
                  <a:lnTo>
                    <a:pt x="24" y="9"/>
                  </a:lnTo>
                  <a:lnTo>
                    <a:pt x="27" y="0"/>
                  </a:lnTo>
                  <a:lnTo>
                    <a:pt x="26" y="0"/>
                  </a:lnTo>
                  <a:lnTo>
                    <a:pt x="24" y="2"/>
                  </a:lnTo>
                  <a:lnTo>
                    <a:pt x="2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3" name="Freeform 285"/>
            <p:cNvSpPr>
              <a:spLocks/>
            </p:cNvSpPr>
            <p:nvPr/>
          </p:nvSpPr>
          <p:spPr bwMode="auto">
            <a:xfrm>
              <a:off x="4386" y="894"/>
              <a:ext cx="25" cy="21"/>
            </a:xfrm>
            <a:custGeom>
              <a:avLst/>
              <a:gdLst>
                <a:gd name="T0" fmla="*/ 22 w 25"/>
                <a:gd name="T1" fmla="*/ 12 h 21"/>
                <a:gd name="T2" fmla="*/ 25 w 25"/>
                <a:gd name="T3" fmla="*/ 12 h 21"/>
                <a:gd name="T4" fmla="*/ 3 w 25"/>
                <a:gd name="T5" fmla="*/ 0 h 21"/>
                <a:gd name="T6" fmla="*/ 0 w 25"/>
                <a:gd name="T7" fmla="*/ 9 h 21"/>
                <a:gd name="T8" fmla="*/ 22 w 25"/>
                <a:gd name="T9" fmla="*/ 19 h 21"/>
                <a:gd name="T10" fmla="*/ 25 w 25"/>
                <a:gd name="T11" fmla="*/ 19 h 21"/>
                <a:gd name="T12" fmla="*/ 22 w 25"/>
                <a:gd name="T13" fmla="*/ 19 h 21"/>
                <a:gd name="T14" fmla="*/ 24 w 25"/>
                <a:gd name="T15" fmla="*/ 21 h 21"/>
                <a:gd name="T16" fmla="*/ 25 w 25"/>
                <a:gd name="T17" fmla="*/ 19 h 21"/>
                <a:gd name="T18" fmla="*/ 22 w 25"/>
                <a:gd name="T19" fmla="*/ 12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21">
                  <a:moveTo>
                    <a:pt x="22" y="12"/>
                  </a:moveTo>
                  <a:lnTo>
                    <a:pt x="25" y="12"/>
                  </a:lnTo>
                  <a:lnTo>
                    <a:pt x="3" y="0"/>
                  </a:lnTo>
                  <a:lnTo>
                    <a:pt x="0" y="9"/>
                  </a:lnTo>
                  <a:lnTo>
                    <a:pt x="22" y="19"/>
                  </a:lnTo>
                  <a:lnTo>
                    <a:pt x="25" y="19"/>
                  </a:lnTo>
                  <a:lnTo>
                    <a:pt x="22" y="19"/>
                  </a:lnTo>
                  <a:lnTo>
                    <a:pt x="24" y="21"/>
                  </a:lnTo>
                  <a:lnTo>
                    <a:pt x="25"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4" name="Freeform 286"/>
            <p:cNvSpPr>
              <a:spLocks/>
            </p:cNvSpPr>
            <p:nvPr/>
          </p:nvSpPr>
          <p:spPr bwMode="auto">
            <a:xfrm>
              <a:off x="4408" y="891"/>
              <a:ext cx="24" cy="22"/>
            </a:xfrm>
            <a:custGeom>
              <a:avLst/>
              <a:gdLst>
                <a:gd name="T0" fmla="*/ 24 w 24"/>
                <a:gd name="T1" fmla="*/ 2 h 22"/>
                <a:gd name="T2" fmla="*/ 20 w 24"/>
                <a:gd name="T3" fmla="*/ 2 h 22"/>
                <a:gd name="T4" fmla="*/ 0 w 24"/>
                <a:gd name="T5" fmla="*/ 15 h 22"/>
                <a:gd name="T6" fmla="*/ 3 w 24"/>
                <a:gd name="T7" fmla="*/ 22 h 22"/>
                <a:gd name="T8" fmla="*/ 24 w 24"/>
                <a:gd name="T9" fmla="*/ 8 h 22"/>
                <a:gd name="T10" fmla="*/ 20 w 24"/>
                <a:gd name="T11" fmla="*/ 8 h 22"/>
                <a:gd name="T12" fmla="*/ 24 w 24"/>
                <a:gd name="T13" fmla="*/ 2 h 22"/>
                <a:gd name="T14" fmla="*/ 22 w 24"/>
                <a:gd name="T15" fmla="*/ 0 h 22"/>
                <a:gd name="T16" fmla="*/ 20 w 24"/>
                <a:gd name="T17" fmla="*/ 2 h 22"/>
                <a:gd name="T18" fmla="*/ 24 w 24"/>
                <a:gd name="T19" fmla="*/ 2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5"/>
                  </a:lnTo>
                  <a:lnTo>
                    <a:pt x="3" y="22"/>
                  </a:lnTo>
                  <a:lnTo>
                    <a:pt x="24" y="8"/>
                  </a:lnTo>
                  <a:lnTo>
                    <a:pt x="20" y="8"/>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5" name="Freeform 287"/>
            <p:cNvSpPr>
              <a:spLocks/>
            </p:cNvSpPr>
            <p:nvPr/>
          </p:nvSpPr>
          <p:spPr bwMode="auto">
            <a:xfrm>
              <a:off x="4428" y="893"/>
              <a:ext cx="26" cy="20"/>
            </a:xfrm>
            <a:custGeom>
              <a:avLst/>
              <a:gdLst>
                <a:gd name="T0" fmla="*/ 22 w 26"/>
                <a:gd name="T1" fmla="*/ 11 h 20"/>
                <a:gd name="T2" fmla="*/ 26 w 26"/>
                <a:gd name="T3" fmla="*/ 11 h 20"/>
                <a:gd name="T4" fmla="*/ 4 w 26"/>
                <a:gd name="T5" fmla="*/ 0 h 20"/>
                <a:gd name="T6" fmla="*/ 0 w 26"/>
                <a:gd name="T7" fmla="*/ 6 h 20"/>
                <a:gd name="T8" fmla="*/ 22 w 26"/>
                <a:gd name="T9" fmla="*/ 18 h 20"/>
                <a:gd name="T10" fmla="*/ 26 w 26"/>
                <a:gd name="T11" fmla="*/ 18 h 20"/>
                <a:gd name="T12" fmla="*/ 22 w 26"/>
                <a:gd name="T13" fmla="*/ 18 h 20"/>
                <a:gd name="T14" fmla="*/ 24 w 26"/>
                <a:gd name="T15" fmla="*/ 20 h 20"/>
                <a:gd name="T16" fmla="*/ 26 w 26"/>
                <a:gd name="T17" fmla="*/ 18 h 20"/>
                <a:gd name="T18" fmla="*/ 22 w 26"/>
                <a:gd name="T19" fmla="*/ 11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1"/>
                  </a:moveTo>
                  <a:lnTo>
                    <a:pt x="26" y="11"/>
                  </a:lnTo>
                  <a:lnTo>
                    <a:pt x="4" y="0"/>
                  </a:lnTo>
                  <a:lnTo>
                    <a:pt x="0" y="6"/>
                  </a:lnTo>
                  <a:lnTo>
                    <a:pt x="22" y="18"/>
                  </a:lnTo>
                  <a:lnTo>
                    <a:pt x="26" y="18"/>
                  </a:lnTo>
                  <a:lnTo>
                    <a:pt x="22" y="18"/>
                  </a:lnTo>
                  <a:lnTo>
                    <a:pt x="24" y="20"/>
                  </a:lnTo>
                  <a:lnTo>
                    <a:pt x="26" y="18"/>
                  </a:lnTo>
                  <a:lnTo>
                    <a:pt x="22" y="1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6" name="Freeform 288"/>
            <p:cNvSpPr>
              <a:spLocks/>
            </p:cNvSpPr>
            <p:nvPr/>
          </p:nvSpPr>
          <p:spPr bwMode="auto">
            <a:xfrm>
              <a:off x="4450" y="891"/>
              <a:ext cx="27" cy="20"/>
            </a:xfrm>
            <a:custGeom>
              <a:avLst/>
              <a:gdLst>
                <a:gd name="T0" fmla="*/ 24 w 27"/>
                <a:gd name="T1" fmla="*/ 3 h 20"/>
                <a:gd name="T2" fmla="*/ 22 w 27"/>
                <a:gd name="T3" fmla="*/ 0 h 20"/>
                <a:gd name="T4" fmla="*/ 0 w 27"/>
                <a:gd name="T5" fmla="*/ 13 h 20"/>
                <a:gd name="T6" fmla="*/ 4 w 27"/>
                <a:gd name="T7" fmla="*/ 20 h 20"/>
                <a:gd name="T8" fmla="*/ 27 w 27"/>
                <a:gd name="T9" fmla="*/ 7 h 20"/>
                <a:gd name="T10" fmla="*/ 24 w 27"/>
                <a:gd name="T11" fmla="*/ 3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24" y="3"/>
                  </a:moveTo>
                  <a:lnTo>
                    <a:pt x="22" y="0"/>
                  </a:lnTo>
                  <a:lnTo>
                    <a:pt x="0" y="13"/>
                  </a:lnTo>
                  <a:lnTo>
                    <a:pt x="4" y="20"/>
                  </a:lnTo>
                  <a:lnTo>
                    <a:pt x="27" y="7"/>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7" name="Freeform 289"/>
            <p:cNvSpPr>
              <a:spLocks/>
            </p:cNvSpPr>
            <p:nvPr/>
          </p:nvSpPr>
          <p:spPr bwMode="auto">
            <a:xfrm>
              <a:off x="4337" y="908"/>
              <a:ext cx="30" cy="25"/>
            </a:xfrm>
            <a:custGeom>
              <a:avLst/>
              <a:gdLst>
                <a:gd name="T0" fmla="*/ 25 w 30"/>
                <a:gd name="T1" fmla="*/ 18 h 25"/>
                <a:gd name="T2" fmla="*/ 30 w 30"/>
                <a:gd name="T3" fmla="*/ 18 h 25"/>
                <a:gd name="T4" fmla="*/ 5 w 30"/>
                <a:gd name="T5" fmla="*/ 0 h 25"/>
                <a:gd name="T6" fmla="*/ 0 w 30"/>
                <a:gd name="T7" fmla="*/ 7 h 25"/>
                <a:gd name="T8" fmla="*/ 25 w 30"/>
                <a:gd name="T9" fmla="*/ 23 h 25"/>
                <a:gd name="T10" fmla="*/ 30 w 30"/>
                <a:gd name="T11" fmla="*/ 23 h 25"/>
                <a:gd name="T12" fmla="*/ 25 w 30"/>
                <a:gd name="T13" fmla="*/ 23 h 25"/>
                <a:gd name="T14" fmla="*/ 29 w 30"/>
                <a:gd name="T15" fmla="*/ 25 h 25"/>
                <a:gd name="T16" fmla="*/ 30 w 30"/>
                <a:gd name="T17" fmla="*/ 23 h 25"/>
                <a:gd name="T18" fmla="*/ 25 w 30"/>
                <a:gd name="T19" fmla="*/ 18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25" y="18"/>
                  </a:moveTo>
                  <a:lnTo>
                    <a:pt x="30" y="18"/>
                  </a:lnTo>
                  <a:lnTo>
                    <a:pt x="5" y="0"/>
                  </a:lnTo>
                  <a:lnTo>
                    <a:pt x="0" y="7"/>
                  </a:lnTo>
                  <a:lnTo>
                    <a:pt x="25" y="23"/>
                  </a:lnTo>
                  <a:lnTo>
                    <a:pt x="30" y="23"/>
                  </a:lnTo>
                  <a:lnTo>
                    <a:pt x="25" y="23"/>
                  </a:lnTo>
                  <a:lnTo>
                    <a:pt x="29" y="25"/>
                  </a:lnTo>
                  <a:lnTo>
                    <a:pt x="30" y="23"/>
                  </a:lnTo>
                  <a:lnTo>
                    <a:pt x="25"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8" name="Freeform 290"/>
            <p:cNvSpPr>
              <a:spLocks/>
            </p:cNvSpPr>
            <p:nvPr/>
          </p:nvSpPr>
          <p:spPr bwMode="auto">
            <a:xfrm>
              <a:off x="4362" y="908"/>
              <a:ext cx="29" cy="23"/>
            </a:xfrm>
            <a:custGeom>
              <a:avLst/>
              <a:gdLst>
                <a:gd name="T0" fmla="*/ 27 w 29"/>
                <a:gd name="T1" fmla="*/ 1 h 23"/>
                <a:gd name="T2" fmla="*/ 24 w 29"/>
                <a:gd name="T3" fmla="*/ 1 h 23"/>
                <a:gd name="T4" fmla="*/ 0 w 29"/>
                <a:gd name="T5" fmla="*/ 18 h 23"/>
                <a:gd name="T6" fmla="*/ 5 w 29"/>
                <a:gd name="T7" fmla="*/ 23 h 23"/>
                <a:gd name="T8" fmla="*/ 29 w 29"/>
                <a:gd name="T9" fmla="*/ 8 h 23"/>
                <a:gd name="T10" fmla="*/ 24 w 29"/>
                <a:gd name="T11" fmla="*/ 8 h 23"/>
                <a:gd name="T12" fmla="*/ 27 w 29"/>
                <a:gd name="T13" fmla="*/ 1 h 23"/>
                <a:gd name="T14" fmla="*/ 26 w 29"/>
                <a:gd name="T15" fmla="*/ 0 h 23"/>
                <a:gd name="T16" fmla="*/ 24 w 29"/>
                <a:gd name="T17" fmla="*/ 1 h 23"/>
                <a:gd name="T18" fmla="*/ 27 w 29"/>
                <a:gd name="T19" fmla="*/ 1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3">
                  <a:moveTo>
                    <a:pt x="27" y="1"/>
                  </a:moveTo>
                  <a:lnTo>
                    <a:pt x="24" y="1"/>
                  </a:lnTo>
                  <a:lnTo>
                    <a:pt x="0" y="18"/>
                  </a:lnTo>
                  <a:lnTo>
                    <a:pt x="5" y="23"/>
                  </a:lnTo>
                  <a:lnTo>
                    <a:pt x="29" y="8"/>
                  </a:lnTo>
                  <a:lnTo>
                    <a:pt x="24" y="8"/>
                  </a:lnTo>
                  <a:lnTo>
                    <a:pt x="27" y="1"/>
                  </a:lnTo>
                  <a:lnTo>
                    <a:pt x="26" y="0"/>
                  </a:lnTo>
                  <a:lnTo>
                    <a:pt x="24" y="1"/>
                  </a:lnTo>
                  <a:lnTo>
                    <a:pt x="27" y="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799" name="Freeform 291"/>
            <p:cNvSpPr>
              <a:spLocks/>
            </p:cNvSpPr>
            <p:nvPr/>
          </p:nvSpPr>
          <p:spPr bwMode="auto">
            <a:xfrm>
              <a:off x="4386" y="909"/>
              <a:ext cx="25" cy="19"/>
            </a:xfrm>
            <a:custGeom>
              <a:avLst/>
              <a:gdLst>
                <a:gd name="T0" fmla="*/ 22 w 25"/>
                <a:gd name="T1" fmla="*/ 11 h 19"/>
                <a:gd name="T2" fmla="*/ 25 w 25"/>
                <a:gd name="T3" fmla="*/ 11 h 19"/>
                <a:gd name="T4" fmla="*/ 3 w 25"/>
                <a:gd name="T5" fmla="*/ 0 h 19"/>
                <a:gd name="T6" fmla="*/ 0 w 25"/>
                <a:gd name="T7" fmla="*/ 7 h 19"/>
                <a:gd name="T8" fmla="*/ 22 w 25"/>
                <a:gd name="T9" fmla="*/ 17 h 19"/>
                <a:gd name="T10" fmla="*/ 25 w 25"/>
                <a:gd name="T11" fmla="*/ 17 h 19"/>
                <a:gd name="T12" fmla="*/ 22 w 25"/>
                <a:gd name="T13" fmla="*/ 17 h 19"/>
                <a:gd name="T14" fmla="*/ 24 w 25"/>
                <a:gd name="T15" fmla="*/ 19 h 19"/>
                <a:gd name="T16" fmla="*/ 25 w 25"/>
                <a:gd name="T17" fmla="*/ 17 h 19"/>
                <a:gd name="T18" fmla="*/ 22 w 25"/>
                <a:gd name="T19" fmla="*/ 11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1"/>
                  </a:moveTo>
                  <a:lnTo>
                    <a:pt x="25" y="11"/>
                  </a:lnTo>
                  <a:lnTo>
                    <a:pt x="3" y="0"/>
                  </a:lnTo>
                  <a:lnTo>
                    <a:pt x="0" y="7"/>
                  </a:lnTo>
                  <a:lnTo>
                    <a:pt x="22" y="17"/>
                  </a:lnTo>
                  <a:lnTo>
                    <a:pt x="25" y="17"/>
                  </a:lnTo>
                  <a:lnTo>
                    <a:pt x="22" y="17"/>
                  </a:lnTo>
                  <a:lnTo>
                    <a:pt x="24" y="19"/>
                  </a:lnTo>
                  <a:lnTo>
                    <a:pt x="25" y="17"/>
                  </a:lnTo>
                  <a:lnTo>
                    <a:pt x="22" y="1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0" name="Freeform 292"/>
            <p:cNvSpPr>
              <a:spLocks/>
            </p:cNvSpPr>
            <p:nvPr/>
          </p:nvSpPr>
          <p:spPr bwMode="auto">
            <a:xfrm>
              <a:off x="4408" y="904"/>
              <a:ext cx="24" cy="22"/>
            </a:xfrm>
            <a:custGeom>
              <a:avLst/>
              <a:gdLst>
                <a:gd name="T0" fmla="*/ 24 w 24"/>
                <a:gd name="T1" fmla="*/ 2 h 22"/>
                <a:gd name="T2" fmla="*/ 20 w 24"/>
                <a:gd name="T3" fmla="*/ 2 h 22"/>
                <a:gd name="T4" fmla="*/ 0 w 24"/>
                <a:gd name="T5" fmla="*/ 16 h 22"/>
                <a:gd name="T6" fmla="*/ 3 w 24"/>
                <a:gd name="T7" fmla="*/ 22 h 22"/>
                <a:gd name="T8" fmla="*/ 24 w 24"/>
                <a:gd name="T9" fmla="*/ 9 h 22"/>
                <a:gd name="T10" fmla="*/ 20 w 24"/>
                <a:gd name="T11" fmla="*/ 9 h 22"/>
                <a:gd name="T12" fmla="*/ 24 w 24"/>
                <a:gd name="T13" fmla="*/ 2 h 22"/>
                <a:gd name="T14" fmla="*/ 22 w 24"/>
                <a:gd name="T15" fmla="*/ 0 h 22"/>
                <a:gd name="T16" fmla="*/ 20 w 24"/>
                <a:gd name="T17" fmla="*/ 2 h 22"/>
                <a:gd name="T18" fmla="*/ 24 w 24"/>
                <a:gd name="T19" fmla="*/ 2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6"/>
                  </a:lnTo>
                  <a:lnTo>
                    <a:pt x="3" y="22"/>
                  </a:lnTo>
                  <a:lnTo>
                    <a:pt x="24" y="9"/>
                  </a:lnTo>
                  <a:lnTo>
                    <a:pt x="20" y="9"/>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1" name="Freeform 293"/>
            <p:cNvSpPr>
              <a:spLocks/>
            </p:cNvSpPr>
            <p:nvPr/>
          </p:nvSpPr>
          <p:spPr bwMode="auto">
            <a:xfrm>
              <a:off x="4428" y="906"/>
              <a:ext cx="26" cy="20"/>
            </a:xfrm>
            <a:custGeom>
              <a:avLst/>
              <a:gdLst>
                <a:gd name="T0" fmla="*/ 22 w 26"/>
                <a:gd name="T1" fmla="*/ 12 h 20"/>
                <a:gd name="T2" fmla="*/ 26 w 26"/>
                <a:gd name="T3" fmla="*/ 12 h 20"/>
                <a:gd name="T4" fmla="*/ 4 w 26"/>
                <a:gd name="T5" fmla="*/ 0 h 20"/>
                <a:gd name="T6" fmla="*/ 0 w 26"/>
                <a:gd name="T7" fmla="*/ 7 h 20"/>
                <a:gd name="T8" fmla="*/ 22 w 26"/>
                <a:gd name="T9" fmla="*/ 19 h 20"/>
                <a:gd name="T10" fmla="*/ 26 w 26"/>
                <a:gd name="T11" fmla="*/ 19 h 20"/>
                <a:gd name="T12" fmla="*/ 22 w 26"/>
                <a:gd name="T13" fmla="*/ 19 h 20"/>
                <a:gd name="T14" fmla="*/ 24 w 26"/>
                <a:gd name="T15" fmla="*/ 20 h 20"/>
                <a:gd name="T16" fmla="*/ 26 w 26"/>
                <a:gd name="T17" fmla="*/ 19 h 20"/>
                <a:gd name="T18" fmla="*/ 22 w 26"/>
                <a:gd name="T19" fmla="*/ 12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2"/>
                  </a:moveTo>
                  <a:lnTo>
                    <a:pt x="26" y="12"/>
                  </a:lnTo>
                  <a:lnTo>
                    <a:pt x="4" y="0"/>
                  </a:lnTo>
                  <a:lnTo>
                    <a:pt x="0" y="7"/>
                  </a:lnTo>
                  <a:lnTo>
                    <a:pt x="22" y="19"/>
                  </a:lnTo>
                  <a:lnTo>
                    <a:pt x="26" y="19"/>
                  </a:lnTo>
                  <a:lnTo>
                    <a:pt x="22" y="19"/>
                  </a:lnTo>
                  <a:lnTo>
                    <a:pt x="24" y="20"/>
                  </a:lnTo>
                  <a:lnTo>
                    <a:pt x="26"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2" name="Freeform 294"/>
            <p:cNvSpPr>
              <a:spLocks/>
            </p:cNvSpPr>
            <p:nvPr/>
          </p:nvSpPr>
          <p:spPr bwMode="auto">
            <a:xfrm>
              <a:off x="4450" y="904"/>
              <a:ext cx="27" cy="21"/>
            </a:xfrm>
            <a:custGeom>
              <a:avLst/>
              <a:gdLst>
                <a:gd name="T0" fmla="*/ 24 w 27"/>
                <a:gd name="T1" fmla="*/ 4 h 21"/>
                <a:gd name="T2" fmla="*/ 22 w 27"/>
                <a:gd name="T3" fmla="*/ 0 h 21"/>
                <a:gd name="T4" fmla="*/ 0 w 27"/>
                <a:gd name="T5" fmla="*/ 14 h 21"/>
                <a:gd name="T6" fmla="*/ 4 w 27"/>
                <a:gd name="T7" fmla="*/ 21 h 21"/>
                <a:gd name="T8" fmla="*/ 27 w 27"/>
                <a:gd name="T9" fmla="*/ 7 h 21"/>
                <a:gd name="T10" fmla="*/ 24 w 27"/>
                <a:gd name="T11" fmla="*/ 4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1">
                  <a:moveTo>
                    <a:pt x="24" y="4"/>
                  </a:moveTo>
                  <a:lnTo>
                    <a:pt x="22" y="0"/>
                  </a:lnTo>
                  <a:lnTo>
                    <a:pt x="0" y="14"/>
                  </a:lnTo>
                  <a:lnTo>
                    <a:pt x="4" y="21"/>
                  </a:lnTo>
                  <a:lnTo>
                    <a:pt x="27" y="7"/>
                  </a:lnTo>
                  <a:lnTo>
                    <a:pt x="24"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3" name="Freeform 295"/>
            <p:cNvSpPr>
              <a:spLocks/>
            </p:cNvSpPr>
            <p:nvPr/>
          </p:nvSpPr>
          <p:spPr bwMode="auto">
            <a:xfrm>
              <a:off x="4337" y="842"/>
              <a:ext cx="30" cy="27"/>
            </a:xfrm>
            <a:custGeom>
              <a:avLst/>
              <a:gdLst>
                <a:gd name="T0" fmla="*/ 25 w 30"/>
                <a:gd name="T1" fmla="*/ 18 h 27"/>
                <a:gd name="T2" fmla="*/ 30 w 30"/>
                <a:gd name="T3" fmla="*/ 18 h 27"/>
                <a:gd name="T4" fmla="*/ 5 w 30"/>
                <a:gd name="T5" fmla="*/ 0 h 27"/>
                <a:gd name="T6" fmla="*/ 0 w 30"/>
                <a:gd name="T7" fmla="*/ 7 h 27"/>
                <a:gd name="T8" fmla="*/ 25 w 30"/>
                <a:gd name="T9" fmla="*/ 25 h 27"/>
                <a:gd name="T10" fmla="*/ 30 w 30"/>
                <a:gd name="T11" fmla="*/ 25 h 27"/>
                <a:gd name="T12" fmla="*/ 25 w 30"/>
                <a:gd name="T13" fmla="*/ 25 h 27"/>
                <a:gd name="T14" fmla="*/ 29 w 30"/>
                <a:gd name="T15" fmla="*/ 27 h 27"/>
                <a:gd name="T16" fmla="*/ 30 w 30"/>
                <a:gd name="T17" fmla="*/ 25 h 27"/>
                <a:gd name="T18" fmla="*/ 25 w 30"/>
                <a:gd name="T19" fmla="*/ 18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25" y="18"/>
                  </a:moveTo>
                  <a:lnTo>
                    <a:pt x="30" y="18"/>
                  </a:lnTo>
                  <a:lnTo>
                    <a:pt x="5" y="0"/>
                  </a:lnTo>
                  <a:lnTo>
                    <a:pt x="0" y="7"/>
                  </a:lnTo>
                  <a:lnTo>
                    <a:pt x="25" y="25"/>
                  </a:lnTo>
                  <a:lnTo>
                    <a:pt x="30" y="25"/>
                  </a:lnTo>
                  <a:lnTo>
                    <a:pt x="25" y="25"/>
                  </a:lnTo>
                  <a:lnTo>
                    <a:pt x="29" y="27"/>
                  </a:lnTo>
                  <a:lnTo>
                    <a:pt x="30" y="25"/>
                  </a:lnTo>
                  <a:lnTo>
                    <a:pt x="25"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4" name="Freeform 296"/>
            <p:cNvSpPr>
              <a:spLocks/>
            </p:cNvSpPr>
            <p:nvPr/>
          </p:nvSpPr>
          <p:spPr bwMode="auto">
            <a:xfrm>
              <a:off x="4362" y="842"/>
              <a:ext cx="29" cy="25"/>
            </a:xfrm>
            <a:custGeom>
              <a:avLst/>
              <a:gdLst>
                <a:gd name="T0" fmla="*/ 27 w 29"/>
                <a:gd name="T1" fmla="*/ 2 h 25"/>
                <a:gd name="T2" fmla="*/ 24 w 29"/>
                <a:gd name="T3" fmla="*/ 2 h 25"/>
                <a:gd name="T4" fmla="*/ 0 w 29"/>
                <a:gd name="T5" fmla="*/ 18 h 25"/>
                <a:gd name="T6" fmla="*/ 5 w 29"/>
                <a:gd name="T7" fmla="*/ 25 h 25"/>
                <a:gd name="T8" fmla="*/ 29 w 29"/>
                <a:gd name="T9" fmla="*/ 8 h 25"/>
                <a:gd name="T10" fmla="*/ 24 w 29"/>
                <a:gd name="T11" fmla="*/ 8 h 25"/>
                <a:gd name="T12" fmla="*/ 27 w 29"/>
                <a:gd name="T13" fmla="*/ 2 h 25"/>
                <a:gd name="T14" fmla="*/ 26 w 29"/>
                <a:gd name="T15" fmla="*/ 0 h 25"/>
                <a:gd name="T16" fmla="*/ 24 w 29"/>
                <a:gd name="T17" fmla="*/ 2 h 25"/>
                <a:gd name="T18" fmla="*/ 27 w 29"/>
                <a:gd name="T19" fmla="*/ 2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27" y="2"/>
                  </a:moveTo>
                  <a:lnTo>
                    <a:pt x="24" y="2"/>
                  </a:lnTo>
                  <a:lnTo>
                    <a:pt x="0" y="18"/>
                  </a:lnTo>
                  <a:lnTo>
                    <a:pt x="5" y="25"/>
                  </a:lnTo>
                  <a:lnTo>
                    <a:pt x="29" y="8"/>
                  </a:lnTo>
                  <a:lnTo>
                    <a:pt x="24" y="8"/>
                  </a:lnTo>
                  <a:lnTo>
                    <a:pt x="27" y="2"/>
                  </a:lnTo>
                  <a:lnTo>
                    <a:pt x="26" y="0"/>
                  </a:lnTo>
                  <a:lnTo>
                    <a:pt x="24" y="2"/>
                  </a:lnTo>
                  <a:lnTo>
                    <a:pt x="27"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5" name="Freeform 297"/>
            <p:cNvSpPr>
              <a:spLocks/>
            </p:cNvSpPr>
            <p:nvPr/>
          </p:nvSpPr>
          <p:spPr bwMode="auto">
            <a:xfrm>
              <a:off x="4386" y="844"/>
              <a:ext cx="25" cy="18"/>
            </a:xfrm>
            <a:custGeom>
              <a:avLst/>
              <a:gdLst>
                <a:gd name="T0" fmla="*/ 22 w 25"/>
                <a:gd name="T1" fmla="*/ 10 h 18"/>
                <a:gd name="T2" fmla="*/ 25 w 25"/>
                <a:gd name="T3" fmla="*/ 10 h 18"/>
                <a:gd name="T4" fmla="*/ 3 w 25"/>
                <a:gd name="T5" fmla="*/ 0 h 18"/>
                <a:gd name="T6" fmla="*/ 0 w 25"/>
                <a:gd name="T7" fmla="*/ 6 h 18"/>
                <a:gd name="T8" fmla="*/ 22 w 25"/>
                <a:gd name="T9" fmla="*/ 16 h 18"/>
                <a:gd name="T10" fmla="*/ 25 w 25"/>
                <a:gd name="T11" fmla="*/ 16 h 18"/>
                <a:gd name="T12" fmla="*/ 22 w 25"/>
                <a:gd name="T13" fmla="*/ 16 h 18"/>
                <a:gd name="T14" fmla="*/ 24 w 25"/>
                <a:gd name="T15" fmla="*/ 18 h 18"/>
                <a:gd name="T16" fmla="*/ 25 w 25"/>
                <a:gd name="T17" fmla="*/ 16 h 18"/>
                <a:gd name="T18" fmla="*/ 22 w 25"/>
                <a:gd name="T19" fmla="*/ 1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8">
                  <a:moveTo>
                    <a:pt x="22" y="10"/>
                  </a:moveTo>
                  <a:lnTo>
                    <a:pt x="25" y="10"/>
                  </a:lnTo>
                  <a:lnTo>
                    <a:pt x="3" y="0"/>
                  </a:lnTo>
                  <a:lnTo>
                    <a:pt x="0" y="6"/>
                  </a:lnTo>
                  <a:lnTo>
                    <a:pt x="22" y="16"/>
                  </a:lnTo>
                  <a:lnTo>
                    <a:pt x="25" y="16"/>
                  </a:lnTo>
                  <a:lnTo>
                    <a:pt x="22" y="16"/>
                  </a:lnTo>
                  <a:lnTo>
                    <a:pt x="24" y="18"/>
                  </a:lnTo>
                  <a:lnTo>
                    <a:pt x="25" y="16"/>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6" name="Freeform 298"/>
            <p:cNvSpPr>
              <a:spLocks/>
            </p:cNvSpPr>
            <p:nvPr/>
          </p:nvSpPr>
          <p:spPr bwMode="auto">
            <a:xfrm>
              <a:off x="4408" y="838"/>
              <a:ext cx="24" cy="22"/>
            </a:xfrm>
            <a:custGeom>
              <a:avLst/>
              <a:gdLst>
                <a:gd name="T0" fmla="*/ 24 w 24"/>
                <a:gd name="T1" fmla="*/ 2 h 22"/>
                <a:gd name="T2" fmla="*/ 20 w 24"/>
                <a:gd name="T3" fmla="*/ 2 h 22"/>
                <a:gd name="T4" fmla="*/ 0 w 24"/>
                <a:gd name="T5" fmla="*/ 16 h 22"/>
                <a:gd name="T6" fmla="*/ 3 w 24"/>
                <a:gd name="T7" fmla="*/ 22 h 22"/>
                <a:gd name="T8" fmla="*/ 24 w 24"/>
                <a:gd name="T9" fmla="*/ 9 h 22"/>
                <a:gd name="T10" fmla="*/ 20 w 24"/>
                <a:gd name="T11" fmla="*/ 9 h 22"/>
                <a:gd name="T12" fmla="*/ 24 w 24"/>
                <a:gd name="T13" fmla="*/ 2 h 22"/>
                <a:gd name="T14" fmla="*/ 22 w 24"/>
                <a:gd name="T15" fmla="*/ 0 h 22"/>
                <a:gd name="T16" fmla="*/ 20 w 24"/>
                <a:gd name="T17" fmla="*/ 2 h 22"/>
                <a:gd name="T18" fmla="*/ 24 w 24"/>
                <a:gd name="T19" fmla="*/ 2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6"/>
                  </a:lnTo>
                  <a:lnTo>
                    <a:pt x="3" y="22"/>
                  </a:lnTo>
                  <a:lnTo>
                    <a:pt x="24" y="9"/>
                  </a:lnTo>
                  <a:lnTo>
                    <a:pt x="20" y="9"/>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7" name="Freeform 299"/>
            <p:cNvSpPr>
              <a:spLocks/>
            </p:cNvSpPr>
            <p:nvPr/>
          </p:nvSpPr>
          <p:spPr bwMode="auto">
            <a:xfrm>
              <a:off x="4428" y="840"/>
              <a:ext cx="26" cy="20"/>
            </a:xfrm>
            <a:custGeom>
              <a:avLst/>
              <a:gdLst>
                <a:gd name="T0" fmla="*/ 22 w 26"/>
                <a:gd name="T1" fmla="*/ 14 h 20"/>
                <a:gd name="T2" fmla="*/ 26 w 26"/>
                <a:gd name="T3" fmla="*/ 14 h 20"/>
                <a:gd name="T4" fmla="*/ 4 w 26"/>
                <a:gd name="T5" fmla="*/ 0 h 20"/>
                <a:gd name="T6" fmla="*/ 0 w 26"/>
                <a:gd name="T7" fmla="*/ 7 h 20"/>
                <a:gd name="T8" fmla="*/ 22 w 26"/>
                <a:gd name="T9" fmla="*/ 20 h 20"/>
                <a:gd name="T10" fmla="*/ 26 w 26"/>
                <a:gd name="T11" fmla="*/ 20 h 20"/>
                <a:gd name="T12" fmla="*/ 22 w 26"/>
                <a:gd name="T13" fmla="*/ 20 h 20"/>
                <a:gd name="T14" fmla="*/ 24 w 26"/>
                <a:gd name="T15" fmla="*/ 20 h 20"/>
                <a:gd name="T16" fmla="*/ 26 w 26"/>
                <a:gd name="T17" fmla="*/ 20 h 20"/>
                <a:gd name="T18" fmla="*/ 22 w 26"/>
                <a:gd name="T19" fmla="*/ 14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4"/>
                  </a:moveTo>
                  <a:lnTo>
                    <a:pt x="26" y="14"/>
                  </a:lnTo>
                  <a:lnTo>
                    <a:pt x="4" y="0"/>
                  </a:lnTo>
                  <a:lnTo>
                    <a:pt x="0" y="7"/>
                  </a:lnTo>
                  <a:lnTo>
                    <a:pt x="22" y="20"/>
                  </a:lnTo>
                  <a:lnTo>
                    <a:pt x="26" y="20"/>
                  </a:lnTo>
                  <a:lnTo>
                    <a:pt x="22" y="20"/>
                  </a:lnTo>
                  <a:lnTo>
                    <a:pt x="24" y="20"/>
                  </a:lnTo>
                  <a:lnTo>
                    <a:pt x="26" y="20"/>
                  </a:lnTo>
                  <a:lnTo>
                    <a:pt x="22" y="1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8" name="Freeform 300"/>
            <p:cNvSpPr>
              <a:spLocks/>
            </p:cNvSpPr>
            <p:nvPr/>
          </p:nvSpPr>
          <p:spPr bwMode="auto">
            <a:xfrm>
              <a:off x="4450" y="838"/>
              <a:ext cx="27" cy="22"/>
            </a:xfrm>
            <a:custGeom>
              <a:avLst/>
              <a:gdLst>
                <a:gd name="T0" fmla="*/ 24 w 27"/>
                <a:gd name="T1" fmla="*/ 4 h 22"/>
                <a:gd name="T2" fmla="*/ 22 w 27"/>
                <a:gd name="T3" fmla="*/ 0 h 22"/>
                <a:gd name="T4" fmla="*/ 0 w 27"/>
                <a:gd name="T5" fmla="*/ 16 h 22"/>
                <a:gd name="T6" fmla="*/ 4 w 27"/>
                <a:gd name="T7" fmla="*/ 22 h 22"/>
                <a:gd name="T8" fmla="*/ 27 w 27"/>
                <a:gd name="T9" fmla="*/ 7 h 22"/>
                <a:gd name="T10" fmla="*/ 24 w 27"/>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4"/>
                  </a:moveTo>
                  <a:lnTo>
                    <a:pt x="22" y="0"/>
                  </a:lnTo>
                  <a:lnTo>
                    <a:pt x="0" y="16"/>
                  </a:lnTo>
                  <a:lnTo>
                    <a:pt x="4" y="22"/>
                  </a:lnTo>
                  <a:lnTo>
                    <a:pt x="27" y="7"/>
                  </a:lnTo>
                  <a:lnTo>
                    <a:pt x="24"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09" name="Freeform 301"/>
            <p:cNvSpPr>
              <a:spLocks/>
            </p:cNvSpPr>
            <p:nvPr/>
          </p:nvSpPr>
          <p:spPr bwMode="auto">
            <a:xfrm>
              <a:off x="4337" y="855"/>
              <a:ext cx="30" cy="27"/>
            </a:xfrm>
            <a:custGeom>
              <a:avLst/>
              <a:gdLst>
                <a:gd name="T0" fmla="*/ 25 w 30"/>
                <a:gd name="T1" fmla="*/ 19 h 27"/>
                <a:gd name="T2" fmla="*/ 30 w 30"/>
                <a:gd name="T3" fmla="*/ 19 h 27"/>
                <a:gd name="T4" fmla="*/ 5 w 30"/>
                <a:gd name="T5" fmla="*/ 0 h 27"/>
                <a:gd name="T6" fmla="*/ 0 w 30"/>
                <a:gd name="T7" fmla="*/ 7 h 27"/>
                <a:gd name="T8" fmla="*/ 25 w 30"/>
                <a:gd name="T9" fmla="*/ 26 h 27"/>
                <a:gd name="T10" fmla="*/ 30 w 30"/>
                <a:gd name="T11" fmla="*/ 26 h 27"/>
                <a:gd name="T12" fmla="*/ 25 w 30"/>
                <a:gd name="T13" fmla="*/ 26 h 27"/>
                <a:gd name="T14" fmla="*/ 29 w 30"/>
                <a:gd name="T15" fmla="*/ 27 h 27"/>
                <a:gd name="T16" fmla="*/ 30 w 30"/>
                <a:gd name="T17" fmla="*/ 26 h 27"/>
                <a:gd name="T18" fmla="*/ 25 w 30"/>
                <a:gd name="T19" fmla="*/ 19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25" y="19"/>
                  </a:moveTo>
                  <a:lnTo>
                    <a:pt x="30" y="19"/>
                  </a:lnTo>
                  <a:lnTo>
                    <a:pt x="5" y="0"/>
                  </a:lnTo>
                  <a:lnTo>
                    <a:pt x="0" y="7"/>
                  </a:lnTo>
                  <a:lnTo>
                    <a:pt x="25" y="26"/>
                  </a:lnTo>
                  <a:lnTo>
                    <a:pt x="30" y="26"/>
                  </a:lnTo>
                  <a:lnTo>
                    <a:pt x="25" y="26"/>
                  </a:lnTo>
                  <a:lnTo>
                    <a:pt x="29" y="27"/>
                  </a:lnTo>
                  <a:lnTo>
                    <a:pt x="30" y="26"/>
                  </a:lnTo>
                  <a:lnTo>
                    <a:pt x="25"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0" name="Freeform 302"/>
            <p:cNvSpPr>
              <a:spLocks/>
            </p:cNvSpPr>
            <p:nvPr/>
          </p:nvSpPr>
          <p:spPr bwMode="auto">
            <a:xfrm>
              <a:off x="4362" y="855"/>
              <a:ext cx="29" cy="26"/>
            </a:xfrm>
            <a:custGeom>
              <a:avLst/>
              <a:gdLst>
                <a:gd name="T0" fmla="*/ 27 w 29"/>
                <a:gd name="T1" fmla="*/ 2 h 26"/>
                <a:gd name="T2" fmla="*/ 24 w 29"/>
                <a:gd name="T3" fmla="*/ 2 h 26"/>
                <a:gd name="T4" fmla="*/ 0 w 29"/>
                <a:gd name="T5" fmla="*/ 19 h 26"/>
                <a:gd name="T6" fmla="*/ 5 w 29"/>
                <a:gd name="T7" fmla="*/ 26 h 26"/>
                <a:gd name="T8" fmla="*/ 29 w 29"/>
                <a:gd name="T9" fmla="*/ 9 h 26"/>
                <a:gd name="T10" fmla="*/ 24 w 29"/>
                <a:gd name="T11" fmla="*/ 9 h 26"/>
                <a:gd name="T12" fmla="*/ 27 w 29"/>
                <a:gd name="T13" fmla="*/ 2 h 26"/>
                <a:gd name="T14" fmla="*/ 26 w 29"/>
                <a:gd name="T15" fmla="*/ 0 h 26"/>
                <a:gd name="T16" fmla="*/ 24 w 29"/>
                <a:gd name="T17" fmla="*/ 2 h 26"/>
                <a:gd name="T18" fmla="*/ 27 w 29"/>
                <a:gd name="T19" fmla="*/ 2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6">
                  <a:moveTo>
                    <a:pt x="27" y="2"/>
                  </a:moveTo>
                  <a:lnTo>
                    <a:pt x="24" y="2"/>
                  </a:lnTo>
                  <a:lnTo>
                    <a:pt x="0" y="19"/>
                  </a:lnTo>
                  <a:lnTo>
                    <a:pt x="5" y="26"/>
                  </a:lnTo>
                  <a:lnTo>
                    <a:pt x="29" y="9"/>
                  </a:lnTo>
                  <a:lnTo>
                    <a:pt x="24" y="9"/>
                  </a:lnTo>
                  <a:lnTo>
                    <a:pt x="27" y="2"/>
                  </a:lnTo>
                  <a:lnTo>
                    <a:pt x="26" y="0"/>
                  </a:lnTo>
                  <a:lnTo>
                    <a:pt x="24" y="2"/>
                  </a:lnTo>
                  <a:lnTo>
                    <a:pt x="27"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1" name="Freeform 303"/>
            <p:cNvSpPr>
              <a:spLocks/>
            </p:cNvSpPr>
            <p:nvPr/>
          </p:nvSpPr>
          <p:spPr bwMode="auto">
            <a:xfrm>
              <a:off x="4386" y="857"/>
              <a:ext cx="25" cy="19"/>
            </a:xfrm>
            <a:custGeom>
              <a:avLst/>
              <a:gdLst>
                <a:gd name="T0" fmla="*/ 22 w 25"/>
                <a:gd name="T1" fmla="*/ 10 h 19"/>
                <a:gd name="T2" fmla="*/ 25 w 25"/>
                <a:gd name="T3" fmla="*/ 10 h 19"/>
                <a:gd name="T4" fmla="*/ 3 w 25"/>
                <a:gd name="T5" fmla="*/ 0 h 19"/>
                <a:gd name="T6" fmla="*/ 0 w 25"/>
                <a:gd name="T7" fmla="*/ 7 h 19"/>
                <a:gd name="T8" fmla="*/ 22 w 25"/>
                <a:gd name="T9" fmla="*/ 17 h 19"/>
                <a:gd name="T10" fmla="*/ 25 w 25"/>
                <a:gd name="T11" fmla="*/ 17 h 19"/>
                <a:gd name="T12" fmla="*/ 22 w 25"/>
                <a:gd name="T13" fmla="*/ 17 h 19"/>
                <a:gd name="T14" fmla="*/ 24 w 25"/>
                <a:gd name="T15" fmla="*/ 19 h 19"/>
                <a:gd name="T16" fmla="*/ 25 w 25"/>
                <a:gd name="T17" fmla="*/ 17 h 19"/>
                <a:gd name="T18" fmla="*/ 22 w 25"/>
                <a:gd name="T19" fmla="*/ 1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0"/>
                  </a:moveTo>
                  <a:lnTo>
                    <a:pt x="25" y="10"/>
                  </a:lnTo>
                  <a:lnTo>
                    <a:pt x="3" y="0"/>
                  </a:lnTo>
                  <a:lnTo>
                    <a:pt x="0" y="7"/>
                  </a:lnTo>
                  <a:lnTo>
                    <a:pt x="22" y="17"/>
                  </a:lnTo>
                  <a:lnTo>
                    <a:pt x="25" y="17"/>
                  </a:lnTo>
                  <a:lnTo>
                    <a:pt x="22" y="17"/>
                  </a:lnTo>
                  <a:lnTo>
                    <a:pt x="24" y="19"/>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2" name="Freeform 304"/>
            <p:cNvSpPr>
              <a:spLocks/>
            </p:cNvSpPr>
            <p:nvPr/>
          </p:nvSpPr>
          <p:spPr bwMode="auto">
            <a:xfrm>
              <a:off x="4408" y="852"/>
              <a:ext cx="24" cy="22"/>
            </a:xfrm>
            <a:custGeom>
              <a:avLst/>
              <a:gdLst>
                <a:gd name="T0" fmla="*/ 24 w 24"/>
                <a:gd name="T1" fmla="*/ 2 h 22"/>
                <a:gd name="T2" fmla="*/ 20 w 24"/>
                <a:gd name="T3" fmla="*/ 2 h 22"/>
                <a:gd name="T4" fmla="*/ 0 w 24"/>
                <a:gd name="T5" fmla="*/ 15 h 22"/>
                <a:gd name="T6" fmla="*/ 3 w 24"/>
                <a:gd name="T7" fmla="*/ 22 h 22"/>
                <a:gd name="T8" fmla="*/ 24 w 24"/>
                <a:gd name="T9" fmla="*/ 8 h 22"/>
                <a:gd name="T10" fmla="*/ 20 w 24"/>
                <a:gd name="T11" fmla="*/ 8 h 22"/>
                <a:gd name="T12" fmla="*/ 24 w 24"/>
                <a:gd name="T13" fmla="*/ 2 h 22"/>
                <a:gd name="T14" fmla="*/ 22 w 24"/>
                <a:gd name="T15" fmla="*/ 0 h 22"/>
                <a:gd name="T16" fmla="*/ 20 w 24"/>
                <a:gd name="T17" fmla="*/ 2 h 22"/>
                <a:gd name="T18" fmla="*/ 24 w 24"/>
                <a:gd name="T19" fmla="*/ 2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5"/>
                  </a:lnTo>
                  <a:lnTo>
                    <a:pt x="3" y="22"/>
                  </a:lnTo>
                  <a:lnTo>
                    <a:pt x="24" y="8"/>
                  </a:lnTo>
                  <a:lnTo>
                    <a:pt x="20" y="8"/>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3" name="Freeform 305"/>
            <p:cNvSpPr>
              <a:spLocks/>
            </p:cNvSpPr>
            <p:nvPr/>
          </p:nvSpPr>
          <p:spPr bwMode="auto">
            <a:xfrm>
              <a:off x="4428" y="854"/>
              <a:ext cx="26" cy="20"/>
            </a:xfrm>
            <a:custGeom>
              <a:avLst/>
              <a:gdLst>
                <a:gd name="T0" fmla="*/ 22 w 26"/>
                <a:gd name="T1" fmla="*/ 13 h 20"/>
                <a:gd name="T2" fmla="*/ 26 w 26"/>
                <a:gd name="T3" fmla="*/ 13 h 20"/>
                <a:gd name="T4" fmla="*/ 4 w 26"/>
                <a:gd name="T5" fmla="*/ 0 h 20"/>
                <a:gd name="T6" fmla="*/ 0 w 26"/>
                <a:gd name="T7" fmla="*/ 6 h 20"/>
                <a:gd name="T8" fmla="*/ 22 w 26"/>
                <a:gd name="T9" fmla="*/ 20 h 20"/>
                <a:gd name="T10" fmla="*/ 26 w 26"/>
                <a:gd name="T11" fmla="*/ 20 h 20"/>
                <a:gd name="T12" fmla="*/ 22 w 26"/>
                <a:gd name="T13" fmla="*/ 20 h 20"/>
                <a:gd name="T14" fmla="*/ 24 w 26"/>
                <a:gd name="T15" fmla="*/ 20 h 20"/>
                <a:gd name="T16" fmla="*/ 26 w 26"/>
                <a:gd name="T17" fmla="*/ 20 h 20"/>
                <a:gd name="T18" fmla="*/ 22 w 26"/>
                <a:gd name="T19" fmla="*/ 13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3"/>
                  </a:moveTo>
                  <a:lnTo>
                    <a:pt x="26" y="13"/>
                  </a:lnTo>
                  <a:lnTo>
                    <a:pt x="4" y="0"/>
                  </a:lnTo>
                  <a:lnTo>
                    <a:pt x="0" y="6"/>
                  </a:lnTo>
                  <a:lnTo>
                    <a:pt x="22" y="20"/>
                  </a:lnTo>
                  <a:lnTo>
                    <a:pt x="26" y="20"/>
                  </a:lnTo>
                  <a:lnTo>
                    <a:pt x="22" y="20"/>
                  </a:lnTo>
                  <a:lnTo>
                    <a:pt x="24" y="20"/>
                  </a:lnTo>
                  <a:lnTo>
                    <a:pt x="26" y="20"/>
                  </a:lnTo>
                  <a:lnTo>
                    <a:pt x="22" y="1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4" name="Freeform 306"/>
            <p:cNvSpPr>
              <a:spLocks/>
            </p:cNvSpPr>
            <p:nvPr/>
          </p:nvSpPr>
          <p:spPr bwMode="auto">
            <a:xfrm>
              <a:off x="4450" y="852"/>
              <a:ext cx="27" cy="22"/>
            </a:xfrm>
            <a:custGeom>
              <a:avLst/>
              <a:gdLst>
                <a:gd name="T0" fmla="*/ 24 w 27"/>
                <a:gd name="T1" fmla="*/ 3 h 22"/>
                <a:gd name="T2" fmla="*/ 22 w 27"/>
                <a:gd name="T3" fmla="*/ 0 h 22"/>
                <a:gd name="T4" fmla="*/ 0 w 27"/>
                <a:gd name="T5" fmla="*/ 15 h 22"/>
                <a:gd name="T6" fmla="*/ 4 w 27"/>
                <a:gd name="T7" fmla="*/ 22 h 22"/>
                <a:gd name="T8" fmla="*/ 27 w 27"/>
                <a:gd name="T9" fmla="*/ 7 h 22"/>
                <a:gd name="T10" fmla="*/ 24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3"/>
                  </a:moveTo>
                  <a:lnTo>
                    <a:pt x="22" y="0"/>
                  </a:lnTo>
                  <a:lnTo>
                    <a:pt x="0" y="15"/>
                  </a:lnTo>
                  <a:lnTo>
                    <a:pt x="4" y="22"/>
                  </a:lnTo>
                  <a:lnTo>
                    <a:pt x="27" y="7"/>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5" name="Freeform 307"/>
            <p:cNvSpPr>
              <a:spLocks/>
            </p:cNvSpPr>
            <p:nvPr/>
          </p:nvSpPr>
          <p:spPr bwMode="auto">
            <a:xfrm>
              <a:off x="4337" y="791"/>
              <a:ext cx="30" cy="25"/>
            </a:xfrm>
            <a:custGeom>
              <a:avLst/>
              <a:gdLst>
                <a:gd name="T0" fmla="*/ 25 w 30"/>
                <a:gd name="T1" fmla="*/ 17 h 25"/>
                <a:gd name="T2" fmla="*/ 30 w 30"/>
                <a:gd name="T3" fmla="*/ 17 h 25"/>
                <a:gd name="T4" fmla="*/ 5 w 30"/>
                <a:gd name="T5" fmla="*/ 0 h 25"/>
                <a:gd name="T6" fmla="*/ 0 w 30"/>
                <a:gd name="T7" fmla="*/ 7 h 25"/>
                <a:gd name="T8" fmla="*/ 25 w 30"/>
                <a:gd name="T9" fmla="*/ 24 h 25"/>
                <a:gd name="T10" fmla="*/ 30 w 30"/>
                <a:gd name="T11" fmla="*/ 24 h 25"/>
                <a:gd name="T12" fmla="*/ 25 w 30"/>
                <a:gd name="T13" fmla="*/ 24 h 25"/>
                <a:gd name="T14" fmla="*/ 29 w 30"/>
                <a:gd name="T15" fmla="*/ 25 h 25"/>
                <a:gd name="T16" fmla="*/ 30 w 30"/>
                <a:gd name="T17" fmla="*/ 24 h 25"/>
                <a:gd name="T18" fmla="*/ 25 w 30"/>
                <a:gd name="T19" fmla="*/ 1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25" y="17"/>
                  </a:moveTo>
                  <a:lnTo>
                    <a:pt x="30" y="17"/>
                  </a:lnTo>
                  <a:lnTo>
                    <a:pt x="5" y="0"/>
                  </a:lnTo>
                  <a:lnTo>
                    <a:pt x="0" y="7"/>
                  </a:lnTo>
                  <a:lnTo>
                    <a:pt x="25" y="24"/>
                  </a:lnTo>
                  <a:lnTo>
                    <a:pt x="30" y="24"/>
                  </a:lnTo>
                  <a:lnTo>
                    <a:pt x="25" y="24"/>
                  </a:lnTo>
                  <a:lnTo>
                    <a:pt x="29" y="25"/>
                  </a:lnTo>
                  <a:lnTo>
                    <a:pt x="30" y="24"/>
                  </a:lnTo>
                  <a:lnTo>
                    <a:pt x="25"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6" name="Freeform 308"/>
            <p:cNvSpPr>
              <a:spLocks/>
            </p:cNvSpPr>
            <p:nvPr/>
          </p:nvSpPr>
          <p:spPr bwMode="auto">
            <a:xfrm>
              <a:off x="4362" y="791"/>
              <a:ext cx="29" cy="24"/>
            </a:xfrm>
            <a:custGeom>
              <a:avLst/>
              <a:gdLst>
                <a:gd name="T0" fmla="*/ 27 w 29"/>
                <a:gd name="T1" fmla="*/ 0 h 24"/>
                <a:gd name="T2" fmla="*/ 24 w 29"/>
                <a:gd name="T3" fmla="*/ 0 h 24"/>
                <a:gd name="T4" fmla="*/ 0 w 29"/>
                <a:gd name="T5" fmla="*/ 17 h 24"/>
                <a:gd name="T6" fmla="*/ 5 w 29"/>
                <a:gd name="T7" fmla="*/ 24 h 24"/>
                <a:gd name="T8" fmla="*/ 29 w 29"/>
                <a:gd name="T9" fmla="*/ 7 h 24"/>
                <a:gd name="T10" fmla="*/ 24 w 29"/>
                <a:gd name="T11" fmla="*/ 9 h 24"/>
                <a:gd name="T12" fmla="*/ 27 w 29"/>
                <a:gd name="T13" fmla="*/ 0 h 24"/>
                <a:gd name="T14" fmla="*/ 26 w 29"/>
                <a:gd name="T15" fmla="*/ 0 h 24"/>
                <a:gd name="T16" fmla="*/ 24 w 29"/>
                <a:gd name="T17" fmla="*/ 0 h 24"/>
                <a:gd name="T18" fmla="*/ 27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27" y="0"/>
                  </a:moveTo>
                  <a:lnTo>
                    <a:pt x="24" y="0"/>
                  </a:lnTo>
                  <a:lnTo>
                    <a:pt x="0" y="17"/>
                  </a:lnTo>
                  <a:lnTo>
                    <a:pt x="5" y="24"/>
                  </a:lnTo>
                  <a:lnTo>
                    <a:pt x="29" y="7"/>
                  </a:lnTo>
                  <a:lnTo>
                    <a:pt x="24" y="9"/>
                  </a:lnTo>
                  <a:lnTo>
                    <a:pt x="27" y="0"/>
                  </a:lnTo>
                  <a:lnTo>
                    <a:pt x="26" y="0"/>
                  </a:lnTo>
                  <a:lnTo>
                    <a:pt x="24" y="0"/>
                  </a:lnTo>
                  <a:lnTo>
                    <a:pt x="2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7" name="Freeform 309"/>
            <p:cNvSpPr>
              <a:spLocks/>
            </p:cNvSpPr>
            <p:nvPr/>
          </p:nvSpPr>
          <p:spPr bwMode="auto">
            <a:xfrm>
              <a:off x="4386" y="791"/>
              <a:ext cx="25" cy="19"/>
            </a:xfrm>
            <a:custGeom>
              <a:avLst/>
              <a:gdLst>
                <a:gd name="T0" fmla="*/ 22 w 25"/>
                <a:gd name="T1" fmla="*/ 12 h 19"/>
                <a:gd name="T2" fmla="*/ 25 w 25"/>
                <a:gd name="T3" fmla="*/ 10 h 19"/>
                <a:gd name="T4" fmla="*/ 3 w 25"/>
                <a:gd name="T5" fmla="*/ 0 h 19"/>
                <a:gd name="T6" fmla="*/ 0 w 25"/>
                <a:gd name="T7" fmla="*/ 9 h 19"/>
                <a:gd name="T8" fmla="*/ 22 w 25"/>
                <a:gd name="T9" fmla="*/ 19 h 19"/>
                <a:gd name="T10" fmla="*/ 25 w 25"/>
                <a:gd name="T11" fmla="*/ 17 h 19"/>
                <a:gd name="T12" fmla="*/ 22 w 25"/>
                <a:gd name="T13" fmla="*/ 19 h 19"/>
                <a:gd name="T14" fmla="*/ 24 w 25"/>
                <a:gd name="T15" fmla="*/ 19 h 19"/>
                <a:gd name="T16" fmla="*/ 25 w 25"/>
                <a:gd name="T17" fmla="*/ 17 h 19"/>
                <a:gd name="T18" fmla="*/ 22 w 25"/>
                <a:gd name="T19" fmla="*/ 12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2"/>
                  </a:moveTo>
                  <a:lnTo>
                    <a:pt x="25" y="10"/>
                  </a:lnTo>
                  <a:lnTo>
                    <a:pt x="3" y="0"/>
                  </a:lnTo>
                  <a:lnTo>
                    <a:pt x="0" y="9"/>
                  </a:lnTo>
                  <a:lnTo>
                    <a:pt x="22" y="19"/>
                  </a:lnTo>
                  <a:lnTo>
                    <a:pt x="25" y="17"/>
                  </a:lnTo>
                  <a:lnTo>
                    <a:pt x="22" y="19"/>
                  </a:lnTo>
                  <a:lnTo>
                    <a:pt x="24" y="19"/>
                  </a:lnTo>
                  <a:lnTo>
                    <a:pt x="25" y="17"/>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8" name="Freeform 310"/>
            <p:cNvSpPr>
              <a:spLocks/>
            </p:cNvSpPr>
            <p:nvPr/>
          </p:nvSpPr>
          <p:spPr bwMode="auto">
            <a:xfrm>
              <a:off x="4408" y="788"/>
              <a:ext cx="24" cy="20"/>
            </a:xfrm>
            <a:custGeom>
              <a:avLst/>
              <a:gdLst>
                <a:gd name="T0" fmla="*/ 24 w 24"/>
                <a:gd name="T1" fmla="*/ 0 h 20"/>
                <a:gd name="T2" fmla="*/ 20 w 24"/>
                <a:gd name="T3" fmla="*/ 1 h 20"/>
                <a:gd name="T4" fmla="*/ 0 w 24"/>
                <a:gd name="T5" fmla="*/ 15 h 20"/>
                <a:gd name="T6" fmla="*/ 3 w 24"/>
                <a:gd name="T7" fmla="*/ 20 h 20"/>
                <a:gd name="T8" fmla="*/ 24 w 24"/>
                <a:gd name="T9" fmla="*/ 6 h 20"/>
                <a:gd name="T10" fmla="*/ 20 w 24"/>
                <a:gd name="T11" fmla="*/ 8 h 20"/>
                <a:gd name="T12" fmla="*/ 24 w 24"/>
                <a:gd name="T13" fmla="*/ 0 h 20"/>
                <a:gd name="T14" fmla="*/ 22 w 24"/>
                <a:gd name="T15" fmla="*/ 0 h 20"/>
                <a:gd name="T16" fmla="*/ 20 w 24"/>
                <a:gd name="T17" fmla="*/ 1 h 20"/>
                <a:gd name="T18" fmla="*/ 24 w 24"/>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0">
                  <a:moveTo>
                    <a:pt x="24" y="0"/>
                  </a:moveTo>
                  <a:lnTo>
                    <a:pt x="20" y="1"/>
                  </a:lnTo>
                  <a:lnTo>
                    <a:pt x="0" y="15"/>
                  </a:lnTo>
                  <a:lnTo>
                    <a:pt x="3" y="20"/>
                  </a:lnTo>
                  <a:lnTo>
                    <a:pt x="24" y="6"/>
                  </a:lnTo>
                  <a:lnTo>
                    <a:pt x="20" y="8"/>
                  </a:lnTo>
                  <a:lnTo>
                    <a:pt x="24" y="0"/>
                  </a:lnTo>
                  <a:lnTo>
                    <a:pt x="22" y="0"/>
                  </a:lnTo>
                  <a:lnTo>
                    <a:pt x="20" y="1"/>
                  </a:lnTo>
                  <a:lnTo>
                    <a:pt x="24"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19" name="Freeform 311"/>
            <p:cNvSpPr>
              <a:spLocks/>
            </p:cNvSpPr>
            <p:nvPr/>
          </p:nvSpPr>
          <p:spPr bwMode="auto">
            <a:xfrm>
              <a:off x="4428" y="788"/>
              <a:ext cx="26" cy="22"/>
            </a:xfrm>
            <a:custGeom>
              <a:avLst/>
              <a:gdLst>
                <a:gd name="T0" fmla="*/ 22 w 26"/>
                <a:gd name="T1" fmla="*/ 13 h 22"/>
                <a:gd name="T2" fmla="*/ 26 w 26"/>
                <a:gd name="T3" fmla="*/ 13 h 22"/>
                <a:gd name="T4" fmla="*/ 4 w 26"/>
                <a:gd name="T5" fmla="*/ 0 h 22"/>
                <a:gd name="T6" fmla="*/ 0 w 26"/>
                <a:gd name="T7" fmla="*/ 8 h 22"/>
                <a:gd name="T8" fmla="*/ 22 w 26"/>
                <a:gd name="T9" fmla="*/ 20 h 22"/>
                <a:gd name="T10" fmla="*/ 26 w 26"/>
                <a:gd name="T11" fmla="*/ 20 h 22"/>
                <a:gd name="T12" fmla="*/ 22 w 26"/>
                <a:gd name="T13" fmla="*/ 20 h 22"/>
                <a:gd name="T14" fmla="*/ 24 w 26"/>
                <a:gd name="T15" fmla="*/ 22 h 22"/>
                <a:gd name="T16" fmla="*/ 26 w 26"/>
                <a:gd name="T17" fmla="*/ 20 h 22"/>
                <a:gd name="T18" fmla="*/ 22 w 26"/>
                <a:gd name="T19" fmla="*/ 13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2">
                  <a:moveTo>
                    <a:pt x="22" y="13"/>
                  </a:moveTo>
                  <a:lnTo>
                    <a:pt x="26" y="13"/>
                  </a:lnTo>
                  <a:lnTo>
                    <a:pt x="4" y="0"/>
                  </a:lnTo>
                  <a:lnTo>
                    <a:pt x="0" y="8"/>
                  </a:lnTo>
                  <a:lnTo>
                    <a:pt x="22" y="20"/>
                  </a:lnTo>
                  <a:lnTo>
                    <a:pt x="26" y="20"/>
                  </a:lnTo>
                  <a:lnTo>
                    <a:pt x="22" y="20"/>
                  </a:lnTo>
                  <a:lnTo>
                    <a:pt x="24" y="22"/>
                  </a:lnTo>
                  <a:lnTo>
                    <a:pt x="26" y="20"/>
                  </a:lnTo>
                  <a:lnTo>
                    <a:pt x="22" y="1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0" name="Freeform 312"/>
            <p:cNvSpPr>
              <a:spLocks/>
            </p:cNvSpPr>
            <p:nvPr/>
          </p:nvSpPr>
          <p:spPr bwMode="auto">
            <a:xfrm>
              <a:off x="4450" y="786"/>
              <a:ext cx="27" cy="22"/>
            </a:xfrm>
            <a:custGeom>
              <a:avLst/>
              <a:gdLst>
                <a:gd name="T0" fmla="*/ 24 w 27"/>
                <a:gd name="T1" fmla="*/ 3 h 22"/>
                <a:gd name="T2" fmla="*/ 22 w 27"/>
                <a:gd name="T3" fmla="*/ 0 h 22"/>
                <a:gd name="T4" fmla="*/ 0 w 27"/>
                <a:gd name="T5" fmla="*/ 15 h 22"/>
                <a:gd name="T6" fmla="*/ 4 w 27"/>
                <a:gd name="T7" fmla="*/ 22 h 22"/>
                <a:gd name="T8" fmla="*/ 27 w 27"/>
                <a:gd name="T9" fmla="*/ 7 h 22"/>
                <a:gd name="T10" fmla="*/ 24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3"/>
                  </a:moveTo>
                  <a:lnTo>
                    <a:pt x="22" y="0"/>
                  </a:lnTo>
                  <a:lnTo>
                    <a:pt x="0" y="15"/>
                  </a:lnTo>
                  <a:lnTo>
                    <a:pt x="4" y="22"/>
                  </a:lnTo>
                  <a:lnTo>
                    <a:pt x="27" y="7"/>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1" name="Freeform 313"/>
            <p:cNvSpPr>
              <a:spLocks/>
            </p:cNvSpPr>
            <p:nvPr/>
          </p:nvSpPr>
          <p:spPr bwMode="auto">
            <a:xfrm>
              <a:off x="4337" y="805"/>
              <a:ext cx="30" cy="25"/>
            </a:xfrm>
            <a:custGeom>
              <a:avLst/>
              <a:gdLst>
                <a:gd name="T0" fmla="*/ 25 w 30"/>
                <a:gd name="T1" fmla="*/ 17 h 25"/>
                <a:gd name="T2" fmla="*/ 30 w 30"/>
                <a:gd name="T3" fmla="*/ 17 h 25"/>
                <a:gd name="T4" fmla="*/ 5 w 30"/>
                <a:gd name="T5" fmla="*/ 0 h 25"/>
                <a:gd name="T6" fmla="*/ 0 w 30"/>
                <a:gd name="T7" fmla="*/ 6 h 25"/>
                <a:gd name="T8" fmla="*/ 25 w 30"/>
                <a:gd name="T9" fmla="*/ 23 h 25"/>
                <a:gd name="T10" fmla="*/ 30 w 30"/>
                <a:gd name="T11" fmla="*/ 23 h 25"/>
                <a:gd name="T12" fmla="*/ 25 w 30"/>
                <a:gd name="T13" fmla="*/ 23 h 25"/>
                <a:gd name="T14" fmla="*/ 29 w 30"/>
                <a:gd name="T15" fmla="*/ 25 h 25"/>
                <a:gd name="T16" fmla="*/ 30 w 30"/>
                <a:gd name="T17" fmla="*/ 23 h 25"/>
                <a:gd name="T18" fmla="*/ 25 w 30"/>
                <a:gd name="T19" fmla="*/ 1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25" y="17"/>
                  </a:moveTo>
                  <a:lnTo>
                    <a:pt x="30" y="17"/>
                  </a:lnTo>
                  <a:lnTo>
                    <a:pt x="5" y="0"/>
                  </a:lnTo>
                  <a:lnTo>
                    <a:pt x="0" y="6"/>
                  </a:lnTo>
                  <a:lnTo>
                    <a:pt x="25" y="23"/>
                  </a:lnTo>
                  <a:lnTo>
                    <a:pt x="30" y="23"/>
                  </a:lnTo>
                  <a:lnTo>
                    <a:pt x="25" y="23"/>
                  </a:lnTo>
                  <a:lnTo>
                    <a:pt x="29" y="25"/>
                  </a:lnTo>
                  <a:lnTo>
                    <a:pt x="30" y="23"/>
                  </a:lnTo>
                  <a:lnTo>
                    <a:pt x="25"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2" name="Freeform 314"/>
            <p:cNvSpPr>
              <a:spLocks/>
            </p:cNvSpPr>
            <p:nvPr/>
          </p:nvSpPr>
          <p:spPr bwMode="auto">
            <a:xfrm>
              <a:off x="4362" y="805"/>
              <a:ext cx="29" cy="23"/>
            </a:xfrm>
            <a:custGeom>
              <a:avLst/>
              <a:gdLst>
                <a:gd name="T0" fmla="*/ 27 w 29"/>
                <a:gd name="T1" fmla="*/ 0 h 23"/>
                <a:gd name="T2" fmla="*/ 24 w 29"/>
                <a:gd name="T3" fmla="*/ 0 h 23"/>
                <a:gd name="T4" fmla="*/ 0 w 29"/>
                <a:gd name="T5" fmla="*/ 17 h 23"/>
                <a:gd name="T6" fmla="*/ 5 w 29"/>
                <a:gd name="T7" fmla="*/ 23 h 23"/>
                <a:gd name="T8" fmla="*/ 29 w 29"/>
                <a:gd name="T9" fmla="*/ 6 h 23"/>
                <a:gd name="T10" fmla="*/ 24 w 29"/>
                <a:gd name="T11" fmla="*/ 8 h 23"/>
                <a:gd name="T12" fmla="*/ 27 w 29"/>
                <a:gd name="T13" fmla="*/ 0 h 23"/>
                <a:gd name="T14" fmla="*/ 26 w 29"/>
                <a:gd name="T15" fmla="*/ 0 h 23"/>
                <a:gd name="T16" fmla="*/ 24 w 29"/>
                <a:gd name="T17" fmla="*/ 0 h 23"/>
                <a:gd name="T18" fmla="*/ 27 w 29"/>
                <a:gd name="T19" fmla="*/ 0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3">
                  <a:moveTo>
                    <a:pt x="27" y="0"/>
                  </a:moveTo>
                  <a:lnTo>
                    <a:pt x="24" y="0"/>
                  </a:lnTo>
                  <a:lnTo>
                    <a:pt x="0" y="17"/>
                  </a:lnTo>
                  <a:lnTo>
                    <a:pt x="5" y="23"/>
                  </a:lnTo>
                  <a:lnTo>
                    <a:pt x="29" y="6"/>
                  </a:lnTo>
                  <a:lnTo>
                    <a:pt x="24" y="8"/>
                  </a:lnTo>
                  <a:lnTo>
                    <a:pt x="27" y="0"/>
                  </a:lnTo>
                  <a:lnTo>
                    <a:pt x="26" y="0"/>
                  </a:lnTo>
                  <a:lnTo>
                    <a:pt x="24" y="0"/>
                  </a:lnTo>
                  <a:lnTo>
                    <a:pt x="2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3" name="Freeform 315"/>
            <p:cNvSpPr>
              <a:spLocks/>
            </p:cNvSpPr>
            <p:nvPr/>
          </p:nvSpPr>
          <p:spPr bwMode="auto">
            <a:xfrm>
              <a:off x="4386" y="805"/>
              <a:ext cx="25" cy="18"/>
            </a:xfrm>
            <a:custGeom>
              <a:avLst/>
              <a:gdLst>
                <a:gd name="T0" fmla="*/ 22 w 25"/>
                <a:gd name="T1" fmla="*/ 11 h 18"/>
                <a:gd name="T2" fmla="*/ 25 w 25"/>
                <a:gd name="T3" fmla="*/ 10 h 18"/>
                <a:gd name="T4" fmla="*/ 3 w 25"/>
                <a:gd name="T5" fmla="*/ 0 h 18"/>
                <a:gd name="T6" fmla="*/ 0 w 25"/>
                <a:gd name="T7" fmla="*/ 8 h 18"/>
                <a:gd name="T8" fmla="*/ 22 w 25"/>
                <a:gd name="T9" fmla="*/ 18 h 18"/>
                <a:gd name="T10" fmla="*/ 25 w 25"/>
                <a:gd name="T11" fmla="*/ 18 h 18"/>
                <a:gd name="T12" fmla="*/ 22 w 25"/>
                <a:gd name="T13" fmla="*/ 18 h 18"/>
                <a:gd name="T14" fmla="*/ 24 w 25"/>
                <a:gd name="T15" fmla="*/ 18 h 18"/>
                <a:gd name="T16" fmla="*/ 25 w 25"/>
                <a:gd name="T17" fmla="*/ 18 h 18"/>
                <a:gd name="T18" fmla="*/ 22 w 25"/>
                <a:gd name="T19" fmla="*/ 11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8">
                  <a:moveTo>
                    <a:pt x="22" y="11"/>
                  </a:moveTo>
                  <a:lnTo>
                    <a:pt x="25" y="10"/>
                  </a:lnTo>
                  <a:lnTo>
                    <a:pt x="3" y="0"/>
                  </a:lnTo>
                  <a:lnTo>
                    <a:pt x="0" y="8"/>
                  </a:lnTo>
                  <a:lnTo>
                    <a:pt x="22" y="18"/>
                  </a:lnTo>
                  <a:lnTo>
                    <a:pt x="25" y="18"/>
                  </a:lnTo>
                  <a:lnTo>
                    <a:pt x="22" y="18"/>
                  </a:lnTo>
                  <a:lnTo>
                    <a:pt x="24" y="18"/>
                  </a:lnTo>
                  <a:lnTo>
                    <a:pt x="25" y="18"/>
                  </a:lnTo>
                  <a:lnTo>
                    <a:pt x="22" y="1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4" name="Freeform 316"/>
            <p:cNvSpPr>
              <a:spLocks/>
            </p:cNvSpPr>
            <p:nvPr/>
          </p:nvSpPr>
          <p:spPr bwMode="auto">
            <a:xfrm>
              <a:off x="4408" y="801"/>
              <a:ext cx="24" cy="22"/>
            </a:xfrm>
            <a:custGeom>
              <a:avLst/>
              <a:gdLst>
                <a:gd name="T0" fmla="*/ 24 w 24"/>
                <a:gd name="T1" fmla="*/ 2 h 22"/>
                <a:gd name="T2" fmla="*/ 20 w 24"/>
                <a:gd name="T3" fmla="*/ 2 h 22"/>
                <a:gd name="T4" fmla="*/ 0 w 24"/>
                <a:gd name="T5" fmla="*/ 15 h 22"/>
                <a:gd name="T6" fmla="*/ 3 w 24"/>
                <a:gd name="T7" fmla="*/ 22 h 22"/>
                <a:gd name="T8" fmla="*/ 24 w 24"/>
                <a:gd name="T9" fmla="*/ 7 h 22"/>
                <a:gd name="T10" fmla="*/ 20 w 24"/>
                <a:gd name="T11" fmla="*/ 9 h 22"/>
                <a:gd name="T12" fmla="*/ 24 w 24"/>
                <a:gd name="T13" fmla="*/ 2 h 22"/>
                <a:gd name="T14" fmla="*/ 22 w 24"/>
                <a:gd name="T15" fmla="*/ 0 h 22"/>
                <a:gd name="T16" fmla="*/ 20 w 24"/>
                <a:gd name="T17" fmla="*/ 2 h 22"/>
                <a:gd name="T18" fmla="*/ 24 w 24"/>
                <a:gd name="T19" fmla="*/ 2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5"/>
                  </a:lnTo>
                  <a:lnTo>
                    <a:pt x="3" y="22"/>
                  </a:lnTo>
                  <a:lnTo>
                    <a:pt x="24" y="7"/>
                  </a:lnTo>
                  <a:lnTo>
                    <a:pt x="20" y="9"/>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5" name="Freeform 317"/>
            <p:cNvSpPr>
              <a:spLocks/>
            </p:cNvSpPr>
            <p:nvPr/>
          </p:nvSpPr>
          <p:spPr bwMode="auto">
            <a:xfrm>
              <a:off x="4428" y="803"/>
              <a:ext cx="26" cy="20"/>
            </a:xfrm>
            <a:custGeom>
              <a:avLst/>
              <a:gdLst>
                <a:gd name="T0" fmla="*/ 22 w 26"/>
                <a:gd name="T1" fmla="*/ 12 h 20"/>
                <a:gd name="T2" fmla="*/ 26 w 26"/>
                <a:gd name="T3" fmla="*/ 12 h 20"/>
                <a:gd name="T4" fmla="*/ 4 w 26"/>
                <a:gd name="T5" fmla="*/ 0 h 20"/>
                <a:gd name="T6" fmla="*/ 0 w 26"/>
                <a:gd name="T7" fmla="*/ 7 h 20"/>
                <a:gd name="T8" fmla="*/ 22 w 26"/>
                <a:gd name="T9" fmla="*/ 19 h 20"/>
                <a:gd name="T10" fmla="*/ 26 w 26"/>
                <a:gd name="T11" fmla="*/ 19 h 20"/>
                <a:gd name="T12" fmla="*/ 22 w 26"/>
                <a:gd name="T13" fmla="*/ 19 h 20"/>
                <a:gd name="T14" fmla="*/ 24 w 26"/>
                <a:gd name="T15" fmla="*/ 20 h 20"/>
                <a:gd name="T16" fmla="*/ 26 w 26"/>
                <a:gd name="T17" fmla="*/ 19 h 20"/>
                <a:gd name="T18" fmla="*/ 22 w 26"/>
                <a:gd name="T19" fmla="*/ 12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2"/>
                  </a:moveTo>
                  <a:lnTo>
                    <a:pt x="26" y="12"/>
                  </a:lnTo>
                  <a:lnTo>
                    <a:pt x="4" y="0"/>
                  </a:lnTo>
                  <a:lnTo>
                    <a:pt x="0" y="7"/>
                  </a:lnTo>
                  <a:lnTo>
                    <a:pt x="22" y="19"/>
                  </a:lnTo>
                  <a:lnTo>
                    <a:pt x="26" y="19"/>
                  </a:lnTo>
                  <a:lnTo>
                    <a:pt x="22" y="19"/>
                  </a:lnTo>
                  <a:lnTo>
                    <a:pt x="24" y="20"/>
                  </a:lnTo>
                  <a:lnTo>
                    <a:pt x="26"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6" name="Freeform 318"/>
            <p:cNvSpPr>
              <a:spLocks/>
            </p:cNvSpPr>
            <p:nvPr/>
          </p:nvSpPr>
          <p:spPr bwMode="auto">
            <a:xfrm>
              <a:off x="4450" y="800"/>
              <a:ext cx="27" cy="22"/>
            </a:xfrm>
            <a:custGeom>
              <a:avLst/>
              <a:gdLst>
                <a:gd name="T0" fmla="*/ 24 w 27"/>
                <a:gd name="T1" fmla="*/ 3 h 22"/>
                <a:gd name="T2" fmla="*/ 22 w 27"/>
                <a:gd name="T3" fmla="*/ 0 h 22"/>
                <a:gd name="T4" fmla="*/ 0 w 27"/>
                <a:gd name="T5" fmla="*/ 15 h 22"/>
                <a:gd name="T6" fmla="*/ 4 w 27"/>
                <a:gd name="T7" fmla="*/ 22 h 22"/>
                <a:gd name="T8" fmla="*/ 27 w 27"/>
                <a:gd name="T9" fmla="*/ 6 h 22"/>
                <a:gd name="T10" fmla="*/ 24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3"/>
                  </a:moveTo>
                  <a:lnTo>
                    <a:pt x="22" y="0"/>
                  </a:lnTo>
                  <a:lnTo>
                    <a:pt x="0" y="15"/>
                  </a:lnTo>
                  <a:lnTo>
                    <a:pt x="4" y="22"/>
                  </a:lnTo>
                  <a:lnTo>
                    <a:pt x="27" y="6"/>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7" name="Freeform 319"/>
            <p:cNvSpPr>
              <a:spLocks/>
            </p:cNvSpPr>
            <p:nvPr/>
          </p:nvSpPr>
          <p:spPr bwMode="auto">
            <a:xfrm>
              <a:off x="4337" y="739"/>
              <a:ext cx="30" cy="27"/>
            </a:xfrm>
            <a:custGeom>
              <a:avLst/>
              <a:gdLst>
                <a:gd name="T0" fmla="*/ 25 w 30"/>
                <a:gd name="T1" fmla="*/ 18 h 27"/>
                <a:gd name="T2" fmla="*/ 30 w 30"/>
                <a:gd name="T3" fmla="*/ 18 h 27"/>
                <a:gd name="T4" fmla="*/ 5 w 30"/>
                <a:gd name="T5" fmla="*/ 0 h 27"/>
                <a:gd name="T6" fmla="*/ 0 w 30"/>
                <a:gd name="T7" fmla="*/ 6 h 27"/>
                <a:gd name="T8" fmla="*/ 25 w 30"/>
                <a:gd name="T9" fmla="*/ 25 h 27"/>
                <a:gd name="T10" fmla="*/ 30 w 30"/>
                <a:gd name="T11" fmla="*/ 25 h 27"/>
                <a:gd name="T12" fmla="*/ 25 w 30"/>
                <a:gd name="T13" fmla="*/ 25 h 27"/>
                <a:gd name="T14" fmla="*/ 29 w 30"/>
                <a:gd name="T15" fmla="*/ 27 h 27"/>
                <a:gd name="T16" fmla="*/ 30 w 30"/>
                <a:gd name="T17" fmla="*/ 25 h 27"/>
                <a:gd name="T18" fmla="*/ 25 w 30"/>
                <a:gd name="T19" fmla="*/ 18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25" y="18"/>
                  </a:moveTo>
                  <a:lnTo>
                    <a:pt x="30" y="18"/>
                  </a:lnTo>
                  <a:lnTo>
                    <a:pt x="5" y="0"/>
                  </a:lnTo>
                  <a:lnTo>
                    <a:pt x="0" y="6"/>
                  </a:lnTo>
                  <a:lnTo>
                    <a:pt x="25" y="25"/>
                  </a:lnTo>
                  <a:lnTo>
                    <a:pt x="30" y="25"/>
                  </a:lnTo>
                  <a:lnTo>
                    <a:pt x="25" y="25"/>
                  </a:lnTo>
                  <a:lnTo>
                    <a:pt x="29" y="27"/>
                  </a:lnTo>
                  <a:lnTo>
                    <a:pt x="30" y="25"/>
                  </a:lnTo>
                  <a:lnTo>
                    <a:pt x="25"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8" name="Freeform 320"/>
            <p:cNvSpPr>
              <a:spLocks/>
            </p:cNvSpPr>
            <p:nvPr/>
          </p:nvSpPr>
          <p:spPr bwMode="auto">
            <a:xfrm>
              <a:off x="4362" y="739"/>
              <a:ext cx="29" cy="25"/>
            </a:xfrm>
            <a:custGeom>
              <a:avLst/>
              <a:gdLst>
                <a:gd name="T0" fmla="*/ 27 w 29"/>
                <a:gd name="T1" fmla="*/ 1 h 25"/>
                <a:gd name="T2" fmla="*/ 24 w 29"/>
                <a:gd name="T3" fmla="*/ 1 h 25"/>
                <a:gd name="T4" fmla="*/ 0 w 29"/>
                <a:gd name="T5" fmla="*/ 18 h 25"/>
                <a:gd name="T6" fmla="*/ 5 w 29"/>
                <a:gd name="T7" fmla="*/ 25 h 25"/>
                <a:gd name="T8" fmla="*/ 29 w 29"/>
                <a:gd name="T9" fmla="*/ 8 h 25"/>
                <a:gd name="T10" fmla="*/ 24 w 29"/>
                <a:gd name="T11" fmla="*/ 8 h 25"/>
                <a:gd name="T12" fmla="*/ 27 w 29"/>
                <a:gd name="T13" fmla="*/ 1 h 25"/>
                <a:gd name="T14" fmla="*/ 26 w 29"/>
                <a:gd name="T15" fmla="*/ 0 h 25"/>
                <a:gd name="T16" fmla="*/ 24 w 29"/>
                <a:gd name="T17" fmla="*/ 1 h 25"/>
                <a:gd name="T18" fmla="*/ 27 w 29"/>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27" y="1"/>
                  </a:moveTo>
                  <a:lnTo>
                    <a:pt x="24" y="1"/>
                  </a:lnTo>
                  <a:lnTo>
                    <a:pt x="0" y="18"/>
                  </a:lnTo>
                  <a:lnTo>
                    <a:pt x="5" y="25"/>
                  </a:lnTo>
                  <a:lnTo>
                    <a:pt x="29" y="8"/>
                  </a:lnTo>
                  <a:lnTo>
                    <a:pt x="24" y="8"/>
                  </a:lnTo>
                  <a:lnTo>
                    <a:pt x="27" y="1"/>
                  </a:lnTo>
                  <a:lnTo>
                    <a:pt x="26" y="0"/>
                  </a:lnTo>
                  <a:lnTo>
                    <a:pt x="24" y="1"/>
                  </a:lnTo>
                  <a:lnTo>
                    <a:pt x="27" y="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29" name="Freeform 321"/>
            <p:cNvSpPr>
              <a:spLocks/>
            </p:cNvSpPr>
            <p:nvPr/>
          </p:nvSpPr>
          <p:spPr bwMode="auto">
            <a:xfrm>
              <a:off x="4386" y="740"/>
              <a:ext cx="25" cy="19"/>
            </a:xfrm>
            <a:custGeom>
              <a:avLst/>
              <a:gdLst>
                <a:gd name="T0" fmla="*/ 22 w 25"/>
                <a:gd name="T1" fmla="*/ 11 h 19"/>
                <a:gd name="T2" fmla="*/ 25 w 25"/>
                <a:gd name="T3" fmla="*/ 11 h 19"/>
                <a:gd name="T4" fmla="*/ 3 w 25"/>
                <a:gd name="T5" fmla="*/ 0 h 19"/>
                <a:gd name="T6" fmla="*/ 0 w 25"/>
                <a:gd name="T7" fmla="*/ 7 h 19"/>
                <a:gd name="T8" fmla="*/ 22 w 25"/>
                <a:gd name="T9" fmla="*/ 17 h 19"/>
                <a:gd name="T10" fmla="*/ 25 w 25"/>
                <a:gd name="T11" fmla="*/ 17 h 19"/>
                <a:gd name="T12" fmla="*/ 22 w 25"/>
                <a:gd name="T13" fmla="*/ 17 h 19"/>
                <a:gd name="T14" fmla="*/ 24 w 25"/>
                <a:gd name="T15" fmla="*/ 19 h 19"/>
                <a:gd name="T16" fmla="*/ 25 w 25"/>
                <a:gd name="T17" fmla="*/ 17 h 19"/>
                <a:gd name="T18" fmla="*/ 22 w 25"/>
                <a:gd name="T19" fmla="*/ 11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1"/>
                  </a:moveTo>
                  <a:lnTo>
                    <a:pt x="25" y="11"/>
                  </a:lnTo>
                  <a:lnTo>
                    <a:pt x="3" y="0"/>
                  </a:lnTo>
                  <a:lnTo>
                    <a:pt x="0" y="7"/>
                  </a:lnTo>
                  <a:lnTo>
                    <a:pt x="22" y="17"/>
                  </a:lnTo>
                  <a:lnTo>
                    <a:pt x="25" y="17"/>
                  </a:lnTo>
                  <a:lnTo>
                    <a:pt x="22" y="17"/>
                  </a:lnTo>
                  <a:lnTo>
                    <a:pt x="24" y="19"/>
                  </a:lnTo>
                  <a:lnTo>
                    <a:pt x="25" y="17"/>
                  </a:lnTo>
                  <a:lnTo>
                    <a:pt x="22" y="1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0" name="Freeform 322"/>
            <p:cNvSpPr>
              <a:spLocks/>
            </p:cNvSpPr>
            <p:nvPr/>
          </p:nvSpPr>
          <p:spPr bwMode="auto">
            <a:xfrm>
              <a:off x="4408" y="735"/>
              <a:ext cx="24" cy="22"/>
            </a:xfrm>
            <a:custGeom>
              <a:avLst/>
              <a:gdLst>
                <a:gd name="T0" fmla="*/ 24 w 24"/>
                <a:gd name="T1" fmla="*/ 2 h 22"/>
                <a:gd name="T2" fmla="*/ 20 w 24"/>
                <a:gd name="T3" fmla="*/ 2 h 22"/>
                <a:gd name="T4" fmla="*/ 0 w 24"/>
                <a:gd name="T5" fmla="*/ 16 h 22"/>
                <a:gd name="T6" fmla="*/ 3 w 24"/>
                <a:gd name="T7" fmla="*/ 22 h 22"/>
                <a:gd name="T8" fmla="*/ 24 w 24"/>
                <a:gd name="T9" fmla="*/ 9 h 22"/>
                <a:gd name="T10" fmla="*/ 20 w 24"/>
                <a:gd name="T11" fmla="*/ 9 h 22"/>
                <a:gd name="T12" fmla="*/ 24 w 24"/>
                <a:gd name="T13" fmla="*/ 2 h 22"/>
                <a:gd name="T14" fmla="*/ 22 w 24"/>
                <a:gd name="T15" fmla="*/ 0 h 22"/>
                <a:gd name="T16" fmla="*/ 20 w 24"/>
                <a:gd name="T17" fmla="*/ 2 h 22"/>
                <a:gd name="T18" fmla="*/ 24 w 24"/>
                <a:gd name="T19" fmla="*/ 2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6"/>
                  </a:lnTo>
                  <a:lnTo>
                    <a:pt x="3" y="22"/>
                  </a:lnTo>
                  <a:lnTo>
                    <a:pt x="24" y="9"/>
                  </a:lnTo>
                  <a:lnTo>
                    <a:pt x="20" y="9"/>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1" name="Freeform 323"/>
            <p:cNvSpPr>
              <a:spLocks/>
            </p:cNvSpPr>
            <p:nvPr/>
          </p:nvSpPr>
          <p:spPr bwMode="auto">
            <a:xfrm>
              <a:off x="4428" y="737"/>
              <a:ext cx="26" cy="20"/>
            </a:xfrm>
            <a:custGeom>
              <a:avLst/>
              <a:gdLst>
                <a:gd name="T0" fmla="*/ 22 w 26"/>
                <a:gd name="T1" fmla="*/ 12 h 20"/>
                <a:gd name="T2" fmla="*/ 26 w 26"/>
                <a:gd name="T3" fmla="*/ 12 h 20"/>
                <a:gd name="T4" fmla="*/ 4 w 26"/>
                <a:gd name="T5" fmla="*/ 0 h 20"/>
                <a:gd name="T6" fmla="*/ 0 w 26"/>
                <a:gd name="T7" fmla="*/ 7 h 20"/>
                <a:gd name="T8" fmla="*/ 22 w 26"/>
                <a:gd name="T9" fmla="*/ 19 h 20"/>
                <a:gd name="T10" fmla="*/ 26 w 26"/>
                <a:gd name="T11" fmla="*/ 19 h 20"/>
                <a:gd name="T12" fmla="*/ 22 w 26"/>
                <a:gd name="T13" fmla="*/ 19 h 20"/>
                <a:gd name="T14" fmla="*/ 24 w 26"/>
                <a:gd name="T15" fmla="*/ 20 h 20"/>
                <a:gd name="T16" fmla="*/ 26 w 26"/>
                <a:gd name="T17" fmla="*/ 19 h 20"/>
                <a:gd name="T18" fmla="*/ 22 w 26"/>
                <a:gd name="T19" fmla="*/ 12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2"/>
                  </a:moveTo>
                  <a:lnTo>
                    <a:pt x="26" y="12"/>
                  </a:lnTo>
                  <a:lnTo>
                    <a:pt x="4" y="0"/>
                  </a:lnTo>
                  <a:lnTo>
                    <a:pt x="0" y="7"/>
                  </a:lnTo>
                  <a:lnTo>
                    <a:pt x="22" y="19"/>
                  </a:lnTo>
                  <a:lnTo>
                    <a:pt x="26" y="19"/>
                  </a:lnTo>
                  <a:lnTo>
                    <a:pt x="22" y="19"/>
                  </a:lnTo>
                  <a:lnTo>
                    <a:pt x="24" y="20"/>
                  </a:lnTo>
                  <a:lnTo>
                    <a:pt x="26"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2" name="Freeform 324"/>
            <p:cNvSpPr>
              <a:spLocks/>
            </p:cNvSpPr>
            <p:nvPr/>
          </p:nvSpPr>
          <p:spPr bwMode="auto">
            <a:xfrm>
              <a:off x="4450" y="735"/>
              <a:ext cx="27" cy="21"/>
            </a:xfrm>
            <a:custGeom>
              <a:avLst/>
              <a:gdLst>
                <a:gd name="T0" fmla="*/ 24 w 27"/>
                <a:gd name="T1" fmla="*/ 4 h 21"/>
                <a:gd name="T2" fmla="*/ 22 w 27"/>
                <a:gd name="T3" fmla="*/ 0 h 21"/>
                <a:gd name="T4" fmla="*/ 0 w 27"/>
                <a:gd name="T5" fmla="*/ 14 h 21"/>
                <a:gd name="T6" fmla="*/ 4 w 27"/>
                <a:gd name="T7" fmla="*/ 21 h 21"/>
                <a:gd name="T8" fmla="*/ 27 w 27"/>
                <a:gd name="T9" fmla="*/ 7 h 21"/>
                <a:gd name="T10" fmla="*/ 24 w 27"/>
                <a:gd name="T11" fmla="*/ 4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1">
                  <a:moveTo>
                    <a:pt x="24" y="4"/>
                  </a:moveTo>
                  <a:lnTo>
                    <a:pt x="22" y="0"/>
                  </a:lnTo>
                  <a:lnTo>
                    <a:pt x="0" y="14"/>
                  </a:lnTo>
                  <a:lnTo>
                    <a:pt x="4" y="21"/>
                  </a:lnTo>
                  <a:lnTo>
                    <a:pt x="27" y="7"/>
                  </a:lnTo>
                  <a:lnTo>
                    <a:pt x="24"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3" name="Freeform 325"/>
            <p:cNvSpPr>
              <a:spLocks/>
            </p:cNvSpPr>
            <p:nvPr/>
          </p:nvSpPr>
          <p:spPr bwMode="auto">
            <a:xfrm>
              <a:off x="4337" y="752"/>
              <a:ext cx="30" cy="27"/>
            </a:xfrm>
            <a:custGeom>
              <a:avLst/>
              <a:gdLst>
                <a:gd name="T0" fmla="*/ 25 w 30"/>
                <a:gd name="T1" fmla="*/ 19 h 27"/>
                <a:gd name="T2" fmla="*/ 30 w 30"/>
                <a:gd name="T3" fmla="*/ 19 h 27"/>
                <a:gd name="T4" fmla="*/ 5 w 30"/>
                <a:gd name="T5" fmla="*/ 0 h 27"/>
                <a:gd name="T6" fmla="*/ 0 w 30"/>
                <a:gd name="T7" fmla="*/ 7 h 27"/>
                <a:gd name="T8" fmla="*/ 25 w 30"/>
                <a:gd name="T9" fmla="*/ 26 h 27"/>
                <a:gd name="T10" fmla="*/ 30 w 30"/>
                <a:gd name="T11" fmla="*/ 26 h 27"/>
                <a:gd name="T12" fmla="*/ 25 w 30"/>
                <a:gd name="T13" fmla="*/ 26 h 27"/>
                <a:gd name="T14" fmla="*/ 29 w 30"/>
                <a:gd name="T15" fmla="*/ 27 h 27"/>
                <a:gd name="T16" fmla="*/ 30 w 30"/>
                <a:gd name="T17" fmla="*/ 26 h 27"/>
                <a:gd name="T18" fmla="*/ 25 w 30"/>
                <a:gd name="T19" fmla="*/ 19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25" y="19"/>
                  </a:moveTo>
                  <a:lnTo>
                    <a:pt x="30" y="19"/>
                  </a:lnTo>
                  <a:lnTo>
                    <a:pt x="5" y="0"/>
                  </a:lnTo>
                  <a:lnTo>
                    <a:pt x="0" y="7"/>
                  </a:lnTo>
                  <a:lnTo>
                    <a:pt x="25" y="26"/>
                  </a:lnTo>
                  <a:lnTo>
                    <a:pt x="30" y="26"/>
                  </a:lnTo>
                  <a:lnTo>
                    <a:pt x="25" y="26"/>
                  </a:lnTo>
                  <a:lnTo>
                    <a:pt x="29" y="27"/>
                  </a:lnTo>
                  <a:lnTo>
                    <a:pt x="30" y="26"/>
                  </a:lnTo>
                  <a:lnTo>
                    <a:pt x="25"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4" name="Freeform 326"/>
            <p:cNvSpPr>
              <a:spLocks/>
            </p:cNvSpPr>
            <p:nvPr/>
          </p:nvSpPr>
          <p:spPr bwMode="auto">
            <a:xfrm>
              <a:off x="4362" y="752"/>
              <a:ext cx="29" cy="26"/>
            </a:xfrm>
            <a:custGeom>
              <a:avLst/>
              <a:gdLst>
                <a:gd name="T0" fmla="*/ 27 w 29"/>
                <a:gd name="T1" fmla="*/ 2 h 26"/>
                <a:gd name="T2" fmla="*/ 24 w 29"/>
                <a:gd name="T3" fmla="*/ 2 h 26"/>
                <a:gd name="T4" fmla="*/ 0 w 29"/>
                <a:gd name="T5" fmla="*/ 19 h 26"/>
                <a:gd name="T6" fmla="*/ 5 w 29"/>
                <a:gd name="T7" fmla="*/ 26 h 26"/>
                <a:gd name="T8" fmla="*/ 29 w 29"/>
                <a:gd name="T9" fmla="*/ 9 h 26"/>
                <a:gd name="T10" fmla="*/ 24 w 29"/>
                <a:gd name="T11" fmla="*/ 9 h 26"/>
                <a:gd name="T12" fmla="*/ 27 w 29"/>
                <a:gd name="T13" fmla="*/ 2 h 26"/>
                <a:gd name="T14" fmla="*/ 26 w 29"/>
                <a:gd name="T15" fmla="*/ 0 h 26"/>
                <a:gd name="T16" fmla="*/ 24 w 29"/>
                <a:gd name="T17" fmla="*/ 2 h 26"/>
                <a:gd name="T18" fmla="*/ 27 w 29"/>
                <a:gd name="T19" fmla="*/ 2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6">
                  <a:moveTo>
                    <a:pt x="27" y="2"/>
                  </a:moveTo>
                  <a:lnTo>
                    <a:pt x="24" y="2"/>
                  </a:lnTo>
                  <a:lnTo>
                    <a:pt x="0" y="19"/>
                  </a:lnTo>
                  <a:lnTo>
                    <a:pt x="5" y="26"/>
                  </a:lnTo>
                  <a:lnTo>
                    <a:pt x="29" y="9"/>
                  </a:lnTo>
                  <a:lnTo>
                    <a:pt x="24" y="9"/>
                  </a:lnTo>
                  <a:lnTo>
                    <a:pt x="27" y="2"/>
                  </a:lnTo>
                  <a:lnTo>
                    <a:pt x="26" y="0"/>
                  </a:lnTo>
                  <a:lnTo>
                    <a:pt x="24" y="2"/>
                  </a:lnTo>
                  <a:lnTo>
                    <a:pt x="27"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5" name="Freeform 327"/>
            <p:cNvSpPr>
              <a:spLocks/>
            </p:cNvSpPr>
            <p:nvPr/>
          </p:nvSpPr>
          <p:spPr bwMode="auto">
            <a:xfrm>
              <a:off x="4386" y="754"/>
              <a:ext cx="25" cy="19"/>
            </a:xfrm>
            <a:custGeom>
              <a:avLst/>
              <a:gdLst>
                <a:gd name="T0" fmla="*/ 22 w 25"/>
                <a:gd name="T1" fmla="*/ 10 h 19"/>
                <a:gd name="T2" fmla="*/ 25 w 25"/>
                <a:gd name="T3" fmla="*/ 10 h 19"/>
                <a:gd name="T4" fmla="*/ 3 w 25"/>
                <a:gd name="T5" fmla="*/ 0 h 19"/>
                <a:gd name="T6" fmla="*/ 0 w 25"/>
                <a:gd name="T7" fmla="*/ 7 h 19"/>
                <a:gd name="T8" fmla="*/ 22 w 25"/>
                <a:gd name="T9" fmla="*/ 17 h 19"/>
                <a:gd name="T10" fmla="*/ 25 w 25"/>
                <a:gd name="T11" fmla="*/ 17 h 19"/>
                <a:gd name="T12" fmla="*/ 22 w 25"/>
                <a:gd name="T13" fmla="*/ 17 h 19"/>
                <a:gd name="T14" fmla="*/ 24 w 25"/>
                <a:gd name="T15" fmla="*/ 19 h 19"/>
                <a:gd name="T16" fmla="*/ 25 w 25"/>
                <a:gd name="T17" fmla="*/ 17 h 19"/>
                <a:gd name="T18" fmla="*/ 22 w 25"/>
                <a:gd name="T19" fmla="*/ 1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0"/>
                  </a:moveTo>
                  <a:lnTo>
                    <a:pt x="25" y="10"/>
                  </a:lnTo>
                  <a:lnTo>
                    <a:pt x="3" y="0"/>
                  </a:lnTo>
                  <a:lnTo>
                    <a:pt x="0" y="7"/>
                  </a:lnTo>
                  <a:lnTo>
                    <a:pt x="22" y="17"/>
                  </a:lnTo>
                  <a:lnTo>
                    <a:pt x="25" y="17"/>
                  </a:lnTo>
                  <a:lnTo>
                    <a:pt x="22" y="17"/>
                  </a:lnTo>
                  <a:lnTo>
                    <a:pt x="24" y="19"/>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6" name="Freeform 328"/>
            <p:cNvSpPr>
              <a:spLocks/>
            </p:cNvSpPr>
            <p:nvPr/>
          </p:nvSpPr>
          <p:spPr bwMode="auto">
            <a:xfrm>
              <a:off x="4408" y="749"/>
              <a:ext cx="24" cy="22"/>
            </a:xfrm>
            <a:custGeom>
              <a:avLst/>
              <a:gdLst>
                <a:gd name="T0" fmla="*/ 24 w 24"/>
                <a:gd name="T1" fmla="*/ 2 h 22"/>
                <a:gd name="T2" fmla="*/ 20 w 24"/>
                <a:gd name="T3" fmla="*/ 2 h 22"/>
                <a:gd name="T4" fmla="*/ 0 w 24"/>
                <a:gd name="T5" fmla="*/ 15 h 22"/>
                <a:gd name="T6" fmla="*/ 3 w 24"/>
                <a:gd name="T7" fmla="*/ 22 h 22"/>
                <a:gd name="T8" fmla="*/ 24 w 24"/>
                <a:gd name="T9" fmla="*/ 8 h 22"/>
                <a:gd name="T10" fmla="*/ 20 w 24"/>
                <a:gd name="T11" fmla="*/ 8 h 22"/>
                <a:gd name="T12" fmla="*/ 24 w 24"/>
                <a:gd name="T13" fmla="*/ 2 h 22"/>
                <a:gd name="T14" fmla="*/ 22 w 24"/>
                <a:gd name="T15" fmla="*/ 0 h 22"/>
                <a:gd name="T16" fmla="*/ 20 w 24"/>
                <a:gd name="T17" fmla="*/ 2 h 22"/>
                <a:gd name="T18" fmla="*/ 24 w 24"/>
                <a:gd name="T19" fmla="*/ 2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5"/>
                  </a:lnTo>
                  <a:lnTo>
                    <a:pt x="3" y="22"/>
                  </a:lnTo>
                  <a:lnTo>
                    <a:pt x="24" y="8"/>
                  </a:lnTo>
                  <a:lnTo>
                    <a:pt x="20" y="8"/>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7" name="Freeform 329"/>
            <p:cNvSpPr>
              <a:spLocks/>
            </p:cNvSpPr>
            <p:nvPr/>
          </p:nvSpPr>
          <p:spPr bwMode="auto">
            <a:xfrm>
              <a:off x="4428" y="751"/>
              <a:ext cx="26" cy="20"/>
            </a:xfrm>
            <a:custGeom>
              <a:avLst/>
              <a:gdLst>
                <a:gd name="T0" fmla="*/ 22 w 26"/>
                <a:gd name="T1" fmla="*/ 11 h 20"/>
                <a:gd name="T2" fmla="*/ 26 w 26"/>
                <a:gd name="T3" fmla="*/ 11 h 20"/>
                <a:gd name="T4" fmla="*/ 4 w 26"/>
                <a:gd name="T5" fmla="*/ 0 h 20"/>
                <a:gd name="T6" fmla="*/ 0 w 26"/>
                <a:gd name="T7" fmla="*/ 6 h 20"/>
                <a:gd name="T8" fmla="*/ 22 w 26"/>
                <a:gd name="T9" fmla="*/ 18 h 20"/>
                <a:gd name="T10" fmla="*/ 26 w 26"/>
                <a:gd name="T11" fmla="*/ 18 h 20"/>
                <a:gd name="T12" fmla="*/ 22 w 26"/>
                <a:gd name="T13" fmla="*/ 18 h 20"/>
                <a:gd name="T14" fmla="*/ 24 w 26"/>
                <a:gd name="T15" fmla="*/ 20 h 20"/>
                <a:gd name="T16" fmla="*/ 26 w 26"/>
                <a:gd name="T17" fmla="*/ 18 h 20"/>
                <a:gd name="T18" fmla="*/ 22 w 26"/>
                <a:gd name="T19" fmla="*/ 11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1"/>
                  </a:moveTo>
                  <a:lnTo>
                    <a:pt x="26" y="11"/>
                  </a:lnTo>
                  <a:lnTo>
                    <a:pt x="4" y="0"/>
                  </a:lnTo>
                  <a:lnTo>
                    <a:pt x="0" y="6"/>
                  </a:lnTo>
                  <a:lnTo>
                    <a:pt x="22" y="18"/>
                  </a:lnTo>
                  <a:lnTo>
                    <a:pt x="26" y="18"/>
                  </a:lnTo>
                  <a:lnTo>
                    <a:pt x="22" y="18"/>
                  </a:lnTo>
                  <a:lnTo>
                    <a:pt x="24" y="20"/>
                  </a:lnTo>
                  <a:lnTo>
                    <a:pt x="26" y="18"/>
                  </a:lnTo>
                  <a:lnTo>
                    <a:pt x="22" y="1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8" name="Freeform 330"/>
            <p:cNvSpPr>
              <a:spLocks/>
            </p:cNvSpPr>
            <p:nvPr/>
          </p:nvSpPr>
          <p:spPr bwMode="auto">
            <a:xfrm>
              <a:off x="4450" y="749"/>
              <a:ext cx="27" cy="20"/>
            </a:xfrm>
            <a:custGeom>
              <a:avLst/>
              <a:gdLst>
                <a:gd name="T0" fmla="*/ 24 w 27"/>
                <a:gd name="T1" fmla="*/ 3 h 20"/>
                <a:gd name="T2" fmla="*/ 22 w 27"/>
                <a:gd name="T3" fmla="*/ 0 h 20"/>
                <a:gd name="T4" fmla="*/ 0 w 27"/>
                <a:gd name="T5" fmla="*/ 13 h 20"/>
                <a:gd name="T6" fmla="*/ 4 w 27"/>
                <a:gd name="T7" fmla="*/ 20 h 20"/>
                <a:gd name="T8" fmla="*/ 27 w 27"/>
                <a:gd name="T9" fmla="*/ 7 h 20"/>
                <a:gd name="T10" fmla="*/ 24 w 27"/>
                <a:gd name="T11" fmla="*/ 3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24" y="3"/>
                  </a:moveTo>
                  <a:lnTo>
                    <a:pt x="22" y="0"/>
                  </a:lnTo>
                  <a:lnTo>
                    <a:pt x="0" y="13"/>
                  </a:lnTo>
                  <a:lnTo>
                    <a:pt x="4" y="20"/>
                  </a:lnTo>
                  <a:lnTo>
                    <a:pt x="27" y="7"/>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39" name="Freeform 331"/>
            <p:cNvSpPr>
              <a:spLocks/>
            </p:cNvSpPr>
            <p:nvPr/>
          </p:nvSpPr>
          <p:spPr bwMode="auto">
            <a:xfrm>
              <a:off x="4337" y="2137"/>
              <a:ext cx="30" cy="25"/>
            </a:xfrm>
            <a:custGeom>
              <a:avLst/>
              <a:gdLst>
                <a:gd name="T0" fmla="*/ 25 w 30"/>
                <a:gd name="T1" fmla="*/ 17 h 25"/>
                <a:gd name="T2" fmla="*/ 30 w 30"/>
                <a:gd name="T3" fmla="*/ 17 h 25"/>
                <a:gd name="T4" fmla="*/ 5 w 30"/>
                <a:gd name="T5" fmla="*/ 0 h 25"/>
                <a:gd name="T6" fmla="*/ 0 w 30"/>
                <a:gd name="T7" fmla="*/ 7 h 25"/>
                <a:gd name="T8" fmla="*/ 25 w 30"/>
                <a:gd name="T9" fmla="*/ 24 h 25"/>
                <a:gd name="T10" fmla="*/ 30 w 30"/>
                <a:gd name="T11" fmla="*/ 24 h 25"/>
                <a:gd name="T12" fmla="*/ 25 w 30"/>
                <a:gd name="T13" fmla="*/ 24 h 25"/>
                <a:gd name="T14" fmla="*/ 29 w 30"/>
                <a:gd name="T15" fmla="*/ 25 h 25"/>
                <a:gd name="T16" fmla="*/ 30 w 30"/>
                <a:gd name="T17" fmla="*/ 24 h 25"/>
                <a:gd name="T18" fmla="*/ 25 w 30"/>
                <a:gd name="T19" fmla="*/ 1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25" y="17"/>
                  </a:moveTo>
                  <a:lnTo>
                    <a:pt x="30" y="17"/>
                  </a:lnTo>
                  <a:lnTo>
                    <a:pt x="5" y="0"/>
                  </a:lnTo>
                  <a:lnTo>
                    <a:pt x="0" y="7"/>
                  </a:lnTo>
                  <a:lnTo>
                    <a:pt x="25" y="24"/>
                  </a:lnTo>
                  <a:lnTo>
                    <a:pt x="30" y="24"/>
                  </a:lnTo>
                  <a:lnTo>
                    <a:pt x="25" y="24"/>
                  </a:lnTo>
                  <a:lnTo>
                    <a:pt x="29" y="25"/>
                  </a:lnTo>
                  <a:lnTo>
                    <a:pt x="30" y="24"/>
                  </a:lnTo>
                  <a:lnTo>
                    <a:pt x="25"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0" name="Freeform 332"/>
            <p:cNvSpPr>
              <a:spLocks/>
            </p:cNvSpPr>
            <p:nvPr/>
          </p:nvSpPr>
          <p:spPr bwMode="auto">
            <a:xfrm>
              <a:off x="4362" y="2137"/>
              <a:ext cx="29" cy="24"/>
            </a:xfrm>
            <a:custGeom>
              <a:avLst/>
              <a:gdLst>
                <a:gd name="T0" fmla="*/ 27 w 29"/>
                <a:gd name="T1" fmla="*/ 0 h 24"/>
                <a:gd name="T2" fmla="*/ 24 w 29"/>
                <a:gd name="T3" fmla="*/ 2 h 24"/>
                <a:gd name="T4" fmla="*/ 0 w 29"/>
                <a:gd name="T5" fmla="*/ 17 h 24"/>
                <a:gd name="T6" fmla="*/ 5 w 29"/>
                <a:gd name="T7" fmla="*/ 24 h 24"/>
                <a:gd name="T8" fmla="*/ 29 w 29"/>
                <a:gd name="T9" fmla="*/ 7 h 24"/>
                <a:gd name="T10" fmla="*/ 24 w 29"/>
                <a:gd name="T11" fmla="*/ 8 h 24"/>
                <a:gd name="T12" fmla="*/ 27 w 29"/>
                <a:gd name="T13" fmla="*/ 0 h 24"/>
                <a:gd name="T14" fmla="*/ 26 w 29"/>
                <a:gd name="T15" fmla="*/ 0 h 24"/>
                <a:gd name="T16" fmla="*/ 24 w 29"/>
                <a:gd name="T17" fmla="*/ 2 h 24"/>
                <a:gd name="T18" fmla="*/ 27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27" y="0"/>
                  </a:moveTo>
                  <a:lnTo>
                    <a:pt x="24" y="2"/>
                  </a:lnTo>
                  <a:lnTo>
                    <a:pt x="0" y="17"/>
                  </a:lnTo>
                  <a:lnTo>
                    <a:pt x="5" y="24"/>
                  </a:lnTo>
                  <a:lnTo>
                    <a:pt x="29" y="7"/>
                  </a:lnTo>
                  <a:lnTo>
                    <a:pt x="24" y="8"/>
                  </a:lnTo>
                  <a:lnTo>
                    <a:pt x="27" y="0"/>
                  </a:lnTo>
                  <a:lnTo>
                    <a:pt x="26" y="0"/>
                  </a:lnTo>
                  <a:lnTo>
                    <a:pt x="24" y="2"/>
                  </a:lnTo>
                  <a:lnTo>
                    <a:pt x="2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1" name="Freeform 333"/>
            <p:cNvSpPr>
              <a:spLocks/>
            </p:cNvSpPr>
            <p:nvPr/>
          </p:nvSpPr>
          <p:spPr bwMode="auto">
            <a:xfrm>
              <a:off x="4386" y="2137"/>
              <a:ext cx="25" cy="19"/>
            </a:xfrm>
            <a:custGeom>
              <a:avLst/>
              <a:gdLst>
                <a:gd name="T0" fmla="*/ 22 w 25"/>
                <a:gd name="T1" fmla="*/ 12 h 19"/>
                <a:gd name="T2" fmla="*/ 25 w 25"/>
                <a:gd name="T3" fmla="*/ 12 h 19"/>
                <a:gd name="T4" fmla="*/ 3 w 25"/>
                <a:gd name="T5" fmla="*/ 0 h 19"/>
                <a:gd name="T6" fmla="*/ 0 w 25"/>
                <a:gd name="T7" fmla="*/ 8 h 19"/>
                <a:gd name="T8" fmla="*/ 22 w 25"/>
                <a:gd name="T9" fmla="*/ 19 h 19"/>
                <a:gd name="T10" fmla="*/ 25 w 25"/>
                <a:gd name="T11" fmla="*/ 19 h 19"/>
                <a:gd name="T12" fmla="*/ 22 w 25"/>
                <a:gd name="T13" fmla="*/ 19 h 19"/>
                <a:gd name="T14" fmla="*/ 24 w 25"/>
                <a:gd name="T15" fmla="*/ 19 h 19"/>
                <a:gd name="T16" fmla="*/ 25 w 25"/>
                <a:gd name="T17" fmla="*/ 19 h 19"/>
                <a:gd name="T18" fmla="*/ 22 w 25"/>
                <a:gd name="T19" fmla="*/ 12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2"/>
                  </a:moveTo>
                  <a:lnTo>
                    <a:pt x="25" y="12"/>
                  </a:lnTo>
                  <a:lnTo>
                    <a:pt x="3" y="0"/>
                  </a:lnTo>
                  <a:lnTo>
                    <a:pt x="0" y="8"/>
                  </a:lnTo>
                  <a:lnTo>
                    <a:pt x="22" y="19"/>
                  </a:lnTo>
                  <a:lnTo>
                    <a:pt x="25" y="19"/>
                  </a:lnTo>
                  <a:lnTo>
                    <a:pt x="22" y="19"/>
                  </a:lnTo>
                  <a:lnTo>
                    <a:pt x="24" y="19"/>
                  </a:lnTo>
                  <a:lnTo>
                    <a:pt x="25"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2" name="Freeform 334"/>
            <p:cNvSpPr>
              <a:spLocks/>
            </p:cNvSpPr>
            <p:nvPr/>
          </p:nvSpPr>
          <p:spPr bwMode="auto">
            <a:xfrm>
              <a:off x="4408" y="2134"/>
              <a:ext cx="24" cy="22"/>
            </a:xfrm>
            <a:custGeom>
              <a:avLst/>
              <a:gdLst>
                <a:gd name="T0" fmla="*/ 24 w 24"/>
                <a:gd name="T1" fmla="*/ 1 h 22"/>
                <a:gd name="T2" fmla="*/ 20 w 24"/>
                <a:gd name="T3" fmla="*/ 1 h 22"/>
                <a:gd name="T4" fmla="*/ 0 w 24"/>
                <a:gd name="T5" fmla="*/ 15 h 22"/>
                <a:gd name="T6" fmla="*/ 3 w 24"/>
                <a:gd name="T7" fmla="*/ 22 h 22"/>
                <a:gd name="T8" fmla="*/ 24 w 24"/>
                <a:gd name="T9" fmla="*/ 8 h 22"/>
                <a:gd name="T10" fmla="*/ 20 w 24"/>
                <a:gd name="T11" fmla="*/ 8 h 22"/>
                <a:gd name="T12" fmla="*/ 24 w 24"/>
                <a:gd name="T13" fmla="*/ 1 h 22"/>
                <a:gd name="T14" fmla="*/ 22 w 24"/>
                <a:gd name="T15" fmla="*/ 0 h 22"/>
                <a:gd name="T16" fmla="*/ 20 w 24"/>
                <a:gd name="T17" fmla="*/ 1 h 22"/>
                <a:gd name="T18" fmla="*/ 24 w 24"/>
                <a:gd name="T19" fmla="*/ 1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1"/>
                  </a:moveTo>
                  <a:lnTo>
                    <a:pt x="20" y="1"/>
                  </a:lnTo>
                  <a:lnTo>
                    <a:pt x="0" y="15"/>
                  </a:lnTo>
                  <a:lnTo>
                    <a:pt x="3" y="22"/>
                  </a:lnTo>
                  <a:lnTo>
                    <a:pt x="24" y="8"/>
                  </a:lnTo>
                  <a:lnTo>
                    <a:pt x="20" y="8"/>
                  </a:lnTo>
                  <a:lnTo>
                    <a:pt x="24" y="1"/>
                  </a:lnTo>
                  <a:lnTo>
                    <a:pt x="22" y="0"/>
                  </a:lnTo>
                  <a:lnTo>
                    <a:pt x="20" y="1"/>
                  </a:lnTo>
                  <a:lnTo>
                    <a:pt x="24" y="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3" name="Freeform 335"/>
            <p:cNvSpPr>
              <a:spLocks/>
            </p:cNvSpPr>
            <p:nvPr/>
          </p:nvSpPr>
          <p:spPr bwMode="auto">
            <a:xfrm>
              <a:off x="4428" y="2135"/>
              <a:ext cx="26" cy="21"/>
            </a:xfrm>
            <a:custGeom>
              <a:avLst/>
              <a:gdLst>
                <a:gd name="T0" fmla="*/ 22 w 26"/>
                <a:gd name="T1" fmla="*/ 12 h 21"/>
                <a:gd name="T2" fmla="*/ 26 w 26"/>
                <a:gd name="T3" fmla="*/ 12 h 21"/>
                <a:gd name="T4" fmla="*/ 4 w 26"/>
                <a:gd name="T5" fmla="*/ 0 h 21"/>
                <a:gd name="T6" fmla="*/ 0 w 26"/>
                <a:gd name="T7" fmla="*/ 7 h 21"/>
                <a:gd name="T8" fmla="*/ 22 w 26"/>
                <a:gd name="T9" fmla="*/ 19 h 21"/>
                <a:gd name="T10" fmla="*/ 26 w 26"/>
                <a:gd name="T11" fmla="*/ 19 h 21"/>
                <a:gd name="T12" fmla="*/ 22 w 26"/>
                <a:gd name="T13" fmla="*/ 19 h 21"/>
                <a:gd name="T14" fmla="*/ 24 w 26"/>
                <a:gd name="T15" fmla="*/ 21 h 21"/>
                <a:gd name="T16" fmla="*/ 26 w 26"/>
                <a:gd name="T17" fmla="*/ 19 h 21"/>
                <a:gd name="T18" fmla="*/ 22 w 26"/>
                <a:gd name="T19" fmla="*/ 12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22" y="12"/>
                  </a:moveTo>
                  <a:lnTo>
                    <a:pt x="26" y="12"/>
                  </a:lnTo>
                  <a:lnTo>
                    <a:pt x="4" y="0"/>
                  </a:lnTo>
                  <a:lnTo>
                    <a:pt x="0" y="7"/>
                  </a:lnTo>
                  <a:lnTo>
                    <a:pt x="22" y="19"/>
                  </a:lnTo>
                  <a:lnTo>
                    <a:pt x="26" y="19"/>
                  </a:lnTo>
                  <a:lnTo>
                    <a:pt x="22" y="19"/>
                  </a:lnTo>
                  <a:lnTo>
                    <a:pt x="24" y="21"/>
                  </a:lnTo>
                  <a:lnTo>
                    <a:pt x="26"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4" name="Freeform 336"/>
            <p:cNvSpPr>
              <a:spLocks/>
            </p:cNvSpPr>
            <p:nvPr/>
          </p:nvSpPr>
          <p:spPr bwMode="auto">
            <a:xfrm>
              <a:off x="4450" y="2132"/>
              <a:ext cx="27" cy="22"/>
            </a:xfrm>
            <a:custGeom>
              <a:avLst/>
              <a:gdLst>
                <a:gd name="T0" fmla="*/ 24 w 27"/>
                <a:gd name="T1" fmla="*/ 3 h 22"/>
                <a:gd name="T2" fmla="*/ 22 w 27"/>
                <a:gd name="T3" fmla="*/ 0 h 22"/>
                <a:gd name="T4" fmla="*/ 0 w 27"/>
                <a:gd name="T5" fmla="*/ 15 h 22"/>
                <a:gd name="T6" fmla="*/ 4 w 27"/>
                <a:gd name="T7" fmla="*/ 22 h 22"/>
                <a:gd name="T8" fmla="*/ 27 w 27"/>
                <a:gd name="T9" fmla="*/ 7 h 22"/>
                <a:gd name="T10" fmla="*/ 24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3"/>
                  </a:moveTo>
                  <a:lnTo>
                    <a:pt x="22" y="0"/>
                  </a:lnTo>
                  <a:lnTo>
                    <a:pt x="0" y="15"/>
                  </a:lnTo>
                  <a:lnTo>
                    <a:pt x="4" y="22"/>
                  </a:lnTo>
                  <a:lnTo>
                    <a:pt x="27" y="7"/>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5" name="Freeform 337"/>
            <p:cNvSpPr>
              <a:spLocks/>
            </p:cNvSpPr>
            <p:nvPr/>
          </p:nvSpPr>
          <p:spPr bwMode="auto">
            <a:xfrm>
              <a:off x="4337" y="2151"/>
              <a:ext cx="30" cy="25"/>
            </a:xfrm>
            <a:custGeom>
              <a:avLst/>
              <a:gdLst>
                <a:gd name="T0" fmla="*/ 25 w 30"/>
                <a:gd name="T1" fmla="*/ 16 h 25"/>
                <a:gd name="T2" fmla="*/ 30 w 30"/>
                <a:gd name="T3" fmla="*/ 16 h 25"/>
                <a:gd name="T4" fmla="*/ 5 w 30"/>
                <a:gd name="T5" fmla="*/ 0 h 25"/>
                <a:gd name="T6" fmla="*/ 0 w 30"/>
                <a:gd name="T7" fmla="*/ 6 h 25"/>
                <a:gd name="T8" fmla="*/ 25 w 30"/>
                <a:gd name="T9" fmla="*/ 23 h 25"/>
                <a:gd name="T10" fmla="*/ 30 w 30"/>
                <a:gd name="T11" fmla="*/ 23 h 25"/>
                <a:gd name="T12" fmla="*/ 25 w 30"/>
                <a:gd name="T13" fmla="*/ 23 h 25"/>
                <a:gd name="T14" fmla="*/ 29 w 30"/>
                <a:gd name="T15" fmla="*/ 25 h 25"/>
                <a:gd name="T16" fmla="*/ 30 w 30"/>
                <a:gd name="T17" fmla="*/ 23 h 25"/>
                <a:gd name="T18" fmla="*/ 25 w 30"/>
                <a:gd name="T19" fmla="*/ 1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25" y="16"/>
                  </a:moveTo>
                  <a:lnTo>
                    <a:pt x="30" y="16"/>
                  </a:lnTo>
                  <a:lnTo>
                    <a:pt x="5" y="0"/>
                  </a:lnTo>
                  <a:lnTo>
                    <a:pt x="0" y="6"/>
                  </a:lnTo>
                  <a:lnTo>
                    <a:pt x="25" y="23"/>
                  </a:lnTo>
                  <a:lnTo>
                    <a:pt x="30" y="23"/>
                  </a:lnTo>
                  <a:lnTo>
                    <a:pt x="25" y="23"/>
                  </a:lnTo>
                  <a:lnTo>
                    <a:pt x="29" y="25"/>
                  </a:lnTo>
                  <a:lnTo>
                    <a:pt x="30" y="23"/>
                  </a:lnTo>
                  <a:lnTo>
                    <a:pt x="25" y="1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6" name="Freeform 338"/>
            <p:cNvSpPr>
              <a:spLocks/>
            </p:cNvSpPr>
            <p:nvPr/>
          </p:nvSpPr>
          <p:spPr bwMode="auto">
            <a:xfrm>
              <a:off x="4362" y="2151"/>
              <a:ext cx="29" cy="23"/>
            </a:xfrm>
            <a:custGeom>
              <a:avLst/>
              <a:gdLst>
                <a:gd name="T0" fmla="*/ 27 w 29"/>
                <a:gd name="T1" fmla="*/ 0 h 23"/>
                <a:gd name="T2" fmla="*/ 24 w 29"/>
                <a:gd name="T3" fmla="*/ 1 h 23"/>
                <a:gd name="T4" fmla="*/ 0 w 29"/>
                <a:gd name="T5" fmla="*/ 16 h 23"/>
                <a:gd name="T6" fmla="*/ 5 w 29"/>
                <a:gd name="T7" fmla="*/ 23 h 23"/>
                <a:gd name="T8" fmla="*/ 29 w 29"/>
                <a:gd name="T9" fmla="*/ 6 h 23"/>
                <a:gd name="T10" fmla="*/ 24 w 29"/>
                <a:gd name="T11" fmla="*/ 8 h 23"/>
                <a:gd name="T12" fmla="*/ 27 w 29"/>
                <a:gd name="T13" fmla="*/ 0 h 23"/>
                <a:gd name="T14" fmla="*/ 26 w 29"/>
                <a:gd name="T15" fmla="*/ 0 h 23"/>
                <a:gd name="T16" fmla="*/ 24 w 29"/>
                <a:gd name="T17" fmla="*/ 1 h 23"/>
                <a:gd name="T18" fmla="*/ 27 w 29"/>
                <a:gd name="T19" fmla="*/ 0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3">
                  <a:moveTo>
                    <a:pt x="27" y="0"/>
                  </a:moveTo>
                  <a:lnTo>
                    <a:pt x="24" y="1"/>
                  </a:lnTo>
                  <a:lnTo>
                    <a:pt x="0" y="16"/>
                  </a:lnTo>
                  <a:lnTo>
                    <a:pt x="5" y="23"/>
                  </a:lnTo>
                  <a:lnTo>
                    <a:pt x="29" y="6"/>
                  </a:lnTo>
                  <a:lnTo>
                    <a:pt x="24" y="8"/>
                  </a:lnTo>
                  <a:lnTo>
                    <a:pt x="27" y="0"/>
                  </a:lnTo>
                  <a:lnTo>
                    <a:pt x="26" y="0"/>
                  </a:lnTo>
                  <a:lnTo>
                    <a:pt x="24" y="1"/>
                  </a:lnTo>
                  <a:lnTo>
                    <a:pt x="2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7" name="Freeform 339"/>
            <p:cNvSpPr>
              <a:spLocks/>
            </p:cNvSpPr>
            <p:nvPr/>
          </p:nvSpPr>
          <p:spPr bwMode="auto">
            <a:xfrm>
              <a:off x="4386" y="2151"/>
              <a:ext cx="25" cy="18"/>
            </a:xfrm>
            <a:custGeom>
              <a:avLst/>
              <a:gdLst>
                <a:gd name="T0" fmla="*/ 22 w 25"/>
                <a:gd name="T1" fmla="*/ 11 h 18"/>
                <a:gd name="T2" fmla="*/ 25 w 25"/>
                <a:gd name="T3" fmla="*/ 11 h 18"/>
                <a:gd name="T4" fmla="*/ 3 w 25"/>
                <a:gd name="T5" fmla="*/ 0 h 18"/>
                <a:gd name="T6" fmla="*/ 0 w 25"/>
                <a:gd name="T7" fmla="*/ 8 h 18"/>
                <a:gd name="T8" fmla="*/ 22 w 25"/>
                <a:gd name="T9" fmla="*/ 18 h 18"/>
                <a:gd name="T10" fmla="*/ 25 w 25"/>
                <a:gd name="T11" fmla="*/ 18 h 18"/>
                <a:gd name="T12" fmla="*/ 22 w 25"/>
                <a:gd name="T13" fmla="*/ 18 h 18"/>
                <a:gd name="T14" fmla="*/ 24 w 25"/>
                <a:gd name="T15" fmla="*/ 18 h 18"/>
                <a:gd name="T16" fmla="*/ 25 w 25"/>
                <a:gd name="T17" fmla="*/ 18 h 18"/>
                <a:gd name="T18" fmla="*/ 22 w 25"/>
                <a:gd name="T19" fmla="*/ 11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8">
                  <a:moveTo>
                    <a:pt x="22" y="11"/>
                  </a:moveTo>
                  <a:lnTo>
                    <a:pt x="25" y="11"/>
                  </a:lnTo>
                  <a:lnTo>
                    <a:pt x="3" y="0"/>
                  </a:lnTo>
                  <a:lnTo>
                    <a:pt x="0" y="8"/>
                  </a:lnTo>
                  <a:lnTo>
                    <a:pt x="22" y="18"/>
                  </a:lnTo>
                  <a:lnTo>
                    <a:pt x="25" y="18"/>
                  </a:lnTo>
                  <a:lnTo>
                    <a:pt x="22" y="18"/>
                  </a:lnTo>
                  <a:lnTo>
                    <a:pt x="24" y="18"/>
                  </a:lnTo>
                  <a:lnTo>
                    <a:pt x="25" y="18"/>
                  </a:lnTo>
                  <a:lnTo>
                    <a:pt x="22" y="1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8" name="Freeform 340"/>
            <p:cNvSpPr>
              <a:spLocks/>
            </p:cNvSpPr>
            <p:nvPr/>
          </p:nvSpPr>
          <p:spPr bwMode="auto">
            <a:xfrm>
              <a:off x="4408" y="2147"/>
              <a:ext cx="24" cy="22"/>
            </a:xfrm>
            <a:custGeom>
              <a:avLst/>
              <a:gdLst>
                <a:gd name="T0" fmla="*/ 24 w 24"/>
                <a:gd name="T1" fmla="*/ 2 h 22"/>
                <a:gd name="T2" fmla="*/ 20 w 24"/>
                <a:gd name="T3" fmla="*/ 2 h 22"/>
                <a:gd name="T4" fmla="*/ 0 w 24"/>
                <a:gd name="T5" fmla="*/ 15 h 22"/>
                <a:gd name="T6" fmla="*/ 3 w 24"/>
                <a:gd name="T7" fmla="*/ 22 h 22"/>
                <a:gd name="T8" fmla="*/ 24 w 24"/>
                <a:gd name="T9" fmla="*/ 9 h 22"/>
                <a:gd name="T10" fmla="*/ 20 w 24"/>
                <a:gd name="T11" fmla="*/ 9 h 22"/>
                <a:gd name="T12" fmla="*/ 24 w 24"/>
                <a:gd name="T13" fmla="*/ 2 h 22"/>
                <a:gd name="T14" fmla="*/ 22 w 24"/>
                <a:gd name="T15" fmla="*/ 0 h 22"/>
                <a:gd name="T16" fmla="*/ 20 w 24"/>
                <a:gd name="T17" fmla="*/ 2 h 22"/>
                <a:gd name="T18" fmla="*/ 24 w 24"/>
                <a:gd name="T19" fmla="*/ 2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5"/>
                  </a:lnTo>
                  <a:lnTo>
                    <a:pt x="3" y="22"/>
                  </a:lnTo>
                  <a:lnTo>
                    <a:pt x="24" y="9"/>
                  </a:lnTo>
                  <a:lnTo>
                    <a:pt x="20" y="9"/>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49" name="Freeform 341"/>
            <p:cNvSpPr>
              <a:spLocks/>
            </p:cNvSpPr>
            <p:nvPr/>
          </p:nvSpPr>
          <p:spPr bwMode="auto">
            <a:xfrm>
              <a:off x="4428" y="2149"/>
              <a:ext cx="26" cy="20"/>
            </a:xfrm>
            <a:custGeom>
              <a:avLst/>
              <a:gdLst>
                <a:gd name="T0" fmla="*/ 22 w 26"/>
                <a:gd name="T1" fmla="*/ 12 h 20"/>
                <a:gd name="T2" fmla="*/ 26 w 26"/>
                <a:gd name="T3" fmla="*/ 12 h 20"/>
                <a:gd name="T4" fmla="*/ 4 w 26"/>
                <a:gd name="T5" fmla="*/ 0 h 20"/>
                <a:gd name="T6" fmla="*/ 0 w 26"/>
                <a:gd name="T7" fmla="*/ 7 h 20"/>
                <a:gd name="T8" fmla="*/ 22 w 26"/>
                <a:gd name="T9" fmla="*/ 18 h 20"/>
                <a:gd name="T10" fmla="*/ 26 w 26"/>
                <a:gd name="T11" fmla="*/ 18 h 20"/>
                <a:gd name="T12" fmla="*/ 22 w 26"/>
                <a:gd name="T13" fmla="*/ 18 h 20"/>
                <a:gd name="T14" fmla="*/ 24 w 26"/>
                <a:gd name="T15" fmla="*/ 20 h 20"/>
                <a:gd name="T16" fmla="*/ 26 w 26"/>
                <a:gd name="T17" fmla="*/ 18 h 20"/>
                <a:gd name="T18" fmla="*/ 22 w 26"/>
                <a:gd name="T19" fmla="*/ 12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2"/>
                  </a:moveTo>
                  <a:lnTo>
                    <a:pt x="26" y="12"/>
                  </a:lnTo>
                  <a:lnTo>
                    <a:pt x="4" y="0"/>
                  </a:lnTo>
                  <a:lnTo>
                    <a:pt x="0" y="7"/>
                  </a:lnTo>
                  <a:lnTo>
                    <a:pt x="22" y="18"/>
                  </a:lnTo>
                  <a:lnTo>
                    <a:pt x="26" y="18"/>
                  </a:lnTo>
                  <a:lnTo>
                    <a:pt x="22" y="18"/>
                  </a:lnTo>
                  <a:lnTo>
                    <a:pt x="24" y="20"/>
                  </a:lnTo>
                  <a:lnTo>
                    <a:pt x="26" y="18"/>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0" name="Freeform 342"/>
            <p:cNvSpPr>
              <a:spLocks/>
            </p:cNvSpPr>
            <p:nvPr/>
          </p:nvSpPr>
          <p:spPr bwMode="auto">
            <a:xfrm>
              <a:off x="4450" y="2145"/>
              <a:ext cx="27" cy="22"/>
            </a:xfrm>
            <a:custGeom>
              <a:avLst/>
              <a:gdLst>
                <a:gd name="T0" fmla="*/ 24 w 27"/>
                <a:gd name="T1" fmla="*/ 4 h 22"/>
                <a:gd name="T2" fmla="*/ 22 w 27"/>
                <a:gd name="T3" fmla="*/ 0 h 22"/>
                <a:gd name="T4" fmla="*/ 0 w 27"/>
                <a:gd name="T5" fmla="*/ 16 h 22"/>
                <a:gd name="T6" fmla="*/ 4 w 27"/>
                <a:gd name="T7" fmla="*/ 22 h 22"/>
                <a:gd name="T8" fmla="*/ 27 w 27"/>
                <a:gd name="T9" fmla="*/ 7 h 22"/>
                <a:gd name="T10" fmla="*/ 24 w 27"/>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4"/>
                  </a:moveTo>
                  <a:lnTo>
                    <a:pt x="22" y="0"/>
                  </a:lnTo>
                  <a:lnTo>
                    <a:pt x="0" y="16"/>
                  </a:lnTo>
                  <a:lnTo>
                    <a:pt x="4" y="22"/>
                  </a:lnTo>
                  <a:lnTo>
                    <a:pt x="27" y="7"/>
                  </a:lnTo>
                  <a:lnTo>
                    <a:pt x="24"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1" name="Freeform 343"/>
            <p:cNvSpPr>
              <a:spLocks/>
            </p:cNvSpPr>
            <p:nvPr/>
          </p:nvSpPr>
          <p:spPr bwMode="auto">
            <a:xfrm>
              <a:off x="4337" y="2189"/>
              <a:ext cx="30" cy="26"/>
            </a:xfrm>
            <a:custGeom>
              <a:avLst/>
              <a:gdLst>
                <a:gd name="T0" fmla="*/ 25 w 30"/>
                <a:gd name="T1" fmla="*/ 17 h 26"/>
                <a:gd name="T2" fmla="*/ 30 w 30"/>
                <a:gd name="T3" fmla="*/ 17 h 26"/>
                <a:gd name="T4" fmla="*/ 5 w 30"/>
                <a:gd name="T5" fmla="*/ 0 h 26"/>
                <a:gd name="T6" fmla="*/ 0 w 30"/>
                <a:gd name="T7" fmla="*/ 6 h 26"/>
                <a:gd name="T8" fmla="*/ 25 w 30"/>
                <a:gd name="T9" fmla="*/ 24 h 26"/>
                <a:gd name="T10" fmla="*/ 30 w 30"/>
                <a:gd name="T11" fmla="*/ 24 h 26"/>
                <a:gd name="T12" fmla="*/ 25 w 30"/>
                <a:gd name="T13" fmla="*/ 24 h 26"/>
                <a:gd name="T14" fmla="*/ 29 w 30"/>
                <a:gd name="T15" fmla="*/ 26 h 26"/>
                <a:gd name="T16" fmla="*/ 30 w 30"/>
                <a:gd name="T17" fmla="*/ 24 h 26"/>
                <a:gd name="T18" fmla="*/ 25 w 30"/>
                <a:gd name="T19" fmla="*/ 17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25" y="17"/>
                  </a:moveTo>
                  <a:lnTo>
                    <a:pt x="30" y="17"/>
                  </a:lnTo>
                  <a:lnTo>
                    <a:pt x="5" y="0"/>
                  </a:lnTo>
                  <a:lnTo>
                    <a:pt x="0" y="6"/>
                  </a:lnTo>
                  <a:lnTo>
                    <a:pt x="25" y="24"/>
                  </a:lnTo>
                  <a:lnTo>
                    <a:pt x="30" y="24"/>
                  </a:lnTo>
                  <a:lnTo>
                    <a:pt x="25" y="24"/>
                  </a:lnTo>
                  <a:lnTo>
                    <a:pt x="29" y="26"/>
                  </a:lnTo>
                  <a:lnTo>
                    <a:pt x="30" y="24"/>
                  </a:lnTo>
                  <a:lnTo>
                    <a:pt x="25"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2" name="Freeform 344"/>
            <p:cNvSpPr>
              <a:spLocks/>
            </p:cNvSpPr>
            <p:nvPr/>
          </p:nvSpPr>
          <p:spPr bwMode="auto">
            <a:xfrm>
              <a:off x="4362" y="2188"/>
              <a:ext cx="29" cy="25"/>
            </a:xfrm>
            <a:custGeom>
              <a:avLst/>
              <a:gdLst>
                <a:gd name="T0" fmla="*/ 27 w 29"/>
                <a:gd name="T1" fmla="*/ 1 h 25"/>
                <a:gd name="T2" fmla="*/ 24 w 29"/>
                <a:gd name="T3" fmla="*/ 1 h 25"/>
                <a:gd name="T4" fmla="*/ 0 w 29"/>
                <a:gd name="T5" fmla="*/ 18 h 25"/>
                <a:gd name="T6" fmla="*/ 5 w 29"/>
                <a:gd name="T7" fmla="*/ 25 h 25"/>
                <a:gd name="T8" fmla="*/ 29 w 29"/>
                <a:gd name="T9" fmla="*/ 8 h 25"/>
                <a:gd name="T10" fmla="*/ 24 w 29"/>
                <a:gd name="T11" fmla="*/ 8 h 25"/>
                <a:gd name="T12" fmla="*/ 27 w 29"/>
                <a:gd name="T13" fmla="*/ 1 h 25"/>
                <a:gd name="T14" fmla="*/ 26 w 29"/>
                <a:gd name="T15" fmla="*/ 0 h 25"/>
                <a:gd name="T16" fmla="*/ 24 w 29"/>
                <a:gd name="T17" fmla="*/ 1 h 25"/>
                <a:gd name="T18" fmla="*/ 27 w 29"/>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27" y="1"/>
                  </a:moveTo>
                  <a:lnTo>
                    <a:pt x="24" y="1"/>
                  </a:lnTo>
                  <a:lnTo>
                    <a:pt x="0" y="18"/>
                  </a:lnTo>
                  <a:lnTo>
                    <a:pt x="5" y="25"/>
                  </a:lnTo>
                  <a:lnTo>
                    <a:pt x="29" y="8"/>
                  </a:lnTo>
                  <a:lnTo>
                    <a:pt x="24" y="8"/>
                  </a:lnTo>
                  <a:lnTo>
                    <a:pt x="27" y="1"/>
                  </a:lnTo>
                  <a:lnTo>
                    <a:pt x="26" y="0"/>
                  </a:lnTo>
                  <a:lnTo>
                    <a:pt x="24" y="1"/>
                  </a:lnTo>
                  <a:lnTo>
                    <a:pt x="27" y="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3" name="Freeform 345"/>
            <p:cNvSpPr>
              <a:spLocks/>
            </p:cNvSpPr>
            <p:nvPr/>
          </p:nvSpPr>
          <p:spPr bwMode="auto">
            <a:xfrm>
              <a:off x="4386" y="2189"/>
              <a:ext cx="25" cy="19"/>
            </a:xfrm>
            <a:custGeom>
              <a:avLst/>
              <a:gdLst>
                <a:gd name="T0" fmla="*/ 22 w 25"/>
                <a:gd name="T1" fmla="*/ 11 h 19"/>
                <a:gd name="T2" fmla="*/ 25 w 25"/>
                <a:gd name="T3" fmla="*/ 11 h 19"/>
                <a:gd name="T4" fmla="*/ 3 w 25"/>
                <a:gd name="T5" fmla="*/ 0 h 19"/>
                <a:gd name="T6" fmla="*/ 0 w 25"/>
                <a:gd name="T7" fmla="*/ 7 h 19"/>
                <a:gd name="T8" fmla="*/ 22 w 25"/>
                <a:gd name="T9" fmla="*/ 17 h 19"/>
                <a:gd name="T10" fmla="*/ 25 w 25"/>
                <a:gd name="T11" fmla="*/ 17 h 19"/>
                <a:gd name="T12" fmla="*/ 22 w 25"/>
                <a:gd name="T13" fmla="*/ 17 h 19"/>
                <a:gd name="T14" fmla="*/ 24 w 25"/>
                <a:gd name="T15" fmla="*/ 19 h 19"/>
                <a:gd name="T16" fmla="*/ 25 w 25"/>
                <a:gd name="T17" fmla="*/ 17 h 19"/>
                <a:gd name="T18" fmla="*/ 22 w 25"/>
                <a:gd name="T19" fmla="*/ 11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1"/>
                  </a:moveTo>
                  <a:lnTo>
                    <a:pt x="25" y="11"/>
                  </a:lnTo>
                  <a:lnTo>
                    <a:pt x="3" y="0"/>
                  </a:lnTo>
                  <a:lnTo>
                    <a:pt x="0" y="7"/>
                  </a:lnTo>
                  <a:lnTo>
                    <a:pt x="22" y="17"/>
                  </a:lnTo>
                  <a:lnTo>
                    <a:pt x="25" y="17"/>
                  </a:lnTo>
                  <a:lnTo>
                    <a:pt x="22" y="17"/>
                  </a:lnTo>
                  <a:lnTo>
                    <a:pt x="24" y="19"/>
                  </a:lnTo>
                  <a:lnTo>
                    <a:pt x="25" y="17"/>
                  </a:lnTo>
                  <a:lnTo>
                    <a:pt x="22" y="1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4" name="Freeform 346"/>
            <p:cNvSpPr>
              <a:spLocks/>
            </p:cNvSpPr>
            <p:nvPr/>
          </p:nvSpPr>
          <p:spPr bwMode="auto">
            <a:xfrm>
              <a:off x="4408" y="2184"/>
              <a:ext cx="24" cy="22"/>
            </a:xfrm>
            <a:custGeom>
              <a:avLst/>
              <a:gdLst>
                <a:gd name="T0" fmla="*/ 24 w 24"/>
                <a:gd name="T1" fmla="*/ 2 h 22"/>
                <a:gd name="T2" fmla="*/ 20 w 24"/>
                <a:gd name="T3" fmla="*/ 2 h 22"/>
                <a:gd name="T4" fmla="*/ 0 w 24"/>
                <a:gd name="T5" fmla="*/ 16 h 22"/>
                <a:gd name="T6" fmla="*/ 3 w 24"/>
                <a:gd name="T7" fmla="*/ 22 h 22"/>
                <a:gd name="T8" fmla="*/ 24 w 24"/>
                <a:gd name="T9" fmla="*/ 9 h 22"/>
                <a:gd name="T10" fmla="*/ 20 w 24"/>
                <a:gd name="T11" fmla="*/ 9 h 22"/>
                <a:gd name="T12" fmla="*/ 24 w 24"/>
                <a:gd name="T13" fmla="*/ 2 h 22"/>
                <a:gd name="T14" fmla="*/ 22 w 24"/>
                <a:gd name="T15" fmla="*/ 0 h 22"/>
                <a:gd name="T16" fmla="*/ 20 w 24"/>
                <a:gd name="T17" fmla="*/ 2 h 22"/>
                <a:gd name="T18" fmla="*/ 24 w 24"/>
                <a:gd name="T19" fmla="*/ 2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6"/>
                  </a:lnTo>
                  <a:lnTo>
                    <a:pt x="3" y="22"/>
                  </a:lnTo>
                  <a:lnTo>
                    <a:pt x="24" y="9"/>
                  </a:lnTo>
                  <a:lnTo>
                    <a:pt x="20" y="9"/>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5" name="Freeform 347"/>
            <p:cNvSpPr>
              <a:spLocks/>
            </p:cNvSpPr>
            <p:nvPr/>
          </p:nvSpPr>
          <p:spPr bwMode="auto">
            <a:xfrm>
              <a:off x="4428" y="2186"/>
              <a:ext cx="26" cy="20"/>
            </a:xfrm>
            <a:custGeom>
              <a:avLst/>
              <a:gdLst>
                <a:gd name="T0" fmla="*/ 22 w 26"/>
                <a:gd name="T1" fmla="*/ 14 h 20"/>
                <a:gd name="T2" fmla="*/ 26 w 26"/>
                <a:gd name="T3" fmla="*/ 14 h 20"/>
                <a:gd name="T4" fmla="*/ 4 w 26"/>
                <a:gd name="T5" fmla="*/ 0 h 20"/>
                <a:gd name="T6" fmla="*/ 0 w 26"/>
                <a:gd name="T7" fmla="*/ 7 h 20"/>
                <a:gd name="T8" fmla="*/ 22 w 26"/>
                <a:gd name="T9" fmla="*/ 20 h 20"/>
                <a:gd name="T10" fmla="*/ 26 w 26"/>
                <a:gd name="T11" fmla="*/ 20 h 20"/>
                <a:gd name="T12" fmla="*/ 22 w 26"/>
                <a:gd name="T13" fmla="*/ 20 h 20"/>
                <a:gd name="T14" fmla="*/ 24 w 26"/>
                <a:gd name="T15" fmla="*/ 20 h 20"/>
                <a:gd name="T16" fmla="*/ 26 w 26"/>
                <a:gd name="T17" fmla="*/ 20 h 20"/>
                <a:gd name="T18" fmla="*/ 22 w 26"/>
                <a:gd name="T19" fmla="*/ 14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4"/>
                  </a:moveTo>
                  <a:lnTo>
                    <a:pt x="26" y="14"/>
                  </a:lnTo>
                  <a:lnTo>
                    <a:pt x="4" y="0"/>
                  </a:lnTo>
                  <a:lnTo>
                    <a:pt x="0" y="7"/>
                  </a:lnTo>
                  <a:lnTo>
                    <a:pt x="22" y="20"/>
                  </a:lnTo>
                  <a:lnTo>
                    <a:pt x="26" y="20"/>
                  </a:lnTo>
                  <a:lnTo>
                    <a:pt x="22" y="20"/>
                  </a:lnTo>
                  <a:lnTo>
                    <a:pt x="24" y="20"/>
                  </a:lnTo>
                  <a:lnTo>
                    <a:pt x="26" y="20"/>
                  </a:lnTo>
                  <a:lnTo>
                    <a:pt x="22" y="1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6" name="Freeform 348"/>
            <p:cNvSpPr>
              <a:spLocks/>
            </p:cNvSpPr>
            <p:nvPr/>
          </p:nvSpPr>
          <p:spPr bwMode="auto">
            <a:xfrm>
              <a:off x="4450" y="2184"/>
              <a:ext cx="27" cy="22"/>
            </a:xfrm>
            <a:custGeom>
              <a:avLst/>
              <a:gdLst>
                <a:gd name="T0" fmla="*/ 24 w 27"/>
                <a:gd name="T1" fmla="*/ 4 h 22"/>
                <a:gd name="T2" fmla="*/ 22 w 27"/>
                <a:gd name="T3" fmla="*/ 0 h 22"/>
                <a:gd name="T4" fmla="*/ 0 w 27"/>
                <a:gd name="T5" fmla="*/ 16 h 22"/>
                <a:gd name="T6" fmla="*/ 4 w 27"/>
                <a:gd name="T7" fmla="*/ 22 h 22"/>
                <a:gd name="T8" fmla="*/ 27 w 27"/>
                <a:gd name="T9" fmla="*/ 7 h 22"/>
                <a:gd name="T10" fmla="*/ 24 w 27"/>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4"/>
                  </a:moveTo>
                  <a:lnTo>
                    <a:pt x="22" y="0"/>
                  </a:lnTo>
                  <a:lnTo>
                    <a:pt x="0" y="16"/>
                  </a:lnTo>
                  <a:lnTo>
                    <a:pt x="4" y="22"/>
                  </a:lnTo>
                  <a:lnTo>
                    <a:pt x="27" y="7"/>
                  </a:lnTo>
                  <a:lnTo>
                    <a:pt x="24"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7" name="Freeform 349"/>
            <p:cNvSpPr>
              <a:spLocks/>
            </p:cNvSpPr>
            <p:nvPr/>
          </p:nvSpPr>
          <p:spPr bwMode="auto">
            <a:xfrm>
              <a:off x="4337" y="2203"/>
              <a:ext cx="30" cy="25"/>
            </a:xfrm>
            <a:custGeom>
              <a:avLst/>
              <a:gdLst>
                <a:gd name="T0" fmla="*/ 25 w 30"/>
                <a:gd name="T1" fmla="*/ 17 h 25"/>
                <a:gd name="T2" fmla="*/ 30 w 30"/>
                <a:gd name="T3" fmla="*/ 17 h 25"/>
                <a:gd name="T4" fmla="*/ 5 w 30"/>
                <a:gd name="T5" fmla="*/ 0 h 25"/>
                <a:gd name="T6" fmla="*/ 0 w 30"/>
                <a:gd name="T7" fmla="*/ 5 h 25"/>
                <a:gd name="T8" fmla="*/ 25 w 30"/>
                <a:gd name="T9" fmla="*/ 24 h 25"/>
                <a:gd name="T10" fmla="*/ 30 w 30"/>
                <a:gd name="T11" fmla="*/ 24 h 25"/>
                <a:gd name="T12" fmla="*/ 25 w 30"/>
                <a:gd name="T13" fmla="*/ 24 h 25"/>
                <a:gd name="T14" fmla="*/ 29 w 30"/>
                <a:gd name="T15" fmla="*/ 25 h 25"/>
                <a:gd name="T16" fmla="*/ 30 w 30"/>
                <a:gd name="T17" fmla="*/ 24 h 25"/>
                <a:gd name="T18" fmla="*/ 25 w 30"/>
                <a:gd name="T19" fmla="*/ 1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25" y="17"/>
                  </a:moveTo>
                  <a:lnTo>
                    <a:pt x="30" y="17"/>
                  </a:lnTo>
                  <a:lnTo>
                    <a:pt x="5" y="0"/>
                  </a:lnTo>
                  <a:lnTo>
                    <a:pt x="0" y="5"/>
                  </a:lnTo>
                  <a:lnTo>
                    <a:pt x="25" y="24"/>
                  </a:lnTo>
                  <a:lnTo>
                    <a:pt x="30" y="24"/>
                  </a:lnTo>
                  <a:lnTo>
                    <a:pt x="25" y="24"/>
                  </a:lnTo>
                  <a:lnTo>
                    <a:pt x="29" y="25"/>
                  </a:lnTo>
                  <a:lnTo>
                    <a:pt x="30" y="24"/>
                  </a:lnTo>
                  <a:lnTo>
                    <a:pt x="25"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8" name="Freeform 350"/>
            <p:cNvSpPr>
              <a:spLocks/>
            </p:cNvSpPr>
            <p:nvPr/>
          </p:nvSpPr>
          <p:spPr bwMode="auto">
            <a:xfrm>
              <a:off x="4362" y="2201"/>
              <a:ext cx="29" cy="26"/>
            </a:xfrm>
            <a:custGeom>
              <a:avLst/>
              <a:gdLst>
                <a:gd name="T0" fmla="*/ 27 w 29"/>
                <a:gd name="T1" fmla="*/ 2 h 26"/>
                <a:gd name="T2" fmla="*/ 24 w 29"/>
                <a:gd name="T3" fmla="*/ 2 h 26"/>
                <a:gd name="T4" fmla="*/ 0 w 29"/>
                <a:gd name="T5" fmla="*/ 19 h 26"/>
                <a:gd name="T6" fmla="*/ 5 w 29"/>
                <a:gd name="T7" fmla="*/ 26 h 26"/>
                <a:gd name="T8" fmla="*/ 29 w 29"/>
                <a:gd name="T9" fmla="*/ 9 h 26"/>
                <a:gd name="T10" fmla="*/ 24 w 29"/>
                <a:gd name="T11" fmla="*/ 9 h 26"/>
                <a:gd name="T12" fmla="*/ 27 w 29"/>
                <a:gd name="T13" fmla="*/ 2 h 26"/>
                <a:gd name="T14" fmla="*/ 26 w 29"/>
                <a:gd name="T15" fmla="*/ 0 h 26"/>
                <a:gd name="T16" fmla="*/ 24 w 29"/>
                <a:gd name="T17" fmla="*/ 2 h 26"/>
                <a:gd name="T18" fmla="*/ 27 w 29"/>
                <a:gd name="T19" fmla="*/ 2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6">
                  <a:moveTo>
                    <a:pt x="27" y="2"/>
                  </a:moveTo>
                  <a:lnTo>
                    <a:pt x="24" y="2"/>
                  </a:lnTo>
                  <a:lnTo>
                    <a:pt x="0" y="19"/>
                  </a:lnTo>
                  <a:lnTo>
                    <a:pt x="5" y="26"/>
                  </a:lnTo>
                  <a:lnTo>
                    <a:pt x="29" y="9"/>
                  </a:lnTo>
                  <a:lnTo>
                    <a:pt x="24" y="9"/>
                  </a:lnTo>
                  <a:lnTo>
                    <a:pt x="27" y="2"/>
                  </a:lnTo>
                  <a:lnTo>
                    <a:pt x="26" y="0"/>
                  </a:lnTo>
                  <a:lnTo>
                    <a:pt x="24" y="2"/>
                  </a:lnTo>
                  <a:lnTo>
                    <a:pt x="27"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59" name="Freeform 351"/>
            <p:cNvSpPr>
              <a:spLocks/>
            </p:cNvSpPr>
            <p:nvPr/>
          </p:nvSpPr>
          <p:spPr bwMode="auto">
            <a:xfrm>
              <a:off x="4386" y="2203"/>
              <a:ext cx="25" cy="19"/>
            </a:xfrm>
            <a:custGeom>
              <a:avLst/>
              <a:gdLst>
                <a:gd name="T0" fmla="*/ 22 w 25"/>
                <a:gd name="T1" fmla="*/ 10 h 19"/>
                <a:gd name="T2" fmla="*/ 25 w 25"/>
                <a:gd name="T3" fmla="*/ 10 h 19"/>
                <a:gd name="T4" fmla="*/ 3 w 25"/>
                <a:gd name="T5" fmla="*/ 0 h 19"/>
                <a:gd name="T6" fmla="*/ 0 w 25"/>
                <a:gd name="T7" fmla="*/ 7 h 19"/>
                <a:gd name="T8" fmla="*/ 22 w 25"/>
                <a:gd name="T9" fmla="*/ 17 h 19"/>
                <a:gd name="T10" fmla="*/ 25 w 25"/>
                <a:gd name="T11" fmla="*/ 17 h 19"/>
                <a:gd name="T12" fmla="*/ 22 w 25"/>
                <a:gd name="T13" fmla="*/ 17 h 19"/>
                <a:gd name="T14" fmla="*/ 24 w 25"/>
                <a:gd name="T15" fmla="*/ 19 h 19"/>
                <a:gd name="T16" fmla="*/ 25 w 25"/>
                <a:gd name="T17" fmla="*/ 17 h 19"/>
                <a:gd name="T18" fmla="*/ 22 w 25"/>
                <a:gd name="T19" fmla="*/ 10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0"/>
                  </a:moveTo>
                  <a:lnTo>
                    <a:pt x="25" y="10"/>
                  </a:lnTo>
                  <a:lnTo>
                    <a:pt x="3" y="0"/>
                  </a:lnTo>
                  <a:lnTo>
                    <a:pt x="0" y="7"/>
                  </a:lnTo>
                  <a:lnTo>
                    <a:pt x="22" y="17"/>
                  </a:lnTo>
                  <a:lnTo>
                    <a:pt x="25" y="17"/>
                  </a:lnTo>
                  <a:lnTo>
                    <a:pt x="22" y="17"/>
                  </a:lnTo>
                  <a:lnTo>
                    <a:pt x="24" y="19"/>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0" name="Freeform 352"/>
            <p:cNvSpPr>
              <a:spLocks/>
            </p:cNvSpPr>
            <p:nvPr/>
          </p:nvSpPr>
          <p:spPr bwMode="auto">
            <a:xfrm>
              <a:off x="4408" y="2198"/>
              <a:ext cx="24" cy="22"/>
            </a:xfrm>
            <a:custGeom>
              <a:avLst/>
              <a:gdLst>
                <a:gd name="T0" fmla="*/ 24 w 24"/>
                <a:gd name="T1" fmla="*/ 2 h 22"/>
                <a:gd name="T2" fmla="*/ 20 w 24"/>
                <a:gd name="T3" fmla="*/ 2 h 22"/>
                <a:gd name="T4" fmla="*/ 0 w 24"/>
                <a:gd name="T5" fmla="*/ 15 h 22"/>
                <a:gd name="T6" fmla="*/ 3 w 24"/>
                <a:gd name="T7" fmla="*/ 22 h 22"/>
                <a:gd name="T8" fmla="*/ 24 w 24"/>
                <a:gd name="T9" fmla="*/ 8 h 22"/>
                <a:gd name="T10" fmla="*/ 20 w 24"/>
                <a:gd name="T11" fmla="*/ 8 h 22"/>
                <a:gd name="T12" fmla="*/ 24 w 24"/>
                <a:gd name="T13" fmla="*/ 2 h 22"/>
                <a:gd name="T14" fmla="*/ 22 w 24"/>
                <a:gd name="T15" fmla="*/ 0 h 22"/>
                <a:gd name="T16" fmla="*/ 20 w 24"/>
                <a:gd name="T17" fmla="*/ 2 h 22"/>
                <a:gd name="T18" fmla="*/ 24 w 24"/>
                <a:gd name="T19" fmla="*/ 2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5"/>
                  </a:lnTo>
                  <a:lnTo>
                    <a:pt x="3" y="22"/>
                  </a:lnTo>
                  <a:lnTo>
                    <a:pt x="24" y="8"/>
                  </a:lnTo>
                  <a:lnTo>
                    <a:pt x="20" y="8"/>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1" name="Freeform 353"/>
            <p:cNvSpPr>
              <a:spLocks/>
            </p:cNvSpPr>
            <p:nvPr/>
          </p:nvSpPr>
          <p:spPr bwMode="auto">
            <a:xfrm>
              <a:off x="4428" y="2200"/>
              <a:ext cx="26" cy="20"/>
            </a:xfrm>
            <a:custGeom>
              <a:avLst/>
              <a:gdLst>
                <a:gd name="T0" fmla="*/ 22 w 26"/>
                <a:gd name="T1" fmla="*/ 13 h 20"/>
                <a:gd name="T2" fmla="*/ 26 w 26"/>
                <a:gd name="T3" fmla="*/ 13 h 20"/>
                <a:gd name="T4" fmla="*/ 4 w 26"/>
                <a:gd name="T5" fmla="*/ 0 h 20"/>
                <a:gd name="T6" fmla="*/ 0 w 26"/>
                <a:gd name="T7" fmla="*/ 6 h 20"/>
                <a:gd name="T8" fmla="*/ 22 w 26"/>
                <a:gd name="T9" fmla="*/ 20 h 20"/>
                <a:gd name="T10" fmla="*/ 26 w 26"/>
                <a:gd name="T11" fmla="*/ 20 h 20"/>
                <a:gd name="T12" fmla="*/ 22 w 26"/>
                <a:gd name="T13" fmla="*/ 20 h 20"/>
                <a:gd name="T14" fmla="*/ 24 w 26"/>
                <a:gd name="T15" fmla="*/ 20 h 20"/>
                <a:gd name="T16" fmla="*/ 26 w 26"/>
                <a:gd name="T17" fmla="*/ 20 h 20"/>
                <a:gd name="T18" fmla="*/ 22 w 26"/>
                <a:gd name="T19" fmla="*/ 13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3"/>
                  </a:moveTo>
                  <a:lnTo>
                    <a:pt x="26" y="13"/>
                  </a:lnTo>
                  <a:lnTo>
                    <a:pt x="4" y="0"/>
                  </a:lnTo>
                  <a:lnTo>
                    <a:pt x="0" y="6"/>
                  </a:lnTo>
                  <a:lnTo>
                    <a:pt x="22" y="20"/>
                  </a:lnTo>
                  <a:lnTo>
                    <a:pt x="26" y="20"/>
                  </a:lnTo>
                  <a:lnTo>
                    <a:pt x="22" y="20"/>
                  </a:lnTo>
                  <a:lnTo>
                    <a:pt x="24" y="20"/>
                  </a:lnTo>
                  <a:lnTo>
                    <a:pt x="26" y="20"/>
                  </a:lnTo>
                  <a:lnTo>
                    <a:pt x="22" y="1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2" name="Freeform 354"/>
            <p:cNvSpPr>
              <a:spLocks/>
            </p:cNvSpPr>
            <p:nvPr/>
          </p:nvSpPr>
          <p:spPr bwMode="auto">
            <a:xfrm>
              <a:off x="4450" y="2198"/>
              <a:ext cx="27" cy="22"/>
            </a:xfrm>
            <a:custGeom>
              <a:avLst/>
              <a:gdLst>
                <a:gd name="T0" fmla="*/ 24 w 27"/>
                <a:gd name="T1" fmla="*/ 3 h 22"/>
                <a:gd name="T2" fmla="*/ 22 w 27"/>
                <a:gd name="T3" fmla="*/ 0 h 22"/>
                <a:gd name="T4" fmla="*/ 0 w 27"/>
                <a:gd name="T5" fmla="*/ 15 h 22"/>
                <a:gd name="T6" fmla="*/ 4 w 27"/>
                <a:gd name="T7" fmla="*/ 22 h 22"/>
                <a:gd name="T8" fmla="*/ 27 w 27"/>
                <a:gd name="T9" fmla="*/ 7 h 22"/>
                <a:gd name="T10" fmla="*/ 24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3"/>
                  </a:moveTo>
                  <a:lnTo>
                    <a:pt x="22" y="0"/>
                  </a:lnTo>
                  <a:lnTo>
                    <a:pt x="0" y="15"/>
                  </a:lnTo>
                  <a:lnTo>
                    <a:pt x="4" y="22"/>
                  </a:lnTo>
                  <a:lnTo>
                    <a:pt x="27" y="7"/>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3" name="Freeform 355"/>
            <p:cNvSpPr>
              <a:spLocks/>
            </p:cNvSpPr>
            <p:nvPr/>
          </p:nvSpPr>
          <p:spPr bwMode="auto">
            <a:xfrm>
              <a:off x="4337" y="2240"/>
              <a:ext cx="30" cy="26"/>
            </a:xfrm>
            <a:custGeom>
              <a:avLst/>
              <a:gdLst>
                <a:gd name="T0" fmla="*/ 25 w 30"/>
                <a:gd name="T1" fmla="*/ 19 h 26"/>
                <a:gd name="T2" fmla="*/ 30 w 30"/>
                <a:gd name="T3" fmla="*/ 19 h 26"/>
                <a:gd name="T4" fmla="*/ 5 w 30"/>
                <a:gd name="T5" fmla="*/ 0 h 26"/>
                <a:gd name="T6" fmla="*/ 0 w 30"/>
                <a:gd name="T7" fmla="*/ 7 h 26"/>
                <a:gd name="T8" fmla="*/ 25 w 30"/>
                <a:gd name="T9" fmla="*/ 26 h 26"/>
                <a:gd name="T10" fmla="*/ 30 w 30"/>
                <a:gd name="T11" fmla="*/ 26 h 26"/>
                <a:gd name="T12" fmla="*/ 25 w 30"/>
                <a:gd name="T13" fmla="*/ 26 h 26"/>
                <a:gd name="T14" fmla="*/ 29 w 30"/>
                <a:gd name="T15" fmla="*/ 26 h 26"/>
                <a:gd name="T16" fmla="*/ 30 w 30"/>
                <a:gd name="T17" fmla="*/ 26 h 26"/>
                <a:gd name="T18" fmla="*/ 25 w 30"/>
                <a:gd name="T19" fmla="*/ 19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25" y="19"/>
                  </a:moveTo>
                  <a:lnTo>
                    <a:pt x="30" y="19"/>
                  </a:lnTo>
                  <a:lnTo>
                    <a:pt x="5" y="0"/>
                  </a:lnTo>
                  <a:lnTo>
                    <a:pt x="0" y="7"/>
                  </a:lnTo>
                  <a:lnTo>
                    <a:pt x="25" y="26"/>
                  </a:lnTo>
                  <a:lnTo>
                    <a:pt x="30" y="26"/>
                  </a:lnTo>
                  <a:lnTo>
                    <a:pt x="25" y="26"/>
                  </a:lnTo>
                  <a:lnTo>
                    <a:pt x="29" y="26"/>
                  </a:lnTo>
                  <a:lnTo>
                    <a:pt x="30" y="26"/>
                  </a:lnTo>
                  <a:lnTo>
                    <a:pt x="25"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4" name="Freeform 356"/>
            <p:cNvSpPr>
              <a:spLocks/>
            </p:cNvSpPr>
            <p:nvPr/>
          </p:nvSpPr>
          <p:spPr bwMode="auto">
            <a:xfrm>
              <a:off x="4362" y="2240"/>
              <a:ext cx="29" cy="26"/>
            </a:xfrm>
            <a:custGeom>
              <a:avLst/>
              <a:gdLst>
                <a:gd name="T0" fmla="*/ 27 w 29"/>
                <a:gd name="T1" fmla="*/ 2 h 26"/>
                <a:gd name="T2" fmla="*/ 24 w 29"/>
                <a:gd name="T3" fmla="*/ 2 h 26"/>
                <a:gd name="T4" fmla="*/ 0 w 29"/>
                <a:gd name="T5" fmla="*/ 19 h 26"/>
                <a:gd name="T6" fmla="*/ 5 w 29"/>
                <a:gd name="T7" fmla="*/ 26 h 26"/>
                <a:gd name="T8" fmla="*/ 29 w 29"/>
                <a:gd name="T9" fmla="*/ 9 h 26"/>
                <a:gd name="T10" fmla="*/ 24 w 29"/>
                <a:gd name="T11" fmla="*/ 9 h 26"/>
                <a:gd name="T12" fmla="*/ 27 w 29"/>
                <a:gd name="T13" fmla="*/ 2 h 26"/>
                <a:gd name="T14" fmla="*/ 26 w 29"/>
                <a:gd name="T15" fmla="*/ 0 h 26"/>
                <a:gd name="T16" fmla="*/ 24 w 29"/>
                <a:gd name="T17" fmla="*/ 2 h 26"/>
                <a:gd name="T18" fmla="*/ 27 w 29"/>
                <a:gd name="T19" fmla="*/ 2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6">
                  <a:moveTo>
                    <a:pt x="27" y="2"/>
                  </a:moveTo>
                  <a:lnTo>
                    <a:pt x="24" y="2"/>
                  </a:lnTo>
                  <a:lnTo>
                    <a:pt x="0" y="19"/>
                  </a:lnTo>
                  <a:lnTo>
                    <a:pt x="5" y="26"/>
                  </a:lnTo>
                  <a:lnTo>
                    <a:pt x="29" y="9"/>
                  </a:lnTo>
                  <a:lnTo>
                    <a:pt x="24" y="9"/>
                  </a:lnTo>
                  <a:lnTo>
                    <a:pt x="27" y="2"/>
                  </a:lnTo>
                  <a:lnTo>
                    <a:pt x="26" y="0"/>
                  </a:lnTo>
                  <a:lnTo>
                    <a:pt x="24" y="2"/>
                  </a:lnTo>
                  <a:lnTo>
                    <a:pt x="27"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5" name="Freeform 357"/>
            <p:cNvSpPr>
              <a:spLocks/>
            </p:cNvSpPr>
            <p:nvPr/>
          </p:nvSpPr>
          <p:spPr bwMode="auto">
            <a:xfrm>
              <a:off x="4386" y="2242"/>
              <a:ext cx="25" cy="18"/>
            </a:xfrm>
            <a:custGeom>
              <a:avLst/>
              <a:gdLst>
                <a:gd name="T0" fmla="*/ 22 w 25"/>
                <a:gd name="T1" fmla="*/ 10 h 18"/>
                <a:gd name="T2" fmla="*/ 25 w 25"/>
                <a:gd name="T3" fmla="*/ 10 h 18"/>
                <a:gd name="T4" fmla="*/ 3 w 25"/>
                <a:gd name="T5" fmla="*/ 0 h 18"/>
                <a:gd name="T6" fmla="*/ 0 w 25"/>
                <a:gd name="T7" fmla="*/ 7 h 18"/>
                <a:gd name="T8" fmla="*/ 22 w 25"/>
                <a:gd name="T9" fmla="*/ 17 h 18"/>
                <a:gd name="T10" fmla="*/ 25 w 25"/>
                <a:gd name="T11" fmla="*/ 17 h 18"/>
                <a:gd name="T12" fmla="*/ 22 w 25"/>
                <a:gd name="T13" fmla="*/ 17 h 18"/>
                <a:gd name="T14" fmla="*/ 24 w 25"/>
                <a:gd name="T15" fmla="*/ 18 h 18"/>
                <a:gd name="T16" fmla="*/ 25 w 25"/>
                <a:gd name="T17" fmla="*/ 17 h 18"/>
                <a:gd name="T18" fmla="*/ 22 w 25"/>
                <a:gd name="T19" fmla="*/ 10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8">
                  <a:moveTo>
                    <a:pt x="22" y="10"/>
                  </a:moveTo>
                  <a:lnTo>
                    <a:pt x="25" y="10"/>
                  </a:lnTo>
                  <a:lnTo>
                    <a:pt x="3" y="0"/>
                  </a:lnTo>
                  <a:lnTo>
                    <a:pt x="0" y="7"/>
                  </a:lnTo>
                  <a:lnTo>
                    <a:pt x="22" y="17"/>
                  </a:lnTo>
                  <a:lnTo>
                    <a:pt x="25" y="17"/>
                  </a:lnTo>
                  <a:lnTo>
                    <a:pt x="22" y="17"/>
                  </a:lnTo>
                  <a:lnTo>
                    <a:pt x="24" y="18"/>
                  </a:lnTo>
                  <a:lnTo>
                    <a:pt x="25" y="17"/>
                  </a:lnTo>
                  <a:lnTo>
                    <a:pt x="22" y="1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6" name="Freeform 358"/>
            <p:cNvSpPr>
              <a:spLocks/>
            </p:cNvSpPr>
            <p:nvPr/>
          </p:nvSpPr>
          <p:spPr bwMode="auto">
            <a:xfrm>
              <a:off x="4408" y="2237"/>
              <a:ext cx="24" cy="22"/>
            </a:xfrm>
            <a:custGeom>
              <a:avLst/>
              <a:gdLst>
                <a:gd name="T0" fmla="*/ 24 w 24"/>
                <a:gd name="T1" fmla="*/ 1 h 22"/>
                <a:gd name="T2" fmla="*/ 20 w 24"/>
                <a:gd name="T3" fmla="*/ 1 h 22"/>
                <a:gd name="T4" fmla="*/ 0 w 24"/>
                <a:gd name="T5" fmla="*/ 15 h 22"/>
                <a:gd name="T6" fmla="*/ 3 w 24"/>
                <a:gd name="T7" fmla="*/ 22 h 22"/>
                <a:gd name="T8" fmla="*/ 24 w 24"/>
                <a:gd name="T9" fmla="*/ 8 h 22"/>
                <a:gd name="T10" fmla="*/ 20 w 24"/>
                <a:gd name="T11" fmla="*/ 8 h 22"/>
                <a:gd name="T12" fmla="*/ 24 w 24"/>
                <a:gd name="T13" fmla="*/ 1 h 22"/>
                <a:gd name="T14" fmla="*/ 22 w 24"/>
                <a:gd name="T15" fmla="*/ 0 h 22"/>
                <a:gd name="T16" fmla="*/ 20 w 24"/>
                <a:gd name="T17" fmla="*/ 1 h 22"/>
                <a:gd name="T18" fmla="*/ 24 w 24"/>
                <a:gd name="T19" fmla="*/ 1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1"/>
                  </a:moveTo>
                  <a:lnTo>
                    <a:pt x="20" y="1"/>
                  </a:lnTo>
                  <a:lnTo>
                    <a:pt x="0" y="15"/>
                  </a:lnTo>
                  <a:lnTo>
                    <a:pt x="3" y="22"/>
                  </a:lnTo>
                  <a:lnTo>
                    <a:pt x="24" y="8"/>
                  </a:lnTo>
                  <a:lnTo>
                    <a:pt x="20" y="8"/>
                  </a:lnTo>
                  <a:lnTo>
                    <a:pt x="24" y="1"/>
                  </a:lnTo>
                  <a:lnTo>
                    <a:pt x="22" y="0"/>
                  </a:lnTo>
                  <a:lnTo>
                    <a:pt x="20" y="1"/>
                  </a:lnTo>
                  <a:lnTo>
                    <a:pt x="24" y="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7" name="Freeform 359"/>
            <p:cNvSpPr>
              <a:spLocks/>
            </p:cNvSpPr>
            <p:nvPr/>
          </p:nvSpPr>
          <p:spPr bwMode="auto">
            <a:xfrm>
              <a:off x="4428" y="2238"/>
              <a:ext cx="26" cy="21"/>
            </a:xfrm>
            <a:custGeom>
              <a:avLst/>
              <a:gdLst>
                <a:gd name="T0" fmla="*/ 22 w 26"/>
                <a:gd name="T1" fmla="*/ 12 h 21"/>
                <a:gd name="T2" fmla="*/ 26 w 26"/>
                <a:gd name="T3" fmla="*/ 12 h 21"/>
                <a:gd name="T4" fmla="*/ 4 w 26"/>
                <a:gd name="T5" fmla="*/ 0 h 21"/>
                <a:gd name="T6" fmla="*/ 0 w 26"/>
                <a:gd name="T7" fmla="*/ 7 h 21"/>
                <a:gd name="T8" fmla="*/ 22 w 26"/>
                <a:gd name="T9" fmla="*/ 19 h 21"/>
                <a:gd name="T10" fmla="*/ 26 w 26"/>
                <a:gd name="T11" fmla="*/ 19 h 21"/>
                <a:gd name="T12" fmla="*/ 22 w 26"/>
                <a:gd name="T13" fmla="*/ 19 h 21"/>
                <a:gd name="T14" fmla="*/ 24 w 26"/>
                <a:gd name="T15" fmla="*/ 21 h 21"/>
                <a:gd name="T16" fmla="*/ 26 w 26"/>
                <a:gd name="T17" fmla="*/ 19 h 21"/>
                <a:gd name="T18" fmla="*/ 22 w 26"/>
                <a:gd name="T19" fmla="*/ 12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22" y="12"/>
                  </a:moveTo>
                  <a:lnTo>
                    <a:pt x="26" y="12"/>
                  </a:lnTo>
                  <a:lnTo>
                    <a:pt x="4" y="0"/>
                  </a:lnTo>
                  <a:lnTo>
                    <a:pt x="0" y="7"/>
                  </a:lnTo>
                  <a:lnTo>
                    <a:pt x="22" y="19"/>
                  </a:lnTo>
                  <a:lnTo>
                    <a:pt x="26" y="19"/>
                  </a:lnTo>
                  <a:lnTo>
                    <a:pt x="22" y="19"/>
                  </a:lnTo>
                  <a:lnTo>
                    <a:pt x="24" y="21"/>
                  </a:lnTo>
                  <a:lnTo>
                    <a:pt x="26"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8" name="Freeform 360"/>
            <p:cNvSpPr>
              <a:spLocks/>
            </p:cNvSpPr>
            <p:nvPr/>
          </p:nvSpPr>
          <p:spPr bwMode="auto">
            <a:xfrm>
              <a:off x="4450" y="2237"/>
              <a:ext cx="27" cy="20"/>
            </a:xfrm>
            <a:custGeom>
              <a:avLst/>
              <a:gdLst>
                <a:gd name="T0" fmla="*/ 24 w 27"/>
                <a:gd name="T1" fmla="*/ 3 h 20"/>
                <a:gd name="T2" fmla="*/ 22 w 27"/>
                <a:gd name="T3" fmla="*/ 0 h 20"/>
                <a:gd name="T4" fmla="*/ 0 w 27"/>
                <a:gd name="T5" fmla="*/ 13 h 20"/>
                <a:gd name="T6" fmla="*/ 4 w 27"/>
                <a:gd name="T7" fmla="*/ 20 h 20"/>
                <a:gd name="T8" fmla="*/ 27 w 27"/>
                <a:gd name="T9" fmla="*/ 7 h 20"/>
                <a:gd name="T10" fmla="*/ 24 w 27"/>
                <a:gd name="T11" fmla="*/ 3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24" y="3"/>
                  </a:moveTo>
                  <a:lnTo>
                    <a:pt x="22" y="0"/>
                  </a:lnTo>
                  <a:lnTo>
                    <a:pt x="0" y="13"/>
                  </a:lnTo>
                  <a:lnTo>
                    <a:pt x="4" y="20"/>
                  </a:lnTo>
                  <a:lnTo>
                    <a:pt x="27" y="7"/>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9" name="Freeform 361"/>
            <p:cNvSpPr>
              <a:spLocks/>
            </p:cNvSpPr>
            <p:nvPr/>
          </p:nvSpPr>
          <p:spPr bwMode="auto">
            <a:xfrm>
              <a:off x="4337" y="2254"/>
              <a:ext cx="30" cy="27"/>
            </a:xfrm>
            <a:custGeom>
              <a:avLst/>
              <a:gdLst>
                <a:gd name="T0" fmla="*/ 25 w 30"/>
                <a:gd name="T1" fmla="*/ 18 h 27"/>
                <a:gd name="T2" fmla="*/ 30 w 30"/>
                <a:gd name="T3" fmla="*/ 18 h 27"/>
                <a:gd name="T4" fmla="*/ 5 w 30"/>
                <a:gd name="T5" fmla="*/ 0 h 27"/>
                <a:gd name="T6" fmla="*/ 0 w 30"/>
                <a:gd name="T7" fmla="*/ 6 h 27"/>
                <a:gd name="T8" fmla="*/ 25 w 30"/>
                <a:gd name="T9" fmla="*/ 25 h 27"/>
                <a:gd name="T10" fmla="*/ 30 w 30"/>
                <a:gd name="T11" fmla="*/ 25 h 27"/>
                <a:gd name="T12" fmla="*/ 25 w 30"/>
                <a:gd name="T13" fmla="*/ 25 h 27"/>
                <a:gd name="T14" fmla="*/ 29 w 30"/>
                <a:gd name="T15" fmla="*/ 27 h 27"/>
                <a:gd name="T16" fmla="*/ 30 w 30"/>
                <a:gd name="T17" fmla="*/ 25 h 27"/>
                <a:gd name="T18" fmla="*/ 25 w 30"/>
                <a:gd name="T19" fmla="*/ 18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25" y="18"/>
                  </a:moveTo>
                  <a:lnTo>
                    <a:pt x="30" y="18"/>
                  </a:lnTo>
                  <a:lnTo>
                    <a:pt x="5" y="0"/>
                  </a:lnTo>
                  <a:lnTo>
                    <a:pt x="0" y="6"/>
                  </a:lnTo>
                  <a:lnTo>
                    <a:pt x="25" y="25"/>
                  </a:lnTo>
                  <a:lnTo>
                    <a:pt x="30" y="25"/>
                  </a:lnTo>
                  <a:lnTo>
                    <a:pt x="25" y="25"/>
                  </a:lnTo>
                  <a:lnTo>
                    <a:pt x="29" y="27"/>
                  </a:lnTo>
                  <a:lnTo>
                    <a:pt x="30" y="25"/>
                  </a:lnTo>
                  <a:lnTo>
                    <a:pt x="25"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0" name="Freeform 362"/>
            <p:cNvSpPr>
              <a:spLocks/>
            </p:cNvSpPr>
            <p:nvPr/>
          </p:nvSpPr>
          <p:spPr bwMode="auto">
            <a:xfrm>
              <a:off x="4362" y="2254"/>
              <a:ext cx="29" cy="25"/>
            </a:xfrm>
            <a:custGeom>
              <a:avLst/>
              <a:gdLst>
                <a:gd name="T0" fmla="*/ 27 w 29"/>
                <a:gd name="T1" fmla="*/ 1 h 25"/>
                <a:gd name="T2" fmla="*/ 24 w 29"/>
                <a:gd name="T3" fmla="*/ 1 h 25"/>
                <a:gd name="T4" fmla="*/ 0 w 29"/>
                <a:gd name="T5" fmla="*/ 18 h 25"/>
                <a:gd name="T6" fmla="*/ 5 w 29"/>
                <a:gd name="T7" fmla="*/ 25 h 25"/>
                <a:gd name="T8" fmla="*/ 29 w 29"/>
                <a:gd name="T9" fmla="*/ 8 h 25"/>
                <a:gd name="T10" fmla="*/ 24 w 29"/>
                <a:gd name="T11" fmla="*/ 8 h 25"/>
                <a:gd name="T12" fmla="*/ 27 w 29"/>
                <a:gd name="T13" fmla="*/ 1 h 25"/>
                <a:gd name="T14" fmla="*/ 26 w 29"/>
                <a:gd name="T15" fmla="*/ 0 h 25"/>
                <a:gd name="T16" fmla="*/ 24 w 29"/>
                <a:gd name="T17" fmla="*/ 1 h 25"/>
                <a:gd name="T18" fmla="*/ 27 w 29"/>
                <a:gd name="T19" fmla="*/ 1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27" y="1"/>
                  </a:moveTo>
                  <a:lnTo>
                    <a:pt x="24" y="1"/>
                  </a:lnTo>
                  <a:lnTo>
                    <a:pt x="0" y="18"/>
                  </a:lnTo>
                  <a:lnTo>
                    <a:pt x="5" y="25"/>
                  </a:lnTo>
                  <a:lnTo>
                    <a:pt x="29" y="8"/>
                  </a:lnTo>
                  <a:lnTo>
                    <a:pt x="24" y="8"/>
                  </a:lnTo>
                  <a:lnTo>
                    <a:pt x="27" y="1"/>
                  </a:lnTo>
                  <a:lnTo>
                    <a:pt x="26" y="0"/>
                  </a:lnTo>
                  <a:lnTo>
                    <a:pt x="24" y="1"/>
                  </a:lnTo>
                  <a:lnTo>
                    <a:pt x="27" y="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1" name="Freeform 363"/>
            <p:cNvSpPr>
              <a:spLocks/>
            </p:cNvSpPr>
            <p:nvPr/>
          </p:nvSpPr>
          <p:spPr bwMode="auto">
            <a:xfrm>
              <a:off x="4386" y="2255"/>
              <a:ext cx="25" cy="19"/>
            </a:xfrm>
            <a:custGeom>
              <a:avLst/>
              <a:gdLst>
                <a:gd name="T0" fmla="*/ 22 w 25"/>
                <a:gd name="T1" fmla="*/ 11 h 19"/>
                <a:gd name="T2" fmla="*/ 25 w 25"/>
                <a:gd name="T3" fmla="*/ 11 h 19"/>
                <a:gd name="T4" fmla="*/ 3 w 25"/>
                <a:gd name="T5" fmla="*/ 0 h 19"/>
                <a:gd name="T6" fmla="*/ 0 w 25"/>
                <a:gd name="T7" fmla="*/ 7 h 19"/>
                <a:gd name="T8" fmla="*/ 22 w 25"/>
                <a:gd name="T9" fmla="*/ 17 h 19"/>
                <a:gd name="T10" fmla="*/ 25 w 25"/>
                <a:gd name="T11" fmla="*/ 17 h 19"/>
                <a:gd name="T12" fmla="*/ 22 w 25"/>
                <a:gd name="T13" fmla="*/ 17 h 19"/>
                <a:gd name="T14" fmla="*/ 24 w 25"/>
                <a:gd name="T15" fmla="*/ 19 h 19"/>
                <a:gd name="T16" fmla="*/ 25 w 25"/>
                <a:gd name="T17" fmla="*/ 17 h 19"/>
                <a:gd name="T18" fmla="*/ 22 w 25"/>
                <a:gd name="T19" fmla="*/ 11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1"/>
                  </a:moveTo>
                  <a:lnTo>
                    <a:pt x="25" y="11"/>
                  </a:lnTo>
                  <a:lnTo>
                    <a:pt x="3" y="0"/>
                  </a:lnTo>
                  <a:lnTo>
                    <a:pt x="0" y="7"/>
                  </a:lnTo>
                  <a:lnTo>
                    <a:pt x="22" y="17"/>
                  </a:lnTo>
                  <a:lnTo>
                    <a:pt x="25" y="17"/>
                  </a:lnTo>
                  <a:lnTo>
                    <a:pt x="22" y="17"/>
                  </a:lnTo>
                  <a:lnTo>
                    <a:pt x="24" y="19"/>
                  </a:lnTo>
                  <a:lnTo>
                    <a:pt x="25" y="17"/>
                  </a:lnTo>
                  <a:lnTo>
                    <a:pt x="22" y="1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2" name="Freeform 364"/>
            <p:cNvSpPr>
              <a:spLocks/>
            </p:cNvSpPr>
            <p:nvPr/>
          </p:nvSpPr>
          <p:spPr bwMode="auto">
            <a:xfrm>
              <a:off x="4408" y="2250"/>
              <a:ext cx="24" cy="22"/>
            </a:xfrm>
            <a:custGeom>
              <a:avLst/>
              <a:gdLst>
                <a:gd name="T0" fmla="*/ 24 w 24"/>
                <a:gd name="T1" fmla="*/ 2 h 22"/>
                <a:gd name="T2" fmla="*/ 20 w 24"/>
                <a:gd name="T3" fmla="*/ 2 h 22"/>
                <a:gd name="T4" fmla="*/ 0 w 24"/>
                <a:gd name="T5" fmla="*/ 16 h 22"/>
                <a:gd name="T6" fmla="*/ 3 w 24"/>
                <a:gd name="T7" fmla="*/ 22 h 22"/>
                <a:gd name="T8" fmla="*/ 24 w 24"/>
                <a:gd name="T9" fmla="*/ 9 h 22"/>
                <a:gd name="T10" fmla="*/ 20 w 24"/>
                <a:gd name="T11" fmla="*/ 9 h 22"/>
                <a:gd name="T12" fmla="*/ 24 w 24"/>
                <a:gd name="T13" fmla="*/ 2 h 22"/>
                <a:gd name="T14" fmla="*/ 22 w 24"/>
                <a:gd name="T15" fmla="*/ 0 h 22"/>
                <a:gd name="T16" fmla="*/ 20 w 24"/>
                <a:gd name="T17" fmla="*/ 2 h 22"/>
                <a:gd name="T18" fmla="*/ 24 w 24"/>
                <a:gd name="T19" fmla="*/ 2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24" y="2"/>
                  </a:moveTo>
                  <a:lnTo>
                    <a:pt x="20" y="2"/>
                  </a:lnTo>
                  <a:lnTo>
                    <a:pt x="0" y="16"/>
                  </a:lnTo>
                  <a:lnTo>
                    <a:pt x="3" y="22"/>
                  </a:lnTo>
                  <a:lnTo>
                    <a:pt x="24" y="9"/>
                  </a:lnTo>
                  <a:lnTo>
                    <a:pt x="20" y="9"/>
                  </a:lnTo>
                  <a:lnTo>
                    <a:pt x="24" y="2"/>
                  </a:lnTo>
                  <a:lnTo>
                    <a:pt x="22" y="0"/>
                  </a:lnTo>
                  <a:lnTo>
                    <a:pt x="20" y="2"/>
                  </a:lnTo>
                  <a:lnTo>
                    <a:pt x="24"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3" name="Freeform 365"/>
            <p:cNvSpPr>
              <a:spLocks/>
            </p:cNvSpPr>
            <p:nvPr/>
          </p:nvSpPr>
          <p:spPr bwMode="auto">
            <a:xfrm>
              <a:off x="4428" y="2252"/>
              <a:ext cx="26" cy="20"/>
            </a:xfrm>
            <a:custGeom>
              <a:avLst/>
              <a:gdLst>
                <a:gd name="T0" fmla="*/ 22 w 26"/>
                <a:gd name="T1" fmla="*/ 12 h 20"/>
                <a:gd name="T2" fmla="*/ 26 w 26"/>
                <a:gd name="T3" fmla="*/ 12 h 20"/>
                <a:gd name="T4" fmla="*/ 4 w 26"/>
                <a:gd name="T5" fmla="*/ 0 h 20"/>
                <a:gd name="T6" fmla="*/ 0 w 26"/>
                <a:gd name="T7" fmla="*/ 7 h 20"/>
                <a:gd name="T8" fmla="*/ 22 w 26"/>
                <a:gd name="T9" fmla="*/ 19 h 20"/>
                <a:gd name="T10" fmla="*/ 26 w 26"/>
                <a:gd name="T11" fmla="*/ 19 h 20"/>
                <a:gd name="T12" fmla="*/ 22 w 26"/>
                <a:gd name="T13" fmla="*/ 19 h 20"/>
                <a:gd name="T14" fmla="*/ 24 w 26"/>
                <a:gd name="T15" fmla="*/ 20 h 20"/>
                <a:gd name="T16" fmla="*/ 26 w 26"/>
                <a:gd name="T17" fmla="*/ 19 h 20"/>
                <a:gd name="T18" fmla="*/ 22 w 26"/>
                <a:gd name="T19" fmla="*/ 12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22" y="12"/>
                  </a:moveTo>
                  <a:lnTo>
                    <a:pt x="26" y="12"/>
                  </a:lnTo>
                  <a:lnTo>
                    <a:pt x="4" y="0"/>
                  </a:lnTo>
                  <a:lnTo>
                    <a:pt x="0" y="7"/>
                  </a:lnTo>
                  <a:lnTo>
                    <a:pt x="22" y="19"/>
                  </a:lnTo>
                  <a:lnTo>
                    <a:pt x="26" y="19"/>
                  </a:lnTo>
                  <a:lnTo>
                    <a:pt x="22" y="19"/>
                  </a:lnTo>
                  <a:lnTo>
                    <a:pt x="24" y="20"/>
                  </a:lnTo>
                  <a:lnTo>
                    <a:pt x="26" y="19"/>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4" name="Freeform 366"/>
            <p:cNvSpPr>
              <a:spLocks/>
            </p:cNvSpPr>
            <p:nvPr/>
          </p:nvSpPr>
          <p:spPr bwMode="auto">
            <a:xfrm>
              <a:off x="4450" y="2250"/>
              <a:ext cx="27" cy="21"/>
            </a:xfrm>
            <a:custGeom>
              <a:avLst/>
              <a:gdLst>
                <a:gd name="T0" fmla="*/ 24 w 27"/>
                <a:gd name="T1" fmla="*/ 4 h 21"/>
                <a:gd name="T2" fmla="*/ 22 w 27"/>
                <a:gd name="T3" fmla="*/ 0 h 21"/>
                <a:gd name="T4" fmla="*/ 0 w 27"/>
                <a:gd name="T5" fmla="*/ 14 h 21"/>
                <a:gd name="T6" fmla="*/ 4 w 27"/>
                <a:gd name="T7" fmla="*/ 21 h 21"/>
                <a:gd name="T8" fmla="*/ 27 w 27"/>
                <a:gd name="T9" fmla="*/ 7 h 21"/>
                <a:gd name="T10" fmla="*/ 24 w 27"/>
                <a:gd name="T11" fmla="*/ 4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1">
                  <a:moveTo>
                    <a:pt x="24" y="4"/>
                  </a:moveTo>
                  <a:lnTo>
                    <a:pt x="22" y="0"/>
                  </a:lnTo>
                  <a:lnTo>
                    <a:pt x="0" y="14"/>
                  </a:lnTo>
                  <a:lnTo>
                    <a:pt x="4" y="21"/>
                  </a:lnTo>
                  <a:lnTo>
                    <a:pt x="27" y="7"/>
                  </a:lnTo>
                  <a:lnTo>
                    <a:pt x="24"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5" name="Freeform 367"/>
            <p:cNvSpPr>
              <a:spLocks/>
            </p:cNvSpPr>
            <p:nvPr/>
          </p:nvSpPr>
          <p:spPr bwMode="auto">
            <a:xfrm>
              <a:off x="4337" y="2293"/>
              <a:ext cx="30" cy="25"/>
            </a:xfrm>
            <a:custGeom>
              <a:avLst/>
              <a:gdLst>
                <a:gd name="T0" fmla="*/ 25 w 30"/>
                <a:gd name="T1" fmla="*/ 16 h 25"/>
                <a:gd name="T2" fmla="*/ 30 w 30"/>
                <a:gd name="T3" fmla="*/ 16 h 25"/>
                <a:gd name="T4" fmla="*/ 5 w 30"/>
                <a:gd name="T5" fmla="*/ 0 h 25"/>
                <a:gd name="T6" fmla="*/ 0 w 30"/>
                <a:gd name="T7" fmla="*/ 6 h 25"/>
                <a:gd name="T8" fmla="*/ 25 w 30"/>
                <a:gd name="T9" fmla="*/ 23 h 25"/>
                <a:gd name="T10" fmla="*/ 30 w 30"/>
                <a:gd name="T11" fmla="*/ 23 h 25"/>
                <a:gd name="T12" fmla="*/ 25 w 30"/>
                <a:gd name="T13" fmla="*/ 23 h 25"/>
                <a:gd name="T14" fmla="*/ 29 w 30"/>
                <a:gd name="T15" fmla="*/ 25 h 25"/>
                <a:gd name="T16" fmla="*/ 30 w 30"/>
                <a:gd name="T17" fmla="*/ 23 h 25"/>
                <a:gd name="T18" fmla="*/ 25 w 30"/>
                <a:gd name="T19" fmla="*/ 16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25" y="16"/>
                  </a:moveTo>
                  <a:lnTo>
                    <a:pt x="30" y="16"/>
                  </a:lnTo>
                  <a:lnTo>
                    <a:pt x="5" y="0"/>
                  </a:lnTo>
                  <a:lnTo>
                    <a:pt x="0" y="6"/>
                  </a:lnTo>
                  <a:lnTo>
                    <a:pt x="25" y="23"/>
                  </a:lnTo>
                  <a:lnTo>
                    <a:pt x="30" y="23"/>
                  </a:lnTo>
                  <a:lnTo>
                    <a:pt x="25" y="23"/>
                  </a:lnTo>
                  <a:lnTo>
                    <a:pt x="29" y="25"/>
                  </a:lnTo>
                  <a:lnTo>
                    <a:pt x="30" y="23"/>
                  </a:lnTo>
                  <a:lnTo>
                    <a:pt x="25" y="1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6" name="Freeform 368"/>
            <p:cNvSpPr>
              <a:spLocks/>
            </p:cNvSpPr>
            <p:nvPr/>
          </p:nvSpPr>
          <p:spPr bwMode="auto">
            <a:xfrm>
              <a:off x="4362" y="2293"/>
              <a:ext cx="29" cy="23"/>
            </a:xfrm>
            <a:custGeom>
              <a:avLst/>
              <a:gdLst>
                <a:gd name="T0" fmla="*/ 27 w 29"/>
                <a:gd name="T1" fmla="*/ 0 h 23"/>
                <a:gd name="T2" fmla="*/ 24 w 29"/>
                <a:gd name="T3" fmla="*/ 0 h 23"/>
                <a:gd name="T4" fmla="*/ 0 w 29"/>
                <a:gd name="T5" fmla="*/ 16 h 23"/>
                <a:gd name="T6" fmla="*/ 5 w 29"/>
                <a:gd name="T7" fmla="*/ 23 h 23"/>
                <a:gd name="T8" fmla="*/ 29 w 29"/>
                <a:gd name="T9" fmla="*/ 6 h 23"/>
                <a:gd name="T10" fmla="*/ 24 w 29"/>
                <a:gd name="T11" fmla="*/ 6 h 23"/>
                <a:gd name="T12" fmla="*/ 27 w 29"/>
                <a:gd name="T13" fmla="*/ 0 h 23"/>
                <a:gd name="T14" fmla="*/ 26 w 29"/>
                <a:gd name="T15" fmla="*/ 0 h 23"/>
                <a:gd name="T16" fmla="*/ 24 w 29"/>
                <a:gd name="T17" fmla="*/ 0 h 23"/>
                <a:gd name="T18" fmla="*/ 27 w 29"/>
                <a:gd name="T19" fmla="*/ 0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3">
                  <a:moveTo>
                    <a:pt x="27" y="0"/>
                  </a:moveTo>
                  <a:lnTo>
                    <a:pt x="24" y="0"/>
                  </a:lnTo>
                  <a:lnTo>
                    <a:pt x="0" y="16"/>
                  </a:lnTo>
                  <a:lnTo>
                    <a:pt x="5" y="23"/>
                  </a:lnTo>
                  <a:lnTo>
                    <a:pt x="29" y="6"/>
                  </a:lnTo>
                  <a:lnTo>
                    <a:pt x="24" y="6"/>
                  </a:lnTo>
                  <a:lnTo>
                    <a:pt x="27" y="0"/>
                  </a:lnTo>
                  <a:lnTo>
                    <a:pt x="26" y="0"/>
                  </a:lnTo>
                  <a:lnTo>
                    <a:pt x="24" y="0"/>
                  </a:lnTo>
                  <a:lnTo>
                    <a:pt x="2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7" name="Freeform 369"/>
            <p:cNvSpPr>
              <a:spLocks/>
            </p:cNvSpPr>
            <p:nvPr/>
          </p:nvSpPr>
          <p:spPr bwMode="auto">
            <a:xfrm>
              <a:off x="4386" y="2293"/>
              <a:ext cx="25" cy="18"/>
            </a:xfrm>
            <a:custGeom>
              <a:avLst/>
              <a:gdLst>
                <a:gd name="T0" fmla="*/ 22 w 25"/>
                <a:gd name="T1" fmla="*/ 11 h 18"/>
                <a:gd name="T2" fmla="*/ 25 w 25"/>
                <a:gd name="T3" fmla="*/ 10 h 18"/>
                <a:gd name="T4" fmla="*/ 3 w 25"/>
                <a:gd name="T5" fmla="*/ 0 h 18"/>
                <a:gd name="T6" fmla="*/ 0 w 25"/>
                <a:gd name="T7" fmla="*/ 6 h 18"/>
                <a:gd name="T8" fmla="*/ 22 w 25"/>
                <a:gd name="T9" fmla="*/ 18 h 18"/>
                <a:gd name="T10" fmla="*/ 25 w 25"/>
                <a:gd name="T11" fmla="*/ 16 h 18"/>
                <a:gd name="T12" fmla="*/ 22 w 25"/>
                <a:gd name="T13" fmla="*/ 18 h 18"/>
                <a:gd name="T14" fmla="*/ 24 w 25"/>
                <a:gd name="T15" fmla="*/ 18 h 18"/>
                <a:gd name="T16" fmla="*/ 25 w 25"/>
                <a:gd name="T17" fmla="*/ 16 h 18"/>
                <a:gd name="T18" fmla="*/ 22 w 25"/>
                <a:gd name="T19" fmla="*/ 11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8">
                  <a:moveTo>
                    <a:pt x="22" y="11"/>
                  </a:moveTo>
                  <a:lnTo>
                    <a:pt x="25" y="10"/>
                  </a:lnTo>
                  <a:lnTo>
                    <a:pt x="3" y="0"/>
                  </a:lnTo>
                  <a:lnTo>
                    <a:pt x="0" y="6"/>
                  </a:lnTo>
                  <a:lnTo>
                    <a:pt x="22" y="18"/>
                  </a:lnTo>
                  <a:lnTo>
                    <a:pt x="25" y="16"/>
                  </a:lnTo>
                  <a:lnTo>
                    <a:pt x="22" y="18"/>
                  </a:lnTo>
                  <a:lnTo>
                    <a:pt x="24" y="18"/>
                  </a:lnTo>
                  <a:lnTo>
                    <a:pt x="25" y="16"/>
                  </a:lnTo>
                  <a:lnTo>
                    <a:pt x="22" y="1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8" name="Freeform 370"/>
            <p:cNvSpPr>
              <a:spLocks/>
            </p:cNvSpPr>
            <p:nvPr/>
          </p:nvSpPr>
          <p:spPr bwMode="auto">
            <a:xfrm>
              <a:off x="4408" y="2289"/>
              <a:ext cx="24" cy="20"/>
            </a:xfrm>
            <a:custGeom>
              <a:avLst/>
              <a:gdLst>
                <a:gd name="T0" fmla="*/ 24 w 24"/>
                <a:gd name="T1" fmla="*/ 0 h 20"/>
                <a:gd name="T2" fmla="*/ 20 w 24"/>
                <a:gd name="T3" fmla="*/ 2 h 20"/>
                <a:gd name="T4" fmla="*/ 0 w 24"/>
                <a:gd name="T5" fmla="*/ 15 h 20"/>
                <a:gd name="T6" fmla="*/ 3 w 24"/>
                <a:gd name="T7" fmla="*/ 20 h 20"/>
                <a:gd name="T8" fmla="*/ 24 w 24"/>
                <a:gd name="T9" fmla="*/ 7 h 20"/>
                <a:gd name="T10" fmla="*/ 20 w 24"/>
                <a:gd name="T11" fmla="*/ 9 h 20"/>
                <a:gd name="T12" fmla="*/ 24 w 24"/>
                <a:gd name="T13" fmla="*/ 0 h 20"/>
                <a:gd name="T14" fmla="*/ 22 w 24"/>
                <a:gd name="T15" fmla="*/ 0 h 20"/>
                <a:gd name="T16" fmla="*/ 20 w 24"/>
                <a:gd name="T17" fmla="*/ 2 h 20"/>
                <a:gd name="T18" fmla="*/ 24 w 24"/>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0">
                  <a:moveTo>
                    <a:pt x="24" y="0"/>
                  </a:moveTo>
                  <a:lnTo>
                    <a:pt x="20" y="2"/>
                  </a:lnTo>
                  <a:lnTo>
                    <a:pt x="0" y="15"/>
                  </a:lnTo>
                  <a:lnTo>
                    <a:pt x="3" y="20"/>
                  </a:lnTo>
                  <a:lnTo>
                    <a:pt x="24" y="7"/>
                  </a:lnTo>
                  <a:lnTo>
                    <a:pt x="20" y="9"/>
                  </a:lnTo>
                  <a:lnTo>
                    <a:pt x="24" y="0"/>
                  </a:lnTo>
                  <a:lnTo>
                    <a:pt x="22" y="0"/>
                  </a:lnTo>
                  <a:lnTo>
                    <a:pt x="20" y="2"/>
                  </a:lnTo>
                  <a:lnTo>
                    <a:pt x="24"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79" name="Freeform 371"/>
            <p:cNvSpPr>
              <a:spLocks/>
            </p:cNvSpPr>
            <p:nvPr/>
          </p:nvSpPr>
          <p:spPr bwMode="auto">
            <a:xfrm>
              <a:off x="4428" y="2289"/>
              <a:ext cx="26" cy="22"/>
            </a:xfrm>
            <a:custGeom>
              <a:avLst/>
              <a:gdLst>
                <a:gd name="T0" fmla="*/ 22 w 26"/>
                <a:gd name="T1" fmla="*/ 14 h 22"/>
                <a:gd name="T2" fmla="*/ 26 w 26"/>
                <a:gd name="T3" fmla="*/ 14 h 22"/>
                <a:gd name="T4" fmla="*/ 4 w 26"/>
                <a:gd name="T5" fmla="*/ 0 h 22"/>
                <a:gd name="T6" fmla="*/ 0 w 26"/>
                <a:gd name="T7" fmla="*/ 9 h 22"/>
                <a:gd name="T8" fmla="*/ 22 w 26"/>
                <a:gd name="T9" fmla="*/ 20 h 22"/>
                <a:gd name="T10" fmla="*/ 26 w 26"/>
                <a:gd name="T11" fmla="*/ 20 h 22"/>
                <a:gd name="T12" fmla="*/ 22 w 26"/>
                <a:gd name="T13" fmla="*/ 20 h 22"/>
                <a:gd name="T14" fmla="*/ 24 w 26"/>
                <a:gd name="T15" fmla="*/ 22 h 22"/>
                <a:gd name="T16" fmla="*/ 26 w 26"/>
                <a:gd name="T17" fmla="*/ 20 h 22"/>
                <a:gd name="T18" fmla="*/ 22 w 26"/>
                <a:gd name="T19" fmla="*/ 14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2">
                  <a:moveTo>
                    <a:pt x="22" y="14"/>
                  </a:moveTo>
                  <a:lnTo>
                    <a:pt x="26" y="14"/>
                  </a:lnTo>
                  <a:lnTo>
                    <a:pt x="4" y="0"/>
                  </a:lnTo>
                  <a:lnTo>
                    <a:pt x="0" y="9"/>
                  </a:lnTo>
                  <a:lnTo>
                    <a:pt x="22" y="20"/>
                  </a:lnTo>
                  <a:lnTo>
                    <a:pt x="26" y="20"/>
                  </a:lnTo>
                  <a:lnTo>
                    <a:pt x="22" y="20"/>
                  </a:lnTo>
                  <a:lnTo>
                    <a:pt x="24" y="22"/>
                  </a:lnTo>
                  <a:lnTo>
                    <a:pt x="26" y="20"/>
                  </a:lnTo>
                  <a:lnTo>
                    <a:pt x="22" y="1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0" name="Freeform 372"/>
            <p:cNvSpPr>
              <a:spLocks/>
            </p:cNvSpPr>
            <p:nvPr/>
          </p:nvSpPr>
          <p:spPr bwMode="auto">
            <a:xfrm>
              <a:off x="4450" y="2287"/>
              <a:ext cx="27" cy="22"/>
            </a:xfrm>
            <a:custGeom>
              <a:avLst/>
              <a:gdLst>
                <a:gd name="T0" fmla="*/ 24 w 27"/>
                <a:gd name="T1" fmla="*/ 4 h 22"/>
                <a:gd name="T2" fmla="*/ 22 w 27"/>
                <a:gd name="T3" fmla="*/ 0 h 22"/>
                <a:gd name="T4" fmla="*/ 0 w 27"/>
                <a:gd name="T5" fmla="*/ 16 h 22"/>
                <a:gd name="T6" fmla="*/ 4 w 27"/>
                <a:gd name="T7" fmla="*/ 22 h 22"/>
                <a:gd name="T8" fmla="*/ 27 w 27"/>
                <a:gd name="T9" fmla="*/ 7 h 22"/>
                <a:gd name="T10" fmla="*/ 24 w 27"/>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4"/>
                  </a:moveTo>
                  <a:lnTo>
                    <a:pt x="22" y="0"/>
                  </a:lnTo>
                  <a:lnTo>
                    <a:pt x="0" y="16"/>
                  </a:lnTo>
                  <a:lnTo>
                    <a:pt x="4" y="22"/>
                  </a:lnTo>
                  <a:lnTo>
                    <a:pt x="27" y="7"/>
                  </a:lnTo>
                  <a:lnTo>
                    <a:pt x="24"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1" name="Freeform 373"/>
            <p:cNvSpPr>
              <a:spLocks/>
            </p:cNvSpPr>
            <p:nvPr/>
          </p:nvSpPr>
          <p:spPr bwMode="auto">
            <a:xfrm>
              <a:off x="4337" y="2306"/>
              <a:ext cx="30" cy="25"/>
            </a:xfrm>
            <a:custGeom>
              <a:avLst/>
              <a:gdLst>
                <a:gd name="T0" fmla="*/ 25 w 30"/>
                <a:gd name="T1" fmla="*/ 17 h 25"/>
                <a:gd name="T2" fmla="*/ 30 w 30"/>
                <a:gd name="T3" fmla="*/ 17 h 25"/>
                <a:gd name="T4" fmla="*/ 5 w 30"/>
                <a:gd name="T5" fmla="*/ 0 h 25"/>
                <a:gd name="T6" fmla="*/ 0 w 30"/>
                <a:gd name="T7" fmla="*/ 7 h 25"/>
                <a:gd name="T8" fmla="*/ 25 w 30"/>
                <a:gd name="T9" fmla="*/ 24 h 25"/>
                <a:gd name="T10" fmla="*/ 30 w 30"/>
                <a:gd name="T11" fmla="*/ 24 h 25"/>
                <a:gd name="T12" fmla="*/ 25 w 30"/>
                <a:gd name="T13" fmla="*/ 24 h 25"/>
                <a:gd name="T14" fmla="*/ 29 w 30"/>
                <a:gd name="T15" fmla="*/ 25 h 25"/>
                <a:gd name="T16" fmla="*/ 30 w 30"/>
                <a:gd name="T17" fmla="*/ 24 h 25"/>
                <a:gd name="T18" fmla="*/ 25 w 30"/>
                <a:gd name="T19" fmla="*/ 17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25" y="17"/>
                  </a:moveTo>
                  <a:lnTo>
                    <a:pt x="30" y="17"/>
                  </a:lnTo>
                  <a:lnTo>
                    <a:pt x="5" y="0"/>
                  </a:lnTo>
                  <a:lnTo>
                    <a:pt x="0" y="7"/>
                  </a:lnTo>
                  <a:lnTo>
                    <a:pt x="25" y="24"/>
                  </a:lnTo>
                  <a:lnTo>
                    <a:pt x="30" y="24"/>
                  </a:lnTo>
                  <a:lnTo>
                    <a:pt x="25" y="24"/>
                  </a:lnTo>
                  <a:lnTo>
                    <a:pt x="29" y="25"/>
                  </a:lnTo>
                  <a:lnTo>
                    <a:pt x="30" y="24"/>
                  </a:lnTo>
                  <a:lnTo>
                    <a:pt x="25"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2" name="Freeform 374"/>
            <p:cNvSpPr>
              <a:spLocks/>
            </p:cNvSpPr>
            <p:nvPr/>
          </p:nvSpPr>
          <p:spPr bwMode="auto">
            <a:xfrm>
              <a:off x="4362" y="2306"/>
              <a:ext cx="29" cy="24"/>
            </a:xfrm>
            <a:custGeom>
              <a:avLst/>
              <a:gdLst>
                <a:gd name="T0" fmla="*/ 27 w 29"/>
                <a:gd name="T1" fmla="*/ 0 h 24"/>
                <a:gd name="T2" fmla="*/ 24 w 29"/>
                <a:gd name="T3" fmla="*/ 0 h 24"/>
                <a:gd name="T4" fmla="*/ 0 w 29"/>
                <a:gd name="T5" fmla="*/ 17 h 24"/>
                <a:gd name="T6" fmla="*/ 5 w 29"/>
                <a:gd name="T7" fmla="*/ 24 h 24"/>
                <a:gd name="T8" fmla="*/ 29 w 29"/>
                <a:gd name="T9" fmla="*/ 7 h 24"/>
                <a:gd name="T10" fmla="*/ 24 w 29"/>
                <a:gd name="T11" fmla="*/ 7 h 24"/>
                <a:gd name="T12" fmla="*/ 27 w 29"/>
                <a:gd name="T13" fmla="*/ 0 h 24"/>
                <a:gd name="T14" fmla="*/ 26 w 29"/>
                <a:gd name="T15" fmla="*/ 0 h 24"/>
                <a:gd name="T16" fmla="*/ 24 w 29"/>
                <a:gd name="T17" fmla="*/ 0 h 24"/>
                <a:gd name="T18" fmla="*/ 27 w 29"/>
                <a:gd name="T19" fmla="*/ 0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27" y="0"/>
                  </a:moveTo>
                  <a:lnTo>
                    <a:pt x="24" y="0"/>
                  </a:lnTo>
                  <a:lnTo>
                    <a:pt x="0" y="17"/>
                  </a:lnTo>
                  <a:lnTo>
                    <a:pt x="5" y="24"/>
                  </a:lnTo>
                  <a:lnTo>
                    <a:pt x="29" y="7"/>
                  </a:lnTo>
                  <a:lnTo>
                    <a:pt x="24" y="7"/>
                  </a:lnTo>
                  <a:lnTo>
                    <a:pt x="27" y="0"/>
                  </a:lnTo>
                  <a:lnTo>
                    <a:pt x="26" y="0"/>
                  </a:lnTo>
                  <a:lnTo>
                    <a:pt x="24" y="0"/>
                  </a:lnTo>
                  <a:lnTo>
                    <a:pt x="2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83" name="Freeform 375"/>
            <p:cNvSpPr>
              <a:spLocks/>
            </p:cNvSpPr>
            <p:nvPr/>
          </p:nvSpPr>
          <p:spPr bwMode="auto">
            <a:xfrm>
              <a:off x="4386" y="2306"/>
              <a:ext cx="25" cy="19"/>
            </a:xfrm>
            <a:custGeom>
              <a:avLst/>
              <a:gdLst>
                <a:gd name="T0" fmla="*/ 22 w 25"/>
                <a:gd name="T1" fmla="*/ 12 h 19"/>
                <a:gd name="T2" fmla="*/ 25 w 25"/>
                <a:gd name="T3" fmla="*/ 10 h 19"/>
                <a:gd name="T4" fmla="*/ 3 w 25"/>
                <a:gd name="T5" fmla="*/ 0 h 19"/>
                <a:gd name="T6" fmla="*/ 0 w 25"/>
                <a:gd name="T7" fmla="*/ 7 h 19"/>
                <a:gd name="T8" fmla="*/ 22 w 25"/>
                <a:gd name="T9" fmla="*/ 19 h 19"/>
                <a:gd name="T10" fmla="*/ 25 w 25"/>
                <a:gd name="T11" fmla="*/ 17 h 19"/>
                <a:gd name="T12" fmla="*/ 22 w 25"/>
                <a:gd name="T13" fmla="*/ 19 h 19"/>
                <a:gd name="T14" fmla="*/ 24 w 25"/>
                <a:gd name="T15" fmla="*/ 19 h 19"/>
                <a:gd name="T16" fmla="*/ 25 w 25"/>
                <a:gd name="T17" fmla="*/ 17 h 19"/>
                <a:gd name="T18" fmla="*/ 22 w 25"/>
                <a:gd name="T19" fmla="*/ 12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5" h="19">
                  <a:moveTo>
                    <a:pt x="22" y="12"/>
                  </a:moveTo>
                  <a:lnTo>
                    <a:pt x="25" y="10"/>
                  </a:lnTo>
                  <a:lnTo>
                    <a:pt x="3" y="0"/>
                  </a:lnTo>
                  <a:lnTo>
                    <a:pt x="0" y="7"/>
                  </a:lnTo>
                  <a:lnTo>
                    <a:pt x="22" y="19"/>
                  </a:lnTo>
                  <a:lnTo>
                    <a:pt x="25" y="17"/>
                  </a:lnTo>
                  <a:lnTo>
                    <a:pt x="22" y="19"/>
                  </a:lnTo>
                  <a:lnTo>
                    <a:pt x="24" y="19"/>
                  </a:lnTo>
                  <a:lnTo>
                    <a:pt x="25" y="17"/>
                  </a:lnTo>
                  <a:lnTo>
                    <a:pt x="22" y="1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9870" name="Group 376"/>
          <p:cNvGrpSpPr>
            <a:grpSpLocks/>
          </p:cNvGrpSpPr>
          <p:nvPr/>
        </p:nvGrpSpPr>
        <p:grpSpPr bwMode="auto">
          <a:xfrm>
            <a:off x="6769100" y="3498850"/>
            <a:ext cx="330200" cy="1701800"/>
            <a:chOff x="4408" y="1253"/>
            <a:chExt cx="208" cy="1072"/>
          </a:xfrm>
        </p:grpSpPr>
        <p:sp>
          <p:nvSpPr>
            <p:cNvPr id="30484" name="Freeform 377"/>
            <p:cNvSpPr>
              <a:spLocks/>
            </p:cNvSpPr>
            <p:nvPr/>
          </p:nvSpPr>
          <p:spPr bwMode="auto">
            <a:xfrm>
              <a:off x="4408" y="2303"/>
              <a:ext cx="24" cy="20"/>
            </a:xfrm>
            <a:custGeom>
              <a:avLst/>
              <a:gdLst>
                <a:gd name="T0" fmla="*/ 24 w 24"/>
                <a:gd name="T1" fmla="*/ 0 h 20"/>
                <a:gd name="T2" fmla="*/ 20 w 24"/>
                <a:gd name="T3" fmla="*/ 1 h 20"/>
                <a:gd name="T4" fmla="*/ 0 w 24"/>
                <a:gd name="T5" fmla="*/ 15 h 20"/>
                <a:gd name="T6" fmla="*/ 3 w 24"/>
                <a:gd name="T7" fmla="*/ 20 h 20"/>
                <a:gd name="T8" fmla="*/ 24 w 24"/>
                <a:gd name="T9" fmla="*/ 6 h 20"/>
                <a:gd name="T10" fmla="*/ 20 w 24"/>
                <a:gd name="T11" fmla="*/ 8 h 20"/>
                <a:gd name="T12" fmla="*/ 24 w 24"/>
                <a:gd name="T13" fmla="*/ 0 h 20"/>
                <a:gd name="T14" fmla="*/ 22 w 24"/>
                <a:gd name="T15" fmla="*/ 0 h 20"/>
                <a:gd name="T16" fmla="*/ 20 w 24"/>
                <a:gd name="T17" fmla="*/ 1 h 20"/>
                <a:gd name="T18" fmla="*/ 24 w 24"/>
                <a:gd name="T19" fmla="*/ 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0">
                  <a:moveTo>
                    <a:pt x="24" y="0"/>
                  </a:moveTo>
                  <a:lnTo>
                    <a:pt x="20" y="1"/>
                  </a:lnTo>
                  <a:lnTo>
                    <a:pt x="0" y="15"/>
                  </a:lnTo>
                  <a:lnTo>
                    <a:pt x="3" y="20"/>
                  </a:lnTo>
                  <a:lnTo>
                    <a:pt x="24" y="6"/>
                  </a:lnTo>
                  <a:lnTo>
                    <a:pt x="20" y="8"/>
                  </a:lnTo>
                  <a:lnTo>
                    <a:pt x="24" y="0"/>
                  </a:lnTo>
                  <a:lnTo>
                    <a:pt x="22" y="0"/>
                  </a:lnTo>
                  <a:lnTo>
                    <a:pt x="20" y="1"/>
                  </a:lnTo>
                  <a:lnTo>
                    <a:pt x="24"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85" name="Freeform 378"/>
            <p:cNvSpPr>
              <a:spLocks/>
            </p:cNvSpPr>
            <p:nvPr/>
          </p:nvSpPr>
          <p:spPr bwMode="auto">
            <a:xfrm>
              <a:off x="4428" y="2303"/>
              <a:ext cx="26" cy="22"/>
            </a:xfrm>
            <a:custGeom>
              <a:avLst/>
              <a:gdLst>
                <a:gd name="T0" fmla="*/ 22 w 26"/>
                <a:gd name="T1" fmla="*/ 13 h 22"/>
                <a:gd name="T2" fmla="*/ 26 w 26"/>
                <a:gd name="T3" fmla="*/ 13 h 22"/>
                <a:gd name="T4" fmla="*/ 4 w 26"/>
                <a:gd name="T5" fmla="*/ 0 h 22"/>
                <a:gd name="T6" fmla="*/ 0 w 26"/>
                <a:gd name="T7" fmla="*/ 8 h 22"/>
                <a:gd name="T8" fmla="*/ 22 w 26"/>
                <a:gd name="T9" fmla="*/ 20 h 22"/>
                <a:gd name="T10" fmla="*/ 26 w 26"/>
                <a:gd name="T11" fmla="*/ 20 h 22"/>
                <a:gd name="T12" fmla="*/ 22 w 26"/>
                <a:gd name="T13" fmla="*/ 20 h 22"/>
                <a:gd name="T14" fmla="*/ 24 w 26"/>
                <a:gd name="T15" fmla="*/ 22 h 22"/>
                <a:gd name="T16" fmla="*/ 26 w 26"/>
                <a:gd name="T17" fmla="*/ 20 h 22"/>
                <a:gd name="T18" fmla="*/ 22 w 26"/>
                <a:gd name="T19" fmla="*/ 13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2">
                  <a:moveTo>
                    <a:pt x="22" y="13"/>
                  </a:moveTo>
                  <a:lnTo>
                    <a:pt x="26" y="13"/>
                  </a:lnTo>
                  <a:lnTo>
                    <a:pt x="4" y="0"/>
                  </a:lnTo>
                  <a:lnTo>
                    <a:pt x="0" y="8"/>
                  </a:lnTo>
                  <a:lnTo>
                    <a:pt x="22" y="20"/>
                  </a:lnTo>
                  <a:lnTo>
                    <a:pt x="26" y="20"/>
                  </a:lnTo>
                  <a:lnTo>
                    <a:pt x="22" y="20"/>
                  </a:lnTo>
                  <a:lnTo>
                    <a:pt x="24" y="22"/>
                  </a:lnTo>
                  <a:lnTo>
                    <a:pt x="26" y="20"/>
                  </a:lnTo>
                  <a:lnTo>
                    <a:pt x="22" y="1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86" name="Freeform 379"/>
            <p:cNvSpPr>
              <a:spLocks/>
            </p:cNvSpPr>
            <p:nvPr/>
          </p:nvSpPr>
          <p:spPr bwMode="auto">
            <a:xfrm>
              <a:off x="4450" y="2301"/>
              <a:ext cx="27" cy="22"/>
            </a:xfrm>
            <a:custGeom>
              <a:avLst/>
              <a:gdLst>
                <a:gd name="T0" fmla="*/ 24 w 27"/>
                <a:gd name="T1" fmla="*/ 3 h 22"/>
                <a:gd name="T2" fmla="*/ 22 w 27"/>
                <a:gd name="T3" fmla="*/ 0 h 22"/>
                <a:gd name="T4" fmla="*/ 0 w 27"/>
                <a:gd name="T5" fmla="*/ 15 h 22"/>
                <a:gd name="T6" fmla="*/ 4 w 27"/>
                <a:gd name="T7" fmla="*/ 22 h 22"/>
                <a:gd name="T8" fmla="*/ 27 w 27"/>
                <a:gd name="T9" fmla="*/ 7 h 22"/>
                <a:gd name="T10" fmla="*/ 24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24" y="3"/>
                  </a:moveTo>
                  <a:lnTo>
                    <a:pt x="22" y="0"/>
                  </a:lnTo>
                  <a:lnTo>
                    <a:pt x="0" y="15"/>
                  </a:lnTo>
                  <a:lnTo>
                    <a:pt x="4" y="22"/>
                  </a:lnTo>
                  <a:lnTo>
                    <a:pt x="27" y="7"/>
                  </a:lnTo>
                  <a:lnTo>
                    <a:pt x="24"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87" name="Freeform 380"/>
            <p:cNvSpPr>
              <a:spLocks/>
            </p:cNvSpPr>
            <p:nvPr/>
          </p:nvSpPr>
          <p:spPr bwMode="auto">
            <a:xfrm>
              <a:off x="4586" y="2085"/>
              <a:ext cx="30" cy="27"/>
            </a:xfrm>
            <a:custGeom>
              <a:avLst/>
              <a:gdLst>
                <a:gd name="T0" fmla="*/ 0 w 30"/>
                <a:gd name="T1" fmla="*/ 25 h 27"/>
                <a:gd name="T2" fmla="*/ 5 w 30"/>
                <a:gd name="T3" fmla="*/ 25 h 27"/>
                <a:gd name="T4" fmla="*/ 30 w 30"/>
                <a:gd name="T5" fmla="*/ 6 h 27"/>
                <a:gd name="T6" fmla="*/ 25 w 30"/>
                <a:gd name="T7" fmla="*/ 0 h 27"/>
                <a:gd name="T8" fmla="*/ 0 w 30"/>
                <a:gd name="T9" fmla="*/ 18 h 27"/>
                <a:gd name="T10" fmla="*/ 5 w 30"/>
                <a:gd name="T11" fmla="*/ 18 h 27"/>
                <a:gd name="T12" fmla="*/ 0 w 30"/>
                <a:gd name="T13" fmla="*/ 25 h 27"/>
                <a:gd name="T14" fmla="*/ 1 w 30"/>
                <a:gd name="T15" fmla="*/ 27 h 27"/>
                <a:gd name="T16" fmla="*/ 5 w 30"/>
                <a:gd name="T17" fmla="*/ 25 h 27"/>
                <a:gd name="T18" fmla="*/ 0 w 30"/>
                <a:gd name="T19" fmla="*/ 25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0" y="25"/>
                  </a:moveTo>
                  <a:lnTo>
                    <a:pt x="5" y="25"/>
                  </a:lnTo>
                  <a:lnTo>
                    <a:pt x="30" y="6"/>
                  </a:lnTo>
                  <a:lnTo>
                    <a:pt x="25" y="0"/>
                  </a:lnTo>
                  <a:lnTo>
                    <a:pt x="0" y="18"/>
                  </a:lnTo>
                  <a:lnTo>
                    <a:pt x="5" y="18"/>
                  </a:lnTo>
                  <a:lnTo>
                    <a:pt x="0" y="25"/>
                  </a:lnTo>
                  <a:lnTo>
                    <a:pt x="1" y="27"/>
                  </a:lnTo>
                  <a:lnTo>
                    <a:pt x="5" y="25"/>
                  </a:lnTo>
                  <a:lnTo>
                    <a:pt x="0" y="2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88" name="Freeform 381"/>
            <p:cNvSpPr>
              <a:spLocks/>
            </p:cNvSpPr>
            <p:nvPr/>
          </p:nvSpPr>
          <p:spPr bwMode="auto">
            <a:xfrm>
              <a:off x="4562" y="2085"/>
              <a:ext cx="29" cy="25"/>
            </a:xfrm>
            <a:custGeom>
              <a:avLst/>
              <a:gdLst>
                <a:gd name="T0" fmla="*/ 5 w 29"/>
                <a:gd name="T1" fmla="*/ 8 h 25"/>
                <a:gd name="T2" fmla="*/ 0 w 29"/>
                <a:gd name="T3" fmla="*/ 8 h 25"/>
                <a:gd name="T4" fmla="*/ 24 w 29"/>
                <a:gd name="T5" fmla="*/ 25 h 25"/>
                <a:gd name="T6" fmla="*/ 29 w 29"/>
                <a:gd name="T7" fmla="*/ 18 h 25"/>
                <a:gd name="T8" fmla="*/ 5 w 29"/>
                <a:gd name="T9" fmla="*/ 1 h 25"/>
                <a:gd name="T10" fmla="*/ 2 w 29"/>
                <a:gd name="T11" fmla="*/ 1 h 25"/>
                <a:gd name="T12" fmla="*/ 5 w 29"/>
                <a:gd name="T13" fmla="*/ 1 h 25"/>
                <a:gd name="T14" fmla="*/ 3 w 29"/>
                <a:gd name="T15" fmla="*/ 0 h 25"/>
                <a:gd name="T16" fmla="*/ 2 w 29"/>
                <a:gd name="T17" fmla="*/ 1 h 25"/>
                <a:gd name="T18" fmla="*/ 5 w 29"/>
                <a:gd name="T19" fmla="*/ 8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5" y="8"/>
                  </a:moveTo>
                  <a:lnTo>
                    <a:pt x="0" y="8"/>
                  </a:lnTo>
                  <a:lnTo>
                    <a:pt x="24" y="25"/>
                  </a:lnTo>
                  <a:lnTo>
                    <a:pt x="29" y="18"/>
                  </a:lnTo>
                  <a:lnTo>
                    <a:pt x="5" y="1"/>
                  </a:lnTo>
                  <a:lnTo>
                    <a:pt x="2" y="1"/>
                  </a:lnTo>
                  <a:lnTo>
                    <a:pt x="5" y="1"/>
                  </a:lnTo>
                  <a:lnTo>
                    <a:pt x="3" y="0"/>
                  </a:lnTo>
                  <a:lnTo>
                    <a:pt x="2" y="1"/>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89" name="Freeform 382"/>
            <p:cNvSpPr>
              <a:spLocks/>
            </p:cNvSpPr>
            <p:nvPr/>
          </p:nvSpPr>
          <p:spPr bwMode="auto">
            <a:xfrm>
              <a:off x="4540" y="2086"/>
              <a:ext cx="27" cy="19"/>
            </a:xfrm>
            <a:custGeom>
              <a:avLst/>
              <a:gdLst>
                <a:gd name="T0" fmla="*/ 0 w 27"/>
                <a:gd name="T1" fmla="*/ 17 h 19"/>
                <a:gd name="T2" fmla="*/ 5 w 27"/>
                <a:gd name="T3" fmla="*/ 17 h 19"/>
                <a:gd name="T4" fmla="*/ 27 w 27"/>
                <a:gd name="T5" fmla="*/ 7 h 19"/>
                <a:gd name="T6" fmla="*/ 24 w 27"/>
                <a:gd name="T7" fmla="*/ 0 h 19"/>
                <a:gd name="T8" fmla="*/ 2 w 27"/>
                <a:gd name="T9" fmla="*/ 10 h 19"/>
                <a:gd name="T10" fmla="*/ 5 w 27"/>
                <a:gd name="T11" fmla="*/ 10 h 19"/>
                <a:gd name="T12" fmla="*/ 0 w 27"/>
                <a:gd name="T13" fmla="*/ 17 h 19"/>
                <a:gd name="T14" fmla="*/ 3 w 27"/>
                <a:gd name="T15" fmla="*/ 19 h 19"/>
                <a:gd name="T16" fmla="*/ 5 w 27"/>
                <a:gd name="T17" fmla="*/ 17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7"/>
                  </a:lnTo>
                  <a:lnTo>
                    <a:pt x="27" y="7"/>
                  </a:lnTo>
                  <a:lnTo>
                    <a:pt x="24" y="0"/>
                  </a:lnTo>
                  <a:lnTo>
                    <a:pt x="2" y="10"/>
                  </a:lnTo>
                  <a:lnTo>
                    <a:pt x="5" y="10"/>
                  </a:lnTo>
                  <a:lnTo>
                    <a:pt x="0" y="17"/>
                  </a:lnTo>
                  <a:lnTo>
                    <a:pt x="3" y="19"/>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90" name="Freeform 383"/>
            <p:cNvSpPr>
              <a:spLocks/>
            </p:cNvSpPr>
            <p:nvPr/>
          </p:nvSpPr>
          <p:spPr bwMode="auto">
            <a:xfrm>
              <a:off x="4521" y="2081"/>
              <a:ext cx="24" cy="22"/>
            </a:xfrm>
            <a:custGeom>
              <a:avLst/>
              <a:gdLst>
                <a:gd name="T0" fmla="*/ 4 w 24"/>
                <a:gd name="T1" fmla="*/ 9 h 22"/>
                <a:gd name="T2" fmla="*/ 0 w 24"/>
                <a:gd name="T3" fmla="*/ 9 h 22"/>
                <a:gd name="T4" fmla="*/ 19 w 24"/>
                <a:gd name="T5" fmla="*/ 22 h 22"/>
                <a:gd name="T6" fmla="*/ 24 w 24"/>
                <a:gd name="T7" fmla="*/ 15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9"/>
                  </a:moveTo>
                  <a:lnTo>
                    <a:pt x="0" y="9"/>
                  </a:lnTo>
                  <a:lnTo>
                    <a:pt x="19" y="22"/>
                  </a:lnTo>
                  <a:lnTo>
                    <a:pt x="24" y="15"/>
                  </a:lnTo>
                  <a:lnTo>
                    <a:pt x="4" y="2"/>
                  </a:lnTo>
                  <a:lnTo>
                    <a:pt x="0" y="2"/>
                  </a:lnTo>
                  <a:lnTo>
                    <a:pt x="4" y="2"/>
                  </a:lnTo>
                  <a:lnTo>
                    <a:pt x="2" y="0"/>
                  </a:lnTo>
                  <a:lnTo>
                    <a:pt x="0" y="2"/>
                  </a:lnTo>
                  <a:lnTo>
                    <a:pt x="4"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91" name="Freeform 384"/>
            <p:cNvSpPr>
              <a:spLocks/>
            </p:cNvSpPr>
            <p:nvPr/>
          </p:nvSpPr>
          <p:spPr bwMode="auto">
            <a:xfrm>
              <a:off x="4499" y="2083"/>
              <a:ext cx="26" cy="20"/>
            </a:xfrm>
            <a:custGeom>
              <a:avLst/>
              <a:gdLst>
                <a:gd name="T0" fmla="*/ 0 w 26"/>
                <a:gd name="T1" fmla="*/ 19 h 20"/>
                <a:gd name="T2" fmla="*/ 4 w 26"/>
                <a:gd name="T3" fmla="*/ 19 h 20"/>
                <a:gd name="T4" fmla="*/ 26 w 26"/>
                <a:gd name="T5" fmla="*/ 7 h 20"/>
                <a:gd name="T6" fmla="*/ 22 w 26"/>
                <a:gd name="T7" fmla="*/ 0 h 20"/>
                <a:gd name="T8" fmla="*/ 0 w 26"/>
                <a:gd name="T9" fmla="*/ 12 h 20"/>
                <a:gd name="T10" fmla="*/ 4 w 26"/>
                <a:gd name="T11" fmla="*/ 12 h 20"/>
                <a:gd name="T12" fmla="*/ 0 w 26"/>
                <a:gd name="T13" fmla="*/ 19 h 20"/>
                <a:gd name="T14" fmla="*/ 2 w 26"/>
                <a:gd name="T15" fmla="*/ 20 h 20"/>
                <a:gd name="T16" fmla="*/ 4 w 26"/>
                <a:gd name="T17" fmla="*/ 19 h 20"/>
                <a:gd name="T18" fmla="*/ 0 w 26"/>
                <a:gd name="T19" fmla="*/ 19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19"/>
                  </a:moveTo>
                  <a:lnTo>
                    <a:pt x="4" y="19"/>
                  </a:lnTo>
                  <a:lnTo>
                    <a:pt x="26" y="7"/>
                  </a:lnTo>
                  <a:lnTo>
                    <a:pt x="22" y="0"/>
                  </a:lnTo>
                  <a:lnTo>
                    <a:pt x="0" y="12"/>
                  </a:lnTo>
                  <a:lnTo>
                    <a:pt x="4" y="12"/>
                  </a:lnTo>
                  <a:lnTo>
                    <a:pt x="0" y="19"/>
                  </a:lnTo>
                  <a:lnTo>
                    <a:pt x="2" y="20"/>
                  </a:lnTo>
                  <a:lnTo>
                    <a:pt x="4"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92" name="Freeform 385"/>
            <p:cNvSpPr>
              <a:spLocks/>
            </p:cNvSpPr>
            <p:nvPr/>
          </p:nvSpPr>
          <p:spPr bwMode="auto">
            <a:xfrm>
              <a:off x="4476" y="2081"/>
              <a:ext cx="27" cy="21"/>
            </a:xfrm>
            <a:custGeom>
              <a:avLst/>
              <a:gdLst>
                <a:gd name="T0" fmla="*/ 1 w 27"/>
                <a:gd name="T1" fmla="*/ 4 h 21"/>
                <a:gd name="T2" fmla="*/ 0 w 27"/>
                <a:gd name="T3" fmla="*/ 7 h 21"/>
                <a:gd name="T4" fmla="*/ 23 w 27"/>
                <a:gd name="T5" fmla="*/ 21 h 21"/>
                <a:gd name="T6" fmla="*/ 27 w 27"/>
                <a:gd name="T7" fmla="*/ 14 h 21"/>
                <a:gd name="T8" fmla="*/ 5 w 27"/>
                <a:gd name="T9" fmla="*/ 0 h 21"/>
                <a:gd name="T10" fmla="*/ 1 w 27"/>
                <a:gd name="T11" fmla="*/ 4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1">
                  <a:moveTo>
                    <a:pt x="1" y="4"/>
                  </a:moveTo>
                  <a:lnTo>
                    <a:pt x="0" y="7"/>
                  </a:lnTo>
                  <a:lnTo>
                    <a:pt x="23" y="21"/>
                  </a:lnTo>
                  <a:lnTo>
                    <a:pt x="27" y="14"/>
                  </a:lnTo>
                  <a:lnTo>
                    <a:pt x="5" y="0"/>
                  </a:lnTo>
                  <a:lnTo>
                    <a:pt x="1"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93" name="Freeform 386"/>
            <p:cNvSpPr>
              <a:spLocks/>
            </p:cNvSpPr>
            <p:nvPr/>
          </p:nvSpPr>
          <p:spPr bwMode="auto">
            <a:xfrm>
              <a:off x="4586" y="2098"/>
              <a:ext cx="30" cy="27"/>
            </a:xfrm>
            <a:custGeom>
              <a:avLst/>
              <a:gdLst>
                <a:gd name="T0" fmla="*/ 0 w 30"/>
                <a:gd name="T1" fmla="*/ 25 h 27"/>
                <a:gd name="T2" fmla="*/ 5 w 30"/>
                <a:gd name="T3" fmla="*/ 25 h 27"/>
                <a:gd name="T4" fmla="*/ 30 w 30"/>
                <a:gd name="T5" fmla="*/ 7 h 27"/>
                <a:gd name="T6" fmla="*/ 25 w 30"/>
                <a:gd name="T7" fmla="*/ 0 h 27"/>
                <a:gd name="T8" fmla="*/ 0 w 30"/>
                <a:gd name="T9" fmla="*/ 19 h 27"/>
                <a:gd name="T10" fmla="*/ 5 w 30"/>
                <a:gd name="T11" fmla="*/ 19 h 27"/>
                <a:gd name="T12" fmla="*/ 0 w 30"/>
                <a:gd name="T13" fmla="*/ 25 h 27"/>
                <a:gd name="T14" fmla="*/ 1 w 30"/>
                <a:gd name="T15" fmla="*/ 27 h 27"/>
                <a:gd name="T16" fmla="*/ 5 w 30"/>
                <a:gd name="T17" fmla="*/ 25 h 27"/>
                <a:gd name="T18" fmla="*/ 0 w 30"/>
                <a:gd name="T19" fmla="*/ 25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0" y="25"/>
                  </a:moveTo>
                  <a:lnTo>
                    <a:pt x="5" y="25"/>
                  </a:lnTo>
                  <a:lnTo>
                    <a:pt x="30" y="7"/>
                  </a:lnTo>
                  <a:lnTo>
                    <a:pt x="25" y="0"/>
                  </a:lnTo>
                  <a:lnTo>
                    <a:pt x="0" y="19"/>
                  </a:lnTo>
                  <a:lnTo>
                    <a:pt x="5" y="19"/>
                  </a:lnTo>
                  <a:lnTo>
                    <a:pt x="0" y="25"/>
                  </a:lnTo>
                  <a:lnTo>
                    <a:pt x="1" y="27"/>
                  </a:lnTo>
                  <a:lnTo>
                    <a:pt x="5" y="25"/>
                  </a:lnTo>
                  <a:lnTo>
                    <a:pt x="0" y="2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94" name="Freeform 387"/>
            <p:cNvSpPr>
              <a:spLocks/>
            </p:cNvSpPr>
            <p:nvPr/>
          </p:nvSpPr>
          <p:spPr bwMode="auto">
            <a:xfrm>
              <a:off x="4562" y="2098"/>
              <a:ext cx="29" cy="25"/>
            </a:xfrm>
            <a:custGeom>
              <a:avLst/>
              <a:gdLst>
                <a:gd name="T0" fmla="*/ 5 w 29"/>
                <a:gd name="T1" fmla="*/ 9 h 25"/>
                <a:gd name="T2" fmla="*/ 0 w 29"/>
                <a:gd name="T3" fmla="*/ 9 h 25"/>
                <a:gd name="T4" fmla="*/ 24 w 29"/>
                <a:gd name="T5" fmla="*/ 25 h 25"/>
                <a:gd name="T6" fmla="*/ 29 w 29"/>
                <a:gd name="T7" fmla="*/ 19 h 25"/>
                <a:gd name="T8" fmla="*/ 5 w 29"/>
                <a:gd name="T9" fmla="*/ 2 h 25"/>
                <a:gd name="T10" fmla="*/ 2 w 29"/>
                <a:gd name="T11" fmla="*/ 2 h 25"/>
                <a:gd name="T12" fmla="*/ 5 w 29"/>
                <a:gd name="T13" fmla="*/ 2 h 25"/>
                <a:gd name="T14" fmla="*/ 3 w 29"/>
                <a:gd name="T15" fmla="*/ 0 h 25"/>
                <a:gd name="T16" fmla="*/ 2 w 29"/>
                <a:gd name="T17" fmla="*/ 2 h 25"/>
                <a:gd name="T18" fmla="*/ 5 w 29"/>
                <a:gd name="T19" fmla="*/ 9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5" y="9"/>
                  </a:moveTo>
                  <a:lnTo>
                    <a:pt x="0" y="9"/>
                  </a:lnTo>
                  <a:lnTo>
                    <a:pt x="24" y="25"/>
                  </a:lnTo>
                  <a:lnTo>
                    <a:pt x="29" y="19"/>
                  </a:lnTo>
                  <a:lnTo>
                    <a:pt x="5" y="2"/>
                  </a:lnTo>
                  <a:lnTo>
                    <a:pt x="2" y="2"/>
                  </a:lnTo>
                  <a:lnTo>
                    <a:pt x="5" y="2"/>
                  </a:lnTo>
                  <a:lnTo>
                    <a:pt x="3" y="0"/>
                  </a:lnTo>
                  <a:lnTo>
                    <a:pt x="2" y="2"/>
                  </a:lnTo>
                  <a:lnTo>
                    <a:pt x="5"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95" name="Freeform 388"/>
            <p:cNvSpPr>
              <a:spLocks/>
            </p:cNvSpPr>
            <p:nvPr/>
          </p:nvSpPr>
          <p:spPr bwMode="auto">
            <a:xfrm>
              <a:off x="4540" y="2100"/>
              <a:ext cx="27" cy="18"/>
            </a:xfrm>
            <a:custGeom>
              <a:avLst/>
              <a:gdLst>
                <a:gd name="T0" fmla="*/ 0 w 27"/>
                <a:gd name="T1" fmla="*/ 17 h 18"/>
                <a:gd name="T2" fmla="*/ 5 w 27"/>
                <a:gd name="T3" fmla="*/ 17 h 18"/>
                <a:gd name="T4" fmla="*/ 27 w 27"/>
                <a:gd name="T5" fmla="*/ 7 h 18"/>
                <a:gd name="T6" fmla="*/ 24 w 27"/>
                <a:gd name="T7" fmla="*/ 0 h 18"/>
                <a:gd name="T8" fmla="*/ 2 w 27"/>
                <a:gd name="T9" fmla="*/ 10 h 18"/>
                <a:gd name="T10" fmla="*/ 5 w 27"/>
                <a:gd name="T11" fmla="*/ 10 h 18"/>
                <a:gd name="T12" fmla="*/ 0 w 27"/>
                <a:gd name="T13" fmla="*/ 17 h 18"/>
                <a:gd name="T14" fmla="*/ 3 w 27"/>
                <a:gd name="T15" fmla="*/ 18 h 18"/>
                <a:gd name="T16" fmla="*/ 5 w 27"/>
                <a:gd name="T17" fmla="*/ 17 h 18"/>
                <a:gd name="T18" fmla="*/ 0 w 27"/>
                <a:gd name="T19" fmla="*/ 17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8">
                  <a:moveTo>
                    <a:pt x="0" y="17"/>
                  </a:moveTo>
                  <a:lnTo>
                    <a:pt x="5" y="17"/>
                  </a:lnTo>
                  <a:lnTo>
                    <a:pt x="27" y="7"/>
                  </a:lnTo>
                  <a:lnTo>
                    <a:pt x="24" y="0"/>
                  </a:lnTo>
                  <a:lnTo>
                    <a:pt x="2" y="10"/>
                  </a:lnTo>
                  <a:lnTo>
                    <a:pt x="5" y="10"/>
                  </a:lnTo>
                  <a:lnTo>
                    <a:pt x="0" y="17"/>
                  </a:lnTo>
                  <a:lnTo>
                    <a:pt x="3" y="18"/>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96" name="Freeform 389"/>
            <p:cNvSpPr>
              <a:spLocks/>
            </p:cNvSpPr>
            <p:nvPr/>
          </p:nvSpPr>
          <p:spPr bwMode="auto">
            <a:xfrm>
              <a:off x="4521" y="2095"/>
              <a:ext cx="24" cy="22"/>
            </a:xfrm>
            <a:custGeom>
              <a:avLst/>
              <a:gdLst>
                <a:gd name="T0" fmla="*/ 4 w 24"/>
                <a:gd name="T1" fmla="*/ 8 h 22"/>
                <a:gd name="T2" fmla="*/ 0 w 24"/>
                <a:gd name="T3" fmla="*/ 8 h 22"/>
                <a:gd name="T4" fmla="*/ 19 w 24"/>
                <a:gd name="T5" fmla="*/ 22 h 22"/>
                <a:gd name="T6" fmla="*/ 24 w 24"/>
                <a:gd name="T7" fmla="*/ 15 h 22"/>
                <a:gd name="T8" fmla="*/ 4 w 24"/>
                <a:gd name="T9" fmla="*/ 1 h 22"/>
                <a:gd name="T10" fmla="*/ 0 w 24"/>
                <a:gd name="T11" fmla="*/ 1 h 22"/>
                <a:gd name="T12" fmla="*/ 4 w 24"/>
                <a:gd name="T13" fmla="*/ 1 h 22"/>
                <a:gd name="T14" fmla="*/ 2 w 24"/>
                <a:gd name="T15" fmla="*/ 0 h 22"/>
                <a:gd name="T16" fmla="*/ 0 w 24"/>
                <a:gd name="T17" fmla="*/ 1 h 22"/>
                <a:gd name="T18" fmla="*/ 4 w 24"/>
                <a:gd name="T19" fmla="*/ 8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8"/>
                  </a:moveTo>
                  <a:lnTo>
                    <a:pt x="0" y="8"/>
                  </a:lnTo>
                  <a:lnTo>
                    <a:pt x="19" y="22"/>
                  </a:lnTo>
                  <a:lnTo>
                    <a:pt x="24" y="15"/>
                  </a:lnTo>
                  <a:lnTo>
                    <a:pt x="4" y="1"/>
                  </a:lnTo>
                  <a:lnTo>
                    <a:pt x="0" y="1"/>
                  </a:lnTo>
                  <a:lnTo>
                    <a:pt x="4" y="1"/>
                  </a:lnTo>
                  <a:lnTo>
                    <a:pt x="2" y="0"/>
                  </a:lnTo>
                  <a:lnTo>
                    <a:pt x="0" y="1"/>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97" name="Freeform 390"/>
            <p:cNvSpPr>
              <a:spLocks/>
            </p:cNvSpPr>
            <p:nvPr/>
          </p:nvSpPr>
          <p:spPr bwMode="auto">
            <a:xfrm>
              <a:off x="4499" y="2096"/>
              <a:ext cx="26" cy="21"/>
            </a:xfrm>
            <a:custGeom>
              <a:avLst/>
              <a:gdLst>
                <a:gd name="T0" fmla="*/ 0 w 26"/>
                <a:gd name="T1" fmla="*/ 19 h 21"/>
                <a:gd name="T2" fmla="*/ 4 w 26"/>
                <a:gd name="T3" fmla="*/ 19 h 21"/>
                <a:gd name="T4" fmla="*/ 26 w 26"/>
                <a:gd name="T5" fmla="*/ 7 h 21"/>
                <a:gd name="T6" fmla="*/ 22 w 26"/>
                <a:gd name="T7" fmla="*/ 0 h 21"/>
                <a:gd name="T8" fmla="*/ 0 w 26"/>
                <a:gd name="T9" fmla="*/ 12 h 21"/>
                <a:gd name="T10" fmla="*/ 4 w 26"/>
                <a:gd name="T11" fmla="*/ 12 h 21"/>
                <a:gd name="T12" fmla="*/ 0 w 26"/>
                <a:gd name="T13" fmla="*/ 19 h 21"/>
                <a:gd name="T14" fmla="*/ 2 w 26"/>
                <a:gd name="T15" fmla="*/ 21 h 21"/>
                <a:gd name="T16" fmla="*/ 4 w 26"/>
                <a:gd name="T17" fmla="*/ 19 h 21"/>
                <a:gd name="T18" fmla="*/ 0 w 26"/>
                <a:gd name="T19" fmla="*/ 19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0" y="19"/>
                  </a:moveTo>
                  <a:lnTo>
                    <a:pt x="4" y="19"/>
                  </a:lnTo>
                  <a:lnTo>
                    <a:pt x="26" y="7"/>
                  </a:lnTo>
                  <a:lnTo>
                    <a:pt x="22" y="0"/>
                  </a:lnTo>
                  <a:lnTo>
                    <a:pt x="0" y="12"/>
                  </a:lnTo>
                  <a:lnTo>
                    <a:pt x="4" y="12"/>
                  </a:lnTo>
                  <a:lnTo>
                    <a:pt x="0" y="19"/>
                  </a:lnTo>
                  <a:lnTo>
                    <a:pt x="2" y="21"/>
                  </a:lnTo>
                  <a:lnTo>
                    <a:pt x="4"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98" name="Freeform 391"/>
            <p:cNvSpPr>
              <a:spLocks/>
            </p:cNvSpPr>
            <p:nvPr/>
          </p:nvSpPr>
          <p:spPr bwMode="auto">
            <a:xfrm>
              <a:off x="4476" y="2095"/>
              <a:ext cx="27" cy="20"/>
            </a:xfrm>
            <a:custGeom>
              <a:avLst/>
              <a:gdLst>
                <a:gd name="T0" fmla="*/ 1 w 27"/>
                <a:gd name="T1" fmla="*/ 3 h 20"/>
                <a:gd name="T2" fmla="*/ 0 w 27"/>
                <a:gd name="T3" fmla="*/ 7 h 20"/>
                <a:gd name="T4" fmla="*/ 23 w 27"/>
                <a:gd name="T5" fmla="*/ 20 h 20"/>
                <a:gd name="T6" fmla="*/ 27 w 27"/>
                <a:gd name="T7" fmla="*/ 13 h 20"/>
                <a:gd name="T8" fmla="*/ 5 w 27"/>
                <a:gd name="T9" fmla="*/ 0 h 20"/>
                <a:gd name="T10" fmla="*/ 1 w 27"/>
                <a:gd name="T11" fmla="*/ 3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1" y="3"/>
                  </a:moveTo>
                  <a:lnTo>
                    <a:pt x="0" y="7"/>
                  </a:lnTo>
                  <a:lnTo>
                    <a:pt x="23" y="20"/>
                  </a:lnTo>
                  <a:lnTo>
                    <a:pt x="27" y="13"/>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99" name="Freeform 392"/>
            <p:cNvSpPr>
              <a:spLocks/>
            </p:cNvSpPr>
            <p:nvPr/>
          </p:nvSpPr>
          <p:spPr bwMode="auto">
            <a:xfrm>
              <a:off x="4586" y="2034"/>
              <a:ext cx="30" cy="25"/>
            </a:xfrm>
            <a:custGeom>
              <a:avLst/>
              <a:gdLst>
                <a:gd name="T0" fmla="*/ 0 w 30"/>
                <a:gd name="T1" fmla="*/ 24 h 25"/>
                <a:gd name="T2" fmla="*/ 5 w 30"/>
                <a:gd name="T3" fmla="*/ 24 h 25"/>
                <a:gd name="T4" fmla="*/ 30 w 30"/>
                <a:gd name="T5" fmla="*/ 7 h 25"/>
                <a:gd name="T6" fmla="*/ 25 w 30"/>
                <a:gd name="T7" fmla="*/ 0 h 25"/>
                <a:gd name="T8" fmla="*/ 0 w 30"/>
                <a:gd name="T9" fmla="*/ 17 h 25"/>
                <a:gd name="T10" fmla="*/ 5 w 30"/>
                <a:gd name="T11" fmla="*/ 17 h 25"/>
                <a:gd name="T12" fmla="*/ 0 w 30"/>
                <a:gd name="T13" fmla="*/ 24 h 25"/>
                <a:gd name="T14" fmla="*/ 1 w 30"/>
                <a:gd name="T15" fmla="*/ 25 h 25"/>
                <a:gd name="T16" fmla="*/ 5 w 30"/>
                <a:gd name="T17" fmla="*/ 24 h 25"/>
                <a:gd name="T18" fmla="*/ 0 w 30"/>
                <a:gd name="T19" fmla="*/ 24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0" y="24"/>
                  </a:moveTo>
                  <a:lnTo>
                    <a:pt x="5" y="24"/>
                  </a:lnTo>
                  <a:lnTo>
                    <a:pt x="30" y="7"/>
                  </a:lnTo>
                  <a:lnTo>
                    <a:pt x="25" y="0"/>
                  </a:lnTo>
                  <a:lnTo>
                    <a:pt x="0" y="17"/>
                  </a:lnTo>
                  <a:lnTo>
                    <a:pt x="5" y="17"/>
                  </a:lnTo>
                  <a:lnTo>
                    <a:pt x="0" y="24"/>
                  </a:lnTo>
                  <a:lnTo>
                    <a:pt x="1" y="25"/>
                  </a:lnTo>
                  <a:lnTo>
                    <a:pt x="5" y="24"/>
                  </a:lnTo>
                  <a:lnTo>
                    <a:pt x="0"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00" name="Freeform 393"/>
            <p:cNvSpPr>
              <a:spLocks/>
            </p:cNvSpPr>
            <p:nvPr/>
          </p:nvSpPr>
          <p:spPr bwMode="auto">
            <a:xfrm>
              <a:off x="4562" y="2032"/>
              <a:ext cx="29" cy="26"/>
            </a:xfrm>
            <a:custGeom>
              <a:avLst/>
              <a:gdLst>
                <a:gd name="T0" fmla="*/ 5 w 29"/>
                <a:gd name="T1" fmla="*/ 9 h 26"/>
                <a:gd name="T2" fmla="*/ 0 w 29"/>
                <a:gd name="T3" fmla="*/ 9 h 26"/>
                <a:gd name="T4" fmla="*/ 24 w 29"/>
                <a:gd name="T5" fmla="*/ 26 h 26"/>
                <a:gd name="T6" fmla="*/ 29 w 29"/>
                <a:gd name="T7" fmla="*/ 19 h 26"/>
                <a:gd name="T8" fmla="*/ 5 w 29"/>
                <a:gd name="T9" fmla="*/ 2 h 26"/>
                <a:gd name="T10" fmla="*/ 2 w 29"/>
                <a:gd name="T11" fmla="*/ 2 h 26"/>
                <a:gd name="T12" fmla="*/ 5 w 29"/>
                <a:gd name="T13" fmla="*/ 2 h 26"/>
                <a:gd name="T14" fmla="*/ 3 w 29"/>
                <a:gd name="T15" fmla="*/ 0 h 26"/>
                <a:gd name="T16" fmla="*/ 2 w 29"/>
                <a:gd name="T17" fmla="*/ 2 h 26"/>
                <a:gd name="T18" fmla="*/ 5 w 29"/>
                <a:gd name="T19" fmla="*/ 9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6">
                  <a:moveTo>
                    <a:pt x="5" y="9"/>
                  </a:moveTo>
                  <a:lnTo>
                    <a:pt x="0" y="9"/>
                  </a:lnTo>
                  <a:lnTo>
                    <a:pt x="24" y="26"/>
                  </a:lnTo>
                  <a:lnTo>
                    <a:pt x="29" y="19"/>
                  </a:lnTo>
                  <a:lnTo>
                    <a:pt x="5" y="2"/>
                  </a:lnTo>
                  <a:lnTo>
                    <a:pt x="2" y="2"/>
                  </a:lnTo>
                  <a:lnTo>
                    <a:pt x="5" y="2"/>
                  </a:lnTo>
                  <a:lnTo>
                    <a:pt x="3" y="0"/>
                  </a:lnTo>
                  <a:lnTo>
                    <a:pt x="2" y="2"/>
                  </a:lnTo>
                  <a:lnTo>
                    <a:pt x="5"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01" name="Freeform 394"/>
            <p:cNvSpPr>
              <a:spLocks/>
            </p:cNvSpPr>
            <p:nvPr/>
          </p:nvSpPr>
          <p:spPr bwMode="auto">
            <a:xfrm>
              <a:off x="4540" y="2034"/>
              <a:ext cx="27" cy="18"/>
            </a:xfrm>
            <a:custGeom>
              <a:avLst/>
              <a:gdLst>
                <a:gd name="T0" fmla="*/ 0 w 27"/>
                <a:gd name="T1" fmla="*/ 17 h 18"/>
                <a:gd name="T2" fmla="*/ 5 w 27"/>
                <a:gd name="T3" fmla="*/ 18 h 18"/>
                <a:gd name="T4" fmla="*/ 27 w 27"/>
                <a:gd name="T5" fmla="*/ 7 h 18"/>
                <a:gd name="T6" fmla="*/ 24 w 27"/>
                <a:gd name="T7" fmla="*/ 0 h 18"/>
                <a:gd name="T8" fmla="*/ 2 w 27"/>
                <a:gd name="T9" fmla="*/ 10 h 18"/>
                <a:gd name="T10" fmla="*/ 5 w 27"/>
                <a:gd name="T11" fmla="*/ 10 h 18"/>
                <a:gd name="T12" fmla="*/ 0 w 27"/>
                <a:gd name="T13" fmla="*/ 17 h 18"/>
                <a:gd name="T14" fmla="*/ 3 w 27"/>
                <a:gd name="T15" fmla="*/ 18 h 18"/>
                <a:gd name="T16" fmla="*/ 5 w 27"/>
                <a:gd name="T17" fmla="*/ 18 h 18"/>
                <a:gd name="T18" fmla="*/ 0 w 27"/>
                <a:gd name="T19" fmla="*/ 17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8">
                  <a:moveTo>
                    <a:pt x="0" y="17"/>
                  </a:moveTo>
                  <a:lnTo>
                    <a:pt x="5" y="18"/>
                  </a:lnTo>
                  <a:lnTo>
                    <a:pt x="27" y="7"/>
                  </a:lnTo>
                  <a:lnTo>
                    <a:pt x="24" y="0"/>
                  </a:lnTo>
                  <a:lnTo>
                    <a:pt x="2" y="10"/>
                  </a:lnTo>
                  <a:lnTo>
                    <a:pt x="5" y="10"/>
                  </a:lnTo>
                  <a:lnTo>
                    <a:pt x="0" y="17"/>
                  </a:lnTo>
                  <a:lnTo>
                    <a:pt x="3" y="18"/>
                  </a:lnTo>
                  <a:lnTo>
                    <a:pt x="5" y="18"/>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02" name="Freeform 395"/>
            <p:cNvSpPr>
              <a:spLocks/>
            </p:cNvSpPr>
            <p:nvPr/>
          </p:nvSpPr>
          <p:spPr bwMode="auto">
            <a:xfrm>
              <a:off x="4521" y="2030"/>
              <a:ext cx="24" cy="21"/>
            </a:xfrm>
            <a:custGeom>
              <a:avLst/>
              <a:gdLst>
                <a:gd name="T0" fmla="*/ 4 w 24"/>
                <a:gd name="T1" fmla="*/ 7 h 21"/>
                <a:gd name="T2" fmla="*/ 0 w 24"/>
                <a:gd name="T3" fmla="*/ 7 h 21"/>
                <a:gd name="T4" fmla="*/ 19 w 24"/>
                <a:gd name="T5" fmla="*/ 21 h 21"/>
                <a:gd name="T6" fmla="*/ 24 w 24"/>
                <a:gd name="T7" fmla="*/ 14 h 21"/>
                <a:gd name="T8" fmla="*/ 4 w 24"/>
                <a:gd name="T9" fmla="*/ 0 h 21"/>
                <a:gd name="T10" fmla="*/ 0 w 24"/>
                <a:gd name="T11" fmla="*/ 0 h 21"/>
                <a:gd name="T12" fmla="*/ 4 w 24"/>
                <a:gd name="T13" fmla="*/ 0 h 21"/>
                <a:gd name="T14" fmla="*/ 2 w 24"/>
                <a:gd name="T15" fmla="*/ 0 h 21"/>
                <a:gd name="T16" fmla="*/ 0 w 24"/>
                <a:gd name="T17" fmla="*/ 0 h 21"/>
                <a:gd name="T18" fmla="*/ 4 w 24"/>
                <a:gd name="T19" fmla="*/ 7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1">
                  <a:moveTo>
                    <a:pt x="4" y="7"/>
                  </a:moveTo>
                  <a:lnTo>
                    <a:pt x="0" y="7"/>
                  </a:lnTo>
                  <a:lnTo>
                    <a:pt x="19" y="21"/>
                  </a:lnTo>
                  <a:lnTo>
                    <a:pt x="24" y="14"/>
                  </a:lnTo>
                  <a:lnTo>
                    <a:pt x="4" y="0"/>
                  </a:lnTo>
                  <a:lnTo>
                    <a:pt x="0" y="0"/>
                  </a:lnTo>
                  <a:lnTo>
                    <a:pt x="4" y="0"/>
                  </a:lnTo>
                  <a:lnTo>
                    <a:pt x="2" y="0"/>
                  </a:lnTo>
                  <a:lnTo>
                    <a:pt x="0" y="0"/>
                  </a:lnTo>
                  <a:lnTo>
                    <a:pt x="4" y="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03" name="Freeform 396"/>
            <p:cNvSpPr>
              <a:spLocks/>
            </p:cNvSpPr>
            <p:nvPr/>
          </p:nvSpPr>
          <p:spPr bwMode="auto">
            <a:xfrm>
              <a:off x="4499" y="2030"/>
              <a:ext cx="26" cy="22"/>
            </a:xfrm>
            <a:custGeom>
              <a:avLst/>
              <a:gdLst>
                <a:gd name="T0" fmla="*/ 0 w 26"/>
                <a:gd name="T1" fmla="*/ 21 h 22"/>
                <a:gd name="T2" fmla="*/ 4 w 26"/>
                <a:gd name="T3" fmla="*/ 21 h 22"/>
                <a:gd name="T4" fmla="*/ 26 w 26"/>
                <a:gd name="T5" fmla="*/ 7 h 22"/>
                <a:gd name="T6" fmla="*/ 22 w 26"/>
                <a:gd name="T7" fmla="*/ 0 h 22"/>
                <a:gd name="T8" fmla="*/ 0 w 26"/>
                <a:gd name="T9" fmla="*/ 14 h 22"/>
                <a:gd name="T10" fmla="*/ 4 w 26"/>
                <a:gd name="T11" fmla="*/ 14 h 22"/>
                <a:gd name="T12" fmla="*/ 0 w 26"/>
                <a:gd name="T13" fmla="*/ 21 h 22"/>
                <a:gd name="T14" fmla="*/ 2 w 26"/>
                <a:gd name="T15" fmla="*/ 22 h 22"/>
                <a:gd name="T16" fmla="*/ 4 w 26"/>
                <a:gd name="T17" fmla="*/ 21 h 22"/>
                <a:gd name="T18" fmla="*/ 0 w 26"/>
                <a:gd name="T19" fmla="*/ 21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2">
                  <a:moveTo>
                    <a:pt x="0" y="21"/>
                  </a:moveTo>
                  <a:lnTo>
                    <a:pt x="4" y="21"/>
                  </a:lnTo>
                  <a:lnTo>
                    <a:pt x="26" y="7"/>
                  </a:lnTo>
                  <a:lnTo>
                    <a:pt x="22" y="0"/>
                  </a:lnTo>
                  <a:lnTo>
                    <a:pt x="0" y="14"/>
                  </a:lnTo>
                  <a:lnTo>
                    <a:pt x="4" y="14"/>
                  </a:lnTo>
                  <a:lnTo>
                    <a:pt x="0" y="21"/>
                  </a:lnTo>
                  <a:lnTo>
                    <a:pt x="2" y="22"/>
                  </a:lnTo>
                  <a:lnTo>
                    <a:pt x="4" y="21"/>
                  </a:lnTo>
                  <a:lnTo>
                    <a:pt x="0" y="2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04" name="Freeform 397"/>
            <p:cNvSpPr>
              <a:spLocks/>
            </p:cNvSpPr>
            <p:nvPr/>
          </p:nvSpPr>
          <p:spPr bwMode="auto">
            <a:xfrm>
              <a:off x="4476" y="2029"/>
              <a:ext cx="27" cy="22"/>
            </a:xfrm>
            <a:custGeom>
              <a:avLst/>
              <a:gdLst>
                <a:gd name="T0" fmla="*/ 1 w 27"/>
                <a:gd name="T1" fmla="*/ 3 h 22"/>
                <a:gd name="T2" fmla="*/ 0 w 27"/>
                <a:gd name="T3" fmla="*/ 7 h 22"/>
                <a:gd name="T4" fmla="*/ 23 w 27"/>
                <a:gd name="T5" fmla="*/ 22 h 22"/>
                <a:gd name="T6" fmla="*/ 27 w 27"/>
                <a:gd name="T7" fmla="*/ 15 h 22"/>
                <a:gd name="T8" fmla="*/ 5 w 27"/>
                <a:gd name="T9" fmla="*/ 0 h 22"/>
                <a:gd name="T10" fmla="*/ 1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3"/>
                  </a:moveTo>
                  <a:lnTo>
                    <a:pt x="0" y="7"/>
                  </a:lnTo>
                  <a:lnTo>
                    <a:pt x="23" y="22"/>
                  </a:lnTo>
                  <a:lnTo>
                    <a:pt x="27" y="15"/>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05" name="Freeform 398"/>
            <p:cNvSpPr>
              <a:spLocks/>
            </p:cNvSpPr>
            <p:nvPr/>
          </p:nvSpPr>
          <p:spPr bwMode="auto">
            <a:xfrm>
              <a:off x="4586" y="2047"/>
              <a:ext cx="30" cy="26"/>
            </a:xfrm>
            <a:custGeom>
              <a:avLst/>
              <a:gdLst>
                <a:gd name="T0" fmla="*/ 0 w 30"/>
                <a:gd name="T1" fmla="*/ 24 h 26"/>
                <a:gd name="T2" fmla="*/ 5 w 30"/>
                <a:gd name="T3" fmla="*/ 24 h 26"/>
                <a:gd name="T4" fmla="*/ 30 w 30"/>
                <a:gd name="T5" fmla="*/ 7 h 26"/>
                <a:gd name="T6" fmla="*/ 25 w 30"/>
                <a:gd name="T7" fmla="*/ 0 h 26"/>
                <a:gd name="T8" fmla="*/ 0 w 30"/>
                <a:gd name="T9" fmla="*/ 17 h 26"/>
                <a:gd name="T10" fmla="*/ 5 w 30"/>
                <a:gd name="T11" fmla="*/ 17 h 26"/>
                <a:gd name="T12" fmla="*/ 0 w 30"/>
                <a:gd name="T13" fmla="*/ 24 h 26"/>
                <a:gd name="T14" fmla="*/ 1 w 30"/>
                <a:gd name="T15" fmla="*/ 26 h 26"/>
                <a:gd name="T16" fmla="*/ 5 w 30"/>
                <a:gd name="T17" fmla="*/ 24 h 26"/>
                <a:gd name="T18" fmla="*/ 0 w 30"/>
                <a:gd name="T19" fmla="*/ 24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0" y="24"/>
                  </a:moveTo>
                  <a:lnTo>
                    <a:pt x="5" y="24"/>
                  </a:lnTo>
                  <a:lnTo>
                    <a:pt x="30" y="7"/>
                  </a:lnTo>
                  <a:lnTo>
                    <a:pt x="25" y="0"/>
                  </a:lnTo>
                  <a:lnTo>
                    <a:pt x="0" y="17"/>
                  </a:lnTo>
                  <a:lnTo>
                    <a:pt x="5" y="17"/>
                  </a:lnTo>
                  <a:lnTo>
                    <a:pt x="0" y="24"/>
                  </a:lnTo>
                  <a:lnTo>
                    <a:pt x="1" y="26"/>
                  </a:lnTo>
                  <a:lnTo>
                    <a:pt x="5" y="24"/>
                  </a:lnTo>
                  <a:lnTo>
                    <a:pt x="0"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06" name="Freeform 399"/>
            <p:cNvSpPr>
              <a:spLocks/>
            </p:cNvSpPr>
            <p:nvPr/>
          </p:nvSpPr>
          <p:spPr bwMode="auto">
            <a:xfrm>
              <a:off x="4562" y="2047"/>
              <a:ext cx="29" cy="24"/>
            </a:xfrm>
            <a:custGeom>
              <a:avLst/>
              <a:gdLst>
                <a:gd name="T0" fmla="*/ 5 w 29"/>
                <a:gd name="T1" fmla="*/ 7 h 24"/>
                <a:gd name="T2" fmla="*/ 0 w 29"/>
                <a:gd name="T3" fmla="*/ 7 h 24"/>
                <a:gd name="T4" fmla="*/ 24 w 29"/>
                <a:gd name="T5" fmla="*/ 24 h 24"/>
                <a:gd name="T6" fmla="*/ 29 w 29"/>
                <a:gd name="T7" fmla="*/ 17 h 24"/>
                <a:gd name="T8" fmla="*/ 5 w 29"/>
                <a:gd name="T9" fmla="*/ 0 h 24"/>
                <a:gd name="T10" fmla="*/ 2 w 29"/>
                <a:gd name="T11" fmla="*/ 0 h 24"/>
                <a:gd name="T12" fmla="*/ 5 w 29"/>
                <a:gd name="T13" fmla="*/ 0 h 24"/>
                <a:gd name="T14" fmla="*/ 3 w 29"/>
                <a:gd name="T15" fmla="*/ 0 h 24"/>
                <a:gd name="T16" fmla="*/ 2 w 29"/>
                <a:gd name="T17" fmla="*/ 0 h 24"/>
                <a:gd name="T18" fmla="*/ 5 w 29"/>
                <a:gd name="T19" fmla="*/ 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5" y="7"/>
                  </a:moveTo>
                  <a:lnTo>
                    <a:pt x="0" y="7"/>
                  </a:lnTo>
                  <a:lnTo>
                    <a:pt x="24" y="24"/>
                  </a:lnTo>
                  <a:lnTo>
                    <a:pt x="29" y="17"/>
                  </a:lnTo>
                  <a:lnTo>
                    <a:pt x="5" y="0"/>
                  </a:lnTo>
                  <a:lnTo>
                    <a:pt x="2" y="0"/>
                  </a:lnTo>
                  <a:lnTo>
                    <a:pt x="5" y="0"/>
                  </a:lnTo>
                  <a:lnTo>
                    <a:pt x="3" y="0"/>
                  </a:lnTo>
                  <a:lnTo>
                    <a:pt x="2" y="0"/>
                  </a:lnTo>
                  <a:lnTo>
                    <a:pt x="5" y="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07" name="Freeform 400"/>
            <p:cNvSpPr>
              <a:spLocks/>
            </p:cNvSpPr>
            <p:nvPr/>
          </p:nvSpPr>
          <p:spPr bwMode="auto">
            <a:xfrm>
              <a:off x="4540" y="2047"/>
              <a:ext cx="27" cy="19"/>
            </a:xfrm>
            <a:custGeom>
              <a:avLst/>
              <a:gdLst>
                <a:gd name="T0" fmla="*/ 0 w 27"/>
                <a:gd name="T1" fmla="*/ 17 h 19"/>
                <a:gd name="T2" fmla="*/ 5 w 27"/>
                <a:gd name="T3" fmla="*/ 19 h 19"/>
                <a:gd name="T4" fmla="*/ 27 w 27"/>
                <a:gd name="T5" fmla="*/ 7 h 19"/>
                <a:gd name="T6" fmla="*/ 24 w 27"/>
                <a:gd name="T7" fmla="*/ 0 h 19"/>
                <a:gd name="T8" fmla="*/ 2 w 27"/>
                <a:gd name="T9" fmla="*/ 11 h 19"/>
                <a:gd name="T10" fmla="*/ 5 w 27"/>
                <a:gd name="T11" fmla="*/ 11 h 19"/>
                <a:gd name="T12" fmla="*/ 0 w 27"/>
                <a:gd name="T13" fmla="*/ 17 h 19"/>
                <a:gd name="T14" fmla="*/ 3 w 27"/>
                <a:gd name="T15" fmla="*/ 19 h 19"/>
                <a:gd name="T16" fmla="*/ 5 w 27"/>
                <a:gd name="T17" fmla="*/ 19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9"/>
                  </a:lnTo>
                  <a:lnTo>
                    <a:pt x="27" y="7"/>
                  </a:lnTo>
                  <a:lnTo>
                    <a:pt x="24" y="0"/>
                  </a:lnTo>
                  <a:lnTo>
                    <a:pt x="2" y="11"/>
                  </a:lnTo>
                  <a:lnTo>
                    <a:pt x="5" y="11"/>
                  </a:lnTo>
                  <a:lnTo>
                    <a:pt x="0" y="17"/>
                  </a:lnTo>
                  <a:lnTo>
                    <a:pt x="3" y="19"/>
                  </a:lnTo>
                  <a:lnTo>
                    <a:pt x="5" y="19"/>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08" name="Freeform 401"/>
            <p:cNvSpPr>
              <a:spLocks/>
            </p:cNvSpPr>
            <p:nvPr/>
          </p:nvSpPr>
          <p:spPr bwMode="auto">
            <a:xfrm>
              <a:off x="4521" y="2044"/>
              <a:ext cx="24" cy="20"/>
            </a:xfrm>
            <a:custGeom>
              <a:avLst/>
              <a:gdLst>
                <a:gd name="T0" fmla="*/ 4 w 24"/>
                <a:gd name="T1" fmla="*/ 7 h 20"/>
                <a:gd name="T2" fmla="*/ 0 w 24"/>
                <a:gd name="T3" fmla="*/ 7 h 20"/>
                <a:gd name="T4" fmla="*/ 19 w 24"/>
                <a:gd name="T5" fmla="*/ 20 h 20"/>
                <a:gd name="T6" fmla="*/ 24 w 24"/>
                <a:gd name="T7" fmla="*/ 14 h 20"/>
                <a:gd name="T8" fmla="*/ 4 w 24"/>
                <a:gd name="T9" fmla="*/ 0 h 20"/>
                <a:gd name="T10" fmla="*/ 0 w 24"/>
                <a:gd name="T11" fmla="*/ 0 h 20"/>
                <a:gd name="T12" fmla="*/ 4 w 24"/>
                <a:gd name="T13" fmla="*/ 0 h 20"/>
                <a:gd name="T14" fmla="*/ 2 w 24"/>
                <a:gd name="T15" fmla="*/ 0 h 20"/>
                <a:gd name="T16" fmla="*/ 0 w 24"/>
                <a:gd name="T17" fmla="*/ 0 h 20"/>
                <a:gd name="T18" fmla="*/ 4 w 24"/>
                <a:gd name="T19" fmla="*/ 7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0">
                  <a:moveTo>
                    <a:pt x="4" y="7"/>
                  </a:moveTo>
                  <a:lnTo>
                    <a:pt x="0" y="7"/>
                  </a:lnTo>
                  <a:lnTo>
                    <a:pt x="19" y="20"/>
                  </a:lnTo>
                  <a:lnTo>
                    <a:pt x="24" y="14"/>
                  </a:lnTo>
                  <a:lnTo>
                    <a:pt x="4" y="0"/>
                  </a:lnTo>
                  <a:lnTo>
                    <a:pt x="0" y="0"/>
                  </a:lnTo>
                  <a:lnTo>
                    <a:pt x="4" y="0"/>
                  </a:lnTo>
                  <a:lnTo>
                    <a:pt x="2" y="0"/>
                  </a:lnTo>
                  <a:lnTo>
                    <a:pt x="0" y="0"/>
                  </a:lnTo>
                  <a:lnTo>
                    <a:pt x="4" y="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09" name="Freeform 402"/>
            <p:cNvSpPr>
              <a:spLocks/>
            </p:cNvSpPr>
            <p:nvPr/>
          </p:nvSpPr>
          <p:spPr bwMode="auto">
            <a:xfrm>
              <a:off x="4499" y="2044"/>
              <a:ext cx="26" cy="22"/>
            </a:xfrm>
            <a:custGeom>
              <a:avLst/>
              <a:gdLst>
                <a:gd name="T0" fmla="*/ 0 w 26"/>
                <a:gd name="T1" fmla="*/ 20 h 22"/>
                <a:gd name="T2" fmla="*/ 4 w 26"/>
                <a:gd name="T3" fmla="*/ 20 h 22"/>
                <a:gd name="T4" fmla="*/ 26 w 26"/>
                <a:gd name="T5" fmla="*/ 7 h 22"/>
                <a:gd name="T6" fmla="*/ 22 w 26"/>
                <a:gd name="T7" fmla="*/ 0 h 22"/>
                <a:gd name="T8" fmla="*/ 0 w 26"/>
                <a:gd name="T9" fmla="*/ 14 h 22"/>
                <a:gd name="T10" fmla="*/ 4 w 26"/>
                <a:gd name="T11" fmla="*/ 14 h 22"/>
                <a:gd name="T12" fmla="*/ 0 w 26"/>
                <a:gd name="T13" fmla="*/ 20 h 22"/>
                <a:gd name="T14" fmla="*/ 2 w 26"/>
                <a:gd name="T15" fmla="*/ 22 h 22"/>
                <a:gd name="T16" fmla="*/ 4 w 26"/>
                <a:gd name="T17" fmla="*/ 20 h 22"/>
                <a:gd name="T18" fmla="*/ 0 w 26"/>
                <a:gd name="T19" fmla="*/ 20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2">
                  <a:moveTo>
                    <a:pt x="0" y="20"/>
                  </a:moveTo>
                  <a:lnTo>
                    <a:pt x="4" y="20"/>
                  </a:lnTo>
                  <a:lnTo>
                    <a:pt x="26" y="7"/>
                  </a:lnTo>
                  <a:lnTo>
                    <a:pt x="22" y="0"/>
                  </a:lnTo>
                  <a:lnTo>
                    <a:pt x="0" y="14"/>
                  </a:lnTo>
                  <a:lnTo>
                    <a:pt x="4" y="14"/>
                  </a:lnTo>
                  <a:lnTo>
                    <a:pt x="0" y="20"/>
                  </a:lnTo>
                  <a:lnTo>
                    <a:pt x="2" y="22"/>
                  </a:lnTo>
                  <a:lnTo>
                    <a:pt x="4" y="20"/>
                  </a:lnTo>
                  <a:lnTo>
                    <a:pt x="0" y="2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10" name="Freeform 403"/>
            <p:cNvSpPr>
              <a:spLocks/>
            </p:cNvSpPr>
            <p:nvPr/>
          </p:nvSpPr>
          <p:spPr bwMode="auto">
            <a:xfrm>
              <a:off x="4476" y="2042"/>
              <a:ext cx="27" cy="22"/>
            </a:xfrm>
            <a:custGeom>
              <a:avLst/>
              <a:gdLst>
                <a:gd name="T0" fmla="*/ 1 w 27"/>
                <a:gd name="T1" fmla="*/ 4 h 22"/>
                <a:gd name="T2" fmla="*/ 0 w 27"/>
                <a:gd name="T3" fmla="*/ 7 h 22"/>
                <a:gd name="T4" fmla="*/ 23 w 27"/>
                <a:gd name="T5" fmla="*/ 22 h 22"/>
                <a:gd name="T6" fmla="*/ 27 w 27"/>
                <a:gd name="T7" fmla="*/ 16 h 22"/>
                <a:gd name="T8" fmla="*/ 5 w 27"/>
                <a:gd name="T9" fmla="*/ 0 h 22"/>
                <a:gd name="T10" fmla="*/ 1 w 27"/>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4"/>
                  </a:moveTo>
                  <a:lnTo>
                    <a:pt x="0" y="7"/>
                  </a:lnTo>
                  <a:lnTo>
                    <a:pt x="23" y="22"/>
                  </a:lnTo>
                  <a:lnTo>
                    <a:pt x="27" y="16"/>
                  </a:lnTo>
                  <a:lnTo>
                    <a:pt x="5" y="0"/>
                  </a:lnTo>
                  <a:lnTo>
                    <a:pt x="1"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11" name="Freeform 404"/>
            <p:cNvSpPr>
              <a:spLocks/>
            </p:cNvSpPr>
            <p:nvPr/>
          </p:nvSpPr>
          <p:spPr bwMode="auto">
            <a:xfrm>
              <a:off x="4586" y="1981"/>
              <a:ext cx="30" cy="26"/>
            </a:xfrm>
            <a:custGeom>
              <a:avLst/>
              <a:gdLst>
                <a:gd name="T0" fmla="*/ 0 w 30"/>
                <a:gd name="T1" fmla="*/ 24 h 26"/>
                <a:gd name="T2" fmla="*/ 5 w 30"/>
                <a:gd name="T3" fmla="*/ 24 h 26"/>
                <a:gd name="T4" fmla="*/ 30 w 30"/>
                <a:gd name="T5" fmla="*/ 7 h 26"/>
                <a:gd name="T6" fmla="*/ 25 w 30"/>
                <a:gd name="T7" fmla="*/ 0 h 26"/>
                <a:gd name="T8" fmla="*/ 0 w 30"/>
                <a:gd name="T9" fmla="*/ 19 h 26"/>
                <a:gd name="T10" fmla="*/ 5 w 30"/>
                <a:gd name="T11" fmla="*/ 19 h 26"/>
                <a:gd name="T12" fmla="*/ 0 w 30"/>
                <a:gd name="T13" fmla="*/ 24 h 26"/>
                <a:gd name="T14" fmla="*/ 1 w 30"/>
                <a:gd name="T15" fmla="*/ 26 h 26"/>
                <a:gd name="T16" fmla="*/ 5 w 30"/>
                <a:gd name="T17" fmla="*/ 24 h 26"/>
                <a:gd name="T18" fmla="*/ 0 w 30"/>
                <a:gd name="T19" fmla="*/ 24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0" y="24"/>
                  </a:moveTo>
                  <a:lnTo>
                    <a:pt x="5" y="24"/>
                  </a:lnTo>
                  <a:lnTo>
                    <a:pt x="30" y="7"/>
                  </a:lnTo>
                  <a:lnTo>
                    <a:pt x="25" y="0"/>
                  </a:lnTo>
                  <a:lnTo>
                    <a:pt x="0" y="19"/>
                  </a:lnTo>
                  <a:lnTo>
                    <a:pt x="5" y="19"/>
                  </a:lnTo>
                  <a:lnTo>
                    <a:pt x="0" y="24"/>
                  </a:lnTo>
                  <a:lnTo>
                    <a:pt x="1" y="26"/>
                  </a:lnTo>
                  <a:lnTo>
                    <a:pt x="5" y="24"/>
                  </a:lnTo>
                  <a:lnTo>
                    <a:pt x="0"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12" name="Freeform 405"/>
            <p:cNvSpPr>
              <a:spLocks/>
            </p:cNvSpPr>
            <p:nvPr/>
          </p:nvSpPr>
          <p:spPr bwMode="auto">
            <a:xfrm>
              <a:off x="4562" y="1981"/>
              <a:ext cx="29" cy="24"/>
            </a:xfrm>
            <a:custGeom>
              <a:avLst/>
              <a:gdLst>
                <a:gd name="T0" fmla="*/ 5 w 29"/>
                <a:gd name="T1" fmla="*/ 9 h 24"/>
                <a:gd name="T2" fmla="*/ 0 w 29"/>
                <a:gd name="T3" fmla="*/ 9 h 24"/>
                <a:gd name="T4" fmla="*/ 24 w 29"/>
                <a:gd name="T5" fmla="*/ 24 h 24"/>
                <a:gd name="T6" fmla="*/ 29 w 29"/>
                <a:gd name="T7" fmla="*/ 19 h 24"/>
                <a:gd name="T8" fmla="*/ 5 w 29"/>
                <a:gd name="T9" fmla="*/ 2 h 24"/>
                <a:gd name="T10" fmla="*/ 2 w 29"/>
                <a:gd name="T11" fmla="*/ 0 h 24"/>
                <a:gd name="T12" fmla="*/ 5 w 29"/>
                <a:gd name="T13" fmla="*/ 2 h 24"/>
                <a:gd name="T14" fmla="*/ 3 w 29"/>
                <a:gd name="T15" fmla="*/ 0 h 24"/>
                <a:gd name="T16" fmla="*/ 2 w 29"/>
                <a:gd name="T17" fmla="*/ 0 h 24"/>
                <a:gd name="T18" fmla="*/ 5 w 29"/>
                <a:gd name="T19" fmla="*/ 9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5" y="9"/>
                  </a:moveTo>
                  <a:lnTo>
                    <a:pt x="0" y="9"/>
                  </a:lnTo>
                  <a:lnTo>
                    <a:pt x="24" y="24"/>
                  </a:lnTo>
                  <a:lnTo>
                    <a:pt x="29" y="19"/>
                  </a:lnTo>
                  <a:lnTo>
                    <a:pt x="5" y="2"/>
                  </a:lnTo>
                  <a:lnTo>
                    <a:pt x="2" y="0"/>
                  </a:lnTo>
                  <a:lnTo>
                    <a:pt x="5" y="2"/>
                  </a:lnTo>
                  <a:lnTo>
                    <a:pt x="3" y="0"/>
                  </a:lnTo>
                  <a:lnTo>
                    <a:pt x="2" y="0"/>
                  </a:lnTo>
                  <a:lnTo>
                    <a:pt x="5"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13" name="Freeform 406"/>
            <p:cNvSpPr>
              <a:spLocks/>
            </p:cNvSpPr>
            <p:nvPr/>
          </p:nvSpPr>
          <p:spPr bwMode="auto">
            <a:xfrm>
              <a:off x="4540" y="1981"/>
              <a:ext cx="27" cy="21"/>
            </a:xfrm>
            <a:custGeom>
              <a:avLst/>
              <a:gdLst>
                <a:gd name="T0" fmla="*/ 0 w 27"/>
                <a:gd name="T1" fmla="*/ 19 h 21"/>
                <a:gd name="T2" fmla="*/ 5 w 27"/>
                <a:gd name="T3" fmla="*/ 19 h 21"/>
                <a:gd name="T4" fmla="*/ 27 w 27"/>
                <a:gd name="T5" fmla="*/ 9 h 21"/>
                <a:gd name="T6" fmla="*/ 24 w 27"/>
                <a:gd name="T7" fmla="*/ 0 h 21"/>
                <a:gd name="T8" fmla="*/ 2 w 27"/>
                <a:gd name="T9" fmla="*/ 12 h 21"/>
                <a:gd name="T10" fmla="*/ 5 w 27"/>
                <a:gd name="T11" fmla="*/ 12 h 21"/>
                <a:gd name="T12" fmla="*/ 0 w 27"/>
                <a:gd name="T13" fmla="*/ 19 h 21"/>
                <a:gd name="T14" fmla="*/ 3 w 27"/>
                <a:gd name="T15" fmla="*/ 21 h 21"/>
                <a:gd name="T16" fmla="*/ 5 w 27"/>
                <a:gd name="T17" fmla="*/ 19 h 21"/>
                <a:gd name="T18" fmla="*/ 0 w 27"/>
                <a:gd name="T19" fmla="*/ 19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21">
                  <a:moveTo>
                    <a:pt x="0" y="19"/>
                  </a:moveTo>
                  <a:lnTo>
                    <a:pt x="5" y="19"/>
                  </a:lnTo>
                  <a:lnTo>
                    <a:pt x="27" y="9"/>
                  </a:lnTo>
                  <a:lnTo>
                    <a:pt x="24" y="0"/>
                  </a:lnTo>
                  <a:lnTo>
                    <a:pt x="2" y="12"/>
                  </a:lnTo>
                  <a:lnTo>
                    <a:pt x="5" y="12"/>
                  </a:lnTo>
                  <a:lnTo>
                    <a:pt x="0" y="19"/>
                  </a:lnTo>
                  <a:lnTo>
                    <a:pt x="3" y="21"/>
                  </a:lnTo>
                  <a:lnTo>
                    <a:pt x="5"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14" name="Freeform 407"/>
            <p:cNvSpPr>
              <a:spLocks/>
            </p:cNvSpPr>
            <p:nvPr/>
          </p:nvSpPr>
          <p:spPr bwMode="auto">
            <a:xfrm>
              <a:off x="4521" y="1978"/>
              <a:ext cx="24" cy="22"/>
            </a:xfrm>
            <a:custGeom>
              <a:avLst/>
              <a:gdLst>
                <a:gd name="T0" fmla="*/ 4 w 24"/>
                <a:gd name="T1" fmla="*/ 9 h 22"/>
                <a:gd name="T2" fmla="*/ 0 w 24"/>
                <a:gd name="T3" fmla="*/ 9 h 22"/>
                <a:gd name="T4" fmla="*/ 19 w 24"/>
                <a:gd name="T5" fmla="*/ 22 h 22"/>
                <a:gd name="T6" fmla="*/ 24 w 24"/>
                <a:gd name="T7" fmla="*/ 15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9"/>
                  </a:moveTo>
                  <a:lnTo>
                    <a:pt x="0" y="9"/>
                  </a:lnTo>
                  <a:lnTo>
                    <a:pt x="19" y="22"/>
                  </a:lnTo>
                  <a:lnTo>
                    <a:pt x="24" y="15"/>
                  </a:lnTo>
                  <a:lnTo>
                    <a:pt x="4" y="2"/>
                  </a:lnTo>
                  <a:lnTo>
                    <a:pt x="0" y="2"/>
                  </a:lnTo>
                  <a:lnTo>
                    <a:pt x="4" y="2"/>
                  </a:lnTo>
                  <a:lnTo>
                    <a:pt x="2" y="0"/>
                  </a:lnTo>
                  <a:lnTo>
                    <a:pt x="0" y="2"/>
                  </a:lnTo>
                  <a:lnTo>
                    <a:pt x="4"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15" name="Freeform 408"/>
            <p:cNvSpPr>
              <a:spLocks/>
            </p:cNvSpPr>
            <p:nvPr/>
          </p:nvSpPr>
          <p:spPr bwMode="auto">
            <a:xfrm>
              <a:off x="4499" y="1980"/>
              <a:ext cx="26" cy="20"/>
            </a:xfrm>
            <a:custGeom>
              <a:avLst/>
              <a:gdLst>
                <a:gd name="T0" fmla="*/ 0 w 26"/>
                <a:gd name="T1" fmla="*/ 18 h 20"/>
                <a:gd name="T2" fmla="*/ 4 w 26"/>
                <a:gd name="T3" fmla="*/ 18 h 20"/>
                <a:gd name="T4" fmla="*/ 26 w 26"/>
                <a:gd name="T5" fmla="*/ 7 h 20"/>
                <a:gd name="T6" fmla="*/ 22 w 26"/>
                <a:gd name="T7" fmla="*/ 0 h 20"/>
                <a:gd name="T8" fmla="*/ 0 w 26"/>
                <a:gd name="T9" fmla="*/ 12 h 20"/>
                <a:gd name="T10" fmla="*/ 4 w 26"/>
                <a:gd name="T11" fmla="*/ 12 h 20"/>
                <a:gd name="T12" fmla="*/ 0 w 26"/>
                <a:gd name="T13" fmla="*/ 18 h 20"/>
                <a:gd name="T14" fmla="*/ 2 w 26"/>
                <a:gd name="T15" fmla="*/ 20 h 20"/>
                <a:gd name="T16" fmla="*/ 4 w 26"/>
                <a:gd name="T17" fmla="*/ 18 h 20"/>
                <a:gd name="T18" fmla="*/ 0 w 26"/>
                <a:gd name="T19" fmla="*/ 18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18"/>
                  </a:moveTo>
                  <a:lnTo>
                    <a:pt x="4" y="18"/>
                  </a:lnTo>
                  <a:lnTo>
                    <a:pt x="26" y="7"/>
                  </a:lnTo>
                  <a:lnTo>
                    <a:pt x="22" y="0"/>
                  </a:lnTo>
                  <a:lnTo>
                    <a:pt x="0" y="12"/>
                  </a:lnTo>
                  <a:lnTo>
                    <a:pt x="4" y="12"/>
                  </a:lnTo>
                  <a:lnTo>
                    <a:pt x="0" y="18"/>
                  </a:lnTo>
                  <a:lnTo>
                    <a:pt x="2" y="20"/>
                  </a:lnTo>
                  <a:lnTo>
                    <a:pt x="4" y="18"/>
                  </a:lnTo>
                  <a:lnTo>
                    <a:pt x="0"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16" name="Freeform 409"/>
            <p:cNvSpPr>
              <a:spLocks/>
            </p:cNvSpPr>
            <p:nvPr/>
          </p:nvSpPr>
          <p:spPr bwMode="auto">
            <a:xfrm>
              <a:off x="4476" y="1978"/>
              <a:ext cx="27" cy="20"/>
            </a:xfrm>
            <a:custGeom>
              <a:avLst/>
              <a:gdLst>
                <a:gd name="T0" fmla="*/ 1 w 27"/>
                <a:gd name="T1" fmla="*/ 3 h 20"/>
                <a:gd name="T2" fmla="*/ 0 w 27"/>
                <a:gd name="T3" fmla="*/ 7 h 20"/>
                <a:gd name="T4" fmla="*/ 23 w 27"/>
                <a:gd name="T5" fmla="*/ 20 h 20"/>
                <a:gd name="T6" fmla="*/ 27 w 27"/>
                <a:gd name="T7" fmla="*/ 14 h 20"/>
                <a:gd name="T8" fmla="*/ 5 w 27"/>
                <a:gd name="T9" fmla="*/ 0 h 20"/>
                <a:gd name="T10" fmla="*/ 1 w 27"/>
                <a:gd name="T11" fmla="*/ 3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1" y="3"/>
                  </a:moveTo>
                  <a:lnTo>
                    <a:pt x="0" y="7"/>
                  </a:lnTo>
                  <a:lnTo>
                    <a:pt x="23" y="20"/>
                  </a:lnTo>
                  <a:lnTo>
                    <a:pt x="27" y="14"/>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17" name="Freeform 410"/>
            <p:cNvSpPr>
              <a:spLocks/>
            </p:cNvSpPr>
            <p:nvPr/>
          </p:nvSpPr>
          <p:spPr bwMode="auto">
            <a:xfrm>
              <a:off x="4586" y="1995"/>
              <a:ext cx="30" cy="25"/>
            </a:xfrm>
            <a:custGeom>
              <a:avLst/>
              <a:gdLst>
                <a:gd name="T0" fmla="*/ 0 w 30"/>
                <a:gd name="T1" fmla="*/ 24 h 25"/>
                <a:gd name="T2" fmla="*/ 5 w 30"/>
                <a:gd name="T3" fmla="*/ 24 h 25"/>
                <a:gd name="T4" fmla="*/ 30 w 30"/>
                <a:gd name="T5" fmla="*/ 7 h 25"/>
                <a:gd name="T6" fmla="*/ 25 w 30"/>
                <a:gd name="T7" fmla="*/ 0 h 25"/>
                <a:gd name="T8" fmla="*/ 0 w 30"/>
                <a:gd name="T9" fmla="*/ 19 h 25"/>
                <a:gd name="T10" fmla="*/ 5 w 30"/>
                <a:gd name="T11" fmla="*/ 19 h 25"/>
                <a:gd name="T12" fmla="*/ 0 w 30"/>
                <a:gd name="T13" fmla="*/ 24 h 25"/>
                <a:gd name="T14" fmla="*/ 1 w 30"/>
                <a:gd name="T15" fmla="*/ 25 h 25"/>
                <a:gd name="T16" fmla="*/ 5 w 30"/>
                <a:gd name="T17" fmla="*/ 24 h 25"/>
                <a:gd name="T18" fmla="*/ 0 w 30"/>
                <a:gd name="T19" fmla="*/ 24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0" y="24"/>
                  </a:moveTo>
                  <a:lnTo>
                    <a:pt x="5" y="24"/>
                  </a:lnTo>
                  <a:lnTo>
                    <a:pt x="30" y="7"/>
                  </a:lnTo>
                  <a:lnTo>
                    <a:pt x="25" y="0"/>
                  </a:lnTo>
                  <a:lnTo>
                    <a:pt x="0" y="19"/>
                  </a:lnTo>
                  <a:lnTo>
                    <a:pt x="5" y="19"/>
                  </a:lnTo>
                  <a:lnTo>
                    <a:pt x="0" y="24"/>
                  </a:lnTo>
                  <a:lnTo>
                    <a:pt x="1" y="25"/>
                  </a:lnTo>
                  <a:lnTo>
                    <a:pt x="5" y="24"/>
                  </a:lnTo>
                  <a:lnTo>
                    <a:pt x="0"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18" name="Freeform 411"/>
            <p:cNvSpPr>
              <a:spLocks/>
            </p:cNvSpPr>
            <p:nvPr/>
          </p:nvSpPr>
          <p:spPr bwMode="auto">
            <a:xfrm>
              <a:off x="4562" y="1995"/>
              <a:ext cx="29" cy="24"/>
            </a:xfrm>
            <a:custGeom>
              <a:avLst/>
              <a:gdLst>
                <a:gd name="T0" fmla="*/ 5 w 29"/>
                <a:gd name="T1" fmla="*/ 8 h 24"/>
                <a:gd name="T2" fmla="*/ 0 w 29"/>
                <a:gd name="T3" fmla="*/ 8 h 24"/>
                <a:gd name="T4" fmla="*/ 24 w 29"/>
                <a:gd name="T5" fmla="*/ 24 h 24"/>
                <a:gd name="T6" fmla="*/ 29 w 29"/>
                <a:gd name="T7" fmla="*/ 19 h 24"/>
                <a:gd name="T8" fmla="*/ 5 w 29"/>
                <a:gd name="T9" fmla="*/ 2 h 24"/>
                <a:gd name="T10" fmla="*/ 2 w 29"/>
                <a:gd name="T11" fmla="*/ 2 h 24"/>
                <a:gd name="T12" fmla="*/ 5 w 29"/>
                <a:gd name="T13" fmla="*/ 2 h 24"/>
                <a:gd name="T14" fmla="*/ 3 w 29"/>
                <a:gd name="T15" fmla="*/ 0 h 24"/>
                <a:gd name="T16" fmla="*/ 2 w 29"/>
                <a:gd name="T17" fmla="*/ 2 h 24"/>
                <a:gd name="T18" fmla="*/ 5 w 29"/>
                <a:gd name="T19" fmla="*/ 8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5" y="8"/>
                  </a:moveTo>
                  <a:lnTo>
                    <a:pt x="0" y="8"/>
                  </a:lnTo>
                  <a:lnTo>
                    <a:pt x="24" y="24"/>
                  </a:lnTo>
                  <a:lnTo>
                    <a:pt x="29" y="19"/>
                  </a:lnTo>
                  <a:lnTo>
                    <a:pt x="5" y="2"/>
                  </a:lnTo>
                  <a:lnTo>
                    <a:pt x="2" y="2"/>
                  </a:lnTo>
                  <a:lnTo>
                    <a:pt x="5" y="2"/>
                  </a:lnTo>
                  <a:lnTo>
                    <a:pt x="3" y="0"/>
                  </a:lnTo>
                  <a:lnTo>
                    <a:pt x="2" y="2"/>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19" name="Freeform 412"/>
            <p:cNvSpPr>
              <a:spLocks/>
            </p:cNvSpPr>
            <p:nvPr/>
          </p:nvSpPr>
          <p:spPr bwMode="auto">
            <a:xfrm>
              <a:off x="4540" y="1997"/>
              <a:ext cx="27" cy="18"/>
            </a:xfrm>
            <a:custGeom>
              <a:avLst/>
              <a:gdLst>
                <a:gd name="T0" fmla="*/ 0 w 27"/>
                <a:gd name="T1" fmla="*/ 17 h 18"/>
                <a:gd name="T2" fmla="*/ 5 w 27"/>
                <a:gd name="T3" fmla="*/ 17 h 18"/>
                <a:gd name="T4" fmla="*/ 27 w 27"/>
                <a:gd name="T5" fmla="*/ 6 h 18"/>
                <a:gd name="T6" fmla="*/ 24 w 27"/>
                <a:gd name="T7" fmla="*/ 0 h 18"/>
                <a:gd name="T8" fmla="*/ 2 w 27"/>
                <a:gd name="T9" fmla="*/ 10 h 18"/>
                <a:gd name="T10" fmla="*/ 5 w 27"/>
                <a:gd name="T11" fmla="*/ 10 h 18"/>
                <a:gd name="T12" fmla="*/ 0 w 27"/>
                <a:gd name="T13" fmla="*/ 17 h 18"/>
                <a:gd name="T14" fmla="*/ 3 w 27"/>
                <a:gd name="T15" fmla="*/ 18 h 18"/>
                <a:gd name="T16" fmla="*/ 5 w 27"/>
                <a:gd name="T17" fmla="*/ 17 h 18"/>
                <a:gd name="T18" fmla="*/ 0 w 27"/>
                <a:gd name="T19" fmla="*/ 17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8">
                  <a:moveTo>
                    <a:pt x="0" y="17"/>
                  </a:moveTo>
                  <a:lnTo>
                    <a:pt x="5" y="17"/>
                  </a:lnTo>
                  <a:lnTo>
                    <a:pt x="27" y="6"/>
                  </a:lnTo>
                  <a:lnTo>
                    <a:pt x="24" y="0"/>
                  </a:lnTo>
                  <a:lnTo>
                    <a:pt x="2" y="10"/>
                  </a:lnTo>
                  <a:lnTo>
                    <a:pt x="5" y="10"/>
                  </a:lnTo>
                  <a:lnTo>
                    <a:pt x="0" y="17"/>
                  </a:lnTo>
                  <a:lnTo>
                    <a:pt x="3" y="18"/>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20" name="Freeform 413"/>
            <p:cNvSpPr>
              <a:spLocks/>
            </p:cNvSpPr>
            <p:nvPr/>
          </p:nvSpPr>
          <p:spPr bwMode="auto">
            <a:xfrm>
              <a:off x="4521" y="1992"/>
              <a:ext cx="24" cy="22"/>
            </a:xfrm>
            <a:custGeom>
              <a:avLst/>
              <a:gdLst>
                <a:gd name="T0" fmla="*/ 4 w 24"/>
                <a:gd name="T1" fmla="*/ 8 h 22"/>
                <a:gd name="T2" fmla="*/ 0 w 24"/>
                <a:gd name="T3" fmla="*/ 8 h 22"/>
                <a:gd name="T4" fmla="*/ 19 w 24"/>
                <a:gd name="T5" fmla="*/ 22 h 22"/>
                <a:gd name="T6" fmla="*/ 24 w 24"/>
                <a:gd name="T7" fmla="*/ 15 h 22"/>
                <a:gd name="T8" fmla="*/ 4 w 24"/>
                <a:gd name="T9" fmla="*/ 1 h 22"/>
                <a:gd name="T10" fmla="*/ 0 w 24"/>
                <a:gd name="T11" fmla="*/ 1 h 22"/>
                <a:gd name="T12" fmla="*/ 4 w 24"/>
                <a:gd name="T13" fmla="*/ 1 h 22"/>
                <a:gd name="T14" fmla="*/ 2 w 24"/>
                <a:gd name="T15" fmla="*/ 0 h 22"/>
                <a:gd name="T16" fmla="*/ 0 w 24"/>
                <a:gd name="T17" fmla="*/ 1 h 22"/>
                <a:gd name="T18" fmla="*/ 4 w 24"/>
                <a:gd name="T19" fmla="*/ 8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8"/>
                  </a:moveTo>
                  <a:lnTo>
                    <a:pt x="0" y="8"/>
                  </a:lnTo>
                  <a:lnTo>
                    <a:pt x="19" y="22"/>
                  </a:lnTo>
                  <a:lnTo>
                    <a:pt x="24" y="15"/>
                  </a:lnTo>
                  <a:lnTo>
                    <a:pt x="4" y="1"/>
                  </a:lnTo>
                  <a:lnTo>
                    <a:pt x="0" y="1"/>
                  </a:lnTo>
                  <a:lnTo>
                    <a:pt x="4" y="1"/>
                  </a:lnTo>
                  <a:lnTo>
                    <a:pt x="2" y="0"/>
                  </a:lnTo>
                  <a:lnTo>
                    <a:pt x="0" y="1"/>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21" name="Freeform 414"/>
            <p:cNvSpPr>
              <a:spLocks/>
            </p:cNvSpPr>
            <p:nvPr/>
          </p:nvSpPr>
          <p:spPr bwMode="auto">
            <a:xfrm>
              <a:off x="4499" y="1993"/>
              <a:ext cx="26" cy="21"/>
            </a:xfrm>
            <a:custGeom>
              <a:avLst/>
              <a:gdLst>
                <a:gd name="T0" fmla="*/ 0 w 26"/>
                <a:gd name="T1" fmla="*/ 19 h 21"/>
                <a:gd name="T2" fmla="*/ 4 w 26"/>
                <a:gd name="T3" fmla="*/ 19 h 21"/>
                <a:gd name="T4" fmla="*/ 26 w 26"/>
                <a:gd name="T5" fmla="*/ 7 h 21"/>
                <a:gd name="T6" fmla="*/ 22 w 26"/>
                <a:gd name="T7" fmla="*/ 0 h 21"/>
                <a:gd name="T8" fmla="*/ 0 w 26"/>
                <a:gd name="T9" fmla="*/ 12 h 21"/>
                <a:gd name="T10" fmla="*/ 4 w 26"/>
                <a:gd name="T11" fmla="*/ 12 h 21"/>
                <a:gd name="T12" fmla="*/ 0 w 26"/>
                <a:gd name="T13" fmla="*/ 19 h 21"/>
                <a:gd name="T14" fmla="*/ 2 w 26"/>
                <a:gd name="T15" fmla="*/ 21 h 21"/>
                <a:gd name="T16" fmla="*/ 4 w 26"/>
                <a:gd name="T17" fmla="*/ 19 h 21"/>
                <a:gd name="T18" fmla="*/ 0 w 26"/>
                <a:gd name="T19" fmla="*/ 19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0" y="19"/>
                  </a:moveTo>
                  <a:lnTo>
                    <a:pt x="4" y="19"/>
                  </a:lnTo>
                  <a:lnTo>
                    <a:pt x="26" y="7"/>
                  </a:lnTo>
                  <a:lnTo>
                    <a:pt x="22" y="0"/>
                  </a:lnTo>
                  <a:lnTo>
                    <a:pt x="0" y="12"/>
                  </a:lnTo>
                  <a:lnTo>
                    <a:pt x="4" y="12"/>
                  </a:lnTo>
                  <a:lnTo>
                    <a:pt x="0" y="19"/>
                  </a:lnTo>
                  <a:lnTo>
                    <a:pt x="2" y="21"/>
                  </a:lnTo>
                  <a:lnTo>
                    <a:pt x="4"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22" name="Freeform 415"/>
            <p:cNvSpPr>
              <a:spLocks/>
            </p:cNvSpPr>
            <p:nvPr/>
          </p:nvSpPr>
          <p:spPr bwMode="auto">
            <a:xfrm>
              <a:off x="4476" y="1992"/>
              <a:ext cx="27" cy="20"/>
            </a:xfrm>
            <a:custGeom>
              <a:avLst/>
              <a:gdLst>
                <a:gd name="T0" fmla="*/ 1 w 27"/>
                <a:gd name="T1" fmla="*/ 3 h 20"/>
                <a:gd name="T2" fmla="*/ 0 w 27"/>
                <a:gd name="T3" fmla="*/ 6 h 20"/>
                <a:gd name="T4" fmla="*/ 23 w 27"/>
                <a:gd name="T5" fmla="*/ 20 h 20"/>
                <a:gd name="T6" fmla="*/ 27 w 27"/>
                <a:gd name="T7" fmla="*/ 13 h 20"/>
                <a:gd name="T8" fmla="*/ 5 w 27"/>
                <a:gd name="T9" fmla="*/ 0 h 20"/>
                <a:gd name="T10" fmla="*/ 1 w 27"/>
                <a:gd name="T11" fmla="*/ 3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1" y="3"/>
                  </a:moveTo>
                  <a:lnTo>
                    <a:pt x="0" y="6"/>
                  </a:lnTo>
                  <a:lnTo>
                    <a:pt x="23" y="20"/>
                  </a:lnTo>
                  <a:lnTo>
                    <a:pt x="27" y="13"/>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23" name="Freeform 416"/>
            <p:cNvSpPr>
              <a:spLocks/>
            </p:cNvSpPr>
            <p:nvPr/>
          </p:nvSpPr>
          <p:spPr bwMode="auto">
            <a:xfrm>
              <a:off x="4586" y="1929"/>
              <a:ext cx="30" cy="27"/>
            </a:xfrm>
            <a:custGeom>
              <a:avLst/>
              <a:gdLst>
                <a:gd name="T0" fmla="*/ 0 w 30"/>
                <a:gd name="T1" fmla="*/ 25 h 27"/>
                <a:gd name="T2" fmla="*/ 5 w 30"/>
                <a:gd name="T3" fmla="*/ 25 h 27"/>
                <a:gd name="T4" fmla="*/ 30 w 30"/>
                <a:gd name="T5" fmla="*/ 7 h 27"/>
                <a:gd name="T6" fmla="*/ 25 w 30"/>
                <a:gd name="T7" fmla="*/ 0 h 27"/>
                <a:gd name="T8" fmla="*/ 0 w 30"/>
                <a:gd name="T9" fmla="*/ 19 h 27"/>
                <a:gd name="T10" fmla="*/ 5 w 30"/>
                <a:gd name="T11" fmla="*/ 19 h 27"/>
                <a:gd name="T12" fmla="*/ 0 w 30"/>
                <a:gd name="T13" fmla="*/ 25 h 27"/>
                <a:gd name="T14" fmla="*/ 1 w 30"/>
                <a:gd name="T15" fmla="*/ 27 h 27"/>
                <a:gd name="T16" fmla="*/ 5 w 30"/>
                <a:gd name="T17" fmla="*/ 25 h 27"/>
                <a:gd name="T18" fmla="*/ 0 w 30"/>
                <a:gd name="T19" fmla="*/ 25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0" y="25"/>
                  </a:moveTo>
                  <a:lnTo>
                    <a:pt x="5" y="25"/>
                  </a:lnTo>
                  <a:lnTo>
                    <a:pt x="30" y="7"/>
                  </a:lnTo>
                  <a:lnTo>
                    <a:pt x="25" y="0"/>
                  </a:lnTo>
                  <a:lnTo>
                    <a:pt x="0" y="19"/>
                  </a:lnTo>
                  <a:lnTo>
                    <a:pt x="5" y="19"/>
                  </a:lnTo>
                  <a:lnTo>
                    <a:pt x="0" y="25"/>
                  </a:lnTo>
                  <a:lnTo>
                    <a:pt x="1" y="27"/>
                  </a:lnTo>
                  <a:lnTo>
                    <a:pt x="5" y="25"/>
                  </a:lnTo>
                  <a:lnTo>
                    <a:pt x="0" y="2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24" name="Freeform 417"/>
            <p:cNvSpPr>
              <a:spLocks/>
            </p:cNvSpPr>
            <p:nvPr/>
          </p:nvSpPr>
          <p:spPr bwMode="auto">
            <a:xfrm>
              <a:off x="4562" y="1929"/>
              <a:ext cx="29" cy="25"/>
            </a:xfrm>
            <a:custGeom>
              <a:avLst/>
              <a:gdLst>
                <a:gd name="T0" fmla="*/ 5 w 29"/>
                <a:gd name="T1" fmla="*/ 8 h 25"/>
                <a:gd name="T2" fmla="*/ 0 w 29"/>
                <a:gd name="T3" fmla="*/ 8 h 25"/>
                <a:gd name="T4" fmla="*/ 24 w 29"/>
                <a:gd name="T5" fmla="*/ 25 h 25"/>
                <a:gd name="T6" fmla="*/ 29 w 29"/>
                <a:gd name="T7" fmla="*/ 19 h 25"/>
                <a:gd name="T8" fmla="*/ 5 w 29"/>
                <a:gd name="T9" fmla="*/ 2 h 25"/>
                <a:gd name="T10" fmla="*/ 2 w 29"/>
                <a:gd name="T11" fmla="*/ 2 h 25"/>
                <a:gd name="T12" fmla="*/ 5 w 29"/>
                <a:gd name="T13" fmla="*/ 2 h 25"/>
                <a:gd name="T14" fmla="*/ 3 w 29"/>
                <a:gd name="T15" fmla="*/ 0 h 25"/>
                <a:gd name="T16" fmla="*/ 2 w 29"/>
                <a:gd name="T17" fmla="*/ 2 h 25"/>
                <a:gd name="T18" fmla="*/ 5 w 29"/>
                <a:gd name="T19" fmla="*/ 8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5" y="8"/>
                  </a:moveTo>
                  <a:lnTo>
                    <a:pt x="0" y="8"/>
                  </a:lnTo>
                  <a:lnTo>
                    <a:pt x="24" y="25"/>
                  </a:lnTo>
                  <a:lnTo>
                    <a:pt x="29" y="19"/>
                  </a:lnTo>
                  <a:lnTo>
                    <a:pt x="5" y="2"/>
                  </a:lnTo>
                  <a:lnTo>
                    <a:pt x="2" y="2"/>
                  </a:lnTo>
                  <a:lnTo>
                    <a:pt x="5" y="2"/>
                  </a:lnTo>
                  <a:lnTo>
                    <a:pt x="3" y="0"/>
                  </a:lnTo>
                  <a:lnTo>
                    <a:pt x="2" y="2"/>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25" name="Freeform 418"/>
            <p:cNvSpPr>
              <a:spLocks/>
            </p:cNvSpPr>
            <p:nvPr/>
          </p:nvSpPr>
          <p:spPr bwMode="auto">
            <a:xfrm>
              <a:off x="4540" y="1931"/>
              <a:ext cx="27" cy="18"/>
            </a:xfrm>
            <a:custGeom>
              <a:avLst/>
              <a:gdLst>
                <a:gd name="T0" fmla="*/ 0 w 27"/>
                <a:gd name="T1" fmla="*/ 17 h 18"/>
                <a:gd name="T2" fmla="*/ 5 w 27"/>
                <a:gd name="T3" fmla="*/ 17 h 18"/>
                <a:gd name="T4" fmla="*/ 27 w 27"/>
                <a:gd name="T5" fmla="*/ 6 h 18"/>
                <a:gd name="T6" fmla="*/ 24 w 27"/>
                <a:gd name="T7" fmla="*/ 0 h 18"/>
                <a:gd name="T8" fmla="*/ 2 w 27"/>
                <a:gd name="T9" fmla="*/ 10 h 18"/>
                <a:gd name="T10" fmla="*/ 5 w 27"/>
                <a:gd name="T11" fmla="*/ 10 h 18"/>
                <a:gd name="T12" fmla="*/ 0 w 27"/>
                <a:gd name="T13" fmla="*/ 17 h 18"/>
                <a:gd name="T14" fmla="*/ 3 w 27"/>
                <a:gd name="T15" fmla="*/ 18 h 18"/>
                <a:gd name="T16" fmla="*/ 5 w 27"/>
                <a:gd name="T17" fmla="*/ 17 h 18"/>
                <a:gd name="T18" fmla="*/ 0 w 27"/>
                <a:gd name="T19" fmla="*/ 17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8">
                  <a:moveTo>
                    <a:pt x="0" y="17"/>
                  </a:moveTo>
                  <a:lnTo>
                    <a:pt x="5" y="17"/>
                  </a:lnTo>
                  <a:lnTo>
                    <a:pt x="27" y="6"/>
                  </a:lnTo>
                  <a:lnTo>
                    <a:pt x="24" y="0"/>
                  </a:lnTo>
                  <a:lnTo>
                    <a:pt x="2" y="10"/>
                  </a:lnTo>
                  <a:lnTo>
                    <a:pt x="5" y="10"/>
                  </a:lnTo>
                  <a:lnTo>
                    <a:pt x="0" y="17"/>
                  </a:lnTo>
                  <a:lnTo>
                    <a:pt x="3" y="18"/>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26" name="Freeform 419"/>
            <p:cNvSpPr>
              <a:spLocks/>
            </p:cNvSpPr>
            <p:nvPr/>
          </p:nvSpPr>
          <p:spPr bwMode="auto">
            <a:xfrm>
              <a:off x="4521" y="1926"/>
              <a:ext cx="24" cy="22"/>
            </a:xfrm>
            <a:custGeom>
              <a:avLst/>
              <a:gdLst>
                <a:gd name="T0" fmla="*/ 4 w 24"/>
                <a:gd name="T1" fmla="*/ 8 h 22"/>
                <a:gd name="T2" fmla="*/ 0 w 24"/>
                <a:gd name="T3" fmla="*/ 8 h 22"/>
                <a:gd name="T4" fmla="*/ 19 w 24"/>
                <a:gd name="T5" fmla="*/ 22 h 22"/>
                <a:gd name="T6" fmla="*/ 24 w 24"/>
                <a:gd name="T7" fmla="*/ 15 h 22"/>
                <a:gd name="T8" fmla="*/ 4 w 24"/>
                <a:gd name="T9" fmla="*/ 1 h 22"/>
                <a:gd name="T10" fmla="*/ 0 w 24"/>
                <a:gd name="T11" fmla="*/ 1 h 22"/>
                <a:gd name="T12" fmla="*/ 4 w 24"/>
                <a:gd name="T13" fmla="*/ 1 h 22"/>
                <a:gd name="T14" fmla="*/ 2 w 24"/>
                <a:gd name="T15" fmla="*/ 0 h 22"/>
                <a:gd name="T16" fmla="*/ 0 w 24"/>
                <a:gd name="T17" fmla="*/ 1 h 22"/>
                <a:gd name="T18" fmla="*/ 4 w 24"/>
                <a:gd name="T19" fmla="*/ 8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8"/>
                  </a:moveTo>
                  <a:lnTo>
                    <a:pt x="0" y="8"/>
                  </a:lnTo>
                  <a:lnTo>
                    <a:pt x="19" y="22"/>
                  </a:lnTo>
                  <a:lnTo>
                    <a:pt x="24" y="15"/>
                  </a:lnTo>
                  <a:lnTo>
                    <a:pt x="4" y="1"/>
                  </a:lnTo>
                  <a:lnTo>
                    <a:pt x="0" y="1"/>
                  </a:lnTo>
                  <a:lnTo>
                    <a:pt x="4" y="1"/>
                  </a:lnTo>
                  <a:lnTo>
                    <a:pt x="2" y="0"/>
                  </a:lnTo>
                  <a:lnTo>
                    <a:pt x="0" y="1"/>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27" name="Freeform 420"/>
            <p:cNvSpPr>
              <a:spLocks/>
            </p:cNvSpPr>
            <p:nvPr/>
          </p:nvSpPr>
          <p:spPr bwMode="auto">
            <a:xfrm>
              <a:off x="4499" y="1927"/>
              <a:ext cx="26" cy="21"/>
            </a:xfrm>
            <a:custGeom>
              <a:avLst/>
              <a:gdLst>
                <a:gd name="T0" fmla="*/ 0 w 26"/>
                <a:gd name="T1" fmla="*/ 21 h 21"/>
                <a:gd name="T2" fmla="*/ 4 w 26"/>
                <a:gd name="T3" fmla="*/ 21 h 21"/>
                <a:gd name="T4" fmla="*/ 26 w 26"/>
                <a:gd name="T5" fmla="*/ 7 h 21"/>
                <a:gd name="T6" fmla="*/ 22 w 26"/>
                <a:gd name="T7" fmla="*/ 0 h 21"/>
                <a:gd name="T8" fmla="*/ 0 w 26"/>
                <a:gd name="T9" fmla="*/ 14 h 21"/>
                <a:gd name="T10" fmla="*/ 4 w 26"/>
                <a:gd name="T11" fmla="*/ 14 h 21"/>
                <a:gd name="T12" fmla="*/ 0 w 26"/>
                <a:gd name="T13" fmla="*/ 21 h 21"/>
                <a:gd name="T14" fmla="*/ 2 w 26"/>
                <a:gd name="T15" fmla="*/ 21 h 21"/>
                <a:gd name="T16" fmla="*/ 4 w 26"/>
                <a:gd name="T17" fmla="*/ 21 h 21"/>
                <a:gd name="T18" fmla="*/ 0 w 26"/>
                <a:gd name="T19" fmla="*/ 21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0" y="21"/>
                  </a:moveTo>
                  <a:lnTo>
                    <a:pt x="4" y="21"/>
                  </a:lnTo>
                  <a:lnTo>
                    <a:pt x="26" y="7"/>
                  </a:lnTo>
                  <a:lnTo>
                    <a:pt x="22" y="0"/>
                  </a:lnTo>
                  <a:lnTo>
                    <a:pt x="0" y="14"/>
                  </a:lnTo>
                  <a:lnTo>
                    <a:pt x="4" y="14"/>
                  </a:lnTo>
                  <a:lnTo>
                    <a:pt x="0" y="21"/>
                  </a:lnTo>
                  <a:lnTo>
                    <a:pt x="2" y="21"/>
                  </a:lnTo>
                  <a:lnTo>
                    <a:pt x="4" y="21"/>
                  </a:lnTo>
                  <a:lnTo>
                    <a:pt x="0" y="2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28" name="Freeform 421"/>
            <p:cNvSpPr>
              <a:spLocks/>
            </p:cNvSpPr>
            <p:nvPr/>
          </p:nvSpPr>
          <p:spPr bwMode="auto">
            <a:xfrm>
              <a:off x="4476" y="1926"/>
              <a:ext cx="27" cy="22"/>
            </a:xfrm>
            <a:custGeom>
              <a:avLst/>
              <a:gdLst>
                <a:gd name="T0" fmla="*/ 1 w 27"/>
                <a:gd name="T1" fmla="*/ 3 h 22"/>
                <a:gd name="T2" fmla="*/ 0 w 27"/>
                <a:gd name="T3" fmla="*/ 6 h 22"/>
                <a:gd name="T4" fmla="*/ 23 w 27"/>
                <a:gd name="T5" fmla="*/ 22 h 22"/>
                <a:gd name="T6" fmla="*/ 27 w 27"/>
                <a:gd name="T7" fmla="*/ 15 h 22"/>
                <a:gd name="T8" fmla="*/ 5 w 27"/>
                <a:gd name="T9" fmla="*/ 0 h 22"/>
                <a:gd name="T10" fmla="*/ 1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3"/>
                  </a:moveTo>
                  <a:lnTo>
                    <a:pt x="0" y="6"/>
                  </a:lnTo>
                  <a:lnTo>
                    <a:pt x="23" y="22"/>
                  </a:lnTo>
                  <a:lnTo>
                    <a:pt x="27" y="15"/>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29" name="Freeform 422"/>
            <p:cNvSpPr>
              <a:spLocks/>
            </p:cNvSpPr>
            <p:nvPr/>
          </p:nvSpPr>
          <p:spPr bwMode="auto">
            <a:xfrm>
              <a:off x="4586" y="1943"/>
              <a:ext cx="30" cy="27"/>
            </a:xfrm>
            <a:custGeom>
              <a:avLst/>
              <a:gdLst>
                <a:gd name="T0" fmla="*/ 0 w 30"/>
                <a:gd name="T1" fmla="*/ 25 h 27"/>
                <a:gd name="T2" fmla="*/ 5 w 30"/>
                <a:gd name="T3" fmla="*/ 25 h 27"/>
                <a:gd name="T4" fmla="*/ 30 w 30"/>
                <a:gd name="T5" fmla="*/ 6 h 27"/>
                <a:gd name="T6" fmla="*/ 25 w 30"/>
                <a:gd name="T7" fmla="*/ 0 h 27"/>
                <a:gd name="T8" fmla="*/ 0 w 30"/>
                <a:gd name="T9" fmla="*/ 18 h 27"/>
                <a:gd name="T10" fmla="*/ 5 w 30"/>
                <a:gd name="T11" fmla="*/ 18 h 27"/>
                <a:gd name="T12" fmla="*/ 0 w 30"/>
                <a:gd name="T13" fmla="*/ 25 h 27"/>
                <a:gd name="T14" fmla="*/ 1 w 30"/>
                <a:gd name="T15" fmla="*/ 27 h 27"/>
                <a:gd name="T16" fmla="*/ 5 w 30"/>
                <a:gd name="T17" fmla="*/ 25 h 27"/>
                <a:gd name="T18" fmla="*/ 0 w 30"/>
                <a:gd name="T19" fmla="*/ 25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0" y="25"/>
                  </a:moveTo>
                  <a:lnTo>
                    <a:pt x="5" y="25"/>
                  </a:lnTo>
                  <a:lnTo>
                    <a:pt x="30" y="6"/>
                  </a:lnTo>
                  <a:lnTo>
                    <a:pt x="25" y="0"/>
                  </a:lnTo>
                  <a:lnTo>
                    <a:pt x="0" y="18"/>
                  </a:lnTo>
                  <a:lnTo>
                    <a:pt x="5" y="18"/>
                  </a:lnTo>
                  <a:lnTo>
                    <a:pt x="0" y="25"/>
                  </a:lnTo>
                  <a:lnTo>
                    <a:pt x="1" y="27"/>
                  </a:lnTo>
                  <a:lnTo>
                    <a:pt x="5" y="25"/>
                  </a:lnTo>
                  <a:lnTo>
                    <a:pt x="0" y="2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30" name="Freeform 423"/>
            <p:cNvSpPr>
              <a:spLocks/>
            </p:cNvSpPr>
            <p:nvPr/>
          </p:nvSpPr>
          <p:spPr bwMode="auto">
            <a:xfrm>
              <a:off x="4562" y="1943"/>
              <a:ext cx="29" cy="25"/>
            </a:xfrm>
            <a:custGeom>
              <a:avLst/>
              <a:gdLst>
                <a:gd name="T0" fmla="*/ 5 w 29"/>
                <a:gd name="T1" fmla="*/ 8 h 25"/>
                <a:gd name="T2" fmla="*/ 0 w 29"/>
                <a:gd name="T3" fmla="*/ 8 h 25"/>
                <a:gd name="T4" fmla="*/ 24 w 29"/>
                <a:gd name="T5" fmla="*/ 25 h 25"/>
                <a:gd name="T6" fmla="*/ 29 w 29"/>
                <a:gd name="T7" fmla="*/ 18 h 25"/>
                <a:gd name="T8" fmla="*/ 5 w 29"/>
                <a:gd name="T9" fmla="*/ 1 h 25"/>
                <a:gd name="T10" fmla="*/ 2 w 29"/>
                <a:gd name="T11" fmla="*/ 1 h 25"/>
                <a:gd name="T12" fmla="*/ 5 w 29"/>
                <a:gd name="T13" fmla="*/ 1 h 25"/>
                <a:gd name="T14" fmla="*/ 3 w 29"/>
                <a:gd name="T15" fmla="*/ 0 h 25"/>
                <a:gd name="T16" fmla="*/ 2 w 29"/>
                <a:gd name="T17" fmla="*/ 1 h 25"/>
                <a:gd name="T18" fmla="*/ 5 w 29"/>
                <a:gd name="T19" fmla="*/ 8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5" y="8"/>
                  </a:moveTo>
                  <a:lnTo>
                    <a:pt x="0" y="8"/>
                  </a:lnTo>
                  <a:lnTo>
                    <a:pt x="24" y="25"/>
                  </a:lnTo>
                  <a:lnTo>
                    <a:pt x="29" y="18"/>
                  </a:lnTo>
                  <a:lnTo>
                    <a:pt x="5" y="1"/>
                  </a:lnTo>
                  <a:lnTo>
                    <a:pt x="2" y="1"/>
                  </a:lnTo>
                  <a:lnTo>
                    <a:pt x="5" y="1"/>
                  </a:lnTo>
                  <a:lnTo>
                    <a:pt x="3" y="0"/>
                  </a:lnTo>
                  <a:lnTo>
                    <a:pt x="2" y="1"/>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31" name="Freeform 424"/>
            <p:cNvSpPr>
              <a:spLocks/>
            </p:cNvSpPr>
            <p:nvPr/>
          </p:nvSpPr>
          <p:spPr bwMode="auto">
            <a:xfrm>
              <a:off x="4540" y="1944"/>
              <a:ext cx="27" cy="19"/>
            </a:xfrm>
            <a:custGeom>
              <a:avLst/>
              <a:gdLst>
                <a:gd name="T0" fmla="*/ 0 w 27"/>
                <a:gd name="T1" fmla="*/ 17 h 19"/>
                <a:gd name="T2" fmla="*/ 5 w 27"/>
                <a:gd name="T3" fmla="*/ 17 h 19"/>
                <a:gd name="T4" fmla="*/ 27 w 27"/>
                <a:gd name="T5" fmla="*/ 7 h 19"/>
                <a:gd name="T6" fmla="*/ 24 w 27"/>
                <a:gd name="T7" fmla="*/ 0 h 19"/>
                <a:gd name="T8" fmla="*/ 2 w 27"/>
                <a:gd name="T9" fmla="*/ 10 h 19"/>
                <a:gd name="T10" fmla="*/ 5 w 27"/>
                <a:gd name="T11" fmla="*/ 10 h 19"/>
                <a:gd name="T12" fmla="*/ 0 w 27"/>
                <a:gd name="T13" fmla="*/ 17 h 19"/>
                <a:gd name="T14" fmla="*/ 3 w 27"/>
                <a:gd name="T15" fmla="*/ 19 h 19"/>
                <a:gd name="T16" fmla="*/ 5 w 27"/>
                <a:gd name="T17" fmla="*/ 17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7"/>
                  </a:lnTo>
                  <a:lnTo>
                    <a:pt x="27" y="7"/>
                  </a:lnTo>
                  <a:lnTo>
                    <a:pt x="24" y="0"/>
                  </a:lnTo>
                  <a:lnTo>
                    <a:pt x="2" y="10"/>
                  </a:lnTo>
                  <a:lnTo>
                    <a:pt x="5" y="10"/>
                  </a:lnTo>
                  <a:lnTo>
                    <a:pt x="0" y="17"/>
                  </a:lnTo>
                  <a:lnTo>
                    <a:pt x="3" y="19"/>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32" name="Freeform 425"/>
            <p:cNvSpPr>
              <a:spLocks/>
            </p:cNvSpPr>
            <p:nvPr/>
          </p:nvSpPr>
          <p:spPr bwMode="auto">
            <a:xfrm>
              <a:off x="4521" y="1939"/>
              <a:ext cx="24" cy="22"/>
            </a:xfrm>
            <a:custGeom>
              <a:avLst/>
              <a:gdLst>
                <a:gd name="T0" fmla="*/ 4 w 24"/>
                <a:gd name="T1" fmla="*/ 9 h 22"/>
                <a:gd name="T2" fmla="*/ 0 w 24"/>
                <a:gd name="T3" fmla="*/ 9 h 22"/>
                <a:gd name="T4" fmla="*/ 19 w 24"/>
                <a:gd name="T5" fmla="*/ 22 h 22"/>
                <a:gd name="T6" fmla="*/ 24 w 24"/>
                <a:gd name="T7" fmla="*/ 15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9"/>
                  </a:moveTo>
                  <a:lnTo>
                    <a:pt x="0" y="9"/>
                  </a:lnTo>
                  <a:lnTo>
                    <a:pt x="19" y="22"/>
                  </a:lnTo>
                  <a:lnTo>
                    <a:pt x="24" y="15"/>
                  </a:lnTo>
                  <a:lnTo>
                    <a:pt x="4" y="2"/>
                  </a:lnTo>
                  <a:lnTo>
                    <a:pt x="0" y="2"/>
                  </a:lnTo>
                  <a:lnTo>
                    <a:pt x="4" y="2"/>
                  </a:lnTo>
                  <a:lnTo>
                    <a:pt x="2" y="0"/>
                  </a:lnTo>
                  <a:lnTo>
                    <a:pt x="0" y="2"/>
                  </a:lnTo>
                  <a:lnTo>
                    <a:pt x="4"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33" name="Freeform 426"/>
            <p:cNvSpPr>
              <a:spLocks/>
            </p:cNvSpPr>
            <p:nvPr/>
          </p:nvSpPr>
          <p:spPr bwMode="auto">
            <a:xfrm>
              <a:off x="4499" y="1941"/>
              <a:ext cx="26" cy="20"/>
            </a:xfrm>
            <a:custGeom>
              <a:avLst/>
              <a:gdLst>
                <a:gd name="T0" fmla="*/ 0 w 26"/>
                <a:gd name="T1" fmla="*/ 20 h 20"/>
                <a:gd name="T2" fmla="*/ 4 w 26"/>
                <a:gd name="T3" fmla="*/ 20 h 20"/>
                <a:gd name="T4" fmla="*/ 26 w 26"/>
                <a:gd name="T5" fmla="*/ 7 h 20"/>
                <a:gd name="T6" fmla="*/ 22 w 26"/>
                <a:gd name="T7" fmla="*/ 0 h 20"/>
                <a:gd name="T8" fmla="*/ 0 w 26"/>
                <a:gd name="T9" fmla="*/ 13 h 20"/>
                <a:gd name="T10" fmla="*/ 4 w 26"/>
                <a:gd name="T11" fmla="*/ 13 h 20"/>
                <a:gd name="T12" fmla="*/ 0 w 26"/>
                <a:gd name="T13" fmla="*/ 20 h 20"/>
                <a:gd name="T14" fmla="*/ 2 w 26"/>
                <a:gd name="T15" fmla="*/ 20 h 20"/>
                <a:gd name="T16" fmla="*/ 4 w 26"/>
                <a:gd name="T17" fmla="*/ 20 h 20"/>
                <a:gd name="T18" fmla="*/ 0 w 26"/>
                <a:gd name="T19" fmla="*/ 2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20"/>
                  </a:moveTo>
                  <a:lnTo>
                    <a:pt x="4" y="20"/>
                  </a:lnTo>
                  <a:lnTo>
                    <a:pt x="26" y="7"/>
                  </a:lnTo>
                  <a:lnTo>
                    <a:pt x="22" y="0"/>
                  </a:lnTo>
                  <a:lnTo>
                    <a:pt x="0" y="13"/>
                  </a:lnTo>
                  <a:lnTo>
                    <a:pt x="4" y="13"/>
                  </a:lnTo>
                  <a:lnTo>
                    <a:pt x="0" y="20"/>
                  </a:lnTo>
                  <a:lnTo>
                    <a:pt x="2" y="20"/>
                  </a:lnTo>
                  <a:lnTo>
                    <a:pt x="4" y="20"/>
                  </a:lnTo>
                  <a:lnTo>
                    <a:pt x="0" y="2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34" name="Freeform 427"/>
            <p:cNvSpPr>
              <a:spLocks/>
            </p:cNvSpPr>
            <p:nvPr/>
          </p:nvSpPr>
          <p:spPr bwMode="auto">
            <a:xfrm>
              <a:off x="4476" y="1939"/>
              <a:ext cx="27" cy="22"/>
            </a:xfrm>
            <a:custGeom>
              <a:avLst/>
              <a:gdLst>
                <a:gd name="T0" fmla="*/ 1 w 27"/>
                <a:gd name="T1" fmla="*/ 4 h 22"/>
                <a:gd name="T2" fmla="*/ 0 w 27"/>
                <a:gd name="T3" fmla="*/ 7 h 22"/>
                <a:gd name="T4" fmla="*/ 23 w 27"/>
                <a:gd name="T5" fmla="*/ 22 h 22"/>
                <a:gd name="T6" fmla="*/ 27 w 27"/>
                <a:gd name="T7" fmla="*/ 15 h 22"/>
                <a:gd name="T8" fmla="*/ 5 w 27"/>
                <a:gd name="T9" fmla="*/ 0 h 22"/>
                <a:gd name="T10" fmla="*/ 1 w 27"/>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4"/>
                  </a:moveTo>
                  <a:lnTo>
                    <a:pt x="0" y="7"/>
                  </a:lnTo>
                  <a:lnTo>
                    <a:pt x="23" y="22"/>
                  </a:lnTo>
                  <a:lnTo>
                    <a:pt x="27" y="15"/>
                  </a:lnTo>
                  <a:lnTo>
                    <a:pt x="5" y="0"/>
                  </a:lnTo>
                  <a:lnTo>
                    <a:pt x="1"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35" name="Freeform 428"/>
            <p:cNvSpPr>
              <a:spLocks/>
            </p:cNvSpPr>
            <p:nvPr/>
          </p:nvSpPr>
          <p:spPr bwMode="auto">
            <a:xfrm>
              <a:off x="4586" y="1878"/>
              <a:ext cx="30" cy="26"/>
            </a:xfrm>
            <a:custGeom>
              <a:avLst/>
              <a:gdLst>
                <a:gd name="T0" fmla="*/ 0 w 30"/>
                <a:gd name="T1" fmla="*/ 24 h 26"/>
                <a:gd name="T2" fmla="*/ 5 w 30"/>
                <a:gd name="T3" fmla="*/ 24 h 26"/>
                <a:gd name="T4" fmla="*/ 30 w 30"/>
                <a:gd name="T5" fmla="*/ 7 h 26"/>
                <a:gd name="T6" fmla="*/ 25 w 30"/>
                <a:gd name="T7" fmla="*/ 0 h 26"/>
                <a:gd name="T8" fmla="*/ 0 w 30"/>
                <a:gd name="T9" fmla="*/ 17 h 26"/>
                <a:gd name="T10" fmla="*/ 5 w 30"/>
                <a:gd name="T11" fmla="*/ 17 h 26"/>
                <a:gd name="T12" fmla="*/ 0 w 30"/>
                <a:gd name="T13" fmla="*/ 24 h 26"/>
                <a:gd name="T14" fmla="*/ 1 w 30"/>
                <a:gd name="T15" fmla="*/ 26 h 26"/>
                <a:gd name="T16" fmla="*/ 5 w 30"/>
                <a:gd name="T17" fmla="*/ 24 h 26"/>
                <a:gd name="T18" fmla="*/ 0 w 30"/>
                <a:gd name="T19" fmla="*/ 24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0" y="24"/>
                  </a:moveTo>
                  <a:lnTo>
                    <a:pt x="5" y="24"/>
                  </a:lnTo>
                  <a:lnTo>
                    <a:pt x="30" y="7"/>
                  </a:lnTo>
                  <a:lnTo>
                    <a:pt x="25" y="0"/>
                  </a:lnTo>
                  <a:lnTo>
                    <a:pt x="0" y="17"/>
                  </a:lnTo>
                  <a:lnTo>
                    <a:pt x="5" y="17"/>
                  </a:lnTo>
                  <a:lnTo>
                    <a:pt x="0" y="24"/>
                  </a:lnTo>
                  <a:lnTo>
                    <a:pt x="1" y="26"/>
                  </a:lnTo>
                  <a:lnTo>
                    <a:pt x="5" y="24"/>
                  </a:lnTo>
                  <a:lnTo>
                    <a:pt x="0"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36" name="Freeform 429"/>
            <p:cNvSpPr>
              <a:spLocks/>
            </p:cNvSpPr>
            <p:nvPr/>
          </p:nvSpPr>
          <p:spPr bwMode="auto">
            <a:xfrm>
              <a:off x="4562" y="1878"/>
              <a:ext cx="29" cy="24"/>
            </a:xfrm>
            <a:custGeom>
              <a:avLst/>
              <a:gdLst>
                <a:gd name="T0" fmla="*/ 5 w 29"/>
                <a:gd name="T1" fmla="*/ 9 h 24"/>
                <a:gd name="T2" fmla="*/ 0 w 29"/>
                <a:gd name="T3" fmla="*/ 7 h 24"/>
                <a:gd name="T4" fmla="*/ 24 w 29"/>
                <a:gd name="T5" fmla="*/ 24 h 24"/>
                <a:gd name="T6" fmla="*/ 29 w 29"/>
                <a:gd name="T7" fmla="*/ 17 h 24"/>
                <a:gd name="T8" fmla="*/ 5 w 29"/>
                <a:gd name="T9" fmla="*/ 0 h 24"/>
                <a:gd name="T10" fmla="*/ 2 w 29"/>
                <a:gd name="T11" fmla="*/ 0 h 24"/>
                <a:gd name="T12" fmla="*/ 5 w 29"/>
                <a:gd name="T13" fmla="*/ 0 h 24"/>
                <a:gd name="T14" fmla="*/ 3 w 29"/>
                <a:gd name="T15" fmla="*/ 0 h 24"/>
                <a:gd name="T16" fmla="*/ 2 w 29"/>
                <a:gd name="T17" fmla="*/ 0 h 24"/>
                <a:gd name="T18" fmla="*/ 5 w 29"/>
                <a:gd name="T19" fmla="*/ 9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5" y="9"/>
                  </a:moveTo>
                  <a:lnTo>
                    <a:pt x="0" y="7"/>
                  </a:lnTo>
                  <a:lnTo>
                    <a:pt x="24" y="24"/>
                  </a:lnTo>
                  <a:lnTo>
                    <a:pt x="29" y="17"/>
                  </a:lnTo>
                  <a:lnTo>
                    <a:pt x="5" y="0"/>
                  </a:lnTo>
                  <a:lnTo>
                    <a:pt x="2" y="0"/>
                  </a:lnTo>
                  <a:lnTo>
                    <a:pt x="5" y="0"/>
                  </a:lnTo>
                  <a:lnTo>
                    <a:pt x="3" y="0"/>
                  </a:lnTo>
                  <a:lnTo>
                    <a:pt x="2" y="0"/>
                  </a:lnTo>
                  <a:lnTo>
                    <a:pt x="5"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37" name="Freeform 430"/>
            <p:cNvSpPr>
              <a:spLocks/>
            </p:cNvSpPr>
            <p:nvPr/>
          </p:nvSpPr>
          <p:spPr bwMode="auto">
            <a:xfrm>
              <a:off x="4540" y="1878"/>
              <a:ext cx="27" cy="19"/>
            </a:xfrm>
            <a:custGeom>
              <a:avLst/>
              <a:gdLst>
                <a:gd name="T0" fmla="*/ 0 w 27"/>
                <a:gd name="T1" fmla="*/ 19 h 19"/>
                <a:gd name="T2" fmla="*/ 5 w 27"/>
                <a:gd name="T3" fmla="*/ 19 h 19"/>
                <a:gd name="T4" fmla="*/ 27 w 27"/>
                <a:gd name="T5" fmla="*/ 9 h 19"/>
                <a:gd name="T6" fmla="*/ 24 w 27"/>
                <a:gd name="T7" fmla="*/ 0 h 19"/>
                <a:gd name="T8" fmla="*/ 2 w 27"/>
                <a:gd name="T9" fmla="*/ 10 h 19"/>
                <a:gd name="T10" fmla="*/ 5 w 27"/>
                <a:gd name="T11" fmla="*/ 12 h 19"/>
                <a:gd name="T12" fmla="*/ 0 w 27"/>
                <a:gd name="T13" fmla="*/ 19 h 19"/>
                <a:gd name="T14" fmla="*/ 3 w 27"/>
                <a:gd name="T15" fmla="*/ 19 h 19"/>
                <a:gd name="T16" fmla="*/ 5 w 27"/>
                <a:gd name="T17" fmla="*/ 19 h 19"/>
                <a:gd name="T18" fmla="*/ 0 w 27"/>
                <a:gd name="T19" fmla="*/ 19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9"/>
                  </a:moveTo>
                  <a:lnTo>
                    <a:pt x="5" y="19"/>
                  </a:lnTo>
                  <a:lnTo>
                    <a:pt x="27" y="9"/>
                  </a:lnTo>
                  <a:lnTo>
                    <a:pt x="24" y="0"/>
                  </a:lnTo>
                  <a:lnTo>
                    <a:pt x="2" y="10"/>
                  </a:lnTo>
                  <a:lnTo>
                    <a:pt x="5" y="12"/>
                  </a:lnTo>
                  <a:lnTo>
                    <a:pt x="0" y="19"/>
                  </a:lnTo>
                  <a:lnTo>
                    <a:pt x="3" y="19"/>
                  </a:lnTo>
                  <a:lnTo>
                    <a:pt x="5"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38" name="Freeform 431"/>
            <p:cNvSpPr>
              <a:spLocks/>
            </p:cNvSpPr>
            <p:nvPr/>
          </p:nvSpPr>
          <p:spPr bwMode="auto">
            <a:xfrm>
              <a:off x="4521" y="1875"/>
              <a:ext cx="24" cy="22"/>
            </a:xfrm>
            <a:custGeom>
              <a:avLst/>
              <a:gdLst>
                <a:gd name="T0" fmla="*/ 4 w 24"/>
                <a:gd name="T1" fmla="*/ 8 h 22"/>
                <a:gd name="T2" fmla="*/ 0 w 24"/>
                <a:gd name="T3" fmla="*/ 7 h 22"/>
                <a:gd name="T4" fmla="*/ 19 w 24"/>
                <a:gd name="T5" fmla="*/ 22 h 22"/>
                <a:gd name="T6" fmla="*/ 24 w 24"/>
                <a:gd name="T7" fmla="*/ 15 h 22"/>
                <a:gd name="T8" fmla="*/ 4 w 24"/>
                <a:gd name="T9" fmla="*/ 2 h 22"/>
                <a:gd name="T10" fmla="*/ 0 w 24"/>
                <a:gd name="T11" fmla="*/ 0 h 22"/>
                <a:gd name="T12" fmla="*/ 4 w 24"/>
                <a:gd name="T13" fmla="*/ 2 h 22"/>
                <a:gd name="T14" fmla="*/ 2 w 24"/>
                <a:gd name="T15" fmla="*/ 0 h 22"/>
                <a:gd name="T16" fmla="*/ 0 w 24"/>
                <a:gd name="T17" fmla="*/ 0 h 22"/>
                <a:gd name="T18" fmla="*/ 4 w 24"/>
                <a:gd name="T19" fmla="*/ 8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8"/>
                  </a:moveTo>
                  <a:lnTo>
                    <a:pt x="0" y="7"/>
                  </a:lnTo>
                  <a:lnTo>
                    <a:pt x="19" y="22"/>
                  </a:lnTo>
                  <a:lnTo>
                    <a:pt x="24" y="15"/>
                  </a:lnTo>
                  <a:lnTo>
                    <a:pt x="4" y="2"/>
                  </a:lnTo>
                  <a:lnTo>
                    <a:pt x="0" y="0"/>
                  </a:lnTo>
                  <a:lnTo>
                    <a:pt x="4" y="2"/>
                  </a:lnTo>
                  <a:lnTo>
                    <a:pt x="2" y="0"/>
                  </a:lnTo>
                  <a:lnTo>
                    <a:pt x="0" y="0"/>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39" name="Freeform 432"/>
            <p:cNvSpPr>
              <a:spLocks/>
            </p:cNvSpPr>
            <p:nvPr/>
          </p:nvSpPr>
          <p:spPr bwMode="auto">
            <a:xfrm>
              <a:off x="4499" y="1875"/>
              <a:ext cx="26" cy="22"/>
            </a:xfrm>
            <a:custGeom>
              <a:avLst/>
              <a:gdLst>
                <a:gd name="T0" fmla="*/ 0 w 26"/>
                <a:gd name="T1" fmla="*/ 20 h 22"/>
                <a:gd name="T2" fmla="*/ 4 w 26"/>
                <a:gd name="T3" fmla="*/ 20 h 22"/>
                <a:gd name="T4" fmla="*/ 26 w 26"/>
                <a:gd name="T5" fmla="*/ 8 h 22"/>
                <a:gd name="T6" fmla="*/ 22 w 26"/>
                <a:gd name="T7" fmla="*/ 0 h 22"/>
                <a:gd name="T8" fmla="*/ 0 w 26"/>
                <a:gd name="T9" fmla="*/ 13 h 22"/>
                <a:gd name="T10" fmla="*/ 4 w 26"/>
                <a:gd name="T11" fmla="*/ 13 h 22"/>
                <a:gd name="T12" fmla="*/ 0 w 26"/>
                <a:gd name="T13" fmla="*/ 20 h 22"/>
                <a:gd name="T14" fmla="*/ 2 w 26"/>
                <a:gd name="T15" fmla="*/ 22 h 22"/>
                <a:gd name="T16" fmla="*/ 4 w 26"/>
                <a:gd name="T17" fmla="*/ 20 h 22"/>
                <a:gd name="T18" fmla="*/ 0 w 26"/>
                <a:gd name="T19" fmla="*/ 20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2">
                  <a:moveTo>
                    <a:pt x="0" y="20"/>
                  </a:moveTo>
                  <a:lnTo>
                    <a:pt x="4" y="20"/>
                  </a:lnTo>
                  <a:lnTo>
                    <a:pt x="26" y="8"/>
                  </a:lnTo>
                  <a:lnTo>
                    <a:pt x="22" y="0"/>
                  </a:lnTo>
                  <a:lnTo>
                    <a:pt x="0" y="13"/>
                  </a:lnTo>
                  <a:lnTo>
                    <a:pt x="4" y="13"/>
                  </a:lnTo>
                  <a:lnTo>
                    <a:pt x="0" y="20"/>
                  </a:lnTo>
                  <a:lnTo>
                    <a:pt x="2" y="22"/>
                  </a:lnTo>
                  <a:lnTo>
                    <a:pt x="4" y="20"/>
                  </a:lnTo>
                  <a:lnTo>
                    <a:pt x="0" y="2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40" name="Freeform 433"/>
            <p:cNvSpPr>
              <a:spLocks/>
            </p:cNvSpPr>
            <p:nvPr/>
          </p:nvSpPr>
          <p:spPr bwMode="auto">
            <a:xfrm>
              <a:off x="4476" y="1873"/>
              <a:ext cx="27" cy="22"/>
            </a:xfrm>
            <a:custGeom>
              <a:avLst/>
              <a:gdLst>
                <a:gd name="T0" fmla="*/ 1 w 27"/>
                <a:gd name="T1" fmla="*/ 4 h 22"/>
                <a:gd name="T2" fmla="*/ 0 w 27"/>
                <a:gd name="T3" fmla="*/ 7 h 22"/>
                <a:gd name="T4" fmla="*/ 23 w 27"/>
                <a:gd name="T5" fmla="*/ 22 h 22"/>
                <a:gd name="T6" fmla="*/ 27 w 27"/>
                <a:gd name="T7" fmla="*/ 15 h 22"/>
                <a:gd name="T8" fmla="*/ 5 w 27"/>
                <a:gd name="T9" fmla="*/ 0 h 22"/>
                <a:gd name="T10" fmla="*/ 1 w 27"/>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4"/>
                  </a:moveTo>
                  <a:lnTo>
                    <a:pt x="0" y="7"/>
                  </a:lnTo>
                  <a:lnTo>
                    <a:pt x="23" y="22"/>
                  </a:lnTo>
                  <a:lnTo>
                    <a:pt x="27" y="15"/>
                  </a:lnTo>
                  <a:lnTo>
                    <a:pt x="5" y="0"/>
                  </a:lnTo>
                  <a:lnTo>
                    <a:pt x="1"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41" name="Freeform 434"/>
            <p:cNvSpPr>
              <a:spLocks/>
            </p:cNvSpPr>
            <p:nvPr/>
          </p:nvSpPr>
          <p:spPr bwMode="auto">
            <a:xfrm>
              <a:off x="4586" y="1892"/>
              <a:ext cx="30" cy="25"/>
            </a:xfrm>
            <a:custGeom>
              <a:avLst/>
              <a:gdLst>
                <a:gd name="T0" fmla="*/ 0 w 30"/>
                <a:gd name="T1" fmla="*/ 24 h 25"/>
                <a:gd name="T2" fmla="*/ 5 w 30"/>
                <a:gd name="T3" fmla="*/ 24 h 25"/>
                <a:gd name="T4" fmla="*/ 30 w 30"/>
                <a:gd name="T5" fmla="*/ 7 h 25"/>
                <a:gd name="T6" fmla="*/ 25 w 30"/>
                <a:gd name="T7" fmla="*/ 0 h 25"/>
                <a:gd name="T8" fmla="*/ 0 w 30"/>
                <a:gd name="T9" fmla="*/ 17 h 25"/>
                <a:gd name="T10" fmla="*/ 5 w 30"/>
                <a:gd name="T11" fmla="*/ 17 h 25"/>
                <a:gd name="T12" fmla="*/ 0 w 30"/>
                <a:gd name="T13" fmla="*/ 24 h 25"/>
                <a:gd name="T14" fmla="*/ 1 w 30"/>
                <a:gd name="T15" fmla="*/ 25 h 25"/>
                <a:gd name="T16" fmla="*/ 5 w 30"/>
                <a:gd name="T17" fmla="*/ 24 h 25"/>
                <a:gd name="T18" fmla="*/ 0 w 30"/>
                <a:gd name="T19" fmla="*/ 24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0" y="24"/>
                  </a:moveTo>
                  <a:lnTo>
                    <a:pt x="5" y="24"/>
                  </a:lnTo>
                  <a:lnTo>
                    <a:pt x="30" y="7"/>
                  </a:lnTo>
                  <a:lnTo>
                    <a:pt x="25" y="0"/>
                  </a:lnTo>
                  <a:lnTo>
                    <a:pt x="0" y="17"/>
                  </a:lnTo>
                  <a:lnTo>
                    <a:pt x="5" y="17"/>
                  </a:lnTo>
                  <a:lnTo>
                    <a:pt x="0" y="24"/>
                  </a:lnTo>
                  <a:lnTo>
                    <a:pt x="1" y="25"/>
                  </a:lnTo>
                  <a:lnTo>
                    <a:pt x="5" y="24"/>
                  </a:lnTo>
                  <a:lnTo>
                    <a:pt x="0"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42" name="Freeform 435"/>
            <p:cNvSpPr>
              <a:spLocks/>
            </p:cNvSpPr>
            <p:nvPr/>
          </p:nvSpPr>
          <p:spPr bwMode="auto">
            <a:xfrm>
              <a:off x="4562" y="1892"/>
              <a:ext cx="29" cy="24"/>
            </a:xfrm>
            <a:custGeom>
              <a:avLst/>
              <a:gdLst>
                <a:gd name="T0" fmla="*/ 5 w 29"/>
                <a:gd name="T1" fmla="*/ 8 h 24"/>
                <a:gd name="T2" fmla="*/ 0 w 29"/>
                <a:gd name="T3" fmla="*/ 7 h 24"/>
                <a:gd name="T4" fmla="*/ 24 w 29"/>
                <a:gd name="T5" fmla="*/ 24 h 24"/>
                <a:gd name="T6" fmla="*/ 29 w 29"/>
                <a:gd name="T7" fmla="*/ 17 h 24"/>
                <a:gd name="T8" fmla="*/ 5 w 29"/>
                <a:gd name="T9" fmla="*/ 0 h 24"/>
                <a:gd name="T10" fmla="*/ 2 w 29"/>
                <a:gd name="T11" fmla="*/ 0 h 24"/>
                <a:gd name="T12" fmla="*/ 5 w 29"/>
                <a:gd name="T13" fmla="*/ 0 h 24"/>
                <a:gd name="T14" fmla="*/ 3 w 29"/>
                <a:gd name="T15" fmla="*/ 0 h 24"/>
                <a:gd name="T16" fmla="*/ 2 w 29"/>
                <a:gd name="T17" fmla="*/ 0 h 24"/>
                <a:gd name="T18" fmla="*/ 5 w 29"/>
                <a:gd name="T19" fmla="*/ 8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5" y="8"/>
                  </a:moveTo>
                  <a:lnTo>
                    <a:pt x="0" y="7"/>
                  </a:lnTo>
                  <a:lnTo>
                    <a:pt x="24" y="24"/>
                  </a:lnTo>
                  <a:lnTo>
                    <a:pt x="29" y="17"/>
                  </a:lnTo>
                  <a:lnTo>
                    <a:pt x="5" y="0"/>
                  </a:lnTo>
                  <a:lnTo>
                    <a:pt x="2" y="0"/>
                  </a:lnTo>
                  <a:lnTo>
                    <a:pt x="5" y="0"/>
                  </a:lnTo>
                  <a:lnTo>
                    <a:pt x="3" y="0"/>
                  </a:lnTo>
                  <a:lnTo>
                    <a:pt x="2" y="0"/>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43" name="Freeform 436"/>
            <p:cNvSpPr>
              <a:spLocks/>
            </p:cNvSpPr>
            <p:nvPr/>
          </p:nvSpPr>
          <p:spPr bwMode="auto">
            <a:xfrm>
              <a:off x="4540" y="1892"/>
              <a:ext cx="27" cy="18"/>
            </a:xfrm>
            <a:custGeom>
              <a:avLst/>
              <a:gdLst>
                <a:gd name="T0" fmla="*/ 0 w 27"/>
                <a:gd name="T1" fmla="*/ 18 h 18"/>
                <a:gd name="T2" fmla="*/ 5 w 27"/>
                <a:gd name="T3" fmla="*/ 18 h 18"/>
                <a:gd name="T4" fmla="*/ 27 w 27"/>
                <a:gd name="T5" fmla="*/ 8 h 18"/>
                <a:gd name="T6" fmla="*/ 24 w 27"/>
                <a:gd name="T7" fmla="*/ 0 h 18"/>
                <a:gd name="T8" fmla="*/ 2 w 27"/>
                <a:gd name="T9" fmla="*/ 10 h 18"/>
                <a:gd name="T10" fmla="*/ 5 w 27"/>
                <a:gd name="T11" fmla="*/ 12 h 18"/>
                <a:gd name="T12" fmla="*/ 0 w 27"/>
                <a:gd name="T13" fmla="*/ 18 h 18"/>
                <a:gd name="T14" fmla="*/ 3 w 27"/>
                <a:gd name="T15" fmla="*/ 18 h 18"/>
                <a:gd name="T16" fmla="*/ 5 w 27"/>
                <a:gd name="T17" fmla="*/ 18 h 18"/>
                <a:gd name="T18" fmla="*/ 0 w 27"/>
                <a:gd name="T19" fmla="*/ 18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8">
                  <a:moveTo>
                    <a:pt x="0" y="18"/>
                  </a:moveTo>
                  <a:lnTo>
                    <a:pt x="5" y="18"/>
                  </a:lnTo>
                  <a:lnTo>
                    <a:pt x="27" y="8"/>
                  </a:lnTo>
                  <a:lnTo>
                    <a:pt x="24" y="0"/>
                  </a:lnTo>
                  <a:lnTo>
                    <a:pt x="2" y="10"/>
                  </a:lnTo>
                  <a:lnTo>
                    <a:pt x="5" y="12"/>
                  </a:lnTo>
                  <a:lnTo>
                    <a:pt x="0" y="18"/>
                  </a:lnTo>
                  <a:lnTo>
                    <a:pt x="3" y="18"/>
                  </a:lnTo>
                  <a:lnTo>
                    <a:pt x="5" y="18"/>
                  </a:lnTo>
                  <a:lnTo>
                    <a:pt x="0"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44" name="Freeform 437"/>
            <p:cNvSpPr>
              <a:spLocks/>
            </p:cNvSpPr>
            <p:nvPr/>
          </p:nvSpPr>
          <p:spPr bwMode="auto">
            <a:xfrm>
              <a:off x="4521" y="1888"/>
              <a:ext cx="24" cy="22"/>
            </a:xfrm>
            <a:custGeom>
              <a:avLst/>
              <a:gdLst>
                <a:gd name="T0" fmla="*/ 4 w 24"/>
                <a:gd name="T1" fmla="*/ 9 h 22"/>
                <a:gd name="T2" fmla="*/ 0 w 24"/>
                <a:gd name="T3" fmla="*/ 9 h 22"/>
                <a:gd name="T4" fmla="*/ 19 w 24"/>
                <a:gd name="T5" fmla="*/ 22 h 22"/>
                <a:gd name="T6" fmla="*/ 24 w 24"/>
                <a:gd name="T7" fmla="*/ 16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9"/>
                  </a:moveTo>
                  <a:lnTo>
                    <a:pt x="0" y="9"/>
                  </a:lnTo>
                  <a:lnTo>
                    <a:pt x="19" y="22"/>
                  </a:lnTo>
                  <a:lnTo>
                    <a:pt x="24" y="16"/>
                  </a:lnTo>
                  <a:lnTo>
                    <a:pt x="4" y="2"/>
                  </a:lnTo>
                  <a:lnTo>
                    <a:pt x="0" y="2"/>
                  </a:lnTo>
                  <a:lnTo>
                    <a:pt x="4" y="2"/>
                  </a:lnTo>
                  <a:lnTo>
                    <a:pt x="2" y="0"/>
                  </a:lnTo>
                  <a:lnTo>
                    <a:pt x="0" y="2"/>
                  </a:lnTo>
                  <a:lnTo>
                    <a:pt x="4"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45" name="Freeform 438"/>
            <p:cNvSpPr>
              <a:spLocks/>
            </p:cNvSpPr>
            <p:nvPr/>
          </p:nvSpPr>
          <p:spPr bwMode="auto">
            <a:xfrm>
              <a:off x="4499" y="1890"/>
              <a:ext cx="26" cy="20"/>
            </a:xfrm>
            <a:custGeom>
              <a:avLst/>
              <a:gdLst>
                <a:gd name="T0" fmla="*/ 0 w 26"/>
                <a:gd name="T1" fmla="*/ 19 h 20"/>
                <a:gd name="T2" fmla="*/ 4 w 26"/>
                <a:gd name="T3" fmla="*/ 19 h 20"/>
                <a:gd name="T4" fmla="*/ 26 w 26"/>
                <a:gd name="T5" fmla="*/ 7 h 20"/>
                <a:gd name="T6" fmla="*/ 22 w 26"/>
                <a:gd name="T7" fmla="*/ 0 h 20"/>
                <a:gd name="T8" fmla="*/ 0 w 26"/>
                <a:gd name="T9" fmla="*/ 12 h 20"/>
                <a:gd name="T10" fmla="*/ 4 w 26"/>
                <a:gd name="T11" fmla="*/ 12 h 20"/>
                <a:gd name="T12" fmla="*/ 0 w 26"/>
                <a:gd name="T13" fmla="*/ 19 h 20"/>
                <a:gd name="T14" fmla="*/ 2 w 26"/>
                <a:gd name="T15" fmla="*/ 20 h 20"/>
                <a:gd name="T16" fmla="*/ 4 w 26"/>
                <a:gd name="T17" fmla="*/ 19 h 20"/>
                <a:gd name="T18" fmla="*/ 0 w 26"/>
                <a:gd name="T19" fmla="*/ 19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19"/>
                  </a:moveTo>
                  <a:lnTo>
                    <a:pt x="4" y="19"/>
                  </a:lnTo>
                  <a:lnTo>
                    <a:pt x="26" y="7"/>
                  </a:lnTo>
                  <a:lnTo>
                    <a:pt x="22" y="0"/>
                  </a:lnTo>
                  <a:lnTo>
                    <a:pt x="0" y="12"/>
                  </a:lnTo>
                  <a:lnTo>
                    <a:pt x="4" y="12"/>
                  </a:lnTo>
                  <a:lnTo>
                    <a:pt x="0" y="19"/>
                  </a:lnTo>
                  <a:lnTo>
                    <a:pt x="2" y="20"/>
                  </a:lnTo>
                  <a:lnTo>
                    <a:pt x="4"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46" name="Freeform 439"/>
            <p:cNvSpPr>
              <a:spLocks/>
            </p:cNvSpPr>
            <p:nvPr/>
          </p:nvSpPr>
          <p:spPr bwMode="auto">
            <a:xfrm>
              <a:off x="4476" y="1887"/>
              <a:ext cx="27" cy="22"/>
            </a:xfrm>
            <a:custGeom>
              <a:avLst/>
              <a:gdLst>
                <a:gd name="T0" fmla="*/ 1 w 27"/>
                <a:gd name="T1" fmla="*/ 3 h 22"/>
                <a:gd name="T2" fmla="*/ 0 w 27"/>
                <a:gd name="T3" fmla="*/ 7 h 22"/>
                <a:gd name="T4" fmla="*/ 23 w 27"/>
                <a:gd name="T5" fmla="*/ 22 h 22"/>
                <a:gd name="T6" fmla="*/ 27 w 27"/>
                <a:gd name="T7" fmla="*/ 15 h 22"/>
                <a:gd name="T8" fmla="*/ 5 w 27"/>
                <a:gd name="T9" fmla="*/ 0 h 22"/>
                <a:gd name="T10" fmla="*/ 1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3"/>
                  </a:moveTo>
                  <a:lnTo>
                    <a:pt x="0" y="7"/>
                  </a:lnTo>
                  <a:lnTo>
                    <a:pt x="23" y="22"/>
                  </a:lnTo>
                  <a:lnTo>
                    <a:pt x="27" y="15"/>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47" name="Freeform 440"/>
            <p:cNvSpPr>
              <a:spLocks/>
            </p:cNvSpPr>
            <p:nvPr/>
          </p:nvSpPr>
          <p:spPr bwMode="auto">
            <a:xfrm>
              <a:off x="4586" y="1826"/>
              <a:ext cx="30" cy="27"/>
            </a:xfrm>
            <a:custGeom>
              <a:avLst/>
              <a:gdLst>
                <a:gd name="T0" fmla="*/ 0 w 30"/>
                <a:gd name="T1" fmla="*/ 25 h 27"/>
                <a:gd name="T2" fmla="*/ 5 w 30"/>
                <a:gd name="T3" fmla="*/ 25 h 27"/>
                <a:gd name="T4" fmla="*/ 30 w 30"/>
                <a:gd name="T5" fmla="*/ 7 h 27"/>
                <a:gd name="T6" fmla="*/ 25 w 30"/>
                <a:gd name="T7" fmla="*/ 0 h 27"/>
                <a:gd name="T8" fmla="*/ 0 w 30"/>
                <a:gd name="T9" fmla="*/ 19 h 27"/>
                <a:gd name="T10" fmla="*/ 5 w 30"/>
                <a:gd name="T11" fmla="*/ 19 h 27"/>
                <a:gd name="T12" fmla="*/ 0 w 30"/>
                <a:gd name="T13" fmla="*/ 25 h 27"/>
                <a:gd name="T14" fmla="*/ 1 w 30"/>
                <a:gd name="T15" fmla="*/ 27 h 27"/>
                <a:gd name="T16" fmla="*/ 5 w 30"/>
                <a:gd name="T17" fmla="*/ 25 h 27"/>
                <a:gd name="T18" fmla="*/ 0 w 30"/>
                <a:gd name="T19" fmla="*/ 25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0" y="25"/>
                  </a:moveTo>
                  <a:lnTo>
                    <a:pt x="5" y="25"/>
                  </a:lnTo>
                  <a:lnTo>
                    <a:pt x="30" y="7"/>
                  </a:lnTo>
                  <a:lnTo>
                    <a:pt x="25" y="0"/>
                  </a:lnTo>
                  <a:lnTo>
                    <a:pt x="0" y="19"/>
                  </a:lnTo>
                  <a:lnTo>
                    <a:pt x="5" y="19"/>
                  </a:lnTo>
                  <a:lnTo>
                    <a:pt x="0" y="25"/>
                  </a:lnTo>
                  <a:lnTo>
                    <a:pt x="1" y="27"/>
                  </a:lnTo>
                  <a:lnTo>
                    <a:pt x="5" y="25"/>
                  </a:lnTo>
                  <a:lnTo>
                    <a:pt x="0" y="2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48" name="Freeform 441"/>
            <p:cNvSpPr>
              <a:spLocks/>
            </p:cNvSpPr>
            <p:nvPr/>
          </p:nvSpPr>
          <p:spPr bwMode="auto">
            <a:xfrm>
              <a:off x="4562" y="1826"/>
              <a:ext cx="29" cy="25"/>
            </a:xfrm>
            <a:custGeom>
              <a:avLst/>
              <a:gdLst>
                <a:gd name="T0" fmla="*/ 5 w 29"/>
                <a:gd name="T1" fmla="*/ 8 h 25"/>
                <a:gd name="T2" fmla="*/ 0 w 29"/>
                <a:gd name="T3" fmla="*/ 8 h 25"/>
                <a:gd name="T4" fmla="*/ 24 w 29"/>
                <a:gd name="T5" fmla="*/ 25 h 25"/>
                <a:gd name="T6" fmla="*/ 29 w 29"/>
                <a:gd name="T7" fmla="*/ 19 h 25"/>
                <a:gd name="T8" fmla="*/ 5 w 29"/>
                <a:gd name="T9" fmla="*/ 2 h 25"/>
                <a:gd name="T10" fmla="*/ 2 w 29"/>
                <a:gd name="T11" fmla="*/ 2 h 25"/>
                <a:gd name="T12" fmla="*/ 5 w 29"/>
                <a:gd name="T13" fmla="*/ 2 h 25"/>
                <a:gd name="T14" fmla="*/ 3 w 29"/>
                <a:gd name="T15" fmla="*/ 0 h 25"/>
                <a:gd name="T16" fmla="*/ 2 w 29"/>
                <a:gd name="T17" fmla="*/ 2 h 25"/>
                <a:gd name="T18" fmla="*/ 5 w 29"/>
                <a:gd name="T19" fmla="*/ 8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5" y="8"/>
                  </a:moveTo>
                  <a:lnTo>
                    <a:pt x="0" y="8"/>
                  </a:lnTo>
                  <a:lnTo>
                    <a:pt x="24" y="25"/>
                  </a:lnTo>
                  <a:lnTo>
                    <a:pt x="29" y="19"/>
                  </a:lnTo>
                  <a:lnTo>
                    <a:pt x="5" y="2"/>
                  </a:lnTo>
                  <a:lnTo>
                    <a:pt x="2" y="2"/>
                  </a:lnTo>
                  <a:lnTo>
                    <a:pt x="5" y="2"/>
                  </a:lnTo>
                  <a:lnTo>
                    <a:pt x="3" y="0"/>
                  </a:lnTo>
                  <a:lnTo>
                    <a:pt x="2" y="2"/>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49" name="Freeform 442"/>
            <p:cNvSpPr>
              <a:spLocks/>
            </p:cNvSpPr>
            <p:nvPr/>
          </p:nvSpPr>
          <p:spPr bwMode="auto">
            <a:xfrm>
              <a:off x="4540" y="1828"/>
              <a:ext cx="27" cy="18"/>
            </a:xfrm>
            <a:custGeom>
              <a:avLst/>
              <a:gdLst>
                <a:gd name="T0" fmla="*/ 0 w 27"/>
                <a:gd name="T1" fmla="*/ 17 h 18"/>
                <a:gd name="T2" fmla="*/ 5 w 27"/>
                <a:gd name="T3" fmla="*/ 17 h 18"/>
                <a:gd name="T4" fmla="*/ 27 w 27"/>
                <a:gd name="T5" fmla="*/ 6 h 18"/>
                <a:gd name="T6" fmla="*/ 24 w 27"/>
                <a:gd name="T7" fmla="*/ 0 h 18"/>
                <a:gd name="T8" fmla="*/ 2 w 27"/>
                <a:gd name="T9" fmla="*/ 10 h 18"/>
                <a:gd name="T10" fmla="*/ 5 w 27"/>
                <a:gd name="T11" fmla="*/ 10 h 18"/>
                <a:gd name="T12" fmla="*/ 0 w 27"/>
                <a:gd name="T13" fmla="*/ 17 h 18"/>
                <a:gd name="T14" fmla="*/ 3 w 27"/>
                <a:gd name="T15" fmla="*/ 18 h 18"/>
                <a:gd name="T16" fmla="*/ 5 w 27"/>
                <a:gd name="T17" fmla="*/ 17 h 18"/>
                <a:gd name="T18" fmla="*/ 0 w 27"/>
                <a:gd name="T19" fmla="*/ 17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8">
                  <a:moveTo>
                    <a:pt x="0" y="17"/>
                  </a:moveTo>
                  <a:lnTo>
                    <a:pt x="5" y="17"/>
                  </a:lnTo>
                  <a:lnTo>
                    <a:pt x="27" y="6"/>
                  </a:lnTo>
                  <a:lnTo>
                    <a:pt x="24" y="0"/>
                  </a:lnTo>
                  <a:lnTo>
                    <a:pt x="2" y="10"/>
                  </a:lnTo>
                  <a:lnTo>
                    <a:pt x="5" y="10"/>
                  </a:lnTo>
                  <a:lnTo>
                    <a:pt x="0" y="17"/>
                  </a:lnTo>
                  <a:lnTo>
                    <a:pt x="3" y="18"/>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50" name="Freeform 443"/>
            <p:cNvSpPr>
              <a:spLocks/>
            </p:cNvSpPr>
            <p:nvPr/>
          </p:nvSpPr>
          <p:spPr bwMode="auto">
            <a:xfrm>
              <a:off x="4521" y="1823"/>
              <a:ext cx="24" cy="22"/>
            </a:xfrm>
            <a:custGeom>
              <a:avLst/>
              <a:gdLst>
                <a:gd name="T0" fmla="*/ 4 w 24"/>
                <a:gd name="T1" fmla="*/ 8 h 22"/>
                <a:gd name="T2" fmla="*/ 0 w 24"/>
                <a:gd name="T3" fmla="*/ 8 h 22"/>
                <a:gd name="T4" fmla="*/ 19 w 24"/>
                <a:gd name="T5" fmla="*/ 22 h 22"/>
                <a:gd name="T6" fmla="*/ 24 w 24"/>
                <a:gd name="T7" fmla="*/ 15 h 22"/>
                <a:gd name="T8" fmla="*/ 4 w 24"/>
                <a:gd name="T9" fmla="*/ 1 h 22"/>
                <a:gd name="T10" fmla="*/ 0 w 24"/>
                <a:gd name="T11" fmla="*/ 1 h 22"/>
                <a:gd name="T12" fmla="*/ 4 w 24"/>
                <a:gd name="T13" fmla="*/ 1 h 22"/>
                <a:gd name="T14" fmla="*/ 2 w 24"/>
                <a:gd name="T15" fmla="*/ 0 h 22"/>
                <a:gd name="T16" fmla="*/ 0 w 24"/>
                <a:gd name="T17" fmla="*/ 1 h 22"/>
                <a:gd name="T18" fmla="*/ 4 w 24"/>
                <a:gd name="T19" fmla="*/ 8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8"/>
                  </a:moveTo>
                  <a:lnTo>
                    <a:pt x="0" y="8"/>
                  </a:lnTo>
                  <a:lnTo>
                    <a:pt x="19" y="22"/>
                  </a:lnTo>
                  <a:lnTo>
                    <a:pt x="24" y="15"/>
                  </a:lnTo>
                  <a:lnTo>
                    <a:pt x="4" y="1"/>
                  </a:lnTo>
                  <a:lnTo>
                    <a:pt x="0" y="1"/>
                  </a:lnTo>
                  <a:lnTo>
                    <a:pt x="4" y="1"/>
                  </a:lnTo>
                  <a:lnTo>
                    <a:pt x="2" y="0"/>
                  </a:lnTo>
                  <a:lnTo>
                    <a:pt x="0" y="1"/>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51" name="Freeform 444"/>
            <p:cNvSpPr>
              <a:spLocks/>
            </p:cNvSpPr>
            <p:nvPr/>
          </p:nvSpPr>
          <p:spPr bwMode="auto">
            <a:xfrm>
              <a:off x="4499" y="1824"/>
              <a:ext cx="26" cy="21"/>
            </a:xfrm>
            <a:custGeom>
              <a:avLst/>
              <a:gdLst>
                <a:gd name="T0" fmla="*/ 0 w 26"/>
                <a:gd name="T1" fmla="*/ 19 h 21"/>
                <a:gd name="T2" fmla="*/ 4 w 26"/>
                <a:gd name="T3" fmla="*/ 19 h 21"/>
                <a:gd name="T4" fmla="*/ 26 w 26"/>
                <a:gd name="T5" fmla="*/ 7 h 21"/>
                <a:gd name="T6" fmla="*/ 22 w 26"/>
                <a:gd name="T7" fmla="*/ 0 h 21"/>
                <a:gd name="T8" fmla="*/ 0 w 26"/>
                <a:gd name="T9" fmla="*/ 12 h 21"/>
                <a:gd name="T10" fmla="*/ 4 w 26"/>
                <a:gd name="T11" fmla="*/ 12 h 21"/>
                <a:gd name="T12" fmla="*/ 0 w 26"/>
                <a:gd name="T13" fmla="*/ 19 h 21"/>
                <a:gd name="T14" fmla="*/ 2 w 26"/>
                <a:gd name="T15" fmla="*/ 21 h 21"/>
                <a:gd name="T16" fmla="*/ 4 w 26"/>
                <a:gd name="T17" fmla="*/ 19 h 21"/>
                <a:gd name="T18" fmla="*/ 0 w 26"/>
                <a:gd name="T19" fmla="*/ 19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0" y="19"/>
                  </a:moveTo>
                  <a:lnTo>
                    <a:pt x="4" y="19"/>
                  </a:lnTo>
                  <a:lnTo>
                    <a:pt x="26" y="7"/>
                  </a:lnTo>
                  <a:lnTo>
                    <a:pt x="22" y="0"/>
                  </a:lnTo>
                  <a:lnTo>
                    <a:pt x="0" y="12"/>
                  </a:lnTo>
                  <a:lnTo>
                    <a:pt x="4" y="12"/>
                  </a:lnTo>
                  <a:lnTo>
                    <a:pt x="0" y="19"/>
                  </a:lnTo>
                  <a:lnTo>
                    <a:pt x="2" y="21"/>
                  </a:lnTo>
                  <a:lnTo>
                    <a:pt x="4"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52" name="Freeform 445"/>
            <p:cNvSpPr>
              <a:spLocks/>
            </p:cNvSpPr>
            <p:nvPr/>
          </p:nvSpPr>
          <p:spPr bwMode="auto">
            <a:xfrm>
              <a:off x="4476" y="1823"/>
              <a:ext cx="27" cy="20"/>
            </a:xfrm>
            <a:custGeom>
              <a:avLst/>
              <a:gdLst>
                <a:gd name="T0" fmla="*/ 1 w 27"/>
                <a:gd name="T1" fmla="*/ 3 h 20"/>
                <a:gd name="T2" fmla="*/ 0 w 27"/>
                <a:gd name="T3" fmla="*/ 6 h 20"/>
                <a:gd name="T4" fmla="*/ 23 w 27"/>
                <a:gd name="T5" fmla="*/ 20 h 20"/>
                <a:gd name="T6" fmla="*/ 27 w 27"/>
                <a:gd name="T7" fmla="*/ 13 h 20"/>
                <a:gd name="T8" fmla="*/ 5 w 27"/>
                <a:gd name="T9" fmla="*/ 0 h 20"/>
                <a:gd name="T10" fmla="*/ 1 w 27"/>
                <a:gd name="T11" fmla="*/ 3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1" y="3"/>
                  </a:moveTo>
                  <a:lnTo>
                    <a:pt x="0" y="6"/>
                  </a:lnTo>
                  <a:lnTo>
                    <a:pt x="23" y="20"/>
                  </a:lnTo>
                  <a:lnTo>
                    <a:pt x="27" y="13"/>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53" name="Freeform 446"/>
            <p:cNvSpPr>
              <a:spLocks/>
            </p:cNvSpPr>
            <p:nvPr/>
          </p:nvSpPr>
          <p:spPr bwMode="auto">
            <a:xfrm>
              <a:off x="4586" y="1839"/>
              <a:ext cx="30" cy="27"/>
            </a:xfrm>
            <a:custGeom>
              <a:avLst/>
              <a:gdLst>
                <a:gd name="T0" fmla="*/ 0 w 30"/>
                <a:gd name="T1" fmla="*/ 26 h 27"/>
                <a:gd name="T2" fmla="*/ 5 w 30"/>
                <a:gd name="T3" fmla="*/ 26 h 27"/>
                <a:gd name="T4" fmla="*/ 30 w 30"/>
                <a:gd name="T5" fmla="*/ 7 h 27"/>
                <a:gd name="T6" fmla="*/ 25 w 30"/>
                <a:gd name="T7" fmla="*/ 0 h 27"/>
                <a:gd name="T8" fmla="*/ 0 w 30"/>
                <a:gd name="T9" fmla="*/ 19 h 27"/>
                <a:gd name="T10" fmla="*/ 5 w 30"/>
                <a:gd name="T11" fmla="*/ 19 h 27"/>
                <a:gd name="T12" fmla="*/ 0 w 30"/>
                <a:gd name="T13" fmla="*/ 26 h 27"/>
                <a:gd name="T14" fmla="*/ 1 w 30"/>
                <a:gd name="T15" fmla="*/ 27 h 27"/>
                <a:gd name="T16" fmla="*/ 5 w 30"/>
                <a:gd name="T17" fmla="*/ 26 h 27"/>
                <a:gd name="T18" fmla="*/ 0 w 30"/>
                <a:gd name="T19" fmla="*/ 26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0" y="26"/>
                  </a:moveTo>
                  <a:lnTo>
                    <a:pt x="5" y="26"/>
                  </a:lnTo>
                  <a:lnTo>
                    <a:pt x="30" y="7"/>
                  </a:lnTo>
                  <a:lnTo>
                    <a:pt x="25" y="0"/>
                  </a:lnTo>
                  <a:lnTo>
                    <a:pt x="0" y="19"/>
                  </a:lnTo>
                  <a:lnTo>
                    <a:pt x="5" y="19"/>
                  </a:lnTo>
                  <a:lnTo>
                    <a:pt x="0" y="26"/>
                  </a:lnTo>
                  <a:lnTo>
                    <a:pt x="1" y="27"/>
                  </a:lnTo>
                  <a:lnTo>
                    <a:pt x="5" y="26"/>
                  </a:lnTo>
                  <a:lnTo>
                    <a:pt x="0" y="2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54" name="Freeform 447"/>
            <p:cNvSpPr>
              <a:spLocks/>
            </p:cNvSpPr>
            <p:nvPr/>
          </p:nvSpPr>
          <p:spPr bwMode="auto">
            <a:xfrm>
              <a:off x="4562" y="1839"/>
              <a:ext cx="29" cy="26"/>
            </a:xfrm>
            <a:custGeom>
              <a:avLst/>
              <a:gdLst>
                <a:gd name="T0" fmla="*/ 5 w 29"/>
                <a:gd name="T1" fmla="*/ 9 h 26"/>
                <a:gd name="T2" fmla="*/ 0 w 29"/>
                <a:gd name="T3" fmla="*/ 9 h 26"/>
                <a:gd name="T4" fmla="*/ 24 w 29"/>
                <a:gd name="T5" fmla="*/ 26 h 26"/>
                <a:gd name="T6" fmla="*/ 29 w 29"/>
                <a:gd name="T7" fmla="*/ 19 h 26"/>
                <a:gd name="T8" fmla="*/ 5 w 29"/>
                <a:gd name="T9" fmla="*/ 2 h 26"/>
                <a:gd name="T10" fmla="*/ 2 w 29"/>
                <a:gd name="T11" fmla="*/ 2 h 26"/>
                <a:gd name="T12" fmla="*/ 5 w 29"/>
                <a:gd name="T13" fmla="*/ 2 h 26"/>
                <a:gd name="T14" fmla="*/ 3 w 29"/>
                <a:gd name="T15" fmla="*/ 0 h 26"/>
                <a:gd name="T16" fmla="*/ 2 w 29"/>
                <a:gd name="T17" fmla="*/ 2 h 26"/>
                <a:gd name="T18" fmla="*/ 5 w 29"/>
                <a:gd name="T19" fmla="*/ 9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6">
                  <a:moveTo>
                    <a:pt x="5" y="9"/>
                  </a:moveTo>
                  <a:lnTo>
                    <a:pt x="0" y="9"/>
                  </a:lnTo>
                  <a:lnTo>
                    <a:pt x="24" y="26"/>
                  </a:lnTo>
                  <a:lnTo>
                    <a:pt x="29" y="19"/>
                  </a:lnTo>
                  <a:lnTo>
                    <a:pt x="5" y="2"/>
                  </a:lnTo>
                  <a:lnTo>
                    <a:pt x="2" y="2"/>
                  </a:lnTo>
                  <a:lnTo>
                    <a:pt x="5" y="2"/>
                  </a:lnTo>
                  <a:lnTo>
                    <a:pt x="3" y="0"/>
                  </a:lnTo>
                  <a:lnTo>
                    <a:pt x="2" y="2"/>
                  </a:lnTo>
                  <a:lnTo>
                    <a:pt x="5"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55" name="Freeform 448"/>
            <p:cNvSpPr>
              <a:spLocks/>
            </p:cNvSpPr>
            <p:nvPr/>
          </p:nvSpPr>
          <p:spPr bwMode="auto">
            <a:xfrm>
              <a:off x="4540" y="1841"/>
              <a:ext cx="27" cy="19"/>
            </a:xfrm>
            <a:custGeom>
              <a:avLst/>
              <a:gdLst>
                <a:gd name="T0" fmla="*/ 0 w 27"/>
                <a:gd name="T1" fmla="*/ 17 h 19"/>
                <a:gd name="T2" fmla="*/ 5 w 27"/>
                <a:gd name="T3" fmla="*/ 17 h 19"/>
                <a:gd name="T4" fmla="*/ 27 w 27"/>
                <a:gd name="T5" fmla="*/ 7 h 19"/>
                <a:gd name="T6" fmla="*/ 24 w 27"/>
                <a:gd name="T7" fmla="*/ 0 h 19"/>
                <a:gd name="T8" fmla="*/ 2 w 27"/>
                <a:gd name="T9" fmla="*/ 10 h 19"/>
                <a:gd name="T10" fmla="*/ 5 w 27"/>
                <a:gd name="T11" fmla="*/ 10 h 19"/>
                <a:gd name="T12" fmla="*/ 0 w 27"/>
                <a:gd name="T13" fmla="*/ 17 h 19"/>
                <a:gd name="T14" fmla="*/ 3 w 27"/>
                <a:gd name="T15" fmla="*/ 19 h 19"/>
                <a:gd name="T16" fmla="*/ 5 w 27"/>
                <a:gd name="T17" fmla="*/ 17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7"/>
                  </a:lnTo>
                  <a:lnTo>
                    <a:pt x="27" y="7"/>
                  </a:lnTo>
                  <a:lnTo>
                    <a:pt x="24" y="0"/>
                  </a:lnTo>
                  <a:lnTo>
                    <a:pt x="2" y="10"/>
                  </a:lnTo>
                  <a:lnTo>
                    <a:pt x="5" y="10"/>
                  </a:lnTo>
                  <a:lnTo>
                    <a:pt x="0" y="17"/>
                  </a:lnTo>
                  <a:lnTo>
                    <a:pt x="3" y="19"/>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56" name="Freeform 449"/>
            <p:cNvSpPr>
              <a:spLocks/>
            </p:cNvSpPr>
            <p:nvPr/>
          </p:nvSpPr>
          <p:spPr bwMode="auto">
            <a:xfrm>
              <a:off x="4521" y="1836"/>
              <a:ext cx="24" cy="22"/>
            </a:xfrm>
            <a:custGeom>
              <a:avLst/>
              <a:gdLst>
                <a:gd name="T0" fmla="*/ 4 w 24"/>
                <a:gd name="T1" fmla="*/ 9 h 22"/>
                <a:gd name="T2" fmla="*/ 0 w 24"/>
                <a:gd name="T3" fmla="*/ 9 h 22"/>
                <a:gd name="T4" fmla="*/ 19 w 24"/>
                <a:gd name="T5" fmla="*/ 22 h 22"/>
                <a:gd name="T6" fmla="*/ 24 w 24"/>
                <a:gd name="T7" fmla="*/ 15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9"/>
                  </a:moveTo>
                  <a:lnTo>
                    <a:pt x="0" y="9"/>
                  </a:lnTo>
                  <a:lnTo>
                    <a:pt x="19" y="22"/>
                  </a:lnTo>
                  <a:lnTo>
                    <a:pt x="24" y="15"/>
                  </a:lnTo>
                  <a:lnTo>
                    <a:pt x="4" y="2"/>
                  </a:lnTo>
                  <a:lnTo>
                    <a:pt x="0" y="2"/>
                  </a:lnTo>
                  <a:lnTo>
                    <a:pt x="4" y="2"/>
                  </a:lnTo>
                  <a:lnTo>
                    <a:pt x="2" y="0"/>
                  </a:lnTo>
                  <a:lnTo>
                    <a:pt x="0" y="2"/>
                  </a:lnTo>
                  <a:lnTo>
                    <a:pt x="4"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57" name="Freeform 450"/>
            <p:cNvSpPr>
              <a:spLocks/>
            </p:cNvSpPr>
            <p:nvPr/>
          </p:nvSpPr>
          <p:spPr bwMode="auto">
            <a:xfrm>
              <a:off x="4499" y="1838"/>
              <a:ext cx="26" cy="20"/>
            </a:xfrm>
            <a:custGeom>
              <a:avLst/>
              <a:gdLst>
                <a:gd name="T0" fmla="*/ 0 w 26"/>
                <a:gd name="T1" fmla="*/ 18 h 20"/>
                <a:gd name="T2" fmla="*/ 4 w 26"/>
                <a:gd name="T3" fmla="*/ 18 h 20"/>
                <a:gd name="T4" fmla="*/ 26 w 26"/>
                <a:gd name="T5" fmla="*/ 7 h 20"/>
                <a:gd name="T6" fmla="*/ 22 w 26"/>
                <a:gd name="T7" fmla="*/ 0 h 20"/>
                <a:gd name="T8" fmla="*/ 0 w 26"/>
                <a:gd name="T9" fmla="*/ 12 h 20"/>
                <a:gd name="T10" fmla="*/ 4 w 26"/>
                <a:gd name="T11" fmla="*/ 12 h 20"/>
                <a:gd name="T12" fmla="*/ 0 w 26"/>
                <a:gd name="T13" fmla="*/ 18 h 20"/>
                <a:gd name="T14" fmla="*/ 2 w 26"/>
                <a:gd name="T15" fmla="*/ 20 h 20"/>
                <a:gd name="T16" fmla="*/ 4 w 26"/>
                <a:gd name="T17" fmla="*/ 18 h 20"/>
                <a:gd name="T18" fmla="*/ 0 w 26"/>
                <a:gd name="T19" fmla="*/ 18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18"/>
                  </a:moveTo>
                  <a:lnTo>
                    <a:pt x="4" y="18"/>
                  </a:lnTo>
                  <a:lnTo>
                    <a:pt x="26" y="7"/>
                  </a:lnTo>
                  <a:lnTo>
                    <a:pt x="22" y="0"/>
                  </a:lnTo>
                  <a:lnTo>
                    <a:pt x="0" y="12"/>
                  </a:lnTo>
                  <a:lnTo>
                    <a:pt x="4" y="12"/>
                  </a:lnTo>
                  <a:lnTo>
                    <a:pt x="0" y="18"/>
                  </a:lnTo>
                  <a:lnTo>
                    <a:pt x="2" y="20"/>
                  </a:lnTo>
                  <a:lnTo>
                    <a:pt x="4" y="18"/>
                  </a:lnTo>
                  <a:lnTo>
                    <a:pt x="0"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58" name="Freeform 451"/>
            <p:cNvSpPr>
              <a:spLocks/>
            </p:cNvSpPr>
            <p:nvPr/>
          </p:nvSpPr>
          <p:spPr bwMode="auto">
            <a:xfrm>
              <a:off x="4476" y="1836"/>
              <a:ext cx="27" cy="20"/>
            </a:xfrm>
            <a:custGeom>
              <a:avLst/>
              <a:gdLst>
                <a:gd name="T0" fmla="*/ 1 w 27"/>
                <a:gd name="T1" fmla="*/ 3 h 20"/>
                <a:gd name="T2" fmla="*/ 0 w 27"/>
                <a:gd name="T3" fmla="*/ 7 h 20"/>
                <a:gd name="T4" fmla="*/ 23 w 27"/>
                <a:gd name="T5" fmla="*/ 20 h 20"/>
                <a:gd name="T6" fmla="*/ 27 w 27"/>
                <a:gd name="T7" fmla="*/ 14 h 20"/>
                <a:gd name="T8" fmla="*/ 5 w 27"/>
                <a:gd name="T9" fmla="*/ 0 h 20"/>
                <a:gd name="T10" fmla="*/ 1 w 27"/>
                <a:gd name="T11" fmla="*/ 3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1" y="3"/>
                  </a:moveTo>
                  <a:lnTo>
                    <a:pt x="0" y="7"/>
                  </a:lnTo>
                  <a:lnTo>
                    <a:pt x="23" y="20"/>
                  </a:lnTo>
                  <a:lnTo>
                    <a:pt x="27" y="14"/>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59" name="Freeform 452"/>
            <p:cNvSpPr>
              <a:spLocks/>
            </p:cNvSpPr>
            <p:nvPr/>
          </p:nvSpPr>
          <p:spPr bwMode="auto">
            <a:xfrm>
              <a:off x="4586" y="1775"/>
              <a:ext cx="30" cy="26"/>
            </a:xfrm>
            <a:custGeom>
              <a:avLst/>
              <a:gdLst>
                <a:gd name="T0" fmla="*/ 0 w 30"/>
                <a:gd name="T1" fmla="*/ 24 h 26"/>
                <a:gd name="T2" fmla="*/ 5 w 30"/>
                <a:gd name="T3" fmla="*/ 24 h 26"/>
                <a:gd name="T4" fmla="*/ 30 w 30"/>
                <a:gd name="T5" fmla="*/ 5 h 26"/>
                <a:gd name="T6" fmla="*/ 25 w 30"/>
                <a:gd name="T7" fmla="*/ 0 h 26"/>
                <a:gd name="T8" fmla="*/ 0 w 30"/>
                <a:gd name="T9" fmla="*/ 17 h 26"/>
                <a:gd name="T10" fmla="*/ 5 w 30"/>
                <a:gd name="T11" fmla="*/ 17 h 26"/>
                <a:gd name="T12" fmla="*/ 0 w 30"/>
                <a:gd name="T13" fmla="*/ 24 h 26"/>
                <a:gd name="T14" fmla="*/ 1 w 30"/>
                <a:gd name="T15" fmla="*/ 26 h 26"/>
                <a:gd name="T16" fmla="*/ 5 w 30"/>
                <a:gd name="T17" fmla="*/ 24 h 26"/>
                <a:gd name="T18" fmla="*/ 0 w 30"/>
                <a:gd name="T19" fmla="*/ 24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0" y="24"/>
                  </a:moveTo>
                  <a:lnTo>
                    <a:pt x="5" y="24"/>
                  </a:lnTo>
                  <a:lnTo>
                    <a:pt x="30" y="5"/>
                  </a:lnTo>
                  <a:lnTo>
                    <a:pt x="25" y="0"/>
                  </a:lnTo>
                  <a:lnTo>
                    <a:pt x="0" y="17"/>
                  </a:lnTo>
                  <a:lnTo>
                    <a:pt x="5" y="17"/>
                  </a:lnTo>
                  <a:lnTo>
                    <a:pt x="0" y="24"/>
                  </a:lnTo>
                  <a:lnTo>
                    <a:pt x="1" y="26"/>
                  </a:lnTo>
                  <a:lnTo>
                    <a:pt x="5" y="24"/>
                  </a:lnTo>
                  <a:lnTo>
                    <a:pt x="0"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60" name="Freeform 453"/>
            <p:cNvSpPr>
              <a:spLocks/>
            </p:cNvSpPr>
            <p:nvPr/>
          </p:nvSpPr>
          <p:spPr bwMode="auto">
            <a:xfrm>
              <a:off x="4562" y="1773"/>
              <a:ext cx="29" cy="26"/>
            </a:xfrm>
            <a:custGeom>
              <a:avLst/>
              <a:gdLst>
                <a:gd name="T0" fmla="*/ 5 w 29"/>
                <a:gd name="T1" fmla="*/ 9 h 26"/>
                <a:gd name="T2" fmla="*/ 0 w 29"/>
                <a:gd name="T3" fmla="*/ 9 h 26"/>
                <a:gd name="T4" fmla="*/ 24 w 29"/>
                <a:gd name="T5" fmla="*/ 26 h 26"/>
                <a:gd name="T6" fmla="*/ 29 w 29"/>
                <a:gd name="T7" fmla="*/ 19 h 26"/>
                <a:gd name="T8" fmla="*/ 5 w 29"/>
                <a:gd name="T9" fmla="*/ 2 h 26"/>
                <a:gd name="T10" fmla="*/ 2 w 29"/>
                <a:gd name="T11" fmla="*/ 2 h 26"/>
                <a:gd name="T12" fmla="*/ 5 w 29"/>
                <a:gd name="T13" fmla="*/ 2 h 26"/>
                <a:gd name="T14" fmla="*/ 3 w 29"/>
                <a:gd name="T15" fmla="*/ 0 h 26"/>
                <a:gd name="T16" fmla="*/ 2 w 29"/>
                <a:gd name="T17" fmla="*/ 2 h 26"/>
                <a:gd name="T18" fmla="*/ 5 w 29"/>
                <a:gd name="T19" fmla="*/ 9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6">
                  <a:moveTo>
                    <a:pt x="5" y="9"/>
                  </a:moveTo>
                  <a:lnTo>
                    <a:pt x="0" y="9"/>
                  </a:lnTo>
                  <a:lnTo>
                    <a:pt x="24" y="26"/>
                  </a:lnTo>
                  <a:lnTo>
                    <a:pt x="29" y="19"/>
                  </a:lnTo>
                  <a:lnTo>
                    <a:pt x="5" y="2"/>
                  </a:lnTo>
                  <a:lnTo>
                    <a:pt x="2" y="2"/>
                  </a:lnTo>
                  <a:lnTo>
                    <a:pt x="5" y="2"/>
                  </a:lnTo>
                  <a:lnTo>
                    <a:pt x="3" y="0"/>
                  </a:lnTo>
                  <a:lnTo>
                    <a:pt x="2" y="2"/>
                  </a:lnTo>
                  <a:lnTo>
                    <a:pt x="5"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61" name="Freeform 454"/>
            <p:cNvSpPr>
              <a:spLocks/>
            </p:cNvSpPr>
            <p:nvPr/>
          </p:nvSpPr>
          <p:spPr bwMode="auto">
            <a:xfrm>
              <a:off x="4540" y="1775"/>
              <a:ext cx="27" cy="19"/>
            </a:xfrm>
            <a:custGeom>
              <a:avLst/>
              <a:gdLst>
                <a:gd name="T0" fmla="*/ 0 w 27"/>
                <a:gd name="T1" fmla="*/ 17 h 19"/>
                <a:gd name="T2" fmla="*/ 5 w 27"/>
                <a:gd name="T3" fmla="*/ 17 h 19"/>
                <a:gd name="T4" fmla="*/ 27 w 27"/>
                <a:gd name="T5" fmla="*/ 7 h 19"/>
                <a:gd name="T6" fmla="*/ 24 w 27"/>
                <a:gd name="T7" fmla="*/ 0 h 19"/>
                <a:gd name="T8" fmla="*/ 2 w 27"/>
                <a:gd name="T9" fmla="*/ 10 h 19"/>
                <a:gd name="T10" fmla="*/ 5 w 27"/>
                <a:gd name="T11" fmla="*/ 10 h 19"/>
                <a:gd name="T12" fmla="*/ 0 w 27"/>
                <a:gd name="T13" fmla="*/ 17 h 19"/>
                <a:gd name="T14" fmla="*/ 3 w 27"/>
                <a:gd name="T15" fmla="*/ 19 h 19"/>
                <a:gd name="T16" fmla="*/ 5 w 27"/>
                <a:gd name="T17" fmla="*/ 17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7"/>
                  </a:lnTo>
                  <a:lnTo>
                    <a:pt x="27" y="7"/>
                  </a:lnTo>
                  <a:lnTo>
                    <a:pt x="24" y="0"/>
                  </a:lnTo>
                  <a:lnTo>
                    <a:pt x="2" y="10"/>
                  </a:lnTo>
                  <a:lnTo>
                    <a:pt x="5" y="10"/>
                  </a:lnTo>
                  <a:lnTo>
                    <a:pt x="0" y="17"/>
                  </a:lnTo>
                  <a:lnTo>
                    <a:pt x="3" y="19"/>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62" name="Freeform 455"/>
            <p:cNvSpPr>
              <a:spLocks/>
            </p:cNvSpPr>
            <p:nvPr/>
          </p:nvSpPr>
          <p:spPr bwMode="auto">
            <a:xfrm>
              <a:off x="4521" y="1772"/>
              <a:ext cx="24" cy="20"/>
            </a:xfrm>
            <a:custGeom>
              <a:avLst/>
              <a:gdLst>
                <a:gd name="T0" fmla="*/ 4 w 24"/>
                <a:gd name="T1" fmla="*/ 7 h 20"/>
                <a:gd name="T2" fmla="*/ 0 w 24"/>
                <a:gd name="T3" fmla="*/ 7 h 20"/>
                <a:gd name="T4" fmla="*/ 19 w 24"/>
                <a:gd name="T5" fmla="*/ 20 h 20"/>
                <a:gd name="T6" fmla="*/ 24 w 24"/>
                <a:gd name="T7" fmla="*/ 13 h 20"/>
                <a:gd name="T8" fmla="*/ 4 w 24"/>
                <a:gd name="T9" fmla="*/ 0 h 20"/>
                <a:gd name="T10" fmla="*/ 0 w 24"/>
                <a:gd name="T11" fmla="*/ 0 h 20"/>
                <a:gd name="T12" fmla="*/ 4 w 24"/>
                <a:gd name="T13" fmla="*/ 0 h 20"/>
                <a:gd name="T14" fmla="*/ 2 w 24"/>
                <a:gd name="T15" fmla="*/ 0 h 20"/>
                <a:gd name="T16" fmla="*/ 0 w 24"/>
                <a:gd name="T17" fmla="*/ 0 h 20"/>
                <a:gd name="T18" fmla="*/ 4 w 24"/>
                <a:gd name="T19" fmla="*/ 7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0">
                  <a:moveTo>
                    <a:pt x="4" y="7"/>
                  </a:moveTo>
                  <a:lnTo>
                    <a:pt x="0" y="7"/>
                  </a:lnTo>
                  <a:lnTo>
                    <a:pt x="19" y="20"/>
                  </a:lnTo>
                  <a:lnTo>
                    <a:pt x="24" y="13"/>
                  </a:lnTo>
                  <a:lnTo>
                    <a:pt x="4" y="0"/>
                  </a:lnTo>
                  <a:lnTo>
                    <a:pt x="0" y="0"/>
                  </a:lnTo>
                  <a:lnTo>
                    <a:pt x="4" y="0"/>
                  </a:lnTo>
                  <a:lnTo>
                    <a:pt x="2" y="0"/>
                  </a:lnTo>
                  <a:lnTo>
                    <a:pt x="0" y="0"/>
                  </a:lnTo>
                  <a:lnTo>
                    <a:pt x="4" y="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63" name="Freeform 456"/>
            <p:cNvSpPr>
              <a:spLocks/>
            </p:cNvSpPr>
            <p:nvPr/>
          </p:nvSpPr>
          <p:spPr bwMode="auto">
            <a:xfrm>
              <a:off x="4499" y="1772"/>
              <a:ext cx="26" cy="20"/>
            </a:xfrm>
            <a:custGeom>
              <a:avLst/>
              <a:gdLst>
                <a:gd name="T0" fmla="*/ 0 w 26"/>
                <a:gd name="T1" fmla="*/ 20 h 20"/>
                <a:gd name="T2" fmla="*/ 4 w 26"/>
                <a:gd name="T3" fmla="*/ 20 h 20"/>
                <a:gd name="T4" fmla="*/ 26 w 26"/>
                <a:gd name="T5" fmla="*/ 7 h 20"/>
                <a:gd name="T6" fmla="*/ 22 w 26"/>
                <a:gd name="T7" fmla="*/ 0 h 20"/>
                <a:gd name="T8" fmla="*/ 0 w 26"/>
                <a:gd name="T9" fmla="*/ 13 h 20"/>
                <a:gd name="T10" fmla="*/ 4 w 26"/>
                <a:gd name="T11" fmla="*/ 13 h 20"/>
                <a:gd name="T12" fmla="*/ 0 w 26"/>
                <a:gd name="T13" fmla="*/ 20 h 20"/>
                <a:gd name="T14" fmla="*/ 2 w 26"/>
                <a:gd name="T15" fmla="*/ 20 h 20"/>
                <a:gd name="T16" fmla="*/ 4 w 26"/>
                <a:gd name="T17" fmla="*/ 20 h 20"/>
                <a:gd name="T18" fmla="*/ 0 w 26"/>
                <a:gd name="T19" fmla="*/ 2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20"/>
                  </a:moveTo>
                  <a:lnTo>
                    <a:pt x="4" y="20"/>
                  </a:lnTo>
                  <a:lnTo>
                    <a:pt x="26" y="7"/>
                  </a:lnTo>
                  <a:lnTo>
                    <a:pt x="22" y="0"/>
                  </a:lnTo>
                  <a:lnTo>
                    <a:pt x="0" y="13"/>
                  </a:lnTo>
                  <a:lnTo>
                    <a:pt x="4" y="13"/>
                  </a:lnTo>
                  <a:lnTo>
                    <a:pt x="0" y="20"/>
                  </a:lnTo>
                  <a:lnTo>
                    <a:pt x="2" y="20"/>
                  </a:lnTo>
                  <a:lnTo>
                    <a:pt x="4" y="20"/>
                  </a:lnTo>
                  <a:lnTo>
                    <a:pt x="0" y="2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64" name="Freeform 457"/>
            <p:cNvSpPr>
              <a:spLocks/>
            </p:cNvSpPr>
            <p:nvPr/>
          </p:nvSpPr>
          <p:spPr bwMode="auto">
            <a:xfrm>
              <a:off x="4476" y="1770"/>
              <a:ext cx="27" cy="22"/>
            </a:xfrm>
            <a:custGeom>
              <a:avLst/>
              <a:gdLst>
                <a:gd name="T0" fmla="*/ 1 w 27"/>
                <a:gd name="T1" fmla="*/ 3 h 22"/>
                <a:gd name="T2" fmla="*/ 0 w 27"/>
                <a:gd name="T3" fmla="*/ 7 h 22"/>
                <a:gd name="T4" fmla="*/ 23 w 27"/>
                <a:gd name="T5" fmla="*/ 22 h 22"/>
                <a:gd name="T6" fmla="*/ 27 w 27"/>
                <a:gd name="T7" fmla="*/ 15 h 22"/>
                <a:gd name="T8" fmla="*/ 5 w 27"/>
                <a:gd name="T9" fmla="*/ 0 h 22"/>
                <a:gd name="T10" fmla="*/ 1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3"/>
                  </a:moveTo>
                  <a:lnTo>
                    <a:pt x="0" y="7"/>
                  </a:lnTo>
                  <a:lnTo>
                    <a:pt x="23" y="22"/>
                  </a:lnTo>
                  <a:lnTo>
                    <a:pt x="27" y="15"/>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65" name="Freeform 458"/>
            <p:cNvSpPr>
              <a:spLocks/>
            </p:cNvSpPr>
            <p:nvPr/>
          </p:nvSpPr>
          <p:spPr bwMode="auto">
            <a:xfrm>
              <a:off x="4586" y="1789"/>
              <a:ext cx="30" cy="25"/>
            </a:xfrm>
            <a:custGeom>
              <a:avLst/>
              <a:gdLst>
                <a:gd name="T0" fmla="*/ 0 w 30"/>
                <a:gd name="T1" fmla="*/ 23 h 25"/>
                <a:gd name="T2" fmla="*/ 5 w 30"/>
                <a:gd name="T3" fmla="*/ 23 h 25"/>
                <a:gd name="T4" fmla="*/ 30 w 30"/>
                <a:gd name="T5" fmla="*/ 5 h 25"/>
                <a:gd name="T6" fmla="*/ 25 w 30"/>
                <a:gd name="T7" fmla="*/ 0 h 25"/>
                <a:gd name="T8" fmla="*/ 0 w 30"/>
                <a:gd name="T9" fmla="*/ 17 h 25"/>
                <a:gd name="T10" fmla="*/ 5 w 30"/>
                <a:gd name="T11" fmla="*/ 17 h 25"/>
                <a:gd name="T12" fmla="*/ 0 w 30"/>
                <a:gd name="T13" fmla="*/ 23 h 25"/>
                <a:gd name="T14" fmla="*/ 1 w 30"/>
                <a:gd name="T15" fmla="*/ 25 h 25"/>
                <a:gd name="T16" fmla="*/ 5 w 30"/>
                <a:gd name="T17" fmla="*/ 23 h 25"/>
                <a:gd name="T18" fmla="*/ 0 w 30"/>
                <a:gd name="T19" fmla="*/ 23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0" y="23"/>
                  </a:moveTo>
                  <a:lnTo>
                    <a:pt x="5" y="23"/>
                  </a:lnTo>
                  <a:lnTo>
                    <a:pt x="30" y="5"/>
                  </a:lnTo>
                  <a:lnTo>
                    <a:pt x="25" y="0"/>
                  </a:lnTo>
                  <a:lnTo>
                    <a:pt x="0" y="17"/>
                  </a:lnTo>
                  <a:lnTo>
                    <a:pt x="5" y="17"/>
                  </a:lnTo>
                  <a:lnTo>
                    <a:pt x="0" y="23"/>
                  </a:lnTo>
                  <a:lnTo>
                    <a:pt x="1" y="25"/>
                  </a:lnTo>
                  <a:lnTo>
                    <a:pt x="5" y="23"/>
                  </a:lnTo>
                  <a:lnTo>
                    <a:pt x="0" y="2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66" name="Freeform 459"/>
            <p:cNvSpPr>
              <a:spLocks/>
            </p:cNvSpPr>
            <p:nvPr/>
          </p:nvSpPr>
          <p:spPr bwMode="auto">
            <a:xfrm>
              <a:off x="4562" y="1787"/>
              <a:ext cx="29" cy="25"/>
            </a:xfrm>
            <a:custGeom>
              <a:avLst/>
              <a:gdLst>
                <a:gd name="T0" fmla="*/ 5 w 29"/>
                <a:gd name="T1" fmla="*/ 8 h 25"/>
                <a:gd name="T2" fmla="*/ 0 w 29"/>
                <a:gd name="T3" fmla="*/ 8 h 25"/>
                <a:gd name="T4" fmla="*/ 24 w 29"/>
                <a:gd name="T5" fmla="*/ 25 h 25"/>
                <a:gd name="T6" fmla="*/ 29 w 29"/>
                <a:gd name="T7" fmla="*/ 19 h 25"/>
                <a:gd name="T8" fmla="*/ 5 w 29"/>
                <a:gd name="T9" fmla="*/ 2 h 25"/>
                <a:gd name="T10" fmla="*/ 2 w 29"/>
                <a:gd name="T11" fmla="*/ 2 h 25"/>
                <a:gd name="T12" fmla="*/ 5 w 29"/>
                <a:gd name="T13" fmla="*/ 2 h 25"/>
                <a:gd name="T14" fmla="*/ 3 w 29"/>
                <a:gd name="T15" fmla="*/ 0 h 25"/>
                <a:gd name="T16" fmla="*/ 2 w 29"/>
                <a:gd name="T17" fmla="*/ 2 h 25"/>
                <a:gd name="T18" fmla="*/ 5 w 29"/>
                <a:gd name="T19" fmla="*/ 8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5" y="8"/>
                  </a:moveTo>
                  <a:lnTo>
                    <a:pt x="0" y="8"/>
                  </a:lnTo>
                  <a:lnTo>
                    <a:pt x="24" y="25"/>
                  </a:lnTo>
                  <a:lnTo>
                    <a:pt x="29" y="19"/>
                  </a:lnTo>
                  <a:lnTo>
                    <a:pt x="5" y="2"/>
                  </a:lnTo>
                  <a:lnTo>
                    <a:pt x="2" y="2"/>
                  </a:lnTo>
                  <a:lnTo>
                    <a:pt x="5" y="2"/>
                  </a:lnTo>
                  <a:lnTo>
                    <a:pt x="3" y="0"/>
                  </a:lnTo>
                  <a:lnTo>
                    <a:pt x="2" y="2"/>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67" name="Freeform 460"/>
            <p:cNvSpPr>
              <a:spLocks/>
            </p:cNvSpPr>
            <p:nvPr/>
          </p:nvSpPr>
          <p:spPr bwMode="auto">
            <a:xfrm>
              <a:off x="4540" y="1789"/>
              <a:ext cx="27" cy="18"/>
            </a:xfrm>
            <a:custGeom>
              <a:avLst/>
              <a:gdLst>
                <a:gd name="T0" fmla="*/ 0 w 27"/>
                <a:gd name="T1" fmla="*/ 17 h 18"/>
                <a:gd name="T2" fmla="*/ 5 w 27"/>
                <a:gd name="T3" fmla="*/ 17 h 18"/>
                <a:gd name="T4" fmla="*/ 27 w 27"/>
                <a:gd name="T5" fmla="*/ 6 h 18"/>
                <a:gd name="T6" fmla="*/ 24 w 27"/>
                <a:gd name="T7" fmla="*/ 0 h 18"/>
                <a:gd name="T8" fmla="*/ 2 w 27"/>
                <a:gd name="T9" fmla="*/ 10 h 18"/>
                <a:gd name="T10" fmla="*/ 5 w 27"/>
                <a:gd name="T11" fmla="*/ 10 h 18"/>
                <a:gd name="T12" fmla="*/ 0 w 27"/>
                <a:gd name="T13" fmla="*/ 17 h 18"/>
                <a:gd name="T14" fmla="*/ 3 w 27"/>
                <a:gd name="T15" fmla="*/ 18 h 18"/>
                <a:gd name="T16" fmla="*/ 5 w 27"/>
                <a:gd name="T17" fmla="*/ 17 h 18"/>
                <a:gd name="T18" fmla="*/ 0 w 27"/>
                <a:gd name="T19" fmla="*/ 17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8">
                  <a:moveTo>
                    <a:pt x="0" y="17"/>
                  </a:moveTo>
                  <a:lnTo>
                    <a:pt x="5" y="17"/>
                  </a:lnTo>
                  <a:lnTo>
                    <a:pt x="27" y="6"/>
                  </a:lnTo>
                  <a:lnTo>
                    <a:pt x="24" y="0"/>
                  </a:lnTo>
                  <a:lnTo>
                    <a:pt x="2" y="10"/>
                  </a:lnTo>
                  <a:lnTo>
                    <a:pt x="5" y="10"/>
                  </a:lnTo>
                  <a:lnTo>
                    <a:pt x="0" y="17"/>
                  </a:lnTo>
                  <a:lnTo>
                    <a:pt x="3" y="18"/>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68" name="Freeform 461"/>
            <p:cNvSpPr>
              <a:spLocks/>
            </p:cNvSpPr>
            <p:nvPr/>
          </p:nvSpPr>
          <p:spPr bwMode="auto">
            <a:xfrm>
              <a:off x="4521" y="1785"/>
              <a:ext cx="24" cy="21"/>
            </a:xfrm>
            <a:custGeom>
              <a:avLst/>
              <a:gdLst>
                <a:gd name="T0" fmla="*/ 4 w 24"/>
                <a:gd name="T1" fmla="*/ 7 h 21"/>
                <a:gd name="T2" fmla="*/ 0 w 24"/>
                <a:gd name="T3" fmla="*/ 7 h 21"/>
                <a:gd name="T4" fmla="*/ 19 w 24"/>
                <a:gd name="T5" fmla="*/ 21 h 21"/>
                <a:gd name="T6" fmla="*/ 24 w 24"/>
                <a:gd name="T7" fmla="*/ 14 h 21"/>
                <a:gd name="T8" fmla="*/ 4 w 24"/>
                <a:gd name="T9" fmla="*/ 0 h 21"/>
                <a:gd name="T10" fmla="*/ 0 w 24"/>
                <a:gd name="T11" fmla="*/ 0 h 21"/>
                <a:gd name="T12" fmla="*/ 4 w 24"/>
                <a:gd name="T13" fmla="*/ 0 h 21"/>
                <a:gd name="T14" fmla="*/ 2 w 24"/>
                <a:gd name="T15" fmla="*/ 0 h 21"/>
                <a:gd name="T16" fmla="*/ 0 w 24"/>
                <a:gd name="T17" fmla="*/ 0 h 21"/>
                <a:gd name="T18" fmla="*/ 4 w 24"/>
                <a:gd name="T19" fmla="*/ 7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1">
                  <a:moveTo>
                    <a:pt x="4" y="7"/>
                  </a:moveTo>
                  <a:lnTo>
                    <a:pt x="0" y="7"/>
                  </a:lnTo>
                  <a:lnTo>
                    <a:pt x="19" y="21"/>
                  </a:lnTo>
                  <a:lnTo>
                    <a:pt x="24" y="14"/>
                  </a:lnTo>
                  <a:lnTo>
                    <a:pt x="4" y="0"/>
                  </a:lnTo>
                  <a:lnTo>
                    <a:pt x="0" y="0"/>
                  </a:lnTo>
                  <a:lnTo>
                    <a:pt x="4" y="0"/>
                  </a:lnTo>
                  <a:lnTo>
                    <a:pt x="2" y="0"/>
                  </a:lnTo>
                  <a:lnTo>
                    <a:pt x="0" y="0"/>
                  </a:lnTo>
                  <a:lnTo>
                    <a:pt x="4" y="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69" name="Freeform 462"/>
            <p:cNvSpPr>
              <a:spLocks/>
            </p:cNvSpPr>
            <p:nvPr/>
          </p:nvSpPr>
          <p:spPr bwMode="auto">
            <a:xfrm>
              <a:off x="4499" y="1785"/>
              <a:ext cx="26" cy="21"/>
            </a:xfrm>
            <a:custGeom>
              <a:avLst/>
              <a:gdLst>
                <a:gd name="T0" fmla="*/ 0 w 26"/>
                <a:gd name="T1" fmla="*/ 21 h 21"/>
                <a:gd name="T2" fmla="*/ 4 w 26"/>
                <a:gd name="T3" fmla="*/ 21 h 21"/>
                <a:gd name="T4" fmla="*/ 26 w 26"/>
                <a:gd name="T5" fmla="*/ 7 h 21"/>
                <a:gd name="T6" fmla="*/ 22 w 26"/>
                <a:gd name="T7" fmla="*/ 0 h 21"/>
                <a:gd name="T8" fmla="*/ 0 w 26"/>
                <a:gd name="T9" fmla="*/ 14 h 21"/>
                <a:gd name="T10" fmla="*/ 4 w 26"/>
                <a:gd name="T11" fmla="*/ 14 h 21"/>
                <a:gd name="T12" fmla="*/ 0 w 26"/>
                <a:gd name="T13" fmla="*/ 21 h 21"/>
                <a:gd name="T14" fmla="*/ 2 w 26"/>
                <a:gd name="T15" fmla="*/ 21 h 21"/>
                <a:gd name="T16" fmla="*/ 4 w 26"/>
                <a:gd name="T17" fmla="*/ 21 h 21"/>
                <a:gd name="T18" fmla="*/ 0 w 26"/>
                <a:gd name="T19" fmla="*/ 21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0" y="21"/>
                  </a:moveTo>
                  <a:lnTo>
                    <a:pt x="4" y="21"/>
                  </a:lnTo>
                  <a:lnTo>
                    <a:pt x="26" y="7"/>
                  </a:lnTo>
                  <a:lnTo>
                    <a:pt x="22" y="0"/>
                  </a:lnTo>
                  <a:lnTo>
                    <a:pt x="0" y="14"/>
                  </a:lnTo>
                  <a:lnTo>
                    <a:pt x="4" y="14"/>
                  </a:lnTo>
                  <a:lnTo>
                    <a:pt x="0" y="21"/>
                  </a:lnTo>
                  <a:lnTo>
                    <a:pt x="2" y="21"/>
                  </a:lnTo>
                  <a:lnTo>
                    <a:pt x="4" y="21"/>
                  </a:lnTo>
                  <a:lnTo>
                    <a:pt x="0" y="2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70" name="Freeform 463"/>
            <p:cNvSpPr>
              <a:spLocks/>
            </p:cNvSpPr>
            <p:nvPr/>
          </p:nvSpPr>
          <p:spPr bwMode="auto">
            <a:xfrm>
              <a:off x="4476" y="1784"/>
              <a:ext cx="27" cy="22"/>
            </a:xfrm>
            <a:custGeom>
              <a:avLst/>
              <a:gdLst>
                <a:gd name="T0" fmla="*/ 1 w 27"/>
                <a:gd name="T1" fmla="*/ 3 h 22"/>
                <a:gd name="T2" fmla="*/ 0 w 27"/>
                <a:gd name="T3" fmla="*/ 6 h 22"/>
                <a:gd name="T4" fmla="*/ 23 w 27"/>
                <a:gd name="T5" fmla="*/ 22 h 22"/>
                <a:gd name="T6" fmla="*/ 27 w 27"/>
                <a:gd name="T7" fmla="*/ 15 h 22"/>
                <a:gd name="T8" fmla="*/ 5 w 27"/>
                <a:gd name="T9" fmla="*/ 0 h 22"/>
                <a:gd name="T10" fmla="*/ 1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3"/>
                  </a:moveTo>
                  <a:lnTo>
                    <a:pt x="0" y="6"/>
                  </a:lnTo>
                  <a:lnTo>
                    <a:pt x="23" y="22"/>
                  </a:lnTo>
                  <a:lnTo>
                    <a:pt x="27" y="15"/>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71" name="Freeform 464"/>
            <p:cNvSpPr>
              <a:spLocks/>
            </p:cNvSpPr>
            <p:nvPr/>
          </p:nvSpPr>
          <p:spPr bwMode="auto">
            <a:xfrm>
              <a:off x="4586" y="1723"/>
              <a:ext cx="30" cy="25"/>
            </a:xfrm>
            <a:custGeom>
              <a:avLst/>
              <a:gdLst>
                <a:gd name="T0" fmla="*/ 0 w 30"/>
                <a:gd name="T1" fmla="*/ 23 h 25"/>
                <a:gd name="T2" fmla="*/ 5 w 30"/>
                <a:gd name="T3" fmla="*/ 23 h 25"/>
                <a:gd name="T4" fmla="*/ 30 w 30"/>
                <a:gd name="T5" fmla="*/ 7 h 25"/>
                <a:gd name="T6" fmla="*/ 25 w 30"/>
                <a:gd name="T7" fmla="*/ 0 h 25"/>
                <a:gd name="T8" fmla="*/ 0 w 30"/>
                <a:gd name="T9" fmla="*/ 17 h 25"/>
                <a:gd name="T10" fmla="*/ 5 w 30"/>
                <a:gd name="T11" fmla="*/ 17 h 25"/>
                <a:gd name="T12" fmla="*/ 0 w 30"/>
                <a:gd name="T13" fmla="*/ 23 h 25"/>
                <a:gd name="T14" fmla="*/ 1 w 30"/>
                <a:gd name="T15" fmla="*/ 25 h 25"/>
                <a:gd name="T16" fmla="*/ 5 w 30"/>
                <a:gd name="T17" fmla="*/ 23 h 25"/>
                <a:gd name="T18" fmla="*/ 0 w 30"/>
                <a:gd name="T19" fmla="*/ 23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0" y="23"/>
                  </a:moveTo>
                  <a:lnTo>
                    <a:pt x="5" y="23"/>
                  </a:lnTo>
                  <a:lnTo>
                    <a:pt x="30" y="7"/>
                  </a:lnTo>
                  <a:lnTo>
                    <a:pt x="25" y="0"/>
                  </a:lnTo>
                  <a:lnTo>
                    <a:pt x="0" y="17"/>
                  </a:lnTo>
                  <a:lnTo>
                    <a:pt x="5" y="17"/>
                  </a:lnTo>
                  <a:lnTo>
                    <a:pt x="0" y="23"/>
                  </a:lnTo>
                  <a:lnTo>
                    <a:pt x="1" y="25"/>
                  </a:lnTo>
                  <a:lnTo>
                    <a:pt x="5" y="23"/>
                  </a:lnTo>
                  <a:lnTo>
                    <a:pt x="0" y="2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72" name="Freeform 465"/>
            <p:cNvSpPr>
              <a:spLocks/>
            </p:cNvSpPr>
            <p:nvPr/>
          </p:nvSpPr>
          <p:spPr bwMode="auto">
            <a:xfrm>
              <a:off x="4562" y="1723"/>
              <a:ext cx="29" cy="23"/>
            </a:xfrm>
            <a:custGeom>
              <a:avLst/>
              <a:gdLst>
                <a:gd name="T0" fmla="*/ 5 w 29"/>
                <a:gd name="T1" fmla="*/ 8 h 23"/>
                <a:gd name="T2" fmla="*/ 0 w 29"/>
                <a:gd name="T3" fmla="*/ 7 h 23"/>
                <a:gd name="T4" fmla="*/ 24 w 29"/>
                <a:gd name="T5" fmla="*/ 23 h 23"/>
                <a:gd name="T6" fmla="*/ 29 w 29"/>
                <a:gd name="T7" fmla="*/ 17 h 23"/>
                <a:gd name="T8" fmla="*/ 5 w 29"/>
                <a:gd name="T9" fmla="*/ 1 h 23"/>
                <a:gd name="T10" fmla="*/ 2 w 29"/>
                <a:gd name="T11" fmla="*/ 0 h 23"/>
                <a:gd name="T12" fmla="*/ 5 w 29"/>
                <a:gd name="T13" fmla="*/ 1 h 23"/>
                <a:gd name="T14" fmla="*/ 3 w 29"/>
                <a:gd name="T15" fmla="*/ 0 h 23"/>
                <a:gd name="T16" fmla="*/ 2 w 29"/>
                <a:gd name="T17" fmla="*/ 0 h 23"/>
                <a:gd name="T18" fmla="*/ 5 w 29"/>
                <a:gd name="T19" fmla="*/ 8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3">
                  <a:moveTo>
                    <a:pt x="5" y="8"/>
                  </a:moveTo>
                  <a:lnTo>
                    <a:pt x="0" y="7"/>
                  </a:lnTo>
                  <a:lnTo>
                    <a:pt x="24" y="23"/>
                  </a:lnTo>
                  <a:lnTo>
                    <a:pt x="29" y="17"/>
                  </a:lnTo>
                  <a:lnTo>
                    <a:pt x="5" y="1"/>
                  </a:lnTo>
                  <a:lnTo>
                    <a:pt x="2" y="0"/>
                  </a:lnTo>
                  <a:lnTo>
                    <a:pt x="5" y="1"/>
                  </a:lnTo>
                  <a:lnTo>
                    <a:pt x="3" y="0"/>
                  </a:lnTo>
                  <a:lnTo>
                    <a:pt x="2" y="0"/>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73" name="Freeform 466"/>
            <p:cNvSpPr>
              <a:spLocks/>
            </p:cNvSpPr>
            <p:nvPr/>
          </p:nvSpPr>
          <p:spPr bwMode="auto">
            <a:xfrm>
              <a:off x="4540" y="1723"/>
              <a:ext cx="27" cy="18"/>
            </a:xfrm>
            <a:custGeom>
              <a:avLst/>
              <a:gdLst>
                <a:gd name="T0" fmla="*/ 0 w 27"/>
                <a:gd name="T1" fmla="*/ 18 h 18"/>
                <a:gd name="T2" fmla="*/ 5 w 27"/>
                <a:gd name="T3" fmla="*/ 18 h 18"/>
                <a:gd name="T4" fmla="*/ 27 w 27"/>
                <a:gd name="T5" fmla="*/ 8 h 18"/>
                <a:gd name="T6" fmla="*/ 24 w 27"/>
                <a:gd name="T7" fmla="*/ 0 h 18"/>
                <a:gd name="T8" fmla="*/ 2 w 27"/>
                <a:gd name="T9" fmla="*/ 12 h 18"/>
                <a:gd name="T10" fmla="*/ 5 w 27"/>
                <a:gd name="T11" fmla="*/ 12 h 18"/>
                <a:gd name="T12" fmla="*/ 0 w 27"/>
                <a:gd name="T13" fmla="*/ 18 h 18"/>
                <a:gd name="T14" fmla="*/ 3 w 27"/>
                <a:gd name="T15" fmla="*/ 18 h 18"/>
                <a:gd name="T16" fmla="*/ 5 w 27"/>
                <a:gd name="T17" fmla="*/ 18 h 18"/>
                <a:gd name="T18" fmla="*/ 0 w 27"/>
                <a:gd name="T19" fmla="*/ 18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8">
                  <a:moveTo>
                    <a:pt x="0" y="18"/>
                  </a:moveTo>
                  <a:lnTo>
                    <a:pt x="5" y="18"/>
                  </a:lnTo>
                  <a:lnTo>
                    <a:pt x="27" y="8"/>
                  </a:lnTo>
                  <a:lnTo>
                    <a:pt x="24" y="0"/>
                  </a:lnTo>
                  <a:lnTo>
                    <a:pt x="2" y="12"/>
                  </a:lnTo>
                  <a:lnTo>
                    <a:pt x="5" y="12"/>
                  </a:lnTo>
                  <a:lnTo>
                    <a:pt x="0" y="18"/>
                  </a:lnTo>
                  <a:lnTo>
                    <a:pt x="3" y="18"/>
                  </a:lnTo>
                  <a:lnTo>
                    <a:pt x="5" y="18"/>
                  </a:lnTo>
                  <a:lnTo>
                    <a:pt x="0"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74" name="Freeform 467"/>
            <p:cNvSpPr>
              <a:spLocks/>
            </p:cNvSpPr>
            <p:nvPr/>
          </p:nvSpPr>
          <p:spPr bwMode="auto">
            <a:xfrm>
              <a:off x="4521" y="1719"/>
              <a:ext cx="24" cy="22"/>
            </a:xfrm>
            <a:custGeom>
              <a:avLst/>
              <a:gdLst>
                <a:gd name="T0" fmla="*/ 4 w 24"/>
                <a:gd name="T1" fmla="*/ 9 h 22"/>
                <a:gd name="T2" fmla="*/ 0 w 24"/>
                <a:gd name="T3" fmla="*/ 9 h 22"/>
                <a:gd name="T4" fmla="*/ 19 w 24"/>
                <a:gd name="T5" fmla="*/ 22 h 22"/>
                <a:gd name="T6" fmla="*/ 24 w 24"/>
                <a:gd name="T7" fmla="*/ 16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9"/>
                  </a:moveTo>
                  <a:lnTo>
                    <a:pt x="0" y="9"/>
                  </a:lnTo>
                  <a:lnTo>
                    <a:pt x="19" y="22"/>
                  </a:lnTo>
                  <a:lnTo>
                    <a:pt x="24" y="16"/>
                  </a:lnTo>
                  <a:lnTo>
                    <a:pt x="4" y="2"/>
                  </a:lnTo>
                  <a:lnTo>
                    <a:pt x="0" y="2"/>
                  </a:lnTo>
                  <a:lnTo>
                    <a:pt x="4" y="2"/>
                  </a:lnTo>
                  <a:lnTo>
                    <a:pt x="2" y="0"/>
                  </a:lnTo>
                  <a:lnTo>
                    <a:pt x="0" y="2"/>
                  </a:lnTo>
                  <a:lnTo>
                    <a:pt x="4"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75" name="Freeform 468"/>
            <p:cNvSpPr>
              <a:spLocks/>
            </p:cNvSpPr>
            <p:nvPr/>
          </p:nvSpPr>
          <p:spPr bwMode="auto">
            <a:xfrm>
              <a:off x="4499" y="1721"/>
              <a:ext cx="26" cy="20"/>
            </a:xfrm>
            <a:custGeom>
              <a:avLst/>
              <a:gdLst>
                <a:gd name="T0" fmla="*/ 0 w 26"/>
                <a:gd name="T1" fmla="*/ 19 h 20"/>
                <a:gd name="T2" fmla="*/ 4 w 26"/>
                <a:gd name="T3" fmla="*/ 19 h 20"/>
                <a:gd name="T4" fmla="*/ 26 w 26"/>
                <a:gd name="T5" fmla="*/ 7 h 20"/>
                <a:gd name="T6" fmla="*/ 22 w 26"/>
                <a:gd name="T7" fmla="*/ 0 h 20"/>
                <a:gd name="T8" fmla="*/ 0 w 26"/>
                <a:gd name="T9" fmla="*/ 12 h 20"/>
                <a:gd name="T10" fmla="*/ 4 w 26"/>
                <a:gd name="T11" fmla="*/ 12 h 20"/>
                <a:gd name="T12" fmla="*/ 0 w 26"/>
                <a:gd name="T13" fmla="*/ 19 h 20"/>
                <a:gd name="T14" fmla="*/ 2 w 26"/>
                <a:gd name="T15" fmla="*/ 20 h 20"/>
                <a:gd name="T16" fmla="*/ 4 w 26"/>
                <a:gd name="T17" fmla="*/ 19 h 20"/>
                <a:gd name="T18" fmla="*/ 0 w 26"/>
                <a:gd name="T19" fmla="*/ 19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19"/>
                  </a:moveTo>
                  <a:lnTo>
                    <a:pt x="4" y="19"/>
                  </a:lnTo>
                  <a:lnTo>
                    <a:pt x="26" y="7"/>
                  </a:lnTo>
                  <a:lnTo>
                    <a:pt x="22" y="0"/>
                  </a:lnTo>
                  <a:lnTo>
                    <a:pt x="0" y="12"/>
                  </a:lnTo>
                  <a:lnTo>
                    <a:pt x="4" y="12"/>
                  </a:lnTo>
                  <a:lnTo>
                    <a:pt x="0" y="19"/>
                  </a:lnTo>
                  <a:lnTo>
                    <a:pt x="2" y="20"/>
                  </a:lnTo>
                  <a:lnTo>
                    <a:pt x="4"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76" name="Freeform 469"/>
            <p:cNvSpPr>
              <a:spLocks/>
            </p:cNvSpPr>
            <p:nvPr/>
          </p:nvSpPr>
          <p:spPr bwMode="auto">
            <a:xfrm>
              <a:off x="4476" y="1718"/>
              <a:ext cx="27" cy="22"/>
            </a:xfrm>
            <a:custGeom>
              <a:avLst/>
              <a:gdLst>
                <a:gd name="T0" fmla="*/ 1 w 27"/>
                <a:gd name="T1" fmla="*/ 3 h 22"/>
                <a:gd name="T2" fmla="*/ 0 w 27"/>
                <a:gd name="T3" fmla="*/ 6 h 22"/>
                <a:gd name="T4" fmla="*/ 23 w 27"/>
                <a:gd name="T5" fmla="*/ 22 h 22"/>
                <a:gd name="T6" fmla="*/ 27 w 27"/>
                <a:gd name="T7" fmla="*/ 15 h 22"/>
                <a:gd name="T8" fmla="*/ 5 w 27"/>
                <a:gd name="T9" fmla="*/ 0 h 22"/>
                <a:gd name="T10" fmla="*/ 1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3"/>
                  </a:moveTo>
                  <a:lnTo>
                    <a:pt x="0" y="6"/>
                  </a:lnTo>
                  <a:lnTo>
                    <a:pt x="23" y="22"/>
                  </a:lnTo>
                  <a:lnTo>
                    <a:pt x="27" y="15"/>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77" name="Freeform 470"/>
            <p:cNvSpPr>
              <a:spLocks/>
            </p:cNvSpPr>
            <p:nvPr/>
          </p:nvSpPr>
          <p:spPr bwMode="auto">
            <a:xfrm>
              <a:off x="4586" y="1736"/>
              <a:ext cx="30" cy="26"/>
            </a:xfrm>
            <a:custGeom>
              <a:avLst/>
              <a:gdLst>
                <a:gd name="T0" fmla="*/ 0 w 30"/>
                <a:gd name="T1" fmla="*/ 24 h 26"/>
                <a:gd name="T2" fmla="*/ 5 w 30"/>
                <a:gd name="T3" fmla="*/ 24 h 26"/>
                <a:gd name="T4" fmla="*/ 30 w 30"/>
                <a:gd name="T5" fmla="*/ 7 h 26"/>
                <a:gd name="T6" fmla="*/ 25 w 30"/>
                <a:gd name="T7" fmla="*/ 0 h 26"/>
                <a:gd name="T8" fmla="*/ 0 w 30"/>
                <a:gd name="T9" fmla="*/ 19 h 26"/>
                <a:gd name="T10" fmla="*/ 5 w 30"/>
                <a:gd name="T11" fmla="*/ 19 h 26"/>
                <a:gd name="T12" fmla="*/ 0 w 30"/>
                <a:gd name="T13" fmla="*/ 24 h 26"/>
                <a:gd name="T14" fmla="*/ 1 w 30"/>
                <a:gd name="T15" fmla="*/ 26 h 26"/>
                <a:gd name="T16" fmla="*/ 5 w 30"/>
                <a:gd name="T17" fmla="*/ 24 h 26"/>
                <a:gd name="T18" fmla="*/ 0 w 30"/>
                <a:gd name="T19" fmla="*/ 24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0" y="24"/>
                  </a:moveTo>
                  <a:lnTo>
                    <a:pt x="5" y="24"/>
                  </a:lnTo>
                  <a:lnTo>
                    <a:pt x="30" y="7"/>
                  </a:lnTo>
                  <a:lnTo>
                    <a:pt x="25" y="0"/>
                  </a:lnTo>
                  <a:lnTo>
                    <a:pt x="0" y="19"/>
                  </a:lnTo>
                  <a:lnTo>
                    <a:pt x="5" y="19"/>
                  </a:lnTo>
                  <a:lnTo>
                    <a:pt x="0" y="24"/>
                  </a:lnTo>
                  <a:lnTo>
                    <a:pt x="1" y="26"/>
                  </a:lnTo>
                  <a:lnTo>
                    <a:pt x="5" y="24"/>
                  </a:lnTo>
                  <a:lnTo>
                    <a:pt x="0"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78" name="Freeform 471"/>
            <p:cNvSpPr>
              <a:spLocks/>
            </p:cNvSpPr>
            <p:nvPr/>
          </p:nvSpPr>
          <p:spPr bwMode="auto">
            <a:xfrm>
              <a:off x="4562" y="1736"/>
              <a:ext cx="29" cy="24"/>
            </a:xfrm>
            <a:custGeom>
              <a:avLst/>
              <a:gdLst>
                <a:gd name="T0" fmla="*/ 5 w 29"/>
                <a:gd name="T1" fmla="*/ 9 h 24"/>
                <a:gd name="T2" fmla="*/ 0 w 29"/>
                <a:gd name="T3" fmla="*/ 7 h 24"/>
                <a:gd name="T4" fmla="*/ 24 w 29"/>
                <a:gd name="T5" fmla="*/ 24 h 24"/>
                <a:gd name="T6" fmla="*/ 29 w 29"/>
                <a:gd name="T7" fmla="*/ 19 h 24"/>
                <a:gd name="T8" fmla="*/ 5 w 29"/>
                <a:gd name="T9" fmla="*/ 2 h 24"/>
                <a:gd name="T10" fmla="*/ 2 w 29"/>
                <a:gd name="T11" fmla="*/ 0 h 24"/>
                <a:gd name="T12" fmla="*/ 5 w 29"/>
                <a:gd name="T13" fmla="*/ 2 h 24"/>
                <a:gd name="T14" fmla="*/ 3 w 29"/>
                <a:gd name="T15" fmla="*/ 0 h 24"/>
                <a:gd name="T16" fmla="*/ 2 w 29"/>
                <a:gd name="T17" fmla="*/ 0 h 24"/>
                <a:gd name="T18" fmla="*/ 5 w 29"/>
                <a:gd name="T19" fmla="*/ 9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5" y="9"/>
                  </a:moveTo>
                  <a:lnTo>
                    <a:pt x="0" y="7"/>
                  </a:lnTo>
                  <a:lnTo>
                    <a:pt x="24" y="24"/>
                  </a:lnTo>
                  <a:lnTo>
                    <a:pt x="29" y="19"/>
                  </a:lnTo>
                  <a:lnTo>
                    <a:pt x="5" y="2"/>
                  </a:lnTo>
                  <a:lnTo>
                    <a:pt x="2" y="0"/>
                  </a:lnTo>
                  <a:lnTo>
                    <a:pt x="5" y="2"/>
                  </a:lnTo>
                  <a:lnTo>
                    <a:pt x="3" y="0"/>
                  </a:lnTo>
                  <a:lnTo>
                    <a:pt x="2" y="0"/>
                  </a:lnTo>
                  <a:lnTo>
                    <a:pt x="5"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79" name="Freeform 472"/>
            <p:cNvSpPr>
              <a:spLocks/>
            </p:cNvSpPr>
            <p:nvPr/>
          </p:nvSpPr>
          <p:spPr bwMode="auto">
            <a:xfrm>
              <a:off x="4540" y="1736"/>
              <a:ext cx="27" cy="19"/>
            </a:xfrm>
            <a:custGeom>
              <a:avLst/>
              <a:gdLst>
                <a:gd name="T0" fmla="*/ 0 w 27"/>
                <a:gd name="T1" fmla="*/ 19 h 19"/>
                <a:gd name="T2" fmla="*/ 5 w 27"/>
                <a:gd name="T3" fmla="*/ 19 h 19"/>
                <a:gd name="T4" fmla="*/ 27 w 27"/>
                <a:gd name="T5" fmla="*/ 9 h 19"/>
                <a:gd name="T6" fmla="*/ 24 w 27"/>
                <a:gd name="T7" fmla="*/ 0 h 19"/>
                <a:gd name="T8" fmla="*/ 2 w 27"/>
                <a:gd name="T9" fmla="*/ 12 h 19"/>
                <a:gd name="T10" fmla="*/ 5 w 27"/>
                <a:gd name="T11" fmla="*/ 12 h 19"/>
                <a:gd name="T12" fmla="*/ 0 w 27"/>
                <a:gd name="T13" fmla="*/ 19 h 19"/>
                <a:gd name="T14" fmla="*/ 3 w 27"/>
                <a:gd name="T15" fmla="*/ 19 h 19"/>
                <a:gd name="T16" fmla="*/ 5 w 27"/>
                <a:gd name="T17" fmla="*/ 19 h 19"/>
                <a:gd name="T18" fmla="*/ 0 w 27"/>
                <a:gd name="T19" fmla="*/ 19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9"/>
                  </a:moveTo>
                  <a:lnTo>
                    <a:pt x="5" y="19"/>
                  </a:lnTo>
                  <a:lnTo>
                    <a:pt x="27" y="9"/>
                  </a:lnTo>
                  <a:lnTo>
                    <a:pt x="24" y="0"/>
                  </a:lnTo>
                  <a:lnTo>
                    <a:pt x="2" y="12"/>
                  </a:lnTo>
                  <a:lnTo>
                    <a:pt x="5" y="12"/>
                  </a:lnTo>
                  <a:lnTo>
                    <a:pt x="0" y="19"/>
                  </a:lnTo>
                  <a:lnTo>
                    <a:pt x="3" y="19"/>
                  </a:lnTo>
                  <a:lnTo>
                    <a:pt x="5"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80" name="Freeform 473"/>
            <p:cNvSpPr>
              <a:spLocks/>
            </p:cNvSpPr>
            <p:nvPr/>
          </p:nvSpPr>
          <p:spPr bwMode="auto">
            <a:xfrm>
              <a:off x="4521" y="1733"/>
              <a:ext cx="24" cy="22"/>
            </a:xfrm>
            <a:custGeom>
              <a:avLst/>
              <a:gdLst>
                <a:gd name="T0" fmla="*/ 4 w 24"/>
                <a:gd name="T1" fmla="*/ 8 h 22"/>
                <a:gd name="T2" fmla="*/ 0 w 24"/>
                <a:gd name="T3" fmla="*/ 8 h 22"/>
                <a:gd name="T4" fmla="*/ 19 w 24"/>
                <a:gd name="T5" fmla="*/ 22 h 22"/>
                <a:gd name="T6" fmla="*/ 24 w 24"/>
                <a:gd name="T7" fmla="*/ 15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8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8"/>
                  </a:moveTo>
                  <a:lnTo>
                    <a:pt x="0" y="8"/>
                  </a:lnTo>
                  <a:lnTo>
                    <a:pt x="19" y="22"/>
                  </a:lnTo>
                  <a:lnTo>
                    <a:pt x="24" y="15"/>
                  </a:lnTo>
                  <a:lnTo>
                    <a:pt x="4" y="2"/>
                  </a:lnTo>
                  <a:lnTo>
                    <a:pt x="0" y="2"/>
                  </a:lnTo>
                  <a:lnTo>
                    <a:pt x="4" y="2"/>
                  </a:lnTo>
                  <a:lnTo>
                    <a:pt x="2" y="0"/>
                  </a:lnTo>
                  <a:lnTo>
                    <a:pt x="0" y="2"/>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81" name="Freeform 474"/>
            <p:cNvSpPr>
              <a:spLocks/>
            </p:cNvSpPr>
            <p:nvPr/>
          </p:nvSpPr>
          <p:spPr bwMode="auto">
            <a:xfrm>
              <a:off x="4499" y="1735"/>
              <a:ext cx="26" cy="20"/>
            </a:xfrm>
            <a:custGeom>
              <a:avLst/>
              <a:gdLst>
                <a:gd name="T0" fmla="*/ 0 w 26"/>
                <a:gd name="T1" fmla="*/ 18 h 20"/>
                <a:gd name="T2" fmla="*/ 4 w 26"/>
                <a:gd name="T3" fmla="*/ 18 h 20"/>
                <a:gd name="T4" fmla="*/ 26 w 26"/>
                <a:gd name="T5" fmla="*/ 6 h 20"/>
                <a:gd name="T6" fmla="*/ 22 w 26"/>
                <a:gd name="T7" fmla="*/ 0 h 20"/>
                <a:gd name="T8" fmla="*/ 0 w 26"/>
                <a:gd name="T9" fmla="*/ 11 h 20"/>
                <a:gd name="T10" fmla="*/ 4 w 26"/>
                <a:gd name="T11" fmla="*/ 11 h 20"/>
                <a:gd name="T12" fmla="*/ 0 w 26"/>
                <a:gd name="T13" fmla="*/ 18 h 20"/>
                <a:gd name="T14" fmla="*/ 2 w 26"/>
                <a:gd name="T15" fmla="*/ 20 h 20"/>
                <a:gd name="T16" fmla="*/ 4 w 26"/>
                <a:gd name="T17" fmla="*/ 18 h 20"/>
                <a:gd name="T18" fmla="*/ 0 w 26"/>
                <a:gd name="T19" fmla="*/ 18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18"/>
                  </a:moveTo>
                  <a:lnTo>
                    <a:pt x="4" y="18"/>
                  </a:lnTo>
                  <a:lnTo>
                    <a:pt x="26" y="6"/>
                  </a:lnTo>
                  <a:lnTo>
                    <a:pt x="22" y="0"/>
                  </a:lnTo>
                  <a:lnTo>
                    <a:pt x="0" y="11"/>
                  </a:lnTo>
                  <a:lnTo>
                    <a:pt x="4" y="11"/>
                  </a:lnTo>
                  <a:lnTo>
                    <a:pt x="0" y="18"/>
                  </a:lnTo>
                  <a:lnTo>
                    <a:pt x="2" y="20"/>
                  </a:lnTo>
                  <a:lnTo>
                    <a:pt x="4" y="18"/>
                  </a:lnTo>
                  <a:lnTo>
                    <a:pt x="0"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82" name="Freeform 475"/>
            <p:cNvSpPr>
              <a:spLocks/>
            </p:cNvSpPr>
            <p:nvPr/>
          </p:nvSpPr>
          <p:spPr bwMode="auto">
            <a:xfrm>
              <a:off x="4476" y="1731"/>
              <a:ext cx="27" cy="22"/>
            </a:xfrm>
            <a:custGeom>
              <a:avLst/>
              <a:gdLst>
                <a:gd name="T0" fmla="*/ 1 w 27"/>
                <a:gd name="T1" fmla="*/ 4 h 22"/>
                <a:gd name="T2" fmla="*/ 0 w 27"/>
                <a:gd name="T3" fmla="*/ 7 h 22"/>
                <a:gd name="T4" fmla="*/ 23 w 27"/>
                <a:gd name="T5" fmla="*/ 22 h 22"/>
                <a:gd name="T6" fmla="*/ 27 w 27"/>
                <a:gd name="T7" fmla="*/ 15 h 22"/>
                <a:gd name="T8" fmla="*/ 5 w 27"/>
                <a:gd name="T9" fmla="*/ 0 h 22"/>
                <a:gd name="T10" fmla="*/ 1 w 27"/>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4"/>
                  </a:moveTo>
                  <a:lnTo>
                    <a:pt x="0" y="7"/>
                  </a:lnTo>
                  <a:lnTo>
                    <a:pt x="23" y="22"/>
                  </a:lnTo>
                  <a:lnTo>
                    <a:pt x="27" y="15"/>
                  </a:lnTo>
                  <a:lnTo>
                    <a:pt x="5" y="0"/>
                  </a:lnTo>
                  <a:lnTo>
                    <a:pt x="1"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83" name="Freeform 476"/>
            <p:cNvSpPr>
              <a:spLocks/>
            </p:cNvSpPr>
            <p:nvPr/>
          </p:nvSpPr>
          <p:spPr bwMode="auto">
            <a:xfrm>
              <a:off x="4586" y="1670"/>
              <a:ext cx="30" cy="27"/>
            </a:xfrm>
            <a:custGeom>
              <a:avLst/>
              <a:gdLst>
                <a:gd name="T0" fmla="*/ 0 w 30"/>
                <a:gd name="T1" fmla="*/ 26 h 27"/>
                <a:gd name="T2" fmla="*/ 5 w 30"/>
                <a:gd name="T3" fmla="*/ 26 h 27"/>
                <a:gd name="T4" fmla="*/ 30 w 30"/>
                <a:gd name="T5" fmla="*/ 7 h 27"/>
                <a:gd name="T6" fmla="*/ 25 w 30"/>
                <a:gd name="T7" fmla="*/ 0 h 27"/>
                <a:gd name="T8" fmla="*/ 0 w 30"/>
                <a:gd name="T9" fmla="*/ 19 h 27"/>
                <a:gd name="T10" fmla="*/ 5 w 30"/>
                <a:gd name="T11" fmla="*/ 19 h 27"/>
                <a:gd name="T12" fmla="*/ 0 w 30"/>
                <a:gd name="T13" fmla="*/ 26 h 27"/>
                <a:gd name="T14" fmla="*/ 1 w 30"/>
                <a:gd name="T15" fmla="*/ 27 h 27"/>
                <a:gd name="T16" fmla="*/ 5 w 30"/>
                <a:gd name="T17" fmla="*/ 26 h 27"/>
                <a:gd name="T18" fmla="*/ 0 w 30"/>
                <a:gd name="T19" fmla="*/ 26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0" y="26"/>
                  </a:moveTo>
                  <a:lnTo>
                    <a:pt x="5" y="26"/>
                  </a:lnTo>
                  <a:lnTo>
                    <a:pt x="30" y="7"/>
                  </a:lnTo>
                  <a:lnTo>
                    <a:pt x="25" y="0"/>
                  </a:lnTo>
                  <a:lnTo>
                    <a:pt x="0" y="19"/>
                  </a:lnTo>
                  <a:lnTo>
                    <a:pt x="5" y="19"/>
                  </a:lnTo>
                  <a:lnTo>
                    <a:pt x="0" y="26"/>
                  </a:lnTo>
                  <a:lnTo>
                    <a:pt x="1" y="27"/>
                  </a:lnTo>
                  <a:lnTo>
                    <a:pt x="5" y="26"/>
                  </a:lnTo>
                  <a:lnTo>
                    <a:pt x="0" y="2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84" name="Freeform 477"/>
            <p:cNvSpPr>
              <a:spLocks/>
            </p:cNvSpPr>
            <p:nvPr/>
          </p:nvSpPr>
          <p:spPr bwMode="auto">
            <a:xfrm>
              <a:off x="4562" y="1670"/>
              <a:ext cx="29" cy="26"/>
            </a:xfrm>
            <a:custGeom>
              <a:avLst/>
              <a:gdLst>
                <a:gd name="T0" fmla="*/ 5 w 29"/>
                <a:gd name="T1" fmla="*/ 9 h 26"/>
                <a:gd name="T2" fmla="*/ 0 w 29"/>
                <a:gd name="T3" fmla="*/ 9 h 26"/>
                <a:gd name="T4" fmla="*/ 24 w 29"/>
                <a:gd name="T5" fmla="*/ 26 h 26"/>
                <a:gd name="T6" fmla="*/ 29 w 29"/>
                <a:gd name="T7" fmla="*/ 19 h 26"/>
                <a:gd name="T8" fmla="*/ 5 w 29"/>
                <a:gd name="T9" fmla="*/ 2 h 26"/>
                <a:gd name="T10" fmla="*/ 2 w 29"/>
                <a:gd name="T11" fmla="*/ 2 h 26"/>
                <a:gd name="T12" fmla="*/ 5 w 29"/>
                <a:gd name="T13" fmla="*/ 2 h 26"/>
                <a:gd name="T14" fmla="*/ 3 w 29"/>
                <a:gd name="T15" fmla="*/ 0 h 26"/>
                <a:gd name="T16" fmla="*/ 2 w 29"/>
                <a:gd name="T17" fmla="*/ 2 h 26"/>
                <a:gd name="T18" fmla="*/ 5 w 29"/>
                <a:gd name="T19" fmla="*/ 9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6">
                  <a:moveTo>
                    <a:pt x="5" y="9"/>
                  </a:moveTo>
                  <a:lnTo>
                    <a:pt x="0" y="9"/>
                  </a:lnTo>
                  <a:lnTo>
                    <a:pt x="24" y="26"/>
                  </a:lnTo>
                  <a:lnTo>
                    <a:pt x="29" y="19"/>
                  </a:lnTo>
                  <a:lnTo>
                    <a:pt x="5" y="2"/>
                  </a:lnTo>
                  <a:lnTo>
                    <a:pt x="2" y="2"/>
                  </a:lnTo>
                  <a:lnTo>
                    <a:pt x="5" y="2"/>
                  </a:lnTo>
                  <a:lnTo>
                    <a:pt x="3" y="0"/>
                  </a:lnTo>
                  <a:lnTo>
                    <a:pt x="2" y="2"/>
                  </a:lnTo>
                  <a:lnTo>
                    <a:pt x="5"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85" name="Freeform 478"/>
            <p:cNvSpPr>
              <a:spLocks/>
            </p:cNvSpPr>
            <p:nvPr/>
          </p:nvSpPr>
          <p:spPr bwMode="auto">
            <a:xfrm>
              <a:off x="4540" y="1672"/>
              <a:ext cx="27" cy="19"/>
            </a:xfrm>
            <a:custGeom>
              <a:avLst/>
              <a:gdLst>
                <a:gd name="T0" fmla="*/ 0 w 27"/>
                <a:gd name="T1" fmla="*/ 17 h 19"/>
                <a:gd name="T2" fmla="*/ 5 w 27"/>
                <a:gd name="T3" fmla="*/ 17 h 19"/>
                <a:gd name="T4" fmla="*/ 27 w 27"/>
                <a:gd name="T5" fmla="*/ 7 h 19"/>
                <a:gd name="T6" fmla="*/ 24 w 27"/>
                <a:gd name="T7" fmla="*/ 0 h 19"/>
                <a:gd name="T8" fmla="*/ 2 w 27"/>
                <a:gd name="T9" fmla="*/ 10 h 19"/>
                <a:gd name="T10" fmla="*/ 5 w 27"/>
                <a:gd name="T11" fmla="*/ 10 h 19"/>
                <a:gd name="T12" fmla="*/ 0 w 27"/>
                <a:gd name="T13" fmla="*/ 17 h 19"/>
                <a:gd name="T14" fmla="*/ 3 w 27"/>
                <a:gd name="T15" fmla="*/ 19 h 19"/>
                <a:gd name="T16" fmla="*/ 5 w 27"/>
                <a:gd name="T17" fmla="*/ 17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7"/>
                  </a:lnTo>
                  <a:lnTo>
                    <a:pt x="27" y="7"/>
                  </a:lnTo>
                  <a:lnTo>
                    <a:pt x="24" y="0"/>
                  </a:lnTo>
                  <a:lnTo>
                    <a:pt x="2" y="10"/>
                  </a:lnTo>
                  <a:lnTo>
                    <a:pt x="5" y="10"/>
                  </a:lnTo>
                  <a:lnTo>
                    <a:pt x="0" y="17"/>
                  </a:lnTo>
                  <a:lnTo>
                    <a:pt x="3" y="19"/>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86" name="Freeform 479"/>
            <p:cNvSpPr>
              <a:spLocks/>
            </p:cNvSpPr>
            <p:nvPr/>
          </p:nvSpPr>
          <p:spPr bwMode="auto">
            <a:xfrm>
              <a:off x="4521" y="1667"/>
              <a:ext cx="24" cy="22"/>
            </a:xfrm>
            <a:custGeom>
              <a:avLst/>
              <a:gdLst>
                <a:gd name="T0" fmla="*/ 4 w 24"/>
                <a:gd name="T1" fmla="*/ 8 h 22"/>
                <a:gd name="T2" fmla="*/ 0 w 24"/>
                <a:gd name="T3" fmla="*/ 8 h 22"/>
                <a:gd name="T4" fmla="*/ 19 w 24"/>
                <a:gd name="T5" fmla="*/ 22 h 22"/>
                <a:gd name="T6" fmla="*/ 24 w 24"/>
                <a:gd name="T7" fmla="*/ 15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8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8"/>
                  </a:moveTo>
                  <a:lnTo>
                    <a:pt x="0" y="8"/>
                  </a:lnTo>
                  <a:lnTo>
                    <a:pt x="19" y="22"/>
                  </a:lnTo>
                  <a:lnTo>
                    <a:pt x="24" y="15"/>
                  </a:lnTo>
                  <a:lnTo>
                    <a:pt x="4" y="2"/>
                  </a:lnTo>
                  <a:lnTo>
                    <a:pt x="0" y="2"/>
                  </a:lnTo>
                  <a:lnTo>
                    <a:pt x="4" y="2"/>
                  </a:lnTo>
                  <a:lnTo>
                    <a:pt x="2" y="0"/>
                  </a:lnTo>
                  <a:lnTo>
                    <a:pt x="0" y="2"/>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87" name="Freeform 480"/>
            <p:cNvSpPr>
              <a:spLocks/>
            </p:cNvSpPr>
            <p:nvPr/>
          </p:nvSpPr>
          <p:spPr bwMode="auto">
            <a:xfrm>
              <a:off x="4499" y="1669"/>
              <a:ext cx="26" cy="20"/>
            </a:xfrm>
            <a:custGeom>
              <a:avLst/>
              <a:gdLst>
                <a:gd name="T0" fmla="*/ 0 w 26"/>
                <a:gd name="T1" fmla="*/ 18 h 20"/>
                <a:gd name="T2" fmla="*/ 4 w 26"/>
                <a:gd name="T3" fmla="*/ 20 h 20"/>
                <a:gd name="T4" fmla="*/ 26 w 26"/>
                <a:gd name="T5" fmla="*/ 6 h 20"/>
                <a:gd name="T6" fmla="*/ 22 w 26"/>
                <a:gd name="T7" fmla="*/ 0 h 20"/>
                <a:gd name="T8" fmla="*/ 0 w 26"/>
                <a:gd name="T9" fmla="*/ 11 h 20"/>
                <a:gd name="T10" fmla="*/ 4 w 26"/>
                <a:gd name="T11" fmla="*/ 11 h 20"/>
                <a:gd name="T12" fmla="*/ 0 w 26"/>
                <a:gd name="T13" fmla="*/ 18 h 20"/>
                <a:gd name="T14" fmla="*/ 2 w 26"/>
                <a:gd name="T15" fmla="*/ 20 h 20"/>
                <a:gd name="T16" fmla="*/ 4 w 26"/>
                <a:gd name="T17" fmla="*/ 20 h 20"/>
                <a:gd name="T18" fmla="*/ 0 w 26"/>
                <a:gd name="T19" fmla="*/ 18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18"/>
                  </a:moveTo>
                  <a:lnTo>
                    <a:pt x="4" y="20"/>
                  </a:lnTo>
                  <a:lnTo>
                    <a:pt x="26" y="6"/>
                  </a:lnTo>
                  <a:lnTo>
                    <a:pt x="22" y="0"/>
                  </a:lnTo>
                  <a:lnTo>
                    <a:pt x="0" y="11"/>
                  </a:lnTo>
                  <a:lnTo>
                    <a:pt x="4" y="11"/>
                  </a:lnTo>
                  <a:lnTo>
                    <a:pt x="0" y="18"/>
                  </a:lnTo>
                  <a:lnTo>
                    <a:pt x="2" y="20"/>
                  </a:lnTo>
                  <a:lnTo>
                    <a:pt x="4" y="20"/>
                  </a:lnTo>
                  <a:lnTo>
                    <a:pt x="0"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88" name="Freeform 481"/>
            <p:cNvSpPr>
              <a:spLocks/>
            </p:cNvSpPr>
            <p:nvPr/>
          </p:nvSpPr>
          <p:spPr bwMode="auto">
            <a:xfrm>
              <a:off x="4476" y="1667"/>
              <a:ext cx="27" cy="20"/>
            </a:xfrm>
            <a:custGeom>
              <a:avLst/>
              <a:gdLst>
                <a:gd name="T0" fmla="*/ 1 w 27"/>
                <a:gd name="T1" fmla="*/ 3 h 20"/>
                <a:gd name="T2" fmla="*/ 0 w 27"/>
                <a:gd name="T3" fmla="*/ 7 h 20"/>
                <a:gd name="T4" fmla="*/ 23 w 27"/>
                <a:gd name="T5" fmla="*/ 20 h 20"/>
                <a:gd name="T6" fmla="*/ 27 w 27"/>
                <a:gd name="T7" fmla="*/ 13 h 20"/>
                <a:gd name="T8" fmla="*/ 5 w 27"/>
                <a:gd name="T9" fmla="*/ 0 h 20"/>
                <a:gd name="T10" fmla="*/ 1 w 27"/>
                <a:gd name="T11" fmla="*/ 3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1" y="3"/>
                  </a:moveTo>
                  <a:lnTo>
                    <a:pt x="0" y="7"/>
                  </a:lnTo>
                  <a:lnTo>
                    <a:pt x="23" y="20"/>
                  </a:lnTo>
                  <a:lnTo>
                    <a:pt x="27" y="13"/>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89" name="Freeform 482"/>
            <p:cNvSpPr>
              <a:spLocks/>
            </p:cNvSpPr>
            <p:nvPr/>
          </p:nvSpPr>
          <p:spPr bwMode="auto">
            <a:xfrm>
              <a:off x="4586" y="1684"/>
              <a:ext cx="30" cy="27"/>
            </a:xfrm>
            <a:custGeom>
              <a:avLst/>
              <a:gdLst>
                <a:gd name="T0" fmla="*/ 0 w 30"/>
                <a:gd name="T1" fmla="*/ 25 h 27"/>
                <a:gd name="T2" fmla="*/ 5 w 30"/>
                <a:gd name="T3" fmla="*/ 25 h 27"/>
                <a:gd name="T4" fmla="*/ 30 w 30"/>
                <a:gd name="T5" fmla="*/ 7 h 27"/>
                <a:gd name="T6" fmla="*/ 25 w 30"/>
                <a:gd name="T7" fmla="*/ 0 h 27"/>
                <a:gd name="T8" fmla="*/ 0 w 30"/>
                <a:gd name="T9" fmla="*/ 18 h 27"/>
                <a:gd name="T10" fmla="*/ 5 w 30"/>
                <a:gd name="T11" fmla="*/ 18 h 27"/>
                <a:gd name="T12" fmla="*/ 0 w 30"/>
                <a:gd name="T13" fmla="*/ 25 h 27"/>
                <a:gd name="T14" fmla="*/ 1 w 30"/>
                <a:gd name="T15" fmla="*/ 27 h 27"/>
                <a:gd name="T16" fmla="*/ 5 w 30"/>
                <a:gd name="T17" fmla="*/ 25 h 27"/>
                <a:gd name="T18" fmla="*/ 0 w 30"/>
                <a:gd name="T19" fmla="*/ 25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0" y="25"/>
                  </a:moveTo>
                  <a:lnTo>
                    <a:pt x="5" y="25"/>
                  </a:lnTo>
                  <a:lnTo>
                    <a:pt x="30" y="7"/>
                  </a:lnTo>
                  <a:lnTo>
                    <a:pt x="25" y="0"/>
                  </a:lnTo>
                  <a:lnTo>
                    <a:pt x="0" y="18"/>
                  </a:lnTo>
                  <a:lnTo>
                    <a:pt x="5" y="18"/>
                  </a:lnTo>
                  <a:lnTo>
                    <a:pt x="0" y="25"/>
                  </a:lnTo>
                  <a:lnTo>
                    <a:pt x="1" y="27"/>
                  </a:lnTo>
                  <a:lnTo>
                    <a:pt x="5" y="25"/>
                  </a:lnTo>
                  <a:lnTo>
                    <a:pt x="0" y="2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90" name="Freeform 483"/>
            <p:cNvSpPr>
              <a:spLocks/>
            </p:cNvSpPr>
            <p:nvPr/>
          </p:nvSpPr>
          <p:spPr bwMode="auto">
            <a:xfrm>
              <a:off x="4562" y="1684"/>
              <a:ext cx="29" cy="25"/>
            </a:xfrm>
            <a:custGeom>
              <a:avLst/>
              <a:gdLst>
                <a:gd name="T0" fmla="*/ 5 w 29"/>
                <a:gd name="T1" fmla="*/ 8 h 25"/>
                <a:gd name="T2" fmla="*/ 0 w 29"/>
                <a:gd name="T3" fmla="*/ 8 h 25"/>
                <a:gd name="T4" fmla="*/ 24 w 29"/>
                <a:gd name="T5" fmla="*/ 25 h 25"/>
                <a:gd name="T6" fmla="*/ 29 w 29"/>
                <a:gd name="T7" fmla="*/ 18 h 25"/>
                <a:gd name="T8" fmla="*/ 5 w 29"/>
                <a:gd name="T9" fmla="*/ 2 h 25"/>
                <a:gd name="T10" fmla="*/ 2 w 29"/>
                <a:gd name="T11" fmla="*/ 2 h 25"/>
                <a:gd name="T12" fmla="*/ 5 w 29"/>
                <a:gd name="T13" fmla="*/ 2 h 25"/>
                <a:gd name="T14" fmla="*/ 3 w 29"/>
                <a:gd name="T15" fmla="*/ 0 h 25"/>
                <a:gd name="T16" fmla="*/ 2 w 29"/>
                <a:gd name="T17" fmla="*/ 2 h 25"/>
                <a:gd name="T18" fmla="*/ 5 w 29"/>
                <a:gd name="T19" fmla="*/ 8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5" y="8"/>
                  </a:moveTo>
                  <a:lnTo>
                    <a:pt x="0" y="8"/>
                  </a:lnTo>
                  <a:lnTo>
                    <a:pt x="24" y="25"/>
                  </a:lnTo>
                  <a:lnTo>
                    <a:pt x="29" y="18"/>
                  </a:lnTo>
                  <a:lnTo>
                    <a:pt x="5" y="2"/>
                  </a:lnTo>
                  <a:lnTo>
                    <a:pt x="2" y="2"/>
                  </a:lnTo>
                  <a:lnTo>
                    <a:pt x="5" y="2"/>
                  </a:lnTo>
                  <a:lnTo>
                    <a:pt x="3" y="0"/>
                  </a:lnTo>
                  <a:lnTo>
                    <a:pt x="2" y="2"/>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91" name="Freeform 484"/>
            <p:cNvSpPr>
              <a:spLocks/>
            </p:cNvSpPr>
            <p:nvPr/>
          </p:nvSpPr>
          <p:spPr bwMode="auto">
            <a:xfrm>
              <a:off x="4540" y="1686"/>
              <a:ext cx="27" cy="18"/>
            </a:xfrm>
            <a:custGeom>
              <a:avLst/>
              <a:gdLst>
                <a:gd name="T0" fmla="*/ 0 w 27"/>
                <a:gd name="T1" fmla="*/ 16 h 18"/>
                <a:gd name="T2" fmla="*/ 5 w 27"/>
                <a:gd name="T3" fmla="*/ 16 h 18"/>
                <a:gd name="T4" fmla="*/ 27 w 27"/>
                <a:gd name="T5" fmla="*/ 6 h 18"/>
                <a:gd name="T6" fmla="*/ 24 w 27"/>
                <a:gd name="T7" fmla="*/ 0 h 18"/>
                <a:gd name="T8" fmla="*/ 2 w 27"/>
                <a:gd name="T9" fmla="*/ 10 h 18"/>
                <a:gd name="T10" fmla="*/ 5 w 27"/>
                <a:gd name="T11" fmla="*/ 10 h 18"/>
                <a:gd name="T12" fmla="*/ 0 w 27"/>
                <a:gd name="T13" fmla="*/ 16 h 18"/>
                <a:gd name="T14" fmla="*/ 3 w 27"/>
                <a:gd name="T15" fmla="*/ 18 h 18"/>
                <a:gd name="T16" fmla="*/ 5 w 27"/>
                <a:gd name="T17" fmla="*/ 16 h 18"/>
                <a:gd name="T18" fmla="*/ 0 w 27"/>
                <a:gd name="T19" fmla="*/ 1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8">
                  <a:moveTo>
                    <a:pt x="0" y="16"/>
                  </a:moveTo>
                  <a:lnTo>
                    <a:pt x="5" y="16"/>
                  </a:lnTo>
                  <a:lnTo>
                    <a:pt x="27" y="6"/>
                  </a:lnTo>
                  <a:lnTo>
                    <a:pt x="24" y="0"/>
                  </a:lnTo>
                  <a:lnTo>
                    <a:pt x="2" y="10"/>
                  </a:lnTo>
                  <a:lnTo>
                    <a:pt x="5" y="10"/>
                  </a:lnTo>
                  <a:lnTo>
                    <a:pt x="0" y="16"/>
                  </a:lnTo>
                  <a:lnTo>
                    <a:pt x="3" y="18"/>
                  </a:lnTo>
                  <a:lnTo>
                    <a:pt x="5" y="16"/>
                  </a:lnTo>
                  <a:lnTo>
                    <a:pt x="0" y="1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92" name="Freeform 485"/>
            <p:cNvSpPr>
              <a:spLocks/>
            </p:cNvSpPr>
            <p:nvPr/>
          </p:nvSpPr>
          <p:spPr bwMode="auto">
            <a:xfrm>
              <a:off x="4521" y="1680"/>
              <a:ext cx="24" cy="22"/>
            </a:xfrm>
            <a:custGeom>
              <a:avLst/>
              <a:gdLst>
                <a:gd name="T0" fmla="*/ 4 w 24"/>
                <a:gd name="T1" fmla="*/ 9 h 22"/>
                <a:gd name="T2" fmla="*/ 0 w 24"/>
                <a:gd name="T3" fmla="*/ 9 h 22"/>
                <a:gd name="T4" fmla="*/ 19 w 24"/>
                <a:gd name="T5" fmla="*/ 22 h 22"/>
                <a:gd name="T6" fmla="*/ 24 w 24"/>
                <a:gd name="T7" fmla="*/ 16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9"/>
                  </a:moveTo>
                  <a:lnTo>
                    <a:pt x="0" y="9"/>
                  </a:lnTo>
                  <a:lnTo>
                    <a:pt x="19" y="22"/>
                  </a:lnTo>
                  <a:lnTo>
                    <a:pt x="24" y="16"/>
                  </a:lnTo>
                  <a:lnTo>
                    <a:pt x="4" y="2"/>
                  </a:lnTo>
                  <a:lnTo>
                    <a:pt x="0" y="2"/>
                  </a:lnTo>
                  <a:lnTo>
                    <a:pt x="4" y="2"/>
                  </a:lnTo>
                  <a:lnTo>
                    <a:pt x="2" y="0"/>
                  </a:lnTo>
                  <a:lnTo>
                    <a:pt x="0" y="2"/>
                  </a:lnTo>
                  <a:lnTo>
                    <a:pt x="4"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93" name="Freeform 486"/>
            <p:cNvSpPr>
              <a:spLocks/>
            </p:cNvSpPr>
            <p:nvPr/>
          </p:nvSpPr>
          <p:spPr bwMode="auto">
            <a:xfrm>
              <a:off x="4499" y="1682"/>
              <a:ext cx="26" cy="20"/>
            </a:xfrm>
            <a:custGeom>
              <a:avLst/>
              <a:gdLst>
                <a:gd name="T0" fmla="*/ 0 w 26"/>
                <a:gd name="T1" fmla="*/ 19 h 20"/>
                <a:gd name="T2" fmla="*/ 4 w 26"/>
                <a:gd name="T3" fmla="*/ 20 h 20"/>
                <a:gd name="T4" fmla="*/ 26 w 26"/>
                <a:gd name="T5" fmla="*/ 7 h 20"/>
                <a:gd name="T6" fmla="*/ 22 w 26"/>
                <a:gd name="T7" fmla="*/ 0 h 20"/>
                <a:gd name="T8" fmla="*/ 0 w 26"/>
                <a:gd name="T9" fmla="*/ 12 h 20"/>
                <a:gd name="T10" fmla="*/ 4 w 26"/>
                <a:gd name="T11" fmla="*/ 12 h 20"/>
                <a:gd name="T12" fmla="*/ 0 w 26"/>
                <a:gd name="T13" fmla="*/ 19 h 20"/>
                <a:gd name="T14" fmla="*/ 2 w 26"/>
                <a:gd name="T15" fmla="*/ 20 h 20"/>
                <a:gd name="T16" fmla="*/ 4 w 26"/>
                <a:gd name="T17" fmla="*/ 20 h 20"/>
                <a:gd name="T18" fmla="*/ 0 w 26"/>
                <a:gd name="T19" fmla="*/ 19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19"/>
                  </a:moveTo>
                  <a:lnTo>
                    <a:pt x="4" y="20"/>
                  </a:lnTo>
                  <a:lnTo>
                    <a:pt x="26" y="7"/>
                  </a:lnTo>
                  <a:lnTo>
                    <a:pt x="22" y="0"/>
                  </a:lnTo>
                  <a:lnTo>
                    <a:pt x="0" y="12"/>
                  </a:lnTo>
                  <a:lnTo>
                    <a:pt x="4" y="12"/>
                  </a:lnTo>
                  <a:lnTo>
                    <a:pt x="0" y="19"/>
                  </a:lnTo>
                  <a:lnTo>
                    <a:pt x="2" y="20"/>
                  </a:lnTo>
                  <a:lnTo>
                    <a:pt x="4" y="20"/>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94" name="Freeform 487"/>
            <p:cNvSpPr>
              <a:spLocks/>
            </p:cNvSpPr>
            <p:nvPr/>
          </p:nvSpPr>
          <p:spPr bwMode="auto">
            <a:xfrm>
              <a:off x="4476" y="1680"/>
              <a:ext cx="27" cy="21"/>
            </a:xfrm>
            <a:custGeom>
              <a:avLst/>
              <a:gdLst>
                <a:gd name="T0" fmla="*/ 1 w 27"/>
                <a:gd name="T1" fmla="*/ 4 h 21"/>
                <a:gd name="T2" fmla="*/ 0 w 27"/>
                <a:gd name="T3" fmla="*/ 7 h 21"/>
                <a:gd name="T4" fmla="*/ 23 w 27"/>
                <a:gd name="T5" fmla="*/ 21 h 21"/>
                <a:gd name="T6" fmla="*/ 27 w 27"/>
                <a:gd name="T7" fmla="*/ 14 h 21"/>
                <a:gd name="T8" fmla="*/ 5 w 27"/>
                <a:gd name="T9" fmla="*/ 0 h 21"/>
                <a:gd name="T10" fmla="*/ 1 w 27"/>
                <a:gd name="T11" fmla="*/ 4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1">
                  <a:moveTo>
                    <a:pt x="1" y="4"/>
                  </a:moveTo>
                  <a:lnTo>
                    <a:pt x="0" y="7"/>
                  </a:lnTo>
                  <a:lnTo>
                    <a:pt x="23" y="21"/>
                  </a:lnTo>
                  <a:lnTo>
                    <a:pt x="27" y="14"/>
                  </a:lnTo>
                  <a:lnTo>
                    <a:pt x="5" y="0"/>
                  </a:lnTo>
                  <a:lnTo>
                    <a:pt x="1"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95" name="Freeform 488"/>
            <p:cNvSpPr>
              <a:spLocks/>
            </p:cNvSpPr>
            <p:nvPr/>
          </p:nvSpPr>
          <p:spPr bwMode="auto">
            <a:xfrm>
              <a:off x="4586" y="1620"/>
              <a:ext cx="30" cy="25"/>
            </a:xfrm>
            <a:custGeom>
              <a:avLst/>
              <a:gdLst>
                <a:gd name="T0" fmla="*/ 0 w 30"/>
                <a:gd name="T1" fmla="*/ 23 h 25"/>
                <a:gd name="T2" fmla="*/ 5 w 30"/>
                <a:gd name="T3" fmla="*/ 23 h 25"/>
                <a:gd name="T4" fmla="*/ 30 w 30"/>
                <a:gd name="T5" fmla="*/ 6 h 25"/>
                <a:gd name="T6" fmla="*/ 25 w 30"/>
                <a:gd name="T7" fmla="*/ 0 h 25"/>
                <a:gd name="T8" fmla="*/ 0 w 30"/>
                <a:gd name="T9" fmla="*/ 17 h 25"/>
                <a:gd name="T10" fmla="*/ 5 w 30"/>
                <a:gd name="T11" fmla="*/ 17 h 25"/>
                <a:gd name="T12" fmla="*/ 0 w 30"/>
                <a:gd name="T13" fmla="*/ 23 h 25"/>
                <a:gd name="T14" fmla="*/ 1 w 30"/>
                <a:gd name="T15" fmla="*/ 25 h 25"/>
                <a:gd name="T16" fmla="*/ 5 w 30"/>
                <a:gd name="T17" fmla="*/ 23 h 25"/>
                <a:gd name="T18" fmla="*/ 0 w 30"/>
                <a:gd name="T19" fmla="*/ 23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0" y="23"/>
                  </a:moveTo>
                  <a:lnTo>
                    <a:pt x="5" y="23"/>
                  </a:lnTo>
                  <a:lnTo>
                    <a:pt x="30" y="6"/>
                  </a:lnTo>
                  <a:lnTo>
                    <a:pt x="25" y="0"/>
                  </a:lnTo>
                  <a:lnTo>
                    <a:pt x="0" y="17"/>
                  </a:lnTo>
                  <a:lnTo>
                    <a:pt x="5" y="17"/>
                  </a:lnTo>
                  <a:lnTo>
                    <a:pt x="0" y="23"/>
                  </a:lnTo>
                  <a:lnTo>
                    <a:pt x="1" y="25"/>
                  </a:lnTo>
                  <a:lnTo>
                    <a:pt x="5" y="23"/>
                  </a:lnTo>
                  <a:lnTo>
                    <a:pt x="0" y="2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96" name="Freeform 489"/>
            <p:cNvSpPr>
              <a:spLocks/>
            </p:cNvSpPr>
            <p:nvPr/>
          </p:nvSpPr>
          <p:spPr bwMode="auto">
            <a:xfrm>
              <a:off x="4562" y="1620"/>
              <a:ext cx="29" cy="23"/>
            </a:xfrm>
            <a:custGeom>
              <a:avLst/>
              <a:gdLst>
                <a:gd name="T0" fmla="*/ 5 w 29"/>
                <a:gd name="T1" fmla="*/ 6 h 23"/>
                <a:gd name="T2" fmla="*/ 0 w 29"/>
                <a:gd name="T3" fmla="*/ 6 h 23"/>
                <a:gd name="T4" fmla="*/ 24 w 29"/>
                <a:gd name="T5" fmla="*/ 23 h 23"/>
                <a:gd name="T6" fmla="*/ 29 w 29"/>
                <a:gd name="T7" fmla="*/ 17 h 23"/>
                <a:gd name="T8" fmla="*/ 5 w 29"/>
                <a:gd name="T9" fmla="*/ 0 h 23"/>
                <a:gd name="T10" fmla="*/ 2 w 29"/>
                <a:gd name="T11" fmla="*/ 0 h 23"/>
                <a:gd name="T12" fmla="*/ 5 w 29"/>
                <a:gd name="T13" fmla="*/ 0 h 23"/>
                <a:gd name="T14" fmla="*/ 3 w 29"/>
                <a:gd name="T15" fmla="*/ 0 h 23"/>
                <a:gd name="T16" fmla="*/ 2 w 29"/>
                <a:gd name="T17" fmla="*/ 0 h 23"/>
                <a:gd name="T18" fmla="*/ 5 w 29"/>
                <a:gd name="T19" fmla="*/ 6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3">
                  <a:moveTo>
                    <a:pt x="5" y="6"/>
                  </a:moveTo>
                  <a:lnTo>
                    <a:pt x="0" y="6"/>
                  </a:lnTo>
                  <a:lnTo>
                    <a:pt x="24" y="23"/>
                  </a:lnTo>
                  <a:lnTo>
                    <a:pt x="29" y="17"/>
                  </a:lnTo>
                  <a:lnTo>
                    <a:pt x="5" y="0"/>
                  </a:lnTo>
                  <a:lnTo>
                    <a:pt x="2" y="0"/>
                  </a:lnTo>
                  <a:lnTo>
                    <a:pt x="5" y="0"/>
                  </a:lnTo>
                  <a:lnTo>
                    <a:pt x="3" y="0"/>
                  </a:lnTo>
                  <a:lnTo>
                    <a:pt x="2" y="0"/>
                  </a:lnTo>
                  <a:lnTo>
                    <a:pt x="5" y="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97" name="Freeform 490"/>
            <p:cNvSpPr>
              <a:spLocks/>
            </p:cNvSpPr>
            <p:nvPr/>
          </p:nvSpPr>
          <p:spPr bwMode="auto">
            <a:xfrm>
              <a:off x="4540" y="1620"/>
              <a:ext cx="27" cy="18"/>
            </a:xfrm>
            <a:custGeom>
              <a:avLst/>
              <a:gdLst>
                <a:gd name="T0" fmla="*/ 0 w 27"/>
                <a:gd name="T1" fmla="*/ 17 h 18"/>
                <a:gd name="T2" fmla="*/ 5 w 27"/>
                <a:gd name="T3" fmla="*/ 18 h 18"/>
                <a:gd name="T4" fmla="*/ 27 w 27"/>
                <a:gd name="T5" fmla="*/ 6 h 18"/>
                <a:gd name="T6" fmla="*/ 24 w 27"/>
                <a:gd name="T7" fmla="*/ 0 h 18"/>
                <a:gd name="T8" fmla="*/ 2 w 27"/>
                <a:gd name="T9" fmla="*/ 10 h 18"/>
                <a:gd name="T10" fmla="*/ 5 w 27"/>
                <a:gd name="T11" fmla="*/ 11 h 18"/>
                <a:gd name="T12" fmla="*/ 0 w 27"/>
                <a:gd name="T13" fmla="*/ 17 h 18"/>
                <a:gd name="T14" fmla="*/ 3 w 27"/>
                <a:gd name="T15" fmla="*/ 18 h 18"/>
                <a:gd name="T16" fmla="*/ 5 w 27"/>
                <a:gd name="T17" fmla="*/ 18 h 18"/>
                <a:gd name="T18" fmla="*/ 0 w 27"/>
                <a:gd name="T19" fmla="*/ 17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8">
                  <a:moveTo>
                    <a:pt x="0" y="17"/>
                  </a:moveTo>
                  <a:lnTo>
                    <a:pt x="5" y="18"/>
                  </a:lnTo>
                  <a:lnTo>
                    <a:pt x="27" y="6"/>
                  </a:lnTo>
                  <a:lnTo>
                    <a:pt x="24" y="0"/>
                  </a:lnTo>
                  <a:lnTo>
                    <a:pt x="2" y="10"/>
                  </a:lnTo>
                  <a:lnTo>
                    <a:pt x="5" y="11"/>
                  </a:lnTo>
                  <a:lnTo>
                    <a:pt x="0" y="17"/>
                  </a:lnTo>
                  <a:lnTo>
                    <a:pt x="3" y="18"/>
                  </a:lnTo>
                  <a:lnTo>
                    <a:pt x="5" y="18"/>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98" name="Freeform 491"/>
            <p:cNvSpPr>
              <a:spLocks/>
            </p:cNvSpPr>
            <p:nvPr/>
          </p:nvSpPr>
          <p:spPr bwMode="auto">
            <a:xfrm>
              <a:off x="4521" y="1616"/>
              <a:ext cx="24" cy="21"/>
            </a:xfrm>
            <a:custGeom>
              <a:avLst/>
              <a:gdLst>
                <a:gd name="T0" fmla="*/ 4 w 24"/>
                <a:gd name="T1" fmla="*/ 7 h 21"/>
                <a:gd name="T2" fmla="*/ 0 w 24"/>
                <a:gd name="T3" fmla="*/ 7 h 21"/>
                <a:gd name="T4" fmla="*/ 19 w 24"/>
                <a:gd name="T5" fmla="*/ 21 h 21"/>
                <a:gd name="T6" fmla="*/ 24 w 24"/>
                <a:gd name="T7" fmla="*/ 15 h 21"/>
                <a:gd name="T8" fmla="*/ 4 w 24"/>
                <a:gd name="T9" fmla="*/ 0 h 21"/>
                <a:gd name="T10" fmla="*/ 0 w 24"/>
                <a:gd name="T11" fmla="*/ 0 h 21"/>
                <a:gd name="T12" fmla="*/ 4 w 24"/>
                <a:gd name="T13" fmla="*/ 0 h 21"/>
                <a:gd name="T14" fmla="*/ 2 w 24"/>
                <a:gd name="T15" fmla="*/ 0 h 21"/>
                <a:gd name="T16" fmla="*/ 0 w 24"/>
                <a:gd name="T17" fmla="*/ 0 h 21"/>
                <a:gd name="T18" fmla="*/ 4 w 24"/>
                <a:gd name="T19" fmla="*/ 7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1">
                  <a:moveTo>
                    <a:pt x="4" y="7"/>
                  </a:moveTo>
                  <a:lnTo>
                    <a:pt x="0" y="7"/>
                  </a:lnTo>
                  <a:lnTo>
                    <a:pt x="19" y="21"/>
                  </a:lnTo>
                  <a:lnTo>
                    <a:pt x="24" y="15"/>
                  </a:lnTo>
                  <a:lnTo>
                    <a:pt x="4" y="0"/>
                  </a:lnTo>
                  <a:lnTo>
                    <a:pt x="0" y="0"/>
                  </a:lnTo>
                  <a:lnTo>
                    <a:pt x="4" y="0"/>
                  </a:lnTo>
                  <a:lnTo>
                    <a:pt x="2" y="0"/>
                  </a:lnTo>
                  <a:lnTo>
                    <a:pt x="0" y="0"/>
                  </a:lnTo>
                  <a:lnTo>
                    <a:pt x="4" y="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599" name="Freeform 492"/>
            <p:cNvSpPr>
              <a:spLocks/>
            </p:cNvSpPr>
            <p:nvPr/>
          </p:nvSpPr>
          <p:spPr bwMode="auto">
            <a:xfrm>
              <a:off x="4499" y="1616"/>
              <a:ext cx="26" cy="22"/>
            </a:xfrm>
            <a:custGeom>
              <a:avLst/>
              <a:gdLst>
                <a:gd name="T0" fmla="*/ 0 w 26"/>
                <a:gd name="T1" fmla="*/ 21 h 22"/>
                <a:gd name="T2" fmla="*/ 4 w 26"/>
                <a:gd name="T3" fmla="*/ 21 h 22"/>
                <a:gd name="T4" fmla="*/ 26 w 26"/>
                <a:gd name="T5" fmla="*/ 7 h 22"/>
                <a:gd name="T6" fmla="*/ 22 w 26"/>
                <a:gd name="T7" fmla="*/ 0 h 22"/>
                <a:gd name="T8" fmla="*/ 0 w 26"/>
                <a:gd name="T9" fmla="*/ 14 h 22"/>
                <a:gd name="T10" fmla="*/ 4 w 26"/>
                <a:gd name="T11" fmla="*/ 14 h 22"/>
                <a:gd name="T12" fmla="*/ 0 w 26"/>
                <a:gd name="T13" fmla="*/ 21 h 22"/>
                <a:gd name="T14" fmla="*/ 2 w 26"/>
                <a:gd name="T15" fmla="*/ 22 h 22"/>
                <a:gd name="T16" fmla="*/ 4 w 26"/>
                <a:gd name="T17" fmla="*/ 21 h 22"/>
                <a:gd name="T18" fmla="*/ 0 w 26"/>
                <a:gd name="T19" fmla="*/ 21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2">
                  <a:moveTo>
                    <a:pt x="0" y="21"/>
                  </a:moveTo>
                  <a:lnTo>
                    <a:pt x="4" y="21"/>
                  </a:lnTo>
                  <a:lnTo>
                    <a:pt x="26" y="7"/>
                  </a:lnTo>
                  <a:lnTo>
                    <a:pt x="22" y="0"/>
                  </a:lnTo>
                  <a:lnTo>
                    <a:pt x="0" y="14"/>
                  </a:lnTo>
                  <a:lnTo>
                    <a:pt x="4" y="14"/>
                  </a:lnTo>
                  <a:lnTo>
                    <a:pt x="0" y="21"/>
                  </a:lnTo>
                  <a:lnTo>
                    <a:pt x="2" y="22"/>
                  </a:lnTo>
                  <a:lnTo>
                    <a:pt x="4" y="21"/>
                  </a:lnTo>
                  <a:lnTo>
                    <a:pt x="0" y="2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00" name="Freeform 493"/>
            <p:cNvSpPr>
              <a:spLocks/>
            </p:cNvSpPr>
            <p:nvPr/>
          </p:nvSpPr>
          <p:spPr bwMode="auto">
            <a:xfrm>
              <a:off x="4476" y="1615"/>
              <a:ext cx="27" cy="22"/>
            </a:xfrm>
            <a:custGeom>
              <a:avLst/>
              <a:gdLst>
                <a:gd name="T0" fmla="*/ 1 w 27"/>
                <a:gd name="T1" fmla="*/ 3 h 22"/>
                <a:gd name="T2" fmla="*/ 0 w 27"/>
                <a:gd name="T3" fmla="*/ 6 h 22"/>
                <a:gd name="T4" fmla="*/ 23 w 27"/>
                <a:gd name="T5" fmla="*/ 22 h 22"/>
                <a:gd name="T6" fmla="*/ 27 w 27"/>
                <a:gd name="T7" fmla="*/ 15 h 22"/>
                <a:gd name="T8" fmla="*/ 5 w 27"/>
                <a:gd name="T9" fmla="*/ 0 h 22"/>
                <a:gd name="T10" fmla="*/ 1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3"/>
                  </a:moveTo>
                  <a:lnTo>
                    <a:pt x="0" y="6"/>
                  </a:lnTo>
                  <a:lnTo>
                    <a:pt x="23" y="22"/>
                  </a:lnTo>
                  <a:lnTo>
                    <a:pt x="27" y="15"/>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01" name="Freeform 494"/>
            <p:cNvSpPr>
              <a:spLocks/>
            </p:cNvSpPr>
            <p:nvPr/>
          </p:nvSpPr>
          <p:spPr bwMode="auto">
            <a:xfrm>
              <a:off x="4586" y="1633"/>
              <a:ext cx="30" cy="26"/>
            </a:xfrm>
            <a:custGeom>
              <a:avLst/>
              <a:gdLst>
                <a:gd name="T0" fmla="*/ 0 w 30"/>
                <a:gd name="T1" fmla="*/ 24 h 26"/>
                <a:gd name="T2" fmla="*/ 5 w 30"/>
                <a:gd name="T3" fmla="*/ 24 h 26"/>
                <a:gd name="T4" fmla="*/ 30 w 30"/>
                <a:gd name="T5" fmla="*/ 7 h 26"/>
                <a:gd name="T6" fmla="*/ 25 w 30"/>
                <a:gd name="T7" fmla="*/ 0 h 26"/>
                <a:gd name="T8" fmla="*/ 0 w 30"/>
                <a:gd name="T9" fmla="*/ 17 h 26"/>
                <a:gd name="T10" fmla="*/ 5 w 30"/>
                <a:gd name="T11" fmla="*/ 17 h 26"/>
                <a:gd name="T12" fmla="*/ 0 w 30"/>
                <a:gd name="T13" fmla="*/ 24 h 26"/>
                <a:gd name="T14" fmla="*/ 1 w 30"/>
                <a:gd name="T15" fmla="*/ 26 h 26"/>
                <a:gd name="T16" fmla="*/ 5 w 30"/>
                <a:gd name="T17" fmla="*/ 24 h 26"/>
                <a:gd name="T18" fmla="*/ 0 w 30"/>
                <a:gd name="T19" fmla="*/ 24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0" y="24"/>
                  </a:moveTo>
                  <a:lnTo>
                    <a:pt x="5" y="24"/>
                  </a:lnTo>
                  <a:lnTo>
                    <a:pt x="30" y="7"/>
                  </a:lnTo>
                  <a:lnTo>
                    <a:pt x="25" y="0"/>
                  </a:lnTo>
                  <a:lnTo>
                    <a:pt x="0" y="17"/>
                  </a:lnTo>
                  <a:lnTo>
                    <a:pt x="5" y="17"/>
                  </a:lnTo>
                  <a:lnTo>
                    <a:pt x="0" y="24"/>
                  </a:lnTo>
                  <a:lnTo>
                    <a:pt x="1" y="26"/>
                  </a:lnTo>
                  <a:lnTo>
                    <a:pt x="5" y="24"/>
                  </a:lnTo>
                  <a:lnTo>
                    <a:pt x="0"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02" name="Freeform 495"/>
            <p:cNvSpPr>
              <a:spLocks/>
            </p:cNvSpPr>
            <p:nvPr/>
          </p:nvSpPr>
          <p:spPr bwMode="auto">
            <a:xfrm>
              <a:off x="4562" y="1633"/>
              <a:ext cx="29" cy="24"/>
            </a:xfrm>
            <a:custGeom>
              <a:avLst/>
              <a:gdLst>
                <a:gd name="T0" fmla="*/ 5 w 29"/>
                <a:gd name="T1" fmla="*/ 7 h 24"/>
                <a:gd name="T2" fmla="*/ 0 w 29"/>
                <a:gd name="T3" fmla="*/ 7 h 24"/>
                <a:gd name="T4" fmla="*/ 24 w 29"/>
                <a:gd name="T5" fmla="*/ 24 h 24"/>
                <a:gd name="T6" fmla="*/ 29 w 29"/>
                <a:gd name="T7" fmla="*/ 17 h 24"/>
                <a:gd name="T8" fmla="*/ 5 w 29"/>
                <a:gd name="T9" fmla="*/ 0 h 24"/>
                <a:gd name="T10" fmla="*/ 2 w 29"/>
                <a:gd name="T11" fmla="*/ 0 h 24"/>
                <a:gd name="T12" fmla="*/ 5 w 29"/>
                <a:gd name="T13" fmla="*/ 0 h 24"/>
                <a:gd name="T14" fmla="*/ 3 w 29"/>
                <a:gd name="T15" fmla="*/ 0 h 24"/>
                <a:gd name="T16" fmla="*/ 2 w 29"/>
                <a:gd name="T17" fmla="*/ 0 h 24"/>
                <a:gd name="T18" fmla="*/ 5 w 29"/>
                <a:gd name="T19" fmla="*/ 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5" y="7"/>
                  </a:moveTo>
                  <a:lnTo>
                    <a:pt x="0" y="7"/>
                  </a:lnTo>
                  <a:lnTo>
                    <a:pt x="24" y="24"/>
                  </a:lnTo>
                  <a:lnTo>
                    <a:pt x="29" y="17"/>
                  </a:lnTo>
                  <a:lnTo>
                    <a:pt x="5" y="0"/>
                  </a:lnTo>
                  <a:lnTo>
                    <a:pt x="2" y="0"/>
                  </a:lnTo>
                  <a:lnTo>
                    <a:pt x="5" y="0"/>
                  </a:lnTo>
                  <a:lnTo>
                    <a:pt x="3" y="0"/>
                  </a:lnTo>
                  <a:lnTo>
                    <a:pt x="2" y="0"/>
                  </a:lnTo>
                  <a:lnTo>
                    <a:pt x="5" y="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03" name="Freeform 496"/>
            <p:cNvSpPr>
              <a:spLocks/>
            </p:cNvSpPr>
            <p:nvPr/>
          </p:nvSpPr>
          <p:spPr bwMode="auto">
            <a:xfrm>
              <a:off x="4540" y="1633"/>
              <a:ext cx="27" cy="19"/>
            </a:xfrm>
            <a:custGeom>
              <a:avLst/>
              <a:gdLst>
                <a:gd name="T0" fmla="*/ 0 w 27"/>
                <a:gd name="T1" fmla="*/ 17 h 19"/>
                <a:gd name="T2" fmla="*/ 5 w 27"/>
                <a:gd name="T3" fmla="*/ 19 h 19"/>
                <a:gd name="T4" fmla="*/ 27 w 27"/>
                <a:gd name="T5" fmla="*/ 7 h 19"/>
                <a:gd name="T6" fmla="*/ 24 w 27"/>
                <a:gd name="T7" fmla="*/ 0 h 19"/>
                <a:gd name="T8" fmla="*/ 2 w 27"/>
                <a:gd name="T9" fmla="*/ 10 h 19"/>
                <a:gd name="T10" fmla="*/ 5 w 27"/>
                <a:gd name="T11" fmla="*/ 12 h 19"/>
                <a:gd name="T12" fmla="*/ 0 w 27"/>
                <a:gd name="T13" fmla="*/ 17 h 19"/>
                <a:gd name="T14" fmla="*/ 3 w 27"/>
                <a:gd name="T15" fmla="*/ 19 h 19"/>
                <a:gd name="T16" fmla="*/ 5 w 27"/>
                <a:gd name="T17" fmla="*/ 19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9"/>
                  </a:lnTo>
                  <a:lnTo>
                    <a:pt x="27" y="7"/>
                  </a:lnTo>
                  <a:lnTo>
                    <a:pt x="24" y="0"/>
                  </a:lnTo>
                  <a:lnTo>
                    <a:pt x="2" y="10"/>
                  </a:lnTo>
                  <a:lnTo>
                    <a:pt x="5" y="12"/>
                  </a:lnTo>
                  <a:lnTo>
                    <a:pt x="0" y="17"/>
                  </a:lnTo>
                  <a:lnTo>
                    <a:pt x="3" y="19"/>
                  </a:lnTo>
                  <a:lnTo>
                    <a:pt x="5" y="19"/>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04" name="Freeform 497"/>
            <p:cNvSpPr>
              <a:spLocks/>
            </p:cNvSpPr>
            <p:nvPr/>
          </p:nvSpPr>
          <p:spPr bwMode="auto">
            <a:xfrm>
              <a:off x="4521" y="1630"/>
              <a:ext cx="24" cy="20"/>
            </a:xfrm>
            <a:custGeom>
              <a:avLst/>
              <a:gdLst>
                <a:gd name="T0" fmla="*/ 4 w 24"/>
                <a:gd name="T1" fmla="*/ 8 h 20"/>
                <a:gd name="T2" fmla="*/ 0 w 24"/>
                <a:gd name="T3" fmla="*/ 7 h 20"/>
                <a:gd name="T4" fmla="*/ 19 w 24"/>
                <a:gd name="T5" fmla="*/ 20 h 20"/>
                <a:gd name="T6" fmla="*/ 24 w 24"/>
                <a:gd name="T7" fmla="*/ 15 h 20"/>
                <a:gd name="T8" fmla="*/ 4 w 24"/>
                <a:gd name="T9" fmla="*/ 1 h 20"/>
                <a:gd name="T10" fmla="*/ 0 w 24"/>
                <a:gd name="T11" fmla="*/ 0 h 20"/>
                <a:gd name="T12" fmla="*/ 4 w 24"/>
                <a:gd name="T13" fmla="*/ 1 h 20"/>
                <a:gd name="T14" fmla="*/ 2 w 24"/>
                <a:gd name="T15" fmla="*/ 0 h 20"/>
                <a:gd name="T16" fmla="*/ 0 w 24"/>
                <a:gd name="T17" fmla="*/ 0 h 20"/>
                <a:gd name="T18" fmla="*/ 4 w 24"/>
                <a:gd name="T19" fmla="*/ 8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0">
                  <a:moveTo>
                    <a:pt x="4" y="8"/>
                  </a:moveTo>
                  <a:lnTo>
                    <a:pt x="0" y="7"/>
                  </a:lnTo>
                  <a:lnTo>
                    <a:pt x="19" y="20"/>
                  </a:lnTo>
                  <a:lnTo>
                    <a:pt x="24" y="15"/>
                  </a:lnTo>
                  <a:lnTo>
                    <a:pt x="4" y="1"/>
                  </a:lnTo>
                  <a:lnTo>
                    <a:pt x="0" y="0"/>
                  </a:lnTo>
                  <a:lnTo>
                    <a:pt x="4" y="1"/>
                  </a:lnTo>
                  <a:lnTo>
                    <a:pt x="2" y="0"/>
                  </a:lnTo>
                  <a:lnTo>
                    <a:pt x="0" y="0"/>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05" name="Freeform 498"/>
            <p:cNvSpPr>
              <a:spLocks/>
            </p:cNvSpPr>
            <p:nvPr/>
          </p:nvSpPr>
          <p:spPr bwMode="auto">
            <a:xfrm>
              <a:off x="4499" y="1630"/>
              <a:ext cx="26" cy="22"/>
            </a:xfrm>
            <a:custGeom>
              <a:avLst/>
              <a:gdLst>
                <a:gd name="T0" fmla="*/ 0 w 26"/>
                <a:gd name="T1" fmla="*/ 20 h 22"/>
                <a:gd name="T2" fmla="*/ 4 w 26"/>
                <a:gd name="T3" fmla="*/ 20 h 22"/>
                <a:gd name="T4" fmla="*/ 26 w 26"/>
                <a:gd name="T5" fmla="*/ 8 h 22"/>
                <a:gd name="T6" fmla="*/ 22 w 26"/>
                <a:gd name="T7" fmla="*/ 0 h 22"/>
                <a:gd name="T8" fmla="*/ 0 w 26"/>
                <a:gd name="T9" fmla="*/ 13 h 22"/>
                <a:gd name="T10" fmla="*/ 4 w 26"/>
                <a:gd name="T11" fmla="*/ 13 h 22"/>
                <a:gd name="T12" fmla="*/ 0 w 26"/>
                <a:gd name="T13" fmla="*/ 20 h 22"/>
                <a:gd name="T14" fmla="*/ 2 w 26"/>
                <a:gd name="T15" fmla="*/ 22 h 22"/>
                <a:gd name="T16" fmla="*/ 4 w 26"/>
                <a:gd name="T17" fmla="*/ 20 h 22"/>
                <a:gd name="T18" fmla="*/ 0 w 26"/>
                <a:gd name="T19" fmla="*/ 20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2">
                  <a:moveTo>
                    <a:pt x="0" y="20"/>
                  </a:moveTo>
                  <a:lnTo>
                    <a:pt x="4" y="20"/>
                  </a:lnTo>
                  <a:lnTo>
                    <a:pt x="26" y="8"/>
                  </a:lnTo>
                  <a:lnTo>
                    <a:pt x="22" y="0"/>
                  </a:lnTo>
                  <a:lnTo>
                    <a:pt x="0" y="13"/>
                  </a:lnTo>
                  <a:lnTo>
                    <a:pt x="4" y="13"/>
                  </a:lnTo>
                  <a:lnTo>
                    <a:pt x="0" y="20"/>
                  </a:lnTo>
                  <a:lnTo>
                    <a:pt x="2" y="22"/>
                  </a:lnTo>
                  <a:lnTo>
                    <a:pt x="4" y="20"/>
                  </a:lnTo>
                  <a:lnTo>
                    <a:pt x="0" y="2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06" name="Freeform 499"/>
            <p:cNvSpPr>
              <a:spLocks/>
            </p:cNvSpPr>
            <p:nvPr/>
          </p:nvSpPr>
          <p:spPr bwMode="auto">
            <a:xfrm>
              <a:off x="4476" y="1628"/>
              <a:ext cx="27" cy="22"/>
            </a:xfrm>
            <a:custGeom>
              <a:avLst/>
              <a:gdLst>
                <a:gd name="T0" fmla="*/ 1 w 27"/>
                <a:gd name="T1" fmla="*/ 3 h 22"/>
                <a:gd name="T2" fmla="*/ 0 w 27"/>
                <a:gd name="T3" fmla="*/ 7 h 22"/>
                <a:gd name="T4" fmla="*/ 23 w 27"/>
                <a:gd name="T5" fmla="*/ 22 h 22"/>
                <a:gd name="T6" fmla="*/ 27 w 27"/>
                <a:gd name="T7" fmla="*/ 15 h 22"/>
                <a:gd name="T8" fmla="*/ 5 w 27"/>
                <a:gd name="T9" fmla="*/ 0 h 22"/>
                <a:gd name="T10" fmla="*/ 1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3"/>
                  </a:moveTo>
                  <a:lnTo>
                    <a:pt x="0" y="7"/>
                  </a:lnTo>
                  <a:lnTo>
                    <a:pt x="23" y="22"/>
                  </a:lnTo>
                  <a:lnTo>
                    <a:pt x="27" y="15"/>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07" name="Freeform 500"/>
            <p:cNvSpPr>
              <a:spLocks/>
            </p:cNvSpPr>
            <p:nvPr/>
          </p:nvSpPr>
          <p:spPr bwMode="auto">
            <a:xfrm>
              <a:off x="4586" y="1567"/>
              <a:ext cx="30" cy="26"/>
            </a:xfrm>
            <a:custGeom>
              <a:avLst/>
              <a:gdLst>
                <a:gd name="T0" fmla="*/ 0 w 30"/>
                <a:gd name="T1" fmla="*/ 24 h 26"/>
                <a:gd name="T2" fmla="*/ 5 w 30"/>
                <a:gd name="T3" fmla="*/ 24 h 26"/>
                <a:gd name="T4" fmla="*/ 30 w 30"/>
                <a:gd name="T5" fmla="*/ 7 h 26"/>
                <a:gd name="T6" fmla="*/ 25 w 30"/>
                <a:gd name="T7" fmla="*/ 0 h 26"/>
                <a:gd name="T8" fmla="*/ 0 w 30"/>
                <a:gd name="T9" fmla="*/ 19 h 26"/>
                <a:gd name="T10" fmla="*/ 5 w 30"/>
                <a:gd name="T11" fmla="*/ 19 h 26"/>
                <a:gd name="T12" fmla="*/ 0 w 30"/>
                <a:gd name="T13" fmla="*/ 24 h 26"/>
                <a:gd name="T14" fmla="*/ 1 w 30"/>
                <a:gd name="T15" fmla="*/ 26 h 26"/>
                <a:gd name="T16" fmla="*/ 5 w 30"/>
                <a:gd name="T17" fmla="*/ 24 h 26"/>
                <a:gd name="T18" fmla="*/ 0 w 30"/>
                <a:gd name="T19" fmla="*/ 24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0" y="24"/>
                  </a:moveTo>
                  <a:lnTo>
                    <a:pt x="5" y="24"/>
                  </a:lnTo>
                  <a:lnTo>
                    <a:pt x="30" y="7"/>
                  </a:lnTo>
                  <a:lnTo>
                    <a:pt x="25" y="0"/>
                  </a:lnTo>
                  <a:lnTo>
                    <a:pt x="0" y="19"/>
                  </a:lnTo>
                  <a:lnTo>
                    <a:pt x="5" y="19"/>
                  </a:lnTo>
                  <a:lnTo>
                    <a:pt x="0" y="24"/>
                  </a:lnTo>
                  <a:lnTo>
                    <a:pt x="1" y="26"/>
                  </a:lnTo>
                  <a:lnTo>
                    <a:pt x="5" y="24"/>
                  </a:lnTo>
                  <a:lnTo>
                    <a:pt x="0"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08" name="Freeform 501"/>
            <p:cNvSpPr>
              <a:spLocks/>
            </p:cNvSpPr>
            <p:nvPr/>
          </p:nvSpPr>
          <p:spPr bwMode="auto">
            <a:xfrm>
              <a:off x="4562" y="1567"/>
              <a:ext cx="29" cy="24"/>
            </a:xfrm>
            <a:custGeom>
              <a:avLst/>
              <a:gdLst>
                <a:gd name="T0" fmla="*/ 5 w 29"/>
                <a:gd name="T1" fmla="*/ 9 h 24"/>
                <a:gd name="T2" fmla="*/ 0 w 29"/>
                <a:gd name="T3" fmla="*/ 9 h 24"/>
                <a:gd name="T4" fmla="*/ 24 w 29"/>
                <a:gd name="T5" fmla="*/ 24 h 24"/>
                <a:gd name="T6" fmla="*/ 29 w 29"/>
                <a:gd name="T7" fmla="*/ 19 h 24"/>
                <a:gd name="T8" fmla="*/ 5 w 29"/>
                <a:gd name="T9" fmla="*/ 2 h 24"/>
                <a:gd name="T10" fmla="*/ 2 w 29"/>
                <a:gd name="T11" fmla="*/ 2 h 24"/>
                <a:gd name="T12" fmla="*/ 5 w 29"/>
                <a:gd name="T13" fmla="*/ 2 h 24"/>
                <a:gd name="T14" fmla="*/ 3 w 29"/>
                <a:gd name="T15" fmla="*/ 0 h 24"/>
                <a:gd name="T16" fmla="*/ 2 w 29"/>
                <a:gd name="T17" fmla="*/ 2 h 24"/>
                <a:gd name="T18" fmla="*/ 5 w 29"/>
                <a:gd name="T19" fmla="*/ 9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5" y="9"/>
                  </a:moveTo>
                  <a:lnTo>
                    <a:pt x="0" y="9"/>
                  </a:lnTo>
                  <a:lnTo>
                    <a:pt x="24" y="24"/>
                  </a:lnTo>
                  <a:lnTo>
                    <a:pt x="29" y="19"/>
                  </a:lnTo>
                  <a:lnTo>
                    <a:pt x="5" y="2"/>
                  </a:lnTo>
                  <a:lnTo>
                    <a:pt x="2" y="2"/>
                  </a:lnTo>
                  <a:lnTo>
                    <a:pt x="5" y="2"/>
                  </a:lnTo>
                  <a:lnTo>
                    <a:pt x="3" y="0"/>
                  </a:lnTo>
                  <a:lnTo>
                    <a:pt x="2" y="2"/>
                  </a:lnTo>
                  <a:lnTo>
                    <a:pt x="5"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09" name="Freeform 502"/>
            <p:cNvSpPr>
              <a:spLocks/>
            </p:cNvSpPr>
            <p:nvPr/>
          </p:nvSpPr>
          <p:spPr bwMode="auto">
            <a:xfrm>
              <a:off x="4540" y="1569"/>
              <a:ext cx="27" cy="18"/>
            </a:xfrm>
            <a:custGeom>
              <a:avLst/>
              <a:gdLst>
                <a:gd name="T0" fmla="*/ 0 w 27"/>
                <a:gd name="T1" fmla="*/ 17 h 18"/>
                <a:gd name="T2" fmla="*/ 5 w 27"/>
                <a:gd name="T3" fmla="*/ 17 h 18"/>
                <a:gd name="T4" fmla="*/ 27 w 27"/>
                <a:gd name="T5" fmla="*/ 7 h 18"/>
                <a:gd name="T6" fmla="*/ 24 w 27"/>
                <a:gd name="T7" fmla="*/ 0 h 18"/>
                <a:gd name="T8" fmla="*/ 2 w 27"/>
                <a:gd name="T9" fmla="*/ 10 h 18"/>
                <a:gd name="T10" fmla="*/ 5 w 27"/>
                <a:gd name="T11" fmla="*/ 10 h 18"/>
                <a:gd name="T12" fmla="*/ 0 w 27"/>
                <a:gd name="T13" fmla="*/ 17 h 18"/>
                <a:gd name="T14" fmla="*/ 3 w 27"/>
                <a:gd name="T15" fmla="*/ 18 h 18"/>
                <a:gd name="T16" fmla="*/ 5 w 27"/>
                <a:gd name="T17" fmla="*/ 17 h 18"/>
                <a:gd name="T18" fmla="*/ 0 w 27"/>
                <a:gd name="T19" fmla="*/ 17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8">
                  <a:moveTo>
                    <a:pt x="0" y="17"/>
                  </a:moveTo>
                  <a:lnTo>
                    <a:pt x="5" y="17"/>
                  </a:lnTo>
                  <a:lnTo>
                    <a:pt x="27" y="7"/>
                  </a:lnTo>
                  <a:lnTo>
                    <a:pt x="24" y="0"/>
                  </a:lnTo>
                  <a:lnTo>
                    <a:pt x="2" y="10"/>
                  </a:lnTo>
                  <a:lnTo>
                    <a:pt x="5" y="10"/>
                  </a:lnTo>
                  <a:lnTo>
                    <a:pt x="0" y="17"/>
                  </a:lnTo>
                  <a:lnTo>
                    <a:pt x="3" y="18"/>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10" name="Freeform 503"/>
            <p:cNvSpPr>
              <a:spLocks/>
            </p:cNvSpPr>
            <p:nvPr/>
          </p:nvSpPr>
          <p:spPr bwMode="auto">
            <a:xfrm>
              <a:off x="4521" y="1564"/>
              <a:ext cx="24" cy="22"/>
            </a:xfrm>
            <a:custGeom>
              <a:avLst/>
              <a:gdLst>
                <a:gd name="T0" fmla="*/ 4 w 24"/>
                <a:gd name="T1" fmla="*/ 8 h 22"/>
                <a:gd name="T2" fmla="*/ 0 w 24"/>
                <a:gd name="T3" fmla="*/ 8 h 22"/>
                <a:gd name="T4" fmla="*/ 19 w 24"/>
                <a:gd name="T5" fmla="*/ 22 h 22"/>
                <a:gd name="T6" fmla="*/ 24 w 24"/>
                <a:gd name="T7" fmla="*/ 15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8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8"/>
                  </a:moveTo>
                  <a:lnTo>
                    <a:pt x="0" y="8"/>
                  </a:lnTo>
                  <a:lnTo>
                    <a:pt x="19" y="22"/>
                  </a:lnTo>
                  <a:lnTo>
                    <a:pt x="24" y="15"/>
                  </a:lnTo>
                  <a:lnTo>
                    <a:pt x="4" y="2"/>
                  </a:lnTo>
                  <a:lnTo>
                    <a:pt x="0" y="2"/>
                  </a:lnTo>
                  <a:lnTo>
                    <a:pt x="4" y="2"/>
                  </a:lnTo>
                  <a:lnTo>
                    <a:pt x="2" y="0"/>
                  </a:lnTo>
                  <a:lnTo>
                    <a:pt x="0" y="2"/>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11" name="Freeform 504"/>
            <p:cNvSpPr>
              <a:spLocks/>
            </p:cNvSpPr>
            <p:nvPr/>
          </p:nvSpPr>
          <p:spPr bwMode="auto">
            <a:xfrm>
              <a:off x="4499" y="1566"/>
              <a:ext cx="26" cy="20"/>
            </a:xfrm>
            <a:custGeom>
              <a:avLst/>
              <a:gdLst>
                <a:gd name="T0" fmla="*/ 0 w 26"/>
                <a:gd name="T1" fmla="*/ 18 h 20"/>
                <a:gd name="T2" fmla="*/ 4 w 26"/>
                <a:gd name="T3" fmla="*/ 18 h 20"/>
                <a:gd name="T4" fmla="*/ 26 w 26"/>
                <a:gd name="T5" fmla="*/ 6 h 20"/>
                <a:gd name="T6" fmla="*/ 22 w 26"/>
                <a:gd name="T7" fmla="*/ 0 h 20"/>
                <a:gd name="T8" fmla="*/ 0 w 26"/>
                <a:gd name="T9" fmla="*/ 11 h 20"/>
                <a:gd name="T10" fmla="*/ 4 w 26"/>
                <a:gd name="T11" fmla="*/ 11 h 20"/>
                <a:gd name="T12" fmla="*/ 0 w 26"/>
                <a:gd name="T13" fmla="*/ 18 h 20"/>
                <a:gd name="T14" fmla="*/ 2 w 26"/>
                <a:gd name="T15" fmla="*/ 20 h 20"/>
                <a:gd name="T16" fmla="*/ 4 w 26"/>
                <a:gd name="T17" fmla="*/ 18 h 20"/>
                <a:gd name="T18" fmla="*/ 0 w 26"/>
                <a:gd name="T19" fmla="*/ 18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18"/>
                  </a:moveTo>
                  <a:lnTo>
                    <a:pt x="4" y="18"/>
                  </a:lnTo>
                  <a:lnTo>
                    <a:pt x="26" y="6"/>
                  </a:lnTo>
                  <a:lnTo>
                    <a:pt x="22" y="0"/>
                  </a:lnTo>
                  <a:lnTo>
                    <a:pt x="0" y="11"/>
                  </a:lnTo>
                  <a:lnTo>
                    <a:pt x="4" y="11"/>
                  </a:lnTo>
                  <a:lnTo>
                    <a:pt x="0" y="18"/>
                  </a:lnTo>
                  <a:lnTo>
                    <a:pt x="2" y="20"/>
                  </a:lnTo>
                  <a:lnTo>
                    <a:pt x="4" y="18"/>
                  </a:lnTo>
                  <a:lnTo>
                    <a:pt x="0"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12" name="Freeform 505"/>
            <p:cNvSpPr>
              <a:spLocks/>
            </p:cNvSpPr>
            <p:nvPr/>
          </p:nvSpPr>
          <p:spPr bwMode="auto">
            <a:xfrm>
              <a:off x="4476" y="1564"/>
              <a:ext cx="27" cy="20"/>
            </a:xfrm>
            <a:custGeom>
              <a:avLst/>
              <a:gdLst>
                <a:gd name="T0" fmla="*/ 1 w 27"/>
                <a:gd name="T1" fmla="*/ 3 h 20"/>
                <a:gd name="T2" fmla="*/ 0 w 27"/>
                <a:gd name="T3" fmla="*/ 7 h 20"/>
                <a:gd name="T4" fmla="*/ 23 w 27"/>
                <a:gd name="T5" fmla="*/ 20 h 20"/>
                <a:gd name="T6" fmla="*/ 27 w 27"/>
                <a:gd name="T7" fmla="*/ 13 h 20"/>
                <a:gd name="T8" fmla="*/ 5 w 27"/>
                <a:gd name="T9" fmla="*/ 0 h 20"/>
                <a:gd name="T10" fmla="*/ 1 w 27"/>
                <a:gd name="T11" fmla="*/ 3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1" y="3"/>
                  </a:moveTo>
                  <a:lnTo>
                    <a:pt x="0" y="7"/>
                  </a:lnTo>
                  <a:lnTo>
                    <a:pt x="23" y="20"/>
                  </a:lnTo>
                  <a:lnTo>
                    <a:pt x="27" y="13"/>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13" name="Freeform 506"/>
            <p:cNvSpPr>
              <a:spLocks/>
            </p:cNvSpPr>
            <p:nvPr/>
          </p:nvSpPr>
          <p:spPr bwMode="auto">
            <a:xfrm>
              <a:off x="4586" y="1581"/>
              <a:ext cx="30" cy="25"/>
            </a:xfrm>
            <a:custGeom>
              <a:avLst/>
              <a:gdLst>
                <a:gd name="T0" fmla="*/ 0 w 30"/>
                <a:gd name="T1" fmla="*/ 23 h 25"/>
                <a:gd name="T2" fmla="*/ 5 w 30"/>
                <a:gd name="T3" fmla="*/ 25 h 25"/>
                <a:gd name="T4" fmla="*/ 30 w 30"/>
                <a:gd name="T5" fmla="*/ 6 h 25"/>
                <a:gd name="T6" fmla="*/ 25 w 30"/>
                <a:gd name="T7" fmla="*/ 0 h 25"/>
                <a:gd name="T8" fmla="*/ 0 w 30"/>
                <a:gd name="T9" fmla="*/ 18 h 25"/>
                <a:gd name="T10" fmla="*/ 5 w 30"/>
                <a:gd name="T11" fmla="*/ 18 h 25"/>
                <a:gd name="T12" fmla="*/ 0 w 30"/>
                <a:gd name="T13" fmla="*/ 23 h 25"/>
                <a:gd name="T14" fmla="*/ 1 w 30"/>
                <a:gd name="T15" fmla="*/ 25 h 25"/>
                <a:gd name="T16" fmla="*/ 5 w 30"/>
                <a:gd name="T17" fmla="*/ 25 h 25"/>
                <a:gd name="T18" fmla="*/ 0 w 30"/>
                <a:gd name="T19" fmla="*/ 23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0" y="23"/>
                  </a:moveTo>
                  <a:lnTo>
                    <a:pt x="5" y="25"/>
                  </a:lnTo>
                  <a:lnTo>
                    <a:pt x="30" y="6"/>
                  </a:lnTo>
                  <a:lnTo>
                    <a:pt x="25" y="0"/>
                  </a:lnTo>
                  <a:lnTo>
                    <a:pt x="0" y="18"/>
                  </a:lnTo>
                  <a:lnTo>
                    <a:pt x="5" y="18"/>
                  </a:lnTo>
                  <a:lnTo>
                    <a:pt x="0" y="23"/>
                  </a:lnTo>
                  <a:lnTo>
                    <a:pt x="1" y="25"/>
                  </a:lnTo>
                  <a:lnTo>
                    <a:pt x="5" y="25"/>
                  </a:lnTo>
                  <a:lnTo>
                    <a:pt x="0" y="2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14" name="Freeform 507"/>
            <p:cNvSpPr>
              <a:spLocks/>
            </p:cNvSpPr>
            <p:nvPr/>
          </p:nvSpPr>
          <p:spPr bwMode="auto">
            <a:xfrm>
              <a:off x="4562" y="1581"/>
              <a:ext cx="29" cy="23"/>
            </a:xfrm>
            <a:custGeom>
              <a:avLst/>
              <a:gdLst>
                <a:gd name="T0" fmla="*/ 5 w 29"/>
                <a:gd name="T1" fmla="*/ 8 h 23"/>
                <a:gd name="T2" fmla="*/ 0 w 29"/>
                <a:gd name="T3" fmla="*/ 8 h 23"/>
                <a:gd name="T4" fmla="*/ 24 w 29"/>
                <a:gd name="T5" fmla="*/ 23 h 23"/>
                <a:gd name="T6" fmla="*/ 29 w 29"/>
                <a:gd name="T7" fmla="*/ 18 h 23"/>
                <a:gd name="T8" fmla="*/ 5 w 29"/>
                <a:gd name="T9" fmla="*/ 1 h 23"/>
                <a:gd name="T10" fmla="*/ 2 w 29"/>
                <a:gd name="T11" fmla="*/ 1 h 23"/>
                <a:gd name="T12" fmla="*/ 5 w 29"/>
                <a:gd name="T13" fmla="*/ 1 h 23"/>
                <a:gd name="T14" fmla="*/ 3 w 29"/>
                <a:gd name="T15" fmla="*/ 0 h 23"/>
                <a:gd name="T16" fmla="*/ 2 w 29"/>
                <a:gd name="T17" fmla="*/ 1 h 23"/>
                <a:gd name="T18" fmla="*/ 5 w 29"/>
                <a:gd name="T19" fmla="*/ 8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3">
                  <a:moveTo>
                    <a:pt x="5" y="8"/>
                  </a:moveTo>
                  <a:lnTo>
                    <a:pt x="0" y="8"/>
                  </a:lnTo>
                  <a:lnTo>
                    <a:pt x="24" y="23"/>
                  </a:lnTo>
                  <a:lnTo>
                    <a:pt x="29" y="18"/>
                  </a:lnTo>
                  <a:lnTo>
                    <a:pt x="5" y="1"/>
                  </a:lnTo>
                  <a:lnTo>
                    <a:pt x="2" y="1"/>
                  </a:lnTo>
                  <a:lnTo>
                    <a:pt x="5" y="1"/>
                  </a:lnTo>
                  <a:lnTo>
                    <a:pt x="3" y="0"/>
                  </a:lnTo>
                  <a:lnTo>
                    <a:pt x="2" y="1"/>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15" name="Freeform 508"/>
            <p:cNvSpPr>
              <a:spLocks/>
            </p:cNvSpPr>
            <p:nvPr/>
          </p:nvSpPr>
          <p:spPr bwMode="auto">
            <a:xfrm>
              <a:off x="4540" y="1582"/>
              <a:ext cx="27" cy="19"/>
            </a:xfrm>
            <a:custGeom>
              <a:avLst/>
              <a:gdLst>
                <a:gd name="T0" fmla="*/ 0 w 27"/>
                <a:gd name="T1" fmla="*/ 17 h 19"/>
                <a:gd name="T2" fmla="*/ 5 w 27"/>
                <a:gd name="T3" fmla="*/ 17 h 19"/>
                <a:gd name="T4" fmla="*/ 27 w 27"/>
                <a:gd name="T5" fmla="*/ 7 h 19"/>
                <a:gd name="T6" fmla="*/ 24 w 27"/>
                <a:gd name="T7" fmla="*/ 0 h 19"/>
                <a:gd name="T8" fmla="*/ 2 w 27"/>
                <a:gd name="T9" fmla="*/ 11 h 19"/>
                <a:gd name="T10" fmla="*/ 5 w 27"/>
                <a:gd name="T11" fmla="*/ 11 h 19"/>
                <a:gd name="T12" fmla="*/ 0 w 27"/>
                <a:gd name="T13" fmla="*/ 17 h 19"/>
                <a:gd name="T14" fmla="*/ 3 w 27"/>
                <a:gd name="T15" fmla="*/ 19 h 19"/>
                <a:gd name="T16" fmla="*/ 5 w 27"/>
                <a:gd name="T17" fmla="*/ 17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7"/>
                  </a:lnTo>
                  <a:lnTo>
                    <a:pt x="27" y="7"/>
                  </a:lnTo>
                  <a:lnTo>
                    <a:pt x="24" y="0"/>
                  </a:lnTo>
                  <a:lnTo>
                    <a:pt x="2" y="11"/>
                  </a:lnTo>
                  <a:lnTo>
                    <a:pt x="5" y="11"/>
                  </a:lnTo>
                  <a:lnTo>
                    <a:pt x="0" y="17"/>
                  </a:lnTo>
                  <a:lnTo>
                    <a:pt x="3" y="19"/>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16" name="Freeform 509"/>
            <p:cNvSpPr>
              <a:spLocks/>
            </p:cNvSpPr>
            <p:nvPr/>
          </p:nvSpPr>
          <p:spPr bwMode="auto">
            <a:xfrm>
              <a:off x="4521" y="1577"/>
              <a:ext cx="24" cy="22"/>
            </a:xfrm>
            <a:custGeom>
              <a:avLst/>
              <a:gdLst>
                <a:gd name="T0" fmla="*/ 4 w 24"/>
                <a:gd name="T1" fmla="*/ 9 h 22"/>
                <a:gd name="T2" fmla="*/ 0 w 24"/>
                <a:gd name="T3" fmla="*/ 9 h 22"/>
                <a:gd name="T4" fmla="*/ 19 w 24"/>
                <a:gd name="T5" fmla="*/ 22 h 22"/>
                <a:gd name="T6" fmla="*/ 24 w 24"/>
                <a:gd name="T7" fmla="*/ 16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9"/>
                  </a:moveTo>
                  <a:lnTo>
                    <a:pt x="0" y="9"/>
                  </a:lnTo>
                  <a:lnTo>
                    <a:pt x="19" y="22"/>
                  </a:lnTo>
                  <a:lnTo>
                    <a:pt x="24" y="16"/>
                  </a:lnTo>
                  <a:lnTo>
                    <a:pt x="4" y="2"/>
                  </a:lnTo>
                  <a:lnTo>
                    <a:pt x="0" y="2"/>
                  </a:lnTo>
                  <a:lnTo>
                    <a:pt x="4" y="2"/>
                  </a:lnTo>
                  <a:lnTo>
                    <a:pt x="2" y="0"/>
                  </a:lnTo>
                  <a:lnTo>
                    <a:pt x="0" y="2"/>
                  </a:lnTo>
                  <a:lnTo>
                    <a:pt x="4"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17" name="Freeform 510"/>
            <p:cNvSpPr>
              <a:spLocks/>
            </p:cNvSpPr>
            <p:nvPr/>
          </p:nvSpPr>
          <p:spPr bwMode="auto">
            <a:xfrm>
              <a:off x="4499" y="1579"/>
              <a:ext cx="26" cy="20"/>
            </a:xfrm>
            <a:custGeom>
              <a:avLst/>
              <a:gdLst>
                <a:gd name="T0" fmla="*/ 0 w 26"/>
                <a:gd name="T1" fmla="*/ 19 h 20"/>
                <a:gd name="T2" fmla="*/ 4 w 26"/>
                <a:gd name="T3" fmla="*/ 19 h 20"/>
                <a:gd name="T4" fmla="*/ 26 w 26"/>
                <a:gd name="T5" fmla="*/ 7 h 20"/>
                <a:gd name="T6" fmla="*/ 22 w 26"/>
                <a:gd name="T7" fmla="*/ 0 h 20"/>
                <a:gd name="T8" fmla="*/ 0 w 26"/>
                <a:gd name="T9" fmla="*/ 12 h 20"/>
                <a:gd name="T10" fmla="*/ 4 w 26"/>
                <a:gd name="T11" fmla="*/ 12 h 20"/>
                <a:gd name="T12" fmla="*/ 0 w 26"/>
                <a:gd name="T13" fmla="*/ 19 h 20"/>
                <a:gd name="T14" fmla="*/ 2 w 26"/>
                <a:gd name="T15" fmla="*/ 20 h 20"/>
                <a:gd name="T16" fmla="*/ 4 w 26"/>
                <a:gd name="T17" fmla="*/ 19 h 20"/>
                <a:gd name="T18" fmla="*/ 0 w 26"/>
                <a:gd name="T19" fmla="*/ 19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19"/>
                  </a:moveTo>
                  <a:lnTo>
                    <a:pt x="4" y="19"/>
                  </a:lnTo>
                  <a:lnTo>
                    <a:pt x="26" y="7"/>
                  </a:lnTo>
                  <a:lnTo>
                    <a:pt x="22" y="0"/>
                  </a:lnTo>
                  <a:lnTo>
                    <a:pt x="0" y="12"/>
                  </a:lnTo>
                  <a:lnTo>
                    <a:pt x="4" y="12"/>
                  </a:lnTo>
                  <a:lnTo>
                    <a:pt x="0" y="19"/>
                  </a:lnTo>
                  <a:lnTo>
                    <a:pt x="2" y="20"/>
                  </a:lnTo>
                  <a:lnTo>
                    <a:pt x="4"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18" name="Freeform 511"/>
            <p:cNvSpPr>
              <a:spLocks/>
            </p:cNvSpPr>
            <p:nvPr/>
          </p:nvSpPr>
          <p:spPr bwMode="auto">
            <a:xfrm>
              <a:off x="4476" y="1577"/>
              <a:ext cx="27" cy="21"/>
            </a:xfrm>
            <a:custGeom>
              <a:avLst/>
              <a:gdLst>
                <a:gd name="T0" fmla="*/ 1 w 27"/>
                <a:gd name="T1" fmla="*/ 4 h 21"/>
                <a:gd name="T2" fmla="*/ 0 w 27"/>
                <a:gd name="T3" fmla="*/ 7 h 21"/>
                <a:gd name="T4" fmla="*/ 23 w 27"/>
                <a:gd name="T5" fmla="*/ 21 h 21"/>
                <a:gd name="T6" fmla="*/ 27 w 27"/>
                <a:gd name="T7" fmla="*/ 14 h 21"/>
                <a:gd name="T8" fmla="*/ 5 w 27"/>
                <a:gd name="T9" fmla="*/ 0 h 21"/>
                <a:gd name="T10" fmla="*/ 1 w 27"/>
                <a:gd name="T11" fmla="*/ 4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1">
                  <a:moveTo>
                    <a:pt x="1" y="4"/>
                  </a:moveTo>
                  <a:lnTo>
                    <a:pt x="0" y="7"/>
                  </a:lnTo>
                  <a:lnTo>
                    <a:pt x="23" y="21"/>
                  </a:lnTo>
                  <a:lnTo>
                    <a:pt x="27" y="14"/>
                  </a:lnTo>
                  <a:lnTo>
                    <a:pt x="5" y="0"/>
                  </a:lnTo>
                  <a:lnTo>
                    <a:pt x="1"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19" name="Freeform 512"/>
            <p:cNvSpPr>
              <a:spLocks/>
            </p:cNvSpPr>
            <p:nvPr/>
          </p:nvSpPr>
          <p:spPr bwMode="auto">
            <a:xfrm>
              <a:off x="4586" y="1515"/>
              <a:ext cx="30" cy="27"/>
            </a:xfrm>
            <a:custGeom>
              <a:avLst/>
              <a:gdLst>
                <a:gd name="T0" fmla="*/ 0 w 30"/>
                <a:gd name="T1" fmla="*/ 25 h 27"/>
                <a:gd name="T2" fmla="*/ 5 w 30"/>
                <a:gd name="T3" fmla="*/ 25 h 27"/>
                <a:gd name="T4" fmla="*/ 30 w 30"/>
                <a:gd name="T5" fmla="*/ 7 h 27"/>
                <a:gd name="T6" fmla="*/ 25 w 30"/>
                <a:gd name="T7" fmla="*/ 0 h 27"/>
                <a:gd name="T8" fmla="*/ 0 w 30"/>
                <a:gd name="T9" fmla="*/ 18 h 27"/>
                <a:gd name="T10" fmla="*/ 5 w 30"/>
                <a:gd name="T11" fmla="*/ 18 h 27"/>
                <a:gd name="T12" fmla="*/ 0 w 30"/>
                <a:gd name="T13" fmla="*/ 25 h 27"/>
                <a:gd name="T14" fmla="*/ 1 w 30"/>
                <a:gd name="T15" fmla="*/ 27 h 27"/>
                <a:gd name="T16" fmla="*/ 5 w 30"/>
                <a:gd name="T17" fmla="*/ 25 h 27"/>
                <a:gd name="T18" fmla="*/ 0 w 30"/>
                <a:gd name="T19" fmla="*/ 25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0" y="25"/>
                  </a:moveTo>
                  <a:lnTo>
                    <a:pt x="5" y="25"/>
                  </a:lnTo>
                  <a:lnTo>
                    <a:pt x="30" y="7"/>
                  </a:lnTo>
                  <a:lnTo>
                    <a:pt x="25" y="0"/>
                  </a:lnTo>
                  <a:lnTo>
                    <a:pt x="0" y="18"/>
                  </a:lnTo>
                  <a:lnTo>
                    <a:pt x="5" y="18"/>
                  </a:lnTo>
                  <a:lnTo>
                    <a:pt x="0" y="25"/>
                  </a:lnTo>
                  <a:lnTo>
                    <a:pt x="1" y="27"/>
                  </a:lnTo>
                  <a:lnTo>
                    <a:pt x="5" y="25"/>
                  </a:lnTo>
                  <a:lnTo>
                    <a:pt x="0" y="2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20" name="Freeform 513"/>
            <p:cNvSpPr>
              <a:spLocks/>
            </p:cNvSpPr>
            <p:nvPr/>
          </p:nvSpPr>
          <p:spPr bwMode="auto">
            <a:xfrm>
              <a:off x="4562" y="1515"/>
              <a:ext cx="29" cy="25"/>
            </a:xfrm>
            <a:custGeom>
              <a:avLst/>
              <a:gdLst>
                <a:gd name="T0" fmla="*/ 5 w 29"/>
                <a:gd name="T1" fmla="*/ 8 h 25"/>
                <a:gd name="T2" fmla="*/ 0 w 29"/>
                <a:gd name="T3" fmla="*/ 8 h 25"/>
                <a:gd name="T4" fmla="*/ 24 w 29"/>
                <a:gd name="T5" fmla="*/ 25 h 25"/>
                <a:gd name="T6" fmla="*/ 29 w 29"/>
                <a:gd name="T7" fmla="*/ 18 h 25"/>
                <a:gd name="T8" fmla="*/ 5 w 29"/>
                <a:gd name="T9" fmla="*/ 1 h 25"/>
                <a:gd name="T10" fmla="*/ 2 w 29"/>
                <a:gd name="T11" fmla="*/ 1 h 25"/>
                <a:gd name="T12" fmla="*/ 5 w 29"/>
                <a:gd name="T13" fmla="*/ 1 h 25"/>
                <a:gd name="T14" fmla="*/ 3 w 29"/>
                <a:gd name="T15" fmla="*/ 0 h 25"/>
                <a:gd name="T16" fmla="*/ 2 w 29"/>
                <a:gd name="T17" fmla="*/ 1 h 25"/>
                <a:gd name="T18" fmla="*/ 5 w 29"/>
                <a:gd name="T19" fmla="*/ 8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5" y="8"/>
                  </a:moveTo>
                  <a:lnTo>
                    <a:pt x="0" y="8"/>
                  </a:lnTo>
                  <a:lnTo>
                    <a:pt x="24" y="25"/>
                  </a:lnTo>
                  <a:lnTo>
                    <a:pt x="29" y="18"/>
                  </a:lnTo>
                  <a:lnTo>
                    <a:pt x="5" y="1"/>
                  </a:lnTo>
                  <a:lnTo>
                    <a:pt x="2" y="1"/>
                  </a:lnTo>
                  <a:lnTo>
                    <a:pt x="5" y="1"/>
                  </a:lnTo>
                  <a:lnTo>
                    <a:pt x="3" y="0"/>
                  </a:lnTo>
                  <a:lnTo>
                    <a:pt x="2" y="1"/>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21" name="Freeform 514"/>
            <p:cNvSpPr>
              <a:spLocks/>
            </p:cNvSpPr>
            <p:nvPr/>
          </p:nvSpPr>
          <p:spPr bwMode="auto">
            <a:xfrm>
              <a:off x="4540" y="1516"/>
              <a:ext cx="27" cy="19"/>
            </a:xfrm>
            <a:custGeom>
              <a:avLst/>
              <a:gdLst>
                <a:gd name="T0" fmla="*/ 0 w 27"/>
                <a:gd name="T1" fmla="*/ 17 h 19"/>
                <a:gd name="T2" fmla="*/ 5 w 27"/>
                <a:gd name="T3" fmla="*/ 17 h 19"/>
                <a:gd name="T4" fmla="*/ 27 w 27"/>
                <a:gd name="T5" fmla="*/ 7 h 19"/>
                <a:gd name="T6" fmla="*/ 24 w 27"/>
                <a:gd name="T7" fmla="*/ 0 h 19"/>
                <a:gd name="T8" fmla="*/ 2 w 27"/>
                <a:gd name="T9" fmla="*/ 11 h 19"/>
                <a:gd name="T10" fmla="*/ 5 w 27"/>
                <a:gd name="T11" fmla="*/ 11 h 19"/>
                <a:gd name="T12" fmla="*/ 0 w 27"/>
                <a:gd name="T13" fmla="*/ 17 h 19"/>
                <a:gd name="T14" fmla="*/ 3 w 27"/>
                <a:gd name="T15" fmla="*/ 19 h 19"/>
                <a:gd name="T16" fmla="*/ 5 w 27"/>
                <a:gd name="T17" fmla="*/ 17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7"/>
                  </a:lnTo>
                  <a:lnTo>
                    <a:pt x="27" y="7"/>
                  </a:lnTo>
                  <a:lnTo>
                    <a:pt x="24" y="0"/>
                  </a:lnTo>
                  <a:lnTo>
                    <a:pt x="2" y="11"/>
                  </a:lnTo>
                  <a:lnTo>
                    <a:pt x="5" y="11"/>
                  </a:lnTo>
                  <a:lnTo>
                    <a:pt x="0" y="17"/>
                  </a:lnTo>
                  <a:lnTo>
                    <a:pt x="3" y="19"/>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22" name="Freeform 515"/>
            <p:cNvSpPr>
              <a:spLocks/>
            </p:cNvSpPr>
            <p:nvPr/>
          </p:nvSpPr>
          <p:spPr bwMode="auto">
            <a:xfrm>
              <a:off x="4521" y="1511"/>
              <a:ext cx="24" cy="22"/>
            </a:xfrm>
            <a:custGeom>
              <a:avLst/>
              <a:gdLst>
                <a:gd name="T0" fmla="*/ 4 w 24"/>
                <a:gd name="T1" fmla="*/ 9 h 22"/>
                <a:gd name="T2" fmla="*/ 0 w 24"/>
                <a:gd name="T3" fmla="*/ 9 h 22"/>
                <a:gd name="T4" fmla="*/ 19 w 24"/>
                <a:gd name="T5" fmla="*/ 22 h 22"/>
                <a:gd name="T6" fmla="*/ 24 w 24"/>
                <a:gd name="T7" fmla="*/ 16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9"/>
                  </a:moveTo>
                  <a:lnTo>
                    <a:pt x="0" y="9"/>
                  </a:lnTo>
                  <a:lnTo>
                    <a:pt x="19" y="22"/>
                  </a:lnTo>
                  <a:lnTo>
                    <a:pt x="24" y="16"/>
                  </a:lnTo>
                  <a:lnTo>
                    <a:pt x="4" y="2"/>
                  </a:lnTo>
                  <a:lnTo>
                    <a:pt x="0" y="2"/>
                  </a:lnTo>
                  <a:lnTo>
                    <a:pt x="4" y="2"/>
                  </a:lnTo>
                  <a:lnTo>
                    <a:pt x="2" y="0"/>
                  </a:lnTo>
                  <a:lnTo>
                    <a:pt x="0" y="2"/>
                  </a:lnTo>
                  <a:lnTo>
                    <a:pt x="4"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23" name="Freeform 516"/>
            <p:cNvSpPr>
              <a:spLocks/>
            </p:cNvSpPr>
            <p:nvPr/>
          </p:nvSpPr>
          <p:spPr bwMode="auto">
            <a:xfrm>
              <a:off x="4499" y="1513"/>
              <a:ext cx="26" cy="20"/>
            </a:xfrm>
            <a:custGeom>
              <a:avLst/>
              <a:gdLst>
                <a:gd name="T0" fmla="*/ 0 w 26"/>
                <a:gd name="T1" fmla="*/ 20 h 20"/>
                <a:gd name="T2" fmla="*/ 4 w 26"/>
                <a:gd name="T3" fmla="*/ 20 h 20"/>
                <a:gd name="T4" fmla="*/ 26 w 26"/>
                <a:gd name="T5" fmla="*/ 7 h 20"/>
                <a:gd name="T6" fmla="*/ 22 w 26"/>
                <a:gd name="T7" fmla="*/ 0 h 20"/>
                <a:gd name="T8" fmla="*/ 0 w 26"/>
                <a:gd name="T9" fmla="*/ 14 h 20"/>
                <a:gd name="T10" fmla="*/ 4 w 26"/>
                <a:gd name="T11" fmla="*/ 14 h 20"/>
                <a:gd name="T12" fmla="*/ 0 w 26"/>
                <a:gd name="T13" fmla="*/ 20 h 20"/>
                <a:gd name="T14" fmla="*/ 2 w 26"/>
                <a:gd name="T15" fmla="*/ 20 h 20"/>
                <a:gd name="T16" fmla="*/ 4 w 26"/>
                <a:gd name="T17" fmla="*/ 20 h 20"/>
                <a:gd name="T18" fmla="*/ 0 w 26"/>
                <a:gd name="T19" fmla="*/ 2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20"/>
                  </a:moveTo>
                  <a:lnTo>
                    <a:pt x="4" y="20"/>
                  </a:lnTo>
                  <a:lnTo>
                    <a:pt x="26" y="7"/>
                  </a:lnTo>
                  <a:lnTo>
                    <a:pt x="22" y="0"/>
                  </a:lnTo>
                  <a:lnTo>
                    <a:pt x="0" y="14"/>
                  </a:lnTo>
                  <a:lnTo>
                    <a:pt x="4" y="14"/>
                  </a:lnTo>
                  <a:lnTo>
                    <a:pt x="0" y="20"/>
                  </a:lnTo>
                  <a:lnTo>
                    <a:pt x="2" y="20"/>
                  </a:lnTo>
                  <a:lnTo>
                    <a:pt x="4" y="20"/>
                  </a:lnTo>
                  <a:lnTo>
                    <a:pt x="0" y="2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24" name="Freeform 517"/>
            <p:cNvSpPr>
              <a:spLocks/>
            </p:cNvSpPr>
            <p:nvPr/>
          </p:nvSpPr>
          <p:spPr bwMode="auto">
            <a:xfrm>
              <a:off x="4476" y="1511"/>
              <a:ext cx="27" cy="22"/>
            </a:xfrm>
            <a:custGeom>
              <a:avLst/>
              <a:gdLst>
                <a:gd name="T0" fmla="*/ 1 w 27"/>
                <a:gd name="T1" fmla="*/ 4 h 22"/>
                <a:gd name="T2" fmla="*/ 0 w 27"/>
                <a:gd name="T3" fmla="*/ 7 h 22"/>
                <a:gd name="T4" fmla="*/ 23 w 27"/>
                <a:gd name="T5" fmla="*/ 22 h 22"/>
                <a:gd name="T6" fmla="*/ 27 w 27"/>
                <a:gd name="T7" fmla="*/ 16 h 22"/>
                <a:gd name="T8" fmla="*/ 5 w 27"/>
                <a:gd name="T9" fmla="*/ 0 h 22"/>
                <a:gd name="T10" fmla="*/ 1 w 27"/>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4"/>
                  </a:moveTo>
                  <a:lnTo>
                    <a:pt x="0" y="7"/>
                  </a:lnTo>
                  <a:lnTo>
                    <a:pt x="23" y="22"/>
                  </a:lnTo>
                  <a:lnTo>
                    <a:pt x="27" y="16"/>
                  </a:lnTo>
                  <a:lnTo>
                    <a:pt x="5" y="0"/>
                  </a:lnTo>
                  <a:lnTo>
                    <a:pt x="1"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25" name="Freeform 518"/>
            <p:cNvSpPr>
              <a:spLocks/>
            </p:cNvSpPr>
            <p:nvPr/>
          </p:nvSpPr>
          <p:spPr bwMode="auto">
            <a:xfrm>
              <a:off x="4586" y="1530"/>
              <a:ext cx="30" cy="25"/>
            </a:xfrm>
            <a:custGeom>
              <a:avLst/>
              <a:gdLst>
                <a:gd name="T0" fmla="*/ 0 w 30"/>
                <a:gd name="T1" fmla="*/ 24 h 25"/>
                <a:gd name="T2" fmla="*/ 5 w 30"/>
                <a:gd name="T3" fmla="*/ 24 h 25"/>
                <a:gd name="T4" fmla="*/ 30 w 30"/>
                <a:gd name="T5" fmla="*/ 5 h 25"/>
                <a:gd name="T6" fmla="*/ 25 w 30"/>
                <a:gd name="T7" fmla="*/ 0 h 25"/>
                <a:gd name="T8" fmla="*/ 0 w 30"/>
                <a:gd name="T9" fmla="*/ 17 h 25"/>
                <a:gd name="T10" fmla="*/ 5 w 30"/>
                <a:gd name="T11" fmla="*/ 17 h 25"/>
                <a:gd name="T12" fmla="*/ 0 w 30"/>
                <a:gd name="T13" fmla="*/ 24 h 25"/>
                <a:gd name="T14" fmla="*/ 1 w 30"/>
                <a:gd name="T15" fmla="*/ 25 h 25"/>
                <a:gd name="T16" fmla="*/ 5 w 30"/>
                <a:gd name="T17" fmla="*/ 24 h 25"/>
                <a:gd name="T18" fmla="*/ 0 w 30"/>
                <a:gd name="T19" fmla="*/ 24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0" y="24"/>
                  </a:moveTo>
                  <a:lnTo>
                    <a:pt x="5" y="24"/>
                  </a:lnTo>
                  <a:lnTo>
                    <a:pt x="30" y="5"/>
                  </a:lnTo>
                  <a:lnTo>
                    <a:pt x="25" y="0"/>
                  </a:lnTo>
                  <a:lnTo>
                    <a:pt x="0" y="17"/>
                  </a:lnTo>
                  <a:lnTo>
                    <a:pt x="5" y="17"/>
                  </a:lnTo>
                  <a:lnTo>
                    <a:pt x="0" y="24"/>
                  </a:lnTo>
                  <a:lnTo>
                    <a:pt x="1" y="25"/>
                  </a:lnTo>
                  <a:lnTo>
                    <a:pt x="5" y="24"/>
                  </a:lnTo>
                  <a:lnTo>
                    <a:pt x="0"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26" name="Freeform 519"/>
            <p:cNvSpPr>
              <a:spLocks/>
            </p:cNvSpPr>
            <p:nvPr/>
          </p:nvSpPr>
          <p:spPr bwMode="auto">
            <a:xfrm>
              <a:off x="4562" y="1528"/>
              <a:ext cx="29" cy="26"/>
            </a:xfrm>
            <a:custGeom>
              <a:avLst/>
              <a:gdLst>
                <a:gd name="T0" fmla="*/ 5 w 29"/>
                <a:gd name="T1" fmla="*/ 9 h 26"/>
                <a:gd name="T2" fmla="*/ 0 w 29"/>
                <a:gd name="T3" fmla="*/ 9 h 26"/>
                <a:gd name="T4" fmla="*/ 24 w 29"/>
                <a:gd name="T5" fmla="*/ 26 h 26"/>
                <a:gd name="T6" fmla="*/ 29 w 29"/>
                <a:gd name="T7" fmla="*/ 19 h 26"/>
                <a:gd name="T8" fmla="*/ 5 w 29"/>
                <a:gd name="T9" fmla="*/ 2 h 26"/>
                <a:gd name="T10" fmla="*/ 2 w 29"/>
                <a:gd name="T11" fmla="*/ 2 h 26"/>
                <a:gd name="T12" fmla="*/ 5 w 29"/>
                <a:gd name="T13" fmla="*/ 2 h 26"/>
                <a:gd name="T14" fmla="*/ 3 w 29"/>
                <a:gd name="T15" fmla="*/ 0 h 26"/>
                <a:gd name="T16" fmla="*/ 2 w 29"/>
                <a:gd name="T17" fmla="*/ 2 h 26"/>
                <a:gd name="T18" fmla="*/ 5 w 29"/>
                <a:gd name="T19" fmla="*/ 9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6">
                  <a:moveTo>
                    <a:pt x="5" y="9"/>
                  </a:moveTo>
                  <a:lnTo>
                    <a:pt x="0" y="9"/>
                  </a:lnTo>
                  <a:lnTo>
                    <a:pt x="24" y="26"/>
                  </a:lnTo>
                  <a:lnTo>
                    <a:pt x="29" y="19"/>
                  </a:lnTo>
                  <a:lnTo>
                    <a:pt x="5" y="2"/>
                  </a:lnTo>
                  <a:lnTo>
                    <a:pt x="2" y="2"/>
                  </a:lnTo>
                  <a:lnTo>
                    <a:pt x="5" y="2"/>
                  </a:lnTo>
                  <a:lnTo>
                    <a:pt x="3" y="0"/>
                  </a:lnTo>
                  <a:lnTo>
                    <a:pt x="2" y="2"/>
                  </a:lnTo>
                  <a:lnTo>
                    <a:pt x="5"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27" name="Freeform 520"/>
            <p:cNvSpPr>
              <a:spLocks/>
            </p:cNvSpPr>
            <p:nvPr/>
          </p:nvSpPr>
          <p:spPr bwMode="auto">
            <a:xfrm>
              <a:off x="4540" y="1530"/>
              <a:ext cx="27" cy="19"/>
            </a:xfrm>
            <a:custGeom>
              <a:avLst/>
              <a:gdLst>
                <a:gd name="T0" fmla="*/ 0 w 27"/>
                <a:gd name="T1" fmla="*/ 17 h 19"/>
                <a:gd name="T2" fmla="*/ 5 w 27"/>
                <a:gd name="T3" fmla="*/ 17 h 19"/>
                <a:gd name="T4" fmla="*/ 27 w 27"/>
                <a:gd name="T5" fmla="*/ 7 h 19"/>
                <a:gd name="T6" fmla="*/ 24 w 27"/>
                <a:gd name="T7" fmla="*/ 0 h 19"/>
                <a:gd name="T8" fmla="*/ 2 w 27"/>
                <a:gd name="T9" fmla="*/ 10 h 19"/>
                <a:gd name="T10" fmla="*/ 5 w 27"/>
                <a:gd name="T11" fmla="*/ 10 h 19"/>
                <a:gd name="T12" fmla="*/ 0 w 27"/>
                <a:gd name="T13" fmla="*/ 17 h 19"/>
                <a:gd name="T14" fmla="*/ 3 w 27"/>
                <a:gd name="T15" fmla="*/ 19 h 19"/>
                <a:gd name="T16" fmla="*/ 5 w 27"/>
                <a:gd name="T17" fmla="*/ 17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7"/>
                  </a:lnTo>
                  <a:lnTo>
                    <a:pt x="27" y="7"/>
                  </a:lnTo>
                  <a:lnTo>
                    <a:pt x="24" y="0"/>
                  </a:lnTo>
                  <a:lnTo>
                    <a:pt x="2" y="10"/>
                  </a:lnTo>
                  <a:lnTo>
                    <a:pt x="5" y="10"/>
                  </a:lnTo>
                  <a:lnTo>
                    <a:pt x="0" y="17"/>
                  </a:lnTo>
                  <a:lnTo>
                    <a:pt x="3" y="19"/>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28" name="Freeform 521"/>
            <p:cNvSpPr>
              <a:spLocks/>
            </p:cNvSpPr>
            <p:nvPr/>
          </p:nvSpPr>
          <p:spPr bwMode="auto">
            <a:xfrm>
              <a:off x="4521" y="1525"/>
              <a:ext cx="24" cy="22"/>
            </a:xfrm>
            <a:custGeom>
              <a:avLst/>
              <a:gdLst>
                <a:gd name="T0" fmla="*/ 4 w 24"/>
                <a:gd name="T1" fmla="*/ 8 h 22"/>
                <a:gd name="T2" fmla="*/ 0 w 24"/>
                <a:gd name="T3" fmla="*/ 8 h 22"/>
                <a:gd name="T4" fmla="*/ 19 w 24"/>
                <a:gd name="T5" fmla="*/ 22 h 22"/>
                <a:gd name="T6" fmla="*/ 24 w 24"/>
                <a:gd name="T7" fmla="*/ 15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8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8"/>
                  </a:moveTo>
                  <a:lnTo>
                    <a:pt x="0" y="8"/>
                  </a:lnTo>
                  <a:lnTo>
                    <a:pt x="19" y="22"/>
                  </a:lnTo>
                  <a:lnTo>
                    <a:pt x="24" y="15"/>
                  </a:lnTo>
                  <a:lnTo>
                    <a:pt x="4" y="2"/>
                  </a:lnTo>
                  <a:lnTo>
                    <a:pt x="0" y="2"/>
                  </a:lnTo>
                  <a:lnTo>
                    <a:pt x="4" y="2"/>
                  </a:lnTo>
                  <a:lnTo>
                    <a:pt x="2" y="0"/>
                  </a:lnTo>
                  <a:lnTo>
                    <a:pt x="0" y="2"/>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29" name="Freeform 522"/>
            <p:cNvSpPr>
              <a:spLocks/>
            </p:cNvSpPr>
            <p:nvPr/>
          </p:nvSpPr>
          <p:spPr bwMode="auto">
            <a:xfrm>
              <a:off x="4499" y="1527"/>
              <a:ext cx="26" cy="20"/>
            </a:xfrm>
            <a:custGeom>
              <a:avLst/>
              <a:gdLst>
                <a:gd name="T0" fmla="*/ 0 w 26"/>
                <a:gd name="T1" fmla="*/ 20 h 20"/>
                <a:gd name="T2" fmla="*/ 4 w 26"/>
                <a:gd name="T3" fmla="*/ 20 h 20"/>
                <a:gd name="T4" fmla="*/ 26 w 26"/>
                <a:gd name="T5" fmla="*/ 6 h 20"/>
                <a:gd name="T6" fmla="*/ 22 w 26"/>
                <a:gd name="T7" fmla="*/ 0 h 20"/>
                <a:gd name="T8" fmla="*/ 0 w 26"/>
                <a:gd name="T9" fmla="*/ 13 h 20"/>
                <a:gd name="T10" fmla="*/ 4 w 26"/>
                <a:gd name="T11" fmla="*/ 13 h 20"/>
                <a:gd name="T12" fmla="*/ 0 w 26"/>
                <a:gd name="T13" fmla="*/ 20 h 20"/>
                <a:gd name="T14" fmla="*/ 2 w 26"/>
                <a:gd name="T15" fmla="*/ 20 h 20"/>
                <a:gd name="T16" fmla="*/ 4 w 26"/>
                <a:gd name="T17" fmla="*/ 20 h 20"/>
                <a:gd name="T18" fmla="*/ 0 w 26"/>
                <a:gd name="T19" fmla="*/ 2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20"/>
                  </a:moveTo>
                  <a:lnTo>
                    <a:pt x="4" y="20"/>
                  </a:lnTo>
                  <a:lnTo>
                    <a:pt x="26" y="6"/>
                  </a:lnTo>
                  <a:lnTo>
                    <a:pt x="22" y="0"/>
                  </a:lnTo>
                  <a:lnTo>
                    <a:pt x="0" y="13"/>
                  </a:lnTo>
                  <a:lnTo>
                    <a:pt x="4" y="13"/>
                  </a:lnTo>
                  <a:lnTo>
                    <a:pt x="0" y="20"/>
                  </a:lnTo>
                  <a:lnTo>
                    <a:pt x="2" y="20"/>
                  </a:lnTo>
                  <a:lnTo>
                    <a:pt x="4" y="20"/>
                  </a:lnTo>
                  <a:lnTo>
                    <a:pt x="0" y="2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30" name="Freeform 523"/>
            <p:cNvSpPr>
              <a:spLocks/>
            </p:cNvSpPr>
            <p:nvPr/>
          </p:nvSpPr>
          <p:spPr bwMode="auto">
            <a:xfrm>
              <a:off x="4476" y="1525"/>
              <a:ext cx="27" cy="22"/>
            </a:xfrm>
            <a:custGeom>
              <a:avLst/>
              <a:gdLst>
                <a:gd name="T0" fmla="*/ 1 w 27"/>
                <a:gd name="T1" fmla="*/ 3 h 22"/>
                <a:gd name="T2" fmla="*/ 0 w 27"/>
                <a:gd name="T3" fmla="*/ 7 h 22"/>
                <a:gd name="T4" fmla="*/ 23 w 27"/>
                <a:gd name="T5" fmla="*/ 22 h 22"/>
                <a:gd name="T6" fmla="*/ 27 w 27"/>
                <a:gd name="T7" fmla="*/ 15 h 22"/>
                <a:gd name="T8" fmla="*/ 5 w 27"/>
                <a:gd name="T9" fmla="*/ 0 h 22"/>
                <a:gd name="T10" fmla="*/ 1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3"/>
                  </a:moveTo>
                  <a:lnTo>
                    <a:pt x="0" y="7"/>
                  </a:lnTo>
                  <a:lnTo>
                    <a:pt x="23" y="22"/>
                  </a:lnTo>
                  <a:lnTo>
                    <a:pt x="27" y="15"/>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31" name="Freeform 524"/>
            <p:cNvSpPr>
              <a:spLocks/>
            </p:cNvSpPr>
            <p:nvPr/>
          </p:nvSpPr>
          <p:spPr bwMode="auto">
            <a:xfrm>
              <a:off x="4586" y="1464"/>
              <a:ext cx="30" cy="25"/>
            </a:xfrm>
            <a:custGeom>
              <a:avLst/>
              <a:gdLst>
                <a:gd name="T0" fmla="*/ 0 w 30"/>
                <a:gd name="T1" fmla="*/ 24 h 25"/>
                <a:gd name="T2" fmla="*/ 5 w 30"/>
                <a:gd name="T3" fmla="*/ 24 h 25"/>
                <a:gd name="T4" fmla="*/ 30 w 30"/>
                <a:gd name="T5" fmla="*/ 7 h 25"/>
                <a:gd name="T6" fmla="*/ 25 w 30"/>
                <a:gd name="T7" fmla="*/ 0 h 25"/>
                <a:gd name="T8" fmla="*/ 0 w 30"/>
                <a:gd name="T9" fmla="*/ 17 h 25"/>
                <a:gd name="T10" fmla="*/ 5 w 30"/>
                <a:gd name="T11" fmla="*/ 17 h 25"/>
                <a:gd name="T12" fmla="*/ 0 w 30"/>
                <a:gd name="T13" fmla="*/ 24 h 25"/>
                <a:gd name="T14" fmla="*/ 1 w 30"/>
                <a:gd name="T15" fmla="*/ 25 h 25"/>
                <a:gd name="T16" fmla="*/ 5 w 30"/>
                <a:gd name="T17" fmla="*/ 24 h 25"/>
                <a:gd name="T18" fmla="*/ 0 w 30"/>
                <a:gd name="T19" fmla="*/ 24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0" y="24"/>
                  </a:moveTo>
                  <a:lnTo>
                    <a:pt x="5" y="24"/>
                  </a:lnTo>
                  <a:lnTo>
                    <a:pt x="30" y="7"/>
                  </a:lnTo>
                  <a:lnTo>
                    <a:pt x="25" y="0"/>
                  </a:lnTo>
                  <a:lnTo>
                    <a:pt x="0" y="17"/>
                  </a:lnTo>
                  <a:lnTo>
                    <a:pt x="5" y="17"/>
                  </a:lnTo>
                  <a:lnTo>
                    <a:pt x="0" y="24"/>
                  </a:lnTo>
                  <a:lnTo>
                    <a:pt x="1" y="25"/>
                  </a:lnTo>
                  <a:lnTo>
                    <a:pt x="5" y="24"/>
                  </a:lnTo>
                  <a:lnTo>
                    <a:pt x="0"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32" name="Freeform 525"/>
            <p:cNvSpPr>
              <a:spLocks/>
            </p:cNvSpPr>
            <p:nvPr/>
          </p:nvSpPr>
          <p:spPr bwMode="auto">
            <a:xfrm>
              <a:off x="4562" y="1464"/>
              <a:ext cx="29" cy="24"/>
            </a:xfrm>
            <a:custGeom>
              <a:avLst/>
              <a:gdLst>
                <a:gd name="T0" fmla="*/ 5 w 29"/>
                <a:gd name="T1" fmla="*/ 9 h 24"/>
                <a:gd name="T2" fmla="*/ 0 w 29"/>
                <a:gd name="T3" fmla="*/ 7 h 24"/>
                <a:gd name="T4" fmla="*/ 24 w 29"/>
                <a:gd name="T5" fmla="*/ 24 h 24"/>
                <a:gd name="T6" fmla="*/ 29 w 29"/>
                <a:gd name="T7" fmla="*/ 17 h 24"/>
                <a:gd name="T8" fmla="*/ 5 w 29"/>
                <a:gd name="T9" fmla="*/ 2 h 24"/>
                <a:gd name="T10" fmla="*/ 2 w 29"/>
                <a:gd name="T11" fmla="*/ 0 h 24"/>
                <a:gd name="T12" fmla="*/ 5 w 29"/>
                <a:gd name="T13" fmla="*/ 2 h 24"/>
                <a:gd name="T14" fmla="*/ 3 w 29"/>
                <a:gd name="T15" fmla="*/ 0 h 24"/>
                <a:gd name="T16" fmla="*/ 2 w 29"/>
                <a:gd name="T17" fmla="*/ 0 h 24"/>
                <a:gd name="T18" fmla="*/ 5 w 29"/>
                <a:gd name="T19" fmla="*/ 9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5" y="9"/>
                  </a:moveTo>
                  <a:lnTo>
                    <a:pt x="0" y="7"/>
                  </a:lnTo>
                  <a:lnTo>
                    <a:pt x="24" y="24"/>
                  </a:lnTo>
                  <a:lnTo>
                    <a:pt x="29" y="17"/>
                  </a:lnTo>
                  <a:lnTo>
                    <a:pt x="5" y="2"/>
                  </a:lnTo>
                  <a:lnTo>
                    <a:pt x="2" y="0"/>
                  </a:lnTo>
                  <a:lnTo>
                    <a:pt x="5" y="2"/>
                  </a:lnTo>
                  <a:lnTo>
                    <a:pt x="3" y="0"/>
                  </a:lnTo>
                  <a:lnTo>
                    <a:pt x="2" y="0"/>
                  </a:lnTo>
                  <a:lnTo>
                    <a:pt x="5"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33" name="Freeform 526"/>
            <p:cNvSpPr>
              <a:spLocks/>
            </p:cNvSpPr>
            <p:nvPr/>
          </p:nvSpPr>
          <p:spPr bwMode="auto">
            <a:xfrm>
              <a:off x="4540" y="1464"/>
              <a:ext cx="27" cy="19"/>
            </a:xfrm>
            <a:custGeom>
              <a:avLst/>
              <a:gdLst>
                <a:gd name="T0" fmla="*/ 0 w 27"/>
                <a:gd name="T1" fmla="*/ 19 h 19"/>
                <a:gd name="T2" fmla="*/ 5 w 27"/>
                <a:gd name="T3" fmla="*/ 19 h 19"/>
                <a:gd name="T4" fmla="*/ 27 w 27"/>
                <a:gd name="T5" fmla="*/ 9 h 19"/>
                <a:gd name="T6" fmla="*/ 24 w 27"/>
                <a:gd name="T7" fmla="*/ 0 h 19"/>
                <a:gd name="T8" fmla="*/ 2 w 27"/>
                <a:gd name="T9" fmla="*/ 10 h 19"/>
                <a:gd name="T10" fmla="*/ 5 w 27"/>
                <a:gd name="T11" fmla="*/ 12 h 19"/>
                <a:gd name="T12" fmla="*/ 0 w 27"/>
                <a:gd name="T13" fmla="*/ 19 h 19"/>
                <a:gd name="T14" fmla="*/ 3 w 27"/>
                <a:gd name="T15" fmla="*/ 19 h 19"/>
                <a:gd name="T16" fmla="*/ 5 w 27"/>
                <a:gd name="T17" fmla="*/ 19 h 19"/>
                <a:gd name="T18" fmla="*/ 0 w 27"/>
                <a:gd name="T19" fmla="*/ 19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9"/>
                  </a:moveTo>
                  <a:lnTo>
                    <a:pt x="5" y="19"/>
                  </a:lnTo>
                  <a:lnTo>
                    <a:pt x="27" y="9"/>
                  </a:lnTo>
                  <a:lnTo>
                    <a:pt x="24" y="0"/>
                  </a:lnTo>
                  <a:lnTo>
                    <a:pt x="2" y="10"/>
                  </a:lnTo>
                  <a:lnTo>
                    <a:pt x="5" y="12"/>
                  </a:lnTo>
                  <a:lnTo>
                    <a:pt x="0" y="19"/>
                  </a:lnTo>
                  <a:lnTo>
                    <a:pt x="3" y="19"/>
                  </a:lnTo>
                  <a:lnTo>
                    <a:pt x="5"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34" name="Freeform 527"/>
            <p:cNvSpPr>
              <a:spLocks/>
            </p:cNvSpPr>
            <p:nvPr/>
          </p:nvSpPr>
          <p:spPr bwMode="auto">
            <a:xfrm>
              <a:off x="4521" y="1461"/>
              <a:ext cx="24" cy="22"/>
            </a:xfrm>
            <a:custGeom>
              <a:avLst/>
              <a:gdLst>
                <a:gd name="T0" fmla="*/ 4 w 24"/>
                <a:gd name="T1" fmla="*/ 8 h 22"/>
                <a:gd name="T2" fmla="*/ 0 w 24"/>
                <a:gd name="T3" fmla="*/ 8 h 22"/>
                <a:gd name="T4" fmla="*/ 19 w 24"/>
                <a:gd name="T5" fmla="*/ 22 h 22"/>
                <a:gd name="T6" fmla="*/ 24 w 24"/>
                <a:gd name="T7" fmla="*/ 15 h 22"/>
                <a:gd name="T8" fmla="*/ 4 w 24"/>
                <a:gd name="T9" fmla="*/ 1 h 22"/>
                <a:gd name="T10" fmla="*/ 0 w 24"/>
                <a:gd name="T11" fmla="*/ 1 h 22"/>
                <a:gd name="T12" fmla="*/ 4 w 24"/>
                <a:gd name="T13" fmla="*/ 1 h 22"/>
                <a:gd name="T14" fmla="*/ 2 w 24"/>
                <a:gd name="T15" fmla="*/ 0 h 22"/>
                <a:gd name="T16" fmla="*/ 0 w 24"/>
                <a:gd name="T17" fmla="*/ 1 h 22"/>
                <a:gd name="T18" fmla="*/ 4 w 24"/>
                <a:gd name="T19" fmla="*/ 8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8"/>
                  </a:moveTo>
                  <a:lnTo>
                    <a:pt x="0" y="8"/>
                  </a:lnTo>
                  <a:lnTo>
                    <a:pt x="19" y="22"/>
                  </a:lnTo>
                  <a:lnTo>
                    <a:pt x="24" y="15"/>
                  </a:lnTo>
                  <a:lnTo>
                    <a:pt x="4" y="1"/>
                  </a:lnTo>
                  <a:lnTo>
                    <a:pt x="0" y="1"/>
                  </a:lnTo>
                  <a:lnTo>
                    <a:pt x="4" y="1"/>
                  </a:lnTo>
                  <a:lnTo>
                    <a:pt x="2" y="0"/>
                  </a:lnTo>
                  <a:lnTo>
                    <a:pt x="0" y="1"/>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35" name="Freeform 528"/>
            <p:cNvSpPr>
              <a:spLocks/>
            </p:cNvSpPr>
            <p:nvPr/>
          </p:nvSpPr>
          <p:spPr bwMode="auto">
            <a:xfrm>
              <a:off x="4499" y="1462"/>
              <a:ext cx="26" cy="21"/>
            </a:xfrm>
            <a:custGeom>
              <a:avLst/>
              <a:gdLst>
                <a:gd name="T0" fmla="*/ 0 w 26"/>
                <a:gd name="T1" fmla="*/ 19 h 21"/>
                <a:gd name="T2" fmla="*/ 4 w 26"/>
                <a:gd name="T3" fmla="*/ 19 h 21"/>
                <a:gd name="T4" fmla="*/ 26 w 26"/>
                <a:gd name="T5" fmla="*/ 7 h 21"/>
                <a:gd name="T6" fmla="*/ 22 w 26"/>
                <a:gd name="T7" fmla="*/ 0 h 21"/>
                <a:gd name="T8" fmla="*/ 0 w 26"/>
                <a:gd name="T9" fmla="*/ 12 h 21"/>
                <a:gd name="T10" fmla="*/ 4 w 26"/>
                <a:gd name="T11" fmla="*/ 12 h 21"/>
                <a:gd name="T12" fmla="*/ 0 w 26"/>
                <a:gd name="T13" fmla="*/ 19 h 21"/>
                <a:gd name="T14" fmla="*/ 2 w 26"/>
                <a:gd name="T15" fmla="*/ 21 h 21"/>
                <a:gd name="T16" fmla="*/ 4 w 26"/>
                <a:gd name="T17" fmla="*/ 19 h 21"/>
                <a:gd name="T18" fmla="*/ 0 w 26"/>
                <a:gd name="T19" fmla="*/ 19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0" y="19"/>
                  </a:moveTo>
                  <a:lnTo>
                    <a:pt x="4" y="19"/>
                  </a:lnTo>
                  <a:lnTo>
                    <a:pt x="26" y="7"/>
                  </a:lnTo>
                  <a:lnTo>
                    <a:pt x="22" y="0"/>
                  </a:lnTo>
                  <a:lnTo>
                    <a:pt x="0" y="12"/>
                  </a:lnTo>
                  <a:lnTo>
                    <a:pt x="4" y="12"/>
                  </a:lnTo>
                  <a:lnTo>
                    <a:pt x="0" y="19"/>
                  </a:lnTo>
                  <a:lnTo>
                    <a:pt x="2" y="21"/>
                  </a:lnTo>
                  <a:lnTo>
                    <a:pt x="4"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36" name="Freeform 529"/>
            <p:cNvSpPr>
              <a:spLocks/>
            </p:cNvSpPr>
            <p:nvPr/>
          </p:nvSpPr>
          <p:spPr bwMode="auto">
            <a:xfrm>
              <a:off x="4476" y="1459"/>
              <a:ext cx="27" cy="22"/>
            </a:xfrm>
            <a:custGeom>
              <a:avLst/>
              <a:gdLst>
                <a:gd name="T0" fmla="*/ 1 w 27"/>
                <a:gd name="T1" fmla="*/ 3 h 22"/>
                <a:gd name="T2" fmla="*/ 0 w 27"/>
                <a:gd name="T3" fmla="*/ 7 h 22"/>
                <a:gd name="T4" fmla="*/ 23 w 27"/>
                <a:gd name="T5" fmla="*/ 22 h 22"/>
                <a:gd name="T6" fmla="*/ 27 w 27"/>
                <a:gd name="T7" fmla="*/ 15 h 22"/>
                <a:gd name="T8" fmla="*/ 5 w 27"/>
                <a:gd name="T9" fmla="*/ 0 h 22"/>
                <a:gd name="T10" fmla="*/ 1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3"/>
                  </a:moveTo>
                  <a:lnTo>
                    <a:pt x="0" y="7"/>
                  </a:lnTo>
                  <a:lnTo>
                    <a:pt x="23" y="22"/>
                  </a:lnTo>
                  <a:lnTo>
                    <a:pt x="27" y="15"/>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37" name="Freeform 530"/>
            <p:cNvSpPr>
              <a:spLocks/>
            </p:cNvSpPr>
            <p:nvPr/>
          </p:nvSpPr>
          <p:spPr bwMode="auto">
            <a:xfrm>
              <a:off x="4586" y="1478"/>
              <a:ext cx="30" cy="25"/>
            </a:xfrm>
            <a:custGeom>
              <a:avLst/>
              <a:gdLst>
                <a:gd name="T0" fmla="*/ 0 w 30"/>
                <a:gd name="T1" fmla="*/ 23 h 25"/>
                <a:gd name="T2" fmla="*/ 5 w 30"/>
                <a:gd name="T3" fmla="*/ 23 h 25"/>
                <a:gd name="T4" fmla="*/ 30 w 30"/>
                <a:gd name="T5" fmla="*/ 6 h 25"/>
                <a:gd name="T6" fmla="*/ 25 w 30"/>
                <a:gd name="T7" fmla="*/ 0 h 25"/>
                <a:gd name="T8" fmla="*/ 0 w 30"/>
                <a:gd name="T9" fmla="*/ 16 h 25"/>
                <a:gd name="T10" fmla="*/ 5 w 30"/>
                <a:gd name="T11" fmla="*/ 16 h 25"/>
                <a:gd name="T12" fmla="*/ 0 w 30"/>
                <a:gd name="T13" fmla="*/ 23 h 25"/>
                <a:gd name="T14" fmla="*/ 1 w 30"/>
                <a:gd name="T15" fmla="*/ 25 h 25"/>
                <a:gd name="T16" fmla="*/ 5 w 30"/>
                <a:gd name="T17" fmla="*/ 23 h 25"/>
                <a:gd name="T18" fmla="*/ 0 w 30"/>
                <a:gd name="T19" fmla="*/ 23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0" y="23"/>
                  </a:moveTo>
                  <a:lnTo>
                    <a:pt x="5" y="23"/>
                  </a:lnTo>
                  <a:lnTo>
                    <a:pt x="30" y="6"/>
                  </a:lnTo>
                  <a:lnTo>
                    <a:pt x="25" y="0"/>
                  </a:lnTo>
                  <a:lnTo>
                    <a:pt x="0" y="16"/>
                  </a:lnTo>
                  <a:lnTo>
                    <a:pt x="5" y="16"/>
                  </a:lnTo>
                  <a:lnTo>
                    <a:pt x="0" y="23"/>
                  </a:lnTo>
                  <a:lnTo>
                    <a:pt x="1" y="25"/>
                  </a:lnTo>
                  <a:lnTo>
                    <a:pt x="5" y="23"/>
                  </a:lnTo>
                  <a:lnTo>
                    <a:pt x="0" y="2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38" name="Freeform 531"/>
            <p:cNvSpPr>
              <a:spLocks/>
            </p:cNvSpPr>
            <p:nvPr/>
          </p:nvSpPr>
          <p:spPr bwMode="auto">
            <a:xfrm>
              <a:off x="4562" y="1478"/>
              <a:ext cx="29" cy="23"/>
            </a:xfrm>
            <a:custGeom>
              <a:avLst/>
              <a:gdLst>
                <a:gd name="T0" fmla="*/ 5 w 29"/>
                <a:gd name="T1" fmla="*/ 8 h 23"/>
                <a:gd name="T2" fmla="*/ 0 w 29"/>
                <a:gd name="T3" fmla="*/ 6 h 23"/>
                <a:gd name="T4" fmla="*/ 24 w 29"/>
                <a:gd name="T5" fmla="*/ 23 h 23"/>
                <a:gd name="T6" fmla="*/ 29 w 29"/>
                <a:gd name="T7" fmla="*/ 16 h 23"/>
                <a:gd name="T8" fmla="*/ 5 w 29"/>
                <a:gd name="T9" fmla="*/ 1 h 23"/>
                <a:gd name="T10" fmla="*/ 2 w 29"/>
                <a:gd name="T11" fmla="*/ 0 h 23"/>
                <a:gd name="T12" fmla="*/ 5 w 29"/>
                <a:gd name="T13" fmla="*/ 1 h 23"/>
                <a:gd name="T14" fmla="*/ 3 w 29"/>
                <a:gd name="T15" fmla="*/ 0 h 23"/>
                <a:gd name="T16" fmla="*/ 2 w 29"/>
                <a:gd name="T17" fmla="*/ 0 h 23"/>
                <a:gd name="T18" fmla="*/ 5 w 29"/>
                <a:gd name="T19" fmla="*/ 8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3">
                  <a:moveTo>
                    <a:pt x="5" y="8"/>
                  </a:moveTo>
                  <a:lnTo>
                    <a:pt x="0" y="6"/>
                  </a:lnTo>
                  <a:lnTo>
                    <a:pt x="24" y="23"/>
                  </a:lnTo>
                  <a:lnTo>
                    <a:pt x="29" y="16"/>
                  </a:lnTo>
                  <a:lnTo>
                    <a:pt x="5" y="1"/>
                  </a:lnTo>
                  <a:lnTo>
                    <a:pt x="2" y="0"/>
                  </a:lnTo>
                  <a:lnTo>
                    <a:pt x="5" y="1"/>
                  </a:lnTo>
                  <a:lnTo>
                    <a:pt x="3" y="0"/>
                  </a:lnTo>
                  <a:lnTo>
                    <a:pt x="2" y="0"/>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39" name="Freeform 532"/>
            <p:cNvSpPr>
              <a:spLocks/>
            </p:cNvSpPr>
            <p:nvPr/>
          </p:nvSpPr>
          <p:spPr bwMode="auto">
            <a:xfrm>
              <a:off x="4540" y="1478"/>
              <a:ext cx="27" cy="18"/>
            </a:xfrm>
            <a:custGeom>
              <a:avLst/>
              <a:gdLst>
                <a:gd name="T0" fmla="*/ 0 w 27"/>
                <a:gd name="T1" fmla="*/ 18 h 18"/>
                <a:gd name="T2" fmla="*/ 5 w 27"/>
                <a:gd name="T3" fmla="*/ 18 h 18"/>
                <a:gd name="T4" fmla="*/ 27 w 27"/>
                <a:gd name="T5" fmla="*/ 8 h 18"/>
                <a:gd name="T6" fmla="*/ 24 w 27"/>
                <a:gd name="T7" fmla="*/ 0 h 18"/>
                <a:gd name="T8" fmla="*/ 2 w 27"/>
                <a:gd name="T9" fmla="*/ 11 h 18"/>
                <a:gd name="T10" fmla="*/ 5 w 27"/>
                <a:gd name="T11" fmla="*/ 11 h 18"/>
                <a:gd name="T12" fmla="*/ 0 w 27"/>
                <a:gd name="T13" fmla="*/ 18 h 18"/>
                <a:gd name="T14" fmla="*/ 3 w 27"/>
                <a:gd name="T15" fmla="*/ 18 h 18"/>
                <a:gd name="T16" fmla="*/ 5 w 27"/>
                <a:gd name="T17" fmla="*/ 18 h 18"/>
                <a:gd name="T18" fmla="*/ 0 w 27"/>
                <a:gd name="T19" fmla="*/ 18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8">
                  <a:moveTo>
                    <a:pt x="0" y="18"/>
                  </a:moveTo>
                  <a:lnTo>
                    <a:pt x="5" y="18"/>
                  </a:lnTo>
                  <a:lnTo>
                    <a:pt x="27" y="8"/>
                  </a:lnTo>
                  <a:lnTo>
                    <a:pt x="24" y="0"/>
                  </a:lnTo>
                  <a:lnTo>
                    <a:pt x="2" y="11"/>
                  </a:lnTo>
                  <a:lnTo>
                    <a:pt x="5" y="11"/>
                  </a:lnTo>
                  <a:lnTo>
                    <a:pt x="0" y="18"/>
                  </a:lnTo>
                  <a:lnTo>
                    <a:pt x="3" y="18"/>
                  </a:lnTo>
                  <a:lnTo>
                    <a:pt x="5" y="18"/>
                  </a:lnTo>
                  <a:lnTo>
                    <a:pt x="0"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40" name="Freeform 533"/>
            <p:cNvSpPr>
              <a:spLocks/>
            </p:cNvSpPr>
            <p:nvPr/>
          </p:nvSpPr>
          <p:spPr bwMode="auto">
            <a:xfrm>
              <a:off x="4521" y="1474"/>
              <a:ext cx="24" cy="22"/>
            </a:xfrm>
            <a:custGeom>
              <a:avLst/>
              <a:gdLst>
                <a:gd name="T0" fmla="*/ 4 w 24"/>
                <a:gd name="T1" fmla="*/ 9 h 22"/>
                <a:gd name="T2" fmla="*/ 0 w 24"/>
                <a:gd name="T3" fmla="*/ 9 h 22"/>
                <a:gd name="T4" fmla="*/ 19 w 24"/>
                <a:gd name="T5" fmla="*/ 22 h 22"/>
                <a:gd name="T6" fmla="*/ 24 w 24"/>
                <a:gd name="T7" fmla="*/ 15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9"/>
                  </a:moveTo>
                  <a:lnTo>
                    <a:pt x="0" y="9"/>
                  </a:lnTo>
                  <a:lnTo>
                    <a:pt x="19" y="22"/>
                  </a:lnTo>
                  <a:lnTo>
                    <a:pt x="24" y="15"/>
                  </a:lnTo>
                  <a:lnTo>
                    <a:pt x="4" y="2"/>
                  </a:lnTo>
                  <a:lnTo>
                    <a:pt x="0" y="2"/>
                  </a:lnTo>
                  <a:lnTo>
                    <a:pt x="4" y="2"/>
                  </a:lnTo>
                  <a:lnTo>
                    <a:pt x="2" y="0"/>
                  </a:lnTo>
                  <a:lnTo>
                    <a:pt x="0" y="2"/>
                  </a:lnTo>
                  <a:lnTo>
                    <a:pt x="4"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41" name="Freeform 534"/>
            <p:cNvSpPr>
              <a:spLocks/>
            </p:cNvSpPr>
            <p:nvPr/>
          </p:nvSpPr>
          <p:spPr bwMode="auto">
            <a:xfrm>
              <a:off x="4499" y="1476"/>
              <a:ext cx="26" cy="20"/>
            </a:xfrm>
            <a:custGeom>
              <a:avLst/>
              <a:gdLst>
                <a:gd name="T0" fmla="*/ 0 w 26"/>
                <a:gd name="T1" fmla="*/ 18 h 20"/>
                <a:gd name="T2" fmla="*/ 4 w 26"/>
                <a:gd name="T3" fmla="*/ 18 h 20"/>
                <a:gd name="T4" fmla="*/ 26 w 26"/>
                <a:gd name="T5" fmla="*/ 7 h 20"/>
                <a:gd name="T6" fmla="*/ 22 w 26"/>
                <a:gd name="T7" fmla="*/ 0 h 20"/>
                <a:gd name="T8" fmla="*/ 0 w 26"/>
                <a:gd name="T9" fmla="*/ 12 h 20"/>
                <a:gd name="T10" fmla="*/ 4 w 26"/>
                <a:gd name="T11" fmla="*/ 12 h 20"/>
                <a:gd name="T12" fmla="*/ 0 w 26"/>
                <a:gd name="T13" fmla="*/ 18 h 20"/>
                <a:gd name="T14" fmla="*/ 2 w 26"/>
                <a:gd name="T15" fmla="*/ 20 h 20"/>
                <a:gd name="T16" fmla="*/ 4 w 26"/>
                <a:gd name="T17" fmla="*/ 18 h 20"/>
                <a:gd name="T18" fmla="*/ 0 w 26"/>
                <a:gd name="T19" fmla="*/ 18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18"/>
                  </a:moveTo>
                  <a:lnTo>
                    <a:pt x="4" y="18"/>
                  </a:lnTo>
                  <a:lnTo>
                    <a:pt x="26" y="7"/>
                  </a:lnTo>
                  <a:lnTo>
                    <a:pt x="22" y="0"/>
                  </a:lnTo>
                  <a:lnTo>
                    <a:pt x="0" y="12"/>
                  </a:lnTo>
                  <a:lnTo>
                    <a:pt x="4" y="12"/>
                  </a:lnTo>
                  <a:lnTo>
                    <a:pt x="0" y="18"/>
                  </a:lnTo>
                  <a:lnTo>
                    <a:pt x="2" y="20"/>
                  </a:lnTo>
                  <a:lnTo>
                    <a:pt x="4" y="18"/>
                  </a:lnTo>
                  <a:lnTo>
                    <a:pt x="0"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42" name="Freeform 535"/>
            <p:cNvSpPr>
              <a:spLocks/>
            </p:cNvSpPr>
            <p:nvPr/>
          </p:nvSpPr>
          <p:spPr bwMode="auto">
            <a:xfrm>
              <a:off x="4476" y="1473"/>
              <a:ext cx="27" cy="21"/>
            </a:xfrm>
            <a:custGeom>
              <a:avLst/>
              <a:gdLst>
                <a:gd name="T0" fmla="*/ 1 w 27"/>
                <a:gd name="T1" fmla="*/ 3 h 21"/>
                <a:gd name="T2" fmla="*/ 0 w 27"/>
                <a:gd name="T3" fmla="*/ 6 h 21"/>
                <a:gd name="T4" fmla="*/ 23 w 27"/>
                <a:gd name="T5" fmla="*/ 21 h 21"/>
                <a:gd name="T6" fmla="*/ 27 w 27"/>
                <a:gd name="T7" fmla="*/ 15 h 21"/>
                <a:gd name="T8" fmla="*/ 5 w 27"/>
                <a:gd name="T9" fmla="*/ 0 h 21"/>
                <a:gd name="T10" fmla="*/ 1 w 27"/>
                <a:gd name="T11" fmla="*/ 3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1">
                  <a:moveTo>
                    <a:pt x="1" y="3"/>
                  </a:moveTo>
                  <a:lnTo>
                    <a:pt x="0" y="6"/>
                  </a:lnTo>
                  <a:lnTo>
                    <a:pt x="23" y="21"/>
                  </a:lnTo>
                  <a:lnTo>
                    <a:pt x="27" y="15"/>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43" name="Freeform 536"/>
            <p:cNvSpPr>
              <a:spLocks/>
            </p:cNvSpPr>
            <p:nvPr/>
          </p:nvSpPr>
          <p:spPr bwMode="auto">
            <a:xfrm>
              <a:off x="4586" y="1412"/>
              <a:ext cx="30" cy="27"/>
            </a:xfrm>
            <a:custGeom>
              <a:avLst/>
              <a:gdLst>
                <a:gd name="T0" fmla="*/ 0 w 30"/>
                <a:gd name="T1" fmla="*/ 25 h 27"/>
                <a:gd name="T2" fmla="*/ 5 w 30"/>
                <a:gd name="T3" fmla="*/ 25 h 27"/>
                <a:gd name="T4" fmla="*/ 30 w 30"/>
                <a:gd name="T5" fmla="*/ 6 h 27"/>
                <a:gd name="T6" fmla="*/ 25 w 30"/>
                <a:gd name="T7" fmla="*/ 0 h 27"/>
                <a:gd name="T8" fmla="*/ 0 w 30"/>
                <a:gd name="T9" fmla="*/ 18 h 27"/>
                <a:gd name="T10" fmla="*/ 5 w 30"/>
                <a:gd name="T11" fmla="*/ 18 h 27"/>
                <a:gd name="T12" fmla="*/ 0 w 30"/>
                <a:gd name="T13" fmla="*/ 25 h 27"/>
                <a:gd name="T14" fmla="*/ 1 w 30"/>
                <a:gd name="T15" fmla="*/ 27 h 27"/>
                <a:gd name="T16" fmla="*/ 5 w 30"/>
                <a:gd name="T17" fmla="*/ 25 h 27"/>
                <a:gd name="T18" fmla="*/ 0 w 30"/>
                <a:gd name="T19" fmla="*/ 25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0" y="25"/>
                  </a:moveTo>
                  <a:lnTo>
                    <a:pt x="5" y="25"/>
                  </a:lnTo>
                  <a:lnTo>
                    <a:pt x="30" y="6"/>
                  </a:lnTo>
                  <a:lnTo>
                    <a:pt x="25" y="0"/>
                  </a:lnTo>
                  <a:lnTo>
                    <a:pt x="0" y="18"/>
                  </a:lnTo>
                  <a:lnTo>
                    <a:pt x="5" y="18"/>
                  </a:lnTo>
                  <a:lnTo>
                    <a:pt x="0" y="25"/>
                  </a:lnTo>
                  <a:lnTo>
                    <a:pt x="1" y="27"/>
                  </a:lnTo>
                  <a:lnTo>
                    <a:pt x="5" y="25"/>
                  </a:lnTo>
                  <a:lnTo>
                    <a:pt x="0" y="2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44" name="Freeform 537"/>
            <p:cNvSpPr>
              <a:spLocks/>
            </p:cNvSpPr>
            <p:nvPr/>
          </p:nvSpPr>
          <p:spPr bwMode="auto">
            <a:xfrm>
              <a:off x="4562" y="1412"/>
              <a:ext cx="29" cy="25"/>
            </a:xfrm>
            <a:custGeom>
              <a:avLst/>
              <a:gdLst>
                <a:gd name="T0" fmla="*/ 5 w 29"/>
                <a:gd name="T1" fmla="*/ 8 h 25"/>
                <a:gd name="T2" fmla="*/ 0 w 29"/>
                <a:gd name="T3" fmla="*/ 8 h 25"/>
                <a:gd name="T4" fmla="*/ 24 w 29"/>
                <a:gd name="T5" fmla="*/ 25 h 25"/>
                <a:gd name="T6" fmla="*/ 29 w 29"/>
                <a:gd name="T7" fmla="*/ 18 h 25"/>
                <a:gd name="T8" fmla="*/ 5 w 29"/>
                <a:gd name="T9" fmla="*/ 1 h 25"/>
                <a:gd name="T10" fmla="*/ 2 w 29"/>
                <a:gd name="T11" fmla="*/ 1 h 25"/>
                <a:gd name="T12" fmla="*/ 5 w 29"/>
                <a:gd name="T13" fmla="*/ 1 h 25"/>
                <a:gd name="T14" fmla="*/ 3 w 29"/>
                <a:gd name="T15" fmla="*/ 0 h 25"/>
                <a:gd name="T16" fmla="*/ 2 w 29"/>
                <a:gd name="T17" fmla="*/ 1 h 25"/>
                <a:gd name="T18" fmla="*/ 5 w 29"/>
                <a:gd name="T19" fmla="*/ 8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5" y="8"/>
                  </a:moveTo>
                  <a:lnTo>
                    <a:pt x="0" y="8"/>
                  </a:lnTo>
                  <a:lnTo>
                    <a:pt x="24" y="25"/>
                  </a:lnTo>
                  <a:lnTo>
                    <a:pt x="29" y="18"/>
                  </a:lnTo>
                  <a:lnTo>
                    <a:pt x="5" y="1"/>
                  </a:lnTo>
                  <a:lnTo>
                    <a:pt x="2" y="1"/>
                  </a:lnTo>
                  <a:lnTo>
                    <a:pt x="5" y="1"/>
                  </a:lnTo>
                  <a:lnTo>
                    <a:pt x="3" y="0"/>
                  </a:lnTo>
                  <a:lnTo>
                    <a:pt x="2" y="1"/>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45" name="Freeform 538"/>
            <p:cNvSpPr>
              <a:spLocks/>
            </p:cNvSpPr>
            <p:nvPr/>
          </p:nvSpPr>
          <p:spPr bwMode="auto">
            <a:xfrm>
              <a:off x="4540" y="1413"/>
              <a:ext cx="27" cy="19"/>
            </a:xfrm>
            <a:custGeom>
              <a:avLst/>
              <a:gdLst>
                <a:gd name="T0" fmla="*/ 0 w 27"/>
                <a:gd name="T1" fmla="*/ 17 h 19"/>
                <a:gd name="T2" fmla="*/ 5 w 27"/>
                <a:gd name="T3" fmla="*/ 17 h 19"/>
                <a:gd name="T4" fmla="*/ 27 w 27"/>
                <a:gd name="T5" fmla="*/ 7 h 19"/>
                <a:gd name="T6" fmla="*/ 24 w 27"/>
                <a:gd name="T7" fmla="*/ 0 h 19"/>
                <a:gd name="T8" fmla="*/ 2 w 27"/>
                <a:gd name="T9" fmla="*/ 10 h 19"/>
                <a:gd name="T10" fmla="*/ 5 w 27"/>
                <a:gd name="T11" fmla="*/ 10 h 19"/>
                <a:gd name="T12" fmla="*/ 0 w 27"/>
                <a:gd name="T13" fmla="*/ 17 h 19"/>
                <a:gd name="T14" fmla="*/ 3 w 27"/>
                <a:gd name="T15" fmla="*/ 19 h 19"/>
                <a:gd name="T16" fmla="*/ 5 w 27"/>
                <a:gd name="T17" fmla="*/ 17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7"/>
                  </a:lnTo>
                  <a:lnTo>
                    <a:pt x="27" y="7"/>
                  </a:lnTo>
                  <a:lnTo>
                    <a:pt x="24" y="0"/>
                  </a:lnTo>
                  <a:lnTo>
                    <a:pt x="2" y="10"/>
                  </a:lnTo>
                  <a:lnTo>
                    <a:pt x="5" y="10"/>
                  </a:lnTo>
                  <a:lnTo>
                    <a:pt x="0" y="17"/>
                  </a:lnTo>
                  <a:lnTo>
                    <a:pt x="3" y="19"/>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46" name="Freeform 539"/>
            <p:cNvSpPr>
              <a:spLocks/>
            </p:cNvSpPr>
            <p:nvPr/>
          </p:nvSpPr>
          <p:spPr bwMode="auto">
            <a:xfrm>
              <a:off x="4521" y="1408"/>
              <a:ext cx="24" cy="22"/>
            </a:xfrm>
            <a:custGeom>
              <a:avLst/>
              <a:gdLst>
                <a:gd name="T0" fmla="*/ 4 w 24"/>
                <a:gd name="T1" fmla="*/ 9 h 22"/>
                <a:gd name="T2" fmla="*/ 0 w 24"/>
                <a:gd name="T3" fmla="*/ 9 h 22"/>
                <a:gd name="T4" fmla="*/ 19 w 24"/>
                <a:gd name="T5" fmla="*/ 22 h 22"/>
                <a:gd name="T6" fmla="*/ 24 w 24"/>
                <a:gd name="T7" fmla="*/ 15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9"/>
                  </a:moveTo>
                  <a:lnTo>
                    <a:pt x="0" y="9"/>
                  </a:lnTo>
                  <a:lnTo>
                    <a:pt x="19" y="22"/>
                  </a:lnTo>
                  <a:lnTo>
                    <a:pt x="24" y="15"/>
                  </a:lnTo>
                  <a:lnTo>
                    <a:pt x="4" y="2"/>
                  </a:lnTo>
                  <a:lnTo>
                    <a:pt x="0" y="2"/>
                  </a:lnTo>
                  <a:lnTo>
                    <a:pt x="4" y="2"/>
                  </a:lnTo>
                  <a:lnTo>
                    <a:pt x="2" y="0"/>
                  </a:lnTo>
                  <a:lnTo>
                    <a:pt x="0" y="2"/>
                  </a:lnTo>
                  <a:lnTo>
                    <a:pt x="4"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47" name="Freeform 540"/>
            <p:cNvSpPr>
              <a:spLocks/>
            </p:cNvSpPr>
            <p:nvPr/>
          </p:nvSpPr>
          <p:spPr bwMode="auto">
            <a:xfrm>
              <a:off x="4499" y="1410"/>
              <a:ext cx="26" cy="20"/>
            </a:xfrm>
            <a:custGeom>
              <a:avLst/>
              <a:gdLst>
                <a:gd name="T0" fmla="*/ 0 w 26"/>
                <a:gd name="T1" fmla="*/ 19 h 20"/>
                <a:gd name="T2" fmla="*/ 4 w 26"/>
                <a:gd name="T3" fmla="*/ 19 h 20"/>
                <a:gd name="T4" fmla="*/ 26 w 26"/>
                <a:gd name="T5" fmla="*/ 7 h 20"/>
                <a:gd name="T6" fmla="*/ 22 w 26"/>
                <a:gd name="T7" fmla="*/ 0 h 20"/>
                <a:gd name="T8" fmla="*/ 0 w 26"/>
                <a:gd name="T9" fmla="*/ 12 h 20"/>
                <a:gd name="T10" fmla="*/ 4 w 26"/>
                <a:gd name="T11" fmla="*/ 12 h 20"/>
                <a:gd name="T12" fmla="*/ 0 w 26"/>
                <a:gd name="T13" fmla="*/ 19 h 20"/>
                <a:gd name="T14" fmla="*/ 2 w 26"/>
                <a:gd name="T15" fmla="*/ 20 h 20"/>
                <a:gd name="T16" fmla="*/ 4 w 26"/>
                <a:gd name="T17" fmla="*/ 19 h 20"/>
                <a:gd name="T18" fmla="*/ 0 w 26"/>
                <a:gd name="T19" fmla="*/ 19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19"/>
                  </a:moveTo>
                  <a:lnTo>
                    <a:pt x="4" y="19"/>
                  </a:lnTo>
                  <a:lnTo>
                    <a:pt x="26" y="7"/>
                  </a:lnTo>
                  <a:lnTo>
                    <a:pt x="22" y="0"/>
                  </a:lnTo>
                  <a:lnTo>
                    <a:pt x="0" y="12"/>
                  </a:lnTo>
                  <a:lnTo>
                    <a:pt x="4" y="12"/>
                  </a:lnTo>
                  <a:lnTo>
                    <a:pt x="0" y="19"/>
                  </a:lnTo>
                  <a:lnTo>
                    <a:pt x="2" y="20"/>
                  </a:lnTo>
                  <a:lnTo>
                    <a:pt x="4"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48" name="Freeform 541"/>
            <p:cNvSpPr>
              <a:spLocks/>
            </p:cNvSpPr>
            <p:nvPr/>
          </p:nvSpPr>
          <p:spPr bwMode="auto">
            <a:xfrm>
              <a:off x="4476" y="1408"/>
              <a:ext cx="27" cy="21"/>
            </a:xfrm>
            <a:custGeom>
              <a:avLst/>
              <a:gdLst>
                <a:gd name="T0" fmla="*/ 1 w 27"/>
                <a:gd name="T1" fmla="*/ 4 h 21"/>
                <a:gd name="T2" fmla="*/ 0 w 27"/>
                <a:gd name="T3" fmla="*/ 7 h 21"/>
                <a:gd name="T4" fmla="*/ 23 w 27"/>
                <a:gd name="T5" fmla="*/ 21 h 21"/>
                <a:gd name="T6" fmla="*/ 27 w 27"/>
                <a:gd name="T7" fmla="*/ 14 h 21"/>
                <a:gd name="T8" fmla="*/ 5 w 27"/>
                <a:gd name="T9" fmla="*/ 0 h 21"/>
                <a:gd name="T10" fmla="*/ 1 w 27"/>
                <a:gd name="T11" fmla="*/ 4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1">
                  <a:moveTo>
                    <a:pt x="1" y="4"/>
                  </a:moveTo>
                  <a:lnTo>
                    <a:pt x="0" y="7"/>
                  </a:lnTo>
                  <a:lnTo>
                    <a:pt x="23" y="21"/>
                  </a:lnTo>
                  <a:lnTo>
                    <a:pt x="27" y="14"/>
                  </a:lnTo>
                  <a:lnTo>
                    <a:pt x="5" y="0"/>
                  </a:lnTo>
                  <a:lnTo>
                    <a:pt x="1"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49" name="Freeform 542"/>
            <p:cNvSpPr>
              <a:spLocks/>
            </p:cNvSpPr>
            <p:nvPr/>
          </p:nvSpPr>
          <p:spPr bwMode="auto">
            <a:xfrm>
              <a:off x="4586" y="1425"/>
              <a:ext cx="30" cy="27"/>
            </a:xfrm>
            <a:custGeom>
              <a:avLst/>
              <a:gdLst>
                <a:gd name="T0" fmla="*/ 0 w 30"/>
                <a:gd name="T1" fmla="*/ 26 h 27"/>
                <a:gd name="T2" fmla="*/ 5 w 30"/>
                <a:gd name="T3" fmla="*/ 26 h 27"/>
                <a:gd name="T4" fmla="*/ 30 w 30"/>
                <a:gd name="T5" fmla="*/ 7 h 27"/>
                <a:gd name="T6" fmla="*/ 25 w 30"/>
                <a:gd name="T7" fmla="*/ 0 h 27"/>
                <a:gd name="T8" fmla="*/ 0 w 30"/>
                <a:gd name="T9" fmla="*/ 19 h 27"/>
                <a:gd name="T10" fmla="*/ 5 w 30"/>
                <a:gd name="T11" fmla="*/ 19 h 27"/>
                <a:gd name="T12" fmla="*/ 0 w 30"/>
                <a:gd name="T13" fmla="*/ 26 h 27"/>
                <a:gd name="T14" fmla="*/ 1 w 30"/>
                <a:gd name="T15" fmla="*/ 27 h 27"/>
                <a:gd name="T16" fmla="*/ 5 w 30"/>
                <a:gd name="T17" fmla="*/ 26 h 27"/>
                <a:gd name="T18" fmla="*/ 0 w 30"/>
                <a:gd name="T19" fmla="*/ 26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0" y="26"/>
                  </a:moveTo>
                  <a:lnTo>
                    <a:pt x="5" y="26"/>
                  </a:lnTo>
                  <a:lnTo>
                    <a:pt x="30" y="7"/>
                  </a:lnTo>
                  <a:lnTo>
                    <a:pt x="25" y="0"/>
                  </a:lnTo>
                  <a:lnTo>
                    <a:pt x="0" y="19"/>
                  </a:lnTo>
                  <a:lnTo>
                    <a:pt x="5" y="19"/>
                  </a:lnTo>
                  <a:lnTo>
                    <a:pt x="0" y="26"/>
                  </a:lnTo>
                  <a:lnTo>
                    <a:pt x="1" y="27"/>
                  </a:lnTo>
                  <a:lnTo>
                    <a:pt x="5" y="26"/>
                  </a:lnTo>
                  <a:lnTo>
                    <a:pt x="0" y="2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50" name="Freeform 543"/>
            <p:cNvSpPr>
              <a:spLocks/>
            </p:cNvSpPr>
            <p:nvPr/>
          </p:nvSpPr>
          <p:spPr bwMode="auto">
            <a:xfrm>
              <a:off x="4562" y="1425"/>
              <a:ext cx="29" cy="26"/>
            </a:xfrm>
            <a:custGeom>
              <a:avLst/>
              <a:gdLst>
                <a:gd name="T0" fmla="*/ 5 w 29"/>
                <a:gd name="T1" fmla="*/ 9 h 26"/>
                <a:gd name="T2" fmla="*/ 0 w 29"/>
                <a:gd name="T3" fmla="*/ 9 h 26"/>
                <a:gd name="T4" fmla="*/ 24 w 29"/>
                <a:gd name="T5" fmla="*/ 26 h 26"/>
                <a:gd name="T6" fmla="*/ 29 w 29"/>
                <a:gd name="T7" fmla="*/ 19 h 26"/>
                <a:gd name="T8" fmla="*/ 5 w 29"/>
                <a:gd name="T9" fmla="*/ 2 h 26"/>
                <a:gd name="T10" fmla="*/ 2 w 29"/>
                <a:gd name="T11" fmla="*/ 2 h 26"/>
                <a:gd name="T12" fmla="*/ 5 w 29"/>
                <a:gd name="T13" fmla="*/ 2 h 26"/>
                <a:gd name="T14" fmla="*/ 3 w 29"/>
                <a:gd name="T15" fmla="*/ 0 h 26"/>
                <a:gd name="T16" fmla="*/ 2 w 29"/>
                <a:gd name="T17" fmla="*/ 2 h 26"/>
                <a:gd name="T18" fmla="*/ 5 w 29"/>
                <a:gd name="T19" fmla="*/ 9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6">
                  <a:moveTo>
                    <a:pt x="5" y="9"/>
                  </a:moveTo>
                  <a:lnTo>
                    <a:pt x="0" y="9"/>
                  </a:lnTo>
                  <a:lnTo>
                    <a:pt x="24" y="26"/>
                  </a:lnTo>
                  <a:lnTo>
                    <a:pt x="29" y="19"/>
                  </a:lnTo>
                  <a:lnTo>
                    <a:pt x="5" y="2"/>
                  </a:lnTo>
                  <a:lnTo>
                    <a:pt x="2" y="2"/>
                  </a:lnTo>
                  <a:lnTo>
                    <a:pt x="5" y="2"/>
                  </a:lnTo>
                  <a:lnTo>
                    <a:pt x="3" y="0"/>
                  </a:lnTo>
                  <a:lnTo>
                    <a:pt x="2" y="2"/>
                  </a:lnTo>
                  <a:lnTo>
                    <a:pt x="5"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51" name="Freeform 544"/>
            <p:cNvSpPr>
              <a:spLocks/>
            </p:cNvSpPr>
            <p:nvPr/>
          </p:nvSpPr>
          <p:spPr bwMode="auto">
            <a:xfrm>
              <a:off x="4540" y="1427"/>
              <a:ext cx="27" cy="18"/>
            </a:xfrm>
            <a:custGeom>
              <a:avLst/>
              <a:gdLst>
                <a:gd name="T0" fmla="*/ 0 w 27"/>
                <a:gd name="T1" fmla="*/ 17 h 18"/>
                <a:gd name="T2" fmla="*/ 5 w 27"/>
                <a:gd name="T3" fmla="*/ 17 h 18"/>
                <a:gd name="T4" fmla="*/ 27 w 27"/>
                <a:gd name="T5" fmla="*/ 7 h 18"/>
                <a:gd name="T6" fmla="*/ 24 w 27"/>
                <a:gd name="T7" fmla="*/ 0 h 18"/>
                <a:gd name="T8" fmla="*/ 2 w 27"/>
                <a:gd name="T9" fmla="*/ 10 h 18"/>
                <a:gd name="T10" fmla="*/ 5 w 27"/>
                <a:gd name="T11" fmla="*/ 10 h 18"/>
                <a:gd name="T12" fmla="*/ 0 w 27"/>
                <a:gd name="T13" fmla="*/ 17 h 18"/>
                <a:gd name="T14" fmla="*/ 3 w 27"/>
                <a:gd name="T15" fmla="*/ 18 h 18"/>
                <a:gd name="T16" fmla="*/ 5 w 27"/>
                <a:gd name="T17" fmla="*/ 17 h 18"/>
                <a:gd name="T18" fmla="*/ 0 w 27"/>
                <a:gd name="T19" fmla="*/ 17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8">
                  <a:moveTo>
                    <a:pt x="0" y="17"/>
                  </a:moveTo>
                  <a:lnTo>
                    <a:pt x="5" y="17"/>
                  </a:lnTo>
                  <a:lnTo>
                    <a:pt x="27" y="7"/>
                  </a:lnTo>
                  <a:lnTo>
                    <a:pt x="24" y="0"/>
                  </a:lnTo>
                  <a:lnTo>
                    <a:pt x="2" y="10"/>
                  </a:lnTo>
                  <a:lnTo>
                    <a:pt x="5" y="10"/>
                  </a:lnTo>
                  <a:lnTo>
                    <a:pt x="0" y="17"/>
                  </a:lnTo>
                  <a:lnTo>
                    <a:pt x="3" y="18"/>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52" name="Freeform 545"/>
            <p:cNvSpPr>
              <a:spLocks/>
            </p:cNvSpPr>
            <p:nvPr/>
          </p:nvSpPr>
          <p:spPr bwMode="auto">
            <a:xfrm>
              <a:off x="4521" y="1422"/>
              <a:ext cx="24" cy="22"/>
            </a:xfrm>
            <a:custGeom>
              <a:avLst/>
              <a:gdLst>
                <a:gd name="T0" fmla="*/ 4 w 24"/>
                <a:gd name="T1" fmla="*/ 8 h 22"/>
                <a:gd name="T2" fmla="*/ 0 w 24"/>
                <a:gd name="T3" fmla="*/ 8 h 22"/>
                <a:gd name="T4" fmla="*/ 19 w 24"/>
                <a:gd name="T5" fmla="*/ 22 h 22"/>
                <a:gd name="T6" fmla="*/ 24 w 24"/>
                <a:gd name="T7" fmla="*/ 15 h 22"/>
                <a:gd name="T8" fmla="*/ 4 w 24"/>
                <a:gd name="T9" fmla="*/ 1 h 22"/>
                <a:gd name="T10" fmla="*/ 0 w 24"/>
                <a:gd name="T11" fmla="*/ 1 h 22"/>
                <a:gd name="T12" fmla="*/ 4 w 24"/>
                <a:gd name="T13" fmla="*/ 1 h 22"/>
                <a:gd name="T14" fmla="*/ 2 w 24"/>
                <a:gd name="T15" fmla="*/ 0 h 22"/>
                <a:gd name="T16" fmla="*/ 0 w 24"/>
                <a:gd name="T17" fmla="*/ 1 h 22"/>
                <a:gd name="T18" fmla="*/ 4 w 24"/>
                <a:gd name="T19" fmla="*/ 8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8"/>
                  </a:moveTo>
                  <a:lnTo>
                    <a:pt x="0" y="8"/>
                  </a:lnTo>
                  <a:lnTo>
                    <a:pt x="19" y="22"/>
                  </a:lnTo>
                  <a:lnTo>
                    <a:pt x="24" y="15"/>
                  </a:lnTo>
                  <a:lnTo>
                    <a:pt x="4" y="1"/>
                  </a:lnTo>
                  <a:lnTo>
                    <a:pt x="0" y="1"/>
                  </a:lnTo>
                  <a:lnTo>
                    <a:pt x="4" y="1"/>
                  </a:lnTo>
                  <a:lnTo>
                    <a:pt x="2" y="0"/>
                  </a:lnTo>
                  <a:lnTo>
                    <a:pt x="0" y="1"/>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53" name="Freeform 546"/>
            <p:cNvSpPr>
              <a:spLocks/>
            </p:cNvSpPr>
            <p:nvPr/>
          </p:nvSpPr>
          <p:spPr bwMode="auto">
            <a:xfrm>
              <a:off x="4499" y="1423"/>
              <a:ext cx="26" cy="21"/>
            </a:xfrm>
            <a:custGeom>
              <a:avLst/>
              <a:gdLst>
                <a:gd name="T0" fmla="*/ 0 w 26"/>
                <a:gd name="T1" fmla="*/ 19 h 21"/>
                <a:gd name="T2" fmla="*/ 4 w 26"/>
                <a:gd name="T3" fmla="*/ 19 h 21"/>
                <a:gd name="T4" fmla="*/ 26 w 26"/>
                <a:gd name="T5" fmla="*/ 7 h 21"/>
                <a:gd name="T6" fmla="*/ 22 w 26"/>
                <a:gd name="T7" fmla="*/ 0 h 21"/>
                <a:gd name="T8" fmla="*/ 0 w 26"/>
                <a:gd name="T9" fmla="*/ 12 h 21"/>
                <a:gd name="T10" fmla="*/ 4 w 26"/>
                <a:gd name="T11" fmla="*/ 12 h 21"/>
                <a:gd name="T12" fmla="*/ 0 w 26"/>
                <a:gd name="T13" fmla="*/ 19 h 21"/>
                <a:gd name="T14" fmla="*/ 2 w 26"/>
                <a:gd name="T15" fmla="*/ 21 h 21"/>
                <a:gd name="T16" fmla="*/ 4 w 26"/>
                <a:gd name="T17" fmla="*/ 19 h 21"/>
                <a:gd name="T18" fmla="*/ 0 w 26"/>
                <a:gd name="T19" fmla="*/ 19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0" y="19"/>
                  </a:moveTo>
                  <a:lnTo>
                    <a:pt x="4" y="19"/>
                  </a:lnTo>
                  <a:lnTo>
                    <a:pt x="26" y="7"/>
                  </a:lnTo>
                  <a:lnTo>
                    <a:pt x="22" y="0"/>
                  </a:lnTo>
                  <a:lnTo>
                    <a:pt x="0" y="12"/>
                  </a:lnTo>
                  <a:lnTo>
                    <a:pt x="4" y="12"/>
                  </a:lnTo>
                  <a:lnTo>
                    <a:pt x="0" y="19"/>
                  </a:lnTo>
                  <a:lnTo>
                    <a:pt x="2" y="21"/>
                  </a:lnTo>
                  <a:lnTo>
                    <a:pt x="4"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54" name="Freeform 547"/>
            <p:cNvSpPr>
              <a:spLocks/>
            </p:cNvSpPr>
            <p:nvPr/>
          </p:nvSpPr>
          <p:spPr bwMode="auto">
            <a:xfrm>
              <a:off x="4476" y="1422"/>
              <a:ext cx="27" cy="20"/>
            </a:xfrm>
            <a:custGeom>
              <a:avLst/>
              <a:gdLst>
                <a:gd name="T0" fmla="*/ 1 w 27"/>
                <a:gd name="T1" fmla="*/ 3 h 20"/>
                <a:gd name="T2" fmla="*/ 0 w 27"/>
                <a:gd name="T3" fmla="*/ 7 h 20"/>
                <a:gd name="T4" fmla="*/ 23 w 27"/>
                <a:gd name="T5" fmla="*/ 20 h 20"/>
                <a:gd name="T6" fmla="*/ 27 w 27"/>
                <a:gd name="T7" fmla="*/ 13 h 20"/>
                <a:gd name="T8" fmla="*/ 5 w 27"/>
                <a:gd name="T9" fmla="*/ 0 h 20"/>
                <a:gd name="T10" fmla="*/ 1 w 27"/>
                <a:gd name="T11" fmla="*/ 3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1" y="3"/>
                  </a:moveTo>
                  <a:lnTo>
                    <a:pt x="0" y="7"/>
                  </a:lnTo>
                  <a:lnTo>
                    <a:pt x="23" y="20"/>
                  </a:lnTo>
                  <a:lnTo>
                    <a:pt x="27" y="13"/>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55" name="Freeform 548"/>
            <p:cNvSpPr>
              <a:spLocks/>
            </p:cNvSpPr>
            <p:nvPr/>
          </p:nvSpPr>
          <p:spPr bwMode="auto">
            <a:xfrm>
              <a:off x="4586" y="1361"/>
              <a:ext cx="30" cy="25"/>
            </a:xfrm>
            <a:custGeom>
              <a:avLst/>
              <a:gdLst>
                <a:gd name="T0" fmla="*/ 0 w 30"/>
                <a:gd name="T1" fmla="*/ 24 h 25"/>
                <a:gd name="T2" fmla="*/ 5 w 30"/>
                <a:gd name="T3" fmla="*/ 24 h 25"/>
                <a:gd name="T4" fmla="*/ 30 w 30"/>
                <a:gd name="T5" fmla="*/ 5 h 25"/>
                <a:gd name="T6" fmla="*/ 25 w 30"/>
                <a:gd name="T7" fmla="*/ 0 h 25"/>
                <a:gd name="T8" fmla="*/ 0 w 30"/>
                <a:gd name="T9" fmla="*/ 17 h 25"/>
                <a:gd name="T10" fmla="*/ 5 w 30"/>
                <a:gd name="T11" fmla="*/ 17 h 25"/>
                <a:gd name="T12" fmla="*/ 0 w 30"/>
                <a:gd name="T13" fmla="*/ 24 h 25"/>
                <a:gd name="T14" fmla="*/ 1 w 30"/>
                <a:gd name="T15" fmla="*/ 25 h 25"/>
                <a:gd name="T16" fmla="*/ 5 w 30"/>
                <a:gd name="T17" fmla="*/ 24 h 25"/>
                <a:gd name="T18" fmla="*/ 0 w 30"/>
                <a:gd name="T19" fmla="*/ 24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0" y="24"/>
                  </a:moveTo>
                  <a:lnTo>
                    <a:pt x="5" y="24"/>
                  </a:lnTo>
                  <a:lnTo>
                    <a:pt x="30" y="5"/>
                  </a:lnTo>
                  <a:lnTo>
                    <a:pt x="25" y="0"/>
                  </a:lnTo>
                  <a:lnTo>
                    <a:pt x="0" y="17"/>
                  </a:lnTo>
                  <a:lnTo>
                    <a:pt x="5" y="17"/>
                  </a:lnTo>
                  <a:lnTo>
                    <a:pt x="0" y="24"/>
                  </a:lnTo>
                  <a:lnTo>
                    <a:pt x="1" y="25"/>
                  </a:lnTo>
                  <a:lnTo>
                    <a:pt x="5" y="24"/>
                  </a:lnTo>
                  <a:lnTo>
                    <a:pt x="0"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56" name="Freeform 549"/>
            <p:cNvSpPr>
              <a:spLocks/>
            </p:cNvSpPr>
            <p:nvPr/>
          </p:nvSpPr>
          <p:spPr bwMode="auto">
            <a:xfrm>
              <a:off x="4562" y="1359"/>
              <a:ext cx="29" cy="26"/>
            </a:xfrm>
            <a:custGeom>
              <a:avLst/>
              <a:gdLst>
                <a:gd name="T0" fmla="*/ 5 w 29"/>
                <a:gd name="T1" fmla="*/ 9 h 26"/>
                <a:gd name="T2" fmla="*/ 0 w 29"/>
                <a:gd name="T3" fmla="*/ 9 h 26"/>
                <a:gd name="T4" fmla="*/ 24 w 29"/>
                <a:gd name="T5" fmla="*/ 26 h 26"/>
                <a:gd name="T6" fmla="*/ 29 w 29"/>
                <a:gd name="T7" fmla="*/ 19 h 26"/>
                <a:gd name="T8" fmla="*/ 5 w 29"/>
                <a:gd name="T9" fmla="*/ 2 h 26"/>
                <a:gd name="T10" fmla="*/ 2 w 29"/>
                <a:gd name="T11" fmla="*/ 2 h 26"/>
                <a:gd name="T12" fmla="*/ 5 w 29"/>
                <a:gd name="T13" fmla="*/ 2 h 26"/>
                <a:gd name="T14" fmla="*/ 3 w 29"/>
                <a:gd name="T15" fmla="*/ 0 h 26"/>
                <a:gd name="T16" fmla="*/ 2 w 29"/>
                <a:gd name="T17" fmla="*/ 2 h 26"/>
                <a:gd name="T18" fmla="*/ 5 w 29"/>
                <a:gd name="T19" fmla="*/ 9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6">
                  <a:moveTo>
                    <a:pt x="5" y="9"/>
                  </a:moveTo>
                  <a:lnTo>
                    <a:pt x="0" y="9"/>
                  </a:lnTo>
                  <a:lnTo>
                    <a:pt x="24" y="26"/>
                  </a:lnTo>
                  <a:lnTo>
                    <a:pt x="29" y="19"/>
                  </a:lnTo>
                  <a:lnTo>
                    <a:pt x="5" y="2"/>
                  </a:lnTo>
                  <a:lnTo>
                    <a:pt x="2" y="2"/>
                  </a:lnTo>
                  <a:lnTo>
                    <a:pt x="5" y="2"/>
                  </a:lnTo>
                  <a:lnTo>
                    <a:pt x="3" y="0"/>
                  </a:lnTo>
                  <a:lnTo>
                    <a:pt x="2" y="2"/>
                  </a:lnTo>
                  <a:lnTo>
                    <a:pt x="5"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57" name="Freeform 550"/>
            <p:cNvSpPr>
              <a:spLocks/>
            </p:cNvSpPr>
            <p:nvPr/>
          </p:nvSpPr>
          <p:spPr bwMode="auto">
            <a:xfrm>
              <a:off x="4540" y="1361"/>
              <a:ext cx="27" cy="19"/>
            </a:xfrm>
            <a:custGeom>
              <a:avLst/>
              <a:gdLst>
                <a:gd name="T0" fmla="*/ 0 w 27"/>
                <a:gd name="T1" fmla="*/ 17 h 19"/>
                <a:gd name="T2" fmla="*/ 5 w 27"/>
                <a:gd name="T3" fmla="*/ 17 h 19"/>
                <a:gd name="T4" fmla="*/ 27 w 27"/>
                <a:gd name="T5" fmla="*/ 7 h 19"/>
                <a:gd name="T6" fmla="*/ 24 w 27"/>
                <a:gd name="T7" fmla="*/ 0 h 19"/>
                <a:gd name="T8" fmla="*/ 2 w 27"/>
                <a:gd name="T9" fmla="*/ 10 h 19"/>
                <a:gd name="T10" fmla="*/ 5 w 27"/>
                <a:gd name="T11" fmla="*/ 10 h 19"/>
                <a:gd name="T12" fmla="*/ 0 w 27"/>
                <a:gd name="T13" fmla="*/ 17 h 19"/>
                <a:gd name="T14" fmla="*/ 3 w 27"/>
                <a:gd name="T15" fmla="*/ 19 h 19"/>
                <a:gd name="T16" fmla="*/ 5 w 27"/>
                <a:gd name="T17" fmla="*/ 17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7"/>
                  </a:lnTo>
                  <a:lnTo>
                    <a:pt x="27" y="7"/>
                  </a:lnTo>
                  <a:lnTo>
                    <a:pt x="24" y="0"/>
                  </a:lnTo>
                  <a:lnTo>
                    <a:pt x="2" y="10"/>
                  </a:lnTo>
                  <a:lnTo>
                    <a:pt x="5" y="10"/>
                  </a:lnTo>
                  <a:lnTo>
                    <a:pt x="0" y="17"/>
                  </a:lnTo>
                  <a:lnTo>
                    <a:pt x="3" y="19"/>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58" name="Freeform 551"/>
            <p:cNvSpPr>
              <a:spLocks/>
            </p:cNvSpPr>
            <p:nvPr/>
          </p:nvSpPr>
          <p:spPr bwMode="auto">
            <a:xfrm>
              <a:off x="4521" y="1358"/>
              <a:ext cx="24" cy="20"/>
            </a:xfrm>
            <a:custGeom>
              <a:avLst/>
              <a:gdLst>
                <a:gd name="T0" fmla="*/ 4 w 24"/>
                <a:gd name="T1" fmla="*/ 6 h 20"/>
                <a:gd name="T2" fmla="*/ 0 w 24"/>
                <a:gd name="T3" fmla="*/ 6 h 20"/>
                <a:gd name="T4" fmla="*/ 19 w 24"/>
                <a:gd name="T5" fmla="*/ 20 h 20"/>
                <a:gd name="T6" fmla="*/ 24 w 24"/>
                <a:gd name="T7" fmla="*/ 13 h 20"/>
                <a:gd name="T8" fmla="*/ 4 w 24"/>
                <a:gd name="T9" fmla="*/ 0 h 20"/>
                <a:gd name="T10" fmla="*/ 0 w 24"/>
                <a:gd name="T11" fmla="*/ 0 h 20"/>
                <a:gd name="T12" fmla="*/ 4 w 24"/>
                <a:gd name="T13" fmla="*/ 0 h 20"/>
                <a:gd name="T14" fmla="*/ 2 w 24"/>
                <a:gd name="T15" fmla="*/ 0 h 20"/>
                <a:gd name="T16" fmla="*/ 0 w 24"/>
                <a:gd name="T17" fmla="*/ 0 h 20"/>
                <a:gd name="T18" fmla="*/ 4 w 24"/>
                <a:gd name="T19" fmla="*/ 6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0">
                  <a:moveTo>
                    <a:pt x="4" y="6"/>
                  </a:moveTo>
                  <a:lnTo>
                    <a:pt x="0" y="6"/>
                  </a:lnTo>
                  <a:lnTo>
                    <a:pt x="19" y="20"/>
                  </a:lnTo>
                  <a:lnTo>
                    <a:pt x="24" y="13"/>
                  </a:lnTo>
                  <a:lnTo>
                    <a:pt x="4" y="0"/>
                  </a:lnTo>
                  <a:lnTo>
                    <a:pt x="0" y="0"/>
                  </a:lnTo>
                  <a:lnTo>
                    <a:pt x="4" y="0"/>
                  </a:lnTo>
                  <a:lnTo>
                    <a:pt x="2" y="0"/>
                  </a:lnTo>
                  <a:lnTo>
                    <a:pt x="0" y="0"/>
                  </a:lnTo>
                  <a:lnTo>
                    <a:pt x="4" y="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59" name="Freeform 552"/>
            <p:cNvSpPr>
              <a:spLocks/>
            </p:cNvSpPr>
            <p:nvPr/>
          </p:nvSpPr>
          <p:spPr bwMode="auto">
            <a:xfrm>
              <a:off x="4499" y="1358"/>
              <a:ext cx="26" cy="20"/>
            </a:xfrm>
            <a:custGeom>
              <a:avLst/>
              <a:gdLst>
                <a:gd name="T0" fmla="*/ 0 w 26"/>
                <a:gd name="T1" fmla="*/ 20 h 20"/>
                <a:gd name="T2" fmla="*/ 4 w 26"/>
                <a:gd name="T3" fmla="*/ 20 h 20"/>
                <a:gd name="T4" fmla="*/ 26 w 26"/>
                <a:gd name="T5" fmla="*/ 6 h 20"/>
                <a:gd name="T6" fmla="*/ 22 w 26"/>
                <a:gd name="T7" fmla="*/ 0 h 20"/>
                <a:gd name="T8" fmla="*/ 0 w 26"/>
                <a:gd name="T9" fmla="*/ 13 h 20"/>
                <a:gd name="T10" fmla="*/ 4 w 26"/>
                <a:gd name="T11" fmla="*/ 13 h 20"/>
                <a:gd name="T12" fmla="*/ 0 w 26"/>
                <a:gd name="T13" fmla="*/ 20 h 20"/>
                <a:gd name="T14" fmla="*/ 2 w 26"/>
                <a:gd name="T15" fmla="*/ 20 h 20"/>
                <a:gd name="T16" fmla="*/ 4 w 26"/>
                <a:gd name="T17" fmla="*/ 20 h 20"/>
                <a:gd name="T18" fmla="*/ 0 w 26"/>
                <a:gd name="T19" fmla="*/ 2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20"/>
                  </a:moveTo>
                  <a:lnTo>
                    <a:pt x="4" y="20"/>
                  </a:lnTo>
                  <a:lnTo>
                    <a:pt x="26" y="6"/>
                  </a:lnTo>
                  <a:lnTo>
                    <a:pt x="22" y="0"/>
                  </a:lnTo>
                  <a:lnTo>
                    <a:pt x="0" y="13"/>
                  </a:lnTo>
                  <a:lnTo>
                    <a:pt x="4" y="13"/>
                  </a:lnTo>
                  <a:lnTo>
                    <a:pt x="0" y="20"/>
                  </a:lnTo>
                  <a:lnTo>
                    <a:pt x="2" y="20"/>
                  </a:lnTo>
                  <a:lnTo>
                    <a:pt x="4" y="20"/>
                  </a:lnTo>
                  <a:lnTo>
                    <a:pt x="0" y="2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60" name="Freeform 553"/>
            <p:cNvSpPr>
              <a:spLocks/>
            </p:cNvSpPr>
            <p:nvPr/>
          </p:nvSpPr>
          <p:spPr bwMode="auto">
            <a:xfrm>
              <a:off x="4476" y="1356"/>
              <a:ext cx="27" cy="22"/>
            </a:xfrm>
            <a:custGeom>
              <a:avLst/>
              <a:gdLst>
                <a:gd name="T0" fmla="*/ 1 w 27"/>
                <a:gd name="T1" fmla="*/ 3 h 22"/>
                <a:gd name="T2" fmla="*/ 0 w 27"/>
                <a:gd name="T3" fmla="*/ 7 h 22"/>
                <a:gd name="T4" fmla="*/ 23 w 27"/>
                <a:gd name="T5" fmla="*/ 22 h 22"/>
                <a:gd name="T6" fmla="*/ 27 w 27"/>
                <a:gd name="T7" fmla="*/ 15 h 22"/>
                <a:gd name="T8" fmla="*/ 5 w 27"/>
                <a:gd name="T9" fmla="*/ 0 h 22"/>
                <a:gd name="T10" fmla="*/ 1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3"/>
                  </a:moveTo>
                  <a:lnTo>
                    <a:pt x="0" y="7"/>
                  </a:lnTo>
                  <a:lnTo>
                    <a:pt x="23" y="22"/>
                  </a:lnTo>
                  <a:lnTo>
                    <a:pt x="27" y="15"/>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61" name="Freeform 554"/>
            <p:cNvSpPr>
              <a:spLocks/>
            </p:cNvSpPr>
            <p:nvPr/>
          </p:nvSpPr>
          <p:spPr bwMode="auto">
            <a:xfrm>
              <a:off x="4586" y="1374"/>
              <a:ext cx="30" cy="26"/>
            </a:xfrm>
            <a:custGeom>
              <a:avLst/>
              <a:gdLst>
                <a:gd name="T0" fmla="*/ 0 w 30"/>
                <a:gd name="T1" fmla="*/ 24 h 26"/>
                <a:gd name="T2" fmla="*/ 5 w 30"/>
                <a:gd name="T3" fmla="*/ 24 h 26"/>
                <a:gd name="T4" fmla="*/ 30 w 30"/>
                <a:gd name="T5" fmla="*/ 7 h 26"/>
                <a:gd name="T6" fmla="*/ 25 w 30"/>
                <a:gd name="T7" fmla="*/ 0 h 26"/>
                <a:gd name="T8" fmla="*/ 0 w 30"/>
                <a:gd name="T9" fmla="*/ 17 h 26"/>
                <a:gd name="T10" fmla="*/ 5 w 30"/>
                <a:gd name="T11" fmla="*/ 17 h 26"/>
                <a:gd name="T12" fmla="*/ 0 w 30"/>
                <a:gd name="T13" fmla="*/ 24 h 26"/>
                <a:gd name="T14" fmla="*/ 1 w 30"/>
                <a:gd name="T15" fmla="*/ 26 h 26"/>
                <a:gd name="T16" fmla="*/ 5 w 30"/>
                <a:gd name="T17" fmla="*/ 24 h 26"/>
                <a:gd name="T18" fmla="*/ 0 w 30"/>
                <a:gd name="T19" fmla="*/ 24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0" y="24"/>
                  </a:moveTo>
                  <a:lnTo>
                    <a:pt x="5" y="24"/>
                  </a:lnTo>
                  <a:lnTo>
                    <a:pt x="30" y="7"/>
                  </a:lnTo>
                  <a:lnTo>
                    <a:pt x="25" y="0"/>
                  </a:lnTo>
                  <a:lnTo>
                    <a:pt x="0" y="17"/>
                  </a:lnTo>
                  <a:lnTo>
                    <a:pt x="5" y="17"/>
                  </a:lnTo>
                  <a:lnTo>
                    <a:pt x="0" y="24"/>
                  </a:lnTo>
                  <a:lnTo>
                    <a:pt x="1" y="26"/>
                  </a:lnTo>
                  <a:lnTo>
                    <a:pt x="5" y="24"/>
                  </a:lnTo>
                  <a:lnTo>
                    <a:pt x="0"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62" name="Freeform 555"/>
            <p:cNvSpPr>
              <a:spLocks/>
            </p:cNvSpPr>
            <p:nvPr/>
          </p:nvSpPr>
          <p:spPr bwMode="auto">
            <a:xfrm>
              <a:off x="4562" y="1373"/>
              <a:ext cx="29" cy="25"/>
            </a:xfrm>
            <a:custGeom>
              <a:avLst/>
              <a:gdLst>
                <a:gd name="T0" fmla="*/ 5 w 29"/>
                <a:gd name="T1" fmla="*/ 8 h 25"/>
                <a:gd name="T2" fmla="*/ 0 w 29"/>
                <a:gd name="T3" fmla="*/ 8 h 25"/>
                <a:gd name="T4" fmla="*/ 24 w 29"/>
                <a:gd name="T5" fmla="*/ 25 h 25"/>
                <a:gd name="T6" fmla="*/ 29 w 29"/>
                <a:gd name="T7" fmla="*/ 18 h 25"/>
                <a:gd name="T8" fmla="*/ 5 w 29"/>
                <a:gd name="T9" fmla="*/ 1 h 25"/>
                <a:gd name="T10" fmla="*/ 2 w 29"/>
                <a:gd name="T11" fmla="*/ 1 h 25"/>
                <a:gd name="T12" fmla="*/ 5 w 29"/>
                <a:gd name="T13" fmla="*/ 1 h 25"/>
                <a:gd name="T14" fmla="*/ 3 w 29"/>
                <a:gd name="T15" fmla="*/ 0 h 25"/>
                <a:gd name="T16" fmla="*/ 2 w 29"/>
                <a:gd name="T17" fmla="*/ 1 h 25"/>
                <a:gd name="T18" fmla="*/ 5 w 29"/>
                <a:gd name="T19" fmla="*/ 8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5" y="8"/>
                  </a:moveTo>
                  <a:lnTo>
                    <a:pt x="0" y="8"/>
                  </a:lnTo>
                  <a:lnTo>
                    <a:pt x="24" y="25"/>
                  </a:lnTo>
                  <a:lnTo>
                    <a:pt x="29" y="18"/>
                  </a:lnTo>
                  <a:lnTo>
                    <a:pt x="5" y="1"/>
                  </a:lnTo>
                  <a:lnTo>
                    <a:pt x="2" y="1"/>
                  </a:lnTo>
                  <a:lnTo>
                    <a:pt x="5" y="1"/>
                  </a:lnTo>
                  <a:lnTo>
                    <a:pt x="3" y="0"/>
                  </a:lnTo>
                  <a:lnTo>
                    <a:pt x="2" y="1"/>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63" name="Freeform 556"/>
            <p:cNvSpPr>
              <a:spLocks/>
            </p:cNvSpPr>
            <p:nvPr/>
          </p:nvSpPr>
          <p:spPr bwMode="auto">
            <a:xfrm>
              <a:off x="4540" y="1374"/>
              <a:ext cx="27" cy="19"/>
            </a:xfrm>
            <a:custGeom>
              <a:avLst/>
              <a:gdLst>
                <a:gd name="T0" fmla="*/ 0 w 27"/>
                <a:gd name="T1" fmla="*/ 17 h 19"/>
                <a:gd name="T2" fmla="*/ 5 w 27"/>
                <a:gd name="T3" fmla="*/ 19 h 19"/>
                <a:gd name="T4" fmla="*/ 27 w 27"/>
                <a:gd name="T5" fmla="*/ 7 h 19"/>
                <a:gd name="T6" fmla="*/ 24 w 27"/>
                <a:gd name="T7" fmla="*/ 0 h 19"/>
                <a:gd name="T8" fmla="*/ 2 w 27"/>
                <a:gd name="T9" fmla="*/ 11 h 19"/>
                <a:gd name="T10" fmla="*/ 5 w 27"/>
                <a:gd name="T11" fmla="*/ 11 h 19"/>
                <a:gd name="T12" fmla="*/ 0 w 27"/>
                <a:gd name="T13" fmla="*/ 17 h 19"/>
                <a:gd name="T14" fmla="*/ 3 w 27"/>
                <a:gd name="T15" fmla="*/ 19 h 19"/>
                <a:gd name="T16" fmla="*/ 5 w 27"/>
                <a:gd name="T17" fmla="*/ 19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9"/>
                  </a:lnTo>
                  <a:lnTo>
                    <a:pt x="27" y="7"/>
                  </a:lnTo>
                  <a:lnTo>
                    <a:pt x="24" y="0"/>
                  </a:lnTo>
                  <a:lnTo>
                    <a:pt x="2" y="11"/>
                  </a:lnTo>
                  <a:lnTo>
                    <a:pt x="5" y="11"/>
                  </a:lnTo>
                  <a:lnTo>
                    <a:pt x="0" y="17"/>
                  </a:lnTo>
                  <a:lnTo>
                    <a:pt x="3" y="19"/>
                  </a:lnTo>
                  <a:lnTo>
                    <a:pt x="5" y="19"/>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64" name="Freeform 557"/>
            <p:cNvSpPr>
              <a:spLocks/>
            </p:cNvSpPr>
            <p:nvPr/>
          </p:nvSpPr>
          <p:spPr bwMode="auto">
            <a:xfrm>
              <a:off x="4521" y="1371"/>
              <a:ext cx="24" cy="20"/>
            </a:xfrm>
            <a:custGeom>
              <a:avLst/>
              <a:gdLst>
                <a:gd name="T0" fmla="*/ 4 w 24"/>
                <a:gd name="T1" fmla="*/ 7 h 20"/>
                <a:gd name="T2" fmla="*/ 0 w 24"/>
                <a:gd name="T3" fmla="*/ 7 h 20"/>
                <a:gd name="T4" fmla="*/ 19 w 24"/>
                <a:gd name="T5" fmla="*/ 20 h 20"/>
                <a:gd name="T6" fmla="*/ 24 w 24"/>
                <a:gd name="T7" fmla="*/ 14 h 20"/>
                <a:gd name="T8" fmla="*/ 4 w 24"/>
                <a:gd name="T9" fmla="*/ 0 h 20"/>
                <a:gd name="T10" fmla="*/ 0 w 24"/>
                <a:gd name="T11" fmla="*/ 0 h 20"/>
                <a:gd name="T12" fmla="*/ 4 w 24"/>
                <a:gd name="T13" fmla="*/ 0 h 20"/>
                <a:gd name="T14" fmla="*/ 2 w 24"/>
                <a:gd name="T15" fmla="*/ 0 h 20"/>
                <a:gd name="T16" fmla="*/ 0 w 24"/>
                <a:gd name="T17" fmla="*/ 0 h 20"/>
                <a:gd name="T18" fmla="*/ 4 w 24"/>
                <a:gd name="T19" fmla="*/ 7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0">
                  <a:moveTo>
                    <a:pt x="4" y="7"/>
                  </a:moveTo>
                  <a:lnTo>
                    <a:pt x="0" y="7"/>
                  </a:lnTo>
                  <a:lnTo>
                    <a:pt x="19" y="20"/>
                  </a:lnTo>
                  <a:lnTo>
                    <a:pt x="24" y="14"/>
                  </a:lnTo>
                  <a:lnTo>
                    <a:pt x="4" y="0"/>
                  </a:lnTo>
                  <a:lnTo>
                    <a:pt x="0" y="0"/>
                  </a:lnTo>
                  <a:lnTo>
                    <a:pt x="4" y="0"/>
                  </a:lnTo>
                  <a:lnTo>
                    <a:pt x="2" y="0"/>
                  </a:lnTo>
                  <a:lnTo>
                    <a:pt x="0" y="0"/>
                  </a:lnTo>
                  <a:lnTo>
                    <a:pt x="4" y="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65" name="Freeform 558"/>
            <p:cNvSpPr>
              <a:spLocks/>
            </p:cNvSpPr>
            <p:nvPr/>
          </p:nvSpPr>
          <p:spPr bwMode="auto">
            <a:xfrm>
              <a:off x="4499" y="1371"/>
              <a:ext cx="26" cy="22"/>
            </a:xfrm>
            <a:custGeom>
              <a:avLst/>
              <a:gdLst>
                <a:gd name="T0" fmla="*/ 0 w 26"/>
                <a:gd name="T1" fmla="*/ 20 h 22"/>
                <a:gd name="T2" fmla="*/ 4 w 26"/>
                <a:gd name="T3" fmla="*/ 20 h 22"/>
                <a:gd name="T4" fmla="*/ 26 w 26"/>
                <a:gd name="T5" fmla="*/ 7 h 22"/>
                <a:gd name="T6" fmla="*/ 22 w 26"/>
                <a:gd name="T7" fmla="*/ 0 h 22"/>
                <a:gd name="T8" fmla="*/ 0 w 26"/>
                <a:gd name="T9" fmla="*/ 14 h 22"/>
                <a:gd name="T10" fmla="*/ 4 w 26"/>
                <a:gd name="T11" fmla="*/ 14 h 22"/>
                <a:gd name="T12" fmla="*/ 0 w 26"/>
                <a:gd name="T13" fmla="*/ 20 h 22"/>
                <a:gd name="T14" fmla="*/ 2 w 26"/>
                <a:gd name="T15" fmla="*/ 22 h 22"/>
                <a:gd name="T16" fmla="*/ 4 w 26"/>
                <a:gd name="T17" fmla="*/ 20 h 22"/>
                <a:gd name="T18" fmla="*/ 0 w 26"/>
                <a:gd name="T19" fmla="*/ 20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2">
                  <a:moveTo>
                    <a:pt x="0" y="20"/>
                  </a:moveTo>
                  <a:lnTo>
                    <a:pt x="4" y="20"/>
                  </a:lnTo>
                  <a:lnTo>
                    <a:pt x="26" y="7"/>
                  </a:lnTo>
                  <a:lnTo>
                    <a:pt x="22" y="0"/>
                  </a:lnTo>
                  <a:lnTo>
                    <a:pt x="0" y="14"/>
                  </a:lnTo>
                  <a:lnTo>
                    <a:pt x="4" y="14"/>
                  </a:lnTo>
                  <a:lnTo>
                    <a:pt x="0" y="20"/>
                  </a:lnTo>
                  <a:lnTo>
                    <a:pt x="2" y="22"/>
                  </a:lnTo>
                  <a:lnTo>
                    <a:pt x="4" y="20"/>
                  </a:lnTo>
                  <a:lnTo>
                    <a:pt x="0" y="2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66" name="Freeform 559"/>
            <p:cNvSpPr>
              <a:spLocks/>
            </p:cNvSpPr>
            <p:nvPr/>
          </p:nvSpPr>
          <p:spPr bwMode="auto">
            <a:xfrm>
              <a:off x="4476" y="1369"/>
              <a:ext cx="27" cy="22"/>
            </a:xfrm>
            <a:custGeom>
              <a:avLst/>
              <a:gdLst>
                <a:gd name="T0" fmla="*/ 1 w 27"/>
                <a:gd name="T1" fmla="*/ 4 h 22"/>
                <a:gd name="T2" fmla="*/ 0 w 27"/>
                <a:gd name="T3" fmla="*/ 7 h 22"/>
                <a:gd name="T4" fmla="*/ 23 w 27"/>
                <a:gd name="T5" fmla="*/ 22 h 22"/>
                <a:gd name="T6" fmla="*/ 27 w 27"/>
                <a:gd name="T7" fmla="*/ 16 h 22"/>
                <a:gd name="T8" fmla="*/ 5 w 27"/>
                <a:gd name="T9" fmla="*/ 0 h 22"/>
                <a:gd name="T10" fmla="*/ 1 w 27"/>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4"/>
                  </a:moveTo>
                  <a:lnTo>
                    <a:pt x="0" y="7"/>
                  </a:lnTo>
                  <a:lnTo>
                    <a:pt x="23" y="22"/>
                  </a:lnTo>
                  <a:lnTo>
                    <a:pt x="27" y="16"/>
                  </a:lnTo>
                  <a:lnTo>
                    <a:pt x="5" y="0"/>
                  </a:lnTo>
                  <a:lnTo>
                    <a:pt x="1"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67" name="Freeform 560"/>
            <p:cNvSpPr>
              <a:spLocks/>
            </p:cNvSpPr>
            <p:nvPr/>
          </p:nvSpPr>
          <p:spPr bwMode="auto">
            <a:xfrm>
              <a:off x="4586" y="1309"/>
              <a:ext cx="30" cy="25"/>
            </a:xfrm>
            <a:custGeom>
              <a:avLst/>
              <a:gdLst>
                <a:gd name="T0" fmla="*/ 0 w 30"/>
                <a:gd name="T1" fmla="*/ 23 h 25"/>
                <a:gd name="T2" fmla="*/ 5 w 30"/>
                <a:gd name="T3" fmla="*/ 23 h 25"/>
                <a:gd name="T4" fmla="*/ 30 w 30"/>
                <a:gd name="T5" fmla="*/ 6 h 25"/>
                <a:gd name="T6" fmla="*/ 25 w 30"/>
                <a:gd name="T7" fmla="*/ 0 h 25"/>
                <a:gd name="T8" fmla="*/ 0 w 30"/>
                <a:gd name="T9" fmla="*/ 18 h 25"/>
                <a:gd name="T10" fmla="*/ 5 w 30"/>
                <a:gd name="T11" fmla="*/ 18 h 25"/>
                <a:gd name="T12" fmla="*/ 0 w 30"/>
                <a:gd name="T13" fmla="*/ 23 h 25"/>
                <a:gd name="T14" fmla="*/ 1 w 30"/>
                <a:gd name="T15" fmla="*/ 25 h 25"/>
                <a:gd name="T16" fmla="*/ 5 w 30"/>
                <a:gd name="T17" fmla="*/ 23 h 25"/>
                <a:gd name="T18" fmla="*/ 0 w 30"/>
                <a:gd name="T19" fmla="*/ 23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0" y="23"/>
                  </a:moveTo>
                  <a:lnTo>
                    <a:pt x="5" y="23"/>
                  </a:lnTo>
                  <a:lnTo>
                    <a:pt x="30" y="6"/>
                  </a:lnTo>
                  <a:lnTo>
                    <a:pt x="25" y="0"/>
                  </a:lnTo>
                  <a:lnTo>
                    <a:pt x="0" y="18"/>
                  </a:lnTo>
                  <a:lnTo>
                    <a:pt x="5" y="18"/>
                  </a:lnTo>
                  <a:lnTo>
                    <a:pt x="0" y="23"/>
                  </a:lnTo>
                  <a:lnTo>
                    <a:pt x="1" y="25"/>
                  </a:lnTo>
                  <a:lnTo>
                    <a:pt x="5" y="23"/>
                  </a:lnTo>
                  <a:lnTo>
                    <a:pt x="0" y="2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68" name="Freeform 561"/>
            <p:cNvSpPr>
              <a:spLocks/>
            </p:cNvSpPr>
            <p:nvPr/>
          </p:nvSpPr>
          <p:spPr bwMode="auto">
            <a:xfrm>
              <a:off x="4562" y="1309"/>
              <a:ext cx="29" cy="23"/>
            </a:xfrm>
            <a:custGeom>
              <a:avLst/>
              <a:gdLst>
                <a:gd name="T0" fmla="*/ 5 w 29"/>
                <a:gd name="T1" fmla="*/ 8 h 23"/>
                <a:gd name="T2" fmla="*/ 0 w 29"/>
                <a:gd name="T3" fmla="*/ 6 h 23"/>
                <a:gd name="T4" fmla="*/ 24 w 29"/>
                <a:gd name="T5" fmla="*/ 23 h 23"/>
                <a:gd name="T6" fmla="*/ 29 w 29"/>
                <a:gd name="T7" fmla="*/ 18 h 23"/>
                <a:gd name="T8" fmla="*/ 5 w 29"/>
                <a:gd name="T9" fmla="*/ 1 h 23"/>
                <a:gd name="T10" fmla="*/ 2 w 29"/>
                <a:gd name="T11" fmla="*/ 0 h 23"/>
                <a:gd name="T12" fmla="*/ 5 w 29"/>
                <a:gd name="T13" fmla="*/ 1 h 23"/>
                <a:gd name="T14" fmla="*/ 3 w 29"/>
                <a:gd name="T15" fmla="*/ 0 h 23"/>
                <a:gd name="T16" fmla="*/ 2 w 29"/>
                <a:gd name="T17" fmla="*/ 0 h 23"/>
                <a:gd name="T18" fmla="*/ 5 w 29"/>
                <a:gd name="T19" fmla="*/ 8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3">
                  <a:moveTo>
                    <a:pt x="5" y="8"/>
                  </a:moveTo>
                  <a:lnTo>
                    <a:pt x="0" y="6"/>
                  </a:lnTo>
                  <a:lnTo>
                    <a:pt x="24" y="23"/>
                  </a:lnTo>
                  <a:lnTo>
                    <a:pt x="29" y="18"/>
                  </a:lnTo>
                  <a:lnTo>
                    <a:pt x="5" y="1"/>
                  </a:lnTo>
                  <a:lnTo>
                    <a:pt x="2" y="0"/>
                  </a:lnTo>
                  <a:lnTo>
                    <a:pt x="5" y="1"/>
                  </a:lnTo>
                  <a:lnTo>
                    <a:pt x="3" y="0"/>
                  </a:lnTo>
                  <a:lnTo>
                    <a:pt x="2" y="0"/>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69" name="Freeform 562"/>
            <p:cNvSpPr>
              <a:spLocks/>
            </p:cNvSpPr>
            <p:nvPr/>
          </p:nvSpPr>
          <p:spPr bwMode="auto">
            <a:xfrm>
              <a:off x="4540" y="1309"/>
              <a:ext cx="27" cy="18"/>
            </a:xfrm>
            <a:custGeom>
              <a:avLst/>
              <a:gdLst>
                <a:gd name="T0" fmla="*/ 0 w 27"/>
                <a:gd name="T1" fmla="*/ 18 h 18"/>
                <a:gd name="T2" fmla="*/ 5 w 27"/>
                <a:gd name="T3" fmla="*/ 18 h 18"/>
                <a:gd name="T4" fmla="*/ 27 w 27"/>
                <a:gd name="T5" fmla="*/ 8 h 18"/>
                <a:gd name="T6" fmla="*/ 24 w 27"/>
                <a:gd name="T7" fmla="*/ 0 h 18"/>
                <a:gd name="T8" fmla="*/ 2 w 27"/>
                <a:gd name="T9" fmla="*/ 11 h 18"/>
                <a:gd name="T10" fmla="*/ 5 w 27"/>
                <a:gd name="T11" fmla="*/ 11 h 18"/>
                <a:gd name="T12" fmla="*/ 0 w 27"/>
                <a:gd name="T13" fmla="*/ 18 h 18"/>
                <a:gd name="T14" fmla="*/ 3 w 27"/>
                <a:gd name="T15" fmla="*/ 18 h 18"/>
                <a:gd name="T16" fmla="*/ 5 w 27"/>
                <a:gd name="T17" fmla="*/ 18 h 18"/>
                <a:gd name="T18" fmla="*/ 0 w 27"/>
                <a:gd name="T19" fmla="*/ 18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8">
                  <a:moveTo>
                    <a:pt x="0" y="18"/>
                  </a:moveTo>
                  <a:lnTo>
                    <a:pt x="5" y="18"/>
                  </a:lnTo>
                  <a:lnTo>
                    <a:pt x="27" y="8"/>
                  </a:lnTo>
                  <a:lnTo>
                    <a:pt x="24" y="0"/>
                  </a:lnTo>
                  <a:lnTo>
                    <a:pt x="2" y="11"/>
                  </a:lnTo>
                  <a:lnTo>
                    <a:pt x="5" y="11"/>
                  </a:lnTo>
                  <a:lnTo>
                    <a:pt x="0" y="18"/>
                  </a:lnTo>
                  <a:lnTo>
                    <a:pt x="3" y="18"/>
                  </a:lnTo>
                  <a:lnTo>
                    <a:pt x="5" y="18"/>
                  </a:lnTo>
                  <a:lnTo>
                    <a:pt x="0"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70" name="Freeform 563"/>
            <p:cNvSpPr>
              <a:spLocks/>
            </p:cNvSpPr>
            <p:nvPr/>
          </p:nvSpPr>
          <p:spPr bwMode="auto">
            <a:xfrm>
              <a:off x="4521" y="1305"/>
              <a:ext cx="24" cy="22"/>
            </a:xfrm>
            <a:custGeom>
              <a:avLst/>
              <a:gdLst>
                <a:gd name="T0" fmla="*/ 4 w 24"/>
                <a:gd name="T1" fmla="*/ 9 h 22"/>
                <a:gd name="T2" fmla="*/ 0 w 24"/>
                <a:gd name="T3" fmla="*/ 9 h 22"/>
                <a:gd name="T4" fmla="*/ 19 w 24"/>
                <a:gd name="T5" fmla="*/ 22 h 22"/>
                <a:gd name="T6" fmla="*/ 24 w 24"/>
                <a:gd name="T7" fmla="*/ 15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9"/>
                  </a:moveTo>
                  <a:lnTo>
                    <a:pt x="0" y="9"/>
                  </a:lnTo>
                  <a:lnTo>
                    <a:pt x="19" y="22"/>
                  </a:lnTo>
                  <a:lnTo>
                    <a:pt x="24" y="15"/>
                  </a:lnTo>
                  <a:lnTo>
                    <a:pt x="4" y="2"/>
                  </a:lnTo>
                  <a:lnTo>
                    <a:pt x="0" y="2"/>
                  </a:lnTo>
                  <a:lnTo>
                    <a:pt x="4" y="2"/>
                  </a:lnTo>
                  <a:lnTo>
                    <a:pt x="2" y="0"/>
                  </a:lnTo>
                  <a:lnTo>
                    <a:pt x="0" y="2"/>
                  </a:lnTo>
                  <a:lnTo>
                    <a:pt x="4"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71" name="Freeform 564"/>
            <p:cNvSpPr>
              <a:spLocks/>
            </p:cNvSpPr>
            <p:nvPr/>
          </p:nvSpPr>
          <p:spPr bwMode="auto">
            <a:xfrm>
              <a:off x="4499" y="1307"/>
              <a:ext cx="26" cy="20"/>
            </a:xfrm>
            <a:custGeom>
              <a:avLst/>
              <a:gdLst>
                <a:gd name="T0" fmla="*/ 0 w 26"/>
                <a:gd name="T1" fmla="*/ 18 h 20"/>
                <a:gd name="T2" fmla="*/ 4 w 26"/>
                <a:gd name="T3" fmla="*/ 18 h 20"/>
                <a:gd name="T4" fmla="*/ 26 w 26"/>
                <a:gd name="T5" fmla="*/ 7 h 20"/>
                <a:gd name="T6" fmla="*/ 22 w 26"/>
                <a:gd name="T7" fmla="*/ 0 h 20"/>
                <a:gd name="T8" fmla="*/ 0 w 26"/>
                <a:gd name="T9" fmla="*/ 12 h 20"/>
                <a:gd name="T10" fmla="*/ 4 w 26"/>
                <a:gd name="T11" fmla="*/ 12 h 20"/>
                <a:gd name="T12" fmla="*/ 0 w 26"/>
                <a:gd name="T13" fmla="*/ 18 h 20"/>
                <a:gd name="T14" fmla="*/ 2 w 26"/>
                <a:gd name="T15" fmla="*/ 20 h 20"/>
                <a:gd name="T16" fmla="*/ 4 w 26"/>
                <a:gd name="T17" fmla="*/ 18 h 20"/>
                <a:gd name="T18" fmla="*/ 0 w 26"/>
                <a:gd name="T19" fmla="*/ 18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18"/>
                  </a:moveTo>
                  <a:lnTo>
                    <a:pt x="4" y="18"/>
                  </a:lnTo>
                  <a:lnTo>
                    <a:pt x="26" y="7"/>
                  </a:lnTo>
                  <a:lnTo>
                    <a:pt x="22" y="0"/>
                  </a:lnTo>
                  <a:lnTo>
                    <a:pt x="0" y="12"/>
                  </a:lnTo>
                  <a:lnTo>
                    <a:pt x="4" y="12"/>
                  </a:lnTo>
                  <a:lnTo>
                    <a:pt x="0" y="18"/>
                  </a:lnTo>
                  <a:lnTo>
                    <a:pt x="2" y="20"/>
                  </a:lnTo>
                  <a:lnTo>
                    <a:pt x="4" y="18"/>
                  </a:lnTo>
                  <a:lnTo>
                    <a:pt x="0"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72" name="Freeform 565"/>
            <p:cNvSpPr>
              <a:spLocks/>
            </p:cNvSpPr>
            <p:nvPr/>
          </p:nvSpPr>
          <p:spPr bwMode="auto">
            <a:xfrm>
              <a:off x="4476" y="1303"/>
              <a:ext cx="27" cy="22"/>
            </a:xfrm>
            <a:custGeom>
              <a:avLst/>
              <a:gdLst>
                <a:gd name="T0" fmla="*/ 1 w 27"/>
                <a:gd name="T1" fmla="*/ 4 h 22"/>
                <a:gd name="T2" fmla="*/ 0 w 27"/>
                <a:gd name="T3" fmla="*/ 7 h 22"/>
                <a:gd name="T4" fmla="*/ 23 w 27"/>
                <a:gd name="T5" fmla="*/ 22 h 22"/>
                <a:gd name="T6" fmla="*/ 27 w 27"/>
                <a:gd name="T7" fmla="*/ 16 h 22"/>
                <a:gd name="T8" fmla="*/ 5 w 27"/>
                <a:gd name="T9" fmla="*/ 0 h 22"/>
                <a:gd name="T10" fmla="*/ 1 w 27"/>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4"/>
                  </a:moveTo>
                  <a:lnTo>
                    <a:pt x="0" y="7"/>
                  </a:lnTo>
                  <a:lnTo>
                    <a:pt x="23" y="22"/>
                  </a:lnTo>
                  <a:lnTo>
                    <a:pt x="27" y="16"/>
                  </a:lnTo>
                  <a:lnTo>
                    <a:pt x="5" y="0"/>
                  </a:lnTo>
                  <a:lnTo>
                    <a:pt x="1"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73" name="Freeform 566"/>
            <p:cNvSpPr>
              <a:spLocks/>
            </p:cNvSpPr>
            <p:nvPr/>
          </p:nvSpPr>
          <p:spPr bwMode="auto">
            <a:xfrm>
              <a:off x="4586" y="1322"/>
              <a:ext cx="30" cy="25"/>
            </a:xfrm>
            <a:custGeom>
              <a:avLst/>
              <a:gdLst>
                <a:gd name="T0" fmla="*/ 0 w 30"/>
                <a:gd name="T1" fmla="*/ 24 h 25"/>
                <a:gd name="T2" fmla="*/ 5 w 30"/>
                <a:gd name="T3" fmla="*/ 24 h 25"/>
                <a:gd name="T4" fmla="*/ 30 w 30"/>
                <a:gd name="T5" fmla="*/ 7 h 25"/>
                <a:gd name="T6" fmla="*/ 25 w 30"/>
                <a:gd name="T7" fmla="*/ 0 h 25"/>
                <a:gd name="T8" fmla="*/ 0 w 30"/>
                <a:gd name="T9" fmla="*/ 19 h 25"/>
                <a:gd name="T10" fmla="*/ 5 w 30"/>
                <a:gd name="T11" fmla="*/ 19 h 25"/>
                <a:gd name="T12" fmla="*/ 0 w 30"/>
                <a:gd name="T13" fmla="*/ 24 h 25"/>
                <a:gd name="T14" fmla="*/ 1 w 30"/>
                <a:gd name="T15" fmla="*/ 25 h 25"/>
                <a:gd name="T16" fmla="*/ 5 w 30"/>
                <a:gd name="T17" fmla="*/ 24 h 25"/>
                <a:gd name="T18" fmla="*/ 0 w 30"/>
                <a:gd name="T19" fmla="*/ 24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0" y="24"/>
                  </a:moveTo>
                  <a:lnTo>
                    <a:pt x="5" y="24"/>
                  </a:lnTo>
                  <a:lnTo>
                    <a:pt x="30" y="7"/>
                  </a:lnTo>
                  <a:lnTo>
                    <a:pt x="25" y="0"/>
                  </a:lnTo>
                  <a:lnTo>
                    <a:pt x="0" y="19"/>
                  </a:lnTo>
                  <a:lnTo>
                    <a:pt x="5" y="19"/>
                  </a:lnTo>
                  <a:lnTo>
                    <a:pt x="0" y="24"/>
                  </a:lnTo>
                  <a:lnTo>
                    <a:pt x="1" y="25"/>
                  </a:lnTo>
                  <a:lnTo>
                    <a:pt x="5" y="24"/>
                  </a:lnTo>
                  <a:lnTo>
                    <a:pt x="0"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74" name="Freeform 567"/>
            <p:cNvSpPr>
              <a:spLocks/>
            </p:cNvSpPr>
            <p:nvPr/>
          </p:nvSpPr>
          <p:spPr bwMode="auto">
            <a:xfrm>
              <a:off x="4562" y="1322"/>
              <a:ext cx="29" cy="24"/>
            </a:xfrm>
            <a:custGeom>
              <a:avLst/>
              <a:gdLst>
                <a:gd name="T0" fmla="*/ 5 w 29"/>
                <a:gd name="T1" fmla="*/ 8 h 24"/>
                <a:gd name="T2" fmla="*/ 0 w 29"/>
                <a:gd name="T3" fmla="*/ 8 h 24"/>
                <a:gd name="T4" fmla="*/ 24 w 29"/>
                <a:gd name="T5" fmla="*/ 24 h 24"/>
                <a:gd name="T6" fmla="*/ 29 w 29"/>
                <a:gd name="T7" fmla="*/ 19 h 24"/>
                <a:gd name="T8" fmla="*/ 5 w 29"/>
                <a:gd name="T9" fmla="*/ 2 h 24"/>
                <a:gd name="T10" fmla="*/ 2 w 29"/>
                <a:gd name="T11" fmla="*/ 0 h 24"/>
                <a:gd name="T12" fmla="*/ 5 w 29"/>
                <a:gd name="T13" fmla="*/ 2 h 24"/>
                <a:gd name="T14" fmla="*/ 3 w 29"/>
                <a:gd name="T15" fmla="*/ 0 h 24"/>
                <a:gd name="T16" fmla="*/ 2 w 29"/>
                <a:gd name="T17" fmla="*/ 0 h 24"/>
                <a:gd name="T18" fmla="*/ 5 w 29"/>
                <a:gd name="T19" fmla="*/ 8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5" y="8"/>
                  </a:moveTo>
                  <a:lnTo>
                    <a:pt x="0" y="8"/>
                  </a:lnTo>
                  <a:lnTo>
                    <a:pt x="24" y="24"/>
                  </a:lnTo>
                  <a:lnTo>
                    <a:pt x="29" y="19"/>
                  </a:lnTo>
                  <a:lnTo>
                    <a:pt x="5" y="2"/>
                  </a:lnTo>
                  <a:lnTo>
                    <a:pt x="2" y="0"/>
                  </a:lnTo>
                  <a:lnTo>
                    <a:pt x="5" y="2"/>
                  </a:lnTo>
                  <a:lnTo>
                    <a:pt x="3" y="0"/>
                  </a:lnTo>
                  <a:lnTo>
                    <a:pt x="2" y="0"/>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75" name="Freeform 568"/>
            <p:cNvSpPr>
              <a:spLocks/>
            </p:cNvSpPr>
            <p:nvPr/>
          </p:nvSpPr>
          <p:spPr bwMode="auto">
            <a:xfrm>
              <a:off x="4540" y="1322"/>
              <a:ext cx="27" cy="19"/>
            </a:xfrm>
            <a:custGeom>
              <a:avLst/>
              <a:gdLst>
                <a:gd name="T0" fmla="*/ 0 w 27"/>
                <a:gd name="T1" fmla="*/ 19 h 19"/>
                <a:gd name="T2" fmla="*/ 5 w 27"/>
                <a:gd name="T3" fmla="*/ 19 h 19"/>
                <a:gd name="T4" fmla="*/ 27 w 27"/>
                <a:gd name="T5" fmla="*/ 8 h 19"/>
                <a:gd name="T6" fmla="*/ 24 w 27"/>
                <a:gd name="T7" fmla="*/ 0 h 19"/>
                <a:gd name="T8" fmla="*/ 2 w 27"/>
                <a:gd name="T9" fmla="*/ 12 h 19"/>
                <a:gd name="T10" fmla="*/ 5 w 27"/>
                <a:gd name="T11" fmla="*/ 12 h 19"/>
                <a:gd name="T12" fmla="*/ 0 w 27"/>
                <a:gd name="T13" fmla="*/ 19 h 19"/>
                <a:gd name="T14" fmla="*/ 3 w 27"/>
                <a:gd name="T15" fmla="*/ 19 h 19"/>
                <a:gd name="T16" fmla="*/ 5 w 27"/>
                <a:gd name="T17" fmla="*/ 19 h 19"/>
                <a:gd name="T18" fmla="*/ 0 w 27"/>
                <a:gd name="T19" fmla="*/ 19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9"/>
                  </a:moveTo>
                  <a:lnTo>
                    <a:pt x="5" y="19"/>
                  </a:lnTo>
                  <a:lnTo>
                    <a:pt x="27" y="8"/>
                  </a:lnTo>
                  <a:lnTo>
                    <a:pt x="24" y="0"/>
                  </a:lnTo>
                  <a:lnTo>
                    <a:pt x="2" y="12"/>
                  </a:lnTo>
                  <a:lnTo>
                    <a:pt x="5" y="12"/>
                  </a:lnTo>
                  <a:lnTo>
                    <a:pt x="0" y="19"/>
                  </a:lnTo>
                  <a:lnTo>
                    <a:pt x="3" y="19"/>
                  </a:lnTo>
                  <a:lnTo>
                    <a:pt x="5"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76" name="Freeform 569"/>
            <p:cNvSpPr>
              <a:spLocks/>
            </p:cNvSpPr>
            <p:nvPr/>
          </p:nvSpPr>
          <p:spPr bwMode="auto">
            <a:xfrm>
              <a:off x="4521" y="1319"/>
              <a:ext cx="24" cy="22"/>
            </a:xfrm>
            <a:custGeom>
              <a:avLst/>
              <a:gdLst>
                <a:gd name="T0" fmla="*/ 4 w 24"/>
                <a:gd name="T1" fmla="*/ 8 h 22"/>
                <a:gd name="T2" fmla="*/ 0 w 24"/>
                <a:gd name="T3" fmla="*/ 8 h 22"/>
                <a:gd name="T4" fmla="*/ 19 w 24"/>
                <a:gd name="T5" fmla="*/ 22 h 22"/>
                <a:gd name="T6" fmla="*/ 24 w 24"/>
                <a:gd name="T7" fmla="*/ 15 h 22"/>
                <a:gd name="T8" fmla="*/ 4 w 24"/>
                <a:gd name="T9" fmla="*/ 1 h 22"/>
                <a:gd name="T10" fmla="*/ 0 w 24"/>
                <a:gd name="T11" fmla="*/ 1 h 22"/>
                <a:gd name="T12" fmla="*/ 4 w 24"/>
                <a:gd name="T13" fmla="*/ 1 h 22"/>
                <a:gd name="T14" fmla="*/ 2 w 24"/>
                <a:gd name="T15" fmla="*/ 0 h 22"/>
                <a:gd name="T16" fmla="*/ 0 w 24"/>
                <a:gd name="T17" fmla="*/ 1 h 22"/>
                <a:gd name="T18" fmla="*/ 4 w 24"/>
                <a:gd name="T19" fmla="*/ 8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8"/>
                  </a:moveTo>
                  <a:lnTo>
                    <a:pt x="0" y="8"/>
                  </a:lnTo>
                  <a:lnTo>
                    <a:pt x="19" y="22"/>
                  </a:lnTo>
                  <a:lnTo>
                    <a:pt x="24" y="15"/>
                  </a:lnTo>
                  <a:lnTo>
                    <a:pt x="4" y="1"/>
                  </a:lnTo>
                  <a:lnTo>
                    <a:pt x="0" y="1"/>
                  </a:lnTo>
                  <a:lnTo>
                    <a:pt x="4" y="1"/>
                  </a:lnTo>
                  <a:lnTo>
                    <a:pt x="2" y="0"/>
                  </a:lnTo>
                  <a:lnTo>
                    <a:pt x="0" y="1"/>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77" name="Freeform 570"/>
            <p:cNvSpPr>
              <a:spLocks/>
            </p:cNvSpPr>
            <p:nvPr/>
          </p:nvSpPr>
          <p:spPr bwMode="auto">
            <a:xfrm>
              <a:off x="4499" y="1320"/>
              <a:ext cx="26" cy="21"/>
            </a:xfrm>
            <a:custGeom>
              <a:avLst/>
              <a:gdLst>
                <a:gd name="T0" fmla="*/ 0 w 26"/>
                <a:gd name="T1" fmla="*/ 19 h 21"/>
                <a:gd name="T2" fmla="*/ 4 w 26"/>
                <a:gd name="T3" fmla="*/ 19 h 21"/>
                <a:gd name="T4" fmla="*/ 26 w 26"/>
                <a:gd name="T5" fmla="*/ 7 h 21"/>
                <a:gd name="T6" fmla="*/ 22 w 26"/>
                <a:gd name="T7" fmla="*/ 0 h 21"/>
                <a:gd name="T8" fmla="*/ 0 w 26"/>
                <a:gd name="T9" fmla="*/ 12 h 21"/>
                <a:gd name="T10" fmla="*/ 4 w 26"/>
                <a:gd name="T11" fmla="*/ 12 h 21"/>
                <a:gd name="T12" fmla="*/ 0 w 26"/>
                <a:gd name="T13" fmla="*/ 19 h 21"/>
                <a:gd name="T14" fmla="*/ 2 w 26"/>
                <a:gd name="T15" fmla="*/ 21 h 21"/>
                <a:gd name="T16" fmla="*/ 4 w 26"/>
                <a:gd name="T17" fmla="*/ 19 h 21"/>
                <a:gd name="T18" fmla="*/ 0 w 26"/>
                <a:gd name="T19" fmla="*/ 19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0" y="19"/>
                  </a:moveTo>
                  <a:lnTo>
                    <a:pt x="4" y="19"/>
                  </a:lnTo>
                  <a:lnTo>
                    <a:pt x="26" y="7"/>
                  </a:lnTo>
                  <a:lnTo>
                    <a:pt x="22" y="0"/>
                  </a:lnTo>
                  <a:lnTo>
                    <a:pt x="0" y="12"/>
                  </a:lnTo>
                  <a:lnTo>
                    <a:pt x="4" y="12"/>
                  </a:lnTo>
                  <a:lnTo>
                    <a:pt x="0" y="19"/>
                  </a:lnTo>
                  <a:lnTo>
                    <a:pt x="2" y="21"/>
                  </a:lnTo>
                  <a:lnTo>
                    <a:pt x="4"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78" name="Freeform 571"/>
            <p:cNvSpPr>
              <a:spLocks/>
            </p:cNvSpPr>
            <p:nvPr/>
          </p:nvSpPr>
          <p:spPr bwMode="auto">
            <a:xfrm>
              <a:off x="4476" y="1319"/>
              <a:ext cx="27" cy="20"/>
            </a:xfrm>
            <a:custGeom>
              <a:avLst/>
              <a:gdLst>
                <a:gd name="T0" fmla="*/ 1 w 27"/>
                <a:gd name="T1" fmla="*/ 3 h 20"/>
                <a:gd name="T2" fmla="*/ 0 w 27"/>
                <a:gd name="T3" fmla="*/ 6 h 20"/>
                <a:gd name="T4" fmla="*/ 23 w 27"/>
                <a:gd name="T5" fmla="*/ 20 h 20"/>
                <a:gd name="T6" fmla="*/ 27 w 27"/>
                <a:gd name="T7" fmla="*/ 13 h 20"/>
                <a:gd name="T8" fmla="*/ 5 w 27"/>
                <a:gd name="T9" fmla="*/ 0 h 20"/>
                <a:gd name="T10" fmla="*/ 1 w 27"/>
                <a:gd name="T11" fmla="*/ 3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1" y="3"/>
                  </a:moveTo>
                  <a:lnTo>
                    <a:pt x="0" y="6"/>
                  </a:lnTo>
                  <a:lnTo>
                    <a:pt x="23" y="20"/>
                  </a:lnTo>
                  <a:lnTo>
                    <a:pt x="27" y="13"/>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79" name="Freeform 572"/>
            <p:cNvSpPr>
              <a:spLocks/>
            </p:cNvSpPr>
            <p:nvPr/>
          </p:nvSpPr>
          <p:spPr bwMode="auto">
            <a:xfrm>
              <a:off x="4586" y="1256"/>
              <a:ext cx="30" cy="27"/>
            </a:xfrm>
            <a:custGeom>
              <a:avLst/>
              <a:gdLst>
                <a:gd name="T0" fmla="*/ 0 w 30"/>
                <a:gd name="T1" fmla="*/ 25 h 27"/>
                <a:gd name="T2" fmla="*/ 5 w 30"/>
                <a:gd name="T3" fmla="*/ 25 h 27"/>
                <a:gd name="T4" fmla="*/ 30 w 30"/>
                <a:gd name="T5" fmla="*/ 7 h 27"/>
                <a:gd name="T6" fmla="*/ 25 w 30"/>
                <a:gd name="T7" fmla="*/ 0 h 27"/>
                <a:gd name="T8" fmla="*/ 0 w 30"/>
                <a:gd name="T9" fmla="*/ 19 h 27"/>
                <a:gd name="T10" fmla="*/ 5 w 30"/>
                <a:gd name="T11" fmla="*/ 19 h 27"/>
                <a:gd name="T12" fmla="*/ 0 w 30"/>
                <a:gd name="T13" fmla="*/ 25 h 27"/>
                <a:gd name="T14" fmla="*/ 1 w 30"/>
                <a:gd name="T15" fmla="*/ 27 h 27"/>
                <a:gd name="T16" fmla="*/ 5 w 30"/>
                <a:gd name="T17" fmla="*/ 25 h 27"/>
                <a:gd name="T18" fmla="*/ 0 w 30"/>
                <a:gd name="T19" fmla="*/ 25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0" y="25"/>
                  </a:moveTo>
                  <a:lnTo>
                    <a:pt x="5" y="25"/>
                  </a:lnTo>
                  <a:lnTo>
                    <a:pt x="30" y="7"/>
                  </a:lnTo>
                  <a:lnTo>
                    <a:pt x="25" y="0"/>
                  </a:lnTo>
                  <a:lnTo>
                    <a:pt x="0" y="19"/>
                  </a:lnTo>
                  <a:lnTo>
                    <a:pt x="5" y="19"/>
                  </a:lnTo>
                  <a:lnTo>
                    <a:pt x="0" y="25"/>
                  </a:lnTo>
                  <a:lnTo>
                    <a:pt x="1" y="27"/>
                  </a:lnTo>
                  <a:lnTo>
                    <a:pt x="5" y="25"/>
                  </a:lnTo>
                  <a:lnTo>
                    <a:pt x="0" y="2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80" name="Freeform 573"/>
            <p:cNvSpPr>
              <a:spLocks/>
            </p:cNvSpPr>
            <p:nvPr/>
          </p:nvSpPr>
          <p:spPr bwMode="auto">
            <a:xfrm>
              <a:off x="4562" y="1256"/>
              <a:ext cx="29" cy="25"/>
            </a:xfrm>
            <a:custGeom>
              <a:avLst/>
              <a:gdLst>
                <a:gd name="T0" fmla="*/ 5 w 29"/>
                <a:gd name="T1" fmla="*/ 9 h 25"/>
                <a:gd name="T2" fmla="*/ 0 w 29"/>
                <a:gd name="T3" fmla="*/ 9 h 25"/>
                <a:gd name="T4" fmla="*/ 24 w 29"/>
                <a:gd name="T5" fmla="*/ 25 h 25"/>
                <a:gd name="T6" fmla="*/ 29 w 29"/>
                <a:gd name="T7" fmla="*/ 19 h 25"/>
                <a:gd name="T8" fmla="*/ 5 w 29"/>
                <a:gd name="T9" fmla="*/ 2 h 25"/>
                <a:gd name="T10" fmla="*/ 2 w 29"/>
                <a:gd name="T11" fmla="*/ 2 h 25"/>
                <a:gd name="T12" fmla="*/ 5 w 29"/>
                <a:gd name="T13" fmla="*/ 2 h 25"/>
                <a:gd name="T14" fmla="*/ 3 w 29"/>
                <a:gd name="T15" fmla="*/ 0 h 25"/>
                <a:gd name="T16" fmla="*/ 2 w 29"/>
                <a:gd name="T17" fmla="*/ 2 h 25"/>
                <a:gd name="T18" fmla="*/ 5 w 29"/>
                <a:gd name="T19" fmla="*/ 9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5" y="9"/>
                  </a:moveTo>
                  <a:lnTo>
                    <a:pt x="0" y="9"/>
                  </a:lnTo>
                  <a:lnTo>
                    <a:pt x="24" y="25"/>
                  </a:lnTo>
                  <a:lnTo>
                    <a:pt x="29" y="19"/>
                  </a:lnTo>
                  <a:lnTo>
                    <a:pt x="5" y="2"/>
                  </a:lnTo>
                  <a:lnTo>
                    <a:pt x="2" y="2"/>
                  </a:lnTo>
                  <a:lnTo>
                    <a:pt x="5" y="2"/>
                  </a:lnTo>
                  <a:lnTo>
                    <a:pt x="3" y="0"/>
                  </a:lnTo>
                  <a:lnTo>
                    <a:pt x="2" y="2"/>
                  </a:lnTo>
                  <a:lnTo>
                    <a:pt x="5"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81" name="Freeform 574"/>
            <p:cNvSpPr>
              <a:spLocks/>
            </p:cNvSpPr>
            <p:nvPr/>
          </p:nvSpPr>
          <p:spPr bwMode="auto">
            <a:xfrm>
              <a:off x="4540" y="1258"/>
              <a:ext cx="27" cy="18"/>
            </a:xfrm>
            <a:custGeom>
              <a:avLst/>
              <a:gdLst>
                <a:gd name="T0" fmla="*/ 0 w 27"/>
                <a:gd name="T1" fmla="*/ 17 h 18"/>
                <a:gd name="T2" fmla="*/ 5 w 27"/>
                <a:gd name="T3" fmla="*/ 17 h 18"/>
                <a:gd name="T4" fmla="*/ 27 w 27"/>
                <a:gd name="T5" fmla="*/ 7 h 18"/>
                <a:gd name="T6" fmla="*/ 24 w 27"/>
                <a:gd name="T7" fmla="*/ 0 h 18"/>
                <a:gd name="T8" fmla="*/ 2 w 27"/>
                <a:gd name="T9" fmla="*/ 10 h 18"/>
                <a:gd name="T10" fmla="*/ 5 w 27"/>
                <a:gd name="T11" fmla="*/ 10 h 18"/>
                <a:gd name="T12" fmla="*/ 0 w 27"/>
                <a:gd name="T13" fmla="*/ 17 h 18"/>
                <a:gd name="T14" fmla="*/ 3 w 27"/>
                <a:gd name="T15" fmla="*/ 18 h 18"/>
                <a:gd name="T16" fmla="*/ 5 w 27"/>
                <a:gd name="T17" fmla="*/ 17 h 18"/>
                <a:gd name="T18" fmla="*/ 0 w 27"/>
                <a:gd name="T19" fmla="*/ 17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8">
                  <a:moveTo>
                    <a:pt x="0" y="17"/>
                  </a:moveTo>
                  <a:lnTo>
                    <a:pt x="5" y="17"/>
                  </a:lnTo>
                  <a:lnTo>
                    <a:pt x="27" y="7"/>
                  </a:lnTo>
                  <a:lnTo>
                    <a:pt x="24" y="0"/>
                  </a:lnTo>
                  <a:lnTo>
                    <a:pt x="2" y="10"/>
                  </a:lnTo>
                  <a:lnTo>
                    <a:pt x="5" y="10"/>
                  </a:lnTo>
                  <a:lnTo>
                    <a:pt x="0" y="17"/>
                  </a:lnTo>
                  <a:lnTo>
                    <a:pt x="3" y="18"/>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82" name="Freeform 575"/>
            <p:cNvSpPr>
              <a:spLocks/>
            </p:cNvSpPr>
            <p:nvPr/>
          </p:nvSpPr>
          <p:spPr bwMode="auto">
            <a:xfrm>
              <a:off x="4521" y="1253"/>
              <a:ext cx="24" cy="22"/>
            </a:xfrm>
            <a:custGeom>
              <a:avLst/>
              <a:gdLst>
                <a:gd name="T0" fmla="*/ 4 w 24"/>
                <a:gd name="T1" fmla="*/ 8 h 22"/>
                <a:gd name="T2" fmla="*/ 0 w 24"/>
                <a:gd name="T3" fmla="*/ 8 h 22"/>
                <a:gd name="T4" fmla="*/ 19 w 24"/>
                <a:gd name="T5" fmla="*/ 22 h 22"/>
                <a:gd name="T6" fmla="*/ 24 w 24"/>
                <a:gd name="T7" fmla="*/ 15 h 22"/>
                <a:gd name="T8" fmla="*/ 4 w 24"/>
                <a:gd name="T9" fmla="*/ 1 h 22"/>
                <a:gd name="T10" fmla="*/ 0 w 24"/>
                <a:gd name="T11" fmla="*/ 1 h 22"/>
                <a:gd name="T12" fmla="*/ 4 w 24"/>
                <a:gd name="T13" fmla="*/ 1 h 22"/>
                <a:gd name="T14" fmla="*/ 2 w 24"/>
                <a:gd name="T15" fmla="*/ 0 h 22"/>
                <a:gd name="T16" fmla="*/ 0 w 24"/>
                <a:gd name="T17" fmla="*/ 1 h 22"/>
                <a:gd name="T18" fmla="*/ 4 w 24"/>
                <a:gd name="T19" fmla="*/ 8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8"/>
                  </a:moveTo>
                  <a:lnTo>
                    <a:pt x="0" y="8"/>
                  </a:lnTo>
                  <a:lnTo>
                    <a:pt x="19" y="22"/>
                  </a:lnTo>
                  <a:lnTo>
                    <a:pt x="24" y="15"/>
                  </a:lnTo>
                  <a:lnTo>
                    <a:pt x="4" y="1"/>
                  </a:lnTo>
                  <a:lnTo>
                    <a:pt x="0" y="1"/>
                  </a:lnTo>
                  <a:lnTo>
                    <a:pt x="4" y="1"/>
                  </a:lnTo>
                  <a:lnTo>
                    <a:pt x="2" y="0"/>
                  </a:lnTo>
                  <a:lnTo>
                    <a:pt x="0" y="1"/>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683" name="Freeform 576"/>
            <p:cNvSpPr>
              <a:spLocks/>
            </p:cNvSpPr>
            <p:nvPr/>
          </p:nvSpPr>
          <p:spPr bwMode="auto">
            <a:xfrm>
              <a:off x="4499" y="1254"/>
              <a:ext cx="26" cy="21"/>
            </a:xfrm>
            <a:custGeom>
              <a:avLst/>
              <a:gdLst>
                <a:gd name="T0" fmla="*/ 0 w 26"/>
                <a:gd name="T1" fmla="*/ 21 h 21"/>
                <a:gd name="T2" fmla="*/ 4 w 26"/>
                <a:gd name="T3" fmla="*/ 21 h 21"/>
                <a:gd name="T4" fmla="*/ 26 w 26"/>
                <a:gd name="T5" fmla="*/ 7 h 21"/>
                <a:gd name="T6" fmla="*/ 22 w 26"/>
                <a:gd name="T7" fmla="*/ 0 h 21"/>
                <a:gd name="T8" fmla="*/ 0 w 26"/>
                <a:gd name="T9" fmla="*/ 12 h 21"/>
                <a:gd name="T10" fmla="*/ 4 w 26"/>
                <a:gd name="T11" fmla="*/ 14 h 21"/>
                <a:gd name="T12" fmla="*/ 0 w 26"/>
                <a:gd name="T13" fmla="*/ 19 h 21"/>
                <a:gd name="T14" fmla="*/ 2 w 26"/>
                <a:gd name="T15" fmla="*/ 21 h 21"/>
                <a:gd name="T16" fmla="*/ 4 w 26"/>
                <a:gd name="T17" fmla="*/ 21 h 21"/>
                <a:gd name="T18" fmla="*/ 0 w 26"/>
                <a:gd name="T19" fmla="*/ 21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0" y="21"/>
                  </a:moveTo>
                  <a:lnTo>
                    <a:pt x="4" y="21"/>
                  </a:lnTo>
                  <a:lnTo>
                    <a:pt x="26" y="7"/>
                  </a:lnTo>
                  <a:lnTo>
                    <a:pt x="22" y="0"/>
                  </a:lnTo>
                  <a:lnTo>
                    <a:pt x="0" y="12"/>
                  </a:lnTo>
                  <a:lnTo>
                    <a:pt x="4" y="14"/>
                  </a:lnTo>
                  <a:lnTo>
                    <a:pt x="0" y="19"/>
                  </a:lnTo>
                  <a:lnTo>
                    <a:pt x="2" y="21"/>
                  </a:lnTo>
                  <a:lnTo>
                    <a:pt x="4" y="21"/>
                  </a:lnTo>
                  <a:lnTo>
                    <a:pt x="0" y="2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9871" name="Group 577"/>
          <p:cNvGrpSpPr>
            <a:grpSpLocks/>
          </p:cNvGrpSpPr>
          <p:nvPr/>
        </p:nvGrpSpPr>
        <p:grpSpPr bwMode="auto">
          <a:xfrm>
            <a:off x="6554788" y="2676525"/>
            <a:ext cx="544512" cy="2533650"/>
            <a:chOff x="4273" y="735"/>
            <a:chExt cx="343" cy="1596"/>
          </a:xfrm>
        </p:grpSpPr>
        <p:sp>
          <p:nvSpPr>
            <p:cNvPr id="30284" name="Freeform 578"/>
            <p:cNvSpPr>
              <a:spLocks/>
            </p:cNvSpPr>
            <p:nvPr/>
          </p:nvSpPr>
          <p:spPr bwMode="auto">
            <a:xfrm>
              <a:off x="4476" y="1253"/>
              <a:ext cx="27" cy="22"/>
            </a:xfrm>
            <a:custGeom>
              <a:avLst/>
              <a:gdLst>
                <a:gd name="T0" fmla="*/ 1 w 27"/>
                <a:gd name="T1" fmla="*/ 3 h 22"/>
                <a:gd name="T2" fmla="*/ 0 w 27"/>
                <a:gd name="T3" fmla="*/ 6 h 22"/>
                <a:gd name="T4" fmla="*/ 23 w 27"/>
                <a:gd name="T5" fmla="*/ 22 h 22"/>
                <a:gd name="T6" fmla="*/ 27 w 27"/>
                <a:gd name="T7" fmla="*/ 15 h 22"/>
                <a:gd name="T8" fmla="*/ 5 w 27"/>
                <a:gd name="T9" fmla="*/ 0 h 22"/>
                <a:gd name="T10" fmla="*/ 1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3"/>
                  </a:moveTo>
                  <a:lnTo>
                    <a:pt x="0" y="6"/>
                  </a:lnTo>
                  <a:lnTo>
                    <a:pt x="23" y="22"/>
                  </a:lnTo>
                  <a:lnTo>
                    <a:pt x="27" y="15"/>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85" name="Freeform 579"/>
            <p:cNvSpPr>
              <a:spLocks/>
            </p:cNvSpPr>
            <p:nvPr/>
          </p:nvSpPr>
          <p:spPr bwMode="auto">
            <a:xfrm>
              <a:off x="4586" y="1270"/>
              <a:ext cx="30" cy="27"/>
            </a:xfrm>
            <a:custGeom>
              <a:avLst/>
              <a:gdLst>
                <a:gd name="T0" fmla="*/ 0 w 30"/>
                <a:gd name="T1" fmla="*/ 25 h 27"/>
                <a:gd name="T2" fmla="*/ 5 w 30"/>
                <a:gd name="T3" fmla="*/ 25 h 27"/>
                <a:gd name="T4" fmla="*/ 30 w 30"/>
                <a:gd name="T5" fmla="*/ 6 h 27"/>
                <a:gd name="T6" fmla="*/ 25 w 30"/>
                <a:gd name="T7" fmla="*/ 0 h 27"/>
                <a:gd name="T8" fmla="*/ 0 w 30"/>
                <a:gd name="T9" fmla="*/ 18 h 27"/>
                <a:gd name="T10" fmla="*/ 5 w 30"/>
                <a:gd name="T11" fmla="*/ 18 h 27"/>
                <a:gd name="T12" fmla="*/ 0 w 30"/>
                <a:gd name="T13" fmla="*/ 25 h 27"/>
                <a:gd name="T14" fmla="*/ 1 w 30"/>
                <a:gd name="T15" fmla="*/ 27 h 27"/>
                <a:gd name="T16" fmla="*/ 5 w 30"/>
                <a:gd name="T17" fmla="*/ 25 h 27"/>
                <a:gd name="T18" fmla="*/ 0 w 30"/>
                <a:gd name="T19" fmla="*/ 25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0" y="25"/>
                  </a:moveTo>
                  <a:lnTo>
                    <a:pt x="5" y="25"/>
                  </a:lnTo>
                  <a:lnTo>
                    <a:pt x="30" y="6"/>
                  </a:lnTo>
                  <a:lnTo>
                    <a:pt x="25" y="0"/>
                  </a:lnTo>
                  <a:lnTo>
                    <a:pt x="0" y="18"/>
                  </a:lnTo>
                  <a:lnTo>
                    <a:pt x="5" y="18"/>
                  </a:lnTo>
                  <a:lnTo>
                    <a:pt x="0" y="25"/>
                  </a:lnTo>
                  <a:lnTo>
                    <a:pt x="1" y="27"/>
                  </a:lnTo>
                  <a:lnTo>
                    <a:pt x="5" y="25"/>
                  </a:lnTo>
                  <a:lnTo>
                    <a:pt x="0" y="2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86" name="Freeform 580"/>
            <p:cNvSpPr>
              <a:spLocks/>
            </p:cNvSpPr>
            <p:nvPr/>
          </p:nvSpPr>
          <p:spPr bwMode="auto">
            <a:xfrm>
              <a:off x="4562" y="1270"/>
              <a:ext cx="29" cy="25"/>
            </a:xfrm>
            <a:custGeom>
              <a:avLst/>
              <a:gdLst>
                <a:gd name="T0" fmla="*/ 5 w 29"/>
                <a:gd name="T1" fmla="*/ 8 h 25"/>
                <a:gd name="T2" fmla="*/ 0 w 29"/>
                <a:gd name="T3" fmla="*/ 8 h 25"/>
                <a:gd name="T4" fmla="*/ 24 w 29"/>
                <a:gd name="T5" fmla="*/ 25 h 25"/>
                <a:gd name="T6" fmla="*/ 29 w 29"/>
                <a:gd name="T7" fmla="*/ 18 h 25"/>
                <a:gd name="T8" fmla="*/ 5 w 29"/>
                <a:gd name="T9" fmla="*/ 1 h 25"/>
                <a:gd name="T10" fmla="*/ 2 w 29"/>
                <a:gd name="T11" fmla="*/ 1 h 25"/>
                <a:gd name="T12" fmla="*/ 5 w 29"/>
                <a:gd name="T13" fmla="*/ 1 h 25"/>
                <a:gd name="T14" fmla="*/ 3 w 29"/>
                <a:gd name="T15" fmla="*/ 0 h 25"/>
                <a:gd name="T16" fmla="*/ 2 w 29"/>
                <a:gd name="T17" fmla="*/ 1 h 25"/>
                <a:gd name="T18" fmla="*/ 5 w 29"/>
                <a:gd name="T19" fmla="*/ 8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5" y="8"/>
                  </a:moveTo>
                  <a:lnTo>
                    <a:pt x="0" y="8"/>
                  </a:lnTo>
                  <a:lnTo>
                    <a:pt x="24" y="25"/>
                  </a:lnTo>
                  <a:lnTo>
                    <a:pt x="29" y="18"/>
                  </a:lnTo>
                  <a:lnTo>
                    <a:pt x="5" y="1"/>
                  </a:lnTo>
                  <a:lnTo>
                    <a:pt x="2" y="1"/>
                  </a:lnTo>
                  <a:lnTo>
                    <a:pt x="5" y="1"/>
                  </a:lnTo>
                  <a:lnTo>
                    <a:pt x="3" y="0"/>
                  </a:lnTo>
                  <a:lnTo>
                    <a:pt x="2" y="1"/>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87" name="Freeform 581"/>
            <p:cNvSpPr>
              <a:spLocks/>
            </p:cNvSpPr>
            <p:nvPr/>
          </p:nvSpPr>
          <p:spPr bwMode="auto">
            <a:xfrm>
              <a:off x="4540" y="1271"/>
              <a:ext cx="27" cy="19"/>
            </a:xfrm>
            <a:custGeom>
              <a:avLst/>
              <a:gdLst>
                <a:gd name="T0" fmla="*/ 0 w 27"/>
                <a:gd name="T1" fmla="*/ 17 h 19"/>
                <a:gd name="T2" fmla="*/ 5 w 27"/>
                <a:gd name="T3" fmla="*/ 17 h 19"/>
                <a:gd name="T4" fmla="*/ 27 w 27"/>
                <a:gd name="T5" fmla="*/ 7 h 19"/>
                <a:gd name="T6" fmla="*/ 24 w 27"/>
                <a:gd name="T7" fmla="*/ 0 h 19"/>
                <a:gd name="T8" fmla="*/ 2 w 27"/>
                <a:gd name="T9" fmla="*/ 10 h 19"/>
                <a:gd name="T10" fmla="*/ 5 w 27"/>
                <a:gd name="T11" fmla="*/ 10 h 19"/>
                <a:gd name="T12" fmla="*/ 0 w 27"/>
                <a:gd name="T13" fmla="*/ 17 h 19"/>
                <a:gd name="T14" fmla="*/ 3 w 27"/>
                <a:gd name="T15" fmla="*/ 19 h 19"/>
                <a:gd name="T16" fmla="*/ 5 w 27"/>
                <a:gd name="T17" fmla="*/ 17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7"/>
                  </a:lnTo>
                  <a:lnTo>
                    <a:pt x="27" y="7"/>
                  </a:lnTo>
                  <a:lnTo>
                    <a:pt x="24" y="0"/>
                  </a:lnTo>
                  <a:lnTo>
                    <a:pt x="2" y="10"/>
                  </a:lnTo>
                  <a:lnTo>
                    <a:pt x="5" y="10"/>
                  </a:lnTo>
                  <a:lnTo>
                    <a:pt x="0" y="17"/>
                  </a:lnTo>
                  <a:lnTo>
                    <a:pt x="3" y="19"/>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88" name="Freeform 582"/>
            <p:cNvSpPr>
              <a:spLocks/>
            </p:cNvSpPr>
            <p:nvPr/>
          </p:nvSpPr>
          <p:spPr bwMode="auto">
            <a:xfrm>
              <a:off x="4521" y="1266"/>
              <a:ext cx="24" cy="22"/>
            </a:xfrm>
            <a:custGeom>
              <a:avLst/>
              <a:gdLst>
                <a:gd name="T0" fmla="*/ 4 w 24"/>
                <a:gd name="T1" fmla="*/ 9 h 22"/>
                <a:gd name="T2" fmla="*/ 0 w 24"/>
                <a:gd name="T3" fmla="*/ 9 h 22"/>
                <a:gd name="T4" fmla="*/ 19 w 24"/>
                <a:gd name="T5" fmla="*/ 22 h 22"/>
                <a:gd name="T6" fmla="*/ 24 w 24"/>
                <a:gd name="T7" fmla="*/ 15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9"/>
                  </a:moveTo>
                  <a:lnTo>
                    <a:pt x="0" y="9"/>
                  </a:lnTo>
                  <a:lnTo>
                    <a:pt x="19" y="22"/>
                  </a:lnTo>
                  <a:lnTo>
                    <a:pt x="24" y="15"/>
                  </a:lnTo>
                  <a:lnTo>
                    <a:pt x="4" y="2"/>
                  </a:lnTo>
                  <a:lnTo>
                    <a:pt x="0" y="2"/>
                  </a:lnTo>
                  <a:lnTo>
                    <a:pt x="4" y="2"/>
                  </a:lnTo>
                  <a:lnTo>
                    <a:pt x="2" y="0"/>
                  </a:lnTo>
                  <a:lnTo>
                    <a:pt x="0" y="2"/>
                  </a:lnTo>
                  <a:lnTo>
                    <a:pt x="4"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89" name="Freeform 583"/>
            <p:cNvSpPr>
              <a:spLocks/>
            </p:cNvSpPr>
            <p:nvPr/>
          </p:nvSpPr>
          <p:spPr bwMode="auto">
            <a:xfrm>
              <a:off x="4499" y="1268"/>
              <a:ext cx="26" cy="20"/>
            </a:xfrm>
            <a:custGeom>
              <a:avLst/>
              <a:gdLst>
                <a:gd name="T0" fmla="*/ 0 w 26"/>
                <a:gd name="T1" fmla="*/ 20 h 20"/>
                <a:gd name="T2" fmla="*/ 4 w 26"/>
                <a:gd name="T3" fmla="*/ 20 h 20"/>
                <a:gd name="T4" fmla="*/ 26 w 26"/>
                <a:gd name="T5" fmla="*/ 7 h 20"/>
                <a:gd name="T6" fmla="*/ 22 w 26"/>
                <a:gd name="T7" fmla="*/ 0 h 20"/>
                <a:gd name="T8" fmla="*/ 0 w 26"/>
                <a:gd name="T9" fmla="*/ 12 h 20"/>
                <a:gd name="T10" fmla="*/ 4 w 26"/>
                <a:gd name="T11" fmla="*/ 13 h 20"/>
                <a:gd name="T12" fmla="*/ 0 w 26"/>
                <a:gd name="T13" fmla="*/ 20 h 20"/>
                <a:gd name="T14" fmla="*/ 2 w 26"/>
                <a:gd name="T15" fmla="*/ 20 h 20"/>
                <a:gd name="T16" fmla="*/ 4 w 26"/>
                <a:gd name="T17" fmla="*/ 20 h 20"/>
                <a:gd name="T18" fmla="*/ 0 w 26"/>
                <a:gd name="T19" fmla="*/ 2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20"/>
                  </a:moveTo>
                  <a:lnTo>
                    <a:pt x="4" y="20"/>
                  </a:lnTo>
                  <a:lnTo>
                    <a:pt x="26" y="7"/>
                  </a:lnTo>
                  <a:lnTo>
                    <a:pt x="22" y="0"/>
                  </a:lnTo>
                  <a:lnTo>
                    <a:pt x="0" y="12"/>
                  </a:lnTo>
                  <a:lnTo>
                    <a:pt x="4" y="13"/>
                  </a:lnTo>
                  <a:lnTo>
                    <a:pt x="0" y="20"/>
                  </a:lnTo>
                  <a:lnTo>
                    <a:pt x="2" y="20"/>
                  </a:lnTo>
                  <a:lnTo>
                    <a:pt x="4" y="20"/>
                  </a:lnTo>
                  <a:lnTo>
                    <a:pt x="0" y="2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90" name="Freeform 584"/>
            <p:cNvSpPr>
              <a:spLocks/>
            </p:cNvSpPr>
            <p:nvPr/>
          </p:nvSpPr>
          <p:spPr bwMode="auto">
            <a:xfrm>
              <a:off x="4476" y="1266"/>
              <a:ext cx="27" cy="22"/>
            </a:xfrm>
            <a:custGeom>
              <a:avLst/>
              <a:gdLst>
                <a:gd name="T0" fmla="*/ 1 w 27"/>
                <a:gd name="T1" fmla="*/ 4 h 22"/>
                <a:gd name="T2" fmla="*/ 0 w 27"/>
                <a:gd name="T3" fmla="*/ 7 h 22"/>
                <a:gd name="T4" fmla="*/ 23 w 27"/>
                <a:gd name="T5" fmla="*/ 22 h 22"/>
                <a:gd name="T6" fmla="*/ 27 w 27"/>
                <a:gd name="T7" fmla="*/ 15 h 22"/>
                <a:gd name="T8" fmla="*/ 5 w 27"/>
                <a:gd name="T9" fmla="*/ 0 h 22"/>
                <a:gd name="T10" fmla="*/ 1 w 27"/>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4"/>
                  </a:moveTo>
                  <a:lnTo>
                    <a:pt x="0" y="7"/>
                  </a:lnTo>
                  <a:lnTo>
                    <a:pt x="23" y="22"/>
                  </a:lnTo>
                  <a:lnTo>
                    <a:pt x="27" y="15"/>
                  </a:lnTo>
                  <a:lnTo>
                    <a:pt x="5" y="0"/>
                  </a:lnTo>
                  <a:lnTo>
                    <a:pt x="1"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91" name="Freeform 585"/>
            <p:cNvSpPr>
              <a:spLocks/>
            </p:cNvSpPr>
            <p:nvPr/>
          </p:nvSpPr>
          <p:spPr bwMode="auto">
            <a:xfrm>
              <a:off x="4586" y="1205"/>
              <a:ext cx="30" cy="26"/>
            </a:xfrm>
            <a:custGeom>
              <a:avLst/>
              <a:gdLst>
                <a:gd name="T0" fmla="*/ 0 w 30"/>
                <a:gd name="T1" fmla="*/ 24 h 26"/>
                <a:gd name="T2" fmla="*/ 5 w 30"/>
                <a:gd name="T3" fmla="*/ 24 h 26"/>
                <a:gd name="T4" fmla="*/ 30 w 30"/>
                <a:gd name="T5" fmla="*/ 7 h 26"/>
                <a:gd name="T6" fmla="*/ 25 w 30"/>
                <a:gd name="T7" fmla="*/ 0 h 26"/>
                <a:gd name="T8" fmla="*/ 0 w 30"/>
                <a:gd name="T9" fmla="*/ 17 h 26"/>
                <a:gd name="T10" fmla="*/ 5 w 30"/>
                <a:gd name="T11" fmla="*/ 17 h 26"/>
                <a:gd name="T12" fmla="*/ 0 w 30"/>
                <a:gd name="T13" fmla="*/ 24 h 26"/>
                <a:gd name="T14" fmla="*/ 1 w 30"/>
                <a:gd name="T15" fmla="*/ 26 h 26"/>
                <a:gd name="T16" fmla="*/ 5 w 30"/>
                <a:gd name="T17" fmla="*/ 24 h 26"/>
                <a:gd name="T18" fmla="*/ 0 w 30"/>
                <a:gd name="T19" fmla="*/ 24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0" y="24"/>
                  </a:moveTo>
                  <a:lnTo>
                    <a:pt x="5" y="24"/>
                  </a:lnTo>
                  <a:lnTo>
                    <a:pt x="30" y="7"/>
                  </a:lnTo>
                  <a:lnTo>
                    <a:pt x="25" y="0"/>
                  </a:lnTo>
                  <a:lnTo>
                    <a:pt x="0" y="17"/>
                  </a:lnTo>
                  <a:lnTo>
                    <a:pt x="5" y="17"/>
                  </a:lnTo>
                  <a:lnTo>
                    <a:pt x="0" y="24"/>
                  </a:lnTo>
                  <a:lnTo>
                    <a:pt x="1" y="26"/>
                  </a:lnTo>
                  <a:lnTo>
                    <a:pt x="5" y="24"/>
                  </a:lnTo>
                  <a:lnTo>
                    <a:pt x="0"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92" name="Freeform 586"/>
            <p:cNvSpPr>
              <a:spLocks/>
            </p:cNvSpPr>
            <p:nvPr/>
          </p:nvSpPr>
          <p:spPr bwMode="auto">
            <a:xfrm>
              <a:off x="4562" y="1205"/>
              <a:ext cx="29" cy="24"/>
            </a:xfrm>
            <a:custGeom>
              <a:avLst/>
              <a:gdLst>
                <a:gd name="T0" fmla="*/ 5 w 29"/>
                <a:gd name="T1" fmla="*/ 7 h 24"/>
                <a:gd name="T2" fmla="*/ 0 w 29"/>
                <a:gd name="T3" fmla="*/ 7 h 24"/>
                <a:gd name="T4" fmla="*/ 24 w 29"/>
                <a:gd name="T5" fmla="*/ 24 h 24"/>
                <a:gd name="T6" fmla="*/ 29 w 29"/>
                <a:gd name="T7" fmla="*/ 17 h 24"/>
                <a:gd name="T8" fmla="*/ 5 w 29"/>
                <a:gd name="T9" fmla="*/ 0 h 24"/>
                <a:gd name="T10" fmla="*/ 2 w 29"/>
                <a:gd name="T11" fmla="*/ 0 h 24"/>
                <a:gd name="T12" fmla="*/ 5 w 29"/>
                <a:gd name="T13" fmla="*/ 0 h 24"/>
                <a:gd name="T14" fmla="*/ 3 w 29"/>
                <a:gd name="T15" fmla="*/ 0 h 24"/>
                <a:gd name="T16" fmla="*/ 2 w 29"/>
                <a:gd name="T17" fmla="*/ 0 h 24"/>
                <a:gd name="T18" fmla="*/ 5 w 29"/>
                <a:gd name="T19" fmla="*/ 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5" y="7"/>
                  </a:moveTo>
                  <a:lnTo>
                    <a:pt x="0" y="7"/>
                  </a:lnTo>
                  <a:lnTo>
                    <a:pt x="24" y="24"/>
                  </a:lnTo>
                  <a:lnTo>
                    <a:pt x="29" y="17"/>
                  </a:lnTo>
                  <a:lnTo>
                    <a:pt x="5" y="0"/>
                  </a:lnTo>
                  <a:lnTo>
                    <a:pt x="2" y="0"/>
                  </a:lnTo>
                  <a:lnTo>
                    <a:pt x="5" y="0"/>
                  </a:lnTo>
                  <a:lnTo>
                    <a:pt x="3" y="0"/>
                  </a:lnTo>
                  <a:lnTo>
                    <a:pt x="2" y="0"/>
                  </a:lnTo>
                  <a:lnTo>
                    <a:pt x="5" y="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93" name="Freeform 587"/>
            <p:cNvSpPr>
              <a:spLocks/>
            </p:cNvSpPr>
            <p:nvPr/>
          </p:nvSpPr>
          <p:spPr bwMode="auto">
            <a:xfrm>
              <a:off x="4540" y="1205"/>
              <a:ext cx="27" cy="19"/>
            </a:xfrm>
            <a:custGeom>
              <a:avLst/>
              <a:gdLst>
                <a:gd name="T0" fmla="*/ 0 w 27"/>
                <a:gd name="T1" fmla="*/ 17 h 19"/>
                <a:gd name="T2" fmla="*/ 5 w 27"/>
                <a:gd name="T3" fmla="*/ 19 h 19"/>
                <a:gd name="T4" fmla="*/ 27 w 27"/>
                <a:gd name="T5" fmla="*/ 7 h 19"/>
                <a:gd name="T6" fmla="*/ 24 w 27"/>
                <a:gd name="T7" fmla="*/ 0 h 19"/>
                <a:gd name="T8" fmla="*/ 2 w 27"/>
                <a:gd name="T9" fmla="*/ 11 h 19"/>
                <a:gd name="T10" fmla="*/ 5 w 27"/>
                <a:gd name="T11" fmla="*/ 12 h 19"/>
                <a:gd name="T12" fmla="*/ 0 w 27"/>
                <a:gd name="T13" fmla="*/ 17 h 19"/>
                <a:gd name="T14" fmla="*/ 3 w 27"/>
                <a:gd name="T15" fmla="*/ 19 h 19"/>
                <a:gd name="T16" fmla="*/ 5 w 27"/>
                <a:gd name="T17" fmla="*/ 19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9"/>
                  </a:lnTo>
                  <a:lnTo>
                    <a:pt x="27" y="7"/>
                  </a:lnTo>
                  <a:lnTo>
                    <a:pt x="24" y="0"/>
                  </a:lnTo>
                  <a:lnTo>
                    <a:pt x="2" y="11"/>
                  </a:lnTo>
                  <a:lnTo>
                    <a:pt x="5" y="12"/>
                  </a:lnTo>
                  <a:lnTo>
                    <a:pt x="0" y="17"/>
                  </a:lnTo>
                  <a:lnTo>
                    <a:pt x="3" y="19"/>
                  </a:lnTo>
                  <a:lnTo>
                    <a:pt x="5" y="19"/>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94" name="Freeform 588"/>
            <p:cNvSpPr>
              <a:spLocks/>
            </p:cNvSpPr>
            <p:nvPr/>
          </p:nvSpPr>
          <p:spPr bwMode="auto">
            <a:xfrm>
              <a:off x="4521" y="1202"/>
              <a:ext cx="24" cy="20"/>
            </a:xfrm>
            <a:custGeom>
              <a:avLst/>
              <a:gdLst>
                <a:gd name="T0" fmla="*/ 4 w 24"/>
                <a:gd name="T1" fmla="*/ 8 h 20"/>
                <a:gd name="T2" fmla="*/ 0 w 24"/>
                <a:gd name="T3" fmla="*/ 7 h 20"/>
                <a:gd name="T4" fmla="*/ 19 w 24"/>
                <a:gd name="T5" fmla="*/ 20 h 20"/>
                <a:gd name="T6" fmla="*/ 24 w 24"/>
                <a:gd name="T7" fmla="*/ 15 h 20"/>
                <a:gd name="T8" fmla="*/ 4 w 24"/>
                <a:gd name="T9" fmla="*/ 2 h 20"/>
                <a:gd name="T10" fmla="*/ 0 w 24"/>
                <a:gd name="T11" fmla="*/ 0 h 20"/>
                <a:gd name="T12" fmla="*/ 4 w 24"/>
                <a:gd name="T13" fmla="*/ 2 h 20"/>
                <a:gd name="T14" fmla="*/ 2 w 24"/>
                <a:gd name="T15" fmla="*/ 0 h 20"/>
                <a:gd name="T16" fmla="*/ 0 w 24"/>
                <a:gd name="T17" fmla="*/ 0 h 20"/>
                <a:gd name="T18" fmla="*/ 4 w 24"/>
                <a:gd name="T19" fmla="*/ 8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0">
                  <a:moveTo>
                    <a:pt x="4" y="8"/>
                  </a:moveTo>
                  <a:lnTo>
                    <a:pt x="0" y="7"/>
                  </a:lnTo>
                  <a:lnTo>
                    <a:pt x="19" y="20"/>
                  </a:lnTo>
                  <a:lnTo>
                    <a:pt x="24" y="15"/>
                  </a:lnTo>
                  <a:lnTo>
                    <a:pt x="4" y="2"/>
                  </a:lnTo>
                  <a:lnTo>
                    <a:pt x="0" y="0"/>
                  </a:lnTo>
                  <a:lnTo>
                    <a:pt x="4" y="2"/>
                  </a:lnTo>
                  <a:lnTo>
                    <a:pt x="2" y="0"/>
                  </a:lnTo>
                  <a:lnTo>
                    <a:pt x="0" y="0"/>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95" name="Freeform 589"/>
            <p:cNvSpPr>
              <a:spLocks/>
            </p:cNvSpPr>
            <p:nvPr/>
          </p:nvSpPr>
          <p:spPr bwMode="auto">
            <a:xfrm>
              <a:off x="4499" y="1202"/>
              <a:ext cx="26" cy="22"/>
            </a:xfrm>
            <a:custGeom>
              <a:avLst/>
              <a:gdLst>
                <a:gd name="T0" fmla="*/ 0 w 26"/>
                <a:gd name="T1" fmla="*/ 20 h 22"/>
                <a:gd name="T2" fmla="*/ 4 w 26"/>
                <a:gd name="T3" fmla="*/ 20 h 22"/>
                <a:gd name="T4" fmla="*/ 26 w 26"/>
                <a:gd name="T5" fmla="*/ 8 h 22"/>
                <a:gd name="T6" fmla="*/ 22 w 26"/>
                <a:gd name="T7" fmla="*/ 0 h 22"/>
                <a:gd name="T8" fmla="*/ 0 w 26"/>
                <a:gd name="T9" fmla="*/ 14 h 22"/>
                <a:gd name="T10" fmla="*/ 4 w 26"/>
                <a:gd name="T11" fmla="*/ 14 h 22"/>
                <a:gd name="T12" fmla="*/ 0 w 26"/>
                <a:gd name="T13" fmla="*/ 20 h 22"/>
                <a:gd name="T14" fmla="*/ 2 w 26"/>
                <a:gd name="T15" fmla="*/ 22 h 22"/>
                <a:gd name="T16" fmla="*/ 4 w 26"/>
                <a:gd name="T17" fmla="*/ 20 h 22"/>
                <a:gd name="T18" fmla="*/ 0 w 26"/>
                <a:gd name="T19" fmla="*/ 20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2">
                  <a:moveTo>
                    <a:pt x="0" y="20"/>
                  </a:moveTo>
                  <a:lnTo>
                    <a:pt x="4" y="20"/>
                  </a:lnTo>
                  <a:lnTo>
                    <a:pt x="26" y="8"/>
                  </a:lnTo>
                  <a:lnTo>
                    <a:pt x="22" y="0"/>
                  </a:lnTo>
                  <a:lnTo>
                    <a:pt x="0" y="14"/>
                  </a:lnTo>
                  <a:lnTo>
                    <a:pt x="4" y="14"/>
                  </a:lnTo>
                  <a:lnTo>
                    <a:pt x="0" y="20"/>
                  </a:lnTo>
                  <a:lnTo>
                    <a:pt x="2" y="22"/>
                  </a:lnTo>
                  <a:lnTo>
                    <a:pt x="4" y="20"/>
                  </a:lnTo>
                  <a:lnTo>
                    <a:pt x="0" y="2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96" name="Freeform 590"/>
            <p:cNvSpPr>
              <a:spLocks/>
            </p:cNvSpPr>
            <p:nvPr/>
          </p:nvSpPr>
          <p:spPr bwMode="auto">
            <a:xfrm>
              <a:off x="4476" y="1200"/>
              <a:ext cx="27" cy="22"/>
            </a:xfrm>
            <a:custGeom>
              <a:avLst/>
              <a:gdLst>
                <a:gd name="T0" fmla="*/ 1 w 27"/>
                <a:gd name="T1" fmla="*/ 4 h 22"/>
                <a:gd name="T2" fmla="*/ 0 w 27"/>
                <a:gd name="T3" fmla="*/ 7 h 22"/>
                <a:gd name="T4" fmla="*/ 23 w 27"/>
                <a:gd name="T5" fmla="*/ 22 h 22"/>
                <a:gd name="T6" fmla="*/ 27 w 27"/>
                <a:gd name="T7" fmla="*/ 16 h 22"/>
                <a:gd name="T8" fmla="*/ 5 w 27"/>
                <a:gd name="T9" fmla="*/ 0 h 22"/>
                <a:gd name="T10" fmla="*/ 1 w 27"/>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4"/>
                  </a:moveTo>
                  <a:lnTo>
                    <a:pt x="0" y="7"/>
                  </a:lnTo>
                  <a:lnTo>
                    <a:pt x="23" y="22"/>
                  </a:lnTo>
                  <a:lnTo>
                    <a:pt x="27" y="16"/>
                  </a:lnTo>
                  <a:lnTo>
                    <a:pt x="5" y="0"/>
                  </a:lnTo>
                  <a:lnTo>
                    <a:pt x="1"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97" name="Freeform 591"/>
            <p:cNvSpPr>
              <a:spLocks/>
            </p:cNvSpPr>
            <p:nvPr/>
          </p:nvSpPr>
          <p:spPr bwMode="auto">
            <a:xfrm>
              <a:off x="4586" y="1219"/>
              <a:ext cx="30" cy="25"/>
            </a:xfrm>
            <a:custGeom>
              <a:avLst/>
              <a:gdLst>
                <a:gd name="T0" fmla="*/ 0 w 30"/>
                <a:gd name="T1" fmla="*/ 24 h 25"/>
                <a:gd name="T2" fmla="*/ 5 w 30"/>
                <a:gd name="T3" fmla="*/ 24 h 25"/>
                <a:gd name="T4" fmla="*/ 30 w 30"/>
                <a:gd name="T5" fmla="*/ 7 h 25"/>
                <a:gd name="T6" fmla="*/ 25 w 30"/>
                <a:gd name="T7" fmla="*/ 0 h 25"/>
                <a:gd name="T8" fmla="*/ 0 w 30"/>
                <a:gd name="T9" fmla="*/ 17 h 25"/>
                <a:gd name="T10" fmla="*/ 5 w 30"/>
                <a:gd name="T11" fmla="*/ 17 h 25"/>
                <a:gd name="T12" fmla="*/ 0 w 30"/>
                <a:gd name="T13" fmla="*/ 24 h 25"/>
                <a:gd name="T14" fmla="*/ 1 w 30"/>
                <a:gd name="T15" fmla="*/ 25 h 25"/>
                <a:gd name="T16" fmla="*/ 5 w 30"/>
                <a:gd name="T17" fmla="*/ 24 h 25"/>
                <a:gd name="T18" fmla="*/ 0 w 30"/>
                <a:gd name="T19" fmla="*/ 24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0" y="24"/>
                  </a:moveTo>
                  <a:lnTo>
                    <a:pt x="5" y="24"/>
                  </a:lnTo>
                  <a:lnTo>
                    <a:pt x="30" y="7"/>
                  </a:lnTo>
                  <a:lnTo>
                    <a:pt x="25" y="0"/>
                  </a:lnTo>
                  <a:lnTo>
                    <a:pt x="0" y="17"/>
                  </a:lnTo>
                  <a:lnTo>
                    <a:pt x="5" y="17"/>
                  </a:lnTo>
                  <a:lnTo>
                    <a:pt x="0" y="24"/>
                  </a:lnTo>
                  <a:lnTo>
                    <a:pt x="1" y="25"/>
                  </a:lnTo>
                  <a:lnTo>
                    <a:pt x="5" y="24"/>
                  </a:lnTo>
                  <a:lnTo>
                    <a:pt x="0"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98" name="Freeform 592"/>
            <p:cNvSpPr>
              <a:spLocks/>
            </p:cNvSpPr>
            <p:nvPr/>
          </p:nvSpPr>
          <p:spPr bwMode="auto">
            <a:xfrm>
              <a:off x="4562" y="1219"/>
              <a:ext cx="29" cy="24"/>
            </a:xfrm>
            <a:custGeom>
              <a:avLst/>
              <a:gdLst>
                <a:gd name="T0" fmla="*/ 5 w 29"/>
                <a:gd name="T1" fmla="*/ 7 h 24"/>
                <a:gd name="T2" fmla="*/ 0 w 29"/>
                <a:gd name="T3" fmla="*/ 7 h 24"/>
                <a:gd name="T4" fmla="*/ 24 w 29"/>
                <a:gd name="T5" fmla="*/ 24 h 24"/>
                <a:gd name="T6" fmla="*/ 29 w 29"/>
                <a:gd name="T7" fmla="*/ 17 h 24"/>
                <a:gd name="T8" fmla="*/ 5 w 29"/>
                <a:gd name="T9" fmla="*/ 0 h 24"/>
                <a:gd name="T10" fmla="*/ 2 w 29"/>
                <a:gd name="T11" fmla="*/ 0 h 24"/>
                <a:gd name="T12" fmla="*/ 5 w 29"/>
                <a:gd name="T13" fmla="*/ 0 h 24"/>
                <a:gd name="T14" fmla="*/ 3 w 29"/>
                <a:gd name="T15" fmla="*/ 0 h 24"/>
                <a:gd name="T16" fmla="*/ 2 w 29"/>
                <a:gd name="T17" fmla="*/ 0 h 24"/>
                <a:gd name="T18" fmla="*/ 5 w 29"/>
                <a:gd name="T19" fmla="*/ 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5" y="7"/>
                  </a:moveTo>
                  <a:lnTo>
                    <a:pt x="0" y="7"/>
                  </a:lnTo>
                  <a:lnTo>
                    <a:pt x="24" y="24"/>
                  </a:lnTo>
                  <a:lnTo>
                    <a:pt x="29" y="17"/>
                  </a:lnTo>
                  <a:lnTo>
                    <a:pt x="5" y="0"/>
                  </a:lnTo>
                  <a:lnTo>
                    <a:pt x="2" y="0"/>
                  </a:lnTo>
                  <a:lnTo>
                    <a:pt x="5" y="0"/>
                  </a:lnTo>
                  <a:lnTo>
                    <a:pt x="3" y="0"/>
                  </a:lnTo>
                  <a:lnTo>
                    <a:pt x="2" y="0"/>
                  </a:lnTo>
                  <a:lnTo>
                    <a:pt x="5" y="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99" name="Freeform 593"/>
            <p:cNvSpPr>
              <a:spLocks/>
            </p:cNvSpPr>
            <p:nvPr/>
          </p:nvSpPr>
          <p:spPr bwMode="auto">
            <a:xfrm>
              <a:off x="4540" y="1219"/>
              <a:ext cx="27" cy="18"/>
            </a:xfrm>
            <a:custGeom>
              <a:avLst/>
              <a:gdLst>
                <a:gd name="T0" fmla="*/ 0 w 27"/>
                <a:gd name="T1" fmla="*/ 17 h 18"/>
                <a:gd name="T2" fmla="*/ 5 w 27"/>
                <a:gd name="T3" fmla="*/ 18 h 18"/>
                <a:gd name="T4" fmla="*/ 27 w 27"/>
                <a:gd name="T5" fmla="*/ 7 h 18"/>
                <a:gd name="T6" fmla="*/ 24 w 27"/>
                <a:gd name="T7" fmla="*/ 0 h 18"/>
                <a:gd name="T8" fmla="*/ 2 w 27"/>
                <a:gd name="T9" fmla="*/ 10 h 18"/>
                <a:gd name="T10" fmla="*/ 5 w 27"/>
                <a:gd name="T11" fmla="*/ 12 h 18"/>
                <a:gd name="T12" fmla="*/ 0 w 27"/>
                <a:gd name="T13" fmla="*/ 17 h 18"/>
                <a:gd name="T14" fmla="*/ 3 w 27"/>
                <a:gd name="T15" fmla="*/ 18 h 18"/>
                <a:gd name="T16" fmla="*/ 5 w 27"/>
                <a:gd name="T17" fmla="*/ 18 h 18"/>
                <a:gd name="T18" fmla="*/ 0 w 27"/>
                <a:gd name="T19" fmla="*/ 17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8">
                  <a:moveTo>
                    <a:pt x="0" y="17"/>
                  </a:moveTo>
                  <a:lnTo>
                    <a:pt x="5" y="18"/>
                  </a:lnTo>
                  <a:lnTo>
                    <a:pt x="27" y="7"/>
                  </a:lnTo>
                  <a:lnTo>
                    <a:pt x="24" y="0"/>
                  </a:lnTo>
                  <a:lnTo>
                    <a:pt x="2" y="10"/>
                  </a:lnTo>
                  <a:lnTo>
                    <a:pt x="5" y="12"/>
                  </a:lnTo>
                  <a:lnTo>
                    <a:pt x="0" y="17"/>
                  </a:lnTo>
                  <a:lnTo>
                    <a:pt x="3" y="18"/>
                  </a:lnTo>
                  <a:lnTo>
                    <a:pt x="5" y="18"/>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00" name="Freeform 594"/>
            <p:cNvSpPr>
              <a:spLocks/>
            </p:cNvSpPr>
            <p:nvPr/>
          </p:nvSpPr>
          <p:spPr bwMode="auto">
            <a:xfrm>
              <a:off x="4521" y="1216"/>
              <a:ext cx="24" cy="20"/>
            </a:xfrm>
            <a:custGeom>
              <a:avLst/>
              <a:gdLst>
                <a:gd name="T0" fmla="*/ 4 w 24"/>
                <a:gd name="T1" fmla="*/ 8 h 20"/>
                <a:gd name="T2" fmla="*/ 0 w 24"/>
                <a:gd name="T3" fmla="*/ 6 h 20"/>
                <a:gd name="T4" fmla="*/ 19 w 24"/>
                <a:gd name="T5" fmla="*/ 20 h 20"/>
                <a:gd name="T6" fmla="*/ 24 w 24"/>
                <a:gd name="T7" fmla="*/ 15 h 20"/>
                <a:gd name="T8" fmla="*/ 4 w 24"/>
                <a:gd name="T9" fmla="*/ 1 h 20"/>
                <a:gd name="T10" fmla="*/ 0 w 24"/>
                <a:gd name="T11" fmla="*/ 0 h 20"/>
                <a:gd name="T12" fmla="*/ 4 w 24"/>
                <a:gd name="T13" fmla="*/ 1 h 20"/>
                <a:gd name="T14" fmla="*/ 2 w 24"/>
                <a:gd name="T15" fmla="*/ 0 h 20"/>
                <a:gd name="T16" fmla="*/ 0 w 24"/>
                <a:gd name="T17" fmla="*/ 0 h 20"/>
                <a:gd name="T18" fmla="*/ 4 w 24"/>
                <a:gd name="T19" fmla="*/ 8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0">
                  <a:moveTo>
                    <a:pt x="4" y="8"/>
                  </a:moveTo>
                  <a:lnTo>
                    <a:pt x="0" y="6"/>
                  </a:lnTo>
                  <a:lnTo>
                    <a:pt x="19" y="20"/>
                  </a:lnTo>
                  <a:lnTo>
                    <a:pt x="24" y="15"/>
                  </a:lnTo>
                  <a:lnTo>
                    <a:pt x="4" y="1"/>
                  </a:lnTo>
                  <a:lnTo>
                    <a:pt x="0" y="0"/>
                  </a:lnTo>
                  <a:lnTo>
                    <a:pt x="4" y="1"/>
                  </a:lnTo>
                  <a:lnTo>
                    <a:pt x="2" y="0"/>
                  </a:lnTo>
                  <a:lnTo>
                    <a:pt x="0" y="0"/>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01" name="Freeform 595"/>
            <p:cNvSpPr>
              <a:spLocks/>
            </p:cNvSpPr>
            <p:nvPr/>
          </p:nvSpPr>
          <p:spPr bwMode="auto">
            <a:xfrm>
              <a:off x="4499" y="1216"/>
              <a:ext cx="26" cy="21"/>
            </a:xfrm>
            <a:custGeom>
              <a:avLst/>
              <a:gdLst>
                <a:gd name="T0" fmla="*/ 0 w 26"/>
                <a:gd name="T1" fmla="*/ 20 h 21"/>
                <a:gd name="T2" fmla="*/ 4 w 26"/>
                <a:gd name="T3" fmla="*/ 20 h 21"/>
                <a:gd name="T4" fmla="*/ 26 w 26"/>
                <a:gd name="T5" fmla="*/ 8 h 21"/>
                <a:gd name="T6" fmla="*/ 22 w 26"/>
                <a:gd name="T7" fmla="*/ 0 h 21"/>
                <a:gd name="T8" fmla="*/ 0 w 26"/>
                <a:gd name="T9" fmla="*/ 13 h 21"/>
                <a:gd name="T10" fmla="*/ 4 w 26"/>
                <a:gd name="T11" fmla="*/ 13 h 21"/>
                <a:gd name="T12" fmla="*/ 0 w 26"/>
                <a:gd name="T13" fmla="*/ 20 h 21"/>
                <a:gd name="T14" fmla="*/ 2 w 26"/>
                <a:gd name="T15" fmla="*/ 21 h 21"/>
                <a:gd name="T16" fmla="*/ 4 w 26"/>
                <a:gd name="T17" fmla="*/ 20 h 21"/>
                <a:gd name="T18" fmla="*/ 0 w 26"/>
                <a:gd name="T19" fmla="*/ 20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0" y="20"/>
                  </a:moveTo>
                  <a:lnTo>
                    <a:pt x="4" y="20"/>
                  </a:lnTo>
                  <a:lnTo>
                    <a:pt x="26" y="8"/>
                  </a:lnTo>
                  <a:lnTo>
                    <a:pt x="22" y="0"/>
                  </a:lnTo>
                  <a:lnTo>
                    <a:pt x="0" y="13"/>
                  </a:lnTo>
                  <a:lnTo>
                    <a:pt x="4" y="13"/>
                  </a:lnTo>
                  <a:lnTo>
                    <a:pt x="0" y="20"/>
                  </a:lnTo>
                  <a:lnTo>
                    <a:pt x="2" y="21"/>
                  </a:lnTo>
                  <a:lnTo>
                    <a:pt x="4" y="20"/>
                  </a:lnTo>
                  <a:lnTo>
                    <a:pt x="0" y="2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02" name="Freeform 596"/>
            <p:cNvSpPr>
              <a:spLocks/>
            </p:cNvSpPr>
            <p:nvPr/>
          </p:nvSpPr>
          <p:spPr bwMode="auto">
            <a:xfrm>
              <a:off x="4476" y="1214"/>
              <a:ext cx="27" cy="22"/>
            </a:xfrm>
            <a:custGeom>
              <a:avLst/>
              <a:gdLst>
                <a:gd name="T0" fmla="*/ 1 w 27"/>
                <a:gd name="T1" fmla="*/ 3 h 22"/>
                <a:gd name="T2" fmla="*/ 0 w 27"/>
                <a:gd name="T3" fmla="*/ 7 h 22"/>
                <a:gd name="T4" fmla="*/ 23 w 27"/>
                <a:gd name="T5" fmla="*/ 22 h 22"/>
                <a:gd name="T6" fmla="*/ 27 w 27"/>
                <a:gd name="T7" fmla="*/ 15 h 22"/>
                <a:gd name="T8" fmla="*/ 5 w 27"/>
                <a:gd name="T9" fmla="*/ 0 h 22"/>
                <a:gd name="T10" fmla="*/ 1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3"/>
                  </a:moveTo>
                  <a:lnTo>
                    <a:pt x="0" y="7"/>
                  </a:lnTo>
                  <a:lnTo>
                    <a:pt x="23" y="22"/>
                  </a:lnTo>
                  <a:lnTo>
                    <a:pt x="27" y="15"/>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03" name="Freeform 597"/>
            <p:cNvSpPr>
              <a:spLocks/>
            </p:cNvSpPr>
            <p:nvPr/>
          </p:nvSpPr>
          <p:spPr bwMode="auto">
            <a:xfrm>
              <a:off x="4586" y="1153"/>
              <a:ext cx="30" cy="25"/>
            </a:xfrm>
            <a:custGeom>
              <a:avLst/>
              <a:gdLst>
                <a:gd name="T0" fmla="*/ 0 w 30"/>
                <a:gd name="T1" fmla="*/ 25 h 25"/>
                <a:gd name="T2" fmla="*/ 5 w 30"/>
                <a:gd name="T3" fmla="*/ 25 h 25"/>
                <a:gd name="T4" fmla="*/ 30 w 30"/>
                <a:gd name="T5" fmla="*/ 7 h 25"/>
                <a:gd name="T6" fmla="*/ 25 w 30"/>
                <a:gd name="T7" fmla="*/ 0 h 25"/>
                <a:gd name="T8" fmla="*/ 0 w 30"/>
                <a:gd name="T9" fmla="*/ 19 h 25"/>
                <a:gd name="T10" fmla="*/ 5 w 30"/>
                <a:gd name="T11" fmla="*/ 19 h 25"/>
                <a:gd name="T12" fmla="*/ 0 w 30"/>
                <a:gd name="T13" fmla="*/ 25 h 25"/>
                <a:gd name="T14" fmla="*/ 1 w 30"/>
                <a:gd name="T15" fmla="*/ 25 h 25"/>
                <a:gd name="T16" fmla="*/ 5 w 30"/>
                <a:gd name="T17" fmla="*/ 25 h 25"/>
                <a:gd name="T18" fmla="*/ 0 w 30"/>
                <a:gd name="T19" fmla="*/ 25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0" y="25"/>
                  </a:moveTo>
                  <a:lnTo>
                    <a:pt x="5" y="25"/>
                  </a:lnTo>
                  <a:lnTo>
                    <a:pt x="30" y="7"/>
                  </a:lnTo>
                  <a:lnTo>
                    <a:pt x="25" y="0"/>
                  </a:lnTo>
                  <a:lnTo>
                    <a:pt x="0" y="19"/>
                  </a:lnTo>
                  <a:lnTo>
                    <a:pt x="5" y="19"/>
                  </a:lnTo>
                  <a:lnTo>
                    <a:pt x="0" y="25"/>
                  </a:lnTo>
                  <a:lnTo>
                    <a:pt x="1" y="25"/>
                  </a:lnTo>
                  <a:lnTo>
                    <a:pt x="5" y="25"/>
                  </a:lnTo>
                  <a:lnTo>
                    <a:pt x="0" y="2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04" name="Freeform 598"/>
            <p:cNvSpPr>
              <a:spLocks/>
            </p:cNvSpPr>
            <p:nvPr/>
          </p:nvSpPr>
          <p:spPr bwMode="auto">
            <a:xfrm>
              <a:off x="4562" y="1153"/>
              <a:ext cx="29" cy="25"/>
            </a:xfrm>
            <a:custGeom>
              <a:avLst/>
              <a:gdLst>
                <a:gd name="T0" fmla="*/ 5 w 29"/>
                <a:gd name="T1" fmla="*/ 8 h 25"/>
                <a:gd name="T2" fmla="*/ 0 w 29"/>
                <a:gd name="T3" fmla="*/ 8 h 25"/>
                <a:gd name="T4" fmla="*/ 24 w 29"/>
                <a:gd name="T5" fmla="*/ 25 h 25"/>
                <a:gd name="T6" fmla="*/ 29 w 29"/>
                <a:gd name="T7" fmla="*/ 19 h 25"/>
                <a:gd name="T8" fmla="*/ 5 w 29"/>
                <a:gd name="T9" fmla="*/ 2 h 25"/>
                <a:gd name="T10" fmla="*/ 2 w 29"/>
                <a:gd name="T11" fmla="*/ 2 h 25"/>
                <a:gd name="T12" fmla="*/ 5 w 29"/>
                <a:gd name="T13" fmla="*/ 2 h 25"/>
                <a:gd name="T14" fmla="*/ 3 w 29"/>
                <a:gd name="T15" fmla="*/ 0 h 25"/>
                <a:gd name="T16" fmla="*/ 2 w 29"/>
                <a:gd name="T17" fmla="*/ 2 h 25"/>
                <a:gd name="T18" fmla="*/ 5 w 29"/>
                <a:gd name="T19" fmla="*/ 8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5" y="8"/>
                  </a:moveTo>
                  <a:lnTo>
                    <a:pt x="0" y="8"/>
                  </a:lnTo>
                  <a:lnTo>
                    <a:pt x="24" y="25"/>
                  </a:lnTo>
                  <a:lnTo>
                    <a:pt x="29" y="19"/>
                  </a:lnTo>
                  <a:lnTo>
                    <a:pt x="5" y="2"/>
                  </a:lnTo>
                  <a:lnTo>
                    <a:pt x="2" y="2"/>
                  </a:lnTo>
                  <a:lnTo>
                    <a:pt x="5" y="2"/>
                  </a:lnTo>
                  <a:lnTo>
                    <a:pt x="3" y="0"/>
                  </a:lnTo>
                  <a:lnTo>
                    <a:pt x="2" y="2"/>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05" name="Freeform 599"/>
            <p:cNvSpPr>
              <a:spLocks/>
            </p:cNvSpPr>
            <p:nvPr/>
          </p:nvSpPr>
          <p:spPr bwMode="auto">
            <a:xfrm>
              <a:off x="4540" y="1155"/>
              <a:ext cx="27" cy="18"/>
            </a:xfrm>
            <a:custGeom>
              <a:avLst/>
              <a:gdLst>
                <a:gd name="T0" fmla="*/ 0 w 27"/>
                <a:gd name="T1" fmla="*/ 17 h 18"/>
                <a:gd name="T2" fmla="*/ 5 w 27"/>
                <a:gd name="T3" fmla="*/ 17 h 18"/>
                <a:gd name="T4" fmla="*/ 27 w 27"/>
                <a:gd name="T5" fmla="*/ 6 h 18"/>
                <a:gd name="T6" fmla="*/ 24 w 27"/>
                <a:gd name="T7" fmla="*/ 0 h 18"/>
                <a:gd name="T8" fmla="*/ 2 w 27"/>
                <a:gd name="T9" fmla="*/ 10 h 18"/>
                <a:gd name="T10" fmla="*/ 5 w 27"/>
                <a:gd name="T11" fmla="*/ 10 h 18"/>
                <a:gd name="T12" fmla="*/ 0 w 27"/>
                <a:gd name="T13" fmla="*/ 17 h 18"/>
                <a:gd name="T14" fmla="*/ 3 w 27"/>
                <a:gd name="T15" fmla="*/ 18 h 18"/>
                <a:gd name="T16" fmla="*/ 5 w 27"/>
                <a:gd name="T17" fmla="*/ 17 h 18"/>
                <a:gd name="T18" fmla="*/ 0 w 27"/>
                <a:gd name="T19" fmla="*/ 17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8">
                  <a:moveTo>
                    <a:pt x="0" y="17"/>
                  </a:moveTo>
                  <a:lnTo>
                    <a:pt x="5" y="17"/>
                  </a:lnTo>
                  <a:lnTo>
                    <a:pt x="27" y="6"/>
                  </a:lnTo>
                  <a:lnTo>
                    <a:pt x="24" y="0"/>
                  </a:lnTo>
                  <a:lnTo>
                    <a:pt x="2" y="10"/>
                  </a:lnTo>
                  <a:lnTo>
                    <a:pt x="5" y="10"/>
                  </a:lnTo>
                  <a:lnTo>
                    <a:pt x="0" y="17"/>
                  </a:lnTo>
                  <a:lnTo>
                    <a:pt x="3" y="18"/>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06" name="Freeform 600"/>
            <p:cNvSpPr>
              <a:spLocks/>
            </p:cNvSpPr>
            <p:nvPr/>
          </p:nvSpPr>
          <p:spPr bwMode="auto">
            <a:xfrm>
              <a:off x="4521" y="1150"/>
              <a:ext cx="24" cy="22"/>
            </a:xfrm>
            <a:custGeom>
              <a:avLst/>
              <a:gdLst>
                <a:gd name="T0" fmla="*/ 4 w 24"/>
                <a:gd name="T1" fmla="*/ 8 h 22"/>
                <a:gd name="T2" fmla="*/ 0 w 24"/>
                <a:gd name="T3" fmla="*/ 8 h 22"/>
                <a:gd name="T4" fmla="*/ 19 w 24"/>
                <a:gd name="T5" fmla="*/ 22 h 22"/>
                <a:gd name="T6" fmla="*/ 24 w 24"/>
                <a:gd name="T7" fmla="*/ 15 h 22"/>
                <a:gd name="T8" fmla="*/ 4 w 24"/>
                <a:gd name="T9" fmla="*/ 1 h 22"/>
                <a:gd name="T10" fmla="*/ 0 w 24"/>
                <a:gd name="T11" fmla="*/ 1 h 22"/>
                <a:gd name="T12" fmla="*/ 4 w 24"/>
                <a:gd name="T13" fmla="*/ 1 h 22"/>
                <a:gd name="T14" fmla="*/ 2 w 24"/>
                <a:gd name="T15" fmla="*/ 0 h 22"/>
                <a:gd name="T16" fmla="*/ 0 w 24"/>
                <a:gd name="T17" fmla="*/ 1 h 22"/>
                <a:gd name="T18" fmla="*/ 4 w 24"/>
                <a:gd name="T19" fmla="*/ 8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8"/>
                  </a:moveTo>
                  <a:lnTo>
                    <a:pt x="0" y="8"/>
                  </a:lnTo>
                  <a:lnTo>
                    <a:pt x="19" y="22"/>
                  </a:lnTo>
                  <a:lnTo>
                    <a:pt x="24" y="15"/>
                  </a:lnTo>
                  <a:lnTo>
                    <a:pt x="4" y="1"/>
                  </a:lnTo>
                  <a:lnTo>
                    <a:pt x="0" y="1"/>
                  </a:lnTo>
                  <a:lnTo>
                    <a:pt x="4" y="1"/>
                  </a:lnTo>
                  <a:lnTo>
                    <a:pt x="2" y="0"/>
                  </a:lnTo>
                  <a:lnTo>
                    <a:pt x="0" y="1"/>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07" name="Freeform 601"/>
            <p:cNvSpPr>
              <a:spLocks/>
            </p:cNvSpPr>
            <p:nvPr/>
          </p:nvSpPr>
          <p:spPr bwMode="auto">
            <a:xfrm>
              <a:off x="4499" y="1151"/>
              <a:ext cx="26" cy="21"/>
            </a:xfrm>
            <a:custGeom>
              <a:avLst/>
              <a:gdLst>
                <a:gd name="T0" fmla="*/ 0 w 26"/>
                <a:gd name="T1" fmla="*/ 19 h 21"/>
                <a:gd name="T2" fmla="*/ 4 w 26"/>
                <a:gd name="T3" fmla="*/ 19 h 21"/>
                <a:gd name="T4" fmla="*/ 26 w 26"/>
                <a:gd name="T5" fmla="*/ 7 h 21"/>
                <a:gd name="T6" fmla="*/ 22 w 26"/>
                <a:gd name="T7" fmla="*/ 0 h 21"/>
                <a:gd name="T8" fmla="*/ 0 w 26"/>
                <a:gd name="T9" fmla="*/ 12 h 21"/>
                <a:gd name="T10" fmla="*/ 4 w 26"/>
                <a:gd name="T11" fmla="*/ 12 h 21"/>
                <a:gd name="T12" fmla="*/ 0 w 26"/>
                <a:gd name="T13" fmla="*/ 19 h 21"/>
                <a:gd name="T14" fmla="*/ 2 w 26"/>
                <a:gd name="T15" fmla="*/ 21 h 21"/>
                <a:gd name="T16" fmla="*/ 4 w 26"/>
                <a:gd name="T17" fmla="*/ 19 h 21"/>
                <a:gd name="T18" fmla="*/ 0 w 26"/>
                <a:gd name="T19" fmla="*/ 19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0" y="19"/>
                  </a:moveTo>
                  <a:lnTo>
                    <a:pt x="4" y="19"/>
                  </a:lnTo>
                  <a:lnTo>
                    <a:pt x="26" y="7"/>
                  </a:lnTo>
                  <a:lnTo>
                    <a:pt x="22" y="0"/>
                  </a:lnTo>
                  <a:lnTo>
                    <a:pt x="0" y="12"/>
                  </a:lnTo>
                  <a:lnTo>
                    <a:pt x="4" y="12"/>
                  </a:lnTo>
                  <a:lnTo>
                    <a:pt x="0" y="19"/>
                  </a:lnTo>
                  <a:lnTo>
                    <a:pt x="2" y="21"/>
                  </a:lnTo>
                  <a:lnTo>
                    <a:pt x="4"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08" name="Freeform 602"/>
            <p:cNvSpPr>
              <a:spLocks/>
            </p:cNvSpPr>
            <p:nvPr/>
          </p:nvSpPr>
          <p:spPr bwMode="auto">
            <a:xfrm>
              <a:off x="4476" y="1150"/>
              <a:ext cx="27" cy="20"/>
            </a:xfrm>
            <a:custGeom>
              <a:avLst/>
              <a:gdLst>
                <a:gd name="T0" fmla="*/ 1 w 27"/>
                <a:gd name="T1" fmla="*/ 3 h 20"/>
                <a:gd name="T2" fmla="*/ 0 w 27"/>
                <a:gd name="T3" fmla="*/ 6 h 20"/>
                <a:gd name="T4" fmla="*/ 23 w 27"/>
                <a:gd name="T5" fmla="*/ 20 h 20"/>
                <a:gd name="T6" fmla="*/ 27 w 27"/>
                <a:gd name="T7" fmla="*/ 13 h 20"/>
                <a:gd name="T8" fmla="*/ 5 w 27"/>
                <a:gd name="T9" fmla="*/ 0 h 20"/>
                <a:gd name="T10" fmla="*/ 1 w 27"/>
                <a:gd name="T11" fmla="*/ 3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1" y="3"/>
                  </a:moveTo>
                  <a:lnTo>
                    <a:pt x="0" y="6"/>
                  </a:lnTo>
                  <a:lnTo>
                    <a:pt x="23" y="20"/>
                  </a:lnTo>
                  <a:lnTo>
                    <a:pt x="27" y="13"/>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09" name="Freeform 603"/>
            <p:cNvSpPr>
              <a:spLocks/>
            </p:cNvSpPr>
            <p:nvPr/>
          </p:nvSpPr>
          <p:spPr bwMode="auto">
            <a:xfrm>
              <a:off x="4586" y="1166"/>
              <a:ext cx="30" cy="28"/>
            </a:xfrm>
            <a:custGeom>
              <a:avLst/>
              <a:gdLst>
                <a:gd name="T0" fmla="*/ 0 w 30"/>
                <a:gd name="T1" fmla="*/ 26 h 28"/>
                <a:gd name="T2" fmla="*/ 5 w 30"/>
                <a:gd name="T3" fmla="*/ 26 h 28"/>
                <a:gd name="T4" fmla="*/ 30 w 30"/>
                <a:gd name="T5" fmla="*/ 7 h 28"/>
                <a:gd name="T6" fmla="*/ 25 w 30"/>
                <a:gd name="T7" fmla="*/ 0 h 28"/>
                <a:gd name="T8" fmla="*/ 0 w 30"/>
                <a:gd name="T9" fmla="*/ 19 h 28"/>
                <a:gd name="T10" fmla="*/ 5 w 30"/>
                <a:gd name="T11" fmla="*/ 19 h 28"/>
                <a:gd name="T12" fmla="*/ 0 w 30"/>
                <a:gd name="T13" fmla="*/ 26 h 28"/>
                <a:gd name="T14" fmla="*/ 1 w 30"/>
                <a:gd name="T15" fmla="*/ 28 h 28"/>
                <a:gd name="T16" fmla="*/ 5 w 30"/>
                <a:gd name="T17" fmla="*/ 26 h 28"/>
                <a:gd name="T18" fmla="*/ 0 w 30"/>
                <a:gd name="T19" fmla="*/ 26 h 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8">
                  <a:moveTo>
                    <a:pt x="0" y="26"/>
                  </a:moveTo>
                  <a:lnTo>
                    <a:pt x="5" y="26"/>
                  </a:lnTo>
                  <a:lnTo>
                    <a:pt x="30" y="7"/>
                  </a:lnTo>
                  <a:lnTo>
                    <a:pt x="25" y="0"/>
                  </a:lnTo>
                  <a:lnTo>
                    <a:pt x="0" y="19"/>
                  </a:lnTo>
                  <a:lnTo>
                    <a:pt x="5" y="19"/>
                  </a:lnTo>
                  <a:lnTo>
                    <a:pt x="0" y="26"/>
                  </a:lnTo>
                  <a:lnTo>
                    <a:pt x="1" y="28"/>
                  </a:lnTo>
                  <a:lnTo>
                    <a:pt x="5" y="26"/>
                  </a:lnTo>
                  <a:lnTo>
                    <a:pt x="0" y="2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10" name="Freeform 604"/>
            <p:cNvSpPr>
              <a:spLocks/>
            </p:cNvSpPr>
            <p:nvPr/>
          </p:nvSpPr>
          <p:spPr bwMode="auto">
            <a:xfrm>
              <a:off x="4562" y="1166"/>
              <a:ext cx="29" cy="26"/>
            </a:xfrm>
            <a:custGeom>
              <a:avLst/>
              <a:gdLst>
                <a:gd name="T0" fmla="*/ 5 w 29"/>
                <a:gd name="T1" fmla="*/ 9 h 26"/>
                <a:gd name="T2" fmla="*/ 0 w 29"/>
                <a:gd name="T3" fmla="*/ 9 h 26"/>
                <a:gd name="T4" fmla="*/ 24 w 29"/>
                <a:gd name="T5" fmla="*/ 26 h 26"/>
                <a:gd name="T6" fmla="*/ 29 w 29"/>
                <a:gd name="T7" fmla="*/ 19 h 26"/>
                <a:gd name="T8" fmla="*/ 5 w 29"/>
                <a:gd name="T9" fmla="*/ 2 h 26"/>
                <a:gd name="T10" fmla="*/ 2 w 29"/>
                <a:gd name="T11" fmla="*/ 2 h 26"/>
                <a:gd name="T12" fmla="*/ 5 w 29"/>
                <a:gd name="T13" fmla="*/ 2 h 26"/>
                <a:gd name="T14" fmla="*/ 3 w 29"/>
                <a:gd name="T15" fmla="*/ 0 h 26"/>
                <a:gd name="T16" fmla="*/ 2 w 29"/>
                <a:gd name="T17" fmla="*/ 2 h 26"/>
                <a:gd name="T18" fmla="*/ 5 w 29"/>
                <a:gd name="T19" fmla="*/ 9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6">
                  <a:moveTo>
                    <a:pt x="5" y="9"/>
                  </a:moveTo>
                  <a:lnTo>
                    <a:pt x="0" y="9"/>
                  </a:lnTo>
                  <a:lnTo>
                    <a:pt x="24" y="26"/>
                  </a:lnTo>
                  <a:lnTo>
                    <a:pt x="29" y="19"/>
                  </a:lnTo>
                  <a:lnTo>
                    <a:pt x="5" y="2"/>
                  </a:lnTo>
                  <a:lnTo>
                    <a:pt x="2" y="2"/>
                  </a:lnTo>
                  <a:lnTo>
                    <a:pt x="5" y="2"/>
                  </a:lnTo>
                  <a:lnTo>
                    <a:pt x="3" y="0"/>
                  </a:lnTo>
                  <a:lnTo>
                    <a:pt x="2" y="2"/>
                  </a:lnTo>
                  <a:lnTo>
                    <a:pt x="5"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11" name="Freeform 605"/>
            <p:cNvSpPr>
              <a:spLocks/>
            </p:cNvSpPr>
            <p:nvPr/>
          </p:nvSpPr>
          <p:spPr bwMode="auto">
            <a:xfrm>
              <a:off x="4540" y="1168"/>
              <a:ext cx="27" cy="19"/>
            </a:xfrm>
            <a:custGeom>
              <a:avLst/>
              <a:gdLst>
                <a:gd name="T0" fmla="*/ 0 w 27"/>
                <a:gd name="T1" fmla="*/ 17 h 19"/>
                <a:gd name="T2" fmla="*/ 5 w 27"/>
                <a:gd name="T3" fmla="*/ 17 h 19"/>
                <a:gd name="T4" fmla="*/ 27 w 27"/>
                <a:gd name="T5" fmla="*/ 7 h 19"/>
                <a:gd name="T6" fmla="*/ 24 w 27"/>
                <a:gd name="T7" fmla="*/ 0 h 19"/>
                <a:gd name="T8" fmla="*/ 2 w 27"/>
                <a:gd name="T9" fmla="*/ 10 h 19"/>
                <a:gd name="T10" fmla="*/ 5 w 27"/>
                <a:gd name="T11" fmla="*/ 10 h 19"/>
                <a:gd name="T12" fmla="*/ 0 w 27"/>
                <a:gd name="T13" fmla="*/ 17 h 19"/>
                <a:gd name="T14" fmla="*/ 3 w 27"/>
                <a:gd name="T15" fmla="*/ 19 h 19"/>
                <a:gd name="T16" fmla="*/ 5 w 27"/>
                <a:gd name="T17" fmla="*/ 17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7"/>
                  </a:lnTo>
                  <a:lnTo>
                    <a:pt x="27" y="7"/>
                  </a:lnTo>
                  <a:lnTo>
                    <a:pt x="24" y="0"/>
                  </a:lnTo>
                  <a:lnTo>
                    <a:pt x="2" y="10"/>
                  </a:lnTo>
                  <a:lnTo>
                    <a:pt x="5" y="10"/>
                  </a:lnTo>
                  <a:lnTo>
                    <a:pt x="0" y="17"/>
                  </a:lnTo>
                  <a:lnTo>
                    <a:pt x="3" y="19"/>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12" name="Freeform 606"/>
            <p:cNvSpPr>
              <a:spLocks/>
            </p:cNvSpPr>
            <p:nvPr/>
          </p:nvSpPr>
          <p:spPr bwMode="auto">
            <a:xfrm>
              <a:off x="4521" y="1163"/>
              <a:ext cx="24" cy="22"/>
            </a:xfrm>
            <a:custGeom>
              <a:avLst/>
              <a:gdLst>
                <a:gd name="T0" fmla="*/ 4 w 24"/>
                <a:gd name="T1" fmla="*/ 9 h 22"/>
                <a:gd name="T2" fmla="*/ 0 w 24"/>
                <a:gd name="T3" fmla="*/ 9 h 22"/>
                <a:gd name="T4" fmla="*/ 19 w 24"/>
                <a:gd name="T5" fmla="*/ 22 h 22"/>
                <a:gd name="T6" fmla="*/ 24 w 24"/>
                <a:gd name="T7" fmla="*/ 15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9"/>
                  </a:moveTo>
                  <a:lnTo>
                    <a:pt x="0" y="9"/>
                  </a:lnTo>
                  <a:lnTo>
                    <a:pt x="19" y="22"/>
                  </a:lnTo>
                  <a:lnTo>
                    <a:pt x="24" y="15"/>
                  </a:lnTo>
                  <a:lnTo>
                    <a:pt x="4" y="2"/>
                  </a:lnTo>
                  <a:lnTo>
                    <a:pt x="0" y="2"/>
                  </a:lnTo>
                  <a:lnTo>
                    <a:pt x="4" y="2"/>
                  </a:lnTo>
                  <a:lnTo>
                    <a:pt x="2" y="0"/>
                  </a:lnTo>
                  <a:lnTo>
                    <a:pt x="0" y="2"/>
                  </a:lnTo>
                  <a:lnTo>
                    <a:pt x="4"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13" name="Freeform 607"/>
            <p:cNvSpPr>
              <a:spLocks/>
            </p:cNvSpPr>
            <p:nvPr/>
          </p:nvSpPr>
          <p:spPr bwMode="auto">
            <a:xfrm>
              <a:off x="4499" y="1165"/>
              <a:ext cx="26" cy="20"/>
            </a:xfrm>
            <a:custGeom>
              <a:avLst/>
              <a:gdLst>
                <a:gd name="T0" fmla="*/ 0 w 26"/>
                <a:gd name="T1" fmla="*/ 18 h 20"/>
                <a:gd name="T2" fmla="*/ 4 w 26"/>
                <a:gd name="T3" fmla="*/ 18 h 20"/>
                <a:gd name="T4" fmla="*/ 26 w 26"/>
                <a:gd name="T5" fmla="*/ 7 h 20"/>
                <a:gd name="T6" fmla="*/ 22 w 26"/>
                <a:gd name="T7" fmla="*/ 0 h 20"/>
                <a:gd name="T8" fmla="*/ 0 w 26"/>
                <a:gd name="T9" fmla="*/ 12 h 20"/>
                <a:gd name="T10" fmla="*/ 4 w 26"/>
                <a:gd name="T11" fmla="*/ 12 h 20"/>
                <a:gd name="T12" fmla="*/ 0 w 26"/>
                <a:gd name="T13" fmla="*/ 18 h 20"/>
                <a:gd name="T14" fmla="*/ 2 w 26"/>
                <a:gd name="T15" fmla="*/ 20 h 20"/>
                <a:gd name="T16" fmla="*/ 4 w 26"/>
                <a:gd name="T17" fmla="*/ 18 h 20"/>
                <a:gd name="T18" fmla="*/ 0 w 26"/>
                <a:gd name="T19" fmla="*/ 18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18"/>
                  </a:moveTo>
                  <a:lnTo>
                    <a:pt x="4" y="18"/>
                  </a:lnTo>
                  <a:lnTo>
                    <a:pt x="26" y="7"/>
                  </a:lnTo>
                  <a:lnTo>
                    <a:pt x="22" y="0"/>
                  </a:lnTo>
                  <a:lnTo>
                    <a:pt x="0" y="12"/>
                  </a:lnTo>
                  <a:lnTo>
                    <a:pt x="4" y="12"/>
                  </a:lnTo>
                  <a:lnTo>
                    <a:pt x="0" y="18"/>
                  </a:lnTo>
                  <a:lnTo>
                    <a:pt x="2" y="20"/>
                  </a:lnTo>
                  <a:lnTo>
                    <a:pt x="4" y="18"/>
                  </a:lnTo>
                  <a:lnTo>
                    <a:pt x="0"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14" name="Freeform 608"/>
            <p:cNvSpPr>
              <a:spLocks/>
            </p:cNvSpPr>
            <p:nvPr/>
          </p:nvSpPr>
          <p:spPr bwMode="auto">
            <a:xfrm>
              <a:off x="4476" y="1163"/>
              <a:ext cx="27" cy="20"/>
            </a:xfrm>
            <a:custGeom>
              <a:avLst/>
              <a:gdLst>
                <a:gd name="T0" fmla="*/ 1 w 27"/>
                <a:gd name="T1" fmla="*/ 3 h 20"/>
                <a:gd name="T2" fmla="*/ 0 w 27"/>
                <a:gd name="T3" fmla="*/ 7 h 20"/>
                <a:gd name="T4" fmla="*/ 23 w 27"/>
                <a:gd name="T5" fmla="*/ 20 h 20"/>
                <a:gd name="T6" fmla="*/ 27 w 27"/>
                <a:gd name="T7" fmla="*/ 14 h 20"/>
                <a:gd name="T8" fmla="*/ 5 w 27"/>
                <a:gd name="T9" fmla="*/ 0 h 20"/>
                <a:gd name="T10" fmla="*/ 1 w 27"/>
                <a:gd name="T11" fmla="*/ 3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1" y="3"/>
                  </a:moveTo>
                  <a:lnTo>
                    <a:pt x="0" y="7"/>
                  </a:lnTo>
                  <a:lnTo>
                    <a:pt x="23" y="20"/>
                  </a:lnTo>
                  <a:lnTo>
                    <a:pt x="27" y="14"/>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15" name="Freeform 609"/>
            <p:cNvSpPr>
              <a:spLocks/>
            </p:cNvSpPr>
            <p:nvPr/>
          </p:nvSpPr>
          <p:spPr bwMode="auto">
            <a:xfrm>
              <a:off x="4586" y="1102"/>
              <a:ext cx="30" cy="26"/>
            </a:xfrm>
            <a:custGeom>
              <a:avLst/>
              <a:gdLst>
                <a:gd name="T0" fmla="*/ 0 w 30"/>
                <a:gd name="T1" fmla="*/ 24 h 26"/>
                <a:gd name="T2" fmla="*/ 5 w 30"/>
                <a:gd name="T3" fmla="*/ 24 h 26"/>
                <a:gd name="T4" fmla="*/ 30 w 30"/>
                <a:gd name="T5" fmla="*/ 5 h 26"/>
                <a:gd name="T6" fmla="*/ 25 w 30"/>
                <a:gd name="T7" fmla="*/ 0 h 26"/>
                <a:gd name="T8" fmla="*/ 0 w 30"/>
                <a:gd name="T9" fmla="*/ 17 h 26"/>
                <a:gd name="T10" fmla="*/ 5 w 30"/>
                <a:gd name="T11" fmla="*/ 17 h 26"/>
                <a:gd name="T12" fmla="*/ 0 w 30"/>
                <a:gd name="T13" fmla="*/ 24 h 26"/>
                <a:gd name="T14" fmla="*/ 1 w 30"/>
                <a:gd name="T15" fmla="*/ 26 h 26"/>
                <a:gd name="T16" fmla="*/ 5 w 30"/>
                <a:gd name="T17" fmla="*/ 24 h 26"/>
                <a:gd name="T18" fmla="*/ 0 w 30"/>
                <a:gd name="T19" fmla="*/ 24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0" y="24"/>
                  </a:moveTo>
                  <a:lnTo>
                    <a:pt x="5" y="24"/>
                  </a:lnTo>
                  <a:lnTo>
                    <a:pt x="30" y="5"/>
                  </a:lnTo>
                  <a:lnTo>
                    <a:pt x="25" y="0"/>
                  </a:lnTo>
                  <a:lnTo>
                    <a:pt x="0" y="17"/>
                  </a:lnTo>
                  <a:lnTo>
                    <a:pt x="5" y="17"/>
                  </a:lnTo>
                  <a:lnTo>
                    <a:pt x="0" y="24"/>
                  </a:lnTo>
                  <a:lnTo>
                    <a:pt x="1" y="26"/>
                  </a:lnTo>
                  <a:lnTo>
                    <a:pt x="5" y="24"/>
                  </a:lnTo>
                  <a:lnTo>
                    <a:pt x="0"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16" name="Freeform 610"/>
            <p:cNvSpPr>
              <a:spLocks/>
            </p:cNvSpPr>
            <p:nvPr/>
          </p:nvSpPr>
          <p:spPr bwMode="auto">
            <a:xfrm>
              <a:off x="4562" y="1101"/>
              <a:ext cx="29" cy="25"/>
            </a:xfrm>
            <a:custGeom>
              <a:avLst/>
              <a:gdLst>
                <a:gd name="T0" fmla="*/ 5 w 29"/>
                <a:gd name="T1" fmla="*/ 8 h 25"/>
                <a:gd name="T2" fmla="*/ 0 w 29"/>
                <a:gd name="T3" fmla="*/ 8 h 25"/>
                <a:gd name="T4" fmla="*/ 24 w 29"/>
                <a:gd name="T5" fmla="*/ 25 h 25"/>
                <a:gd name="T6" fmla="*/ 29 w 29"/>
                <a:gd name="T7" fmla="*/ 18 h 25"/>
                <a:gd name="T8" fmla="*/ 5 w 29"/>
                <a:gd name="T9" fmla="*/ 1 h 25"/>
                <a:gd name="T10" fmla="*/ 2 w 29"/>
                <a:gd name="T11" fmla="*/ 1 h 25"/>
                <a:gd name="T12" fmla="*/ 5 w 29"/>
                <a:gd name="T13" fmla="*/ 1 h 25"/>
                <a:gd name="T14" fmla="*/ 3 w 29"/>
                <a:gd name="T15" fmla="*/ 0 h 25"/>
                <a:gd name="T16" fmla="*/ 2 w 29"/>
                <a:gd name="T17" fmla="*/ 1 h 25"/>
                <a:gd name="T18" fmla="*/ 5 w 29"/>
                <a:gd name="T19" fmla="*/ 8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5" y="8"/>
                  </a:moveTo>
                  <a:lnTo>
                    <a:pt x="0" y="8"/>
                  </a:lnTo>
                  <a:lnTo>
                    <a:pt x="24" y="25"/>
                  </a:lnTo>
                  <a:lnTo>
                    <a:pt x="29" y="18"/>
                  </a:lnTo>
                  <a:lnTo>
                    <a:pt x="5" y="1"/>
                  </a:lnTo>
                  <a:lnTo>
                    <a:pt x="2" y="1"/>
                  </a:lnTo>
                  <a:lnTo>
                    <a:pt x="5" y="1"/>
                  </a:lnTo>
                  <a:lnTo>
                    <a:pt x="3" y="0"/>
                  </a:lnTo>
                  <a:lnTo>
                    <a:pt x="2" y="1"/>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17" name="Freeform 611"/>
            <p:cNvSpPr>
              <a:spLocks/>
            </p:cNvSpPr>
            <p:nvPr/>
          </p:nvSpPr>
          <p:spPr bwMode="auto">
            <a:xfrm>
              <a:off x="4540" y="1102"/>
              <a:ext cx="27" cy="19"/>
            </a:xfrm>
            <a:custGeom>
              <a:avLst/>
              <a:gdLst>
                <a:gd name="T0" fmla="*/ 0 w 27"/>
                <a:gd name="T1" fmla="*/ 17 h 19"/>
                <a:gd name="T2" fmla="*/ 5 w 27"/>
                <a:gd name="T3" fmla="*/ 17 h 19"/>
                <a:gd name="T4" fmla="*/ 27 w 27"/>
                <a:gd name="T5" fmla="*/ 7 h 19"/>
                <a:gd name="T6" fmla="*/ 24 w 27"/>
                <a:gd name="T7" fmla="*/ 0 h 19"/>
                <a:gd name="T8" fmla="*/ 2 w 27"/>
                <a:gd name="T9" fmla="*/ 10 h 19"/>
                <a:gd name="T10" fmla="*/ 5 w 27"/>
                <a:gd name="T11" fmla="*/ 10 h 19"/>
                <a:gd name="T12" fmla="*/ 0 w 27"/>
                <a:gd name="T13" fmla="*/ 17 h 19"/>
                <a:gd name="T14" fmla="*/ 3 w 27"/>
                <a:gd name="T15" fmla="*/ 19 h 19"/>
                <a:gd name="T16" fmla="*/ 5 w 27"/>
                <a:gd name="T17" fmla="*/ 17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7"/>
                  </a:lnTo>
                  <a:lnTo>
                    <a:pt x="27" y="7"/>
                  </a:lnTo>
                  <a:lnTo>
                    <a:pt x="24" y="0"/>
                  </a:lnTo>
                  <a:lnTo>
                    <a:pt x="2" y="10"/>
                  </a:lnTo>
                  <a:lnTo>
                    <a:pt x="5" y="10"/>
                  </a:lnTo>
                  <a:lnTo>
                    <a:pt x="0" y="17"/>
                  </a:lnTo>
                  <a:lnTo>
                    <a:pt x="3" y="19"/>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18" name="Freeform 612"/>
            <p:cNvSpPr>
              <a:spLocks/>
            </p:cNvSpPr>
            <p:nvPr/>
          </p:nvSpPr>
          <p:spPr bwMode="auto">
            <a:xfrm>
              <a:off x="4521" y="1097"/>
              <a:ext cx="24" cy="22"/>
            </a:xfrm>
            <a:custGeom>
              <a:avLst/>
              <a:gdLst>
                <a:gd name="T0" fmla="*/ 4 w 24"/>
                <a:gd name="T1" fmla="*/ 9 h 22"/>
                <a:gd name="T2" fmla="*/ 0 w 24"/>
                <a:gd name="T3" fmla="*/ 9 h 22"/>
                <a:gd name="T4" fmla="*/ 19 w 24"/>
                <a:gd name="T5" fmla="*/ 22 h 22"/>
                <a:gd name="T6" fmla="*/ 24 w 24"/>
                <a:gd name="T7" fmla="*/ 15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9"/>
                  </a:moveTo>
                  <a:lnTo>
                    <a:pt x="0" y="9"/>
                  </a:lnTo>
                  <a:lnTo>
                    <a:pt x="19" y="22"/>
                  </a:lnTo>
                  <a:lnTo>
                    <a:pt x="24" y="15"/>
                  </a:lnTo>
                  <a:lnTo>
                    <a:pt x="4" y="2"/>
                  </a:lnTo>
                  <a:lnTo>
                    <a:pt x="0" y="2"/>
                  </a:lnTo>
                  <a:lnTo>
                    <a:pt x="4" y="2"/>
                  </a:lnTo>
                  <a:lnTo>
                    <a:pt x="2" y="0"/>
                  </a:lnTo>
                  <a:lnTo>
                    <a:pt x="0" y="2"/>
                  </a:lnTo>
                  <a:lnTo>
                    <a:pt x="4"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19" name="Freeform 613"/>
            <p:cNvSpPr>
              <a:spLocks/>
            </p:cNvSpPr>
            <p:nvPr/>
          </p:nvSpPr>
          <p:spPr bwMode="auto">
            <a:xfrm>
              <a:off x="4499" y="1099"/>
              <a:ext cx="26" cy="20"/>
            </a:xfrm>
            <a:custGeom>
              <a:avLst/>
              <a:gdLst>
                <a:gd name="T0" fmla="*/ 0 w 26"/>
                <a:gd name="T1" fmla="*/ 20 h 20"/>
                <a:gd name="T2" fmla="*/ 4 w 26"/>
                <a:gd name="T3" fmla="*/ 20 h 20"/>
                <a:gd name="T4" fmla="*/ 26 w 26"/>
                <a:gd name="T5" fmla="*/ 7 h 20"/>
                <a:gd name="T6" fmla="*/ 22 w 26"/>
                <a:gd name="T7" fmla="*/ 0 h 20"/>
                <a:gd name="T8" fmla="*/ 0 w 26"/>
                <a:gd name="T9" fmla="*/ 13 h 20"/>
                <a:gd name="T10" fmla="*/ 4 w 26"/>
                <a:gd name="T11" fmla="*/ 13 h 20"/>
                <a:gd name="T12" fmla="*/ 0 w 26"/>
                <a:gd name="T13" fmla="*/ 20 h 20"/>
                <a:gd name="T14" fmla="*/ 2 w 26"/>
                <a:gd name="T15" fmla="*/ 20 h 20"/>
                <a:gd name="T16" fmla="*/ 4 w 26"/>
                <a:gd name="T17" fmla="*/ 20 h 20"/>
                <a:gd name="T18" fmla="*/ 0 w 26"/>
                <a:gd name="T19" fmla="*/ 2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20"/>
                  </a:moveTo>
                  <a:lnTo>
                    <a:pt x="4" y="20"/>
                  </a:lnTo>
                  <a:lnTo>
                    <a:pt x="26" y="7"/>
                  </a:lnTo>
                  <a:lnTo>
                    <a:pt x="22" y="0"/>
                  </a:lnTo>
                  <a:lnTo>
                    <a:pt x="0" y="13"/>
                  </a:lnTo>
                  <a:lnTo>
                    <a:pt x="4" y="13"/>
                  </a:lnTo>
                  <a:lnTo>
                    <a:pt x="0" y="20"/>
                  </a:lnTo>
                  <a:lnTo>
                    <a:pt x="2" y="20"/>
                  </a:lnTo>
                  <a:lnTo>
                    <a:pt x="4" y="20"/>
                  </a:lnTo>
                  <a:lnTo>
                    <a:pt x="0" y="2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20" name="Freeform 614"/>
            <p:cNvSpPr>
              <a:spLocks/>
            </p:cNvSpPr>
            <p:nvPr/>
          </p:nvSpPr>
          <p:spPr bwMode="auto">
            <a:xfrm>
              <a:off x="4476" y="1097"/>
              <a:ext cx="27" cy="22"/>
            </a:xfrm>
            <a:custGeom>
              <a:avLst/>
              <a:gdLst>
                <a:gd name="T0" fmla="*/ 1 w 27"/>
                <a:gd name="T1" fmla="*/ 4 h 22"/>
                <a:gd name="T2" fmla="*/ 0 w 27"/>
                <a:gd name="T3" fmla="*/ 7 h 22"/>
                <a:gd name="T4" fmla="*/ 23 w 27"/>
                <a:gd name="T5" fmla="*/ 22 h 22"/>
                <a:gd name="T6" fmla="*/ 27 w 27"/>
                <a:gd name="T7" fmla="*/ 15 h 22"/>
                <a:gd name="T8" fmla="*/ 5 w 27"/>
                <a:gd name="T9" fmla="*/ 0 h 22"/>
                <a:gd name="T10" fmla="*/ 1 w 27"/>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4"/>
                  </a:moveTo>
                  <a:lnTo>
                    <a:pt x="0" y="7"/>
                  </a:lnTo>
                  <a:lnTo>
                    <a:pt x="23" y="22"/>
                  </a:lnTo>
                  <a:lnTo>
                    <a:pt x="27" y="15"/>
                  </a:lnTo>
                  <a:lnTo>
                    <a:pt x="5" y="0"/>
                  </a:lnTo>
                  <a:lnTo>
                    <a:pt x="1"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21" name="Freeform 615"/>
            <p:cNvSpPr>
              <a:spLocks/>
            </p:cNvSpPr>
            <p:nvPr/>
          </p:nvSpPr>
          <p:spPr bwMode="auto">
            <a:xfrm>
              <a:off x="4586" y="1116"/>
              <a:ext cx="30" cy="25"/>
            </a:xfrm>
            <a:custGeom>
              <a:avLst/>
              <a:gdLst>
                <a:gd name="T0" fmla="*/ 0 w 30"/>
                <a:gd name="T1" fmla="*/ 23 h 25"/>
                <a:gd name="T2" fmla="*/ 5 w 30"/>
                <a:gd name="T3" fmla="*/ 23 h 25"/>
                <a:gd name="T4" fmla="*/ 30 w 30"/>
                <a:gd name="T5" fmla="*/ 5 h 25"/>
                <a:gd name="T6" fmla="*/ 25 w 30"/>
                <a:gd name="T7" fmla="*/ 0 h 25"/>
                <a:gd name="T8" fmla="*/ 0 w 30"/>
                <a:gd name="T9" fmla="*/ 17 h 25"/>
                <a:gd name="T10" fmla="*/ 5 w 30"/>
                <a:gd name="T11" fmla="*/ 17 h 25"/>
                <a:gd name="T12" fmla="*/ 0 w 30"/>
                <a:gd name="T13" fmla="*/ 23 h 25"/>
                <a:gd name="T14" fmla="*/ 1 w 30"/>
                <a:gd name="T15" fmla="*/ 25 h 25"/>
                <a:gd name="T16" fmla="*/ 5 w 30"/>
                <a:gd name="T17" fmla="*/ 23 h 25"/>
                <a:gd name="T18" fmla="*/ 0 w 30"/>
                <a:gd name="T19" fmla="*/ 23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0" y="23"/>
                  </a:moveTo>
                  <a:lnTo>
                    <a:pt x="5" y="23"/>
                  </a:lnTo>
                  <a:lnTo>
                    <a:pt x="30" y="5"/>
                  </a:lnTo>
                  <a:lnTo>
                    <a:pt x="25" y="0"/>
                  </a:lnTo>
                  <a:lnTo>
                    <a:pt x="0" y="17"/>
                  </a:lnTo>
                  <a:lnTo>
                    <a:pt x="5" y="17"/>
                  </a:lnTo>
                  <a:lnTo>
                    <a:pt x="0" y="23"/>
                  </a:lnTo>
                  <a:lnTo>
                    <a:pt x="1" y="25"/>
                  </a:lnTo>
                  <a:lnTo>
                    <a:pt x="5" y="23"/>
                  </a:lnTo>
                  <a:lnTo>
                    <a:pt x="0" y="2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22" name="Freeform 616"/>
            <p:cNvSpPr>
              <a:spLocks/>
            </p:cNvSpPr>
            <p:nvPr/>
          </p:nvSpPr>
          <p:spPr bwMode="auto">
            <a:xfrm>
              <a:off x="4562" y="1114"/>
              <a:ext cx="29" cy="25"/>
            </a:xfrm>
            <a:custGeom>
              <a:avLst/>
              <a:gdLst>
                <a:gd name="T0" fmla="*/ 5 w 29"/>
                <a:gd name="T1" fmla="*/ 9 h 25"/>
                <a:gd name="T2" fmla="*/ 0 w 29"/>
                <a:gd name="T3" fmla="*/ 9 h 25"/>
                <a:gd name="T4" fmla="*/ 24 w 29"/>
                <a:gd name="T5" fmla="*/ 25 h 25"/>
                <a:gd name="T6" fmla="*/ 29 w 29"/>
                <a:gd name="T7" fmla="*/ 19 h 25"/>
                <a:gd name="T8" fmla="*/ 5 w 29"/>
                <a:gd name="T9" fmla="*/ 2 h 25"/>
                <a:gd name="T10" fmla="*/ 2 w 29"/>
                <a:gd name="T11" fmla="*/ 2 h 25"/>
                <a:gd name="T12" fmla="*/ 5 w 29"/>
                <a:gd name="T13" fmla="*/ 2 h 25"/>
                <a:gd name="T14" fmla="*/ 3 w 29"/>
                <a:gd name="T15" fmla="*/ 0 h 25"/>
                <a:gd name="T16" fmla="*/ 2 w 29"/>
                <a:gd name="T17" fmla="*/ 2 h 25"/>
                <a:gd name="T18" fmla="*/ 5 w 29"/>
                <a:gd name="T19" fmla="*/ 9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5" y="9"/>
                  </a:moveTo>
                  <a:lnTo>
                    <a:pt x="0" y="9"/>
                  </a:lnTo>
                  <a:lnTo>
                    <a:pt x="24" y="25"/>
                  </a:lnTo>
                  <a:lnTo>
                    <a:pt x="29" y="19"/>
                  </a:lnTo>
                  <a:lnTo>
                    <a:pt x="5" y="2"/>
                  </a:lnTo>
                  <a:lnTo>
                    <a:pt x="2" y="2"/>
                  </a:lnTo>
                  <a:lnTo>
                    <a:pt x="5" y="2"/>
                  </a:lnTo>
                  <a:lnTo>
                    <a:pt x="3" y="0"/>
                  </a:lnTo>
                  <a:lnTo>
                    <a:pt x="2" y="2"/>
                  </a:lnTo>
                  <a:lnTo>
                    <a:pt x="5"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23" name="Freeform 617"/>
            <p:cNvSpPr>
              <a:spLocks/>
            </p:cNvSpPr>
            <p:nvPr/>
          </p:nvSpPr>
          <p:spPr bwMode="auto">
            <a:xfrm>
              <a:off x="4540" y="1116"/>
              <a:ext cx="27" cy="18"/>
            </a:xfrm>
            <a:custGeom>
              <a:avLst/>
              <a:gdLst>
                <a:gd name="T0" fmla="*/ 0 w 27"/>
                <a:gd name="T1" fmla="*/ 17 h 18"/>
                <a:gd name="T2" fmla="*/ 5 w 27"/>
                <a:gd name="T3" fmla="*/ 17 h 18"/>
                <a:gd name="T4" fmla="*/ 27 w 27"/>
                <a:gd name="T5" fmla="*/ 7 h 18"/>
                <a:gd name="T6" fmla="*/ 24 w 27"/>
                <a:gd name="T7" fmla="*/ 0 h 18"/>
                <a:gd name="T8" fmla="*/ 2 w 27"/>
                <a:gd name="T9" fmla="*/ 10 h 18"/>
                <a:gd name="T10" fmla="*/ 5 w 27"/>
                <a:gd name="T11" fmla="*/ 10 h 18"/>
                <a:gd name="T12" fmla="*/ 0 w 27"/>
                <a:gd name="T13" fmla="*/ 17 h 18"/>
                <a:gd name="T14" fmla="*/ 3 w 27"/>
                <a:gd name="T15" fmla="*/ 18 h 18"/>
                <a:gd name="T16" fmla="*/ 5 w 27"/>
                <a:gd name="T17" fmla="*/ 17 h 18"/>
                <a:gd name="T18" fmla="*/ 0 w 27"/>
                <a:gd name="T19" fmla="*/ 17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8">
                  <a:moveTo>
                    <a:pt x="0" y="17"/>
                  </a:moveTo>
                  <a:lnTo>
                    <a:pt x="5" y="17"/>
                  </a:lnTo>
                  <a:lnTo>
                    <a:pt x="27" y="7"/>
                  </a:lnTo>
                  <a:lnTo>
                    <a:pt x="24" y="0"/>
                  </a:lnTo>
                  <a:lnTo>
                    <a:pt x="2" y="10"/>
                  </a:lnTo>
                  <a:lnTo>
                    <a:pt x="5" y="10"/>
                  </a:lnTo>
                  <a:lnTo>
                    <a:pt x="0" y="17"/>
                  </a:lnTo>
                  <a:lnTo>
                    <a:pt x="3" y="18"/>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24" name="Freeform 618"/>
            <p:cNvSpPr>
              <a:spLocks/>
            </p:cNvSpPr>
            <p:nvPr/>
          </p:nvSpPr>
          <p:spPr bwMode="auto">
            <a:xfrm>
              <a:off x="4521" y="1111"/>
              <a:ext cx="24" cy="22"/>
            </a:xfrm>
            <a:custGeom>
              <a:avLst/>
              <a:gdLst>
                <a:gd name="T0" fmla="*/ 4 w 24"/>
                <a:gd name="T1" fmla="*/ 8 h 22"/>
                <a:gd name="T2" fmla="*/ 0 w 24"/>
                <a:gd name="T3" fmla="*/ 8 h 22"/>
                <a:gd name="T4" fmla="*/ 19 w 24"/>
                <a:gd name="T5" fmla="*/ 22 h 22"/>
                <a:gd name="T6" fmla="*/ 24 w 24"/>
                <a:gd name="T7" fmla="*/ 15 h 22"/>
                <a:gd name="T8" fmla="*/ 4 w 24"/>
                <a:gd name="T9" fmla="*/ 1 h 22"/>
                <a:gd name="T10" fmla="*/ 0 w 24"/>
                <a:gd name="T11" fmla="*/ 1 h 22"/>
                <a:gd name="T12" fmla="*/ 4 w 24"/>
                <a:gd name="T13" fmla="*/ 1 h 22"/>
                <a:gd name="T14" fmla="*/ 2 w 24"/>
                <a:gd name="T15" fmla="*/ 0 h 22"/>
                <a:gd name="T16" fmla="*/ 0 w 24"/>
                <a:gd name="T17" fmla="*/ 1 h 22"/>
                <a:gd name="T18" fmla="*/ 4 w 24"/>
                <a:gd name="T19" fmla="*/ 8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8"/>
                  </a:moveTo>
                  <a:lnTo>
                    <a:pt x="0" y="8"/>
                  </a:lnTo>
                  <a:lnTo>
                    <a:pt x="19" y="22"/>
                  </a:lnTo>
                  <a:lnTo>
                    <a:pt x="24" y="15"/>
                  </a:lnTo>
                  <a:lnTo>
                    <a:pt x="4" y="1"/>
                  </a:lnTo>
                  <a:lnTo>
                    <a:pt x="0" y="1"/>
                  </a:lnTo>
                  <a:lnTo>
                    <a:pt x="4" y="1"/>
                  </a:lnTo>
                  <a:lnTo>
                    <a:pt x="2" y="0"/>
                  </a:lnTo>
                  <a:lnTo>
                    <a:pt x="0" y="1"/>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25" name="Freeform 619"/>
            <p:cNvSpPr>
              <a:spLocks/>
            </p:cNvSpPr>
            <p:nvPr/>
          </p:nvSpPr>
          <p:spPr bwMode="auto">
            <a:xfrm>
              <a:off x="4499" y="1112"/>
              <a:ext cx="26" cy="21"/>
            </a:xfrm>
            <a:custGeom>
              <a:avLst/>
              <a:gdLst>
                <a:gd name="T0" fmla="*/ 0 w 26"/>
                <a:gd name="T1" fmla="*/ 21 h 21"/>
                <a:gd name="T2" fmla="*/ 4 w 26"/>
                <a:gd name="T3" fmla="*/ 21 h 21"/>
                <a:gd name="T4" fmla="*/ 26 w 26"/>
                <a:gd name="T5" fmla="*/ 7 h 21"/>
                <a:gd name="T6" fmla="*/ 22 w 26"/>
                <a:gd name="T7" fmla="*/ 0 h 21"/>
                <a:gd name="T8" fmla="*/ 0 w 26"/>
                <a:gd name="T9" fmla="*/ 14 h 21"/>
                <a:gd name="T10" fmla="*/ 4 w 26"/>
                <a:gd name="T11" fmla="*/ 14 h 21"/>
                <a:gd name="T12" fmla="*/ 0 w 26"/>
                <a:gd name="T13" fmla="*/ 21 h 21"/>
                <a:gd name="T14" fmla="*/ 2 w 26"/>
                <a:gd name="T15" fmla="*/ 21 h 21"/>
                <a:gd name="T16" fmla="*/ 4 w 26"/>
                <a:gd name="T17" fmla="*/ 21 h 21"/>
                <a:gd name="T18" fmla="*/ 0 w 26"/>
                <a:gd name="T19" fmla="*/ 21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0" y="21"/>
                  </a:moveTo>
                  <a:lnTo>
                    <a:pt x="4" y="21"/>
                  </a:lnTo>
                  <a:lnTo>
                    <a:pt x="26" y="7"/>
                  </a:lnTo>
                  <a:lnTo>
                    <a:pt x="22" y="0"/>
                  </a:lnTo>
                  <a:lnTo>
                    <a:pt x="0" y="14"/>
                  </a:lnTo>
                  <a:lnTo>
                    <a:pt x="4" y="14"/>
                  </a:lnTo>
                  <a:lnTo>
                    <a:pt x="0" y="21"/>
                  </a:lnTo>
                  <a:lnTo>
                    <a:pt x="2" y="21"/>
                  </a:lnTo>
                  <a:lnTo>
                    <a:pt x="4" y="21"/>
                  </a:lnTo>
                  <a:lnTo>
                    <a:pt x="0" y="2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26" name="Freeform 620"/>
            <p:cNvSpPr>
              <a:spLocks/>
            </p:cNvSpPr>
            <p:nvPr/>
          </p:nvSpPr>
          <p:spPr bwMode="auto">
            <a:xfrm>
              <a:off x="4476" y="1111"/>
              <a:ext cx="27" cy="22"/>
            </a:xfrm>
            <a:custGeom>
              <a:avLst/>
              <a:gdLst>
                <a:gd name="T0" fmla="*/ 1 w 27"/>
                <a:gd name="T1" fmla="*/ 3 h 22"/>
                <a:gd name="T2" fmla="*/ 0 w 27"/>
                <a:gd name="T3" fmla="*/ 6 h 22"/>
                <a:gd name="T4" fmla="*/ 23 w 27"/>
                <a:gd name="T5" fmla="*/ 22 h 22"/>
                <a:gd name="T6" fmla="*/ 27 w 27"/>
                <a:gd name="T7" fmla="*/ 15 h 22"/>
                <a:gd name="T8" fmla="*/ 5 w 27"/>
                <a:gd name="T9" fmla="*/ 0 h 22"/>
                <a:gd name="T10" fmla="*/ 1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3"/>
                  </a:moveTo>
                  <a:lnTo>
                    <a:pt x="0" y="6"/>
                  </a:lnTo>
                  <a:lnTo>
                    <a:pt x="23" y="22"/>
                  </a:lnTo>
                  <a:lnTo>
                    <a:pt x="27" y="15"/>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27" name="Freeform 621"/>
            <p:cNvSpPr>
              <a:spLocks/>
            </p:cNvSpPr>
            <p:nvPr/>
          </p:nvSpPr>
          <p:spPr bwMode="auto">
            <a:xfrm>
              <a:off x="4586" y="1050"/>
              <a:ext cx="30" cy="25"/>
            </a:xfrm>
            <a:custGeom>
              <a:avLst/>
              <a:gdLst>
                <a:gd name="T0" fmla="*/ 0 w 30"/>
                <a:gd name="T1" fmla="*/ 23 h 25"/>
                <a:gd name="T2" fmla="*/ 5 w 30"/>
                <a:gd name="T3" fmla="*/ 23 h 25"/>
                <a:gd name="T4" fmla="*/ 30 w 30"/>
                <a:gd name="T5" fmla="*/ 7 h 25"/>
                <a:gd name="T6" fmla="*/ 25 w 30"/>
                <a:gd name="T7" fmla="*/ 0 h 25"/>
                <a:gd name="T8" fmla="*/ 0 w 30"/>
                <a:gd name="T9" fmla="*/ 17 h 25"/>
                <a:gd name="T10" fmla="*/ 5 w 30"/>
                <a:gd name="T11" fmla="*/ 17 h 25"/>
                <a:gd name="T12" fmla="*/ 0 w 30"/>
                <a:gd name="T13" fmla="*/ 23 h 25"/>
                <a:gd name="T14" fmla="*/ 1 w 30"/>
                <a:gd name="T15" fmla="*/ 25 h 25"/>
                <a:gd name="T16" fmla="*/ 5 w 30"/>
                <a:gd name="T17" fmla="*/ 23 h 25"/>
                <a:gd name="T18" fmla="*/ 0 w 30"/>
                <a:gd name="T19" fmla="*/ 23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0" y="23"/>
                  </a:moveTo>
                  <a:lnTo>
                    <a:pt x="5" y="23"/>
                  </a:lnTo>
                  <a:lnTo>
                    <a:pt x="30" y="7"/>
                  </a:lnTo>
                  <a:lnTo>
                    <a:pt x="25" y="0"/>
                  </a:lnTo>
                  <a:lnTo>
                    <a:pt x="0" y="17"/>
                  </a:lnTo>
                  <a:lnTo>
                    <a:pt x="5" y="17"/>
                  </a:lnTo>
                  <a:lnTo>
                    <a:pt x="0" y="23"/>
                  </a:lnTo>
                  <a:lnTo>
                    <a:pt x="1" y="25"/>
                  </a:lnTo>
                  <a:lnTo>
                    <a:pt x="5" y="23"/>
                  </a:lnTo>
                  <a:lnTo>
                    <a:pt x="0" y="2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28" name="Freeform 622"/>
            <p:cNvSpPr>
              <a:spLocks/>
            </p:cNvSpPr>
            <p:nvPr/>
          </p:nvSpPr>
          <p:spPr bwMode="auto">
            <a:xfrm>
              <a:off x="4562" y="1050"/>
              <a:ext cx="29" cy="23"/>
            </a:xfrm>
            <a:custGeom>
              <a:avLst/>
              <a:gdLst>
                <a:gd name="T0" fmla="*/ 5 w 29"/>
                <a:gd name="T1" fmla="*/ 8 h 23"/>
                <a:gd name="T2" fmla="*/ 0 w 29"/>
                <a:gd name="T3" fmla="*/ 7 h 23"/>
                <a:gd name="T4" fmla="*/ 24 w 29"/>
                <a:gd name="T5" fmla="*/ 23 h 23"/>
                <a:gd name="T6" fmla="*/ 29 w 29"/>
                <a:gd name="T7" fmla="*/ 17 h 23"/>
                <a:gd name="T8" fmla="*/ 5 w 29"/>
                <a:gd name="T9" fmla="*/ 2 h 23"/>
                <a:gd name="T10" fmla="*/ 2 w 29"/>
                <a:gd name="T11" fmla="*/ 0 h 23"/>
                <a:gd name="T12" fmla="*/ 5 w 29"/>
                <a:gd name="T13" fmla="*/ 2 h 23"/>
                <a:gd name="T14" fmla="*/ 3 w 29"/>
                <a:gd name="T15" fmla="*/ 0 h 23"/>
                <a:gd name="T16" fmla="*/ 2 w 29"/>
                <a:gd name="T17" fmla="*/ 0 h 23"/>
                <a:gd name="T18" fmla="*/ 5 w 29"/>
                <a:gd name="T19" fmla="*/ 8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3">
                  <a:moveTo>
                    <a:pt x="5" y="8"/>
                  </a:moveTo>
                  <a:lnTo>
                    <a:pt x="0" y="7"/>
                  </a:lnTo>
                  <a:lnTo>
                    <a:pt x="24" y="23"/>
                  </a:lnTo>
                  <a:lnTo>
                    <a:pt x="29" y="17"/>
                  </a:lnTo>
                  <a:lnTo>
                    <a:pt x="5" y="2"/>
                  </a:lnTo>
                  <a:lnTo>
                    <a:pt x="2" y="0"/>
                  </a:lnTo>
                  <a:lnTo>
                    <a:pt x="5" y="2"/>
                  </a:lnTo>
                  <a:lnTo>
                    <a:pt x="3" y="0"/>
                  </a:lnTo>
                  <a:lnTo>
                    <a:pt x="2" y="0"/>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29" name="Freeform 623"/>
            <p:cNvSpPr>
              <a:spLocks/>
            </p:cNvSpPr>
            <p:nvPr/>
          </p:nvSpPr>
          <p:spPr bwMode="auto">
            <a:xfrm>
              <a:off x="4540" y="1050"/>
              <a:ext cx="27" cy="18"/>
            </a:xfrm>
            <a:custGeom>
              <a:avLst/>
              <a:gdLst>
                <a:gd name="T0" fmla="*/ 0 w 27"/>
                <a:gd name="T1" fmla="*/ 18 h 18"/>
                <a:gd name="T2" fmla="*/ 5 w 27"/>
                <a:gd name="T3" fmla="*/ 18 h 18"/>
                <a:gd name="T4" fmla="*/ 27 w 27"/>
                <a:gd name="T5" fmla="*/ 8 h 18"/>
                <a:gd name="T6" fmla="*/ 24 w 27"/>
                <a:gd name="T7" fmla="*/ 0 h 18"/>
                <a:gd name="T8" fmla="*/ 2 w 27"/>
                <a:gd name="T9" fmla="*/ 12 h 18"/>
                <a:gd name="T10" fmla="*/ 5 w 27"/>
                <a:gd name="T11" fmla="*/ 12 h 18"/>
                <a:gd name="T12" fmla="*/ 0 w 27"/>
                <a:gd name="T13" fmla="*/ 18 h 18"/>
                <a:gd name="T14" fmla="*/ 3 w 27"/>
                <a:gd name="T15" fmla="*/ 18 h 18"/>
                <a:gd name="T16" fmla="*/ 5 w 27"/>
                <a:gd name="T17" fmla="*/ 18 h 18"/>
                <a:gd name="T18" fmla="*/ 0 w 27"/>
                <a:gd name="T19" fmla="*/ 18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8">
                  <a:moveTo>
                    <a:pt x="0" y="18"/>
                  </a:moveTo>
                  <a:lnTo>
                    <a:pt x="5" y="18"/>
                  </a:lnTo>
                  <a:lnTo>
                    <a:pt x="27" y="8"/>
                  </a:lnTo>
                  <a:lnTo>
                    <a:pt x="24" y="0"/>
                  </a:lnTo>
                  <a:lnTo>
                    <a:pt x="2" y="12"/>
                  </a:lnTo>
                  <a:lnTo>
                    <a:pt x="5" y="12"/>
                  </a:lnTo>
                  <a:lnTo>
                    <a:pt x="0" y="18"/>
                  </a:lnTo>
                  <a:lnTo>
                    <a:pt x="3" y="18"/>
                  </a:lnTo>
                  <a:lnTo>
                    <a:pt x="5" y="18"/>
                  </a:lnTo>
                  <a:lnTo>
                    <a:pt x="0"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30" name="Freeform 624"/>
            <p:cNvSpPr>
              <a:spLocks/>
            </p:cNvSpPr>
            <p:nvPr/>
          </p:nvSpPr>
          <p:spPr bwMode="auto">
            <a:xfrm>
              <a:off x="4521" y="1046"/>
              <a:ext cx="24" cy="22"/>
            </a:xfrm>
            <a:custGeom>
              <a:avLst/>
              <a:gdLst>
                <a:gd name="T0" fmla="*/ 4 w 24"/>
                <a:gd name="T1" fmla="*/ 9 h 22"/>
                <a:gd name="T2" fmla="*/ 0 w 24"/>
                <a:gd name="T3" fmla="*/ 9 h 22"/>
                <a:gd name="T4" fmla="*/ 19 w 24"/>
                <a:gd name="T5" fmla="*/ 22 h 22"/>
                <a:gd name="T6" fmla="*/ 24 w 24"/>
                <a:gd name="T7" fmla="*/ 16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9"/>
                  </a:moveTo>
                  <a:lnTo>
                    <a:pt x="0" y="9"/>
                  </a:lnTo>
                  <a:lnTo>
                    <a:pt x="19" y="22"/>
                  </a:lnTo>
                  <a:lnTo>
                    <a:pt x="24" y="16"/>
                  </a:lnTo>
                  <a:lnTo>
                    <a:pt x="4" y="2"/>
                  </a:lnTo>
                  <a:lnTo>
                    <a:pt x="0" y="2"/>
                  </a:lnTo>
                  <a:lnTo>
                    <a:pt x="4" y="2"/>
                  </a:lnTo>
                  <a:lnTo>
                    <a:pt x="2" y="0"/>
                  </a:lnTo>
                  <a:lnTo>
                    <a:pt x="0" y="2"/>
                  </a:lnTo>
                  <a:lnTo>
                    <a:pt x="4"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31" name="Freeform 625"/>
            <p:cNvSpPr>
              <a:spLocks/>
            </p:cNvSpPr>
            <p:nvPr/>
          </p:nvSpPr>
          <p:spPr bwMode="auto">
            <a:xfrm>
              <a:off x="4499" y="1048"/>
              <a:ext cx="26" cy="20"/>
            </a:xfrm>
            <a:custGeom>
              <a:avLst/>
              <a:gdLst>
                <a:gd name="T0" fmla="*/ 0 w 26"/>
                <a:gd name="T1" fmla="*/ 19 h 20"/>
                <a:gd name="T2" fmla="*/ 4 w 26"/>
                <a:gd name="T3" fmla="*/ 19 h 20"/>
                <a:gd name="T4" fmla="*/ 26 w 26"/>
                <a:gd name="T5" fmla="*/ 7 h 20"/>
                <a:gd name="T6" fmla="*/ 22 w 26"/>
                <a:gd name="T7" fmla="*/ 0 h 20"/>
                <a:gd name="T8" fmla="*/ 0 w 26"/>
                <a:gd name="T9" fmla="*/ 12 h 20"/>
                <a:gd name="T10" fmla="*/ 4 w 26"/>
                <a:gd name="T11" fmla="*/ 12 h 20"/>
                <a:gd name="T12" fmla="*/ 0 w 26"/>
                <a:gd name="T13" fmla="*/ 19 h 20"/>
                <a:gd name="T14" fmla="*/ 2 w 26"/>
                <a:gd name="T15" fmla="*/ 20 h 20"/>
                <a:gd name="T16" fmla="*/ 4 w 26"/>
                <a:gd name="T17" fmla="*/ 19 h 20"/>
                <a:gd name="T18" fmla="*/ 0 w 26"/>
                <a:gd name="T19" fmla="*/ 19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19"/>
                  </a:moveTo>
                  <a:lnTo>
                    <a:pt x="4" y="19"/>
                  </a:lnTo>
                  <a:lnTo>
                    <a:pt x="26" y="7"/>
                  </a:lnTo>
                  <a:lnTo>
                    <a:pt x="22" y="0"/>
                  </a:lnTo>
                  <a:lnTo>
                    <a:pt x="0" y="12"/>
                  </a:lnTo>
                  <a:lnTo>
                    <a:pt x="4" y="12"/>
                  </a:lnTo>
                  <a:lnTo>
                    <a:pt x="0" y="19"/>
                  </a:lnTo>
                  <a:lnTo>
                    <a:pt x="2" y="20"/>
                  </a:lnTo>
                  <a:lnTo>
                    <a:pt x="4"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32" name="Freeform 626"/>
            <p:cNvSpPr>
              <a:spLocks/>
            </p:cNvSpPr>
            <p:nvPr/>
          </p:nvSpPr>
          <p:spPr bwMode="auto">
            <a:xfrm>
              <a:off x="4476" y="1045"/>
              <a:ext cx="27" cy="22"/>
            </a:xfrm>
            <a:custGeom>
              <a:avLst/>
              <a:gdLst>
                <a:gd name="T0" fmla="*/ 1 w 27"/>
                <a:gd name="T1" fmla="*/ 3 h 22"/>
                <a:gd name="T2" fmla="*/ 0 w 27"/>
                <a:gd name="T3" fmla="*/ 7 h 22"/>
                <a:gd name="T4" fmla="*/ 23 w 27"/>
                <a:gd name="T5" fmla="*/ 22 h 22"/>
                <a:gd name="T6" fmla="*/ 27 w 27"/>
                <a:gd name="T7" fmla="*/ 15 h 22"/>
                <a:gd name="T8" fmla="*/ 5 w 27"/>
                <a:gd name="T9" fmla="*/ 0 h 22"/>
                <a:gd name="T10" fmla="*/ 1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3"/>
                  </a:moveTo>
                  <a:lnTo>
                    <a:pt x="0" y="7"/>
                  </a:lnTo>
                  <a:lnTo>
                    <a:pt x="23" y="22"/>
                  </a:lnTo>
                  <a:lnTo>
                    <a:pt x="27" y="15"/>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33" name="Freeform 627"/>
            <p:cNvSpPr>
              <a:spLocks/>
            </p:cNvSpPr>
            <p:nvPr/>
          </p:nvSpPr>
          <p:spPr bwMode="auto">
            <a:xfrm>
              <a:off x="4586" y="1063"/>
              <a:ext cx="30" cy="26"/>
            </a:xfrm>
            <a:custGeom>
              <a:avLst/>
              <a:gdLst>
                <a:gd name="T0" fmla="*/ 0 w 30"/>
                <a:gd name="T1" fmla="*/ 24 h 26"/>
                <a:gd name="T2" fmla="*/ 5 w 30"/>
                <a:gd name="T3" fmla="*/ 24 h 26"/>
                <a:gd name="T4" fmla="*/ 30 w 30"/>
                <a:gd name="T5" fmla="*/ 7 h 26"/>
                <a:gd name="T6" fmla="*/ 25 w 30"/>
                <a:gd name="T7" fmla="*/ 0 h 26"/>
                <a:gd name="T8" fmla="*/ 0 w 30"/>
                <a:gd name="T9" fmla="*/ 17 h 26"/>
                <a:gd name="T10" fmla="*/ 5 w 30"/>
                <a:gd name="T11" fmla="*/ 17 h 26"/>
                <a:gd name="T12" fmla="*/ 0 w 30"/>
                <a:gd name="T13" fmla="*/ 24 h 26"/>
                <a:gd name="T14" fmla="*/ 1 w 30"/>
                <a:gd name="T15" fmla="*/ 26 h 26"/>
                <a:gd name="T16" fmla="*/ 5 w 30"/>
                <a:gd name="T17" fmla="*/ 24 h 26"/>
                <a:gd name="T18" fmla="*/ 0 w 30"/>
                <a:gd name="T19" fmla="*/ 24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0" y="24"/>
                  </a:moveTo>
                  <a:lnTo>
                    <a:pt x="5" y="24"/>
                  </a:lnTo>
                  <a:lnTo>
                    <a:pt x="30" y="7"/>
                  </a:lnTo>
                  <a:lnTo>
                    <a:pt x="25" y="0"/>
                  </a:lnTo>
                  <a:lnTo>
                    <a:pt x="0" y="17"/>
                  </a:lnTo>
                  <a:lnTo>
                    <a:pt x="5" y="17"/>
                  </a:lnTo>
                  <a:lnTo>
                    <a:pt x="0" y="24"/>
                  </a:lnTo>
                  <a:lnTo>
                    <a:pt x="1" y="26"/>
                  </a:lnTo>
                  <a:lnTo>
                    <a:pt x="5" y="24"/>
                  </a:lnTo>
                  <a:lnTo>
                    <a:pt x="0"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34" name="Freeform 628"/>
            <p:cNvSpPr>
              <a:spLocks/>
            </p:cNvSpPr>
            <p:nvPr/>
          </p:nvSpPr>
          <p:spPr bwMode="auto">
            <a:xfrm>
              <a:off x="4562" y="1063"/>
              <a:ext cx="29" cy="24"/>
            </a:xfrm>
            <a:custGeom>
              <a:avLst/>
              <a:gdLst>
                <a:gd name="T0" fmla="*/ 5 w 29"/>
                <a:gd name="T1" fmla="*/ 9 h 24"/>
                <a:gd name="T2" fmla="*/ 0 w 29"/>
                <a:gd name="T3" fmla="*/ 7 h 24"/>
                <a:gd name="T4" fmla="*/ 24 w 29"/>
                <a:gd name="T5" fmla="*/ 24 h 24"/>
                <a:gd name="T6" fmla="*/ 29 w 29"/>
                <a:gd name="T7" fmla="*/ 17 h 24"/>
                <a:gd name="T8" fmla="*/ 5 w 29"/>
                <a:gd name="T9" fmla="*/ 2 h 24"/>
                <a:gd name="T10" fmla="*/ 2 w 29"/>
                <a:gd name="T11" fmla="*/ 0 h 24"/>
                <a:gd name="T12" fmla="*/ 5 w 29"/>
                <a:gd name="T13" fmla="*/ 2 h 24"/>
                <a:gd name="T14" fmla="*/ 3 w 29"/>
                <a:gd name="T15" fmla="*/ 0 h 24"/>
                <a:gd name="T16" fmla="*/ 2 w 29"/>
                <a:gd name="T17" fmla="*/ 0 h 24"/>
                <a:gd name="T18" fmla="*/ 5 w 29"/>
                <a:gd name="T19" fmla="*/ 9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5" y="9"/>
                  </a:moveTo>
                  <a:lnTo>
                    <a:pt x="0" y="7"/>
                  </a:lnTo>
                  <a:lnTo>
                    <a:pt x="24" y="24"/>
                  </a:lnTo>
                  <a:lnTo>
                    <a:pt x="29" y="17"/>
                  </a:lnTo>
                  <a:lnTo>
                    <a:pt x="5" y="2"/>
                  </a:lnTo>
                  <a:lnTo>
                    <a:pt x="2" y="0"/>
                  </a:lnTo>
                  <a:lnTo>
                    <a:pt x="5" y="2"/>
                  </a:lnTo>
                  <a:lnTo>
                    <a:pt x="3" y="0"/>
                  </a:lnTo>
                  <a:lnTo>
                    <a:pt x="2" y="0"/>
                  </a:lnTo>
                  <a:lnTo>
                    <a:pt x="5"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35" name="Freeform 629"/>
            <p:cNvSpPr>
              <a:spLocks/>
            </p:cNvSpPr>
            <p:nvPr/>
          </p:nvSpPr>
          <p:spPr bwMode="auto">
            <a:xfrm>
              <a:off x="4540" y="1063"/>
              <a:ext cx="27" cy="19"/>
            </a:xfrm>
            <a:custGeom>
              <a:avLst/>
              <a:gdLst>
                <a:gd name="T0" fmla="*/ 0 w 27"/>
                <a:gd name="T1" fmla="*/ 19 h 19"/>
                <a:gd name="T2" fmla="*/ 5 w 27"/>
                <a:gd name="T3" fmla="*/ 19 h 19"/>
                <a:gd name="T4" fmla="*/ 27 w 27"/>
                <a:gd name="T5" fmla="*/ 9 h 19"/>
                <a:gd name="T6" fmla="*/ 24 w 27"/>
                <a:gd name="T7" fmla="*/ 0 h 19"/>
                <a:gd name="T8" fmla="*/ 2 w 27"/>
                <a:gd name="T9" fmla="*/ 12 h 19"/>
                <a:gd name="T10" fmla="*/ 5 w 27"/>
                <a:gd name="T11" fmla="*/ 12 h 19"/>
                <a:gd name="T12" fmla="*/ 0 w 27"/>
                <a:gd name="T13" fmla="*/ 19 h 19"/>
                <a:gd name="T14" fmla="*/ 3 w 27"/>
                <a:gd name="T15" fmla="*/ 19 h 19"/>
                <a:gd name="T16" fmla="*/ 5 w 27"/>
                <a:gd name="T17" fmla="*/ 19 h 19"/>
                <a:gd name="T18" fmla="*/ 0 w 27"/>
                <a:gd name="T19" fmla="*/ 19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9"/>
                  </a:moveTo>
                  <a:lnTo>
                    <a:pt x="5" y="19"/>
                  </a:lnTo>
                  <a:lnTo>
                    <a:pt x="27" y="9"/>
                  </a:lnTo>
                  <a:lnTo>
                    <a:pt x="24" y="0"/>
                  </a:lnTo>
                  <a:lnTo>
                    <a:pt x="2" y="12"/>
                  </a:lnTo>
                  <a:lnTo>
                    <a:pt x="5" y="12"/>
                  </a:lnTo>
                  <a:lnTo>
                    <a:pt x="0" y="19"/>
                  </a:lnTo>
                  <a:lnTo>
                    <a:pt x="3" y="19"/>
                  </a:lnTo>
                  <a:lnTo>
                    <a:pt x="5"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36" name="Freeform 630"/>
            <p:cNvSpPr>
              <a:spLocks/>
            </p:cNvSpPr>
            <p:nvPr/>
          </p:nvSpPr>
          <p:spPr bwMode="auto">
            <a:xfrm>
              <a:off x="4521" y="1060"/>
              <a:ext cx="24" cy="22"/>
            </a:xfrm>
            <a:custGeom>
              <a:avLst/>
              <a:gdLst>
                <a:gd name="T0" fmla="*/ 4 w 24"/>
                <a:gd name="T1" fmla="*/ 8 h 22"/>
                <a:gd name="T2" fmla="*/ 0 w 24"/>
                <a:gd name="T3" fmla="*/ 8 h 22"/>
                <a:gd name="T4" fmla="*/ 19 w 24"/>
                <a:gd name="T5" fmla="*/ 22 h 22"/>
                <a:gd name="T6" fmla="*/ 24 w 24"/>
                <a:gd name="T7" fmla="*/ 15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8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8"/>
                  </a:moveTo>
                  <a:lnTo>
                    <a:pt x="0" y="8"/>
                  </a:lnTo>
                  <a:lnTo>
                    <a:pt x="19" y="22"/>
                  </a:lnTo>
                  <a:lnTo>
                    <a:pt x="24" y="15"/>
                  </a:lnTo>
                  <a:lnTo>
                    <a:pt x="4" y="2"/>
                  </a:lnTo>
                  <a:lnTo>
                    <a:pt x="0" y="2"/>
                  </a:lnTo>
                  <a:lnTo>
                    <a:pt x="4" y="2"/>
                  </a:lnTo>
                  <a:lnTo>
                    <a:pt x="2" y="0"/>
                  </a:lnTo>
                  <a:lnTo>
                    <a:pt x="0" y="2"/>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37" name="Freeform 631"/>
            <p:cNvSpPr>
              <a:spLocks/>
            </p:cNvSpPr>
            <p:nvPr/>
          </p:nvSpPr>
          <p:spPr bwMode="auto">
            <a:xfrm>
              <a:off x="4499" y="1062"/>
              <a:ext cx="26" cy="20"/>
            </a:xfrm>
            <a:custGeom>
              <a:avLst/>
              <a:gdLst>
                <a:gd name="T0" fmla="*/ 0 w 26"/>
                <a:gd name="T1" fmla="*/ 18 h 20"/>
                <a:gd name="T2" fmla="*/ 4 w 26"/>
                <a:gd name="T3" fmla="*/ 18 h 20"/>
                <a:gd name="T4" fmla="*/ 26 w 26"/>
                <a:gd name="T5" fmla="*/ 6 h 20"/>
                <a:gd name="T6" fmla="*/ 22 w 26"/>
                <a:gd name="T7" fmla="*/ 0 h 20"/>
                <a:gd name="T8" fmla="*/ 0 w 26"/>
                <a:gd name="T9" fmla="*/ 11 h 20"/>
                <a:gd name="T10" fmla="*/ 4 w 26"/>
                <a:gd name="T11" fmla="*/ 11 h 20"/>
                <a:gd name="T12" fmla="*/ 0 w 26"/>
                <a:gd name="T13" fmla="*/ 18 h 20"/>
                <a:gd name="T14" fmla="*/ 2 w 26"/>
                <a:gd name="T15" fmla="*/ 20 h 20"/>
                <a:gd name="T16" fmla="*/ 4 w 26"/>
                <a:gd name="T17" fmla="*/ 18 h 20"/>
                <a:gd name="T18" fmla="*/ 0 w 26"/>
                <a:gd name="T19" fmla="*/ 18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18"/>
                  </a:moveTo>
                  <a:lnTo>
                    <a:pt x="4" y="18"/>
                  </a:lnTo>
                  <a:lnTo>
                    <a:pt x="26" y="6"/>
                  </a:lnTo>
                  <a:lnTo>
                    <a:pt x="22" y="0"/>
                  </a:lnTo>
                  <a:lnTo>
                    <a:pt x="0" y="11"/>
                  </a:lnTo>
                  <a:lnTo>
                    <a:pt x="4" y="11"/>
                  </a:lnTo>
                  <a:lnTo>
                    <a:pt x="0" y="18"/>
                  </a:lnTo>
                  <a:lnTo>
                    <a:pt x="2" y="20"/>
                  </a:lnTo>
                  <a:lnTo>
                    <a:pt x="4" y="18"/>
                  </a:lnTo>
                  <a:lnTo>
                    <a:pt x="0"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38" name="Freeform 632"/>
            <p:cNvSpPr>
              <a:spLocks/>
            </p:cNvSpPr>
            <p:nvPr/>
          </p:nvSpPr>
          <p:spPr bwMode="auto">
            <a:xfrm>
              <a:off x="4476" y="1058"/>
              <a:ext cx="27" cy="22"/>
            </a:xfrm>
            <a:custGeom>
              <a:avLst/>
              <a:gdLst>
                <a:gd name="T0" fmla="*/ 1 w 27"/>
                <a:gd name="T1" fmla="*/ 4 h 22"/>
                <a:gd name="T2" fmla="*/ 0 w 27"/>
                <a:gd name="T3" fmla="*/ 7 h 22"/>
                <a:gd name="T4" fmla="*/ 23 w 27"/>
                <a:gd name="T5" fmla="*/ 22 h 22"/>
                <a:gd name="T6" fmla="*/ 27 w 27"/>
                <a:gd name="T7" fmla="*/ 15 h 22"/>
                <a:gd name="T8" fmla="*/ 5 w 27"/>
                <a:gd name="T9" fmla="*/ 0 h 22"/>
                <a:gd name="T10" fmla="*/ 1 w 27"/>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4"/>
                  </a:moveTo>
                  <a:lnTo>
                    <a:pt x="0" y="7"/>
                  </a:lnTo>
                  <a:lnTo>
                    <a:pt x="23" y="22"/>
                  </a:lnTo>
                  <a:lnTo>
                    <a:pt x="27" y="15"/>
                  </a:lnTo>
                  <a:lnTo>
                    <a:pt x="5" y="0"/>
                  </a:lnTo>
                  <a:lnTo>
                    <a:pt x="1"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39" name="Freeform 633"/>
            <p:cNvSpPr>
              <a:spLocks/>
            </p:cNvSpPr>
            <p:nvPr/>
          </p:nvSpPr>
          <p:spPr bwMode="auto">
            <a:xfrm>
              <a:off x="4586" y="997"/>
              <a:ext cx="30" cy="27"/>
            </a:xfrm>
            <a:custGeom>
              <a:avLst/>
              <a:gdLst>
                <a:gd name="T0" fmla="*/ 0 w 30"/>
                <a:gd name="T1" fmla="*/ 26 h 27"/>
                <a:gd name="T2" fmla="*/ 5 w 30"/>
                <a:gd name="T3" fmla="*/ 26 h 27"/>
                <a:gd name="T4" fmla="*/ 30 w 30"/>
                <a:gd name="T5" fmla="*/ 7 h 27"/>
                <a:gd name="T6" fmla="*/ 25 w 30"/>
                <a:gd name="T7" fmla="*/ 0 h 27"/>
                <a:gd name="T8" fmla="*/ 0 w 30"/>
                <a:gd name="T9" fmla="*/ 19 h 27"/>
                <a:gd name="T10" fmla="*/ 5 w 30"/>
                <a:gd name="T11" fmla="*/ 19 h 27"/>
                <a:gd name="T12" fmla="*/ 0 w 30"/>
                <a:gd name="T13" fmla="*/ 26 h 27"/>
                <a:gd name="T14" fmla="*/ 1 w 30"/>
                <a:gd name="T15" fmla="*/ 27 h 27"/>
                <a:gd name="T16" fmla="*/ 5 w 30"/>
                <a:gd name="T17" fmla="*/ 26 h 27"/>
                <a:gd name="T18" fmla="*/ 0 w 30"/>
                <a:gd name="T19" fmla="*/ 26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0" y="26"/>
                  </a:moveTo>
                  <a:lnTo>
                    <a:pt x="5" y="26"/>
                  </a:lnTo>
                  <a:lnTo>
                    <a:pt x="30" y="7"/>
                  </a:lnTo>
                  <a:lnTo>
                    <a:pt x="25" y="0"/>
                  </a:lnTo>
                  <a:lnTo>
                    <a:pt x="0" y="19"/>
                  </a:lnTo>
                  <a:lnTo>
                    <a:pt x="5" y="19"/>
                  </a:lnTo>
                  <a:lnTo>
                    <a:pt x="0" y="26"/>
                  </a:lnTo>
                  <a:lnTo>
                    <a:pt x="1" y="27"/>
                  </a:lnTo>
                  <a:lnTo>
                    <a:pt x="5" y="26"/>
                  </a:lnTo>
                  <a:lnTo>
                    <a:pt x="0" y="2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40" name="Freeform 634"/>
            <p:cNvSpPr>
              <a:spLocks/>
            </p:cNvSpPr>
            <p:nvPr/>
          </p:nvSpPr>
          <p:spPr bwMode="auto">
            <a:xfrm>
              <a:off x="4562" y="997"/>
              <a:ext cx="29" cy="26"/>
            </a:xfrm>
            <a:custGeom>
              <a:avLst/>
              <a:gdLst>
                <a:gd name="T0" fmla="*/ 5 w 29"/>
                <a:gd name="T1" fmla="*/ 9 h 26"/>
                <a:gd name="T2" fmla="*/ 0 w 29"/>
                <a:gd name="T3" fmla="*/ 9 h 26"/>
                <a:gd name="T4" fmla="*/ 24 w 29"/>
                <a:gd name="T5" fmla="*/ 26 h 26"/>
                <a:gd name="T6" fmla="*/ 29 w 29"/>
                <a:gd name="T7" fmla="*/ 19 h 26"/>
                <a:gd name="T8" fmla="*/ 5 w 29"/>
                <a:gd name="T9" fmla="*/ 2 h 26"/>
                <a:gd name="T10" fmla="*/ 2 w 29"/>
                <a:gd name="T11" fmla="*/ 2 h 26"/>
                <a:gd name="T12" fmla="*/ 5 w 29"/>
                <a:gd name="T13" fmla="*/ 2 h 26"/>
                <a:gd name="T14" fmla="*/ 3 w 29"/>
                <a:gd name="T15" fmla="*/ 0 h 26"/>
                <a:gd name="T16" fmla="*/ 2 w 29"/>
                <a:gd name="T17" fmla="*/ 2 h 26"/>
                <a:gd name="T18" fmla="*/ 5 w 29"/>
                <a:gd name="T19" fmla="*/ 9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6">
                  <a:moveTo>
                    <a:pt x="5" y="9"/>
                  </a:moveTo>
                  <a:lnTo>
                    <a:pt x="0" y="9"/>
                  </a:lnTo>
                  <a:lnTo>
                    <a:pt x="24" y="26"/>
                  </a:lnTo>
                  <a:lnTo>
                    <a:pt x="29" y="19"/>
                  </a:lnTo>
                  <a:lnTo>
                    <a:pt x="5" y="2"/>
                  </a:lnTo>
                  <a:lnTo>
                    <a:pt x="2" y="2"/>
                  </a:lnTo>
                  <a:lnTo>
                    <a:pt x="5" y="2"/>
                  </a:lnTo>
                  <a:lnTo>
                    <a:pt x="3" y="0"/>
                  </a:lnTo>
                  <a:lnTo>
                    <a:pt x="2" y="2"/>
                  </a:lnTo>
                  <a:lnTo>
                    <a:pt x="5"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41" name="Freeform 635"/>
            <p:cNvSpPr>
              <a:spLocks/>
            </p:cNvSpPr>
            <p:nvPr/>
          </p:nvSpPr>
          <p:spPr bwMode="auto">
            <a:xfrm>
              <a:off x="4540" y="999"/>
              <a:ext cx="27" cy="19"/>
            </a:xfrm>
            <a:custGeom>
              <a:avLst/>
              <a:gdLst>
                <a:gd name="T0" fmla="*/ 0 w 27"/>
                <a:gd name="T1" fmla="*/ 17 h 19"/>
                <a:gd name="T2" fmla="*/ 5 w 27"/>
                <a:gd name="T3" fmla="*/ 17 h 19"/>
                <a:gd name="T4" fmla="*/ 27 w 27"/>
                <a:gd name="T5" fmla="*/ 7 h 19"/>
                <a:gd name="T6" fmla="*/ 24 w 27"/>
                <a:gd name="T7" fmla="*/ 0 h 19"/>
                <a:gd name="T8" fmla="*/ 2 w 27"/>
                <a:gd name="T9" fmla="*/ 10 h 19"/>
                <a:gd name="T10" fmla="*/ 5 w 27"/>
                <a:gd name="T11" fmla="*/ 10 h 19"/>
                <a:gd name="T12" fmla="*/ 0 w 27"/>
                <a:gd name="T13" fmla="*/ 17 h 19"/>
                <a:gd name="T14" fmla="*/ 3 w 27"/>
                <a:gd name="T15" fmla="*/ 19 h 19"/>
                <a:gd name="T16" fmla="*/ 5 w 27"/>
                <a:gd name="T17" fmla="*/ 17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7"/>
                  </a:lnTo>
                  <a:lnTo>
                    <a:pt x="27" y="7"/>
                  </a:lnTo>
                  <a:lnTo>
                    <a:pt x="24" y="0"/>
                  </a:lnTo>
                  <a:lnTo>
                    <a:pt x="2" y="10"/>
                  </a:lnTo>
                  <a:lnTo>
                    <a:pt x="5" y="10"/>
                  </a:lnTo>
                  <a:lnTo>
                    <a:pt x="0" y="17"/>
                  </a:lnTo>
                  <a:lnTo>
                    <a:pt x="3" y="19"/>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42" name="Freeform 636"/>
            <p:cNvSpPr>
              <a:spLocks/>
            </p:cNvSpPr>
            <p:nvPr/>
          </p:nvSpPr>
          <p:spPr bwMode="auto">
            <a:xfrm>
              <a:off x="4521" y="994"/>
              <a:ext cx="24" cy="22"/>
            </a:xfrm>
            <a:custGeom>
              <a:avLst/>
              <a:gdLst>
                <a:gd name="T0" fmla="*/ 4 w 24"/>
                <a:gd name="T1" fmla="*/ 8 h 22"/>
                <a:gd name="T2" fmla="*/ 0 w 24"/>
                <a:gd name="T3" fmla="*/ 8 h 22"/>
                <a:gd name="T4" fmla="*/ 19 w 24"/>
                <a:gd name="T5" fmla="*/ 22 h 22"/>
                <a:gd name="T6" fmla="*/ 24 w 24"/>
                <a:gd name="T7" fmla="*/ 15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8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8"/>
                  </a:moveTo>
                  <a:lnTo>
                    <a:pt x="0" y="8"/>
                  </a:lnTo>
                  <a:lnTo>
                    <a:pt x="19" y="22"/>
                  </a:lnTo>
                  <a:lnTo>
                    <a:pt x="24" y="15"/>
                  </a:lnTo>
                  <a:lnTo>
                    <a:pt x="4" y="2"/>
                  </a:lnTo>
                  <a:lnTo>
                    <a:pt x="0" y="2"/>
                  </a:lnTo>
                  <a:lnTo>
                    <a:pt x="4" y="2"/>
                  </a:lnTo>
                  <a:lnTo>
                    <a:pt x="2" y="0"/>
                  </a:lnTo>
                  <a:lnTo>
                    <a:pt x="0" y="2"/>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43" name="Freeform 637"/>
            <p:cNvSpPr>
              <a:spLocks/>
            </p:cNvSpPr>
            <p:nvPr/>
          </p:nvSpPr>
          <p:spPr bwMode="auto">
            <a:xfrm>
              <a:off x="4499" y="996"/>
              <a:ext cx="26" cy="20"/>
            </a:xfrm>
            <a:custGeom>
              <a:avLst/>
              <a:gdLst>
                <a:gd name="T0" fmla="*/ 0 w 26"/>
                <a:gd name="T1" fmla="*/ 18 h 20"/>
                <a:gd name="T2" fmla="*/ 4 w 26"/>
                <a:gd name="T3" fmla="*/ 18 h 20"/>
                <a:gd name="T4" fmla="*/ 26 w 26"/>
                <a:gd name="T5" fmla="*/ 6 h 20"/>
                <a:gd name="T6" fmla="*/ 22 w 26"/>
                <a:gd name="T7" fmla="*/ 0 h 20"/>
                <a:gd name="T8" fmla="*/ 0 w 26"/>
                <a:gd name="T9" fmla="*/ 12 h 20"/>
                <a:gd name="T10" fmla="*/ 4 w 26"/>
                <a:gd name="T11" fmla="*/ 12 h 20"/>
                <a:gd name="T12" fmla="*/ 0 w 26"/>
                <a:gd name="T13" fmla="*/ 18 h 20"/>
                <a:gd name="T14" fmla="*/ 2 w 26"/>
                <a:gd name="T15" fmla="*/ 20 h 20"/>
                <a:gd name="T16" fmla="*/ 4 w 26"/>
                <a:gd name="T17" fmla="*/ 18 h 20"/>
                <a:gd name="T18" fmla="*/ 0 w 26"/>
                <a:gd name="T19" fmla="*/ 18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18"/>
                  </a:moveTo>
                  <a:lnTo>
                    <a:pt x="4" y="18"/>
                  </a:lnTo>
                  <a:lnTo>
                    <a:pt x="26" y="6"/>
                  </a:lnTo>
                  <a:lnTo>
                    <a:pt x="22" y="0"/>
                  </a:lnTo>
                  <a:lnTo>
                    <a:pt x="0" y="12"/>
                  </a:lnTo>
                  <a:lnTo>
                    <a:pt x="4" y="12"/>
                  </a:lnTo>
                  <a:lnTo>
                    <a:pt x="0" y="18"/>
                  </a:lnTo>
                  <a:lnTo>
                    <a:pt x="2" y="20"/>
                  </a:lnTo>
                  <a:lnTo>
                    <a:pt x="4" y="18"/>
                  </a:lnTo>
                  <a:lnTo>
                    <a:pt x="0"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44" name="Freeform 638"/>
            <p:cNvSpPr>
              <a:spLocks/>
            </p:cNvSpPr>
            <p:nvPr/>
          </p:nvSpPr>
          <p:spPr bwMode="auto">
            <a:xfrm>
              <a:off x="4476" y="994"/>
              <a:ext cx="27" cy="20"/>
            </a:xfrm>
            <a:custGeom>
              <a:avLst/>
              <a:gdLst>
                <a:gd name="T0" fmla="*/ 1 w 27"/>
                <a:gd name="T1" fmla="*/ 3 h 20"/>
                <a:gd name="T2" fmla="*/ 0 w 27"/>
                <a:gd name="T3" fmla="*/ 7 h 20"/>
                <a:gd name="T4" fmla="*/ 23 w 27"/>
                <a:gd name="T5" fmla="*/ 20 h 20"/>
                <a:gd name="T6" fmla="*/ 27 w 27"/>
                <a:gd name="T7" fmla="*/ 14 h 20"/>
                <a:gd name="T8" fmla="*/ 5 w 27"/>
                <a:gd name="T9" fmla="*/ 0 h 20"/>
                <a:gd name="T10" fmla="*/ 1 w 27"/>
                <a:gd name="T11" fmla="*/ 3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1" y="3"/>
                  </a:moveTo>
                  <a:lnTo>
                    <a:pt x="0" y="7"/>
                  </a:lnTo>
                  <a:lnTo>
                    <a:pt x="23" y="20"/>
                  </a:lnTo>
                  <a:lnTo>
                    <a:pt x="27" y="14"/>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45" name="Freeform 639"/>
            <p:cNvSpPr>
              <a:spLocks/>
            </p:cNvSpPr>
            <p:nvPr/>
          </p:nvSpPr>
          <p:spPr bwMode="auto">
            <a:xfrm>
              <a:off x="4586" y="1011"/>
              <a:ext cx="30" cy="27"/>
            </a:xfrm>
            <a:custGeom>
              <a:avLst/>
              <a:gdLst>
                <a:gd name="T0" fmla="*/ 0 w 30"/>
                <a:gd name="T1" fmla="*/ 25 h 27"/>
                <a:gd name="T2" fmla="*/ 5 w 30"/>
                <a:gd name="T3" fmla="*/ 25 h 27"/>
                <a:gd name="T4" fmla="*/ 30 w 30"/>
                <a:gd name="T5" fmla="*/ 7 h 27"/>
                <a:gd name="T6" fmla="*/ 25 w 30"/>
                <a:gd name="T7" fmla="*/ 0 h 27"/>
                <a:gd name="T8" fmla="*/ 0 w 30"/>
                <a:gd name="T9" fmla="*/ 19 h 27"/>
                <a:gd name="T10" fmla="*/ 5 w 30"/>
                <a:gd name="T11" fmla="*/ 19 h 27"/>
                <a:gd name="T12" fmla="*/ 0 w 30"/>
                <a:gd name="T13" fmla="*/ 25 h 27"/>
                <a:gd name="T14" fmla="*/ 1 w 30"/>
                <a:gd name="T15" fmla="*/ 27 h 27"/>
                <a:gd name="T16" fmla="*/ 5 w 30"/>
                <a:gd name="T17" fmla="*/ 25 h 27"/>
                <a:gd name="T18" fmla="*/ 0 w 30"/>
                <a:gd name="T19" fmla="*/ 25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0" y="25"/>
                  </a:moveTo>
                  <a:lnTo>
                    <a:pt x="5" y="25"/>
                  </a:lnTo>
                  <a:lnTo>
                    <a:pt x="30" y="7"/>
                  </a:lnTo>
                  <a:lnTo>
                    <a:pt x="25" y="0"/>
                  </a:lnTo>
                  <a:lnTo>
                    <a:pt x="0" y="19"/>
                  </a:lnTo>
                  <a:lnTo>
                    <a:pt x="5" y="19"/>
                  </a:lnTo>
                  <a:lnTo>
                    <a:pt x="0" y="25"/>
                  </a:lnTo>
                  <a:lnTo>
                    <a:pt x="1" y="27"/>
                  </a:lnTo>
                  <a:lnTo>
                    <a:pt x="5" y="25"/>
                  </a:lnTo>
                  <a:lnTo>
                    <a:pt x="0" y="2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46" name="Freeform 640"/>
            <p:cNvSpPr>
              <a:spLocks/>
            </p:cNvSpPr>
            <p:nvPr/>
          </p:nvSpPr>
          <p:spPr bwMode="auto">
            <a:xfrm>
              <a:off x="4562" y="1011"/>
              <a:ext cx="29" cy="25"/>
            </a:xfrm>
            <a:custGeom>
              <a:avLst/>
              <a:gdLst>
                <a:gd name="T0" fmla="*/ 5 w 29"/>
                <a:gd name="T1" fmla="*/ 8 h 25"/>
                <a:gd name="T2" fmla="*/ 0 w 29"/>
                <a:gd name="T3" fmla="*/ 8 h 25"/>
                <a:gd name="T4" fmla="*/ 24 w 29"/>
                <a:gd name="T5" fmla="*/ 25 h 25"/>
                <a:gd name="T6" fmla="*/ 29 w 29"/>
                <a:gd name="T7" fmla="*/ 19 h 25"/>
                <a:gd name="T8" fmla="*/ 5 w 29"/>
                <a:gd name="T9" fmla="*/ 2 h 25"/>
                <a:gd name="T10" fmla="*/ 2 w 29"/>
                <a:gd name="T11" fmla="*/ 2 h 25"/>
                <a:gd name="T12" fmla="*/ 5 w 29"/>
                <a:gd name="T13" fmla="*/ 2 h 25"/>
                <a:gd name="T14" fmla="*/ 3 w 29"/>
                <a:gd name="T15" fmla="*/ 0 h 25"/>
                <a:gd name="T16" fmla="*/ 2 w 29"/>
                <a:gd name="T17" fmla="*/ 2 h 25"/>
                <a:gd name="T18" fmla="*/ 5 w 29"/>
                <a:gd name="T19" fmla="*/ 8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5" y="8"/>
                  </a:moveTo>
                  <a:lnTo>
                    <a:pt x="0" y="8"/>
                  </a:lnTo>
                  <a:lnTo>
                    <a:pt x="24" y="25"/>
                  </a:lnTo>
                  <a:lnTo>
                    <a:pt x="29" y="19"/>
                  </a:lnTo>
                  <a:lnTo>
                    <a:pt x="5" y="2"/>
                  </a:lnTo>
                  <a:lnTo>
                    <a:pt x="2" y="2"/>
                  </a:lnTo>
                  <a:lnTo>
                    <a:pt x="5" y="2"/>
                  </a:lnTo>
                  <a:lnTo>
                    <a:pt x="3" y="0"/>
                  </a:lnTo>
                  <a:lnTo>
                    <a:pt x="2" y="2"/>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47" name="Freeform 641"/>
            <p:cNvSpPr>
              <a:spLocks/>
            </p:cNvSpPr>
            <p:nvPr/>
          </p:nvSpPr>
          <p:spPr bwMode="auto">
            <a:xfrm>
              <a:off x="4540" y="1013"/>
              <a:ext cx="27" cy="18"/>
            </a:xfrm>
            <a:custGeom>
              <a:avLst/>
              <a:gdLst>
                <a:gd name="T0" fmla="*/ 0 w 27"/>
                <a:gd name="T1" fmla="*/ 17 h 18"/>
                <a:gd name="T2" fmla="*/ 5 w 27"/>
                <a:gd name="T3" fmla="*/ 17 h 18"/>
                <a:gd name="T4" fmla="*/ 27 w 27"/>
                <a:gd name="T5" fmla="*/ 6 h 18"/>
                <a:gd name="T6" fmla="*/ 24 w 27"/>
                <a:gd name="T7" fmla="*/ 0 h 18"/>
                <a:gd name="T8" fmla="*/ 2 w 27"/>
                <a:gd name="T9" fmla="*/ 10 h 18"/>
                <a:gd name="T10" fmla="*/ 5 w 27"/>
                <a:gd name="T11" fmla="*/ 10 h 18"/>
                <a:gd name="T12" fmla="*/ 0 w 27"/>
                <a:gd name="T13" fmla="*/ 17 h 18"/>
                <a:gd name="T14" fmla="*/ 3 w 27"/>
                <a:gd name="T15" fmla="*/ 18 h 18"/>
                <a:gd name="T16" fmla="*/ 5 w 27"/>
                <a:gd name="T17" fmla="*/ 17 h 18"/>
                <a:gd name="T18" fmla="*/ 0 w 27"/>
                <a:gd name="T19" fmla="*/ 17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8">
                  <a:moveTo>
                    <a:pt x="0" y="17"/>
                  </a:moveTo>
                  <a:lnTo>
                    <a:pt x="5" y="17"/>
                  </a:lnTo>
                  <a:lnTo>
                    <a:pt x="27" y="6"/>
                  </a:lnTo>
                  <a:lnTo>
                    <a:pt x="24" y="0"/>
                  </a:lnTo>
                  <a:lnTo>
                    <a:pt x="2" y="10"/>
                  </a:lnTo>
                  <a:lnTo>
                    <a:pt x="5" y="10"/>
                  </a:lnTo>
                  <a:lnTo>
                    <a:pt x="0" y="17"/>
                  </a:lnTo>
                  <a:lnTo>
                    <a:pt x="3" y="18"/>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48" name="Freeform 642"/>
            <p:cNvSpPr>
              <a:spLocks/>
            </p:cNvSpPr>
            <p:nvPr/>
          </p:nvSpPr>
          <p:spPr bwMode="auto">
            <a:xfrm>
              <a:off x="4521" y="1008"/>
              <a:ext cx="24" cy="22"/>
            </a:xfrm>
            <a:custGeom>
              <a:avLst/>
              <a:gdLst>
                <a:gd name="T0" fmla="*/ 4 w 24"/>
                <a:gd name="T1" fmla="*/ 8 h 22"/>
                <a:gd name="T2" fmla="*/ 0 w 24"/>
                <a:gd name="T3" fmla="*/ 8 h 22"/>
                <a:gd name="T4" fmla="*/ 19 w 24"/>
                <a:gd name="T5" fmla="*/ 22 h 22"/>
                <a:gd name="T6" fmla="*/ 24 w 24"/>
                <a:gd name="T7" fmla="*/ 15 h 22"/>
                <a:gd name="T8" fmla="*/ 4 w 24"/>
                <a:gd name="T9" fmla="*/ 1 h 22"/>
                <a:gd name="T10" fmla="*/ 0 w 24"/>
                <a:gd name="T11" fmla="*/ 1 h 22"/>
                <a:gd name="T12" fmla="*/ 4 w 24"/>
                <a:gd name="T13" fmla="*/ 1 h 22"/>
                <a:gd name="T14" fmla="*/ 2 w 24"/>
                <a:gd name="T15" fmla="*/ 0 h 22"/>
                <a:gd name="T16" fmla="*/ 0 w 24"/>
                <a:gd name="T17" fmla="*/ 1 h 22"/>
                <a:gd name="T18" fmla="*/ 4 w 24"/>
                <a:gd name="T19" fmla="*/ 8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8"/>
                  </a:moveTo>
                  <a:lnTo>
                    <a:pt x="0" y="8"/>
                  </a:lnTo>
                  <a:lnTo>
                    <a:pt x="19" y="22"/>
                  </a:lnTo>
                  <a:lnTo>
                    <a:pt x="24" y="15"/>
                  </a:lnTo>
                  <a:lnTo>
                    <a:pt x="4" y="1"/>
                  </a:lnTo>
                  <a:lnTo>
                    <a:pt x="0" y="1"/>
                  </a:lnTo>
                  <a:lnTo>
                    <a:pt x="4" y="1"/>
                  </a:lnTo>
                  <a:lnTo>
                    <a:pt x="2" y="0"/>
                  </a:lnTo>
                  <a:lnTo>
                    <a:pt x="0" y="1"/>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49" name="Freeform 643"/>
            <p:cNvSpPr>
              <a:spLocks/>
            </p:cNvSpPr>
            <p:nvPr/>
          </p:nvSpPr>
          <p:spPr bwMode="auto">
            <a:xfrm>
              <a:off x="4499" y="1009"/>
              <a:ext cx="26" cy="21"/>
            </a:xfrm>
            <a:custGeom>
              <a:avLst/>
              <a:gdLst>
                <a:gd name="T0" fmla="*/ 0 w 26"/>
                <a:gd name="T1" fmla="*/ 19 h 21"/>
                <a:gd name="T2" fmla="*/ 4 w 26"/>
                <a:gd name="T3" fmla="*/ 19 h 21"/>
                <a:gd name="T4" fmla="*/ 26 w 26"/>
                <a:gd name="T5" fmla="*/ 7 h 21"/>
                <a:gd name="T6" fmla="*/ 22 w 26"/>
                <a:gd name="T7" fmla="*/ 0 h 21"/>
                <a:gd name="T8" fmla="*/ 0 w 26"/>
                <a:gd name="T9" fmla="*/ 12 h 21"/>
                <a:gd name="T10" fmla="*/ 4 w 26"/>
                <a:gd name="T11" fmla="*/ 12 h 21"/>
                <a:gd name="T12" fmla="*/ 0 w 26"/>
                <a:gd name="T13" fmla="*/ 19 h 21"/>
                <a:gd name="T14" fmla="*/ 2 w 26"/>
                <a:gd name="T15" fmla="*/ 21 h 21"/>
                <a:gd name="T16" fmla="*/ 4 w 26"/>
                <a:gd name="T17" fmla="*/ 19 h 21"/>
                <a:gd name="T18" fmla="*/ 0 w 26"/>
                <a:gd name="T19" fmla="*/ 19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0" y="19"/>
                  </a:moveTo>
                  <a:lnTo>
                    <a:pt x="4" y="19"/>
                  </a:lnTo>
                  <a:lnTo>
                    <a:pt x="26" y="7"/>
                  </a:lnTo>
                  <a:lnTo>
                    <a:pt x="22" y="0"/>
                  </a:lnTo>
                  <a:lnTo>
                    <a:pt x="0" y="12"/>
                  </a:lnTo>
                  <a:lnTo>
                    <a:pt x="4" y="12"/>
                  </a:lnTo>
                  <a:lnTo>
                    <a:pt x="0" y="19"/>
                  </a:lnTo>
                  <a:lnTo>
                    <a:pt x="2" y="21"/>
                  </a:lnTo>
                  <a:lnTo>
                    <a:pt x="4"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50" name="Freeform 644"/>
            <p:cNvSpPr>
              <a:spLocks/>
            </p:cNvSpPr>
            <p:nvPr/>
          </p:nvSpPr>
          <p:spPr bwMode="auto">
            <a:xfrm>
              <a:off x="4476" y="1008"/>
              <a:ext cx="27" cy="20"/>
            </a:xfrm>
            <a:custGeom>
              <a:avLst/>
              <a:gdLst>
                <a:gd name="T0" fmla="*/ 1 w 27"/>
                <a:gd name="T1" fmla="*/ 3 h 20"/>
                <a:gd name="T2" fmla="*/ 0 w 27"/>
                <a:gd name="T3" fmla="*/ 6 h 20"/>
                <a:gd name="T4" fmla="*/ 23 w 27"/>
                <a:gd name="T5" fmla="*/ 20 h 20"/>
                <a:gd name="T6" fmla="*/ 27 w 27"/>
                <a:gd name="T7" fmla="*/ 13 h 20"/>
                <a:gd name="T8" fmla="*/ 5 w 27"/>
                <a:gd name="T9" fmla="*/ 0 h 20"/>
                <a:gd name="T10" fmla="*/ 1 w 27"/>
                <a:gd name="T11" fmla="*/ 3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1" y="3"/>
                  </a:moveTo>
                  <a:lnTo>
                    <a:pt x="0" y="6"/>
                  </a:lnTo>
                  <a:lnTo>
                    <a:pt x="23" y="20"/>
                  </a:lnTo>
                  <a:lnTo>
                    <a:pt x="27" y="13"/>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51" name="Freeform 645"/>
            <p:cNvSpPr>
              <a:spLocks/>
            </p:cNvSpPr>
            <p:nvPr/>
          </p:nvSpPr>
          <p:spPr bwMode="auto">
            <a:xfrm>
              <a:off x="4586" y="947"/>
              <a:ext cx="30" cy="25"/>
            </a:xfrm>
            <a:custGeom>
              <a:avLst/>
              <a:gdLst>
                <a:gd name="T0" fmla="*/ 0 w 30"/>
                <a:gd name="T1" fmla="*/ 23 h 25"/>
                <a:gd name="T2" fmla="*/ 5 w 30"/>
                <a:gd name="T3" fmla="*/ 23 h 25"/>
                <a:gd name="T4" fmla="*/ 30 w 30"/>
                <a:gd name="T5" fmla="*/ 6 h 25"/>
                <a:gd name="T6" fmla="*/ 25 w 30"/>
                <a:gd name="T7" fmla="*/ 0 h 25"/>
                <a:gd name="T8" fmla="*/ 0 w 30"/>
                <a:gd name="T9" fmla="*/ 17 h 25"/>
                <a:gd name="T10" fmla="*/ 5 w 30"/>
                <a:gd name="T11" fmla="*/ 17 h 25"/>
                <a:gd name="T12" fmla="*/ 0 w 30"/>
                <a:gd name="T13" fmla="*/ 23 h 25"/>
                <a:gd name="T14" fmla="*/ 1 w 30"/>
                <a:gd name="T15" fmla="*/ 25 h 25"/>
                <a:gd name="T16" fmla="*/ 5 w 30"/>
                <a:gd name="T17" fmla="*/ 23 h 25"/>
                <a:gd name="T18" fmla="*/ 0 w 30"/>
                <a:gd name="T19" fmla="*/ 23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0" y="23"/>
                  </a:moveTo>
                  <a:lnTo>
                    <a:pt x="5" y="23"/>
                  </a:lnTo>
                  <a:lnTo>
                    <a:pt x="30" y="6"/>
                  </a:lnTo>
                  <a:lnTo>
                    <a:pt x="25" y="0"/>
                  </a:lnTo>
                  <a:lnTo>
                    <a:pt x="0" y="17"/>
                  </a:lnTo>
                  <a:lnTo>
                    <a:pt x="5" y="17"/>
                  </a:lnTo>
                  <a:lnTo>
                    <a:pt x="0" y="23"/>
                  </a:lnTo>
                  <a:lnTo>
                    <a:pt x="1" y="25"/>
                  </a:lnTo>
                  <a:lnTo>
                    <a:pt x="5" y="23"/>
                  </a:lnTo>
                  <a:lnTo>
                    <a:pt x="0" y="2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52" name="Freeform 646"/>
            <p:cNvSpPr>
              <a:spLocks/>
            </p:cNvSpPr>
            <p:nvPr/>
          </p:nvSpPr>
          <p:spPr bwMode="auto">
            <a:xfrm>
              <a:off x="4562" y="945"/>
              <a:ext cx="29" cy="25"/>
            </a:xfrm>
            <a:custGeom>
              <a:avLst/>
              <a:gdLst>
                <a:gd name="T0" fmla="*/ 5 w 29"/>
                <a:gd name="T1" fmla="*/ 8 h 25"/>
                <a:gd name="T2" fmla="*/ 0 w 29"/>
                <a:gd name="T3" fmla="*/ 8 h 25"/>
                <a:gd name="T4" fmla="*/ 24 w 29"/>
                <a:gd name="T5" fmla="*/ 25 h 25"/>
                <a:gd name="T6" fmla="*/ 29 w 29"/>
                <a:gd name="T7" fmla="*/ 19 h 25"/>
                <a:gd name="T8" fmla="*/ 5 w 29"/>
                <a:gd name="T9" fmla="*/ 2 h 25"/>
                <a:gd name="T10" fmla="*/ 2 w 29"/>
                <a:gd name="T11" fmla="*/ 2 h 25"/>
                <a:gd name="T12" fmla="*/ 5 w 29"/>
                <a:gd name="T13" fmla="*/ 2 h 25"/>
                <a:gd name="T14" fmla="*/ 3 w 29"/>
                <a:gd name="T15" fmla="*/ 0 h 25"/>
                <a:gd name="T16" fmla="*/ 2 w 29"/>
                <a:gd name="T17" fmla="*/ 2 h 25"/>
                <a:gd name="T18" fmla="*/ 5 w 29"/>
                <a:gd name="T19" fmla="*/ 8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5" y="8"/>
                  </a:moveTo>
                  <a:lnTo>
                    <a:pt x="0" y="8"/>
                  </a:lnTo>
                  <a:lnTo>
                    <a:pt x="24" y="25"/>
                  </a:lnTo>
                  <a:lnTo>
                    <a:pt x="29" y="19"/>
                  </a:lnTo>
                  <a:lnTo>
                    <a:pt x="5" y="2"/>
                  </a:lnTo>
                  <a:lnTo>
                    <a:pt x="2" y="2"/>
                  </a:lnTo>
                  <a:lnTo>
                    <a:pt x="5" y="2"/>
                  </a:lnTo>
                  <a:lnTo>
                    <a:pt x="3" y="0"/>
                  </a:lnTo>
                  <a:lnTo>
                    <a:pt x="2" y="2"/>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53" name="Freeform 647"/>
            <p:cNvSpPr>
              <a:spLocks/>
            </p:cNvSpPr>
            <p:nvPr/>
          </p:nvSpPr>
          <p:spPr bwMode="auto">
            <a:xfrm>
              <a:off x="4540" y="947"/>
              <a:ext cx="27" cy="18"/>
            </a:xfrm>
            <a:custGeom>
              <a:avLst/>
              <a:gdLst>
                <a:gd name="T0" fmla="*/ 0 w 27"/>
                <a:gd name="T1" fmla="*/ 17 h 18"/>
                <a:gd name="T2" fmla="*/ 5 w 27"/>
                <a:gd name="T3" fmla="*/ 18 h 18"/>
                <a:gd name="T4" fmla="*/ 27 w 27"/>
                <a:gd name="T5" fmla="*/ 6 h 18"/>
                <a:gd name="T6" fmla="*/ 24 w 27"/>
                <a:gd name="T7" fmla="*/ 0 h 18"/>
                <a:gd name="T8" fmla="*/ 2 w 27"/>
                <a:gd name="T9" fmla="*/ 10 h 18"/>
                <a:gd name="T10" fmla="*/ 5 w 27"/>
                <a:gd name="T11" fmla="*/ 10 h 18"/>
                <a:gd name="T12" fmla="*/ 0 w 27"/>
                <a:gd name="T13" fmla="*/ 17 h 18"/>
                <a:gd name="T14" fmla="*/ 3 w 27"/>
                <a:gd name="T15" fmla="*/ 18 h 18"/>
                <a:gd name="T16" fmla="*/ 5 w 27"/>
                <a:gd name="T17" fmla="*/ 18 h 18"/>
                <a:gd name="T18" fmla="*/ 0 w 27"/>
                <a:gd name="T19" fmla="*/ 17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8">
                  <a:moveTo>
                    <a:pt x="0" y="17"/>
                  </a:moveTo>
                  <a:lnTo>
                    <a:pt x="5" y="18"/>
                  </a:lnTo>
                  <a:lnTo>
                    <a:pt x="27" y="6"/>
                  </a:lnTo>
                  <a:lnTo>
                    <a:pt x="24" y="0"/>
                  </a:lnTo>
                  <a:lnTo>
                    <a:pt x="2" y="10"/>
                  </a:lnTo>
                  <a:lnTo>
                    <a:pt x="5" y="10"/>
                  </a:lnTo>
                  <a:lnTo>
                    <a:pt x="0" y="17"/>
                  </a:lnTo>
                  <a:lnTo>
                    <a:pt x="3" y="18"/>
                  </a:lnTo>
                  <a:lnTo>
                    <a:pt x="5" y="18"/>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54" name="Freeform 648"/>
            <p:cNvSpPr>
              <a:spLocks/>
            </p:cNvSpPr>
            <p:nvPr/>
          </p:nvSpPr>
          <p:spPr bwMode="auto">
            <a:xfrm>
              <a:off x="4521" y="943"/>
              <a:ext cx="24" cy="21"/>
            </a:xfrm>
            <a:custGeom>
              <a:avLst/>
              <a:gdLst>
                <a:gd name="T0" fmla="*/ 4 w 24"/>
                <a:gd name="T1" fmla="*/ 7 h 21"/>
                <a:gd name="T2" fmla="*/ 0 w 24"/>
                <a:gd name="T3" fmla="*/ 7 h 21"/>
                <a:gd name="T4" fmla="*/ 19 w 24"/>
                <a:gd name="T5" fmla="*/ 21 h 21"/>
                <a:gd name="T6" fmla="*/ 24 w 24"/>
                <a:gd name="T7" fmla="*/ 14 h 21"/>
                <a:gd name="T8" fmla="*/ 4 w 24"/>
                <a:gd name="T9" fmla="*/ 0 h 21"/>
                <a:gd name="T10" fmla="*/ 0 w 24"/>
                <a:gd name="T11" fmla="*/ 0 h 21"/>
                <a:gd name="T12" fmla="*/ 4 w 24"/>
                <a:gd name="T13" fmla="*/ 0 h 21"/>
                <a:gd name="T14" fmla="*/ 2 w 24"/>
                <a:gd name="T15" fmla="*/ 0 h 21"/>
                <a:gd name="T16" fmla="*/ 0 w 24"/>
                <a:gd name="T17" fmla="*/ 0 h 21"/>
                <a:gd name="T18" fmla="*/ 4 w 24"/>
                <a:gd name="T19" fmla="*/ 7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1">
                  <a:moveTo>
                    <a:pt x="4" y="7"/>
                  </a:moveTo>
                  <a:lnTo>
                    <a:pt x="0" y="7"/>
                  </a:lnTo>
                  <a:lnTo>
                    <a:pt x="19" y="21"/>
                  </a:lnTo>
                  <a:lnTo>
                    <a:pt x="24" y="14"/>
                  </a:lnTo>
                  <a:lnTo>
                    <a:pt x="4" y="0"/>
                  </a:lnTo>
                  <a:lnTo>
                    <a:pt x="0" y="0"/>
                  </a:lnTo>
                  <a:lnTo>
                    <a:pt x="4" y="0"/>
                  </a:lnTo>
                  <a:lnTo>
                    <a:pt x="2" y="0"/>
                  </a:lnTo>
                  <a:lnTo>
                    <a:pt x="0" y="0"/>
                  </a:lnTo>
                  <a:lnTo>
                    <a:pt x="4" y="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55" name="Freeform 649"/>
            <p:cNvSpPr>
              <a:spLocks/>
            </p:cNvSpPr>
            <p:nvPr/>
          </p:nvSpPr>
          <p:spPr bwMode="auto">
            <a:xfrm>
              <a:off x="4499" y="943"/>
              <a:ext cx="26" cy="22"/>
            </a:xfrm>
            <a:custGeom>
              <a:avLst/>
              <a:gdLst>
                <a:gd name="T0" fmla="*/ 0 w 26"/>
                <a:gd name="T1" fmla="*/ 21 h 22"/>
                <a:gd name="T2" fmla="*/ 4 w 26"/>
                <a:gd name="T3" fmla="*/ 21 h 22"/>
                <a:gd name="T4" fmla="*/ 26 w 26"/>
                <a:gd name="T5" fmla="*/ 7 h 22"/>
                <a:gd name="T6" fmla="*/ 22 w 26"/>
                <a:gd name="T7" fmla="*/ 0 h 22"/>
                <a:gd name="T8" fmla="*/ 0 w 26"/>
                <a:gd name="T9" fmla="*/ 14 h 22"/>
                <a:gd name="T10" fmla="*/ 4 w 26"/>
                <a:gd name="T11" fmla="*/ 14 h 22"/>
                <a:gd name="T12" fmla="*/ 0 w 26"/>
                <a:gd name="T13" fmla="*/ 21 h 22"/>
                <a:gd name="T14" fmla="*/ 2 w 26"/>
                <a:gd name="T15" fmla="*/ 22 h 22"/>
                <a:gd name="T16" fmla="*/ 4 w 26"/>
                <a:gd name="T17" fmla="*/ 21 h 22"/>
                <a:gd name="T18" fmla="*/ 0 w 26"/>
                <a:gd name="T19" fmla="*/ 21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2">
                  <a:moveTo>
                    <a:pt x="0" y="21"/>
                  </a:moveTo>
                  <a:lnTo>
                    <a:pt x="4" y="21"/>
                  </a:lnTo>
                  <a:lnTo>
                    <a:pt x="26" y="7"/>
                  </a:lnTo>
                  <a:lnTo>
                    <a:pt x="22" y="0"/>
                  </a:lnTo>
                  <a:lnTo>
                    <a:pt x="0" y="14"/>
                  </a:lnTo>
                  <a:lnTo>
                    <a:pt x="4" y="14"/>
                  </a:lnTo>
                  <a:lnTo>
                    <a:pt x="0" y="21"/>
                  </a:lnTo>
                  <a:lnTo>
                    <a:pt x="2" y="22"/>
                  </a:lnTo>
                  <a:lnTo>
                    <a:pt x="4" y="21"/>
                  </a:lnTo>
                  <a:lnTo>
                    <a:pt x="0" y="21"/>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56" name="Freeform 650"/>
            <p:cNvSpPr>
              <a:spLocks/>
            </p:cNvSpPr>
            <p:nvPr/>
          </p:nvSpPr>
          <p:spPr bwMode="auto">
            <a:xfrm>
              <a:off x="4476" y="942"/>
              <a:ext cx="27" cy="22"/>
            </a:xfrm>
            <a:custGeom>
              <a:avLst/>
              <a:gdLst>
                <a:gd name="T0" fmla="*/ 1 w 27"/>
                <a:gd name="T1" fmla="*/ 3 h 22"/>
                <a:gd name="T2" fmla="*/ 0 w 27"/>
                <a:gd name="T3" fmla="*/ 6 h 22"/>
                <a:gd name="T4" fmla="*/ 23 w 27"/>
                <a:gd name="T5" fmla="*/ 22 h 22"/>
                <a:gd name="T6" fmla="*/ 27 w 27"/>
                <a:gd name="T7" fmla="*/ 15 h 22"/>
                <a:gd name="T8" fmla="*/ 5 w 27"/>
                <a:gd name="T9" fmla="*/ 0 h 22"/>
                <a:gd name="T10" fmla="*/ 1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3"/>
                  </a:moveTo>
                  <a:lnTo>
                    <a:pt x="0" y="6"/>
                  </a:lnTo>
                  <a:lnTo>
                    <a:pt x="23" y="22"/>
                  </a:lnTo>
                  <a:lnTo>
                    <a:pt x="27" y="15"/>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57" name="Freeform 651"/>
            <p:cNvSpPr>
              <a:spLocks/>
            </p:cNvSpPr>
            <p:nvPr/>
          </p:nvSpPr>
          <p:spPr bwMode="auto">
            <a:xfrm>
              <a:off x="4586" y="960"/>
              <a:ext cx="30" cy="26"/>
            </a:xfrm>
            <a:custGeom>
              <a:avLst/>
              <a:gdLst>
                <a:gd name="T0" fmla="*/ 0 w 30"/>
                <a:gd name="T1" fmla="*/ 24 h 26"/>
                <a:gd name="T2" fmla="*/ 5 w 30"/>
                <a:gd name="T3" fmla="*/ 24 h 26"/>
                <a:gd name="T4" fmla="*/ 30 w 30"/>
                <a:gd name="T5" fmla="*/ 7 h 26"/>
                <a:gd name="T6" fmla="*/ 25 w 30"/>
                <a:gd name="T7" fmla="*/ 0 h 26"/>
                <a:gd name="T8" fmla="*/ 0 w 30"/>
                <a:gd name="T9" fmla="*/ 17 h 26"/>
                <a:gd name="T10" fmla="*/ 5 w 30"/>
                <a:gd name="T11" fmla="*/ 17 h 26"/>
                <a:gd name="T12" fmla="*/ 0 w 30"/>
                <a:gd name="T13" fmla="*/ 24 h 26"/>
                <a:gd name="T14" fmla="*/ 1 w 30"/>
                <a:gd name="T15" fmla="*/ 26 h 26"/>
                <a:gd name="T16" fmla="*/ 5 w 30"/>
                <a:gd name="T17" fmla="*/ 24 h 26"/>
                <a:gd name="T18" fmla="*/ 0 w 30"/>
                <a:gd name="T19" fmla="*/ 24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0" y="24"/>
                  </a:moveTo>
                  <a:lnTo>
                    <a:pt x="5" y="24"/>
                  </a:lnTo>
                  <a:lnTo>
                    <a:pt x="30" y="7"/>
                  </a:lnTo>
                  <a:lnTo>
                    <a:pt x="25" y="0"/>
                  </a:lnTo>
                  <a:lnTo>
                    <a:pt x="0" y="17"/>
                  </a:lnTo>
                  <a:lnTo>
                    <a:pt x="5" y="17"/>
                  </a:lnTo>
                  <a:lnTo>
                    <a:pt x="0" y="24"/>
                  </a:lnTo>
                  <a:lnTo>
                    <a:pt x="1" y="26"/>
                  </a:lnTo>
                  <a:lnTo>
                    <a:pt x="5" y="24"/>
                  </a:lnTo>
                  <a:lnTo>
                    <a:pt x="0"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58" name="Freeform 652"/>
            <p:cNvSpPr>
              <a:spLocks/>
            </p:cNvSpPr>
            <p:nvPr/>
          </p:nvSpPr>
          <p:spPr bwMode="auto">
            <a:xfrm>
              <a:off x="4562" y="960"/>
              <a:ext cx="29" cy="24"/>
            </a:xfrm>
            <a:custGeom>
              <a:avLst/>
              <a:gdLst>
                <a:gd name="T0" fmla="*/ 5 w 29"/>
                <a:gd name="T1" fmla="*/ 7 h 24"/>
                <a:gd name="T2" fmla="*/ 0 w 29"/>
                <a:gd name="T3" fmla="*/ 7 h 24"/>
                <a:gd name="T4" fmla="*/ 24 w 29"/>
                <a:gd name="T5" fmla="*/ 24 h 24"/>
                <a:gd name="T6" fmla="*/ 29 w 29"/>
                <a:gd name="T7" fmla="*/ 17 h 24"/>
                <a:gd name="T8" fmla="*/ 5 w 29"/>
                <a:gd name="T9" fmla="*/ 0 h 24"/>
                <a:gd name="T10" fmla="*/ 2 w 29"/>
                <a:gd name="T11" fmla="*/ 0 h 24"/>
                <a:gd name="T12" fmla="*/ 5 w 29"/>
                <a:gd name="T13" fmla="*/ 0 h 24"/>
                <a:gd name="T14" fmla="*/ 3 w 29"/>
                <a:gd name="T15" fmla="*/ 0 h 24"/>
                <a:gd name="T16" fmla="*/ 2 w 29"/>
                <a:gd name="T17" fmla="*/ 0 h 24"/>
                <a:gd name="T18" fmla="*/ 5 w 29"/>
                <a:gd name="T19" fmla="*/ 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5" y="7"/>
                  </a:moveTo>
                  <a:lnTo>
                    <a:pt x="0" y="7"/>
                  </a:lnTo>
                  <a:lnTo>
                    <a:pt x="24" y="24"/>
                  </a:lnTo>
                  <a:lnTo>
                    <a:pt x="29" y="17"/>
                  </a:lnTo>
                  <a:lnTo>
                    <a:pt x="5" y="0"/>
                  </a:lnTo>
                  <a:lnTo>
                    <a:pt x="2" y="0"/>
                  </a:lnTo>
                  <a:lnTo>
                    <a:pt x="5" y="0"/>
                  </a:lnTo>
                  <a:lnTo>
                    <a:pt x="3" y="0"/>
                  </a:lnTo>
                  <a:lnTo>
                    <a:pt x="2" y="0"/>
                  </a:lnTo>
                  <a:lnTo>
                    <a:pt x="5" y="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59" name="Freeform 653"/>
            <p:cNvSpPr>
              <a:spLocks/>
            </p:cNvSpPr>
            <p:nvPr/>
          </p:nvSpPr>
          <p:spPr bwMode="auto">
            <a:xfrm>
              <a:off x="4540" y="960"/>
              <a:ext cx="27" cy="19"/>
            </a:xfrm>
            <a:custGeom>
              <a:avLst/>
              <a:gdLst>
                <a:gd name="T0" fmla="*/ 0 w 27"/>
                <a:gd name="T1" fmla="*/ 17 h 19"/>
                <a:gd name="T2" fmla="*/ 5 w 27"/>
                <a:gd name="T3" fmla="*/ 19 h 19"/>
                <a:gd name="T4" fmla="*/ 27 w 27"/>
                <a:gd name="T5" fmla="*/ 7 h 19"/>
                <a:gd name="T6" fmla="*/ 24 w 27"/>
                <a:gd name="T7" fmla="*/ 0 h 19"/>
                <a:gd name="T8" fmla="*/ 2 w 27"/>
                <a:gd name="T9" fmla="*/ 10 h 19"/>
                <a:gd name="T10" fmla="*/ 5 w 27"/>
                <a:gd name="T11" fmla="*/ 10 h 19"/>
                <a:gd name="T12" fmla="*/ 0 w 27"/>
                <a:gd name="T13" fmla="*/ 17 h 19"/>
                <a:gd name="T14" fmla="*/ 3 w 27"/>
                <a:gd name="T15" fmla="*/ 19 h 19"/>
                <a:gd name="T16" fmla="*/ 5 w 27"/>
                <a:gd name="T17" fmla="*/ 19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9"/>
                  </a:lnTo>
                  <a:lnTo>
                    <a:pt x="27" y="7"/>
                  </a:lnTo>
                  <a:lnTo>
                    <a:pt x="24" y="0"/>
                  </a:lnTo>
                  <a:lnTo>
                    <a:pt x="2" y="10"/>
                  </a:lnTo>
                  <a:lnTo>
                    <a:pt x="5" y="10"/>
                  </a:lnTo>
                  <a:lnTo>
                    <a:pt x="0" y="17"/>
                  </a:lnTo>
                  <a:lnTo>
                    <a:pt x="3" y="19"/>
                  </a:lnTo>
                  <a:lnTo>
                    <a:pt x="5" y="19"/>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60" name="Freeform 654"/>
            <p:cNvSpPr>
              <a:spLocks/>
            </p:cNvSpPr>
            <p:nvPr/>
          </p:nvSpPr>
          <p:spPr bwMode="auto">
            <a:xfrm>
              <a:off x="4521" y="957"/>
              <a:ext cx="24" cy="20"/>
            </a:xfrm>
            <a:custGeom>
              <a:avLst/>
              <a:gdLst>
                <a:gd name="T0" fmla="*/ 4 w 24"/>
                <a:gd name="T1" fmla="*/ 7 h 20"/>
                <a:gd name="T2" fmla="*/ 0 w 24"/>
                <a:gd name="T3" fmla="*/ 7 h 20"/>
                <a:gd name="T4" fmla="*/ 19 w 24"/>
                <a:gd name="T5" fmla="*/ 20 h 20"/>
                <a:gd name="T6" fmla="*/ 24 w 24"/>
                <a:gd name="T7" fmla="*/ 13 h 20"/>
                <a:gd name="T8" fmla="*/ 4 w 24"/>
                <a:gd name="T9" fmla="*/ 0 h 20"/>
                <a:gd name="T10" fmla="*/ 0 w 24"/>
                <a:gd name="T11" fmla="*/ 0 h 20"/>
                <a:gd name="T12" fmla="*/ 4 w 24"/>
                <a:gd name="T13" fmla="*/ 0 h 20"/>
                <a:gd name="T14" fmla="*/ 2 w 24"/>
                <a:gd name="T15" fmla="*/ 0 h 20"/>
                <a:gd name="T16" fmla="*/ 0 w 24"/>
                <a:gd name="T17" fmla="*/ 0 h 20"/>
                <a:gd name="T18" fmla="*/ 4 w 24"/>
                <a:gd name="T19" fmla="*/ 7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0">
                  <a:moveTo>
                    <a:pt x="4" y="7"/>
                  </a:moveTo>
                  <a:lnTo>
                    <a:pt x="0" y="7"/>
                  </a:lnTo>
                  <a:lnTo>
                    <a:pt x="19" y="20"/>
                  </a:lnTo>
                  <a:lnTo>
                    <a:pt x="24" y="13"/>
                  </a:lnTo>
                  <a:lnTo>
                    <a:pt x="4" y="0"/>
                  </a:lnTo>
                  <a:lnTo>
                    <a:pt x="0" y="0"/>
                  </a:lnTo>
                  <a:lnTo>
                    <a:pt x="4" y="0"/>
                  </a:lnTo>
                  <a:lnTo>
                    <a:pt x="2" y="0"/>
                  </a:lnTo>
                  <a:lnTo>
                    <a:pt x="0" y="0"/>
                  </a:lnTo>
                  <a:lnTo>
                    <a:pt x="4" y="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61" name="Freeform 655"/>
            <p:cNvSpPr>
              <a:spLocks/>
            </p:cNvSpPr>
            <p:nvPr/>
          </p:nvSpPr>
          <p:spPr bwMode="auto">
            <a:xfrm>
              <a:off x="4499" y="957"/>
              <a:ext cx="26" cy="22"/>
            </a:xfrm>
            <a:custGeom>
              <a:avLst/>
              <a:gdLst>
                <a:gd name="T0" fmla="*/ 0 w 26"/>
                <a:gd name="T1" fmla="*/ 20 h 22"/>
                <a:gd name="T2" fmla="*/ 4 w 26"/>
                <a:gd name="T3" fmla="*/ 20 h 22"/>
                <a:gd name="T4" fmla="*/ 26 w 26"/>
                <a:gd name="T5" fmla="*/ 7 h 22"/>
                <a:gd name="T6" fmla="*/ 22 w 26"/>
                <a:gd name="T7" fmla="*/ 0 h 22"/>
                <a:gd name="T8" fmla="*/ 0 w 26"/>
                <a:gd name="T9" fmla="*/ 13 h 22"/>
                <a:gd name="T10" fmla="*/ 4 w 26"/>
                <a:gd name="T11" fmla="*/ 13 h 22"/>
                <a:gd name="T12" fmla="*/ 0 w 26"/>
                <a:gd name="T13" fmla="*/ 20 h 22"/>
                <a:gd name="T14" fmla="*/ 2 w 26"/>
                <a:gd name="T15" fmla="*/ 22 h 22"/>
                <a:gd name="T16" fmla="*/ 4 w 26"/>
                <a:gd name="T17" fmla="*/ 20 h 22"/>
                <a:gd name="T18" fmla="*/ 0 w 26"/>
                <a:gd name="T19" fmla="*/ 20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2">
                  <a:moveTo>
                    <a:pt x="0" y="20"/>
                  </a:moveTo>
                  <a:lnTo>
                    <a:pt x="4" y="20"/>
                  </a:lnTo>
                  <a:lnTo>
                    <a:pt x="26" y="7"/>
                  </a:lnTo>
                  <a:lnTo>
                    <a:pt x="22" y="0"/>
                  </a:lnTo>
                  <a:lnTo>
                    <a:pt x="0" y="13"/>
                  </a:lnTo>
                  <a:lnTo>
                    <a:pt x="4" y="13"/>
                  </a:lnTo>
                  <a:lnTo>
                    <a:pt x="0" y="20"/>
                  </a:lnTo>
                  <a:lnTo>
                    <a:pt x="2" y="22"/>
                  </a:lnTo>
                  <a:lnTo>
                    <a:pt x="4" y="20"/>
                  </a:lnTo>
                  <a:lnTo>
                    <a:pt x="0" y="2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62" name="Freeform 656"/>
            <p:cNvSpPr>
              <a:spLocks/>
            </p:cNvSpPr>
            <p:nvPr/>
          </p:nvSpPr>
          <p:spPr bwMode="auto">
            <a:xfrm>
              <a:off x="4476" y="955"/>
              <a:ext cx="27" cy="22"/>
            </a:xfrm>
            <a:custGeom>
              <a:avLst/>
              <a:gdLst>
                <a:gd name="T0" fmla="*/ 1 w 27"/>
                <a:gd name="T1" fmla="*/ 4 h 22"/>
                <a:gd name="T2" fmla="*/ 0 w 27"/>
                <a:gd name="T3" fmla="*/ 7 h 22"/>
                <a:gd name="T4" fmla="*/ 23 w 27"/>
                <a:gd name="T5" fmla="*/ 22 h 22"/>
                <a:gd name="T6" fmla="*/ 27 w 27"/>
                <a:gd name="T7" fmla="*/ 15 h 22"/>
                <a:gd name="T8" fmla="*/ 5 w 27"/>
                <a:gd name="T9" fmla="*/ 0 h 22"/>
                <a:gd name="T10" fmla="*/ 1 w 27"/>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4"/>
                  </a:moveTo>
                  <a:lnTo>
                    <a:pt x="0" y="7"/>
                  </a:lnTo>
                  <a:lnTo>
                    <a:pt x="23" y="22"/>
                  </a:lnTo>
                  <a:lnTo>
                    <a:pt x="27" y="15"/>
                  </a:lnTo>
                  <a:lnTo>
                    <a:pt x="5" y="0"/>
                  </a:lnTo>
                  <a:lnTo>
                    <a:pt x="1"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63" name="Freeform 657"/>
            <p:cNvSpPr>
              <a:spLocks/>
            </p:cNvSpPr>
            <p:nvPr/>
          </p:nvSpPr>
          <p:spPr bwMode="auto">
            <a:xfrm>
              <a:off x="4586" y="894"/>
              <a:ext cx="30" cy="26"/>
            </a:xfrm>
            <a:custGeom>
              <a:avLst/>
              <a:gdLst>
                <a:gd name="T0" fmla="*/ 0 w 30"/>
                <a:gd name="T1" fmla="*/ 24 h 26"/>
                <a:gd name="T2" fmla="*/ 5 w 30"/>
                <a:gd name="T3" fmla="*/ 24 h 26"/>
                <a:gd name="T4" fmla="*/ 30 w 30"/>
                <a:gd name="T5" fmla="*/ 7 h 26"/>
                <a:gd name="T6" fmla="*/ 25 w 30"/>
                <a:gd name="T7" fmla="*/ 0 h 26"/>
                <a:gd name="T8" fmla="*/ 0 w 30"/>
                <a:gd name="T9" fmla="*/ 19 h 26"/>
                <a:gd name="T10" fmla="*/ 5 w 30"/>
                <a:gd name="T11" fmla="*/ 19 h 26"/>
                <a:gd name="T12" fmla="*/ 0 w 30"/>
                <a:gd name="T13" fmla="*/ 24 h 26"/>
                <a:gd name="T14" fmla="*/ 1 w 30"/>
                <a:gd name="T15" fmla="*/ 26 h 26"/>
                <a:gd name="T16" fmla="*/ 5 w 30"/>
                <a:gd name="T17" fmla="*/ 24 h 26"/>
                <a:gd name="T18" fmla="*/ 0 w 30"/>
                <a:gd name="T19" fmla="*/ 24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0" y="24"/>
                  </a:moveTo>
                  <a:lnTo>
                    <a:pt x="5" y="24"/>
                  </a:lnTo>
                  <a:lnTo>
                    <a:pt x="30" y="7"/>
                  </a:lnTo>
                  <a:lnTo>
                    <a:pt x="25" y="0"/>
                  </a:lnTo>
                  <a:lnTo>
                    <a:pt x="0" y="19"/>
                  </a:lnTo>
                  <a:lnTo>
                    <a:pt x="5" y="19"/>
                  </a:lnTo>
                  <a:lnTo>
                    <a:pt x="0" y="24"/>
                  </a:lnTo>
                  <a:lnTo>
                    <a:pt x="1" y="26"/>
                  </a:lnTo>
                  <a:lnTo>
                    <a:pt x="5" y="24"/>
                  </a:lnTo>
                  <a:lnTo>
                    <a:pt x="0"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64" name="Freeform 658"/>
            <p:cNvSpPr>
              <a:spLocks/>
            </p:cNvSpPr>
            <p:nvPr/>
          </p:nvSpPr>
          <p:spPr bwMode="auto">
            <a:xfrm>
              <a:off x="4562" y="894"/>
              <a:ext cx="29" cy="24"/>
            </a:xfrm>
            <a:custGeom>
              <a:avLst/>
              <a:gdLst>
                <a:gd name="T0" fmla="*/ 5 w 29"/>
                <a:gd name="T1" fmla="*/ 9 h 24"/>
                <a:gd name="T2" fmla="*/ 0 w 29"/>
                <a:gd name="T3" fmla="*/ 9 h 24"/>
                <a:gd name="T4" fmla="*/ 24 w 29"/>
                <a:gd name="T5" fmla="*/ 24 h 24"/>
                <a:gd name="T6" fmla="*/ 29 w 29"/>
                <a:gd name="T7" fmla="*/ 19 h 24"/>
                <a:gd name="T8" fmla="*/ 5 w 29"/>
                <a:gd name="T9" fmla="*/ 2 h 24"/>
                <a:gd name="T10" fmla="*/ 2 w 29"/>
                <a:gd name="T11" fmla="*/ 0 h 24"/>
                <a:gd name="T12" fmla="*/ 5 w 29"/>
                <a:gd name="T13" fmla="*/ 2 h 24"/>
                <a:gd name="T14" fmla="*/ 3 w 29"/>
                <a:gd name="T15" fmla="*/ 0 h 24"/>
                <a:gd name="T16" fmla="*/ 2 w 29"/>
                <a:gd name="T17" fmla="*/ 0 h 24"/>
                <a:gd name="T18" fmla="*/ 5 w 29"/>
                <a:gd name="T19" fmla="*/ 9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5" y="9"/>
                  </a:moveTo>
                  <a:lnTo>
                    <a:pt x="0" y="9"/>
                  </a:lnTo>
                  <a:lnTo>
                    <a:pt x="24" y="24"/>
                  </a:lnTo>
                  <a:lnTo>
                    <a:pt x="29" y="19"/>
                  </a:lnTo>
                  <a:lnTo>
                    <a:pt x="5" y="2"/>
                  </a:lnTo>
                  <a:lnTo>
                    <a:pt x="2" y="0"/>
                  </a:lnTo>
                  <a:lnTo>
                    <a:pt x="5" y="2"/>
                  </a:lnTo>
                  <a:lnTo>
                    <a:pt x="3" y="0"/>
                  </a:lnTo>
                  <a:lnTo>
                    <a:pt x="2" y="0"/>
                  </a:lnTo>
                  <a:lnTo>
                    <a:pt x="5"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65" name="Freeform 659"/>
            <p:cNvSpPr>
              <a:spLocks/>
            </p:cNvSpPr>
            <p:nvPr/>
          </p:nvSpPr>
          <p:spPr bwMode="auto">
            <a:xfrm>
              <a:off x="4540" y="894"/>
              <a:ext cx="27" cy="21"/>
            </a:xfrm>
            <a:custGeom>
              <a:avLst/>
              <a:gdLst>
                <a:gd name="T0" fmla="*/ 0 w 27"/>
                <a:gd name="T1" fmla="*/ 19 h 21"/>
                <a:gd name="T2" fmla="*/ 5 w 27"/>
                <a:gd name="T3" fmla="*/ 19 h 21"/>
                <a:gd name="T4" fmla="*/ 27 w 27"/>
                <a:gd name="T5" fmla="*/ 9 h 21"/>
                <a:gd name="T6" fmla="*/ 24 w 27"/>
                <a:gd name="T7" fmla="*/ 0 h 21"/>
                <a:gd name="T8" fmla="*/ 2 w 27"/>
                <a:gd name="T9" fmla="*/ 12 h 21"/>
                <a:gd name="T10" fmla="*/ 5 w 27"/>
                <a:gd name="T11" fmla="*/ 12 h 21"/>
                <a:gd name="T12" fmla="*/ 0 w 27"/>
                <a:gd name="T13" fmla="*/ 19 h 21"/>
                <a:gd name="T14" fmla="*/ 3 w 27"/>
                <a:gd name="T15" fmla="*/ 21 h 21"/>
                <a:gd name="T16" fmla="*/ 5 w 27"/>
                <a:gd name="T17" fmla="*/ 19 h 21"/>
                <a:gd name="T18" fmla="*/ 0 w 27"/>
                <a:gd name="T19" fmla="*/ 19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21">
                  <a:moveTo>
                    <a:pt x="0" y="19"/>
                  </a:moveTo>
                  <a:lnTo>
                    <a:pt x="5" y="19"/>
                  </a:lnTo>
                  <a:lnTo>
                    <a:pt x="27" y="9"/>
                  </a:lnTo>
                  <a:lnTo>
                    <a:pt x="24" y="0"/>
                  </a:lnTo>
                  <a:lnTo>
                    <a:pt x="2" y="12"/>
                  </a:lnTo>
                  <a:lnTo>
                    <a:pt x="5" y="12"/>
                  </a:lnTo>
                  <a:lnTo>
                    <a:pt x="0" y="19"/>
                  </a:lnTo>
                  <a:lnTo>
                    <a:pt x="3" y="21"/>
                  </a:lnTo>
                  <a:lnTo>
                    <a:pt x="5"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66" name="Freeform 660"/>
            <p:cNvSpPr>
              <a:spLocks/>
            </p:cNvSpPr>
            <p:nvPr/>
          </p:nvSpPr>
          <p:spPr bwMode="auto">
            <a:xfrm>
              <a:off x="4521" y="891"/>
              <a:ext cx="24" cy="22"/>
            </a:xfrm>
            <a:custGeom>
              <a:avLst/>
              <a:gdLst>
                <a:gd name="T0" fmla="*/ 4 w 24"/>
                <a:gd name="T1" fmla="*/ 8 h 22"/>
                <a:gd name="T2" fmla="*/ 0 w 24"/>
                <a:gd name="T3" fmla="*/ 8 h 22"/>
                <a:gd name="T4" fmla="*/ 19 w 24"/>
                <a:gd name="T5" fmla="*/ 22 h 22"/>
                <a:gd name="T6" fmla="*/ 24 w 24"/>
                <a:gd name="T7" fmla="*/ 15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8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8"/>
                  </a:moveTo>
                  <a:lnTo>
                    <a:pt x="0" y="8"/>
                  </a:lnTo>
                  <a:lnTo>
                    <a:pt x="19" y="22"/>
                  </a:lnTo>
                  <a:lnTo>
                    <a:pt x="24" y="15"/>
                  </a:lnTo>
                  <a:lnTo>
                    <a:pt x="4" y="2"/>
                  </a:lnTo>
                  <a:lnTo>
                    <a:pt x="0" y="2"/>
                  </a:lnTo>
                  <a:lnTo>
                    <a:pt x="4" y="2"/>
                  </a:lnTo>
                  <a:lnTo>
                    <a:pt x="2" y="0"/>
                  </a:lnTo>
                  <a:lnTo>
                    <a:pt x="0" y="2"/>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67" name="Freeform 661"/>
            <p:cNvSpPr>
              <a:spLocks/>
            </p:cNvSpPr>
            <p:nvPr/>
          </p:nvSpPr>
          <p:spPr bwMode="auto">
            <a:xfrm>
              <a:off x="4499" y="893"/>
              <a:ext cx="26" cy="20"/>
            </a:xfrm>
            <a:custGeom>
              <a:avLst/>
              <a:gdLst>
                <a:gd name="T0" fmla="*/ 0 w 26"/>
                <a:gd name="T1" fmla="*/ 18 h 20"/>
                <a:gd name="T2" fmla="*/ 4 w 26"/>
                <a:gd name="T3" fmla="*/ 18 h 20"/>
                <a:gd name="T4" fmla="*/ 26 w 26"/>
                <a:gd name="T5" fmla="*/ 6 h 20"/>
                <a:gd name="T6" fmla="*/ 22 w 26"/>
                <a:gd name="T7" fmla="*/ 0 h 20"/>
                <a:gd name="T8" fmla="*/ 0 w 26"/>
                <a:gd name="T9" fmla="*/ 11 h 20"/>
                <a:gd name="T10" fmla="*/ 4 w 26"/>
                <a:gd name="T11" fmla="*/ 11 h 20"/>
                <a:gd name="T12" fmla="*/ 0 w 26"/>
                <a:gd name="T13" fmla="*/ 18 h 20"/>
                <a:gd name="T14" fmla="*/ 2 w 26"/>
                <a:gd name="T15" fmla="*/ 20 h 20"/>
                <a:gd name="T16" fmla="*/ 4 w 26"/>
                <a:gd name="T17" fmla="*/ 18 h 20"/>
                <a:gd name="T18" fmla="*/ 0 w 26"/>
                <a:gd name="T19" fmla="*/ 18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18"/>
                  </a:moveTo>
                  <a:lnTo>
                    <a:pt x="4" y="18"/>
                  </a:lnTo>
                  <a:lnTo>
                    <a:pt x="26" y="6"/>
                  </a:lnTo>
                  <a:lnTo>
                    <a:pt x="22" y="0"/>
                  </a:lnTo>
                  <a:lnTo>
                    <a:pt x="0" y="11"/>
                  </a:lnTo>
                  <a:lnTo>
                    <a:pt x="4" y="11"/>
                  </a:lnTo>
                  <a:lnTo>
                    <a:pt x="0" y="18"/>
                  </a:lnTo>
                  <a:lnTo>
                    <a:pt x="2" y="20"/>
                  </a:lnTo>
                  <a:lnTo>
                    <a:pt x="4" y="18"/>
                  </a:lnTo>
                  <a:lnTo>
                    <a:pt x="0"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68" name="Freeform 662"/>
            <p:cNvSpPr>
              <a:spLocks/>
            </p:cNvSpPr>
            <p:nvPr/>
          </p:nvSpPr>
          <p:spPr bwMode="auto">
            <a:xfrm>
              <a:off x="4476" y="891"/>
              <a:ext cx="27" cy="20"/>
            </a:xfrm>
            <a:custGeom>
              <a:avLst/>
              <a:gdLst>
                <a:gd name="T0" fmla="*/ 1 w 27"/>
                <a:gd name="T1" fmla="*/ 3 h 20"/>
                <a:gd name="T2" fmla="*/ 0 w 27"/>
                <a:gd name="T3" fmla="*/ 7 h 20"/>
                <a:gd name="T4" fmla="*/ 23 w 27"/>
                <a:gd name="T5" fmla="*/ 20 h 20"/>
                <a:gd name="T6" fmla="*/ 27 w 27"/>
                <a:gd name="T7" fmla="*/ 13 h 20"/>
                <a:gd name="T8" fmla="*/ 5 w 27"/>
                <a:gd name="T9" fmla="*/ 0 h 20"/>
                <a:gd name="T10" fmla="*/ 1 w 27"/>
                <a:gd name="T11" fmla="*/ 3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1" y="3"/>
                  </a:moveTo>
                  <a:lnTo>
                    <a:pt x="0" y="7"/>
                  </a:lnTo>
                  <a:lnTo>
                    <a:pt x="23" y="20"/>
                  </a:lnTo>
                  <a:lnTo>
                    <a:pt x="27" y="13"/>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69" name="Freeform 663"/>
            <p:cNvSpPr>
              <a:spLocks/>
            </p:cNvSpPr>
            <p:nvPr/>
          </p:nvSpPr>
          <p:spPr bwMode="auto">
            <a:xfrm>
              <a:off x="4586" y="908"/>
              <a:ext cx="30" cy="25"/>
            </a:xfrm>
            <a:custGeom>
              <a:avLst/>
              <a:gdLst>
                <a:gd name="T0" fmla="*/ 0 w 30"/>
                <a:gd name="T1" fmla="*/ 23 h 25"/>
                <a:gd name="T2" fmla="*/ 5 w 30"/>
                <a:gd name="T3" fmla="*/ 23 h 25"/>
                <a:gd name="T4" fmla="*/ 30 w 30"/>
                <a:gd name="T5" fmla="*/ 7 h 25"/>
                <a:gd name="T6" fmla="*/ 25 w 30"/>
                <a:gd name="T7" fmla="*/ 0 h 25"/>
                <a:gd name="T8" fmla="*/ 0 w 30"/>
                <a:gd name="T9" fmla="*/ 18 h 25"/>
                <a:gd name="T10" fmla="*/ 5 w 30"/>
                <a:gd name="T11" fmla="*/ 18 h 25"/>
                <a:gd name="T12" fmla="*/ 0 w 30"/>
                <a:gd name="T13" fmla="*/ 23 h 25"/>
                <a:gd name="T14" fmla="*/ 1 w 30"/>
                <a:gd name="T15" fmla="*/ 25 h 25"/>
                <a:gd name="T16" fmla="*/ 5 w 30"/>
                <a:gd name="T17" fmla="*/ 23 h 25"/>
                <a:gd name="T18" fmla="*/ 0 w 30"/>
                <a:gd name="T19" fmla="*/ 23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0" y="23"/>
                  </a:moveTo>
                  <a:lnTo>
                    <a:pt x="5" y="23"/>
                  </a:lnTo>
                  <a:lnTo>
                    <a:pt x="30" y="7"/>
                  </a:lnTo>
                  <a:lnTo>
                    <a:pt x="25" y="0"/>
                  </a:lnTo>
                  <a:lnTo>
                    <a:pt x="0" y="18"/>
                  </a:lnTo>
                  <a:lnTo>
                    <a:pt x="5" y="18"/>
                  </a:lnTo>
                  <a:lnTo>
                    <a:pt x="0" y="23"/>
                  </a:lnTo>
                  <a:lnTo>
                    <a:pt x="1" y="25"/>
                  </a:lnTo>
                  <a:lnTo>
                    <a:pt x="5" y="23"/>
                  </a:lnTo>
                  <a:lnTo>
                    <a:pt x="0" y="2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70" name="Freeform 664"/>
            <p:cNvSpPr>
              <a:spLocks/>
            </p:cNvSpPr>
            <p:nvPr/>
          </p:nvSpPr>
          <p:spPr bwMode="auto">
            <a:xfrm>
              <a:off x="4562" y="908"/>
              <a:ext cx="29" cy="23"/>
            </a:xfrm>
            <a:custGeom>
              <a:avLst/>
              <a:gdLst>
                <a:gd name="T0" fmla="*/ 5 w 29"/>
                <a:gd name="T1" fmla="*/ 8 h 23"/>
                <a:gd name="T2" fmla="*/ 0 w 29"/>
                <a:gd name="T3" fmla="*/ 8 h 23"/>
                <a:gd name="T4" fmla="*/ 24 w 29"/>
                <a:gd name="T5" fmla="*/ 23 h 23"/>
                <a:gd name="T6" fmla="*/ 29 w 29"/>
                <a:gd name="T7" fmla="*/ 18 h 23"/>
                <a:gd name="T8" fmla="*/ 5 w 29"/>
                <a:gd name="T9" fmla="*/ 1 h 23"/>
                <a:gd name="T10" fmla="*/ 2 w 29"/>
                <a:gd name="T11" fmla="*/ 1 h 23"/>
                <a:gd name="T12" fmla="*/ 5 w 29"/>
                <a:gd name="T13" fmla="*/ 1 h 23"/>
                <a:gd name="T14" fmla="*/ 3 w 29"/>
                <a:gd name="T15" fmla="*/ 0 h 23"/>
                <a:gd name="T16" fmla="*/ 2 w 29"/>
                <a:gd name="T17" fmla="*/ 1 h 23"/>
                <a:gd name="T18" fmla="*/ 5 w 29"/>
                <a:gd name="T19" fmla="*/ 8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3">
                  <a:moveTo>
                    <a:pt x="5" y="8"/>
                  </a:moveTo>
                  <a:lnTo>
                    <a:pt x="0" y="8"/>
                  </a:lnTo>
                  <a:lnTo>
                    <a:pt x="24" y="23"/>
                  </a:lnTo>
                  <a:lnTo>
                    <a:pt x="29" y="18"/>
                  </a:lnTo>
                  <a:lnTo>
                    <a:pt x="5" y="1"/>
                  </a:lnTo>
                  <a:lnTo>
                    <a:pt x="2" y="1"/>
                  </a:lnTo>
                  <a:lnTo>
                    <a:pt x="5" y="1"/>
                  </a:lnTo>
                  <a:lnTo>
                    <a:pt x="3" y="0"/>
                  </a:lnTo>
                  <a:lnTo>
                    <a:pt x="2" y="1"/>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71" name="Freeform 665"/>
            <p:cNvSpPr>
              <a:spLocks/>
            </p:cNvSpPr>
            <p:nvPr/>
          </p:nvSpPr>
          <p:spPr bwMode="auto">
            <a:xfrm>
              <a:off x="4540" y="909"/>
              <a:ext cx="27" cy="19"/>
            </a:xfrm>
            <a:custGeom>
              <a:avLst/>
              <a:gdLst>
                <a:gd name="T0" fmla="*/ 0 w 27"/>
                <a:gd name="T1" fmla="*/ 17 h 19"/>
                <a:gd name="T2" fmla="*/ 5 w 27"/>
                <a:gd name="T3" fmla="*/ 17 h 19"/>
                <a:gd name="T4" fmla="*/ 27 w 27"/>
                <a:gd name="T5" fmla="*/ 7 h 19"/>
                <a:gd name="T6" fmla="*/ 24 w 27"/>
                <a:gd name="T7" fmla="*/ 0 h 19"/>
                <a:gd name="T8" fmla="*/ 2 w 27"/>
                <a:gd name="T9" fmla="*/ 11 h 19"/>
                <a:gd name="T10" fmla="*/ 5 w 27"/>
                <a:gd name="T11" fmla="*/ 11 h 19"/>
                <a:gd name="T12" fmla="*/ 0 w 27"/>
                <a:gd name="T13" fmla="*/ 17 h 19"/>
                <a:gd name="T14" fmla="*/ 3 w 27"/>
                <a:gd name="T15" fmla="*/ 19 h 19"/>
                <a:gd name="T16" fmla="*/ 5 w 27"/>
                <a:gd name="T17" fmla="*/ 17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7"/>
                  </a:lnTo>
                  <a:lnTo>
                    <a:pt x="27" y="7"/>
                  </a:lnTo>
                  <a:lnTo>
                    <a:pt x="24" y="0"/>
                  </a:lnTo>
                  <a:lnTo>
                    <a:pt x="2" y="11"/>
                  </a:lnTo>
                  <a:lnTo>
                    <a:pt x="5" y="11"/>
                  </a:lnTo>
                  <a:lnTo>
                    <a:pt x="0" y="17"/>
                  </a:lnTo>
                  <a:lnTo>
                    <a:pt x="3" y="19"/>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72" name="Freeform 666"/>
            <p:cNvSpPr>
              <a:spLocks/>
            </p:cNvSpPr>
            <p:nvPr/>
          </p:nvSpPr>
          <p:spPr bwMode="auto">
            <a:xfrm>
              <a:off x="4521" y="904"/>
              <a:ext cx="24" cy="22"/>
            </a:xfrm>
            <a:custGeom>
              <a:avLst/>
              <a:gdLst>
                <a:gd name="T0" fmla="*/ 4 w 24"/>
                <a:gd name="T1" fmla="*/ 9 h 22"/>
                <a:gd name="T2" fmla="*/ 0 w 24"/>
                <a:gd name="T3" fmla="*/ 9 h 22"/>
                <a:gd name="T4" fmla="*/ 19 w 24"/>
                <a:gd name="T5" fmla="*/ 22 h 22"/>
                <a:gd name="T6" fmla="*/ 24 w 24"/>
                <a:gd name="T7" fmla="*/ 16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9"/>
                  </a:moveTo>
                  <a:lnTo>
                    <a:pt x="0" y="9"/>
                  </a:lnTo>
                  <a:lnTo>
                    <a:pt x="19" y="22"/>
                  </a:lnTo>
                  <a:lnTo>
                    <a:pt x="24" y="16"/>
                  </a:lnTo>
                  <a:lnTo>
                    <a:pt x="4" y="2"/>
                  </a:lnTo>
                  <a:lnTo>
                    <a:pt x="0" y="2"/>
                  </a:lnTo>
                  <a:lnTo>
                    <a:pt x="4" y="2"/>
                  </a:lnTo>
                  <a:lnTo>
                    <a:pt x="2" y="0"/>
                  </a:lnTo>
                  <a:lnTo>
                    <a:pt x="0" y="2"/>
                  </a:lnTo>
                  <a:lnTo>
                    <a:pt x="4"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73" name="Freeform 667"/>
            <p:cNvSpPr>
              <a:spLocks/>
            </p:cNvSpPr>
            <p:nvPr/>
          </p:nvSpPr>
          <p:spPr bwMode="auto">
            <a:xfrm>
              <a:off x="4499" y="906"/>
              <a:ext cx="26" cy="20"/>
            </a:xfrm>
            <a:custGeom>
              <a:avLst/>
              <a:gdLst>
                <a:gd name="T0" fmla="*/ 0 w 26"/>
                <a:gd name="T1" fmla="*/ 19 h 20"/>
                <a:gd name="T2" fmla="*/ 4 w 26"/>
                <a:gd name="T3" fmla="*/ 19 h 20"/>
                <a:gd name="T4" fmla="*/ 26 w 26"/>
                <a:gd name="T5" fmla="*/ 7 h 20"/>
                <a:gd name="T6" fmla="*/ 22 w 26"/>
                <a:gd name="T7" fmla="*/ 0 h 20"/>
                <a:gd name="T8" fmla="*/ 0 w 26"/>
                <a:gd name="T9" fmla="*/ 12 h 20"/>
                <a:gd name="T10" fmla="*/ 4 w 26"/>
                <a:gd name="T11" fmla="*/ 12 h 20"/>
                <a:gd name="T12" fmla="*/ 0 w 26"/>
                <a:gd name="T13" fmla="*/ 19 h 20"/>
                <a:gd name="T14" fmla="*/ 2 w 26"/>
                <a:gd name="T15" fmla="*/ 20 h 20"/>
                <a:gd name="T16" fmla="*/ 4 w 26"/>
                <a:gd name="T17" fmla="*/ 19 h 20"/>
                <a:gd name="T18" fmla="*/ 0 w 26"/>
                <a:gd name="T19" fmla="*/ 19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19"/>
                  </a:moveTo>
                  <a:lnTo>
                    <a:pt x="4" y="19"/>
                  </a:lnTo>
                  <a:lnTo>
                    <a:pt x="26" y="7"/>
                  </a:lnTo>
                  <a:lnTo>
                    <a:pt x="22" y="0"/>
                  </a:lnTo>
                  <a:lnTo>
                    <a:pt x="0" y="12"/>
                  </a:lnTo>
                  <a:lnTo>
                    <a:pt x="4" y="12"/>
                  </a:lnTo>
                  <a:lnTo>
                    <a:pt x="0" y="19"/>
                  </a:lnTo>
                  <a:lnTo>
                    <a:pt x="2" y="20"/>
                  </a:lnTo>
                  <a:lnTo>
                    <a:pt x="4"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74" name="Freeform 668"/>
            <p:cNvSpPr>
              <a:spLocks/>
            </p:cNvSpPr>
            <p:nvPr/>
          </p:nvSpPr>
          <p:spPr bwMode="auto">
            <a:xfrm>
              <a:off x="4476" y="904"/>
              <a:ext cx="27" cy="21"/>
            </a:xfrm>
            <a:custGeom>
              <a:avLst/>
              <a:gdLst>
                <a:gd name="T0" fmla="*/ 1 w 27"/>
                <a:gd name="T1" fmla="*/ 4 h 21"/>
                <a:gd name="T2" fmla="*/ 0 w 27"/>
                <a:gd name="T3" fmla="*/ 7 h 21"/>
                <a:gd name="T4" fmla="*/ 23 w 27"/>
                <a:gd name="T5" fmla="*/ 21 h 21"/>
                <a:gd name="T6" fmla="*/ 27 w 27"/>
                <a:gd name="T7" fmla="*/ 14 h 21"/>
                <a:gd name="T8" fmla="*/ 5 w 27"/>
                <a:gd name="T9" fmla="*/ 0 h 21"/>
                <a:gd name="T10" fmla="*/ 1 w 27"/>
                <a:gd name="T11" fmla="*/ 4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1">
                  <a:moveTo>
                    <a:pt x="1" y="4"/>
                  </a:moveTo>
                  <a:lnTo>
                    <a:pt x="0" y="7"/>
                  </a:lnTo>
                  <a:lnTo>
                    <a:pt x="23" y="21"/>
                  </a:lnTo>
                  <a:lnTo>
                    <a:pt x="27" y="14"/>
                  </a:lnTo>
                  <a:lnTo>
                    <a:pt x="5" y="0"/>
                  </a:lnTo>
                  <a:lnTo>
                    <a:pt x="1"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75" name="Freeform 669"/>
            <p:cNvSpPr>
              <a:spLocks/>
            </p:cNvSpPr>
            <p:nvPr/>
          </p:nvSpPr>
          <p:spPr bwMode="auto">
            <a:xfrm>
              <a:off x="4586" y="842"/>
              <a:ext cx="30" cy="27"/>
            </a:xfrm>
            <a:custGeom>
              <a:avLst/>
              <a:gdLst>
                <a:gd name="T0" fmla="*/ 0 w 30"/>
                <a:gd name="T1" fmla="*/ 25 h 27"/>
                <a:gd name="T2" fmla="*/ 5 w 30"/>
                <a:gd name="T3" fmla="*/ 25 h 27"/>
                <a:gd name="T4" fmla="*/ 30 w 30"/>
                <a:gd name="T5" fmla="*/ 7 h 27"/>
                <a:gd name="T6" fmla="*/ 25 w 30"/>
                <a:gd name="T7" fmla="*/ 0 h 27"/>
                <a:gd name="T8" fmla="*/ 0 w 30"/>
                <a:gd name="T9" fmla="*/ 18 h 27"/>
                <a:gd name="T10" fmla="*/ 5 w 30"/>
                <a:gd name="T11" fmla="*/ 18 h 27"/>
                <a:gd name="T12" fmla="*/ 0 w 30"/>
                <a:gd name="T13" fmla="*/ 25 h 27"/>
                <a:gd name="T14" fmla="*/ 1 w 30"/>
                <a:gd name="T15" fmla="*/ 27 h 27"/>
                <a:gd name="T16" fmla="*/ 5 w 30"/>
                <a:gd name="T17" fmla="*/ 25 h 27"/>
                <a:gd name="T18" fmla="*/ 0 w 30"/>
                <a:gd name="T19" fmla="*/ 25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0" y="25"/>
                  </a:moveTo>
                  <a:lnTo>
                    <a:pt x="5" y="25"/>
                  </a:lnTo>
                  <a:lnTo>
                    <a:pt x="30" y="7"/>
                  </a:lnTo>
                  <a:lnTo>
                    <a:pt x="25" y="0"/>
                  </a:lnTo>
                  <a:lnTo>
                    <a:pt x="0" y="18"/>
                  </a:lnTo>
                  <a:lnTo>
                    <a:pt x="5" y="18"/>
                  </a:lnTo>
                  <a:lnTo>
                    <a:pt x="0" y="25"/>
                  </a:lnTo>
                  <a:lnTo>
                    <a:pt x="1" y="27"/>
                  </a:lnTo>
                  <a:lnTo>
                    <a:pt x="5" y="25"/>
                  </a:lnTo>
                  <a:lnTo>
                    <a:pt x="0" y="2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76" name="Freeform 670"/>
            <p:cNvSpPr>
              <a:spLocks/>
            </p:cNvSpPr>
            <p:nvPr/>
          </p:nvSpPr>
          <p:spPr bwMode="auto">
            <a:xfrm>
              <a:off x="4562" y="842"/>
              <a:ext cx="29" cy="25"/>
            </a:xfrm>
            <a:custGeom>
              <a:avLst/>
              <a:gdLst>
                <a:gd name="T0" fmla="*/ 5 w 29"/>
                <a:gd name="T1" fmla="*/ 8 h 25"/>
                <a:gd name="T2" fmla="*/ 0 w 29"/>
                <a:gd name="T3" fmla="*/ 8 h 25"/>
                <a:gd name="T4" fmla="*/ 24 w 29"/>
                <a:gd name="T5" fmla="*/ 25 h 25"/>
                <a:gd name="T6" fmla="*/ 29 w 29"/>
                <a:gd name="T7" fmla="*/ 18 h 25"/>
                <a:gd name="T8" fmla="*/ 5 w 29"/>
                <a:gd name="T9" fmla="*/ 2 h 25"/>
                <a:gd name="T10" fmla="*/ 2 w 29"/>
                <a:gd name="T11" fmla="*/ 2 h 25"/>
                <a:gd name="T12" fmla="*/ 5 w 29"/>
                <a:gd name="T13" fmla="*/ 2 h 25"/>
                <a:gd name="T14" fmla="*/ 3 w 29"/>
                <a:gd name="T15" fmla="*/ 0 h 25"/>
                <a:gd name="T16" fmla="*/ 2 w 29"/>
                <a:gd name="T17" fmla="*/ 2 h 25"/>
                <a:gd name="T18" fmla="*/ 5 w 29"/>
                <a:gd name="T19" fmla="*/ 8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5" y="8"/>
                  </a:moveTo>
                  <a:lnTo>
                    <a:pt x="0" y="8"/>
                  </a:lnTo>
                  <a:lnTo>
                    <a:pt x="24" y="25"/>
                  </a:lnTo>
                  <a:lnTo>
                    <a:pt x="29" y="18"/>
                  </a:lnTo>
                  <a:lnTo>
                    <a:pt x="5" y="2"/>
                  </a:lnTo>
                  <a:lnTo>
                    <a:pt x="2" y="2"/>
                  </a:lnTo>
                  <a:lnTo>
                    <a:pt x="5" y="2"/>
                  </a:lnTo>
                  <a:lnTo>
                    <a:pt x="3" y="0"/>
                  </a:lnTo>
                  <a:lnTo>
                    <a:pt x="2" y="2"/>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77" name="Freeform 671"/>
            <p:cNvSpPr>
              <a:spLocks/>
            </p:cNvSpPr>
            <p:nvPr/>
          </p:nvSpPr>
          <p:spPr bwMode="auto">
            <a:xfrm>
              <a:off x="4540" y="844"/>
              <a:ext cx="27" cy="18"/>
            </a:xfrm>
            <a:custGeom>
              <a:avLst/>
              <a:gdLst>
                <a:gd name="T0" fmla="*/ 0 w 27"/>
                <a:gd name="T1" fmla="*/ 16 h 18"/>
                <a:gd name="T2" fmla="*/ 5 w 27"/>
                <a:gd name="T3" fmla="*/ 16 h 18"/>
                <a:gd name="T4" fmla="*/ 27 w 27"/>
                <a:gd name="T5" fmla="*/ 6 h 18"/>
                <a:gd name="T6" fmla="*/ 24 w 27"/>
                <a:gd name="T7" fmla="*/ 0 h 18"/>
                <a:gd name="T8" fmla="*/ 2 w 27"/>
                <a:gd name="T9" fmla="*/ 10 h 18"/>
                <a:gd name="T10" fmla="*/ 5 w 27"/>
                <a:gd name="T11" fmla="*/ 10 h 18"/>
                <a:gd name="T12" fmla="*/ 0 w 27"/>
                <a:gd name="T13" fmla="*/ 16 h 18"/>
                <a:gd name="T14" fmla="*/ 3 w 27"/>
                <a:gd name="T15" fmla="*/ 18 h 18"/>
                <a:gd name="T16" fmla="*/ 5 w 27"/>
                <a:gd name="T17" fmla="*/ 16 h 18"/>
                <a:gd name="T18" fmla="*/ 0 w 27"/>
                <a:gd name="T19" fmla="*/ 1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8">
                  <a:moveTo>
                    <a:pt x="0" y="16"/>
                  </a:moveTo>
                  <a:lnTo>
                    <a:pt x="5" y="16"/>
                  </a:lnTo>
                  <a:lnTo>
                    <a:pt x="27" y="6"/>
                  </a:lnTo>
                  <a:lnTo>
                    <a:pt x="24" y="0"/>
                  </a:lnTo>
                  <a:lnTo>
                    <a:pt x="2" y="10"/>
                  </a:lnTo>
                  <a:lnTo>
                    <a:pt x="5" y="10"/>
                  </a:lnTo>
                  <a:lnTo>
                    <a:pt x="0" y="16"/>
                  </a:lnTo>
                  <a:lnTo>
                    <a:pt x="3" y="18"/>
                  </a:lnTo>
                  <a:lnTo>
                    <a:pt x="5" y="16"/>
                  </a:lnTo>
                  <a:lnTo>
                    <a:pt x="0" y="1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78" name="Freeform 672"/>
            <p:cNvSpPr>
              <a:spLocks/>
            </p:cNvSpPr>
            <p:nvPr/>
          </p:nvSpPr>
          <p:spPr bwMode="auto">
            <a:xfrm>
              <a:off x="4521" y="838"/>
              <a:ext cx="24" cy="22"/>
            </a:xfrm>
            <a:custGeom>
              <a:avLst/>
              <a:gdLst>
                <a:gd name="T0" fmla="*/ 4 w 24"/>
                <a:gd name="T1" fmla="*/ 9 h 22"/>
                <a:gd name="T2" fmla="*/ 0 w 24"/>
                <a:gd name="T3" fmla="*/ 9 h 22"/>
                <a:gd name="T4" fmla="*/ 19 w 24"/>
                <a:gd name="T5" fmla="*/ 22 h 22"/>
                <a:gd name="T6" fmla="*/ 24 w 24"/>
                <a:gd name="T7" fmla="*/ 16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9"/>
                  </a:moveTo>
                  <a:lnTo>
                    <a:pt x="0" y="9"/>
                  </a:lnTo>
                  <a:lnTo>
                    <a:pt x="19" y="22"/>
                  </a:lnTo>
                  <a:lnTo>
                    <a:pt x="24" y="16"/>
                  </a:lnTo>
                  <a:lnTo>
                    <a:pt x="4" y="2"/>
                  </a:lnTo>
                  <a:lnTo>
                    <a:pt x="0" y="2"/>
                  </a:lnTo>
                  <a:lnTo>
                    <a:pt x="4" y="2"/>
                  </a:lnTo>
                  <a:lnTo>
                    <a:pt x="2" y="0"/>
                  </a:lnTo>
                  <a:lnTo>
                    <a:pt x="0" y="2"/>
                  </a:lnTo>
                  <a:lnTo>
                    <a:pt x="4"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79" name="Freeform 673"/>
            <p:cNvSpPr>
              <a:spLocks/>
            </p:cNvSpPr>
            <p:nvPr/>
          </p:nvSpPr>
          <p:spPr bwMode="auto">
            <a:xfrm>
              <a:off x="4499" y="840"/>
              <a:ext cx="26" cy="20"/>
            </a:xfrm>
            <a:custGeom>
              <a:avLst/>
              <a:gdLst>
                <a:gd name="T0" fmla="*/ 0 w 26"/>
                <a:gd name="T1" fmla="*/ 20 h 20"/>
                <a:gd name="T2" fmla="*/ 4 w 26"/>
                <a:gd name="T3" fmla="*/ 20 h 20"/>
                <a:gd name="T4" fmla="*/ 26 w 26"/>
                <a:gd name="T5" fmla="*/ 7 h 20"/>
                <a:gd name="T6" fmla="*/ 22 w 26"/>
                <a:gd name="T7" fmla="*/ 0 h 20"/>
                <a:gd name="T8" fmla="*/ 0 w 26"/>
                <a:gd name="T9" fmla="*/ 14 h 20"/>
                <a:gd name="T10" fmla="*/ 4 w 26"/>
                <a:gd name="T11" fmla="*/ 14 h 20"/>
                <a:gd name="T12" fmla="*/ 0 w 26"/>
                <a:gd name="T13" fmla="*/ 20 h 20"/>
                <a:gd name="T14" fmla="*/ 2 w 26"/>
                <a:gd name="T15" fmla="*/ 20 h 20"/>
                <a:gd name="T16" fmla="*/ 4 w 26"/>
                <a:gd name="T17" fmla="*/ 20 h 20"/>
                <a:gd name="T18" fmla="*/ 0 w 26"/>
                <a:gd name="T19" fmla="*/ 2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20"/>
                  </a:moveTo>
                  <a:lnTo>
                    <a:pt x="4" y="20"/>
                  </a:lnTo>
                  <a:lnTo>
                    <a:pt x="26" y="7"/>
                  </a:lnTo>
                  <a:lnTo>
                    <a:pt x="22" y="0"/>
                  </a:lnTo>
                  <a:lnTo>
                    <a:pt x="0" y="14"/>
                  </a:lnTo>
                  <a:lnTo>
                    <a:pt x="4" y="14"/>
                  </a:lnTo>
                  <a:lnTo>
                    <a:pt x="0" y="20"/>
                  </a:lnTo>
                  <a:lnTo>
                    <a:pt x="2" y="20"/>
                  </a:lnTo>
                  <a:lnTo>
                    <a:pt x="4" y="20"/>
                  </a:lnTo>
                  <a:lnTo>
                    <a:pt x="0" y="2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80" name="Freeform 674"/>
            <p:cNvSpPr>
              <a:spLocks/>
            </p:cNvSpPr>
            <p:nvPr/>
          </p:nvSpPr>
          <p:spPr bwMode="auto">
            <a:xfrm>
              <a:off x="4476" y="838"/>
              <a:ext cx="27" cy="22"/>
            </a:xfrm>
            <a:custGeom>
              <a:avLst/>
              <a:gdLst>
                <a:gd name="T0" fmla="*/ 1 w 27"/>
                <a:gd name="T1" fmla="*/ 4 h 22"/>
                <a:gd name="T2" fmla="*/ 0 w 27"/>
                <a:gd name="T3" fmla="*/ 7 h 22"/>
                <a:gd name="T4" fmla="*/ 23 w 27"/>
                <a:gd name="T5" fmla="*/ 22 h 22"/>
                <a:gd name="T6" fmla="*/ 27 w 27"/>
                <a:gd name="T7" fmla="*/ 16 h 22"/>
                <a:gd name="T8" fmla="*/ 5 w 27"/>
                <a:gd name="T9" fmla="*/ 0 h 22"/>
                <a:gd name="T10" fmla="*/ 1 w 27"/>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4"/>
                  </a:moveTo>
                  <a:lnTo>
                    <a:pt x="0" y="7"/>
                  </a:lnTo>
                  <a:lnTo>
                    <a:pt x="23" y="22"/>
                  </a:lnTo>
                  <a:lnTo>
                    <a:pt x="27" y="16"/>
                  </a:lnTo>
                  <a:lnTo>
                    <a:pt x="5" y="0"/>
                  </a:lnTo>
                  <a:lnTo>
                    <a:pt x="1"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81" name="Freeform 675"/>
            <p:cNvSpPr>
              <a:spLocks/>
            </p:cNvSpPr>
            <p:nvPr/>
          </p:nvSpPr>
          <p:spPr bwMode="auto">
            <a:xfrm>
              <a:off x="4586" y="855"/>
              <a:ext cx="30" cy="27"/>
            </a:xfrm>
            <a:custGeom>
              <a:avLst/>
              <a:gdLst>
                <a:gd name="T0" fmla="*/ 0 w 30"/>
                <a:gd name="T1" fmla="*/ 26 h 27"/>
                <a:gd name="T2" fmla="*/ 5 w 30"/>
                <a:gd name="T3" fmla="*/ 26 h 27"/>
                <a:gd name="T4" fmla="*/ 30 w 30"/>
                <a:gd name="T5" fmla="*/ 7 h 27"/>
                <a:gd name="T6" fmla="*/ 25 w 30"/>
                <a:gd name="T7" fmla="*/ 0 h 27"/>
                <a:gd name="T8" fmla="*/ 0 w 30"/>
                <a:gd name="T9" fmla="*/ 19 h 27"/>
                <a:gd name="T10" fmla="*/ 5 w 30"/>
                <a:gd name="T11" fmla="*/ 19 h 27"/>
                <a:gd name="T12" fmla="*/ 0 w 30"/>
                <a:gd name="T13" fmla="*/ 26 h 27"/>
                <a:gd name="T14" fmla="*/ 1 w 30"/>
                <a:gd name="T15" fmla="*/ 27 h 27"/>
                <a:gd name="T16" fmla="*/ 5 w 30"/>
                <a:gd name="T17" fmla="*/ 26 h 27"/>
                <a:gd name="T18" fmla="*/ 0 w 30"/>
                <a:gd name="T19" fmla="*/ 26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0" y="26"/>
                  </a:moveTo>
                  <a:lnTo>
                    <a:pt x="5" y="26"/>
                  </a:lnTo>
                  <a:lnTo>
                    <a:pt x="30" y="7"/>
                  </a:lnTo>
                  <a:lnTo>
                    <a:pt x="25" y="0"/>
                  </a:lnTo>
                  <a:lnTo>
                    <a:pt x="0" y="19"/>
                  </a:lnTo>
                  <a:lnTo>
                    <a:pt x="5" y="19"/>
                  </a:lnTo>
                  <a:lnTo>
                    <a:pt x="0" y="26"/>
                  </a:lnTo>
                  <a:lnTo>
                    <a:pt x="1" y="27"/>
                  </a:lnTo>
                  <a:lnTo>
                    <a:pt x="5" y="26"/>
                  </a:lnTo>
                  <a:lnTo>
                    <a:pt x="0" y="2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82" name="Freeform 676"/>
            <p:cNvSpPr>
              <a:spLocks/>
            </p:cNvSpPr>
            <p:nvPr/>
          </p:nvSpPr>
          <p:spPr bwMode="auto">
            <a:xfrm>
              <a:off x="4562" y="855"/>
              <a:ext cx="29" cy="26"/>
            </a:xfrm>
            <a:custGeom>
              <a:avLst/>
              <a:gdLst>
                <a:gd name="T0" fmla="*/ 5 w 29"/>
                <a:gd name="T1" fmla="*/ 9 h 26"/>
                <a:gd name="T2" fmla="*/ 0 w 29"/>
                <a:gd name="T3" fmla="*/ 9 h 26"/>
                <a:gd name="T4" fmla="*/ 24 w 29"/>
                <a:gd name="T5" fmla="*/ 26 h 26"/>
                <a:gd name="T6" fmla="*/ 29 w 29"/>
                <a:gd name="T7" fmla="*/ 19 h 26"/>
                <a:gd name="T8" fmla="*/ 5 w 29"/>
                <a:gd name="T9" fmla="*/ 2 h 26"/>
                <a:gd name="T10" fmla="*/ 2 w 29"/>
                <a:gd name="T11" fmla="*/ 2 h 26"/>
                <a:gd name="T12" fmla="*/ 5 w 29"/>
                <a:gd name="T13" fmla="*/ 2 h 26"/>
                <a:gd name="T14" fmla="*/ 3 w 29"/>
                <a:gd name="T15" fmla="*/ 0 h 26"/>
                <a:gd name="T16" fmla="*/ 2 w 29"/>
                <a:gd name="T17" fmla="*/ 2 h 26"/>
                <a:gd name="T18" fmla="*/ 5 w 29"/>
                <a:gd name="T19" fmla="*/ 9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6">
                  <a:moveTo>
                    <a:pt x="5" y="9"/>
                  </a:moveTo>
                  <a:lnTo>
                    <a:pt x="0" y="9"/>
                  </a:lnTo>
                  <a:lnTo>
                    <a:pt x="24" y="26"/>
                  </a:lnTo>
                  <a:lnTo>
                    <a:pt x="29" y="19"/>
                  </a:lnTo>
                  <a:lnTo>
                    <a:pt x="5" y="2"/>
                  </a:lnTo>
                  <a:lnTo>
                    <a:pt x="2" y="2"/>
                  </a:lnTo>
                  <a:lnTo>
                    <a:pt x="5" y="2"/>
                  </a:lnTo>
                  <a:lnTo>
                    <a:pt x="3" y="0"/>
                  </a:lnTo>
                  <a:lnTo>
                    <a:pt x="2" y="2"/>
                  </a:lnTo>
                  <a:lnTo>
                    <a:pt x="5"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83" name="Freeform 677"/>
            <p:cNvSpPr>
              <a:spLocks/>
            </p:cNvSpPr>
            <p:nvPr/>
          </p:nvSpPr>
          <p:spPr bwMode="auto">
            <a:xfrm>
              <a:off x="4540" y="857"/>
              <a:ext cx="27" cy="19"/>
            </a:xfrm>
            <a:custGeom>
              <a:avLst/>
              <a:gdLst>
                <a:gd name="T0" fmla="*/ 0 w 27"/>
                <a:gd name="T1" fmla="*/ 17 h 19"/>
                <a:gd name="T2" fmla="*/ 5 w 27"/>
                <a:gd name="T3" fmla="*/ 17 h 19"/>
                <a:gd name="T4" fmla="*/ 27 w 27"/>
                <a:gd name="T5" fmla="*/ 7 h 19"/>
                <a:gd name="T6" fmla="*/ 24 w 27"/>
                <a:gd name="T7" fmla="*/ 0 h 19"/>
                <a:gd name="T8" fmla="*/ 2 w 27"/>
                <a:gd name="T9" fmla="*/ 10 h 19"/>
                <a:gd name="T10" fmla="*/ 5 w 27"/>
                <a:gd name="T11" fmla="*/ 10 h 19"/>
                <a:gd name="T12" fmla="*/ 0 w 27"/>
                <a:gd name="T13" fmla="*/ 17 h 19"/>
                <a:gd name="T14" fmla="*/ 3 w 27"/>
                <a:gd name="T15" fmla="*/ 19 h 19"/>
                <a:gd name="T16" fmla="*/ 5 w 27"/>
                <a:gd name="T17" fmla="*/ 17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7"/>
                  </a:lnTo>
                  <a:lnTo>
                    <a:pt x="27" y="7"/>
                  </a:lnTo>
                  <a:lnTo>
                    <a:pt x="24" y="0"/>
                  </a:lnTo>
                  <a:lnTo>
                    <a:pt x="2" y="10"/>
                  </a:lnTo>
                  <a:lnTo>
                    <a:pt x="5" y="10"/>
                  </a:lnTo>
                  <a:lnTo>
                    <a:pt x="0" y="17"/>
                  </a:lnTo>
                  <a:lnTo>
                    <a:pt x="3" y="19"/>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84" name="Freeform 678"/>
            <p:cNvSpPr>
              <a:spLocks/>
            </p:cNvSpPr>
            <p:nvPr/>
          </p:nvSpPr>
          <p:spPr bwMode="auto">
            <a:xfrm>
              <a:off x="4521" y="852"/>
              <a:ext cx="24" cy="22"/>
            </a:xfrm>
            <a:custGeom>
              <a:avLst/>
              <a:gdLst>
                <a:gd name="T0" fmla="*/ 4 w 24"/>
                <a:gd name="T1" fmla="*/ 8 h 22"/>
                <a:gd name="T2" fmla="*/ 0 w 24"/>
                <a:gd name="T3" fmla="*/ 8 h 22"/>
                <a:gd name="T4" fmla="*/ 19 w 24"/>
                <a:gd name="T5" fmla="*/ 22 h 22"/>
                <a:gd name="T6" fmla="*/ 24 w 24"/>
                <a:gd name="T7" fmla="*/ 15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8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8"/>
                  </a:moveTo>
                  <a:lnTo>
                    <a:pt x="0" y="8"/>
                  </a:lnTo>
                  <a:lnTo>
                    <a:pt x="19" y="22"/>
                  </a:lnTo>
                  <a:lnTo>
                    <a:pt x="24" y="15"/>
                  </a:lnTo>
                  <a:lnTo>
                    <a:pt x="4" y="2"/>
                  </a:lnTo>
                  <a:lnTo>
                    <a:pt x="0" y="2"/>
                  </a:lnTo>
                  <a:lnTo>
                    <a:pt x="4" y="2"/>
                  </a:lnTo>
                  <a:lnTo>
                    <a:pt x="2" y="0"/>
                  </a:lnTo>
                  <a:lnTo>
                    <a:pt x="0" y="2"/>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85" name="Freeform 679"/>
            <p:cNvSpPr>
              <a:spLocks/>
            </p:cNvSpPr>
            <p:nvPr/>
          </p:nvSpPr>
          <p:spPr bwMode="auto">
            <a:xfrm>
              <a:off x="4499" y="854"/>
              <a:ext cx="26" cy="20"/>
            </a:xfrm>
            <a:custGeom>
              <a:avLst/>
              <a:gdLst>
                <a:gd name="T0" fmla="*/ 0 w 26"/>
                <a:gd name="T1" fmla="*/ 20 h 20"/>
                <a:gd name="T2" fmla="*/ 4 w 26"/>
                <a:gd name="T3" fmla="*/ 20 h 20"/>
                <a:gd name="T4" fmla="*/ 26 w 26"/>
                <a:gd name="T5" fmla="*/ 6 h 20"/>
                <a:gd name="T6" fmla="*/ 22 w 26"/>
                <a:gd name="T7" fmla="*/ 0 h 20"/>
                <a:gd name="T8" fmla="*/ 0 w 26"/>
                <a:gd name="T9" fmla="*/ 13 h 20"/>
                <a:gd name="T10" fmla="*/ 4 w 26"/>
                <a:gd name="T11" fmla="*/ 13 h 20"/>
                <a:gd name="T12" fmla="*/ 0 w 26"/>
                <a:gd name="T13" fmla="*/ 20 h 20"/>
                <a:gd name="T14" fmla="*/ 2 w 26"/>
                <a:gd name="T15" fmla="*/ 20 h 20"/>
                <a:gd name="T16" fmla="*/ 4 w 26"/>
                <a:gd name="T17" fmla="*/ 20 h 20"/>
                <a:gd name="T18" fmla="*/ 0 w 26"/>
                <a:gd name="T19" fmla="*/ 2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20"/>
                  </a:moveTo>
                  <a:lnTo>
                    <a:pt x="4" y="20"/>
                  </a:lnTo>
                  <a:lnTo>
                    <a:pt x="26" y="6"/>
                  </a:lnTo>
                  <a:lnTo>
                    <a:pt x="22" y="0"/>
                  </a:lnTo>
                  <a:lnTo>
                    <a:pt x="0" y="13"/>
                  </a:lnTo>
                  <a:lnTo>
                    <a:pt x="4" y="13"/>
                  </a:lnTo>
                  <a:lnTo>
                    <a:pt x="0" y="20"/>
                  </a:lnTo>
                  <a:lnTo>
                    <a:pt x="2" y="20"/>
                  </a:lnTo>
                  <a:lnTo>
                    <a:pt x="4" y="20"/>
                  </a:lnTo>
                  <a:lnTo>
                    <a:pt x="0" y="2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86" name="Freeform 680"/>
            <p:cNvSpPr>
              <a:spLocks/>
            </p:cNvSpPr>
            <p:nvPr/>
          </p:nvSpPr>
          <p:spPr bwMode="auto">
            <a:xfrm>
              <a:off x="4476" y="852"/>
              <a:ext cx="27" cy="22"/>
            </a:xfrm>
            <a:custGeom>
              <a:avLst/>
              <a:gdLst>
                <a:gd name="T0" fmla="*/ 1 w 27"/>
                <a:gd name="T1" fmla="*/ 3 h 22"/>
                <a:gd name="T2" fmla="*/ 0 w 27"/>
                <a:gd name="T3" fmla="*/ 7 h 22"/>
                <a:gd name="T4" fmla="*/ 23 w 27"/>
                <a:gd name="T5" fmla="*/ 22 h 22"/>
                <a:gd name="T6" fmla="*/ 27 w 27"/>
                <a:gd name="T7" fmla="*/ 15 h 22"/>
                <a:gd name="T8" fmla="*/ 5 w 27"/>
                <a:gd name="T9" fmla="*/ 0 h 22"/>
                <a:gd name="T10" fmla="*/ 1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3"/>
                  </a:moveTo>
                  <a:lnTo>
                    <a:pt x="0" y="7"/>
                  </a:lnTo>
                  <a:lnTo>
                    <a:pt x="23" y="22"/>
                  </a:lnTo>
                  <a:lnTo>
                    <a:pt x="27" y="15"/>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87" name="Freeform 681"/>
            <p:cNvSpPr>
              <a:spLocks/>
            </p:cNvSpPr>
            <p:nvPr/>
          </p:nvSpPr>
          <p:spPr bwMode="auto">
            <a:xfrm>
              <a:off x="4586" y="791"/>
              <a:ext cx="30" cy="25"/>
            </a:xfrm>
            <a:custGeom>
              <a:avLst/>
              <a:gdLst>
                <a:gd name="T0" fmla="*/ 0 w 30"/>
                <a:gd name="T1" fmla="*/ 24 h 25"/>
                <a:gd name="T2" fmla="*/ 5 w 30"/>
                <a:gd name="T3" fmla="*/ 24 h 25"/>
                <a:gd name="T4" fmla="*/ 30 w 30"/>
                <a:gd name="T5" fmla="*/ 7 h 25"/>
                <a:gd name="T6" fmla="*/ 25 w 30"/>
                <a:gd name="T7" fmla="*/ 0 h 25"/>
                <a:gd name="T8" fmla="*/ 0 w 30"/>
                <a:gd name="T9" fmla="*/ 17 h 25"/>
                <a:gd name="T10" fmla="*/ 5 w 30"/>
                <a:gd name="T11" fmla="*/ 17 h 25"/>
                <a:gd name="T12" fmla="*/ 0 w 30"/>
                <a:gd name="T13" fmla="*/ 24 h 25"/>
                <a:gd name="T14" fmla="*/ 1 w 30"/>
                <a:gd name="T15" fmla="*/ 25 h 25"/>
                <a:gd name="T16" fmla="*/ 5 w 30"/>
                <a:gd name="T17" fmla="*/ 24 h 25"/>
                <a:gd name="T18" fmla="*/ 0 w 30"/>
                <a:gd name="T19" fmla="*/ 24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0" y="24"/>
                  </a:moveTo>
                  <a:lnTo>
                    <a:pt x="5" y="24"/>
                  </a:lnTo>
                  <a:lnTo>
                    <a:pt x="30" y="7"/>
                  </a:lnTo>
                  <a:lnTo>
                    <a:pt x="25" y="0"/>
                  </a:lnTo>
                  <a:lnTo>
                    <a:pt x="0" y="17"/>
                  </a:lnTo>
                  <a:lnTo>
                    <a:pt x="5" y="17"/>
                  </a:lnTo>
                  <a:lnTo>
                    <a:pt x="0" y="24"/>
                  </a:lnTo>
                  <a:lnTo>
                    <a:pt x="1" y="25"/>
                  </a:lnTo>
                  <a:lnTo>
                    <a:pt x="5" y="24"/>
                  </a:lnTo>
                  <a:lnTo>
                    <a:pt x="0"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88" name="Freeform 682"/>
            <p:cNvSpPr>
              <a:spLocks/>
            </p:cNvSpPr>
            <p:nvPr/>
          </p:nvSpPr>
          <p:spPr bwMode="auto">
            <a:xfrm>
              <a:off x="4562" y="791"/>
              <a:ext cx="29" cy="24"/>
            </a:xfrm>
            <a:custGeom>
              <a:avLst/>
              <a:gdLst>
                <a:gd name="T0" fmla="*/ 5 w 29"/>
                <a:gd name="T1" fmla="*/ 9 h 24"/>
                <a:gd name="T2" fmla="*/ 0 w 29"/>
                <a:gd name="T3" fmla="*/ 7 h 24"/>
                <a:gd name="T4" fmla="*/ 24 w 29"/>
                <a:gd name="T5" fmla="*/ 24 h 24"/>
                <a:gd name="T6" fmla="*/ 29 w 29"/>
                <a:gd name="T7" fmla="*/ 17 h 24"/>
                <a:gd name="T8" fmla="*/ 5 w 29"/>
                <a:gd name="T9" fmla="*/ 0 h 24"/>
                <a:gd name="T10" fmla="*/ 2 w 29"/>
                <a:gd name="T11" fmla="*/ 0 h 24"/>
                <a:gd name="T12" fmla="*/ 5 w 29"/>
                <a:gd name="T13" fmla="*/ 0 h 24"/>
                <a:gd name="T14" fmla="*/ 3 w 29"/>
                <a:gd name="T15" fmla="*/ 0 h 24"/>
                <a:gd name="T16" fmla="*/ 2 w 29"/>
                <a:gd name="T17" fmla="*/ 0 h 24"/>
                <a:gd name="T18" fmla="*/ 5 w 29"/>
                <a:gd name="T19" fmla="*/ 9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5" y="9"/>
                  </a:moveTo>
                  <a:lnTo>
                    <a:pt x="0" y="7"/>
                  </a:lnTo>
                  <a:lnTo>
                    <a:pt x="24" y="24"/>
                  </a:lnTo>
                  <a:lnTo>
                    <a:pt x="29" y="17"/>
                  </a:lnTo>
                  <a:lnTo>
                    <a:pt x="5" y="0"/>
                  </a:lnTo>
                  <a:lnTo>
                    <a:pt x="2" y="0"/>
                  </a:lnTo>
                  <a:lnTo>
                    <a:pt x="5" y="0"/>
                  </a:lnTo>
                  <a:lnTo>
                    <a:pt x="3" y="0"/>
                  </a:lnTo>
                  <a:lnTo>
                    <a:pt x="2" y="0"/>
                  </a:lnTo>
                  <a:lnTo>
                    <a:pt x="5"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89" name="Freeform 683"/>
            <p:cNvSpPr>
              <a:spLocks/>
            </p:cNvSpPr>
            <p:nvPr/>
          </p:nvSpPr>
          <p:spPr bwMode="auto">
            <a:xfrm>
              <a:off x="4540" y="791"/>
              <a:ext cx="27" cy="19"/>
            </a:xfrm>
            <a:custGeom>
              <a:avLst/>
              <a:gdLst>
                <a:gd name="T0" fmla="*/ 0 w 27"/>
                <a:gd name="T1" fmla="*/ 17 h 19"/>
                <a:gd name="T2" fmla="*/ 5 w 27"/>
                <a:gd name="T3" fmla="*/ 19 h 19"/>
                <a:gd name="T4" fmla="*/ 27 w 27"/>
                <a:gd name="T5" fmla="*/ 9 h 19"/>
                <a:gd name="T6" fmla="*/ 24 w 27"/>
                <a:gd name="T7" fmla="*/ 0 h 19"/>
                <a:gd name="T8" fmla="*/ 2 w 27"/>
                <a:gd name="T9" fmla="*/ 10 h 19"/>
                <a:gd name="T10" fmla="*/ 5 w 27"/>
                <a:gd name="T11" fmla="*/ 12 h 19"/>
                <a:gd name="T12" fmla="*/ 0 w 27"/>
                <a:gd name="T13" fmla="*/ 17 h 19"/>
                <a:gd name="T14" fmla="*/ 3 w 27"/>
                <a:gd name="T15" fmla="*/ 19 h 19"/>
                <a:gd name="T16" fmla="*/ 5 w 27"/>
                <a:gd name="T17" fmla="*/ 19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9"/>
                  </a:lnTo>
                  <a:lnTo>
                    <a:pt x="27" y="9"/>
                  </a:lnTo>
                  <a:lnTo>
                    <a:pt x="24" y="0"/>
                  </a:lnTo>
                  <a:lnTo>
                    <a:pt x="2" y="10"/>
                  </a:lnTo>
                  <a:lnTo>
                    <a:pt x="5" y="12"/>
                  </a:lnTo>
                  <a:lnTo>
                    <a:pt x="0" y="17"/>
                  </a:lnTo>
                  <a:lnTo>
                    <a:pt x="3" y="19"/>
                  </a:lnTo>
                  <a:lnTo>
                    <a:pt x="5" y="19"/>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90" name="Freeform 684"/>
            <p:cNvSpPr>
              <a:spLocks/>
            </p:cNvSpPr>
            <p:nvPr/>
          </p:nvSpPr>
          <p:spPr bwMode="auto">
            <a:xfrm>
              <a:off x="4521" y="788"/>
              <a:ext cx="24" cy="20"/>
            </a:xfrm>
            <a:custGeom>
              <a:avLst/>
              <a:gdLst>
                <a:gd name="T0" fmla="*/ 4 w 24"/>
                <a:gd name="T1" fmla="*/ 8 h 20"/>
                <a:gd name="T2" fmla="*/ 0 w 24"/>
                <a:gd name="T3" fmla="*/ 6 h 20"/>
                <a:gd name="T4" fmla="*/ 19 w 24"/>
                <a:gd name="T5" fmla="*/ 20 h 20"/>
                <a:gd name="T6" fmla="*/ 24 w 24"/>
                <a:gd name="T7" fmla="*/ 15 h 20"/>
                <a:gd name="T8" fmla="*/ 4 w 24"/>
                <a:gd name="T9" fmla="*/ 1 h 20"/>
                <a:gd name="T10" fmla="*/ 0 w 24"/>
                <a:gd name="T11" fmla="*/ 0 h 20"/>
                <a:gd name="T12" fmla="*/ 4 w 24"/>
                <a:gd name="T13" fmla="*/ 1 h 20"/>
                <a:gd name="T14" fmla="*/ 2 w 24"/>
                <a:gd name="T15" fmla="*/ 0 h 20"/>
                <a:gd name="T16" fmla="*/ 0 w 24"/>
                <a:gd name="T17" fmla="*/ 0 h 20"/>
                <a:gd name="T18" fmla="*/ 4 w 24"/>
                <a:gd name="T19" fmla="*/ 8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0">
                  <a:moveTo>
                    <a:pt x="4" y="8"/>
                  </a:moveTo>
                  <a:lnTo>
                    <a:pt x="0" y="6"/>
                  </a:lnTo>
                  <a:lnTo>
                    <a:pt x="19" y="20"/>
                  </a:lnTo>
                  <a:lnTo>
                    <a:pt x="24" y="15"/>
                  </a:lnTo>
                  <a:lnTo>
                    <a:pt x="4" y="1"/>
                  </a:lnTo>
                  <a:lnTo>
                    <a:pt x="0" y="0"/>
                  </a:lnTo>
                  <a:lnTo>
                    <a:pt x="4" y="1"/>
                  </a:lnTo>
                  <a:lnTo>
                    <a:pt x="2" y="0"/>
                  </a:lnTo>
                  <a:lnTo>
                    <a:pt x="0" y="0"/>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91" name="Freeform 685"/>
            <p:cNvSpPr>
              <a:spLocks/>
            </p:cNvSpPr>
            <p:nvPr/>
          </p:nvSpPr>
          <p:spPr bwMode="auto">
            <a:xfrm>
              <a:off x="4499" y="788"/>
              <a:ext cx="26" cy="22"/>
            </a:xfrm>
            <a:custGeom>
              <a:avLst/>
              <a:gdLst>
                <a:gd name="T0" fmla="*/ 0 w 26"/>
                <a:gd name="T1" fmla="*/ 20 h 22"/>
                <a:gd name="T2" fmla="*/ 4 w 26"/>
                <a:gd name="T3" fmla="*/ 20 h 22"/>
                <a:gd name="T4" fmla="*/ 26 w 26"/>
                <a:gd name="T5" fmla="*/ 8 h 22"/>
                <a:gd name="T6" fmla="*/ 22 w 26"/>
                <a:gd name="T7" fmla="*/ 0 h 22"/>
                <a:gd name="T8" fmla="*/ 0 w 26"/>
                <a:gd name="T9" fmla="*/ 13 h 22"/>
                <a:gd name="T10" fmla="*/ 4 w 26"/>
                <a:gd name="T11" fmla="*/ 13 h 22"/>
                <a:gd name="T12" fmla="*/ 0 w 26"/>
                <a:gd name="T13" fmla="*/ 20 h 22"/>
                <a:gd name="T14" fmla="*/ 2 w 26"/>
                <a:gd name="T15" fmla="*/ 22 h 22"/>
                <a:gd name="T16" fmla="*/ 4 w 26"/>
                <a:gd name="T17" fmla="*/ 20 h 22"/>
                <a:gd name="T18" fmla="*/ 0 w 26"/>
                <a:gd name="T19" fmla="*/ 20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2">
                  <a:moveTo>
                    <a:pt x="0" y="20"/>
                  </a:moveTo>
                  <a:lnTo>
                    <a:pt x="4" y="20"/>
                  </a:lnTo>
                  <a:lnTo>
                    <a:pt x="26" y="8"/>
                  </a:lnTo>
                  <a:lnTo>
                    <a:pt x="22" y="0"/>
                  </a:lnTo>
                  <a:lnTo>
                    <a:pt x="0" y="13"/>
                  </a:lnTo>
                  <a:lnTo>
                    <a:pt x="4" y="13"/>
                  </a:lnTo>
                  <a:lnTo>
                    <a:pt x="0" y="20"/>
                  </a:lnTo>
                  <a:lnTo>
                    <a:pt x="2" y="22"/>
                  </a:lnTo>
                  <a:lnTo>
                    <a:pt x="4" y="20"/>
                  </a:lnTo>
                  <a:lnTo>
                    <a:pt x="0" y="2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92" name="Freeform 686"/>
            <p:cNvSpPr>
              <a:spLocks/>
            </p:cNvSpPr>
            <p:nvPr/>
          </p:nvSpPr>
          <p:spPr bwMode="auto">
            <a:xfrm>
              <a:off x="4476" y="786"/>
              <a:ext cx="27" cy="22"/>
            </a:xfrm>
            <a:custGeom>
              <a:avLst/>
              <a:gdLst>
                <a:gd name="T0" fmla="*/ 1 w 27"/>
                <a:gd name="T1" fmla="*/ 3 h 22"/>
                <a:gd name="T2" fmla="*/ 0 w 27"/>
                <a:gd name="T3" fmla="*/ 7 h 22"/>
                <a:gd name="T4" fmla="*/ 23 w 27"/>
                <a:gd name="T5" fmla="*/ 22 h 22"/>
                <a:gd name="T6" fmla="*/ 27 w 27"/>
                <a:gd name="T7" fmla="*/ 15 h 22"/>
                <a:gd name="T8" fmla="*/ 5 w 27"/>
                <a:gd name="T9" fmla="*/ 0 h 22"/>
                <a:gd name="T10" fmla="*/ 1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3"/>
                  </a:moveTo>
                  <a:lnTo>
                    <a:pt x="0" y="7"/>
                  </a:lnTo>
                  <a:lnTo>
                    <a:pt x="23" y="22"/>
                  </a:lnTo>
                  <a:lnTo>
                    <a:pt x="27" y="15"/>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93" name="Freeform 687"/>
            <p:cNvSpPr>
              <a:spLocks/>
            </p:cNvSpPr>
            <p:nvPr/>
          </p:nvSpPr>
          <p:spPr bwMode="auto">
            <a:xfrm>
              <a:off x="4586" y="805"/>
              <a:ext cx="30" cy="25"/>
            </a:xfrm>
            <a:custGeom>
              <a:avLst/>
              <a:gdLst>
                <a:gd name="T0" fmla="*/ 0 w 30"/>
                <a:gd name="T1" fmla="*/ 23 h 25"/>
                <a:gd name="T2" fmla="*/ 5 w 30"/>
                <a:gd name="T3" fmla="*/ 23 h 25"/>
                <a:gd name="T4" fmla="*/ 30 w 30"/>
                <a:gd name="T5" fmla="*/ 6 h 25"/>
                <a:gd name="T6" fmla="*/ 25 w 30"/>
                <a:gd name="T7" fmla="*/ 0 h 25"/>
                <a:gd name="T8" fmla="*/ 0 w 30"/>
                <a:gd name="T9" fmla="*/ 17 h 25"/>
                <a:gd name="T10" fmla="*/ 5 w 30"/>
                <a:gd name="T11" fmla="*/ 17 h 25"/>
                <a:gd name="T12" fmla="*/ 0 w 30"/>
                <a:gd name="T13" fmla="*/ 23 h 25"/>
                <a:gd name="T14" fmla="*/ 1 w 30"/>
                <a:gd name="T15" fmla="*/ 25 h 25"/>
                <a:gd name="T16" fmla="*/ 5 w 30"/>
                <a:gd name="T17" fmla="*/ 23 h 25"/>
                <a:gd name="T18" fmla="*/ 0 w 30"/>
                <a:gd name="T19" fmla="*/ 23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0" y="23"/>
                  </a:moveTo>
                  <a:lnTo>
                    <a:pt x="5" y="23"/>
                  </a:lnTo>
                  <a:lnTo>
                    <a:pt x="30" y="6"/>
                  </a:lnTo>
                  <a:lnTo>
                    <a:pt x="25" y="0"/>
                  </a:lnTo>
                  <a:lnTo>
                    <a:pt x="0" y="17"/>
                  </a:lnTo>
                  <a:lnTo>
                    <a:pt x="5" y="17"/>
                  </a:lnTo>
                  <a:lnTo>
                    <a:pt x="0" y="23"/>
                  </a:lnTo>
                  <a:lnTo>
                    <a:pt x="1" y="25"/>
                  </a:lnTo>
                  <a:lnTo>
                    <a:pt x="5" y="23"/>
                  </a:lnTo>
                  <a:lnTo>
                    <a:pt x="0" y="2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94" name="Freeform 688"/>
            <p:cNvSpPr>
              <a:spLocks/>
            </p:cNvSpPr>
            <p:nvPr/>
          </p:nvSpPr>
          <p:spPr bwMode="auto">
            <a:xfrm>
              <a:off x="4562" y="805"/>
              <a:ext cx="29" cy="23"/>
            </a:xfrm>
            <a:custGeom>
              <a:avLst/>
              <a:gdLst>
                <a:gd name="T0" fmla="*/ 5 w 29"/>
                <a:gd name="T1" fmla="*/ 8 h 23"/>
                <a:gd name="T2" fmla="*/ 0 w 29"/>
                <a:gd name="T3" fmla="*/ 6 h 23"/>
                <a:gd name="T4" fmla="*/ 24 w 29"/>
                <a:gd name="T5" fmla="*/ 23 h 23"/>
                <a:gd name="T6" fmla="*/ 29 w 29"/>
                <a:gd name="T7" fmla="*/ 17 h 23"/>
                <a:gd name="T8" fmla="*/ 5 w 29"/>
                <a:gd name="T9" fmla="*/ 0 h 23"/>
                <a:gd name="T10" fmla="*/ 2 w 29"/>
                <a:gd name="T11" fmla="*/ 0 h 23"/>
                <a:gd name="T12" fmla="*/ 5 w 29"/>
                <a:gd name="T13" fmla="*/ 0 h 23"/>
                <a:gd name="T14" fmla="*/ 3 w 29"/>
                <a:gd name="T15" fmla="*/ 0 h 23"/>
                <a:gd name="T16" fmla="*/ 2 w 29"/>
                <a:gd name="T17" fmla="*/ 0 h 23"/>
                <a:gd name="T18" fmla="*/ 5 w 29"/>
                <a:gd name="T19" fmla="*/ 8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3">
                  <a:moveTo>
                    <a:pt x="5" y="8"/>
                  </a:moveTo>
                  <a:lnTo>
                    <a:pt x="0" y="6"/>
                  </a:lnTo>
                  <a:lnTo>
                    <a:pt x="24" y="23"/>
                  </a:lnTo>
                  <a:lnTo>
                    <a:pt x="29" y="17"/>
                  </a:lnTo>
                  <a:lnTo>
                    <a:pt x="5" y="0"/>
                  </a:lnTo>
                  <a:lnTo>
                    <a:pt x="2" y="0"/>
                  </a:lnTo>
                  <a:lnTo>
                    <a:pt x="5" y="0"/>
                  </a:lnTo>
                  <a:lnTo>
                    <a:pt x="3" y="0"/>
                  </a:lnTo>
                  <a:lnTo>
                    <a:pt x="2" y="0"/>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95" name="Freeform 689"/>
            <p:cNvSpPr>
              <a:spLocks/>
            </p:cNvSpPr>
            <p:nvPr/>
          </p:nvSpPr>
          <p:spPr bwMode="auto">
            <a:xfrm>
              <a:off x="4540" y="805"/>
              <a:ext cx="27" cy="18"/>
            </a:xfrm>
            <a:custGeom>
              <a:avLst/>
              <a:gdLst>
                <a:gd name="T0" fmla="*/ 0 w 27"/>
                <a:gd name="T1" fmla="*/ 18 h 18"/>
                <a:gd name="T2" fmla="*/ 5 w 27"/>
                <a:gd name="T3" fmla="*/ 18 h 18"/>
                <a:gd name="T4" fmla="*/ 27 w 27"/>
                <a:gd name="T5" fmla="*/ 8 h 18"/>
                <a:gd name="T6" fmla="*/ 24 w 27"/>
                <a:gd name="T7" fmla="*/ 0 h 18"/>
                <a:gd name="T8" fmla="*/ 2 w 27"/>
                <a:gd name="T9" fmla="*/ 10 h 18"/>
                <a:gd name="T10" fmla="*/ 5 w 27"/>
                <a:gd name="T11" fmla="*/ 11 h 18"/>
                <a:gd name="T12" fmla="*/ 0 w 27"/>
                <a:gd name="T13" fmla="*/ 18 h 18"/>
                <a:gd name="T14" fmla="*/ 3 w 27"/>
                <a:gd name="T15" fmla="*/ 18 h 18"/>
                <a:gd name="T16" fmla="*/ 5 w 27"/>
                <a:gd name="T17" fmla="*/ 18 h 18"/>
                <a:gd name="T18" fmla="*/ 0 w 27"/>
                <a:gd name="T19" fmla="*/ 18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8">
                  <a:moveTo>
                    <a:pt x="0" y="18"/>
                  </a:moveTo>
                  <a:lnTo>
                    <a:pt x="5" y="18"/>
                  </a:lnTo>
                  <a:lnTo>
                    <a:pt x="27" y="8"/>
                  </a:lnTo>
                  <a:lnTo>
                    <a:pt x="24" y="0"/>
                  </a:lnTo>
                  <a:lnTo>
                    <a:pt x="2" y="10"/>
                  </a:lnTo>
                  <a:lnTo>
                    <a:pt x="5" y="11"/>
                  </a:lnTo>
                  <a:lnTo>
                    <a:pt x="0" y="18"/>
                  </a:lnTo>
                  <a:lnTo>
                    <a:pt x="3" y="18"/>
                  </a:lnTo>
                  <a:lnTo>
                    <a:pt x="5" y="18"/>
                  </a:lnTo>
                  <a:lnTo>
                    <a:pt x="0"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96" name="Freeform 690"/>
            <p:cNvSpPr>
              <a:spLocks/>
            </p:cNvSpPr>
            <p:nvPr/>
          </p:nvSpPr>
          <p:spPr bwMode="auto">
            <a:xfrm>
              <a:off x="4521" y="801"/>
              <a:ext cx="24" cy="22"/>
            </a:xfrm>
            <a:custGeom>
              <a:avLst/>
              <a:gdLst>
                <a:gd name="T0" fmla="*/ 4 w 24"/>
                <a:gd name="T1" fmla="*/ 9 h 22"/>
                <a:gd name="T2" fmla="*/ 0 w 24"/>
                <a:gd name="T3" fmla="*/ 7 h 22"/>
                <a:gd name="T4" fmla="*/ 19 w 24"/>
                <a:gd name="T5" fmla="*/ 22 h 22"/>
                <a:gd name="T6" fmla="*/ 24 w 24"/>
                <a:gd name="T7" fmla="*/ 15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9"/>
                  </a:moveTo>
                  <a:lnTo>
                    <a:pt x="0" y="7"/>
                  </a:lnTo>
                  <a:lnTo>
                    <a:pt x="19" y="22"/>
                  </a:lnTo>
                  <a:lnTo>
                    <a:pt x="24" y="15"/>
                  </a:lnTo>
                  <a:lnTo>
                    <a:pt x="4" y="2"/>
                  </a:lnTo>
                  <a:lnTo>
                    <a:pt x="0" y="2"/>
                  </a:lnTo>
                  <a:lnTo>
                    <a:pt x="4" y="2"/>
                  </a:lnTo>
                  <a:lnTo>
                    <a:pt x="2" y="0"/>
                  </a:lnTo>
                  <a:lnTo>
                    <a:pt x="0" y="2"/>
                  </a:lnTo>
                  <a:lnTo>
                    <a:pt x="4"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97" name="Freeform 691"/>
            <p:cNvSpPr>
              <a:spLocks/>
            </p:cNvSpPr>
            <p:nvPr/>
          </p:nvSpPr>
          <p:spPr bwMode="auto">
            <a:xfrm>
              <a:off x="4499" y="803"/>
              <a:ext cx="26" cy="20"/>
            </a:xfrm>
            <a:custGeom>
              <a:avLst/>
              <a:gdLst>
                <a:gd name="T0" fmla="*/ 0 w 26"/>
                <a:gd name="T1" fmla="*/ 19 h 20"/>
                <a:gd name="T2" fmla="*/ 4 w 26"/>
                <a:gd name="T3" fmla="*/ 19 h 20"/>
                <a:gd name="T4" fmla="*/ 26 w 26"/>
                <a:gd name="T5" fmla="*/ 7 h 20"/>
                <a:gd name="T6" fmla="*/ 22 w 26"/>
                <a:gd name="T7" fmla="*/ 0 h 20"/>
                <a:gd name="T8" fmla="*/ 0 w 26"/>
                <a:gd name="T9" fmla="*/ 12 h 20"/>
                <a:gd name="T10" fmla="*/ 4 w 26"/>
                <a:gd name="T11" fmla="*/ 12 h 20"/>
                <a:gd name="T12" fmla="*/ 0 w 26"/>
                <a:gd name="T13" fmla="*/ 19 h 20"/>
                <a:gd name="T14" fmla="*/ 2 w 26"/>
                <a:gd name="T15" fmla="*/ 20 h 20"/>
                <a:gd name="T16" fmla="*/ 4 w 26"/>
                <a:gd name="T17" fmla="*/ 19 h 20"/>
                <a:gd name="T18" fmla="*/ 0 w 26"/>
                <a:gd name="T19" fmla="*/ 19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19"/>
                  </a:moveTo>
                  <a:lnTo>
                    <a:pt x="4" y="19"/>
                  </a:lnTo>
                  <a:lnTo>
                    <a:pt x="26" y="7"/>
                  </a:lnTo>
                  <a:lnTo>
                    <a:pt x="22" y="0"/>
                  </a:lnTo>
                  <a:lnTo>
                    <a:pt x="0" y="12"/>
                  </a:lnTo>
                  <a:lnTo>
                    <a:pt x="4" y="12"/>
                  </a:lnTo>
                  <a:lnTo>
                    <a:pt x="0" y="19"/>
                  </a:lnTo>
                  <a:lnTo>
                    <a:pt x="2" y="20"/>
                  </a:lnTo>
                  <a:lnTo>
                    <a:pt x="4"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98" name="Freeform 692"/>
            <p:cNvSpPr>
              <a:spLocks/>
            </p:cNvSpPr>
            <p:nvPr/>
          </p:nvSpPr>
          <p:spPr bwMode="auto">
            <a:xfrm>
              <a:off x="4476" y="800"/>
              <a:ext cx="27" cy="22"/>
            </a:xfrm>
            <a:custGeom>
              <a:avLst/>
              <a:gdLst>
                <a:gd name="T0" fmla="*/ 1 w 27"/>
                <a:gd name="T1" fmla="*/ 3 h 22"/>
                <a:gd name="T2" fmla="*/ 0 w 27"/>
                <a:gd name="T3" fmla="*/ 6 h 22"/>
                <a:gd name="T4" fmla="*/ 23 w 27"/>
                <a:gd name="T5" fmla="*/ 22 h 22"/>
                <a:gd name="T6" fmla="*/ 27 w 27"/>
                <a:gd name="T7" fmla="*/ 15 h 22"/>
                <a:gd name="T8" fmla="*/ 5 w 27"/>
                <a:gd name="T9" fmla="*/ 0 h 22"/>
                <a:gd name="T10" fmla="*/ 1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3"/>
                  </a:moveTo>
                  <a:lnTo>
                    <a:pt x="0" y="6"/>
                  </a:lnTo>
                  <a:lnTo>
                    <a:pt x="23" y="22"/>
                  </a:lnTo>
                  <a:lnTo>
                    <a:pt x="27" y="15"/>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399" name="Freeform 693"/>
            <p:cNvSpPr>
              <a:spLocks/>
            </p:cNvSpPr>
            <p:nvPr/>
          </p:nvSpPr>
          <p:spPr bwMode="auto">
            <a:xfrm>
              <a:off x="4586" y="739"/>
              <a:ext cx="30" cy="27"/>
            </a:xfrm>
            <a:custGeom>
              <a:avLst/>
              <a:gdLst>
                <a:gd name="T0" fmla="*/ 0 w 30"/>
                <a:gd name="T1" fmla="*/ 25 h 27"/>
                <a:gd name="T2" fmla="*/ 5 w 30"/>
                <a:gd name="T3" fmla="*/ 25 h 27"/>
                <a:gd name="T4" fmla="*/ 30 w 30"/>
                <a:gd name="T5" fmla="*/ 6 h 27"/>
                <a:gd name="T6" fmla="*/ 25 w 30"/>
                <a:gd name="T7" fmla="*/ 0 h 27"/>
                <a:gd name="T8" fmla="*/ 0 w 30"/>
                <a:gd name="T9" fmla="*/ 18 h 27"/>
                <a:gd name="T10" fmla="*/ 5 w 30"/>
                <a:gd name="T11" fmla="*/ 18 h 27"/>
                <a:gd name="T12" fmla="*/ 0 w 30"/>
                <a:gd name="T13" fmla="*/ 25 h 27"/>
                <a:gd name="T14" fmla="*/ 1 w 30"/>
                <a:gd name="T15" fmla="*/ 27 h 27"/>
                <a:gd name="T16" fmla="*/ 5 w 30"/>
                <a:gd name="T17" fmla="*/ 25 h 27"/>
                <a:gd name="T18" fmla="*/ 0 w 30"/>
                <a:gd name="T19" fmla="*/ 25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0" y="25"/>
                  </a:moveTo>
                  <a:lnTo>
                    <a:pt x="5" y="25"/>
                  </a:lnTo>
                  <a:lnTo>
                    <a:pt x="30" y="6"/>
                  </a:lnTo>
                  <a:lnTo>
                    <a:pt x="25" y="0"/>
                  </a:lnTo>
                  <a:lnTo>
                    <a:pt x="0" y="18"/>
                  </a:lnTo>
                  <a:lnTo>
                    <a:pt x="5" y="18"/>
                  </a:lnTo>
                  <a:lnTo>
                    <a:pt x="0" y="25"/>
                  </a:lnTo>
                  <a:lnTo>
                    <a:pt x="1" y="27"/>
                  </a:lnTo>
                  <a:lnTo>
                    <a:pt x="5" y="25"/>
                  </a:lnTo>
                  <a:lnTo>
                    <a:pt x="0" y="2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00" name="Freeform 694"/>
            <p:cNvSpPr>
              <a:spLocks/>
            </p:cNvSpPr>
            <p:nvPr/>
          </p:nvSpPr>
          <p:spPr bwMode="auto">
            <a:xfrm>
              <a:off x="4562" y="739"/>
              <a:ext cx="29" cy="25"/>
            </a:xfrm>
            <a:custGeom>
              <a:avLst/>
              <a:gdLst>
                <a:gd name="T0" fmla="*/ 5 w 29"/>
                <a:gd name="T1" fmla="*/ 8 h 25"/>
                <a:gd name="T2" fmla="*/ 0 w 29"/>
                <a:gd name="T3" fmla="*/ 8 h 25"/>
                <a:gd name="T4" fmla="*/ 24 w 29"/>
                <a:gd name="T5" fmla="*/ 25 h 25"/>
                <a:gd name="T6" fmla="*/ 29 w 29"/>
                <a:gd name="T7" fmla="*/ 18 h 25"/>
                <a:gd name="T8" fmla="*/ 5 w 29"/>
                <a:gd name="T9" fmla="*/ 1 h 25"/>
                <a:gd name="T10" fmla="*/ 2 w 29"/>
                <a:gd name="T11" fmla="*/ 1 h 25"/>
                <a:gd name="T12" fmla="*/ 5 w 29"/>
                <a:gd name="T13" fmla="*/ 1 h 25"/>
                <a:gd name="T14" fmla="*/ 3 w 29"/>
                <a:gd name="T15" fmla="*/ 0 h 25"/>
                <a:gd name="T16" fmla="*/ 2 w 29"/>
                <a:gd name="T17" fmla="*/ 1 h 25"/>
                <a:gd name="T18" fmla="*/ 5 w 29"/>
                <a:gd name="T19" fmla="*/ 8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5" y="8"/>
                  </a:moveTo>
                  <a:lnTo>
                    <a:pt x="0" y="8"/>
                  </a:lnTo>
                  <a:lnTo>
                    <a:pt x="24" y="25"/>
                  </a:lnTo>
                  <a:lnTo>
                    <a:pt x="29" y="18"/>
                  </a:lnTo>
                  <a:lnTo>
                    <a:pt x="5" y="1"/>
                  </a:lnTo>
                  <a:lnTo>
                    <a:pt x="2" y="1"/>
                  </a:lnTo>
                  <a:lnTo>
                    <a:pt x="5" y="1"/>
                  </a:lnTo>
                  <a:lnTo>
                    <a:pt x="3" y="0"/>
                  </a:lnTo>
                  <a:lnTo>
                    <a:pt x="2" y="1"/>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01" name="Freeform 695"/>
            <p:cNvSpPr>
              <a:spLocks/>
            </p:cNvSpPr>
            <p:nvPr/>
          </p:nvSpPr>
          <p:spPr bwMode="auto">
            <a:xfrm>
              <a:off x="4540" y="740"/>
              <a:ext cx="27" cy="19"/>
            </a:xfrm>
            <a:custGeom>
              <a:avLst/>
              <a:gdLst>
                <a:gd name="T0" fmla="*/ 0 w 27"/>
                <a:gd name="T1" fmla="*/ 17 h 19"/>
                <a:gd name="T2" fmla="*/ 5 w 27"/>
                <a:gd name="T3" fmla="*/ 17 h 19"/>
                <a:gd name="T4" fmla="*/ 27 w 27"/>
                <a:gd name="T5" fmla="*/ 7 h 19"/>
                <a:gd name="T6" fmla="*/ 24 w 27"/>
                <a:gd name="T7" fmla="*/ 0 h 19"/>
                <a:gd name="T8" fmla="*/ 2 w 27"/>
                <a:gd name="T9" fmla="*/ 11 h 19"/>
                <a:gd name="T10" fmla="*/ 5 w 27"/>
                <a:gd name="T11" fmla="*/ 11 h 19"/>
                <a:gd name="T12" fmla="*/ 0 w 27"/>
                <a:gd name="T13" fmla="*/ 17 h 19"/>
                <a:gd name="T14" fmla="*/ 3 w 27"/>
                <a:gd name="T15" fmla="*/ 19 h 19"/>
                <a:gd name="T16" fmla="*/ 5 w 27"/>
                <a:gd name="T17" fmla="*/ 17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7"/>
                  </a:lnTo>
                  <a:lnTo>
                    <a:pt x="27" y="7"/>
                  </a:lnTo>
                  <a:lnTo>
                    <a:pt x="24" y="0"/>
                  </a:lnTo>
                  <a:lnTo>
                    <a:pt x="2" y="11"/>
                  </a:lnTo>
                  <a:lnTo>
                    <a:pt x="5" y="11"/>
                  </a:lnTo>
                  <a:lnTo>
                    <a:pt x="0" y="17"/>
                  </a:lnTo>
                  <a:lnTo>
                    <a:pt x="3" y="19"/>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02" name="Freeform 696"/>
            <p:cNvSpPr>
              <a:spLocks/>
            </p:cNvSpPr>
            <p:nvPr/>
          </p:nvSpPr>
          <p:spPr bwMode="auto">
            <a:xfrm>
              <a:off x="4521" y="735"/>
              <a:ext cx="24" cy="22"/>
            </a:xfrm>
            <a:custGeom>
              <a:avLst/>
              <a:gdLst>
                <a:gd name="T0" fmla="*/ 4 w 24"/>
                <a:gd name="T1" fmla="*/ 9 h 22"/>
                <a:gd name="T2" fmla="*/ 0 w 24"/>
                <a:gd name="T3" fmla="*/ 9 h 22"/>
                <a:gd name="T4" fmla="*/ 19 w 24"/>
                <a:gd name="T5" fmla="*/ 22 h 22"/>
                <a:gd name="T6" fmla="*/ 24 w 24"/>
                <a:gd name="T7" fmla="*/ 16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9"/>
                  </a:moveTo>
                  <a:lnTo>
                    <a:pt x="0" y="9"/>
                  </a:lnTo>
                  <a:lnTo>
                    <a:pt x="19" y="22"/>
                  </a:lnTo>
                  <a:lnTo>
                    <a:pt x="24" y="16"/>
                  </a:lnTo>
                  <a:lnTo>
                    <a:pt x="4" y="2"/>
                  </a:lnTo>
                  <a:lnTo>
                    <a:pt x="0" y="2"/>
                  </a:lnTo>
                  <a:lnTo>
                    <a:pt x="4" y="2"/>
                  </a:lnTo>
                  <a:lnTo>
                    <a:pt x="2" y="0"/>
                  </a:lnTo>
                  <a:lnTo>
                    <a:pt x="0" y="2"/>
                  </a:lnTo>
                  <a:lnTo>
                    <a:pt x="4"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03" name="Freeform 697"/>
            <p:cNvSpPr>
              <a:spLocks/>
            </p:cNvSpPr>
            <p:nvPr/>
          </p:nvSpPr>
          <p:spPr bwMode="auto">
            <a:xfrm>
              <a:off x="4499" y="737"/>
              <a:ext cx="26" cy="20"/>
            </a:xfrm>
            <a:custGeom>
              <a:avLst/>
              <a:gdLst>
                <a:gd name="T0" fmla="*/ 0 w 26"/>
                <a:gd name="T1" fmla="*/ 19 h 20"/>
                <a:gd name="T2" fmla="*/ 4 w 26"/>
                <a:gd name="T3" fmla="*/ 19 h 20"/>
                <a:gd name="T4" fmla="*/ 26 w 26"/>
                <a:gd name="T5" fmla="*/ 7 h 20"/>
                <a:gd name="T6" fmla="*/ 22 w 26"/>
                <a:gd name="T7" fmla="*/ 0 h 20"/>
                <a:gd name="T8" fmla="*/ 0 w 26"/>
                <a:gd name="T9" fmla="*/ 12 h 20"/>
                <a:gd name="T10" fmla="*/ 4 w 26"/>
                <a:gd name="T11" fmla="*/ 12 h 20"/>
                <a:gd name="T12" fmla="*/ 0 w 26"/>
                <a:gd name="T13" fmla="*/ 19 h 20"/>
                <a:gd name="T14" fmla="*/ 2 w 26"/>
                <a:gd name="T15" fmla="*/ 20 h 20"/>
                <a:gd name="T16" fmla="*/ 4 w 26"/>
                <a:gd name="T17" fmla="*/ 19 h 20"/>
                <a:gd name="T18" fmla="*/ 0 w 26"/>
                <a:gd name="T19" fmla="*/ 19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19"/>
                  </a:moveTo>
                  <a:lnTo>
                    <a:pt x="4" y="19"/>
                  </a:lnTo>
                  <a:lnTo>
                    <a:pt x="26" y="7"/>
                  </a:lnTo>
                  <a:lnTo>
                    <a:pt x="22" y="0"/>
                  </a:lnTo>
                  <a:lnTo>
                    <a:pt x="0" y="12"/>
                  </a:lnTo>
                  <a:lnTo>
                    <a:pt x="4" y="12"/>
                  </a:lnTo>
                  <a:lnTo>
                    <a:pt x="0" y="19"/>
                  </a:lnTo>
                  <a:lnTo>
                    <a:pt x="2" y="20"/>
                  </a:lnTo>
                  <a:lnTo>
                    <a:pt x="4"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04" name="Freeform 698"/>
            <p:cNvSpPr>
              <a:spLocks/>
            </p:cNvSpPr>
            <p:nvPr/>
          </p:nvSpPr>
          <p:spPr bwMode="auto">
            <a:xfrm>
              <a:off x="4476" y="735"/>
              <a:ext cx="27" cy="21"/>
            </a:xfrm>
            <a:custGeom>
              <a:avLst/>
              <a:gdLst>
                <a:gd name="T0" fmla="*/ 1 w 27"/>
                <a:gd name="T1" fmla="*/ 4 h 21"/>
                <a:gd name="T2" fmla="*/ 0 w 27"/>
                <a:gd name="T3" fmla="*/ 7 h 21"/>
                <a:gd name="T4" fmla="*/ 23 w 27"/>
                <a:gd name="T5" fmla="*/ 21 h 21"/>
                <a:gd name="T6" fmla="*/ 27 w 27"/>
                <a:gd name="T7" fmla="*/ 14 h 21"/>
                <a:gd name="T8" fmla="*/ 5 w 27"/>
                <a:gd name="T9" fmla="*/ 0 h 21"/>
                <a:gd name="T10" fmla="*/ 1 w 27"/>
                <a:gd name="T11" fmla="*/ 4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1">
                  <a:moveTo>
                    <a:pt x="1" y="4"/>
                  </a:moveTo>
                  <a:lnTo>
                    <a:pt x="0" y="7"/>
                  </a:lnTo>
                  <a:lnTo>
                    <a:pt x="23" y="21"/>
                  </a:lnTo>
                  <a:lnTo>
                    <a:pt x="27" y="14"/>
                  </a:lnTo>
                  <a:lnTo>
                    <a:pt x="5" y="0"/>
                  </a:lnTo>
                  <a:lnTo>
                    <a:pt x="1"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05" name="Freeform 699"/>
            <p:cNvSpPr>
              <a:spLocks/>
            </p:cNvSpPr>
            <p:nvPr/>
          </p:nvSpPr>
          <p:spPr bwMode="auto">
            <a:xfrm>
              <a:off x="4586" y="752"/>
              <a:ext cx="30" cy="27"/>
            </a:xfrm>
            <a:custGeom>
              <a:avLst/>
              <a:gdLst>
                <a:gd name="T0" fmla="*/ 0 w 30"/>
                <a:gd name="T1" fmla="*/ 26 h 27"/>
                <a:gd name="T2" fmla="*/ 5 w 30"/>
                <a:gd name="T3" fmla="*/ 26 h 27"/>
                <a:gd name="T4" fmla="*/ 30 w 30"/>
                <a:gd name="T5" fmla="*/ 7 h 27"/>
                <a:gd name="T6" fmla="*/ 25 w 30"/>
                <a:gd name="T7" fmla="*/ 0 h 27"/>
                <a:gd name="T8" fmla="*/ 0 w 30"/>
                <a:gd name="T9" fmla="*/ 19 h 27"/>
                <a:gd name="T10" fmla="*/ 5 w 30"/>
                <a:gd name="T11" fmla="*/ 19 h 27"/>
                <a:gd name="T12" fmla="*/ 0 w 30"/>
                <a:gd name="T13" fmla="*/ 26 h 27"/>
                <a:gd name="T14" fmla="*/ 1 w 30"/>
                <a:gd name="T15" fmla="*/ 27 h 27"/>
                <a:gd name="T16" fmla="*/ 5 w 30"/>
                <a:gd name="T17" fmla="*/ 26 h 27"/>
                <a:gd name="T18" fmla="*/ 0 w 30"/>
                <a:gd name="T19" fmla="*/ 26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0" y="26"/>
                  </a:moveTo>
                  <a:lnTo>
                    <a:pt x="5" y="26"/>
                  </a:lnTo>
                  <a:lnTo>
                    <a:pt x="30" y="7"/>
                  </a:lnTo>
                  <a:lnTo>
                    <a:pt x="25" y="0"/>
                  </a:lnTo>
                  <a:lnTo>
                    <a:pt x="0" y="19"/>
                  </a:lnTo>
                  <a:lnTo>
                    <a:pt x="5" y="19"/>
                  </a:lnTo>
                  <a:lnTo>
                    <a:pt x="0" y="26"/>
                  </a:lnTo>
                  <a:lnTo>
                    <a:pt x="1" y="27"/>
                  </a:lnTo>
                  <a:lnTo>
                    <a:pt x="5" y="26"/>
                  </a:lnTo>
                  <a:lnTo>
                    <a:pt x="0" y="2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06" name="Freeform 700"/>
            <p:cNvSpPr>
              <a:spLocks/>
            </p:cNvSpPr>
            <p:nvPr/>
          </p:nvSpPr>
          <p:spPr bwMode="auto">
            <a:xfrm>
              <a:off x="4562" y="752"/>
              <a:ext cx="29" cy="26"/>
            </a:xfrm>
            <a:custGeom>
              <a:avLst/>
              <a:gdLst>
                <a:gd name="T0" fmla="*/ 5 w 29"/>
                <a:gd name="T1" fmla="*/ 9 h 26"/>
                <a:gd name="T2" fmla="*/ 0 w 29"/>
                <a:gd name="T3" fmla="*/ 9 h 26"/>
                <a:gd name="T4" fmla="*/ 24 w 29"/>
                <a:gd name="T5" fmla="*/ 26 h 26"/>
                <a:gd name="T6" fmla="*/ 29 w 29"/>
                <a:gd name="T7" fmla="*/ 19 h 26"/>
                <a:gd name="T8" fmla="*/ 5 w 29"/>
                <a:gd name="T9" fmla="*/ 2 h 26"/>
                <a:gd name="T10" fmla="*/ 2 w 29"/>
                <a:gd name="T11" fmla="*/ 2 h 26"/>
                <a:gd name="T12" fmla="*/ 5 w 29"/>
                <a:gd name="T13" fmla="*/ 2 h 26"/>
                <a:gd name="T14" fmla="*/ 3 w 29"/>
                <a:gd name="T15" fmla="*/ 0 h 26"/>
                <a:gd name="T16" fmla="*/ 2 w 29"/>
                <a:gd name="T17" fmla="*/ 2 h 26"/>
                <a:gd name="T18" fmla="*/ 5 w 29"/>
                <a:gd name="T19" fmla="*/ 9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6">
                  <a:moveTo>
                    <a:pt x="5" y="9"/>
                  </a:moveTo>
                  <a:lnTo>
                    <a:pt x="0" y="9"/>
                  </a:lnTo>
                  <a:lnTo>
                    <a:pt x="24" y="26"/>
                  </a:lnTo>
                  <a:lnTo>
                    <a:pt x="29" y="19"/>
                  </a:lnTo>
                  <a:lnTo>
                    <a:pt x="5" y="2"/>
                  </a:lnTo>
                  <a:lnTo>
                    <a:pt x="2" y="2"/>
                  </a:lnTo>
                  <a:lnTo>
                    <a:pt x="5" y="2"/>
                  </a:lnTo>
                  <a:lnTo>
                    <a:pt x="3" y="0"/>
                  </a:lnTo>
                  <a:lnTo>
                    <a:pt x="2" y="2"/>
                  </a:lnTo>
                  <a:lnTo>
                    <a:pt x="5"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07" name="Freeform 701"/>
            <p:cNvSpPr>
              <a:spLocks/>
            </p:cNvSpPr>
            <p:nvPr/>
          </p:nvSpPr>
          <p:spPr bwMode="auto">
            <a:xfrm>
              <a:off x="4540" y="754"/>
              <a:ext cx="27" cy="19"/>
            </a:xfrm>
            <a:custGeom>
              <a:avLst/>
              <a:gdLst>
                <a:gd name="T0" fmla="*/ 0 w 27"/>
                <a:gd name="T1" fmla="*/ 17 h 19"/>
                <a:gd name="T2" fmla="*/ 5 w 27"/>
                <a:gd name="T3" fmla="*/ 17 h 19"/>
                <a:gd name="T4" fmla="*/ 27 w 27"/>
                <a:gd name="T5" fmla="*/ 7 h 19"/>
                <a:gd name="T6" fmla="*/ 24 w 27"/>
                <a:gd name="T7" fmla="*/ 0 h 19"/>
                <a:gd name="T8" fmla="*/ 2 w 27"/>
                <a:gd name="T9" fmla="*/ 10 h 19"/>
                <a:gd name="T10" fmla="*/ 5 w 27"/>
                <a:gd name="T11" fmla="*/ 10 h 19"/>
                <a:gd name="T12" fmla="*/ 0 w 27"/>
                <a:gd name="T13" fmla="*/ 17 h 19"/>
                <a:gd name="T14" fmla="*/ 3 w 27"/>
                <a:gd name="T15" fmla="*/ 19 h 19"/>
                <a:gd name="T16" fmla="*/ 5 w 27"/>
                <a:gd name="T17" fmla="*/ 17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7"/>
                  </a:lnTo>
                  <a:lnTo>
                    <a:pt x="27" y="7"/>
                  </a:lnTo>
                  <a:lnTo>
                    <a:pt x="24" y="0"/>
                  </a:lnTo>
                  <a:lnTo>
                    <a:pt x="2" y="10"/>
                  </a:lnTo>
                  <a:lnTo>
                    <a:pt x="5" y="10"/>
                  </a:lnTo>
                  <a:lnTo>
                    <a:pt x="0" y="17"/>
                  </a:lnTo>
                  <a:lnTo>
                    <a:pt x="3" y="19"/>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08" name="Freeform 702"/>
            <p:cNvSpPr>
              <a:spLocks/>
            </p:cNvSpPr>
            <p:nvPr/>
          </p:nvSpPr>
          <p:spPr bwMode="auto">
            <a:xfrm>
              <a:off x="4521" y="749"/>
              <a:ext cx="24" cy="22"/>
            </a:xfrm>
            <a:custGeom>
              <a:avLst/>
              <a:gdLst>
                <a:gd name="T0" fmla="*/ 4 w 24"/>
                <a:gd name="T1" fmla="*/ 8 h 22"/>
                <a:gd name="T2" fmla="*/ 0 w 24"/>
                <a:gd name="T3" fmla="*/ 8 h 22"/>
                <a:gd name="T4" fmla="*/ 19 w 24"/>
                <a:gd name="T5" fmla="*/ 22 h 22"/>
                <a:gd name="T6" fmla="*/ 24 w 24"/>
                <a:gd name="T7" fmla="*/ 15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8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8"/>
                  </a:moveTo>
                  <a:lnTo>
                    <a:pt x="0" y="8"/>
                  </a:lnTo>
                  <a:lnTo>
                    <a:pt x="19" y="22"/>
                  </a:lnTo>
                  <a:lnTo>
                    <a:pt x="24" y="15"/>
                  </a:lnTo>
                  <a:lnTo>
                    <a:pt x="4" y="2"/>
                  </a:lnTo>
                  <a:lnTo>
                    <a:pt x="0" y="2"/>
                  </a:lnTo>
                  <a:lnTo>
                    <a:pt x="4" y="2"/>
                  </a:lnTo>
                  <a:lnTo>
                    <a:pt x="2" y="0"/>
                  </a:lnTo>
                  <a:lnTo>
                    <a:pt x="0" y="2"/>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09" name="Freeform 703"/>
            <p:cNvSpPr>
              <a:spLocks/>
            </p:cNvSpPr>
            <p:nvPr/>
          </p:nvSpPr>
          <p:spPr bwMode="auto">
            <a:xfrm>
              <a:off x="4499" y="751"/>
              <a:ext cx="26" cy="20"/>
            </a:xfrm>
            <a:custGeom>
              <a:avLst/>
              <a:gdLst>
                <a:gd name="T0" fmla="*/ 0 w 26"/>
                <a:gd name="T1" fmla="*/ 18 h 20"/>
                <a:gd name="T2" fmla="*/ 4 w 26"/>
                <a:gd name="T3" fmla="*/ 18 h 20"/>
                <a:gd name="T4" fmla="*/ 26 w 26"/>
                <a:gd name="T5" fmla="*/ 6 h 20"/>
                <a:gd name="T6" fmla="*/ 22 w 26"/>
                <a:gd name="T7" fmla="*/ 0 h 20"/>
                <a:gd name="T8" fmla="*/ 0 w 26"/>
                <a:gd name="T9" fmla="*/ 11 h 20"/>
                <a:gd name="T10" fmla="*/ 4 w 26"/>
                <a:gd name="T11" fmla="*/ 11 h 20"/>
                <a:gd name="T12" fmla="*/ 0 w 26"/>
                <a:gd name="T13" fmla="*/ 18 h 20"/>
                <a:gd name="T14" fmla="*/ 2 w 26"/>
                <a:gd name="T15" fmla="*/ 20 h 20"/>
                <a:gd name="T16" fmla="*/ 4 w 26"/>
                <a:gd name="T17" fmla="*/ 18 h 20"/>
                <a:gd name="T18" fmla="*/ 0 w 26"/>
                <a:gd name="T19" fmla="*/ 18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18"/>
                  </a:moveTo>
                  <a:lnTo>
                    <a:pt x="4" y="18"/>
                  </a:lnTo>
                  <a:lnTo>
                    <a:pt x="26" y="6"/>
                  </a:lnTo>
                  <a:lnTo>
                    <a:pt x="22" y="0"/>
                  </a:lnTo>
                  <a:lnTo>
                    <a:pt x="0" y="11"/>
                  </a:lnTo>
                  <a:lnTo>
                    <a:pt x="4" y="11"/>
                  </a:lnTo>
                  <a:lnTo>
                    <a:pt x="0" y="18"/>
                  </a:lnTo>
                  <a:lnTo>
                    <a:pt x="2" y="20"/>
                  </a:lnTo>
                  <a:lnTo>
                    <a:pt x="4" y="18"/>
                  </a:lnTo>
                  <a:lnTo>
                    <a:pt x="0"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10" name="Freeform 704"/>
            <p:cNvSpPr>
              <a:spLocks/>
            </p:cNvSpPr>
            <p:nvPr/>
          </p:nvSpPr>
          <p:spPr bwMode="auto">
            <a:xfrm>
              <a:off x="4476" y="749"/>
              <a:ext cx="27" cy="20"/>
            </a:xfrm>
            <a:custGeom>
              <a:avLst/>
              <a:gdLst>
                <a:gd name="T0" fmla="*/ 1 w 27"/>
                <a:gd name="T1" fmla="*/ 3 h 20"/>
                <a:gd name="T2" fmla="*/ 0 w 27"/>
                <a:gd name="T3" fmla="*/ 7 h 20"/>
                <a:gd name="T4" fmla="*/ 23 w 27"/>
                <a:gd name="T5" fmla="*/ 20 h 20"/>
                <a:gd name="T6" fmla="*/ 27 w 27"/>
                <a:gd name="T7" fmla="*/ 13 h 20"/>
                <a:gd name="T8" fmla="*/ 5 w 27"/>
                <a:gd name="T9" fmla="*/ 0 h 20"/>
                <a:gd name="T10" fmla="*/ 1 w 27"/>
                <a:gd name="T11" fmla="*/ 3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1" y="3"/>
                  </a:moveTo>
                  <a:lnTo>
                    <a:pt x="0" y="7"/>
                  </a:lnTo>
                  <a:lnTo>
                    <a:pt x="23" y="20"/>
                  </a:lnTo>
                  <a:lnTo>
                    <a:pt x="27" y="13"/>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11" name="Freeform 705"/>
            <p:cNvSpPr>
              <a:spLocks/>
            </p:cNvSpPr>
            <p:nvPr/>
          </p:nvSpPr>
          <p:spPr bwMode="auto">
            <a:xfrm>
              <a:off x="4586" y="2137"/>
              <a:ext cx="30" cy="25"/>
            </a:xfrm>
            <a:custGeom>
              <a:avLst/>
              <a:gdLst>
                <a:gd name="T0" fmla="*/ 0 w 30"/>
                <a:gd name="T1" fmla="*/ 24 h 25"/>
                <a:gd name="T2" fmla="*/ 5 w 30"/>
                <a:gd name="T3" fmla="*/ 24 h 25"/>
                <a:gd name="T4" fmla="*/ 30 w 30"/>
                <a:gd name="T5" fmla="*/ 7 h 25"/>
                <a:gd name="T6" fmla="*/ 25 w 30"/>
                <a:gd name="T7" fmla="*/ 0 h 25"/>
                <a:gd name="T8" fmla="*/ 0 w 30"/>
                <a:gd name="T9" fmla="*/ 17 h 25"/>
                <a:gd name="T10" fmla="*/ 5 w 30"/>
                <a:gd name="T11" fmla="*/ 17 h 25"/>
                <a:gd name="T12" fmla="*/ 0 w 30"/>
                <a:gd name="T13" fmla="*/ 24 h 25"/>
                <a:gd name="T14" fmla="*/ 1 w 30"/>
                <a:gd name="T15" fmla="*/ 25 h 25"/>
                <a:gd name="T16" fmla="*/ 5 w 30"/>
                <a:gd name="T17" fmla="*/ 24 h 25"/>
                <a:gd name="T18" fmla="*/ 0 w 30"/>
                <a:gd name="T19" fmla="*/ 24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0" y="24"/>
                  </a:moveTo>
                  <a:lnTo>
                    <a:pt x="5" y="24"/>
                  </a:lnTo>
                  <a:lnTo>
                    <a:pt x="30" y="7"/>
                  </a:lnTo>
                  <a:lnTo>
                    <a:pt x="25" y="0"/>
                  </a:lnTo>
                  <a:lnTo>
                    <a:pt x="0" y="17"/>
                  </a:lnTo>
                  <a:lnTo>
                    <a:pt x="5" y="17"/>
                  </a:lnTo>
                  <a:lnTo>
                    <a:pt x="0" y="24"/>
                  </a:lnTo>
                  <a:lnTo>
                    <a:pt x="1" y="25"/>
                  </a:lnTo>
                  <a:lnTo>
                    <a:pt x="5" y="24"/>
                  </a:lnTo>
                  <a:lnTo>
                    <a:pt x="0"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12" name="Freeform 706"/>
            <p:cNvSpPr>
              <a:spLocks/>
            </p:cNvSpPr>
            <p:nvPr/>
          </p:nvSpPr>
          <p:spPr bwMode="auto">
            <a:xfrm>
              <a:off x="4562" y="2137"/>
              <a:ext cx="29" cy="24"/>
            </a:xfrm>
            <a:custGeom>
              <a:avLst/>
              <a:gdLst>
                <a:gd name="T0" fmla="*/ 5 w 29"/>
                <a:gd name="T1" fmla="*/ 8 h 24"/>
                <a:gd name="T2" fmla="*/ 0 w 29"/>
                <a:gd name="T3" fmla="*/ 7 h 24"/>
                <a:gd name="T4" fmla="*/ 24 w 29"/>
                <a:gd name="T5" fmla="*/ 24 h 24"/>
                <a:gd name="T6" fmla="*/ 29 w 29"/>
                <a:gd name="T7" fmla="*/ 17 h 24"/>
                <a:gd name="T8" fmla="*/ 5 w 29"/>
                <a:gd name="T9" fmla="*/ 2 h 24"/>
                <a:gd name="T10" fmla="*/ 2 w 29"/>
                <a:gd name="T11" fmla="*/ 0 h 24"/>
                <a:gd name="T12" fmla="*/ 5 w 29"/>
                <a:gd name="T13" fmla="*/ 2 h 24"/>
                <a:gd name="T14" fmla="*/ 3 w 29"/>
                <a:gd name="T15" fmla="*/ 0 h 24"/>
                <a:gd name="T16" fmla="*/ 2 w 29"/>
                <a:gd name="T17" fmla="*/ 0 h 24"/>
                <a:gd name="T18" fmla="*/ 5 w 29"/>
                <a:gd name="T19" fmla="*/ 8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5" y="8"/>
                  </a:moveTo>
                  <a:lnTo>
                    <a:pt x="0" y="7"/>
                  </a:lnTo>
                  <a:lnTo>
                    <a:pt x="24" y="24"/>
                  </a:lnTo>
                  <a:lnTo>
                    <a:pt x="29" y="17"/>
                  </a:lnTo>
                  <a:lnTo>
                    <a:pt x="5" y="2"/>
                  </a:lnTo>
                  <a:lnTo>
                    <a:pt x="2" y="0"/>
                  </a:lnTo>
                  <a:lnTo>
                    <a:pt x="5" y="2"/>
                  </a:lnTo>
                  <a:lnTo>
                    <a:pt x="3" y="0"/>
                  </a:lnTo>
                  <a:lnTo>
                    <a:pt x="2" y="0"/>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13" name="Freeform 707"/>
            <p:cNvSpPr>
              <a:spLocks/>
            </p:cNvSpPr>
            <p:nvPr/>
          </p:nvSpPr>
          <p:spPr bwMode="auto">
            <a:xfrm>
              <a:off x="4540" y="2137"/>
              <a:ext cx="27" cy="19"/>
            </a:xfrm>
            <a:custGeom>
              <a:avLst/>
              <a:gdLst>
                <a:gd name="T0" fmla="*/ 0 w 27"/>
                <a:gd name="T1" fmla="*/ 19 h 19"/>
                <a:gd name="T2" fmla="*/ 5 w 27"/>
                <a:gd name="T3" fmla="*/ 19 h 19"/>
                <a:gd name="T4" fmla="*/ 27 w 27"/>
                <a:gd name="T5" fmla="*/ 8 h 19"/>
                <a:gd name="T6" fmla="*/ 24 w 27"/>
                <a:gd name="T7" fmla="*/ 0 h 19"/>
                <a:gd name="T8" fmla="*/ 2 w 27"/>
                <a:gd name="T9" fmla="*/ 12 h 19"/>
                <a:gd name="T10" fmla="*/ 5 w 27"/>
                <a:gd name="T11" fmla="*/ 12 h 19"/>
                <a:gd name="T12" fmla="*/ 0 w 27"/>
                <a:gd name="T13" fmla="*/ 19 h 19"/>
                <a:gd name="T14" fmla="*/ 3 w 27"/>
                <a:gd name="T15" fmla="*/ 19 h 19"/>
                <a:gd name="T16" fmla="*/ 5 w 27"/>
                <a:gd name="T17" fmla="*/ 19 h 19"/>
                <a:gd name="T18" fmla="*/ 0 w 27"/>
                <a:gd name="T19" fmla="*/ 19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9"/>
                  </a:moveTo>
                  <a:lnTo>
                    <a:pt x="5" y="19"/>
                  </a:lnTo>
                  <a:lnTo>
                    <a:pt x="27" y="8"/>
                  </a:lnTo>
                  <a:lnTo>
                    <a:pt x="24" y="0"/>
                  </a:lnTo>
                  <a:lnTo>
                    <a:pt x="2" y="12"/>
                  </a:lnTo>
                  <a:lnTo>
                    <a:pt x="5" y="12"/>
                  </a:lnTo>
                  <a:lnTo>
                    <a:pt x="0" y="19"/>
                  </a:lnTo>
                  <a:lnTo>
                    <a:pt x="3" y="19"/>
                  </a:lnTo>
                  <a:lnTo>
                    <a:pt x="5"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14" name="Freeform 708"/>
            <p:cNvSpPr>
              <a:spLocks/>
            </p:cNvSpPr>
            <p:nvPr/>
          </p:nvSpPr>
          <p:spPr bwMode="auto">
            <a:xfrm>
              <a:off x="4521" y="2134"/>
              <a:ext cx="24" cy="22"/>
            </a:xfrm>
            <a:custGeom>
              <a:avLst/>
              <a:gdLst>
                <a:gd name="T0" fmla="*/ 4 w 24"/>
                <a:gd name="T1" fmla="*/ 8 h 22"/>
                <a:gd name="T2" fmla="*/ 0 w 24"/>
                <a:gd name="T3" fmla="*/ 8 h 22"/>
                <a:gd name="T4" fmla="*/ 19 w 24"/>
                <a:gd name="T5" fmla="*/ 22 h 22"/>
                <a:gd name="T6" fmla="*/ 24 w 24"/>
                <a:gd name="T7" fmla="*/ 15 h 22"/>
                <a:gd name="T8" fmla="*/ 4 w 24"/>
                <a:gd name="T9" fmla="*/ 1 h 22"/>
                <a:gd name="T10" fmla="*/ 0 w 24"/>
                <a:gd name="T11" fmla="*/ 1 h 22"/>
                <a:gd name="T12" fmla="*/ 4 w 24"/>
                <a:gd name="T13" fmla="*/ 1 h 22"/>
                <a:gd name="T14" fmla="*/ 2 w 24"/>
                <a:gd name="T15" fmla="*/ 0 h 22"/>
                <a:gd name="T16" fmla="*/ 0 w 24"/>
                <a:gd name="T17" fmla="*/ 1 h 22"/>
                <a:gd name="T18" fmla="*/ 4 w 24"/>
                <a:gd name="T19" fmla="*/ 8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8"/>
                  </a:moveTo>
                  <a:lnTo>
                    <a:pt x="0" y="8"/>
                  </a:lnTo>
                  <a:lnTo>
                    <a:pt x="19" y="22"/>
                  </a:lnTo>
                  <a:lnTo>
                    <a:pt x="24" y="15"/>
                  </a:lnTo>
                  <a:lnTo>
                    <a:pt x="4" y="1"/>
                  </a:lnTo>
                  <a:lnTo>
                    <a:pt x="0" y="1"/>
                  </a:lnTo>
                  <a:lnTo>
                    <a:pt x="4" y="1"/>
                  </a:lnTo>
                  <a:lnTo>
                    <a:pt x="2" y="0"/>
                  </a:lnTo>
                  <a:lnTo>
                    <a:pt x="0" y="1"/>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15" name="Freeform 709"/>
            <p:cNvSpPr>
              <a:spLocks/>
            </p:cNvSpPr>
            <p:nvPr/>
          </p:nvSpPr>
          <p:spPr bwMode="auto">
            <a:xfrm>
              <a:off x="4499" y="2135"/>
              <a:ext cx="26" cy="21"/>
            </a:xfrm>
            <a:custGeom>
              <a:avLst/>
              <a:gdLst>
                <a:gd name="T0" fmla="*/ 0 w 26"/>
                <a:gd name="T1" fmla="*/ 19 h 21"/>
                <a:gd name="T2" fmla="*/ 4 w 26"/>
                <a:gd name="T3" fmla="*/ 19 h 21"/>
                <a:gd name="T4" fmla="*/ 26 w 26"/>
                <a:gd name="T5" fmla="*/ 7 h 21"/>
                <a:gd name="T6" fmla="*/ 22 w 26"/>
                <a:gd name="T7" fmla="*/ 0 h 21"/>
                <a:gd name="T8" fmla="*/ 0 w 26"/>
                <a:gd name="T9" fmla="*/ 12 h 21"/>
                <a:gd name="T10" fmla="*/ 4 w 26"/>
                <a:gd name="T11" fmla="*/ 12 h 21"/>
                <a:gd name="T12" fmla="*/ 0 w 26"/>
                <a:gd name="T13" fmla="*/ 19 h 21"/>
                <a:gd name="T14" fmla="*/ 2 w 26"/>
                <a:gd name="T15" fmla="*/ 21 h 21"/>
                <a:gd name="T16" fmla="*/ 4 w 26"/>
                <a:gd name="T17" fmla="*/ 19 h 21"/>
                <a:gd name="T18" fmla="*/ 0 w 26"/>
                <a:gd name="T19" fmla="*/ 19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0" y="19"/>
                  </a:moveTo>
                  <a:lnTo>
                    <a:pt x="4" y="19"/>
                  </a:lnTo>
                  <a:lnTo>
                    <a:pt x="26" y="7"/>
                  </a:lnTo>
                  <a:lnTo>
                    <a:pt x="22" y="0"/>
                  </a:lnTo>
                  <a:lnTo>
                    <a:pt x="0" y="12"/>
                  </a:lnTo>
                  <a:lnTo>
                    <a:pt x="4" y="12"/>
                  </a:lnTo>
                  <a:lnTo>
                    <a:pt x="0" y="19"/>
                  </a:lnTo>
                  <a:lnTo>
                    <a:pt x="2" y="21"/>
                  </a:lnTo>
                  <a:lnTo>
                    <a:pt x="4"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16" name="Freeform 710"/>
            <p:cNvSpPr>
              <a:spLocks/>
            </p:cNvSpPr>
            <p:nvPr/>
          </p:nvSpPr>
          <p:spPr bwMode="auto">
            <a:xfrm>
              <a:off x="4476" y="2132"/>
              <a:ext cx="27" cy="22"/>
            </a:xfrm>
            <a:custGeom>
              <a:avLst/>
              <a:gdLst>
                <a:gd name="T0" fmla="*/ 1 w 27"/>
                <a:gd name="T1" fmla="*/ 3 h 22"/>
                <a:gd name="T2" fmla="*/ 0 w 27"/>
                <a:gd name="T3" fmla="*/ 7 h 22"/>
                <a:gd name="T4" fmla="*/ 23 w 27"/>
                <a:gd name="T5" fmla="*/ 22 h 22"/>
                <a:gd name="T6" fmla="*/ 27 w 27"/>
                <a:gd name="T7" fmla="*/ 15 h 22"/>
                <a:gd name="T8" fmla="*/ 5 w 27"/>
                <a:gd name="T9" fmla="*/ 0 h 22"/>
                <a:gd name="T10" fmla="*/ 1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3"/>
                  </a:moveTo>
                  <a:lnTo>
                    <a:pt x="0" y="7"/>
                  </a:lnTo>
                  <a:lnTo>
                    <a:pt x="23" y="22"/>
                  </a:lnTo>
                  <a:lnTo>
                    <a:pt x="27" y="15"/>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17" name="Freeform 711"/>
            <p:cNvSpPr>
              <a:spLocks/>
            </p:cNvSpPr>
            <p:nvPr/>
          </p:nvSpPr>
          <p:spPr bwMode="auto">
            <a:xfrm>
              <a:off x="4586" y="2151"/>
              <a:ext cx="30" cy="25"/>
            </a:xfrm>
            <a:custGeom>
              <a:avLst/>
              <a:gdLst>
                <a:gd name="T0" fmla="*/ 0 w 30"/>
                <a:gd name="T1" fmla="*/ 23 h 25"/>
                <a:gd name="T2" fmla="*/ 5 w 30"/>
                <a:gd name="T3" fmla="*/ 23 h 25"/>
                <a:gd name="T4" fmla="*/ 30 w 30"/>
                <a:gd name="T5" fmla="*/ 6 h 25"/>
                <a:gd name="T6" fmla="*/ 25 w 30"/>
                <a:gd name="T7" fmla="*/ 0 h 25"/>
                <a:gd name="T8" fmla="*/ 0 w 30"/>
                <a:gd name="T9" fmla="*/ 16 h 25"/>
                <a:gd name="T10" fmla="*/ 5 w 30"/>
                <a:gd name="T11" fmla="*/ 16 h 25"/>
                <a:gd name="T12" fmla="*/ 0 w 30"/>
                <a:gd name="T13" fmla="*/ 23 h 25"/>
                <a:gd name="T14" fmla="*/ 1 w 30"/>
                <a:gd name="T15" fmla="*/ 25 h 25"/>
                <a:gd name="T16" fmla="*/ 5 w 30"/>
                <a:gd name="T17" fmla="*/ 23 h 25"/>
                <a:gd name="T18" fmla="*/ 0 w 30"/>
                <a:gd name="T19" fmla="*/ 23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0" y="23"/>
                  </a:moveTo>
                  <a:lnTo>
                    <a:pt x="5" y="23"/>
                  </a:lnTo>
                  <a:lnTo>
                    <a:pt x="30" y="6"/>
                  </a:lnTo>
                  <a:lnTo>
                    <a:pt x="25" y="0"/>
                  </a:lnTo>
                  <a:lnTo>
                    <a:pt x="0" y="16"/>
                  </a:lnTo>
                  <a:lnTo>
                    <a:pt x="5" y="16"/>
                  </a:lnTo>
                  <a:lnTo>
                    <a:pt x="0" y="23"/>
                  </a:lnTo>
                  <a:lnTo>
                    <a:pt x="1" y="25"/>
                  </a:lnTo>
                  <a:lnTo>
                    <a:pt x="5" y="23"/>
                  </a:lnTo>
                  <a:lnTo>
                    <a:pt x="0" y="2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18" name="Freeform 712"/>
            <p:cNvSpPr>
              <a:spLocks/>
            </p:cNvSpPr>
            <p:nvPr/>
          </p:nvSpPr>
          <p:spPr bwMode="auto">
            <a:xfrm>
              <a:off x="4562" y="2151"/>
              <a:ext cx="29" cy="23"/>
            </a:xfrm>
            <a:custGeom>
              <a:avLst/>
              <a:gdLst>
                <a:gd name="T0" fmla="*/ 5 w 29"/>
                <a:gd name="T1" fmla="*/ 8 h 23"/>
                <a:gd name="T2" fmla="*/ 0 w 29"/>
                <a:gd name="T3" fmla="*/ 6 h 23"/>
                <a:gd name="T4" fmla="*/ 24 w 29"/>
                <a:gd name="T5" fmla="*/ 23 h 23"/>
                <a:gd name="T6" fmla="*/ 29 w 29"/>
                <a:gd name="T7" fmla="*/ 16 h 23"/>
                <a:gd name="T8" fmla="*/ 5 w 29"/>
                <a:gd name="T9" fmla="*/ 1 h 23"/>
                <a:gd name="T10" fmla="*/ 2 w 29"/>
                <a:gd name="T11" fmla="*/ 0 h 23"/>
                <a:gd name="T12" fmla="*/ 5 w 29"/>
                <a:gd name="T13" fmla="*/ 1 h 23"/>
                <a:gd name="T14" fmla="*/ 3 w 29"/>
                <a:gd name="T15" fmla="*/ 0 h 23"/>
                <a:gd name="T16" fmla="*/ 2 w 29"/>
                <a:gd name="T17" fmla="*/ 0 h 23"/>
                <a:gd name="T18" fmla="*/ 5 w 29"/>
                <a:gd name="T19" fmla="*/ 8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3">
                  <a:moveTo>
                    <a:pt x="5" y="8"/>
                  </a:moveTo>
                  <a:lnTo>
                    <a:pt x="0" y="6"/>
                  </a:lnTo>
                  <a:lnTo>
                    <a:pt x="24" y="23"/>
                  </a:lnTo>
                  <a:lnTo>
                    <a:pt x="29" y="16"/>
                  </a:lnTo>
                  <a:lnTo>
                    <a:pt x="5" y="1"/>
                  </a:lnTo>
                  <a:lnTo>
                    <a:pt x="2" y="0"/>
                  </a:lnTo>
                  <a:lnTo>
                    <a:pt x="5" y="1"/>
                  </a:lnTo>
                  <a:lnTo>
                    <a:pt x="3" y="0"/>
                  </a:lnTo>
                  <a:lnTo>
                    <a:pt x="2" y="0"/>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19" name="Freeform 713"/>
            <p:cNvSpPr>
              <a:spLocks/>
            </p:cNvSpPr>
            <p:nvPr/>
          </p:nvSpPr>
          <p:spPr bwMode="auto">
            <a:xfrm>
              <a:off x="4540" y="2151"/>
              <a:ext cx="27" cy="18"/>
            </a:xfrm>
            <a:custGeom>
              <a:avLst/>
              <a:gdLst>
                <a:gd name="T0" fmla="*/ 0 w 27"/>
                <a:gd name="T1" fmla="*/ 18 h 18"/>
                <a:gd name="T2" fmla="*/ 5 w 27"/>
                <a:gd name="T3" fmla="*/ 18 h 18"/>
                <a:gd name="T4" fmla="*/ 27 w 27"/>
                <a:gd name="T5" fmla="*/ 8 h 18"/>
                <a:gd name="T6" fmla="*/ 24 w 27"/>
                <a:gd name="T7" fmla="*/ 0 h 18"/>
                <a:gd name="T8" fmla="*/ 2 w 27"/>
                <a:gd name="T9" fmla="*/ 11 h 18"/>
                <a:gd name="T10" fmla="*/ 5 w 27"/>
                <a:gd name="T11" fmla="*/ 11 h 18"/>
                <a:gd name="T12" fmla="*/ 0 w 27"/>
                <a:gd name="T13" fmla="*/ 18 h 18"/>
                <a:gd name="T14" fmla="*/ 3 w 27"/>
                <a:gd name="T15" fmla="*/ 18 h 18"/>
                <a:gd name="T16" fmla="*/ 5 w 27"/>
                <a:gd name="T17" fmla="*/ 18 h 18"/>
                <a:gd name="T18" fmla="*/ 0 w 27"/>
                <a:gd name="T19" fmla="*/ 18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8">
                  <a:moveTo>
                    <a:pt x="0" y="18"/>
                  </a:moveTo>
                  <a:lnTo>
                    <a:pt x="5" y="18"/>
                  </a:lnTo>
                  <a:lnTo>
                    <a:pt x="27" y="8"/>
                  </a:lnTo>
                  <a:lnTo>
                    <a:pt x="24" y="0"/>
                  </a:lnTo>
                  <a:lnTo>
                    <a:pt x="2" y="11"/>
                  </a:lnTo>
                  <a:lnTo>
                    <a:pt x="5" y="11"/>
                  </a:lnTo>
                  <a:lnTo>
                    <a:pt x="0" y="18"/>
                  </a:lnTo>
                  <a:lnTo>
                    <a:pt x="3" y="18"/>
                  </a:lnTo>
                  <a:lnTo>
                    <a:pt x="5" y="18"/>
                  </a:lnTo>
                  <a:lnTo>
                    <a:pt x="0"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20" name="Freeform 714"/>
            <p:cNvSpPr>
              <a:spLocks/>
            </p:cNvSpPr>
            <p:nvPr/>
          </p:nvSpPr>
          <p:spPr bwMode="auto">
            <a:xfrm>
              <a:off x="4521" y="2147"/>
              <a:ext cx="24" cy="22"/>
            </a:xfrm>
            <a:custGeom>
              <a:avLst/>
              <a:gdLst>
                <a:gd name="T0" fmla="*/ 4 w 24"/>
                <a:gd name="T1" fmla="*/ 9 h 22"/>
                <a:gd name="T2" fmla="*/ 0 w 24"/>
                <a:gd name="T3" fmla="*/ 9 h 22"/>
                <a:gd name="T4" fmla="*/ 19 w 24"/>
                <a:gd name="T5" fmla="*/ 22 h 22"/>
                <a:gd name="T6" fmla="*/ 24 w 24"/>
                <a:gd name="T7" fmla="*/ 15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9"/>
                  </a:moveTo>
                  <a:lnTo>
                    <a:pt x="0" y="9"/>
                  </a:lnTo>
                  <a:lnTo>
                    <a:pt x="19" y="22"/>
                  </a:lnTo>
                  <a:lnTo>
                    <a:pt x="24" y="15"/>
                  </a:lnTo>
                  <a:lnTo>
                    <a:pt x="4" y="2"/>
                  </a:lnTo>
                  <a:lnTo>
                    <a:pt x="0" y="2"/>
                  </a:lnTo>
                  <a:lnTo>
                    <a:pt x="4" y="2"/>
                  </a:lnTo>
                  <a:lnTo>
                    <a:pt x="2" y="0"/>
                  </a:lnTo>
                  <a:lnTo>
                    <a:pt x="0" y="2"/>
                  </a:lnTo>
                  <a:lnTo>
                    <a:pt x="4"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21" name="Freeform 715"/>
            <p:cNvSpPr>
              <a:spLocks/>
            </p:cNvSpPr>
            <p:nvPr/>
          </p:nvSpPr>
          <p:spPr bwMode="auto">
            <a:xfrm>
              <a:off x="4499" y="2149"/>
              <a:ext cx="26" cy="20"/>
            </a:xfrm>
            <a:custGeom>
              <a:avLst/>
              <a:gdLst>
                <a:gd name="T0" fmla="*/ 0 w 26"/>
                <a:gd name="T1" fmla="*/ 18 h 20"/>
                <a:gd name="T2" fmla="*/ 4 w 26"/>
                <a:gd name="T3" fmla="*/ 18 h 20"/>
                <a:gd name="T4" fmla="*/ 26 w 26"/>
                <a:gd name="T5" fmla="*/ 7 h 20"/>
                <a:gd name="T6" fmla="*/ 22 w 26"/>
                <a:gd name="T7" fmla="*/ 0 h 20"/>
                <a:gd name="T8" fmla="*/ 0 w 26"/>
                <a:gd name="T9" fmla="*/ 12 h 20"/>
                <a:gd name="T10" fmla="*/ 4 w 26"/>
                <a:gd name="T11" fmla="*/ 12 h 20"/>
                <a:gd name="T12" fmla="*/ 0 w 26"/>
                <a:gd name="T13" fmla="*/ 18 h 20"/>
                <a:gd name="T14" fmla="*/ 2 w 26"/>
                <a:gd name="T15" fmla="*/ 20 h 20"/>
                <a:gd name="T16" fmla="*/ 4 w 26"/>
                <a:gd name="T17" fmla="*/ 18 h 20"/>
                <a:gd name="T18" fmla="*/ 0 w 26"/>
                <a:gd name="T19" fmla="*/ 18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18"/>
                  </a:moveTo>
                  <a:lnTo>
                    <a:pt x="4" y="18"/>
                  </a:lnTo>
                  <a:lnTo>
                    <a:pt x="26" y="7"/>
                  </a:lnTo>
                  <a:lnTo>
                    <a:pt x="22" y="0"/>
                  </a:lnTo>
                  <a:lnTo>
                    <a:pt x="0" y="12"/>
                  </a:lnTo>
                  <a:lnTo>
                    <a:pt x="4" y="12"/>
                  </a:lnTo>
                  <a:lnTo>
                    <a:pt x="0" y="18"/>
                  </a:lnTo>
                  <a:lnTo>
                    <a:pt x="2" y="20"/>
                  </a:lnTo>
                  <a:lnTo>
                    <a:pt x="4" y="18"/>
                  </a:lnTo>
                  <a:lnTo>
                    <a:pt x="0" y="1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22" name="Freeform 716"/>
            <p:cNvSpPr>
              <a:spLocks/>
            </p:cNvSpPr>
            <p:nvPr/>
          </p:nvSpPr>
          <p:spPr bwMode="auto">
            <a:xfrm>
              <a:off x="4476" y="2145"/>
              <a:ext cx="27" cy="22"/>
            </a:xfrm>
            <a:custGeom>
              <a:avLst/>
              <a:gdLst>
                <a:gd name="T0" fmla="*/ 1 w 27"/>
                <a:gd name="T1" fmla="*/ 4 h 22"/>
                <a:gd name="T2" fmla="*/ 0 w 27"/>
                <a:gd name="T3" fmla="*/ 7 h 22"/>
                <a:gd name="T4" fmla="*/ 23 w 27"/>
                <a:gd name="T5" fmla="*/ 22 h 22"/>
                <a:gd name="T6" fmla="*/ 27 w 27"/>
                <a:gd name="T7" fmla="*/ 16 h 22"/>
                <a:gd name="T8" fmla="*/ 5 w 27"/>
                <a:gd name="T9" fmla="*/ 0 h 22"/>
                <a:gd name="T10" fmla="*/ 1 w 27"/>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4"/>
                  </a:moveTo>
                  <a:lnTo>
                    <a:pt x="0" y="7"/>
                  </a:lnTo>
                  <a:lnTo>
                    <a:pt x="23" y="22"/>
                  </a:lnTo>
                  <a:lnTo>
                    <a:pt x="27" y="16"/>
                  </a:lnTo>
                  <a:lnTo>
                    <a:pt x="5" y="0"/>
                  </a:lnTo>
                  <a:lnTo>
                    <a:pt x="1"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23" name="Freeform 717"/>
            <p:cNvSpPr>
              <a:spLocks/>
            </p:cNvSpPr>
            <p:nvPr/>
          </p:nvSpPr>
          <p:spPr bwMode="auto">
            <a:xfrm>
              <a:off x="4586" y="2189"/>
              <a:ext cx="30" cy="26"/>
            </a:xfrm>
            <a:custGeom>
              <a:avLst/>
              <a:gdLst>
                <a:gd name="T0" fmla="*/ 0 w 30"/>
                <a:gd name="T1" fmla="*/ 24 h 26"/>
                <a:gd name="T2" fmla="*/ 5 w 30"/>
                <a:gd name="T3" fmla="*/ 24 h 26"/>
                <a:gd name="T4" fmla="*/ 30 w 30"/>
                <a:gd name="T5" fmla="*/ 6 h 26"/>
                <a:gd name="T6" fmla="*/ 25 w 30"/>
                <a:gd name="T7" fmla="*/ 0 h 26"/>
                <a:gd name="T8" fmla="*/ 0 w 30"/>
                <a:gd name="T9" fmla="*/ 17 h 26"/>
                <a:gd name="T10" fmla="*/ 5 w 30"/>
                <a:gd name="T11" fmla="*/ 17 h 26"/>
                <a:gd name="T12" fmla="*/ 0 w 30"/>
                <a:gd name="T13" fmla="*/ 24 h 26"/>
                <a:gd name="T14" fmla="*/ 1 w 30"/>
                <a:gd name="T15" fmla="*/ 26 h 26"/>
                <a:gd name="T16" fmla="*/ 5 w 30"/>
                <a:gd name="T17" fmla="*/ 24 h 26"/>
                <a:gd name="T18" fmla="*/ 0 w 30"/>
                <a:gd name="T19" fmla="*/ 24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0" y="24"/>
                  </a:moveTo>
                  <a:lnTo>
                    <a:pt x="5" y="24"/>
                  </a:lnTo>
                  <a:lnTo>
                    <a:pt x="30" y="6"/>
                  </a:lnTo>
                  <a:lnTo>
                    <a:pt x="25" y="0"/>
                  </a:lnTo>
                  <a:lnTo>
                    <a:pt x="0" y="17"/>
                  </a:lnTo>
                  <a:lnTo>
                    <a:pt x="5" y="17"/>
                  </a:lnTo>
                  <a:lnTo>
                    <a:pt x="0" y="24"/>
                  </a:lnTo>
                  <a:lnTo>
                    <a:pt x="1" y="26"/>
                  </a:lnTo>
                  <a:lnTo>
                    <a:pt x="5" y="24"/>
                  </a:lnTo>
                  <a:lnTo>
                    <a:pt x="0"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24" name="Freeform 718"/>
            <p:cNvSpPr>
              <a:spLocks/>
            </p:cNvSpPr>
            <p:nvPr/>
          </p:nvSpPr>
          <p:spPr bwMode="auto">
            <a:xfrm>
              <a:off x="4562" y="2188"/>
              <a:ext cx="29" cy="25"/>
            </a:xfrm>
            <a:custGeom>
              <a:avLst/>
              <a:gdLst>
                <a:gd name="T0" fmla="*/ 5 w 29"/>
                <a:gd name="T1" fmla="*/ 8 h 25"/>
                <a:gd name="T2" fmla="*/ 0 w 29"/>
                <a:gd name="T3" fmla="*/ 8 h 25"/>
                <a:gd name="T4" fmla="*/ 24 w 29"/>
                <a:gd name="T5" fmla="*/ 25 h 25"/>
                <a:gd name="T6" fmla="*/ 29 w 29"/>
                <a:gd name="T7" fmla="*/ 18 h 25"/>
                <a:gd name="T8" fmla="*/ 5 w 29"/>
                <a:gd name="T9" fmla="*/ 1 h 25"/>
                <a:gd name="T10" fmla="*/ 2 w 29"/>
                <a:gd name="T11" fmla="*/ 1 h 25"/>
                <a:gd name="T12" fmla="*/ 5 w 29"/>
                <a:gd name="T13" fmla="*/ 1 h 25"/>
                <a:gd name="T14" fmla="*/ 3 w 29"/>
                <a:gd name="T15" fmla="*/ 0 h 25"/>
                <a:gd name="T16" fmla="*/ 2 w 29"/>
                <a:gd name="T17" fmla="*/ 1 h 25"/>
                <a:gd name="T18" fmla="*/ 5 w 29"/>
                <a:gd name="T19" fmla="*/ 8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5" y="8"/>
                  </a:moveTo>
                  <a:lnTo>
                    <a:pt x="0" y="8"/>
                  </a:lnTo>
                  <a:lnTo>
                    <a:pt x="24" y="25"/>
                  </a:lnTo>
                  <a:lnTo>
                    <a:pt x="29" y="18"/>
                  </a:lnTo>
                  <a:lnTo>
                    <a:pt x="5" y="1"/>
                  </a:lnTo>
                  <a:lnTo>
                    <a:pt x="2" y="1"/>
                  </a:lnTo>
                  <a:lnTo>
                    <a:pt x="5" y="1"/>
                  </a:lnTo>
                  <a:lnTo>
                    <a:pt x="3" y="0"/>
                  </a:lnTo>
                  <a:lnTo>
                    <a:pt x="2" y="1"/>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25" name="Freeform 719"/>
            <p:cNvSpPr>
              <a:spLocks/>
            </p:cNvSpPr>
            <p:nvPr/>
          </p:nvSpPr>
          <p:spPr bwMode="auto">
            <a:xfrm>
              <a:off x="4540" y="2189"/>
              <a:ext cx="27" cy="19"/>
            </a:xfrm>
            <a:custGeom>
              <a:avLst/>
              <a:gdLst>
                <a:gd name="T0" fmla="*/ 0 w 27"/>
                <a:gd name="T1" fmla="*/ 17 h 19"/>
                <a:gd name="T2" fmla="*/ 5 w 27"/>
                <a:gd name="T3" fmla="*/ 17 h 19"/>
                <a:gd name="T4" fmla="*/ 27 w 27"/>
                <a:gd name="T5" fmla="*/ 7 h 19"/>
                <a:gd name="T6" fmla="*/ 24 w 27"/>
                <a:gd name="T7" fmla="*/ 0 h 19"/>
                <a:gd name="T8" fmla="*/ 2 w 27"/>
                <a:gd name="T9" fmla="*/ 11 h 19"/>
                <a:gd name="T10" fmla="*/ 5 w 27"/>
                <a:gd name="T11" fmla="*/ 11 h 19"/>
                <a:gd name="T12" fmla="*/ 0 w 27"/>
                <a:gd name="T13" fmla="*/ 17 h 19"/>
                <a:gd name="T14" fmla="*/ 3 w 27"/>
                <a:gd name="T15" fmla="*/ 19 h 19"/>
                <a:gd name="T16" fmla="*/ 5 w 27"/>
                <a:gd name="T17" fmla="*/ 17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7"/>
                  </a:lnTo>
                  <a:lnTo>
                    <a:pt x="27" y="7"/>
                  </a:lnTo>
                  <a:lnTo>
                    <a:pt x="24" y="0"/>
                  </a:lnTo>
                  <a:lnTo>
                    <a:pt x="2" y="11"/>
                  </a:lnTo>
                  <a:lnTo>
                    <a:pt x="5" y="11"/>
                  </a:lnTo>
                  <a:lnTo>
                    <a:pt x="0" y="17"/>
                  </a:lnTo>
                  <a:lnTo>
                    <a:pt x="3" y="19"/>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26" name="Freeform 720"/>
            <p:cNvSpPr>
              <a:spLocks/>
            </p:cNvSpPr>
            <p:nvPr/>
          </p:nvSpPr>
          <p:spPr bwMode="auto">
            <a:xfrm>
              <a:off x="4521" y="2184"/>
              <a:ext cx="24" cy="22"/>
            </a:xfrm>
            <a:custGeom>
              <a:avLst/>
              <a:gdLst>
                <a:gd name="T0" fmla="*/ 4 w 24"/>
                <a:gd name="T1" fmla="*/ 9 h 22"/>
                <a:gd name="T2" fmla="*/ 0 w 24"/>
                <a:gd name="T3" fmla="*/ 9 h 22"/>
                <a:gd name="T4" fmla="*/ 19 w 24"/>
                <a:gd name="T5" fmla="*/ 22 h 22"/>
                <a:gd name="T6" fmla="*/ 24 w 24"/>
                <a:gd name="T7" fmla="*/ 16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9"/>
                  </a:moveTo>
                  <a:lnTo>
                    <a:pt x="0" y="9"/>
                  </a:lnTo>
                  <a:lnTo>
                    <a:pt x="19" y="22"/>
                  </a:lnTo>
                  <a:lnTo>
                    <a:pt x="24" y="16"/>
                  </a:lnTo>
                  <a:lnTo>
                    <a:pt x="4" y="2"/>
                  </a:lnTo>
                  <a:lnTo>
                    <a:pt x="0" y="2"/>
                  </a:lnTo>
                  <a:lnTo>
                    <a:pt x="4" y="2"/>
                  </a:lnTo>
                  <a:lnTo>
                    <a:pt x="2" y="0"/>
                  </a:lnTo>
                  <a:lnTo>
                    <a:pt x="0" y="2"/>
                  </a:lnTo>
                  <a:lnTo>
                    <a:pt x="4"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27" name="Freeform 721"/>
            <p:cNvSpPr>
              <a:spLocks/>
            </p:cNvSpPr>
            <p:nvPr/>
          </p:nvSpPr>
          <p:spPr bwMode="auto">
            <a:xfrm>
              <a:off x="4499" y="2186"/>
              <a:ext cx="26" cy="20"/>
            </a:xfrm>
            <a:custGeom>
              <a:avLst/>
              <a:gdLst>
                <a:gd name="T0" fmla="*/ 0 w 26"/>
                <a:gd name="T1" fmla="*/ 20 h 20"/>
                <a:gd name="T2" fmla="*/ 4 w 26"/>
                <a:gd name="T3" fmla="*/ 20 h 20"/>
                <a:gd name="T4" fmla="*/ 26 w 26"/>
                <a:gd name="T5" fmla="*/ 7 h 20"/>
                <a:gd name="T6" fmla="*/ 22 w 26"/>
                <a:gd name="T7" fmla="*/ 0 h 20"/>
                <a:gd name="T8" fmla="*/ 0 w 26"/>
                <a:gd name="T9" fmla="*/ 14 h 20"/>
                <a:gd name="T10" fmla="*/ 4 w 26"/>
                <a:gd name="T11" fmla="*/ 14 h 20"/>
                <a:gd name="T12" fmla="*/ 0 w 26"/>
                <a:gd name="T13" fmla="*/ 20 h 20"/>
                <a:gd name="T14" fmla="*/ 2 w 26"/>
                <a:gd name="T15" fmla="*/ 20 h 20"/>
                <a:gd name="T16" fmla="*/ 4 w 26"/>
                <a:gd name="T17" fmla="*/ 20 h 20"/>
                <a:gd name="T18" fmla="*/ 0 w 26"/>
                <a:gd name="T19" fmla="*/ 2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20"/>
                  </a:moveTo>
                  <a:lnTo>
                    <a:pt x="4" y="20"/>
                  </a:lnTo>
                  <a:lnTo>
                    <a:pt x="26" y="7"/>
                  </a:lnTo>
                  <a:lnTo>
                    <a:pt x="22" y="0"/>
                  </a:lnTo>
                  <a:lnTo>
                    <a:pt x="0" y="14"/>
                  </a:lnTo>
                  <a:lnTo>
                    <a:pt x="4" y="14"/>
                  </a:lnTo>
                  <a:lnTo>
                    <a:pt x="0" y="20"/>
                  </a:lnTo>
                  <a:lnTo>
                    <a:pt x="2" y="20"/>
                  </a:lnTo>
                  <a:lnTo>
                    <a:pt x="4" y="20"/>
                  </a:lnTo>
                  <a:lnTo>
                    <a:pt x="0" y="2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28" name="Freeform 722"/>
            <p:cNvSpPr>
              <a:spLocks/>
            </p:cNvSpPr>
            <p:nvPr/>
          </p:nvSpPr>
          <p:spPr bwMode="auto">
            <a:xfrm>
              <a:off x="4476" y="2184"/>
              <a:ext cx="27" cy="22"/>
            </a:xfrm>
            <a:custGeom>
              <a:avLst/>
              <a:gdLst>
                <a:gd name="T0" fmla="*/ 1 w 27"/>
                <a:gd name="T1" fmla="*/ 4 h 22"/>
                <a:gd name="T2" fmla="*/ 0 w 27"/>
                <a:gd name="T3" fmla="*/ 7 h 22"/>
                <a:gd name="T4" fmla="*/ 23 w 27"/>
                <a:gd name="T5" fmla="*/ 22 h 22"/>
                <a:gd name="T6" fmla="*/ 27 w 27"/>
                <a:gd name="T7" fmla="*/ 16 h 22"/>
                <a:gd name="T8" fmla="*/ 5 w 27"/>
                <a:gd name="T9" fmla="*/ 0 h 22"/>
                <a:gd name="T10" fmla="*/ 1 w 27"/>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4"/>
                  </a:moveTo>
                  <a:lnTo>
                    <a:pt x="0" y="7"/>
                  </a:lnTo>
                  <a:lnTo>
                    <a:pt x="23" y="22"/>
                  </a:lnTo>
                  <a:lnTo>
                    <a:pt x="27" y="16"/>
                  </a:lnTo>
                  <a:lnTo>
                    <a:pt x="5" y="0"/>
                  </a:lnTo>
                  <a:lnTo>
                    <a:pt x="1"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29" name="Freeform 723"/>
            <p:cNvSpPr>
              <a:spLocks/>
            </p:cNvSpPr>
            <p:nvPr/>
          </p:nvSpPr>
          <p:spPr bwMode="auto">
            <a:xfrm>
              <a:off x="4586" y="2203"/>
              <a:ext cx="30" cy="25"/>
            </a:xfrm>
            <a:custGeom>
              <a:avLst/>
              <a:gdLst>
                <a:gd name="T0" fmla="*/ 0 w 30"/>
                <a:gd name="T1" fmla="*/ 24 h 25"/>
                <a:gd name="T2" fmla="*/ 5 w 30"/>
                <a:gd name="T3" fmla="*/ 24 h 25"/>
                <a:gd name="T4" fmla="*/ 30 w 30"/>
                <a:gd name="T5" fmla="*/ 5 h 25"/>
                <a:gd name="T6" fmla="*/ 25 w 30"/>
                <a:gd name="T7" fmla="*/ 0 h 25"/>
                <a:gd name="T8" fmla="*/ 0 w 30"/>
                <a:gd name="T9" fmla="*/ 17 h 25"/>
                <a:gd name="T10" fmla="*/ 5 w 30"/>
                <a:gd name="T11" fmla="*/ 17 h 25"/>
                <a:gd name="T12" fmla="*/ 0 w 30"/>
                <a:gd name="T13" fmla="*/ 24 h 25"/>
                <a:gd name="T14" fmla="*/ 1 w 30"/>
                <a:gd name="T15" fmla="*/ 25 h 25"/>
                <a:gd name="T16" fmla="*/ 5 w 30"/>
                <a:gd name="T17" fmla="*/ 24 h 25"/>
                <a:gd name="T18" fmla="*/ 0 w 30"/>
                <a:gd name="T19" fmla="*/ 24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0" y="24"/>
                  </a:moveTo>
                  <a:lnTo>
                    <a:pt x="5" y="24"/>
                  </a:lnTo>
                  <a:lnTo>
                    <a:pt x="30" y="5"/>
                  </a:lnTo>
                  <a:lnTo>
                    <a:pt x="25" y="0"/>
                  </a:lnTo>
                  <a:lnTo>
                    <a:pt x="0" y="17"/>
                  </a:lnTo>
                  <a:lnTo>
                    <a:pt x="5" y="17"/>
                  </a:lnTo>
                  <a:lnTo>
                    <a:pt x="0" y="24"/>
                  </a:lnTo>
                  <a:lnTo>
                    <a:pt x="1" y="25"/>
                  </a:lnTo>
                  <a:lnTo>
                    <a:pt x="5" y="24"/>
                  </a:lnTo>
                  <a:lnTo>
                    <a:pt x="0"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30" name="Freeform 724"/>
            <p:cNvSpPr>
              <a:spLocks/>
            </p:cNvSpPr>
            <p:nvPr/>
          </p:nvSpPr>
          <p:spPr bwMode="auto">
            <a:xfrm>
              <a:off x="4562" y="2201"/>
              <a:ext cx="29" cy="26"/>
            </a:xfrm>
            <a:custGeom>
              <a:avLst/>
              <a:gdLst>
                <a:gd name="T0" fmla="*/ 5 w 29"/>
                <a:gd name="T1" fmla="*/ 9 h 26"/>
                <a:gd name="T2" fmla="*/ 0 w 29"/>
                <a:gd name="T3" fmla="*/ 9 h 26"/>
                <a:gd name="T4" fmla="*/ 24 w 29"/>
                <a:gd name="T5" fmla="*/ 26 h 26"/>
                <a:gd name="T6" fmla="*/ 29 w 29"/>
                <a:gd name="T7" fmla="*/ 19 h 26"/>
                <a:gd name="T8" fmla="*/ 5 w 29"/>
                <a:gd name="T9" fmla="*/ 2 h 26"/>
                <a:gd name="T10" fmla="*/ 2 w 29"/>
                <a:gd name="T11" fmla="*/ 2 h 26"/>
                <a:gd name="T12" fmla="*/ 5 w 29"/>
                <a:gd name="T13" fmla="*/ 2 h 26"/>
                <a:gd name="T14" fmla="*/ 3 w 29"/>
                <a:gd name="T15" fmla="*/ 0 h 26"/>
                <a:gd name="T16" fmla="*/ 2 w 29"/>
                <a:gd name="T17" fmla="*/ 2 h 26"/>
                <a:gd name="T18" fmla="*/ 5 w 29"/>
                <a:gd name="T19" fmla="*/ 9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6">
                  <a:moveTo>
                    <a:pt x="5" y="9"/>
                  </a:moveTo>
                  <a:lnTo>
                    <a:pt x="0" y="9"/>
                  </a:lnTo>
                  <a:lnTo>
                    <a:pt x="24" y="26"/>
                  </a:lnTo>
                  <a:lnTo>
                    <a:pt x="29" y="19"/>
                  </a:lnTo>
                  <a:lnTo>
                    <a:pt x="5" y="2"/>
                  </a:lnTo>
                  <a:lnTo>
                    <a:pt x="2" y="2"/>
                  </a:lnTo>
                  <a:lnTo>
                    <a:pt x="5" y="2"/>
                  </a:lnTo>
                  <a:lnTo>
                    <a:pt x="3" y="0"/>
                  </a:lnTo>
                  <a:lnTo>
                    <a:pt x="2" y="2"/>
                  </a:lnTo>
                  <a:lnTo>
                    <a:pt x="5"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31" name="Freeform 725"/>
            <p:cNvSpPr>
              <a:spLocks/>
            </p:cNvSpPr>
            <p:nvPr/>
          </p:nvSpPr>
          <p:spPr bwMode="auto">
            <a:xfrm>
              <a:off x="4540" y="2203"/>
              <a:ext cx="27" cy="19"/>
            </a:xfrm>
            <a:custGeom>
              <a:avLst/>
              <a:gdLst>
                <a:gd name="T0" fmla="*/ 0 w 27"/>
                <a:gd name="T1" fmla="*/ 17 h 19"/>
                <a:gd name="T2" fmla="*/ 5 w 27"/>
                <a:gd name="T3" fmla="*/ 17 h 19"/>
                <a:gd name="T4" fmla="*/ 27 w 27"/>
                <a:gd name="T5" fmla="*/ 7 h 19"/>
                <a:gd name="T6" fmla="*/ 24 w 27"/>
                <a:gd name="T7" fmla="*/ 0 h 19"/>
                <a:gd name="T8" fmla="*/ 2 w 27"/>
                <a:gd name="T9" fmla="*/ 10 h 19"/>
                <a:gd name="T10" fmla="*/ 5 w 27"/>
                <a:gd name="T11" fmla="*/ 10 h 19"/>
                <a:gd name="T12" fmla="*/ 0 w 27"/>
                <a:gd name="T13" fmla="*/ 17 h 19"/>
                <a:gd name="T14" fmla="*/ 3 w 27"/>
                <a:gd name="T15" fmla="*/ 19 h 19"/>
                <a:gd name="T16" fmla="*/ 5 w 27"/>
                <a:gd name="T17" fmla="*/ 17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7"/>
                  </a:lnTo>
                  <a:lnTo>
                    <a:pt x="27" y="7"/>
                  </a:lnTo>
                  <a:lnTo>
                    <a:pt x="24" y="0"/>
                  </a:lnTo>
                  <a:lnTo>
                    <a:pt x="2" y="10"/>
                  </a:lnTo>
                  <a:lnTo>
                    <a:pt x="5" y="10"/>
                  </a:lnTo>
                  <a:lnTo>
                    <a:pt x="0" y="17"/>
                  </a:lnTo>
                  <a:lnTo>
                    <a:pt x="3" y="19"/>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32" name="Freeform 726"/>
            <p:cNvSpPr>
              <a:spLocks/>
            </p:cNvSpPr>
            <p:nvPr/>
          </p:nvSpPr>
          <p:spPr bwMode="auto">
            <a:xfrm>
              <a:off x="4521" y="2198"/>
              <a:ext cx="24" cy="22"/>
            </a:xfrm>
            <a:custGeom>
              <a:avLst/>
              <a:gdLst>
                <a:gd name="T0" fmla="*/ 4 w 24"/>
                <a:gd name="T1" fmla="*/ 8 h 22"/>
                <a:gd name="T2" fmla="*/ 0 w 24"/>
                <a:gd name="T3" fmla="*/ 8 h 22"/>
                <a:gd name="T4" fmla="*/ 19 w 24"/>
                <a:gd name="T5" fmla="*/ 22 h 22"/>
                <a:gd name="T6" fmla="*/ 24 w 24"/>
                <a:gd name="T7" fmla="*/ 15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8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8"/>
                  </a:moveTo>
                  <a:lnTo>
                    <a:pt x="0" y="8"/>
                  </a:lnTo>
                  <a:lnTo>
                    <a:pt x="19" y="22"/>
                  </a:lnTo>
                  <a:lnTo>
                    <a:pt x="24" y="15"/>
                  </a:lnTo>
                  <a:lnTo>
                    <a:pt x="4" y="2"/>
                  </a:lnTo>
                  <a:lnTo>
                    <a:pt x="0" y="2"/>
                  </a:lnTo>
                  <a:lnTo>
                    <a:pt x="4" y="2"/>
                  </a:lnTo>
                  <a:lnTo>
                    <a:pt x="2" y="0"/>
                  </a:lnTo>
                  <a:lnTo>
                    <a:pt x="0" y="2"/>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33" name="Freeform 727"/>
            <p:cNvSpPr>
              <a:spLocks/>
            </p:cNvSpPr>
            <p:nvPr/>
          </p:nvSpPr>
          <p:spPr bwMode="auto">
            <a:xfrm>
              <a:off x="4499" y="2200"/>
              <a:ext cx="26" cy="20"/>
            </a:xfrm>
            <a:custGeom>
              <a:avLst/>
              <a:gdLst>
                <a:gd name="T0" fmla="*/ 0 w 26"/>
                <a:gd name="T1" fmla="*/ 20 h 20"/>
                <a:gd name="T2" fmla="*/ 4 w 26"/>
                <a:gd name="T3" fmla="*/ 20 h 20"/>
                <a:gd name="T4" fmla="*/ 26 w 26"/>
                <a:gd name="T5" fmla="*/ 6 h 20"/>
                <a:gd name="T6" fmla="*/ 22 w 26"/>
                <a:gd name="T7" fmla="*/ 0 h 20"/>
                <a:gd name="T8" fmla="*/ 0 w 26"/>
                <a:gd name="T9" fmla="*/ 13 h 20"/>
                <a:gd name="T10" fmla="*/ 4 w 26"/>
                <a:gd name="T11" fmla="*/ 13 h 20"/>
                <a:gd name="T12" fmla="*/ 0 w 26"/>
                <a:gd name="T13" fmla="*/ 20 h 20"/>
                <a:gd name="T14" fmla="*/ 2 w 26"/>
                <a:gd name="T15" fmla="*/ 20 h 20"/>
                <a:gd name="T16" fmla="*/ 4 w 26"/>
                <a:gd name="T17" fmla="*/ 20 h 20"/>
                <a:gd name="T18" fmla="*/ 0 w 26"/>
                <a:gd name="T19" fmla="*/ 20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20"/>
                  </a:moveTo>
                  <a:lnTo>
                    <a:pt x="4" y="20"/>
                  </a:lnTo>
                  <a:lnTo>
                    <a:pt x="26" y="6"/>
                  </a:lnTo>
                  <a:lnTo>
                    <a:pt x="22" y="0"/>
                  </a:lnTo>
                  <a:lnTo>
                    <a:pt x="0" y="13"/>
                  </a:lnTo>
                  <a:lnTo>
                    <a:pt x="4" y="13"/>
                  </a:lnTo>
                  <a:lnTo>
                    <a:pt x="0" y="20"/>
                  </a:lnTo>
                  <a:lnTo>
                    <a:pt x="2" y="20"/>
                  </a:lnTo>
                  <a:lnTo>
                    <a:pt x="4" y="20"/>
                  </a:lnTo>
                  <a:lnTo>
                    <a:pt x="0" y="2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34" name="Freeform 728"/>
            <p:cNvSpPr>
              <a:spLocks/>
            </p:cNvSpPr>
            <p:nvPr/>
          </p:nvSpPr>
          <p:spPr bwMode="auto">
            <a:xfrm>
              <a:off x="4476" y="2198"/>
              <a:ext cx="27" cy="22"/>
            </a:xfrm>
            <a:custGeom>
              <a:avLst/>
              <a:gdLst>
                <a:gd name="T0" fmla="*/ 1 w 27"/>
                <a:gd name="T1" fmla="*/ 3 h 22"/>
                <a:gd name="T2" fmla="*/ 0 w 27"/>
                <a:gd name="T3" fmla="*/ 7 h 22"/>
                <a:gd name="T4" fmla="*/ 23 w 27"/>
                <a:gd name="T5" fmla="*/ 22 h 22"/>
                <a:gd name="T6" fmla="*/ 27 w 27"/>
                <a:gd name="T7" fmla="*/ 15 h 22"/>
                <a:gd name="T8" fmla="*/ 5 w 27"/>
                <a:gd name="T9" fmla="*/ 0 h 22"/>
                <a:gd name="T10" fmla="*/ 1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3"/>
                  </a:moveTo>
                  <a:lnTo>
                    <a:pt x="0" y="7"/>
                  </a:lnTo>
                  <a:lnTo>
                    <a:pt x="23" y="22"/>
                  </a:lnTo>
                  <a:lnTo>
                    <a:pt x="27" y="15"/>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35" name="Freeform 729"/>
            <p:cNvSpPr>
              <a:spLocks/>
            </p:cNvSpPr>
            <p:nvPr/>
          </p:nvSpPr>
          <p:spPr bwMode="auto">
            <a:xfrm>
              <a:off x="4586" y="2240"/>
              <a:ext cx="30" cy="26"/>
            </a:xfrm>
            <a:custGeom>
              <a:avLst/>
              <a:gdLst>
                <a:gd name="T0" fmla="*/ 0 w 30"/>
                <a:gd name="T1" fmla="*/ 26 h 26"/>
                <a:gd name="T2" fmla="*/ 5 w 30"/>
                <a:gd name="T3" fmla="*/ 26 h 26"/>
                <a:gd name="T4" fmla="*/ 30 w 30"/>
                <a:gd name="T5" fmla="*/ 7 h 26"/>
                <a:gd name="T6" fmla="*/ 25 w 30"/>
                <a:gd name="T7" fmla="*/ 0 h 26"/>
                <a:gd name="T8" fmla="*/ 0 w 30"/>
                <a:gd name="T9" fmla="*/ 19 h 26"/>
                <a:gd name="T10" fmla="*/ 5 w 30"/>
                <a:gd name="T11" fmla="*/ 19 h 26"/>
                <a:gd name="T12" fmla="*/ 0 w 30"/>
                <a:gd name="T13" fmla="*/ 26 h 26"/>
                <a:gd name="T14" fmla="*/ 1 w 30"/>
                <a:gd name="T15" fmla="*/ 26 h 26"/>
                <a:gd name="T16" fmla="*/ 5 w 30"/>
                <a:gd name="T17" fmla="*/ 26 h 26"/>
                <a:gd name="T18" fmla="*/ 0 w 30"/>
                <a:gd name="T19" fmla="*/ 26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6">
                  <a:moveTo>
                    <a:pt x="0" y="26"/>
                  </a:moveTo>
                  <a:lnTo>
                    <a:pt x="5" y="26"/>
                  </a:lnTo>
                  <a:lnTo>
                    <a:pt x="30" y="7"/>
                  </a:lnTo>
                  <a:lnTo>
                    <a:pt x="25" y="0"/>
                  </a:lnTo>
                  <a:lnTo>
                    <a:pt x="0" y="19"/>
                  </a:lnTo>
                  <a:lnTo>
                    <a:pt x="5" y="19"/>
                  </a:lnTo>
                  <a:lnTo>
                    <a:pt x="0" y="26"/>
                  </a:lnTo>
                  <a:lnTo>
                    <a:pt x="1" y="26"/>
                  </a:lnTo>
                  <a:lnTo>
                    <a:pt x="5" y="26"/>
                  </a:lnTo>
                  <a:lnTo>
                    <a:pt x="0" y="2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36" name="Freeform 730"/>
            <p:cNvSpPr>
              <a:spLocks/>
            </p:cNvSpPr>
            <p:nvPr/>
          </p:nvSpPr>
          <p:spPr bwMode="auto">
            <a:xfrm>
              <a:off x="4562" y="2240"/>
              <a:ext cx="29" cy="26"/>
            </a:xfrm>
            <a:custGeom>
              <a:avLst/>
              <a:gdLst>
                <a:gd name="T0" fmla="*/ 5 w 29"/>
                <a:gd name="T1" fmla="*/ 9 h 26"/>
                <a:gd name="T2" fmla="*/ 0 w 29"/>
                <a:gd name="T3" fmla="*/ 9 h 26"/>
                <a:gd name="T4" fmla="*/ 24 w 29"/>
                <a:gd name="T5" fmla="*/ 26 h 26"/>
                <a:gd name="T6" fmla="*/ 29 w 29"/>
                <a:gd name="T7" fmla="*/ 19 h 26"/>
                <a:gd name="T8" fmla="*/ 5 w 29"/>
                <a:gd name="T9" fmla="*/ 2 h 26"/>
                <a:gd name="T10" fmla="*/ 2 w 29"/>
                <a:gd name="T11" fmla="*/ 2 h 26"/>
                <a:gd name="T12" fmla="*/ 5 w 29"/>
                <a:gd name="T13" fmla="*/ 2 h 26"/>
                <a:gd name="T14" fmla="*/ 3 w 29"/>
                <a:gd name="T15" fmla="*/ 0 h 26"/>
                <a:gd name="T16" fmla="*/ 2 w 29"/>
                <a:gd name="T17" fmla="*/ 2 h 26"/>
                <a:gd name="T18" fmla="*/ 5 w 29"/>
                <a:gd name="T19" fmla="*/ 9 h 2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6">
                  <a:moveTo>
                    <a:pt x="5" y="9"/>
                  </a:moveTo>
                  <a:lnTo>
                    <a:pt x="0" y="9"/>
                  </a:lnTo>
                  <a:lnTo>
                    <a:pt x="24" y="26"/>
                  </a:lnTo>
                  <a:lnTo>
                    <a:pt x="29" y="19"/>
                  </a:lnTo>
                  <a:lnTo>
                    <a:pt x="5" y="2"/>
                  </a:lnTo>
                  <a:lnTo>
                    <a:pt x="2" y="2"/>
                  </a:lnTo>
                  <a:lnTo>
                    <a:pt x="5" y="2"/>
                  </a:lnTo>
                  <a:lnTo>
                    <a:pt x="3" y="0"/>
                  </a:lnTo>
                  <a:lnTo>
                    <a:pt x="2" y="2"/>
                  </a:lnTo>
                  <a:lnTo>
                    <a:pt x="5"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37" name="Freeform 731"/>
            <p:cNvSpPr>
              <a:spLocks/>
            </p:cNvSpPr>
            <p:nvPr/>
          </p:nvSpPr>
          <p:spPr bwMode="auto">
            <a:xfrm>
              <a:off x="4540" y="2242"/>
              <a:ext cx="27" cy="18"/>
            </a:xfrm>
            <a:custGeom>
              <a:avLst/>
              <a:gdLst>
                <a:gd name="T0" fmla="*/ 0 w 27"/>
                <a:gd name="T1" fmla="*/ 17 h 18"/>
                <a:gd name="T2" fmla="*/ 5 w 27"/>
                <a:gd name="T3" fmla="*/ 17 h 18"/>
                <a:gd name="T4" fmla="*/ 27 w 27"/>
                <a:gd name="T5" fmla="*/ 7 h 18"/>
                <a:gd name="T6" fmla="*/ 24 w 27"/>
                <a:gd name="T7" fmla="*/ 0 h 18"/>
                <a:gd name="T8" fmla="*/ 2 w 27"/>
                <a:gd name="T9" fmla="*/ 10 h 18"/>
                <a:gd name="T10" fmla="*/ 5 w 27"/>
                <a:gd name="T11" fmla="*/ 10 h 18"/>
                <a:gd name="T12" fmla="*/ 0 w 27"/>
                <a:gd name="T13" fmla="*/ 17 h 18"/>
                <a:gd name="T14" fmla="*/ 3 w 27"/>
                <a:gd name="T15" fmla="*/ 18 h 18"/>
                <a:gd name="T16" fmla="*/ 5 w 27"/>
                <a:gd name="T17" fmla="*/ 17 h 18"/>
                <a:gd name="T18" fmla="*/ 0 w 27"/>
                <a:gd name="T19" fmla="*/ 17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8">
                  <a:moveTo>
                    <a:pt x="0" y="17"/>
                  </a:moveTo>
                  <a:lnTo>
                    <a:pt x="5" y="17"/>
                  </a:lnTo>
                  <a:lnTo>
                    <a:pt x="27" y="7"/>
                  </a:lnTo>
                  <a:lnTo>
                    <a:pt x="24" y="0"/>
                  </a:lnTo>
                  <a:lnTo>
                    <a:pt x="2" y="10"/>
                  </a:lnTo>
                  <a:lnTo>
                    <a:pt x="5" y="10"/>
                  </a:lnTo>
                  <a:lnTo>
                    <a:pt x="0" y="17"/>
                  </a:lnTo>
                  <a:lnTo>
                    <a:pt x="3" y="18"/>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38" name="Freeform 732"/>
            <p:cNvSpPr>
              <a:spLocks/>
            </p:cNvSpPr>
            <p:nvPr/>
          </p:nvSpPr>
          <p:spPr bwMode="auto">
            <a:xfrm>
              <a:off x="4521" y="2237"/>
              <a:ext cx="24" cy="22"/>
            </a:xfrm>
            <a:custGeom>
              <a:avLst/>
              <a:gdLst>
                <a:gd name="T0" fmla="*/ 4 w 24"/>
                <a:gd name="T1" fmla="*/ 8 h 22"/>
                <a:gd name="T2" fmla="*/ 0 w 24"/>
                <a:gd name="T3" fmla="*/ 8 h 22"/>
                <a:gd name="T4" fmla="*/ 19 w 24"/>
                <a:gd name="T5" fmla="*/ 22 h 22"/>
                <a:gd name="T6" fmla="*/ 24 w 24"/>
                <a:gd name="T7" fmla="*/ 15 h 22"/>
                <a:gd name="T8" fmla="*/ 4 w 24"/>
                <a:gd name="T9" fmla="*/ 1 h 22"/>
                <a:gd name="T10" fmla="*/ 0 w 24"/>
                <a:gd name="T11" fmla="*/ 1 h 22"/>
                <a:gd name="T12" fmla="*/ 4 w 24"/>
                <a:gd name="T13" fmla="*/ 1 h 22"/>
                <a:gd name="T14" fmla="*/ 2 w 24"/>
                <a:gd name="T15" fmla="*/ 0 h 22"/>
                <a:gd name="T16" fmla="*/ 0 w 24"/>
                <a:gd name="T17" fmla="*/ 1 h 22"/>
                <a:gd name="T18" fmla="*/ 4 w 24"/>
                <a:gd name="T19" fmla="*/ 8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8"/>
                  </a:moveTo>
                  <a:lnTo>
                    <a:pt x="0" y="8"/>
                  </a:lnTo>
                  <a:lnTo>
                    <a:pt x="19" y="22"/>
                  </a:lnTo>
                  <a:lnTo>
                    <a:pt x="24" y="15"/>
                  </a:lnTo>
                  <a:lnTo>
                    <a:pt x="4" y="1"/>
                  </a:lnTo>
                  <a:lnTo>
                    <a:pt x="0" y="1"/>
                  </a:lnTo>
                  <a:lnTo>
                    <a:pt x="4" y="1"/>
                  </a:lnTo>
                  <a:lnTo>
                    <a:pt x="2" y="0"/>
                  </a:lnTo>
                  <a:lnTo>
                    <a:pt x="0" y="1"/>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39" name="Freeform 733"/>
            <p:cNvSpPr>
              <a:spLocks/>
            </p:cNvSpPr>
            <p:nvPr/>
          </p:nvSpPr>
          <p:spPr bwMode="auto">
            <a:xfrm>
              <a:off x="4499" y="2238"/>
              <a:ext cx="26" cy="21"/>
            </a:xfrm>
            <a:custGeom>
              <a:avLst/>
              <a:gdLst>
                <a:gd name="T0" fmla="*/ 0 w 26"/>
                <a:gd name="T1" fmla="*/ 19 h 21"/>
                <a:gd name="T2" fmla="*/ 4 w 26"/>
                <a:gd name="T3" fmla="*/ 19 h 21"/>
                <a:gd name="T4" fmla="*/ 26 w 26"/>
                <a:gd name="T5" fmla="*/ 7 h 21"/>
                <a:gd name="T6" fmla="*/ 22 w 26"/>
                <a:gd name="T7" fmla="*/ 0 h 21"/>
                <a:gd name="T8" fmla="*/ 0 w 26"/>
                <a:gd name="T9" fmla="*/ 12 h 21"/>
                <a:gd name="T10" fmla="*/ 4 w 26"/>
                <a:gd name="T11" fmla="*/ 12 h 21"/>
                <a:gd name="T12" fmla="*/ 0 w 26"/>
                <a:gd name="T13" fmla="*/ 19 h 21"/>
                <a:gd name="T14" fmla="*/ 2 w 26"/>
                <a:gd name="T15" fmla="*/ 21 h 21"/>
                <a:gd name="T16" fmla="*/ 4 w 26"/>
                <a:gd name="T17" fmla="*/ 19 h 21"/>
                <a:gd name="T18" fmla="*/ 0 w 26"/>
                <a:gd name="T19" fmla="*/ 19 h 2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1">
                  <a:moveTo>
                    <a:pt x="0" y="19"/>
                  </a:moveTo>
                  <a:lnTo>
                    <a:pt x="4" y="19"/>
                  </a:lnTo>
                  <a:lnTo>
                    <a:pt x="26" y="7"/>
                  </a:lnTo>
                  <a:lnTo>
                    <a:pt x="22" y="0"/>
                  </a:lnTo>
                  <a:lnTo>
                    <a:pt x="0" y="12"/>
                  </a:lnTo>
                  <a:lnTo>
                    <a:pt x="4" y="12"/>
                  </a:lnTo>
                  <a:lnTo>
                    <a:pt x="0" y="19"/>
                  </a:lnTo>
                  <a:lnTo>
                    <a:pt x="2" y="21"/>
                  </a:lnTo>
                  <a:lnTo>
                    <a:pt x="4"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40" name="Freeform 734"/>
            <p:cNvSpPr>
              <a:spLocks/>
            </p:cNvSpPr>
            <p:nvPr/>
          </p:nvSpPr>
          <p:spPr bwMode="auto">
            <a:xfrm>
              <a:off x="4476" y="2237"/>
              <a:ext cx="27" cy="20"/>
            </a:xfrm>
            <a:custGeom>
              <a:avLst/>
              <a:gdLst>
                <a:gd name="T0" fmla="*/ 1 w 27"/>
                <a:gd name="T1" fmla="*/ 3 h 20"/>
                <a:gd name="T2" fmla="*/ 0 w 27"/>
                <a:gd name="T3" fmla="*/ 7 h 20"/>
                <a:gd name="T4" fmla="*/ 23 w 27"/>
                <a:gd name="T5" fmla="*/ 20 h 20"/>
                <a:gd name="T6" fmla="*/ 27 w 27"/>
                <a:gd name="T7" fmla="*/ 13 h 20"/>
                <a:gd name="T8" fmla="*/ 5 w 27"/>
                <a:gd name="T9" fmla="*/ 0 h 20"/>
                <a:gd name="T10" fmla="*/ 1 w 27"/>
                <a:gd name="T11" fmla="*/ 3 h 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0">
                  <a:moveTo>
                    <a:pt x="1" y="3"/>
                  </a:moveTo>
                  <a:lnTo>
                    <a:pt x="0" y="7"/>
                  </a:lnTo>
                  <a:lnTo>
                    <a:pt x="23" y="20"/>
                  </a:lnTo>
                  <a:lnTo>
                    <a:pt x="27" y="13"/>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41" name="Freeform 735"/>
            <p:cNvSpPr>
              <a:spLocks/>
            </p:cNvSpPr>
            <p:nvPr/>
          </p:nvSpPr>
          <p:spPr bwMode="auto">
            <a:xfrm>
              <a:off x="4586" y="2254"/>
              <a:ext cx="30" cy="27"/>
            </a:xfrm>
            <a:custGeom>
              <a:avLst/>
              <a:gdLst>
                <a:gd name="T0" fmla="*/ 0 w 30"/>
                <a:gd name="T1" fmla="*/ 25 h 27"/>
                <a:gd name="T2" fmla="*/ 5 w 30"/>
                <a:gd name="T3" fmla="*/ 25 h 27"/>
                <a:gd name="T4" fmla="*/ 30 w 30"/>
                <a:gd name="T5" fmla="*/ 6 h 27"/>
                <a:gd name="T6" fmla="*/ 25 w 30"/>
                <a:gd name="T7" fmla="*/ 0 h 27"/>
                <a:gd name="T8" fmla="*/ 0 w 30"/>
                <a:gd name="T9" fmla="*/ 18 h 27"/>
                <a:gd name="T10" fmla="*/ 5 w 30"/>
                <a:gd name="T11" fmla="*/ 18 h 27"/>
                <a:gd name="T12" fmla="*/ 0 w 30"/>
                <a:gd name="T13" fmla="*/ 25 h 27"/>
                <a:gd name="T14" fmla="*/ 1 w 30"/>
                <a:gd name="T15" fmla="*/ 27 h 27"/>
                <a:gd name="T16" fmla="*/ 5 w 30"/>
                <a:gd name="T17" fmla="*/ 25 h 27"/>
                <a:gd name="T18" fmla="*/ 0 w 30"/>
                <a:gd name="T19" fmla="*/ 25 h 2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7">
                  <a:moveTo>
                    <a:pt x="0" y="25"/>
                  </a:moveTo>
                  <a:lnTo>
                    <a:pt x="5" y="25"/>
                  </a:lnTo>
                  <a:lnTo>
                    <a:pt x="30" y="6"/>
                  </a:lnTo>
                  <a:lnTo>
                    <a:pt x="25" y="0"/>
                  </a:lnTo>
                  <a:lnTo>
                    <a:pt x="0" y="18"/>
                  </a:lnTo>
                  <a:lnTo>
                    <a:pt x="5" y="18"/>
                  </a:lnTo>
                  <a:lnTo>
                    <a:pt x="0" y="25"/>
                  </a:lnTo>
                  <a:lnTo>
                    <a:pt x="1" y="27"/>
                  </a:lnTo>
                  <a:lnTo>
                    <a:pt x="5" y="25"/>
                  </a:lnTo>
                  <a:lnTo>
                    <a:pt x="0" y="2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42" name="Freeform 736"/>
            <p:cNvSpPr>
              <a:spLocks/>
            </p:cNvSpPr>
            <p:nvPr/>
          </p:nvSpPr>
          <p:spPr bwMode="auto">
            <a:xfrm>
              <a:off x="4562" y="2254"/>
              <a:ext cx="29" cy="25"/>
            </a:xfrm>
            <a:custGeom>
              <a:avLst/>
              <a:gdLst>
                <a:gd name="T0" fmla="*/ 5 w 29"/>
                <a:gd name="T1" fmla="*/ 8 h 25"/>
                <a:gd name="T2" fmla="*/ 0 w 29"/>
                <a:gd name="T3" fmla="*/ 8 h 25"/>
                <a:gd name="T4" fmla="*/ 24 w 29"/>
                <a:gd name="T5" fmla="*/ 25 h 25"/>
                <a:gd name="T6" fmla="*/ 29 w 29"/>
                <a:gd name="T7" fmla="*/ 18 h 25"/>
                <a:gd name="T8" fmla="*/ 5 w 29"/>
                <a:gd name="T9" fmla="*/ 1 h 25"/>
                <a:gd name="T10" fmla="*/ 2 w 29"/>
                <a:gd name="T11" fmla="*/ 1 h 25"/>
                <a:gd name="T12" fmla="*/ 5 w 29"/>
                <a:gd name="T13" fmla="*/ 1 h 25"/>
                <a:gd name="T14" fmla="*/ 3 w 29"/>
                <a:gd name="T15" fmla="*/ 0 h 25"/>
                <a:gd name="T16" fmla="*/ 2 w 29"/>
                <a:gd name="T17" fmla="*/ 1 h 25"/>
                <a:gd name="T18" fmla="*/ 5 w 29"/>
                <a:gd name="T19" fmla="*/ 8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5">
                  <a:moveTo>
                    <a:pt x="5" y="8"/>
                  </a:moveTo>
                  <a:lnTo>
                    <a:pt x="0" y="8"/>
                  </a:lnTo>
                  <a:lnTo>
                    <a:pt x="24" y="25"/>
                  </a:lnTo>
                  <a:lnTo>
                    <a:pt x="29" y="18"/>
                  </a:lnTo>
                  <a:lnTo>
                    <a:pt x="5" y="1"/>
                  </a:lnTo>
                  <a:lnTo>
                    <a:pt x="2" y="1"/>
                  </a:lnTo>
                  <a:lnTo>
                    <a:pt x="5" y="1"/>
                  </a:lnTo>
                  <a:lnTo>
                    <a:pt x="3" y="0"/>
                  </a:lnTo>
                  <a:lnTo>
                    <a:pt x="2" y="1"/>
                  </a:lnTo>
                  <a:lnTo>
                    <a:pt x="5"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43" name="Freeform 737"/>
            <p:cNvSpPr>
              <a:spLocks/>
            </p:cNvSpPr>
            <p:nvPr/>
          </p:nvSpPr>
          <p:spPr bwMode="auto">
            <a:xfrm>
              <a:off x="4540" y="2255"/>
              <a:ext cx="27" cy="19"/>
            </a:xfrm>
            <a:custGeom>
              <a:avLst/>
              <a:gdLst>
                <a:gd name="T0" fmla="*/ 0 w 27"/>
                <a:gd name="T1" fmla="*/ 17 h 19"/>
                <a:gd name="T2" fmla="*/ 5 w 27"/>
                <a:gd name="T3" fmla="*/ 17 h 19"/>
                <a:gd name="T4" fmla="*/ 27 w 27"/>
                <a:gd name="T5" fmla="*/ 7 h 19"/>
                <a:gd name="T6" fmla="*/ 24 w 27"/>
                <a:gd name="T7" fmla="*/ 0 h 19"/>
                <a:gd name="T8" fmla="*/ 2 w 27"/>
                <a:gd name="T9" fmla="*/ 11 h 19"/>
                <a:gd name="T10" fmla="*/ 5 w 27"/>
                <a:gd name="T11" fmla="*/ 11 h 19"/>
                <a:gd name="T12" fmla="*/ 0 w 27"/>
                <a:gd name="T13" fmla="*/ 17 h 19"/>
                <a:gd name="T14" fmla="*/ 3 w 27"/>
                <a:gd name="T15" fmla="*/ 19 h 19"/>
                <a:gd name="T16" fmla="*/ 5 w 27"/>
                <a:gd name="T17" fmla="*/ 17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7"/>
                  </a:lnTo>
                  <a:lnTo>
                    <a:pt x="27" y="7"/>
                  </a:lnTo>
                  <a:lnTo>
                    <a:pt x="24" y="0"/>
                  </a:lnTo>
                  <a:lnTo>
                    <a:pt x="2" y="11"/>
                  </a:lnTo>
                  <a:lnTo>
                    <a:pt x="5" y="11"/>
                  </a:lnTo>
                  <a:lnTo>
                    <a:pt x="0" y="17"/>
                  </a:lnTo>
                  <a:lnTo>
                    <a:pt x="3" y="19"/>
                  </a:lnTo>
                  <a:lnTo>
                    <a:pt x="5" y="17"/>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44" name="Freeform 738"/>
            <p:cNvSpPr>
              <a:spLocks/>
            </p:cNvSpPr>
            <p:nvPr/>
          </p:nvSpPr>
          <p:spPr bwMode="auto">
            <a:xfrm>
              <a:off x="4521" y="2250"/>
              <a:ext cx="24" cy="22"/>
            </a:xfrm>
            <a:custGeom>
              <a:avLst/>
              <a:gdLst>
                <a:gd name="T0" fmla="*/ 4 w 24"/>
                <a:gd name="T1" fmla="*/ 9 h 22"/>
                <a:gd name="T2" fmla="*/ 0 w 24"/>
                <a:gd name="T3" fmla="*/ 9 h 22"/>
                <a:gd name="T4" fmla="*/ 19 w 24"/>
                <a:gd name="T5" fmla="*/ 22 h 22"/>
                <a:gd name="T6" fmla="*/ 24 w 24"/>
                <a:gd name="T7" fmla="*/ 16 h 22"/>
                <a:gd name="T8" fmla="*/ 4 w 24"/>
                <a:gd name="T9" fmla="*/ 2 h 22"/>
                <a:gd name="T10" fmla="*/ 0 w 24"/>
                <a:gd name="T11" fmla="*/ 2 h 22"/>
                <a:gd name="T12" fmla="*/ 4 w 24"/>
                <a:gd name="T13" fmla="*/ 2 h 22"/>
                <a:gd name="T14" fmla="*/ 2 w 24"/>
                <a:gd name="T15" fmla="*/ 0 h 22"/>
                <a:gd name="T16" fmla="*/ 0 w 24"/>
                <a:gd name="T17" fmla="*/ 2 h 22"/>
                <a:gd name="T18" fmla="*/ 4 w 24"/>
                <a:gd name="T19" fmla="*/ 9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
                  <a:moveTo>
                    <a:pt x="4" y="9"/>
                  </a:moveTo>
                  <a:lnTo>
                    <a:pt x="0" y="9"/>
                  </a:lnTo>
                  <a:lnTo>
                    <a:pt x="19" y="22"/>
                  </a:lnTo>
                  <a:lnTo>
                    <a:pt x="24" y="16"/>
                  </a:lnTo>
                  <a:lnTo>
                    <a:pt x="4" y="2"/>
                  </a:lnTo>
                  <a:lnTo>
                    <a:pt x="0" y="2"/>
                  </a:lnTo>
                  <a:lnTo>
                    <a:pt x="4" y="2"/>
                  </a:lnTo>
                  <a:lnTo>
                    <a:pt x="2" y="0"/>
                  </a:lnTo>
                  <a:lnTo>
                    <a:pt x="0" y="2"/>
                  </a:lnTo>
                  <a:lnTo>
                    <a:pt x="4"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45" name="Freeform 739"/>
            <p:cNvSpPr>
              <a:spLocks/>
            </p:cNvSpPr>
            <p:nvPr/>
          </p:nvSpPr>
          <p:spPr bwMode="auto">
            <a:xfrm>
              <a:off x="4499" y="2252"/>
              <a:ext cx="26" cy="20"/>
            </a:xfrm>
            <a:custGeom>
              <a:avLst/>
              <a:gdLst>
                <a:gd name="T0" fmla="*/ 0 w 26"/>
                <a:gd name="T1" fmla="*/ 19 h 20"/>
                <a:gd name="T2" fmla="*/ 4 w 26"/>
                <a:gd name="T3" fmla="*/ 19 h 20"/>
                <a:gd name="T4" fmla="*/ 26 w 26"/>
                <a:gd name="T5" fmla="*/ 7 h 20"/>
                <a:gd name="T6" fmla="*/ 22 w 26"/>
                <a:gd name="T7" fmla="*/ 0 h 20"/>
                <a:gd name="T8" fmla="*/ 0 w 26"/>
                <a:gd name="T9" fmla="*/ 12 h 20"/>
                <a:gd name="T10" fmla="*/ 4 w 26"/>
                <a:gd name="T11" fmla="*/ 12 h 20"/>
                <a:gd name="T12" fmla="*/ 0 w 26"/>
                <a:gd name="T13" fmla="*/ 19 h 20"/>
                <a:gd name="T14" fmla="*/ 2 w 26"/>
                <a:gd name="T15" fmla="*/ 20 h 20"/>
                <a:gd name="T16" fmla="*/ 4 w 26"/>
                <a:gd name="T17" fmla="*/ 19 h 20"/>
                <a:gd name="T18" fmla="*/ 0 w 26"/>
                <a:gd name="T19" fmla="*/ 19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0">
                  <a:moveTo>
                    <a:pt x="0" y="19"/>
                  </a:moveTo>
                  <a:lnTo>
                    <a:pt x="4" y="19"/>
                  </a:lnTo>
                  <a:lnTo>
                    <a:pt x="26" y="7"/>
                  </a:lnTo>
                  <a:lnTo>
                    <a:pt x="22" y="0"/>
                  </a:lnTo>
                  <a:lnTo>
                    <a:pt x="0" y="12"/>
                  </a:lnTo>
                  <a:lnTo>
                    <a:pt x="4" y="12"/>
                  </a:lnTo>
                  <a:lnTo>
                    <a:pt x="0" y="19"/>
                  </a:lnTo>
                  <a:lnTo>
                    <a:pt x="2" y="20"/>
                  </a:lnTo>
                  <a:lnTo>
                    <a:pt x="4" y="19"/>
                  </a:lnTo>
                  <a:lnTo>
                    <a:pt x="0" y="1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46" name="Freeform 740"/>
            <p:cNvSpPr>
              <a:spLocks/>
            </p:cNvSpPr>
            <p:nvPr/>
          </p:nvSpPr>
          <p:spPr bwMode="auto">
            <a:xfrm>
              <a:off x="4476" y="2250"/>
              <a:ext cx="27" cy="21"/>
            </a:xfrm>
            <a:custGeom>
              <a:avLst/>
              <a:gdLst>
                <a:gd name="T0" fmla="*/ 1 w 27"/>
                <a:gd name="T1" fmla="*/ 4 h 21"/>
                <a:gd name="T2" fmla="*/ 0 w 27"/>
                <a:gd name="T3" fmla="*/ 7 h 21"/>
                <a:gd name="T4" fmla="*/ 23 w 27"/>
                <a:gd name="T5" fmla="*/ 21 h 21"/>
                <a:gd name="T6" fmla="*/ 27 w 27"/>
                <a:gd name="T7" fmla="*/ 14 h 21"/>
                <a:gd name="T8" fmla="*/ 5 w 27"/>
                <a:gd name="T9" fmla="*/ 0 h 21"/>
                <a:gd name="T10" fmla="*/ 1 w 27"/>
                <a:gd name="T11" fmla="*/ 4 h 2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1">
                  <a:moveTo>
                    <a:pt x="1" y="4"/>
                  </a:moveTo>
                  <a:lnTo>
                    <a:pt x="0" y="7"/>
                  </a:lnTo>
                  <a:lnTo>
                    <a:pt x="23" y="21"/>
                  </a:lnTo>
                  <a:lnTo>
                    <a:pt x="27" y="14"/>
                  </a:lnTo>
                  <a:lnTo>
                    <a:pt x="5" y="0"/>
                  </a:lnTo>
                  <a:lnTo>
                    <a:pt x="1"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47" name="Freeform 741"/>
            <p:cNvSpPr>
              <a:spLocks/>
            </p:cNvSpPr>
            <p:nvPr/>
          </p:nvSpPr>
          <p:spPr bwMode="auto">
            <a:xfrm>
              <a:off x="4586" y="2293"/>
              <a:ext cx="30" cy="25"/>
            </a:xfrm>
            <a:custGeom>
              <a:avLst/>
              <a:gdLst>
                <a:gd name="T0" fmla="*/ 0 w 30"/>
                <a:gd name="T1" fmla="*/ 23 h 25"/>
                <a:gd name="T2" fmla="*/ 5 w 30"/>
                <a:gd name="T3" fmla="*/ 23 h 25"/>
                <a:gd name="T4" fmla="*/ 30 w 30"/>
                <a:gd name="T5" fmla="*/ 6 h 25"/>
                <a:gd name="T6" fmla="*/ 25 w 30"/>
                <a:gd name="T7" fmla="*/ 0 h 25"/>
                <a:gd name="T8" fmla="*/ 0 w 30"/>
                <a:gd name="T9" fmla="*/ 16 h 25"/>
                <a:gd name="T10" fmla="*/ 5 w 30"/>
                <a:gd name="T11" fmla="*/ 16 h 25"/>
                <a:gd name="T12" fmla="*/ 0 w 30"/>
                <a:gd name="T13" fmla="*/ 23 h 25"/>
                <a:gd name="T14" fmla="*/ 1 w 30"/>
                <a:gd name="T15" fmla="*/ 25 h 25"/>
                <a:gd name="T16" fmla="*/ 5 w 30"/>
                <a:gd name="T17" fmla="*/ 23 h 25"/>
                <a:gd name="T18" fmla="*/ 0 w 30"/>
                <a:gd name="T19" fmla="*/ 23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0" y="23"/>
                  </a:moveTo>
                  <a:lnTo>
                    <a:pt x="5" y="23"/>
                  </a:lnTo>
                  <a:lnTo>
                    <a:pt x="30" y="6"/>
                  </a:lnTo>
                  <a:lnTo>
                    <a:pt x="25" y="0"/>
                  </a:lnTo>
                  <a:lnTo>
                    <a:pt x="0" y="16"/>
                  </a:lnTo>
                  <a:lnTo>
                    <a:pt x="5" y="16"/>
                  </a:lnTo>
                  <a:lnTo>
                    <a:pt x="0" y="23"/>
                  </a:lnTo>
                  <a:lnTo>
                    <a:pt x="1" y="25"/>
                  </a:lnTo>
                  <a:lnTo>
                    <a:pt x="5" y="23"/>
                  </a:lnTo>
                  <a:lnTo>
                    <a:pt x="0" y="2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48" name="Freeform 742"/>
            <p:cNvSpPr>
              <a:spLocks/>
            </p:cNvSpPr>
            <p:nvPr/>
          </p:nvSpPr>
          <p:spPr bwMode="auto">
            <a:xfrm>
              <a:off x="4562" y="2293"/>
              <a:ext cx="29" cy="23"/>
            </a:xfrm>
            <a:custGeom>
              <a:avLst/>
              <a:gdLst>
                <a:gd name="T0" fmla="*/ 5 w 29"/>
                <a:gd name="T1" fmla="*/ 6 h 23"/>
                <a:gd name="T2" fmla="*/ 0 w 29"/>
                <a:gd name="T3" fmla="*/ 6 h 23"/>
                <a:gd name="T4" fmla="*/ 24 w 29"/>
                <a:gd name="T5" fmla="*/ 23 h 23"/>
                <a:gd name="T6" fmla="*/ 29 w 29"/>
                <a:gd name="T7" fmla="*/ 16 h 23"/>
                <a:gd name="T8" fmla="*/ 5 w 29"/>
                <a:gd name="T9" fmla="*/ 0 h 23"/>
                <a:gd name="T10" fmla="*/ 2 w 29"/>
                <a:gd name="T11" fmla="*/ 0 h 23"/>
                <a:gd name="T12" fmla="*/ 5 w 29"/>
                <a:gd name="T13" fmla="*/ 0 h 23"/>
                <a:gd name="T14" fmla="*/ 3 w 29"/>
                <a:gd name="T15" fmla="*/ 0 h 23"/>
                <a:gd name="T16" fmla="*/ 2 w 29"/>
                <a:gd name="T17" fmla="*/ 0 h 23"/>
                <a:gd name="T18" fmla="*/ 5 w 29"/>
                <a:gd name="T19" fmla="*/ 6 h 2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3">
                  <a:moveTo>
                    <a:pt x="5" y="6"/>
                  </a:moveTo>
                  <a:lnTo>
                    <a:pt x="0" y="6"/>
                  </a:lnTo>
                  <a:lnTo>
                    <a:pt x="24" y="23"/>
                  </a:lnTo>
                  <a:lnTo>
                    <a:pt x="29" y="16"/>
                  </a:lnTo>
                  <a:lnTo>
                    <a:pt x="5" y="0"/>
                  </a:lnTo>
                  <a:lnTo>
                    <a:pt x="2" y="0"/>
                  </a:lnTo>
                  <a:lnTo>
                    <a:pt x="5" y="0"/>
                  </a:lnTo>
                  <a:lnTo>
                    <a:pt x="3" y="0"/>
                  </a:lnTo>
                  <a:lnTo>
                    <a:pt x="2" y="0"/>
                  </a:lnTo>
                  <a:lnTo>
                    <a:pt x="5" y="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49" name="Freeform 743"/>
            <p:cNvSpPr>
              <a:spLocks/>
            </p:cNvSpPr>
            <p:nvPr/>
          </p:nvSpPr>
          <p:spPr bwMode="auto">
            <a:xfrm>
              <a:off x="4540" y="2293"/>
              <a:ext cx="27" cy="18"/>
            </a:xfrm>
            <a:custGeom>
              <a:avLst/>
              <a:gdLst>
                <a:gd name="T0" fmla="*/ 0 w 27"/>
                <a:gd name="T1" fmla="*/ 16 h 18"/>
                <a:gd name="T2" fmla="*/ 5 w 27"/>
                <a:gd name="T3" fmla="*/ 18 h 18"/>
                <a:gd name="T4" fmla="*/ 27 w 27"/>
                <a:gd name="T5" fmla="*/ 6 h 18"/>
                <a:gd name="T6" fmla="*/ 24 w 27"/>
                <a:gd name="T7" fmla="*/ 0 h 18"/>
                <a:gd name="T8" fmla="*/ 2 w 27"/>
                <a:gd name="T9" fmla="*/ 10 h 18"/>
                <a:gd name="T10" fmla="*/ 5 w 27"/>
                <a:gd name="T11" fmla="*/ 11 h 18"/>
                <a:gd name="T12" fmla="*/ 0 w 27"/>
                <a:gd name="T13" fmla="*/ 16 h 18"/>
                <a:gd name="T14" fmla="*/ 3 w 27"/>
                <a:gd name="T15" fmla="*/ 18 h 18"/>
                <a:gd name="T16" fmla="*/ 5 w 27"/>
                <a:gd name="T17" fmla="*/ 18 h 18"/>
                <a:gd name="T18" fmla="*/ 0 w 27"/>
                <a:gd name="T19" fmla="*/ 16 h 1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8">
                  <a:moveTo>
                    <a:pt x="0" y="16"/>
                  </a:moveTo>
                  <a:lnTo>
                    <a:pt x="5" y="18"/>
                  </a:lnTo>
                  <a:lnTo>
                    <a:pt x="27" y="6"/>
                  </a:lnTo>
                  <a:lnTo>
                    <a:pt x="24" y="0"/>
                  </a:lnTo>
                  <a:lnTo>
                    <a:pt x="2" y="10"/>
                  </a:lnTo>
                  <a:lnTo>
                    <a:pt x="5" y="11"/>
                  </a:lnTo>
                  <a:lnTo>
                    <a:pt x="0" y="16"/>
                  </a:lnTo>
                  <a:lnTo>
                    <a:pt x="3" y="18"/>
                  </a:lnTo>
                  <a:lnTo>
                    <a:pt x="5" y="18"/>
                  </a:lnTo>
                  <a:lnTo>
                    <a:pt x="0" y="16"/>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50" name="Freeform 744"/>
            <p:cNvSpPr>
              <a:spLocks/>
            </p:cNvSpPr>
            <p:nvPr/>
          </p:nvSpPr>
          <p:spPr bwMode="auto">
            <a:xfrm>
              <a:off x="4521" y="2289"/>
              <a:ext cx="24" cy="20"/>
            </a:xfrm>
            <a:custGeom>
              <a:avLst/>
              <a:gdLst>
                <a:gd name="T0" fmla="*/ 4 w 24"/>
                <a:gd name="T1" fmla="*/ 9 h 20"/>
                <a:gd name="T2" fmla="*/ 0 w 24"/>
                <a:gd name="T3" fmla="*/ 7 h 20"/>
                <a:gd name="T4" fmla="*/ 19 w 24"/>
                <a:gd name="T5" fmla="*/ 20 h 20"/>
                <a:gd name="T6" fmla="*/ 24 w 24"/>
                <a:gd name="T7" fmla="*/ 15 h 20"/>
                <a:gd name="T8" fmla="*/ 4 w 24"/>
                <a:gd name="T9" fmla="*/ 2 h 20"/>
                <a:gd name="T10" fmla="*/ 0 w 24"/>
                <a:gd name="T11" fmla="*/ 0 h 20"/>
                <a:gd name="T12" fmla="*/ 4 w 24"/>
                <a:gd name="T13" fmla="*/ 2 h 20"/>
                <a:gd name="T14" fmla="*/ 2 w 24"/>
                <a:gd name="T15" fmla="*/ 0 h 20"/>
                <a:gd name="T16" fmla="*/ 0 w 24"/>
                <a:gd name="T17" fmla="*/ 0 h 20"/>
                <a:gd name="T18" fmla="*/ 4 w 24"/>
                <a:gd name="T19" fmla="*/ 9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0">
                  <a:moveTo>
                    <a:pt x="4" y="9"/>
                  </a:moveTo>
                  <a:lnTo>
                    <a:pt x="0" y="7"/>
                  </a:lnTo>
                  <a:lnTo>
                    <a:pt x="19" y="20"/>
                  </a:lnTo>
                  <a:lnTo>
                    <a:pt x="24" y="15"/>
                  </a:lnTo>
                  <a:lnTo>
                    <a:pt x="4" y="2"/>
                  </a:lnTo>
                  <a:lnTo>
                    <a:pt x="0" y="0"/>
                  </a:lnTo>
                  <a:lnTo>
                    <a:pt x="4" y="2"/>
                  </a:lnTo>
                  <a:lnTo>
                    <a:pt x="2" y="0"/>
                  </a:lnTo>
                  <a:lnTo>
                    <a:pt x="0" y="0"/>
                  </a:lnTo>
                  <a:lnTo>
                    <a:pt x="4" y="9"/>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51" name="Freeform 745"/>
            <p:cNvSpPr>
              <a:spLocks/>
            </p:cNvSpPr>
            <p:nvPr/>
          </p:nvSpPr>
          <p:spPr bwMode="auto">
            <a:xfrm>
              <a:off x="4499" y="2289"/>
              <a:ext cx="26" cy="22"/>
            </a:xfrm>
            <a:custGeom>
              <a:avLst/>
              <a:gdLst>
                <a:gd name="T0" fmla="*/ 0 w 26"/>
                <a:gd name="T1" fmla="*/ 20 h 22"/>
                <a:gd name="T2" fmla="*/ 4 w 26"/>
                <a:gd name="T3" fmla="*/ 20 h 22"/>
                <a:gd name="T4" fmla="*/ 26 w 26"/>
                <a:gd name="T5" fmla="*/ 9 h 22"/>
                <a:gd name="T6" fmla="*/ 22 w 26"/>
                <a:gd name="T7" fmla="*/ 0 h 22"/>
                <a:gd name="T8" fmla="*/ 0 w 26"/>
                <a:gd name="T9" fmla="*/ 14 h 22"/>
                <a:gd name="T10" fmla="*/ 4 w 26"/>
                <a:gd name="T11" fmla="*/ 14 h 22"/>
                <a:gd name="T12" fmla="*/ 0 w 26"/>
                <a:gd name="T13" fmla="*/ 20 h 22"/>
                <a:gd name="T14" fmla="*/ 2 w 26"/>
                <a:gd name="T15" fmla="*/ 22 h 22"/>
                <a:gd name="T16" fmla="*/ 4 w 26"/>
                <a:gd name="T17" fmla="*/ 20 h 22"/>
                <a:gd name="T18" fmla="*/ 0 w 26"/>
                <a:gd name="T19" fmla="*/ 20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2">
                  <a:moveTo>
                    <a:pt x="0" y="20"/>
                  </a:moveTo>
                  <a:lnTo>
                    <a:pt x="4" y="20"/>
                  </a:lnTo>
                  <a:lnTo>
                    <a:pt x="26" y="9"/>
                  </a:lnTo>
                  <a:lnTo>
                    <a:pt x="22" y="0"/>
                  </a:lnTo>
                  <a:lnTo>
                    <a:pt x="0" y="14"/>
                  </a:lnTo>
                  <a:lnTo>
                    <a:pt x="4" y="14"/>
                  </a:lnTo>
                  <a:lnTo>
                    <a:pt x="0" y="20"/>
                  </a:lnTo>
                  <a:lnTo>
                    <a:pt x="2" y="22"/>
                  </a:lnTo>
                  <a:lnTo>
                    <a:pt x="4" y="20"/>
                  </a:lnTo>
                  <a:lnTo>
                    <a:pt x="0" y="2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52" name="Freeform 746"/>
            <p:cNvSpPr>
              <a:spLocks/>
            </p:cNvSpPr>
            <p:nvPr/>
          </p:nvSpPr>
          <p:spPr bwMode="auto">
            <a:xfrm>
              <a:off x="4476" y="2287"/>
              <a:ext cx="27" cy="22"/>
            </a:xfrm>
            <a:custGeom>
              <a:avLst/>
              <a:gdLst>
                <a:gd name="T0" fmla="*/ 1 w 27"/>
                <a:gd name="T1" fmla="*/ 4 h 22"/>
                <a:gd name="T2" fmla="*/ 0 w 27"/>
                <a:gd name="T3" fmla="*/ 7 h 22"/>
                <a:gd name="T4" fmla="*/ 23 w 27"/>
                <a:gd name="T5" fmla="*/ 22 h 22"/>
                <a:gd name="T6" fmla="*/ 27 w 27"/>
                <a:gd name="T7" fmla="*/ 16 h 22"/>
                <a:gd name="T8" fmla="*/ 5 w 27"/>
                <a:gd name="T9" fmla="*/ 0 h 22"/>
                <a:gd name="T10" fmla="*/ 1 w 27"/>
                <a:gd name="T11" fmla="*/ 4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4"/>
                  </a:moveTo>
                  <a:lnTo>
                    <a:pt x="0" y="7"/>
                  </a:lnTo>
                  <a:lnTo>
                    <a:pt x="23" y="22"/>
                  </a:lnTo>
                  <a:lnTo>
                    <a:pt x="27" y="16"/>
                  </a:lnTo>
                  <a:lnTo>
                    <a:pt x="5" y="0"/>
                  </a:lnTo>
                  <a:lnTo>
                    <a:pt x="1" y="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53" name="Freeform 747"/>
            <p:cNvSpPr>
              <a:spLocks/>
            </p:cNvSpPr>
            <p:nvPr/>
          </p:nvSpPr>
          <p:spPr bwMode="auto">
            <a:xfrm>
              <a:off x="4586" y="2306"/>
              <a:ext cx="30" cy="25"/>
            </a:xfrm>
            <a:custGeom>
              <a:avLst/>
              <a:gdLst>
                <a:gd name="T0" fmla="*/ 0 w 30"/>
                <a:gd name="T1" fmla="*/ 24 h 25"/>
                <a:gd name="T2" fmla="*/ 5 w 30"/>
                <a:gd name="T3" fmla="*/ 24 h 25"/>
                <a:gd name="T4" fmla="*/ 30 w 30"/>
                <a:gd name="T5" fmla="*/ 7 h 25"/>
                <a:gd name="T6" fmla="*/ 25 w 30"/>
                <a:gd name="T7" fmla="*/ 0 h 25"/>
                <a:gd name="T8" fmla="*/ 0 w 30"/>
                <a:gd name="T9" fmla="*/ 17 h 25"/>
                <a:gd name="T10" fmla="*/ 5 w 30"/>
                <a:gd name="T11" fmla="*/ 17 h 25"/>
                <a:gd name="T12" fmla="*/ 0 w 30"/>
                <a:gd name="T13" fmla="*/ 24 h 25"/>
                <a:gd name="T14" fmla="*/ 1 w 30"/>
                <a:gd name="T15" fmla="*/ 25 h 25"/>
                <a:gd name="T16" fmla="*/ 5 w 30"/>
                <a:gd name="T17" fmla="*/ 24 h 25"/>
                <a:gd name="T18" fmla="*/ 0 w 30"/>
                <a:gd name="T19" fmla="*/ 24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5">
                  <a:moveTo>
                    <a:pt x="0" y="24"/>
                  </a:moveTo>
                  <a:lnTo>
                    <a:pt x="5" y="24"/>
                  </a:lnTo>
                  <a:lnTo>
                    <a:pt x="30" y="7"/>
                  </a:lnTo>
                  <a:lnTo>
                    <a:pt x="25" y="0"/>
                  </a:lnTo>
                  <a:lnTo>
                    <a:pt x="0" y="17"/>
                  </a:lnTo>
                  <a:lnTo>
                    <a:pt x="5" y="17"/>
                  </a:lnTo>
                  <a:lnTo>
                    <a:pt x="0" y="24"/>
                  </a:lnTo>
                  <a:lnTo>
                    <a:pt x="1" y="25"/>
                  </a:lnTo>
                  <a:lnTo>
                    <a:pt x="5" y="24"/>
                  </a:lnTo>
                  <a:lnTo>
                    <a:pt x="0" y="24"/>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54" name="Freeform 748"/>
            <p:cNvSpPr>
              <a:spLocks/>
            </p:cNvSpPr>
            <p:nvPr/>
          </p:nvSpPr>
          <p:spPr bwMode="auto">
            <a:xfrm>
              <a:off x="4562" y="2306"/>
              <a:ext cx="29" cy="24"/>
            </a:xfrm>
            <a:custGeom>
              <a:avLst/>
              <a:gdLst>
                <a:gd name="T0" fmla="*/ 5 w 29"/>
                <a:gd name="T1" fmla="*/ 7 h 24"/>
                <a:gd name="T2" fmla="*/ 0 w 29"/>
                <a:gd name="T3" fmla="*/ 7 h 24"/>
                <a:gd name="T4" fmla="*/ 24 w 29"/>
                <a:gd name="T5" fmla="*/ 24 h 24"/>
                <a:gd name="T6" fmla="*/ 29 w 29"/>
                <a:gd name="T7" fmla="*/ 17 h 24"/>
                <a:gd name="T8" fmla="*/ 5 w 29"/>
                <a:gd name="T9" fmla="*/ 0 h 24"/>
                <a:gd name="T10" fmla="*/ 2 w 29"/>
                <a:gd name="T11" fmla="*/ 0 h 24"/>
                <a:gd name="T12" fmla="*/ 5 w 29"/>
                <a:gd name="T13" fmla="*/ 0 h 24"/>
                <a:gd name="T14" fmla="*/ 3 w 29"/>
                <a:gd name="T15" fmla="*/ 0 h 24"/>
                <a:gd name="T16" fmla="*/ 2 w 29"/>
                <a:gd name="T17" fmla="*/ 0 h 24"/>
                <a:gd name="T18" fmla="*/ 5 w 29"/>
                <a:gd name="T19" fmla="*/ 7 h 2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9" h="24">
                  <a:moveTo>
                    <a:pt x="5" y="7"/>
                  </a:moveTo>
                  <a:lnTo>
                    <a:pt x="0" y="7"/>
                  </a:lnTo>
                  <a:lnTo>
                    <a:pt x="24" y="24"/>
                  </a:lnTo>
                  <a:lnTo>
                    <a:pt x="29" y="17"/>
                  </a:lnTo>
                  <a:lnTo>
                    <a:pt x="5" y="0"/>
                  </a:lnTo>
                  <a:lnTo>
                    <a:pt x="2" y="0"/>
                  </a:lnTo>
                  <a:lnTo>
                    <a:pt x="5" y="0"/>
                  </a:lnTo>
                  <a:lnTo>
                    <a:pt x="3" y="0"/>
                  </a:lnTo>
                  <a:lnTo>
                    <a:pt x="2" y="0"/>
                  </a:lnTo>
                  <a:lnTo>
                    <a:pt x="5" y="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55" name="Freeform 749"/>
            <p:cNvSpPr>
              <a:spLocks/>
            </p:cNvSpPr>
            <p:nvPr/>
          </p:nvSpPr>
          <p:spPr bwMode="auto">
            <a:xfrm>
              <a:off x="4540" y="2306"/>
              <a:ext cx="27" cy="19"/>
            </a:xfrm>
            <a:custGeom>
              <a:avLst/>
              <a:gdLst>
                <a:gd name="T0" fmla="*/ 0 w 27"/>
                <a:gd name="T1" fmla="*/ 17 h 19"/>
                <a:gd name="T2" fmla="*/ 5 w 27"/>
                <a:gd name="T3" fmla="*/ 19 h 19"/>
                <a:gd name="T4" fmla="*/ 27 w 27"/>
                <a:gd name="T5" fmla="*/ 7 h 19"/>
                <a:gd name="T6" fmla="*/ 24 w 27"/>
                <a:gd name="T7" fmla="*/ 0 h 19"/>
                <a:gd name="T8" fmla="*/ 2 w 27"/>
                <a:gd name="T9" fmla="*/ 10 h 19"/>
                <a:gd name="T10" fmla="*/ 5 w 27"/>
                <a:gd name="T11" fmla="*/ 12 h 19"/>
                <a:gd name="T12" fmla="*/ 0 w 27"/>
                <a:gd name="T13" fmla="*/ 17 h 19"/>
                <a:gd name="T14" fmla="*/ 3 w 27"/>
                <a:gd name="T15" fmla="*/ 19 h 19"/>
                <a:gd name="T16" fmla="*/ 5 w 27"/>
                <a:gd name="T17" fmla="*/ 19 h 19"/>
                <a:gd name="T18" fmla="*/ 0 w 27"/>
                <a:gd name="T19" fmla="*/ 17 h 1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19">
                  <a:moveTo>
                    <a:pt x="0" y="17"/>
                  </a:moveTo>
                  <a:lnTo>
                    <a:pt x="5" y="19"/>
                  </a:lnTo>
                  <a:lnTo>
                    <a:pt x="27" y="7"/>
                  </a:lnTo>
                  <a:lnTo>
                    <a:pt x="24" y="0"/>
                  </a:lnTo>
                  <a:lnTo>
                    <a:pt x="2" y="10"/>
                  </a:lnTo>
                  <a:lnTo>
                    <a:pt x="5" y="12"/>
                  </a:lnTo>
                  <a:lnTo>
                    <a:pt x="0" y="17"/>
                  </a:lnTo>
                  <a:lnTo>
                    <a:pt x="3" y="19"/>
                  </a:lnTo>
                  <a:lnTo>
                    <a:pt x="5" y="19"/>
                  </a:lnTo>
                  <a:lnTo>
                    <a:pt x="0" y="17"/>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56" name="Freeform 750"/>
            <p:cNvSpPr>
              <a:spLocks/>
            </p:cNvSpPr>
            <p:nvPr/>
          </p:nvSpPr>
          <p:spPr bwMode="auto">
            <a:xfrm>
              <a:off x="4521" y="2303"/>
              <a:ext cx="24" cy="20"/>
            </a:xfrm>
            <a:custGeom>
              <a:avLst/>
              <a:gdLst>
                <a:gd name="T0" fmla="*/ 4 w 24"/>
                <a:gd name="T1" fmla="*/ 8 h 20"/>
                <a:gd name="T2" fmla="*/ 0 w 24"/>
                <a:gd name="T3" fmla="*/ 6 h 20"/>
                <a:gd name="T4" fmla="*/ 19 w 24"/>
                <a:gd name="T5" fmla="*/ 20 h 20"/>
                <a:gd name="T6" fmla="*/ 24 w 24"/>
                <a:gd name="T7" fmla="*/ 15 h 20"/>
                <a:gd name="T8" fmla="*/ 4 w 24"/>
                <a:gd name="T9" fmla="*/ 1 h 20"/>
                <a:gd name="T10" fmla="*/ 0 w 24"/>
                <a:gd name="T11" fmla="*/ 0 h 20"/>
                <a:gd name="T12" fmla="*/ 4 w 24"/>
                <a:gd name="T13" fmla="*/ 1 h 20"/>
                <a:gd name="T14" fmla="*/ 2 w 24"/>
                <a:gd name="T15" fmla="*/ 0 h 20"/>
                <a:gd name="T16" fmla="*/ 0 w 24"/>
                <a:gd name="T17" fmla="*/ 0 h 20"/>
                <a:gd name="T18" fmla="*/ 4 w 24"/>
                <a:gd name="T19" fmla="*/ 8 h 2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0">
                  <a:moveTo>
                    <a:pt x="4" y="8"/>
                  </a:moveTo>
                  <a:lnTo>
                    <a:pt x="0" y="6"/>
                  </a:lnTo>
                  <a:lnTo>
                    <a:pt x="19" y="20"/>
                  </a:lnTo>
                  <a:lnTo>
                    <a:pt x="24" y="15"/>
                  </a:lnTo>
                  <a:lnTo>
                    <a:pt x="4" y="1"/>
                  </a:lnTo>
                  <a:lnTo>
                    <a:pt x="0" y="0"/>
                  </a:lnTo>
                  <a:lnTo>
                    <a:pt x="4" y="1"/>
                  </a:lnTo>
                  <a:lnTo>
                    <a:pt x="2" y="0"/>
                  </a:lnTo>
                  <a:lnTo>
                    <a:pt x="0" y="0"/>
                  </a:lnTo>
                  <a:lnTo>
                    <a:pt x="4" y="8"/>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57" name="Freeform 751"/>
            <p:cNvSpPr>
              <a:spLocks/>
            </p:cNvSpPr>
            <p:nvPr/>
          </p:nvSpPr>
          <p:spPr bwMode="auto">
            <a:xfrm>
              <a:off x="4499" y="2303"/>
              <a:ext cx="26" cy="22"/>
            </a:xfrm>
            <a:custGeom>
              <a:avLst/>
              <a:gdLst>
                <a:gd name="T0" fmla="*/ 0 w 26"/>
                <a:gd name="T1" fmla="*/ 20 h 22"/>
                <a:gd name="T2" fmla="*/ 4 w 26"/>
                <a:gd name="T3" fmla="*/ 20 h 22"/>
                <a:gd name="T4" fmla="*/ 26 w 26"/>
                <a:gd name="T5" fmla="*/ 8 h 22"/>
                <a:gd name="T6" fmla="*/ 22 w 26"/>
                <a:gd name="T7" fmla="*/ 0 h 22"/>
                <a:gd name="T8" fmla="*/ 0 w 26"/>
                <a:gd name="T9" fmla="*/ 13 h 22"/>
                <a:gd name="T10" fmla="*/ 4 w 26"/>
                <a:gd name="T11" fmla="*/ 13 h 22"/>
                <a:gd name="T12" fmla="*/ 0 w 26"/>
                <a:gd name="T13" fmla="*/ 20 h 22"/>
                <a:gd name="T14" fmla="*/ 2 w 26"/>
                <a:gd name="T15" fmla="*/ 22 h 22"/>
                <a:gd name="T16" fmla="*/ 4 w 26"/>
                <a:gd name="T17" fmla="*/ 20 h 22"/>
                <a:gd name="T18" fmla="*/ 0 w 26"/>
                <a:gd name="T19" fmla="*/ 20 h 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 h="22">
                  <a:moveTo>
                    <a:pt x="0" y="20"/>
                  </a:moveTo>
                  <a:lnTo>
                    <a:pt x="4" y="20"/>
                  </a:lnTo>
                  <a:lnTo>
                    <a:pt x="26" y="8"/>
                  </a:lnTo>
                  <a:lnTo>
                    <a:pt x="22" y="0"/>
                  </a:lnTo>
                  <a:lnTo>
                    <a:pt x="0" y="13"/>
                  </a:lnTo>
                  <a:lnTo>
                    <a:pt x="4" y="13"/>
                  </a:lnTo>
                  <a:lnTo>
                    <a:pt x="0" y="20"/>
                  </a:lnTo>
                  <a:lnTo>
                    <a:pt x="2" y="22"/>
                  </a:lnTo>
                  <a:lnTo>
                    <a:pt x="4" y="20"/>
                  </a:lnTo>
                  <a:lnTo>
                    <a:pt x="0" y="2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58" name="Freeform 752"/>
            <p:cNvSpPr>
              <a:spLocks/>
            </p:cNvSpPr>
            <p:nvPr/>
          </p:nvSpPr>
          <p:spPr bwMode="auto">
            <a:xfrm>
              <a:off x="4476" y="2301"/>
              <a:ext cx="27" cy="22"/>
            </a:xfrm>
            <a:custGeom>
              <a:avLst/>
              <a:gdLst>
                <a:gd name="T0" fmla="*/ 1 w 27"/>
                <a:gd name="T1" fmla="*/ 3 h 22"/>
                <a:gd name="T2" fmla="*/ 0 w 27"/>
                <a:gd name="T3" fmla="*/ 7 h 22"/>
                <a:gd name="T4" fmla="*/ 23 w 27"/>
                <a:gd name="T5" fmla="*/ 22 h 22"/>
                <a:gd name="T6" fmla="*/ 27 w 27"/>
                <a:gd name="T7" fmla="*/ 15 h 22"/>
                <a:gd name="T8" fmla="*/ 5 w 27"/>
                <a:gd name="T9" fmla="*/ 0 h 22"/>
                <a:gd name="T10" fmla="*/ 1 w 27"/>
                <a:gd name="T11" fmla="*/ 3 h 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2">
                  <a:moveTo>
                    <a:pt x="1" y="3"/>
                  </a:moveTo>
                  <a:lnTo>
                    <a:pt x="0" y="7"/>
                  </a:lnTo>
                  <a:lnTo>
                    <a:pt x="23" y="22"/>
                  </a:lnTo>
                  <a:lnTo>
                    <a:pt x="27" y="15"/>
                  </a:lnTo>
                  <a:lnTo>
                    <a:pt x="5" y="0"/>
                  </a:lnTo>
                  <a:lnTo>
                    <a:pt x="1"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59" name="Freeform 753"/>
            <p:cNvSpPr>
              <a:spLocks/>
            </p:cNvSpPr>
            <p:nvPr/>
          </p:nvSpPr>
          <p:spPr bwMode="auto">
            <a:xfrm>
              <a:off x="4322" y="989"/>
              <a:ext cx="25" cy="2"/>
            </a:xfrm>
            <a:custGeom>
              <a:avLst/>
              <a:gdLst>
                <a:gd name="T0" fmla="*/ 12 w 25"/>
                <a:gd name="T1" fmla="*/ 0 h 2"/>
                <a:gd name="T2" fmla="*/ 15 w 25"/>
                <a:gd name="T3" fmla="*/ 0 h 2"/>
                <a:gd name="T4" fmla="*/ 15 w 25"/>
                <a:gd name="T5" fmla="*/ 0 h 2"/>
                <a:gd name="T6" fmla="*/ 17 w 25"/>
                <a:gd name="T7" fmla="*/ 0 h 2"/>
                <a:gd name="T8" fmla="*/ 18 w 25"/>
                <a:gd name="T9" fmla="*/ 0 h 2"/>
                <a:gd name="T10" fmla="*/ 20 w 25"/>
                <a:gd name="T11" fmla="*/ 0 h 2"/>
                <a:gd name="T12" fmla="*/ 20 w 25"/>
                <a:gd name="T13" fmla="*/ 0 h 2"/>
                <a:gd name="T14" fmla="*/ 22 w 25"/>
                <a:gd name="T15" fmla="*/ 0 h 2"/>
                <a:gd name="T16" fmla="*/ 23 w 25"/>
                <a:gd name="T17" fmla="*/ 2 h 2"/>
                <a:gd name="T18" fmla="*/ 25 w 25"/>
                <a:gd name="T19" fmla="*/ 2 h 2"/>
                <a:gd name="T20" fmla="*/ 0 w 25"/>
                <a:gd name="T21" fmla="*/ 2 h 2"/>
                <a:gd name="T22" fmla="*/ 2 w 25"/>
                <a:gd name="T23" fmla="*/ 2 h 2"/>
                <a:gd name="T24" fmla="*/ 3 w 25"/>
                <a:gd name="T25" fmla="*/ 0 h 2"/>
                <a:gd name="T26" fmla="*/ 5 w 25"/>
                <a:gd name="T27" fmla="*/ 0 h 2"/>
                <a:gd name="T28" fmla="*/ 5 w 25"/>
                <a:gd name="T29" fmla="*/ 0 h 2"/>
                <a:gd name="T30" fmla="*/ 7 w 25"/>
                <a:gd name="T31" fmla="*/ 0 h 2"/>
                <a:gd name="T32" fmla="*/ 8 w 25"/>
                <a:gd name="T33" fmla="*/ 0 h 2"/>
                <a:gd name="T34" fmla="*/ 10 w 25"/>
                <a:gd name="T35" fmla="*/ 0 h 2"/>
                <a:gd name="T36" fmla="*/ 12 w 25"/>
                <a:gd name="T37" fmla="*/ 0 h 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5" h="2">
                  <a:moveTo>
                    <a:pt x="12" y="0"/>
                  </a:moveTo>
                  <a:lnTo>
                    <a:pt x="15" y="0"/>
                  </a:lnTo>
                  <a:lnTo>
                    <a:pt x="17" y="0"/>
                  </a:lnTo>
                  <a:lnTo>
                    <a:pt x="18" y="0"/>
                  </a:lnTo>
                  <a:lnTo>
                    <a:pt x="20" y="0"/>
                  </a:lnTo>
                  <a:lnTo>
                    <a:pt x="22" y="0"/>
                  </a:lnTo>
                  <a:lnTo>
                    <a:pt x="23" y="2"/>
                  </a:lnTo>
                  <a:lnTo>
                    <a:pt x="25" y="2"/>
                  </a:lnTo>
                  <a:lnTo>
                    <a:pt x="0" y="2"/>
                  </a:lnTo>
                  <a:lnTo>
                    <a:pt x="2" y="2"/>
                  </a:lnTo>
                  <a:lnTo>
                    <a:pt x="3" y="0"/>
                  </a:lnTo>
                  <a:lnTo>
                    <a:pt x="5" y="0"/>
                  </a:lnTo>
                  <a:lnTo>
                    <a:pt x="7" y="0"/>
                  </a:lnTo>
                  <a:lnTo>
                    <a:pt x="8" y="0"/>
                  </a:lnTo>
                  <a:lnTo>
                    <a:pt x="10" y="0"/>
                  </a:lnTo>
                  <a:lnTo>
                    <a:pt x="12"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60" name="Freeform 754"/>
            <p:cNvSpPr>
              <a:spLocks/>
            </p:cNvSpPr>
            <p:nvPr/>
          </p:nvSpPr>
          <p:spPr bwMode="auto">
            <a:xfrm>
              <a:off x="4317" y="989"/>
              <a:ext cx="35" cy="3"/>
            </a:xfrm>
            <a:custGeom>
              <a:avLst/>
              <a:gdLst>
                <a:gd name="T0" fmla="*/ 17 w 35"/>
                <a:gd name="T1" fmla="*/ 0 h 3"/>
                <a:gd name="T2" fmla="*/ 20 w 35"/>
                <a:gd name="T3" fmla="*/ 0 h 3"/>
                <a:gd name="T4" fmla="*/ 22 w 35"/>
                <a:gd name="T5" fmla="*/ 0 h 3"/>
                <a:gd name="T6" fmla="*/ 23 w 35"/>
                <a:gd name="T7" fmla="*/ 0 h 3"/>
                <a:gd name="T8" fmla="*/ 25 w 35"/>
                <a:gd name="T9" fmla="*/ 0 h 3"/>
                <a:gd name="T10" fmla="*/ 27 w 35"/>
                <a:gd name="T11" fmla="*/ 0 h 3"/>
                <a:gd name="T12" fmla="*/ 28 w 35"/>
                <a:gd name="T13" fmla="*/ 2 h 3"/>
                <a:gd name="T14" fmla="*/ 30 w 35"/>
                <a:gd name="T15" fmla="*/ 2 h 3"/>
                <a:gd name="T16" fmla="*/ 32 w 35"/>
                <a:gd name="T17" fmla="*/ 2 h 3"/>
                <a:gd name="T18" fmla="*/ 35 w 35"/>
                <a:gd name="T19" fmla="*/ 3 h 3"/>
                <a:gd name="T20" fmla="*/ 0 w 35"/>
                <a:gd name="T21" fmla="*/ 3 h 3"/>
                <a:gd name="T22" fmla="*/ 1 w 35"/>
                <a:gd name="T23" fmla="*/ 2 h 3"/>
                <a:gd name="T24" fmla="*/ 3 w 35"/>
                <a:gd name="T25" fmla="*/ 2 h 3"/>
                <a:gd name="T26" fmla="*/ 7 w 35"/>
                <a:gd name="T27" fmla="*/ 2 h 3"/>
                <a:gd name="T28" fmla="*/ 8 w 35"/>
                <a:gd name="T29" fmla="*/ 0 h 3"/>
                <a:gd name="T30" fmla="*/ 10 w 35"/>
                <a:gd name="T31" fmla="*/ 0 h 3"/>
                <a:gd name="T32" fmla="*/ 12 w 35"/>
                <a:gd name="T33" fmla="*/ 0 h 3"/>
                <a:gd name="T34" fmla="*/ 15 w 35"/>
                <a:gd name="T35" fmla="*/ 0 h 3"/>
                <a:gd name="T36" fmla="*/ 17 w 35"/>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3">
                  <a:moveTo>
                    <a:pt x="17" y="0"/>
                  </a:moveTo>
                  <a:lnTo>
                    <a:pt x="20" y="0"/>
                  </a:lnTo>
                  <a:lnTo>
                    <a:pt x="22" y="0"/>
                  </a:lnTo>
                  <a:lnTo>
                    <a:pt x="23" y="0"/>
                  </a:lnTo>
                  <a:lnTo>
                    <a:pt x="25" y="0"/>
                  </a:lnTo>
                  <a:lnTo>
                    <a:pt x="27" y="0"/>
                  </a:lnTo>
                  <a:lnTo>
                    <a:pt x="28" y="2"/>
                  </a:lnTo>
                  <a:lnTo>
                    <a:pt x="30" y="2"/>
                  </a:lnTo>
                  <a:lnTo>
                    <a:pt x="32" y="2"/>
                  </a:lnTo>
                  <a:lnTo>
                    <a:pt x="35" y="3"/>
                  </a:lnTo>
                  <a:lnTo>
                    <a:pt x="0" y="3"/>
                  </a:lnTo>
                  <a:lnTo>
                    <a:pt x="1" y="2"/>
                  </a:lnTo>
                  <a:lnTo>
                    <a:pt x="3" y="2"/>
                  </a:lnTo>
                  <a:lnTo>
                    <a:pt x="7" y="2"/>
                  </a:lnTo>
                  <a:lnTo>
                    <a:pt x="8" y="0"/>
                  </a:lnTo>
                  <a:lnTo>
                    <a:pt x="10" y="0"/>
                  </a:lnTo>
                  <a:lnTo>
                    <a:pt x="12" y="0"/>
                  </a:lnTo>
                  <a:lnTo>
                    <a:pt x="15" y="0"/>
                  </a:lnTo>
                  <a:lnTo>
                    <a:pt x="1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61" name="Freeform 755"/>
            <p:cNvSpPr>
              <a:spLocks/>
            </p:cNvSpPr>
            <p:nvPr/>
          </p:nvSpPr>
          <p:spPr bwMode="auto">
            <a:xfrm>
              <a:off x="4313" y="991"/>
              <a:ext cx="43" cy="3"/>
            </a:xfrm>
            <a:custGeom>
              <a:avLst/>
              <a:gdLst>
                <a:gd name="T0" fmla="*/ 9 w 43"/>
                <a:gd name="T1" fmla="*/ 0 h 3"/>
                <a:gd name="T2" fmla="*/ 34 w 43"/>
                <a:gd name="T3" fmla="*/ 0 h 3"/>
                <a:gd name="T4" fmla="*/ 34 w 43"/>
                <a:gd name="T5" fmla="*/ 0 h 3"/>
                <a:gd name="T6" fmla="*/ 36 w 43"/>
                <a:gd name="T7" fmla="*/ 0 h 3"/>
                <a:gd name="T8" fmla="*/ 38 w 43"/>
                <a:gd name="T9" fmla="*/ 0 h 3"/>
                <a:gd name="T10" fmla="*/ 38 w 43"/>
                <a:gd name="T11" fmla="*/ 1 h 3"/>
                <a:gd name="T12" fmla="*/ 39 w 43"/>
                <a:gd name="T13" fmla="*/ 1 h 3"/>
                <a:gd name="T14" fmla="*/ 39 w 43"/>
                <a:gd name="T15" fmla="*/ 1 h 3"/>
                <a:gd name="T16" fmla="*/ 41 w 43"/>
                <a:gd name="T17" fmla="*/ 3 h 3"/>
                <a:gd name="T18" fmla="*/ 43 w 43"/>
                <a:gd name="T19" fmla="*/ 3 h 3"/>
                <a:gd name="T20" fmla="*/ 0 w 43"/>
                <a:gd name="T21" fmla="*/ 3 h 3"/>
                <a:gd name="T22" fmla="*/ 0 w 43"/>
                <a:gd name="T23" fmla="*/ 3 h 3"/>
                <a:gd name="T24" fmla="*/ 2 w 43"/>
                <a:gd name="T25" fmla="*/ 1 h 3"/>
                <a:gd name="T26" fmla="*/ 4 w 43"/>
                <a:gd name="T27" fmla="*/ 1 h 3"/>
                <a:gd name="T28" fmla="*/ 4 w 43"/>
                <a:gd name="T29" fmla="*/ 1 h 3"/>
                <a:gd name="T30" fmla="*/ 5 w 43"/>
                <a:gd name="T31" fmla="*/ 0 h 3"/>
                <a:gd name="T32" fmla="*/ 7 w 43"/>
                <a:gd name="T33" fmla="*/ 0 h 3"/>
                <a:gd name="T34" fmla="*/ 7 w 43"/>
                <a:gd name="T35" fmla="*/ 0 h 3"/>
                <a:gd name="T36" fmla="*/ 9 w 43"/>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3" h="3">
                  <a:moveTo>
                    <a:pt x="9" y="0"/>
                  </a:moveTo>
                  <a:lnTo>
                    <a:pt x="34" y="0"/>
                  </a:lnTo>
                  <a:lnTo>
                    <a:pt x="36" y="0"/>
                  </a:lnTo>
                  <a:lnTo>
                    <a:pt x="38" y="0"/>
                  </a:lnTo>
                  <a:lnTo>
                    <a:pt x="38" y="1"/>
                  </a:lnTo>
                  <a:lnTo>
                    <a:pt x="39" y="1"/>
                  </a:lnTo>
                  <a:lnTo>
                    <a:pt x="41" y="3"/>
                  </a:lnTo>
                  <a:lnTo>
                    <a:pt x="43" y="3"/>
                  </a:lnTo>
                  <a:lnTo>
                    <a:pt x="0" y="3"/>
                  </a:lnTo>
                  <a:lnTo>
                    <a:pt x="2" y="1"/>
                  </a:lnTo>
                  <a:lnTo>
                    <a:pt x="4" y="1"/>
                  </a:lnTo>
                  <a:lnTo>
                    <a:pt x="5" y="0"/>
                  </a:lnTo>
                  <a:lnTo>
                    <a:pt x="7" y="0"/>
                  </a:lnTo>
                  <a:lnTo>
                    <a:pt x="9"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62" name="Freeform 756"/>
            <p:cNvSpPr>
              <a:spLocks/>
            </p:cNvSpPr>
            <p:nvPr/>
          </p:nvSpPr>
          <p:spPr bwMode="auto">
            <a:xfrm>
              <a:off x="4310" y="992"/>
              <a:ext cx="47" cy="4"/>
            </a:xfrm>
            <a:custGeom>
              <a:avLst/>
              <a:gdLst>
                <a:gd name="T0" fmla="*/ 7 w 47"/>
                <a:gd name="T1" fmla="*/ 0 h 4"/>
                <a:gd name="T2" fmla="*/ 42 w 47"/>
                <a:gd name="T3" fmla="*/ 0 h 4"/>
                <a:gd name="T4" fmla="*/ 42 w 47"/>
                <a:gd name="T5" fmla="*/ 0 h 4"/>
                <a:gd name="T6" fmla="*/ 44 w 47"/>
                <a:gd name="T7" fmla="*/ 0 h 4"/>
                <a:gd name="T8" fmla="*/ 44 w 47"/>
                <a:gd name="T9" fmla="*/ 2 h 4"/>
                <a:gd name="T10" fmla="*/ 44 w 47"/>
                <a:gd name="T11" fmla="*/ 2 h 4"/>
                <a:gd name="T12" fmla="*/ 46 w 47"/>
                <a:gd name="T13" fmla="*/ 2 h 4"/>
                <a:gd name="T14" fmla="*/ 46 w 47"/>
                <a:gd name="T15" fmla="*/ 2 h 4"/>
                <a:gd name="T16" fmla="*/ 47 w 47"/>
                <a:gd name="T17" fmla="*/ 4 h 4"/>
                <a:gd name="T18" fmla="*/ 47 w 47"/>
                <a:gd name="T19" fmla="*/ 4 h 4"/>
                <a:gd name="T20" fmla="*/ 0 w 47"/>
                <a:gd name="T21" fmla="*/ 4 h 4"/>
                <a:gd name="T22" fmla="*/ 0 w 47"/>
                <a:gd name="T23" fmla="*/ 4 h 4"/>
                <a:gd name="T24" fmla="*/ 2 w 47"/>
                <a:gd name="T25" fmla="*/ 2 h 4"/>
                <a:gd name="T26" fmla="*/ 2 w 47"/>
                <a:gd name="T27" fmla="*/ 2 h 4"/>
                <a:gd name="T28" fmla="*/ 3 w 47"/>
                <a:gd name="T29" fmla="*/ 2 h 4"/>
                <a:gd name="T30" fmla="*/ 3 w 47"/>
                <a:gd name="T31" fmla="*/ 2 h 4"/>
                <a:gd name="T32" fmla="*/ 5 w 47"/>
                <a:gd name="T33" fmla="*/ 0 h 4"/>
                <a:gd name="T34" fmla="*/ 5 w 47"/>
                <a:gd name="T35" fmla="*/ 0 h 4"/>
                <a:gd name="T36" fmla="*/ 7 w 47"/>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7" h="4">
                  <a:moveTo>
                    <a:pt x="7" y="0"/>
                  </a:moveTo>
                  <a:lnTo>
                    <a:pt x="42" y="0"/>
                  </a:lnTo>
                  <a:lnTo>
                    <a:pt x="44" y="0"/>
                  </a:lnTo>
                  <a:lnTo>
                    <a:pt x="44" y="2"/>
                  </a:lnTo>
                  <a:lnTo>
                    <a:pt x="46" y="2"/>
                  </a:lnTo>
                  <a:lnTo>
                    <a:pt x="47" y="4"/>
                  </a:lnTo>
                  <a:lnTo>
                    <a:pt x="0" y="4"/>
                  </a:lnTo>
                  <a:lnTo>
                    <a:pt x="2" y="2"/>
                  </a:lnTo>
                  <a:lnTo>
                    <a:pt x="3" y="2"/>
                  </a:lnTo>
                  <a:lnTo>
                    <a:pt x="5" y="0"/>
                  </a:lnTo>
                  <a:lnTo>
                    <a:pt x="7"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63" name="Freeform 757"/>
            <p:cNvSpPr>
              <a:spLocks/>
            </p:cNvSpPr>
            <p:nvPr/>
          </p:nvSpPr>
          <p:spPr bwMode="auto">
            <a:xfrm>
              <a:off x="4307" y="994"/>
              <a:ext cx="54" cy="3"/>
            </a:xfrm>
            <a:custGeom>
              <a:avLst/>
              <a:gdLst>
                <a:gd name="T0" fmla="*/ 6 w 54"/>
                <a:gd name="T1" fmla="*/ 0 h 3"/>
                <a:gd name="T2" fmla="*/ 49 w 54"/>
                <a:gd name="T3" fmla="*/ 0 h 3"/>
                <a:gd name="T4" fmla="*/ 49 w 54"/>
                <a:gd name="T5" fmla="*/ 0 h 3"/>
                <a:gd name="T6" fmla="*/ 49 w 54"/>
                <a:gd name="T7" fmla="*/ 0 h 3"/>
                <a:gd name="T8" fmla="*/ 50 w 54"/>
                <a:gd name="T9" fmla="*/ 2 h 3"/>
                <a:gd name="T10" fmla="*/ 50 w 54"/>
                <a:gd name="T11" fmla="*/ 2 h 3"/>
                <a:gd name="T12" fmla="*/ 52 w 54"/>
                <a:gd name="T13" fmla="*/ 2 h 3"/>
                <a:gd name="T14" fmla="*/ 52 w 54"/>
                <a:gd name="T15" fmla="*/ 2 h 3"/>
                <a:gd name="T16" fmla="*/ 52 w 54"/>
                <a:gd name="T17" fmla="*/ 3 h 3"/>
                <a:gd name="T18" fmla="*/ 54 w 54"/>
                <a:gd name="T19" fmla="*/ 3 h 3"/>
                <a:gd name="T20" fmla="*/ 0 w 54"/>
                <a:gd name="T21" fmla="*/ 3 h 3"/>
                <a:gd name="T22" fmla="*/ 0 w 54"/>
                <a:gd name="T23" fmla="*/ 3 h 3"/>
                <a:gd name="T24" fmla="*/ 1 w 54"/>
                <a:gd name="T25" fmla="*/ 2 h 3"/>
                <a:gd name="T26" fmla="*/ 1 w 54"/>
                <a:gd name="T27" fmla="*/ 2 h 3"/>
                <a:gd name="T28" fmla="*/ 3 w 54"/>
                <a:gd name="T29" fmla="*/ 2 h 3"/>
                <a:gd name="T30" fmla="*/ 3 w 54"/>
                <a:gd name="T31" fmla="*/ 2 h 3"/>
                <a:gd name="T32" fmla="*/ 5 w 54"/>
                <a:gd name="T33" fmla="*/ 0 h 3"/>
                <a:gd name="T34" fmla="*/ 5 w 54"/>
                <a:gd name="T35" fmla="*/ 0 h 3"/>
                <a:gd name="T36" fmla="*/ 6 w 54"/>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4" h="3">
                  <a:moveTo>
                    <a:pt x="6" y="0"/>
                  </a:moveTo>
                  <a:lnTo>
                    <a:pt x="49" y="0"/>
                  </a:lnTo>
                  <a:lnTo>
                    <a:pt x="50" y="2"/>
                  </a:lnTo>
                  <a:lnTo>
                    <a:pt x="52" y="2"/>
                  </a:lnTo>
                  <a:lnTo>
                    <a:pt x="52" y="3"/>
                  </a:lnTo>
                  <a:lnTo>
                    <a:pt x="54" y="3"/>
                  </a:lnTo>
                  <a:lnTo>
                    <a:pt x="0" y="3"/>
                  </a:lnTo>
                  <a:lnTo>
                    <a:pt x="1" y="2"/>
                  </a:lnTo>
                  <a:lnTo>
                    <a:pt x="3" y="2"/>
                  </a:lnTo>
                  <a:lnTo>
                    <a:pt x="5" y="0"/>
                  </a:lnTo>
                  <a:lnTo>
                    <a:pt x="6" y="0"/>
                  </a:lnTo>
                  <a:close/>
                </a:path>
              </a:pathLst>
            </a:custGeom>
            <a:solidFill>
              <a:srgbClr val="231F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64" name="Freeform 758"/>
            <p:cNvSpPr>
              <a:spLocks/>
            </p:cNvSpPr>
            <p:nvPr/>
          </p:nvSpPr>
          <p:spPr bwMode="auto">
            <a:xfrm>
              <a:off x="4303" y="996"/>
              <a:ext cx="59" cy="3"/>
            </a:xfrm>
            <a:custGeom>
              <a:avLst/>
              <a:gdLst>
                <a:gd name="T0" fmla="*/ 7 w 59"/>
                <a:gd name="T1" fmla="*/ 0 h 3"/>
                <a:gd name="T2" fmla="*/ 54 w 59"/>
                <a:gd name="T3" fmla="*/ 0 h 3"/>
                <a:gd name="T4" fmla="*/ 56 w 59"/>
                <a:gd name="T5" fmla="*/ 0 h 3"/>
                <a:gd name="T6" fmla="*/ 56 w 59"/>
                <a:gd name="T7" fmla="*/ 0 h 3"/>
                <a:gd name="T8" fmla="*/ 56 w 59"/>
                <a:gd name="T9" fmla="*/ 1 h 3"/>
                <a:gd name="T10" fmla="*/ 58 w 59"/>
                <a:gd name="T11" fmla="*/ 1 h 3"/>
                <a:gd name="T12" fmla="*/ 58 w 59"/>
                <a:gd name="T13" fmla="*/ 1 h 3"/>
                <a:gd name="T14" fmla="*/ 59 w 59"/>
                <a:gd name="T15" fmla="*/ 1 h 3"/>
                <a:gd name="T16" fmla="*/ 59 w 59"/>
                <a:gd name="T17" fmla="*/ 3 h 3"/>
                <a:gd name="T18" fmla="*/ 59 w 59"/>
                <a:gd name="T19" fmla="*/ 3 h 3"/>
                <a:gd name="T20" fmla="*/ 0 w 59"/>
                <a:gd name="T21" fmla="*/ 3 h 3"/>
                <a:gd name="T22" fmla="*/ 2 w 59"/>
                <a:gd name="T23" fmla="*/ 3 h 3"/>
                <a:gd name="T24" fmla="*/ 2 w 59"/>
                <a:gd name="T25" fmla="*/ 1 h 3"/>
                <a:gd name="T26" fmla="*/ 4 w 59"/>
                <a:gd name="T27" fmla="*/ 1 h 3"/>
                <a:gd name="T28" fmla="*/ 4 w 59"/>
                <a:gd name="T29" fmla="*/ 1 h 3"/>
                <a:gd name="T30" fmla="*/ 4 w 59"/>
                <a:gd name="T31" fmla="*/ 1 h 3"/>
                <a:gd name="T32" fmla="*/ 5 w 59"/>
                <a:gd name="T33" fmla="*/ 0 h 3"/>
                <a:gd name="T34" fmla="*/ 5 w 59"/>
                <a:gd name="T35" fmla="*/ 0 h 3"/>
                <a:gd name="T36" fmla="*/ 7 w 59"/>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9" h="3">
                  <a:moveTo>
                    <a:pt x="7" y="0"/>
                  </a:moveTo>
                  <a:lnTo>
                    <a:pt x="54" y="0"/>
                  </a:lnTo>
                  <a:lnTo>
                    <a:pt x="56" y="0"/>
                  </a:lnTo>
                  <a:lnTo>
                    <a:pt x="56" y="1"/>
                  </a:lnTo>
                  <a:lnTo>
                    <a:pt x="58" y="1"/>
                  </a:lnTo>
                  <a:lnTo>
                    <a:pt x="59" y="1"/>
                  </a:lnTo>
                  <a:lnTo>
                    <a:pt x="59" y="3"/>
                  </a:lnTo>
                  <a:lnTo>
                    <a:pt x="0" y="3"/>
                  </a:lnTo>
                  <a:lnTo>
                    <a:pt x="2" y="3"/>
                  </a:lnTo>
                  <a:lnTo>
                    <a:pt x="2" y="1"/>
                  </a:lnTo>
                  <a:lnTo>
                    <a:pt x="4" y="1"/>
                  </a:lnTo>
                  <a:lnTo>
                    <a:pt x="5" y="0"/>
                  </a:lnTo>
                  <a:lnTo>
                    <a:pt x="7" y="0"/>
                  </a:lnTo>
                  <a:close/>
                </a:path>
              </a:pathLst>
            </a:custGeom>
            <a:solidFill>
              <a:srgbClr val="231F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65" name="Freeform 759"/>
            <p:cNvSpPr>
              <a:spLocks/>
            </p:cNvSpPr>
            <p:nvPr/>
          </p:nvSpPr>
          <p:spPr bwMode="auto">
            <a:xfrm>
              <a:off x="4302" y="997"/>
              <a:ext cx="62" cy="4"/>
            </a:xfrm>
            <a:custGeom>
              <a:avLst/>
              <a:gdLst>
                <a:gd name="T0" fmla="*/ 5 w 62"/>
                <a:gd name="T1" fmla="*/ 0 h 4"/>
                <a:gd name="T2" fmla="*/ 59 w 62"/>
                <a:gd name="T3" fmla="*/ 0 h 4"/>
                <a:gd name="T4" fmla="*/ 59 w 62"/>
                <a:gd name="T5" fmla="*/ 0 h 4"/>
                <a:gd name="T6" fmla="*/ 60 w 62"/>
                <a:gd name="T7" fmla="*/ 0 h 4"/>
                <a:gd name="T8" fmla="*/ 60 w 62"/>
                <a:gd name="T9" fmla="*/ 2 h 4"/>
                <a:gd name="T10" fmla="*/ 60 w 62"/>
                <a:gd name="T11" fmla="*/ 2 h 4"/>
                <a:gd name="T12" fmla="*/ 62 w 62"/>
                <a:gd name="T13" fmla="*/ 2 h 4"/>
                <a:gd name="T14" fmla="*/ 62 w 62"/>
                <a:gd name="T15" fmla="*/ 2 h 4"/>
                <a:gd name="T16" fmla="*/ 62 w 62"/>
                <a:gd name="T17" fmla="*/ 4 h 4"/>
                <a:gd name="T18" fmla="*/ 62 w 62"/>
                <a:gd name="T19" fmla="*/ 4 h 4"/>
                <a:gd name="T20" fmla="*/ 0 w 62"/>
                <a:gd name="T21" fmla="*/ 4 h 4"/>
                <a:gd name="T22" fmla="*/ 0 w 62"/>
                <a:gd name="T23" fmla="*/ 4 h 4"/>
                <a:gd name="T24" fmla="*/ 1 w 62"/>
                <a:gd name="T25" fmla="*/ 2 h 4"/>
                <a:gd name="T26" fmla="*/ 1 w 62"/>
                <a:gd name="T27" fmla="*/ 2 h 4"/>
                <a:gd name="T28" fmla="*/ 1 w 62"/>
                <a:gd name="T29" fmla="*/ 2 h 4"/>
                <a:gd name="T30" fmla="*/ 3 w 62"/>
                <a:gd name="T31" fmla="*/ 2 h 4"/>
                <a:gd name="T32" fmla="*/ 3 w 62"/>
                <a:gd name="T33" fmla="*/ 0 h 4"/>
                <a:gd name="T34" fmla="*/ 5 w 62"/>
                <a:gd name="T35" fmla="*/ 0 h 4"/>
                <a:gd name="T36" fmla="*/ 5 w 62"/>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2" h="4">
                  <a:moveTo>
                    <a:pt x="5" y="0"/>
                  </a:moveTo>
                  <a:lnTo>
                    <a:pt x="59" y="0"/>
                  </a:lnTo>
                  <a:lnTo>
                    <a:pt x="60" y="0"/>
                  </a:lnTo>
                  <a:lnTo>
                    <a:pt x="60" y="2"/>
                  </a:lnTo>
                  <a:lnTo>
                    <a:pt x="62" y="2"/>
                  </a:lnTo>
                  <a:lnTo>
                    <a:pt x="62" y="4"/>
                  </a:lnTo>
                  <a:lnTo>
                    <a:pt x="0" y="4"/>
                  </a:lnTo>
                  <a:lnTo>
                    <a:pt x="1" y="2"/>
                  </a:lnTo>
                  <a:lnTo>
                    <a:pt x="3" y="2"/>
                  </a:lnTo>
                  <a:lnTo>
                    <a:pt x="3" y="0"/>
                  </a:lnTo>
                  <a:lnTo>
                    <a:pt x="5" y="0"/>
                  </a:lnTo>
                  <a:close/>
                </a:path>
              </a:pathLst>
            </a:custGeom>
            <a:solidFill>
              <a:srgbClr val="231F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66" name="Freeform 760"/>
            <p:cNvSpPr>
              <a:spLocks/>
            </p:cNvSpPr>
            <p:nvPr/>
          </p:nvSpPr>
          <p:spPr bwMode="auto">
            <a:xfrm>
              <a:off x="4300" y="999"/>
              <a:ext cx="67" cy="3"/>
            </a:xfrm>
            <a:custGeom>
              <a:avLst/>
              <a:gdLst>
                <a:gd name="T0" fmla="*/ 3 w 67"/>
                <a:gd name="T1" fmla="*/ 0 h 3"/>
                <a:gd name="T2" fmla="*/ 62 w 67"/>
                <a:gd name="T3" fmla="*/ 0 h 3"/>
                <a:gd name="T4" fmla="*/ 64 w 67"/>
                <a:gd name="T5" fmla="*/ 0 h 3"/>
                <a:gd name="T6" fmla="*/ 64 w 67"/>
                <a:gd name="T7" fmla="*/ 0 h 3"/>
                <a:gd name="T8" fmla="*/ 64 w 67"/>
                <a:gd name="T9" fmla="*/ 2 h 3"/>
                <a:gd name="T10" fmla="*/ 64 w 67"/>
                <a:gd name="T11" fmla="*/ 2 h 3"/>
                <a:gd name="T12" fmla="*/ 66 w 67"/>
                <a:gd name="T13" fmla="*/ 2 h 3"/>
                <a:gd name="T14" fmla="*/ 66 w 67"/>
                <a:gd name="T15" fmla="*/ 3 h 3"/>
                <a:gd name="T16" fmla="*/ 66 w 67"/>
                <a:gd name="T17" fmla="*/ 3 h 3"/>
                <a:gd name="T18" fmla="*/ 67 w 67"/>
                <a:gd name="T19" fmla="*/ 3 h 3"/>
                <a:gd name="T20" fmla="*/ 0 w 67"/>
                <a:gd name="T21" fmla="*/ 3 h 3"/>
                <a:gd name="T22" fmla="*/ 0 w 67"/>
                <a:gd name="T23" fmla="*/ 3 h 3"/>
                <a:gd name="T24" fmla="*/ 0 w 67"/>
                <a:gd name="T25" fmla="*/ 3 h 3"/>
                <a:gd name="T26" fmla="*/ 2 w 67"/>
                <a:gd name="T27" fmla="*/ 2 h 3"/>
                <a:gd name="T28" fmla="*/ 2 w 67"/>
                <a:gd name="T29" fmla="*/ 2 h 3"/>
                <a:gd name="T30" fmla="*/ 2 w 67"/>
                <a:gd name="T31" fmla="*/ 2 h 3"/>
                <a:gd name="T32" fmla="*/ 3 w 67"/>
                <a:gd name="T33" fmla="*/ 0 h 3"/>
                <a:gd name="T34" fmla="*/ 3 w 67"/>
                <a:gd name="T35" fmla="*/ 0 h 3"/>
                <a:gd name="T36" fmla="*/ 3 w 67"/>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 h="3">
                  <a:moveTo>
                    <a:pt x="3" y="0"/>
                  </a:moveTo>
                  <a:lnTo>
                    <a:pt x="62" y="0"/>
                  </a:lnTo>
                  <a:lnTo>
                    <a:pt x="64" y="0"/>
                  </a:lnTo>
                  <a:lnTo>
                    <a:pt x="64" y="2"/>
                  </a:lnTo>
                  <a:lnTo>
                    <a:pt x="66" y="2"/>
                  </a:lnTo>
                  <a:lnTo>
                    <a:pt x="66" y="3"/>
                  </a:lnTo>
                  <a:lnTo>
                    <a:pt x="67" y="3"/>
                  </a:lnTo>
                  <a:lnTo>
                    <a:pt x="0" y="3"/>
                  </a:lnTo>
                  <a:lnTo>
                    <a:pt x="2" y="2"/>
                  </a:lnTo>
                  <a:lnTo>
                    <a:pt x="3" y="0"/>
                  </a:lnTo>
                  <a:close/>
                </a:path>
              </a:pathLst>
            </a:custGeom>
            <a:solidFill>
              <a:srgbClr val="2622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67" name="Freeform 761"/>
            <p:cNvSpPr>
              <a:spLocks/>
            </p:cNvSpPr>
            <p:nvPr/>
          </p:nvSpPr>
          <p:spPr bwMode="auto">
            <a:xfrm>
              <a:off x="4296" y="1001"/>
              <a:ext cx="73" cy="3"/>
            </a:xfrm>
            <a:custGeom>
              <a:avLst/>
              <a:gdLst>
                <a:gd name="T0" fmla="*/ 6 w 73"/>
                <a:gd name="T1" fmla="*/ 0 h 3"/>
                <a:gd name="T2" fmla="*/ 68 w 73"/>
                <a:gd name="T3" fmla="*/ 0 h 3"/>
                <a:gd name="T4" fmla="*/ 70 w 73"/>
                <a:gd name="T5" fmla="*/ 0 h 3"/>
                <a:gd name="T6" fmla="*/ 70 w 73"/>
                <a:gd name="T7" fmla="*/ 1 h 3"/>
                <a:gd name="T8" fmla="*/ 70 w 73"/>
                <a:gd name="T9" fmla="*/ 1 h 3"/>
                <a:gd name="T10" fmla="*/ 71 w 73"/>
                <a:gd name="T11" fmla="*/ 1 h 3"/>
                <a:gd name="T12" fmla="*/ 71 w 73"/>
                <a:gd name="T13" fmla="*/ 1 h 3"/>
                <a:gd name="T14" fmla="*/ 71 w 73"/>
                <a:gd name="T15" fmla="*/ 3 h 3"/>
                <a:gd name="T16" fmla="*/ 71 w 73"/>
                <a:gd name="T17" fmla="*/ 3 h 3"/>
                <a:gd name="T18" fmla="*/ 73 w 73"/>
                <a:gd name="T19" fmla="*/ 3 h 3"/>
                <a:gd name="T20" fmla="*/ 0 w 73"/>
                <a:gd name="T21" fmla="*/ 3 h 3"/>
                <a:gd name="T22" fmla="*/ 2 w 73"/>
                <a:gd name="T23" fmla="*/ 3 h 3"/>
                <a:gd name="T24" fmla="*/ 2 w 73"/>
                <a:gd name="T25" fmla="*/ 3 h 3"/>
                <a:gd name="T26" fmla="*/ 2 w 73"/>
                <a:gd name="T27" fmla="*/ 1 h 3"/>
                <a:gd name="T28" fmla="*/ 4 w 73"/>
                <a:gd name="T29" fmla="*/ 1 h 3"/>
                <a:gd name="T30" fmla="*/ 4 w 73"/>
                <a:gd name="T31" fmla="*/ 1 h 3"/>
                <a:gd name="T32" fmla="*/ 4 w 73"/>
                <a:gd name="T33" fmla="*/ 1 h 3"/>
                <a:gd name="T34" fmla="*/ 6 w 73"/>
                <a:gd name="T35" fmla="*/ 0 h 3"/>
                <a:gd name="T36" fmla="*/ 6 w 73"/>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3" h="3">
                  <a:moveTo>
                    <a:pt x="6" y="0"/>
                  </a:moveTo>
                  <a:lnTo>
                    <a:pt x="68" y="0"/>
                  </a:lnTo>
                  <a:lnTo>
                    <a:pt x="70" y="0"/>
                  </a:lnTo>
                  <a:lnTo>
                    <a:pt x="70" y="1"/>
                  </a:lnTo>
                  <a:lnTo>
                    <a:pt x="71" y="1"/>
                  </a:lnTo>
                  <a:lnTo>
                    <a:pt x="71" y="3"/>
                  </a:lnTo>
                  <a:lnTo>
                    <a:pt x="73" y="3"/>
                  </a:lnTo>
                  <a:lnTo>
                    <a:pt x="0" y="3"/>
                  </a:lnTo>
                  <a:lnTo>
                    <a:pt x="2" y="3"/>
                  </a:lnTo>
                  <a:lnTo>
                    <a:pt x="2" y="1"/>
                  </a:lnTo>
                  <a:lnTo>
                    <a:pt x="4" y="1"/>
                  </a:lnTo>
                  <a:lnTo>
                    <a:pt x="6" y="0"/>
                  </a:lnTo>
                  <a:close/>
                </a:path>
              </a:pathLst>
            </a:custGeom>
            <a:solidFill>
              <a:srgbClr val="2622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68" name="Freeform 762"/>
            <p:cNvSpPr>
              <a:spLocks/>
            </p:cNvSpPr>
            <p:nvPr/>
          </p:nvSpPr>
          <p:spPr bwMode="auto">
            <a:xfrm>
              <a:off x="4295" y="1002"/>
              <a:ext cx="76" cy="4"/>
            </a:xfrm>
            <a:custGeom>
              <a:avLst/>
              <a:gdLst>
                <a:gd name="T0" fmla="*/ 5 w 76"/>
                <a:gd name="T1" fmla="*/ 0 h 4"/>
                <a:gd name="T2" fmla="*/ 72 w 76"/>
                <a:gd name="T3" fmla="*/ 0 h 4"/>
                <a:gd name="T4" fmla="*/ 72 w 76"/>
                <a:gd name="T5" fmla="*/ 0 h 4"/>
                <a:gd name="T6" fmla="*/ 72 w 76"/>
                <a:gd name="T7" fmla="*/ 2 h 4"/>
                <a:gd name="T8" fmla="*/ 72 w 76"/>
                <a:gd name="T9" fmla="*/ 2 h 4"/>
                <a:gd name="T10" fmla="*/ 74 w 76"/>
                <a:gd name="T11" fmla="*/ 2 h 4"/>
                <a:gd name="T12" fmla="*/ 74 w 76"/>
                <a:gd name="T13" fmla="*/ 2 h 4"/>
                <a:gd name="T14" fmla="*/ 74 w 76"/>
                <a:gd name="T15" fmla="*/ 4 h 4"/>
                <a:gd name="T16" fmla="*/ 74 w 76"/>
                <a:gd name="T17" fmla="*/ 4 h 4"/>
                <a:gd name="T18" fmla="*/ 76 w 76"/>
                <a:gd name="T19" fmla="*/ 4 h 4"/>
                <a:gd name="T20" fmla="*/ 0 w 76"/>
                <a:gd name="T21" fmla="*/ 4 h 4"/>
                <a:gd name="T22" fmla="*/ 0 w 76"/>
                <a:gd name="T23" fmla="*/ 4 h 4"/>
                <a:gd name="T24" fmla="*/ 1 w 76"/>
                <a:gd name="T25" fmla="*/ 4 h 4"/>
                <a:gd name="T26" fmla="*/ 1 w 76"/>
                <a:gd name="T27" fmla="*/ 2 h 4"/>
                <a:gd name="T28" fmla="*/ 1 w 76"/>
                <a:gd name="T29" fmla="*/ 2 h 4"/>
                <a:gd name="T30" fmla="*/ 3 w 76"/>
                <a:gd name="T31" fmla="*/ 2 h 4"/>
                <a:gd name="T32" fmla="*/ 3 w 76"/>
                <a:gd name="T33" fmla="*/ 2 h 4"/>
                <a:gd name="T34" fmla="*/ 3 w 76"/>
                <a:gd name="T35" fmla="*/ 0 h 4"/>
                <a:gd name="T36" fmla="*/ 5 w 76"/>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6" h="4">
                  <a:moveTo>
                    <a:pt x="5" y="0"/>
                  </a:moveTo>
                  <a:lnTo>
                    <a:pt x="72" y="0"/>
                  </a:lnTo>
                  <a:lnTo>
                    <a:pt x="72" y="2"/>
                  </a:lnTo>
                  <a:lnTo>
                    <a:pt x="74" y="2"/>
                  </a:lnTo>
                  <a:lnTo>
                    <a:pt x="74" y="4"/>
                  </a:lnTo>
                  <a:lnTo>
                    <a:pt x="76" y="4"/>
                  </a:lnTo>
                  <a:lnTo>
                    <a:pt x="0" y="4"/>
                  </a:lnTo>
                  <a:lnTo>
                    <a:pt x="1" y="4"/>
                  </a:lnTo>
                  <a:lnTo>
                    <a:pt x="1" y="2"/>
                  </a:lnTo>
                  <a:lnTo>
                    <a:pt x="3" y="2"/>
                  </a:lnTo>
                  <a:lnTo>
                    <a:pt x="3" y="0"/>
                  </a:lnTo>
                  <a:lnTo>
                    <a:pt x="5" y="0"/>
                  </a:lnTo>
                  <a:close/>
                </a:path>
              </a:pathLst>
            </a:custGeom>
            <a:solidFill>
              <a:srgbClr val="2926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69" name="Freeform 763"/>
            <p:cNvSpPr>
              <a:spLocks/>
            </p:cNvSpPr>
            <p:nvPr/>
          </p:nvSpPr>
          <p:spPr bwMode="auto">
            <a:xfrm>
              <a:off x="4293" y="1004"/>
              <a:ext cx="80" cy="4"/>
            </a:xfrm>
            <a:custGeom>
              <a:avLst/>
              <a:gdLst>
                <a:gd name="T0" fmla="*/ 3 w 80"/>
                <a:gd name="T1" fmla="*/ 0 h 4"/>
                <a:gd name="T2" fmla="*/ 76 w 80"/>
                <a:gd name="T3" fmla="*/ 0 h 4"/>
                <a:gd name="T4" fmla="*/ 76 w 80"/>
                <a:gd name="T5" fmla="*/ 0 h 4"/>
                <a:gd name="T6" fmla="*/ 76 w 80"/>
                <a:gd name="T7" fmla="*/ 2 h 4"/>
                <a:gd name="T8" fmla="*/ 76 w 80"/>
                <a:gd name="T9" fmla="*/ 2 h 4"/>
                <a:gd name="T10" fmla="*/ 78 w 80"/>
                <a:gd name="T11" fmla="*/ 2 h 4"/>
                <a:gd name="T12" fmla="*/ 78 w 80"/>
                <a:gd name="T13" fmla="*/ 2 h 4"/>
                <a:gd name="T14" fmla="*/ 78 w 80"/>
                <a:gd name="T15" fmla="*/ 4 h 4"/>
                <a:gd name="T16" fmla="*/ 78 w 80"/>
                <a:gd name="T17" fmla="*/ 4 h 4"/>
                <a:gd name="T18" fmla="*/ 80 w 80"/>
                <a:gd name="T19" fmla="*/ 4 h 4"/>
                <a:gd name="T20" fmla="*/ 0 w 80"/>
                <a:gd name="T21" fmla="*/ 4 h 4"/>
                <a:gd name="T22" fmla="*/ 0 w 80"/>
                <a:gd name="T23" fmla="*/ 4 h 4"/>
                <a:gd name="T24" fmla="*/ 2 w 80"/>
                <a:gd name="T25" fmla="*/ 4 h 4"/>
                <a:gd name="T26" fmla="*/ 2 w 80"/>
                <a:gd name="T27" fmla="*/ 2 h 4"/>
                <a:gd name="T28" fmla="*/ 2 w 80"/>
                <a:gd name="T29" fmla="*/ 2 h 4"/>
                <a:gd name="T30" fmla="*/ 2 w 80"/>
                <a:gd name="T31" fmla="*/ 2 h 4"/>
                <a:gd name="T32" fmla="*/ 3 w 80"/>
                <a:gd name="T33" fmla="*/ 2 h 4"/>
                <a:gd name="T34" fmla="*/ 3 w 80"/>
                <a:gd name="T35" fmla="*/ 0 h 4"/>
                <a:gd name="T36" fmla="*/ 3 w 80"/>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0" h="4">
                  <a:moveTo>
                    <a:pt x="3" y="0"/>
                  </a:moveTo>
                  <a:lnTo>
                    <a:pt x="76" y="0"/>
                  </a:lnTo>
                  <a:lnTo>
                    <a:pt x="76" y="2"/>
                  </a:lnTo>
                  <a:lnTo>
                    <a:pt x="78" y="2"/>
                  </a:lnTo>
                  <a:lnTo>
                    <a:pt x="78" y="4"/>
                  </a:lnTo>
                  <a:lnTo>
                    <a:pt x="80" y="4"/>
                  </a:lnTo>
                  <a:lnTo>
                    <a:pt x="0" y="4"/>
                  </a:lnTo>
                  <a:lnTo>
                    <a:pt x="2" y="4"/>
                  </a:lnTo>
                  <a:lnTo>
                    <a:pt x="2" y="2"/>
                  </a:lnTo>
                  <a:lnTo>
                    <a:pt x="3" y="2"/>
                  </a:lnTo>
                  <a:lnTo>
                    <a:pt x="3" y="0"/>
                  </a:lnTo>
                  <a:close/>
                </a:path>
              </a:pathLst>
            </a:custGeom>
            <a:solidFill>
              <a:srgbClr val="2926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70" name="Freeform 764"/>
            <p:cNvSpPr>
              <a:spLocks/>
            </p:cNvSpPr>
            <p:nvPr/>
          </p:nvSpPr>
          <p:spPr bwMode="auto">
            <a:xfrm>
              <a:off x="4291" y="1006"/>
              <a:ext cx="83" cy="3"/>
            </a:xfrm>
            <a:custGeom>
              <a:avLst/>
              <a:gdLst>
                <a:gd name="T0" fmla="*/ 4 w 83"/>
                <a:gd name="T1" fmla="*/ 0 h 3"/>
                <a:gd name="T2" fmla="*/ 80 w 83"/>
                <a:gd name="T3" fmla="*/ 0 h 3"/>
                <a:gd name="T4" fmla="*/ 80 w 83"/>
                <a:gd name="T5" fmla="*/ 0 h 3"/>
                <a:gd name="T6" fmla="*/ 80 w 83"/>
                <a:gd name="T7" fmla="*/ 2 h 3"/>
                <a:gd name="T8" fmla="*/ 80 w 83"/>
                <a:gd name="T9" fmla="*/ 2 h 3"/>
                <a:gd name="T10" fmla="*/ 82 w 83"/>
                <a:gd name="T11" fmla="*/ 2 h 3"/>
                <a:gd name="T12" fmla="*/ 82 w 83"/>
                <a:gd name="T13" fmla="*/ 2 h 3"/>
                <a:gd name="T14" fmla="*/ 82 w 83"/>
                <a:gd name="T15" fmla="*/ 3 h 3"/>
                <a:gd name="T16" fmla="*/ 82 w 83"/>
                <a:gd name="T17" fmla="*/ 3 h 3"/>
                <a:gd name="T18" fmla="*/ 83 w 83"/>
                <a:gd name="T19" fmla="*/ 3 h 3"/>
                <a:gd name="T20" fmla="*/ 0 w 83"/>
                <a:gd name="T21" fmla="*/ 3 h 3"/>
                <a:gd name="T22" fmla="*/ 0 w 83"/>
                <a:gd name="T23" fmla="*/ 3 h 3"/>
                <a:gd name="T24" fmla="*/ 2 w 83"/>
                <a:gd name="T25" fmla="*/ 3 h 3"/>
                <a:gd name="T26" fmla="*/ 2 w 83"/>
                <a:gd name="T27" fmla="*/ 2 h 3"/>
                <a:gd name="T28" fmla="*/ 2 w 83"/>
                <a:gd name="T29" fmla="*/ 2 h 3"/>
                <a:gd name="T30" fmla="*/ 2 w 83"/>
                <a:gd name="T31" fmla="*/ 2 h 3"/>
                <a:gd name="T32" fmla="*/ 4 w 83"/>
                <a:gd name="T33" fmla="*/ 2 h 3"/>
                <a:gd name="T34" fmla="*/ 4 w 83"/>
                <a:gd name="T35" fmla="*/ 0 h 3"/>
                <a:gd name="T36" fmla="*/ 4 w 83"/>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3" h="3">
                  <a:moveTo>
                    <a:pt x="4" y="0"/>
                  </a:moveTo>
                  <a:lnTo>
                    <a:pt x="80" y="0"/>
                  </a:lnTo>
                  <a:lnTo>
                    <a:pt x="80" y="2"/>
                  </a:lnTo>
                  <a:lnTo>
                    <a:pt x="82" y="2"/>
                  </a:lnTo>
                  <a:lnTo>
                    <a:pt x="82" y="3"/>
                  </a:lnTo>
                  <a:lnTo>
                    <a:pt x="83" y="3"/>
                  </a:lnTo>
                  <a:lnTo>
                    <a:pt x="0" y="3"/>
                  </a:lnTo>
                  <a:lnTo>
                    <a:pt x="2" y="3"/>
                  </a:lnTo>
                  <a:lnTo>
                    <a:pt x="2" y="2"/>
                  </a:lnTo>
                  <a:lnTo>
                    <a:pt x="4" y="2"/>
                  </a:lnTo>
                  <a:lnTo>
                    <a:pt x="4" y="0"/>
                  </a:lnTo>
                  <a:close/>
                </a:path>
              </a:pathLst>
            </a:custGeom>
            <a:solidFill>
              <a:srgbClr val="2926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71" name="Freeform 765"/>
            <p:cNvSpPr>
              <a:spLocks/>
            </p:cNvSpPr>
            <p:nvPr/>
          </p:nvSpPr>
          <p:spPr bwMode="auto">
            <a:xfrm>
              <a:off x="4290" y="1008"/>
              <a:ext cx="86" cy="3"/>
            </a:xfrm>
            <a:custGeom>
              <a:avLst/>
              <a:gdLst>
                <a:gd name="T0" fmla="*/ 3 w 86"/>
                <a:gd name="T1" fmla="*/ 0 h 3"/>
                <a:gd name="T2" fmla="*/ 83 w 86"/>
                <a:gd name="T3" fmla="*/ 0 h 3"/>
                <a:gd name="T4" fmla="*/ 83 w 86"/>
                <a:gd name="T5" fmla="*/ 0 h 3"/>
                <a:gd name="T6" fmla="*/ 83 w 86"/>
                <a:gd name="T7" fmla="*/ 1 h 3"/>
                <a:gd name="T8" fmla="*/ 83 w 86"/>
                <a:gd name="T9" fmla="*/ 1 h 3"/>
                <a:gd name="T10" fmla="*/ 84 w 86"/>
                <a:gd name="T11" fmla="*/ 1 h 3"/>
                <a:gd name="T12" fmla="*/ 84 w 86"/>
                <a:gd name="T13" fmla="*/ 1 h 3"/>
                <a:gd name="T14" fmla="*/ 84 w 86"/>
                <a:gd name="T15" fmla="*/ 3 h 3"/>
                <a:gd name="T16" fmla="*/ 84 w 86"/>
                <a:gd name="T17" fmla="*/ 3 h 3"/>
                <a:gd name="T18" fmla="*/ 86 w 86"/>
                <a:gd name="T19" fmla="*/ 3 h 3"/>
                <a:gd name="T20" fmla="*/ 0 w 86"/>
                <a:gd name="T21" fmla="*/ 3 h 3"/>
                <a:gd name="T22" fmla="*/ 0 w 86"/>
                <a:gd name="T23" fmla="*/ 3 h 3"/>
                <a:gd name="T24" fmla="*/ 0 w 86"/>
                <a:gd name="T25" fmla="*/ 3 h 3"/>
                <a:gd name="T26" fmla="*/ 1 w 86"/>
                <a:gd name="T27" fmla="*/ 1 h 3"/>
                <a:gd name="T28" fmla="*/ 1 w 86"/>
                <a:gd name="T29" fmla="*/ 1 h 3"/>
                <a:gd name="T30" fmla="*/ 1 w 86"/>
                <a:gd name="T31" fmla="*/ 1 h 3"/>
                <a:gd name="T32" fmla="*/ 3 w 86"/>
                <a:gd name="T33" fmla="*/ 1 h 3"/>
                <a:gd name="T34" fmla="*/ 3 w 86"/>
                <a:gd name="T35" fmla="*/ 0 h 3"/>
                <a:gd name="T36" fmla="*/ 3 w 86"/>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6" h="3">
                  <a:moveTo>
                    <a:pt x="3" y="0"/>
                  </a:moveTo>
                  <a:lnTo>
                    <a:pt x="83" y="0"/>
                  </a:lnTo>
                  <a:lnTo>
                    <a:pt x="83" y="1"/>
                  </a:lnTo>
                  <a:lnTo>
                    <a:pt x="84" y="1"/>
                  </a:lnTo>
                  <a:lnTo>
                    <a:pt x="84" y="3"/>
                  </a:lnTo>
                  <a:lnTo>
                    <a:pt x="86" y="3"/>
                  </a:lnTo>
                  <a:lnTo>
                    <a:pt x="0" y="3"/>
                  </a:lnTo>
                  <a:lnTo>
                    <a:pt x="1" y="1"/>
                  </a:lnTo>
                  <a:lnTo>
                    <a:pt x="3" y="1"/>
                  </a:lnTo>
                  <a:lnTo>
                    <a:pt x="3" y="0"/>
                  </a:lnTo>
                  <a:close/>
                </a:path>
              </a:pathLst>
            </a:custGeom>
            <a:solidFill>
              <a:srgbClr val="2B28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72" name="Freeform 766"/>
            <p:cNvSpPr>
              <a:spLocks/>
            </p:cNvSpPr>
            <p:nvPr/>
          </p:nvSpPr>
          <p:spPr bwMode="auto">
            <a:xfrm>
              <a:off x="4288" y="1009"/>
              <a:ext cx="88" cy="4"/>
            </a:xfrm>
            <a:custGeom>
              <a:avLst/>
              <a:gdLst>
                <a:gd name="T0" fmla="*/ 3 w 88"/>
                <a:gd name="T1" fmla="*/ 0 h 4"/>
                <a:gd name="T2" fmla="*/ 86 w 88"/>
                <a:gd name="T3" fmla="*/ 0 h 4"/>
                <a:gd name="T4" fmla="*/ 86 w 88"/>
                <a:gd name="T5" fmla="*/ 0 h 4"/>
                <a:gd name="T6" fmla="*/ 86 w 88"/>
                <a:gd name="T7" fmla="*/ 2 h 4"/>
                <a:gd name="T8" fmla="*/ 86 w 88"/>
                <a:gd name="T9" fmla="*/ 2 h 4"/>
                <a:gd name="T10" fmla="*/ 88 w 88"/>
                <a:gd name="T11" fmla="*/ 2 h 4"/>
                <a:gd name="T12" fmla="*/ 88 w 88"/>
                <a:gd name="T13" fmla="*/ 4 h 4"/>
                <a:gd name="T14" fmla="*/ 88 w 88"/>
                <a:gd name="T15" fmla="*/ 4 h 4"/>
                <a:gd name="T16" fmla="*/ 88 w 88"/>
                <a:gd name="T17" fmla="*/ 4 h 4"/>
                <a:gd name="T18" fmla="*/ 88 w 88"/>
                <a:gd name="T19" fmla="*/ 4 h 4"/>
                <a:gd name="T20" fmla="*/ 0 w 88"/>
                <a:gd name="T21" fmla="*/ 4 h 4"/>
                <a:gd name="T22" fmla="*/ 0 w 88"/>
                <a:gd name="T23" fmla="*/ 4 h 4"/>
                <a:gd name="T24" fmla="*/ 0 w 88"/>
                <a:gd name="T25" fmla="*/ 4 h 4"/>
                <a:gd name="T26" fmla="*/ 2 w 88"/>
                <a:gd name="T27" fmla="*/ 2 h 4"/>
                <a:gd name="T28" fmla="*/ 2 w 88"/>
                <a:gd name="T29" fmla="*/ 2 h 4"/>
                <a:gd name="T30" fmla="*/ 2 w 88"/>
                <a:gd name="T31" fmla="*/ 2 h 4"/>
                <a:gd name="T32" fmla="*/ 2 w 88"/>
                <a:gd name="T33" fmla="*/ 2 h 4"/>
                <a:gd name="T34" fmla="*/ 3 w 88"/>
                <a:gd name="T35" fmla="*/ 0 h 4"/>
                <a:gd name="T36" fmla="*/ 3 w 88"/>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8" h="4">
                  <a:moveTo>
                    <a:pt x="3" y="0"/>
                  </a:moveTo>
                  <a:lnTo>
                    <a:pt x="86" y="0"/>
                  </a:lnTo>
                  <a:lnTo>
                    <a:pt x="86" y="2"/>
                  </a:lnTo>
                  <a:lnTo>
                    <a:pt x="88" y="2"/>
                  </a:lnTo>
                  <a:lnTo>
                    <a:pt x="88" y="4"/>
                  </a:lnTo>
                  <a:lnTo>
                    <a:pt x="0" y="4"/>
                  </a:lnTo>
                  <a:lnTo>
                    <a:pt x="2" y="2"/>
                  </a:lnTo>
                  <a:lnTo>
                    <a:pt x="3" y="0"/>
                  </a:lnTo>
                  <a:close/>
                </a:path>
              </a:pathLst>
            </a:custGeom>
            <a:solidFill>
              <a:srgbClr val="2B282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73" name="Freeform 767"/>
            <p:cNvSpPr>
              <a:spLocks/>
            </p:cNvSpPr>
            <p:nvPr/>
          </p:nvSpPr>
          <p:spPr bwMode="auto">
            <a:xfrm>
              <a:off x="4286" y="1011"/>
              <a:ext cx="92" cy="3"/>
            </a:xfrm>
            <a:custGeom>
              <a:avLst/>
              <a:gdLst>
                <a:gd name="T0" fmla="*/ 4 w 92"/>
                <a:gd name="T1" fmla="*/ 0 h 3"/>
                <a:gd name="T2" fmla="*/ 90 w 92"/>
                <a:gd name="T3" fmla="*/ 0 h 3"/>
                <a:gd name="T4" fmla="*/ 90 w 92"/>
                <a:gd name="T5" fmla="*/ 2 h 3"/>
                <a:gd name="T6" fmla="*/ 90 w 92"/>
                <a:gd name="T7" fmla="*/ 2 h 3"/>
                <a:gd name="T8" fmla="*/ 90 w 92"/>
                <a:gd name="T9" fmla="*/ 2 h 3"/>
                <a:gd name="T10" fmla="*/ 90 w 92"/>
                <a:gd name="T11" fmla="*/ 2 h 3"/>
                <a:gd name="T12" fmla="*/ 92 w 92"/>
                <a:gd name="T13" fmla="*/ 3 h 3"/>
                <a:gd name="T14" fmla="*/ 92 w 92"/>
                <a:gd name="T15" fmla="*/ 3 h 3"/>
                <a:gd name="T16" fmla="*/ 92 w 92"/>
                <a:gd name="T17" fmla="*/ 3 h 3"/>
                <a:gd name="T18" fmla="*/ 92 w 92"/>
                <a:gd name="T19" fmla="*/ 3 h 3"/>
                <a:gd name="T20" fmla="*/ 0 w 92"/>
                <a:gd name="T21" fmla="*/ 3 h 3"/>
                <a:gd name="T22" fmla="*/ 0 w 92"/>
                <a:gd name="T23" fmla="*/ 3 h 3"/>
                <a:gd name="T24" fmla="*/ 0 w 92"/>
                <a:gd name="T25" fmla="*/ 3 h 3"/>
                <a:gd name="T26" fmla="*/ 2 w 92"/>
                <a:gd name="T27" fmla="*/ 3 h 3"/>
                <a:gd name="T28" fmla="*/ 2 w 92"/>
                <a:gd name="T29" fmla="*/ 2 h 3"/>
                <a:gd name="T30" fmla="*/ 2 w 92"/>
                <a:gd name="T31" fmla="*/ 2 h 3"/>
                <a:gd name="T32" fmla="*/ 2 w 92"/>
                <a:gd name="T33" fmla="*/ 2 h 3"/>
                <a:gd name="T34" fmla="*/ 4 w 92"/>
                <a:gd name="T35" fmla="*/ 2 h 3"/>
                <a:gd name="T36" fmla="*/ 4 w 92"/>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2" h="3">
                  <a:moveTo>
                    <a:pt x="4" y="0"/>
                  </a:moveTo>
                  <a:lnTo>
                    <a:pt x="90" y="0"/>
                  </a:lnTo>
                  <a:lnTo>
                    <a:pt x="90" y="2"/>
                  </a:lnTo>
                  <a:lnTo>
                    <a:pt x="92" y="3"/>
                  </a:lnTo>
                  <a:lnTo>
                    <a:pt x="0" y="3"/>
                  </a:lnTo>
                  <a:lnTo>
                    <a:pt x="2" y="3"/>
                  </a:lnTo>
                  <a:lnTo>
                    <a:pt x="2" y="2"/>
                  </a:lnTo>
                  <a:lnTo>
                    <a:pt x="4" y="2"/>
                  </a:lnTo>
                  <a:lnTo>
                    <a:pt x="4" y="0"/>
                  </a:lnTo>
                  <a:close/>
                </a:path>
              </a:pathLst>
            </a:custGeom>
            <a:solidFill>
              <a:srgbClr val="2E2B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74" name="Freeform 768"/>
            <p:cNvSpPr>
              <a:spLocks/>
            </p:cNvSpPr>
            <p:nvPr/>
          </p:nvSpPr>
          <p:spPr bwMode="auto">
            <a:xfrm>
              <a:off x="4285" y="1013"/>
              <a:ext cx="94" cy="3"/>
            </a:xfrm>
            <a:custGeom>
              <a:avLst/>
              <a:gdLst>
                <a:gd name="T0" fmla="*/ 3 w 94"/>
                <a:gd name="T1" fmla="*/ 0 h 3"/>
                <a:gd name="T2" fmla="*/ 91 w 94"/>
                <a:gd name="T3" fmla="*/ 0 h 3"/>
                <a:gd name="T4" fmla="*/ 93 w 94"/>
                <a:gd name="T5" fmla="*/ 1 h 3"/>
                <a:gd name="T6" fmla="*/ 93 w 94"/>
                <a:gd name="T7" fmla="*/ 1 h 3"/>
                <a:gd name="T8" fmla="*/ 93 w 94"/>
                <a:gd name="T9" fmla="*/ 1 h 3"/>
                <a:gd name="T10" fmla="*/ 93 w 94"/>
                <a:gd name="T11" fmla="*/ 1 h 3"/>
                <a:gd name="T12" fmla="*/ 93 w 94"/>
                <a:gd name="T13" fmla="*/ 3 h 3"/>
                <a:gd name="T14" fmla="*/ 94 w 94"/>
                <a:gd name="T15" fmla="*/ 3 h 3"/>
                <a:gd name="T16" fmla="*/ 94 w 94"/>
                <a:gd name="T17" fmla="*/ 3 h 3"/>
                <a:gd name="T18" fmla="*/ 94 w 94"/>
                <a:gd name="T19" fmla="*/ 3 h 3"/>
                <a:gd name="T20" fmla="*/ 0 w 94"/>
                <a:gd name="T21" fmla="*/ 3 h 3"/>
                <a:gd name="T22" fmla="*/ 0 w 94"/>
                <a:gd name="T23" fmla="*/ 3 h 3"/>
                <a:gd name="T24" fmla="*/ 1 w 94"/>
                <a:gd name="T25" fmla="*/ 3 h 3"/>
                <a:gd name="T26" fmla="*/ 1 w 94"/>
                <a:gd name="T27" fmla="*/ 3 h 3"/>
                <a:gd name="T28" fmla="*/ 1 w 94"/>
                <a:gd name="T29" fmla="*/ 1 h 3"/>
                <a:gd name="T30" fmla="*/ 1 w 94"/>
                <a:gd name="T31" fmla="*/ 1 h 3"/>
                <a:gd name="T32" fmla="*/ 1 w 94"/>
                <a:gd name="T33" fmla="*/ 1 h 3"/>
                <a:gd name="T34" fmla="*/ 3 w 94"/>
                <a:gd name="T35" fmla="*/ 1 h 3"/>
                <a:gd name="T36" fmla="*/ 3 w 94"/>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3">
                  <a:moveTo>
                    <a:pt x="3" y="0"/>
                  </a:moveTo>
                  <a:lnTo>
                    <a:pt x="91" y="0"/>
                  </a:lnTo>
                  <a:lnTo>
                    <a:pt x="93" y="1"/>
                  </a:lnTo>
                  <a:lnTo>
                    <a:pt x="93" y="3"/>
                  </a:lnTo>
                  <a:lnTo>
                    <a:pt x="94" y="3"/>
                  </a:lnTo>
                  <a:lnTo>
                    <a:pt x="0" y="3"/>
                  </a:lnTo>
                  <a:lnTo>
                    <a:pt x="1" y="3"/>
                  </a:lnTo>
                  <a:lnTo>
                    <a:pt x="1" y="1"/>
                  </a:lnTo>
                  <a:lnTo>
                    <a:pt x="3" y="1"/>
                  </a:lnTo>
                  <a:lnTo>
                    <a:pt x="3" y="0"/>
                  </a:lnTo>
                  <a:close/>
                </a:path>
              </a:pathLst>
            </a:custGeom>
            <a:solidFill>
              <a:srgbClr val="2E2B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75" name="Freeform 769"/>
            <p:cNvSpPr>
              <a:spLocks/>
            </p:cNvSpPr>
            <p:nvPr/>
          </p:nvSpPr>
          <p:spPr bwMode="auto">
            <a:xfrm>
              <a:off x="4283" y="1014"/>
              <a:ext cx="98" cy="4"/>
            </a:xfrm>
            <a:custGeom>
              <a:avLst/>
              <a:gdLst>
                <a:gd name="T0" fmla="*/ 3 w 98"/>
                <a:gd name="T1" fmla="*/ 0 h 4"/>
                <a:gd name="T2" fmla="*/ 95 w 98"/>
                <a:gd name="T3" fmla="*/ 0 h 4"/>
                <a:gd name="T4" fmla="*/ 95 w 98"/>
                <a:gd name="T5" fmla="*/ 2 h 4"/>
                <a:gd name="T6" fmla="*/ 96 w 98"/>
                <a:gd name="T7" fmla="*/ 2 h 4"/>
                <a:gd name="T8" fmla="*/ 96 w 98"/>
                <a:gd name="T9" fmla="*/ 2 h 4"/>
                <a:gd name="T10" fmla="*/ 96 w 98"/>
                <a:gd name="T11" fmla="*/ 2 h 4"/>
                <a:gd name="T12" fmla="*/ 96 w 98"/>
                <a:gd name="T13" fmla="*/ 4 h 4"/>
                <a:gd name="T14" fmla="*/ 98 w 98"/>
                <a:gd name="T15" fmla="*/ 4 h 4"/>
                <a:gd name="T16" fmla="*/ 98 w 98"/>
                <a:gd name="T17" fmla="*/ 4 h 4"/>
                <a:gd name="T18" fmla="*/ 98 w 98"/>
                <a:gd name="T19" fmla="*/ 4 h 4"/>
                <a:gd name="T20" fmla="*/ 0 w 98"/>
                <a:gd name="T21" fmla="*/ 4 h 4"/>
                <a:gd name="T22" fmla="*/ 0 w 98"/>
                <a:gd name="T23" fmla="*/ 4 h 4"/>
                <a:gd name="T24" fmla="*/ 2 w 98"/>
                <a:gd name="T25" fmla="*/ 4 h 4"/>
                <a:gd name="T26" fmla="*/ 2 w 98"/>
                <a:gd name="T27" fmla="*/ 4 h 4"/>
                <a:gd name="T28" fmla="*/ 2 w 98"/>
                <a:gd name="T29" fmla="*/ 2 h 4"/>
                <a:gd name="T30" fmla="*/ 2 w 98"/>
                <a:gd name="T31" fmla="*/ 2 h 4"/>
                <a:gd name="T32" fmla="*/ 3 w 98"/>
                <a:gd name="T33" fmla="*/ 2 h 4"/>
                <a:gd name="T34" fmla="*/ 3 w 98"/>
                <a:gd name="T35" fmla="*/ 2 h 4"/>
                <a:gd name="T36" fmla="*/ 3 w 98"/>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8" h="4">
                  <a:moveTo>
                    <a:pt x="3" y="0"/>
                  </a:moveTo>
                  <a:lnTo>
                    <a:pt x="95" y="0"/>
                  </a:lnTo>
                  <a:lnTo>
                    <a:pt x="95" y="2"/>
                  </a:lnTo>
                  <a:lnTo>
                    <a:pt x="96" y="2"/>
                  </a:lnTo>
                  <a:lnTo>
                    <a:pt x="96" y="4"/>
                  </a:lnTo>
                  <a:lnTo>
                    <a:pt x="98" y="4"/>
                  </a:lnTo>
                  <a:lnTo>
                    <a:pt x="0" y="4"/>
                  </a:lnTo>
                  <a:lnTo>
                    <a:pt x="2" y="4"/>
                  </a:lnTo>
                  <a:lnTo>
                    <a:pt x="2" y="2"/>
                  </a:lnTo>
                  <a:lnTo>
                    <a:pt x="3" y="2"/>
                  </a:lnTo>
                  <a:lnTo>
                    <a:pt x="3" y="0"/>
                  </a:lnTo>
                  <a:close/>
                </a:path>
              </a:pathLst>
            </a:custGeom>
            <a:solidFill>
              <a:srgbClr val="2E2B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76" name="Freeform 770"/>
            <p:cNvSpPr>
              <a:spLocks/>
            </p:cNvSpPr>
            <p:nvPr/>
          </p:nvSpPr>
          <p:spPr bwMode="auto">
            <a:xfrm>
              <a:off x="4281" y="1016"/>
              <a:ext cx="102" cy="3"/>
            </a:xfrm>
            <a:custGeom>
              <a:avLst/>
              <a:gdLst>
                <a:gd name="T0" fmla="*/ 4 w 102"/>
                <a:gd name="T1" fmla="*/ 0 h 3"/>
                <a:gd name="T2" fmla="*/ 98 w 102"/>
                <a:gd name="T3" fmla="*/ 0 h 3"/>
                <a:gd name="T4" fmla="*/ 98 w 102"/>
                <a:gd name="T5" fmla="*/ 2 h 3"/>
                <a:gd name="T6" fmla="*/ 100 w 102"/>
                <a:gd name="T7" fmla="*/ 2 h 3"/>
                <a:gd name="T8" fmla="*/ 100 w 102"/>
                <a:gd name="T9" fmla="*/ 2 h 3"/>
                <a:gd name="T10" fmla="*/ 100 w 102"/>
                <a:gd name="T11" fmla="*/ 2 h 3"/>
                <a:gd name="T12" fmla="*/ 100 w 102"/>
                <a:gd name="T13" fmla="*/ 3 h 3"/>
                <a:gd name="T14" fmla="*/ 100 w 102"/>
                <a:gd name="T15" fmla="*/ 3 h 3"/>
                <a:gd name="T16" fmla="*/ 102 w 102"/>
                <a:gd name="T17" fmla="*/ 3 h 3"/>
                <a:gd name="T18" fmla="*/ 102 w 102"/>
                <a:gd name="T19" fmla="*/ 3 h 3"/>
                <a:gd name="T20" fmla="*/ 0 w 102"/>
                <a:gd name="T21" fmla="*/ 3 h 3"/>
                <a:gd name="T22" fmla="*/ 2 w 102"/>
                <a:gd name="T23" fmla="*/ 3 h 3"/>
                <a:gd name="T24" fmla="*/ 2 w 102"/>
                <a:gd name="T25" fmla="*/ 3 h 3"/>
                <a:gd name="T26" fmla="*/ 2 w 102"/>
                <a:gd name="T27" fmla="*/ 3 h 3"/>
                <a:gd name="T28" fmla="*/ 2 w 102"/>
                <a:gd name="T29" fmla="*/ 2 h 3"/>
                <a:gd name="T30" fmla="*/ 2 w 102"/>
                <a:gd name="T31" fmla="*/ 2 h 3"/>
                <a:gd name="T32" fmla="*/ 4 w 102"/>
                <a:gd name="T33" fmla="*/ 2 h 3"/>
                <a:gd name="T34" fmla="*/ 4 w 102"/>
                <a:gd name="T35" fmla="*/ 2 h 3"/>
                <a:gd name="T36" fmla="*/ 4 w 102"/>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2" h="3">
                  <a:moveTo>
                    <a:pt x="4" y="0"/>
                  </a:moveTo>
                  <a:lnTo>
                    <a:pt x="98" y="0"/>
                  </a:lnTo>
                  <a:lnTo>
                    <a:pt x="98" y="2"/>
                  </a:lnTo>
                  <a:lnTo>
                    <a:pt x="100" y="2"/>
                  </a:lnTo>
                  <a:lnTo>
                    <a:pt x="100" y="3"/>
                  </a:lnTo>
                  <a:lnTo>
                    <a:pt x="102" y="3"/>
                  </a:lnTo>
                  <a:lnTo>
                    <a:pt x="0" y="3"/>
                  </a:lnTo>
                  <a:lnTo>
                    <a:pt x="2" y="3"/>
                  </a:lnTo>
                  <a:lnTo>
                    <a:pt x="2" y="2"/>
                  </a:lnTo>
                  <a:lnTo>
                    <a:pt x="4" y="2"/>
                  </a:lnTo>
                  <a:lnTo>
                    <a:pt x="4" y="0"/>
                  </a:lnTo>
                  <a:close/>
                </a:path>
              </a:pathLst>
            </a:custGeom>
            <a:solidFill>
              <a:srgbClr val="302D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77" name="Freeform 771"/>
            <p:cNvSpPr>
              <a:spLocks/>
            </p:cNvSpPr>
            <p:nvPr/>
          </p:nvSpPr>
          <p:spPr bwMode="auto">
            <a:xfrm>
              <a:off x="4281" y="1018"/>
              <a:ext cx="102" cy="3"/>
            </a:xfrm>
            <a:custGeom>
              <a:avLst/>
              <a:gdLst>
                <a:gd name="T0" fmla="*/ 2 w 102"/>
                <a:gd name="T1" fmla="*/ 0 h 3"/>
                <a:gd name="T2" fmla="*/ 100 w 102"/>
                <a:gd name="T3" fmla="*/ 0 h 3"/>
                <a:gd name="T4" fmla="*/ 100 w 102"/>
                <a:gd name="T5" fmla="*/ 1 h 3"/>
                <a:gd name="T6" fmla="*/ 100 w 102"/>
                <a:gd name="T7" fmla="*/ 1 h 3"/>
                <a:gd name="T8" fmla="*/ 100 w 102"/>
                <a:gd name="T9" fmla="*/ 1 h 3"/>
                <a:gd name="T10" fmla="*/ 102 w 102"/>
                <a:gd name="T11" fmla="*/ 1 h 3"/>
                <a:gd name="T12" fmla="*/ 102 w 102"/>
                <a:gd name="T13" fmla="*/ 3 h 3"/>
                <a:gd name="T14" fmla="*/ 102 w 102"/>
                <a:gd name="T15" fmla="*/ 3 h 3"/>
                <a:gd name="T16" fmla="*/ 102 w 102"/>
                <a:gd name="T17" fmla="*/ 3 h 3"/>
                <a:gd name="T18" fmla="*/ 102 w 102"/>
                <a:gd name="T19" fmla="*/ 3 h 3"/>
                <a:gd name="T20" fmla="*/ 0 w 102"/>
                <a:gd name="T21" fmla="*/ 3 h 3"/>
                <a:gd name="T22" fmla="*/ 0 w 102"/>
                <a:gd name="T23" fmla="*/ 3 h 3"/>
                <a:gd name="T24" fmla="*/ 0 w 102"/>
                <a:gd name="T25" fmla="*/ 3 h 3"/>
                <a:gd name="T26" fmla="*/ 0 w 102"/>
                <a:gd name="T27" fmla="*/ 3 h 3"/>
                <a:gd name="T28" fmla="*/ 0 w 102"/>
                <a:gd name="T29" fmla="*/ 1 h 3"/>
                <a:gd name="T30" fmla="*/ 2 w 102"/>
                <a:gd name="T31" fmla="*/ 1 h 3"/>
                <a:gd name="T32" fmla="*/ 2 w 102"/>
                <a:gd name="T33" fmla="*/ 1 h 3"/>
                <a:gd name="T34" fmla="*/ 2 w 102"/>
                <a:gd name="T35" fmla="*/ 1 h 3"/>
                <a:gd name="T36" fmla="*/ 2 w 102"/>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2" h="3">
                  <a:moveTo>
                    <a:pt x="2" y="0"/>
                  </a:moveTo>
                  <a:lnTo>
                    <a:pt x="100" y="0"/>
                  </a:lnTo>
                  <a:lnTo>
                    <a:pt x="100" y="1"/>
                  </a:lnTo>
                  <a:lnTo>
                    <a:pt x="102" y="1"/>
                  </a:lnTo>
                  <a:lnTo>
                    <a:pt x="102" y="3"/>
                  </a:lnTo>
                  <a:lnTo>
                    <a:pt x="0" y="3"/>
                  </a:lnTo>
                  <a:lnTo>
                    <a:pt x="0" y="1"/>
                  </a:lnTo>
                  <a:lnTo>
                    <a:pt x="2" y="1"/>
                  </a:lnTo>
                  <a:lnTo>
                    <a:pt x="2" y="0"/>
                  </a:lnTo>
                  <a:close/>
                </a:path>
              </a:pathLst>
            </a:custGeom>
            <a:solidFill>
              <a:srgbClr val="302D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78" name="Freeform 772"/>
            <p:cNvSpPr>
              <a:spLocks/>
            </p:cNvSpPr>
            <p:nvPr/>
          </p:nvSpPr>
          <p:spPr bwMode="auto">
            <a:xfrm>
              <a:off x="4280" y="1019"/>
              <a:ext cx="104" cy="5"/>
            </a:xfrm>
            <a:custGeom>
              <a:avLst/>
              <a:gdLst>
                <a:gd name="T0" fmla="*/ 1 w 104"/>
                <a:gd name="T1" fmla="*/ 0 h 5"/>
                <a:gd name="T2" fmla="*/ 103 w 104"/>
                <a:gd name="T3" fmla="*/ 0 h 5"/>
                <a:gd name="T4" fmla="*/ 103 w 104"/>
                <a:gd name="T5" fmla="*/ 2 h 5"/>
                <a:gd name="T6" fmla="*/ 103 w 104"/>
                <a:gd name="T7" fmla="*/ 2 h 5"/>
                <a:gd name="T8" fmla="*/ 103 w 104"/>
                <a:gd name="T9" fmla="*/ 2 h 5"/>
                <a:gd name="T10" fmla="*/ 103 w 104"/>
                <a:gd name="T11" fmla="*/ 2 h 5"/>
                <a:gd name="T12" fmla="*/ 104 w 104"/>
                <a:gd name="T13" fmla="*/ 4 h 5"/>
                <a:gd name="T14" fmla="*/ 104 w 104"/>
                <a:gd name="T15" fmla="*/ 4 h 5"/>
                <a:gd name="T16" fmla="*/ 104 w 104"/>
                <a:gd name="T17" fmla="*/ 4 h 5"/>
                <a:gd name="T18" fmla="*/ 104 w 104"/>
                <a:gd name="T19" fmla="*/ 5 h 5"/>
                <a:gd name="T20" fmla="*/ 0 w 104"/>
                <a:gd name="T21" fmla="*/ 5 h 5"/>
                <a:gd name="T22" fmla="*/ 0 w 104"/>
                <a:gd name="T23" fmla="*/ 4 h 5"/>
                <a:gd name="T24" fmla="*/ 0 w 104"/>
                <a:gd name="T25" fmla="*/ 4 h 5"/>
                <a:gd name="T26" fmla="*/ 0 w 104"/>
                <a:gd name="T27" fmla="*/ 4 h 5"/>
                <a:gd name="T28" fmla="*/ 1 w 104"/>
                <a:gd name="T29" fmla="*/ 2 h 5"/>
                <a:gd name="T30" fmla="*/ 1 w 104"/>
                <a:gd name="T31" fmla="*/ 2 h 5"/>
                <a:gd name="T32" fmla="*/ 1 w 104"/>
                <a:gd name="T33" fmla="*/ 2 h 5"/>
                <a:gd name="T34" fmla="*/ 1 w 104"/>
                <a:gd name="T35" fmla="*/ 2 h 5"/>
                <a:gd name="T36" fmla="*/ 1 w 104"/>
                <a:gd name="T37" fmla="*/ 0 h 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4" h="5">
                  <a:moveTo>
                    <a:pt x="1" y="0"/>
                  </a:moveTo>
                  <a:lnTo>
                    <a:pt x="103" y="0"/>
                  </a:lnTo>
                  <a:lnTo>
                    <a:pt x="103" y="2"/>
                  </a:lnTo>
                  <a:lnTo>
                    <a:pt x="104" y="4"/>
                  </a:lnTo>
                  <a:lnTo>
                    <a:pt x="104" y="5"/>
                  </a:lnTo>
                  <a:lnTo>
                    <a:pt x="0" y="5"/>
                  </a:lnTo>
                  <a:lnTo>
                    <a:pt x="0" y="4"/>
                  </a:lnTo>
                  <a:lnTo>
                    <a:pt x="1" y="2"/>
                  </a:lnTo>
                  <a:lnTo>
                    <a:pt x="1" y="0"/>
                  </a:lnTo>
                  <a:close/>
                </a:path>
              </a:pathLst>
            </a:custGeom>
            <a:solidFill>
              <a:srgbClr val="3330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79" name="Freeform 773"/>
            <p:cNvSpPr>
              <a:spLocks/>
            </p:cNvSpPr>
            <p:nvPr/>
          </p:nvSpPr>
          <p:spPr bwMode="auto">
            <a:xfrm>
              <a:off x="4278" y="1021"/>
              <a:ext cx="108" cy="5"/>
            </a:xfrm>
            <a:custGeom>
              <a:avLst/>
              <a:gdLst>
                <a:gd name="T0" fmla="*/ 3 w 108"/>
                <a:gd name="T1" fmla="*/ 0 h 5"/>
                <a:gd name="T2" fmla="*/ 105 w 108"/>
                <a:gd name="T3" fmla="*/ 0 h 5"/>
                <a:gd name="T4" fmla="*/ 106 w 108"/>
                <a:gd name="T5" fmla="*/ 2 h 5"/>
                <a:gd name="T6" fmla="*/ 106 w 108"/>
                <a:gd name="T7" fmla="*/ 2 h 5"/>
                <a:gd name="T8" fmla="*/ 106 w 108"/>
                <a:gd name="T9" fmla="*/ 2 h 5"/>
                <a:gd name="T10" fmla="*/ 106 w 108"/>
                <a:gd name="T11" fmla="*/ 3 h 5"/>
                <a:gd name="T12" fmla="*/ 106 w 108"/>
                <a:gd name="T13" fmla="*/ 3 h 5"/>
                <a:gd name="T14" fmla="*/ 108 w 108"/>
                <a:gd name="T15" fmla="*/ 3 h 5"/>
                <a:gd name="T16" fmla="*/ 108 w 108"/>
                <a:gd name="T17" fmla="*/ 3 h 5"/>
                <a:gd name="T18" fmla="*/ 108 w 108"/>
                <a:gd name="T19" fmla="*/ 5 h 5"/>
                <a:gd name="T20" fmla="*/ 0 w 108"/>
                <a:gd name="T21" fmla="*/ 5 h 5"/>
                <a:gd name="T22" fmla="*/ 0 w 108"/>
                <a:gd name="T23" fmla="*/ 3 h 5"/>
                <a:gd name="T24" fmla="*/ 0 w 108"/>
                <a:gd name="T25" fmla="*/ 3 h 5"/>
                <a:gd name="T26" fmla="*/ 2 w 108"/>
                <a:gd name="T27" fmla="*/ 3 h 5"/>
                <a:gd name="T28" fmla="*/ 2 w 108"/>
                <a:gd name="T29" fmla="*/ 3 h 5"/>
                <a:gd name="T30" fmla="*/ 2 w 108"/>
                <a:gd name="T31" fmla="*/ 2 h 5"/>
                <a:gd name="T32" fmla="*/ 2 w 108"/>
                <a:gd name="T33" fmla="*/ 2 h 5"/>
                <a:gd name="T34" fmla="*/ 2 w 108"/>
                <a:gd name="T35" fmla="*/ 2 h 5"/>
                <a:gd name="T36" fmla="*/ 3 w 108"/>
                <a:gd name="T37" fmla="*/ 0 h 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8" h="5">
                  <a:moveTo>
                    <a:pt x="3" y="0"/>
                  </a:moveTo>
                  <a:lnTo>
                    <a:pt x="105" y="0"/>
                  </a:lnTo>
                  <a:lnTo>
                    <a:pt x="106" y="2"/>
                  </a:lnTo>
                  <a:lnTo>
                    <a:pt x="106" y="3"/>
                  </a:lnTo>
                  <a:lnTo>
                    <a:pt x="108" y="3"/>
                  </a:lnTo>
                  <a:lnTo>
                    <a:pt x="108" y="5"/>
                  </a:lnTo>
                  <a:lnTo>
                    <a:pt x="0" y="5"/>
                  </a:lnTo>
                  <a:lnTo>
                    <a:pt x="0" y="3"/>
                  </a:lnTo>
                  <a:lnTo>
                    <a:pt x="2" y="3"/>
                  </a:lnTo>
                  <a:lnTo>
                    <a:pt x="2" y="2"/>
                  </a:lnTo>
                  <a:lnTo>
                    <a:pt x="3" y="0"/>
                  </a:lnTo>
                  <a:close/>
                </a:path>
              </a:pathLst>
            </a:custGeom>
            <a:solidFill>
              <a:srgbClr val="3330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80" name="Freeform 774"/>
            <p:cNvSpPr>
              <a:spLocks/>
            </p:cNvSpPr>
            <p:nvPr/>
          </p:nvSpPr>
          <p:spPr bwMode="auto">
            <a:xfrm>
              <a:off x="4276" y="1024"/>
              <a:ext cx="112" cy="4"/>
            </a:xfrm>
            <a:custGeom>
              <a:avLst/>
              <a:gdLst>
                <a:gd name="T0" fmla="*/ 4 w 112"/>
                <a:gd name="T1" fmla="*/ 0 h 4"/>
                <a:gd name="T2" fmla="*/ 108 w 112"/>
                <a:gd name="T3" fmla="*/ 0 h 4"/>
                <a:gd name="T4" fmla="*/ 108 w 112"/>
                <a:gd name="T5" fmla="*/ 0 h 4"/>
                <a:gd name="T6" fmla="*/ 110 w 112"/>
                <a:gd name="T7" fmla="*/ 0 h 4"/>
                <a:gd name="T8" fmla="*/ 110 w 112"/>
                <a:gd name="T9" fmla="*/ 0 h 4"/>
                <a:gd name="T10" fmla="*/ 110 w 112"/>
                <a:gd name="T11" fmla="*/ 2 h 4"/>
                <a:gd name="T12" fmla="*/ 110 w 112"/>
                <a:gd name="T13" fmla="*/ 2 h 4"/>
                <a:gd name="T14" fmla="*/ 110 w 112"/>
                <a:gd name="T15" fmla="*/ 2 h 4"/>
                <a:gd name="T16" fmla="*/ 112 w 112"/>
                <a:gd name="T17" fmla="*/ 2 h 4"/>
                <a:gd name="T18" fmla="*/ 112 w 112"/>
                <a:gd name="T19" fmla="*/ 4 h 4"/>
                <a:gd name="T20" fmla="*/ 0 w 112"/>
                <a:gd name="T21" fmla="*/ 4 h 4"/>
                <a:gd name="T22" fmla="*/ 0 w 112"/>
                <a:gd name="T23" fmla="*/ 2 h 4"/>
                <a:gd name="T24" fmla="*/ 2 w 112"/>
                <a:gd name="T25" fmla="*/ 2 h 4"/>
                <a:gd name="T26" fmla="*/ 2 w 112"/>
                <a:gd name="T27" fmla="*/ 2 h 4"/>
                <a:gd name="T28" fmla="*/ 2 w 112"/>
                <a:gd name="T29" fmla="*/ 2 h 4"/>
                <a:gd name="T30" fmla="*/ 2 w 112"/>
                <a:gd name="T31" fmla="*/ 0 h 4"/>
                <a:gd name="T32" fmla="*/ 2 w 112"/>
                <a:gd name="T33" fmla="*/ 0 h 4"/>
                <a:gd name="T34" fmla="*/ 4 w 112"/>
                <a:gd name="T35" fmla="*/ 0 h 4"/>
                <a:gd name="T36" fmla="*/ 4 w 112"/>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2" h="4">
                  <a:moveTo>
                    <a:pt x="4" y="0"/>
                  </a:moveTo>
                  <a:lnTo>
                    <a:pt x="108" y="0"/>
                  </a:lnTo>
                  <a:lnTo>
                    <a:pt x="110" y="0"/>
                  </a:lnTo>
                  <a:lnTo>
                    <a:pt x="110" y="2"/>
                  </a:lnTo>
                  <a:lnTo>
                    <a:pt x="112" y="2"/>
                  </a:lnTo>
                  <a:lnTo>
                    <a:pt x="112" y="4"/>
                  </a:lnTo>
                  <a:lnTo>
                    <a:pt x="0" y="4"/>
                  </a:lnTo>
                  <a:lnTo>
                    <a:pt x="0" y="2"/>
                  </a:lnTo>
                  <a:lnTo>
                    <a:pt x="2" y="2"/>
                  </a:lnTo>
                  <a:lnTo>
                    <a:pt x="2" y="0"/>
                  </a:lnTo>
                  <a:lnTo>
                    <a:pt x="4" y="0"/>
                  </a:lnTo>
                  <a:close/>
                </a:path>
              </a:pathLst>
            </a:custGeom>
            <a:solidFill>
              <a:srgbClr val="3330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81" name="Freeform 775"/>
            <p:cNvSpPr>
              <a:spLocks/>
            </p:cNvSpPr>
            <p:nvPr/>
          </p:nvSpPr>
          <p:spPr bwMode="auto">
            <a:xfrm>
              <a:off x="4274" y="1026"/>
              <a:ext cx="115" cy="4"/>
            </a:xfrm>
            <a:custGeom>
              <a:avLst/>
              <a:gdLst>
                <a:gd name="T0" fmla="*/ 4 w 115"/>
                <a:gd name="T1" fmla="*/ 0 h 4"/>
                <a:gd name="T2" fmla="*/ 112 w 115"/>
                <a:gd name="T3" fmla="*/ 0 h 4"/>
                <a:gd name="T4" fmla="*/ 112 w 115"/>
                <a:gd name="T5" fmla="*/ 0 h 4"/>
                <a:gd name="T6" fmla="*/ 112 w 115"/>
                <a:gd name="T7" fmla="*/ 0 h 4"/>
                <a:gd name="T8" fmla="*/ 114 w 115"/>
                <a:gd name="T9" fmla="*/ 0 h 4"/>
                <a:gd name="T10" fmla="*/ 114 w 115"/>
                <a:gd name="T11" fmla="*/ 2 h 4"/>
                <a:gd name="T12" fmla="*/ 114 w 115"/>
                <a:gd name="T13" fmla="*/ 2 h 4"/>
                <a:gd name="T14" fmla="*/ 114 w 115"/>
                <a:gd name="T15" fmla="*/ 2 h 4"/>
                <a:gd name="T16" fmla="*/ 114 w 115"/>
                <a:gd name="T17" fmla="*/ 2 h 4"/>
                <a:gd name="T18" fmla="*/ 115 w 115"/>
                <a:gd name="T19" fmla="*/ 4 h 4"/>
                <a:gd name="T20" fmla="*/ 0 w 115"/>
                <a:gd name="T21" fmla="*/ 4 h 4"/>
                <a:gd name="T22" fmla="*/ 2 w 115"/>
                <a:gd name="T23" fmla="*/ 2 h 4"/>
                <a:gd name="T24" fmla="*/ 2 w 115"/>
                <a:gd name="T25" fmla="*/ 2 h 4"/>
                <a:gd name="T26" fmla="*/ 2 w 115"/>
                <a:gd name="T27" fmla="*/ 2 h 4"/>
                <a:gd name="T28" fmla="*/ 2 w 115"/>
                <a:gd name="T29" fmla="*/ 2 h 4"/>
                <a:gd name="T30" fmla="*/ 2 w 115"/>
                <a:gd name="T31" fmla="*/ 0 h 4"/>
                <a:gd name="T32" fmla="*/ 4 w 115"/>
                <a:gd name="T33" fmla="*/ 0 h 4"/>
                <a:gd name="T34" fmla="*/ 4 w 115"/>
                <a:gd name="T35" fmla="*/ 0 h 4"/>
                <a:gd name="T36" fmla="*/ 4 w 115"/>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5" h="4">
                  <a:moveTo>
                    <a:pt x="4" y="0"/>
                  </a:moveTo>
                  <a:lnTo>
                    <a:pt x="112" y="0"/>
                  </a:lnTo>
                  <a:lnTo>
                    <a:pt x="114" y="0"/>
                  </a:lnTo>
                  <a:lnTo>
                    <a:pt x="114" y="2"/>
                  </a:lnTo>
                  <a:lnTo>
                    <a:pt x="115" y="4"/>
                  </a:lnTo>
                  <a:lnTo>
                    <a:pt x="0" y="4"/>
                  </a:lnTo>
                  <a:lnTo>
                    <a:pt x="2" y="2"/>
                  </a:lnTo>
                  <a:lnTo>
                    <a:pt x="2" y="0"/>
                  </a:lnTo>
                  <a:lnTo>
                    <a:pt x="4" y="0"/>
                  </a:lnTo>
                  <a:close/>
                </a:path>
              </a:pathLst>
            </a:custGeom>
            <a:solidFill>
              <a:srgbClr val="3532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82" name="Freeform 776"/>
            <p:cNvSpPr>
              <a:spLocks/>
            </p:cNvSpPr>
            <p:nvPr/>
          </p:nvSpPr>
          <p:spPr bwMode="auto">
            <a:xfrm>
              <a:off x="4274" y="1028"/>
              <a:ext cx="115" cy="3"/>
            </a:xfrm>
            <a:custGeom>
              <a:avLst/>
              <a:gdLst>
                <a:gd name="T0" fmla="*/ 2 w 115"/>
                <a:gd name="T1" fmla="*/ 0 h 3"/>
                <a:gd name="T2" fmla="*/ 114 w 115"/>
                <a:gd name="T3" fmla="*/ 0 h 3"/>
                <a:gd name="T4" fmla="*/ 114 w 115"/>
                <a:gd name="T5" fmla="*/ 0 h 3"/>
                <a:gd name="T6" fmla="*/ 114 w 115"/>
                <a:gd name="T7" fmla="*/ 0 h 3"/>
                <a:gd name="T8" fmla="*/ 114 w 115"/>
                <a:gd name="T9" fmla="*/ 0 h 3"/>
                <a:gd name="T10" fmla="*/ 115 w 115"/>
                <a:gd name="T11" fmla="*/ 2 h 3"/>
                <a:gd name="T12" fmla="*/ 115 w 115"/>
                <a:gd name="T13" fmla="*/ 2 h 3"/>
                <a:gd name="T14" fmla="*/ 115 w 115"/>
                <a:gd name="T15" fmla="*/ 2 h 3"/>
                <a:gd name="T16" fmla="*/ 115 w 115"/>
                <a:gd name="T17" fmla="*/ 2 h 3"/>
                <a:gd name="T18" fmla="*/ 115 w 115"/>
                <a:gd name="T19" fmla="*/ 3 h 3"/>
                <a:gd name="T20" fmla="*/ 0 w 115"/>
                <a:gd name="T21" fmla="*/ 3 h 3"/>
                <a:gd name="T22" fmla="*/ 0 w 115"/>
                <a:gd name="T23" fmla="*/ 2 h 3"/>
                <a:gd name="T24" fmla="*/ 0 w 115"/>
                <a:gd name="T25" fmla="*/ 2 h 3"/>
                <a:gd name="T26" fmla="*/ 0 w 115"/>
                <a:gd name="T27" fmla="*/ 2 h 3"/>
                <a:gd name="T28" fmla="*/ 0 w 115"/>
                <a:gd name="T29" fmla="*/ 2 h 3"/>
                <a:gd name="T30" fmla="*/ 2 w 115"/>
                <a:gd name="T31" fmla="*/ 0 h 3"/>
                <a:gd name="T32" fmla="*/ 2 w 115"/>
                <a:gd name="T33" fmla="*/ 0 h 3"/>
                <a:gd name="T34" fmla="*/ 2 w 115"/>
                <a:gd name="T35" fmla="*/ 0 h 3"/>
                <a:gd name="T36" fmla="*/ 2 w 115"/>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5" h="3">
                  <a:moveTo>
                    <a:pt x="2" y="0"/>
                  </a:moveTo>
                  <a:lnTo>
                    <a:pt x="114" y="0"/>
                  </a:lnTo>
                  <a:lnTo>
                    <a:pt x="115" y="2"/>
                  </a:lnTo>
                  <a:lnTo>
                    <a:pt x="115" y="3"/>
                  </a:lnTo>
                  <a:lnTo>
                    <a:pt x="0" y="3"/>
                  </a:lnTo>
                  <a:lnTo>
                    <a:pt x="0" y="2"/>
                  </a:lnTo>
                  <a:lnTo>
                    <a:pt x="2" y="0"/>
                  </a:lnTo>
                  <a:close/>
                </a:path>
              </a:pathLst>
            </a:custGeom>
            <a:solidFill>
              <a:srgbClr val="35322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483" name="Freeform 777"/>
            <p:cNvSpPr>
              <a:spLocks/>
            </p:cNvSpPr>
            <p:nvPr/>
          </p:nvSpPr>
          <p:spPr bwMode="auto">
            <a:xfrm>
              <a:off x="4273" y="1030"/>
              <a:ext cx="118" cy="3"/>
            </a:xfrm>
            <a:custGeom>
              <a:avLst/>
              <a:gdLst>
                <a:gd name="T0" fmla="*/ 1 w 118"/>
                <a:gd name="T1" fmla="*/ 0 h 3"/>
                <a:gd name="T2" fmla="*/ 116 w 118"/>
                <a:gd name="T3" fmla="*/ 0 h 3"/>
                <a:gd name="T4" fmla="*/ 116 w 118"/>
                <a:gd name="T5" fmla="*/ 0 h 3"/>
                <a:gd name="T6" fmla="*/ 116 w 118"/>
                <a:gd name="T7" fmla="*/ 0 h 3"/>
                <a:gd name="T8" fmla="*/ 116 w 118"/>
                <a:gd name="T9" fmla="*/ 0 h 3"/>
                <a:gd name="T10" fmla="*/ 116 w 118"/>
                <a:gd name="T11" fmla="*/ 1 h 3"/>
                <a:gd name="T12" fmla="*/ 116 w 118"/>
                <a:gd name="T13" fmla="*/ 1 h 3"/>
                <a:gd name="T14" fmla="*/ 118 w 118"/>
                <a:gd name="T15" fmla="*/ 1 h 3"/>
                <a:gd name="T16" fmla="*/ 118 w 118"/>
                <a:gd name="T17" fmla="*/ 1 h 3"/>
                <a:gd name="T18" fmla="*/ 118 w 118"/>
                <a:gd name="T19" fmla="*/ 3 h 3"/>
                <a:gd name="T20" fmla="*/ 0 w 118"/>
                <a:gd name="T21" fmla="*/ 3 h 3"/>
                <a:gd name="T22" fmla="*/ 0 w 118"/>
                <a:gd name="T23" fmla="*/ 1 h 3"/>
                <a:gd name="T24" fmla="*/ 0 w 118"/>
                <a:gd name="T25" fmla="*/ 1 h 3"/>
                <a:gd name="T26" fmla="*/ 0 w 118"/>
                <a:gd name="T27" fmla="*/ 1 h 3"/>
                <a:gd name="T28" fmla="*/ 1 w 118"/>
                <a:gd name="T29" fmla="*/ 1 h 3"/>
                <a:gd name="T30" fmla="*/ 1 w 118"/>
                <a:gd name="T31" fmla="*/ 0 h 3"/>
                <a:gd name="T32" fmla="*/ 1 w 118"/>
                <a:gd name="T33" fmla="*/ 0 h 3"/>
                <a:gd name="T34" fmla="*/ 1 w 118"/>
                <a:gd name="T35" fmla="*/ 0 h 3"/>
                <a:gd name="T36" fmla="*/ 1 w 118"/>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8" h="3">
                  <a:moveTo>
                    <a:pt x="1" y="0"/>
                  </a:moveTo>
                  <a:lnTo>
                    <a:pt x="116" y="0"/>
                  </a:lnTo>
                  <a:lnTo>
                    <a:pt x="116" y="1"/>
                  </a:lnTo>
                  <a:lnTo>
                    <a:pt x="118" y="1"/>
                  </a:lnTo>
                  <a:lnTo>
                    <a:pt x="118" y="3"/>
                  </a:lnTo>
                  <a:lnTo>
                    <a:pt x="0" y="3"/>
                  </a:lnTo>
                  <a:lnTo>
                    <a:pt x="0" y="1"/>
                  </a:lnTo>
                  <a:lnTo>
                    <a:pt x="1" y="1"/>
                  </a:lnTo>
                  <a:lnTo>
                    <a:pt x="1" y="0"/>
                  </a:lnTo>
                  <a:close/>
                </a:path>
              </a:pathLst>
            </a:custGeom>
            <a:solidFill>
              <a:srgbClr val="3734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29872" name="Group 778"/>
          <p:cNvGrpSpPr>
            <a:grpSpLocks/>
          </p:cNvGrpSpPr>
          <p:nvPr/>
        </p:nvGrpSpPr>
        <p:grpSpPr bwMode="auto">
          <a:xfrm>
            <a:off x="6462713" y="3146425"/>
            <a:ext cx="847725" cy="561975"/>
            <a:chOff x="4215" y="1031"/>
            <a:chExt cx="534" cy="354"/>
          </a:xfrm>
        </p:grpSpPr>
        <p:sp>
          <p:nvSpPr>
            <p:cNvPr id="30084" name="Freeform 779"/>
            <p:cNvSpPr>
              <a:spLocks/>
            </p:cNvSpPr>
            <p:nvPr/>
          </p:nvSpPr>
          <p:spPr bwMode="auto">
            <a:xfrm>
              <a:off x="4271" y="1031"/>
              <a:ext cx="122" cy="4"/>
            </a:xfrm>
            <a:custGeom>
              <a:avLst/>
              <a:gdLst>
                <a:gd name="T0" fmla="*/ 3 w 122"/>
                <a:gd name="T1" fmla="*/ 0 h 4"/>
                <a:gd name="T2" fmla="*/ 118 w 122"/>
                <a:gd name="T3" fmla="*/ 0 h 4"/>
                <a:gd name="T4" fmla="*/ 118 w 122"/>
                <a:gd name="T5" fmla="*/ 0 h 4"/>
                <a:gd name="T6" fmla="*/ 120 w 122"/>
                <a:gd name="T7" fmla="*/ 0 h 4"/>
                <a:gd name="T8" fmla="*/ 120 w 122"/>
                <a:gd name="T9" fmla="*/ 0 h 4"/>
                <a:gd name="T10" fmla="*/ 120 w 122"/>
                <a:gd name="T11" fmla="*/ 2 h 4"/>
                <a:gd name="T12" fmla="*/ 120 w 122"/>
                <a:gd name="T13" fmla="*/ 2 h 4"/>
                <a:gd name="T14" fmla="*/ 120 w 122"/>
                <a:gd name="T15" fmla="*/ 2 h 4"/>
                <a:gd name="T16" fmla="*/ 122 w 122"/>
                <a:gd name="T17" fmla="*/ 4 h 4"/>
                <a:gd name="T18" fmla="*/ 122 w 122"/>
                <a:gd name="T19" fmla="*/ 4 h 4"/>
                <a:gd name="T20" fmla="*/ 0 w 122"/>
                <a:gd name="T21" fmla="*/ 4 h 4"/>
                <a:gd name="T22" fmla="*/ 0 w 122"/>
                <a:gd name="T23" fmla="*/ 4 h 4"/>
                <a:gd name="T24" fmla="*/ 2 w 122"/>
                <a:gd name="T25" fmla="*/ 2 h 4"/>
                <a:gd name="T26" fmla="*/ 2 w 122"/>
                <a:gd name="T27" fmla="*/ 2 h 4"/>
                <a:gd name="T28" fmla="*/ 2 w 122"/>
                <a:gd name="T29" fmla="*/ 2 h 4"/>
                <a:gd name="T30" fmla="*/ 2 w 122"/>
                <a:gd name="T31" fmla="*/ 0 h 4"/>
                <a:gd name="T32" fmla="*/ 2 w 122"/>
                <a:gd name="T33" fmla="*/ 0 h 4"/>
                <a:gd name="T34" fmla="*/ 2 w 122"/>
                <a:gd name="T35" fmla="*/ 0 h 4"/>
                <a:gd name="T36" fmla="*/ 3 w 122"/>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2" h="4">
                  <a:moveTo>
                    <a:pt x="3" y="0"/>
                  </a:moveTo>
                  <a:lnTo>
                    <a:pt x="118" y="0"/>
                  </a:lnTo>
                  <a:lnTo>
                    <a:pt x="120" y="0"/>
                  </a:lnTo>
                  <a:lnTo>
                    <a:pt x="120" y="2"/>
                  </a:lnTo>
                  <a:lnTo>
                    <a:pt x="122" y="4"/>
                  </a:lnTo>
                  <a:lnTo>
                    <a:pt x="0" y="4"/>
                  </a:lnTo>
                  <a:lnTo>
                    <a:pt x="2" y="2"/>
                  </a:lnTo>
                  <a:lnTo>
                    <a:pt x="2" y="0"/>
                  </a:lnTo>
                  <a:lnTo>
                    <a:pt x="3" y="0"/>
                  </a:lnTo>
                  <a:close/>
                </a:path>
              </a:pathLst>
            </a:custGeom>
            <a:solidFill>
              <a:srgbClr val="3734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85" name="Freeform 780"/>
            <p:cNvSpPr>
              <a:spLocks/>
            </p:cNvSpPr>
            <p:nvPr/>
          </p:nvSpPr>
          <p:spPr bwMode="auto">
            <a:xfrm>
              <a:off x="4271" y="1033"/>
              <a:ext cx="122" cy="3"/>
            </a:xfrm>
            <a:custGeom>
              <a:avLst/>
              <a:gdLst>
                <a:gd name="T0" fmla="*/ 2 w 122"/>
                <a:gd name="T1" fmla="*/ 0 h 3"/>
                <a:gd name="T2" fmla="*/ 120 w 122"/>
                <a:gd name="T3" fmla="*/ 0 h 3"/>
                <a:gd name="T4" fmla="*/ 120 w 122"/>
                <a:gd name="T5" fmla="*/ 0 h 3"/>
                <a:gd name="T6" fmla="*/ 120 w 122"/>
                <a:gd name="T7" fmla="*/ 0 h 3"/>
                <a:gd name="T8" fmla="*/ 122 w 122"/>
                <a:gd name="T9" fmla="*/ 2 h 3"/>
                <a:gd name="T10" fmla="*/ 122 w 122"/>
                <a:gd name="T11" fmla="*/ 2 h 3"/>
                <a:gd name="T12" fmla="*/ 122 w 122"/>
                <a:gd name="T13" fmla="*/ 2 h 3"/>
                <a:gd name="T14" fmla="*/ 122 w 122"/>
                <a:gd name="T15" fmla="*/ 2 h 3"/>
                <a:gd name="T16" fmla="*/ 122 w 122"/>
                <a:gd name="T17" fmla="*/ 3 h 3"/>
                <a:gd name="T18" fmla="*/ 122 w 122"/>
                <a:gd name="T19" fmla="*/ 3 h 3"/>
                <a:gd name="T20" fmla="*/ 0 w 122"/>
                <a:gd name="T21" fmla="*/ 3 h 3"/>
                <a:gd name="T22" fmla="*/ 0 w 122"/>
                <a:gd name="T23" fmla="*/ 3 h 3"/>
                <a:gd name="T24" fmla="*/ 0 w 122"/>
                <a:gd name="T25" fmla="*/ 2 h 3"/>
                <a:gd name="T26" fmla="*/ 0 w 122"/>
                <a:gd name="T27" fmla="*/ 2 h 3"/>
                <a:gd name="T28" fmla="*/ 0 w 122"/>
                <a:gd name="T29" fmla="*/ 2 h 3"/>
                <a:gd name="T30" fmla="*/ 0 w 122"/>
                <a:gd name="T31" fmla="*/ 2 h 3"/>
                <a:gd name="T32" fmla="*/ 2 w 122"/>
                <a:gd name="T33" fmla="*/ 0 h 3"/>
                <a:gd name="T34" fmla="*/ 2 w 122"/>
                <a:gd name="T35" fmla="*/ 0 h 3"/>
                <a:gd name="T36" fmla="*/ 2 w 122"/>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2" h="3">
                  <a:moveTo>
                    <a:pt x="2" y="0"/>
                  </a:moveTo>
                  <a:lnTo>
                    <a:pt x="120" y="0"/>
                  </a:lnTo>
                  <a:lnTo>
                    <a:pt x="122" y="2"/>
                  </a:lnTo>
                  <a:lnTo>
                    <a:pt x="122" y="3"/>
                  </a:lnTo>
                  <a:lnTo>
                    <a:pt x="0" y="3"/>
                  </a:lnTo>
                  <a:lnTo>
                    <a:pt x="0" y="2"/>
                  </a:lnTo>
                  <a:lnTo>
                    <a:pt x="2" y="0"/>
                  </a:lnTo>
                  <a:close/>
                </a:path>
              </a:pathLst>
            </a:custGeom>
            <a:solidFill>
              <a:srgbClr val="3734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86" name="Freeform 781"/>
            <p:cNvSpPr>
              <a:spLocks/>
            </p:cNvSpPr>
            <p:nvPr/>
          </p:nvSpPr>
          <p:spPr bwMode="auto">
            <a:xfrm>
              <a:off x="4269" y="1035"/>
              <a:ext cx="126" cy="3"/>
            </a:xfrm>
            <a:custGeom>
              <a:avLst/>
              <a:gdLst>
                <a:gd name="T0" fmla="*/ 2 w 126"/>
                <a:gd name="T1" fmla="*/ 0 h 3"/>
                <a:gd name="T2" fmla="*/ 124 w 126"/>
                <a:gd name="T3" fmla="*/ 0 h 3"/>
                <a:gd name="T4" fmla="*/ 124 w 126"/>
                <a:gd name="T5" fmla="*/ 0 h 3"/>
                <a:gd name="T6" fmla="*/ 124 w 126"/>
                <a:gd name="T7" fmla="*/ 0 h 3"/>
                <a:gd name="T8" fmla="*/ 124 w 126"/>
                <a:gd name="T9" fmla="*/ 1 h 3"/>
                <a:gd name="T10" fmla="*/ 124 w 126"/>
                <a:gd name="T11" fmla="*/ 1 h 3"/>
                <a:gd name="T12" fmla="*/ 126 w 126"/>
                <a:gd name="T13" fmla="*/ 1 h 3"/>
                <a:gd name="T14" fmla="*/ 126 w 126"/>
                <a:gd name="T15" fmla="*/ 1 h 3"/>
                <a:gd name="T16" fmla="*/ 126 w 126"/>
                <a:gd name="T17" fmla="*/ 3 h 3"/>
                <a:gd name="T18" fmla="*/ 126 w 126"/>
                <a:gd name="T19" fmla="*/ 3 h 3"/>
                <a:gd name="T20" fmla="*/ 0 w 126"/>
                <a:gd name="T21" fmla="*/ 3 h 3"/>
                <a:gd name="T22" fmla="*/ 0 w 126"/>
                <a:gd name="T23" fmla="*/ 3 h 3"/>
                <a:gd name="T24" fmla="*/ 0 w 126"/>
                <a:gd name="T25" fmla="*/ 1 h 3"/>
                <a:gd name="T26" fmla="*/ 0 w 126"/>
                <a:gd name="T27" fmla="*/ 1 h 3"/>
                <a:gd name="T28" fmla="*/ 2 w 126"/>
                <a:gd name="T29" fmla="*/ 1 h 3"/>
                <a:gd name="T30" fmla="*/ 2 w 126"/>
                <a:gd name="T31" fmla="*/ 1 h 3"/>
                <a:gd name="T32" fmla="*/ 2 w 126"/>
                <a:gd name="T33" fmla="*/ 0 h 3"/>
                <a:gd name="T34" fmla="*/ 2 w 126"/>
                <a:gd name="T35" fmla="*/ 0 h 3"/>
                <a:gd name="T36" fmla="*/ 2 w 126"/>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6" h="3">
                  <a:moveTo>
                    <a:pt x="2" y="0"/>
                  </a:moveTo>
                  <a:lnTo>
                    <a:pt x="124" y="0"/>
                  </a:lnTo>
                  <a:lnTo>
                    <a:pt x="124" y="1"/>
                  </a:lnTo>
                  <a:lnTo>
                    <a:pt x="126" y="1"/>
                  </a:lnTo>
                  <a:lnTo>
                    <a:pt x="126" y="3"/>
                  </a:lnTo>
                  <a:lnTo>
                    <a:pt x="0" y="3"/>
                  </a:lnTo>
                  <a:lnTo>
                    <a:pt x="0" y="1"/>
                  </a:lnTo>
                  <a:lnTo>
                    <a:pt x="2" y="1"/>
                  </a:lnTo>
                  <a:lnTo>
                    <a:pt x="2" y="0"/>
                  </a:lnTo>
                  <a:close/>
                </a:path>
              </a:pathLst>
            </a:custGeom>
            <a:solidFill>
              <a:srgbClr val="393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87" name="Freeform 782"/>
            <p:cNvSpPr>
              <a:spLocks/>
            </p:cNvSpPr>
            <p:nvPr/>
          </p:nvSpPr>
          <p:spPr bwMode="auto">
            <a:xfrm>
              <a:off x="4268" y="1036"/>
              <a:ext cx="128" cy="4"/>
            </a:xfrm>
            <a:custGeom>
              <a:avLst/>
              <a:gdLst>
                <a:gd name="T0" fmla="*/ 3 w 128"/>
                <a:gd name="T1" fmla="*/ 0 h 4"/>
                <a:gd name="T2" fmla="*/ 125 w 128"/>
                <a:gd name="T3" fmla="*/ 0 h 4"/>
                <a:gd name="T4" fmla="*/ 127 w 128"/>
                <a:gd name="T5" fmla="*/ 0 h 4"/>
                <a:gd name="T6" fmla="*/ 127 w 128"/>
                <a:gd name="T7" fmla="*/ 0 h 4"/>
                <a:gd name="T8" fmla="*/ 127 w 128"/>
                <a:gd name="T9" fmla="*/ 2 h 4"/>
                <a:gd name="T10" fmla="*/ 127 w 128"/>
                <a:gd name="T11" fmla="*/ 2 h 4"/>
                <a:gd name="T12" fmla="*/ 127 w 128"/>
                <a:gd name="T13" fmla="*/ 2 h 4"/>
                <a:gd name="T14" fmla="*/ 128 w 128"/>
                <a:gd name="T15" fmla="*/ 2 h 4"/>
                <a:gd name="T16" fmla="*/ 128 w 128"/>
                <a:gd name="T17" fmla="*/ 4 h 4"/>
                <a:gd name="T18" fmla="*/ 128 w 128"/>
                <a:gd name="T19" fmla="*/ 4 h 4"/>
                <a:gd name="T20" fmla="*/ 0 w 128"/>
                <a:gd name="T21" fmla="*/ 4 h 4"/>
                <a:gd name="T22" fmla="*/ 0 w 128"/>
                <a:gd name="T23" fmla="*/ 4 h 4"/>
                <a:gd name="T24" fmla="*/ 0 w 128"/>
                <a:gd name="T25" fmla="*/ 2 h 4"/>
                <a:gd name="T26" fmla="*/ 1 w 128"/>
                <a:gd name="T27" fmla="*/ 2 h 4"/>
                <a:gd name="T28" fmla="*/ 1 w 128"/>
                <a:gd name="T29" fmla="*/ 2 h 4"/>
                <a:gd name="T30" fmla="*/ 1 w 128"/>
                <a:gd name="T31" fmla="*/ 2 h 4"/>
                <a:gd name="T32" fmla="*/ 1 w 128"/>
                <a:gd name="T33" fmla="*/ 0 h 4"/>
                <a:gd name="T34" fmla="*/ 1 w 128"/>
                <a:gd name="T35" fmla="*/ 0 h 4"/>
                <a:gd name="T36" fmla="*/ 3 w 128"/>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8" h="4">
                  <a:moveTo>
                    <a:pt x="3" y="0"/>
                  </a:moveTo>
                  <a:lnTo>
                    <a:pt x="125" y="0"/>
                  </a:lnTo>
                  <a:lnTo>
                    <a:pt x="127" y="0"/>
                  </a:lnTo>
                  <a:lnTo>
                    <a:pt x="127" y="2"/>
                  </a:lnTo>
                  <a:lnTo>
                    <a:pt x="128" y="2"/>
                  </a:lnTo>
                  <a:lnTo>
                    <a:pt x="128" y="4"/>
                  </a:lnTo>
                  <a:lnTo>
                    <a:pt x="0" y="4"/>
                  </a:lnTo>
                  <a:lnTo>
                    <a:pt x="0" y="2"/>
                  </a:lnTo>
                  <a:lnTo>
                    <a:pt x="1" y="2"/>
                  </a:lnTo>
                  <a:lnTo>
                    <a:pt x="1" y="0"/>
                  </a:lnTo>
                  <a:lnTo>
                    <a:pt x="3" y="0"/>
                  </a:lnTo>
                  <a:close/>
                </a:path>
              </a:pathLst>
            </a:custGeom>
            <a:solidFill>
              <a:srgbClr val="393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88" name="Freeform 783"/>
            <p:cNvSpPr>
              <a:spLocks/>
            </p:cNvSpPr>
            <p:nvPr/>
          </p:nvSpPr>
          <p:spPr bwMode="auto">
            <a:xfrm>
              <a:off x="4266" y="1038"/>
              <a:ext cx="132" cy="3"/>
            </a:xfrm>
            <a:custGeom>
              <a:avLst/>
              <a:gdLst>
                <a:gd name="T0" fmla="*/ 3 w 132"/>
                <a:gd name="T1" fmla="*/ 0 h 3"/>
                <a:gd name="T2" fmla="*/ 129 w 132"/>
                <a:gd name="T3" fmla="*/ 0 h 3"/>
                <a:gd name="T4" fmla="*/ 129 w 132"/>
                <a:gd name="T5" fmla="*/ 0 h 3"/>
                <a:gd name="T6" fmla="*/ 130 w 132"/>
                <a:gd name="T7" fmla="*/ 0 h 3"/>
                <a:gd name="T8" fmla="*/ 130 w 132"/>
                <a:gd name="T9" fmla="*/ 2 h 3"/>
                <a:gd name="T10" fmla="*/ 130 w 132"/>
                <a:gd name="T11" fmla="*/ 2 h 3"/>
                <a:gd name="T12" fmla="*/ 130 w 132"/>
                <a:gd name="T13" fmla="*/ 2 h 3"/>
                <a:gd name="T14" fmla="*/ 130 w 132"/>
                <a:gd name="T15" fmla="*/ 2 h 3"/>
                <a:gd name="T16" fmla="*/ 132 w 132"/>
                <a:gd name="T17" fmla="*/ 3 h 3"/>
                <a:gd name="T18" fmla="*/ 132 w 132"/>
                <a:gd name="T19" fmla="*/ 3 h 3"/>
                <a:gd name="T20" fmla="*/ 0 w 132"/>
                <a:gd name="T21" fmla="*/ 3 h 3"/>
                <a:gd name="T22" fmla="*/ 2 w 132"/>
                <a:gd name="T23" fmla="*/ 3 h 3"/>
                <a:gd name="T24" fmla="*/ 2 w 132"/>
                <a:gd name="T25" fmla="*/ 2 h 3"/>
                <a:gd name="T26" fmla="*/ 2 w 132"/>
                <a:gd name="T27" fmla="*/ 2 h 3"/>
                <a:gd name="T28" fmla="*/ 2 w 132"/>
                <a:gd name="T29" fmla="*/ 2 h 3"/>
                <a:gd name="T30" fmla="*/ 2 w 132"/>
                <a:gd name="T31" fmla="*/ 2 h 3"/>
                <a:gd name="T32" fmla="*/ 2 w 132"/>
                <a:gd name="T33" fmla="*/ 0 h 3"/>
                <a:gd name="T34" fmla="*/ 3 w 132"/>
                <a:gd name="T35" fmla="*/ 0 h 3"/>
                <a:gd name="T36" fmla="*/ 3 w 132"/>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2" h="3">
                  <a:moveTo>
                    <a:pt x="3" y="0"/>
                  </a:moveTo>
                  <a:lnTo>
                    <a:pt x="129" y="0"/>
                  </a:lnTo>
                  <a:lnTo>
                    <a:pt x="130" y="0"/>
                  </a:lnTo>
                  <a:lnTo>
                    <a:pt x="130" y="2"/>
                  </a:lnTo>
                  <a:lnTo>
                    <a:pt x="132" y="3"/>
                  </a:lnTo>
                  <a:lnTo>
                    <a:pt x="0" y="3"/>
                  </a:lnTo>
                  <a:lnTo>
                    <a:pt x="2" y="3"/>
                  </a:lnTo>
                  <a:lnTo>
                    <a:pt x="2" y="2"/>
                  </a:lnTo>
                  <a:lnTo>
                    <a:pt x="2" y="0"/>
                  </a:lnTo>
                  <a:lnTo>
                    <a:pt x="3" y="0"/>
                  </a:lnTo>
                  <a:close/>
                </a:path>
              </a:pathLst>
            </a:custGeom>
            <a:solidFill>
              <a:srgbClr val="393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89" name="Freeform 784"/>
            <p:cNvSpPr>
              <a:spLocks/>
            </p:cNvSpPr>
            <p:nvPr/>
          </p:nvSpPr>
          <p:spPr bwMode="auto">
            <a:xfrm>
              <a:off x="4266" y="1040"/>
              <a:ext cx="134" cy="3"/>
            </a:xfrm>
            <a:custGeom>
              <a:avLst/>
              <a:gdLst>
                <a:gd name="T0" fmla="*/ 2 w 134"/>
                <a:gd name="T1" fmla="*/ 0 h 3"/>
                <a:gd name="T2" fmla="*/ 130 w 134"/>
                <a:gd name="T3" fmla="*/ 0 h 3"/>
                <a:gd name="T4" fmla="*/ 130 w 134"/>
                <a:gd name="T5" fmla="*/ 0 h 3"/>
                <a:gd name="T6" fmla="*/ 130 w 134"/>
                <a:gd name="T7" fmla="*/ 0 h 3"/>
                <a:gd name="T8" fmla="*/ 132 w 134"/>
                <a:gd name="T9" fmla="*/ 1 h 3"/>
                <a:gd name="T10" fmla="*/ 132 w 134"/>
                <a:gd name="T11" fmla="*/ 1 h 3"/>
                <a:gd name="T12" fmla="*/ 132 w 134"/>
                <a:gd name="T13" fmla="*/ 1 h 3"/>
                <a:gd name="T14" fmla="*/ 132 w 134"/>
                <a:gd name="T15" fmla="*/ 1 h 3"/>
                <a:gd name="T16" fmla="*/ 132 w 134"/>
                <a:gd name="T17" fmla="*/ 3 h 3"/>
                <a:gd name="T18" fmla="*/ 134 w 134"/>
                <a:gd name="T19" fmla="*/ 3 h 3"/>
                <a:gd name="T20" fmla="*/ 0 w 134"/>
                <a:gd name="T21" fmla="*/ 3 h 3"/>
                <a:gd name="T22" fmla="*/ 0 w 134"/>
                <a:gd name="T23" fmla="*/ 3 h 3"/>
                <a:gd name="T24" fmla="*/ 0 w 134"/>
                <a:gd name="T25" fmla="*/ 1 h 3"/>
                <a:gd name="T26" fmla="*/ 0 w 134"/>
                <a:gd name="T27" fmla="*/ 1 h 3"/>
                <a:gd name="T28" fmla="*/ 0 w 134"/>
                <a:gd name="T29" fmla="*/ 1 h 3"/>
                <a:gd name="T30" fmla="*/ 2 w 134"/>
                <a:gd name="T31" fmla="*/ 1 h 3"/>
                <a:gd name="T32" fmla="*/ 2 w 134"/>
                <a:gd name="T33" fmla="*/ 0 h 3"/>
                <a:gd name="T34" fmla="*/ 2 w 134"/>
                <a:gd name="T35" fmla="*/ 0 h 3"/>
                <a:gd name="T36" fmla="*/ 2 w 134"/>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4" h="3">
                  <a:moveTo>
                    <a:pt x="2" y="0"/>
                  </a:moveTo>
                  <a:lnTo>
                    <a:pt x="130" y="0"/>
                  </a:lnTo>
                  <a:lnTo>
                    <a:pt x="132" y="1"/>
                  </a:lnTo>
                  <a:lnTo>
                    <a:pt x="132" y="3"/>
                  </a:lnTo>
                  <a:lnTo>
                    <a:pt x="134" y="3"/>
                  </a:lnTo>
                  <a:lnTo>
                    <a:pt x="0" y="3"/>
                  </a:lnTo>
                  <a:lnTo>
                    <a:pt x="0" y="1"/>
                  </a:lnTo>
                  <a:lnTo>
                    <a:pt x="2" y="1"/>
                  </a:lnTo>
                  <a:lnTo>
                    <a:pt x="2" y="0"/>
                  </a:lnTo>
                  <a:close/>
                </a:path>
              </a:pathLst>
            </a:custGeom>
            <a:solidFill>
              <a:srgbClr val="3C383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90" name="Freeform 785"/>
            <p:cNvSpPr>
              <a:spLocks/>
            </p:cNvSpPr>
            <p:nvPr/>
          </p:nvSpPr>
          <p:spPr bwMode="auto">
            <a:xfrm>
              <a:off x="4264" y="1041"/>
              <a:ext cx="136" cy="4"/>
            </a:xfrm>
            <a:custGeom>
              <a:avLst/>
              <a:gdLst>
                <a:gd name="T0" fmla="*/ 2 w 136"/>
                <a:gd name="T1" fmla="*/ 0 h 4"/>
                <a:gd name="T2" fmla="*/ 134 w 136"/>
                <a:gd name="T3" fmla="*/ 0 h 4"/>
                <a:gd name="T4" fmla="*/ 134 w 136"/>
                <a:gd name="T5" fmla="*/ 0 h 4"/>
                <a:gd name="T6" fmla="*/ 134 w 136"/>
                <a:gd name="T7" fmla="*/ 0 h 4"/>
                <a:gd name="T8" fmla="*/ 134 w 136"/>
                <a:gd name="T9" fmla="*/ 2 h 4"/>
                <a:gd name="T10" fmla="*/ 136 w 136"/>
                <a:gd name="T11" fmla="*/ 2 h 4"/>
                <a:gd name="T12" fmla="*/ 136 w 136"/>
                <a:gd name="T13" fmla="*/ 2 h 4"/>
                <a:gd name="T14" fmla="*/ 136 w 136"/>
                <a:gd name="T15" fmla="*/ 2 h 4"/>
                <a:gd name="T16" fmla="*/ 136 w 136"/>
                <a:gd name="T17" fmla="*/ 4 h 4"/>
                <a:gd name="T18" fmla="*/ 136 w 136"/>
                <a:gd name="T19" fmla="*/ 4 h 4"/>
                <a:gd name="T20" fmla="*/ 0 w 136"/>
                <a:gd name="T21" fmla="*/ 4 h 4"/>
                <a:gd name="T22" fmla="*/ 0 w 136"/>
                <a:gd name="T23" fmla="*/ 4 h 4"/>
                <a:gd name="T24" fmla="*/ 0 w 136"/>
                <a:gd name="T25" fmla="*/ 2 h 4"/>
                <a:gd name="T26" fmla="*/ 2 w 136"/>
                <a:gd name="T27" fmla="*/ 2 h 4"/>
                <a:gd name="T28" fmla="*/ 2 w 136"/>
                <a:gd name="T29" fmla="*/ 2 h 4"/>
                <a:gd name="T30" fmla="*/ 2 w 136"/>
                <a:gd name="T31" fmla="*/ 2 h 4"/>
                <a:gd name="T32" fmla="*/ 2 w 136"/>
                <a:gd name="T33" fmla="*/ 0 h 4"/>
                <a:gd name="T34" fmla="*/ 2 w 136"/>
                <a:gd name="T35" fmla="*/ 0 h 4"/>
                <a:gd name="T36" fmla="*/ 2 w 136"/>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6" h="4">
                  <a:moveTo>
                    <a:pt x="2" y="0"/>
                  </a:moveTo>
                  <a:lnTo>
                    <a:pt x="134" y="0"/>
                  </a:lnTo>
                  <a:lnTo>
                    <a:pt x="134" y="2"/>
                  </a:lnTo>
                  <a:lnTo>
                    <a:pt x="136" y="2"/>
                  </a:lnTo>
                  <a:lnTo>
                    <a:pt x="136" y="4"/>
                  </a:lnTo>
                  <a:lnTo>
                    <a:pt x="0" y="4"/>
                  </a:lnTo>
                  <a:lnTo>
                    <a:pt x="0" y="2"/>
                  </a:lnTo>
                  <a:lnTo>
                    <a:pt x="2" y="2"/>
                  </a:lnTo>
                  <a:lnTo>
                    <a:pt x="2" y="0"/>
                  </a:lnTo>
                  <a:close/>
                </a:path>
              </a:pathLst>
            </a:custGeom>
            <a:solidFill>
              <a:srgbClr val="3C383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91" name="Freeform 786"/>
            <p:cNvSpPr>
              <a:spLocks/>
            </p:cNvSpPr>
            <p:nvPr/>
          </p:nvSpPr>
          <p:spPr bwMode="auto">
            <a:xfrm>
              <a:off x="4264" y="1043"/>
              <a:ext cx="137" cy="3"/>
            </a:xfrm>
            <a:custGeom>
              <a:avLst/>
              <a:gdLst>
                <a:gd name="T0" fmla="*/ 2 w 137"/>
                <a:gd name="T1" fmla="*/ 0 h 3"/>
                <a:gd name="T2" fmla="*/ 136 w 137"/>
                <a:gd name="T3" fmla="*/ 0 h 3"/>
                <a:gd name="T4" fmla="*/ 136 w 137"/>
                <a:gd name="T5" fmla="*/ 0 h 3"/>
                <a:gd name="T6" fmla="*/ 136 w 137"/>
                <a:gd name="T7" fmla="*/ 0 h 3"/>
                <a:gd name="T8" fmla="*/ 136 w 137"/>
                <a:gd name="T9" fmla="*/ 2 h 3"/>
                <a:gd name="T10" fmla="*/ 136 w 137"/>
                <a:gd name="T11" fmla="*/ 2 h 3"/>
                <a:gd name="T12" fmla="*/ 137 w 137"/>
                <a:gd name="T13" fmla="*/ 2 h 3"/>
                <a:gd name="T14" fmla="*/ 137 w 137"/>
                <a:gd name="T15" fmla="*/ 3 h 3"/>
                <a:gd name="T16" fmla="*/ 137 w 137"/>
                <a:gd name="T17" fmla="*/ 3 h 3"/>
                <a:gd name="T18" fmla="*/ 137 w 137"/>
                <a:gd name="T19" fmla="*/ 3 h 3"/>
                <a:gd name="T20" fmla="*/ 0 w 137"/>
                <a:gd name="T21" fmla="*/ 3 h 3"/>
                <a:gd name="T22" fmla="*/ 0 w 137"/>
                <a:gd name="T23" fmla="*/ 3 h 3"/>
                <a:gd name="T24" fmla="*/ 0 w 137"/>
                <a:gd name="T25" fmla="*/ 3 h 3"/>
                <a:gd name="T26" fmla="*/ 0 w 137"/>
                <a:gd name="T27" fmla="*/ 2 h 3"/>
                <a:gd name="T28" fmla="*/ 0 w 137"/>
                <a:gd name="T29" fmla="*/ 2 h 3"/>
                <a:gd name="T30" fmla="*/ 0 w 137"/>
                <a:gd name="T31" fmla="*/ 2 h 3"/>
                <a:gd name="T32" fmla="*/ 0 w 137"/>
                <a:gd name="T33" fmla="*/ 0 h 3"/>
                <a:gd name="T34" fmla="*/ 2 w 137"/>
                <a:gd name="T35" fmla="*/ 0 h 3"/>
                <a:gd name="T36" fmla="*/ 2 w 137"/>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7" h="3">
                  <a:moveTo>
                    <a:pt x="2" y="0"/>
                  </a:moveTo>
                  <a:lnTo>
                    <a:pt x="136" y="0"/>
                  </a:lnTo>
                  <a:lnTo>
                    <a:pt x="136" y="2"/>
                  </a:lnTo>
                  <a:lnTo>
                    <a:pt x="137" y="2"/>
                  </a:lnTo>
                  <a:lnTo>
                    <a:pt x="137" y="3"/>
                  </a:lnTo>
                  <a:lnTo>
                    <a:pt x="0" y="3"/>
                  </a:lnTo>
                  <a:lnTo>
                    <a:pt x="0" y="2"/>
                  </a:lnTo>
                  <a:lnTo>
                    <a:pt x="0" y="0"/>
                  </a:lnTo>
                  <a:lnTo>
                    <a:pt x="2" y="0"/>
                  </a:lnTo>
                  <a:close/>
                </a:path>
              </a:pathLst>
            </a:custGeom>
            <a:solidFill>
              <a:srgbClr val="3E3A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92" name="Freeform 787"/>
            <p:cNvSpPr>
              <a:spLocks/>
            </p:cNvSpPr>
            <p:nvPr/>
          </p:nvSpPr>
          <p:spPr bwMode="auto">
            <a:xfrm>
              <a:off x="4263" y="1045"/>
              <a:ext cx="140" cy="3"/>
            </a:xfrm>
            <a:custGeom>
              <a:avLst/>
              <a:gdLst>
                <a:gd name="T0" fmla="*/ 1 w 140"/>
                <a:gd name="T1" fmla="*/ 0 h 3"/>
                <a:gd name="T2" fmla="*/ 137 w 140"/>
                <a:gd name="T3" fmla="*/ 0 h 3"/>
                <a:gd name="T4" fmla="*/ 138 w 140"/>
                <a:gd name="T5" fmla="*/ 0 h 3"/>
                <a:gd name="T6" fmla="*/ 138 w 140"/>
                <a:gd name="T7" fmla="*/ 1 h 3"/>
                <a:gd name="T8" fmla="*/ 138 w 140"/>
                <a:gd name="T9" fmla="*/ 1 h 3"/>
                <a:gd name="T10" fmla="*/ 138 w 140"/>
                <a:gd name="T11" fmla="*/ 1 h 3"/>
                <a:gd name="T12" fmla="*/ 138 w 140"/>
                <a:gd name="T13" fmla="*/ 1 h 3"/>
                <a:gd name="T14" fmla="*/ 140 w 140"/>
                <a:gd name="T15" fmla="*/ 3 h 3"/>
                <a:gd name="T16" fmla="*/ 140 w 140"/>
                <a:gd name="T17" fmla="*/ 3 h 3"/>
                <a:gd name="T18" fmla="*/ 140 w 140"/>
                <a:gd name="T19" fmla="*/ 3 h 3"/>
                <a:gd name="T20" fmla="*/ 0 w 140"/>
                <a:gd name="T21" fmla="*/ 3 h 3"/>
                <a:gd name="T22" fmla="*/ 0 w 140"/>
                <a:gd name="T23" fmla="*/ 3 h 3"/>
                <a:gd name="T24" fmla="*/ 0 w 140"/>
                <a:gd name="T25" fmla="*/ 3 h 3"/>
                <a:gd name="T26" fmla="*/ 0 w 140"/>
                <a:gd name="T27" fmla="*/ 1 h 3"/>
                <a:gd name="T28" fmla="*/ 1 w 140"/>
                <a:gd name="T29" fmla="*/ 1 h 3"/>
                <a:gd name="T30" fmla="*/ 1 w 140"/>
                <a:gd name="T31" fmla="*/ 1 h 3"/>
                <a:gd name="T32" fmla="*/ 1 w 140"/>
                <a:gd name="T33" fmla="*/ 1 h 3"/>
                <a:gd name="T34" fmla="*/ 1 w 140"/>
                <a:gd name="T35" fmla="*/ 0 h 3"/>
                <a:gd name="T36" fmla="*/ 1 w 140"/>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40" h="3">
                  <a:moveTo>
                    <a:pt x="1" y="0"/>
                  </a:moveTo>
                  <a:lnTo>
                    <a:pt x="137" y="0"/>
                  </a:lnTo>
                  <a:lnTo>
                    <a:pt x="138" y="0"/>
                  </a:lnTo>
                  <a:lnTo>
                    <a:pt x="138" y="1"/>
                  </a:lnTo>
                  <a:lnTo>
                    <a:pt x="140" y="3"/>
                  </a:lnTo>
                  <a:lnTo>
                    <a:pt x="0" y="3"/>
                  </a:lnTo>
                  <a:lnTo>
                    <a:pt x="0" y="1"/>
                  </a:lnTo>
                  <a:lnTo>
                    <a:pt x="1" y="1"/>
                  </a:lnTo>
                  <a:lnTo>
                    <a:pt x="1" y="0"/>
                  </a:lnTo>
                  <a:close/>
                </a:path>
              </a:pathLst>
            </a:custGeom>
            <a:solidFill>
              <a:srgbClr val="3E3A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93" name="Freeform 788"/>
            <p:cNvSpPr>
              <a:spLocks/>
            </p:cNvSpPr>
            <p:nvPr/>
          </p:nvSpPr>
          <p:spPr bwMode="auto">
            <a:xfrm>
              <a:off x="4261" y="1046"/>
              <a:ext cx="144" cy="4"/>
            </a:xfrm>
            <a:custGeom>
              <a:avLst/>
              <a:gdLst>
                <a:gd name="T0" fmla="*/ 3 w 144"/>
                <a:gd name="T1" fmla="*/ 0 h 4"/>
                <a:gd name="T2" fmla="*/ 140 w 144"/>
                <a:gd name="T3" fmla="*/ 0 h 4"/>
                <a:gd name="T4" fmla="*/ 140 w 144"/>
                <a:gd name="T5" fmla="*/ 0 h 4"/>
                <a:gd name="T6" fmla="*/ 142 w 144"/>
                <a:gd name="T7" fmla="*/ 2 h 4"/>
                <a:gd name="T8" fmla="*/ 142 w 144"/>
                <a:gd name="T9" fmla="*/ 2 h 4"/>
                <a:gd name="T10" fmla="*/ 142 w 144"/>
                <a:gd name="T11" fmla="*/ 2 h 4"/>
                <a:gd name="T12" fmla="*/ 142 w 144"/>
                <a:gd name="T13" fmla="*/ 2 h 4"/>
                <a:gd name="T14" fmla="*/ 142 w 144"/>
                <a:gd name="T15" fmla="*/ 4 h 4"/>
                <a:gd name="T16" fmla="*/ 144 w 144"/>
                <a:gd name="T17" fmla="*/ 4 h 4"/>
                <a:gd name="T18" fmla="*/ 144 w 144"/>
                <a:gd name="T19" fmla="*/ 4 h 4"/>
                <a:gd name="T20" fmla="*/ 0 w 144"/>
                <a:gd name="T21" fmla="*/ 4 h 4"/>
                <a:gd name="T22" fmla="*/ 0 w 144"/>
                <a:gd name="T23" fmla="*/ 4 h 4"/>
                <a:gd name="T24" fmla="*/ 2 w 144"/>
                <a:gd name="T25" fmla="*/ 4 h 4"/>
                <a:gd name="T26" fmla="*/ 2 w 144"/>
                <a:gd name="T27" fmla="*/ 2 h 4"/>
                <a:gd name="T28" fmla="*/ 2 w 144"/>
                <a:gd name="T29" fmla="*/ 2 h 4"/>
                <a:gd name="T30" fmla="*/ 2 w 144"/>
                <a:gd name="T31" fmla="*/ 2 h 4"/>
                <a:gd name="T32" fmla="*/ 2 w 144"/>
                <a:gd name="T33" fmla="*/ 2 h 4"/>
                <a:gd name="T34" fmla="*/ 2 w 144"/>
                <a:gd name="T35" fmla="*/ 0 h 4"/>
                <a:gd name="T36" fmla="*/ 3 w 144"/>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44" h="4">
                  <a:moveTo>
                    <a:pt x="3" y="0"/>
                  </a:moveTo>
                  <a:lnTo>
                    <a:pt x="140" y="0"/>
                  </a:lnTo>
                  <a:lnTo>
                    <a:pt x="142" y="2"/>
                  </a:lnTo>
                  <a:lnTo>
                    <a:pt x="142" y="4"/>
                  </a:lnTo>
                  <a:lnTo>
                    <a:pt x="144" y="4"/>
                  </a:lnTo>
                  <a:lnTo>
                    <a:pt x="0" y="4"/>
                  </a:lnTo>
                  <a:lnTo>
                    <a:pt x="2" y="4"/>
                  </a:lnTo>
                  <a:lnTo>
                    <a:pt x="2" y="2"/>
                  </a:lnTo>
                  <a:lnTo>
                    <a:pt x="2" y="0"/>
                  </a:lnTo>
                  <a:lnTo>
                    <a:pt x="3" y="0"/>
                  </a:lnTo>
                  <a:close/>
                </a:path>
              </a:pathLst>
            </a:custGeom>
            <a:solidFill>
              <a:srgbClr val="3E3A3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94" name="Freeform 789"/>
            <p:cNvSpPr>
              <a:spLocks/>
            </p:cNvSpPr>
            <p:nvPr/>
          </p:nvSpPr>
          <p:spPr bwMode="auto">
            <a:xfrm>
              <a:off x="4261" y="1048"/>
              <a:ext cx="145" cy="4"/>
            </a:xfrm>
            <a:custGeom>
              <a:avLst/>
              <a:gdLst>
                <a:gd name="T0" fmla="*/ 2 w 145"/>
                <a:gd name="T1" fmla="*/ 0 h 4"/>
                <a:gd name="T2" fmla="*/ 142 w 145"/>
                <a:gd name="T3" fmla="*/ 0 h 4"/>
                <a:gd name="T4" fmla="*/ 142 w 145"/>
                <a:gd name="T5" fmla="*/ 0 h 4"/>
                <a:gd name="T6" fmla="*/ 142 w 145"/>
                <a:gd name="T7" fmla="*/ 2 h 4"/>
                <a:gd name="T8" fmla="*/ 144 w 145"/>
                <a:gd name="T9" fmla="*/ 2 h 4"/>
                <a:gd name="T10" fmla="*/ 144 w 145"/>
                <a:gd name="T11" fmla="*/ 2 h 4"/>
                <a:gd name="T12" fmla="*/ 144 w 145"/>
                <a:gd name="T13" fmla="*/ 2 h 4"/>
                <a:gd name="T14" fmla="*/ 144 w 145"/>
                <a:gd name="T15" fmla="*/ 4 h 4"/>
                <a:gd name="T16" fmla="*/ 144 w 145"/>
                <a:gd name="T17" fmla="*/ 4 h 4"/>
                <a:gd name="T18" fmla="*/ 145 w 145"/>
                <a:gd name="T19" fmla="*/ 4 h 4"/>
                <a:gd name="T20" fmla="*/ 0 w 145"/>
                <a:gd name="T21" fmla="*/ 4 h 4"/>
                <a:gd name="T22" fmla="*/ 0 w 145"/>
                <a:gd name="T23" fmla="*/ 4 h 4"/>
                <a:gd name="T24" fmla="*/ 0 w 145"/>
                <a:gd name="T25" fmla="*/ 4 h 4"/>
                <a:gd name="T26" fmla="*/ 0 w 145"/>
                <a:gd name="T27" fmla="*/ 2 h 4"/>
                <a:gd name="T28" fmla="*/ 0 w 145"/>
                <a:gd name="T29" fmla="*/ 2 h 4"/>
                <a:gd name="T30" fmla="*/ 0 w 145"/>
                <a:gd name="T31" fmla="*/ 2 h 4"/>
                <a:gd name="T32" fmla="*/ 2 w 145"/>
                <a:gd name="T33" fmla="*/ 2 h 4"/>
                <a:gd name="T34" fmla="*/ 2 w 145"/>
                <a:gd name="T35" fmla="*/ 0 h 4"/>
                <a:gd name="T36" fmla="*/ 2 w 145"/>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45" h="4">
                  <a:moveTo>
                    <a:pt x="2" y="0"/>
                  </a:moveTo>
                  <a:lnTo>
                    <a:pt x="142" y="0"/>
                  </a:lnTo>
                  <a:lnTo>
                    <a:pt x="142" y="2"/>
                  </a:lnTo>
                  <a:lnTo>
                    <a:pt x="144" y="2"/>
                  </a:lnTo>
                  <a:lnTo>
                    <a:pt x="144" y="4"/>
                  </a:lnTo>
                  <a:lnTo>
                    <a:pt x="145" y="4"/>
                  </a:lnTo>
                  <a:lnTo>
                    <a:pt x="0" y="4"/>
                  </a:lnTo>
                  <a:lnTo>
                    <a:pt x="0" y="2"/>
                  </a:lnTo>
                  <a:lnTo>
                    <a:pt x="2" y="2"/>
                  </a:lnTo>
                  <a:lnTo>
                    <a:pt x="2" y="0"/>
                  </a:lnTo>
                  <a:close/>
                </a:path>
              </a:pathLst>
            </a:custGeom>
            <a:solidFill>
              <a:srgbClr val="3F3C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95" name="Freeform 790"/>
            <p:cNvSpPr>
              <a:spLocks/>
            </p:cNvSpPr>
            <p:nvPr/>
          </p:nvSpPr>
          <p:spPr bwMode="auto">
            <a:xfrm>
              <a:off x="4259" y="1050"/>
              <a:ext cx="147" cy="3"/>
            </a:xfrm>
            <a:custGeom>
              <a:avLst/>
              <a:gdLst>
                <a:gd name="T0" fmla="*/ 2 w 147"/>
                <a:gd name="T1" fmla="*/ 0 h 3"/>
                <a:gd name="T2" fmla="*/ 146 w 147"/>
                <a:gd name="T3" fmla="*/ 0 h 3"/>
                <a:gd name="T4" fmla="*/ 146 w 147"/>
                <a:gd name="T5" fmla="*/ 0 h 3"/>
                <a:gd name="T6" fmla="*/ 146 w 147"/>
                <a:gd name="T7" fmla="*/ 2 h 3"/>
                <a:gd name="T8" fmla="*/ 146 w 147"/>
                <a:gd name="T9" fmla="*/ 2 h 3"/>
                <a:gd name="T10" fmla="*/ 147 w 147"/>
                <a:gd name="T11" fmla="*/ 2 h 3"/>
                <a:gd name="T12" fmla="*/ 147 w 147"/>
                <a:gd name="T13" fmla="*/ 2 h 3"/>
                <a:gd name="T14" fmla="*/ 147 w 147"/>
                <a:gd name="T15" fmla="*/ 3 h 3"/>
                <a:gd name="T16" fmla="*/ 147 w 147"/>
                <a:gd name="T17" fmla="*/ 3 h 3"/>
                <a:gd name="T18" fmla="*/ 147 w 147"/>
                <a:gd name="T19" fmla="*/ 3 h 3"/>
                <a:gd name="T20" fmla="*/ 0 w 147"/>
                <a:gd name="T21" fmla="*/ 3 h 3"/>
                <a:gd name="T22" fmla="*/ 0 w 147"/>
                <a:gd name="T23" fmla="*/ 3 h 3"/>
                <a:gd name="T24" fmla="*/ 0 w 147"/>
                <a:gd name="T25" fmla="*/ 3 h 3"/>
                <a:gd name="T26" fmla="*/ 2 w 147"/>
                <a:gd name="T27" fmla="*/ 2 h 3"/>
                <a:gd name="T28" fmla="*/ 2 w 147"/>
                <a:gd name="T29" fmla="*/ 2 h 3"/>
                <a:gd name="T30" fmla="*/ 2 w 147"/>
                <a:gd name="T31" fmla="*/ 2 h 3"/>
                <a:gd name="T32" fmla="*/ 2 w 147"/>
                <a:gd name="T33" fmla="*/ 2 h 3"/>
                <a:gd name="T34" fmla="*/ 2 w 147"/>
                <a:gd name="T35" fmla="*/ 0 h 3"/>
                <a:gd name="T36" fmla="*/ 2 w 147"/>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47" h="3">
                  <a:moveTo>
                    <a:pt x="2" y="0"/>
                  </a:moveTo>
                  <a:lnTo>
                    <a:pt x="146" y="0"/>
                  </a:lnTo>
                  <a:lnTo>
                    <a:pt x="146" y="2"/>
                  </a:lnTo>
                  <a:lnTo>
                    <a:pt x="147" y="2"/>
                  </a:lnTo>
                  <a:lnTo>
                    <a:pt x="147" y="3"/>
                  </a:lnTo>
                  <a:lnTo>
                    <a:pt x="0" y="3"/>
                  </a:lnTo>
                  <a:lnTo>
                    <a:pt x="2" y="2"/>
                  </a:lnTo>
                  <a:lnTo>
                    <a:pt x="2" y="0"/>
                  </a:lnTo>
                  <a:close/>
                </a:path>
              </a:pathLst>
            </a:custGeom>
            <a:solidFill>
              <a:srgbClr val="3F3C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96" name="Freeform 791"/>
            <p:cNvSpPr>
              <a:spLocks/>
            </p:cNvSpPr>
            <p:nvPr/>
          </p:nvSpPr>
          <p:spPr bwMode="auto">
            <a:xfrm>
              <a:off x="4258" y="1052"/>
              <a:ext cx="150" cy="3"/>
            </a:xfrm>
            <a:custGeom>
              <a:avLst/>
              <a:gdLst>
                <a:gd name="T0" fmla="*/ 3 w 150"/>
                <a:gd name="T1" fmla="*/ 0 h 3"/>
                <a:gd name="T2" fmla="*/ 148 w 150"/>
                <a:gd name="T3" fmla="*/ 0 h 3"/>
                <a:gd name="T4" fmla="*/ 148 w 150"/>
                <a:gd name="T5" fmla="*/ 0 h 3"/>
                <a:gd name="T6" fmla="*/ 148 w 150"/>
                <a:gd name="T7" fmla="*/ 1 h 3"/>
                <a:gd name="T8" fmla="*/ 148 w 150"/>
                <a:gd name="T9" fmla="*/ 1 h 3"/>
                <a:gd name="T10" fmla="*/ 148 w 150"/>
                <a:gd name="T11" fmla="*/ 1 h 3"/>
                <a:gd name="T12" fmla="*/ 150 w 150"/>
                <a:gd name="T13" fmla="*/ 1 h 3"/>
                <a:gd name="T14" fmla="*/ 150 w 150"/>
                <a:gd name="T15" fmla="*/ 3 h 3"/>
                <a:gd name="T16" fmla="*/ 150 w 150"/>
                <a:gd name="T17" fmla="*/ 3 h 3"/>
                <a:gd name="T18" fmla="*/ 150 w 150"/>
                <a:gd name="T19" fmla="*/ 3 h 3"/>
                <a:gd name="T20" fmla="*/ 0 w 150"/>
                <a:gd name="T21" fmla="*/ 3 h 3"/>
                <a:gd name="T22" fmla="*/ 1 w 150"/>
                <a:gd name="T23" fmla="*/ 3 h 3"/>
                <a:gd name="T24" fmla="*/ 1 w 150"/>
                <a:gd name="T25" fmla="*/ 3 h 3"/>
                <a:gd name="T26" fmla="*/ 1 w 150"/>
                <a:gd name="T27" fmla="*/ 1 h 3"/>
                <a:gd name="T28" fmla="*/ 1 w 150"/>
                <a:gd name="T29" fmla="*/ 1 h 3"/>
                <a:gd name="T30" fmla="*/ 1 w 150"/>
                <a:gd name="T31" fmla="*/ 1 h 3"/>
                <a:gd name="T32" fmla="*/ 1 w 150"/>
                <a:gd name="T33" fmla="*/ 1 h 3"/>
                <a:gd name="T34" fmla="*/ 3 w 150"/>
                <a:gd name="T35" fmla="*/ 0 h 3"/>
                <a:gd name="T36" fmla="*/ 3 w 150"/>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50" h="3">
                  <a:moveTo>
                    <a:pt x="3" y="0"/>
                  </a:moveTo>
                  <a:lnTo>
                    <a:pt x="148" y="0"/>
                  </a:lnTo>
                  <a:lnTo>
                    <a:pt x="148" y="1"/>
                  </a:lnTo>
                  <a:lnTo>
                    <a:pt x="150" y="1"/>
                  </a:lnTo>
                  <a:lnTo>
                    <a:pt x="150" y="3"/>
                  </a:lnTo>
                  <a:lnTo>
                    <a:pt x="0" y="3"/>
                  </a:lnTo>
                  <a:lnTo>
                    <a:pt x="1" y="3"/>
                  </a:lnTo>
                  <a:lnTo>
                    <a:pt x="1" y="1"/>
                  </a:lnTo>
                  <a:lnTo>
                    <a:pt x="3" y="0"/>
                  </a:lnTo>
                  <a:close/>
                </a:path>
              </a:pathLst>
            </a:custGeom>
            <a:solidFill>
              <a:srgbClr val="413E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97" name="Freeform 792"/>
            <p:cNvSpPr>
              <a:spLocks/>
            </p:cNvSpPr>
            <p:nvPr/>
          </p:nvSpPr>
          <p:spPr bwMode="auto">
            <a:xfrm>
              <a:off x="4258" y="1053"/>
              <a:ext cx="152" cy="4"/>
            </a:xfrm>
            <a:custGeom>
              <a:avLst/>
              <a:gdLst>
                <a:gd name="T0" fmla="*/ 1 w 152"/>
                <a:gd name="T1" fmla="*/ 0 h 4"/>
                <a:gd name="T2" fmla="*/ 148 w 152"/>
                <a:gd name="T3" fmla="*/ 0 h 4"/>
                <a:gd name="T4" fmla="*/ 150 w 152"/>
                <a:gd name="T5" fmla="*/ 0 h 4"/>
                <a:gd name="T6" fmla="*/ 150 w 152"/>
                <a:gd name="T7" fmla="*/ 2 h 4"/>
                <a:gd name="T8" fmla="*/ 150 w 152"/>
                <a:gd name="T9" fmla="*/ 2 h 4"/>
                <a:gd name="T10" fmla="*/ 150 w 152"/>
                <a:gd name="T11" fmla="*/ 2 h 4"/>
                <a:gd name="T12" fmla="*/ 152 w 152"/>
                <a:gd name="T13" fmla="*/ 4 h 4"/>
                <a:gd name="T14" fmla="*/ 152 w 152"/>
                <a:gd name="T15" fmla="*/ 4 h 4"/>
                <a:gd name="T16" fmla="*/ 152 w 152"/>
                <a:gd name="T17" fmla="*/ 4 h 4"/>
                <a:gd name="T18" fmla="*/ 152 w 152"/>
                <a:gd name="T19" fmla="*/ 4 h 4"/>
                <a:gd name="T20" fmla="*/ 0 w 152"/>
                <a:gd name="T21" fmla="*/ 4 h 4"/>
                <a:gd name="T22" fmla="*/ 0 w 152"/>
                <a:gd name="T23" fmla="*/ 4 h 4"/>
                <a:gd name="T24" fmla="*/ 0 w 152"/>
                <a:gd name="T25" fmla="*/ 4 h 4"/>
                <a:gd name="T26" fmla="*/ 0 w 152"/>
                <a:gd name="T27" fmla="*/ 4 h 4"/>
                <a:gd name="T28" fmla="*/ 0 w 152"/>
                <a:gd name="T29" fmla="*/ 2 h 4"/>
                <a:gd name="T30" fmla="*/ 1 w 152"/>
                <a:gd name="T31" fmla="*/ 2 h 4"/>
                <a:gd name="T32" fmla="*/ 1 w 152"/>
                <a:gd name="T33" fmla="*/ 2 h 4"/>
                <a:gd name="T34" fmla="*/ 1 w 152"/>
                <a:gd name="T35" fmla="*/ 0 h 4"/>
                <a:gd name="T36" fmla="*/ 1 w 152"/>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52" h="4">
                  <a:moveTo>
                    <a:pt x="1" y="0"/>
                  </a:moveTo>
                  <a:lnTo>
                    <a:pt x="148" y="0"/>
                  </a:lnTo>
                  <a:lnTo>
                    <a:pt x="150" y="0"/>
                  </a:lnTo>
                  <a:lnTo>
                    <a:pt x="150" y="2"/>
                  </a:lnTo>
                  <a:lnTo>
                    <a:pt x="152" y="4"/>
                  </a:lnTo>
                  <a:lnTo>
                    <a:pt x="0" y="4"/>
                  </a:lnTo>
                  <a:lnTo>
                    <a:pt x="0" y="2"/>
                  </a:lnTo>
                  <a:lnTo>
                    <a:pt x="1" y="2"/>
                  </a:lnTo>
                  <a:lnTo>
                    <a:pt x="1" y="0"/>
                  </a:lnTo>
                  <a:close/>
                </a:path>
              </a:pathLst>
            </a:custGeom>
            <a:solidFill>
              <a:srgbClr val="413E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98" name="Freeform 793"/>
            <p:cNvSpPr>
              <a:spLocks/>
            </p:cNvSpPr>
            <p:nvPr/>
          </p:nvSpPr>
          <p:spPr bwMode="auto">
            <a:xfrm>
              <a:off x="4256" y="1055"/>
              <a:ext cx="155" cy="3"/>
            </a:xfrm>
            <a:custGeom>
              <a:avLst/>
              <a:gdLst>
                <a:gd name="T0" fmla="*/ 2 w 155"/>
                <a:gd name="T1" fmla="*/ 0 h 3"/>
                <a:gd name="T2" fmla="*/ 152 w 155"/>
                <a:gd name="T3" fmla="*/ 0 h 3"/>
                <a:gd name="T4" fmla="*/ 154 w 155"/>
                <a:gd name="T5" fmla="*/ 2 h 3"/>
                <a:gd name="T6" fmla="*/ 154 w 155"/>
                <a:gd name="T7" fmla="*/ 2 h 3"/>
                <a:gd name="T8" fmla="*/ 154 w 155"/>
                <a:gd name="T9" fmla="*/ 2 h 3"/>
                <a:gd name="T10" fmla="*/ 154 w 155"/>
                <a:gd name="T11" fmla="*/ 2 h 3"/>
                <a:gd name="T12" fmla="*/ 155 w 155"/>
                <a:gd name="T13" fmla="*/ 3 h 3"/>
                <a:gd name="T14" fmla="*/ 155 w 155"/>
                <a:gd name="T15" fmla="*/ 3 h 3"/>
                <a:gd name="T16" fmla="*/ 155 w 155"/>
                <a:gd name="T17" fmla="*/ 3 h 3"/>
                <a:gd name="T18" fmla="*/ 155 w 155"/>
                <a:gd name="T19" fmla="*/ 3 h 3"/>
                <a:gd name="T20" fmla="*/ 0 w 155"/>
                <a:gd name="T21" fmla="*/ 3 h 3"/>
                <a:gd name="T22" fmla="*/ 0 w 155"/>
                <a:gd name="T23" fmla="*/ 3 h 3"/>
                <a:gd name="T24" fmla="*/ 2 w 155"/>
                <a:gd name="T25" fmla="*/ 3 h 3"/>
                <a:gd name="T26" fmla="*/ 2 w 155"/>
                <a:gd name="T27" fmla="*/ 3 h 3"/>
                <a:gd name="T28" fmla="*/ 2 w 155"/>
                <a:gd name="T29" fmla="*/ 2 h 3"/>
                <a:gd name="T30" fmla="*/ 2 w 155"/>
                <a:gd name="T31" fmla="*/ 2 h 3"/>
                <a:gd name="T32" fmla="*/ 2 w 155"/>
                <a:gd name="T33" fmla="*/ 2 h 3"/>
                <a:gd name="T34" fmla="*/ 2 w 155"/>
                <a:gd name="T35" fmla="*/ 2 h 3"/>
                <a:gd name="T36" fmla="*/ 2 w 155"/>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55" h="3">
                  <a:moveTo>
                    <a:pt x="2" y="0"/>
                  </a:moveTo>
                  <a:lnTo>
                    <a:pt x="152" y="0"/>
                  </a:lnTo>
                  <a:lnTo>
                    <a:pt x="154" y="2"/>
                  </a:lnTo>
                  <a:lnTo>
                    <a:pt x="155" y="3"/>
                  </a:lnTo>
                  <a:lnTo>
                    <a:pt x="0" y="3"/>
                  </a:lnTo>
                  <a:lnTo>
                    <a:pt x="2" y="3"/>
                  </a:lnTo>
                  <a:lnTo>
                    <a:pt x="2" y="2"/>
                  </a:lnTo>
                  <a:lnTo>
                    <a:pt x="2" y="0"/>
                  </a:lnTo>
                  <a:close/>
                </a:path>
              </a:pathLst>
            </a:custGeom>
            <a:solidFill>
              <a:srgbClr val="413E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99" name="Freeform 794"/>
            <p:cNvSpPr>
              <a:spLocks/>
            </p:cNvSpPr>
            <p:nvPr/>
          </p:nvSpPr>
          <p:spPr bwMode="auto">
            <a:xfrm>
              <a:off x="4256" y="1057"/>
              <a:ext cx="157" cy="3"/>
            </a:xfrm>
            <a:custGeom>
              <a:avLst/>
              <a:gdLst>
                <a:gd name="T0" fmla="*/ 2 w 157"/>
                <a:gd name="T1" fmla="*/ 0 h 3"/>
                <a:gd name="T2" fmla="*/ 154 w 157"/>
                <a:gd name="T3" fmla="*/ 0 h 3"/>
                <a:gd name="T4" fmla="*/ 155 w 157"/>
                <a:gd name="T5" fmla="*/ 1 h 3"/>
                <a:gd name="T6" fmla="*/ 155 w 157"/>
                <a:gd name="T7" fmla="*/ 1 h 3"/>
                <a:gd name="T8" fmla="*/ 155 w 157"/>
                <a:gd name="T9" fmla="*/ 1 h 3"/>
                <a:gd name="T10" fmla="*/ 155 w 157"/>
                <a:gd name="T11" fmla="*/ 1 h 3"/>
                <a:gd name="T12" fmla="*/ 157 w 157"/>
                <a:gd name="T13" fmla="*/ 3 h 3"/>
                <a:gd name="T14" fmla="*/ 157 w 157"/>
                <a:gd name="T15" fmla="*/ 3 h 3"/>
                <a:gd name="T16" fmla="*/ 157 w 157"/>
                <a:gd name="T17" fmla="*/ 3 h 3"/>
                <a:gd name="T18" fmla="*/ 157 w 157"/>
                <a:gd name="T19" fmla="*/ 3 h 3"/>
                <a:gd name="T20" fmla="*/ 0 w 157"/>
                <a:gd name="T21" fmla="*/ 3 h 3"/>
                <a:gd name="T22" fmla="*/ 0 w 157"/>
                <a:gd name="T23" fmla="*/ 3 h 3"/>
                <a:gd name="T24" fmla="*/ 0 w 157"/>
                <a:gd name="T25" fmla="*/ 3 h 3"/>
                <a:gd name="T26" fmla="*/ 0 w 157"/>
                <a:gd name="T27" fmla="*/ 3 h 3"/>
                <a:gd name="T28" fmla="*/ 0 w 157"/>
                <a:gd name="T29" fmla="*/ 1 h 3"/>
                <a:gd name="T30" fmla="*/ 0 w 157"/>
                <a:gd name="T31" fmla="*/ 1 h 3"/>
                <a:gd name="T32" fmla="*/ 2 w 157"/>
                <a:gd name="T33" fmla="*/ 1 h 3"/>
                <a:gd name="T34" fmla="*/ 2 w 157"/>
                <a:gd name="T35" fmla="*/ 1 h 3"/>
                <a:gd name="T36" fmla="*/ 2 w 157"/>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57" h="3">
                  <a:moveTo>
                    <a:pt x="2" y="0"/>
                  </a:moveTo>
                  <a:lnTo>
                    <a:pt x="154" y="0"/>
                  </a:lnTo>
                  <a:lnTo>
                    <a:pt x="155" y="1"/>
                  </a:lnTo>
                  <a:lnTo>
                    <a:pt x="157" y="3"/>
                  </a:lnTo>
                  <a:lnTo>
                    <a:pt x="0" y="3"/>
                  </a:lnTo>
                  <a:lnTo>
                    <a:pt x="0" y="1"/>
                  </a:lnTo>
                  <a:lnTo>
                    <a:pt x="2" y="1"/>
                  </a:lnTo>
                  <a:lnTo>
                    <a:pt x="2" y="0"/>
                  </a:lnTo>
                  <a:close/>
                </a:path>
              </a:pathLst>
            </a:custGeom>
            <a:solidFill>
              <a:srgbClr val="4340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00" name="Freeform 795"/>
            <p:cNvSpPr>
              <a:spLocks/>
            </p:cNvSpPr>
            <p:nvPr/>
          </p:nvSpPr>
          <p:spPr bwMode="auto">
            <a:xfrm>
              <a:off x="4254" y="1058"/>
              <a:ext cx="161" cy="4"/>
            </a:xfrm>
            <a:custGeom>
              <a:avLst/>
              <a:gdLst>
                <a:gd name="T0" fmla="*/ 2 w 161"/>
                <a:gd name="T1" fmla="*/ 0 h 4"/>
                <a:gd name="T2" fmla="*/ 157 w 161"/>
                <a:gd name="T3" fmla="*/ 0 h 4"/>
                <a:gd name="T4" fmla="*/ 159 w 161"/>
                <a:gd name="T5" fmla="*/ 2 h 4"/>
                <a:gd name="T6" fmla="*/ 159 w 161"/>
                <a:gd name="T7" fmla="*/ 2 h 4"/>
                <a:gd name="T8" fmla="*/ 159 w 161"/>
                <a:gd name="T9" fmla="*/ 2 h 4"/>
                <a:gd name="T10" fmla="*/ 159 w 161"/>
                <a:gd name="T11" fmla="*/ 2 h 4"/>
                <a:gd name="T12" fmla="*/ 161 w 161"/>
                <a:gd name="T13" fmla="*/ 4 h 4"/>
                <a:gd name="T14" fmla="*/ 161 w 161"/>
                <a:gd name="T15" fmla="*/ 4 h 4"/>
                <a:gd name="T16" fmla="*/ 161 w 161"/>
                <a:gd name="T17" fmla="*/ 4 h 4"/>
                <a:gd name="T18" fmla="*/ 161 w 161"/>
                <a:gd name="T19" fmla="*/ 4 h 4"/>
                <a:gd name="T20" fmla="*/ 0 w 161"/>
                <a:gd name="T21" fmla="*/ 4 h 4"/>
                <a:gd name="T22" fmla="*/ 0 w 161"/>
                <a:gd name="T23" fmla="*/ 4 h 4"/>
                <a:gd name="T24" fmla="*/ 0 w 161"/>
                <a:gd name="T25" fmla="*/ 4 h 4"/>
                <a:gd name="T26" fmla="*/ 2 w 161"/>
                <a:gd name="T27" fmla="*/ 4 h 4"/>
                <a:gd name="T28" fmla="*/ 2 w 161"/>
                <a:gd name="T29" fmla="*/ 2 h 4"/>
                <a:gd name="T30" fmla="*/ 2 w 161"/>
                <a:gd name="T31" fmla="*/ 2 h 4"/>
                <a:gd name="T32" fmla="*/ 2 w 161"/>
                <a:gd name="T33" fmla="*/ 2 h 4"/>
                <a:gd name="T34" fmla="*/ 2 w 161"/>
                <a:gd name="T35" fmla="*/ 2 h 4"/>
                <a:gd name="T36" fmla="*/ 2 w 161"/>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61" h="4">
                  <a:moveTo>
                    <a:pt x="2" y="0"/>
                  </a:moveTo>
                  <a:lnTo>
                    <a:pt x="157" y="0"/>
                  </a:lnTo>
                  <a:lnTo>
                    <a:pt x="159" y="2"/>
                  </a:lnTo>
                  <a:lnTo>
                    <a:pt x="161" y="4"/>
                  </a:lnTo>
                  <a:lnTo>
                    <a:pt x="0" y="4"/>
                  </a:lnTo>
                  <a:lnTo>
                    <a:pt x="2" y="4"/>
                  </a:lnTo>
                  <a:lnTo>
                    <a:pt x="2" y="2"/>
                  </a:lnTo>
                  <a:lnTo>
                    <a:pt x="2" y="0"/>
                  </a:lnTo>
                  <a:close/>
                </a:path>
              </a:pathLst>
            </a:custGeom>
            <a:solidFill>
              <a:srgbClr val="4340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01" name="Freeform 796"/>
            <p:cNvSpPr>
              <a:spLocks/>
            </p:cNvSpPr>
            <p:nvPr/>
          </p:nvSpPr>
          <p:spPr bwMode="auto">
            <a:xfrm>
              <a:off x="4254" y="1060"/>
              <a:ext cx="164" cy="3"/>
            </a:xfrm>
            <a:custGeom>
              <a:avLst/>
              <a:gdLst>
                <a:gd name="T0" fmla="*/ 2 w 164"/>
                <a:gd name="T1" fmla="*/ 0 h 3"/>
                <a:gd name="T2" fmla="*/ 159 w 164"/>
                <a:gd name="T3" fmla="*/ 0 h 3"/>
                <a:gd name="T4" fmla="*/ 161 w 164"/>
                <a:gd name="T5" fmla="*/ 2 h 3"/>
                <a:gd name="T6" fmla="*/ 161 w 164"/>
                <a:gd name="T7" fmla="*/ 2 h 3"/>
                <a:gd name="T8" fmla="*/ 161 w 164"/>
                <a:gd name="T9" fmla="*/ 2 h 3"/>
                <a:gd name="T10" fmla="*/ 161 w 164"/>
                <a:gd name="T11" fmla="*/ 2 h 3"/>
                <a:gd name="T12" fmla="*/ 162 w 164"/>
                <a:gd name="T13" fmla="*/ 3 h 3"/>
                <a:gd name="T14" fmla="*/ 162 w 164"/>
                <a:gd name="T15" fmla="*/ 3 h 3"/>
                <a:gd name="T16" fmla="*/ 162 w 164"/>
                <a:gd name="T17" fmla="*/ 3 h 3"/>
                <a:gd name="T18" fmla="*/ 164 w 164"/>
                <a:gd name="T19" fmla="*/ 3 h 3"/>
                <a:gd name="T20" fmla="*/ 0 w 164"/>
                <a:gd name="T21" fmla="*/ 3 h 3"/>
                <a:gd name="T22" fmla="*/ 0 w 164"/>
                <a:gd name="T23" fmla="*/ 3 h 3"/>
                <a:gd name="T24" fmla="*/ 0 w 164"/>
                <a:gd name="T25" fmla="*/ 3 h 3"/>
                <a:gd name="T26" fmla="*/ 0 w 164"/>
                <a:gd name="T27" fmla="*/ 3 h 3"/>
                <a:gd name="T28" fmla="*/ 0 w 164"/>
                <a:gd name="T29" fmla="*/ 2 h 3"/>
                <a:gd name="T30" fmla="*/ 0 w 164"/>
                <a:gd name="T31" fmla="*/ 2 h 3"/>
                <a:gd name="T32" fmla="*/ 0 w 164"/>
                <a:gd name="T33" fmla="*/ 2 h 3"/>
                <a:gd name="T34" fmla="*/ 2 w 164"/>
                <a:gd name="T35" fmla="*/ 2 h 3"/>
                <a:gd name="T36" fmla="*/ 2 w 164"/>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64" h="3">
                  <a:moveTo>
                    <a:pt x="2" y="0"/>
                  </a:moveTo>
                  <a:lnTo>
                    <a:pt x="159" y="0"/>
                  </a:lnTo>
                  <a:lnTo>
                    <a:pt x="161" y="2"/>
                  </a:lnTo>
                  <a:lnTo>
                    <a:pt x="162" y="3"/>
                  </a:lnTo>
                  <a:lnTo>
                    <a:pt x="164" y="3"/>
                  </a:lnTo>
                  <a:lnTo>
                    <a:pt x="0" y="3"/>
                  </a:lnTo>
                  <a:lnTo>
                    <a:pt x="0" y="2"/>
                  </a:lnTo>
                  <a:lnTo>
                    <a:pt x="2" y="2"/>
                  </a:lnTo>
                  <a:lnTo>
                    <a:pt x="2" y="0"/>
                  </a:lnTo>
                  <a:close/>
                </a:path>
              </a:pathLst>
            </a:custGeom>
            <a:solidFill>
              <a:srgbClr val="4643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02" name="Freeform 797"/>
            <p:cNvSpPr>
              <a:spLocks/>
            </p:cNvSpPr>
            <p:nvPr/>
          </p:nvSpPr>
          <p:spPr bwMode="auto">
            <a:xfrm>
              <a:off x="4253" y="1062"/>
              <a:ext cx="167" cy="3"/>
            </a:xfrm>
            <a:custGeom>
              <a:avLst/>
              <a:gdLst>
                <a:gd name="T0" fmla="*/ 1 w 167"/>
                <a:gd name="T1" fmla="*/ 0 h 3"/>
                <a:gd name="T2" fmla="*/ 162 w 167"/>
                <a:gd name="T3" fmla="*/ 0 h 3"/>
                <a:gd name="T4" fmla="*/ 163 w 167"/>
                <a:gd name="T5" fmla="*/ 1 h 3"/>
                <a:gd name="T6" fmla="*/ 163 w 167"/>
                <a:gd name="T7" fmla="*/ 1 h 3"/>
                <a:gd name="T8" fmla="*/ 163 w 167"/>
                <a:gd name="T9" fmla="*/ 1 h 3"/>
                <a:gd name="T10" fmla="*/ 165 w 167"/>
                <a:gd name="T11" fmla="*/ 1 h 3"/>
                <a:gd name="T12" fmla="*/ 165 w 167"/>
                <a:gd name="T13" fmla="*/ 3 h 3"/>
                <a:gd name="T14" fmla="*/ 165 w 167"/>
                <a:gd name="T15" fmla="*/ 3 h 3"/>
                <a:gd name="T16" fmla="*/ 165 w 167"/>
                <a:gd name="T17" fmla="*/ 3 h 3"/>
                <a:gd name="T18" fmla="*/ 167 w 167"/>
                <a:gd name="T19" fmla="*/ 3 h 3"/>
                <a:gd name="T20" fmla="*/ 0 w 167"/>
                <a:gd name="T21" fmla="*/ 3 h 3"/>
                <a:gd name="T22" fmla="*/ 0 w 167"/>
                <a:gd name="T23" fmla="*/ 3 h 3"/>
                <a:gd name="T24" fmla="*/ 0 w 167"/>
                <a:gd name="T25" fmla="*/ 3 h 3"/>
                <a:gd name="T26" fmla="*/ 0 w 167"/>
                <a:gd name="T27" fmla="*/ 3 h 3"/>
                <a:gd name="T28" fmla="*/ 1 w 167"/>
                <a:gd name="T29" fmla="*/ 1 h 3"/>
                <a:gd name="T30" fmla="*/ 1 w 167"/>
                <a:gd name="T31" fmla="*/ 1 h 3"/>
                <a:gd name="T32" fmla="*/ 1 w 167"/>
                <a:gd name="T33" fmla="*/ 1 h 3"/>
                <a:gd name="T34" fmla="*/ 1 w 167"/>
                <a:gd name="T35" fmla="*/ 1 h 3"/>
                <a:gd name="T36" fmla="*/ 1 w 167"/>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67" h="3">
                  <a:moveTo>
                    <a:pt x="1" y="0"/>
                  </a:moveTo>
                  <a:lnTo>
                    <a:pt x="162" y="0"/>
                  </a:lnTo>
                  <a:lnTo>
                    <a:pt x="163" y="1"/>
                  </a:lnTo>
                  <a:lnTo>
                    <a:pt x="165" y="1"/>
                  </a:lnTo>
                  <a:lnTo>
                    <a:pt x="165" y="3"/>
                  </a:lnTo>
                  <a:lnTo>
                    <a:pt x="167" y="3"/>
                  </a:lnTo>
                  <a:lnTo>
                    <a:pt x="0" y="3"/>
                  </a:lnTo>
                  <a:lnTo>
                    <a:pt x="1" y="1"/>
                  </a:lnTo>
                  <a:lnTo>
                    <a:pt x="1" y="0"/>
                  </a:lnTo>
                  <a:close/>
                </a:path>
              </a:pathLst>
            </a:custGeom>
            <a:solidFill>
              <a:srgbClr val="4643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03" name="Freeform 798"/>
            <p:cNvSpPr>
              <a:spLocks/>
            </p:cNvSpPr>
            <p:nvPr/>
          </p:nvSpPr>
          <p:spPr bwMode="auto">
            <a:xfrm>
              <a:off x="4251" y="1063"/>
              <a:ext cx="171" cy="5"/>
            </a:xfrm>
            <a:custGeom>
              <a:avLst/>
              <a:gdLst>
                <a:gd name="T0" fmla="*/ 3 w 171"/>
                <a:gd name="T1" fmla="*/ 0 h 5"/>
                <a:gd name="T2" fmla="*/ 167 w 171"/>
                <a:gd name="T3" fmla="*/ 0 h 5"/>
                <a:gd name="T4" fmla="*/ 167 w 171"/>
                <a:gd name="T5" fmla="*/ 2 h 5"/>
                <a:gd name="T6" fmla="*/ 167 w 171"/>
                <a:gd name="T7" fmla="*/ 2 h 5"/>
                <a:gd name="T8" fmla="*/ 167 w 171"/>
                <a:gd name="T9" fmla="*/ 2 h 5"/>
                <a:gd name="T10" fmla="*/ 169 w 171"/>
                <a:gd name="T11" fmla="*/ 4 h 5"/>
                <a:gd name="T12" fmla="*/ 169 w 171"/>
                <a:gd name="T13" fmla="*/ 4 h 5"/>
                <a:gd name="T14" fmla="*/ 169 w 171"/>
                <a:gd name="T15" fmla="*/ 4 h 5"/>
                <a:gd name="T16" fmla="*/ 171 w 171"/>
                <a:gd name="T17" fmla="*/ 4 h 5"/>
                <a:gd name="T18" fmla="*/ 171 w 171"/>
                <a:gd name="T19" fmla="*/ 5 h 5"/>
                <a:gd name="T20" fmla="*/ 0 w 171"/>
                <a:gd name="T21" fmla="*/ 5 h 5"/>
                <a:gd name="T22" fmla="*/ 0 w 171"/>
                <a:gd name="T23" fmla="*/ 4 h 5"/>
                <a:gd name="T24" fmla="*/ 0 w 171"/>
                <a:gd name="T25" fmla="*/ 4 h 5"/>
                <a:gd name="T26" fmla="*/ 2 w 171"/>
                <a:gd name="T27" fmla="*/ 4 h 5"/>
                <a:gd name="T28" fmla="*/ 2 w 171"/>
                <a:gd name="T29" fmla="*/ 4 h 5"/>
                <a:gd name="T30" fmla="*/ 2 w 171"/>
                <a:gd name="T31" fmla="*/ 4 h 5"/>
                <a:gd name="T32" fmla="*/ 2 w 171"/>
                <a:gd name="T33" fmla="*/ 4 h 5"/>
                <a:gd name="T34" fmla="*/ 2 w 171"/>
                <a:gd name="T35" fmla="*/ 4 h 5"/>
                <a:gd name="T36" fmla="*/ 2 w 171"/>
                <a:gd name="T37" fmla="*/ 4 h 5"/>
                <a:gd name="T38" fmla="*/ 2 w 171"/>
                <a:gd name="T39" fmla="*/ 4 h 5"/>
                <a:gd name="T40" fmla="*/ 2 w 171"/>
                <a:gd name="T41" fmla="*/ 4 h 5"/>
                <a:gd name="T42" fmla="*/ 2 w 171"/>
                <a:gd name="T43" fmla="*/ 2 h 5"/>
                <a:gd name="T44" fmla="*/ 2 w 171"/>
                <a:gd name="T45" fmla="*/ 2 h 5"/>
                <a:gd name="T46" fmla="*/ 2 w 171"/>
                <a:gd name="T47" fmla="*/ 2 h 5"/>
                <a:gd name="T48" fmla="*/ 2 w 171"/>
                <a:gd name="T49" fmla="*/ 2 h 5"/>
                <a:gd name="T50" fmla="*/ 2 w 171"/>
                <a:gd name="T51" fmla="*/ 2 h 5"/>
                <a:gd name="T52" fmla="*/ 3 w 171"/>
                <a:gd name="T53" fmla="*/ 0 h 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71" h="5">
                  <a:moveTo>
                    <a:pt x="3" y="0"/>
                  </a:moveTo>
                  <a:lnTo>
                    <a:pt x="167" y="0"/>
                  </a:lnTo>
                  <a:lnTo>
                    <a:pt x="167" y="2"/>
                  </a:lnTo>
                  <a:lnTo>
                    <a:pt x="169" y="4"/>
                  </a:lnTo>
                  <a:lnTo>
                    <a:pt x="171" y="4"/>
                  </a:lnTo>
                  <a:lnTo>
                    <a:pt x="171" y="5"/>
                  </a:lnTo>
                  <a:lnTo>
                    <a:pt x="0" y="5"/>
                  </a:lnTo>
                  <a:lnTo>
                    <a:pt x="0" y="4"/>
                  </a:lnTo>
                  <a:lnTo>
                    <a:pt x="2" y="4"/>
                  </a:lnTo>
                  <a:lnTo>
                    <a:pt x="2" y="2"/>
                  </a:lnTo>
                  <a:lnTo>
                    <a:pt x="3" y="0"/>
                  </a:lnTo>
                  <a:close/>
                </a:path>
              </a:pathLst>
            </a:custGeom>
            <a:solidFill>
              <a:srgbClr val="46434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04" name="Freeform 799"/>
            <p:cNvSpPr>
              <a:spLocks/>
            </p:cNvSpPr>
            <p:nvPr/>
          </p:nvSpPr>
          <p:spPr bwMode="auto">
            <a:xfrm>
              <a:off x="4251" y="1065"/>
              <a:ext cx="172" cy="5"/>
            </a:xfrm>
            <a:custGeom>
              <a:avLst/>
              <a:gdLst>
                <a:gd name="T0" fmla="*/ 2 w 172"/>
                <a:gd name="T1" fmla="*/ 0 h 5"/>
                <a:gd name="T2" fmla="*/ 169 w 172"/>
                <a:gd name="T3" fmla="*/ 0 h 5"/>
                <a:gd name="T4" fmla="*/ 169 w 172"/>
                <a:gd name="T5" fmla="*/ 2 h 5"/>
                <a:gd name="T6" fmla="*/ 169 w 172"/>
                <a:gd name="T7" fmla="*/ 2 h 5"/>
                <a:gd name="T8" fmla="*/ 171 w 172"/>
                <a:gd name="T9" fmla="*/ 2 h 5"/>
                <a:gd name="T10" fmla="*/ 171 w 172"/>
                <a:gd name="T11" fmla="*/ 3 h 5"/>
                <a:gd name="T12" fmla="*/ 171 w 172"/>
                <a:gd name="T13" fmla="*/ 3 h 5"/>
                <a:gd name="T14" fmla="*/ 172 w 172"/>
                <a:gd name="T15" fmla="*/ 3 h 5"/>
                <a:gd name="T16" fmla="*/ 172 w 172"/>
                <a:gd name="T17" fmla="*/ 3 h 5"/>
                <a:gd name="T18" fmla="*/ 172 w 172"/>
                <a:gd name="T19" fmla="*/ 5 h 5"/>
                <a:gd name="T20" fmla="*/ 0 w 172"/>
                <a:gd name="T21" fmla="*/ 5 h 5"/>
                <a:gd name="T22" fmla="*/ 0 w 172"/>
                <a:gd name="T23" fmla="*/ 3 h 5"/>
                <a:gd name="T24" fmla="*/ 0 w 172"/>
                <a:gd name="T25" fmla="*/ 3 h 5"/>
                <a:gd name="T26" fmla="*/ 0 w 172"/>
                <a:gd name="T27" fmla="*/ 3 h 5"/>
                <a:gd name="T28" fmla="*/ 0 w 172"/>
                <a:gd name="T29" fmla="*/ 3 h 5"/>
                <a:gd name="T30" fmla="*/ 0 w 172"/>
                <a:gd name="T31" fmla="*/ 3 h 5"/>
                <a:gd name="T32" fmla="*/ 0 w 172"/>
                <a:gd name="T33" fmla="*/ 2 h 5"/>
                <a:gd name="T34" fmla="*/ 2 w 172"/>
                <a:gd name="T35" fmla="*/ 2 h 5"/>
                <a:gd name="T36" fmla="*/ 2 w 172"/>
                <a:gd name="T37" fmla="*/ 2 h 5"/>
                <a:gd name="T38" fmla="*/ 2 w 172"/>
                <a:gd name="T39" fmla="*/ 2 h 5"/>
                <a:gd name="T40" fmla="*/ 2 w 172"/>
                <a:gd name="T41" fmla="*/ 2 h 5"/>
                <a:gd name="T42" fmla="*/ 2 w 172"/>
                <a:gd name="T43" fmla="*/ 2 h 5"/>
                <a:gd name="T44" fmla="*/ 2 w 172"/>
                <a:gd name="T45" fmla="*/ 2 h 5"/>
                <a:gd name="T46" fmla="*/ 2 w 172"/>
                <a:gd name="T47" fmla="*/ 2 h 5"/>
                <a:gd name="T48" fmla="*/ 2 w 172"/>
                <a:gd name="T49" fmla="*/ 2 h 5"/>
                <a:gd name="T50" fmla="*/ 2 w 172"/>
                <a:gd name="T51" fmla="*/ 2 h 5"/>
                <a:gd name="T52" fmla="*/ 2 w 172"/>
                <a:gd name="T53" fmla="*/ 0 h 5"/>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72" h="5">
                  <a:moveTo>
                    <a:pt x="2" y="0"/>
                  </a:moveTo>
                  <a:lnTo>
                    <a:pt x="169" y="0"/>
                  </a:lnTo>
                  <a:lnTo>
                    <a:pt x="169" y="2"/>
                  </a:lnTo>
                  <a:lnTo>
                    <a:pt x="171" y="2"/>
                  </a:lnTo>
                  <a:lnTo>
                    <a:pt x="171" y="3"/>
                  </a:lnTo>
                  <a:lnTo>
                    <a:pt x="172" y="3"/>
                  </a:lnTo>
                  <a:lnTo>
                    <a:pt x="172" y="5"/>
                  </a:lnTo>
                  <a:lnTo>
                    <a:pt x="0" y="5"/>
                  </a:lnTo>
                  <a:lnTo>
                    <a:pt x="0" y="3"/>
                  </a:lnTo>
                  <a:lnTo>
                    <a:pt x="0" y="2"/>
                  </a:lnTo>
                  <a:lnTo>
                    <a:pt x="2" y="2"/>
                  </a:lnTo>
                  <a:lnTo>
                    <a:pt x="2" y="0"/>
                  </a:lnTo>
                  <a:close/>
                </a:path>
              </a:pathLst>
            </a:custGeom>
            <a:solidFill>
              <a:srgbClr val="4844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05" name="Freeform 800"/>
            <p:cNvSpPr>
              <a:spLocks/>
            </p:cNvSpPr>
            <p:nvPr/>
          </p:nvSpPr>
          <p:spPr bwMode="auto">
            <a:xfrm>
              <a:off x="4249" y="1068"/>
              <a:ext cx="178" cy="4"/>
            </a:xfrm>
            <a:custGeom>
              <a:avLst/>
              <a:gdLst>
                <a:gd name="T0" fmla="*/ 2 w 178"/>
                <a:gd name="T1" fmla="*/ 0 h 4"/>
                <a:gd name="T2" fmla="*/ 173 w 178"/>
                <a:gd name="T3" fmla="*/ 0 h 4"/>
                <a:gd name="T4" fmla="*/ 173 w 178"/>
                <a:gd name="T5" fmla="*/ 0 h 4"/>
                <a:gd name="T6" fmla="*/ 174 w 178"/>
                <a:gd name="T7" fmla="*/ 0 h 4"/>
                <a:gd name="T8" fmla="*/ 174 w 178"/>
                <a:gd name="T9" fmla="*/ 0 h 4"/>
                <a:gd name="T10" fmla="*/ 176 w 178"/>
                <a:gd name="T11" fmla="*/ 2 h 4"/>
                <a:gd name="T12" fmla="*/ 176 w 178"/>
                <a:gd name="T13" fmla="*/ 2 h 4"/>
                <a:gd name="T14" fmla="*/ 176 w 178"/>
                <a:gd name="T15" fmla="*/ 2 h 4"/>
                <a:gd name="T16" fmla="*/ 178 w 178"/>
                <a:gd name="T17" fmla="*/ 2 h 4"/>
                <a:gd name="T18" fmla="*/ 178 w 178"/>
                <a:gd name="T19" fmla="*/ 4 h 4"/>
                <a:gd name="T20" fmla="*/ 0 w 178"/>
                <a:gd name="T21" fmla="*/ 4 h 4"/>
                <a:gd name="T22" fmla="*/ 0 w 178"/>
                <a:gd name="T23" fmla="*/ 2 h 4"/>
                <a:gd name="T24" fmla="*/ 2 w 178"/>
                <a:gd name="T25" fmla="*/ 2 h 4"/>
                <a:gd name="T26" fmla="*/ 2 w 178"/>
                <a:gd name="T27" fmla="*/ 2 h 4"/>
                <a:gd name="T28" fmla="*/ 2 w 178"/>
                <a:gd name="T29" fmla="*/ 2 h 4"/>
                <a:gd name="T30" fmla="*/ 2 w 178"/>
                <a:gd name="T31" fmla="*/ 0 h 4"/>
                <a:gd name="T32" fmla="*/ 2 w 178"/>
                <a:gd name="T33" fmla="*/ 0 h 4"/>
                <a:gd name="T34" fmla="*/ 2 w 178"/>
                <a:gd name="T35" fmla="*/ 0 h 4"/>
                <a:gd name="T36" fmla="*/ 2 w 178"/>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8" h="4">
                  <a:moveTo>
                    <a:pt x="2" y="0"/>
                  </a:moveTo>
                  <a:lnTo>
                    <a:pt x="173" y="0"/>
                  </a:lnTo>
                  <a:lnTo>
                    <a:pt x="174" y="0"/>
                  </a:lnTo>
                  <a:lnTo>
                    <a:pt x="176" y="2"/>
                  </a:lnTo>
                  <a:lnTo>
                    <a:pt x="178" y="2"/>
                  </a:lnTo>
                  <a:lnTo>
                    <a:pt x="178" y="4"/>
                  </a:lnTo>
                  <a:lnTo>
                    <a:pt x="0" y="4"/>
                  </a:lnTo>
                  <a:lnTo>
                    <a:pt x="0" y="2"/>
                  </a:lnTo>
                  <a:lnTo>
                    <a:pt x="2" y="2"/>
                  </a:lnTo>
                  <a:lnTo>
                    <a:pt x="2" y="0"/>
                  </a:lnTo>
                  <a:close/>
                </a:path>
              </a:pathLst>
            </a:custGeom>
            <a:solidFill>
              <a:srgbClr val="4844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06" name="Freeform 801"/>
            <p:cNvSpPr>
              <a:spLocks noEditPoints="1"/>
            </p:cNvSpPr>
            <p:nvPr/>
          </p:nvSpPr>
          <p:spPr bwMode="auto">
            <a:xfrm>
              <a:off x="4249" y="1070"/>
              <a:ext cx="392" cy="3"/>
            </a:xfrm>
            <a:custGeom>
              <a:avLst/>
              <a:gdLst>
                <a:gd name="T0" fmla="*/ 2 w 392"/>
                <a:gd name="T1" fmla="*/ 0 h 3"/>
                <a:gd name="T2" fmla="*/ 174 w 392"/>
                <a:gd name="T3" fmla="*/ 0 h 3"/>
                <a:gd name="T4" fmla="*/ 176 w 392"/>
                <a:gd name="T5" fmla="*/ 0 h 3"/>
                <a:gd name="T6" fmla="*/ 176 w 392"/>
                <a:gd name="T7" fmla="*/ 0 h 3"/>
                <a:gd name="T8" fmla="*/ 178 w 392"/>
                <a:gd name="T9" fmla="*/ 0 h 3"/>
                <a:gd name="T10" fmla="*/ 178 w 392"/>
                <a:gd name="T11" fmla="*/ 2 h 3"/>
                <a:gd name="T12" fmla="*/ 178 w 392"/>
                <a:gd name="T13" fmla="*/ 2 h 3"/>
                <a:gd name="T14" fmla="*/ 179 w 392"/>
                <a:gd name="T15" fmla="*/ 2 h 3"/>
                <a:gd name="T16" fmla="*/ 179 w 392"/>
                <a:gd name="T17" fmla="*/ 2 h 3"/>
                <a:gd name="T18" fmla="*/ 181 w 392"/>
                <a:gd name="T19" fmla="*/ 3 h 3"/>
                <a:gd name="T20" fmla="*/ 181 w 392"/>
                <a:gd name="T21" fmla="*/ 3 h 3"/>
                <a:gd name="T22" fmla="*/ 181 w 392"/>
                <a:gd name="T23" fmla="*/ 3 h 3"/>
                <a:gd name="T24" fmla="*/ 181 w 392"/>
                <a:gd name="T25" fmla="*/ 3 h 3"/>
                <a:gd name="T26" fmla="*/ 181 w 392"/>
                <a:gd name="T27" fmla="*/ 3 h 3"/>
                <a:gd name="T28" fmla="*/ 181 w 392"/>
                <a:gd name="T29" fmla="*/ 3 h 3"/>
                <a:gd name="T30" fmla="*/ 181 w 392"/>
                <a:gd name="T31" fmla="*/ 3 h 3"/>
                <a:gd name="T32" fmla="*/ 181 w 392"/>
                <a:gd name="T33" fmla="*/ 3 h 3"/>
                <a:gd name="T34" fmla="*/ 181 w 392"/>
                <a:gd name="T35" fmla="*/ 3 h 3"/>
                <a:gd name="T36" fmla="*/ 0 w 392"/>
                <a:gd name="T37" fmla="*/ 3 h 3"/>
                <a:gd name="T38" fmla="*/ 0 w 392"/>
                <a:gd name="T39" fmla="*/ 2 h 3"/>
                <a:gd name="T40" fmla="*/ 0 w 392"/>
                <a:gd name="T41" fmla="*/ 2 h 3"/>
                <a:gd name="T42" fmla="*/ 0 w 392"/>
                <a:gd name="T43" fmla="*/ 2 h 3"/>
                <a:gd name="T44" fmla="*/ 0 w 392"/>
                <a:gd name="T45" fmla="*/ 2 h 3"/>
                <a:gd name="T46" fmla="*/ 0 w 392"/>
                <a:gd name="T47" fmla="*/ 0 h 3"/>
                <a:gd name="T48" fmla="*/ 2 w 392"/>
                <a:gd name="T49" fmla="*/ 0 h 3"/>
                <a:gd name="T50" fmla="*/ 2 w 392"/>
                <a:gd name="T51" fmla="*/ 0 h 3"/>
                <a:gd name="T52" fmla="*/ 2 w 392"/>
                <a:gd name="T53" fmla="*/ 0 h 3"/>
                <a:gd name="T54" fmla="*/ 392 w 392"/>
                <a:gd name="T55" fmla="*/ 3 h 3"/>
                <a:gd name="T56" fmla="*/ 375 w 392"/>
                <a:gd name="T57" fmla="*/ 3 h 3"/>
                <a:gd name="T58" fmla="*/ 379 w 392"/>
                <a:gd name="T59" fmla="*/ 2 h 3"/>
                <a:gd name="T60" fmla="*/ 380 w 392"/>
                <a:gd name="T61" fmla="*/ 2 h 3"/>
                <a:gd name="T62" fmla="*/ 382 w 392"/>
                <a:gd name="T63" fmla="*/ 2 h 3"/>
                <a:gd name="T64" fmla="*/ 384 w 392"/>
                <a:gd name="T65" fmla="*/ 2 h 3"/>
                <a:gd name="T66" fmla="*/ 386 w 392"/>
                <a:gd name="T67" fmla="*/ 2 h 3"/>
                <a:gd name="T68" fmla="*/ 387 w 392"/>
                <a:gd name="T69" fmla="*/ 2 h 3"/>
                <a:gd name="T70" fmla="*/ 389 w 392"/>
                <a:gd name="T71" fmla="*/ 2 h 3"/>
                <a:gd name="T72" fmla="*/ 391 w 392"/>
                <a:gd name="T73" fmla="*/ 3 h 3"/>
                <a:gd name="T74" fmla="*/ 391 w 392"/>
                <a:gd name="T75" fmla="*/ 3 h 3"/>
                <a:gd name="T76" fmla="*/ 391 w 392"/>
                <a:gd name="T77" fmla="*/ 3 h 3"/>
                <a:gd name="T78" fmla="*/ 392 w 392"/>
                <a:gd name="T79" fmla="*/ 3 h 3"/>
                <a:gd name="T80" fmla="*/ 392 w 392"/>
                <a:gd name="T81" fmla="*/ 3 h 3"/>
                <a:gd name="T82" fmla="*/ 392 w 392"/>
                <a:gd name="T83" fmla="*/ 3 h 3"/>
                <a:gd name="T84" fmla="*/ 392 w 392"/>
                <a:gd name="T85" fmla="*/ 3 h 3"/>
                <a:gd name="T86" fmla="*/ 392 w 392"/>
                <a:gd name="T87" fmla="*/ 3 h 3"/>
                <a:gd name="T88" fmla="*/ 392 w 392"/>
                <a:gd name="T89" fmla="*/ 3 h 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392" h="3">
                  <a:moveTo>
                    <a:pt x="2" y="0"/>
                  </a:moveTo>
                  <a:lnTo>
                    <a:pt x="174" y="0"/>
                  </a:lnTo>
                  <a:lnTo>
                    <a:pt x="176" y="0"/>
                  </a:lnTo>
                  <a:lnTo>
                    <a:pt x="178" y="0"/>
                  </a:lnTo>
                  <a:lnTo>
                    <a:pt x="178" y="2"/>
                  </a:lnTo>
                  <a:lnTo>
                    <a:pt x="179" y="2"/>
                  </a:lnTo>
                  <a:lnTo>
                    <a:pt x="181" y="3"/>
                  </a:lnTo>
                  <a:lnTo>
                    <a:pt x="0" y="3"/>
                  </a:lnTo>
                  <a:lnTo>
                    <a:pt x="0" y="2"/>
                  </a:lnTo>
                  <a:lnTo>
                    <a:pt x="0" y="0"/>
                  </a:lnTo>
                  <a:lnTo>
                    <a:pt x="2" y="0"/>
                  </a:lnTo>
                  <a:close/>
                  <a:moveTo>
                    <a:pt x="392" y="3"/>
                  </a:moveTo>
                  <a:lnTo>
                    <a:pt x="375" y="3"/>
                  </a:lnTo>
                  <a:lnTo>
                    <a:pt x="379" y="2"/>
                  </a:lnTo>
                  <a:lnTo>
                    <a:pt x="380" y="2"/>
                  </a:lnTo>
                  <a:lnTo>
                    <a:pt x="382" y="2"/>
                  </a:lnTo>
                  <a:lnTo>
                    <a:pt x="384" y="2"/>
                  </a:lnTo>
                  <a:lnTo>
                    <a:pt x="386" y="2"/>
                  </a:lnTo>
                  <a:lnTo>
                    <a:pt x="387" y="2"/>
                  </a:lnTo>
                  <a:lnTo>
                    <a:pt x="389" y="2"/>
                  </a:lnTo>
                  <a:lnTo>
                    <a:pt x="391" y="3"/>
                  </a:lnTo>
                  <a:lnTo>
                    <a:pt x="392" y="3"/>
                  </a:lnTo>
                  <a:close/>
                </a:path>
              </a:pathLst>
            </a:custGeom>
            <a:solidFill>
              <a:srgbClr val="4A47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07" name="Freeform 802"/>
            <p:cNvSpPr>
              <a:spLocks noEditPoints="1"/>
            </p:cNvSpPr>
            <p:nvPr/>
          </p:nvSpPr>
          <p:spPr bwMode="auto">
            <a:xfrm>
              <a:off x="4247" y="1072"/>
              <a:ext cx="404" cy="3"/>
            </a:xfrm>
            <a:custGeom>
              <a:avLst/>
              <a:gdLst>
                <a:gd name="T0" fmla="*/ 2 w 404"/>
                <a:gd name="T1" fmla="*/ 0 h 3"/>
                <a:gd name="T2" fmla="*/ 180 w 404"/>
                <a:gd name="T3" fmla="*/ 0 h 3"/>
                <a:gd name="T4" fmla="*/ 180 w 404"/>
                <a:gd name="T5" fmla="*/ 0 h 3"/>
                <a:gd name="T6" fmla="*/ 180 w 404"/>
                <a:gd name="T7" fmla="*/ 0 h 3"/>
                <a:gd name="T8" fmla="*/ 181 w 404"/>
                <a:gd name="T9" fmla="*/ 0 h 3"/>
                <a:gd name="T10" fmla="*/ 181 w 404"/>
                <a:gd name="T11" fmla="*/ 0 h 3"/>
                <a:gd name="T12" fmla="*/ 181 w 404"/>
                <a:gd name="T13" fmla="*/ 0 h 3"/>
                <a:gd name="T14" fmla="*/ 181 w 404"/>
                <a:gd name="T15" fmla="*/ 0 h 3"/>
                <a:gd name="T16" fmla="*/ 181 w 404"/>
                <a:gd name="T17" fmla="*/ 0 h 3"/>
                <a:gd name="T18" fmla="*/ 183 w 404"/>
                <a:gd name="T19" fmla="*/ 1 h 3"/>
                <a:gd name="T20" fmla="*/ 183 w 404"/>
                <a:gd name="T21" fmla="*/ 1 h 3"/>
                <a:gd name="T22" fmla="*/ 183 w 404"/>
                <a:gd name="T23" fmla="*/ 1 h 3"/>
                <a:gd name="T24" fmla="*/ 183 w 404"/>
                <a:gd name="T25" fmla="*/ 1 h 3"/>
                <a:gd name="T26" fmla="*/ 185 w 404"/>
                <a:gd name="T27" fmla="*/ 1 h 3"/>
                <a:gd name="T28" fmla="*/ 185 w 404"/>
                <a:gd name="T29" fmla="*/ 1 h 3"/>
                <a:gd name="T30" fmla="*/ 185 w 404"/>
                <a:gd name="T31" fmla="*/ 1 h 3"/>
                <a:gd name="T32" fmla="*/ 186 w 404"/>
                <a:gd name="T33" fmla="*/ 3 h 3"/>
                <a:gd name="T34" fmla="*/ 186 w 404"/>
                <a:gd name="T35" fmla="*/ 3 h 3"/>
                <a:gd name="T36" fmla="*/ 0 w 404"/>
                <a:gd name="T37" fmla="*/ 3 h 3"/>
                <a:gd name="T38" fmla="*/ 0 w 404"/>
                <a:gd name="T39" fmla="*/ 1 h 3"/>
                <a:gd name="T40" fmla="*/ 0 w 404"/>
                <a:gd name="T41" fmla="*/ 1 h 3"/>
                <a:gd name="T42" fmla="*/ 2 w 404"/>
                <a:gd name="T43" fmla="*/ 1 h 3"/>
                <a:gd name="T44" fmla="*/ 2 w 404"/>
                <a:gd name="T45" fmla="*/ 1 h 3"/>
                <a:gd name="T46" fmla="*/ 2 w 404"/>
                <a:gd name="T47" fmla="*/ 0 h 3"/>
                <a:gd name="T48" fmla="*/ 2 w 404"/>
                <a:gd name="T49" fmla="*/ 0 h 3"/>
                <a:gd name="T50" fmla="*/ 2 w 404"/>
                <a:gd name="T51" fmla="*/ 0 h 3"/>
                <a:gd name="T52" fmla="*/ 2 w 404"/>
                <a:gd name="T53" fmla="*/ 0 h 3"/>
                <a:gd name="T54" fmla="*/ 404 w 404"/>
                <a:gd name="T55" fmla="*/ 3 h 3"/>
                <a:gd name="T56" fmla="*/ 369 w 404"/>
                <a:gd name="T57" fmla="*/ 3 h 3"/>
                <a:gd name="T58" fmla="*/ 372 w 404"/>
                <a:gd name="T59" fmla="*/ 1 h 3"/>
                <a:gd name="T60" fmla="*/ 376 w 404"/>
                <a:gd name="T61" fmla="*/ 1 h 3"/>
                <a:gd name="T62" fmla="*/ 379 w 404"/>
                <a:gd name="T63" fmla="*/ 1 h 3"/>
                <a:gd name="T64" fmla="*/ 381 w 404"/>
                <a:gd name="T65" fmla="*/ 0 h 3"/>
                <a:gd name="T66" fmla="*/ 384 w 404"/>
                <a:gd name="T67" fmla="*/ 0 h 3"/>
                <a:gd name="T68" fmla="*/ 388 w 404"/>
                <a:gd name="T69" fmla="*/ 0 h 3"/>
                <a:gd name="T70" fmla="*/ 391 w 404"/>
                <a:gd name="T71" fmla="*/ 0 h 3"/>
                <a:gd name="T72" fmla="*/ 393 w 404"/>
                <a:gd name="T73" fmla="*/ 1 h 3"/>
                <a:gd name="T74" fmla="*/ 394 w 404"/>
                <a:gd name="T75" fmla="*/ 1 h 3"/>
                <a:gd name="T76" fmla="*/ 396 w 404"/>
                <a:gd name="T77" fmla="*/ 1 h 3"/>
                <a:gd name="T78" fmla="*/ 398 w 404"/>
                <a:gd name="T79" fmla="*/ 1 h 3"/>
                <a:gd name="T80" fmla="*/ 399 w 404"/>
                <a:gd name="T81" fmla="*/ 1 h 3"/>
                <a:gd name="T82" fmla="*/ 401 w 404"/>
                <a:gd name="T83" fmla="*/ 1 h 3"/>
                <a:gd name="T84" fmla="*/ 403 w 404"/>
                <a:gd name="T85" fmla="*/ 1 h 3"/>
                <a:gd name="T86" fmla="*/ 404 w 404"/>
                <a:gd name="T87" fmla="*/ 3 h 3"/>
                <a:gd name="T88" fmla="*/ 404 w 404"/>
                <a:gd name="T89" fmla="*/ 3 h 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04" h="3">
                  <a:moveTo>
                    <a:pt x="2" y="0"/>
                  </a:moveTo>
                  <a:lnTo>
                    <a:pt x="180" y="0"/>
                  </a:lnTo>
                  <a:lnTo>
                    <a:pt x="181" y="0"/>
                  </a:lnTo>
                  <a:lnTo>
                    <a:pt x="183" y="1"/>
                  </a:lnTo>
                  <a:lnTo>
                    <a:pt x="185" y="1"/>
                  </a:lnTo>
                  <a:lnTo>
                    <a:pt x="186" y="3"/>
                  </a:lnTo>
                  <a:lnTo>
                    <a:pt x="0" y="3"/>
                  </a:lnTo>
                  <a:lnTo>
                    <a:pt x="0" y="1"/>
                  </a:lnTo>
                  <a:lnTo>
                    <a:pt x="2" y="1"/>
                  </a:lnTo>
                  <a:lnTo>
                    <a:pt x="2" y="0"/>
                  </a:lnTo>
                  <a:close/>
                  <a:moveTo>
                    <a:pt x="404" y="3"/>
                  </a:moveTo>
                  <a:lnTo>
                    <a:pt x="369" y="3"/>
                  </a:lnTo>
                  <a:lnTo>
                    <a:pt x="372" y="1"/>
                  </a:lnTo>
                  <a:lnTo>
                    <a:pt x="376" y="1"/>
                  </a:lnTo>
                  <a:lnTo>
                    <a:pt x="379" y="1"/>
                  </a:lnTo>
                  <a:lnTo>
                    <a:pt x="381" y="0"/>
                  </a:lnTo>
                  <a:lnTo>
                    <a:pt x="384" y="0"/>
                  </a:lnTo>
                  <a:lnTo>
                    <a:pt x="388" y="0"/>
                  </a:lnTo>
                  <a:lnTo>
                    <a:pt x="391" y="0"/>
                  </a:lnTo>
                  <a:lnTo>
                    <a:pt x="393" y="1"/>
                  </a:lnTo>
                  <a:lnTo>
                    <a:pt x="394" y="1"/>
                  </a:lnTo>
                  <a:lnTo>
                    <a:pt x="396" y="1"/>
                  </a:lnTo>
                  <a:lnTo>
                    <a:pt x="398" y="1"/>
                  </a:lnTo>
                  <a:lnTo>
                    <a:pt x="399" y="1"/>
                  </a:lnTo>
                  <a:lnTo>
                    <a:pt x="401" y="1"/>
                  </a:lnTo>
                  <a:lnTo>
                    <a:pt x="403" y="1"/>
                  </a:lnTo>
                  <a:lnTo>
                    <a:pt x="404" y="3"/>
                  </a:lnTo>
                  <a:close/>
                </a:path>
              </a:pathLst>
            </a:custGeom>
            <a:solidFill>
              <a:srgbClr val="4A47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08" name="Freeform 803"/>
            <p:cNvSpPr>
              <a:spLocks noEditPoints="1"/>
            </p:cNvSpPr>
            <p:nvPr/>
          </p:nvSpPr>
          <p:spPr bwMode="auto">
            <a:xfrm>
              <a:off x="4247" y="1073"/>
              <a:ext cx="415" cy="4"/>
            </a:xfrm>
            <a:custGeom>
              <a:avLst/>
              <a:gdLst>
                <a:gd name="T0" fmla="*/ 2 w 415"/>
                <a:gd name="T1" fmla="*/ 0 h 4"/>
                <a:gd name="T2" fmla="*/ 183 w 415"/>
                <a:gd name="T3" fmla="*/ 0 h 4"/>
                <a:gd name="T4" fmla="*/ 183 w 415"/>
                <a:gd name="T5" fmla="*/ 0 h 4"/>
                <a:gd name="T6" fmla="*/ 185 w 415"/>
                <a:gd name="T7" fmla="*/ 0 h 4"/>
                <a:gd name="T8" fmla="*/ 185 w 415"/>
                <a:gd name="T9" fmla="*/ 0 h 4"/>
                <a:gd name="T10" fmla="*/ 186 w 415"/>
                <a:gd name="T11" fmla="*/ 2 h 4"/>
                <a:gd name="T12" fmla="*/ 186 w 415"/>
                <a:gd name="T13" fmla="*/ 2 h 4"/>
                <a:gd name="T14" fmla="*/ 188 w 415"/>
                <a:gd name="T15" fmla="*/ 2 h 4"/>
                <a:gd name="T16" fmla="*/ 188 w 415"/>
                <a:gd name="T17" fmla="*/ 2 h 4"/>
                <a:gd name="T18" fmla="*/ 190 w 415"/>
                <a:gd name="T19" fmla="*/ 4 h 4"/>
                <a:gd name="T20" fmla="*/ 0 w 415"/>
                <a:gd name="T21" fmla="*/ 4 h 4"/>
                <a:gd name="T22" fmla="*/ 0 w 415"/>
                <a:gd name="T23" fmla="*/ 2 h 4"/>
                <a:gd name="T24" fmla="*/ 0 w 415"/>
                <a:gd name="T25" fmla="*/ 2 h 4"/>
                <a:gd name="T26" fmla="*/ 0 w 415"/>
                <a:gd name="T27" fmla="*/ 2 h 4"/>
                <a:gd name="T28" fmla="*/ 0 w 415"/>
                <a:gd name="T29" fmla="*/ 2 h 4"/>
                <a:gd name="T30" fmla="*/ 0 w 415"/>
                <a:gd name="T31" fmla="*/ 0 h 4"/>
                <a:gd name="T32" fmla="*/ 0 w 415"/>
                <a:gd name="T33" fmla="*/ 0 h 4"/>
                <a:gd name="T34" fmla="*/ 2 w 415"/>
                <a:gd name="T35" fmla="*/ 0 h 4"/>
                <a:gd name="T36" fmla="*/ 2 w 415"/>
                <a:gd name="T37" fmla="*/ 0 h 4"/>
                <a:gd name="T38" fmla="*/ 377 w 415"/>
                <a:gd name="T39" fmla="*/ 0 h 4"/>
                <a:gd name="T40" fmla="*/ 394 w 415"/>
                <a:gd name="T41" fmla="*/ 0 h 4"/>
                <a:gd name="T42" fmla="*/ 396 w 415"/>
                <a:gd name="T43" fmla="*/ 0 h 4"/>
                <a:gd name="T44" fmla="*/ 399 w 415"/>
                <a:gd name="T45" fmla="*/ 0 h 4"/>
                <a:gd name="T46" fmla="*/ 401 w 415"/>
                <a:gd name="T47" fmla="*/ 0 h 4"/>
                <a:gd name="T48" fmla="*/ 404 w 415"/>
                <a:gd name="T49" fmla="*/ 2 h 4"/>
                <a:gd name="T50" fmla="*/ 406 w 415"/>
                <a:gd name="T51" fmla="*/ 2 h 4"/>
                <a:gd name="T52" fmla="*/ 410 w 415"/>
                <a:gd name="T53" fmla="*/ 2 h 4"/>
                <a:gd name="T54" fmla="*/ 411 w 415"/>
                <a:gd name="T55" fmla="*/ 2 h 4"/>
                <a:gd name="T56" fmla="*/ 415 w 415"/>
                <a:gd name="T57" fmla="*/ 4 h 4"/>
                <a:gd name="T58" fmla="*/ 364 w 415"/>
                <a:gd name="T59" fmla="*/ 4 h 4"/>
                <a:gd name="T60" fmla="*/ 366 w 415"/>
                <a:gd name="T61" fmla="*/ 2 h 4"/>
                <a:gd name="T62" fmla="*/ 367 w 415"/>
                <a:gd name="T63" fmla="*/ 2 h 4"/>
                <a:gd name="T64" fmla="*/ 369 w 415"/>
                <a:gd name="T65" fmla="*/ 2 h 4"/>
                <a:gd name="T66" fmla="*/ 371 w 415"/>
                <a:gd name="T67" fmla="*/ 0 h 4"/>
                <a:gd name="T68" fmla="*/ 372 w 415"/>
                <a:gd name="T69" fmla="*/ 0 h 4"/>
                <a:gd name="T70" fmla="*/ 374 w 415"/>
                <a:gd name="T71" fmla="*/ 0 h 4"/>
                <a:gd name="T72" fmla="*/ 376 w 415"/>
                <a:gd name="T73" fmla="*/ 0 h 4"/>
                <a:gd name="T74" fmla="*/ 377 w 415"/>
                <a:gd name="T75" fmla="*/ 0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15" h="4">
                  <a:moveTo>
                    <a:pt x="2" y="0"/>
                  </a:moveTo>
                  <a:lnTo>
                    <a:pt x="183" y="0"/>
                  </a:lnTo>
                  <a:lnTo>
                    <a:pt x="185" y="0"/>
                  </a:lnTo>
                  <a:lnTo>
                    <a:pt x="186" y="2"/>
                  </a:lnTo>
                  <a:lnTo>
                    <a:pt x="188" y="2"/>
                  </a:lnTo>
                  <a:lnTo>
                    <a:pt x="190" y="4"/>
                  </a:lnTo>
                  <a:lnTo>
                    <a:pt x="0" y="4"/>
                  </a:lnTo>
                  <a:lnTo>
                    <a:pt x="0" y="2"/>
                  </a:lnTo>
                  <a:lnTo>
                    <a:pt x="0" y="0"/>
                  </a:lnTo>
                  <a:lnTo>
                    <a:pt x="2" y="0"/>
                  </a:lnTo>
                  <a:close/>
                  <a:moveTo>
                    <a:pt x="377" y="0"/>
                  </a:moveTo>
                  <a:lnTo>
                    <a:pt x="394" y="0"/>
                  </a:lnTo>
                  <a:lnTo>
                    <a:pt x="396" y="0"/>
                  </a:lnTo>
                  <a:lnTo>
                    <a:pt x="399" y="0"/>
                  </a:lnTo>
                  <a:lnTo>
                    <a:pt x="401" y="0"/>
                  </a:lnTo>
                  <a:lnTo>
                    <a:pt x="404" y="2"/>
                  </a:lnTo>
                  <a:lnTo>
                    <a:pt x="406" y="2"/>
                  </a:lnTo>
                  <a:lnTo>
                    <a:pt x="410" y="2"/>
                  </a:lnTo>
                  <a:lnTo>
                    <a:pt x="411" y="2"/>
                  </a:lnTo>
                  <a:lnTo>
                    <a:pt x="415" y="4"/>
                  </a:lnTo>
                  <a:lnTo>
                    <a:pt x="364" y="4"/>
                  </a:lnTo>
                  <a:lnTo>
                    <a:pt x="366" y="2"/>
                  </a:lnTo>
                  <a:lnTo>
                    <a:pt x="367" y="2"/>
                  </a:lnTo>
                  <a:lnTo>
                    <a:pt x="369" y="2"/>
                  </a:lnTo>
                  <a:lnTo>
                    <a:pt x="371" y="0"/>
                  </a:lnTo>
                  <a:lnTo>
                    <a:pt x="372" y="0"/>
                  </a:lnTo>
                  <a:lnTo>
                    <a:pt x="374" y="0"/>
                  </a:lnTo>
                  <a:lnTo>
                    <a:pt x="376" y="0"/>
                  </a:lnTo>
                  <a:lnTo>
                    <a:pt x="377" y="0"/>
                  </a:lnTo>
                  <a:close/>
                </a:path>
              </a:pathLst>
            </a:custGeom>
            <a:solidFill>
              <a:srgbClr val="4A47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09" name="Freeform 804"/>
            <p:cNvSpPr>
              <a:spLocks noEditPoints="1"/>
            </p:cNvSpPr>
            <p:nvPr/>
          </p:nvSpPr>
          <p:spPr bwMode="auto">
            <a:xfrm>
              <a:off x="4246" y="1075"/>
              <a:ext cx="422" cy="4"/>
            </a:xfrm>
            <a:custGeom>
              <a:avLst/>
              <a:gdLst>
                <a:gd name="T0" fmla="*/ 1 w 422"/>
                <a:gd name="T1" fmla="*/ 0 h 4"/>
                <a:gd name="T2" fmla="*/ 187 w 422"/>
                <a:gd name="T3" fmla="*/ 0 h 4"/>
                <a:gd name="T4" fmla="*/ 187 w 422"/>
                <a:gd name="T5" fmla="*/ 0 h 4"/>
                <a:gd name="T6" fmla="*/ 189 w 422"/>
                <a:gd name="T7" fmla="*/ 0 h 4"/>
                <a:gd name="T8" fmla="*/ 189 w 422"/>
                <a:gd name="T9" fmla="*/ 0 h 4"/>
                <a:gd name="T10" fmla="*/ 191 w 422"/>
                <a:gd name="T11" fmla="*/ 2 h 4"/>
                <a:gd name="T12" fmla="*/ 191 w 422"/>
                <a:gd name="T13" fmla="*/ 2 h 4"/>
                <a:gd name="T14" fmla="*/ 192 w 422"/>
                <a:gd name="T15" fmla="*/ 2 h 4"/>
                <a:gd name="T16" fmla="*/ 194 w 422"/>
                <a:gd name="T17" fmla="*/ 4 h 4"/>
                <a:gd name="T18" fmla="*/ 194 w 422"/>
                <a:gd name="T19" fmla="*/ 4 h 4"/>
                <a:gd name="T20" fmla="*/ 0 w 422"/>
                <a:gd name="T21" fmla="*/ 4 h 4"/>
                <a:gd name="T22" fmla="*/ 0 w 422"/>
                <a:gd name="T23" fmla="*/ 2 h 4"/>
                <a:gd name="T24" fmla="*/ 0 w 422"/>
                <a:gd name="T25" fmla="*/ 2 h 4"/>
                <a:gd name="T26" fmla="*/ 1 w 422"/>
                <a:gd name="T27" fmla="*/ 2 h 4"/>
                <a:gd name="T28" fmla="*/ 1 w 422"/>
                <a:gd name="T29" fmla="*/ 2 h 4"/>
                <a:gd name="T30" fmla="*/ 1 w 422"/>
                <a:gd name="T31" fmla="*/ 0 h 4"/>
                <a:gd name="T32" fmla="*/ 1 w 422"/>
                <a:gd name="T33" fmla="*/ 0 h 4"/>
                <a:gd name="T34" fmla="*/ 1 w 422"/>
                <a:gd name="T35" fmla="*/ 0 h 4"/>
                <a:gd name="T36" fmla="*/ 1 w 422"/>
                <a:gd name="T37" fmla="*/ 0 h 4"/>
                <a:gd name="T38" fmla="*/ 370 w 422"/>
                <a:gd name="T39" fmla="*/ 0 h 4"/>
                <a:gd name="T40" fmla="*/ 405 w 422"/>
                <a:gd name="T41" fmla="*/ 0 h 4"/>
                <a:gd name="T42" fmla="*/ 409 w 422"/>
                <a:gd name="T43" fmla="*/ 0 h 4"/>
                <a:gd name="T44" fmla="*/ 411 w 422"/>
                <a:gd name="T45" fmla="*/ 0 h 4"/>
                <a:gd name="T46" fmla="*/ 412 w 422"/>
                <a:gd name="T47" fmla="*/ 0 h 4"/>
                <a:gd name="T48" fmla="*/ 414 w 422"/>
                <a:gd name="T49" fmla="*/ 2 h 4"/>
                <a:gd name="T50" fmla="*/ 417 w 422"/>
                <a:gd name="T51" fmla="*/ 2 h 4"/>
                <a:gd name="T52" fmla="*/ 419 w 422"/>
                <a:gd name="T53" fmla="*/ 2 h 4"/>
                <a:gd name="T54" fmla="*/ 421 w 422"/>
                <a:gd name="T55" fmla="*/ 2 h 4"/>
                <a:gd name="T56" fmla="*/ 422 w 422"/>
                <a:gd name="T57" fmla="*/ 4 h 4"/>
                <a:gd name="T58" fmla="*/ 360 w 422"/>
                <a:gd name="T59" fmla="*/ 4 h 4"/>
                <a:gd name="T60" fmla="*/ 361 w 422"/>
                <a:gd name="T61" fmla="*/ 2 h 4"/>
                <a:gd name="T62" fmla="*/ 363 w 422"/>
                <a:gd name="T63" fmla="*/ 2 h 4"/>
                <a:gd name="T64" fmla="*/ 363 w 422"/>
                <a:gd name="T65" fmla="*/ 2 h 4"/>
                <a:gd name="T66" fmla="*/ 365 w 422"/>
                <a:gd name="T67" fmla="*/ 2 h 4"/>
                <a:gd name="T68" fmla="*/ 367 w 422"/>
                <a:gd name="T69" fmla="*/ 0 h 4"/>
                <a:gd name="T70" fmla="*/ 368 w 422"/>
                <a:gd name="T71" fmla="*/ 0 h 4"/>
                <a:gd name="T72" fmla="*/ 370 w 422"/>
                <a:gd name="T73" fmla="*/ 0 h 4"/>
                <a:gd name="T74" fmla="*/ 370 w 422"/>
                <a:gd name="T75" fmla="*/ 0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2" h="4">
                  <a:moveTo>
                    <a:pt x="1" y="0"/>
                  </a:moveTo>
                  <a:lnTo>
                    <a:pt x="187" y="0"/>
                  </a:lnTo>
                  <a:lnTo>
                    <a:pt x="189" y="0"/>
                  </a:lnTo>
                  <a:lnTo>
                    <a:pt x="191" y="2"/>
                  </a:lnTo>
                  <a:lnTo>
                    <a:pt x="192" y="2"/>
                  </a:lnTo>
                  <a:lnTo>
                    <a:pt x="194" y="4"/>
                  </a:lnTo>
                  <a:lnTo>
                    <a:pt x="0" y="4"/>
                  </a:lnTo>
                  <a:lnTo>
                    <a:pt x="0" y="2"/>
                  </a:lnTo>
                  <a:lnTo>
                    <a:pt x="1" y="2"/>
                  </a:lnTo>
                  <a:lnTo>
                    <a:pt x="1" y="0"/>
                  </a:lnTo>
                  <a:close/>
                  <a:moveTo>
                    <a:pt x="370" y="0"/>
                  </a:moveTo>
                  <a:lnTo>
                    <a:pt x="405" y="0"/>
                  </a:lnTo>
                  <a:lnTo>
                    <a:pt x="409" y="0"/>
                  </a:lnTo>
                  <a:lnTo>
                    <a:pt x="411" y="0"/>
                  </a:lnTo>
                  <a:lnTo>
                    <a:pt x="412" y="0"/>
                  </a:lnTo>
                  <a:lnTo>
                    <a:pt x="414" y="2"/>
                  </a:lnTo>
                  <a:lnTo>
                    <a:pt x="417" y="2"/>
                  </a:lnTo>
                  <a:lnTo>
                    <a:pt x="419" y="2"/>
                  </a:lnTo>
                  <a:lnTo>
                    <a:pt x="421" y="2"/>
                  </a:lnTo>
                  <a:lnTo>
                    <a:pt x="422" y="4"/>
                  </a:lnTo>
                  <a:lnTo>
                    <a:pt x="360" y="4"/>
                  </a:lnTo>
                  <a:lnTo>
                    <a:pt x="361" y="2"/>
                  </a:lnTo>
                  <a:lnTo>
                    <a:pt x="363" y="2"/>
                  </a:lnTo>
                  <a:lnTo>
                    <a:pt x="365" y="2"/>
                  </a:lnTo>
                  <a:lnTo>
                    <a:pt x="367" y="0"/>
                  </a:lnTo>
                  <a:lnTo>
                    <a:pt x="368" y="0"/>
                  </a:lnTo>
                  <a:lnTo>
                    <a:pt x="370" y="0"/>
                  </a:lnTo>
                  <a:close/>
                </a:path>
              </a:pathLst>
            </a:custGeom>
            <a:solidFill>
              <a:srgbClr val="4C49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10" name="Freeform 805"/>
            <p:cNvSpPr>
              <a:spLocks noEditPoints="1"/>
            </p:cNvSpPr>
            <p:nvPr/>
          </p:nvSpPr>
          <p:spPr bwMode="auto">
            <a:xfrm>
              <a:off x="4246" y="1077"/>
              <a:ext cx="429" cy="3"/>
            </a:xfrm>
            <a:custGeom>
              <a:avLst/>
              <a:gdLst>
                <a:gd name="T0" fmla="*/ 1 w 429"/>
                <a:gd name="T1" fmla="*/ 0 h 3"/>
                <a:gd name="T2" fmla="*/ 191 w 429"/>
                <a:gd name="T3" fmla="*/ 0 h 3"/>
                <a:gd name="T4" fmla="*/ 191 w 429"/>
                <a:gd name="T5" fmla="*/ 0 h 3"/>
                <a:gd name="T6" fmla="*/ 192 w 429"/>
                <a:gd name="T7" fmla="*/ 0 h 3"/>
                <a:gd name="T8" fmla="*/ 194 w 429"/>
                <a:gd name="T9" fmla="*/ 2 h 3"/>
                <a:gd name="T10" fmla="*/ 194 w 429"/>
                <a:gd name="T11" fmla="*/ 2 h 3"/>
                <a:gd name="T12" fmla="*/ 196 w 429"/>
                <a:gd name="T13" fmla="*/ 2 h 3"/>
                <a:gd name="T14" fmla="*/ 196 w 429"/>
                <a:gd name="T15" fmla="*/ 2 h 3"/>
                <a:gd name="T16" fmla="*/ 198 w 429"/>
                <a:gd name="T17" fmla="*/ 3 h 3"/>
                <a:gd name="T18" fmla="*/ 198 w 429"/>
                <a:gd name="T19" fmla="*/ 3 h 3"/>
                <a:gd name="T20" fmla="*/ 0 w 429"/>
                <a:gd name="T21" fmla="*/ 3 h 3"/>
                <a:gd name="T22" fmla="*/ 0 w 429"/>
                <a:gd name="T23" fmla="*/ 3 h 3"/>
                <a:gd name="T24" fmla="*/ 0 w 429"/>
                <a:gd name="T25" fmla="*/ 2 h 3"/>
                <a:gd name="T26" fmla="*/ 0 w 429"/>
                <a:gd name="T27" fmla="*/ 2 h 3"/>
                <a:gd name="T28" fmla="*/ 0 w 429"/>
                <a:gd name="T29" fmla="*/ 2 h 3"/>
                <a:gd name="T30" fmla="*/ 0 w 429"/>
                <a:gd name="T31" fmla="*/ 0 h 3"/>
                <a:gd name="T32" fmla="*/ 0 w 429"/>
                <a:gd name="T33" fmla="*/ 0 h 3"/>
                <a:gd name="T34" fmla="*/ 1 w 429"/>
                <a:gd name="T35" fmla="*/ 0 h 3"/>
                <a:gd name="T36" fmla="*/ 1 w 429"/>
                <a:gd name="T37" fmla="*/ 0 h 3"/>
                <a:gd name="T38" fmla="*/ 365 w 429"/>
                <a:gd name="T39" fmla="*/ 0 h 3"/>
                <a:gd name="T40" fmla="*/ 416 w 429"/>
                <a:gd name="T41" fmla="*/ 0 h 3"/>
                <a:gd name="T42" fmla="*/ 417 w 429"/>
                <a:gd name="T43" fmla="*/ 0 h 3"/>
                <a:gd name="T44" fmla="*/ 419 w 429"/>
                <a:gd name="T45" fmla="*/ 0 h 3"/>
                <a:gd name="T46" fmla="*/ 421 w 429"/>
                <a:gd name="T47" fmla="*/ 0 h 3"/>
                <a:gd name="T48" fmla="*/ 422 w 429"/>
                <a:gd name="T49" fmla="*/ 2 h 3"/>
                <a:gd name="T50" fmla="*/ 424 w 429"/>
                <a:gd name="T51" fmla="*/ 2 h 3"/>
                <a:gd name="T52" fmla="*/ 426 w 429"/>
                <a:gd name="T53" fmla="*/ 2 h 3"/>
                <a:gd name="T54" fmla="*/ 427 w 429"/>
                <a:gd name="T55" fmla="*/ 3 h 3"/>
                <a:gd name="T56" fmla="*/ 429 w 429"/>
                <a:gd name="T57" fmla="*/ 3 h 3"/>
                <a:gd name="T58" fmla="*/ 355 w 429"/>
                <a:gd name="T59" fmla="*/ 3 h 3"/>
                <a:gd name="T60" fmla="*/ 356 w 429"/>
                <a:gd name="T61" fmla="*/ 3 h 3"/>
                <a:gd name="T62" fmla="*/ 358 w 429"/>
                <a:gd name="T63" fmla="*/ 2 h 3"/>
                <a:gd name="T64" fmla="*/ 358 w 429"/>
                <a:gd name="T65" fmla="*/ 2 h 3"/>
                <a:gd name="T66" fmla="*/ 360 w 429"/>
                <a:gd name="T67" fmla="*/ 2 h 3"/>
                <a:gd name="T68" fmla="*/ 361 w 429"/>
                <a:gd name="T69" fmla="*/ 0 h 3"/>
                <a:gd name="T70" fmla="*/ 363 w 429"/>
                <a:gd name="T71" fmla="*/ 0 h 3"/>
                <a:gd name="T72" fmla="*/ 363 w 429"/>
                <a:gd name="T73" fmla="*/ 0 h 3"/>
                <a:gd name="T74" fmla="*/ 365 w 429"/>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29" h="3">
                  <a:moveTo>
                    <a:pt x="1" y="0"/>
                  </a:moveTo>
                  <a:lnTo>
                    <a:pt x="191" y="0"/>
                  </a:lnTo>
                  <a:lnTo>
                    <a:pt x="192" y="0"/>
                  </a:lnTo>
                  <a:lnTo>
                    <a:pt x="194" y="2"/>
                  </a:lnTo>
                  <a:lnTo>
                    <a:pt x="196" y="2"/>
                  </a:lnTo>
                  <a:lnTo>
                    <a:pt x="198" y="3"/>
                  </a:lnTo>
                  <a:lnTo>
                    <a:pt x="0" y="3"/>
                  </a:lnTo>
                  <a:lnTo>
                    <a:pt x="0" y="2"/>
                  </a:lnTo>
                  <a:lnTo>
                    <a:pt x="0" y="0"/>
                  </a:lnTo>
                  <a:lnTo>
                    <a:pt x="1" y="0"/>
                  </a:lnTo>
                  <a:close/>
                  <a:moveTo>
                    <a:pt x="365" y="0"/>
                  </a:moveTo>
                  <a:lnTo>
                    <a:pt x="416" y="0"/>
                  </a:lnTo>
                  <a:lnTo>
                    <a:pt x="417" y="0"/>
                  </a:lnTo>
                  <a:lnTo>
                    <a:pt x="419" y="0"/>
                  </a:lnTo>
                  <a:lnTo>
                    <a:pt x="421" y="0"/>
                  </a:lnTo>
                  <a:lnTo>
                    <a:pt x="422" y="2"/>
                  </a:lnTo>
                  <a:lnTo>
                    <a:pt x="424" y="2"/>
                  </a:lnTo>
                  <a:lnTo>
                    <a:pt x="426" y="2"/>
                  </a:lnTo>
                  <a:lnTo>
                    <a:pt x="427" y="3"/>
                  </a:lnTo>
                  <a:lnTo>
                    <a:pt x="429" y="3"/>
                  </a:lnTo>
                  <a:lnTo>
                    <a:pt x="355" y="3"/>
                  </a:lnTo>
                  <a:lnTo>
                    <a:pt x="356" y="3"/>
                  </a:lnTo>
                  <a:lnTo>
                    <a:pt x="358" y="2"/>
                  </a:lnTo>
                  <a:lnTo>
                    <a:pt x="360" y="2"/>
                  </a:lnTo>
                  <a:lnTo>
                    <a:pt x="361" y="0"/>
                  </a:lnTo>
                  <a:lnTo>
                    <a:pt x="363" y="0"/>
                  </a:lnTo>
                  <a:lnTo>
                    <a:pt x="365" y="0"/>
                  </a:lnTo>
                  <a:close/>
                </a:path>
              </a:pathLst>
            </a:custGeom>
            <a:solidFill>
              <a:srgbClr val="4C49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11" name="Freeform 806"/>
            <p:cNvSpPr>
              <a:spLocks noEditPoints="1"/>
            </p:cNvSpPr>
            <p:nvPr/>
          </p:nvSpPr>
          <p:spPr bwMode="auto">
            <a:xfrm>
              <a:off x="4244" y="1079"/>
              <a:ext cx="438" cy="3"/>
            </a:xfrm>
            <a:custGeom>
              <a:avLst/>
              <a:gdLst>
                <a:gd name="T0" fmla="*/ 2 w 438"/>
                <a:gd name="T1" fmla="*/ 0 h 3"/>
                <a:gd name="T2" fmla="*/ 196 w 438"/>
                <a:gd name="T3" fmla="*/ 0 h 3"/>
                <a:gd name="T4" fmla="*/ 198 w 438"/>
                <a:gd name="T5" fmla="*/ 0 h 3"/>
                <a:gd name="T6" fmla="*/ 198 w 438"/>
                <a:gd name="T7" fmla="*/ 0 h 3"/>
                <a:gd name="T8" fmla="*/ 200 w 438"/>
                <a:gd name="T9" fmla="*/ 1 h 3"/>
                <a:gd name="T10" fmla="*/ 200 w 438"/>
                <a:gd name="T11" fmla="*/ 1 h 3"/>
                <a:gd name="T12" fmla="*/ 201 w 438"/>
                <a:gd name="T13" fmla="*/ 1 h 3"/>
                <a:gd name="T14" fmla="*/ 203 w 438"/>
                <a:gd name="T15" fmla="*/ 1 h 3"/>
                <a:gd name="T16" fmla="*/ 203 w 438"/>
                <a:gd name="T17" fmla="*/ 3 h 3"/>
                <a:gd name="T18" fmla="*/ 205 w 438"/>
                <a:gd name="T19" fmla="*/ 3 h 3"/>
                <a:gd name="T20" fmla="*/ 0 w 438"/>
                <a:gd name="T21" fmla="*/ 3 h 3"/>
                <a:gd name="T22" fmla="*/ 0 w 438"/>
                <a:gd name="T23" fmla="*/ 3 h 3"/>
                <a:gd name="T24" fmla="*/ 0 w 438"/>
                <a:gd name="T25" fmla="*/ 1 h 3"/>
                <a:gd name="T26" fmla="*/ 2 w 438"/>
                <a:gd name="T27" fmla="*/ 1 h 3"/>
                <a:gd name="T28" fmla="*/ 2 w 438"/>
                <a:gd name="T29" fmla="*/ 1 h 3"/>
                <a:gd name="T30" fmla="*/ 2 w 438"/>
                <a:gd name="T31" fmla="*/ 1 h 3"/>
                <a:gd name="T32" fmla="*/ 2 w 438"/>
                <a:gd name="T33" fmla="*/ 0 h 3"/>
                <a:gd name="T34" fmla="*/ 2 w 438"/>
                <a:gd name="T35" fmla="*/ 0 h 3"/>
                <a:gd name="T36" fmla="*/ 2 w 438"/>
                <a:gd name="T37" fmla="*/ 0 h 3"/>
                <a:gd name="T38" fmla="*/ 362 w 438"/>
                <a:gd name="T39" fmla="*/ 0 h 3"/>
                <a:gd name="T40" fmla="*/ 424 w 438"/>
                <a:gd name="T41" fmla="*/ 0 h 3"/>
                <a:gd name="T42" fmla="*/ 426 w 438"/>
                <a:gd name="T43" fmla="*/ 0 h 3"/>
                <a:gd name="T44" fmla="*/ 428 w 438"/>
                <a:gd name="T45" fmla="*/ 0 h 3"/>
                <a:gd name="T46" fmla="*/ 429 w 438"/>
                <a:gd name="T47" fmla="*/ 0 h 3"/>
                <a:gd name="T48" fmla="*/ 431 w 438"/>
                <a:gd name="T49" fmla="*/ 1 h 3"/>
                <a:gd name="T50" fmla="*/ 433 w 438"/>
                <a:gd name="T51" fmla="*/ 1 h 3"/>
                <a:gd name="T52" fmla="*/ 434 w 438"/>
                <a:gd name="T53" fmla="*/ 1 h 3"/>
                <a:gd name="T54" fmla="*/ 436 w 438"/>
                <a:gd name="T55" fmla="*/ 3 h 3"/>
                <a:gd name="T56" fmla="*/ 438 w 438"/>
                <a:gd name="T57" fmla="*/ 3 h 3"/>
                <a:gd name="T58" fmla="*/ 353 w 438"/>
                <a:gd name="T59" fmla="*/ 3 h 3"/>
                <a:gd name="T60" fmla="*/ 355 w 438"/>
                <a:gd name="T61" fmla="*/ 3 h 3"/>
                <a:gd name="T62" fmla="*/ 355 w 438"/>
                <a:gd name="T63" fmla="*/ 1 h 3"/>
                <a:gd name="T64" fmla="*/ 357 w 438"/>
                <a:gd name="T65" fmla="*/ 1 h 3"/>
                <a:gd name="T66" fmla="*/ 357 w 438"/>
                <a:gd name="T67" fmla="*/ 1 h 3"/>
                <a:gd name="T68" fmla="*/ 358 w 438"/>
                <a:gd name="T69" fmla="*/ 1 h 3"/>
                <a:gd name="T70" fmla="*/ 360 w 438"/>
                <a:gd name="T71" fmla="*/ 0 h 3"/>
                <a:gd name="T72" fmla="*/ 360 w 438"/>
                <a:gd name="T73" fmla="*/ 0 h 3"/>
                <a:gd name="T74" fmla="*/ 362 w 438"/>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38" h="3">
                  <a:moveTo>
                    <a:pt x="2" y="0"/>
                  </a:moveTo>
                  <a:lnTo>
                    <a:pt x="196" y="0"/>
                  </a:lnTo>
                  <a:lnTo>
                    <a:pt x="198" y="0"/>
                  </a:lnTo>
                  <a:lnTo>
                    <a:pt x="200" y="1"/>
                  </a:lnTo>
                  <a:lnTo>
                    <a:pt x="201" y="1"/>
                  </a:lnTo>
                  <a:lnTo>
                    <a:pt x="203" y="1"/>
                  </a:lnTo>
                  <a:lnTo>
                    <a:pt x="203" y="3"/>
                  </a:lnTo>
                  <a:lnTo>
                    <a:pt x="205" y="3"/>
                  </a:lnTo>
                  <a:lnTo>
                    <a:pt x="0" y="3"/>
                  </a:lnTo>
                  <a:lnTo>
                    <a:pt x="0" y="1"/>
                  </a:lnTo>
                  <a:lnTo>
                    <a:pt x="2" y="1"/>
                  </a:lnTo>
                  <a:lnTo>
                    <a:pt x="2" y="0"/>
                  </a:lnTo>
                  <a:close/>
                  <a:moveTo>
                    <a:pt x="362" y="0"/>
                  </a:moveTo>
                  <a:lnTo>
                    <a:pt x="424" y="0"/>
                  </a:lnTo>
                  <a:lnTo>
                    <a:pt x="426" y="0"/>
                  </a:lnTo>
                  <a:lnTo>
                    <a:pt x="428" y="0"/>
                  </a:lnTo>
                  <a:lnTo>
                    <a:pt x="429" y="0"/>
                  </a:lnTo>
                  <a:lnTo>
                    <a:pt x="431" y="1"/>
                  </a:lnTo>
                  <a:lnTo>
                    <a:pt x="433" y="1"/>
                  </a:lnTo>
                  <a:lnTo>
                    <a:pt x="434" y="1"/>
                  </a:lnTo>
                  <a:lnTo>
                    <a:pt x="436" y="3"/>
                  </a:lnTo>
                  <a:lnTo>
                    <a:pt x="438" y="3"/>
                  </a:lnTo>
                  <a:lnTo>
                    <a:pt x="353" y="3"/>
                  </a:lnTo>
                  <a:lnTo>
                    <a:pt x="355" y="3"/>
                  </a:lnTo>
                  <a:lnTo>
                    <a:pt x="355" y="1"/>
                  </a:lnTo>
                  <a:lnTo>
                    <a:pt x="357" y="1"/>
                  </a:lnTo>
                  <a:lnTo>
                    <a:pt x="358" y="1"/>
                  </a:lnTo>
                  <a:lnTo>
                    <a:pt x="360" y="0"/>
                  </a:lnTo>
                  <a:lnTo>
                    <a:pt x="362" y="0"/>
                  </a:lnTo>
                  <a:close/>
                </a:path>
              </a:pathLst>
            </a:custGeom>
            <a:solidFill>
              <a:srgbClr val="4E4B4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12" name="Freeform 807"/>
            <p:cNvSpPr>
              <a:spLocks noEditPoints="1"/>
            </p:cNvSpPr>
            <p:nvPr/>
          </p:nvSpPr>
          <p:spPr bwMode="auto">
            <a:xfrm>
              <a:off x="4244" y="1080"/>
              <a:ext cx="443" cy="4"/>
            </a:xfrm>
            <a:custGeom>
              <a:avLst/>
              <a:gdLst>
                <a:gd name="T0" fmla="*/ 2 w 443"/>
                <a:gd name="T1" fmla="*/ 0 h 4"/>
                <a:gd name="T2" fmla="*/ 200 w 443"/>
                <a:gd name="T3" fmla="*/ 0 h 4"/>
                <a:gd name="T4" fmla="*/ 201 w 443"/>
                <a:gd name="T5" fmla="*/ 0 h 4"/>
                <a:gd name="T6" fmla="*/ 203 w 443"/>
                <a:gd name="T7" fmla="*/ 0 h 4"/>
                <a:gd name="T8" fmla="*/ 203 w 443"/>
                <a:gd name="T9" fmla="*/ 2 h 4"/>
                <a:gd name="T10" fmla="*/ 205 w 443"/>
                <a:gd name="T11" fmla="*/ 2 h 4"/>
                <a:gd name="T12" fmla="*/ 205 w 443"/>
                <a:gd name="T13" fmla="*/ 2 h 4"/>
                <a:gd name="T14" fmla="*/ 206 w 443"/>
                <a:gd name="T15" fmla="*/ 2 h 4"/>
                <a:gd name="T16" fmla="*/ 208 w 443"/>
                <a:gd name="T17" fmla="*/ 4 h 4"/>
                <a:gd name="T18" fmla="*/ 208 w 443"/>
                <a:gd name="T19" fmla="*/ 4 h 4"/>
                <a:gd name="T20" fmla="*/ 0 w 443"/>
                <a:gd name="T21" fmla="*/ 4 h 4"/>
                <a:gd name="T22" fmla="*/ 0 w 443"/>
                <a:gd name="T23" fmla="*/ 4 h 4"/>
                <a:gd name="T24" fmla="*/ 0 w 443"/>
                <a:gd name="T25" fmla="*/ 2 h 4"/>
                <a:gd name="T26" fmla="*/ 0 w 443"/>
                <a:gd name="T27" fmla="*/ 2 h 4"/>
                <a:gd name="T28" fmla="*/ 0 w 443"/>
                <a:gd name="T29" fmla="*/ 2 h 4"/>
                <a:gd name="T30" fmla="*/ 0 w 443"/>
                <a:gd name="T31" fmla="*/ 2 h 4"/>
                <a:gd name="T32" fmla="*/ 0 w 443"/>
                <a:gd name="T33" fmla="*/ 0 h 4"/>
                <a:gd name="T34" fmla="*/ 2 w 443"/>
                <a:gd name="T35" fmla="*/ 0 h 4"/>
                <a:gd name="T36" fmla="*/ 2 w 443"/>
                <a:gd name="T37" fmla="*/ 0 h 4"/>
                <a:gd name="T38" fmla="*/ 357 w 443"/>
                <a:gd name="T39" fmla="*/ 0 h 4"/>
                <a:gd name="T40" fmla="*/ 431 w 443"/>
                <a:gd name="T41" fmla="*/ 0 h 4"/>
                <a:gd name="T42" fmla="*/ 433 w 443"/>
                <a:gd name="T43" fmla="*/ 0 h 4"/>
                <a:gd name="T44" fmla="*/ 434 w 443"/>
                <a:gd name="T45" fmla="*/ 0 h 4"/>
                <a:gd name="T46" fmla="*/ 436 w 443"/>
                <a:gd name="T47" fmla="*/ 2 h 4"/>
                <a:gd name="T48" fmla="*/ 438 w 443"/>
                <a:gd name="T49" fmla="*/ 2 h 4"/>
                <a:gd name="T50" fmla="*/ 438 w 443"/>
                <a:gd name="T51" fmla="*/ 2 h 4"/>
                <a:gd name="T52" fmla="*/ 440 w 443"/>
                <a:gd name="T53" fmla="*/ 2 h 4"/>
                <a:gd name="T54" fmla="*/ 441 w 443"/>
                <a:gd name="T55" fmla="*/ 4 h 4"/>
                <a:gd name="T56" fmla="*/ 443 w 443"/>
                <a:gd name="T57" fmla="*/ 4 h 4"/>
                <a:gd name="T58" fmla="*/ 348 w 443"/>
                <a:gd name="T59" fmla="*/ 4 h 4"/>
                <a:gd name="T60" fmla="*/ 350 w 443"/>
                <a:gd name="T61" fmla="*/ 4 h 4"/>
                <a:gd name="T62" fmla="*/ 352 w 443"/>
                <a:gd name="T63" fmla="*/ 2 h 4"/>
                <a:gd name="T64" fmla="*/ 352 w 443"/>
                <a:gd name="T65" fmla="*/ 2 h 4"/>
                <a:gd name="T66" fmla="*/ 353 w 443"/>
                <a:gd name="T67" fmla="*/ 2 h 4"/>
                <a:gd name="T68" fmla="*/ 355 w 443"/>
                <a:gd name="T69" fmla="*/ 2 h 4"/>
                <a:gd name="T70" fmla="*/ 355 w 443"/>
                <a:gd name="T71" fmla="*/ 0 h 4"/>
                <a:gd name="T72" fmla="*/ 357 w 443"/>
                <a:gd name="T73" fmla="*/ 0 h 4"/>
                <a:gd name="T74" fmla="*/ 357 w 443"/>
                <a:gd name="T75" fmla="*/ 0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43" h="4">
                  <a:moveTo>
                    <a:pt x="2" y="0"/>
                  </a:moveTo>
                  <a:lnTo>
                    <a:pt x="200" y="0"/>
                  </a:lnTo>
                  <a:lnTo>
                    <a:pt x="201" y="0"/>
                  </a:lnTo>
                  <a:lnTo>
                    <a:pt x="203" y="0"/>
                  </a:lnTo>
                  <a:lnTo>
                    <a:pt x="203" y="2"/>
                  </a:lnTo>
                  <a:lnTo>
                    <a:pt x="205" y="2"/>
                  </a:lnTo>
                  <a:lnTo>
                    <a:pt x="206" y="2"/>
                  </a:lnTo>
                  <a:lnTo>
                    <a:pt x="208" y="4"/>
                  </a:lnTo>
                  <a:lnTo>
                    <a:pt x="0" y="4"/>
                  </a:lnTo>
                  <a:lnTo>
                    <a:pt x="0" y="2"/>
                  </a:lnTo>
                  <a:lnTo>
                    <a:pt x="0" y="0"/>
                  </a:lnTo>
                  <a:lnTo>
                    <a:pt x="2" y="0"/>
                  </a:lnTo>
                  <a:close/>
                  <a:moveTo>
                    <a:pt x="357" y="0"/>
                  </a:moveTo>
                  <a:lnTo>
                    <a:pt x="431" y="0"/>
                  </a:lnTo>
                  <a:lnTo>
                    <a:pt x="433" y="0"/>
                  </a:lnTo>
                  <a:lnTo>
                    <a:pt x="434" y="0"/>
                  </a:lnTo>
                  <a:lnTo>
                    <a:pt x="436" y="2"/>
                  </a:lnTo>
                  <a:lnTo>
                    <a:pt x="438" y="2"/>
                  </a:lnTo>
                  <a:lnTo>
                    <a:pt x="440" y="2"/>
                  </a:lnTo>
                  <a:lnTo>
                    <a:pt x="441" y="4"/>
                  </a:lnTo>
                  <a:lnTo>
                    <a:pt x="443" y="4"/>
                  </a:lnTo>
                  <a:lnTo>
                    <a:pt x="348" y="4"/>
                  </a:lnTo>
                  <a:lnTo>
                    <a:pt x="350" y="4"/>
                  </a:lnTo>
                  <a:lnTo>
                    <a:pt x="352" y="2"/>
                  </a:lnTo>
                  <a:lnTo>
                    <a:pt x="353" y="2"/>
                  </a:lnTo>
                  <a:lnTo>
                    <a:pt x="355" y="2"/>
                  </a:lnTo>
                  <a:lnTo>
                    <a:pt x="355" y="0"/>
                  </a:lnTo>
                  <a:lnTo>
                    <a:pt x="357" y="0"/>
                  </a:lnTo>
                  <a:close/>
                </a:path>
              </a:pathLst>
            </a:custGeom>
            <a:solidFill>
              <a:srgbClr val="4E4B4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13" name="Freeform 808"/>
            <p:cNvSpPr>
              <a:spLocks noEditPoints="1"/>
            </p:cNvSpPr>
            <p:nvPr/>
          </p:nvSpPr>
          <p:spPr bwMode="auto">
            <a:xfrm>
              <a:off x="4242" y="1082"/>
              <a:ext cx="450" cy="3"/>
            </a:xfrm>
            <a:custGeom>
              <a:avLst/>
              <a:gdLst>
                <a:gd name="T0" fmla="*/ 2 w 450"/>
                <a:gd name="T1" fmla="*/ 0 h 3"/>
                <a:gd name="T2" fmla="*/ 207 w 450"/>
                <a:gd name="T3" fmla="*/ 0 h 3"/>
                <a:gd name="T4" fmla="*/ 207 w 450"/>
                <a:gd name="T5" fmla="*/ 0 h 3"/>
                <a:gd name="T6" fmla="*/ 208 w 450"/>
                <a:gd name="T7" fmla="*/ 0 h 3"/>
                <a:gd name="T8" fmla="*/ 210 w 450"/>
                <a:gd name="T9" fmla="*/ 2 h 3"/>
                <a:gd name="T10" fmla="*/ 210 w 450"/>
                <a:gd name="T11" fmla="*/ 2 h 3"/>
                <a:gd name="T12" fmla="*/ 212 w 450"/>
                <a:gd name="T13" fmla="*/ 2 h 3"/>
                <a:gd name="T14" fmla="*/ 213 w 450"/>
                <a:gd name="T15" fmla="*/ 2 h 3"/>
                <a:gd name="T16" fmla="*/ 213 w 450"/>
                <a:gd name="T17" fmla="*/ 3 h 3"/>
                <a:gd name="T18" fmla="*/ 215 w 450"/>
                <a:gd name="T19" fmla="*/ 3 h 3"/>
                <a:gd name="T20" fmla="*/ 0 w 450"/>
                <a:gd name="T21" fmla="*/ 3 h 3"/>
                <a:gd name="T22" fmla="*/ 0 w 450"/>
                <a:gd name="T23" fmla="*/ 3 h 3"/>
                <a:gd name="T24" fmla="*/ 0 w 450"/>
                <a:gd name="T25" fmla="*/ 2 h 3"/>
                <a:gd name="T26" fmla="*/ 2 w 450"/>
                <a:gd name="T27" fmla="*/ 2 h 3"/>
                <a:gd name="T28" fmla="*/ 2 w 450"/>
                <a:gd name="T29" fmla="*/ 2 h 3"/>
                <a:gd name="T30" fmla="*/ 2 w 450"/>
                <a:gd name="T31" fmla="*/ 2 h 3"/>
                <a:gd name="T32" fmla="*/ 2 w 450"/>
                <a:gd name="T33" fmla="*/ 0 h 3"/>
                <a:gd name="T34" fmla="*/ 2 w 450"/>
                <a:gd name="T35" fmla="*/ 0 h 3"/>
                <a:gd name="T36" fmla="*/ 2 w 450"/>
                <a:gd name="T37" fmla="*/ 0 h 3"/>
                <a:gd name="T38" fmla="*/ 355 w 450"/>
                <a:gd name="T39" fmla="*/ 0 h 3"/>
                <a:gd name="T40" fmla="*/ 440 w 450"/>
                <a:gd name="T41" fmla="*/ 0 h 3"/>
                <a:gd name="T42" fmla="*/ 440 w 450"/>
                <a:gd name="T43" fmla="*/ 0 h 3"/>
                <a:gd name="T44" fmla="*/ 442 w 450"/>
                <a:gd name="T45" fmla="*/ 0 h 3"/>
                <a:gd name="T46" fmla="*/ 443 w 450"/>
                <a:gd name="T47" fmla="*/ 2 h 3"/>
                <a:gd name="T48" fmla="*/ 445 w 450"/>
                <a:gd name="T49" fmla="*/ 2 h 3"/>
                <a:gd name="T50" fmla="*/ 445 w 450"/>
                <a:gd name="T51" fmla="*/ 2 h 3"/>
                <a:gd name="T52" fmla="*/ 447 w 450"/>
                <a:gd name="T53" fmla="*/ 2 h 3"/>
                <a:gd name="T54" fmla="*/ 448 w 450"/>
                <a:gd name="T55" fmla="*/ 3 h 3"/>
                <a:gd name="T56" fmla="*/ 450 w 450"/>
                <a:gd name="T57" fmla="*/ 3 h 3"/>
                <a:gd name="T58" fmla="*/ 347 w 450"/>
                <a:gd name="T59" fmla="*/ 3 h 3"/>
                <a:gd name="T60" fmla="*/ 349 w 450"/>
                <a:gd name="T61" fmla="*/ 3 h 3"/>
                <a:gd name="T62" fmla="*/ 349 w 450"/>
                <a:gd name="T63" fmla="*/ 2 h 3"/>
                <a:gd name="T64" fmla="*/ 350 w 450"/>
                <a:gd name="T65" fmla="*/ 2 h 3"/>
                <a:gd name="T66" fmla="*/ 352 w 450"/>
                <a:gd name="T67" fmla="*/ 2 h 3"/>
                <a:gd name="T68" fmla="*/ 352 w 450"/>
                <a:gd name="T69" fmla="*/ 2 h 3"/>
                <a:gd name="T70" fmla="*/ 354 w 450"/>
                <a:gd name="T71" fmla="*/ 0 h 3"/>
                <a:gd name="T72" fmla="*/ 354 w 450"/>
                <a:gd name="T73" fmla="*/ 0 h 3"/>
                <a:gd name="T74" fmla="*/ 355 w 450"/>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50" h="3">
                  <a:moveTo>
                    <a:pt x="2" y="0"/>
                  </a:moveTo>
                  <a:lnTo>
                    <a:pt x="207" y="0"/>
                  </a:lnTo>
                  <a:lnTo>
                    <a:pt x="208" y="0"/>
                  </a:lnTo>
                  <a:lnTo>
                    <a:pt x="210" y="2"/>
                  </a:lnTo>
                  <a:lnTo>
                    <a:pt x="212" y="2"/>
                  </a:lnTo>
                  <a:lnTo>
                    <a:pt x="213" y="2"/>
                  </a:lnTo>
                  <a:lnTo>
                    <a:pt x="213" y="3"/>
                  </a:lnTo>
                  <a:lnTo>
                    <a:pt x="215" y="3"/>
                  </a:lnTo>
                  <a:lnTo>
                    <a:pt x="0" y="3"/>
                  </a:lnTo>
                  <a:lnTo>
                    <a:pt x="0" y="2"/>
                  </a:lnTo>
                  <a:lnTo>
                    <a:pt x="2" y="2"/>
                  </a:lnTo>
                  <a:lnTo>
                    <a:pt x="2" y="0"/>
                  </a:lnTo>
                  <a:close/>
                  <a:moveTo>
                    <a:pt x="355" y="0"/>
                  </a:moveTo>
                  <a:lnTo>
                    <a:pt x="440" y="0"/>
                  </a:lnTo>
                  <a:lnTo>
                    <a:pt x="442" y="0"/>
                  </a:lnTo>
                  <a:lnTo>
                    <a:pt x="443" y="2"/>
                  </a:lnTo>
                  <a:lnTo>
                    <a:pt x="445" y="2"/>
                  </a:lnTo>
                  <a:lnTo>
                    <a:pt x="447" y="2"/>
                  </a:lnTo>
                  <a:lnTo>
                    <a:pt x="448" y="3"/>
                  </a:lnTo>
                  <a:lnTo>
                    <a:pt x="450" y="3"/>
                  </a:lnTo>
                  <a:lnTo>
                    <a:pt x="347" y="3"/>
                  </a:lnTo>
                  <a:lnTo>
                    <a:pt x="349" y="3"/>
                  </a:lnTo>
                  <a:lnTo>
                    <a:pt x="349" y="2"/>
                  </a:lnTo>
                  <a:lnTo>
                    <a:pt x="350" y="2"/>
                  </a:lnTo>
                  <a:lnTo>
                    <a:pt x="352" y="2"/>
                  </a:lnTo>
                  <a:lnTo>
                    <a:pt x="354" y="0"/>
                  </a:lnTo>
                  <a:lnTo>
                    <a:pt x="355" y="0"/>
                  </a:lnTo>
                  <a:close/>
                </a:path>
              </a:pathLst>
            </a:custGeom>
            <a:solidFill>
              <a:srgbClr val="4E4B4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14" name="Freeform 809"/>
            <p:cNvSpPr>
              <a:spLocks noEditPoints="1"/>
            </p:cNvSpPr>
            <p:nvPr/>
          </p:nvSpPr>
          <p:spPr bwMode="auto">
            <a:xfrm>
              <a:off x="4242" y="1084"/>
              <a:ext cx="453" cy="3"/>
            </a:xfrm>
            <a:custGeom>
              <a:avLst/>
              <a:gdLst>
                <a:gd name="T0" fmla="*/ 2 w 453"/>
                <a:gd name="T1" fmla="*/ 0 h 3"/>
                <a:gd name="T2" fmla="*/ 210 w 453"/>
                <a:gd name="T3" fmla="*/ 0 h 3"/>
                <a:gd name="T4" fmla="*/ 212 w 453"/>
                <a:gd name="T5" fmla="*/ 0 h 3"/>
                <a:gd name="T6" fmla="*/ 213 w 453"/>
                <a:gd name="T7" fmla="*/ 0 h 3"/>
                <a:gd name="T8" fmla="*/ 213 w 453"/>
                <a:gd name="T9" fmla="*/ 1 h 3"/>
                <a:gd name="T10" fmla="*/ 215 w 453"/>
                <a:gd name="T11" fmla="*/ 1 h 3"/>
                <a:gd name="T12" fmla="*/ 217 w 453"/>
                <a:gd name="T13" fmla="*/ 1 h 3"/>
                <a:gd name="T14" fmla="*/ 218 w 453"/>
                <a:gd name="T15" fmla="*/ 1 h 3"/>
                <a:gd name="T16" fmla="*/ 218 w 453"/>
                <a:gd name="T17" fmla="*/ 3 h 3"/>
                <a:gd name="T18" fmla="*/ 220 w 453"/>
                <a:gd name="T19" fmla="*/ 3 h 3"/>
                <a:gd name="T20" fmla="*/ 0 w 453"/>
                <a:gd name="T21" fmla="*/ 3 h 3"/>
                <a:gd name="T22" fmla="*/ 0 w 453"/>
                <a:gd name="T23" fmla="*/ 3 h 3"/>
                <a:gd name="T24" fmla="*/ 0 w 453"/>
                <a:gd name="T25" fmla="*/ 1 h 3"/>
                <a:gd name="T26" fmla="*/ 0 w 453"/>
                <a:gd name="T27" fmla="*/ 1 h 3"/>
                <a:gd name="T28" fmla="*/ 0 w 453"/>
                <a:gd name="T29" fmla="*/ 1 h 3"/>
                <a:gd name="T30" fmla="*/ 0 w 453"/>
                <a:gd name="T31" fmla="*/ 1 h 3"/>
                <a:gd name="T32" fmla="*/ 0 w 453"/>
                <a:gd name="T33" fmla="*/ 0 h 3"/>
                <a:gd name="T34" fmla="*/ 2 w 453"/>
                <a:gd name="T35" fmla="*/ 0 h 3"/>
                <a:gd name="T36" fmla="*/ 2 w 453"/>
                <a:gd name="T37" fmla="*/ 0 h 3"/>
                <a:gd name="T38" fmla="*/ 350 w 453"/>
                <a:gd name="T39" fmla="*/ 0 h 3"/>
                <a:gd name="T40" fmla="*/ 445 w 453"/>
                <a:gd name="T41" fmla="*/ 0 h 3"/>
                <a:gd name="T42" fmla="*/ 445 w 453"/>
                <a:gd name="T43" fmla="*/ 0 h 3"/>
                <a:gd name="T44" fmla="*/ 447 w 453"/>
                <a:gd name="T45" fmla="*/ 0 h 3"/>
                <a:gd name="T46" fmla="*/ 448 w 453"/>
                <a:gd name="T47" fmla="*/ 1 h 3"/>
                <a:gd name="T48" fmla="*/ 450 w 453"/>
                <a:gd name="T49" fmla="*/ 1 h 3"/>
                <a:gd name="T50" fmla="*/ 450 w 453"/>
                <a:gd name="T51" fmla="*/ 1 h 3"/>
                <a:gd name="T52" fmla="*/ 452 w 453"/>
                <a:gd name="T53" fmla="*/ 1 h 3"/>
                <a:gd name="T54" fmla="*/ 453 w 453"/>
                <a:gd name="T55" fmla="*/ 3 h 3"/>
                <a:gd name="T56" fmla="*/ 453 w 453"/>
                <a:gd name="T57" fmla="*/ 3 h 3"/>
                <a:gd name="T58" fmla="*/ 344 w 453"/>
                <a:gd name="T59" fmla="*/ 3 h 3"/>
                <a:gd name="T60" fmla="*/ 344 w 453"/>
                <a:gd name="T61" fmla="*/ 3 h 3"/>
                <a:gd name="T62" fmla="*/ 345 w 453"/>
                <a:gd name="T63" fmla="*/ 1 h 3"/>
                <a:gd name="T64" fmla="*/ 347 w 453"/>
                <a:gd name="T65" fmla="*/ 1 h 3"/>
                <a:gd name="T66" fmla="*/ 347 w 453"/>
                <a:gd name="T67" fmla="*/ 1 h 3"/>
                <a:gd name="T68" fmla="*/ 349 w 453"/>
                <a:gd name="T69" fmla="*/ 1 h 3"/>
                <a:gd name="T70" fmla="*/ 349 w 453"/>
                <a:gd name="T71" fmla="*/ 0 h 3"/>
                <a:gd name="T72" fmla="*/ 350 w 453"/>
                <a:gd name="T73" fmla="*/ 0 h 3"/>
                <a:gd name="T74" fmla="*/ 350 w 453"/>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53" h="3">
                  <a:moveTo>
                    <a:pt x="2" y="0"/>
                  </a:moveTo>
                  <a:lnTo>
                    <a:pt x="210" y="0"/>
                  </a:lnTo>
                  <a:lnTo>
                    <a:pt x="212" y="0"/>
                  </a:lnTo>
                  <a:lnTo>
                    <a:pt x="213" y="0"/>
                  </a:lnTo>
                  <a:lnTo>
                    <a:pt x="213" y="1"/>
                  </a:lnTo>
                  <a:lnTo>
                    <a:pt x="215" y="1"/>
                  </a:lnTo>
                  <a:lnTo>
                    <a:pt x="217" y="1"/>
                  </a:lnTo>
                  <a:lnTo>
                    <a:pt x="218" y="1"/>
                  </a:lnTo>
                  <a:lnTo>
                    <a:pt x="218" y="3"/>
                  </a:lnTo>
                  <a:lnTo>
                    <a:pt x="220" y="3"/>
                  </a:lnTo>
                  <a:lnTo>
                    <a:pt x="0" y="3"/>
                  </a:lnTo>
                  <a:lnTo>
                    <a:pt x="0" y="1"/>
                  </a:lnTo>
                  <a:lnTo>
                    <a:pt x="0" y="0"/>
                  </a:lnTo>
                  <a:lnTo>
                    <a:pt x="2" y="0"/>
                  </a:lnTo>
                  <a:close/>
                  <a:moveTo>
                    <a:pt x="350" y="0"/>
                  </a:moveTo>
                  <a:lnTo>
                    <a:pt x="445" y="0"/>
                  </a:lnTo>
                  <a:lnTo>
                    <a:pt x="447" y="0"/>
                  </a:lnTo>
                  <a:lnTo>
                    <a:pt x="448" y="1"/>
                  </a:lnTo>
                  <a:lnTo>
                    <a:pt x="450" y="1"/>
                  </a:lnTo>
                  <a:lnTo>
                    <a:pt x="452" y="1"/>
                  </a:lnTo>
                  <a:lnTo>
                    <a:pt x="453" y="3"/>
                  </a:lnTo>
                  <a:lnTo>
                    <a:pt x="344" y="3"/>
                  </a:lnTo>
                  <a:lnTo>
                    <a:pt x="345" y="1"/>
                  </a:lnTo>
                  <a:lnTo>
                    <a:pt x="347" y="1"/>
                  </a:lnTo>
                  <a:lnTo>
                    <a:pt x="349" y="1"/>
                  </a:lnTo>
                  <a:lnTo>
                    <a:pt x="349" y="0"/>
                  </a:lnTo>
                  <a:lnTo>
                    <a:pt x="350" y="0"/>
                  </a:lnTo>
                  <a:close/>
                </a:path>
              </a:pathLst>
            </a:custGeom>
            <a:solidFill>
              <a:srgbClr val="514E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15" name="Freeform 810"/>
            <p:cNvSpPr>
              <a:spLocks noEditPoints="1"/>
            </p:cNvSpPr>
            <p:nvPr/>
          </p:nvSpPr>
          <p:spPr bwMode="auto">
            <a:xfrm>
              <a:off x="4241" y="1085"/>
              <a:ext cx="459" cy="4"/>
            </a:xfrm>
            <a:custGeom>
              <a:avLst/>
              <a:gdLst>
                <a:gd name="T0" fmla="*/ 1 w 459"/>
                <a:gd name="T1" fmla="*/ 0 h 4"/>
                <a:gd name="T2" fmla="*/ 216 w 459"/>
                <a:gd name="T3" fmla="*/ 0 h 4"/>
                <a:gd name="T4" fmla="*/ 218 w 459"/>
                <a:gd name="T5" fmla="*/ 0 h 4"/>
                <a:gd name="T6" fmla="*/ 219 w 459"/>
                <a:gd name="T7" fmla="*/ 0 h 4"/>
                <a:gd name="T8" fmla="*/ 219 w 459"/>
                <a:gd name="T9" fmla="*/ 2 h 4"/>
                <a:gd name="T10" fmla="*/ 221 w 459"/>
                <a:gd name="T11" fmla="*/ 2 h 4"/>
                <a:gd name="T12" fmla="*/ 223 w 459"/>
                <a:gd name="T13" fmla="*/ 2 h 4"/>
                <a:gd name="T14" fmla="*/ 224 w 459"/>
                <a:gd name="T15" fmla="*/ 4 h 4"/>
                <a:gd name="T16" fmla="*/ 224 w 459"/>
                <a:gd name="T17" fmla="*/ 4 h 4"/>
                <a:gd name="T18" fmla="*/ 226 w 459"/>
                <a:gd name="T19" fmla="*/ 4 h 4"/>
                <a:gd name="T20" fmla="*/ 0 w 459"/>
                <a:gd name="T21" fmla="*/ 4 h 4"/>
                <a:gd name="T22" fmla="*/ 0 w 459"/>
                <a:gd name="T23" fmla="*/ 4 h 4"/>
                <a:gd name="T24" fmla="*/ 1 w 459"/>
                <a:gd name="T25" fmla="*/ 2 h 4"/>
                <a:gd name="T26" fmla="*/ 1 w 459"/>
                <a:gd name="T27" fmla="*/ 2 h 4"/>
                <a:gd name="T28" fmla="*/ 1 w 459"/>
                <a:gd name="T29" fmla="*/ 2 h 4"/>
                <a:gd name="T30" fmla="*/ 1 w 459"/>
                <a:gd name="T31" fmla="*/ 2 h 4"/>
                <a:gd name="T32" fmla="*/ 1 w 459"/>
                <a:gd name="T33" fmla="*/ 0 h 4"/>
                <a:gd name="T34" fmla="*/ 1 w 459"/>
                <a:gd name="T35" fmla="*/ 0 h 4"/>
                <a:gd name="T36" fmla="*/ 1 w 459"/>
                <a:gd name="T37" fmla="*/ 0 h 4"/>
                <a:gd name="T38" fmla="*/ 348 w 459"/>
                <a:gd name="T39" fmla="*/ 0 h 4"/>
                <a:gd name="T40" fmla="*/ 451 w 459"/>
                <a:gd name="T41" fmla="*/ 0 h 4"/>
                <a:gd name="T42" fmla="*/ 451 w 459"/>
                <a:gd name="T43" fmla="*/ 0 h 4"/>
                <a:gd name="T44" fmla="*/ 453 w 459"/>
                <a:gd name="T45" fmla="*/ 0 h 4"/>
                <a:gd name="T46" fmla="*/ 454 w 459"/>
                <a:gd name="T47" fmla="*/ 2 h 4"/>
                <a:gd name="T48" fmla="*/ 454 w 459"/>
                <a:gd name="T49" fmla="*/ 2 h 4"/>
                <a:gd name="T50" fmla="*/ 456 w 459"/>
                <a:gd name="T51" fmla="*/ 2 h 4"/>
                <a:gd name="T52" fmla="*/ 456 w 459"/>
                <a:gd name="T53" fmla="*/ 2 h 4"/>
                <a:gd name="T54" fmla="*/ 458 w 459"/>
                <a:gd name="T55" fmla="*/ 4 h 4"/>
                <a:gd name="T56" fmla="*/ 459 w 459"/>
                <a:gd name="T57" fmla="*/ 4 h 4"/>
                <a:gd name="T58" fmla="*/ 341 w 459"/>
                <a:gd name="T59" fmla="*/ 4 h 4"/>
                <a:gd name="T60" fmla="*/ 341 w 459"/>
                <a:gd name="T61" fmla="*/ 4 h 4"/>
                <a:gd name="T62" fmla="*/ 343 w 459"/>
                <a:gd name="T63" fmla="*/ 2 h 4"/>
                <a:gd name="T64" fmla="*/ 343 w 459"/>
                <a:gd name="T65" fmla="*/ 2 h 4"/>
                <a:gd name="T66" fmla="*/ 345 w 459"/>
                <a:gd name="T67" fmla="*/ 2 h 4"/>
                <a:gd name="T68" fmla="*/ 345 w 459"/>
                <a:gd name="T69" fmla="*/ 2 h 4"/>
                <a:gd name="T70" fmla="*/ 346 w 459"/>
                <a:gd name="T71" fmla="*/ 0 h 4"/>
                <a:gd name="T72" fmla="*/ 348 w 459"/>
                <a:gd name="T73" fmla="*/ 0 h 4"/>
                <a:gd name="T74" fmla="*/ 348 w 459"/>
                <a:gd name="T75" fmla="*/ 0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59" h="4">
                  <a:moveTo>
                    <a:pt x="1" y="0"/>
                  </a:moveTo>
                  <a:lnTo>
                    <a:pt x="216" y="0"/>
                  </a:lnTo>
                  <a:lnTo>
                    <a:pt x="218" y="0"/>
                  </a:lnTo>
                  <a:lnTo>
                    <a:pt x="219" y="0"/>
                  </a:lnTo>
                  <a:lnTo>
                    <a:pt x="219" y="2"/>
                  </a:lnTo>
                  <a:lnTo>
                    <a:pt x="221" y="2"/>
                  </a:lnTo>
                  <a:lnTo>
                    <a:pt x="223" y="2"/>
                  </a:lnTo>
                  <a:lnTo>
                    <a:pt x="224" y="4"/>
                  </a:lnTo>
                  <a:lnTo>
                    <a:pt x="226" y="4"/>
                  </a:lnTo>
                  <a:lnTo>
                    <a:pt x="0" y="4"/>
                  </a:lnTo>
                  <a:lnTo>
                    <a:pt x="1" y="2"/>
                  </a:lnTo>
                  <a:lnTo>
                    <a:pt x="1" y="0"/>
                  </a:lnTo>
                  <a:close/>
                  <a:moveTo>
                    <a:pt x="348" y="0"/>
                  </a:moveTo>
                  <a:lnTo>
                    <a:pt x="451" y="0"/>
                  </a:lnTo>
                  <a:lnTo>
                    <a:pt x="453" y="0"/>
                  </a:lnTo>
                  <a:lnTo>
                    <a:pt x="454" y="2"/>
                  </a:lnTo>
                  <a:lnTo>
                    <a:pt x="456" y="2"/>
                  </a:lnTo>
                  <a:lnTo>
                    <a:pt x="458" y="4"/>
                  </a:lnTo>
                  <a:lnTo>
                    <a:pt x="459" y="4"/>
                  </a:lnTo>
                  <a:lnTo>
                    <a:pt x="341" y="4"/>
                  </a:lnTo>
                  <a:lnTo>
                    <a:pt x="343" y="2"/>
                  </a:lnTo>
                  <a:lnTo>
                    <a:pt x="345" y="2"/>
                  </a:lnTo>
                  <a:lnTo>
                    <a:pt x="346" y="0"/>
                  </a:lnTo>
                  <a:lnTo>
                    <a:pt x="348" y="0"/>
                  </a:lnTo>
                  <a:close/>
                </a:path>
              </a:pathLst>
            </a:custGeom>
            <a:solidFill>
              <a:srgbClr val="514E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16" name="Freeform 811"/>
            <p:cNvSpPr>
              <a:spLocks noEditPoints="1"/>
            </p:cNvSpPr>
            <p:nvPr/>
          </p:nvSpPr>
          <p:spPr bwMode="auto">
            <a:xfrm>
              <a:off x="4241" y="1087"/>
              <a:ext cx="463" cy="3"/>
            </a:xfrm>
            <a:custGeom>
              <a:avLst/>
              <a:gdLst>
                <a:gd name="T0" fmla="*/ 1 w 463"/>
                <a:gd name="T1" fmla="*/ 0 h 3"/>
                <a:gd name="T2" fmla="*/ 221 w 463"/>
                <a:gd name="T3" fmla="*/ 0 h 3"/>
                <a:gd name="T4" fmla="*/ 223 w 463"/>
                <a:gd name="T5" fmla="*/ 0 h 3"/>
                <a:gd name="T6" fmla="*/ 224 w 463"/>
                <a:gd name="T7" fmla="*/ 2 h 3"/>
                <a:gd name="T8" fmla="*/ 224 w 463"/>
                <a:gd name="T9" fmla="*/ 2 h 3"/>
                <a:gd name="T10" fmla="*/ 226 w 463"/>
                <a:gd name="T11" fmla="*/ 2 h 3"/>
                <a:gd name="T12" fmla="*/ 228 w 463"/>
                <a:gd name="T13" fmla="*/ 2 h 3"/>
                <a:gd name="T14" fmla="*/ 230 w 463"/>
                <a:gd name="T15" fmla="*/ 3 h 3"/>
                <a:gd name="T16" fmla="*/ 231 w 463"/>
                <a:gd name="T17" fmla="*/ 3 h 3"/>
                <a:gd name="T18" fmla="*/ 233 w 463"/>
                <a:gd name="T19" fmla="*/ 3 h 3"/>
                <a:gd name="T20" fmla="*/ 0 w 463"/>
                <a:gd name="T21" fmla="*/ 3 h 3"/>
                <a:gd name="T22" fmla="*/ 0 w 463"/>
                <a:gd name="T23" fmla="*/ 3 h 3"/>
                <a:gd name="T24" fmla="*/ 0 w 463"/>
                <a:gd name="T25" fmla="*/ 3 h 3"/>
                <a:gd name="T26" fmla="*/ 0 w 463"/>
                <a:gd name="T27" fmla="*/ 2 h 3"/>
                <a:gd name="T28" fmla="*/ 0 w 463"/>
                <a:gd name="T29" fmla="*/ 2 h 3"/>
                <a:gd name="T30" fmla="*/ 0 w 463"/>
                <a:gd name="T31" fmla="*/ 2 h 3"/>
                <a:gd name="T32" fmla="*/ 1 w 463"/>
                <a:gd name="T33" fmla="*/ 0 h 3"/>
                <a:gd name="T34" fmla="*/ 1 w 463"/>
                <a:gd name="T35" fmla="*/ 0 h 3"/>
                <a:gd name="T36" fmla="*/ 1 w 463"/>
                <a:gd name="T37" fmla="*/ 0 h 3"/>
                <a:gd name="T38" fmla="*/ 345 w 463"/>
                <a:gd name="T39" fmla="*/ 0 h 3"/>
                <a:gd name="T40" fmla="*/ 454 w 463"/>
                <a:gd name="T41" fmla="*/ 0 h 3"/>
                <a:gd name="T42" fmla="*/ 456 w 463"/>
                <a:gd name="T43" fmla="*/ 0 h 3"/>
                <a:gd name="T44" fmla="*/ 456 w 463"/>
                <a:gd name="T45" fmla="*/ 0 h 3"/>
                <a:gd name="T46" fmla="*/ 458 w 463"/>
                <a:gd name="T47" fmla="*/ 2 h 3"/>
                <a:gd name="T48" fmla="*/ 459 w 463"/>
                <a:gd name="T49" fmla="*/ 2 h 3"/>
                <a:gd name="T50" fmla="*/ 459 w 463"/>
                <a:gd name="T51" fmla="*/ 2 h 3"/>
                <a:gd name="T52" fmla="*/ 461 w 463"/>
                <a:gd name="T53" fmla="*/ 2 h 3"/>
                <a:gd name="T54" fmla="*/ 461 w 463"/>
                <a:gd name="T55" fmla="*/ 3 h 3"/>
                <a:gd name="T56" fmla="*/ 463 w 463"/>
                <a:gd name="T57" fmla="*/ 3 h 3"/>
                <a:gd name="T58" fmla="*/ 336 w 463"/>
                <a:gd name="T59" fmla="*/ 3 h 3"/>
                <a:gd name="T60" fmla="*/ 338 w 463"/>
                <a:gd name="T61" fmla="*/ 3 h 3"/>
                <a:gd name="T62" fmla="*/ 338 w 463"/>
                <a:gd name="T63" fmla="*/ 3 h 3"/>
                <a:gd name="T64" fmla="*/ 339 w 463"/>
                <a:gd name="T65" fmla="*/ 2 h 3"/>
                <a:gd name="T66" fmla="*/ 341 w 463"/>
                <a:gd name="T67" fmla="*/ 2 h 3"/>
                <a:gd name="T68" fmla="*/ 341 w 463"/>
                <a:gd name="T69" fmla="*/ 2 h 3"/>
                <a:gd name="T70" fmla="*/ 343 w 463"/>
                <a:gd name="T71" fmla="*/ 0 h 3"/>
                <a:gd name="T72" fmla="*/ 343 w 463"/>
                <a:gd name="T73" fmla="*/ 0 h 3"/>
                <a:gd name="T74" fmla="*/ 345 w 463"/>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63" h="3">
                  <a:moveTo>
                    <a:pt x="1" y="0"/>
                  </a:moveTo>
                  <a:lnTo>
                    <a:pt x="221" y="0"/>
                  </a:lnTo>
                  <a:lnTo>
                    <a:pt x="223" y="0"/>
                  </a:lnTo>
                  <a:lnTo>
                    <a:pt x="224" y="2"/>
                  </a:lnTo>
                  <a:lnTo>
                    <a:pt x="226" y="2"/>
                  </a:lnTo>
                  <a:lnTo>
                    <a:pt x="228" y="2"/>
                  </a:lnTo>
                  <a:lnTo>
                    <a:pt x="230" y="3"/>
                  </a:lnTo>
                  <a:lnTo>
                    <a:pt x="231" y="3"/>
                  </a:lnTo>
                  <a:lnTo>
                    <a:pt x="233" y="3"/>
                  </a:lnTo>
                  <a:lnTo>
                    <a:pt x="0" y="3"/>
                  </a:lnTo>
                  <a:lnTo>
                    <a:pt x="0" y="2"/>
                  </a:lnTo>
                  <a:lnTo>
                    <a:pt x="1" y="0"/>
                  </a:lnTo>
                  <a:close/>
                  <a:moveTo>
                    <a:pt x="345" y="0"/>
                  </a:moveTo>
                  <a:lnTo>
                    <a:pt x="454" y="0"/>
                  </a:lnTo>
                  <a:lnTo>
                    <a:pt x="456" y="0"/>
                  </a:lnTo>
                  <a:lnTo>
                    <a:pt x="458" y="2"/>
                  </a:lnTo>
                  <a:lnTo>
                    <a:pt x="459" y="2"/>
                  </a:lnTo>
                  <a:lnTo>
                    <a:pt x="461" y="2"/>
                  </a:lnTo>
                  <a:lnTo>
                    <a:pt x="461" y="3"/>
                  </a:lnTo>
                  <a:lnTo>
                    <a:pt x="463" y="3"/>
                  </a:lnTo>
                  <a:lnTo>
                    <a:pt x="336" y="3"/>
                  </a:lnTo>
                  <a:lnTo>
                    <a:pt x="338" y="3"/>
                  </a:lnTo>
                  <a:lnTo>
                    <a:pt x="339" y="2"/>
                  </a:lnTo>
                  <a:lnTo>
                    <a:pt x="341" y="2"/>
                  </a:lnTo>
                  <a:lnTo>
                    <a:pt x="343" y="0"/>
                  </a:lnTo>
                  <a:lnTo>
                    <a:pt x="345" y="0"/>
                  </a:lnTo>
                  <a:close/>
                </a:path>
              </a:pathLst>
            </a:custGeom>
            <a:solidFill>
              <a:srgbClr val="514E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17" name="Freeform 812"/>
            <p:cNvSpPr>
              <a:spLocks noEditPoints="1"/>
            </p:cNvSpPr>
            <p:nvPr/>
          </p:nvSpPr>
          <p:spPr bwMode="auto">
            <a:xfrm>
              <a:off x="4239" y="1089"/>
              <a:ext cx="468" cy="3"/>
            </a:xfrm>
            <a:custGeom>
              <a:avLst/>
              <a:gdLst>
                <a:gd name="T0" fmla="*/ 2 w 468"/>
                <a:gd name="T1" fmla="*/ 0 h 3"/>
                <a:gd name="T2" fmla="*/ 228 w 468"/>
                <a:gd name="T3" fmla="*/ 0 h 3"/>
                <a:gd name="T4" fmla="*/ 230 w 468"/>
                <a:gd name="T5" fmla="*/ 0 h 3"/>
                <a:gd name="T6" fmla="*/ 232 w 468"/>
                <a:gd name="T7" fmla="*/ 1 h 3"/>
                <a:gd name="T8" fmla="*/ 233 w 468"/>
                <a:gd name="T9" fmla="*/ 1 h 3"/>
                <a:gd name="T10" fmla="*/ 235 w 468"/>
                <a:gd name="T11" fmla="*/ 1 h 3"/>
                <a:gd name="T12" fmla="*/ 237 w 468"/>
                <a:gd name="T13" fmla="*/ 1 h 3"/>
                <a:gd name="T14" fmla="*/ 238 w 468"/>
                <a:gd name="T15" fmla="*/ 3 h 3"/>
                <a:gd name="T16" fmla="*/ 238 w 468"/>
                <a:gd name="T17" fmla="*/ 3 h 3"/>
                <a:gd name="T18" fmla="*/ 240 w 468"/>
                <a:gd name="T19" fmla="*/ 3 h 3"/>
                <a:gd name="T20" fmla="*/ 0 w 468"/>
                <a:gd name="T21" fmla="*/ 3 h 3"/>
                <a:gd name="T22" fmla="*/ 2 w 468"/>
                <a:gd name="T23" fmla="*/ 3 h 3"/>
                <a:gd name="T24" fmla="*/ 2 w 468"/>
                <a:gd name="T25" fmla="*/ 3 h 3"/>
                <a:gd name="T26" fmla="*/ 2 w 468"/>
                <a:gd name="T27" fmla="*/ 1 h 3"/>
                <a:gd name="T28" fmla="*/ 2 w 468"/>
                <a:gd name="T29" fmla="*/ 1 h 3"/>
                <a:gd name="T30" fmla="*/ 2 w 468"/>
                <a:gd name="T31" fmla="*/ 1 h 3"/>
                <a:gd name="T32" fmla="*/ 2 w 468"/>
                <a:gd name="T33" fmla="*/ 1 h 3"/>
                <a:gd name="T34" fmla="*/ 2 w 468"/>
                <a:gd name="T35" fmla="*/ 0 h 3"/>
                <a:gd name="T36" fmla="*/ 2 w 468"/>
                <a:gd name="T37" fmla="*/ 0 h 3"/>
                <a:gd name="T38" fmla="*/ 343 w 468"/>
                <a:gd name="T39" fmla="*/ 0 h 3"/>
                <a:gd name="T40" fmla="*/ 461 w 468"/>
                <a:gd name="T41" fmla="*/ 0 h 3"/>
                <a:gd name="T42" fmla="*/ 461 w 468"/>
                <a:gd name="T43" fmla="*/ 0 h 3"/>
                <a:gd name="T44" fmla="*/ 463 w 468"/>
                <a:gd name="T45" fmla="*/ 0 h 3"/>
                <a:gd name="T46" fmla="*/ 463 w 468"/>
                <a:gd name="T47" fmla="*/ 1 h 3"/>
                <a:gd name="T48" fmla="*/ 465 w 468"/>
                <a:gd name="T49" fmla="*/ 1 h 3"/>
                <a:gd name="T50" fmla="*/ 465 w 468"/>
                <a:gd name="T51" fmla="*/ 1 h 3"/>
                <a:gd name="T52" fmla="*/ 467 w 468"/>
                <a:gd name="T53" fmla="*/ 3 h 3"/>
                <a:gd name="T54" fmla="*/ 467 w 468"/>
                <a:gd name="T55" fmla="*/ 3 h 3"/>
                <a:gd name="T56" fmla="*/ 468 w 468"/>
                <a:gd name="T57" fmla="*/ 3 h 3"/>
                <a:gd name="T58" fmla="*/ 335 w 468"/>
                <a:gd name="T59" fmla="*/ 3 h 3"/>
                <a:gd name="T60" fmla="*/ 335 w 468"/>
                <a:gd name="T61" fmla="*/ 3 h 3"/>
                <a:gd name="T62" fmla="*/ 336 w 468"/>
                <a:gd name="T63" fmla="*/ 3 h 3"/>
                <a:gd name="T64" fmla="*/ 338 w 468"/>
                <a:gd name="T65" fmla="*/ 1 h 3"/>
                <a:gd name="T66" fmla="*/ 338 w 468"/>
                <a:gd name="T67" fmla="*/ 1 h 3"/>
                <a:gd name="T68" fmla="*/ 340 w 468"/>
                <a:gd name="T69" fmla="*/ 1 h 3"/>
                <a:gd name="T70" fmla="*/ 340 w 468"/>
                <a:gd name="T71" fmla="*/ 1 h 3"/>
                <a:gd name="T72" fmla="*/ 341 w 468"/>
                <a:gd name="T73" fmla="*/ 0 h 3"/>
                <a:gd name="T74" fmla="*/ 343 w 468"/>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68" h="3">
                  <a:moveTo>
                    <a:pt x="2" y="0"/>
                  </a:moveTo>
                  <a:lnTo>
                    <a:pt x="228" y="0"/>
                  </a:lnTo>
                  <a:lnTo>
                    <a:pt x="230" y="0"/>
                  </a:lnTo>
                  <a:lnTo>
                    <a:pt x="232" y="1"/>
                  </a:lnTo>
                  <a:lnTo>
                    <a:pt x="233" y="1"/>
                  </a:lnTo>
                  <a:lnTo>
                    <a:pt x="235" y="1"/>
                  </a:lnTo>
                  <a:lnTo>
                    <a:pt x="237" y="1"/>
                  </a:lnTo>
                  <a:lnTo>
                    <a:pt x="238" y="3"/>
                  </a:lnTo>
                  <a:lnTo>
                    <a:pt x="240" y="3"/>
                  </a:lnTo>
                  <a:lnTo>
                    <a:pt x="0" y="3"/>
                  </a:lnTo>
                  <a:lnTo>
                    <a:pt x="2" y="3"/>
                  </a:lnTo>
                  <a:lnTo>
                    <a:pt x="2" y="1"/>
                  </a:lnTo>
                  <a:lnTo>
                    <a:pt x="2" y="0"/>
                  </a:lnTo>
                  <a:close/>
                  <a:moveTo>
                    <a:pt x="343" y="0"/>
                  </a:moveTo>
                  <a:lnTo>
                    <a:pt x="461" y="0"/>
                  </a:lnTo>
                  <a:lnTo>
                    <a:pt x="463" y="0"/>
                  </a:lnTo>
                  <a:lnTo>
                    <a:pt x="463" y="1"/>
                  </a:lnTo>
                  <a:lnTo>
                    <a:pt x="465" y="1"/>
                  </a:lnTo>
                  <a:lnTo>
                    <a:pt x="467" y="3"/>
                  </a:lnTo>
                  <a:lnTo>
                    <a:pt x="468" y="3"/>
                  </a:lnTo>
                  <a:lnTo>
                    <a:pt x="335" y="3"/>
                  </a:lnTo>
                  <a:lnTo>
                    <a:pt x="336" y="3"/>
                  </a:lnTo>
                  <a:lnTo>
                    <a:pt x="338" y="1"/>
                  </a:lnTo>
                  <a:lnTo>
                    <a:pt x="340" y="1"/>
                  </a:lnTo>
                  <a:lnTo>
                    <a:pt x="341" y="0"/>
                  </a:lnTo>
                  <a:lnTo>
                    <a:pt x="343" y="0"/>
                  </a:lnTo>
                  <a:close/>
                </a:path>
              </a:pathLst>
            </a:custGeom>
            <a:solidFill>
              <a:srgbClr val="524F4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18" name="Freeform 813"/>
            <p:cNvSpPr>
              <a:spLocks noEditPoints="1"/>
            </p:cNvSpPr>
            <p:nvPr/>
          </p:nvSpPr>
          <p:spPr bwMode="auto">
            <a:xfrm>
              <a:off x="4239" y="1090"/>
              <a:ext cx="472" cy="4"/>
            </a:xfrm>
            <a:custGeom>
              <a:avLst/>
              <a:gdLst>
                <a:gd name="T0" fmla="*/ 2 w 472"/>
                <a:gd name="T1" fmla="*/ 0 h 4"/>
                <a:gd name="T2" fmla="*/ 235 w 472"/>
                <a:gd name="T3" fmla="*/ 0 h 4"/>
                <a:gd name="T4" fmla="*/ 237 w 472"/>
                <a:gd name="T5" fmla="*/ 0 h 4"/>
                <a:gd name="T6" fmla="*/ 238 w 472"/>
                <a:gd name="T7" fmla="*/ 2 h 4"/>
                <a:gd name="T8" fmla="*/ 240 w 472"/>
                <a:gd name="T9" fmla="*/ 2 h 4"/>
                <a:gd name="T10" fmla="*/ 242 w 472"/>
                <a:gd name="T11" fmla="*/ 2 h 4"/>
                <a:gd name="T12" fmla="*/ 243 w 472"/>
                <a:gd name="T13" fmla="*/ 2 h 4"/>
                <a:gd name="T14" fmla="*/ 245 w 472"/>
                <a:gd name="T15" fmla="*/ 4 h 4"/>
                <a:gd name="T16" fmla="*/ 247 w 472"/>
                <a:gd name="T17" fmla="*/ 4 h 4"/>
                <a:gd name="T18" fmla="*/ 248 w 472"/>
                <a:gd name="T19" fmla="*/ 4 h 4"/>
                <a:gd name="T20" fmla="*/ 0 w 472"/>
                <a:gd name="T21" fmla="*/ 4 h 4"/>
                <a:gd name="T22" fmla="*/ 0 w 472"/>
                <a:gd name="T23" fmla="*/ 4 h 4"/>
                <a:gd name="T24" fmla="*/ 0 w 472"/>
                <a:gd name="T25" fmla="*/ 4 h 4"/>
                <a:gd name="T26" fmla="*/ 0 w 472"/>
                <a:gd name="T27" fmla="*/ 2 h 4"/>
                <a:gd name="T28" fmla="*/ 0 w 472"/>
                <a:gd name="T29" fmla="*/ 2 h 4"/>
                <a:gd name="T30" fmla="*/ 2 w 472"/>
                <a:gd name="T31" fmla="*/ 2 h 4"/>
                <a:gd name="T32" fmla="*/ 2 w 472"/>
                <a:gd name="T33" fmla="*/ 2 h 4"/>
                <a:gd name="T34" fmla="*/ 2 w 472"/>
                <a:gd name="T35" fmla="*/ 0 h 4"/>
                <a:gd name="T36" fmla="*/ 2 w 472"/>
                <a:gd name="T37" fmla="*/ 0 h 4"/>
                <a:gd name="T38" fmla="*/ 338 w 472"/>
                <a:gd name="T39" fmla="*/ 0 h 4"/>
                <a:gd name="T40" fmla="*/ 465 w 472"/>
                <a:gd name="T41" fmla="*/ 0 h 4"/>
                <a:gd name="T42" fmla="*/ 465 w 472"/>
                <a:gd name="T43" fmla="*/ 0 h 4"/>
                <a:gd name="T44" fmla="*/ 467 w 472"/>
                <a:gd name="T45" fmla="*/ 2 h 4"/>
                <a:gd name="T46" fmla="*/ 467 w 472"/>
                <a:gd name="T47" fmla="*/ 2 h 4"/>
                <a:gd name="T48" fmla="*/ 468 w 472"/>
                <a:gd name="T49" fmla="*/ 2 h 4"/>
                <a:gd name="T50" fmla="*/ 468 w 472"/>
                <a:gd name="T51" fmla="*/ 2 h 4"/>
                <a:gd name="T52" fmla="*/ 470 w 472"/>
                <a:gd name="T53" fmla="*/ 4 h 4"/>
                <a:gd name="T54" fmla="*/ 470 w 472"/>
                <a:gd name="T55" fmla="*/ 4 h 4"/>
                <a:gd name="T56" fmla="*/ 472 w 472"/>
                <a:gd name="T57" fmla="*/ 4 h 4"/>
                <a:gd name="T58" fmla="*/ 330 w 472"/>
                <a:gd name="T59" fmla="*/ 4 h 4"/>
                <a:gd name="T60" fmla="*/ 331 w 472"/>
                <a:gd name="T61" fmla="*/ 4 h 4"/>
                <a:gd name="T62" fmla="*/ 331 w 472"/>
                <a:gd name="T63" fmla="*/ 4 h 4"/>
                <a:gd name="T64" fmla="*/ 333 w 472"/>
                <a:gd name="T65" fmla="*/ 2 h 4"/>
                <a:gd name="T66" fmla="*/ 335 w 472"/>
                <a:gd name="T67" fmla="*/ 2 h 4"/>
                <a:gd name="T68" fmla="*/ 335 w 472"/>
                <a:gd name="T69" fmla="*/ 2 h 4"/>
                <a:gd name="T70" fmla="*/ 336 w 472"/>
                <a:gd name="T71" fmla="*/ 2 h 4"/>
                <a:gd name="T72" fmla="*/ 338 w 472"/>
                <a:gd name="T73" fmla="*/ 0 h 4"/>
                <a:gd name="T74" fmla="*/ 338 w 472"/>
                <a:gd name="T75" fmla="*/ 0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2" h="4">
                  <a:moveTo>
                    <a:pt x="2" y="0"/>
                  </a:moveTo>
                  <a:lnTo>
                    <a:pt x="235" y="0"/>
                  </a:lnTo>
                  <a:lnTo>
                    <a:pt x="237" y="0"/>
                  </a:lnTo>
                  <a:lnTo>
                    <a:pt x="238" y="2"/>
                  </a:lnTo>
                  <a:lnTo>
                    <a:pt x="240" y="2"/>
                  </a:lnTo>
                  <a:lnTo>
                    <a:pt x="242" y="2"/>
                  </a:lnTo>
                  <a:lnTo>
                    <a:pt x="243" y="2"/>
                  </a:lnTo>
                  <a:lnTo>
                    <a:pt x="245" y="4"/>
                  </a:lnTo>
                  <a:lnTo>
                    <a:pt x="247" y="4"/>
                  </a:lnTo>
                  <a:lnTo>
                    <a:pt x="248" y="4"/>
                  </a:lnTo>
                  <a:lnTo>
                    <a:pt x="0" y="4"/>
                  </a:lnTo>
                  <a:lnTo>
                    <a:pt x="0" y="2"/>
                  </a:lnTo>
                  <a:lnTo>
                    <a:pt x="2" y="2"/>
                  </a:lnTo>
                  <a:lnTo>
                    <a:pt x="2" y="0"/>
                  </a:lnTo>
                  <a:close/>
                  <a:moveTo>
                    <a:pt x="338" y="0"/>
                  </a:moveTo>
                  <a:lnTo>
                    <a:pt x="465" y="0"/>
                  </a:lnTo>
                  <a:lnTo>
                    <a:pt x="467" y="2"/>
                  </a:lnTo>
                  <a:lnTo>
                    <a:pt x="468" y="2"/>
                  </a:lnTo>
                  <a:lnTo>
                    <a:pt x="470" y="4"/>
                  </a:lnTo>
                  <a:lnTo>
                    <a:pt x="472" y="4"/>
                  </a:lnTo>
                  <a:lnTo>
                    <a:pt x="330" y="4"/>
                  </a:lnTo>
                  <a:lnTo>
                    <a:pt x="331" y="4"/>
                  </a:lnTo>
                  <a:lnTo>
                    <a:pt x="333" y="2"/>
                  </a:lnTo>
                  <a:lnTo>
                    <a:pt x="335" y="2"/>
                  </a:lnTo>
                  <a:lnTo>
                    <a:pt x="336" y="2"/>
                  </a:lnTo>
                  <a:lnTo>
                    <a:pt x="338" y="0"/>
                  </a:lnTo>
                  <a:close/>
                </a:path>
              </a:pathLst>
            </a:custGeom>
            <a:solidFill>
              <a:srgbClr val="524F4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19" name="Freeform 814"/>
            <p:cNvSpPr>
              <a:spLocks noEditPoints="1"/>
            </p:cNvSpPr>
            <p:nvPr/>
          </p:nvSpPr>
          <p:spPr bwMode="auto">
            <a:xfrm>
              <a:off x="4239" y="1092"/>
              <a:ext cx="473" cy="3"/>
            </a:xfrm>
            <a:custGeom>
              <a:avLst/>
              <a:gdLst>
                <a:gd name="T0" fmla="*/ 0 w 473"/>
                <a:gd name="T1" fmla="*/ 0 h 3"/>
                <a:gd name="T2" fmla="*/ 240 w 473"/>
                <a:gd name="T3" fmla="*/ 0 h 3"/>
                <a:gd name="T4" fmla="*/ 243 w 473"/>
                <a:gd name="T5" fmla="*/ 0 h 3"/>
                <a:gd name="T6" fmla="*/ 245 w 473"/>
                <a:gd name="T7" fmla="*/ 2 h 3"/>
                <a:gd name="T8" fmla="*/ 247 w 473"/>
                <a:gd name="T9" fmla="*/ 2 h 3"/>
                <a:gd name="T10" fmla="*/ 248 w 473"/>
                <a:gd name="T11" fmla="*/ 2 h 3"/>
                <a:gd name="T12" fmla="*/ 250 w 473"/>
                <a:gd name="T13" fmla="*/ 2 h 3"/>
                <a:gd name="T14" fmla="*/ 254 w 473"/>
                <a:gd name="T15" fmla="*/ 3 h 3"/>
                <a:gd name="T16" fmla="*/ 255 w 473"/>
                <a:gd name="T17" fmla="*/ 3 h 3"/>
                <a:gd name="T18" fmla="*/ 257 w 473"/>
                <a:gd name="T19" fmla="*/ 3 h 3"/>
                <a:gd name="T20" fmla="*/ 0 w 473"/>
                <a:gd name="T21" fmla="*/ 3 h 3"/>
                <a:gd name="T22" fmla="*/ 0 w 473"/>
                <a:gd name="T23" fmla="*/ 3 h 3"/>
                <a:gd name="T24" fmla="*/ 0 w 473"/>
                <a:gd name="T25" fmla="*/ 3 h 3"/>
                <a:gd name="T26" fmla="*/ 0 w 473"/>
                <a:gd name="T27" fmla="*/ 2 h 3"/>
                <a:gd name="T28" fmla="*/ 0 w 473"/>
                <a:gd name="T29" fmla="*/ 2 h 3"/>
                <a:gd name="T30" fmla="*/ 0 w 473"/>
                <a:gd name="T31" fmla="*/ 2 h 3"/>
                <a:gd name="T32" fmla="*/ 0 w 473"/>
                <a:gd name="T33" fmla="*/ 2 h 3"/>
                <a:gd name="T34" fmla="*/ 0 w 473"/>
                <a:gd name="T35" fmla="*/ 0 h 3"/>
                <a:gd name="T36" fmla="*/ 0 w 473"/>
                <a:gd name="T37" fmla="*/ 0 h 3"/>
                <a:gd name="T38" fmla="*/ 335 w 473"/>
                <a:gd name="T39" fmla="*/ 0 h 3"/>
                <a:gd name="T40" fmla="*/ 468 w 473"/>
                <a:gd name="T41" fmla="*/ 0 h 3"/>
                <a:gd name="T42" fmla="*/ 468 w 473"/>
                <a:gd name="T43" fmla="*/ 0 h 3"/>
                <a:gd name="T44" fmla="*/ 470 w 473"/>
                <a:gd name="T45" fmla="*/ 2 h 3"/>
                <a:gd name="T46" fmla="*/ 470 w 473"/>
                <a:gd name="T47" fmla="*/ 2 h 3"/>
                <a:gd name="T48" fmla="*/ 472 w 473"/>
                <a:gd name="T49" fmla="*/ 2 h 3"/>
                <a:gd name="T50" fmla="*/ 472 w 473"/>
                <a:gd name="T51" fmla="*/ 2 h 3"/>
                <a:gd name="T52" fmla="*/ 473 w 473"/>
                <a:gd name="T53" fmla="*/ 3 h 3"/>
                <a:gd name="T54" fmla="*/ 473 w 473"/>
                <a:gd name="T55" fmla="*/ 3 h 3"/>
                <a:gd name="T56" fmla="*/ 473 w 473"/>
                <a:gd name="T57" fmla="*/ 3 h 3"/>
                <a:gd name="T58" fmla="*/ 325 w 473"/>
                <a:gd name="T59" fmla="*/ 3 h 3"/>
                <a:gd name="T60" fmla="*/ 326 w 473"/>
                <a:gd name="T61" fmla="*/ 3 h 3"/>
                <a:gd name="T62" fmla="*/ 328 w 473"/>
                <a:gd name="T63" fmla="*/ 3 h 3"/>
                <a:gd name="T64" fmla="*/ 328 w 473"/>
                <a:gd name="T65" fmla="*/ 2 h 3"/>
                <a:gd name="T66" fmla="*/ 330 w 473"/>
                <a:gd name="T67" fmla="*/ 2 h 3"/>
                <a:gd name="T68" fmla="*/ 331 w 473"/>
                <a:gd name="T69" fmla="*/ 2 h 3"/>
                <a:gd name="T70" fmla="*/ 331 w 473"/>
                <a:gd name="T71" fmla="*/ 2 h 3"/>
                <a:gd name="T72" fmla="*/ 333 w 473"/>
                <a:gd name="T73" fmla="*/ 0 h 3"/>
                <a:gd name="T74" fmla="*/ 335 w 473"/>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3" h="3">
                  <a:moveTo>
                    <a:pt x="0" y="0"/>
                  </a:moveTo>
                  <a:lnTo>
                    <a:pt x="240" y="0"/>
                  </a:lnTo>
                  <a:lnTo>
                    <a:pt x="243" y="0"/>
                  </a:lnTo>
                  <a:lnTo>
                    <a:pt x="245" y="2"/>
                  </a:lnTo>
                  <a:lnTo>
                    <a:pt x="247" y="2"/>
                  </a:lnTo>
                  <a:lnTo>
                    <a:pt x="248" y="2"/>
                  </a:lnTo>
                  <a:lnTo>
                    <a:pt x="250" y="2"/>
                  </a:lnTo>
                  <a:lnTo>
                    <a:pt x="254" y="3"/>
                  </a:lnTo>
                  <a:lnTo>
                    <a:pt x="255" y="3"/>
                  </a:lnTo>
                  <a:lnTo>
                    <a:pt x="257" y="3"/>
                  </a:lnTo>
                  <a:lnTo>
                    <a:pt x="0" y="3"/>
                  </a:lnTo>
                  <a:lnTo>
                    <a:pt x="0" y="2"/>
                  </a:lnTo>
                  <a:lnTo>
                    <a:pt x="0" y="0"/>
                  </a:lnTo>
                  <a:close/>
                  <a:moveTo>
                    <a:pt x="335" y="0"/>
                  </a:moveTo>
                  <a:lnTo>
                    <a:pt x="468" y="0"/>
                  </a:lnTo>
                  <a:lnTo>
                    <a:pt x="470" y="2"/>
                  </a:lnTo>
                  <a:lnTo>
                    <a:pt x="472" y="2"/>
                  </a:lnTo>
                  <a:lnTo>
                    <a:pt x="473" y="3"/>
                  </a:lnTo>
                  <a:lnTo>
                    <a:pt x="325" y="3"/>
                  </a:lnTo>
                  <a:lnTo>
                    <a:pt x="326" y="3"/>
                  </a:lnTo>
                  <a:lnTo>
                    <a:pt x="328" y="3"/>
                  </a:lnTo>
                  <a:lnTo>
                    <a:pt x="328" y="2"/>
                  </a:lnTo>
                  <a:lnTo>
                    <a:pt x="330" y="2"/>
                  </a:lnTo>
                  <a:lnTo>
                    <a:pt x="331" y="2"/>
                  </a:lnTo>
                  <a:lnTo>
                    <a:pt x="333" y="0"/>
                  </a:lnTo>
                  <a:lnTo>
                    <a:pt x="335" y="0"/>
                  </a:lnTo>
                  <a:close/>
                </a:path>
              </a:pathLst>
            </a:custGeom>
            <a:solidFill>
              <a:srgbClr val="5451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20" name="Freeform 815"/>
            <p:cNvSpPr>
              <a:spLocks noEditPoints="1"/>
            </p:cNvSpPr>
            <p:nvPr/>
          </p:nvSpPr>
          <p:spPr bwMode="auto">
            <a:xfrm>
              <a:off x="4237" y="1094"/>
              <a:ext cx="479" cy="3"/>
            </a:xfrm>
            <a:custGeom>
              <a:avLst/>
              <a:gdLst>
                <a:gd name="T0" fmla="*/ 2 w 479"/>
                <a:gd name="T1" fmla="*/ 0 h 3"/>
                <a:gd name="T2" fmla="*/ 250 w 479"/>
                <a:gd name="T3" fmla="*/ 0 h 3"/>
                <a:gd name="T4" fmla="*/ 252 w 479"/>
                <a:gd name="T5" fmla="*/ 0 h 3"/>
                <a:gd name="T6" fmla="*/ 256 w 479"/>
                <a:gd name="T7" fmla="*/ 1 h 3"/>
                <a:gd name="T8" fmla="*/ 257 w 479"/>
                <a:gd name="T9" fmla="*/ 1 h 3"/>
                <a:gd name="T10" fmla="*/ 261 w 479"/>
                <a:gd name="T11" fmla="*/ 1 h 3"/>
                <a:gd name="T12" fmla="*/ 262 w 479"/>
                <a:gd name="T13" fmla="*/ 3 h 3"/>
                <a:gd name="T14" fmla="*/ 264 w 479"/>
                <a:gd name="T15" fmla="*/ 3 h 3"/>
                <a:gd name="T16" fmla="*/ 267 w 479"/>
                <a:gd name="T17" fmla="*/ 3 h 3"/>
                <a:gd name="T18" fmla="*/ 269 w 479"/>
                <a:gd name="T19" fmla="*/ 3 h 3"/>
                <a:gd name="T20" fmla="*/ 0 w 479"/>
                <a:gd name="T21" fmla="*/ 3 h 3"/>
                <a:gd name="T22" fmla="*/ 0 w 479"/>
                <a:gd name="T23" fmla="*/ 3 h 3"/>
                <a:gd name="T24" fmla="*/ 0 w 479"/>
                <a:gd name="T25" fmla="*/ 3 h 3"/>
                <a:gd name="T26" fmla="*/ 0 w 479"/>
                <a:gd name="T27" fmla="*/ 1 h 3"/>
                <a:gd name="T28" fmla="*/ 2 w 479"/>
                <a:gd name="T29" fmla="*/ 1 h 3"/>
                <a:gd name="T30" fmla="*/ 2 w 479"/>
                <a:gd name="T31" fmla="*/ 1 h 3"/>
                <a:gd name="T32" fmla="*/ 2 w 479"/>
                <a:gd name="T33" fmla="*/ 1 h 3"/>
                <a:gd name="T34" fmla="*/ 2 w 479"/>
                <a:gd name="T35" fmla="*/ 0 h 3"/>
                <a:gd name="T36" fmla="*/ 2 w 479"/>
                <a:gd name="T37" fmla="*/ 0 h 3"/>
                <a:gd name="T38" fmla="*/ 332 w 479"/>
                <a:gd name="T39" fmla="*/ 0 h 3"/>
                <a:gd name="T40" fmla="*/ 474 w 479"/>
                <a:gd name="T41" fmla="*/ 0 h 3"/>
                <a:gd name="T42" fmla="*/ 474 w 479"/>
                <a:gd name="T43" fmla="*/ 0 h 3"/>
                <a:gd name="T44" fmla="*/ 475 w 479"/>
                <a:gd name="T45" fmla="*/ 1 h 3"/>
                <a:gd name="T46" fmla="*/ 475 w 479"/>
                <a:gd name="T47" fmla="*/ 1 h 3"/>
                <a:gd name="T48" fmla="*/ 475 w 479"/>
                <a:gd name="T49" fmla="*/ 1 h 3"/>
                <a:gd name="T50" fmla="*/ 477 w 479"/>
                <a:gd name="T51" fmla="*/ 1 h 3"/>
                <a:gd name="T52" fmla="*/ 477 w 479"/>
                <a:gd name="T53" fmla="*/ 3 h 3"/>
                <a:gd name="T54" fmla="*/ 479 w 479"/>
                <a:gd name="T55" fmla="*/ 3 h 3"/>
                <a:gd name="T56" fmla="*/ 479 w 479"/>
                <a:gd name="T57" fmla="*/ 3 h 3"/>
                <a:gd name="T58" fmla="*/ 321 w 479"/>
                <a:gd name="T59" fmla="*/ 3 h 3"/>
                <a:gd name="T60" fmla="*/ 321 w 479"/>
                <a:gd name="T61" fmla="*/ 3 h 3"/>
                <a:gd name="T62" fmla="*/ 323 w 479"/>
                <a:gd name="T63" fmla="*/ 3 h 3"/>
                <a:gd name="T64" fmla="*/ 325 w 479"/>
                <a:gd name="T65" fmla="*/ 1 h 3"/>
                <a:gd name="T66" fmla="*/ 327 w 479"/>
                <a:gd name="T67" fmla="*/ 1 h 3"/>
                <a:gd name="T68" fmla="*/ 328 w 479"/>
                <a:gd name="T69" fmla="*/ 1 h 3"/>
                <a:gd name="T70" fmla="*/ 328 w 479"/>
                <a:gd name="T71" fmla="*/ 1 h 3"/>
                <a:gd name="T72" fmla="*/ 330 w 479"/>
                <a:gd name="T73" fmla="*/ 0 h 3"/>
                <a:gd name="T74" fmla="*/ 332 w 479"/>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9" h="3">
                  <a:moveTo>
                    <a:pt x="2" y="0"/>
                  </a:moveTo>
                  <a:lnTo>
                    <a:pt x="250" y="0"/>
                  </a:lnTo>
                  <a:lnTo>
                    <a:pt x="252" y="0"/>
                  </a:lnTo>
                  <a:lnTo>
                    <a:pt x="256" y="1"/>
                  </a:lnTo>
                  <a:lnTo>
                    <a:pt x="257" y="1"/>
                  </a:lnTo>
                  <a:lnTo>
                    <a:pt x="261" y="1"/>
                  </a:lnTo>
                  <a:lnTo>
                    <a:pt x="262" y="3"/>
                  </a:lnTo>
                  <a:lnTo>
                    <a:pt x="264" y="3"/>
                  </a:lnTo>
                  <a:lnTo>
                    <a:pt x="267" y="3"/>
                  </a:lnTo>
                  <a:lnTo>
                    <a:pt x="269" y="3"/>
                  </a:lnTo>
                  <a:lnTo>
                    <a:pt x="0" y="3"/>
                  </a:lnTo>
                  <a:lnTo>
                    <a:pt x="0" y="1"/>
                  </a:lnTo>
                  <a:lnTo>
                    <a:pt x="2" y="1"/>
                  </a:lnTo>
                  <a:lnTo>
                    <a:pt x="2" y="0"/>
                  </a:lnTo>
                  <a:close/>
                  <a:moveTo>
                    <a:pt x="332" y="0"/>
                  </a:moveTo>
                  <a:lnTo>
                    <a:pt x="474" y="0"/>
                  </a:lnTo>
                  <a:lnTo>
                    <a:pt x="475" y="1"/>
                  </a:lnTo>
                  <a:lnTo>
                    <a:pt x="477" y="1"/>
                  </a:lnTo>
                  <a:lnTo>
                    <a:pt x="477" y="3"/>
                  </a:lnTo>
                  <a:lnTo>
                    <a:pt x="479" y="3"/>
                  </a:lnTo>
                  <a:lnTo>
                    <a:pt x="321" y="3"/>
                  </a:lnTo>
                  <a:lnTo>
                    <a:pt x="323" y="3"/>
                  </a:lnTo>
                  <a:lnTo>
                    <a:pt x="325" y="1"/>
                  </a:lnTo>
                  <a:lnTo>
                    <a:pt x="327" y="1"/>
                  </a:lnTo>
                  <a:lnTo>
                    <a:pt x="328" y="1"/>
                  </a:lnTo>
                  <a:lnTo>
                    <a:pt x="330" y="0"/>
                  </a:lnTo>
                  <a:lnTo>
                    <a:pt x="332" y="0"/>
                  </a:lnTo>
                  <a:close/>
                </a:path>
              </a:pathLst>
            </a:custGeom>
            <a:solidFill>
              <a:srgbClr val="5451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21" name="Freeform 816"/>
            <p:cNvSpPr>
              <a:spLocks noEditPoints="1"/>
            </p:cNvSpPr>
            <p:nvPr/>
          </p:nvSpPr>
          <p:spPr bwMode="auto">
            <a:xfrm>
              <a:off x="4237" y="1095"/>
              <a:ext cx="482" cy="4"/>
            </a:xfrm>
            <a:custGeom>
              <a:avLst/>
              <a:gdLst>
                <a:gd name="T0" fmla="*/ 2 w 482"/>
                <a:gd name="T1" fmla="*/ 0 h 4"/>
                <a:gd name="T2" fmla="*/ 259 w 482"/>
                <a:gd name="T3" fmla="*/ 0 h 4"/>
                <a:gd name="T4" fmla="*/ 262 w 482"/>
                <a:gd name="T5" fmla="*/ 2 h 4"/>
                <a:gd name="T6" fmla="*/ 266 w 482"/>
                <a:gd name="T7" fmla="*/ 2 h 4"/>
                <a:gd name="T8" fmla="*/ 269 w 482"/>
                <a:gd name="T9" fmla="*/ 2 h 4"/>
                <a:gd name="T10" fmla="*/ 272 w 482"/>
                <a:gd name="T11" fmla="*/ 2 h 4"/>
                <a:gd name="T12" fmla="*/ 276 w 482"/>
                <a:gd name="T13" fmla="*/ 4 h 4"/>
                <a:gd name="T14" fmla="*/ 279 w 482"/>
                <a:gd name="T15" fmla="*/ 4 h 4"/>
                <a:gd name="T16" fmla="*/ 283 w 482"/>
                <a:gd name="T17" fmla="*/ 4 h 4"/>
                <a:gd name="T18" fmla="*/ 288 w 482"/>
                <a:gd name="T19" fmla="*/ 4 h 4"/>
                <a:gd name="T20" fmla="*/ 0 w 482"/>
                <a:gd name="T21" fmla="*/ 4 h 4"/>
                <a:gd name="T22" fmla="*/ 0 w 482"/>
                <a:gd name="T23" fmla="*/ 4 h 4"/>
                <a:gd name="T24" fmla="*/ 0 w 482"/>
                <a:gd name="T25" fmla="*/ 4 h 4"/>
                <a:gd name="T26" fmla="*/ 0 w 482"/>
                <a:gd name="T27" fmla="*/ 2 h 4"/>
                <a:gd name="T28" fmla="*/ 0 w 482"/>
                <a:gd name="T29" fmla="*/ 2 h 4"/>
                <a:gd name="T30" fmla="*/ 0 w 482"/>
                <a:gd name="T31" fmla="*/ 2 h 4"/>
                <a:gd name="T32" fmla="*/ 0 w 482"/>
                <a:gd name="T33" fmla="*/ 2 h 4"/>
                <a:gd name="T34" fmla="*/ 0 w 482"/>
                <a:gd name="T35" fmla="*/ 0 h 4"/>
                <a:gd name="T36" fmla="*/ 2 w 482"/>
                <a:gd name="T37" fmla="*/ 0 h 4"/>
                <a:gd name="T38" fmla="*/ 327 w 482"/>
                <a:gd name="T39" fmla="*/ 0 h 4"/>
                <a:gd name="T40" fmla="*/ 475 w 482"/>
                <a:gd name="T41" fmla="*/ 0 h 4"/>
                <a:gd name="T42" fmla="*/ 477 w 482"/>
                <a:gd name="T43" fmla="*/ 0 h 4"/>
                <a:gd name="T44" fmla="*/ 477 w 482"/>
                <a:gd name="T45" fmla="*/ 2 h 4"/>
                <a:gd name="T46" fmla="*/ 479 w 482"/>
                <a:gd name="T47" fmla="*/ 2 h 4"/>
                <a:gd name="T48" fmla="*/ 479 w 482"/>
                <a:gd name="T49" fmla="*/ 2 h 4"/>
                <a:gd name="T50" fmla="*/ 479 w 482"/>
                <a:gd name="T51" fmla="*/ 2 h 4"/>
                <a:gd name="T52" fmla="*/ 480 w 482"/>
                <a:gd name="T53" fmla="*/ 4 h 4"/>
                <a:gd name="T54" fmla="*/ 480 w 482"/>
                <a:gd name="T55" fmla="*/ 4 h 4"/>
                <a:gd name="T56" fmla="*/ 482 w 482"/>
                <a:gd name="T57" fmla="*/ 4 h 4"/>
                <a:gd name="T58" fmla="*/ 311 w 482"/>
                <a:gd name="T59" fmla="*/ 4 h 4"/>
                <a:gd name="T60" fmla="*/ 313 w 482"/>
                <a:gd name="T61" fmla="*/ 4 h 4"/>
                <a:gd name="T62" fmla="*/ 316 w 482"/>
                <a:gd name="T63" fmla="*/ 4 h 4"/>
                <a:gd name="T64" fmla="*/ 318 w 482"/>
                <a:gd name="T65" fmla="*/ 4 h 4"/>
                <a:gd name="T66" fmla="*/ 320 w 482"/>
                <a:gd name="T67" fmla="*/ 2 h 4"/>
                <a:gd name="T68" fmla="*/ 321 w 482"/>
                <a:gd name="T69" fmla="*/ 2 h 4"/>
                <a:gd name="T70" fmla="*/ 323 w 482"/>
                <a:gd name="T71" fmla="*/ 2 h 4"/>
                <a:gd name="T72" fmla="*/ 325 w 482"/>
                <a:gd name="T73" fmla="*/ 0 h 4"/>
                <a:gd name="T74" fmla="*/ 327 w 482"/>
                <a:gd name="T75" fmla="*/ 0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82" h="4">
                  <a:moveTo>
                    <a:pt x="2" y="0"/>
                  </a:moveTo>
                  <a:lnTo>
                    <a:pt x="259" y="0"/>
                  </a:lnTo>
                  <a:lnTo>
                    <a:pt x="262" y="2"/>
                  </a:lnTo>
                  <a:lnTo>
                    <a:pt x="266" y="2"/>
                  </a:lnTo>
                  <a:lnTo>
                    <a:pt x="269" y="2"/>
                  </a:lnTo>
                  <a:lnTo>
                    <a:pt x="272" y="2"/>
                  </a:lnTo>
                  <a:lnTo>
                    <a:pt x="276" y="4"/>
                  </a:lnTo>
                  <a:lnTo>
                    <a:pt x="279" y="4"/>
                  </a:lnTo>
                  <a:lnTo>
                    <a:pt x="283" y="4"/>
                  </a:lnTo>
                  <a:lnTo>
                    <a:pt x="288" y="4"/>
                  </a:lnTo>
                  <a:lnTo>
                    <a:pt x="0" y="4"/>
                  </a:lnTo>
                  <a:lnTo>
                    <a:pt x="0" y="2"/>
                  </a:lnTo>
                  <a:lnTo>
                    <a:pt x="0" y="0"/>
                  </a:lnTo>
                  <a:lnTo>
                    <a:pt x="2" y="0"/>
                  </a:lnTo>
                  <a:close/>
                  <a:moveTo>
                    <a:pt x="327" y="0"/>
                  </a:moveTo>
                  <a:lnTo>
                    <a:pt x="475" y="0"/>
                  </a:lnTo>
                  <a:lnTo>
                    <a:pt x="477" y="0"/>
                  </a:lnTo>
                  <a:lnTo>
                    <a:pt x="477" y="2"/>
                  </a:lnTo>
                  <a:lnTo>
                    <a:pt x="479" y="2"/>
                  </a:lnTo>
                  <a:lnTo>
                    <a:pt x="480" y="4"/>
                  </a:lnTo>
                  <a:lnTo>
                    <a:pt x="482" y="4"/>
                  </a:lnTo>
                  <a:lnTo>
                    <a:pt x="311" y="4"/>
                  </a:lnTo>
                  <a:lnTo>
                    <a:pt x="313" y="4"/>
                  </a:lnTo>
                  <a:lnTo>
                    <a:pt x="316" y="4"/>
                  </a:lnTo>
                  <a:lnTo>
                    <a:pt x="318" y="4"/>
                  </a:lnTo>
                  <a:lnTo>
                    <a:pt x="320" y="2"/>
                  </a:lnTo>
                  <a:lnTo>
                    <a:pt x="321" y="2"/>
                  </a:lnTo>
                  <a:lnTo>
                    <a:pt x="323" y="2"/>
                  </a:lnTo>
                  <a:lnTo>
                    <a:pt x="325" y="0"/>
                  </a:lnTo>
                  <a:lnTo>
                    <a:pt x="327" y="0"/>
                  </a:lnTo>
                  <a:close/>
                </a:path>
              </a:pathLst>
            </a:custGeom>
            <a:solidFill>
              <a:srgbClr val="5451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22" name="Freeform 817"/>
            <p:cNvSpPr>
              <a:spLocks/>
            </p:cNvSpPr>
            <p:nvPr/>
          </p:nvSpPr>
          <p:spPr bwMode="auto">
            <a:xfrm>
              <a:off x="4236" y="1097"/>
              <a:ext cx="485" cy="4"/>
            </a:xfrm>
            <a:custGeom>
              <a:avLst/>
              <a:gdLst>
                <a:gd name="T0" fmla="*/ 1 w 485"/>
                <a:gd name="T1" fmla="*/ 0 h 4"/>
                <a:gd name="T2" fmla="*/ 270 w 485"/>
                <a:gd name="T3" fmla="*/ 0 h 4"/>
                <a:gd name="T4" fmla="*/ 275 w 485"/>
                <a:gd name="T5" fmla="*/ 2 h 4"/>
                <a:gd name="T6" fmla="*/ 279 w 485"/>
                <a:gd name="T7" fmla="*/ 2 h 4"/>
                <a:gd name="T8" fmla="*/ 284 w 485"/>
                <a:gd name="T9" fmla="*/ 2 h 4"/>
                <a:gd name="T10" fmla="*/ 287 w 485"/>
                <a:gd name="T11" fmla="*/ 2 h 4"/>
                <a:gd name="T12" fmla="*/ 292 w 485"/>
                <a:gd name="T13" fmla="*/ 2 h 4"/>
                <a:gd name="T14" fmla="*/ 297 w 485"/>
                <a:gd name="T15" fmla="*/ 2 h 4"/>
                <a:gd name="T16" fmla="*/ 300 w 485"/>
                <a:gd name="T17" fmla="*/ 4 h 4"/>
                <a:gd name="T18" fmla="*/ 306 w 485"/>
                <a:gd name="T19" fmla="*/ 4 h 4"/>
                <a:gd name="T20" fmla="*/ 307 w 485"/>
                <a:gd name="T21" fmla="*/ 4 h 4"/>
                <a:gd name="T22" fmla="*/ 309 w 485"/>
                <a:gd name="T23" fmla="*/ 2 h 4"/>
                <a:gd name="T24" fmla="*/ 311 w 485"/>
                <a:gd name="T25" fmla="*/ 2 h 4"/>
                <a:gd name="T26" fmla="*/ 314 w 485"/>
                <a:gd name="T27" fmla="*/ 2 h 4"/>
                <a:gd name="T28" fmla="*/ 316 w 485"/>
                <a:gd name="T29" fmla="*/ 2 h 4"/>
                <a:gd name="T30" fmla="*/ 317 w 485"/>
                <a:gd name="T31" fmla="*/ 2 h 4"/>
                <a:gd name="T32" fmla="*/ 319 w 485"/>
                <a:gd name="T33" fmla="*/ 0 h 4"/>
                <a:gd name="T34" fmla="*/ 322 w 485"/>
                <a:gd name="T35" fmla="*/ 0 h 4"/>
                <a:gd name="T36" fmla="*/ 480 w 485"/>
                <a:gd name="T37" fmla="*/ 0 h 4"/>
                <a:gd name="T38" fmla="*/ 480 w 485"/>
                <a:gd name="T39" fmla="*/ 0 h 4"/>
                <a:gd name="T40" fmla="*/ 481 w 485"/>
                <a:gd name="T41" fmla="*/ 2 h 4"/>
                <a:gd name="T42" fmla="*/ 481 w 485"/>
                <a:gd name="T43" fmla="*/ 2 h 4"/>
                <a:gd name="T44" fmla="*/ 483 w 485"/>
                <a:gd name="T45" fmla="*/ 2 h 4"/>
                <a:gd name="T46" fmla="*/ 483 w 485"/>
                <a:gd name="T47" fmla="*/ 2 h 4"/>
                <a:gd name="T48" fmla="*/ 483 w 485"/>
                <a:gd name="T49" fmla="*/ 4 h 4"/>
                <a:gd name="T50" fmla="*/ 485 w 485"/>
                <a:gd name="T51" fmla="*/ 4 h 4"/>
                <a:gd name="T52" fmla="*/ 485 w 485"/>
                <a:gd name="T53" fmla="*/ 4 h 4"/>
                <a:gd name="T54" fmla="*/ 0 w 485"/>
                <a:gd name="T55" fmla="*/ 4 h 4"/>
                <a:gd name="T56" fmla="*/ 0 w 485"/>
                <a:gd name="T57" fmla="*/ 4 h 4"/>
                <a:gd name="T58" fmla="*/ 1 w 485"/>
                <a:gd name="T59" fmla="*/ 4 h 4"/>
                <a:gd name="T60" fmla="*/ 1 w 485"/>
                <a:gd name="T61" fmla="*/ 2 h 4"/>
                <a:gd name="T62" fmla="*/ 1 w 485"/>
                <a:gd name="T63" fmla="*/ 2 h 4"/>
                <a:gd name="T64" fmla="*/ 1 w 485"/>
                <a:gd name="T65" fmla="*/ 2 h 4"/>
                <a:gd name="T66" fmla="*/ 1 w 485"/>
                <a:gd name="T67" fmla="*/ 2 h 4"/>
                <a:gd name="T68" fmla="*/ 1 w 485"/>
                <a:gd name="T69" fmla="*/ 0 h 4"/>
                <a:gd name="T70" fmla="*/ 1 w 485"/>
                <a:gd name="T71" fmla="*/ 0 h 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85" h="4">
                  <a:moveTo>
                    <a:pt x="1" y="0"/>
                  </a:moveTo>
                  <a:lnTo>
                    <a:pt x="270" y="0"/>
                  </a:lnTo>
                  <a:lnTo>
                    <a:pt x="275" y="2"/>
                  </a:lnTo>
                  <a:lnTo>
                    <a:pt x="279" y="2"/>
                  </a:lnTo>
                  <a:lnTo>
                    <a:pt x="284" y="2"/>
                  </a:lnTo>
                  <a:lnTo>
                    <a:pt x="287" y="2"/>
                  </a:lnTo>
                  <a:lnTo>
                    <a:pt x="292" y="2"/>
                  </a:lnTo>
                  <a:lnTo>
                    <a:pt x="297" y="2"/>
                  </a:lnTo>
                  <a:lnTo>
                    <a:pt x="300" y="4"/>
                  </a:lnTo>
                  <a:lnTo>
                    <a:pt x="306" y="4"/>
                  </a:lnTo>
                  <a:lnTo>
                    <a:pt x="307" y="4"/>
                  </a:lnTo>
                  <a:lnTo>
                    <a:pt x="309" y="2"/>
                  </a:lnTo>
                  <a:lnTo>
                    <a:pt x="311" y="2"/>
                  </a:lnTo>
                  <a:lnTo>
                    <a:pt x="314" y="2"/>
                  </a:lnTo>
                  <a:lnTo>
                    <a:pt x="316" y="2"/>
                  </a:lnTo>
                  <a:lnTo>
                    <a:pt x="317" y="2"/>
                  </a:lnTo>
                  <a:lnTo>
                    <a:pt x="319" y="0"/>
                  </a:lnTo>
                  <a:lnTo>
                    <a:pt x="322" y="0"/>
                  </a:lnTo>
                  <a:lnTo>
                    <a:pt x="480" y="0"/>
                  </a:lnTo>
                  <a:lnTo>
                    <a:pt x="481" y="2"/>
                  </a:lnTo>
                  <a:lnTo>
                    <a:pt x="483" y="2"/>
                  </a:lnTo>
                  <a:lnTo>
                    <a:pt x="483" y="4"/>
                  </a:lnTo>
                  <a:lnTo>
                    <a:pt x="485" y="4"/>
                  </a:lnTo>
                  <a:lnTo>
                    <a:pt x="0" y="4"/>
                  </a:lnTo>
                  <a:lnTo>
                    <a:pt x="1" y="4"/>
                  </a:lnTo>
                  <a:lnTo>
                    <a:pt x="1" y="2"/>
                  </a:lnTo>
                  <a:lnTo>
                    <a:pt x="1" y="0"/>
                  </a:lnTo>
                  <a:close/>
                </a:path>
              </a:pathLst>
            </a:custGeom>
            <a:solidFill>
              <a:srgbClr val="5653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23" name="Freeform 818"/>
            <p:cNvSpPr>
              <a:spLocks/>
            </p:cNvSpPr>
            <p:nvPr/>
          </p:nvSpPr>
          <p:spPr bwMode="auto">
            <a:xfrm>
              <a:off x="4236" y="1099"/>
              <a:ext cx="486" cy="3"/>
            </a:xfrm>
            <a:custGeom>
              <a:avLst/>
              <a:gdLst>
                <a:gd name="T0" fmla="*/ 1 w 486"/>
                <a:gd name="T1" fmla="*/ 0 h 3"/>
                <a:gd name="T2" fmla="*/ 289 w 486"/>
                <a:gd name="T3" fmla="*/ 0 h 3"/>
                <a:gd name="T4" fmla="*/ 290 w 486"/>
                <a:gd name="T5" fmla="*/ 0 h 3"/>
                <a:gd name="T6" fmla="*/ 292 w 486"/>
                <a:gd name="T7" fmla="*/ 0 h 3"/>
                <a:gd name="T8" fmla="*/ 294 w 486"/>
                <a:gd name="T9" fmla="*/ 0 h 3"/>
                <a:gd name="T10" fmla="*/ 297 w 486"/>
                <a:gd name="T11" fmla="*/ 0 h 3"/>
                <a:gd name="T12" fmla="*/ 299 w 486"/>
                <a:gd name="T13" fmla="*/ 2 h 3"/>
                <a:gd name="T14" fmla="*/ 300 w 486"/>
                <a:gd name="T15" fmla="*/ 2 h 3"/>
                <a:gd name="T16" fmla="*/ 302 w 486"/>
                <a:gd name="T17" fmla="*/ 2 h 3"/>
                <a:gd name="T18" fmla="*/ 306 w 486"/>
                <a:gd name="T19" fmla="*/ 2 h 3"/>
                <a:gd name="T20" fmla="*/ 306 w 486"/>
                <a:gd name="T21" fmla="*/ 2 h 3"/>
                <a:gd name="T22" fmla="*/ 307 w 486"/>
                <a:gd name="T23" fmla="*/ 2 h 3"/>
                <a:gd name="T24" fmla="*/ 307 w 486"/>
                <a:gd name="T25" fmla="*/ 2 h 3"/>
                <a:gd name="T26" fmla="*/ 309 w 486"/>
                <a:gd name="T27" fmla="*/ 0 h 3"/>
                <a:gd name="T28" fmla="*/ 311 w 486"/>
                <a:gd name="T29" fmla="*/ 0 h 3"/>
                <a:gd name="T30" fmla="*/ 311 w 486"/>
                <a:gd name="T31" fmla="*/ 0 h 3"/>
                <a:gd name="T32" fmla="*/ 312 w 486"/>
                <a:gd name="T33" fmla="*/ 0 h 3"/>
                <a:gd name="T34" fmla="*/ 312 w 486"/>
                <a:gd name="T35" fmla="*/ 0 h 3"/>
                <a:gd name="T36" fmla="*/ 483 w 486"/>
                <a:gd name="T37" fmla="*/ 0 h 3"/>
                <a:gd name="T38" fmla="*/ 483 w 486"/>
                <a:gd name="T39" fmla="*/ 0 h 3"/>
                <a:gd name="T40" fmla="*/ 483 w 486"/>
                <a:gd name="T41" fmla="*/ 2 h 3"/>
                <a:gd name="T42" fmla="*/ 485 w 486"/>
                <a:gd name="T43" fmla="*/ 2 h 3"/>
                <a:gd name="T44" fmla="*/ 485 w 486"/>
                <a:gd name="T45" fmla="*/ 2 h 3"/>
                <a:gd name="T46" fmla="*/ 485 w 486"/>
                <a:gd name="T47" fmla="*/ 3 h 3"/>
                <a:gd name="T48" fmla="*/ 486 w 486"/>
                <a:gd name="T49" fmla="*/ 3 h 3"/>
                <a:gd name="T50" fmla="*/ 486 w 486"/>
                <a:gd name="T51" fmla="*/ 3 h 3"/>
                <a:gd name="T52" fmla="*/ 486 w 486"/>
                <a:gd name="T53" fmla="*/ 3 h 3"/>
                <a:gd name="T54" fmla="*/ 0 w 486"/>
                <a:gd name="T55" fmla="*/ 3 h 3"/>
                <a:gd name="T56" fmla="*/ 0 w 486"/>
                <a:gd name="T57" fmla="*/ 3 h 3"/>
                <a:gd name="T58" fmla="*/ 0 w 486"/>
                <a:gd name="T59" fmla="*/ 3 h 3"/>
                <a:gd name="T60" fmla="*/ 0 w 486"/>
                <a:gd name="T61" fmla="*/ 3 h 3"/>
                <a:gd name="T62" fmla="*/ 0 w 486"/>
                <a:gd name="T63" fmla="*/ 2 h 3"/>
                <a:gd name="T64" fmla="*/ 0 w 486"/>
                <a:gd name="T65" fmla="*/ 2 h 3"/>
                <a:gd name="T66" fmla="*/ 1 w 486"/>
                <a:gd name="T67" fmla="*/ 2 h 3"/>
                <a:gd name="T68" fmla="*/ 1 w 486"/>
                <a:gd name="T69" fmla="*/ 0 h 3"/>
                <a:gd name="T70" fmla="*/ 1 w 486"/>
                <a:gd name="T71" fmla="*/ 0 h 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86" h="3">
                  <a:moveTo>
                    <a:pt x="1" y="0"/>
                  </a:moveTo>
                  <a:lnTo>
                    <a:pt x="289" y="0"/>
                  </a:lnTo>
                  <a:lnTo>
                    <a:pt x="290" y="0"/>
                  </a:lnTo>
                  <a:lnTo>
                    <a:pt x="292" y="0"/>
                  </a:lnTo>
                  <a:lnTo>
                    <a:pt x="294" y="0"/>
                  </a:lnTo>
                  <a:lnTo>
                    <a:pt x="297" y="0"/>
                  </a:lnTo>
                  <a:lnTo>
                    <a:pt x="299" y="2"/>
                  </a:lnTo>
                  <a:lnTo>
                    <a:pt x="300" y="2"/>
                  </a:lnTo>
                  <a:lnTo>
                    <a:pt x="302" y="2"/>
                  </a:lnTo>
                  <a:lnTo>
                    <a:pt x="306" y="2"/>
                  </a:lnTo>
                  <a:lnTo>
                    <a:pt x="307" y="2"/>
                  </a:lnTo>
                  <a:lnTo>
                    <a:pt x="309" y="0"/>
                  </a:lnTo>
                  <a:lnTo>
                    <a:pt x="311" y="0"/>
                  </a:lnTo>
                  <a:lnTo>
                    <a:pt x="312" y="0"/>
                  </a:lnTo>
                  <a:lnTo>
                    <a:pt x="483" y="0"/>
                  </a:lnTo>
                  <a:lnTo>
                    <a:pt x="483" y="2"/>
                  </a:lnTo>
                  <a:lnTo>
                    <a:pt x="485" y="2"/>
                  </a:lnTo>
                  <a:lnTo>
                    <a:pt x="485" y="3"/>
                  </a:lnTo>
                  <a:lnTo>
                    <a:pt x="486" y="3"/>
                  </a:lnTo>
                  <a:lnTo>
                    <a:pt x="0" y="3"/>
                  </a:lnTo>
                  <a:lnTo>
                    <a:pt x="0" y="2"/>
                  </a:lnTo>
                  <a:lnTo>
                    <a:pt x="1" y="2"/>
                  </a:lnTo>
                  <a:lnTo>
                    <a:pt x="1" y="0"/>
                  </a:lnTo>
                  <a:close/>
                </a:path>
              </a:pathLst>
            </a:custGeom>
            <a:solidFill>
              <a:srgbClr val="56535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24" name="Freeform 819"/>
            <p:cNvSpPr>
              <a:spLocks/>
            </p:cNvSpPr>
            <p:nvPr/>
          </p:nvSpPr>
          <p:spPr bwMode="auto">
            <a:xfrm>
              <a:off x="4236" y="1101"/>
              <a:ext cx="490" cy="3"/>
            </a:xfrm>
            <a:custGeom>
              <a:avLst/>
              <a:gdLst>
                <a:gd name="T0" fmla="*/ 0 w 490"/>
                <a:gd name="T1" fmla="*/ 0 h 3"/>
                <a:gd name="T2" fmla="*/ 485 w 490"/>
                <a:gd name="T3" fmla="*/ 0 h 3"/>
                <a:gd name="T4" fmla="*/ 485 w 490"/>
                <a:gd name="T5" fmla="*/ 1 h 3"/>
                <a:gd name="T6" fmla="*/ 486 w 490"/>
                <a:gd name="T7" fmla="*/ 1 h 3"/>
                <a:gd name="T8" fmla="*/ 486 w 490"/>
                <a:gd name="T9" fmla="*/ 1 h 3"/>
                <a:gd name="T10" fmla="*/ 486 w 490"/>
                <a:gd name="T11" fmla="*/ 1 h 3"/>
                <a:gd name="T12" fmla="*/ 488 w 490"/>
                <a:gd name="T13" fmla="*/ 3 h 3"/>
                <a:gd name="T14" fmla="*/ 488 w 490"/>
                <a:gd name="T15" fmla="*/ 3 h 3"/>
                <a:gd name="T16" fmla="*/ 488 w 490"/>
                <a:gd name="T17" fmla="*/ 3 h 3"/>
                <a:gd name="T18" fmla="*/ 490 w 490"/>
                <a:gd name="T19" fmla="*/ 3 h 3"/>
                <a:gd name="T20" fmla="*/ 0 w 490"/>
                <a:gd name="T21" fmla="*/ 3 h 3"/>
                <a:gd name="T22" fmla="*/ 0 w 490"/>
                <a:gd name="T23" fmla="*/ 3 h 3"/>
                <a:gd name="T24" fmla="*/ 0 w 490"/>
                <a:gd name="T25" fmla="*/ 3 h 3"/>
                <a:gd name="T26" fmla="*/ 0 w 490"/>
                <a:gd name="T27" fmla="*/ 3 h 3"/>
                <a:gd name="T28" fmla="*/ 0 w 490"/>
                <a:gd name="T29" fmla="*/ 1 h 3"/>
                <a:gd name="T30" fmla="*/ 0 w 490"/>
                <a:gd name="T31" fmla="*/ 1 h 3"/>
                <a:gd name="T32" fmla="*/ 0 w 490"/>
                <a:gd name="T33" fmla="*/ 1 h 3"/>
                <a:gd name="T34" fmla="*/ 0 w 490"/>
                <a:gd name="T35" fmla="*/ 1 h 3"/>
                <a:gd name="T36" fmla="*/ 0 w 490"/>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90" h="3">
                  <a:moveTo>
                    <a:pt x="0" y="0"/>
                  </a:moveTo>
                  <a:lnTo>
                    <a:pt x="485" y="0"/>
                  </a:lnTo>
                  <a:lnTo>
                    <a:pt x="485" y="1"/>
                  </a:lnTo>
                  <a:lnTo>
                    <a:pt x="486" y="1"/>
                  </a:lnTo>
                  <a:lnTo>
                    <a:pt x="488" y="3"/>
                  </a:lnTo>
                  <a:lnTo>
                    <a:pt x="490" y="3"/>
                  </a:lnTo>
                  <a:lnTo>
                    <a:pt x="0" y="3"/>
                  </a:lnTo>
                  <a:lnTo>
                    <a:pt x="0" y="1"/>
                  </a:lnTo>
                  <a:lnTo>
                    <a:pt x="0" y="0"/>
                  </a:lnTo>
                  <a:close/>
                </a:path>
              </a:pathLst>
            </a:custGeom>
            <a:solidFill>
              <a:srgbClr val="5855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25" name="Freeform 820"/>
            <p:cNvSpPr>
              <a:spLocks/>
            </p:cNvSpPr>
            <p:nvPr/>
          </p:nvSpPr>
          <p:spPr bwMode="auto">
            <a:xfrm>
              <a:off x="4234" y="1102"/>
              <a:ext cx="493" cy="4"/>
            </a:xfrm>
            <a:custGeom>
              <a:avLst/>
              <a:gdLst>
                <a:gd name="T0" fmla="*/ 2 w 493"/>
                <a:gd name="T1" fmla="*/ 0 h 4"/>
                <a:gd name="T2" fmla="*/ 488 w 493"/>
                <a:gd name="T3" fmla="*/ 0 h 4"/>
                <a:gd name="T4" fmla="*/ 490 w 493"/>
                <a:gd name="T5" fmla="*/ 2 h 4"/>
                <a:gd name="T6" fmla="*/ 490 w 493"/>
                <a:gd name="T7" fmla="*/ 2 h 4"/>
                <a:gd name="T8" fmla="*/ 490 w 493"/>
                <a:gd name="T9" fmla="*/ 2 h 4"/>
                <a:gd name="T10" fmla="*/ 492 w 493"/>
                <a:gd name="T11" fmla="*/ 2 h 4"/>
                <a:gd name="T12" fmla="*/ 492 w 493"/>
                <a:gd name="T13" fmla="*/ 4 h 4"/>
                <a:gd name="T14" fmla="*/ 492 w 493"/>
                <a:gd name="T15" fmla="*/ 4 h 4"/>
                <a:gd name="T16" fmla="*/ 493 w 493"/>
                <a:gd name="T17" fmla="*/ 4 h 4"/>
                <a:gd name="T18" fmla="*/ 493 w 493"/>
                <a:gd name="T19" fmla="*/ 4 h 4"/>
                <a:gd name="T20" fmla="*/ 0 w 493"/>
                <a:gd name="T21" fmla="*/ 4 h 4"/>
                <a:gd name="T22" fmla="*/ 0 w 493"/>
                <a:gd name="T23" fmla="*/ 4 h 4"/>
                <a:gd name="T24" fmla="*/ 0 w 493"/>
                <a:gd name="T25" fmla="*/ 4 h 4"/>
                <a:gd name="T26" fmla="*/ 0 w 493"/>
                <a:gd name="T27" fmla="*/ 4 h 4"/>
                <a:gd name="T28" fmla="*/ 2 w 493"/>
                <a:gd name="T29" fmla="*/ 2 h 4"/>
                <a:gd name="T30" fmla="*/ 2 w 493"/>
                <a:gd name="T31" fmla="*/ 2 h 4"/>
                <a:gd name="T32" fmla="*/ 2 w 493"/>
                <a:gd name="T33" fmla="*/ 2 h 4"/>
                <a:gd name="T34" fmla="*/ 2 w 493"/>
                <a:gd name="T35" fmla="*/ 2 h 4"/>
                <a:gd name="T36" fmla="*/ 2 w 493"/>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93" h="4">
                  <a:moveTo>
                    <a:pt x="2" y="0"/>
                  </a:moveTo>
                  <a:lnTo>
                    <a:pt x="488" y="0"/>
                  </a:lnTo>
                  <a:lnTo>
                    <a:pt x="490" y="2"/>
                  </a:lnTo>
                  <a:lnTo>
                    <a:pt x="492" y="2"/>
                  </a:lnTo>
                  <a:lnTo>
                    <a:pt x="492" y="4"/>
                  </a:lnTo>
                  <a:lnTo>
                    <a:pt x="493" y="4"/>
                  </a:lnTo>
                  <a:lnTo>
                    <a:pt x="0" y="4"/>
                  </a:lnTo>
                  <a:lnTo>
                    <a:pt x="2" y="2"/>
                  </a:lnTo>
                  <a:lnTo>
                    <a:pt x="2" y="0"/>
                  </a:lnTo>
                  <a:close/>
                </a:path>
              </a:pathLst>
            </a:custGeom>
            <a:solidFill>
              <a:srgbClr val="5855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26" name="Freeform 821"/>
            <p:cNvSpPr>
              <a:spLocks/>
            </p:cNvSpPr>
            <p:nvPr/>
          </p:nvSpPr>
          <p:spPr bwMode="auto">
            <a:xfrm>
              <a:off x="4234" y="1104"/>
              <a:ext cx="495" cy="3"/>
            </a:xfrm>
            <a:custGeom>
              <a:avLst/>
              <a:gdLst>
                <a:gd name="T0" fmla="*/ 2 w 495"/>
                <a:gd name="T1" fmla="*/ 0 h 3"/>
                <a:gd name="T2" fmla="*/ 492 w 495"/>
                <a:gd name="T3" fmla="*/ 0 h 3"/>
                <a:gd name="T4" fmla="*/ 492 w 495"/>
                <a:gd name="T5" fmla="*/ 2 h 3"/>
                <a:gd name="T6" fmla="*/ 492 w 495"/>
                <a:gd name="T7" fmla="*/ 2 h 3"/>
                <a:gd name="T8" fmla="*/ 492 w 495"/>
                <a:gd name="T9" fmla="*/ 2 h 3"/>
                <a:gd name="T10" fmla="*/ 493 w 495"/>
                <a:gd name="T11" fmla="*/ 2 h 3"/>
                <a:gd name="T12" fmla="*/ 493 w 495"/>
                <a:gd name="T13" fmla="*/ 3 h 3"/>
                <a:gd name="T14" fmla="*/ 493 w 495"/>
                <a:gd name="T15" fmla="*/ 3 h 3"/>
                <a:gd name="T16" fmla="*/ 495 w 495"/>
                <a:gd name="T17" fmla="*/ 3 h 3"/>
                <a:gd name="T18" fmla="*/ 495 w 495"/>
                <a:gd name="T19" fmla="*/ 3 h 3"/>
                <a:gd name="T20" fmla="*/ 0 w 495"/>
                <a:gd name="T21" fmla="*/ 3 h 3"/>
                <a:gd name="T22" fmla="*/ 0 w 495"/>
                <a:gd name="T23" fmla="*/ 3 h 3"/>
                <a:gd name="T24" fmla="*/ 0 w 495"/>
                <a:gd name="T25" fmla="*/ 3 h 3"/>
                <a:gd name="T26" fmla="*/ 0 w 495"/>
                <a:gd name="T27" fmla="*/ 3 h 3"/>
                <a:gd name="T28" fmla="*/ 0 w 495"/>
                <a:gd name="T29" fmla="*/ 2 h 3"/>
                <a:gd name="T30" fmla="*/ 0 w 495"/>
                <a:gd name="T31" fmla="*/ 2 h 3"/>
                <a:gd name="T32" fmla="*/ 0 w 495"/>
                <a:gd name="T33" fmla="*/ 2 h 3"/>
                <a:gd name="T34" fmla="*/ 0 w 495"/>
                <a:gd name="T35" fmla="*/ 2 h 3"/>
                <a:gd name="T36" fmla="*/ 2 w 495"/>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95" h="3">
                  <a:moveTo>
                    <a:pt x="2" y="0"/>
                  </a:moveTo>
                  <a:lnTo>
                    <a:pt x="492" y="0"/>
                  </a:lnTo>
                  <a:lnTo>
                    <a:pt x="492" y="2"/>
                  </a:lnTo>
                  <a:lnTo>
                    <a:pt x="493" y="2"/>
                  </a:lnTo>
                  <a:lnTo>
                    <a:pt x="493" y="3"/>
                  </a:lnTo>
                  <a:lnTo>
                    <a:pt x="495" y="3"/>
                  </a:lnTo>
                  <a:lnTo>
                    <a:pt x="0" y="3"/>
                  </a:lnTo>
                  <a:lnTo>
                    <a:pt x="0" y="2"/>
                  </a:lnTo>
                  <a:lnTo>
                    <a:pt x="2" y="0"/>
                  </a:lnTo>
                  <a:close/>
                </a:path>
              </a:pathLst>
            </a:custGeom>
            <a:solidFill>
              <a:srgbClr val="5855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27" name="Freeform 822"/>
            <p:cNvSpPr>
              <a:spLocks/>
            </p:cNvSpPr>
            <p:nvPr/>
          </p:nvSpPr>
          <p:spPr bwMode="auto">
            <a:xfrm>
              <a:off x="4232" y="1106"/>
              <a:ext cx="499" cy="3"/>
            </a:xfrm>
            <a:custGeom>
              <a:avLst/>
              <a:gdLst>
                <a:gd name="T0" fmla="*/ 2 w 499"/>
                <a:gd name="T1" fmla="*/ 0 h 3"/>
                <a:gd name="T2" fmla="*/ 495 w 499"/>
                <a:gd name="T3" fmla="*/ 0 h 3"/>
                <a:gd name="T4" fmla="*/ 495 w 499"/>
                <a:gd name="T5" fmla="*/ 1 h 3"/>
                <a:gd name="T6" fmla="*/ 495 w 499"/>
                <a:gd name="T7" fmla="*/ 1 h 3"/>
                <a:gd name="T8" fmla="*/ 497 w 499"/>
                <a:gd name="T9" fmla="*/ 1 h 3"/>
                <a:gd name="T10" fmla="*/ 497 w 499"/>
                <a:gd name="T11" fmla="*/ 1 h 3"/>
                <a:gd name="T12" fmla="*/ 497 w 499"/>
                <a:gd name="T13" fmla="*/ 3 h 3"/>
                <a:gd name="T14" fmla="*/ 497 w 499"/>
                <a:gd name="T15" fmla="*/ 3 h 3"/>
                <a:gd name="T16" fmla="*/ 499 w 499"/>
                <a:gd name="T17" fmla="*/ 3 h 3"/>
                <a:gd name="T18" fmla="*/ 499 w 499"/>
                <a:gd name="T19" fmla="*/ 3 h 3"/>
                <a:gd name="T20" fmla="*/ 0 w 499"/>
                <a:gd name="T21" fmla="*/ 3 h 3"/>
                <a:gd name="T22" fmla="*/ 2 w 499"/>
                <a:gd name="T23" fmla="*/ 3 h 3"/>
                <a:gd name="T24" fmla="*/ 2 w 499"/>
                <a:gd name="T25" fmla="*/ 3 h 3"/>
                <a:gd name="T26" fmla="*/ 2 w 499"/>
                <a:gd name="T27" fmla="*/ 3 h 3"/>
                <a:gd name="T28" fmla="*/ 2 w 499"/>
                <a:gd name="T29" fmla="*/ 1 h 3"/>
                <a:gd name="T30" fmla="*/ 2 w 499"/>
                <a:gd name="T31" fmla="*/ 1 h 3"/>
                <a:gd name="T32" fmla="*/ 2 w 499"/>
                <a:gd name="T33" fmla="*/ 1 h 3"/>
                <a:gd name="T34" fmla="*/ 2 w 499"/>
                <a:gd name="T35" fmla="*/ 1 h 3"/>
                <a:gd name="T36" fmla="*/ 2 w 499"/>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99" h="3">
                  <a:moveTo>
                    <a:pt x="2" y="0"/>
                  </a:moveTo>
                  <a:lnTo>
                    <a:pt x="495" y="0"/>
                  </a:lnTo>
                  <a:lnTo>
                    <a:pt x="495" y="1"/>
                  </a:lnTo>
                  <a:lnTo>
                    <a:pt x="497" y="1"/>
                  </a:lnTo>
                  <a:lnTo>
                    <a:pt x="497" y="3"/>
                  </a:lnTo>
                  <a:lnTo>
                    <a:pt x="499" y="3"/>
                  </a:lnTo>
                  <a:lnTo>
                    <a:pt x="0" y="3"/>
                  </a:lnTo>
                  <a:lnTo>
                    <a:pt x="2" y="3"/>
                  </a:lnTo>
                  <a:lnTo>
                    <a:pt x="2" y="1"/>
                  </a:lnTo>
                  <a:lnTo>
                    <a:pt x="2" y="0"/>
                  </a:lnTo>
                  <a:close/>
                </a:path>
              </a:pathLst>
            </a:custGeom>
            <a:solidFill>
              <a:srgbClr val="5957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28" name="Freeform 823"/>
            <p:cNvSpPr>
              <a:spLocks/>
            </p:cNvSpPr>
            <p:nvPr/>
          </p:nvSpPr>
          <p:spPr bwMode="auto">
            <a:xfrm>
              <a:off x="4232" y="1107"/>
              <a:ext cx="501" cy="5"/>
            </a:xfrm>
            <a:custGeom>
              <a:avLst/>
              <a:gdLst>
                <a:gd name="T0" fmla="*/ 2 w 501"/>
                <a:gd name="T1" fmla="*/ 0 h 5"/>
                <a:gd name="T2" fmla="*/ 497 w 501"/>
                <a:gd name="T3" fmla="*/ 0 h 5"/>
                <a:gd name="T4" fmla="*/ 497 w 501"/>
                <a:gd name="T5" fmla="*/ 2 h 5"/>
                <a:gd name="T6" fmla="*/ 497 w 501"/>
                <a:gd name="T7" fmla="*/ 2 h 5"/>
                <a:gd name="T8" fmla="*/ 499 w 501"/>
                <a:gd name="T9" fmla="*/ 2 h 5"/>
                <a:gd name="T10" fmla="*/ 499 w 501"/>
                <a:gd name="T11" fmla="*/ 2 h 5"/>
                <a:gd name="T12" fmla="*/ 499 w 501"/>
                <a:gd name="T13" fmla="*/ 4 h 5"/>
                <a:gd name="T14" fmla="*/ 499 w 501"/>
                <a:gd name="T15" fmla="*/ 4 h 5"/>
                <a:gd name="T16" fmla="*/ 501 w 501"/>
                <a:gd name="T17" fmla="*/ 4 h 5"/>
                <a:gd name="T18" fmla="*/ 501 w 501"/>
                <a:gd name="T19" fmla="*/ 5 h 5"/>
                <a:gd name="T20" fmla="*/ 0 w 501"/>
                <a:gd name="T21" fmla="*/ 5 h 5"/>
                <a:gd name="T22" fmla="*/ 0 w 501"/>
                <a:gd name="T23" fmla="*/ 4 h 5"/>
                <a:gd name="T24" fmla="*/ 0 w 501"/>
                <a:gd name="T25" fmla="*/ 4 h 5"/>
                <a:gd name="T26" fmla="*/ 0 w 501"/>
                <a:gd name="T27" fmla="*/ 4 h 5"/>
                <a:gd name="T28" fmla="*/ 0 w 501"/>
                <a:gd name="T29" fmla="*/ 2 h 5"/>
                <a:gd name="T30" fmla="*/ 2 w 501"/>
                <a:gd name="T31" fmla="*/ 2 h 5"/>
                <a:gd name="T32" fmla="*/ 2 w 501"/>
                <a:gd name="T33" fmla="*/ 2 h 5"/>
                <a:gd name="T34" fmla="*/ 2 w 501"/>
                <a:gd name="T35" fmla="*/ 2 h 5"/>
                <a:gd name="T36" fmla="*/ 2 w 501"/>
                <a:gd name="T37" fmla="*/ 0 h 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01" h="5">
                  <a:moveTo>
                    <a:pt x="2" y="0"/>
                  </a:moveTo>
                  <a:lnTo>
                    <a:pt x="497" y="0"/>
                  </a:lnTo>
                  <a:lnTo>
                    <a:pt x="497" y="2"/>
                  </a:lnTo>
                  <a:lnTo>
                    <a:pt x="499" y="2"/>
                  </a:lnTo>
                  <a:lnTo>
                    <a:pt x="499" y="4"/>
                  </a:lnTo>
                  <a:lnTo>
                    <a:pt x="501" y="4"/>
                  </a:lnTo>
                  <a:lnTo>
                    <a:pt x="501" y="5"/>
                  </a:lnTo>
                  <a:lnTo>
                    <a:pt x="0" y="5"/>
                  </a:lnTo>
                  <a:lnTo>
                    <a:pt x="0" y="4"/>
                  </a:lnTo>
                  <a:lnTo>
                    <a:pt x="0" y="2"/>
                  </a:lnTo>
                  <a:lnTo>
                    <a:pt x="2" y="2"/>
                  </a:lnTo>
                  <a:lnTo>
                    <a:pt x="2" y="0"/>
                  </a:lnTo>
                  <a:close/>
                </a:path>
              </a:pathLst>
            </a:custGeom>
            <a:solidFill>
              <a:srgbClr val="5957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29" name="Freeform 824"/>
            <p:cNvSpPr>
              <a:spLocks/>
            </p:cNvSpPr>
            <p:nvPr/>
          </p:nvSpPr>
          <p:spPr bwMode="auto">
            <a:xfrm>
              <a:off x="4232" y="1109"/>
              <a:ext cx="502" cy="5"/>
            </a:xfrm>
            <a:custGeom>
              <a:avLst/>
              <a:gdLst>
                <a:gd name="T0" fmla="*/ 0 w 502"/>
                <a:gd name="T1" fmla="*/ 0 h 5"/>
                <a:gd name="T2" fmla="*/ 499 w 502"/>
                <a:gd name="T3" fmla="*/ 0 h 5"/>
                <a:gd name="T4" fmla="*/ 499 w 502"/>
                <a:gd name="T5" fmla="*/ 2 h 5"/>
                <a:gd name="T6" fmla="*/ 499 w 502"/>
                <a:gd name="T7" fmla="*/ 2 h 5"/>
                <a:gd name="T8" fmla="*/ 501 w 502"/>
                <a:gd name="T9" fmla="*/ 2 h 5"/>
                <a:gd name="T10" fmla="*/ 501 w 502"/>
                <a:gd name="T11" fmla="*/ 2 h 5"/>
                <a:gd name="T12" fmla="*/ 501 w 502"/>
                <a:gd name="T13" fmla="*/ 3 h 5"/>
                <a:gd name="T14" fmla="*/ 501 w 502"/>
                <a:gd name="T15" fmla="*/ 3 h 5"/>
                <a:gd name="T16" fmla="*/ 502 w 502"/>
                <a:gd name="T17" fmla="*/ 3 h 5"/>
                <a:gd name="T18" fmla="*/ 502 w 502"/>
                <a:gd name="T19" fmla="*/ 5 h 5"/>
                <a:gd name="T20" fmla="*/ 0 w 502"/>
                <a:gd name="T21" fmla="*/ 5 h 5"/>
                <a:gd name="T22" fmla="*/ 0 w 502"/>
                <a:gd name="T23" fmla="*/ 3 h 5"/>
                <a:gd name="T24" fmla="*/ 0 w 502"/>
                <a:gd name="T25" fmla="*/ 3 h 5"/>
                <a:gd name="T26" fmla="*/ 0 w 502"/>
                <a:gd name="T27" fmla="*/ 3 h 5"/>
                <a:gd name="T28" fmla="*/ 0 w 502"/>
                <a:gd name="T29" fmla="*/ 3 h 5"/>
                <a:gd name="T30" fmla="*/ 0 w 502"/>
                <a:gd name="T31" fmla="*/ 2 h 5"/>
                <a:gd name="T32" fmla="*/ 0 w 502"/>
                <a:gd name="T33" fmla="*/ 2 h 5"/>
                <a:gd name="T34" fmla="*/ 0 w 502"/>
                <a:gd name="T35" fmla="*/ 2 h 5"/>
                <a:gd name="T36" fmla="*/ 0 w 502"/>
                <a:gd name="T37" fmla="*/ 0 h 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02" h="5">
                  <a:moveTo>
                    <a:pt x="0" y="0"/>
                  </a:moveTo>
                  <a:lnTo>
                    <a:pt x="499" y="0"/>
                  </a:lnTo>
                  <a:lnTo>
                    <a:pt x="499" y="2"/>
                  </a:lnTo>
                  <a:lnTo>
                    <a:pt x="501" y="2"/>
                  </a:lnTo>
                  <a:lnTo>
                    <a:pt x="501" y="3"/>
                  </a:lnTo>
                  <a:lnTo>
                    <a:pt x="502" y="3"/>
                  </a:lnTo>
                  <a:lnTo>
                    <a:pt x="502" y="5"/>
                  </a:lnTo>
                  <a:lnTo>
                    <a:pt x="0" y="5"/>
                  </a:lnTo>
                  <a:lnTo>
                    <a:pt x="0" y="3"/>
                  </a:lnTo>
                  <a:lnTo>
                    <a:pt x="0" y="2"/>
                  </a:lnTo>
                  <a:lnTo>
                    <a:pt x="0" y="0"/>
                  </a:lnTo>
                  <a:close/>
                </a:path>
              </a:pathLst>
            </a:custGeom>
            <a:solidFill>
              <a:srgbClr val="5B59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30" name="Freeform 825"/>
            <p:cNvSpPr>
              <a:spLocks/>
            </p:cNvSpPr>
            <p:nvPr/>
          </p:nvSpPr>
          <p:spPr bwMode="auto">
            <a:xfrm>
              <a:off x="4231" y="1112"/>
              <a:ext cx="505" cy="4"/>
            </a:xfrm>
            <a:custGeom>
              <a:avLst/>
              <a:gdLst>
                <a:gd name="T0" fmla="*/ 1 w 505"/>
                <a:gd name="T1" fmla="*/ 0 h 4"/>
                <a:gd name="T2" fmla="*/ 502 w 505"/>
                <a:gd name="T3" fmla="*/ 0 h 4"/>
                <a:gd name="T4" fmla="*/ 502 w 505"/>
                <a:gd name="T5" fmla="*/ 0 h 4"/>
                <a:gd name="T6" fmla="*/ 502 w 505"/>
                <a:gd name="T7" fmla="*/ 0 h 4"/>
                <a:gd name="T8" fmla="*/ 503 w 505"/>
                <a:gd name="T9" fmla="*/ 0 h 4"/>
                <a:gd name="T10" fmla="*/ 503 w 505"/>
                <a:gd name="T11" fmla="*/ 2 h 4"/>
                <a:gd name="T12" fmla="*/ 503 w 505"/>
                <a:gd name="T13" fmla="*/ 2 h 4"/>
                <a:gd name="T14" fmla="*/ 503 w 505"/>
                <a:gd name="T15" fmla="*/ 2 h 4"/>
                <a:gd name="T16" fmla="*/ 503 w 505"/>
                <a:gd name="T17" fmla="*/ 2 h 4"/>
                <a:gd name="T18" fmla="*/ 505 w 505"/>
                <a:gd name="T19" fmla="*/ 4 h 4"/>
                <a:gd name="T20" fmla="*/ 0 w 505"/>
                <a:gd name="T21" fmla="*/ 4 h 4"/>
                <a:gd name="T22" fmla="*/ 0 w 505"/>
                <a:gd name="T23" fmla="*/ 2 h 4"/>
                <a:gd name="T24" fmla="*/ 1 w 505"/>
                <a:gd name="T25" fmla="*/ 2 h 4"/>
                <a:gd name="T26" fmla="*/ 1 w 505"/>
                <a:gd name="T27" fmla="*/ 2 h 4"/>
                <a:gd name="T28" fmla="*/ 1 w 505"/>
                <a:gd name="T29" fmla="*/ 2 h 4"/>
                <a:gd name="T30" fmla="*/ 1 w 505"/>
                <a:gd name="T31" fmla="*/ 0 h 4"/>
                <a:gd name="T32" fmla="*/ 1 w 505"/>
                <a:gd name="T33" fmla="*/ 0 h 4"/>
                <a:gd name="T34" fmla="*/ 1 w 505"/>
                <a:gd name="T35" fmla="*/ 0 h 4"/>
                <a:gd name="T36" fmla="*/ 1 w 505"/>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05" h="4">
                  <a:moveTo>
                    <a:pt x="1" y="0"/>
                  </a:moveTo>
                  <a:lnTo>
                    <a:pt x="502" y="0"/>
                  </a:lnTo>
                  <a:lnTo>
                    <a:pt x="503" y="0"/>
                  </a:lnTo>
                  <a:lnTo>
                    <a:pt x="503" y="2"/>
                  </a:lnTo>
                  <a:lnTo>
                    <a:pt x="505" y="4"/>
                  </a:lnTo>
                  <a:lnTo>
                    <a:pt x="0" y="4"/>
                  </a:lnTo>
                  <a:lnTo>
                    <a:pt x="0" y="2"/>
                  </a:lnTo>
                  <a:lnTo>
                    <a:pt x="1" y="2"/>
                  </a:lnTo>
                  <a:lnTo>
                    <a:pt x="1" y="0"/>
                  </a:lnTo>
                  <a:close/>
                </a:path>
              </a:pathLst>
            </a:custGeom>
            <a:solidFill>
              <a:srgbClr val="5B59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31" name="Freeform 826"/>
            <p:cNvSpPr>
              <a:spLocks/>
            </p:cNvSpPr>
            <p:nvPr/>
          </p:nvSpPr>
          <p:spPr bwMode="auto">
            <a:xfrm>
              <a:off x="4231" y="1114"/>
              <a:ext cx="505" cy="3"/>
            </a:xfrm>
            <a:custGeom>
              <a:avLst/>
              <a:gdLst>
                <a:gd name="T0" fmla="*/ 1 w 505"/>
                <a:gd name="T1" fmla="*/ 0 h 3"/>
                <a:gd name="T2" fmla="*/ 503 w 505"/>
                <a:gd name="T3" fmla="*/ 0 h 3"/>
                <a:gd name="T4" fmla="*/ 503 w 505"/>
                <a:gd name="T5" fmla="*/ 0 h 3"/>
                <a:gd name="T6" fmla="*/ 503 w 505"/>
                <a:gd name="T7" fmla="*/ 0 h 3"/>
                <a:gd name="T8" fmla="*/ 503 w 505"/>
                <a:gd name="T9" fmla="*/ 0 h 3"/>
                <a:gd name="T10" fmla="*/ 505 w 505"/>
                <a:gd name="T11" fmla="*/ 2 h 3"/>
                <a:gd name="T12" fmla="*/ 505 w 505"/>
                <a:gd name="T13" fmla="*/ 2 h 3"/>
                <a:gd name="T14" fmla="*/ 505 w 505"/>
                <a:gd name="T15" fmla="*/ 2 h 3"/>
                <a:gd name="T16" fmla="*/ 505 w 505"/>
                <a:gd name="T17" fmla="*/ 2 h 3"/>
                <a:gd name="T18" fmla="*/ 505 w 505"/>
                <a:gd name="T19" fmla="*/ 3 h 3"/>
                <a:gd name="T20" fmla="*/ 0 w 505"/>
                <a:gd name="T21" fmla="*/ 3 h 3"/>
                <a:gd name="T22" fmla="*/ 0 w 505"/>
                <a:gd name="T23" fmla="*/ 2 h 3"/>
                <a:gd name="T24" fmla="*/ 0 w 505"/>
                <a:gd name="T25" fmla="*/ 2 h 3"/>
                <a:gd name="T26" fmla="*/ 0 w 505"/>
                <a:gd name="T27" fmla="*/ 2 h 3"/>
                <a:gd name="T28" fmla="*/ 0 w 505"/>
                <a:gd name="T29" fmla="*/ 2 h 3"/>
                <a:gd name="T30" fmla="*/ 0 w 505"/>
                <a:gd name="T31" fmla="*/ 0 h 3"/>
                <a:gd name="T32" fmla="*/ 1 w 505"/>
                <a:gd name="T33" fmla="*/ 0 h 3"/>
                <a:gd name="T34" fmla="*/ 1 w 505"/>
                <a:gd name="T35" fmla="*/ 0 h 3"/>
                <a:gd name="T36" fmla="*/ 1 w 505"/>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05" h="3">
                  <a:moveTo>
                    <a:pt x="1" y="0"/>
                  </a:moveTo>
                  <a:lnTo>
                    <a:pt x="503" y="0"/>
                  </a:lnTo>
                  <a:lnTo>
                    <a:pt x="505" y="2"/>
                  </a:lnTo>
                  <a:lnTo>
                    <a:pt x="505" y="3"/>
                  </a:lnTo>
                  <a:lnTo>
                    <a:pt x="0" y="3"/>
                  </a:lnTo>
                  <a:lnTo>
                    <a:pt x="0" y="2"/>
                  </a:lnTo>
                  <a:lnTo>
                    <a:pt x="0" y="0"/>
                  </a:lnTo>
                  <a:lnTo>
                    <a:pt x="1" y="0"/>
                  </a:lnTo>
                  <a:close/>
                </a:path>
              </a:pathLst>
            </a:custGeom>
            <a:solidFill>
              <a:srgbClr val="5B59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32" name="Freeform 827"/>
            <p:cNvSpPr>
              <a:spLocks/>
            </p:cNvSpPr>
            <p:nvPr/>
          </p:nvSpPr>
          <p:spPr bwMode="auto">
            <a:xfrm>
              <a:off x="4231" y="1116"/>
              <a:ext cx="507" cy="3"/>
            </a:xfrm>
            <a:custGeom>
              <a:avLst/>
              <a:gdLst>
                <a:gd name="T0" fmla="*/ 0 w 507"/>
                <a:gd name="T1" fmla="*/ 0 h 3"/>
                <a:gd name="T2" fmla="*/ 505 w 507"/>
                <a:gd name="T3" fmla="*/ 0 h 3"/>
                <a:gd name="T4" fmla="*/ 505 w 507"/>
                <a:gd name="T5" fmla="*/ 0 h 3"/>
                <a:gd name="T6" fmla="*/ 505 w 507"/>
                <a:gd name="T7" fmla="*/ 0 h 3"/>
                <a:gd name="T8" fmla="*/ 505 w 507"/>
                <a:gd name="T9" fmla="*/ 0 h 3"/>
                <a:gd name="T10" fmla="*/ 505 w 507"/>
                <a:gd name="T11" fmla="*/ 1 h 3"/>
                <a:gd name="T12" fmla="*/ 507 w 507"/>
                <a:gd name="T13" fmla="*/ 1 h 3"/>
                <a:gd name="T14" fmla="*/ 507 w 507"/>
                <a:gd name="T15" fmla="*/ 1 h 3"/>
                <a:gd name="T16" fmla="*/ 507 w 507"/>
                <a:gd name="T17" fmla="*/ 1 h 3"/>
                <a:gd name="T18" fmla="*/ 507 w 507"/>
                <a:gd name="T19" fmla="*/ 3 h 3"/>
                <a:gd name="T20" fmla="*/ 0 w 507"/>
                <a:gd name="T21" fmla="*/ 3 h 3"/>
                <a:gd name="T22" fmla="*/ 0 w 507"/>
                <a:gd name="T23" fmla="*/ 1 h 3"/>
                <a:gd name="T24" fmla="*/ 0 w 507"/>
                <a:gd name="T25" fmla="*/ 1 h 3"/>
                <a:gd name="T26" fmla="*/ 0 w 507"/>
                <a:gd name="T27" fmla="*/ 1 h 3"/>
                <a:gd name="T28" fmla="*/ 0 w 507"/>
                <a:gd name="T29" fmla="*/ 1 h 3"/>
                <a:gd name="T30" fmla="*/ 0 w 507"/>
                <a:gd name="T31" fmla="*/ 0 h 3"/>
                <a:gd name="T32" fmla="*/ 0 w 507"/>
                <a:gd name="T33" fmla="*/ 0 h 3"/>
                <a:gd name="T34" fmla="*/ 0 w 507"/>
                <a:gd name="T35" fmla="*/ 0 h 3"/>
                <a:gd name="T36" fmla="*/ 0 w 507"/>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07" h="3">
                  <a:moveTo>
                    <a:pt x="0" y="0"/>
                  </a:moveTo>
                  <a:lnTo>
                    <a:pt x="505" y="0"/>
                  </a:lnTo>
                  <a:lnTo>
                    <a:pt x="505" y="1"/>
                  </a:lnTo>
                  <a:lnTo>
                    <a:pt x="507" y="1"/>
                  </a:lnTo>
                  <a:lnTo>
                    <a:pt x="507" y="3"/>
                  </a:lnTo>
                  <a:lnTo>
                    <a:pt x="0" y="3"/>
                  </a:lnTo>
                  <a:lnTo>
                    <a:pt x="0" y="1"/>
                  </a:lnTo>
                  <a:lnTo>
                    <a:pt x="0" y="0"/>
                  </a:lnTo>
                  <a:close/>
                </a:path>
              </a:pathLst>
            </a:custGeom>
            <a:solidFill>
              <a:srgbClr val="5C5A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33" name="Freeform 828"/>
            <p:cNvSpPr>
              <a:spLocks/>
            </p:cNvSpPr>
            <p:nvPr/>
          </p:nvSpPr>
          <p:spPr bwMode="auto">
            <a:xfrm>
              <a:off x="4229" y="1117"/>
              <a:ext cx="510" cy="4"/>
            </a:xfrm>
            <a:custGeom>
              <a:avLst/>
              <a:gdLst>
                <a:gd name="T0" fmla="*/ 2 w 510"/>
                <a:gd name="T1" fmla="*/ 0 h 4"/>
                <a:gd name="T2" fmla="*/ 507 w 510"/>
                <a:gd name="T3" fmla="*/ 0 h 4"/>
                <a:gd name="T4" fmla="*/ 509 w 510"/>
                <a:gd name="T5" fmla="*/ 0 h 4"/>
                <a:gd name="T6" fmla="*/ 509 w 510"/>
                <a:gd name="T7" fmla="*/ 0 h 4"/>
                <a:gd name="T8" fmla="*/ 509 w 510"/>
                <a:gd name="T9" fmla="*/ 0 h 4"/>
                <a:gd name="T10" fmla="*/ 509 w 510"/>
                <a:gd name="T11" fmla="*/ 2 h 4"/>
                <a:gd name="T12" fmla="*/ 509 w 510"/>
                <a:gd name="T13" fmla="*/ 2 h 4"/>
                <a:gd name="T14" fmla="*/ 509 w 510"/>
                <a:gd name="T15" fmla="*/ 2 h 4"/>
                <a:gd name="T16" fmla="*/ 510 w 510"/>
                <a:gd name="T17" fmla="*/ 2 h 4"/>
                <a:gd name="T18" fmla="*/ 510 w 510"/>
                <a:gd name="T19" fmla="*/ 4 h 4"/>
                <a:gd name="T20" fmla="*/ 0 w 510"/>
                <a:gd name="T21" fmla="*/ 4 h 4"/>
                <a:gd name="T22" fmla="*/ 0 w 510"/>
                <a:gd name="T23" fmla="*/ 2 h 4"/>
                <a:gd name="T24" fmla="*/ 2 w 510"/>
                <a:gd name="T25" fmla="*/ 2 h 4"/>
                <a:gd name="T26" fmla="*/ 2 w 510"/>
                <a:gd name="T27" fmla="*/ 2 h 4"/>
                <a:gd name="T28" fmla="*/ 2 w 510"/>
                <a:gd name="T29" fmla="*/ 2 h 4"/>
                <a:gd name="T30" fmla="*/ 2 w 510"/>
                <a:gd name="T31" fmla="*/ 0 h 4"/>
                <a:gd name="T32" fmla="*/ 2 w 510"/>
                <a:gd name="T33" fmla="*/ 0 h 4"/>
                <a:gd name="T34" fmla="*/ 2 w 510"/>
                <a:gd name="T35" fmla="*/ 0 h 4"/>
                <a:gd name="T36" fmla="*/ 2 w 510"/>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10" h="4">
                  <a:moveTo>
                    <a:pt x="2" y="0"/>
                  </a:moveTo>
                  <a:lnTo>
                    <a:pt x="507" y="0"/>
                  </a:lnTo>
                  <a:lnTo>
                    <a:pt x="509" y="0"/>
                  </a:lnTo>
                  <a:lnTo>
                    <a:pt x="509" y="2"/>
                  </a:lnTo>
                  <a:lnTo>
                    <a:pt x="510" y="2"/>
                  </a:lnTo>
                  <a:lnTo>
                    <a:pt x="510" y="4"/>
                  </a:lnTo>
                  <a:lnTo>
                    <a:pt x="0" y="4"/>
                  </a:lnTo>
                  <a:lnTo>
                    <a:pt x="0" y="2"/>
                  </a:lnTo>
                  <a:lnTo>
                    <a:pt x="2" y="2"/>
                  </a:lnTo>
                  <a:lnTo>
                    <a:pt x="2" y="0"/>
                  </a:lnTo>
                  <a:close/>
                </a:path>
              </a:pathLst>
            </a:custGeom>
            <a:solidFill>
              <a:srgbClr val="5C5A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34" name="Freeform 829"/>
            <p:cNvSpPr>
              <a:spLocks/>
            </p:cNvSpPr>
            <p:nvPr/>
          </p:nvSpPr>
          <p:spPr bwMode="auto">
            <a:xfrm>
              <a:off x="4229" y="1119"/>
              <a:ext cx="510" cy="4"/>
            </a:xfrm>
            <a:custGeom>
              <a:avLst/>
              <a:gdLst>
                <a:gd name="T0" fmla="*/ 2 w 510"/>
                <a:gd name="T1" fmla="*/ 0 h 4"/>
                <a:gd name="T2" fmla="*/ 509 w 510"/>
                <a:gd name="T3" fmla="*/ 0 h 4"/>
                <a:gd name="T4" fmla="*/ 509 w 510"/>
                <a:gd name="T5" fmla="*/ 0 h 4"/>
                <a:gd name="T6" fmla="*/ 509 w 510"/>
                <a:gd name="T7" fmla="*/ 0 h 4"/>
                <a:gd name="T8" fmla="*/ 510 w 510"/>
                <a:gd name="T9" fmla="*/ 0 h 4"/>
                <a:gd name="T10" fmla="*/ 510 w 510"/>
                <a:gd name="T11" fmla="*/ 2 h 4"/>
                <a:gd name="T12" fmla="*/ 510 w 510"/>
                <a:gd name="T13" fmla="*/ 2 h 4"/>
                <a:gd name="T14" fmla="*/ 510 w 510"/>
                <a:gd name="T15" fmla="*/ 2 h 4"/>
                <a:gd name="T16" fmla="*/ 510 w 510"/>
                <a:gd name="T17" fmla="*/ 2 h 4"/>
                <a:gd name="T18" fmla="*/ 510 w 510"/>
                <a:gd name="T19" fmla="*/ 4 h 4"/>
                <a:gd name="T20" fmla="*/ 0 w 510"/>
                <a:gd name="T21" fmla="*/ 4 h 4"/>
                <a:gd name="T22" fmla="*/ 0 w 510"/>
                <a:gd name="T23" fmla="*/ 2 h 4"/>
                <a:gd name="T24" fmla="*/ 0 w 510"/>
                <a:gd name="T25" fmla="*/ 2 h 4"/>
                <a:gd name="T26" fmla="*/ 0 w 510"/>
                <a:gd name="T27" fmla="*/ 2 h 4"/>
                <a:gd name="T28" fmla="*/ 0 w 510"/>
                <a:gd name="T29" fmla="*/ 2 h 4"/>
                <a:gd name="T30" fmla="*/ 0 w 510"/>
                <a:gd name="T31" fmla="*/ 0 h 4"/>
                <a:gd name="T32" fmla="*/ 2 w 510"/>
                <a:gd name="T33" fmla="*/ 0 h 4"/>
                <a:gd name="T34" fmla="*/ 2 w 510"/>
                <a:gd name="T35" fmla="*/ 0 h 4"/>
                <a:gd name="T36" fmla="*/ 2 w 510"/>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10" h="4">
                  <a:moveTo>
                    <a:pt x="2" y="0"/>
                  </a:moveTo>
                  <a:lnTo>
                    <a:pt x="509" y="0"/>
                  </a:lnTo>
                  <a:lnTo>
                    <a:pt x="510" y="0"/>
                  </a:lnTo>
                  <a:lnTo>
                    <a:pt x="510" y="2"/>
                  </a:lnTo>
                  <a:lnTo>
                    <a:pt x="510" y="4"/>
                  </a:lnTo>
                  <a:lnTo>
                    <a:pt x="0" y="4"/>
                  </a:lnTo>
                  <a:lnTo>
                    <a:pt x="0" y="2"/>
                  </a:lnTo>
                  <a:lnTo>
                    <a:pt x="0" y="0"/>
                  </a:lnTo>
                  <a:lnTo>
                    <a:pt x="2" y="0"/>
                  </a:lnTo>
                  <a:close/>
                </a:path>
              </a:pathLst>
            </a:custGeom>
            <a:solidFill>
              <a:srgbClr val="5E5C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35" name="Freeform 830"/>
            <p:cNvSpPr>
              <a:spLocks/>
            </p:cNvSpPr>
            <p:nvPr/>
          </p:nvSpPr>
          <p:spPr bwMode="auto">
            <a:xfrm>
              <a:off x="4229" y="1121"/>
              <a:ext cx="512" cy="3"/>
            </a:xfrm>
            <a:custGeom>
              <a:avLst/>
              <a:gdLst>
                <a:gd name="T0" fmla="*/ 0 w 512"/>
                <a:gd name="T1" fmla="*/ 0 h 3"/>
                <a:gd name="T2" fmla="*/ 510 w 512"/>
                <a:gd name="T3" fmla="*/ 0 h 3"/>
                <a:gd name="T4" fmla="*/ 510 w 512"/>
                <a:gd name="T5" fmla="*/ 0 h 3"/>
                <a:gd name="T6" fmla="*/ 510 w 512"/>
                <a:gd name="T7" fmla="*/ 0 h 3"/>
                <a:gd name="T8" fmla="*/ 510 w 512"/>
                <a:gd name="T9" fmla="*/ 0 h 3"/>
                <a:gd name="T10" fmla="*/ 510 w 512"/>
                <a:gd name="T11" fmla="*/ 2 h 3"/>
                <a:gd name="T12" fmla="*/ 510 w 512"/>
                <a:gd name="T13" fmla="*/ 2 h 3"/>
                <a:gd name="T14" fmla="*/ 512 w 512"/>
                <a:gd name="T15" fmla="*/ 2 h 3"/>
                <a:gd name="T16" fmla="*/ 512 w 512"/>
                <a:gd name="T17" fmla="*/ 3 h 3"/>
                <a:gd name="T18" fmla="*/ 512 w 512"/>
                <a:gd name="T19" fmla="*/ 3 h 3"/>
                <a:gd name="T20" fmla="*/ 0 w 512"/>
                <a:gd name="T21" fmla="*/ 3 h 3"/>
                <a:gd name="T22" fmla="*/ 0 w 512"/>
                <a:gd name="T23" fmla="*/ 3 h 3"/>
                <a:gd name="T24" fmla="*/ 0 w 512"/>
                <a:gd name="T25" fmla="*/ 2 h 3"/>
                <a:gd name="T26" fmla="*/ 0 w 512"/>
                <a:gd name="T27" fmla="*/ 2 h 3"/>
                <a:gd name="T28" fmla="*/ 0 w 512"/>
                <a:gd name="T29" fmla="*/ 2 h 3"/>
                <a:gd name="T30" fmla="*/ 0 w 512"/>
                <a:gd name="T31" fmla="*/ 0 h 3"/>
                <a:gd name="T32" fmla="*/ 0 w 512"/>
                <a:gd name="T33" fmla="*/ 0 h 3"/>
                <a:gd name="T34" fmla="*/ 0 w 512"/>
                <a:gd name="T35" fmla="*/ 0 h 3"/>
                <a:gd name="T36" fmla="*/ 0 w 512"/>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12" h="3">
                  <a:moveTo>
                    <a:pt x="0" y="0"/>
                  </a:moveTo>
                  <a:lnTo>
                    <a:pt x="510" y="0"/>
                  </a:lnTo>
                  <a:lnTo>
                    <a:pt x="510" y="2"/>
                  </a:lnTo>
                  <a:lnTo>
                    <a:pt x="512" y="2"/>
                  </a:lnTo>
                  <a:lnTo>
                    <a:pt x="512" y="3"/>
                  </a:lnTo>
                  <a:lnTo>
                    <a:pt x="0" y="3"/>
                  </a:lnTo>
                  <a:lnTo>
                    <a:pt x="0" y="2"/>
                  </a:lnTo>
                  <a:lnTo>
                    <a:pt x="0" y="0"/>
                  </a:lnTo>
                  <a:close/>
                </a:path>
              </a:pathLst>
            </a:custGeom>
            <a:solidFill>
              <a:srgbClr val="5E5C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36" name="Freeform 831"/>
            <p:cNvSpPr>
              <a:spLocks/>
            </p:cNvSpPr>
            <p:nvPr/>
          </p:nvSpPr>
          <p:spPr bwMode="auto">
            <a:xfrm>
              <a:off x="4227" y="1123"/>
              <a:ext cx="514" cy="3"/>
            </a:xfrm>
            <a:custGeom>
              <a:avLst/>
              <a:gdLst>
                <a:gd name="T0" fmla="*/ 2 w 514"/>
                <a:gd name="T1" fmla="*/ 0 h 3"/>
                <a:gd name="T2" fmla="*/ 512 w 514"/>
                <a:gd name="T3" fmla="*/ 0 h 3"/>
                <a:gd name="T4" fmla="*/ 512 w 514"/>
                <a:gd name="T5" fmla="*/ 0 h 3"/>
                <a:gd name="T6" fmla="*/ 514 w 514"/>
                <a:gd name="T7" fmla="*/ 0 h 3"/>
                <a:gd name="T8" fmla="*/ 514 w 514"/>
                <a:gd name="T9" fmla="*/ 1 h 3"/>
                <a:gd name="T10" fmla="*/ 514 w 514"/>
                <a:gd name="T11" fmla="*/ 1 h 3"/>
                <a:gd name="T12" fmla="*/ 514 w 514"/>
                <a:gd name="T13" fmla="*/ 1 h 3"/>
                <a:gd name="T14" fmla="*/ 514 w 514"/>
                <a:gd name="T15" fmla="*/ 1 h 3"/>
                <a:gd name="T16" fmla="*/ 514 w 514"/>
                <a:gd name="T17" fmla="*/ 3 h 3"/>
                <a:gd name="T18" fmla="*/ 514 w 514"/>
                <a:gd name="T19" fmla="*/ 3 h 3"/>
                <a:gd name="T20" fmla="*/ 0 w 514"/>
                <a:gd name="T21" fmla="*/ 3 h 3"/>
                <a:gd name="T22" fmla="*/ 2 w 514"/>
                <a:gd name="T23" fmla="*/ 3 h 3"/>
                <a:gd name="T24" fmla="*/ 2 w 514"/>
                <a:gd name="T25" fmla="*/ 1 h 3"/>
                <a:gd name="T26" fmla="*/ 2 w 514"/>
                <a:gd name="T27" fmla="*/ 1 h 3"/>
                <a:gd name="T28" fmla="*/ 2 w 514"/>
                <a:gd name="T29" fmla="*/ 1 h 3"/>
                <a:gd name="T30" fmla="*/ 2 w 514"/>
                <a:gd name="T31" fmla="*/ 1 h 3"/>
                <a:gd name="T32" fmla="*/ 2 w 514"/>
                <a:gd name="T33" fmla="*/ 0 h 3"/>
                <a:gd name="T34" fmla="*/ 2 w 514"/>
                <a:gd name="T35" fmla="*/ 0 h 3"/>
                <a:gd name="T36" fmla="*/ 2 w 514"/>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14" h="3">
                  <a:moveTo>
                    <a:pt x="2" y="0"/>
                  </a:moveTo>
                  <a:lnTo>
                    <a:pt x="512" y="0"/>
                  </a:lnTo>
                  <a:lnTo>
                    <a:pt x="514" y="0"/>
                  </a:lnTo>
                  <a:lnTo>
                    <a:pt x="514" y="1"/>
                  </a:lnTo>
                  <a:lnTo>
                    <a:pt x="514" y="3"/>
                  </a:lnTo>
                  <a:lnTo>
                    <a:pt x="0" y="3"/>
                  </a:lnTo>
                  <a:lnTo>
                    <a:pt x="2" y="3"/>
                  </a:lnTo>
                  <a:lnTo>
                    <a:pt x="2" y="1"/>
                  </a:lnTo>
                  <a:lnTo>
                    <a:pt x="2" y="0"/>
                  </a:lnTo>
                  <a:close/>
                </a:path>
              </a:pathLst>
            </a:custGeom>
            <a:solidFill>
              <a:srgbClr val="5E5C5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37" name="Freeform 832"/>
            <p:cNvSpPr>
              <a:spLocks/>
            </p:cNvSpPr>
            <p:nvPr/>
          </p:nvSpPr>
          <p:spPr bwMode="auto">
            <a:xfrm>
              <a:off x="4227" y="1124"/>
              <a:ext cx="516" cy="4"/>
            </a:xfrm>
            <a:custGeom>
              <a:avLst/>
              <a:gdLst>
                <a:gd name="T0" fmla="*/ 2 w 516"/>
                <a:gd name="T1" fmla="*/ 0 h 4"/>
                <a:gd name="T2" fmla="*/ 514 w 516"/>
                <a:gd name="T3" fmla="*/ 0 h 4"/>
                <a:gd name="T4" fmla="*/ 514 w 516"/>
                <a:gd name="T5" fmla="*/ 0 h 4"/>
                <a:gd name="T6" fmla="*/ 514 w 516"/>
                <a:gd name="T7" fmla="*/ 0 h 4"/>
                <a:gd name="T8" fmla="*/ 514 w 516"/>
                <a:gd name="T9" fmla="*/ 0 h 4"/>
                <a:gd name="T10" fmla="*/ 514 w 516"/>
                <a:gd name="T11" fmla="*/ 2 h 4"/>
                <a:gd name="T12" fmla="*/ 514 w 516"/>
                <a:gd name="T13" fmla="*/ 2 h 4"/>
                <a:gd name="T14" fmla="*/ 516 w 516"/>
                <a:gd name="T15" fmla="*/ 2 h 4"/>
                <a:gd name="T16" fmla="*/ 516 w 516"/>
                <a:gd name="T17" fmla="*/ 2 h 4"/>
                <a:gd name="T18" fmla="*/ 516 w 516"/>
                <a:gd name="T19" fmla="*/ 4 h 4"/>
                <a:gd name="T20" fmla="*/ 516 w 516"/>
                <a:gd name="T21" fmla="*/ 4 h 4"/>
                <a:gd name="T22" fmla="*/ 516 w 516"/>
                <a:gd name="T23" fmla="*/ 4 h 4"/>
                <a:gd name="T24" fmla="*/ 516 w 516"/>
                <a:gd name="T25" fmla="*/ 4 h 4"/>
                <a:gd name="T26" fmla="*/ 516 w 516"/>
                <a:gd name="T27" fmla="*/ 4 h 4"/>
                <a:gd name="T28" fmla="*/ 516 w 516"/>
                <a:gd name="T29" fmla="*/ 4 h 4"/>
                <a:gd name="T30" fmla="*/ 516 w 516"/>
                <a:gd name="T31" fmla="*/ 4 h 4"/>
                <a:gd name="T32" fmla="*/ 516 w 516"/>
                <a:gd name="T33" fmla="*/ 4 h 4"/>
                <a:gd name="T34" fmla="*/ 516 w 516"/>
                <a:gd name="T35" fmla="*/ 4 h 4"/>
                <a:gd name="T36" fmla="*/ 0 w 516"/>
                <a:gd name="T37" fmla="*/ 4 h 4"/>
                <a:gd name="T38" fmla="*/ 0 w 516"/>
                <a:gd name="T39" fmla="*/ 4 h 4"/>
                <a:gd name="T40" fmla="*/ 0 w 516"/>
                <a:gd name="T41" fmla="*/ 2 h 4"/>
                <a:gd name="T42" fmla="*/ 0 w 516"/>
                <a:gd name="T43" fmla="*/ 2 h 4"/>
                <a:gd name="T44" fmla="*/ 0 w 516"/>
                <a:gd name="T45" fmla="*/ 2 h 4"/>
                <a:gd name="T46" fmla="*/ 2 w 516"/>
                <a:gd name="T47" fmla="*/ 2 h 4"/>
                <a:gd name="T48" fmla="*/ 2 w 516"/>
                <a:gd name="T49" fmla="*/ 0 h 4"/>
                <a:gd name="T50" fmla="*/ 2 w 516"/>
                <a:gd name="T51" fmla="*/ 0 h 4"/>
                <a:gd name="T52" fmla="*/ 2 w 516"/>
                <a:gd name="T53" fmla="*/ 0 h 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16" h="4">
                  <a:moveTo>
                    <a:pt x="2" y="0"/>
                  </a:moveTo>
                  <a:lnTo>
                    <a:pt x="514" y="0"/>
                  </a:lnTo>
                  <a:lnTo>
                    <a:pt x="514" y="2"/>
                  </a:lnTo>
                  <a:lnTo>
                    <a:pt x="516" y="2"/>
                  </a:lnTo>
                  <a:lnTo>
                    <a:pt x="516" y="4"/>
                  </a:lnTo>
                  <a:lnTo>
                    <a:pt x="0" y="4"/>
                  </a:lnTo>
                  <a:lnTo>
                    <a:pt x="0" y="2"/>
                  </a:lnTo>
                  <a:lnTo>
                    <a:pt x="2" y="2"/>
                  </a:lnTo>
                  <a:lnTo>
                    <a:pt x="2" y="0"/>
                  </a:lnTo>
                  <a:close/>
                </a:path>
              </a:pathLst>
            </a:custGeom>
            <a:solidFill>
              <a:srgbClr val="605E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38" name="Freeform 833"/>
            <p:cNvSpPr>
              <a:spLocks/>
            </p:cNvSpPr>
            <p:nvPr/>
          </p:nvSpPr>
          <p:spPr bwMode="auto">
            <a:xfrm>
              <a:off x="4227" y="1126"/>
              <a:ext cx="516" cy="3"/>
            </a:xfrm>
            <a:custGeom>
              <a:avLst/>
              <a:gdLst>
                <a:gd name="T0" fmla="*/ 0 w 516"/>
                <a:gd name="T1" fmla="*/ 0 h 3"/>
                <a:gd name="T2" fmla="*/ 514 w 516"/>
                <a:gd name="T3" fmla="*/ 0 h 3"/>
                <a:gd name="T4" fmla="*/ 514 w 516"/>
                <a:gd name="T5" fmla="*/ 0 h 3"/>
                <a:gd name="T6" fmla="*/ 516 w 516"/>
                <a:gd name="T7" fmla="*/ 0 h 3"/>
                <a:gd name="T8" fmla="*/ 516 w 516"/>
                <a:gd name="T9" fmla="*/ 0 h 3"/>
                <a:gd name="T10" fmla="*/ 516 w 516"/>
                <a:gd name="T11" fmla="*/ 0 h 3"/>
                <a:gd name="T12" fmla="*/ 516 w 516"/>
                <a:gd name="T13" fmla="*/ 0 h 3"/>
                <a:gd name="T14" fmla="*/ 516 w 516"/>
                <a:gd name="T15" fmla="*/ 0 h 3"/>
                <a:gd name="T16" fmla="*/ 516 w 516"/>
                <a:gd name="T17" fmla="*/ 0 h 3"/>
                <a:gd name="T18" fmla="*/ 516 w 516"/>
                <a:gd name="T19" fmla="*/ 2 h 3"/>
                <a:gd name="T20" fmla="*/ 516 w 516"/>
                <a:gd name="T21" fmla="*/ 2 h 3"/>
                <a:gd name="T22" fmla="*/ 516 w 516"/>
                <a:gd name="T23" fmla="*/ 2 h 3"/>
                <a:gd name="T24" fmla="*/ 516 w 516"/>
                <a:gd name="T25" fmla="*/ 2 h 3"/>
                <a:gd name="T26" fmla="*/ 516 w 516"/>
                <a:gd name="T27" fmla="*/ 2 h 3"/>
                <a:gd name="T28" fmla="*/ 516 w 516"/>
                <a:gd name="T29" fmla="*/ 2 h 3"/>
                <a:gd name="T30" fmla="*/ 516 w 516"/>
                <a:gd name="T31" fmla="*/ 3 h 3"/>
                <a:gd name="T32" fmla="*/ 516 w 516"/>
                <a:gd name="T33" fmla="*/ 3 h 3"/>
                <a:gd name="T34" fmla="*/ 516 w 516"/>
                <a:gd name="T35" fmla="*/ 3 h 3"/>
                <a:gd name="T36" fmla="*/ 0 w 516"/>
                <a:gd name="T37" fmla="*/ 3 h 3"/>
                <a:gd name="T38" fmla="*/ 0 w 516"/>
                <a:gd name="T39" fmla="*/ 3 h 3"/>
                <a:gd name="T40" fmla="*/ 0 w 516"/>
                <a:gd name="T41" fmla="*/ 2 h 3"/>
                <a:gd name="T42" fmla="*/ 0 w 516"/>
                <a:gd name="T43" fmla="*/ 2 h 3"/>
                <a:gd name="T44" fmla="*/ 0 w 516"/>
                <a:gd name="T45" fmla="*/ 2 h 3"/>
                <a:gd name="T46" fmla="*/ 0 w 516"/>
                <a:gd name="T47" fmla="*/ 2 h 3"/>
                <a:gd name="T48" fmla="*/ 0 w 516"/>
                <a:gd name="T49" fmla="*/ 0 h 3"/>
                <a:gd name="T50" fmla="*/ 0 w 516"/>
                <a:gd name="T51" fmla="*/ 0 h 3"/>
                <a:gd name="T52" fmla="*/ 0 w 516"/>
                <a:gd name="T53" fmla="*/ 0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16" h="3">
                  <a:moveTo>
                    <a:pt x="0" y="0"/>
                  </a:moveTo>
                  <a:lnTo>
                    <a:pt x="514" y="0"/>
                  </a:lnTo>
                  <a:lnTo>
                    <a:pt x="516" y="0"/>
                  </a:lnTo>
                  <a:lnTo>
                    <a:pt x="516" y="2"/>
                  </a:lnTo>
                  <a:lnTo>
                    <a:pt x="516" y="3"/>
                  </a:lnTo>
                  <a:lnTo>
                    <a:pt x="0" y="3"/>
                  </a:lnTo>
                  <a:lnTo>
                    <a:pt x="0" y="2"/>
                  </a:lnTo>
                  <a:lnTo>
                    <a:pt x="0" y="0"/>
                  </a:lnTo>
                  <a:close/>
                </a:path>
              </a:pathLst>
            </a:custGeom>
            <a:solidFill>
              <a:srgbClr val="605E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39" name="Freeform 834"/>
            <p:cNvSpPr>
              <a:spLocks/>
            </p:cNvSpPr>
            <p:nvPr/>
          </p:nvSpPr>
          <p:spPr bwMode="auto">
            <a:xfrm>
              <a:off x="4227" y="1128"/>
              <a:ext cx="517" cy="3"/>
            </a:xfrm>
            <a:custGeom>
              <a:avLst/>
              <a:gdLst>
                <a:gd name="T0" fmla="*/ 0 w 517"/>
                <a:gd name="T1" fmla="*/ 0 h 3"/>
                <a:gd name="T2" fmla="*/ 516 w 517"/>
                <a:gd name="T3" fmla="*/ 0 h 3"/>
                <a:gd name="T4" fmla="*/ 516 w 517"/>
                <a:gd name="T5" fmla="*/ 0 h 3"/>
                <a:gd name="T6" fmla="*/ 516 w 517"/>
                <a:gd name="T7" fmla="*/ 0 h 3"/>
                <a:gd name="T8" fmla="*/ 516 w 517"/>
                <a:gd name="T9" fmla="*/ 1 h 3"/>
                <a:gd name="T10" fmla="*/ 516 w 517"/>
                <a:gd name="T11" fmla="*/ 1 h 3"/>
                <a:gd name="T12" fmla="*/ 516 w 517"/>
                <a:gd name="T13" fmla="*/ 1 h 3"/>
                <a:gd name="T14" fmla="*/ 517 w 517"/>
                <a:gd name="T15" fmla="*/ 1 h 3"/>
                <a:gd name="T16" fmla="*/ 517 w 517"/>
                <a:gd name="T17" fmla="*/ 3 h 3"/>
                <a:gd name="T18" fmla="*/ 517 w 517"/>
                <a:gd name="T19" fmla="*/ 3 h 3"/>
                <a:gd name="T20" fmla="*/ 0 w 517"/>
                <a:gd name="T21" fmla="*/ 3 h 3"/>
                <a:gd name="T22" fmla="*/ 0 w 517"/>
                <a:gd name="T23" fmla="*/ 3 h 3"/>
                <a:gd name="T24" fmla="*/ 0 w 517"/>
                <a:gd name="T25" fmla="*/ 1 h 3"/>
                <a:gd name="T26" fmla="*/ 0 w 517"/>
                <a:gd name="T27" fmla="*/ 1 h 3"/>
                <a:gd name="T28" fmla="*/ 0 w 517"/>
                <a:gd name="T29" fmla="*/ 1 h 3"/>
                <a:gd name="T30" fmla="*/ 0 w 517"/>
                <a:gd name="T31" fmla="*/ 1 h 3"/>
                <a:gd name="T32" fmla="*/ 0 w 517"/>
                <a:gd name="T33" fmla="*/ 0 h 3"/>
                <a:gd name="T34" fmla="*/ 0 w 517"/>
                <a:gd name="T35" fmla="*/ 0 h 3"/>
                <a:gd name="T36" fmla="*/ 0 w 517"/>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17" h="3">
                  <a:moveTo>
                    <a:pt x="0" y="0"/>
                  </a:moveTo>
                  <a:lnTo>
                    <a:pt x="516" y="0"/>
                  </a:lnTo>
                  <a:lnTo>
                    <a:pt x="516" y="1"/>
                  </a:lnTo>
                  <a:lnTo>
                    <a:pt x="517" y="1"/>
                  </a:lnTo>
                  <a:lnTo>
                    <a:pt x="517" y="3"/>
                  </a:lnTo>
                  <a:lnTo>
                    <a:pt x="0" y="3"/>
                  </a:lnTo>
                  <a:lnTo>
                    <a:pt x="0" y="1"/>
                  </a:lnTo>
                  <a:lnTo>
                    <a:pt x="0" y="0"/>
                  </a:lnTo>
                  <a:close/>
                </a:path>
              </a:pathLst>
            </a:custGeom>
            <a:solidFill>
              <a:srgbClr val="605E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40" name="Freeform 835"/>
            <p:cNvSpPr>
              <a:spLocks/>
            </p:cNvSpPr>
            <p:nvPr/>
          </p:nvSpPr>
          <p:spPr bwMode="auto">
            <a:xfrm>
              <a:off x="4225" y="1129"/>
              <a:ext cx="519" cy="4"/>
            </a:xfrm>
            <a:custGeom>
              <a:avLst/>
              <a:gdLst>
                <a:gd name="T0" fmla="*/ 2 w 519"/>
                <a:gd name="T1" fmla="*/ 0 h 4"/>
                <a:gd name="T2" fmla="*/ 518 w 519"/>
                <a:gd name="T3" fmla="*/ 0 h 4"/>
                <a:gd name="T4" fmla="*/ 518 w 519"/>
                <a:gd name="T5" fmla="*/ 0 h 4"/>
                <a:gd name="T6" fmla="*/ 519 w 519"/>
                <a:gd name="T7" fmla="*/ 0 h 4"/>
                <a:gd name="T8" fmla="*/ 519 w 519"/>
                <a:gd name="T9" fmla="*/ 2 h 4"/>
                <a:gd name="T10" fmla="*/ 519 w 519"/>
                <a:gd name="T11" fmla="*/ 2 h 4"/>
                <a:gd name="T12" fmla="*/ 519 w 519"/>
                <a:gd name="T13" fmla="*/ 2 h 4"/>
                <a:gd name="T14" fmla="*/ 519 w 519"/>
                <a:gd name="T15" fmla="*/ 2 h 4"/>
                <a:gd name="T16" fmla="*/ 519 w 519"/>
                <a:gd name="T17" fmla="*/ 4 h 4"/>
                <a:gd name="T18" fmla="*/ 519 w 519"/>
                <a:gd name="T19" fmla="*/ 4 h 4"/>
                <a:gd name="T20" fmla="*/ 0 w 519"/>
                <a:gd name="T21" fmla="*/ 4 h 4"/>
                <a:gd name="T22" fmla="*/ 0 w 519"/>
                <a:gd name="T23" fmla="*/ 4 h 4"/>
                <a:gd name="T24" fmla="*/ 0 w 519"/>
                <a:gd name="T25" fmla="*/ 2 h 4"/>
                <a:gd name="T26" fmla="*/ 2 w 519"/>
                <a:gd name="T27" fmla="*/ 2 h 4"/>
                <a:gd name="T28" fmla="*/ 2 w 519"/>
                <a:gd name="T29" fmla="*/ 2 h 4"/>
                <a:gd name="T30" fmla="*/ 2 w 519"/>
                <a:gd name="T31" fmla="*/ 2 h 4"/>
                <a:gd name="T32" fmla="*/ 2 w 519"/>
                <a:gd name="T33" fmla="*/ 0 h 4"/>
                <a:gd name="T34" fmla="*/ 2 w 519"/>
                <a:gd name="T35" fmla="*/ 0 h 4"/>
                <a:gd name="T36" fmla="*/ 2 w 519"/>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19" h="4">
                  <a:moveTo>
                    <a:pt x="2" y="0"/>
                  </a:moveTo>
                  <a:lnTo>
                    <a:pt x="518" y="0"/>
                  </a:lnTo>
                  <a:lnTo>
                    <a:pt x="519" y="0"/>
                  </a:lnTo>
                  <a:lnTo>
                    <a:pt x="519" y="2"/>
                  </a:lnTo>
                  <a:lnTo>
                    <a:pt x="519" y="4"/>
                  </a:lnTo>
                  <a:lnTo>
                    <a:pt x="0" y="4"/>
                  </a:lnTo>
                  <a:lnTo>
                    <a:pt x="0" y="2"/>
                  </a:lnTo>
                  <a:lnTo>
                    <a:pt x="2" y="2"/>
                  </a:lnTo>
                  <a:lnTo>
                    <a:pt x="2" y="0"/>
                  </a:lnTo>
                  <a:close/>
                </a:path>
              </a:pathLst>
            </a:custGeom>
            <a:solidFill>
              <a:srgbClr val="6260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41" name="Freeform 836"/>
            <p:cNvSpPr>
              <a:spLocks/>
            </p:cNvSpPr>
            <p:nvPr/>
          </p:nvSpPr>
          <p:spPr bwMode="auto">
            <a:xfrm>
              <a:off x="4225" y="1131"/>
              <a:ext cx="521" cy="3"/>
            </a:xfrm>
            <a:custGeom>
              <a:avLst/>
              <a:gdLst>
                <a:gd name="T0" fmla="*/ 2 w 521"/>
                <a:gd name="T1" fmla="*/ 0 h 3"/>
                <a:gd name="T2" fmla="*/ 519 w 521"/>
                <a:gd name="T3" fmla="*/ 0 h 3"/>
                <a:gd name="T4" fmla="*/ 519 w 521"/>
                <a:gd name="T5" fmla="*/ 0 h 3"/>
                <a:gd name="T6" fmla="*/ 519 w 521"/>
                <a:gd name="T7" fmla="*/ 0 h 3"/>
                <a:gd name="T8" fmla="*/ 519 w 521"/>
                <a:gd name="T9" fmla="*/ 2 h 3"/>
                <a:gd name="T10" fmla="*/ 519 w 521"/>
                <a:gd name="T11" fmla="*/ 2 h 3"/>
                <a:gd name="T12" fmla="*/ 519 w 521"/>
                <a:gd name="T13" fmla="*/ 2 h 3"/>
                <a:gd name="T14" fmla="*/ 519 w 521"/>
                <a:gd name="T15" fmla="*/ 3 h 3"/>
                <a:gd name="T16" fmla="*/ 519 w 521"/>
                <a:gd name="T17" fmla="*/ 3 h 3"/>
                <a:gd name="T18" fmla="*/ 521 w 521"/>
                <a:gd name="T19" fmla="*/ 3 h 3"/>
                <a:gd name="T20" fmla="*/ 0 w 521"/>
                <a:gd name="T21" fmla="*/ 3 h 3"/>
                <a:gd name="T22" fmla="*/ 0 w 521"/>
                <a:gd name="T23" fmla="*/ 3 h 3"/>
                <a:gd name="T24" fmla="*/ 0 w 521"/>
                <a:gd name="T25" fmla="*/ 3 h 3"/>
                <a:gd name="T26" fmla="*/ 0 w 521"/>
                <a:gd name="T27" fmla="*/ 2 h 3"/>
                <a:gd name="T28" fmla="*/ 0 w 521"/>
                <a:gd name="T29" fmla="*/ 2 h 3"/>
                <a:gd name="T30" fmla="*/ 0 w 521"/>
                <a:gd name="T31" fmla="*/ 2 h 3"/>
                <a:gd name="T32" fmla="*/ 0 w 521"/>
                <a:gd name="T33" fmla="*/ 0 h 3"/>
                <a:gd name="T34" fmla="*/ 2 w 521"/>
                <a:gd name="T35" fmla="*/ 0 h 3"/>
                <a:gd name="T36" fmla="*/ 2 w 521"/>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1" h="3">
                  <a:moveTo>
                    <a:pt x="2" y="0"/>
                  </a:moveTo>
                  <a:lnTo>
                    <a:pt x="519" y="0"/>
                  </a:lnTo>
                  <a:lnTo>
                    <a:pt x="519" y="2"/>
                  </a:lnTo>
                  <a:lnTo>
                    <a:pt x="519" y="3"/>
                  </a:lnTo>
                  <a:lnTo>
                    <a:pt x="521" y="3"/>
                  </a:lnTo>
                  <a:lnTo>
                    <a:pt x="0" y="3"/>
                  </a:lnTo>
                  <a:lnTo>
                    <a:pt x="0" y="2"/>
                  </a:lnTo>
                  <a:lnTo>
                    <a:pt x="0" y="0"/>
                  </a:lnTo>
                  <a:lnTo>
                    <a:pt x="2" y="0"/>
                  </a:lnTo>
                  <a:close/>
                </a:path>
              </a:pathLst>
            </a:custGeom>
            <a:solidFill>
              <a:srgbClr val="6260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42" name="Freeform 837"/>
            <p:cNvSpPr>
              <a:spLocks/>
            </p:cNvSpPr>
            <p:nvPr/>
          </p:nvSpPr>
          <p:spPr bwMode="auto">
            <a:xfrm>
              <a:off x="4225" y="1133"/>
              <a:ext cx="521" cy="3"/>
            </a:xfrm>
            <a:custGeom>
              <a:avLst/>
              <a:gdLst>
                <a:gd name="T0" fmla="*/ 0 w 521"/>
                <a:gd name="T1" fmla="*/ 0 h 3"/>
                <a:gd name="T2" fmla="*/ 519 w 521"/>
                <a:gd name="T3" fmla="*/ 0 h 3"/>
                <a:gd name="T4" fmla="*/ 519 w 521"/>
                <a:gd name="T5" fmla="*/ 0 h 3"/>
                <a:gd name="T6" fmla="*/ 519 w 521"/>
                <a:gd name="T7" fmla="*/ 1 h 3"/>
                <a:gd name="T8" fmla="*/ 519 w 521"/>
                <a:gd name="T9" fmla="*/ 1 h 3"/>
                <a:gd name="T10" fmla="*/ 521 w 521"/>
                <a:gd name="T11" fmla="*/ 1 h 3"/>
                <a:gd name="T12" fmla="*/ 521 w 521"/>
                <a:gd name="T13" fmla="*/ 1 h 3"/>
                <a:gd name="T14" fmla="*/ 521 w 521"/>
                <a:gd name="T15" fmla="*/ 3 h 3"/>
                <a:gd name="T16" fmla="*/ 521 w 521"/>
                <a:gd name="T17" fmla="*/ 3 h 3"/>
                <a:gd name="T18" fmla="*/ 521 w 521"/>
                <a:gd name="T19" fmla="*/ 3 h 3"/>
                <a:gd name="T20" fmla="*/ 0 w 521"/>
                <a:gd name="T21" fmla="*/ 3 h 3"/>
                <a:gd name="T22" fmla="*/ 0 w 521"/>
                <a:gd name="T23" fmla="*/ 3 h 3"/>
                <a:gd name="T24" fmla="*/ 0 w 521"/>
                <a:gd name="T25" fmla="*/ 3 h 3"/>
                <a:gd name="T26" fmla="*/ 0 w 521"/>
                <a:gd name="T27" fmla="*/ 1 h 3"/>
                <a:gd name="T28" fmla="*/ 0 w 521"/>
                <a:gd name="T29" fmla="*/ 1 h 3"/>
                <a:gd name="T30" fmla="*/ 0 w 521"/>
                <a:gd name="T31" fmla="*/ 1 h 3"/>
                <a:gd name="T32" fmla="*/ 0 w 521"/>
                <a:gd name="T33" fmla="*/ 1 h 3"/>
                <a:gd name="T34" fmla="*/ 0 w 521"/>
                <a:gd name="T35" fmla="*/ 0 h 3"/>
                <a:gd name="T36" fmla="*/ 0 w 521"/>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1" h="3">
                  <a:moveTo>
                    <a:pt x="0" y="0"/>
                  </a:moveTo>
                  <a:lnTo>
                    <a:pt x="519" y="0"/>
                  </a:lnTo>
                  <a:lnTo>
                    <a:pt x="519" y="1"/>
                  </a:lnTo>
                  <a:lnTo>
                    <a:pt x="521" y="1"/>
                  </a:lnTo>
                  <a:lnTo>
                    <a:pt x="521" y="3"/>
                  </a:lnTo>
                  <a:lnTo>
                    <a:pt x="0" y="3"/>
                  </a:lnTo>
                  <a:lnTo>
                    <a:pt x="0" y="1"/>
                  </a:lnTo>
                  <a:lnTo>
                    <a:pt x="0" y="0"/>
                  </a:lnTo>
                  <a:close/>
                </a:path>
              </a:pathLst>
            </a:custGeom>
            <a:solidFill>
              <a:srgbClr val="6462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43" name="Freeform 838"/>
            <p:cNvSpPr>
              <a:spLocks/>
            </p:cNvSpPr>
            <p:nvPr/>
          </p:nvSpPr>
          <p:spPr bwMode="auto">
            <a:xfrm>
              <a:off x="4225" y="1134"/>
              <a:ext cx="521" cy="4"/>
            </a:xfrm>
            <a:custGeom>
              <a:avLst/>
              <a:gdLst>
                <a:gd name="T0" fmla="*/ 0 w 521"/>
                <a:gd name="T1" fmla="*/ 0 h 4"/>
                <a:gd name="T2" fmla="*/ 521 w 521"/>
                <a:gd name="T3" fmla="*/ 0 h 4"/>
                <a:gd name="T4" fmla="*/ 521 w 521"/>
                <a:gd name="T5" fmla="*/ 0 h 4"/>
                <a:gd name="T6" fmla="*/ 521 w 521"/>
                <a:gd name="T7" fmla="*/ 2 h 4"/>
                <a:gd name="T8" fmla="*/ 521 w 521"/>
                <a:gd name="T9" fmla="*/ 2 h 4"/>
                <a:gd name="T10" fmla="*/ 521 w 521"/>
                <a:gd name="T11" fmla="*/ 2 h 4"/>
                <a:gd name="T12" fmla="*/ 521 w 521"/>
                <a:gd name="T13" fmla="*/ 2 h 4"/>
                <a:gd name="T14" fmla="*/ 521 w 521"/>
                <a:gd name="T15" fmla="*/ 4 h 4"/>
                <a:gd name="T16" fmla="*/ 521 w 521"/>
                <a:gd name="T17" fmla="*/ 4 h 4"/>
                <a:gd name="T18" fmla="*/ 521 w 521"/>
                <a:gd name="T19" fmla="*/ 4 h 4"/>
                <a:gd name="T20" fmla="*/ 0 w 521"/>
                <a:gd name="T21" fmla="*/ 4 h 4"/>
                <a:gd name="T22" fmla="*/ 0 w 521"/>
                <a:gd name="T23" fmla="*/ 4 h 4"/>
                <a:gd name="T24" fmla="*/ 0 w 521"/>
                <a:gd name="T25" fmla="*/ 4 h 4"/>
                <a:gd name="T26" fmla="*/ 0 w 521"/>
                <a:gd name="T27" fmla="*/ 2 h 4"/>
                <a:gd name="T28" fmla="*/ 0 w 521"/>
                <a:gd name="T29" fmla="*/ 2 h 4"/>
                <a:gd name="T30" fmla="*/ 0 w 521"/>
                <a:gd name="T31" fmla="*/ 2 h 4"/>
                <a:gd name="T32" fmla="*/ 0 w 521"/>
                <a:gd name="T33" fmla="*/ 2 h 4"/>
                <a:gd name="T34" fmla="*/ 0 w 521"/>
                <a:gd name="T35" fmla="*/ 0 h 4"/>
                <a:gd name="T36" fmla="*/ 0 w 521"/>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1" h="4">
                  <a:moveTo>
                    <a:pt x="0" y="0"/>
                  </a:moveTo>
                  <a:lnTo>
                    <a:pt x="521" y="0"/>
                  </a:lnTo>
                  <a:lnTo>
                    <a:pt x="521" y="2"/>
                  </a:lnTo>
                  <a:lnTo>
                    <a:pt x="521" y="4"/>
                  </a:lnTo>
                  <a:lnTo>
                    <a:pt x="0" y="4"/>
                  </a:lnTo>
                  <a:lnTo>
                    <a:pt x="0" y="2"/>
                  </a:lnTo>
                  <a:lnTo>
                    <a:pt x="0" y="0"/>
                  </a:lnTo>
                  <a:close/>
                </a:path>
              </a:pathLst>
            </a:custGeom>
            <a:solidFill>
              <a:srgbClr val="6462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44" name="Freeform 839"/>
            <p:cNvSpPr>
              <a:spLocks/>
            </p:cNvSpPr>
            <p:nvPr/>
          </p:nvSpPr>
          <p:spPr bwMode="auto">
            <a:xfrm>
              <a:off x="4224" y="1136"/>
              <a:ext cx="522" cy="3"/>
            </a:xfrm>
            <a:custGeom>
              <a:avLst/>
              <a:gdLst>
                <a:gd name="T0" fmla="*/ 1 w 522"/>
                <a:gd name="T1" fmla="*/ 0 h 3"/>
                <a:gd name="T2" fmla="*/ 522 w 522"/>
                <a:gd name="T3" fmla="*/ 0 h 3"/>
                <a:gd name="T4" fmla="*/ 522 w 522"/>
                <a:gd name="T5" fmla="*/ 0 h 3"/>
                <a:gd name="T6" fmla="*/ 522 w 522"/>
                <a:gd name="T7" fmla="*/ 2 h 3"/>
                <a:gd name="T8" fmla="*/ 522 w 522"/>
                <a:gd name="T9" fmla="*/ 2 h 3"/>
                <a:gd name="T10" fmla="*/ 522 w 522"/>
                <a:gd name="T11" fmla="*/ 2 h 3"/>
                <a:gd name="T12" fmla="*/ 522 w 522"/>
                <a:gd name="T13" fmla="*/ 2 h 3"/>
                <a:gd name="T14" fmla="*/ 522 w 522"/>
                <a:gd name="T15" fmla="*/ 3 h 3"/>
                <a:gd name="T16" fmla="*/ 522 w 522"/>
                <a:gd name="T17" fmla="*/ 3 h 3"/>
                <a:gd name="T18" fmla="*/ 522 w 522"/>
                <a:gd name="T19" fmla="*/ 3 h 3"/>
                <a:gd name="T20" fmla="*/ 0 w 522"/>
                <a:gd name="T21" fmla="*/ 3 h 3"/>
                <a:gd name="T22" fmla="*/ 0 w 522"/>
                <a:gd name="T23" fmla="*/ 3 h 3"/>
                <a:gd name="T24" fmla="*/ 0 w 522"/>
                <a:gd name="T25" fmla="*/ 3 h 3"/>
                <a:gd name="T26" fmla="*/ 0 w 522"/>
                <a:gd name="T27" fmla="*/ 2 h 3"/>
                <a:gd name="T28" fmla="*/ 1 w 522"/>
                <a:gd name="T29" fmla="*/ 2 h 3"/>
                <a:gd name="T30" fmla="*/ 1 w 522"/>
                <a:gd name="T31" fmla="*/ 2 h 3"/>
                <a:gd name="T32" fmla="*/ 1 w 522"/>
                <a:gd name="T33" fmla="*/ 2 h 3"/>
                <a:gd name="T34" fmla="*/ 1 w 522"/>
                <a:gd name="T35" fmla="*/ 0 h 3"/>
                <a:gd name="T36" fmla="*/ 1 w 522"/>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2" h="3">
                  <a:moveTo>
                    <a:pt x="1" y="0"/>
                  </a:moveTo>
                  <a:lnTo>
                    <a:pt x="522" y="0"/>
                  </a:lnTo>
                  <a:lnTo>
                    <a:pt x="522" y="2"/>
                  </a:lnTo>
                  <a:lnTo>
                    <a:pt x="522" y="3"/>
                  </a:lnTo>
                  <a:lnTo>
                    <a:pt x="0" y="3"/>
                  </a:lnTo>
                  <a:lnTo>
                    <a:pt x="0" y="2"/>
                  </a:lnTo>
                  <a:lnTo>
                    <a:pt x="1" y="2"/>
                  </a:lnTo>
                  <a:lnTo>
                    <a:pt x="1" y="0"/>
                  </a:lnTo>
                  <a:close/>
                </a:path>
              </a:pathLst>
            </a:custGeom>
            <a:solidFill>
              <a:srgbClr val="6462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45" name="Freeform 840"/>
            <p:cNvSpPr>
              <a:spLocks/>
            </p:cNvSpPr>
            <p:nvPr/>
          </p:nvSpPr>
          <p:spPr bwMode="auto">
            <a:xfrm>
              <a:off x="4224" y="1138"/>
              <a:ext cx="524" cy="3"/>
            </a:xfrm>
            <a:custGeom>
              <a:avLst/>
              <a:gdLst>
                <a:gd name="T0" fmla="*/ 1 w 524"/>
                <a:gd name="T1" fmla="*/ 0 h 3"/>
                <a:gd name="T2" fmla="*/ 522 w 524"/>
                <a:gd name="T3" fmla="*/ 0 h 3"/>
                <a:gd name="T4" fmla="*/ 522 w 524"/>
                <a:gd name="T5" fmla="*/ 0 h 3"/>
                <a:gd name="T6" fmla="*/ 522 w 524"/>
                <a:gd name="T7" fmla="*/ 1 h 3"/>
                <a:gd name="T8" fmla="*/ 522 w 524"/>
                <a:gd name="T9" fmla="*/ 1 h 3"/>
                <a:gd name="T10" fmla="*/ 522 w 524"/>
                <a:gd name="T11" fmla="*/ 1 h 3"/>
                <a:gd name="T12" fmla="*/ 524 w 524"/>
                <a:gd name="T13" fmla="*/ 1 h 3"/>
                <a:gd name="T14" fmla="*/ 524 w 524"/>
                <a:gd name="T15" fmla="*/ 3 h 3"/>
                <a:gd name="T16" fmla="*/ 524 w 524"/>
                <a:gd name="T17" fmla="*/ 3 h 3"/>
                <a:gd name="T18" fmla="*/ 524 w 524"/>
                <a:gd name="T19" fmla="*/ 3 h 3"/>
                <a:gd name="T20" fmla="*/ 0 w 524"/>
                <a:gd name="T21" fmla="*/ 3 h 3"/>
                <a:gd name="T22" fmla="*/ 0 w 524"/>
                <a:gd name="T23" fmla="*/ 3 h 3"/>
                <a:gd name="T24" fmla="*/ 0 w 524"/>
                <a:gd name="T25" fmla="*/ 3 h 3"/>
                <a:gd name="T26" fmla="*/ 0 w 524"/>
                <a:gd name="T27" fmla="*/ 1 h 3"/>
                <a:gd name="T28" fmla="*/ 0 w 524"/>
                <a:gd name="T29" fmla="*/ 1 h 3"/>
                <a:gd name="T30" fmla="*/ 0 w 524"/>
                <a:gd name="T31" fmla="*/ 1 h 3"/>
                <a:gd name="T32" fmla="*/ 0 w 524"/>
                <a:gd name="T33" fmla="*/ 1 h 3"/>
                <a:gd name="T34" fmla="*/ 0 w 524"/>
                <a:gd name="T35" fmla="*/ 0 h 3"/>
                <a:gd name="T36" fmla="*/ 1 w 524"/>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4" h="3">
                  <a:moveTo>
                    <a:pt x="1" y="0"/>
                  </a:moveTo>
                  <a:lnTo>
                    <a:pt x="522" y="0"/>
                  </a:lnTo>
                  <a:lnTo>
                    <a:pt x="522" y="1"/>
                  </a:lnTo>
                  <a:lnTo>
                    <a:pt x="524" y="1"/>
                  </a:lnTo>
                  <a:lnTo>
                    <a:pt x="524" y="3"/>
                  </a:lnTo>
                  <a:lnTo>
                    <a:pt x="0" y="3"/>
                  </a:lnTo>
                  <a:lnTo>
                    <a:pt x="0" y="1"/>
                  </a:lnTo>
                  <a:lnTo>
                    <a:pt x="0" y="0"/>
                  </a:lnTo>
                  <a:lnTo>
                    <a:pt x="1" y="0"/>
                  </a:lnTo>
                  <a:close/>
                </a:path>
              </a:pathLst>
            </a:custGeom>
            <a:solidFill>
              <a:srgbClr val="6664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46" name="Freeform 841"/>
            <p:cNvSpPr>
              <a:spLocks/>
            </p:cNvSpPr>
            <p:nvPr/>
          </p:nvSpPr>
          <p:spPr bwMode="auto">
            <a:xfrm>
              <a:off x="4224" y="1139"/>
              <a:ext cx="524" cy="4"/>
            </a:xfrm>
            <a:custGeom>
              <a:avLst/>
              <a:gdLst>
                <a:gd name="T0" fmla="*/ 0 w 524"/>
                <a:gd name="T1" fmla="*/ 0 h 4"/>
                <a:gd name="T2" fmla="*/ 522 w 524"/>
                <a:gd name="T3" fmla="*/ 0 h 4"/>
                <a:gd name="T4" fmla="*/ 524 w 524"/>
                <a:gd name="T5" fmla="*/ 0 h 4"/>
                <a:gd name="T6" fmla="*/ 524 w 524"/>
                <a:gd name="T7" fmla="*/ 2 h 4"/>
                <a:gd name="T8" fmla="*/ 524 w 524"/>
                <a:gd name="T9" fmla="*/ 2 h 4"/>
                <a:gd name="T10" fmla="*/ 524 w 524"/>
                <a:gd name="T11" fmla="*/ 2 h 4"/>
                <a:gd name="T12" fmla="*/ 524 w 524"/>
                <a:gd name="T13" fmla="*/ 2 h 4"/>
                <a:gd name="T14" fmla="*/ 524 w 524"/>
                <a:gd name="T15" fmla="*/ 4 h 4"/>
                <a:gd name="T16" fmla="*/ 524 w 524"/>
                <a:gd name="T17" fmla="*/ 4 h 4"/>
                <a:gd name="T18" fmla="*/ 524 w 524"/>
                <a:gd name="T19" fmla="*/ 4 h 4"/>
                <a:gd name="T20" fmla="*/ 0 w 524"/>
                <a:gd name="T21" fmla="*/ 4 h 4"/>
                <a:gd name="T22" fmla="*/ 0 w 524"/>
                <a:gd name="T23" fmla="*/ 4 h 4"/>
                <a:gd name="T24" fmla="*/ 0 w 524"/>
                <a:gd name="T25" fmla="*/ 4 h 4"/>
                <a:gd name="T26" fmla="*/ 0 w 524"/>
                <a:gd name="T27" fmla="*/ 2 h 4"/>
                <a:gd name="T28" fmla="*/ 0 w 524"/>
                <a:gd name="T29" fmla="*/ 2 h 4"/>
                <a:gd name="T30" fmla="*/ 0 w 524"/>
                <a:gd name="T31" fmla="*/ 2 h 4"/>
                <a:gd name="T32" fmla="*/ 0 w 524"/>
                <a:gd name="T33" fmla="*/ 2 h 4"/>
                <a:gd name="T34" fmla="*/ 0 w 524"/>
                <a:gd name="T35" fmla="*/ 0 h 4"/>
                <a:gd name="T36" fmla="*/ 0 w 524"/>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4" h="4">
                  <a:moveTo>
                    <a:pt x="0" y="0"/>
                  </a:moveTo>
                  <a:lnTo>
                    <a:pt x="522" y="0"/>
                  </a:lnTo>
                  <a:lnTo>
                    <a:pt x="524" y="0"/>
                  </a:lnTo>
                  <a:lnTo>
                    <a:pt x="524" y="2"/>
                  </a:lnTo>
                  <a:lnTo>
                    <a:pt x="524" y="4"/>
                  </a:lnTo>
                  <a:lnTo>
                    <a:pt x="0" y="4"/>
                  </a:lnTo>
                  <a:lnTo>
                    <a:pt x="0" y="2"/>
                  </a:lnTo>
                  <a:lnTo>
                    <a:pt x="0" y="0"/>
                  </a:lnTo>
                  <a:close/>
                </a:path>
              </a:pathLst>
            </a:custGeom>
            <a:solidFill>
              <a:srgbClr val="66646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47" name="Freeform 842"/>
            <p:cNvSpPr>
              <a:spLocks/>
            </p:cNvSpPr>
            <p:nvPr/>
          </p:nvSpPr>
          <p:spPr bwMode="auto">
            <a:xfrm>
              <a:off x="4224" y="1141"/>
              <a:ext cx="524" cy="3"/>
            </a:xfrm>
            <a:custGeom>
              <a:avLst/>
              <a:gdLst>
                <a:gd name="T0" fmla="*/ 0 w 524"/>
                <a:gd name="T1" fmla="*/ 0 h 3"/>
                <a:gd name="T2" fmla="*/ 524 w 524"/>
                <a:gd name="T3" fmla="*/ 0 h 3"/>
                <a:gd name="T4" fmla="*/ 524 w 524"/>
                <a:gd name="T5" fmla="*/ 0 h 3"/>
                <a:gd name="T6" fmla="*/ 524 w 524"/>
                <a:gd name="T7" fmla="*/ 2 h 3"/>
                <a:gd name="T8" fmla="*/ 524 w 524"/>
                <a:gd name="T9" fmla="*/ 2 h 3"/>
                <a:gd name="T10" fmla="*/ 524 w 524"/>
                <a:gd name="T11" fmla="*/ 2 h 3"/>
                <a:gd name="T12" fmla="*/ 524 w 524"/>
                <a:gd name="T13" fmla="*/ 2 h 3"/>
                <a:gd name="T14" fmla="*/ 524 w 524"/>
                <a:gd name="T15" fmla="*/ 3 h 3"/>
                <a:gd name="T16" fmla="*/ 524 w 524"/>
                <a:gd name="T17" fmla="*/ 3 h 3"/>
                <a:gd name="T18" fmla="*/ 524 w 524"/>
                <a:gd name="T19" fmla="*/ 3 h 3"/>
                <a:gd name="T20" fmla="*/ 0 w 524"/>
                <a:gd name="T21" fmla="*/ 3 h 3"/>
                <a:gd name="T22" fmla="*/ 0 w 524"/>
                <a:gd name="T23" fmla="*/ 3 h 3"/>
                <a:gd name="T24" fmla="*/ 0 w 524"/>
                <a:gd name="T25" fmla="*/ 3 h 3"/>
                <a:gd name="T26" fmla="*/ 0 w 524"/>
                <a:gd name="T27" fmla="*/ 2 h 3"/>
                <a:gd name="T28" fmla="*/ 0 w 524"/>
                <a:gd name="T29" fmla="*/ 2 h 3"/>
                <a:gd name="T30" fmla="*/ 0 w 524"/>
                <a:gd name="T31" fmla="*/ 2 h 3"/>
                <a:gd name="T32" fmla="*/ 0 w 524"/>
                <a:gd name="T33" fmla="*/ 2 h 3"/>
                <a:gd name="T34" fmla="*/ 0 w 524"/>
                <a:gd name="T35" fmla="*/ 0 h 3"/>
                <a:gd name="T36" fmla="*/ 0 w 524"/>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4" h="3">
                  <a:moveTo>
                    <a:pt x="0" y="0"/>
                  </a:moveTo>
                  <a:lnTo>
                    <a:pt x="524" y="0"/>
                  </a:lnTo>
                  <a:lnTo>
                    <a:pt x="524" y="2"/>
                  </a:lnTo>
                  <a:lnTo>
                    <a:pt x="524" y="3"/>
                  </a:lnTo>
                  <a:lnTo>
                    <a:pt x="0" y="3"/>
                  </a:lnTo>
                  <a:lnTo>
                    <a:pt x="0" y="2"/>
                  </a:lnTo>
                  <a:lnTo>
                    <a:pt x="0" y="0"/>
                  </a:lnTo>
                  <a:close/>
                </a:path>
              </a:pathLst>
            </a:custGeom>
            <a:solidFill>
              <a:srgbClr val="6866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48" name="Freeform 843"/>
            <p:cNvSpPr>
              <a:spLocks/>
            </p:cNvSpPr>
            <p:nvPr/>
          </p:nvSpPr>
          <p:spPr bwMode="auto">
            <a:xfrm>
              <a:off x="4222" y="1143"/>
              <a:ext cx="526" cy="3"/>
            </a:xfrm>
            <a:custGeom>
              <a:avLst/>
              <a:gdLst>
                <a:gd name="T0" fmla="*/ 2 w 526"/>
                <a:gd name="T1" fmla="*/ 0 h 3"/>
                <a:gd name="T2" fmla="*/ 526 w 526"/>
                <a:gd name="T3" fmla="*/ 0 h 3"/>
                <a:gd name="T4" fmla="*/ 526 w 526"/>
                <a:gd name="T5" fmla="*/ 0 h 3"/>
                <a:gd name="T6" fmla="*/ 526 w 526"/>
                <a:gd name="T7" fmla="*/ 1 h 3"/>
                <a:gd name="T8" fmla="*/ 526 w 526"/>
                <a:gd name="T9" fmla="*/ 1 h 3"/>
                <a:gd name="T10" fmla="*/ 526 w 526"/>
                <a:gd name="T11" fmla="*/ 1 h 3"/>
                <a:gd name="T12" fmla="*/ 526 w 526"/>
                <a:gd name="T13" fmla="*/ 3 h 3"/>
                <a:gd name="T14" fmla="*/ 526 w 526"/>
                <a:gd name="T15" fmla="*/ 3 h 3"/>
                <a:gd name="T16" fmla="*/ 526 w 526"/>
                <a:gd name="T17" fmla="*/ 3 h 3"/>
                <a:gd name="T18" fmla="*/ 526 w 526"/>
                <a:gd name="T19" fmla="*/ 3 h 3"/>
                <a:gd name="T20" fmla="*/ 0 w 526"/>
                <a:gd name="T21" fmla="*/ 3 h 3"/>
                <a:gd name="T22" fmla="*/ 0 w 526"/>
                <a:gd name="T23" fmla="*/ 3 h 3"/>
                <a:gd name="T24" fmla="*/ 0 w 526"/>
                <a:gd name="T25" fmla="*/ 3 h 3"/>
                <a:gd name="T26" fmla="*/ 2 w 526"/>
                <a:gd name="T27" fmla="*/ 3 h 3"/>
                <a:gd name="T28" fmla="*/ 2 w 526"/>
                <a:gd name="T29" fmla="*/ 1 h 3"/>
                <a:gd name="T30" fmla="*/ 2 w 526"/>
                <a:gd name="T31" fmla="*/ 1 h 3"/>
                <a:gd name="T32" fmla="*/ 2 w 526"/>
                <a:gd name="T33" fmla="*/ 1 h 3"/>
                <a:gd name="T34" fmla="*/ 2 w 526"/>
                <a:gd name="T35" fmla="*/ 0 h 3"/>
                <a:gd name="T36" fmla="*/ 2 w 526"/>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6" h="3">
                  <a:moveTo>
                    <a:pt x="2" y="0"/>
                  </a:moveTo>
                  <a:lnTo>
                    <a:pt x="526" y="0"/>
                  </a:lnTo>
                  <a:lnTo>
                    <a:pt x="526" y="1"/>
                  </a:lnTo>
                  <a:lnTo>
                    <a:pt x="526" y="3"/>
                  </a:lnTo>
                  <a:lnTo>
                    <a:pt x="0" y="3"/>
                  </a:lnTo>
                  <a:lnTo>
                    <a:pt x="2" y="3"/>
                  </a:lnTo>
                  <a:lnTo>
                    <a:pt x="2" y="1"/>
                  </a:lnTo>
                  <a:lnTo>
                    <a:pt x="2" y="0"/>
                  </a:lnTo>
                  <a:close/>
                </a:path>
              </a:pathLst>
            </a:custGeom>
            <a:solidFill>
              <a:srgbClr val="6866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49" name="Freeform 844"/>
            <p:cNvSpPr>
              <a:spLocks/>
            </p:cNvSpPr>
            <p:nvPr/>
          </p:nvSpPr>
          <p:spPr bwMode="auto">
            <a:xfrm>
              <a:off x="4222" y="1144"/>
              <a:ext cx="526" cy="4"/>
            </a:xfrm>
            <a:custGeom>
              <a:avLst/>
              <a:gdLst>
                <a:gd name="T0" fmla="*/ 2 w 526"/>
                <a:gd name="T1" fmla="*/ 0 h 4"/>
                <a:gd name="T2" fmla="*/ 526 w 526"/>
                <a:gd name="T3" fmla="*/ 0 h 4"/>
                <a:gd name="T4" fmla="*/ 526 w 526"/>
                <a:gd name="T5" fmla="*/ 2 h 4"/>
                <a:gd name="T6" fmla="*/ 526 w 526"/>
                <a:gd name="T7" fmla="*/ 2 h 4"/>
                <a:gd name="T8" fmla="*/ 526 w 526"/>
                <a:gd name="T9" fmla="*/ 2 h 4"/>
                <a:gd name="T10" fmla="*/ 526 w 526"/>
                <a:gd name="T11" fmla="*/ 2 h 4"/>
                <a:gd name="T12" fmla="*/ 526 w 526"/>
                <a:gd name="T13" fmla="*/ 4 h 4"/>
                <a:gd name="T14" fmla="*/ 526 w 526"/>
                <a:gd name="T15" fmla="*/ 4 h 4"/>
                <a:gd name="T16" fmla="*/ 526 w 526"/>
                <a:gd name="T17" fmla="*/ 4 h 4"/>
                <a:gd name="T18" fmla="*/ 526 w 526"/>
                <a:gd name="T19" fmla="*/ 4 h 4"/>
                <a:gd name="T20" fmla="*/ 0 w 526"/>
                <a:gd name="T21" fmla="*/ 4 h 4"/>
                <a:gd name="T22" fmla="*/ 0 w 526"/>
                <a:gd name="T23" fmla="*/ 4 h 4"/>
                <a:gd name="T24" fmla="*/ 0 w 526"/>
                <a:gd name="T25" fmla="*/ 4 h 4"/>
                <a:gd name="T26" fmla="*/ 0 w 526"/>
                <a:gd name="T27" fmla="*/ 4 h 4"/>
                <a:gd name="T28" fmla="*/ 0 w 526"/>
                <a:gd name="T29" fmla="*/ 2 h 4"/>
                <a:gd name="T30" fmla="*/ 0 w 526"/>
                <a:gd name="T31" fmla="*/ 2 h 4"/>
                <a:gd name="T32" fmla="*/ 0 w 526"/>
                <a:gd name="T33" fmla="*/ 2 h 4"/>
                <a:gd name="T34" fmla="*/ 2 w 526"/>
                <a:gd name="T35" fmla="*/ 2 h 4"/>
                <a:gd name="T36" fmla="*/ 2 w 526"/>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6" h="4">
                  <a:moveTo>
                    <a:pt x="2" y="0"/>
                  </a:moveTo>
                  <a:lnTo>
                    <a:pt x="526" y="0"/>
                  </a:lnTo>
                  <a:lnTo>
                    <a:pt x="526" y="2"/>
                  </a:lnTo>
                  <a:lnTo>
                    <a:pt x="526" y="4"/>
                  </a:lnTo>
                  <a:lnTo>
                    <a:pt x="0" y="4"/>
                  </a:lnTo>
                  <a:lnTo>
                    <a:pt x="0" y="2"/>
                  </a:lnTo>
                  <a:lnTo>
                    <a:pt x="2" y="2"/>
                  </a:lnTo>
                  <a:lnTo>
                    <a:pt x="2" y="0"/>
                  </a:lnTo>
                  <a:close/>
                </a:path>
              </a:pathLst>
            </a:custGeom>
            <a:solidFill>
              <a:srgbClr val="6866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50" name="Freeform 845"/>
            <p:cNvSpPr>
              <a:spLocks/>
            </p:cNvSpPr>
            <p:nvPr/>
          </p:nvSpPr>
          <p:spPr bwMode="auto">
            <a:xfrm>
              <a:off x="4222" y="1146"/>
              <a:ext cx="527" cy="4"/>
            </a:xfrm>
            <a:custGeom>
              <a:avLst/>
              <a:gdLst>
                <a:gd name="T0" fmla="*/ 0 w 527"/>
                <a:gd name="T1" fmla="*/ 0 h 4"/>
                <a:gd name="T2" fmla="*/ 526 w 527"/>
                <a:gd name="T3" fmla="*/ 0 h 4"/>
                <a:gd name="T4" fmla="*/ 526 w 527"/>
                <a:gd name="T5" fmla="*/ 2 h 4"/>
                <a:gd name="T6" fmla="*/ 526 w 527"/>
                <a:gd name="T7" fmla="*/ 2 h 4"/>
                <a:gd name="T8" fmla="*/ 526 w 527"/>
                <a:gd name="T9" fmla="*/ 2 h 4"/>
                <a:gd name="T10" fmla="*/ 526 w 527"/>
                <a:gd name="T11" fmla="*/ 2 h 4"/>
                <a:gd name="T12" fmla="*/ 527 w 527"/>
                <a:gd name="T13" fmla="*/ 4 h 4"/>
                <a:gd name="T14" fmla="*/ 527 w 527"/>
                <a:gd name="T15" fmla="*/ 4 h 4"/>
                <a:gd name="T16" fmla="*/ 527 w 527"/>
                <a:gd name="T17" fmla="*/ 4 h 4"/>
                <a:gd name="T18" fmla="*/ 527 w 527"/>
                <a:gd name="T19" fmla="*/ 4 h 4"/>
                <a:gd name="T20" fmla="*/ 0 w 527"/>
                <a:gd name="T21" fmla="*/ 4 h 4"/>
                <a:gd name="T22" fmla="*/ 0 w 527"/>
                <a:gd name="T23" fmla="*/ 4 h 4"/>
                <a:gd name="T24" fmla="*/ 0 w 527"/>
                <a:gd name="T25" fmla="*/ 4 h 4"/>
                <a:gd name="T26" fmla="*/ 0 w 527"/>
                <a:gd name="T27" fmla="*/ 4 h 4"/>
                <a:gd name="T28" fmla="*/ 0 w 527"/>
                <a:gd name="T29" fmla="*/ 2 h 4"/>
                <a:gd name="T30" fmla="*/ 0 w 527"/>
                <a:gd name="T31" fmla="*/ 2 h 4"/>
                <a:gd name="T32" fmla="*/ 0 w 527"/>
                <a:gd name="T33" fmla="*/ 2 h 4"/>
                <a:gd name="T34" fmla="*/ 0 w 527"/>
                <a:gd name="T35" fmla="*/ 2 h 4"/>
                <a:gd name="T36" fmla="*/ 0 w 527"/>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7" h="4">
                  <a:moveTo>
                    <a:pt x="0" y="0"/>
                  </a:moveTo>
                  <a:lnTo>
                    <a:pt x="526" y="0"/>
                  </a:lnTo>
                  <a:lnTo>
                    <a:pt x="526" y="2"/>
                  </a:lnTo>
                  <a:lnTo>
                    <a:pt x="527" y="4"/>
                  </a:lnTo>
                  <a:lnTo>
                    <a:pt x="0" y="4"/>
                  </a:lnTo>
                  <a:lnTo>
                    <a:pt x="0" y="2"/>
                  </a:lnTo>
                  <a:lnTo>
                    <a:pt x="0" y="0"/>
                  </a:lnTo>
                  <a:close/>
                </a:path>
              </a:pathLst>
            </a:custGeom>
            <a:solidFill>
              <a:srgbClr val="696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51" name="Freeform 846"/>
            <p:cNvSpPr>
              <a:spLocks/>
            </p:cNvSpPr>
            <p:nvPr/>
          </p:nvSpPr>
          <p:spPr bwMode="auto">
            <a:xfrm>
              <a:off x="4222" y="1148"/>
              <a:ext cx="527" cy="3"/>
            </a:xfrm>
            <a:custGeom>
              <a:avLst/>
              <a:gdLst>
                <a:gd name="T0" fmla="*/ 0 w 527"/>
                <a:gd name="T1" fmla="*/ 0 h 3"/>
                <a:gd name="T2" fmla="*/ 526 w 527"/>
                <a:gd name="T3" fmla="*/ 0 h 3"/>
                <a:gd name="T4" fmla="*/ 527 w 527"/>
                <a:gd name="T5" fmla="*/ 2 h 3"/>
                <a:gd name="T6" fmla="*/ 527 w 527"/>
                <a:gd name="T7" fmla="*/ 2 h 3"/>
                <a:gd name="T8" fmla="*/ 527 w 527"/>
                <a:gd name="T9" fmla="*/ 2 h 3"/>
                <a:gd name="T10" fmla="*/ 527 w 527"/>
                <a:gd name="T11" fmla="*/ 2 h 3"/>
                <a:gd name="T12" fmla="*/ 527 w 527"/>
                <a:gd name="T13" fmla="*/ 3 h 3"/>
                <a:gd name="T14" fmla="*/ 527 w 527"/>
                <a:gd name="T15" fmla="*/ 3 h 3"/>
                <a:gd name="T16" fmla="*/ 527 w 527"/>
                <a:gd name="T17" fmla="*/ 3 h 3"/>
                <a:gd name="T18" fmla="*/ 527 w 527"/>
                <a:gd name="T19" fmla="*/ 3 h 3"/>
                <a:gd name="T20" fmla="*/ 0 w 527"/>
                <a:gd name="T21" fmla="*/ 3 h 3"/>
                <a:gd name="T22" fmla="*/ 0 w 527"/>
                <a:gd name="T23" fmla="*/ 3 h 3"/>
                <a:gd name="T24" fmla="*/ 0 w 527"/>
                <a:gd name="T25" fmla="*/ 3 h 3"/>
                <a:gd name="T26" fmla="*/ 0 w 527"/>
                <a:gd name="T27" fmla="*/ 3 h 3"/>
                <a:gd name="T28" fmla="*/ 0 w 527"/>
                <a:gd name="T29" fmla="*/ 2 h 3"/>
                <a:gd name="T30" fmla="*/ 0 w 527"/>
                <a:gd name="T31" fmla="*/ 2 h 3"/>
                <a:gd name="T32" fmla="*/ 0 w 527"/>
                <a:gd name="T33" fmla="*/ 2 h 3"/>
                <a:gd name="T34" fmla="*/ 0 w 527"/>
                <a:gd name="T35" fmla="*/ 2 h 3"/>
                <a:gd name="T36" fmla="*/ 0 w 527"/>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7" h="3">
                  <a:moveTo>
                    <a:pt x="0" y="0"/>
                  </a:moveTo>
                  <a:lnTo>
                    <a:pt x="526" y="0"/>
                  </a:lnTo>
                  <a:lnTo>
                    <a:pt x="527" y="2"/>
                  </a:lnTo>
                  <a:lnTo>
                    <a:pt x="527" y="3"/>
                  </a:lnTo>
                  <a:lnTo>
                    <a:pt x="0" y="3"/>
                  </a:lnTo>
                  <a:lnTo>
                    <a:pt x="0" y="2"/>
                  </a:lnTo>
                  <a:lnTo>
                    <a:pt x="0" y="0"/>
                  </a:lnTo>
                  <a:close/>
                </a:path>
              </a:pathLst>
            </a:custGeom>
            <a:solidFill>
              <a:srgbClr val="696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52" name="Freeform 847"/>
            <p:cNvSpPr>
              <a:spLocks/>
            </p:cNvSpPr>
            <p:nvPr/>
          </p:nvSpPr>
          <p:spPr bwMode="auto">
            <a:xfrm>
              <a:off x="4222" y="1150"/>
              <a:ext cx="527" cy="3"/>
            </a:xfrm>
            <a:custGeom>
              <a:avLst/>
              <a:gdLst>
                <a:gd name="T0" fmla="*/ 0 w 527"/>
                <a:gd name="T1" fmla="*/ 0 h 3"/>
                <a:gd name="T2" fmla="*/ 527 w 527"/>
                <a:gd name="T3" fmla="*/ 0 h 3"/>
                <a:gd name="T4" fmla="*/ 527 w 527"/>
                <a:gd name="T5" fmla="*/ 1 h 3"/>
                <a:gd name="T6" fmla="*/ 527 w 527"/>
                <a:gd name="T7" fmla="*/ 1 h 3"/>
                <a:gd name="T8" fmla="*/ 527 w 527"/>
                <a:gd name="T9" fmla="*/ 1 h 3"/>
                <a:gd name="T10" fmla="*/ 527 w 527"/>
                <a:gd name="T11" fmla="*/ 1 h 3"/>
                <a:gd name="T12" fmla="*/ 527 w 527"/>
                <a:gd name="T13" fmla="*/ 3 h 3"/>
                <a:gd name="T14" fmla="*/ 527 w 527"/>
                <a:gd name="T15" fmla="*/ 3 h 3"/>
                <a:gd name="T16" fmla="*/ 527 w 527"/>
                <a:gd name="T17" fmla="*/ 3 h 3"/>
                <a:gd name="T18" fmla="*/ 527 w 527"/>
                <a:gd name="T19" fmla="*/ 3 h 3"/>
                <a:gd name="T20" fmla="*/ 0 w 527"/>
                <a:gd name="T21" fmla="*/ 3 h 3"/>
                <a:gd name="T22" fmla="*/ 0 w 527"/>
                <a:gd name="T23" fmla="*/ 3 h 3"/>
                <a:gd name="T24" fmla="*/ 0 w 527"/>
                <a:gd name="T25" fmla="*/ 3 h 3"/>
                <a:gd name="T26" fmla="*/ 0 w 527"/>
                <a:gd name="T27" fmla="*/ 3 h 3"/>
                <a:gd name="T28" fmla="*/ 0 w 527"/>
                <a:gd name="T29" fmla="*/ 1 h 3"/>
                <a:gd name="T30" fmla="*/ 0 w 527"/>
                <a:gd name="T31" fmla="*/ 1 h 3"/>
                <a:gd name="T32" fmla="*/ 0 w 527"/>
                <a:gd name="T33" fmla="*/ 1 h 3"/>
                <a:gd name="T34" fmla="*/ 0 w 527"/>
                <a:gd name="T35" fmla="*/ 1 h 3"/>
                <a:gd name="T36" fmla="*/ 0 w 527"/>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7" h="3">
                  <a:moveTo>
                    <a:pt x="0" y="0"/>
                  </a:moveTo>
                  <a:lnTo>
                    <a:pt x="527" y="0"/>
                  </a:lnTo>
                  <a:lnTo>
                    <a:pt x="527" y="1"/>
                  </a:lnTo>
                  <a:lnTo>
                    <a:pt x="527" y="3"/>
                  </a:lnTo>
                  <a:lnTo>
                    <a:pt x="0" y="3"/>
                  </a:lnTo>
                  <a:lnTo>
                    <a:pt x="0" y="1"/>
                  </a:lnTo>
                  <a:lnTo>
                    <a:pt x="0" y="0"/>
                  </a:lnTo>
                  <a:close/>
                </a:path>
              </a:pathLst>
            </a:custGeom>
            <a:solidFill>
              <a:srgbClr val="6C6A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53" name="Freeform 848"/>
            <p:cNvSpPr>
              <a:spLocks/>
            </p:cNvSpPr>
            <p:nvPr/>
          </p:nvSpPr>
          <p:spPr bwMode="auto">
            <a:xfrm>
              <a:off x="4220" y="1151"/>
              <a:ext cx="529" cy="4"/>
            </a:xfrm>
            <a:custGeom>
              <a:avLst/>
              <a:gdLst>
                <a:gd name="T0" fmla="*/ 2 w 529"/>
                <a:gd name="T1" fmla="*/ 0 h 4"/>
                <a:gd name="T2" fmla="*/ 529 w 529"/>
                <a:gd name="T3" fmla="*/ 0 h 4"/>
                <a:gd name="T4" fmla="*/ 529 w 529"/>
                <a:gd name="T5" fmla="*/ 2 h 4"/>
                <a:gd name="T6" fmla="*/ 529 w 529"/>
                <a:gd name="T7" fmla="*/ 2 h 4"/>
                <a:gd name="T8" fmla="*/ 529 w 529"/>
                <a:gd name="T9" fmla="*/ 2 h 4"/>
                <a:gd name="T10" fmla="*/ 529 w 529"/>
                <a:gd name="T11" fmla="*/ 2 h 4"/>
                <a:gd name="T12" fmla="*/ 529 w 529"/>
                <a:gd name="T13" fmla="*/ 4 h 4"/>
                <a:gd name="T14" fmla="*/ 529 w 529"/>
                <a:gd name="T15" fmla="*/ 4 h 4"/>
                <a:gd name="T16" fmla="*/ 529 w 529"/>
                <a:gd name="T17" fmla="*/ 4 h 4"/>
                <a:gd name="T18" fmla="*/ 529 w 529"/>
                <a:gd name="T19" fmla="*/ 4 h 4"/>
                <a:gd name="T20" fmla="*/ 0 w 529"/>
                <a:gd name="T21" fmla="*/ 4 h 4"/>
                <a:gd name="T22" fmla="*/ 0 w 529"/>
                <a:gd name="T23" fmla="*/ 4 h 4"/>
                <a:gd name="T24" fmla="*/ 0 w 529"/>
                <a:gd name="T25" fmla="*/ 4 h 4"/>
                <a:gd name="T26" fmla="*/ 0 w 529"/>
                <a:gd name="T27" fmla="*/ 4 h 4"/>
                <a:gd name="T28" fmla="*/ 2 w 529"/>
                <a:gd name="T29" fmla="*/ 2 h 4"/>
                <a:gd name="T30" fmla="*/ 2 w 529"/>
                <a:gd name="T31" fmla="*/ 2 h 4"/>
                <a:gd name="T32" fmla="*/ 2 w 529"/>
                <a:gd name="T33" fmla="*/ 2 h 4"/>
                <a:gd name="T34" fmla="*/ 2 w 529"/>
                <a:gd name="T35" fmla="*/ 2 h 4"/>
                <a:gd name="T36" fmla="*/ 2 w 529"/>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9" h="4">
                  <a:moveTo>
                    <a:pt x="2" y="0"/>
                  </a:moveTo>
                  <a:lnTo>
                    <a:pt x="529" y="0"/>
                  </a:lnTo>
                  <a:lnTo>
                    <a:pt x="529" y="2"/>
                  </a:lnTo>
                  <a:lnTo>
                    <a:pt x="529" y="4"/>
                  </a:lnTo>
                  <a:lnTo>
                    <a:pt x="0" y="4"/>
                  </a:lnTo>
                  <a:lnTo>
                    <a:pt x="2" y="2"/>
                  </a:lnTo>
                  <a:lnTo>
                    <a:pt x="2" y="0"/>
                  </a:lnTo>
                  <a:close/>
                </a:path>
              </a:pathLst>
            </a:custGeom>
            <a:solidFill>
              <a:srgbClr val="6C6A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54" name="Freeform 849"/>
            <p:cNvSpPr>
              <a:spLocks/>
            </p:cNvSpPr>
            <p:nvPr/>
          </p:nvSpPr>
          <p:spPr bwMode="auto">
            <a:xfrm>
              <a:off x="4220" y="1153"/>
              <a:ext cx="529" cy="5"/>
            </a:xfrm>
            <a:custGeom>
              <a:avLst/>
              <a:gdLst>
                <a:gd name="T0" fmla="*/ 2 w 529"/>
                <a:gd name="T1" fmla="*/ 0 h 5"/>
                <a:gd name="T2" fmla="*/ 529 w 529"/>
                <a:gd name="T3" fmla="*/ 0 h 5"/>
                <a:gd name="T4" fmla="*/ 529 w 529"/>
                <a:gd name="T5" fmla="*/ 2 h 5"/>
                <a:gd name="T6" fmla="*/ 529 w 529"/>
                <a:gd name="T7" fmla="*/ 2 h 5"/>
                <a:gd name="T8" fmla="*/ 529 w 529"/>
                <a:gd name="T9" fmla="*/ 2 h 5"/>
                <a:gd name="T10" fmla="*/ 529 w 529"/>
                <a:gd name="T11" fmla="*/ 2 h 5"/>
                <a:gd name="T12" fmla="*/ 529 w 529"/>
                <a:gd name="T13" fmla="*/ 3 h 5"/>
                <a:gd name="T14" fmla="*/ 529 w 529"/>
                <a:gd name="T15" fmla="*/ 3 h 5"/>
                <a:gd name="T16" fmla="*/ 529 w 529"/>
                <a:gd name="T17" fmla="*/ 3 h 5"/>
                <a:gd name="T18" fmla="*/ 529 w 529"/>
                <a:gd name="T19" fmla="*/ 5 h 5"/>
                <a:gd name="T20" fmla="*/ 0 w 529"/>
                <a:gd name="T21" fmla="*/ 5 h 5"/>
                <a:gd name="T22" fmla="*/ 0 w 529"/>
                <a:gd name="T23" fmla="*/ 3 h 5"/>
                <a:gd name="T24" fmla="*/ 0 w 529"/>
                <a:gd name="T25" fmla="*/ 3 h 5"/>
                <a:gd name="T26" fmla="*/ 0 w 529"/>
                <a:gd name="T27" fmla="*/ 3 h 5"/>
                <a:gd name="T28" fmla="*/ 0 w 529"/>
                <a:gd name="T29" fmla="*/ 2 h 5"/>
                <a:gd name="T30" fmla="*/ 0 w 529"/>
                <a:gd name="T31" fmla="*/ 2 h 5"/>
                <a:gd name="T32" fmla="*/ 0 w 529"/>
                <a:gd name="T33" fmla="*/ 2 h 5"/>
                <a:gd name="T34" fmla="*/ 0 w 529"/>
                <a:gd name="T35" fmla="*/ 2 h 5"/>
                <a:gd name="T36" fmla="*/ 2 w 529"/>
                <a:gd name="T37" fmla="*/ 0 h 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9" h="5">
                  <a:moveTo>
                    <a:pt x="2" y="0"/>
                  </a:moveTo>
                  <a:lnTo>
                    <a:pt x="529" y="0"/>
                  </a:lnTo>
                  <a:lnTo>
                    <a:pt x="529" y="2"/>
                  </a:lnTo>
                  <a:lnTo>
                    <a:pt x="529" y="3"/>
                  </a:lnTo>
                  <a:lnTo>
                    <a:pt x="529" y="5"/>
                  </a:lnTo>
                  <a:lnTo>
                    <a:pt x="0" y="5"/>
                  </a:lnTo>
                  <a:lnTo>
                    <a:pt x="0" y="3"/>
                  </a:lnTo>
                  <a:lnTo>
                    <a:pt x="0" y="2"/>
                  </a:lnTo>
                  <a:lnTo>
                    <a:pt x="2" y="0"/>
                  </a:lnTo>
                  <a:close/>
                </a:path>
              </a:pathLst>
            </a:custGeom>
            <a:solidFill>
              <a:srgbClr val="6C6A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55" name="Freeform 850"/>
            <p:cNvSpPr>
              <a:spLocks/>
            </p:cNvSpPr>
            <p:nvPr/>
          </p:nvSpPr>
          <p:spPr bwMode="auto">
            <a:xfrm>
              <a:off x="4220" y="1155"/>
              <a:ext cx="529" cy="5"/>
            </a:xfrm>
            <a:custGeom>
              <a:avLst/>
              <a:gdLst>
                <a:gd name="T0" fmla="*/ 0 w 529"/>
                <a:gd name="T1" fmla="*/ 0 h 5"/>
                <a:gd name="T2" fmla="*/ 529 w 529"/>
                <a:gd name="T3" fmla="*/ 0 h 5"/>
                <a:gd name="T4" fmla="*/ 529 w 529"/>
                <a:gd name="T5" fmla="*/ 1 h 5"/>
                <a:gd name="T6" fmla="*/ 529 w 529"/>
                <a:gd name="T7" fmla="*/ 1 h 5"/>
                <a:gd name="T8" fmla="*/ 529 w 529"/>
                <a:gd name="T9" fmla="*/ 1 h 5"/>
                <a:gd name="T10" fmla="*/ 529 w 529"/>
                <a:gd name="T11" fmla="*/ 3 h 5"/>
                <a:gd name="T12" fmla="*/ 529 w 529"/>
                <a:gd name="T13" fmla="*/ 3 h 5"/>
                <a:gd name="T14" fmla="*/ 529 w 529"/>
                <a:gd name="T15" fmla="*/ 3 h 5"/>
                <a:gd name="T16" fmla="*/ 529 w 529"/>
                <a:gd name="T17" fmla="*/ 3 h 5"/>
                <a:gd name="T18" fmla="*/ 529 w 529"/>
                <a:gd name="T19" fmla="*/ 5 h 5"/>
                <a:gd name="T20" fmla="*/ 0 w 529"/>
                <a:gd name="T21" fmla="*/ 5 h 5"/>
                <a:gd name="T22" fmla="*/ 0 w 529"/>
                <a:gd name="T23" fmla="*/ 3 h 5"/>
                <a:gd name="T24" fmla="*/ 0 w 529"/>
                <a:gd name="T25" fmla="*/ 3 h 5"/>
                <a:gd name="T26" fmla="*/ 0 w 529"/>
                <a:gd name="T27" fmla="*/ 3 h 5"/>
                <a:gd name="T28" fmla="*/ 0 w 529"/>
                <a:gd name="T29" fmla="*/ 3 h 5"/>
                <a:gd name="T30" fmla="*/ 0 w 529"/>
                <a:gd name="T31" fmla="*/ 1 h 5"/>
                <a:gd name="T32" fmla="*/ 0 w 529"/>
                <a:gd name="T33" fmla="*/ 1 h 5"/>
                <a:gd name="T34" fmla="*/ 0 w 529"/>
                <a:gd name="T35" fmla="*/ 1 h 5"/>
                <a:gd name="T36" fmla="*/ 0 w 529"/>
                <a:gd name="T37" fmla="*/ 0 h 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9" h="5">
                  <a:moveTo>
                    <a:pt x="0" y="0"/>
                  </a:moveTo>
                  <a:lnTo>
                    <a:pt x="529" y="0"/>
                  </a:lnTo>
                  <a:lnTo>
                    <a:pt x="529" y="1"/>
                  </a:lnTo>
                  <a:lnTo>
                    <a:pt x="529" y="3"/>
                  </a:lnTo>
                  <a:lnTo>
                    <a:pt x="529" y="5"/>
                  </a:lnTo>
                  <a:lnTo>
                    <a:pt x="0" y="5"/>
                  </a:lnTo>
                  <a:lnTo>
                    <a:pt x="0" y="3"/>
                  </a:lnTo>
                  <a:lnTo>
                    <a:pt x="0" y="1"/>
                  </a:lnTo>
                  <a:lnTo>
                    <a:pt x="0" y="0"/>
                  </a:lnTo>
                  <a:close/>
                </a:path>
              </a:pathLst>
            </a:custGeom>
            <a:solidFill>
              <a:srgbClr val="6D6B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56" name="Freeform 851"/>
            <p:cNvSpPr>
              <a:spLocks/>
            </p:cNvSpPr>
            <p:nvPr/>
          </p:nvSpPr>
          <p:spPr bwMode="auto">
            <a:xfrm>
              <a:off x="4220" y="1158"/>
              <a:ext cx="529" cy="3"/>
            </a:xfrm>
            <a:custGeom>
              <a:avLst/>
              <a:gdLst>
                <a:gd name="T0" fmla="*/ 0 w 529"/>
                <a:gd name="T1" fmla="*/ 0 h 3"/>
                <a:gd name="T2" fmla="*/ 529 w 529"/>
                <a:gd name="T3" fmla="*/ 0 h 3"/>
                <a:gd name="T4" fmla="*/ 529 w 529"/>
                <a:gd name="T5" fmla="*/ 0 h 3"/>
                <a:gd name="T6" fmla="*/ 529 w 529"/>
                <a:gd name="T7" fmla="*/ 0 h 3"/>
                <a:gd name="T8" fmla="*/ 529 w 529"/>
                <a:gd name="T9" fmla="*/ 0 h 3"/>
                <a:gd name="T10" fmla="*/ 529 w 529"/>
                <a:gd name="T11" fmla="*/ 2 h 3"/>
                <a:gd name="T12" fmla="*/ 529 w 529"/>
                <a:gd name="T13" fmla="*/ 2 h 3"/>
                <a:gd name="T14" fmla="*/ 529 w 529"/>
                <a:gd name="T15" fmla="*/ 2 h 3"/>
                <a:gd name="T16" fmla="*/ 529 w 529"/>
                <a:gd name="T17" fmla="*/ 2 h 3"/>
                <a:gd name="T18" fmla="*/ 529 w 529"/>
                <a:gd name="T19" fmla="*/ 3 h 3"/>
                <a:gd name="T20" fmla="*/ 0 w 529"/>
                <a:gd name="T21" fmla="*/ 3 h 3"/>
                <a:gd name="T22" fmla="*/ 0 w 529"/>
                <a:gd name="T23" fmla="*/ 2 h 3"/>
                <a:gd name="T24" fmla="*/ 0 w 529"/>
                <a:gd name="T25" fmla="*/ 2 h 3"/>
                <a:gd name="T26" fmla="*/ 0 w 529"/>
                <a:gd name="T27" fmla="*/ 2 h 3"/>
                <a:gd name="T28" fmla="*/ 0 w 529"/>
                <a:gd name="T29" fmla="*/ 2 h 3"/>
                <a:gd name="T30" fmla="*/ 0 w 529"/>
                <a:gd name="T31" fmla="*/ 0 h 3"/>
                <a:gd name="T32" fmla="*/ 0 w 529"/>
                <a:gd name="T33" fmla="*/ 0 h 3"/>
                <a:gd name="T34" fmla="*/ 0 w 529"/>
                <a:gd name="T35" fmla="*/ 0 h 3"/>
                <a:gd name="T36" fmla="*/ 0 w 529"/>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9" h="3">
                  <a:moveTo>
                    <a:pt x="0" y="0"/>
                  </a:moveTo>
                  <a:lnTo>
                    <a:pt x="529" y="0"/>
                  </a:lnTo>
                  <a:lnTo>
                    <a:pt x="529" y="2"/>
                  </a:lnTo>
                  <a:lnTo>
                    <a:pt x="529" y="3"/>
                  </a:lnTo>
                  <a:lnTo>
                    <a:pt x="0" y="3"/>
                  </a:lnTo>
                  <a:lnTo>
                    <a:pt x="0" y="2"/>
                  </a:lnTo>
                  <a:lnTo>
                    <a:pt x="0" y="0"/>
                  </a:lnTo>
                  <a:close/>
                </a:path>
              </a:pathLst>
            </a:custGeom>
            <a:solidFill>
              <a:srgbClr val="6D6B6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57" name="Freeform 852"/>
            <p:cNvSpPr>
              <a:spLocks/>
            </p:cNvSpPr>
            <p:nvPr/>
          </p:nvSpPr>
          <p:spPr bwMode="auto">
            <a:xfrm>
              <a:off x="4220" y="1160"/>
              <a:ext cx="529" cy="3"/>
            </a:xfrm>
            <a:custGeom>
              <a:avLst/>
              <a:gdLst>
                <a:gd name="T0" fmla="*/ 0 w 529"/>
                <a:gd name="T1" fmla="*/ 0 h 3"/>
                <a:gd name="T2" fmla="*/ 529 w 529"/>
                <a:gd name="T3" fmla="*/ 0 h 3"/>
                <a:gd name="T4" fmla="*/ 529 w 529"/>
                <a:gd name="T5" fmla="*/ 0 h 3"/>
                <a:gd name="T6" fmla="*/ 529 w 529"/>
                <a:gd name="T7" fmla="*/ 0 h 3"/>
                <a:gd name="T8" fmla="*/ 529 w 529"/>
                <a:gd name="T9" fmla="*/ 0 h 3"/>
                <a:gd name="T10" fmla="*/ 529 w 529"/>
                <a:gd name="T11" fmla="*/ 1 h 3"/>
                <a:gd name="T12" fmla="*/ 529 w 529"/>
                <a:gd name="T13" fmla="*/ 1 h 3"/>
                <a:gd name="T14" fmla="*/ 529 w 529"/>
                <a:gd name="T15" fmla="*/ 1 h 3"/>
                <a:gd name="T16" fmla="*/ 529 w 529"/>
                <a:gd name="T17" fmla="*/ 1 h 3"/>
                <a:gd name="T18" fmla="*/ 529 w 529"/>
                <a:gd name="T19" fmla="*/ 3 h 3"/>
                <a:gd name="T20" fmla="*/ 0 w 529"/>
                <a:gd name="T21" fmla="*/ 3 h 3"/>
                <a:gd name="T22" fmla="*/ 0 w 529"/>
                <a:gd name="T23" fmla="*/ 1 h 3"/>
                <a:gd name="T24" fmla="*/ 0 w 529"/>
                <a:gd name="T25" fmla="*/ 1 h 3"/>
                <a:gd name="T26" fmla="*/ 0 w 529"/>
                <a:gd name="T27" fmla="*/ 1 h 3"/>
                <a:gd name="T28" fmla="*/ 0 w 529"/>
                <a:gd name="T29" fmla="*/ 1 h 3"/>
                <a:gd name="T30" fmla="*/ 0 w 529"/>
                <a:gd name="T31" fmla="*/ 0 h 3"/>
                <a:gd name="T32" fmla="*/ 0 w 529"/>
                <a:gd name="T33" fmla="*/ 0 h 3"/>
                <a:gd name="T34" fmla="*/ 0 w 529"/>
                <a:gd name="T35" fmla="*/ 0 h 3"/>
                <a:gd name="T36" fmla="*/ 0 w 529"/>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9" h="3">
                  <a:moveTo>
                    <a:pt x="0" y="0"/>
                  </a:moveTo>
                  <a:lnTo>
                    <a:pt x="529" y="0"/>
                  </a:lnTo>
                  <a:lnTo>
                    <a:pt x="529" y="1"/>
                  </a:lnTo>
                  <a:lnTo>
                    <a:pt x="529" y="3"/>
                  </a:lnTo>
                  <a:lnTo>
                    <a:pt x="0" y="3"/>
                  </a:lnTo>
                  <a:lnTo>
                    <a:pt x="0" y="1"/>
                  </a:lnTo>
                  <a:lnTo>
                    <a:pt x="0" y="0"/>
                  </a:lnTo>
                  <a:close/>
                </a:path>
              </a:pathLst>
            </a:custGeom>
            <a:solidFill>
              <a:srgbClr val="6F6D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58" name="Freeform 853"/>
            <p:cNvSpPr>
              <a:spLocks/>
            </p:cNvSpPr>
            <p:nvPr/>
          </p:nvSpPr>
          <p:spPr bwMode="auto">
            <a:xfrm>
              <a:off x="4219" y="1161"/>
              <a:ext cx="530" cy="4"/>
            </a:xfrm>
            <a:custGeom>
              <a:avLst/>
              <a:gdLst>
                <a:gd name="T0" fmla="*/ 1 w 530"/>
                <a:gd name="T1" fmla="*/ 0 h 4"/>
                <a:gd name="T2" fmla="*/ 530 w 530"/>
                <a:gd name="T3" fmla="*/ 0 h 4"/>
                <a:gd name="T4" fmla="*/ 530 w 530"/>
                <a:gd name="T5" fmla="*/ 0 h 4"/>
                <a:gd name="T6" fmla="*/ 530 w 530"/>
                <a:gd name="T7" fmla="*/ 0 h 4"/>
                <a:gd name="T8" fmla="*/ 530 w 530"/>
                <a:gd name="T9" fmla="*/ 0 h 4"/>
                <a:gd name="T10" fmla="*/ 530 w 530"/>
                <a:gd name="T11" fmla="*/ 2 h 4"/>
                <a:gd name="T12" fmla="*/ 530 w 530"/>
                <a:gd name="T13" fmla="*/ 2 h 4"/>
                <a:gd name="T14" fmla="*/ 530 w 530"/>
                <a:gd name="T15" fmla="*/ 2 h 4"/>
                <a:gd name="T16" fmla="*/ 530 w 530"/>
                <a:gd name="T17" fmla="*/ 2 h 4"/>
                <a:gd name="T18" fmla="*/ 530 w 530"/>
                <a:gd name="T19" fmla="*/ 4 h 4"/>
                <a:gd name="T20" fmla="*/ 0 w 530"/>
                <a:gd name="T21" fmla="*/ 4 h 4"/>
                <a:gd name="T22" fmla="*/ 0 w 530"/>
                <a:gd name="T23" fmla="*/ 2 h 4"/>
                <a:gd name="T24" fmla="*/ 1 w 530"/>
                <a:gd name="T25" fmla="*/ 2 h 4"/>
                <a:gd name="T26" fmla="*/ 1 w 530"/>
                <a:gd name="T27" fmla="*/ 2 h 4"/>
                <a:gd name="T28" fmla="*/ 1 w 530"/>
                <a:gd name="T29" fmla="*/ 2 h 4"/>
                <a:gd name="T30" fmla="*/ 1 w 530"/>
                <a:gd name="T31" fmla="*/ 0 h 4"/>
                <a:gd name="T32" fmla="*/ 1 w 530"/>
                <a:gd name="T33" fmla="*/ 0 h 4"/>
                <a:gd name="T34" fmla="*/ 1 w 530"/>
                <a:gd name="T35" fmla="*/ 0 h 4"/>
                <a:gd name="T36" fmla="*/ 1 w 530"/>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30" h="4">
                  <a:moveTo>
                    <a:pt x="1" y="0"/>
                  </a:moveTo>
                  <a:lnTo>
                    <a:pt x="530" y="0"/>
                  </a:lnTo>
                  <a:lnTo>
                    <a:pt x="530" y="2"/>
                  </a:lnTo>
                  <a:lnTo>
                    <a:pt x="530" y="4"/>
                  </a:lnTo>
                  <a:lnTo>
                    <a:pt x="0" y="4"/>
                  </a:lnTo>
                  <a:lnTo>
                    <a:pt x="0" y="2"/>
                  </a:lnTo>
                  <a:lnTo>
                    <a:pt x="1" y="2"/>
                  </a:lnTo>
                  <a:lnTo>
                    <a:pt x="1" y="0"/>
                  </a:lnTo>
                  <a:close/>
                </a:path>
              </a:pathLst>
            </a:custGeom>
            <a:solidFill>
              <a:srgbClr val="6F6D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59" name="Freeform 854"/>
            <p:cNvSpPr>
              <a:spLocks/>
            </p:cNvSpPr>
            <p:nvPr/>
          </p:nvSpPr>
          <p:spPr bwMode="auto">
            <a:xfrm>
              <a:off x="4219" y="1163"/>
              <a:ext cx="530" cy="3"/>
            </a:xfrm>
            <a:custGeom>
              <a:avLst/>
              <a:gdLst>
                <a:gd name="T0" fmla="*/ 1 w 530"/>
                <a:gd name="T1" fmla="*/ 0 h 3"/>
                <a:gd name="T2" fmla="*/ 530 w 530"/>
                <a:gd name="T3" fmla="*/ 0 h 3"/>
                <a:gd name="T4" fmla="*/ 530 w 530"/>
                <a:gd name="T5" fmla="*/ 0 h 3"/>
                <a:gd name="T6" fmla="*/ 530 w 530"/>
                <a:gd name="T7" fmla="*/ 0 h 3"/>
                <a:gd name="T8" fmla="*/ 530 w 530"/>
                <a:gd name="T9" fmla="*/ 0 h 3"/>
                <a:gd name="T10" fmla="*/ 530 w 530"/>
                <a:gd name="T11" fmla="*/ 2 h 3"/>
                <a:gd name="T12" fmla="*/ 530 w 530"/>
                <a:gd name="T13" fmla="*/ 2 h 3"/>
                <a:gd name="T14" fmla="*/ 530 w 530"/>
                <a:gd name="T15" fmla="*/ 2 h 3"/>
                <a:gd name="T16" fmla="*/ 530 w 530"/>
                <a:gd name="T17" fmla="*/ 2 h 3"/>
                <a:gd name="T18" fmla="*/ 530 w 530"/>
                <a:gd name="T19" fmla="*/ 3 h 3"/>
                <a:gd name="T20" fmla="*/ 0 w 530"/>
                <a:gd name="T21" fmla="*/ 3 h 3"/>
                <a:gd name="T22" fmla="*/ 0 w 530"/>
                <a:gd name="T23" fmla="*/ 2 h 3"/>
                <a:gd name="T24" fmla="*/ 0 w 530"/>
                <a:gd name="T25" fmla="*/ 2 h 3"/>
                <a:gd name="T26" fmla="*/ 0 w 530"/>
                <a:gd name="T27" fmla="*/ 2 h 3"/>
                <a:gd name="T28" fmla="*/ 0 w 530"/>
                <a:gd name="T29" fmla="*/ 2 h 3"/>
                <a:gd name="T30" fmla="*/ 0 w 530"/>
                <a:gd name="T31" fmla="*/ 0 h 3"/>
                <a:gd name="T32" fmla="*/ 1 w 530"/>
                <a:gd name="T33" fmla="*/ 0 h 3"/>
                <a:gd name="T34" fmla="*/ 1 w 530"/>
                <a:gd name="T35" fmla="*/ 0 h 3"/>
                <a:gd name="T36" fmla="*/ 1 w 530"/>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30" h="3">
                  <a:moveTo>
                    <a:pt x="1" y="0"/>
                  </a:moveTo>
                  <a:lnTo>
                    <a:pt x="530" y="0"/>
                  </a:lnTo>
                  <a:lnTo>
                    <a:pt x="530" y="2"/>
                  </a:lnTo>
                  <a:lnTo>
                    <a:pt x="530" y="3"/>
                  </a:lnTo>
                  <a:lnTo>
                    <a:pt x="0" y="3"/>
                  </a:lnTo>
                  <a:lnTo>
                    <a:pt x="0" y="2"/>
                  </a:lnTo>
                  <a:lnTo>
                    <a:pt x="0" y="0"/>
                  </a:lnTo>
                  <a:lnTo>
                    <a:pt x="1" y="0"/>
                  </a:lnTo>
                  <a:close/>
                </a:path>
              </a:pathLst>
            </a:custGeom>
            <a:solidFill>
              <a:srgbClr val="6F6D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60" name="Freeform 855"/>
            <p:cNvSpPr>
              <a:spLocks/>
            </p:cNvSpPr>
            <p:nvPr/>
          </p:nvSpPr>
          <p:spPr bwMode="auto">
            <a:xfrm>
              <a:off x="4219" y="1165"/>
              <a:ext cx="530" cy="3"/>
            </a:xfrm>
            <a:custGeom>
              <a:avLst/>
              <a:gdLst>
                <a:gd name="T0" fmla="*/ 0 w 530"/>
                <a:gd name="T1" fmla="*/ 0 h 3"/>
                <a:gd name="T2" fmla="*/ 530 w 530"/>
                <a:gd name="T3" fmla="*/ 0 h 3"/>
                <a:gd name="T4" fmla="*/ 530 w 530"/>
                <a:gd name="T5" fmla="*/ 0 h 3"/>
                <a:gd name="T6" fmla="*/ 530 w 530"/>
                <a:gd name="T7" fmla="*/ 0 h 3"/>
                <a:gd name="T8" fmla="*/ 530 w 530"/>
                <a:gd name="T9" fmla="*/ 0 h 3"/>
                <a:gd name="T10" fmla="*/ 530 w 530"/>
                <a:gd name="T11" fmla="*/ 1 h 3"/>
                <a:gd name="T12" fmla="*/ 530 w 530"/>
                <a:gd name="T13" fmla="*/ 1 h 3"/>
                <a:gd name="T14" fmla="*/ 530 w 530"/>
                <a:gd name="T15" fmla="*/ 1 h 3"/>
                <a:gd name="T16" fmla="*/ 530 w 530"/>
                <a:gd name="T17" fmla="*/ 3 h 3"/>
                <a:gd name="T18" fmla="*/ 530 w 530"/>
                <a:gd name="T19" fmla="*/ 3 h 3"/>
                <a:gd name="T20" fmla="*/ 0 w 530"/>
                <a:gd name="T21" fmla="*/ 3 h 3"/>
                <a:gd name="T22" fmla="*/ 0 w 530"/>
                <a:gd name="T23" fmla="*/ 3 h 3"/>
                <a:gd name="T24" fmla="*/ 0 w 530"/>
                <a:gd name="T25" fmla="*/ 1 h 3"/>
                <a:gd name="T26" fmla="*/ 0 w 530"/>
                <a:gd name="T27" fmla="*/ 1 h 3"/>
                <a:gd name="T28" fmla="*/ 0 w 530"/>
                <a:gd name="T29" fmla="*/ 1 h 3"/>
                <a:gd name="T30" fmla="*/ 0 w 530"/>
                <a:gd name="T31" fmla="*/ 0 h 3"/>
                <a:gd name="T32" fmla="*/ 0 w 530"/>
                <a:gd name="T33" fmla="*/ 0 h 3"/>
                <a:gd name="T34" fmla="*/ 0 w 530"/>
                <a:gd name="T35" fmla="*/ 0 h 3"/>
                <a:gd name="T36" fmla="*/ 0 w 530"/>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30" h="3">
                  <a:moveTo>
                    <a:pt x="0" y="0"/>
                  </a:moveTo>
                  <a:lnTo>
                    <a:pt x="530" y="0"/>
                  </a:lnTo>
                  <a:lnTo>
                    <a:pt x="530" y="1"/>
                  </a:lnTo>
                  <a:lnTo>
                    <a:pt x="530" y="3"/>
                  </a:lnTo>
                  <a:lnTo>
                    <a:pt x="0" y="3"/>
                  </a:lnTo>
                  <a:lnTo>
                    <a:pt x="0" y="1"/>
                  </a:lnTo>
                  <a:lnTo>
                    <a:pt x="0" y="0"/>
                  </a:lnTo>
                  <a:close/>
                </a:path>
              </a:pathLst>
            </a:custGeom>
            <a:solidFill>
              <a:srgbClr val="70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61" name="Freeform 856"/>
            <p:cNvSpPr>
              <a:spLocks/>
            </p:cNvSpPr>
            <p:nvPr/>
          </p:nvSpPr>
          <p:spPr bwMode="auto">
            <a:xfrm>
              <a:off x="4219" y="1166"/>
              <a:ext cx="530" cy="4"/>
            </a:xfrm>
            <a:custGeom>
              <a:avLst/>
              <a:gdLst>
                <a:gd name="T0" fmla="*/ 0 w 530"/>
                <a:gd name="T1" fmla="*/ 0 h 4"/>
                <a:gd name="T2" fmla="*/ 530 w 530"/>
                <a:gd name="T3" fmla="*/ 0 h 4"/>
                <a:gd name="T4" fmla="*/ 530 w 530"/>
                <a:gd name="T5" fmla="*/ 0 h 4"/>
                <a:gd name="T6" fmla="*/ 530 w 530"/>
                <a:gd name="T7" fmla="*/ 0 h 4"/>
                <a:gd name="T8" fmla="*/ 530 w 530"/>
                <a:gd name="T9" fmla="*/ 2 h 4"/>
                <a:gd name="T10" fmla="*/ 530 w 530"/>
                <a:gd name="T11" fmla="*/ 2 h 4"/>
                <a:gd name="T12" fmla="*/ 530 w 530"/>
                <a:gd name="T13" fmla="*/ 2 h 4"/>
                <a:gd name="T14" fmla="*/ 530 w 530"/>
                <a:gd name="T15" fmla="*/ 2 h 4"/>
                <a:gd name="T16" fmla="*/ 530 w 530"/>
                <a:gd name="T17" fmla="*/ 4 h 4"/>
                <a:gd name="T18" fmla="*/ 530 w 530"/>
                <a:gd name="T19" fmla="*/ 4 h 4"/>
                <a:gd name="T20" fmla="*/ 0 w 530"/>
                <a:gd name="T21" fmla="*/ 4 h 4"/>
                <a:gd name="T22" fmla="*/ 0 w 530"/>
                <a:gd name="T23" fmla="*/ 4 h 4"/>
                <a:gd name="T24" fmla="*/ 0 w 530"/>
                <a:gd name="T25" fmla="*/ 2 h 4"/>
                <a:gd name="T26" fmla="*/ 0 w 530"/>
                <a:gd name="T27" fmla="*/ 2 h 4"/>
                <a:gd name="T28" fmla="*/ 0 w 530"/>
                <a:gd name="T29" fmla="*/ 2 h 4"/>
                <a:gd name="T30" fmla="*/ 0 w 530"/>
                <a:gd name="T31" fmla="*/ 2 h 4"/>
                <a:gd name="T32" fmla="*/ 0 w 530"/>
                <a:gd name="T33" fmla="*/ 0 h 4"/>
                <a:gd name="T34" fmla="*/ 0 w 530"/>
                <a:gd name="T35" fmla="*/ 0 h 4"/>
                <a:gd name="T36" fmla="*/ 0 w 530"/>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30" h="4">
                  <a:moveTo>
                    <a:pt x="0" y="0"/>
                  </a:moveTo>
                  <a:lnTo>
                    <a:pt x="530" y="0"/>
                  </a:lnTo>
                  <a:lnTo>
                    <a:pt x="530" y="2"/>
                  </a:lnTo>
                  <a:lnTo>
                    <a:pt x="530" y="4"/>
                  </a:lnTo>
                  <a:lnTo>
                    <a:pt x="0" y="4"/>
                  </a:lnTo>
                  <a:lnTo>
                    <a:pt x="0" y="2"/>
                  </a:lnTo>
                  <a:lnTo>
                    <a:pt x="0" y="0"/>
                  </a:lnTo>
                  <a:close/>
                </a:path>
              </a:pathLst>
            </a:custGeom>
            <a:solidFill>
              <a:srgbClr val="70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62" name="Freeform 857"/>
            <p:cNvSpPr>
              <a:spLocks/>
            </p:cNvSpPr>
            <p:nvPr/>
          </p:nvSpPr>
          <p:spPr bwMode="auto">
            <a:xfrm>
              <a:off x="4219" y="1168"/>
              <a:ext cx="530" cy="4"/>
            </a:xfrm>
            <a:custGeom>
              <a:avLst/>
              <a:gdLst>
                <a:gd name="T0" fmla="*/ 0 w 530"/>
                <a:gd name="T1" fmla="*/ 0 h 4"/>
                <a:gd name="T2" fmla="*/ 530 w 530"/>
                <a:gd name="T3" fmla="*/ 0 h 4"/>
                <a:gd name="T4" fmla="*/ 530 w 530"/>
                <a:gd name="T5" fmla="*/ 0 h 4"/>
                <a:gd name="T6" fmla="*/ 530 w 530"/>
                <a:gd name="T7" fmla="*/ 0 h 4"/>
                <a:gd name="T8" fmla="*/ 530 w 530"/>
                <a:gd name="T9" fmla="*/ 2 h 4"/>
                <a:gd name="T10" fmla="*/ 530 w 530"/>
                <a:gd name="T11" fmla="*/ 2 h 4"/>
                <a:gd name="T12" fmla="*/ 530 w 530"/>
                <a:gd name="T13" fmla="*/ 2 h 4"/>
                <a:gd name="T14" fmla="*/ 530 w 530"/>
                <a:gd name="T15" fmla="*/ 2 h 4"/>
                <a:gd name="T16" fmla="*/ 530 w 530"/>
                <a:gd name="T17" fmla="*/ 4 h 4"/>
                <a:gd name="T18" fmla="*/ 530 w 530"/>
                <a:gd name="T19" fmla="*/ 4 h 4"/>
                <a:gd name="T20" fmla="*/ 0 w 530"/>
                <a:gd name="T21" fmla="*/ 4 h 4"/>
                <a:gd name="T22" fmla="*/ 0 w 530"/>
                <a:gd name="T23" fmla="*/ 4 h 4"/>
                <a:gd name="T24" fmla="*/ 0 w 530"/>
                <a:gd name="T25" fmla="*/ 2 h 4"/>
                <a:gd name="T26" fmla="*/ 0 w 530"/>
                <a:gd name="T27" fmla="*/ 2 h 4"/>
                <a:gd name="T28" fmla="*/ 0 w 530"/>
                <a:gd name="T29" fmla="*/ 2 h 4"/>
                <a:gd name="T30" fmla="*/ 0 w 530"/>
                <a:gd name="T31" fmla="*/ 2 h 4"/>
                <a:gd name="T32" fmla="*/ 0 w 530"/>
                <a:gd name="T33" fmla="*/ 0 h 4"/>
                <a:gd name="T34" fmla="*/ 0 w 530"/>
                <a:gd name="T35" fmla="*/ 0 h 4"/>
                <a:gd name="T36" fmla="*/ 0 w 530"/>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30" h="4">
                  <a:moveTo>
                    <a:pt x="0" y="0"/>
                  </a:moveTo>
                  <a:lnTo>
                    <a:pt x="530" y="0"/>
                  </a:lnTo>
                  <a:lnTo>
                    <a:pt x="530" y="2"/>
                  </a:lnTo>
                  <a:lnTo>
                    <a:pt x="530" y="4"/>
                  </a:lnTo>
                  <a:lnTo>
                    <a:pt x="0" y="4"/>
                  </a:lnTo>
                  <a:lnTo>
                    <a:pt x="0" y="2"/>
                  </a:lnTo>
                  <a:lnTo>
                    <a:pt x="0" y="0"/>
                  </a:lnTo>
                  <a:close/>
                </a:path>
              </a:pathLst>
            </a:custGeom>
            <a:solidFill>
              <a:srgbClr val="72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63" name="Freeform 858"/>
            <p:cNvSpPr>
              <a:spLocks/>
            </p:cNvSpPr>
            <p:nvPr/>
          </p:nvSpPr>
          <p:spPr bwMode="auto">
            <a:xfrm>
              <a:off x="4219" y="1170"/>
              <a:ext cx="530" cy="3"/>
            </a:xfrm>
            <a:custGeom>
              <a:avLst/>
              <a:gdLst>
                <a:gd name="T0" fmla="*/ 0 w 530"/>
                <a:gd name="T1" fmla="*/ 0 h 3"/>
                <a:gd name="T2" fmla="*/ 530 w 530"/>
                <a:gd name="T3" fmla="*/ 0 h 3"/>
                <a:gd name="T4" fmla="*/ 530 w 530"/>
                <a:gd name="T5" fmla="*/ 0 h 3"/>
                <a:gd name="T6" fmla="*/ 530 w 530"/>
                <a:gd name="T7" fmla="*/ 0 h 3"/>
                <a:gd name="T8" fmla="*/ 530 w 530"/>
                <a:gd name="T9" fmla="*/ 2 h 3"/>
                <a:gd name="T10" fmla="*/ 530 w 530"/>
                <a:gd name="T11" fmla="*/ 2 h 3"/>
                <a:gd name="T12" fmla="*/ 530 w 530"/>
                <a:gd name="T13" fmla="*/ 2 h 3"/>
                <a:gd name="T14" fmla="*/ 530 w 530"/>
                <a:gd name="T15" fmla="*/ 2 h 3"/>
                <a:gd name="T16" fmla="*/ 530 w 530"/>
                <a:gd name="T17" fmla="*/ 3 h 3"/>
                <a:gd name="T18" fmla="*/ 530 w 530"/>
                <a:gd name="T19" fmla="*/ 3 h 3"/>
                <a:gd name="T20" fmla="*/ 0 w 530"/>
                <a:gd name="T21" fmla="*/ 3 h 3"/>
                <a:gd name="T22" fmla="*/ 0 w 530"/>
                <a:gd name="T23" fmla="*/ 3 h 3"/>
                <a:gd name="T24" fmla="*/ 0 w 530"/>
                <a:gd name="T25" fmla="*/ 2 h 3"/>
                <a:gd name="T26" fmla="*/ 0 w 530"/>
                <a:gd name="T27" fmla="*/ 2 h 3"/>
                <a:gd name="T28" fmla="*/ 0 w 530"/>
                <a:gd name="T29" fmla="*/ 2 h 3"/>
                <a:gd name="T30" fmla="*/ 0 w 530"/>
                <a:gd name="T31" fmla="*/ 2 h 3"/>
                <a:gd name="T32" fmla="*/ 0 w 530"/>
                <a:gd name="T33" fmla="*/ 0 h 3"/>
                <a:gd name="T34" fmla="*/ 0 w 530"/>
                <a:gd name="T35" fmla="*/ 0 h 3"/>
                <a:gd name="T36" fmla="*/ 0 w 530"/>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30" h="3">
                  <a:moveTo>
                    <a:pt x="0" y="0"/>
                  </a:moveTo>
                  <a:lnTo>
                    <a:pt x="530" y="0"/>
                  </a:lnTo>
                  <a:lnTo>
                    <a:pt x="530" y="2"/>
                  </a:lnTo>
                  <a:lnTo>
                    <a:pt x="530" y="3"/>
                  </a:lnTo>
                  <a:lnTo>
                    <a:pt x="0" y="3"/>
                  </a:lnTo>
                  <a:lnTo>
                    <a:pt x="0" y="2"/>
                  </a:lnTo>
                  <a:lnTo>
                    <a:pt x="0" y="0"/>
                  </a:lnTo>
                  <a:close/>
                </a:path>
              </a:pathLst>
            </a:custGeom>
            <a:solidFill>
              <a:srgbClr val="72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64" name="Freeform 859"/>
            <p:cNvSpPr>
              <a:spLocks/>
            </p:cNvSpPr>
            <p:nvPr/>
          </p:nvSpPr>
          <p:spPr bwMode="auto">
            <a:xfrm>
              <a:off x="4219" y="1172"/>
              <a:ext cx="530" cy="3"/>
            </a:xfrm>
            <a:custGeom>
              <a:avLst/>
              <a:gdLst>
                <a:gd name="T0" fmla="*/ 0 w 530"/>
                <a:gd name="T1" fmla="*/ 0 h 3"/>
                <a:gd name="T2" fmla="*/ 530 w 530"/>
                <a:gd name="T3" fmla="*/ 0 h 3"/>
                <a:gd name="T4" fmla="*/ 530 w 530"/>
                <a:gd name="T5" fmla="*/ 0 h 3"/>
                <a:gd name="T6" fmla="*/ 530 w 530"/>
                <a:gd name="T7" fmla="*/ 0 h 3"/>
                <a:gd name="T8" fmla="*/ 530 w 530"/>
                <a:gd name="T9" fmla="*/ 1 h 3"/>
                <a:gd name="T10" fmla="*/ 530 w 530"/>
                <a:gd name="T11" fmla="*/ 1 h 3"/>
                <a:gd name="T12" fmla="*/ 530 w 530"/>
                <a:gd name="T13" fmla="*/ 1 h 3"/>
                <a:gd name="T14" fmla="*/ 530 w 530"/>
                <a:gd name="T15" fmla="*/ 1 h 3"/>
                <a:gd name="T16" fmla="*/ 530 w 530"/>
                <a:gd name="T17" fmla="*/ 3 h 3"/>
                <a:gd name="T18" fmla="*/ 530 w 530"/>
                <a:gd name="T19" fmla="*/ 3 h 3"/>
                <a:gd name="T20" fmla="*/ 0 w 530"/>
                <a:gd name="T21" fmla="*/ 3 h 3"/>
                <a:gd name="T22" fmla="*/ 0 w 530"/>
                <a:gd name="T23" fmla="*/ 3 h 3"/>
                <a:gd name="T24" fmla="*/ 0 w 530"/>
                <a:gd name="T25" fmla="*/ 1 h 3"/>
                <a:gd name="T26" fmla="*/ 0 w 530"/>
                <a:gd name="T27" fmla="*/ 1 h 3"/>
                <a:gd name="T28" fmla="*/ 0 w 530"/>
                <a:gd name="T29" fmla="*/ 1 h 3"/>
                <a:gd name="T30" fmla="*/ 0 w 530"/>
                <a:gd name="T31" fmla="*/ 1 h 3"/>
                <a:gd name="T32" fmla="*/ 0 w 530"/>
                <a:gd name="T33" fmla="*/ 0 h 3"/>
                <a:gd name="T34" fmla="*/ 0 w 530"/>
                <a:gd name="T35" fmla="*/ 0 h 3"/>
                <a:gd name="T36" fmla="*/ 0 w 530"/>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30" h="3">
                  <a:moveTo>
                    <a:pt x="0" y="0"/>
                  </a:moveTo>
                  <a:lnTo>
                    <a:pt x="530" y="0"/>
                  </a:lnTo>
                  <a:lnTo>
                    <a:pt x="530" y="1"/>
                  </a:lnTo>
                  <a:lnTo>
                    <a:pt x="530" y="3"/>
                  </a:lnTo>
                  <a:lnTo>
                    <a:pt x="0" y="3"/>
                  </a:lnTo>
                  <a:lnTo>
                    <a:pt x="0" y="1"/>
                  </a:lnTo>
                  <a:lnTo>
                    <a:pt x="0" y="0"/>
                  </a:lnTo>
                  <a:close/>
                </a:path>
              </a:pathLst>
            </a:custGeom>
            <a:solidFill>
              <a:srgbClr val="72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65" name="Freeform 860"/>
            <p:cNvSpPr>
              <a:spLocks/>
            </p:cNvSpPr>
            <p:nvPr/>
          </p:nvSpPr>
          <p:spPr bwMode="auto">
            <a:xfrm>
              <a:off x="4217" y="1173"/>
              <a:ext cx="532" cy="4"/>
            </a:xfrm>
            <a:custGeom>
              <a:avLst/>
              <a:gdLst>
                <a:gd name="T0" fmla="*/ 2 w 532"/>
                <a:gd name="T1" fmla="*/ 0 h 4"/>
                <a:gd name="T2" fmla="*/ 532 w 532"/>
                <a:gd name="T3" fmla="*/ 0 h 4"/>
                <a:gd name="T4" fmla="*/ 532 w 532"/>
                <a:gd name="T5" fmla="*/ 0 h 4"/>
                <a:gd name="T6" fmla="*/ 532 w 532"/>
                <a:gd name="T7" fmla="*/ 0 h 4"/>
                <a:gd name="T8" fmla="*/ 532 w 532"/>
                <a:gd name="T9" fmla="*/ 2 h 4"/>
                <a:gd name="T10" fmla="*/ 532 w 532"/>
                <a:gd name="T11" fmla="*/ 2 h 4"/>
                <a:gd name="T12" fmla="*/ 532 w 532"/>
                <a:gd name="T13" fmla="*/ 2 h 4"/>
                <a:gd name="T14" fmla="*/ 532 w 532"/>
                <a:gd name="T15" fmla="*/ 2 h 4"/>
                <a:gd name="T16" fmla="*/ 532 w 532"/>
                <a:gd name="T17" fmla="*/ 4 h 4"/>
                <a:gd name="T18" fmla="*/ 531 w 532"/>
                <a:gd name="T19" fmla="*/ 4 h 4"/>
                <a:gd name="T20" fmla="*/ 0 w 532"/>
                <a:gd name="T21" fmla="*/ 4 h 4"/>
                <a:gd name="T22" fmla="*/ 2 w 532"/>
                <a:gd name="T23" fmla="*/ 4 h 4"/>
                <a:gd name="T24" fmla="*/ 2 w 532"/>
                <a:gd name="T25" fmla="*/ 2 h 4"/>
                <a:gd name="T26" fmla="*/ 2 w 532"/>
                <a:gd name="T27" fmla="*/ 2 h 4"/>
                <a:gd name="T28" fmla="*/ 2 w 532"/>
                <a:gd name="T29" fmla="*/ 2 h 4"/>
                <a:gd name="T30" fmla="*/ 2 w 532"/>
                <a:gd name="T31" fmla="*/ 2 h 4"/>
                <a:gd name="T32" fmla="*/ 2 w 532"/>
                <a:gd name="T33" fmla="*/ 0 h 4"/>
                <a:gd name="T34" fmla="*/ 2 w 532"/>
                <a:gd name="T35" fmla="*/ 0 h 4"/>
                <a:gd name="T36" fmla="*/ 2 w 532"/>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32" h="4">
                  <a:moveTo>
                    <a:pt x="2" y="0"/>
                  </a:moveTo>
                  <a:lnTo>
                    <a:pt x="532" y="0"/>
                  </a:lnTo>
                  <a:lnTo>
                    <a:pt x="532" y="2"/>
                  </a:lnTo>
                  <a:lnTo>
                    <a:pt x="532" y="4"/>
                  </a:lnTo>
                  <a:lnTo>
                    <a:pt x="531" y="4"/>
                  </a:lnTo>
                  <a:lnTo>
                    <a:pt x="0" y="4"/>
                  </a:lnTo>
                  <a:lnTo>
                    <a:pt x="2" y="4"/>
                  </a:lnTo>
                  <a:lnTo>
                    <a:pt x="2" y="2"/>
                  </a:lnTo>
                  <a:lnTo>
                    <a:pt x="2" y="0"/>
                  </a:lnTo>
                  <a:close/>
                </a:path>
              </a:pathLst>
            </a:custGeom>
            <a:solidFill>
              <a:srgbClr val="74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66" name="Freeform 861"/>
            <p:cNvSpPr>
              <a:spLocks/>
            </p:cNvSpPr>
            <p:nvPr/>
          </p:nvSpPr>
          <p:spPr bwMode="auto">
            <a:xfrm>
              <a:off x="4217" y="1175"/>
              <a:ext cx="532" cy="3"/>
            </a:xfrm>
            <a:custGeom>
              <a:avLst/>
              <a:gdLst>
                <a:gd name="T0" fmla="*/ 2 w 532"/>
                <a:gd name="T1" fmla="*/ 0 h 3"/>
                <a:gd name="T2" fmla="*/ 532 w 532"/>
                <a:gd name="T3" fmla="*/ 0 h 3"/>
                <a:gd name="T4" fmla="*/ 532 w 532"/>
                <a:gd name="T5" fmla="*/ 0 h 3"/>
                <a:gd name="T6" fmla="*/ 532 w 532"/>
                <a:gd name="T7" fmla="*/ 0 h 3"/>
                <a:gd name="T8" fmla="*/ 532 w 532"/>
                <a:gd name="T9" fmla="*/ 2 h 3"/>
                <a:gd name="T10" fmla="*/ 531 w 532"/>
                <a:gd name="T11" fmla="*/ 2 h 3"/>
                <a:gd name="T12" fmla="*/ 531 w 532"/>
                <a:gd name="T13" fmla="*/ 2 h 3"/>
                <a:gd name="T14" fmla="*/ 531 w 532"/>
                <a:gd name="T15" fmla="*/ 2 h 3"/>
                <a:gd name="T16" fmla="*/ 531 w 532"/>
                <a:gd name="T17" fmla="*/ 3 h 3"/>
                <a:gd name="T18" fmla="*/ 531 w 532"/>
                <a:gd name="T19" fmla="*/ 3 h 3"/>
                <a:gd name="T20" fmla="*/ 0 w 532"/>
                <a:gd name="T21" fmla="*/ 3 h 3"/>
                <a:gd name="T22" fmla="*/ 0 w 532"/>
                <a:gd name="T23" fmla="*/ 3 h 3"/>
                <a:gd name="T24" fmla="*/ 0 w 532"/>
                <a:gd name="T25" fmla="*/ 2 h 3"/>
                <a:gd name="T26" fmla="*/ 0 w 532"/>
                <a:gd name="T27" fmla="*/ 2 h 3"/>
                <a:gd name="T28" fmla="*/ 0 w 532"/>
                <a:gd name="T29" fmla="*/ 2 h 3"/>
                <a:gd name="T30" fmla="*/ 2 w 532"/>
                <a:gd name="T31" fmla="*/ 2 h 3"/>
                <a:gd name="T32" fmla="*/ 2 w 532"/>
                <a:gd name="T33" fmla="*/ 0 h 3"/>
                <a:gd name="T34" fmla="*/ 2 w 532"/>
                <a:gd name="T35" fmla="*/ 0 h 3"/>
                <a:gd name="T36" fmla="*/ 2 w 532"/>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32" h="3">
                  <a:moveTo>
                    <a:pt x="2" y="0"/>
                  </a:moveTo>
                  <a:lnTo>
                    <a:pt x="532" y="0"/>
                  </a:lnTo>
                  <a:lnTo>
                    <a:pt x="532" y="2"/>
                  </a:lnTo>
                  <a:lnTo>
                    <a:pt x="531" y="2"/>
                  </a:lnTo>
                  <a:lnTo>
                    <a:pt x="531" y="3"/>
                  </a:lnTo>
                  <a:lnTo>
                    <a:pt x="0" y="3"/>
                  </a:lnTo>
                  <a:lnTo>
                    <a:pt x="0" y="2"/>
                  </a:lnTo>
                  <a:lnTo>
                    <a:pt x="2" y="2"/>
                  </a:lnTo>
                  <a:lnTo>
                    <a:pt x="2" y="0"/>
                  </a:lnTo>
                  <a:close/>
                </a:path>
              </a:pathLst>
            </a:custGeom>
            <a:solidFill>
              <a:srgbClr val="74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67" name="Freeform 862"/>
            <p:cNvSpPr>
              <a:spLocks/>
            </p:cNvSpPr>
            <p:nvPr/>
          </p:nvSpPr>
          <p:spPr bwMode="auto">
            <a:xfrm>
              <a:off x="4217" y="1177"/>
              <a:ext cx="531" cy="3"/>
            </a:xfrm>
            <a:custGeom>
              <a:avLst/>
              <a:gdLst>
                <a:gd name="T0" fmla="*/ 0 w 531"/>
                <a:gd name="T1" fmla="*/ 0 h 3"/>
                <a:gd name="T2" fmla="*/ 531 w 531"/>
                <a:gd name="T3" fmla="*/ 0 h 3"/>
                <a:gd name="T4" fmla="*/ 531 w 531"/>
                <a:gd name="T5" fmla="*/ 0 h 3"/>
                <a:gd name="T6" fmla="*/ 531 w 531"/>
                <a:gd name="T7" fmla="*/ 0 h 3"/>
                <a:gd name="T8" fmla="*/ 531 w 531"/>
                <a:gd name="T9" fmla="*/ 1 h 3"/>
                <a:gd name="T10" fmla="*/ 531 w 531"/>
                <a:gd name="T11" fmla="*/ 1 h 3"/>
                <a:gd name="T12" fmla="*/ 531 w 531"/>
                <a:gd name="T13" fmla="*/ 1 h 3"/>
                <a:gd name="T14" fmla="*/ 531 w 531"/>
                <a:gd name="T15" fmla="*/ 3 h 3"/>
                <a:gd name="T16" fmla="*/ 531 w 531"/>
                <a:gd name="T17" fmla="*/ 3 h 3"/>
                <a:gd name="T18" fmla="*/ 531 w 531"/>
                <a:gd name="T19" fmla="*/ 3 h 3"/>
                <a:gd name="T20" fmla="*/ 0 w 531"/>
                <a:gd name="T21" fmla="*/ 3 h 3"/>
                <a:gd name="T22" fmla="*/ 0 w 531"/>
                <a:gd name="T23" fmla="*/ 3 h 3"/>
                <a:gd name="T24" fmla="*/ 0 w 531"/>
                <a:gd name="T25" fmla="*/ 3 h 3"/>
                <a:gd name="T26" fmla="*/ 0 w 531"/>
                <a:gd name="T27" fmla="*/ 1 h 3"/>
                <a:gd name="T28" fmla="*/ 0 w 531"/>
                <a:gd name="T29" fmla="*/ 1 h 3"/>
                <a:gd name="T30" fmla="*/ 0 w 531"/>
                <a:gd name="T31" fmla="*/ 1 h 3"/>
                <a:gd name="T32" fmla="*/ 0 w 531"/>
                <a:gd name="T33" fmla="*/ 0 h 3"/>
                <a:gd name="T34" fmla="*/ 0 w 531"/>
                <a:gd name="T35" fmla="*/ 0 h 3"/>
                <a:gd name="T36" fmla="*/ 0 w 531"/>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31" h="3">
                  <a:moveTo>
                    <a:pt x="0" y="0"/>
                  </a:moveTo>
                  <a:lnTo>
                    <a:pt x="531" y="0"/>
                  </a:lnTo>
                  <a:lnTo>
                    <a:pt x="531" y="1"/>
                  </a:lnTo>
                  <a:lnTo>
                    <a:pt x="531" y="3"/>
                  </a:lnTo>
                  <a:lnTo>
                    <a:pt x="0" y="3"/>
                  </a:lnTo>
                  <a:lnTo>
                    <a:pt x="0" y="1"/>
                  </a:lnTo>
                  <a:lnTo>
                    <a:pt x="0" y="0"/>
                  </a:lnTo>
                  <a:close/>
                </a:path>
              </a:pathLst>
            </a:custGeom>
            <a:solidFill>
              <a:srgbClr val="7472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68" name="Freeform 863"/>
            <p:cNvSpPr>
              <a:spLocks/>
            </p:cNvSpPr>
            <p:nvPr/>
          </p:nvSpPr>
          <p:spPr bwMode="auto">
            <a:xfrm>
              <a:off x="4217" y="1178"/>
              <a:ext cx="531" cy="4"/>
            </a:xfrm>
            <a:custGeom>
              <a:avLst/>
              <a:gdLst>
                <a:gd name="T0" fmla="*/ 0 w 531"/>
                <a:gd name="T1" fmla="*/ 0 h 4"/>
                <a:gd name="T2" fmla="*/ 531 w 531"/>
                <a:gd name="T3" fmla="*/ 0 h 4"/>
                <a:gd name="T4" fmla="*/ 531 w 531"/>
                <a:gd name="T5" fmla="*/ 0 h 4"/>
                <a:gd name="T6" fmla="*/ 531 w 531"/>
                <a:gd name="T7" fmla="*/ 2 h 4"/>
                <a:gd name="T8" fmla="*/ 531 w 531"/>
                <a:gd name="T9" fmla="*/ 2 h 4"/>
                <a:gd name="T10" fmla="*/ 531 w 531"/>
                <a:gd name="T11" fmla="*/ 2 h 4"/>
                <a:gd name="T12" fmla="*/ 531 w 531"/>
                <a:gd name="T13" fmla="*/ 2 h 4"/>
                <a:gd name="T14" fmla="*/ 531 w 531"/>
                <a:gd name="T15" fmla="*/ 4 h 4"/>
                <a:gd name="T16" fmla="*/ 531 w 531"/>
                <a:gd name="T17" fmla="*/ 4 h 4"/>
                <a:gd name="T18" fmla="*/ 531 w 531"/>
                <a:gd name="T19" fmla="*/ 4 h 4"/>
                <a:gd name="T20" fmla="*/ 0 w 531"/>
                <a:gd name="T21" fmla="*/ 4 h 4"/>
                <a:gd name="T22" fmla="*/ 0 w 531"/>
                <a:gd name="T23" fmla="*/ 4 h 4"/>
                <a:gd name="T24" fmla="*/ 0 w 531"/>
                <a:gd name="T25" fmla="*/ 4 h 4"/>
                <a:gd name="T26" fmla="*/ 0 w 531"/>
                <a:gd name="T27" fmla="*/ 2 h 4"/>
                <a:gd name="T28" fmla="*/ 0 w 531"/>
                <a:gd name="T29" fmla="*/ 2 h 4"/>
                <a:gd name="T30" fmla="*/ 0 w 531"/>
                <a:gd name="T31" fmla="*/ 2 h 4"/>
                <a:gd name="T32" fmla="*/ 0 w 531"/>
                <a:gd name="T33" fmla="*/ 2 h 4"/>
                <a:gd name="T34" fmla="*/ 0 w 531"/>
                <a:gd name="T35" fmla="*/ 0 h 4"/>
                <a:gd name="T36" fmla="*/ 0 w 531"/>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31" h="4">
                  <a:moveTo>
                    <a:pt x="0" y="0"/>
                  </a:moveTo>
                  <a:lnTo>
                    <a:pt x="531" y="0"/>
                  </a:lnTo>
                  <a:lnTo>
                    <a:pt x="531" y="2"/>
                  </a:lnTo>
                  <a:lnTo>
                    <a:pt x="531" y="4"/>
                  </a:lnTo>
                  <a:lnTo>
                    <a:pt x="0" y="4"/>
                  </a:lnTo>
                  <a:lnTo>
                    <a:pt x="0" y="2"/>
                  </a:lnTo>
                  <a:lnTo>
                    <a:pt x="0" y="0"/>
                  </a:lnTo>
                  <a:close/>
                </a:path>
              </a:pathLst>
            </a:custGeom>
            <a:solidFill>
              <a:srgbClr val="75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69" name="Freeform 864"/>
            <p:cNvSpPr>
              <a:spLocks/>
            </p:cNvSpPr>
            <p:nvPr/>
          </p:nvSpPr>
          <p:spPr bwMode="auto">
            <a:xfrm>
              <a:off x="4217" y="1180"/>
              <a:ext cx="531" cy="3"/>
            </a:xfrm>
            <a:custGeom>
              <a:avLst/>
              <a:gdLst>
                <a:gd name="T0" fmla="*/ 0 w 531"/>
                <a:gd name="T1" fmla="*/ 0 h 3"/>
                <a:gd name="T2" fmla="*/ 531 w 531"/>
                <a:gd name="T3" fmla="*/ 0 h 3"/>
                <a:gd name="T4" fmla="*/ 531 w 531"/>
                <a:gd name="T5" fmla="*/ 0 h 3"/>
                <a:gd name="T6" fmla="*/ 531 w 531"/>
                <a:gd name="T7" fmla="*/ 2 h 3"/>
                <a:gd name="T8" fmla="*/ 531 w 531"/>
                <a:gd name="T9" fmla="*/ 2 h 3"/>
                <a:gd name="T10" fmla="*/ 531 w 531"/>
                <a:gd name="T11" fmla="*/ 2 h 3"/>
                <a:gd name="T12" fmla="*/ 531 w 531"/>
                <a:gd name="T13" fmla="*/ 2 h 3"/>
                <a:gd name="T14" fmla="*/ 531 w 531"/>
                <a:gd name="T15" fmla="*/ 3 h 3"/>
                <a:gd name="T16" fmla="*/ 531 w 531"/>
                <a:gd name="T17" fmla="*/ 3 h 3"/>
                <a:gd name="T18" fmla="*/ 531 w 531"/>
                <a:gd name="T19" fmla="*/ 3 h 3"/>
                <a:gd name="T20" fmla="*/ 0 w 531"/>
                <a:gd name="T21" fmla="*/ 3 h 3"/>
                <a:gd name="T22" fmla="*/ 0 w 531"/>
                <a:gd name="T23" fmla="*/ 3 h 3"/>
                <a:gd name="T24" fmla="*/ 0 w 531"/>
                <a:gd name="T25" fmla="*/ 3 h 3"/>
                <a:gd name="T26" fmla="*/ 0 w 531"/>
                <a:gd name="T27" fmla="*/ 2 h 3"/>
                <a:gd name="T28" fmla="*/ 0 w 531"/>
                <a:gd name="T29" fmla="*/ 2 h 3"/>
                <a:gd name="T30" fmla="*/ 0 w 531"/>
                <a:gd name="T31" fmla="*/ 2 h 3"/>
                <a:gd name="T32" fmla="*/ 0 w 531"/>
                <a:gd name="T33" fmla="*/ 2 h 3"/>
                <a:gd name="T34" fmla="*/ 0 w 531"/>
                <a:gd name="T35" fmla="*/ 0 h 3"/>
                <a:gd name="T36" fmla="*/ 0 w 531"/>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31" h="3">
                  <a:moveTo>
                    <a:pt x="0" y="0"/>
                  </a:moveTo>
                  <a:lnTo>
                    <a:pt x="531" y="0"/>
                  </a:lnTo>
                  <a:lnTo>
                    <a:pt x="531" y="2"/>
                  </a:lnTo>
                  <a:lnTo>
                    <a:pt x="531" y="3"/>
                  </a:lnTo>
                  <a:lnTo>
                    <a:pt x="0" y="3"/>
                  </a:lnTo>
                  <a:lnTo>
                    <a:pt x="0" y="2"/>
                  </a:lnTo>
                  <a:lnTo>
                    <a:pt x="0" y="0"/>
                  </a:lnTo>
                  <a:close/>
                </a:path>
              </a:pathLst>
            </a:custGeom>
            <a:solidFill>
              <a:srgbClr val="75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70" name="Freeform 865"/>
            <p:cNvSpPr>
              <a:spLocks/>
            </p:cNvSpPr>
            <p:nvPr/>
          </p:nvSpPr>
          <p:spPr bwMode="auto">
            <a:xfrm>
              <a:off x="4217" y="1182"/>
              <a:ext cx="531" cy="3"/>
            </a:xfrm>
            <a:custGeom>
              <a:avLst/>
              <a:gdLst>
                <a:gd name="T0" fmla="*/ 0 w 531"/>
                <a:gd name="T1" fmla="*/ 0 h 3"/>
                <a:gd name="T2" fmla="*/ 531 w 531"/>
                <a:gd name="T3" fmla="*/ 0 h 3"/>
                <a:gd name="T4" fmla="*/ 531 w 531"/>
                <a:gd name="T5" fmla="*/ 0 h 3"/>
                <a:gd name="T6" fmla="*/ 531 w 531"/>
                <a:gd name="T7" fmla="*/ 1 h 3"/>
                <a:gd name="T8" fmla="*/ 531 w 531"/>
                <a:gd name="T9" fmla="*/ 1 h 3"/>
                <a:gd name="T10" fmla="*/ 531 w 531"/>
                <a:gd name="T11" fmla="*/ 1 h 3"/>
                <a:gd name="T12" fmla="*/ 531 w 531"/>
                <a:gd name="T13" fmla="*/ 1 h 3"/>
                <a:gd name="T14" fmla="*/ 531 w 531"/>
                <a:gd name="T15" fmla="*/ 3 h 3"/>
                <a:gd name="T16" fmla="*/ 531 w 531"/>
                <a:gd name="T17" fmla="*/ 3 h 3"/>
                <a:gd name="T18" fmla="*/ 531 w 531"/>
                <a:gd name="T19" fmla="*/ 3 h 3"/>
                <a:gd name="T20" fmla="*/ 0 w 531"/>
                <a:gd name="T21" fmla="*/ 3 h 3"/>
                <a:gd name="T22" fmla="*/ 0 w 531"/>
                <a:gd name="T23" fmla="*/ 3 h 3"/>
                <a:gd name="T24" fmla="*/ 0 w 531"/>
                <a:gd name="T25" fmla="*/ 3 h 3"/>
                <a:gd name="T26" fmla="*/ 0 w 531"/>
                <a:gd name="T27" fmla="*/ 1 h 3"/>
                <a:gd name="T28" fmla="*/ 0 w 531"/>
                <a:gd name="T29" fmla="*/ 1 h 3"/>
                <a:gd name="T30" fmla="*/ 0 w 531"/>
                <a:gd name="T31" fmla="*/ 1 h 3"/>
                <a:gd name="T32" fmla="*/ 0 w 531"/>
                <a:gd name="T33" fmla="*/ 1 h 3"/>
                <a:gd name="T34" fmla="*/ 0 w 531"/>
                <a:gd name="T35" fmla="*/ 0 h 3"/>
                <a:gd name="T36" fmla="*/ 0 w 531"/>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31" h="3">
                  <a:moveTo>
                    <a:pt x="0" y="0"/>
                  </a:moveTo>
                  <a:lnTo>
                    <a:pt x="531" y="0"/>
                  </a:lnTo>
                  <a:lnTo>
                    <a:pt x="531" y="1"/>
                  </a:lnTo>
                  <a:lnTo>
                    <a:pt x="531" y="3"/>
                  </a:lnTo>
                  <a:lnTo>
                    <a:pt x="0" y="3"/>
                  </a:lnTo>
                  <a:lnTo>
                    <a:pt x="0" y="1"/>
                  </a:lnTo>
                  <a:lnTo>
                    <a:pt x="0" y="0"/>
                  </a:lnTo>
                  <a:close/>
                </a:path>
              </a:pathLst>
            </a:custGeom>
            <a:solidFill>
              <a:srgbClr val="7776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71" name="Freeform 866"/>
            <p:cNvSpPr>
              <a:spLocks/>
            </p:cNvSpPr>
            <p:nvPr/>
          </p:nvSpPr>
          <p:spPr bwMode="auto">
            <a:xfrm>
              <a:off x="4217" y="1183"/>
              <a:ext cx="531" cy="4"/>
            </a:xfrm>
            <a:custGeom>
              <a:avLst/>
              <a:gdLst>
                <a:gd name="T0" fmla="*/ 0 w 531"/>
                <a:gd name="T1" fmla="*/ 0 h 4"/>
                <a:gd name="T2" fmla="*/ 531 w 531"/>
                <a:gd name="T3" fmla="*/ 0 h 4"/>
                <a:gd name="T4" fmla="*/ 531 w 531"/>
                <a:gd name="T5" fmla="*/ 0 h 4"/>
                <a:gd name="T6" fmla="*/ 531 w 531"/>
                <a:gd name="T7" fmla="*/ 2 h 4"/>
                <a:gd name="T8" fmla="*/ 531 w 531"/>
                <a:gd name="T9" fmla="*/ 2 h 4"/>
                <a:gd name="T10" fmla="*/ 531 w 531"/>
                <a:gd name="T11" fmla="*/ 2 h 4"/>
                <a:gd name="T12" fmla="*/ 531 w 531"/>
                <a:gd name="T13" fmla="*/ 2 h 4"/>
                <a:gd name="T14" fmla="*/ 531 w 531"/>
                <a:gd name="T15" fmla="*/ 4 h 4"/>
                <a:gd name="T16" fmla="*/ 531 w 531"/>
                <a:gd name="T17" fmla="*/ 4 h 4"/>
                <a:gd name="T18" fmla="*/ 529 w 531"/>
                <a:gd name="T19" fmla="*/ 4 h 4"/>
                <a:gd name="T20" fmla="*/ 0 w 531"/>
                <a:gd name="T21" fmla="*/ 4 h 4"/>
                <a:gd name="T22" fmla="*/ 0 w 531"/>
                <a:gd name="T23" fmla="*/ 4 h 4"/>
                <a:gd name="T24" fmla="*/ 0 w 531"/>
                <a:gd name="T25" fmla="*/ 4 h 4"/>
                <a:gd name="T26" fmla="*/ 0 w 531"/>
                <a:gd name="T27" fmla="*/ 2 h 4"/>
                <a:gd name="T28" fmla="*/ 0 w 531"/>
                <a:gd name="T29" fmla="*/ 2 h 4"/>
                <a:gd name="T30" fmla="*/ 0 w 531"/>
                <a:gd name="T31" fmla="*/ 2 h 4"/>
                <a:gd name="T32" fmla="*/ 0 w 531"/>
                <a:gd name="T33" fmla="*/ 2 h 4"/>
                <a:gd name="T34" fmla="*/ 0 w 531"/>
                <a:gd name="T35" fmla="*/ 0 h 4"/>
                <a:gd name="T36" fmla="*/ 0 w 531"/>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31" h="4">
                  <a:moveTo>
                    <a:pt x="0" y="0"/>
                  </a:moveTo>
                  <a:lnTo>
                    <a:pt x="531" y="0"/>
                  </a:lnTo>
                  <a:lnTo>
                    <a:pt x="531" y="2"/>
                  </a:lnTo>
                  <a:lnTo>
                    <a:pt x="531" y="4"/>
                  </a:lnTo>
                  <a:lnTo>
                    <a:pt x="529" y="4"/>
                  </a:lnTo>
                  <a:lnTo>
                    <a:pt x="0" y="4"/>
                  </a:lnTo>
                  <a:lnTo>
                    <a:pt x="0" y="2"/>
                  </a:lnTo>
                  <a:lnTo>
                    <a:pt x="0" y="0"/>
                  </a:lnTo>
                  <a:close/>
                </a:path>
              </a:pathLst>
            </a:custGeom>
            <a:solidFill>
              <a:srgbClr val="7776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72" name="Freeform 867"/>
            <p:cNvSpPr>
              <a:spLocks/>
            </p:cNvSpPr>
            <p:nvPr/>
          </p:nvSpPr>
          <p:spPr bwMode="auto">
            <a:xfrm>
              <a:off x="4217" y="1185"/>
              <a:ext cx="531" cy="3"/>
            </a:xfrm>
            <a:custGeom>
              <a:avLst/>
              <a:gdLst>
                <a:gd name="T0" fmla="*/ 0 w 531"/>
                <a:gd name="T1" fmla="*/ 0 h 3"/>
                <a:gd name="T2" fmla="*/ 531 w 531"/>
                <a:gd name="T3" fmla="*/ 0 h 3"/>
                <a:gd name="T4" fmla="*/ 531 w 531"/>
                <a:gd name="T5" fmla="*/ 0 h 3"/>
                <a:gd name="T6" fmla="*/ 531 w 531"/>
                <a:gd name="T7" fmla="*/ 2 h 3"/>
                <a:gd name="T8" fmla="*/ 531 w 531"/>
                <a:gd name="T9" fmla="*/ 2 h 3"/>
                <a:gd name="T10" fmla="*/ 529 w 531"/>
                <a:gd name="T11" fmla="*/ 2 h 3"/>
                <a:gd name="T12" fmla="*/ 529 w 531"/>
                <a:gd name="T13" fmla="*/ 2 h 3"/>
                <a:gd name="T14" fmla="*/ 529 w 531"/>
                <a:gd name="T15" fmla="*/ 3 h 3"/>
                <a:gd name="T16" fmla="*/ 529 w 531"/>
                <a:gd name="T17" fmla="*/ 3 h 3"/>
                <a:gd name="T18" fmla="*/ 529 w 531"/>
                <a:gd name="T19" fmla="*/ 3 h 3"/>
                <a:gd name="T20" fmla="*/ 0 w 531"/>
                <a:gd name="T21" fmla="*/ 3 h 3"/>
                <a:gd name="T22" fmla="*/ 0 w 531"/>
                <a:gd name="T23" fmla="*/ 3 h 3"/>
                <a:gd name="T24" fmla="*/ 0 w 531"/>
                <a:gd name="T25" fmla="*/ 3 h 3"/>
                <a:gd name="T26" fmla="*/ 0 w 531"/>
                <a:gd name="T27" fmla="*/ 2 h 3"/>
                <a:gd name="T28" fmla="*/ 0 w 531"/>
                <a:gd name="T29" fmla="*/ 2 h 3"/>
                <a:gd name="T30" fmla="*/ 0 w 531"/>
                <a:gd name="T31" fmla="*/ 2 h 3"/>
                <a:gd name="T32" fmla="*/ 0 w 531"/>
                <a:gd name="T33" fmla="*/ 2 h 3"/>
                <a:gd name="T34" fmla="*/ 0 w 531"/>
                <a:gd name="T35" fmla="*/ 0 h 3"/>
                <a:gd name="T36" fmla="*/ 0 w 531"/>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31" h="3">
                  <a:moveTo>
                    <a:pt x="0" y="0"/>
                  </a:moveTo>
                  <a:lnTo>
                    <a:pt x="531" y="0"/>
                  </a:lnTo>
                  <a:lnTo>
                    <a:pt x="531" y="2"/>
                  </a:lnTo>
                  <a:lnTo>
                    <a:pt x="529" y="2"/>
                  </a:lnTo>
                  <a:lnTo>
                    <a:pt x="529" y="3"/>
                  </a:lnTo>
                  <a:lnTo>
                    <a:pt x="0" y="3"/>
                  </a:lnTo>
                  <a:lnTo>
                    <a:pt x="0" y="2"/>
                  </a:lnTo>
                  <a:lnTo>
                    <a:pt x="0" y="0"/>
                  </a:lnTo>
                  <a:close/>
                </a:path>
              </a:pathLst>
            </a:custGeom>
            <a:solidFill>
              <a:srgbClr val="7776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73" name="Freeform 868"/>
            <p:cNvSpPr>
              <a:spLocks/>
            </p:cNvSpPr>
            <p:nvPr/>
          </p:nvSpPr>
          <p:spPr bwMode="auto">
            <a:xfrm>
              <a:off x="4217" y="1187"/>
              <a:ext cx="529" cy="3"/>
            </a:xfrm>
            <a:custGeom>
              <a:avLst/>
              <a:gdLst>
                <a:gd name="T0" fmla="*/ 0 w 529"/>
                <a:gd name="T1" fmla="*/ 0 h 3"/>
                <a:gd name="T2" fmla="*/ 529 w 529"/>
                <a:gd name="T3" fmla="*/ 0 h 3"/>
                <a:gd name="T4" fmla="*/ 529 w 529"/>
                <a:gd name="T5" fmla="*/ 0 h 3"/>
                <a:gd name="T6" fmla="*/ 529 w 529"/>
                <a:gd name="T7" fmla="*/ 1 h 3"/>
                <a:gd name="T8" fmla="*/ 529 w 529"/>
                <a:gd name="T9" fmla="*/ 1 h 3"/>
                <a:gd name="T10" fmla="*/ 529 w 529"/>
                <a:gd name="T11" fmla="*/ 1 h 3"/>
                <a:gd name="T12" fmla="*/ 529 w 529"/>
                <a:gd name="T13" fmla="*/ 3 h 3"/>
                <a:gd name="T14" fmla="*/ 529 w 529"/>
                <a:gd name="T15" fmla="*/ 3 h 3"/>
                <a:gd name="T16" fmla="*/ 529 w 529"/>
                <a:gd name="T17" fmla="*/ 3 h 3"/>
                <a:gd name="T18" fmla="*/ 529 w 529"/>
                <a:gd name="T19" fmla="*/ 3 h 3"/>
                <a:gd name="T20" fmla="*/ 0 w 529"/>
                <a:gd name="T21" fmla="*/ 3 h 3"/>
                <a:gd name="T22" fmla="*/ 0 w 529"/>
                <a:gd name="T23" fmla="*/ 3 h 3"/>
                <a:gd name="T24" fmla="*/ 0 w 529"/>
                <a:gd name="T25" fmla="*/ 3 h 3"/>
                <a:gd name="T26" fmla="*/ 0 w 529"/>
                <a:gd name="T27" fmla="*/ 3 h 3"/>
                <a:gd name="T28" fmla="*/ 0 w 529"/>
                <a:gd name="T29" fmla="*/ 1 h 3"/>
                <a:gd name="T30" fmla="*/ 0 w 529"/>
                <a:gd name="T31" fmla="*/ 1 h 3"/>
                <a:gd name="T32" fmla="*/ 0 w 529"/>
                <a:gd name="T33" fmla="*/ 1 h 3"/>
                <a:gd name="T34" fmla="*/ 0 w 529"/>
                <a:gd name="T35" fmla="*/ 0 h 3"/>
                <a:gd name="T36" fmla="*/ 0 w 529"/>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9" h="3">
                  <a:moveTo>
                    <a:pt x="0" y="0"/>
                  </a:moveTo>
                  <a:lnTo>
                    <a:pt x="529" y="0"/>
                  </a:lnTo>
                  <a:lnTo>
                    <a:pt x="529" y="1"/>
                  </a:lnTo>
                  <a:lnTo>
                    <a:pt x="529" y="3"/>
                  </a:lnTo>
                  <a:lnTo>
                    <a:pt x="0" y="3"/>
                  </a:lnTo>
                  <a:lnTo>
                    <a:pt x="0" y="1"/>
                  </a:lnTo>
                  <a:lnTo>
                    <a:pt x="0" y="0"/>
                  </a:lnTo>
                  <a:close/>
                </a:path>
              </a:pathLst>
            </a:custGeom>
            <a:solidFill>
              <a:srgbClr val="79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74" name="Freeform 869"/>
            <p:cNvSpPr>
              <a:spLocks/>
            </p:cNvSpPr>
            <p:nvPr/>
          </p:nvSpPr>
          <p:spPr bwMode="auto">
            <a:xfrm>
              <a:off x="4217" y="1188"/>
              <a:ext cx="529" cy="4"/>
            </a:xfrm>
            <a:custGeom>
              <a:avLst/>
              <a:gdLst>
                <a:gd name="T0" fmla="*/ 0 w 529"/>
                <a:gd name="T1" fmla="*/ 0 h 4"/>
                <a:gd name="T2" fmla="*/ 529 w 529"/>
                <a:gd name="T3" fmla="*/ 0 h 4"/>
                <a:gd name="T4" fmla="*/ 529 w 529"/>
                <a:gd name="T5" fmla="*/ 2 h 4"/>
                <a:gd name="T6" fmla="*/ 529 w 529"/>
                <a:gd name="T7" fmla="*/ 2 h 4"/>
                <a:gd name="T8" fmla="*/ 529 w 529"/>
                <a:gd name="T9" fmla="*/ 2 h 4"/>
                <a:gd name="T10" fmla="*/ 529 w 529"/>
                <a:gd name="T11" fmla="*/ 2 h 4"/>
                <a:gd name="T12" fmla="*/ 529 w 529"/>
                <a:gd name="T13" fmla="*/ 4 h 4"/>
                <a:gd name="T14" fmla="*/ 529 w 529"/>
                <a:gd name="T15" fmla="*/ 4 h 4"/>
                <a:gd name="T16" fmla="*/ 529 w 529"/>
                <a:gd name="T17" fmla="*/ 4 h 4"/>
                <a:gd name="T18" fmla="*/ 529 w 529"/>
                <a:gd name="T19" fmla="*/ 4 h 4"/>
                <a:gd name="T20" fmla="*/ 0 w 529"/>
                <a:gd name="T21" fmla="*/ 4 h 4"/>
                <a:gd name="T22" fmla="*/ 0 w 529"/>
                <a:gd name="T23" fmla="*/ 4 h 4"/>
                <a:gd name="T24" fmla="*/ 0 w 529"/>
                <a:gd name="T25" fmla="*/ 4 h 4"/>
                <a:gd name="T26" fmla="*/ 0 w 529"/>
                <a:gd name="T27" fmla="*/ 4 h 4"/>
                <a:gd name="T28" fmla="*/ 0 w 529"/>
                <a:gd name="T29" fmla="*/ 2 h 4"/>
                <a:gd name="T30" fmla="*/ 0 w 529"/>
                <a:gd name="T31" fmla="*/ 2 h 4"/>
                <a:gd name="T32" fmla="*/ 0 w 529"/>
                <a:gd name="T33" fmla="*/ 2 h 4"/>
                <a:gd name="T34" fmla="*/ 0 w 529"/>
                <a:gd name="T35" fmla="*/ 2 h 4"/>
                <a:gd name="T36" fmla="*/ 0 w 529"/>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9" h="4">
                  <a:moveTo>
                    <a:pt x="0" y="0"/>
                  </a:moveTo>
                  <a:lnTo>
                    <a:pt x="529" y="0"/>
                  </a:lnTo>
                  <a:lnTo>
                    <a:pt x="529" y="2"/>
                  </a:lnTo>
                  <a:lnTo>
                    <a:pt x="529" y="4"/>
                  </a:lnTo>
                  <a:lnTo>
                    <a:pt x="0" y="4"/>
                  </a:lnTo>
                  <a:lnTo>
                    <a:pt x="0" y="2"/>
                  </a:lnTo>
                  <a:lnTo>
                    <a:pt x="0" y="0"/>
                  </a:lnTo>
                  <a:close/>
                </a:path>
              </a:pathLst>
            </a:custGeom>
            <a:solidFill>
              <a:srgbClr val="79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75" name="Freeform 870"/>
            <p:cNvSpPr>
              <a:spLocks/>
            </p:cNvSpPr>
            <p:nvPr/>
          </p:nvSpPr>
          <p:spPr bwMode="auto">
            <a:xfrm>
              <a:off x="4217" y="1190"/>
              <a:ext cx="529" cy="4"/>
            </a:xfrm>
            <a:custGeom>
              <a:avLst/>
              <a:gdLst>
                <a:gd name="T0" fmla="*/ 0 w 529"/>
                <a:gd name="T1" fmla="*/ 0 h 4"/>
                <a:gd name="T2" fmla="*/ 529 w 529"/>
                <a:gd name="T3" fmla="*/ 0 h 4"/>
                <a:gd name="T4" fmla="*/ 529 w 529"/>
                <a:gd name="T5" fmla="*/ 2 h 4"/>
                <a:gd name="T6" fmla="*/ 529 w 529"/>
                <a:gd name="T7" fmla="*/ 2 h 4"/>
                <a:gd name="T8" fmla="*/ 529 w 529"/>
                <a:gd name="T9" fmla="*/ 2 h 4"/>
                <a:gd name="T10" fmla="*/ 529 w 529"/>
                <a:gd name="T11" fmla="*/ 2 h 4"/>
                <a:gd name="T12" fmla="*/ 529 w 529"/>
                <a:gd name="T13" fmla="*/ 4 h 4"/>
                <a:gd name="T14" fmla="*/ 529 w 529"/>
                <a:gd name="T15" fmla="*/ 4 h 4"/>
                <a:gd name="T16" fmla="*/ 529 w 529"/>
                <a:gd name="T17" fmla="*/ 4 h 4"/>
                <a:gd name="T18" fmla="*/ 527 w 529"/>
                <a:gd name="T19" fmla="*/ 4 h 4"/>
                <a:gd name="T20" fmla="*/ 0 w 529"/>
                <a:gd name="T21" fmla="*/ 4 h 4"/>
                <a:gd name="T22" fmla="*/ 0 w 529"/>
                <a:gd name="T23" fmla="*/ 4 h 4"/>
                <a:gd name="T24" fmla="*/ 0 w 529"/>
                <a:gd name="T25" fmla="*/ 4 h 4"/>
                <a:gd name="T26" fmla="*/ 0 w 529"/>
                <a:gd name="T27" fmla="*/ 4 h 4"/>
                <a:gd name="T28" fmla="*/ 0 w 529"/>
                <a:gd name="T29" fmla="*/ 2 h 4"/>
                <a:gd name="T30" fmla="*/ 0 w 529"/>
                <a:gd name="T31" fmla="*/ 2 h 4"/>
                <a:gd name="T32" fmla="*/ 0 w 529"/>
                <a:gd name="T33" fmla="*/ 2 h 4"/>
                <a:gd name="T34" fmla="*/ 0 w 529"/>
                <a:gd name="T35" fmla="*/ 2 h 4"/>
                <a:gd name="T36" fmla="*/ 0 w 529"/>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9" h="4">
                  <a:moveTo>
                    <a:pt x="0" y="0"/>
                  </a:moveTo>
                  <a:lnTo>
                    <a:pt x="529" y="0"/>
                  </a:lnTo>
                  <a:lnTo>
                    <a:pt x="529" y="2"/>
                  </a:lnTo>
                  <a:lnTo>
                    <a:pt x="529" y="4"/>
                  </a:lnTo>
                  <a:lnTo>
                    <a:pt x="527" y="4"/>
                  </a:lnTo>
                  <a:lnTo>
                    <a:pt x="0" y="4"/>
                  </a:lnTo>
                  <a:lnTo>
                    <a:pt x="0" y="2"/>
                  </a:lnTo>
                  <a:lnTo>
                    <a:pt x="0" y="0"/>
                  </a:lnTo>
                  <a:close/>
                </a:path>
              </a:pathLst>
            </a:custGeom>
            <a:solidFill>
              <a:srgbClr val="7B7A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76" name="Freeform 871"/>
            <p:cNvSpPr>
              <a:spLocks/>
            </p:cNvSpPr>
            <p:nvPr/>
          </p:nvSpPr>
          <p:spPr bwMode="auto">
            <a:xfrm>
              <a:off x="4217" y="1192"/>
              <a:ext cx="529" cy="3"/>
            </a:xfrm>
            <a:custGeom>
              <a:avLst/>
              <a:gdLst>
                <a:gd name="T0" fmla="*/ 0 w 529"/>
                <a:gd name="T1" fmla="*/ 0 h 3"/>
                <a:gd name="T2" fmla="*/ 529 w 529"/>
                <a:gd name="T3" fmla="*/ 0 h 3"/>
                <a:gd name="T4" fmla="*/ 529 w 529"/>
                <a:gd name="T5" fmla="*/ 2 h 3"/>
                <a:gd name="T6" fmla="*/ 529 w 529"/>
                <a:gd name="T7" fmla="*/ 2 h 3"/>
                <a:gd name="T8" fmla="*/ 529 w 529"/>
                <a:gd name="T9" fmla="*/ 2 h 3"/>
                <a:gd name="T10" fmla="*/ 527 w 529"/>
                <a:gd name="T11" fmla="*/ 2 h 3"/>
                <a:gd name="T12" fmla="*/ 527 w 529"/>
                <a:gd name="T13" fmla="*/ 3 h 3"/>
                <a:gd name="T14" fmla="*/ 527 w 529"/>
                <a:gd name="T15" fmla="*/ 3 h 3"/>
                <a:gd name="T16" fmla="*/ 527 w 529"/>
                <a:gd name="T17" fmla="*/ 3 h 3"/>
                <a:gd name="T18" fmla="*/ 527 w 529"/>
                <a:gd name="T19" fmla="*/ 3 h 3"/>
                <a:gd name="T20" fmla="*/ 0 w 529"/>
                <a:gd name="T21" fmla="*/ 3 h 3"/>
                <a:gd name="T22" fmla="*/ 0 w 529"/>
                <a:gd name="T23" fmla="*/ 3 h 3"/>
                <a:gd name="T24" fmla="*/ 0 w 529"/>
                <a:gd name="T25" fmla="*/ 3 h 3"/>
                <a:gd name="T26" fmla="*/ 0 w 529"/>
                <a:gd name="T27" fmla="*/ 3 h 3"/>
                <a:gd name="T28" fmla="*/ 0 w 529"/>
                <a:gd name="T29" fmla="*/ 2 h 3"/>
                <a:gd name="T30" fmla="*/ 0 w 529"/>
                <a:gd name="T31" fmla="*/ 2 h 3"/>
                <a:gd name="T32" fmla="*/ 0 w 529"/>
                <a:gd name="T33" fmla="*/ 2 h 3"/>
                <a:gd name="T34" fmla="*/ 0 w 529"/>
                <a:gd name="T35" fmla="*/ 2 h 3"/>
                <a:gd name="T36" fmla="*/ 0 w 529"/>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9" h="3">
                  <a:moveTo>
                    <a:pt x="0" y="0"/>
                  </a:moveTo>
                  <a:lnTo>
                    <a:pt x="529" y="0"/>
                  </a:lnTo>
                  <a:lnTo>
                    <a:pt x="529" y="2"/>
                  </a:lnTo>
                  <a:lnTo>
                    <a:pt x="527" y="2"/>
                  </a:lnTo>
                  <a:lnTo>
                    <a:pt x="527" y="3"/>
                  </a:lnTo>
                  <a:lnTo>
                    <a:pt x="0" y="3"/>
                  </a:lnTo>
                  <a:lnTo>
                    <a:pt x="0" y="2"/>
                  </a:lnTo>
                  <a:lnTo>
                    <a:pt x="0" y="0"/>
                  </a:lnTo>
                  <a:close/>
                </a:path>
              </a:pathLst>
            </a:custGeom>
            <a:solidFill>
              <a:srgbClr val="7B7A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77" name="Freeform 872"/>
            <p:cNvSpPr>
              <a:spLocks/>
            </p:cNvSpPr>
            <p:nvPr/>
          </p:nvSpPr>
          <p:spPr bwMode="auto">
            <a:xfrm>
              <a:off x="4217" y="1194"/>
              <a:ext cx="527" cy="3"/>
            </a:xfrm>
            <a:custGeom>
              <a:avLst/>
              <a:gdLst>
                <a:gd name="T0" fmla="*/ 0 w 527"/>
                <a:gd name="T1" fmla="*/ 0 h 3"/>
                <a:gd name="T2" fmla="*/ 527 w 527"/>
                <a:gd name="T3" fmla="*/ 0 h 3"/>
                <a:gd name="T4" fmla="*/ 527 w 527"/>
                <a:gd name="T5" fmla="*/ 1 h 3"/>
                <a:gd name="T6" fmla="*/ 527 w 527"/>
                <a:gd name="T7" fmla="*/ 1 h 3"/>
                <a:gd name="T8" fmla="*/ 527 w 527"/>
                <a:gd name="T9" fmla="*/ 1 h 3"/>
                <a:gd name="T10" fmla="*/ 527 w 527"/>
                <a:gd name="T11" fmla="*/ 1 h 3"/>
                <a:gd name="T12" fmla="*/ 527 w 527"/>
                <a:gd name="T13" fmla="*/ 3 h 3"/>
                <a:gd name="T14" fmla="*/ 527 w 527"/>
                <a:gd name="T15" fmla="*/ 3 h 3"/>
                <a:gd name="T16" fmla="*/ 527 w 527"/>
                <a:gd name="T17" fmla="*/ 3 h 3"/>
                <a:gd name="T18" fmla="*/ 527 w 527"/>
                <a:gd name="T19" fmla="*/ 3 h 3"/>
                <a:gd name="T20" fmla="*/ 0 w 527"/>
                <a:gd name="T21" fmla="*/ 3 h 3"/>
                <a:gd name="T22" fmla="*/ 0 w 527"/>
                <a:gd name="T23" fmla="*/ 3 h 3"/>
                <a:gd name="T24" fmla="*/ 0 w 527"/>
                <a:gd name="T25" fmla="*/ 3 h 3"/>
                <a:gd name="T26" fmla="*/ 0 w 527"/>
                <a:gd name="T27" fmla="*/ 3 h 3"/>
                <a:gd name="T28" fmla="*/ 0 w 527"/>
                <a:gd name="T29" fmla="*/ 1 h 3"/>
                <a:gd name="T30" fmla="*/ 0 w 527"/>
                <a:gd name="T31" fmla="*/ 1 h 3"/>
                <a:gd name="T32" fmla="*/ 0 w 527"/>
                <a:gd name="T33" fmla="*/ 1 h 3"/>
                <a:gd name="T34" fmla="*/ 0 w 527"/>
                <a:gd name="T35" fmla="*/ 1 h 3"/>
                <a:gd name="T36" fmla="*/ 0 w 527"/>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7" h="3">
                  <a:moveTo>
                    <a:pt x="0" y="0"/>
                  </a:moveTo>
                  <a:lnTo>
                    <a:pt x="527" y="0"/>
                  </a:lnTo>
                  <a:lnTo>
                    <a:pt x="527" y="1"/>
                  </a:lnTo>
                  <a:lnTo>
                    <a:pt x="527" y="3"/>
                  </a:lnTo>
                  <a:lnTo>
                    <a:pt x="0" y="3"/>
                  </a:lnTo>
                  <a:lnTo>
                    <a:pt x="0" y="1"/>
                  </a:lnTo>
                  <a:lnTo>
                    <a:pt x="0" y="0"/>
                  </a:lnTo>
                  <a:close/>
                </a:path>
              </a:pathLst>
            </a:custGeom>
            <a:solidFill>
              <a:srgbClr val="7B7A7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78" name="Freeform 873"/>
            <p:cNvSpPr>
              <a:spLocks/>
            </p:cNvSpPr>
            <p:nvPr/>
          </p:nvSpPr>
          <p:spPr bwMode="auto">
            <a:xfrm>
              <a:off x="4215" y="1195"/>
              <a:ext cx="529" cy="4"/>
            </a:xfrm>
            <a:custGeom>
              <a:avLst/>
              <a:gdLst>
                <a:gd name="T0" fmla="*/ 2 w 529"/>
                <a:gd name="T1" fmla="*/ 0 h 4"/>
                <a:gd name="T2" fmla="*/ 529 w 529"/>
                <a:gd name="T3" fmla="*/ 0 h 4"/>
                <a:gd name="T4" fmla="*/ 529 w 529"/>
                <a:gd name="T5" fmla="*/ 2 h 4"/>
                <a:gd name="T6" fmla="*/ 529 w 529"/>
                <a:gd name="T7" fmla="*/ 2 h 4"/>
                <a:gd name="T8" fmla="*/ 529 w 529"/>
                <a:gd name="T9" fmla="*/ 2 h 4"/>
                <a:gd name="T10" fmla="*/ 529 w 529"/>
                <a:gd name="T11" fmla="*/ 2 h 4"/>
                <a:gd name="T12" fmla="*/ 529 w 529"/>
                <a:gd name="T13" fmla="*/ 4 h 4"/>
                <a:gd name="T14" fmla="*/ 529 w 529"/>
                <a:gd name="T15" fmla="*/ 4 h 4"/>
                <a:gd name="T16" fmla="*/ 529 w 529"/>
                <a:gd name="T17" fmla="*/ 4 h 4"/>
                <a:gd name="T18" fmla="*/ 529 w 529"/>
                <a:gd name="T19" fmla="*/ 4 h 4"/>
                <a:gd name="T20" fmla="*/ 0 w 529"/>
                <a:gd name="T21" fmla="*/ 4 h 4"/>
                <a:gd name="T22" fmla="*/ 0 w 529"/>
                <a:gd name="T23" fmla="*/ 4 h 4"/>
                <a:gd name="T24" fmla="*/ 0 w 529"/>
                <a:gd name="T25" fmla="*/ 4 h 4"/>
                <a:gd name="T26" fmla="*/ 0 w 529"/>
                <a:gd name="T27" fmla="*/ 4 h 4"/>
                <a:gd name="T28" fmla="*/ 2 w 529"/>
                <a:gd name="T29" fmla="*/ 2 h 4"/>
                <a:gd name="T30" fmla="*/ 2 w 529"/>
                <a:gd name="T31" fmla="*/ 2 h 4"/>
                <a:gd name="T32" fmla="*/ 2 w 529"/>
                <a:gd name="T33" fmla="*/ 2 h 4"/>
                <a:gd name="T34" fmla="*/ 2 w 529"/>
                <a:gd name="T35" fmla="*/ 2 h 4"/>
                <a:gd name="T36" fmla="*/ 2 w 529"/>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9" h="4">
                  <a:moveTo>
                    <a:pt x="2" y="0"/>
                  </a:moveTo>
                  <a:lnTo>
                    <a:pt x="529" y="0"/>
                  </a:lnTo>
                  <a:lnTo>
                    <a:pt x="529" y="2"/>
                  </a:lnTo>
                  <a:lnTo>
                    <a:pt x="529" y="4"/>
                  </a:lnTo>
                  <a:lnTo>
                    <a:pt x="0" y="4"/>
                  </a:lnTo>
                  <a:lnTo>
                    <a:pt x="2" y="2"/>
                  </a:lnTo>
                  <a:lnTo>
                    <a:pt x="2" y="0"/>
                  </a:lnTo>
                  <a:close/>
                </a:path>
              </a:pathLst>
            </a:custGeom>
            <a:solidFill>
              <a:srgbClr val="7D7B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79" name="Freeform 874"/>
            <p:cNvSpPr>
              <a:spLocks/>
            </p:cNvSpPr>
            <p:nvPr/>
          </p:nvSpPr>
          <p:spPr bwMode="auto">
            <a:xfrm>
              <a:off x="4215" y="1197"/>
              <a:ext cx="529" cy="5"/>
            </a:xfrm>
            <a:custGeom>
              <a:avLst/>
              <a:gdLst>
                <a:gd name="T0" fmla="*/ 2 w 529"/>
                <a:gd name="T1" fmla="*/ 0 h 5"/>
                <a:gd name="T2" fmla="*/ 529 w 529"/>
                <a:gd name="T3" fmla="*/ 0 h 5"/>
                <a:gd name="T4" fmla="*/ 529 w 529"/>
                <a:gd name="T5" fmla="*/ 2 h 5"/>
                <a:gd name="T6" fmla="*/ 529 w 529"/>
                <a:gd name="T7" fmla="*/ 2 h 5"/>
                <a:gd name="T8" fmla="*/ 529 w 529"/>
                <a:gd name="T9" fmla="*/ 2 h 5"/>
                <a:gd name="T10" fmla="*/ 529 w 529"/>
                <a:gd name="T11" fmla="*/ 2 h 5"/>
                <a:gd name="T12" fmla="*/ 529 w 529"/>
                <a:gd name="T13" fmla="*/ 3 h 5"/>
                <a:gd name="T14" fmla="*/ 528 w 529"/>
                <a:gd name="T15" fmla="*/ 3 h 5"/>
                <a:gd name="T16" fmla="*/ 528 w 529"/>
                <a:gd name="T17" fmla="*/ 3 h 5"/>
                <a:gd name="T18" fmla="*/ 528 w 529"/>
                <a:gd name="T19" fmla="*/ 5 h 5"/>
                <a:gd name="T20" fmla="*/ 0 w 529"/>
                <a:gd name="T21" fmla="*/ 5 h 5"/>
                <a:gd name="T22" fmla="*/ 0 w 529"/>
                <a:gd name="T23" fmla="*/ 3 h 5"/>
                <a:gd name="T24" fmla="*/ 0 w 529"/>
                <a:gd name="T25" fmla="*/ 3 h 5"/>
                <a:gd name="T26" fmla="*/ 0 w 529"/>
                <a:gd name="T27" fmla="*/ 3 h 5"/>
                <a:gd name="T28" fmla="*/ 0 w 529"/>
                <a:gd name="T29" fmla="*/ 2 h 5"/>
                <a:gd name="T30" fmla="*/ 0 w 529"/>
                <a:gd name="T31" fmla="*/ 2 h 5"/>
                <a:gd name="T32" fmla="*/ 0 w 529"/>
                <a:gd name="T33" fmla="*/ 2 h 5"/>
                <a:gd name="T34" fmla="*/ 0 w 529"/>
                <a:gd name="T35" fmla="*/ 2 h 5"/>
                <a:gd name="T36" fmla="*/ 2 w 529"/>
                <a:gd name="T37" fmla="*/ 0 h 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9" h="5">
                  <a:moveTo>
                    <a:pt x="2" y="0"/>
                  </a:moveTo>
                  <a:lnTo>
                    <a:pt x="529" y="0"/>
                  </a:lnTo>
                  <a:lnTo>
                    <a:pt x="529" y="2"/>
                  </a:lnTo>
                  <a:lnTo>
                    <a:pt x="529" y="3"/>
                  </a:lnTo>
                  <a:lnTo>
                    <a:pt x="528" y="3"/>
                  </a:lnTo>
                  <a:lnTo>
                    <a:pt x="528" y="5"/>
                  </a:lnTo>
                  <a:lnTo>
                    <a:pt x="0" y="5"/>
                  </a:lnTo>
                  <a:lnTo>
                    <a:pt x="0" y="3"/>
                  </a:lnTo>
                  <a:lnTo>
                    <a:pt x="0" y="2"/>
                  </a:lnTo>
                  <a:lnTo>
                    <a:pt x="2" y="0"/>
                  </a:lnTo>
                  <a:close/>
                </a:path>
              </a:pathLst>
            </a:custGeom>
            <a:solidFill>
              <a:srgbClr val="7D7B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80" name="Freeform 875"/>
            <p:cNvSpPr>
              <a:spLocks/>
            </p:cNvSpPr>
            <p:nvPr/>
          </p:nvSpPr>
          <p:spPr bwMode="auto">
            <a:xfrm>
              <a:off x="4215" y="1199"/>
              <a:ext cx="529" cy="5"/>
            </a:xfrm>
            <a:custGeom>
              <a:avLst/>
              <a:gdLst>
                <a:gd name="T0" fmla="*/ 0 w 529"/>
                <a:gd name="T1" fmla="*/ 0 h 5"/>
                <a:gd name="T2" fmla="*/ 529 w 529"/>
                <a:gd name="T3" fmla="*/ 0 h 5"/>
                <a:gd name="T4" fmla="*/ 529 w 529"/>
                <a:gd name="T5" fmla="*/ 1 h 5"/>
                <a:gd name="T6" fmla="*/ 528 w 529"/>
                <a:gd name="T7" fmla="*/ 1 h 5"/>
                <a:gd name="T8" fmla="*/ 528 w 529"/>
                <a:gd name="T9" fmla="*/ 1 h 5"/>
                <a:gd name="T10" fmla="*/ 528 w 529"/>
                <a:gd name="T11" fmla="*/ 3 h 5"/>
                <a:gd name="T12" fmla="*/ 528 w 529"/>
                <a:gd name="T13" fmla="*/ 3 h 5"/>
                <a:gd name="T14" fmla="*/ 528 w 529"/>
                <a:gd name="T15" fmla="*/ 3 h 5"/>
                <a:gd name="T16" fmla="*/ 528 w 529"/>
                <a:gd name="T17" fmla="*/ 3 h 5"/>
                <a:gd name="T18" fmla="*/ 528 w 529"/>
                <a:gd name="T19" fmla="*/ 5 h 5"/>
                <a:gd name="T20" fmla="*/ 0 w 529"/>
                <a:gd name="T21" fmla="*/ 5 h 5"/>
                <a:gd name="T22" fmla="*/ 0 w 529"/>
                <a:gd name="T23" fmla="*/ 3 h 5"/>
                <a:gd name="T24" fmla="*/ 0 w 529"/>
                <a:gd name="T25" fmla="*/ 3 h 5"/>
                <a:gd name="T26" fmla="*/ 0 w 529"/>
                <a:gd name="T27" fmla="*/ 3 h 5"/>
                <a:gd name="T28" fmla="*/ 0 w 529"/>
                <a:gd name="T29" fmla="*/ 3 h 5"/>
                <a:gd name="T30" fmla="*/ 0 w 529"/>
                <a:gd name="T31" fmla="*/ 1 h 5"/>
                <a:gd name="T32" fmla="*/ 0 w 529"/>
                <a:gd name="T33" fmla="*/ 1 h 5"/>
                <a:gd name="T34" fmla="*/ 0 w 529"/>
                <a:gd name="T35" fmla="*/ 1 h 5"/>
                <a:gd name="T36" fmla="*/ 0 w 529"/>
                <a:gd name="T37" fmla="*/ 0 h 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9" h="5">
                  <a:moveTo>
                    <a:pt x="0" y="0"/>
                  </a:moveTo>
                  <a:lnTo>
                    <a:pt x="529" y="0"/>
                  </a:lnTo>
                  <a:lnTo>
                    <a:pt x="529" y="1"/>
                  </a:lnTo>
                  <a:lnTo>
                    <a:pt x="528" y="1"/>
                  </a:lnTo>
                  <a:lnTo>
                    <a:pt x="528" y="3"/>
                  </a:lnTo>
                  <a:lnTo>
                    <a:pt x="528" y="5"/>
                  </a:lnTo>
                  <a:lnTo>
                    <a:pt x="0" y="5"/>
                  </a:lnTo>
                  <a:lnTo>
                    <a:pt x="0" y="3"/>
                  </a:lnTo>
                  <a:lnTo>
                    <a:pt x="0" y="1"/>
                  </a:lnTo>
                  <a:lnTo>
                    <a:pt x="0" y="0"/>
                  </a:lnTo>
                  <a:close/>
                </a:path>
              </a:pathLst>
            </a:custGeom>
            <a:solidFill>
              <a:srgbClr val="7F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81" name="Freeform 876"/>
            <p:cNvSpPr>
              <a:spLocks/>
            </p:cNvSpPr>
            <p:nvPr/>
          </p:nvSpPr>
          <p:spPr bwMode="auto">
            <a:xfrm>
              <a:off x="4215" y="1202"/>
              <a:ext cx="528" cy="3"/>
            </a:xfrm>
            <a:custGeom>
              <a:avLst/>
              <a:gdLst>
                <a:gd name="T0" fmla="*/ 0 w 528"/>
                <a:gd name="T1" fmla="*/ 0 h 3"/>
                <a:gd name="T2" fmla="*/ 528 w 528"/>
                <a:gd name="T3" fmla="*/ 0 h 3"/>
                <a:gd name="T4" fmla="*/ 528 w 528"/>
                <a:gd name="T5" fmla="*/ 0 h 3"/>
                <a:gd name="T6" fmla="*/ 528 w 528"/>
                <a:gd name="T7" fmla="*/ 0 h 3"/>
                <a:gd name="T8" fmla="*/ 528 w 528"/>
                <a:gd name="T9" fmla="*/ 0 h 3"/>
                <a:gd name="T10" fmla="*/ 528 w 528"/>
                <a:gd name="T11" fmla="*/ 2 h 3"/>
                <a:gd name="T12" fmla="*/ 528 w 528"/>
                <a:gd name="T13" fmla="*/ 2 h 3"/>
                <a:gd name="T14" fmla="*/ 528 w 528"/>
                <a:gd name="T15" fmla="*/ 2 h 3"/>
                <a:gd name="T16" fmla="*/ 528 w 528"/>
                <a:gd name="T17" fmla="*/ 2 h 3"/>
                <a:gd name="T18" fmla="*/ 528 w 528"/>
                <a:gd name="T19" fmla="*/ 3 h 3"/>
                <a:gd name="T20" fmla="*/ 0 w 528"/>
                <a:gd name="T21" fmla="*/ 3 h 3"/>
                <a:gd name="T22" fmla="*/ 0 w 528"/>
                <a:gd name="T23" fmla="*/ 2 h 3"/>
                <a:gd name="T24" fmla="*/ 0 w 528"/>
                <a:gd name="T25" fmla="*/ 2 h 3"/>
                <a:gd name="T26" fmla="*/ 0 w 528"/>
                <a:gd name="T27" fmla="*/ 2 h 3"/>
                <a:gd name="T28" fmla="*/ 0 w 528"/>
                <a:gd name="T29" fmla="*/ 2 h 3"/>
                <a:gd name="T30" fmla="*/ 0 w 528"/>
                <a:gd name="T31" fmla="*/ 0 h 3"/>
                <a:gd name="T32" fmla="*/ 0 w 528"/>
                <a:gd name="T33" fmla="*/ 0 h 3"/>
                <a:gd name="T34" fmla="*/ 0 w 528"/>
                <a:gd name="T35" fmla="*/ 0 h 3"/>
                <a:gd name="T36" fmla="*/ 0 w 528"/>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8" h="3">
                  <a:moveTo>
                    <a:pt x="0" y="0"/>
                  </a:moveTo>
                  <a:lnTo>
                    <a:pt x="528" y="0"/>
                  </a:lnTo>
                  <a:lnTo>
                    <a:pt x="528" y="2"/>
                  </a:lnTo>
                  <a:lnTo>
                    <a:pt x="528" y="3"/>
                  </a:lnTo>
                  <a:lnTo>
                    <a:pt x="0" y="3"/>
                  </a:lnTo>
                  <a:lnTo>
                    <a:pt x="0" y="2"/>
                  </a:lnTo>
                  <a:lnTo>
                    <a:pt x="0" y="0"/>
                  </a:lnTo>
                  <a:close/>
                </a:path>
              </a:pathLst>
            </a:custGeom>
            <a:solidFill>
              <a:srgbClr val="7F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82" name="Freeform 877"/>
            <p:cNvSpPr>
              <a:spLocks/>
            </p:cNvSpPr>
            <p:nvPr/>
          </p:nvSpPr>
          <p:spPr bwMode="auto">
            <a:xfrm>
              <a:off x="4215" y="1204"/>
              <a:ext cx="528" cy="3"/>
            </a:xfrm>
            <a:custGeom>
              <a:avLst/>
              <a:gdLst>
                <a:gd name="T0" fmla="*/ 0 w 528"/>
                <a:gd name="T1" fmla="*/ 0 h 3"/>
                <a:gd name="T2" fmla="*/ 528 w 528"/>
                <a:gd name="T3" fmla="*/ 0 h 3"/>
                <a:gd name="T4" fmla="*/ 528 w 528"/>
                <a:gd name="T5" fmla="*/ 0 h 3"/>
                <a:gd name="T6" fmla="*/ 528 w 528"/>
                <a:gd name="T7" fmla="*/ 0 h 3"/>
                <a:gd name="T8" fmla="*/ 528 w 528"/>
                <a:gd name="T9" fmla="*/ 0 h 3"/>
                <a:gd name="T10" fmla="*/ 528 w 528"/>
                <a:gd name="T11" fmla="*/ 1 h 3"/>
                <a:gd name="T12" fmla="*/ 528 w 528"/>
                <a:gd name="T13" fmla="*/ 1 h 3"/>
                <a:gd name="T14" fmla="*/ 528 w 528"/>
                <a:gd name="T15" fmla="*/ 1 h 3"/>
                <a:gd name="T16" fmla="*/ 526 w 528"/>
                <a:gd name="T17" fmla="*/ 1 h 3"/>
                <a:gd name="T18" fmla="*/ 526 w 528"/>
                <a:gd name="T19" fmla="*/ 3 h 3"/>
                <a:gd name="T20" fmla="*/ 0 w 528"/>
                <a:gd name="T21" fmla="*/ 3 h 3"/>
                <a:gd name="T22" fmla="*/ 0 w 528"/>
                <a:gd name="T23" fmla="*/ 1 h 3"/>
                <a:gd name="T24" fmla="*/ 0 w 528"/>
                <a:gd name="T25" fmla="*/ 1 h 3"/>
                <a:gd name="T26" fmla="*/ 0 w 528"/>
                <a:gd name="T27" fmla="*/ 1 h 3"/>
                <a:gd name="T28" fmla="*/ 0 w 528"/>
                <a:gd name="T29" fmla="*/ 1 h 3"/>
                <a:gd name="T30" fmla="*/ 0 w 528"/>
                <a:gd name="T31" fmla="*/ 0 h 3"/>
                <a:gd name="T32" fmla="*/ 0 w 528"/>
                <a:gd name="T33" fmla="*/ 0 h 3"/>
                <a:gd name="T34" fmla="*/ 0 w 528"/>
                <a:gd name="T35" fmla="*/ 0 h 3"/>
                <a:gd name="T36" fmla="*/ 0 w 528"/>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8" h="3">
                  <a:moveTo>
                    <a:pt x="0" y="0"/>
                  </a:moveTo>
                  <a:lnTo>
                    <a:pt x="528" y="0"/>
                  </a:lnTo>
                  <a:lnTo>
                    <a:pt x="528" y="1"/>
                  </a:lnTo>
                  <a:lnTo>
                    <a:pt x="526" y="1"/>
                  </a:lnTo>
                  <a:lnTo>
                    <a:pt x="526" y="3"/>
                  </a:lnTo>
                  <a:lnTo>
                    <a:pt x="0" y="3"/>
                  </a:lnTo>
                  <a:lnTo>
                    <a:pt x="0" y="1"/>
                  </a:lnTo>
                  <a:lnTo>
                    <a:pt x="0" y="0"/>
                  </a:lnTo>
                  <a:close/>
                </a:path>
              </a:pathLst>
            </a:custGeom>
            <a:solidFill>
              <a:srgbClr val="7F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83" name="Freeform 878"/>
            <p:cNvSpPr>
              <a:spLocks/>
            </p:cNvSpPr>
            <p:nvPr/>
          </p:nvSpPr>
          <p:spPr bwMode="auto">
            <a:xfrm>
              <a:off x="4215" y="1205"/>
              <a:ext cx="528" cy="4"/>
            </a:xfrm>
            <a:custGeom>
              <a:avLst/>
              <a:gdLst>
                <a:gd name="T0" fmla="*/ 0 w 528"/>
                <a:gd name="T1" fmla="*/ 0 h 4"/>
                <a:gd name="T2" fmla="*/ 528 w 528"/>
                <a:gd name="T3" fmla="*/ 0 h 4"/>
                <a:gd name="T4" fmla="*/ 528 w 528"/>
                <a:gd name="T5" fmla="*/ 0 h 4"/>
                <a:gd name="T6" fmla="*/ 528 w 528"/>
                <a:gd name="T7" fmla="*/ 0 h 4"/>
                <a:gd name="T8" fmla="*/ 526 w 528"/>
                <a:gd name="T9" fmla="*/ 0 h 4"/>
                <a:gd name="T10" fmla="*/ 526 w 528"/>
                <a:gd name="T11" fmla="*/ 2 h 4"/>
                <a:gd name="T12" fmla="*/ 526 w 528"/>
                <a:gd name="T13" fmla="*/ 2 h 4"/>
                <a:gd name="T14" fmla="*/ 526 w 528"/>
                <a:gd name="T15" fmla="*/ 2 h 4"/>
                <a:gd name="T16" fmla="*/ 526 w 528"/>
                <a:gd name="T17" fmla="*/ 2 h 4"/>
                <a:gd name="T18" fmla="*/ 526 w 528"/>
                <a:gd name="T19" fmla="*/ 4 h 4"/>
                <a:gd name="T20" fmla="*/ 0 w 528"/>
                <a:gd name="T21" fmla="*/ 4 h 4"/>
                <a:gd name="T22" fmla="*/ 0 w 528"/>
                <a:gd name="T23" fmla="*/ 4 h 4"/>
                <a:gd name="T24" fmla="*/ 0 w 528"/>
                <a:gd name="T25" fmla="*/ 4 h 4"/>
                <a:gd name="T26" fmla="*/ 0 w 528"/>
                <a:gd name="T27" fmla="*/ 4 h 4"/>
                <a:gd name="T28" fmla="*/ 0 w 528"/>
                <a:gd name="T29" fmla="*/ 4 h 4"/>
                <a:gd name="T30" fmla="*/ 0 w 528"/>
                <a:gd name="T31" fmla="*/ 4 h 4"/>
                <a:gd name="T32" fmla="*/ 0 w 528"/>
                <a:gd name="T33" fmla="*/ 4 h 4"/>
                <a:gd name="T34" fmla="*/ 0 w 528"/>
                <a:gd name="T35" fmla="*/ 4 h 4"/>
                <a:gd name="T36" fmla="*/ 0 w 528"/>
                <a:gd name="T37" fmla="*/ 4 h 4"/>
                <a:gd name="T38" fmla="*/ 0 w 528"/>
                <a:gd name="T39" fmla="*/ 2 h 4"/>
                <a:gd name="T40" fmla="*/ 0 w 528"/>
                <a:gd name="T41" fmla="*/ 2 h 4"/>
                <a:gd name="T42" fmla="*/ 0 w 528"/>
                <a:gd name="T43" fmla="*/ 2 h 4"/>
                <a:gd name="T44" fmla="*/ 0 w 528"/>
                <a:gd name="T45" fmla="*/ 2 h 4"/>
                <a:gd name="T46" fmla="*/ 0 w 528"/>
                <a:gd name="T47" fmla="*/ 0 h 4"/>
                <a:gd name="T48" fmla="*/ 0 w 528"/>
                <a:gd name="T49" fmla="*/ 0 h 4"/>
                <a:gd name="T50" fmla="*/ 0 w 528"/>
                <a:gd name="T51" fmla="*/ 0 h 4"/>
                <a:gd name="T52" fmla="*/ 0 w 528"/>
                <a:gd name="T53" fmla="*/ 0 h 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28" h="4">
                  <a:moveTo>
                    <a:pt x="0" y="0"/>
                  </a:moveTo>
                  <a:lnTo>
                    <a:pt x="528" y="0"/>
                  </a:lnTo>
                  <a:lnTo>
                    <a:pt x="526" y="0"/>
                  </a:lnTo>
                  <a:lnTo>
                    <a:pt x="526" y="2"/>
                  </a:lnTo>
                  <a:lnTo>
                    <a:pt x="526" y="4"/>
                  </a:lnTo>
                  <a:lnTo>
                    <a:pt x="0" y="4"/>
                  </a:lnTo>
                  <a:lnTo>
                    <a:pt x="0" y="2"/>
                  </a:lnTo>
                  <a:lnTo>
                    <a:pt x="0" y="0"/>
                  </a:lnTo>
                  <a:close/>
                </a:path>
              </a:pathLst>
            </a:custGeom>
            <a:solidFill>
              <a:srgbClr val="807F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84" name="Freeform 879"/>
            <p:cNvSpPr>
              <a:spLocks/>
            </p:cNvSpPr>
            <p:nvPr/>
          </p:nvSpPr>
          <p:spPr bwMode="auto">
            <a:xfrm>
              <a:off x="4215" y="1207"/>
              <a:ext cx="526" cy="3"/>
            </a:xfrm>
            <a:custGeom>
              <a:avLst/>
              <a:gdLst>
                <a:gd name="T0" fmla="*/ 0 w 526"/>
                <a:gd name="T1" fmla="*/ 0 h 3"/>
                <a:gd name="T2" fmla="*/ 526 w 526"/>
                <a:gd name="T3" fmla="*/ 0 h 3"/>
                <a:gd name="T4" fmla="*/ 526 w 526"/>
                <a:gd name="T5" fmla="*/ 0 h 3"/>
                <a:gd name="T6" fmla="*/ 526 w 526"/>
                <a:gd name="T7" fmla="*/ 0 h 3"/>
                <a:gd name="T8" fmla="*/ 526 w 526"/>
                <a:gd name="T9" fmla="*/ 0 h 3"/>
                <a:gd name="T10" fmla="*/ 526 w 526"/>
                <a:gd name="T11" fmla="*/ 2 h 3"/>
                <a:gd name="T12" fmla="*/ 526 w 526"/>
                <a:gd name="T13" fmla="*/ 2 h 3"/>
                <a:gd name="T14" fmla="*/ 526 w 526"/>
                <a:gd name="T15" fmla="*/ 2 h 3"/>
                <a:gd name="T16" fmla="*/ 526 w 526"/>
                <a:gd name="T17" fmla="*/ 2 h 3"/>
                <a:gd name="T18" fmla="*/ 526 w 526"/>
                <a:gd name="T19" fmla="*/ 3 h 3"/>
                <a:gd name="T20" fmla="*/ 0 w 526"/>
                <a:gd name="T21" fmla="*/ 3 h 3"/>
                <a:gd name="T22" fmla="*/ 0 w 526"/>
                <a:gd name="T23" fmla="*/ 3 h 3"/>
                <a:gd name="T24" fmla="*/ 0 w 526"/>
                <a:gd name="T25" fmla="*/ 2 h 3"/>
                <a:gd name="T26" fmla="*/ 0 w 526"/>
                <a:gd name="T27" fmla="*/ 2 h 3"/>
                <a:gd name="T28" fmla="*/ 0 w 526"/>
                <a:gd name="T29" fmla="*/ 2 h 3"/>
                <a:gd name="T30" fmla="*/ 0 w 526"/>
                <a:gd name="T31" fmla="*/ 2 h 3"/>
                <a:gd name="T32" fmla="*/ 0 w 526"/>
                <a:gd name="T33" fmla="*/ 2 h 3"/>
                <a:gd name="T34" fmla="*/ 0 w 526"/>
                <a:gd name="T35" fmla="*/ 2 h 3"/>
                <a:gd name="T36" fmla="*/ 0 w 526"/>
                <a:gd name="T37" fmla="*/ 2 h 3"/>
                <a:gd name="T38" fmla="*/ 0 w 526"/>
                <a:gd name="T39" fmla="*/ 2 h 3"/>
                <a:gd name="T40" fmla="*/ 0 w 526"/>
                <a:gd name="T41" fmla="*/ 0 h 3"/>
                <a:gd name="T42" fmla="*/ 0 w 526"/>
                <a:gd name="T43" fmla="*/ 0 h 3"/>
                <a:gd name="T44" fmla="*/ 0 w 526"/>
                <a:gd name="T45" fmla="*/ 0 h 3"/>
                <a:gd name="T46" fmla="*/ 0 w 526"/>
                <a:gd name="T47" fmla="*/ 0 h 3"/>
                <a:gd name="T48" fmla="*/ 0 w 526"/>
                <a:gd name="T49" fmla="*/ 0 h 3"/>
                <a:gd name="T50" fmla="*/ 0 w 526"/>
                <a:gd name="T51" fmla="*/ 0 h 3"/>
                <a:gd name="T52" fmla="*/ 0 w 526"/>
                <a:gd name="T53" fmla="*/ 0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26" h="3">
                  <a:moveTo>
                    <a:pt x="0" y="0"/>
                  </a:moveTo>
                  <a:lnTo>
                    <a:pt x="526" y="0"/>
                  </a:lnTo>
                  <a:lnTo>
                    <a:pt x="526" y="2"/>
                  </a:lnTo>
                  <a:lnTo>
                    <a:pt x="526" y="3"/>
                  </a:lnTo>
                  <a:lnTo>
                    <a:pt x="0" y="3"/>
                  </a:lnTo>
                  <a:lnTo>
                    <a:pt x="0" y="2"/>
                  </a:lnTo>
                  <a:lnTo>
                    <a:pt x="0" y="0"/>
                  </a:lnTo>
                  <a:close/>
                </a:path>
              </a:pathLst>
            </a:custGeom>
            <a:solidFill>
              <a:srgbClr val="807F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85" name="Freeform 880"/>
            <p:cNvSpPr>
              <a:spLocks/>
            </p:cNvSpPr>
            <p:nvPr/>
          </p:nvSpPr>
          <p:spPr bwMode="auto">
            <a:xfrm>
              <a:off x="4215" y="1209"/>
              <a:ext cx="526" cy="3"/>
            </a:xfrm>
            <a:custGeom>
              <a:avLst/>
              <a:gdLst>
                <a:gd name="T0" fmla="*/ 0 w 526"/>
                <a:gd name="T1" fmla="*/ 0 h 3"/>
                <a:gd name="T2" fmla="*/ 526 w 526"/>
                <a:gd name="T3" fmla="*/ 0 h 3"/>
                <a:gd name="T4" fmla="*/ 526 w 526"/>
                <a:gd name="T5" fmla="*/ 0 h 3"/>
                <a:gd name="T6" fmla="*/ 526 w 526"/>
                <a:gd name="T7" fmla="*/ 0 h 3"/>
                <a:gd name="T8" fmla="*/ 526 w 526"/>
                <a:gd name="T9" fmla="*/ 0 h 3"/>
                <a:gd name="T10" fmla="*/ 526 w 526"/>
                <a:gd name="T11" fmla="*/ 1 h 3"/>
                <a:gd name="T12" fmla="*/ 526 w 526"/>
                <a:gd name="T13" fmla="*/ 1 h 3"/>
                <a:gd name="T14" fmla="*/ 524 w 526"/>
                <a:gd name="T15" fmla="*/ 1 h 3"/>
                <a:gd name="T16" fmla="*/ 524 w 526"/>
                <a:gd name="T17" fmla="*/ 3 h 3"/>
                <a:gd name="T18" fmla="*/ 524 w 526"/>
                <a:gd name="T19" fmla="*/ 3 h 3"/>
                <a:gd name="T20" fmla="*/ 0 w 526"/>
                <a:gd name="T21" fmla="*/ 3 h 3"/>
                <a:gd name="T22" fmla="*/ 0 w 526"/>
                <a:gd name="T23" fmla="*/ 3 h 3"/>
                <a:gd name="T24" fmla="*/ 0 w 526"/>
                <a:gd name="T25" fmla="*/ 1 h 3"/>
                <a:gd name="T26" fmla="*/ 0 w 526"/>
                <a:gd name="T27" fmla="*/ 1 h 3"/>
                <a:gd name="T28" fmla="*/ 0 w 526"/>
                <a:gd name="T29" fmla="*/ 1 h 3"/>
                <a:gd name="T30" fmla="*/ 0 w 526"/>
                <a:gd name="T31" fmla="*/ 0 h 3"/>
                <a:gd name="T32" fmla="*/ 0 w 526"/>
                <a:gd name="T33" fmla="*/ 0 h 3"/>
                <a:gd name="T34" fmla="*/ 0 w 526"/>
                <a:gd name="T35" fmla="*/ 0 h 3"/>
                <a:gd name="T36" fmla="*/ 0 w 526"/>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6" h="3">
                  <a:moveTo>
                    <a:pt x="0" y="0"/>
                  </a:moveTo>
                  <a:lnTo>
                    <a:pt x="526" y="0"/>
                  </a:lnTo>
                  <a:lnTo>
                    <a:pt x="526" y="1"/>
                  </a:lnTo>
                  <a:lnTo>
                    <a:pt x="524" y="1"/>
                  </a:lnTo>
                  <a:lnTo>
                    <a:pt x="524" y="3"/>
                  </a:lnTo>
                  <a:lnTo>
                    <a:pt x="0" y="3"/>
                  </a:lnTo>
                  <a:lnTo>
                    <a:pt x="0" y="1"/>
                  </a:lnTo>
                  <a:lnTo>
                    <a:pt x="0" y="0"/>
                  </a:lnTo>
                  <a:close/>
                </a:path>
              </a:pathLst>
            </a:custGeom>
            <a:solidFill>
              <a:srgbClr val="8281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86" name="Freeform 881"/>
            <p:cNvSpPr>
              <a:spLocks/>
            </p:cNvSpPr>
            <p:nvPr/>
          </p:nvSpPr>
          <p:spPr bwMode="auto">
            <a:xfrm>
              <a:off x="4215" y="1210"/>
              <a:ext cx="526" cy="4"/>
            </a:xfrm>
            <a:custGeom>
              <a:avLst/>
              <a:gdLst>
                <a:gd name="T0" fmla="*/ 0 w 526"/>
                <a:gd name="T1" fmla="*/ 0 h 4"/>
                <a:gd name="T2" fmla="*/ 526 w 526"/>
                <a:gd name="T3" fmla="*/ 0 h 4"/>
                <a:gd name="T4" fmla="*/ 526 w 526"/>
                <a:gd name="T5" fmla="*/ 0 h 4"/>
                <a:gd name="T6" fmla="*/ 524 w 526"/>
                <a:gd name="T7" fmla="*/ 0 h 4"/>
                <a:gd name="T8" fmla="*/ 524 w 526"/>
                <a:gd name="T9" fmla="*/ 2 h 4"/>
                <a:gd name="T10" fmla="*/ 524 w 526"/>
                <a:gd name="T11" fmla="*/ 2 h 4"/>
                <a:gd name="T12" fmla="*/ 524 w 526"/>
                <a:gd name="T13" fmla="*/ 2 h 4"/>
                <a:gd name="T14" fmla="*/ 524 w 526"/>
                <a:gd name="T15" fmla="*/ 2 h 4"/>
                <a:gd name="T16" fmla="*/ 524 w 526"/>
                <a:gd name="T17" fmla="*/ 4 h 4"/>
                <a:gd name="T18" fmla="*/ 524 w 526"/>
                <a:gd name="T19" fmla="*/ 4 h 4"/>
                <a:gd name="T20" fmla="*/ 0 w 526"/>
                <a:gd name="T21" fmla="*/ 4 h 4"/>
                <a:gd name="T22" fmla="*/ 0 w 526"/>
                <a:gd name="T23" fmla="*/ 4 h 4"/>
                <a:gd name="T24" fmla="*/ 0 w 526"/>
                <a:gd name="T25" fmla="*/ 2 h 4"/>
                <a:gd name="T26" fmla="*/ 0 w 526"/>
                <a:gd name="T27" fmla="*/ 2 h 4"/>
                <a:gd name="T28" fmla="*/ 0 w 526"/>
                <a:gd name="T29" fmla="*/ 2 h 4"/>
                <a:gd name="T30" fmla="*/ 0 w 526"/>
                <a:gd name="T31" fmla="*/ 2 h 4"/>
                <a:gd name="T32" fmla="*/ 0 w 526"/>
                <a:gd name="T33" fmla="*/ 0 h 4"/>
                <a:gd name="T34" fmla="*/ 0 w 526"/>
                <a:gd name="T35" fmla="*/ 0 h 4"/>
                <a:gd name="T36" fmla="*/ 0 w 526"/>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6" h="4">
                  <a:moveTo>
                    <a:pt x="0" y="0"/>
                  </a:moveTo>
                  <a:lnTo>
                    <a:pt x="526" y="0"/>
                  </a:lnTo>
                  <a:lnTo>
                    <a:pt x="524" y="0"/>
                  </a:lnTo>
                  <a:lnTo>
                    <a:pt x="524" y="2"/>
                  </a:lnTo>
                  <a:lnTo>
                    <a:pt x="524" y="4"/>
                  </a:lnTo>
                  <a:lnTo>
                    <a:pt x="0" y="4"/>
                  </a:lnTo>
                  <a:lnTo>
                    <a:pt x="0" y="2"/>
                  </a:lnTo>
                  <a:lnTo>
                    <a:pt x="0" y="0"/>
                  </a:lnTo>
                  <a:close/>
                </a:path>
              </a:pathLst>
            </a:custGeom>
            <a:solidFill>
              <a:srgbClr val="8281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87" name="Freeform 882"/>
            <p:cNvSpPr>
              <a:spLocks/>
            </p:cNvSpPr>
            <p:nvPr/>
          </p:nvSpPr>
          <p:spPr bwMode="auto">
            <a:xfrm>
              <a:off x="4215" y="1212"/>
              <a:ext cx="524" cy="4"/>
            </a:xfrm>
            <a:custGeom>
              <a:avLst/>
              <a:gdLst>
                <a:gd name="T0" fmla="*/ 0 w 524"/>
                <a:gd name="T1" fmla="*/ 0 h 4"/>
                <a:gd name="T2" fmla="*/ 524 w 524"/>
                <a:gd name="T3" fmla="*/ 0 h 4"/>
                <a:gd name="T4" fmla="*/ 524 w 524"/>
                <a:gd name="T5" fmla="*/ 0 h 4"/>
                <a:gd name="T6" fmla="*/ 524 w 524"/>
                <a:gd name="T7" fmla="*/ 0 h 4"/>
                <a:gd name="T8" fmla="*/ 524 w 524"/>
                <a:gd name="T9" fmla="*/ 2 h 4"/>
                <a:gd name="T10" fmla="*/ 524 w 524"/>
                <a:gd name="T11" fmla="*/ 2 h 4"/>
                <a:gd name="T12" fmla="*/ 524 w 524"/>
                <a:gd name="T13" fmla="*/ 2 h 4"/>
                <a:gd name="T14" fmla="*/ 524 w 524"/>
                <a:gd name="T15" fmla="*/ 2 h 4"/>
                <a:gd name="T16" fmla="*/ 524 w 524"/>
                <a:gd name="T17" fmla="*/ 4 h 4"/>
                <a:gd name="T18" fmla="*/ 523 w 524"/>
                <a:gd name="T19" fmla="*/ 4 h 4"/>
                <a:gd name="T20" fmla="*/ 0 w 524"/>
                <a:gd name="T21" fmla="*/ 4 h 4"/>
                <a:gd name="T22" fmla="*/ 0 w 524"/>
                <a:gd name="T23" fmla="*/ 4 h 4"/>
                <a:gd name="T24" fmla="*/ 0 w 524"/>
                <a:gd name="T25" fmla="*/ 2 h 4"/>
                <a:gd name="T26" fmla="*/ 0 w 524"/>
                <a:gd name="T27" fmla="*/ 2 h 4"/>
                <a:gd name="T28" fmla="*/ 0 w 524"/>
                <a:gd name="T29" fmla="*/ 2 h 4"/>
                <a:gd name="T30" fmla="*/ 0 w 524"/>
                <a:gd name="T31" fmla="*/ 2 h 4"/>
                <a:gd name="T32" fmla="*/ 0 w 524"/>
                <a:gd name="T33" fmla="*/ 0 h 4"/>
                <a:gd name="T34" fmla="*/ 0 w 524"/>
                <a:gd name="T35" fmla="*/ 0 h 4"/>
                <a:gd name="T36" fmla="*/ 0 w 524"/>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4" h="4">
                  <a:moveTo>
                    <a:pt x="0" y="0"/>
                  </a:moveTo>
                  <a:lnTo>
                    <a:pt x="524" y="0"/>
                  </a:lnTo>
                  <a:lnTo>
                    <a:pt x="524" y="2"/>
                  </a:lnTo>
                  <a:lnTo>
                    <a:pt x="524" y="4"/>
                  </a:lnTo>
                  <a:lnTo>
                    <a:pt x="523" y="4"/>
                  </a:lnTo>
                  <a:lnTo>
                    <a:pt x="0" y="4"/>
                  </a:lnTo>
                  <a:lnTo>
                    <a:pt x="0" y="2"/>
                  </a:lnTo>
                  <a:lnTo>
                    <a:pt x="0" y="0"/>
                  </a:lnTo>
                  <a:close/>
                </a:path>
              </a:pathLst>
            </a:custGeom>
            <a:solidFill>
              <a:srgbClr val="8281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88" name="Freeform 883"/>
            <p:cNvSpPr>
              <a:spLocks/>
            </p:cNvSpPr>
            <p:nvPr/>
          </p:nvSpPr>
          <p:spPr bwMode="auto">
            <a:xfrm>
              <a:off x="4215" y="1214"/>
              <a:ext cx="524" cy="3"/>
            </a:xfrm>
            <a:custGeom>
              <a:avLst/>
              <a:gdLst>
                <a:gd name="T0" fmla="*/ 0 w 524"/>
                <a:gd name="T1" fmla="*/ 0 h 3"/>
                <a:gd name="T2" fmla="*/ 524 w 524"/>
                <a:gd name="T3" fmla="*/ 0 h 3"/>
                <a:gd name="T4" fmla="*/ 524 w 524"/>
                <a:gd name="T5" fmla="*/ 0 h 3"/>
                <a:gd name="T6" fmla="*/ 524 w 524"/>
                <a:gd name="T7" fmla="*/ 0 h 3"/>
                <a:gd name="T8" fmla="*/ 524 w 524"/>
                <a:gd name="T9" fmla="*/ 2 h 3"/>
                <a:gd name="T10" fmla="*/ 523 w 524"/>
                <a:gd name="T11" fmla="*/ 2 h 3"/>
                <a:gd name="T12" fmla="*/ 523 w 524"/>
                <a:gd name="T13" fmla="*/ 2 h 3"/>
                <a:gd name="T14" fmla="*/ 523 w 524"/>
                <a:gd name="T15" fmla="*/ 2 h 3"/>
                <a:gd name="T16" fmla="*/ 523 w 524"/>
                <a:gd name="T17" fmla="*/ 3 h 3"/>
                <a:gd name="T18" fmla="*/ 523 w 524"/>
                <a:gd name="T19" fmla="*/ 3 h 3"/>
                <a:gd name="T20" fmla="*/ 0 w 524"/>
                <a:gd name="T21" fmla="*/ 3 h 3"/>
                <a:gd name="T22" fmla="*/ 0 w 524"/>
                <a:gd name="T23" fmla="*/ 3 h 3"/>
                <a:gd name="T24" fmla="*/ 0 w 524"/>
                <a:gd name="T25" fmla="*/ 2 h 3"/>
                <a:gd name="T26" fmla="*/ 0 w 524"/>
                <a:gd name="T27" fmla="*/ 2 h 3"/>
                <a:gd name="T28" fmla="*/ 0 w 524"/>
                <a:gd name="T29" fmla="*/ 2 h 3"/>
                <a:gd name="T30" fmla="*/ 0 w 524"/>
                <a:gd name="T31" fmla="*/ 2 h 3"/>
                <a:gd name="T32" fmla="*/ 0 w 524"/>
                <a:gd name="T33" fmla="*/ 0 h 3"/>
                <a:gd name="T34" fmla="*/ 0 w 524"/>
                <a:gd name="T35" fmla="*/ 0 h 3"/>
                <a:gd name="T36" fmla="*/ 0 w 524"/>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4" h="3">
                  <a:moveTo>
                    <a:pt x="0" y="0"/>
                  </a:moveTo>
                  <a:lnTo>
                    <a:pt x="524" y="0"/>
                  </a:lnTo>
                  <a:lnTo>
                    <a:pt x="524" y="2"/>
                  </a:lnTo>
                  <a:lnTo>
                    <a:pt x="523" y="2"/>
                  </a:lnTo>
                  <a:lnTo>
                    <a:pt x="523" y="3"/>
                  </a:lnTo>
                  <a:lnTo>
                    <a:pt x="0" y="3"/>
                  </a:lnTo>
                  <a:lnTo>
                    <a:pt x="0" y="2"/>
                  </a:lnTo>
                  <a:lnTo>
                    <a:pt x="0" y="0"/>
                  </a:lnTo>
                  <a:close/>
                </a:path>
              </a:pathLst>
            </a:custGeom>
            <a:solidFill>
              <a:srgbClr val="84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89" name="Freeform 884"/>
            <p:cNvSpPr>
              <a:spLocks/>
            </p:cNvSpPr>
            <p:nvPr/>
          </p:nvSpPr>
          <p:spPr bwMode="auto">
            <a:xfrm>
              <a:off x="4215" y="1216"/>
              <a:ext cx="523" cy="3"/>
            </a:xfrm>
            <a:custGeom>
              <a:avLst/>
              <a:gdLst>
                <a:gd name="T0" fmla="*/ 0 w 523"/>
                <a:gd name="T1" fmla="*/ 0 h 3"/>
                <a:gd name="T2" fmla="*/ 523 w 523"/>
                <a:gd name="T3" fmla="*/ 0 h 3"/>
                <a:gd name="T4" fmla="*/ 523 w 523"/>
                <a:gd name="T5" fmla="*/ 0 h 3"/>
                <a:gd name="T6" fmla="*/ 523 w 523"/>
                <a:gd name="T7" fmla="*/ 0 h 3"/>
                <a:gd name="T8" fmla="*/ 523 w 523"/>
                <a:gd name="T9" fmla="*/ 1 h 3"/>
                <a:gd name="T10" fmla="*/ 523 w 523"/>
                <a:gd name="T11" fmla="*/ 1 h 3"/>
                <a:gd name="T12" fmla="*/ 523 w 523"/>
                <a:gd name="T13" fmla="*/ 1 h 3"/>
                <a:gd name="T14" fmla="*/ 523 w 523"/>
                <a:gd name="T15" fmla="*/ 1 h 3"/>
                <a:gd name="T16" fmla="*/ 523 w 523"/>
                <a:gd name="T17" fmla="*/ 3 h 3"/>
                <a:gd name="T18" fmla="*/ 523 w 523"/>
                <a:gd name="T19" fmla="*/ 3 h 3"/>
                <a:gd name="T20" fmla="*/ 0 w 523"/>
                <a:gd name="T21" fmla="*/ 3 h 3"/>
                <a:gd name="T22" fmla="*/ 0 w 523"/>
                <a:gd name="T23" fmla="*/ 3 h 3"/>
                <a:gd name="T24" fmla="*/ 0 w 523"/>
                <a:gd name="T25" fmla="*/ 1 h 3"/>
                <a:gd name="T26" fmla="*/ 0 w 523"/>
                <a:gd name="T27" fmla="*/ 1 h 3"/>
                <a:gd name="T28" fmla="*/ 0 w 523"/>
                <a:gd name="T29" fmla="*/ 1 h 3"/>
                <a:gd name="T30" fmla="*/ 0 w 523"/>
                <a:gd name="T31" fmla="*/ 1 h 3"/>
                <a:gd name="T32" fmla="*/ 0 w 523"/>
                <a:gd name="T33" fmla="*/ 0 h 3"/>
                <a:gd name="T34" fmla="*/ 0 w 523"/>
                <a:gd name="T35" fmla="*/ 0 h 3"/>
                <a:gd name="T36" fmla="*/ 0 w 523"/>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3" h="3">
                  <a:moveTo>
                    <a:pt x="0" y="0"/>
                  </a:moveTo>
                  <a:lnTo>
                    <a:pt x="523" y="0"/>
                  </a:lnTo>
                  <a:lnTo>
                    <a:pt x="523" y="1"/>
                  </a:lnTo>
                  <a:lnTo>
                    <a:pt x="523" y="3"/>
                  </a:lnTo>
                  <a:lnTo>
                    <a:pt x="0" y="3"/>
                  </a:lnTo>
                  <a:lnTo>
                    <a:pt x="0" y="1"/>
                  </a:lnTo>
                  <a:lnTo>
                    <a:pt x="0" y="0"/>
                  </a:lnTo>
                  <a:close/>
                </a:path>
              </a:pathLst>
            </a:custGeom>
            <a:solidFill>
              <a:srgbClr val="84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90" name="Freeform 885"/>
            <p:cNvSpPr>
              <a:spLocks/>
            </p:cNvSpPr>
            <p:nvPr/>
          </p:nvSpPr>
          <p:spPr bwMode="auto">
            <a:xfrm>
              <a:off x="4215" y="1217"/>
              <a:ext cx="523" cy="4"/>
            </a:xfrm>
            <a:custGeom>
              <a:avLst/>
              <a:gdLst>
                <a:gd name="T0" fmla="*/ 0 w 523"/>
                <a:gd name="T1" fmla="*/ 0 h 4"/>
                <a:gd name="T2" fmla="*/ 523 w 523"/>
                <a:gd name="T3" fmla="*/ 0 h 4"/>
                <a:gd name="T4" fmla="*/ 523 w 523"/>
                <a:gd name="T5" fmla="*/ 0 h 4"/>
                <a:gd name="T6" fmla="*/ 523 w 523"/>
                <a:gd name="T7" fmla="*/ 0 h 4"/>
                <a:gd name="T8" fmla="*/ 523 w 523"/>
                <a:gd name="T9" fmla="*/ 2 h 4"/>
                <a:gd name="T10" fmla="*/ 523 w 523"/>
                <a:gd name="T11" fmla="*/ 2 h 4"/>
                <a:gd name="T12" fmla="*/ 523 w 523"/>
                <a:gd name="T13" fmla="*/ 2 h 4"/>
                <a:gd name="T14" fmla="*/ 521 w 523"/>
                <a:gd name="T15" fmla="*/ 2 h 4"/>
                <a:gd name="T16" fmla="*/ 521 w 523"/>
                <a:gd name="T17" fmla="*/ 4 h 4"/>
                <a:gd name="T18" fmla="*/ 521 w 523"/>
                <a:gd name="T19" fmla="*/ 4 h 4"/>
                <a:gd name="T20" fmla="*/ 0 w 523"/>
                <a:gd name="T21" fmla="*/ 4 h 4"/>
                <a:gd name="T22" fmla="*/ 0 w 523"/>
                <a:gd name="T23" fmla="*/ 4 h 4"/>
                <a:gd name="T24" fmla="*/ 0 w 523"/>
                <a:gd name="T25" fmla="*/ 2 h 4"/>
                <a:gd name="T26" fmla="*/ 0 w 523"/>
                <a:gd name="T27" fmla="*/ 2 h 4"/>
                <a:gd name="T28" fmla="*/ 0 w 523"/>
                <a:gd name="T29" fmla="*/ 2 h 4"/>
                <a:gd name="T30" fmla="*/ 0 w 523"/>
                <a:gd name="T31" fmla="*/ 2 h 4"/>
                <a:gd name="T32" fmla="*/ 0 w 523"/>
                <a:gd name="T33" fmla="*/ 0 h 4"/>
                <a:gd name="T34" fmla="*/ 0 w 523"/>
                <a:gd name="T35" fmla="*/ 0 h 4"/>
                <a:gd name="T36" fmla="*/ 0 w 523"/>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3" h="4">
                  <a:moveTo>
                    <a:pt x="0" y="0"/>
                  </a:moveTo>
                  <a:lnTo>
                    <a:pt x="523" y="0"/>
                  </a:lnTo>
                  <a:lnTo>
                    <a:pt x="523" y="2"/>
                  </a:lnTo>
                  <a:lnTo>
                    <a:pt x="521" y="2"/>
                  </a:lnTo>
                  <a:lnTo>
                    <a:pt x="521" y="4"/>
                  </a:lnTo>
                  <a:lnTo>
                    <a:pt x="0" y="4"/>
                  </a:lnTo>
                  <a:lnTo>
                    <a:pt x="0" y="2"/>
                  </a:lnTo>
                  <a:lnTo>
                    <a:pt x="0" y="0"/>
                  </a:lnTo>
                  <a:close/>
                </a:path>
              </a:pathLst>
            </a:custGeom>
            <a:solidFill>
              <a:srgbClr val="84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91" name="Freeform 886"/>
            <p:cNvSpPr>
              <a:spLocks/>
            </p:cNvSpPr>
            <p:nvPr/>
          </p:nvSpPr>
          <p:spPr bwMode="auto">
            <a:xfrm>
              <a:off x="4215" y="1219"/>
              <a:ext cx="523" cy="3"/>
            </a:xfrm>
            <a:custGeom>
              <a:avLst/>
              <a:gdLst>
                <a:gd name="T0" fmla="*/ 0 w 523"/>
                <a:gd name="T1" fmla="*/ 0 h 3"/>
                <a:gd name="T2" fmla="*/ 523 w 523"/>
                <a:gd name="T3" fmla="*/ 0 h 3"/>
                <a:gd name="T4" fmla="*/ 523 w 523"/>
                <a:gd name="T5" fmla="*/ 0 h 3"/>
                <a:gd name="T6" fmla="*/ 521 w 523"/>
                <a:gd name="T7" fmla="*/ 0 h 3"/>
                <a:gd name="T8" fmla="*/ 521 w 523"/>
                <a:gd name="T9" fmla="*/ 2 h 3"/>
                <a:gd name="T10" fmla="*/ 521 w 523"/>
                <a:gd name="T11" fmla="*/ 2 h 3"/>
                <a:gd name="T12" fmla="*/ 521 w 523"/>
                <a:gd name="T13" fmla="*/ 2 h 3"/>
                <a:gd name="T14" fmla="*/ 521 w 523"/>
                <a:gd name="T15" fmla="*/ 2 h 3"/>
                <a:gd name="T16" fmla="*/ 521 w 523"/>
                <a:gd name="T17" fmla="*/ 3 h 3"/>
                <a:gd name="T18" fmla="*/ 521 w 523"/>
                <a:gd name="T19" fmla="*/ 3 h 3"/>
                <a:gd name="T20" fmla="*/ 0 w 523"/>
                <a:gd name="T21" fmla="*/ 3 h 3"/>
                <a:gd name="T22" fmla="*/ 0 w 523"/>
                <a:gd name="T23" fmla="*/ 3 h 3"/>
                <a:gd name="T24" fmla="*/ 0 w 523"/>
                <a:gd name="T25" fmla="*/ 2 h 3"/>
                <a:gd name="T26" fmla="*/ 0 w 523"/>
                <a:gd name="T27" fmla="*/ 2 h 3"/>
                <a:gd name="T28" fmla="*/ 0 w 523"/>
                <a:gd name="T29" fmla="*/ 2 h 3"/>
                <a:gd name="T30" fmla="*/ 0 w 523"/>
                <a:gd name="T31" fmla="*/ 2 h 3"/>
                <a:gd name="T32" fmla="*/ 0 w 523"/>
                <a:gd name="T33" fmla="*/ 0 h 3"/>
                <a:gd name="T34" fmla="*/ 0 w 523"/>
                <a:gd name="T35" fmla="*/ 0 h 3"/>
                <a:gd name="T36" fmla="*/ 0 w 523"/>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3" h="3">
                  <a:moveTo>
                    <a:pt x="0" y="0"/>
                  </a:moveTo>
                  <a:lnTo>
                    <a:pt x="523" y="0"/>
                  </a:lnTo>
                  <a:lnTo>
                    <a:pt x="521" y="0"/>
                  </a:lnTo>
                  <a:lnTo>
                    <a:pt x="521" y="2"/>
                  </a:lnTo>
                  <a:lnTo>
                    <a:pt x="521" y="3"/>
                  </a:lnTo>
                  <a:lnTo>
                    <a:pt x="0" y="3"/>
                  </a:lnTo>
                  <a:lnTo>
                    <a:pt x="0" y="2"/>
                  </a:lnTo>
                  <a:lnTo>
                    <a:pt x="0" y="0"/>
                  </a:lnTo>
                  <a:close/>
                </a:path>
              </a:pathLst>
            </a:custGeom>
            <a:solidFill>
              <a:srgbClr val="8685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92" name="Freeform 887"/>
            <p:cNvSpPr>
              <a:spLocks/>
            </p:cNvSpPr>
            <p:nvPr/>
          </p:nvSpPr>
          <p:spPr bwMode="auto">
            <a:xfrm>
              <a:off x="4215" y="1221"/>
              <a:ext cx="521" cy="3"/>
            </a:xfrm>
            <a:custGeom>
              <a:avLst/>
              <a:gdLst>
                <a:gd name="T0" fmla="*/ 0 w 521"/>
                <a:gd name="T1" fmla="*/ 0 h 3"/>
                <a:gd name="T2" fmla="*/ 521 w 521"/>
                <a:gd name="T3" fmla="*/ 0 h 3"/>
                <a:gd name="T4" fmla="*/ 521 w 521"/>
                <a:gd name="T5" fmla="*/ 0 h 3"/>
                <a:gd name="T6" fmla="*/ 521 w 521"/>
                <a:gd name="T7" fmla="*/ 0 h 3"/>
                <a:gd name="T8" fmla="*/ 521 w 521"/>
                <a:gd name="T9" fmla="*/ 1 h 3"/>
                <a:gd name="T10" fmla="*/ 521 w 521"/>
                <a:gd name="T11" fmla="*/ 1 h 3"/>
                <a:gd name="T12" fmla="*/ 521 w 521"/>
                <a:gd name="T13" fmla="*/ 1 h 3"/>
                <a:gd name="T14" fmla="*/ 521 w 521"/>
                <a:gd name="T15" fmla="*/ 3 h 3"/>
                <a:gd name="T16" fmla="*/ 519 w 521"/>
                <a:gd name="T17" fmla="*/ 3 h 3"/>
                <a:gd name="T18" fmla="*/ 519 w 521"/>
                <a:gd name="T19" fmla="*/ 3 h 3"/>
                <a:gd name="T20" fmla="*/ 0 w 521"/>
                <a:gd name="T21" fmla="*/ 3 h 3"/>
                <a:gd name="T22" fmla="*/ 0 w 521"/>
                <a:gd name="T23" fmla="*/ 3 h 3"/>
                <a:gd name="T24" fmla="*/ 0 w 521"/>
                <a:gd name="T25" fmla="*/ 3 h 3"/>
                <a:gd name="T26" fmla="*/ 0 w 521"/>
                <a:gd name="T27" fmla="*/ 1 h 3"/>
                <a:gd name="T28" fmla="*/ 0 w 521"/>
                <a:gd name="T29" fmla="*/ 1 h 3"/>
                <a:gd name="T30" fmla="*/ 0 w 521"/>
                <a:gd name="T31" fmla="*/ 1 h 3"/>
                <a:gd name="T32" fmla="*/ 0 w 521"/>
                <a:gd name="T33" fmla="*/ 0 h 3"/>
                <a:gd name="T34" fmla="*/ 0 w 521"/>
                <a:gd name="T35" fmla="*/ 0 h 3"/>
                <a:gd name="T36" fmla="*/ 0 w 521"/>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1" h="3">
                  <a:moveTo>
                    <a:pt x="0" y="0"/>
                  </a:moveTo>
                  <a:lnTo>
                    <a:pt x="521" y="0"/>
                  </a:lnTo>
                  <a:lnTo>
                    <a:pt x="521" y="1"/>
                  </a:lnTo>
                  <a:lnTo>
                    <a:pt x="521" y="3"/>
                  </a:lnTo>
                  <a:lnTo>
                    <a:pt x="519" y="3"/>
                  </a:lnTo>
                  <a:lnTo>
                    <a:pt x="0" y="3"/>
                  </a:lnTo>
                  <a:lnTo>
                    <a:pt x="0" y="1"/>
                  </a:lnTo>
                  <a:lnTo>
                    <a:pt x="0" y="0"/>
                  </a:lnTo>
                  <a:close/>
                </a:path>
              </a:pathLst>
            </a:custGeom>
            <a:solidFill>
              <a:srgbClr val="8685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93" name="Freeform 888"/>
            <p:cNvSpPr>
              <a:spLocks/>
            </p:cNvSpPr>
            <p:nvPr/>
          </p:nvSpPr>
          <p:spPr bwMode="auto">
            <a:xfrm>
              <a:off x="4215" y="1222"/>
              <a:ext cx="521" cy="4"/>
            </a:xfrm>
            <a:custGeom>
              <a:avLst/>
              <a:gdLst>
                <a:gd name="T0" fmla="*/ 0 w 521"/>
                <a:gd name="T1" fmla="*/ 0 h 4"/>
                <a:gd name="T2" fmla="*/ 521 w 521"/>
                <a:gd name="T3" fmla="*/ 0 h 4"/>
                <a:gd name="T4" fmla="*/ 521 w 521"/>
                <a:gd name="T5" fmla="*/ 0 h 4"/>
                <a:gd name="T6" fmla="*/ 521 w 521"/>
                <a:gd name="T7" fmla="*/ 2 h 4"/>
                <a:gd name="T8" fmla="*/ 519 w 521"/>
                <a:gd name="T9" fmla="*/ 2 h 4"/>
                <a:gd name="T10" fmla="*/ 519 w 521"/>
                <a:gd name="T11" fmla="*/ 2 h 4"/>
                <a:gd name="T12" fmla="*/ 519 w 521"/>
                <a:gd name="T13" fmla="*/ 2 h 4"/>
                <a:gd name="T14" fmla="*/ 519 w 521"/>
                <a:gd name="T15" fmla="*/ 4 h 4"/>
                <a:gd name="T16" fmla="*/ 519 w 521"/>
                <a:gd name="T17" fmla="*/ 4 h 4"/>
                <a:gd name="T18" fmla="*/ 519 w 521"/>
                <a:gd name="T19" fmla="*/ 4 h 4"/>
                <a:gd name="T20" fmla="*/ 0 w 521"/>
                <a:gd name="T21" fmla="*/ 4 h 4"/>
                <a:gd name="T22" fmla="*/ 0 w 521"/>
                <a:gd name="T23" fmla="*/ 4 h 4"/>
                <a:gd name="T24" fmla="*/ 0 w 521"/>
                <a:gd name="T25" fmla="*/ 4 h 4"/>
                <a:gd name="T26" fmla="*/ 0 w 521"/>
                <a:gd name="T27" fmla="*/ 2 h 4"/>
                <a:gd name="T28" fmla="*/ 0 w 521"/>
                <a:gd name="T29" fmla="*/ 2 h 4"/>
                <a:gd name="T30" fmla="*/ 0 w 521"/>
                <a:gd name="T31" fmla="*/ 2 h 4"/>
                <a:gd name="T32" fmla="*/ 0 w 521"/>
                <a:gd name="T33" fmla="*/ 2 h 4"/>
                <a:gd name="T34" fmla="*/ 0 w 521"/>
                <a:gd name="T35" fmla="*/ 0 h 4"/>
                <a:gd name="T36" fmla="*/ 0 w 521"/>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21" h="4">
                  <a:moveTo>
                    <a:pt x="0" y="0"/>
                  </a:moveTo>
                  <a:lnTo>
                    <a:pt x="521" y="0"/>
                  </a:lnTo>
                  <a:lnTo>
                    <a:pt x="521" y="2"/>
                  </a:lnTo>
                  <a:lnTo>
                    <a:pt x="519" y="2"/>
                  </a:lnTo>
                  <a:lnTo>
                    <a:pt x="519" y="4"/>
                  </a:lnTo>
                  <a:lnTo>
                    <a:pt x="0" y="4"/>
                  </a:lnTo>
                  <a:lnTo>
                    <a:pt x="0" y="2"/>
                  </a:lnTo>
                  <a:lnTo>
                    <a:pt x="0" y="0"/>
                  </a:lnTo>
                  <a:close/>
                </a:path>
              </a:pathLst>
            </a:custGeom>
            <a:solidFill>
              <a:srgbClr val="8887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94" name="Freeform 889"/>
            <p:cNvSpPr>
              <a:spLocks/>
            </p:cNvSpPr>
            <p:nvPr/>
          </p:nvSpPr>
          <p:spPr bwMode="auto">
            <a:xfrm>
              <a:off x="4215" y="1224"/>
              <a:ext cx="519" cy="3"/>
            </a:xfrm>
            <a:custGeom>
              <a:avLst/>
              <a:gdLst>
                <a:gd name="T0" fmla="*/ 0 w 519"/>
                <a:gd name="T1" fmla="*/ 0 h 3"/>
                <a:gd name="T2" fmla="*/ 519 w 519"/>
                <a:gd name="T3" fmla="*/ 0 h 3"/>
                <a:gd name="T4" fmla="*/ 519 w 519"/>
                <a:gd name="T5" fmla="*/ 0 h 3"/>
                <a:gd name="T6" fmla="*/ 519 w 519"/>
                <a:gd name="T7" fmla="*/ 2 h 3"/>
                <a:gd name="T8" fmla="*/ 519 w 519"/>
                <a:gd name="T9" fmla="*/ 2 h 3"/>
                <a:gd name="T10" fmla="*/ 519 w 519"/>
                <a:gd name="T11" fmla="*/ 2 h 3"/>
                <a:gd name="T12" fmla="*/ 519 w 519"/>
                <a:gd name="T13" fmla="*/ 2 h 3"/>
                <a:gd name="T14" fmla="*/ 519 w 519"/>
                <a:gd name="T15" fmla="*/ 3 h 3"/>
                <a:gd name="T16" fmla="*/ 519 w 519"/>
                <a:gd name="T17" fmla="*/ 3 h 3"/>
                <a:gd name="T18" fmla="*/ 518 w 519"/>
                <a:gd name="T19" fmla="*/ 3 h 3"/>
                <a:gd name="T20" fmla="*/ 0 w 519"/>
                <a:gd name="T21" fmla="*/ 3 h 3"/>
                <a:gd name="T22" fmla="*/ 0 w 519"/>
                <a:gd name="T23" fmla="*/ 3 h 3"/>
                <a:gd name="T24" fmla="*/ 0 w 519"/>
                <a:gd name="T25" fmla="*/ 3 h 3"/>
                <a:gd name="T26" fmla="*/ 0 w 519"/>
                <a:gd name="T27" fmla="*/ 2 h 3"/>
                <a:gd name="T28" fmla="*/ 0 w 519"/>
                <a:gd name="T29" fmla="*/ 2 h 3"/>
                <a:gd name="T30" fmla="*/ 0 w 519"/>
                <a:gd name="T31" fmla="*/ 2 h 3"/>
                <a:gd name="T32" fmla="*/ 0 w 519"/>
                <a:gd name="T33" fmla="*/ 2 h 3"/>
                <a:gd name="T34" fmla="*/ 0 w 519"/>
                <a:gd name="T35" fmla="*/ 0 h 3"/>
                <a:gd name="T36" fmla="*/ 0 w 519"/>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19" h="3">
                  <a:moveTo>
                    <a:pt x="0" y="0"/>
                  </a:moveTo>
                  <a:lnTo>
                    <a:pt x="519" y="0"/>
                  </a:lnTo>
                  <a:lnTo>
                    <a:pt x="519" y="2"/>
                  </a:lnTo>
                  <a:lnTo>
                    <a:pt x="519" y="3"/>
                  </a:lnTo>
                  <a:lnTo>
                    <a:pt x="518" y="3"/>
                  </a:lnTo>
                  <a:lnTo>
                    <a:pt x="0" y="3"/>
                  </a:lnTo>
                  <a:lnTo>
                    <a:pt x="0" y="2"/>
                  </a:lnTo>
                  <a:lnTo>
                    <a:pt x="0" y="0"/>
                  </a:lnTo>
                  <a:close/>
                </a:path>
              </a:pathLst>
            </a:custGeom>
            <a:solidFill>
              <a:srgbClr val="8887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95" name="Freeform 890"/>
            <p:cNvSpPr>
              <a:spLocks/>
            </p:cNvSpPr>
            <p:nvPr/>
          </p:nvSpPr>
          <p:spPr bwMode="auto">
            <a:xfrm>
              <a:off x="4215" y="1226"/>
              <a:ext cx="519" cy="3"/>
            </a:xfrm>
            <a:custGeom>
              <a:avLst/>
              <a:gdLst>
                <a:gd name="T0" fmla="*/ 0 w 519"/>
                <a:gd name="T1" fmla="*/ 0 h 3"/>
                <a:gd name="T2" fmla="*/ 519 w 519"/>
                <a:gd name="T3" fmla="*/ 0 h 3"/>
                <a:gd name="T4" fmla="*/ 519 w 519"/>
                <a:gd name="T5" fmla="*/ 0 h 3"/>
                <a:gd name="T6" fmla="*/ 519 w 519"/>
                <a:gd name="T7" fmla="*/ 1 h 3"/>
                <a:gd name="T8" fmla="*/ 519 w 519"/>
                <a:gd name="T9" fmla="*/ 1 h 3"/>
                <a:gd name="T10" fmla="*/ 518 w 519"/>
                <a:gd name="T11" fmla="*/ 1 h 3"/>
                <a:gd name="T12" fmla="*/ 518 w 519"/>
                <a:gd name="T13" fmla="*/ 1 h 3"/>
                <a:gd name="T14" fmla="*/ 518 w 519"/>
                <a:gd name="T15" fmla="*/ 3 h 3"/>
                <a:gd name="T16" fmla="*/ 518 w 519"/>
                <a:gd name="T17" fmla="*/ 3 h 3"/>
                <a:gd name="T18" fmla="*/ 518 w 519"/>
                <a:gd name="T19" fmla="*/ 3 h 3"/>
                <a:gd name="T20" fmla="*/ 2 w 519"/>
                <a:gd name="T21" fmla="*/ 3 h 3"/>
                <a:gd name="T22" fmla="*/ 2 w 519"/>
                <a:gd name="T23" fmla="*/ 3 h 3"/>
                <a:gd name="T24" fmla="*/ 2 w 519"/>
                <a:gd name="T25" fmla="*/ 3 h 3"/>
                <a:gd name="T26" fmla="*/ 2 w 519"/>
                <a:gd name="T27" fmla="*/ 1 h 3"/>
                <a:gd name="T28" fmla="*/ 0 w 519"/>
                <a:gd name="T29" fmla="*/ 1 h 3"/>
                <a:gd name="T30" fmla="*/ 0 w 519"/>
                <a:gd name="T31" fmla="*/ 1 h 3"/>
                <a:gd name="T32" fmla="*/ 0 w 519"/>
                <a:gd name="T33" fmla="*/ 1 h 3"/>
                <a:gd name="T34" fmla="*/ 0 w 519"/>
                <a:gd name="T35" fmla="*/ 0 h 3"/>
                <a:gd name="T36" fmla="*/ 0 w 519"/>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19" h="3">
                  <a:moveTo>
                    <a:pt x="0" y="0"/>
                  </a:moveTo>
                  <a:lnTo>
                    <a:pt x="519" y="0"/>
                  </a:lnTo>
                  <a:lnTo>
                    <a:pt x="519" y="1"/>
                  </a:lnTo>
                  <a:lnTo>
                    <a:pt x="518" y="1"/>
                  </a:lnTo>
                  <a:lnTo>
                    <a:pt x="518" y="3"/>
                  </a:lnTo>
                  <a:lnTo>
                    <a:pt x="2" y="3"/>
                  </a:lnTo>
                  <a:lnTo>
                    <a:pt x="2" y="1"/>
                  </a:lnTo>
                  <a:lnTo>
                    <a:pt x="0" y="1"/>
                  </a:lnTo>
                  <a:lnTo>
                    <a:pt x="0" y="0"/>
                  </a:lnTo>
                  <a:close/>
                </a:path>
              </a:pathLst>
            </a:custGeom>
            <a:solidFill>
              <a:srgbClr val="8887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96" name="Freeform 891"/>
            <p:cNvSpPr>
              <a:spLocks/>
            </p:cNvSpPr>
            <p:nvPr/>
          </p:nvSpPr>
          <p:spPr bwMode="auto">
            <a:xfrm>
              <a:off x="4215" y="1227"/>
              <a:ext cx="518" cy="4"/>
            </a:xfrm>
            <a:custGeom>
              <a:avLst/>
              <a:gdLst>
                <a:gd name="T0" fmla="*/ 0 w 518"/>
                <a:gd name="T1" fmla="*/ 0 h 4"/>
                <a:gd name="T2" fmla="*/ 518 w 518"/>
                <a:gd name="T3" fmla="*/ 0 h 4"/>
                <a:gd name="T4" fmla="*/ 518 w 518"/>
                <a:gd name="T5" fmla="*/ 0 h 4"/>
                <a:gd name="T6" fmla="*/ 518 w 518"/>
                <a:gd name="T7" fmla="*/ 2 h 4"/>
                <a:gd name="T8" fmla="*/ 518 w 518"/>
                <a:gd name="T9" fmla="*/ 2 h 4"/>
                <a:gd name="T10" fmla="*/ 518 w 518"/>
                <a:gd name="T11" fmla="*/ 2 h 4"/>
                <a:gd name="T12" fmla="*/ 518 w 518"/>
                <a:gd name="T13" fmla="*/ 2 h 4"/>
                <a:gd name="T14" fmla="*/ 518 w 518"/>
                <a:gd name="T15" fmla="*/ 4 h 4"/>
                <a:gd name="T16" fmla="*/ 518 w 518"/>
                <a:gd name="T17" fmla="*/ 4 h 4"/>
                <a:gd name="T18" fmla="*/ 516 w 518"/>
                <a:gd name="T19" fmla="*/ 4 h 4"/>
                <a:gd name="T20" fmla="*/ 2 w 518"/>
                <a:gd name="T21" fmla="*/ 4 h 4"/>
                <a:gd name="T22" fmla="*/ 2 w 518"/>
                <a:gd name="T23" fmla="*/ 4 h 4"/>
                <a:gd name="T24" fmla="*/ 2 w 518"/>
                <a:gd name="T25" fmla="*/ 4 h 4"/>
                <a:gd name="T26" fmla="*/ 2 w 518"/>
                <a:gd name="T27" fmla="*/ 2 h 4"/>
                <a:gd name="T28" fmla="*/ 2 w 518"/>
                <a:gd name="T29" fmla="*/ 2 h 4"/>
                <a:gd name="T30" fmla="*/ 2 w 518"/>
                <a:gd name="T31" fmla="*/ 2 h 4"/>
                <a:gd name="T32" fmla="*/ 2 w 518"/>
                <a:gd name="T33" fmla="*/ 2 h 4"/>
                <a:gd name="T34" fmla="*/ 2 w 518"/>
                <a:gd name="T35" fmla="*/ 0 h 4"/>
                <a:gd name="T36" fmla="*/ 0 w 518"/>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18" h="4">
                  <a:moveTo>
                    <a:pt x="0" y="0"/>
                  </a:moveTo>
                  <a:lnTo>
                    <a:pt x="518" y="0"/>
                  </a:lnTo>
                  <a:lnTo>
                    <a:pt x="518" y="2"/>
                  </a:lnTo>
                  <a:lnTo>
                    <a:pt x="518" y="4"/>
                  </a:lnTo>
                  <a:lnTo>
                    <a:pt x="516" y="4"/>
                  </a:lnTo>
                  <a:lnTo>
                    <a:pt x="2" y="4"/>
                  </a:lnTo>
                  <a:lnTo>
                    <a:pt x="2" y="2"/>
                  </a:lnTo>
                  <a:lnTo>
                    <a:pt x="2" y="0"/>
                  </a:lnTo>
                  <a:lnTo>
                    <a:pt x="0" y="0"/>
                  </a:lnTo>
                  <a:close/>
                </a:path>
              </a:pathLst>
            </a:custGeom>
            <a:solidFill>
              <a:srgbClr val="8988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97" name="Freeform 892"/>
            <p:cNvSpPr>
              <a:spLocks/>
            </p:cNvSpPr>
            <p:nvPr/>
          </p:nvSpPr>
          <p:spPr bwMode="auto">
            <a:xfrm>
              <a:off x="4217" y="1229"/>
              <a:ext cx="516" cy="3"/>
            </a:xfrm>
            <a:custGeom>
              <a:avLst/>
              <a:gdLst>
                <a:gd name="T0" fmla="*/ 0 w 516"/>
                <a:gd name="T1" fmla="*/ 0 h 3"/>
                <a:gd name="T2" fmla="*/ 516 w 516"/>
                <a:gd name="T3" fmla="*/ 0 h 3"/>
                <a:gd name="T4" fmla="*/ 516 w 516"/>
                <a:gd name="T5" fmla="*/ 0 h 3"/>
                <a:gd name="T6" fmla="*/ 516 w 516"/>
                <a:gd name="T7" fmla="*/ 2 h 3"/>
                <a:gd name="T8" fmla="*/ 516 w 516"/>
                <a:gd name="T9" fmla="*/ 2 h 3"/>
                <a:gd name="T10" fmla="*/ 514 w 516"/>
                <a:gd name="T11" fmla="*/ 2 h 3"/>
                <a:gd name="T12" fmla="*/ 514 w 516"/>
                <a:gd name="T13" fmla="*/ 2 h 3"/>
                <a:gd name="T14" fmla="*/ 514 w 516"/>
                <a:gd name="T15" fmla="*/ 3 h 3"/>
                <a:gd name="T16" fmla="*/ 514 w 516"/>
                <a:gd name="T17" fmla="*/ 3 h 3"/>
                <a:gd name="T18" fmla="*/ 514 w 516"/>
                <a:gd name="T19" fmla="*/ 3 h 3"/>
                <a:gd name="T20" fmla="*/ 0 w 516"/>
                <a:gd name="T21" fmla="*/ 3 h 3"/>
                <a:gd name="T22" fmla="*/ 0 w 516"/>
                <a:gd name="T23" fmla="*/ 3 h 3"/>
                <a:gd name="T24" fmla="*/ 0 w 516"/>
                <a:gd name="T25" fmla="*/ 3 h 3"/>
                <a:gd name="T26" fmla="*/ 0 w 516"/>
                <a:gd name="T27" fmla="*/ 2 h 3"/>
                <a:gd name="T28" fmla="*/ 0 w 516"/>
                <a:gd name="T29" fmla="*/ 2 h 3"/>
                <a:gd name="T30" fmla="*/ 0 w 516"/>
                <a:gd name="T31" fmla="*/ 2 h 3"/>
                <a:gd name="T32" fmla="*/ 0 w 516"/>
                <a:gd name="T33" fmla="*/ 2 h 3"/>
                <a:gd name="T34" fmla="*/ 0 w 516"/>
                <a:gd name="T35" fmla="*/ 0 h 3"/>
                <a:gd name="T36" fmla="*/ 0 w 516"/>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16" h="3">
                  <a:moveTo>
                    <a:pt x="0" y="0"/>
                  </a:moveTo>
                  <a:lnTo>
                    <a:pt x="516" y="0"/>
                  </a:lnTo>
                  <a:lnTo>
                    <a:pt x="516" y="2"/>
                  </a:lnTo>
                  <a:lnTo>
                    <a:pt x="514" y="2"/>
                  </a:lnTo>
                  <a:lnTo>
                    <a:pt x="514" y="3"/>
                  </a:lnTo>
                  <a:lnTo>
                    <a:pt x="0" y="3"/>
                  </a:lnTo>
                  <a:lnTo>
                    <a:pt x="0" y="2"/>
                  </a:lnTo>
                  <a:lnTo>
                    <a:pt x="0" y="0"/>
                  </a:lnTo>
                  <a:close/>
                </a:path>
              </a:pathLst>
            </a:custGeom>
            <a:solidFill>
              <a:srgbClr val="8988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98" name="Freeform 893"/>
            <p:cNvSpPr>
              <a:spLocks/>
            </p:cNvSpPr>
            <p:nvPr/>
          </p:nvSpPr>
          <p:spPr bwMode="auto">
            <a:xfrm>
              <a:off x="4217" y="1231"/>
              <a:ext cx="514" cy="3"/>
            </a:xfrm>
            <a:custGeom>
              <a:avLst/>
              <a:gdLst>
                <a:gd name="T0" fmla="*/ 0 w 514"/>
                <a:gd name="T1" fmla="*/ 0 h 3"/>
                <a:gd name="T2" fmla="*/ 514 w 514"/>
                <a:gd name="T3" fmla="*/ 0 h 3"/>
                <a:gd name="T4" fmla="*/ 514 w 514"/>
                <a:gd name="T5" fmla="*/ 0 h 3"/>
                <a:gd name="T6" fmla="*/ 514 w 514"/>
                <a:gd name="T7" fmla="*/ 1 h 3"/>
                <a:gd name="T8" fmla="*/ 514 w 514"/>
                <a:gd name="T9" fmla="*/ 1 h 3"/>
                <a:gd name="T10" fmla="*/ 514 w 514"/>
                <a:gd name="T11" fmla="*/ 1 h 3"/>
                <a:gd name="T12" fmla="*/ 514 w 514"/>
                <a:gd name="T13" fmla="*/ 3 h 3"/>
                <a:gd name="T14" fmla="*/ 514 w 514"/>
                <a:gd name="T15" fmla="*/ 3 h 3"/>
                <a:gd name="T16" fmla="*/ 514 w 514"/>
                <a:gd name="T17" fmla="*/ 3 h 3"/>
                <a:gd name="T18" fmla="*/ 512 w 514"/>
                <a:gd name="T19" fmla="*/ 3 h 3"/>
                <a:gd name="T20" fmla="*/ 0 w 514"/>
                <a:gd name="T21" fmla="*/ 3 h 3"/>
                <a:gd name="T22" fmla="*/ 0 w 514"/>
                <a:gd name="T23" fmla="*/ 3 h 3"/>
                <a:gd name="T24" fmla="*/ 0 w 514"/>
                <a:gd name="T25" fmla="*/ 3 h 3"/>
                <a:gd name="T26" fmla="*/ 0 w 514"/>
                <a:gd name="T27" fmla="*/ 3 h 3"/>
                <a:gd name="T28" fmla="*/ 0 w 514"/>
                <a:gd name="T29" fmla="*/ 1 h 3"/>
                <a:gd name="T30" fmla="*/ 0 w 514"/>
                <a:gd name="T31" fmla="*/ 1 h 3"/>
                <a:gd name="T32" fmla="*/ 0 w 514"/>
                <a:gd name="T33" fmla="*/ 1 h 3"/>
                <a:gd name="T34" fmla="*/ 0 w 514"/>
                <a:gd name="T35" fmla="*/ 0 h 3"/>
                <a:gd name="T36" fmla="*/ 0 w 514"/>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14" h="3">
                  <a:moveTo>
                    <a:pt x="0" y="0"/>
                  </a:moveTo>
                  <a:lnTo>
                    <a:pt x="514" y="0"/>
                  </a:lnTo>
                  <a:lnTo>
                    <a:pt x="514" y="1"/>
                  </a:lnTo>
                  <a:lnTo>
                    <a:pt x="514" y="3"/>
                  </a:lnTo>
                  <a:lnTo>
                    <a:pt x="512" y="3"/>
                  </a:lnTo>
                  <a:lnTo>
                    <a:pt x="0" y="3"/>
                  </a:lnTo>
                  <a:lnTo>
                    <a:pt x="0" y="1"/>
                  </a:lnTo>
                  <a:lnTo>
                    <a:pt x="0" y="0"/>
                  </a:lnTo>
                  <a:close/>
                </a:path>
              </a:pathLst>
            </a:custGeom>
            <a:solidFill>
              <a:srgbClr val="8B8A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199" name="Freeform 894"/>
            <p:cNvSpPr>
              <a:spLocks/>
            </p:cNvSpPr>
            <p:nvPr/>
          </p:nvSpPr>
          <p:spPr bwMode="auto">
            <a:xfrm>
              <a:off x="4217" y="1232"/>
              <a:ext cx="514" cy="4"/>
            </a:xfrm>
            <a:custGeom>
              <a:avLst/>
              <a:gdLst>
                <a:gd name="T0" fmla="*/ 0 w 514"/>
                <a:gd name="T1" fmla="*/ 0 h 4"/>
                <a:gd name="T2" fmla="*/ 514 w 514"/>
                <a:gd name="T3" fmla="*/ 0 h 4"/>
                <a:gd name="T4" fmla="*/ 514 w 514"/>
                <a:gd name="T5" fmla="*/ 2 h 4"/>
                <a:gd name="T6" fmla="*/ 514 w 514"/>
                <a:gd name="T7" fmla="*/ 2 h 4"/>
                <a:gd name="T8" fmla="*/ 514 w 514"/>
                <a:gd name="T9" fmla="*/ 2 h 4"/>
                <a:gd name="T10" fmla="*/ 512 w 514"/>
                <a:gd name="T11" fmla="*/ 2 h 4"/>
                <a:gd name="T12" fmla="*/ 512 w 514"/>
                <a:gd name="T13" fmla="*/ 4 h 4"/>
                <a:gd name="T14" fmla="*/ 512 w 514"/>
                <a:gd name="T15" fmla="*/ 4 h 4"/>
                <a:gd name="T16" fmla="*/ 512 w 514"/>
                <a:gd name="T17" fmla="*/ 4 h 4"/>
                <a:gd name="T18" fmla="*/ 512 w 514"/>
                <a:gd name="T19" fmla="*/ 4 h 4"/>
                <a:gd name="T20" fmla="*/ 0 w 514"/>
                <a:gd name="T21" fmla="*/ 4 h 4"/>
                <a:gd name="T22" fmla="*/ 0 w 514"/>
                <a:gd name="T23" fmla="*/ 4 h 4"/>
                <a:gd name="T24" fmla="*/ 0 w 514"/>
                <a:gd name="T25" fmla="*/ 4 h 4"/>
                <a:gd name="T26" fmla="*/ 0 w 514"/>
                <a:gd name="T27" fmla="*/ 4 h 4"/>
                <a:gd name="T28" fmla="*/ 0 w 514"/>
                <a:gd name="T29" fmla="*/ 2 h 4"/>
                <a:gd name="T30" fmla="*/ 0 w 514"/>
                <a:gd name="T31" fmla="*/ 2 h 4"/>
                <a:gd name="T32" fmla="*/ 0 w 514"/>
                <a:gd name="T33" fmla="*/ 2 h 4"/>
                <a:gd name="T34" fmla="*/ 0 w 514"/>
                <a:gd name="T35" fmla="*/ 2 h 4"/>
                <a:gd name="T36" fmla="*/ 0 w 514"/>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14" h="4">
                  <a:moveTo>
                    <a:pt x="0" y="0"/>
                  </a:moveTo>
                  <a:lnTo>
                    <a:pt x="514" y="0"/>
                  </a:lnTo>
                  <a:lnTo>
                    <a:pt x="514" y="2"/>
                  </a:lnTo>
                  <a:lnTo>
                    <a:pt x="512" y="2"/>
                  </a:lnTo>
                  <a:lnTo>
                    <a:pt x="512" y="4"/>
                  </a:lnTo>
                  <a:lnTo>
                    <a:pt x="0" y="4"/>
                  </a:lnTo>
                  <a:lnTo>
                    <a:pt x="0" y="2"/>
                  </a:lnTo>
                  <a:lnTo>
                    <a:pt x="0" y="0"/>
                  </a:lnTo>
                  <a:close/>
                </a:path>
              </a:pathLst>
            </a:custGeom>
            <a:solidFill>
              <a:srgbClr val="8B8A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00" name="Freeform 895"/>
            <p:cNvSpPr>
              <a:spLocks/>
            </p:cNvSpPr>
            <p:nvPr/>
          </p:nvSpPr>
          <p:spPr bwMode="auto">
            <a:xfrm>
              <a:off x="4217" y="1234"/>
              <a:ext cx="512" cy="3"/>
            </a:xfrm>
            <a:custGeom>
              <a:avLst/>
              <a:gdLst>
                <a:gd name="T0" fmla="*/ 0 w 512"/>
                <a:gd name="T1" fmla="*/ 0 h 3"/>
                <a:gd name="T2" fmla="*/ 512 w 512"/>
                <a:gd name="T3" fmla="*/ 0 h 3"/>
                <a:gd name="T4" fmla="*/ 512 w 512"/>
                <a:gd name="T5" fmla="*/ 2 h 3"/>
                <a:gd name="T6" fmla="*/ 512 w 512"/>
                <a:gd name="T7" fmla="*/ 2 h 3"/>
                <a:gd name="T8" fmla="*/ 512 w 512"/>
                <a:gd name="T9" fmla="*/ 2 h 3"/>
                <a:gd name="T10" fmla="*/ 512 w 512"/>
                <a:gd name="T11" fmla="*/ 2 h 3"/>
                <a:gd name="T12" fmla="*/ 512 w 512"/>
                <a:gd name="T13" fmla="*/ 3 h 3"/>
                <a:gd name="T14" fmla="*/ 512 w 512"/>
                <a:gd name="T15" fmla="*/ 3 h 3"/>
                <a:gd name="T16" fmla="*/ 510 w 512"/>
                <a:gd name="T17" fmla="*/ 3 h 3"/>
                <a:gd name="T18" fmla="*/ 510 w 512"/>
                <a:gd name="T19" fmla="*/ 3 h 3"/>
                <a:gd name="T20" fmla="*/ 0 w 512"/>
                <a:gd name="T21" fmla="*/ 3 h 3"/>
                <a:gd name="T22" fmla="*/ 0 w 512"/>
                <a:gd name="T23" fmla="*/ 3 h 3"/>
                <a:gd name="T24" fmla="*/ 0 w 512"/>
                <a:gd name="T25" fmla="*/ 3 h 3"/>
                <a:gd name="T26" fmla="*/ 0 w 512"/>
                <a:gd name="T27" fmla="*/ 3 h 3"/>
                <a:gd name="T28" fmla="*/ 0 w 512"/>
                <a:gd name="T29" fmla="*/ 2 h 3"/>
                <a:gd name="T30" fmla="*/ 0 w 512"/>
                <a:gd name="T31" fmla="*/ 2 h 3"/>
                <a:gd name="T32" fmla="*/ 0 w 512"/>
                <a:gd name="T33" fmla="*/ 2 h 3"/>
                <a:gd name="T34" fmla="*/ 0 w 512"/>
                <a:gd name="T35" fmla="*/ 2 h 3"/>
                <a:gd name="T36" fmla="*/ 0 w 512"/>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12" h="3">
                  <a:moveTo>
                    <a:pt x="0" y="0"/>
                  </a:moveTo>
                  <a:lnTo>
                    <a:pt x="512" y="0"/>
                  </a:lnTo>
                  <a:lnTo>
                    <a:pt x="512" y="2"/>
                  </a:lnTo>
                  <a:lnTo>
                    <a:pt x="512" y="3"/>
                  </a:lnTo>
                  <a:lnTo>
                    <a:pt x="510" y="3"/>
                  </a:lnTo>
                  <a:lnTo>
                    <a:pt x="0" y="3"/>
                  </a:lnTo>
                  <a:lnTo>
                    <a:pt x="0" y="2"/>
                  </a:lnTo>
                  <a:lnTo>
                    <a:pt x="0" y="0"/>
                  </a:lnTo>
                  <a:close/>
                </a:path>
              </a:pathLst>
            </a:custGeom>
            <a:solidFill>
              <a:srgbClr val="8B8A8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01" name="Freeform 896"/>
            <p:cNvSpPr>
              <a:spLocks/>
            </p:cNvSpPr>
            <p:nvPr/>
          </p:nvSpPr>
          <p:spPr bwMode="auto">
            <a:xfrm>
              <a:off x="4217" y="1236"/>
              <a:ext cx="512" cy="3"/>
            </a:xfrm>
            <a:custGeom>
              <a:avLst/>
              <a:gdLst>
                <a:gd name="T0" fmla="*/ 0 w 512"/>
                <a:gd name="T1" fmla="*/ 0 h 3"/>
                <a:gd name="T2" fmla="*/ 512 w 512"/>
                <a:gd name="T3" fmla="*/ 0 h 3"/>
                <a:gd name="T4" fmla="*/ 512 w 512"/>
                <a:gd name="T5" fmla="*/ 1 h 3"/>
                <a:gd name="T6" fmla="*/ 512 w 512"/>
                <a:gd name="T7" fmla="*/ 1 h 3"/>
                <a:gd name="T8" fmla="*/ 510 w 512"/>
                <a:gd name="T9" fmla="*/ 1 h 3"/>
                <a:gd name="T10" fmla="*/ 510 w 512"/>
                <a:gd name="T11" fmla="*/ 1 h 3"/>
                <a:gd name="T12" fmla="*/ 510 w 512"/>
                <a:gd name="T13" fmla="*/ 3 h 3"/>
                <a:gd name="T14" fmla="*/ 510 w 512"/>
                <a:gd name="T15" fmla="*/ 3 h 3"/>
                <a:gd name="T16" fmla="*/ 510 w 512"/>
                <a:gd name="T17" fmla="*/ 3 h 3"/>
                <a:gd name="T18" fmla="*/ 510 w 512"/>
                <a:gd name="T19" fmla="*/ 3 h 3"/>
                <a:gd name="T20" fmla="*/ 0 w 512"/>
                <a:gd name="T21" fmla="*/ 3 h 3"/>
                <a:gd name="T22" fmla="*/ 0 w 512"/>
                <a:gd name="T23" fmla="*/ 3 h 3"/>
                <a:gd name="T24" fmla="*/ 0 w 512"/>
                <a:gd name="T25" fmla="*/ 3 h 3"/>
                <a:gd name="T26" fmla="*/ 0 w 512"/>
                <a:gd name="T27" fmla="*/ 3 h 3"/>
                <a:gd name="T28" fmla="*/ 0 w 512"/>
                <a:gd name="T29" fmla="*/ 1 h 3"/>
                <a:gd name="T30" fmla="*/ 0 w 512"/>
                <a:gd name="T31" fmla="*/ 1 h 3"/>
                <a:gd name="T32" fmla="*/ 0 w 512"/>
                <a:gd name="T33" fmla="*/ 1 h 3"/>
                <a:gd name="T34" fmla="*/ 0 w 512"/>
                <a:gd name="T35" fmla="*/ 1 h 3"/>
                <a:gd name="T36" fmla="*/ 0 w 512"/>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12" h="3">
                  <a:moveTo>
                    <a:pt x="0" y="0"/>
                  </a:moveTo>
                  <a:lnTo>
                    <a:pt x="512" y="0"/>
                  </a:lnTo>
                  <a:lnTo>
                    <a:pt x="512" y="1"/>
                  </a:lnTo>
                  <a:lnTo>
                    <a:pt x="510" y="1"/>
                  </a:lnTo>
                  <a:lnTo>
                    <a:pt x="510" y="3"/>
                  </a:lnTo>
                  <a:lnTo>
                    <a:pt x="0" y="3"/>
                  </a:lnTo>
                  <a:lnTo>
                    <a:pt x="0" y="1"/>
                  </a:lnTo>
                  <a:lnTo>
                    <a:pt x="0" y="0"/>
                  </a:lnTo>
                  <a:close/>
                </a:path>
              </a:pathLst>
            </a:custGeom>
            <a:solidFill>
              <a:srgbClr val="8C8B8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02" name="Freeform 897"/>
            <p:cNvSpPr>
              <a:spLocks/>
            </p:cNvSpPr>
            <p:nvPr/>
          </p:nvSpPr>
          <p:spPr bwMode="auto">
            <a:xfrm>
              <a:off x="4217" y="1237"/>
              <a:ext cx="510" cy="4"/>
            </a:xfrm>
            <a:custGeom>
              <a:avLst/>
              <a:gdLst>
                <a:gd name="T0" fmla="*/ 0 w 510"/>
                <a:gd name="T1" fmla="*/ 0 h 4"/>
                <a:gd name="T2" fmla="*/ 510 w 510"/>
                <a:gd name="T3" fmla="*/ 0 h 4"/>
                <a:gd name="T4" fmla="*/ 510 w 510"/>
                <a:gd name="T5" fmla="*/ 2 h 4"/>
                <a:gd name="T6" fmla="*/ 510 w 510"/>
                <a:gd name="T7" fmla="*/ 2 h 4"/>
                <a:gd name="T8" fmla="*/ 510 w 510"/>
                <a:gd name="T9" fmla="*/ 2 h 4"/>
                <a:gd name="T10" fmla="*/ 510 w 510"/>
                <a:gd name="T11" fmla="*/ 2 h 4"/>
                <a:gd name="T12" fmla="*/ 510 w 510"/>
                <a:gd name="T13" fmla="*/ 4 h 4"/>
                <a:gd name="T14" fmla="*/ 510 w 510"/>
                <a:gd name="T15" fmla="*/ 4 h 4"/>
                <a:gd name="T16" fmla="*/ 509 w 510"/>
                <a:gd name="T17" fmla="*/ 4 h 4"/>
                <a:gd name="T18" fmla="*/ 509 w 510"/>
                <a:gd name="T19" fmla="*/ 4 h 4"/>
                <a:gd name="T20" fmla="*/ 0 w 510"/>
                <a:gd name="T21" fmla="*/ 4 h 4"/>
                <a:gd name="T22" fmla="*/ 0 w 510"/>
                <a:gd name="T23" fmla="*/ 4 h 4"/>
                <a:gd name="T24" fmla="*/ 0 w 510"/>
                <a:gd name="T25" fmla="*/ 4 h 4"/>
                <a:gd name="T26" fmla="*/ 0 w 510"/>
                <a:gd name="T27" fmla="*/ 4 h 4"/>
                <a:gd name="T28" fmla="*/ 0 w 510"/>
                <a:gd name="T29" fmla="*/ 2 h 4"/>
                <a:gd name="T30" fmla="*/ 0 w 510"/>
                <a:gd name="T31" fmla="*/ 2 h 4"/>
                <a:gd name="T32" fmla="*/ 0 w 510"/>
                <a:gd name="T33" fmla="*/ 2 h 4"/>
                <a:gd name="T34" fmla="*/ 0 w 510"/>
                <a:gd name="T35" fmla="*/ 2 h 4"/>
                <a:gd name="T36" fmla="*/ 0 w 510"/>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10" h="4">
                  <a:moveTo>
                    <a:pt x="0" y="0"/>
                  </a:moveTo>
                  <a:lnTo>
                    <a:pt x="510" y="0"/>
                  </a:lnTo>
                  <a:lnTo>
                    <a:pt x="510" y="2"/>
                  </a:lnTo>
                  <a:lnTo>
                    <a:pt x="510" y="4"/>
                  </a:lnTo>
                  <a:lnTo>
                    <a:pt x="509" y="4"/>
                  </a:lnTo>
                  <a:lnTo>
                    <a:pt x="0" y="4"/>
                  </a:lnTo>
                  <a:lnTo>
                    <a:pt x="0" y="2"/>
                  </a:lnTo>
                  <a:lnTo>
                    <a:pt x="0" y="0"/>
                  </a:lnTo>
                  <a:close/>
                </a:path>
              </a:pathLst>
            </a:custGeom>
            <a:solidFill>
              <a:srgbClr val="8C8B8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03" name="Freeform 898"/>
            <p:cNvSpPr>
              <a:spLocks/>
            </p:cNvSpPr>
            <p:nvPr/>
          </p:nvSpPr>
          <p:spPr bwMode="auto">
            <a:xfrm>
              <a:off x="4217" y="1239"/>
              <a:ext cx="510" cy="4"/>
            </a:xfrm>
            <a:custGeom>
              <a:avLst/>
              <a:gdLst>
                <a:gd name="T0" fmla="*/ 0 w 510"/>
                <a:gd name="T1" fmla="*/ 0 h 4"/>
                <a:gd name="T2" fmla="*/ 510 w 510"/>
                <a:gd name="T3" fmla="*/ 0 h 4"/>
                <a:gd name="T4" fmla="*/ 510 w 510"/>
                <a:gd name="T5" fmla="*/ 2 h 4"/>
                <a:gd name="T6" fmla="*/ 510 w 510"/>
                <a:gd name="T7" fmla="*/ 2 h 4"/>
                <a:gd name="T8" fmla="*/ 509 w 510"/>
                <a:gd name="T9" fmla="*/ 2 h 4"/>
                <a:gd name="T10" fmla="*/ 509 w 510"/>
                <a:gd name="T11" fmla="*/ 2 h 4"/>
                <a:gd name="T12" fmla="*/ 509 w 510"/>
                <a:gd name="T13" fmla="*/ 4 h 4"/>
                <a:gd name="T14" fmla="*/ 509 w 510"/>
                <a:gd name="T15" fmla="*/ 4 h 4"/>
                <a:gd name="T16" fmla="*/ 509 w 510"/>
                <a:gd name="T17" fmla="*/ 4 h 4"/>
                <a:gd name="T18" fmla="*/ 509 w 510"/>
                <a:gd name="T19" fmla="*/ 4 h 4"/>
                <a:gd name="T20" fmla="*/ 0 w 510"/>
                <a:gd name="T21" fmla="*/ 4 h 4"/>
                <a:gd name="T22" fmla="*/ 0 w 510"/>
                <a:gd name="T23" fmla="*/ 4 h 4"/>
                <a:gd name="T24" fmla="*/ 0 w 510"/>
                <a:gd name="T25" fmla="*/ 4 h 4"/>
                <a:gd name="T26" fmla="*/ 0 w 510"/>
                <a:gd name="T27" fmla="*/ 4 h 4"/>
                <a:gd name="T28" fmla="*/ 0 w 510"/>
                <a:gd name="T29" fmla="*/ 2 h 4"/>
                <a:gd name="T30" fmla="*/ 0 w 510"/>
                <a:gd name="T31" fmla="*/ 2 h 4"/>
                <a:gd name="T32" fmla="*/ 0 w 510"/>
                <a:gd name="T33" fmla="*/ 2 h 4"/>
                <a:gd name="T34" fmla="*/ 0 w 510"/>
                <a:gd name="T35" fmla="*/ 2 h 4"/>
                <a:gd name="T36" fmla="*/ 0 w 510"/>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10" h="4">
                  <a:moveTo>
                    <a:pt x="0" y="0"/>
                  </a:moveTo>
                  <a:lnTo>
                    <a:pt x="510" y="0"/>
                  </a:lnTo>
                  <a:lnTo>
                    <a:pt x="510" y="2"/>
                  </a:lnTo>
                  <a:lnTo>
                    <a:pt x="509" y="2"/>
                  </a:lnTo>
                  <a:lnTo>
                    <a:pt x="509" y="4"/>
                  </a:lnTo>
                  <a:lnTo>
                    <a:pt x="0" y="4"/>
                  </a:lnTo>
                  <a:lnTo>
                    <a:pt x="0" y="2"/>
                  </a:lnTo>
                  <a:lnTo>
                    <a:pt x="0" y="0"/>
                  </a:lnTo>
                  <a:close/>
                </a:path>
              </a:pathLst>
            </a:custGeom>
            <a:solidFill>
              <a:srgbClr val="8E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04" name="Freeform 899"/>
            <p:cNvSpPr>
              <a:spLocks/>
            </p:cNvSpPr>
            <p:nvPr/>
          </p:nvSpPr>
          <p:spPr bwMode="auto">
            <a:xfrm>
              <a:off x="4217" y="1241"/>
              <a:ext cx="509" cy="5"/>
            </a:xfrm>
            <a:custGeom>
              <a:avLst/>
              <a:gdLst>
                <a:gd name="T0" fmla="*/ 0 w 509"/>
                <a:gd name="T1" fmla="*/ 0 h 5"/>
                <a:gd name="T2" fmla="*/ 509 w 509"/>
                <a:gd name="T3" fmla="*/ 0 h 5"/>
                <a:gd name="T4" fmla="*/ 509 w 509"/>
                <a:gd name="T5" fmla="*/ 2 h 5"/>
                <a:gd name="T6" fmla="*/ 509 w 509"/>
                <a:gd name="T7" fmla="*/ 2 h 5"/>
                <a:gd name="T8" fmla="*/ 509 w 509"/>
                <a:gd name="T9" fmla="*/ 2 h 5"/>
                <a:gd name="T10" fmla="*/ 509 w 509"/>
                <a:gd name="T11" fmla="*/ 2 h 5"/>
                <a:gd name="T12" fmla="*/ 509 w 509"/>
                <a:gd name="T13" fmla="*/ 3 h 5"/>
                <a:gd name="T14" fmla="*/ 507 w 509"/>
                <a:gd name="T15" fmla="*/ 3 h 5"/>
                <a:gd name="T16" fmla="*/ 507 w 509"/>
                <a:gd name="T17" fmla="*/ 3 h 5"/>
                <a:gd name="T18" fmla="*/ 507 w 509"/>
                <a:gd name="T19" fmla="*/ 5 h 5"/>
                <a:gd name="T20" fmla="*/ 0 w 509"/>
                <a:gd name="T21" fmla="*/ 5 h 5"/>
                <a:gd name="T22" fmla="*/ 0 w 509"/>
                <a:gd name="T23" fmla="*/ 3 h 5"/>
                <a:gd name="T24" fmla="*/ 0 w 509"/>
                <a:gd name="T25" fmla="*/ 3 h 5"/>
                <a:gd name="T26" fmla="*/ 0 w 509"/>
                <a:gd name="T27" fmla="*/ 3 h 5"/>
                <a:gd name="T28" fmla="*/ 0 w 509"/>
                <a:gd name="T29" fmla="*/ 2 h 5"/>
                <a:gd name="T30" fmla="*/ 0 w 509"/>
                <a:gd name="T31" fmla="*/ 2 h 5"/>
                <a:gd name="T32" fmla="*/ 0 w 509"/>
                <a:gd name="T33" fmla="*/ 2 h 5"/>
                <a:gd name="T34" fmla="*/ 0 w 509"/>
                <a:gd name="T35" fmla="*/ 2 h 5"/>
                <a:gd name="T36" fmla="*/ 0 w 509"/>
                <a:gd name="T37" fmla="*/ 0 h 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09" h="5">
                  <a:moveTo>
                    <a:pt x="0" y="0"/>
                  </a:moveTo>
                  <a:lnTo>
                    <a:pt x="509" y="0"/>
                  </a:lnTo>
                  <a:lnTo>
                    <a:pt x="509" y="2"/>
                  </a:lnTo>
                  <a:lnTo>
                    <a:pt x="509" y="3"/>
                  </a:lnTo>
                  <a:lnTo>
                    <a:pt x="507" y="3"/>
                  </a:lnTo>
                  <a:lnTo>
                    <a:pt x="507" y="5"/>
                  </a:lnTo>
                  <a:lnTo>
                    <a:pt x="0" y="5"/>
                  </a:lnTo>
                  <a:lnTo>
                    <a:pt x="0" y="3"/>
                  </a:lnTo>
                  <a:lnTo>
                    <a:pt x="0" y="2"/>
                  </a:lnTo>
                  <a:lnTo>
                    <a:pt x="0" y="0"/>
                  </a:lnTo>
                  <a:close/>
                </a:path>
              </a:pathLst>
            </a:custGeom>
            <a:solidFill>
              <a:srgbClr val="8E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05" name="Freeform 900"/>
            <p:cNvSpPr>
              <a:spLocks/>
            </p:cNvSpPr>
            <p:nvPr/>
          </p:nvSpPr>
          <p:spPr bwMode="auto">
            <a:xfrm>
              <a:off x="4217" y="1243"/>
              <a:ext cx="509" cy="5"/>
            </a:xfrm>
            <a:custGeom>
              <a:avLst/>
              <a:gdLst>
                <a:gd name="T0" fmla="*/ 0 w 509"/>
                <a:gd name="T1" fmla="*/ 0 h 5"/>
                <a:gd name="T2" fmla="*/ 509 w 509"/>
                <a:gd name="T3" fmla="*/ 0 h 5"/>
                <a:gd name="T4" fmla="*/ 509 w 509"/>
                <a:gd name="T5" fmla="*/ 1 h 5"/>
                <a:gd name="T6" fmla="*/ 507 w 509"/>
                <a:gd name="T7" fmla="*/ 1 h 5"/>
                <a:gd name="T8" fmla="*/ 507 w 509"/>
                <a:gd name="T9" fmla="*/ 1 h 5"/>
                <a:gd name="T10" fmla="*/ 507 w 509"/>
                <a:gd name="T11" fmla="*/ 3 h 5"/>
                <a:gd name="T12" fmla="*/ 507 w 509"/>
                <a:gd name="T13" fmla="*/ 3 h 5"/>
                <a:gd name="T14" fmla="*/ 507 w 509"/>
                <a:gd name="T15" fmla="*/ 3 h 5"/>
                <a:gd name="T16" fmla="*/ 507 w 509"/>
                <a:gd name="T17" fmla="*/ 3 h 5"/>
                <a:gd name="T18" fmla="*/ 507 w 509"/>
                <a:gd name="T19" fmla="*/ 5 h 5"/>
                <a:gd name="T20" fmla="*/ 0 w 509"/>
                <a:gd name="T21" fmla="*/ 5 h 5"/>
                <a:gd name="T22" fmla="*/ 0 w 509"/>
                <a:gd name="T23" fmla="*/ 3 h 5"/>
                <a:gd name="T24" fmla="*/ 0 w 509"/>
                <a:gd name="T25" fmla="*/ 3 h 5"/>
                <a:gd name="T26" fmla="*/ 0 w 509"/>
                <a:gd name="T27" fmla="*/ 3 h 5"/>
                <a:gd name="T28" fmla="*/ 0 w 509"/>
                <a:gd name="T29" fmla="*/ 3 h 5"/>
                <a:gd name="T30" fmla="*/ 0 w 509"/>
                <a:gd name="T31" fmla="*/ 1 h 5"/>
                <a:gd name="T32" fmla="*/ 0 w 509"/>
                <a:gd name="T33" fmla="*/ 1 h 5"/>
                <a:gd name="T34" fmla="*/ 0 w 509"/>
                <a:gd name="T35" fmla="*/ 1 h 5"/>
                <a:gd name="T36" fmla="*/ 0 w 509"/>
                <a:gd name="T37" fmla="*/ 0 h 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09" h="5">
                  <a:moveTo>
                    <a:pt x="0" y="0"/>
                  </a:moveTo>
                  <a:lnTo>
                    <a:pt x="509" y="0"/>
                  </a:lnTo>
                  <a:lnTo>
                    <a:pt x="509" y="1"/>
                  </a:lnTo>
                  <a:lnTo>
                    <a:pt x="507" y="1"/>
                  </a:lnTo>
                  <a:lnTo>
                    <a:pt x="507" y="3"/>
                  </a:lnTo>
                  <a:lnTo>
                    <a:pt x="507" y="5"/>
                  </a:lnTo>
                  <a:lnTo>
                    <a:pt x="0" y="5"/>
                  </a:lnTo>
                  <a:lnTo>
                    <a:pt x="0" y="3"/>
                  </a:lnTo>
                  <a:lnTo>
                    <a:pt x="0" y="1"/>
                  </a:lnTo>
                  <a:lnTo>
                    <a:pt x="0" y="0"/>
                  </a:lnTo>
                  <a:close/>
                </a:path>
              </a:pathLst>
            </a:custGeom>
            <a:solidFill>
              <a:srgbClr val="8E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06" name="Freeform 901"/>
            <p:cNvSpPr>
              <a:spLocks/>
            </p:cNvSpPr>
            <p:nvPr/>
          </p:nvSpPr>
          <p:spPr bwMode="auto">
            <a:xfrm>
              <a:off x="4217" y="1246"/>
              <a:ext cx="507" cy="3"/>
            </a:xfrm>
            <a:custGeom>
              <a:avLst/>
              <a:gdLst>
                <a:gd name="T0" fmla="*/ 0 w 507"/>
                <a:gd name="T1" fmla="*/ 0 h 3"/>
                <a:gd name="T2" fmla="*/ 507 w 507"/>
                <a:gd name="T3" fmla="*/ 0 h 3"/>
                <a:gd name="T4" fmla="*/ 507 w 507"/>
                <a:gd name="T5" fmla="*/ 0 h 3"/>
                <a:gd name="T6" fmla="*/ 507 w 507"/>
                <a:gd name="T7" fmla="*/ 0 h 3"/>
                <a:gd name="T8" fmla="*/ 507 w 507"/>
                <a:gd name="T9" fmla="*/ 0 h 3"/>
                <a:gd name="T10" fmla="*/ 507 w 507"/>
                <a:gd name="T11" fmla="*/ 2 h 3"/>
                <a:gd name="T12" fmla="*/ 505 w 507"/>
                <a:gd name="T13" fmla="*/ 2 h 3"/>
                <a:gd name="T14" fmla="*/ 505 w 507"/>
                <a:gd name="T15" fmla="*/ 2 h 3"/>
                <a:gd name="T16" fmla="*/ 505 w 507"/>
                <a:gd name="T17" fmla="*/ 2 h 3"/>
                <a:gd name="T18" fmla="*/ 505 w 507"/>
                <a:gd name="T19" fmla="*/ 3 h 3"/>
                <a:gd name="T20" fmla="*/ 0 w 507"/>
                <a:gd name="T21" fmla="*/ 3 h 3"/>
                <a:gd name="T22" fmla="*/ 0 w 507"/>
                <a:gd name="T23" fmla="*/ 2 h 3"/>
                <a:gd name="T24" fmla="*/ 0 w 507"/>
                <a:gd name="T25" fmla="*/ 2 h 3"/>
                <a:gd name="T26" fmla="*/ 0 w 507"/>
                <a:gd name="T27" fmla="*/ 2 h 3"/>
                <a:gd name="T28" fmla="*/ 0 w 507"/>
                <a:gd name="T29" fmla="*/ 2 h 3"/>
                <a:gd name="T30" fmla="*/ 0 w 507"/>
                <a:gd name="T31" fmla="*/ 0 h 3"/>
                <a:gd name="T32" fmla="*/ 0 w 507"/>
                <a:gd name="T33" fmla="*/ 0 h 3"/>
                <a:gd name="T34" fmla="*/ 0 w 507"/>
                <a:gd name="T35" fmla="*/ 0 h 3"/>
                <a:gd name="T36" fmla="*/ 0 w 507"/>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07" h="3">
                  <a:moveTo>
                    <a:pt x="0" y="0"/>
                  </a:moveTo>
                  <a:lnTo>
                    <a:pt x="507" y="0"/>
                  </a:lnTo>
                  <a:lnTo>
                    <a:pt x="507" y="2"/>
                  </a:lnTo>
                  <a:lnTo>
                    <a:pt x="505" y="2"/>
                  </a:lnTo>
                  <a:lnTo>
                    <a:pt x="505" y="3"/>
                  </a:lnTo>
                  <a:lnTo>
                    <a:pt x="0" y="3"/>
                  </a:lnTo>
                  <a:lnTo>
                    <a:pt x="0" y="2"/>
                  </a:lnTo>
                  <a:lnTo>
                    <a:pt x="0" y="0"/>
                  </a:lnTo>
                  <a:close/>
                </a:path>
              </a:pathLst>
            </a:custGeom>
            <a:solidFill>
              <a:srgbClr val="908F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07" name="Freeform 902"/>
            <p:cNvSpPr>
              <a:spLocks/>
            </p:cNvSpPr>
            <p:nvPr/>
          </p:nvSpPr>
          <p:spPr bwMode="auto">
            <a:xfrm>
              <a:off x="4217" y="1248"/>
              <a:ext cx="507" cy="3"/>
            </a:xfrm>
            <a:custGeom>
              <a:avLst/>
              <a:gdLst>
                <a:gd name="T0" fmla="*/ 0 w 507"/>
                <a:gd name="T1" fmla="*/ 0 h 3"/>
                <a:gd name="T2" fmla="*/ 507 w 507"/>
                <a:gd name="T3" fmla="*/ 0 h 3"/>
                <a:gd name="T4" fmla="*/ 505 w 507"/>
                <a:gd name="T5" fmla="*/ 0 h 3"/>
                <a:gd name="T6" fmla="*/ 505 w 507"/>
                <a:gd name="T7" fmla="*/ 0 h 3"/>
                <a:gd name="T8" fmla="*/ 505 w 507"/>
                <a:gd name="T9" fmla="*/ 0 h 3"/>
                <a:gd name="T10" fmla="*/ 505 w 507"/>
                <a:gd name="T11" fmla="*/ 1 h 3"/>
                <a:gd name="T12" fmla="*/ 505 w 507"/>
                <a:gd name="T13" fmla="*/ 1 h 3"/>
                <a:gd name="T14" fmla="*/ 505 w 507"/>
                <a:gd name="T15" fmla="*/ 1 h 3"/>
                <a:gd name="T16" fmla="*/ 504 w 507"/>
                <a:gd name="T17" fmla="*/ 1 h 3"/>
                <a:gd name="T18" fmla="*/ 504 w 507"/>
                <a:gd name="T19" fmla="*/ 3 h 3"/>
                <a:gd name="T20" fmla="*/ 504 w 507"/>
                <a:gd name="T21" fmla="*/ 3 h 3"/>
                <a:gd name="T22" fmla="*/ 504 w 507"/>
                <a:gd name="T23" fmla="*/ 3 h 3"/>
                <a:gd name="T24" fmla="*/ 504 w 507"/>
                <a:gd name="T25" fmla="*/ 3 h 3"/>
                <a:gd name="T26" fmla="*/ 504 w 507"/>
                <a:gd name="T27" fmla="*/ 3 h 3"/>
                <a:gd name="T28" fmla="*/ 504 w 507"/>
                <a:gd name="T29" fmla="*/ 3 h 3"/>
                <a:gd name="T30" fmla="*/ 504 w 507"/>
                <a:gd name="T31" fmla="*/ 3 h 3"/>
                <a:gd name="T32" fmla="*/ 504 w 507"/>
                <a:gd name="T33" fmla="*/ 3 h 3"/>
                <a:gd name="T34" fmla="*/ 504 w 507"/>
                <a:gd name="T35" fmla="*/ 3 h 3"/>
                <a:gd name="T36" fmla="*/ 0 w 507"/>
                <a:gd name="T37" fmla="*/ 3 h 3"/>
                <a:gd name="T38" fmla="*/ 0 w 507"/>
                <a:gd name="T39" fmla="*/ 1 h 3"/>
                <a:gd name="T40" fmla="*/ 0 w 507"/>
                <a:gd name="T41" fmla="*/ 1 h 3"/>
                <a:gd name="T42" fmla="*/ 0 w 507"/>
                <a:gd name="T43" fmla="*/ 1 h 3"/>
                <a:gd name="T44" fmla="*/ 0 w 507"/>
                <a:gd name="T45" fmla="*/ 1 h 3"/>
                <a:gd name="T46" fmla="*/ 0 w 507"/>
                <a:gd name="T47" fmla="*/ 0 h 3"/>
                <a:gd name="T48" fmla="*/ 0 w 507"/>
                <a:gd name="T49" fmla="*/ 0 h 3"/>
                <a:gd name="T50" fmla="*/ 0 w 507"/>
                <a:gd name="T51" fmla="*/ 0 h 3"/>
                <a:gd name="T52" fmla="*/ 0 w 507"/>
                <a:gd name="T53" fmla="*/ 0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07" h="3">
                  <a:moveTo>
                    <a:pt x="0" y="0"/>
                  </a:moveTo>
                  <a:lnTo>
                    <a:pt x="507" y="0"/>
                  </a:lnTo>
                  <a:lnTo>
                    <a:pt x="505" y="0"/>
                  </a:lnTo>
                  <a:lnTo>
                    <a:pt x="505" y="1"/>
                  </a:lnTo>
                  <a:lnTo>
                    <a:pt x="504" y="1"/>
                  </a:lnTo>
                  <a:lnTo>
                    <a:pt x="504" y="3"/>
                  </a:lnTo>
                  <a:lnTo>
                    <a:pt x="0" y="3"/>
                  </a:lnTo>
                  <a:lnTo>
                    <a:pt x="0" y="1"/>
                  </a:lnTo>
                  <a:lnTo>
                    <a:pt x="0" y="0"/>
                  </a:lnTo>
                  <a:close/>
                </a:path>
              </a:pathLst>
            </a:custGeom>
            <a:solidFill>
              <a:srgbClr val="908F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08" name="Freeform 903"/>
            <p:cNvSpPr>
              <a:spLocks/>
            </p:cNvSpPr>
            <p:nvPr/>
          </p:nvSpPr>
          <p:spPr bwMode="auto">
            <a:xfrm>
              <a:off x="4217" y="1249"/>
              <a:ext cx="505" cy="4"/>
            </a:xfrm>
            <a:custGeom>
              <a:avLst/>
              <a:gdLst>
                <a:gd name="T0" fmla="*/ 0 w 505"/>
                <a:gd name="T1" fmla="*/ 0 h 4"/>
                <a:gd name="T2" fmla="*/ 505 w 505"/>
                <a:gd name="T3" fmla="*/ 0 h 4"/>
                <a:gd name="T4" fmla="*/ 505 w 505"/>
                <a:gd name="T5" fmla="*/ 0 h 4"/>
                <a:gd name="T6" fmla="*/ 505 w 505"/>
                <a:gd name="T7" fmla="*/ 0 h 4"/>
                <a:gd name="T8" fmla="*/ 505 w 505"/>
                <a:gd name="T9" fmla="*/ 0 h 4"/>
                <a:gd name="T10" fmla="*/ 505 w 505"/>
                <a:gd name="T11" fmla="*/ 0 h 4"/>
                <a:gd name="T12" fmla="*/ 505 w 505"/>
                <a:gd name="T13" fmla="*/ 0 h 4"/>
                <a:gd name="T14" fmla="*/ 504 w 505"/>
                <a:gd name="T15" fmla="*/ 0 h 4"/>
                <a:gd name="T16" fmla="*/ 504 w 505"/>
                <a:gd name="T17" fmla="*/ 0 h 4"/>
                <a:gd name="T18" fmla="*/ 504 w 505"/>
                <a:gd name="T19" fmla="*/ 2 h 4"/>
                <a:gd name="T20" fmla="*/ 504 w 505"/>
                <a:gd name="T21" fmla="*/ 2 h 4"/>
                <a:gd name="T22" fmla="*/ 504 w 505"/>
                <a:gd name="T23" fmla="*/ 2 h 4"/>
                <a:gd name="T24" fmla="*/ 504 w 505"/>
                <a:gd name="T25" fmla="*/ 2 h 4"/>
                <a:gd name="T26" fmla="*/ 504 w 505"/>
                <a:gd name="T27" fmla="*/ 2 h 4"/>
                <a:gd name="T28" fmla="*/ 504 w 505"/>
                <a:gd name="T29" fmla="*/ 2 h 4"/>
                <a:gd name="T30" fmla="*/ 504 w 505"/>
                <a:gd name="T31" fmla="*/ 2 h 4"/>
                <a:gd name="T32" fmla="*/ 504 w 505"/>
                <a:gd name="T33" fmla="*/ 4 h 4"/>
                <a:gd name="T34" fmla="*/ 504 w 505"/>
                <a:gd name="T35" fmla="*/ 4 h 4"/>
                <a:gd name="T36" fmla="*/ 2 w 505"/>
                <a:gd name="T37" fmla="*/ 4 h 4"/>
                <a:gd name="T38" fmla="*/ 2 w 505"/>
                <a:gd name="T39" fmla="*/ 2 h 4"/>
                <a:gd name="T40" fmla="*/ 0 w 505"/>
                <a:gd name="T41" fmla="*/ 2 h 4"/>
                <a:gd name="T42" fmla="*/ 0 w 505"/>
                <a:gd name="T43" fmla="*/ 2 h 4"/>
                <a:gd name="T44" fmla="*/ 0 w 505"/>
                <a:gd name="T45" fmla="*/ 2 h 4"/>
                <a:gd name="T46" fmla="*/ 0 w 505"/>
                <a:gd name="T47" fmla="*/ 0 h 4"/>
                <a:gd name="T48" fmla="*/ 0 w 505"/>
                <a:gd name="T49" fmla="*/ 0 h 4"/>
                <a:gd name="T50" fmla="*/ 0 w 505"/>
                <a:gd name="T51" fmla="*/ 0 h 4"/>
                <a:gd name="T52" fmla="*/ 0 w 505"/>
                <a:gd name="T53" fmla="*/ 0 h 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05" h="4">
                  <a:moveTo>
                    <a:pt x="0" y="0"/>
                  </a:moveTo>
                  <a:lnTo>
                    <a:pt x="505" y="0"/>
                  </a:lnTo>
                  <a:lnTo>
                    <a:pt x="504" y="0"/>
                  </a:lnTo>
                  <a:lnTo>
                    <a:pt x="504" y="2"/>
                  </a:lnTo>
                  <a:lnTo>
                    <a:pt x="504" y="4"/>
                  </a:lnTo>
                  <a:lnTo>
                    <a:pt x="2" y="4"/>
                  </a:lnTo>
                  <a:lnTo>
                    <a:pt x="2" y="2"/>
                  </a:lnTo>
                  <a:lnTo>
                    <a:pt x="0" y="2"/>
                  </a:lnTo>
                  <a:lnTo>
                    <a:pt x="0" y="0"/>
                  </a:lnTo>
                  <a:close/>
                </a:path>
              </a:pathLst>
            </a:custGeom>
            <a:solidFill>
              <a:srgbClr val="92919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09" name="Freeform 904"/>
            <p:cNvSpPr>
              <a:spLocks/>
            </p:cNvSpPr>
            <p:nvPr/>
          </p:nvSpPr>
          <p:spPr bwMode="auto">
            <a:xfrm>
              <a:off x="4217" y="1251"/>
              <a:ext cx="504" cy="3"/>
            </a:xfrm>
            <a:custGeom>
              <a:avLst/>
              <a:gdLst>
                <a:gd name="T0" fmla="*/ 0 w 504"/>
                <a:gd name="T1" fmla="*/ 0 h 3"/>
                <a:gd name="T2" fmla="*/ 504 w 504"/>
                <a:gd name="T3" fmla="*/ 0 h 3"/>
                <a:gd name="T4" fmla="*/ 504 w 504"/>
                <a:gd name="T5" fmla="*/ 0 h 3"/>
                <a:gd name="T6" fmla="*/ 504 w 504"/>
                <a:gd name="T7" fmla="*/ 0 h 3"/>
                <a:gd name="T8" fmla="*/ 504 w 504"/>
                <a:gd name="T9" fmla="*/ 0 h 3"/>
                <a:gd name="T10" fmla="*/ 504 w 504"/>
                <a:gd name="T11" fmla="*/ 2 h 3"/>
                <a:gd name="T12" fmla="*/ 502 w 504"/>
                <a:gd name="T13" fmla="*/ 2 h 3"/>
                <a:gd name="T14" fmla="*/ 502 w 504"/>
                <a:gd name="T15" fmla="*/ 2 h 3"/>
                <a:gd name="T16" fmla="*/ 502 w 504"/>
                <a:gd name="T17" fmla="*/ 2 h 3"/>
                <a:gd name="T18" fmla="*/ 502 w 504"/>
                <a:gd name="T19" fmla="*/ 3 h 3"/>
                <a:gd name="T20" fmla="*/ 2 w 504"/>
                <a:gd name="T21" fmla="*/ 3 h 3"/>
                <a:gd name="T22" fmla="*/ 2 w 504"/>
                <a:gd name="T23" fmla="*/ 2 h 3"/>
                <a:gd name="T24" fmla="*/ 2 w 504"/>
                <a:gd name="T25" fmla="*/ 2 h 3"/>
                <a:gd name="T26" fmla="*/ 2 w 504"/>
                <a:gd name="T27" fmla="*/ 2 h 3"/>
                <a:gd name="T28" fmla="*/ 2 w 504"/>
                <a:gd name="T29" fmla="*/ 2 h 3"/>
                <a:gd name="T30" fmla="*/ 2 w 504"/>
                <a:gd name="T31" fmla="*/ 0 h 3"/>
                <a:gd name="T32" fmla="*/ 0 w 504"/>
                <a:gd name="T33" fmla="*/ 0 h 3"/>
                <a:gd name="T34" fmla="*/ 0 w 504"/>
                <a:gd name="T35" fmla="*/ 0 h 3"/>
                <a:gd name="T36" fmla="*/ 0 w 504"/>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04" h="3">
                  <a:moveTo>
                    <a:pt x="0" y="0"/>
                  </a:moveTo>
                  <a:lnTo>
                    <a:pt x="504" y="0"/>
                  </a:lnTo>
                  <a:lnTo>
                    <a:pt x="504" y="2"/>
                  </a:lnTo>
                  <a:lnTo>
                    <a:pt x="502" y="2"/>
                  </a:lnTo>
                  <a:lnTo>
                    <a:pt x="502" y="3"/>
                  </a:lnTo>
                  <a:lnTo>
                    <a:pt x="2" y="3"/>
                  </a:lnTo>
                  <a:lnTo>
                    <a:pt x="2" y="2"/>
                  </a:lnTo>
                  <a:lnTo>
                    <a:pt x="2" y="0"/>
                  </a:lnTo>
                  <a:lnTo>
                    <a:pt x="0" y="0"/>
                  </a:lnTo>
                  <a:close/>
                </a:path>
              </a:pathLst>
            </a:custGeom>
            <a:solidFill>
              <a:srgbClr val="92919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10" name="Freeform 905"/>
            <p:cNvSpPr>
              <a:spLocks/>
            </p:cNvSpPr>
            <p:nvPr/>
          </p:nvSpPr>
          <p:spPr bwMode="auto">
            <a:xfrm>
              <a:off x="4219" y="1253"/>
              <a:ext cx="502" cy="3"/>
            </a:xfrm>
            <a:custGeom>
              <a:avLst/>
              <a:gdLst>
                <a:gd name="T0" fmla="*/ 0 w 502"/>
                <a:gd name="T1" fmla="*/ 0 h 3"/>
                <a:gd name="T2" fmla="*/ 502 w 502"/>
                <a:gd name="T3" fmla="*/ 0 h 3"/>
                <a:gd name="T4" fmla="*/ 500 w 502"/>
                <a:gd name="T5" fmla="*/ 0 h 3"/>
                <a:gd name="T6" fmla="*/ 500 w 502"/>
                <a:gd name="T7" fmla="*/ 0 h 3"/>
                <a:gd name="T8" fmla="*/ 500 w 502"/>
                <a:gd name="T9" fmla="*/ 0 h 3"/>
                <a:gd name="T10" fmla="*/ 500 w 502"/>
                <a:gd name="T11" fmla="*/ 1 h 3"/>
                <a:gd name="T12" fmla="*/ 500 w 502"/>
                <a:gd name="T13" fmla="*/ 1 h 3"/>
                <a:gd name="T14" fmla="*/ 500 w 502"/>
                <a:gd name="T15" fmla="*/ 1 h 3"/>
                <a:gd name="T16" fmla="*/ 498 w 502"/>
                <a:gd name="T17" fmla="*/ 3 h 3"/>
                <a:gd name="T18" fmla="*/ 498 w 502"/>
                <a:gd name="T19" fmla="*/ 3 h 3"/>
                <a:gd name="T20" fmla="*/ 0 w 502"/>
                <a:gd name="T21" fmla="*/ 3 h 3"/>
                <a:gd name="T22" fmla="*/ 0 w 502"/>
                <a:gd name="T23" fmla="*/ 1 h 3"/>
                <a:gd name="T24" fmla="*/ 0 w 502"/>
                <a:gd name="T25" fmla="*/ 1 h 3"/>
                <a:gd name="T26" fmla="*/ 0 w 502"/>
                <a:gd name="T27" fmla="*/ 1 h 3"/>
                <a:gd name="T28" fmla="*/ 0 w 502"/>
                <a:gd name="T29" fmla="*/ 1 h 3"/>
                <a:gd name="T30" fmla="*/ 0 w 502"/>
                <a:gd name="T31" fmla="*/ 0 h 3"/>
                <a:gd name="T32" fmla="*/ 0 w 502"/>
                <a:gd name="T33" fmla="*/ 0 h 3"/>
                <a:gd name="T34" fmla="*/ 0 w 502"/>
                <a:gd name="T35" fmla="*/ 0 h 3"/>
                <a:gd name="T36" fmla="*/ 0 w 502"/>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02" h="3">
                  <a:moveTo>
                    <a:pt x="0" y="0"/>
                  </a:moveTo>
                  <a:lnTo>
                    <a:pt x="502" y="0"/>
                  </a:lnTo>
                  <a:lnTo>
                    <a:pt x="500" y="0"/>
                  </a:lnTo>
                  <a:lnTo>
                    <a:pt x="500" y="1"/>
                  </a:lnTo>
                  <a:lnTo>
                    <a:pt x="498" y="3"/>
                  </a:lnTo>
                  <a:lnTo>
                    <a:pt x="0" y="3"/>
                  </a:lnTo>
                  <a:lnTo>
                    <a:pt x="0" y="1"/>
                  </a:lnTo>
                  <a:lnTo>
                    <a:pt x="0" y="0"/>
                  </a:lnTo>
                  <a:close/>
                </a:path>
              </a:pathLst>
            </a:custGeom>
            <a:solidFill>
              <a:srgbClr val="92919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11" name="Freeform 906"/>
            <p:cNvSpPr>
              <a:spLocks/>
            </p:cNvSpPr>
            <p:nvPr/>
          </p:nvSpPr>
          <p:spPr bwMode="auto">
            <a:xfrm>
              <a:off x="4219" y="1254"/>
              <a:ext cx="500" cy="4"/>
            </a:xfrm>
            <a:custGeom>
              <a:avLst/>
              <a:gdLst>
                <a:gd name="T0" fmla="*/ 0 w 500"/>
                <a:gd name="T1" fmla="*/ 0 h 4"/>
                <a:gd name="T2" fmla="*/ 500 w 500"/>
                <a:gd name="T3" fmla="*/ 0 h 4"/>
                <a:gd name="T4" fmla="*/ 500 w 500"/>
                <a:gd name="T5" fmla="*/ 0 h 4"/>
                <a:gd name="T6" fmla="*/ 500 w 500"/>
                <a:gd name="T7" fmla="*/ 0 h 4"/>
                <a:gd name="T8" fmla="*/ 498 w 500"/>
                <a:gd name="T9" fmla="*/ 2 h 4"/>
                <a:gd name="T10" fmla="*/ 498 w 500"/>
                <a:gd name="T11" fmla="*/ 2 h 4"/>
                <a:gd name="T12" fmla="*/ 498 w 500"/>
                <a:gd name="T13" fmla="*/ 2 h 4"/>
                <a:gd name="T14" fmla="*/ 498 w 500"/>
                <a:gd name="T15" fmla="*/ 2 h 4"/>
                <a:gd name="T16" fmla="*/ 498 w 500"/>
                <a:gd name="T17" fmla="*/ 4 h 4"/>
                <a:gd name="T18" fmla="*/ 497 w 500"/>
                <a:gd name="T19" fmla="*/ 4 h 4"/>
                <a:gd name="T20" fmla="*/ 0 w 500"/>
                <a:gd name="T21" fmla="*/ 4 h 4"/>
                <a:gd name="T22" fmla="*/ 0 w 500"/>
                <a:gd name="T23" fmla="*/ 4 h 4"/>
                <a:gd name="T24" fmla="*/ 0 w 500"/>
                <a:gd name="T25" fmla="*/ 2 h 4"/>
                <a:gd name="T26" fmla="*/ 0 w 500"/>
                <a:gd name="T27" fmla="*/ 2 h 4"/>
                <a:gd name="T28" fmla="*/ 0 w 500"/>
                <a:gd name="T29" fmla="*/ 2 h 4"/>
                <a:gd name="T30" fmla="*/ 0 w 500"/>
                <a:gd name="T31" fmla="*/ 0 h 4"/>
                <a:gd name="T32" fmla="*/ 0 w 500"/>
                <a:gd name="T33" fmla="*/ 0 h 4"/>
                <a:gd name="T34" fmla="*/ 0 w 500"/>
                <a:gd name="T35" fmla="*/ 0 h 4"/>
                <a:gd name="T36" fmla="*/ 0 w 500"/>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00" h="4">
                  <a:moveTo>
                    <a:pt x="0" y="0"/>
                  </a:moveTo>
                  <a:lnTo>
                    <a:pt x="500" y="0"/>
                  </a:lnTo>
                  <a:lnTo>
                    <a:pt x="498" y="2"/>
                  </a:lnTo>
                  <a:lnTo>
                    <a:pt x="498" y="4"/>
                  </a:lnTo>
                  <a:lnTo>
                    <a:pt x="497" y="4"/>
                  </a:lnTo>
                  <a:lnTo>
                    <a:pt x="0" y="4"/>
                  </a:lnTo>
                  <a:lnTo>
                    <a:pt x="0" y="2"/>
                  </a:lnTo>
                  <a:lnTo>
                    <a:pt x="0" y="0"/>
                  </a:lnTo>
                  <a:close/>
                </a:path>
              </a:pathLst>
            </a:custGeom>
            <a:solidFill>
              <a:srgbClr val="9493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12" name="Freeform 907"/>
            <p:cNvSpPr>
              <a:spLocks/>
            </p:cNvSpPr>
            <p:nvPr/>
          </p:nvSpPr>
          <p:spPr bwMode="auto">
            <a:xfrm>
              <a:off x="4219" y="1256"/>
              <a:ext cx="498" cy="3"/>
            </a:xfrm>
            <a:custGeom>
              <a:avLst/>
              <a:gdLst>
                <a:gd name="T0" fmla="*/ 0 w 498"/>
                <a:gd name="T1" fmla="*/ 0 h 3"/>
                <a:gd name="T2" fmla="*/ 498 w 498"/>
                <a:gd name="T3" fmla="*/ 0 h 3"/>
                <a:gd name="T4" fmla="*/ 498 w 498"/>
                <a:gd name="T5" fmla="*/ 0 h 3"/>
                <a:gd name="T6" fmla="*/ 498 w 498"/>
                <a:gd name="T7" fmla="*/ 0 h 3"/>
                <a:gd name="T8" fmla="*/ 498 w 498"/>
                <a:gd name="T9" fmla="*/ 2 h 3"/>
                <a:gd name="T10" fmla="*/ 497 w 498"/>
                <a:gd name="T11" fmla="*/ 2 h 3"/>
                <a:gd name="T12" fmla="*/ 497 w 498"/>
                <a:gd name="T13" fmla="*/ 2 h 3"/>
                <a:gd name="T14" fmla="*/ 497 w 498"/>
                <a:gd name="T15" fmla="*/ 2 h 3"/>
                <a:gd name="T16" fmla="*/ 497 w 498"/>
                <a:gd name="T17" fmla="*/ 3 h 3"/>
                <a:gd name="T18" fmla="*/ 497 w 498"/>
                <a:gd name="T19" fmla="*/ 3 h 3"/>
                <a:gd name="T20" fmla="*/ 0 w 498"/>
                <a:gd name="T21" fmla="*/ 3 h 3"/>
                <a:gd name="T22" fmla="*/ 0 w 498"/>
                <a:gd name="T23" fmla="*/ 3 h 3"/>
                <a:gd name="T24" fmla="*/ 0 w 498"/>
                <a:gd name="T25" fmla="*/ 2 h 3"/>
                <a:gd name="T26" fmla="*/ 0 w 498"/>
                <a:gd name="T27" fmla="*/ 2 h 3"/>
                <a:gd name="T28" fmla="*/ 0 w 498"/>
                <a:gd name="T29" fmla="*/ 2 h 3"/>
                <a:gd name="T30" fmla="*/ 0 w 498"/>
                <a:gd name="T31" fmla="*/ 2 h 3"/>
                <a:gd name="T32" fmla="*/ 0 w 498"/>
                <a:gd name="T33" fmla="*/ 0 h 3"/>
                <a:gd name="T34" fmla="*/ 0 w 498"/>
                <a:gd name="T35" fmla="*/ 0 h 3"/>
                <a:gd name="T36" fmla="*/ 0 w 498"/>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98" h="3">
                  <a:moveTo>
                    <a:pt x="0" y="0"/>
                  </a:moveTo>
                  <a:lnTo>
                    <a:pt x="498" y="0"/>
                  </a:lnTo>
                  <a:lnTo>
                    <a:pt x="498" y="2"/>
                  </a:lnTo>
                  <a:lnTo>
                    <a:pt x="497" y="2"/>
                  </a:lnTo>
                  <a:lnTo>
                    <a:pt x="497" y="3"/>
                  </a:lnTo>
                  <a:lnTo>
                    <a:pt x="0" y="3"/>
                  </a:lnTo>
                  <a:lnTo>
                    <a:pt x="0" y="2"/>
                  </a:lnTo>
                  <a:lnTo>
                    <a:pt x="0" y="0"/>
                  </a:lnTo>
                  <a:close/>
                </a:path>
              </a:pathLst>
            </a:custGeom>
            <a:solidFill>
              <a:srgbClr val="9493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13" name="Freeform 908"/>
            <p:cNvSpPr>
              <a:spLocks/>
            </p:cNvSpPr>
            <p:nvPr/>
          </p:nvSpPr>
          <p:spPr bwMode="auto">
            <a:xfrm>
              <a:off x="4219" y="1258"/>
              <a:ext cx="497" cy="3"/>
            </a:xfrm>
            <a:custGeom>
              <a:avLst/>
              <a:gdLst>
                <a:gd name="T0" fmla="*/ 0 w 497"/>
                <a:gd name="T1" fmla="*/ 0 h 3"/>
                <a:gd name="T2" fmla="*/ 497 w 497"/>
                <a:gd name="T3" fmla="*/ 0 h 3"/>
                <a:gd name="T4" fmla="*/ 497 w 497"/>
                <a:gd name="T5" fmla="*/ 0 h 3"/>
                <a:gd name="T6" fmla="*/ 497 w 497"/>
                <a:gd name="T7" fmla="*/ 0 h 3"/>
                <a:gd name="T8" fmla="*/ 497 w 497"/>
                <a:gd name="T9" fmla="*/ 1 h 3"/>
                <a:gd name="T10" fmla="*/ 495 w 497"/>
                <a:gd name="T11" fmla="*/ 1 h 3"/>
                <a:gd name="T12" fmla="*/ 495 w 497"/>
                <a:gd name="T13" fmla="*/ 1 h 3"/>
                <a:gd name="T14" fmla="*/ 495 w 497"/>
                <a:gd name="T15" fmla="*/ 1 h 3"/>
                <a:gd name="T16" fmla="*/ 495 w 497"/>
                <a:gd name="T17" fmla="*/ 3 h 3"/>
                <a:gd name="T18" fmla="*/ 495 w 497"/>
                <a:gd name="T19" fmla="*/ 3 h 3"/>
                <a:gd name="T20" fmla="*/ 0 w 497"/>
                <a:gd name="T21" fmla="*/ 3 h 3"/>
                <a:gd name="T22" fmla="*/ 0 w 497"/>
                <a:gd name="T23" fmla="*/ 3 h 3"/>
                <a:gd name="T24" fmla="*/ 0 w 497"/>
                <a:gd name="T25" fmla="*/ 1 h 3"/>
                <a:gd name="T26" fmla="*/ 0 w 497"/>
                <a:gd name="T27" fmla="*/ 1 h 3"/>
                <a:gd name="T28" fmla="*/ 0 w 497"/>
                <a:gd name="T29" fmla="*/ 1 h 3"/>
                <a:gd name="T30" fmla="*/ 0 w 497"/>
                <a:gd name="T31" fmla="*/ 1 h 3"/>
                <a:gd name="T32" fmla="*/ 0 w 497"/>
                <a:gd name="T33" fmla="*/ 0 h 3"/>
                <a:gd name="T34" fmla="*/ 0 w 497"/>
                <a:gd name="T35" fmla="*/ 0 h 3"/>
                <a:gd name="T36" fmla="*/ 0 w 497"/>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97" h="3">
                  <a:moveTo>
                    <a:pt x="0" y="0"/>
                  </a:moveTo>
                  <a:lnTo>
                    <a:pt x="497" y="0"/>
                  </a:lnTo>
                  <a:lnTo>
                    <a:pt x="497" y="1"/>
                  </a:lnTo>
                  <a:lnTo>
                    <a:pt x="495" y="1"/>
                  </a:lnTo>
                  <a:lnTo>
                    <a:pt x="495" y="3"/>
                  </a:lnTo>
                  <a:lnTo>
                    <a:pt x="0" y="3"/>
                  </a:lnTo>
                  <a:lnTo>
                    <a:pt x="0" y="1"/>
                  </a:lnTo>
                  <a:lnTo>
                    <a:pt x="0" y="0"/>
                  </a:lnTo>
                  <a:close/>
                </a:path>
              </a:pathLst>
            </a:custGeom>
            <a:solidFill>
              <a:srgbClr val="96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14" name="Freeform 909"/>
            <p:cNvSpPr>
              <a:spLocks/>
            </p:cNvSpPr>
            <p:nvPr/>
          </p:nvSpPr>
          <p:spPr bwMode="auto">
            <a:xfrm>
              <a:off x="4219" y="1259"/>
              <a:ext cx="497" cy="4"/>
            </a:xfrm>
            <a:custGeom>
              <a:avLst/>
              <a:gdLst>
                <a:gd name="T0" fmla="*/ 0 w 497"/>
                <a:gd name="T1" fmla="*/ 0 h 4"/>
                <a:gd name="T2" fmla="*/ 497 w 497"/>
                <a:gd name="T3" fmla="*/ 0 h 4"/>
                <a:gd name="T4" fmla="*/ 495 w 497"/>
                <a:gd name="T5" fmla="*/ 0 h 4"/>
                <a:gd name="T6" fmla="*/ 495 w 497"/>
                <a:gd name="T7" fmla="*/ 0 h 4"/>
                <a:gd name="T8" fmla="*/ 495 w 497"/>
                <a:gd name="T9" fmla="*/ 2 h 4"/>
                <a:gd name="T10" fmla="*/ 495 w 497"/>
                <a:gd name="T11" fmla="*/ 2 h 4"/>
                <a:gd name="T12" fmla="*/ 493 w 497"/>
                <a:gd name="T13" fmla="*/ 2 h 4"/>
                <a:gd name="T14" fmla="*/ 493 w 497"/>
                <a:gd name="T15" fmla="*/ 2 h 4"/>
                <a:gd name="T16" fmla="*/ 493 w 497"/>
                <a:gd name="T17" fmla="*/ 4 h 4"/>
                <a:gd name="T18" fmla="*/ 493 w 497"/>
                <a:gd name="T19" fmla="*/ 4 h 4"/>
                <a:gd name="T20" fmla="*/ 0 w 497"/>
                <a:gd name="T21" fmla="*/ 4 h 4"/>
                <a:gd name="T22" fmla="*/ 0 w 497"/>
                <a:gd name="T23" fmla="*/ 4 h 4"/>
                <a:gd name="T24" fmla="*/ 0 w 497"/>
                <a:gd name="T25" fmla="*/ 2 h 4"/>
                <a:gd name="T26" fmla="*/ 0 w 497"/>
                <a:gd name="T27" fmla="*/ 2 h 4"/>
                <a:gd name="T28" fmla="*/ 0 w 497"/>
                <a:gd name="T29" fmla="*/ 2 h 4"/>
                <a:gd name="T30" fmla="*/ 0 w 497"/>
                <a:gd name="T31" fmla="*/ 2 h 4"/>
                <a:gd name="T32" fmla="*/ 0 w 497"/>
                <a:gd name="T33" fmla="*/ 0 h 4"/>
                <a:gd name="T34" fmla="*/ 0 w 497"/>
                <a:gd name="T35" fmla="*/ 0 h 4"/>
                <a:gd name="T36" fmla="*/ 0 w 497"/>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97" h="4">
                  <a:moveTo>
                    <a:pt x="0" y="0"/>
                  </a:moveTo>
                  <a:lnTo>
                    <a:pt x="497" y="0"/>
                  </a:lnTo>
                  <a:lnTo>
                    <a:pt x="495" y="0"/>
                  </a:lnTo>
                  <a:lnTo>
                    <a:pt x="495" y="2"/>
                  </a:lnTo>
                  <a:lnTo>
                    <a:pt x="493" y="2"/>
                  </a:lnTo>
                  <a:lnTo>
                    <a:pt x="493" y="4"/>
                  </a:lnTo>
                  <a:lnTo>
                    <a:pt x="0" y="4"/>
                  </a:lnTo>
                  <a:lnTo>
                    <a:pt x="0" y="2"/>
                  </a:lnTo>
                  <a:lnTo>
                    <a:pt x="0" y="0"/>
                  </a:lnTo>
                  <a:close/>
                </a:path>
              </a:pathLst>
            </a:custGeom>
            <a:solidFill>
              <a:srgbClr val="96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15" name="Freeform 910"/>
            <p:cNvSpPr>
              <a:spLocks/>
            </p:cNvSpPr>
            <p:nvPr/>
          </p:nvSpPr>
          <p:spPr bwMode="auto">
            <a:xfrm>
              <a:off x="4219" y="1261"/>
              <a:ext cx="495" cy="4"/>
            </a:xfrm>
            <a:custGeom>
              <a:avLst/>
              <a:gdLst>
                <a:gd name="T0" fmla="*/ 0 w 495"/>
                <a:gd name="T1" fmla="*/ 0 h 4"/>
                <a:gd name="T2" fmla="*/ 495 w 495"/>
                <a:gd name="T3" fmla="*/ 0 h 4"/>
                <a:gd name="T4" fmla="*/ 493 w 495"/>
                <a:gd name="T5" fmla="*/ 0 h 4"/>
                <a:gd name="T6" fmla="*/ 493 w 495"/>
                <a:gd name="T7" fmla="*/ 0 h 4"/>
                <a:gd name="T8" fmla="*/ 493 w 495"/>
                <a:gd name="T9" fmla="*/ 2 h 4"/>
                <a:gd name="T10" fmla="*/ 493 w 495"/>
                <a:gd name="T11" fmla="*/ 2 h 4"/>
                <a:gd name="T12" fmla="*/ 492 w 495"/>
                <a:gd name="T13" fmla="*/ 2 h 4"/>
                <a:gd name="T14" fmla="*/ 492 w 495"/>
                <a:gd name="T15" fmla="*/ 2 h 4"/>
                <a:gd name="T16" fmla="*/ 492 w 495"/>
                <a:gd name="T17" fmla="*/ 4 h 4"/>
                <a:gd name="T18" fmla="*/ 492 w 495"/>
                <a:gd name="T19" fmla="*/ 4 h 4"/>
                <a:gd name="T20" fmla="*/ 0 w 495"/>
                <a:gd name="T21" fmla="*/ 4 h 4"/>
                <a:gd name="T22" fmla="*/ 0 w 495"/>
                <a:gd name="T23" fmla="*/ 4 h 4"/>
                <a:gd name="T24" fmla="*/ 0 w 495"/>
                <a:gd name="T25" fmla="*/ 2 h 4"/>
                <a:gd name="T26" fmla="*/ 0 w 495"/>
                <a:gd name="T27" fmla="*/ 2 h 4"/>
                <a:gd name="T28" fmla="*/ 0 w 495"/>
                <a:gd name="T29" fmla="*/ 2 h 4"/>
                <a:gd name="T30" fmla="*/ 0 w 495"/>
                <a:gd name="T31" fmla="*/ 2 h 4"/>
                <a:gd name="T32" fmla="*/ 0 w 495"/>
                <a:gd name="T33" fmla="*/ 0 h 4"/>
                <a:gd name="T34" fmla="*/ 0 w 495"/>
                <a:gd name="T35" fmla="*/ 0 h 4"/>
                <a:gd name="T36" fmla="*/ 0 w 495"/>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95" h="4">
                  <a:moveTo>
                    <a:pt x="0" y="0"/>
                  </a:moveTo>
                  <a:lnTo>
                    <a:pt x="495" y="0"/>
                  </a:lnTo>
                  <a:lnTo>
                    <a:pt x="493" y="0"/>
                  </a:lnTo>
                  <a:lnTo>
                    <a:pt x="493" y="2"/>
                  </a:lnTo>
                  <a:lnTo>
                    <a:pt x="492" y="2"/>
                  </a:lnTo>
                  <a:lnTo>
                    <a:pt x="492" y="4"/>
                  </a:lnTo>
                  <a:lnTo>
                    <a:pt x="0" y="4"/>
                  </a:lnTo>
                  <a:lnTo>
                    <a:pt x="0" y="2"/>
                  </a:lnTo>
                  <a:lnTo>
                    <a:pt x="0" y="0"/>
                  </a:lnTo>
                  <a:close/>
                </a:path>
              </a:pathLst>
            </a:custGeom>
            <a:solidFill>
              <a:srgbClr val="96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16" name="Freeform 911"/>
            <p:cNvSpPr>
              <a:spLocks/>
            </p:cNvSpPr>
            <p:nvPr/>
          </p:nvSpPr>
          <p:spPr bwMode="auto">
            <a:xfrm>
              <a:off x="4219" y="1263"/>
              <a:ext cx="493" cy="3"/>
            </a:xfrm>
            <a:custGeom>
              <a:avLst/>
              <a:gdLst>
                <a:gd name="T0" fmla="*/ 0 w 493"/>
                <a:gd name="T1" fmla="*/ 0 h 3"/>
                <a:gd name="T2" fmla="*/ 493 w 493"/>
                <a:gd name="T3" fmla="*/ 0 h 3"/>
                <a:gd name="T4" fmla="*/ 492 w 493"/>
                <a:gd name="T5" fmla="*/ 0 h 3"/>
                <a:gd name="T6" fmla="*/ 492 w 493"/>
                <a:gd name="T7" fmla="*/ 0 h 3"/>
                <a:gd name="T8" fmla="*/ 492 w 493"/>
                <a:gd name="T9" fmla="*/ 2 h 3"/>
                <a:gd name="T10" fmla="*/ 492 w 493"/>
                <a:gd name="T11" fmla="*/ 2 h 3"/>
                <a:gd name="T12" fmla="*/ 490 w 493"/>
                <a:gd name="T13" fmla="*/ 2 h 3"/>
                <a:gd name="T14" fmla="*/ 490 w 493"/>
                <a:gd name="T15" fmla="*/ 2 h 3"/>
                <a:gd name="T16" fmla="*/ 490 w 493"/>
                <a:gd name="T17" fmla="*/ 3 h 3"/>
                <a:gd name="T18" fmla="*/ 488 w 493"/>
                <a:gd name="T19" fmla="*/ 3 h 3"/>
                <a:gd name="T20" fmla="*/ 1 w 493"/>
                <a:gd name="T21" fmla="*/ 3 h 3"/>
                <a:gd name="T22" fmla="*/ 1 w 493"/>
                <a:gd name="T23" fmla="*/ 3 h 3"/>
                <a:gd name="T24" fmla="*/ 1 w 493"/>
                <a:gd name="T25" fmla="*/ 2 h 3"/>
                <a:gd name="T26" fmla="*/ 0 w 493"/>
                <a:gd name="T27" fmla="*/ 2 h 3"/>
                <a:gd name="T28" fmla="*/ 0 w 493"/>
                <a:gd name="T29" fmla="*/ 2 h 3"/>
                <a:gd name="T30" fmla="*/ 0 w 493"/>
                <a:gd name="T31" fmla="*/ 2 h 3"/>
                <a:gd name="T32" fmla="*/ 0 w 493"/>
                <a:gd name="T33" fmla="*/ 0 h 3"/>
                <a:gd name="T34" fmla="*/ 0 w 493"/>
                <a:gd name="T35" fmla="*/ 0 h 3"/>
                <a:gd name="T36" fmla="*/ 0 w 493"/>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93" h="3">
                  <a:moveTo>
                    <a:pt x="0" y="0"/>
                  </a:moveTo>
                  <a:lnTo>
                    <a:pt x="493" y="0"/>
                  </a:lnTo>
                  <a:lnTo>
                    <a:pt x="492" y="0"/>
                  </a:lnTo>
                  <a:lnTo>
                    <a:pt x="492" y="2"/>
                  </a:lnTo>
                  <a:lnTo>
                    <a:pt x="490" y="2"/>
                  </a:lnTo>
                  <a:lnTo>
                    <a:pt x="490" y="3"/>
                  </a:lnTo>
                  <a:lnTo>
                    <a:pt x="488" y="3"/>
                  </a:lnTo>
                  <a:lnTo>
                    <a:pt x="1" y="3"/>
                  </a:lnTo>
                  <a:lnTo>
                    <a:pt x="1" y="2"/>
                  </a:lnTo>
                  <a:lnTo>
                    <a:pt x="0" y="2"/>
                  </a:lnTo>
                  <a:lnTo>
                    <a:pt x="0" y="0"/>
                  </a:lnTo>
                  <a:close/>
                </a:path>
              </a:pathLst>
            </a:custGeom>
            <a:solidFill>
              <a:srgbClr val="99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17" name="Freeform 912"/>
            <p:cNvSpPr>
              <a:spLocks/>
            </p:cNvSpPr>
            <p:nvPr/>
          </p:nvSpPr>
          <p:spPr bwMode="auto">
            <a:xfrm>
              <a:off x="4219" y="1265"/>
              <a:ext cx="492" cy="3"/>
            </a:xfrm>
            <a:custGeom>
              <a:avLst/>
              <a:gdLst>
                <a:gd name="T0" fmla="*/ 0 w 492"/>
                <a:gd name="T1" fmla="*/ 0 h 3"/>
                <a:gd name="T2" fmla="*/ 492 w 492"/>
                <a:gd name="T3" fmla="*/ 0 h 3"/>
                <a:gd name="T4" fmla="*/ 490 w 492"/>
                <a:gd name="T5" fmla="*/ 0 h 3"/>
                <a:gd name="T6" fmla="*/ 490 w 492"/>
                <a:gd name="T7" fmla="*/ 0 h 3"/>
                <a:gd name="T8" fmla="*/ 490 w 492"/>
                <a:gd name="T9" fmla="*/ 1 h 3"/>
                <a:gd name="T10" fmla="*/ 488 w 492"/>
                <a:gd name="T11" fmla="*/ 1 h 3"/>
                <a:gd name="T12" fmla="*/ 488 w 492"/>
                <a:gd name="T13" fmla="*/ 1 h 3"/>
                <a:gd name="T14" fmla="*/ 488 w 492"/>
                <a:gd name="T15" fmla="*/ 3 h 3"/>
                <a:gd name="T16" fmla="*/ 488 w 492"/>
                <a:gd name="T17" fmla="*/ 3 h 3"/>
                <a:gd name="T18" fmla="*/ 487 w 492"/>
                <a:gd name="T19" fmla="*/ 3 h 3"/>
                <a:gd name="T20" fmla="*/ 1 w 492"/>
                <a:gd name="T21" fmla="*/ 3 h 3"/>
                <a:gd name="T22" fmla="*/ 1 w 492"/>
                <a:gd name="T23" fmla="*/ 3 h 3"/>
                <a:gd name="T24" fmla="*/ 1 w 492"/>
                <a:gd name="T25" fmla="*/ 3 h 3"/>
                <a:gd name="T26" fmla="*/ 1 w 492"/>
                <a:gd name="T27" fmla="*/ 1 h 3"/>
                <a:gd name="T28" fmla="*/ 1 w 492"/>
                <a:gd name="T29" fmla="*/ 1 h 3"/>
                <a:gd name="T30" fmla="*/ 1 w 492"/>
                <a:gd name="T31" fmla="*/ 1 h 3"/>
                <a:gd name="T32" fmla="*/ 1 w 492"/>
                <a:gd name="T33" fmla="*/ 0 h 3"/>
                <a:gd name="T34" fmla="*/ 0 w 492"/>
                <a:gd name="T35" fmla="*/ 0 h 3"/>
                <a:gd name="T36" fmla="*/ 0 w 492"/>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92" h="3">
                  <a:moveTo>
                    <a:pt x="0" y="0"/>
                  </a:moveTo>
                  <a:lnTo>
                    <a:pt x="492" y="0"/>
                  </a:lnTo>
                  <a:lnTo>
                    <a:pt x="490" y="0"/>
                  </a:lnTo>
                  <a:lnTo>
                    <a:pt x="490" y="1"/>
                  </a:lnTo>
                  <a:lnTo>
                    <a:pt x="488" y="1"/>
                  </a:lnTo>
                  <a:lnTo>
                    <a:pt x="488" y="3"/>
                  </a:lnTo>
                  <a:lnTo>
                    <a:pt x="487" y="3"/>
                  </a:lnTo>
                  <a:lnTo>
                    <a:pt x="1" y="3"/>
                  </a:lnTo>
                  <a:lnTo>
                    <a:pt x="1" y="1"/>
                  </a:lnTo>
                  <a:lnTo>
                    <a:pt x="1" y="0"/>
                  </a:lnTo>
                  <a:lnTo>
                    <a:pt x="0" y="0"/>
                  </a:lnTo>
                  <a:close/>
                </a:path>
              </a:pathLst>
            </a:custGeom>
            <a:solidFill>
              <a:srgbClr val="99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18" name="Freeform 913"/>
            <p:cNvSpPr>
              <a:spLocks/>
            </p:cNvSpPr>
            <p:nvPr/>
          </p:nvSpPr>
          <p:spPr bwMode="auto">
            <a:xfrm>
              <a:off x="4220" y="1266"/>
              <a:ext cx="487" cy="4"/>
            </a:xfrm>
            <a:custGeom>
              <a:avLst/>
              <a:gdLst>
                <a:gd name="T0" fmla="*/ 0 w 487"/>
                <a:gd name="T1" fmla="*/ 0 h 4"/>
                <a:gd name="T2" fmla="*/ 487 w 487"/>
                <a:gd name="T3" fmla="*/ 0 h 4"/>
                <a:gd name="T4" fmla="*/ 487 w 487"/>
                <a:gd name="T5" fmla="*/ 0 h 4"/>
                <a:gd name="T6" fmla="*/ 487 w 487"/>
                <a:gd name="T7" fmla="*/ 2 h 4"/>
                <a:gd name="T8" fmla="*/ 487 w 487"/>
                <a:gd name="T9" fmla="*/ 2 h 4"/>
                <a:gd name="T10" fmla="*/ 486 w 487"/>
                <a:gd name="T11" fmla="*/ 2 h 4"/>
                <a:gd name="T12" fmla="*/ 486 w 487"/>
                <a:gd name="T13" fmla="*/ 2 h 4"/>
                <a:gd name="T14" fmla="*/ 486 w 487"/>
                <a:gd name="T15" fmla="*/ 4 h 4"/>
                <a:gd name="T16" fmla="*/ 484 w 487"/>
                <a:gd name="T17" fmla="*/ 4 h 4"/>
                <a:gd name="T18" fmla="*/ 484 w 487"/>
                <a:gd name="T19" fmla="*/ 4 h 4"/>
                <a:gd name="T20" fmla="*/ 0 w 487"/>
                <a:gd name="T21" fmla="*/ 4 h 4"/>
                <a:gd name="T22" fmla="*/ 0 w 487"/>
                <a:gd name="T23" fmla="*/ 4 h 4"/>
                <a:gd name="T24" fmla="*/ 0 w 487"/>
                <a:gd name="T25" fmla="*/ 4 h 4"/>
                <a:gd name="T26" fmla="*/ 0 w 487"/>
                <a:gd name="T27" fmla="*/ 2 h 4"/>
                <a:gd name="T28" fmla="*/ 0 w 487"/>
                <a:gd name="T29" fmla="*/ 2 h 4"/>
                <a:gd name="T30" fmla="*/ 0 w 487"/>
                <a:gd name="T31" fmla="*/ 2 h 4"/>
                <a:gd name="T32" fmla="*/ 0 w 487"/>
                <a:gd name="T33" fmla="*/ 2 h 4"/>
                <a:gd name="T34" fmla="*/ 0 w 487"/>
                <a:gd name="T35" fmla="*/ 0 h 4"/>
                <a:gd name="T36" fmla="*/ 0 w 487"/>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87" h="4">
                  <a:moveTo>
                    <a:pt x="0" y="0"/>
                  </a:moveTo>
                  <a:lnTo>
                    <a:pt x="487" y="0"/>
                  </a:lnTo>
                  <a:lnTo>
                    <a:pt x="487" y="2"/>
                  </a:lnTo>
                  <a:lnTo>
                    <a:pt x="486" y="2"/>
                  </a:lnTo>
                  <a:lnTo>
                    <a:pt x="486" y="4"/>
                  </a:lnTo>
                  <a:lnTo>
                    <a:pt x="484" y="4"/>
                  </a:lnTo>
                  <a:lnTo>
                    <a:pt x="0" y="4"/>
                  </a:lnTo>
                  <a:lnTo>
                    <a:pt x="0" y="2"/>
                  </a:lnTo>
                  <a:lnTo>
                    <a:pt x="0" y="0"/>
                  </a:lnTo>
                  <a:close/>
                </a:path>
              </a:pathLst>
            </a:custGeom>
            <a:solidFill>
              <a:srgbClr val="99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19" name="Freeform 914"/>
            <p:cNvSpPr>
              <a:spLocks/>
            </p:cNvSpPr>
            <p:nvPr/>
          </p:nvSpPr>
          <p:spPr bwMode="auto">
            <a:xfrm>
              <a:off x="4220" y="1268"/>
              <a:ext cx="486" cy="3"/>
            </a:xfrm>
            <a:custGeom>
              <a:avLst/>
              <a:gdLst>
                <a:gd name="T0" fmla="*/ 0 w 486"/>
                <a:gd name="T1" fmla="*/ 0 h 3"/>
                <a:gd name="T2" fmla="*/ 486 w 486"/>
                <a:gd name="T3" fmla="*/ 0 h 3"/>
                <a:gd name="T4" fmla="*/ 486 w 486"/>
                <a:gd name="T5" fmla="*/ 0 h 3"/>
                <a:gd name="T6" fmla="*/ 486 w 486"/>
                <a:gd name="T7" fmla="*/ 2 h 3"/>
                <a:gd name="T8" fmla="*/ 484 w 486"/>
                <a:gd name="T9" fmla="*/ 2 h 3"/>
                <a:gd name="T10" fmla="*/ 484 w 486"/>
                <a:gd name="T11" fmla="*/ 2 h 3"/>
                <a:gd name="T12" fmla="*/ 484 w 486"/>
                <a:gd name="T13" fmla="*/ 2 h 3"/>
                <a:gd name="T14" fmla="*/ 482 w 486"/>
                <a:gd name="T15" fmla="*/ 3 h 3"/>
                <a:gd name="T16" fmla="*/ 482 w 486"/>
                <a:gd name="T17" fmla="*/ 3 h 3"/>
                <a:gd name="T18" fmla="*/ 482 w 486"/>
                <a:gd name="T19" fmla="*/ 3 h 3"/>
                <a:gd name="T20" fmla="*/ 0 w 486"/>
                <a:gd name="T21" fmla="*/ 3 h 3"/>
                <a:gd name="T22" fmla="*/ 0 w 486"/>
                <a:gd name="T23" fmla="*/ 3 h 3"/>
                <a:gd name="T24" fmla="*/ 0 w 486"/>
                <a:gd name="T25" fmla="*/ 3 h 3"/>
                <a:gd name="T26" fmla="*/ 0 w 486"/>
                <a:gd name="T27" fmla="*/ 2 h 3"/>
                <a:gd name="T28" fmla="*/ 0 w 486"/>
                <a:gd name="T29" fmla="*/ 2 h 3"/>
                <a:gd name="T30" fmla="*/ 0 w 486"/>
                <a:gd name="T31" fmla="*/ 2 h 3"/>
                <a:gd name="T32" fmla="*/ 0 w 486"/>
                <a:gd name="T33" fmla="*/ 2 h 3"/>
                <a:gd name="T34" fmla="*/ 0 w 486"/>
                <a:gd name="T35" fmla="*/ 0 h 3"/>
                <a:gd name="T36" fmla="*/ 0 w 486"/>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86" h="3">
                  <a:moveTo>
                    <a:pt x="0" y="0"/>
                  </a:moveTo>
                  <a:lnTo>
                    <a:pt x="486" y="0"/>
                  </a:lnTo>
                  <a:lnTo>
                    <a:pt x="486" y="2"/>
                  </a:lnTo>
                  <a:lnTo>
                    <a:pt x="484" y="2"/>
                  </a:lnTo>
                  <a:lnTo>
                    <a:pt x="482" y="3"/>
                  </a:lnTo>
                  <a:lnTo>
                    <a:pt x="0" y="3"/>
                  </a:lnTo>
                  <a:lnTo>
                    <a:pt x="0" y="2"/>
                  </a:lnTo>
                  <a:lnTo>
                    <a:pt x="0" y="0"/>
                  </a:lnTo>
                  <a:close/>
                </a:path>
              </a:pathLst>
            </a:custGeom>
            <a:solidFill>
              <a:srgbClr val="9A9A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20" name="Freeform 915"/>
            <p:cNvSpPr>
              <a:spLocks/>
            </p:cNvSpPr>
            <p:nvPr/>
          </p:nvSpPr>
          <p:spPr bwMode="auto">
            <a:xfrm>
              <a:off x="4220" y="1270"/>
              <a:ext cx="484" cy="3"/>
            </a:xfrm>
            <a:custGeom>
              <a:avLst/>
              <a:gdLst>
                <a:gd name="T0" fmla="*/ 0 w 484"/>
                <a:gd name="T1" fmla="*/ 0 h 3"/>
                <a:gd name="T2" fmla="*/ 484 w 484"/>
                <a:gd name="T3" fmla="*/ 0 h 3"/>
                <a:gd name="T4" fmla="*/ 484 w 484"/>
                <a:gd name="T5" fmla="*/ 0 h 3"/>
                <a:gd name="T6" fmla="*/ 482 w 484"/>
                <a:gd name="T7" fmla="*/ 1 h 3"/>
                <a:gd name="T8" fmla="*/ 482 w 484"/>
                <a:gd name="T9" fmla="*/ 1 h 3"/>
                <a:gd name="T10" fmla="*/ 482 w 484"/>
                <a:gd name="T11" fmla="*/ 1 h 3"/>
                <a:gd name="T12" fmla="*/ 480 w 484"/>
                <a:gd name="T13" fmla="*/ 1 h 3"/>
                <a:gd name="T14" fmla="*/ 480 w 484"/>
                <a:gd name="T15" fmla="*/ 3 h 3"/>
                <a:gd name="T16" fmla="*/ 480 w 484"/>
                <a:gd name="T17" fmla="*/ 3 h 3"/>
                <a:gd name="T18" fmla="*/ 479 w 484"/>
                <a:gd name="T19" fmla="*/ 3 h 3"/>
                <a:gd name="T20" fmla="*/ 0 w 484"/>
                <a:gd name="T21" fmla="*/ 3 h 3"/>
                <a:gd name="T22" fmla="*/ 0 w 484"/>
                <a:gd name="T23" fmla="*/ 3 h 3"/>
                <a:gd name="T24" fmla="*/ 0 w 484"/>
                <a:gd name="T25" fmla="*/ 3 h 3"/>
                <a:gd name="T26" fmla="*/ 0 w 484"/>
                <a:gd name="T27" fmla="*/ 1 h 3"/>
                <a:gd name="T28" fmla="*/ 0 w 484"/>
                <a:gd name="T29" fmla="*/ 1 h 3"/>
                <a:gd name="T30" fmla="*/ 0 w 484"/>
                <a:gd name="T31" fmla="*/ 1 h 3"/>
                <a:gd name="T32" fmla="*/ 0 w 484"/>
                <a:gd name="T33" fmla="*/ 1 h 3"/>
                <a:gd name="T34" fmla="*/ 0 w 484"/>
                <a:gd name="T35" fmla="*/ 0 h 3"/>
                <a:gd name="T36" fmla="*/ 0 w 484"/>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84" h="3">
                  <a:moveTo>
                    <a:pt x="0" y="0"/>
                  </a:moveTo>
                  <a:lnTo>
                    <a:pt x="484" y="0"/>
                  </a:lnTo>
                  <a:lnTo>
                    <a:pt x="482" y="1"/>
                  </a:lnTo>
                  <a:lnTo>
                    <a:pt x="480" y="1"/>
                  </a:lnTo>
                  <a:lnTo>
                    <a:pt x="480" y="3"/>
                  </a:lnTo>
                  <a:lnTo>
                    <a:pt x="479" y="3"/>
                  </a:lnTo>
                  <a:lnTo>
                    <a:pt x="0" y="3"/>
                  </a:lnTo>
                  <a:lnTo>
                    <a:pt x="0" y="1"/>
                  </a:lnTo>
                  <a:lnTo>
                    <a:pt x="0" y="0"/>
                  </a:lnTo>
                  <a:close/>
                </a:path>
              </a:pathLst>
            </a:custGeom>
            <a:solidFill>
              <a:srgbClr val="9A9A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21" name="Freeform 916"/>
            <p:cNvSpPr>
              <a:spLocks/>
            </p:cNvSpPr>
            <p:nvPr/>
          </p:nvSpPr>
          <p:spPr bwMode="auto">
            <a:xfrm>
              <a:off x="4220" y="1271"/>
              <a:ext cx="482" cy="4"/>
            </a:xfrm>
            <a:custGeom>
              <a:avLst/>
              <a:gdLst>
                <a:gd name="T0" fmla="*/ 0 w 482"/>
                <a:gd name="T1" fmla="*/ 0 h 4"/>
                <a:gd name="T2" fmla="*/ 482 w 482"/>
                <a:gd name="T3" fmla="*/ 0 h 4"/>
                <a:gd name="T4" fmla="*/ 480 w 482"/>
                <a:gd name="T5" fmla="*/ 0 h 4"/>
                <a:gd name="T6" fmla="*/ 480 w 482"/>
                <a:gd name="T7" fmla="*/ 2 h 4"/>
                <a:gd name="T8" fmla="*/ 480 w 482"/>
                <a:gd name="T9" fmla="*/ 2 h 4"/>
                <a:gd name="T10" fmla="*/ 479 w 482"/>
                <a:gd name="T11" fmla="*/ 2 h 4"/>
                <a:gd name="T12" fmla="*/ 479 w 482"/>
                <a:gd name="T13" fmla="*/ 2 h 4"/>
                <a:gd name="T14" fmla="*/ 477 w 482"/>
                <a:gd name="T15" fmla="*/ 4 h 4"/>
                <a:gd name="T16" fmla="*/ 477 w 482"/>
                <a:gd name="T17" fmla="*/ 4 h 4"/>
                <a:gd name="T18" fmla="*/ 477 w 482"/>
                <a:gd name="T19" fmla="*/ 4 h 4"/>
                <a:gd name="T20" fmla="*/ 0 w 482"/>
                <a:gd name="T21" fmla="*/ 4 h 4"/>
                <a:gd name="T22" fmla="*/ 0 w 482"/>
                <a:gd name="T23" fmla="*/ 4 h 4"/>
                <a:gd name="T24" fmla="*/ 0 w 482"/>
                <a:gd name="T25" fmla="*/ 4 h 4"/>
                <a:gd name="T26" fmla="*/ 0 w 482"/>
                <a:gd name="T27" fmla="*/ 2 h 4"/>
                <a:gd name="T28" fmla="*/ 0 w 482"/>
                <a:gd name="T29" fmla="*/ 2 h 4"/>
                <a:gd name="T30" fmla="*/ 0 w 482"/>
                <a:gd name="T31" fmla="*/ 2 h 4"/>
                <a:gd name="T32" fmla="*/ 0 w 482"/>
                <a:gd name="T33" fmla="*/ 2 h 4"/>
                <a:gd name="T34" fmla="*/ 0 w 482"/>
                <a:gd name="T35" fmla="*/ 0 h 4"/>
                <a:gd name="T36" fmla="*/ 0 w 482"/>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82" h="4">
                  <a:moveTo>
                    <a:pt x="0" y="0"/>
                  </a:moveTo>
                  <a:lnTo>
                    <a:pt x="482" y="0"/>
                  </a:lnTo>
                  <a:lnTo>
                    <a:pt x="480" y="0"/>
                  </a:lnTo>
                  <a:lnTo>
                    <a:pt x="480" y="2"/>
                  </a:lnTo>
                  <a:lnTo>
                    <a:pt x="479" y="2"/>
                  </a:lnTo>
                  <a:lnTo>
                    <a:pt x="477" y="4"/>
                  </a:lnTo>
                  <a:lnTo>
                    <a:pt x="0" y="4"/>
                  </a:lnTo>
                  <a:lnTo>
                    <a:pt x="0" y="2"/>
                  </a:lnTo>
                  <a:lnTo>
                    <a:pt x="0" y="0"/>
                  </a:lnTo>
                  <a:close/>
                </a:path>
              </a:pathLst>
            </a:custGeom>
            <a:solidFill>
              <a:srgbClr val="9D9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22" name="Freeform 917"/>
            <p:cNvSpPr>
              <a:spLocks/>
            </p:cNvSpPr>
            <p:nvPr/>
          </p:nvSpPr>
          <p:spPr bwMode="auto">
            <a:xfrm>
              <a:off x="4220" y="1273"/>
              <a:ext cx="479" cy="3"/>
            </a:xfrm>
            <a:custGeom>
              <a:avLst/>
              <a:gdLst>
                <a:gd name="T0" fmla="*/ 0 w 479"/>
                <a:gd name="T1" fmla="*/ 0 h 3"/>
                <a:gd name="T2" fmla="*/ 479 w 479"/>
                <a:gd name="T3" fmla="*/ 0 h 3"/>
                <a:gd name="T4" fmla="*/ 479 w 479"/>
                <a:gd name="T5" fmla="*/ 0 h 3"/>
                <a:gd name="T6" fmla="*/ 477 w 479"/>
                <a:gd name="T7" fmla="*/ 2 h 3"/>
                <a:gd name="T8" fmla="*/ 477 w 479"/>
                <a:gd name="T9" fmla="*/ 2 h 3"/>
                <a:gd name="T10" fmla="*/ 477 w 479"/>
                <a:gd name="T11" fmla="*/ 2 h 3"/>
                <a:gd name="T12" fmla="*/ 475 w 479"/>
                <a:gd name="T13" fmla="*/ 2 h 3"/>
                <a:gd name="T14" fmla="*/ 475 w 479"/>
                <a:gd name="T15" fmla="*/ 3 h 3"/>
                <a:gd name="T16" fmla="*/ 475 w 479"/>
                <a:gd name="T17" fmla="*/ 3 h 3"/>
                <a:gd name="T18" fmla="*/ 474 w 479"/>
                <a:gd name="T19" fmla="*/ 3 h 3"/>
                <a:gd name="T20" fmla="*/ 2 w 479"/>
                <a:gd name="T21" fmla="*/ 3 h 3"/>
                <a:gd name="T22" fmla="*/ 2 w 479"/>
                <a:gd name="T23" fmla="*/ 3 h 3"/>
                <a:gd name="T24" fmla="*/ 2 w 479"/>
                <a:gd name="T25" fmla="*/ 3 h 3"/>
                <a:gd name="T26" fmla="*/ 2 w 479"/>
                <a:gd name="T27" fmla="*/ 2 h 3"/>
                <a:gd name="T28" fmla="*/ 0 w 479"/>
                <a:gd name="T29" fmla="*/ 2 h 3"/>
                <a:gd name="T30" fmla="*/ 0 w 479"/>
                <a:gd name="T31" fmla="*/ 2 h 3"/>
                <a:gd name="T32" fmla="*/ 0 w 479"/>
                <a:gd name="T33" fmla="*/ 2 h 3"/>
                <a:gd name="T34" fmla="*/ 0 w 479"/>
                <a:gd name="T35" fmla="*/ 0 h 3"/>
                <a:gd name="T36" fmla="*/ 0 w 479"/>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79" h="3">
                  <a:moveTo>
                    <a:pt x="0" y="0"/>
                  </a:moveTo>
                  <a:lnTo>
                    <a:pt x="479" y="0"/>
                  </a:lnTo>
                  <a:lnTo>
                    <a:pt x="477" y="2"/>
                  </a:lnTo>
                  <a:lnTo>
                    <a:pt x="475" y="2"/>
                  </a:lnTo>
                  <a:lnTo>
                    <a:pt x="475" y="3"/>
                  </a:lnTo>
                  <a:lnTo>
                    <a:pt x="474" y="3"/>
                  </a:lnTo>
                  <a:lnTo>
                    <a:pt x="2" y="3"/>
                  </a:lnTo>
                  <a:lnTo>
                    <a:pt x="2" y="2"/>
                  </a:lnTo>
                  <a:lnTo>
                    <a:pt x="0" y="2"/>
                  </a:lnTo>
                  <a:lnTo>
                    <a:pt x="0" y="0"/>
                  </a:lnTo>
                  <a:close/>
                </a:path>
              </a:pathLst>
            </a:custGeom>
            <a:solidFill>
              <a:srgbClr val="9D9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23" name="Freeform 918"/>
            <p:cNvSpPr>
              <a:spLocks/>
            </p:cNvSpPr>
            <p:nvPr/>
          </p:nvSpPr>
          <p:spPr bwMode="auto">
            <a:xfrm>
              <a:off x="4220" y="1275"/>
              <a:ext cx="477" cy="3"/>
            </a:xfrm>
            <a:custGeom>
              <a:avLst/>
              <a:gdLst>
                <a:gd name="T0" fmla="*/ 0 w 477"/>
                <a:gd name="T1" fmla="*/ 0 h 3"/>
                <a:gd name="T2" fmla="*/ 477 w 477"/>
                <a:gd name="T3" fmla="*/ 0 h 3"/>
                <a:gd name="T4" fmla="*/ 475 w 477"/>
                <a:gd name="T5" fmla="*/ 0 h 3"/>
                <a:gd name="T6" fmla="*/ 475 w 477"/>
                <a:gd name="T7" fmla="*/ 1 h 3"/>
                <a:gd name="T8" fmla="*/ 475 w 477"/>
                <a:gd name="T9" fmla="*/ 1 h 3"/>
                <a:gd name="T10" fmla="*/ 474 w 477"/>
                <a:gd name="T11" fmla="*/ 1 h 3"/>
                <a:gd name="T12" fmla="*/ 474 w 477"/>
                <a:gd name="T13" fmla="*/ 3 h 3"/>
                <a:gd name="T14" fmla="*/ 472 w 477"/>
                <a:gd name="T15" fmla="*/ 3 h 3"/>
                <a:gd name="T16" fmla="*/ 472 w 477"/>
                <a:gd name="T17" fmla="*/ 3 h 3"/>
                <a:gd name="T18" fmla="*/ 472 w 477"/>
                <a:gd name="T19" fmla="*/ 3 h 3"/>
                <a:gd name="T20" fmla="*/ 2 w 477"/>
                <a:gd name="T21" fmla="*/ 3 h 3"/>
                <a:gd name="T22" fmla="*/ 2 w 477"/>
                <a:gd name="T23" fmla="*/ 3 h 3"/>
                <a:gd name="T24" fmla="*/ 2 w 477"/>
                <a:gd name="T25" fmla="*/ 3 h 3"/>
                <a:gd name="T26" fmla="*/ 2 w 477"/>
                <a:gd name="T27" fmla="*/ 1 h 3"/>
                <a:gd name="T28" fmla="*/ 2 w 477"/>
                <a:gd name="T29" fmla="*/ 1 h 3"/>
                <a:gd name="T30" fmla="*/ 2 w 477"/>
                <a:gd name="T31" fmla="*/ 1 h 3"/>
                <a:gd name="T32" fmla="*/ 2 w 477"/>
                <a:gd name="T33" fmla="*/ 1 h 3"/>
                <a:gd name="T34" fmla="*/ 2 w 477"/>
                <a:gd name="T35" fmla="*/ 0 h 3"/>
                <a:gd name="T36" fmla="*/ 0 w 477"/>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77" h="3">
                  <a:moveTo>
                    <a:pt x="0" y="0"/>
                  </a:moveTo>
                  <a:lnTo>
                    <a:pt x="477" y="0"/>
                  </a:lnTo>
                  <a:lnTo>
                    <a:pt x="475" y="0"/>
                  </a:lnTo>
                  <a:lnTo>
                    <a:pt x="475" y="1"/>
                  </a:lnTo>
                  <a:lnTo>
                    <a:pt x="474" y="1"/>
                  </a:lnTo>
                  <a:lnTo>
                    <a:pt x="474" y="3"/>
                  </a:lnTo>
                  <a:lnTo>
                    <a:pt x="472" y="3"/>
                  </a:lnTo>
                  <a:lnTo>
                    <a:pt x="2" y="3"/>
                  </a:lnTo>
                  <a:lnTo>
                    <a:pt x="2" y="1"/>
                  </a:lnTo>
                  <a:lnTo>
                    <a:pt x="2" y="0"/>
                  </a:lnTo>
                  <a:lnTo>
                    <a:pt x="0" y="0"/>
                  </a:lnTo>
                  <a:close/>
                </a:path>
              </a:pathLst>
            </a:custGeom>
            <a:solidFill>
              <a:srgbClr val="9D9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24" name="Freeform 919"/>
            <p:cNvSpPr>
              <a:spLocks/>
            </p:cNvSpPr>
            <p:nvPr/>
          </p:nvSpPr>
          <p:spPr bwMode="auto">
            <a:xfrm>
              <a:off x="4222" y="1276"/>
              <a:ext cx="472" cy="4"/>
            </a:xfrm>
            <a:custGeom>
              <a:avLst/>
              <a:gdLst>
                <a:gd name="T0" fmla="*/ 0 w 472"/>
                <a:gd name="T1" fmla="*/ 0 h 4"/>
                <a:gd name="T2" fmla="*/ 472 w 472"/>
                <a:gd name="T3" fmla="*/ 0 h 4"/>
                <a:gd name="T4" fmla="*/ 472 w 472"/>
                <a:gd name="T5" fmla="*/ 0 h 4"/>
                <a:gd name="T6" fmla="*/ 470 w 472"/>
                <a:gd name="T7" fmla="*/ 2 h 4"/>
                <a:gd name="T8" fmla="*/ 470 w 472"/>
                <a:gd name="T9" fmla="*/ 2 h 4"/>
                <a:gd name="T10" fmla="*/ 470 w 472"/>
                <a:gd name="T11" fmla="*/ 2 h 4"/>
                <a:gd name="T12" fmla="*/ 468 w 472"/>
                <a:gd name="T13" fmla="*/ 4 h 4"/>
                <a:gd name="T14" fmla="*/ 468 w 472"/>
                <a:gd name="T15" fmla="*/ 4 h 4"/>
                <a:gd name="T16" fmla="*/ 467 w 472"/>
                <a:gd name="T17" fmla="*/ 4 h 4"/>
                <a:gd name="T18" fmla="*/ 467 w 472"/>
                <a:gd name="T19" fmla="*/ 4 h 4"/>
                <a:gd name="T20" fmla="*/ 0 w 472"/>
                <a:gd name="T21" fmla="*/ 4 h 4"/>
                <a:gd name="T22" fmla="*/ 0 w 472"/>
                <a:gd name="T23" fmla="*/ 4 h 4"/>
                <a:gd name="T24" fmla="*/ 0 w 472"/>
                <a:gd name="T25" fmla="*/ 4 h 4"/>
                <a:gd name="T26" fmla="*/ 0 w 472"/>
                <a:gd name="T27" fmla="*/ 4 h 4"/>
                <a:gd name="T28" fmla="*/ 0 w 472"/>
                <a:gd name="T29" fmla="*/ 2 h 4"/>
                <a:gd name="T30" fmla="*/ 0 w 472"/>
                <a:gd name="T31" fmla="*/ 2 h 4"/>
                <a:gd name="T32" fmla="*/ 0 w 472"/>
                <a:gd name="T33" fmla="*/ 2 h 4"/>
                <a:gd name="T34" fmla="*/ 0 w 472"/>
                <a:gd name="T35" fmla="*/ 0 h 4"/>
                <a:gd name="T36" fmla="*/ 0 w 472"/>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72" h="4">
                  <a:moveTo>
                    <a:pt x="0" y="0"/>
                  </a:moveTo>
                  <a:lnTo>
                    <a:pt x="472" y="0"/>
                  </a:lnTo>
                  <a:lnTo>
                    <a:pt x="470" y="2"/>
                  </a:lnTo>
                  <a:lnTo>
                    <a:pt x="468" y="4"/>
                  </a:lnTo>
                  <a:lnTo>
                    <a:pt x="467" y="4"/>
                  </a:lnTo>
                  <a:lnTo>
                    <a:pt x="0" y="4"/>
                  </a:lnTo>
                  <a:lnTo>
                    <a:pt x="0" y="2"/>
                  </a:lnTo>
                  <a:lnTo>
                    <a:pt x="0" y="0"/>
                  </a:lnTo>
                  <a:close/>
                </a:path>
              </a:pathLst>
            </a:custGeom>
            <a:solidFill>
              <a:srgbClr val="9E9E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25" name="Freeform 920"/>
            <p:cNvSpPr>
              <a:spLocks/>
            </p:cNvSpPr>
            <p:nvPr/>
          </p:nvSpPr>
          <p:spPr bwMode="auto">
            <a:xfrm>
              <a:off x="4222" y="1278"/>
              <a:ext cx="470" cy="3"/>
            </a:xfrm>
            <a:custGeom>
              <a:avLst/>
              <a:gdLst>
                <a:gd name="T0" fmla="*/ 0 w 470"/>
                <a:gd name="T1" fmla="*/ 0 h 3"/>
                <a:gd name="T2" fmla="*/ 470 w 470"/>
                <a:gd name="T3" fmla="*/ 0 h 3"/>
                <a:gd name="T4" fmla="*/ 468 w 470"/>
                <a:gd name="T5" fmla="*/ 2 h 3"/>
                <a:gd name="T6" fmla="*/ 468 w 470"/>
                <a:gd name="T7" fmla="*/ 2 h 3"/>
                <a:gd name="T8" fmla="*/ 467 w 470"/>
                <a:gd name="T9" fmla="*/ 2 h 3"/>
                <a:gd name="T10" fmla="*/ 467 w 470"/>
                <a:gd name="T11" fmla="*/ 2 h 3"/>
                <a:gd name="T12" fmla="*/ 465 w 470"/>
                <a:gd name="T13" fmla="*/ 3 h 3"/>
                <a:gd name="T14" fmla="*/ 465 w 470"/>
                <a:gd name="T15" fmla="*/ 3 h 3"/>
                <a:gd name="T16" fmla="*/ 465 w 470"/>
                <a:gd name="T17" fmla="*/ 3 h 3"/>
                <a:gd name="T18" fmla="*/ 463 w 470"/>
                <a:gd name="T19" fmla="*/ 3 h 3"/>
                <a:gd name="T20" fmla="*/ 0 w 470"/>
                <a:gd name="T21" fmla="*/ 3 h 3"/>
                <a:gd name="T22" fmla="*/ 0 w 470"/>
                <a:gd name="T23" fmla="*/ 3 h 3"/>
                <a:gd name="T24" fmla="*/ 0 w 470"/>
                <a:gd name="T25" fmla="*/ 3 h 3"/>
                <a:gd name="T26" fmla="*/ 0 w 470"/>
                <a:gd name="T27" fmla="*/ 3 h 3"/>
                <a:gd name="T28" fmla="*/ 0 w 470"/>
                <a:gd name="T29" fmla="*/ 2 h 3"/>
                <a:gd name="T30" fmla="*/ 0 w 470"/>
                <a:gd name="T31" fmla="*/ 2 h 3"/>
                <a:gd name="T32" fmla="*/ 0 w 470"/>
                <a:gd name="T33" fmla="*/ 2 h 3"/>
                <a:gd name="T34" fmla="*/ 0 w 470"/>
                <a:gd name="T35" fmla="*/ 2 h 3"/>
                <a:gd name="T36" fmla="*/ 0 w 470"/>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70" h="3">
                  <a:moveTo>
                    <a:pt x="0" y="0"/>
                  </a:moveTo>
                  <a:lnTo>
                    <a:pt x="470" y="0"/>
                  </a:lnTo>
                  <a:lnTo>
                    <a:pt x="468" y="2"/>
                  </a:lnTo>
                  <a:lnTo>
                    <a:pt x="467" y="2"/>
                  </a:lnTo>
                  <a:lnTo>
                    <a:pt x="465" y="3"/>
                  </a:lnTo>
                  <a:lnTo>
                    <a:pt x="463" y="3"/>
                  </a:lnTo>
                  <a:lnTo>
                    <a:pt x="0" y="3"/>
                  </a:lnTo>
                  <a:lnTo>
                    <a:pt x="0" y="2"/>
                  </a:lnTo>
                  <a:lnTo>
                    <a:pt x="0" y="0"/>
                  </a:lnTo>
                  <a:close/>
                </a:path>
              </a:pathLst>
            </a:custGeom>
            <a:solidFill>
              <a:srgbClr val="9E9E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26" name="Freeform 921"/>
            <p:cNvSpPr>
              <a:spLocks/>
            </p:cNvSpPr>
            <p:nvPr/>
          </p:nvSpPr>
          <p:spPr bwMode="auto">
            <a:xfrm>
              <a:off x="4222" y="1280"/>
              <a:ext cx="467" cy="3"/>
            </a:xfrm>
            <a:custGeom>
              <a:avLst/>
              <a:gdLst>
                <a:gd name="T0" fmla="*/ 0 w 467"/>
                <a:gd name="T1" fmla="*/ 0 h 3"/>
                <a:gd name="T2" fmla="*/ 467 w 467"/>
                <a:gd name="T3" fmla="*/ 0 h 3"/>
                <a:gd name="T4" fmla="*/ 465 w 467"/>
                <a:gd name="T5" fmla="*/ 1 h 3"/>
                <a:gd name="T6" fmla="*/ 465 w 467"/>
                <a:gd name="T7" fmla="*/ 1 h 3"/>
                <a:gd name="T8" fmla="*/ 465 w 467"/>
                <a:gd name="T9" fmla="*/ 1 h 3"/>
                <a:gd name="T10" fmla="*/ 463 w 467"/>
                <a:gd name="T11" fmla="*/ 1 h 3"/>
                <a:gd name="T12" fmla="*/ 463 w 467"/>
                <a:gd name="T13" fmla="*/ 3 h 3"/>
                <a:gd name="T14" fmla="*/ 462 w 467"/>
                <a:gd name="T15" fmla="*/ 3 h 3"/>
                <a:gd name="T16" fmla="*/ 462 w 467"/>
                <a:gd name="T17" fmla="*/ 3 h 3"/>
                <a:gd name="T18" fmla="*/ 460 w 467"/>
                <a:gd name="T19" fmla="*/ 3 h 3"/>
                <a:gd name="T20" fmla="*/ 2 w 467"/>
                <a:gd name="T21" fmla="*/ 3 h 3"/>
                <a:gd name="T22" fmla="*/ 0 w 467"/>
                <a:gd name="T23" fmla="*/ 3 h 3"/>
                <a:gd name="T24" fmla="*/ 0 w 467"/>
                <a:gd name="T25" fmla="*/ 3 h 3"/>
                <a:gd name="T26" fmla="*/ 0 w 467"/>
                <a:gd name="T27" fmla="*/ 3 h 3"/>
                <a:gd name="T28" fmla="*/ 0 w 467"/>
                <a:gd name="T29" fmla="*/ 1 h 3"/>
                <a:gd name="T30" fmla="*/ 0 w 467"/>
                <a:gd name="T31" fmla="*/ 1 h 3"/>
                <a:gd name="T32" fmla="*/ 0 w 467"/>
                <a:gd name="T33" fmla="*/ 1 h 3"/>
                <a:gd name="T34" fmla="*/ 0 w 467"/>
                <a:gd name="T35" fmla="*/ 1 h 3"/>
                <a:gd name="T36" fmla="*/ 0 w 467"/>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67" h="3">
                  <a:moveTo>
                    <a:pt x="0" y="0"/>
                  </a:moveTo>
                  <a:lnTo>
                    <a:pt x="467" y="0"/>
                  </a:lnTo>
                  <a:lnTo>
                    <a:pt x="465" y="1"/>
                  </a:lnTo>
                  <a:lnTo>
                    <a:pt x="463" y="1"/>
                  </a:lnTo>
                  <a:lnTo>
                    <a:pt x="463" y="3"/>
                  </a:lnTo>
                  <a:lnTo>
                    <a:pt x="462" y="3"/>
                  </a:lnTo>
                  <a:lnTo>
                    <a:pt x="460" y="3"/>
                  </a:lnTo>
                  <a:lnTo>
                    <a:pt x="2" y="3"/>
                  </a:lnTo>
                  <a:lnTo>
                    <a:pt x="0" y="3"/>
                  </a:lnTo>
                  <a:lnTo>
                    <a:pt x="0" y="1"/>
                  </a:lnTo>
                  <a:lnTo>
                    <a:pt x="0" y="0"/>
                  </a:lnTo>
                  <a:close/>
                </a:path>
              </a:pathLst>
            </a:custGeom>
            <a:solidFill>
              <a:srgbClr val="A1A0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27" name="Freeform 922"/>
            <p:cNvSpPr>
              <a:spLocks/>
            </p:cNvSpPr>
            <p:nvPr/>
          </p:nvSpPr>
          <p:spPr bwMode="auto">
            <a:xfrm>
              <a:off x="4222" y="1281"/>
              <a:ext cx="463" cy="4"/>
            </a:xfrm>
            <a:custGeom>
              <a:avLst/>
              <a:gdLst>
                <a:gd name="T0" fmla="*/ 0 w 463"/>
                <a:gd name="T1" fmla="*/ 0 h 4"/>
                <a:gd name="T2" fmla="*/ 463 w 463"/>
                <a:gd name="T3" fmla="*/ 0 h 4"/>
                <a:gd name="T4" fmla="*/ 463 w 463"/>
                <a:gd name="T5" fmla="*/ 2 h 4"/>
                <a:gd name="T6" fmla="*/ 462 w 463"/>
                <a:gd name="T7" fmla="*/ 2 h 4"/>
                <a:gd name="T8" fmla="*/ 462 w 463"/>
                <a:gd name="T9" fmla="*/ 2 h 4"/>
                <a:gd name="T10" fmla="*/ 460 w 463"/>
                <a:gd name="T11" fmla="*/ 2 h 4"/>
                <a:gd name="T12" fmla="*/ 460 w 463"/>
                <a:gd name="T13" fmla="*/ 4 h 4"/>
                <a:gd name="T14" fmla="*/ 458 w 463"/>
                <a:gd name="T15" fmla="*/ 4 h 4"/>
                <a:gd name="T16" fmla="*/ 458 w 463"/>
                <a:gd name="T17" fmla="*/ 4 h 4"/>
                <a:gd name="T18" fmla="*/ 458 w 463"/>
                <a:gd name="T19" fmla="*/ 4 h 4"/>
                <a:gd name="T20" fmla="*/ 2 w 463"/>
                <a:gd name="T21" fmla="*/ 4 h 4"/>
                <a:gd name="T22" fmla="*/ 2 w 463"/>
                <a:gd name="T23" fmla="*/ 4 h 4"/>
                <a:gd name="T24" fmla="*/ 2 w 463"/>
                <a:gd name="T25" fmla="*/ 4 h 4"/>
                <a:gd name="T26" fmla="*/ 2 w 463"/>
                <a:gd name="T27" fmla="*/ 4 h 4"/>
                <a:gd name="T28" fmla="*/ 0 w 463"/>
                <a:gd name="T29" fmla="*/ 2 h 4"/>
                <a:gd name="T30" fmla="*/ 0 w 463"/>
                <a:gd name="T31" fmla="*/ 2 h 4"/>
                <a:gd name="T32" fmla="*/ 0 w 463"/>
                <a:gd name="T33" fmla="*/ 2 h 4"/>
                <a:gd name="T34" fmla="*/ 0 w 463"/>
                <a:gd name="T35" fmla="*/ 2 h 4"/>
                <a:gd name="T36" fmla="*/ 0 w 463"/>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63" h="4">
                  <a:moveTo>
                    <a:pt x="0" y="0"/>
                  </a:moveTo>
                  <a:lnTo>
                    <a:pt x="463" y="0"/>
                  </a:lnTo>
                  <a:lnTo>
                    <a:pt x="463" y="2"/>
                  </a:lnTo>
                  <a:lnTo>
                    <a:pt x="462" y="2"/>
                  </a:lnTo>
                  <a:lnTo>
                    <a:pt x="460" y="2"/>
                  </a:lnTo>
                  <a:lnTo>
                    <a:pt x="460" y="4"/>
                  </a:lnTo>
                  <a:lnTo>
                    <a:pt x="458" y="4"/>
                  </a:lnTo>
                  <a:lnTo>
                    <a:pt x="2" y="4"/>
                  </a:lnTo>
                  <a:lnTo>
                    <a:pt x="0" y="2"/>
                  </a:lnTo>
                  <a:lnTo>
                    <a:pt x="0" y="0"/>
                  </a:lnTo>
                  <a:close/>
                </a:path>
              </a:pathLst>
            </a:custGeom>
            <a:solidFill>
              <a:srgbClr val="A1A0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28" name="Freeform 923"/>
            <p:cNvSpPr>
              <a:spLocks/>
            </p:cNvSpPr>
            <p:nvPr/>
          </p:nvSpPr>
          <p:spPr bwMode="auto">
            <a:xfrm>
              <a:off x="4224" y="1283"/>
              <a:ext cx="458" cy="4"/>
            </a:xfrm>
            <a:custGeom>
              <a:avLst/>
              <a:gdLst>
                <a:gd name="T0" fmla="*/ 0 w 458"/>
                <a:gd name="T1" fmla="*/ 0 h 4"/>
                <a:gd name="T2" fmla="*/ 458 w 458"/>
                <a:gd name="T3" fmla="*/ 0 h 4"/>
                <a:gd name="T4" fmla="*/ 458 w 458"/>
                <a:gd name="T5" fmla="*/ 2 h 4"/>
                <a:gd name="T6" fmla="*/ 456 w 458"/>
                <a:gd name="T7" fmla="*/ 2 h 4"/>
                <a:gd name="T8" fmla="*/ 456 w 458"/>
                <a:gd name="T9" fmla="*/ 2 h 4"/>
                <a:gd name="T10" fmla="*/ 456 w 458"/>
                <a:gd name="T11" fmla="*/ 2 h 4"/>
                <a:gd name="T12" fmla="*/ 454 w 458"/>
                <a:gd name="T13" fmla="*/ 4 h 4"/>
                <a:gd name="T14" fmla="*/ 454 w 458"/>
                <a:gd name="T15" fmla="*/ 4 h 4"/>
                <a:gd name="T16" fmla="*/ 453 w 458"/>
                <a:gd name="T17" fmla="*/ 4 h 4"/>
                <a:gd name="T18" fmla="*/ 453 w 458"/>
                <a:gd name="T19" fmla="*/ 4 h 4"/>
                <a:gd name="T20" fmla="*/ 0 w 458"/>
                <a:gd name="T21" fmla="*/ 4 h 4"/>
                <a:gd name="T22" fmla="*/ 0 w 458"/>
                <a:gd name="T23" fmla="*/ 4 h 4"/>
                <a:gd name="T24" fmla="*/ 0 w 458"/>
                <a:gd name="T25" fmla="*/ 4 h 4"/>
                <a:gd name="T26" fmla="*/ 0 w 458"/>
                <a:gd name="T27" fmla="*/ 4 h 4"/>
                <a:gd name="T28" fmla="*/ 0 w 458"/>
                <a:gd name="T29" fmla="*/ 2 h 4"/>
                <a:gd name="T30" fmla="*/ 0 w 458"/>
                <a:gd name="T31" fmla="*/ 2 h 4"/>
                <a:gd name="T32" fmla="*/ 0 w 458"/>
                <a:gd name="T33" fmla="*/ 2 h 4"/>
                <a:gd name="T34" fmla="*/ 0 w 458"/>
                <a:gd name="T35" fmla="*/ 2 h 4"/>
                <a:gd name="T36" fmla="*/ 0 w 458"/>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8" h="4">
                  <a:moveTo>
                    <a:pt x="0" y="0"/>
                  </a:moveTo>
                  <a:lnTo>
                    <a:pt x="458" y="0"/>
                  </a:lnTo>
                  <a:lnTo>
                    <a:pt x="458" y="2"/>
                  </a:lnTo>
                  <a:lnTo>
                    <a:pt x="456" y="2"/>
                  </a:lnTo>
                  <a:lnTo>
                    <a:pt x="454" y="4"/>
                  </a:lnTo>
                  <a:lnTo>
                    <a:pt x="453" y="4"/>
                  </a:lnTo>
                  <a:lnTo>
                    <a:pt x="0" y="4"/>
                  </a:lnTo>
                  <a:lnTo>
                    <a:pt x="0" y="2"/>
                  </a:lnTo>
                  <a:lnTo>
                    <a:pt x="0" y="0"/>
                  </a:lnTo>
                  <a:close/>
                </a:path>
              </a:pathLst>
            </a:custGeom>
            <a:solidFill>
              <a:srgbClr val="A1A0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29" name="Freeform 924"/>
            <p:cNvSpPr>
              <a:spLocks/>
            </p:cNvSpPr>
            <p:nvPr/>
          </p:nvSpPr>
          <p:spPr bwMode="auto">
            <a:xfrm>
              <a:off x="4224" y="1285"/>
              <a:ext cx="456" cy="5"/>
            </a:xfrm>
            <a:custGeom>
              <a:avLst/>
              <a:gdLst>
                <a:gd name="T0" fmla="*/ 0 w 456"/>
                <a:gd name="T1" fmla="*/ 0 h 5"/>
                <a:gd name="T2" fmla="*/ 456 w 456"/>
                <a:gd name="T3" fmla="*/ 0 h 5"/>
                <a:gd name="T4" fmla="*/ 454 w 456"/>
                <a:gd name="T5" fmla="*/ 2 h 5"/>
                <a:gd name="T6" fmla="*/ 454 w 456"/>
                <a:gd name="T7" fmla="*/ 2 h 5"/>
                <a:gd name="T8" fmla="*/ 453 w 456"/>
                <a:gd name="T9" fmla="*/ 2 h 5"/>
                <a:gd name="T10" fmla="*/ 453 w 456"/>
                <a:gd name="T11" fmla="*/ 2 h 5"/>
                <a:gd name="T12" fmla="*/ 451 w 456"/>
                <a:gd name="T13" fmla="*/ 3 h 5"/>
                <a:gd name="T14" fmla="*/ 451 w 456"/>
                <a:gd name="T15" fmla="*/ 3 h 5"/>
                <a:gd name="T16" fmla="*/ 449 w 456"/>
                <a:gd name="T17" fmla="*/ 3 h 5"/>
                <a:gd name="T18" fmla="*/ 449 w 456"/>
                <a:gd name="T19" fmla="*/ 5 h 5"/>
                <a:gd name="T20" fmla="*/ 0 w 456"/>
                <a:gd name="T21" fmla="*/ 5 h 5"/>
                <a:gd name="T22" fmla="*/ 0 w 456"/>
                <a:gd name="T23" fmla="*/ 3 h 5"/>
                <a:gd name="T24" fmla="*/ 0 w 456"/>
                <a:gd name="T25" fmla="*/ 3 h 5"/>
                <a:gd name="T26" fmla="*/ 0 w 456"/>
                <a:gd name="T27" fmla="*/ 3 h 5"/>
                <a:gd name="T28" fmla="*/ 0 w 456"/>
                <a:gd name="T29" fmla="*/ 2 h 5"/>
                <a:gd name="T30" fmla="*/ 0 w 456"/>
                <a:gd name="T31" fmla="*/ 2 h 5"/>
                <a:gd name="T32" fmla="*/ 0 w 456"/>
                <a:gd name="T33" fmla="*/ 2 h 5"/>
                <a:gd name="T34" fmla="*/ 0 w 456"/>
                <a:gd name="T35" fmla="*/ 2 h 5"/>
                <a:gd name="T36" fmla="*/ 0 w 456"/>
                <a:gd name="T37" fmla="*/ 0 h 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6" h="5">
                  <a:moveTo>
                    <a:pt x="0" y="0"/>
                  </a:moveTo>
                  <a:lnTo>
                    <a:pt x="456" y="0"/>
                  </a:lnTo>
                  <a:lnTo>
                    <a:pt x="454" y="2"/>
                  </a:lnTo>
                  <a:lnTo>
                    <a:pt x="453" y="2"/>
                  </a:lnTo>
                  <a:lnTo>
                    <a:pt x="451" y="3"/>
                  </a:lnTo>
                  <a:lnTo>
                    <a:pt x="449" y="3"/>
                  </a:lnTo>
                  <a:lnTo>
                    <a:pt x="449" y="5"/>
                  </a:lnTo>
                  <a:lnTo>
                    <a:pt x="0" y="5"/>
                  </a:lnTo>
                  <a:lnTo>
                    <a:pt x="0" y="3"/>
                  </a:lnTo>
                  <a:lnTo>
                    <a:pt x="0" y="2"/>
                  </a:lnTo>
                  <a:lnTo>
                    <a:pt x="0" y="0"/>
                  </a:lnTo>
                  <a:close/>
                </a:path>
              </a:pathLst>
            </a:custGeom>
            <a:solidFill>
              <a:srgbClr val="A2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30" name="Freeform 925"/>
            <p:cNvSpPr>
              <a:spLocks/>
            </p:cNvSpPr>
            <p:nvPr/>
          </p:nvSpPr>
          <p:spPr bwMode="auto">
            <a:xfrm>
              <a:off x="4224" y="1287"/>
              <a:ext cx="453" cy="5"/>
            </a:xfrm>
            <a:custGeom>
              <a:avLst/>
              <a:gdLst>
                <a:gd name="T0" fmla="*/ 0 w 453"/>
                <a:gd name="T1" fmla="*/ 0 h 5"/>
                <a:gd name="T2" fmla="*/ 453 w 453"/>
                <a:gd name="T3" fmla="*/ 0 h 5"/>
                <a:gd name="T4" fmla="*/ 451 w 453"/>
                <a:gd name="T5" fmla="*/ 1 h 5"/>
                <a:gd name="T6" fmla="*/ 451 w 453"/>
                <a:gd name="T7" fmla="*/ 1 h 5"/>
                <a:gd name="T8" fmla="*/ 449 w 453"/>
                <a:gd name="T9" fmla="*/ 1 h 5"/>
                <a:gd name="T10" fmla="*/ 449 w 453"/>
                <a:gd name="T11" fmla="*/ 3 h 5"/>
                <a:gd name="T12" fmla="*/ 448 w 453"/>
                <a:gd name="T13" fmla="*/ 3 h 5"/>
                <a:gd name="T14" fmla="*/ 448 w 453"/>
                <a:gd name="T15" fmla="*/ 3 h 5"/>
                <a:gd name="T16" fmla="*/ 446 w 453"/>
                <a:gd name="T17" fmla="*/ 3 h 5"/>
                <a:gd name="T18" fmla="*/ 446 w 453"/>
                <a:gd name="T19" fmla="*/ 5 h 5"/>
                <a:gd name="T20" fmla="*/ 0 w 453"/>
                <a:gd name="T21" fmla="*/ 5 h 5"/>
                <a:gd name="T22" fmla="*/ 0 w 453"/>
                <a:gd name="T23" fmla="*/ 3 h 5"/>
                <a:gd name="T24" fmla="*/ 0 w 453"/>
                <a:gd name="T25" fmla="*/ 3 h 5"/>
                <a:gd name="T26" fmla="*/ 0 w 453"/>
                <a:gd name="T27" fmla="*/ 3 h 5"/>
                <a:gd name="T28" fmla="*/ 0 w 453"/>
                <a:gd name="T29" fmla="*/ 3 h 5"/>
                <a:gd name="T30" fmla="*/ 0 w 453"/>
                <a:gd name="T31" fmla="*/ 1 h 5"/>
                <a:gd name="T32" fmla="*/ 0 w 453"/>
                <a:gd name="T33" fmla="*/ 1 h 5"/>
                <a:gd name="T34" fmla="*/ 0 w 453"/>
                <a:gd name="T35" fmla="*/ 1 h 5"/>
                <a:gd name="T36" fmla="*/ 0 w 453"/>
                <a:gd name="T37" fmla="*/ 0 h 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3" h="5">
                  <a:moveTo>
                    <a:pt x="0" y="0"/>
                  </a:moveTo>
                  <a:lnTo>
                    <a:pt x="453" y="0"/>
                  </a:lnTo>
                  <a:lnTo>
                    <a:pt x="451" y="1"/>
                  </a:lnTo>
                  <a:lnTo>
                    <a:pt x="449" y="1"/>
                  </a:lnTo>
                  <a:lnTo>
                    <a:pt x="449" y="3"/>
                  </a:lnTo>
                  <a:lnTo>
                    <a:pt x="448" y="3"/>
                  </a:lnTo>
                  <a:lnTo>
                    <a:pt x="446" y="3"/>
                  </a:lnTo>
                  <a:lnTo>
                    <a:pt x="446" y="5"/>
                  </a:lnTo>
                  <a:lnTo>
                    <a:pt x="0" y="5"/>
                  </a:lnTo>
                  <a:lnTo>
                    <a:pt x="0" y="3"/>
                  </a:lnTo>
                  <a:lnTo>
                    <a:pt x="0" y="1"/>
                  </a:lnTo>
                  <a:lnTo>
                    <a:pt x="0" y="0"/>
                  </a:lnTo>
                  <a:close/>
                </a:path>
              </a:pathLst>
            </a:custGeom>
            <a:solidFill>
              <a:srgbClr val="A2A1A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31" name="Freeform 926"/>
            <p:cNvSpPr>
              <a:spLocks/>
            </p:cNvSpPr>
            <p:nvPr/>
          </p:nvSpPr>
          <p:spPr bwMode="auto">
            <a:xfrm>
              <a:off x="4224" y="1290"/>
              <a:ext cx="449" cy="3"/>
            </a:xfrm>
            <a:custGeom>
              <a:avLst/>
              <a:gdLst>
                <a:gd name="T0" fmla="*/ 0 w 449"/>
                <a:gd name="T1" fmla="*/ 0 h 3"/>
                <a:gd name="T2" fmla="*/ 449 w 449"/>
                <a:gd name="T3" fmla="*/ 0 h 3"/>
                <a:gd name="T4" fmla="*/ 448 w 449"/>
                <a:gd name="T5" fmla="*/ 0 h 3"/>
                <a:gd name="T6" fmla="*/ 448 w 449"/>
                <a:gd name="T7" fmla="*/ 0 h 3"/>
                <a:gd name="T8" fmla="*/ 446 w 449"/>
                <a:gd name="T9" fmla="*/ 0 h 3"/>
                <a:gd name="T10" fmla="*/ 446 w 449"/>
                <a:gd name="T11" fmla="*/ 2 h 3"/>
                <a:gd name="T12" fmla="*/ 444 w 449"/>
                <a:gd name="T13" fmla="*/ 2 h 3"/>
                <a:gd name="T14" fmla="*/ 444 w 449"/>
                <a:gd name="T15" fmla="*/ 2 h 3"/>
                <a:gd name="T16" fmla="*/ 443 w 449"/>
                <a:gd name="T17" fmla="*/ 2 h 3"/>
                <a:gd name="T18" fmla="*/ 443 w 449"/>
                <a:gd name="T19" fmla="*/ 3 h 3"/>
                <a:gd name="T20" fmla="*/ 1 w 449"/>
                <a:gd name="T21" fmla="*/ 3 h 3"/>
                <a:gd name="T22" fmla="*/ 1 w 449"/>
                <a:gd name="T23" fmla="*/ 2 h 3"/>
                <a:gd name="T24" fmla="*/ 1 w 449"/>
                <a:gd name="T25" fmla="*/ 2 h 3"/>
                <a:gd name="T26" fmla="*/ 1 w 449"/>
                <a:gd name="T27" fmla="*/ 2 h 3"/>
                <a:gd name="T28" fmla="*/ 0 w 449"/>
                <a:gd name="T29" fmla="*/ 2 h 3"/>
                <a:gd name="T30" fmla="*/ 0 w 449"/>
                <a:gd name="T31" fmla="*/ 0 h 3"/>
                <a:gd name="T32" fmla="*/ 0 w 449"/>
                <a:gd name="T33" fmla="*/ 0 h 3"/>
                <a:gd name="T34" fmla="*/ 0 w 449"/>
                <a:gd name="T35" fmla="*/ 0 h 3"/>
                <a:gd name="T36" fmla="*/ 0 w 449"/>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49" h="3">
                  <a:moveTo>
                    <a:pt x="0" y="0"/>
                  </a:moveTo>
                  <a:lnTo>
                    <a:pt x="449" y="0"/>
                  </a:lnTo>
                  <a:lnTo>
                    <a:pt x="448" y="0"/>
                  </a:lnTo>
                  <a:lnTo>
                    <a:pt x="446" y="0"/>
                  </a:lnTo>
                  <a:lnTo>
                    <a:pt x="446" y="2"/>
                  </a:lnTo>
                  <a:lnTo>
                    <a:pt x="444" y="2"/>
                  </a:lnTo>
                  <a:lnTo>
                    <a:pt x="443" y="2"/>
                  </a:lnTo>
                  <a:lnTo>
                    <a:pt x="443" y="3"/>
                  </a:lnTo>
                  <a:lnTo>
                    <a:pt x="1" y="3"/>
                  </a:lnTo>
                  <a:lnTo>
                    <a:pt x="1" y="2"/>
                  </a:lnTo>
                  <a:lnTo>
                    <a:pt x="0" y="2"/>
                  </a:lnTo>
                  <a:lnTo>
                    <a:pt x="0" y="0"/>
                  </a:lnTo>
                  <a:close/>
                </a:path>
              </a:pathLst>
            </a:custGeom>
            <a:solidFill>
              <a:srgbClr val="A5A4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32" name="Freeform 927"/>
            <p:cNvSpPr>
              <a:spLocks/>
            </p:cNvSpPr>
            <p:nvPr/>
          </p:nvSpPr>
          <p:spPr bwMode="auto">
            <a:xfrm>
              <a:off x="4224" y="1292"/>
              <a:ext cx="446" cy="3"/>
            </a:xfrm>
            <a:custGeom>
              <a:avLst/>
              <a:gdLst>
                <a:gd name="T0" fmla="*/ 0 w 446"/>
                <a:gd name="T1" fmla="*/ 0 h 3"/>
                <a:gd name="T2" fmla="*/ 446 w 446"/>
                <a:gd name="T3" fmla="*/ 0 h 3"/>
                <a:gd name="T4" fmla="*/ 444 w 446"/>
                <a:gd name="T5" fmla="*/ 0 h 3"/>
                <a:gd name="T6" fmla="*/ 444 w 446"/>
                <a:gd name="T7" fmla="*/ 0 h 3"/>
                <a:gd name="T8" fmla="*/ 443 w 446"/>
                <a:gd name="T9" fmla="*/ 0 h 3"/>
                <a:gd name="T10" fmla="*/ 443 w 446"/>
                <a:gd name="T11" fmla="*/ 1 h 3"/>
                <a:gd name="T12" fmla="*/ 443 w 446"/>
                <a:gd name="T13" fmla="*/ 1 h 3"/>
                <a:gd name="T14" fmla="*/ 441 w 446"/>
                <a:gd name="T15" fmla="*/ 1 h 3"/>
                <a:gd name="T16" fmla="*/ 441 w 446"/>
                <a:gd name="T17" fmla="*/ 1 h 3"/>
                <a:gd name="T18" fmla="*/ 439 w 446"/>
                <a:gd name="T19" fmla="*/ 3 h 3"/>
                <a:gd name="T20" fmla="*/ 1 w 446"/>
                <a:gd name="T21" fmla="*/ 3 h 3"/>
                <a:gd name="T22" fmla="*/ 1 w 446"/>
                <a:gd name="T23" fmla="*/ 1 h 3"/>
                <a:gd name="T24" fmla="*/ 1 w 446"/>
                <a:gd name="T25" fmla="*/ 1 h 3"/>
                <a:gd name="T26" fmla="*/ 1 w 446"/>
                <a:gd name="T27" fmla="*/ 1 h 3"/>
                <a:gd name="T28" fmla="*/ 1 w 446"/>
                <a:gd name="T29" fmla="*/ 1 h 3"/>
                <a:gd name="T30" fmla="*/ 1 w 446"/>
                <a:gd name="T31" fmla="*/ 0 h 3"/>
                <a:gd name="T32" fmla="*/ 1 w 446"/>
                <a:gd name="T33" fmla="*/ 0 h 3"/>
                <a:gd name="T34" fmla="*/ 1 w 446"/>
                <a:gd name="T35" fmla="*/ 0 h 3"/>
                <a:gd name="T36" fmla="*/ 0 w 446"/>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46" h="3">
                  <a:moveTo>
                    <a:pt x="0" y="0"/>
                  </a:moveTo>
                  <a:lnTo>
                    <a:pt x="446" y="0"/>
                  </a:lnTo>
                  <a:lnTo>
                    <a:pt x="444" y="0"/>
                  </a:lnTo>
                  <a:lnTo>
                    <a:pt x="443" y="0"/>
                  </a:lnTo>
                  <a:lnTo>
                    <a:pt x="443" y="1"/>
                  </a:lnTo>
                  <a:lnTo>
                    <a:pt x="441" y="1"/>
                  </a:lnTo>
                  <a:lnTo>
                    <a:pt x="439" y="3"/>
                  </a:lnTo>
                  <a:lnTo>
                    <a:pt x="1" y="3"/>
                  </a:lnTo>
                  <a:lnTo>
                    <a:pt x="1" y="1"/>
                  </a:lnTo>
                  <a:lnTo>
                    <a:pt x="1" y="0"/>
                  </a:lnTo>
                  <a:lnTo>
                    <a:pt x="0" y="0"/>
                  </a:lnTo>
                  <a:close/>
                </a:path>
              </a:pathLst>
            </a:custGeom>
            <a:solidFill>
              <a:srgbClr val="A5A4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33" name="Freeform 928"/>
            <p:cNvSpPr>
              <a:spLocks/>
            </p:cNvSpPr>
            <p:nvPr/>
          </p:nvSpPr>
          <p:spPr bwMode="auto">
            <a:xfrm>
              <a:off x="4225" y="1293"/>
              <a:ext cx="442" cy="4"/>
            </a:xfrm>
            <a:custGeom>
              <a:avLst/>
              <a:gdLst>
                <a:gd name="T0" fmla="*/ 0 w 442"/>
                <a:gd name="T1" fmla="*/ 0 h 4"/>
                <a:gd name="T2" fmla="*/ 442 w 442"/>
                <a:gd name="T3" fmla="*/ 0 h 4"/>
                <a:gd name="T4" fmla="*/ 442 w 442"/>
                <a:gd name="T5" fmla="*/ 0 h 4"/>
                <a:gd name="T6" fmla="*/ 440 w 442"/>
                <a:gd name="T7" fmla="*/ 0 h 4"/>
                <a:gd name="T8" fmla="*/ 440 w 442"/>
                <a:gd name="T9" fmla="*/ 0 h 4"/>
                <a:gd name="T10" fmla="*/ 438 w 442"/>
                <a:gd name="T11" fmla="*/ 2 h 4"/>
                <a:gd name="T12" fmla="*/ 438 w 442"/>
                <a:gd name="T13" fmla="*/ 2 h 4"/>
                <a:gd name="T14" fmla="*/ 437 w 442"/>
                <a:gd name="T15" fmla="*/ 2 h 4"/>
                <a:gd name="T16" fmla="*/ 437 w 442"/>
                <a:gd name="T17" fmla="*/ 2 h 4"/>
                <a:gd name="T18" fmla="*/ 435 w 442"/>
                <a:gd name="T19" fmla="*/ 4 h 4"/>
                <a:gd name="T20" fmla="*/ 0 w 442"/>
                <a:gd name="T21" fmla="*/ 4 h 4"/>
                <a:gd name="T22" fmla="*/ 0 w 442"/>
                <a:gd name="T23" fmla="*/ 2 h 4"/>
                <a:gd name="T24" fmla="*/ 0 w 442"/>
                <a:gd name="T25" fmla="*/ 2 h 4"/>
                <a:gd name="T26" fmla="*/ 0 w 442"/>
                <a:gd name="T27" fmla="*/ 2 h 4"/>
                <a:gd name="T28" fmla="*/ 0 w 442"/>
                <a:gd name="T29" fmla="*/ 2 h 4"/>
                <a:gd name="T30" fmla="*/ 0 w 442"/>
                <a:gd name="T31" fmla="*/ 0 h 4"/>
                <a:gd name="T32" fmla="*/ 0 w 442"/>
                <a:gd name="T33" fmla="*/ 0 h 4"/>
                <a:gd name="T34" fmla="*/ 0 w 442"/>
                <a:gd name="T35" fmla="*/ 0 h 4"/>
                <a:gd name="T36" fmla="*/ 0 w 442"/>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42" h="4">
                  <a:moveTo>
                    <a:pt x="0" y="0"/>
                  </a:moveTo>
                  <a:lnTo>
                    <a:pt x="442" y="0"/>
                  </a:lnTo>
                  <a:lnTo>
                    <a:pt x="440" y="0"/>
                  </a:lnTo>
                  <a:lnTo>
                    <a:pt x="438" y="2"/>
                  </a:lnTo>
                  <a:lnTo>
                    <a:pt x="437" y="2"/>
                  </a:lnTo>
                  <a:lnTo>
                    <a:pt x="435" y="4"/>
                  </a:lnTo>
                  <a:lnTo>
                    <a:pt x="0" y="4"/>
                  </a:lnTo>
                  <a:lnTo>
                    <a:pt x="0" y="2"/>
                  </a:lnTo>
                  <a:lnTo>
                    <a:pt x="0" y="0"/>
                  </a:lnTo>
                  <a:close/>
                </a:path>
              </a:pathLst>
            </a:custGeom>
            <a:solidFill>
              <a:srgbClr val="A5A4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34" name="Freeform 929"/>
            <p:cNvSpPr>
              <a:spLocks/>
            </p:cNvSpPr>
            <p:nvPr/>
          </p:nvSpPr>
          <p:spPr bwMode="auto">
            <a:xfrm>
              <a:off x="4225" y="1295"/>
              <a:ext cx="438" cy="3"/>
            </a:xfrm>
            <a:custGeom>
              <a:avLst/>
              <a:gdLst>
                <a:gd name="T0" fmla="*/ 0 w 438"/>
                <a:gd name="T1" fmla="*/ 0 h 3"/>
                <a:gd name="T2" fmla="*/ 438 w 438"/>
                <a:gd name="T3" fmla="*/ 0 h 3"/>
                <a:gd name="T4" fmla="*/ 438 w 438"/>
                <a:gd name="T5" fmla="*/ 0 h 3"/>
                <a:gd name="T6" fmla="*/ 437 w 438"/>
                <a:gd name="T7" fmla="*/ 0 h 3"/>
                <a:gd name="T8" fmla="*/ 437 w 438"/>
                <a:gd name="T9" fmla="*/ 0 h 3"/>
                <a:gd name="T10" fmla="*/ 435 w 438"/>
                <a:gd name="T11" fmla="*/ 2 h 3"/>
                <a:gd name="T12" fmla="*/ 435 w 438"/>
                <a:gd name="T13" fmla="*/ 2 h 3"/>
                <a:gd name="T14" fmla="*/ 433 w 438"/>
                <a:gd name="T15" fmla="*/ 2 h 3"/>
                <a:gd name="T16" fmla="*/ 433 w 438"/>
                <a:gd name="T17" fmla="*/ 2 h 3"/>
                <a:gd name="T18" fmla="*/ 432 w 438"/>
                <a:gd name="T19" fmla="*/ 3 h 3"/>
                <a:gd name="T20" fmla="*/ 2 w 438"/>
                <a:gd name="T21" fmla="*/ 3 h 3"/>
                <a:gd name="T22" fmla="*/ 0 w 438"/>
                <a:gd name="T23" fmla="*/ 2 h 3"/>
                <a:gd name="T24" fmla="*/ 0 w 438"/>
                <a:gd name="T25" fmla="*/ 2 h 3"/>
                <a:gd name="T26" fmla="*/ 0 w 438"/>
                <a:gd name="T27" fmla="*/ 2 h 3"/>
                <a:gd name="T28" fmla="*/ 0 w 438"/>
                <a:gd name="T29" fmla="*/ 2 h 3"/>
                <a:gd name="T30" fmla="*/ 0 w 438"/>
                <a:gd name="T31" fmla="*/ 0 h 3"/>
                <a:gd name="T32" fmla="*/ 0 w 438"/>
                <a:gd name="T33" fmla="*/ 0 h 3"/>
                <a:gd name="T34" fmla="*/ 0 w 438"/>
                <a:gd name="T35" fmla="*/ 0 h 3"/>
                <a:gd name="T36" fmla="*/ 0 w 438"/>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38" h="3">
                  <a:moveTo>
                    <a:pt x="0" y="0"/>
                  </a:moveTo>
                  <a:lnTo>
                    <a:pt x="438" y="0"/>
                  </a:lnTo>
                  <a:lnTo>
                    <a:pt x="437" y="0"/>
                  </a:lnTo>
                  <a:lnTo>
                    <a:pt x="435" y="2"/>
                  </a:lnTo>
                  <a:lnTo>
                    <a:pt x="433" y="2"/>
                  </a:lnTo>
                  <a:lnTo>
                    <a:pt x="432" y="3"/>
                  </a:lnTo>
                  <a:lnTo>
                    <a:pt x="2" y="3"/>
                  </a:lnTo>
                  <a:lnTo>
                    <a:pt x="0" y="2"/>
                  </a:lnTo>
                  <a:lnTo>
                    <a:pt x="0" y="0"/>
                  </a:lnTo>
                  <a:close/>
                </a:path>
              </a:pathLst>
            </a:custGeom>
            <a:solidFill>
              <a:srgbClr val="A6A5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35" name="Freeform 930"/>
            <p:cNvSpPr>
              <a:spLocks/>
            </p:cNvSpPr>
            <p:nvPr/>
          </p:nvSpPr>
          <p:spPr bwMode="auto">
            <a:xfrm>
              <a:off x="4225" y="1297"/>
              <a:ext cx="435" cy="3"/>
            </a:xfrm>
            <a:custGeom>
              <a:avLst/>
              <a:gdLst>
                <a:gd name="T0" fmla="*/ 0 w 435"/>
                <a:gd name="T1" fmla="*/ 0 h 3"/>
                <a:gd name="T2" fmla="*/ 435 w 435"/>
                <a:gd name="T3" fmla="*/ 0 h 3"/>
                <a:gd name="T4" fmla="*/ 435 w 435"/>
                <a:gd name="T5" fmla="*/ 0 h 3"/>
                <a:gd name="T6" fmla="*/ 433 w 435"/>
                <a:gd name="T7" fmla="*/ 0 h 3"/>
                <a:gd name="T8" fmla="*/ 433 w 435"/>
                <a:gd name="T9" fmla="*/ 0 h 3"/>
                <a:gd name="T10" fmla="*/ 433 w 435"/>
                <a:gd name="T11" fmla="*/ 1 h 3"/>
                <a:gd name="T12" fmla="*/ 432 w 435"/>
                <a:gd name="T13" fmla="*/ 1 h 3"/>
                <a:gd name="T14" fmla="*/ 432 w 435"/>
                <a:gd name="T15" fmla="*/ 1 h 3"/>
                <a:gd name="T16" fmla="*/ 430 w 435"/>
                <a:gd name="T17" fmla="*/ 1 h 3"/>
                <a:gd name="T18" fmla="*/ 430 w 435"/>
                <a:gd name="T19" fmla="*/ 3 h 3"/>
                <a:gd name="T20" fmla="*/ 2 w 435"/>
                <a:gd name="T21" fmla="*/ 3 h 3"/>
                <a:gd name="T22" fmla="*/ 2 w 435"/>
                <a:gd name="T23" fmla="*/ 1 h 3"/>
                <a:gd name="T24" fmla="*/ 2 w 435"/>
                <a:gd name="T25" fmla="*/ 1 h 3"/>
                <a:gd name="T26" fmla="*/ 2 w 435"/>
                <a:gd name="T27" fmla="*/ 1 h 3"/>
                <a:gd name="T28" fmla="*/ 2 w 435"/>
                <a:gd name="T29" fmla="*/ 1 h 3"/>
                <a:gd name="T30" fmla="*/ 0 w 435"/>
                <a:gd name="T31" fmla="*/ 0 h 3"/>
                <a:gd name="T32" fmla="*/ 0 w 435"/>
                <a:gd name="T33" fmla="*/ 0 h 3"/>
                <a:gd name="T34" fmla="*/ 0 w 435"/>
                <a:gd name="T35" fmla="*/ 0 h 3"/>
                <a:gd name="T36" fmla="*/ 0 w 435"/>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35" h="3">
                  <a:moveTo>
                    <a:pt x="0" y="0"/>
                  </a:moveTo>
                  <a:lnTo>
                    <a:pt x="435" y="0"/>
                  </a:lnTo>
                  <a:lnTo>
                    <a:pt x="433" y="0"/>
                  </a:lnTo>
                  <a:lnTo>
                    <a:pt x="433" y="1"/>
                  </a:lnTo>
                  <a:lnTo>
                    <a:pt x="432" y="1"/>
                  </a:lnTo>
                  <a:lnTo>
                    <a:pt x="430" y="1"/>
                  </a:lnTo>
                  <a:lnTo>
                    <a:pt x="430" y="3"/>
                  </a:lnTo>
                  <a:lnTo>
                    <a:pt x="2" y="3"/>
                  </a:lnTo>
                  <a:lnTo>
                    <a:pt x="2" y="1"/>
                  </a:lnTo>
                  <a:lnTo>
                    <a:pt x="0" y="0"/>
                  </a:lnTo>
                  <a:close/>
                </a:path>
              </a:pathLst>
            </a:custGeom>
            <a:solidFill>
              <a:srgbClr val="A6A5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36" name="Freeform 931"/>
            <p:cNvSpPr>
              <a:spLocks/>
            </p:cNvSpPr>
            <p:nvPr/>
          </p:nvSpPr>
          <p:spPr bwMode="auto">
            <a:xfrm>
              <a:off x="4227" y="1298"/>
              <a:ext cx="430" cy="4"/>
            </a:xfrm>
            <a:custGeom>
              <a:avLst/>
              <a:gdLst>
                <a:gd name="T0" fmla="*/ 0 w 430"/>
                <a:gd name="T1" fmla="*/ 0 h 4"/>
                <a:gd name="T2" fmla="*/ 430 w 430"/>
                <a:gd name="T3" fmla="*/ 0 h 4"/>
                <a:gd name="T4" fmla="*/ 430 w 430"/>
                <a:gd name="T5" fmla="*/ 0 h 4"/>
                <a:gd name="T6" fmla="*/ 430 w 430"/>
                <a:gd name="T7" fmla="*/ 0 h 4"/>
                <a:gd name="T8" fmla="*/ 428 w 430"/>
                <a:gd name="T9" fmla="*/ 0 h 4"/>
                <a:gd name="T10" fmla="*/ 428 w 430"/>
                <a:gd name="T11" fmla="*/ 2 h 4"/>
                <a:gd name="T12" fmla="*/ 426 w 430"/>
                <a:gd name="T13" fmla="*/ 2 h 4"/>
                <a:gd name="T14" fmla="*/ 426 w 430"/>
                <a:gd name="T15" fmla="*/ 2 h 4"/>
                <a:gd name="T16" fmla="*/ 424 w 430"/>
                <a:gd name="T17" fmla="*/ 4 h 4"/>
                <a:gd name="T18" fmla="*/ 424 w 430"/>
                <a:gd name="T19" fmla="*/ 4 h 4"/>
                <a:gd name="T20" fmla="*/ 0 w 430"/>
                <a:gd name="T21" fmla="*/ 4 h 4"/>
                <a:gd name="T22" fmla="*/ 0 w 430"/>
                <a:gd name="T23" fmla="*/ 4 h 4"/>
                <a:gd name="T24" fmla="*/ 0 w 430"/>
                <a:gd name="T25" fmla="*/ 2 h 4"/>
                <a:gd name="T26" fmla="*/ 0 w 430"/>
                <a:gd name="T27" fmla="*/ 2 h 4"/>
                <a:gd name="T28" fmla="*/ 0 w 430"/>
                <a:gd name="T29" fmla="*/ 2 h 4"/>
                <a:gd name="T30" fmla="*/ 0 w 430"/>
                <a:gd name="T31" fmla="*/ 0 h 4"/>
                <a:gd name="T32" fmla="*/ 0 w 430"/>
                <a:gd name="T33" fmla="*/ 0 h 4"/>
                <a:gd name="T34" fmla="*/ 0 w 430"/>
                <a:gd name="T35" fmla="*/ 0 h 4"/>
                <a:gd name="T36" fmla="*/ 0 w 430"/>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30" h="4">
                  <a:moveTo>
                    <a:pt x="0" y="0"/>
                  </a:moveTo>
                  <a:lnTo>
                    <a:pt x="430" y="0"/>
                  </a:lnTo>
                  <a:lnTo>
                    <a:pt x="428" y="0"/>
                  </a:lnTo>
                  <a:lnTo>
                    <a:pt x="428" y="2"/>
                  </a:lnTo>
                  <a:lnTo>
                    <a:pt x="426" y="2"/>
                  </a:lnTo>
                  <a:lnTo>
                    <a:pt x="424" y="4"/>
                  </a:lnTo>
                  <a:lnTo>
                    <a:pt x="0" y="4"/>
                  </a:lnTo>
                  <a:lnTo>
                    <a:pt x="0" y="2"/>
                  </a:lnTo>
                  <a:lnTo>
                    <a:pt x="0" y="0"/>
                  </a:lnTo>
                  <a:close/>
                </a:path>
              </a:pathLst>
            </a:custGeom>
            <a:solidFill>
              <a:srgbClr val="A8A8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37" name="Freeform 932"/>
            <p:cNvSpPr>
              <a:spLocks/>
            </p:cNvSpPr>
            <p:nvPr/>
          </p:nvSpPr>
          <p:spPr bwMode="auto">
            <a:xfrm>
              <a:off x="4227" y="1300"/>
              <a:ext cx="428" cy="3"/>
            </a:xfrm>
            <a:custGeom>
              <a:avLst/>
              <a:gdLst>
                <a:gd name="T0" fmla="*/ 0 w 428"/>
                <a:gd name="T1" fmla="*/ 0 h 3"/>
                <a:gd name="T2" fmla="*/ 428 w 428"/>
                <a:gd name="T3" fmla="*/ 0 h 3"/>
                <a:gd name="T4" fmla="*/ 426 w 428"/>
                <a:gd name="T5" fmla="*/ 0 h 3"/>
                <a:gd name="T6" fmla="*/ 426 w 428"/>
                <a:gd name="T7" fmla="*/ 0 h 3"/>
                <a:gd name="T8" fmla="*/ 424 w 428"/>
                <a:gd name="T9" fmla="*/ 2 h 3"/>
                <a:gd name="T10" fmla="*/ 424 w 428"/>
                <a:gd name="T11" fmla="*/ 2 h 3"/>
                <a:gd name="T12" fmla="*/ 424 w 428"/>
                <a:gd name="T13" fmla="*/ 2 h 3"/>
                <a:gd name="T14" fmla="*/ 423 w 428"/>
                <a:gd name="T15" fmla="*/ 2 h 3"/>
                <a:gd name="T16" fmla="*/ 423 w 428"/>
                <a:gd name="T17" fmla="*/ 3 h 3"/>
                <a:gd name="T18" fmla="*/ 421 w 428"/>
                <a:gd name="T19" fmla="*/ 3 h 3"/>
                <a:gd name="T20" fmla="*/ 0 w 428"/>
                <a:gd name="T21" fmla="*/ 3 h 3"/>
                <a:gd name="T22" fmla="*/ 0 w 428"/>
                <a:gd name="T23" fmla="*/ 3 h 3"/>
                <a:gd name="T24" fmla="*/ 0 w 428"/>
                <a:gd name="T25" fmla="*/ 2 h 3"/>
                <a:gd name="T26" fmla="*/ 0 w 428"/>
                <a:gd name="T27" fmla="*/ 2 h 3"/>
                <a:gd name="T28" fmla="*/ 0 w 428"/>
                <a:gd name="T29" fmla="*/ 2 h 3"/>
                <a:gd name="T30" fmla="*/ 0 w 428"/>
                <a:gd name="T31" fmla="*/ 2 h 3"/>
                <a:gd name="T32" fmla="*/ 0 w 428"/>
                <a:gd name="T33" fmla="*/ 0 h 3"/>
                <a:gd name="T34" fmla="*/ 0 w 428"/>
                <a:gd name="T35" fmla="*/ 0 h 3"/>
                <a:gd name="T36" fmla="*/ 0 w 428"/>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28" h="3">
                  <a:moveTo>
                    <a:pt x="0" y="0"/>
                  </a:moveTo>
                  <a:lnTo>
                    <a:pt x="428" y="0"/>
                  </a:lnTo>
                  <a:lnTo>
                    <a:pt x="426" y="0"/>
                  </a:lnTo>
                  <a:lnTo>
                    <a:pt x="424" y="2"/>
                  </a:lnTo>
                  <a:lnTo>
                    <a:pt x="423" y="2"/>
                  </a:lnTo>
                  <a:lnTo>
                    <a:pt x="423" y="3"/>
                  </a:lnTo>
                  <a:lnTo>
                    <a:pt x="421" y="3"/>
                  </a:lnTo>
                  <a:lnTo>
                    <a:pt x="0" y="3"/>
                  </a:lnTo>
                  <a:lnTo>
                    <a:pt x="0" y="2"/>
                  </a:lnTo>
                  <a:lnTo>
                    <a:pt x="0" y="0"/>
                  </a:lnTo>
                  <a:close/>
                </a:path>
              </a:pathLst>
            </a:custGeom>
            <a:solidFill>
              <a:srgbClr val="A8A8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38" name="Freeform 933"/>
            <p:cNvSpPr>
              <a:spLocks/>
            </p:cNvSpPr>
            <p:nvPr/>
          </p:nvSpPr>
          <p:spPr bwMode="auto">
            <a:xfrm>
              <a:off x="4227" y="1302"/>
              <a:ext cx="424" cy="3"/>
            </a:xfrm>
            <a:custGeom>
              <a:avLst/>
              <a:gdLst>
                <a:gd name="T0" fmla="*/ 0 w 424"/>
                <a:gd name="T1" fmla="*/ 0 h 3"/>
                <a:gd name="T2" fmla="*/ 424 w 424"/>
                <a:gd name="T3" fmla="*/ 0 h 3"/>
                <a:gd name="T4" fmla="*/ 424 w 424"/>
                <a:gd name="T5" fmla="*/ 0 h 3"/>
                <a:gd name="T6" fmla="*/ 423 w 424"/>
                <a:gd name="T7" fmla="*/ 0 h 3"/>
                <a:gd name="T8" fmla="*/ 423 w 424"/>
                <a:gd name="T9" fmla="*/ 1 h 3"/>
                <a:gd name="T10" fmla="*/ 421 w 424"/>
                <a:gd name="T11" fmla="*/ 1 h 3"/>
                <a:gd name="T12" fmla="*/ 421 w 424"/>
                <a:gd name="T13" fmla="*/ 1 h 3"/>
                <a:gd name="T14" fmla="*/ 421 w 424"/>
                <a:gd name="T15" fmla="*/ 1 h 3"/>
                <a:gd name="T16" fmla="*/ 419 w 424"/>
                <a:gd name="T17" fmla="*/ 3 h 3"/>
                <a:gd name="T18" fmla="*/ 419 w 424"/>
                <a:gd name="T19" fmla="*/ 3 h 3"/>
                <a:gd name="T20" fmla="*/ 2 w 424"/>
                <a:gd name="T21" fmla="*/ 3 h 3"/>
                <a:gd name="T22" fmla="*/ 2 w 424"/>
                <a:gd name="T23" fmla="*/ 3 h 3"/>
                <a:gd name="T24" fmla="*/ 2 w 424"/>
                <a:gd name="T25" fmla="*/ 1 h 3"/>
                <a:gd name="T26" fmla="*/ 0 w 424"/>
                <a:gd name="T27" fmla="*/ 1 h 3"/>
                <a:gd name="T28" fmla="*/ 0 w 424"/>
                <a:gd name="T29" fmla="*/ 1 h 3"/>
                <a:gd name="T30" fmla="*/ 0 w 424"/>
                <a:gd name="T31" fmla="*/ 1 h 3"/>
                <a:gd name="T32" fmla="*/ 0 w 424"/>
                <a:gd name="T33" fmla="*/ 0 h 3"/>
                <a:gd name="T34" fmla="*/ 0 w 424"/>
                <a:gd name="T35" fmla="*/ 0 h 3"/>
                <a:gd name="T36" fmla="*/ 0 w 424"/>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24" h="3">
                  <a:moveTo>
                    <a:pt x="0" y="0"/>
                  </a:moveTo>
                  <a:lnTo>
                    <a:pt x="424" y="0"/>
                  </a:lnTo>
                  <a:lnTo>
                    <a:pt x="423" y="0"/>
                  </a:lnTo>
                  <a:lnTo>
                    <a:pt x="423" y="1"/>
                  </a:lnTo>
                  <a:lnTo>
                    <a:pt x="421" y="1"/>
                  </a:lnTo>
                  <a:lnTo>
                    <a:pt x="419" y="3"/>
                  </a:lnTo>
                  <a:lnTo>
                    <a:pt x="2" y="3"/>
                  </a:lnTo>
                  <a:lnTo>
                    <a:pt x="2" y="1"/>
                  </a:lnTo>
                  <a:lnTo>
                    <a:pt x="0" y="1"/>
                  </a:lnTo>
                  <a:lnTo>
                    <a:pt x="0" y="0"/>
                  </a:lnTo>
                  <a:close/>
                </a:path>
              </a:pathLst>
            </a:custGeom>
            <a:solidFill>
              <a:srgbClr val="A8A8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39" name="Freeform 934"/>
            <p:cNvSpPr>
              <a:spLocks/>
            </p:cNvSpPr>
            <p:nvPr/>
          </p:nvSpPr>
          <p:spPr bwMode="auto">
            <a:xfrm>
              <a:off x="4227" y="1303"/>
              <a:ext cx="421" cy="4"/>
            </a:xfrm>
            <a:custGeom>
              <a:avLst/>
              <a:gdLst>
                <a:gd name="T0" fmla="*/ 0 w 421"/>
                <a:gd name="T1" fmla="*/ 0 h 4"/>
                <a:gd name="T2" fmla="*/ 421 w 421"/>
                <a:gd name="T3" fmla="*/ 0 h 4"/>
                <a:gd name="T4" fmla="*/ 421 w 421"/>
                <a:gd name="T5" fmla="*/ 0 h 4"/>
                <a:gd name="T6" fmla="*/ 421 w 421"/>
                <a:gd name="T7" fmla="*/ 0 h 4"/>
                <a:gd name="T8" fmla="*/ 419 w 421"/>
                <a:gd name="T9" fmla="*/ 2 h 4"/>
                <a:gd name="T10" fmla="*/ 419 w 421"/>
                <a:gd name="T11" fmla="*/ 2 h 4"/>
                <a:gd name="T12" fmla="*/ 419 w 421"/>
                <a:gd name="T13" fmla="*/ 2 h 4"/>
                <a:gd name="T14" fmla="*/ 418 w 421"/>
                <a:gd name="T15" fmla="*/ 2 h 4"/>
                <a:gd name="T16" fmla="*/ 418 w 421"/>
                <a:gd name="T17" fmla="*/ 4 h 4"/>
                <a:gd name="T18" fmla="*/ 416 w 421"/>
                <a:gd name="T19" fmla="*/ 4 h 4"/>
                <a:gd name="T20" fmla="*/ 2 w 421"/>
                <a:gd name="T21" fmla="*/ 4 h 4"/>
                <a:gd name="T22" fmla="*/ 2 w 421"/>
                <a:gd name="T23" fmla="*/ 4 h 4"/>
                <a:gd name="T24" fmla="*/ 2 w 421"/>
                <a:gd name="T25" fmla="*/ 2 h 4"/>
                <a:gd name="T26" fmla="*/ 2 w 421"/>
                <a:gd name="T27" fmla="*/ 2 h 4"/>
                <a:gd name="T28" fmla="*/ 2 w 421"/>
                <a:gd name="T29" fmla="*/ 2 h 4"/>
                <a:gd name="T30" fmla="*/ 2 w 421"/>
                <a:gd name="T31" fmla="*/ 2 h 4"/>
                <a:gd name="T32" fmla="*/ 2 w 421"/>
                <a:gd name="T33" fmla="*/ 0 h 4"/>
                <a:gd name="T34" fmla="*/ 0 w 421"/>
                <a:gd name="T35" fmla="*/ 0 h 4"/>
                <a:gd name="T36" fmla="*/ 0 w 421"/>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21" h="4">
                  <a:moveTo>
                    <a:pt x="0" y="0"/>
                  </a:moveTo>
                  <a:lnTo>
                    <a:pt x="421" y="0"/>
                  </a:lnTo>
                  <a:lnTo>
                    <a:pt x="419" y="2"/>
                  </a:lnTo>
                  <a:lnTo>
                    <a:pt x="418" y="2"/>
                  </a:lnTo>
                  <a:lnTo>
                    <a:pt x="418" y="4"/>
                  </a:lnTo>
                  <a:lnTo>
                    <a:pt x="416" y="4"/>
                  </a:lnTo>
                  <a:lnTo>
                    <a:pt x="2" y="4"/>
                  </a:lnTo>
                  <a:lnTo>
                    <a:pt x="2" y="2"/>
                  </a:lnTo>
                  <a:lnTo>
                    <a:pt x="2" y="0"/>
                  </a:lnTo>
                  <a:lnTo>
                    <a:pt x="0" y="0"/>
                  </a:lnTo>
                  <a:close/>
                </a:path>
              </a:pathLst>
            </a:custGeom>
            <a:solidFill>
              <a:srgbClr val="AA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40" name="Freeform 935"/>
            <p:cNvSpPr>
              <a:spLocks/>
            </p:cNvSpPr>
            <p:nvPr/>
          </p:nvSpPr>
          <p:spPr bwMode="auto">
            <a:xfrm>
              <a:off x="4229" y="1305"/>
              <a:ext cx="417" cy="4"/>
            </a:xfrm>
            <a:custGeom>
              <a:avLst/>
              <a:gdLst>
                <a:gd name="T0" fmla="*/ 0 w 417"/>
                <a:gd name="T1" fmla="*/ 0 h 4"/>
                <a:gd name="T2" fmla="*/ 417 w 417"/>
                <a:gd name="T3" fmla="*/ 0 h 4"/>
                <a:gd name="T4" fmla="*/ 417 w 417"/>
                <a:gd name="T5" fmla="*/ 0 h 4"/>
                <a:gd name="T6" fmla="*/ 416 w 417"/>
                <a:gd name="T7" fmla="*/ 0 h 4"/>
                <a:gd name="T8" fmla="*/ 416 w 417"/>
                <a:gd name="T9" fmla="*/ 2 h 4"/>
                <a:gd name="T10" fmla="*/ 414 w 417"/>
                <a:gd name="T11" fmla="*/ 2 h 4"/>
                <a:gd name="T12" fmla="*/ 414 w 417"/>
                <a:gd name="T13" fmla="*/ 2 h 4"/>
                <a:gd name="T14" fmla="*/ 414 w 417"/>
                <a:gd name="T15" fmla="*/ 2 h 4"/>
                <a:gd name="T16" fmla="*/ 412 w 417"/>
                <a:gd name="T17" fmla="*/ 4 h 4"/>
                <a:gd name="T18" fmla="*/ 412 w 417"/>
                <a:gd name="T19" fmla="*/ 4 h 4"/>
                <a:gd name="T20" fmla="*/ 0 w 417"/>
                <a:gd name="T21" fmla="*/ 4 h 4"/>
                <a:gd name="T22" fmla="*/ 0 w 417"/>
                <a:gd name="T23" fmla="*/ 4 h 4"/>
                <a:gd name="T24" fmla="*/ 0 w 417"/>
                <a:gd name="T25" fmla="*/ 2 h 4"/>
                <a:gd name="T26" fmla="*/ 0 w 417"/>
                <a:gd name="T27" fmla="*/ 2 h 4"/>
                <a:gd name="T28" fmla="*/ 0 w 417"/>
                <a:gd name="T29" fmla="*/ 2 h 4"/>
                <a:gd name="T30" fmla="*/ 0 w 417"/>
                <a:gd name="T31" fmla="*/ 2 h 4"/>
                <a:gd name="T32" fmla="*/ 0 w 417"/>
                <a:gd name="T33" fmla="*/ 0 h 4"/>
                <a:gd name="T34" fmla="*/ 0 w 417"/>
                <a:gd name="T35" fmla="*/ 0 h 4"/>
                <a:gd name="T36" fmla="*/ 0 w 417"/>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17" h="4">
                  <a:moveTo>
                    <a:pt x="0" y="0"/>
                  </a:moveTo>
                  <a:lnTo>
                    <a:pt x="417" y="0"/>
                  </a:lnTo>
                  <a:lnTo>
                    <a:pt x="416" y="0"/>
                  </a:lnTo>
                  <a:lnTo>
                    <a:pt x="416" y="2"/>
                  </a:lnTo>
                  <a:lnTo>
                    <a:pt x="414" y="2"/>
                  </a:lnTo>
                  <a:lnTo>
                    <a:pt x="412" y="4"/>
                  </a:lnTo>
                  <a:lnTo>
                    <a:pt x="0" y="4"/>
                  </a:lnTo>
                  <a:lnTo>
                    <a:pt x="0" y="2"/>
                  </a:lnTo>
                  <a:lnTo>
                    <a:pt x="0" y="0"/>
                  </a:lnTo>
                  <a:close/>
                </a:path>
              </a:pathLst>
            </a:custGeom>
            <a:solidFill>
              <a:srgbClr val="AA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41" name="Freeform 936"/>
            <p:cNvSpPr>
              <a:spLocks/>
            </p:cNvSpPr>
            <p:nvPr/>
          </p:nvSpPr>
          <p:spPr bwMode="auto">
            <a:xfrm>
              <a:off x="4229" y="1307"/>
              <a:ext cx="414" cy="3"/>
            </a:xfrm>
            <a:custGeom>
              <a:avLst/>
              <a:gdLst>
                <a:gd name="T0" fmla="*/ 0 w 414"/>
                <a:gd name="T1" fmla="*/ 0 h 3"/>
                <a:gd name="T2" fmla="*/ 414 w 414"/>
                <a:gd name="T3" fmla="*/ 0 h 3"/>
                <a:gd name="T4" fmla="*/ 414 w 414"/>
                <a:gd name="T5" fmla="*/ 0 h 3"/>
                <a:gd name="T6" fmla="*/ 414 w 414"/>
                <a:gd name="T7" fmla="*/ 0 h 3"/>
                <a:gd name="T8" fmla="*/ 412 w 414"/>
                <a:gd name="T9" fmla="*/ 2 h 3"/>
                <a:gd name="T10" fmla="*/ 412 w 414"/>
                <a:gd name="T11" fmla="*/ 2 h 3"/>
                <a:gd name="T12" fmla="*/ 412 w 414"/>
                <a:gd name="T13" fmla="*/ 2 h 3"/>
                <a:gd name="T14" fmla="*/ 411 w 414"/>
                <a:gd name="T15" fmla="*/ 2 h 3"/>
                <a:gd name="T16" fmla="*/ 411 w 414"/>
                <a:gd name="T17" fmla="*/ 3 h 3"/>
                <a:gd name="T18" fmla="*/ 411 w 414"/>
                <a:gd name="T19" fmla="*/ 3 h 3"/>
                <a:gd name="T20" fmla="*/ 2 w 414"/>
                <a:gd name="T21" fmla="*/ 3 h 3"/>
                <a:gd name="T22" fmla="*/ 2 w 414"/>
                <a:gd name="T23" fmla="*/ 3 h 3"/>
                <a:gd name="T24" fmla="*/ 2 w 414"/>
                <a:gd name="T25" fmla="*/ 2 h 3"/>
                <a:gd name="T26" fmla="*/ 0 w 414"/>
                <a:gd name="T27" fmla="*/ 2 h 3"/>
                <a:gd name="T28" fmla="*/ 0 w 414"/>
                <a:gd name="T29" fmla="*/ 2 h 3"/>
                <a:gd name="T30" fmla="*/ 0 w 414"/>
                <a:gd name="T31" fmla="*/ 2 h 3"/>
                <a:gd name="T32" fmla="*/ 0 w 414"/>
                <a:gd name="T33" fmla="*/ 0 h 3"/>
                <a:gd name="T34" fmla="*/ 0 w 414"/>
                <a:gd name="T35" fmla="*/ 0 h 3"/>
                <a:gd name="T36" fmla="*/ 0 w 414"/>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14" h="3">
                  <a:moveTo>
                    <a:pt x="0" y="0"/>
                  </a:moveTo>
                  <a:lnTo>
                    <a:pt x="414" y="0"/>
                  </a:lnTo>
                  <a:lnTo>
                    <a:pt x="412" y="2"/>
                  </a:lnTo>
                  <a:lnTo>
                    <a:pt x="411" y="2"/>
                  </a:lnTo>
                  <a:lnTo>
                    <a:pt x="411" y="3"/>
                  </a:lnTo>
                  <a:lnTo>
                    <a:pt x="2" y="3"/>
                  </a:lnTo>
                  <a:lnTo>
                    <a:pt x="2" y="2"/>
                  </a:lnTo>
                  <a:lnTo>
                    <a:pt x="0" y="2"/>
                  </a:lnTo>
                  <a:lnTo>
                    <a:pt x="0" y="0"/>
                  </a:lnTo>
                  <a:close/>
                </a:path>
              </a:pathLst>
            </a:custGeom>
            <a:solidFill>
              <a:srgbClr val="AAA9A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42" name="Freeform 937"/>
            <p:cNvSpPr>
              <a:spLocks/>
            </p:cNvSpPr>
            <p:nvPr/>
          </p:nvSpPr>
          <p:spPr bwMode="auto">
            <a:xfrm>
              <a:off x="4229" y="1309"/>
              <a:ext cx="412" cy="3"/>
            </a:xfrm>
            <a:custGeom>
              <a:avLst/>
              <a:gdLst>
                <a:gd name="T0" fmla="*/ 0 w 412"/>
                <a:gd name="T1" fmla="*/ 0 h 3"/>
                <a:gd name="T2" fmla="*/ 412 w 412"/>
                <a:gd name="T3" fmla="*/ 0 h 3"/>
                <a:gd name="T4" fmla="*/ 412 w 412"/>
                <a:gd name="T5" fmla="*/ 0 h 3"/>
                <a:gd name="T6" fmla="*/ 411 w 412"/>
                <a:gd name="T7" fmla="*/ 0 h 3"/>
                <a:gd name="T8" fmla="*/ 411 w 412"/>
                <a:gd name="T9" fmla="*/ 1 h 3"/>
                <a:gd name="T10" fmla="*/ 411 w 412"/>
                <a:gd name="T11" fmla="*/ 1 h 3"/>
                <a:gd name="T12" fmla="*/ 409 w 412"/>
                <a:gd name="T13" fmla="*/ 1 h 3"/>
                <a:gd name="T14" fmla="*/ 409 w 412"/>
                <a:gd name="T15" fmla="*/ 1 h 3"/>
                <a:gd name="T16" fmla="*/ 409 w 412"/>
                <a:gd name="T17" fmla="*/ 3 h 3"/>
                <a:gd name="T18" fmla="*/ 407 w 412"/>
                <a:gd name="T19" fmla="*/ 3 h 3"/>
                <a:gd name="T20" fmla="*/ 2 w 412"/>
                <a:gd name="T21" fmla="*/ 3 h 3"/>
                <a:gd name="T22" fmla="*/ 2 w 412"/>
                <a:gd name="T23" fmla="*/ 3 h 3"/>
                <a:gd name="T24" fmla="*/ 2 w 412"/>
                <a:gd name="T25" fmla="*/ 3 h 3"/>
                <a:gd name="T26" fmla="*/ 2 w 412"/>
                <a:gd name="T27" fmla="*/ 1 h 3"/>
                <a:gd name="T28" fmla="*/ 2 w 412"/>
                <a:gd name="T29" fmla="*/ 1 h 3"/>
                <a:gd name="T30" fmla="*/ 2 w 412"/>
                <a:gd name="T31" fmla="*/ 1 h 3"/>
                <a:gd name="T32" fmla="*/ 2 w 412"/>
                <a:gd name="T33" fmla="*/ 0 h 3"/>
                <a:gd name="T34" fmla="*/ 0 w 412"/>
                <a:gd name="T35" fmla="*/ 0 h 3"/>
                <a:gd name="T36" fmla="*/ 0 w 412"/>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12" h="3">
                  <a:moveTo>
                    <a:pt x="0" y="0"/>
                  </a:moveTo>
                  <a:lnTo>
                    <a:pt x="412" y="0"/>
                  </a:lnTo>
                  <a:lnTo>
                    <a:pt x="411" y="0"/>
                  </a:lnTo>
                  <a:lnTo>
                    <a:pt x="411" y="1"/>
                  </a:lnTo>
                  <a:lnTo>
                    <a:pt x="409" y="1"/>
                  </a:lnTo>
                  <a:lnTo>
                    <a:pt x="409" y="3"/>
                  </a:lnTo>
                  <a:lnTo>
                    <a:pt x="407" y="3"/>
                  </a:lnTo>
                  <a:lnTo>
                    <a:pt x="2" y="3"/>
                  </a:lnTo>
                  <a:lnTo>
                    <a:pt x="2" y="1"/>
                  </a:lnTo>
                  <a:lnTo>
                    <a:pt x="2" y="0"/>
                  </a:lnTo>
                  <a:lnTo>
                    <a:pt x="0" y="0"/>
                  </a:lnTo>
                  <a:close/>
                </a:path>
              </a:pathLst>
            </a:custGeom>
            <a:solidFill>
              <a:srgbClr val="AC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43" name="Freeform 938"/>
            <p:cNvSpPr>
              <a:spLocks/>
            </p:cNvSpPr>
            <p:nvPr/>
          </p:nvSpPr>
          <p:spPr bwMode="auto">
            <a:xfrm>
              <a:off x="4231" y="1310"/>
              <a:ext cx="409" cy="4"/>
            </a:xfrm>
            <a:custGeom>
              <a:avLst/>
              <a:gdLst>
                <a:gd name="T0" fmla="*/ 0 w 409"/>
                <a:gd name="T1" fmla="*/ 0 h 4"/>
                <a:gd name="T2" fmla="*/ 409 w 409"/>
                <a:gd name="T3" fmla="*/ 0 h 4"/>
                <a:gd name="T4" fmla="*/ 407 w 409"/>
                <a:gd name="T5" fmla="*/ 0 h 4"/>
                <a:gd name="T6" fmla="*/ 407 w 409"/>
                <a:gd name="T7" fmla="*/ 0 h 4"/>
                <a:gd name="T8" fmla="*/ 407 w 409"/>
                <a:gd name="T9" fmla="*/ 2 h 4"/>
                <a:gd name="T10" fmla="*/ 405 w 409"/>
                <a:gd name="T11" fmla="*/ 2 h 4"/>
                <a:gd name="T12" fmla="*/ 405 w 409"/>
                <a:gd name="T13" fmla="*/ 2 h 4"/>
                <a:gd name="T14" fmla="*/ 405 w 409"/>
                <a:gd name="T15" fmla="*/ 4 h 4"/>
                <a:gd name="T16" fmla="*/ 404 w 409"/>
                <a:gd name="T17" fmla="*/ 4 h 4"/>
                <a:gd name="T18" fmla="*/ 404 w 409"/>
                <a:gd name="T19" fmla="*/ 4 h 4"/>
                <a:gd name="T20" fmla="*/ 0 w 409"/>
                <a:gd name="T21" fmla="*/ 4 h 4"/>
                <a:gd name="T22" fmla="*/ 0 w 409"/>
                <a:gd name="T23" fmla="*/ 4 h 4"/>
                <a:gd name="T24" fmla="*/ 0 w 409"/>
                <a:gd name="T25" fmla="*/ 4 h 4"/>
                <a:gd name="T26" fmla="*/ 0 w 409"/>
                <a:gd name="T27" fmla="*/ 2 h 4"/>
                <a:gd name="T28" fmla="*/ 0 w 409"/>
                <a:gd name="T29" fmla="*/ 2 h 4"/>
                <a:gd name="T30" fmla="*/ 0 w 409"/>
                <a:gd name="T31" fmla="*/ 2 h 4"/>
                <a:gd name="T32" fmla="*/ 0 w 409"/>
                <a:gd name="T33" fmla="*/ 2 h 4"/>
                <a:gd name="T34" fmla="*/ 0 w 409"/>
                <a:gd name="T35" fmla="*/ 0 h 4"/>
                <a:gd name="T36" fmla="*/ 0 w 409"/>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09" h="4">
                  <a:moveTo>
                    <a:pt x="0" y="0"/>
                  </a:moveTo>
                  <a:lnTo>
                    <a:pt x="409" y="0"/>
                  </a:lnTo>
                  <a:lnTo>
                    <a:pt x="407" y="0"/>
                  </a:lnTo>
                  <a:lnTo>
                    <a:pt x="407" y="2"/>
                  </a:lnTo>
                  <a:lnTo>
                    <a:pt x="405" y="2"/>
                  </a:lnTo>
                  <a:lnTo>
                    <a:pt x="405" y="4"/>
                  </a:lnTo>
                  <a:lnTo>
                    <a:pt x="404" y="4"/>
                  </a:lnTo>
                  <a:lnTo>
                    <a:pt x="0" y="4"/>
                  </a:lnTo>
                  <a:lnTo>
                    <a:pt x="0" y="2"/>
                  </a:lnTo>
                  <a:lnTo>
                    <a:pt x="0" y="0"/>
                  </a:lnTo>
                  <a:close/>
                </a:path>
              </a:pathLst>
            </a:custGeom>
            <a:solidFill>
              <a:srgbClr val="AC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44" name="Freeform 939"/>
            <p:cNvSpPr>
              <a:spLocks/>
            </p:cNvSpPr>
            <p:nvPr/>
          </p:nvSpPr>
          <p:spPr bwMode="auto">
            <a:xfrm>
              <a:off x="4231" y="1312"/>
              <a:ext cx="405" cy="3"/>
            </a:xfrm>
            <a:custGeom>
              <a:avLst/>
              <a:gdLst>
                <a:gd name="T0" fmla="*/ 0 w 405"/>
                <a:gd name="T1" fmla="*/ 0 h 3"/>
                <a:gd name="T2" fmla="*/ 405 w 405"/>
                <a:gd name="T3" fmla="*/ 0 h 3"/>
                <a:gd name="T4" fmla="*/ 405 w 405"/>
                <a:gd name="T5" fmla="*/ 0 h 3"/>
                <a:gd name="T6" fmla="*/ 405 w 405"/>
                <a:gd name="T7" fmla="*/ 2 h 3"/>
                <a:gd name="T8" fmla="*/ 404 w 405"/>
                <a:gd name="T9" fmla="*/ 2 h 3"/>
                <a:gd name="T10" fmla="*/ 404 w 405"/>
                <a:gd name="T11" fmla="*/ 2 h 3"/>
                <a:gd name="T12" fmla="*/ 404 w 405"/>
                <a:gd name="T13" fmla="*/ 2 h 3"/>
                <a:gd name="T14" fmla="*/ 404 w 405"/>
                <a:gd name="T15" fmla="*/ 3 h 3"/>
                <a:gd name="T16" fmla="*/ 402 w 405"/>
                <a:gd name="T17" fmla="*/ 3 h 3"/>
                <a:gd name="T18" fmla="*/ 402 w 405"/>
                <a:gd name="T19" fmla="*/ 3 h 3"/>
                <a:gd name="T20" fmla="*/ 1 w 405"/>
                <a:gd name="T21" fmla="*/ 3 h 3"/>
                <a:gd name="T22" fmla="*/ 1 w 405"/>
                <a:gd name="T23" fmla="*/ 3 h 3"/>
                <a:gd name="T24" fmla="*/ 1 w 405"/>
                <a:gd name="T25" fmla="*/ 3 h 3"/>
                <a:gd name="T26" fmla="*/ 0 w 405"/>
                <a:gd name="T27" fmla="*/ 2 h 3"/>
                <a:gd name="T28" fmla="*/ 0 w 405"/>
                <a:gd name="T29" fmla="*/ 2 h 3"/>
                <a:gd name="T30" fmla="*/ 0 w 405"/>
                <a:gd name="T31" fmla="*/ 2 h 3"/>
                <a:gd name="T32" fmla="*/ 0 w 405"/>
                <a:gd name="T33" fmla="*/ 2 h 3"/>
                <a:gd name="T34" fmla="*/ 0 w 405"/>
                <a:gd name="T35" fmla="*/ 0 h 3"/>
                <a:gd name="T36" fmla="*/ 0 w 405"/>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05" h="3">
                  <a:moveTo>
                    <a:pt x="0" y="0"/>
                  </a:moveTo>
                  <a:lnTo>
                    <a:pt x="405" y="0"/>
                  </a:lnTo>
                  <a:lnTo>
                    <a:pt x="405" y="2"/>
                  </a:lnTo>
                  <a:lnTo>
                    <a:pt x="404" y="2"/>
                  </a:lnTo>
                  <a:lnTo>
                    <a:pt x="404" y="3"/>
                  </a:lnTo>
                  <a:lnTo>
                    <a:pt x="402" y="3"/>
                  </a:lnTo>
                  <a:lnTo>
                    <a:pt x="1" y="3"/>
                  </a:lnTo>
                  <a:lnTo>
                    <a:pt x="0" y="2"/>
                  </a:lnTo>
                  <a:lnTo>
                    <a:pt x="0" y="0"/>
                  </a:lnTo>
                  <a:close/>
                </a:path>
              </a:pathLst>
            </a:custGeom>
            <a:solidFill>
              <a:srgbClr val="AF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45" name="Freeform 940"/>
            <p:cNvSpPr>
              <a:spLocks/>
            </p:cNvSpPr>
            <p:nvPr/>
          </p:nvSpPr>
          <p:spPr bwMode="auto">
            <a:xfrm>
              <a:off x="4231" y="1314"/>
              <a:ext cx="404" cy="3"/>
            </a:xfrm>
            <a:custGeom>
              <a:avLst/>
              <a:gdLst>
                <a:gd name="T0" fmla="*/ 0 w 404"/>
                <a:gd name="T1" fmla="*/ 0 h 3"/>
                <a:gd name="T2" fmla="*/ 404 w 404"/>
                <a:gd name="T3" fmla="*/ 0 h 3"/>
                <a:gd name="T4" fmla="*/ 404 w 404"/>
                <a:gd name="T5" fmla="*/ 0 h 3"/>
                <a:gd name="T6" fmla="*/ 404 w 404"/>
                <a:gd name="T7" fmla="*/ 1 h 3"/>
                <a:gd name="T8" fmla="*/ 402 w 404"/>
                <a:gd name="T9" fmla="*/ 1 h 3"/>
                <a:gd name="T10" fmla="*/ 402 w 404"/>
                <a:gd name="T11" fmla="*/ 1 h 3"/>
                <a:gd name="T12" fmla="*/ 402 w 404"/>
                <a:gd name="T13" fmla="*/ 1 h 3"/>
                <a:gd name="T14" fmla="*/ 402 w 404"/>
                <a:gd name="T15" fmla="*/ 3 h 3"/>
                <a:gd name="T16" fmla="*/ 400 w 404"/>
                <a:gd name="T17" fmla="*/ 3 h 3"/>
                <a:gd name="T18" fmla="*/ 400 w 404"/>
                <a:gd name="T19" fmla="*/ 3 h 3"/>
                <a:gd name="T20" fmla="*/ 1 w 404"/>
                <a:gd name="T21" fmla="*/ 3 h 3"/>
                <a:gd name="T22" fmla="*/ 1 w 404"/>
                <a:gd name="T23" fmla="*/ 3 h 3"/>
                <a:gd name="T24" fmla="*/ 1 w 404"/>
                <a:gd name="T25" fmla="*/ 3 h 3"/>
                <a:gd name="T26" fmla="*/ 1 w 404"/>
                <a:gd name="T27" fmla="*/ 1 h 3"/>
                <a:gd name="T28" fmla="*/ 1 w 404"/>
                <a:gd name="T29" fmla="*/ 1 h 3"/>
                <a:gd name="T30" fmla="*/ 1 w 404"/>
                <a:gd name="T31" fmla="*/ 1 h 3"/>
                <a:gd name="T32" fmla="*/ 1 w 404"/>
                <a:gd name="T33" fmla="*/ 1 h 3"/>
                <a:gd name="T34" fmla="*/ 0 w 404"/>
                <a:gd name="T35" fmla="*/ 0 h 3"/>
                <a:gd name="T36" fmla="*/ 0 w 404"/>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04" h="3">
                  <a:moveTo>
                    <a:pt x="0" y="0"/>
                  </a:moveTo>
                  <a:lnTo>
                    <a:pt x="404" y="0"/>
                  </a:lnTo>
                  <a:lnTo>
                    <a:pt x="404" y="1"/>
                  </a:lnTo>
                  <a:lnTo>
                    <a:pt x="402" y="1"/>
                  </a:lnTo>
                  <a:lnTo>
                    <a:pt x="402" y="3"/>
                  </a:lnTo>
                  <a:lnTo>
                    <a:pt x="400" y="3"/>
                  </a:lnTo>
                  <a:lnTo>
                    <a:pt x="1" y="3"/>
                  </a:lnTo>
                  <a:lnTo>
                    <a:pt x="1" y="1"/>
                  </a:lnTo>
                  <a:lnTo>
                    <a:pt x="0" y="0"/>
                  </a:lnTo>
                  <a:close/>
                </a:path>
              </a:pathLst>
            </a:custGeom>
            <a:solidFill>
              <a:srgbClr val="AF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46" name="Freeform 941"/>
            <p:cNvSpPr>
              <a:spLocks/>
            </p:cNvSpPr>
            <p:nvPr/>
          </p:nvSpPr>
          <p:spPr bwMode="auto">
            <a:xfrm>
              <a:off x="4232" y="1315"/>
              <a:ext cx="401" cy="4"/>
            </a:xfrm>
            <a:custGeom>
              <a:avLst/>
              <a:gdLst>
                <a:gd name="T0" fmla="*/ 0 w 401"/>
                <a:gd name="T1" fmla="*/ 0 h 4"/>
                <a:gd name="T2" fmla="*/ 401 w 401"/>
                <a:gd name="T3" fmla="*/ 0 h 4"/>
                <a:gd name="T4" fmla="*/ 401 w 401"/>
                <a:gd name="T5" fmla="*/ 0 h 4"/>
                <a:gd name="T6" fmla="*/ 401 w 401"/>
                <a:gd name="T7" fmla="*/ 2 h 4"/>
                <a:gd name="T8" fmla="*/ 399 w 401"/>
                <a:gd name="T9" fmla="*/ 2 h 4"/>
                <a:gd name="T10" fmla="*/ 399 w 401"/>
                <a:gd name="T11" fmla="*/ 2 h 4"/>
                <a:gd name="T12" fmla="*/ 399 w 401"/>
                <a:gd name="T13" fmla="*/ 2 h 4"/>
                <a:gd name="T14" fmla="*/ 397 w 401"/>
                <a:gd name="T15" fmla="*/ 4 h 4"/>
                <a:gd name="T16" fmla="*/ 397 w 401"/>
                <a:gd name="T17" fmla="*/ 4 h 4"/>
                <a:gd name="T18" fmla="*/ 397 w 401"/>
                <a:gd name="T19" fmla="*/ 4 h 4"/>
                <a:gd name="T20" fmla="*/ 0 w 401"/>
                <a:gd name="T21" fmla="*/ 4 h 4"/>
                <a:gd name="T22" fmla="*/ 0 w 401"/>
                <a:gd name="T23" fmla="*/ 4 h 4"/>
                <a:gd name="T24" fmla="*/ 0 w 401"/>
                <a:gd name="T25" fmla="*/ 4 h 4"/>
                <a:gd name="T26" fmla="*/ 0 w 401"/>
                <a:gd name="T27" fmla="*/ 2 h 4"/>
                <a:gd name="T28" fmla="*/ 0 w 401"/>
                <a:gd name="T29" fmla="*/ 2 h 4"/>
                <a:gd name="T30" fmla="*/ 0 w 401"/>
                <a:gd name="T31" fmla="*/ 2 h 4"/>
                <a:gd name="T32" fmla="*/ 0 w 401"/>
                <a:gd name="T33" fmla="*/ 2 h 4"/>
                <a:gd name="T34" fmla="*/ 0 w 401"/>
                <a:gd name="T35" fmla="*/ 0 h 4"/>
                <a:gd name="T36" fmla="*/ 0 w 401"/>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01" h="4">
                  <a:moveTo>
                    <a:pt x="0" y="0"/>
                  </a:moveTo>
                  <a:lnTo>
                    <a:pt x="401" y="0"/>
                  </a:lnTo>
                  <a:lnTo>
                    <a:pt x="401" y="2"/>
                  </a:lnTo>
                  <a:lnTo>
                    <a:pt x="399" y="2"/>
                  </a:lnTo>
                  <a:lnTo>
                    <a:pt x="397" y="4"/>
                  </a:lnTo>
                  <a:lnTo>
                    <a:pt x="0" y="4"/>
                  </a:lnTo>
                  <a:lnTo>
                    <a:pt x="0" y="2"/>
                  </a:lnTo>
                  <a:lnTo>
                    <a:pt x="0" y="0"/>
                  </a:lnTo>
                  <a:close/>
                </a:path>
              </a:pathLst>
            </a:custGeom>
            <a:solidFill>
              <a:srgbClr val="AF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47" name="Freeform 942"/>
            <p:cNvSpPr>
              <a:spLocks/>
            </p:cNvSpPr>
            <p:nvPr/>
          </p:nvSpPr>
          <p:spPr bwMode="auto">
            <a:xfrm>
              <a:off x="4232" y="1317"/>
              <a:ext cx="399" cy="3"/>
            </a:xfrm>
            <a:custGeom>
              <a:avLst/>
              <a:gdLst>
                <a:gd name="T0" fmla="*/ 0 w 399"/>
                <a:gd name="T1" fmla="*/ 0 h 3"/>
                <a:gd name="T2" fmla="*/ 399 w 399"/>
                <a:gd name="T3" fmla="*/ 0 h 3"/>
                <a:gd name="T4" fmla="*/ 399 w 399"/>
                <a:gd name="T5" fmla="*/ 0 h 3"/>
                <a:gd name="T6" fmla="*/ 397 w 399"/>
                <a:gd name="T7" fmla="*/ 2 h 3"/>
                <a:gd name="T8" fmla="*/ 397 w 399"/>
                <a:gd name="T9" fmla="*/ 2 h 3"/>
                <a:gd name="T10" fmla="*/ 397 w 399"/>
                <a:gd name="T11" fmla="*/ 2 h 3"/>
                <a:gd name="T12" fmla="*/ 397 w 399"/>
                <a:gd name="T13" fmla="*/ 2 h 3"/>
                <a:gd name="T14" fmla="*/ 397 w 399"/>
                <a:gd name="T15" fmla="*/ 3 h 3"/>
                <a:gd name="T16" fmla="*/ 396 w 399"/>
                <a:gd name="T17" fmla="*/ 3 h 3"/>
                <a:gd name="T18" fmla="*/ 396 w 399"/>
                <a:gd name="T19" fmla="*/ 3 h 3"/>
                <a:gd name="T20" fmla="*/ 2 w 399"/>
                <a:gd name="T21" fmla="*/ 3 h 3"/>
                <a:gd name="T22" fmla="*/ 2 w 399"/>
                <a:gd name="T23" fmla="*/ 3 h 3"/>
                <a:gd name="T24" fmla="*/ 2 w 399"/>
                <a:gd name="T25" fmla="*/ 3 h 3"/>
                <a:gd name="T26" fmla="*/ 2 w 399"/>
                <a:gd name="T27" fmla="*/ 2 h 3"/>
                <a:gd name="T28" fmla="*/ 0 w 399"/>
                <a:gd name="T29" fmla="*/ 2 h 3"/>
                <a:gd name="T30" fmla="*/ 0 w 399"/>
                <a:gd name="T31" fmla="*/ 2 h 3"/>
                <a:gd name="T32" fmla="*/ 0 w 399"/>
                <a:gd name="T33" fmla="*/ 2 h 3"/>
                <a:gd name="T34" fmla="*/ 0 w 399"/>
                <a:gd name="T35" fmla="*/ 0 h 3"/>
                <a:gd name="T36" fmla="*/ 0 w 399"/>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99" h="3">
                  <a:moveTo>
                    <a:pt x="0" y="0"/>
                  </a:moveTo>
                  <a:lnTo>
                    <a:pt x="399" y="0"/>
                  </a:lnTo>
                  <a:lnTo>
                    <a:pt x="397" y="2"/>
                  </a:lnTo>
                  <a:lnTo>
                    <a:pt x="397" y="3"/>
                  </a:lnTo>
                  <a:lnTo>
                    <a:pt x="396" y="3"/>
                  </a:lnTo>
                  <a:lnTo>
                    <a:pt x="2" y="3"/>
                  </a:lnTo>
                  <a:lnTo>
                    <a:pt x="2" y="2"/>
                  </a:lnTo>
                  <a:lnTo>
                    <a:pt x="0" y="2"/>
                  </a:lnTo>
                  <a:lnTo>
                    <a:pt x="0" y="0"/>
                  </a:lnTo>
                  <a:close/>
                </a:path>
              </a:pathLst>
            </a:custGeom>
            <a:solidFill>
              <a:srgbClr val="B1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48" name="Freeform 943"/>
            <p:cNvSpPr>
              <a:spLocks/>
            </p:cNvSpPr>
            <p:nvPr/>
          </p:nvSpPr>
          <p:spPr bwMode="auto">
            <a:xfrm>
              <a:off x="4232" y="1319"/>
              <a:ext cx="397" cy="3"/>
            </a:xfrm>
            <a:custGeom>
              <a:avLst/>
              <a:gdLst>
                <a:gd name="T0" fmla="*/ 0 w 397"/>
                <a:gd name="T1" fmla="*/ 0 h 3"/>
                <a:gd name="T2" fmla="*/ 397 w 397"/>
                <a:gd name="T3" fmla="*/ 0 h 3"/>
                <a:gd name="T4" fmla="*/ 397 w 397"/>
                <a:gd name="T5" fmla="*/ 0 h 3"/>
                <a:gd name="T6" fmla="*/ 397 w 397"/>
                <a:gd name="T7" fmla="*/ 1 h 3"/>
                <a:gd name="T8" fmla="*/ 396 w 397"/>
                <a:gd name="T9" fmla="*/ 1 h 3"/>
                <a:gd name="T10" fmla="*/ 396 w 397"/>
                <a:gd name="T11" fmla="*/ 1 h 3"/>
                <a:gd name="T12" fmla="*/ 396 w 397"/>
                <a:gd name="T13" fmla="*/ 1 h 3"/>
                <a:gd name="T14" fmla="*/ 396 w 397"/>
                <a:gd name="T15" fmla="*/ 3 h 3"/>
                <a:gd name="T16" fmla="*/ 394 w 397"/>
                <a:gd name="T17" fmla="*/ 3 h 3"/>
                <a:gd name="T18" fmla="*/ 394 w 397"/>
                <a:gd name="T19" fmla="*/ 3 h 3"/>
                <a:gd name="T20" fmla="*/ 2 w 397"/>
                <a:gd name="T21" fmla="*/ 3 h 3"/>
                <a:gd name="T22" fmla="*/ 2 w 397"/>
                <a:gd name="T23" fmla="*/ 3 h 3"/>
                <a:gd name="T24" fmla="*/ 2 w 397"/>
                <a:gd name="T25" fmla="*/ 3 h 3"/>
                <a:gd name="T26" fmla="*/ 2 w 397"/>
                <a:gd name="T27" fmla="*/ 1 h 3"/>
                <a:gd name="T28" fmla="*/ 2 w 397"/>
                <a:gd name="T29" fmla="*/ 1 h 3"/>
                <a:gd name="T30" fmla="*/ 2 w 397"/>
                <a:gd name="T31" fmla="*/ 1 h 3"/>
                <a:gd name="T32" fmla="*/ 2 w 397"/>
                <a:gd name="T33" fmla="*/ 1 h 3"/>
                <a:gd name="T34" fmla="*/ 2 w 397"/>
                <a:gd name="T35" fmla="*/ 0 h 3"/>
                <a:gd name="T36" fmla="*/ 0 w 397"/>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97" h="3">
                  <a:moveTo>
                    <a:pt x="0" y="0"/>
                  </a:moveTo>
                  <a:lnTo>
                    <a:pt x="397" y="0"/>
                  </a:lnTo>
                  <a:lnTo>
                    <a:pt x="397" y="1"/>
                  </a:lnTo>
                  <a:lnTo>
                    <a:pt x="396" y="1"/>
                  </a:lnTo>
                  <a:lnTo>
                    <a:pt x="396" y="3"/>
                  </a:lnTo>
                  <a:lnTo>
                    <a:pt x="394" y="3"/>
                  </a:lnTo>
                  <a:lnTo>
                    <a:pt x="2" y="3"/>
                  </a:lnTo>
                  <a:lnTo>
                    <a:pt x="2" y="1"/>
                  </a:lnTo>
                  <a:lnTo>
                    <a:pt x="2" y="0"/>
                  </a:lnTo>
                  <a:lnTo>
                    <a:pt x="0" y="0"/>
                  </a:lnTo>
                  <a:close/>
                </a:path>
              </a:pathLst>
            </a:custGeom>
            <a:solidFill>
              <a:srgbClr val="B1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49" name="Freeform 944"/>
            <p:cNvSpPr>
              <a:spLocks/>
            </p:cNvSpPr>
            <p:nvPr/>
          </p:nvSpPr>
          <p:spPr bwMode="auto">
            <a:xfrm>
              <a:off x="4234" y="1320"/>
              <a:ext cx="394" cy="4"/>
            </a:xfrm>
            <a:custGeom>
              <a:avLst/>
              <a:gdLst>
                <a:gd name="T0" fmla="*/ 0 w 394"/>
                <a:gd name="T1" fmla="*/ 0 h 4"/>
                <a:gd name="T2" fmla="*/ 394 w 394"/>
                <a:gd name="T3" fmla="*/ 0 h 4"/>
                <a:gd name="T4" fmla="*/ 394 w 394"/>
                <a:gd name="T5" fmla="*/ 0 h 4"/>
                <a:gd name="T6" fmla="*/ 394 w 394"/>
                <a:gd name="T7" fmla="*/ 2 h 4"/>
                <a:gd name="T8" fmla="*/ 392 w 394"/>
                <a:gd name="T9" fmla="*/ 2 h 4"/>
                <a:gd name="T10" fmla="*/ 392 w 394"/>
                <a:gd name="T11" fmla="*/ 2 h 4"/>
                <a:gd name="T12" fmla="*/ 392 w 394"/>
                <a:gd name="T13" fmla="*/ 4 h 4"/>
                <a:gd name="T14" fmla="*/ 392 w 394"/>
                <a:gd name="T15" fmla="*/ 4 h 4"/>
                <a:gd name="T16" fmla="*/ 392 w 394"/>
                <a:gd name="T17" fmla="*/ 4 h 4"/>
                <a:gd name="T18" fmla="*/ 390 w 394"/>
                <a:gd name="T19" fmla="*/ 4 h 4"/>
                <a:gd name="T20" fmla="*/ 2 w 394"/>
                <a:gd name="T21" fmla="*/ 4 h 4"/>
                <a:gd name="T22" fmla="*/ 2 w 394"/>
                <a:gd name="T23" fmla="*/ 4 h 4"/>
                <a:gd name="T24" fmla="*/ 0 w 394"/>
                <a:gd name="T25" fmla="*/ 4 h 4"/>
                <a:gd name="T26" fmla="*/ 0 w 394"/>
                <a:gd name="T27" fmla="*/ 4 h 4"/>
                <a:gd name="T28" fmla="*/ 0 w 394"/>
                <a:gd name="T29" fmla="*/ 2 h 4"/>
                <a:gd name="T30" fmla="*/ 0 w 394"/>
                <a:gd name="T31" fmla="*/ 2 h 4"/>
                <a:gd name="T32" fmla="*/ 0 w 394"/>
                <a:gd name="T33" fmla="*/ 2 h 4"/>
                <a:gd name="T34" fmla="*/ 0 w 394"/>
                <a:gd name="T35" fmla="*/ 0 h 4"/>
                <a:gd name="T36" fmla="*/ 0 w 394"/>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94" h="4">
                  <a:moveTo>
                    <a:pt x="0" y="0"/>
                  </a:moveTo>
                  <a:lnTo>
                    <a:pt x="394" y="0"/>
                  </a:lnTo>
                  <a:lnTo>
                    <a:pt x="394" y="2"/>
                  </a:lnTo>
                  <a:lnTo>
                    <a:pt x="392" y="2"/>
                  </a:lnTo>
                  <a:lnTo>
                    <a:pt x="392" y="4"/>
                  </a:lnTo>
                  <a:lnTo>
                    <a:pt x="390" y="4"/>
                  </a:lnTo>
                  <a:lnTo>
                    <a:pt x="2" y="4"/>
                  </a:lnTo>
                  <a:lnTo>
                    <a:pt x="0" y="4"/>
                  </a:lnTo>
                  <a:lnTo>
                    <a:pt x="0" y="2"/>
                  </a:lnTo>
                  <a:lnTo>
                    <a:pt x="0" y="0"/>
                  </a:lnTo>
                  <a:close/>
                </a:path>
              </a:pathLst>
            </a:custGeom>
            <a:solidFill>
              <a:srgbClr val="B4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50" name="Freeform 945"/>
            <p:cNvSpPr>
              <a:spLocks/>
            </p:cNvSpPr>
            <p:nvPr/>
          </p:nvSpPr>
          <p:spPr bwMode="auto">
            <a:xfrm>
              <a:off x="4234" y="1322"/>
              <a:ext cx="392" cy="3"/>
            </a:xfrm>
            <a:custGeom>
              <a:avLst/>
              <a:gdLst>
                <a:gd name="T0" fmla="*/ 0 w 392"/>
                <a:gd name="T1" fmla="*/ 0 h 3"/>
                <a:gd name="T2" fmla="*/ 392 w 392"/>
                <a:gd name="T3" fmla="*/ 0 h 3"/>
                <a:gd name="T4" fmla="*/ 392 w 392"/>
                <a:gd name="T5" fmla="*/ 2 h 3"/>
                <a:gd name="T6" fmla="*/ 392 w 392"/>
                <a:gd name="T7" fmla="*/ 2 h 3"/>
                <a:gd name="T8" fmla="*/ 392 w 392"/>
                <a:gd name="T9" fmla="*/ 2 h 3"/>
                <a:gd name="T10" fmla="*/ 390 w 392"/>
                <a:gd name="T11" fmla="*/ 2 h 3"/>
                <a:gd name="T12" fmla="*/ 390 w 392"/>
                <a:gd name="T13" fmla="*/ 3 h 3"/>
                <a:gd name="T14" fmla="*/ 390 w 392"/>
                <a:gd name="T15" fmla="*/ 3 h 3"/>
                <a:gd name="T16" fmla="*/ 390 w 392"/>
                <a:gd name="T17" fmla="*/ 3 h 3"/>
                <a:gd name="T18" fmla="*/ 390 w 392"/>
                <a:gd name="T19" fmla="*/ 3 h 3"/>
                <a:gd name="T20" fmla="*/ 2 w 392"/>
                <a:gd name="T21" fmla="*/ 3 h 3"/>
                <a:gd name="T22" fmla="*/ 2 w 392"/>
                <a:gd name="T23" fmla="*/ 3 h 3"/>
                <a:gd name="T24" fmla="*/ 2 w 392"/>
                <a:gd name="T25" fmla="*/ 3 h 3"/>
                <a:gd name="T26" fmla="*/ 2 w 392"/>
                <a:gd name="T27" fmla="*/ 3 h 3"/>
                <a:gd name="T28" fmla="*/ 2 w 392"/>
                <a:gd name="T29" fmla="*/ 2 h 3"/>
                <a:gd name="T30" fmla="*/ 2 w 392"/>
                <a:gd name="T31" fmla="*/ 2 h 3"/>
                <a:gd name="T32" fmla="*/ 0 w 392"/>
                <a:gd name="T33" fmla="*/ 2 h 3"/>
                <a:gd name="T34" fmla="*/ 0 w 392"/>
                <a:gd name="T35" fmla="*/ 2 h 3"/>
                <a:gd name="T36" fmla="*/ 0 w 392"/>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92" h="3">
                  <a:moveTo>
                    <a:pt x="0" y="0"/>
                  </a:moveTo>
                  <a:lnTo>
                    <a:pt x="392" y="0"/>
                  </a:lnTo>
                  <a:lnTo>
                    <a:pt x="392" y="2"/>
                  </a:lnTo>
                  <a:lnTo>
                    <a:pt x="390" y="2"/>
                  </a:lnTo>
                  <a:lnTo>
                    <a:pt x="390" y="3"/>
                  </a:lnTo>
                  <a:lnTo>
                    <a:pt x="2" y="3"/>
                  </a:lnTo>
                  <a:lnTo>
                    <a:pt x="2" y="2"/>
                  </a:lnTo>
                  <a:lnTo>
                    <a:pt x="0" y="2"/>
                  </a:lnTo>
                  <a:lnTo>
                    <a:pt x="0" y="0"/>
                  </a:lnTo>
                  <a:close/>
                </a:path>
              </a:pathLst>
            </a:custGeom>
            <a:solidFill>
              <a:srgbClr val="B4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51" name="Freeform 946"/>
            <p:cNvSpPr>
              <a:spLocks/>
            </p:cNvSpPr>
            <p:nvPr/>
          </p:nvSpPr>
          <p:spPr bwMode="auto">
            <a:xfrm>
              <a:off x="4236" y="1324"/>
              <a:ext cx="388" cy="3"/>
            </a:xfrm>
            <a:custGeom>
              <a:avLst/>
              <a:gdLst>
                <a:gd name="T0" fmla="*/ 0 w 388"/>
                <a:gd name="T1" fmla="*/ 0 h 3"/>
                <a:gd name="T2" fmla="*/ 388 w 388"/>
                <a:gd name="T3" fmla="*/ 0 h 3"/>
                <a:gd name="T4" fmla="*/ 388 w 388"/>
                <a:gd name="T5" fmla="*/ 1 h 3"/>
                <a:gd name="T6" fmla="*/ 388 w 388"/>
                <a:gd name="T7" fmla="*/ 1 h 3"/>
                <a:gd name="T8" fmla="*/ 388 w 388"/>
                <a:gd name="T9" fmla="*/ 1 h 3"/>
                <a:gd name="T10" fmla="*/ 388 w 388"/>
                <a:gd name="T11" fmla="*/ 1 h 3"/>
                <a:gd name="T12" fmla="*/ 387 w 388"/>
                <a:gd name="T13" fmla="*/ 3 h 3"/>
                <a:gd name="T14" fmla="*/ 387 w 388"/>
                <a:gd name="T15" fmla="*/ 3 h 3"/>
                <a:gd name="T16" fmla="*/ 387 w 388"/>
                <a:gd name="T17" fmla="*/ 3 h 3"/>
                <a:gd name="T18" fmla="*/ 387 w 388"/>
                <a:gd name="T19" fmla="*/ 3 h 3"/>
                <a:gd name="T20" fmla="*/ 1 w 388"/>
                <a:gd name="T21" fmla="*/ 3 h 3"/>
                <a:gd name="T22" fmla="*/ 0 w 388"/>
                <a:gd name="T23" fmla="*/ 3 h 3"/>
                <a:gd name="T24" fmla="*/ 0 w 388"/>
                <a:gd name="T25" fmla="*/ 3 h 3"/>
                <a:gd name="T26" fmla="*/ 0 w 388"/>
                <a:gd name="T27" fmla="*/ 3 h 3"/>
                <a:gd name="T28" fmla="*/ 0 w 388"/>
                <a:gd name="T29" fmla="*/ 1 h 3"/>
                <a:gd name="T30" fmla="*/ 0 w 388"/>
                <a:gd name="T31" fmla="*/ 1 h 3"/>
                <a:gd name="T32" fmla="*/ 0 w 388"/>
                <a:gd name="T33" fmla="*/ 1 h 3"/>
                <a:gd name="T34" fmla="*/ 0 w 388"/>
                <a:gd name="T35" fmla="*/ 1 h 3"/>
                <a:gd name="T36" fmla="*/ 0 w 388"/>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88" h="3">
                  <a:moveTo>
                    <a:pt x="0" y="0"/>
                  </a:moveTo>
                  <a:lnTo>
                    <a:pt x="388" y="0"/>
                  </a:lnTo>
                  <a:lnTo>
                    <a:pt x="388" y="1"/>
                  </a:lnTo>
                  <a:lnTo>
                    <a:pt x="387" y="3"/>
                  </a:lnTo>
                  <a:lnTo>
                    <a:pt x="1" y="3"/>
                  </a:lnTo>
                  <a:lnTo>
                    <a:pt x="0" y="3"/>
                  </a:lnTo>
                  <a:lnTo>
                    <a:pt x="0" y="1"/>
                  </a:lnTo>
                  <a:lnTo>
                    <a:pt x="0" y="0"/>
                  </a:lnTo>
                  <a:close/>
                </a:path>
              </a:pathLst>
            </a:custGeom>
            <a:solidFill>
              <a:srgbClr val="B4B3B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52" name="Freeform 947"/>
            <p:cNvSpPr>
              <a:spLocks/>
            </p:cNvSpPr>
            <p:nvPr/>
          </p:nvSpPr>
          <p:spPr bwMode="auto">
            <a:xfrm>
              <a:off x="4236" y="1325"/>
              <a:ext cx="388" cy="4"/>
            </a:xfrm>
            <a:custGeom>
              <a:avLst/>
              <a:gdLst>
                <a:gd name="T0" fmla="*/ 0 w 388"/>
                <a:gd name="T1" fmla="*/ 0 h 4"/>
                <a:gd name="T2" fmla="*/ 388 w 388"/>
                <a:gd name="T3" fmla="*/ 0 h 4"/>
                <a:gd name="T4" fmla="*/ 387 w 388"/>
                <a:gd name="T5" fmla="*/ 2 h 4"/>
                <a:gd name="T6" fmla="*/ 387 w 388"/>
                <a:gd name="T7" fmla="*/ 2 h 4"/>
                <a:gd name="T8" fmla="*/ 387 w 388"/>
                <a:gd name="T9" fmla="*/ 2 h 4"/>
                <a:gd name="T10" fmla="*/ 387 w 388"/>
                <a:gd name="T11" fmla="*/ 2 h 4"/>
                <a:gd name="T12" fmla="*/ 387 w 388"/>
                <a:gd name="T13" fmla="*/ 2 h 4"/>
                <a:gd name="T14" fmla="*/ 387 w 388"/>
                <a:gd name="T15" fmla="*/ 2 h 4"/>
                <a:gd name="T16" fmla="*/ 387 w 388"/>
                <a:gd name="T17" fmla="*/ 4 h 4"/>
                <a:gd name="T18" fmla="*/ 387 w 388"/>
                <a:gd name="T19" fmla="*/ 4 h 4"/>
                <a:gd name="T20" fmla="*/ 387 w 388"/>
                <a:gd name="T21" fmla="*/ 4 h 4"/>
                <a:gd name="T22" fmla="*/ 387 w 388"/>
                <a:gd name="T23" fmla="*/ 4 h 4"/>
                <a:gd name="T24" fmla="*/ 385 w 388"/>
                <a:gd name="T25" fmla="*/ 4 h 4"/>
                <a:gd name="T26" fmla="*/ 385 w 388"/>
                <a:gd name="T27" fmla="*/ 4 h 4"/>
                <a:gd name="T28" fmla="*/ 385 w 388"/>
                <a:gd name="T29" fmla="*/ 4 h 4"/>
                <a:gd name="T30" fmla="*/ 385 w 388"/>
                <a:gd name="T31" fmla="*/ 4 h 4"/>
                <a:gd name="T32" fmla="*/ 385 w 388"/>
                <a:gd name="T33" fmla="*/ 4 h 4"/>
                <a:gd name="T34" fmla="*/ 385 w 388"/>
                <a:gd name="T35" fmla="*/ 4 h 4"/>
                <a:gd name="T36" fmla="*/ 1 w 388"/>
                <a:gd name="T37" fmla="*/ 4 h 4"/>
                <a:gd name="T38" fmla="*/ 1 w 388"/>
                <a:gd name="T39" fmla="*/ 4 h 4"/>
                <a:gd name="T40" fmla="*/ 1 w 388"/>
                <a:gd name="T41" fmla="*/ 4 h 4"/>
                <a:gd name="T42" fmla="*/ 1 w 388"/>
                <a:gd name="T43" fmla="*/ 4 h 4"/>
                <a:gd name="T44" fmla="*/ 1 w 388"/>
                <a:gd name="T45" fmla="*/ 2 h 4"/>
                <a:gd name="T46" fmla="*/ 0 w 388"/>
                <a:gd name="T47" fmla="*/ 2 h 4"/>
                <a:gd name="T48" fmla="*/ 0 w 388"/>
                <a:gd name="T49" fmla="*/ 2 h 4"/>
                <a:gd name="T50" fmla="*/ 0 w 388"/>
                <a:gd name="T51" fmla="*/ 2 h 4"/>
                <a:gd name="T52" fmla="*/ 0 w 388"/>
                <a:gd name="T53" fmla="*/ 0 h 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88" h="4">
                  <a:moveTo>
                    <a:pt x="0" y="0"/>
                  </a:moveTo>
                  <a:lnTo>
                    <a:pt x="388" y="0"/>
                  </a:lnTo>
                  <a:lnTo>
                    <a:pt x="387" y="2"/>
                  </a:lnTo>
                  <a:lnTo>
                    <a:pt x="387" y="4"/>
                  </a:lnTo>
                  <a:lnTo>
                    <a:pt x="385" y="4"/>
                  </a:lnTo>
                  <a:lnTo>
                    <a:pt x="1" y="4"/>
                  </a:lnTo>
                  <a:lnTo>
                    <a:pt x="1" y="2"/>
                  </a:lnTo>
                  <a:lnTo>
                    <a:pt x="0" y="2"/>
                  </a:lnTo>
                  <a:lnTo>
                    <a:pt x="0" y="0"/>
                  </a:lnTo>
                  <a:close/>
                </a:path>
              </a:pathLst>
            </a:custGeom>
            <a:solidFill>
              <a:srgbClr val="B6B6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53" name="Freeform 948"/>
            <p:cNvSpPr>
              <a:spLocks/>
            </p:cNvSpPr>
            <p:nvPr/>
          </p:nvSpPr>
          <p:spPr bwMode="auto">
            <a:xfrm>
              <a:off x="4237" y="1327"/>
              <a:ext cx="386" cy="3"/>
            </a:xfrm>
            <a:custGeom>
              <a:avLst/>
              <a:gdLst>
                <a:gd name="T0" fmla="*/ 0 w 386"/>
                <a:gd name="T1" fmla="*/ 0 h 3"/>
                <a:gd name="T2" fmla="*/ 386 w 386"/>
                <a:gd name="T3" fmla="*/ 0 h 3"/>
                <a:gd name="T4" fmla="*/ 386 w 386"/>
                <a:gd name="T5" fmla="*/ 0 h 3"/>
                <a:gd name="T6" fmla="*/ 386 w 386"/>
                <a:gd name="T7" fmla="*/ 0 h 3"/>
                <a:gd name="T8" fmla="*/ 386 w 386"/>
                <a:gd name="T9" fmla="*/ 2 h 3"/>
                <a:gd name="T10" fmla="*/ 386 w 386"/>
                <a:gd name="T11" fmla="*/ 2 h 3"/>
                <a:gd name="T12" fmla="*/ 386 w 386"/>
                <a:gd name="T13" fmla="*/ 2 h 3"/>
                <a:gd name="T14" fmla="*/ 386 w 386"/>
                <a:gd name="T15" fmla="*/ 2 h 3"/>
                <a:gd name="T16" fmla="*/ 386 w 386"/>
                <a:gd name="T17" fmla="*/ 2 h 3"/>
                <a:gd name="T18" fmla="*/ 386 w 386"/>
                <a:gd name="T19" fmla="*/ 2 h 3"/>
                <a:gd name="T20" fmla="*/ 384 w 386"/>
                <a:gd name="T21" fmla="*/ 2 h 3"/>
                <a:gd name="T22" fmla="*/ 384 w 386"/>
                <a:gd name="T23" fmla="*/ 2 h 3"/>
                <a:gd name="T24" fmla="*/ 384 w 386"/>
                <a:gd name="T25" fmla="*/ 2 h 3"/>
                <a:gd name="T26" fmla="*/ 384 w 386"/>
                <a:gd name="T27" fmla="*/ 3 h 3"/>
                <a:gd name="T28" fmla="*/ 384 w 386"/>
                <a:gd name="T29" fmla="*/ 3 h 3"/>
                <a:gd name="T30" fmla="*/ 384 w 386"/>
                <a:gd name="T31" fmla="*/ 3 h 3"/>
                <a:gd name="T32" fmla="*/ 384 w 386"/>
                <a:gd name="T33" fmla="*/ 3 h 3"/>
                <a:gd name="T34" fmla="*/ 384 w 386"/>
                <a:gd name="T35" fmla="*/ 3 h 3"/>
                <a:gd name="T36" fmla="*/ 0 w 386"/>
                <a:gd name="T37" fmla="*/ 3 h 3"/>
                <a:gd name="T38" fmla="*/ 0 w 386"/>
                <a:gd name="T39" fmla="*/ 3 h 3"/>
                <a:gd name="T40" fmla="*/ 0 w 386"/>
                <a:gd name="T41" fmla="*/ 3 h 3"/>
                <a:gd name="T42" fmla="*/ 0 w 386"/>
                <a:gd name="T43" fmla="*/ 3 h 3"/>
                <a:gd name="T44" fmla="*/ 0 w 386"/>
                <a:gd name="T45" fmla="*/ 2 h 3"/>
                <a:gd name="T46" fmla="*/ 0 w 386"/>
                <a:gd name="T47" fmla="*/ 2 h 3"/>
                <a:gd name="T48" fmla="*/ 0 w 386"/>
                <a:gd name="T49" fmla="*/ 2 h 3"/>
                <a:gd name="T50" fmla="*/ 0 w 386"/>
                <a:gd name="T51" fmla="*/ 2 h 3"/>
                <a:gd name="T52" fmla="*/ 0 w 386"/>
                <a:gd name="T53" fmla="*/ 0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386" h="3">
                  <a:moveTo>
                    <a:pt x="0" y="0"/>
                  </a:moveTo>
                  <a:lnTo>
                    <a:pt x="386" y="0"/>
                  </a:lnTo>
                  <a:lnTo>
                    <a:pt x="386" y="2"/>
                  </a:lnTo>
                  <a:lnTo>
                    <a:pt x="384" y="2"/>
                  </a:lnTo>
                  <a:lnTo>
                    <a:pt x="384" y="3"/>
                  </a:lnTo>
                  <a:lnTo>
                    <a:pt x="0" y="3"/>
                  </a:lnTo>
                  <a:lnTo>
                    <a:pt x="0" y="2"/>
                  </a:lnTo>
                  <a:lnTo>
                    <a:pt x="0" y="0"/>
                  </a:lnTo>
                  <a:close/>
                </a:path>
              </a:pathLst>
            </a:custGeom>
            <a:solidFill>
              <a:srgbClr val="B6B6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54" name="Freeform 949"/>
            <p:cNvSpPr>
              <a:spLocks/>
            </p:cNvSpPr>
            <p:nvPr/>
          </p:nvSpPr>
          <p:spPr bwMode="auto">
            <a:xfrm>
              <a:off x="4237" y="1329"/>
              <a:ext cx="384" cy="5"/>
            </a:xfrm>
            <a:custGeom>
              <a:avLst/>
              <a:gdLst>
                <a:gd name="T0" fmla="*/ 0 w 384"/>
                <a:gd name="T1" fmla="*/ 0 h 5"/>
                <a:gd name="T2" fmla="*/ 384 w 384"/>
                <a:gd name="T3" fmla="*/ 0 h 5"/>
                <a:gd name="T4" fmla="*/ 384 w 384"/>
                <a:gd name="T5" fmla="*/ 1 h 5"/>
                <a:gd name="T6" fmla="*/ 384 w 384"/>
                <a:gd name="T7" fmla="*/ 1 h 5"/>
                <a:gd name="T8" fmla="*/ 384 w 384"/>
                <a:gd name="T9" fmla="*/ 1 h 5"/>
                <a:gd name="T10" fmla="*/ 384 w 384"/>
                <a:gd name="T11" fmla="*/ 1 h 5"/>
                <a:gd name="T12" fmla="*/ 384 w 384"/>
                <a:gd name="T13" fmla="*/ 3 h 5"/>
                <a:gd name="T14" fmla="*/ 382 w 384"/>
                <a:gd name="T15" fmla="*/ 3 h 5"/>
                <a:gd name="T16" fmla="*/ 382 w 384"/>
                <a:gd name="T17" fmla="*/ 3 h 5"/>
                <a:gd name="T18" fmla="*/ 382 w 384"/>
                <a:gd name="T19" fmla="*/ 5 h 5"/>
                <a:gd name="T20" fmla="*/ 2 w 384"/>
                <a:gd name="T21" fmla="*/ 5 h 5"/>
                <a:gd name="T22" fmla="*/ 2 w 384"/>
                <a:gd name="T23" fmla="*/ 3 h 5"/>
                <a:gd name="T24" fmla="*/ 2 w 384"/>
                <a:gd name="T25" fmla="*/ 3 h 5"/>
                <a:gd name="T26" fmla="*/ 2 w 384"/>
                <a:gd name="T27" fmla="*/ 3 h 5"/>
                <a:gd name="T28" fmla="*/ 0 w 384"/>
                <a:gd name="T29" fmla="*/ 1 h 5"/>
                <a:gd name="T30" fmla="*/ 0 w 384"/>
                <a:gd name="T31" fmla="*/ 1 h 5"/>
                <a:gd name="T32" fmla="*/ 0 w 384"/>
                <a:gd name="T33" fmla="*/ 1 h 5"/>
                <a:gd name="T34" fmla="*/ 0 w 384"/>
                <a:gd name="T35" fmla="*/ 1 h 5"/>
                <a:gd name="T36" fmla="*/ 0 w 384"/>
                <a:gd name="T37" fmla="*/ 0 h 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84" h="5">
                  <a:moveTo>
                    <a:pt x="0" y="0"/>
                  </a:moveTo>
                  <a:lnTo>
                    <a:pt x="384" y="0"/>
                  </a:lnTo>
                  <a:lnTo>
                    <a:pt x="384" y="1"/>
                  </a:lnTo>
                  <a:lnTo>
                    <a:pt x="384" y="3"/>
                  </a:lnTo>
                  <a:lnTo>
                    <a:pt x="382" y="3"/>
                  </a:lnTo>
                  <a:lnTo>
                    <a:pt x="382" y="5"/>
                  </a:lnTo>
                  <a:lnTo>
                    <a:pt x="2" y="5"/>
                  </a:lnTo>
                  <a:lnTo>
                    <a:pt x="2" y="3"/>
                  </a:lnTo>
                  <a:lnTo>
                    <a:pt x="0" y="1"/>
                  </a:lnTo>
                  <a:lnTo>
                    <a:pt x="0" y="0"/>
                  </a:lnTo>
                  <a:close/>
                </a:path>
              </a:pathLst>
            </a:custGeom>
            <a:solidFill>
              <a:srgbClr val="B9B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55" name="Freeform 950"/>
            <p:cNvSpPr>
              <a:spLocks/>
            </p:cNvSpPr>
            <p:nvPr/>
          </p:nvSpPr>
          <p:spPr bwMode="auto">
            <a:xfrm>
              <a:off x="4237" y="1330"/>
              <a:ext cx="384" cy="6"/>
            </a:xfrm>
            <a:custGeom>
              <a:avLst/>
              <a:gdLst>
                <a:gd name="T0" fmla="*/ 0 w 384"/>
                <a:gd name="T1" fmla="*/ 0 h 6"/>
                <a:gd name="T2" fmla="*/ 384 w 384"/>
                <a:gd name="T3" fmla="*/ 0 h 6"/>
                <a:gd name="T4" fmla="*/ 384 w 384"/>
                <a:gd name="T5" fmla="*/ 2 h 6"/>
                <a:gd name="T6" fmla="*/ 382 w 384"/>
                <a:gd name="T7" fmla="*/ 2 h 6"/>
                <a:gd name="T8" fmla="*/ 382 w 384"/>
                <a:gd name="T9" fmla="*/ 2 h 6"/>
                <a:gd name="T10" fmla="*/ 382 w 384"/>
                <a:gd name="T11" fmla="*/ 2 h 6"/>
                <a:gd name="T12" fmla="*/ 382 w 384"/>
                <a:gd name="T13" fmla="*/ 4 h 6"/>
                <a:gd name="T14" fmla="*/ 382 w 384"/>
                <a:gd name="T15" fmla="*/ 4 h 6"/>
                <a:gd name="T16" fmla="*/ 382 w 384"/>
                <a:gd name="T17" fmla="*/ 4 h 6"/>
                <a:gd name="T18" fmla="*/ 382 w 384"/>
                <a:gd name="T19" fmla="*/ 6 h 6"/>
                <a:gd name="T20" fmla="*/ 2 w 384"/>
                <a:gd name="T21" fmla="*/ 6 h 6"/>
                <a:gd name="T22" fmla="*/ 2 w 384"/>
                <a:gd name="T23" fmla="*/ 4 h 6"/>
                <a:gd name="T24" fmla="*/ 2 w 384"/>
                <a:gd name="T25" fmla="*/ 4 h 6"/>
                <a:gd name="T26" fmla="*/ 2 w 384"/>
                <a:gd name="T27" fmla="*/ 4 h 6"/>
                <a:gd name="T28" fmla="*/ 2 w 384"/>
                <a:gd name="T29" fmla="*/ 4 h 6"/>
                <a:gd name="T30" fmla="*/ 2 w 384"/>
                <a:gd name="T31" fmla="*/ 2 h 6"/>
                <a:gd name="T32" fmla="*/ 2 w 384"/>
                <a:gd name="T33" fmla="*/ 2 h 6"/>
                <a:gd name="T34" fmla="*/ 2 w 384"/>
                <a:gd name="T35" fmla="*/ 2 h 6"/>
                <a:gd name="T36" fmla="*/ 0 w 384"/>
                <a:gd name="T37" fmla="*/ 0 h 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84" h="6">
                  <a:moveTo>
                    <a:pt x="0" y="0"/>
                  </a:moveTo>
                  <a:lnTo>
                    <a:pt x="384" y="0"/>
                  </a:lnTo>
                  <a:lnTo>
                    <a:pt x="384" y="2"/>
                  </a:lnTo>
                  <a:lnTo>
                    <a:pt x="382" y="2"/>
                  </a:lnTo>
                  <a:lnTo>
                    <a:pt x="382" y="4"/>
                  </a:lnTo>
                  <a:lnTo>
                    <a:pt x="382" y="6"/>
                  </a:lnTo>
                  <a:lnTo>
                    <a:pt x="2" y="6"/>
                  </a:lnTo>
                  <a:lnTo>
                    <a:pt x="2" y="4"/>
                  </a:lnTo>
                  <a:lnTo>
                    <a:pt x="2" y="2"/>
                  </a:lnTo>
                  <a:lnTo>
                    <a:pt x="0" y="0"/>
                  </a:lnTo>
                  <a:close/>
                </a:path>
              </a:pathLst>
            </a:custGeom>
            <a:solidFill>
              <a:srgbClr val="B9B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56" name="Freeform 951"/>
            <p:cNvSpPr>
              <a:spLocks/>
            </p:cNvSpPr>
            <p:nvPr/>
          </p:nvSpPr>
          <p:spPr bwMode="auto">
            <a:xfrm>
              <a:off x="4239" y="1334"/>
              <a:ext cx="380" cy="3"/>
            </a:xfrm>
            <a:custGeom>
              <a:avLst/>
              <a:gdLst>
                <a:gd name="T0" fmla="*/ 0 w 380"/>
                <a:gd name="T1" fmla="*/ 0 h 3"/>
                <a:gd name="T2" fmla="*/ 380 w 380"/>
                <a:gd name="T3" fmla="*/ 0 h 3"/>
                <a:gd name="T4" fmla="*/ 380 w 380"/>
                <a:gd name="T5" fmla="*/ 0 h 3"/>
                <a:gd name="T6" fmla="*/ 380 w 380"/>
                <a:gd name="T7" fmla="*/ 0 h 3"/>
                <a:gd name="T8" fmla="*/ 380 w 380"/>
                <a:gd name="T9" fmla="*/ 0 h 3"/>
                <a:gd name="T10" fmla="*/ 380 w 380"/>
                <a:gd name="T11" fmla="*/ 2 h 3"/>
                <a:gd name="T12" fmla="*/ 380 w 380"/>
                <a:gd name="T13" fmla="*/ 2 h 3"/>
                <a:gd name="T14" fmla="*/ 380 w 380"/>
                <a:gd name="T15" fmla="*/ 2 h 3"/>
                <a:gd name="T16" fmla="*/ 379 w 380"/>
                <a:gd name="T17" fmla="*/ 2 h 3"/>
                <a:gd name="T18" fmla="*/ 379 w 380"/>
                <a:gd name="T19" fmla="*/ 3 h 3"/>
                <a:gd name="T20" fmla="*/ 2 w 380"/>
                <a:gd name="T21" fmla="*/ 3 h 3"/>
                <a:gd name="T22" fmla="*/ 2 w 380"/>
                <a:gd name="T23" fmla="*/ 2 h 3"/>
                <a:gd name="T24" fmla="*/ 2 w 380"/>
                <a:gd name="T25" fmla="*/ 2 h 3"/>
                <a:gd name="T26" fmla="*/ 0 w 380"/>
                <a:gd name="T27" fmla="*/ 2 h 3"/>
                <a:gd name="T28" fmla="*/ 0 w 380"/>
                <a:gd name="T29" fmla="*/ 2 h 3"/>
                <a:gd name="T30" fmla="*/ 0 w 380"/>
                <a:gd name="T31" fmla="*/ 0 h 3"/>
                <a:gd name="T32" fmla="*/ 0 w 380"/>
                <a:gd name="T33" fmla="*/ 0 h 3"/>
                <a:gd name="T34" fmla="*/ 0 w 380"/>
                <a:gd name="T35" fmla="*/ 0 h 3"/>
                <a:gd name="T36" fmla="*/ 0 w 380"/>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80" h="3">
                  <a:moveTo>
                    <a:pt x="0" y="0"/>
                  </a:moveTo>
                  <a:lnTo>
                    <a:pt x="380" y="0"/>
                  </a:lnTo>
                  <a:lnTo>
                    <a:pt x="380" y="2"/>
                  </a:lnTo>
                  <a:lnTo>
                    <a:pt x="379" y="2"/>
                  </a:lnTo>
                  <a:lnTo>
                    <a:pt x="379" y="3"/>
                  </a:lnTo>
                  <a:lnTo>
                    <a:pt x="2" y="3"/>
                  </a:lnTo>
                  <a:lnTo>
                    <a:pt x="2" y="2"/>
                  </a:lnTo>
                  <a:lnTo>
                    <a:pt x="0" y="2"/>
                  </a:lnTo>
                  <a:lnTo>
                    <a:pt x="0" y="0"/>
                  </a:lnTo>
                  <a:close/>
                </a:path>
              </a:pathLst>
            </a:custGeom>
            <a:solidFill>
              <a:srgbClr val="B9B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57" name="Freeform 952"/>
            <p:cNvSpPr>
              <a:spLocks/>
            </p:cNvSpPr>
            <p:nvPr/>
          </p:nvSpPr>
          <p:spPr bwMode="auto">
            <a:xfrm>
              <a:off x="4239" y="1336"/>
              <a:ext cx="380" cy="3"/>
            </a:xfrm>
            <a:custGeom>
              <a:avLst/>
              <a:gdLst>
                <a:gd name="T0" fmla="*/ 0 w 380"/>
                <a:gd name="T1" fmla="*/ 0 h 3"/>
                <a:gd name="T2" fmla="*/ 380 w 380"/>
                <a:gd name="T3" fmla="*/ 0 h 3"/>
                <a:gd name="T4" fmla="*/ 380 w 380"/>
                <a:gd name="T5" fmla="*/ 0 h 3"/>
                <a:gd name="T6" fmla="*/ 380 w 380"/>
                <a:gd name="T7" fmla="*/ 0 h 3"/>
                <a:gd name="T8" fmla="*/ 379 w 380"/>
                <a:gd name="T9" fmla="*/ 0 h 3"/>
                <a:gd name="T10" fmla="*/ 379 w 380"/>
                <a:gd name="T11" fmla="*/ 1 h 3"/>
                <a:gd name="T12" fmla="*/ 379 w 380"/>
                <a:gd name="T13" fmla="*/ 1 h 3"/>
                <a:gd name="T14" fmla="*/ 379 w 380"/>
                <a:gd name="T15" fmla="*/ 1 h 3"/>
                <a:gd name="T16" fmla="*/ 379 w 380"/>
                <a:gd name="T17" fmla="*/ 1 h 3"/>
                <a:gd name="T18" fmla="*/ 379 w 380"/>
                <a:gd name="T19" fmla="*/ 3 h 3"/>
                <a:gd name="T20" fmla="*/ 2 w 380"/>
                <a:gd name="T21" fmla="*/ 3 h 3"/>
                <a:gd name="T22" fmla="*/ 2 w 380"/>
                <a:gd name="T23" fmla="*/ 1 h 3"/>
                <a:gd name="T24" fmla="*/ 2 w 380"/>
                <a:gd name="T25" fmla="*/ 1 h 3"/>
                <a:gd name="T26" fmla="*/ 2 w 380"/>
                <a:gd name="T27" fmla="*/ 1 h 3"/>
                <a:gd name="T28" fmla="*/ 2 w 380"/>
                <a:gd name="T29" fmla="*/ 1 h 3"/>
                <a:gd name="T30" fmla="*/ 2 w 380"/>
                <a:gd name="T31" fmla="*/ 0 h 3"/>
                <a:gd name="T32" fmla="*/ 2 w 380"/>
                <a:gd name="T33" fmla="*/ 0 h 3"/>
                <a:gd name="T34" fmla="*/ 0 w 380"/>
                <a:gd name="T35" fmla="*/ 0 h 3"/>
                <a:gd name="T36" fmla="*/ 0 w 380"/>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80" h="3">
                  <a:moveTo>
                    <a:pt x="0" y="0"/>
                  </a:moveTo>
                  <a:lnTo>
                    <a:pt x="380" y="0"/>
                  </a:lnTo>
                  <a:lnTo>
                    <a:pt x="379" y="0"/>
                  </a:lnTo>
                  <a:lnTo>
                    <a:pt x="379" y="1"/>
                  </a:lnTo>
                  <a:lnTo>
                    <a:pt x="379" y="3"/>
                  </a:lnTo>
                  <a:lnTo>
                    <a:pt x="2" y="3"/>
                  </a:lnTo>
                  <a:lnTo>
                    <a:pt x="2" y="1"/>
                  </a:lnTo>
                  <a:lnTo>
                    <a:pt x="2" y="0"/>
                  </a:lnTo>
                  <a:lnTo>
                    <a:pt x="0" y="0"/>
                  </a:lnTo>
                  <a:close/>
                </a:path>
              </a:pathLst>
            </a:custGeom>
            <a:solidFill>
              <a:srgbClr val="BBBB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58" name="Freeform 953"/>
            <p:cNvSpPr>
              <a:spLocks/>
            </p:cNvSpPr>
            <p:nvPr/>
          </p:nvSpPr>
          <p:spPr bwMode="auto">
            <a:xfrm>
              <a:off x="4241" y="1337"/>
              <a:ext cx="377" cy="4"/>
            </a:xfrm>
            <a:custGeom>
              <a:avLst/>
              <a:gdLst>
                <a:gd name="T0" fmla="*/ 0 w 377"/>
                <a:gd name="T1" fmla="*/ 0 h 4"/>
                <a:gd name="T2" fmla="*/ 377 w 377"/>
                <a:gd name="T3" fmla="*/ 0 h 4"/>
                <a:gd name="T4" fmla="*/ 377 w 377"/>
                <a:gd name="T5" fmla="*/ 0 h 4"/>
                <a:gd name="T6" fmla="*/ 377 w 377"/>
                <a:gd name="T7" fmla="*/ 0 h 4"/>
                <a:gd name="T8" fmla="*/ 377 w 377"/>
                <a:gd name="T9" fmla="*/ 0 h 4"/>
                <a:gd name="T10" fmla="*/ 377 w 377"/>
                <a:gd name="T11" fmla="*/ 2 h 4"/>
                <a:gd name="T12" fmla="*/ 377 w 377"/>
                <a:gd name="T13" fmla="*/ 2 h 4"/>
                <a:gd name="T14" fmla="*/ 377 w 377"/>
                <a:gd name="T15" fmla="*/ 2 h 4"/>
                <a:gd name="T16" fmla="*/ 377 w 377"/>
                <a:gd name="T17" fmla="*/ 2 h 4"/>
                <a:gd name="T18" fmla="*/ 377 w 377"/>
                <a:gd name="T19" fmla="*/ 4 h 4"/>
                <a:gd name="T20" fmla="*/ 1 w 377"/>
                <a:gd name="T21" fmla="*/ 4 h 4"/>
                <a:gd name="T22" fmla="*/ 1 w 377"/>
                <a:gd name="T23" fmla="*/ 2 h 4"/>
                <a:gd name="T24" fmla="*/ 1 w 377"/>
                <a:gd name="T25" fmla="*/ 2 h 4"/>
                <a:gd name="T26" fmla="*/ 0 w 377"/>
                <a:gd name="T27" fmla="*/ 2 h 4"/>
                <a:gd name="T28" fmla="*/ 0 w 377"/>
                <a:gd name="T29" fmla="*/ 2 h 4"/>
                <a:gd name="T30" fmla="*/ 0 w 377"/>
                <a:gd name="T31" fmla="*/ 0 h 4"/>
                <a:gd name="T32" fmla="*/ 0 w 377"/>
                <a:gd name="T33" fmla="*/ 0 h 4"/>
                <a:gd name="T34" fmla="*/ 0 w 377"/>
                <a:gd name="T35" fmla="*/ 0 h 4"/>
                <a:gd name="T36" fmla="*/ 0 w 377"/>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7" h="4">
                  <a:moveTo>
                    <a:pt x="0" y="0"/>
                  </a:moveTo>
                  <a:lnTo>
                    <a:pt x="377" y="0"/>
                  </a:lnTo>
                  <a:lnTo>
                    <a:pt x="377" y="2"/>
                  </a:lnTo>
                  <a:lnTo>
                    <a:pt x="377" y="4"/>
                  </a:lnTo>
                  <a:lnTo>
                    <a:pt x="1" y="4"/>
                  </a:lnTo>
                  <a:lnTo>
                    <a:pt x="1" y="2"/>
                  </a:lnTo>
                  <a:lnTo>
                    <a:pt x="0" y="2"/>
                  </a:lnTo>
                  <a:lnTo>
                    <a:pt x="0" y="0"/>
                  </a:lnTo>
                  <a:close/>
                </a:path>
              </a:pathLst>
            </a:custGeom>
            <a:solidFill>
              <a:srgbClr val="BBBB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59" name="Freeform 954"/>
            <p:cNvSpPr>
              <a:spLocks/>
            </p:cNvSpPr>
            <p:nvPr/>
          </p:nvSpPr>
          <p:spPr bwMode="auto">
            <a:xfrm>
              <a:off x="4241" y="1339"/>
              <a:ext cx="377" cy="3"/>
            </a:xfrm>
            <a:custGeom>
              <a:avLst/>
              <a:gdLst>
                <a:gd name="T0" fmla="*/ 0 w 377"/>
                <a:gd name="T1" fmla="*/ 0 h 3"/>
                <a:gd name="T2" fmla="*/ 377 w 377"/>
                <a:gd name="T3" fmla="*/ 0 h 3"/>
                <a:gd name="T4" fmla="*/ 377 w 377"/>
                <a:gd name="T5" fmla="*/ 0 h 3"/>
                <a:gd name="T6" fmla="*/ 377 w 377"/>
                <a:gd name="T7" fmla="*/ 0 h 3"/>
                <a:gd name="T8" fmla="*/ 377 w 377"/>
                <a:gd name="T9" fmla="*/ 0 h 3"/>
                <a:gd name="T10" fmla="*/ 377 w 377"/>
                <a:gd name="T11" fmla="*/ 2 h 3"/>
                <a:gd name="T12" fmla="*/ 377 w 377"/>
                <a:gd name="T13" fmla="*/ 2 h 3"/>
                <a:gd name="T14" fmla="*/ 377 w 377"/>
                <a:gd name="T15" fmla="*/ 2 h 3"/>
                <a:gd name="T16" fmla="*/ 377 w 377"/>
                <a:gd name="T17" fmla="*/ 2 h 3"/>
                <a:gd name="T18" fmla="*/ 377 w 377"/>
                <a:gd name="T19" fmla="*/ 3 h 3"/>
                <a:gd name="T20" fmla="*/ 1 w 377"/>
                <a:gd name="T21" fmla="*/ 3 h 3"/>
                <a:gd name="T22" fmla="*/ 1 w 377"/>
                <a:gd name="T23" fmla="*/ 2 h 3"/>
                <a:gd name="T24" fmla="*/ 1 w 377"/>
                <a:gd name="T25" fmla="*/ 2 h 3"/>
                <a:gd name="T26" fmla="*/ 1 w 377"/>
                <a:gd name="T27" fmla="*/ 2 h 3"/>
                <a:gd name="T28" fmla="*/ 1 w 377"/>
                <a:gd name="T29" fmla="*/ 2 h 3"/>
                <a:gd name="T30" fmla="*/ 1 w 377"/>
                <a:gd name="T31" fmla="*/ 0 h 3"/>
                <a:gd name="T32" fmla="*/ 1 w 377"/>
                <a:gd name="T33" fmla="*/ 0 h 3"/>
                <a:gd name="T34" fmla="*/ 0 w 377"/>
                <a:gd name="T35" fmla="*/ 0 h 3"/>
                <a:gd name="T36" fmla="*/ 0 w 377"/>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7" h="3">
                  <a:moveTo>
                    <a:pt x="0" y="0"/>
                  </a:moveTo>
                  <a:lnTo>
                    <a:pt x="377" y="0"/>
                  </a:lnTo>
                  <a:lnTo>
                    <a:pt x="377" y="2"/>
                  </a:lnTo>
                  <a:lnTo>
                    <a:pt x="377" y="3"/>
                  </a:lnTo>
                  <a:lnTo>
                    <a:pt x="1" y="3"/>
                  </a:lnTo>
                  <a:lnTo>
                    <a:pt x="1" y="2"/>
                  </a:lnTo>
                  <a:lnTo>
                    <a:pt x="1" y="0"/>
                  </a:lnTo>
                  <a:lnTo>
                    <a:pt x="0" y="0"/>
                  </a:lnTo>
                  <a:close/>
                </a:path>
              </a:pathLst>
            </a:custGeom>
            <a:solidFill>
              <a:srgbClr val="BEBE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60" name="Freeform 955"/>
            <p:cNvSpPr>
              <a:spLocks/>
            </p:cNvSpPr>
            <p:nvPr/>
          </p:nvSpPr>
          <p:spPr bwMode="auto">
            <a:xfrm>
              <a:off x="4242" y="1341"/>
              <a:ext cx="376" cy="3"/>
            </a:xfrm>
            <a:custGeom>
              <a:avLst/>
              <a:gdLst>
                <a:gd name="T0" fmla="*/ 0 w 376"/>
                <a:gd name="T1" fmla="*/ 0 h 3"/>
                <a:gd name="T2" fmla="*/ 376 w 376"/>
                <a:gd name="T3" fmla="*/ 0 h 3"/>
                <a:gd name="T4" fmla="*/ 376 w 376"/>
                <a:gd name="T5" fmla="*/ 0 h 3"/>
                <a:gd name="T6" fmla="*/ 376 w 376"/>
                <a:gd name="T7" fmla="*/ 0 h 3"/>
                <a:gd name="T8" fmla="*/ 376 w 376"/>
                <a:gd name="T9" fmla="*/ 0 h 3"/>
                <a:gd name="T10" fmla="*/ 376 w 376"/>
                <a:gd name="T11" fmla="*/ 1 h 3"/>
                <a:gd name="T12" fmla="*/ 374 w 376"/>
                <a:gd name="T13" fmla="*/ 1 h 3"/>
                <a:gd name="T14" fmla="*/ 374 w 376"/>
                <a:gd name="T15" fmla="*/ 1 h 3"/>
                <a:gd name="T16" fmla="*/ 374 w 376"/>
                <a:gd name="T17" fmla="*/ 1 h 3"/>
                <a:gd name="T18" fmla="*/ 374 w 376"/>
                <a:gd name="T19" fmla="*/ 3 h 3"/>
                <a:gd name="T20" fmla="*/ 2 w 376"/>
                <a:gd name="T21" fmla="*/ 3 h 3"/>
                <a:gd name="T22" fmla="*/ 2 w 376"/>
                <a:gd name="T23" fmla="*/ 1 h 3"/>
                <a:gd name="T24" fmla="*/ 2 w 376"/>
                <a:gd name="T25" fmla="*/ 1 h 3"/>
                <a:gd name="T26" fmla="*/ 2 w 376"/>
                <a:gd name="T27" fmla="*/ 1 h 3"/>
                <a:gd name="T28" fmla="*/ 0 w 376"/>
                <a:gd name="T29" fmla="*/ 1 h 3"/>
                <a:gd name="T30" fmla="*/ 0 w 376"/>
                <a:gd name="T31" fmla="*/ 0 h 3"/>
                <a:gd name="T32" fmla="*/ 0 w 376"/>
                <a:gd name="T33" fmla="*/ 0 h 3"/>
                <a:gd name="T34" fmla="*/ 0 w 376"/>
                <a:gd name="T35" fmla="*/ 0 h 3"/>
                <a:gd name="T36" fmla="*/ 0 w 376"/>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6" h="3">
                  <a:moveTo>
                    <a:pt x="0" y="0"/>
                  </a:moveTo>
                  <a:lnTo>
                    <a:pt x="376" y="0"/>
                  </a:lnTo>
                  <a:lnTo>
                    <a:pt x="376" y="1"/>
                  </a:lnTo>
                  <a:lnTo>
                    <a:pt x="374" y="1"/>
                  </a:lnTo>
                  <a:lnTo>
                    <a:pt x="374" y="3"/>
                  </a:lnTo>
                  <a:lnTo>
                    <a:pt x="2" y="3"/>
                  </a:lnTo>
                  <a:lnTo>
                    <a:pt x="2" y="1"/>
                  </a:lnTo>
                  <a:lnTo>
                    <a:pt x="0" y="1"/>
                  </a:lnTo>
                  <a:lnTo>
                    <a:pt x="0" y="0"/>
                  </a:lnTo>
                  <a:close/>
                </a:path>
              </a:pathLst>
            </a:custGeom>
            <a:solidFill>
              <a:srgbClr val="BEBE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61" name="Freeform 956"/>
            <p:cNvSpPr>
              <a:spLocks/>
            </p:cNvSpPr>
            <p:nvPr/>
          </p:nvSpPr>
          <p:spPr bwMode="auto">
            <a:xfrm>
              <a:off x="4242" y="1342"/>
              <a:ext cx="376" cy="4"/>
            </a:xfrm>
            <a:custGeom>
              <a:avLst/>
              <a:gdLst>
                <a:gd name="T0" fmla="*/ 0 w 376"/>
                <a:gd name="T1" fmla="*/ 0 h 4"/>
                <a:gd name="T2" fmla="*/ 376 w 376"/>
                <a:gd name="T3" fmla="*/ 0 h 4"/>
                <a:gd name="T4" fmla="*/ 374 w 376"/>
                <a:gd name="T5" fmla="*/ 0 h 4"/>
                <a:gd name="T6" fmla="*/ 374 w 376"/>
                <a:gd name="T7" fmla="*/ 0 h 4"/>
                <a:gd name="T8" fmla="*/ 374 w 376"/>
                <a:gd name="T9" fmla="*/ 0 h 4"/>
                <a:gd name="T10" fmla="*/ 374 w 376"/>
                <a:gd name="T11" fmla="*/ 2 h 4"/>
                <a:gd name="T12" fmla="*/ 374 w 376"/>
                <a:gd name="T13" fmla="*/ 2 h 4"/>
                <a:gd name="T14" fmla="*/ 374 w 376"/>
                <a:gd name="T15" fmla="*/ 2 h 4"/>
                <a:gd name="T16" fmla="*/ 374 w 376"/>
                <a:gd name="T17" fmla="*/ 4 h 4"/>
                <a:gd name="T18" fmla="*/ 374 w 376"/>
                <a:gd name="T19" fmla="*/ 4 h 4"/>
                <a:gd name="T20" fmla="*/ 4 w 376"/>
                <a:gd name="T21" fmla="*/ 4 h 4"/>
                <a:gd name="T22" fmla="*/ 2 w 376"/>
                <a:gd name="T23" fmla="*/ 4 h 4"/>
                <a:gd name="T24" fmla="*/ 2 w 376"/>
                <a:gd name="T25" fmla="*/ 2 h 4"/>
                <a:gd name="T26" fmla="*/ 2 w 376"/>
                <a:gd name="T27" fmla="*/ 2 h 4"/>
                <a:gd name="T28" fmla="*/ 2 w 376"/>
                <a:gd name="T29" fmla="*/ 2 h 4"/>
                <a:gd name="T30" fmla="*/ 2 w 376"/>
                <a:gd name="T31" fmla="*/ 0 h 4"/>
                <a:gd name="T32" fmla="*/ 2 w 376"/>
                <a:gd name="T33" fmla="*/ 0 h 4"/>
                <a:gd name="T34" fmla="*/ 2 w 376"/>
                <a:gd name="T35" fmla="*/ 0 h 4"/>
                <a:gd name="T36" fmla="*/ 0 w 376"/>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6" h="4">
                  <a:moveTo>
                    <a:pt x="0" y="0"/>
                  </a:moveTo>
                  <a:lnTo>
                    <a:pt x="376" y="0"/>
                  </a:lnTo>
                  <a:lnTo>
                    <a:pt x="374" y="0"/>
                  </a:lnTo>
                  <a:lnTo>
                    <a:pt x="374" y="2"/>
                  </a:lnTo>
                  <a:lnTo>
                    <a:pt x="374" y="4"/>
                  </a:lnTo>
                  <a:lnTo>
                    <a:pt x="4" y="4"/>
                  </a:lnTo>
                  <a:lnTo>
                    <a:pt x="2" y="4"/>
                  </a:lnTo>
                  <a:lnTo>
                    <a:pt x="2" y="2"/>
                  </a:lnTo>
                  <a:lnTo>
                    <a:pt x="2" y="0"/>
                  </a:lnTo>
                  <a:lnTo>
                    <a:pt x="0" y="0"/>
                  </a:lnTo>
                  <a:close/>
                </a:path>
              </a:pathLst>
            </a:custGeom>
            <a:solidFill>
              <a:srgbClr val="BEBE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62" name="Freeform 957"/>
            <p:cNvSpPr>
              <a:spLocks/>
            </p:cNvSpPr>
            <p:nvPr/>
          </p:nvSpPr>
          <p:spPr bwMode="auto">
            <a:xfrm>
              <a:off x="4244" y="1344"/>
              <a:ext cx="372" cy="3"/>
            </a:xfrm>
            <a:custGeom>
              <a:avLst/>
              <a:gdLst>
                <a:gd name="T0" fmla="*/ 0 w 372"/>
                <a:gd name="T1" fmla="*/ 0 h 3"/>
                <a:gd name="T2" fmla="*/ 372 w 372"/>
                <a:gd name="T3" fmla="*/ 0 h 3"/>
                <a:gd name="T4" fmla="*/ 372 w 372"/>
                <a:gd name="T5" fmla="*/ 0 h 3"/>
                <a:gd name="T6" fmla="*/ 372 w 372"/>
                <a:gd name="T7" fmla="*/ 0 h 3"/>
                <a:gd name="T8" fmla="*/ 372 w 372"/>
                <a:gd name="T9" fmla="*/ 2 h 3"/>
                <a:gd name="T10" fmla="*/ 372 w 372"/>
                <a:gd name="T11" fmla="*/ 2 h 3"/>
                <a:gd name="T12" fmla="*/ 372 w 372"/>
                <a:gd name="T13" fmla="*/ 2 h 3"/>
                <a:gd name="T14" fmla="*/ 372 w 372"/>
                <a:gd name="T15" fmla="*/ 2 h 3"/>
                <a:gd name="T16" fmla="*/ 372 w 372"/>
                <a:gd name="T17" fmla="*/ 3 h 3"/>
                <a:gd name="T18" fmla="*/ 372 w 372"/>
                <a:gd name="T19" fmla="*/ 3 h 3"/>
                <a:gd name="T20" fmla="*/ 176 w 372"/>
                <a:gd name="T21" fmla="*/ 3 h 3"/>
                <a:gd name="T22" fmla="*/ 174 w 372"/>
                <a:gd name="T23" fmla="*/ 3 h 3"/>
                <a:gd name="T24" fmla="*/ 172 w 372"/>
                <a:gd name="T25" fmla="*/ 2 h 3"/>
                <a:gd name="T26" fmla="*/ 171 w 372"/>
                <a:gd name="T27" fmla="*/ 2 h 3"/>
                <a:gd name="T28" fmla="*/ 169 w 372"/>
                <a:gd name="T29" fmla="*/ 2 h 3"/>
                <a:gd name="T30" fmla="*/ 167 w 372"/>
                <a:gd name="T31" fmla="*/ 2 h 3"/>
                <a:gd name="T32" fmla="*/ 166 w 372"/>
                <a:gd name="T33" fmla="*/ 2 h 3"/>
                <a:gd name="T34" fmla="*/ 164 w 372"/>
                <a:gd name="T35" fmla="*/ 2 h 3"/>
                <a:gd name="T36" fmla="*/ 161 w 372"/>
                <a:gd name="T37" fmla="*/ 2 h 3"/>
                <a:gd name="T38" fmla="*/ 161 w 372"/>
                <a:gd name="T39" fmla="*/ 3 h 3"/>
                <a:gd name="T40" fmla="*/ 161 w 372"/>
                <a:gd name="T41" fmla="*/ 3 h 3"/>
                <a:gd name="T42" fmla="*/ 161 w 372"/>
                <a:gd name="T43" fmla="*/ 3 h 3"/>
                <a:gd name="T44" fmla="*/ 161 w 372"/>
                <a:gd name="T45" fmla="*/ 3 h 3"/>
                <a:gd name="T46" fmla="*/ 159 w 372"/>
                <a:gd name="T47" fmla="*/ 3 h 3"/>
                <a:gd name="T48" fmla="*/ 159 w 372"/>
                <a:gd name="T49" fmla="*/ 3 h 3"/>
                <a:gd name="T50" fmla="*/ 159 w 372"/>
                <a:gd name="T51" fmla="*/ 3 h 3"/>
                <a:gd name="T52" fmla="*/ 159 w 372"/>
                <a:gd name="T53" fmla="*/ 3 h 3"/>
                <a:gd name="T54" fmla="*/ 2 w 372"/>
                <a:gd name="T55" fmla="*/ 3 h 3"/>
                <a:gd name="T56" fmla="*/ 2 w 372"/>
                <a:gd name="T57" fmla="*/ 3 h 3"/>
                <a:gd name="T58" fmla="*/ 2 w 372"/>
                <a:gd name="T59" fmla="*/ 2 h 3"/>
                <a:gd name="T60" fmla="*/ 2 w 372"/>
                <a:gd name="T61" fmla="*/ 2 h 3"/>
                <a:gd name="T62" fmla="*/ 2 w 372"/>
                <a:gd name="T63" fmla="*/ 2 h 3"/>
                <a:gd name="T64" fmla="*/ 0 w 372"/>
                <a:gd name="T65" fmla="*/ 2 h 3"/>
                <a:gd name="T66" fmla="*/ 0 w 372"/>
                <a:gd name="T67" fmla="*/ 0 h 3"/>
                <a:gd name="T68" fmla="*/ 0 w 372"/>
                <a:gd name="T69" fmla="*/ 0 h 3"/>
                <a:gd name="T70" fmla="*/ 0 w 372"/>
                <a:gd name="T71" fmla="*/ 0 h 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72" h="3">
                  <a:moveTo>
                    <a:pt x="0" y="0"/>
                  </a:moveTo>
                  <a:lnTo>
                    <a:pt x="372" y="0"/>
                  </a:lnTo>
                  <a:lnTo>
                    <a:pt x="372" y="2"/>
                  </a:lnTo>
                  <a:lnTo>
                    <a:pt x="372" y="3"/>
                  </a:lnTo>
                  <a:lnTo>
                    <a:pt x="176" y="3"/>
                  </a:lnTo>
                  <a:lnTo>
                    <a:pt x="174" y="3"/>
                  </a:lnTo>
                  <a:lnTo>
                    <a:pt x="172" y="2"/>
                  </a:lnTo>
                  <a:lnTo>
                    <a:pt x="171" y="2"/>
                  </a:lnTo>
                  <a:lnTo>
                    <a:pt x="169" y="2"/>
                  </a:lnTo>
                  <a:lnTo>
                    <a:pt x="167" y="2"/>
                  </a:lnTo>
                  <a:lnTo>
                    <a:pt x="166" y="2"/>
                  </a:lnTo>
                  <a:lnTo>
                    <a:pt x="164" y="2"/>
                  </a:lnTo>
                  <a:lnTo>
                    <a:pt x="161" y="2"/>
                  </a:lnTo>
                  <a:lnTo>
                    <a:pt x="161" y="3"/>
                  </a:lnTo>
                  <a:lnTo>
                    <a:pt x="159" y="3"/>
                  </a:lnTo>
                  <a:lnTo>
                    <a:pt x="2" y="3"/>
                  </a:lnTo>
                  <a:lnTo>
                    <a:pt x="2" y="2"/>
                  </a:lnTo>
                  <a:lnTo>
                    <a:pt x="0" y="2"/>
                  </a:lnTo>
                  <a:lnTo>
                    <a:pt x="0" y="0"/>
                  </a:lnTo>
                  <a:close/>
                </a:path>
              </a:pathLst>
            </a:custGeom>
            <a:solidFill>
              <a:srgbClr val="C0C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63" name="Freeform 958"/>
            <p:cNvSpPr>
              <a:spLocks/>
            </p:cNvSpPr>
            <p:nvPr/>
          </p:nvSpPr>
          <p:spPr bwMode="auto">
            <a:xfrm>
              <a:off x="4246" y="1346"/>
              <a:ext cx="370" cy="3"/>
            </a:xfrm>
            <a:custGeom>
              <a:avLst/>
              <a:gdLst>
                <a:gd name="T0" fmla="*/ 0 w 370"/>
                <a:gd name="T1" fmla="*/ 0 h 3"/>
                <a:gd name="T2" fmla="*/ 370 w 370"/>
                <a:gd name="T3" fmla="*/ 0 h 3"/>
                <a:gd name="T4" fmla="*/ 370 w 370"/>
                <a:gd name="T5" fmla="*/ 0 h 3"/>
                <a:gd name="T6" fmla="*/ 370 w 370"/>
                <a:gd name="T7" fmla="*/ 0 h 3"/>
                <a:gd name="T8" fmla="*/ 370 w 370"/>
                <a:gd name="T9" fmla="*/ 1 h 3"/>
                <a:gd name="T10" fmla="*/ 370 w 370"/>
                <a:gd name="T11" fmla="*/ 1 h 3"/>
                <a:gd name="T12" fmla="*/ 370 w 370"/>
                <a:gd name="T13" fmla="*/ 1 h 3"/>
                <a:gd name="T14" fmla="*/ 370 w 370"/>
                <a:gd name="T15" fmla="*/ 1 h 3"/>
                <a:gd name="T16" fmla="*/ 370 w 370"/>
                <a:gd name="T17" fmla="*/ 3 h 3"/>
                <a:gd name="T18" fmla="*/ 370 w 370"/>
                <a:gd name="T19" fmla="*/ 3 h 3"/>
                <a:gd name="T20" fmla="*/ 181 w 370"/>
                <a:gd name="T21" fmla="*/ 3 h 3"/>
                <a:gd name="T22" fmla="*/ 177 w 370"/>
                <a:gd name="T23" fmla="*/ 1 h 3"/>
                <a:gd name="T24" fmla="*/ 176 w 370"/>
                <a:gd name="T25" fmla="*/ 1 h 3"/>
                <a:gd name="T26" fmla="*/ 172 w 370"/>
                <a:gd name="T27" fmla="*/ 1 h 3"/>
                <a:gd name="T28" fmla="*/ 170 w 370"/>
                <a:gd name="T29" fmla="*/ 0 h 3"/>
                <a:gd name="T30" fmla="*/ 167 w 370"/>
                <a:gd name="T31" fmla="*/ 0 h 3"/>
                <a:gd name="T32" fmla="*/ 165 w 370"/>
                <a:gd name="T33" fmla="*/ 0 h 3"/>
                <a:gd name="T34" fmla="*/ 162 w 370"/>
                <a:gd name="T35" fmla="*/ 0 h 3"/>
                <a:gd name="T36" fmla="*/ 159 w 370"/>
                <a:gd name="T37" fmla="*/ 0 h 3"/>
                <a:gd name="T38" fmla="*/ 159 w 370"/>
                <a:gd name="T39" fmla="*/ 1 h 3"/>
                <a:gd name="T40" fmla="*/ 157 w 370"/>
                <a:gd name="T41" fmla="*/ 1 h 3"/>
                <a:gd name="T42" fmla="*/ 157 w 370"/>
                <a:gd name="T43" fmla="*/ 1 h 3"/>
                <a:gd name="T44" fmla="*/ 155 w 370"/>
                <a:gd name="T45" fmla="*/ 1 h 3"/>
                <a:gd name="T46" fmla="*/ 155 w 370"/>
                <a:gd name="T47" fmla="*/ 1 h 3"/>
                <a:gd name="T48" fmla="*/ 154 w 370"/>
                <a:gd name="T49" fmla="*/ 1 h 3"/>
                <a:gd name="T50" fmla="*/ 154 w 370"/>
                <a:gd name="T51" fmla="*/ 3 h 3"/>
                <a:gd name="T52" fmla="*/ 152 w 370"/>
                <a:gd name="T53" fmla="*/ 3 h 3"/>
                <a:gd name="T54" fmla="*/ 1 w 370"/>
                <a:gd name="T55" fmla="*/ 3 h 3"/>
                <a:gd name="T56" fmla="*/ 1 w 370"/>
                <a:gd name="T57" fmla="*/ 3 h 3"/>
                <a:gd name="T58" fmla="*/ 0 w 370"/>
                <a:gd name="T59" fmla="*/ 1 h 3"/>
                <a:gd name="T60" fmla="*/ 0 w 370"/>
                <a:gd name="T61" fmla="*/ 1 h 3"/>
                <a:gd name="T62" fmla="*/ 0 w 370"/>
                <a:gd name="T63" fmla="*/ 1 h 3"/>
                <a:gd name="T64" fmla="*/ 0 w 370"/>
                <a:gd name="T65" fmla="*/ 1 h 3"/>
                <a:gd name="T66" fmla="*/ 0 w 370"/>
                <a:gd name="T67" fmla="*/ 0 h 3"/>
                <a:gd name="T68" fmla="*/ 0 w 370"/>
                <a:gd name="T69" fmla="*/ 0 h 3"/>
                <a:gd name="T70" fmla="*/ 0 w 370"/>
                <a:gd name="T71" fmla="*/ 0 h 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370" h="3">
                  <a:moveTo>
                    <a:pt x="0" y="0"/>
                  </a:moveTo>
                  <a:lnTo>
                    <a:pt x="370" y="0"/>
                  </a:lnTo>
                  <a:lnTo>
                    <a:pt x="370" y="1"/>
                  </a:lnTo>
                  <a:lnTo>
                    <a:pt x="370" y="3"/>
                  </a:lnTo>
                  <a:lnTo>
                    <a:pt x="181" y="3"/>
                  </a:lnTo>
                  <a:lnTo>
                    <a:pt x="177" y="1"/>
                  </a:lnTo>
                  <a:lnTo>
                    <a:pt x="176" y="1"/>
                  </a:lnTo>
                  <a:lnTo>
                    <a:pt x="172" y="1"/>
                  </a:lnTo>
                  <a:lnTo>
                    <a:pt x="170" y="0"/>
                  </a:lnTo>
                  <a:lnTo>
                    <a:pt x="167" y="0"/>
                  </a:lnTo>
                  <a:lnTo>
                    <a:pt x="165" y="0"/>
                  </a:lnTo>
                  <a:lnTo>
                    <a:pt x="162" y="0"/>
                  </a:lnTo>
                  <a:lnTo>
                    <a:pt x="159" y="0"/>
                  </a:lnTo>
                  <a:lnTo>
                    <a:pt x="159" y="1"/>
                  </a:lnTo>
                  <a:lnTo>
                    <a:pt x="157" y="1"/>
                  </a:lnTo>
                  <a:lnTo>
                    <a:pt x="155" y="1"/>
                  </a:lnTo>
                  <a:lnTo>
                    <a:pt x="154" y="1"/>
                  </a:lnTo>
                  <a:lnTo>
                    <a:pt x="154" y="3"/>
                  </a:lnTo>
                  <a:lnTo>
                    <a:pt x="152" y="3"/>
                  </a:lnTo>
                  <a:lnTo>
                    <a:pt x="1" y="3"/>
                  </a:lnTo>
                  <a:lnTo>
                    <a:pt x="0" y="1"/>
                  </a:lnTo>
                  <a:lnTo>
                    <a:pt x="0" y="0"/>
                  </a:lnTo>
                  <a:close/>
                </a:path>
              </a:pathLst>
            </a:custGeom>
            <a:solidFill>
              <a:srgbClr val="C0C0B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64" name="Freeform 959"/>
            <p:cNvSpPr>
              <a:spLocks noEditPoints="1"/>
            </p:cNvSpPr>
            <p:nvPr/>
          </p:nvSpPr>
          <p:spPr bwMode="auto">
            <a:xfrm>
              <a:off x="4246" y="1347"/>
              <a:ext cx="370" cy="4"/>
            </a:xfrm>
            <a:custGeom>
              <a:avLst/>
              <a:gdLst>
                <a:gd name="T0" fmla="*/ 0 w 370"/>
                <a:gd name="T1" fmla="*/ 0 h 4"/>
                <a:gd name="T2" fmla="*/ 157 w 370"/>
                <a:gd name="T3" fmla="*/ 0 h 4"/>
                <a:gd name="T4" fmla="*/ 155 w 370"/>
                <a:gd name="T5" fmla="*/ 0 h 4"/>
                <a:gd name="T6" fmla="*/ 155 w 370"/>
                <a:gd name="T7" fmla="*/ 0 h 4"/>
                <a:gd name="T8" fmla="*/ 154 w 370"/>
                <a:gd name="T9" fmla="*/ 0 h 4"/>
                <a:gd name="T10" fmla="*/ 154 w 370"/>
                <a:gd name="T11" fmla="*/ 2 h 4"/>
                <a:gd name="T12" fmla="*/ 152 w 370"/>
                <a:gd name="T13" fmla="*/ 2 h 4"/>
                <a:gd name="T14" fmla="*/ 152 w 370"/>
                <a:gd name="T15" fmla="*/ 2 h 4"/>
                <a:gd name="T16" fmla="*/ 150 w 370"/>
                <a:gd name="T17" fmla="*/ 4 h 4"/>
                <a:gd name="T18" fmla="*/ 150 w 370"/>
                <a:gd name="T19" fmla="*/ 4 h 4"/>
                <a:gd name="T20" fmla="*/ 1 w 370"/>
                <a:gd name="T21" fmla="*/ 4 h 4"/>
                <a:gd name="T22" fmla="*/ 1 w 370"/>
                <a:gd name="T23" fmla="*/ 4 h 4"/>
                <a:gd name="T24" fmla="*/ 1 w 370"/>
                <a:gd name="T25" fmla="*/ 2 h 4"/>
                <a:gd name="T26" fmla="*/ 1 w 370"/>
                <a:gd name="T27" fmla="*/ 2 h 4"/>
                <a:gd name="T28" fmla="*/ 1 w 370"/>
                <a:gd name="T29" fmla="*/ 2 h 4"/>
                <a:gd name="T30" fmla="*/ 1 w 370"/>
                <a:gd name="T31" fmla="*/ 2 h 4"/>
                <a:gd name="T32" fmla="*/ 0 w 370"/>
                <a:gd name="T33" fmla="*/ 0 h 4"/>
                <a:gd name="T34" fmla="*/ 0 w 370"/>
                <a:gd name="T35" fmla="*/ 0 h 4"/>
                <a:gd name="T36" fmla="*/ 0 w 370"/>
                <a:gd name="T37" fmla="*/ 0 h 4"/>
                <a:gd name="T38" fmla="*/ 174 w 370"/>
                <a:gd name="T39" fmla="*/ 0 h 4"/>
                <a:gd name="T40" fmla="*/ 370 w 370"/>
                <a:gd name="T41" fmla="*/ 0 h 4"/>
                <a:gd name="T42" fmla="*/ 370 w 370"/>
                <a:gd name="T43" fmla="*/ 0 h 4"/>
                <a:gd name="T44" fmla="*/ 370 w 370"/>
                <a:gd name="T45" fmla="*/ 0 h 4"/>
                <a:gd name="T46" fmla="*/ 370 w 370"/>
                <a:gd name="T47" fmla="*/ 2 h 4"/>
                <a:gd name="T48" fmla="*/ 370 w 370"/>
                <a:gd name="T49" fmla="*/ 2 h 4"/>
                <a:gd name="T50" fmla="*/ 370 w 370"/>
                <a:gd name="T51" fmla="*/ 2 h 4"/>
                <a:gd name="T52" fmla="*/ 370 w 370"/>
                <a:gd name="T53" fmla="*/ 2 h 4"/>
                <a:gd name="T54" fmla="*/ 370 w 370"/>
                <a:gd name="T55" fmla="*/ 4 h 4"/>
                <a:gd name="T56" fmla="*/ 370 w 370"/>
                <a:gd name="T57" fmla="*/ 4 h 4"/>
                <a:gd name="T58" fmla="*/ 184 w 370"/>
                <a:gd name="T59" fmla="*/ 4 h 4"/>
                <a:gd name="T60" fmla="*/ 184 w 370"/>
                <a:gd name="T61" fmla="*/ 4 h 4"/>
                <a:gd name="T62" fmla="*/ 182 w 370"/>
                <a:gd name="T63" fmla="*/ 2 h 4"/>
                <a:gd name="T64" fmla="*/ 181 w 370"/>
                <a:gd name="T65" fmla="*/ 2 h 4"/>
                <a:gd name="T66" fmla="*/ 179 w 370"/>
                <a:gd name="T67" fmla="*/ 2 h 4"/>
                <a:gd name="T68" fmla="*/ 179 w 370"/>
                <a:gd name="T69" fmla="*/ 0 h 4"/>
                <a:gd name="T70" fmla="*/ 177 w 370"/>
                <a:gd name="T71" fmla="*/ 0 h 4"/>
                <a:gd name="T72" fmla="*/ 176 w 370"/>
                <a:gd name="T73" fmla="*/ 0 h 4"/>
                <a:gd name="T74" fmla="*/ 174 w 370"/>
                <a:gd name="T75" fmla="*/ 0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70" h="4">
                  <a:moveTo>
                    <a:pt x="0" y="0"/>
                  </a:moveTo>
                  <a:lnTo>
                    <a:pt x="157" y="0"/>
                  </a:lnTo>
                  <a:lnTo>
                    <a:pt x="155" y="0"/>
                  </a:lnTo>
                  <a:lnTo>
                    <a:pt x="154" y="0"/>
                  </a:lnTo>
                  <a:lnTo>
                    <a:pt x="154" y="2"/>
                  </a:lnTo>
                  <a:lnTo>
                    <a:pt x="152" y="2"/>
                  </a:lnTo>
                  <a:lnTo>
                    <a:pt x="150" y="4"/>
                  </a:lnTo>
                  <a:lnTo>
                    <a:pt x="1" y="4"/>
                  </a:lnTo>
                  <a:lnTo>
                    <a:pt x="1" y="2"/>
                  </a:lnTo>
                  <a:lnTo>
                    <a:pt x="0" y="0"/>
                  </a:lnTo>
                  <a:close/>
                  <a:moveTo>
                    <a:pt x="174" y="0"/>
                  </a:moveTo>
                  <a:lnTo>
                    <a:pt x="370" y="0"/>
                  </a:lnTo>
                  <a:lnTo>
                    <a:pt x="370" y="2"/>
                  </a:lnTo>
                  <a:lnTo>
                    <a:pt x="370" y="4"/>
                  </a:lnTo>
                  <a:lnTo>
                    <a:pt x="184" y="4"/>
                  </a:lnTo>
                  <a:lnTo>
                    <a:pt x="182" y="2"/>
                  </a:lnTo>
                  <a:lnTo>
                    <a:pt x="181" y="2"/>
                  </a:lnTo>
                  <a:lnTo>
                    <a:pt x="179" y="2"/>
                  </a:lnTo>
                  <a:lnTo>
                    <a:pt x="179" y="0"/>
                  </a:lnTo>
                  <a:lnTo>
                    <a:pt x="177" y="0"/>
                  </a:lnTo>
                  <a:lnTo>
                    <a:pt x="176" y="0"/>
                  </a:lnTo>
                  <a:lnTo>
                    <a:pt x="174" y="0"/>
                  </a:lnTo>
                  <a:close/>
                </a:path>
              </a:pathLst>
            </a:custGeom>
            <a:solidFill>
              <a:srgbClr val="C3C3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65" name="Freeform 960"/>
            <p:cNvSpPr>
              <a:spLocks noEditPoints="1"/>
            </p:cNvSpPr>
            <p:nvPr/>
          </p:nvSpPr>
          <p:spPr bwMode="auto">
            <a:xfrm>
              <a:off x="4247" y="1349"/>
              <a:ext cx="369" cy="3"/>
            </a:xfrm>
            <a:custGeom>
              <a:avLst/>
              <a:gdLst>
                <a:gd name="T0" fmla="*/ 0 w 369"/>
                <a:gd name="T1" fmla="*/ 0 h 3"/>
                <a:gd name="T2" fmla="*/ 151 w 369"/>
                <a:gd name="T3" fmla="*/ 0 h 3"/>
                <a:gd name="T4" fmla="*/ 151 w 369"/>
                <a:gd name="T5" fmla="*/ 0 h 3"/>
                <a:gd name="T6" fmla="*/ 151 w 369"/>
                <a:gd name="T7" fmla="*/ 0 h 3"/>
                <a:gd name="T8" fmla="*/ 149 w 369"/>
                <a:gd name="T9" fmla="*/ 2 h 3"/>
                <a:gd name="T10" fmla="*/ 149 w 369"/>
                <a:gd name="T11" fmla="*/ 2 h 3"/>
                <a:gd name="T12" fmla="*/ 149 w 369"/>
                <a:gd name="T13" fmla="*/ 2 h 3"/>
                <a:gd name="T14" fmla="*/ 148 w 369"/>
                <a:gd name="T15" fmla="*/ 2 h 3"/>
                <a:gd name="T16" fmla="*/ 148 w 369"/>
                <a:gd name="T17" fmla="*/ 3 h 3"/>
                <a:gd name="T18" fmla="*/ 146 w 369"/>
                <a:gd name="T19" fmla="*/ 3 h 3"/>
                <a:gd name="T20" fmla="*/ 2 w 369"/>
                <a:gd name="T21" fmla="*/ 3 h 3"/>
                <a:gd name="T22" fmla="*/ 2 w 369"/>
                <a:gd name="T23" fmla="*/ 3 h 3"/>
                <a:gd name="T24" fmla="*/ 2 w 369"/>
                <a:gd name="T25" fmla="*/ 2 h 3"/>
                <a:gd name="T26" fmla="*/ 0 w 369"/>
                <a:gd name="T27" fmla="*/ 2 h 3"/>
                <a:gd name="T28" fmla="*/ 0 w 369"/>
                <a:gd name="T29" fmla="*/ 2 h 3"/>
                <a:gd name="T30" fmla="*/ 0 w 369"/>
                <a:gd name="T31" fmla="*/ 2 h 3"/>
                <a:gd name="T32" fmla="*/ 0 w 369"/>
                <a:gd name="T33" fmla="*/ 0 h 3"/>
                <a:gd name="T34" fmla="*/ 0 w 369"/>
                <a:gd name="T35" fmla="*/ 0 h 3"/>
                <a:gd name="T36" fmla="*/ 0 w 369"/>
                <a:gd name="T37" fmla="*/ 0 h 3"/>
                <a:gd name="T38" fmla="*/ 180 w 369"/>
                <a:gd name="T39" fmla="*/ 0 h 3"/>
                <a:gd name="T40" fmla="*/ 369 w 369"/>
                <a:gd name="T41" fmla="*/ 0 h 3"/>
                <a:gd name="T42" fmla="*/ 369 w 369"/>
                <a:gd name="T43" fmla="*/ 0 h 3"/>
                <a:gd name="T44" fmla="*/ 369 w 369"/>
                <a:gd name="T45" fmla="*/ 0 h 3"/>
                <a:gd name="T46" fmla="*/ 369 w 369"/>
                <a:gd name="T47" fmla="*/ 2 h 3"/>
                <a:gd name="T48" fmla="*/ 369 w 369"/>
                <a:gd name="T49" fmla="*/ 2 h 3"/>
                <a:gd name="T50" fmla="*/ 369 w 369"/>
                <a:gd name="T51" fmla="*/ 2 h 3"/>
                <a:gd name="T52" fmla="*/ 369 w 369"/>
                <a:gd name="T53" fmla="*/ 2 h 3"/>
                <a:gd name="T54" fmla="*/ 369 w 369"/>
                <a:gd name="T55" fmla="*/ 3 h 3"/>
                <a:gd name="T56" fmla="*/ 369 w 369"/>
                <a:gd name="T57" fmla="*/ 3 h 3"/>
                <a:gd name="T58" fmla="*/ 186 w 369"/>
                <a:gd name="T59" fmla="*/ 3 h 3"/>
                <a:gd name="T60" fmla="*/ 186 w 369"/>
                <a:gd name="T61" fmla="*/ 3 h 3"/>
                <a:gd name="T62" fmla="*/ 185 w 369"/>
                <a:gd name="T63" fmla="*/ 2 h 3"/>
                <a:gd name="T64" fmla="*/ 185 w 369"/>
                <a:gd name="T65" fmla="*/ 2 h 3"/>
                <a:gd name="T66" fmla="*/ 183 w 369"/>
                <a:gd name="T67" fmla="*/ 2 h 3"/>
                <a:gd name="T68" fmla="*/ 181 w 369"/>
                <a:gd name="T69" fmla="*/ 2 h 3"/>
                <a:gd name="T70" fmla="*/ 181 w 369"/>
                <a:gd name="T71" fmla="*/ 0 h 3"/>
                <a:gd name="T72" fmla="*/ 180 w 369"/>
                <a:gd name="T73" fmla="*/ 0 h 3"/>
                <a:gd name="T74" fmla="*/ 180 w 369"/>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69" h="3">
                  <a:moveTo>
                    <a:pt x="0" y="0"/>
                  </a:moveTo>
                  <a:lnTo>
                    <a:pt x="151" y="0"/>
                  </a:lnTo>
                  <a:lnTo>
                    <a:pt x="149" y="2"/>
                  </a:lnTo>
                  <a:lnTo>
                    <a:pt x="148" y="2"/>
                  </a:lnTo>
                  <a:lnTo>
                    <a:pt x="148" y="3"/>
                  </a:lnTo>
                  <a:lnTo>
                    <a:pt x="146" y="3"/>
                  </a:lnTo>
                  <a:lnTo>
                    <a:pt x="2" y="3"/>
                  </a:lnTo>
                  <a:lnTo>
                    <a:pt x="2" y="2"/>
                  </a:lnTo>
                  <a:lnTo>
                    <a:pt x="0" y="2"/>
                  </a:lnTo>
                  <a:lnTo>
                    <a:pt x="0" y="0"/>
                  </a:lnTo>
                  <a:close/>
                  <a:moveTo>
                    <a:pt x="180" y="0"/>
                  </a:moveTo>
                  <a:lnTo>
                    <a:pt x="369" y="0"/>
                  </a:lnTo>
                  <a:lnTo>
                    <a:pt x="369" y="2"/>
                  </a:lnTo>
                  <a:lnTo>
                    <a:pt x="369" y="3"/>
                  </a:lnTo>
                  <a:lnTo>
                    <a:pt x="186" y="3"/>
                  </a:lnTo>
                  <a:lnTo>
                    <a:pt x="185" y="2"/>
                  </a:lnTo>
                  <a:lnTo>
                    <a:pt x="183" y="2"/>
                  </a:lnTo>
                  <a:lnTo>
                    <a:pt x="181" y="2"/>
                  </a:lnTo>
                  <a:lnTo>
                    <a:pt x="181" y="0"/>
                  </a:lnTo>
                  <a:lnTo>
                    <a:pt x="180" y="0"/>
                  </a:lnTo>
                  <a:close/>
                </a:path>
              </a:pathLst>
            </a:custGeom>
            <a:solidFill>
              <a:srgbClr val="C3C3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66" name="Freeform 961"/>
            <p:cNvSpPr>
              <a:spLocks noEditPoints="1"/>
            </p:cNvSpPr>
            <p:nvPr/>
          </p:nvSpPr>
          <p:spPr bwMode="auto">
            <a:xfrm>
              <a:off x="4247" y="1351"/>
              <a:ext cx="369" cy="3"/>
            </a:xfrm>
            <a:custGeom>
              <a:avLst/>
              <a:gdLst>
                <a:gd name="T0" fmla="*/ 0 w 369"/>
                <a:gd name="T1" fmla="*/ 0 h 3"/>
                <a:gd name="T2" fmla="*/ 149 w 369"/>
                <a:gd name="T3" fmla="*/ 0 h 3"/>
                <a:gd name="T4" fmla="*/ 148 w 369"/>
                <a:gd name="T5" fmla="*/ 0 h 3"/>
                <a:gd name="T6" fmla="*/ 148 w 369"/>
                <a:gd name="T7" fmla="*/ 0 h 3"/>
                <a:gd name="T8" fmla="*/ 148 w 369"/>
                <a:gd name="T9" fmla="*/ 1 h 3"/>
                <a:gd name="T10" fmla="*/ 148 w 369"/>
                <a:gd name="T11" fmla="*/ 1 h 3"/>
                <a:gd name="T12" fmla="*/ 146 w 369"/>
                <a:gd name="T13" fmla="*/ 1 h 3"/>
                <a:gd name="T14" fmla="*/ 146 w 369"/>
                <a:gd name="T15" fmla="*/ 1 h 3"/>
                <a:gd name="T16" fmla="*/ 146 w 369"/>
                <a:gd name="T17" fmla="*/ 3 h 3"/>
                <a:gd name="T18" fmla="*/ 144 w 369"/>
                <a:gd name="T19" fmla="*/ 3 h 3"/>
                <a:gd name="T20" fmla="*/ 2 w 369"/>
                <a:gd name="T21" fmla="*/ 3 h 3"/>
                <a:gd name="T22" fmla="*/ 2 w 369"/>
                <a:gd name="T23" fmla="*/ 3 h 3"/>
                <a:gd name="T24" fmla="*/ 2 w 369"/>
                <a:gd name="T25" fmla="*/ 3 h 3"/>
                <a:gd name="T26" fmla="*/ 2 w 369"/>
                <a:gd name="T27" fmla="*/ 3 h 3"/>
                <a:gd name="T28" fmla="*/ 2 w 369"/>
                <a:gd name="T29" fmla="*/ 3 h 3"/>
                <a:gd name="T30" fmla="*/ 2 w 369"/>
                <a:gd name="T31" fmla="*/ 1 h 3"/>
                <a:gd name="T32" fmla="*/ 2 w 369"/>
                <a:gd name="T33" fmla="*/ 1 h 3"/>
                <a:gd name="T34" fmla="*/ 2 w 369"/>
                <a:gd name="T35" fmla="*/ 1 h 3"/>
                <a:gd name="T36" fmla="*/ 2 w 369"/>
                <a:gd name="T37" fmla="*/ 1 h 3"/>
                <a:gd name="T38" fmla="*/ 2 w 369"/>
                <a:gd name="T39" fmla="*/ 1 h 3"/>
                <a:gd name="T40" fmla="*/ 2 w 369"/>
                <a:gd name="T41" fmla="*/ 1 h 3"/>
                <a:gd name="T42" fmla="*/ 2 w 369"/>
                <a:gd name="T43" fmla="*/ 1 h 3"/>
                <a:gd name="T44" fmla="*/ 2 w 369"/>
                <a:gd name="T45" fmla="*/ 0 h 3"/>
                <a:gd name="T46" fmla="*/ 0 w 369"/>
                <a:gd name="T47" fmla="*/ 0 h 3"/>
                <a:gd name="T48" fmla="*/ 0 w 369"/>
                <a:gd name="T49" fmla="*/ 0 h 3"/>
                <a:gd name="T50" fmla="*/ 0 w 369"/>
                <a:gd name="T51" fmla="*/ 0 h 3"/>
                <a:gd name="T52" fmla="*/ 0 w 369"/>
                <a:gd name="T53" fmla="*/ 0 h 3"/>
                <a:gd name="T54" fmla="*/ 183 w 369"/>
                <a:gd name="T55" fmla="*/ 0 h 3"/>
                <a:gd name="T56" fmla="*/ 369 w 369"/>
                <a:gd name="T57" fmla="*/ 0 h 3"/>
                <a:gd name="T58" fmla="*/ 369 w 369"/>
                <a:gd name="T59" fmla="*/ 0 h 3"/>
                <a:gd name="T60" fmla="*/ 369 w 369"/>
                <a:gd name="T61" fmla="*/ 0 h 3"/>
                <a:gd name="T62" fmla="*/ 369 w 369"/>
                <a:gd name="T63" fmla="*/ 1 h 3"/>
                <a:gd name="T64" fmla="*/ 369 w 369"/>
                <a:gd name="T65" fmla="*/ 1 h 3"/>
                <a:gd name="T66" fmla="*/ 369 w 369"/>
                <a:gd name="T67" fmla="*/ 1 h 3"/>
                <a:gd name="T68" fmla="*/ 369 w 369"/>
                <a:gd name="T69" fmla="*/ 1 h 3"/>
                <a:gd name="T70" fmla="*/ 369 w 369"/>
                <a:gd name="T71" fmla="*/ 3 h 3"/>
                <a:gd name="T72" fmla="*/ 369 w 369"/>
                <a:gd name="T73" fmla="*/ 3 h 3"/>
                <a:gd name="T74" fmla="*/ 190 w 369"/>
                <a:gd name="T75" fmla="*/ 3 h 3"/>
                <a:gd name="T76" fmla="*/ 190 w 369"/>
                <a:gd name="T77" fmla="*/ 3 h 3"/>
                <a:gd name="T78" fmla="*/ 188 w 369"/>
                <a:gd name="T79" fmla="*/ 1 h 3"/>
                <a:gd name="T80" fmla="*/ 188 w 369"/>
                <a:gd name="T81" fmla="*/ 1 h 3"/>
                <a:gd name="T82" fmla="*/ 186 w 369"/>
                <a:gd name="T83" fmla="*/ 1 h 3"/>
                <a:gd name="T84" fmla="*/ 186 w 369"/>
                <a:gd name="T85" fmla="*/ 1 h 3"/>
                <a:gd name="T86" fmla="*/ 185 w 369"/>
                <a:gd name="T87" fmla="*/ 0 h 3"/>
                <a:gd name="T88" fmla="*/ 185 w 369"/>
                <a:gd name="T89" fmla="*/ 0 h 3"/>
                <a:gd name="T90" fmla="*/ 183 w 369"/>
                <a:gd name="T91" fmla="*/ 0 h 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69" h="3">
                  <a:moveTo>
                    <a:pt x="0" y="0"/>
                  </a:moveTo>
                  <a:lnTo>
                    <a:pt x="149" y="0"/>
                  </a:lnTo>
                  <a:lnTo>
                    <a:pt x="148" y="0"/>
                  </a:lnTo>
                  <a:lnTo>
                    <a:pt x="148" y="1"/>
                  </a:lnTo>
                  <a:lnTo>
                    <a:pt x="146" y="1"/>
                  </a:lnTo>
                  <a:lnTo>
                    <a:pt x="146" y="3"/>
                  </a:lnTo>
                  <a:lnTo>
                    <a:pt x="144" y="3"/>
                  </a:lnTo>
                  <a:lnTo>
                    <a:pt x="2" y="3"/>
                  </a:lnTo>
                  <a:lnTo>
                    <a:pt x="2" y="1"/>
                  </a:lnTo>
                  <a:lnTo>
                    <a:pt x="2" y="0"/>
                  </a:lnTo>
                  <a:lnTo>
                    <a:pt x="0" y="0"/>
                  </a:lnTo>
                  <a:close/>
                  <a:moveTo>
                    <a:pt x="183" y="0"/>
                  </a:moveTo>
                  <a:lnTo>
                    <a:pt x="369" y="0"/>
                  </a:lnTo>
                  <a:lnTo>
                    <a:pt x="369" y="1"/>
                  </a:lnTo>
                  <a:lnTo>
                    <a:pt x="369" y="3"/>
                  </a:lnTo>
                  <a:lnTo>
                    <a:pt x="190" y="3"/>
                  </a:lnTo>
                  <a:lnTo>
                    <a:pt x="188" y="1"/>
                  </a:lnTo>
                  <a:lnTo>
                    <a:pt x="186" y="1"/>
                  </a:lnTo>
                  <a:lnTo>
                    <a:pt x="185" y="0"/>
                  </a:lnTo>
                  <a:lnTo>
                    <a:pt x="183" y="0"/>
                  </a:lnTo>
                  <a:close/>
                </a:path>
              </a:pathLst>
            </a:custGeom>
            <a:solidFill>
              <a:srgbClr val="C3C3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67" name="Freeform 962"/>
            <p:cNvSpPr>
              <a:spLocks noEditPoints="1"/>
            </p:cNvSpPr>
            <p:nvPr/>
          </p:nvSpPr>
          <p:spPr bwMode="auto">
            <a:xfrm>
              <a:off x="4249" y="1352"/>
              <a:ext cx="367" cy="4"/>
            </a:xfrm>
            <a:custGeom>
              <a:avLst/>
              <a:gdLst>
                <a:gd name="T0" fmla="*/ 0 w 367"/>
                <a:gd name="T1" fmla="*/ 0 h 4"/>
                <a:gd name="T2" fmla="*/ 144 w 367"/>
                <a:gd name="T3" fmla="*/ 0 h 4"/>
                <a:gd name="T4" fmla="*/ 144 w 367"/>
                <a:gd name="T5" fmla="*/ 0 h 4"/>
                <a:gd name="T6" fmla="*/ 144 w 367"/>
                <a:gd name="T7" fmla="*/ 0 h 4"/>
                <a:gd name="T8" fmla="*/ 144 w 367"/>
                <a:gd name="T9" fmla="*/ 2 h 4"/>
                <a:gd name="T10" fmla="*/ 142 w 367"/>
                <a:gd name="T11" fmla="*/ 2 h 4"/>
                <a:gd name="T12" fmla="*/ 142 w 367"/>
                <a:gd name="T13" fmla="*/ 2 h 4"/>
                <a:gd name="T14" fmla="*/ 142 w 367"/>
                <a:gd name="T15" fmla="*/ 2 h 4"/>
                <a:gd name="T16" fmla="*/ 142 w 367"/>
                <a:gd name="T17" fmla="*/ 4 h 4"/>
                <a:gd name="T18" fmla="*/ 142 w 367"/>
                <a:gd name="T19" fmla="*/ 4 h 4"/>
                <a:gd name="T20" fmla="*/ 2 w 367"/>
                <a:gd name="T21" fmla="*/ 4 h 4"/>
                <a:gd name="T22" fmla="*/ 2 w 367"/>
                <a:gd name="T23" fmla="*/ 4 h 4"/>
                <a:gd name="T24" fmla="*/ 2 w 367"/>
                <a:gd name="T25" fmla="*/ 4 h 4"/>
                <a:gd name="T26" fmla="*/ 2 w 367"/>
                <a:gd name="T27" fmla="*/ 2 h 4"/>
                <a:gd name="T28" fmla="*/ 2 w 367"/>
                <a:gd name="T29" fmla="*/ 2 h 4"/>
                <a:gd name="T30" fmla="*/ 0 w 367"/>
                <a:gd name="T31" fmla="*/ 2 h 4"/>
                <a:gd name="T32" fmla="*/ 0 w 367"/>
                <a:gd name="T33" fmla="*/ 2 h 4"/>
                <a:gd name="T34" fmla="*/ 0 w 367"/>
                <a:gd name="T35" fmla="*/ 0 h 4"/>
                <a:gd name="T36" fmla="*/ 0 w 367"/>
                <a:gd name="T37" fmla="*/ 0 h 4"/>
                <a:gd name="T38" fmla="*/ 0 w 367"/>
                <a:gd name="T39" fmla="*/ 0 h 4"/>
                <a:gd name="T40" fmla="*/ 0 w 367"/>
                <a:gd name="T41" fmla="*/ 0 h 4"/>
                <a:gd name="T42" fmla="*/ 0 w 367"/>
                <a:gd name="T43" fmla="*/ 0 h 4"/>
                <a:gd name="T44" fmla="*/ 0 w 367"/>
                <a:gd name="T45" fmla="*/ 0 h 4"/>
                <a:gd name="T46" fmla="*/ 0 w 367"/>
                <a:gd name="T47" fmla="*/ 0 h 4"/>
                <a:gd name="T48" fmla="*/ 0 w 367"/>
                <a:gd name="T49" fmla="*/ 0 h 4"/>
                <a:gd name="T50" fmla="*/ 0 w 367"/>
                <a:gd name="T51" fmla="*/ 0 h 4"/>
                <a:gd name="T52" fmla="*/ 0 w 367"/>
                <a:gd name="T53" fmla="*/ 0 h 4"/>
                <a:gd name="T54" fmla="*/ 184 w 367"/>
                <a:gd name="T55" fmla="*/ 0 h 4"/>
                <a:gd name="T56" fmla="*/ 367 w 367"/>
                <a:gd name="T57" fmla="*/ 0 h 4"/>
                <a:gd name="T58" fmla="*/ 367 w 367"/>
                <a:gd name="T59" fmla="*/ 0 h 4"/>
                <a:gd name="T60" fmla="*/ 367 w 367"/>
                <a:gd name="T61" fmla="*/ 0 h 4"/>
                <a:gd name="T62" fmla="*/ 367 w 367"/>
                <a:gd name="T63" fmla="*/ 2 h 4"/>
                <a:gd name="T64" fmla="*/ 367 w 367"/>
                <a:gd name="T65" fmla="*/ 2 h 4"/>
                <a:gd name="T66" fmla="*/ 367 w 367"/>
                <a:gd name="T67" fmla="*/ 2 h 4"/>
                <a:gd name="T68" fmla="*/ 367 w 367"/>
                <a:gd name="T69" fmla="*/ 2 h 4"/>
                <a:gd name="T70" fmla="*/ 367 w 367"/>
                <a:gd name="T71" fmla="*/ 4 h 4"/>
                <a:gd name="T72" fmla="*/ 367 w 367"/>
                <a:gd name="T73" fmla="*/ 4 h 4"/>
                <a:gd name="T74" fmla="*/ 191 w 367"/>
                <a:gd name="T75" fmla="*/ 4 h 4"/>
                <a:gd name="T76" fmla="*/ 189 w 367"/>
                <a:gd name="T77" fmla="*/ 4 h 4"/>
                <a:gd name="T78" fmla="*/ 189 w 367"/>
                <a:gd name="T79" fmla="*/ 2 h 4"/>
                <a:gd name="T80" fmla="*/ 188 w 367"/>
                <a:gd name="T81" fmla="*/ 2 h 4"/>
                <a:gd name="T82" fmla="*/ 188 w 367"/>
                <a:gd name="T83" fmla="*/ 2 h 4"/>
                <a:gd name="T84" fmla="*/ 188 w 367"/>
                <a:gd name="T85" fmla="*/ 2 h 4"/>
                <a:gd name="T86" fmla="*/ 186 w 367"/>
                <a:gd name="T87" fmla="*/ 0 h 4"/>
                <a:gd name="T88" fmla="*/ 186 w 367"/>
                <a:gd name="T89" fmla="*/ 0 h 4"/>
                <a:gd name="T90" fmla="*/ 184 w 367"/>
                <a:gd name="T91" fmla="*/ 0 h 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67" h="4">
                  <a:moveTo>
                    <a:pt x="0" y="0"/>
                  </a:moveTo>
                  <a:lnTo>
                    <a:pt x="144" y="0"/>
                  </a:lnTo>
                  <a:lnTo>
                    <a:pt x="144" y="2"/>
                  </a:lnTo>
                  <a:lnTo>
                    <a:pt x="142" y="2"/>
                  </a:lnTo>
                  <a:lnTo>
                    <a:pt x="142" y="4"/>
                  </a:lnTo>
                  <a:lnTo>
                    <a:pt x="2" y="4"/>
                  </a:lnTo>
                  <a:lnTo>
                    <a:pt x="2" y="2"/>
                  </a:lnTo>
                  <a:lnTo>
                    <a:pt x="0" y="2"/>
                  </a:lnTo>
                  <a:lnTo>
                    <a:pt x="0" y="0"/>
                  </a:lnTo>
                  <a:close/>
                  <a:moveTo>
                    <a:pt x="184" y="0"/>
                  </a:moveTo>
                  <a:lnTo>
                    <a:pt x="367" y="0"/>
                  </a:lnTo>
                  <a:lnTo>
                    <a:pt x="367" y="2"/>
                  </a:lnTo>
                  <a:lnTo>
                    <a:pt x="367" y="4"/>
                  </a:lnTo>
                  <a:lnTo>
                    <a:pt x="191" y="4"/>
                  </a:lnTo>
                  <a:lnTo>
                    <a:pt x="189" y="4"/>
                  </a:lnTo>
                  <a:lnTo>
                    <a:pt x="189" y="2"/>
                  </a:lnTo>
                  <a:lnTo>
                    <a:pt x="188" y="2"/>
                  </a:lnTo>
                  <a:lnTo>
                    <a:pt x="186" y="0"/>
                  </a:lnTo>
                  <a:lnTo>
                    <a:pt x="184" y="0"/>
                  </a:lnTo>
                  <a:close/>
                </a:path>
              </a:pathLst>
            </a:custGeom>
            <a:solidFill>
              <a:srgbClr val="C6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68" name="Freeform 963"/>
            <p:cNvSpPr>
              <a:spLocks noEditPoints="1"/>
            </p:cNvSpPr>
            <p:nvPr/>
          </p:nvSpPr>
          <p:spPr bwMode="auto">
            <a:xfrm>
              <a:off x="4249" y="1354"/>
              <a:ext cx="367" cy="4"/>
            </a:xfrm>
            <a:custGeom>
              <a:avLst/>
              <a:gdLst>
                <a:gd name="T0" fmla="*/ 0 w 367"/>
                <a:gd name="T1" fmla="*/ 0 h 4"/>
                <a:gd name="T2" fmla="*/ 142 w 367"/>
                <a:gd name="T3" fmla="*/ 0 h 4"/>
                <a:gd name="T4" fmla="*/ 142 w 367"/>
                <a:gd name="T5" fmla="*/ 0 h 4"/>
                <a:gd name="T6" fmla="*/ 142 w 367"/>
                <a:gd name="T7" fmla="*/ 0 h 4"/>
                <a:gd name="T8" fmla="*/ 142 w 367"/>
                <a:gd name="T9" fmla="*/ 2 h 4"/>
                <a:gd name="T10" fmla="*/ 142 w 367"/>
                <a:gd name="T11" fmla="*/ 2 h 4"/>
                <a:gd name="T12" fmla="*/ 140 w 367"/>
                <a:gd name="T13" fmla="*/ 2 h 4"/>
                <a:gd name="T14" fmla="*/ 140 w 367"/>
                <a:gd name="T15" fmla="*/ 4 h 4"/>
                <a:gd name="T16" fmla="*/ 140 w 367"/>
                <a:gd name="T17" fmla="*/ 4 h 4"/>
                <a:gd name="T18" fmla="*/ 140 w 367"/>
                <a:gd name="T19" fmla="*/ 4 h 4"/>
                <a:gd name="T20" fmla="*/ 4 w 367"/>
                <a:gd name="T21" fmla="*/ 4 h 4"/>
                <a:gd name="T22" fmla="*/ 4 w 367"/>
                <a:gd name="T23" fmla="*/ 4 h 4"/>
                <a:gd name="T24" fmla="*/ 2 w 367"/>
                <a:gd name="T25" fmla="*/ 4 h 4"/>
                <a:gd name="T26" fmla="*/ 2 w 367"/>
                <a:gd name="T27" fmla="*/ 2 h 4"/>
                <a:gd name="T28" fmla="*/ 2 w 367"/>
                <a:gd name="T29" fmla="*/ 2 h 4"/>
                <a:gd name="T30" fmla="*/ 2 w 367"/>
                <a:gd name="T31" fmla="*/ 2 h 4"/>
                <a:gd name="T32" fmla="*/ 2 w 367"/>
                <a:gd name="T33" fmla="*/ 0 h 4"/>
                <a:gd name="T34" fmla="*/ 2 w 367"/>
                <a:gd name="T35" fmla="*/ 0 h 4"/>
                <a:gd name="T36" fmla="*/ 0 w 367"/>
                <a:gd name="T37" fmla="*/ 0 h 4"/>
                <a:gd name="T38" fmla="*/ 188 w 367"/>
                <a:gd name="T39" fmla="*/ 0 h 4"/>
                <a:gd name="T40" fmla="*/ 367 w 367"/>
                <a:gd name="T41" fmla="*/ 0 h 4"/>
                <a:gd name="T42" fmla="*/ 367 w 367"/>
                <a:gd name="T43" fmla="*/ 0 h 4"/>
                <a:gd name="T44" fmla="*/ 367 w 367"/>
                <a:gd name="T45" fmla="*/ 0 h 4"/>
                <a:gd name="T46" fmla="*/ 367 w 367"/>
                <a:gd name="T47" fmla="*/ 2 h 4"/>
                <a:gd name="T48" fmla="*/ 367 w 367"/>
                <a:gd name="T49" fmla="*/ 2 h 4"/>
                <a:gd name="T50" fmla="*/ 367 w 367"/>
                <a:gd name="T51" fmla="*/ 2 h 4"/>
                <a:gd name="T52" fmla="*/ 367 w 367"/>
                <a:gd name="T53" fmla="*/ 4 h 4"/>
                <a:gd name="T54" fmla="*/ 367 w 367"/>
                <a:gd name="T55" fmla="*/ 4 h 4"/>
                <a:gd name="T56" fmla="*/ 367 w 367"/>
                <a:gd name="T57" fmla="*/ 4 h 4"/>
                <a:gd name="T58" fmla="*/ 193 w 367"/>
                <a:gd name="T59" fmla="*/ 4 h 4"/>
                <a:gd name="T60" fmla="*/ 193 w 367"/>
                <a:gd name="T61" fmla="*/ 4 h 4"/>
                <a:gd name="T62" fmla="*/ 191 w 367"/>
                <a:gd name="T63" fmla="*/ 4 h 4"/>
                <a:gd name="T64" fmla="*/ 191 w 367"/>
                <a:gd name="T65" fmla="*/ 2 h 4"/>
                <a:gd name="T66" fmla="*/ 191 w 367"/>
                <a:gd name="T67" fmla="*/ 2 h 4"/>
                <a:gd name="T68" fmla="*/ 189 w 367"/>
                <a:gd name="T69" fmla="*/ 2 h 4"/>
                <a:gd name="T70" fmla="*/ 189 w 367"/>
                <a:gd name="T71" fmla="*/ 0 h 4"/>
                <a:gd name="T72" fmla="*/ 188 w 367"/>
                <a:gd name="T73" fmla="*/ 0 h 4"/>
                <a:gd name="T74" fmla="*/ 188 w 367"/>
                <a:gd name="T75" fmla="*/ 0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67" h="4">
                  <a:moveTo>
                    <a:pt x="0" y="0"/>
                  </a:moveTo>
                  <a:lnTo>
                    <a:pt x="142" y="0"/>
                  </a:lnTo>
                  <a:lnTo>
                    <a:pt x="142" y="2"/>
                  </a:lnTo>
                  <a:lnTo>
                    <a:pt x="140" y="2"/>
                  </a:lnTo>
                  <a:lnTo>
                    <a:pt x="140" y="4"/>
                  </a:lnTo>
                  <a:lnTo>
                    <a:pt x="4" y="4"/>
                  </a:lnTo>
                  <a:lnTo>
                    <a:pt x="2" y="4"/>
                  </a:lnTo>
                  <a:lnTo>
                    <a:pt x="2" y="2"/>
                  </a:lnTo>
                  <a:lnTo>
                    <a:pt x="2" y="0"/>
                  </a:lnTo>
                  <a:lnTo>
                    <a:pt x="0" y="0"/>
                  </a:lnTo>
                  <a:close/>
                  <a:moveTo>
                    <a:pt x="188" y="0"/>
                  </a:moveTo>
                  <a:lnTo>
                    <a:pt x="367" y="0"/>
                  </a:lnTo>
                  <a:lnTo>
                    <a:pt x="367" y="2"/>
                  </a:lnTo>
                  <a:lnTo>
                    <a:pt x="367" y="4"/>
                  </a:lnTo>
                  <a:lnTo>
                    <a:pt x="193" y="4"/>
                  </a:lnTo>
                  <a:lnTo>
                    <a:pt x="191" y="4"/>
                  </a:lnTo>
                  <a:lnTo>
                    <a:pt x="191" y="2"/>
                  </a:lnTo>
                  <a:lnTo>
                    <a:pt x="189" y="2"/>
                  </a:lnTo>
                  <a:lnTo>
                    <a:pt x="189" y="0"/>
                  </a:lnTo>
                  <a:lnTo>
                    <a:pt x="188" y="0"/>
                  </a:lnTo>
                  <a:close/>
                </a:path>
              </a:pathLst>
            </a:custGeom>
            <a:solidFill>
              <a:srgbClr val="C6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69" name="Freeform 964"/>
            <p:cNvSpPr>
              <a:spLocks noEditPoints="1"/>
            </p:cNvSpPr>
            <p:nvPr/>
          </p:nvSpPr>
          <p:spPr bwMode="auto">
            <a:xfrm>
              <a:off x="4251" y="1356"/>
              <a:ext cx="365" cy="3"/>
            </a:xfrm>
            <a:custGeom>
              <a:avLst/>
              <a:gdLst>
                <a:gd name="T0" fmla="*/ 0 w 365"/>
                <a:gd name="T1" fmla="*/ 0 h 3"/>
                <a:gd name="T2" fmla="*/ 140 w 365"/>
                <a:gd name="T3" fmla="*/ 0 h 3"/>
                <a:gd name="T4" fmla="*/ 138 w 365"/>
                <a:gd name="T5" fmla="*/ 0 h 3"/>
                <a:gd name="T6" fmla="*/ 138 w 365"/>
                <a:gd name="T7" fmla="*/ 2 h 3"/>
                <a:gd name="T8" fmla="*/ 138 w 365"/>
                <a:gd name="T9" fmla="*/ 2 h 3"/>
                <a:gd name="T10" fmla="*/ 138 w 365"/>
                <a:gd name="T11" fmla="*/ 2 h 3"/>
                <a:gd name="T12" fmla="*/ 138 w 365"/>
                <a:gd name="T13" fmla="*/ 2 h 3"/>
                <a:gd name="T14" fmla="*/ 137 w 365"/>
                <a:gd name="T15" fmla="*/ 3 h 3"/>
                <a:gd name="T16" fmla="*/ 137 w 365"/>
                <a:gd name="T17" fmla="*/ 3 h 3"/>
                <a:gd name="T18" fmla="*/ 137 w 365"/>
                <a:gd name="T19" fmla="*/ 3 h 3"/>
                <a:gd name="T20" fmla="*/ 2 w 365"/>
                <a:gd name="T21" fmla="*/ 3 h 3"/>
                <a:gd name="T22" fmla="*/ 2 w 365"/>
                <a:gd name="T23" fmla="*/ 3 h 3"/>
                <a:gd name="T24" fmla="*/ 2 w 365"/>
                <a:gd name="T25" fmla="*/ 3 h 3"/>
                <a:gd name="T26" fmla="*/ 2 w 365"/>
                <a:gd name="T27" fmla="*/ 2 h 3"/>
                <a:gd name="T28" fmla="*/ 2 w 365"/>
                <a:gd name="T29" fmla="*/ 2 h 3"/>
                <a:gd name="T30" fmla="*/ 2 w 365"/>
                <a:gd name="T31" fmla="*/ 2 h 3"/>
                <a:gd name="T32" fmla="*/ 0 w 365"/>
                <a:gd name="T33" fmla="*/ 2 h 3"/>
                <a:gd name="T34" fmla="*/ 0 w 365"/>
                <a:gd name="T35" fmla="*/ 0 h 3"/>
                <a:gd name="T36" fmla="*/ 0 w 365"/>
                <a:gd name="T37" fmla="*/ 0 h 3"/>
                <a:gd name="T38" fmla="*/ 189 w 365"/>
                <a:gd name="T39" fmla="*/ 0 h 3"/>
                <a:gd name="T40" fmla="*/ 365 w 365"/>
                <a:gd name="T41" fmla="*/ 0 h 3"/>
                <a:gd name="T42" fmla="*/ 365 w 365"/>
                <a:gd name="T43" fmla="*/ 0 h 3"/>
                <a:gd name="T44" fmla="*/ 365 w 365"/>
                <a:gd name="T45" fmla="*/ 2 h 3"/>
                <a:gd name="T46" fmla="*/ 365 w 365"/>
                <a:gd name="T47" fmla="*/ 2 h 3"/>
                <a:gd name="T48" fmla="*/ 365 w 365"/>
                <a:gd name="T49" fmla="*/ 2 h 3"/>
                <a:gd name="T50" fmla="*/ 365 w 365"/>
                <a:gd name="T51" fmla="*/ 2 h 3"/>
                <a:gd name="T52" fmla="*/ 365 w 365"/>
                <a:gd name="T53" fmla="*/ 3 h 3"/>
                <a:gd name="T54" fmla="*/ 365 w 365"/>
                <a:gd name="T55" fmla="*/ 3 h 3"/>
                <a:gd name="T56" fmla="*/ 365 w 365"/>
                <a:gd name="T57" fmla="*/ 3 h 3"/>
                <a:gd name="T58" fmla="*/ 194 w 365"/>
                <a:gd name="T59" fmla="*/ 3 h 3"/>
                <a:gd name="T60" fmla="*/ 193 w 365"/>
                <a:gd name="T61" fmla="*/ 3 h 3"/>
                <a:gd name="T62" fmla="*/ 193 w 365"/>
                <a:gd name="T63" fmla="*/ 3 h 3"/>
                <a:gd name="T64" fmla="*/ 193 w 365"/>
                <a:gd name="T65" fmla="*/ 2 h 3"/>
                <a:gd name="T66" fmla="*/ 191 w 365"/>
                <a:gd name="T67" fmla="*/ 2 h 3"/>
                <a:gd name="T68" fmla="*/ 191 w 365"/>
                <a:gd name="T69" fmla="*/ 2 h 3"/>
                <a:gd name="T70" fmla="*/ 189 w 365"/>
                <a:gd name="T71" fmla="*/ 2 h 3"/>
                <a:gd name="T72" fmla="*/ 189 w 365"/>
                <a:gd name="T73" fmla="*/ 0 h 3"/>
                <a:gd name="T74" fmla="*/ 189 w 365"/>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65" h="3">
                  <a:moveTo>
                    <a:pt x="0" y="0"/>
                  </a:moveTo>
                  <a:lnTo>
                    <a:pt x="140" y="0"/>
                  </a:lnTo>
                  <a:lnTo>
                    <a:pt x="138" y="0"/>
                  </a:lnTo>
                  <a:lnTo>
                    <a:pt x="138" y="2"/>
                  </a:lnTo>
                  <a:lnTo>
                    <a:pt x="137" y="3"/>
                  </a:lnTo>
                  <a:lnTo>
                    <a:pt x="2" y="3"/>
                  </a:lnTo>
                  <a:lnTo>
                    <a:pt x="2" y="2"/>
                  </a:lnTo>
                  <a:lnTo>
                    <a:pt x="0" y="2"/>
                  </a:lnTo>
                  <a:lnTo>
                    <a:pt x="0" y="0"/>
                  </a:lnTo>
                  <a:close/>
                  <a:moveTo>
                    <a:pt x="189" y="0"/>
                  </a:moveTo>
                  <a:lnTo>
                    <a:pt x="365" y="0"/>
                  </a:lnTo>
                  <a:lnTo>
                    <a:pt x="365" y="2"/>
                  </a:lnTo>
                  <a:lnTo>
                    <a:pt x="365" y="3"/>
                  </a:lnTo>
                  <a:lnTo>
                    <a:pt x="194" y="3"/>
                  </a:lnTo>
                  <a:lnTo>
                    <a:pt x="193" y="3"/>
                  </a:lnTo>
                  <a:lnTo>
                    <a:pt x="193" y="2"/>
                  </a:lnTo>
                  <a:lnTo>
                    <a:pt x="191" y="2"/>
                  </a:lnTo>
                  <a:lnTo>
                    <a:pt x="189" y="2"/>
                  </a:lnTo>
                  <a:lnTo>
                    <a:pt x="189" y="0"/>
                  </a:lnTo>
                  <a:close/>
                </a:path>
              </a:pathLst>
            </a:custGeom>
            <a:solidFill>
              <a:srgbClr val="C6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70" name="Freeform 965"/>
            <p:cNvSpPr>
              <a:spLocks noEditPoints="1"/>
            </p:cNvSpPr>
            <p:nvPr/>
          </p:nvSpPr>
          <p:spPr bwMode="auto">
            <a:xfrm>
              <a:off x="4253" y="1358"/>
              <a:ext cx="363" cy="3"/>
            </a:xfrm>
            <a:custGeom>
              <a:avLst/>
              <a:gdLst>
                <a:gd name="T0" fmla="*/ 0 w 363"/>
                <a:gd name="T1" fmla="*/ 0 h 3"/>
                <a:gd name="T2" fmla="*/ 136 w 363"/>
                <a:gd name="T3" fmla="*/ 0 h 3"/>
                <a:gd name="T4" fmla="*/ 136 w 363"/>
                <a:gd name="T5" fmla="*/ 0 h 3"/>
                <a:gd name="T6" fmla="*/ 135 w 363"/>
                <a:gd name="T7" fmla="*/ 1 h 3"/>
                <a:gd name="T8" fmla="*/ 135 w 363"/>
                <a:gd name="T9" fmla="*/ 1 h 3"/>
                <a:gd name="T10" fmla="*/ 135 w 363"/>
                <a:gd name="T11" fmla="*/ 1 h 3"/>
                <a:gd name="T12" fmla="*/ 135 w 363"/>
                <a:gd name="T13" fmla="*/ 1 h 3"/>
                <a:gd name="T14" fmla="*/ 135 w 363"/>
                <a:gd name="T15" fmla="*/ 3 h 3"/>
                <a:gd name="T16" fmla="*/ 135 w 363"/>
                <a:gd name="T17" fmla="*/ 3 h 3"/>
                <a:gd name="T18" fmla="*/ 133 w 363"/>
                <a:gd name="T19" fmla="*/ 3 h 3"/>
                <a:gd name="T20" fmla="*/ 1 w 363"/>
                <a:gd name="T21" fmla="*/ 3 h 3"/>
                <a:gd name="T22" fmla="*/ 1 w 363"/>
                <a:gd name="T23" fmla="*/ 3 h 3"/>
                <a:gd name="T24" fmla="*/ 1 w 363"/>
                <a:gd name="T25" fmla="*/ 3 h 3"/>
                <a:gd name="T26" fmla="*/ 1 w 363"/>
                <a:gd name="T27" fmla="*/ 1 h 3"/>
                <a:gd name="T28" fmla="*/ 0 w 363"/>
                <a:gd name="T29" fmla="*/ 1 h 3"/>
                <a:gd name="T30" fmla="*/ 0 w 363"/>
                <a:gd name="T31" fmla="*/ 1 h 3"/>
                <a:gd name="T32" fmla="*/ 0 w 363"/>
                <a:gd name="T33" fmla="*/ 1 h 3"/>
                <a:gd name="T34" fmla="*/ 0 w 363"/>
                <a:gd name="T35" fmla="*/ 0 h 3"/>
                <a:gd name="T36" fmla="*/ 0 w 363"/>
                <a:gd name="T37" fmla="*/ 0 h 3"/>
                <a:gd name="T38" fmla="*/ 189 w 363"/>
                <a:gd name="T39" fmla="*/ 0 h 3"/>
                <a:gd name="T40" fmla="*/ 363 w 363"/>
                <a:gd name="T41" fmla="*/ 0 h 3"/>
                <a:gd name="T42" fmla="*/ 363 w 363"/>
                <a:gd name="T43" fmla="*/ 0 h 3"/>
                <a:gd name="T44" fmla="*/ 363 w 363"/>
                <a:gd name="T45" fmla="*/ 1 h 3"/>
                <a:gd name="T46" fmla="*/ 363 w 363"/>
                <a:gd name="T47" fmla="*/ 1 h 3"/>
                <a:gd name="T48" fmla="*/ 363 w 363"/>
                <a:gd name="T49" fmla="*/ 1 h 3"/>
                <a:gd name="T50" fmla="*/ 363 w 363"/>
                <a:gd name="T51" fmla="*/ 1 h 3"/>
                <a:gd name="T52" fmla="*/ 363 w 363"/>
                <a:gd name="T53" fmla="*/ 3 h 3"/>
                <a:gd name="T54" fmla="*/ 363 w 363"/>
                <a:gd name="T55" fmla="*/ 3 h 3"/>
                <a:gd name="T56" fmla="*/ 363 w 363"/>
                <a:gd name="T57" fmla="*/ 3 h 3"/>
                <a:gd name="T58" fmla="*/ 194 w 363"/>
                <a:gd name="T59" fmla="*/ 3 h 3"/>
                <a:gd name="T60" fmla="*/ 194 w 363"/>
                <a:gd name="T61" fmla="*/ 3 h 3"/>
                <a:gd name="T62" fmla="*/ 192 w 363"/>
                <a:gd name="T63" fmla="*/ 3 h 3"/>
                <a:gd name="T64" fmla="*/ 192 w 363"/>
                <a:gd name="T65" fmla="*/ 1 h 3"/>
                <a:gd name="T66" fmla="*/ 192 w 363"/>
                <a:gd name="T67" fmla="*/ 1 h 3"/>
                <a:gd name="T68" fmla="*/ 191 w 363"/>
                <a:gd name="T69" fmla="*/ 1 h 3"/>
                <a:gd name="T70" fmla="*/ 191 w 363"/>
                <a:gd name="T71" fmla="*/ 1 h 3"/>
                <a:gd name="T72" fmla="*/ 191 w 363"/>
                <a:gd name="T73" fmla="*/ 0 h 3"/>
                <a:gd name="T74" fmla="*/ 189 w 363"/>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63" h="3">
                  <a:moveTo>
                    <a:pt x="0" y="0"/>
                  </a:moveTo>
                  <a:lnTo>
                    <a:pt x="136" y="0"/>
                  </a:lnTo>
                  <a:lnTo>
                    <a:pt x="135" y="1"/>
                  </a:lnTo>
                  <a:lnTo>
                    <a:pt x="135" y="3"/>
                  </a:lnTo>
                  <a:lnTo>
                    <a:pt x="133" y="3"/>
                  </a:lnTo>
                  <a:lnTo>
                    <a:pt x="1" y="3"/>
                  </a:lnTo>
                  <a:lnTo>
                    <a:pt x="1" y="1"/>
                  </a:lnTo>
                  <a:lnTo>
                    <a:pt x="0" y="1"/>
                  </a:lnTo>
                  <a:lnTo>
                    <a:pt x="0" y="0"/>
                  </a:lnTo>
                  <a:close/>
                  <a:moveTo>
                    <a:pt x="189" y="0"/>
                  </a:moveTo>
                  <a:lnTo>
                    <a:pt x="363" y="0"/>
                  </a:lnTo>
                  <a:lnTo>
                    <a:pt x="363" y="1"/>
                  </a:lnTo>
                  <a:lnTo>
                    <a:pt x="363" y="3"/>
                  </a:lnTo>
                  <a:lnTo>
                    <a:pt x="194" y="3"/>
                  </a:lnTo>
                  <a:lnTo>
                    <a:pt x="192" y="3"/>
                  </a:lnTo>
                  <a:lnTo>
                    <a:pt x="192" y="1"/>
                  </a:lnTo>
                  <a:lnTo>
                    <a:pt x="191" y="1"/>
                  </a:lnTo>
                  <a:lnTo>
                    <a:pt x="191" y="0"/>
                  </a:lnTo>
                  <a:lnTo>
                    <a:pt x="189" y="0"/>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71" name="Freeform 966"/>
            <p:cNvSpPr>
              <a:spLocks noEditPoints="1"/>
            </p:cNvSpPr>
            <p:nvPr/>
          </p:nvSpPr>
          <p:spPr bwMode="auto">
            <a:xfrm>
              <a:off x="4253" y="1359"/>
              <a:ext cx="363" cy="4"/>
            </a:xfrm>
            <a:custGeom>
              <a:avLst/>
              <a:gdLst>
                <a:gd name="T0" fmla="*/ 0 w 363"/>
                <a:gd name="T1" fmla="*/ 0 h 4"/>
                <a:gd name="T2" fmla="*/ 135 w 363"/>
                <a:gd name="T3" fmla="*/ 0 h 4"/>
                <a:gd name="T4" fmla="*/ 135 w 363"/>
                <a:gd name="T5" fmla="*/ 0 h 4"/>
                <a:gd name="T6" fmla="*/ 135 w 363"/>
                <a:gd name="T7" fmla="*/ 2 h 4"/>
                <a:gd name="T8" fmla="*/ 135 w 363"/>
                <a:gd name="T9" fmla="*/ 2 h 4"/>
                <a:gd name="T10" fmla="*/ 133 w 363"/>
                <a:gd name="T11" fmla="*/ 2 h 4"/>
                <a:gd name="T12" fmla="*/ 133 w 363"/>
                <a:gd name="T13" fmla="*/ 2 h 4"/>
                <a:gd name="T14" fmla="*/ 133 w 363"/>
                <a:gd name="T15" fmla="*/ 4 h 4"/>
                <a:gd name="T16" fmla="*/ 133 w 363"/>
                <a:gd name="T17" fmla="*/ 4 h 4"/>
                <a:gd name="T18" fmla="*/ 133 w 363"/>
                <a:gd name="T19" fmla="*/ 4 h 4"/>
                <a:gd name="T20" fmla="*/ 3 w 363"/>
                <a:gd name="T21" fmla="*/ 4 h 4"/>
                <a:gd name="T22" fmla="*/ 3 w 363"/>
                <a:gd name="T23" fmla="*/ 4 h 4"/>
                <a:gd name="T24" fmla="*/ 1 w 363"/>
                <a:gd name="T25" fmla="*/ 4 h 4"/>
                <a:gd name="T26" fmla="*/ 1 w 363"/>
                <a:gd name="T27" fmla="*/ 2 h 4"/>
                <a:gd name="T28" fmla="*/ 1 w 363"/>
                <a:gd name="T29" fmla="*/ 2 h 4"/>
                <a:gd name="T30" fmla="*/ 1 w 363"/>
                <a:gd name="T31" fmla="*/ 2 h 4"/>
                <a:gd name="T32" fmla="*/ 1 w 363"/>
                <a:gd name="T33" fmla="*/ 2 h 4"/>
                <a:gd name="T34" fmla="*/ 1 w 363"/>
                <a:gd name="T35" fmla="*/ 0 h 4"/>
                <a:gd name="T36" fmla="*/ 0 w 363"/>
                <a:gd name="T37" fmla="*/ 0 h 4"/>
                <a:gd name="T38" fmla="*/ 192 w 363"/>
                <a:gd name="T39" fmla="*/ 0 h 4"/>
                <a:gd name="T40" fmla="*/ 363 w 363"/>
                <a:gd name="T41" fmla="*/ 0 h 4"/>
                <a:gd name="T42" fmla="*/ 363 w 363"/>
                <a:gd name="T43" fmla="*/ 0 h 4"/>
                <a:gd name="T44" fmla="*/ 363 w 363"/>
                <a:gd name="T45" fmla="*/ 2 h 4"/>
                <a:gd name="T46" fmla="*/ 363 w 363"/>
                <a:gd name="T47" fmla="*/ 2 h 4"/>
                <a:gd name="T48" fmla="*/ 363 w 363"/>
                <a:gd name="T49" fmla="*/ 2 h 4"/>
                <a:gd name="T50" fmla="*/ 363 w 363"/>
                <a:gd name="T51" fmla="*/ 2 h 4"/>
                <a:gd name="T52" fmla="*/ 363 w 363"/>
                <a:gd name="T53" fmla="*/ 4 h 4"/>
                <a:gd name="T54" fmla="*/ 363 w 363"/>
                <a:gd name="T55" fmla="*/ 4 h 4"/>
                <a:gd name="T56" fmla="*/ 363 w 363"/>
                <a:gd name="T57" fmla="*/ 4 h 4"/>
                <a:gd name="T58" fmla="*/ 196 w 363"/>
                <a:gd name="T59" fmla="*/ 4 h 4"/>
                <a:gd name="T60" fmla="*/ 196 w 363"/>
                <a:gd name="T61" fmla="*/ 4 h 4"/>
                <a:gd name="T62" fmla="*/ 196 w 363"/>
                <a:gd name="T63" fmla="*/ 4 h 4"/>
                <a:gd name="T64" fmla="*/ 194 w 363"/>
                <a:gd name="T65" fmla="*/ 2 h 4"/>
                <a:gd name="T66" fmla="*/ 194 w 363"/>
                <a:gd name="T67" fmla="*/ 2 h 4"/>
                <a:gd name="T68" fmla="*/ 194 w 363"/>
                <a:gd name="T69" fmla="*/ 2 h 4"/>
                <a:gd name="T70" fmla="*/ 192 w 363"/>
                <a:gd name="T71" fmla="*/ 2 h 4"/>
                <a:gd name="T72" fmla="*/ 192 w 363"/>
                <a:gd name="T73" fmla="*/ 0 h 4"/>
                <a:gd name="T74" fmla="*/ 192 w 363"/>
                <a:gd name="T75" fmla="*/ 0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63" h="4">
                  <a:moveTo>
                    <a:pt x="0" y="0"/>
                  </a:moveTo>
                  <a:lnTo>
                    <a:pt x="135" y="0"/>
                  </a:lnTo>
                  <a:lnTo>
                    <a:pt x="135" y="2"/>
                  </a:lnTo>
                  <a:lnTo>
                    <a:pt x="133" y="2"/>
                  </a:lnTo>
                  <a:lnTo>
                    <a:pt x="133" y="4"/>
                  </a:lnTo>
                  <a:lnTo>
                    <a:pt x="3" y="4"/>
                  </a:lnTo>
                  <a:lnTo>
                    <a:pt x="1" y="4"/>
                  </a:lnTo>
                  <a:lnTo>
                    <a:pt x="1" y="2"/>
                  </a:lnTo>
                  <a:lnTo>
                    <a:pt x="1" y="0"/>
                  </a:lnTo>
                  <a:lnTo>
                    <a:pt x="0" y="0"/>
                  </a:lnTo>
                  <a:close/>
                  <a:moveTo>
                    <a:pt x="192" y="0"/>
                  </a:moveTo>
                  <a:lnTo>
                    <a:pt x="363" y="0"/>
                  </a:lnTo>
                  <a:lnTo>
                    <a:pt x="363" y="2"/>
                  </a:lnTo>
                  <a:lnTo>
                    <a:pt x="363" y="4"/>
                  </a:lnTo>
                  <a:lnTo>
                    <a:pt x="196" y="4"/>
                  </a:lnTo>
                  <a:lnTo>
                    <a:pt x="194" y="2"/>
                  </a:lnTo>
                  <a:lnTo>
                    <a:pt x="192" y="2"/>
                  </a:lnTo>
                  <a:lnTo>
                    <a:pt x="192" y="0"/>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72" name="Freeform 967"/>
            <p:cNvSpPr>
              <a:spLocks noEditPoints="1"/>
            </p:cNvSpPr>
            <p:nvPr/>
          </p:nvSpPr>
          <p:spPr bwMode="auto">
            <a:xfrm>
              <a:off x="4254" y="1361"/>
              <a:ext cx="362" cy="3"/>
            </a:xfrm>
            <a:custGeom>
              <a:avLst/>
              <a:gdLst>
                <a:gd name="T0" fmla="*/ 0 w 362"/>
                <a:gd name="T1" fmla="*/ 0 h 3"/>
                <a:gd name="T2" fmla="*/ 132 w 362"/>
                <a:gd name="T3" fmla="*/ 0 h 3"/>
                <a:gd name="T4" fmla="*/ 132 w 362"/>
                <a:gd name="T5" fmla="*/ 0 h 3"/>
                <a:gd name="T6" fmla="*/ 132 w 362"/>
                <a:gd name="T7" fmla="*/ 2 h 3"/>
                <a:gd name="T8" fmla="*/ 132 w 362"/>
                <a:gd name="T9" fmla="*/ 2 h 3"/>
                <a:gd name="T10" fmla="*/ 132 w 362"/>
                <a:gd name="T11" fmla="*/ 2 h 3"/>
                <a:gd name="T12" fmla="*/ 132 w 362"/>
                <a:gd name="T13" fmla="*/ 2 h 3"/>
                <a:gd name="T14" fmla="*/ 130 w 362"/>
                <a:gd name="T15" fmla="*/ 3 h 3"/>
                <a:gd name="T16" fmla="*/ 130 w 362"/>
                <a:gd name="T17" fmla="*/ 3 h 3"/>
                <a:gd name="T18" fmla="*/ 130 w 362"/>
                <a:gd name="T19" fmla="*/ 3 h 3"/>
                <a:gd name="T20" fmla="*/ 4 w 362"/>
                <a:gd name="T21" fmla="*/ 3 h 3"/>
                <a:gd name="T22" fmla="*/ 2 w 362"/>
                <a:gd name="T23" fmla="*/ 3 h 3"/>
                <a:gd name="T24" fmla="*/ 2 w 362"/>
                <a:gd name="T25" fmla="*/ 3 h 3"/>
                <a:gd name="T26" fmla="*/ 2 w 362"/>
                <a:gd name="T27" fmla="*/ 2 h 3"/>
                <a:gd name="T28" fmla="*/ 2 w 362"/>
                <a:gd name="T29" fmla="*/ 2 h 3"/>
                <a:gd name="T30" fmla="*/ 2 w 362"/>
                <a:gd name="T31" fmla="*/ 2 h 3"/>
                <a:gd name="T32" fmla="*/ 0 w 362"/>
                <a:gd name="T33" fmla="*/ 2 h 3"/>
                <a:gd name="T34" fmla="*/ 0 w 362"/>
                <a:gd name="T35" fmla="*/ 0 h 3"/>
                <a:gd name="T36" fmla="*/ 0 w 362"/>
                <a:gd name="T37" fmla="*/ 0 h 3"/>
                <a:gd name="T38" fmla="*/ 193 w 362"/>
                <a:gd name="T39" fmla="*/ 0 h 3"/>
                <a:gd name="T40" fmla="*/ 362 w 362"/>
                <a:gd name="T41" fmla="*/ 0 h 3"/>
                <a:gd name="T42" fmla="*/ 362 w 362"/>
                <a:gd name="T43" fmla="*/ 0 h 3"/>
                <a:gd name="T44" fmla="*/ 362 w 362"/>
                <a:gd name="T45" fmla="*/ 2 h 3"/>
                <a:gd name="T46" fmla="*/ 362 w 362"/>
                <a:gd name="T47" fmla="*/ 2 h 3"/>
                <a:gd name="T48" fmla="*/ 362 w 362"/>
                <a:gd name="T49" fmla="*/ 2 h 3"/>
                <a:gd name="T50" fmla="*/ 362 w 362"/>
                <a:gd name="T51" fmla="*/ 2 h 3"/>
                <a:gd name="T52" fmla="*/ 362 w 362"/>
                <a:gd name="T53" fmla="*/ 3 h 3"/>
                <a:gd name="T54" fmla="*/ 362 w 362"/>
                <a:gd name="T55" fmla="*/ 3 h 3"/>
                <a:gd name="T56" fmla="*/ 362 w 362"/>
                <a:gd name="T57" fmla="*/ 3 h 3"/>
                <a:gd name="T58" fmla="*/ 198 w 362"/>
                <a:gd name="T59" fmla="*/ 3 h 3"/>
                <a:gd name="T60" fmla="*/ 196 w 362"/>
                <a:gd name="T61" fmla="*/ 3 h 3"/>
                <a:gd name="T62" fmla="*/ 196 w 362"/>
                <a:gd name="T63" fmla="*/ 3 h 3"/>
                <a:gd name="T64" fmla="*/ 196 w 362"/>
                <a:gd name="T65" fmla="*/ 2 h 3"/>
                <a:gd name="T66" fmla="*/ 195 w 362"/>
                <a:gd name="T67" fmla="*/ 2 h 3"/>
                <a:gd name="T68" fmla="*/ 195 w 362"/>
                <a:gd name="T69" fmla="*/ 2 h 3"/>
                <a:gd name="T70" fmla="*/ 195 w 362"/>
                <a:gd name="T71" fmla="*/ 2 h 3"/>
                <a:gd name="T72" fmla="*/ 193 w 362"/>
                <a:gd name="T73" fmla="*/ 0 h 3"/>
                <a:gd name="T74" fmla="*/ 193 w 362"/>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62" h="3">
                  <a:moveTo>
                    <a:pt x="0" y="0"/>
                  </a:moveTo>
                  <a:lnTo>
                    <a:pt x="132" y="0"/>
                  </a:lnTo>
                  <a:lnTo>
                    <a:pt x="132" y="2"/>
                  </a:lnTo>
                  <a:lnTo>
                    <a:pt x="130" y="3"/>
                  </a:lnTo>
                  <a:lnTo>
                    <a:pt x="4" y="3"/>
                  </a:lnTo>
                  <a:lnTo>
                    <a:pt x="2" y="3"/>
                  </a:lnTo>
                  <a:lnTo>
                    <a:pt x="2" y="2"/>
                  </a:lnTo>
                  <a:lnTo>
                    <a:pt x="0" y="2"/>
                  </a:lnTo>
                  <a:lnTo>
                    <a:pt x="0" y="0"/>
                  </a:lnTo>
                  <a:close/>
                  <a:moveTo>
                    <a:pt x="193" y="0"/>
                  </a:moveTo>
                  <a:lnTo>
                    <a:pt x="362" y="0"/>
                  </a:lnTo>
                  <a:lnTo>
                    <a:pt x="362" y="2"/>
                  </a:lnTo>
                  <a:lnTo>
                    <a:pt x="362" y="3"/>
                  </a:lnTo>
                  <a:lnTo>
                    <a:pt x="198" y="3"/>
                  </a:lnTo>
                  <a:lnTo>
                    <a:pt x="196" y="3"/>
                  </a:lnTo>
                  <a:lnTo>
                    <a:pt x="196" y="2"/>
                  </a:lnTo>
                  <a:lnTo>
                    <a:pt x="195" y="2"/>
                  </a:lnTo>
                  <a:lnTo>
                    <a:pt x="193" y="0"/>
                  </a:lnTo>
                  <a:close/>
                </a:path>
              </a:pathLst>
            </a:custGeom>
            <a:solidFill>
              <a:srgbClr val="CB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73" name="Freeform 968"/>
            <p:cNvSpPr>
              <a:spLocks noEditPoints="1"/>
            </p:cNvSpPr>
            <p:nvPr/>
          </p:nvSpPr>
          <p:spPr bwMode="auto">
            <a:xfrm>
              <a:off x="4256" y="1363"/>
              <a:ext cx="360" cy="3"/>
            </a:xfrm>
            <a:custGeom>
              <a:avLst/>
              <a:gdLst>
                <a:gd name="T0" fmla="*/ 0 w 360"/>
                <a:gd name="T1" fmla="*/ 0 h 3"/>
                <a:gd name="T2" fmla="*/ 130 w 360"/>
                <a:gd name="T3" fmla="*/ 0 h 3"/>
                <a:gd name="T4" fmla="*/ 130 w 360"/>
                <a:gd name="T5" fmla="*/ 0 h 3"/>
                <a:gd name="T6" fmla="*/ 128 w 360"/>
                <a:gd name="T7" fmla="*/ 1 h 3"/>
                <a:gd name="T8" fmla="*/ 128 w 360"/>
                <a:gd name="T9" fmla="*/ 1 h 3"/>
                <a:gd name="T10" fmla="*/ 128 w 360"/>
                <a:gd name="T11" fmla="*/ 1 h 3"/>
                <a:gd name="T12" fmla="*/ 128 w 360"/>
                <a:gd name="T13" fmla="*/ 1 h 3"/>
                <a:gd name="T14" fmla="*/ 128 w 360"/>
                <a:gd name="T15" fmla="*/ 3 h 3"/>
                <a:gd name="T16" fmla="*/ 128 w 360"/>
                <a:gd name="T17" fmla="*/ 3 h 3"/>
                <a:gd name="T18" fmla="*/ 128 w 360"/>
                <a:gd name="T19" fmla="*/ 3 h 3"/>
                <a:gd name="T20" fmla="*/ 2 w 360"/>
                <a:gd name="T21" fmla="*/ 3 h 3"/>
                <a:gd name="T22" fmla="*/ 2 w 360"/>
                <a:gd name="T23" fmla="*/ 3 h 3"/>
                <a:gd name="T24" fmla="*/ 2 w 360"/>
                <a:gd name="T25" fmla="*/ 3 h 3"/>
                <a:gd name="T26" fmla="*/ 2 w 360"/>
                <a:gd name="T27" fmla="*/ 1 h 3"/>
                <a:gd name="T28" fmla="*/ 2 w 360"/>
                <a:gd name="T29" fmla="*/ 1 h 3"/>
                <a:gd name="T30" fmla="*/ 0 w 360"/>
                <a:gd name="T31" fmla="*/ 1 h 3"/>
                <a:gd name="T32" fmla="*/ 0 w 360"/>
                <a:gd name="T33" fmla="*/ 1 h 3"/>
                <a:gd name="T34" fmla="*/ 0 w 360"/>
                <a:gd name="T35" fmla="*/ 0 h 3"/>
                <a:gd name="T36" fmla="*/ 0 w 360"/>
                <a:gd name="T37" fmla="*/ 0 h 3"/>
                <a:gd name="T38" fmla="*/ 193 w 360"/>
                <a:gd name="T39" fmla="*/ 0 h 3"/>
                <a:gd name="T40" fmla="*/ 360 w 360"/>
                <a:gd name="T41" fmla="*/ 0 h 3"/>
                <a:gd name="T42" fmla="*/ 360 w 360"/>
                <a:gd name="T43" fmla="*/ 0 h 3"/>
                <a:gd name="T44" fmla="*/ 360 w 360"/>
                <a:gd name="T45" fmla="*/ 1 h 3"/>
                <a:gd name="T46" fmla="*/ 360 w 360"/>
                <a:gd name="T47" fmla="*/ 1 h 3"/>
                <a:gd name="T48" fmla="*/ 360 w 360"/>
                <a:gd name="T49" fmla="*/ 1 h 3"/>
                <a:gd name="T50" fmla="*/ 360 w 360"/>
                <a:gd name="T51" fmla="*/ 1 h 3"/>
                <a:gd name="T52" fmla="*/ 360 w 360"/>
                <a:gd name="T53" fmla="*/ 3 h 3"/>
                <a:gd name="T54" fmla="*/ 360 w 360"/>
                <a:gd name="T55" fmla="*/ 3 h 3"/>
                <a:gd name="T56" fmla="*/ 360 w 360"/>
                <a:gd name="T57" fmla="*/ 3 h 3"/>
                <a:gd name="T58" fmla="*/ 198 w 360"/>
                <a:gd name="T59" fmla="*/ 3 h 3"/>
                <a:gd name="T60" fmla="*/ 198 w 360"/>
                <a:gd name="T61" fmla="*/ 3 h 3"/>
                <a:gd name="T62" fmla="*/ 196 w 360"/>
                <a:gd name="T63" fmla="*/ 3 h 3"/>
                <a:gd name="T64" fmla="*/ 196 w 360"/>
                <a:gd name="T65" fmla="*/ 1 h 3"/>
                <a:gd name="T66" fmla="*/ 196 w 360"/>
                <a:gd name="T67" fmla="*/ 1 h 3"/>
                <a:gd name="T68" fmla="*/ 194 w 360"/>
                <a:gd name="T69" fmla="*/ 1 h 3"/>
                <a:gd name="T70" fmla="*/ 194 w 360"/>
                <a:gd name="T71" fmla="*/ 1 h 3"/>
                <a:gd name="T72" fmla="*/ 194 w 360"/>
                <a:gd name="T73" fmla="*/ 0 h 3"/>
                <a:gd name="T74" fmla="*/ 193 w 360"/>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60" h="3">
                  <a:moveTo>
                    <a:pt x="0" y="0"/>
                  </a:moveTo>
                  <a:lnTo>
                    <a:pt x="130" y="0"/>
                  </a:lnTo>
                  <a:lnTo>
                    <a:pt x="128" y="1"/>
                  </a:lnTo>
                  <a:lnTo>
                    <a:pt x="128" y="3"/>
                  </a:lnTo>
                  <a:lnTo>
                    <a:pt x="2" y="3"/>
                  </a:lnTo>
                  <a:lnTo>
                    <a:pt x="2" y="1"/>
                  </a:lnTo>
                  <a:lnTo>
                    <a:pt x="0" y="1"/>
                  </a:lnTo>
                  <a:lnTo>
                    <a:pt x="0" y="0"/>
                  </a:lnTo>
                  <a:close/>
                  <a:moveTo>
                    <a:pt x="193" y="0"/>
                  </a:moveTo>
                  <a:lnTo>
                    <a:pt x="360" y="0"/>
                  </a:lnTo>
                  <a:lnTo>
                    <a:pt x="360" y="1"/>
                  </a:lnTo>
                  <a:lnTo>
                    <a:pt x="360" y="3"/>
                  </a:lnTo>
                  <a:lnTo>
                    <a:pt x="198" y="3"/>
                  </a:lnTo>
                  <a:lnTo>
                    <a:pt x="196" y="3"/>
                  </a:lnTo>
                  <a:lnTo>
                    <a:pt x="196" y="1"/>
                  </a:lnTo>
                  <a:lnTo>
                    <a:pt x="194" y="1"/>
                  </a:lnTo>
                  <a:lnTo>
                    <a:pt x="194" y="0"/>
                  </a:lnTo>
                  <a:lnTo>
                    <a:pt x="193" y="0"/>
                  </a:lnTo>
                  <a:close/>
                </a:path>
              </a:pathLst>
            </a:custGeom>
            <a:solidFill>
              <a:srgbClr val="CB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74" name="Freeform 969"/>
            <p:cNvSpPr>
              <a:spLocks noEditPoints="1"/>
            </p:cNvSpPr>
            <p:nvPr/>
          </p:nvSpPr>
          <p:spPr bwMode="auto">
            <a:xfrm>
              <a:off x="4258" y="1364"/>
              <a:ext cx="358" cy="4"/>
            </a:xfrm>
            <a:custGeom>
              <a:avLst/>
              <a:gdLst>
                <a:gd name="T0" fmla="*/ 0 w 358"/>
                <a:gd name="T1" fmla="*/ 0 h 4"/>
                <a:gd name="T2" fmla="*/ 126 w 358"/>
                <a:gd name="T3" fmla="*/ 0 h 4"/>
                <a:gd name="T4" fmla="*/ 126 w 358"/>
                <a:gd name="T5" fmla="*/ 0 h 4"/>
                <a:gd name="T6" fmla="*/ 126 w 358"/>
                <a:gd name="T7" fmla="*/ 2 h 4"/>
                <a:gd name="T8" fmla="*/ 126 w 358"/>
                <a:gd name="T9" fmla="*/ 2 h 4"/>
                <a:gd name="T10" fmla="*/ 126 w 358"/>
                <a:gd name="T11" fmla="*/ 2 h 4"/>
                <a:gd name="T12" fmla="*/ 126 w 358"/>
                <a:gd name="T13" fmla="*/ 4 h 4"/>
                <a:gd name="T14" fmla="*/ 125 w 358"/>
                <a:gd name="T15" fmla="*/ 4 h 4"/>
                <a:gd name="T16" fmla="*/ 125 w 358"/>
                <a:gd name="T17" fmla="*/ 4 h 4"/>
                <a:gd name="T18" fmla="*/ 125 w 358"/>
                <a:gd name="T19" fmla="*/ 4 h 4"/>
                <a:gd name="T20" fmla="*/ 1 w 358"/>
                <a:gd name="T21" fmla="*/ 4 h 4"/>
                <a:gd name="T22" fmla="*/ 1 w 358"/>
                <a:gd name="T23" fmla="*/ 4 h 4"/>
                <a:gd name="T24" fmla="*/ 1 w 358"/>
                <a:gd name="T25" fmla="*/ 4 h 4"/>
                <a:gd name="T26" fmla="*/ 0 w 358"/>
                <a:gd name="T27" fmla="*/ 4 h 4"/>
                <a:gd name="T28" fmla="*/ 0 w 358"/>
                <a:gd name="T29" fmla="*/ 2 h 4"/>
                <a:gd name="T30" fmla="*/ 0 w 358"/>
                <a:gd name="T31" fmla="*/ 2 h 4"/>
                <a:gd name="T32" fmla="*/ 0 w 358"/>
                <a:gd name="T33" fmla="*/ 2 h 4"/>
                <a:gd name="T34" fmla="*/ 0 w 358"/>
                <a:gd name="T35" fmla="*/ 0 h 4"/>
                <a:gd name="T36" fmla="*/ 0 w 358"/>
                <a:gd name="T37" fmla="*/ 0 h 4"/>
                <a:gd name="T38" fmla="*/ 194 w 358"/>
                <a:gd name="T39" fmla="*/ 0 h 4"/>
                <a:gd name="T40" fmla="*/ 358 w 358"/>
                <a:gd name="T41" fmla="*/ 0 h 4"/>
                <a:gd name="T42" fmla="*/ 358 w 358"/>
                <a:gd name="T43" fmla="*/ 0 h 4"/>
                <a:gd name="T44" fmla="*/ 358 w 358"/>
                <a:gd name="T45" fmla="*/ 2 h 4"/>
                <a:gd name="T46" fmla="*/ 358 w 358"/>
                <a:gd name="T47" fmla="*/ 2 h 4"/>
                <a:gd name="T48" fmla="*/ 358 w 358"/>
                <a:gd name="T49" fmla="*/ 2 h 4"/>
                <a:gd name="T50" fmla="*/ 358 w 358"/>
                <a:gd name="T51" fmla="*/ 4 h 4"/>
                <a:gd name="T52" fmla="*/ 358 w 358"/>
                <a:gd name="T53" fmla="*/ 4 h 4"/>
                <a:gd name="T54" fmla="*/ 358 w 358"/>
                <a:gd name="T55" fmla="*/ 4 h 4"/>
                <a:gd name="T56" fmla="*/ 358 w 358"/>
                <a:gd name="T57" fmla="*/ 4 h 4"/>
                <a:gd name="T58" fmla="*/ 197 w 358"/>
                <a:gd name="T59" fmla="*/ 4 h 4"/>
                <a:gd name="T60" fmla="*/ 197 w 358"/>
                <a:gd name="T61" fmla="*/ 4 h 4"/>
                <a:gd name="T62" fmla="*/ 196 w 358"/>
                <a:gd name="T63" fmla="*/ 4 h 4"/>
                <a:gd name="T64" fmla="*/ 196 w 358"/>
                <a:gd name="T65" fmla="*/ 4 h 4"/>
                <a:gd name="T66" fmla="*/ 196 w 358"/>
                <a:gd name="T67" fmla="*/ 2 h 4"/>
                <a:gd name="T68" fmla="*/ 196 w 358"/>
                <a:gd name="T69" fmla="*/ 2 h 4"/>
                <a:gd name="T70" fmla="*/ 194 w 358"/>
                <a:gd name="T71" fmla="*/ 2 h 4"/>
                <a:gd name="T72" fmla="*/ 194 w 358"/>
                <a:gd name="T73" fmla="*/ 0 h 4"/>
                <a:gd name="T74" fmla="*/ 194 w 358"/>
                <a:gd name="T75" fmla="*/ 0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58" h="4">
                  <a:moveTo>
                    <a:pt x="0" y="0"/>
                  </a:moveTo>
                  <a:lnTo>
                    <a:pt x="126" y="0"/>
                  </a:lnTo>
                  <a:lnTo>
                    <a:pt x="126" y="2"/>
                  </a:lnTo>
                  <a:lnTo>
                    <a:pt x="126" y="4"/>
                  </a:lnTo>
                  <a:lnTo>
                    <a:pt x="125" y="4"/>
                  </a:lnTo>
                  <a:lnTo>
                    <a:pt x="1" y="4"/>
                  </a:lnTo>
                  <a:lnTo>
                    <a:pt x="0" y="4"/>
                  </a:lnTo>
                  <a:lnTo>
                    <a:pt x="0" y="2"/>
                  </a:lnTo>
                  <a:lnTo>
                    <a:pt x="0" y="0"/>
                  </a:lnTo>
                  <a:close/>
                  <a:moveTo>
                    <a:pt x="194" y="0"/>
                  </a:moveTo>
                  <a:lnTo>
                    <a:pt x="358" y="0"/>
                  </a:lnTo>
                  <a:lnTo>
                    <a:pt x="358" y="2"/>
                  </a:lnTo>
                  <a:lnTo>
                    <a:pt x="358" y="4"/>
                  </a:lnTo>
                  <a:lnTo>
                    <a:pt x="197" y="4"/>
                  </a:lnTo>
                  <a:lnTo>
                    <a:pt x="196" y="4"/>
                  </a:lnTo>
                  <a:lnTo>
                    <a:pt x="196" y="2"/>
                  </a:lnTo>
                  <a:lnTo>
                    <a:pt x="194" y="2"/>
                  </a:lnTo>
                  <a:lnTo>
                    <a:pt x="194" y="0"/>
                  </a:lnTo>
                  <a:close/>
                </a:path>
              </a:pathLst>
            </a:custGeom>
            <a:solidFill>
              <a:srgbClr val="CBCAC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75" name="Freeform 970"/>
            <p:cNvSpPr>
              <a:spLocks noEditPoints="1"/>
            </p:cNvSpPr>
            <p:nvPr/>
          </p:nvSpPr>
          <p:spPr bwMode="auto">
            <a:xfrm>
              <a:off x="4258" y="1366"/>
              <a:ext cx="358" cy="3"/>
            </a:xfrm>
            <a:custGeom>
              <a:avLst/>
              <a:gdLst>
                <a:gd name="T0" fmla="*/ 0 w 358"/>
                <a:gd name="T1" fmla="*/ 0 h 3"/>
                <a:gd name="T2" fmla="*/ 126 w 358"/>
                <a:gd name="T3" fmla="*/ 0 h 3"/>
                <a:gd name="T4" fmla="*/ 126 w 358"/>
                <a:gd name="T5" fmla="*/ 2 h 3"/>
                <a:gd name="T6" fmla="*/ 125 w 358"/>
                <a:gd name="T7" fmla="*/ 2 h 3"/>
                <a:gd name="T8" fmla="*/ 125 w 358"/>
                <a:gd name="T9" fmla="*/ 2 h 3"/>
                <a:gd name="T10" fmla="*/ 125 w 358"/>
                <a:gd name="T11" fmla="*/ 2 h 3"/>
                <a:gd name="T12" fmla="*/ 125 w 358"/>
                <a:gd name="T13" fmla="*/ 3 h 3"/>
                <a:gd name="T14" fmla="*/ 125 w 358"/>
                <a:gd name="T15" fmla="*/ 3 h 3"/>
                <a:gd name="T16" fmla="*/ 125 w 358"/>
                <a:gd name="T17" fmla="*/ 3 h 3"/>
                <a:gd name="T18" fmla="*/ 125 w 358"/>
                <a:gd name="T19" fmla="*/ 3 h 3"/>
                <a:gd name="T20" fmla="*/ 3 w 358"/>
                <a:gd name="T21" fmla="*/ 3 h 3"/>
                <a:gd name="T22" fmla="*/ 3 w 358"/>
                <a:gd name="T23" fmla="*/ 3 h 3"/>
                <a:gd name="T24" fmla="*/ 1 w 358"/>
                <a:gd name="T25" fmla="*/ 3 h 3"/>
                <a:gd name="T26" fmla="*/ 1 w 358"/>
                <a:gd name="T27" fmla="*/ 3 h 3"/>
                <a:gd name="T28" fmla="*/ 1 w 358"/>
                <a:gd name="T29" fmla="*/ 2 h 3"/>
                <a:gd name="T30" fmla="*/ 1 w 358"/>
                <a:gd name="T31" fmla="*/ 2 h 3"/>
                <a:gd name="T32" fmla="*/ 1 w 358"/>
                <a:gd name="T33" fmla="*/ 2 h 3"/>
                <a:gd name="T34" fmla="*/ 0 w 358"/>
                <a:gd name="T35" fmla="*/ 2 h 3"/>
                <a:gd name="T36" fmla="*/ 0 w 358"/>
                <a:gd name="T37" fmla="*/ 0 h 3"/>
                <a:gd name="T38" fmla="*/ 196 w 358"/>
                <a:gd name="T39" fmla="*/ 0 h 3"/>
                <a:gd name="T40" fmla="*/ 358 w 358"/>
                <a:gd name="T41" fmla="*/ 0 h 3"/>
                <a:gd name="T42" fmla="*/ 358 w 358"/>
                <a:gd name="T43" fmla="*/ 2 h 3"/>
                <a:gd name="T44" fmla="*/ 358 w 358"/>
                <a:gd name="T45" fmla="*/ 2 h 3"/>
                <a:gd name="T46" fmla="*/ 358 w 358"/>
                <a:gd name="T47" fmla="*/ 2 h 3"/>
                <a:gd name="T48" fmla="*/ 358 w 358"/>
                <a:gd name="T49" fmla="*/ 2 h 3"/>
                <a:gd name="T50" fmla="*/ 358 w 358"/>
                <a:gd name="T51" fmla="*/ 3 h 3"/>
                <a:gd name="T52" fmla="*/ 358 w 358"/>
                <a:gd name="T53" fmla="*/ 3 h 3"/>
                <a:gd name="T54" fmla="*/ 358 w 358"/>
                <a:gd name="T55" fmla="*/ 3 h 3"/>
                <a:gd name="T56" fmla="*/ 358 w 358"/>
                <a:gd name="T57" fmla="*/ 3 h 3"/>
                <a:gd name="T58" fmla="*/ 199 w 358"/>
                <a:gd name="T59" fmla="*/ 3 h 3"/>
                <a:gd name="T60" fmla="*/ 199 w 358"/>
                <a:gd name="T61" fmla="*/ 3 h 3"/>
                <a:gd name="T62" fmla="*/ 199 w 358"/>
                <a:gd name="T63" fmla="*/ 3 h 3"/>
                <a:gd name="T64" fmla="*/ 197 w 358"/>
                <a:gd name="T65" fmla="*/ 3 h 3"/>
                <a:gd name="T66" fmla="*/ 197 w 358"/>
                <a:gd name="T67" fmla="*/ 2 h 3"/>
                <a:gd name="T68" fmla="*/ 197 w 358"/>
                <a:gd name="T69" fmla="*/ 2 h 3"/>
                <a:gd name="T70" fmla="*/ 196 w 358"/>
                <a:gd name="T71" fmla="*/ 2 h 3"/>
                <a:gd name="T72" fmla="*/ 196 w 358"/>
                <a:gd name="T73" fmla="*/ 2 h 3"/>
                <a:gd name="T74" fmla="*/ 196 w 358"/>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58" h="3">
                  <a:moveTo>
                    <a:pt x="0" y="0"/>
                  </a:moveTo>
                  <a:lnTo>
                    <a:pt x="126" y="0"/>
                  </a:lnTo>
                  <a:lnTo>
                    <a:pt x="126" y="2"/>
                  </a:lnTo>
                  <a:lnTo>
                    <a:pt x="125" y="2"/>
                  </a:lnTo>
                  <a:lnTo>
                    <a:pt x="125" y="3"/>
                  </a:lnTo>
                  <a:lnTo>
                    <a:pt x="3" y="3"/>
                  </a:lnTo>
                  <a:lnTo>
                    <a:pt x="1" y="3"/>
                  </a:lnTo>
                  <a:lnTo>
                    <a:pt x="1" y="2"/>
                  </a:lnTo>
                  <a:lnTo>
                    <a:pt x="0" y="2"/>
                  </a:lnTo>
                  <a:lnTo>
                    <a:pt x="0" y="0"/>
                  </a:lnTo>
                  <a:close/>
                  <a:moveTo>
                    <a:pt x="196" y="0"/>
                  </a:moveTo>
                  <a:lnTo>
                    <a:pt x="358" y="0"/>
                  </a:lnTo>
                  <a:lnTo>
                    <a:pt x="358" y="2"/>
                  </a:lnTo>
                  <a:lnTo>
                    <a:pt x="358" y="3"/>
                  </a:lnTo>
                  <a:lnTo>
                    <a:pt x="199" y="3"/>
                  </a:lnTo>
                  <a:lnTo>
                    <a:pt x="197" y="3"/>
                  </a:lnTo>
                  <a:lnTo>
                    <a:pt x="197" y="2"/>
                  </a:lnTo>
                  <a:lnTo>
                    <a:pt x="196" y="2"/>
                  </a:lnTo>
                  <a:lnTo>
                    <a:pt x="196" y="0"/>
                  </a:lnTo>
                  <a:close/>
                </a:path>
              </a:pathLst>
            </a:custGeom>
            <a:solidFill>
              <a:srgbClr val="CCCC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76" name="Freeform 971"/>
            <p:cNvSpPr>
              <a:spLocks noEditPoints="1"/>
            </p:cNvSpPr>
            <p:nvPr/>
          </p:nvSpPr>
          <p:spPr bwMode="auto">
            <a:xfrm>
              <a:off x="4259" y="1368"/>
              <a:ext cx="357" cy="3"/>
            </a:xfrm>
            <a:custGeom>
              <a:avLst/>
              <a:gdLst>
                <a:gd name="T0" fmla="*/ 0 w 357"/>
                <a:gd name="T1" fmla="*/ 0 h 3"/>
                <a:gd name="T2" fmla="*/ 124 w 357"/>
                <a:gd name="T3" fmla="*/ 0 h 3"/>
                <a:gd name="T4" fmla="*/ 124 w 357"/>
                <a:gd name="T5" fmla="*/ 1 h 3"/>
                <a:gd name="T6" fmla="*/ 124 w 357"/>
                <a:gd name="T7" fmla="*/ 1 h 3"/>
                <a:gd name="T8" fmla="*/ 124 w 357"/>
                <a:gd name="T9" fmla="*/ 1 h 3"/>
                <a:gd name="T10" fmla="*/ 124 w 357"/>
                <a:gd name="T11" fmla="*/ 1 h 3"/>
                <a:gd name="T12" fmla="*/ 124 w 357"/>
                <a:gd name="T13" fmla="*/ 3 h 3"/>
                <a:gd name="T14" fmla="*/ 122 w 357"/>
                <a:gd name="T15" fmla="*/ 3 h 3"/>
                <a:gd name="T16" fmla="*/ 122 w 357"/>
                <a:gd name="T17" fmla="*/ 3 h 3"/>
                <a:gd name="T18" fmla="*/ 122 w 357"/>
                <a:gd name="T19" fmla="*/ 3 h 3"/>
                <a:gd name="T20" fmla="*/ 2 w 357"/>
                <a:gd name="T21" fmla="*/ 3 h 3"/>
                <a:gd name="T22" fmla="*/ 2 w 357"/>
                <a:gd name="T23" fmla="*/ 3 h 3"/>
                <a:gd name="T24" fmla="*/ 2 w 357"/>
                <a:gd name="T25" fmla="*/ 3 h 3"/>
                <a:gd name="T26" fmla="*/ 2 w 357"/>
                <a:gd name="T27" fmla="*/ 3 h 3"/>
                <a:gd name="T28" fmla="*/ 2 w 357"/>
                <a:gd name="T29" fmla="*/ 1 h 3"/>
                <a:gd name="T30" fmla="*/ 2 w 357"/>
                <a:gd name="T31" fmla="*/ 1 h 3"/>
                <a:gd name="T32" fmla="*/ 0 w 357"/>
                <a:gd name="T33" fmla="*/ 1 h 3"/>
                <a:gd name="T34" fmla="*/ 0 w 357"/>
                <a:gd name="T35" fmla="*/ 1 h 3"/>
                <a:gd name="T36" fmla="*/ 0 w 357"/>
                <a:gd name="T37" fmla="*/ 0 h 3"/>
                <a:gd name="T38" fmla="*/ 196 w 357"/>
                <a:gd name="T39" fmla="*/ 0 h 3"/>
                <a:gd name="T40" fmla="*/ 357 w 357"/>
                <a:gd name="T41" fmla="*/ 0 h 3"/>
                <a:gd name="T42" fmla="*/ 357 w 357"/>
                <a:gd name="T43" fmla="*/ 1 h 3"/>
                <a:gd name="T44" fmla="*/ 357 w 357"/>
                <a:gd name="T45" fmla="*/ 1 h 3"/>
                <a:gd name="T46" fmla="*/ 357 w 357"/>
                <a:gd name="T47" fmla="*/ 1 h 3"/>
                <a:gd name="T48" fmla="*/ 357 w 357"/>
                <a:gd name="T49" fmla="*/ 1 h 3"/>
                <a:gd name="T50" fmla="*/ 357 w 357"/>
                <a:gd name="T51" fmla="*/ 3 h 3"/>
                <a:gd name="T52" fmla="*/ 357 w 357"/>
                <a:gd name="T53" fmla="*/ 3 h 3"/>
                <a:gd name="T54" fmla="*/ 357 w 357"/>
                <a:gd name="T55" fmla="*/ 3 h 3"/>
                <a:gd name="T56" fmla="*/ 357 w 357"/>
                <a:gd name="T57" fmla="*/ 3 h 3"/>
                <a:gd name="T58" fmla="*/ 200 w 357"/>
                <a:gd name="T59" fmla="*/ 3 h 3"/>
                <a:gd name="T60" fmla="*/ 200 w 357"/>
                <a:gd name="T61" fmla="*/ 3 h 3"/>
                <a:gd name="T62" fmla="*/ 200 w 357"/>
                <a:gd name="T63" fmla="*/ 3 h 3"/>
                <a:gd name="T64" fmla="*/ 200 w 357"/>
                <a:gd name="T65" fmla="*/ 3 h 3"/>
                <a:gd name="T66" fmla="*/ 198 w 357"/>
                <a:gd name="T67" fmla="*/ 1 h 3"/>
                <a:gd name="T68" fmla="*/ 198 w 357"/>
                <a:gd name="T69" fmla="*/ 1 h 3"/>
                <a:gd name="T70" fmla="*/ 198 w 357"/>
                <a:gd name="T71" fmla="*/ 1 h 3"/>
                <a:gd name="T72" fmla="*/ 196 w 357"/>
                <a:gd name="T73" fmla="*/ 1 h 3"/>
                <a:gd name="T74" fmla="*/ 196 w 357"/>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57" h="3">
                  <a:moveTo>
                    <a:pt x="0" y="0"/>
                  </a:moveTo>
                  <a:lnTo>
                    <a:pt x="124" y="0"/>
                  </a:lnTo>
                  <a:lnTo>
                    <a:pt x="124" y="1"/>
                  </a:lnTo>
                  <a:lnTo>
                    <a:pt x="124" y="3"/>
                  </a:lnTo>
                  <a:lnTo>
                    <a:pt x="122" y="3"/>
                  </a:lnTo>
                  <a:lnTo>
                    <a:pt x="2" y="3"/>
                  </a:lnTo>
                  <a:lnTo>
                    <a:pt x="2" y="1"/>
                  </a:lnTo>
                  <a:lnTo>
                    <a:pt x="0" y="1"/>
                  </a:lnTo>
                  <a:lnTo>
                    <a:pt x="0" y="0"/>
                  </a:lnTo>
                  <a:close/>
                  <a:moveTo>
                    <a:pt x="196" y="0"/>
                  </a:moveTo>
                  <a:lnTo>
                    <a:pt x="357" y="0"/>
                  </a:lnTo>
                  <a:lnTo>
                    <a:pt x="357" y="1"/>
                  </a:lnTo>
                  <a:lnTo>
                    <a:pt x="357" y="3"/>
                  </a:lnTo>
                  <a:lnTo>
                    <a:pt x="200" y="3"/>
                  </a:lnTo>
                  <a:lnTo>
                    <a:pt x="198" y="1"/>
                  </a:lnTo>
                  <a:lnTo>
                    <a:pt x="196" y="1"/>
                  </a:lnTo>
                  <a:lnTo>
                    <a:pt x="196" y="0"/>
                  </a:lnTo>
                  <a:close/>
                </a:path>
              </a:pathLst>
            </a:custGeom>
            <a:solidFill>
              <a:srgbClr val="CCCC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77" name="Freeform 972"/>
            <p:cNvSpPr>
              <a:spLocks noEditPoints="1"/>
            </p:cNvSpPr>
            <p:nvPr/>
          </p:nvSpPr>
          <p:spPr bwMode="auto">
            <a:xfrm>
              <a:off x="4261" y="1369"/>
              <a:ext cx="355" cy="4"/>
            </a:xfrm>
            <a:custGeom>
              <a:avLst/>
              <a:gdLst>
                <a:gd name="T0" fmla="*/ 0 w 355"/>
                <a:gd name="T1" fmla="*/ 0 h 4"/>
                <a:gd name="T2" fmla="*/ 122 w 355"/>
                <a:gd name="T3" fmla="*/ 0 h 4"/>
                <a:gd name="T4" fmla="*/ 122 w 355"/>
                <a:gd name="T5" fmla="*/ 2 h 4"/>
                <a:gd name="T6" fmla="*/ 120 w 355"/>
                <a:gd name="T7" fmla="*/ 2 h 4"/>
                <a:gd name="T8" fmla="*/ 120 w 355"/>
                <a:gd name="T9" fmla="*/ 2 h 4"/>
                <a:gd name="T10" fmla="*/ 120 w 355"/>
                <a:gd name="T11" fmla="*/ 2 h 4"/>
                <a:gd name="T12" fmla="*/ 120 w 355"/>
                <a:gd name="T13" fmla="*/ 4 h 4"/>
                <a:gd name="T14" fmla="*/ 120 w 355"/>
                <a:gd name="T15" fmla="*/ 4 h 4"/>
                <a:gd name="T16" fmla="*/ 120 w 355"/>
                <a:gd name="T17" fmla="*/ 4 h 4"/>
                <a:gd name="T18" fmla="*/ 120 w 355"/>
                <a:gd name="T19" fmla="*/ 4 h 4"/>
                <a:gd name="T20" fmla="*/ 2 w 355"/>
                <a:gd name="T21" fmla="*/ 4 h 4"/>
                <a:gd name="T22" fmla="*/ 2 w 355"/>
                <a:gd name="T23" fmla="*/ 4 h 4"/>
                <a:gd name="T24" fmla="*/ 2 w 355"/>
                <a:gd name="T25" fmla="*/ 4 h 4"/>
                <a:gd name="T26" fmla="*/ 2 w 355"/>
                <a:gd name="T27" fmla="*/ 4 h 4"/>
                <a:gd name="T28" fmla="*/ 0 w 355"/>
                <a:gd name="T29" fmla="*/ 2 h 4"/>
                <a:gd name="T30" fmla="*/ 0 w 355"/>
                <a:gd name="T31" fmla="*/ 2 h 4"/>
                <a:gd name="T32" fmla="*/ 0 w 355"/>
                <a:gd name="T33" fmla="*/ 2 h 4"/>
                <a:gd name="T34" fmla="*/ 0 w 355"/>
                <a:gd name="T35" fmla="*/ 2 h 4"/>
                <a:gd name="T36" fmla="*/ 0 w 355"/>
                <a:gd name="T37" fmla="*/ 0 h 4"/>
                <a:gd name="T38" fmla="*/ 196 w 355"/>
                <a:gd name="T39" fmla="*/ 0 h 4"/>
                <a:gd name="T40" fmla="*/ 355 w 355"/>
                <a:gd name="T41" fmla="*/ 0 h 4"/>
                <a:gd name="T42" fmla="*/ 355 w 355"/>
                <a:gd name="T43" fmla="*/ 2 h 4"/>
                <a:gd name="T44" fmla="*/ 355 w 355"/>
                <a:gd name="T45" fmla="*/ 2 h 4"/>
                <a:gd name="T46" fmla="*/ 355 w 355"/>
                <a:gd name="T47" fmla="*/ 2 h 4"/>
                <a:gd name="T48" fmla="*/ 355 w 355"/>
                <a:gd name="T49" fmla="*/ 2 h 4"/>
                <a:gd name="T50" fmla="*/ 355 w 355"/>
                <a:gd name="T51" fmla="*/ 4 h 4"/>
                <a:gd name="T52" fmla="*/ 355 w 355"/>
                <a:gd name="T53" fmla="*/ 4 h 4"/>
                <a:gd name="T54" fmla="*/ 355 w 355"/>
                <a:gd name="T55" fmla="*/ 4 h 4"/>
                <a:gd name="T56" fmla="*/ 355 w 355"/>
                <a:gd name="T57" fmla="*/ 4 h 4"/>
                <a:gd name="T58" fmla="*/ 201 w 355"/>
                <a:gd name="T59" fmla="*/ 4 h 4"/>
                <a:gd name="T60" fmla="*/ 199 w 355"/>
                <a:gd name="T61" fmla="*/ 4 h 4"/>
                <a:gd name="T62" fmla="*/ 199 w 355"/>
                <a:gd name="T63" fmla="*/ 4 h 4"/>
                <a:gd name="T64" fmla="*/ 199 w 355"/>
                <a:gd name="T65" fmla="*/ 4 h 4"/>
                <a:gd name="T66" fmla="*/ 198 w 355"/>
                <a:gd name="T67" fmla="*/ 2 h 4"/>
                <a:gd name="T68" fmla="*/ 198 w 355"/>
                <a:gd name="T69" fmla="*/ 2 h 4"/>
                <a:gd name="T70" fmla="*/ 198 w 355"/>
                <a:gd name="T71" fmla="*/ 2 h 4"/>
                <a:gd name="T72" fmla="*/ 198 w 355"/>
                <a:gd name="T73" fmla="*/ 2 h 4"/>
                <a:gd name="T74" fmla="*/ 196 w 355"/>
                <a:gd name="T75" fmla="*/ 0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55" h="4">
                  <a:moveTo>
                    <a:pt x="0" y="0"/>
                  </a:moveTo>
                  <a:lnTo>
                    <a:pt x="122" y="0"/>
                  </a:lnTo>
                  <a:lnTo>
                    <a:pt x="122" y="2"/>
                  </a:lnTo>
                  <a:lnTo>
                    <a:pt x="120" y="2"/>
                  </a:lnTo>
                  <a:lnTo>
                    <a:pt x="120" y="4"/>
                  </a:lnTo>
                  <a:lnTo>
                    <a:pt x="2" y="4"/>
                  </a:lnTo>
                  <a:lnTo>
                    <a:pt x="0" y="2"/>
                  </a:lnTo>
                  <a:lnTo>
                    <a:pt x="0" y="0"/>
                  </a:lnTo>
                  <a:close/>
                  <a:moveTo>
                    <a:pt x="196" y="0"/>
                  </a:moveTo>
                  <a:lnTo>
                    <a:pt x="355" y="0"/>
                  </a:lnTo>
                  <a:lnTo>
                    <a:pt x="355" y="2"/>
                  </a:lnTo>
                  <a:lnTo>
                    <a:pt x="355" y="4"/>
                  </a:lnTo>
                  <a:lnTo>
                    <a:pt x="201" y="4"/>
                  </a:lnTo>
                  <a:lnTo>
                    <a:pt x="199" y="4"/>
                  </a:lnTo>
                  <a:lnTo>
                    <a:pt x="198" y="2"/>
                  </a:lnTo>
                  <a:lnTo>
                    <a:pt x="196" y="0"/>
                  </a:lnTo>
                  <a:close/>
                </a:path>
              </a:pathLst>
            </a:custGeom>
            <a:solidFill>
              <a:srgbClr val="CF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78" name="Freeform 973"/>
            <p:cNvSpPr>
              <a:spLocks noEditPoints="1"/>
            </p:cNvSpPr>
            <p:nvPr/>
          </p:nvSpPr>
          <p:spPr bwMode="auto">
            <a:xfrm>
              <a:off x="4261" y="1371"/>
              <a:ext cx="355" cy="3"/>
            </a:xfrm>
            <a:custGeom>
              <a:avLst/>
              <a:gdLst>
                <a:gd name="T0" fmla="*/ 0 w 355"/>
                <a:gd name="T1" fmla="*/ 0 h 3"/>
                <a:gd name="T2" fmla="*/ 120 w 355"/>
                <a:gd name="T3" fmla="*/ 0 h 3"/>
                <a:gd name="T4" fmla="*/ 120 w 355"/>
                <a:gd name="T5" fmla="*/ 2 h 3"/>
                <a:gd name="T6" fmla="*/ 120 w 355"/>
                <a:gd name="T7" fmla="*/ 2 h 3"/>
                <a:gd name="T8" fmla="*/ 120 w 355"/>
                <a:gd name="T9" fmla="*/ 2 h 3"/>
                <a:gd name="T10" fmla="*/ 120 w 355"/>
                <a:gd name="T11" fmla="*/ 2 h 3"/>
                <a:gd name="T12" fmla="*/ 120 w 355"/>
                <a:gd name="T13" fmla="*/ 3 h 3"/>
                <a:gd name="T14" fmla="*/ 120 w 355"/>
                <a:gd name="T15" fmla="*/ 3 h 3"/>
                <a:gd name="T16" fmla="*/ 118 w 355"/>
                <a:gd name="T17" fmla="*/ 3 h 3"/>
                <a:gd name="T18" fmla="*/ 118 w 355"/>
                <a:gd name="T19" fmla="*/ 3 h 3"/>
                <a:gd name="T20" fmla="*/ 3 w 355"/>
                <a:gd name="T21" fmla="*/ 3 h 3"/>
                <a:gd name="T22" fmla="*/ 3 w 355"/>
                <a:gd name="T23" fmla="*/ 3 h 3"/>
                <a:gd name="T24" fmla="*/ 3 w 355"/>
                <a:gd name="T25" fmla="*/ 3 h 3"/>
                <a:gd name="T26" fmla="*/ 2 w 355"/>
                <a:gd name="T27" fmla="*/ 3 h 3"/>
                <a:gd name="T28" fmla="*/ 2 w 355"/>
                <a:gd name="T29" fmla="*/ 2 h 3"/>
                <a:gd name="T30" fmla="*/ 2 w 355"/>
                <a:gd name="T31" fmla="*/ 2 h 3"/>
                <a:gd name="T32" fmla="*/ 2 w 355"/>
                <a:gd name="T33" fmla="*/ 2 h 3"/>
                <a:gd name="T34" fmla="*/ 2 w 355"/>
                <a:gd name="T35" fmla="*/ 2 h 3"/>
                <a:gd name="T36" fmla="*/ 0 w 355"/>
                <a:gd name="T37" fmla="*/ 0 h 3"/>
                <a:gd name="T38" fmla="*/ 198 w 355"/>
                <a:gd name="T39" fmla="*/ 0 h 3"/>
                <a:gd name="T40" fmla="*/ 355 w 355"/>
                <a:gd name="T41" fmla="*/ 0 h 3"/>
                <a:gd name="T42" fmla="*/ 355 w 355"/>
                <a:gd name="T43" fmla="*/ 2 h 3"/>
                <a:gd name="T44" fmla="*/ 355 w 355"/>
                <a:gd name="T45" fmla="*/ 2 h 3"/>
                <a:gd name="T46" fmla="*/ 355 w 355"/>
                <a:gd name="T47" fmla="*/ 2 h 3"/>
                <a:gd name="T48" fmla="*/ 355 w 355"/>
                <a:gd name="T49" fmla="*/ 2 h 3"/>
                <a:gd name="T50" fmla="*/ 355 w 355"/>
                <a:gd name="T51" fmla="*/ 3 h 3"/>
                <a:gd name="T52" fmla="*/ 355 w 355"/>
                <a:gd name="T53" fmla="*/ 3 h 3"/>
                <a:gd name="T54" fmla="*/ 355 w 355"/>
                <a:gd name="T55" fmla="*/ 3 h 3"/>
                <a:gd name="T56" fmla="*/ 355 w 355"/>
                <a:gd name="T57" fmla="*/ 3 h 3"/>
                <a:gd name="T58" fmla="*/ 203 w 355"/>
                <a:gd name="T59" fmla="*/ 3 h 3"/>
                <a:gd name="T60" fmla="*/ 203 w 355"/>
                <a:gd name="T61" fmla="*/ 3 h 3"/>
                <a:gd name="T62" fmla="*/ 201 w 355"/>
                <a:gd name="T63" fmla="*/ 3 h 3"/>
                <a:gd name="T64" fmla="*/ 201 w 355"/>
                <a:gd name="T65" fmla="*/ 3 h 3"/>
                <a:gd name="T66" fmla="*/ 201 w 355"/>
                <a:gd name="T67" fmla="*/ 2 h 3"/>
                <a:gd name="T68" fmla="*/ 199 w 355"/>
                <a:gd name="T69" fmla="*/ 2 h 3"/>
                <a:gd name="T70" fmla="*/ 199 w 355"/>
                <a:gd name="T71" fmla="*/ 2 h 3"/>
                <a:gd name="T72" fmla="*/ 199 w 355"/>
                <a:gd name="T73" fmla="*/ 2 h 3"/>
                <a:gd name="T74" fmla="*/ 198 w 355"/>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55" h="3">
                  <a:moveTo>
                    <a:pt x="0" y="0"/>
                  </a:moveTo>
                  <a:lnTo>
                    <a:pt x="120" y="0"/>
                  </a:lnTo>
                  <a:lnTo>
                    <a:pt x="120" y="2"/>
                  </a:lnTo>
                  <a:lnTo>
                    <a:pt x="120" y="3"/>
                  </a:lnTo>
                  <a:lnTo>
                    <a:pt x="118" y="3"/>
                  </a:lnTo>
                  <a:lnTo>
                    <a:pt x="3" y="3"/>
                  </a:lnTo>
                  <a:lnTo>
                    <a:pt x="2" y="3"/>
                  </a:lnTo>
                  <a:lnTo>
                    <a:pt x="2" y="2"/>
                  </a:lnTo>
                  <a:lnTo>
                    <a:pt x="0" y="0"/>
                  </a:lnTo>
                  <a:close/>
                  <a:moveTo>
                    <a:pt x="198" y="0"/>
                  </a:moveTo>
                  <a:lnTo>
                    <a:pt x="355" y="0"/>
                  </a:lnTo>
                  <a:lnTo>
                    <a:pt x="355" y="2"/>
                  </a:lnTo>
                  <a:lnTo>
                    <a:pt x="355" y="3"/>
                  </a:lnTo>
                  <a:lnTo>
                    <a:pt x="203" y="3"/>
                  </a:lnTo>
                  <a:lnTo>
                    <a:pt x="201" y="3"/>
                  </a:lnTo>
                  <a:lnTo>
                    <a:pt x="201" y="2"/>
                  </a:lnTo>
                  <a:lnTo>
                    <a:pt x="199" y="2"/>
                  </a:lnTo>
                  <a:lnTo>
                    <a:pt x="198" y="0"/>
                  </a:lnTo>
                  <a:close/>
                </a:path>
              </a:pathLst>
            </a:custGeom>
            <a:solidFill>
              <a:srgbClr val="CF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79" name="Freeform 974"/>
            <p:cNvSpPr>
              <a:spLocks noEditPoints="1"/>
            </p:cNvSpPr>
            <p:nvPr/>
          </p:nvSpPr>
          <p:spPr bwMode="auto">
            <a:xfrm>
              <a:off x="4263" y="1373"/>
              <a:ext cx="353" cy="3"/>
            </a:xfrm>
            <a:custGeom>
              <a:avLst/>
              <a:gdLst>
                <a:gd name="T0" fmla="*/ 0 w 353"/>
                <a:gd name="T1" fmla="*/ 0 h 3"/>
                <a:gd name="T2" fmla="*/ 118 w 353"/>
                <a:gd name="T3" fmla="*/ 0 h 3"/>
                <a:gd name="T4" fmla="*/ 118 w 353"/>
                <a:gd name="T5" fmla="*/ 1 h 3"/>
                <a:gd name="T6" fmla="*/ 118 w 353"/>
                <a:gd name="T7" fmla="*/ 1 h 3"/>
                <a:gd name="T8" fmla="*/ 116 w 353"/>
                <a:gd name="T9" fmla="*/ 1 h 3"/>
                <a:gd name="T10" fmla="*/ 116 w 353"/>
                <a:gd name="T11" fmla="*/ 1 h 3"/>
                <a:gd name="T12" fmla="*/ 116 w 353"/>
                <a:gd name="T13" fmla="*/ 3 h 3"/>
                <a:gd name="T14" fmla="*/ 116 w 353"/>
                <a:gd name="T15" fmla="*/ 3 h 3"/>
                <a:gd name="T16" fmla="*/ 116 w 353"/>
                <a:gd name="T17" fmla="*/ 3 h 3"/>
                <a:gd name="T18" fmla="*/ 116 w 353"/>
                <a:gd name="T19" fmla="*/ 3 h 3"/>
                <a:gd name="T20" fmla="*/ 3 w 353"/>
                <a:gd name="T21" fmla="*/ 3 h 3"/>
                <a:gd name="T22" fmla="*/ 3 w 353"/>
                <a:gd name="T23" fmla="*/ 3 h 3"/>
                <a:gd name="T24" fmla="*/ 1 w 353"/>
                <a:gd name="T25" fmla="*/ 3 h 3"/>
                <a:gd name="T26" fmla="*/ 1 w 353"/>
                <a:gd name="T27" fmla="*/ 3 h 3"/>
                <a:gd name="T28" fmla="*/ 1 w 353"/>
                <a:gd name="T29" fmla="*/ 1 h 3"/>
                <a:gd name="T30" fmla="*/ 1 w 353"/>
                <a:gd name="T31" fmla="*/ 1 h 3"/>
                <a:gd name="T32" fmla="*/ 1 w 353"/>
                <a:gd name="T33" fmla="*/ 1 h 3"/>
                <a:gd name="T34" fmla="*/ 0 w 353"/>
                <a:gd name="T35" fmla="*/ 1 h 3"/>
                <a:gd name="T36" fmla="*/ 0 w 353"/>
                <a:gd name="T37" fmla="*/ 0 h 3"/>
                <a:gd name="T38" fmla="*/ 199 w 353"/>
                <a:gd name="T39" fmla="*/ 0 h 3"/>
                <a:gd name="T40" fmla="*/ 353 w 353"/>
                <a:gd name="T41" fmla="*/ 0 h 3"/>
                <a:gd name="T42" fmla="*/ 353 w 353"/>
                <a:gd name="T43" fmla="*/ 1 h 3"/>
                <a:gd name="T44" fmla="*/ 353 w 353"/>
                <a:gd name="T45" fmla="*/ 1 h 3"/>
                <a:gd name="T46" fmla="*/ 353 w 353"/>
                <a:gd name="T47" fmla="*/ 1 h 3"/>
                <a:gd name="T48" fmla="*/ 353 w 353"/>
                <a:gd name="T49" fmla="*/ 1 h 3"/>
                <a:gd name="T50" fmla="*/ 353 w 353"/>
                <a:gd name="T51" fmla="*/ 3 h 3"/>
                <a:gd name="T52" fmla="*/ 353 w 353"/>
                <a:gd name="T53" fmla="*/ 3 h 3"/>
                <a:gd name="T54" fmla="*/ 353 w 353"/>
                <a:gd name="T55" fmla="*/ 3 h 3"/>
                <a:gd name="T56" fmla="*/ 353 w 353"/>
                <a:gd name="T57" fmla="*/ 3 h 3"/>
                <a:gd name="T58" fmla="*/ 202 w 353"/>
                <a:gd name="T59" fmla="*/ 3 h 3"/>
                <a:gd name="T60" fmla="*/ 202 w 353"/>
                <a:gd name="T61" fmla="*/ 3 h 3"/>
                <a:gd name="T62" fmla="*/ 201 w 353"/>
                <a:gd name="T63" fmla="*/ 3 h 3"/>
                <a:gd name="T64" fmla="*/ 201 w 353"/>
                <a:gd name="T65" fmla="*/ 3 h 3"/>
                <a:gd name="T66" fmla="*/ 201 w 353"/>
                <a:gd name="T67" fmla="*/ 1 h 3"/>
                <a:gd name="T68" fmla="*/ 201 w 353"/>
                <a:gd name="T69" fmla="*/ 1 h 3"/>
                <a:gd name="T70" fmla="*/ 199 w 353"/>
                <a:gd name="T71" fmla="*/ 1 h 3"/>
                <a:gd name="T72" fmla="*/ 199 w 353"/>
                <a:gd name="T73" fmla="*/ 1 h 3"/>
                <a:gd name="T74" fmla="*/ 199 w 353"/>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53" h="3">
                  <a:moveTo>
                    <a:pt x="0" y="0"/>
                  </a:moveTo>
                  <a:lnTo>
                    <a:pt x="118" y="0"/>
                  </a:lnTo>
                  <a:lnTo>
                    <a:pt x="118" y="1"/>
                  </a:lnTo>
                  <a:lnTo>
                    <a:pt x="116" y="1"/>
                  </a:lnTo>
                  <a:lnTo>
                    <a:pt x="116" y="3"/>
                  </a:lnTo>
                  <a:lnTo>
                    <a:pt x="3" y="3"/>
                  </a:lnTo>
                  <a:lnTo>
                    <a:pt x="1" y="3"/>
                  </a:lnTo>
                  <a:lnTo>
                    <a:pt x="1" y="1"/>
                  </a:lnTo>
                  <a:lnTo>
                    <a:pt x="0" y="1"/>
                  </a:lnTo>
                  <a:lnTo>
                    <a:pt x="0" y="0"/>
                  </a:lnTo>
                  <a:close/>
                  <a:moveTo>
                    <a:pt x="199" y="0"/>
                  </a:moveTo>
                  <a:lnTo>
                    <a:pt x="353" y="0"/>
                  </a:lnTo>
                  <a:lnTo>
                    <a:pt x="353" y="1"/>
                  </a:lnTo>
                  <a:lnTo>
                    <a:pt x="353" y="3"/>
                  </a:lnTo>
                  <a:lnTo>
                    <a:pt x="202" y="3"/>
                  </a:lnTo>
                  <a:lnTo>
                    <a:pt x="201" y="3"/>
                  </a:lnTo>
                  <a:lnTo>
                    <a:pt x="201" y="1"/>
                  </a:lnTo>
                  <a:lnTo>
                    <a:pt x="199" y="1"/>
                  </a:lnTo>
                  <a:lnTo>
                    <a:pt x="199" y="0"/>
                  </a:lnTo>
                  <a:close/>
                </a:path>
              </a:pathLst>
            </a:custGeom>
            <a:solidFill>
              <a:srgbClr val="CF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80" name="Freeform 975"/>
            <p:cNvSpPr>
              <a:spLocks noEditPoints="1"/>
            </p:cNvSpPr>
            <p:nvPr/>
          </p:nvSpPr>
          <p:spPr bwMode="auto">
            <a:xfrm>
              <a:off x="4264" y="1374"/>
              <a:ext cx="352" cy="6"/>
            </a:xfrm>
            <a:custGeom>
              <a:avLst/>
              <a:gdLst>
                <a:gd name="T0" fmla="*/ 0 w 352"/>
                <a:gd name="T1" fmla="*/ 0 h 6"/>
                <a:gd name="T2" fmla="*/ 115 w 352"/>
                <a:gd name="T3" fmla="*/ 0 h 6"/>
                <a:gd name="T4" fmla="*/ 115 w 352"/>
                <a:gd name="T5" fmla="*/ 2 h 6"/>
                <a:gd name="T6" fmla="*/ 115 w 352"/>
                <a:gd name="T7" fmla="*/ 2 h 6"/>
                <a:gd name="T8" fmla="*/ 115 w 352"/>
                <a:gd name="T9" fmla="*/ 2 h 6"/>
                <a:gd name="T10" fmla="*/ 115 w 352"/>
                <a:gd name="T11" fmla="*/ 2 h 6"/>
                <a:gd name="T12" fmla="*/ 115 w 352"/>
                <a:gd name="T13" fmla="*/ 4 h 6"/>
                <a:gd name="T14" fmla="*/ 115 w 352"/>
                <a:gd name="T15" fmla="*/ 4 h 6"/>
                <a:gd name="T16" fmla="*/ 115 w 352"/>
                <a:gd name="T17" fmla="*/ 4 h 6"/>
                <a:gd name="T18" fmla="*/ 115 w 352"/>
                <a:gd name="T19" fmla="*/ 6 h 6"/>
                <a:gd name="T20" fmla="*/ 4 w 352"/>
                <a:gd name="T21" fmla="*/ 6 h 6"/>
                <a:gd name="T22" fmla="*/ 2 w 352"/>
                <a:gd name="T23" fmla="*/ 4 h 6"/>
                <a:gd name="T24" fmla="*/ 2 w 352"/>
                <a:gd name="T25" fmla="*/ 4 h 6"/>
                <a:gd name="T26" fmla="*/ 2 w 352"/>
                <a:gd name="T27" fmla="*/ 4 h 6"/>
                <a:gd name="T28" fmla="*/ 2 w 352"/>
                <a:gd name="T29" fmla="*/ 2 h 6"/>
                <a:gd name="T30" fmla="*/ 2 w 352"/>
                <a:gd name="T31" fmla="*/ 2 h 6"/>
                <a:gd name="T32" fmla="*/ 0 w 352"/>
                <a:gd name="T33" fmla="*/ 2 h 6"/>
                <a:gd name="T34" fmla="*/ 0 w 352"/>
                <a:gd name="T35" fmla="*/ 2 h 6"/>
                <a:gd name="T36" fmla="*/ 0 w 352"/>
                <a:gd name="T37" fmla="*/ 0 h 6"/>
                <a:gd name="T38" fmla="*/ 200 w 352"/>
                <a:gd name="T39" fmla="*/ 0 h 6"/>
                <a:gd name="T40" fmla="*/ 352 w 352"/>
                <a:gd name="T41" fmla="*/ 0 h 6"/>
                <a:gd name="T42" fmla="*/ 352 w 352"/>
                <a:gd name="T43" fmla="*/ 2 h 6"/>
                <a:gd name="T44" fmla="*/ 352 w 352"/>
                <a:gd name="T45" fmla="*/ 2 h 6"/>
                <a:gd name="T46" fmla="*/ 352 w 352"/>
                <a:gd name="T47" fmla="*/ 2 h 6"/>
                <a:gd name="T48" fmla="*/ 352 w 352"/>
                <a:gd name="T49" fmla="*/ 2 h 6"/>
                <a:gd name="T50" fmla="*/ 352 w 352"/>
                <a:gd name="T51" fmla="*/ 4 h 6"/>
                <a:gd name="T52" fmla="*/ 352 w 352"/>
                <a:gd name="T53" fmla="*/ 4 h 6"/>
                <a:gd name="T54" fmla="*/ 352 w 352"/>
                <a:gd name="T55" fmla="*/ 4 h 6"/>
                <a:gd name="T56" fmla="*/ 352 w 352"/>
                <a:gd name="T57" fmla="*/ 6 h 6"/>
                <a:gd name="T58" fmla="*/ 203 w 352"/>
                <a:gd name="T59" fmla="*/ 6 h 6"/>
                <a:gd name="T60" fmla="*/ 203 w 352"/>
                <a:gd name="T61" fmla="*/ 4 h 6"/>
                <a:gd name="T62" fmla="*/ 203 w 352"/>
                <a:gd name="T63" fmla="*/ 4 h 6"/>
                <a:gd name="T64" fmla="*/ 201 w 352"/>
                <a:gd name="T65" fmla="*/ 4 h 6"/>
                <a:gd name="T66" fmla="*/ 201 w 352"/>
                <a:gd name="T67" fmla="*/ 2 h 6"/>
                <a:gd name="T68" fmla="*/ 201 w 352"/>
                <a:gd name="T69" fmla="*/ 2 h 6"/>
                <a:gd name="T70" fmla="*/ 200 w 352"/>
                <a:gd name="T71" fmla="*/ 2 h 6"/>
                <a:gd name="T72" fmla="*/ 200 w 352"/>
                <a:gd name="T73" fmla="*/ 2 h 6"/>
                <a:gd name="T74" fmla="*/ 200 w 352"/>
                <a:gd name="T75" fmla="*/ 0 h 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52" h="6">
                  <a:moveTo>
                    <a:pt x="0" y="0"/>
                  </a:moveTo>
                  <a:lnTo>
                    <a:pt x="115" y="0"/>
                  </a:lnTo>
                  <a:lnTo>
                    <a:pt x="115" y="2"/>
                  </a:lnTo>
                  <a:lnTo>
                    <a:pt x="115" y="4"/>
                  </a:lnTo>
                  <a:lnTo>
                    <a:pt x="115" y="6"/>
                  </a:lnTo>
                  <a:lnTo>
                    <a:pt x="4" y="6"/>
                  </a:lnTo>
                  <a:lnTo>
                    <a:pt x="2" y="4"/>
                  </a:lnTo>
                  <a:lnTo>
                    <a:pt x="2" y="2"/>
                  </a:lnTo>
                  <a:lnTo>
                    <a:pt x="0" y="2"/>
                  </a:lnTo>
                  <a:lnTo>
                    <a:pt x="0" y="0"/>
                  </a:lnTo>
                  <a:close/>
                  <a:moveTo>
                    <a:pt x="200" y="0"/>
                  </a:moveTo>
                  <a:lnTo>
                    <a:pt x="352" y="0"/>
                  </a:lnTo>
                  <a:lnTo>
                    <a:pt x="352" y="2"/>
                  </a:lnTo>
                  <a:lnTo>
                    <a:pt x="352" y="4"/>
                  </a:lnTo>
                  <a:lnTo>
                    <a:pt x="352" y="6"/>
                  </a:lnTo>
                  <a:lnTo>
                    <a:pt x="203" y="6"/>
                  </a:lnTo>
                  <a:lnTo>
                    <a:pt x="203" y="4"/>
                  </a:lnTo>
                  <a:lnTo>
                    <a:pt x="201" y="4"/>
                  </a:lnTo>
                  <a:lnTo>
                    <a:pt x="201" y="2"/>
                  </a:lnTo>
                  <a:lnTo>
                    <a:pt x="200" y="2"/>
                  </a:lnTo>
                  <a:lnTo>
                    <a:pt x="200" y="0"/>
                  </a:lnTo>
                  <a:close/>
                </a:path>
              </a:pathLst>
            </a:custGeom>
            <a:solidFill>
              <a:srgbClr val="D1D1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81" name="Freeform 976"/>
            <p:cNvSpPr>
              <a:spLocks noEditPoints="1"/>
            </p:cNvSpPr>
            <p:nvPr/>
          </p:nvSpPr>
          <p:spPr bwMode="auto">
            <a:xfrm>
              <a:off x="4266" y="1376"/>
              <a:ext cx="352" cy="5"/>
            </a:xfrm>
            <a:custGeom>
              <a:avLst/>
              <a:gdLst>
                <a:gd name="T0" fmla="*/ 0 w 352"/>
                <a:gd name="T1" fmla="*/ 0 h 5"/>
                <a:gd name="T2" fmla="*/ 113 w 352"/>
                <a:gd name="T3" fmla="*/ 0 h 5"/>
                <a:gd name="T4" fmla="*/ 113 w 352"/>
                <a:gd name="T5" fmla="*/ 2 h 5"/>
                <a:gd name="T6" fmla="*/ 113 w 352"/>
                <a:gd name="T7" fmla="*/ 2 h 5"/>
                <a:gd name="T8" fmla="*/ 113 w 352"/>
                <a:gd name="T9" fmla="*/ 2 h 5"/>
                <a:gd name="T10" fmla="*/ 113 w 352"/>
                <a:gd name="T11" fmla="*/ 4 h 5"/>
                <a:gd name="T12" fmla="*/ 112 w 352"/>
                <a:gd name="T13" fmla="*/ 4 h 5"/>
                <a:gd name="T14" fmla="*/ 112 w 352"/>
                <a:gd name="T15" fmla="*/ 4 h 5"/>
                <a:gd name="T16" fmla="*/ 112 w 352"/>
                <a:gd name="T17" fmla="*/ 4 h 5"/>
                <a:gd name="T18" fmla="*/ 112 w 352"/>
                <a:gd name="T19" fmla="*/ 5 h 5"/>
                <a:gd name="T20" fmla="*/ 3 w 352"/>
                <a:gd name="T21" fmla="*/ 5 h 5"/>
                <a:gd name="T22" fmla="*/ 2 w 352"/>
                <a:gd name="T23" fmla="*/ 4 h 5"/>
                <a:gd name="T24" fmla="*/ 2 w 352"/>
                <a:gd name="T25" fmla="*/ 4 h 5"/>
                <a:gd name="T26" fmla="*/ 2 w 352"/>
                <a:gd name="T27" fmla="*/ 4 h 5"/>
                <a:gd name="T28" fmla="*/ 2 w 352"/>
                <a:gd name="T29" fmla="*/ 4 h 5"/>
                <a:gd name="T30" fmla="*/ 0 w 352"/>
                <a:gd name="T31" fmla="*/ 2 h 5"/>
                <a:gd name="T32" fmla="*/ 0 w 352"/>
                <a:gd name="T33" fmla="*/ 2 h 5"/>
                <a:gd name="T34" fmla="*/ 0 w 352"/>
                <a:gd name="T35" fmla="*/ 2 h 5"/>
                <a:gd name="T36" fmla="*/ 0 w 352"/>
                <a:gd name="T37" fmla="*/ 0 h 5"/>
                <a:gd name="T38" fmla="*/ 199 w 352"/>
                <a:gd name="T39" fmla="*/ 0 h 5"/>
                <a:gd name="T40" fmla="*/ 350 w 352"/>
                <a:gd name="T41" fmla="*/ 0 h 5"/>
                <a:gd name="T42" fmla="*/ 350 w 352"/>
                <a:gd name="T43" fmla="*/ 2 h 5"/>
                <a:gd name="T44" fmla="*/ 350 w 352"/>
                <a:gd name="T45" fmla="*/ 2 h 5"/>
                <a:gd name="T46" fmla="*/ 350 w 352"/>
                <a:gd name="T47" fmla="*/ 2 h 5"/>
                <a:gd name="T48" fmla="*/ 350 w 352"/>
                <a:gd name="T49" fmla="*/ 4 h 5"/>
                <a:gd name="T50" fmla="*/ 350 w 352"/>
                <a:gd name="T51" fmla="*/ 4 h 5"/>
                <a:gd name="T52" fmla="*/ 352 w 352"/>
                <a:gd name="T53" fmla="*/ 4 h 5"/>
                <a:gd name="T54" fmla="*/ 352 w 352"/>
                <a:gd name="T55" fmla="*/ 4 h 5"/>
                <a:gd name="T56" fmla="*/ 352 w 352"/>
                <a:gd name="T57" fmla="*/ 5 h 5"/>
                <a:gd name="T58" fmla="*/ 203 w 352"/>
                <a:gd name="T59" fmla="*/ 5 h 5"/>
                <a:gd name="T60" fmla="*/ 203 w 352"/>
                <a:gd name="T61" fmla="*/ 4 h 5"/>
                <a:gd name="T62" fmla="*/ 203 w 352"/>
                <a:gd name="T63" fmla="*/ 4 h 5"/>
                <a:gd name="T64" fmla="*/ 201 w 352"/>
                <a:gd name="T65" fmla="*/ 4 h 5"/>
                <a:gd name="T66" fmla="*/ 201 w 352"/>
                <a:gd name="T67" fmla="*/ 4 h 5"/>
                <a:gd name="T68" fmla="*/ 201 w 352"/>
                <a:gd name="T69" fmla="*/ 2 h 5"/>
                <a:gd name="T70" fmla="*/ 201 w 352"/>
                <a:gd name="T71" fmla="*/ 2 h 5"/>
                <a:gd name="T72" fmla="*/ 199 w 352"/>
                <a:gd name="T73" fmla="*/ 2 h 5"/>
                <a:gd name="T74" fmla="*/ 199 w 352"/>
                <a:gd name="T75" fmla="*/ 0 h 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52" h="5">
                  <a:moveTo>
                    <a:pt x="0" y="0"/>
                  </a:moveTo>
                  <a:lnTo>
                    <a:pt x="113" y="0"/>
                  </a:lnTo>
                  <a:lnTo>
                    <a:pt x="113" y="2"/>
                  </a:lnTo>
                  <a:lnTo>
                    <a:pt x="113" y="4"/>
                  </a:lnTo>
                  <a:lnTo>
                    <a:pt x="112" y="4"/>
                  </a:lnTo>
                  <a:lnTo>
                    <a:pt x="112" y="5"/>
                  </a:lnTo>
                  <a:lnTo>
                    <a:pt x="3" y="5"/>
                  </a:lnTo>
                  <a:lnTo>
                    <a:pt x="2" y="4"/>
                  </a:lnTo>
                  <a:lnTo>
                    <a:pt x="0" y="2"/>
                  </a:lnTo>
                  <a:lnTo>
                    <a:pt x="0" y="0"/>
                  </a:lnTo>
                  <a:close/>
                  <a:moveTo>
                    <a:pt x="199" y="0"/>
                  </a:moveTo>
                  <a:lnTo>
                    <a:pt x="350" y="0"/>
                  </a:lnTo>
                  <a:lnTo>
                    <a:pt x="350" y="2"/>
                  </a:lnTo>
                  <a:lnTo>
                    <a:pt x="350" y="4"/>
                  </a:lnTo>
                  <a:lnTo>
                    <a:pt x="352" y="4"/>
                  </a:lnTo>
                  <a:lnTo>
                    <a:pt x="352" y="5"/>
                  </a:lnTo>
                  <a:lnTo>
                    <a:pt x="203" y="5"/>
                  </a:lnTo>
                  <a:lnTo>
                    <a:pt x="203" y="4"/>
                  </a:lnTo>
                  <a:lnTo>
                    <a:pt x="201" y="4"/>
                  </a:lnTo>
                  <a:lnTo>
                    <a:pt x="201" y="2"/>
                  </a:lnTo>
                  <a:lnTo>
                    <a:pt x="199" y="2"/>
                  </a:lnTo>
                  <a:lnTo>
                    <a:pt x="199" y="0"/>
                  </a:lnTo>
                  <a:close/>
                </a:path>
              </a:pathLst>
            </a:custGeom>
            <a:solidFill>
              <a:srgbClr val="D1D1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82" name="Freeform 977"/>
            <p:cNvSpPr>
              <a:spLocks noEditPoints="1"/>
            </p:cNvSpPr>
            <p:nvPr/>
          </p:nvSpPr>
          <p:spPr bwMode="auto">
            <a:xfrm>
              <a:off x="4268" y="1380"/>
              <a:ext cx="350" cy="3"/>
            </a:xfrm>
            <a:custGeom>
              <a:avLst/>
              <a:gdLst>
                <a:gd name="T0" fmla="*/ 0 w 350"/>
                <a:gd name="T1" fmla="*/ 0 h 3"/>
                <a:gd name="T2" fmla="*/ 111 w 350"/>
                <a:gd name="T3" fmla="*/ 0 h 3"/>
                <a:gd name="T4" fmla="*/ 110 w 350"/>
                <a:gd name="T5" fmla="*/ 0 h 3"/>
                <a:gd name="T6" fmla="*/ 110 w 350"/>
                <a:gd name="T7" fmla="*/ 0 h 3"/>
                <a:gd name="T8" fmla="*/ 110 w 350"/>
                <a:gd name="T9" fmla="*/ 0 h 3"/>
                <a:gd name="T10" fmla="*/ 110 w 350"/>
                <a:gd name="T11" fmla="*/ 1 h 3"/>
                <a:gd name="T12" fmla="*/ 110 w 350"/>
                <a:gd name="T13" fmla="*/ 1 h 3"/>
                <a:gd name="T14" fmla="*/ 110 w 350"/>
                <a:gd name="T15" fmla="*/ 1 h 3"/>
                <a:gd name="T16" fmla="*/ 110 w 350"/>
                <a:gd name="T17" fmla="*/ 1 h 3"/>
                <a:gd name="T18" fmla="*/ 110 w 350"/>
                <a:gd name="T19" fmla="*/ 3 h 3"/>
                <a:gd name="T20" fmla="*/ 1 w 350"/>
                <a:gd name="T21" fmla="*/ 3 h 3"/>
                <a:gd name="T22" fmla="*/ 1 w 350"/>
                <a:gd name="T23" fmla="*/ 1 h 3"/>
                <a:gd name="T24" fmla="*/ 1 w 350"/>
                <a:gd name="T25" fmla="*/ 1 h 3"/>
                <a:gd name="T26" fmla="*/ 1 w 350"/>
                <a:gd name="T27" fmla="*/ 1 h 3"/>
                <a:gd name="T28" fmla="*/ 1 w 350"/>
                <a:gd name="T29" fmla="*/ 1 h 3"/>
                <a:gd name="T30" fmla="*/ 0 w 350"/>
                <a:gd name="T31" fmla="*/ 0 h 3"/>
                <a:gd name="T32" fmla="*/ 0 w 350"/>
                <a:gd name="T33" fmla="*/ 0 h 3"/>
                <a:gd name="T34" fmla="*/ 0 w 350"/>
                <a:gd name="T35" fmla="*/ 0 h 3"/>
                <a:gd name="T36" fmla="*/ 0 w 350"/>
                <a:gd name="T37" fmla="*/ 0 h 3"/>
                <a:gd name="T38" fmla="*/ 199 w 350"/>
                <a:gd name="T39" fmla="*/ 0 h 3"/>
                <a:gd name="T40" fmla="*/ 348 w 350"/>
                <a:gd name="T41" fmla="*/ 0 h 3"/>
                <a:gd name="T42" fmla="*/ 348 w 350"/>
                <a:gd name="T43" fmla="*/ 0 h 3"/>
                <a:gd name="T44" fmla="*/ 350 w 350"/>
                <a:gd name="T45" fmla="*/ 0 h 3"/>
                <a:gd name="T46" fmla="*/ 350 w 350"/>
                <a:gd name="T47" fmla="*/ 0 h 3"/>
                <a:gd name="T48" fmla="*/ 350 w 350"/>
                <a:gd name="T49" fmla="*/ 1 h 3"/>
                <a:gd name="T50" fmla="*/ 350 w 350"/>
                <a:gd name="T51" fmla="*/ 1 h 3"/>
                <a:gd name="T52" fmla="*/ 350 w 350"/>
                <a:gd name="T53" fmla="*/ 1 h 3"/>
                <a:gd name="T54" fmla="*/ 350 w 350"/>
                <a:gd name="T55" fmla="*/ 1 h 3"/>
                <a:gd name="T56" fmla="*/ 350 w 350"/>
                <a:gd name="T57" fmla="*/ 3 h 3"/>
                <a:gd name="T58" fmla="*/ 204 w 350"/>
                <a:gd name="T59" fmla="*/ 3 h 3"/>
                <a:gd name="T60" fmla="*/ 203 w 350"/>
                <a:gd name="T61" fmla="*/ 1 h 3"/>
                <a:gd name="T62" fmla="*/ 203 w 350"/>
                <a:gd name="T63" fmla="*/ 1 h 3"/>
                <a:gd name="T64" fmla="*/ 203 w 350"/>
                <a:gd name="T65" fmla="*/ 1 h 3"/>
                <a:gd name="T66" fmla="*/ 201 w 350"/>
                <a:gd name="T67" fmla="*/ 1 h 3"/>
                <a:gd name="T68" fmla="*/ 201 w 350"/>
                <a:gd name="T69" fmla="*/ 0 h 3"/>
                <a:gd name="T70" fmla="*/ 201 w 350"/>
                <a:gd name="T71" fmla="*/ 0 h 3"/>
                <a:gd name="T72" fmla="*/ 199 w 350"/>
                <a:gd name="T73" fmla="*/ 0 h 3"/>
                <a:gd name="T74" fmla="*/ 199 w 350"/>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50" h="3">
                  <a:moveTo>
                    <a:pt x="0" y="0"/>
                  </a:moveTo>
                  <a:lnTo>
                    <a:pt x="111" y="0"/>
                  </a:lnTo>
                  <a:lnTo>
                    <a:pt x="110" y="0"/>
                  </a:lnTo>
                  <a:lnTo>
                    <a:pt x="110" y="1"/>
                  </a:lnTo>
                  <a:lnTo>
                    <a:pt x="110" y="3"/>
                  </a:lnTo>
                  <a:lnTo>
                    <a:pt x="1" y="3"/>
                  </a:lnTo>
                  <a:lnTo>
                    <a:pt x="1" y="1"/>
                  </a:lnTo>
                  <a:lnTo>
                    <a:pt x="0" y="0"/>
                  </a:lnTo>
                  <a:close/>
                  <a:moveTo>
                    <a:pt x="199" y="0"/>
                  </a:moveTo>
                  <a:lnTo>
                    <a:pt x="348" y="0"/>
                  </a:lnTo>
                  <a:lnTo>
                    <a:pt x="350" y="0"/>
                  </a:lnTo>
                  <a:lnTo>
                    <a:pt x="350" y="1"/>
                  </a:lnTo>
                  <a:lnTo>
                    <a:pt x="350" y="3"/>
                  </a:lnTo>
                  <a:lnTo>
                    <a:pt x="204" y="3"/>
                  </a:lnTo>
                  <a:lnTo>
                    <a:pt x="203" y="1"/>
                  </a:lnTo>
                  <a:lnTo>
                    <a:pt x="201" y="1"/>
                  </a:lnTo>
                  <a:lnTo>
                    <a:pt x="201" y="0"/>
                  </a:lnTo>
                  <a:lnTo>
                    <a:pt x="199"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283" name="Freeform 978"/>
            <p:cNvSpPr>
              <a:spLocks noEditPoints="1"/>
            </p:cNvSpPr>
            <p:nvPr/>
          </p:nvSpPr>
          <p:spPr bwMode="auto">
            <a:xfrm>
              <a:off x="4269" y="1381"/>
              <a:ext cx="349" cy="4"/>
            </a:xfrm>
            <a:custGeom>
              <a:avLst/>
              <a:gdLst>
                <a:gd name="T0" fmla="*/ 0 w 349"/>
                <a:gd name="T1" fmla="*/ 0 h 4"/>
                <a:gd name="T2" fmla="*/ 109 w 349"/>
                <a:gd name="T3" fmla="*/ 0 h 4"/>
                <a:gd name="T4" fmla="*/ 109 w 349"/>
                <a:gd name="T5" fmla="*/ 0 h 4"/>
                <a:gd name="T6" fmla="*/ 109 w 349"/>
                <a:gd name="T7" fmla="*/ 0 h 4"/>
                <a:gd name="T8" fmla="*/ 109 w 349"/>
                <a:gd name="T9" fmla="*/ 0 h 4"/>
                <a:gd name="T10" fmla="*/ 109 w 349"/>
                <a:gd name="T11" fmla="*/ 2 h 4"/>
                <a:gd name="T12" fmla="*/ 109 w 349"/>
                <a:gd name="T13" fmla="*/ 2 h 4"/>
                <a:gd name="T14" fmla="*/ 109 w 349"/>
                <a:gd name="T15" fmla="*/ 2 h 4"/>
                <a:gd name="T16" fmla="*/ 109 w 349"/>
                <a:gd name="T17" fmla="*/ 2 h 4"/>
                <a:gd name="T18" fmla="*/ 107 w 349"/>
                <a:gd name="T19" fmla="*/ 4 h 4"/>
                <a:gd name="T20" fmla="*/ 2 w 349"/>
                <a:gd name="T21" fmla="*/ 4 h 4"/>
                <a:gd name="T22" fmla="*/ 2 w 349"/>
                <a:gd name="T23" fmla="*/ 2 h 4"/>
                <a:gd name="T24" fmla="*/ 2 w 349"/>
                <a:gd name="T25" fmla="*/ 2 h 4"/>
                <a:gd name="T26" fmla="*/ 2 w 349"/>
                <a:gd name="T27" fmla="*/ 2 h 4"/>
                <a:gd name="T28" fmla="*/ 0 w 349"/>
                <a:gd name="T29" fmla="*/ 2 h 4"/>
                <a:gd name="T30" fmla="*/ 0 w 349"/>
                <a:gd name="T31" fmla="*/ 0 h 4"/>
                <a:gd name="T32" fmla="*/ 0 w 349"/>
                <a:gd name="T33" fmla="*/ 0 h 4"/>
                <a:gd name="T34" fmla="*/ 0 w 349"/>
                <a:gd name="T35" fmla="*/ 0 h 4"/>
                <a:gd name="T36" fmla="*/ 0 w 349"/>
                <a:gd name="T37" fmla="*/ 0 h 4"/>
                <a:gd name="T38" fmla="*/ 200 w 349"/>
                <a:gd name="T39" fmla="*/ 0 h 4"/>
                <a:gd name="T40" fmla="*/ 349 w 349"/>
                <a:gd name="T41" fmla="*/ 0 h 4"/>
                <a:gd name="T42" fmla="*/ 349 w 349"/>
                <a:gd name="T43" fmla="*/ 0 h 4"/>
                <a:gd name="T44" fmla="*/ 349 w 349"/>
                <a:gd name="T45" fmla="*/ 0 h 4"/>
                <a:gd name="T46" fmla="*/ 349 w 349"/>
                <a:gd name="T47" fmla="*/ 0 h 4"/>
                <a:gd name="T48" fmla="*/ 349 w 349"/>
                <a:gd name="T49" fmla="*/ 2 h 4"/>
                <a:gd name="T50" fmla="*/ 349 w 349"/>
                <a:gd name="T51" fmla="*/ 2 h 4"/>
                <a:gd name="T52" fmla="*/ 349 w 349"/>
                <a:gd name="T53" fmla="*/ 2 h 4"/>
                <a:gd name="T54" fmla="*/ 349 w 349"/>
                <a:gd name="T55" fmla="*/ 2 h 4"/>
                <a:gd name="T56" fmla="*/ 349 w 349"/>
                <a:gd name="T57" fmla="*/ 4 h 4"/>
                <a:gd name="T58" fmla="*/ 205 w 349"/>
                <a:gd name="T59" fmla="*/ 4 h 4"/>
                <a:gd name="T60" fmla="*/ 205 w 349"/>
                <a:gd name="T61" fmla="*/ 2 h 4"/>
                <a:gd name="T62" fmla="*/ 203 w 349"/>
                <a:gd name="T63" fmla="*/ 2 h 4"/>
                <a:gd name="T64" fmla="*/ 203 w 349"/>
                <a:gd name="T65" fmla="*/ 2 h 4"/>
                <a:gd name="T66" fmla="*/ 203 w 349"/>
                <a:gd name="T67" fmla="*/ 2 h 4"/>
                <a:gd name="T68" fmla="*/ 202 w 349"/>
                <a:gd name="T69" fmla="*/ 0 h 4"/>
                <a:gd name="T70" fmla="*/ 202 w 349"/>
                <a:gd name="T71" fmla="*/ 0 h 4"/>
                <a:gd name="T72" fmla="*/ 202 w 349"/>
                <a:gd name="T73" fmla="*/ 0 h 4"/>
                <a:gd name="T74" fmla="*/ 200 w 349"/>
                <a:gd name="T75" fmla="*/ 0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49" h="4">
                  <a:moveTo>
                    <a:pt x="0" y="0"/>
                  </a:moveTo>
                  <a:lnTo>
                    <a:pt x="109" y="0"/>
                  </a:lnTo>
                  <a:lnTo>
                    <a:pt x="109" y="2"/>
                  </a:lnTo>
                  <a:lnTo>
                    <a:pt x="107" y="4"/>
                  </a:lnTo>
                  <a:lnTo>
                    <a:pt x="2" y="4"/>
                  </a:lnTo>
                  <a:lnTo>
                    <a:pt x="2" y="2"/>
                  </a:lnTo>
                  <a:lnTo>
                    <a:pt x="0" y="2"/>
                  </a:lnTo>
                  <a:lnTo>
                    <a:pt x="0" y="0"/>
                  </a:lnTo>
                  <a:close/>
                  <a:moveTo>
                    <a:pt x="200" y="0"/>
                  </a:moveTo>
                  <a:lnTo>
                    <a:pt x="349" y="0"/>
                  </a:lnTo>
                  <a:lnTo>
                    <a:pt x="349" y="2"/>
                  </a:lnTo>
                  <a:lnTo>
                    <a:pt x="349" y="4"/>
                  </a:lnTo>
                  <a:lnTo>
                    <a:pt x="205" y="4"/>
                  </a:lnTo>
                  <a:lnTo>
                    <a:pt x="205" y="2"/>
                  </a:lnTo>
                  <a:lnTo>
                    <a:pt x="203" y="2"/>
                  </a:lnTo>
                  <a:lnTo>
                    <a:pt x="202" y="0"/>
                  </a:lnTo>
                  <a:lnTo>
                    <a:pt x="200"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29873" name="Freeform 979"/>
          <p:cNvSpPr>
            <a:spLocks noEditPoints="1"/>
          </p:cNvSpPr>
          <p:nvPr/>
        </p:nvSpPr>
        <p:spPr bwMode="auto">
          <a:xfrm>
            <a:off x="6548438" y="3705225"/>
            <a:ext cx="554037" cy="4763"/>
          </a:xfrm>
          <a:custGeom>
            <a:avLst/>
            <a:gdLst>
              <a:gd name="T0" fmla="*/ 0 w 349"/>
              <a:gd name="T1" fmla="*/ 0 h 3"/>
              <a:gd name="T2" fmla="*/ 2147483646 w 349"/>
              <a:gd name="T3" fmla="*/ 0 h 3"/>
              <a:gd name="T4" fmla="*/ 2147483646 w 349"/>
              <a:gd name="T5" fmla="*/ 0 h 3"/>
              <a:gd name="T6" fmla="*/ 2147483646 w 349"/>
              <a:gd name="T7" fmla="*/ 0 h 3"/>
              <a:gd name="T8" fmla="*/ 2147483646 w 349"/>
              <a:gd name="T9" fmla="*/ 0 h 3"/>
              <a:gd name="T10" fmla="*/ 2147483646 w 349"/>
              <a:gd name="T11" fmla="*/ 2147483646 h 3"/>
              <a:gd name="T12" fmla="*/ 2147483646 w 349"/>
              <a:gd name="T13" fmla="*/ 2147483646 h 3"/>
              <a:gd name="T14" fmla="*/ 2147483646 w 349"/>
              <a:gd name="T15" fmla="*/ 2147483646 h 3"/>
              <a:gd name="T16" fmla="*/ 2147483646 w 349"/>
              <a:gd name="T17" fmla="*/ 2147483646 h 3"/>
              <a:gd name="T18" fmla="*/ 2147483646 w 349"/>
              <a:gd name="T19" fmla="*/ 2147483646 h 3"/>
              <a:gd name="T20" fmla="*/ 2147483646 w 349"/>
              <a:gd name="T21" fmla="*/ 2147483646 h 3"/>
              <a:gd name="T22" fmla="*/ 2147483646 w 349"/>
              <a:gd name="T23" fmla="*/ 2147483646 h 3"/>
              <a:gd name="T24" fmla="*/ 2147483646 w 349"/>
              <a:gd name="T25" fmla="*/ 2147483646 h 3"/>
              <a:gd name="T26" fmla="*/ 2147483646 w 349"/>
              <a:gd name="T27" fmla="*/ 2147483646 h 3"/>
              <a:gd name="T28" fmla="*/ 2147483646 w 349"/>
              <a:gd name="T29" fmla="*/ 2147483646 h 3"/>
              <a:gd name="T30" fmla="*/ 2147483646 w 349"/>
              <a:gd name="T31" fmla="*/ 0 h 3"/>
              <a:gd name="T32" fmla="*/ 2147483646 w 349"/>
              <a:gd name="T33" fmla="*/ 0 h 3"/>
              <a:gd name="T34" fmla="*/ 2147483646 w 349"/>
              <a:gd name="T35" fmla="*/ 0 h 3"/>
              <a:gd name="T36" fmla="*/ 0 w 349"/>
              <a:gd name="T37" fmla="*/ 0 h 3"/>
              <a:gd name="T38" fmla="*/ 2147483646 w 349"/>
              <a:gd name="T39" fmla="*/ 0 h 3"/>
              <a:gd name="T40" fmla="*/ 2147483646 w 349"/>
              <a:gd name="T41" fmla="*/ 0 h 3"/>
              <a:gd name="T42" fmla="*/ 2147483646 w 349"/>
              <a:gd name="T43" fmla="*/ 0 h 3"/>
              <a:gd name="T44" fmla="*/ 2147483646 w 349"/>
              <a:gd name="T45" fmla="*/ 0 h 3"/>
              <a:gd name="T46" fmla="*/ 2147483646 w 349"/>
              <a:gd name="T47" fmla="*/ 0 h 3"/>
              <a:gd name="T48" fmla="*/ 2147483646 w 349"/>
              <a:gd name="T49" fmla="*/ 2147483646 h 3"/>
              <a:gd name="T50" fmla="*/ 2147483646 w 349"/>
              <a:gd name="T51" fmla="*/ 2147483646 h 3"/>
              <a:gd name="T52" fmla="*/ 2147483646 w 349"/>
              <a:gd name="T53" fmla="*/ 2147483646 h 3"/>
              <a:gd name="T54" fmla="*/ 2147483646 w 349"/>
              <a:gd name="T55" fmla="*/ 2147483646 h 3"/>
              <a:gd name="T56" fmla="*/ 2147483646 w 349"/>
              <a:gd name="T57" fmla="*/ 2147483646 h 3"/>
              <a:gd name="T58" fmla="*/ 2147483646 w 349"/>
              <a:gd name="T59" fmla="*/ 2147483646 h 3"/>
              <a:gd name="T60" fmla="*/ 2147483646 w 349"/>
              <a:gd name="T61" fmla="*/ 2147483646 h 3"/>
              <a:gd name="T62" fmla="*/ 2147483646 w 349"/>
              <a:gd name="T63" fmla="*/ 2147483646 h 3"/>
              <a:gd name="T64" fmla="*/ 2147483646 w 349"/>
              <a:gd name="T65" fmla="*/ 2147483646 h 3"/>
              <a:gd name="T66" fmla="*/ 2147483646 w 349"/>
              <a:gd name="T67" fmla="*/ 2147483646 h 3"/>
              <a:gd name="T68" fmla="*/ 2147483646 w 349"/>
              <a:gd name="T69" fmla="*/ 0 h 3"/>
              <a:gd name="T70" fmla="*/ 2147483646 w 349"/>
              <a:gd name="T71" fmla="*/ 0 h 3"/>
              <a:gd name="T72" fmla="*/ 2147483646 w 349"/>
              <a:gd name="T73" fmla="*/ 0 h 3"/>
              <a:gd name="T74" fmla="*/ 2147483646 w 349"/>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49" h="3">
                <a:moveTo>
                  <a:pt x="0" y="0"/>
                </a:moveTo>
                <a:lnTo>
                  <a:pt x="109" y="0"/>
                </a:lnTo>
                <a:lnTo>
                  <a:pt x="107" y="2"/>
                </a:lnTo>
                <a:lnTo>
                  <a:pt x="107" y="3"/>
                </a:lnTo>
                <a:lnTo>
                  <a:pt x="4" y="3"/>
                </a:lnTo>
                <a:lnTo>
                  <a:pt x="4" y="2"/>
                </a:lnTo>
                <a:lnTo>
                  <a:pt x="2" y="2"/>
                </a:lnTo>
                <a:lnTo>
                  <a:pt x="2" y="0"/>
                </a:lnTo>
                <a:lnTo>
                  <a:pt x="0" y="0"/>
                </a:lnTo>
                <a:close/>
                <a:moveTo>
                  <a:pt x="203" y="0"/>
                </a:moveTo>
                <a:lnTo>
                  <a:pt x="349" y="0"/>
                </a:lnTo>
                <a:lnTo>
                  <a:pt x="349" y="2"/>
                </a:lnTo>
                <a:lnTo>
                  <a:pt x="349" y="3"/>
                </a:lnTo>
                <a:lnTo>
                  <a:pt x="207" y="3"/>
                </a:lnTo>
                <a:lnTo>
                  <a:pt x="207" y="2"/>
                </a:lnTo>
                <a:lnTo>
                  <a:pt x="205" y="2"/>
                </a:lnTo>
                <a:lnTo>
                  <a:pt x="205" y="0"/>
                </a:lnTo>
                <a:lnTo>
                  <a:pt x="203" y="0"/>
                </a:lnTo>
                <a:close/>
              </a:path>
            </a:pathLst>
          </a:custGeom>
          <a:solidFill>
            <a:srgbClr val="D5D5D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74" name="Freeform 980"/>
          <p:cNvSpPr>
            <a:spLocks noEditPoints="1"/>
          </p:cNvSpPr>
          <p:nvPr/>
        </p:nvSpPr>
        <p:spPr bwMode="auto">
          <a:xfrm>
            <a:off x="6551613" y="3708400"/>
            <a:ext cx="550862" cy="4763"/>
          </a:xfrm>
          <a:custGeom>
            <a:avLst/>
            <a:gdLst>
              <a:gd name="T0" fmla="*/ 0 w 347"/>
              <a:gd name="T1" fmla="*/ 0 h 3"/>
              <a:gd name="T2" fmla="*/ 2147483646 w 347"/>
              <a:gd name="T3" fmla="*/ 0 h 3"/>
              <a:gd name="T4" fmla="*/ 2147483646 w 347"/>
              <a:gd name="T5" fmla="*/ 0 h 3"/>
              <a:gd name="T6" fmla="*/ 2147483646 w 347"/>
              <a:gd name="T7" fmla="*/ 0 h 3"/>
              <a:gd name="T8" fmla="*/ 2147483646 w 347"/>
              <a:gd name="T9" fmla="*/ 0 h 3"/>
              <a:gd name="T10" fmla="*/ 2147483646 w 347"/>
              <a:gd name="T11" fmla="*/ 2147483646 h 3"/>
              <a:gd name="T12" fmla="*/ 2147483646 w 347"/>
              <a:gd name="T13" fmla="*/ 2147483646 h 3"/>
              <a:gd name="T14" fmla="*/ 2147483646 w 347"/>
              <a:gd name="T15" fmla="*/ 2147483646 h 3"/>
              <a:gd name="T16" fmla="*/ 2147483646 w 347"/>
              <a:gd name="T17" fmla="*/ 2147483646 h 3"/>
              <a:gd name="T18" fmla="*/ 2147483646 w 347"/>
              <a:gd name="T19" fmla="*/ 2147483646 h 3"/>
              <a:gd name="T20" fmla="*/ 2147483646 w 347"/>
              <a:gd name="T21" fmla="*/ 2147483646 h 3"/>
              <a:gd name="T22" fmla="*/ 2147483646 w 347"/>
              <a:gd name="T23" fmla="*/ 2147483646 h 3"/>
              <a:gd name="T24" fmla="*/ 2147483646 w 347"/>
              <a:gd name="T25" fmla="*/ 2147483646 h 3"/>
              <a:gd name="T26" fmla="*/ 2147483646 w 347"/>
              <a:gd name="T27" fmla="*/ 2147483646 h 3"/>
              <a:gd name="T28" fmla="*/ 2147483646 w 347"/>
              <a:gd name="T29" fmla="*/ 2147483646 h 3"/>
              <a:gd name="T30" fmla="*/ 2147483646 w 347"/>
              <a:gd name="T31" fmla="*/ 0 h 3"/>
              <a:gd name="T32" fmla="*/ 2147483646 w 347"/>
              <a:gd name="T33" fmla="*/ 0 h 3"/>
              <a:gd name="T34" fmla="*/ 2147483646 w 347"/>
              <a:gd name="T35" fmla="*/ 0 h 3"/>
              <a:gd name="T36" fmla="*/ 0 w 347"/>
              <a:gd name="T37" fmla="*/ 0 h 3"/>
              <a:gd name="T38" fmla="*/ 2147483646 w 347"/>
              <a:gd name="T39" fmla="*/ 0 h 3"/>
              <a:gd name="T40" fmla="*/ 2147483646 w 347"/>
              <a:gd name="T41" fmla="*/ 0 h 3"/>
              <a:gd name="T42" fmla="*/ 2147483646 w 347"/>
              <a:gd name="T43" fmla="*/ 0 h 3"/>
              <a:gd name="T44" fmla="*/ 2147483646 w 347"/>
              <a:gd name="T45" fmla="*/ 0 h 3"/>
              <a:gd name="T46" fmla="*/ 2147483646 w 347"/>
              <a:gd name="T47" fmla="*/ 0 h 3"/>
              <a:gd name="T48" fmla="*/ 2147483646 w 347"/>
              <a:gd name="T49" fmla="*/ 2147483646 h 3"/>
              <a:gd name="T50" fmla="*/ 2147483646 w 347"/>
              <a:gd name="T51" fmla="*/ 2147483646 h 3"/>
              <a:gd name="T52" fmla="*/ 2147483646 w 347"/>
              <a:gd name="T53" fmla="*/ 2147483646 h 3"/>
              <a:gd name="T54" fmla="*/ 2147483646 w 347"/>
              <a:gd name="T55" fmla="*/ 2147483646 h 3"/>
              <a:gd name="T56" fmla="*/ 2147483646 w 347"/>
              <a:gd name="T57" fmla="*/ 2147483646 h 3"/>
              <a:gd name="T58" fmla="*/ 2147483646 w 347"/>
              <a:gd name="T59" fmla="*/ 2147483646 h 3"/>
              <a:gd name="T60" fmla="*/ 2147483646 w 347"/>
              <a:gd name="T61" fmla="*/ 2147483646 h 3"/>
              <a:gd name="T62" fmla="*/ 2147483646 w 347"/>
              <a:gd name="T63" fmla="*/ 2147483646 h 3"/>
              <a:gd name="T64" fmla="*/ 2147483646 w 347"/>
              <a:gd name="T65" fmla="*/ 2147483646 h 3"/>
              <a:gd name="T66" fmla="*/ 2147483646 w 347"/>
              <a:gd name="T67" fmla="*/ 2147483646 h 3"/>
              <a:gd name="T68" fmla="*/ 2147483646 w 347"/>
              <a:gd name="T69" fmla="*/ 0 h 3"/>
              <a:gd name="T70" fmla="*/ 2147483646 w 347"/>
              <a:gd name="T71" fmla="*/ 0 h 3"/>
              <a:gd name="T72" fmla="*/ 2147483646 w 347"/>
              <a:gd name="T73" fmla="*/ 0 h 3"/>
              <a:gd name="T74" fmla="*/ 2147483646 w 347"/>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47" h="3">
                <a:moveTo>
                  <a:pt x="0" y="0"/>
                </a:moveTo>
                <a:lnTo>
                  <a:pt x="105" y="0"/>
                </a:lnTo>
                <a:lnTo>
                  <a:pt x="105" y="1"/>
                </a:lnTo>
                <a:lnTo>
                  <a:pt x="105" y="3"/>
                </a:lnTo>
                <a:lnTo>
                  <a:pt x="3" y="3"/>
                </a:lnTo>
                <a:lnTo>
                  <a:pt x="3" y="1"/>
                </a:lnTo>
                <a:lnTo>
                  <a:pt x="2" y="1"/>
                </a:lnTo>
                <a:lnTo>
                  <a:pt x="2" y="0"/>
                </a:lnTo>
                <a:lnTo>
                  <a:pt x="0" y="0"/>
                </a:lnTo>
                <a:close/>
                <a:moveTo>
                  <a:pt x="203" y="0"/>
                </a:moveTo>
                <a:lnTo>
                  <a:pt x="347" y="0"/>
                </a:lnTo>
                <a:lnTo>
                  <a:pt x="347" y="1"/>
                </a:lnTo>
                <a:lnTo>
                  <a:pt x="347" y="3"/>
                </a:lnTo>
                <a:lnTo>
                  <a:pt x="206" y="3"/>
                </a:lnTo>
                <a:lnTo>
                  <a:pt x="206" y="1"/>
                </a:lnTo>
                <a:lnTo>
                  <a:pt x="205" y="1"/>
                </a:lnTo>
                <a:lnTo>
                  <a:pt x="205" y="0"/>
                </a:lnTo>
                <a:lnTo>
                  <a:pt x="203" y="0"/>
                </a:lnTo>
                <a:close/>
              </a:path>
            </a:pathLst>
          </a:custGeom>
          <a:solidFill>
            <a:srgbClr val="D8D8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75" name="Freeform 981"/>
          <p:cNvSpPr>
            <a:spLocks noEditPoints="1"/>
          </p:cNvSpPr>
          <p:nvPr/>
        </p:nvSpPr>
        <p:spPr bwMode="auto">
          <a:xfrm>
            <a:off x="6554788" y="3709988"/>
            <a:ext cx="547687" cy="6350"/>
          </a:xfrm>
          <a:custGeom>
            <a:avLst/>
            <a:gdLst>
              <a:gd name="T0" fmla="*/ 0 w 345"/>
              <a:gd name="T1" fmla="*/ 0 h 4"/>
              <a:gd name="T2" fmla="*/ 2147483646 w 345"/>
              <a:gd name="T3" fmla="*/ 0 h 4"/>
              <a:gd name="T4" fmla="*/ 2147483646 w 345"/>
              <a:gd name="T5" fmla="*/ 0 h 4"/>
              <a:gd name="T6" fmla="*/ 2147483646 w 345"/>
              <a:gd name="T7" fmla="*/ 0 h 4"/>
              <a:gd name="T8" fmla="*/ 2147483646 w 345"/>
              <a:gd name="T9" fmla="*/ 0 h 4"/>
              <a:gd name="T10" fmla="*/ 2147483646 w 345"/>
              <a:gd name="T11" fmla="*/ 2147483646 h 4"/>
              <a:gd name="T12" fmla="*/ 2147483646 w 345"/>
              <a:gd name="T13" fmla="*/ 2147483646 h 4"/>
              <a:gd name="T14" fmla="*/ 2147483646 w 345"/>
              <a:gd name="T15" fmla="*/ 2147483646 h 4"/>
              <a:gd name="T16" fmla="*/ 2147483646 w 345"/>
              <a:gd name="T17" fmla="*/ 2147483646 h 4"/>
              <a:gd name="T18" fmla="*/ 2147483646 w 345"/>
              <a:gd name="T19" fmla="*/ 2147483646 h 4"/>
              <a:gd name="T20" fmla="*/ 2147483646 w 345"/>
              <a:gd name="T21" fmla="*/ 2147483646 h 4"/>
              <a:gd name="T22" fmla="*/ 2147483646 w 345"/>
              <a:gd name="T23" fmla="*/ 2147483646 h 4"/>
              <a:gd name="T24" fmla="*/ 2147483646 w 345"/>
              <a:gd name="T25" fmla="*/ 2147483646 h 4"/>
              <a:gd name="T26" fmla="*/ 2147483646 w 345"/>
              <a:gd name="T27" fmla="*/ 2147483646 h 4"/>
              <a:gd name="T28" fmla="*/ 2147483646 w 345"/>
              <a:gd name="T29" fmla="*/ 2147483646 h 4"/>
              <a:gd name="T30" fmla="*/ 2147483646 w 345"/>
              <a:gd name="T31" fmla="*/ 0 h 4"/>
              <a:gd name="T32" fmla="*/ 2147483646 w 345"/>
              <a:gd name="T33" fmla="*/ 0 h 4"/>
              <a:gd name="T34" fmla="*/ 0 w 345"/>
              <a:gd name="T35" fmla="*/ 0 h 4"/>
              <a:gd name="T36" fmla="*/ 0 w 345"/>
              <a:gd name="T37" fmla="*/ 0 h 4"/>
              <a:gd name="T38" fmla="*/ 2147483646 w 345"/>
              <a:gd name="T39" fmla="*/ 0 h 4"/>
              <a:gd name="T40" fmla="*/ 2147483646 w 345"/>
              <a:gd name="T41" fmla="*/ 0 h 4"/>
              <a:gd name="T42" fmla="*/ 2147483646 w 345"/>
              <a:gd name="T43" fmla="*/ 0 h 4"/>
              <a:gd name="T44" fmla="*/ 2147483646 w 345"/>
              <a:gd name="T45" fmla="*/ 0 h 4"/>
              <a:gd name="T46" fmla="*/ 2147483646 w 345"/>
              <a:gd name="T47" fmla="*/ 0 h 4"/>
              <a:gd name="T48" fmla="*/ 2147483646 w 345"/>
              <a:gd name="T49" fmla="*/ 2147483646 h 4"/>
              <a:gd name="T50" fmla="*/ 2147483646 w 345"/>
              <a:gd name="T51" fmla="*/ 2147483646 h 4"/>
              <a:gd name="T52" fmla="*/ 2147483646 w 345"/>
              <a:gd name="T53" fmla="*/ 2147483646 h 4"/>
              <a:gd name="T54" fmla="*/ 2147483646 w 345"/>
              <a:gd name="T55" fmla="*/ 2147483646 h 4"/>
              <a:gd name="T56" fmla="*/ 2147483646 w 345"/>
              <a:gd name="T57" fmla="*/ 2147483646 h 4"/>
              <a:gd name="T58" fmla="*/ 2147483646 w 345"/>
              <a:gd name="T59" fmla="*/ 2147483646 h 4"/>
              <a:gd name="T60" fmla="*/ 2147483646 w 345"/>
              <a:gd name="T61" fmla="*/ 2147483646 h 4"/>
              <a:gd name="T62" fmla="*/ 2147483646 w 345"/>
              <a:gd name="T63" fmla="*/ 2147483646 h 4"/>
              <a:gd name="T64" fmla="*/ 2147483646 w 345"/>
              <a:gd name="T65" fmla="*/ 2147483646 h 4"/>
              <a:gd name="T66" fmla="*/ 2147483646 w 345"/>
              <a:gd name="T67" fmla="*/ 2147483646 h 4"/>
              <a:gd name="T68" fmla="*/ 2147483646 w 345"/>
              <a:gd name="T69" fmla="*/ 0 h 4"/>
              <a:gd name="T70" fmla="*/ 2147483646 w 345"/>
              <a:gd name="T71" fmla="*/ 0 h 4"/>
              <a:gd name="T72" fmla="*/ 2147483646 w 345"/>
              <a:gd name="T73" fmla="*/ 0 h 4"/>
              <a:gd name="T74" fmla="*/ 2147483646 w 345"/>
              <a:gd name="T75" fmla="*/ 0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45" h="4">
                <a:moveTo>
                  <a:pt x="0" y="0"/>
                </a:moveTo>
                <a:lnTo>
                  <a:pt x="103" y="0"/>
                </a:lnTo>
                <a:lnTo>
                  <a:pt x="103" y="2"/>
                </a:lnTo>
                <a:lnTo>
                  <a:pt x="101" y="2"/>
                </a:lnTo>
                <a:lnTo>
                  <a:pt x="101" y="4"/>
                </a:lnTo>
                <a:lnTo>
                  <a:pt x="3" y="4"/>
                </a:lnTo>
                <a:lnTo>
                  <a:pt x="3" y="2"/>
                </a:lnTo>
                <a:lnTo>
                  <a:pt x="1" y="2"/>
                </a:lnTo>
                <a:lnTo>
                  <a:pt x="1" y="0"/>
                </a:lnTo>
                <a:lnTo>
                  <a:pt x="0" y="0"/>
                </a:lnTo>
                <a:close/>
                <a:moveTo>
                  <a:pt x="203" y="0"/>
                </a:moveTo>
                <a:lnTo>
                  <a:pt x="345" y="0"/>
                </a:lnTo>
                <a:lnTo>
                  <a:pt x="345" y="2"/>
                </a:lnTo>
                <a:lnTo>
                  <a:pt x="345" y="4"/>
                </a:lnTo>
                <a:lnTo>
                  <a:pt x="208" y="4"/>
                </a:lnTo>
                <a:lnTo>
                  <a:pt x="206" y="4"/>
                </a:lnTo>
                <a:lnTo>
                  <a:pt x="206" y="2"/>
                </a:lnTo>
                <a:lnTo>
                  <a:pt x="204" y="2"/>
                </a:lnTo>
                <a:lnTo>
                  <a:pt x="204" y="0"/>
                </a:lnTo>
                <a:lnTo>
                  <a:pt x="203" y="0"/>
                </a:lnTo>
                <a:close/>
              </a:path>
            </a:pathLst>
          </a:custGeom>
          <a:solidFill>
            <a:srgbClr val="D8D8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76" name="Freeform 982"/>
          <p:cNvSpPr>
            <a:spLocks noEditPoints="1"/>
          </p:cNvSpPr>
          <p:nvPr/>
        </p:nvSpPr>
        <p:spPr bwMode="auto">
          <a:xfrm>
            <a:off x="6556375" y="3713163"/>
            <a:ext cx="546100" cy="4762"/>
          </a:xfrm>
          <a:custGeom>
            <a:avLst/>
            <a:gdLst>
              <a:gd name="T0" fmla="*/ 0 w 344"/>
              <a:gd name="T1" fmla="*/ 0 h 3"/>
              <a:gd name="T2" fmla="*/ 2147483646 w 344"/>
              <a:gd name="T3" fmla="*/ 0 h 3"/>
              <a:gd name="T4" fmla="*/ 2147483646 w 344"/>
              <a:gd name="T5" fmla="*/ 0 h 3"/>
              <a:gd name="T6" fmla="*/ 2147483646 w 344"/>
              <a:gd name="T7" fmla="*/ 0 h 3"/>
              <a:gd name="T8" fmla="*/ 2147483646 w 344"/>
              <a:gd name="T9" fmla="*/ 2147483646 h 3"/>
              <a:gd name="T10" fmla="*/ 2147483646 w 344"/>
              <a:gd name="T11" fmla="*/ 2147483646 h 3"/>
              <a:gd name="T12" fmla="*/ 2147483646 w 344"/>
              <a:gd name="T13" fmla="*/ 2147483646 h 3"/>
              <a:gd name="T14" fmla="*/ 2147483646 w 344"/>
              <a:gd name="T15" fmla="*/ 2147483646 h 3"/>
              <a:gd name="T16" fmla="*/ 2147483646 w 344"/>
              <a:gd name="T17" fmla="*/ 2147483646 h 3"/>
              <a:gd name="T18" fmla="*/ 2147483646 w 344"/>
              <a:gd name="T19" fmla="*/ 2147483646 h 3"/>
              <a:gd name="T20" fmla="*/ 2147483646 w 344"/>
              <a:gd name="T21" fmla="*/ 2147483646 h 3"/>
              <a:gd name="T22" fmla="*/ 2147483646 w 344"/>
              <a:gd name="T23" fmla="*/ 2147483646 h 3"/>
              <a:gd name="T24" fmla="*/ 2147483646 w 344"/>
              <a:gd name="T25" fmla="*/ 2147483646 h 3"/>
              <a:gd name="T26" fmla="*/ 2147483646 w 344"/>
              <a:gd name="T27" fmla="*/ 2147483646 h 3"/>
              <a:gd name="T28" fmla="*/ 2147483646 w 344"/>
              <a:gd name="T29" fmla="*/ 2147483646 h 3"/>
              <a:gd name="T30" fmla="*/ 2147483646 w 344"/>
              <a:gd name="T31" fmla="*/ 2147483646 h 3"/>
              <a:gd name="T32" fmla="*/ 2147483646 w 344"/>
              <a:gd name="T33" fmla="*/ 0 h 3"/>
              <a:gd name="T34" fmla="*/ 0 w 344"/>
              <a:gd name="T35" fmla="*/ 0 h 3"/>
              <a:gd name="T36" fmla="*/ 0 w 344"/>
              <a:gd name="T37" fmla="*/ 0 h 3"/>
              <a:gd name="T38" fmla="*/ 2147483646 w 344"/>
              <a:gd name="T39" fmla="*/ 0 h 3"/>
              <a:gd name="T40" fmla="*/ 2147483646 w 344"/>
              <a:gd name="T41" fmla="*/ 0 h 3"/>
              <a:gd name="T42" fmla="*/ 2147483646 w 344"/>
              <a:gd name="T43" fmla="*/ 0 h 3"/>
              <a:gd name="T44" fmla="*/ 2147483646 w 344"/>
              <a:gd name="T45" fmla="*/ 0 h 3"/>
              <a:gd name="T46" fmla="*/ 2147483646 w 344"/>
              <a:gd name="T47" fmla="*/ 2147483646 h 3"/>
              <a:gd name="T48" fmla="*/ 2147483646 w 344"/>
              <a:gd name="T49" fmla="*/ 2147483646 h 3"/>
              <a:gd name="T50" fmla="*/ 2147483646 w 344"/>
              <a:gd name="T51" fmla="*/ 2147483646 h 3"/>
              <a:gd name="T52" fmla="*/ 2147483646 w 344"/>
              <a:gd name="T53" fmla="*/ 2147483646 h 3"/>
              <a:gd name="T54" fmla="*/ 2147483646 w 344"/>
              <a:gd name="T55" fmla="*/ 2147483646 h 3"/>
              <a:gd name="T56" fmla="*/ 2147483646 w 344"/>
              <a:gd name="T57" fmla="*/ 2147483646 h 3"/>
              <a:gd name="T58" fmla="*/ 2147483646 w 344"/>
              <a:gd name="T59" fmla="*/ 2147483646 h 3"/>
              <a:gd name="T60" fmla="*/ 2147483646 w 344"/>
              <a:gd name="T61" fmla="*/ 2147483646 h 3"/>
              <a:gd name="T62" fmla="*/ 2147483646 w 344"/>
              <a:gd name="T63" fmla="*/ 2147483646 h 3"/>
              <a:gd name="T64" fmla="*/ 2147483646 w 344"/>
              <a:gd name="T65" fmla="*/ 2147483646 h 3"/>
              <a:gd name="T66" fmla="*/ 2147483646 w 344"/>
              <a:gd name="T67" fmla="*/ 2147483646 h 3"/>
              <a:gd name="T68" fmla="*/ 2147483646 w 344"/>
              <a:gd name="T69" fmla="*/ 2147483646 h 3"/>
              <a:gd name="T70" fmla="*/ 2147483646 w 344"/>
              <a:gd name="T71" fmla="*/ 0 h 3"/>
              <a:gd name="T72" fmla="*/ 2147483646 w 344"/>
              <a:gd name="T73" fmla="*/ 0 h 3"/>
              <a:gd name="T74" fmla="*/ 2147483646 w 344"/>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44" h="3">
                <a:moveTo>
                  <a:pt x="0" y="0"/>
                </a:moveTo>
                <a:lnTo>
                  <a:pt x="102" y="0"/>
                </a:lnTo>
                <a:lnTo>
                  <a:pt x="100" y="0"/>
                </a:lnTo>
                <a:lnTo>
                  <a:pt x="100" y="2"/>
                </a:lnTo>
                <a:lnTo>
                  <a:pt x="100" y="3"/>
                </a:lnTo>
                <a:lnTo>
                  <a:pt x="4" y="3"/>
                </a:lnTo>
                <a:lnTo>
                  <a:pt x="4" y="2"/>
                </a:lnTo>
                <a:lnTo>
                  <a:pt x="2" y="2"/>
                </a:lnTo>
                <a:lnTo>
                  <a:pt x="2" y="0"/>
                </a:lnTo>
                <a:lnTo>
                  <a:pt x="0" y="0"/>
                </a:lnTo>
                <a:close/>
                <a:moveTo>
                  <a:pt x="203" y="0"/>
                </a:moveTo>
                <a:lnTo>
                  <a:pt x="344" y="0"/>
                </a:lnTo>
                <a:lnTo>
                  <a:pt x="344" y="2"/>
                </a:lnTo>
                <a:lnTo>
                  <a:pt x="344" y="3"/>
                </a:lnTo>
                <a:lnTo>
                  <a:pt x="208" y="3"/>
                </a:lnTo>
                <a:lnTo>
                  <a:pt x="207" y="2"/>
                </a:lnTo>
                <a:lnTo>
                  <a:pt x="205" y="2"/>
                </a:lnTo>
                <a:lnTo>
                  <a:pt x="205" y="0"/>
                </a:lnTo>
                <a:lnTo>
                  <a:pt x="203"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77" name="Freeform 983"/>
          <p:cNvSpPr>
            <a:spLocks noEditPoints="1"/>
          </p:cNvSpPr>
          <p:nvPr/>
        </p:nvSpPr>
        <p:spPr bwMode="auto">
          <a:xfrm>
            <a:off x="6559550" y="3716338"/>
            <a:ext cx="542925" cy="4762"/>
          </a:xfrm>
          <a:custGeom>
            <a:avLst/>
            <a:gdLst>
              <a:gd name="T0" fmla="*/ 0 w 342"/>
              <a:gd name="T1" fmla="*/ 0 h 3"/>
              <a:gd name="T2" fmla="*/ 2147483646 w 342"/>
              <a:gd name="T3" fmla="*/ 0 h 3"/>
              <a:gd name="T4" fmla="*/ 2147483646 w 342"/>
              <a:gd name="T5" fmla="*/ 0 h 3"/>
              <a:gd name="T6" fmla="*/ 2147483646 w 342"/>
              <a:gd name="T7" fmla="*/ 0 h 3"/>
              <a:gd name="T8" fmla="*/ 2147483646 w 342"/>
              <a:gd name="T9" fmla="*/ 2147483646 h 3"/>
              <a:gd name="T10" fmla="*/ 2147483646 w 342"/>
              <a:gd name="T11" fmla="*/ 2147483646 h 3"/>
              <a:gd name="T12" fmla="*/ 2147483646 w 342"/>
              <a:gd name="T13" fmla="*/ 2147483646 h 3"/>
              <a:gd name="T14" fmla="*/ 2147483646 w 342"/>
              <a:gd name="T15" fmla="*/ 2147483646 h 3"/>
              <a:gd name="T16" fmla="*/ 2147483646 w 342"/>
              <a:gd name="T17" fmla="*/ 2147483646 h 3"/>
              <a:gd name="T18" fmla="*/ 2147483646 w 342"/>
              <a:gd name="T19" fmla="*/ 2147483646 h 3"/>
              <a:gd name="T20" fmla="*/ 2147483646 w 342"/>
              <a:gd name="T21" fmla="*/ 2147483646 h 3"/>
              <a:gd name="T22" fmla="*/ 2147483646 w 342"/>
              <a:gd name="T23" fmla="*/ 2147483646 h 3"/>
              <a:gd name="T24" fmla="*/ 2147483646 w 342"/>
              <a:gd name="T25" fmla="*/ 2147483646 h 3"/>
              <a:gd name="T26" fmla="*/ 2147483646 w 342"/>
              <a:gd name="T27" fmla="*/ 2147483646 h 3"/>
              <a:gd name="T28" fmla="*/ 2147483646 w 342"/>
              <a:gd name="T29" fmla="*/ 2147483646 h 3"/>
              <a:gd name="T30" fmla="*/ 2147483646 w 342"/>
              <a:gd name="T31" fmla="*/ 2147483646 h 3"/>
              <a:gd name="T32" fmla="*/ 2147483646 w 342"/>
              <a:gd name="T33" fmla="*/ 0 h 3"/>
              <a:gd name="T34" fmla="*/ 0 w 342"/>
              <a:gd name="T35" fmla="*/ 0 h 3"/>
              <a:gd name="T36" fmla="*/ 0 w 342"/>
              <a:gd name="T37" fmla="*/ 0 h 3"/>
              <a:gd name="T38" fmla="*/ 2147483646 w 342"/>
              <a:gd name="T39" fmla="*/ 0 h 3"/>
              <a:gd name="T40" fmla="*/ 2147483646 w 342"/>
              <a:gd name="T41" fmla="*/ 0 h 3"/>
              <a:gd name="T42" fmla="*/ 2147483646 w 342"/>
              <a:gd name="T43" fmla="*/ 0 h 3"/>
              <a:gd name="T44" fmla="*/ 2147483646 w 342"/>
              <a:gd name="T45" fmla="*/ 0 h 3"/>
              <a:gd name="T46" fmla="*/ 2147483646 w 342"/>
              <a:gd name="T47" fmla="*/ 2147483646 h 3"/>
              <a:gd name="T48" fmla="*/ 2147483646 w 342"/>
              <a:gd name="T49" fmla="*/ 2147483646 h 3"/>
              <a:gd name="T50" fmla="*/ 2147483646 w 342"/>
              <a:gd name="T51" fmla="*/ 2147483646 h 3"/>
              <a:gd name="T52" fmla="*/ 2147483646 w 342"/>
              <a:gd name="T53" fmla="*/ 2147483646 h 3"/>
              <a:gd name="T54" fmla="*/ 2147483646 w 342"/>
              <a:gd name="T55" fmla="*/ 2147483646 h 3"/>
              <a:gd name="T56" fmla="*/ 2147483646 w 342"/>
              <a:gd name="T57" fmla="*/ 2147483646 h 3"/>
              <a:gd name="T58" fmla="*/ 2147483646 w 342"/>
              <a:gd name="T59" fmla="*/ 2147483646 h 3"/>
              <a:gd name="T60" fmla="*/ 2147483646 w 342"/>
              <a:gd name="T61" fmla="*/ 2147483646 h 3"/>
              <a:gd name="T62" fmla="*/ 2147483646 w 342"/>
              <a:gd name="T63" fmla="*/ 2147483646 h 3"/>
              <a:gd name="T64" fmla="*/ 2147483646 w 342"/>
              <a:gd name="T65" fmla="*/ 2147483646 h 3"/>
              <a:gd name="T66" fmla="*/ 2147483646 w 342"/>
              <a:gd name="T67" fmla="*/ 2147483646 h 3"/>
              <a:gd name="T68" fmla="*/ 2147483646 w 342"/>
              <a:gd name="T69" fmla="*/ 2147483646 h 3"/>
              <a:gd name="T70" fmla="*/ 2147483646 w 342"/>
              <a:gd name="T71" fmla="*/ 0 h 3"/>
              <a:gd name="T72" fmla="*/ 2147483646 w 342"/>
              <a:gd name="T73" fmla="*/ 0 h 3"/>
              <a:gd name="T74" fmla="*/ 2147483646 w 342"/>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42" h="3">
                <a:moveTo>
                  <a:pt x="0" y="0"/>
                </a:moveTo>
                <a:lnTo>
                  <a:pt x="98" y="0"/>
                </a:lnTo>
                <a:lnTo>
                  <a:pt x="98" y="1"/>
                </a:lnTo>
                <a:lnTo>
                  <a:pt x="98" y="3"/>
                </a:lnTo>
                <a:lnTo>
                  <a:pt x="97" y="3"/>
                </a:lnTo>
                <a:lnTo>
                  <a:pt x="4" y="3"/>
                </a:lnTo>
                <a:lnTo>
                  <a:pt x="4" y="1"/>
                </a:lnTo>
                <a:lnTo>
                  <a:pt x="2" y="1"/>
                </a:lnTo>
                <a:lnTo>
                  <a:pt x="2" y="0"/>
                </a:lnTo>
                <a:lnTo>
                  <a:pt x="0" y="0"/>
                </a:lnTo>
                <a:close/>
                <a:moveTo>
                  <a:pt x="205" y="0"/>
                </a:moveTo>
                <a:lnTo>
                  <a:pt x="342" y="0"/>
                </a:lnTo>
                <a:lnTo>
                  <a:pt x="342" y="1"/>
                </a:lnTo>
                <a:lnTo>
                  <a:pt x="342" y="3"/>
                </a:lnTo>
                <a:lnTo>
                  <a:pt x="210" y="3"/>
                </a:lnTo>
                <a:lnTo>
                  <a:pt x="208" y="3"/>
                </a:lnTo>
                <a:lnTo>
                  <a:pt x="208" y="1"/>
                </a:lnTo>
                <a:lnTo>
                  <a:pt x="206" y="1"/>
                </a:lnTo>
                <a:lnTo>
                  <a:pt x="205"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78" name="Freeform 984"/>
          <p:cNvSpPr>
            <a:spLocks noEditPoints="1"/>
          </p:cNvSpPr>
          <p:nvPr/>
        </p:nvSpPr>
        <p:spPr bwMode="auto">
          <a:xfrm>
            <a:off x="6562725" y="3717925"/>
            <a:ext cx="539750" cy="6350"/>
          </a:xfrm>
          <a:custGeom>
            <a:avLst/>
            <a:gdLst>
              <a:gd name="T0" fmla="*/ 0 w 340"/>
              <a:gd name="T1" fmla="*/ 0 h 4"/>
              <a:gd name="T2" fmla="*/ 2147483646 w 340"/>
              <a:gd name="T3" fmla="*/ 0 h 4"/>
              <a:gd name="T4" fmla="*/ 2147483646 w 340"/>
              <a:gd name="T5" fmla="*/ 0 h 4"/>
              <a:gd name="T6" fmla="*/ 2147483646 w 340"/>
              <a:gd name="T7" fmla="*/ 0 h 4"/>
              <a:gd name="T8" fmla="*/ 2147483646 w 340"/>
              <a:gd name="T9" fmla="*/ 2147483646 h 4"/>
              <a:gd name="T10" fmla="*/ 2147483646 w 340"/>
              <a:gd name="T11" fmla="*/ 2147483646 h 4"/>
              <a:gd name="T12" fmla="*/ 2147483646 w 340"/>
              <a:gd name="T13" fmla="*/ 2147483646 h 4"/>
              <a:gd name="T14" fmla="*/ 2147483646 w 340"/>
              <a:gd name="T15" fmla="*/ 2147483646 h 4"/>
              <a:gd name="T16" fmla="*/ 2147483646 w 340"/>
              <a:gd name="T17" fmla="*/ 2147483646 h 4"/>
              <a:gd name="T18" fmla="*/ 2147483646 w 340"/>
              <a:gd name="T19" fmla="*/ 2147483646 h 4"/>
              <a:gd name="T20" fmla="*/ 2147483646 w 340"/>
              <a:gd name="T21" fmla="*/ 2147483646 h 4"/>
              <a:gd name="T22" fmla="*/ 2147483646 w 340"/>
              <a:gd name="T23" fmla="*/ 2147483646 h 4"/>
              <a:gd name="T24" fmla="*/ 2147483646 w 340"/>
              <a:gd name="T25" fmla="*/ 2147483646 h 4"/>
              <a:gd name="T26" fmla="*/ 2147483646 w 340"/>
              <a:gd name="T27" fmla="*/ 2147483646 h 4"/>
              <a:gd name="T28" fmla="*/ 2147483646 w 340"/>
              <a:gd name="T29" fmla="*/ 2147483646 h 4"/>
              <a:gd name="T30" fmla="*/ 2147483646 w 340"/>
              <a:gd name="T31" fmla="*/ 2147483646 h 4"/>
              <a:gd name="T32" fmla="*/ 2147483646 w 340"/>
              <a:gd name="T33" fmla="*/ 0 h 4"/>
              <a:gd name="T34" fmla="*/ 0 w 340"/>
              <a:gd name="T35" fmla="*/ 0 h 4"/>
              <a:gd name="T36" fmla="*/ 0 w 340"/>
              <a:gd name="T37" fmla="*/ 0 h 4"/>
              <a:gd name="T38" fmla="*/ 2147483646 w 340"/>
              <a:gd name="T39" fmla="*/ 0 h 4"/>
              <a:gd name="T40" fmla="*/ 2147483646 w 340"/>
              <a:gd name="T41" fmla="*/ 0 h 4"/>
              <a:gd name="T42" fmla="*/ 2147483646 w 340"/>
              <a:gd name="T43" fmla="*/ 0 h 4"/>
              <a:gd name="T44" fmla="*/ 2147483646 w 340"/>
              <a:gd name="T45" fmla="*/ 0 h 4"/>
              <a:gd name="T46" fmla="*/ 2147483646 w 340"/>
              <a:gd name="T47" fmla="*/ 2147483646 h 4"/>
              <a:gd name="T48" fmla="*/ 2147483646 w 340"/>
              <a:gd name="T49" fmla="*/ 2147483646 h 4"/>
              <a:gd name="T50" fmla="*/ 2147483646 w 340"/>
              <a:gd name="T51" fmla="*/ 2147483646 h 4"/>
              <a:gd name="T52" fmla="*/ 2147483646 w 340"/>
              <a:gd name="T53" fmla="*/ 2147483646 h 4"/>
              <a:gd name="T54" fmla="*/ 2147483646 w 340"/>
              <a:gd name="T55" fmla="*/ 2147483646 h 4"/>
              <a:gd name="T56" fmla="*/ 2147483646 w 340"/>
              <a:gd name="T57" fmla="*/ 2147483646 h 4"/>
              <a:gd name="T58" fmla="*/ 2147483646 w 340"/>
              <a:gd name="T59" fmla="*/ 2147483646 h 4"/>
              <a:gd name="T60" fmla="*/ 2147483646 w 340"/>
              <a:gd name="T61" fmla="*/ 2147483646 h 4"/>
              <a:gd name="T62" fmla="*/ 2147483646 w 340"/>
              <a:gd name="T63" fmla="*/ 2147483646 h 4"/>
              <a:gd name="T64" fmla="*/ 2147483646 w 340"/>
              <a:gd name="T65" fmla="*/ 2147483646 h 4"/>
              <a:gd name="T66" fmla="*/ 2147483646 w 340"/>
              <a:gd name="T67" fmla="*/ 2147483646 h 4"/>
              <a:gd name="T68" fmla="*/ 2147483646 w 340"/>
              <a:gd name="T69" fmla="*/ 2147483646 h 4"/>
              <a:gd name="T70" fmla="*/ 2147483646 w 340"/>
              <a:gd name="T71" fmla="*/ 0 h 4"/>
              <a:gd name="T72" fmla="*/ 2147483646 w 340"/>
              <a:gd name="T73" fmla="*/ 0 h 4"/>
              <a:gd name="T74" fmla="*/ 2147483646 w 340"/>
              <a:gd name="T75" fmla="*/ 0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40" h="4">
                <a:moveTo>
                  <a:pt x="0" y="0"/>
                </a:moveTo>
                <a:lnTo>
                  <a:pt x="96" y="0"/>
                </a:lnTo>
                <a:lnTo>
                  <a:pt x="96" y="2"/>
                </a:lnTo>
                <a:lnTo>
                  <a:pt x="95" y="2"/>
                </a:lnTo>
                <a:lnTo>
                  <a:pt x="95" y="4"/>
                </a:lnTo>
                <a:lnTo>
                  <a:pt x="3" y="4"/>
                </a:lnTo>
                <a:lnTo>
                  <a:pt x="3" y="2"/>
                </a:lnTo>
                <a:lnTo>
                  <a:pt x="2" y="2"/>
                </a:lnTo>
                <a:lnTo>
                  <a:pt x="2" y="0"/>
                </a:lnTo>
                <a:lnTo>
                  <a:pt x="0" y="0"/>
                </a:lnTo>
                <a:close/>
                <a:moveTo>
                  <a:pt x="204" y="0"/>
                </a:moveTo>
                <a:lnTo>
                  <a:pt x="340" y="0"/>
                </a:lnTo>
                <a:lnTo>
                  <a:pt x="340" y="2"/>
                </a:lnTo>
                <a:lnTo>
                  <a:pt x="340" y="4"/>
                </a:lnTo>
                <a:lnTo>
                  <a:pt x="209" y="4"/>
                </a:lnTo>
                <a:lnTo>
                  <a:pt x="208" y="2"/>
                </a:lnTo>
                <a:lnTo>
                  <a:pt x="206" y="2"/>
                </a:lnTo>
                <a:lnTo>
                  <a:pt x="206" y="0"/>
                </a:lnTo>
                <a:lnTo>
                  <a:pt x="204"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79" name="Freeform 985"/>
          <p:cNvSpPr>
            <a:spLocks noEditPoints="1"/>
          </p:cNvSpPr>
          <p:nvPr/>
        </p:nvSpPr>
        <p:spPr bwMode="auto">
          <a:xfrm>
            <a:off x="6565900" y="3721100"/>
            <a:ext cx="536575" cy="4763"/>
          </a:xfrm>
          <a:custGeom>
            <a:avLst/>
            <a:gdLst>
              <a:gd name="T0" fmla="*/ 0 w 338"/>
              <a:gd name="T1" fmla="*/ 0 h 3"/>
              <a:gd name="T2" fmla="*/ 2147483646 w 338"/>
              <a:gd name="T3" fmla="*/ 0 h 3"/>
              <a:gd name="T4" fmla="*/ 2147483646 w 338"/>
              <a:gd name="T5" fmla="*/ 0 h 3"/>
              <a:gd name="T6" fmla="*/ 2147483646 w 338"/>
              <a:gd name="T7" fmla="*/ 0 h 3"/>
              <a:gd name="T8" fmla="*/ 2147483646 w 338"/>
              <a:gd name="T9" fmla="*/ 2147483646 h 3"/>
              <a:gd name="T10" fmla="*/ 2147483646 w 338"/>
              <a:gd name="T11" fmla="*/ 2147483646 h 3"/>
              <a:gd name="T12" fmla="*/ 2147483646 w 338"/>
              <a:gd name="T13" fmla="*/ 2147483646 h 3"/>
              <a:gd name="T14" fmla="*/ 2147483646 w 338"/>
              <a:gd name="T15" fmla="*/ 2147483646 h 3"/>
              <a:gd name="T16" fmla="*/ 2147483646 w 338"/>
              <a:gd name="T17" fmla="*/ 2147483646 h 3"/>
              <a:gd name="T18" fmla="*/ 2147483646 w 338"/>
              <a:gd name="T19" fmla="*/ 2147483646 h 3"/>
              <a:gd name="T20" fmla="*/ 2147483646 w 338"/>
              <a:gd name="T21" fmla="*/ 2147483646 h 3"/>
              <a:gd name="T22" fmla="*/ 2147483646 w 338"/>
              <a:gd name="T23" fmla="*/ 2147483646 h 3"/>
              <a:gd name="T24" fmla="*/ 2147483646 w 338"/>
              <a:gd name="T25" fmla="*/ 2147483646 h 3"/>
              <a:gd name="T26" fmla="*/ 2147483646 w 338"/>
              <a:gd name="T27" fmla="*/ 2147483646 h 3"/>
              <a:gd name="T28" fmla="*/ 2147483646 w 338"/>
              <a:gd name="T29" fmla="*/ 2147483646 h 3"/>
              <a:gd name="T30" fmla="*/ 2147483646 w 338"/>
              <a:gd name="T31" fmla="*/ 2147483646 h 3"/>
              <a:gd name="T32" fmla="*/ 2147483646 w 338"/>
              <a:gd name="T33" fmla="*/ 0 h 3"/>
              <a:gd name="T34" fmla="*/ 0 w 338"/>
              <a:gd name="T35" fmla="*/ 0 h 3"/>
              <a:gd name="T36" fmla="*/ 0 w 338"/>
              <a:gd name="T37" fmla="*/ 0 h 3"/>
              <a:gd name="T38" fmla="*/ 2147483646 w 338"/>
              <a:gd name="T39" fmla="*/ 0 h 3"/>
              <a:gd name="T40" fmla="*/ 2147483646 w 338"/>
              <a:gd name="T41" fmla="*/ 0 h 3"/>
              <a:gd name="T42" fmla="*/ 2147483646 w 338"/>
              <a:gd name="T43" fmla="*/ 0 h 3"/>
              <a:gd name="T44" fmla="*/ 2147483646 w 338"/>
              <a:gd name="T45" fmla="*/ 0 h 3"/>
              <a:gd name="T46" fmla="*/ 2147483646 w 338"/>
              <a:gd name="T47" fmla="*/ 2147483646 h 3"/>
              <a:gd name="T48" fmla="*/ 2147483646 w 338"/>
              <a:gd name="T49" fmla="*/ 2147483646 h 3"/>
              <a:gd name="T50" fmla="*/ 2147483646 w 338"/>
              <a:gd name="T51" fmla="*/ 2147483646 h 3"/>
              <a:gd name="T52" fmla="*/ 2147483646 w 338"/>
              <a:gd name="T53" fmla="*/ 2147483646 h 3"/>
              <a:gd name="T54" fmla="*/ 2147483646 w 338"/>
              <a:gd name="T55" fmla="*/ 2147483646 h 3"/>
              <a:gd name="T56" fmla="*/ 2147483646 w 338"/>
              <a:gd name="T57" fmla="*/ 2147483646 h 3"/>
              <a:gd name="T58" fmla="*/ 2147483646 w 338"/>
              <a:gd name="T59" fmla="*/ 2147483646 h 3"/>
              <a:gd name="T60" fmla="*/ 2147483646 w 338"/>
              <a:gd name="T61" fmla="*/ 2147483646 h 3"/>
              <a:gd name="T62" fmla="*/ 2147483646 w 338"/>
              <a:gd name="T63" fmla="*/ 2147483646 h 3"/>
              <a:gd name="T64" fmla="*/ 2147483646 w 338"/>
              <a:gd name="T65" fmla="*/ 2147483646 h 3"/>
              <a:gd name="T66" fmla="*/ 2147483646 w 338"/>
              <a:gd name="T67" fmla="*/ 2147483646 h 3"/>
              <a:gd name="T68" fmla="*/ 2147483646 w 338"/>
              <a:gd name="T69" fmla="*/ 2147483646 h 3"/>
              <a:gd name="T70" fmla="*/ 2147483646 w 338"/>
              <a:gd name="T71" fmla="*/ 0 h 3"/>
              <a:gd name="T72" fmla="*/ 2147483646 w 338"/>
              <a:gd name="T73" fmla="*/ 0 h 3"/>
              <a:gd name="T74" fmla="*/ 2147483646 w 338"/>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38" h="3">
                <a:moveTo>
                  <a:pt x="0" y="0"/>
                </a:moveTo>
                <a:lnTo>
                  <a:pt x="93" y="0"/>
                </a:lnTo>
                <a:lnTo>
                  <a:pt x="93" y="2"/>
                </a:lnTo>
                <a:lnTo>
                  <a:pt x="93" y="3"/>
                </a:lnTo>
                <a:lnTo>
                  <a:pt x="3" y="3"/>
                </a:lnTo>
                <a:lnTo>
                  <a:pt x="3" y="2"/>
                </a:lnTo>
                <a:lnTo>
                  <a:pt x="1" y="2"/>
                </a:lnTo>
                <a:lnTo>
                  <a:pt x="1" y="0"/>
                </a:lnTo>
                <a:lnTo>
                  <a:pt x="0" y="0"/>
                </a:lnTo>
                <a:close/>
                <a:moveTo>
                  <a:pt x="206" y="0"/>
                </a:moveTo>
                <a:lnTo>
                  <a:pt x="338" y="0"/>
                </a:lnTo>
                <a:lnTo>
                  <a:pt x="338" y="2"/>
                </a:lnTo>
                <a:lnTo>
                  <a:pt x="338" y="3"/>
                </a:lnTo>
                <a:lnTo>
                  <a:pt x="211" y="3"/>
                </a:lnTo>
                <a:lnTo>
                  <a:pt x="209" y="3"/>
                </a:lnTo>
                <a:lnTo>
                  <a:pt x="209" y="2"/>
                </a:lnTo>
                <a:lnTo>
                  <a:pt x="207" y="2"/>
                </a:lnTo>
                <a:lnTo>
                  <a:pt x="206" y="0"/>
                </a:lnTo>
                <a:close/>
              </a:path>
            </a:pathLst>
          </a:custGeom>
          <a:solidFill>
            <a:srgbClr val="DFDF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80" name="Freeform 986"/>
          <p:cNvSpPr>
            <a:spLocks noEditPoints="1"/>
          </p:cNvSpPr>
          <p:nvPr/>
        </p:nvSpPr>
        <p:spPr bwMode="auto">
          <a:xfrm>
            <a:off x="6567488" y="3724275"/>
            <a:ext cx="534987" cy="4763"/>
          </a:xfrm>
          <a:custGeom>
            <a:avLst/>
            <a:gdLst>
              <a:gd name="T0" fmla="*/ 0 w 337"/>
              <a:gd name="T1" fmla="*/ 0 h 3"/>
              <a:gd name="T2" fmla="*/ 2147483646 w 337"/>
              <a:gd name="T3" fmla="*/ 0 h 3"/>
              <a:gd name="T4" fmla="*/ 2147483646 w 337"/>
              <a:gd name="T5" fmla="*/ 0 h 3"/>
              <a:gd name="T6" fmla="*/ 2147483646 w 337"/>
              <a:gd name="T7" fmla="*/ 0 h 3"/>
              <a:gd name="T8" fmla="*/ 2147483646 w 337"/>
              <a:gd name="T9" fmla="*/ 2147483646 h 3"/>
              <a:gd name="T10" fmla="*/ 2147483646 w 337"/>
              <a:gd name="T11" fmla="*/ 2147483646 h 3"/>
              <a:gd name="T12" fmla="*/ 2147483646 w 337"/>
              <a:gd name="T13" fmla="*/ 2147483646 h 3"/>
              <a:gd name="T14" fmla="*/ 2147483646 w 337"/>
              <a:gd name="T15" fmla="*/ 2147483646 h 3"/>
              <a:gd name="T16" fmla="*/ 2147483646 w 337"/>
              <a:gd name="T17" fmla="*/ 2147483646 h 3"/>
              <a:gd name="T18" fmla="*/ 2147483646 w 337"/>
              <a:gd name="T19" fmla="*/ 2147483646 h 3"/>
              <a:gd name="T20" fmla="*/ 2147483646 w 337"/>
              <a:gd name="T21" fmla="*/ 2147483646 h 3"/>
              <a:gd name="T22" fmla="*/ 2147483646 w 337"/>
              <a:gd name="T23" fmla="*/ 2147483646 h 3"/>
              <a:gd name="T24" fmla="*/ 2147483646 w 337"/>
              <a:gd name="T25" fmla="*/ 2147483646 h 3"/>
              <a:gd name="T26" fmla="*/ 2147483646 w 337"/>
              <a:gd name="T27" fmla="*/ 2147483646 h 3"/>
              <a:gd name="T28" fmla="*/ 2147483646 w 337"/>
              <a:gd name="T29" fmla="*/ 2147483646 h 3"/>
              <a:gd name="T30" fmla="*/ 2147483646 w 337"/>
              <a:gd name="T31" fmla="*/ 2147483646 h 3"/>
              <a:gd name="T32" fmla="*/ 2147483646 w 337"/>
              <a:gd name="T33" fmla="*/ 0 h 3"/>
              <a:gd name="T34" fmla="*/ 0 w 337"/>
              <a:gd name="T35" fmla="*/ 0 h 3"/>
              <a:gd name="T36" fmla="*/ 0 w 337"/>
              <a:gd name="T37" fmla="*/ 0 h 3"/>
              <a:gd name="T38" fmla="*/ 2147483646 w 337"/>
              <a:gd name="T39" fmla="*/ 0 h 3"/>
              <a:gd name="T40" fmla="*/ 2147483646 w 337"/>
              <a:gd name="T41" fmla="*/ 0 h 3"/>
              <a:gd name="T42" fmla="*/ 2147483646 w 337"/>
              <a:gd name="T43" fmla="*/ 0 h 3"/>
              <a:gd name="T44" fmla="*/ 2147483646 w 337"/>
              <a:gd name="T45" fmla="*/ 0 h 3"/>
              <a:gd name="T46" fmla="*/ 2147483646 w 337"/>
              <a:gd name="T47" fmla="*/ 2147483646 h 3"/>
              <a:gd name="T48" fmla="*/ 2147483646 w 337"/>
              <a:gd name="T49" fmla="*/ 2147483646 h 3"/>
              <a:gd name="T50" fmla="*/ 2147483646 w 337"/>
              <a:gd name="T51" fmla="*/ 2147483646 h 3"/>
              <a:gd name="T52" fmla="*/ 2147483646 w 337"/>
              <a:gd name="T53" fmla="*/ 2147483646 h 3"/>
              <a:gd name="T54" fmla="*/ 2147483646 w 337"/>
              <a:gd name="T55" fmla="*/ 2147483646 h 3"/>
              <a:gd name="T56" fmla="*/ 2147483646 w 337"/>
              <a:gd name="T57" fmla="*/ 2147483646 h 3"/>
              <a:gd name="T58" fmla="*/ 2147483646 w 337"/>
              <a:gd name="T59" fmla="*/ 2147483646 h 3"/>
              <a:gd name="T60" fmla="*/ 2147483646 w 337"/>
              <a:gd name="T61" fmla="*/ 2147483646 h 3"/>
              <a:gd name="T62" fmla="*/ 2147483646 w 337"/>
              <a:gd name="T63" fmla="*/ 2147483646 h 3"/>
              <a:gd name="T64" fmla="*/ 2147483646 w 337"/>
              <a:gd name="T65" fmla="*/ 2147483646 h 3"/>
              <a:gd name="T66" fmla="*/ 2147483646 w 337"/>
              <a:gd name="T67" fmla="*/ 2147483646 h 3"/>
              <a:gd name="T68" fmla="*/ 2147483646 w 337"/>
              <a:gd name="T69" fmla="*/ 2147483646 h 3"/>
              <a:gd name="T70" fmla="*/ 2147483646 w 337"/>
              <a:gd name="T71" fmla="*/ 0 h 3"/>
              <a:gd name="T72" fmla="*/ 2147483646 w 337"/>
              <a:gd name="T73" fmla="*/ 0 h 3"/>
              <a:gd name="T74" fmla="*/ 2147483646 w 337"/>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37" h="3">
                <a:moveTo>
                  <a:pt x="0" y="0"/>
                </a:moveTo>
                <a:lnTo>
                  <a:pt x="92" y="0"/>
                </a:lnTo>
                <a:lnTo>
                  <a:pt x="92" y="1"/>
                </a:lnTo>
                <a:lnTo>
                  <a:pt x="90" y="1"/>
                </a:lnTo>
                <a:lnTo>
                  <a:pt x="90" y="3"/>
                </a:lnTo>
                <a:lnTo>
                  <a:pt x="4" y="3"/>
                </a:lnTo>
                <a:lnTo>
                  <a:pt x="4" y="1"/>
                </a:lnTo>
                <a:lnTo>
                  <a:pt x="2" y="1"/>
                </a:lnTo>
                <a:lnTo>
                  <a:pt x="2" y="0"/>
                </a:lnTo>
                <a:lnTo>
                  <a:pt x="0" y="0"/>
                </a:lnTo>
                <a:close/>
                <a:moveTo>
                  <a:pt x="206" y="0"/>
                </a:moveTo>
                <a:lnTo>
                  <a:pt x="337" y="0"/>
                </a:lnTo>
                <a:lnTo>
                  <a:pt x="337" y="1"/>
                </a:lnTo>
                <a:lnTo>
                  <a:pt x="337" y="3"/>
                </a:lnTo>
                <a:lnTo>
                  <a:pt x="213" y="3"/>
                </a:lnTo>
                <a:lnTo>
                  <a:pt x="212" y="3"/>
                </a:lnTo>
                <a:lnTo>
                  <a:pt x="212" y="1"/>
                </a:lnTo>
                <a:lnTo>
                  <a:pt x="210" y="1"/>
                </a:lnTo>
                <a:lnTo>
                  <a:pt x="208" y="1"/>
                </a:lnTo>
                <a:lnTo>
                  <a:pt x="208" y="0"/>
                </a:lnTo>
                <a:lnTo>
                  <a:pt x="206" y="0"/>
                </a:lnTo>
                <a:close/>
              </a:path>
            </a:pathLst>
          </a:custGeom>
          <a:solidFill>
            <a:srgbClr val="DFDF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81" name="Freeform 987"/>
          <p:cNvSpPr>
            <a:spLocks noEditPoints="1"/>
          </p:cNvSpPr>
          <p:nvPr/>
        </p:nvSpPr>
        <p:spPr bwMode="auto">
          <a:xfrm>
            <a:off x="6570663" y="3725863"/>
            <a:ext cx="531812" cy="6350"/>
          </a:xfrm>
          <a:custGeom>
            <a:avLst/>
            <a:gdLst>
              <a:gd name="T0" fmla="*/ 0 w 335"/>
              <a:gd name="T1" fmla="*/ 0 h 4"/>
              <a:gd name="T2" fmla="*/ 2147483646 w 335"/>
              <a:gd name="T3" fmla="*/ 0 h 4"/>
              <a:gd name="T4" fmla="*/ 2147483646 w 335"/>
              <a:gd name="T5" fmla="*/ 0 h 4"/>
              <a:gd name="T6" fmla="*/ 2147483646 w 335"/>
              <a:gd name="T7" fmla="*/ 0 h 4"/>
              <a:gd name="T8" fmla="*/ 2147483646 w 335"/>
              <a:gd name="T9" fmla="*/ 2147483646 h 4"/>
              <a:gd name="T10" fmla="*/ 2147483646 w 335"/>
              <a:gd name="T11" fmla="*/ 2147483646 h 4"/>
              <a:gd name="T12" fmla="*/ 2147483646 w 335"/>
              <a:gd name="T13" fmla="*/ 2147483646 h 4"/>
              <a:gd name="T14" fmla="*/ 2147483646 w 335"/>
              <a:gd name="T15" fmla="*/ 2147483646 h 4"/>
              <a:gd name="T16" fmla="*/ 2147483646 w 335"/>
              <a:gd name="T17" fmla="*/ 2147483646 h 4"/>
              <a:gd name="T18" fmla="*/ 2147483646 w 335"/>
              <a:gd name="T19" fmla="*/ 2147483646 h 4"/>
              <a:gd name="T20" fmla="*/ 2147483646 w 335"/>
              <a:gd name="T21" fmla="*/ 2147483646 h 4"/>
              <a:gd name="T22" fmla="*/ 2147483646 w 335"/>
              <a:gd name="T23" fmla="*/ 2147483646 h 4"/>
              <a:gd name="T24" fmla="*/ 2147483646 w 335"/>
              <a:gd name="T25" fmla="*/ 2147483646 h 4"/>
              <a:gd name="T26" fmla="*/ 2147483646 w 335"/>
              <a:gd name="T27" fmla="*/ 2147483646 h 4"/>
              <a:gd name="T28" fmla="*/ 2147483646 w 335"/>
              <a:gd name="T29" fmla="*/ 2147483646 h 4"/>
              <a:gd name="T30" fmla="*/ 2147483646 w 335"/>
              <a:gd name="T31" fmla="*/ 2147483646 h 4"/>
              <a:gd name="T32" fmla="*/ 2147483646 w 335"/>
              <a:gd name="T33" fmla="*/ 0 h 4"/>
              <a:gd name="T34" fmla="*/ 2147483646 w 335"/>
              <a:gd name="T35" fmla="*/ 0 h 4"/>
              <a:gd name="T36" fmla="*/ 0 w 335"/>
              <a:gd name="T37" fmla="*/ 0 h 4"/>
              <a:gd name="T38" fmla="*/ 2147483646 w 335"/>
              <a:gd name="T39" fmla="*/ 0 h 4"/>
              <a:gd name="T40" fmla="*/ 2147483646 w 335"/>
              <a:gd name="T41" fmla="*/ 0 h 4"/>
              <a:gd name="T42" fmla="*/ 2147483646 w 335"/>
              <a:gd name="T43" fmla="*/ 0 h 4"/>
              <a:gd name="T44" fmla="*/ 2147483646 w 335"/>
              <a:gd name="T45" fmla="*/ 0 h 4"/>
              <a:gd name="T46" fmla="*/ 2147483646 w 335"/>
              <a:gd name="T47" fmla="*/ 2147483646 h 4"/>
              <a:gd name="T48" fmla="*/ 2147483646 w 335"/>
              <a:gd name="T49" fmla="*/ 2147483646 h 4"/>
              <a:gd name="T50" fmla="*/ 2147483646 w 335"/>
              <a:gd name="T51" fmla="*/ 2147483646 h 4"/>
              <a:gd name="T52" fmla="*/ 2147483646 w 335"/>
              <a:gd name="T53" fmla="*/ 2147483646 h 4"/>
              <a:gd name="T54" fmla="*/ 2147483646 w 335"/>
              <a:gd name="T55" fmla="*/ 2147483646 h 4"/>
              <a:gd name="T56" fmla="*/ 2147483646 w 335"/>
              <a:gd name="T57" fmla="*/ 2147483646 h 4"/>
              <a:gd name="T58" fmla="*/ 2147483646 w 335"/>
              <a:gd name="T59" fmla="*/ 2147483646 h 4"/>
              <a:gd name="T60" fmla="*/ 2147483646 w 335"/>
              <a:gd name="T61" fmla="*/ 2147483646 h 4"/>
              <a:gd name="T62" fmla="*/ 2147483646 w 335"/>
              <a:gd name="T63" fmla="*/ 2147483646 h 4"/>
              <a:gd name="T64" fmla="*/ 2147483646 w 335"/>
              <a:gd name="T65" fmla="*/ 2147483646 h 4"/>
              <a:gd name="T66" fmla="*/ 2147483646 w 335"/>
              <a:gd name="T67" fmla="*/ 2147483646 h 4"/>
              <a:gd name="T68" fmla="*/ 2147483646 w 335"/>
              <a:gd name="T69" fmla="*/ 2147483646 h 4"/>
              <a:gd name="T70" fmla="*/ 2147483646 w 335"/>
              <a:gd name="T71" fmla="*/ 0 h 4"/>
              <a:gd name="T72" fmla="*/ 2147483646 w 335"/>
              <a:gd name="T73" fmla="*/ 0 h 4"/>
              <a:gd name="T74" fmla="*/ 2147483646 w 335"/>
              <a:gd name="T75" fmla="*/ 0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35" h="4">
                <a:moveTo>
                  <a:pt x="0" y="0"/>
                </a:moveTo>
                <a:lnTo>
                  <a:pt x="90" y="0"/>
                </a:lnTo>
                <a:lnTo>
                  <a:pt x="88" y="0"/>
                </a:lnTo>
                <a:lnTo>
                  <a:pt x="88" y="2"/>
                </a:lnTo>
                <a:lnTo>
                  <a:pt x="88" y="4"/>
                </a:lnTo>
                <a:lnTo>
                  <a:pt x="5" y="4"/>
                </a:lnTo>
                <a:lnTo>
                  <a:pt x="3" y="4"/>
                </a:lnTo>
                <a:lnTo>
                  <a:pt x="3" y="2"/>
                </a:lnTo>
                <a:lnTo>
                  <a:pt x="2" y="2"/>
                </a:lnTo>
                <a:lnTo>
                  <a:pt x="2" y="0"/>
                </a:lnTo>
                <a:lnTo>
                  <a:pt x="0" y="0"/>
                </a:lnTo>
                <a:close/>
                <a:moveTo>
                  <a:pt x="208" y="0"/>
                </a:moveTo>
                <a:lnTo>
                  <a:pt x="335" y="0"/>
                </a:lnTo>
                <a:lnTo>
                  <a:pt x="335" y="2"/>
                </a:lnTo>
                <a:lnTo>
                  <a:pt x="335" y="4"/>
                </a:lnTo>
                <a:lnTo>
                  <a:pt x="215" y="4"/>
                </a:lnTo>
                <a:lnTo>
                  <a:pt x="213" y="4"/>
                </a:lnTo>
                <a:lnTo>
                  <a:pt x="211" y="2"/>
                </a:lnTo>
                <a:lnTo>
                  <a:pt x="210" y="2"/>
                </a:lnTo>
                <a:lnTo>
                  <a:pt x="210" y="0"/>
                </a:lnTo>
                <a:lnTo>
                  <a:pt x="208" y="0"/>
                </a:lnTo>
                <a:close/>
              </a:path>
            </a:pathLst>
          </a:custGeom>
          <a:solidFill>
            <a:srgbClr val="DFDF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82" name="Freeform 988"/>
          <p:cNvSpPr>
            <a:spLocks noEditPoints="1"/>
          </p:cNvSpPr>
          <p:nvPr/>
        </p:nvSpPr>
        <p:spPr bwMode="auto">
          <a:xfrm>
            <a:off x="6573838" y="3729038"/>
            <a:ext cx="528637" cy="6350"/>
          </a:xfrm>
          <a:custGeom>
            <a:avLst/>
            <a:gdLst>
              <a:gd name="T0" fmla="*/ 0 w 333"/>
              <a:gd name="T1" fmla="*/ 0 h 4"/>
              <a:gd name="T2" fmla="*/ 2147483646 w 333"/>
              <a:gd name="T3" fmla="*/ 0 h 4"/>
              <a:gd name="T4" fmla="*/ 2147483646 w 333"/>
              <a:gd name="T5" fmla="*/ 0 h 4"/>
              <a:gd name="T6" fmla="*/ 2147483646 w 333"/>
              <a:gd name="T7" fmla="*/ 0 h 4"/>
              <a:gd name="T8" fmla="*/ 2147483646 w 333"/>
              <a:gd name="T9" fmla="*/ 2147483646 h 4"/>
              <a:gd name="T10" fmla="*/ 2147483646 w 333"/>
              <a:gd name="T11" fmla="*/ 2147483646 h 4"/>
              <a:gd name="T12" fmla="*/ 2147483646 w 333"/>
              <a:gd name="T13" fmla="*/ 2147483646 h 4"/>
              <a:gd name="T14" fmla="*/ 2147483646 w 333"/>
              <a:gd name="T15" fmla="*/ 2147483646 h 4"/>
              <a:gd name="T16" fmla="*/ 2147483646 w 333"/>
              <a:gd name="T17" fmla="*/ 2147483646 h 4"/>
              <a:gd name="T18" fmla="*/ 2147483646 w 333"/>
              <a:gd name="T19" fmla="*/ 2147483646 h 4"/>
              <a:gd name="T20" fmla="*/ 2147483646 w 333"/>
              <a:gd name="T21" fmla="*/ 2147483646 h 4"/>
              <a:gd name="T22" fmla="*/ 2147483646 w 333"/>
              <a:gd name="T23" fmla="*/ 2147483646 h 4"/>
              <a:gd name="T24" fmla="*/ 2147483646 w 333"/>
              <a:gd name="T25" fmla="*/ 2147483646 h 4"/>
              <a:gd name="T26" fmla="*/ 2147483646 w 333"/>
              <a:gd name="T27" fmla="*/ 2147483646 h 4"/>
              <a:gd name="T28" fmla="*/ 2147483646 w 333"/>
              <a:gd name="T29" fmla="*/ 2147483646 h 4"/>
              <a:gd name="T30" fmla="*/ 2147483646 w 333"/>
              <a:gd name="T31" fmla="*/ 2147483646 h 4"/>
              <a:gd name="T32" fmla="*/ 2147483646 w 333"/>
              <a:gd name="T33" fmla="*/ 0 h 4"/>
              <a:gd name="T34" fmla="*/ 2147483646 w 333"/>
              <a:gd name="T35" fmla="*/ 0 h 4"/>
              <a:gd name="T36" fmla="*/ 0 w 333"/>
              <a:gd name="T37" fmla="*/ 0 h 4"/>
              <a:gd name="T38" fmla="*/ 2147483646 w 333"/>
              <a:gd name="T39" fmla="*/ 0 h 4"/>
              <a:gd name="T40" fmla="*/ 2147483646 w 333"/>
              <a:gd name="T41" fmla="*/ 0 h 4"/>
              <a:gd name="T42" fmla="*/ 2147483646 w 333"/>
              <a:gd name="T43" fmla="*/ 0 h 4"/>
              <a:gd name="T44" fmla="*/ 2147483646 w 333"/>
              <a:gd name="T45" fmla="*/ 0 h 4"/>
              <a:gd name="T46" fmla="*/ 2147483646 w 333"/>
              <a:gd name="T47" fmla="*/ 2147483646 h 4"/>
              <a:gd name="T48" fmla="*/ 2147483646 w 333"/>
              <a:gd name="T49" fmla="*/ 2147483646 h 4"/>
              <a:gd name="T50" fmla="*/ 2147483646 w 333"/>
              <a:gd name="T51" fmla="*/ 2147483646 h 4"/>
              <a:gd name="T52" fmla="*/ 2147483646 w 333"/>
              <a:gd name="T53" fmla="*/ 2147483646 h 4"/>
              <a:gd name="T54" fmla="*/ 2147483646 w 333"/>
              <a:gd name="T55" fmla="*/ 2147483646 h 4"/>
              <a:gd name="T56" fmla="*/ 2147483646 w 333"/>
              <a:gd name="T57" fmla="*/ 2147483646 h 4"/>
              <a:gd name="T58" fmla="*/ 2147483646 w 333"/>
              <a:gd name="T59" fmla="*/ 2147483646 h 4"/>
              <a:gd name="T60" fmla="*/ 2147483646 w 333"/>
              <a:gd name="T61" fmla="*/ 2147483646 h 4"/>
              <a:gd name="T62" fmla="*/ 2147483646 w 333"/>
              <a:gd name="T63" fmla="*/ 2147483646 h 4"/>
              <a:gd name="T64" fmla="*/ 2147483646 w 333"/>
              <a:gd name="T65" fmla="*/ 2147483646 h 4"/>
              <a:gd name="T66" fmla="*/ 2147483646 w 333"/>
              <a:gd name="T67" fmla="*/ 2147483646 h 4"/>
              <a:gd name="T68" fmla="*/ 2147483646 w 333"/>
              <a:gd name="T69" fmla="*/ 2147483646 h 4"/>
              <a:gd name="T70" fmla="*/ 2147483646 w 333"/>
              <a:gd name="T71" fmla="*/ 2147483646 h 4"/>
              <a:gd name="T72" fmla="*/ 2147483646 w 333"/>
              <a:gd name="T73" fmla="*/ 2147483646 h 4"/>
              <a:gd name="T74" fmla="*/ 2147483646 w 333"/>
              <a:gd name="T75" fmla="*/ 2147483646 h 4"/>
              <a:gd name="T76" fmla="*/ 2147483646 w 333"/>
              <a:gd name="T77" fmla="*/ 2147483646 h 4"/>
              <a:gd name="T78" fmla="*/ 2147483646 w 333"/>
              <a:gd name="T79" fmla="*/ 2147483646 h 4"/>
              <a:gd name="T80" fmla="*/ 2147483646 w 333"/>
              <a:gd name="T81" fmla="*/ 2147483646 h 4"/>
              <a:gd name="T82" fmla="*/ 2147483646 w 333"/>
              <a:gd name="T83" fmla="*/ 2147483646 h 4"/>
              <a:gd name="T84" fmla="*/ 2147483646 w 333"/>
              <a:gd name="T85" fmla="*/ 2147483646 h 4"/>
              <a:gd name="T86" fmla="*/ 2147483646 w 333"/>
              <a:gd name="T87" fmla="*/ 0 h 4"/>
              <a:gd name="T88" fmla="*/ 2147483646 w 333"/>
              <a:gd name="T89" fmla="*/ 0 h 4"/>
              <a:gd name="T90" fmla="*/ 2147483646 w 333"/>
              <a:gd name="T91" fmla="*/ 0 h 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33" h="4">
                <a:moveTo>
                  <a:pt x="0" y="0"/>
                </a:moveTo>
                <a:lnTo>
                  <a:pt x="86" y="0"/>
                </a:lnTo>
                <a:lnTo>
                  <a:pt x="86" y="2"/>
                </a:lnTo>
                <a:lnTo>
                  <a:pt x="86" y="4"/>
                </a:lnTo>
                <a:lnTo>
                  <a:pt x="84" y="4"/>
                </a:lnTo>
                <a:lnTo>
                  <a:pt x="5" y="4"/>
                </a:lnTo>
                <a:lnTo>
                  <a:pt x="3" y="4"/>
                </a:lnTo>
                <a:lnTo>
                  <a:pt x="3" y="2"/>
                </a:lnTo>
                <a:lnTo>
                  <a:pt x="1" y="2"/>
                </a:lnTo>
                <a:lnTo>
                  <a:pt x="1" y="0"/>
                </a:lnTo>
                <a:lnTo>
                  <a:pt x="0" y="0"/>
                </a:lnTo>
                <a:close/>
                <a:moveTo>
                  <a:pt x="209" y="0"/>
                </a:moveTo>
                <a:lnTo>
                  <a:pt x="333" y="0"/>
                </a:lnTo>
                <a:lnTo>
                  <a:pt x="333" y="2"/>
                </a:lnTo>
                <a:lnTo>
                  <a:pt x="333" y="4"/>
                </a:lnTo>
                <a:lnTo>
                  <a:pt x="216" y="4"/>
                </a:lnTo>
                <a:lnTo>
                  <a:pt x="214" y="4"/>
                </a:lnTo>
                <a:lnTo>
                  <a:pt x="214" y="2"/>
                </a:lnTo>
                <a:lnTo>
                  <a:pt x="213" y="2"/>
                </a:lnTo>
                <a:lnTo>
                  <a:pt x="211" y="2"/>
                </a:lnTo>
                <a:lnTo>
                  <a:pt x="209"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83" name="Freeform 989"/>
          <p:cNvSpPr>
            <a:spLocks noEditPoints="1"/>
          </p:cNvSpPr>
          <p:nvPr/>
        </p:nvSpPr>
        <p:spPr bwMode="auto">
          <a:xfrm>
            <a:off x="6578600" y="3732213"/>
            <a:ext cx="523875" cy="4762"/>
          </a:xfrm>
          <a:custGeom>
            <a:avLst/>
            <a:gdLst>
              <a:gd name="T0" fmla="*/ 0 w 330"/>
              <a:gd name="T1" fmla="*/ 0 h 3"/>
              <a:gd name="T2" fmla="*/ 2147483646 w 330"/>
              <a:gd name="T3" fmla="*/ 0 h 3"/>
              <a:gd name="T4" fmla="*/ 2147483646 w 330"/>
              <a:gd name="T5" fmla="*/ 0 h 3"/>
              <a:gd name="T6" fmla="*/ 2147483646 w 330"/>
              <a:gd name="T7" fmla="*/ 2147483646 h 3"/>
              <a:gd name="T8" fmla="*/ 2147483646 w 330"/>
              <a:gd name="T9" fmla="*/ 2147483646 h 3"/>
              <a:gd name="T10" fmla="*/ 2147483646 w 330"/>
              <a:gd name="T11" fmla="*/ 2147483646 h 3"/>
              <a:gd name="T12" fmla="*/ 2147483646 w 330"/>
              <a:gd name="T13" fmla="*/ 2147483646 h 3"/>
              <a:gd name="T14" fmla="*/ 2147483646 w 330"/>
              <a:gd name="T15" fmla="*/ 2147483646 h 3"/>
              <a:gd name="T16" fmla="*/ 2147483646 w 330"/>
              <a:gd name="T17" fmla="*/ 2147483646 h 3"/>
              <a:gd name="T18" fmla="*/ 2147483646 w 330"/>
              <a:gd name="T19" fmla="*/ 2147483646 h 3"/>
              <a:gd name="T20" fmla="*/ 2147483646 w 330"/>
              <a:gd name="T21" fmla="*/ 2147483646 h 3"/>
              <a:gd name="T22" fmla="*/ 2147483646 w 330"/>
              <a:gd name="T23" fmla="*/ 2147483646 h 3"/>
              <a:gd name="T24" fmla="*/ 2147483646 w 330"/>
              <a:gd name="T25" fmla="*/ 2147483646 h 3"/>
              <a:gd name="T26" fmla="*/ 2147483646 w 330"/>
              <a:gd name="T27" fmla="*/ 2147483646 h 3"/>
              <a:gd name="T28" fmla="*/ 2147483646 w 330"/>
              <a:gd name="T29" fmla="*/ 2147483646 h 3"/>
              <a:gd name="T30" fmla="*/ 0 w 330"/>
              <a:gd name="T31" fmla="*/ 2147483646 h 3"/>
              <a:gd name="T32" fmla="*/ 0 w 330"/>
              <a:gd name="T33" fmla="*/ 2147483646 h 3"/>
              <a:gd name="T34" fmla="*/ 0 w 330"/>
              <a:gd name="T35" fmla="*/ 0 h 3"/>
              <a:gd name="T36" fmla="*/ 0 w 330"/>
              <a:gd name="T37" fmla="*/ 0 h 3"/>
              <a:gd name="T38" fmla="*/ 2147483646 w 330"/>
              <a:gd name="T39" fmla="*/ 0 h 3"/>
              <a:gd name="T40" fmla="*/ 2147483646 w 330"/>
              <a:gd name="T41" fmla="*/ 0 h 3"/>
              <a:gd name="T42" fmla="*/ 2147483646 w 330"/>
              <a:gd name="T43" fmla="*/ 0 h 3"/>
              <a:gd name="T44" fmla="*/ 2147483646 w 330"/>
              <a:gd name="T45" fmla="*/ 2147483646 h 3"/>
              <a:gd name="T46" fmla="*/ 2147483646 w 330"/>
              <a:gd name="T47" fmla="*/ 2147483646 h 3"/>
              <a:gd name="T48" fmla="*/ 2147483646 w 330"/>
              <a:gd name="T49" fmla="*/ 2147483646 h 3"/>
              <a:gd name="T50" fmla="*/ 2147483646 w 330"/>
              <a:gd name="T51" fmla="*/ 2147483646 h 3"/>
              <a:gd name="T52" fmla="*/ 2147483646 w 330"/>
              <a:gd name="T53" fmla="*/ 2147483646 h 3"/>
              <a:gd name="T54" fmla="*/ 2147483646 w 330"/>
              <a:gd name="T55" fmla="*/ 2147483646 h 3"/>
              <a:gd name="T56" fmla="*/ 2147483646 w 330"/>
              <a:gd name="T57" fmla="*/ 2147483646 h 3"/>
              <a:gd name="T58" fmla="*/ 2147483646 w 330"/>
              <a:gd name="T59" fmla="*/ 2147483646 h 3"/>
              <a:gd name="T60" fmla="*/ 2147483646 w 330"/>
              <a:gd name="T61" fmla="*/ 2147483646 h 3"/>
              <a:gd name="T62" fmla="*/ 2147483646 w 330"/>
              <a:gd name="T63" fmla="*/ 2147483646 h 3"/>
              <a:gd name="T64" fmla="*/ 2147483646 w 330"/>
              <a:gd name="T65" fmla="*/ 2147483646 h 3"/>
              <a:gd name="T66" fmla="*/ 2147483646 w 330"/>
              <a:gd name="T67" fmla="*/ 2147483646 h 3"/>
              <a:gd name="T68" fmla="*/ 2147483646 w 330"/>
              <a:gd name="T69" fmla="*/ 2147483646 h 3"/>
              <a:gd name="T70" fmla="*/ 2147483646 w 330"/>
              <a:gd name="T71" fmla="*/ 2147483646 h 3"/>
              <a:gd name="T72" fmla="*/ 2147483646 w 330"/>
              <a:gd name="T73" fmla="*/ 2147483646 h 3"/>
              <a:gd name="T74" fmla="*/ 2147483646 w 330"/>
              <a:gd name="T75" fmla="*/ 0 h 3"/>
              <a:gd name="T76" fmla="*/ 2147483646 w 330"/>
              <a:gd name="T77" fmla="*/ 0 h 3"/>
              <a:gd name="T78" fmla="*/ 2147483646 w 330"/>
              <a:gd name="T79" fmla="*/ 0 h 3"/>
              <a:gd name="T80" fmla="*/ 2147483646 w 330"/>
              <a:gd name="T81" fmla="*/ 0 h 3"/>
              <a:gd name="T82" fmla="*/ 2147483646 w 330"/>
              <a:gd name="T83" fmla="*/ 0 h 3"/>
              <a:gd name="T84" fmla="*/ 2147483646 w 330"/>
              <a:gd name="T85" fmla="*/ 0 h 3"/>
              <a:gd name="T86" fmla="*/ 2147483646 w 330"/>
              <a:gd name="T87" fmla="*/ 0 h 3"/>
              <a:gd name="T88" fmla="*/ 2147483646 w 330"/>
              <a:gd name="T89" fmla="*/ 0 h 3"/>
              <a:gd name="T90" fmla="*/ 2147483646 w 330"/>
              <a:gd name="T91" fmla="*/ 0 h 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30" h="3">
                <a:moveTo>
                  <a:pt x="0" y="0"/>
                </a:moveTo>
                <a:lnTo>
                  <a:pt x="83" y="0"/>
                </a:lnTo>
                <a:lnTo>
                  <a:pt x="83" y="2"/>
                </a:lnTo>
                <a:lnTo>
                  <a:pt x="81" y="2"/>
                </a:lnTo>
                <a:lnTo>
                  <a:pt x="81" y="3"/>
                </a:lnTo>
                <a:lnTo>
                  <a:pt x="3" y="3"/>
                </a:lnTo>
                <a:lnTo>
                  <a:pt x="2" y="3"/>
                </a:lnTo>
                <a:lnTo>
                  <a:pt x="2" y="2"/>
                </a:lnTo>
                <a:lnTo>
                  <a:pt x="0" y="2"/>
                </a:lnTo>
                <a:lnTo>
                  <a:pt x="0" y="0"/>
                </a:lnTo>
                <a:close/>
                <a:moveTo>
                  <a:pt x="210" y="0"/>
                </a:moveTo>
                <a:lnTo>
                  <a:pt x="330" y="0"/>
                </a:lnTo>
                <a:lnTo>
                  <a:pt x="330" y="2"/>
                </a:lnTo>
                <a:lnTo>
                  <a:pt x="330" y="3"/>
                </a:lnTo>
                <a:lnTo>
                  <a:pt x="216" y="3"/>
                </a:lnTo>
                <a:lnTo>
                  <a:pt x="215" y="3"/>
                </a:lnTo>
                <a:lnTo>
                  <a:pt x="215" y="2"/>
                </a:lnTo>
                <a:lnTo>
                  <a:pt x="213" y="2"/>
                </a:lnTo>
                <a:lnTo>
                  <a:pt x="211" y="2"/>
                </a:lnTo>
                <a:lnTo>
                  <a:pt x="211" y="0"/>
                </a:lnTo>
                <a:lnTo>
                  <a:pt x="210" y="0"/>
                </a:lnTo>
                <a:close/>
              </a:path>
            </a:pathLst>
          </a:custGeom>
          <a:solidFill>
            <a:srgbClr val="E3E3E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84" name="Freeform 990"/>
          <p:cNvSpPr>
            <a:spLocks noEditPoints="1"/>
          </p:cNvSpPr>
          <p:nvPr/>
        </p:nvSpPr>
        <p:spPr bwMode="auto">
          <a:xfrm>
            <a:off x="6581775" y="3735388"/>
            <a:ext cx="520700" cy="4762"/>
          </a:xfrm>
          <a:custGeom>
            <a:avLst/>
            <a:gdLst>
              <a:gd name="T0" fmla="*/ 0 w 328"/>
              <a:gd name="T1" fmla="*/ 0 h 3"/>
              <a:gd name="T2" fmla="*/ 2147483646 w 328"/>
              <a:gd name="T3" fmla="*/ 0 h 3"/>
              <a:gd name="T4" fmla="*/ 2147483646 w 328"/>
              <a:gd name="T5" fmla="*/ 0 h 3"/>
              <a:gd name="T6" fmla="*/ 2147483646 w 328"/>
              <a:gd name="T7" fmla="*/ 2147483646 h 3"/>
              <a:gd name="T8" fmla="*/ 2147483646 w 328"/>
              <a:gd name="T9" fmla="*/ 2147483646 h 3"/>
              <a:gd name="T10" fmla="*/ 2147483646 w 328"/>
              <a:gd name="T11" fmla="*/ 2147483646 h 3"/>
              <a:gd name="T12" fmla="*/ 2147483646 w 328"/>
              <a:gd name="T13" fmla="*/ 2147483646 h 3"/>
              <a:gd name="T14" fmla="*/ 2147483646 w 328"/>
              <a:gd name="T15" fmla="*/ 2147483646 h 3"/>
              <a:gd name="T16" fmla="*/ 2147483646 w 328"/>
              <a:gd name="T17" fmla="*/ 2147483646 h 3"/>
              <a:gd name="T18" fmla="*/ 2147483646 w 328"/>
              <a:gd name="T19" fmla="*/ 2147483646 h 3"/>
              <a:gd name="T20" fmla="*/ 2147483646 w 328"/>
              <a:gd name="T21" fmla="*/ 2147483646 h 3"/>
              <a:gd name="T22" fmla="*/ 2147483646 w 328"/>
              <a:gd name="T23" fmla="*/ 2147483646 h 3"/>
              <a:gd name="T24" fmla="*/ 2147483646 w 328"/>
              <a:gd name="T25" fmla="*/ 2147483646 h 3"/>
              <a:gd name="T26" fmla="*/ 2147483646 w 328"/>
              <a:gd name="T27" fmla="*/ 2147483646 h 3"/>
              <a:gd name="T28" fmla="*/ 2147483646 w 328"/>
              <a:gd name="T29" fmla="*/ 2147483646 h 3"/>
              <a:gd name="T30" fmla="*/ 2147483646 w 328"/>
              <a:gd name="T31" fmla="*/ 2147483646 h 3"/>
              <a:gd name="T32" fmla="*/ 0 w 328"/>
              <a:gd name="T33" fmla="*/ 2147483646 h 3"/>
              <a:gd name="T34" fmla="*/ 0 w 328"/>
              <a:gd name="T35" fmla="*/ 0 h 3"/>
              <a:gd name="T36" fmla="*/ 0 w 328"/>
              <a:gd name="T37" fmla="*/ 0 h 3"/>
              <a:gd name="T38" fmla="*/ 2147483646 w 328"/>
              <a:gd name="T39" fmla="*/ 0 h 3"/>
              <a:gd name="T40" fmla="*/ 2147483646 w 328"/>
              <a:gd name="T41" fmla="*/ 0 h 3"/>
              <a:gd name="T42" fmla="*/ 2147483646 w 328"/>
              <a:gd name="T43" fmla="*/ 0 h 3"/>
              <a:gd name="T44" fmla="*/ 2147483646 w 328"/>
              <a:gd name="T45" fmla="*/ 2147483646 h 3"/>
              <a:gd name="T46" fmla="*/ 2147483646 w 328"/>
              <a:gd name="T47" fmla="*/ 2147483646 h 3"/>
              <a:gd name="T48" fmla="*/ 2147483646 w 328"/>
              <a:gd name="T49" fmla="*/ 2147483646 h 3"/>
              <a:gd name="T50" fmla="*/ 2147483646 w 328"/>
              <a:gd name="T51" fmla="*/ 2147483646 h 3"/>
              <a:gd name="T52" fmla="*/ 2147483646 w 328"/>
              <a:gd name="T53" fmla="*/ 2147483646 h 3"/>
              <a:gd name="T54" fmla="*/ 2147483646 w 328"/>
              <a:gd name="T55" fmla="*/ 2147483646 h 3"/>
              <a:gd name="T56" fmla="*/ 2147483646 w 328"/>
              <a:gd name="T57" fmla="*/ 2147483646 h 3"/>
              <a:gd name="T58" fmla="*/ 2147483646 w 328"/>
              <a:gd name="T59" fmla="*/ 2147483646 h 3"/>
              <a:gd name="T60" fmla="*/ 2147483646 w 328"/>
              <a:gd name="T61" fmla="*/ 2147483646 h 3"/>
              <a:gd name="T62" fmla="*/ 2147483646 w 328"/>
              <a:gd name="T63" fmla="*/ 2147483646 h 3"/>
              <a:gd name="T64" fmla="*/ 2147483646 w 328"/>
              <a:gd name="T65" fmla="*/ 2147483646 h 3"/>
              <a:gd name="T66" fmla="*/ 2147483646 w 328"/>
              <a:gd name="T67" fmla="*/ 2147483646 h 3"/>
              <a:gd name="T68" fmla="*/ 2147483646 w 328"/>
              <a:gd name="T69" fmla="*/ 2147483646 h 3"/>
              <a:gd name="T70" fmla="*/ 2147483646 w 328"/>
              <a:gd name="T71" fmla="*/ 2147483646 h 3"/>
              <a:gd name="T72" fmla="*/ 2147483646 w 328"/>
              <a:gd name="T73" fmla="*/ 0 h 3"/>
              <a:gd name="T74" fmla="*/ 2147483646 w 328"/>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28" h="3">
                <a:moveTo>
                  <a:pt x="0" y="0"/>
                </a:moveTo>
                <a:lnTo>
                  <a:pt x="79" y="0"/>
                </a:lnTo>
                <a:lnTo>
                  <a:pt x="79" y="1"/>
                </a:lnTo>
                <a:lnTo>
                  <a:pt x="79" y="3"/>
                </a:lnTo>
                <a:lnTo>
                  <a:pt x="77" y="3"/>
                </a:lnTo>
                <a:lnTo>
                  <a:pt x="3" y="3"/>
                </a:lnTo>
                <a:lnTo>
                  <a:pt x="1" y="1"/>
                </a:lnTo>
                <a:lnTo>
                  <a:pt x="0" y="1"/>
                </a:lnTo>
                <a:lnTo>
                  <a:pt x="0" y="0"/>
                </a:lnTo>
                <a:close/>
                <a:moveTo>
                  <a:pt x="211" y="0"/>
                </a:moveTo>
                <a:lnTo>
                  <a:pt x="328" y="0"/>
                </a:lnTo>
                <a:lnTo>
                  <a:pt x="328" y="1"/>
                </a:lnTo>
                <a:lnTo>
                  <a:pt x="328" y="3"/>
                </a:lnTo>
                <a:lnTo>
                  <a:pt x="218" y="3"/>
                </a:lnTo>
                <a:lnTo>
                  <a:pt x="216" y="3"/>
                </a:lnTo>
                <a:lnTo>
                  <a:pt x="214" y="1"/>
                </a:lnTo>
                <a:lnTo>
                  <a:pt x="213" y="1"/>
                </a:lnTo>
                <a:lnTo>
                  <a:pt x="211" y="0"/>
                </a:ln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85" name="Freeform 991"/>
          <p:cNvSpPr>
            <a:spLocks noEditPoints="1"/>
          </p:cNvSpPr>
          <p:nvPr/>
        </p:nvSpPr>
        <p:spPr bwMode="auto">
          <a:xfrm>
            <a:off x="6583363" y="3736975"/>
            <a:ext cx="519112" cy="6350"/>
          </a:xfrm>
          <a:custGeom>
            <a:avLst/>
            <a:gdLst>
              <a:gd name="T0" fmla="*/ 0 w 327"/>
              <a:gd name="T1" fmla="*/ 0 h 4"/>
              <a:gd name="T2" fmla="*/ 2147483646 w 327"/>
              <a:gd name="T3" fmla="*/ 0 h 4"/>
              <a:gd name="T4" fmla="*/ 2147483646 w 327"/>
              <a:gd name="T5" fmla="*/ 0 h 4"/>
              <a:gd name="T6" fmla="*/ 2147483646 w 327"/>
              <a:gd name="T7" fmla="*/ 2147483646 h 4"/>
              <a:gd name="T8" fmla="*/ 2147483646 w 327"/>
              <a:gd name="T9" fmla="*/ 2147483646 h 4"/>
              <a:gd name="T10" fmla="*/ 2147483646 w 327"/>
              <a:gd name="T11" fmla="*/ 2147483646 h 4"/>
              <a:gd name="T12" fmla="*/ 2147483646 w 327"/>
              <a:gd name="T13" fmla="*/ 2147483646 h 4"/>
              <a:gd name="T14" fmla="*/ 2147483646 w 327"/>
              <a:gd name="T15" fmla="*/ 2147483646 h 4"/>
              <a:gd name="T16" fmla="*/ 2147483646 w 327"/>
              <a:gd name="T17" fmla="*/ 2147483646 h 4"/>
              <a:gd name="T18" fmla="*/ 2147483646 w 327"/>
              <a:gd name="T19" fmla="*/ 2147483646 h 4"/>
              <a:gd name="T20" fmla="*/ 2147483646 w 327"/>
              <a:gd name="T21" fmla="*/ 2147483646 h 4"/>
              <a:gd name="T22" fmla="*/ 2147483646 w 327"/>
              <a:gd name="T23" fmla="*/ 2147483646 h 4"/>
              <a:gd name="T24" fmla="*/ 2147483646 w 327"/>
              <a:gd name="T25" fmla="*/ 2147483646 h 4"/>
              <a:gd name="T26" fmla="*/ 2147483646 w 327"/>
              <a:gd name="T27" fmla="*/ 2147483646 h 4"/>
              <a:gd name="T28" fmla="*/ 2147483646 w 327"/>
              <a:gd name="T29" fmla="*/ 2147483646 h 4"/>
              <a:gd name="T30" fmla="*/ 2147483646 w 327"/>
              <a:gd name="T31" fmla="*/ 2147483646 h 4"/>
              <a:gd name="T32" fmla="*/ 2147483646 w 327"/>
              <a:gd name="T33" fmla="*/ 2147483646 h 4"/>
              <a:gd name="T34" fmla="*/ 0 w 327"/>
              <a:gd name="T35" fmla="*/ 0 h 4"/>
              <a:gd name="T36" fmla="*/ 0 w 327"/>
              <a:gd name="T37" fmla="*/ 0 h 4"/>
              <a:gd name="T38" fmla="*/ 2147483646 w 327"/>
              <a:gd name="T39" fmla="*/ 0 h 4"/>
              <a:gd name="T40" fmla="*/ 2147483646 w 327"/>
              <a:gd name="T41" fmla="*/ 0 h 4"/>
              <a:gd name="T42" fmla="*/ 2147483646 w 327"/>
              <a:gd name="T43" fmla="*/ 0 h 4"/>
              <a:gd name="T44" fmla="*/ 2147483646 w 327"/>
              <a:gd name="T45" fmla="*/ 2147483646 h 4"/>
              <a:gd name="T46" fmla="*/ 2147483646 w 327"/>
              <a:gd name="T47" fmla="*/ 2147483646 h 4"/>
              <a:gd name="T48" fmla="*/ 2147483646 w 327"/>
              <a:gd name="T49" fmla="*/ 2147483646 h 4"/>
              <a:gd name="T50" fmla="*/ 2147483646 w 327"/>
              <a:gd name="T51" fmla="*/ 2147483646 h 4"/>
              <a:gd name="T52" fmla="*/ 2147483646 w 327"/>
              <a:gd name="T53" fmla="*/ 2147483646 h 4"/>
              <a:gd name="T54" fmla="*/ 2147483646 w 327"/>
              <a:gd name="T55" fmla="*/ 2147483646 h 4"/>
              <a:gd name="T56" fmla="*/ 2147483646 w 327"/>
              <a:gd name="T57" fmla="*/ 2147483646 h 4"/>
              <a:gd name="T58" fmla="*/ 2147483646 w 327"/>
              <a:gd name="T59" fmla="*/ 2147483646 h 4"/>
              <a:gd name="T60" fmla="*/ 2147483646 w 327"/>
              <a:gd name="T61" fmla="*/ 2147483646 h 4"/>
              <a:gd name="T62" fmla="*/ 2147483646 w 327"/>
              <a:gd name="T63" fmla="*/ 2147483646 h 4"/>
              <a:gd name="T64" fmla="*/ 2147483646 w 327"/>
              <a:gd name="T65" fmla="*/ 2147483646 h 4"/>
              <a:gd name="T66" fmla="*/ 2147483646 w 327"/>
              <a:gd name="T67" fmla="*/ 2147483646 h 4"/>
              <a:gd name="T68" fmla="*/ 2147483646 w 327"/>
              <a:gd name="T69" fmla="*/ 2147483646 h 4"/>
              <a:gd name="T70" fmla="*/ 2147483646 w 327"/>
              <a:gd name="T71" fmla="*/ 2147483646 h 4"/>
              <a:gd name="T72" fmla="*/ 2147483646 w 327"/>
              <a:gd name="T73" fmla="*/ 0 h 4"/>
              <a:gd name="T74" fmla="*/ 2147483646 w 327"/>
              <a:gd name="T75" fmla="*/ 0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27" h="4">
                <a:moveTo>
                  <a:pt x="0" y="0"/>
                </a:moveTo>
                <a:lnTo>
                  <a:pt x="78" y="0"/>
                </a:lnTo>
                <a:lnTo>
                  <a:pt x="78" y="2"/>
                </a:lnTo>
                <a:lnTo>
                  <a:pt x="76" y="2"/>
                </a:lnTo>
                <a:lnTo>
                  <a:pt x="76" y="4"/>
                </a:lnTo>
                <a:lnTo>
                  <a:pt x="5" y="4"/>
                </a:lnTo>
                <a:lnTo>
                  <a:pt x="4" y="4"/>
                </a:lnTo>
                <a:lnTo>
                  <a:pt x="4" y="2"/>
                </a:lnTo>
                <a:lnTo>
                  <a:pt x="2" y="2"/>
                </a:lnTo>
                <a:lnTo>
                  <a:pt x="0" y="0"/>
                </a:lnTo>
                <a:close/>
                <a:moveTo>
                  <a:pt x="213" y="0"/>
                </a:moveTo>
                <a:lnTo>
                  <a:pt x="327" y="0"/>
                </a:lnTo>
                <a:lnTo>
                  <a:pt x="327" y="2"/>
                </a:lnTo>
                <a:lnTo>
                  <a:pt x="327" y="4"/>
                </a:lnTo>
                <a:lnTo>
                  <a:pt x="220" y="4"/>
                </a:lnTo>
                <a:lnTo>
                  <a:pt x="218" y="4"/>
                </a:lnTo>
                <a:lnTo>
                  <a:pt x="218" y="2"/>
                </a:lnTo>
                <a:lnTo>
                  <a:pt x="217" y="2"/>
                </a:lnTo>
                <a:lnTo>
                  <a:pt x="215" y="2"/>
                </a:lnTo>
                <a:lnTo>
                  <a:pt x="215" y="0"/>
                </a:lnTo>
                <a:lnTo>
                  <a:pt x="213" y="0"/>
                </a:ln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86" name="Freeform 992"/>
          <p:cNvSpPr>
            <a:spLocks noEditPoints="1"/>
          </p:cNvSpPr>
          <p:nvPr/>
        </p:nvSpPr>
        <p:spPr bwMode="auto">
          <a:xfrm>
            <a:off x="6586538" y="3740150"/>
            <a:ext cx="515937" cy="4763"/>
          </a:xfrm>
          <a:custGeom>
            <a:avLst/>
            <a:gdLst>
              <a:gd name="T0" fmla="*/ 0 w 325"/>
              <a:gd name="T1" fmla="*/ 0 h 3"/>
              <a:gd name="T2" fmla="*/ 2147483646 w 325"/>
              <a:gd name="T3" fmla="*/ 0 h 3"/>
              <a:gd name="T4" fmla="*/ 2147483646 w 325"/>
              <a:gd name="T5" fmla="*/ 0 h 3"/>
              <a:gd name="T6" fmla="*/ 2147483646 w 325"/>
              <a:gd name="T7" fmla="*/ 2147483646 h 3"/>
              <a:gd name="T8" fmla="*/ 2147483646 w 325"/>
              <a:gd name="T9" fmla="*/ 2147483646 h 3"/>
              <a:gd name="T10" fmla="*/ 2147483646 w 325"/>
              <a:gd name="T11" fmla="*/ 2147483646 h 3"/>
              <a:gd name="T12" fmla="*/ 2147483646 w 325"/>
              <a:gd name="T13" fmla="*/ 2147483646 h 3"/>
              <a:gd name="T14" fmla="*/ 2147483646 w 325"/>
              <a:gd name="T15" fmla="*/ 2147483646 h 3"/>
              <a:gd name="T16" fmla="*/ 2147483646 w 325"/>
              <a:gd name="T17" fmla="*/ 2147483646 h 3"/>
              <a:gd name="T18" fmla="*/ 2147483646 w 325"/>
              <a:gd name="T19" fmla="*/ 2147483646 h 3"/>
              <a:gd name="T20" fmla="*/ 2147483646 w 325"/>
              <a:gd name="T21" fmla="*/ 2147483646 h 3"/>
              <a:gd name="T22" fmla="*/ 2147483646 w 325"/>
              <a:gd name="T23" fmla="*/ 2147483646 h 3"/>
              <a:gd name="T24" fmla="*/ 2147483646 w 325"/>
              <a:gd name="T25" fmla="*/ 2147483646 h 3"/>
              <a:gd name="T26" fmla="*/ 2147483646 w 325"/>
              <a:gd name="T27" fmla="*/ 2147483646 h 3"/>
              <a:gd name="T28" fmla="*/ 2147483646 w 325"/>
              <a:gd name="T29" fmla="*/ 2147483646 h 3"/>
              <a:gd name="T30" fmla="*/ 2147483646 w 325"/>
              <a:gd name="T31" fmla="*/ 2147483646 h 3"/>
              <a:gd name="T32" fmla="*/ 2147483646 w 325"/>
              <a:gd name="T33" fmla="*/ 2147483646 h 3"/>
              <a:gd name="T34" fmla="*/ 2147483646 w 325"/>
              <a:gd name="T35" fmla="*/ 0 h 3"/>
              <a:gd name="T36" fmla="*/ 0 w 325"/>
              <a:gd name="T37" fmla="*/ 0 h 3"/>
              <a:gd name="T38" fmla="*/ 2147483646 w 325"/>
              <a:gd name="T39" fmla="*/ 0 h 3"/>
              <a:gd name="T40" fmla="*/ 2147483646 w 325"/>
              <a:gd name="T41" fmla="*/ 0 h 3"/>
              <a:gd name="T42" fmla="*/ 2147483646 w 325"/>
              <a:gd name="T43" fmla="*/ 0 h 3"/>
              <a:gd name="T44" fmla="*/ 2147483646 w 325"/>
              <a:gd name="T45" fmla="*/ 2147483646 h 3"/>
              <a:gd name="T46" fmla="*/ 2147483646 w 325"/>
              <a:gd name="T47" fmla="*/ 2147483646 h 3"/>
              <a:gd name="T48" fmla="*/ 2147483646 w 325"/>
              <a:gd name="T49" fmla="*/ 2147483646 h 3"/>
              <a:gd name="T50" fmla="*/ 2147483646 w 325"/>
              <a:gd name="T51" fmla="*/ 2147483646 h 3"/>
              <a:gd name="T52" fmla="*/ 2147483646 w 325"/>
              <a:gd name="T53" fmla="*/ 2147483646 h 3"/>
              <a:gd name="T54" fmla="*/ 2147483646 w 325"/>
              <a:gd name="T55" fmla="*/ 2147483646 h 3"/>
              <a:gd name="T56" fmla="*/ 2147483646 w 325"/>
              <a:gd name="T57" fmla="*/ 2147483646 h 3"/>
              <a:gd name="T58" fmla="*/ 2147483646 w 325"/>
              <a:gd name="T59" fmla="*/ 2147483646 h 3"/>
              <a:gd name="T60" fmla="*/ 2147483646 w 325"/>
              <a:gd name="T61" fmla="*/ 2147483646 h 3"/>
              <a:gd name="T62" fmla="*/ 2147483646 w 325"/>
              <a:gd name="T63" fmla="*/ 2147483646 h 3"/>
              <a:gd name="T64" fmla="*/ 2147483646 w 325"/>
              <a:gd name="T65" fmla="*/ 2147483646 h 3"/>
              <a:gd name="T66" fmla="*/ 2147483646 w 325"/>
              <a:gd name="T67" fmla="*/ 2147483646 h 3"/>
              <a:gd name="T68" fmla="*/ 2147483646 w 325"/>
              <a:gd name="T69" fmla="*/ 2147483646 h 3"/>
              <a:gd name="T70" fmla="*/ 2147483646 w 325"/>
              <a:gd name="T71" fmla="*/ 2147483646 h 3"/>
              <a:gd name="T72" fmla="*/ 2147483646 w 325"/>
              <a:gd name="T73" fmla="*/ 0 h 3"/>
              <a:gd name="T74" fmla="*/ 2147483646 w 325"/>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25" h="3">
                <a:moveTo>
                  <a:pt x="0" y="0"/>
                </a:moveTo>
                <a:lnTo>
                  <a:pt x="74" y="0"/>
                </a:lnTo>
                <a:lnTo>
                  <a:pt x="74" y="2"/>
                </a:lnTo>
                <a:lnTo>
                  <a:pt x="74" y="3"/>
                </a:lnTo>
                <a:lnTo>
                  <a:pt x="73" y="3"/>
                </a:lnTo>
                <a:lnTo>
                  <a:pt x="5" y="3"/>
                </a:lnTo>
                <a:lnTo>
                  <a:pt x="3" y="3"/>
                </a:lnTo>
                <a:lnTo>
                  <a:pt x="3" y="2"/>
                </a:lnTo>
                <a:lnTo>
                  <a:pt x="2" y="2"/>
                </a:lnTo>
                <a:lnTo>
                  <a:pt x="2" y="0"/>
                </a:lnTo>
                <a:lnTo>
                  <a:pt x="0" y="0"/>
                </a:lnTo>
                <a:close/>
                <a:moveTo>
                  <a:pt x="215" y="0"/>
                </a:moveTo>
                <a:lnTo>
                  <a:pt x="325" y="0"/>
                </a:lnTo>
                <a:lnTo>
                  <a:pt x="325" y="2"/>
                </a:lnTo>
                <a:lnTo>
                  <a:pt x="325" y="3"/>
                </a:lnTo>
                <a:lnTo>
                  <a:pt x="222" y="3"/>
                </a:lnTo>
                <a:lnTo>
                  <a:pt x="220" y="3"/>
                </a:lnTo>
                <a:lnTo>
                  <a:pt x="218" y="2"/>
                </a:lnTo>
                <a:lnTo>
                  <a:pt x="216" y="2"/>
                </a:lnTo>
                <a:lnTo>
                  <a:pt x="216" y="0"/>
                </a:lnTo>
                <a:lnTo>
                  <a:pt x="215" y="0"/>
                </a:ln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87" name="Freeform 993"/>
          <p:cNvSpPr>
            <a:spLocks noEditPoints="1"/>
          </p:cNvSpPr>
          <p:nvPr/>
        </p:nvSpPr>
        <p:spPr bwMode="auto">
          <a:xfrm>
            <a:off x="6591300" y="3743325"/>
            <a:ext cx="511175" cy="4763"/>
          </a:xfrm>
          <a:custGeom>
            <a:avLst/>
            <a:gdLst>
              <a:gd name="T0" fmla="*/ 0 w 322"/>
              <a:gd name="T1" fmla="*/ 0 h 3"/>
              <a:gd name="T2" fmla="*/ 2147483646 w 322"/>
              <a:gd name="T3" fmla="*/ 0 h 3"/>
              <a:gd name="T4" fmla="*/ 2147483646 w 322"/>
              <a:gd name="T5" fmla="*/ 0 h 3"/>
              <a:gd name="T6" fmla="*/ 2147483646 w 322"/>
              <a:gd name="T7" fmla="*/ 2147483646 h 3"/>
              <a:gd name="T8" fmla="*/ 2147483646 w 322"/>
              <a:gd name="T9" fmla="*/ 2147483646 h 3"/>
              <a:gd name="T10" fmla="*/ 2147483646 w 322"/>
              <a:gd name="T11" fmla="*/ 2147483646 h 3"/>
              <a:gd name="T12" fmla="*/ 2147483646 w 322"/>
              <a:gd name="T13" fmla="*/ 2147483646 h 3"/>
              <a:gd name="T14" fmla="*/ 2147483646 w 322"/>
              <a:gd name="T15" fmla="*/ 2147483646 h 3"/>
              <a:gd name="T16" fmla="*/ 2147483646 w 322"/>
              <a:gd name="T17" fmla="*/ 2147483646 h 3"/>
              <a:gd name="T18" fmla="*/ 2147483646 w 322"/>
              <a:gd name="T19" fmla="*/ 2147483646 h 3"/>
              <a:gd name="T20" fmla="*/ 2147483646 w 322"/>
              <a:gd name="T21" fmla="*/ 2147483646 h 3"/>
              <a:gd name="T22" fmla="*/ 2147483646 w 322"/>
              <a:gd name="T23" fmla="*/ 2147483646 h 3"/>
              <a:gd name="T24" fmla="*/ 2147483646 w 322"/>
              <a:gd name="T25" fmla="*/ 2147483646 h 3"/>
              <a:gd name="T26" fmla="*/ 2147483646 w 322"/>
              <a:gd name="T27" fmla="*/ 2147483646 h 3"/>
              <a:gd name="T28" fmla="*/ 2147483646 w 322"/>
              <a:gd name="T29" fmla="*/ 2147483646 h 3"/>
              <a:gd name="T30" fmla="*/ 2147483646 w 322"/>
              <a:gd name="T31" fmla="*/ 2147483646 h 3"/>
              <a:gd name="T32" fmla="*/ 0 w 322"/>
              <a:gd name="T33" fmla="*/ 2147483646 h 3"/>
              <a:gd name="T34" fmla="*/ 0 w 322"/>
              <a:gd name="T35" fmla="*/ 0 h 3"/>
              <a:gd name="T36" fmla="*/ 0 w 322"/>
              <a:gd name="T37" fmla="*/ 0 h 3"/>
              <a:gd name="T38" fmla="*/ 2147483646 w 322"/>
              <a:gd name="T39" fmla="*/ 0 h 3"/>
              <a:gd name="T40" fmla="*/ 2147483646 w 322"/>
              <a:gd name="T41" fmla="*/ 0 h 3"/>
              <a:gd name="T42" fmla="*/ 2147483646 w 322"/>
              <a:gd name="T43" fmla="*/ 0 h 3"/>
              <a:gd name="T44" fmla="*/ 2147483646 w 322"/>
              <a:gd name="T45" fmla="*/ 2147483646 h 3"/>
              <a:gd name="T46" fmla="*/ 2147483646 w 322"/>
              <a:gd name="T47" fmla="*/ 2147483646 h 3"/>
              <a:gd name="T48" fmla="*/ 2147483646 w 322"/>
              <a:gd name="T49" fmla="*/ 2147483646 h 3"/>
              <a:gd name="T50" fmla="*/ 2147483646 w 322"/>
              <a:gd name="T51" fmla="*/ 2147483646 h 3"/>
              <a:gd name="T52" fmla="*/ 2147483646 w 322"/>
              <a:gd name="T53" fmla="*/ 2147483646 h 3"/>
              <a:gd name="T54" fmla="*/ 2147483646 w 322"/>
              <a:gd name="T55" fmla="*/ 2147483646 h 3"/>
              <a:gd name="T56" fmla="*/ 2147483646 w 322"/>
              <a:gd name="T57" fmla="*/ 2147483646 h 3"/>
              <a:gd name="T58" fmla="*/ 2147483646 w 322"/>
              <a:gd name="T59" fmla="*/ 2147483646 h 3"/>
              <a:gd name="T60" fmla="*/ 2147483646 w 322"/>
              <a:gd name="T61" fmla="*/ 2147483646 h 3"/>
              <a:gd name="T62" fmla="*/ 2147483646 w 322"/>
              <a:gd name="T63" fmla="*/ 2147483646 h 3"/>
              <a:gd name="T64" fmla="*/ 2147483646 w 322"/>
              <a:gd name="T65" fmla="*/ 2147483646 h 3"/>
              <a:gd name="T66" fmla="*/ 2147483646 w 322"/>
              <a:gd name="T67" fmla="*/ 2147483646 h 3"/>
              <a:gd name="T68" fmla="*/ 2147483646 w 322"/>
              <a:gd name="T69" fmla="*/ 2147483646 h 3"/>
              <a:gd name="T70" fmla="*/ 2147483646 w 322"/>
              <a:gd name="T71" fmla="*/ 2147483646 h 3"/>
              <a:gd name="T72" fmla="*/ 2147483646 w 322"/>
              <a:gd name="T73" fmla="*/ 0 h 3"/>
              <a:gd name="T74" fmla="*/ 2147483646 w 322"/>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22" h="3">
                <a:moveTo>
                  <a:pt x="0" y="0"/>
                </a:moveTo>
                <a:lnTo>
                  <a:pt x="71" y="0"/>
                </a:lnTo>
                <a:lnTo>
                  <a:pt x="71" y="1"/>
                </a:lnTo>
                <a:lnTo>
                  <a:pt x="70" y="1"/>
                </a:lnTo>
                <a:lnTo>
                  <a:pt x="70" y="3"/>
                </a:lnTo>
                <a:lnTo>
                  <a:pt x="4" y="3"/>
                </a:lnTo>
                <a:lnTo>
                  <a:pt x="2" y="1"/>
                </a:lnTo>
                <a:lnTo>
                  <a:pt x="0" y="1"/>
                </a:lnTo>
                <a:lnTo>
                  <a:pt x="0" y="0"/>
                </a:lnTo>
                <a:close/>
                <a:moveTo>
                  <a:pt x="215" y="0"/>
                </a:moveTo>
                <a:lnTo>
                  <a:pt x="322" y="0"/>
                </a:lnTo>
                <a:lnTo>
                  <a:pt x="322" y="1"/>
                </a:lnTo>
                <a:lnTo>
                  <a:pt x="322" y="3"/>
                </a:lnTo>
                <a:lnTo>
                  <a:pt x="222" y="3"/>
                </a:lnTo>
                <a:lnTo>
                  <a:pt x="220" y="3"/>
                </a:lnTo>
                <a:lnTo>
                  <a:pt x="219" y="1"/>
                </a:lnTo>
                <a:lnTo>
                  <a:pt x="217" y="1"/>
                </a:lnTo>
                <a:lnTo>
                  <a:pt x="215" y="0"/>
                </a:lnTo>
                <a:close/>
              </a:path>
            </a:pathLst>
          </a:custGeom>
          <a:solidFill>
            <a:srgbClr val="EA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88" name="Freeform 994"/>
          <p:cNvSpPr>
            <a:spLocks noEditPoints="1"/>
          </p:cNvSpPr>
          <p:nvPr/>
        </p:nvSpPr>
        <p:spPr bwMode="auto">
          <a:xfrm>
            <a:off x="6594475" y="3744913"/>
            <a:ext cx="508000" cy="6350"/>
          </a:xfrm>
          <a:custGeom>
            <a:avLst/>
            <a:gdLst>
              <a:gd name="T0" fmla="*/ 0 w 320"/>
              <a:gd name="T1" fmla="*/ 0 h 4"/>
              <a:gd name="T2" fmla="*/ 2147483646 w 320"/>
              <a:gd name="T3" fmla="*/ 0 h 4"/>
              <a:gd name="T4" fmla="*/ 2147483646 w 320"/>
              <a:gd name="T5" fmla="*/ 0 h 4"/>
              <a:gd name="T6" fmla="*/ 2147483646 w 320"/>
              <a:gd name="T7" fmla="*/ 2147483646 h 4"/>
              <a:gd name="T8" fmla="*/ 2147483646 w 320"/>
              <a:gd name="T9" fmla="*/ 2147483646 h 4"/>
              <a:gd name="T10" fmla="*/ 2147483646 w 320"/>
              <a:gd name="T11" fmla="*/ 2147483646 h 4"/>
              <a:gd name="T12" fmla="*/ 2147483646 w 320"/>
              <a:gd name="T13" fmla="*/ 2147483646 h 4"/>
              <a:gd name="T14" fmla="*/ 2147483646 w 320"/>
              <a:gd name="T15" fmla="*/ 2147483646 h 4"/>
              <a:gd name="T16" fmla="*/ 2147483646 w 320"/>
              <a:gd name="T17" fmla="*/ 2147483646 h 4"/>
              <a:gd name="T18" fmla="*/ 2147483646 w 320"/>
              <a:gd name="T19" fmla="*/ 2147483646 h 4"/>
              <a:gd name="T20" fmla="*/ 2147483646 w 320"/>
              <a:gd name="T21" fmla="*/ 2147483646 h 4"/>
              <a:gd name="T22" fmla="*/ 2147483646 w 320"/>
              <a:gd name="T23" fmla="*/ 2147483646 h 4"/>
              <a:gd name="T24" fmla="*/ 2147483646 w 320"/>
              <a:gd name="T25" fmla="*/ 2147483646 h 4"/>
              <a:gd name="T26" fmla="*/ 2147483646 w 320"/>
              <a:gd name="T27" fmla="*/ 2147483646 h 4"/>
              <a:gd name="T28" fmla="*/ 2147483646 w 320"/>
              <a:gd name="T29" fmla="*/ 2147483646 h 4"/>
              <a:gd name="T30" fmla="*/ 2147483646 w 320"/>
              <a:gd name="T31" fmla="*/ 2147483646 h 4"/>
              <a:gd name="T32" fmla="*/ 2147483646 w 320"/>
              <a:gd name="T33" fmla="*/ 2147483646 h 4"/>
              <a:gd name="T34" fmla="*/ 0 w 320"/>
              <a:gd name="T35" fmla="*/ 0 h 4"/>
              <a:gd name="T36" fmla="*/ 0 w 320"/>
              <a:gd name="T37" fmla="*/ 0 h 4"/>
              <a:gd name="T38" fmla="*/ 2147483646 w 320"/>
              <a:gd name="T39" fmla="*/ 0 h 4"/>
              <a:gd name="T40" fmla="*/ 2147483646 w 320"/>
              <a:gd name="T41" fmla="*/ 0 h 4"/>
              <a:gd name="T42" fmla="*/ 2147483646 w 320"/>
              <a:gd name="T43" fmla="*/ 0 h 4"/>
              <a:gd name="T44" fmla="*/ 2147483646 w 320"/>
              <a:gd name="T45" fmla="*/ 2147483646 h 4"/>
              <a:gd name="T46" fmla="*/ 2147483646 w 320"/>
              <a:gd name="T47" fmla="*/ 2147483646 h 4"/>
              <a:gd name="T48" fmla="*/ 2147483646 w 320"/>
              <a:gd name="T49" fmla="*/ 2147483646 h 4"/>
              <a:gd name="T50" fmla="*/ 2147483646 w 320"/>
              <a:gd name="T51" fmla="*/ 2147483646 h 4"/>
              <a:gd name="T52" fmla="*/ 2147483646 w 320"/>
              <a:gd name="T53" fmla="*/ 2147483646 h 4"/>
              <a:gd name="T54" fmla="*/ 2147483646 w 320"/>
              <a:gd name="T55" fmla="*/ 2147483646 h 4"/>
              <a:gd name="T56" fmla="*/ 2147483646 w 320"/>
              <a:gd name="T57" fmla="*/ 2147483646 h 4"/>
              <a:gd name="T58" fmla="*/ 2147483646 w 320"/>
              <a:gd name="T59" fmla="*/ 2147483646 h 4"/>
              <a:gd name="T60" fmla="*/ 2147483646 w 320"/>
              <a:gd name="T61" fmla="*/ 2147483646 h 4"/>
              <a:gd name="T62" fmla="*/ 2147483646 w 320"/>
              <a:gd name="T63" fmla="*/ 2147483646 h 4"/>
              <a:gd name="T64" fmla="*/ 2147483646 w 320"/>
              <a:gd name="T65" fmla="*/ 2147483646 h 4"/>
              <a:gd name="T66" fmla="*/ 2147483646 w 320"/>
              <a:gd name="T67" fmla="*/ 2147483646 h 4"/>
              <a:gd name="T68" fmla="*/ 2147483646 w 320"/>
              <a:gd name="T69" fmla="*/ 2147483646 h 4"/>
              <a:gd name="T70" fmla="*/ 2147483646 w 320"/>
              <a:gd name="T71" fmla="*/ 2147483646 h 4"/>
              <a:gd name="T72" fmla="*/ 2147483646 w 320"/>
              <a:gd name="T73" fmla="*/ 0 h 4"/>
              <a:gd name="T74" fmla="*/ 2147483646 w 320"/>
              <a:gd name="T75" fmla="*/ 0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20" h="4">
                <a:moveTo>
                  <a:pt x="0" y="0"/>
                </a:moveTo>
                <a:lnTo>
                  <a:pt x="68" y="0"/>
                </a:lnTo>
                <a:lnTo>
                  <a:pt x="68" y="2"/>
                </a:lnTo>
                <a:lnTo>
                  <a:pt x="68" y="4"/>
                </a:lnTo>
                <a:lnTo>
                  <a:pt x="66" y="4"/>
                </a:lnTo>
                <a:lnTo>
                  <a:pt x="5" y="4"/>
                </a:lnTo>
                <a:lnTo>
                  <a:pt x="4" y="4"/>
                </a:lnTo>
                <a:lnTo>
                  <a:pt x="4" y="2"/>
                </a:lnTo>
                <a:lnTo>
                  <a:pt x="2" y="2"/>
                </a:lnTo>
                <a:lnTo>
                  <a:pt x="0" y="0"/>
                </a:lnTo>
                <a:close/>
                <a:moveTo>
                  <a:pt x="217" y="0"/>
                </a:moveTo>
                <a:lnTo>
                  <a:pt x="320" y="0"/>
                </a:lnTo>
                <a:lnTo>
                  <a:pt x="320" y="2"/>
                </a:lnTo>
                <a:lnTo>
                  <a:pt x="320" y="4"/>
                </a:lnTo>
                <a:lnTo>
                  <a:pt x="223" y="4"/>
                </a:lnTo>
                <a:lnTo>
                  <a:pt x="222" y="4"/>
                </a:lnTo>
                <a:lnTo>
                  <a:pt x="220" y="2"/>
                </a:lnTo>
                <a:lnTo>
                  <a:pt x="218" y="2"/>
                </a:lnTo>
                <a:lnTo>
                  <a:pt x="217" y="0"/>
                </a:lnTo>
                <a:close/>
              </a:path>
            </a:pathLst>
          </a:custGeom>
          <a:solidFill>
            <a:srgbClr val="EA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89" name="Freeform 995"/>
          <p:cNvSpPr>
            <a:spLocks noEditPoints="1"/>
          </p:cNvSpPr>
          <p:nvPr/>
        </p:nvSpPr>
        <p:spPr bwMode="auto">
          <a:xfrm>
            <a:off x="6597650" y="3748088"/>
            <a:ext cx="504825" cy="4762"/>
          </a:xfrm>
          <a:custGeom>
            <a:avLst/>
            <a:gdLst>
              <a:gd name="T0" fmla="*/ 0 w 318"/>
              <a:gd name="T1" fmla="*/ 0 h 3"/>
              <a:gd name="T2" fmla="*/ 2147483646 w 318"/>
              <a:gd name="T3" fmla="*/ 0 h 3"/>
              <a:gd name="T4" fmla="*/ 2147483646 w 318"/>
              <a:gd name="T5" fmla="*/ 2147483646 h 3"/>
              <a:gd name="T6" fmla="*/ 2147483646 w 318"/>
              <a:gd name="T7" fmla="*/ 2147483646 h 3"/>
              <a:gd name="T8" fmla="*/ 2147483646 w 318"/>
              <a:gd name="T9" fmla="*/ 2147483646 h 3"/>
              <a:gd name="T10" fmla="*/ 2147483646 w 318"/>
              <a:gd name="T11" fmla="*/ 2147483646 h 3"/>
              <a:gd name="T12" fmla="*/ 2147483646 w 318"/>
              <a:gd name="T13" fmla="*/ 2147483646 h 3"/>
              <a:gd name="T14" fmla="*/ 2147483646 w 318"/>
              <a:gd name="T15" fmla="*/ 2147483646 h 3"/>
              <a:gd name="T16" fmla="*/ 2147483646 w 318"/>
              <a:gd name="T17" fmla="*/ 2147483646 h 3"/>
              <a:gd name="T18" fmla="*/ 2147483646 w 318"/>
              <a:gd name="T19" fmla="*/ 2147483646 h 3"/>
              <a:gd name="T20" fmla="*/ 2147483646 w 318"/>
              <a:gd name="T21" fmla="*/ 2147483646 h 3"/>
              <a:gd name="T22" fmla="*/ 2147483646 w 318"/>
              <a:gd name="T23" fmla="*/ 2147483646 h 3"/>
              <a:gd name="T24" fmla="*/ 2147483646 w 318"/>
              <a:gd name="T25" fmla="*/ 2147483646 h 3"/>
              <a:gd name="T26" fmla="*/ 2147483646 w 318"/>
              <a:gd name="T27" fmla="*/ 2147483646 h 3"/>
              <a:gd name="T28" fmla="*/ 2147483646 w 318"/>
              <a:gd name="T29" fmla="*/ 2147483646 h 3"/>
              <a:gd name="T30" fmla="*/ 2147483646 w 318"/>
              <a:gd name="T31" fmla="*/ 2147483646 h 3"/>
              <a:gd name="T32" fmla="*/ 2147483646 w 318"/>
              <a:gd name="T33" fmla="*/ 2147483646 h 3"/>
              <a:gd name="T34" fmla="*/ 2147483646 w 318"/>
              <a:gd name="T35" fmla="*/ 2147483646 h 3"/>
              <a:gd name="T36" fmla="*/ 0 w 318"/>
              <a:gd name="T37" fmla="*/ 0 h 3"/>
              <a:gd name="T38" fmla="*/ 2147483646 w 318"/>
              <a:gd name="T39" fmla="*/ 0 h 3"/>
              <a:gd name="T40" fmla="*/ 2147483646 w 318"/>
              <a:gd name="T41" fmla="*/ 0 h 3"/>
              <a:gd name="T42" fmla="*/ 2147483646 w 318"/>
              <a:gd name="T43" fmla="*/ 2147483646 h 3"/>
              <a:gd name="T44" fmla="*/ 2147483646 w 318"/>
              <a:gd name="T45" fmla="*/ 2147483646 h 3"/>
              <a:gd name="T46" fmla="*/ 2147483646 w 318"/>
              <a:gd name="T47" fmla="*/ 2147483646 h 3"/>
              <a:gd name="T48" fmla="*/ 2147483646 w 318"/>
              <a:gd name="T49" fmla="*/ 2147483646 h 3"/>
              <a:gd name="T50" fmla="*/ 2147483646 w 318"/>
              <a:gd name="T51" fmla="*/ 2147483646 h 3"/>
              <a:gd name="T52" fmla="*/ 2147483646 w 318"/>
              <a:gd name="T53" fmla="*/ 2147483646 h 3"/>
              <a:gd name="T54" fmla="*/ 2147483646 w 318"/>
              <a:gd name="T55" fmla="*/ 2147483646 h 3"/>
              <a:gd name="T56" fmla="*/ 2147483646 w 318"/>
              <a:gd name="T57" fmla="*/ 2147483646 h 3"/>
              <a:gd name="T58" fmla="*/ 2147483646 w 318"/>
              <a:gd name="T59" fmla="*/ 2147483646 h 3"/>
              <a:gd name="T60" fmla="*/ 2147483646 w 318"/>
              <a:gd name="T61" fmla="*/ 2147483646 h 3"/>
              <a:gd name="T62" fmla="*/ 2147483646 w 318"/>
              <a:gd name="T63" fmla="*/ 2147483646 h 3"/>
              <a:gd name="T64" fmla="*/ 2147483646 w 318"/>
              <a:gd name="T65" fmla="*/ 2147483646 h 3"/>
              <a:gd name="T66" fmla="*/ 2147483646 w 318"/>
              <a:gd name="T67" fmla="*/ 2147483646 h 3"/>
              <a:gd name="T68" fmla="*/ 2147483646 w 318"/>
              <a:gd name="T69" fmla="*/ 2147483646 h 3"/>
              <a:gd name="T70" fmla="*/ 2147483646 w 318"/>
              <a:gd name="T71" fmla="*/ 2147483646 h 3"/>
              <a:gd name="T72" fmla="*/ 2147483646 w 318"/>
              <a:gd name="T73" fmla="*/ 2147483646 h 3"/>
              <a:gd name="T74" fmla="*/ 2147483646 w 318"/>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18" h="3">
                <a:moveTo>
                  <a:pt x="0" y="0"/>
                </a:moveTo>
                <a:lnTo>
                  <a:pt x="66" y="0"/>
                </a:lnTo>
                <a:lnTo>
                  <a:pt x="66" y="2"/>
                </a:lnTo>
                <a:lnTo>
                  <a:pt x="64" y="2"/>
                </a:lnTo>
                <a:lnTo>
                  <a:pt x="64" y="3"/>
                </a:lnTo>
                <a:lnTo>
                  <a:pt x="62" y="3"/>
                </a:lnTo>
                <a:lnTo>
                  <a:pt x="7" y="3"/>
                </a:lnTo>
                <a:lnTo>
                  <a:pt x="5" y="3"/>
                </a:lnTo>
                <a:lnTo>
                  <a:pt x="3" y="2"/>
                </a:lnTo>
                <a:lnTo>
                  <a:pt x="2" y="2"/>
                </a:lnTo>
                <a:lnTo>
                  <a:pt x="0" y="0"/>
                </a:lnTo>
                <a:close/>
                <a:moveTo>
                  <a:pt x="218" y="0"/>
                </a:moveTo>
                <a:lnTo>
                  <a:pt x="318" y="0"/>
                </a:lnTo>
                <a:lnTo>
                  <a:pt x="318" y="2"/>
                </a:lnTo>
                <a:lnTo>
                  <a:pt x="318" y="3"/>
                </a:lnTo>
                <a:lnTo>
                  <a:pt x="223" y="3"/>
                </a:lnTo>
                <a:lnTo>
                  <a:pt x="221" y="3"/>
                </a:lnTo>
                <a:lnTo>
                  <a:pt x="221" y="2"/>
                </a:lnTo>
                <a:lnTo>
                  <a:pt x="220" y="2"/>
                </a:lnTo>
                <a:lnTo>
                  <a:pt x="218" y="2"/>
                </a:lnTo>
                <a:lnTo>
                  <a:pt x="218"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90" name="Freeform 996"/>
          <p:cNvSpPr>
            <a:spLocks noEditPoints="1"/>
          </p:cNvSpPr>
          <p:nvPr/>
        </p:nvSpPr>
        <p:spPr bwMode="auto">
          <a:xfrm>
            <a:off x="6602413" y="3751263"/>
            <a:ext cx="500062" cy="4762"/>
          </a:xfrm>
          <a:custGeom>
            <a:avLst/>
            <a:gdLst>
              <a:gd name="T0" fmla="*/ 0 w 315"/>
              <a:gd name="T1" fmla="*/ 0 h 3"/>
              <a:gd name="T2" fmla="*/ 2147483646 w 315"/>
              <a:gd name="T3" fmla="*/ 0 h 3"/>
              <a:gd name="T4" fmla="*/ 2147483646 w 315"/>
              <a:gd name="T5" fmla="*/ 2147483646 h 3"/>
              <a:gd name="T6" fmla="*/ 2147483646 w 315"/>
              <a:gd name="T7" fmla="*/ 2147483646 h 3"/>
              <a:gd name="T8" fmla="*/ 2147483646 w 315"/>
              <a:gd name="T9" fmla="*/ 2147483646 h 3"/>
              <a:gd name="T10" fmla="*/ 2147483646 w 315"/>
              <a:gd name="T11" fmla="*/ 2147483646 h 3"/>
              <a:gd name="T12" fmla="*/ 2147483646 w 315"/>
              <a:gd name="T13" fmla="*/ 2147483646 h 3"/>
              <a:gd name="T14" fmla="*/ 2147483646 w 315"/>
              <a:gd name="T15" fmla="*/ 2147483646 h 3"/>
              <a:gd name="T16" fmla="*/ 2147483646 w 315"/>
              <a:gd name="T17" fmla="*/ 2147483646 h 3"/>
              <a:gd name="T18" fmla="*/ 2147483646 w 315"/>
              <a:gd name="T19" fmla="*/ 2147483646 h 3"/>
              <a:gd name="T20" fmla="*/ 2147483646 w 315"/>
              <a:gd name="T21" fmla="*/ 2147483646 h 3"/>
              <a:gd name="T22" fmla="*/ 2147483646 w 315"/>
              <a:gd name="T23" fmla="*/ 2147483646 h 3"/>
              <a:gd name="T24" fmla="*/ 2147483646 w 315"/>
              <a:gd name="T25" fmla="*/ 2147483646 h 3"/>
              <a:gd name="T26" fmla="*/ 2147483646 w 315"/>
              <a:gd name="T27" fmla="*/ 2147483646 h 3"/>
              <a:gd name="T28" fmla="*/ 2147483646 w 315"/>
              <a:gd name="T29" fmla="*/ 2147483646 h 3"/>
              <a:gd name="T30" fmla="*/ 2147483646 w 315"/>
              <a:gd name="T31" fmla="*/ 2147483646 h 3"/>
              <a:gd name="T32" fmla="*/ 2147483646 w 315"/>
              <a:gd name="T33" fmla="*/ 2147483646 h 3"/>
              <a:gd name="T34" fmla="*/ 2147483646 w 315"/>
              <a:gd name="T35" fmla="*/ 2147483646 h 3"/>
              <a:gd name="T36" fmla="*/ 0 w 315"/>
              <a:gd name="T37" fmla="*/ 0 h 3"/>
              <a:gd name="T38" fmla="*/ 2147483646 w 315"/>
              <a:gd name="T39" fmla="*/ 0 h 3"/>
              <a:gd name="T40" fmla="*/ 2147483646 w 315"/>
              <a:gd name="T41" fmla="*/ 0 h 3"/>
              <a:gd name="T42" fmla="*/ 2147483646 w 315"/>
              <a:gd name="T43" fmla="*/ 2147483646 h 3"/>
              <a:gd name="T44" fmla="*/ 2147483646 w 315"/>
              <a:gd name="T45" fmla="*/ 2147483646 h 3"/>
              <a:gd name="T46" fmla="*/ 2147483646 w 315"/>
              <a:gd name="T47" fmla="*/ 2147483646 h 3"/>
              <a:gd name="T48" fmla="*/ 2147483646 w 315"/>
              <a:gd name="T49" fmla="*/ 2147483646 h 3"/>
              <a:gd name="T50" fmla="*/ 2147483646 w 315"/>
              <a:gd name="T51" fmla="*/ 2147483646 h 3"/>
              <a:gd name="T52" fmla="*/ 2147483646 w 315"/>
              <a:gd name="T53" fmla="*/ 2147483646 h 3"/>
              <a:gd name="T54" fmla="*/ 2147483646 w 315"/>
              <a:gd name="T55" fmla="*/ 2147483646 h 3"/>
              <a:gd name="T56" fmla="*/ 2147483646 w 315"/>
              <a:gd name="T57" fmla="*/ 2147483646 h 3"/>
              <a:gd name="T58" fmla="*/ 2147483646 w 315"/>
              <a:gd name="T59" fmla="*/ 2147483646 h 3"/>
              <a:gd name="T60" fmla="*/ 2147483646 w 315"/>
              <a:gd name="T61" fmla="*/ 2147483646 h 3"/>
              <a:gd name="T62" fmla="*/ 2147483646 w 315"/>
              <a:gd name="T63" fmla="*/ 2147483646 h 3"/>
              <a:gd name="T64" fmla="*/ 2147483646 w 315"/>
              <a:gd name="T65" fmla="*/ 2147483646 h 3"/>
              <a:gd name="T66" fmla="*/ 2147483646 w 315"/>
              <a:gd name="T67" fmla="*/ 2147483646 h 3"/>
              <a:gd name="T68" fmla="*/ 2147483646 w 315"/>
              <a:gd name="T69" fmla="*/ 2147483646 h 3"/>
              <a:gd name="T70" fmla="*/ 2147483646 w 315"/>
              <a:gd name="T71" fmla="*/ 2147483646 h 3"/>
              <a:gd name="T72" fmla="*/ 2147483646 w 315"/>
              <a:gd name="T73" fmla="*/ 2147483646 h 3"/>
              <a:gd name="T74" fmla="*/ 2147483646 w 315"/>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15" h="3">
                <a:moveTo>
                  <a:pt x="0" y="0"/>
                </a:moveTo>
                <a:lnTo>
                  <a:pt x="61" y="0"/>
                </a:lnTo>
                <a:lnTo>
                  <a:pt x="61" y="1"/>
                </a:lnTo>
                <a:lnTo>
                  <a:pt x="59" y="1"/>
                </a:lnTo>
                <a:lnTo>
                  <a:pt x="59" y="3"/>
                </a:lnTo>
                <a:lnTo>
                  <a:pt x="7" y="3"/>
                </a:lnTo>
                <a:lnTo>
                  <a:pt x="5" y="3"/>
                </a:lnTo>
                <a:lnTo>
                  <a:pt x="4" y="3"/>
                </a:lnTo>
                <a:lnTo>
                  <a:pt x="4" y="1"/>
                </a:lnTo>
                <a:lnTo>
                  <a:pt x="2" y="1"/>
                </a:lnTo>
                <a:lnTo>
                  <a:pt x="0" y="0"/>
                </a:lnTo>
                <a:close/>
                <a:moveTo>
                  <a:pt x="218" y="0"/>
                </a:moveTo>
                <a:lnTo>
                  <a:pt x="315" y="0"/>
                </a:lnTo>
                <a:lnTo>
                  <a:pt x="315" y="1"/>
                </a:lnTo>
                <a:lnTo>
                  <a:pt x="315" y="3"/>
                </a:lnTo>
                <a:lnTo>
                  <a:pt x="313" y="3"/>
                </a:lnTo>
                <a:lnTo>
                  <a:pt x="223" y="3"/>
                </a:lnTo>
                <a:lnTo>
                  <a:pt x="222" y="3"/>
                </a:lnTo>
                <a:lnTo>
                  <a:pt x="220" y="1"/>
                </a:lnTo>
                <a:lnTo>
                  <a:pt x="218" y="1"/>
                </a:lnTo>
                <a:lnTo>
                  <a:pt x="218"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91" name="Freeform 997"/>
          <p:cNvSpPr>
            <a:spLocks noEditPoints="1"/>
          </p:cNvSpPr>
          <p:nvPr/>
        </p:nvSpPr>
        <p:spPr bwMode="auto">
          <a:xfrm>
            <a:off x="6608763" y="3752850"/>
            <a:ext cx="493712" cy="6350"/>
          </a:xfrm>
          <a:custGeom>
            <a:avLst/>
            <a:gdLst>
              <a:gd name="T0" fmla="*/ 0 w 311"/>
              <a:gd name="T1" fmla="*/ 0 h 4"/>
              <a:gd name="T2" fmla="*/ 2147483646 w 311"/>
              <a:gd name="T3" fmla="*/ 0 h 4"/>
              <a:gd name="T4" fmla="*/ 2147483646 w 311"/>
              <a:gd name="T5" fmla="*/ 2147483646 h 4"/>
              <a:gd name="T6" fmla="*/ 2147483646 w 311"/>
              <a:gd name="T7" fmla="*/ 2147483646 h 4"/>
              <a:gd name="T8" fmla="*/ 2147483646 w 311"/>
              <a:gd name="T9" fmla="*/ 2147483646 h 4"/>
              <a:gd name="T10" fmla="*/ 2147483646 w 311"/>
              <a:gd name="T11" fmla="*/ 2147483646 h 4"/>
              <a:gd name="T12" fmla="*/ 2147483646 w 311"/>
              <a:gd name="T13" fmla="*/ 2147483646 h 4"/>
              <a:gd name="T14" fmla="*/ 2147483646 w 311"/>
              <a:gd name="T15" fmla="*/ 2147483646 h 4"/>
              <a:gd name="T16" fmla="*/ 2147483646 w 311"/>
              <a:gd name="T17" fmla="*/ 2147483646 h 4"/>
              <a:gd name="T18" fmla="*/ 2147483646 w 311"/>
              <a:gd name="T19" fmla="*/ 2147483646 h 4"/>
              <a:gd name="T20" fmla="*/ 2147483646 w 311"/>
              <a:gd name="T21" fmla="*/ 2147483646 h 4"/>
              <a:gd name="T22" fmla="*/ 2147483646 w 311"/>
              <a:gd name="T23" fmla="*/ 2147483646 h 4"/>
              <a:gd name="T24" fmla="*/ 2147483646 w 311"/>
              <a:gd name="T25" fmla="*/ 2147483646 h 4"/>
              <a:gd name="T26" fmla="*/ 2147483646 w 311"/>
              <a:gd name="T27" fmla="*/ 2147483646 h 4"/>
              <a:gd name="T28" fmla="*/ 2147483646 w 311"/>
              <a:gd name="T29" fmla="*/ 2147483646 h 4"/>
              <a:gd name="T30" fmla="*/ 2147483646 w 311"/>
              <a:gd name="T31" fmla="*/ 2147483646 h 4"/>
              <a:gd name="T32" fmla="*/ 2147483646 w 311"/>
              <a:gd name="T33" fmla="*/ 2147483646 h 4"/>
              <a:gd name="T34" fmla="*/ 0 w 311"/>
              <a:gd name="T35" fmla="*/ 2147483646 h 4"/>
              <a:gd name="T36" fmla="*/ 0 w 311"/>
              <a:gd name="T37" fmla="*/ 0 h 4"/>
              <a:gd name="T38" fmla="*/ 2147483646 w 311"/>
              <a:gd name="T39" fmla="*/ 0 h 4"/>
              <a:gd name="T40" fmla="*/ 2147483646 w 311"/>
              <a:gd name="T41" fmla="*/ 0 h 4"/>
              <a:gd name="T42" fmla="*/ 2147483646 w 311"/>
              <a:gd name="T43" fmla="*/ 2147483646 h 4"/>
              <a:gd name="T44" fmla="*/ 2147483646 w 311"/>
              <a:gd name="T45" fmla="*/ 2147483646 h 4"/>
              <a:gd name="T46" fmla="*/ 2147483646 w 311"/>
              <a:gd name="T47" fmla="*/ 2147483646 h 4"/>
              <a:gd name="T48" fmla="*/ 2147483646 w 311"/>
              <a:gd name="T49" fmla="*/ 2147483646 h 4"/>
              <a:gd name="T50" fmla="*/ 2147483646 w 311"/>
              <a:gd name="T51" fmla="*/ 2147483646 h 4"/>
              <a:gd name="T52" fmla="*/ 2147483646 w 311"/>
              <a:gd name="T53" fmla="*/ 2147483646 h 4"/>
              <a:gd name="T54" fmla="*/ 2147483646 w 311"/>
              <a:gd name="T55" fmla="*/ 2147483646 h 4"/>
              <a:gd name="T56" fmla="*/ 2147483646 w 311"/>
              <a:gd name="T57" fmla="*/ 2147483646 h 4"/>
              <a:gd name="T58" fmla="*/ 2147483646 w 311"/>
              <a:gd name="T59" fmla="*/ 2147483646 h 4"/>
              <a:gd name="T60" fmla="*/ 2147483646 w 311"/>
              <a:gd name="T61" fmla="*/ 2147483646 h 4"/>
              <a:gd name="T62" fmla="*/ 2147483646 w 311"/>
              <a:gd name="T63" fmla="*/ 2147483646 h 4"/>
              <a:gd name="T64" fmla="*/ 2147483646 w 311"/>
              <a:gd name="T65" fmla="*/ 2147483646 h 4"/>
              <a:gd name="T66" fmla="*/ 2147483646 w 311"/>
              <a:gd name="T67" fmla="*/ 2147483646 h 4"/>
              <a:gd name="T68" fmla="*/ 2147483646 w 311"/>
              <a:gd name="T69" fmla="*/ 2147483646 h 4"/>
              <a:gd name="T70" fmla="*/ 2147483646 w 311"/>
              <a:gd name="T71" fmla="*/ 2147483646 h 4"/>
              <a:gd name="T72" fmla="*/ 2147483646 w 311"/>
              <a:gd name="T73" fmla="*/ 2147483646 h 4"/>
              <a:gd name="T74" fmla="*/ 2147483646 w 311"/>
              <a:gd name="T75" fmla="*/ 0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11" h="4">
                <a:moveTo>
                  <a:pt x="0" y="0"/>
                </a:moveTo>
                <a:lnTo>
                  <a:pt x="55" y="0"/>
                </a:lnTo>
                <a:lnTo>
                  <a:pt x="55" y="2"/>
                </a:lnTo>
                <a:lnTo>
                  <a:pt x="54" y="4"/>
                </a:lnTo>
                <a:lnTo>
                  <a:pt x="6" y="4"/>
                </a:lnTo>
                <a:lnTo>
                  <a:pt x="5" y="4"/>
                </a:lnTo>
                <a:lnTo>
                  <a:pt x="3" y="4"/>
                </a:lnTo>
                <a:lnTo>
                  <a:pt x="3" y="2"/>
                </a:lnTo>
                <a:lnTo>
                  <a:pt x="1" y="2"/>
                </a:lnTo>
                <a:lnTo>
                  <a:pt x="0" y="2"/>
                </a:lnTo>
                <a:lnTo>
                  <a:pt x="0" y="0"/>
                </a:lnTo>
                <a:close/>
                <a:moveTo>
                  <a:pt x="216" y="0"/>
                </a:moveTo>
                <a:lnTo>
                  <a:pt x="311" y="0"/>
                </a:lnTo>
                <a:lnTo>
                  <a:pt x="311" y="2"/>
                </a:lnTo>
                <a:lnTo>
                  <a:pt x="309" y="2"/>
                </a:lnTo>
                <a:lnTo>
                  <a:pt x="309" y="4"/>
                </a:lnTo>
                <a:lnTo>
                  <a:pt x="223" y="4"/>
                </a:lnTo>
                <a:lnTo>
                  <a:pt x="221" y="4"/>
                </a:lnTo>
                <a:lnTo>
                  <a:pt x="219" y="2"/>
                </a:lnTo>
                <a:lnTo>
                  <a:pt x="218" y="2"/>
                </a:lnTo>
                <a:lnTo>
                  <a:pt x="216"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92" name="Freeform 998"/>
          <p:cNvSpPr>
            <a:spLocks noEditPoints="1"/>
          </p:cNvSpPr>
          <p:nvPr/>
        </p:nvSpPr>
        <p:spPr bwMode="auto">
          <a:xfrm>
            <a:off x="6613525" y="3756025"/>
            <a:ext cx="485775" cy="4763"/>
          </a:xfrm>
          <a:custGeom>
            <a:avLst/>
            <a:gdLst>
              <a:gd name="T0" fmla="*/ 0 w 306"/>
              <a:gd name="T1" fmla="*/ 0 h 3"/>
              <a:gd name="T2" fmla="*/ 2147483646 w 306"/>
              <a:gd name="T3" fmla="*/ 0 h 3"/>
              <a:gd name="T4" fmla="*/ 2147483646 w 306"/>
              <a:gd name="T5" fmla="*/ 2147483646 h 3"/>
              <a:gd name="T6" fmla="*/ 2147483646 w 306"/>
              <a:gd name="T7" fmla="*/ 2147483646 h 3"/>
              <a:gd name="T8" fmla="*/ 2147483646 w 306"/>
              <a:gd name="T9" fmla="*/ 2147483646 h 3"/>
              <a:gd name="T10" fmla="*/ 2147483646 w 306"/>
              <a:gd name="T11" fmla="*/ 2147483646 h 3"/>
              <a:gd name="T12" fmla="*/ 2147483646 w 306"/>
              <a:gd name="T13" fmla="*/ 2147483646 h 3"/>
              <a:gd name="T14" fmla="*/ 2147483646 w 306"/>
              <a:gd name="T15" fmla="*/ 2147483646 h 3"/>
              <a:gd name="T16" fmla="*/ 2147483646 w 306"/>
              <a:gd name="T17" fmla="*/ 2147483646 h 3"/>
              <a:gd name="T18" fmla="*/ 2147483646 w 306"/>
              <a:gd name="T19" fmla="*/ 2147483646 h 3"/>
              <a:gd name="T20" fmla="*/ 2147483646 w 306"/>
              <a:gd name="T21" fmla="*/ 2147483646 h 3"/>
              <a:gd name="T22" fmla="*/ 2147483646 w 306"/>
              <a:gd name="T23" fmla="*/ 2147483646 h 3"/>
              <a:gd name="T24" fmla="*/ 2147483646 w 306"/>
              <a:gd name="T25" fmla="*/ 2147483646 h 3"/>
              <a:gd name="T26" fmla="*/ 2147483646 w 306"/>
              <a:gd name="T27" fmla="*/ 2147483646 h 3"/>
              <a:gd name="T28" fmla="*/ 2147483646 w 306"/>
              <a:gd name="T29" fmla="*/ 2147483646 h 3"/>
              <a:gd name="T30" fmla="*/ 2147483646 w 306"/>
              <a:gd name="T31" fmla="*/ 2147483646 h 3"/>
              <a:gd name="T32" fmla="*/ 2147483646 w 306"/>
              <a:gd name="T33" fmla="*/ 2147483646 h 3"/>
              <a:gd name="T34" fmla="*/ 0 w 306"/>
              <a:gd name="T35" fmla="*/ 2147483646 h 3"/>
              <a:gd name="T36" fmla="*/ 0 w 306"/>
              <a:gd name="T37" fmla="*/ 0 h 3"/>
              <a:gd name="T38" fmla="*/ 2147483646 w 306"/>
              <a:gd name="T39" fmla="*/ 0 h 3"/>
              <a:gd name="T40" fmla="*/ 2147483646 w 306"/>
              <a:gd name="T41" fmla="*/ 0 h 3"/>
              <a:gd name="T42" fmla="*/ 2147483646 w 306"/>
              <a:gd name="T43" fmla="*/ 2147483646 h 3"/>
              <a:gd name="T44" fmla="*/ 2147483646 w 306"/>
              <a:gd name="T45" fmla="*/ 2147483646 h 3"/>
              <a:gd name="T46" fmla="*/ 2147483646 w 306"/>
              <a:gd name="T47" fmla="*/ 2147483646 h 3"/>
              <a:gd name="T48" fmla="*/ 2147483646 w 306"/>
              <a:gd name="T49" fmla="*/ 2147483646 h 3"/>
              <a:gd name="T50" fmla="*/ 2147483646 w 306"/>
              <a:gd name="T51" fmla="*/ 2147483646 h 3"/>
              <a:gd name="T52" fmla="*/ 2147483646 w 306"/>
              <a:gd name="T53" fmla="*/ 2147483646 h 3"/>
              <a:gd name="T54" fmla="*/ 2147483646 w 306"/>
              <a:gd name="T55" fmla="*/ 2147483646 h 3"/>
              <a:gd name="T56" fmla="*/ 2147483646 w 306"/>
              <a:gd name="T57" fmla="*/ 2147483646 h 3"/>
              <a:gd name="T58" fmla="*/ 2147483646 w 306"/>
              <a:gd name="T59" fmla="*/ 2147483646 h 3"/>
              <a:gd name="T60" fmla="*/ 2147483646 w 306"/>
              <a:gd name="T61" fmla="*/ 2147483646 h 3"/>
              <a:gd name="T62" fmla="*/ 2147483646 w 306"/>
              <a:gd name="T63" fmla="*/ 2147483646 h 3"/>
              <a:gd name="T64" fmla="*/ 2147483646 w 306"/>
              <a:gd name="T65" fmla="*/ 2147483646 h 3"/>
              <a:gd name="T66" fmla="*/ 2147483646 w 306"/>
              <a:gd name="T67" fmla="*/ 2147483646 h 3"/>
              <a:gd name="T68" fmla="*/ 2147483646 w 306"/>
              <a:gd name="T69" fmla="*/ 2147483646 h 3"/>
              <a:gd name="T70" fmla="*/ 2147483646 w 306"/>
              <a:gd name="T71" fmla="*/ 2147483646 h 3"/>
              <a:gd name="T72" fmla="*/ 2147483646 w 306"/>
              <a:gd name="T73" fmla="*/ 2147483646 h 3"/>
              <a:gd name="T74" fmla="*/ 2147483646 w 306"/>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6" h="3">
                <a:moveTo>
                  <a:pt x="0" y="0"/>
                </a:moveTo>
                <a:lnTo>
                  <a:pt x="52" y="0"/>
                </a:lnTo>
                <a:lnTo>
                  <a:pt x="51" y="2"/>
                </a:lnTo>
                <a:lnTo>
                  <a:pt x="49" y="3"/>
                </a:lnTo>
                <a:lnTo>
                  <a:pt x="7" y="3"/>
                </a:lnTo>
                <a:lnTo>
                  <a:pt x="5" y="3"/>
                </a:lnTo>
                <a:lnTo>
                  <a:pt x="3" y="3"/>
                </a:lnTo>
                <a:lnTo>
                  <a:pt x="3" y="2"/>
                </a:lnTo>
                <a:lnTo>
                  <a:pt x="2" y="2"/>
                </a:lnTo>
                <a:lnTo>
                  <a:pt x="0" y="2"/>
                </a:lnTo>
                <a:lnTo>
                  <a:pt x="0" y="0"/>
                </a:lnTo>
                <a:close/>
                <a:moveTo>
                  <a:pt x="216" y="0"/>
                </a:moveTo>
                <a:lnTo>
                  <a:pt x="306" y="0"/>
                </a:lnTo>
                <a:lnTo>
                  <a:pt x="306" y="2"/>
                </a:lnTo>
                <a:lnTo>
                  <a:pt x="306" y="3"/>
                </a:lnTo>
                <a:lnTo>
                  <a:pt x="223" y="3"/>
                </a:lnTo>
                <a:lnTo>
                  <a:pt x="221" y="3"/>
                </a:lnTo>
                <a:lnTo>
                  <a:pt x="220" y="3"/>
                </a:lnTo>
                <a:lnTo>
                  <a:pt x="220" y="2"/>
                </a:lnTo>
                <a:lnTo>
                  <a:pt x="218" y="2"/>
                </a:lnTo>
                <a:lnTo>
                  <a:pt x="216" y="0"/>
                </a:lnTo>
                <a:close/>
              </a:path>
            </a:pathLst>
          </a:custGeom>
          <a:solidFill>
            <a:srgbClr val="F0F0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93" name="Freeform 999"/>
          <p:cNvSpPr>
            <a:spLocks noEditPoints="1"/>
          </p:cNvSpPr>
          <p:nvPr/>
        </p:nvSpPr>
        <p:spPr bwMode="auto">
          <a:xfrm>
            <a:off x="6618288" y="3759200"/>
            <a:ext cx="481012" cy="4763"/>
          </a:xfrm>
          <a:custGeom>
            <a:avLst/>
            <a:gdLst>
              <a:gd name="T0" fmla="*/ 0 w 303"/>
              <a:gd name="T1" fmla="*/ 0 h 3"/>
              <a:gd name="T2" fmla="*/ 2147483646 w 303"/>
              <a:gd name="T3" fmla="*/ 0 h 3"/>
              <a:gd name="T4" fmla="*/ 2147483646 w 303"/>
              <a:gd name="T5" fmla="*/ 2147483646 h 3"/>
              <a:gd name="T6" fmla="*/ 2147483646 w 303"/>
              <a:gd name="T7" fmla="*/ 2147483646 h 3"/>
              <a:gd name="T8" fmla="*/ 2147483646 w 303"/>
              <a:gd name="T9" fmla="*/ 2147483646 h 3"/>
              <a:gd name="T10" fmla="*/ 2147483646 w 303"/>
              <a:gd name="T11" fmla="*/ 2147483646 h 3"/>
              <a:gd name="T12" fmla="*/ 2147483646 w 303"/>
              <a:gd name="T13" fmla="*/ 2147483646 h 3"/>
              <a:gd name="T14" fmla="*/ 2147483646 w 303"/>
              <a:gd name="T15" fmla="*/ 2147483646 h 3"/>
              <a:gd name="T16" fmla="*/ 2147483646 w 303"/>
              <a:gd name="T17" fmla="*/ 2147483646 h 3"/>
              <a:gd name="T18" fmla="*/ 2147483646 w 303"/>
              <a:gd name="T19" fmla="*/ 2147483646 h 3"/>
              <a:gd name="T20" fmla="*/ 2147483646 w 303"/>
              <a:gd name="T21" fmla="*/ 2147483646 h 3"/>
              <a:gd name="T22" fmla="*/ 2147483646 w 303"/>
              <a:gd name="T23" fmla="*/ 2147483646 h 3"/>
              <a:gd name="T24" fmla="*/ 2147483646 w 303"/>
              <a:gd name="T25" fmla="*/ 2147483646 h 3"/>
              <a:gd name="T26" fmla="*/ 2147483646 w 303"/>
              <a:gd name="T27" fmla="*/ 2147483646 h 3"/>
              <a:gd name="T28" fmla="*/ 2147483646 w 303"/>
              <a:gd name="T29" fmla="*/ 2147483646 h 3"/>
              <a:gd name="T30" fmla="*/ 2147483646 w 303"/>
              <a:gd name="T31" fmla="*/ 2147483646 h 3"/>
              <a:gd name="T32" fmla="*/ 2147483646 w 303"/>
              <a:gd name="T33" fmla="*/ 2147483646 h 3"/>
              <a:gd name="T34" fmla="*/ 0 w 303"/>
              <a:gd name="T35" fmla="*/ 2147483646 h 3"/>
              <a:gd name="T36" fmla="*/ 0 w 303"/>
              <a:gd name="T37" fmla="*/ 0 h 3"/>
              <a:gd name="T38" fmla="*/ 2147483646 w 303"/>
              <a:gd name="T39" fmla="*/ 0 h 3"/>
              <a:gd name="T40" fmla="*/ 2147483646 w 303"/>
              <a:gd name="T41" fmla="*/ 0 h 3"/>
              <a:gd name="T42" fmla="*/ 2147483646 w 303"/>
              <a:gd name="T43" fmla="*/ 2147483646 h 3"/>
              <a:gd name="T44" fmla="*/ 2147483646 w 303"/>
              <a:gd name="T45" fmla="*/ 2147483646 h 3"/>
              <a:gd name="T46" fmla="*/ 2147483646 w 303"/>
              <a:gd name="T47" fmla="*/ 2147483646 h 3"/>
              <a:gd name="T48" fmla="*/ 2147483646 w 303"/>
              <a:gd name="T49" fmla="*/ 2147483646 h 3"/>
              <a:gd name="T50" fmla="*/ 2147483646 w 303"/>
              <a:gd name="T51" fmla="*/ 2147483646 h 3"/>
              <a:gd name="T52" fmla="*/ 2147483646 w 303"/>
              <a:gd name="T53" fmla="*/ 2147483646 h 3"/>
              <a:gd name="T54" fmla="*/ 2147483646 w 303"/>
              <a:gd name="T55" fmla="*/ 2147483646 h 3"/>
              <a:gd name="T56" fmla="*/ 2147483646 w 303"/>
              <a:gd name="T57" fmla="*/ 2147483646 h 3"/>
              <a:gd name="T58" fmla="*/ 2147483646 w 303"/>
              <a:gd name="T59" fmla="*/ 2147483646 h 3"/>
              <a:gd name="T60" fmla="*/ 2147483646 w 303"/>
              <a:gd name="T61" fmla="*/ 2147483646 h 3"/>
              <a:gd name="T62" fmla="*/ 2147483646 w 303"/>
              <a:gd name="T63" fmla="*/ 2147483646 h 3"/>
              <a:gd name="T64" fmla="*/ 2147483646 w 303"/>
              <a:gd name="T65" fmla="*/ 2147483646 h 3"/>
              <a:gd name="T66" fmla="*/ 2147483646 w 303"/>
              <a:gd name="T67" fmla="*/ 2147483646 h 3"/>
              <a:gd name="T68" fmla="*/ 2147483646 w 303"/>
              <a:gd name="T69" fmla="*/ 2147483646 h 3"/>
              <a:gd name="T70" fmla="*/ 2147483646 w 303"/>
              <a:gd name="T71" fmla="*/ 2147483646 h 3"/>
              <a:gd name="T72" fmla="*/ 2147483646 w 303"/>
              <a:gd name="T73" fmla="*/ 2147483646 h 3"/>
              <a:gd name="T74" fmla="*/ 2147483646 w 303"/>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03" h="3">
                <a:moveTo>
                  <a:pt x="0" y="0"/>
                </a:moveTo>
                <a:lnTo>
                  <a:pt x="48" y="0"/>
                </a:lnTo>
                <a:lnTo>
                  <a:pt x="46" y="1"/>
                </a:lnTo>
                <a:lnTo>
                  <a:pt x="46" y="3"/>
                </a:lnTo>
                <a:lnTo>
                  <a:pt x="44" y="3"/>
                </a:lnTo>
                <a:lnTo>
                  <a:pt x="43" y="3"/>
                </a:lnTo>
                <a:lnTo>
                  <a:pt x="9" y="3"/>
                </a:lnTo>
                <a:lnTo>
                  <a:pt x="7" y="3"/>
                </a:lnTo>
                <a:lnTo>
                  <a:pt x="5" y="3"/>
                </a:lnTo>
                <a:lnTo>
                  <a:pt x="4" y="3"/>
                </a:lnTo>
                <a:lnTo>
                  <a:pt x="4" y="1"/>
                </a:lnTo>
                <a:lnTo>
                  <a:pt x="2" y="1"/>
                </a:lnTo>
                <a:lnTo>
                  <a:pt x="0" y="1"/>
                </a:lnTo>
                <a:lnTo>
                  <a:pt x="0" y="0"/>
                </a:lnTo>
                <a:close/>
                <a:moveTo>
                  <a:pt x="217" y="0"/>
                </a:moveTo>
                <a:lnTo>
                  <a:pt x="303" y="0"/>
                </a:lnTo>
                <a:lnTo>
                  <a:pt x="303" y="1"/>
                </a:lnTo>
                <a:lnTo>
                  <a:pt x="303" y="3"/>
                </a:lnTo>
                <a:lnTo>
                  <a:pt x="301" y="3"/>
                </a:lnTo>
                <a:lnTo>
                  <a:pt x="222" y="3"/>
                </a:lnTo>
                <a:lnTo>
                  <a:pt x="220" y="3"/>
                </a:lnTo>
                <a:lnTo>
                  <a:pt x="220" y="1"/>
                </a:lnTo>
                <a:lnTo>
                  <a:pt x="218" y="1"/>
                </a:lnTo>
                <a:lnTo>
                  <a:pt x="217" y="1"/>
                </a:lnTo>
                <a:lnTo>
                  <a:pt x="217" y="0"/>
                </a:lnTo>
                <a:close/>
              </a:path>
            </a:pathLst>
          </a:custGeom>
          <a:solidFill>
            <a:srgbClr val="F0F0E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94" name="Freeform 1000"/>
          <p:cNvSpPr>
            <a:spLocks noEditPoints="1"/>
          </p:cNvSpPr>
          <p:nvPr/>
        </p:nvSpPr>
        <p:spPr bwMode="auto">
          <a:xfrm>
            <a:off x="6624638" y="3760788"/>
            <a:ext cx="474662" cy="7937"/>
          </a:xfrm>
          <a:custGeom>
            <a:avLst/>
            <a:gdLst>
              <a:gd name="T0" fmla="*/ 0 w 299"/>
              <a:gd name="T1" fmla="*/ 0 h 5"/>
              <a:gd name="T2" fmla="*/ 2147483646 w 299"/>
              <a:gd name="T3" fmla="*/ 0 h 5"/>
              <a:gd name="T4" fmla="*/ 2147483646 w 299"/>
              <a:gd name="T5" fmla="*/ 2147483646 h 5"/>
              <a:gd name="T6" fmla="*/ 2147483646 w 299"/>
              <a:gd name="T7" fmla="*/ 2147483646 h 5"/>
              <a:gd name="T8" fmla="*/ 2147483646 w 299"/>
              <a:gd name="T9" fmla="*/ 2147483646 h 5"/>
              <a:gd name="T10" fmla="*/ 2147483646 w 299"/>
              <a:gd name="T11" fmla="*/ 2147483646 h 5"/>
              <a:gd name="T12" fmla="*/ 2147483646 w 299"/>
              <a:gd name="T13" fmla="*/ 2147483646 h 5"/>
              <a:gd name="T14" fmla="*/ 2147483646 w 299"/>
              <a:gd name="T15" fmla="*/ 2147483646 h 5"/>
              <a:gd name="T16" fmla="*/ 2147483646 w 299"/>
              <a:gd name="T17" fmla="*/ 2147483646 h 5"/>
              <a:gd name="T18" fmla="*/ 2147483646 w 299"/>
              <a:gd name="T19" fmla="*/ 2147483646 h 5"/>
              <a:gd name="T20" fmla="*/ 2147483646 w 299"/>
              <a:gd name="T21" fmla="*/ 2147483646 h 5"/>
              <a:gd name="T22" fmla="*/ 2147483646 w 299"/>
              <a:gd name="T23" fmla="*/ 2147483646 h 5"/>
              <a:gd name="T24" fmla="*/ 2147483646 w 299"/>
              <a:gd name="T25" fmla="*/ 2147483646 h 5"/>
              <a:gd name="T26" fmla="*/ 2147483646 w 299"/>
              <a:gd name="T27" fmla="*/ 2147483646 h 5"/>
              <a:gd name="T28" fmla="*/ 2147483646 w 299"/>
              <a:gd name="T29" fmla="*/ 2147483646 h 5"/>
              <a:gd name="T30" fmla="*/ 2147483646 w 299"/>
              <a:gd name="T31" fmla="*/ 2147483646 h 5"/>
              <a:gd name="T32" fmla="*/ 2147483646 w 299"/>
              <a:gd name="T33" fmla="*/ 2147483646 h 5"/>
              <a:gd name="T34" fmla="*/ 2147483646 w 299"/>
              <a:gd name="T35" fmla="*/ 2147483646 h 5"/>
              <a:gd name="T36" fmla="*/ 0 w 299"/>
              <a:gd name="T37" fmla="*/ 0 h 5"/>
              <a:gd name="T38" fmla="*/ 2147483646 w 299"/>
              <a:gd name="T39" fmla="*/ 0 h 5"/>
              <a:gd name="T40" fmla="*/ 2147483646 w 299"/>
              <a:gd name="T41" fmla="*/ 0 h 5"/>
              <a:gd name="T42" fmla="*/ 2147483646 w 299"/>
              <a:gd name="T43" fmla="*/ 2147483646 h 5"/>
              <a:gd name="T44" fmla="*/ 2147483646 w 299"/>
              <a:gd name="T45" fmla="*/ 2147483646 h 5"/>
              <a:gd name="T46" fmla="*/ 2147483646 w 299"/>
              <a:gd name="T47" fmla="*/ 2147483646 h 5"/>
              <a:gd name="T48" fmla="*/ 2147483646 w 299"/>
              <a:gd name="T49" fmla="*/ 2147483646 h 5"/>
              <a:gd name="T50" fmla="*/ 2147483646 w 299"/>
              <a:gd name="T51" fmla="*/ 2147483646 h 5"/>
              <a:gd name="T52" fmla="*/ 2147483646 w 299"/>
              <a:gd name="T53" fmla="*/ 2147483646 h 5"/>
              <a:gd name="T54" fmla="*/ 2147483646 w 299"/>
              <a:gd name="T55" fmla="*/ 2147483646 h 5"/>
              <a:gd name="T56" fmla="*/ 2147483646 w 299"/>
              <a:gd name="T57" fmla="*/ 2147483646 h 5"/>
              <a:gd name="T58" fmla="*/ 2147483646 w 299"/>
              <a:gd name="T59" fmla="*/ 2147483646 h 5"/>
              <a:gd name="T60" fmla="*/ 2147483646 w 299"/>
              <a:gd name="T61" fmla="*/ 2147483646 h 5"/>
              <a:gd name="T62" fmla="*/ 2147483646 w 299"/>
              <a:gd name="T63" fmla="*/ 2147483646 h 5"/>
              <a:gd name="T64" fmla="*/ 2147483646 w 299"/>
              <a:gd name="T65" fmla="*/ 2147483646 h 5"/>
              <a:gd name="T66" fmla="*/ 2147483646 w 299"/>
              <a:gd name="T67" fmla="*/ 2147483646 h 5"/>
              <a:gd name="T68" fmla="*/ 2147483646 w 299"/>
              <a:gd name="T69" fmla="*/ 2147483646 h 5"/>
              <a:gd name="T70" fmla="*/ 2147483646 w 299"/>
              <a:gd name="T71" fmla="*/ 2147483646 h 5"/>
              <a:gd name="T72" fmla="*/ 2147483646 w 299"/>
              <a:gd name="T73" fmla="*/ 2147483646 h 5"/>
              <a:gd name="T74" fmla="*/ 2147483646 w 299"/>
              <a:gd name="T75" fmla="*/ 0 h 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99" h="5">
                <a:moveTo>
                  <a:pt x="0" y="0"/>
                </a:moveTo>
                <a:lnTo>
                  <a:pt x="42" y="0"/>
                </a:lnTo>
                <a:lnTo>
                  <a:pt x="40" y="2"/>
                </a:lnTo>
                <a:lnTo>
                  <a:pt x="39" y="4"/>
                </a:lnTo>
                <a:lnTo>
                  <a:pt x="37" y="4"/>
                </a:lnTo>
                <a:lnTo>
                  <a:pt x="37" y="5"/>
                </a:lnTo>
                <a:lnTo>
                  <a:pt x="10" y="5"/>
                </a:lnTo>
                <a:lnTo>
                  <a:pt x="8" y="4"/>
                </a:lnTo>
                <a:lnTo>
                  <a:pt x="7" y="4"/>
                </a:lnTo>
                <a:lnTo>
                  <a:pt x="5" y="4"/>
                </a:lnTo>
                <a:lnTo>
                  <a:pt x="3" y="2"/>
                </a:lnTo>
                <a:lnTo>
                  <a:pt x="1" y="2"/>
                </a:lnTo>
                <a:lnTo>
                  <a:pt x="0" y="0"/>
                </a:lnTo>
                <a:close/>
                <a:moveTo>
                  <a:pt x="216" y="0"/>
                </a:moveTo>
                <a:lnTo>
                  <a:pt x="299" y="0"/>
                </a:lnTo>
                <a:lnTo>
                  <a:pt x="299" y="2"/>
                </a:lnTo>
                <a:lnTo>
                  <a:pt x="297" y="4"/>
                </a:lnTo>
                <a:lnTo>
                  <a:pt x="297" y="5"/>
                </a:lnTo>
                <a:lnTo>
                  <a:pt x="221" y="5"/>
                </a:lnTo>
                <a:lnTo>
                  <a:pt x="221" y="4"/>
                </a:lnTo>
                <a:lnTo>
                  <a:pt x="219" y="4"/>
                </a:lnTo>
                <a:lnTo>
                  <a:pt x="218" y="2"/>
                </a:lnTo>
                <a:lnTo>
                  <a:pt x="216" y="2"/>
                </a:lnTo>
                <a:lnTo>
                  <a:pt x="216"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95" name="Freeform 1001"/>
          <p:cNvSpPr>
            <a:spLocks noEditPoints="1"/>
          </p:cNvSpPr>
          <p:nvPr/>
        </p:nvSpPr>
        <p:spPr bwMode="auto">
          <a:xfrm>
            <a:off x="6632575" y="3763963"/>
            <a:ext cx="463550" cy="7937"/>
          </a:xfrm>
          <a:custGeom>
            <a:avLst/>
            <a:gdLst>
              <a:gd name="T0" fmla="*/ 0 w 292"/>
              <a:gd name="T1" fmla="*/ 0 h 5"/>
              <a:gd name="T2" fmla="*/ 2147483646 w 292"/>
              <a:gd name="T3" fmla="*/ 0 h 5"/>
              <a:gd name="T4" fmla="*/ 2147483646 w 292"/>
              <a:gd name="T5" fmla="*/ 2147483646 h 5"/>
              <a:gd name="T6" fmla="*/ 2147483646 w 292"/>
              <a:gd name="T7" fmla="*/ 2147483646 h 5"/>
              <a:gd name="T8" fmla="*/ 2147483646 w 292"/>
              <a:gd name="T9" fmla="*/ 2147483646 h 5"/>
              <a:gd name="T10" fmla="*/ 2147483646 w 292"/>
              <a:gd name="T11" fmla="*/ 2147483646 h 5"/>
              <a:gd name="T12" fmla="*/ 2147483646 w 292"/>
              <a:gd name="T13" fmla="*/ 2147483646 h 5"/>
              <a:gd name="T14" fmla="*/ 2147483646 w 292"/>
              <a:gd name="T15" fmla="*/ 2147483646 h 5"/>
              <a:gd name="T16" fmla="*/ 2147483646 w 292"/>
              <a:gd name="T17" fmla="*/ 2147483646 h 5"/>
              <a:gd name="T18" fmla="*/ 2147483646 w 292"/>
              <a:gd name="T19" fmla="*/ 2147483646 h 5"/>
              <a:gd name="T20" fmla="*/ 2147483646 w 292"/>
              <a:gd name="T21" fmla="*/ 2147483646 h 5"/>
              <a:gd name="T22" fmla="*/ 2147483646 w 292"/>
              <a:gd name="T23" fmla="*/ 2147483646 h 5"/>
              <a:gd name="T24" fmla="*/ 2147483646 w 292"/>
              <a:gd name="T25" fmla="*/ 2147483646 h 5"/>
              <a:gd name="T26" fmla="*/ 2147483646 w 292"/>
              <a:gd name="T27" fmla="*/ 2147483646 h 5"/>
              <a:gd name="T28" fmla="*/ 2147483646 w 292"/>
              <a:gd name="T29" fmla="*/ 2147483646 h 5"/>
              <a:gd name="T30" fmla="*/ 2147483646 w 292"/>
              <a:gd name="T31" fmla="*/ 2147483646 h 5"/>
              <a:gd name="T32" fmla="*/ 2147483646 w 292"/>
              <a:gd name="T33" fmla="*/ 2147483646 h 5"/>
              <a:gd name="T34" fmla="*/ 2147483646 w 292"/>
              <a:gd name="T35" fmla="*/ 2147483646 h 5"/>
              <a:gd name="T36" fmla="*/ 0 w 292"/>
              <a:gd name="T37" fmla="*/ 0 h 5"/>
              <a:gd name="T38" fmla="*/ 2147483646 w 292"/>
              <a:gd name="T39" fmla="*/ 0 h 5"/>
              <a:gd name="T40" fmla="*/ 2147483646 w 292"/>
              <a:gd name="T41" fmla="*/ 0 h 5"/>
              <a:gd name="T42" fmla="*/ 2147483646 w 292"/>
              <a:gd name="T43" fmla="*/ 2147483646 h 5"/>
              <a:gd name="T44" fmla="*/ 2147483646 w 292"/>
              <a:gd name="T45" fmla="*/ 2147483646 h 5"/>
              <a:gd name="T46" fmla="*/ 2147483646 w 292"/>
              <a:gd name="T47" fmla="*/ 2147483646 h 5"/>
              <a:gd name="T48" fmla="*/ 2147483646 w 292"/>
              <a:gd name="T49" fmla="*/ 2147483646 h 5"/>
              <a:gd name="T50" fmla="*/ 2147483646 w 292"/>
              <a:gd name="T51" fmla="*/ 2147483646 h 5"/>
              <a:gd name="T52" fmla="*/ 2147483646 w 292"/>
              <a:gd name="T53" fmla="*/ 2147483646 h 5"/>
              <a:gd name="T54" fmla="*/ 2147483646 w 292"/>
              <a:gd name="T55" fmla="*/ 2147483646 h 5"/>
              <a:gd name="T56" fmla="*/ 2147483646 w 292"/>
              <a:gd name="T57" fmla="*/ 2147483646 h 5"/>
              <a:gd name="T58" fmla="*/ 2147483646 w 292"/>
              <a:gd name="T59" fmla="*/ 2147483646 h 5"/>
              <a:gd name="T60" fmla="*/ 2147483646 w 292"/>
              <a:gd name="T61" fmla="*/ 2147483646 h 5"/>
              <a:gd name="T62" fmla="*/ 2147483646 w 292"/>
              <a:gd name="T63" fmla="*/ 2147483646 h 5"/>
              <a:gd name="T64" fmla="*/ 2147483646 w 292"/>
              <a:gd name="T65" fmla="*/ 2147483646 h 5"/>
              <a:gd name="T66" fmla="*/ 2147483646 w 292"/>
              <a:gd name="T67" fmla="*/ 2147483646 h 5"/>
              <a:gd name="T68" fmla="*/ 2147483646 w 292"/>
              <a:gd name="T69" fmla="*/ 2147483646 h 5"/>
              <a:gd name="T70" fmla="*/ 2147483646 w 292"/>
              <a:gd name="T71" fmla="*/ 2147483646 h 5"/>
              <a:gd name="T72" fmla="*/ 2147483646 w 292"/>
              <a:gd name="T73" fmla="*/ 2147483646 h 5"/>
              <a:gd name="T74" fmla="*/ 2147483646 w 292"/>
              <a:gd name="T75" fmla="*/ 0 h 5"/>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92" h="5">
                <a:moveTo>
                  <a:pt x="0" y="0"/>
                </a:moveTo>
                <a:lnTo>
                  <a:pt x="34" y="0"/>
                </a:lnTo>
                <a:lnTo>
                  <a:pt x="34" y="2"/>
                </a:lnTo>
                <a:lnTo>
                  <a:pt x="32" y="2"/>
                </a:lnTo>
                <a:lnTo>
                  <a:pt x="32" y="3"/>
                </a:lnTo>
                <a:lnTo>
                  <a:pt x="30" y="3"/>
                </a:lnTo>
                <a:lnTo>
                  <a:pt x="29" y="3"/>
                </a:lnTo>
                <a:lnTo>
                  <a:pt x="27" y="3"/>
                </a:lnTo>
                <a:lnTo>
                  <a:pt x="25" y="5"/>
                </a:lnTo>
                <a:lnTo>
                  <a:pt x="15" y="5"/>
                </a:lnTo>
                <a:lnTo>
                  <a:pt x="13" y="3"/>
                </a:lnTo>
                <a:lnTo>
                  <a:pt x="10" y="3"/>
                </a:lnTo>
                <a:lnTo>
                  <a:pt x="8" y="3"/>
                </a:lnTo>
                <a:lnTo>
                  <a:pt x="7" y="3"/>
                </a:lnTo>
                <a:lnTo>
                  <a:pt x="5" y="3"/>
                </a:lnTo>
                <a:lnTo>
                  <a:pt x="3" y="2"/>
                </a:lnTo>
                <a:lnTo>
                  <a:pt x="2" y="2"/>
                </a:lnTo>
                <a:lnTo>
                  <a:pt x="0" y="0"/>
                </a:lnTo>
                <a:close/>
                <a:moveTo>
                  <a:pt x="213" y="0"/>
                </a:moveTo>
                <a:lnTo>
                  <a:pt x="292" y="0"/>
                </a:lnTo>
                <a:lnTo>
                  <a:pt x="292" y="2"/>
                </a:lnTo>
                <a:lnTo>
                  <a:pt x="292" y="3"/>
                </a:lnTo>
                <a:lnTo>
                  <a:pt x="291" y="5"/>
                </a:lnTo>
                <a:lnTo>
                  <a:pt x="220" y="5"/>
                </a:lnTo>
                <a:lnTo>
                  <a:pt x="220" y="3"/>
                </a:lnTo>
                <a:lnTo>
                  <a:pt x="218" y="3"/>
                </a:lnTo>
                <a:lnTo>
                  <a:pt x="216" y="3"/>
                </a:lnTo>
                <a:lnTo>
                  <a:pt x="216" y="2"/>
                </a:lnTo>
                <a:lnTo>
                  <a:pt x="214" y="2"/>
                </a:lnTo>
                <a:lnTo>
                  <a:pt x="213"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96" name="Freeform 1002"/>
          <p:cNvSpPr>
            <a:spLocks noEditPoints="1"/>
          </p:cNvSpPr>
          <p:nvPr/>
        </p:nvSpPr>
        <p:spPr bwMode="auto">
          <a:xfrm>
            <a:off x="6640513" y="3768725"/>
            <a:ext cx="455612" cy="6350"/>
          </a:xfrm>
          <a:custGeom>
            <a:avLst/>
            <a:gdLst>
              <a:gd name="T0" fmla="*/ 0 w 287"/>
              <a:gd name="T1" fmla="*/ 0 h 4"/>
              <a:gd name="T2" fmla="*/ 2147483646 w 287"/>
              <a:gd name="T3" fmla="*/ 0 h 4"/>
              <a:gd name="T4" fmla="*/ 2147483646 w 287"/>
              <a:gd name="T5" fmla="*/ 0 h 4"/>
              <a:gd name="T6" fmla="*/ 2147483646 w 287"/>
              <a:gd name="T7" fmla="*/ 0 h 4"/>
              <a:gd name="T8" fmla="*/ 2147483646 w 287"/>
              <a:gd name="T9" fmla="*/ 0 h 4"/>
              <a:gd name="T10" fmla="*/ 2147483646 w 287"/>
              <a:gd name="T11" fmla="*/ 0 h 4"/>
              <a:gd name="T12" fmla="*/ 2147483646 w 287"/>
              <a:gd name="T13" fmla="*/ 2147483646 h 4"/>
              <a:gd name="T14" fmla="*/ 2147483646 w 287"/>
              <a:gd name="T15" fmla="*/ 2147483646 h 4"/>
              <a:gd name="T16" fmla="*/ 2147483646 w 287"/>
              <a:gd name="T17" fmla="*/ 2147483646 h 4"/>
              <a:gd name="T18" fmla="*/ 2147483646 w 287"/>
              <a:gd name="T19" fmla="*/ 2147483646 h 4"/>
              <a:gd name="T20" fmla="*/ 2147483646 w 287"/>
              <a:gd name="T21" fmla="*/ 2147483646 h 4"/>
              <a:gd name="T22" fmla="*/ 2147483646 w 287"/>
              <a:gd name="T23" fmla="*/ 2147483646 h 4"/>
              <a:gd name="T24" fmla="*/ 2147483646 w 287"/>
              <a:gd name="T25" fmla="*/ 2147483646 h 4"/>
              <a:gd name="T26" fmla="*/ 2147483646 w 287"/>
              <a:gd name="T27" fmla="*/ 2147483646 h 4"/>
              <a:gd name="T28" fmla="*/ 2147483646 w 287"/>
              <a:gd name="T29" fmla="*/ 0 h 4"/>
              <a:gd name="T30" fmla="*/ 2147483646 w 287"/>
              <a:gd name="T31" fmla="*/ 0 h 4"/>
              <a:gd name="T32" fmla="*/ 2147483646 w 287"/>
              <a:gd name="T33" fmla="*/ 0 h 4"/>
              <a:gd name="T34" fmla="*/ 0 w 287"/>
              <a:gd name="T35" fmla="*/ 0 h 4"/>
              <a:gd name="T36" fmla="*/ 2147483646 w 287"/>
              <a:gd name="T37" fmla="*/ 0 h 4"/>
              <a:gd name="T38" fmla="*/ 2147483646 w 287"/>
              <a:gd name="T39" fmla="*/ 0 h 4"/>
              <a:gd name="T40" fmla="*/ 2147483646 w 287"/>
              <a:gd name="T41" fmla="*/ 0 h 4"/>
              <a:gd name="T42" fmla="*/ 2147483646 w 287"/>
              <a:gd name="T43" fmla="*/ 0 h 4"/>
              <a:gd name="T44" fmla="*/ 2147483646 w 287"/>
              <a:gd name="T45" fmla="*/ 0 h 4"/>
              <a:gd name="T46" fmla="*/ 2147483646 w 287"/>
              <a:gd name="T47" fmla="*/ 2147483646 h 4"/>
              <a:gd name="T48" fmla="*/ 2147483646 w 287"/>
              <a:gd name="T49" fmla="*/ 2147483646 h 4"/>
              <a:gd name="T50" fmla="*/ 2147483646 w 287"/>
              <a:gd name="T51" fmla="*/ 2147483646 h 4"/>
              <a:gd name="T52" fmla="*/ 2147483646 w 287"/>
              <a:gd name="T53" fmla="*/ 2147483646 h 4"/>
              <a:gd name="T54" fmla="*/ 2147483646 w 287"/>
              <a:gd name="T55" fmla="*/ 2147483646 h 4"/>
              <a:gd name="T56" fmla="*/ 2147483646 w 287"/>
              <a:gd name="T57" fmla="*/ 2147483646 h 4"/>
              <a:gd name="T58" fmla="*/ 2147483646 w 287"/>
              <a:gd name="T59" fmla="*/ 2147483646 h 4"/>
              <a:gd name="T60" fmla="*/ 2147483646 w 287"/>
              <a:gd name="T61" fmla="*/ 2147483646 h 4"/>
              <a:gd name="T62" fmla="*/ 2147483646 w 287"/>
              <a:gd name="T63" fmla="*/ 2147483646 h 4"/>
              <a:gd name="T64" fmla="*/ 2147483646 w 287"/>
              <a:gd name="T65" fmla="*/ 2147483646 h 4"/>
              <a:gd name="T66" fmla="*/ 2147483646 w 287"/>
              <a:gd name="T67" fmla="*/ 0 h 4"/>
              <a:gd name="T68" fmla="*/ 2147483646 w 287"/>
              <a:gd name="T69" fmla="*/ 0 h 4"/>
              <a:gd name="T70" fmla="*/ 2147483646 w 287"/>
              <a:gd name="T71" fmla="*/ 0 h 4"/>
              <a:gd name="T72" fmla="*/ 2147483646 w 287"/>
              <a:gd name="T73" fmla="*/ 0 h 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87" h="4">
                <a:moveTo>
                  <a:pt x="0" y="0"/>
                </a:moveTo>
                <a:lnTo>
                  <a:pt x="27" y="0"/>
                </a:lnTo>
                <a:lnTo>
                  <a:pt x="25" y="0"/>
                </a:lnTo>
                <a:lnTo>
                  <a:pt x="24" y="0"/>
                </a:lnTo>
                <a:lnTo>
                  <a:pt x="22" y="0"/>
                </a:lnTo>
                <a:lnTo>
                  <a:pt x="22" y="2"/>
                </a:lnTo>
                <a:lnTo>
                  <a:pt x="20" y="2"/>
                </a:lnTo>
                <a:lnTo>
                  <a:pt x="18" y="2"/>
                </a:lnTo>
                <a:lnTo>
                  <a:pt x="15" y="2"/>
                </a:lnTo>
                <a:lnTo>
                  <a:pt x="13" y="2"/>
                </a:lnTo>
                <a:lnTo>
                  <a:pt x="12" y="2"/>
                </a:lnTo>
                <a:lnTo>
                  <a:pt x="8" y="2"/>
                </a:lnTo>
                <a:lnTo>
                  <a:pt x="7" y="0"/>
                </a:lnTo>
                <a:lnTo>
                  <a:pt x="5" y="0"/>
                </a:lnTo>
                <a:lnTo>
                  <a:pt x="2" y="0"/>
                </a:lnTo>
                <a:lnTo>
                  <a:pt x="0" y="0"/>
                </a:lnTo>
                <a:close/>
                <a:moveTo>
                  <a:pt x="211" y="0"/>
                </a:moveTo>
                <a:lnTo>
                  <a:pt x="287" y="0"/>
                </a:lnTo>
                <a:lnTo>
                  <a:pt x="286" y="2"/>
                </a:lnTo>
                <a:lnTo>
                  <a:pt x="286" y="4"/>
                </a:lnTo>
                <a:lnTo>
                  <a:pt x="218" y="4"/>
                </a:lnTo>
                <a:lnTo>
                  <a:pt x="218" y="2"/>
                </a:lnTo>
                <a:lnTo>
                  <a:pt x="216" y="2"/>
                </a:lnTo>
                <a:lnTo>
                  <a:pt x="215" y="2"/>
                </a:lnTo>
                <a:lnTo>
                  <a:pt x="215" y="0"/>
                </a:lnTo>
                <a:lnTo>
                  <a:pt x="213" y="0"/>
                </a:lnTo>
                <a:lnTo>
                  <a:pt x="211"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97" name="Freeform 1003"/>
          <p:cNvSpPr>
            <a:spLocks noEditPoints="1"/>
          </p:cNvSpPr>
          <p:nvPr/>
        </p:nvSpPr>
        <p:spPr bwMode="auto">
          <a:xfrm>
            <a:off x="6656388" y="3771900"/>
            <a:ext cx="438150" cy="6350"/>
          </a:xfrm>
          <a:custGeom>
            <a:avLst/>
            <a:gdLst>
              <a:gd name="T0" fmla="*/ 0 w 276"/>
              <a:gd name="T1" fmla="*/ 0 h 4"/>
              <a:gd name="T2" fmla="*/ 2147483646 w 276"/>
              <a:gd name="T3" fmla="*/ 0 h 4"/>
              <a:gd name="T4" fmla="*/ 2147483646 w 276"/>
              <a:gd name="T5" fmla="*/ 0 h 4"/>
              <a:gd name="T6" fmla="*/ 2147483646 w 276"/>
              <a:gd name="T7" fmla="*/ 0 h 4"/>
              <a:gd name="T8" fmla="*/ 2147483646 w 276"/>
              <a:gd name="T9" fmla="*/ 0 h 4"/>
              <a:gd name="T10" fmla="*/ 2147483646 w 276"/>
              <a:gd name="T11" fmla="*/ 0 h 4"/>
              <a:gd name="T12" fmla="*/ 2147483646 w 276"/>
              <a:gd name="T13" fmla="*/ 0 h 4"/>
              <a:gd name="T14" fmla="*/ 2147483646 w 276"/>
              <a:gd name="T15" fmla="*/ 0 h 4"/>
              <a:gd name="T16" fmla="*/ 2147483646 w 276"/>
              <a:gd name="T17" fmla="*/ 0 h 4"/>
              <a:gd name="T18" fmla="*/ 2147483646 w 276"/>
              <a:gd name="T19" fmla="*/ 0 h 4"/>
              <a:gd name="T20" fmla="*/ 2147483646 w 276"/>
              <a:gd name="T21" fmla="*/ 0 h 4"/>
              <a:gd name="T22" fmla="*/ 2147483646 w 276"/>
              <a:gd name="T23" fmla="*/ 0 h 4"/>
              <a:gd name="T24" fmla="*/ 2147483646 w 276"/>
              <a:gd name="T25" fmla="*/ 0 h 4"/>
              <a:gd name="T26" fmla="*/ 2147483646 w 276"/>
              <a:gd name="T27" fmla="*/ 0 h 4"/>
              <a:gd name="T28" fmla="*/ 2147483646 w 276"/>
              <a:gd name="T29" fmla="*/ 0 h 4"/>
              <a:gd name="T30" fmla="*/ 2147483646 w 276"/>
              <a:gd name="T31" fmla="*/ 0 h 4"/>
              <a:gd name="T32" fmla="*/ 0 w 276"/>
              <a:gd name="T33" fmla="*/ 0 h 4"/>
              <a:gd name="T34" fmla="*/ 0 w 276"/>
              <a:gd name="T35" fmla="*/ 0 h 4"/>
              <a:gd name="T36" fmla="*/ 2147483646 w 276"/>
              <a:gd name="T37" fmla="*/ 0 h 4"/>
              <a:gd name="T38" fmla="*/ 2147483646 w 276"/>
              <a:gd name="T39" fmla="*/ 0 h 4"/>
              <a:gd name="T40" fmla="*/ 2147483646 w 276"/>
              <a:gd name="T41" fmla="*/ 0 h 4"/>
              <a:gd name="T42" fmla="*/ 2147483646 w 276"/>
              <a:gd name="T43" fmla="*/ 0 h 4"/>
              <a:gd name="T44" fmla="*/ 2147483646 w 276"/>
              <a:gd name="T45" fmla="*/ 0 h 4"/>
              <a:gd name="T46" fmla="*/ 2147483646 w 276"/>
              <a:gd name="T47" fmla="*/ 2147483646 h 4"/>
              <a:gd name="T48" fmla="*/ 2147483646 w 276"/>
              <a:gd name="T49" fmla="*/ 2147483646 h 4"/>
              <a:gd name="T50" fmla="*/ 2147483646 w 276"/>
              <a:gd name="T51" fmla="*/ 2147483646 h 4"/>
              <a:gd name="T52" fmla="*/ 2147483646 w 276"/>
              <a:gd name="T53" fmla="*/ 2147483646 h 4"/>
              <a:gd name="T54" fmla="*/ 2147483646 w 276"/>
              <a:gd name="T55" fmla="*/ 2147483646 h 4"/>
              <a:gd name="T56" fmla="*/ 2147483646 w 276"/>
              <a:gd name="T57" fmla="*/ 2147483646 h 4"/>
              <a:gd name="T58" fmla="*/ 2147483646 w 276"/>
              <a:gd name="T59" fmla="*/ 2147483646 h 4"/>
              <a:gd name="T60" fmla="*/ 2147483646 w 276"/>
              <a:gd name="T61" fmla="*/ 2147483646 h 4"/>
              <a:gd name="T62" fmla="*/ 2147483646 w 276"/>
              <a:gd name="T63" fmla="*/ 2147483646 h 4"/>
              <a:gd name="T64" fmla="*/ 2147483646 w 276"/>
              <a:gd name="T65" fmla="*/ 2147483646 h 4"/>
              <a:gd name="T66" fmla="*/ 2147483646 w 276"/>
              <a:gd name="T67" fmla="*/ 0 h 4"/>
              <a:gd name="T68" fmla="*/ 2147483646 w 276"/>
              <a:gd name="T69" fmla="*/ 0 h 4"/>
              <a:gd name="T70" fmla="*/ 2147483646 w 276"/>
              <a:gd name="T71" fmla="*/ 0 h 4"/>
              <a:gd name="T72" fmla="*/ 2147483646 w 276"/>
              <a:gd name="T73" fmla="*/ 0 h 4"/>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276" h="4">
                <a:moveTo>
                  <a:pt x="0" y="0"/>
                </a:moveTo>
                <a:lnTo>
                  <a:pt x="10" y="0"/>
                </a:lnTo>
                <a:lnTo>
                  <a:pt x="8" y="0"/>
                </a:lnTo>
                <a:lnTo>
                  <a:pt x="7" y="0"/>
                </a:lnTo>
                <a:lnTo>
                  <a:pt x="5" y="0"/>
                </a:lnTo>
                <a:lnTo>
                  <a:pt x="3" y="0"/>
                </a:lnTo>
                <a:lnTo>
                  <a:pt x="2" y="0"/>
                </a:lnTo>
                <a:lnTo>
                  <a:pt x="0" y="0"/>
                </a:lnTo>
                <a:close/>
                <a:moveTo>
                  <a:pt x="205" y="0"/>
                </a:moveTo>
                <a:lnTo>
                  <a:pt x="276" y="0"/>
                </a:lnTo>
                <a:lnTo>
                  <a:pt x="276" y="2"/>
                </a:lnTo>
                <a:lnTo>
                  <a:pt x="274" y="2"/>
                </a:lnTo>
                <a:lnTo>
                  <a:pt x="274" y="4"/>
                </a:lnTo>
                <a:lnTo>
                  <a:pt x="211" y="4"/>
                </a:lnTo>
                <a:lnTo>
                  <a:pt x="211" y="2"/>
                </a:lnTo>
                <a:lnTo>
                  <a:pt x="210" y="2"/>
                </a:lnTo>
                <a:lnTo>
                  <a:pt x="208" y="2"/>
                </a:lnTo>
                <a:lnTo>
                  <a:pt x="208" y="0"/>
                </a:lnTo>
                <a:lnTo>
                  <a:pt x="206" y="0"/>
                </a:lnTo>
                <a:lnTo>
                  <a:pt x="205"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98" name="Freeform 1004"/>
          <p:cNvSpPr>
            <a:spLocks/>
          </p:cNvSpPr>
          <p:nvPr/>
        </p:nvSpPr>
        <p:spPr bwMode="auto">
          <a:xfrm>
            <a:off x="6986588" y="3775075"/>
            <a:ext cx="107950" cy="4763"/>
          </a:xfrm>
          <a:custGeom>
            <a:avLst/>
            <a:gdLst>
              <a:gd name="T0" fmla="*/ 0 w 68"/>
              <a:gd name="T1" fmla="*/ 0 h 3"/>
              <a:gd name="T2" fmla="*/ 2147483646 w 68"/>
              <a:gd name="T3" fmla="*/ 0 h 3"/>
              <a:gd name="T4" fmla="*/ 2147483646 w 68"/>
              <a:gd name="T5" fmla="*/ 0 h 3"/>
              <a:gd name="T6" fmla="*/ 2147483646 w 68"/>
              <a:gd name="T7" fmla="*/ 0 h 3"/>
              <a:gd name="T8" fmla="*/ 2147483646 w 68"/>
              <a:gd name="T9" fmla="*/ 0 h 3"/>
              <a:gd name="T10" fmla="*/ 2147483646 w 68"/>
              <a:gd name="T11" fmla="*/ 2147483646 h 3"/>
              <a:gd name="T12" fmla="*/ 2147483646 w 68"/>
              <a:gd name="T13" fmla="*/ 2147483646 h 3"/>
              <a:gd name="T14" fmla="*/ 2147483646 w 68"/>
              <a:gd name="T15" fmla="*/ 2147483646 h 3"/>
              <a:gd name="T16" fmla="*/ 2147483646 w 68"/>
              <a:gd name="T17" fmla="*/ 2147483646 h 3"/>
              <a:gd name="T18" fmla="*/ 2147483646 w 68"/>
              <a:gd name="T19" fmla="*/ 2147483646 h 3"/>
              <a:gd name="T20" fmla="*/ 2147483646 w 68"/>
              <a:gd name="T21" fmla="*/ 2147483646 h 3"/>
              <a:gd name="T22" fmla="*/ 2147483646 w 68"/>
              <a:gd name="T23" fmla="*/ 2147483646 h 3"/>
              <a:gd name="T24" fmla="*/ 2147483646 w 68"/>
              <a:gd name="T25" fmla="*/ 2147483646 h 3"/>
              <a:gd name="T26" fmla="*/ 2147483646 w 68"/>
              <a:gd name="T27" fmla="*/ 2147483646 h 3"/>
              <a:gd name="T28" fmla="*/ 2147483646 w 68"/>
              <a:gd name="T29" fmla="*/ 2147483646 h 3"/>
              <a:gd name="T30" fmla="*/ 2147483646 w 68"/>
              <a:gd name="T31" fmla="*/ 0 h 3"/>
              <a:gd name="T32" fmla="*/ 2147483646 w 68"/>
              <a:gd name="T33" fmla="*/ 0 h 3"/>
              <a:gd name="T34" fmla="*/ 2147483646 w 68"/>
              <a:gd name="T35" fmla="*/ 0 h 3"/>
              <a:gd name="T36" fmla="*/ 0 w 68"/>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3">
                <a:moveTo>
                  <a:pt x="0" y="0"/>
                </a:moveTo>
                <a:lnTo>
                  <a:pt x="68" y="0"/>
                </a:lnTo>
                <a:lnTo>
                  <a:pt x="66" y="0"/>
                </a:lnTo>
                <a:lnTo>
                  <a:pt x="66" y="2"/>
                </a:lnTo>
                <a:lnTo>
                  <a:pt x="64" y="2"/>
                </a:lnTo>
                <a:lnTo>
                  <a:pt x="64" y="3"/>
                </a:lnTo>
                <a:lnTo>
                  <a:pt x="7" y="3"/>
                </a:lnTo>
                <a:lnTo>
                  <a:pt x="7" y="2"/>
                </a:lnTo>
                <a:lnTo>
                  <a:pt x="5" y="2"/>
                </a:lnTo>
                <a:lnTo>
                  <a:pt x="3" y="2"/>
                </a:lnTo>
                <a:lnTo>
                  <a:pt x="3" y="0"/>
                </a:lnTo>
                <a:lnTo>
                  <a:pt x="2" y="0"/>
                </a:lnTo>
                <a:lnTo>
                  <a:pt x="0"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899" name="Freeform 1005"/>
          <p:cNvSpPr>
            <a:spLocks/>
          </p:cNvSpPr>
          <p:nvPr/>
        </p:nvSpPr>
        <p:spPr bwMode="auto">
          <a:xfrm>
            <a:off x="6991350" y="3778250"/>
            <a:ext cx="100013" cy="4763"/>
          </a:xfrm>
          <a:custGeom>
            <a:avLst/>
            <a:gdLst>
              <a:gd name="T0" fmla="*/ 0 w 63"/>
              <a:gd name="T1" fmla="*/ 0 h 3"/>
              <a:gd name="T2" fmla="*/ 2147483646 w 63"/>
              <a:gd name="T3" fmla="*/ 0 h 3"/>
              <a:gd name="T4" fmla="*/ 2147483646 w 63"/>
              <a:gd name="T5" fmla="*/ 0 h 3"/>
              <a:gd name="T6" fmla="*/ 2147483646 w 63"/>
              <a:gd name="T7" fmla="*/ 0 h 3"/>
              <a:gd name="T8" fmla="*/ 2147483646 w 63"/>
              <a:gd name="T9" fmla="*/ 0 h 3"/>
              <a:gd name="T10" fmla="*/ 2147483646 w 63"/>
              <a:gd name="T11" fmla="*/ 2147483646 h 3"/>
              <a:gd name="T12" fmla="*/ 2147483646 w 63"/>
              <a:gd name="T13" fmla="*/ 2147483646 h 3"/>
              <a:gd name="T14" fmla="*/ 2147483646 w 63"/>
              <a:gd name="T15" fmla="*/ 2147483646 h 3"/>
              <a:gd name="T16" fmla="*/ 2147483646 w 63"/>
              <a:gd name="T17" fmla="*/ 2147483646 h 3"/>
              <a:gd name="T18" fmla="*/ 2147483646 w 63"/>
              <a:gd name="T19" fmla="*/ 2147483646 h 3"/>
              <a:gd name="T20" fmla="*/ 2147483646 w 63"/>
              <a:gd name="T21" fmla="*/ 2147483646 h 3"/>
              <a:gd name="T22" fmla="*/ 2147483646 w 63"/>
              <a:gd name="T23" fmla="*/ 2147483646 h 3"/>
              <a:gd name="T24" fmla="*/ 2147483646 w 63"/>
              <a:gd name="T25" fmla="*/ 2147483646 h 3"/>
              <a:gd name="T26" fmla="*/ 2147483646 w 63"/>
              <a:gd name="T27" fmla="*/ 2147483646 h 3"/>
              <a:gd name="T28" fmla="*/ 2147483646 w 63"/>
              <a:gd name="T29" fmla="*/ 2147483646 h 3"/>
              <a:gd name="T30" fmla="*/ 2147483646 w 63"/>
              <a:gd name="T31" fmla="*/ 0 h 3"/>
              <a:gd name="T32" fmla="*/ 2147483646 w 63"/>
              <a:gd name="T33" fmla="*/ 0 h 3"/>
              <a:gd name="T34" fmla="*/ 2147483646 w 63"/>
              <a:gd name="T35" fmla="*/ 0 h 3"/>
              <a:gd name="T36" fmla="*/ 0 w 63"/>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3" h="3">
                <a:moveTo>
                  <a:pt x="0" y="0"/>
                </a:moveTo>
                <a:lnTo>
                  <a:pt x="63" y="0"/>
                </a:lnTo>
                <a:lnTo>
                  <a:pt x="61" y="0"/>
                </a:lnTo>
                <a:lnTo>
                  <a:pt x="61" y="1"/>
                </a:lnTo>
                <a:lnTo>
                  <a:pt x="59" y="1"/>
                </a:lnTo>
                <a:lnTo>
                  <a:pt x="59" y="3"/>
                </a:lnTo>
                <a:lnTo>
                  <a:pt x="7" y="3"/>
                </a:lnTo>
                <a:lnTo>
                  <a:pt x="7" y="1"/>
                </a:lnTo>
                <a:lnTo>
                  <a:pt x="5" y="1"/>
                </a:lnTo>
                <a:lnTo>
                  <a:pt x="4" y="1"/>
                </a:lnTo>
                <a:lnTo>
                  <a:pt x="4" y="0"/>
                </a:lnTo>
                <a:lnTo>
                  <a:pt x="2" y="0"/>
                </a:lnTo>
                <a:lnTo>
                  <a:pt x="0"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00" name="Freeform 1006"/>
          <p:cNvSpPr>
            <a:spLocks/>
          </p:cNvSpPr>
          <p:nvPr/>
        </p:nvSpPr>
        <p:spPr bwMode="auto">
          <a:xfrm>
            <a:off x="6997700" y="3779838"/>
            <a:ext cx="90488" cy="6350"/>
          </a:xfrm>
          <a:custGeom>
            <a:avLst/>
            <a:gdLst>
              <a:gd name="T0" fmla="*/ 0 w 57"/>
              <a:gd name="T1" fmla="*/ 0 h 4"/>
              <a:gd name="T2" fmla="*/ 2147483646 w 57"/>
              <a:gd name="T3" fmla="*/ 0 h 4"/>
              <a:gd name="T4" fmla="*/ 2147483646 w 57"/>
              <a:gd name="T5" fmla="*/ 0 h 4"/>
              <a:gd name="T6" fmla="*/ 2147483646 w 57"/>
              <a:gd name="T7" fmla="*/ 0 h 4"/>
              <a:gd name="T8" fmla="*/ 2147483646 w 57"/>
              <a:gd name="T9" fmla="*/ 2147483646 h 4"/>
              <a:gd name="T10" fmla="*/ 2147483646 w 57"/>
              <a:gd name="T11" fmla="*/ 2147483646 h 4"/>
              <a:gd name="T12" fmla="*/ 2147483646 w 57"/>
              <a:gd name="T13" fmla="*/ 2147483646 h 4"/>
              <a:gd name="T14" fmla="*/ 2147483646 w 57"/>
              <a:gd name="T15" fmla="*/ 2147483646 h 4"/>
              <a:gd name="T16" fmla="*/ 2147483646 w 57"/>
              <a:gd name="T17" fmla="*/ 2147483646 h 4"/>
              <a:gd name="T18" fmla="*/ 2147483646 w 57"/>
              <a:gd name="T19" fmla="*/ 2147483646 h 4"/>
              <a:gd name="T20" fmla="*/ 2147483646 w 57"/>
              <a:gd name="T21" fmla="*/ 2147483646 h 4"/>
              <a:gd name="T22" fmla="*/ 2147483646 w 57"/>
              <a:gd name="T23" fmla="*/ 2147483646 h 4"/>
              <a:gd name="T24" fmla="*/ 2147483646 w 57"/>
              <a:gd name="T25" fmla="*/ 2147483646 h 4"/>
              <a:gd name="T26" fmla="*/ 2147483646 w 57"/>
              <a:gd name="T27" fmla="*/ 2147483646 h 4"/>
              <a:gd name="T28" fmla="*/ 2147483646 w 57"/>
              <a:gd name="T29" fmla="*/ 2147483646 h 4"/>
              <a:gd name="T30" fmla="*/ 2147483646 w 57"/>
              <a:gd name="T31" fmla="*/ 2147483646 h 4"/>
              <a:gd name="T32" fmla="*/ 2147483646 w 57"/>
              <a:gd name="T33" fmla="*/ 0 h 4"/>
              <a:gd name="T34" fmla="*/ 2147483646 w 57"/>
              <a:gd name="T35" fmla="*/ 0 h 4"/>
              <a:gd name="T36" fmla="*/ 0 w 57"/>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57" h="4">
                <a:moveTo>
                  <a:pt x="0" y="0"/>
                </a:moveTo>
                <a:lnTo>
                  <a:pt x="57" y="0"/>
                </a:lnTo>
                <a:lnTo>
                  <a:pt x="55" y="0"/>
                </a:lnTo>
                <a:lnTo>
                  <a:pt x="55" y="2"/>
                </a:lnTo>
                <a:lnTo>
                  <a:pt x="54" y="2"/>
                </a:lnTo>
                <a:lnTo>
                  <a:pt x="54" y="4"/>
                </a:lnTo>
                <a:lnTo>
                  <a:pt x="52" y="4"/>
                </a:lnTo>
                <a:lnTo>
                  <a:pt x="8" y="4"/>
                </a:lnTo>
                <a:lnTo>
                  <a:pt x="6" y="4"/>
                </a:lnTo>
                <a:lnTo>
                  <a:pt x="6" y="2"/>
                </a:lnTo>
                <a:lnTo>
                  <a:pt x="5" y="2"/>
                </a:lnTo>
                <a:lnTo>
                  <a:pt x="3" y="2"/>
                </a:lnTo>
                <a:lnTo>
                  <a:pt x="1" y="0"/>
                </a:lnTo>
                <a:lnTo>
                  <a:pt x="0"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01" name="Freeform 1007"/>
          <p:cNvSpPr>
            <a:spLocks/>
          </p:cNvSpPr>
          <p:nvPr/>
        </p:nvSpPr>
        <p:spPr bwMode="auto">
          <a:xfrm>
            <a:off x="7002463" y="3783013"/>
            <a:ext cx="82550" cy="4762"/>
          </a:xfrm>
          <a:custGeom>
            <a:avLst/>
            <a:gdLst>
              <a:gd name="T0" fmla="*/ 0 w 52"/>
              <a:gd name="T1" fmla="*/ 0 h 3"/>
              <a:gd name="T2" fmla="*/ 2147483646 w 52"/>
              <a:gd name="T3" fmla="*/ 0 h 3"/>
              <a:gd name="T4" fmla="*/ 2147483646 w 52"/>
              <a:gd name="T5" fmla="*/ 0 h 3"/>
              <a:gd name="T6" fmla="*/ 2147483646 w 52"/>
              <a:gd name="T7" fmla="*/ 0 h 3"/>
              <a:gd name="T8" fmla="*/ 2147483646 w 52"/>
              <a:gd name="T9" fmla="*/ 0 h 3"/>
              <a:gd name="T10" fmla="*/ 2147483646 w 52"/>
              <a:gd name="T11" fmla="*/ 0 h 3"/>
              <a:gd name="T12" fmla="*/ 2147483646 w 52"/>
              <a:gd name="T13" fmla="*/ 2147483646 h 3"/>
              <a:gd name="T14" fmla="*/ 2147483646 w 52"/>
              <a:gd name="T15" fmla="*/ 2147483646 h 3"/>
              <a:gd name="T16" fmla="*/ 2147483646 w 52"/>
              <a:gd name="T17" fmla="*/ 2147483646 h 3"/>
              <a:gd name="T18" fmla="*/ 2147483646 w 52"/>
              <a:gd name="T19" fmla="*/ 2147483646 h 3"/>
              <a:gd name="T20" fmla="*/ 2147483646 w 52"/>
              <a:gd name="T21" fmla="*/ 2147483646 h 3"/>
              <a:gd name="T22" fmla="*/ 2147483646 w 52"/>
              <a:gd name="T23" fmla="*/ 2147483646 h 3"/>
              <a:gd name="T24" fmla="*/ 2147483646 w 52"/>
              <a:gd name="T25" fmla="*/ 2147483646 h 3"/>
              <a:gd name="T26" fmla="*/ 2147483646 w 52"/>
              <a:gd name="T27" fmla="*/ 2147483646 h 3"/>
              <a:gd name="T28" fmla="*/ 2147483646 w 52"/>
              <a:gd name="T29" fmla="*/ 2147483646 h 3"/>
              <a:gd name="T30" fmla="*/ 2147483646 w 52"/>
              <a:gd name="T31" fmla="*/ 2147483646 h 3"/>
              <a:gd name="T32" fmla="*/ 2147483646 w 52"/>
              <a:gd name="T33" fmla="*/ 2147483646 h 3"/>
              <a:gd name="T34" fmla="*/ 2147483646 w 52"/>
              <a:gd name="T35" fmla="*/ 2147483646 h 3"/>
              <a:gd name="T36" fmla="*/ 2147483646 w 52"/>
              <a:gd name="T37" fmla="*/ 2147483646 h 3"/>
              <a:gd name="T38" fmla="*/ 2147483646 w 52"/>
              <a:gd name="T39" fmla="*/ 2147483646 h 3"/>
              <a:gd name="T40" fmla="*/ 2147483646 w 52"/>
              <a:gd name="T41" fmla="*/ 2147483646 h 3"/>
              <a:gd name="T42" fmla="*/ 2147483646 w 52"/>
              <a:gd name="T43" fmla="*/ 2147483646 h 3"/>
              <a:gd name="T44" fmla="*/ 2147483646 w 52"/>
              <a:gd name="T45" fmla="*/ 2147483646 h 3"/>
              <a:gd name="T46" fmla="*/ 2147483646 w 52"/>
              <a:gd name="T47" fmla="*/ 2147483646 h 3"/>
              <a:gd name="T48" fmla="*/ 2147483646 w 52"/>
              <a:gd name="T49" fmla="*/ 0 h 3"/>
              <a:gd name="T50" fmla="*/ 2147483646 w 52"/>
              <a:gd name="T51" fmla="*/ 0 h 3"/>
              <a:gd name="T52" fmla="*/ 0 w 52"/>
              <a:gd name="T53" fmla="*/ 0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2" h="3">
                <a:moveTo>
                  <a:pt x="0" y="0"/>
                </a:moveTo>
                <a:lnTo>
                  <a:pt x="52" y="0"/>
                </a:lnTo>
                <a:lnTo>
                  <a:pt x="51" y="0"/>
                </a:lnTo>
                <a:lnTo>
                  <a:pt x="51" y="2"/>
                </a:lnTo>
                <a:lnTo>
                  <a:pt x="49" y="2"/>
                </a:lnTo>
                <a:lnTo>
                  <a:pt x="47" y="2"/>
                </a:lnTo>
                <a:lnTo>
                  <a:pt x="47" y="3"/>
                </a:lnTo>
                <a:lnTo>
                  <a:pt x="10" y="3"/>
                </a:lnTo>
                <a:lnTo>
                  <a:pt x="9" y="3"/>
                </a:lnTo>
                <a:lnTo>
                  <a:pt x="7" y="2"/>
                </a:lnTo>
                <a:lnTo>
                  <a:pt x="5" y="2"/>
                </a:lnTo>
                <a:lnTo>
                  <a:pt x="3" y="2"/>
                </a:lnTo>
                <a:lnTo>
                  <a:pt x="3" y="0"/>
                </a:lnTo>
                <a:lnTo>
                  <a:pt x="2" y="0"/>
                </a:lnTo>
                <a:lnTo>
                  <a:pt x="0"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02" name="Freeform 1008"/>
          <p:cNvSpPr>
            <a:spLocks/>
          </p:cNvSpPr>
          <p:nvPr/>
        </p:nvSpPr>
        <p:spPr bwMode="auto">
          <a:xfrm>
            <a:off x="7010400" y="3786188"/>
            <a:ext cx="69850" cy="4762"/>
          </a:xfrm>
          <a:custGeom>
            <a:avLst/>
            <a:gdLst>
              <a:gd name="T0" fmla="*/ 0 w 44"/>
              <a:gd name="T1" fmla="*/ 0 h 3"/>
              <a:gd name="T2" fmla="*/ 2147483646 w 44"/>
              <a:gd name="T3" fmla="*/ 0 h 3"/>
              <a:gd name="T4" fmla="*/ 2147483646 w 44"/>
              <a:gd name="T5" fmla="*/ 0 h 3"/>
              <a:gd name="T6" fmla="*/ 2147483646 w 44"/>
              <a:gd name="T7" fmla="*/ 0 h 3"/>
              <a:gd name="T8" fmla="*/ 2147483646 w 44"/>
              <a:gd name="T9" fmla="*/ 0 h 3"/>
              <a:gd name="T10" fmla="*/ 2147483646 w 44"/>
              <a:gd name="T11" fmla="*/ 0 h 3"/>
              <a:gd name="T12" fmla="*/ 2147483646 w 44"/>
              <a:gd name="T13" fmla="*/ 0 h 3"/>
              <a:gd name="T14" fmla="*/ 2147483646 w 44"/>
              <a:gd name="T15" fmla="*/ 0 h 3"/>
              <a:gd name="T16" fmla="*/ 2147483646 w 44"/>
              <a:gd name="T17" fmla="*/ 0 h 3"/>
              <a:gd name="T18" fmla="*/ 2147483646 w 44"/>
              <a:gd name="T19" fmla="*/ 0 h 3"/>
              <a:gd name="T20" fmla="*/ 2147483646 w 44"/>
              <a:gd name="T21" fmla="*/ 0 h 3"/>
              <a:gd name="T22" fmla="*/ 2147483646 w 44"/>
              <a:gd name="T23" fmla="*/ 2147483646 h 3"/>
              <a:gd name="T24" fmla="*/ 2147483646 w 44"/>
              <a:gd name="T25" fmla="*/ 2147483646 h 3"/>
              <a:gd name="T26" fmla="*/ 2147483646 w 44"/>
              <a:gd name="T27" fmla="*/ 2147483646 h 3"/>
              <a:gd name="T28" fmla="*/ 2147483646 w 44"/>
              <a:gd name="T29" fmla="*/ 2147483646 h 3"/>
              <a:gd name="T30" fmla="*/ 2147483646 w 44"/>
              <a:gd name="T31" fmla="*/ 2147483646 h 3"/>
              <a:gd name="T32" fmla="*/ 2147483646 w 44"/>
              <a:gd name="T33" fmla="*/ 2147483646 h 3"/>
              <a:gd name="T34" fmla="*/ 2147483646 w 44"/>
              <a:gd name="T35" fmla="*/ 2147483646 h 3"/>
              <a:gd name="T36" fmla="*/ 2147483646 w 44"/>
              <a:gd name="T37" fmla="*/ 2147483646 h 3"/>
              <a:gd name="T38" fmla="*/ 2147483646 w 44"/>
              <a:gd name="T39" fmla="*/ 2147483646 h 3"/>
              <a:gd name="T40" fmla="*/ 2147483646 w 44"/>
              <a:gd name="T41" fmla="*/ 2147483646 h 3"/>
              <a:gd name="T42" fmla="*/ 2147483646 w 44"/>
              <a:gd name="T43" fmla="*/ 2147483646 h 3"/>
              <a:gd name="T44" fmla="*/ 2147483646 w 44"/>
              <a:gd name="T45" fmla="*/ 2147483646 h 3"/>
              <a:gd name="T46" fmla="*/ 2147483646 w 44"/>
              <a:gd name="T47" fmla="*/ 2147483646 h 3"/>
              <a:gd name="T48" fmla="*/ 2147483646 w 44"/>
              <a:gd name="T49" fmla="*/ 0 h 3"/>
              <a:gd name="T50" fmla="*/ 2147483646 w 44"/>
              <a:gd name="T51" fmla="*/ 0 h 3"/>
              <a:gd name="T52" fmla="*/ 0 w 44"/>
              <a:gd name="T53" fmla="*/ 0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4" h="3">
                <a:moveTo>
                  <a:pt x="0" y="0"/>
                </a:moveTo>
                <a:lnTo>
                  <a:pt x="44" y="0"/>
                </a:lnTo>
                <a:lnTo>
                  <a:pt x="42" y="0"/>
                </a:lnTo>
                <a:lnTo>
                  <a:pt x="42" y="1"/>
                </a:lnTo>
                <a:lnTo>
                  <a:pt x="41" y="1"/>
                </a:lnTo>
                <a:lnTo>
                  <a:pt x="39" y="1"/>
                </a:lnTo>
                <a:lnTo>
                  <a:pt x="39" y="3"/>
                </a:lnTo>
                <a:lnTo>
                  <a:pt x="37" y="3"/>
                </a:lnTo>
                <a:lnTo>
                  <a:pt x="10" y="3"/>
                </a:lnTo>
                <a:lnTo>
                  <a:pt x="9" y="3"/>
                </a:lnTo>
                <a:lnTo>
                  <a:pt x="7" y="1"/>
                </a:lnTo>
                <a:lnTo>
                  <a:pt x="5" y="1"/>
                </a:lnTo>
                <a:lnTo>
                  <a:pt x="4" y="1"/>
                </a:lnTo>
                <a:lnTo>
                  <a:pt x="2" y="0"/>
                </a:lnTo>
                <a:lnTo>
                  <a:pt x="0" y="0"/>
                </a:lnTo>
                <a:close/>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03" name="Freeform 1009"/>
          <p:cNvSpPr>
            <a:spLocks/>
          </p:cNvSpPr>
          <p:nvPr/>
        </p:nvSpPr>
        <p:spPr bwMode="auto">
          <a:xfrm>
            <a:off x="7018338" y="3787775"/>
            <a:ext cx="58737" cy="6350"/>
          </a:xfrm>
          <a:custGeom>
            <a:avLst/>
            <a:gdLst>
              <a:gd name="T0" fmla="*/ 0 w 37"/>
              <a:gd name="T1" fmla="*/ 0 h 4"/>
              <a:gd name="T2" fmla="*/ 2147483646 w 37"/>
              <a:gd name="T3" fmla="*/ 0 h 4"/>
              <a:gd name="T4" fmla="*/ 2147483646 w 37"/>
              <a:gd name="T5" fmla="*/ 0 h 4"/>
              <a:gd name="T6" fmla="*/ 2147483646 w 37"/>
              <a:gd name="T7" fmla="*/ 2147483646 h 4"/>
              <a:gd name="T8" fmla="*/ 2147483646 w 37"/>
              <a:gd name="T9" fmla="*/ 2147483646 h 4"/>
              <a:gd name="T10" fmla="*/ 2147483646 w 37"/>
              <a:gd name="T11" fmla="*/ 2147483646 h 4"/>
              <a:gd name="T12" fmla="*/ 2147483646 w 37"/>
              <a:gd name="T13" fmla="*/ 2147483646 h 4"/>
              <a:gd name="T14" fmla="*/ 2147483646 w 37"/>
              <a:gd name="T15" fmla="*/ 2147483646 h 4"/>
              <a:gd name="T16" fmla="*/ 2147483646 w 37"/>
              <a:gd name="T17" fmla="*/ 2147483646 h 4"/>
              <a:gd name="T18" fmla="*/ 2147483646 w 37"/>
              <a:gd name="T19" fmla="*/ 2147483646 h 4"/>
              <a:gd name="T20" fmla="*/ 2147483646 w 37"/>
              <a:gd name="T21" fmla="*/ 2147483646 h 4"/>
              <a:gd name="T22" fmla="*/ 2147483646 w 37"/>
              <a:gd name="T23" fmla="*/ 2147483646 h 4"/>
              <a:gd name="T24" fmla="*/ 2147483646 w 37"/>
              <a:gd name="T25" fmla="*/ 2147483646 h 4"/>
              <a:gd name="T26" fmla="*/ 2147483646 w 37"/>
              <a:gd name="T27" fmla="*/ 2147483646 h 4"/>
              <a:gd name="T28" fmla="*/ 2147483646 w 37"/>
              <a:gd name="T29" fmla="*/ 2147483646 h 4"/>
              <a:gd name="T30" fmla="*/ 2147483646 w 37"/>
              <a:gd name="T31" fmla="*/ 2147483646 h 4"/>
              <a:gd name="T32" fmla="*/ 2147483646 w 37"/>
              <a:gd name="T33" fmla="*/ 2147483646 h 4"/>
              <a:gd name="T34" fmla="*/ 2147483646 w 37"/>
              <a:gd name="T35" fmla="*/ 0 h 4"/>
              <a:gd name="T36" fmla="*/ 0 w 37"/>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7" h="4">
                <a:moveTo>
                  <a:pt x="0" y="0"/>
                </a:moveTo>
                <a:lnTo>
                  <a:pt x="37" y="0"/>
                </a:lnTo>
                <a:lnTo>
                  <a:pt x="36" y="0"/>
                </a:lnTo>
                <a:lnTo>
                  <a:pt x="34" y="2"/>
                </a:lnTo>
                <a:lnTo>
                  <a:pt x="32" y="2"/>
                </a:lnTo>
                <a:lnTo>
                  <a:pt x="31" y="2"/>
                </a:lnTo>
                <a:lnTo>
                  <a:pt x="29" y="2"/>
                </a:lnTo>
                <a:lnTo>
                  <a:pt x="29" y="4"/>
                </a:lnTo>
                <a:lnTo>
                  <a:pt x="27" y="4"/>
                </a:lnTo>
                <a:lnTo>
                  <a:pt x="26" y="4"/>
                </a:lnTo>
                <a:lnTo>
                  <a:pt x="14" y="4"/>
                </a:lnTo>
                <a:lnTo>
                  <a:pt x="12" y="4"/>
                </a:lnTo>
                <a:lnTo>
                  <a:pt x="10" y="4"/>
                </a:lnTo>
                <a:lnTo>
                  <a:pt x="9" y="2"/>
                </a:lnTo>
                <a:lnTo>
                  <a:pt x="7" y="2"/>
                </a:lnTo>
                <a:lnTo>
                  <a:pt x="5" y="2"/>
                </a:lnTo>
                <a:lnTo>
                  <a:pt x="4" y="2"/>
                </a:lnTo>
                <a:lnTo>
                  <a:pt x="2" y="0"/>
                </a:lnTo>
                <a:lnTo>
                  <a:pt x="0" y="0"/>
                </a:lnTo>
                <a:close/>
              </a:path>
            </a:pathLst>
          </a:custGeom>
          <a:solidFill>
            <a:srgbClr val="FCFCF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04" name="Freeform 1010"/>
          <p:cNvSpPr>
            <a:spLocks/>
          </p:cNvSpPr>
          <p:nvPr/>
        </p:nvSpPr>
        <p:spPr bwMode="auto">
          <a:xfrm>
            <a:off x="7026275" y="3790950"/>
            <a:ext cx="42863" cy="3175"/>
          </a:xfrm>
          <a:custGeom>
            <a:avLst/>
            <a:gdLst>
              <a:gd name="T0" fmla="*/ 0 w 27"/>
              <a:gd name="T1" fmla="*/ 0 h 2"/>
              <a:gd name="T2" fmla="*/ 2147483646 w 27"/>
              <a:gd name="T3" fmla="*/ 0 h 2"/>
              <a:gd name="T4" fmla="*/ 2147483646 w 27"/>
              <a:gd name="T5" fmla="*/ 0 h 2"/>
              <a:gd name="T6" fmla="*/ 2147483646 w 27"/>
              <a:gd name="T7" fmla="*/ 2147483646 h 2"/>
              <a:gd name="T8" fmla="*/ 2147483646 w 27"/>
              <a:gd name="T9" fmla="*/ 2147483646 h 2"/>
              <a:gd name="T10" fmla="*/ 2147483646 w 27"/>
              <a:gd name="T11" fmla="*/ 2147483646 h 2"/>
              <a:gd name="T12" fmla="*/ 2147483646 w 27"/>
              <a:gd name="T13" fmla="*/ 2147483646 h 2"/>
              <a:gd name="T14" fmla="*/ 2147483646 w 27"/>
              <a:gd name="T15" fmla="*/ 2147483646 h 2"/>
              <a:gd name="T16" fmla="*/ 2147483646 w 27"/>
              <a:gd name="T17" fmla="*/ 0 h 2"/>
              <a:gd name="T18" fmla="*/ 0 w 27"/>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7" h="2">
                <a:moveTo>
                  <a:pt x="0" y="0"/>
                </a:moveTo>
                <a:lnTo>
                  <a:pt x="27" y="0"/>
                </a:lnTo>
                <a:lnTo>
                  <a:pt x="24" y="0"/>
                </a:lnTo>
                <a:lnTo>
                  <a:pt x="21" y="2"/>
                </a:lnTo>
                <a:lnTo>
                  <a:pt x="17" y="2"/>
                </a:lnTo>
                <a:lnTo>
                  <a:pt x="14" y="2"/>
                </a:lnTo>
                <a:lnTo>
                  <a:pt x="10" y="2"/>
                </a:lnTo>
                <a:lnTo>
                  <a:pt x="7" y="2"/>
                </a:lnTo>
                <a:lnTo>
                  <a:pt x="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05" name="Freeform 1011"/>
          <p:cNvSpPr>
            <a:spLocks/>
          </p:cNvSpPr>
          <p:nvPr/>
        </p:nvSpPr>
        <p:spPr bwMode="auto">
          <a:xfrm>
            <a:off x="7040563" y="3794125"/>
            <a:ext cx="19050" cy="1588"/>
          </a:xfrm>
          <a:custGeom>
            <a:avLst/>
            <a:gdLst>
              <a:gd name="T0" fmla="*/ 0 w 12"/>
              <a:gd name="T1" fmla="*/ 0 h 1588"/>
              <a:gd name="T2" fmla="*/ 2147483646 w 12"/>
              <a:gd name="T3" fmla="*/ 0 h 1588"/>
              <a:gd name="T4" fmla="*/ 0 w 12"/>
              <a:gd name="T5" fmla="*/ 0 h 1588"/>
              <a:gd name="T6" fmla="*/ 0 60000 65536"/>
              <a:gd name="T7" fmla="*/ 0 60000 65536"/>
              <a:gd name="T8" fmla="*/ 0 60000 65536"/>
            </a:gdLst>
            <a:ahLst/>
            <a:cxnLst>
              <a:cxn ang="T6">
                <a:pos x="T0" y="T1"/>
              </a:cxn>
              <a:cxn ang="T7">
                <a:pos x="T2" y="T3"/>
              </a:cxn>
              <a:cxn ang="T8">
                <a:pos x="T4" y="T5"/>
              </a:cxn>
            </a:cxnLst>
            <a:rect l="0" t="0" r="r" b="b"/>
            <a:pathLst>
              <a:path w="12" h="1588">
                <a:moveTo>
                  <a:pt x="0" y="0"/>
                </a:moveTo>
                <a:lnTo>
                  <a:pt x="12"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06" name="Freeform 1012"/>
          <p:cNvSpPr>
            <a:spLocks/>
          </p:cNvSpPr>
          <p:nvPr/>
        </p:nvSpPr>
        <p:spPr bwMode="auto">
          <a:xfrm>
            <a:off x="6462713" y="3079750"/>
            <a:ext cx="847725" cy="714375"/>
          </a:xfrm>
          <a:custGeom>
            <a:avLst/>
            <a:gdLst>
              <a:gd name="T0" fmla="*/ 2147483646 w 534"/>
              <a:gd name="T1" fmla="*/ 2147483646 h 450"/>
              <a:gd name="T2" fmla="*/ 2147483646 w 534"/>
              <a:gd name="T3" fmla="*/ 2147483646 h 450"/>
              <a:gd name="T4" fmla="*/ 2147483646 w 534"/>
              <a:gd name="T5" fmla="*/ 2147483646 h 450"/>
              <a:gd name="T6" fmla="*/ 2147483646 w 534"/>
              <a:gd name="T7" fmla="*/ 0 h 450"/>
              <a:gd name="T8" fmla="*/ 2147483646 w 534"/>
              <a:gd name="T9" fmla="*/ 2147483646 h 450"/>
              <a:gd name="T10" fmla="*/ 2147483646 w 534"/>
              <a:gd name="T11" fmla="*/ 2147483646 h 450"/>
              <a:gd name="T12" fmla="*/ 2147483646 w 534"/>
              <a:gd name="T13" fmla="*/ 2147483646 h 450"/>
              <a:gd name="T14" fmla="*/ 2147483646 w 534"/>
              <a:gd name="T15" fmla="*/ 2147483646 h 450"/>
              <a:gd name="T16" fmla="*/ 2147483646 w 534"/>
              <a:gd name="T17" fmla="*/ 2147483646 h 450"/>
              <a:gd name="T18" fmla="*/ 0 w 534"/>
              <a:gd name="T19" fmla="*/ 2147483646 h 450"/>
              <a:gd name="T20" fmla="*/ 2147483646 w 534"/>
              <a:gd name="T21" fmla="*/ 2147483646 h 450"/>
              <a:gd name="T22" fmla="*/ 2147483646 w 534"/>
              <a:gd name="T23" fmla="*/ 2147483646 h 450"/>
              <a:gd name="T24" fmla="*/ 2147483646 w 534"/>
              <a:gd name="T25" fmla="*/ 2147483646 h 450"/>
              <a:gd name="T26" fmla="*/ 2147483646 w 534"/>
              <a:gd name="T27" fmla="*/ 2147483646 h 450"/>
              <a:gd name="T28" fmla="*/ 2147483646 w 534"/>
              <a:gd name="T29" fmla="*/ 2147483646 h 450"/>
              <a:gd name="T30" fmla="*/ 2147483646 w 534"/>
              <a:gd name="T31" fmla="*/ 2147483646 h 450"/>
              <a:gd name="T32" fmla="*/ 2147483646 w 534"/>
              <a:gd name="T33" fmla="*/ 2147483646 h 450"/>
              <a:gd name="T34" fmla="*/ 2147483646 w 534"/>
              <a:gd name="T35" fmla="*/ 2147483646 h 450"/>
              <a:gd name="T36" fmla="*/ 2147483646 w 534"/>
              <a:gd name="T37" fmla="*/ 2147483646 h 450"/>
              <a:gd name="T38" fmla="*/ 2147483646 w 534"/>
              <a:gd name="T39" fmla="*/ 2147483646 h 450"/>
              <a:gd name="T40" fmla="*/ 2147483646 w 534"/>
              <a:gd name="T41" fmla="*/ 2147483646 h 450"/>
              <a:gd name="T42" fmla="*/ 2147483646 w 534"/>
              <a:gd name="T43" fmla="*/ 2147483646 h 450"/>
              <a:gd name="T44" fmla="*/ 2147483646 w 534"/>
              <a:gd name="T45" fmla="*/ 2147483646 h 450"/>
              <a:gd name="T46" fmla="*/ 2147483646 w 534"/>
              <a:gd name="T47" fmla="*/ 2147483646 h 450"/>
              <a:gd name="T48" fmla="*/ 2147483646 w 534"/>
              <a:gd name="T49" fmla="*/ 2147483646 h 450"/>
              <a:gd name="T50" fmla="*/ 2147483646 w 534"/>
              <a:gd name="T51" fmla="*/ 2147483646 h 450"/>
              <a:gd name="T52" fmla="*/ 2147483646 w 534"/>
              <a:gd name="T53" fmla="*/ 2147483646 h 450"/>
              <a:gd name="T54" fmla="*/ 2147483646 w 534"/>
              <a:gd name="T55" fmla="*/ 2147483646 h 450"/>
              <a:gd name="T56" fmla="*/ 2147483646 w 534"/>
              <a:gd name="T57" fmla="*/ 2147483646 h 450"/>
              <a:gd name="T58" fmla="*/ 2147483646 w 534"/>
              <a:gd name="T59" fmla="*/ 2147483646 h 450"/>
              <a:gd name="T60" fmla="*/ 2147483646 w 534"/>
              <a:gd name="T61" fmla="*/ 2147483646 h 450"/>
              <a:gd name="T62" fmla="*/ 2147483646 w 534"/>
              <a:gd name="T63" fmla="*/ 2147483646 h 450"/>
              <a:gd name="T64" fmla="*/ 2147483646 w 534"/>
              <a:gd name="T65" fmla="*/ 2147483646 h 450"/>
              <a:gd name="T66" fmla="*/ 2147483646 w 534"/>
              <a:gd name="T67" fmla="*/ 2147483646 h 450"/>
              <a:gd name="T68" fmla="*/ 2147483646 w 534"/>
              <a:gd name="T69" fmla="*/ 2147483646 h 450"/>
              <a:gd name="T70" fmla="*/ 2147483646 w 534"/>
              <a:gd name="T71" fmla="*/ 2147483646 h 450"/>
              <a:gd name="T72" fmla="*/ 2147483646 w 534"/>
              <a:gd name="T73" fmla="*/ 2147483646 h 450"/>
              <a:gd name="T74" fmla="*/ 2147483646 w 534"/>
              <a:gd name="T75" fmla="*/ 2147483646 h 450"/>
              <a:gd name="T76" fmla="*/ 2147483646 w 534"/>
              <a:gd name="T77" fmla="*/ 2147483646 h 450"/>
              <a:gd name="T78" fmla="*/ 2147483646 w 534"/>
              <a:gd name="T79" fmla="*/ 2147483646 h 450"/>
              <a:gd name="T80" fmla="*/ 2147483646 w 534"/>
              <a:gd name="T81" fmla="*/ 2147483646 h 450"/>
              <a:gd name="T82" fmla="*/ 2147483646 w 534"/>
              <a:gd name="T83" fmla="*/ 2147483646 h 450"/>
              <a:gd name="T84" fmla="*/ 2147483646 w 534"/>
              <a:gd name="T85" fmla="*/ 2147483646 h 45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534" h="450">
                <a:moveTo>
                  <a:pt x="215" y="84"/>
                </a:moveTo>
                <a:lnTo>
                  <a:pt x="201" y="74"/>
                </a:lnTo>
                <a:lnTo>
                  <a:pt x="190" y="63"/>
                </a:lnTo>
                <a:lnTo>
                  <a:pt x="180" y="49"/>
                </a:lnTo>
                <a:lnTo>
                  <a:pt x="169" y="35"/>
                </a:lnTo>
                <a:lnTo>
                  <a:pt x="159" y="22"/>
                </a:lnTo>
                <a:lnTo>
                  <a:pt x="149" y="10"/>
                </a:lnTo>
                <a:lnTo>
                  <a:pt x="142" y="7"/>
                </a:lnTo>
                <a:lnTo>
                  <a:pt x="136" y="3"/>
                </a:lnTo>
                <a:lnTo>
                  <a:pt x="129" y="0"/>
                </a:lnTo>
                <a:lnTo>
                  <a:pt x="122" y="0"/>
                </a:lnTo>
                <a:lnTo>
                  <a:pt x="114" y="0"/>
                </a:lnTo>
                <a:lnTo>
                  <a:pt x="107" y="2"/>
                </a:lnTo>
                <a:lnTo>
                  <a:pt x="100" y="3"/>
                </a:lnTo>
                <a:lnTo>
                  <a:pt x="95" y="7"/>
                </a:lnTo>
                <a:lnTo>
                  <a:pt x="83" y="15"/>
                </a:lnTo>
                <a:lnTo>
                  <a:pt x="71" y="25"/>
                </a:lnTo>
                <a:lnTo>
                  <a:pt x="61" y="37"/>
                </a:lnTo>
                <a:lnTo>
                  <a:pt x="53" y="51"/>
                </a:lnTo>
                <a:lnTo>
                  <a:pt x="44" y="64"/>
                </a:lnTo>
                <a:lnTo>
                  <a:pt x="38" y="78"/>
                </a:lnTo>
                <a:lnTo>
                  <a:pt x="29" y="95"/>
                </a:lnTo>
                <a:lnTo>
                  <a:pt x="22" y="112"/>
                </a:lnTo>
                <a:lnTo>
                  <a:pt x="16" y="128"/>
                </a:lnTo>
                <a:lnTo>
                  <a:pt x="10" y="145"/>
                </a:lnTo>
                <a:lnTo>
                  <a:pt x="7" y="164"/>
                </a:lnTo>
                <a:lnTo>
                  <a:pt x="4" y="183"/>
                </a:lnTo>
                <a:lnTo>
                  <a:pt x="2" y="201"/>
                </a:lnTo>
                <a:lnTo>
                  <a:pt x="0" y="220"/>
                </a:lnTo>
                <a:lnTo>
                  <a:pt x="0" y="238"/>
                </a:lnTo>
                <a:lnTo>
                  <a:pt x="2" y="257"/>
                </a:lnTo>
                <a:lnTo>
                  <a:pt x="4" y="276"/>
                </a:lnTo>
                <a:lnTo>
                  <a:pt x="7" y="294"/>
                </a:lnTo>
                <a:lnTo>
                  <a:pt x="12" y="313"/>
                </a:lnTo>
                <a:lnTo>
                  <a:pt x="17" y="330"/>
                </a:lnTo>
                <a:lnTo>
                  <a:pt x="26" y="347"/>
                </a:lnTo>
                <a:lnTo>
                  <a:pt x="34" y="363"/>
                </a:lnTo>
                <a:lnTo>
                  <a:pt x="43" y="377"/>
                </a:lnTo>
                <a:lnTo>
                  <a:pt x="53" y="389"/>
                </a:lnTo>
                <a:lnTo>
                  <a:pt x="63" y="402"/>
                </a:lnTo>
                <a:lnTo>
                  <a:pt x="75" y="413"/>
                </a:lnTo>
                <a:lnTo>
                  <a:pt x="88" y="423"/>
                </a:lnTo>
                <a:lnTo>
                  <a:pt x="102" y="429"/>
                </a:lnTo>
                <a:lnTo>
                  <a:pt x="115" y="434"/>
                </a:lnTo>
                <a:lnTo>
                  <a:pt x="130" y="436"/>
                </a:lnTo>
                <a:lnTo>
                  <a:pt x="136" y="434"/>
                </a:lnTo>
                <a:lnTo>
                  <a:pt x="141" y="433"/>
                </a:lnTo>
                <a:lnTo>
                  <a:pt x="146" y="428"/>
                </a:lnTo>
                <a:lnTo>
                  <a:pt x="149" y="424"/>
                </a:lnTo>
                <a:lnTo>
                  <a:pt x="156" y="413"/>
                </a:lnTo>
                <a:lnTo>
                  <a:pt x="161" y="397"/>
                </a:lnTo>
                <a:lnTo>
                  <a:pt x="166" y="384"/>
                </a:lnTo>
                <a:lnTo>
                  <a:pt x="173" y="372"/>
                </a:lnTo>
                <a:lnTo>
                  <a:pt x="176" y="367"/>
                </a:lnTo>
                <a:lnTo>
                  <a:pt x="180" y="362"/>
                </a:lnTo>
                <a:lnTo>
                  <a:pt x="185" y="358"/>
                </a:lnTo>
                <a:lnTo>
                  <a:pt x="190" y="357"/>
                </a:lnTo>
                <a:lnTo>
                  <a:pt x="196" y="357"/>
                </a:lnTo>
                <a:lnTo>
                  <a:pt x="203" y="358"/>
                </a:lnTo>
                <a:lnTo>
                  <a:pt x="210" y="358"/>
                </a:lnTo>
                <a:lnTo>
                  <a:pt x="215" y="362"/>
                </a:lnTo>
                <a:lnTo>
                  <a:pt x="227" y="369"/>
                </a:lnTo>
                <a:lnTo>
                  <a:pt x="239" y="377"/>
                </a:lnTo>
                <a:lnTo>
                  <a:pt x="249" y="387"/>
                </a:lnTo>
                <a:lnTo>
                  <a:pt x="261" y="396"/>
                </a:lnTo>
                <a:lnTo>
                  <a:pt x="272" y="406"/>
                </a:lnTo>
                <a:lnTo>
                  <a:pt x="284" y="411"/>
                </a:lnTo>
                <a:lnTo>
                  <a:pt x="296" y="418"/>
                </a:lnTo>
                <a:lnTo>
                  <a:pt x="310" y="426"/>
                </a:lnTo>
                <a:lnTo>
                  <a:pt x="323" y="433"/>
                </a:lnTo>
                <a:lnTo>
                  <a:pt x="337" y="441"/>
                </a:lnTo>
                <a:lnTo>
                  <a:pt x="350" y="446"/>
                </a:lnTo>
                <a:lnTo>
                  <a:pt x="364" y="450"/>
                </a:lnTo>
                <a:lnTo>
                  <a:pt x="371" y="450"/>
                </a:lnTo>
                <a:lnTo>
                  <a:pt x="377" y="450"/>
                </a:lnTo>
                <a:lnTo>
                  <a:pt x="382" y="448"/>
                </a:lnTo>
                <a:lnTo>
                  <a:pt x="389" y="445"/>
                </a:lnTo>
                <a:lnTo>
                  <a:pt x="394" y="441"/>
                </a:lnTo>
                <a:lnTo>
                  <a:pt x="398" y="436"/>
                </a:lnTo>
                <a:lnTo>
                  <a:pt x="401" y="431"/>
                </a:lnTo>
                <a:lnTo>
                  <a:pt x="403" y="424"/>
                </a:lnTo>
                <a:lnTo>
                  <a:pt x="403" y="411"/>
                </a:lnTo>
                <a:lnTo>
                  <a:pt x="403" y="397"/>
                </a:lnTo>
                <a:lnTo>
                  <a:pt x="401" y="380"/>
                </a:lnTo>
                <a:lnTo>
                  <a:pt x="401" y="367"/>
                </a:lnTo>
                <a:lnTo>
                  <a:pt x="401" y="358"/>
                </a:lnTo>
                <a:lnTo>
                  <a:pt x="403" y="352"/>
                </a:lnTo>
                <a:lnTo>
                  <a:pt x="404" y="345"/>
                </a:lnTo>
                <a:lnTo>
                  <a:pt x="408" y="340"/>
                </a:lnTo>
                <a:lnTo>
                  <a:pt x="416" y="328"/>
                </a:lnTo>
                <a:lnTo>
                  <a:pt x="430" y="318"/>
                </a:lnTo>
                <a:lnTo>
                  <a:pt x="443" y="309"/>
                </a:lnTo>
                <a:lnTo>
                  <a:pt x="457" y="301"/>
                </a:lnTo>
                <a:lnTo>
                  <a:pt x="472" y="292"/>
                </a:lnTo>
                <a:lnTo>
                  <a:pt x="485" y="284"/>
                </a:lnTo>
                <a:lnTo>
                  <a:pt x="497" y="274"/>
                </a:lnTo>
                <a:lnTo>
                  <a:pt x="506" y="262"/>
                </a:lnTo>
                <a:lnTo>
                  <a:pt x="514" y="247"/>
                </a:lnTo>
                <a:lnTo>
                  <a:pt x="521" y="232"/>
                </a:lnTo>
                <a:lnTo>
                  <a:pt x="528" y="216"/>
                </a:lnTo>
                <a:lnTo>
                  <a:pt x="531" y="201"/>
                </a:lnTo>
                <a:lnTo>
                  <a:pt x="534" y="184"/>
                </a:lnTo>
                <a:lnTo>
                  <a:pt x="534" y="167"/>
                </a:lnTo>
                <a:lnTo>
                  <a:pt x="533" y="152"/>
                </a:lnTo>
                <a:lnTo>
                  <a:pt x="528" y="139"/>
                </a:lnTo>
                <a:lnTo>
                  <a:pt x="519" y="125"/>
                </a:lnTo>
                <a:lnTo>
                  <a:pt x="511" y="115"/>
                </a:lnTo>
                <a:lnTo>
                  <a:pt x="497" y="106"/>
                </a:lnTo>
                <a:lnTo>
                  <a:pt x="484" y="100"/>
                </a:lnTo>
                <a:lnTo>
                  <a:pt x="470" y="95"/>
                </a:lnTo>
                <a:lnTo>
                  <a:pt x="455" y="90"/>
                </a:lnTo>
                <a:lnTo>
                  <a:pt x="440" y="86"/>
                </a:lnTo>
                <a:lnTo>
                  <a:pt x="425" y="84"/>
                </a:lnTo>
                <a:lnTo>
                  <a:pt x="413" y="83"/>
                </a:lnTo>
                <a:lnTo>
                  <a:pt x="399" y="86"/>
                </a:lnTo>
                <a:lnTo>
                  <a:pt x="387" y="90"/>
                </a:lnTo>
                <a:lnTo>
                  <a:pt x="376" y="96"/>
                </a:lnTo>
                <a:lnTo>
                  <a:pt x="364" y="101"/>
                </a:lnTo>
                <a:lnTo>
                  <a:pt x="350" y="106"/>
                </a:lnTo>
                <a:lnTo>
                  <a:pt x="338" y="110"/>
                </a:lnTo>
                <a:lnTo>
                  <a:pt x="327" y="112"/>
                </a:lnTo>
                <a:lnTo>
                  <a:pt x="311" y="110"/>
                </a:lnTo>
                <a:lnTo>
                  <a:pt x="298" y="110"/>
                </a:lnTo>
                <a:lnTo>
                  <a:pt x="283" y="106"/>
                </a:lnTo>
                <a:lnTo>
                  <a:pt x="269" y="105"/>
                </a:lnTo>
                <a:lnTo>
                  <a:pt x="254" y="100"/>
                </a:lnTo>
                <a:lnTo>
                  <a:pt x="240" y="96"/>
                </a:lnTo>
                <a:lnTo>
                  <a:pt x="227" y="90"/>
                </a:lnTo>
                <a:lnTo>
                  <a:pt x="215" y="84"/>
                </a:lnTo>
              </a:path>
            </a:pathLst>
          </a:custGeom>
          <a:noFill/>
          <a:ln w="3175">
            <a:solidFill>
              <a:srgbClr val="AAA9A8"/>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907" name="Rectangle 1013"/>
          <p:cNvSpPr>
            <a:spLocks noChangeArrowheads="1"/>
          </p:cNvSpPr>
          <p:nvPr/>
        </p:nvSpPr>
        <p:spPr bwMode="auto">
          <a:xfrm>
            <a:off x="6573838" y="4489450"/>
            <a:ext cx="720725" cy="2143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9908" name="Rectangle 1014"/>
          <p:cNvSpPr>
            <a:spLocks noChangeArrowheads="1"/>
          </p:cNvSpPr>
          <p:nvPr/>
        </p:nvSpPr>
        <p:spPr bwMode="auto">
          <a:xfrm>
            <a:off x="6573838" y="4489450"/>
            <a:ext cx="720725" cy="214313"/>
          </a:xfrm>
          <a:prstGeom prst="rect">
            <a:avLst/>
          </a:prstGeom>
          <a:noFill/>
          <a:ln w="3175">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pPr eaLnBrk="1" hangingPunct="1"/>
            <a:endParaRPr lang="zh-CN" altLang="en-US"/>
          </a:p>
        </p:txBody>
      </p:sp>
      <p:sp>
        <p:nvSpPr>
          <p:cNvPr id="29909" name="Freeform 1015"/>
          <p:cNvSpPr>
            <a:spLocks/>
          </p:cNvSpPr>
          <p:nvPr/>
        </p:nvSpPr>
        <p:spPr bwMode="auto">
          <a:xfrm>
            <a:off x="7212013" y="4603750"/>
            <a:ext cx="42862" cy="3175"/>
          </a:xfrm>
          <a:custGeom>
            <a:avLst/>
            <a:gdLst>
              <a:gd name="T0" fmla="*/ 2147483646 w 27"/>
              <a:gd name="T1" fmla="*/ 0 h 2"/>
              <a:gd name="T2" fmla="*/ 2147483646 w 27"/>
              <a:gd name="T3" fmla="*/ 0 h 2"/>
              <a:gd name="T4" fmla="*/ 2147483646 w 27"/>
              <a:gd name="T5" fmla="*/ 0 h 2"/>
              <a:gd name="T6" fmla="*/ 2147483646 w 27"/>
              <a:gd name="T7" fmla="*/ 0 h 2"/>
              <a:gd name="T8" fmla="*/ 2147483646 w 27"/>
              <a:gd name="T9" fmla="*/ 0 h 2"/>
              <a:gd name="T10" fmla="*/ 2147483646 w 27"/>
              <a:gd name="T11" fmla="*/ 0 h 2"/>
              <a:gd name="T12" fmla="*/ 2147483646 w 27"/>
              <a:gd name="T13" fmla="*/ 0 h 2"/>
              <a:gd name="T14" fmla="*/ 2147483646 w 27"/>
              <a:gd name="T15" fmla="*/ 0 h 2"/>
              <a:gd name="T16" fmla="*/ 2147483646 w 27"/>
              <a:gd name="T17" fmla="*/ 0 h 2"/>
              <a:gd name="T18" fmla="*/ 2147483646 w 27"/>
              <a:gd name="T19" fmla="*/ 2147483646 h 2"/>
              <a:gd name="T20" fmla="*/ 0 w 27"/>
              <a:gd name="T21" fmla="*/ 2147483646 h 2"/>
              <a:gd name="T22" fmla="*/ 2147483646 w 27"/>
              <a:gd name="T23" fmla="*/ 0 h 2"/>
              <a:gd name="T24" fmla="*/ 2147483646 w 27"/>
              <a:gd name="T25" fmla="*/ 0 h 2"/>
              <a:gd name="T26" fmla="*/ 2147483646 w 27"/>
              <a:gd name="T27" fmla="*/ 0 h 2"/>
              <a:gd name="T28" fmla="*/ 2147483646 w 27"/>
              <a:gd name="T29" fmla="*/ 0 h 2"/>
              <a:gd name="T30" fmla="*/ 2147483646 w 27"/>
              <a:gd name="T31" fmla="*/ 0 h 2"/>
              <a:gd name="T32" fmla="*/ 2147483646 w 27"/>
              <a:gd name="T33" fmla="*/ 0 h 2"/>
              <a:gd name="T34" fmla="*/ 2147483646 w 27"/>
              <a:gd name="T35" fmla="*/ 0 h 2"/>
              <a:gd name="T36" fmla="*/ 2147483646 w 27"/>
              <a:gd name="T37" fmla="*/ 0 h 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7" h="2">
                <a:moveTo>
                  <a:pt x="10" y="0"/>
                </a:moveTo>
                <a:lnTo>
                  <a:pt x="22" y="0"/>
                </a:lnTo>
                <a:lnTo>
                  <a:pt x="24" y="0"/>
                </a:lnTo>
                <a:lnTo>
                  <a:pt x="25" y="0"/>
                </a:lnTo>
                <a:lnTo>
                  <a:pt x="27" y="0"/>
                </a:lnTo>
                <a:lnTo>
                  <a:pt x="27" y="2"/>
                </a:lnTo>
                <a:lnTo>
                  <a:pt x="0" y="2"/>
                </a:lnTo>
                <a:lnTo>
                  <a:pt x="2" y="0"/>
                </a:lnTo>
                <a:lnTo>
                  <a:pt x="3" y="0"/>
                </a:lnTo>
                <a:lnTo>
                  <a:pt x="5" y="0"/>
                </a:lnTo>
                <a:lnTo>
                  <a:pt x="7" y="0"/>
                </a:lnTo>
                <a:lnTo>
                  <a:pt x="8" y="0"/>
                </a:lnTo>
                <a:lnTo>
                  <a:pt x="10"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10" name="Freeform 1016"/>
          <p:cNvSpPr>
            <a:spLocks/>
          </p:cNvSpPr>
          <p:nvPr/>
        </p:nvSpPr>
        <p:spPr bwMode="auto">
          <a:xfrm>
            <a:off x="7204075" y="4603750"/>
            <a:ext cx="55563" cy="6350"/>
          </a:xfrm>
          <a:custGeom>
            <a:avLst/>
            <a:gdLst>
              <a:gd name="T0" fmla="*/ 2147483646 w 35"/>
              <a:gd name="T1" fmla="*/ 0 h 4"/>
              <a:gd name="T2" fmla="*/ 2147483646 w 35"/>
              <a:gd name="T3" fmla="*/ 0 h 4"/>
              <a:gd name="T4" fmla="*/ 2147483646 w 35"/>
              <a:gd name="T5" fmla="*/ 0 h 4"/>
              <a:gd name="T6" fmla="*/ 2147483646 w 35"/>
              <a:gd name="T7" fmla="*/ 0 h 4"/>
              <a:gd name="T8" fmla="*/ 2147483646 w 35"/>
              <a:gd name="T9" fmla="*/ 0 h 4"/>
              <a:gd name="T10" fmla="*/ 2147483646 w 35"/>
              <a:gd name="T11" fmla="*/ 0 h 4"/>
              <a:gd name="T12" fmla="*/ 2147483646 w 35"/>
              <a:gd name="T13" fmla="*/ 2147483646 h 4"/>
              <a:gd name="T14" fmla="*/ 2147483646 w 35"/>
              <a:gd name="T15" fmla="*/ 2147483646 h 4"/>
              <a:gd name="T16" fmla="*/ 2147483646 w 35"/>
              <a:gd name="T17" fmla="*/ 2147483646 h 4"/>
              <a:gd name="T18" fmla="*/ 2147483646 w 35"/>
              <a:gd name="T19" fmla="*/ 2147483646 h 4"/>
              <a:gd name="T20" fmla="*/ 0 w 35"/>
              <a:gd name="T21" fmla="*/ 2147483646 h 4"/>
              <a:gd name="T22" fmla="*/ 2147483646 w 35"/>
              <a:gd name="T23" fmla="*/ 2147483646 h 4"/>
              <a:gd name="T24" fmla="*/ 2147483646 w 35"/>
              <a:gd name="T25" fmla="*/ 2147483646 h 4"/>
              <a:gd name="T26" fmla="*/ 2147483646 w 35"/>
              <a:gd name="T27" fmla="*/ 2147483646 h 4"/>
              <a:gd name="T28" fmla="*/ 2147483646 w 35"/>
              <a:gd name="T29" fmla="*/ 0 h 4"/>
              <a:gd name="T30" fmla="*/ 2147483646 w 35"/>
              <a:gd name="T31" fmla="*/ 0 h 4"/>
              <a:gd name="T32" fmla="*/ 2147483646 w 35"/>
              <a:gd name="T33" fmla="*/ 0 h 4"/>
              <a:gd name="T34" fmla="*/ 2147483646 w 35"/>
              <a:gd name="T35" fmla="*/ 0 h 4"/>
              <a:gd name="T36" fmla="*/ 2147483646 w 35"/>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4">
                <a:moveTo>
                  <a:pt x="15" y="0"/>
                </a:moveTo>
                <a:lnTo>
                  <a:pt x="27" y="0"/>
                </a:lnTo>
                <a:lnTo>
                  <a:pt x="29" y="0"/>
                </a:lnTo>
                <a:lnTo>
                  <a:pt x="30" y="0"/>
                </a:lnTo>
                <a:lnTo>
                  <a:pt x="32" y="0"/>
                </a:lnTo>
                <a:lnTo>
                  <a:pt x="32" y="2"/>
                </a:lnTo>
                <a:lnTo>
                  <a:pt x="34" y="2"/>
                </a:lnTo>
                <a:lnTo>
                  <a:pt x="35" y="2"/>
                </a:lnTo>
                <a:lnTo>
                  <a:pt x="35" y="4"/>
                </a:lnTo>
                <a:lnTo>
                  <a:pt x="0" y="4"/>
                </a:lnTo>
                <a:lnTo>
                  <a:pt x="2" y="2"/>
                </a:lnTo>
                <a:lnTo>
                  <a:pt x="3" y="2"/>
                </a:lnTo>
                <a:lnTo>
                  <a:pt x="5" y="2"/>
                </a:lnTo>
                <a:lnTo>
                  <a:pt x="7" y="0"/>
                </a:lnTo>
                <a:lnTo>
                  <a:pt x="8" y="0"/>
                </a:lnTo>
                <a:lnTo>
                  <a:pt x="10" y="0"/>
                </a:lnTo>
                <a:lnTo>
                  <a:pt x="12" y="0"/>
                </a:lnTo>
                <a:lnTo>
                  <a:pt x="15" y="0"/>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11" name="Freeform 1017"/>
          <p:cNvSpPr>
            <a:spLocks/>
          </p:cNvSpPr>
          <p:nvPr/>
        </p:nvSpPr>
        <p:spPr bwMode="auto">
          <a:xfrm>
            <a:off x="7192963" y="4606925"/>
            <a:ext cx="73025" cy="4763"/>
          </a:xfrm>
          <a:custGeom>
            <a:avLst/>
            <a:gdLst>
              <a:gd name="T0" fmla="*/ 2147483646 w 46"/>
              <a:gd name="T1" fmla="*/ 0 h 3"/>
              <a:gd name="T2" fmla="*/ 2147483646 w 46"/>
              <a:gd name="T3" fmla="*/ 0 h 3"/>
              <a:gd name="T4" fmla="*/ 2147483646 w 46"/>
              <a:gd name="T5" fmla="*/ 0 h 3"/>
              <a:gd name="T6" fmla="*/ 2147483646 w 46"/>
              <a:gd name="T7" fmla="*/ 0 h 3"/>
              <a:gd name="T8" fmla="*/ 2147483646 w 46"/>
              <a:gd name="T9" fmla="*/ 0 h 3"/>
              <a:gd name="T10" fmla="*/ 2147483646 w 46"/>
              <a:gd name="T11" fmla="*/ 0 h 3"/>
              <a:gd name="T12" fmla="*/ 2147483646 w 46"/>
              <a:gd name="T13" fmla="*/ 0 h 3"/>
              <a:gd name="T14" fmla="*/ 2147483646 w 46"/>
              <a:gd name="T15" fmla="*/ 2147483646 h 3"/>
              <a:gd name="T16" fmla="*/ 2147483646 w 46"/>
              <a:gd name="T17" fmla="*/ 2147483646 h 3"/>
              <a:gd name="T18" fmla="*/ 2147483646 w 46"/>
              <a:gd name="T19" fmla="*/ 2147483646 h 3"/>
              <a:gd name="T20" fmla="*/ 2147483646 w 46"/>
              <a:gd name="T21" fmla="*/ 2147483646 h 3"/>
              <a:gd name="T22" fmla="*/ 2147483646 w 46"/>
              <a:gd name="T23" fmla="*/ 2147483646 h 3"/>
              <a:gd name="T24" fmla="*/ 2147483646 w 46"/>
              <a:gd name="T25" fmla="*/ 2147483646 h 3"/>
              <a:gd name="T26" fmla="*/ 2147483646 w 46"/>
              <a:gd name="T27" fmla="*/ 2147483646 h 3"/>
              <a:gd name="T28" fmla="*/ 2147483646 w 46"/>
              <a:gd name="T29" fmla="*/ 2147483646 h 3"/>
              <a:gd name="T30" fmla="*/ 2147483646 w 46"/>
              <a:gd name="T31" fmla="*/ 2147483646 h 3"/>
              <a:gd name="T32" fmla="*/ 2147483646 w 46"/>
              <a:gd name="T33" fmla="*/ 2147483646 h 3"/>
              <a:gd name="T34" fmla="*/ 2147483646 w 46"/>
              <a:gd name="T35" fmla="*/ 2147483646 h 3"/>
              <a:gd name="T36" fmla="*/ 0 w 46"/>
              <a:gd name="T37" fmla="*/ 2147483646 h 3"/>
              <a:gd name="T38" fmla="*/ 2147483646 w 46"/>
              <a:gd name="T39" fmla="*/ 2147483646 h 3"/>
              <a:gd name="T40" fmla="*/ 2147483646 w 46"/>
              <a:gd name="T41" fmla="*/ 2147483646 h 3"/>
              <a:gd name="T42" fmla="*/ 2147483646 w 46"/>
              <a:gd name="T43" fmla="*/ 2147483646 h 3"/>
              <a:gd name="T44" fmla="*/ 2147483646 w 46"/>
              <a:gd name="T45" fmla="*/ 0 h 3"/>
              <a:gd name="T46" fmla="*/ 2147483646 w 46"/>
              <a:gd name="T47" fmla="*/ 0 h 3"/>
              <a:gd name="T48" fmla="*/ 2147483646 w 46"/>
              <a:gd name="T49" fmla="*/ 0 h 3"/>
              <a:gd name="T50" fmla="*/ 2147483646 w 46"/>
              <a:gd name="T51" fmla="*/ 0 h 3"/>
              <a:gd name="T52" fmla="*/ 2147483646 w 46"/>
              <a:gd name="T53" fmla="*/ 0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6" h="3">
                <a:moveTo>
                  <a:pt x="12" y="0"/>
                </a:moveTo>
                <a:lnTo>
                  <a:pt x="39" y="0"/>
                </a:lnTo>
                <a:lnTo>
                  <a:pt x="41" y="0"/>
                </a:lnTo>
                <a:lnTo>
                  <a:pt x="42" y="0"/>
                </a:lnTo>
                <a:lnTo>
                  <a:pt x="42" y="2"/>
                </a:lnTo>
                <a:lnTo>
                  <a:pt x="44" y="2"/>
                </a:lnTo>
                <a:lnTo>
                  <a:pt x="46" y="2"/>
                </a:lnTo>
                <a:lnTo>
                  <a:pt x="46" y="3"/>
                </a:lnTo>
                <a:lnTo>
                  <a:pt x="0" y="3"/>
                </a:lnTo>
                <a:lnTo>
                  <a:pt x="2" y="2"/>
                </a:lnTo>
                <a:lnTo>
                  <a:pt x="3" y="2"/>
                </a:lnTo>
                <a:lnTo>
                  <a:pt x="5" y="2"/>
                </a:lnTo>
                <a:lnTo>
                  <a:pt x="7" y="0"/>
                </a:lnTo>
                <a:lnTo>
                  <a:pt x="9" y="0"/>
                </a:lnTo>
                <a:lnTo>
                  <a:pt x="10" y="0"/>
                </a:lnTo>
                <a:lnTo>
                  <a:pt x="12" y="0"/>
                </a:lnTo>
                <a:close/>
              </a:path>
            </a:pathLst>
          </a:custGeom>
          <a:solidFill>
            <a:srgbClr val="231F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12" name="Freeform 1018"/>
          <p:cNvSpPr>
            <a:spLocks/>
          </p:cNvSpPr>
          <p:nvPr/>
        </p:nvSpPr>
        <p:spPr bwMode="auto">
          <a:xfrm>
            <a:off x="7185025" y="4610100"/>
            <a:ext cx="82550" cy="4763"/>
          </a:xfrm>
          <a:custGeom>
            <a:avLst/>
            <a:gdLst>
              <a:gd name="T0" fmla="*/ 2147483646 w 52"/>
              <a:gd name="T1" fmla="*/ 0 h 3"/>
              <a:gd name="T2" fmla="*/ 2147483646 w 52"/>
              <a:gd name="T3" fmla="*/ 0 h 3"/>
              <a:gd name="T4" fmla="*/ 2147483646 w 52"/>
              <a:gd name="T5" fmla="*/ 0 h 3"/>
              <a:gd name="T6" fmla="*/ 2147483646 w 52"/>
              <a:gd name="T7" fmla="*/ 0 h 3"/>
              <a:gd name="T8" fmla="*/ 2147483646 w 52"/>
              <a:gd name="T9" fmla="*/ 0 h 3"/>
              <a:gd name="T10" fmla="*/ 2147483646 w 52"/>
              <a:gd name="T11" fmla="*/ 0 h 3"/>
              <a:gd name="T12" fmla="*/ 2147483646 w 52"/>
              <a:gd name="T13" fmla="*/ 0 h 3"/>
              <a:gd name="T14" fmla="*/ 2147483646 w 52"/>
              <a:gd name="T15" fmla="*/ 0 h 3"/>
              <a:gd name="T16" fmla="*/ 2147483646 w 52"/>
              <a:gd name="T17" fmla="*/ 0 h 3"/>
              <a:gd name="T18" fmla="*/ 2147483646 w 52"/>
              <a:gd name="T19" fmla="*/ 0 h 3"/>
              <a:gd name="T20" fmla="*/ 2147483646 w 52"/>
              <a:gd name="T21" fmla="*/ 0 h 3"/>
              <a:gd name="T22" fmla="*/ 2147483646 w 52"/>
              <a:gd name="T23" fmla="*/ 0 h 3"/>
              <a:gd name="T24" fmla="*/ 2147483646 w 52"/>
              <a:gd name="T25" fmla="*/ 2147483646 h 3"/>
              <a:gd name="T26" fmla="*/ 2147483646 w 52"/>
              <a:gd name="T27" fmla="*/ 2147483646 h 3"/>
              <a:gd name="T28" fmla="*/ 2147483646 w 52"/>
              <a:gd name="T29" fmla="*/ 2147483646 h 3"/>
              <a:gd name="T30" fmla="*/ 2147483646 w 52"/>
              <a:gd name="T31" fmla="*/ 2147483646 h 3"/>
              <a:gd name="T32" fmla="*/ 2147483646 w 52"/>
              <a:gd name="T33" fmla="*/ 2147483646 h 3"/>
              <a:gd name="T34" fmla="*/ 2147483646 w 52"/>
              <a:gd name="T35" fmla="*/ 2147483646 h 3"/>
              <a:gd name="T36" fmla="*/ 0 w 52"/>
              <a:gd name="T37" fmla="*/ 2147483646 h 3"/>
              <a:gd name="T38" fmla="*/ 2147483646 w 52"/>
              <a:gd name="T39" fmla="*/ 2147483646 h 3"/>
              <a:gd name="T40" fmla="*/ 2147483646 w 52"/>
              <a:gd name="T41" fmla="*/ 2147483646 h 3"/>
              <a:gd name="T42" fmla="*/ 2147483646 w 52"/>
              <a:gd name="T43" fmla="*/ 2147483646 h 3"/>
              <a:gd name="T44" fmla="*/ 2147483646 w 52"/>
              <a:gd name="T45" fmla="*/ 0 h 3"/>
              <a:gd name="T46" fmla="*/ 2147483646 w 52"/>
              <a:gd name="T47" fmla="*/ 0 h 3"/>
              <a:gd name="T48" fmla="*/ 2147483646 w 52"/>
              <a:gd name="T49" fmla="*/ 0 h 3"/>
              <a:gd name="T50" fmla="*/ 2147483646 w 52"/>
              <a:gd name="T51" fmla="*/ 0 h 3"/>
              <a:gd name="T52" fmla="*/ 2147483646 w 52"/>
              <a:gd name="T53" fmla="*/ 0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2" h="3">
                <a:moveTo>
                  <a:pt x="12" y="0"/>
                </a:moveTo>
                <a:lnTo>
                  <a:pt x="47" y="0"/>
                </a:lnTo>
                <a:lnTo>
                  <a:pt x="49" y="0"/>
                </a:lnTo>
                <a:lnTo>
                  <a:pt x="51" y="0"/>
                </a:lnTo>
                <a:lnTo>
                  <a:pt x="51" y="1"/>
                </a:lnTo>
                <a:lnTo>
                  <a:pt x="52" y="1"/>
                </a:lnTo>
                <a:lnTo>
                  <a:pt x="52" y="3"/>
                </a:lnTo>
                <a:lnTo>
                  <a:pt x="0" y="3"/>
                </a:lnTo>
                <a:lnTo>
                  <a:pt x="2" y="1"/>
                </a:lnTo>
                <a:lnTo>
                  <a:pt x="3" y="1"/>
                </a:lnTo>
                <a:lnTo>
                  <a:pt x="5" y="1"/>
                </a:lnTo>
                <a:lnTo>
                  <a:pt x="7" y="0"/>
                </a:lnTo>
                <a:lnTo>
                  <a:pt x="8" y="0"/>
                </a:lnTo>
                <a:lnTo>
                  <a:pt x="10" y="0"/>
                </a:lnTo>
                <a:lnTo>
                  <a:pt x="12" y="0"/>
                </a:lnTo>
                <a:close/>
              </a:path>
            </a:pathLst>
          </a:custGeom>
          <a:solidFill>
            <a:srgbClr val="2622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13" name="Freeform 1019"/>
          <p:cNvSpPr>
            <a:spLocks noEditPoints="1"/>
          </p:cNvSpPr>
          <p:nvPr/>
        </p:nvSpPr>
        <p:spPr bwMode="auto">
          <a:xfrm>
            <a:off x="6707188" y="4611688"/>
            <a:ext cx="566737" cy="6350"/>
          </a:xfrm>
          <a:custGeom>
            <a:avLst/>
            <a:gdLst>
              <a:gd name="T0" fmla="*/ 2147483646 w 357"/>
              <a:gd name="T1" fmla="*/ 0 h 4"/>
              <a:gd name="T2" fmla="*/ 2147483646 w 357"/>
              <a:gd name="T3" fmla="*/ 0 h 4"/>
              <a:gd name="T4" fmla="*/ 2147483646 w 357"/>
              <a:gd name="T5" fmla="*/ 0 h 4"/>
              <a:gd name="T6" fmla="*/ 2147483646 w 357"/>
              <a:gd name="T7" fmla="*/ 0 h 4"/>
              <a:gd name="T8" fmla="*/ 2147483646 w 357"/>
              <a:gd name="T9" fmla="*/ 0 h 4"/>
              <a:gd name="T10" fmla="*/ 2147483646 w 357"/>
              <a:gd name="T11" fmla="*/ 2147483646 h 4"/>
              <a:gd name="T12" fmla="*/ 2147483646 w 357"/>
              <a:gd name="T13" fmla="*/ 2147483646 h 4"/>
              <a:gd name="T14" fmla="*/ 2147483646 w 357"/>
              <a:gd name="T15" fmla="*/ 2147483646 h 4"/>
              <a:gd name="T16" fmla="*/ 2147483646 w 357"/>
              <a:gd name="T17" fmla="*/ 2147483646 h 4"/>
              <a:gd name="T18" fmla="*/ 2147483646 w 357"/>
              <a:gd name="T19" fmla="*/ 2147483646 h 4"/>
              <a:gd name="T20" fmla="*/ 2147483646 w 357"/>
              <a:gd name="T21" fmla="*/ 2147483646 h 4"/>
              <a:gd name="T22" fmla="*/ 2147483646 w 357"/>
              <a:gd name="T23" fmla="*/ 2147483646 h 4"/>
              <a:gd name="T24" fmla="*/ 2147483646 w 357"/>
              <a:gd name="T25" fmla="*/ 2147483646 h 4"/>
              <a:gd name="T26" fmla="*/ 2147483646 w 357"/>
              <a:gd name="T27" fmla="*/ 2147483646 h 4"/>
              <a:gd name="T28" fmla="*/ 2147483646 w 357"/>
              <a:gd name="T29" fmla="*/ 2147483646 h 4"/>
              <a:gd name="T30" fmla="*/ 2147483646 w 357"/>
              <a:gd name="T31" fmla="*/ 0 h 4"/>
              <a:gd name="T32" fmla="*/ 2147483646 w 357"/>
              <a:gd name="T33" fmla="*/ 0 h 4"/>
              <a:gd name="T34" fmla="*/ 2147483646 w 357"/>
              <a:gd name="T35" fmla="*/ 0 h 4"/>
              <a:gd name="T36" fmla="*/ 2147483646 w 357"/>
              <a:gd name="T37" fmla="*/ 0 h 4"/>
              <a:gd name="T38" fmla="*/ 2147483646 w 357"/>
              <a:gd name="T39" fmla="*/ 2147483646 h 4"/>
              <a:gd name="T40" fmla="*/ 0 w 357"/>
              <a:gd name="T41" fmla="*/ 2147483646 h 4"/>
              <a:gd name="T42" fmla="*/ 2147483646 w 357"/>
              <a:gd name="T43" fmla="*/ 2147483646 h 4"/>
              <a:gd name="T44" fmla="*/ 2147483646 w 357"/>
              <a:gd name="T45" fmla="*/ 2147483646 h 4"/>
              <a:gd name="T46" fmla="*/ 2147483646 w 357"/>
              <a:gd name="T47" fmla="*/ 2147483646 h 4"/>
              <a:gd name="T48" fmla="*/ 2147483646 w 357"/>
              <a:gd name="T49" fmla="*/ 2147483646 h 4"/>
              <a:gd name="T50" fmla="*/ 2147483646 w 357"/>
              <a:gd name="T51" fmla="*/ 2147483646 h 4"/>
              <a:gd name="T52" fmla="*/ 2147483646 w 357"/>
              <a:gd name="T53" fmla="*/ 2147483646 h 4"/>
              <a:gd name="T54" fmla="*/ 2147483646 w 357"/>
              <a:gd name="T55" fmla="*/ 2147483646 h 4"/>
              <a:gd name="T56" fmla="*/ 2147483646 w 357"/>
              <a:gd name="T57" fmla="*/ 2147483646 h 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57" h="4">
                <a:moveTo>
                  <a:pt x="306" y="0"/>
                </a:moveTo>
                <a:lnTo>
                  <a:pt x="352" y="0"/>
                </a:lnTo>
                <a:lnTo>
                  <a:pt x="353" y="0"/>
                </a:lnTo>
                <a:lnTo>
                  <a:pt x="353" y="2"/>
                </a:lnTo>
                <a:lnTo>
                  <a:pt x="355" y="2"/>
                </a:lnTo>
                <a:lnTo>
                  <a:pt x="357" y="4"/>
                </a:lnTo>
                <a:lnTo>
                  <a:pt x="298" y="4"/>
                </a:lnTo>
                <a:lnTo>
                  <a:pt x="298" y="2"/>
                </a:lnTo>
                <a:lnTo>
                  <a:pt x="299" y="2"/>
                </a:lnTo>
                <a:lnTo>
                  <a:pt x="301" y="2"/>
                </a:lnTo>
                <a:lnTo>
                  <a:pt x="303" y="2"/>
                </a:lnTo>
                <a:lnTo>
                  <a:pt x="303" y="0"/>
                </a:lnTo>
                <a:lnTo>
                  <a:pt x="304" y="0"/>
                </a:lnTo>
                <a:lnTo>
                  <a:pt x="306" y="0"/>
                </a:lnTo>
                <a:close/>
                <a:moveTo>
                  <a:pt x="53" y="4"/>
                </a:moveTo>
                <a:lnTo>
                  <a:pt x="0" y="4"/>
                </a:lnTo>
                <a:lnTo>
                  <a:pt x="5" y="2"/>
                </a:lnTo>
                <a:lnTo>
                  <a:pt x="12" y="2"/>
                </a:lnTo>
                <a:lnTo>
                  <a:pt x="19" y="2"/>
                </a:lnTo>
                <a:lnTo>
                  <a:pt x="26" y="2"/>
                </a:lnTo>
                <a:lnTo>
                  <a:pt x="32" y="2"/>
                </a:lnTo>
                <a:lnTo>
                  <a:pt x="39" y="2"/>
                </a:lnTo>
                <a:lnTo>
                  <a:pt x="46" y="2"/>
                </a:lnTo>
                <a:lnTo>
                  <a:pt x="53" y="4"/>
                </a:lnTo>
                <a:close/>
              </a:path>
            </a:pathLst>
          </a:custGeom>
          <a:solidFill>
            <a:srgbClr val="2926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14" name="Freeform 1020"/>
          <p:cNvSpPr>
            <a:spLocks noEditPoints="1"/>
          </p:cNvSpPr>
          <p:nvPr/>
        </p:nvSpPr>
        <p:spPr bwMode="auto">
          <a:xfrm>
            <a:off x="6694488" y="4614863"/>
            <a:ext cx="581025" cy="4762"/>
          </a:xfrm>
          <a:custGeom>
            <a:avLst/>
            <a:gdLst>
              <a:gd name="T0" fmla="*/ 2147483646 w 366"/>
              <a:gd name="T1" fmla="*/ 0 h 3"/>
              <a:gd name="T2" fmla="*/ 2147483646 w 366"/>
              <a:gd name="T3" fmla="*/ 0 h 3"/>
              <a:gd name="T4" fmla="*/ 2147483646 w 366"/>
              <a:gd name="T5" fmla="*/ 0 h 3"/>
              <a:gd name="T6" fmla="*/ 2147483646 w 366"/>
              <a:gd name="T7" fmla="*/ 0 h 3"/>
              <a:gd name="T8" fmla="*/ 2147483646 w 366"/>
              <a:gd name="T9" fmla="*/ 0 h 3"/>
              <a:gd name="T10" fmla="*/ 2147483646 w 366"/>
              <a:gd name="T11" fmla="*/ 2147483646 h 3"/>
              <a:gd name="T12" fmla="*/ 2147483646 w 366"/>
              <a:gd name="T13" fmla="*/ 2147483646 h 3"/>
              <a:gd name="T14" fmla="*/ 2147483646 w 366"/>
              <a:gd name="T15" fmla="*/ 2147483646 h 3"/>
              <a:gd name="T16" fmla="*/ 2147483646 w 366"/>
              <a:gd name="T17" fmla="*/ 2147483646 h 3"/>
              <a:gd name="T18" fmla="*/ 2147483646 w 366"/>
              <a:gd name="T19" fmla="*/ 2147483646 h 3"/>
              <a:gd name="T20" fmla="*/ 2147483646 w 366"/>
              <a:gd name="T21" fmla="*/ 2147483646 h 3"/>
              <a:gd name="T22" fmla="*/ 2147483646 w 366"/>
              <a:gd name="T23" fmla="*/ 2147483646 h 3"/>
              <a:gd name="T24" fmla="*/ 2147483646 w 366"/>
              <a:gd name="T25" fmla="*/ 2147483646 h 3"/>
              <a:gd name="T26" fmla="*/ 2147483646 w 366"/>
              <a:gd name="T27" fmla="*/ 2147483646 h 3"/>
              <a:gd name="T28" fmla="*/ 2147483646 w 366"/>
              <a:gd name="T29" fmla="*/ 2147483646 h 3"/>
              <a:gd name="T30" fmla="*/ 2147483646 w 366"/>
              <a:gd name="T31" fmla="*/ 0 h 3"/>
              <a:gd name="T32" fmla="*/ 2147483646 w 366"/>
              <a:gd name="T33" fmla="*/ 0 h 3"/>
              <a:gd name="T34" fmla="*/ 2147483646 w 366"/>
              <a:gd name="T35" fmla="*/ 0 h 3"/>
              <a:gd name="T36" fmla="*/ 2147483646 w 366"/>
              <a:gd name="T37" fmla="*/ 0 h 3"/>
              <a:gd name="T38" fmla="*/ 2147483646 w 366"/>
              <a:gd name="T39" fmla="*/ 2147483646 h 3"/>
              <a:gd name="T40" fmla="*/ 0 w 366"/>
              <a:gd name="T41" fmla="*/ 2147483646 h 3"/>
              <a:gd name="T42" fmla="*/ 2147483646 w 366"/>
              <a:gd name="T43" fmla="*/ 0 h 3"/>
              <a:gd name="T44" fmla="*/ 2147483646 w 366"/>
              <a:gd name="T45" fmla="*/ 0 h 3"/>
              <a:gd name="T46" fmla="*/ 2147483646 w 366"/>
              <a:gd name="T47" fmla="*/ 0 h 3"/>
              <a:gd name="T48" fmla="*/ 2147483646 w 366"/>
              <a:gd name="T49" fmla="*/ 0 h 3"/>
              <a:gd name="T50" fmla="*/ 2147483646 w 366"/>
              <a:gd name="T51" fmla="*/ 0 h 3"/>
              <a:gd name="T52" fmla="*/ 2147483646 w 366"/>
              <a:gd name="T53" fmla="*/ 2147483646 h 3"/>
              <a:gd name="T54" fmla="*/ 2147483646 w 366"/>
              <a:gd name="T55" fmla="*/ 2147483646 h 3"/>
              <a:gd name="T56" fmla="*/ 2147483646 w 366"/>
              <a:gd name="T57" fmla="*/ 2147483646 h 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66" h="3">
                <a:moveTo>
                  <a:pt x="309" y="0"/>
                </a:moveTo>
                <a:lnTo>
                  <a:pt x="361" y="0"/>
                </a:lnTo>
                <a:lnTo>
                  <a:pt x="363" y="0"/>
                </a:lnTo>
                <a:lnTo>
                  <a:pt x="365" y="2"/>
                </a:lnTo>
                <a:lnTo>
                  <a:pt x="366" y="2"/>
                </a:lnTo>
                <a:lnTo>
                  <a:pt x="366" y="3"/>
                </a:lnTo>
                <a:lnTo>
                  <a:pt x="301" y="3"/>
                </a:lnTo>
                <a:lnTo>
                  <a:pt x="302" y="2"/>
                </a:lnTo>
                <a:lnTo>
                  <a:pt x="304" y="2"/>
                </a:lnTo>
                <a:lnTo>
                  <a:pt x="306" y="2"/>
                </a:lnTo>
                <a:lnTo>
                  <a:pt x="306" y="0"/>
                </a:lnTo>
                <a:lnTo>
                  <a:pt x="307" y="0"/>
                </a:lnTo>
                <a:lnTo>
                  <a:pt x="309" y="0"/>
                </a:lnTo>
                <a:close/>
                <a:moveTo>
                  <a:pt x="81" y="3"/>
                </a:moveTo>
                <a:lnTo>
                  <a:pt x="0" y="3"/>
                </a:lnTo>
                <a:lnTo>
                  <a:pt x="8" y="0"/>
                </a:lnTo>
                <a:lnTo>
                  <a:pt x="18" y="0"/>
                </a:lnTo>
                <a:lnTo>
                  <a:pt x="28" y="0"/>
                </a:lnTo>
                <a:lnTo>
                  <a:pt x="39" y="0"/>
                </a:lnTo>
                <a:lnTo>
                  <a:pt x="49" y="0"/>
                </a:lnTo>
                <a:lnTo>
                  <a:pt x="61" y="2"/>
                </a:lnTo>
                <a:lnTo>
                  <a:pt x="71" y="2"/>
                </a:lnTo>
                <a:lnTo>
                  <a:pt x="81" y="3"/>
                </a:lnTo>
                <a:close/>
              </a:path>
            </a:pathLst>
          </a:custGeom>
          <a:solidFill>
            <a:srgbClr val="2E2B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15" name="Freeform 1021"/>
          <p:cNvSpPr>
            <a:spLocks noEditPoints="1"/>
          </p:cNvSpPr>
          <p:nvPr/>
        </p:nvSpPr>
        <p:spPr bwMode="auto">
          <a:xfrm>
            <a:off x="6683375" y="4618038"/>
            <a:ext cx="595313" cy="4762"/>
          </a:xfrm>
          <a:custGeom>
            <a:avLst/>
            <a:gdLst>
              <a:gd name="T0" fmla="*/ 2147483646 w 375"/>
              <a:gd name="T1" fmla="*/ 0 h 3"/>
              <a:gd name="T2" fmla="*/ 2147483646 w 375"/>
              <a:gd name="T3" fmla="*/ 0 h 3"/>
              <a:gd name="T4" fmla="*/ 2147483646 w 375"/>
              <a:gd name="T5" fmla="*/ 0 h 3"/>
              <a:gd name="T6" fmla="*/ 2147483646 w 375"/>
              <a:gd name="T7" fmla="*/ 0 h 3"/>
              <a:gd name="T8" fmla="*/ 2147483646 w 375"/>
              <a:gd name="T9" fmla="*/ 0 h 3"/>
              <a:gd name="T10" fmla="*/ 2147483646 w 375"/>
              <a:gd name="T11" fmla="*/ 0 h 3"/>
              <a:gd name="T12" fmla="*/ 2147483646 w 375"/>
              <a:gd name="T13" fmla="*/ 2147483646 h 3"/>
              <a:gd name="T14" fmla="*/ 2147483646 w 375"/>
              <a:gd name="T15" fmla="*/ 2147483646 h 3"/>
              <a:gd name="T16" fmla="*/ 2147483646 w 375"/>
              <a:gd name="T17" fmla="*/ 2147483646 h 3"/>
              <a:gd name="T18" fmla="*/ 2147483646 w 375"/>
              <a:gd name="T19" fmla="*/ 2147483646 h 3"/>
              <a:gd name="T20" fmla="*/ 2147483646 w 375"/>
              <a:gd name="T21" fmla="*/ 2147483646 h 3"/>
              <a:gd name="T22" fmla="*/ 2147483646 w 375"/>
              <a:gd name="T23" fmla="*/ 2147483646 h 3"/>
              <a:gd name="T24" fmla="*/ 2147483646 w 375"/>
              <a:gd name="T25" fmla="*/ 2147483646 h 3"/>
              <a:gd name="T26" fmla="*/ 2147483646 w 375"/>
              <a:gd name="T27" fmla="*/ 2147483646 h 3"/>
              <a:gd name="T28" fmla="*/ 2147483646 w 375"/>
              <a:gd name="T29" fmla="*/ 2147483646 h 3"/>
              <a:gd name="T30" fmla="*/ 2147483646 w 375"/>
              <a:gd name="T31" fmla="*/ 2147483646 h 3"/>
              <a:gd name="T32" fmla="*/ 2147483646 w 375"/>
              <a:gd name="T33" fmla="*/ 2147483646 h 3"/>
              <a:gd name="T34" fmla="*/ 2147483646 w 375"/>
              <a:gd name="T35" fmla="*/ 2147483646 h 3"/>
              <a:gd name="T36" fmla="*/ 0 w 375"/>
              <a:gd name="T37" fmla="*/ 2147483646 h 3"/>
              <a:gd name="T38" fmla="*/ 2147483646 w 375"/>
              <a:gd name="T39" fmla="*/ 2147483646 h 3"/>
              <a:gd name="T40" fmla="*/ 2147483646 w 375"/>
              <a:gd name="T41" fmla="*/ 2147483646 h 3"/>
              <a:gd name="T42" fmla="*/ 2147483646 w 375"/>
              <a:gd name="T43" fmla="*/ 2147483646 h 3"/>
              <a:gd name="T44" fmla="*/ 2147483646 w 375"/>
              <a:gd name="T45" fmla="*/ 0 h 3"/>
              <a:gd name="T46" fmla="*/ 2147483646 w 375"/>
              <a:gd name="T47" fmla="*/ 0 h 3"/>
              <a:gd name="T48" fmla="*/ 2147483646 w 375"/>
              <a:gd name="T49" fmla="*/ 0 h 3"/>
              <a:gd name="T50" fmla="*/ 2147483646 w 375"/>
              <a:gd name="T51" fmla="*/ 0 h 3"/>
              <a:gd name="T52" fmla="*/ 2147483646 w 375"/>
              <a:gd name="T53" fmla="*/ 0 h 3"/>
              <a:gd name="T54" fmla="*/ 2147483646 w 375"/>
              <a:gd name="T55" fmla="*/ 0 h 3"/>
              <a:gd name="T56" fmla="*/ 2147483646 w 375"/>
              <a:gd name="T57" fmla="*/ 0 h 3"/>
              <a:gd name="T58" fmla="*/ 2147483646 w 375"/>
              <a:gd name="T59" fmla="*/ 0 h 3"/>
              <a:gd name="T60" fmla="*/ 2147483646 w 375"/>
              <a:gd name="T61" fmla="*/ 0 h 3"/>
              <a:gd name="T62" fmla="*/ 2147483646 w 375"/>
              <a:gd name="T63" fmla="*/ 0 h 3"/>
              <a:gd name="T64" fmla="*/ 2147483646 w 375"/>
              <a:gd name="T65" fmla="*/ 2147483646 h 3"/>
              <a:gd name="T66" fmla="*/ 2147483646 w 375"/>
              <a:gd name="T67" fmla="*/ 2147483646 h 3"/>
              <a:gd name="T68" fmla="*/ 2147483646 w 375"/>
              <a:gd name="T69" fmla="*/ 2147483646 h 3"/>
              <a:gd name="T70" fmla="*/ 2147483646 w 375"/>
              <a:gd name="T71" fmla="*/ 2147483646 h 3"/>
              <a:gd name="T72" fmla="*/ 2147483646 w 375"/>
              <a:gd name="T73" fmla="*/ 2147483646 h 3"/>
              <a:gd name="T74" fmla="*/ 2147483646 w 375"/>
              <a:gd name="T75" fmla="*/ 2147483646 h 3"/>
              <a:gd name="T76" fmla="*/ 2147483646 w 375"/>
              <a:gd name="T77" fmla="*/ 2147483646 h 3"/>
              <a:gd name="T78" fmla="*/ 2147483646 w 375"/>
              <a:gd name="T79" fmla="*/ 2147483646 h 3"/>
              <a:gd name="T80" fmla="*/ 2147483646 w 375"/>
              <a:gd name="T81" fmla="*/ 2147483646 h 3"/>
              <a:gd name="T82" fmla="*/ 2147483646 w 375"/>
              <a:gd name="T83" fmla="*/ 2147483646 h 3"/>
              <a:gd name="T84" fmla="*/ 2147483646 w 375"/>
              <a:gd name="T85" fmla="*/ 0 h 3"/>
              <a:gd name="T86" fmla="*/ 2147483646 w 375"/>
              <a:gd name="T87" fmla="*/ 0 h 3"/>
              <a:gd name="T88" fmla="*/ 2147483646 w 375"/>
              <a:gd name="T89" fmla="*/ 0 h 3"/>
              <a:gd name="T90" fmla="*/ 2147483646 w 375"/>
              <a:gd name="T91" fmla="*/ 0 h 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5" h="3">
                <a:moveTo>
                  <a:pt x="15" y="0"/>
                </a:moveTo>
                <a:lnTo>
                  <a:pt x="68" y="0"/>
                </a:lnTo>
                <a:lnTo>
                  <a:pt x="71" y="0"/>
                </a:lnTo>
                <a:lnTo>
                  <a:pt x="76" y="0"/>
                </a:lnTo>
                <a:lnTo>
                  <a:pt x="79" y="0"/>
                </a:lnTo>
                <a:lnTo>
                  <a:pt x="84" y="0"/>
                </a:lnTo>
                <a:lnTo>
                  <a:pt x="88" y="1"/>
                </a:lnTo>
                <a:lnTo>
                  <a:pt x="93" y="1"/>
                </a:lnTo>
                <a:lnTo>
                  <a:pt x="96" y="1"/>
                </a:lnTo>
                <a:lnTo>
                  <a:pt x="100" y="1"/>
                </a:lnTo>
                <a:lnTo>
                  <a:pt x="101" y="1"/>
                </a:lnTo>
                <a:lnTo>
                  <a:pt x="105" y="1"/>
                </a:lnTo>
                <a:lnTo>
                  <a:pt x="106" y="1"/>
                </a:lnTo>
                <a:lnTo>
                  <a:pt x="108" y="1"/>
                </a:lnTo>
                <a:lnTo>
                  <a:pt x="110" y="1"/>
                </a:lnTo>
                <a:lnTo>
                  <a:pt x="111" y="1"/>
                </a:lnTo>
                <a:lnTo>
                  <a:pt x="113" y="1"/>
                </a:lnTo>
                <a:lnTo>
                  <a:pt x="115" y="3"/>
                </a:lnTo>
                <a:lnTo>
                  <a:pt x="0" y="3"/>
                </a:lnTo>
                <a:lnTo>
                  <a:pt x="2" y="1"/>
                </a:lnTo>
                <a:lnTo>
                  <a:pt x="3" y="1"/>
                </a:lnTo>
                <a:lnTo>
                  <a:pt x="5" y="1"/>
                </a:lnTo>
                <a:lnTo>
                  <a:pt x="7" y="0"/>
                </a:lnTo>
                <a:lnTo>
                  <a:pt x="8" y="0"/>
                </a:lnTo>
                <a:lnTo>
                  <a:pt x="12" y="0"/>
                </a:lnTo>
                <a:lnTo>
                  <a:pt x="13" y="0"/>
                </a:lnTo>
                <a:lnTo>
                  <a:pt x="15" y="0"/>
                </a:lnTo>
                <a:close/>
                <a:moveTo>
                  <a:pt x="313" y="0"/>
                </a:moveTo>
                <a:lnTo>
                  <a:pt x="372" y="0"/>
                </a:lnTo>
                <a:lnTo>
                  <a:pt x="373" y="0"/>
                </a:lnTo>
                <a:lnTo>
                  <a:pt x="373" y="1"/>
                </a:lnTo>
                <a:lnTo>
                  <a:pt x="375" y="1"/>
                </a:lnTo>
                <a:lnTo>
                  <a:pt x="375" y="3"/>
                </a:lnTo>
                <a:lnTo>
                  <a:pt x="303" y="3"/>
                </a:lnTo>
                <a:lnTo>
                  <a:pt x="304" y="1"/>
                </a:lnTo>
                <a:lnTo>
                  <a:pt x="306" y="1"/>
                </a:lnTo>
                <a:lnTo>
                  <a:pt x="308" y="1"/>
                </a:lnTo>
                <a:lnTo>
                  <a:pt x="309" y="0"/>
                </a:lnTo>
                <a:lnTo>
                  <a:pt x="311" y="0"/>
                </a:lnTo>
                <a:lnTo>
                  <a:pt x="313" y="0"/>
                </a:lnTo>
                <a:close/>
              </a:path>
            </a:pathLst>
          </a:custGeom>
          <a:solidFill>
            <a:srgbClr val="302D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16" name="Freeform 1022"/>
          <p:cNvSpPr>
            <a:spLocks noEditPoints="1"/>
          </p:cNvSpPr>
          <p:nvPr/>
        </p:nvSpPr>
        <p:spPr bwMode="auto">
          <a:xfrm>
            <a:off x="6675438" y="4619625"/>
            <a:ext cx="606425" cy="6350"/>
          </a:xfrm>
          <a:custGeom>
            <a:avLst/>
            <a:gdLst>
              <a:gd name="T0" fmla="*/ 2147483646 w 382"/>
              <a:gd name="T1" fmla="*/ 0 h 4"/>
              <a:gd name="T2" fmla="*/ 2147483646 w 382"/>
              <a:gd name="T3" fmla="*/ 0 h 4"/>
              <a:gd name="T4" fmla="*/ 2147483646 w 382"/>
              <a:gd name="T5" fmla="*/ 0 h 4"/>
              <a:gd name="T6" fmla="*/ 2147483646 w 382"/>
              <a:gd name="T7" fmla="*/ 0 h 4"/>
              <a:gd name="T8" fmla="*/ 2147483646 w 382"/>
              <a:gd name="T9" fmla="*/ 0 h 4"/>
              <a:gd name="T10" fmla="*/ 2147483646 w 382"/>
              <a:gd name="T11" fmla="*/ 0 h 4"/>
              <a:gd name="T12" fmla="*/ 2147483646 w 382"/>
              <a:gd name="T13" fmla="*/ 0 h 4"/>
              <a:gd name="T14" fmla="*/ 2147483646 w 382"/>
              <a:gd name="T15" fmla="*/ 0 h 4"/>
              <a:gd name="T16" fmla="*/ 2147483646 w 382"/>
              <a:gd name="T17" fmla="*/ 0 h 4"/>
              <a:gd name="T18" fmla="*/ 2147483646 w 382"/>
              <a:gd name="T19" fmla="*/ 0 h 4"/>
              <a:gd name="T20" fmla="*/ 2147483646 w 382"/>
              <a:gd name="T21" fmla="*/ 0 h 4"/>
              <a:gd name="T22" fmla="*/ 2147483646 w 382"/>
              <a:gd name="T23" fmla="*/ 0 h 4"/>
              <a:gd name="T24" fmla="*/ 2147483646 w 382"/>
              <a:gd name="T25" fmla="*/ 0 h 4"/>
              <a:gd name="T26" fmla="*/ 2147483646 w 382"/>
              <a:gd name="T27" fmla="*/ 2147483646 h 4"/>
              <a:gd name="T28" fmla="*/ 2147483646 w 382"/>
              <a:gd name="T29" fmla="*/ 2147483646 h 4"/>
              <a:gd name="T30" fmla="*/ 2147483646 w 382"/>
              <a:gd name="T31" fmla="*/ 2147483646 h 4"/>
              <a:gd name="T32" fmla="*/ 2147483646 w 382"/>
              <a:gd name="T33" fmla="*/ 2147483646 h 4"/>
              <a:gd name="T34" fmla="*/ 2147483646 w 382"/>
              <a:gd name="T35" fmla="*/ 2147483646 h 4"/>
              <a:gd name="T36" fmla="*/ 0 w 382"/>
              <a:gd name="T37" fmla="*/ 2147483646 h 4"/>
              <a:gd name="T38" fmla="*/ 2147483646 w 382"/>
              <a:gd name="T39" fmla="*/ 2147483646 h 4"/>
              <a:gd name="T40" fmla="*/ 2147483646 w 382"/>
              <a:gd name="T41" fmla="*/ 2147483646 h 4"/>
              <a:gd name="T42" fmla="*/ 2147483646 w 382"/>
              <a:gd name="T43" fmla="*/ 2147483646 h 4"/>
              <a:gd name="T44" fmla="*/ 2147483646 w 382"/>
              <a:gd name="T45" fmla="*/ 2147483646 h 4"/>
              <a:gd name="T46" fmla="*/ 2147483646 w 382"/>
              <a:gd name="T47" fmla="*/ 2147483646 h 4"/>
              <a:gd name="T48" fmla="*/ 2147483646 w 382"/>
              <a:gd name="T49" fmla="*/ 2147483646 h 4"/>
              <a:gd name="T50" fmla="*/ 2147483646 w 382"/>
              <a:gd name="T51" fmla="*/ 2147483646 h 4"/>
              <a:gd name="T52" fmla="*/ 2147483646 w 382"/>
              <a:gd name="T53" fmla="*/ 2147483646 h 4"/>
              <a:gd name="T54" fmla="*/ 2147483646 w 382"/>
              <a:gd name="T55" fmla="*/ 2147483646 h 4"/>
              <a:gd name="T56" fmla="*/ 2147483646 w 382"/>
              <a:gd name="T57" fmla="*/ 2147483646 h 4"/>
              <a:gd name="T58" fmla="*/ 2147483646 w 382"/>
              <a:gd name="T59" fmla="*/ 0 h 4"/>
              <a:gd name="T60" fmla="*/ 2147483646 w 382"/>
              <a:gd name="T61" fmla="*/ 0 h 4"/>
              <a:gd name="T62" fmla="*/ 2147483646 w 382"/>
              <a:gd name="T63" fmla="*/ 0 h 4"/>
              <a:gd name="T64" fmla="*/ 2147483646 w 382"/>
              <a:gd name="T65" fmla="*/ 0 h 4"/>
              <a:gd name="T66" fmla="*/ 2147483646 w 382"/>
              <a:gd name="T67" fmla="*/ 0 h 4"/>
              <a:gd name="T68" fmla="*/ 2147483646 w 382"/>
              <a:gd name="T69" fmla="*/ 0 h 4"/>
              <a:gd name="T70" fmla="*/ 2147483646 w 382"/>
              <a:gd name="T71" fmla="*/ 0 h 4"/>
              <a:gd name="T72" fmla="*/ 2147483646 w 382"/>
              <a:gd name="T73" fmla="*/ 0 h 4"/>
              <a:gd name="T74" fmla="*/ 2147483646 w 382"/>
              <a:gd name="T75" fmla="*/ 0 h 4"/>
              <a:gd name="T76" fmla="*/ 2147483646 w 382"/>
              <a:gd name="T77" fmla="*/ 0 h 4"/>
              <a:gd name="T78" fmla="*/ 2147483646 w 382"/>
              <a:gd name="T79" fmla="*/ 0 h 4"/>
              <a:gd name="T80" fmla="*/ 2147483646 w 382"/>
              <a:gd name="T81" fmla="*/ 2147483646 h 4"/>
              <a:gd name="T82" fmla="*/ 2147483646 w 382"/>
              <a:gd name="T83" fmla="*/ 2147483646 h 4"/>
              <a:gd name="T84" fmla="*/ 2147483646 w 382"/>
              <a:gd name="T85" fmla="*/ 2147483646 h 4"/>
              <a:gd name="T86" fmla="*/ 2147483646 w 382"/>
              <a:gd name="T87" fmla="*/ 2147483646 h 4"/>
              <a:gd name="T88" fmla="*/ 2147483646 w 382"/>
              <a:gd name="T89" fmla="*/ 2147483646 h 4"/>
              <a:gd name="T90" fmla="*/ 2147483646 w 382"/>
              <a:gd name="T91" fmla="*/ 2147483646 h 4"/>
              <a:gd name="T92" fmla="*/ 2147483646 w 382"/>
              <a:gd name="T93" fmla="*/ 2147483646 h 4"/>
              <a:gd name="T94" fmla="*/ 2147483646 w 382"/>
              <a:gd name="T95" fmla="*/ 2147483646 h 4"/>
              <a:gd name="T96" fmla="*/ 2147483646 w 382"/>
              <a:gd name="T97" fmla="*/ 2147483646 h 4"/>
              <a:gd name="T98" fmla="*/ 2147483646 w 382"/>
              <a:gd name="T99" fmla="*/ 2147483646 h 4"/>
              <a:gd name="T100" fmla="*/ 2147483646 w 382"/>
              <a:gd name="T101" fmla="*/ 0 h 4"/>
              <a:gd name="T102" fmla="*/ 2147483646 w 382"/>
              <a:gd name="T103" fmla="*/ 0 h 4"/>
              <a:gd name="T104" fmla="*/ 2147483646 w 382"/>
              <a:gd name="T105" fmla="*/ 0 h 4"/>
              <a:gd name="T106" fmla="*/ 2147483646 w 382"/>
              <a:gd name="T107" fmla="*/ 0 h 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82" h="4">
                <a:moveTo>
                  <a:pt x="12" y="0"/>
                </a:moveTo>
                <a:lnTo>
                  <a:pt x="93" y="0"/>
                </a:lnTo>
                <a:lnTo>
                  <a:pt x="95" y="0"/>
                </a:lnTo>
                <a:lnTo>
                  <a:pt x="96" y="0"/>
                </a:lnTo>
                <a:lnTo>
                  <a:pt x="98" y="0"/>
                </a:lnTo>
                <a:lnTo>
                  <a:pt x="100" y="0"/>
                </a:lnTo>
                <a:lnTo>
                  <a:pt x="101" y="0"/>
                </a:lnTo>
                <a:lnTo>
                  <a:pt x="103" y="0"/>
                </a:lnTo>
                <a:lnTo>
                  <a:pt x="105" y="0"/>
                </a:lnTo>
                <a:lnTo>
                  <a:pt x="110" y="0"/>
                </a:lnTo>
                <a:lnTo>
                  <a:pt x="113" y="0"/>
                </a:lnTo>
                <a:lnTo>
                  <a:pt x="118" y="0"/>
                </a:lnTo>
                <a:lnTo>
                  <a:pt x="122" y="2"/>
                </a:lnTo>
                <a:lnTo>
                  <a:pt x="125" y="2"/>
                </a:lnTo>
                <a:lnTo>
                  <a:pt x="130" y="2"/>
                </a:lnTo>
                <a:lnTo>
                  <a:pt x="133" y="2"/>
                </a:lnTo>
                <a:lnTo>
                  <a:pt x="137" y="4"/>
                </a:lnTo>
                <a:lnTo>
                  <a:pt x="0" y="4"/>
                </a:lnTo>
                <a:lnTo>
                  <a:pt x="2" y="2"/>
                </a:lnTo>
                <a:lnTo>
                  <a:pt x="3" y="2"/>
                </a:lnTo>
                <a:lnTo>
                  <a:pt x="5" y="2"/>
                </a:lnTo>
                <a:lnTo>
                  <a:pt x="7" y="0"/>
                </a:lnTo>
                <a:lnTo>
                  <a:pt x="8" y="0"/>
                </a:lnTo>
                <a:lnTo>
                  <a:pt x="10" y="0"/>
                </a:lnTo>
                <a:lnTo>
                  <a:pt x="12" y="0"/>
                </a:lnTo>
                <a:close/>
                <a:moveTo>
                  <a:pt x="313" y="0"/>
                </a:moveTo>
                <a:lnTo>
                  <a:pt x="378" y="0"/>
                </a:lnTo>
                <a:lnTo>
                  <a:pt x="380" y="0"/>
                </a:lnTo>
                <a:lnTo>
                  <a:pt x="380" y="2"/>
                </a:lnTo>
                <a:lnTo>
                  <a:pt x="382" y="2"/>
                </a:lnTo>
                <a:lnTo>
                  <a:pt x="382" y="4"/>
                </a:lnTo>
                <a:lnTo>
                  <a:pt x="304" y="4"/>
                </a:lnTo>
                <a:lnTo>
                  <a:pt x="304" y="2"/>
                </a:lnTo>
                <a:lnTo>
                  <a:pt x="306" y="2"/>
                </a:lnTo>
                <a:lnTo>
                  <a:pt x="308" y="2"/>
                </a:lnTo>
                <a:lnTo>
                  <a:pt x="309" y="0"/>
                </a:lnTo>
                <a:lnTo>
                  <a:pt x="311" y="0"/>
                </a:lnTo>
                <a:lnTo>
                  <a:pt x="313" y="0"/>
                </a:lnTo>
                <a:close/>
              </a:path>
            </a:pathLst>
          </a:custGeom>
          <a:solidFill>
            <a:srgbClr val="3330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17" name="Freeform 1023"/>
          <p:cNvSpPr>
            <a:spLocks noEditPoints="1"/>
          </p:cNvSpPr>
          <p:nvPr/>
        </p:nvSpPr>
        <p:spPr bwMode="auto">
          <a:xfrm>
            <a:off x="6669088" y="4622800"/>
            <a:ext cx="615950" cy="6350"/>
          </a:xfrm>
          <a:custGeom>
            <a:avLst/>
            <a:gdLst>
              <a:gd name="T0" fmla="*/ 2147483646 w 388"/>
              <a:gd name="T1" fmla="*/ 0 h 4"/>
              <a:gd name="T2" fmla="*/ 2147483646 w 388"/>
              <a:gd name="T3" fmla="*/ 0 h 4"/>
              <a:gd name="T4" fmla="*/ 2147483646 w 388"/>
              <a:gd name="T5" fmla="*/ 0 h 4"/>
              <a:gd name="T6" fmla="*/ 2147483646 w 388"/>
              <a:gd name="T7" fmla="*/ 0 h 4"/>
              <a:gd name="T8" fmla="*/ 2147483646 w 388"/>
              <a:gd name="T9" fmla="*/ 0 h 4"/>
              <a:gd name="T10" fmla="*/ 2147483646 w 388"/>
              <a:gd name="T11" fmla="*/ 0 h 4"/>
              <a:gd name="T12" fmla="*/ 2147483646 w 388"/>
              <a:gd name="T13" fmla="*/ 2147483646 h 4"/>
              <a:gd name="T14" fmla="*/ 2147483646 w 388"/>
              <a:gd name="T15" fmla="*/ 2147483646 h 4"/>
              <a:gd name="T16" fmla="*/ 2147483646 w 388"/>
              <a:gd name="T17" fmla="*/ 2147483646 h 4"/>
              <a:gd name="T18" fmla="*/ 2147483646 w 388"/>
              <a:gd name="T19" fmla="*/ 2147483646 h 4"/>
              <a:gd name="T20" fmla="*/ 0 w 388"/>
              <a:gd name="T21" fmla="*/ 2147483646 h 4"/>
              <a:gd name="T22" fmla="*/ 0 w 388"/>
              <a:gd name="T23" fmla="*/ 2147483646 h 4"/>
              <a:gd name="T24" fmla="*/ 2147483646 w 388"/>
              <a:gd name="T25" fmla="*/ 2147483646 h 4"/>
              <a:gd name="T26" fmla="*/ 2147483646 w 388"/>
              <a:gd name="T27" fmla="*/ 2147483646 h 4"/>
              <a:gd name="T28" fmla="*/ 2147483646 w 388"/>
              <a:gd name="T29" fmla="*/ 2147483646 h 4"/>
              <a:gd name="T30" fmla="*/ 2147483646 w 388"/>
              <a:gd name="T31" fmla="*/ 2147483646 h 4"/>
              <a:gd name="T32" fmla="*/ 2147483646 w 388"/>
              <a:gd name="T33" fmla="*/ 0 h 4"/>
              <a:gd name="T34" fmla="*/ 2147483646 w 388"/>
              <a:gd name="T35" fmla="*/ 0 h 4"/>
              <a:gd name="T36" fmla="*/ 2147483646 w 388"/>
              <a:gd name="T37" fmla="*/ 0 h 4"/>
              <a:gd name="T38" fmla="*/ 2147483646 w 388"/>
              <a:gd name="T39" fmla="*/ 0 h 4"/>
              <a:gd name="T40" fmla="*/ 2147483646 w 388"/>
              <a:gd name="T41" fmla="*/ 0 h 4"/>
              <a:gd name="T42" fmla="*/ 2147483646 w 388"/>
              <a:gd name="T43" fmla="*/ 0 h 4"/>
              <a:gd name="T44" fmla="*/ 2147483646 w 388"/>
              <a:gd name="T45" fmla="*/ 0 h 4"/>
              <a:gd name="T46" fmla="*/ 2147483646 w 388"/>
              <a:gd name="T47" fmla="*/ 0 h 4"/>
              <a:gd name="T48" fmla="*/ 2147483646 w 388"/>
              <a:gd name="T49" fmla="*/ 0 h 4"/>
              <a:gd name="T50" fmla="*/ 2147483646 w 388"/>
              <a:gd name="T51" fmla="*/ 0 h 4"/>
              <a:gd name="T52" fmla="*/ 2147483646 w 388"/>
              <a:gd name="T53" fmla="*/ 0 h 4"/>
              <a:gd name="T54" fmla="*/ 2147483646 w 388"/>
              <a:gd name="T55" fmla="*/ 0 h 4"/>
              <a:gd name="T56" fmla="*/ 2147483646 w 388"/>
              <a:gd name="T57" fmla="*/ 0 h 4"/>
              <a:gd name="T58" fmla="*/ 2147483646 w 388"/>
              <a:gd name="T59" fmla="*/ 0 h 4"/>
              <a:gd name="T60" fmla="*/ 2147483646 w 388"/>
              <a:gd name="T61" fmla="*/ 0 h 4"/>
              <a:gd name="T62" fmla="*/ 2147483646 w 388"/>
              <a:gd name="T63" fmla="*/ 0 h 4"/>
              <a:gd name="T64" fmla="*/ 2147483646 w 388"/>
              <a:gd name="T65" fmla="*/ 2147483646 h 4"/>
              <a:gd name="T66" fmla="*/ 2147483646 w 388"/>
              <a:gd name="T67" fmla="*/ 2147483646 h 4"/>
              <a:gd name="T68" fmla="*/ 2147483646 w 388"/>
              <a:gd name="T69" fmla="*/ 2147483646 h 4"/>
              <a:gd name="T70" fmla="*/ 2147483646 w 388"/>
              <a:gd name="T71" fmla="*/ 2147483646 h 4"/>
              <a:gd name="T72" fmla="*/ 2147483646 w 388"/>
              <a:gd name="T73" fmla="*/ 2147483646 h 4"/>
              <a:gd name="T74" fmla="*/ 2147483646 w 388"/>
              <a:gd name="T75" fmla="*/ 2147483646 h 4"/>
              <a:gd name="T76" fmla="*/ 2147483646 w 388"/>
              <a:gd name="T77" fmla="*/ 2147483646 h 4"/>
              <a:gd name="T78" fmla="*/ 2147483646 w 388"/>
              <a:gd name="T79" fmla="*/ 2147483646 h 4"/>
              <a:gd name="T80" fmla="*/ 2147483646 w 388"/>
              <a:gd name="T81" fmla="*/ 2147483646 h 4"/>
              <a:gd name="T82" fmla="*/ 2147483646 w 388"/>
              <a:gd name="T83" fmla="*/ 2147483646 h 4"/>
              <a:gd name="T84" fmla="*/ 2147483646 w 388"/>
              <a:gd name="T85" fmla="*/ 0 h 4"/>
              <a:gd name="T86" fmla="*/ 2147483646 w 388"/>
              <a:gd name="T87" fmla="*/ 0 h 4"/>
              <a:gd name="T88" fmla="*/ 2147483646 w 388"/>
              <a:gd name="T89" fmla="*/ 0 h 4"/>
              <a:gd name="T90" fmla="*/ 2147483646 w 388"/>
              <a:gd name="T91" fmla="*/ 0 h 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88" h="4">
                <a:moveTo>
                  <a:pt x="9" y="0"/>
                </a:moveTo>
                <a:lnTo>
                  <a:pt x="124" y="0"/>
                </a:lnTo>
                <a:lnTo>
                  <a:pt x="127" y="0"/>
                </a:lnTo>
                <a:lnTo>
                  <a:pt x="132" y="0"/>
                </a:lnTo>
                <a:lnTo>
                  <a:pt x="136" y="0"/>
                </a:lnTo>
                <a:lnTo>
                  <a:pt x="139" y="0"/>
                </a:lnTo>
                <a:lnTo>
                  <a:pt x="144" y="2"/>
                </a:lnTo>
                <a:lnTo>
                  <a:pt x="148" y="2"/>
                </a:lnTo>
                <a:lnTo>
                  <a:pt x="151" y="2"/>
                </a:lnTo>
                <a:lnTo>
                  <a:pt x="156" y="4"/>
                </a:lnTo>
                <a:lnTo>
                  <a:pt x="0" y="4"/>
                </a:lnTo>
                <a:lnTo>
                  <a:pt x="0" y="2"/>
                </a:lnTo>
                <a:lnTo>
                  <a:pt x="2" y="2"/>
                </a:lnTo>
                <a:lnTo>
                  <a:pt x="4" y="2"/>
                </a:lnTo>
                <a:lnTo>
                  <a:pt x="6" y="0"/>
                </a:lnTo>
                <a:lnTo>
                  <a:pt x="7" y="0"/>
                </a:lnTo>
                <a:lnTo>
                  <a:pt x="9" y="0"/>
                </a:lnTo>
                <a:close/>
                <a:moveTo>
                  <a:pt x="312" y="0"/>
                </a:moveTo>
                <a:lnTo>
                  <a:pt x="384" y="0"/>
                </a:lnTo>
                <a:lnTo>
                  <a:pt x="386" y="0"/>
                </a:lnTo>
                <a:lnTo>
                  <a:pt x="386" y="2"/>
                </a:lnTo>
                <a:lnTo>
                  <a:pt x="388" y="2"/>
                </a:lnTo>
                <a:lnTo>
                  <a:pt x="388" y="4"/>
                </a:lnTo>
                <a:lnTo>
                  <a:pt x="303" y="4"/>
                </a:lnTo>
                <a:lnTo>
                  <a:pt x="305" y="2"/>
                </a:lnTo>
                <a:lnTo>
                  <a:pt x="306" y="2"/>
                </a:lnTo>
                <a:lnTo>
                  <a:pt x="308" y="2"/>
                </a:lnTo>
                <a:lnTo>
                  <a:pt x="308" y="0"/>
                </a:lnTo>
                <a:lnTo>
                  <a:pt x="310" y="0"/>
                </a:lnTo>
                <a:lnTo>
                  <a:pt x="312" y="0"/>
                </a:lnTo>
                <a:close/>
              </a:path>
            </a:pathLst>
          </a:custGeom>
          <a:solidFill>
            <a:srgbClr val="3734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18" name="Freeform 1024"/>
          <p:cNvSpPr>
            <a:spLocks noEditPoints="1"/>
          </p:cNvSpPr>
          <p:nvPr/>
        </p:nvSpPr>
        <p:spPr bwMode="auto">
          <a:xfrm>
            <a:off x="6664325" y="4625975"/>
            <a:ext cx="622300" cy="4763"/>
          </a:xfrm>
          <a:custGeom>
            <a:avLst/>
            <a:gdLst>
              <a:gd name="T0" fmla="*/ 2147483646 w 392"/>
              <a:gd name="T1" fmla="*/ 0 h 3"/>
              <a:gd name="T2" fmla="*/ 2147483646 w 392"/>
              <a:gd name="T3" fmla="*/ 0 h 3"/>
              <a:gd name="T4" fmla="*/ 2147483646 w 392"/>
              <a:gd name="T5" fmla="*/ 0 h 3"/>
              <a:gd name="T6" fmla="*/ 2147483646 w 392"/>
              <a:gd name="T7" fmla="*/ 0 h 3"/>
              <a:gd name="T8" fmla="*/ 2147483646 w 392"/>
              <a:gd name="T9" fmla="*/ 0 h 3"/>
              <a:gd name="T10" fmla="*/ 2147483646 w 392"/>
              <a:gd name="T11" fmla="*/ 2147483646 h 3"/>
              <a:gd name="T12" fmla="*/ 2147483646 w 392"/>
              <a:gd name="T13" fmla="*/ 2147483646 h 3"/>
              <a:gd name="T14" fmla="*/ 2147483646 w 392"/>
              <a:gd name="T15" fmla="*/ 2147483646 h 3"/>
              <a:gd name="T16" fmla="*/ 2147483646 w 392"/>
              <a:gd name="T17" fmla="*/ 2147483646 h 3"/>
              <a:gd name="T18" fmla="*/ 2147483646 w 392"/>
              <a:gd name="T19" fmla="*/ 2147483646 h 3"/>
              <a:gd name="T20" fmla="*/ 0 w 392"/>
              <a:gd name="T21" fmla="*/ 2147483646 h 3"/>
              <a:gd name="T22" fmla="*/ 0 w 392"/>
              <a:gd name="T23" fmla="*/ 2147483646 h 3"/>
              <a:gd name="T24" fmla="*/ 2147483646 w 392"/>
              <a:gd name="T25" fmla="*/ 2147483646 h 3"/>
              <a:gd name="T26" fmla="*/ 2147483646 w 392"/>
              <a:gd name="T27" fmla="*/ 2147483646 h 3"/>
              <a:gd name="T28" fmla="*/ 2147483646 w 392"/>
              <a:gd name="T29" fmla="*/ 2147483646 h 3"/>
              <a:gd name="T30" fmla="*/ 2147483646 w 392"/>
              <a:gd name="T31" fmla="*/ 0 h 3"/>
              <a:gd name="T32" fmla="*/ 2147483646 w 392"/>
              <a:gd name="T33" fmla="*/ 0 h 3"/>
              <a:gd name="T34" fmla="*/ 2147483646 w 392"/>
              <a:gd name="T35" fmla="*/ 0 h 3"/>
              <a:gd name="T36" fmla="*/ 2147483646 w 392"/>
              <a:gd name="T37" fmla="*/ 0 h 3"/>
              <a:gd name="T38" fmla="*/ 2147483646 w 392"/>
              <a:gd name="T39" fmla="*/ 0 h 3"/>
              <a:gd name="T40" fmla="*/ 2147483646 w 392"/>
              <a:gd name="T41" fmla="*/ 0 h 3"/>
              <a:gd name="T42" fmla="*/ 2147483646 w 392"/>
              <a:gd name="T43" fmla="*/ 0 h 3"/>
              <a:gd name="T44" fmla="*/ 2147483646 w 392"/>
              <a:gd name="T45" fmla="*/ 0 h 3"/>
              <a:gd name="T46" fmla="*/ 2147483646 w 392"/>
              <a:gd name="T47" fmla="*/ 0 h 3"/>
              <a:gd name="T48" fmla="*/ 2147483646 w 392"/>
              <a:gd name="T49" fmla="*/ 2147483646 h 3"/>
              <a:gd name="T50" fmla="*/ 2147483646 w 392"/>
              <a:gd name="T51" fmla="*/ 2147483646 h 3"/>
              <a:gd name="T52" fmla="*/ 2147483646 w 392"/>
              <a:gd name="T53" fmla="*/ 2147483646 h 3"/>
              <a:gd name="T54" fmla="*/ 2147483646 w 392"/>
              <a:gd name="T55" fmla="*/ 2147483646 h 3"/>
              <a:gd name="T56" fmla="*/ 2147483646 w 392"/>
              <a:gd name="T57" fmla="*/ 2147483646 h 3"/>
              <a:gd name="T58" fmla="*/ 2147483646 w 392"/>
              <a:gd name="T59" fmla="*/ 2147483646 h 3"/>
              <a:gd name="T60" fmla="*/ 2147483646 w 392"/>
              <a:gd name="T61" fmla="*/ 2147483646 h 3"/>
              <a:gd name="T62" fmla="*/ 2147483646 w 392"/>
              <a:gd name="T63" fmla="*/ 2147483646 h 3"/>
              <a:gd name="T64" fmla="*/ 2147483646 w 392"/>
              <a:gd name="T65" fmla="*/ 2147483646 h 3"/>
              <a:gd name="T66" fmla="*/ 2147483646 w 392"/>
              <a:gd name="T67" fmla="*/ 2147483646 h 3"/>
              <a:gd name="T68" fmla="*/ 2147483646 w 392"/>
              <a:gd name="T69" fmla="*/ 0 h 3"/>
              <a:gd name="T70" fmla="*/ 2147483646 w 392"/>
              <a:gd name="T71" fmla="*/ 0 h 3"/>
              <a:gd name="T72" fmla="*/ 2147483646 w 392"/>
              <a:gd name="T73" fmla="*/ 0 h 3"/>
              <a:gd name="T74" fmla="*/ 2147483646 w 392"/>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92" h="3">
                <a:moveTo>
                  <a:pt x="7" y="0"/>
                </a:moveTo>
                <a:lnTo>
                  <a:pt x="144" y="0"/>
                </a:lnTo>
                <a:lnTo>
                  <a:pt x="147" y="0"/>
                </a:lnTo>
                <a:lnTo>
                  <a:pt x="151" y="0"/>
                </a:lnTo>
                <a:lnTo>
                  <a:pt x="154" y="0"/>
                </a:lnTo>
                <a:lnTo>
                  <a:pt x="157" y="2"/>
                </a:lnTo>
                <a:lnTo>
                  <a:pt x="161" y="2"/>
                </a:lnTo>
                <a:lnTo>
                  <a:pt x="164" y="2"/>
                </a:lnTo>
                <a:lnTo>
                  <a:pt x="167" y="2"/>
                </a:lnTo>
                <a:lnTo>
                  <a:pt x="173" y="3"/>
                </a:lnTo>
                <a:lnTo>
                  <a:pt x="0" y="3"/>
                </a:lnTo>
                <a:lnTo>
                  <a:pt x="0" y="2"/>
                </a:lnTo>
                <a:lnTo>
                  <a:pt x="2" y="2"/>
                </a:lnTo>
                <a:lnTo>
                  <a:pt x="3" y="2"/>
                </a:lnTo>
                <a:lnTo>
                  <a:pt x="5" y="0"/>
                </a:lnTo>
                <a:lnTo>
                  <a:pt x="7" y="0"/>
                </a:lnTo>
                <a:close/>
                <a:moveTo>
                  <a:pt x="311" y="0"/>
                </a:moveTo>
                <a:lnTo>
                  <a:pt x="389" y="0"/>
                </a:lnTo>
                <a:lnTo>
                  <a:pt x="391" y="0"/>
                </a:lnTo>
                <a:lnTo>
                  <a:pt x="391" y="2"/>
                </a:lnTo>
                <a:lnTo>
                  <a:pt x="392" y="2"/>
                </a:lnTo>
                <a:lnTo>
                  <a:pt x="392" y="3"/>
                </a:lnTo>
                <a:lnTo>
                  <a:pt x="301" y="3"/>
                </a:lnTo>
                <a:lnTo>
                  <a:pt x="303" y="2"/>
                </a:lnTo>
                <a:lnTo>
                  <a:pt x="304" y="2"/>
                </a:lnTo>
                <a:lnTo>
                  <a:pt x="306" y="2"/>
                </a:lnTo>
                <a:lnTo>
                  <a:pt x="308" y="0"/>
                </a:lnTo>
                <a:lnTo>
                  <a:pt x="309" y="0"/>
                </a:lnTo>
                <a:lnTo>
                  <a:pt x="311" y="0"/>
                </a:lnTo>
                <a:close/>
              </a:path>
            </a:pathLst>
          </a:custGeom>
          <a:solidFill>
            <a:srgbClr val="393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19" name="Freeform 1025"/>
          <p:cNvSpPr>
            <a:spLocks noEditPoints="1"/>
          </p:cNvSpPr>
          <p:nvPr/>
        </p:nvSpPr>
        <p:spPr bwMode="auto">
          <a:xfrm>
            <a:off x="6659563" y="4629150"/>
            <a:ext cx="630237" cy="4763"/>
          </a:xfrm>
          <a:custGeom>
            <a:avLst/>
            <a:gdLst>
              <a:gd name="T0" fmla="*/ 2147483646 w 397"/>
              <a:gd name="T1" fmla="*/ 0 h 3"/>
              <a:gd name="T2" fmla="*/ 2147483646 w 397"/>
              <a:gd name="T3" fmla="*/ 0 h 3"/>
              <a:gd name="T4" fmla="*/ 2147483646 w 397"/>
              <a:gd name="T5" fmla="*/ 0 h 3"/>
              <a:gd name="T6" fmla="*/ 2147483646 w 397"/>
              <a:gd name="T7" fmla="*/ 0 h 3"/>
              <a:gd name="T8" fmla="*/ 2147483646 w 397"/>
              <a:gd name="T9" fmla="*/ 0 h 3"/>
              <a:gd name="T10" fmla="*/ 2147483646 w 397"/>
              <a:gd name="T11" fmla="*/ 2147483646 h 3"/>
              <a:gd name="T12" fmla="*/ 2147483646 w 397"/>
              <a:gd name="T13" fmla="*/ 2147483646 h 3"/>
              <a:gd name="T14" fmla="*/ 2147483646 w 397"/>
              <a:gd name="T15" fmla="*/ 2147483646 h 3"/>
              <a:gd name="T16" fmla="*/ 2147483646 w 397"/>
              <a:gd name="T17" fmla="*/ 2147483646 h 3"/>
              <a:gd name="T18" fmla="*/ 2147483646 w 397"/>
              <a:gd name="T19" fmla="*/ 2147483646 h 3"/>
              <a:gd name="T20" fmla="*/ 0 w 397"/>
              <a:gd name="T21" fmla="*/ 2147483646 h 3"/>
              <a:gd name="T22" fmla="*/ 0 w 397"/>
              <a:gd name="T23" fmla="*/ 2147483646 h 3"/>
              <a:gd name="T24" fmla="*/ 2147483646 w 397"/>
              <a:gd name="T25" fmla="*/ 2147483646 h 3"/>
              <a:gd name="T26" fmla="*/ 2147483646 w 397"/>
              <a:gd name="T27" fmla="*/ 2147483646 h 3"/>
              <a:gd name="T28" fmla="*/ 2147483646 w 397"/>
              <a:gd name="T29" fmla="*/ 2147483646 h 3"/>
              <a:gd name="T30" fmla="*/ 2147483646 w 397"/>
              <a:gd name="T31" fmla="*/ 0 h 3"/>
              <a:gd name="T32" fmla="*/ 2147483646 w 397"/>
              <a:gd name="T33" fmla="*/ 0 h 3"/>
              <a:gd name="T34" fmla="*/ 2147483646 w 397"/>
              <a:gd name="T35" fmla="*/ 0 h 3"/>
              <a:gd name="T36" fmla="*/ 2147483646 w 397"/>
              <a:gd name="T37" fmla="*/ 0 h 3"/>
              <a:gd name="T38" fmla="*/ 2147483646 w 397"/>
              <a:gd name="T39" fmla="*/ 0 h 3"/>
              <a:gd name="T40" fmla="*/ 2147483646 w 397"/>
              <a:gd name="T41" fmla="*/ 0 h 3"/>
              <a:gd name="T42" fmla="*/ 2147483646 w 397"/>
              <a:gd name="T43" fmla="*/ 0 h 3"/>
              <a:gd name="T44" fmla="*/ 2147483646 w 397"/>
              <a:gd name="T45" fmla="*/ 0 h 3"/>
              <a:gd name="T46" fmla="*/ 2147483646 w 397"/>
              <a:gd name="T47" fmla="*/ 0 h 3"/>
              <a:gd name="T48" fmla="*/ 2147483646 w 397"/>
              <a:gd name="T49" fmla="*/ 2147483646 h 3"/>
              <a:gd name="T50" fmla="*/ 2147483646 w 397"/>
              <a:gd name="T51" fmla="*/ 2147483646 h 3"/>
              <a:gd name="T52" fmla="*/ 2147483646 w 397"/>
              <a:gd name="T53" fmla="*/ 2147483646 h 3"/>
              <a:gd name="T54" fmla="*/ 2147483646 w 397"/>
              <a:gd name="T55" fmla="*/ 2147483646 h 3"/>
              <a:gd name="T56" fmla="*/ 2147483646 w 397"/>
              <a:gd name="T57" fmla="*/ 2147483646 h 3"/>
              <a:gd name="T58" fmla="*/ 2147483646 w 397"/>
              <a:gd name="T59" fmla="*/ 2147483646 h 3"/>
              <a:gd name="T60" fmla="*/ 2147483646 w 397"/>
              <a:gd name="T61" fmla="*/ 2147483646 h 3"/>
              <a:gd name="T62" fmla="*/ 2147483646 w 397"/>
              <a:gd name="T63" fmla="*/ 2147483646 h 3"/>
              <a:gd name="T64" fmla="*/ 2147483646 w 397"/>
              <a:gd name="T65" fmla="*/ 2147483646 h 3"/>
              <a:gd name="T66" fmla="*/ 2147483646 w 397"/>
              <a:gd name="T67" fmla="*/ 2147483646 h 3"/>
              <a:gd name="T68" fmla="*/ 2147483646 w 397"/>
              <a:gd name="T69" fmla="*/ 0 h 3"/>
              <a:gd name="T70" fmla="*/ 2147483646 w 397"/>
              <a:gd name="T71" fmla="*/ 0 h 3"/>
              <a:gd name="T72" fmla="*/ 2147483646 w 397"/>
              <a:gd name="T73" fmla="*/ 0 h 3"/>
              <a:gd name="T74" fmla="*/ 2147483646 w 397"/>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97" h="3">
                <a:moveTo>
                  <a:pt x="6" y="0"/>
                </a:moveTo>
                <a:lnTo>
                  <a:pt x="162" y="0"/>
                </a:lnTo>
                <a:lnTo>
                  <a:pt x="165" y="0"/>
                </a:lnTo>
                <a:lnTo>
                  <a:pt x="169" y="0"/>
                </a:lnTo>
                <a:lnTo>
                  <a:pt x="172" y="0"/>
                </a:lnTo>
                <a:lnTo>
                  <a:pt x="174" y="1"/>
                </a:lnTo>
                <a:lnTo>
                  <a:pt x="177" y="1"/>
                </a:lnTo>
                <a:lnTo>
                  <a:pt x="181" y="1"/>
                </a:lnTo>
                <a:lnTo>
                  <a:pt x="184" y="1"/>
                </a:lnTo>
                <a:lnTo>
                  <a:pt x="187" y="3"/>
                </a:lnTo>
                <a:lnTo>
                  <a:pt x="0" y="3"/>
                </a:lnTo>
                <a:lnTo>
                  <a:pt x="0" y="1"/>
                </a:lnTo>
                <a:lnTo>
                  <a:pt x="1" y="1"/>
                </a:lnTo>
                <a:lnTo>
                  <a:pt x="3" y="1"/>
                </a:lnTo>
                <a:lnTo>
                  <a:pt x="3" y="0"/>
                </a:lnTo>
                <a:lnTo>
                  <a:pt x="5" y="0"/>
                </a:lnTo>
                <a:lnTo>
                  <a:pt x="6" y="0"/>
                </a:lnTo>
                <a:close/>
                <a:moveTo>
                  <a:pt x="309" y="0"/>
                </a:moveTo>
                <a:lnTo>
                  <a:pt x="394" y="0"/>
                </a:lnTo>
                <a:lnTo>
                  <a:pt x="395" y="0"/>
                </a:lnTo>
                <a:lnTo>
                  <a:pt x="395" y="1"/>
                </a:lnTo>
                <a:lnTo>
                  <a:pt x="397" y="1"/>
                </a:lnTo>
                <a:lnTo>
                  <a:pt x="397" y="3"/>
                </a:lnTo>
                <a:lnTo>
                  <a:pt x="299" y="3"/>
                </a:lnTo>
                <a:lnTo>
                  <a:pt x="301" y="1"/>
                </a:lnTo>
                <a:lnTo>
                  <a:pt x="302" y="1"/>
                </a:lnTo>
                <a:lnTo>
                  <a:pt x="304" y="1"/>
                </a:lnTo>
                <a:lnTo>
                  <a:pt x="306" y="0"/>
                </a:lnTo>
                <a:lnTo>
                  <a:pt x="307" y="0"/>
                </a:lnTo>
                <a:lnTo>
                  <a:pt x="309" y="0"/>
                </a:lnTo>
                <a:close/>
              </a:path>
            </a:pathLst>
          </a:custGeom>
          <a:solidFill>
            <a:srgbClr val="3C383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20" name="Freeform 1026"/>
          <p:cNvSpPr>
            <a:spLocks noEditPoints="1"/>
          </p:cNvSpPr>
          <p:nvPr/>
        </p:nvSpPr>
        <p:spPr bwMode="auto">
          <a:xfrm>
            <a:off x="6653213" y="4630738"/>
            <a:ext cx="639762" cy="6350"/>
          </a:xfrm>
          <a:custGeom>
            <a:avLst/>
            <a:gdLst>
              <a:gd name="T0" fmla="*/ 2147483646 w 403"/>
              <a:gd name="T1" fmla="*/ 0 h 4"/>
              <a:gd name="T2" fmla="*/ 2147483646 w 403"/>
              <a:gd name="T3" fmla="*/ 0 h 4"/>
              <a:gd name="T4" fmla="*/ 2147483646 w 403"/>
              <a:gd name="T5" fmla="*/ 0 h 4"/>
              <a:gd name="T6" fmla="*/ 2147483646 w 403"/>
              <a:gd name="T7" fmla="*/ 0 h 4"/>
              <a:gd name="T8" fmla="*/ 2147483646 w 403"/>
              <a:gd name="T9" fmla="*/ 0 h 4"/>
              <a:gd name="T10" fmla="*/ 2147483646 w 403"/>
              <a:gd name="T11" fmla="*/ 2147483646 h 4"/>
              <a:gd name="T12" fmla="*/ 2147483646 w 403"/>
              <a:gd name="T13" fmla="*/ 2147483646 h 4"/>
              <a:gd name="T14" fmla="*/ 2147483646 w 403"/>
              <a:gd name="T15" fmla="*/ 2147483646 h 4"/>
              <a:gd name="T16" fmla="*/ 2147483646 w 403"/>
              <a:gd name="T17" fmla="*/ 2147483646 h 4"/>
              <a:gd name="T18" fmla="*/ 2147483646 w 403"/>
              <a:gd name="T19" fmla="*/ 2147483646 h 4"/>
              <a:gd name="T20" fmla="*/ 0 w 403"/>
              <a:gd name="T21" fmla="*/ 2147483646 h 4"/>
              <a:gd name="T22" fmla="*/ 0 w 403"/>
              <a:gd name="T23" fmla="*/ 2147483646 h 4"/>
              <a:gd name="T24" fmla="*/ 2147483646 w 403"/>
              <a:gd name="T25" fmla="*/ 2147483646 h 4"/>
              <a:gd name="T26" fmla="*/ 2147483646 w 403"/>
              <a:gd name="T27" fmla="*/ 2147483646 h 4"/>
              <a:gd name="T28" fmla="*/ 2147483646 w 403"/>
              <a:gd name="T29" fmla="*/ 2147483646 h 4"/>
              <a:gd name="T30" fmla="*/ 2147483646 w 403"/>
              <a:gd name="T31" fmla="*/ 0 h 4"/>
              <a:gd name="T32" fmla="*/ 2147483646 w 403"/>
              <a:gd name="T33" fmla="*/ 0 h 4"/>
              <a:gd name="T34" fmla="*/ 2147483646 w 403"/>
              <a:gd name="T35" fmla="*/ 0 h 4"/>
              <a:gd name="T36" fmla="*/ 2147483646 w 403"/>
              <a:gd name="T37" fmla="*/ 0 h 4"/>
              <a:gd name="T38" fmla="*/ 2147483646 w 403"/>
              <a:gd name="T39" fmla="*/ 0 h 4"/>
              <a:gd name="T40" fmla="*/ 2147483646 w 403"/>
              <a:gd name="T41" fmla="*/ 0 h 4"/>
              <a:gd name="T42" fmla="*/ 2147483646 w 403"/>
              <a:gd name="T43" fmla="*/ 0 h 4"/>
              <a:gd name="T44" fmla="*/ 2147483646 w 403"/>
              <a:gd name="T45" fmla="*/ 0 h 4"/>
              <a:gd name="T46" fmla="*/ 2147483646 w 403"/>
              <a:gd name="T47" fmla="*/ 0 h 4"/>
              <a:gd name="T48" fmla="*/ 2147483646 w 403"/>
              <a:gd name="T49" fmla="*/ 2147483646 h 4"/>
              <a:gd name="T50" fmla="*/ 2147483646 w 403"/>
              <a:gd name="T51" fmla="*/ 2147483646 h 4"/>
              <a:gd name="T52" fmla="*/ 2147483646 w 403"/>
              <a:gd name="T53" fmla="*/ 2147483646 h 4"/>
              <a:gd name="T54" fmla="*/ 2147483646 w 403"/>
              <a:gd name="T55" fmla="*/ 2147483646 h 4"/>
              <a:gd name="T56" fmla="*/ 2147483646 w 403"/>
              <a:gd name="T57" fmla="*/ 2147483646 h 4"/>
              <a:gd name="T58" fmla="*/ 2147483646 w 403"/>
              <a:gd name="T59" fmla="*/ 2147483646 h 4"/>
              <a:gd name="T60" fmla="*/ 2147483646 w 403"/>
              <a:gd name="T61" fmla="*/ 2147483646 h 4"/>
              <a:gd name="T62" fmla="*/ 2147483646 w 403"/>
              <a:gd name="T63" fmla="*/ 2147483646 h 4"/>
              <a:gd name="T64" fmla="*/ 2147483646 w 403"/>
              <a:gd name="T65" fmla="*/ 2147483646 h 4"/>
              <a:gd name="T66" fmla="*/ 2147483646 w 403"/>
              <a:gd name="T67" fmla="*/ 2147483646 h 4"/>
              <a:gd name="T68" fmla="*/ 2147483646 w 403"/>
              <a:gd name="T69" fmla="*/ 0 h 4"/>
              <a:gd name="T70" fmla="*/ 2147483646 w 403"/>
              <a:gd name="T71" fmla="*/ 0 h 4"/>
              <a:gd name="T72" fmla="*/ 2147483646 w 403"/>
              <a:gd name="T73" fmla="*/ 0 h 4"/>
              <a:gd name="T74" fmla="*/ 2147483646 w 403"/>
              <a:gd name="T75" fmla="*/ 0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03" h="4">
                <a:moveTo>
                  <a:pt x="7" y="0"/>
                </a:moveTo>
                <a:lnTo>
                  <a:pt x="180" y="0"/>
                </a:lnTo>
                <a:lnTo>
                  <a:pt x="181" y="0"/>
                </a:lnTo>
                <a:lnTo>
                  <a:pt x="185" y="0"/>
                </a:lnTo>
                <a:lnTo>
                  <a:pt x="188" y="0"/>
                </a:lnTo>
                <a:lnTo>
                  <a:pt x="191" y="2"/>
                </a:lnTo>
                <a:lnTo>
                  <a:pt x="195" y="2"/>
                </a:lnTo>
                <a:lnTo>
                  <a:pt x="198" y="2"/>
                </a:lnTo>
                <a:lnTo>
                  <a:pt x="201" y="2"/>
                </a:lnTo>
                <a:lnTo>
                  <a:pt x="205" y="4"/>
                </a:lnTo>
                <a:lnTo>
                  <a:pt x="0" y="4"/>
                </a:lnTo>
                <a:lnTo>
                  <a:pt x="0" y="2"/>
                </a:lnTo>
                <a:lnTo>
                  <a:pt x="2" y="2"/>
                </a:lnTo>
                <a:lnTo>
                  <a:pt x="4" y="2"/>
                </a:lnTo>
                <a:lnTo>
                  <a:pt x="4" y="0"/>
                </a:lnTo>
                <a:lnTo>
                  <a:pt x="5" y="0"/>
                </a:lnTo>
                <a:lnTo>
                  <a:pt x="7" y="0"/>
                </a:lnTo>
                <a:close/>
                <a:moveTo>
                  <a:pt x="308" y="0"/>
                </a:moveTo>
                <a:lnTo>
                  <a:pt x="399" y="0"/>
                </a:lnTo>
                <a:lnTo>
                  <a:pt x="401" y="0"/>
                </a:lnTo>
                <a:lnTo>
                  <a:pt x="401" y="2"/>
                </a:lnTo>
                <a:lnTo>
                  <a:pt x="403" y="4"/>
                </a:lnTo>
                <a:lnTo>
                  <a:pt x="298" y="4"/>
                </a:lnTo>
                <a:lnTo>
                  <a:pt x="300" y="2"/>
                </a:lnTo>
                <a:lnTo>
                  <a:pt x="301" y="2"/>
                </a:lnTo>
                <a:lnTo>
                  <a:pt x="303" y="2"/>
                </a:lnTo>
                <a:lnTo>
                  <a:pt x="305" y="0"/>
                </a:lnTo>
                <a:lnTo>
                  <a:pt x="306" y="0"/>
                </a:lnTo>
                <a:lnTo>
                  <a:pt x="308" y="0"/>
                </a:lnTo>
                <a:close/>
              </a:path>
            </a:pathLst>
          </a:custGeom>
          <a:solidFill>
            <a:srgbClr val="3F3C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21" name="Freeform 1027"/>
          <p:cNvSpPr>
            <a:spLocks noEditPoints="1"/>
          </p:cNvSpPr>
          <p:nvPr/>
        </p:nvSpPr>
        <p:spPr bwMode="auto">
          <a:xfrm>
            <a:off x="6648450" y="4633913"/>
            <a:ext cx="644525" cy="4762"/>
          </a:xfrm>
          <a:custGeom>
            <a:avLst/>
            <a:gdLst>
              <a:gd name="T0" fmla="*/ 2147483646 w 406"/>
              <a:gd name="T1" fmla="*/ 0 h 3"/>
              <a:gd name="T2" fmla="*/ 2147483646 w 406"/>
              <a:gd name="T3" fmla="*/ 0 h 3"/>
              <a:gd name="T4" fmla="*/ 2147483646 w 406"/>
              <a:gd name="T5" fmla="*/ 0 h 3"/>
              <a:gd name="T6" fmla="*/ 2147483646 w 406"/>
              <a:gd name="T7" fmla="*/ 0 h 3"/>
              <a:gd name="T8" fmla="*/ 2147483646 w 406"/>
              <a:gd name="T9" fmla="*/ 0 h 3"/>
              <a:gd name="T10" fmla="*/ 2147483646 w 406"/>
              <a:gd name="T11" fmla="*/ 2147483646 h 3"/>
              <a:gd name="T12" fmla="*/ 2147483646 w 406"/>
              <a:gd name="T13" fmla="*/ 2147483646 h 3"/>
              <a:gd name="T14" fmla="*/ 2147483646 w 406"/>
              <a:gd name="T15" fmla="*/ 2147483646 h 3"/>
              <a:gd name="T16" fmla="*/ 2147483646 w 406"/>
              <a:gd name="T17" fmla="*/ 2147483646 h 3"/>
              <a:gd name="T18" fmla="*/ 2147483646 w 406"/>
              <a:gd name="T19" fmla="*/ 2147483646 h 3"/>
              <a:gd name="T20" fmla="*/ 0 w 406"/>
              <a:gd name="T21" fmla="*/ 2147483646 h 3"/>
              <a:gd name="T22" fmla="*/ 2147483646 w 406"/>
              <a:gd name="T23" fmla="*/ 2147483646 h 3"/>
              <a:gd name="T24" fmla="*/ 2147483646 w 406"/>
              <a:gd name="T25" fmla="*/ 2147483646 h 3"/>
              <a:gd name="T26" fmla="*/ 2147483646 w 406"/>
              <a:gd name="T27" fmla="*/ 2147483646 h 3"/>
              <a:gd name="T28" fmla="*/ 2147483646 w 406"/>
              <a:gd name="T29" fmla="*/ 2147483646 h 3"/>
              <a:gd name="T30" fmla="*/ 2147483646 w 406"/>
              <a:gd name="T31" fmla="*/ 0 h 3"/>
              <a:gd name="T32" fmla="*/ 2147483646 w 406"/>
              <a:gd name="T33" fmla="*/ 0 h 3"/>
              <a:gd name="T34" fmla="*/ 2147483646 w 406"/>
              <a:gd name="T35" fmla="*/ 0 h 3"/>
              <a:gd name="T36" fmla="*/ 2147483646 w 406"/>
              <a:gd name="T37" fmla="*/ 0 h 3"/>
              <a:gd name="T38" fmla="*/ 2147483646 w 406"/>
              <a:gd name="T39" fmla="*/ 0 h 3"/>
              <a:gd name="T40" fmla="*/ 2147483646 w 406"/>
              <a:gd name="T41" fmla="*/ 0 h 3"/>
              <a:gd name="T42" fmla="*/ 2147483646 w 406"/>
              <a:gd name="T43" fmla="*/ 0 h 3"/>
              <a:gd name="T44" fmla="*/ 2147483646 w 406"/>
              <a:gd name="T45" fmla="*/ 0 h 3"/>
              <a:gd name="T46" fmla="*/ 2147483646 w 406"/>
              <a:gd name="T47" fmla="*/ 0 h 3"/>
              <a:gd name="T48" fmla="*/ 2147483646 w 406"/>
              <a:gd name="T49" fmla="*/ 2147483646 h 3"/>
              <a:gd name="T50" fmla="*/ 2147483646 w 406"/>
              <a:gd name="T51" fmla="*/ 2147483646 h 3"/>
              <a:gd name="T52" fmla="*/ 2147483646 w 406"/>
              <a:gd name="T53" fmla="*/ 2147483646 h 3"/>
              <a:gd name="T54" fmla="*/ 2147483646 w 406"/>
              <a:gd name="T55" fmla="*/ 2147483646 h 3"/>
              <a:gd name="T56" fmla="*/ 2147483646 w 406"/>
              <a:gd name="T57" fmla="*/ 2147483646 h 3"/>
              <a:gd name="T58" fmla="*/ 2147483646 w 406"/>
              <a:gd name="T59" fmla="*/ 2147483646 h 3"/>
              <a:gd name="T60" fmla="*/ 2147483646 w 406"/>
              <a:gd name="T61" fmla="*/ 2147483646 h 3"/>
              <a:gd name="T62" fmla="*/ 2147483646 w 406"/>
              <a:gd name="T63" fmla="*/ 2147483646 h 3"/>
              <a:gd name="T64" fmla="*/ 2147483646 w 406"/>
              <a:gd name="T65" fmla="*/ 2147483646 h 3"/>
              <a:gd name="T66" fmla="*/ 2147483646 w 406"/>
              <a:gd name="T67" fmla="*/ 2147483646 h 3"/>
              <a:gd name="T68" fmla="*/ 2147483646 w 406"/>
              <a:gd name="T69" fmla="*/ 0 h 3"/>
              <a:gd name="T70" fmla="*/ 2147483646 w 406"/>
              <a:gd name="T71" fmla="*/ 0 h 3"/>
              <a:gd name="T72" fmla="*/ 2147483646 w 406"/>
              <a:gd name="T73" fmla="*/ 0 h 3"/>
              <a:gd name="T74" fmla="*/ 2147483646 w 406"/>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06" h="3">
                <a:moveTo>
                  <a:pt x="7" y="0"/>
                </a:moveTo>
                <a:lnTo>
                  <a:pt x="194" y="0"/>
                </a:lnTo>
                <a:lnTo>
                  <a:pt x="198" y="0"/>
                </a:lnTo>
                <a:lnTo>
                  <a:pt x="201" y="0"/>
                </a:lnTo>
                <a:lnTo>
                  <a:pt x="204" y="0"/>
                </a:lnTo>
                <a:lnTo>
                  <a:pt x="208" y="2"/>
                </a:lnTo>
                <a:lnTo>
                  <a:pt x="211" y="2"/>
                </a:lnTo>
                <a:lnTo>
                  <a:pt x="215" y="2"/>
                </a:lnTo>
                <a:lnTo>
                  <a:pt x="218" y="2"/>
                </a:lnTo>
                <a:lnTo>
                  <a:pt x="221" y="3"/>
                </a:lnTo>
                <a:lnTo>
                  <a:pt x="0" y="3"/>
                </a:lnTo>
                <a:lnTo>
                  <a:pt x="2" y="2"/>
                </a:lnTo>
                <a:lnTo>
                  <a:pt x="3" y="2"/>
                </a:lnTo>
                <a:lnTo>
                  <a:pt x="3" y="0"/>
                </a:lnTo>
                <a:lnTo>
                  <a:pt x="5" y="0"/>
                </a:lnTo>
                <a:lnTo>
                  <a:pt x="7" y="0"/>
                </a:lnTo>
                <a:close/>
                <a:moveTo>
                  <a:pt x="306" y="0"/>
                </a:moveTo>
                <a:lnTo>
                  <a:pt x="404" y="0"/>
                </a:lnTo>
                <a:lnTo>
                  <a:pt x="406" y="2"/>
                </a:lnTo>
                <a:lnTo>
                  <a:pt x="406" y="3"/>
                </a:lnTo>
                <a:lnTo>
                  <a:pt x="294" y="3"/>
                </a:lnTo>
                <a:lnTo>
                  <a:pt x="296" y="2"/>
                </a:lnTo>
                <a:lnTo>
                  <a:pt x="297" y="2"/>
                </a:lnTo>
                <a:lnTo>
                  <a:pt x="299" y="2"/>
                </a:lnTo>
                <a:lnTo>
                  <a:pt x="301" y="2"/>
                </a:lnTo>
                <a:lnTo>
                  <a:pt x="301" y="0"/>
                </a:lnTo>
                <a:lnTo>
                  <a:pt x="303" y="0"/>
                </a:lnTo>
                <a:lnTo>
                  <a:pt x="304" y="0"/>
                </a:lnTo>
                <a:lnTo>
                  <a:pt x="306" y="0"/>
                </a:lnTo>
                <a:close/>
              </a:path>
            </a:pathLst>
          </a:custGeom>
          <a:solidFill>
            <a:srgbClr val="413E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22" name="Freeform 1028"/>
          <p:cNvSpPr>
            <a:spLocks noEditPoints="1"/>
          </p:cNvSpPr>
          <p:nvPr/>
        </p:nvSpPr>
        <p:spPr bwMode="auto">
          <a:xfrm>
            <a:off x="6643688" y="4637088"/>
            <a:ext cx="650875" cy="4762"/>
          </a:xfrm>
          <a:custGeom>
            <a:avLst/>
            <a:gdLst>
              <a:gd name="T0" fmla="*/ 2147483646 w 410"/>
              <a:gd name="T1" fmla="*/ 0 h 3"/>
              <a:gd name="T2" fmla="*/ 2147483646 w 410"/>
              <a:gd name="T3" fmla="*/ 0 h 3"/>
              <a:gd name="T4" fmla="*/ 2147483646 w 410"/>
              <a:gd name="T5" fmla="*/ 0 h 3"/>
              <a:gd name="T6" fmla="*/ 2147483646 w 410"/>
              <a:gd name="T7" fmla="*/ 0 h 3"/>
              <a:gd name="T8" fmla="*/ 2147483646 w 410"/>
              <a:gd name="T9" fmla="*/ 0 h 3"/>
              <a:gd name="T10" fmla="*/ 2147483646 w 410"/>
              <a:gd name="T11" fmla="*/ 2147483646 h 3"/>
              <a:gd name="T12" fmla="*/ 2147483646 w 410"/>
              <a:gd name="T13" fmla="*/ 2147483646 h 3"/>
              <a:gd name="T14" fmla="*/ 2147483646 w 410"/>
              <a:gd name="T15" fmla="*/ 2147483646 h 3"/>
              <a:gd name="T16" fmla="*/ 2147483646 w 410"/>
              <a:gd name="T17" fmla="*/ 2147483646 h 3"/>
              <a:gd name="T18" fmla="*/ 2147483646 w 410"/>
              <a:gd name="T19" fmla="*/ 2147483646 h 3"/>
              <a:gd name="T20" fmla="*/ 0 w 410"/>
              <a:gd name="T21" fmla="*/ 2147483646 h 3"/>
              <a:gd name="T22" fmla="*/ 2147483646 w 410"/>
              <a:gd name="T23" fmla="*/ 2147483646 h 3"/>
              <a:gd name="T24" fmla="*/ 2147483646 w 410"/>
              <a:gd name="T25" fmla="*/ 2147483646 h 3"/>
              <a:gd name="T26" fmla="*/ 2147483646 w 410"/>
              <a:gd name="T27" fmla="*/ 2147483646 h 3"/>
              <a:gd name="T28" fmla="*/ 2147483646 w 410"/>
              <a:gd name="T29" fmla="*/ 2147483646 h 3"/>
              <a:gd name="T30" fmla="*/ 2147483646 w 410"/>
              <a:gd name="T31" fmla="*/ 0 h 3"/>
              <a:gd name="T32" fmla="*/ 2147483646 w 410"/>
              <a:gd name="T33" fmla="*/ 0 h 3"/>
              <a:gd name="T34" fmla="*/ 2147483646 w 410"/>
              <a:gd name="T35" fmla="*/ 0 h 3"/>
              <a:gd name="T36" fmla="*/ 2147483646 w 410"/>
              <a:gd name="T37" fmla="*/ 0 h 3"/>
              <a:gd name="T38" fmla="*/ 2147483646 w 410"/>
              <a:gd name="T39" fmla="*/ 0 h 3"/>
              <a:gd name="T40" fmla="*/ 2147483646 w 410"/>
              <a:gd name="T41" fmla="*/ 0 h 3"/>
              <a:gd name="T42" fmla="*/ 2147483646 w 410"/>
              <a:gd name="T43" fmla="*/ 0 h 3"/>
              <a:gd name="T44" fmla="*/ 2147483646 w 410"/>
              <a:gd name="T45" fmla="*/ 0 h 3"/>
              <a:gd name="T46" fmla="*/ 2147483646 w 410"/>
              <a:gd name="T47" fmla="*/ 0 h 3"/>
              <a:gd name="T48" fmla="*/ 2147483646 w 410"/>
              <a:gd name="T49" fmla="*/ 2147483646 h 3"/>
              <a:gd name="T50" fmla="*/ 2147483646 w 410"/>
              <a:gd name="T51" fmla="*/ 2147483646 h 3"/>
              <a:gd name="T52" fmla="*/ 2147483646 w 410"/>
              <a:gd name="T53" fmla="*/ 2147483646 h 3"/>
              <a:gd name="T54" fmla="*/ 2147483646 w 410"/>
              <a:gd name="T55" fmla="*/ 2147483646 h 3"/>
              <a:gd name="T56" fmla="*/ 2147483646 w 410"/>
              <a:gd name="T57" fmla="*/ 2147483646 h 3"/>
              <a:gd name="T58" fmla="*/ 2147483646 w 410"/>
              <a:gd name="T59" fmla="*/ 2147483646 h 3"/>
              <a:gd name="T60" fmla="*/ 2147483646 w 410"/>
              <a:gd name="T61" fmla="*/ 2147483646 h 3"/>
              <a:gd name="T62" fmla="*/ 2147483646 w 410"/>
              <a:gd name="T63" fmla="*/ 2147483646 h 3"/>
              <a:gd name="T64" fmla="*/ 2147483646 w 410"/>
              <a:gd name="T65" fmla="*/ 2147483646 h 3"/>
              <a:gd name="T66" fmla="*/ 2147483646 w 410"/>
              <a:gd name="T67" fmla="*/ 2147483646 h 3"/>
              <a:gd name="T68" fmla="*/ 2147483646 w 410"/>
              <a:gd name="T69" fmla="*/ 0 h 3"/>
              <a:gd name="T70" fmla="*/ 2147483646 w 410"/>
              <a:gd name="T71" fmla="*/ 0 h 3"/>
              <a:gd name="T72" fmla="*/ 2147483646 w 410"/>
              <a:gd name="T73" fmla="*/ 0 h 3"/>
              <a:gd name="T74" fmla="*/ 2147483646 w 410"/>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10" h="3">
                <a:moveTo>
                  <a:pt x="6" y="0"/>
                </a:moveTo>
                <a:lnTo>
                  <a:pt x="211" y="0"/>
                </a:lnTo>
                <a:lnTo>
                  <a:pt x="214" y="0"/>
                </a:lnTo>
                <a:lnTo>
                  <a:pt x="219" y="0"/>
                </a:lnTo>
                <a:lnTo>
                  <a:pt x="223" y="0"/>
                </a:lnTo>
                <a:lnTo>
                  <a:pt x="228" y="1"/>
                </a:lnTo>
                <a:lnTo>
                  <a:pt x="231" y="1"/>
                </a:lnTo>
                <a:lnTo>
                  <a:pt x="235" y="1"/>
                </a:lnTo>
                <a:lnTo>
                  <a:pt x="240" y="1"/>
                </a:lnTo>
                <a:lnTo>
                  <a:pt x="243" y="3"/>
                </a:lnTo>
                <a:lnTo>
                  <a:pt x="0" y="3"/>
                </a:lnTo>
                <a:lnTo>
                  <a:pt x="1" y="1"/>
                </a:lnTo>
                <a:lnTo>
                  <a:pt x="3" y="1"/>
                </a:lnTo>
                <a:lnTo>
                  <a:pt x="5" y="0"/>
                </a:lnTo>
                <a:lnTo>
                  <a:pt x="6" y="0"/>
                </a:lnTo>
                <a:close/>
                <a:moveTo>
                  <a:pt x="304" y="0"/>
                </a:moveTo>
                <a:lnTo>
                  <a:pt x="409" y="0"/>
                </a:lnTo>
                <a:lnTo>
                  <a:pt x="409" y="1"/>
                </a:lnTo>
                <a:lnTo>
                  <a:pt x="410" y="1"/>
                </a:lnTo>
                <a:lnTo>
                  <a:pt x="410" y="3"/>
                </a:lnTo>
                <a:lnTo>
                  <a:pt x="289" y="3"/>
                </a:lnTo>
                <a:lnTo>
                  <a:pt x="290" y="1"/>
                </a:lnTo>
                <a:lnTo>
                  <a:pt x="292" y="1"/>
                </a:lnTo>
                <a:lnTo>
                  <a:pt x="294" y="1"/>
                </a:lnTo>
                <a:lnTo>
                  <a:pt x="295" y="1"/>
                </a:lnTo>
                <a:lnTo>
                  <a:pt x="299" y="0"/>
                </a:lnTo>
                <a:lnTo>
                  <a:pt x="300" y="0"/>
                </a:lnTo>
                <a:lnTo>
                  <a:pt x="302" y="0"/>
                </a:lnTo>
                <a:lnTo>
                  <a:pt x="304" y="0"/>
                </a:lnTo>
                <a:close/>
              </a:path>
            </a:pathLst>
          </a:custGeom>
          <a:solidFill>
            <a:srgbClr val="4340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23" name="Freeform 1029"/>
          <p:cNvSpPr>
            <a:spLocks/>
          </p:cNvSpPr>
          <p:nvPr/>
        </p:nvSpPr>
        <p:spPr bwMode="auto">
          <a:xfrm>
            <a:off x="6640513" y="4638675"/>
            <a:ext cx="657225" cy="6350"/>
          </a:xfrm>
          <a:custGeom>
            <a:avLst/>
            <a:gdLst>
              <a:gd name="T0" fmla="*/ 2147483646 w 414"/>
              <a:gd name="T1" fmla="*/ 0 h 4"/>
              <a:gd name="T2" fmla="*/ 2147483646 w 414"/>
              <a:gd name="T3" fmla="*/ 0 h 4"/>
              <a:gd name="T4" fmla="*/ 2147483646 w 414"/>
              <a:gd name="T5" fmla="*/ 0 h 4"/>
              <a:gd name="T6" fmla="*/ 2147483646 w 414"/>
              <a:gd name="T7" fmla="*/ 0 h 4"/>
              <a:gd name="T8" fmla="*/ 2147483646 w 414"/>
              <a:gd name="T9" fmla="*/ 2147483646 h 4"/>
              <a:gd name="T10" fmla="*/ 2147483646 w 414"/>
              <a:gd name="T11" fmla="*/ 2147483646 h 4"/>
              <a:gd name="T12" fmla="*/ 2147483646 w 414"/>
              <a:gd name="T13" fmla="*/ 2147483646 h 4"/>
              <a:gd name="T14" fmla="*/ 2147483646 w 414"/>
              <a:gd name="T15" fmla="*/ 2147483646 h 4"/>
              <a:gd name="T16" fmla="*/ 2147483646 w 414"/>
              <a:gd name="T17" fmla="*/ 2147483646 h 4"/>
              <a:gd name="T18" fmla="*/ 2147483646 w 414"/>
              <a:gd name="T19" fmla="*/ 2147483646 h 4"/>
              <a:gd name="T20" fmla="*/ 2147483646 w 414"/>
              <a:gd name="T21" fmla="*/ 2147483646 h 4"/>
              <a:gd name="T22" fmla="*/ 2147483646 w 414"/>
              <a:gd name="T23" fmla="*/ 2147483646 h 4"/>
              <a:gd name="T24" fmla="*/ 2147483646 w 414"/>
              <a:gd name="T25" fmla="*/ 2147483646 h 4"/>
              <a:gd name="T26" fmla="*/ 2147483646 w 414"/>
              <a:gd name="T27" fmla="*/ 2147483646 h 4"/>
              <a:gd name="T28" fmla="*/ 2147483646 w 414"/>
              <a:gd name="T29" fmla="*/ 0 h 4"/>
              <a:gd name="T30" fmla="*/ 2147483646 w 414"/>
              <a:gd name="T31" fmla="*/ 0 h 4"/>
              <a:gd name="T32" fmla="*/ 2147483646 w 414"/>
              <a:gd name="T33" fmla="*/ 0 h 4"/>
              <a:gd name="T34" fmla="*/ 2147483646 w 414"/>
              <a:gd name="T35" fmla="*/ 0 h 4"/>
              <a:gd name="T36" fmla="*/ 2147483646 w 414"/>
              <a:gd name="T37" fmla="*/ 0 h 4"/>
              <a:gd name="T38" fmla="*/ 2147483646 w 414"/>
              <a:gd name="T39" fmla="*/ 0 h 4"/>
              <a:gd name="T40" fmla="*/ 2147483646 w 414"/>
              <a:gd name="T41" fmla="*/ 0 h 4"/>
              <a:gd name="T42" fmla="*/ 2147483646 w 414"/>
              <a:gd name="T43" fmla="*/ 0 h 4"/>
              <a:gd name="T44" fmla="*/ 2147483646 w 414"/>
              <a:gd name="T45" fmla="*/ 2147483646 h 4"/>
              <a:gd name="T46" fmla="*/ 2147483646 w 414"/>
              <a:gd name="T47" fmla="*/ 2147483646 h 4"/>
              <a:gd name="T48" fmla="*/ 2147483646 w 414"/>
              <a:gd name="T49" fmla="*/ 2147483646 h 4"/>
              <a:gd name="T50" fmla="*/ 2147483646 w 414"/>
              <a:gd name="T51" fmla="*/ 2147483646 h 4"/>
              <a:gd name="T52" fmla="*/ 2147483646 w 414"/>
              <a:gd name="T53" fmla="*/ 2147483646 h 4"/>
              <a:gd name="T54" fmla="*/ 0 w 414"/>
              <a:gd name="T55" fmla="*/ 2147483646 h 4"/>
              <a:gd name="T56" fmla="*/ 0 w 414"/>
              <a:gd name="T57" fmla="*/ 2147483646 h 4"/>
              <a:gd name="T58" fmla="*/ 2147483646 w 414"/>
              <a:gd name="T59" fmla="*/ 2147483646 h 4"/>
              <a:gd name="T60" fmla="*/ 2147483646 w 414"/>
              <a:gd name="T61" fmla="*/ 2147483646 h 4"/>
              <a:gd name="T62" fmla="*/ 2147483646 w 414"/>
              <a:gd name="T63" fmla="*/ 2147483646 h 4"/>
              <a:gd name="T64" fmla="*/ 2147483646 w 414"/>
              <a:gd name="T65" fmla="*/ 0 h 4"/>
              <a:gd name="T66" fmla="*/ 2147483646 w 414"/>
              <a:gd name="T67" fmla="*/ 0 h 4"/>
              <a:gd name="T68" fmla="*/ 2147483646 w 414"/>
              <a:gd name="T69" fmla="*/ 0 h 4"/>
              <a:gd name="T70" fmla="*/ 2147483646 w 414"/>
              <a:gd name="T71" fmla="*/ 0 h 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14" h="4">
                <a:moveTo>
                  <a:pt x="5" y="0"/>
                </a:moveTo>
                <a:lnTo>
                  <a:pt x="226" y="0"/>
                </a:lnTo>
                <a:lnTo>
                  <a:pt x="233" y="0"/>
                </a:lnTo>
                <a:lnTo>
                  <a:pt x="240" y="0"/>
                </a:lnTo>
                <a:lnTo>
                  <a:pt x="247" y="2"/>
                </a:lnTo>
                <a:lnTo>
                  <a:pt x="253" y="2"/>
                </a:lnTo>
                <a:lnTo>
                  <a:pt x="260" y="2"/>
                </a:lnTo>
                <a:lnTo>
                  <a:pt x="267" y="2"/>
                </a:lnTo>
                <a:lnTo>
                  <a:pt x="274" y="2"/>
                </a:lnTo>
                <a:lnTo>
                  <a:pt x="280" y="2"/>
                </a:lnTo>
                <a:lnTo>
                  <a:pt x="282" y="2"/>
                </a:lnTo>
                <a:lnTo>
                  <a:pt x="286" y="2"/>
                </a:lnTo>
                <a:lnTo>
                  <a:pt x="287" y="2"/>
                </a:lnTo>
                <a:lnTo>
                  <a:pt x="291" y="2"/>
                </a:lnTo>
                <a:lnTo>
                  <a:pt x="292" y="0"/>
                </a:lnTo>
                <a:lnTo>
                  <a:pt x="294" y="0"/>
                </a:lnTo>
                <a:lnTo>
                  <a:pt x="297" y="0"/>
                </a:lnTo>
                <a:lnTo>
                  <a:pt x="299" y="0"/>
                </a:lnTo>
                <a:lnTo>
                  <a:pt x="411" y="0"/>
                </a:lnTo>
                <a:lnTo>
                  <a:pt x="412" y="0"/>
                </a:lnTo>
                <a:lnTo>
                  <a:pt x="412" y="2"/>
                </a:lnTo>
                <a:lnTo>
                  <a:pt x="414" y="2"/>
                </a:lnTo>
                <a:lnTo>
                  <a:pt x="414" y="4"/>
                </a:lnTo>
                <a:lnTo>
                  <a:pt x="0" y="4"/>
                </a:lnTo>
                <a:lnTo>
                  <a:pt x="0" y="2"/>
                </a:lnTo>
                <a:lnTo>
                  <a:pt x="2" y="2"/>
                </a:lnTo>
                <a:lnTo>
                  <a:pt x="3" y="2"/>
                </a:lnTo>
                <a:lnTo>
                  <a:pt x="3" y="0"/>
                </a:lnTo>
                <a:lnTo>
                  <a:pt x="5" y="0"/>
                </a:lnTo>
                <a:close/>
              </a:path>
            </a:pathLst>
          </a:custGeom>
          <a:solidFill>
            <a:srgbClr val="4844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24" name="Freeform 1030"/>
          <p:cNvSpPr>
            <a:spLocks/>
          </p:cNvSpPr>
          <p:nvPr/>
        </p:nvSpPr>
        <p:spPr bwMode="auto">
          <a:xfrm>
            <a:off x="6635750" y="4641850"/>
            <a:ext cx="661988" cy="4763"/>
          </a:xfrm>
          <a:custGeom>
            <a:avLst/>
            <a:gdLst>
              <a:gd name="T0" fmla="*/ 2147483646 w 417"/>
              <a:gd name="T1" fmla="*/ 0 h 3"/>
              <a:gd name="T2" fmla="*/ 2147483646 w 417"/>
              <a:gd name="T3" fmla="*/ 0 h 3"/>
              <a:gd name="T4" fmla="*/ 2147483646 w 417"/>
              <a:gd name="T5" fmla="*/ 0 h 3"/>
              <a:gd name="T6" fmla="*/ 2147483646 w 417"/>
              <a:gd name="T7" fmla="*/ 0 h 3"/>
              <a:gd name="T8" fmla="*/ 2147483646 w 417"/>
              <a:gd name="T9" fmla="*/ 0 h 3"/>
              <a:gd name="T10" fmla="*/ 2147483646 w 417"/>
              <a:gd name="T11" fmla="*/ 0 h 3"/>
              <a:gd name="T12" fmla="*/ 2147483646 w 417"/>
              <a:gd name="T13" fmla="*/ 0 h 3"/>
              <a:gd name="T14" fmla="*/ 2147483646 w 417"/>
              <a:gd name="T15" fmla="*/ 0 h 3"/>
              <a:gd name="T16" fmla="*/ 2147483646 w 417"/>
              <a:gd name="T17" fmla="*/ 0 h 3"/>
              <a:gd name="T18" fmla="*/ 2147483646 w 417"/>
              <a:gd name="T19" fmla="*/ 0 h 3"/>
              <a:gd name="T20" fmla="*/ 2147483646 w 417"/>
              <a:gd name="T21" fmla="*/ 0 h 3"/>
              <a:gd name="T22" fmla="*/ 2147483646 w 417"/>
              <a:gd name="T23" fmla="*/ 0 h 3"/>
              <a:gd name="T24" fmla="*/ 2147483646 w 417"/>
              <a:gd name="T25" fmla="*/ 0 h 3"/>
              <a:gd name="T26" fmla="*/ 2147483646 w 417"/>
              <a:gd name="T27" fmla="*/ 0 h 3"/>
              <a:gd name="T28" fmla="*/ 2147483646 w 417"/>
              <a:gd name="T29" fmla="*/ 0 h 3"/>
              <a:gd name="T30" fmla="*/ 2147483646 w 417"/>
              <a:gd name="T31" fmla="*/ 0 h 3"/>
              <a:gd name="T32" fmla="*/ 2147483646 w 417"/>
              <a:gd name="T33" fmla="*/ 0 h 3"/>
              <a:gd name="T34" fmla="*/ 2147483646 w 417"/>
              <a:gd name="T35" fmla="*/ 0 h 3"/>
              <a:gd name="T36" fmla="*/ 2147483646 w 417"/>
              <a:gd name="T37" fmla="*/ 0 h 3"/>
              <a:gd name="T38" fmla="*/ 2147483646 w 417"/>
              <a:gd name="T39" fmla="*/ 0 h 3"/>
              <a:gd name="T40" fmla="*/ 2147483646 w 417"/>
              <a:gd name="T41" fmla="*/ 0 h 3"/>
              <a:gd name="T42" fmla="*/ 2147483646 w 417"/>
              <a:gd name="T43" fmla="*/ 0 h 3"/>
              <a:gd name="T44" fmla="*/ 2147483646 w 417"/>
              <a:gd name="T45" fmla="*/ 2147483646 h 3"/>
              <a:gd name="T46" fmla="*/ 2147483646 w 417"/>
              <a:gd name="T47" fmla="*/ 2147483646 h 3"/>
              <a:gd name="T48" fmla="*/ 2147483646 w 417"/>
              <a:gd name="T49" fmla="*/ 2147483646 h 3"/>
              <a:gd name="T50" fmla="*/ 2147483646 w 417"/>
              <a:gd name="T51" fmla="*/ 2147483646 h 3"/>
              <a:gd name="T52" fmla="*/ 2147483646 w 417"/>
              <a:gd name="T53" fmla="*/ 2147483646 h 3"/>
              <a:gd name="T54" fmla="*/ 0 w 417"/>
              <a:gd name="T55" fmla="*/ 2147483646 h 3"/>
              <a:gd name="T56" fmla="*/ 2147483646 w 417"/>
              <a:gd name="T57" fmla="*/ 2147483646 h 3"/>
              <a:gd name="T58" fmla="*/ 2147483646 w 417"/>
              <a:gd name="T59" fmla="*/ 2147483646 h 3"/>
              <a:gd name="T60" fmla="*/ 2147483646 w 417"/>
              <a:gd name="T61" fmla="*/ 2147483646 h 3"/>
              <a:gd name="T62" fmla="*/ 2147483646 w 417"/>
              <a:gd name="T63" fmla="*/ 2147483646 h 3"/>
              <a:gd name="T64" fmla="*/ 2147483646 w 417"/>
              <a:gd name="T65" fmla="*/ 0 h 3"/>
              <a:gd name="T66" fmla="*/ 2147483646 w 417"/>
              <a:gd name="T67" fmla="*/ 0 h 3"/>
              <a:gd name="T68" fmla="*/ 2147483646 w 417"/>
              <a:gd name="T69" fmla="*/ 0 h 3"/>
              <a:gd name="T70" fmla="*/ 2147483646 w 417"/>
              <a:gd name="T71" fmla="*/ 0 h 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17" h="3">
                <a:moveTo>
                  <a:pt x="5" y="0"/>
                </a:moveTo>
                <a:lnTo>
                  <a:pt x="248" y="0"/>
                </a:lnTo>
                <a:lnTo>
                  <a:pt x="253" y="0"/>
                </a:lnTo>
                <a:lnTo>
                  <a:pt x="256" y="0"/>
                </a:lnTo>
                <a:lnTo>
                  <a:pt x="262" y="0"/>
                </a:lnTo>
                <a:lnTo>
                  <a:pt x="267" y="0"/>
                </a:lnTo>
                <a:lnTo>
                  <a:pt x="270" y="0"/>
                </a:lnTo>
                <a:lnTo>
                  <a:pt x="275" y="0"/>
                </a:lnTo>
                <a:lnTo>
                  <a:pt x="280" y="0"/>
                </a:lnTo>
                <a:lnTo>
                  <a:pt x="283" y="0"/>
                </a:lnTo>
                <a:lnTo>
                  <a:pt x="285" y="0"/>
                </a:lnTo>
                <a:lnTo>
                  <a:pt x="287" y="0"/>
                </a:lnTo>
                <a:lnTo>
                  <a:pt x="289" y="0"/>
                </a:lnTo>
                <a:lnTo>
                  <a:pt x="290" y="0"/>
                </a:lnTo>
                <a:lnTo>
                  <a:pt x="292" y="0"/>
                </a:lnTo>
                <a:lnTo>
                  <a:pt x="294" y="0"/>
                </a:lnTo>
                <a:lnTo>
                  <a:pt x="415" y="0"/>
                </a:lnTo>
                <a:lnTo>
                  <a:pt x="417" y="0"/>
                </a:lnTo>
                <a:lnTo>
                  <a:pt x="417" y="2"/>
                </a:lnTo>
                <a:lnTo>
                  <a:pt x="417" y="3"/>
                </a:lnTo>
                <a:lnTo>
                  <a:pt x="0" y="3"/>
                </a:lnTo>
                <a:lnTo>
                  <a:pt x="1" y="2"/>
                </a:lnTo>
                <a:lnTo>
                  <a:pt x="3" y="2"/>
                </a:lnTo>
                <a:lnTo>
                  <a:pt x="3" y="0"/>
                </a:lnTo>
                <a:lnTo>
                  <a:pt x="5" y="0"/>
                </a:lnTo>
                <a:close/>
              </a:path>
            </a:pathLst>
          </a:custGeom>
          <a:solidFill>
            <a:srgbClr val="4A47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25" name="Freeform 1031"/>
          <p:cNvSpPr>
            <a:spLocks/>
          </p:cNvSpPr>
          <p:nvPr/>
        </p:nvSpPr>
        <p:spPr bwMode="auto">
          <a:xfrm>
            <a:off x="6632575" y="4645025"/>
            <a:ext cx="668338" cy="4763"/>
          </a:xfrm>
          <a:custGeom>
            <a:avLst/>
            <a:gdLst>
              <a:gd name="T0" fmla="*/ 2147483646 w 421"/>
              <a:gd name="T1" fmla="*/ 0 h 3"/>
              <a:gd name="T2" fmla="*/ 2147483646 w 421"/>
              <a:gd name="T3" fmla="*/ 0 h 3"/>
              <a:gd name="T4" fmla="*/ 2147483646 w 421"/>
              <a:gd name="T5" fmla="*/ 0 h 3"/>
              <a:gd name="T6" fmla="*/ 2147483646 w 421"/>
              <a:gd name="T7" fmla="*/ 0 h 3"/>
              <a:gd name="T8" fmla="*/ 2147483646 w 421"/>
              <a:gd name="T9" fmla="*/ 0 h 3"/>
              <a:gd name="T10" fmla="*/ 2147483646 w 421"/>
              <a:gd name="T11" fmla="*/ 2147483646 h 3"/>
              <a:gd name="T12" fmla="*/ 2147483646 w 421"/>
              <a:gd name="T13" fmla="*/ 2147483646 h 3"/>
              <a:gd name="T14" fmla="*/ 2147483646 w 421"/>
              <a:gd name="T15" fmla="*/ 2147483646 h 3"/>
              <a:gd name="T16" fmla="*/ 2147483646 w 421"/>
              <a:gd name="T17" fmla="*/ 2147483646 h 3"/>
              <a:gd name="T18" fmla="*/ 2147483646 w 421"/>
              <a:gd name="T19" fmla="*/ 2147483646 h 3"/>
              <a:gd name="T20" fmla="*/ 0 w 421"/>
              <a:gd name="T21" fmla="*/ 2147483646 h 3"/>
              <a:gd name="T22" fmla="*/ 0 w 421"/>
              <a:gd name="T23" fmla="*/ 2147483646 h 3"/>
              <a:gd name="T24" fmla="*/ 2147483646 w 421"/>
              <a:gd name="T25" fmla="*/ 2147483646 h 3"/>
              <a:gd name="T26" fmla="*/ 2147483646 w 421"/>
              <a:gd name="T27" fmla="*/ 2147483646 h 3"/>
              <a:gd name="T28" fmla="*/ 2147483646 w 421"/>
              <a:gd name="T29" fmla="*/ 2147483646 h 3"/>
              <a:gd name="T30" fmla="*/ 2147483646 w 421"/>
              <a:gd name="T31" fmla="*/ 0 h 3"/>
              <a:gd name="T32" fmla="*/ 2147483646 w 421"/>
              <a:gd name="T33" fmla="*/ 0 h 3"/>
              <a:gd name="T34" fmla="*/ 2147483646 w 421"/>
              <a:gd name="T35" fmla="*/ 0 h 3"/>
              <a:gd name="T36" fmla="*/ 2147483646 w 421"/>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21" h="3">
                <a:moveTo>
                  <a:pt x="5" y="0"/>
                </a:moveTo>
                <a:lnTo>
                  <a:pt x="419" y="0"/>
                </a:lnTo>
                <a:lnTo>
                  <a:pt x="419" y="1"/>
                </a:lnTo>
                <a:lnTo>
                  <a:pt x="421" y="1"/>
                </a:lnTo>
                <a:lnTo>
                  <a:pt x="421" y="3"/>
                </a:lnTo>
                <a:lnTo>
                  <a:pt x="0" y="3"/>
                </a:lnTo>
                <a:lnTo>
                  <a:pt x="0" y="1"/>
                </a:lnTo>
                <a:lnTo>
                  <a:pt x="2" y="1"/>
                </a:lnTo>
                <a:lnTo>
                  <a:pt x="3" y="0"/>
                </a:lnTo>
                <a:lnTo>
                  <a:pt x="5" y="0"/>
                </a:lnTo>
                <a:close/>
              </a:path>
            </a:pathLst>
          </a:custGeom>
          <a:solidFill>
            <a:srgbClr val="4C49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26" name="Freeform 1032"/>
          <p:cNvSpPr>
            <a:spLocks/>
          </p:cNvSpPr>
          <p:nvPr/>
        </p:nvSpPr>
        <p:spPr bwMode="auto">
          <a:xfrm>
            <a:off x="6629400" y="4646613"/>
            <a:ext cx="673100" cy="6350"/>
          </a:xfrm>
          <a:custGeom>
            <a:avLst/>
            <a:gdLst>
              <a:gd name="T0" fmla="*/ 2147483646 w 424"/>
              <a:gd name="T1" fmla="*/ 0 h 4"/>
              <a:gd name="T2" fmla="*/ 2147483646 w 424"/>
              <a:gd name="T3" fmla="*/ 0 h 4"/>
              <a:gd name="T4" fmla="*/ 2147483646 w 424"/>
              <a:gd name="T5" fmla="*/ 0 h 4"/>
              <a:gd name="T6" fmla="*/ 2147483646 w 424"/>
              <a:gd name="T7" fmla="*/ 0 h 4"/>
              <a:gd name="T8" fmla="*/ 2147483646 w 424"/>
              <a:gd name="T9" fmla="*/ 0 h 4"/>
              <a:gd name="T10" fmla="*/ 2147483646 w 424"/>
              <a:gd name="T11" fmla="*/ 2147483646 h 4"/>
              <a:gd name="T12" fmla="*/ 2147483646 w 424"/>
              <a:gd name="T13" fmla="*/ 2147483646 h 4"/>
              <a:gd name="T14" fmla="*/ 2147483646 w 424"/>
              <a:gd name="T15" fmla="*/ 2147483646 h 4"/>
              <a:gd name="T16" fmla="*/ 2147483646 w 424"/>
              <a:gd name="T17" fmla="*/ 2147483646 h 4"/>
              <a:gd name="T18" fmla="*/ 2147483646 w 424"/>
              <a:gd name="T19" fmla="*/ 2147483646 h 4"/>
              <a:gd name="T20" fmla="*/ 0 w 424"/>
              <a:gd name="T21" fmla="*/ 2147483646 h 4"/>
              <a:gd name="T22" fmla="*/ 0 w 424"/>
              <a:gd name="T23" fmla="*/ 2147483646 h 4"/>
              <a:gd name="T24" fmla="*/ 0 w 424"/>
              <a:gd name="T25" fmla="*/ 2147483646 h 4"/>
              <a:gd name="T26" fmla="*/ 2147483646 w 424"/>
              <a:gd name="T27" fmla="*/ 2147483646 h 4"/>
              <a:gd name="T28" fmla="*/ 2147483646 w 424"/>
              <a:gd name="T29" fmla="*/ 2147483646 h 4"/>
              <a:gd name="T30" fmla="*/ 2147483646 w 424"/>
              <a:gd name="T31" fmla="*/ 0 h 4"/>
              <a:gd name="T32" fmla="*/ 2147483646 w 424"/>
              <a:gd name="T33" fmla="*/ 0 h 4"/>
              <a:gd name="T34" fmla="*/ 2147483646 w 424"/>
              <a:gd name="T35" fmla="*/ 0 h 4"/>
              <a:gd name="T36" fmla="*/ 2147483646 w 424"/>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24" h="4">
                <a:moveTo>
                  <a:pt x="4" y="0"/>
                </a:moveTo>
                <a:lnTo>
                  <a:pt x="421" y="0"/>
                </a:lnTo>
                <a:lnTo>
                  <a:pt x="423" y="0"/>
                </a:lnTo>
                <a:lnTo>
                  <a:pt x="423" y="2"/>
                </a:lnTo>
                <a:lnTo>
                  <a:pt x="424" y="4"/>
                </a:lnTo>
                <a:lnTo>
                  <a:pt x="0" y="4"/>
                </a:lnTo>
                <a:lnTo>
                  <a:pt x="0" y="2"/>
                </a:lnTo>
                <a:lnTo>
                  <a:pt x="2" y="2"/>
                </a:lnTo>
                <a:lnTo>
                  <a:pt x="2" y="0"/>
                </a:lnTo>
                <a:lnTo>
                  <a:pt x="4" y="0"/>
                </a:lnTo>
                <a:close/>
              </a:path>
            </a:pathLst>
          </a:custGeom>
          <a:solidFill>
            <a:srgbClr val="514E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27" name="Freeform 1033"/>
          <p:cNvSpPr>
            <a:spLocks/>
          </p:cNvSpPr>
          <p:nvPr/>
        </p:nvSpPr>
        <p:spPr bwMode="auto">
          <a:xfrm>
            <a:off x="6624638" y="4649788"/>
            <a:ext cx="677862" cy="4762"/>
          </a:xfrm>
          <a:custGeom>
            <a:avLst/>
            <a:gdLst>
              <a:gd name="T0" fmla="*/ 2147483646 w 427"/>
              <a:gd name="T1" fmla="*/ 0 h 3"/>
              <a:gd name="T2" fmla="*/ 2147483646 w 427"/>
              <a:gd name="T3" fmla="*/ 0 h 3"/>
              <a:gd name="T4" fmla="*/ 2147483646 w 427"/>
              <a:gd name="T5" fmla="*/ 0 h 3"/>
              <a:gd name="T6" fmla="*/ 2147483646 w 427"/>
              <a:gd name="T7" fmla="*/ 0 h 3"/>
              <a:gd name="T8" fmla="*/ 2147483646 w 427"/>
              <a:gd name="T9" fmla="*/ 0 h 3"/>
              <a:gd name="T10" fmla="*/ 2147483646 w 427"/>
              <a:gd name="T11" fmla="*/ 2147483646 h 3"/>
              <a:gd name="T12" fmla="*/ 2147483646 w 427"/>
              <a:gd name="T13" fmla="*/ 2147483646 h 3"/>
              <a:gd name="T14" fmla="*/ 2147483646 w 427"/>
              <a:gd name="T15" fmla="*/ 2147483646 h 3"/>
              <a:gd name="T16" fmla="*/ 2147483646 w 427"/>
              <a:gd name="T17" fmla="*/ 2147483646 h 3"/>
              <a:gd name="T18" fmla="*/ 2147483646 w 427"/>
              <a:gd name="T19" fmla="*/ 2147483646 h 3"/>
              <a:gd name="T20" fmla="*/ 0 w 427"/>
              <a:gd name="T21" fmla="*/ 2147483646 h 3"/>
              <a:gd name="T22" fmla="*/ 2147483646 w 427"/>
              <a:gd name="T23" fmla="*/ 2147483646 h 3"/>
              <a:gd name="T24" fmla="*/ 2147483646 w 427"/>
              <a:gd name="T25" fmla="*/ 2147483646 h 3"/>
              <a:gd name="T26" fmla="*/ 2147483646 w 427"/>
              <a:gd name="T27" fmla="*/ 2147483646 h 3"/>
              <a:gd name="T28" fmla="*/ 2147483646 w 427"/>
              <a:gd name="T29" fmla="*/ 2147483646 h 3"/>
              <a:gd name="T30" fmla="*/ 2147483646 w 427"/>
              <a:gd name="T31" fmla="*/ 0 h 3"/>
              <a:gd name="T32" fmla="*/ 2147483646 w 427"/>
              <a:gd name="T33" fmla="*/ 0 h 3"/>
              <a:gd name="T34" fmla="*/ 2147483646 w 427"/>
              <a:gd name="T35" fmla="*/ 0 h 3"/>
              <a:gd name="T36" fmla="*/ 2147483646 w 427"/>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27" h="3">
                <a:moveTo>
                  <a:pt x="5" y="0"/>
                </a:moveTo>
                <a:lnTo>
                  <a:pt x="426" y="0"/>
                </a:lnTo>
                <a:lnTo>
                  <a:pt x="427" y="2"/>
                </a:lnTo>
                <a:lnTo>
                  <a:pt x="427" y="3"/>
                </a:lnTo>
                <a:lnTo>
                  <a:pt x="0" y="3"/>
                </a:lnTo>
                <a:lnTo>
                  <a:pt x="1" y="2"/>
                </a:lnTo>
                <a:lnTo>
                  <a:pt x="3" y="2"/>
                </a:lnTo>
                <a:lnTo>
                  <a:pt x="3" y="0"/>
                </a:lnTo>
                <a:lnTo>
                  <a:pt x="5" y="0"/>
                </a:lnTo>
                <a:close/>
              </a:path>
            </a:pathLst>
          </a:custGeom>
          <a:solidFill>
            <a:srgbClr val="524F4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28" name="Freeform 1034"/>
          <p:cNvSpPr>
            <a:spLocks/>
          </p:cNvSpPr>
          <p:nvPr/>
        </p:nvSpPr>
        <p:spPr bwMode="auto">
          <a:xfrm>
            <a:off x="6621463" y="4652963"/>
            <a:ext cx="684212" cy="4762"/>
          </a:xfrm>
          <a:custGeom>
            <a:avLst/>
            <a:gdLst>
              <a:gd name="T0" fmla="*/ 2147483646 w 431"/>
              <a:gd name="T1" fmla="*/ 0 h 3"/>
              <a:gd name="T2" fmla="*/ 2147483646 w 431"/>
              <a:gd name="T3" fmla="*/ 0 h 3"/>
              <a:gd name="T4" fmla="*/ 2147483646 w 431"/>
              <a:gd name="T5" fmla="*/ 0 h 3"/>
              <a:gd name="T6" fmla="*/ 2147483646 w 431"/>
              <a:gd name="T7" fmla="*/ 0 h 3"/>
              <a:gd name="T8" fmla="*/ 2147483646 w 431"/>
              <a:gd name="T9" fmla="*/ 0 h 3"/>
              <a:gd name="T10" fmla="*/ 2147483646 w 431"/>
              <a:gd name="T11" fmla="*/ 2147483646 h 3"/>
              <a:gd name="T12" fmla="*/ 2147483646 w 431"/>
              <a:gd name="T13" fmla="*/ 2147483646 h 3"/>
              <a:gd name="T14" fmla="*/ 2147483646 w 431"/>
              <a:gd name="T15" fmla="*/ 2147483646 h 3"/>
              <a:gd name="T16" fmla="*/ 2147483646 w 431"/>
              <a:gd name="T17" fmla="*/ 2147483646 h 3"/>
              <a:gd name="T18" fmla="*/ 2147483646 w 431"/>
              <a:gd name="T19" fmla="*/ 2147483646 h 3"/>
              <a:gd name="T20" fmla="*/ 0 w 431"/>
              <a:gd name="T21" fmla="*/ 2147483646 h 3"/>
              <a:gd name="T22" fmla="*/ 2147483646 w 431"/>
              <a:gd name="T23" fmla="*/ 2147483646 h 3"/>
              <a:gd name="T24" fmla="*/ 2147483646 w 431"/>
              <a:gd name="T25" fmla="*/ 2147483646 h 3"/>
              <a:gd name="T26" fmla="*/ 2147483646 w 431"/>
              <a:gd name="T27" fmla="*/ 2147483646 h 3"/>
              <a:gd name="T28" fmla="*/ 2147483646 w 431"/>
              <a:gd name="T29" fmla="*/ 2147483646 h 3"/>
              <a:gd name="T30" fmla="*/ 2147483646 w 431"/>
              <a:gd name="T31" fmla="*/ 0 h 3"/>
              <a:gd name="T32" fmla="*/ 2147483646 w 431"/>
              <a:gd name="T33" fmla="*/ 0 h 3"/>
              <a:gd name="T34" fmla="*/ 2147483646 w 431"/>
              <a:gd name="T35" fmla="*/ 0 h 3"/>
              <a:gd name="T36" fmla="*/ 2147483646 w 431"/>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31" h="3">
                <a:moveTo>
                  <a:pt x="5" y="0"/>
                </a:moveTo>
                <a:lnTo>
                  <a:pt x="429" y="0"/>
                </a:lnTo>
                <a:lnTo>
                  <a:pt x="429" y="1"/>
                </a:lnTo>
                <a:lnTo>
                  <a:pt x="431" y="3"/>
                </a:lnTo>
                <a:lnTo>
                  <a:pt x="0" y="3"/>
                </a:lnTo>
                <a:lnTo>
                  <a:pt x="2" y="1"/>
                </a:lnTo>
                <a:lnTo>
                  <a:pt x="3" y="0"/>
                </a:lnTo>
                <a:lnTo>
                  <a:pt x="5" y="0"/>
                </a:lnTo>
                <a:close/>
              </a:path>
            </a:pathLst>
          </a:custGeom>
          <a:solidFill>
            <a:srgbClr val="5451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29" name="Freeform 1035"/>
          <p:cNvSpPr>
            <a:spLocks/>
          </p:cNvSpPr>
          <p:nvPr/>
        </p:nvSpPr>
        <p:spPr bwMode="auto">
          <a:xfrm>
            <a:off x="6618288" y="4654550"/>
            <a:ext cx="687387" cy="6350"/>
          </a:xfrm>
          <a:custGeom>
            <a:avLst/>
            <a:gdLst>
              <a:gd name="T0" fmla="*/ 2147483646 w 433"/>
              <a:gd name="T1" fmla="*/ 0 h 4"/>
              <a:gd name="T2" fmla="*/ 2147483646 w 433"/>
              <a:gd name="T3" fmla="*/ 0 h 4"/>
              <a:gd name="T4" fmla="*/ 2147483646 w 433"/>
              <a:gd name="T5" fmla="*/ 0 h 4"/>
              <a:gd name="T6" fmla="*/ 2147483646 w 433"/>
              <a:gd name="T7" fmla="*/ 0 h 4"/>
              <a:gd name="T8" fmla="*/ 2147483646 w 433"/>
              <a:gd name="T9" fmla="*/ 0 h 4"/>
              <a:gd name="T10" fmla="*/ 2147483646 w 433"/>
              <a:gd name="T11" fmla="*/ 2147483646 h 4"/>
              <a:gd name="T12" fmla="*/ 2147483646 w 433"/>
              <a:gd name="T13" fmla="*/ 2147483646 h 4"/>
              <a:gd name="T14" fmla="*/ 2147483646 w 433"/>
              <a:gd name="T15" fmla="*/ 2147483646 h 4"/>
              <a:gd name="T16" fmla="*/ 2147483646 w 433"/>
              <a:gd name="T17" fmla="*/ 2147483646 h 4"/>
              <a:gd name="T18" fmla="*/ 2147483646 w 433"/>
              <a:gd name="T19" fmla="*/ 2147483646 h 4"/>
              <a:gd name="T20" fmla="*/ 0 w 433"/>
              <a:gd name="T21" fmla="*/ 2147483646 h 4"/>
              <a:gd name="T22" fmla="*/ 0 w 433"/>
              <a:gd name="T23" fmla="*/ 2147483646 h 4"/>
              <a:gd name="T24" fmla="*/ 2147483646 w 433"/>
              <a:gd name="T25" fmla="*/ 2147483646 h 4"/>
              <a:gd name="T26" fmla="*/ 2147483646 w 433"/>
              <a:gd name="T27" fmla="*/ 2147483646 h 4"/>
              <a:gd name="T28" fmla="*/ 2147483646 w 433"/>
              <a:gd name="T29" fmla="*/ 2147483646 h 4"/>
              <a:gd name="T30" fmla="*/ 2147483646 w 433"/>
              <a:gd name="T31" fmla="*/ 0 h 4"/>
              <a:gd name="T32" fmla="*/ 2147483646 w 433"/>
              <a:gd name="T33" fmla="*/ 0 h 4"/>
              <a:gd name="T34" fmla="*/ 2147483646 w 433"/>
              <a:gd name="T35" fmla="*/ 0 h 4"/>
              <a:gd name="T36" fmla="*/ 2147483646 w 433"/>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33" h="4">
                <a:moveTo>
                  <a:pt x="4" y="0"/>
                </a:moveTo>
                <a:lnTo>
                  <a:pt x="431" y="0"/>
                </a:lnTo>
                <a:lnTo>
                  <a:pt x="433" y="2"/>
                </a:lnTo>
                <a:lnTo>
                  <a:pt x="433" y="4"/>
                </a:lnTo>
                <a:lnTo>
                  <a:pt x="0" y="4"/>
                </a:lnTo>
                <a:lnTo>
                  <a:pt x="0" y="2"/>
                </a:lnTo>
                <a:lnTo>
                  <a:pt x="2" y="2"/>
                </a:lnTo>
                <a:lnTo>
                  <a:pt x="4" y="0"/>
                </a:lnTo>
                <a:close/>
              </a:path>
            </a:pathLst>
          </a:custGeom>
          <a:solidFill>
            <a:srgbClr val="5855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30" name="Freeform 1036"/>
          <p:cNvSpPr>
            <a:spLocks/>
          </p:cNvSpPr>
          <p:nvPr/>
        </p:nvSpPr>
        <p:spPr bwMode="auto">
          <a:xfrm>
            <a:off x="6616700" y="4657725"/>
            <a:ext cx="688975" cy="6350"/>
          </a:xfrm>
          <a:custGeom>
            <a:avLst/>
            <a:gdLst>
              <a:gd name="T0" fmla="*/ 2147483646 w 434"/>
              <a:gd name="T1" fmla="*/ 0 h 4"/>
              <a:gd name="T2" fmla="*/ 2147483646 w 434"/>
              <a:gd name="T3" fmla="*/ 0 h 4"/>
              <a:gd name="T4" fmla="*/ 2147483646 w 434"/>
              <a:gd name="T5" fmla="*/ 0 h 4"/>
              <a:gd name="T6" fmla="*/ 2147483646 w 434"/>
              <a:gd name="T7" fmla="*/ 0 h 4"/>
              <a:gd name="T8" fmla="*/ 2147483646 w 434"/>
              <a:gd name="T9" fmla="*/ 0 h 4"/>
              <a:gd name="T10" fmla="*/ 2147483646 w 434"/>
              <a:gd name="T11" fmla="*/ 2147483646 h 4"/>
              <a:gd name="T12" fmla="*/ 2147483646 w 434"/>
              <a:gd name="T13" fmla="*/ 2147483646 h 4"/>
              <a:gd name="T14" fmla="*/ 2147483646 w 434"/>
              <a:gd name="T15" fmla="*/ 2147483646 h 4"/>
              <a:gd name="T16" fmla="*/ 2147483646 w 434"/>
              <a:gd name="T17" fmla="*/ 2147483646 h 4"/>
              <a:gd name="T18" fmla="*/ 2147483646 w 434"/>
              <a:gd name="T19" fmla="*/ 2147483646 h 4"/>
              <a:gd name="T20" fmla="*/ 0 w 434"/>
              <a:gd name="T21" fmla="*/ 2147483646 h 4"/>
              <a:gd name="T22" fmla="*/ 0 w 434"/>
              <a:gd name="T23" fmla="*/ 2147483646 h 4"/>
              <a:gd name="T24" fmla="*/ 2147483646 w 434"/>
              <a:gd name="T25" fmla="*/ 2147483646 h 4"/>
              <a:gd name="T26" fmla="*/ 2147483646 w 434"/>
              <a:gd name="T27" fmla="*/ 2147483646 h 4"/>
              <a:gd name="T28" fmla="*/ 2147483646 w 434"/>
              <a:gd name="T29" fmla="*/ 2147483646 h 4"/>
              <a:gd name="T30" fmla="*/ 2147483646 w 434"/>
              <a:gd name="T31" fmla="*/ 0 h 4"/>
              <a:gd name="T32" fmla="*/ 2147483646 w 434"/>
              <a:gd name="T33" fmla="*/ 0 h 4"/>
              <a:gd name="T34" fmla="*/ 2147483646 w 434"/>
              <a:gd name="T35" fmla="*/ 0 h 4"/>
              <a:gd name="T36" fmla="*/ 2147483646 w 434"/>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34" h="4">
                <a:moveTo>
                  <a:pt x="3" y="0"/>
                </a:moveTo>
                <a:lnTo>
                  <a:pt x="434" y="0"/>
                </a:lnTo>
                <a:lnTo>
                  <a:pt x="434" y="2"/>
                </a:lnTo>
                <a:lnTo>
                  <a:pt x="434" y="4"/>
                </a:lnTo>
                <a:lnTo>
                  <a:pt x="0" y="4"/>
                </a:lnTo>
                <a:lnTo>
                  <a:pt x="0" y="2"/>
                </a:lnTo>
                <a:lnTo>
                  <a:pt x="1" y="2"/>
                </a:lnTo>
                <a:lnTo>
                  <a:pt x="1" y="0"/>
                </a:lnTo>
                <a:lnTo>
                  <a:pt x="3" y="0"/>
                </a:lnTo>
                <a:close/>
              </a:path>
            </a:pathLst>
          </a:custGeom>
          <a:solidFill>
            <a:srgbClr val="5957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31" name="Freeform 1037"/>
          <p:cNvSpPr>
            <a:spLocks/>
          </p:cNvSpPr>
          <p:nvPr/>
        </p:nvSpPr>
        <p:spPr bwMode="auto">
          <a:xfrm>
            <a:off x="6613525" y="4660900"/>
            <a:ext cx="695325" cy="4763"/>
          </a:xfrm>
          <a:custGeom>
            <a:avLst/>
            <a:gdLst>
              <a:gd name="T0" fmla="*/ 2147483646 w 438"/>
              <a:gd name="T1" fmla="*/ 0 h 3"/>
              <a:gd name="T2" fmla="*/ 2147483646 w 438"/>
              <a:gd name="T3" fmla="*/ 0 h 3"/>
              <a:gd name="T4" fmla="*/ 2147483646 w 438"/>
              <a:gd name="T5" fmla="*/ 0 h 3"/>
              <a:gd name="T6" fmla="*/ 2147483646 w 438"/>
              <a:gd name="T7" fmla="*/ 0 h 3"/>
              <a:gd name="T8" fmla="*/ 2147483646 w 438"/>
              <a:gd name="T9" fmla="*/ 0 h 3"/>
              <a:gd name="T10" fmla="*/ 2147483646 w 438"/>
              <a:gd name="T11" fmla="*/ 2147483646 h 3"/>
              <a:gd name="T12" fmla="*/ 2147483646 w 438"/>
              <a:gd name="T13" fmla="*/ 2147483646 h 3"/>
              <a:gd name="T14" fmla="*/ 2147483646 w 438"/>
              <a:gd name="T15" fmla="*/ 2147483646 h 3"/>
              <a:gd name="T16" fmla="*/ 2147483646 w 438"/>
              <a:gd name="T17" fmla="*/ 2147483646 h 3"/>
              <a:gd name="T18" fmla="*/ 2147483646 w 438"/>
              <a:gd name="T19" fmla="*/ 2147483646 h 3"/>
              <a:gd name="T20" fmla="*/ 0 w 438"/>
              <a:gd name="T21" fmla="*/ 2147483646 h 3"/>
              <a:gd name="T22" fmla="*/ 0 w 438"/>
              <a:gd name="T23" fmla="*/ 2147483646 h 3"/>
              <a:gd name="T24" fmla="*/ 0 w 438"/>
              <a:gd name="T25" fmla="*/ 2147483646 h 3"/>
              <a:gd name="T26" fmla="*/ 2147483646 w 438"/>
              <a:gd name="T27" fmla="*/ 2147483646 h 3"/>
              <a:gd name="T28" fmla="*/ 2147483646 w 438"/>
              <a:gd name="T29" fmla="*/ 2147483646 h 3"/>
              <a:gd name="T30" fmla="*/ 2147483646 w 438"/>
              <a:gd name="T31" fmla="*/ 0 h 3"/>
              <a:gd name="T32" fmla="*/ 2147483646 w 438"/>
              <a:gd name="T33" fmla="*/ 0 h 3"/>
              <a:gd name="T34" fmla="*/ 2147483646 w 438"/>
              <a:gd name="T35" fmla="*/ 0 h 3"/>
              <a:gd name="T36" fmla="*/ 2147483646 w 438"/>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38" h="3">
                <a:moveTo>
                  <a:pt x="3" y="0"/>
                </a:moveTo>
                <a:lnTo>
                  <a:pt x="436" y="0"/>
                </a:lnTo>
                <a:lnTo>
                  <a:pt x="436" y="2"/>
                </a:lnTo>
                <a:lnTo>
                  <a:pt x="438" y="2"/>
                </a:lnTo>
                <a:lnTo>
                  <a:pt x="438" y="3"/>
                </a:lnTo>
                <a:lnTo>
                  <a:pt x="0" y="3"/>
                </a:lnTo>
                <a:lnTo>
                  <a:pt x="0" y="2"/>
                </a:lnTo>
                <a:lnTo>
                  <a:pt x="2" y="2"/>
                </a:lnTo>
                <a:lnTo>
                  <a:pt x="2" y="0"/>
                </a:lnTo>
                <a:lnTo>
                  <a:pt x="3" y="0"/>
                </a:lnTo>
                <a:close/>
              </a:path>
            </a:pathLst>
          </a:custGeom>
          <a:solidFill>
            <a:srgbClr val="5B59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32" name="Freeform 1038"/>
          <p:cNvSpPr>
            <a:spLocks/>
          </p:cNvSpPr>
          <p:nvPr/>
        </p:nvSpPr>
        <p:spPr bwMode="auto">
          <a:xfrm>
            <a:off x="6610350" y="4664075"/>
            <a:ext cx="698500" cy="4763"/>
          </a:xfrm>
          <a:custGeom>
            <a:avLst/>
            <a:gdLst>
              <a:gd name="T0" fmla="*/ 2147483646 w 440"/>
              <a:gd name="T1" fmla="*/ 0 h 3"/>
              <a:gd name="T2" fmla="*/ 2147483646 w 440"/>
              <a:gd name="T3" fmla="*/ 0 h 3"/>
              <a:gd name="T4" fmla="*/ 2147483646 w 440"/>
              <a:gd name="T5" fmla="*/ 0 h 3"/>
              <a:gd name="T6" fmla="*/ 2147483646 w 440"/>
              <a:gd name="T7" fmla="*/ 0 h 3"/>
              <a:gd name="T8" fmla="*/ 2147483646 w 440"/>
              <a:gd name="T9" fmla="*/ 0 h 3"/>
              <a:gd name="T10" fmla="*/ 2147483646 w 440"/>
              <a:gd name="T11" fmla="*/ 2147483646 h 3"/>
              <a:gd name="T12" fmla="*/ 2147483646 w 440"/>
              <a:gd name="T13" fmla="*/ 2147483646 h 3"/>
              <a:gd name="T14" fmla="*/ 2147483646 w 440"/>
              <a:gd name="T15" fmla="*/ 2147483646 h 3"/>
              <a:gd name="T16" fmla="*/ 2147483646 w 440"/>
              <a:gd name="T17" fmla="*/ 2147483646 h 3"/>
              <a:gd name="T18" fmla="*/ 2147483646 w 440"/>
              <a:gd name="T19" fmla="*/ 2147483646 h 3"/>
              <a:gd name="T20" fmla="*/ 0 w 440"/>
              <a:gd name="T21" fmla="*/ 2147483646 h 3"/>
              <a:gd name="T22" fmla="*/ 0 w 440"/>
              <a:gd name="T23" fmla="*/ 2147483646 h 3"/>
              <a:gd name="T24" fmla="*/ 0 w 440"/>
              <a:gd name="T25" fmla="*/ 2147483646 h 3"/>
              <a:gd name="T26" fmla="*/ 2147483646 w 440"/>
              <a:gd name="T27" fmla="*/ 2147483646 h 3"/>
              <a:gd name="T28" fmla="*/ 2147483646 w 440"/>
              <a:gd name="T29" fmla="*/ 2147483646 h 3"/>
              <a:gd name="T30" fmla="*/ 2147483646 w 440"/>
              <a:gd name="T31" fmla="*/ 0 h 3"/>
              <a:gd name="T32" fmla="*/ 2147483646 w 440"/>
              <a:gd name="T33" fmla="*/ 0 h 3"/>
              <a:gd name="T34" fmla="*/ 2147483646 w 440"/>
              <a:gd name="T35" fmla="*/ 0 h 3"/>
              <a:gd name="T36" fmla="*/ 2147483646 w 440"/>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40" h="3">
                <a:moveTo>
                  <a:pt x="4" y="0"/>
                </a:moveTo>
                <a:lnTo>
                  <a:pt x="438" y="0"/>
                </a:lnTo>
                <a:lnTo>
                  <a:pt x="440" y="0"/>
                </a:lnTo>
                <a:lnTo>
                  <a:pt x="440" y="1"/>
                </a:lnTo>
                <a:lnTo>
                  <a:pt x="440" y="3"/>
                </a:lnTo>
                <a:lnTo>
                  <a:pt x="0" y="3"/>
                </a:lnTo>
                <a:lnTo>
                  <a:pt x="0" y="1"/>
                </a:lnTo>
                <a:lnTo>
                  <a:pt x="2" y="1"/>
                </a:lnTo>
                <a:lnTo>
                  <a:pt x="2" y="0"/>
                </a:lnTo>
                <a:lnTo>
                  <a:pt x="4" y="0"/>
                </a:lnTo>
                <a:close/>
              </a:path>
            </a:pathLst>
          </a:custGeom>
          <a:solidFill>
            <a:srgbClr val="5C5A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33" name="Freeform 1039"/>
          <p:cNvSpPr>
            <a:spLocks/>
          </p:cNvSpPr>
          <p:nvPr/>
        </p:nvSpPr>
        <p:spPr bwMode="auto">
          <a:xfrm>
            <a:off x="6608763" y="4665663"/>
            <a:ext cx="700087" cy="6350"/>
          </a:xfrm>
          <a:custGeom>
            <a:avLst/>
            <a:gdLst>
              <a:gd name="T0" fmla="*/ 2147483646 w 441"/>
              <a:gd name="T1" fmla="*/ 0 h 4"/>
              <a:gd name="T2" fmla="*/ 2147483646 w 441"/>
              <a:gd name="T3" fmla="*/ 0 h 4"/>
              <a:gd name="T4" fmla="*/ 2147483646 w 441"/>
              <a:gd name="T5" fmla="*/ 0 h 4"/>
              <a:gd name="T6" fmla="*/ 2147483646 w 441"/>
              <a:gd name="T7" fmla="*/ 0 h 4"/>
              <a:gd name="T8" fmla="*/ 2147483646 w 441"/>
              <a:gd name="T9" fmla="*/ 0 h 4"/>
              <a:gd name="T10" fmla="*/ 2147483646 w 441"/>
              <a:gd name="T11" fmla="*/ 2147483646 h 4"/>
              <a:gd name="T12" fmla="*/ 2147483646 w 441"/>
              <a:gd name="T13" fmla="*/ 2147483646 h 4"/>
              <a:gd name="T14" fmla="*/ 2147483646 w 441"/>
              <a:gd name="T15" fmla="*/ 2147483646 h 4"/>
              <a:gd name="T16" fmla="*/ 2147483646 w 441"/>
              <a:gd name="T17" fmla="*/ 2147483646 h 4"/>
              <a:gd name="T18" fmla="*/ 2147483646 w 441"/>
              <a:gd name="T19" fmla="*/ 2147483646 h 4"/>
              <a:gd name="T20" fmla="*/ 0 w 441"/>
              <a:gd name="T21" fmla="*/ 2147483646 h 4"/>
              <a:gd name="T22" fmla="*/ 0 w 441"/>
              <a:gd name="T23" fmla="*/ 2147483646 h 4"/>
              <a:gd name="T24" fmla="*/ 0 w 441"/>
              <a:gd name="T25" fmla="*/ 2147483646 h 4"/>
              <a:gd name="T26" fmla="*/ 2147483646 w 441"/>
              <a:gd name="T27" fmla="*/ 2147483646 h 4"/>
              <a:gd name="T28" fmla="*/ 2147483646 w 441"/>
              <a:gd name="T29" fmla="*/ 2147483646 h 4"/>
              <a:gd name="T30" fmla="*/ 2147483646 w 441"/>
              <a:gd name="T31" fmla="*/ 0 h 4"/>
              <a:gd name="T32" fmla="*/ 2147483646 w 441"/>
              <a:gd name="T33" fmla="*/ 0 h 4"/>
              <a:gd name="T34" fmla="*/ 2147483646 w 441"/>
              <a:gd name="T35" fmla="*/ 0 h 4"/>
              <a:gd name="T36" fmla="*/ 2147483646 w 441"/>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41" h="4">
                <a:moveTo>
                  <a:pt x="3" y="0"/>
                </a:moveTo>
                <a:lnTo>
                  <a:pt x="441" y="0"/>
                </a:lnTo>
                <a:lnTo>
                  <a:pt x="441" y="2"/>
                </a:lnTo>
                <a:lnTo>
                  <a:pt x="441" y="4"/>
                </a:lnTo>
                <a:lnTo>
                  <a:pt x="0" y="4"/>
                </a:lnTo>
                <a:lnTo>
                  <a:pt x="0" y="2"/>
                </a:lnTo>
                <a:lnTo>
                  <a:pt x="1" y="2"/>
                </a:lnTo>
                <a:lnTo>
                  <a:pt x="1" y="0"/>
                </a:lnTo>
                <a:lnTo>
                  <a:pt x="3" y="0"/>
                </a:lnTo>
                <a:close/>
              </a:path>
            </a:pathLst>
          </a:custGeom>
          <a:solidFill>
            <a:srgbClr val="605E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34" name="Freeform 1040"/>
          <p:cNvSpPr>
            <a:spLocks/>
          </p:cNvSpPr>
          <p:nvPr/>
        </p:nvSpPr>
        <p:spPr bwMode="auto">
          <a:xfrm>
            <a:off x="6605588" y="4668838"/>
            <a:ext cx="704850" cy="4762"/>
          </a:xfrm>
          <a:custGeom>
            <a:avLst/>
            <a:gdLst>
              <a:gd name="T0" fmla="*/ 2147483646 w 444"/>
              <a:gd name="T1" fmla="*/ 0 h 3"/>
              <a:gd name="T2" fmla="*/ 2147483646 w 444"/>
              <a:gd name="T3" fmla="*/ 0 h 3"/>
              <a:gd name="T4" fmla="*/ 2147483646 w 444"/>
              <a:gd name="T5" fmla="*/ 0 h 3"/>
              <a:gd name="T6" fmla="*/ 2147483646 w 444"/>
              <a:gd name="T7" fmla="*/ 0 h 3"/>
              <a:gd name="T8" fmla="*/ 2147483646 w 444"/>
              <a:gd name="T9" fmla="*/ 0 h 3"/>
              <a:gd name="T10" fmla="*/ 2147483646 w 444"/>
              <a:gd name="T11" fmla="*/ 2147483646 h 3"/>
              <a:gd name="T12" fmla="*/ 2147483646 w 444"/>
              <a:gd name="T13" fmla="*/ 2147483646 h 3"/>
              <a:gd name="T14" fmla="*/ 2147483646 w 444"/>
              <a:gd name="T15" fmla="*/ 2147483646 h 3"/>
              <a:gd name="T16" fmla="*/ 2147483646 w 444"/>
              <a:gd name="T17" fmla="*/ 2147483646 h 3"/>
              <a:gd name="T18" fmla="*/ 2147483646 w 444"/>
              <a:gd name="T19" fmla="*/ 2147483646 h 3"/>
              <a:gd name="T20" fmla="*/ 0 w 444"/>
              <a:gd name="T21" fmla="*/ 2147483646 h 3"/>
              <a:gd name="T22" fmla="*/ 0 w 444"/>
              <a:gd name="T23" fmla="*/ 2147483646 h 3"/>
              <a:gd name="T24" fmla="*/ 0 w 444"/>
              <a:gd name="T25" fmla="*/ 2147483646 h 3"/>
              <a:gd name="T26" fmla="*/ 2147483646 w 444"/>
              <a:gd name="T27" fmla="*/ 2147483646 h 3"/>
              <a:gd name="T28" fmla="*/ 2147483646 w 444"/>
              <a:gd name="T29" fmla="*/ 2147483646 h 3"/>
              <a:gd name="T30" fmla="*/ 2147483646 w 444"/>
              <a:gd name="T31" fmla="*/ 0 h 3"/>
              <a:gd name="T32" fmla="*/ 2147483646 w 444"/>
              <a:gd name="T33" fmla="*/ 0 h 3"/>
              <a:gd name="T34" fmla="*/ 2147483646 w 444"/>
              <a:gd name="T35" fmla="*/ 0 h 3"/>
              <a:gd name="T36" fmla="*/ 2147483646 w 444"/>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44" h="3">
                <a:moveTo>
                  <a:pt x="3" y="0"/>
                </a:moveTo>
                <a:lnTo>
                  <a:pt x="443" y="0"/>
                </a:lnTo>
                <a:lnTo>
                  <a:pt x="443" y="2"/>
                </a:lnTo>
                <a:lnTo>
                  <a:pt x="444" y="2"/>
                </a:lnTo>
                <a:lnTo>
                  <a:pt x="444" y="3"/>
                </a:lnTo>
                <a:lnTo>
                  <a:pt x="0" y="3"/>
                </a:lnTo>
                <a:lnTo>
                  <a:pt x="0" y="2"/>
                </a:lnTo>
                <a:lnTo>
                  <a:pt x="2" y="2"/>
                </a:lnTo>
                <a:lnTo>
                  <a:pt x="2" y="0"/>
                </a:lnTo>
                <a:lnTo>
                  <a:pt x="3" y="0"/>
                </a:lnTo>
                <a:close/>
              </a:path>
            </a:pathLst>
          </a:custGeom>
          <a:solidFill>
            <a:srgbClr val="6260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35" name="Freeform 1041"/>
          <p:cNvSpPr>
            <a:spLocks/>
          </p:cNvSpPr>
          <p:nvPr/>
        </p:nvSpPr>
        <p:spPr bwMode="auto">
          <a:xfrm>
            <a:off x="6602413" y="4672013"/>
            <a:ext cx="708025" cy="4762"/>
          </a:xfrm>
          <a:custGeom>
            <a:avLst/>
            <a:gdLst>
              <a:gd name="T0" fmla="*/ 2147483646 w 446"/>
              <a:gd name="T1" fmla="*/ 0 h 3"/>
              <a:gd name="T2" fmla="*/ 2147483646 w 446"/>
              <a:gd name="T3" fmla="*/ 0 h 3"/>
              <a:gd name="T4" fmla="*/ 2147483646 w 446"/>
              <a:gd name="T5" fmla="*/ 0 h 3"/>
              <a:gd name="T6" fmla="*/ 2147483646 w 446"/>
              <a:gd name="T7" fmla="*/ 0 h 3"/>
              <a:gd name="T8" fmla="*/ 2147483646 w 446"/>
              <a:gd name="T9" fmla="*/ 0 h 3"/>
              <a:gd name="T10" fmla="*/ 2147483646 w 446"/>
              <a:gd name="T11" fmla="*/ 2147483646 h 3"/>
              <a:gd name="T12" fmla="*/ 2147483646 w 446"/>
              <a:gd name="T13" fmla="*/ 2147483646 h 3"/>
              <a:gd name="T14" fmla="*/ 2147483646 w 446"/>
              <a:gd name="T15" fmla="*/ 2147483646 h 3"/>
              <a:gd name="T16" fmla="*/ 2147483646 w 446"/>
              <a:gd name="T17" fmla="*/ 2147483646 h 3"/>
              <a:gd name="T18" fmla="*/ 2147483646 w 446"/>
              <a:gd name="T19" fmla="*/ 2147483646 h 3"/>
              <a:gd name="T20" fmla="*/ 0 w 446"/>
              <a:gd name="T21" fmla="*/ 2147483646 h 3"/>
              <a:gd name="T22" fmla="*/ 0 w 446"/>
              <a:gd name="T23" fmla="*/ 2147483646 h 3"/>
              <a:gd name="T24" fmla="*/ 0 w 446"/>
              <a:gd name="T25" fmla="*/ 2147483646 h 3"/>
              <a:gd name="T26" fmla="*/ 2147483646 w 446"/>
              <a:gd name="T27" fmla="*/ 2147483646 h 3"/>
              <a:gd name="T28" fmla="*/ 2147483646 w 446"/>
              <a:gd name="T29" fmla="*/ 2147483646 h 3"/>
              <a:gd name="T30" fmla="*/ 2147483646 w 446"/>
              <a:gd name="T31" fmla="*/ 0 h 3"/>
              <a:gd name="T32" fmla="*/ 2147483646 w 446"/>
              <a:gd name="T33" fmla="*/ 0 h 3"/>
              <a:gd name="T34" fmla="*/ 2147483646 w 446"/>
              <a:gd name="T35" fmla="*/ 0 h 3"/>
              <a:gd name="T36" fmla="*/ 2147483646 w 446"/>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46" h="3">
                <a:moveTo>
                  <a:pt x="4" y="0"/>
                </a:moveTo>
                <a:lnTo>
                  <a:pt x="445" y="0"/>
                </a:lnTo>
                <a:lnTo>
                  <a:pt x="446" y="0"/>
                </a:lnTo>
                <a:lnTo>
                  <a:pt x="446" y="1"/>
                </a:lnTo>
                <a:lnTo>
                  <a:pt x="446" y="3"/>
                </a:lnTo>
                <a:lnTo>
                  <a:pt x="0" y="3"/>
                </a:lnTo>
                <a:lnTo>
                  <a:pt x="0" y="1"/>
                </a:lnTo>
                <a:lnTo>
                  <a:pt x="2" y="1"/>
                </a:lnTo>
                <a:lnTo>
                  <a:pt x="2" y="0"/>
                </a:lnTo>
                <a:lnTo>
                  <a:pt x="4" y="0"/>
                </a:lnTo>
                <a:close/>
              </a:path>
            </a:pathLst>
          </a:custGeom>
          <a:solidFill>
            <a:srgbClr val="6462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36" name="Freeform 1042"/>
          <p:cNvSpPr>
            <a:spLocks/>
          </p:cNvSpPr>
          <p:nvPr/>
        </p:nvSpPr>
        <p:spPr bwMode="auto">
          <a:xfrm>
            <a:off x="6600825" y="4673600"/>
            <a:ext cx="709613" cy="6350"/>
          </a:xfrm>
          <a:custGeom>
            <a:avLst/>
            <a:gdLst>
              <a:gd name="T0" fmla="*/ 2147483646 w 447"/>
              <a:gd name="T1" fmla="*/ 0 h 4"/>
              <a:gd name="T2" fmla="*/ 2147483646 w 447"/>
              <a:gd name="T3" fmla="*/ 0 h 4"/>
              <a:gd name="T4" fmla="*/ 2147483646 w 447"/>
              <a:gd name="T5" fmla="*/ 0 h 4"/>
              <a:gd name="T6" fmla="*/ 2147483646 w 447"/>
              <a:gd name="T7" fmla="*/ 0 h 4"/>
              <a:gd name="T8" fmla="*/ 2147483646 w 447"/>
              <a:gd name="T9" fmla="*/ 0 h 4"/>
              <a:gd name="T10" fmla="*/ 2147483646 w 447"/>
              <a:gd name="T11" fmla="*/ 2147483646 h 4"/>
              <a:gd name="T12" fmla="*/ 2147483646 w 447"/>
              <a:gd name="T13" fmla="*/ 2147483646 h 4"/>
              <a:gd name="T14" fmla="*/ 2147483646 w 447"/>
              <a:gd name="T15" fmla="*/ 2147483646 h 4"/>
              <a:gd name="T16" fmla="*/ 2147483646 w 447"/>
              <a:gd name="T17" fmla="*/ 2147483646 h 4"/>
              <a:gd name="T18" fmla="*/ 2147483646 w 447"/>
              <a:gd name="T19" fmla="*/ 2147483646 h 4"/>
              <a:gd name="T20" fmla="*/ 0 w 447"/>
              <a:gd name="T21" fmla="*/ 2147483646 h 4"/>
              <a:gd name="T22" fmla="*/ 0 w 447"/>
              <a:gd name="T23" fmla="*/ 2147483646 h 4"/>
              <a:gd name="T24" fmla="*/ 0 w 447"/>
              <a:gd name="T25" fmla="*/ 2147483646 h 4"/>
              <a:gd name="T26" fmla="*/ 2147483646 w 447"/>
              <a:gd name="T27" fmla="*/ 2147483646 h 4"/>
              <a:gd name="T28" fmla="*/ 2147483646 w 447"/>
              <a:gd name="T29" fmla="*/ 2147483646 h 4"/>
              <a:gd name="T30" fmla="*/ 2147483646 w 447"/>
              <a:gd name="T31" fmla="*/ 0 h 4"/>
              <a:gd name="T32" fmla="*/ 2147483646 w 447"/>
              <a:gd name="T33" fmla="*/ 0 h 4"/>
              <a:gd name="T34" fmla="*/ 2147483646 w 447"/>
              <a:gd name="T35" fmla="*/ 0 h 4"/>
              <a:gd name="T36" fmla="*/ 2147483646 w 447"/>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47" h="4">
                <a:moveTo>
                  <a:pt x="3" y="0"/>
                </a:moveTo>
                <a:lnTo>
                  <a:pt x="447" y="0"/>
                </a:lnTo>
                <a:lnTo>
                  <a:pt x="447" y="2"/>
                </a:lnTo>
                <a:lnTo>
                  <a:pt x="447" y="4"/>
                </a:lnTo>
                <a:lnTo>
                  <a:pt x="0" y="4"/>
                </a:lnTo>
                <a:lnTo>
                  <a:pt x="0" y="2"/>
                </a:lnTo>
                <a:lnTo>
                  <a:pt x="1" y="2"/>
                </a:lnTo>
                <a:lnTo>
                  <a:pt x="1" y="0"/>
                </a:lnTo>
                <a:lnTo>
                  <a:pt x="3" y="0"/>
                </a:lnTo>
                <a:close/>
              </a:path>
            </a:pathLst>
          </a:custGeom>
          <a:solidFill>
            <a:srgbClr val="6866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37" name="Freeform 1043"/>
          <p:cNvSpPr>
            <a:spLocks/>
          </p:cNvSpPr>
          <p:nvPr/>
        </p:nvSpPr>
        <p:spPr bwMode="auto">
          <a:xfrm>
            <a:off x="6597650" y="4676775"/>
            <a:ext cx="712788" cy="4763"/>
          </a:xfrm>
          <a:custGeom>
            <a:avLst/>
            <a:gdLst>
              <a:gd name="T0" fmla="*/ 2147483646 w 449"/>
              <a:gd name="T1" fmla="*/ 0 h 3"/>
              <a:gd name="T2" fmla="*/ 2147483646 w 449"/>
              <a:gd name="T3" fmla="*/ 0 h 3"/>
              <a:gd name="T4" fmla="*/ 2147483646 w 449"/>
              <a:gd name="T5" fmla="*/ 0 h 3"/>
              <a:gd name="T6" fmla="*/ 2147483646 w 449"/>
              <a:gd name="T7" fmla="*/ 0 h 3"/>
              <a:gd name="T8" fmla="*/ 2147483646 w 449"/>
              <a:gd name="T9" fmla="*/ 0 h 3"/>
              <a:gd name="T10" fmla="*/ 2147483646 w 449"/>
              <a:gd name="T11" fmla="*/ 2147483646 h 3"/>
              <a:gd name="T12" fmla="*/ 2147483646 w 449"/>
              <a:gd name="T13" fmla="*/ 2147483646 h 3"/>
              <a:gd name="T14" fmla="*/ 2147483646 w 449"/>
              <a:gd name="T15" fmla="*/ 2147483646 h 3"/>
              <a:gd name="T16" fmla="*/ 2147483646 w 449"/>
              <a:gd name="T17" fmla="*/ 2147483646 h 3"/>
              <a:gd name="T18" fmla="*/ 2147483646 w 449"/>
              <a:gd name="T19" fmla="*/ 2147483646 h 3"/>
              <a:gd name="T20" fmla="*/ 0 w 449"/>
              <a:gd name="T21" fmla="*/ 2147483646 h 3"/>
              <a:gd name="T22" fmla="*/ 0 w 449"/>
              <a:gd name="T23" fmla="*/ 2147483646 h 3"/>
              <a:gd name="T24" fmla="*/ 0 w 449"/>
              <a:gd name="T25" fmla="*/ 2147483646 h 3"/>
              <a:gd name="T26" fmla="*/ 2147483646 w 449"/>
              <a:gd name="T27" fmla="*/ 2147483646 h 3"/>
              <a:gd name="T28" fmla="*/ 2147483646 w 449"/>
              <a:gd name="T29" fmla="*/ 2147483646 h 3"/>
              <a:gd name="T30" fmla="*/ 2147483646 w 449"/>
              <a:gd name="T31" fmla="*/ 0 h 3"/>
              <a:gd name="T32" fmla="*/ 2147483646 w 449"/>
              <a:gd name="T33" fmla="*/ 0 h 3"/>
              <a:gd name="T34" fmla="*/ 2147483646 w 449"/>
              <a:gd name="T35" fmla="*/ 0 h 3"/>
              <a:gd name="T36" fmla="*/ 2147483646 w 449"/>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49" h="3">
                <a:moveTo>
                  <a:pt x="3" y="0"/>
                </a:moveTo>
                <a:lnTo>
                  <a:pt x="449" y="0"/>
                </a:lnTo>
                <a:lnTo>
                  <a:pt x="449" y="2"/>
                </a:lnTo>
                <a:lnTo>
                  <a:pt x="449" y="3"/>
                </a:lnTo>
                <a:lnTo>
                  <a:pt x="0" y="3"/>
                </a:lnTo>
                <a:lnTo>
                  <a:pt x="0" y="2"/>
                </a:lnTo>
                <a:lnTo>
                  <a:pt x="2" y="2"/>
                </a:lnTo>
                <a:lnTo>
                  <a:pt x="2" y="0"/>
                </a:lnTo>
                <a:lnTo>
                  <a:pt x="3" y="0"/>
                </a:lnTo>
                <a:close/>
              </a:path>
            </a:pathLst>
          </a:custGeom>
          <a:solidFill>
            <a:srgbClr val="696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38" name="Freeform 1044"/>
          <p:cNvSpPr>
            <a:spLocks/>
          </p:cNvSpPr>
          <p:nvPr/>
        </p:nvSpPr>
        <p:spPr bwMode="auto">
          <a:xfrm>
            <a:off x="6594475" y="4679950"/>
            <a:ext cx="715963" cy="4763"/>
          </a:xfrm>
          <a:custGeom>
            <a:avLst/>
            <a:gdLst>
              <a:gd name="T0" fmla="*/ 2147483646 w 451"/>
              <a:gd name="T1" fmla="*/ 0 h 3"/>
              <a:gd name="T2" fmla="*/ 2147483646 w 451"/>
              <a:gd name="T3" fmla="*/ 0 h 3"/>
              <a:gd name="T4" fmla="*/ 2147483646 w 451"/>
              <a:gd name="T5" fmla="*/ 0 h 3"/>
              <a:gd name="T6" fmla="*/ 2147483646 w 451"/>
              <a:gd name="T7" fmla="*/ 0 h 3"/>
              <a:gd name="T8" fmla="*/ 2147483646 w 451"/>
              <a:gd name="T9" fmla="*/ 0 h 3"/>
              <a:gd name="T10" fmla="*/ 2147483646 w 451"/>
              <a:gd name="T11" fmla="*/ 2147483646 h 3"/>
              <a:gd name="T12" fmla="*/ 2147483646 w 451"/>
              <a:gd name="T13" fmla="*/ 2147483646 h 3"/>
              <a:gd name="T14" fmla="*/ 2147483646 w 451"/>
              <a:gd name="T15" fmla="*/ 2147483646 h 3"/>
              <a:gd name="T16" fmla="*/ 2147483646 w 451"/>
              <a:gd name="T17" fmla="*/ 2147483646 h 3"/>
              <a:gd name="T18" fmla="*/ 2147483646 w 451"/>
              <a:gd name="T19" fmla="*/ 2147483646 h 3"/>
              <a:gd name="T20" fmla="*/ 0 w 451"/>
              <a:gd name="T21" fmla="*/ 2147483646 h 3"/>
              <a:gd name="T22" fmla="*/ 0 w 451"/>
              <a:gd name="T23" fmla="*/ 2147483646 h 3"/>
              <a:gd name="T24" fmla="*/ 0 w 451"/>
              <a:gd name="T25" fmla="*/ 2147483646 h 3"/>
              <a:gd name="T26" fmla="*/ 2147483646 w 451"/>
              <a:gd name="T27" fmla="*/ 2147483646 h 3"/>
              <a:gd name="T28" fmla="*/ 2147483646 w 451"/>
              <a:gd name="T29" fmla="*/ 2147483646 h 3"/>
              <a:gd name="T30" fmla="*/ 2147483646 w 451"/>
              <a:gd name="T31" fmla="*/ 0 h 3"/>
              <a:gd name="T32" fmla="*/ 2147483646 w 451"/>
              <a:gd name="T33" fmla="*/ 0 h 3"/>
              <a:gd name="T34" fmla="*/ 2147483646 w 451"/>
              <a:gd name="T35" fmla="*/ 0 h 3"/>
              <a:gd name="T36" fmla="*/ 2147483646 w 451"/>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1" h="3">
                <a:moveTo>
                  <a:pt x="4" y="0"/>
                </a:moveTo>
                <a:lnTo>
                  <a:pt x="451" y="0"/>
                </a:lnTo>
                <a:lnTo>
                  <a:pt x="451" y="1"/>
                </a:lnTo>
                <a:lnTo>
                  <a:pt x="451" y="3"/>
                </a:lnTo>
                <a:lnTo>
                  <a:pt x="0" y="3"/>
                </a:lnTo>
                <a:lnTo>
                  <a:pt x="0" y="1"/>
                </a:lnTo>
                <a:lnTo>
                  <a:pt x="2" y="1"/>
                </a:lnTo>
                <a:lnTo>
                  <a:pt x="2" y="0"/>
                </a:lnTo>
                <a:lnTo>
                  <a:pt x="4" y="0"/>
                </a:lnTo>
                <a:close/>
              </a:path>
            </a:pathLst>
          </a:custGeom>
          <a:solidFill>
            <a:srgbClr val="6C6A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39" name="Freeform 1045"/>
          <p:cNvSpPr>
            <a:spLocks/>
          </p:cNvSpPr>
          <p:nvPr/>
        </p:nvSpPr>
        <p:spPr bwMode="auto">
          <a:xfrm>
            <a:off x="6591300" y="4681538"/>
            <a:ext cx="722313" cy="6350"/>
          </a:xfrm>
          <a:custGeom>
            <a:avLst/>
            <a:gdLst>
              <a:gd name="T0" fmla="*/ 2147483646 w 455"/>
              <a:gd name="T1" fmla="*/ 0 h 4"/>
              <a:gd name="T2" fmla="*/ 2147483646 w 455"/>
              <a:gd name="T3" fmla="*/ 0 h 4"/>
              <a:gd name="T4" fmla="*/ 2147483646 w 455"/>
              <a:gd name="T5" fmla="*/ 0 h 4"/>
              <a:gd name="T6" fmla="*/ 2147483646 w 455"/>
              <a:gd name="T7" fmla="*/ 0 h 4"/>
              <a:gd name="T8" fmla="*/ 2147483646 w 455"/>
              <a:gd name="T9" fmla="*/ 0 h 4"/>
              <a:gd name="T10" fmla="*/ 2147483646 w 455"/>
              <a:gd name="T11" fmla="*/ 2147483646 h 4"/>
              <a:gd name="T12" fmla="*/ 2147483646 w 455"/>
              <a:gd name="T13" fmla="*/ 2147483646 h 4"/>
              <a:gd name="T14" fmla="*/ 2147483646 w 455"/>
              <a:gd name="T15" fmla="*/ 2147483646 h 4"/>
              <a:gd name="T16" fmla="*/ 2147483646 w 455"/>
              <a:gd name="T17" fmla="*/ 2147483646 h 4"/>
              <a:gd name="T18" fmla="*/ 2147483646 w 455"/>
              <a:gd name="T19" fmla="*/ 2147483646 h 4"/>
              <a:gd name="T20" fmla="*/ 0 w 455"/>
              <a:gd name="T21" fmla="*/ 2147483646 h 4"/>
              <a:gd name="T22" fmla="*/ 0 w 455"/>
              <a:gd name="T23" fmla="*/ 2147483646 h 4"/>
              <a:gd name="T24" fmla="*/ 2147483646 w 455"/>
              <a:gd name="T25" fmla="*/ 2147483646 h 4"/>
              <a:gd name="T26" fmla="*/ 2147483646 w 455"/>
              <a:gd name="T27" fmla="*/ 2147483646 h 4"/>
              <a:gd name="T28" fmla="*/ 2147483646 w 455"/>
              <a:gd name="T29" fmla="*/ 2147483646 h 4"/>
              <a:gd name="T30" fmla="*/ 2147483646 w 455"/>
              <a:gd name="T31" fmla="*/ 0 h 4"/>
              <a:gd name="T32" fmla="*/ 2147483646 w 455"/>
              <a:gd name="T33" fmla="*/ 0 h 4"/>
              <a:gd name="T34" fmla="*/ 2147483646 w 455"/>
              <a:gd name="T35" fmla="*/ 0 h 4"/>
              <a:gd name="T36" fmla="*/ 2147483646 w 455"/>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5" h="4">
                <a:moveTo>
                  <a:pt x="4" y="0"/>
                </a:moveTo>
                <a:lnTo>
                  <a:pt x="453" y="0"/>
                </a:lnTo>
                <a:lnTo>
                  <a:pt x="453" y="2"/>
                </a:lnTo>
                <a:lnTo>
                  <a:pt x="455" y="2"/>
                </a:lnTo>
                <a:lnTo>
                  <a:pt x="455" y="4"/>
                </a:lnTo>
                <a:lnTo>
                  <a:pt x="0" y="4"/>
                </a:lnTo>
                <a:lnTo>
                  <a:pt x="0" y="2"/>
                </a:lnTo>
                <a:lnTo>
                  <a:pt x="2" y="2"/>
                </a:lnTo>
                <a:lnTo>
                  <a:pt x="2" y="0"/>
                </a:lnTo>
                <a:lnTo>
                  <a:pt x="4" y="0"/>
                </a:lnTo>
                <a:close/>
              </a:path>
            </a:pathLst>
          </a:custGeom>
          <a:solidFill>
            <a:srgbClr val="6F6D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40" name="Freeform 1046"/>
          <p:cNvSpPr>
            <a:spLocks/>
          </p:cNvSpPr>
          <p:nvPr/>
        </p:nvSpPr>
        <p:spPr bwMode="auto">
          <a:xfrm>
            <a:off x="6589713" y="4684713"/>
            <a:ext cx="723900" cy="4762"/>
          </a:xfrm>
          <a:custGeom>
            <a:avLst/>
            <a:gdLst>
              <a:gd name="T0" fmla="*/ 2147483646 w 456"/>
              <a:gd name="T1" fmla="*/ 0 h 3"/>
              <a:gd name="T2" fmla="*/ 2147483646 w 456"/>
              <a:gd name="T3" fmla="*/ 0 h 3"/>
              <a:gd name="T4" fmla="*/ 2147483646 w 456"/>
              <a:gd name="T5" fmla="*/ 0 h 3"/>
              <a:gd name="T6" fmla="*/ 2147483646 w 456"/>
              <a:gd name="T7" fmla="*/ 0 h 3"/>
              <a:gd name="T8" fmla="*/ 2147483646 w 456"/>
              <a:gd name="T9" fmla="*/ 0 h 3"/>
              <a:gd name="T10" fmla="*/ 2147483646 w 456"/>
              <a:gd name="T11" fmla="*/ 2147483646 h 3"/>
              <a:gd name="T12" fmla="*/ 2147483646 w 456"/>
              <a:gd name="T13" fmla="*/ 2147483646 h 3"/>
              <a:gd name="T14" fmla="*/ 2147483646 w 456"/>
              <a:gd name="T15" fmla="*/ 2147483646 h 3"/>
              <a:gd name="T16" fmla="*/ 2147483646 w 456"/>
              <a:gd name="T17" fmla="*/ 2147483646 h 3"/>
              <a:gd name="T18" fmla="*/ 2147483646 w 456"/>
              <a:gd name="T19" fmla="*/ 2147483646 h 3"/>
              <a:gd name="T20" fmla="*/ 0 w 456"/>
              <a:gd name="T21" fmla="*/ 2147483646 h 3"/>
              <a:gd name="T22" fmla="*/ 0 w 456"/>
              <a:gd name="T23" fmla="*/ 2147483646 h 3"/>
              <a:gd name="T24" fmla="*/ 2147483646 w 456"/>
              <a:gd name="T25" fmla="*/ 2147483646 h 3"/>
              <a:gd name="T26" fmla="*/ 2147483646 w 456"/>
              <a:gd name="T27" fmla="*/ 2147483646 h 3"/>
              <a:gd name="T28" fmla="*/ 2147483646 w 456"/>
              <a:gd name="T29" fmla="*/ 2147483646 h 3"/>
              <a:gd name="T30" fmla="*/ 2147483646 w 456"/>
              <a:gd name="T31" fmla="*/ 0 h 3"/>
              <a:gd name="T32" fmla="*/ 2147483646 w 456"/>
              <a:gd name="T33" fmla="*/ 0 h 3"/>
              <a:gd name="T34" fmla="*/ 2147483646 w 456"/>
              <a:gd name="T35" fmla="*/ 0 h 3"/>
              <a:gd name="T36" fmla="*/ 2147483646 w 456"/>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6" h="3">
                <a:moveTo>
                  <a:pt x="3" y="0"/>
                </a:moveTo>
                <a:lnTo>
                  <a:pt x="454" y="0"/>
                </a:lnTo>
                <a:lnTo>
                  <a:pt x="456" y="0"/>
                </a:lnTo>
                <a:lnTo>
                  <a:pt x="456" y="2"/>
                </a:lnTo>
                <a:lnTo>
                  <a:pt x="456" y="3"/>
                </a:lnTo>
                <a:lnTo>
                  <a:pt x="0" y="3"/>
                </a:lnTo>
                <a:lnTo>
                  <a:pt x="0" y="2"/>
                </a:lnTo>
                <a:lnTo>
                  <a:pt x="1" y="2"/>
                </a:lnTo>
                <a:lnTo>
                  <a:pt x="1" y="0"/>
                </a:lnTo>
                <a:lnTo>
                  <a:pt x="3" y="0"/>
                </a:lnTo>
                <a:close/>
              </a:path>
            </a:pathLst>
          </a:custGeom>
          <a:solidFill>
            <a:srgbClr val="70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41" name="Freeform 1047"/>
          <p:cNvSpPr>
            <a:spLocks/>
          </p:cNvSpPr>
          <p:nvPr/>
        </p:nvSpPr>
        <p:spPr bwMode="auto">
          <a:xfrm>
            <a:off x="6586538" y="4687888"/>
            <a:ext cx="727075" cy="4762"/>
          </a:xfrm>
          <a:custGeom>
            <a:avLst/>
            <a:gdLst>
              <a:gd name="T0" fmla="*/ 2147483646 w 458"/>
              <a:gd name="T1" fmla="*/ 0 h 3"/>
              <a:gd name="T2" fmla="*/ 2147483646 w 458"/>
              <a:gd name="T3" fmla="*/ 0 h 3"/>
              <a:gd name="T4" fmla="*/ 2147483646 w 458"/>
              <a:gd name="T5" fmla="*/ 0 h 3"/>
              <a:gd name="T6" fmla="*/ 2147483646 w 458"/>
              <a:gd name="T7" fmla="*/ 0 h 3"/>
              <a:gd name="T8" fmla="*/ 2147483646 w 458"/>
              <a:gd name="T9" fmla="*/ 0 h 3"/>
              <a:gd name="T10" fmla="*/ 2147483646 w 458"/>
              <a:gd name="T11" fmla="*/ 2147483646 h 3"/>
              <a:gd name="T12" fmla="*/ 2147483646 w 458"/>
              <a:gd name="T13" fmla="*/ 2147483646 h 3"/>
              <a:gd name="T14" fmla="*/ 2147483646 w 458"/>
              <a:gd name="T15" fmla="*/ 2147483646 h 3"/>
              <a:gd name="T16" fmla="*/ 2147483646 w 458"/>
              <a:gd name="T17" fmla="*/ 2147483646 h 3"/>
              <a:gd name="T18" fmla="*/ 2147483646 w 458"/>
              <a:gd name="T19" fmla="*/ 2147483646 h 3"/>
              <a:gd name="T20" fmla="*/ 0 w 458"/>
              <a:gd name="T21" fmla="*/ 2147483646 h 3"/>
              <a:gd name="T22" fmla="*/ 2147483646 w 458"/>
              <a:gd name="T23" fmla="*/ 2147483646 h 3"/>
              <a:gd name="T24" fmla="*/ 2147483646 w 458"/>
              <a:gd name="T25" fmla="*/ 2147483646 h 3"/>
              <a:gd name="T26" fmla="*/ 2147483646 w 458"/>
              <a:gd name="T27" fmla="*/ 2147483646 h 3"/>
              <a:gd name="T28" fmla="*/ 2147483646 w 458"/>
              <a:gd name="T29" fmla="*/ 2147483646 h 3"/>
              <a:gd name="T30" fmla="*/ 2147483646 w 458"/>
              <a:gd name="T31" fmla="*/ 0 h 3"/>
              <a:gd name="T32" fmla="*/ 2147483646 w 458"/>
              <a:gd name="T33" fmla="*/ 0 h 3"/>
              <a:gd name="T34" fmla="*/ 2147483646 w 458"/>
              <a:gd name="T35" fmla="*/ 0 h 3"/>
              <a:gd name="T36" fmla="*/ 2147483646 w 458"/>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8" h="3">
                <a:moveTo>
                  <a:pt x="3" y="0"/>
                </a:moveTo>
                <a:lnTo>
                  <a:pt x="458" y="0"/>
                </a:lnTo>
                <a:lnTo>
                  <a:pt x="458" y="1"/>
                </a:lnTo>
                <a:lnTo>
                  <a:pt x="458" y="3"/>
                </a:lnTo>
                <a:lnTo>
                  <a:pt x="0" y="3"/>
                </a:lnTo>
                <a:lnTo>
                  <a:pt x="2" y="1"/>
                </a:lnTo>
                <a:lnTo>
                  <a:pt x="2" y="0"/>
                </a:lnTo>
                <a:lnTo>
                  <a:pt x="3" y="0"/>
                </a:lnTo>
                <a:close/>
              </a:path>
            </a:pathLst>
          </a:custGeom>
          <a:solidFill>
            <a:srgbClr val="72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42" name="Freeform 1048"/>
          <p:cNvSpPr>
            <a:spLocks/>
          </p:cNvSpPr>
          <p:nvPr/>
        </p:nvSpPr>
        <p:spPr bwMode="auto">
          <a:xfrm>
            <a:off x="6586538" y="4689475"/>
            <a:ext cx="727075" cy="6350"/>
          </a:xfrm>
          <a:custGeom>
            <a:avLst/>
            <a:gdLst>
              <a:gd name="T0" fmla="*/ 2147483646 w 458"/>
              <a:gd name="T1" fmla="*/ 0 h 4"/>
              <a:gd name="T2" fmla="*/ 2147483646 w 458"/>
              <a:gd name="T3" fmla="*/ 0 h 4"/>
              <a:gd name="T4" fmla="*/ 2147483646 w 458"/>
              <a:gd name="T5" fmla="*/ 0 h 4"/>
              <a:gd name="T6" fmla="*/ 2147483646 w 458"/>
              <a:gd name="T7" fmla="*/ 0 h 4"/>
              <a:gd name="T8" fmla="*/ 2147483646 w 458"/>
              <a:gd name="T9" fmla="*/ 0 h 4"/>
              <a:gd name="T10" fmla="*/ 2147483646 w 458"/>
              <a:gd name="T11" fmla="*/ 2147483646 h 4"/>
              <a:gd name="T12" fmla="*/ 2147483646 w 458"/>
              <a:gd name="T13" fmla="*/ 2147483646 h 4"/>
              <a:gd name="T14" fmla="*/ 2147483646 w 458"/>
              <a:gd name="T15" fmla="*/ 2147483646 h 4"/>
              <a:gd name="T16" fmla="*/ 2147483646 w 458"/>
              <a:gd name="T17" fmla="*/ 2147483646 h 4"/>
              <a:gd name="T18" fmla="*/ 2147483646 w 458"/>
              <a:gd name="T19" fmla="*/ 2147483646 h 4"/>
              <a:gd name="T20" fmla="*/ 0 w 458"/>
              <a:gd name="T21" fmla="*/ 2147483646 h 4"/>
              <a:gd name="T22" fmla="*/ 0 w 458"/>
              <a:gd name="T23" fmla="*/ 2147483646 h 4"/>
              <a:gd name="T24" fmla="*/ 0 w 458"/>
              <a:gd name="T25" fmla="*/ 2147483646 h 4"/>
              <a:gd name="T26" fmla="*/ 0 w 458"/>
              <a:gd name="T27" fmla="*/ 2147483646 h 4"/>
              <a:gd name="T28" fmla="*/ 0 w 458"/>
              <a:gd name="T29" fmla="*/ 2147483646 h 4"/>
              <a:gd name="T30" fmla="*/ 2147483646 w 458"/>
              <a:gd name="T31" fmla="*/ 0 h 4"/>
              <a:gd name="T32" fmla="*/ 2147483646 w 458"/>
              <a:gd name="T33" fmla="*/ 0 h 4"/>
              <a:gd name="T34" fmla="*/ 2147483646 w 458"/>
              <a:gd name="T35" fmla="*/ 0 h 4"/>
              <a:gd name="T36" fmla="*/ 2147483646 w 458"/>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8" h="4">
                <a:moveTo>
                  <a:pt x="2" y="0"/>
                </a:moveTo>
                <a:lnTo>
                  <a:pt x="458" y="0"/>
                </a:lnTo>
                <a:lnTo>
                  <a:pt x="458" y="2"/>
                </a:lnTo>
                <a:lnTo>
                  <a:pt x="458" y="4"/>
                </a:lnTo>
                <a:lnTo>
                  <a:pt x="0" y="4"/>
                </a:lnTo>
                <a:lnTo>
                  <a:pt x="0" y="2"/>
                </a:lnTo>
                <a:lnTo>
                  <a:pt x="2" y="0"/>
                </a:lnTo>
                <a:close/>
              </a:path>
            </a:pathLst>
          </a:custGeom>
          <a:solidFill>
            <a:srgbClr val="75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43" name="Freeform 1049"/>
          <p:cNvSpPr>
            <a:spLocks/>
          </p:cNvSpPr>
          <p:nvPr/>
        </p:nvSpPr>
        <p:spPr bwMode="auto">
          <a:xfrm>
            <a:off x="6583363" y="4692650"/>
            <a:ext cx="730250" cy="6350"/>
          </a:xfrm>
          <a:custGeom>
            <a:avLst/>
            <a:gdLst>
              <a:gd name="T0" fmla="*/ 2147483646 w 460"/>
              <a:gd name="T1" fmla="*/ 0 h 4"/>
              <a:gd name="T2" fmla="*/ 2147483646 w 460"/>
              <a:gd name="T3" fmla="*/ 0 h 4"/>
              <a:gd name="T4" fmla="*/ 2147483646 w 460"/>
              <a:gd name="T5" fmla="*/ 0 h 4"/>
              <a:gd name="T6" fmla="*/ 2147483646 w 460"/>
              <a:gd name="T7" fmla="*/ 0 h 4"/>
              <a:gd name="T8" fmla="*/ 2147483646 w 460"/>
              <a:gd name="T9" fmla="*/ 0 h 4"/>
              <a:gd name="T10" fmla="*/ 2147483646 w 460"/>
              <a:gd name="T11" fmla="*/ 2147483646 h 4"/>
              <a:gd name="T12" fmla="*/ 2147483646 w 460"/>
              <a:gd name="T13" fmla="*/ 2147483646 h 4"/>
              <a:gd name="T14" fmla="*/ 2147483646 w 460"/>
              <a:gd name="T15" fmla="*/ 2147483646 h 4"/>
              <a:gd name="T16" fmla="*/ 2147483646 w 460"/>
              <a:gd name="T17" fmla="*/ 2147483646 h 4"/>
              <a:gd name="T18" fmla="*/ 2147483646 w 460"/>
              <a:gd name="T19" fmla="*/ 2147483646 h 4"/>
              <a:gd name="T20" fmla="*/ 0 w 460"/>
              <a:gd name="T21" fmla="*/ 2147483646 h 4"/>
              <a:gd name="T22" fmla="*/ 0 w 460"/>
              <a:gd name="T23" fmla="*/ 2147483646 h 4"/>
              <a:gd name="T24" fmla="*/ 0 w 460"/>
              <a:gd name="T25" fmla="*/ 2147483646 h 4"/>
              <a:gd name="T26" fmla="*/ 0 w 460"/>
              <a:gd name="T27" fmla="*/ 2147483646 h 4"/>
              <a:gd name="T28" fmla="*/ 2147483646 w 460"/>
              <a:gd name="T29" fmla="*/ 2147483646 h 4"/>
              <a:gd name="T30" fmla="*/ 2147483646 w 460"/>
              <a:gd name="T31" fmla="*/ 0 h 4"/>
              <a:gd name="T32" fmla="*/ 2147483646 w 460"/>
              <a:gd name="T33" fmla="*/ 0 h 4"/>
              <a:gd name="T34" fmla="*/ 2147483646 w 460"/>
              <a:gd name="T35" fmla="*/ 0 h 4"/>
              <a:gd name="T36" fmla="*/ 2147483646 w 460"/>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60" h="4">
                <a:moveTo>
                  <a:pt x="2" y="0"/>
                </a:moveTo>
                <a:lnTo>
                  <a:pt x="460" y="0"/>
                </a:lnTo>
                <a:lnTo>
                  <a:pt x="460" y="2"/>
                </a:lnTo>
                <a:lnTo>
                  <a:pt x="460" y="4"/>
                </a:lnTo>
                <a:lnTo>
                  <a:pt x="0" y="4"/>
                </a:lnTo>
                <a:lnTo>
                  <a:pt x="0" y="2"/>
                </a:lnTo>
                <a:lnTo>
                  <a:pt x="2" y="2"/>
                </a:lnTo>
                <a:lnTo>
                  <a:pt x="2" y="0"/>
                </a:lnTo>
                <a:close/>
              </a:path>
            </a:pathLst>
          </a:custGeom>
          <a:solidFill>
            <a:srgbClr val="7776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44" name="Freeform 1050"/>
          <p:cNvSpPr>
            <a:spLocks/>
          </p:cNvSpPr>
          <p:nvPr/>
        </p:nvSpPr>
        <p:spPr bwMode="auto">
          <a:xfrm>
            <a:off x="6581775" y="4695825"/>
            <a:ext cx="731838" cy="4763"/>
          </a:xfrm>
          <a:custGeom>
            <a:avLst/>
            <a:gdLst>
              <a:gd name="T0" fmla="*/ 2147483646 w 461"/>
              <a:gd name="T1" fmla="*/ 0 h 3"/>
              <a:gd name="T2" fmla="*/ 2147483646 w 461"/>
              <a:gd name="T3" fmla="*/ 0 h 3"/>
              <a:gd name="T4" fmla="*/ 2147483646 w 461"/>
              <a:gd name="T5" fmla="*/ 0 h 3"/>
              <a:gd name="T6" fmla="*/ 2147483646 w 461"/>
              <a:gd name="T7" fmla="*/ 0 h 3"/>
              <a:gd name="T8" fmla="*/ 2147483646 w 461"/>
              <a:gd name="T9" fmla="*/ 0 h 3"/>
              <a:gd name="T10" fmla="*/ 2147483646 w 461"/>
              <a:gd name="T11" fmla="*/ 2147483646 h 3"/>
              <a:gd name="T12" fmla="*/ 2147483646 w 461"/>
              <a:gd name="T13" fmla="*/ 2147483646 h 3"/>
              <a:gd name="T14" fmla="*/ 2147483646 w 461"/>
              <a:gd name="T15" fmla="*/ 2147483646 h 3"/>
              <a:gd name="T16" fmla="*/ 2147483646 w 461"/>
              <a:gd name="T17" fmla="*/ 2147483646 h 3"/>
              <a:gd name="T18" fmla="*/ 2147483646 w 461"/>
              <a:gd name="T19" fmla="*/ 2147483646 h 3"/>
              <a:gd name="T20" fmla="*/ 0 w 461"/>
              <a:gd name="T21" fmla="*/ 2147483646 h 3"/>
              <a:gd name="T22" fmla="*/ 0 w 461"/>
              <a:gd name="T23" fmla="*/ 2147483646 h 3"/>
              <a:gd name="T24" fmla="*/ 0 w 461"/>
              <a:gd name="T25" fmla="*/ 2147483646 h 3"/>
              <a:gd name="T26" fmla="*/ 2147483646 w 461"/>
              <a:gd name="T27" fmla="*/ 2147483646 h 3"/>
              <a:gd name="T28" fmla="*/ 2147483646 w 461"/>
              <a:gd name="T29" fmla="*/ 2147483646 h 3"/>
              <a:gd name="T30" fmla="*/ 2147483646 w 461"/>
              <a:gd name="T31" fmla="*/ 0 h 3"/>
              <a:gd name="T32" fmla="*/ 2147483646 w 461"/>
              <a:gd name="T33" fmla="*/ 0 h 3"/>
              <a:gd name="T34" fmla="*/ 2147483646 w 461"/>
              <a:gd name="T35" fmla="*/ 0 h 3"/>
              <a:gd name="T36" fmla="*/ 2147483646 w 461"/>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61" h="3">
                <a:moveTo>
                  <a:pt x="3" y="0"/>
                </a:moveTo>
                <a:lnTo>
                  <a:pt x="461" y="0"/>
                </a:lnTo>
                <a:lnTo>
                  <a:pt x="461" y="2"/>
                </a:lnTo>
                <a:lnTo>
                  <a:pt x="461" y="3"/>
                </a:lnTo>
                <a:lnTo>
                  <a:pt x="0" y="3"/>
                </a:lnTo>
                <a:lnTo>
                  <a:pt x="0" y="2"/>
                </a:lnTo>
                <a:lnTo>
                  <a:pt x="1" y="2"/>
                </a:lnTo>
                <a:lnTo>
                  <a:pt x="1" y="0"/>
                </a:lnTo>
                <a:lnTo>
                  <a:pt x="3" y="0"/>
                </a:lnTo>
                <a:close/>
              </a:path>
            </a:pathLst>
          </a:custGeom>
          <a:solidFill>
            <a:srgbClr val="79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45" name="Freeform 1051"/>
          <p:cNvSpPr>
            <a:spLocks/>
          </p:cNvSpPr>
          <p:nvPr/>
        </p:nvSpPr>
        <p:spPr bwMode="auto">
          <a:xfrm>
            <a:off x="6578600" y="4699000"/>
            <a:ext cx="735013" cy="4763"/>
          </a:xfrm>
          <a:custGeom>
            <a:avLst/>
            <a:gdLst>
              <a:gd name="T0" fmla="*/ 2147483646 w 463"/>
              <a:gd name="T1" fmla="*/ 0 h 3"/>
              <a:gd name="T2" fmla="*/ 2147483646 w 463"/>
              <a:gd name="T3" fmla="*/ 0 h 3"/>
              <a:gd name="T4" fmla="*/ 2147483646 w 463"/>
              <a:gd name="T5" fmla="*/ 0 h 3"/>
              <a:gd name="T6" fmla="*/ 2147483646 w 463"/>
              <a:gd name="T7" fmla="*/ 0 h 3"/>
              <a:gd name="T8" fmla="*/ 2147483646 w 463"/>
              <a:gd name="T9" fmla="*/ 0 h 3"/>
              <a:gd name="T10" fmla="*/ 2147483646 w 463"/>
              <a:gd name="T11" fmla="*/ 2147483646 h 3"/>
              <a:gd name="T12" fmla="*/ 2147483646 w 463"/>
              <a:gd name="T13" fmla="*/ 2147483646 h 3"/>
              <a:gd name="T14" fmla="*/ 2147483646 w 463"/>
              <a:gd name="T15" fmla="*/ 2147483646 h 3"/>
              <a:gd name="T16" fmla="*/ 2147483646 w 463"/>
              <a:gd name="T17" fmla="*/ 2147483646 h 3"/>
              <a:gd name="T18" fmla="*/ 2147483646 w 463"/>
              <a:gd name="T19" fmla="*/ 2147483646 h 3"/>
              <a:gd name="T20" fmla="*/ 0 w 463"/>
              <a:gd name="T21" fmla="*/ 2147483646 h 3"/>
              <a:gd name="T22" fmla="*/ 0 w 463"/>
              <a:gd name="T23" fmla="*/ 2147483646 h 3"/>
              <a:gd name="T24" fmla="*/ 0 w 463"/>
              <a:gd name="T25" fmla="*/ 2147483646 h 3"/>
              <a:gd name="T26" fmla="*/ 2147483646 w 463"/>
              <a:gd name="T27" fmla="*/ 2147483646 h 3"/>
              <a:gd name="T28" fmla="*/ 2147483646 w 463"/>
              <a:gd name="T29" fmla="*/ 2147483646 h 3"/>
              <a:gd name="T30" fmla="*/ 2147483646 w 463"/>
              <a:gd name="T31" fmla="*/ 0 h 3"/>
              <a:gd name="T32" fmla="*/ 2147483646 w 463"/>
              <a:gd name="T33" fmla="*/ 0 h 3"/>
              <a:gd name="T34" fmla="*/ 2147483646 w 463"/>
              <a:gd name="T35" fmla="*/ 0 h 3"/>
              <a:gd name="T36" fmla="*/ 2147483646 w 463"/>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63" h="3">
                <a:moveTo>
                  <a:pt x="3" y="0"/>
                </a:moveTo>
                <a:lnTo>
                  <a:pt x="463" y="0"/>
                </a:lnTo>
                <a:lnTo>
                  <a:pt x="463" y="1"/>
                </a:lnTo>
                <a:lnTo>
                  <a:pt x="463" y="3"/>
                </a:lnTo>
                <a:lnTo>
                  <a:pt x="0" y="3"/>
                </a:lnTo>
                <a:lnTo>
                  <a:pt x="0" y="1"/>
                </a:lnTo>
                <a:lnTo>
                  <a:pt x="2" y="1"/>
                </a:lnTo>
                <a:lnTo>
                  <a:pt x="2" y="0"/>
                </a:lnTo>
                <a:lnTo>
                  <a:pt x="3" y="0"/>
                </a:lnTo>
                <a:close/>
              </a:path>
            </a:pathLst>
          </a:custGeom>
          <a:solidFill>
            <a:srgbClr val="7D7B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46" name="Freeform 1052"/>
          <p:cNvSpPr>
            <a:spLocks/>
          </p:cNvSpPr>
          <p:nvPr/>
        </p:nvSpPr>
        <p:spPr bwMode="auto">
          <a:xfrm>
            <a:off x="6575425" y="4700588"/>
            <a:ext cx="738188" cy="6350"/>
          </a:xfrm>
          <a:custGeom>
            <a:avLst/>
            <a:gdLst>
              <a:gd name="T0" fmla="*/ 2147483646 w 465"/>
              <a:gd name="T1" fmla="*/ 0 h 4"/>
              <a:gd name="T2" fmla="*/ 2147483646 w 465"/>
              <a:gd name="T3" fmla="*/ 0 h 4"/>
              <a:gd name="T4" fmla="*/ 2147483646 w 465"/>
              <a:gd name="T5" fmla="*/ 0 h 4"/>
              <a:gd name="T6" fmla="*/ 2147483646 w 465"/>
              <a:gd name="T7" fmla="*/ 0 h 4"/>
              <a:gd name="T8" fmla="*/ 2147483646 w 465"/>
              <a:gd name="T9" fmla="*/ 0 h 4"/>
              <a:gd name="T10" fmla="*/ 2147483646 w 465"/>
              <a:gd name="T11" fmla="*/ 2147483646 h 4"/>
              <a:gd name="T12" fmla="*/ 2147483646 w 465"/>
              <a:gd name="T13" fmla="*/ 2147483646 h 4"/>
              <a:gd name="T14" fmla="*/ 2147483646 w 465"/>
              <a:gd name="T15" fmla="*/ 2147483646 h 4"/>
              <a:gd name="T16" fmla="*/ 2147483646 w 465"/>
              <a:gd name="T17" fmla="*/ 2147483646 h 4"/>
              <a:gd name="T18" fmla="*/ 2147483646 w 465"/>
              <a:gd name="T19" fmla="*/ 2147483646 h 4"/>
              <a:gd name="T20" fmla="*/ 2147483646 w 465"/>
              <a:gd name="T21" fmla="*/ 2147483646 h 4"/>
              <a:gd name="T22" fmla="*/ 2147483646 w 465"/>
              <a:gd name="T23" fmla="*/ 2147483646 h 4"/>
              <a:gd name="T24" fmla="*/ 2147483646 w 465"/>
              <a:gd name="T25" fmla="*/ 2147483646 h 4"/>
              <a:gd name="T26" fmla="*/ 2147483646 w 465"/>
              <a:gd name="T27" fmla="*/ 2147483646 h 4"/>
              <a:gd name="T28" fmla="*/ 2147483646 w 465"/>
              <a:gd name="T29" fmla="*/ 2147483646 h 4"/>
              <a:gd name="T30" fmla="*/ 2147483646 w 465"/>
              <a:gd name="T31" fmla="*/ 2147483646 h 4"/>
              <a:gd name="T32" fmla="*/ 2147483646 w 465"/>
              <a:gd name="T33" fmla="*/ 2147483646 h 4"/>
              <a:gd name="T34" fmla="*/ 2147483646 w 465"/>
              <a:gd name="T35" fmla="*/ 2147483646 h 4"/>
              <a:gd name="T36" fmla="*/ 2147483646 w 465"/>
              <a:gd name="T37" fmla="*/ 2147483646 h 4"/>
              <a:gd name="T38" fmla="*/ 0 w 465"/>
              <a:gd name="T39" fmla="*/ 2147483646 h 4"/>
              <a:gd name="T40" fmla="*/ 0 w 465"/>
              <a:gd name="T41" fmla="*/ 2147483646 h 4"/>
              <a:gd name="T42" fmla="*/ 2147483646 w 465"/>
              <a:gd name="T43" fmla="*/ 2147483646 h 4"/>
              <a:gd name="T44" fmla="*/ 2147483646 w 465"/>
              <a:gd name="T45" fmla="*/ 2147483646 h 4"/>
              <a:gd name="T46" fmla="*/ 2147483646 w 465"/>
              <a:gd name="T47" fmla="*/ 2147483646 h 4"/>
              <a:gd name="T48" fmla="*/ 2147483646 w 465"/>
              <a:gd name="T49" fmla="*/ 0 h 4"/>
              <a:gd name="T50" fmla="*/ 2147483646 w 465"/>
              <a:gd name="T51" fmla="*/ 0 h 4"/>
              <a:gd name="T52" fmla="*/ 2147483646 w 465"/>
              <a:gd name="T53" fmla="*/ 0 h 4"/>
              <a:gd name="T54" fmla="*/ 2147483646 w 465"/>
              <a:gd name="T55" fmla="*/ 0 h 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65" h="4">
                <a:moveTo>
                  <a:pt x="4" y="0"/>
                </a:moveTo>
                <a:lnTo>
                  <a:pt x="465" y="0"/>
                </a:lnTo>
                <a:lnTo>
                  <a:pt x="465" y="2"/>
                </a:lnTo>
                <a:lnTo>
                  <a:pt x="465" y="4"/>
                </a:lnTo>
                <a:lnTo>
                  <a:pt x="191" y="4"/>
                </a:lnTo>
                <a:lnTo>
                  <a:pt x="185" y="2"/>
                </a:lnTo>
                <a:lnTo>
                  <a:pt x="179" y="2"/>
                </a:lnTo>
                <a:lnTo>
                  <a:pt x="173" y="2"/>
                </a:lnTo>
                <a:lnTo>
                  <a:pt x="168" y="2"/>
                </a:lnTo>
                <a:lnTo>
                  <a:pt x="161" y="2"/>
                </a:lnTo>
                <a:lnTo>
                  <a:pt x="156" y="2"/>
                </a:lnTo>
                <a:lnTo>
                  <a:pt x="149" y="2"/>
                </a:lnTo>
                <a:lnTo>
                  <a:pt x="142" y="4"/>
                </a:lnTo>
                <a:lnTo>
                  <a:pt x="0" y="4"/>
                </a:lnTo>
                <a:lnTo>
                  <a:pt x="0" y="2"/>
                </a:lnTo>
                <a:lnTo>
                  <a:pt x="2" y="2"/>
                </a:lnTo>
                <a:lnTo>
                  <a:pt x="2" y="0"/>
                </a:lnTo>
                <a:lnTo>
                  <a:pt x="4" y="0"/>
                </a:lnTo>
                <a:close/>
              </a:path>
            </a:pathLst>
          </a:custGeom>
          <a:solidFill>
            <a:srgbClr val="7F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47" name="Freeform 1053"/>
          <p:cNvSpPr>
            <a:spLocks/>
          </p:cNvSpPr>
          <p:nvPr/>
        </p:nvSpPr>
        <p:spPr bwMode="auto">
          <a:xfrm>
            <a:off x="6573838" y="4703763"/>
            <a:ext cx="739775" cy="4762"/>
          </a:xfrm>
          <a:custGeom>
            <a:avLst/>
            <a:gdLst>
              <a:gd name="T0" fmla="*/ 2147483646 w 466"/>
              <a:gd name="T1" fmla="*/ 0 h 3"/>
              <a:gd name="T2" fmla="*/ 2147483646 w 466"/>
              <a:gd name="T3" fmla="*/ 0 h 3"/>
              <a:gd name="T4" fmla="*/ 2147483646 w 466"/>
              <a:gd name="T5" fmla="*/ 0 h 3"/>
              <a:gd name="T6" fmla="*/ 2147483646 w 466"/>
              <a:gd name="T7" fmla="*/ 0 h 3"/>
              <a:gd name="T8" fmla="*/ 2147483646 w 466"/>
              <a:gd name="T9" fmla="*/ 0 h 3"/>
              <a:gd name="T10" fmla="*/ 2147483646 w 466"/>
              <a:gd name="T11" fmla="*/ 2147483646 h 3"/>
              <a:gd name="T12" fmla="*/ 2147483646 w 466"/>
              <a:gd name="T13" fmla="*/ 2147483646 h 3"/>
              <a:gd name="T14" fmla="*/ 2147483646 w 466"/>
              <a:gd name="T15" fmla="*/ 2147483646 h 3"/>
              <a:gd name="T16" fmla="*/ 2147483646 w 466"/>
              <a:gd name="T17" fmla="*/ 2147483646 h 3"/>
              <a:gd name="T18" fmla="*/ 2147483646 w 466"/>
              <a:gd name="T19" fmla="*/ 2147483646 h 3"/>
              <a:gd name="T20" fmla="*/ 2147483646 w 466"/>
              <a:gd name="T21" fmla="*/ 2147483646 h 3"/>
              <a:gd name="T22" fmla="*/ 2147483646 w 466"/>
              <a:gd name="T23" fmla="*/ 2147483646 h 3"/>
              <a:gd name="T24" fmla="*/ 2147483646 w 466"/>
              <a:gd name="T25" fmla="*/ 0 h 3"/>
              <a:gd name="T26" fmla="*/ 2147483646 w 466"/>
              <a:gd name="T27" fmla="*/ 0 h 3"/>
              <a:gd name="T28" fmla="*/ 2147483646 w 466"/>
              <a:gd name="T29" fmla="*/ 0 h 3"/>
              <a:gd name="T30" fmla="*/ 2147483646 w 466"/>
              <a:gd name="T31" fmla="*/ 0 h 3"/>
              <a:gd name="T32" fmla="*/ 2147483646 w 466"/>
              <a:gd name="T33" fmla="*/ 0 h 3"/>
              <a:gd name="T34" fmla="*/ 2147483646 w 466"/>
              <a:gd name="T35" fmla="*/ 2147483646 h 3"/>
              <a:gd name="T36" fmla="*/ 2147483646 w 466"/>
              <a:gd name="T37" fmla="*/ 2147483646 h 3"/>
              <a:gd name="T38" fmla="*/ 0 w 466"/>
              <a:gd name="T39" fmla="*/ 2147483646 h 3"/>
              <a:gd name="T40" fmla="*/ 2147483646 w 466"/>
              <a:gd name="T41" fmla="*/ 2147483646 h 3"/>
              <a:gd name="T42" fmla="*/ 2147483646 w 466"/>
              <a:gd name="T43" fmla="*/ 2147483646 h 3"/>
              <a:gd name="T44" fmla="*/ 2147483646 w 466"/>
              <a:gd name="T45" fmla="*/ 2147483646 h 3"/>
              <a:gd name="T46" fmla="*/ 2147483646 w 466"/>
              <a:gd name="T47" fmla="*/ 2147483646 h 3"/>
              <a:gd name="T48" fmla="*/ 2147483646 w 466"/>
              <a:gd name="T49" fmla="*/ 0 h 3"/>
              <a:gd name="T50" fmla="*/ 2147483646 w 466"/>
              <a:gd name="T51" fmla="*/ 0 h 3"/>
              <a:gd name="T52" fmla="*/ 2147483646 w 466"/>
              <a:gd name="T53" fmla="*/ 0 h 3"/>
              <a:gd name="T54" fmla="*/ 2147483646 w 466"/>
              <a:gd name="T55" fmla="*/ 0 h 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66" h="3">
                <a:moveTo>
                  <a:pt x="3" y="0"/>
                </a:moveTo>
                <a:lnTo>
                  <a:pt x="466" y="0"/>
                </a:lnTo>
                <a:lnTo>
                  <a:pt x="466" y="2"/>
                </a:lnTo>
                <a:lnTo>
                  <a:pt x="466" y="3"/>
                </a:lnTo>
                <a:lnTo>
                  <a:pt x="202" y="3"/>
                </a:lnTo>
                <a:lnTo>
                  <a:pt x="194" y="2"/>
                </a:lnTo>
                <a:lnTo>
                  <a:pt x="186" y="0"/>
                </a:lnTo>
                <a:lnTo>
                  <a:pt x="175" y="0"/>
                </a:lnTo>
                <a:lnTo>
                  <a:pt x="167" y="0"/>
                </a:lnTo>
                <a:lnTo>
                  <a:pt x="159" y="0"/>
                </a:lnTo>
                <a:lnTo>
                  <a:pt x="148" y="0"/>
                </a:lnTo>
                <a:lnTo>
                  <a:pt x="140" y="2"/>
                </a:lnTo>
                <a:lnTo>
                  <a:pt x="131" y="3"/>
                </a:lnTo>
                <a:lnTo>
                  <a:pt x="0" y="3"/>
                </a:lnTo>
                <a:lnTo>
                  <a:pt x="1" y="2"/>
                </a:lnTo>
                <a:lnTo>
                  <a:pt x="1" y="0"/>
                </a:lnTo>
                <a:lnTo>
                  <a:pt x="3" y="0"/>
                </a:lnTo>
                <a:close/>
              </a:path>
            </a:pathLst>
          </a:custGeom>
          <a:solidFill>
            <a:srgbClr val="807F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48" name="Freeform 1054"/>
          <p:cNvSpPr>
            <a:spLocks noEditPoints="1"/>
          </p:cNvSpPr>
          <p:nvPr/>
        </p:nvSpPr>
        <p:spPr bwMode="auto">
          <a:xfrm>
            <a:off x="6573838" y="4706938"/>
            <a:ext cx="739775" cy="4762"/>
          </a:xfrm>
          <a:custGeom>
            <a:avLst/>
            <a:gdLst>
              <a:gd name="T0" fmla="*/ 2147483646 w 466"/>
              <a:gd name="T1" fmla="*/ 0 h 3"/>
              <a:gd name="T2" fmla="*/ 2147483646 w 466"/>
              <a:gd name="T3" fmla="*/ 0 h 3"/>
              <a:gd name="T4" fmla="*/ 2147483646 w 466"/>
              <a:gd name="T5" fmla="*/ 0 h 3"/>
              <a:gd name="T6" fmla="*/ 2147483646 w 466"/>
              <a:gd name="T7" fmla="*/ 0 h 3"/>
              <a:gd name="T8" fmla="*/ 2147483646 w 466"/>
              <a:gd name="T9" fmla="*/ 0 h 3"/>
              <a:gd name="T10" fmla="*/ 2147483646 w 466"/>
              <a:gd name="T11" fmla="*/ 0 h 3"/>
              <a:gd name="T12" fmla="*/ 2147483646 w 466"/>
              <a:gd name="T13" fmla="*/ 2147483646 h 3"/>
              <a:gd name="T14" fmla="*/ 2147483646 w 466"/>
              <a:gd name="T15" fmla="*/ 2147483646 h 3"/>
              <a:gd name="T16" fmla="*/ 2147483646 w 466"/>
              <a:gd name="T17" fmla="*/ 2147483646 h 3"/>
              <a:gd name="T18" fmla="*/ 2147483646 w 466"/>
              <a:gd name="T19" fmla="*/ 2147483646 h 3"/>
              <a:gd name="T20" fmla="*/ 0 w 466"/>
              <a:gd name="T21" fmla="*/ 2147483646 h 3"/>
              <a:gd name="T22" fmla="*/ 0 w 466"/>
              <a:gd name="T23" fmla="*/ 2147483646 h 3"/>
              <a:gd name="T24" fmla="*/ 0 w 466"/>
              <a:gd name="T25" fmla="*/ 2147483646 h 3"/>
              <a:gd name="T26" fmla="*/ 0 w 466"/>
              <a:gd name="T27" fmla="*/ 2147483646 h 3"/>
              <a:gd name="T28" fmla="*/ 0 w 466"/>
              <a:gd name="T29" fmla="*/ 2147483646 h 3"/>
              <a:gd name="T30" fmla="*/ 2147483646 w 466"/>
              <a:gd name="T31" fmla="*/ 0 h 3"/>
              <a:gd name="T32" fmla="*/ 2147483646 w 466"/>
              <a:gd name="T33" fmla="*/ 0 h 3"/>
              <a:gd name="T34" fmla="*/ 2147483646 w 466"/>
              <a:gd name="T35" fmla="*/ 0 h 3"/>
              <a:gd name="T36" fmla="*/ 2147483646 w 466"/>
              <a:gd name="T37" fmla="*/ 0 h 3"/>
              <a:gd name="T38" fmla="*/ 2147483646 w 466"/>
              <a:gd name="T39" fmla="*/ 0 h 3"/>
              <a:gd name="T40" fmla="*/ 2147483646 w 466"/>
              <a:gd name="T41" fmla="*/ 0 h 3"/>
              <a:gd name="T42" fmla="*/ 2147483646 w 466"/>
              <a:gd name="T43" fmla="*/ 0 h 3"/>
              <a:gd name="T44" fmla="*/ 2147483646 w 466"/>
              <a:gd name="T45" fmla="*/ 0 h 3"/>
              <a:gd name="T46" fmla="*/ 2147483646 w 466"/>
              <a:gd name="T47" fmla="*/ 0 h 3"/>
              <a:gd name="T48" fmla="*/ 2147483646 w 466"/>
              <a:gd name="T49" fmla="*/ 2147483646 h 3"/>
              <a:gd name="T50" fmla="*/ 2147483646 w 466"/>
              <a:gd name="T51" fmla="*/ 2147483646 h 3"/>
              <a:gd name="T52" fmla="*/ 2147483646 w 466"/>
              <a:gd name="T53" fmla="*/ 2147483646 h 3"/>
              <a:gd name="T54" fmla="*/ 2147483646 w 466"/>
              <a:gd name="T55" fmla="*/ 2147483646 h 3"/>
              <a:gd name="T56" fmla="*/ 2147483646 w 466"/>
              <a:gd name="T57" fmla="*/ 2147483646 h 3"/>
              <a:gd name="T58" fmla="*/ 2147483646 w 466"/>
              <a:gd name="T59" fmla="*/ 2147483646 h 3"/>
              <a:gd name="T60" fmla="*/ 2147483646 w 466"/>
              <a:gd name="T61" fmla="*/ 2147483646 h 3"/>
              <a:gd name="T62" fmla="*/ 2147483646 w 466"/>
              <a:gd name="T63" fmla="*/ 2147483646 h 3"/>
              <a:gd name="T64" fmla="*/ 2147483646 w 466"/>
              <a:gd name="T65" fmla="*/ 2147483646 h 3"/>
              <a:gd name="T66" fmla="*/ 2147483646 w 466"/>
              <a:gd name="T67" fmla="*/ 2147483646 h 3"/>
              <a:gd name="T68" fmla="*/ 2147483646 w 466"/>
              <a:gd name="T69" fmla="*/ 2147483646 h 3"/>
              <a:gd name="T70" fmla="*/ 2147483646 w 466"/>
              <a:gd name="T71" fmla="*/ 2147483646 h 3"/>
              <a:gd name="T72" fmla="*/ 2147483646 w 466"/>
              <a:gd name="T73" fmla="*/ 2147483646 h 3"/>
              <a:gd name="T74" fmla="*/ 2147483646 w 466"/>
              <a:gd name="T75" fmla="*/ 2147483646 h 3"/>
              <a:gd name="T76" fmla="*/ 2147483646 w 466"/>
              <a:gd name="T77" fmla="*/ 0 h 3"/>
              <a:gd name="T78" fmla="*/ 2147483646 w 466"/>
              <a:gd name="T79" fmla="*/ 0 h 3"/>
              <a:gd name="T80" fmla="*/ 2147483646 w 466"/>
              <a:gd name="T81" fmla="*/ 0 h 3"/>
              <a:gd name="T82" fmla="*/ 2147483646 w 466"/>
              <a:gd name="T83" fmla="*/ 0 h 3"/>
              <a:gd name="T84" fmla="*/ 2147483646 w 466"/>
              <a:gd name="T85" fmla="*/ 0 h 3"/>
              <a:gd name="T86" fmla="*/ 2147483646 w 466"/>
              <a:gd name="T87" fmla="*/ 0 h 3"/>
              <a:gd name="T88" fmla="*/ 2147483646 w 466"/>
              <a:gd name="T89" fmla="*/ 0 h 3"/>
              <a:gd name="T90" fmla="*/ 2147483646 w 466"/>
              <a:gd name="T91" fmla="*/ 0 h 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66" h="3">
                <a:moveTo>
                  <a:pt x="1" y="0"/>
                </a:moveTo>
                <a:lnTo>
                  <a:pt x="143" y="0"/>
                </a:lnTo>
                <a:lnTo>
                  <a:pt x="142" y="0"/>
                </a:lnTo>
                <a:lnTo>
                  <a:pt x="138" y="0"/>
                </a:lnTo>
                <a:lnTo>
                  <a:pt x="135" y="0"/>
                </a:lnTo>
                <a:lnTo>
                  <a:pt x="131" y="0"/>
                </a:lnTo>
                <a:lnTo>
                  <a:pt x="130" y="1"/>
                </a:lnTo>
                <a:lnTo>
                  <a:pt x="126" y="1"/>
                </a:lnTo>
                <a:lnTo>
                  <a:pt x="123" y="1"/>
                </a:lnTo>
                <a:lnTo>
                  <a:pt x="121" y="3"/>
                </a:lnTo>
                <a:lnTo>
                  <a:pt x="0" y="3"/>
                </a:lnTo>
                <a:lnTo>
                  <a:pt x="0" y="1"/>
                </a:lnTo>
                <a:lnTo>
                  <a:pt x="1" y="0"/>
                </a:lnTo>
                <a:close/>
                <a:moveTo>
                  <a:pt x="192" y="0"/>
                </a:moveTo>
                <a:lnTo>
                  <a:pt x="466" y="0"/>
                </a:lnTo>
                <a:lnTo>
                  <a:pt x="466" y="1"/>
                </a:lnTo>
                <a:lnTo>
                  <a:pt x="466" y="3"/>
                </a:lnTo>
                <a:lnTo>
                  <a:pt x="209" y="3"/>
                </a:lnTo>
                <a:lnTo>
                  <a:pt x="209" y="1"/>
                </a:lnTo>
                <a:lnTo>
                  <a:pt x="208" y="1"/>
                </a:lnTo>
                <a:lnTo>
                  <a:pt x="206" y="1"/>
                </a:lnTo>
                <a:lnTo>
                  <a:pt x="204" y="1"/>
                </a:lnTo>
                <a:lnTo>
                  <a:pt x="202" y="1"/>
                </a:lnTo>
                <a:lnTo>
                  <a:pt x="201" y="0"/>
                </a:lnTo>
                <a:lnTo>
                  <a:pt x="199" y="0"/>
                </a:lnTo>
                <a:lnTo>
                  <a:pt x="197" y="0"/>
                </a:lnTo>
                <a:lnTo>
                  <a:pt x="196" y="0"/>
                </a:lnTo>
                <a:lnTo>
                  <a:pt x="194" y="0"/>
                </a:lnTo>
                <a:lnTo>
                  <a:pt x="192" y="0"/>
                </a:lnTo>
                <a:close/>
              </a:path>
            </a:pathLst>
          </a:custGeom>
          <a:solidFill>
            <a:srgbClr val="84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49" name="Freeform 1055"/>
          <p:cNvSpPr>
            <a:spLocks noEditPoints="1"/>
          </p:cNvSpPr>
          <p:nvPr/>
        </p:nvSpPr>
        <p:spPr bwMode="auto">
          <a:xfrm>
            <a:off x="6570663" y="4708525"/>
            <a:ext cx="742950" cy="6350"/>
          </a:xfrm>
          <a:custGeom>
            <a:avLst/>
            <a:gdLst>
              <a:gd name="T0" fmla="*/ 2147483646 w 468"/>
              <a:gd name="T1" fmla="*/ 0 h 4"/>
              <a:gd name="T2" fmla="*/ 2147483646 w 468"/>
              <a:gd name="T3" fmla="*/ 0 h 4"/>
              <a:gd name="T4" fmla="*/ 2147483646 w 468"/>
              <a:gd name="T5" fmla="*/ 0 h 4"/>
              <a:gd name="T6" fmla="*/ 2147483646 w 468"/>
              <a:gd name="T7" fmla="*/ 0 h 4"/>
              <a:gd name="T8" fmla="*/ 2147483646 w 468"/>
              <a:gd name="T9" fmla="*/ 0 h 4"/>
              <a:gd name="T10" fmla="*/ 2147483646 w 468"/>
              <a:gd name="T11" fmla="*/ 2147483646 h 4"/>
              <a:gd name="T12" fmla="*/ 2147483646 w 468"/>
              <a:gd name="T13" fmla="*/ 2147483646 h 4"/>
              <a:gd name="T14" fmla="*/ 2147483646 w 468"/>
              <a:gd name="T15" fmla="*/ 2147483646 h 4"/>
              <a:gd name="T16" fmla="*/ 2147483646 w 468"/>
              <a:gd name="T17" fmla="*/ 2147483646 h 4"/>
              <a:gd name="T18" fmla="*/ 2147483646 w 468"/>
              <a:gd name="T19" fmla="*/ 2147483646 h 4"/>
              <a:gd name="T20" fmla="*/ 0 w 468"/>
              <a:gd name="T21" fmla="*/ 2147483646 h 4"/>
              <a:gd name="T22" fmla="*/ 0 w 468"/>
              <a:gd name="T23" fmla="*/ 2147483646 h 4"/>
              <a:gd name="T24" fmla="*/ 0 w 468"/>
              <a:gd name="T25" fmla="*/ 2147483646 h 4"/>
              <a:gd name="T26" fmla="*/ 0 w 468"/>
              <a:gd name="T27" fmla="*/ 2147483646 h 4"/>
              <a:gd name="T28" fmla="*/ 2147483646 w 468"/>
              <a:gd name="T29" fmla="*/ 2147483646 h 4"/>
              <a:gd name="T30" fmla="*/ 2147483646 w 468"/>
              <a:gd name="T31" fmla="*/ 0 h 4"/>
              <a:gd name="T32" fmla="*/ 2147483646 w 468"/>
              <a:gd name="T33" fmla="*/ 0 h 4"/>
              <a:gd name="T34" fmla="*/ 2147483646 w 468"/>
              <a:gd name="T35" fmla="*/ 0 h 4"/>
              <a:gd name="T36" fmla="*/ 2147483646 w 468"/>
              <a:gd name="T37" fmla="*/ 0 h 4"/>
              <a:gd name="T38" fmla="*/ 2147483646 w 468"/>
              <a:gd name="T39" fmla="*/ 0 h 4"/>
              <a:gd name="T40" fmla="*/ 2147483646 w 468"/>
              <a:gd name="T41" fmla="*/ 0 h 4"/>
              <a:gd name="T42" fmla="*/ 2147483646 w 468"/>
              <a:gd name="T43" fmla="*/ 0 h 4"/>
              <a:gd name="T44" fmla="*/ 2147483646 w 468"/>
              <a:gd name="T45" fmla="*/ 0 h 4"/>
              <a:gd name="T46" fmla="*/ 2147483646 w 468"/>
              <a:gd name="T47" fmla="*/ 0 h 4"/>
              <a:gd name="T48" fmla="*/ 2147483646 w 468"/>
              <a:gd name="T49" fmla="*/ 2147483646 h 4"/>
              <a:gd name="T50" fmla="*/ 2147483646 w 468"/>
              <a:gd name="T51" fmla="*/ 2147483646 h 4"/>
              <a:gd name="T52" fmla="*/ 2147483646 w 468"/>
              <a:gd name="T53" fmla="*/ 2147483646 h 4"/>
              <a:gd name="T54" fmla="*/ 2147483646 w 468"/>
              <a:gd name="T55" fmla="*/ 2147483646 h 4"/>
              <a:gd name="T56" fmla="*/ 2147483646 w 468"/>
              <a:gd name="T57" fmla="*/ 2147483646 h 4"/>
              <a:gd name="T58" fmla="*/ 2147483646 w 468"/>
              <a:gd name="T59" fmla="*/ 2147483646 h 4"/>
              <a:gd name="T60" fmla="*/ 2147483646 w 468"/>
              <a:gd name="T61" fmla="*/ 2147483646 h 4"/>
              <a:gd name="T62" fmla="*/ 2147483646 w 468"/>
              <a:gd name="T63" fmla="*/ 2147483646 h 4"/>
              <a:gd name="T64" fmla="*/ 2147483646 w 468"/>
              <a:gd name="T65" fmla="*/ 2147483646 h 4"/>
              <a:gd name="T66" fmla="*/ 2147483646 w 468"/>
              <a:gd name="T67" fmla="*/ 2147483646 h 4"/>
              <a:gd name="T68" fmla="*/ 2147483646 w 468"/>
              <a:gd name="T69" fmla="*/ 0 h 4"/>
              <a:gd name="T70" fmla="*/ 2147483646 w 468"/>
              <a:gd name="T71" fmla="*/ 0 h 4"/>
              <a:gd name="T72" fmla="*/ 2147483646 w 468"/>
              <a:gd name="T73" fmla="*/ 0 h 4"/>
              <a:gd name="T74" fmla="*/ 2147483646 w 468"/>
              <a:gd name="T75" fmla="*/ 0 h 4"/>
              <a:gd name="T76" fmla="*/ 2147483646 w 468"/>
              <a:gd name="T77" fmla="*/ 0 h 4"/>
              <a:gd name="T78" fmla="*/ 2147483646 w 468"/>
              <a:gd name="T79" fmla="*/ 0 h 4"/>
              <a:gd name="T80" fmla="*/ 2147483646 w 468"/>
              <a:gd name="T81" fmla="*/ 0 h 4"/>
              <a:gd name="T82" fmla="*/ 2147483646 w 468"/>
              <a:gd name="T83" fmla="*/ 0 h 4"/>
              <a:gd name="T84" fmla="*/ 2147483646 w 468"/>
              <a:gd name="T85" fmla="*/ 0 h 4"/>
              <a:gd name="T86" fmla="*/ 2147483646 w 468"/>
              <a:gd name="T87" fmla="*/ 0 h 4"/>
              <a:gd name="T88" fmla="*/ 2147483646 w 468"/>
              <a:gd name="T89" fmla="*/ 0 h 4"/>
              <a:gd name="T90" fmla="*/ 2147483646 w 468"/>
              <a:gd name="T91" fmla="*/ 0 h 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68" h="4">
                <a:moveTo>
                  <a:pt x="2" y="0"/>
                </a:moveTo>
                <a:lnTo>
                  <a:pt x="133" y="0"/>
                </a:lnTo>
                <a:lnTo>
                  <a:pt x="130" y="0"/>
                </a:lnTo>
                <a:lnTo>
                  <a:pt x="128" y="0"/>
                </a:lnTo>
                <a:lnTo>
                  <a:pt x="125" y="0"/>
                </a:lnTo>
                <a:lnTo>
                  <a:pt x="123" y="2"/>
                </a:lnTo>
                <a:lnTo>
                  <a:pt x="122" y="2"/>
                </a:lnTo>
                <a:lnTo>
                  <a:pt x="118" y="2"/>
                </a:lnTo>
                <a:lnTo>
                  <a:pt x="117" y="2"/>
                </a:lnTo>
                <a:lnTo>
                  <a:pt x="115" y="4"/>
                </a:lnTo>
                <a:lnTo>
                  <a:pt x="0" y="4"/>
                </a:lnTo>
                <a:lnTo>
                  <a:pt x="0" y="2"/>
                </a:lnTo>
                <a:lnTo>
                  <a:pt x="2" y="2"/>
                </a:lnTo>
                <a:lnTo>
                  <a:pt x="2" y="0"/>
                </a:lnTo>
                <a:close/>
                <a:moveTo>
                  <a:pt x="204" y="0"/>
                </a:moveTo>
                <a:lnTo>
                  <a:pt x="468" y="0"/>
                </a:lnTo>
                <a:lnTo>
                  <a:pt x="468" y="2"/>
                </a:lnTo>
                <a:lnTo>
                  <a:pt x="468" y="4"/>
                </a:lnTo>
                <a:lnTo>
                  <a:pt x="218" y="4"/>
                </a:lnTo>
                <a:lnTo>
                  <a:pt x="216" y="2"/>
                </a:lnTo>
                <a:lnTo>
                  <a:pt x="215" y="2"/>
                </a:lnTo>
                <a:lnTo>
                  <a:pt x="213" y="2"/>
                </a:lnTo>
                <a:lnTo>
                  <a:pt x="211" y="2"/>
                </a:lnTo>
                <a:lnTo>
                  <a:pt x="210" y="0"/>
                </a:lnTo>
                <a:lnTo>
                  <a:pt x="208" y="0"/>
                </a:lnTo>
                <a:lnTo>
                  <a:pt x="206" y="0"/>
                </a:lnTo>
                <a:lnTo>
                  <a:pt x="204" y="0"/>
                </a:lnTo>
                <a:close/>
              </a:path>
            </a:pathLst>
          </a:custGeom>
          <a:solidFill>
            <a:srgbClr val="8685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50" name="Freeform 1056"/>
          <p:cNvSpPr>
            <a:spLocks noEditPoints="1"/>
          </p:cNvSpPr>
          <p:nvPr/>
        </p:nvSpPr>
        <p:spPr bwMode="auto">
          <a:xfrm>
            <a:off x="6567488" y="4711700"/>
            <a:ext cx="746125" cy="4763"/>
          </a:xfrm>
          <a:custGeom>
            <a:avLst/>
            <a:gdLst>
              <a:gd name="T0" fmla="*/ 2147483646 w 470"/>
              <a:gd name="T1" fmla="*/ 0 h 3"/>
              <a:gd name="T2" fmla="*/ 2147483646 w 470"/>
              <a:gd name="T3" fmla="*/ 0 h 3"/>
              <a:gd name="T4" fmla="*/ 2147483646 w 470"/>
              <a:gd name="T5" fmla="*/ 0 h 3"/>
              <a:gd name="T6" fmla="*/ 2147483646 w 470"/>
              <a:gd name="T7" fmla="*/ 0 h 3"/>
              <a:gd name="T8" fmla="*/ 2147483646 w 470"/>
              <a:gd name="T9" fmla="*/ 0 h 3"/>
              <a:gd name="T10" fmla="*/ 2147483646 w 470"/>
              <a:gd name="T11" fmla="*/ 2147483646 h 3"/>
              <a:gd name="T12" fmla="*/ 2147483646 w 470"/>
              <a:gd name="T13" fmla="*/ 2147483646 h 3"/>
              <a:gd name="T14" fmla="*/ 2147483646 w 470"/>
              <a:gd name="T15" fmla="*/ 2147483646 h 3"/>
              <a:gd name="T16" fmla="*/ 2147483646 w 470"/>
              <a:gd name="T17" fmla="*/ 2147483646 h 3"/>
              <a:gd name="T18" fmla="*/ 2147483646 w 470"/>
              <a:gd name="T19" fmla="*/ 2147483646 h 3"/>
              <a:gd name="T20" fmla="*/ 0 w 470"/>
              <a:gd name="T21" fmla="*/ 2147483646 h 3"/>
              <a:gd name="T22" fmla="*/ 0 w 470"/>
              <a:gd name="T23" fmla="*/ 2147483646 h 3"/>
              <a:gd name="T24" fmla="*/ 0 w 470"/>
              <a:gd name="T25" fmla="*/ 2147483646 h 3"/>
              <a:gd name="T26" fmla="*/ 2147483646 w 470"/>
              <a:gd name="T27" fmla="*/ 2147483646 h 3"/>
              <a:gd name="T28" fmla="*/ 2147483646 w 470"/>
              <a:gd name="T29" fmla="*/ 2147483646 h 3"/>
              <a:gd name="T30" fmla="*/ 2147483646 w 470"/>
              <a:gd name="T31" fmla="*/ 0 h 3"/>
              <a:gd name="T32" fmla="*/ 2147483646 w 470"/>
              <a:gd name="T33" fmla="*/ 0 h 3"/>
              <a:gd name="T34" fmla="*/ 2147483646 w 470"/>
              <a:gd name="T35" fmla="*/ 0 h 3"/>
              <a:gd name="T36" fmla="*/ 2147483646 w 470"/>
              <a:gd name="T37" fmla="*/ 0 h 3"/>
              <a:gd name="T38" fmla="*/ 2147483646 w 470"/>
              <a:gd name="T39" fmla="*/ 0 h 3"/>
              <a:gd name="T40" fmla="*/ 2147483646 w 470"/>
              <a:gd name="T41" fmla="*/ 0 h 3"/>
              <a:gd name="T42" fmla="*/ 2147483646 w 470"/>
              <a:gd name="T43" fmla="*/ 0 h 3"/>
              <a:gd name="T44" fmla="*/ 2147483646 w 470"/>
              <a:gd name="T45" fmla="*/ 0 h 3"/>
              <a:gd name="T46" fmla="*/ 2147483646 w 470"/>
              <a:gd name="T47" fmla="*/ 0 h 3"/>
              <a:gd name="T48" fmla="*/ 2147483646 w 470"/>
              <a:gd name="T49" fmla="*/ 2147483646 h 3"/>
              <a:gd name="T50" fmla="*/ 2147483646 w 470"/>
              <a:gd name="T51" fmla="*/ 2147483646 h 3"/>
              <a:gd name="T52" fmla="*/ 2147483646 w 470"/>
              <a:gd name="T53" fmla="*/ 2147483646 h 3"/>
              <a:gd name="T54" fmla="*/ 2147483646 w 470"/>
              <a:gd name="T55" fmla="*/ 2147483646 h 3"/>
              <a:gd name="T56" fmla="*/ 2147483646 w 470"/>
              <a:gd name="T57" fmla="*/ 2147483646 h 3"/>
              <a:gd name="T58" fmla="*/ 2147483646 w 470"/>
              <a:gd name="T59" fmla="*/ 2147483646 h 3"/>
              <a:gd name="T60" fmla="*/ 2147483646 w 470"/>
              <a:gd name="T61" fmla="*/ 2147483646 h 3"/>
              <a:gd name="T62" fmla="*/ 2147483646 w 470"/>
              <a:gd name="T63" fmla="*/ 2147483646 h 3"/>
              <a:gd name="T64" fmla="*/ 2147483646 w 470"/>
              <a:gd name="T65" fmla="*/ 2147483646 h 3"/>
              <a:gd name="T66" fmla="*/ 2147483646 w 470"/>
              <a:gd name="T67" fmla="*/ 2147483646 h 3"/>
              <a:gd name="T68" fmla="*/ 2147483646 w 470"/>
              <a:gd name="T69" fmla="*/ 0 h 3"/>
              <a:gd name="T70" fmla="*/ 2147483646 w 470"/>
              <a:gd name="T71" fmla="*/ 0 h 3"/>
              <a:gd name="T72" fmla="*/ 2147483646 w 470"/>
              <a:gd name="T73" fmla="*/ 0 h 3"/>
              <a:gd name="T74" fmla="*/ 2147483646 w 470"/>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0" h="3">
                <a:moveTo>
                  <a:pt x="4" y="0"/>
                </a:moveTo>
                <a:lnTo>
                  <a:pt x="125" y="0"/>
                </a:lnTo>
                <a:lnTo>
                  <a:pt x="122" y="0"/>
                </a:lnTo>
                <a:lnTo>
                  <a:pt x="120" y="0"/>
                </a:lnTo>
                <a:lnTo>
                  <a:pt x="119" y="0"/>
                </a:lnTo>
                <a:lnTo>
                  <a:pt x="117" y="2"/>
                </a:lnTo>
                <a:lnTo>
                  <a:pt x="115" y="2"/>
                </a:lnTo>
                <a:lnTo>
                  <a:pt x="114" y="2"/>
                </a:lnTo>
                <a:lnTo>
                  <a:pt x="110" y="2"/>
                </a:lnTo>
                <a:lnTo>
                  <a:pt x="108" y="3"/>
                </a:lnTo>
                <a:lnTo>
                  <a:pt x="0" y="3"/>
                </a:lnTo>
                <a:lnTo>
                  <a:pt x="0" y="2"/>
                </a:lnTo>
                <a:lnTo>
                  <a:pt x="2" y="2"/>
                </a:lnTo>
                <a:lnTo>
                  <a:pt x="2" y="0"/>
                </a:lnTo>
                <a:lnTo>
                  <a:pt x="4" y="0"/>
                </a:lnTo>
                <a:close/>
                <a:moveTo>
                  <a:pt x="213" y="0"/>
                </a:moveTo>
                <a:lnTo>
                  <a:pt x="470" y="0"/>
                </a:lnTo>
                <a:lnTo>
                  <a:pt x="470" y="2"/>
                </a:lnTo>
                <a:lnTo>
                  <a:pt x="468" y="2"/>
                </a:lnTo>
                <a:lnTo>
                  <a:pt x="468" y="3"/>
                </a:lnTo>
                <a:lnTo>
                  <a:pt x="225" y="3"/>
                </a:lnTo>
                <a:lnTo>
                  <a:pt x="223" y="2"/>
                </a:lnTo>
                <a:lnTo>
                  <a:pt x="222" y="2"/>
                </a:lnTo>
                <a:lnTo>
                  <a:pt x="220" y="2"/>
                </a:lnTo>
                <a:lnTo>
                  <a:pt x="218" y="2"/>
                </a:lnTo>
                <a:lnTo>
                  <a:pt x="218" y="0"/>
                </a:lnTo>
                <a:lnTo>
                  <a:pt x="217" y="0"/>
                </a:lnTo>
                <a:lnTo>
                  <a:pt x="215" y="0"/>
                </a:lnTo>
                <a:lnTo>
                  <a:pt x="213" y="0"/>
                </a:lnTo>
                <a:close/>
              </a:path>
            </a:pathLst>
          </a:custGeom>
          <a:solidFill>
            <a:srgbClr val="8887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51" name="Freeform 1057"/>
          <p:cNvSpPr>
            <a:spLocks noEditPoints="1"/>
          </p:cNvSpPr>
          <p:nvPr/>
        </p:nvSpPr>
        <p:spPr bwMode="auto">
          <a:xfrm>
            <a:off x="6565900" y="4714875"/>
            <a:ext cx="747713" cy="4763"/>
          </a:xfrm>
          <a:custGeom>
            <a:avLst/>
            <a:gdLst>
              <a:gd name="T0" fmla="*/ 2147483646 w 471"/>
              <a:gd name="T1" fmla="*/ 0 h 3"/>
              <a:gd name="T2" fmla="*/ 2147483646 w 471"/>
              <a:gd name="T3" fmla="*/ 0 h 3"/>
              <a:gd name="T4" fmla="*/ 2147483646 w 471"/>
              <a:gd name="T5" fmla="*/ 0 h 3"/>
              <a:gd name="T6" fmla="*/ 2147483646 w 471"/>
              <a:gd name="T7" fmla="*/ 0 h 3"/>
              <a:gd name="T8" fmla="*/ 2147483646 w 471"/>
              <a:gd name="T9" fmla="*/ 0 h 3"/>
              <a:gd name="T10" fmla="*/ 2147483646 w 471"/>
              <a:gd name="T11" fmla="*/ 2147483646 h 3"/>
              <a:gd name="T12" fmla="*/ 2147483646 w 471"/>
              <a:gd name="T13" fmla="*/ 2147483646 h 3"/>
              <a:gd name="T14" fmla="*/ 2147483646 w 471"/>
              <a:gd name="T15" fmla="*/ 2147483646 h 3"/>
              <a:gd name="T16" fmla="*/ 2147483646 w 471"/>
              <a:gd name="T17" fmla="*/ 2147483646 h 3"/>
              <a:gd name="T18" fmla="*/ 2147483646 w 471"/>
              <a:gd name="T19" fmla="*/ 2147483646 h 3"/>
              <a:gd name="T20" fmla="*/ 0 w 471"/>
              <a:gd name="T21" fmla="*/ 2147483646 h 3"/>
              <a:gd name="T22" fmla="*/ 0 w 471"/>
              <a:gd name="T23" fmla="*/ 2147483646 h 3"/>
              <a:gd name="T24" fmla="*/ 2147483646 w 471"/>
              <a:gd name="T25" fmla="*/ 2147483646 h 3"/>
              <a:gd name="T26" fmla="*/ 2147483646 w 471"/>
              <a:gd name="T27" fmla="*/ 2147483646 h 3"/>
              <a:gd name="T28" fmla="*/ 2147483646 w 471"/>
              <a:gd name="T29" fmla="*/ 2147483646 h 3"/>
              <a:gd name="T30" fmla="*/ 2147483646 w 471"/>
              <a:gd name="T31" fmla="*/ 0 h 3"/>
              <a:gd name="T32" fmla="*/ 2147483646 w 471"/>
              <a:gd name="T33" fmla="*/ 0 h 3"/>
              <a:gd name="T34" fmla="*/ 2147483646 w 471"/>
              <a:gd name="T35" fmla="*/ 0 h 3"/>
              <a:gd name="T36" fmla="*/ 2147483646 w 471"/>
              <a:gd name="T37" fmla="*/ 0 h 3"/>
              <a:gd name="T38" fmla="*/ 2147483646 w 471"/>
              <a:gd name="T39" fmla="*/ 0 h 3"/>
              <a:gd name="T40" fmla="*/ 2147483646 w 471"/>
              <a:gd name="T41" fmla="*/ 0 h 3"/>
              <a:gd name="T42" fmla="*/ 2147483646 w 471"/>
              <a:gd name="T43" fmla="*/ 0 h 3"/>
              <a:gd name="T44" fmla="*/ 2147483646 w 471"/>
              <a:gd name="T45" fmla="*/ 0 h 3"/>
              <a:gd name="T46" fmla="*/ 2147483646 w 471"/>
              <a:gd name="T47" fmla="*/ 0 h 3"/>
              <a:gd name="T48" fmla="*/ 2147483646 w 471"/>
              <a:gd name="T49" fmla="*/ 2147483646 h 3"/>
              <a:gd name="T50" fmla="*/ 2147483646 w 471"/>
              <a:gd name="T51" fmla="*/ 2147483646 h 3"/>
              <a:gd name="T52" fmla="*/ 2147483646 w 471"/>
              <a:gd name="T53" fmla="*/ 2147483646 h 3"/>
              <a:gd name="T54" fmla="*/ 2147483646 w 471"/>
              <a:gd name="T55" fmla="*/ 2147483646 h 3"/>
              <a:gd name="T56" fmla="*/ 2147483646 w 471"/>
              <a:gd name="T57" fmla="*/ 2147483646 h 3"/>
              <a:gd name="T58" fmla="*/ 2147483646 w 471"/>
              <a:gd name="T59" fmla="*/ 2147483646 h 3"/>
              <a:gd name="T60" fmla="*/ 2147483646 w 471"/>
              <a:gd name="T61" fmla="*/ 2147483646 h 3"/>
              <a:gd name="T62" fmla="*/ 2147483646 w 471"/>
              <a:gd name="T63" fmla="*/ 2147483646 h 3"/>
              <a:gd name="T64" fmla="*/ 2147483646 w 471"/>
              <a:gd name="T65" fmla="*/ 2147483646 h 3"/>
              <a:gd name="T66" fmla="*/ 2147483646 w 471"/>
              <a:gd name="T67" fmla="*/ 2147483646 h 3"/>
              <a:gd name="T68" fmla="*/ 2147483646 w 471"/>
              <a:gd name="T69" fmla="*/ 0 h 3"/>
              <a:gd name="T70" fmla="*/ 2147483646 w 471"/>
              <a:gd name="T71" fmla="*/ 0 h 3"/>
              <a:gd name="T72" fmla="*/ 2147483646 w 471"/>
              <a:gd name="T73" fmla="*/ 0 h 3"/>
              <a:gd name="T74" fmla="*/ 2147483646 w 471"/>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1" h="3">
                <a:moveTo>
                  <a:pt x="3" y="0"/>
                </a:moveTo>
                <a:lnTo>
                  <a:pt x="118" y="0"/>
                </a:lnTo>
                <a:lnTo>
                  <a:pt x="116" y="0"/>
                </a:lnTo>
                <a:lnTo>
                  <a:pt x="115" y="0"/>
                </a:lnTo>
                <a:lnTo>
                  <a:pt x="111" y="0"/>
                </a:lnTo>
                <a:lnTo>
                  <a:pt x="109" y="1"/>
                </a:lnTo>
                <a:lnTo>
                  <a:pt x="108" y="1"/>
                </a:lnTo>
                <a:lnTo>
                  <a:pt x="106" y="1"/>
                </a:lnTo>
                <a:lnTo>
                  <a:pt x="104" y="1"/>
                </a:lnTo>
                <a:lnTo>
                  <a:pt x="103" y="3"/>
                </a:lnTo>
                <a:lnTo>
                  <a:pt x="0" y="3"/>
                </a:lnTo>
                <a:lnTo>
                  <a:pt x="0" y="1"/>
                </a:lnTo>
                <a:lnTo>
                  <a:pt x="1" y="1"/>
                </a:lnTo>
                <a:lnTo>
                  <a:pt x="1" y="0"/>
                </a:lnTo>
                <a:lnTo>
                  <a:pt x="3" y="0"/>
                </a:lnTo>
                <a:close/>
                <a:moveTo>
                  <a:pt x="221" y="0"/>
                </a:moveTo>
                <a:lnTo>
                  <a:pt x="471" y="0"/>
                </a:lnTo>
                <a:lnTo>
                  <a:pt x="469" y="0"/>
                </a:lnTo>
                <a:lnTo>
                  <a:pt x="469" y="1"/>
                </a:lnTo>
                <a:lnTo>
                  <a:pt x="469" y="3"/>
                </a:lnTo>
                <a:lnTo>
                  <a:pt x="229" y="3"/>
                </a:lnTo>
                <a:lnTo>
                  <a:pt x="229" y="1"/>
                </a:lnTo>
                <a:lnTo>
                  <a:pt x="228" y="1"/>
                </a:lnTo>
                <a:lnTo>
                  <a:pt x="226" y="1"/>
                </a:lnTo>
                <a:lnTo>
                  <a:pt x="224" y="1"/>
                </a:lnTo>
                <a:lnTo>
                  <a:pt x="224" y="0"/>
                </a:lnTo>
                <a:lnTo>
                  <a:pt x="223" y="0"/>
                </a:lnTo>
                <a:lnTo>
                  <a:pt x="221" y="0"/>
                </a:lnTo>
                <a:close/>
              </a:path>
            </a:pathLst>
          </a:custGeom>
          <a:solidFill>
            <a:srgbClr val="8988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52" name="Freeform 1058"/>
          <p:cNvSpPr>
            <a:spLocks noEditPoints="1"/>
          </p:cNvSpPr>
          <p:nvPr/>
        </p:nvSpPr>
        <p:spPr bwMode="auto">
          <a:xfrm>
            <a:off x="6562725" y="4716463"/>
            <a:ext cx="747713" cy="6350"/>
          </a:xfrm>
          <a:custGeom>
            <a:avLst/>
            <a:gdLst>
              <a:gd name="T0" fmla="*/ 2147483646 w 471"/>
              <a:gd name="T1" fmla="*/ 0 h 4"/>
              <a:gd name="T2" fmla="*/ 2147483646 w 471"/>
              <a:gd name="T3" fmla="*/ 0 h 4"/>
              <a:gd name="T4" fmla="*/ 2147483646 w 471"/>
              <a:gd name="T5" fmla="*/ 0 h 4"/>
              <a:gd name="T6" fmla="*/ 2147483646 w 471"/>
              <a:gd name="T7" fmla="*/ 0 h 4"/>
              <a:gd name="T8" fmla="*/ 2147483646 w 471"/>
              <a:gd name="T9" fmla="*/ 0 h 4"/>
              <a:gd name="T10" fmla="*/ 2147483646 w 471"/>
              <a:gd name="T11" fmla="*/ 2147483646 h 4"/>
              <a:gd name="T12" fmla="*/ 2147483646 w 471"/>
              <a:gd name="T13" fmla="*/ 2147483646 h 4"/>
              <a:gd name="T14" fmla="*/ 2147483646 w 471"/>
              <a:gd name="T15" fmla="*/ 2147483646 h 4"/>
              <a:gd name="T16" fmla="*/ 2147483646 w 471"/>
              <a:gd name="T17" fmla="*/ 2147483646 h 4"/>
              <a:gd name="T18" fmla="*/ 2147483646 w 471"/>
              <a:gd name="T19" fmla="*/ 2147483646 h 4"/>
              <a:gd name="T20" fmla="*/ 0 w 471"/>
              <a:gd name="T21" fmla="*/ 2147483646 h 4"/>
              <a:gd name="T22" fmla="*/ 0 w 471"/>
              <a:gd name="T23" fmla="*/ 2147483646 h 4"/>
              <a:gd name="T24" fmla="*/ 2147483646 w 471"/>
              <a:gd name="T25" fmla="*/ 2147483646 h 4"/>
              <a:gd name="T26" fmla="*/ 2147483646 w 471"/>
              <a:gd name="T27" fmla="*/ 2147483646 h 4"/>
              <a:gd name="T28" fmla="*/ 2147483646 w 471"/>
              <a:gd name="T29" fmla="*/ 2147483646 h 4"/>
              <a:gd name="T30" fmla="*/ 2147483646 w 471"/>
              <a:gd name="T31" fmla="*/ 0 h 4"/>
              <a:gd name="T32" fmla="*/ 2147483646 w 471"/>
              <a:gd name="T33" fmla="*/ 0 h 4"/>
              <a:gd name="T34" fmla="*/ 2147483646 w 471"/>
              <a:gd name="T35" fmla="*/ 0 h 4"/>
              <a:gd name="T36" fmla="*/ 2147483646 w 471"/>
              <a:gd name="T37" fmla="*/ 0 h 4"/>
              <a:gd name="T38" fmla="*/ 2147483646 w 471"/>
              <a:gd name="T39" fmla="*/ 0 h 4"/>
              <a:gd name="T40" fmla="*/ 2147483646 w 471"/>
              <a:gd name="T41" fmla="*/ 0 h 4"/>
              <a:gd name="T42" fmla="*/ 2147483646 w 471"/>
              <a:gd name="T43" fmla="*/ 0 h 4"/>
              <a:gd name="T44" fmla="*/ 2147483646 w 471"/>
              <a:gd name="T45" fmla="*/ 0 h 4"/>
              <a:gd name="T46" fmla="*/ 2147483646 w 471"/>
              <a:gd name="T47" fmla="*/ 0 h 4"/>
              <a:gd name="T48" fmla="*/ 2147483646 w 471"/>
              <a:gd name="T49" fmla="*/ 2147483646 h 4"/>
              <a:gd name="T50" fmla="*/ 2147483646 w 471"/>
              <a:gd name="T51" fmla="*/ 2147483646 h 4"/>
              <a:gd name="T52" fmla="*/ 2147483646 w 471"/>
              <a:gd name="T53" fmla="*/ 2147483646 h 4"/>
              <a:gd name="T54" fmla="*/ 2147483646 w 471"/>
              <a:gd name="T55" fmla="*/ 2147483646 h 4"/>
              <a:gd name="T56" fmla="*/ 2147483646 w 471"/>
              <a:gd name="T57" fmla="*/ 2147483646 h 4"/>
              <a:gd name="T58" fmla="*/ 2147483646 w 471"/>
              <a:gd name="T59" fmla="*/ 2147483646 h 4"/>
              <a:gd name="T60" fmla="*/ 2147483646 w 471"/>
              <a:gd name="T61" fmla="*/ 2147483646 h 4"/>
              <a:gd name="T62" fmla="*/ 2147483646 w 471"/>
              <a:gd name="T63" fmla="*/ 2147483646 h 4"/>
              <a:gd name="T64" fmla="*/ 2147483646 w 471"/>
              <a:gd name="T65" fmla="*/ 2147483646 h 4"/>
              <a:gd name="T66" fmla="*/ 2147483646 w 471"/>
              <a:gd name="T67" fmla="*/ 2147483646 h 4"/>
              <a:gd name="T68" fmla="*/ 2147483646 w 471"/>
              <a:gd name="T69" fmla="*/ 0 h 4"/>
              <a:gd name="T70" fmla="*/ 2147483646 w 471"/>
              <a:gd name="T71" fmla="*/ 0 h 4"/>
              <a:gd name="T72" fmla="*/ 2147483646 w 471"/>
              <a:gd name="T73" fmla="*/ 0 h 4"/>
              <a:gd name="T74" fmla="*/ 2147483646 w 471"/>
              <a:gd name="T75" fmla="*/ 0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1" h="4">
                <a:moveTo>
                  <a:pt x="3" y="0"/>
                </a:moveTo>
                <a:lnTo>
                  <a:pt x="111" y="0"/>
                </a:lnTo>
                <a:lnTo>
                  <a:pt x="110" y="0"/>
                </a:lnTo>
                <a:lnTo>
                  <a:pt x="108" y="0"/>
                </a:lnTo>
                <a:lnTo>
                  <a:pt x="106" y="0"/>
                </a:lnTo>
                <a:lnTo>
                  <a:pt x="105" y="2"/>
                </a:lnTo>
                <a:lnTo>
                  <a:pt x="103" y="2"/>
                </a:lnTo>
                <a:lnTo>
                  <a:pt x="101" y="2"/>
                </a:lnTo>
                <a:lnTo>
                  <a:pt x="100" y="2"/>
                </a:lnTo>
                <a:lnTo>
                  <a:pt x="98" y="4"/>
                </a:lnTo>
                <a:lnTo>
                  <a:pt x="0" y="4"/>
                </a:lnTo>
                <a:lnTo>
                  <a:pt x="0" y="2"/>
                </a:lnTo>
                <a:lnTo>
                  <a:pt x="2" y="2"/>
                </a:lnTo>
                <a:lnTo>
                  <a:pt x="2" y="0"/>
                </a:lnTo>
                <a:lnTo>
                  <a:pt x="3" y="0"/>
                </a:lnTo>
                <a:close/>
                <a:moveTo>
                  <a:pt x="228" y="0"/>
                </a:moveTo>
                <a:lnTo>
                  <a:pt x="471" y="0"/>
                </a:lnTo>
                <a:lnTo>
                  <a:pt x="471" y="2"/>
                </a:lnTo>
                <a:lnTo>
                  <a:pt x="471" y="4"/>
                </a:lnTo>
                <a:lnTo>
                  <a:pt x="237" y="4"/>
                </a:lnTo>
                <a:lnTo>
                  <a:pt x="235" y="2"/>
                </a:lnTo>
                <a:lnTo>
                  <a:pt x="233" y="2"/>
                </a:lnTo>
                <a:lnTo>
                  <a:pt x="231" y="2"/>
                </a:lnTo>
                <a:lnTo>
                  <a:pt x="231" y="0"/>
                </a:lnTo>
                <a:lnTo>
                  <a:pt x="230" y="0"/>
                </a:lnTo>
                <a:lnTo>
                  <a:pt x="228" y="0"/>
                </a:lnTo>
                <a:close/>
              </a:path>
            </a:pathLst>
          </a:custGeom>
          <a:solidFill>
            <a:srgbClr val="8C8B8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53" name="Freeform 1059"/>
          <p:cNvSpPr>
            <a:spLocks noEditPoints="1"/>
          </p:cNvSpPr>
          <p:nvPr/>
        </p:nvSpPr>
        <p:spPr bwMode="auto">
          <a:xfrm>
            <a:off x="6559550" y="4719638"/>
            <a:ext cx="750888" cy="4762"/>
          </a:xfrm>
          <a:custGeom>
            <a:avLst/>
            <a:gdLst>
              <a:gd name="T0" fmla="*/ 2147483646 w 473"/>
              <a:gd name="T1" fmla="*/ 0 h 3"/>
              <a:gd name="T2" fmla="*/ 2147483646 w 473"/>
              <a:gd name="T3" fmla="*/ 0 h 3"/>
              <a:gd name="T4" fmla="*/ 2147483646 w 473"/>
              <a:gd name="T5" fmla="*/ 0 h 3"/>
              <a:gd name="T6" fmla="*/ 2147483646 w 473"/>
              <a:gd name="T7" fmla="*/ 0 h 3"/>
              <a:gd name="T8" fmla="*/ 2147483646 w 473"/>
              <a:gd name="T9" fmla="*/ 0 h 3"/>
              <a:gd name="T10" fmla="*/ 2147483646 w 473"/>
              <a:gd name="T11" fmla="*/ 2147483646 h 3"/>
              <a:gd name="T12" fmla="*/ 2147483646 w 473"/>
              <a:gd name="T13" fmla="*/ 2147483646 h 3"/>
              <a:gd name="T14" fmla="*/ 2147483646 w 473"/>
              <a:gd name="T15" fmla="*/ 2147483646 h 3"/>
              <a:gd name="T16" fmla="*/ 2147483646 w 473"/>
              <a:gd name="T17" fmla="*/ 2147483646 h 3"/>
              <a:gd name="T18" fmla="*/ 2147483646 w 473"/>
              <a:gd name="T19" fmla="*/ 2147483646 h 3"/>
              <a:gd name="T20" fmla="*/ 0 w 473"/>
              <a:gd name="T21" fmla="*/ 2147483646 h 3"/>
              <a:gd name="T22" fmla="*/ 2147483646 w 473"/>
              <a:gd name="T23" fmla="*/ 2147483646 h 3"/>
              <a:gd name="T24" fmla="*/ 2147483646 w 473"/>
              <a:gd name="T25" fmla="*/ 2147483646 h 3"/>
              <a:gd name="T26" fmla="*/ 2147483646 w 473"/>
              <a:gd name="T27" fmla="*/ 2147483646 h 3"/>
              <a:gd name="T28" fmla="*/ 2147483646 w 473"/>
              <a:gd name="T29" fmla="*/ 2147483646 h 3"/>
              <a:gd name="T30" fmla="*/ 2147483646 w 473"/>
              <a:gd name="T31" fmla="*/ 0 h 3"/>
              <a:gd name="T32" fmla="*/ 2147483646 w 473"/>
              <a:gd name="T33" fmla="*/ 0 h 3"/>
              <a:gd name="T34" fmla="*/ 2147483646 w 473"/>
              <a:gd name="T35" fmla="*/ 0 h 3"/>
              <a:gd name="T36" fmla="*/ 2147483646 w 473"/>
              <a:gd name="T37" fmla="*/ 0 h 3"/>
              <a:gd name="T38" fmla="*/ 2147483646 w 473"/>
              <a:gd name="T39" fmla="*/ 0 h 3"/>
              <a:gd name="T40" fmla="*/ 2147483646 w 473"/>
              <a:gd name="T41" fmla="*/ 0 h 3"/>
              <a:gd name="T42" fmla="*/ 2147483646 w 473"/>
              <a:gd name="T43" fmla="*/ 0 h 3"/>
              <a:gd name="T44" fmla="*/ 2147483646 w 473"/>
              <a:gd name="T45" fmla="*/ 0 h 3"/>
              <a:gd name="T46" fmla="*/ 2147483646 w 473"/>
              <a:gd name="T47" fmla="*/ 0 h 3"/>
              <a:gd name="T48" fmla="*/ 2147483646 w 473"/>
              <a:gd name="T49" fmla="*/ 2147483646 h 3"/>
              <a:gd name="T50" fmla="*/ 2147483646 w 473"/>
              <a:gd name="T51" fmla="*/ 2147483646 h 3"/>
              <a:gd name="T52" fmla="*/ 2147483646 w 473"/>
              <a:gd name="T53" fmla="*/ 2147483646 h 3"/>
              <a:gd name="T54" fmla="*/ 2147483646 w 473"/>
              <a:gd name="T55" fmla="*/ 2147483646 h 3"/>
              <a:gd name="T56" fmla="*/ 2147483646 w 473"/>
              <a:gd name="T57" fmla="*/ 2147483646 h 3"/>
              <a:gd name="T58" fmla="*/ 2147483646 w 473"/>
              <a:gd name="T59" fmla="*/ 2147483646 h 3"/>
              <a:gd name="T60" fmla="*/ 2147483646 w 473"/>
              <a:gd name="T61" fmla="*/ 2147483646 h 3"/>
              <a:gd name="T62" fmla="*/ 2147483646 w 473"/>
              <a:gd name="T63" fmla="*/ 2147483646 h 3"/>
              <a:gd name="T64" fmla="*/ 2147483646 w 473"/>
              <a:gd name="T65" fmla="*/ 2147483646 h 3"/>
              <a:gd name="T66" fmla="*/ 2147483646 w 473"/>
              <a:gd name="T67" fmla="*/ 2147483646 h 3"/>
              <a:gd name="T68" fmla="*/ 2147483646 w 473"/>
              <a:gd name="T69" fmla="*/ 0 h 3"/>
              <a:gd name="T70" fmla="*/ 2147483646 w 473"/>
              <a:gd name="T71" fmla="*/ 0 h 3"/>
              <a:gd name="T72" fmla="*/ 2147483646 w 473"/>
              <a:gd name="T73" fmla="*/ 0 h 3"/>
              <a:gd name="T74" fmla="*/ 2147483646 w 473"/>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3" h="3">
                <a:moveTo>
                  <a:pt x="4" y="0"/>
                </a:moveTo>
                <a:lnTo>
                  <a:pt x="107" y="0"/>
                </a:lnTo>
                <a:lnTo>
                  <a:pt x="105" y="0"/>
                </a:lnTo>
                <a:lnTo>
                  <a:pt x="103" y="0"/>
                </a:lnTo>
                <a:lnTo>
                  <a:pt x="102" y="0"/>
                </a:lnTo>
                <a:lnTo>
                  <a:pt x="100" y="2"/>
                </a:lnTo>
                <a:lnTo>
                  <a:pt x="98" y="2"/>
                </a:lnTo>
                <a:lnTo>
                  <a:pt x="97" y="2"/>
                </a:lnTo>
                <a:lnTo>
                  <a:pt x="95" y="3"/>
                </a:lnTo>
                <a:lnTo>
                  <a:pt x="0" y="3"/>
                </a:lnTo>
                <a:lnTo>
                  <a:pt x="2" y="2"/>
                </a:lnTo>
                <a:lnTo>
                  <a:pt x="2" y="0"/>
                </a:lnTo>
                <a:lnTo>
                  <a:pt x="4" y="0"/>
                </a:lnTo>
                <a:close/>
                <a:moveTo>
                  <a:pt x="233" y="0"/>
                </a:moveTo>
                <a:lnTo>
                  <a:pt x="473" y="0"/>
                </a:lnTo>
                <a:lnTo>
                  <a:pt x="473" y="2"/>
                </a:lnTo>
                <a:lnTo>
                  <a:pt x="473" y="3"/>
                </a:lnTo>
                <a:lnTo>
                  <a:pt x="242" y="3"/>
                </a:lnTo>
                <a:lnTo>
                  <a:pt x="240" y="2"/>
                </a:lnTo>
                <a:lnTo>
                  <a:pt x="239" y="2"/>
                </a:lnTo>
                <a:lnTo>
                  <a:pt x="237" y="0"/>
                </a:lnTo>
                <a:lnTo>
                  <a:pt x="235" y="0"/>
                </a:lnTo>
                <a:lnTo>
                  <a:pt x="233" y="0"/>
                </a:lnTo>
                <a:close/>
              </a:path>
            </a:pathLst>
          </a:custGeom>
          <a:solidFill>
            <a:srgbClr val="8E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54" name="Freeform 1060"/>
          <p:cNvSpPr>
            <a:spLocks noEditPoints="1"/>
          </p:cNvSpPr>
          <p:nvPr/>
        </p:nvSpPr>
        <p:spPr bwMode="auto">
          <a:xfrm>
            <a:off x="6559550" y="4722813"/>
            <a:ext cx="750888" cy="4762"/>
          </a:xfrm>
          <a:custGeom>
            <a:avLst/>
            <a:gdLst>
              <a:gd name="T0" fmla="*/ 2147483646 w 473"/>
              <a:gd name="T1" fmla="*/ 0 h 3"/>
              <a:gd name="T2" fmla="*/ 2147483646 w 473"/>
              <a:gd name="T3" fmla="*/ 0 h 3"/>
              <a:gd name="T4" fmla="*/ 2147483646 w 473"/>
              <a:gd name="T5" fmla="*/ 0 h 3"/>
              <a:gd name="T6" fmla="*/ 2147483646 w 473"/>
              <a:gd name="T7" fmla="*/ 0 h 3"/>
              <a:gd name="T8" fmla="*/ 2147483646 w 473"/>
              <a:gd name="T9" fmla="*/ 0 h 3"/>
              <a:gd name="T10" fmla="*/ 2147483646 w 473"/>
              <a:gd name="T11" fmla="*/ 0 h 3"/>
              <a:gd name="T12" fmla="*/ 2147483646 w 473"/>
              <a:gd name="T13" fmla="*/ 0 h 3"/>
              <a:gd name="T14" fmla="*/ 2147483646 w 473"/>
              <a:gd name="T15" fmla="*/ 0 h 3"/>
              <a:gd name="T16" fmla="*/ 2147483646 w 473"/>
              <a:gd name="T17" fmla="*/ 2147483646 h 3"/>
              <a:gd name="T18" fmla="*/ 2147483646 w 473"/>
              <a:gd name="T19" fmla="*/ 2147483646 h 3"/>
              <a:gd name="T20" fmla="*/ 2147483646 w 473"/>
              <a:gd name="T21" fmla="*/ 2147483646 h 3"/>
              <a:gd name="T22" fmla="*/ 2147483646 w 473"/>
              <a:gd name="T23" fmla="*/ 2147483646 h 3"/>
              <a:gd name="T24" fmla="*/ 2147483646 w 473"/>
              <a:gd name="T25" fmla="*/ 2147483646 h 3"/>
              <a:gd name="T26" fmla="*/ 2147483646 w 473"/>
              <a:gd name="T27" fmla="*/ 2147483646 h 3"/>
              <a:gd name="T28" fmla="*/ 2147483646 w 473"/>
              <a:gd name="T29" fmla="*/ 2147483646 h 3"/>
              <a:gd name="T30" fmla="*/ 2147483646 w 473"/>
              <a:gd name="T31" fmla="*/ 2147483646 h 3"/>
              <a:gd name="T32" fmla="*/ 2147483646 w 473"/>
              <a:gd name="T33" fmla="*/ 2147483646 h 3"/>
              <a:gd name="T34" fmla="*/ 2147483646 w 473"/>
              <a:gd name="T35" fmla="*/ 2147483646 h 3"/>
              <a:gd name="T36" fmla="*/ 0 w 473"/>
              <a:gd name="T37" fmla="*/ 2147483646 h 3"/>
              <a:gd name="T38" fmla="*/ 0 w 473"/>
              <a:gd name="T39" fmla="*/ 2147483646 h 3"/>
              <a:gd name="T40" fmla="*/ 0 w 473"/>
              <a:gd name="T41" fmla="*/ 2147483646 h 3"/>
              <a:gd name="T42" fmla="*/ 0 w 473"/>
              <a:gd name="T43" fmla="*/ 2147483646 h 3"/>
              <a:gd name="T44" fmla="*/ 0 w 473"/>
              <a:gd name="T45" fmla="*/ 2147483646 h 3"/>
              <a:gd name="T46" fmla="*/ 0 w 473"/>
              <a:gd name="T47" fmla="*/ 2147483646 h 3"/>
              <a:gd name="T48" fmla="*/ 0 w 473"/>
              <a:gd name="T49" fmla="*/ 2147483646 h 3"/>
              <a:gd name="T50" fmla="*/ 0 w 473"/>
              <a:gd name="T51" fmla="*/ 2147483646 h 3"/>
              <a:gd name="T52" fmla="*/ 0 w 473"/>
              <a:gd name="T53" fmla="*/ 2147483646 h 3"/>
              <a:gd name="T54" fmla="*/ 0 w 473"/>
              <a:gd name="T55" fmla="*/ 2147483646 h 3"/>
              <a:gd name="T56" fmla="*/ 2147483646 w 473"/>
              <a:gd name="T57" fmla="*/ 0 h 3"/>
              <a:gd name="T58" fmla="*/ 2147483646 w 473"/>
              <a:gd name="T59" fmla="*/ 0 h 3"/>
              <a:gd name="T60" fmla="*/ 2147483646 w 473"/>
              <a:gd name="T61" fmla="*/ 0 h 3"/>
              <a:gd name="T62" fmla="*/ 2147483646 w 473"/>
              <a:gd name="T63" fmla="*/ 0 h 3"/>
              <a:gd name="T64" fmla="*/ 2147483646 w 473"/>
              <a:gd name="T65" fmla="*/ 0 h 3"/>
              <a:gd name="T66" fmla="*/ 2147483646 w 473"/>
              <a:gd name="T67" fmla="*/ 0 h 3"/>
              <a:gd name="T68" fmla="*/ 2147483646 w 473"/>
              <a:gd name="T69" fmla="*/ 0 h 3"/>
              <a:gd name="T70" fmla="*/ 2147483646 w 473"/>
              <a:gd name="T71" fmla="*/ 0 h 3"/>
              <a:gd name="T72" fmla="*/ 2147483646 w 473"/>
              <a:gd name="T73" fmla="*/ 0 h 3"/>
              <a:gd name="T74" fmla="*/ 2147483646 w 473"/>
              <a:gd name="T75" fmla="*/ 0 h 3"/>
              <a:gd name="T76" fmla="*/ 2147483646 w 473"/>
              <a:gd name="T77" fmla="*/ 0 h 3"/>
              <a:gd name="T78" fmla="*/ 2147483646 w 473"/>
              <a:gd name="T79" fmla="*/ 0 h 3"/>
              <a:gd name="T80" fmla="*/ 2147483646 w 473"/>
              <a:gd name="T81" fmla="*/ 2147483646 h 3"/>
              <a:gd name="T82" fmla="*/ 2147483646 w 473"/>
              <a:gd name="T83" fmla="*/ 2147483646 h 3"/>
              <a:gd name="T84" fmla="*/ 2147483646 w 473"/>
              <a:gd name="T85" fmla="*/ 2147483646 h 3"/>
              <a:gd name="T86" fmla="*/ 2147483646 w 473"/>
              <a:gd name="T87" fmla="*/ 2147483646 h 3"/>
              <a:gd name="T88" fmla="*/ 2147483646 w 473"/>
              <a:gd name="T89" fmla="*/ 2147483646 h 3"/>
              <a:gd name="T90" fmla="*/ 2147483646 w 473"/>
              <a:gd name="T91" fmla="*/ 2147483646 h 3"/>
              <a:gd name="T92" fmla="*/ 2147483646 w 473"/>
              <a:gd name="T93" fmla="*/ 2147483646 h 3"/>
              <a:gd name="T94" fmla="*/ 2147483646 w 473"/>
              <a:gd name="T95" fmla="*/ 2147483646 h 3"/>
              <a:gd name="T96" fmla="*/ 2147483646 w 473"/>
              <a:gd name="T97" fmla="*/ 2147483646 h 3"/>
              <a:gd name="T98" fmla="*/ 2147483646 w 473"/>
              <a:gd name="T99" fmla="*/ 2147483646 h 3"/>
              <a:gd name="T100" fmla="*/ 2147483646 w 473"/>
              <a:gd name="T101" fmla="*/ 0 h 3"/>
              <a:gd name="T102" fmla="*/ 2147483646 w 473"/>
              <a:gd name="T103" fmla="*/ 0 h 3"/>
              <a:gd name="T104" fmla="*/ 2147483646 w 473"/>
              <a:gd name="T105" fmla="*/ 0 h 3"/>
              <a:gd name="T106" fmla="*/ 2147483646 w 473"/>
              <a:gd name="T107" fmla="*/ 0 h 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3" h="3">
                <a:moveTo>
                  <a:pt x="2" y="0"/>
                </a:moveTo>
                <a:lnTo>
                  <a:pt x="100" y="0"/>
                </a:lnTo>
                <a:lnTo>
                  <a:pt x="98" y="0"/>
                </a:lnTo>
                <a:lnTo>
                  <a:pt x="97" y="0"/>
                </a:lnTo>
                <a:lnTo>
                  <a:pt x="95" y="0"/>
                </a:lnTo>
                <a:lnTo>
                  <a:pt x="95" y="1"/>
                </a:lnTo>
                <a:lnTo>
                  <a:pt x="93" y="1"/>
                </a:lnTo>
                <a:lnTo>
                  <a:pt x="91" y="1"/>
                </a:lnTo>
                <a:lnTo>
                  <a:pt x="90" y="1"/>
                </a:lnTo>
                <a:lnTo>
                  <a:pt x="90" y="3"/>
                </a:lnTo>
                <a:lnTo>
                  <a:pt x="0" y="3"/>
                </a:lnTo>
                <a:lnTo>
                  <a:pt x="0" y="1"/>
                </a:lnTo>
                <a:lnTo>
                  <a:pt x="2" y="0"/>
                </a:lnTo>
                <a:close/>
                <a:moveTo>
                  <a:pt x="239" y="0"/>
                </a:moveTo>
                <a:lnTo>
                  <a:pt x="473" y="0"/>
                </a:lnTo>
                <a:lnTo>
                  <a:pt x="473" y="1"/>
                </a:lnTo>
                <a:lnTo>
                  <a:pt x="473" y="3"/>
                </a:lnTo>
                <a:lnTo>
                  <a:pt x="245" y="3"/>
                </a:lnTo>
                <a:lnTo>
                  <a:pt x="244" y="1"/>
                </a:lnTo>
                <a:lnTo>
                  <a:pt x="242" y="1"/>
                </a:lnTo>
                <a:lnTo>
                  <a:pt x="240" y="0"/>
                </a:lnTo>
                <a:lnTo>
                  <a:pt x="239" y="0"/>
                </a:lnTo>
                <a:close/>
              </a:path>
            </a:pathLst>
          </a:custGeom>
          <a:solidFill>
            <a:srgbClr val="908F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55" name="Freeform 1061"/>
          <p:cNvSpPr>
            <a:spLocks noEditPoints="1"/>
          </p:cNvSpPr>
          <p:nvPr/>
        </p:nvSpPr>
        <p:spPr bwMode="auto">
          <a:xfrm>
            <a:off x="6556375" y="4724400"/>
            <a:ext cx="754063" cy="6350"/>
          </a:xfrm>
          <a:custGeom>
            <a:avLst/>
            <a:gdLst>
              <a:gd name="T0" fmla="*/ 2147483646 w 475"/>
              <a:gd name="T1" fmla="*/ 0 h 4"/>
              <a:gd name="T2" fmla="*/ 2147483646 w 475"/>
              <a:gd name="T3" fmla="*/ 0 h 4"/>
              <a:gd name="T4" fmla="*/ 2147483646 w 475"/>
              <a:gd name="T5" fmla="*/ 0 h 4"/>
              <a:gd name="T6" fmla="*/ 2147483646 w 475"/>
              <a:gd name="T7" fmla="*/ 0 h 4"/>
              <a:gd name="T8" fmla="*/ 2147483646 w 475"/>
              <a:gd name="T9" fmla="*/ 0 h 4"/>
              <a:gd name="T10" fmla="*/ 2147483646 w 475"/>
              <a:gd name="T11" fmla="*/ 0 h 4"/>
              <a:gd name="T12" fmla="*/ 2147483646 w 475"/>
              <a:gd name="T13" fmla="*/ 0 h 4"/>
              <a:gd name="T14" fmla="*/ 2147483646 w 475"/>
              <a:gd name="T15" fmla="*/ 0 h 4"/>
              <a:gd name="T16" fmla="*/ 2147483646 w 475"/>
              <a:gd name="T17" fmla="*/ 0 h 4"/>
              <a:gd name="T18" fmla="*/ 2147483646 w 475"/>
              <a:gd name="T19" fmla="*/ 0 h 4"/>
              <a:gd name="T20" fmla="*/ 2147483646 w 475"/>
              <a:gd name="T21" fmla="*/ 0 h 4"/>
              <a:gd name="T22" fmla="*/ 2147483646 w 475"/>
              <a:gd name="T23" fmla="*/ 0 h 4"/>
              <a:gd name="T24" fmla="*/ 2147483646 w 475"/>
              <a:gd name="T25" fmla="*/ 0 h 4"/>
              <a:gd name="T26" fmla="*/ 2147483646 w 475"/>
              <a:gd name="T27" fmla="*/ 2147483646 h 4"/>
              <a:gd name="T28" fmla="*/ 2147483646 w 475"/>
              <a:gd name="T29" fmla="*/ 2147483646 h 4"/>
              <a:gd name="T30" fmla="*/ 2147483646 w 475"/>
              <a:gd name="T31" fmla="*/ 2147483646 h 4"/>
              <a:gd name="T32" fmla="*/ 2147483646 w 475"/>
              <a:gd name="T33" fmla="*/ 2147483646 h 4"/>
              <a:gd name="T34" fmla="*/ 2147483646 w 475"/>
              <a:gd name="T35" fmla="*/ 2147483646 h 4"/>
              <a:gd name="T36" fmla="*/ 0 w 475"/>
              <a:gd name="T37" fmla="*/ 2147483646 h 4"/>
              <a:gd name="T38" fmla="*/ 0 w 475"/>
              <a:gd name="T39" fmla="*/ 2147483646 h 4"/>
              <a:gd name="T40" fmla="*/ 0 w 475"/>
              <a:gd name="T41" fmla="*/ 2147483646 h 4"/>
              <a:gd name="T42" fmla="*/ 0 w 475"/>
              <a:gd name="T43" fmla="*/ 2147483646 h 4"/>
              <a:gd name="T44" fmla="*/ 2147483646 w 475"/>
              <a:gd name="T45" fmla="*/ 2147483646 h 4"/>
              <a:gd name="T46" fmla="*/ 2147483646 w 475"/>
              <a:gd name="T47" fmla="*/ 0 h 4"/>
              <a:gd name="T48" fmla="*/ 2147483646 w 475"/>
              <a:gd name="T49" fmla="*/ 0 h 4"/>
              <a:gd name="T50" fmla="*/ 2147483646 w 475"/>
              <a:gd name="T51" fmla="*/ 0 h 4"/>
              <a:gd name="T52" fmla="*/ 2147483646 w 475"/>
              <a:gd name="T53" fmla="*/ 0 h 4"/>
              <a:gd name="T54" fmla="*/ 2147483646 w 475"/>
              <a:gd name="T55" fmla="*/ 0 h 4"/>
              <a:gd name="T56" fmla="*/ 2147483646 w 475"/>
              <a:gd name="T57" fmla="*/ 0 h 4"/>
              <a:gd name="T58" fmla="*/ 2147483646 w 475"/>
              <a:gd name="T59" fmla="*/ 0 h 4"/>
              <a:gd name="T60" fmla="*/ 2147483646 w 475"/>
              <a:gd name="T61" fmla="*/ 0 h 4"/>
              <a:gd name="T62" fmla="*/ 2147483646 w 475"/>
              <a:gd name="T63" fmla="*/ 0 h 4"/>
              <a:gd name="T64" fmla="*/ 2147483646 w 475"/>
              <a:gd name="T65" fmla="*/ 0 h 4"/>
              <a:gd name="T66" fmla="*/ 2147483646 w 475"/>
              <a:gd name="T67" fmla="*/ 0 h 4"/>
              <a:gd name="T68" fmla="*/ 2147483646 w 475"/>
              <a:gd name="T69" fmla="*/ 0 h 4"/>
              <a:gd name="T70" fmla="*/ 2147483646 w 475"/>
              <a:gd name="T71" fmla="*/ 0 h 4"/>
              <a:gd name="T72" fmla="*/ 2147483646 w 475"/>
              <a:gd name="T73" fmla="*/ 0 h 4"/>
              <a:gd name="T74" fmla="*/ 2147483646 w 475"/>
              <a:gd name="T75" fmla="*/ 0 h 4"/>
              <a:gd name="T76" fmla="*/ 2147483646 w 475"/>
              <a:gd name="T77" fmla="*/ 0 h 4"/>
              <a:gd name="T78" fmla="*/ 2147483646 w 475"/>
              <a:gd name="T79" fmla="*/ 0 h 4"/>
              <a:gd name="T80" fmla="*/ 2147483646 w 475"/>
              <a:gd name="T81" fmla="*/ 2147483646 h 4"/>
              <a:gd name="T82" fmla="*/ 2147483646 w 475"/>
              <a:gd name="T83" fmla="*/ 2147483646 h 4"/>
              <a:gd name="T84" fmla="*/ 2147483646 w 475"/>
              <a:gd name="T85" fmla="*/ 2147483646 h 4"/>
              <a:gd name="T86" fmla="*/ 2147483646 w 475"/>
              <a:gd name="T87" fmla="*/ 2147483646 h 4"/>
              <a:gd name="T88" fmla="*/ 2147483646 w 475"/>
              <a:gd name="T89" fmla="*/ 2147483646 h 4"/>
              <a:gd name="T90" fmla="*/ 2147483646 w 475"/>
              <a:gd name="T91" fmla="*/ 2147483646 h 4"/>
              <a:gd name="T92" fmla="*/ 2147483646 w 475"/>
              <a:gd name="T93" fmla="*/ 2147483646 h 4"/>
              <a:gd name="T94" fmla="*/ 2147483646 w 475"/>
              <a:gd name="T95" fmla="*/ 2147483646 h 4"/>
              <a:gd name="T96" fmla="*/ 2147483646 w 475"/>
              <a:gd name="T97" fmla="*/ 2147483646 h 4"/>
              <a:gd name="T98" fmla="*/ 2147483646 w 475"/>
              <a:gd name="T99" fmla="*/ 2147483646 h 4"/>
              <a:gd name="T100" fmla="*/ 2147483646 w 475"/>
              <a:gd name="T101" fmla="*/ 0 h 4"/>
              <a:gd name="T102" fmla="*/ 2147483646 w 475"/>
              <a:gd name="T103" fmla="*/ 0 h 4"/>
              <a:gd name="T104" fmla="*/ 2147483646 w 475"/>
              <a:gd name="T105" fmla="*/ 0 h 4"/>
              <a:gd name="T106" fmla="*/ 2147483646 w 475"/>
              <a:gd name="T107" fmla="*/ 0 h 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5" h="4">
                <a:moveTo>
                  <a:pt x="2" y="0"/>
                </a:moveTo>
                <a:lnTo>
                  <a:pt x="97" y="0"/>
                </a:lnTo>
                <a:lnTo>
                  <a:pt x="95" y="0"/>
                </a:lnTo>
                <a:lnTo>
                  <a:pt x="93" y="0"/>
                </a:lnTo>
                <a:lnTo>
                  <a:pt x="92" y="2"/>
                </a:lnTo>
                <a:lnTo>
                  <a:pt x="90" y="2"/>
                </a:lnTo>
                <a:lnTo>
                  <a:pt x="90" y="4"/>
                </a:lnTo>
                <a:lnTo>
                  <a:pt x="0" y="4"/>
                </a:lnTo>
                <a:lnTo>
                  <a:pt x="0" y="2"/>
                </a:lnTo>
                <a:lnTo>
                  <a:pt x="2" y="2"/>
                </a:lnTo>
                <a:lnTo>
                  <a:pt x="2" y="0"/>
                </a:lnTo>
                <a:close/>
                <a:moveTo>
                  <a:pt x="244" y="0"/>
                </a:moveTo>
                <a:lnTo>
                  <a:pt x="475" y="0"/>
                </a:lnTo>
                <a:lnTo>
                  <a:pt x="475" y="2"/>
                </a:lnTo>
                <a:lnTo>
                  <a:pt x="474" y="2"/>
                </a:lnTo>
                <a:lnTo>
                  <a:pt x="474" y="4"/>
                </a:lnTo>
                <a:lnTo>
                  <a:pt x="251" y="4"/>
                </a:lnTo>
                <a:lnTo>
                  <a:pt x="249" y="2"/>
                </a:lnTo>
                <a:lnTo>
                  <a:pt x="247" y="2"/>
                </a:lnTo>
                <a:lnTo>
                  <a:pt x="246" y="0"/>
                </a:lnTo>
                <a:lnTo>
                  <a:pt x="244" y="0"/>
                </a:lnTo>
                <a:close/>
              </a:path>
            </a:pathLst>
          </a:custGeom>
          <a:solidFill>
            <a:srgbClr val="9493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56" name="Freeform 1062"/>
          <p:cNvSpPr>
            <a:spLocks noEditPoints="1"/>
          </p:cNvSpPr>
          <p:nvPr/>
        </p:nvSpPr>
        <p:spPr bwMode="auto">
          <a:xfrm>
            <a:off x="6554788" y="4727575"/>
            <a:ext cx="755650" cy="4763"/>
          </a:xfrm>
          <a:custGeom>
            <a:avLst/>
            <a:gdLst>
              <a:gd name="T0" fmla="*/ 2147483646 w 476"/>
              <a:gd name="T1" fmla="*/ 0 h 3"/>
              <a:gd name="T2" fmla="*/ 2147483646 w 476"/>
              <a:gd name="T3" fmla="*/ 0 h 3"/>
              <a:gd name="T4" fmla="*/ 2147483646 w 476"/>
              <a:gd name="T5" fmla="*/ 0 h 3"/>
              <a:gd name="T6" fmla="*/ 2147483646 w 476"/>
              <a:gd name="T7" fmla="*/ 0 h 3"/>
              <a:gd name="T8" fmla="*/ 2147483646 w 476"/>
              <a:gd name="T9" fmla="*/ 0 h 3"/>
              <a:gd name="T10" fmla="*/ 2147483646 w 476"/>
              <a:gd name="T11" fmla="*/ 2147483646 h 3"/>
              <a:gd name="T12" fmla="*/ 2147483646 w 476"/>
              <a:gd name="T13" fmla="*/ 2147483646 h 3"/>
              <a:gd name="T14" fmla="*/ 2147483646 w 476"/>
              <a:gd name="T15" fmla="*/ 2147483646 h 3"/>
              <a:gd name="T16" fmla="*/ 2147483646 w 476"/>
              <a:gd name="T17" fmla="*/ 2147483646 h 3"/>
              <a:gd name="T18" fmla="*/ 2147483646 w 476"/>
              <a:gd name="T19" fmla="*/ 2147483646 h 3"/>
              <a:gd name="T20" fmla="*/ 0 w 476"/>
              <a:gd name="T21" fmla="*/ 2147483646 h 3"/>
              <a:gd name="T22" fmla="*/ 0 w 476"/>
              <a:gd name="T23" fmla="*/ 2147483646 h 3"/>
              <a:gd name="T24" fmla="*/ 0 w 476"/>
              <a:gd name="T25" fmla="*/ 2147483646 h 3"/>
              <a:gd name="T26" fmla="*/ 2147483646 w 476"/>
              <a:gd name="T27" fmla="*/ 2147483646 h 3"/>
              <a:gd name="T28" fmla="*/ 2147483646 w 476"/>
              <a:gd name="T29" fmla="*/ 2147483646 h 3"/>
              <a:gd name="T30" fmla="*/ 2147483646 w 476"/>
              <a:gd name="T31" fmla="*/ 0 h 3"/>
              <a:gd name="T32" fmla="*/ 2147483646 w 476"/>
              <a:gd name="T33" fmla="*/ 0 h 3"/>
              <a:gd name="T34" fmla="*/ 2147483646 w 476"/>
              <a:gd name="T35" fmla="*/ 0 h 3"/>
              <a:gd name="T36" fmla="*/ 2147483646 w 476"/>
              <a:gd name="T37" fmla="*/ 0 h 3"/>
              <a:gd name="T38" fmla="*/ 2147483646 w 476"/>
              <a:gd name="T39" fmla="*/ 0 h 3"/>
              <a:gd name="T40" fmla="*/ 2147483646 w 476"/>
              <a:gd name="T41" fmla="*/ 0 h 3"/>
              <a:gd name="T42" fmla="*/ 2147483646 w 476"/>
              <a:gd name="T43" fmla="*/ 0 h 3"/>
              <a:gd name="T44" fmla="*/ 2147483646 w 476"/>
              <a:gd name="T45" fmla="*/ 0 h 3"/>
              <a:gd name="T46" fmla="*/ 2147483646 w 476"/>
              <a:gd name="T47" fmla="*/ 0 h 3"/>
              <a:gd name="T48" fmla="*/ 2147483646 w 476"/>
              <a:gd name="T49" fmla="*/ 2147483646 h 3"/>
              <a:gd name="T50" fmla="*/ 2147483646 w 476"/>
              <a:gd name="T51" fmla="*/ 2147483646 h 3"/>
              <a:gd name="T52" fmla="*/ 2147483646 w 476"/>
              <a:gd name="T53" fmla="*/ 2147483646 h 3"/>
              <a:gd name="T54" fmla="*/ 2147483646 w 476"/>
              <a:gd name="T55" fmla="*/ 2147483646 h 3"/>
              <a:gd name="T56" fmla="*/ 2147483646 w 476"/>
              <a:gd name="T57" fmla="*/ 2147483646 h 3"/>
              <a:gd name="T58" fmla="*/ 2147483646 w 476"/>
              <a:gd name="T59" fmla="*/ 2147483646 h 3"/>
              <a:gd name="T60" fmla="*/ 2147483646 w 476"/>
              <a:gd name="T61" fmla="*/ 2147483646 h 3"/>
              <a:gd name="T62" fmla="*/ 2147483646 w 476"/>
              <a:gd name="T63" fmla="*/ 2147483646 h 3"/>
              <a:gd name="T64" fmla="*/ 2147483646 w 476"/>
              <a:gd name="T65" fmla="*/ 2147483646 h 3"/>
              <a:gd name="T66" fmla="*/ 2147483646 w 476"/>
              <a:gd name="T67" fmla="*/ 2147483646 h 3"/>
              <a:gd name="T68" fmla="*/ 2147483646 w 476"/>
              <a:gd name="T69" fmla="*/ 0 h 3"/>
              <a:gd name="T70" fmla="*/ 2147483646 w 476"/>
              <a:gd name="T71" fmla="*/ 0 h 3"/>
              <a:gd name="T72" fmla="*/ 2147483646 w 476"/>
              <a:gd name="T73" fmla="*/ 0 h 3"/>
              <a:gd name="T74" fmla="*/ 2147483646 w 476"/>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6" h="3">
                <a:moveTo>
                  <a:pt x="3" y="0"/>
                </a:moveTo>
                <a:lnTo>
                  <a:pt x="93" y="0"/>
                </a:lnTo>
                <a:lnTo>
                  <a:pt x="91" y="0"/>
                </a:lnTo>
                <a:lnTo>
                  <a:pt x="91" y="2"/>
                </a:lnTo>
                <a:lnTo>
                  <a:pt x="89" y="2"/>
                </a:lnTo>
                <a:lnTo>
                  <a:pt x="88" y="3"/>
                </a:lnTo>
                <a:lnTo>
                  <a:pt x="0" y="3"/>
                </a:lnTo>
                <a:lnTo>
                  <a:pt x="0" y="2"/>
                </a:lnTo>
                <a:lnTo>
                  <a:pt x="1" y="2"/>
                </a:lnTo>
                <a:lnTo>
                  <a:pt x="1" y="0"/>
                </a:lnTo>
                <a:lnTo>
                  <a:pt x="3" y="0"/>
                </a:lnTo>
                <a:close/>
                <a:moveTo>
                  <a:pt x="248" y="0"/>
                </a:moveTo>
                <a:lnTo>
                  <a:pt x="476" y="0"/>
                </a:lnTo>
                <a:lnTo>
                  <a:pt x="475" y="0"/>
                </a:lnTo>
                <a:lnTo>
                  <a:pt x="475" y="2"/>
                </a:lnTo>
                <a:lnTo>
                  <a:pt x="475" y="3"/>
                </a:lnTo>
                <a:lnTo>
                  <a:pt x="255" y="3"/>
                </a:lnTo>
                <a:lnTo>
                  <a:pt x="253" y="2"/>
                </a:lnTo>
                <a:lnTo>
                  <a:pt x="252" y="2"/>
                </a:lnTo>
                <a:lnTo>
                  <a:pt x="250" y="0"/>
                </a:lnTo>
                <a:lnTo>
                  <a:pt x="248" y="0"/>
                </a:lnTo>
                <a:close/>
              </a:path>
            </a:pathLst>
          </a:custGeom>
          <a:solidFill>
            <a:srgbClr val="96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57" name="Freeform 1063"/>
          <p:cNvSpPr>
            <a:spLocks noEditPoints="1"/>
          </p:cNvSpPr>
          <p:nvPr/>
        </p:nvSpPr>
        <p:spPr bwMode="auto">
          <a:xfrm>
            <a:off x="6551613" y="4730750"/>
            <a:ext cx="757237" cy="4763"/>
          </a:xfrm>
          <a:custGeom>
            <a:avLst/>
            <a:gdLst>
              <a:gd name="T0" fmla="*/ 2147483646 w 477"/>
              <a:gd name="T1" fmla="*/ 0 h 3"/>
              <a:gd name="T2" fmla="*/ 2147483646 w 477"/>
              <a:gd name="T3" fmla="*/ 0 h 3"/>
              <a:gd name="T4" fmla="*/ 2147483646 w 477"/>
              <a:gd name="T5" fmla="*/ 0 h 3"/>
              <a:gd name="T6" fmla="*/ 2147483646 w 477"/>
              <a:gd name="T7" fmla="*/ 0 h 3"/>
              <a:gd name="T8" fmla="*/ 2147483646 w 477"/>
              <a:gd name="T9" fmla="*/ 0 h 3"/>
              <a:gd name="T10" fmla="*/ 2147483646 w 477"/>
              <a:gd name="T11" fmla="*/ 2147483646 h 3"/>
              <a:gd name="T12" fmla="*/ 2147483646 w 477"/>
              <a:gd name="T13" fmla="*/ 2147483646 h 3"/>
              <a:gd name="T14" fmla="*/ 2147483646 w 477"/>
              <a:gd name="T15" fmla="*/ 2147483646 h 3"/>
              <a:gd name="T16" fmla="*/ 2147483646 w 477"/>
              <a:gd name="T17" fmla="*/ 2147483646 h 3"/>
              <a:gd name="T18" fmla="*/ 2147483646 w 477"/>
              <a:gd name="T19" fmla="*/ 2147483646 h 3"/>
              <a:gd name="T20" fmla="*/ 0 w 477"/>
              <a:gd name="T21" fmla="*/ 2147483646 h 3"/>
              <a:gd name="T22" fmla="*/ 0 w 477"/>
              <a:gd name="T23" fmla="*/ 2147483646 h 3"/>
              <a:gd name="T24" fmla="*/ 2147483646 w 477"/>
              <a:gd name="T25" fmla="*/ 2147483646 h 3"/>
              <a:gd name="T26" fmla="*/ 2147483646 w 477"/>
              <a:gd name="T27" fmla="*/ 2147483646 h 3"/>
              <a:gd name="T28" fmla="*/ 2147483646 w 477"/>
              <a:gd name="T29" fmla="*/ 2147483646 h 3"/>
              <a:gd name="T30" fmla="*/ 2147483646 w 477"/>
              <a:gd name="T31" fmla="*/ 0 h 3"/>
              <a:gd name="T32" fmla="*/ 2147483646 w 477"/>
              <a:gd name="T33" fmla="*/ 0 h 3"/>
              <a:gd name="T34" fmla="*/ 2147483646 w 477"/>
              <a:gd name="T35" fmla="*/ 0 h 3"/>
              <a:gd name="T36" fmla="*/ 2147483646 w 477"/>
              <a:gd name="T37" fmla="*/ 0 h 3"/>
              <a:gd name="T38" fmla="*/ 2147483646 w 477"/>
              <a:gd name="T39" fmla="*/ 0 h 3"/>
              <a:gd name="T40" fmla="*/ 2147483646 w 477"/>
              <a:gd name="T41" fmla="*/ 0 h 3"/>
              <a:gd name="T42" fmla="*/ 2147483646 w 477"/>
              <a:gd name="T43" fmla="*/ 0 h 3"/>
              <a:gd name="T44" fmla="*/ 2147483646 w 477"/>
              <a:gd name="T45" fmla="*/ 0 h 3"/>
              <a:gd name="T46" fmla="*/ 2147483646 w 477"/>
              <a:gd name="T47" fmla="*/ 0 h 3"/>
              <a:gd name="T48" fmla="*/ 2147483646 w 477"/>
              <a:gd name="T49" fmla="*/ 2147483646 h 3"/>
              <a:gd name="T50" fmla="*/ 2147483646 w 477"/>
              <a:gd name="T51" fmla="*/ 2147483646 h 3"/>
              <a:gd name="T52" fmla="*/ 2147483646 w 477"/>
              <a:gd name="T53" fmla="*/ 2147483646 h 3"/>
              <a:gd name="T54" fmla="*/ 2147483646 w 477"/>
              <a:gd name="T55" fmla="*/ 2147483646 h 3"/>
              <a:gd name="T56" fmla="*/ 2147483646 w 477"/>
              <a:gd name="T57" fmla="*/ 2147483646 h 3"/>
              <a:gd name="T58" fmla="*/ 2147483646 w 477"/>
              <a:gd name="T59" fmla="*/ 2147483646 h 3"/>
              <a:gd name="T60" fmla="*/ 2147483646 w 477"/>
              <a:gd name="T61" fmla="*/ 2147483646 h 3"/>
              <a:gd name="T62" fmla="*/ 2147483646 w 477"/>
              <a:gd name="T63" fmla="*/ 2147483646 h 3"/>
              <a:gd name="T64" fmla="*/ 2147483646 w 477"/>
              <a:gd name="T65" fmla="*/ 2147483646 h 3"/>
              <a:gd name="T66" fmla="*/ 2147483646 w 477"/>
              <a:gd name="T67" fmla="*/ 2147483646 h 3"/>
              <a:gd name="T68" fmla="*/ 2147483646 w 477"/>
              <a:gd name="T69" fmla="*/ 0 h 3"/>
              <a:gd name="T70" fmla="*/ 2147483646 w 477"/>
              <a:gd name="T71" fmla="*/ 0 h 3"/>
              <a:gd name="T72" fmla="*/ 2147483646 w 477"/>
              <a:gd name="T73" fmla="*/ 0 h 3"/>
              <a:gd name="T74" fmla="*/ 2147483646 w 477"/>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7" h="3">
                <a:moveTo>
                  <a:pt x="3" y="0"/>
                </a:moveTo>
                <a:lnTo>
                  <a:pt x="93" y="0"/>
                </a:lnTo>
                <a:lnTo>
                  <a:pt x="91" y="0"/>
                </a:lnTo>
                <a:lnTo>
                  <a:pt x="90" y="1"/>
                </a:lnTo>
                <a:lnTo>
                  <a:pt x="88" y="3"/>
                </a:lnTo>
                <a:lnTo>
                  <a:pt x="0" y="3"/>
                </a:lnTo>
                <a:lnTo>
                  <a:pt x="0" y="1"/>
                </a:lnTo>
                <a:lnTo>
                  <a:pt x="2" y="1"/>
                </a:lnTo>
                <a:lnTo>
                  <a:pt x="2" y="0"/>
                </a:lnTo>
                <a:lnTo>
                  <a:pt x="3" y="0"/>
                </a:lnTo>
                <a:close/>
                <a:moveTo>
                  <a:pt x="254" y="0"/>
                </a:moveTo>
                <a:lnTo>
                  <a:pt x="477" y="0"/>
                </a:lnTo>
                <a:lnTo>
                  <a:pt x="477" y="1"/>
                </a:lnTo>
                <a:lnTo>
                  <a:pt x="477" y="3"/>
                </a:lnTo>
                <a:lnTo>
                  <a:pt x="260" y="3"/>
                </a:lnTo>
                <a:lnTo>
                  <a:pt x="259" y="1"/>
                </a:lnTo>
                <a:lnTo>
                  <a:pt x="257" y="1"/>
                </a:lnTo>
                <a:lnTo>
                  <a:pt x="255" y="0"/>
                </a:lnTo>
                <a:lnTo>
                  <a:pt x="254" y="0"/>
                </a:lnTo>
                <a:close/>
              </a:path>
            </a:pathLst>
          </a:custGeom>
          <a:solidFill>
            <a:srgbClr val="99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58" name="Freeform 1064"/>
          <p:cNvSpPr>
            <a:spLocks noEditPoints="1"/>
          </p:cNvSpPr>
          <p:nvPr/>
        </p:nvSpPr>
        <p:spPr bwMode="auto">
          <a:xfrm>
            <a:off x="6551613" y="4732338"/>
            <a:ext cx="757237" cy="6350"/>
          </a:xfrm>
          <a:custGeom>
            <a:avLst/>
            <a:gdLst>
              <a:gd name="T0" fmla="*/ 2147483646 w 477"/>
              <a:gd name="T1" fmla="*/ 0 h 4"/>
              <a:gd name="T2" fmla="*/ 2147483646 w 477"/>
              <a:gd name="T3" fmla="*/ 0 h 4"/>
              <a:gd name="T4" fmla="*/ 2147483646 w 477"/>
              <a:gd name="T5" fmla="*/ 0 h 4"/>
              <a:gd name="T6" fmla="*/ 2147483646 w 477"/>
              <a:gd name="T7" fmla="*/ 0 h 4"/>
              <a:gd name="T8" fmla="*/ 2147483646 w 477"/>
              <a:gd name="T9" fmla="*/ 0 h 4"/>
              <a:gd name="T10" fmla="*/ 2147483646 w 477"/>
              <a:gd name="T11" fmla="*/ 2147483646 h 4"/>
              <a:gd name="T12" fmla="*/ 2147483646 w 477"/>
              <a:gd name="T13" fmla="*/ 2147483646 h 4"/>
              <a:gd name="T14" fmla="*/ 2147483646 w 477"/>
              <a:gd name="T15" fmla="*/ 2147483646 h 4"/>
              <a:gd name="T16" fmla="*/ 2147483646 w 477"/>
              <a:gd name="T17" fmla="*/ 2147483646 h 4"/>
              <a:gd name="T18" fmla="*/ 2147483646 w 477"/>
              <a:gd name="T19" fmla="*/ 2147483646 h 4"/>
              <a:gd name="T20" fmla="*/ 0 w 477"/>
              <a:gd name="T21" fmla="*/ 2147483646 h 4"/>
              <a:gd name="T22" fmla="*/ 0 w 477"/>
              <a:gd name="T23" fmla="*/ 2147483646 h 4"/>
              <a:gd name="T24" fmla="*/ 0 w 477"/>
              <a:gd name="T25" fmla="*/ 2147483646 h 4"/>
              <a:gd name="T26" fmla="*/ 0 w 477"/>
              <a:gd name="T27" fmla="*/ 2147483646 h 4"/>
              <a:gd name="T28" fmla="*/ 0 w 477"/>
              <a:gd name="T29" fmla="*/ 2147483646 h 4"/>
              <a:gd name="T30" fmla="*/ 0 w 477"/>
              <a:gd name="T31" fmla="*/ 0 h 4"/>
              <a:gd name="T32" fmla="*/ 2147483646 w 477"/>
              <a:gd name="T33" fmla="*/ 0 h 4"/>
              <a:gd name="T34" fmla="*/ 2147483646 w 477"/>
              <a:gd name="T35" fmla="*/ 0 h 4"/>
              <a:gd name="T36" fmla="*/ 2147483646 w 477"/>
              <a:gd name="T37" fmla="*/ 0 h 4"/>
              <a:gd name="T38" fmla="*/ 2147483646 w 477"/>
              <a:gd name="T39" fmla="*/ 0 h 4"/>
              <a:gd name="T40" fmla="*/ 2147483646 w 477"/>
              <a:gd name="T41" fmla="*/ 0 h 4"/>
              <a:gd name="T42" fmla="*/ 2147483646 w 477"/>
              <a:gd name="T43" fmla="*/ 0 h 4"/>
              <a:gd name="T44" fmla="*/ 2147483646 w 477"/>
              <a:gd name="T45" fmla="*/ 0 h 4"/>
              <a:gd name="T46" fmla="*/ 2147483646 w 477"/>
              <a:gd name="T47" fmla="*/ 0 h 4"/>
              <a:gd name="T48" fmla="*/ 2147483646 w 477"/>
              <a:gd name="T49" fmla="*/ 2147483646 h 4"/>
              <a:gd name="T50" fmla="*/ 2147483646 w 477"/>
              <a:gd name="T51" fmla="*/ 2147483646 h 4"/>
              <a:gd name="T52" fmla="*/ 2147483646 w 477"/>
              <a:gd name="T53" fmla="*/ 2147483646 h 4"/>
              <a:gd name="T54" fmla="*/ 2147483646 w 477"/>
              <a:gd name="T55" fmla="*/ 2147483646 h 4"/>
              <a:gd name="T56" fmla="*/ 2147483646 w 477"/>
              <a:gd name="T57" fmla="*/ 2147483646 h 4"/>
              <a:gd name="T58" fmla="*/ 2147483646 w 477"/>
              <a:gd name="T59" fmla="*/ 2147483646 h 4"/>
              <a:gd name="T60" fmla="*/ 2147483646 w 477"/>
              <a:gd name="T61" fmla="*/ 2147483646 h 4"/>
              <a:gd name="T62" fmla="*/ 2147483646 w 477"/>
              <a:gd name="T63" fmla="*/ 2147483646 h 4"/>
              <a:gd name="T64" fmla="*/ 2147483646 w 477"/>
              <a:gd name="T65" fmla="*/ 2147483646 h 4"/>
              <a:gd name="T66" fmla="*/ 2147483646 w 477"/>
              <a:gd name="T67" fmla="*/ 2147483646 h 4"/>
              <a:gd name="T68" fmla="*/ 2147483646 w 477"/>
              <a:gd name="T69" fmla="*/ 0 h 4"/>
              <a:gd name="T70" fmla="*/ 2147483646 w 477"/>
              <a:gd name="T71" fmla="*/ 0 h 4"/>
              <a:gd name="T72" fmla="*/ 2147483646 w 477"/>
              <a:gd name="T73" fmla="*/ 0 h 4"/>
              <a:gd name="T74" fmla="*/ 2147483646 w 477"/>
              <a:gd name="T75" fmla="*/ 0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7" h="4">
                <a:moveTo>
                  <a:pt x="2" y="0"/>
                </a:moveTo>
                <a:lnTo>
                  <a:pt x="90" y="0"/>
                </a:lnTo>
                <a:lnTo>
                  <a:pt x="88" y="2"/>
                </a:lnTo>
                <a:lnTo>
                  <a:pt x="86" y="4"/>
                </a:lnTo>
                <a:lnTo>
                  <a:pt x="0" y="4"/>
                </a:lnTo>
                <a:lnTo>
                  <a:pt x="0" y="2"/>
                </a:lnTo>
                <a:lnTo>
                  <a:pt x="0" y="0"/>
                </a:lnTo>
                <a:lnTo>
                  <a:pt x="2" y="0"/>
                </a:lnTo>
                <a:close/>
                <a:moveTo>
                  <a:pt x="257" y="0"/>
                </a:moveTo>
                <a:lnTo>
                  <a:pt x="477" y="0"/>
                </a:lnTo>
                <a:lnTo>
                  <a:pt x="477" y="2"/>
                </a:lnTo>
                <a:lnTo>
                  <a:pt x="475" y="2"/>
                </a:lnTo>
                <a:lnTo>
                  <a:pt x="475" y="4"/>
                </a:lnTo>
                <a:lnTo>
                  <a:pt x="262" y="4"/>
                </a:lnTo>
                <a:lnTo>
                  <a:pt x="262" y="2"/>
                </a:lnTo>
                <a:lnTo>
                  <a:pt x="260" y="2"/>
                </a:lnTo>
                <a:lnTo>
                  <a:pt x="259" y="0"/>
                </a:lnTo>
                <a:lnTo>
                  <a:pt x="257" y="0"/>
                </a:lnTo>
                <a:close/>
              </a:path>
            </a:pathLst>
          </a:custGeom>
          <a:solidFill>
            <a:srgbClr val="9D9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59" name="Freeform 1065"/>
          <p:cNvSpPr>
            <a:spLocks noEditPoints="1"/>
          </p:cNvSpPr>
          <p:nvPr/>
        </p:nvSpPr>
        <p:spPr bwMode="auto">
          <a:xfrm>
            <a:off x="6548438" y="4735513"/>
            <a:ext cx="760412" cy="6350"/>
          </a:xfrm>
          <a:custGeom>
            <a:avLst/>
            <a:gdLst>
              <a:gd name="T0" fmla="*/ 2147483646 w 479"/>
              <a:gd name="T1" fmla="*/ 0 h 4"/>
              <a:gd name="T2" fmla="*/ 2147483646 w 479"/>
              <a:gd name="T3" fmla="*/ 0 h 4"/>
              <a:gd name="T4" fmla="*/ 2147483646 w 479"/>
              <a:gd name="T5" fmla="*/ 0 h 4"/>
              <a:gd name="T6" fmla="*/ 2147483646 w 479"/>
              <a:gd name="T7" fmla="*/ 0 h 4"/>
              <a:gd name="T8" fmla="*/ 2147483646 w 479"/>
              <a:gd name="T9" fmla="*/ 0 h 4"/>
              <a:gd name="T10" fmla="*/ 2147483646 w 479"/>
              <a:gd name="T11" fmla="*/ 2147483646 h 4"/>
              <a:gd name="T12" fmla="*/ 2147483646 w 479"/>
              <a:gd name="T13" fmla="*/ 2147483646 h 4"/>
              <a:gd name="T14" fmla="*/ 2147483646 w 479"/>
              <a:gd name="T15" fmla="*/ 2147483646 h 4"/>
              <a:gd name="T16" fmla="*/ 2147483646 w 479"/>
              <a:gd name="T17" fmla="*/ 2147483646 h 4"/>
              <a:gd name="T18" fmla="*/ 2147483646 w 479"/>
              <a:gd name="T19" fmla="*/ 2147483646 h 4"/>
              <a:gd name="T20" fmla="*/ 0 w 479"/>
              <a:gd name="T21" fmla="*/ 2147483646 h 4"/>
              <a:gd name="T22" fmla="*/ 0 w 479"/>
              <a:gd name="T23" fmla="*/ 2147483646 h 4"/>
              <a:gd name="T24" fmla="*/ 0 w 479"/>
              <a:gd name="T25" fmla="*/ 2147483646 h 4"/>
              <a:gd name="T26" fmla="*/ 0 w 479"/>
              <a:gd name="T27" fmla="*/ 2147483646 h 4"/>
              <a:gd name="T28" fmla="*/ 2147483646 w 479"/>
              <a:gd name="T29" fmla="*/ 2147483646 h 4"/>
              <a:gd name="T30" fmla="*/ 2147483646 w 479"/>
              <a:gd name="T31" fmla="*/ 0 h 4"/>
              <a:gd name="T32" fmla="*/ 2147483646 w 479"/>
              <a:gd name="T33" fmla="*/ 0 h 4"/>
              <a:gd name="T34" fmla="*/ 2147483646 w 479"/>
              <a:gd name="T35" fmla="*/ 0 h 4"/>
              <a:gd name="T36" fmla="*/ 2147483646 w 479"/>
              <a:gd name="T37" fmla="*/ 0 h 4"/>
              <a:gd name="T38" fmla="*/ 2147483646 w 479"/>
              <a:gd name="T39" fmla="*/ 0 h 4"/>
              <a:gd name="T40" fmla="*/ 2147483646 w 479"/>
              <a:gd name="T41" fmla="*/ 0 h 4"/>
              <a:gd name="T42" fmla="*/ 2147483646 w 479"/>
              <a:gd name="T43" fmla="*/ 0 h 4"/>
              <a:gd name="T44" fmla="*/ 2147483646 w 479"/>
              <a:gd name="T45" fmla="*/ 0 h 4"/>
              <a:gd name="T46" fmla="*/ 2147483646 w 479"/>
              <a:gd name="T47" fmla="*/ 0 h 4"/>
              <a:gd name="T48" fmla="*/ 2147483646 w 479"/>
              <a:gd name="T49" fmla="*/ 2147483646 h 4"/>
              <a:gd name="T50" fmla="*/ 2147483646 w 479"/>
              <a:gd name="T51" fmla="*/ 2147483646 h 4"/>
              <a:gd name="T52" fmla="*/ 2147483646 w 479"/>
              <a:gd name="T53" fmla="*/ 2147483646 h 4"/>
              <a:gd name="T54" fmla="*/ 2147483646 w 479"/>
              <a:gd name="T55" fmla="*/ 2147483646 h 4"/>
              <a:gd name="T56" fmla="*/ 2147483646 w 479"/>
              <a:gd name="T57" fmla="*/ 2147483646 h 4"/>
              <a:gd name="T58" fmla="*/ 2147483646 w 479"/>
              <a:gd name="T59" fmla="*/ 2147483646 h 4"/>
              <a:gd name="T60" fmla="*/ 2147483646 w 479"/>
              <a:gd name="T61" fmla="*/ 2147483646 h 4"/>
              <a:gd name="T62" fmla="*/ 2147483646 w 479"/>
              <a:gd name="T63" fmla="*/ 2147483646 h 4"/>
              <a:gd name="T64" fmla="*/ 2147483646 w 479"/>
              <a:gd name="T65" fmla="*/ 2147483646 h 4"/>
              <a:gd name="T66" fmla="*/ 2147483646 w 479"/>
              <a:gd name="T67" fmla="*/ 2147483646 h 4"/>
              <a:gd name="T68" fmla="*/ 2147483646 w 479"/>
              <a:gd name="T69" fmla="*/ 0 h 4"/>
              <a:gd name="T70" fmla="*/ 2147483646 w 479"/>
              <a:gd name="T71" fmla="*/ 0 h 4"/>
              <a:gd name="T72" fmla="*/ 2147483646 w 479"/>
              <a:gd name="T73" fmla="*/ 0 h 4"/>
              <a:gd name="T74" fmla="*/ 2147483646 w 479"/>
              <a:gd name="T75" fmla="*/ 0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9" h="4">
                <a:moveTo>
                  <a:pt x="2" y="0"/>
                </a:moveTo>
                <a:lnTo>
                  <a:pt x="90" y="0"/>
                </a:lnTo>
                <a:lnTo>
                  <a:pt x="88" y="2"/>
                </a:lnTo>
                <a:lnTo>
                  <a:pt x="88" y="4"/>
                </a:lnTo>
                <a:lnTo>
                  <a:pt x="0" y="4"/>
                </a:lnTo>
                <a:lnTo>
                  <a:pt x="0" y="2"/>
                </a:lnTo>
                <a:lnTo>
                  <a:pt x="2" y="2"/>
                </a:lnTo>
                <a:lnTo>
                  <a:pt x="2" y="0"/>
                </a:lnTo>
                <a:close/>
                <a:moveTo>
                  <a:pt x="262" y="0"/>
                </a:moveTo>
                <a:lnTo>
                  <a:pt x="479" y="0"/>
                </a:lnTo>
                <a:lnTo>
                  <a:pt x="477" y="0"/>
                </a:lnTo>
                <a:lnTo>
                  <a:pt x="477" y="2"/>
                </a:lnTo>
                <a:lnTo>
                  <a:pt x="477" y="4"/>
                </a:lnTo>
                <a:lnTo>
                  <a:pt x="267" y="4"/>
                </a:lnTo>
                <a:lnTo>
                  <a:pt x="267" y="2"/>
                </a:lnTo>
                <a:lnTo>
                  <a:pt x="266" y="2"/>
                </a:lnTo>
                <a:lnTo>
                  <a:pt x="264" y="2"/>
                </a:lnTo>
                <a:lnTo>
                  <a:pt x="264" y="0"/>
                </a:lnTo>
                <a:lnTo>
                  <a:pt x="262" y="0"/>
                </a:lnTo>
                <a:close/>
              </a:path>
            </a:pathLst>
          </a:custGeom>
          <a:solidFill>
            <a:srgbClr val="9E9E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60" name="Freeform 1066"/>
          <p:cNvSpPr>
            <a:spLocks noEditPoints="1"/>
          </p:cNvSpPr>
          <p:nvPr/>
        </p:nvSpPr>
        <p:spPr bwMode="auto">
          <a:xfrm>
            <a:off x="6546850" y="4738688"/>
            <a:ext cx="758825" cy="4762"/>
          </a:xfrm>
          <a:custGeom>
            <a:avLst/>
            <a:gdLst>
              <a:gd name="T0" fmla="*/ 2147483646 w 478"/>
              <a:gd name="T1" fmla="*/ 0 h 3"/>
              <a:gd name="T2" fmla="*/ 2147483646 w 478"/>
              <a:gd name="T3" fmla="*/ 0 h 3"/>
              <a:gd name="T4" fmla="*/ 2147483646 w 478"/>
              <a:gd name="T5" fmla="*/ 0 h 3"/>
              <a:gd name="T6" fmla="*/ 2147483646 w 478"/>
              <a:gd name="T7" fmla="*/ 0 h 3"/>
              <a:gd name="T8" fmla="*/ 2147483646 w 478"/>
              <a:gd name="T9" fmla="*/ 0 h 3"/>
              <a:gd name="T10" fmla="*/ 2147483646 w 478"/>
              <a:gd name="T11" fmla="*/ 2147483646 h 3"/>
              <a:gd name="T12" fmla="*/ 2147483646 w 478"/>
              <a:gd name="T13" fmla="*/ 2147483646 h 3"/>
              <a:gd name="T14" fmla="*/ 2147483646 w 478"/>
              <a:gd name="T15" fmla="*/ 2147483646 h 3"/>
              <a:gd name="T16" fmla="*/ 2147483646 w 478"/>
              <a:gd name="T17" fmla="*/ 2147483646 h 3"/>
              <a:gd name="T18" fmla="*/ 2147483646 w 478"/>
              <a:gd name="T19" fmla="*/ 2147483646 h 3"/>
              <a:gd name="T20" fmla="*/ 0 w 478"/>
              <a:gd name="T21" fmla="*/ 2147483646 h 3"/>
              <a:gd name="T22" fmla="*/ 0 w 478"/>
              <a:gd name="T23" fmla="*/ 2147483646 h 3"/>
              <a:gd name="T24" fmla="*/ 2147483646 w 478"/>
              <a:gd name="T25" fmla="*/ 2147483646 h 3"/>
              <a:gd name="T26" fmla="*/ 2147483646 w 478"/>
              <a:gd name="T27" fmla="*/ 2147483646 h 3"/>
              <a:gd name="T28" fmla="*/ 2147483646 w 478"/>
              <a:gd name="T29" fmla="*/ 2147483646 h 3"/>
              <a:gd name="T30" fmla="*/ 2147483646 w 478"/>
              <a:gd name="T31" fmla="*/ 0 h 3"/>
              <a:gd name="T32" fmla="*/ 2147483646 w 478"/>
              <a:gd name="T33" fmla="*/ 0 h 3"/>
              <a:gd name="T34" fmla="*/ 2147483646 w 478"/>
              <a:gd name="T35" fmla="*/ 0 h 3"/>
              <a:gd name="T36" fmla="*/ 2147483646 w 478"/>
              <a:gd name="T37" fmla="*/ 0 h 3"/>
              <a:gd name="T38" fmla="*/ 2147483646 w 478"/>
              <a:gd name="T39" fmla="*/ 0 h 3"/>
              <a:gd name="T40" fmla="*/ 2147483646 w 478"/>
              <a:gd name="T41" fmla="*/ 0 h 3"/>
              <a:gd name="T42" fmla="*/ 2147483646 w 478"/>
              <a:gd name="T43" fmla="*/ 0 h 3"/>
              <a:gd name="T44" fmla="*/ 2147483646 w 478"/>
              <a:gd name="T45" fmla="*/ 0 h 3"/>
              <a:gd name="T46" fmla="*/ 2147483646 w 478"/>
              <a:gd name="T47" fmla="*/ 0 h 3"/>
              <a:gd name="T48" fmla="*/ 2147483646 w 478"/>
              <a:gd name="T49" fmla="*/ 2147483646 h 3"/>
              <a:gd name="T50" fmla="*/ 2147483646 w 478"/>
              <a:gd name="T51" fmla="*/ 2147483646 h 3"/>
              <a:gd name="T52" fmla="*/ 2147483646 w 478"/>
              <a:gd name="T53" fmla="*/ 2147483646 h 3"/>
              <a:gd name="T54" fmla="*/ 2147483646 w 478"/>
              <a:gd name="T55" fmla="*/ 2147483646 h 3"/>
              <a:gd name="T56" fmla="*/ 2147483646 w 478"/>
              <a:gd name="T57" fmla="*/ 2147483646 h 3"/>
              <a:gd name="T58" fmla="*/ 2147483646 w 478"/>
              <a:gd name="T59" fmla="*/ 2147483646 h 3"/>
              <a:gd name="T60" fmla="*/ 2147483646 w 478"/>
              <a:gd name="T61" fmla="*/ 2147483646 h 3"/>
              <a:gd name="T62" fmla="*/ 2147483646 w 478"/>
              <a:gd name="T63" fmla="*/ 2147483646 h 3"/>
              <a:gd name="T64" fmla="*/ 2147483646 w 478"/>
              <a:gd name="T65" fmla="*/ 2147483646 h 3"/>
              <a:gd name="T66" fmla="*/ 2147483646 w 478"/>
              <a:gd name="T67" fmla="*/ 2147483646 h 3"/>
              <a:gd name="T68" fmla="*/ 2147483646 w 478"/>
              <a:gd name="T69" fmla="*/ 0 h 3"/>
              <a:gd name="T70" fmla="*/ 2147483646 w 478"/>
              <a:gd name="T71" fmla="*/ 0 h 3"/>
              <a:gd name="T72" fmla="*/ 2147483646 w 478"/>
              <a:gd name="T73" fmla="*/ 0 h 3"/>
              <a:gd name="T74" fmla="*/ 2147483646 w 478"/>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8" h="3">
                <a:moveTo>
                  <a:pt x="3" y="0"/>
                </a:moveTo>
                <a:lnTo>
                  <a:pt x="89" y="0"/>
                </a:lnTo>
                <a:lnTo>
                  <a:pt x="89" y="2"/>
                </a:lnTo>
                <a:lnTo>
                  <a:pt x="88" y="2"/>
                </a:lnTo>
                <a:lnTo>
                  <a:pt x="88" y="3"/>
                </a:lnTo>
                <a:lnTo>
                  <a:pt x="0" y="3"/>
                </a:lnTo>
                <a:lnTo>
                  <a:pt x="0" y="2"/>
                </a:lnTo>
                <a:lnTo>
                  <a:pt x="1" y="2"/>
                </a:lnTo>
                <a:lnTo>
                  <a:pt x="1" y="0"/>
                </a:lnTo>
                <a:lnTo>
                  <a:pt x="3" y="0"/>
                </a:lnTo>
                <a:close/>
                <a:moveTo>
                  <a:pt x="265" y="0"/>
                </a:moveTo>
                <a:lnTo>
                  <a:pt x="478" y="0"/>
                </a:lnTo>
                <a:lnTo>
                  <a:pt x="478" y="2"/>
                </a:lnTo>
                <a:lnTo>
                  <a:pt x="478" y="3"/>
                </a:lnTo>
                <a:lnTo>
                  <a:pt x="272" y="3"/>
                </a:lnTo>
                <a:lnTo>
                  <a:pt x="270" y="2"/>
                </a:lnTo>
                <a:lnTo>
                  <a:pt x="268" y="2"/>
                </a:lnTo>
                <a:lnTo>
                  <a:pt x="268" y="0"/>
                </a:lnTo>
                <a:lnTo>
                  <a:pt x="267" y="0"/>
                </a:lnTo>
                <a:lnTo>
                  <a:pt x="265" y="0"/>
                </a:lnTo>
                <a:close/>
              </a:path>
            </a:pathLst>
          </a:custGeom>
          <a:solidFill>
            <a:srgbClr val="A1A0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61" name="Freeform 1067"/>
          <p:cNvSpPr>
            <a:spLocks noEditPoints="1"/>
          </p:cNvSpPr>
          <p:nvPr/>
        </p:nvSpPr>
        <p:spPr bwMode="auto">
          <a:xfrm>
            <a:off x="6546850" y="4741863"/>
            <a:ext cx="758825" cy="4762"/>
          </a:xfrm>
          <a:custGeom>
            <a:avLst/>
            <a:gdLst>
              <a:gd name="T0" fmla="*/ 2147483646 w 478"/>
              <a:gd name="T1" fmla="*/ 0 h 3"/>
              <a:gd name="T2" fmla="*/ 2147483646 w 478"/>
              <a:gd name="T3" fmla="*/ 0 h 3"/>
              <a:gd name="T4" fmla="*/ 2147483646 w 478"/>
              <a:gd name="T5" fmla="*/ 0 h 3"/>
              <a:gd name="T6" fmla="*/ 2147483646 w 478"/>
              <a:gd name="T7" fmla="*/ 0 h 3"/>
              <a:gd name="T8" fmla="*/ 2147483646 w 478"/>
              <a:gd name="T9" fmla="*/ 0 h 3"/>
              <a:gd name="T10" fmla="*/ 2147483646 w 478"/>
              <a:gd name="T11" fmla="*/ 2147483646 h 3"/>
              <a:gd name="T12" fmla="*/ 2147483646 w 478"/>
              <a:gd name="T13" fmla="*/ 2147483646 h 3"/>
              <a:gd name="T14" fmla="*/ 2147483646 w 478"/>
              <a:gd name="T15" fmla="*/ 2147483646 h 3"/>
              <a:gd name="T16" fmla="*/ 2147483646 w 478"/>
              <a:gd name="T17" fmla="*/ 2147483646 h 3"/>
              <a:gd name="T18" fmla="*/ 2147483646 w 478"/>
              <a:gd name="T19" fmla="*/ 2147483646 h 3"/>
              <a:gd name="T20" fmla="*/ 0 w 478"/>
              <a:gd name="T21" fmla="*/ 2147483646 h 3"/>
              <a:gd name="T22" fmla="*/ 0 w 478"/>
              <a:gd name="T23" fmla="*/ 2147483646 h 3"/>
              <a:gd name="T24" fmla="*/ 0 w 478"/>
              <a:gd name="T25" fmla="*/ 2147483646 h 3"/>
              <a:gd name="T26" fmla="*/ 0 w 478"/>
              <a:gd name="T27" fmla="*/ 2147483646 h 3"/>
              <a:gd name="T28" fmla="*/ 0 w 478"/>
              <a:gd name="T29" fmla="*/ 2147483646 h 3"/>
              <a:gd name="T30" fmla="*/ 0 w 478"/>
              <a:gd name="T31" fmla="*/ 0 h 3"/>
              <a:gd name="T32" fmla="*/ 2147483646 w 478"/>
              <a:gd name="T33" fmla="*/ 0 h 3"/>
              <a:gd name="T34" fmla="*/ 2147483646 w 478"/>
              <a:gd name="T35" fmla="*/ 0 h 3"/>
              <a:gd name="T36" fmla="*/ 2147483646 w 478"/>
              <a:gd name="T37" fmla="*/ 0 h 3"/>
              <a:gd name="T38" fmla="*/ 2147483646 w 478"/>
              <a:gd name="T39" fmla="*/ 0 h 3"/>
              <a:gd name="T40" fmla="*/ 2147483646 w 478"/>
              <a:gd name="T41" fmla="*/ 0 h 3"/>
              <a:gd name="T42" fmla="*/ 2147483646 w 478"/>
              <a:gd name="T43" fmla="*/ 0 h 3"/>
              <a:gd name="T44" fmla="*/ 2147483646 w 478"/>
              <a:gd name="T45" fmla="*/ 0 h 3"/>
              <a:gd name="T46" fmla="*/ 2147483646 w 478"/>
              <a:gd name="T47" fmla="*/ 0 h 3"/>
              <a:gd name="T48" fmla="*/ 2147483646 w 478"/>
              <a:gd name="T49" fmla="*/ 2147483646 h 3"/>
              <a:gd name="T50" fmla="*/ 2147483646 w 478"/>
              <a:gd name="T51" fmla="*/ 2147483646 h 3"/>
              <a:gd name="T52" fmla="*/ 2147483646 w 478"/>
              <a:gd name="T53" fmla="*/ 2147483646 h 3"/>
              <a:gd name="T54" fmla="*/ 2147483646 w 478"/>
              <a:gd name="T55" fmla="*/ 2147483646 h 3"/>
              <a:gd name="T56" fmla="*/ 2147483646 w 478"/>
              <a:gd name="T57" fmla="*/ 2147483646 h 3"/>
              <a:gd name="T58" fmla="*/ 2147483646 w 478"/>
              <a:gd name="T59" fmla="*/ 2147483646 h 3"/>
              <a:gd name="T60" fmla="*/ 2147483646 w 478"/>
              <a:gd name="T61" fmla="*/ 2147483646 h 3"/>
              <a:gd name="T62" fmla="*/ 2147483646 w 478"/>
              <a:gd name="T63" fmla="*/ 2147483646 h 3"/>
              <a:gd name="T64" fmla="*/ 2147483646 w 478"/>
              <a:gd name="T65" fmla="*/ 2147483646 h 3"/>
              <a:gd name="T66" fmla="*/ 2147483646 w 478"/>
              <a:gd name="T67" fmla="*/ 2147483646 h 3"/>
              <a:gd name="T68" fmla="*/ 2147483646 w 478"/>
              <a:gd name="T69" fmla="*/ 0 h 3"/>
              <a:gd name="T70" fmla="*/ 2147483646 w 478"/>
              <a:gd name="T71" fmla="*/ 0 h 3"/>
              <a:gd name="T72" fmla="*/ 2147483646 w 478"/>
              <a:gd name="T73" fmla="*/ 0 h 3"/>
              <a:gd name="T74" fmla="*/ 2147483646 w 478"/>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8" h="3">
                <a:moveTo>
                  <a:pt x="1" y="0"/>
                </a:moveTo>
                <a:lnTo>
                  <a:pt x="89" y="0"/>
                </a:lnTo>
                <a:lnTo>
                  <a:pt x="88" y="0"/>
                </a:lnTo>
                <a:lnTo>
                  <a:pt x="88" y="1"/>
                </a:lnTo>
                <a:lnTo>
                  <a:pt x="88" y="3"/>
                </a:lnTo>
                <a:lnTo>
                  <a:pt x="0" y="3"/>
                </a:lnTo>
                <a:lnTo>
                  <a:pt x="0" y="1"/>
                </a:lnTo>
                <a:lnTo>
                  <a:pt x="0" y="0"/>
                </a:lnTo>
                <a:lnTo>
                  <a:pt x="1" y="0"/>
                </a:lnTo>
                <a:close/>
                <a:moveTo>
                  <a:pt x="268" y="0"/>
                </a:moveTo>
                <a:lnTo>
                  <a:pt x="478" y="0"/>
                </a:lnTo>
                <a:lnTo>
                  <a:pt x="478" y="1"/>
                </a:lnTo>
                <a:lnTo>
                  <a:pt x="476" y="1"/>
                </a:lnTo>
                <a:lnTo>
                  <a:pt x="476" y="3"/>
                </a:lnTo>
                <a:lnTo>
                  <a:pt x="274" y="3"/>
                </a:lnTo>
                <a:lnTo>
                  <a:pt x="274" y="1"/>
                </a:lnTo>
                <a:lnTo>
                  <a:pt x="272" y="1"/>
                </a:lnTo>
                <a:lnTo>
                  <a:pt x="270" y="0"/>
                </a:lnTo>
                <a:lnTo>
                  <a:pt x="268" y="0"/>
                </a:lnTo>
                <a:close/>
              </a:path>
            </a:pathLst>
          </a:custGeom>
          <a:solidFill>
            <a:srgbClr val="A5A4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62" name="Freeform 1068"/>
          <p:cNvSpPr>
            <a:spLocks noEditPoints="1"/>
          </p:cNvSpPr>
          <p:nvPr/>
        </p:nvSpPr>
        <p:spPr bwMode="auto">
          <a:xfrm>
            <a:off x="6543675" y="4743450"/>
            <a:ext cx="762000" cy="6350"/>
          </a:xfrm>
          <a:custGeom>
            <a:avLst/>
            <a:gdLst>
              <a:gd name="T0" fmla="*/ 2147483646 w 480"/>
              <a:gd name="T1" fmla="*/ 0 h 4"/>
              <a:gd name="T2" fmla="*/ 2147483646 w 480"/>
              <a:gd name="T3" fmla="*/ 0 h 4"/>
              <a:gd name="T4" fmla="*/ 2147483646 w 480"/>
              <a:gd name="T5" fmla="*/ 0 h 4"/>
              <a:gd name="T6" fmla="*/ 2147483646 w 480"/>
              <a:gd name="T7" fmla="*/ 0 h 4"/>
              <a:gd name="T8" fmla="*/ 2147483646 w 480"/>
              <a:gd name="T9" fmla="*/ 0 h 4"/>
              <a:gd name="T10" fmla="*/ 2147483646 w 480"/>
              <a:gd name="T11" fmla="*/ 2147483646 h 4"/>
              <a:gd name="T12" fmla="*/ 2147483646 w 480"/>
              <a:gd name="T13" fmla="*/ 2147483646 h 4"/>
              <a:gd name="T14" fmla="*/ 2147483646 w 480"/>
              <a:gd name="T15" fmla="*/ 2147483646 h 4"/>
              <a:gd name="T16" fmla="*/ 2147483646 w 480"/>
              <a:gd name="T17" fmla="*/ 2147483646 h 4"/>
              <a:gd name="T18" fmla="*/ 2147483646 w 480"/>
              <a:gd name="T19" fmla="*/ 2147483646 h 4"/>
              <a:gd name="T20" fmla="*/ 0 w 480"/>
              <a:gd name="T21" fmla="*/ 2147483646 h 4"/>
              <a:gd name="T22" fmla="*/ 0 w 480"/>
              <a:gd name="T23" fmla="*/ 2147483646 h 4"/>
              <a:gd name="T24" fmla="*/ 0 w 480"/>
              <a:gd name="T25" fmla="*/ 2147483646 h 4"/>
              <a:gd name="T26" fmla="*/ 2147483646 w 480"/>
              <a:gd name="T27" fmla="*/ 2147483646 h 4"/>
              <a:gd name="T28" fmla="*/ 2147483646 w 480"/>
              <a:gd name="T29" fmla="*/ 2147483646 h 4"/>
              <a:gd name="T30" fmla="*/ 2147483646 w 480"/>
              <a:gd name="T31" fmla="*/ 0 h 4"/>
              <a:gd name="T32" fmla="*/ 2147483646 w 480"/>
              <a:gd name="T33" fmla="*/ 0 h 4"/>
              <a:gd name="T34" fmla="*/ 2147483646 w 480"/>
              <a:gd name="T35" fmla="*/ 0 h 4"/>
              <a:gd name="T36" fmla="*/ 2147483646 w 480"/>
              <a:gd name="T37" fmla="*/ 0 h 4"/>
              <a:gd name="T38" fmla="*/ 2147483646 w 480"/>
              <a:gd name="T39" fmla="*/ 0 h 4"/>
              <a:gd name="T40" fmla="*/ 2147483646 w 480"/>
              <a:gd name="T41" fmla="*/ 0 h 4"/>
              <a:gd name="T42" fmla="*/ 2147483646 w 480"/>
              <a:gd name="T43" fmla="*/ 0 h 4"/>
              <a:gd name="T44" fmla="*/ 2147483646 w 480"/>
              <a:gd name="T45" fmla="*/ 0 h 4"/>
              <a:gd name="T46" fmla="*/ 2147483646 w 480"/>
              <a:gd name="T47" fmla="*/ 0 h 4"/>
              <a:gd name="T48" fmla="*/ 2147483646 w 480"/>
              <a:gd name="T49" fmla="*/ 2147483646 h 4"/>
              <a:gd name="T50" fmla="*/ 2147483646 w 480"/>
              <a:gd name="T51" fmla="*/ 2147483646 h 4"/>
              <a:gd name="T52" fmla="*/ 2147483646 w 480"/>
              <a:gd name="T53" fmla="*/ 2147483646 h 4"/>
              <a:gd name="T54" fmla="*/ 2147483646 w 480"/>
              <a:gd name="T55" fmla="*/ 2147483646 h 4"/>
              <a:gd name="T56" fmla="*/ 2147483646 w 480"/>
              <a:gd name="T57" fmla="*/ 2147483646 h 4"/>
              <a:gd name="T58" fmla="*/ 2147483646 w 480"/>
              <a:gd name="T59" fmla="*/ 2147483646 h 4"/>
              <a:gd name="T60" fmla="*/ 2147483646 w 480"/>
              <a:gd name="T61" fmla="*/ 2147483646 h 4"/>
              <a:gd name="T62" fmla="*/ 2147483646 w 480"/>
              <a:gd name="T63" fmla="*/ 2147483646 h 4"/>
              <a:gd name="T64" fmla="*/ 2147483646 w 480"/>
              <a:gd name="T65" fmla="*/ 2147483646 h 4"/>
              <a:gd name="T66" fmla="*/ 2147483646 w 480"/>
              <a:gd name="T67" fmla="*/ 2147483646 h 4"/>
              <a:gd name="T68" fmla="*/ 2147483646 w 480"/>
              <a:gd name="T69" fmla="*/ 0 h 4"/>
              <a:gd name="T70" fmla="*/ 2147483646 w 480"/>
              <a:gd name="T71" fmla="*/ 0 h 4"/>
              <a:gd name="T72" fmla="*/ 2147483646 w 480"/>
              <a:gd name="T73" fmla="*/ 0 h 4"/>
              <a:gd name="T74" fmla="*/ 2147483646 w 480"/>
              <a:gd name="T75" fmla="*/ 0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80" h="4">
                <a:moveTo>
                  <a:pt x="2" y="0"/>
                </a:moveTo>
                <a:lnTo>
                  <a:pt x="90" y="0"/>
                </a:lnTo>
                <a:lnTo>
                  <a:pt x="90" y="2"/>
                </a:lnTo>
                <a:lnTo>
                  <a:pt x="88" y="2"/>
                </a:lnTo>
                <a:lnTo>
                  <a:pt x="88" y="4"/>
                </a:lnTo>
                <a:lnTo>
                  <a:pt x="0" y="4"/>
                </a:lnTo>
                <a:lnTo>
                  <a:pt x="0" y="2"/>
                </a:lnTo>
                <a:lnTo>
                  <a:pt x="2" y="2"/>
                </a:lnTo>
                <a:lnTo>
                  <a:pt x="2" y="0"/>
                </a:lnTo>
                <a:close/>
                <a:moveTo>
                  <a:pt x="274" y="0"/>
                </a:moveTo>
                <a:lnTo>
                  <a:pt x="480" y="0"/>
                </a:lnTo>
                <a:lnTo>
                  <a:pt x="478" y="0"/>
                </a:lnTo>
                <a:lnTo>
                  <a:pt x="478" y="2"/>
                </a:lnTo>
                <a:lnTo>
                  <a:pt x="478" y="4"/>
                </a:lnTo>
                <a:lnTo>
                  <a:pt x="279" y="4"/>
                </a:lnTo>
                <a:lnTo>
                  <a:pt x="279" y="2"/>
                </a:lnTo>
                <a:lnTo>
                  <a:pt x="277" y="2"/>
                </a:lnTo>
                <a:lnTo>
                  <a:pt x="276" y="2"/>
                </a:lnTo>
                <a:lnTo>
                  <a:pt x="276" y="0"/>
                </a:lnTo>
                <a:lnTo>
                  <a:pt x="274" y="0"/>
                </a:lnTo>
                <a:close/>
              </a:path>
            </a:pathLst>
          </a:custGeom>
          <a:solidFill>
            <a:srgbClr val="A6A5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63" name="Freeform 1069"/>
          <p:cNvSpPr>
            <a:spLocks noEditPoints="1"/>
          </p:cNvSpPr>
          <p:nvPr/>
        </p:nvSpPr>
        <p:spPr bwMode="auto">
          <a:xfrm>
            <a:off x="6543675" y="4746625"/>
            <a:ext cx="758825" cy="4763"/>
          </a:xfrm>
          <a:custGeom>
            <a:avLst/>
            <a:gdLst>
              <a:gd name="T0" fmla="*/ 2147483646 w 478"/>
              <a:gd name="T1" fmla="*/ 0 h 3"/>
              <a:gd name="T2" fmla="*/ 2147483646 w 478"/>
              <a:gd name="T3" fmla="*/ 0 h 3"/>
              <a:gd name="T4" fmla="*/ 2147483646 w 478"/>
              <a:gd name="T5" fmla="*/ 0 h 3"/>
              <a:gd name="T6" fmla="*/ 2147483646 w 478"/>
              <a:gd name="T7" fmla="*/ 0 h 3"/>
              <a:gd name="T8" fmla="*/ 2147483646 w 478"/>
              <a:gd name="T9" fmla="*/ 0 h 3"/>
              <a:gd name="T10" fmla="*/ 2147483646 w 478"/>
              <a:gd name="T11" fmla="*/ 2147483646 h 3"/>
              <a:gd name="T12" fmla="*/ 2147483646 w 478"/>
              <a:gd name="T13" fmla="*/ 2147483646 h 3"/>
              <a:gd name="T14" fmla="*/ 2147483646 w 478"/>
              <a:gd name="T15" fmla="*/ 2147483646 h 3"/>
              <a:gd name="T16" fmla="*/ 2147483646 w 478"/>
              <a:gd name="T17" fmla="*/ 2147483646 h 3"/>
              <a:gd name="T18" fmla="*/ 2147483646 w 478"/>
              <a:gd name="T19" fmla="*/ 2147483646 h 3"/>
              <a:gd name="T20" fmla="*/ 0 w 478"/>
              <a:gd name="T21" fmla="*/ 2147483646 h 3"/>
              <a:gd name="T22" fmla="*/ 0 w 478"/>
              <a:gd name="T23" fmla="*/ 2147483646 h 3"/>
              <a:gd name="T24" fmla="*/ 0 w 478"/>
              <a:gd name="T25" fmla="*/ 2147483646 h 3"/>
              <a:gd name="T26" fmla="*/ 0 w 478"/>
              <a:gd name="T27" fmla="*/ 2147483646 h 3"/>
              <a:gd name="T28" fmla="*/ 0 w 478"/>
              <a:gd name="T29" fmla="*/ 2147483646 h 3"/>
              <a:gd name="T30" fmla="*/ 0 w 478"/>
              <a:gd name="T31" fmla="*/ 0 h 3"/>
              <a:gd name="T32" fmla="*/ 0 w 478"/>
              <a:gd name="T33" fmla="*/ 0 h 3"/>
              <a:gd name="T34" fmla="*/ 2147483646 w 478"/>
              <a:gd name="T35" fmla="*/ 0 h 3"/>
              <a:gd name="T36" fmla="*/ 2147483646 w 478"/>
              <a:gd name="T37" fmla="*/ 0 h 3"/>
              <a:gd name="T38" fmla="*/ 2147483646 w 478"/>
              <a:gd name="T39" fmla="*/ 0 h 3"/>
              <a:gd name="T40" fmla="*/ 2147483646 w 478"/>
              <a:gd name="T41" fmla="*/ 0 h 3"/>
              <a:gd name="T42" fmla="*/ 2147483646 w 478"/>
              <a:gd name="T43" fmla="*/ 0 h 3"/>
              <a:gd name="T44" fmla="*/ 2147483646 w 478"/>
              <a:gd name="T45" fmla="*/ 0 h 3"/>
              <a:gd name="T46" fmla="*/ 2147483646 w 478"/>
              <a:gd name="T47" fmla="*/ 0 h 3"/>
              <a:gd name="T48" fmla="*/ 2147483646 w 478"/>
              <a:gd name="T49" fmla="*/ 2147483646 h 3"/>
              <a:gd name="T50" fmla="*/ 2147483646 w 478"/>
              <a:gd name="T51" fmla="*/ 2147483646 h 3"/>
              <a:gd name="T52" fmla="*/ 2147483646 w 478"/>
              <a:gd name="T53" fmla="*/ 2147483646 h 3"/>
              <a:gd name="T54" fmla="*/ 2147483646 w 478"/>
              <a:gd name="T55" fmla="*/ 2147483646 h 3"/>
              <a:gd name="T56" fmla="*/ 2147483646 w 478"/>
              <a:gd name="T57" fmla="*/ 2147483646 h 3"/>
              <a:gd name="T58" fmla="*/ 2147483646 w 478"/>
              <a:gd name="T59" fmla="*/ 2147483646 h 3"/>
              <a:gd name="T60" fmla="*/ 2147483646 w 478"/>
              <a:gd name="T61" fmla="*/ 2147483646 h 3"/>
              <a:gd name="T62" fmla="*/ 2147483646 w 478"/>
              <a:gd name="T63" fmla="*/ 2147483646 h 3"/>
              <a:gd name="T64" fmla="*/ 2147483646 w 478"/>
              <a:gd name="T65" fmla="*/ 2147483646 h 3"/>
              <a:gd name="T66" fmla="*/ 2147483646 w 478"/>
              <a:gd name="T67" fmla="*/ 2147483646 h 3"/>
              <a:gd name="T68" fmla="*/ 2147483646 w 478"/>
              <a:gd name="T69" fmla="*/ 0 h 3"/>
              <a:gd name="T70" fmla="*/ 2147483646 w 478"/>
              <a:gd name="T71" fmla="*/ 0 h 3"/>
              <a:gd name="T72" fmla="*/ 2147483646 w 478"/>
              <a:gd name="T73" fmla="*/ 0 h 3"/>
              <a:gd name="T74" fmla="*/ 2147483646 w 478"/>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8" h="3">
                <a:moveTo>
                  <a:pt x="2" y="0"/>
                </a:moveTo>
                <a:lnTo>
                  <a:pt x="90" y="0"/>
                </a:lnTo>
                <a:lnTo>
                  <a:pt x="88" y="0"/>
                </a:lnTo>
                <a:lnTo>
                  <a:pt x="88" y="2"/>
                </a:lnTo>
                <a:lnTo>
                  <a:pt x="88" y="3"/>
                </a:lnTo>
                <a:lnTo>
                  <a:pt x="0" y="3"/>
                </a:lnTo>
                <a:lnTo>
                  <a:pt x="0" y="2"/>
                </a:lnTo>
                <a:lnTo>
                  <a:pt x="0" y="0"/>
                </a:lnTo>
                <a:lnTo>
                  <a:pt x="2" y="0"/>
                </a:lnTo>
                <a:close/>
                <a:moveTo>
                  <a:pt x="276" y="0"/>
                </a:moveTo>
                <a:lnTo>
                  <a:pt x="478" y="0"/>
                </a:lnTo>
                <a:lnTo>
                  <a:pt x="478" y="2"/>
                </a:lnTo>
                <a:lnTo>
                  <a:pt x="477" y="2"/>
                </a:lnTo>
                <a:lnTo>
                  <a:pt x="477" y="3"/>
                </a:lnTo>
                <a:lnTo>
                  <a:pt x="281" y="3"/>
                </a:lnTo>
                <a:lnTo>
                  <a:pt x="281" y="2"/>
                </a:lnTo>
                <a:lnTo>
                  <a:pt x="279" y="2"/>
                </a:lnTo>
                <a:lnTo>
                  <a:pt x="279" y="0"/>
                </a:lnTo>
                <a:lnTo>
                  <a:pt x="277" y="0"/>
                </a:lnTo>
                <a:lnTo>
                  <a:pt x="276" y="0"/>
                </a:lnTo>
                <a:close/>
              </a:path>
            </a:pathLst>
          </a:custGeom>
          <a:solidFill>
            <a:srgbClr val="A8A8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64" name="Freeform 1070"/>
          <p:cNvSpPr>
            <a:spLocks noEditPoints="1"/>
          </p:cNvSpPr>
          <p:nvPr/>
        </p:nvSpPr>
        <p:spPr bwMode="auto">
          <a:xfrm>
            <a:off x="6540500" y="4749800"/>
            <a:ext cx="762000" cy="4763"/>
          </a:xfrm>
          <a:custGeom>
            <a:avLst/>
            <a:gdLst>
              <a:gd name="T0" fmla="*/ 2147483646 w 480"/>
              <a:gd name="T1" fmla="*/ 0 h 3"/>
              <a:gd name="T2" fmla="*/ 2147483646 w 480"/>
              <a:gd name="T3" fmla="*/ 0 h 3"/>
              <a:gd name="T4" fmla="*/ 2147483646 w 480"/>
              <a:gd name="T5" fmla="*/ 0 h 3"/>
              <a:gd name="T6" fmla="*/ 2147483646 w 480"/>
              <a:gd name="T7" fmla="*/ 0 h 3"/>
              <a:gd name="T8" fmla="*/ 2147483646 w 480"/>
              <a:gd name="T9" fmla="*/ 0 h 3"/>
              <a:gd name="T10" fmla="*/ 2147483646 w 480"/>
              <a:gd name="T11" fmla="*/ 2147483646 h 3"/>
              <a:gd name="T12" fmla="*/ 2147483646 w 480"/>
              <a:gd name="T13" fmla="*/ 2147483646 h 3"/>
              <a:gd name="T14" fmla="*/ 2147483646 w 480"/>
              <a:gd name="T15" fmla="*/ 2147483646 h 3"/>
              <a:gd name="T16" fmla="*/ 2147483646 w 480"/>
              <a:gd name="T17" fmla="*/ 2147483646 h 3"/>
              <a:gd name="T18" fmla="*/ 2147483646 w 480"/>
              <a:gd name="T19" fmla="*/ 2147483646 h 3"/>
              <a:gd name="T20" fmla="*/ 0 w 480"/>
              <a:gd name="T21" fmla="*/ 2147483646 h 3"/>
              <a:gd name="T22" fmla="*/ 2147483646 w 480"/>
              <a:gd name="T23" fmla="*/ 2147483646 h 3"/>
              <a:gd name="T24" fmla="*/ 2147483646 w 480"/>
              <a:gd name="T25" fmla="*/ 2147483646 h 3"/>
              <a:gd name="T26" fmla="*/ 2147483646 w 480"/>
              <a:gd name="T27" fmla="*/ 2147483646 h 3"/>
              <a:gd name="T28" fmla="*/ 2147483646 w 480"/>
              <a:gd name="T29" fmla="*/ 2147483646 h 3"/>
              <a:gd name="T30" fmla="*/ 2147483646 w 480"/>
              <a:gd name="T31" fmla="*/ 0 h 3"/>
              <a:gd name="T32" fmla="*/ 2147483646 w 480"/>
              <a:gd name="T33" fmla="*/ 0 h 3"/>
              <a:gd name="T34" fmla="*/ 2147483646 w 480"/>
              <a:gd name="T35" fmla="*/ 0 h 3"/>
              <a:gd name="T36" fmla="*/ 2147483646 w 480"/>
              <a:gd name="T37" fmla="*/ 0 h 3"/>
              <a:gd name="T38" fmla="*/ 2147483646 w 480"/>
              <a:gd name="T39" fmla="*/ 0 h 3"/>
              <a:gd name="T40" fmla="*/ 2147483646 w 480"/>
              <a:gd name="T41" fmla="*/ 0 h 3"/>
              <a:gd name="T42" fmla="*/ 2147483646 w 480"/>
              <a:gd name="T43" fmla="*/ 0 h 3"/>
              <a:gd name="T44" fmla="*/ 2147483646 w 480"/>
              <a:gd name="T45" fmla="*/ 0 h 3"/>
              <a:gd name="T46" fmla="*/ 2147483646 w 480"/>
              <a:gd name="T47" fmla="*/ 0 h 3"/>
              <a:gd name="T48" fmla="*/ 2147483646 w 480"/>
              <a:gd name="T49" fmla="*/ 2147483646 h 3"/>
              <a:gd name="T50" fmla="*/ 2147483646 w 480"/>
              <a:gd name="T51" fmla="*/ 2147483646 h 3"/>
              <a:gd name="T52" fmla="*/ 2147483646 w 480"/>
              <a:gd name="T53" fmla="*/ 2147483646 h 3"/>
              <a:gd name="T54" fmla="*/ 2147483646 w 480"/>
              <a:gd name="T55" fmla="*/ 2147483646 h 3"/>
              <a:gd name="T56" fmla="*/ 2147483646 w 480"/>
              <a:gd name="T57" fmla="*/ 2147483646 h 3"/>
              <a:gd name="T58" fmla="*/ 2147483646 w 480"/>
              <a:gd name="T59" fmla="*/ 2147483646 h 3"/>
              <a:gd name="T60" fmla="*/ 2147483646 w 480"/>
              <a:gd name="T61" fmla="*/ 2147483646 h 3"/>
              <a:gd name="T62" fmla="*/ 2147483646 w 480"/>
              <a:gd name="T63" fmla="*/ 2147483646 h 3"/>
              <a:gd name="T64" fmla="*/ 2147483646 w 480"/>
              <a:gd name="T65" fmla="*/ 2147483646 h 3"/>
              <a:gd name="T66" fmla="*/ 2147483646 w 480"/>
              <a:gd name="T67" fmla="*/ 2147483646 h 3"/>
              <a:gd name="T68" fmla="*/ 2147483646 w 480"/>
              <a:gd name="T69" fmla="*/ 0 h 3"/>
              <a:gd name="T70" fmla="*/ 2147483646 w 480"/>
              <a:gd name="T71" fmla="*/ 0 h 3"/>
              <a:gd name="T72" fmla="*/ 2147483646 w 480"/>
              <a:gd name="T73" fmla="*/ 0 h 3"/>
              <a:gd name="T74" fmla="*/ 2147483646 w 480"/>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80" h="3">
                <a:moveTo>
                  <a:pt x="2" y="0"/>
                </a:moveTo>
                <a:lnTo>
                  <a:pt x="90" y="0"/>
                </a:lnTo>
                <a:lnTo>
                  <a:pt x="90" y="1"/>
                </a:lnTo>
                <a:lnTo>
                  <a:pt x="88" y="1"/>
                </a:lnTo>
                <a:lnTo>
                  <a:pt x="88" y="3"/>
                </a:lnTo>
                <a:lnTo>
                  <a:pt x="0" y="3"/>
                </a:lnTo>
                <a:lnTo>
                  <a:pt x="2" y="1"/>
                </a:lnTo>
                <a:lnTo>
                  <a:pt x="2" y="0"/>
                </a:lnTo>
                <a:close/>
                <a:moveTo>
                  <a:pt x="281" y="0"/>
                </a:moveTo>
                <a:lnTo>
                  <a:pt x="480" y="0"/>
                </a:lnTo>
                <a:lnTo>
                  <a:pt x="479" y="0"/>
                </a:lnTo>
                <a:lnTo>
                  <a:pt x="479" y="1"/>
                </a:lnTo>
                <a:lnTo>
                  <a:pt x="479" y="3"/>
                </a:lnTo>
                <a:lnTo>
                  <a:pt x="286" y="3"/>
                </a:lnTo>
                <a:lnTo>
                  <a:pt x="286" y="1"/>
                </a:lnTo>
                <a:lnTo>
                  <a:pt x="284" y="1"/>
                </a:lnTo>
                <a:lnTo>
                  <a:pt x="283" y="1"/>
                </a:lnTo>
                <a:lnTo>
                  <a:pt x="283" y="0"/>
                </a:lnTo>
                <a:lnTo>
                  <a:pt x="281" y="0"/>
                </a:lnTo>
                <a:close/>
              </a:path>
            </a:pathLst>
          </a:custGeom>
          <a:solidFill>
            <a:srgbClr val="AC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65" name="Freeform 1071"/>
          <p:cNvSpPr>
            <a:spLocks noEditPoints="1"/>
          </p:cNvSpPr>
          <p:nvPr/>
        </p:nvSpPr>
        <p:spPr bwMode="auto">
          <a:xfrm>
            <a:off x="6540500" y="4751388"/>
            <a:ext cx="760413" cy="6350"/>
          </a:xfrm>
          <a:custGeom>
            <a:avLst/>
            <a:gdLst>
              <a:gd name="T0" fmla="*/ 2147483646 w 479"/>
              <a:gd name="T1" fmla="*/ 0 h 4"/>
              <a:gd name="T2" fmla="*/ 2147483646 w 479"/>
              <a:gd name="T3" fmla="*/ 0 h 4"/>
              <a:gd name="T4" fmla="*/ 2147483646 w 479"/>
              <a:gd name="T5" fmla="*/ 0 h 4"/>
              <a:gd name="T6" fmla="*/ 2147483646 w 479"/>
              <a:gd name="T7" fmla="*/ 0 h 4"/>
              <a:gd name="T8" fmla="*/ 2147483646 w 479"/>
              <a:gd name="T9" fmla="*/ 0 h 4"/>
              <a:gd name="T10" fmla="*/ 2147483646 w 479"/>
              <a:gd name="T11" fmla="*/ 2147483646 h 4"/>
              <a:gd name="T12" fmla="*/ 2147483646 w 479"/>
              <a:gd name="T13" fmla="*/ 2147483646 h 4"/>
              <a:gd name="T14" fmla="*/ 2147483646 w 479"/>
              <a:gd name="T15" fmla="*/ 2147483646 h 4"/>
              <a:gd name="T16" fmla="*/ 2147483646 w 479"/>
              <a:gd name="T17" fmla="*/ 2147483646 h 4"/>
              <a:gd name="T18" fmla="*/ 2147483646 w 479"/>
              <a:gd name="T19" fmla="*/ 2147483646 h 4"/>
              <a:gd name="T20" fmla="*/ 0 w 479"/>
              <a:gd name="T21" fmla="*/ 2147483646 h 4"/>
              <a:gd name="T22" fmla="*/ 0 w 479"/>
              <a:gd name="T23" fmla="*/ 2147483646 h 4"/>
              <a:gd name="T24" fmla="*/ 0 w 479"/>
              <a:gd name="T25" fmla="*/ 2147483646 h 4"/>
              <a:gd name="T26" fmla="*/ 0 w 479"/>
              <a:gd name="T27" fmla="*/ 2147483646 h 4"/>
              <a:gd name="T28" fmla="*/ 0 w 479"/>
              <a:gd name="T29" fmla="*/ 2147483646 h 4"/>
              <a:gd name="T30" fmla="*/ 2147483646 w 479"/>
              <a:gd name="T31" fmla="*/ 0 h 4"/>
              <a:gd name="T32" fmla="*/ 2147483646 w 479"/>
              <a:gd name="T33" fmla="*/ 0 h 4"/>
              <a:gd name="T34" fmla="*/ 2147483646 w 479"/>
              <a:gd name="T35" fmla="*/ 0 h 4"/>
              <a:gd name="T36" fmla="*/ 2147483646 w 479"/>
              <a:gd name="T37" fmla="*/ 0 h 4"/>
              <a:gd name="T38" fmla="*/ 2147483646 w 479"/>
              <a:gd name="T39" fmla="*/ 0 h 4"/>
              <a:gd name="T40" fmla="*/ 2147483646 w 479"/>
              <a:gd name="T41" fmla="*/ 0 h 4"/>
              <a:gd name="T42" fmla="*/ 2147483646 w 479"/>
              <a:gd name="T43" fmla="*/ 0 h 4"/>
              <a:gd name="T44" fmla="*/ 2147483646 w 479"/>
              <a:gd name="T45" fmla="*/ 0 h 4"/>
              <a:gd name="T46" fmla="*/ 2147483646 w 479"/>
              <a:gd name="T47" fmla="*/ 0 h 4"/>
              <a:gd name="T48" fmla="*/ 2147483646 w 479"/>
              <a:gd name="T49" fmla="*/ 2147483646 h 4"/>
              <a:gd name="T50" fmla="*/ 2147483646 w 479"/>
              <a:gd name="T51" fmla="*/ 2147483646 h 4"/>
              <a:gd name="T52" fmla="*/ 2147483646 w 479"/>
              <a:gd name="T53" fmla="*/ 2147483646 h 4"/>
              <a:gd name="T54" fmla="*/ 2147483646 w 479"/>
              <a:gd name="T55" fmla="*/ 2147483646 h 4"/>
              <a:gd name="T56" fmla="*/ 2147483646 w 479"/>
              <a:gd name="T57" fmla="*/ 2147483646 h 4"/>
              <a:gd name="T58" fmla="*/ 2147483646 w 479"/>
              <a:gd name="T59" fmla="*/ 2147483646 h 4"/>
              <a:gd name="T60" fmla="*/ 2147483646 w 479"/>
              <a:gd name="T61" fmla="*/ 2147483646 h 4"/>
              <a:gd name="T62" fmla="*/ 2147483646 w 479"/>
              <a:gd name="T63" fmla="*/ 2147483646 h 4"/>
              <a:gd name="T64" fmla="*/ 2147483646 w 479"/>
              <a:gd name="T65" fmla="*/ 2147483646 h 4"/>
              <a:gd name="T66" fmla="*/ 2147483646 w 479"/>
              <a:gd name="T67" fmla="*/ 2147483646 h 4"/>
              <a:gd name="T68" fmla="*/ 2147483646 w 479"/>
              <a:gd name="T69" fmla="*/ 0 h 4"/>
              <a:gd name="T70" fmla="*/ 2147483646 w 479"/>
              <a:gd name="T71" fmla="*/ 0 h 4"/>
              <a:gd name="T72" fmla="*/ 2147483646 w 479"/>
              <a:gd name="T73" fmla="*/ 0 h 4"/>
              <a:gd name="T74" fmla="*/ 2147483646 w 479"/>
              <a:gd name="T75" fmla="*/ 0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9" h="4">
                <a:moveTo>
                  <a:pt x="2" y="0"/>
                </a:moveTo>
                <a:lnTo>
                  <a:pt x="90" y="0"/>
                </a:lnTo>
                <a:lnTo>
                  <a:pt x="88" y="0"/>
                </a:lnTo>
                <a:lnTo>
                  <a:pt x="88" y="2"/>
                </a:lnTo>
                <a:lnTo>
                  <a:pt x="88" y="4"/>
                </a:lnTo>
                <a:lnTo>
                  <a:pt x="0" y="4"/>
                </a:lnTo>
                <a:lnTo>
                  <a:pt x="0" y="2"/>
                </a:lnTo>
                <a:lnTo>
                  <a:pt x="2" y="0"/>
                </a:lnTo>
                <a:close/>
                <a:moveTo>
                  <a:pt x="283" y="0"/>
                </a:moveTo>
                <a:lnTo>
                  <a:pt x="479" y="0"/>
                </a:lnTo>
                <a:lnTo>
                  <a:pt x="479" y="2"/>
                </a:lnTo>
                <a:lnTo>
                  <a:pt x="477" y="2"/>
                </a:lnTo>
                <a:lnTo>
                  <a:pt x="477" y="4"/>
                </a:lnTo>
                <a:lnTo>
                  <a:pt x="289" y="4"/>
                </a:lnTo>
                <a:lnTo>
                  <a:pt x="288" y="2"/>
                </a:lnTo>
                <a:lnTo>
                  <a:pt x="286" y="2"/>
                </a:lnTo>
                <a:lnTo>
                  <a:pt x="286" y="0"/>
                </a:lnTo>
                <a:lnTo>
                  <a:pt x="284" y="0"/>
                </a:lnTo>
                <a:lnTo>
                  <a:pt x="283" y="0"/>
                </a:lnTo>
                <a:close/>
              </a:path>
            </a:pathLst>
          </a:custGeom>
          <a:solidFill>
            <a:srgbClr val="AF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66" name="Freeform 1072"/>
          <p:cNvSpPr>
            <a:spLocks noEditPoints="1"/>
          </p:cNvSpPr>
          <p:nvPr/>
        </p:nvSpPr>
        <p:spPr bwMode="auto">
          <a:xfrm>
            <a:off x="6540500" y="4754563"/>
            <a:ext cx="760413" cy="4762"/>
          </a:xfrm>
          <a:custGeom>
            <a:avLst/>
            <a:gdLst>
              <a:gd name="T0" fmla="*/ 0 w 479"/>
              <a:gd name="T1" fmla="*/ 0 h 3"/>
              <a:gd name="T2" fmla="*/ 2147483646 w 479"/>
              <a:gd name="T3" fmla="*/ 0 h 3"/>
              <a:gd name="T4" fmla="*/ 2147483646 w 479"/>
              <a:gd name="T5" fmla="*/ 0 h 3"/>
              <a:gd name="T6" fmla="*/ 2147483646 w 479"/>
              <a:gd name="T7" fmla="*/ 0 h 3"/>
              <a:gd name="T8" fmla="*/ 2147483646 w 479"/>
              <a:gd name="T9" fmla="*/ 0 h 3"/>
              <a:gd name="T10" fmla="*/ 2147483646 w 479"/>
              <a:gd name="T11" fmla="*/ 2147483646 h 3"/>
              <a:gd name="T12" fmla="*/ 2147483646 w 479"/>
              <a:gd name="T13" fmla="*/ 2147483646 h 3"/>
              <a:gd name="T14" fmla="*/ 2147483646 w 479"/>
              <a:gd name="T15" fmla="*/ 2147483646 h 3"/>
              <a:gd name="T16" fmla="*/ 2147483646 w 479"/>
              <a:gd name="T17" fmla="*/ 2147483646 h 3"/>
              <a:gd name="T18" fmla="*/ 2147483646 w 479"/>
              <a:gd name="T19" fmla="*/ 2147483646 h 3"/>
              <a:gd name="T20" fmla="*/ 0 w 479"/>
              <a:gd name="T21" fmla="*/ 2147483646 h 3"/>
              <a:gd name="T22" fmla="*/ 0 w 479"/>
              <a:gd name="T23" fmla="*/ 2147483646 h 3"/>
              <a:gd name="T24" fmla="*/ 0 w 479"/>
              <a:gd name="T25" fmla="*/ 2147483646 h 3"/>
              <a:gd name="T26" fmla="*/ 0 w 479"/>
              <a:gd name="T27" fmla="*/ 2147483646 h 3"/>
              <a:gd name="T28" fmla="*/ 0 w 479"/>
              <a:gd name="T29" fmla="*/ 2147483646 h 3"/>
              <a:gd name="T30" fmla="*/ 0 w 479"/>
              <a:gd name="T31" fmla="*/ 0 h 3"/>
              <a:gd name="T32" fmla="*/ 0 w 479"/>
              <a:gd name="T33" fmla="*/ 0 h 3"/>
              <a:gd name="T34" fmla="*/ 0 w 479"/>
              <a:gd name="T35" fmla="*/ 0 h 3"/>
              <a:gd name="T36" fmla="*/ 0 w 479"/>
              <a:gd name="T37" fmla="*/ 0 h 3"/>
              <a:gd name="T38" fmla="*/ 2147483646 w 479"/>
              <a:gd name="T39" fmla="*/ 0 h 3"/>
              <a:gd name="T40" fmla="*/ 2147483646 w 479"/>
              <a:gd name="T41" fmla="*/ 0 h 3"/>
              <a:gd name="T42" fmla="*/ 2147483646 w 479"/>
              <a:gd name="T43" fmla="*/ 0 h 3"/>
              <a:gd name="T44" fmla="*/ 2147483646 w 479"/>
              <a:gd name="T45" fmla="*/ 0 h 3"/>
              <a:gd name="T46" fmla="*/ 2147483646 w 479"/>
              <a:gd name="T47" fmla="*/ 0 h 3"/>
              <a:gd name="T48" fmla="*/ 2147483646 w 479"/>
              <a:gd name="T49" fmla="*/ 2147483646 h 3"/>
              <a:gd name="T50" fmla="*/ 2147483646 w 479"/>
              <a:gd name="T51" fmla="*/ 2147483646 h 3"/>
              <a:gd name="T52" fmla="*/ 2147483646 w 479"/>
              <a:gd name="T53" fmla="*/ 2147483646 h 3"/>
              <a:gd name="T54" fmla="*/ 2147483646 w 479"/>
              <a:gd name="T55" fmla="*/ 2147483646 h 3"/>
              <a:gd name="T56" fmla="*/ 2147483646 w 479"/>
              <a:gd name="T57" fmla="*/ 2147483646 h 3"/>
              <a:gd name="T58" fmla="*/ 2147483646 w 479"/>
              <a:gd name="T59" fmla="*/ 2147483646 h 3"/>
              <a:gd name="T60" fmla="*/ 2147483646 w 479"/>
              <a:gd name="T61" fmla="*/ 2147483646 h 3"/>
              <a:gd name="T62" fmla="*/ 2147483646 w 479"/>
              <a:gd name="T63" fmla="*/ 2147483646 h 3"/>
              <a:gd name="T64" fmla="*/ 2147483646 w 479"/>
              <a:gd name="T65" fmla="*/ 2147483646 h 3"/>
              <a:gd name="T66" fmla="*/ 2147483646 w 479"/>
              <a:gd name="T67" fmla="*/ 2147483646 h 3"/>
              <a:gd name="T68" fmla="*/ 2147483646 w 479"/>
              <a:gd name="T69" fmla="*/ 0 h 3"/>
              <a:gd name="T70" fmla="*/ 2147483646 w 479"/>
              <a:gd name="T71" fmla="*/ 0 h 3"/>
              <a:gd name="T72" fmla="*/ 2147483646 w 479"/>
              <a:gd name="T73" fmla="*/ 0 h 3"/>
              <a:gd name="T74" fmla="*/ 2147483646 w 479"/>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9" h="3">
                <a:moveTo>
                  <a:pt x="0" y="0"/>
                </a:moveTo>
                <a:lnTo>
                  <a:pt x="88" y="0"/>
                </a:lnTo>
                <a:lnTo>
                  <a:pt x="88" y="2"/>
                </a:lnTo>
                <a:lnTo>
                  <a:pt x="87" y="2"/>
                </a:lnTo>
                <a:lnTo>
                  <a:pt x="87" y="3"/>
                </a:lnTo>
                <a:lnTo>
                  <a:pt x="0" y="3"/>
                </a:lnTo>
                <a:lnTo>
                  <a:pt x="0" y="2"/>
                </a:lnTo>
                <a:lnTo>
                  <a:pt x="0" y="0"/>
                </a:lnTo>
                <a:close/>
                <a:moveTo>
                  <a:pt x="286" y="0"/>
                </a:moveTo>
                <a:lnTo>
                  <a:pt x="479" y="0"/>
                </a:lnTo>
                <a:lnTo>
                  <a:pt x="477" y="0"/>
                </a:lnTo>
                <a:lnTo>
                  <a:pt x="477" y="2"/>
                </a:lnTo>
                <a:lnTo>
                  <a:pt x="477" y="3"/>
                </a:lnTo>
                <a:lnTo>
                  <a:pt x="291" y="3"/>
                </a:lnTo>
                <a:lnTo>
                  <a:pt x="291" y="2"/>
                </a:lnTo>
                <a:lnTo>
                  <a:pt x="289" y="2"/>
                </a:lnTo>
                <a:lnTo>
                  <a:pt x="288" y="0"/>
                </a:lnTo>
                <a:lnTo>
                  <a:pt x="286" y="0"/>
                </a:lnTo>
                <a:close/>
              </a:path>
            </a:pathLst>
          </a:custGeom>
          <a:solidFill>
            <a:srgbClr val="B1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67" name="Freeform 1073"/>
          <p:cNvSpPr>
            <a:spLocks noEditPoints="1"/>
          </p:cNvSpPr>
          <p:nvPr/>
        </p:nvSpPr>
        <p:spPr bwMode="auto">
          <a:xfrm>
            <a:off x="6540500" y="4757738"/>
            <a:ext cx="757238" cy="4762"/>
          </a:xfrm>
          <a:custGeom>
            <a:avLst/>
            <a:gdLst>
              <a:gd name="T0" fmla="*/ 0 w 477"/>
              <a:gd name="T1" fmla="*/ 0 h 3"/>
              <a:gd name="T2" fmla="*/ 2147483646 w 477"/>
              <a:gd name="T3" fmla="*/ 0 h 3"/>
              <a:gd name="T4" fmla="*/ 2147483646 w 477"/>
              <a:gd name="T5" fmla="*/ 0 h 3"/>
              <a:gd name="T6" fmla="*/ 2147483646 w 477"/>
              <a:gd name="T7" fmla="*/ 0 h 3"/>
              <a:gd name="T8" fmla="*/ 2147483646 w 477"/>
              <a:gd name="T9" fmla="*/ 0 h 3"/>
              <a:gd name="T10" fmla="*/ 2147483646 w 477"/>
              <a:gd name="T11" fmla="*/ 2147483646 h 3"/>
              <a:gd name="T12" fmla="*/ 2147483646 w 477"/>
              <a:gd name="T13" fmla="*/ 2147483646 h 3"/>
              <a:gd name="T14" fmla="*/ 2147483646 w 477"/>
              <a:gd name="T15" fmla="*/ 2147483646 h 3"/>
              <a:gd name="T16" fmla="*/ 2147483646 w 477"/>
              <a:gd name="T17" fmla="*/ 2147483646 h 3"/>
              <a:gd name="T18" fmla="*/ 2147483646 w 477"/>
              <a:gd name="T19" fmla="*/ 2147483646 h 3"/>
              <a:gd name="T20" fmla="*/ 0 w 477"/>
              <a:gd name="T21" fmla="*/ 2147483646 h 3"/>
              <a:gd name="T22" fmla="*/ 0 w 477"/>
              <a:gd name="T23" fmla="*/ 2147483646 h 3"/>
              <a:gd name="T24" fmla="*/ 0 w 477"/>
              <a:gd name="T25" fmla="*/ 2147483646 h 3"/>
              <a:gd name="T26" fmla="*/ 0 w 477"/>
              <a:gd name="T27" fmla="*/ 2147483646 h 3"/>
              <a:gd name="T28" fmla="*/ 0 w 477"/>
              <a:gd name="T29" fmla="*/ 2147483646 h 3"/>
              <a:gd name="T30" fmla="*/ 0 w 477"/>
              <a:gd name="T31" fmla="*/ 0 h 3"/>
              <a:gd name="T32" fmla="*/ 0 w 477"/>
              <a:gd name="T33" fmla="*/ 0 h 3"/>
              <a:gd name="T34" fmla="*/ 0 w 477"/>
              <a:gd name="T35" fmla="*/ 0 h 3"/>
              <a:gd name="T36" fmla="*/ 0 w 477"/>
              <a:gd name="T37" fmla="*/ 0 h 3"/>
              <a:gd name="T38" fmla="*/ 2147483646 w 477"/>
              <a:gd name="T39" fmla="*/ 0 h 3"/>
              <a:gd name="T40" fmla="*/ 2147483646 w 477"/>
              <a:gd name="T41" fmla="*/ 0 h 3"/>
              <a:gd name="T42" fmla="*/ 2147483646 w 477"/>
              <a:gd name="T43" fmla="*/ 0 h 3"/>
              <a:gd name="T44" fmla="*/ 2147483646 w 477"/>
              <a:gd name="T45" fmla="*/ 0 h 3"/>
              <a:gd name="T46" fmla="*/ 2147483646 w 477"/>
              <a:gd name="T47" fmla="*/ 0 h 3"/>
              <a:gd name="T48" fmla="*/ 2147483646 w 477"/>
              <a:gd name="T49" fmla="*/ 2147483646 h 3"/>
              <a:gd name="T50" fmla="*/ 2147483646 w 477"/>
              <a:gd name="T51" fmla="*/ 2147483646 h 3"/>
              <a:gd name="T52" fmla="*/ 2147483646 w 477"/>
              <a:gd name="T53" fmla="*/ 2147483646 h 3"/>
              <a:gd name="T54" fmla="*/ 2147483646 w 477"/>
              <a:gd name="T55" fmla="*/ 2147483646 h 3"/>
              <a:gd name="T56" fmla="*/ 2147483646 w 477"/>
              <a:gd name="T57" fmla="*/ 2147483646 h 3"/>
              <a:gd name="T58" fmla="*/ 2147483646 w 477"/>
              <a:gd name="T59" fmla="*/ 2147483646 h 3"/>
              <a:gd name="T60" fmla="*/ 2147483646 w 477"/>
              <a:gd name="T61" fmla="*/ 2147483646 h 3"/>
              <a:gd name="T62" fmla="*/ 2147483646 w 477"/>
              <a:gd name="T63" fmla="*/ 2147483646 h 3"/>
              <a:gd name="T64" fmla="*/ 2147483646 w 477"/>
              <a:gd name="T65" fmla="*/ 2147483646 h 3"/>
              <a:gd name="T66" fmla="*/ 2147483646 w 477"/>
              <a:gd name="T67" fmla="*/ 2147483646 h 3"/>
              <a:gd name="T68" fmla="*/ 2147483646 w 477"/>
              <a:gd name="T69" fmla="*/ 0 h 3"/>
              <a:gd name="T70" fmla="*/ 2147483646 w 477"/>
              <a:gd name="T71" fmla="*/ 0 h 3"/>
              <a:gd name="T72" fmla="*/ 2147483646 w 477"/>
              <a:gd name="T73" fmla="*/ 0 h 3"/>
              <a:gd name="T74" fmla="*/ 2147483646 w 477"/>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7" h="3">
                <a:moveTo>
                  <a:pt x="0" y="0"/>
                </a:moveTo>
                <a:lnTo>
                  <a:pt x="88" y="0"/>
                </a:lnTo>
                <a:lnTo>
                  <a:pt x="87" y="0"/>
                </a:lnTo>
                <a:lnTo>
                  <a:pt x="87" y="1"/>
                </a:lnTo>
                <a:lnTo>
                  <a:pt x="87" y="3"/>
                </a:lnTo>
                <a:lnTo>
                  <a:pt x="0" y="3"/>
                </a:lnTo>
                <a:lnTo>
                  <a:pt x="0" y="1"/>
                </a:lnTo>
                <a:lnTo>
                  <a:pt x="0" y="0"/>
                </a:lnTo>
                <a:close/>
                <a:moveTo>
                  <a:pt x="289" y="0"/>
                </a:moveTo>
                <a:lnTo>
                  <a:pt x="477" y="0"/>
                </a:lnTo>
                <a:lnTo>
                  <a:pt x="477" y="1"/>
                </a:lnTo>
                <a:lnTo>
                  <a:pt x="475" y="1"/>
                </a:lnTo>
                <a:lnTo>
                  <a:pt x="475" y="3"/>
                </a:lnTo>
                <a:lnTo>
                  <a:pt x="294" y="3"/>
                </a:lnTo>
                <a:lnTo>
                  <a:pt x="293" y="1"/>
                </a:lnTo>
                <a:lnTo>
                  <a:pt x="291" y="1"/>
                </a:lnTo>
                <a:lnTo>
                  <a:pt x="291" y="0"/>
                </a:lnTo>
                <a:lnTo>
                  <a:pt x="289" y="0"/>
                </a:lnTo>
                <a:close/>
              </a:path>
            </a:pathLst>
          </a:custGeom>
          <a:solidFill>
            <a:srgbClr val="B6B6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68" name="Freeform 1074"/>
          <p:cNvSpPr>
            <a:spLocks noEditPoints="1"/>
          </p:cNvSpPr>
          <p:nvPr/>
        </p:nvSpPr>
        <p:spPr bwMode="auto">
          <a:xfrm>
            <a:off x="6540500" y="4759325"/>
            <a:ext cx="757238" cy="6350"/>
          </a:xfrm>
          <a:custGeom>
            <a:avLst/>
            <a:gdLst>
              <a:gd name="T0" fmla="*/ 0 w 477"/>
              <a:gd name="T1" fmla="*/ 0 h 4"/>
              <a:gd name="T2" fmla="*/ 2147483646 w 477"/>
              <a:gd name="T3" fmla="*/ 0 h 4"/>
              <a:gd name="T4" fmla="*/ 2147483646 w 477"/>
              <a:gd name="T5" fmla="*/ 0 h 4"/>
              <a:gd name="T6" fmla="*/ 2147483646 w 477"/>
              <a:gd name="T7" fmla="*/ 0 h 4"/>
              <a:gd name="T8" fmla="*/ 2147483646 w 477"/>
              <a:gd name="T9" fmla="*/ 0 h 4"/>
              <a:gd name="T10" fmla="*/ 2147483646 w 477"/>
              <a:gd name="T11" fmla="*/ 2147483646 h 4"/>
              <a:gd name="T12" fmla="*/ 2147483646 w 477"/>
              <a:gd name="T13" fmla="*/ 2147483646 h 4"/>
              <a:gd name="T14" fmla="*/ 2147483646 w 477"/>
              <a:gd name="T15" fmla="*/ 2147483646 h 4"/>
              <a:gd name="T16" fmla="*/ 2147483646 w 477"/>
              <a:gd name="T17" fmla="*/ 2147483646 h 4"/>
              <a:gd name="T18" fmla="*/ 2147483646 w 477"/>
              <a:gd name="T19" fmla="*/ 2147483646 h 4"/>
              <a:gd name="T20" fmla="*/ 0 w 477"/>
              <a:gd name="T21" fmla="*/ 2147483646 h 4"/>
              <a:gd name="T22" fmla="*/ 0 w 477"/>
              <a:gd name="T23" fmla="*/ 2147483646 h 4"/>
              <a:gd name="T24" fmla="*/ 0 w 477"/>
              <a:gd name="T25" fmla="*/ 2147483646 h 4"/>
              <a:gd name="T26" fmla="*/ 0 w 477"/>
              <a:gd name="T27" fmla="*/ 2147483646 h 4"/>
              <a:gd name="T28" fmla="*/ 0 w 477"/>
              <a:gd name="T29" fmla="*/ 2147483646 h 4"/>
              <a:gd name="T30" fmla="*/ 0 w 477"/>
              <a:gd name="T31" fmla="*/ 0 h 4"/>
              <a:gd name="T32" fmla="*/ 0 w 477"/>
              <a:gd name="T33" fmla="*/ 0 h 4"/>
              <a:gd name="T34" fmla="*/ 0 w 477"/>
              <a:gd name="T35" fmla="*/ 0 h 4"/>
              <a:gd name="T36" fmla="*/ 0 w 477"/>
              <a:gd name="T37" fmla="*/ 0 h 4"/>
              <a:gd name="T38" fmla="*/ 2147483646 w 477"/>
              <a:gd name="T39" fmla="*/ 0 h 4"/>
              <a:gd name="T40" fmla="*/ 2147483646 w 477"/>
              <a:gd name="T41" fmla="*/ 0 h 4"/>
              <a:gd name="T42" fmla="*/ 2147483646 w 477"/>
              <a:gd name="T43" fmla="*/ 0 h 4"/>
              <a:gd name="T44" fmla="*/ 2147483646 w 477"/>
              <a:gd name="T45" fmla="*/ 0 h 4"/>
              <a:gd name="T46" fmla="*/ 2147483646 w 477"/>
              <a:gd name="T47" fmla="*/ 0 h 4"/>
              <a:gd name="T48" fmla="*/ 2147483646 w 477"/>
              <a:gd name="T49" fmla="*/ 2147483646 h 4"/>
              <a:gd name="T50" fmla="*/ 2147483646 w 477"/>
              <a:gd name="T51" fmla="*/ 2147483646 h 4"/>
              <a:gd name="T52" fmla="*/ 2147483646 w 477"/>
              <a:gd name="T53" fmla="*/ 2147483646 h 4"/>
              <a:gd name="T54" fmla="*/ 2147483646 w 477"/>
              <a:gd name="T55" fmla="*/ 2147483646 h 4"/>
              <a:gd name="T56" fmla="*/ 2147483646 w 477"/>
              <a:gd name="T57" fmla="*/ 2147483646 h 4"/>
              <a:gd name="T58" fmla="*/ 2147483646 w 477"/>
              <a:gd name="T59" fmla="*/ 2147483646 h 4"/>
              <a:gd name="T60" fmla="*/ 2147483646 w 477"/>
              <a:gd name="T61" fmla="*/ 2147483646 h 4"/>
              <a:gd name="T62" fmla="*/ 2147483646 w 477"/>
              <a:gd name="T63" fmla="*/ 2147483646 h 4"/>
              <a:gd name="T64" fmla="*/ 2147483646 w 477"/>
              <a:gd name="T65" fmla="*/ 2147483646 h 4"/>
              <a:gd name="T66" fmla="*/ 2147483646 w 477"/>
              <a:gd name="T67" fmla="*/ 2147483646 h 4"/>
              <a:gd name="T68" fmla="*/ 2147483646 w 477"/>
              <a:gd name="T69" fmla="*/ 0 h 4"/>
              <a:gd name="T70" fmla="*/ 2147483646 w 477"/>
              <a:gd name="T71" fmla="*/ 0 h 4"/>
              <a:gd name="T72" fmla="*/ 2147483646 w 477"/>
              <a:gd name="T73" fmla="*/ 0 h 4"/>
              <a:gd name="T74" fmla="*/ 2147483646 w 477"/>
              <a:gd name="T75" fmla="*/ 0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7" h="4">
                <a:moveTo>
                  <a:pt x="0" y="0"/>
                </a:moveTo>
                <a:lnTo>
                  <a:pt x="87" y="0"/>
                </a:lnTo>
                <a:lnTo>
                  <a:pt x="87" y="2"/>
                </a:lnTo>
                <a:lnTo>
                  <a:pt x="85" y="2"/>
                </a:lnTo>
                <a:lnTo>
                  <a:pt x="85" y="4"/>
                </a:lnTo>
                <a:lnTo>
                  <a:pt x="0" y="4"/>
                </a:lnTo>
                <a:lnTo>
                  <a:pt x="0" y="2"/>
                </a:lnTo>
                <a:lnTo>
                  <a:pt x="0" y="0"/>
                </a:lnTo>
                <a:close/>
                <a:moveTo>
                  <a:pt x="291" y="0"/>
                </a:moveTo>
                <a:lnTo>
                  <a:pt x="477" y="0"/>
                </a:lnTo>
                <a:lnTo>
                  <a:pt x="475" y="0"/>
                </a:lnTo>
                <a:lnTo>
                  <a:pt x="475" y="2"/>
                </a:lnTo>
                <a:lnTo>
                  <a:pt x="474" y="2"/>
                </a:lnTo>
                <a:lnTo>
                  <a:pt x="474" y="4"/>
                </a:lnTo>
                <a:lnTo>
                  <a:pt x="296" y="4"/>
                </a:lnTo>
                <a:lnTo>
                  <a:pt x="296" y="2"/>
                </a:lnTo>
                <a:lnTo>
                  <a:pt x="294" y="2"/>
                </a:lnTo>
                <a:lnTo>
                  <a:pt x="293" y="0"/>
                </a:lnTo>
                <a:lnTo>
                  <a:pt x="291" y="0"/>
                </a:lnTo>
                <a:close/>
              </a:path>
            </a:pathLst>
          </a:custGeom>
          <a:solidFill>
            <a:srgbClr val="B9B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69" name="Freeform 1075"/>
          <p:cNvSpPr>
            <a:spLocks noEditPoints="1"/>
          </p:cNvSpPr>
          <p:nvPr/>
        </p:nvSpPr>
        <p:spPr bwMode="auto">
          <a:xfrm>
            <a:off x="6540500" y="4762500"/>
            <a:ext cx="754063" cy="4763"/>
          </a:xfrm>
          <a:custGeom>
            <a:avLst/>
            <a:gdLst>
              <a:gd name="T0" fmla="*/ 0 w 475"/>
              <a:gd name="T1" fmla="*/ 0 h 3"/>
              <a:gd name="T2" fmla="*/ 2147483646 w 475"/>
              <a:gd name="T3" fmla="*/ 0 h 3"/>
              <a:gd name="T4" fmla="*/ 2147483646 w 475"/>
              <a:gd name="T5" fmla="*/ 0 h 3"/>
              <a:gd name="T6" fmla="*/ 2147483646 w 475"/>
              <a:gd name="T7" fmla="*/ 0 h 3"/>
              <a:gd name="T8" fmla="*/ 2147483646 w 475"/>
              <a:gd name="T9" fmla="*/ 0 h 3"/>
              <a:gd name="T10" fmla="*/ 2147483646 w 475"/>
              <a:gd name="T11" fmla="*/ 2147483646 h 3"/>
              <a:gd name="T12" fmla="*/ 2147483646 w 475"/>
              <a:gd name="T13" fmla="*/ 2147483646 h 3"/>
              <a:gd name="T14" fmla="*/ 2147483646 w 475"/>
              <a:gd name="T15" fmla="*/ 2147483646 h 3"/>
              <a:gd name="T16" fmla="*/ 2147483646 w 475"/>
              <a:gd name="T17" fmla="*/ 2147483646 h 3"/>
              <a:gd name="T18" fmla="*/ 2147483646 w 475"/>
              <a:gd name="T19" fmla="*/ 2147483646 h 3"/>
              <a:gd name="T20" fmla="*/ 2147483646 w 475"/>
              <a:gd name="T21" fmla="*/ 2147483646 h 3"/>
              <a:gd name="T22" fmla="*/ 0 w 475"/>
              <a:gd name="T23" fmla="*/ 2147483646 h 3"/>
              <a:gd name="T24" fmla="*/ 0 w 475"/>
              <a:gd name="T25" fmla="*/ 2147483646 h 3"/>
              <a:gd name="T26" fmla="*/ 0 w 475"/>
              <a:gd name="T27" fmla="*/ 2147483646 h 3"/>
              <a:gd name="T28" fmla="*/ 0 w 475"/>
              <a:gd name="T29" fmla="*/ 2147483646 h 3"/>
              <a:gd name="T30" fmla="*/ 0 w 475"/>
              <a:gd name="T31" fmla="*/ 0 h 3"/>
              <a:gd name="T32" fmla="*/ 0 w 475"/>
              <a:gd name="T33" fmla="*/ 0 h 3"/>
              <a:gd name="T34" fmla="*/ 0 w 475"/>
              <a:gd name="T35" fmla="*/ 0 h 3"/>
              <a:gd name="T36" fmla="*/ 0 w 475"/>
              <a:gd name="T37" fmla="*/ 0 h 3"/>
              <a:gd name="T38" fmla="*/ 2147483646 w 475"/>
              <a:gd name="T39" fmla="*/ 0 h 3"/>
              <a:gd name="T40" fmla="*/ 2147483646 w 475"/>
              <a:gd name="T41" fmla="*/ 0 h 3"/>
              <a:gd name="T42" fmla="*/ 2147483646 w 475"/>
              <a:gd name="T43" fmla="*/ 0 h 3"/>
              <a:gd name="T44" fmla="*/ 2147483646 w 475"/>
              <a:gd name="T45" fmla="*/ 0 h 3"/>
              <a:gd name="T46" fmla="*/ 2147483646 w 475"/>
              <a:gd name="T47" fmla="*/ 0 h 3"/>
              <a:gd name="T48" fmla="*/ 2147483646 w 475"/>
              <a:gd name="T49" fmla="*/ 2147483646 h 3"/>
              <a:gd name="T50" fmla="*/ 2147483646 w 475"/>
              <a:gd name="T51" fmla="*/ 2147483646 h 3"/>
              <a:gd name="T52" fmla="*/ 2147483646 w 475"/>
              <a:gd name="T53" fmla="*/ 2147483646 h 3"/>
              <a:gd name="T54" fmla="*/ 2147483646 w 475"/>
              <a:gd name="T55" fmla="*/ 2147483646 h 3"/>
              <a:gd name="T56" fmla="*/ 2147483646 w 475"/>
              <a:gd name="T57" fmla="*/ 2147483646 h 3"/>
              <a:gd name="T58" fmla="*/ 2147483646 w 475"/>
              <a:gd name="T59" fmla="*/ 2147483646 h 3"/>
              <a:gd name="T60" fmla="*/ 2147483646 w 475"/>
              <a:gd name="T61" fmla="*/ 2147483646 h 3"/>
              <a:gd name="T62" fmla="*/ 2147483646 w 475"/>
              <a:gd name="T63" fmla="*/ 2147483646 h 3"/>
              <a:gd name="T64" fmla="*/ 2147483646 w 475"/>
              <a:gd name="T65" fmla="*/ 2147483646 h 3"/>
              <a:gd name="T66" fmla="*/ 2147483646 w 475"/>
              <a:gd name="T67" fmla="*/ 2147483646 h 3"/>
              <a:gd name="T68" fmla="*/ 2147483646 w 475"/>
              <a:gd name="T69" fmla="*/ 0 h 3"/>
              <a:gd name="T70" fmla="*/ 2147483646 w 475"/>
              <a:gd name="T71" fmla="*/ 0 h 3"/>
              <a:gd name="T72" fmla="*/ 2147483646 w 475"/>
              <a:gd name="T73" fmla="*/ 0 h 3"/>
              <a:gd name="T74" fmla="*/ 2147483646 w 475"/>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5" h="3">
                <a:moveTo>
                  <a:pt x="0" y="0"/>
                </a:moveTo>
                <a:lnTo>
                  <a:pt x="87" y="0"/>
                </a:lnTo>
                <a:lnTo>
                  <a:pt x="85" y="0"/>
                </a:lnTo>
                <a:lnTo>
                  <a:pt x="85" y="2"/>
                </a:lnTo>
                <a:lnTo>
                  <a:pt x="83" y="3"/>
                </a:lnTo>
                <a:lnTo>
                  <a:pt x="2" y="3"/>
                </a:lnTo>
                <a:lnTo>
                  <a:pt x="0" y="2"/>
                </a:lnTo>
                <a:lnTo>
                  <a:pt x="0" y="0"/>
                </a:lnTo>
                <a:close/>
                <a:moveTo>
                  <a:pt x="294" y="0"/>
                </a:moveTo>
                <a:lnTo>
                  <a:pt x="475" y="0"/>
                </a:lnTo>
                <a:lnTo>
                  <a:pt x="474" y="0"/>
                </a:lnTo>
                <a:lnTo>
                  <a:pt x="474" y="2"/>
                </a:lnTo>
                <a:lnTo>
                  <a:pt x="474" y="3"/>
                </a:lnTo>
                <a:lnTo>
                  <a:pt x="300" y="3"/>
                </a:lnTo>
                <a:lnTo>
                  <a:pt x="298" y="2"/>
                </a:lnTo>
                <a:lnTo>
                  <a:pt x="296" y="2"/>
                </a:lnTo>
                <a:lnTo>
                  <a:pt x="296" y="0"/>
                </a:lnTo>
                <a:lnTo>
                  <a:pt x="294" y="0"/>
                </a:lnTo>
                <a:close/>
              </a:path>
            </a:pathLst>
          </a:custGeom>
          <a:solidFill>
            <a:srgbClr val="BBBB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70" name="Freeform 1076"/>
          <p:cNvSpPr>
            <a:spLocks noEditPoints="1"/>
          </p:cNvSpPr>
          <p:nvPr/>
        </p:nvSpPr>
        <p:spPr bwMode="auto">
          <a:xfrm>
            <a:off x="6540500" y="4765675"/>
            <a:ext cx="752475" cy="4763"/>
          </a:xfrm>
          <a:custGeom>
            <a:avLst/>
            <a:gdLst>
              <a:gd name="T0" fmla="*/ 0 w 474"/>
              <a:gd name="T1" fmla="*/ 0 h 3"/>
              <a:gd name="T2" fmla="*/ 2147483646 w 474"/>
              <a:gd name="T3" fmla="*/ 0 h 3"/>
              <a:gd name="T4" fmla="*/ 2147483646 w 474"/>
              <a:gd name="T5" fmla="*/ 0 h 3"/>
              <a:gd name="T6" fmla="*/ 2147483646 w 474"/>
              <a:gd name="T7" fmla="*/ 0 h 3"/>
              <a:gd name="T8" fmla="*/ 2147483646 w 474"/>
              <a:gd name="T9" fmla="*/ 0 h 3"/>
              <a:gd name="T10" fmla="*/ 2147483646 w 474"/>
              <a:gd name="T11" fmla="*/ 2147483646 h 3"/>
              <a:gd name="T12" fmla="*/ 2147483646 w 474"/>
              <a:gd name="T13" fmla="*/ 2147483646 h 3"/>
              <a:gd name="T14" fmla="*/ 2147483646 w 474"/>
              <a:gd name="T15" fmla="*/ 2147483646 h 3"/>
              <a:gd name="T16" fmla="*/ 2147483646 w 474"/>
              <a:gd name="T17" fmla="*/ 2147483646 h 3"/>
              <a:gd name="T18" fmla="*/ 2147483646 w 474"/>
              <a:gd name="T19" fmla="*/ 2147483646 h 3"/>
              <a:gd name="T20" fmla="*/ 2147483646 w 474"/>
              <a:gd name="T21" fmla="*/ 2147483646 h 3"/>
              <a:gd name="T22" fmla="*/ 2147483646 w 474"/>
              <a:gd name="T23" fmla="*/ 2147483646 h 3"/>
              <a:gd name="T24" fmla="*/ 2147483646 w 474"/>
              <a:gd name="T25" fmla="*/ 2147483646 h 3"/>
              <a:gd name="T26" fmla="*/ 2147483646 w 474"/>
              <a:gd name="T27" fmla="*/ 2147483646 h 3"/>
              <a:gd name="T28" fmla="*/ 2147483646 w 474"/>
              <a:gd name="T29" fmla="*/ 2147483646 h 3"/>
              <a:gd name="T30" fmla="*/ 0 w 474"/>
              <a:gd name="T31" fmla="*/ 0 h 3"/>
              <a:gd name="T32" fmla="*/ 0 w 474"/>
              <a:gd name="T33" fmla="*/ 0 h 3"/>
              <a:gd name="T34" fmla="*/ 0 w 474"/>
              <a:gd name="T35" fmla="*/ 0 h 3"/>
              <a:gd name="T36" fmla="*/ 0 w 474"/>
              <a:gd name="T37" fmla="*/ 0 h 3"/>
              <a:gd name="T38" fmla="*/ 2147483646 w 474"/>
              <a:gd name="T39" fmla="*/ 0 h 3"/>
              <a:gd name="T40" fmla="*/ 2147483646 w 474"/>
              <a:gd name="T41" fmla="*/ 0 h 3"/>
              <a:gd name="T42" fmla="*/ 2147483646 w 474"/>
              <a:gd name="T43" fmla="*/ 0 h 3"/>
              <a:gd name="T44" fmla="*/ 2147483646 w 474"/>
              <a:gd name="T45" fmla="*/ 0 h 3"/>
              <a:gd name="T46" fmla="*/ 2147483646 w 474"/>
              <a:gd name="T47" fmla="*/ 0 h 3"/>
              <a:gd name="T48" fmla="*/ 2147483646 w 474"/>
              <a:gd name="T49" fmla="*/ 2147483646 h 3"/>
              <a:gd name="T50" fmla="*/ 2147483646 w 474"/>
              <a:gd name="T51" fmla="*/ 2147483646 h 3"/>
              <a:gd name="T52" fmla="*/ 2147483646 w 474"/>
              <a:gd name="T53" fmla="*/ 2147483646 h 3"/>
              <a:gd name="T54" fmla="*/ 2147483646 w 474"/>
              <a:gd name="T55" fmla="*/ 2147483646 h 3"/>
              <a:gd name="T56" fmla="*/ 2147483646 w 474"/>
              <a:gd name="T57" fmla="*/ 2147483646 h 3"/>
              <a:gd name="T58" fmla="*/ 2147483646 w 474"/>
              <a:gd name="T59" fmla="*/ 2147483646 h 3"/>
              <a:gd name="T60" fmla="*/ 2147483646 w 474"/>
              <a:gd name="T61" fmla="*/ 2147483646 h 3"/>
              <a:gd name="T62" fmla="*/ 2147483646 w 474"/>
              <a:gd name="T63" fmla="*/ 2147483646 h 3"/>
              <a:gd name="T64" fmla="*/ 2147483646 w 474"/>
              <a:gd name="T65" fmla="*/ 2147483646 h 3"/>
              <a:gd name="T66" fmla="*/ 2147483646 w 474"/>
              <a:gd name="T67" fmla="*/ 2147483646 h 3"/>
              <a:gd name="T68" fmla="*/ 2147483646 w 474"/>
              <a:gd name="T69" fmla="*/ 0 h 3"/>
              <a:gd name="T70" fmla="*/ 2147483646 w 474"/>
              <a:gd name="T71" fmla="*/ 0 h 3"/>
              <a:gd name="T72" fmla="*/ 2147483646 w 474"/>
              <a:gd name="T73" fmla="*/ 0 h 3"/>
              <a:gd name="T74" fmla="*/ 2147483646 w 474"/>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4" h="3">
                <a:moveTo>
                  <a:pt x="0" y="0"/>
                </a:moveTo>
                <a:lnTo>
                  <a:pt x="85" y="0"/>
                </a:lnTo>
                <a:lnTo>
                  <a:pt x="83" y="1"/>
                </a:lnTo>
                <a:lnTo>
                  <a:pt x="83" y="3"/>
                </a:lnTo>
                <a:lnTo>
                  <a:pt x="2" y="3"/>
                </a:lnTo>
                <a:lnTo>
                  <a:pt x="2" y="1"/>
                </a:lnTo>
                <a:lnTo>
                  <a:pt x="0" y="0"/>
                </a:lnTo>
                <a:close/>
                <a:moveTo>
                  <a:pt x="296" y="0"/>
                </a:moveTo>
                <a:lnTo>
                  <a:pt x="474" y="0"/>
                </a:lnTo>
                <a:lnTo>
                  <a:pt x="474" y="1"/>
                </a:lnTo>
                <a:lnTo>
                  <a:pt x="472" y="1"/>
                </a:lnTo>
                <a:lnTo>
                  <a:pt x="472" y="3"/>
                </a:lnTo>
                <a:lnTo>
                  <a:pt x="301" y="3"/>
                </a:lnTo>
                <a:lnTo>
                  <a:pt x="301" y="1"/>
                </a:lnTo>
                <a:lnTo>
                  <a:pt x="300" y="1"/>
                </a:lnTo>
                <a:lnTo>
                  <a:pt x="298" y="0"/>
                </a:lnTo>
                <a:lnTo>
                  <a:pt x="296" y="0"/>
                </a:lnTo>
                <a:close/>
              </a:path>
            </a:pathLst>
          </a:custGeom>
          <a:solidFill>
            <a:srgbClr val="BEBE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71" name="Freeform 1077"/>
          <p:cNvSpPr>
            <a:spLocks noEditPoints="1"/>
          </p:cNvSpPr>
          <p:nvPr/>
        </p:nvSpPr>
        <p:spPr bwMode="auto">
          <a:xfrm>
            <a:off x="6543675" y="4767263"/>
            <a:ext cx="749300" cy="6350"/>
          </a:xfrm>
          <a:custGeom>
            <a:avLst/>
            <a:gdLst>
              <a:gd name="T0" fmla="*/ 0 w 472"/>
              <a:gd name="T1" fmla="*/ 0 h 4"/>
              <a:gd name="T2" fmla="*/ 2147483646 w 472"/>
              <a:gd name="T3" fmla="*/ 0 h 4"/>
              <a:gd name="T4" fmla="*/ 2147483646 w 472"/>
              <a:gd name="T5" fmla="*/ 0 h 4"/>
              <a:gd name="T6" fmla="*/ 2147483646 w 472"/>
              <a:gd name="T7" fmla="*/ 0 h 4"/>
              <a:gd name="T8" fmla="*/ 2147483646 w 472"/>
              <a:gd name="T9" fmla="*/ 0 h 4"/>
              <a:gd name="T10" fmla="*/ 2147483646 w 472"/>
              <a:gd name="T11" fmla="*/ 2147483646 h 4"/>
              <a:gd name="T12" fmla="*/ 2147483646 w 472"/>
              <a:gd name="T13" fmla="*/ 2147483646 h 4"/>
              <a:gd name="T14" fmla="*/ 2147483646 w 472"/>
              <a:gd name="T15" fmla="*/ 2147483646 h 4"/>
              <a:gd name="T16" fmla="*/ 2147483646 w 472"/>
              <a:gd name="T17" fmla="*/ 2147483646 h 4"/>
              <a:gd name="T18" fmla="*/ 2147483646 w 472"/>
              <a:gd name="T19" fmla="*/ 2147483646 h 4"/>
              <a:gd name="T20" fmla="*/ 2147483646 w 472"/>
              <a:gd name="T21" fmla="*/ 2147483646 h 4"/>
              <a:gd name="T22" fmla="*/ 2147483646 w 472"/>
              <a:gd name="T23" fmla="*/ 2147483646 h 4"/>
              <a:gd name="T24" fmla="*/ 0 w 472"/>
              <a:gd name="T25" fmla="*/ 2147483646 h 4"/>
              <a:gd name="T26" fmla="*/ 0 w 472"/>
              <a:gd name="T27" fmla="*/ 2147483646 h 4"/>
              <a:gd name="T28" fmla="*/ 0 w 472"/>
              <a:gd name="T29" fmla="*/ 2147483646 h 4"/>
              <a:gd name="T30" fmla="*/ 0 w 472"/>
              <a:gd name="T31" fmla="*/ 0 h 4"/>
              <a:gd name="T32" fmla="*/ 0 w 472"/>
              <a:gd name="T33" fmla="*/ 0 h 4"/>
              <a:gd name="T34" fmla="*/ 0 w 472"/>
              <a:gd name="T35" fmla="*/ 0 h 4"/>
              <a:gd name="T36" fmla="*/ 0 w 472"/>
              <a:gd name="T37" fmla="*/ 0 h 4"/>
              <a:gd name="T38" fmla="*/ 2147483646 w 472"/>
              <a:gd name="T39" fmla="*/ 0 h 4"/>
              <a:gd name="T40" fmla="*/ 2147483646 w 472"/>
              <a:gd name="T41" fmla="*/ 0 h 4"/>
              <a:gd name="T42" fmla="*/ 2147483646 w 472"/>
              <a:gd name="T43" fmla="*/ 0 h 4"/>
              <a:gd name="T44" fmla="*/ 2147483646 w 472"/>
              <a:gd name="T45" fmla="*/ 0 h 4"/>
              <a:gd name="T46" fmla="*/ 2147483646 w 472"/>
              <a:gd name="T47" fmla="*/ 0 h 4"/>
              <a:gd name="T48" fmla="*/ 2147483646 w 472"/>
              <a:gd name="T49" fmla="*/ 2147483646 h 4"/>
              <a:gd name="T50" fmla="*/ 2147483646 w 472"/>
              <a:gd name="T51" fmla="*/ 2147483646 h 4"/>
              <a:gd name="T52" fmla="*/ 2147483646 w 472"/>
              <a:gd name="T53" fmla="*/ 2147483646 h 4"/>
              <a:gd name="T54" fmla="*/ 2147483646 w 472"/>
              <a:gd name="T55" fmla="*/ 2147483646 h 4"/>
              <a:gd name="T56" fmla="*/ 2147483646 w 472"/>
              <a:gd name="T57" fmla="*/ 2147483646 h 4"/>
              <a:gd name="T58" fmla="*/ 2147483646 w 472"/>
              <a:gd name="T59" fmla="*/ 2147483646 h 4"/>
              <a:gd name="T60" fmla="*/ 2147483646 w 472"/>
              <a:gd name="T61" fmla="*/ 2147483646 h 4"/>
              <a:gd name="T62" fmla="*/ 2147483646 w 472"/>
              <a:gd name="T63" fmla="*/ 2147483646 h 4"/>
              <a:gd name="T64" fmla="*/ 2147483646 w 472"/>
              <a:gd name="T65" fmla="*/ 2147483646 h 4"/>
              <a:gd name="T66" fmla="*/ 2147483646 w 472"/>
              <a:gd name="T67" fmla="*/ 2147483646 h 4"/>
              <a:gd name="T68" fmla="*/ 2147483646 w 472"/>
              <a:gd name="T69" fmla="*/ 0 h 4"/>
              <a:gd name="T70" fmla="*/ 2147483646 w 472"/>
              <a:gd name="T71" fmla="*/ 0 h 4"/>
              <a:gd name="T72" fmla="*/ 2147483646 w 472"/>
              <a:gd name="T73" fmla="*/ 0 h 4"/>
              <a:gd name="T74" fmla="*/ 2147483646 w 472"/>
              <a:gd name="T75" fmla="*/ 0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2" h="4">
                <a:moveTo>
                  <a:pt x="0" y="0"/>
                </a:moveTo>
                <a:lnTo>
                  <a:pt x="81" y="0"/>
                </a:lnTo>
                <a:lnTo>
                  <a:pt x="81" y="2"/>
                </a:lnTo>
                <a:lnTo>
                  <a:pt x="79" y="2"/>
                </a:lnTo>
                <a:lnTo>
                  <a:pt x="78" y="4"/>
                </a:lnTo>
                <a:lnTo>
                  <a:pt x="2" y="4"/>
                </a:lnTo>
                <a:lnTo>
                  <a:pt x="2" y="2"/>
                </a:lnTo>
                <a:lnTo>
                  <a:pt x="0" y="2"/>
                </a:lnTo>
                <a:lnTo>
                  <a:pt x="0" y="0"/>
                </a:lnTo>
                <a:close/>
                <a:moveTo>
                  <a:pt x="298" y="0"/>
                </a:moveTo>
                <a:lnTo>
                  <a:pt x="472" y="0"/>
                </a:lnTo>
                <a:lnTo>
                  <a:pt x="470" y="0"/>
                </a:lnTo>
                <a:lnTo>
                  <a:pt x="470" y="2"/>
                </a:lnTo>
                <a:lnTo>
                  <a:pt x="468" y="2"/>
                </a:lnTo>
                <a:lnTo>
                  <a:pt x="468" y="4"/>
                </a:lnTo>
                <a:lnTo>
                  <a:pt x="303" y="4"/>
                </a:lnTo>
                <a:lnTo>
                  <a:pt x="303" y="2"/>
                </a:lnTo>
                <a:lnTo>
                  <a:pt x="301" y="2"/>
                </a:lnTo>
                <a:lnTo>
                  <a:pt x="299" y="0"/>
                </a:lnTo>
                <a:lnTo>
                  <a:pt x="298" y="0"/>
                </a:lnTo>
                <a:close/>
              </a:path>
            </a:pathLst>
          </a:custGeom>
          <a:solidFill>
            <a:srgbClr val="C3C3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72" name="Freeform 1078"/>
          <p:cNvSpPr>
            <a:spLocks noEditPoints="1"/>
          </p:cNvSpPr>
          <p:nvPr/>
        </p:nvSpPr>
        <p:spPr bwMode="auto">
          <a:xfrm>
            <a:off x="6543675" y="4770438"/>
            <a:ext cx="746125" cy="6350"/>
          </a:xfrm>
          <a:custGeom>
            <a:avLst/>
            <a:gdLst>
              <a:gd name="T0" fmla="*/ 0 w 470"/>
              <a:gd name="T1" fmla="*/ 0 h 4"/>
              <a:gd name="T2" fmla="*/ 2147483646 w 470"/>
              <a:gd name="T3" fmla="*/ 0 h 4"/>
              <a:gd name="T4" fmla="*/ 2147483646 w 470"/>
              <a:gd name="T5" fmla="*/ 0 h 4"/>
              <a:gd name="T6" fmla="*/ 2147483646 w 470"/>
              <a:gd name="T7" fmla="*/ 0 h 4"/>
              <a:gd name="T8" fmla="*/ 2147483646 w 470"/>
              <a:gd name="T9" fmla="*/ 0 h 4"/>
              <a:gd name="T10" fmla="*/ 2147483646 w 470"/>
              <a:gd name="T11" fmla="*/ 2147483646 h 4"/>
              <a:gd name="T12" fmla="*/ 2147483646 w 470"/>
              <a:gd name="T13" fmla="*/ 2147483646 h 4"/>
              <a:gd name="T14" fmla="*/ 2147483646 w 470"/>
              <a:gd name="T15" fmla="*/ 2147483646 h 4"/>
              <a:gd name="T16" fmla="*/ 2147483646 w 470"/>
              <a:gd name="T17" fmla="*/ 2147483646 h 4"/>
              <a:gd name="T18" fmla="*/ 2147483646 w 470"/>
              <a:gd name="T19" fmla="*/ 2147483646 h 4"/>
              <a:gd name="T20" fmla="*/ 2147483646 w 470"/>
              <a:gd name="T21" fmla="*/ 2147483646 h 4"/>
              <a:gd name="T22" fmla="*/ 2147483646 w 470"/>
              <a:gd name="T23" fmla="*/ 2147483646 h 4"/>
              <a:gd name="T24" fmla="*/ 2147483646 w 470"/>
              <a:gd name="T25" fmla="*/ 2147483646 h 4"/>
              <a:gd name="T26" fmla="*/ 2147483646 w 470"/>
              <a:gd name="T27" fmla="*/ 2147483646 h 4"/>
              <a:gd name="T28" fmla="*/ 2147483646 w 470"/>
              <a:gd name="T29" fmla="*/ 2147483646 h 4"/>
              <a:gd name="T30" fmla="*/ 2147483646 w 470"/>
              <a:gd name="T31" fmla="*/ 0 h 4"/>
              <a:gd name="T32" fmla="*/ 0 w 470"/>
              <a:gd name="T33" fmla="*/ 0 h 4"/>
              <a:gd name="T34" fmla="*/ 0 w 470"/>
              <a:gd name="T35" fmla="*/ 0 h 4"/>
              <a:gd name="T36" fmla="*/ 0 w 470"/>
              <a:gd name="T37" fmla="*/ 0 h 4"/>
              <a:gd name="T38" fmla="*/ 2147483646 w 470"/>
              <a:gd name="T39" fmla="*/ 0 h 4"/>
              <a:gd name="T40" fmla="*/ 2147483646 w 470"/>
              <a:gd name="T41" fmla="*/ 0 h 4"/>
              <a:gd name="T42" fmla="*/ 2147483646 w 470"/>
              <a:gd name="T43" fmla="*/ 0 h 4"/>
              <a:gd name="T44" fmla="*/ 2147483646 w 470"/>
              <a:gd name="T45" fmla="*/ 0 h 4"/>
              <a:gd name="T46" fmla="*/ 2147483646 w 470"/>
              <a:gd name="T47" fmla="*/ 0 h 4"/>
              <a:gd name="T48" fmla="*/ 2147483646 w 470"/>
              <a:gd name="T49" fmla="*/ 0 h 4"/>
              <a:gd name="T50" fmla="*/ 2147483646 w 470"/>
              <a:gd name="T51" fmla="*/ 2147483646 h 4"/>
              <a:gd name="T52" fmla="*/ 2147483646 w 470"/>
              <a:gd name="T53" fmla="*/ 2147483646 h 4"/>
              <a:gd name="T54" fmla="*/ 2147483646 w 470"/>
              <a:gd name="T55" fmla="*/ 2147483646 h 4"/>
              <a:gd name="T56" fmla="*/ 2147483646 w 470"/>
              <a:gd name="T57" fmla="*/ 2147483646 h 4"/>
              <a:gd name="T58" fmla="*/ 2147483646 w 470"/>
              <a:gd name="T59" fmla="*/ 2147483646 h 4"/>
              <a:gd name="T60" fmla="*/ 2147483646 w 470"/>
              <a:gd name="T61" fmla="*/ 2147483646 h 4"/>
              <a:gd name="T62" fmla="*/ 2147483646 w 470"/>
              <a:gd name="T63" fmla="*/ 2147483646 h 4"/>
              <a:gd name="T64" fmla="*/ 2147483646 w 470"/>
              <a:gd name="T65" fmla="*/ 2147483646 h 4"/>
              <a:gd name="T66" fmla="*/ 2147483646 w 470"/>
              <a:gd name="T67" fmla="*/ 2147483646 h 4"/>
              <a:gd name="T68" fmla="*/ 2147483646 w 470"/>
              <a:gd name="T69" fmla="*/ 2147483646 h 4"/>
              <a:gd name="T70" fmla="*/ 2147483646 w 470"/>
              <a:gd name="T71" fmla="*/ 2147483646 h 4"/>
              <a:gd name="T72" fmla="*/ 2147483646 w 470"/>
              <a:gd name="T73" fmla="*/ 2147483646 h 4"/>
              <a:gd name="T74" fmla="*/ 2147483646 w 470"/>
              <a:gd name="T75" fmla="*/ 2147483646 h 4"/>
              <a:gd name="T76" fmla="*/ 2147483646 w 470"/>
              <a:gd name="T77" fmla="*/ 2147483646 h 4"/>
              <a:gd name="T78" fmla="*/ 2147483646 w 470"/>
              <a:gd name="T79" fmla="*/ 2147483646 h 4"/>
              <a:gd name="T80" fmla="*/ 2147483646 w 470"/>
              <a:gd name="T81" fmla="*/ 2147483646 h 4"/>
              <a:gd name="T82" fmla="*/ 2147483646 w 470"/>
              <a:gd name="T83" fmla="*/ 2147483646 h 4"/>
              <a:gd name="T84" fmla="*/ 2147483646 w 470"/>
              <a:gd name="T85" fmla="*/ 0 h 4"/>
              <a:gd name="T86" fmla="*/ 2147483646 w 470"/>
              <a:gd name="T87" fmla="*/ 0 h 4"/>
              <a:gd name="T88" fmla="*/ 2147483646 w 470"/>
              <a:gd name="T89" fmla="*/ 0 h 4"/>
              <a:gd name="T90" fmla="*/ 2147483646 w 470"/>
              <a:gd name="T91" fmla="*/ 0 h 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70" h="4">
                <a:moveTo>
                  <a:pt x="0" y="0"/>
                </a:moveTo>
                <a:lnTo>
                  <a:pt x="81" y="0"/>
                </a:lnTo>
                <a:lnTo>
                  <a:pt x="79" y="0"/>
                </a:lnTo>
                <a:lnTo>
                  <a:pt x="78" y="2"/>
                </a:lnTo>
                <a:lnTo>
                  <a:pt x="76" y="2"/>
                </a:lnTo>
                <a:lnTo>
                  <a:pt x="76" y="4"/>
                </a:lnTo>
                <a:lnTo>
                  <a:pt x="3" y="4"/>
                </a:lnTo>
                <a:lnTo>
                  <a:pt x="3" y="2"/>
                </a:lnTo>
                <a:lnTo>
                  <a:pt x="2" y="2"/>
                </a:lnTo>
                <a:lnTo>
                  <a:pt x="2" y="0"/>
                </a:lnTo>
                <a:lnTo>
                  <a:pt x="0" y="0"/>
                </a:lnTo>
                <a:close/>
                <a:moveTo>
                  <a:pt x="299" y="0"/>
                </a:moveTo>
                <a:lnTo>
                  <a:pt x="470" y="0"/>
                </a:lnTo>
                <a:lnTo>
                  <a:pt x="468" y="0"/>
                </a:lnTo>
                <a:lnTo>
                  <a:pt x="468" y="2"/>
                </a:lnTo>
                <a:lnTo>
                  <a:pt x="467" y="4"/>
                </a:lnTo>
                <a:lnTo>
                  <a:pt x="306" y="4"/>
                </a:lnTo>
                <a:lnTo>
                  <a:pt x="304" y="2"/>
                </a:lnTo>
                <a:lnTo>
                  <a:pt x="303" y="2"/>
                </a:lnTo>
                <a:lnTo>
                  <a:pt x="303" y="0"/>
                </a:lnTo>
                <a:lnTo>
                  <a:pt x="301" y="0"/>
                </a:lnTo>
                <a:lnTo>
                  <a:pt x="299" y="0"/>
                </a:lnTo>
                <a:close/>
              </a:path>
            </a:pathLst>
          </a:custGeom>
          <a:solidFill>
            <a:srgbClr val="C6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73" name="Freeform 1079"/>
          <p:cNvSpPr>
            <a:spLocks noEditPoints="1"/>
          </p:cNvSpPr>
          <p:nvPr/>
        </p:nvSpPr>
        <p:spPr bwMode="auto">
          <a:xfrm>
            <a:off x="6546850" y="4773613"/>
            <a:ext cx="739775" cy="4762"/>
          </a:xfrm>
          <a:custGeom>
            <a:avLst/>
            <a:gdLst>
              <a:gd name="T0" fmla="*/ 0 w 466"/>
              <a:gd name="T1" fmla="*/ 0 h 3"/>
              <a:gd name="T2" fmla="*/ 2147483646 w 466"/>
              <a:gd name="T3" fmla="*/ 0 h 3"/>
              <a:gd name="T4" fmla="*/ 2147483646 w 466"/>
              <a:gd name="T5" fmla="*/ 0 h 3"/>
              <a:gd name="T6" fmla="*/ 2147483646 w 466"/>
              <a:gd name="T7" fmla="*/ 0 h 3"/>
              <a:gd name="T8" fmla="*/ 2147483646 w 466"/>
              <a:gd name="T9" fmla="*/ 0 h 3"/>
              <a:gd name="T10" fmla="*/ 2147483646 w 466"/>
              <a:gd name="T11" fmla="*/ 2147483646 h 3"/>
              <a:gd name="T12" fmla="*/ 2147483646 w 466"/>
              <a:gd name="T13" fmla="*/ 2147483646 h 3"/>
              <a:gd name="T14" fmla="*/ 2147483646 w 466"/>
              <a:gd name="T15" fmla="*/ 2147483646 h 3"/>
              <a:gd name="T16" fmla="*/ 2147483646 w 466"/>
              <a:gd name="T17" fmla="*/ 2147483646 h 3"/>
              <a:gd name="T18" fmla="*/ 2147483646 w 466"/>
              <a:gd name="T19" fmla="*/ 2147483646 h 3"/>
              <a:gd name="T20" fmla="*/ 2147483646 w 466"/>
              <a:gd name="T21" fmla="*/ 2147483646 h 3"/>
              <a:gd name="T22" fmla="*/ 2147483646 w 466"/>
              <a:gd name="T23" fmla="*/ 2147483646 h 3"/>
              <a:gd name="T24" fmla="*/ 2147483646 w 466"/>
              <a:gd name="T25" fmla="*/ 2147483646 h 3"/>
              <a:gd name="T26" fmla="*/ 2147483646 w 466"/>
              <a:gd name="T27" fmla="*/ 2147483646 h 3"/>
              <a:gd name="T28" fmla="*/ 2147483646 w 466"/>
              <a:gd name="T29" fmla="*/ 2147483646 h 3"/>
              <a:gd name="T30" fmla="*/ 2147483646 w 466"/>
              <a:gd name="T31" fmla="*/ 2147483646 h 3"/>
              <a:gd name="T32" fmla="*/ 2147483646 w 466"/>
              <a:gd name="T33" fmla="*/ 2147483646 h 3"/>
              <a:gd name="T34" fmla="*/ 2147483646 w 466"/>
              <a:gd name="T35" fmla="*/ 2147483646 h 3"/>
              <a:gd name="T36" fmla="*/ 2147483646 w 466"/>
              <a:gd name="T37" fmla="*/ 2147483646 h 3"/>
              <a:gd name="T38" fmla="*/ 2147483646 w 466"/>
              <a:gd name="T39" fmla="*/ 2147483646 h 3"/>
              <a:gd name="T40" fmla="*/ 2147483646 w 466"/>
              <a:gd name="T41" fmla="*/ 2147483646 h 3"/>
              <a:gd name="T42" fmla="*/ 2147483646 w 466"/>
              <a:gd name="T43" fmla="*/ 2147483646 h 3"/>
              <a:gd name="T44" fmla="*/ 2147483646 w 466"/>
              <a:gd name="T45" fmla="*/ 0 h 3"/>
              <a:gd name="T46" fmla="*/ 0 w 466"/>
              <a:gd name="T47" fmla="*/ 0 h 3"/>
              <a:gd name="T48" fmla="*/ 0 w 466"/>
              <a:gd name="T49" fmla="*/ 0 h 3"/>
              <a:gd name="T50" fmla="*/ 0 w 466"/>
              <a:gd name="T51" fmla="*/ 0 h 3"/>
              <a:gd name="T52" fmla="*/ 0 w 466"/>
              <a:gd name="T53" fmla="*/ 0 h 3"/>
              <a:gd name="T54" fmla="*/ 2147483646 w 466"/>
              <a:gd name="T55" fmla="*/ 0 h 3"/>
              <a:gd name="T56" fmla="*/ 2147483646 w 466"/>
              <a:gd name="T57" fmla="*/ 0 h 3"/>
              <a:gd name="T58" fmla="*/ 2147483646 w 466"/>
              <a:gd name="T59" fmla="*/ 0 h 3"/>
              <a:gd name="T60" fmla="*/ 2147483646 w 466"/>
              <a:gd name="T61" fmla="*/ 0 h 3"/>
              <a:gd name="T62" fmla="*/ 2147483646 w 466"/>
              <a:gd name="T63" fmla="*/ 0 h 3"/>
              <a:gd name="T64" fmla="*/ 2147483646 w 466"/>
              <a:gd name="T65" fmla="*/ 0 h 3"/>
              <a:gd name="T66" fmla="*/ 2147483646 w 466"/>
              <a:gd name="T67" fmla="*/ 0 h 3"/>
              <a:gd name="T68" fmla="*/ 2147483646 w 466"/>
              <a:gd name="T69" fmla="*/ 0 h 3"/>
              <a:gd name="T70" fmla="*/ 2147483646 w 466"/>
              <a:gd name="T71" fmla="*/ 0 h 3"/>
              <a:gd name="T72" fmla="*/ 2147483646 w 466"/>
              <a:gd name="T73" fmla="*/ 0 h 3"/>
              <a:gd name="T74" fmla="*/ 2147483646 w 466"/>
              <a:gd name="T75" fmla="*/ 0 h 3"/>
              <a:gd name="T76" fmla="*/ 2147483646 w 466"/>
              <a:gd name="T77" fmla="*/ 0 h 3"/>
              <a:gd name="T78" fmla="*/ 2147483646 w 466"/>
              <a:gd name="T79" fmla="*/ 2147483646 h 3"/>
              <a:gd name="T80" fmla="*/ 2147483646 w 466"/>
              <a:gd name="T81" fmla="*/ 2147483646 h 3"/>
              <a:gd name="T82" fmla="*/ 2147483646 w 466"/>
              <a:gd name="T83" fmla="*/ 2147483646 h 3"/>
              <a:gd name="T84" fmla="*/ 2147483646 w 466"/>
              <a:gd name="T85" fmla="*/ 2147483646 h 3"/>
              <a:gd name="T86" fmla="*/ 2147483646 w 466"/>
              <a:gd name="T87" fmla="*/ 2147483646 h 3"/>
              <a:gd name="T88" fmla="*/ 2147483646 w 466"/>
              <a:gd name="T89" fmla="*/ 2147483646 h 3"/>
              <a:gd name="T90" fmla="*/ 2147483646 w 466"/>
              <a:gd name="T91" fmla="*/ 2147483646 h 3"/>
              <a:gd name="T92" fmla="*/ 2147483646 w 466"/>
              <a:gd name="T93" fmla="*/ 2147483646 h 3"/>
              <a:gd name="T94" fmla="*/ 2147483646 w 466"/>
              <a:gd name="T95" fmla="*/ 2147483646 h 3"/>
              <a:gd name="T96" fmla="*/ 2147483646 w 466"/>
              <a:gd name="T97" fmla="*/ 2147483646 h 3"/>
              <a:gd name="T98" fmla="*/ 2147483646 w 466"/>
              <a:gd name="T99" fmla="*/ 2147483646 h 3"/>
              <a:gd name="T100" fmla="*/ 2147483646 w 466"/>
              <a:gd name="T101" fmla="*/ 0 h 3"/>
              <a:gd name="T102" fmla="*/ 2147483646 w 466"/>
              <a:gd name="T103" fmla="*/ 0 h 3"/>
              <a:gd name="T104" fmla="*/ 2147483646 w 466"/>
              <a:gd name="T105" fmla="*/ 0 h 3"/>
              <a:gd name="T106" fmla="*/ 2147483646 w 466"/>
              <a:gd name="T107" fmla="*/ 0 h 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66" h="3">
                <a:moveTo>
                  <a:pt x="0" y="0"/>
                </a:moveTo>
                <a:lnTo>
                  <a:pt x="76" y="0"/>
                </a:lnTo>
                <a:lnTo>
                  <a:pt x="74" y="0"/>
                </a:lnTo>
                <a:lnTo>
                  <a:pt x="74" y="2"/>
                </a:lnTo>
                <a:lnTo>
                  <a:pt x="72" y="2"/>
                </a:lnTo>
                <a:lnTo>
                  <a:pt x="71" y="3"/>
                </a:lnTo>
                <a:lnTo>
                  <a:pt x="5" y="3"/>
                </a:lnTo>
                <a:lnTo>
                  <a:pt x="5" y="2"/>
                </a:lnTo>
                <a:lnTo>
                  <a:pt x="3" y="2"/>
                </a:lnTo>
                <a:lnTo>
                  <a:pt x="1" y="2"/>
                </a:lnTo>
                <a:lnTo>
                  <a:pt x="1" y="0"/>
                </a:lnTo>
                <a:lnTo>
                  <a:pt x="0" y="0"/>
                </a:lnTo>
                <a:close/>
                <a:moveTo>
                  <a:pt x="301" y="0"/>
                </a:moveTo>
                <a:lnTo>
                  <a:pt x="466" y="0"/>
                </a:lnTo>
                <a:lnTo>
                  <a:pt x="465" y="2"/>
                </a:lnTo>
                <a:lnTo>
                  <a:pt x="463" y="3"/>
                </a:lnTo>
                <a:lnTo>
                  <a:pt x="307" y="3"/>
                </a:lnTo>
                <a:lnTo>
                  <a:pt x="306" y="2"/>
                </a:lnTo>
                <a:lnTo>
                  <a:pt x="304" y="2"/>
                </a:lnTo>
                <a:lnTo>
                  <a:pt x="302" y="0"/>
                </a:lnTo>
                <a:lnTo>
                  <a:pt x="301" y="0"/>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74" name="Freeform 1080"/>
          <p:cNvSpPr>
            <a:spLocks noEditPoints="1"/>
          </p:cNvSpPr>
          <p:nvPr/>
        </p:nvSpPr>
        <p:spPr bwMode="auto">
          <a:xfrm>
            <a:off x="6548438" y="4776788"/>
            <a:ext cx="736600" cy="4762"/>
          </a:xfrm>
          <a:custGeom>
            <a:avLst/>
            <a:gdLst>
              <a:gd name="T0" fmla="*/ 0 w 464"/>
              <a:gd name="T1" fmla="*/ 0 h 3"/>
              <a:gd name="T2" fmla="*/ 2147483646 w 464"/>
              <a:gd name="T3" fmla="*/ 0 h 3"/>
              <a:gd name="T4" fmla="*/ 2147483646 w 464"/>
              <a:gd name="T5" fmla="*/ 0 h 3"/>
              <a:gd name="T6" fmla="*/ 2147483646 w 464"/>
              <a:gd name="T7" fmla="*/ 0 h 3"/>
              <a:gd name="T8" fmla="*/ 2147483646 w 464"/>
              <a:gd name="T9" fmla="*/ 0 h 3"/>
              <a:gd name="T10" fmla="*/ 2147483646 w 464"/>
              <a:gd name="T11" fmla="*/ 0 h 3"/>
              <a:gd name="T12" fmla="*/ 2147483646 w 464"/>
              <a:gd name="T13" fmla="*/ 2147483646 h 3"/>
              <a:gd name="T14" fmla="*/ 2147483646 w 464"/>
              <a:gd name="T15" fmla="*/ 2147483646 h 3"/>
              <a:gd name="T16" fmla="*/ 2147483646 w 464"/>
              <a:gd name="T17" fmla="*/ 2147483646 h 3"/>
              <a:gd name="T18" fmla="*/ 2147483646 w 464"/>
              <a:gd name="T19" fmla="*/ 2147483646 h 3"/>
              <a:gd name="T20" fmla="*/ 2147483646 w 464"/>
              <a:gd name="T21" fmla="*/ 2147483646 h 3"/>
              <a:gd name="T22" fmla="*/ 2147483646 w 464"/>
              <a:gd name="T23" fmla="*/ 2147483646 h 3"/>
              <a:gd name="T24" fmla="*/ 2147483646 w 464"/>
              <a:gd name="T25" fmla="*/ 2147483646 h 3"/>
              <a:gd name="T26" fmla="*/ 2147483646 w 464"/>
              <a:gd name="T27" fmla="*/ 2147483646 h 3"/>
              <a:gd name="T28" fmla="*/ 2147483646 w 464"/>
              <a:gd name="T29" fmla="*/ 2147483646 h 3"/>
              <a:gd name="T30" fmla="*/ 2147483646 w 464"/>
              <a:gd name="T31" fmla="*/ 2147483646 h 3"/>
              <a:gd name="T32" fmla="*/ 2147483646 w 464"/>
              <a:gd name="T33" fmla="*/ 2147483646 h 3"/>
              <a:gd name="T34" fmla="*/ 2147483646 w 464"/>
              <a:gd name="T35" fmla="*/ 2147483646 h 3"/>
              <a:gd name="T36" fmla="*/ 2147483646 w 464"/>
              <a:gd name="T37" fmla="*/ 2147483646 h 3"/>
              <a:gd name="T38" fmla="*/ 2147483646 w 464"/>
              <a:gd name="T39" fmla="*/ 2147483646 h 3"/>
              <a:gd name="T40" fmla="*/ 2147483646 w 464"/>
              <a:gd name="T41" fmla="*/ 2147483646 h 3"/>
              <a:gd name="T42" fmla="*/ 2147483646 w 464"/>
              <a:gd name="T43" fmla="*/ 2147483646 h 3"/>
              <a:gd name="T44" fmla="*/ 2147483646 w 464"/>
              <a:gd name="T45" fmla="*/ 2147483646 h 3"/>
              <a:gd name="T46" fmla="*/ 2147483646 w 464"/>
              <a:gd name="T47" fmla="*/ 2147483646 h 3"/>
              <a:gd name="T48" fmla="*/ 2147483646 w 464"/>
              <a:gd name="T49" fmla="*/ 0 h 3"/>
              <a:gd name="T50" fmla="*/ 2147483646 w 464"/>
              <a:gd name="T51" fmla="*/ 0 h 3"/>
              <a:gd name="T52" fmla="*/ 2147483646 w 464"/>
              <a:gd name="T53" fmla="*/ 0 h 3"/>
              <a:gd name="T54" fmla="*/ 2147483646 w 464"/>
              <a:gd name="T55" fmla="*/ 0 h 3"/>
              <a:gd name="T56" fmla="*/ 2147483646 w 464"/>
              <a:gd name="T57" fmla="*/ 0 h 3"/>
              <a:gd name="T58" fmla="*/ 2147483646 w 464"/>
              <a:gd name="T59" fmla="*/ 0 h 3"/>
              <a:gd name="T60" fmla="*/ 0 w 464"/>
              <a:gd name="T61" fmla="*/ 0 h 3"/>
              <a:gd name="T62" fmla="*/ 0 w 464"/>
              <a:gd name="T63" fmla="*/ 0 h 3"/>
              <a:gd name="T64" fmla="*/ 0 w 464"/>
              <a:gd name="T65" fmla="*/ 0 h 3"/>
              <a:gd name="T66" fmla="*/ 0 w 464"/>
              <a:gd name="T67" fmla="*/ 0 h 3"/>
              <a:gd name="T68" fmla="*/ 0 w 464"/>
              <a:gd name="T69" fmla="*/ 0 h 3"/>
              <a:gd name="T70" fmla="*/ 2147483646 w 464"/>
              <a:gd name="T71" fmla="*/ 0 h 3"/>
              <a:gd name="T72" fmla="*/ 2147483646 w 464"/>
              <a:gd name="T73" fmla="*/ 0 h 3"/>
              <a:gd name="T74" fmla="*/ 2147483646 w 464"/>
              <a:gd name="T75" fmla="*/ 0 h 3"/>
              <a:gd name="T76" fmla="*/ 2147483646 w 464"/>
              <a:gd name="T77" fmla="*/ 0 h 3"/>
              <a:gd name="T78" fmla="*/ 2147483646 w 464"/>
              <a:gd name="T79" fmla="*/ 0 h 3"/>
              <a:gd name="T80" fmla="*/ 2147483646 w 464"/>
              <a:gd name="T81" fmla="*/ 2147483646 h 3"/>
              <a:gd name="T82" fmla="*/ 2147483646 w 464"/>
              <a:gd name="T83" fmla="*/ 2147483646 h 3"/>
              <a:gd name="T84" fmla="*/ 2147483646 w 464"/>
              <a:gd name="T85" fmla="*/ 2147483646 h 3"/>
              <a:gd name="T86" fmla="*/ 2147483646 w 464"/>
              <a:gd name="T87" fmla="*/ 2147483646 h 3"/>
              <a:gd name="T88" fmla="*/ 2147483646 w 464"/>
              <a:gd name="T89" fmla="*/ 2147483646 h 3"/>
              <a:gd name="T90" fmla="*/ 2147483646 w 464"/>
              <a:gd name="T91" fmla="*/ 2147483646 h 3"/>
              <a:gd name="T92" fmla="*/ 2147483646 w 464"/>
              <a:gd name="T93" fmla="*/ 2147483646 h 3"/>
              <a:gd name="T94" fmla="*/ 2147483646 w 464"/>
              <a:gd name="T95" fmla="*/ 2147483646 h 3"/>
              <a:gd name="T96" fmla="*/ 2147483646 w 464"/>
              <a:gd name="T97" fmla="*/ 2147483646 h 3"/>
              <a:gd name="T98" fmla="*/ 2147483646 w 464"/>
              <a:gd name="T99" fmla="*/ 2147483646 h 3"/>
              <a:gd name="T100" fmla="*/ 2147483646 w 464"/>
              <a:gd name="T101" fmla="*/ 0 h 3"/>
              <a:gd name="T102" fmla="*/ 2147483646 w 464"/>
              <a:gd name="T103" fmla="*/ 0 h 3"/>
              <a:gd name="T104" fmla="*/ 2147483646 w 464"/>
              <a:gd name="T105" fmla="*/ 0 h 3"/>
              <a:gd name="T106" fmla="*/ 2147483646 w 464"/>
              <a:gd name="T107" fmla="*/ 0 h 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64" h="3">
                <a:moveTo>
                  <a:pt x="0" y="0"/>
                </a:moveTo>
                <a:lnTo>
                  <a:pt x="73" y="0"/>
                </a:lnTo>
                <a:lnTo>
                  <a:pt x="71" y="0"/>
                </a:lnTo>
                <a:lnTo>
                  <a:pt x="70" y="1"/>
                </a:lnTo>
                <a:lnTo>
                  <a:pt x="68" y="1"/>
                </a:lnTo>
                <a:lnTo>
                  <a:pt x="66" y="1"/>
                </a:lnTo>
                <a:lnTo>
                  <a:pt x="65" y="3"/>
                </a:lnTo>
                <a:lnTo>
                  <a:pt x="7" y="3"/>
                </a:lnTo>
                <a:lnTo>
                  <a:pt x="7" y="1"/>
                </a:lnTo>
                <a:lnTo>
                  <a:pt x="5" y="1"/>
                </a:lnTo>
                <a:lnTo>
                  <a:pt x="4" y="1"/>
                </a:lnTo>
                <a:lnTo>
                  <a:pt x="4" y="0"/>
                </a:lnTo>
                <a:lnTo>
                  <a:pt x="2" y="0"/>
                </a:lnTo>
                <a:lnTo>
                  <a:pt x="0" y="0"/>
                </a:lnTo>
                <a:close/>
                <a:moveTo>
                  <a:pt x="303" y="0"/>
                </a:moveTo>
                <a:lnTo>
                  <a:pt x="464" y="0"/>
                </a:lnTo>
                <a:lnTo>
                  <a:pt x="462" y="1"/>
                </a:lnTo>
                <a:lnTo>
                  <a:pt x="460" y="3"/>
                </a:lnTo>
                <a:lnTo>
                  <a:pt x="308" y="3"/>
                </a:lnTo>
                <a:lnTo>
                  <a:pt x="308" y="1"/>
                </a:lnTo>
                <a:lnTo>
                  <a:pt x="306" y="1"/>
                </a:lnTo>
                <a:lnTo>
                  <a:pt x="305" y="0"/>
                </a:lnTo>
                <a:lnTo>
                  <a:pt x="303" y="0"/>
                </a:lnTo>
                <a:close/>
              </a:path>
            </a:pathLst>
          </a:custGeom>
          <a:solidFill>
            <a:srgbClr val="CCCC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75" name="Freeform 1081"/>
          <p:cNvSpPr>
            <a:spLocks noEditPoints="1"/>
          </p:cNvSpPr>
          <p:nvPr/>
        </p:nvSpPr>
        <p:spPr bwMode="auto">
          <a:xfrm>
            <a:off x="6554788" y="4778375"/>
            <a:ext cx="727075" cy="6350"/>
          </a:xfrm>
          <a:custGeom>
            <a:avLst/>
            <a:gdLst>
              <a:gd name="T0" fmla="*/ 0 w 458"/>
              <a:gd name="T1" fmla="*/ 0 h 4"/>
              <a:gd name="T2" fmla="*/ 2147483646 w 458"/>
              <a:gd name="T3" fmla="*/ 0 h 4"/>
              <a:gd name="T4" fmla="*/ 2147483646 w 458"/>
              <a:gd name="T5" fmla="*/ 0 h 4"/>
              <a:gd name="T6" fmla="*/ 2147483646 w 458"/>
              <a:gd name="T7" fmla="*/ 0 h 4"/>
              <a:gd name="T8" fmla="*/ 2147483646 w 458"/>
              <a:gd name="T9" fmla="*/ 0 h 4"/>
              <a:gd name="T10" fmla="*/ 2147483646 w 458"/>
              <a:gd name="T11" fmla="*/ 0 h 4"/>
              <a:gd name="T12" fmla="*/ 2147483646 w 458"/>
              <a:gd name="T13" fmla="*/ 0 h 4"/>
              <a:gd name="T14" fmla="*/ 2147483646 w 458"/>
              <a:gd name="T15" fmla="*/ 0 h 4"/>
              <a:gd name="T16" fmla="*/ 2147483646 w 458"/>
              <a:gd name="T17" fmla="*/ 0 h 4"/>
              <a:gd name="T18" fmla="*/ 2147483646 w 458"/>
              <a:gd name="T19" fmla="*/ 0 h 4"/>
              <a:gd name="T20" fmla="*/ 2147483646 w 458"/>
              <a:gd name="T21" fmla="*/ 0 h 4"/>
              <a:gd name="T22" fmla="*/ 2147483646 w 458"/>
              <a:gd name="T23" fmla="*/ 2147483646 h 4"/>
              <a:gd name="T24" fmla="*/ 2147483646 w 458"/>
              <a:gd name="T25" fmla="*/ 2147483646 h 4"/>
              <a:gd name="T26" fmla="*/ 2147483646 w 458"/>
              <a:gd name="T27" fmla="*/ 2147483646 h 4"/>
              <a:gd name="T28" fmla="*/ 2147483646 w 458"/>
              <a:gd name="T29" fmla="*/ 2147483646 h 4"/>
              <a:gd name="T30" fmla="*/ 2147483646 w 458"/>
              <a:gd name="T31" fmla="*/ 2147483646 h 4"/>
              <a:gd name="T32" fmla="*/ 2147483646 w 458"/>
              <a:gd name="T33" fmla="*/ 2147483646 h 4"/>
              <a:gd name="T34" fmla="*/ 2147483646 w 458"/>
              <a:gd name="T35" fmla="*/ 2147483646 h 4"/>
              <a:gd name="T36" fmla="*/ 2147483646 w 458"/>
              <a:gd name="T37" fmla="*/ 2147483646 h 4"/>
              <a:gd name="T38" fmla="*/ 2147483646 w 458"/>
              <a:gd name="T39" fmla="*/ 2147483646 h 4"/>
              <a:gd name="T40" fmla="*/ 2147483646 w 458"/>
              <a:gd name="T41" fmla="*/ 2147483646 h 4"/>
              <a:gd name="T42" fmla="*/ 2147483646 w 458"/>
              <a:gd name="T43" fmla="*/ 2147483646 h 4"/>
              <a:gd name="T44" fmla="*/ 2147483646 w 458"/>
              <a:gd name="T45" fmla="*/ 2147483646 h 4"/>
              <a:gd name="T46" fmla="*/ 2147483646 w 458"/>
              <a:gd name="T47" fmla="*/ 0 h 4"/>
              <a:gd name="T48" fmla="*/ 2147483646 w 458"/>
              <a:gd name="T49" fmla="*/ 0 h 4"/>
              <a:gd name="T50" fmla="*/ 0 w 458"/>
              <a:gd name="T51" fmla="*/ 0 h 4"/>
              <a:gd name="T52" fmla="*/ 0 w 458"/>
              <a:gd name="T53" fmla="*/ 0 h 4"/>
              <a:gd name="T54" fmla="*/ 2147483646 w 458"/>
              <a:gd name="T55" fmla="*/ 0 h 4"/>
              <a:gd name="T56" fmla="*/ 2147483646 w 458"/>
              <a:gd name="T57" fmla="*/ 0 h 4"/>
              <a:gd name="T58" fmla="*/ 2147483646 w 458"/>
              <a:gd name="T59" fmla="*/ 0 h 4"/>
              <a:gd name="T60" fmla="*/ 2147483646 w 458"/>
              <a:gd name="T61" fmla="*/ 0 h 4"/>
              <a:gd name="T62" fmla="*/ 2147483646 w 458"/>
              <a:gd name="T63" fmla="*/ 0 h 4"/>
              <a:gd name="T64" fmla="*/ 2147483646 w 458"/>
              <a:gd name="T65" fmla="*/ 2147483646 h 4"/>
              <a:gd name="T66" fmla="*/ 2147483646 w 458"/>
              <a:gd name="T67" fmla="*/ 2147483646 h 4"/>
              <a:gd name="T68" fmla="*/ 2147483646 w 458"/>
              <a:gd name="T69" fmla="*/ 2147483646 h 4"/>
              <a:gd name="T70" fmla="*/ 2147483646 w 458"/>
              <a:gd name="T71" fmla="*/ 2147483646 h 4"/>
              <a:gd name="T72" fmla="*/ 2147483646 w 458"/>
              <a:gd name="T73" fmla="*/ 2147483646 h 4"/>
              <a:gd name="T74" fmla="*/ 2147483646 w 458"/>
              <a:gd name="T75" fmla="*/ 2147483646 h 4"/>
              <a:gd name="T76" fmla="*/ 2147483646 w 458"/>
              <a:gd name="T77" fmla="*/ 2147483646 h 4"/>
              <a:gd name="T78" fmla="*/ 2147483646 w 458"/>
              <a:gd name="T79" fmla="*/ 2147483646 h 4"/>
              <a:gd name="T80" fmla="*/ 2147483646 w 458"/>
              <a:gd name="T81" fmla="*/ 2147483646 h 4"/>
              <a:gd name="T82" fmla="*/ 2147483646 w 458"/>
              <a:gd name="T83" fmla="*/ 2147483646 h 4"/>
              <a:gd name="T84" fmla="*/ 2147483646 w 458"/>
              <a:gd name="T85" fmla="*/ 0 h 4"/>
              <a:gd name="T86" fmla="*/ 2147483646 w 458"/>
              <a:gd name="T87" fmla="*/ 0 h 4"/>
              <a:gd name="T88" fmla="*/ 2147483646 w 458"/>
              <a:gd name="T89" fmla="*/ 0 h 4"/>
              <a:gd name="T90" fmla="*/ 2147483646 w 458"/>
              <a:gd name="T91" fmla="*/ 0 h 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58" h="4">
                <a:moveTo>
                  <a:pt x="0" y="0"/>
                </a:moveTo>
                <a:lnTo>
                  <a:pt x="66" y="0"/>
                </a:lnTo>
                <a:lnTo>
                  <a:pt x="64" y="0"/>
                </a:lnTo>
                <a:lnTo>
                  <a:pt x="62" y="0"/>
                </a:lnTo>
                <a:lnTo>
                  <a:pt x="62" y="2"/>
                </a:lnTo>
                <a:lnTo>
                  <a:pt x="61" y="2"/>
                </a:lnTo>
                <a:lnTo>
                  <a:pt x="59" y="2"/>
                </a:lnTo>
                <a:lnTo>
                  <a:pt x="57" y="2"/>
                </a:lnTo>
                <a:lnTo>
                  <a:pt x="56" y="2"/>
                </a:lnTo>
                <a:lnTo>
                  <a:pt x="54" y="4"/>
                </a:lnTo>
                <a:lnTo>
                  <a:pt x="10" y="4"/>
                </a:lnTo>
                <a:lnTo>
                  <a:pt x="8" y="2"/>
                </a:lnTo>
                <a:lnTo>
                  <a:pt x="7" y="2"/>
                </a:lnTo>
                <a:lnTo>
                  <a:pt x="5" y="2"/>
                </a:lnTo>
                <a:lnTo>
                  <a:pt x="3" y="0"/>
                </a:lnTo>
                <a:lnTo>
                  <a:pt x="1" y="0"/>
                </a:lnTo>
                <a:lnTo>
                  <a:pt x="0" y="0"/>
                </a:lnTo>
                <a:close/>
                <a:moveTo>
                  <a:pt x="302" y="0"/>
                </a:moveTo>
                <a:lnTo>
                  <a:pt x="458" y="0"/>
                </a:lnTo>
                <a:lnTo>
                  <a:pt x="456" y="2"/>
                </a:lnTo>
                <a:lnTo>
                  <a:pt x="454" y="2"/>
                </a:lnTo>
                <a:lnTo>
                  <a:pt x="454" y="4"/>
                </a:lnTo>
                <a:lnTo>
                  <a:pt x="307" y="4"/>
                </a:lnTo>
                <a:lnTo>
                  <a:pt x="307" y="2"/>
                </a:lnTo>
                <a:lnTo>
                  <a:pt x="306" y="2"/>
                </a:lnTo>
                <a:lnTo>
                  <a:pt x="304" y="2"/>
                </a:lnTo>
                <a:lnTo>
                  <a:pt x="304" y="0"/>
                </a:lnTo>
                <a:lnTo>
                  <a:pt x="302" y="0"/>
                </a:lnTo>
                <a:close/>
              </a:path>
            </a:pathLst>
          </a:custGeom>
          <a:solidFill>
            <a:srgbClr val="CF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76" name="Freeform 1082"/>
          <p:cNvSpPr>
            <a:spLocks noEditPoints="1"/>
          </p:cNvSpPr>
          <p:nvPr/>
        </p:nvSpPr>
        <p:spPr bwMode="auto">
          <a:xfrm>
            <a:off x="6559550" y="4781550"/>
            <a:ext cx="719138" cy="4763"/>
          </a:xfrm>
          <a:custGeom>
            <a:avLst/>
            <a:gdLst>
              <a:gd name="T0" fmla="*/ 0 w 453"/>
              <a:gd name="T1" fmla="*/ 0 h 3"/>
              <a:gd name="T2" fmla="*/ 2147483646 w 453"/>
              <a:gd name="T3" fmla="*/ 0 h 3"/>
              <a:gd name="T4" fmla="*/ 2147483646 w 453"/>
              <a:gd name="T5" fmla="*/ 0 h 3"/>
              <a:gd name="T6" fmla="*/ 2147483646 w 453"/>
              <a:gd name="T7" fmla="*/ 0 h 3"/>
              <a:gd name="T8" fmla="*/ 2147483646 w 453"/>
              <a:gd name="T9" fmla="*/ 2147483646 h 3"/>
              <a:gd name="T10" fmla="*/ 2147483646 w 453"/>
              <a:gd name="T11" fmla="*/ 2147483646 h 3"/>
              <a:gd name="T12" fmla="*/ 2147483646 w 453"/>
              <a:gd name="T13" fmla="*/ 2147483646 h 3"/>
              <a:gd name="T14" fmla="*/ 2147483646 w 453"/>
              <a:gd name="T15" fmla="*/ 2147483646 h 3"/>
              <a:gd name="T16" fmla="*/ 2147483646 w 453"/>
              <a:gd name="T17" fmla="*/ 2147483646 h 3"/>
              <a:gd name="T18" fmla="*/ 2147483646 w 453"/>
              <a:gd name="T19" fmla="*/ 2147483646 h 3"/>
              <a:gd name="T20" fmla="*/ 2147483646 w 453"/>
              <a:gd name="T21" fmla="*/ 2147483646 h 3"/>
              <a:gd name="T22" fmla="*/ 2147483646 w 453"/>
              <a:gd name="T23" fmla="*/ 2147483646 h 3"/>
              <a:gd name="T24" fmla="*/ 2147483646 w 453"/>
              <a:gd name="T25" fmla="*/ 2147483646 h 3"/>
              <a:gd name="T26" fmla="*/ 2147483646 w 453"/>
              <a:gd name="T27" fmla="*/ 2147483646 h 3"/>
              <a:gd name="T28" fmla="*/ 2147483646 w 453"/>
              <a:gd name="T29" fmla="*/ 2147483646 h 3"/>
              <a:gd name="T30" fmla="*/ 2147483646 w 453"/>
              <a:gd name="T31" fmla="*/ 2147483646 h 3"/>
              <a:gd name="T32" fmla="*/ 2147483646 w 453"/>
              <a:gd name="T33" fmla="*/ 0 h 3"/>
              <a:gd name="T34" fmla="*/ 2147483646 w 453"/>
              <a:gd name="T35" fmla="*/ 0 h 3"/>
              <a:gd name="T36" fmla="*/ 0 w 453"/>
              <a:gd name="T37" fmla="*/ 0 h 3"/>
              <a:gd name="T38" fmla="*/ 2147483646 w 453"/>
              <a:gd name="T39" fmla="*/ 0 h 3"/>
              <a:gd name="T40" fmla="*/ 2147483646 w 453"/>
              <a:gd name="T41" fmla="*/ 0 h 3"/>
              <a:gd name="T42" fmla="*/ 2147483646 w 453"/>
              <a:gd name="T43" fmla="*/ 0 h 3"/>
              <a:gd name="T44" fmla="*/ 2147483646 w 453"/>
              <a:gd name="T45" fmla="*/ 0 h 3"/>
              <a:gd name="T46" fmla="*/ 2147483646 w 453"/>
              <a:gd name="T47" fmla="*/ 0 h 3"/>
              <a:gd name="T48" fmla="*/ 2147483646 w 453"/>
              <a:gd name="T49" fmla="*/ 2147483646 h 3"/>
              <a:gd name="T50" fmla="*/ 2147483646 w 453"/>
              <a:gd name="T51" fmla="*/ 2147483646 h 3"/>
              <a:gd name="T52" fmla="*/ 2147483646 w 453"/>
              <a:gd name="T53" fmla="*/ 2147483646 h 3"/>
              <a:gd name="T54" fmla="*/ 2147483646 w 453"/>
              <a:gd name="T55" fmla="*/ 2147483646 h 3"/>
              <a:gd name="T56" fmla="*/ 2147483646 w 453"/>
              <a:gd name="T57" fmla="*/ 2147483646 h 3"/>
              <a:gd name="T58" fmla="*/ 2147483646 w 453"/>
              <a:gd name="T59" fmla="*/ 2147483646 h 3"/>
              <a:gd name="T60" fmla="*/ 2147483646 w 453"/>
              <a:gd name="T61" fmla="*/ 2147483646 h 3"/>
              <a:gd name="T62" fmla="*/ 2147483646 w 453"/>
              <a:gd name="T63" fmla="*/ 2147483646 h 3"/>
              <a:gd name="T64" fmla="*/ 2147483646 w 453"/>
              <a:gd name="T65" fmla="*/ 2147483646 h 3"/>
              <a:gd name="T66" fmla="*/ 2147483646 w 453"/>
              <a:gd name="T67" fmla="*/ 2147483646 h 3"/>
              <a:gd name="T68" fmla="*/ 2147483646 w 453"/>
              <a:gd name="T69" fmla="*/ 0 h 3"/>
              <a:gd name="T70" fmla="*/ 2147483646 w 453"/>
              <a:gd name="T71" fmla="*/ 0 h 3"/>
              <a:gd name="T72" fmla="*/ 2147483646 w 453"/>
              <a:gd name="T73" fmla="*/ 0 h 3"/>
              <a:gd name="T74" fmla="*/ 2147483646 w 453"/>
              <a:gd name="T75" fmla="*/ 0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53" h="3">
                <a:moveTo>
                  <a:pt x="0" y="0"/>
                </a:moveTo>
                <a:lnTo>
                  <a:pt x="58" y="0"/>
                </a:lnTo>
                <a:lnTo>
                  <a:pt x="56" y="0"/>
                </a:lnTo>
                <a:lnTo>
                  <a:pt x="54" y="0"/>
                </a:lnTo>
                <a:lnTo>
                  <a:pt x="51" y="2"/>
                </a:lnTo>
                <a:lnTo>
                  <a:pt x="49" y="2"/>
                </a:lnTo>
                <a:lnTo>
                  <a:pt x="48" y="2"/>
                </a:lnTo>
                <a:lnTo>
                  <a:pt x="44" y="2"/>
                </a:lnTo>
                <a:lnTo>
                  <a:pt x="42" y="2"/>
                </a:lnTo>
                <a:lnTo>
                  <a:pt x="39" y="3"/>
                </a:lnTo>
                <a:lnTo>
                  <a:pt x="15" y="3"/>
                </a:lnTo>
                <a:lnTo>
                  <a:pt x="14" y="2"/>
                </a:lnTo>
                <a:lnTo>
                  <a:pt x="12" y="2"/>
                </a:lnTo>
                <a:lnTo>
                  <a:pt x="10" y="2"/>
                </a:lnTo>
                <a:lnTo>
                  <a:pt x="9" y="2"/>
                </a:lnTo>
                <a:lnTo>
                  <a:pt x="5" y="2"/>
                </a:lnTo>
                <a:lnTo>
                  <a:pt x="4" y="0"/>
                </a:lnTo>
                <a:lnTo>
                  <a:pt x="2" y="0"/>
                </a:lnTo>
                <a:lnTo>
                  <a:pt x="0" y="0"/>
                </a:lnTo>
                <a:close/>
                <a:moveTo>
                  <a:pt x="301" y="0"/>
                </a:moveTo>
                <a:lnTo>
                  <a:pt x="453" y="0"/>
                </a:lnTo>
                <a:lnTo>
                  <a:pt x="451" y="0"/>
                </a:lnTo>
                <a:lnTo>
                  <a:pt x="451" y="2"/>
                </a:lnTo>
                <a:lnTo>
                  <a:pt x="450" y="2"/>
                </a:lnTo>
                <a:lnTo>
                  <a:pt x="450" y="3"/>
                </a:lnTo>
                <a:lnTo>
                  <a:pt x="308" y="3"/>
                </a:lnTo>
                <a:lnTo>
                  <a:pt x="308" y="2"/>
                </a:lnTo>
                <a:lnTo>
                  <a:pt x="306" y="2"/>
                </a:lnTo>
                <a:lnTo>
                  <a:pt x="304" y="2"/>
                </a:lnTo>
                <a:lnTo>
                  <a:pt x="304" y="0"/>
                </a:lnTo>
                <a:lnTo>
                  <a:pt x="303" y="0"/>
                </a:lnTo>
                <a:lnTo>
                  <a:pt x="301" y="0"/>
                </a:lnTo>
                <a:close/>
              </a:path>
            </a:pathLst>
          </a:custGeom>
          <a:solidFill>
            <a:srgbClr val="D1D1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77" name="Freeform 1083"/>
          <p:cNvSpPr>
            <a:spLocks noEditPoints="1"/>
          </p:cNvSpPr>
          <p:nvPr/>
        </p:nvSpPr>
        <p:spPr bwMode="auto">
          <a:xfrm>
            <a:off x="6570663" y="4784725"/>
            <a:ext cx="704850" cy="4763"/>
          </a:xfrm>
          <a:custGeom>
            <a:avLst/>
            <a:gdLst>
              <a:gd name="T0" fmla="*/ 0 w 444"/>
              <a:gd name="T1" fmla="*/ 0 h 3"/>
              <a:gd name="T2" fmla="*/ 2147483646 w 444"/>
              <a:gd name="T3" fmla="*/ 0 h 3"/>
              <a:gd name="T4" fmla="*/ 2147483646 w 444"/>
              <a:gd name="T5" fmla="*/ 0 h 3"/>
              <a:gd name="T6" fmla="*/ 2147483646 w 444"/>
              <a:gd name="T7" fmla="*/ 2147483646 h 3"/>
              <a:gd name="T8" fmla="*/ 2147483646 w 444"/>
              <a:gd name="T9" fmla="*/ 2147483646 h 3"/>
              <a:gd name="T10" fmla="*/ 2147483646 w 444"/>
              <a:gd name="T11" fmla="*/ 2147483646 h 3"/>
              <a:gd name="T12" fmla="*/ 2147483646 w 444"/>
              <a:gd name="T13" fmla="*/ 2147483646 h 3"/>
              <a:gd name="T14" fmla="*/ 2147483646 w 444"/>
              <a:gd name="T15" fmla="*/ 2147483646 h 3"/>
              <a:gd name="T16" fmla="*/ 2147483646 w 444"/>
              <a:gd name="T17" fmla="*/ 0 h 3"/>
              <a:gd name="T18" fmla="*/ 0 w 444"/>
              <a:gd name="T19" fmla="*/ 0 h 3"/>
              <a:gd name="T20" fmla="*/ 2147483646 w 444"/>
              <a:gd name="T21" fmla="*/ 0 h 3"/>
              <a:gd name="T22" fmla="*/ 2147483646 w 444"/>
              <a:gd name="T23" fmla="*/ 0 h 3"/>
              <a:gd name="T24" fmla="*/ 2147483646 w 444"/>
              <a:gd name="T25" fmla="*/ 0 h 3"/>
              <a:gd name="T26" fmla="*/ 2147483646 w 444"/>
              <a:gd name="T27" fmla="*/ 0 h 3"/>
              <a:gd name="T28" fmla="*/ 2147483646 w 444"/>
              <a:gd name="T29" fmla="*/ 0 h 3"/>
              <a:gd name="T30" fmla="*/ 2147483646 w 444"/>
              <a:gd name="T31" fmla="*/ 2147483646 h 3"/>
              <a:gd name="T32" fmla="*/ 2147483646 w 444"/>
              <a:gd name="T33" fmla="*/ 2147483646 h 3"/>
              <a:gd name="T34" fmla="*/ 2147483646 w 444"/>
              <a:gd name="T35" fmla="*/ 2147483646 h 3"/>
              <a:gd name="T36" fmla="*/ 2147483646 w 444"/>
              <a:gd name="T37" fmla="*/ 2147483646 h 3"/>
              <a:gd name="T38" fmla="*/ 2147483646 w 444"/>
              <a:gd name="T39" fmla="*/ 2147483646 h 3"/>
              <a:gd name="T40" fmla="*/ 2147483646 w 444"/>
              <a:gd name="T41" fmla="*/ 2147483646 h 3"/>
              <a:gd name="T42" fmla="*/ 2147483646 w 444"/>
              <a:gd name="T43" fmla="*/ 2147483646 h 3"/>
              <a:gd name="T44" fmla="*/ 2147483646 w 444"/>
              <a:gd name="T45" fmla="*/ 2147483646 h 3"/>
              <a:gd name="T46" fmla="*/ 2147483646 w 444"/>
              <a:gd name="T47" fmla="*/ 2147483646 h 3"/>
              <a:gd name="T48" fmla="*/ 2147483646 w 444"/>
              <a:gd name="T49" fmla="*/ 2147483646 h 3"/>
              <a:gd name="T50" fmla="*/ 2147483646 w 444"/>
              <a:gd name="T51" fmla="*/ 0 h 3"/>
              <a:gd name="T52" fmla="*/ 2147483646 w 444"/>
              <a:gd name="T53" fmla="*/ 0 h 3"/>
              <a:gd name="T54" fmla="*/ 2147483646 w 444"/>
              <a:gd name="T55" fmla="*/ 0 h 3"/>
              <a:gd name="T56" fmla="*/ 2147483646 w 444"/>
              <a:gd name="T57" fmla="*/ 0 h 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44" h="3">
                <a:moveTo>
                  <a:pt x="0" y="0"/>
                </a:moveTo>
                <a:lnTo>
                  <a:pt x="44" y="0"/>
                </a:lnTo>
                <a:lnTo>
                  <a:pt x="39" y="0"/>
                </a:lnTo>
                <a:lnTo>
                  <a:pt x="32" y="1"/>
                </a:lnTo>
                <a:lnTo>
                  <a:pt x="27" y="1"/>
                </a:lnTo>
                <a:lnTo>
                  <a:pt x="22" y="1"/>
                </a:lnTo>
                <a:lnTo>
                  <a:pt x="15" y="1"/>
                </a:lnTo>
                <a:lnTo>
                  <a:pt x="10" y="1"/>
                </a:lnTo>
                <a:lnTo>
                  <a:pt x="5" y="0"/>
                </a:lnTo>
                <a:lnTo>
                  <a:pt x="0" y="0"/>
                </a:lnTo>
                <a:close/>
                <a:moveTo>
                  <a:pt x="297" y="0"/>
                </a:moveTo>
                <a:lnTo>
                  <a:pt x="444" y="0"/>
                </a:lnTo>
                <a:lnTo>
                  <a:pt x="443" y="0"/>
                </a:lnTo>
                <a:lnTo>
                  <a:pt x="443" y="1"/>
                </a:lnTo>
                <a:lnTo>
                  <a:pt x="441" y="1"/>
                </a:lnTo>
                <a:lnTo>
                  <a:pt x="439" y="1"/>
                </a:lnTo>
                <a:lnTo>
                  <a:pt x="439" y="3"/>
                </a:lnTo>
                <a:lnTo>
                  <a:pt x="304" y="3"/>
                </a:lnTo>
                <a:lnTo>
                  <a:pt x="304" y="1"/>
                </a:lnTo>
                <a:lnTo>
                  <a:pt x="303" y="1"/>
                </a:lnTo>
                <a:lnTo>
                  <a:pt x="301" y="1"/>
                </a:lnTo>
                <a:lnTo>
                  <a:pt x="301" y="0"/>
                </a:lnTo>
                <a:lnTo>
                  <a:pt x="299" y="0"/>
                </a:lnTo>
                <a:lnTo>
                  <a:pt x="297" y="0"/>
                </a:lnTo>
                <a:close/>
              </a:path>
            </a:pathLst>
          </a:custGeom>
          <a:solidFill>
            <a:srgbClr val="D8D8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78" name="Freeform 1084"/>
          <p:cNvSpPr>
            <a:spLocks noEditPoints="1"/>
          </p:cNvSpPr>
          <p:nvPr/>
        </p:nvSpPr>
        <p:spPr bwMode="auto">
          <a:xfrm>
            <a:off x="6583363" y="4786313"/>
            <a:ext cx="690562" cy="6350"/>
          </a:xfrm>
          <a:custGeom>
            <a:avLst/>
            <a:gdLst>
              <a:gd name="T0" fmla="*/ 0 w 435"/>
              <a:gd name="T1" fmla="*/ 0 h 4"/>
              <a:gd name="T2" fmla="*/ 2147483646 w 435"/>
              <a:gd name="T3" fmla="*/ 0 h 4"/>
              <a:gd name="T4" fmla="*/ 2147483646 w 435"/>
              <a:gd name="T5" fmla="*/ 0 h 4"/>
              <a:gd name="T6" fmla="*/ 2147483646 w 435"/>
              <a:gd name="T7" fmla="*/ 0 h 4"/>
              <a:gd name="T8" fmla="*/ 2147483646 w 435"/>
              <a:gd name="T9" fmla="*/ 0 h 4"/>
              <a:gd name="T10" fmla="*/ 2147483646 w 435"/>
              <a:gd name="T11" fmla="*/ 0 h 4"/>
              <a:gd name="T12" fmla="*/ 2147483646 w 435"/>
              <a:gd name="T13" fmla="*/ 0 h 4"/>
              <a:gd name="T14" fmla="*/ 2147483646 w 435"/>
              <a:gd name="T15" fmla="*/ 0 h 4"/>
              <a:gd name="T16" fmla="*/ 2147483646 w 435"/>
              <a:gd name="T17" fmla="*/ 0 h 4"/>
              <a:gd name="T18" fmla="*/ 0 w 435"/>
              <a:gd name="T19" fmla="*/ 0 h 4"/>
              <a:gd name="T20" fmla="*/ 2147483646 w 435"/>
              <a:gd name="T21" fmla="*/ 0 h 4"/>
              <a:gd name="T22" fmla="*/ 2147483646 w 435"/>
              <a:gd name="T23" fmla="*/ 0 h 4"/>
              <a:gd name="T24" fmla="*/ 2147483646 w 435"/>
              <a:gd name="T25" fmla="*/ 0 h 4"/>
              <a:gd name="T26" fmla="*/ 2147483646 w 435"/>
              <a:gd name="T27" fmla="*/ 0 h 4"/>
              <a:gd name="T28" fmla="*/ 2147483646 w 435"/>
              <a:gd name="T29" fmla="*/ 0 h 4"/>
              <a:gd name="T30" fmla="*/ 2147483646 w 435"/>
              <a:gd name="T31" fmla="*/ 2147483646 h 4"/>
              <a:gd name="T32" fmla="*/ 2147483646 w 435"/>
              <a:gd name="T33" fmla="*/ 2147483646 h 4"/>
              <a:gd name="T34" fmla="*/ 2147483646 w 435"/>
              <a:gd name="T35" fmla="*/ 2147483646 h 4"/>
              <a:gd name="T36" fmla="*/ 2147483646 w 435"/>
              <a:gd name="T37" fmla="*/ 2147483646 h 4"/>
              <a:gd name="T38" fmla="*/ 2147483646 w 435"/>
              <a:gd name="T39" fmla="*/ 2147483646 h 4"/>
              <a:gd name="T40" fmla="*/ 2147483646 w 435"/>
              <a:gd name="T41" fmla="*/ 2147483646 h 4"/>
              <a:gd name="T42" fmla="*/ 2147483646 w 435"/>
              <a:gd name="T43" fmla="*/ 2147483646 h 4"/>
              <a:gd name="T44" fmla="*/ 2147483646 w 435"/>
              <a:gd name="T45" fmla="*/ 2147483646 h 4"/>
              <a:gd name="T46" fmla="*/ 2147483646 w 435"/>
              <a:gd name="T47" fmla="*/ 2147483646 h 4"/>
              <a:gd name="T48" fmla="*/ 2147483646 w 435"/>
              <a:gd name="T49" fmla="*/ 2147483646 h 4"/>
              <a:gd name="T50" fmla="*/ 2147483646 w 435"/>
              <a:gd name="T51" fmla="*/ 0 h 4"/>
              <a:gd name="T52" fmla="*/ 2147483646 w 435"/>
              <a:gd name="T53" fmla="*/ 0 h 4"/>
              <a:gd name="T54" fmla="*/ 2147483646 w 435"/>
              <a:gd name="T55" fmla="*/ 0 h 4"/>
              <a:gd name="T56" fmla="*/ 2147483646 w 435"/>
              <a:gd name="T57" fmla="*/ 0 h 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5" h="4">
                <a:moveTo>
                  <a:pt x="0" y="0"/>
                </a:moveTo>
                <a:lnTo>
                  <a:pt x="24" y="0"/>
                </a:lnTo>
                <a:lnTo>
                  <a:pt x="22" y="0"/>
                </a:lnTo>
                <a:lnTo>
                  <a:pt x="19" y="0"/>
                </a:lnTo>
                <a:lnTo>
                  <a:pt x="16" y="0"/>
                </a:lnTo>
                <a:lnTo>
                  <a:pt x="12" y="0"/>
                </a:lnTo>
                <a:lnTo>
                  <a:pt x="11" y="0"/>
                </a:lnTo>
                <a:lnTo>
                  <a:pt x="7" y="0"/>
                </a:lnTo>
                <a:lnTo>
                  <a:pt x="4" y="0"/>
                </a:lnTo>
                <a:lnTo>
                  <a:pt x="0" y="0"/>
                </a:lnTo>
                <a:close/>
                <a:moveTo>
                  <a:pt x="293" y="0"/>
                </a:moveTo>
                <a:lnTo>
                  <a:pt x="435" y="0"/>
                </a:lnTo>
                <a:lnTo>
                  <a:pt x="433" y="0"/>
                </a:lnTo>
                <a:lnTo>
                  <a:pt x="431" y="0"/>
                </a:lnTo>
                <a:lnTo>
                  <a:pt x="431" y="2"/>
                </a:lnTo>
                <a:lnTo>
                  <a:pt x="430" y="2"/>
                </a:lnTo>
                <a:lnTo>
                  <a:pt x="428" y="2"/>
                </a:lnTo>
                <a:lnTo>
                  <a:pt x="428" y="4"/>
                </a:lnTo>
                <a:lnTo>
                  <a:pt x="300" y="4"/>
                </a:lnTo>
                <a:lnTo>
                  <a:pt x="300" y="2"/>
                </a:lnTo>
                <a:lnTo>
                  <a:pt x="298" y="2"/>
                </a:lnTo>
                <a:lnTo>
                  <a:pt x="296" y="2"/>
                </a:lnTo>
                <a:lnTo>
                  <a:pt x="296" y="0"/>
                </a:lnTo>
                <a:lnTo>
                  <a:pt x="295" y="0"/>
                </a:lnTo>
                <a:lnTo>
                  <a:pt x="293" y="0"/>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79" name="Freeform 1085"/>
          <p:cNvSpPr>
            <a:spLocks/>
          </p:cNvSpPr>
          <p:nvPr/>
        </p:nvSpPr>
        <p:spPr bwMode="auto">
          <a:xfrm>
            <a:off x="7053263" y="4789488"/>
            <a:ext cx="214312" cy="4762"/>
          </a:xfrm>
          <a:custGeom>
            <a:avLst/>
            <a:gdLst>
              <a:gd name="T0" fmla="*/ 0 w 135"/>
              <a:gd name="T1" fmla="*/ 0 h 3"/>
              <a:gd name="T2" fmla="*/ 2147483646 w 135"/>
              <a:gd name="T3" fmla="*/ 0 h 3"/>
              <a:gd name="T4" fmla="*/ 2147483646 w 135"/>
              <a:gd name="T5" fmla="*/ 0 h 3"/>
              <a:gd name="T6" fmla="*/ 2147483646 w 135"/>
              <a:gd name="T7" fmla="*/ 0 h 3"/>
              <a:gd name="T8" fmla="*/ 2147483646 w 135"/>
              <a:gd name="T9" fmla="*/ 0 h 3"/>
              <a:gd name="T10" fmla="*/ 2147483646 w 135"/>
              <a:gd name="T11" fmla="*/ 2147483646 h 3"/>
              <a:gd name="T12" fmla="*/ 2147483646 w 135"/>
              <a:gd name="T13" fmla="*/ 2147483646 h 3"/>
              <a:gd name="T14" fmla="*/ 2147483646 w 135"/>
              <a:gd name="T15" fmla="*/ 2147483646 h 3"/>
              <a:gd name="T16" fmla="*/ 2147483646 w 135"/>
              <a:gd name="T17" fmla="*/ 2147483646 h 3"/>
              <a:gd name="T18" fmla="*/ 2147483646 w 135"/>
              <a:gd name="T19" fmla="*/ 2147483646 h 3"/>
              <a:gd name="T20" fmla="*/ 2147483646 w 135"/>
              <a:gd name="T21" fmla="*/ 2147483646 h 3"/>
              <a:gd name="T22" fmla="*/ 2147483646 w 135"/>
              <a:gd name="T23" fmla="*/ 2147483646 h 3"/>
              <a:gd name="T24" fmla="*/ 2147483646 w 135"/>
              <a:gd name="T25" fmla="*/ 2147483646 h 3"/>
              <a:gd name="T26" fmla="*/ 2147483646 w 135"/>
              <a:gd name="T27" fmla="*/ 2147483646 h 3"/>
              <a:gd name="T28" fmla="*/ 2147483646 w 135"/>
              <a:gd name="T29" fmla="*/ 2147483646 h 3"/>
              <a:gd name="T30" fmla="*/ 2147483646 w 135"/>
              <a:gd name="T31" fmla="*/ 0 h 3"/>
              <a:gd name="T32" fmla="*/ 2147483646 w 135"/>
              <a:gd name="T33" fmla="*/ 0 h 3"/>
              <a:gd name="T34" fmla="*/ 2147483646 w 135"/>
              <a:gd name="T35" fmla="*/ 0 h 3"/>
              <a:gd name="T36" fmla="*/ 0 w 135"/>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5" h="3">
                <a:moveTo>
                  <a:pt x="0" y="0"/>
                </a:moveTo>
                <a:lnTo>
                  <a:pt x="135" y="0"/>
                </a:lnTo>
                <a:lnTo>
                  <a:pt x="134" y="0"/>
                </a:lnTo>
                <a:lnTo>
                  <a:pt x="132" y="0"/>
                </a:lnTo>
                <a:lnTo>
                  <a:pt x="132" y="2"/>
                </a:lnTo>
                <a:lnTo>
                  <a:pt x="130" y="2"/>
                </a:lnTo>
                <a:lnTo>
                  <a:pt x="129" y="2"/>
                </a:lnTo>
                <a:lnTo>
                  <a:pt x="129" y="3"/>
                </a:lnTo>
                <a:lnTo>
                  <a:pt x="9" y="3"/>
                </a:lnTo>
                <a:lnTo>
                  <a:pt x="7" y="2"/>
                </a:lnTo>
                <a:lnTo>
                  <a:pt x="5" y="2"/>
                </a:lnTo>
                <a:lnTo>
                  <a:pt x="4" y="2"/>
                </a:lnTo>
                <a:lnTo>
                  <a:pt x="4" y="0"/>
                </a:lnTo>
                <a:lnTo>
                  <a:pt x="2" y="0"/>
                </a:lnTo>
                <a:lnTo>
                  <a:pt x="0" y="0"/>
                </a:lnTo>
                <a:close/>
              </a:path>
            </a:pathLst>
          </a:custGeom>
          <a:solidFill>
            <a:srgbClr val="DFDF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80" name="Freeform 1086"/>
          <p:cNvSpPr>
            <a:spLocks/>
          </p:cNvSpPr>
          <p:nvPr/>
        </p:nvSpPr>
        <p:spPr bwMode="auto">
          <a:xfrm>
            <a:off x="7059613" y="4792663"/>
            <a:ext cx="203200" cy="4762"/>
          </a:xfrm>
          <a:custGeom>
            <a:avLst/>
            <a:gdLst>
              <a:gd name="T0" fmla="*/ 0 w 128"/>
              <a:gd name="T1" fmla="*/ 0 h 3"/>
              <a:gd name="T2" fmla="*/ 2147483646 w 128"/>
              <a:gd name="T3" fmla="*/ 0 h 3"/>
              <a:gd name="T4" fmla="*/ 2147483646 w 128"/>
              <a:gd name="T5" fmla="*/ 0 h 3"/>
              <a:gd name="T6" fmla="*/ 2147483646 w 128"/>
              <a:gd name="T7" fmla="*/ 0 h 3"/>
              <a:gd name="T8" fmla="*/ 2147483646 w 128"/>
              <a:gd name="T9" fmla="*/ 0 h 3"/>
              <a:gd name="T10" fmla="*/ 2147483646 w 128"/>
              <a:gd name="T11" fmla="*/ 2147483646 h 3"/>
              <a:gd name="T12" fmla="*/ 2147483646 w 128"/>
              <a:gd name="T13" fmla="*/ 2147483646 h 3"/>
              <a:gd name="T14" fmla="*/ 2147483646 w 128"/>
              <a:gd name="T15" fmla="*/ 2147483646 h 3"/>
              <a:gd name="T16" fmla="*/ 2147483646 w 128"/>
              <a:gd name="T17" fmla="*/ 2147483646 h 3"/>
              <a:gd name="T18" fmla="*/ 2147483646 w 128"/>
              <a:gd name="T19" fmla="*/ 2147483646 h 3"/>
              <a:gd name="T20" fmla="*/ 2147483646 w 128"/>
              <a:gd name="T21" fmla="*/ 2147483646 h 3"/>
              <a:gd name="T22" fmla="*/ 2147483646 w 128"/>
              <a:gd name="T23" fmla="*/ 2147483646 h 3"/>
              <a:gd name="T24" fmla="*/ 2147483646 w 128"/>
              <a:gd name="T25" fmla="*/ 2147483646 h 3"/>
              <a:gd name="T26" fmla="*/ 2147483646 w 128"/>
              <a:gd name="T27" fmla="*/ 2147483646 h 3"/>
              <a:gd name="T28" fmla="*/ 2147483646 w 128"/>
              <a:gd name="T29" fmla="*/ 2147483646 h 3"/>
              <a:gd name="T30" fmla="*/ 2147483646 w 128"/>
              <a:gd name="T31" fmla="*/ 0 h 3"/>
              <a:gd name="T32" fmla="*/ 2147483646 w 128"/>
              <a:gd name="T33" fmla="*/ 0 h 3"/>
              <a:gd name="T34" fmla="*/ 2147483646 w 128"/>
              <a:gd name="T35" fmla="*/ 0 h 3"/>
              <a:gd name="T36" fmla="*/ 0 w 128"/>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8" h="3">
                <a:moveTo>
                  <a:pt x="0" y="0"/>
                </a:moveTo>
                <a:lnTo>
                  <a:pt x="128" y="0"/>
                </a:lnTo>
                <a:lnTo>
                  <a:pt x="126" y="0"/>
                </a:lnTo>
                <a:lnTo>
                  <a:pt x="125" y="0"/>
                </a:lnTo>
                <a:lnTo>
                  <a:pt x="125" y="1"/>
                </a:lnTo>
                <a:lnTo>
                  <a:pt x="123" y="1"/>
                </a:lnTo>
                <a:lnTo>
                  <a:pt x="121" y="1"/>
                </a:lnTo>
                <a:lnTo>
                  <a:pt x="120" y="3"/>
                </a:lnTo>
                <a:lnTo>
                  <a:pt x="8" y="3"/>
                </a:lnTo>
                <a:lnTo>
                  <a:pt x="8" y="1"/>
                </a:lnTo>
                <a:lnTo>
                  <a:pt x="6" y="1"/>
                </a:lnTo>
                <a:lnTo>
                  <a:pt x="5" y="1"/>
                </a:lnTo>
                <a:lnTo>
                  <a:pt x="3" y="0"/>
                </a:lnTo>
                <a:lnTo>
                  <a:pt x="1" y="0"/>
                </a:lnTo>
                <a:lnTo>
                  <a:pt x="0" y="0"/>
                </a:ln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81" name="Freeform 1087"/>
          <p:cNvSpPr>
            <a:spLocks/>
          </p:cNvSpPr>
          <p:nvPr/>
        </p:nvSpPr>
        <p:spPr bwMode="auto">
          <a:xfrm>
            <a:off x="7067550" y="4794250"/>
            <a:ext cx="190500" cy="6350"/>
          </a:xfrm>
          <a:custGeom>
            <a:avLst/>
            <a:gdLst>
              <a:gd name="T0" fmla="*/ 0 w 120"/>
              <a:gd name="T1" fmla="*/ 0 h 4"/>
              <a:gd name="T2" fmla="*/ 2147483646 w 120"/>
              <a:gd name="T3" fmla="*/ 0 h 4"/>
              <a:gd name="T4" fmla="*/ 2147483646 w 120"/>
              <a:gd name="T5" fmla="*/ 0 h 4"/>
              <a:gd name="T6" fmla="*/ 2147483646 w 120"/>
              <a:gd name="T7" fmla="*/ 0 h 4"/>
              <a:gd name="T8" fmla="*/ 2147483646 w 120"/>
              <a:gd name="T9" fmla="*/ 0 h 4"/>
              <a:gd name="T10" fmla="*/ 2147483646 w 120"/>
              <a:gd name="T11" fmla="*/ 2147483646 h 4"/>
              <a:gd name="T12" fmla="*/ 2147483646 w 120"/>
              <a:gd name="T13" fmla="*/ 2147483646 h 4"/>
              <a:gd name="T14" fmla="*/ 2147483646 w 120"/>
              <a:gd name="T15" fmla="*/ 2147483646 h 4"/>
              <a:gd name="T16" fmla="*/ 2147483646 w 120"/>
              <a:gd name="T17" fmla="*/ 2147483646 h 4"/>
              <a:gd name="T18" fmla="*/ 2147483646 w 120"/>
              <a:gd name="T19" fmla="*/ 2147483646 h 4"/>
              <a:gd name="T20" fmla="*/ 2147483646 w 120"/>
              <a:gd name="T21" fmla="*/ 2147483646 h 4"/>
              <a:gd name="T22" fmla="*/ 2147483646 w 120"/>
              <a:gd name="T23" fmla="*/ 2147483646 h 4"/>
              <a:gd name="T24" fmla="*/ 2147483646 w 120"/>
              <a:gd name="T25" fmla="*/ 2147483646 h 4"/>
              <a:gd name="T26" fmla="*/ 2147483646 w 120"/>
              <a:gd name="T27" fmla="*/ 2147483646 h 4"/>
              <a:gd name="T28" fmla="*/ 2147483646 w 120"/>
              <a:gd name="T29" fmla="*/ 2147483646 h 4"/>
              <a:gd name="T30" fmla="*/ 2147483646 w 120"/>
              <a:gd name="T31" fmla="*/ 0 h 4"/>
              <a:gd name="T32" fmla="*/ 2147483646 w 120"/>
              <a:gd name="T33" fmla="*/ 0 h 4"/>
              <a:gd name="T34" fmla="*/ 0 w 120"/>
              <a:gd name="T35" fmla="*/ 0 h 4"/>
              <a:gd name="T36" fmla="*/ 0 w 120"/>
              <a:gd name="T37" fmla="*/ 0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0" h="4">
                <a:moveTo>
                  <a:pt x="0" y="0"/>
                </a:moveTo>
                <a:lnTo>
                  <a:pt x="120" y="0"/>
                </a:lnTo>
                <a:lnTo>
                  <a:pt x="118" y="0"/>
                </a:lnTo>
                <a:lnTo>
                  <a:pt x="116" y="0"/>
                </a:lnTo>
                <a:lnTo>
                  <a:pt x="115" y="2"/>
                </a:lnTo>
                <a:lnTo>
                  <a:pt x="113" y="2"/>
                </a:lnTo>
                <a:lnTo>
                  <a:pt x="111" y="2"/>
                </a:lnTo>
                <a:lnTo>
                  <a:pt x="110" y="4"/>
                </a:lnTo>
                <a:lnTo>
                  <a:pt x="8" y="4"/>
                </a:lnTo>
                <a:lnTo>
                  <a:pt x="6" y="2"/>
                </a:lnTo>
                <a:lnTo>
                  <a:pt x="5" y="2"/>
                </a:lnTo>
                <a:lnTo>
                  <a:pt x="3" y="2"/>
                </a:lnTo>
                <a:lnTo>
                  <a:pt x="3" y="0"/>
                </a:lnTo>
                <a:lnTo>
                  <a:pt x="1" y="0"/>
                </a:lnTo>
                <a:lnTo>
                  <a:pt x="0" y="0"/>
                </a:lnTo>
                <a:close/>
              </a:path>
            </a:pathLst>
          </a:custGeom>
          <a:solidFill>
            <a:srgbClr val="EA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82" name="Freeform 1088"/>
          <p:cNvSpPr>
            <a:spLocks/>
          </p:cNvSpPr>
          <p:nvPr/>
        </p:nvSpPr>
        <p:spPr bwMode="auto">
          <a:xfrm>
            <a:off x="7072313" y="4797425"/>
            <a:ext cx="177800" cy="4763"/>
          </a:xfrm>
          <a:custGeom>
            <a:avLst/>
            <a:gdLst>
              <a:gd name="T0" fmla="*/ 0 w 112"/>
              <a:gd name="T1" fmla="*/ 0 h 3"/>
              <a:gd name="T2" fmla="*/ 2147483646 w 112"/>
              <a:gd name="T3" fmla="*/ 0 h 3"/>
              <a:gd name="T4" fmla="*/ 2147483646 w 112"/>
              <a:gd name="T5" fmla="*/ 0 h 3"/>
              <a:gd name="T6" fmla="*/ 2147483646 w 112"/>
              <a:gd name="T7" fmla="*/ 0 h 3"/>
              <a:gd name="T8" fmla="*/ 2147483646 w 112"/>
              <a:gd name="T9" fmla="*/ 0 h 3"/>
              <a:gd name="T10" fmla="*/ 2147483646 w 112"/>
              <a:gd name="T11" fmla="*/ 2147483646 h 3"/>
              <a:gd name="T12" fmla="*/ 2147483646 w 112"/>
              <a:gd name="T13" fmla="*/ 2147483646 h 3"/>
              <a:gd name="T14" fmla="*/ 2147483646 w 112"/>
              <a:gd name="T15" fmla="*/ 2147483646 h 3"/>
              <a:gd name="T16" fmla="*/ 2147483646 w 112"/>
              <a:gd name="T17" fmla="*/ 2147483646 h 3"/>
              <a:gd name="T18" fmla="*/ 2147483646 w 112"/>
              <a:gd name="T19" fmla="*/ 2147483646 h 3"/>
              <a:gd name="T20" fmla="*/ 2147483646 w 112"/>
              <a:gd name="T21" fmla="*/ 2147483646 h 3"/>
              <a:gd name="T22" fmla="*/ 2147483646 w 112"/>
              <a:gd name="T23" fmla="*/ 2147483646 h 3"/>
              <a:gd name="T24" fmla="*/ 2147483646 w 112"/>
              <a:gd name="T25" fmla="*/ 2147483646 h 3"/>
              <a:gd name="T26" fmla="*/ 2147483646 w 112"/>
              <a:gd name="T27" fmla="*/ 2147483646 h 3"/>
              <a:gd name="T28" fmla="*/ 2147483646 w 112"/>
              <a:gd name="T29" fmla="*/ 2147483646 h 3"/>
              <a:gd name="T30" fmla="*/ 2147483646 w 112"/>
              <a:gd name="T31" fmla="*/ 0 h 3"/>
              <a:gd name="T32" fmla="*/ 2147483646 w 112"/>
              <a:gd name="T33" fmla="*/ 0 h 3"/>
              <a:gd name="T34" fmla="*/ 2147483646 w 112"/>
              <a:gd name="T35" fmla="*/ 0 h 3"/>
              <a:gd name="T36" fmla="*/ 0 w 112"/>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2" h="3">
                <a:moveTo>
                  <a:pt x="0" y="0"/>
                </a:moveTo>
                <a:lnTo>
                  <a:pt x="112" y="0"/>
                </a:lnTo>
                <a:lnTo>
                  <a:pt x="110" y="0"/>
                </a:lnTo>
                <a:lnTo>
                  <a:pt x="108" y="0"/>
                </a:lnTo>
                <a:lnTo>
                  <a:pt x="107" y="0"/>
                </a:lnTo>
                <a:lnTo>
                  <a:pt x="107" y="2"/>
                </a:lnTo>
                <a:lnTo>
                  <a:pt x="105" y="2"/>
                </a:lnTo>
                <a:lnTo>
                  <a:pt x="103" y="2"/>
                </a:lnTo>
                <a:lnTo>
                  <a:pt x="101" y="2"/>
                </a:lnTo>
                <a:lnTo>
                  <a:pt x="100" y="3"/>
                </a:lnTo>
                <a:lnTo>
                  <a:pt x="12" y="3"/>
                </a:lnTo>
                <a:lnTo>
                  <a:pt x="10" y="2"/>
                </a:lnTo>
                <a:lnTo>
                  <a:pt x="8" y="2"/>
                </a:lnTo>
                <a:lnTo>
                  <a:pt x="7" y="2"/>
                </a:lnTo>
                <a:lnTo>
                  <a:pt x="5" y="2"/>
                </a:lnTo>
                <a:lnTo>
                  <a:pt x="5" y="0"/>
                </a:lnTo>
                <a:lnTo>
                  <a:pt x="3" y="0"/>
                </a:lnTo>
                <a:lnTo>
                  <a:pt x="2" y="0"/>
                </a:lnTo>
                <a:lnTo>
                  <a:pt x="0" y="0"/>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83" name="Freeform 1089"/>
          <p:cNvSpPr>
            <a:spLocks/>
          </p:cNvSpPr>
          <p:nvPr/>
        </p:nvSpPr>
        <p:spPr bwMode="auto">
          <a:xfrm>
            <a:off x="7080250" y="4800600"/>
            <a:ext cx="161925" cy="4763"/>
          </a:xfrm>
          <a:custGeom>
            <a:avLst/>
            <a:gdLst>
              <a:gd name="T0" fmla="*/ 0 w 102"/>
              <a:gd name="T1" fmla="*/ 0 h 3"/>
              <a:gd name="T2" fmla="*/ 2147483646 w 102"/>
              <a:gd name="T3" fmla="*/ 0 h 3"/>
              <a:gd name="T4" fmla="*/ 2147483646 w 102"/>
              <a:gd name="T5" fmla="*/ 0 h 3"/>
              <a:gd name="T6" fmla="*/ 2147483646 w 102"/>
              <a:gd name="T7" fmla="*/ 0 h 3"/>
              <a:gd name="T8" fmla="*/ 2147483646 w 102"/>
              <a:gd name="T9" fmla="*/ 0 h 3"/>
              <a:gd name="T10" fmla="*/ 2147483646 w 102"/>
              <a:gd name="T11" fmla="*/ 2147483646 h 3"/>
              <a:gd name="T12" fmla="*/ 2147483646 w 102"/>
              <a:gd name="T13" fmla="*/ 2147483646 h 3"/>
              <a:gd name="T14" fmla="*/ 2147483646 w 102"/>
              <a:gd name="T15" fmla="*/ 2147483646 h 3"/>
              <a:gd name="T16" fmla="*/ 2147483646 w 102"/>
              <a:gd name="T17" fmla="*/ 2147483646 h 3"/>
              <a:gd name="T18" fmla="*/ 2147483646 w 102"/>
              <a:gd name="T19" fmla="*/ 2147483646 h 3"/>
              <a:gd name="T20" fmla="*/ 2147483646 w 102"/>
              <a:gd name="T21" fmla="*/ 2147483646 h 3"/>
              <a:gd name="T22" fmla="*/ 2147483646 w 102"/>
              <a:gd name="T23" fmla="*/ 2147483646 h 3"/>
              <a:gd name="T24" fmla="*/ 2147483646 w 102"/>
              <a:gd name="T25" fmla="*/ 2147483646 h 3"/>
              <a:gd name="T26" fmla="*/ 2147483646 w 102"/>
              <a:gd name="T27" fmla="*/ 2147483646 h 3"/>
              <a:gd name="T28" fmla="*/ 2147483646 w 102"/>
              <a:gd name="T29" fmla="*/ 2147483646 h 3"/>
              <a:gd name="T30" fmla="*/ 2147483646 w 102"/>
              <a:gd name="T31" fmla="*/ 0 h 3"/>
              <a:gd name="T32" fmla="*/ 2147483646 w 102"/>
              <a:gd name="T33" fmla="*/ 0 h 3"/>
              <a:gd name="T34" fmla="*/ 2147483646 w 102"/>
              <a:gd name="T35" fmla="*/ 0 h 3"/>
              <a:gd name="T36" fmla="*/ 0 w 102"/>
              <a:gd name="T37" fmla="*/ 0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2" h="3">
                <a:moveTo>
                  <a:pt x="0" y="0"/>
                </a:moveTo>
                <a:lnTo>
                  <a:pt x="102" y="0"/>
                </a:lnTo>
                <a:lnTo>
                  <a:pt x="100" y="0"/>
                </a:lnTo>
                <a:lnTo>
                  <a:pt x="98" y="0"/>
                </a:lnTo>
                <a:lnTo>
                  <a:pt x="96" y="0"/>
                </a:lnTo>
                <a:lnTo>
                  <a:pt x="95" y="1"/>
                </a:lnTo>
                <a:lnTo>
                  <a:pt x="93" y="1"/>
                </a:lnTo>
                <a:lnTo>
                  <a:pt x="91" y="1"/>
                </a:lnTo>
                <a:lnTo>
                  <a:pt x="88" y="1"/>
                </a:lnTo>
                <a:lnTo>
                  <a:pt x="86" y="3"/>
                </a:lnTo>
                <a:lnTo>
                  <a:pt x="14" y="3"/>
                </a:lnTo>
                <a:lnTo>
                  <a:pt x="12" y="1"/>
                </a:lnTo>
                <a:lnTo>
                  <a:pt x="10" y="1"/>
                </a:lnTo>
                <a:lnTo>
                  <a:pt x="9" y="1"/>
                </a:lnTo>
                <a:lnTo>
                  <a:pt x="7" y="1"/>
                </a:lnTo>
                <a:lnTo>
                  <a:pt x="5" y="0"/>
                </a:lnTo>
                <a:lnTo>
                  <a:pt x="3" y="0"/>
                </a:lnTo>
                <a:lnTo>
                  <a:pt x="2" y="0"/>
                </a:lnTo>
                <a:lnTo>
                  <a:pt x="0" y="0"/>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84" name="Freeform 1090"/>
          <p:cNvSpPr>
            <a:spLocks/>
          </p:cNvSpPr>
          <p:nvPr/>
        </p:nvSpPr>
        <p:spPr bwMode="auto">
          <a:xfrm>
            <a:off x="7091363" y="4802188"/>
            <a:ext cx="139700" cy="6350"/>
          </a:xfrm>
          <a:custGeom>
            <a:avLst/>
            <a:gdLst>
              <a:gd name="T0" fmla="*/ 0 w 88"/>
              <a:gd name="T1" fmla="*/ 0 h 4"/>
              <a:gd name="T2" fmla="*/ 2147483646 w 88"/>
              <a:gd name="T3" fmla="*/ 0 h 4"/>
              <a:gd name="T4" fmla="*/ 2147483646 w 88"/>
              <a:gd name="T5" fmla="*/ 0 h 4"/>
              <a:gd name="T6" fmla="*/ 2147483646 w 88"/>
              <a:gd name="T7" fmla="*/ 0 h 4"/>
              <a:gd name="T8" fmla="*/ 2147483646 w 88"/>
              <a:gd name="T9" fmla="*/ 2147483646 h 4"/>
              <a:gd name="T10" fmla="*/ 2147483646 w 88"/>
              <a:gd name="T11" fmla="*/ 2147483646 h 4"/>
              <a:gd name="T12" fmla="*/ 2147483646 w 88"/>
              <a:gd name="T13" fmla="*/ 2147483646 h 4"/>
              <a:gd name="T14" fmla="*/ 2147483646 w 88"/>
              <a:gd name="T15" fmla="*/ 2147483646 h 4"/>
              <a:gd name="T16" fmla="*/ 2147483646 w 88"/>
              <a:gd name="T17" fmla="*/ 2147483646 h 4"/>
              <a:gd name="T18" fmla="*/ 2147483646 w 88"/>
              <a:gd name="T19" fmla="*/ 2147483646 h 4"/>
              <a:gd name="T20" fmla="*/ 2147483646 w 88"/>
              <a:gd name="T21" fmla="*/ 2147483646 h 4"/>
              <a:gd name="T22" fmla="*/ 2147483646 w 88"/>
              <a:gd name="T23" fmla="*/ 2147483646 h 4"/>
              <a:gd name="T24" fmla="*/ 2147483646 w 88"/>
              <a:gd name="T25" fmla="*/ 2147483646 h 4"/>
              <a:gd name="T26" fmla="*/ 2147483646 w 88"/>
              <a:gd name="T27" fmla="*/ 2147483646 h 4"/>
              <a:gd name="T28" fmla="*/ 2147483646 w 88"/>
              <a:gd name="T29" fmla="*/ 2147483646 h 4"/>
              <a:gd name="T30" fmla="*/ 2147483646 w 88"/>
              <a:gd name="T31" fmla="*/ 2147483646 h 4"/>
              <a:gd name="T32" fmla="*/ 2147483646 w 88"/>
              <a:gd name="T33" fmla="*/ 2147483646 h 4"/>
              <a:gd name="T34" fmla="*/ 2147483646 w 88"/>
              <a:gd name="T35" fmla="*/ 2147483646 h 4"/>
              <a:gd name="T36" fmla="*/ 2147483646 w 88"/>
              <a:gd name="T37" fmla="*/ 2147483646 h 4"/>
              <a:gd name="T38" fmla="*/ 2147483646 w 88"/>
              <a:gd name="T39" fmla="*/ 2147483646 h 4"/>
              <a:gd name="T40" fmla="*/ 2147483646 w 88"/>
              <a:gd name="T41" fmla="*/ 2147483646 h 4"/>
              <a:gd name="T42" fmla="*/ 2147483646 w 88"/>
              <a:gd name="T43" fmla="*/ 2147483646 h 4"/>
              <a:gd name="T44" fmla="*/ 2147483646 w 88"/>
              <a:gd name="T45" fmla="*/ 2147483646 h 4"/>
              <a:gd name="T46" fmla="*/ 2147483646 w 88"/>
              <a:gd name="T47" fmla="*/ 0 h 4"/>
              <a:gd name="T48" fmla="*/ 2147483646 w 88"/>
              <a:gd name="T49" fmla="*/ 0 h 4"/>
              <a:gd name="T50" fmla="*/ 0 w 88"/>
              <a:gd name="T51" fmla="*/ 0 h 4"/>
              <a:gd name="T52" fmla="*/ 0 w 88"/>
              <a:gd name="T53" fmla="*/ 0 h 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88" h="4">
                <a:moveTo>
                  <a:pt x="0" y="0"/>
                </a:moveTo>
                <a:lnTo>
                  <a:pt x="88" y="0"/>
                </a:lnTo>
                <a:lnTo>
                  <a:pt x="86" y="0"/>
                </a:lnTo>
                <a:lnTo>
                  <a:pt x="83" y="0"/>
                </a:lnTo>
                <a:lnTo>
                  <a:pt x="81" y="2"/>
                </a:lnTo>
                <a:lnTo>
                  <a:pt x="79" y="2"/>
                </a:lnTo>
                <a:lnTo>
                  <a:pt x="76" y="2"/>
                </a:lnTo>
                <a:lnTo>
                  <a:pt x="74" y="2"/>
                </a:lnTo>
                <a:lnTo>
                  <a:pt x="71" y="2"/>
                </a:lnTo>
                <a:lnTo>
                  <a:pt x="69" y="4"/>
                </a:lnTo>
                <a:lnTo>
                  <a:pt x="15" y="4"/>
                </a:lnTo>
                <a:lnTo>
                  <a:pt x="13" y="2"/>
                </a:lnTo>
                <a:lnTo>
                  <a:pt x="12" y="2"/>
                </a:lnTo>
                <a:lnTo>
                  <a:pt x="10" y="2"/>
                </a:lnTo>
                <a:lnTo>
                  <a:pt x="8" y="2"/>
                </a:lnTo>
                <a:lnTo>
                  <a:pt x="7" y="2"/>
                </a:lnTo>
                <a:lnTo>
                  <a:pt x="5" y="2"/>
                </a:lnTo>
                <a:lnTo>
                  <a:pt x="3" y="0"/>
                </a:lnTo>
                <a:lnTo>
                  <a:pt x="2" y="0"/>
                </a:lnTo>
                <a:lnTo>
                  <a:pt x="0" y="0"/>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85" name="Freeform 1091"/>
          <p:cNvSpPr>
            <a:spLocks/>
          </p:cNvSpPr>
          <p:nvPr/>
        </p:nvSpPr>
        <p:spPr bwMode="auto">
          <a:xfrm>
            <a:off x="7102475" y="4805363"/>
            <a:ext cx="114300" cy="6350"/>
          </a:xfrm>
          <a:custGeom>
            <a:avLst/>
            <a:gdLst>
              <a:gd name="T0" fmla="*/ 0 w 72"/>
              <a:gd name="T1" fmla="*/ 0 h 4"/>
              <a:gd name="T2" fmla="*/ 2147483646 w 72"/>
              <a:gd name="T3" fmla="*/ 0 h 4"/>
              <a:gd name="T4" fmla="*/ 2147483646 w 72"/>
              <a:gd name="T5" fmla="*/ 0 h 4"/>
              <a:gd name="T6" fmla="*/ 2147483646 w 72"/>
              <a:gd name="T7" fmla="*/ 0 h 4"/>
              <a:gd name="T8" fmla="*/ 2147483646 w 72"/>
              <a:gd name="T9" fmla="*/ 2147483646 h 4"/>
              <a:gd name="T10" fmla="*/ 2147483646 w 72"/>
              <a:gd name="T11" fmla="*/ 2147483646 h 4"/>
              <a:gd name="T12" fmla="*/ 2147483646 w 72"/>
              <a:gd name="T13" fmla="*/ 2147483646 h 4"/>
              <a:gd name="T14" fmla="*/ 2147483646 w 72"/>
              <a:gd name="T15" fmla="*/ 2147483646 h 4"/>
              <a:gd name="T16" fmla="*/ 2147483646 w 72"/>
              <a:gd name="T17" fmla="*/ 2147483646 h 4"/>
              <a:gd name="T18" fmla="*/ 2147483646 w 72"/>
              <a:gd name="T19" fmla="*/ 2147483646 h 4"/>
              <a:gd name="T20" fmla="*/ 2147483646 w 72"/>
              <a:gd name="T21" fmla="*/ 2147483646 h 4"/>
              <a:gd name="T22" fmla="*/ 2147483646 w 72"/>
              <a:gd name="T23" fmla="*/ 2147483646 h 4"/>
              <a:gd name="T24" fmla="*/ 2147483646 w 72"/>
              <a:gd name="T25" fmla="*/ 2147483646 h 4"/>
              <a:gd name="T26" fmla="*/ 2147483646 w 72"/>
              <a:gd name="T27" fmla="*/ 2147483646 h 4"/>
              <a:gd name="T28" fmla="*/ 2147483646 w 72"/>
              <a:gd name="T29" fmla="*/ 2147483646 h 4"/>
              <a:gd name="T30" fmla="*/ 2147483646 w 72"/>
              <a:gd name="T31" fmla="*/ 2147483646 h 4"/>
              <a:gd name="T32" fmla="*/ 2147483646 w 72"/>
              <a:gd name="T33" fmla="*/ 2147483646 h 4"/>
              <a:gd name="T34" fmla="*/ 2147483646 w 72"/>
              <a:gd name="T35" fmla="*/ 2147483646 h 4"/>
              <a:gd name="T36" fmla="*/ 2147483646 w 72"/>
              <a:gd name="T37" fmla="*/ 0 h 4"/>
              <a:gd name="T38" fmla="*/ 2147483646 w 72"/>
              <a:gd name="T39" fmla="*/ 0 h 4"/>
              <a:gd name="T40" fmla="*/ 2147483646 w 72"/>
              <a:gd name="T41" fmla="*/ 0 h 4"/>
              <a:gd name="T42" fmla="*/ 2147483646 w 72"/>
              <a:gd name="T43" fmla="*/ 0 h 4"/>
              <a:gd name="T44" fmla="*/ 2147483646 w 72"/>
              <a:gd name="T45" fmla="*/ 0 h 4"/>
              <a:gd name="T46" fmla="*/ 2147483646 w 72"/>
              <a:gd name="T47" fmla="*/ 0 h 4"/>
              <a:gd name="T48" fmla="*/ 0 w 72"/>
              <a:gd name="T49" fmla="*/ 0 h 4"/>
              <a:gd name="T50" fmla="*/ 0 w 72"/>
              <a:gd name="T51" fmla="*/ 0 h 4"/>
              <a:gd name="T52" fmla="*/ 0 w 72"/>
              <a:gd name="T53" fmla="*/ 0 h 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72" h="4">
                <a:moveTo>
                  <a:pt x="0" y="0"/>
                </a:moveTo>
                <a:lnTo>
                  <a:pt x="72" y="0"/>
                </a:lnTo>
                <a:lnTo>
                  <a:pt x="69" y="0"/>
                </a:lnTo>
                <a:lnTo>
                  <a:pt x="64" y="0"/>
                </a:lnTo>
                <a:lnTo>
                  <a:pt x="59" y="2"/>
                </a:lnTo>
                <a:lnTo>
                  <a:pt x="55" y="2"/>
                </a:lnTo>
                <a:lnTo>
                  <a:pt x="50" y="2"/>
                </a:lnTo>
                <a:lnTo>
                  <a:pt x="45" y="2"/>
                </a:lnTo>
                <a:lnTo>
                  <a:pt x="40" y="4"/>
                </a:lnTo>
                <a:lnTo>
                  <a:pt x="37" y="4"/>
                </a:lnTo>
                <a:lnTo>
                  <a:pt x="33" y="4"/>
                </a:lnTo>
                <a:lnTo>
                  <a:pt x="30" y="4"/>
                </a:lnTo>
                <a:lnTo>
                  <a:pt x="25" y="4"/>
                </a:lnTo>
                <a:lnTo>
                  <a:pt x="22" y="2"/>
                </a:lnTo>
                <a:lnTo>
                  <a:pt x="18" y="2"/>
                </a:lnTo>
                <a:lnTo>
                  <a:pt x="15" y="2"/>
                </a:lnTo>
                <a:lnTo>
                  <a:pt x="11" y="2"/>
                </a:lnTo>
                <a:lnTo>
                  <a:pt x="8" y="2"/>
                </a:lnTo>
                <a:lnTo>
                  <a:pt x="5" y="0"/>
                </a:lnTo>
                <a:lnTo>
                  <a:pt x="3" y="0"/>
                </a:lnTo>
                <a:lnTo>
                  <a:pt x="1" y="0"/>
                </a:lnTo>
                <a:lnTo>
                  <a:pt x="0" y="0"/>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86" name="Freeform 1092"/>
          <p:cNvSpPr>
            <a:spLocks/>
          </p:cNvSpPr>
          <p:nvPr/>
        </p:nvSpPr>
        <p:spPr bwMode="auto">
          <a:xfrm>
            <a:off x="7115175" y="4808538"/>
            <a:ext cx="85725" cy="3175"/>
          </a:xfrm>
          <a:custGeom>
            <a:avLst/>
            <a:gdLst>
              <a:gd name="T0" fmla="*/ 0 w 54"/>
              <a:gd name="T1" fmla="*/ 0 h 2"/>
              <a:gd name="T2" fmla="*/ 2147483646 w 54"/>
              <a:gd name="T3" fmla="*/ 0 h 2"/>
              <a:gd name="T4" fmla="*/ 2147483646 w 54"/>
              <a:gd name="T5" fmla="*/ 0 h 2"/>
              <a:gd name="T6" fmla="*/ 2147483646 w 54"/>
              <a:gd name="T7" fmla="*/ 0 h 2"/>
              <a:gd name="T8" fmla="*/ 2147483646 w 54"/>
              <a:gd name="T9" fmla="*/ 2147483646 h 2"/>
              <a:gd name="T10" fmla="*/ 2147483646 w 54"/>
              <a:gd name="T11" fmla="*/ 2147483646 h 2"/>
              <a:gd name="T12" fmla="*/ 2147483646 w 54"/>
              <a:gd name="T13" fmla="*/ 2147483646 h 2"/>
              <a:gd name="T14" fmla="*/ 2147483646 w 54"/>
              <a:gd name="T15" fmla="*/ 0 h 2"/>
              <a:gd name="T16" fmla="*/ 2147483646 w 54"/>
              <a:gd name="T17" fmla="*/ 0 h 2"/>
              <a:gd name="T18" fmla="*/ 0 w 54"/>
              <a:gd name="T19" fmla="*/ 0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4" h="2">
                <a:moveTo>
                  <a:pt x="0" y="0"/>
                </a:moveTo>
                <a:lnTo>
                  <a:pt x="54" y="0"/>
                </a:lnTo>
                <a:lnTo>
                  <a:pt x="47" y="0"/>
                </a:lnTo>
                <a:lnTo>
                  <a:pt x="41" y="0"/>
                </a:lnTo>
                <a:lnTo>
                  <a:pt x="34" y="2"/>
                </a:lnTo>
                <a:lnTo>
                  <a:pt x="27" y="2"/>
                </a:lnTo>
                <a:lnTo>
                  <a:pt x="20" y="2"/>
                </a:lnTo>
                <a:lnTo>
                  <a:pt x="14" y="0"/>
                </a:lnTo>
                <a:lnTo>
                  <a:pt x="7"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87" name="Freeform 1093"/>
          <p:cNvSpPr>
            <a:spLocks/>
          </p:cNvSpPr>
          <p:nvPr/>
        </p:nvSpPr>
        <p:spPr bwMode="auto">
          <a:xfrm>
            <a:off x="7154863" y="4811713"/>
            <a:ext cx="6350" cy="1587"/>
          </a:xfrm>
          <a:custGeom>
            <a:avLst/>
            <a:gdLst>
              <a:gd name="T0" fmla="*/ 0 w 4"/>
              <a:gd name="T1" fmla="*/ 0 h 1587"/>
              <a:gd name="T2" fmla="*/ 2147483646 w 4"/>
              <a:gd name="T3" fmla="*/ 0 h 1587"/>
              <a:gd name="T4" fmla="*/ 0 w 4"/>
              <a:gd name="T5" fmla="*/ 0 h 1587"/>
              <a:gd name="T6" fmla="*/ 0 60000 65536"/>
              <a:gd name="T7" fmla="*/ 0 60000 65536"/>
              <a:gd name="T8" fmla="*/ 0 60000 65536"/>
            </a:gdLst>
            <a:ahLst/>
            <a:cxnLst>
              <a:cxn ang="T6">
                <a:pos x="T0" y="T1"/>
              </a:cxn>
              <a:cxn ang="T7">
                <a:pos x="T2" y="T3"/>
              </a:cxn>
              <a:cxn ang="T8">
                <a:pos x="T4" y="T5"/>
              </a:cxn>
            </a:cxnLst>
            <a:rect l="0" t="0" r="r" b="b"/>
            <a:pathLst>
              <a:path w="4" h="1587">
                <a:moveTo>
                  <a:pt x="0" y="0"/>
                </a:moveTo>
                <a:lnTo>
                  <a:pt x="4"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88" name="Freeform 1094"/>
          <p:cNvSpPr>
            <a:spLocks/>
          </p:cNvSpPr>
          <p:nvPr/>
        </p:nvSpPr>
        <p:spPr bwMode="auto">
          <a:xfrm>
            <a:off x="6540500" y="4602163"/>
            <a:ext cx="773113" cy="209550"/>
          </a:xfrm>
          <a:custGeom>
            <a:avLst/>
            <a:gdLst>
              <a:gd name="T0" fmla="*/ 2147483646 w 487"/>
              <a:gd name="T1" fmla="*/ 2147483646 h 132"/>
              <a:gd name="T2" fmla="*/ 2147483646 w 487"/>
              <a:gd name="T3" fmla="*/ 2147483646 h 132"/>
              <a:gd name="T4" fmla="*/ 2147483646 w 487"/>
              <a:gd name="T5" fmla="*/ 2147483646 h 132"/>
              <a:gd name="T6" fmla="*/ 2147483646 w 487"/>
              <a:gd name="T7" fmla="*/ 2147483646 h 132"/>
              <a:gd name="T8" fmla="*/ 2147483646 w 487"/>
              <a:gd name="T9" fmla="*/ 2147483646 h 132"/>
              <a:gd name="T10" fmla="*/ 2147483646 w 487"/>
              <a:gd name="T11" fmla="*/ 2147483646 h 132"/>
              <a:gd name="T12" fmla="*/ 2147483646 w 487"/>
              <a:gd name="T13" fmla="*/ 2147483646 h 132"/>
              <a:gd name="T14" fmla="*/ 2147483646 w 487"/>
              <a:gd name="T15" fmla="*/ 2147483646 h 132"/>
              <a:gd name="T16" fmla="*/ 2147483646 w 487"/>
              <a:gd name="T17" fmla="*/ 2147483646 h 132"/>
              <a:gd name="T18" fmla="*/ 2147483646 w 487"/>
              <a:gd name="T19" fmla="*/ 2147483646 h 132"/>
              <a:gd name="T20" fmla="*/ 2147483646 w 487"/>
              <a:gd name="T21" fmla="*/ 2147483646 h 132"/>
              <a:gd name="T22" fmla="*/ 2147483646 w 487"/>
              <a:gd name="T23" fmla="*/ 2147483646 h 132"/>
              <a:gd name="T24" fmla="*/ 2147483646 w 487"/>
              <a:gd name="T25" fmla="*/ 2147483646 h 132"/>
              <a:gd name="T26" fmla="*/ 2147483646 w 487"/>
              <a:gd name="T27" fmla="*/ 2147483646 h 132"/>
              <a:gd name="T28" fmla="*/ 2147483646 w 487"/>
              <a:gd name="T29" fmla="*/ 2147483646 h 132"/>
              <a:gd name="T30" fmla="*/ 2147483646 w 487"/>
              <a:gd name="T31" fmla="*/ 0 h 132"/>
              <a:gd name="T32" fmla="*/ 2147483646 w 487"/>
              <a:gd name="T33" fmla="*/ 2147483646 h 132"/>
              <a:gd name="T34" fmla="*/ 2147483646 w 487"/>
              <a:gd name="T35" fmla="*/ 2147483646 h 132"/>
              <a:gd name="T36" fmla="*/ 2147483646 w 487"/>
              <a:gd name="T37" fmla="*/ 2147483646 h 132"/>
              <a:gd name="T38" fmla="*/ 2147483646 w 487"/>
              <a:gd name="T39" fmla="*/ 2147483646 h 132"/>
              <a:gd name="T40" fmla="*/ 2147483646 w 487"/>
              <a:gd name="T41" fmla="*/ 2147483646 h 132"/>
              <a:gd name="T42" fmla="*/ 2147483646 w 487"/>
              <a:gd name="T43" fmla="*/ 2147483646 h 132"/>
              <a:gd name="T44" fmla="*/ 2147483646 w 487"/>
              <a:gd name="T45" fmla="*/ 2147483646 h 132"/>
              <a:gd name="T46" fmla="*/ 2147483646 w 487"/>
              <a:gd name="T47" fmla="*/ 2147483646 h 132"/>
              <a:gd name="T48" fmla="*/ 2147483646 w 487"/>
              <a:gd name="T49" fmla="*/ 2147483646 h 132"/>
              <a:gd name="T50" fmla="*/ 2147483646 w 487"/>
              <a:gd name="T51" fmla="*/ 2147483646 h 132"/>
              <a:gd name="T52" fmla="*/ 2147483646 w 487"/>
              <a:gd name="T53" fmla="*/ 2147483646 h 132"/>
              <a:gd name="T54" fmla="*/ 2147483646 w 487"/>
              <a:gd name="T55" fmla="*/ 2147483646 h 132"/>
              <a:gd name="T56" fmla="*/ 2147483646 w 487"/>
              <a:gd name="T57" fmla="*/ 2147483646 h 132"/>
              <a:gd name="T58" fmla="*/ 2147483646 w 487"/>
              <a:gd name="T59" fmla="*/ 2147483646 h 132"/>
              <a:gd name="T60" fmla="*/ 2147483646 w 487"/>
              <a:gd name="T61" fmla="*/ 2147483646 h 132"/>
              <a:gd name="T62" fmla="*/ 2147483646 w 487"/>
              <a:gd name="T63" fmla="*/ 2147483646 h 132"/>
              <a:gd name="T64" fmla="*/ 2147483646 w 487"/>
              <a:gd name="T65" fmla="*/ 2147483646 h 132"/>
              <a:gd name="T66" fmla="*/ 2147483646 w 487"/>
              <a:gd name="T67" fmla="*/ 2147483646 h 132"/>
              <a:gd name="T68" fmla="*/ 2147483646 w 487"/>
              <a:gd name="T69" fmla="*/ 2147483646 h 132"/>
              <a:gd name="T70" fmla="*/ 2147483646 w 487"/>
              <a:gd name="T71" fmla="*/ 2147483646 h 132"/>
              <a:gd name="T72" fmla="*/ 2147483646 w 487"/>
              <a:gd name="T73" fmla="*/ 2147483646 h 132"/>
              <a:gd name="T74" fmla="*/ 2147483646 w 487"/>
              <a:gd name="T75" fmla="*/ 2147483646 h 132"/>
              <a:gd name="T76" fmla="*/ 2147483646 w 487"/>
              <a:gd name="T77" fmla="*/ 2147483646 h 132"/>
              <a:gd name="T78" fmla="*/ 2147483646 w 487"/>
              <a:gd name="T79" fmla="*/ 2147483646 h 132"/>
              <a:gd name="T80" fmla="*/ 2147483646 w 487"/>
              <a:gd name="T81" fmla="*/ 2147483646 h 132"/>
              <a:gd name="T82" fmla="*/ 2147483646 w 487"/>
              <a:gd name="T83" fmla="*/ 2147483646 h 132"/>
              <a:gd name="T84" fmla="*/ 2147483646 w 487"/>
              <a:gd name="T85" fmla="*/ 2147483646 h 132"/>
              <a:gd name="T86" fmla="*/ 0 w 487"/>
              <a:gd name="T87" fmla="*/ 2147483646 h 132"/>
              <a:gd name="T88" fmla="*/ 2147483646 w 487"/>
              <a:gd name="T89" fmla="*/ 2147483646 h 132"/>
              <a:gd name="T90" fmla="*/ 2147483646 w 487"/>
              <a:gd name="T91" fmla="*/ 2147483646 h 132"/>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87" h="132">
                <a:moveTo>
                  <a:pt x="12" y="77"/>
                </a:moveTo>
                <a:lnTo>
                  <a:pt x="21" y="67"/>
                </a:lnTo>
                <a:lnTo>
                  <a:pt x="27" y="59"/>
                </a:lnTo>
                <a:lnTo>
                  <a:pt x="36" y="50"/>
                </a:lnTo>
                <a:lnTo>
                  <a:pt x="44" y="42"/>
                </a:lnTo>
                <a:lnTo>
                  <a:pt x="53" y="33"/>
                </a:lnTo>
                <a:lnTo>
                  <a:pt x="63" y="25"/>
                </a:lnTo>
                <a:lnTo>
                  <a:pt x="75" y="18"/>
                </a:lnTo>
                <a:lnTo>
                  <a:pt x="88" y="13"/>
                </a:lnTo>
                <a:lnTo>
                  <a:pt x="98" y="10"/>
                </a:lnTo>
                <a:lnTo>
                  <a:pt x="112" y="8"/>
                </a:lnTo>
                <a:lnTo>
                  <a:pt x="124" y="8"/>
                </a:lnTo>
                <a:lnTo>
                  <a:pt x="137" y="8"/>
                </a:lnTo>
                <a:lnTo>
                  <a:pt x="151" y="8"/>
                </a:lnTo>
                <a:lnTo>
                  <a:pt x="164" y="10"/>
                </a:lnTo>
                <a:lnTo>
                  <a:pt x="178" y="10"/>
                </a:lnTo>
                <a:lnTo>
                  <a:pt x="190" y="11"/>
                </a:lnTo>
                <a:lnTo>
                  <a:pt x="210" y="13"/>
                </a:lnTo>
                <a:lnTo>
                  <a:pt x="229" y="15"/>
                </a:lnTo>
                <a:lnTo>
                  <a:pt x="247" y="17"/>
                </a:lnTo>
                <a:lnTo>
                  <a:pt x="267" y="20"/>
                </a:lnTo>
                <a:lnTo>
                  <a:pt x="286" y="22"/>
                </a:lnTo>
                <a:lnTo>
                  <a:pt x="305" y="23"/>
                </a:lnTo>
                <a:lnTo>
                  <a:pt x="325" y="25"/>
                </a:lnTo>
                <a:lnTo>
                  <a:pt x="343" y="25"/>
                </a:lnTo>
                <a:lnTo>
                  <a:pt x="359" y="23"/>
                </a:lnTo>
                <a:lnTo>
                  <a:pt x="374" y="20"/>
                </a:lnTo>
                <a:lnTo>
                  <a:pt x="389" y="13"/>
                </a:lnTo>
                <a:lnTo>
                  <a:pt x="404" y="8"/>
                </a:lnTo>
                <a:lnTo>
                  <a:pt x="420" y="3"/>
                </a:lnTo>
                <a:lnTo>
                  <a:pt x="433" y="1"/>
                </a:lnTo>
                <a:lnTo>
                  <a:pt x="438" y="0"/>
                </a:lnTo>
                <a:lnTo>
                  <a:pt x="445" y="1"/>
                </a:lnTo>
                <a:lnTo>
                  <a:pt x="450" y="1"/>
                </a:lnTo>
                <a:lnTo>
                  <a:pt x="455" y="5"/>
                </a:lnTo>
                <a:lnTo>
                  <a:pt x="462" y="10"/>
                </a:lnTo>
                <a:lnTo>
                  <a:pt x="469" y="15"/>
                </a:lnTo>
                <a:lnTo>
                  <a:pt x="474" y="22"/>
                </a:lnTo>
                <a:lnTo>
                  <a:pt x="477" y="27"/>
                </a:lnTo>
                <a:lnTo>
                  <a:pt x="484" y="40"/>
                </a:lnTo>
                <a:lnTo>
                  <a:pt x="487" y="54"/>
                </a:lnTo>
                <a:lnTo>
                  <a:pt x="487" y="69"/>
                </a:lnTo>
                <a:lnTo>
                  <a:pt x="484" y="82"/>
                </a:lnTo>
                <a:lnTo>
                  <a:pt x="479" y="96"/>
                </a:lnTo>
                <a:lnTo>
                  <a:pt x="470" y="108"/>
                </a:lnTo>
                <a:lnTo>
                  <a:pt x="462" y="115"/>
                </a:lnTo>
                <a:lnTo>
                  <a:pt x="452" y="121"/>
                </a:lnTo>
                <a:lnTo>
                  <a:pt x="438" y="125"/>
                </a:lnTo>
                <a:lnTo>
                  <a:pt x="423" y="128"/>
                </a:lnTo>
                <a:lnTo>
                  <a:pt x="406" y="130"/>
                </a:lnTo>
                <a:lnTo>
                  <a:pt x="389" y="132"/>
                </a:lnTo>
                <a:lnTo>
                  <a:pt x="374" y="130"/>
                </a:lnTo>
                <a:lnTo>
                  <a:pt x="359" y="128"/>
                </a:lnTo>
                <a:lnTo>
                  <a:pt x="338" y="123"/>
                </a:lnTo>
                <a:lnTo>
                  <a:pt x="322" y="116"/>
                </a:lnTo>
                <a:lnTo>
                  <a:pt x="306" y="108"/>
                </a:lnTo>
                <a:lnTo>
                  <a:pt x="291" y="98"/>
                </a:lnTo>
                <a:lnTo>
                  <a:pt x="276" y="89"/>
                </a:lnTo>
                <a:lnTo>
                  <a:pt x="259" y="79"/>
                </a:lnTo>
                <a:lnTo>
                  <a:pt x="242" y="72"/>
                </a:lnTo>
                <a:lnTo>
                  <a:pt x="223" y="67"/>
                </a:lnTo>
                <a:lnTo>
                  <a:pt x="208" y="64"/>
                </a:lnTo>
                <a:lnTo>
                  <a:pt x="195" y="64"/>
                </a:lnTo>
                <a:lnTo>
                  <a:pt x="180" y="64"/>
                </a:lnTo>
                <a:lnTo>
                  <a:pt x="164" y="66"/>
                </a:lnTo>
                <a:lnTo>
                  <a:pt x="149" y="67"/>
                </a:lnTo>
                <a:lnTo>
                  <a:pt x="134" y="71"/>
                </a:lnTo>
                <a:lnTo>
                  <a:pt x="120" y="72"/>
                </a:lnTo>
                <a:lnTo>
                  <a:pt x="107" y="77"/>
                </a:lnTo>
                <a:lnTo>
                  <a:pt x="100" y="79"/>
                </a:lnTo>
                <a:lnTo>
                  <a:pt x="95" y="84"/>
                </a:lnTo>
                <a:lnTo>
                  <a:pt x="92" y="89"/>
                </a:lnTo>
                <a:lnTo>
                  <a:pt x="90" y="94"/>
                </a:lnTo>
                <a:lnTo>
                  <a:pt x="87" y="99"/>
                </a:lnTo>
                <a:lnTo>
                  <a:pt x="83" y="104"/>
                </a:lnTo>
                <a:lnTo>
                  <a:pt x="80" y="108"/>
                </a:lnTo>
                <a:lnTo>
                  <a:pt x="73" y="111"/>
                </a:lnTo>
                <a:lnTo>
                  <a:pt x="65" y="113"/>
                </a:lnTo>
                <a:lnTo>
                  <a:pt x="56" y="115"/>
                </a:lnTo>
                <a:lnTo>
                  <a:pt x="48" y="116"/>
                </a:lnTo>
                <a:lnTo>
                  <a:pt x="39" y="116"/>
                </a:lnTo>
                <a:lnTo>
                  <a:pt x="29" y="116"/>
                </a:lnTo>
                <a:lnTo>
                  <a:pt x="21" y="115"/>
                </a:lnTo>
                <a:lnTo>
                  <a:pt x="14" y="113"/>
                </a:lnTo>
                <a:lnTo>
                  <a:pt x="7" y="110"/>
                </a:lnTo>
                <a:lnTo>
                  <a:pt x="2" y="106"/>
                </a:lnTo>
                <a:lnTo>
                  <a:pt x="0" y="103"/>
                </a:lnTo>
                <a:lnTo>
                  <a:pt x="0" y="98"/>
                </a:lnTo>
                <a:lnTo>
                  <a:pt x="2" y="94"/>
                </a:lnTo>
                <a:lnTo>
                  <a:pt x="4" y="89"/>
                </a:lnTo>
                <a:lnTo>
                  <a:pt x="7" y="86"/>
                </a:lnTo>
                <a:lnTo>
                  <a:pt x="9" y="81"/>
                </a:lnTo>
                <a:lnTo>
                  <a:pt x="12" y="77"/>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989" name="Freeform 1095"/>
          <p:cNvSpPr>
            <a:spLocks/>
          </p:cNvSpPr>
          <p:nvPr/>
        </p:nvSpPr>
        <p:spPr bwMode="auto">
          <a:xfrm>
            <a:off x="7212013" y="4568825"/>
            <a:ext cx="42862" cy="3175"/>
          </a:xfrm>
          <a:custGeom>
            <a:avLst/>
            <a:gdLst>
              <a:gd name="T0" fmla="*/ 2147483646 w 27"/>
              <a:gd name="T1" fmla="*/ 2147483646 h 2"/>
              <a:gd name="T2" fmla="*/ 2147483646 w 27"/>
              <a:gd name="T3" fmla="*/ 2147483646 h 2"/>
              <a:gd name="T4" fmla="*/ 2147483646 w 27"/>
              <a:gd name="T5" fmla="*/ 2147483646 h 2"/>
              <a:gd name="T6" fmla="*/ 2147483646 w 27"/>
              <a:gd name="T7" fmla="*/ 0 h 2"/>
              <a:gd name="T8" fmla="*/ 2147483646 w 27"/>
              <a:gd name="T9" fmla="*/ 0 h 2"/>
              <a:gd name="T10" fmla="*/ 2147483646 w 27"/>
              <a:gd name="T11" fmla="*/ 0 h 2"/>
              <a:gd name="T12" fmla="*/ 2147483646 w 27"/>
              <a:gd name="T13" fmla="*/ 0 h 2"/>
              <a:gd name="T14" fmla="*/ 2147483646 w 27"/>
              <a:gd name="T15" fmla="*/ 0 h 2"/>
              <a:gd name="T16" fmla="*/ 2147483646 w 27"/>
              <a:gd name="T17" fmla="*/ 0 h 2"/>
              <a:gd name="T18" fmla="*/ 0 w 27"/>
              <a:gd name="T19" fmla="*/ 0 h 2"/>
              <a:gd name="T20" fmla="*/ 2147483646 w 27"/>
              <a:gd name="T21" fmla="*/ 0 h 2"/>
              <a:gd name="T22" fmla="*/ 2147483646 w 27"/>
              <a:gd name="T23" fmla="*/ 0 h 2"/>
              <a:gd name="T24" fmla="*/ 2147483646 w 27"/>
              <a:gd name="T25" fmla="*/ 0 h 2"/>
              <a:gd name="T26" fmla="*/ 2147483646 w 27"/>
              <a:gd name="T27" fmla="*/ 0 h 2"/>
              <a:gd name="T28" fmla="*/ 2147483646 w 27"/>
              <a:gd name="T29" fmla="*/ 0 h 2"/>
              <a:gd name="T30" fmla="*/ 2147483646 w 27"/>
              <a:gd name="T31" fmla="*/ 0 h 2"/>
              <a:gd name="T32" fmla="*/ 2147483646 w 27"/>
              <a:gd name="T33" fmla="*/ 0 h 2"/>
              <a:gd name="T34" fmla="*/ 2147483646 w 27"/>
              <a:gd name="T35" fmla="*/ 2147483646 h 2"/>
              <a:gd name="T36" fmla="*/ 2147483646 w 27"/>
              <a:gd name="T37" fmla="*/ 2147483646 h 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7" h="2">
                <a:moveTo>
                  <a:pt x="22" y="2"/>
                </a:moveTo>
                <a:lnTo>
                  <a:pt x="10" y="2"/>
                </a:lnTo>
                <a:lnTo>
                  <a:pt x="8" y="2"/>
                </a:lnTo>
                <a:lnTo>
                  <a:pt x="7" y="0"/>
                </a:lnTo>
                <a:lnTo>
                  <a:pt x="5" y="0"/>
                </a:lnTo>
                <a:lnTo>
                  <a:pt x="3" y="0"/>
                </a:lnTo>
                <a:lnTo>
                  <a:pt x="2" y="0"/>
                </a:lnTo>
                <a:lnTo>
                  <a:pt x="0" y="0"/>
                </a:lnTo>
                <a:lnTo>
                  <a:pt x="27" y="0"/>
                </a:lnTo>
                <a:lnTo>
                  <a:pt x="25" y="0"/>
                </a:lnTo>
                <a:lnTo>
                  <a:pt x="24" y="0"/>
                </a:lnTo>
                <a:lnTo>
                  <a:pt x="22" y="2"/>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90" name="Freeform 1096"/>
          <p:cNvSpPr>
            <a:spLocks/>
          </p:cNvSpPr>
          <p:nvPr/>
        </p:nvSpPr>
        <p:spPr bwMode="auto">
          <a:xfrm>
            <a:off x="7204075" y="4567238"/>
            <a:ext cx="55563" cy="4762"/>
          </a:xfrm>
          <a:custGeom>
            <a:avLst/>
            <a:gdLst>
              <a:gd name="T0" fmla="*/ 2147483646 w 35"/>
              <a:gd name="T1" fmla="*/ 2147483646 h 3"/>
              <a:gd name="T2" fmla="*/ 2147483646 w 35"/>
              <a:gd name="T3" fmla="*/ 2147483646 h 3"/>
              <a:gd name="T4" fmla="*/ 2147483646 w 35"/>
              <a:gd name="T5" fmla="*/ 2147483646 h 3"/>
              <a:gd name="T6" fmla="*/ 2147483646 w 35"/>
              <a:gd name="T7" fmla="*/ 2147483646 h 3"/>
              <a:gd name="T8" fmla="*/ 2147483646 w 35"/>
              <a:gd name="T9" fmla="*/ 2147483646 h 3"/>
              <a:gd name="T10" fmla="*/ 2147483646 w 35"/>
              <a:gd name="T11" fmla="*/ 2147483646 h 3"/>
              <a:gd name="T12" fmla="*/ 2147483646 w 35"/>
              <a:gd name="T13" fmla="*/ 2147483646 h 3"/>
              <a:gd name="T14" fmla="*/ 2147483646 w 35"/>
              <a:gd name="T15" fmla="*/ 0 h 3"/>
              <a:gd name="T16" fmla="*/ 2147483646 w 35"/>
              <a:gd name="T17" fmla="*/ 0 h 3"/>
              <a:gd name="T18" fmla="*/ 0 w 35"/>
              <a:gd name="T19" fmla="*/ 0 h 3"/>
              <a:gd name="T20" fmla="*/ 2147483646 w 35"/>
              <a:gd name="T21" fmla="*/ 0 h 3"/>
              <a:gd name="T22" fmla="*/ 2147483646 w 35"/>
              <a:gd name="T23" fmla="*/ 0 h 3"/>
              <a:gd name="T24" fmla="*/ 2147483646 w 35"/>
              <a:gd name="T25" fmla="*/ 0 h 3"/>
              <a:gd name="T26" fmla="*/ 2147483646 w 35"/>
              <a:gd name="T27" fmla="*/ 2147483646 h 3"/>
              <a:gd name="T28" fmla="*/ 2147483646 w 35"/>
              <a:gd name="T29" fmla="*/ 2147483646 h 3"/>
              <a:gd name="T30" fmla="*/ 2147483646 w 35"/>
              <a:gd name="T31" fmla="*/ 2147483646 h 3"/>
              <a:gd name="T32" fmla="*/ 2147483646 w 35"/>
              <a:gd name="T33" fmla="*/ 2147483646 h 3"/>
              <a:gd name="T34" fmla="*/ 2147483646 w 35"/>
              <a:gd name="T35" fmla="*/ 2147483646 h 3"/>
              <a:gd name="T36" fmla="*/ 2147483646 w 35"/>
              <a:gd name="T37" fmla="*/ 2147483646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35" h="3">
                <a:moveTo>
                  <a:pt x="27" y="3"/>
                </a:moveTo>
                <a:lnTo>
                  <a:pt x="15" y="3"/>
                </a:lnTo>
                <a:lnTo>
                  <a:pt x="12" y="3"/>
                </a:lnTo>
                <a:lnTo>
                  <a:pt x="10" y="1"/>
                </a:lnTo>
                <a:lnTo>
                  <a:pt x="8" y="1"/>
                </a:lnTo>
                <a:lnTo>
                  <a:pt x="7" y="1"/>
                </a:lnTo>
                <a:lnTo>
                  <a:pt x="5" y="1"/>
                </a:lnTo>
                <a:lnTo>
                  <a:pt x="3" y="0"/>
                </a:lnTo>
                <a:lnTo>
                  <a:pt x="2" y="0"/>
                </a:lnTo>
                <a:lnTo>
                  <a:pt x="0" y="0"/>
                </a:lnTo>
                <a:lnTo>
                  <a:pt x="35" y="0"/>
                </a:lnTo>
                <a:lnTo>
                  <a:pt x="34" y="0"/>
                </a:lnTo>
                <a:lnTo>
                  <a:pt x="32" y="1"/>
                </a:lnTo>
                <a:lnTo>
                  <a:pt x="30" y="1"/>
                </a:lnTo>
                <a:lnTo>
                  <a:pt x="29" y="1"/>
                </a:lnTo>
                <a:lnTo>
                  <a:pt x="27" y="3"/>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91" name="Freeform 1097"/>
          <p:cNvSpPr>
            <a:spLocks/>
          </p:cNvSpPr>
          <p:nvPr/>
        </p:nvSpPr>
        <p:spPr bwMode="auto">
          <a:xfrm>
            <a:off x="7192963" y="4564063"/>
            <a:ext cx="73025" cy="4762"/>
          </a:xfrm>
          <a:custGeom>
            <a:avLst/>
            <a:gdLst>
              <a:gd name="T0" fmla="*/ 2147483646 w 46"/>
              <a:gd name="T1" fmla="*/ 2147483646 h 3"/>
              <a:gd name="T2" fmla="*/ 2147483646 w 46"/>
              <a:gd name="T3" fmla="*/ 2147483646 h 3"/>
              <a:gd name="T4" fmla="*/ 2147483646 w 46"/>
              <a:gd name="T5" fmla="*/ 2147483646 h 3"/>
              <a:gd name="T6" fmla="*/ 2147483646 w 46"/>
              <a:gd name="T7" fmla="*/ 2147483646 h 3"/>
              <a:gd name="T8" fmla="*/ 2147483646 w 46"/>
              <a:gd name="T9" fmla="*/ 2147483646 h 3"/>
              <a:gd name="T10" fmla="*/ 2147483646 w 46"/>
              <a:gd name="T11" fmla="*/ 2147483646 h 3"/>
              <a:gd name="T12" fmla="*/ 2147483646 w 46"/>
              <a:gd name="T13" fmla="*/ 0 h 3"/>
              <a:gd name="T14" fmla="*/ 2147483646 w 46"/>
              <a:gd name="T15" fmla="*/ 0 h 3"/>
              <a:gd name="T16" fmla="*/ 2147483646 w 46"/>
              <a:gd name="T17" fmla="*/ 0 h 3"/>
              <a:gd name="T18" fmla="*/ 0 w 46"/>
              <a:gd name="T19" fmla="*/ 0 h 3"/>
              <a:gd name="T20" fmla="*/ 2147483646 w 46"/>
              <a:gd name="T21" fmla="*/ 0 h 3"/>
              <a:gd name="T22" fmla="*/ 2147483646 w 46"/>
              <a:gd name="T23" fmla="*/ 0 h 3"/>
              <a:gd name="T24" fmla="*/ 2147483646 w 46"/>
              <a:gd name="T25" fmla="*/ 0 h 3"/>
              <a:gd name="T26" fmla="*/ 2147483646 w 46"/>
              <a:gd name="T27" fmla="*/ 0 h 3"/>
              <a:gd name="T28" fmla="*/ 2147483646 w 46"/>
              <a:gd name="T29" fmla="*/ 0 h 3"/>
              <a:gd name="T30" fmla="*/ 2147483646 w 46"/>
              <a:gd name="T31" fmla="*/ 0 h 3"/>
              <a:gd name="T32" fmla="*/ 2147483646 w 46"/>
              <a:gd name="T33" fmla="*/ 0 h 3"/>
              <a:gd name="T34" fmla="*/ 2147483646 w 46"/>
              <a:gd name="T35" fmla="*/ 0 h 3"/>
              <a:gd name="T36" fmla="*/ 2147483646 w 46"/>
              <a:gd name="T37" fmla="*/ 0 h 3"/>
              <a:gd name="T38" fmla="*/ 2147483646 w 46"/>
              <a:gd name="T39" fmla="*/ 0 h 3"/>
              <a:gd name="T40" fmla="*/ 2147483646 w 46"/>
              <a:gd name="T41" fmla="*/ 2147483646 h 3"/>
              <a:gd name="T42" fmla="*/ 2147483646 w 46"/>
              <a:gd name="T43" fmla="*/ 2147483646 h 3"/>
              <a:gd name="T44" fmla="*/ 2147483646 w 46"/>
              <a:gd name="T45" fmla="*/ 2147483646 h 3"/>
              <a:gd name="T46" fmla="*/ 2147483646 w 46"/>
              <a:gd name="T47" fmla="*/ 2147483646 h 3"/>
              <a:gd name="T48" fmla="*/ 2147483646 w 46"/>
              <a:gd name="T49" fmla="*/ 2147483646 h 3"/>
              <a:gd name="T50" fmla="*/ 2147483646 w 46"/>
              <a:gd name="T51" fmla="*/ 2147483646 h 3"/>
              <a:gd name="T52" fmla="*/ 2147483646 w 46"/>
              <a:gd name="T53" fmla="*/ 2147483646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46" h="3">
                <a:moveTo>
                  <a:pt x="39" y="3"/>
                </a:moveTo>
                <a:lnTo>
                  <a:pt x="12" y="3"/>
                </a:lnTo>
                <a:lnTo>
                  <a:pt x="10" y="2"/>
                </a:lnTo>
                <a:lnTo>
                  <a:pt x="9" y="2"/>
                </a:lnTo>
                <a:lnTo>
                  <a:pt x="7" y="2"/>
                </a:lnTo>
                <a:lnTo>
                  <a:pt x="5" y="0"/>
                </a:lnTo>
                <a:lnTo>
                  <a:pt x="3" y="0"/>
                </a:lnTo>
                <a:lnTo>
                  <a:pt x="2" y="0"/>
                </a:lnTo>
                <a:lnTo>
                  <a:pt x="0" y="0"/>
                </a:lnTo>
                <a:lnTo>
                  <a:pt x="46" y="0"/>
                </a:lnTo>
                <a:lnTo>
                  <a:pt x="44" y="0"/>
                </a:lnTo>
                <a:lnTo>
                  <a:pt x="42" y="2"/>
                </a:lnTo>
                <a:lnTo>
                  <a:pt x="41" y="2"/>
                </a:lnTo>
                <a:lnTo>
                  <a:pt x="41" y="3"/>
                </a:lnTo>
                <a:lnTo>
                  <a:pt x="39" y="3"/>
                </a:lnTo>
                <a:close/>
              </a:path>
            </a:pathLst>
          </a:custGeom>
          <a:solidFill>
            <a:srgbClr val="231F1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92" name="Freeform 1098"/>
          <p:cNvSpPr>
            <a:spLocks/>
          </p:cNvSpPr>
          <p:nvPr/>
        </p:nvSpPr>
        <p:spPr bwMode="auto">
          <a:xfrm>
            <a:off x="7185025" y="4560888"/>
            <a:ext cx="82550" cy="6350"/>
          </a:xfrm>
          <a:custGeom>
            <a:avLst/>
            <a:gdLst>
              <a:gd name="T0" fmla="*/ 2147483646 w 52"/>
              <a:gd name="T1" fmla="*/ 2147483646 h 4"/>
              <a:gd name="T2" fmla="*/ 2147483646 w 52"/>
              <a:gd name="T3" fmla="*/ 2147483646 h 4"/>
              <a:gd name="T4" fmla="*/ 2147483646 w 52"/>
              <a:gd name="T5" fmla="*/ 2147483646 h 4"/>
              <a:gd name="T6" fmla="*/ 2147483646 w 52"/>
              <a:gd name="T7" fmla="*/ 2147483646 h 4"/>
              <a:gd name="T8" fmla="*/ 2147483646 w 52"/>
              <a:gd name="T9" fmla="*/ 2147483646 h 4"/>
              <a:gd name="T10" fmla="*/ 2147483646 w 52"/>
              <a:gd name="T11" fmla="*/ 2147483646 h 4"/>
              <a:gd name="T12" fmla="*/ 2147483646 w 52"/>
              <a:gd name="T13" fmla="*/ 0 h 4"/>
              <a:gd name="T14" fmla="*/ 2147483646 w 52"/>
              <a:gd name="T15" fmla="*/ 0 h 4"/>
              <a:gd name="T16" fmla="*/ 2147483646 w 52"/>
              <a:gd name="T17" fmla="*/ 0 h 4"/>
              <a:gd name="T18" fmla="*/ 0 w 52"/>
              <a:gd name="T19" fmla="*/ 0 h 4"/>
              <a:gd name="T20" fmla="*/ 2147483646 w 52"/>
              <a:gd name="T21" fmla="*/ 0 h 4"/>
              <a:gd name="T22" fmla="*/ 2147483646 w 52"/>
              <a:gd name="T23" fmla="*/ 0 h 4"/>
              <a:gd name="T24" fmla="*/ 2147483646 w 52"/>
              <a:gd name="T25" fmla="*/ 0 h 4"/>
              <a:gd name="T26" fmla="*/ 2147483646 w 52"/>
              <a:gd name="T27" fmla="*/ 0 h 4"/>
              <a:gd name="T28" fmla="*/ 2147483646 w 52"/>
              <a:gd name="T29" fmla="*/ 0 h 4"/>
              <a:gd name="T30" fmla="*/ 2147483646 w 52"/>
              <a:gd name="T31" fmla="*/ 2147483646 h 4"/>
              <a:gd name="T32" fmla="*/ 2147483646 w 52"/>
              <a:gd name="T33" fmla="*/ 2147483646 h 4"/>
              <a:gd name="T34" fmla="*/ 2147483646 w 52"/>
              <a:gd name="T35" fmla="*/ 2147483646 h 4"/>
              <a:gd name="T36" fmla="*/ 2147483646 w 52"/>
              <a:gd name="T37" fmla="*/ 2147483646 h 4"/>
              <a:gd name="T38" fmla="*/ 2147483646 w 52"/>
              <a:gd name="T39" fmla="*/ 2147483646 h 4"/>
              <a:gd name="T40" fmla="*/ 2147483646 w 52"/>
              <a:gd name="T41" fmla="*/ 2147483646 h 4"/>
              <a:gd name="T42" fmla="*/ 2147483646 w 52"/>
              <a:gd name="T43" fmla="*/ 2147483646 h 4"/>
              <a:gd name="T44" fmla="*/ 2147483646 w 52"/>
              <a:gd name="T45" fmla="*/ 2147483646 h 4"/>
              <a:gd name="T46" fmla="*/ 2147483646 w 52"/>
              <a:gd name="T47" fmla="*/ 2147483646 h 4"/>
              <a:gd name="T48" fmla="*/ 2147483646 w 52"/>
              <a:gd name="T49" fmla="*/ 2147483646 h 4"/>
              <a:gd name="T50" fmla="*/ 2147483646 w 52"/>
              <a:gd name="T51" fmla="*/ 2147483646 h 4"/>
              <a:gd name="T52" fmla="*/ 2147483646 w 52"/>
              <a:gd name="T53" fmla="*/ 2147483646 h 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2" h="4">
                <a:moveTo>
                  <a:pt x="47" y="4"/>
                </a:moveTo>
                <a:lnTo>
                  <a:pt x="12" y="4"/>
                </a:lnTo>
                <a:lnTo>
                  <a:pt x="10" y="2"/>
                </a:lnTo>
                <a:lnTo>
                  <a:pt x="8" y="2"/>
                </a:lnTo>
                <a:lnTo>
                  <a:pt x="7" y="2"/>
                </a:lnTo>
                <a:lnTo>
                  <a:pt x="5" y="0"/>
                </a:lnTo>
                <a:lnTo>
                  <a:pt x="3" y="0"/>
                </a:lnTo>
                <a:lnTo>
                  <a:pt x="2" y="0"/>
                </a:lnTo>
                <a:lnTo>
                  <a:pt x="0" y="0"/>
                </a:lnTo>
                <a:lnTo>
                  <a:pt x="52" y="0"/>
                </a:lnTo>
                <a:lnTo>
                  <a:pt x="51" y="0"/>
                </a:lnTo>
                <a:lnTo>
                  <a:pt x="51" y="2"/>
                </a:lnTo>
                <a:lnTo>
                  <a:pt x="49" y="2"/>
                </a:lnTo>
                <a:lnTo>
                  <a:pt x="49" y="4"/>
                </a:lnTo>
                <a:lnTo>
                  <a:pt x="47" y="4"/>
                </a:lnTo>
                <a:close/>
              </a:path>
            </a:pathLst>
          </a:custGeom>
          <a:solidFill>
            <a:srgbClr val="26221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93" name="Freeform 1099"/>
          <p:cNvSpPr>
            <a:spLocks noEditPoints="1"/>
          </p:cNvSpPr>
          <p:nvPr/>
        </p:nvSpPr>
        <p:spPr bwMode="auto">
          <a:xfrm>
            <a:off x="6707188" y="4559300"/>
            <a:ext cx="566737" cy="4763"/>
          </a:xfrm>
          <a:custGeom>
            <a:avLst/>
            <a:gdLst>
              <a:gd name="T0" fmla="*/ 2147483646 w 357"/>
              <a:gd name="T1" fmla="*/ 2147483646 h 3"/>
              <a:gd name="T2" fmla="*/ 2147483646 w 357"/>
              <a:gd name="T3" fmla="*/ 2147483646 h 3"/>
              <a:gd name="T4" fmla="*/ 2147483646 w 357"/>
              <a:gd name="T5" fmla="*/ 2147483646 h 3"/>
              <a:gd name="T6" fmla="*/ 2147483646 w 357"/>
              <a:gd name="T7" fmla="*/ 2147483646 h 3"/>
              <a:gd name="T8" fmla="*/ 2147483646 w 357"/>
              <a:gd name="T9" fmla="*/ 2147483646 h 3"/>
              <a:gd name="T10" fmla="*/ 2147483646 w 357"/>
              <a:gd name="T11" fmla="*/ 2147483646 h 3"/>
              <a:gd name="T12" fmla="*/ 2147483646 w 357"/>
              <a:gd name="T13" fmla="*/ 0 h 3"/>
              <a:gd name="T14" fmla="*/ 2147483646 w 357"/>
              <a:gd name="T15" fmla="*/ 0 h 3"/>
              <a:gd name="T16" fmla="*/ 2147483646 w 357"/>
              <a:gd name="T17" fmla="*/ 0 h 3"/>
              <a:gd name="T18" fmla="*/ 2147483646 w 357"/>
              <a:gd name="T19" fmla="*/ 0 h 3"/>
              <a:gd name="T20" fmla="*/ 2147483646 w 357"/>
              <a:gd name="T21" fmla="*/ 0 h 3"/>
              <a:gd name="T22" fmla="*/ 2147483646 w 357"/>
              <a:gd name="T23" fmla="*/ 0 h 3"/>
              <a:gd name="T24" fmla="*/ 2147483646 w 357"/>
              <a:gd name="T25" fmla="*/ 0 h 3"/>
              <a:gd name="T26" fmla="*/ 2147483646 w 357"/>
              <a:gd name="T27" fmla="*/ 0 h 3"/>
              <a:gd name="T28" fmla="*/ 2147483646 w 357"/>
              <a:gd name="T29" fmla="*/ 2147483646 h 3"/>
              <a:gd name="T30" fmla="*/ 2147483646 w 357"/>
              <a:gd name="T31" fmla="*/ 2147483646 h 3"/>
              <a:gd name="T32" fmla="*/ 2147483646 w 357"/>
              <a:gd name="T33" fmla="*/ 2147483646 h 3"/>
              <a:gd name="T34" fmla="*/ 2147483646 w 357"/>
              <a:gd name="T35" fmla="*/ 2147483646 h 3"/>
              <a:gd name="T36" fmla="*/ 2147483646 w 357"/>
              <a:gd name="T37" fmla="*/ 2147483646 h 3"/>
              <a:gd name="T38" fmla="*/ 0 w 357"/>
              <a:gd name="T39" fmla="*/ 0 h 3"/>
              <a:gd name="T40" fmla="*/ 2147483646 w 357"/>
              <a:gd name="T41" fmla="*/ 0 h 3"/>
              <a:gd name="T42" fmla="*/ 2147483646 w 357"/>
              <a:gd name="T43" fmla="*/ 0 h 3"/>
              <a:gd name="T44" fmla="*/ 2147483646 w 357"/>
              <a:gd name="T45" fmla="*/ 0 h 3"/>
              <a:gd name="T46" fmla="*/ 2147483646 w 357"/>
              <a:gd name="T47" fmla="*/ 0 h 3"/>
              <a:gd name="T48" fmla="*/ 2147483646 w 357"/>
              <a:gd name="T49" fmla="*/ 2147483646 h 3"/>
              <a:gd name="T50" fmla="*/ 2147483646 w 357"/>
              <a:gd name="T51" fmla="*/ 2147483646 h 3"/>
              <a:gd name="T52" fmla="*/ 2147483646 w 357"/>
              <a:gd name="T53" fmla="*/ 0 h 3"/>
              <a:gd name="T54" fmla="*/ 2147483646 w 357"/>
              <a:gd name="T55" fmla="*/ 0 h 3"/>
              <a:gd name="T56" fmla="*/ 0 w 357"/>
              <a:gd name="T57" fmla="*/ 0 h 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57" h="3">
                <a:moveTo>
                  <a:pt x="352" y="3"/>
                </a:moveTo>
                <a:lnTo>
                  <a:pt x="306" y="3"/>
                </a:lnTo>
                <a:lnTo>
                  <a:pt x="306" y="1"/>
                </a:lnTo>
                <a:lnTo>
                  <a:pt x="304" y="1"/>
                </a:lnTo>
                <a:lnTo>
                  <a:pt x="303" y="1"/>
                </a:lnTo>
                <a:lnTo>
                  <a:pt x="301" y="0"/>
                </a:lnTo>
                <a:lnTo>
                  <a:pt x="299" y="0"/>
                </a:lnTo>
                <a:lnTo>
                  <a:pt x="298" y="0"/>
                </a:lnTo>
                <a:lnTo>
                  <a:pt x="357" y="0"/>
                </a:lnTo>
                <a:lnTo>
                  <a:pt x="355" y="0"/>
                </a:lnTo>
                <a:lnTo>
                  <a:pt x="353" y="1"/>
                </a:lnTo>
                <a:lnTo>
                  <a:pt x="352" y="1"/>
                </a:lnTo>
                <a:lnTo>
                  <a:pt x="352" y="3"/>
                </a:lnTo>
                <a:close/>
                <a:moveTo>
                  <a:pt x="0" y="0"/>
                </a:moveTo>
                <a:lnTo>
                  <a:pt x="53" y="0"/>
                </a:lnTo>
                <a:lnTo>
                  <a:pt x="46" y="0"/>
                </a:lnTo>
                <a:lnTo>
                  <a:pt x="39" y="0"/>
                </a:lnTo>
                <a:lnTo>
                  <a:pt x="32" y="0"/>
                </a:lnTo>
                <a:lnTo>
                  <a:pt x="26" y="1"/>
                </a:lnTo>
                <a:lnTo>
                  <a:pt x="19" y="1"/>
                </a:lnTo>
                <a:lnTo>
                  <a:pt x="12" y="0"/>
                </a:lnTo>
                <a:lnTo>
                  <a:pt x="5" y="0"/>
                </a:lnTo>
                <a:lnTo>
                  <a:pt x="0" y="0"/>
                </a:lnTo>
                <a:close/>
              </a:path>
            </a:pathLst>
          </a:custGeom>
          <a:solidFill>
            <a:srgbClr val="29262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94" name="Freeform 1100"/>
          <p:cNvSpPr>
            <a:spLocks noEditPoints="1"/>
          </p:cNvSpPr>
          <p:nvPr/>
        </p:nvSpPr>
        <p:spPr bwMode="auto">
          <a:xfrm>
            <a:off x="6694488" y="4556125"/>
            <a:ext cx="581025" cy="4763"/>
          </a:xfrm>
          <a:custGeom>
            <a:avLst/>
            <a:gdLst>
              <a:gd name="T0" fmla="*/ 2147483646 w 366"/>
              <a:gd name="T1" fmla="*/ 2147483646 h 3"/>
              <a:gd name="T2" fmla="*/ 2147483646 w 366"/>
              <a:gd name="T3" fmla="*/ 2147483646 h 3"/>
              <a:gd name="T4" fmla="*/ 2147483646 w 366"/>
              <a:gd name="T5" fmla="*/ 2147483646 h 3"/>
              <a:gd name="T6" fmla="*/ 2147483646 w 366"/>
              <a:gd name="T7" fmla="*/ 2147483646 h 3"/>
              <a:gd name="T8" fmla="*/ 2147483646 w 366"/>
              <a:gd name="T9" fmla="*/ 2147483646 h 3"/>
              <a:gd name="T10" fmla="*/ 2147483646 w 366"/>
              <a:gd name="T11" fmla="*/ 2147483646 h 3"/>
              <a:gd name="T12" fmla="*/ 2147483646 w 366"/>
              <a:gd name="T13" fmla="*/ 0 h 3"/>
              <a:gd name="T14" fmla="*/ 2147483646 w 366"/>
              <a:gd name="T15" fmla="*/ 0 h 3"/>
              <a:gd name="T16" fmla="*/ 2147483646 w 366"/>
              <a:gd name="T17" fmla="*/ 0 h 3"/>
              <a:gd name="T18" fmla="*/ 2147483646 w 366"/>
              <a:gd name="T19" fmla="*/ 0 h 3"/>
              <a:gd name="T20" fmla="*/ 2147483646 w 366"/>
              <a:gd name="T21" fmla="*/ 0 h 3"/>
              <a:gd name="T22" fmla="*/ 2147483646 w 366"/>
              <a:gd name="T23" fmla="*/ 0 h 3"/>
              <a:gd name="T24" fmla="*/ 2147483646 w 366"/>
              <a:gd name="T25" fmla="*/ 0 h 3"/>
              <a:gd name="T26" fmla="*/ 2147483646 w 366"/>
              <a:gd name="T27" fmla="*/ 0 h 3"/>
              <a:gd name="T28" fmla="*/ 2147483646 w 366"/>
              <a:gd name="T29" fmla="*/ 2147483646 h 3"/>
              <a:gd name="T30" fmla="*/ 2147483646 w 366"/>
              <a:gd name="T31" fmla="*/ 2147483646 h 3"/>
              <a:gd name="T32" fmla="*/ 2147483646 w 366"/>
              <a:gd name="T33" fmla="*/ 2147483646 h 3"/>
              <a:gd name="T34" fmla="*/ 2147483646 w 366"/>
              <a:gd name="T35" fmla="*/ 2147483646 h 3"/>
              <a:gd name="T36" fmla="*/ 2147483646 w 366"/>
              <a:gd name="T37" fmla="*/ 2147483646 h 3"/>
              <a:gd name="T38" fmla="*/ 0 w 366"/>
              <a:gd name="T39" fmla="*/ 0 h 3"/>
              <a:gd name="T40" fmla="*/ 2147483646 w 366"/>
              <a:gd name="T41" fmla="*/ 0 h 3"/>
              <a:gd name="T42" fmla="*/ 2147483646 w 366"/>
              <a:gd name="T43" fmla="*/ 0 h 3"/>
              <a:gd name="T44" fmla="*/ 2147483646 w 366"/>
              <a:gd name="T45" fmla="*/ 2147483646 h 3"/>
              <a:gd name="T46" fmla="*/ 2147483646 w 366"/>
              <a:gd name="T47" fmla="*/ 2147483646 h 3"/>
              <a:gd name="T48" fmla="*/ 2147483646 w 366"/>
              <a:gd name="T49" fmla="*/ 2147483646 h 3"/>
              <a:gd name="T50" fmla="*/ 2147483646 w 366"/>
              <a:gd name="T51" fmla="*/ 2147483646 h 3"/>
              <a:gd name="T52" fmla="*/ 2147483646 w 366"/>
              <a:gd name="T53" fmla="*/ 2147483646 h 3"/>
              <a:gd name="T54" fmla="*/ 2147483646 w 366"/>
              <a:gd name="T55" fmla="*/ 2147483646 h 3"/>
              <a:gd name="T56" fmla="*/ 0 w 366"/>
              <a:gd name="T57" fmla="*/ 0 h 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366" h="3">
                <a:moveTo>
                  <a:pt x="361" y="3"/>
                </a:moveTo>
                <a:lnTo>
                  <a:pt x="309" y="3"/>
                </a:lnTo>
                <a:lnTo>
                  <a:pt x="309" y="2"/>
                </a:lnTo>
                <a:lnTo>
                  <a:pt x="307" y="2"/>
                </a:lnTo>
                <a:lnTo>
                  <a:pt x="306" y="2"/>
                </a:lnTo>
                <a:lnTo>
                  <a:pt x="304" y="0"/>
                </a:lnTo>
                <a:lnTo>
                  <a:pt x="302" y="0"/>
                </a:lnTo>
                <a:lnTo>
                  <a:pt x="301" y="0"/>
                </a:lnTo>
                <a:lnTo>
                  <a:pt x="366" y="0"/>
                </a:lnTo>
                <a:lnTo>
                  <a:pt x="365" y="0"/>
                </a:lnTo>
                <a:lnTo>
                  <a:pt x="365" y="2"/>
                </a:lnTo>
                <a:lnTo>
                  <a:pt x="363" y="2"/>
                </a:lnTo>
                <a:lnTo>
                  <a:pt x="361" y="3"/>
                </a:lnTo>
                <a:close/>
                <a:moveTo>
                  <a:pt x="0" y="0"/>
                </a:moveTo>
                <a:lnTo>
                  <a:pt x="81" y="0"/>
                </a:lnTo>
                <a:lnTo>
                  <a:pt x="71" y="0"/>
                </a:lnTo>
                <a:lnTo>
                  <a:pt x="61" y="2"/>
                </a:lnTo>
                <a:lnTo>
                  <a:pt x="49" y="2"/>
                </a:lnTo>
                <a:lnTo>
                  <a:pt x="39" y="2"/>
                </a:lnTo>
                <a:lnTo>
                  <a:pt x="28" y="3"/>
                </a:lnTo>
                <a:lnTo>
                  <a:pt x="18" y="2"/>
                </a:lnTo>
                <a:lnTo>
                  <a:pt x="8" y="2"/>
                </a:lnTo>
                <a:lnTo>
                  <a:pt x="0" y="0"/>
                </a:lnTo>
                <a:close/>
              </a:path>
            </a:pathLst>
          </a:custGeom>
          <a:solidFill>
            <a:srgbClr val="2E2B2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95" name="Freeform 1101"/>
          <p:cNvSpPr>
            <a:spLocks noEditPoints="1"/>
          </p:cNvSpPr>
          <p:nvPr/>
        </p:nvSpPr>
        <p:spPr bwMode="auto">
          <a:xfrm>
            <a:off x="6683375" y="4552950"/>
            <a:ext cx="595313" cy="6350"/>
          </a:xfrm>
          <a:custGeom>
            <a:avLst/>
            <a:gdLst>
              <a:gd name="T0" fmla="*/ 2147483646 w 375"/>
              <a:gd name="T1" fmla="*/ 2147483646 h 4"/>
              <a:gd name="T2" fmla="*/ 2147483646 w 375"/>
              <a:gd name="T3" fmla="*/ 2147483646 h 4"/>
              <a:gd name="T4" fmla="*/ 2147483646 w 375"/>
              <a:gd name="T5" fmla="*/ 2147483646 h 4"/>
              <a:gd name="T6" fmla="*/ 2147483646 w 375"/>
              <a:gd name="T7" fmla="*/ 2147483646 h 4"/>
              <a:gd name="T8" fmla="*/ 2147483646 w 375"/>
              <a:gd name="T9" fmla="*/ 2147483646 h 4"/>
              <a:gd name="T10" fmla="*/ 2147483646 w 375"/>
              <a:gd name="T11" fmla="*/ 2147483646 h 4"/>
              <a:gd name="T12" fmla="*/ 2147483646 w 375"/>
              <a:gd name="T13" fmla="*/ 0 h 4"/>
              <a:gd name="T14" fmla="*/ 2147483646 w 375"/>
              <a:gd name="T15" fmla="*/ 0 h 4"/>
              <a:gd name="T16" fmla="*/ 2147483646 w 375"/>
              <a:gd name="T17" fmla="*/ 0 h 4"/>
              <a:gd name="T18" fmla="*/ 2147483646 w 375"/>
              <a:gd name="T19" fmla="*/ 0 h 4"/>
              <a:gd name="T20" fmla="*/ 2147483646 w 375"/>
              <a:gd name="T21" fmla="*/ 0 h 4"/>
              <a:gd name="T22" fmla="*/ 2147483646 w 375"/>
              <a:gd name="T23" fmla="*/ 0 h 4"/>
              <a:gd name="T24" fmla="*/ 2147483646 w 375"/>
              <a:gd name="T25" fmla="*/ 0 h 4"/>
              <a:gd name="T26" fmla="*/ 2147483646 w 375"/>
              <a:gd name="T27" fmla="*/ 0 h 4"/>
              <a:gd name="T28" fmla="*/ 2147483646 w 375"/>
              <a:gd name="T29" fmla="*/ 2147483646 h 4"/>
              <a:gd name="T30" fmla="*/ 2147483646 w 375"/>
              <a:gd name="T31" fmla="*/ 2147483646 h 4"/>
              <a:gd name="T32" fmla="*/ 2147483646 w 375"/>
              <a:gd name="T33" fmla="*/ 2147483646 h 4"/>
              <a:gd name="T34" fmla="*/ 2147483646 w 375"/>
              <a:gd name="T35" fmla="*/ 2147483646 h 4"/>
              <a:gd name="T36" fmla="*/ 2147483646 w 375"/>
              <a:gd name="T37" fmla="*/ 2147483646 h 4"/>
              <a:gd name="T38" fmla="*/ 2147483646 w 375"/>
              <a:gd name="T39" fmla="*/ 2147483646 h 4"/>
              <a:gd name="T40" fmla="*/ 2147483646 w 375"/>
              <a:gd name="T41" fmla="*/ 2147483646 h 4"/>
              <a:gd name="T42" fmla="*/ 2147483646 w 375"/>
              <a:gd name="T43" fmla="*/ 2147483646 h 4"/>
              <a:gd name="T44" fmla="*/ 2147483646 w 375"/>
              <a:gd name="T45" fmla="*/ 2147483646 h 4"/>
              <a:gd name="T46" fmla="*/ 2147483646 w 375"/>
              <a:gd name="T47" fmla="*/ 2147483646 h 4"/>
              <a:gd name="T48" fmla="*/ 2147483646 w 375"/>
              <a:gd name="T49" fmla="*/ 2147483646 h 4"/>
              <a:gd name="T50" fmla="*/ 2147483646 w 375"/>
              <a:gd name="T51" fmla="*/ 2147483646 h 4"/>
              <a:gd name="T52" fmla="*/ 2147483646 w 375"/>
              <a:gd name="T53" fmla="*/ 0 h 4"/>
              <a:gd name="T54" fmla="*/ 2147483646 w 375"/>
              <a:gd name="T55" fmla="*/ 0 h 4"/>
              <a:gd name="T56" fmla="*/ 0 w 375"/>
              <a:gd name="T57" fmla="*/ 0 h 4"/>
              <a:gd name="T58" fmla="*/ 2147483646 w 375"/>
              <a:gd name="T59" fmla="*/ 0 h 4"/>
              <a:gd name="T60" fmla="*/ 2147483646 w 375"/>
              <a:gd name="T61" fmla="*/ 0 h 4"/>
              <a:gd name="T62" fmla="*/ 2147483646 w 375"/>
              <a:gd name="T63" fmla="*/ 0 h 4"/>
              <a:gd name="T64" fmla="*/ 2147483646 w 375"/>
              <a:gd name="T65" fmla="*/ 0 h 4"/>
              <a:gd name="T66" fmla="*/ 2147483646 w 375"/>
              <a:gd name="T67" fmla="*/ 0 h 4"/>
              <a:gd name="T68" fmla="*/ 2147483646 w 375"/>
              <a:gd name="T69" fmla="*/ 0 h 4"/>
              <a:gd name="T70" fmla="*/ 2147483646 w 375"/>
              <a:gd name="T71" fmla="*/ 0 h 4"/>
              <a:gd name="T72" fmla="*/ 2147483646 w 375"/>
              <a:gd name="T73" fmla="*/ 0 h 4"/>
              <a:gd name="T74" fmla="*/ 2147483646 w 375"/>
              <a:gd name="T75" fmla="*/ 0 h 4"/>
              <a:gd name="T76" fmla="*/ 2147483646 w 375"/>
              <a:gd name="T77" fmla="*/ 0 h 4"/>
              <a:gd name="T78" fmla="*/ 2147483646 w 375"/>
              <a:gd name="T79" fmla="*/ 0 h 4"/>
              <a:gd name="T80" fmla="*/ 2147483646 w 375"/>
              <a:gd name="T81" fmla="*/ 2147483646 h 4"/>
              <a:gd name="T82" fmla="*/ 2147483646 w 375"/>
              <a:gd name="T83" fmla="*/ 2147483646 h 4"/>
              <a:gd name="T84" fmla="*/ 2147483646 w 375"/>
              <a:gd name="T85" fmla="*/ 2147483646 h 4"/>
              <a:gd name="T86" fmla="*/ 2147483646 w 375"/>
              <a:gd name="T87" fmla="*/ 2147483646 h 4"/>
              <a:gd name="T88" fmla="*/ 2147483646 w 375"/>
              <a:gd name="T89" fmla="*/ 2147483646 h 4"/>
              <a:gd name="T90" fmla="*/ 2147483646 w 375"/>
              <a:gd name="T91" fmla="*/ 2147483646 h 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75" h="4">
                <a:moveTo>
                  <a:pt x="372" y="4"/>
                </a:moveTo>
                <a:lnTo>
                  <a:pt x="313" y="4"/>
                </a:lnTo>
                <a:lnTo>
                  <a:pt x="311" y="2"/>
                </a:lnTo>
                <a:lnTo>
                  <a:pt x="309" y="2"/>
                </a:lnTo>
                <a:lnTo>
                  <a:pt x="308" y="2"/>
                </a:lnTo>
                <a:lnTo>
                  <a:pt x="306" y="0"/>
                </a:lnTo>
                <a:lnTo>
                  <a:pt x="304" y="0"/>
                </a:lnTo>
                <a:lnTo>
                  <a:pt x="303" y="0"/>
                </a:lnTo>
                <a:lnTo>
                  <a:pt x="375" y="0"/>
                </a:lnTo>
                <a:lnTo>
                  <a:pt x="373" y="0"/>
                </a:lnTo>
                <a:lnTo>
                  <a:pt x="373" y="2"/>
                </a:lnTo>
                <a:lnTo>
                  <a:pt x="372" y="2"/>
                </a:lnTo>
                <a:lnTo>
                  <a:pt x="372" y="4"/>
                </a:lnTo>
                <a:close/>
                <a:moveTo>
                  <a:pt x="68" y="4"/>
                </a:moveTo>
                <a:lnTo>
                  <a:pt x="15" y="4"/>
                </a:lnTo>
                <a:lnTo>
                  <a:pt x="13" y="2"/>
                </a:lnTo>
                <a:lnTo>
                  <a:pt x="12" y="2"/>
                </a:lnTo>
                <a:lnTo>
                  <a:pt x="8" y="2"/>
                </a:lnTo>
                <a:lnTo>
                  <a:pt x="7" y="2"/>
                </a:lnTo>
                <a:lnTo>
                  <a:pt x="5" y="2"/>
                </a:lnTo>
                <a:lnTo>
                  <a:pt x="3" y="0"/>
                </a:lnTo>
                <a:lnTo>
                  <a:pt x="2" y="0"/>
                </a:lnTo>
                <a:lnTo>
                  <a:pt x="0" y="0"/>
                </a:lnTo>
                <a:lnTo>
                  <a:pt x="115" y="0"/>
                </a:lnTo>
                <a:lnTo>
                  <a:pt x="113" y="0"/>
                </a:lnTo>
                <a:lnTo>
                  <a:pt x="111" y="0"/>
                </a:lnTo>
                <a:lnTo>
                  <a:pt x="110" y="0"/>
                </a:lnTo>
                <a:lnTo>
                  <a:pt x="108" y="0"/>
                </a:lnTo>
                <a:lnTo>
                  <a:pt x="106" y="0"/>
                </a:lnTo>
                <a:lnTo>
                  <a:pt x="105" y="0"/>
                </a:lnTo>
                <a:lnTo>
                  <a:pt x="101" y="0"/>
                </a:lnTo>
                <a:lnTo>
                  <a:pt x="100" y="0"/>
                </a:lnTo>
                <a:lnTo>
                  <a:pt x="96" y="0"/>
                </a:lnTo>
                <a:lnTo>
                  <a:pt x="93" y="0"/>
                </a:lnTo>
                <a:lnTo>
                  <a:pt x="88" y="2"/>
                </a:lnTo>
                <a:lnTo>
                  <a:pt x="84" y="2"/>
                </a:lnTo>
                <a:lnTo>
                  <a:pt x="79" y="2"/>
                </a:lnTo>
                <a:lnTo>
                  <a:pt x="76" y="2"/>
                </a:lnTo>
                <a:lnTo>
                  <a:pt x="71" y="2"/>
                </a:lnTo>
                <a:lnTo>
                  <a:pt x="68" y="4"/>
                </a:lnTo>
                <a:close/>
              </a:path>
            </a:pathLst>
          </a:custGeom>
          <a:solidFill>
            <a:srgbClr val="302D2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96" name="Freeform 1102"/>
          <p:cNvSpPr>
            <a:spLocks noEditPoints="1"/>
          </p:cNvSpPr>
          <p:nvPr/>
        </p:nvSpPr>
        <p:spPr bwMode="auto">
          <a:xfrm>
            <a:off x="6675438" y="4551363"/>
            <a:ext cx="606425" cy="4762"/>
          </a:xfrm>
          <a:custGeom>
            <a:avLst/>
            <a:gdLst>
              <a:gd name="T0" fmla="*/ 2147483646 w 382"/>
              <a:gd name="T1" fmla="*/ 2147483646 h 3"/>
              <a:gd name="T2" fmla="*/ 2147483646 w 382"/>
              <a:gd name="T3" fmla="*/ 2147483646 h 3"/>
              <a:gd name="T4" fmla="*/ 2147483646 w 382"/>
              <a:gd name="T5" fmla="*/ 2147483646 h 3"/>
              <a:gd name="T6" fmla="*/ 2147483646 w 382"/>
              <a:gd name="T7" fmla="*/ 2147483646 h 3"/>
              <a:gd name="T8" fmla="*/ 2147483646 w 382"/>
              <a:gd name="T9" fmla="*/ 2147483646 h 3"/>
              <a:gd name="T10" fmla="*/ 2147483646 w 382"/>
              <a:gd name="T11" fmla="*/ 2147483646 h 3"/>
              <a:gd name="T12" fmla="*/ 2147483646 w 382"/>
              <a:gd name="T13" fmla="*/ 0 h 3"/>
              <a:gd name="T14" fmla="*/ 2147483646 w 382"/>
              <a:gd name="T15" fmla="*/ 0 h 3"/>
              <a:gd name="T16" fmla="*/ 2147483646 w 382"/>
              <a:gd name="T17" fmla="*/ 0 h 3"/>
              <a:gd name="T18" fmla="*/ 2147483646 w 382"/>
              <a:gd name="T19" fmla="*/ 0 h 3"/>
              <a:gd name="T20" fmla="*/ 2147483646 w 382"/>
              <a:gd name="T21" fmla="*/ 0 h 3"/>
              <a:gd name="T22" fmla="*/ 2147483646 w 382"/>
              <a:gd name="T23" fmla="*/ 0 h 3"/>
              <a:gd name="T24" fmla="*/ 2147483646 w 382"/>
              <a:gd name="T25" fmla="*/ 0 h 3"/>
              <a:gd name="T26" fmla="*/ 2147483646 w 382"/>
              <a:gd name="T27" fmla="*/ 0 h 3"/>
              <a:gd name="T28" fmla="*/ 2147483646 w 382"/>
              <a:gd name="T29" fmla="*/ 2147483646 h 3"/>
              <a:gd name="T30" fmla="*/ 2147483646 w 382"/>
              <a:gd name="T31" fmla="*/ 2147483646 h 3"/>
              <a:gd name="T32" fmla="*/ 2147483646 w 382"/>
              <a:gd name="T33" fmla="*/ 2147483646 h 3"/>
              <a:gd name="T34" fmla="*/ 2147483646 w 382"/>
              <a:gd name="T35" fmla="*/ 2147483646 h 3"/>
              <a:gd name="T36" fmla="*/ 2147483646 w 382"/>
              <a:gd name="T37" fmla="*/ 2147483646 h 3"/>
              <a:gd name="T38" fmla="*/ 2147483646 w 382"/>
              <a:gd name="T39" fmla="*/ 2147483646 h 3"/>
              <a:gd name="T40" fmla="*/ 2147483646 w 382"/>
              <a:gd name="T41" fmla="*/ 2147483646 h 3"/>
              <a:gd name="T42" fmla="*/ 2147483646 w 382"/>
              <a:gd name="T43" fmla="*/ 2147483646 h 3"/>
              <a:gd name="T44" fmla="*/ 2147483646 w 382"/>
              <a:gd name="T45" fmla="*/ 2147483646 h 3"/>
              <a:gd name="T46" fmla="*/ 2147483646 w 382"/>
              <a:gd name="T47" fmla="*/ 2147483646 h 3"/>
              <a:gd name="T48" fmla="*/ 2147483646 w 382"/>
              <a:gd name="T49" fmla="*/ 2147483646 h 3"/>
              <a:gd name="T50" fmla="*/ 2147483646 w 382"/>
              <a:gd name="T51" fmla="*/ 2147483646 h 3"/>
              <a:gd name="T52" fmla="*/ 2147483646 w 382"/>
              <a:gd name="T53" fmla="*/ 2147483646 h 3"/>
              <a:gd name="T54" fmla="*/ 2147483646 w 382"/>
              <a:gd name="T55" fmla="*/ 0 h 3"/>
              <a:gd name="T56" fmla="*/ 2147483646 w 382"/>
              <a:gd name="T57" fmla="*/ 0 h 3"/>
              <a:gd name="T58" fmla="*/ 2147483646 w 382"/>
              <a:gd name="T59" fmla="*/ 0 h 3"/>
              <a:gd name="T60" fmla="*/ 2147483646 w 382"/>
              <a:gd name="T61" fmla="*/ 0 h 3"/>
              <a:gd name="T62" fmla="*/ 2147483646 w 382"/>
              <a:gd name="T63" fmla="*/ 0 h 3"/>
              <a:gd name="T64" fmla="*/ 2147483646 w 382"/>
              <a:gd name="T65" fmla="*/ 0 h 3"/>
              <a:gd name="T66" fmla="*/ 2147483646 w 382"/>
              <a:gd name="T67" fmla="*/ 0 h 3"/>
              <a:gd name="T68" fmla="*/ 2147483646 w 382"/>
              <a:gd name="T69" fmla="*/ 0 h 3"/>
              <a:gd name="T70" fmla="*/ 2147483646 w 382"/>
              <a:gd name="T71" fmla="*/ 0 h 3"/>
              <a:gd name="T72" fmla="*/ 0 w 382"/>
              <a:gd name="T73" fmla="*/ 0 h 3"/>
              <a:gd name="T74" fmla="*/ 2147483646 w 382"/>
              <a:gd name="T75" fmla="*/ 0 h 3"/>
              <a:gd name="T76" fmla="*/ 2147483646 w 382"/>
              <a:gd name="T77" fmla="*/ 0 h 3"/>
              <a:gd name="T78" fmla="*/ 2147483646 w 382"/>
              <a:gd name="T79" fmla="*/ 0 h 3"/>
              <a:gd name="T80" fmla="*/ 2147483646 w 382"/>
              <a:gd name="T81" fmla="*/ 0 h 3"/>
              <a:gd name="T82" fmla="*/ 2147483646 w 382"/>
              <a:gd name="T83" fmla="*/ 2147483646 h 3"/>
              <a:gd name="T84" fmla="*/ 2147483646 w 382"/>
              <a:gd name="T85" fmla="*/ 2147483646 h 3"/>
              <a:gd name="T86" fmla="*/ 2147483646 w 382"/>
              <a:gd name="T87" fmla="*/ 2147483646 h 3"/>
              <a:gd name="T88" fmla="*/ 2147483646 w 382"/>
              <a:gd name="T89" fmla="*/ 2147483646 h 3"/>
              <a:gd name="T90" fmla="*/ 2147483646 w 382"/>
              <a:gd name="T91" fmla="*/ 2147483646 h 3"/>
              <a:gd name="T92" fmla="*/ 2147483646 w 382"/>
              <a:gd name="T93" fmla="*/ 2147483646 h 3"/>
              <a:gd name="T94" fmla="*/ 2147483646 w 382"/>
              <a:gd name="T95" fmla="*/ 2147483646 h 3"/>
              <a:gd name="T96" fmla="*/ 2147483646 w 382"/>
              <a:gd name="T97" fmla="*/ 2147483646 h 3"/>
              <a:gd name="T98" fmla="*/ 2147483646 w 382"/>
              <a:gd name="T99" fmla="*/ 2147483646 h 3"/>
              <a:gd name="T100" fmla="*/ 2147483646 w 382"/>
              <a:gd name="T101" fmla="*/ 2147483646 h 3"/>
              <a:gd name="T102" fmla="*/ 2147483646 w 382"/>
              <a:gd name="T103" fmla="*/ 2147483646 h 3"/>
              <a:gd name="T104" fmla="*/ 2147483646 w 382"/>
              <a:gd name="T105" fmla="*/ 2147483646 h 3"/>
              <a:gd name="T106" fmla="*/ 2147483646 w 382"/>
              <a:gd name="T107" fmla="*/ 2147483646 h 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382" h="3">
                <a:moveTo>
                  <a:pt x="378" y="3"/>
                </a:moveTo>
                <a:lnTo>
                  <a:pt x="313" y="3"/>
                </a:lnTo>
                <a:lnTo>
                  <a:pt x="311" y="1"/>
                </a:lnTo>
                <a:lnTo>
                  <a:pt x="309" y="1"/>
                </a:lnTo>
                <a:lnTo>
                  <a:pt x="308" y="1"/>
                </a:lnTo>
                <a:lnTo>
                  <a:pt x="308" y="0"/>
                </a:lnTo>
                <a:lnTo>
                  <a:pt x="306" y="0"/>
                </a:lnTo>
                <a:lnTo>
                  <a:pt x="304" y="0"/>
                </a:lnTo>
                <a:lnTo>
                  <a:pt x="382" y="0"/>
                </a:lnTo>
                <a:lnTo>
                  <a:pt x="380" y="0"/>
                </a:lnTo>
                <a:lnTo>
                  <a:pt x="380" y="1"/>
                </a:lnTo>
                <a:lnTo>
                  <a:pt x="378" y="1"/>
                </a:lnTo>
                <a:lnTo>
                  <a:pt x="378" y="3"/>
                </a:lnTo>
                <a:close/>
                <a:moveTo>
                  <a:pt x="93" y="3"/>
                </a:moveTo>
                <a:lnTo>
                  <a:pt x="12" y="3"/>
                </a:lnTo>
                <a:lnTo>
                  <a:pt x="10" y="1"/>
                </a:lnTo>
                <a:lnTo>
                  <a:pt x="8" y="1"/>
                </a:lnTo>
                <a:lnTo>
                  <a:pt x="7" y="1"/>
                </a:lnTo>
                <a:lnTo>
                  <a:pt x="5" y="1"/>
                </a:lnTo>
                <a:lnTo>
                  <a:pt x="3" y="0"/>
                </a:lnTo>
                <a:lnTo>
                  <a:pt x="2" y="0"/>
                </a:lnTo>
                <a:lnTo>
                  <a:pt x="0" y="0"/>
                </a:lnTo>
                <a:lnTo>
                  <a:pt x="137" y="0"/>
                </a:lnTo>
                <a:lnTo>
                  <a:pt x="133" y="0"/>
                </a:lnTo>
                <a:lnTo>
                  <a:pt x="130" y="0"/>
                </a:lnTo>
                <a:lnTo>
                  <a:pt x="125" y="0"/>
                </a:lnTo>
                <a:lnTo>
                  <a:pt x="122" y="1"/>
                </a:lnTo>
                <a:lnTo>
                  <a:pt x="118" y="1"/>
                </a:lnTo>
                <a:lnTo>
                  <a:pt x="113" y="1"/>
                </a:lnTo>
                <a:lnTo>
                  <a:pt x="110" y="1"/>
                </a:lnTo>
                <a:lnTo>
                  <a:pt x="105" y="1"/>
                </a:lnTo>
                <a:lnTo>
                  <a:pt x="103" y="1"/>
                </a:lnTo>
                <a:lnTo>
                  <a:pt x="101" y="1"/>
                </a:lnTo>
                <a:lnTo>
                  <a:pt x="100" y="1"/>
                </a:lnTo>
                <a:lnTo>
                  <a:pt x="98" y="1"/>
                </a:lnTo>
                <a:lnTo>
                  <a:pt x="96" y="3"/>
                </a:lnTo>
                <a:lnTo>
                  <a:pt x="95" y="3"/>
                </a:lnTo>
                <a:lnTo>
                  <a:pt x="93" y="3"/>
                </a:lnTo>
                <a:close/>
              </a:path>
            </a:pathLst>
          </a:custGeom>
          <a:solidFill>
            <a:srgbClr val="33302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97" name="Freeform 1103"/>
          <p:cNvSpPr>
            <a:spLocks noEditPoints="1"/>
          </p:cNvSpPr>
          <p:nvPr/>
        </p:nvSpPr>
        <p:spPr bwMode="auto">
          <a:xfrm>
            <a:off x="6669088" y="4548188"/>
            <a:ext cx="615950" cy="4762"/>
          </a:xfrm>
          <a:custGeom>
            <a:avLst/>
            <a:gdLst>
              <a:gd name="T0" fmla="*/ 2147483646 w 388"/>
              <a:gd name="T1" fmla="*/ 2147483646 h 3"/>
              <a:gd name="T2" fmla="*/ 2147483646 w 388"/>
              <a:gd name="T3" fmla="*/ 2147483646 h 3"/>
              <a:gd name="T4" fmla="*/ 2147483646 w 388"/>
              <a:gd name="T5" fmla="*/ 2147483646 h 3"/>
              <a:gd name="T6" fmla="*/ 2147483646 w 388"/>
              <a:gd name="T7" fmla="*/ 2147483646 h 3"/>
              <a:gd name="T8" fmla="*/ 2147483646 w 388"/>
              <a:gd name="T9" fmla="*/ 2147483646 h 3"/>
              <a:gd name="T10" fmla="*/ 2147483646 w 388"/>
              <a:gd name="T11" fmla="*/ 2147483646 h 3"/>
              <a:gd name="T12" fmla="*/ 2147483646 w 388"/>
              <a:gd name="T13" fmla="*/ 0 h 3"/>
              <a:gd name="T14" fmla="*/ 2147483646 w 388"/>
              <a:gd name="T15" fmla="*/ 0 h 3"/>
              <a:gd name="T16" fmla="*/ 2147483646 w 388"/>
              <a:gd name="T17" fmla="*/ 0 h 3"/>
              <a:gd name="T18" fmla="*/ 2147483646 w 388"/>
              <a:gd name="T19" fmla="*/ 0 h 3"/>
              <a:gd name="T20" fmla="*/ 2147483646 w 388"/>
              <a:gd name="T21" fmla="*/ 0 h 3"/>
              <a:gd name="T22" fmla="*/ 2147483646 w 388"/>
              <a:gd name="T23" fmla="*/ 0 h 3"/>
              <a:gd name="T24" fmla="*/ 2147483646 w 388"/>
              <a:gd name="T25" fmla="*/ 0 h 3"/>
              <a:gd name="T26" fmla="*/ 2147483646 w 388"/>
              <a:gd name="T27" fmla="*/ 0 h 3"/>
              <a:gd name="T28" fmla="*/ 2147483646 w 388"/>
              <a:gd name="T29" fmla="*/ 2147483646 h 3"/>
              <a:gd name="T30" fmla="*/ 2147483646 w 388"/>
              <a:gd name="T31" fmla="*/ 2147483646 h 3"/>
              <a:gd name="T32" fmla="*/ 2147483646 w 388"/>
              <a:gd name="T33" fmla="*/ 2147483646 h 3"/>
              <a:gd name="T34" fmla="*/ 2147483646 w 388"/>
              <a:gd name="T35" fmla="*/ 2147483646 h 3"/>
              <a:gd name="T36" fmla="*/ 2147483646 w 388"/>
              <a:gd name="T37" fmla="*/ 2147483646 h 3"/>
              <a:gd name="T38" fmla="*/ 2147483646 w 388"/>
              <a:gd name="T39" fmla="*/ 2147483646 h 3"/>
              <a:gd name="T40" fmla="*/ 2147483646 w 388"/>
              <a:gd name="T41" fmla="*/ 2147483646 h 3"/>
              <a:gd name="T42" fmla="*/ 2147483646 w 388"/>
              <a:gd name="T43" fmla="*/ 2147483646 h 3"/>
              <a:gd name="T44" fmla="*/ 2147483646 w 388"/>
              <a:gd name="T45" fmla="*/ 2147483646 h 3"/>
              <a:gd name="T46" fmla="*/ 2147483646 w 388"/>
              <a:gd name="T47" fmla="*/ 2147483646 h 3"/>
              <a:gd name="T48" fmla="*/ 2147483646 w 388"/>
              <a:gd name="T49" fmla="*/ 2147483646 h 3"/>
              <a:gd name="T50" fmla="*/ 2147483646 w 388"/>
              <a:gd name="T51" fmla="*/ 2147483646 h 3"/>
              <a:gd name="T52" fmla="*/ 2147483646 w 388"/>
              <a:gd name="T53" fmla="*/ 2147483646 h 3"/>
              <a:gd name="T54" fmla="*/ 2147483646 w 388"/>
              <a:gd name="T55" fmla="*/ 2147483646 h 3"/>
              <a:gd name="T56" fmla="*/ 2147483646 w 388"/>
              <a:gd name="T57" fmla="*/ 2147483646 h 3"/>
              <a:gd name="T58" fmla="*/ 2147483646 w 388"/>
              <a:gd name="T59" fmla="*/ 2147483646 h 3"/>
              <a:gd name="T60" fmla="*/ 2147483646 w 388"/>
              <a:gd name="T61" fmla="*/ 2147483646 h 3"/>
              <a:gd name="T62" fmla="*/ 2147483646 w 388"/>
              <a:gd name="T63" fmla="*/ 2147483646 h 3"/>
              <a:gd name="T64" fmla="*/ 2147483646 w 388"/>
              <a:gd name="T65" fmla="*/ 0 h 3"/>
              <a:gd name="T66" fmla="*/ 2147483646 w 388"/>
              <a:gd name="T67" fmla="*/ 0 h 3"/>
              <a:gd name="T68" fmla="*/ 2147483646 w 388"/>
              <a:gd name="T69" fmla="*/ 0 h 3"/>
              <a:gd name="T70" fmla="*/ 0 w 388"/>
              <a:gd name="T71" fmla="*/ 0 h 3"/>
              <a:gd name="T72" fmla="*/ 0 w 388"/>
              <a:gd name="T73" fmla="*/ 0 h 3"/>
              <a:gd name="T74" fmla="*/ 2147483646 w 388"/>
              <a:gd name="T75" fmla="*/ 0 h 3"/>
              <a:gd name="T76" fmla="*/ 2147483646 w 388"/>
              <a:gd name="T77" fmla="*/ 0 h 3"/>
              <a:gd name="T78" fmla="*/ 2147483646 w 388"/>
              <a:gd name="T79" fmla="*/ 0 h 3"/>
              <a:gd name="T80" fmla="*/ 2147483646 w 388"/>
              <a:gd name="T81" fmla="*/ 0 h 3"/>
              <a:gd name="T82" fmla="*/ 2147483646 w 388"/>
              <a:gd name="T83" fmla="*/ 2147483646 h 3"/>
              <a:gd name="T84" fmla="*/ 2147483646 w 388"/>
              <a:gd name="T85" fmla="*/ 2147483646 h 3"/>
              <a:gd name="T86" fmla="*/ 2147483646 w 388"/>
              <a:gd name="T87" fmla="*/ 2147483646 h 3"/>
              <a:gd name="T88" fmla="*/ 2147483646 w 388"/>
              <a:gd name="T89" fmla="*/ 2147483646 h 3"/>
              <a:gd name="T90" fmla="*/ 2147483646 w 388"/>
              <a:gd name="T91" fmla="*/ 2147483646 h 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388" h="3">
                <a:moveTo>
                  <a:pt x="384" y="3"/>
                </a:moveTo>
                <a:lnTo>
                  <a:pt x="312" y="3"/>
                </a:lnTo>
                <a:lnTo>
                  <a:pt x="312" y="2"/>
                </a:lnTo>
                <a:lnTo>
                  <a:pt x="310" y="2"/>
                </a:lnTo>
                <a:lnTo>
                  <a:pt x="308" y="2"/>
                </a:lnTo>
                <a:lnTo>
                  <a:pt x="306" y="0"/>
                </a:lnTo>
                <a:lnTo>
                  <a:pt x="305" y="0"/>
                </a:lnTo>
                <a:lnTo>
                  <a:pt x="303" y="0"/>
                </a:lnTo>
                <a:lnTo>
                  <a:pt x="388" y="0"/>
                </a:lnTo>
                <a:lnTo>
                  <a:pt x="386" y="0"/>
                </a:lnTo>
                <a:lnTo>
                  <a:pt x="386" y="2"/>
                </a:lnTo>
                <a:lnTo>
                  <a:pt x="384" y="2"/>
                </a:lnTo>
                <a:lnTo>
                  <a:pt x="384" y="3"/>
                </a:lnTo>
                <a:close/>
                <a:moveTo>
                  <a:pt x="124" y="3"/>
                </a:moveTo>
                <a:lnTo>
                  <a:pt x="9" y="3"/>
                </a:lnTo>
                <a:lnTo>
                  <a:pt x="9" y="2"/>
                </a:lnTo>
                <a:lnTo>
                  <a:pt x="7" y="2"/>
                </a:lnTo>
                <a:lnTo>
                  <a:pt x="6" y="2"/>
                </a:lnTo>
                <a:lnTo>
                  <a:pt x="4" y="2"/>
                </a:lnTo>
                <a:lnTo>
                  <a:pt x="4" y="0"/>
                </a:lnTo>
                <a:lnTo>
                  <a:pt x="2" y="0"/>
                </a:lnTo>
                <a:lnTo>
                  <a:pt x="0" y="0"/>
                </a:lnTo>
                <a:lnTo>
                  <a:pt x="156" y="0"/>
                </a:lnTo>
                <a:lnTo>
                  <a:pt x="151" y="0"/>
                </a:lnTo>
                <a:lnTo>
                  <a:pt x="148" y="0"/>
                </a:lnTo>
                <a:lnTo>
                  <a:pt x="144" y="0"/>
                </a:lnTo>
                <a:lnTo>
                  <a:pt x="139" y="2"/>
                </a:lnTo>
                <a:lnTo>
                  <a:pt x="136" y="2"/>
                </a:lnTo>
                <a:lnTo>
                  <a:pt x="132" y="2"/>
                </a:lnTo>
                <a:lnTo>
                  <a:pt x="127" y="2"/>
                </a:lnTo>
                <a:lnTo>
                  <a:pt x="124" y="3"/>
                </a:lnTo>
                <a:close/>
              </a:path>
            </a:pathLst>
          </a:custGeom>
          <a:solidFill>
            <a:srgbClr val="37343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98" name="Freeform 1104"/>
          <p:cNvSpPr>
            <a:spLocks noEditPoints="1"/>
          </p:cNvSpPr>
          <p:nvPr/>
        </p:nvSpPr>
        <p:spPr bwMode="auto">
          <a:xfrm>
            <a:off x="6664325" y="4545013"/>
            <a:ext cx="622300" cy="6350"/>
          </a:xfrm>
          <a:custGeom>
            <a:avLst/>
            <a:gdLst>
              <a:gd name="T0" fmla="*/ 2147483646 w 392"/>
              <a:gd name="T1" fmla="*/ 2147483646 h 4"/>
              <a:gd name="T2" fmla="*/ 2147483646 w 392"/>
              <a:gd name="T3" fmla="*/ 2147483646 h 4"/>
              <a:gd name="T4" fmla="*/ 2147483646 w 392"/>
              <a:gd name="T5" fmla="*/ 2147483646 h 4"/>
              <a:gd name="T6" fmla="*/ 2147483646 w 392"/>
              <a:gd name="T7" fmla="*/ 2147483646 h 4"/>
              <a:gd name="T8" fmla="*/ 2147483646 w 392"/>
              <a:gd name="T9" fmla="*/ 2147483646 h 4"/>
              <a:gd name="T10" fmla="*/ 2147483646 w 392"/>
              <a:gd name="T11" fmla="*/ 2147483646 h 4"/>
              <a:gd name="T12" fmla="*/ 2147483646 w 392"/>
              <a:gd name="T13" fmla="*/ 0 h 4"/>
              <a:gd name="T14" fmla="*/ 2147483646 w 392"/>
              <a:gd name="T15" fmla="*/ 0 h 4"/>
              <a:gd name="T16" fmla="*/ 2147483646 w 392"/>
              <a:gd name="T17" fmla="*/ 0 h 4"/>
              <a:gd name="T18" fmla="*/ 2147483646 w 392"/>
              <a:gd name="T19" fmla="*/ 0 h 4"/>
              <a:gd name="T20" fmla="*/ 2147483646 w 392"/>
              <a:gd name="T21" fmla="*/ 0 h 4"/>
              <a:gd name="T22" fmla="*/ 2147483646 w 392"/>
              <a:gd name="T23" fmla="*/ 0 h 4"/>
              <a:gd name="T24" fmla="*/ 2147483646 w 392"/>
              <a:gd name="T25" fmla="*/ 0 h 4"/>
              <a:gd name="T26" fmla="*/ 2147483646 w 392"/>
              <a:gd name="T27" fmla="*/ 0 h 4"/>
              <a:gd name="T28" fmla="*/ 2147483646 w 392"/>
              <a:gd name="T29" fmla="*/ 2147483646 h 4"/>
              <a:gd name="T30" fmla="*/ 2147483646 w 392"/>
              <a:gd name="T31" fmla="*/ 2147483646 h 4"/>
              <a:gd name="T32" fmla="*/ 2147483646 w 392"/>
              <a:gd name="T33" fmla="*/ 2147483646 h 4"/>
              <a:gd name="T34" fmla="*/ 2147483646 w 392"/>
              <a:gd name="T35" fmla="*/ 2147483646 h 4"/>
              <a:gd name="T36" fmla="*/ 2147483646 w 392"/>
              <a:gd name="T37" fmla="*/ 2147483646 h 4"/>
              <a:gd name="T38" fmla="*/ 2147483646 w 392"/>
              <a:gd name="T39" fmla="*/ 2147483646 h 4"/>
              <a:gd name="T40" fmla="*/ 2147483646 w 392"/>
              <a:gd name="T41" fmla="*/ 2147483646 h 4"/>
              <a:gd name="T42" fmla="*/ 2147483646 w 392"/>
              <a:gd name="T43" fmla="*/ 2147483646 h 4"/>
              <a:gd name="T44" fmla="*/ 2147483646 w 392"/>
              <a:gd name="T45" fmla="*/ 2147483646 h 4"/>
              <a:gd name="T46" fmla="*/ 2147483646 w 392"/>
              <a:gd name="T47" fmla="*/ 2147483646 h 4"/>
              <a:gd name="T48" fmla="*/ 2147483646 w 392"/>
              <a:gd name="T49" fmla="*/ 2147483646 h 4"/>
              <a:gd name="T50" fmla="*/ 2147483646 w 392"/>
              <a:gd name="T51" fmla="*/ 0 h 4"/>
              <a:gd name="T52" fmla="*/ 2147483646 w 392"/>
              <a:gd name="T53" fmla="*/ 0 h 4"/>
              <a:gd name="T54" fmla="*/ 0 w 392"/>
              <a:gd name="T55" fmla="*/ 0 h 4"/>
              <a:gd name="T56" fmla="*/ 0 w 392"/>
              <a:gd name="T57" fmla="*/ 0 h 4"/>
              <a:gd name="T58" fmla="*/ 2147483646 w 392"/>
              <a:gd name="T59" fmla="*/ 0 h 4"/>
              <a:gd name="T60" fmla="*/ 2147483646 w 392"/>
              <a:gd name="T61" fmla="*/ 0 h 4"/>
              <a:gd name="T62" fmla="*/ 2147483646 w 392"/>
              <a:gd name="T63" fmla="*/ 0 h 4"/>
              <a:gd name="T64" fmla="*/ 2147483646 w 392"/>
              <a:gd name="T65" fmla="*/ 0 h 4"/>
              <a:gd name="T66" fmla="*/ 2147483646 w 392"/>
              <a:gd name="T67" fmla="*/ 2147483646 h 4"/>
              <a:gd name="T68" fmla="*/ 2147483646 w 392"/>
              <a:gd name="T69" fmla="*/ 2147483646 h 4"/>
              <a:gd name="T70" fmla="*/ 2147483646 w 392"/>
              <a:gd name="T71" fmla="*/ 2147483646 h 4"/>
              <a:gd name="T72" fmla="*/ 2147483646 w 392"/>
              <a:gd name="T73" fmla="*/ 2147483646 h 4"/>
              <a:gd name="T74" fmla="*/ 2147483646 w 392"/>
              <a:gd name="T75" fmla="*/ 2147483646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92" h="4">
                <a:moveTo>
                  <a:pt x="389" y="4"/>
                </a:moveTo>
                <a:lnTo>
                  <a:pt x="311" y="4"/>
                </a:lnTo>
                <a:lnTo>
                  <a:pt x="309" y="2"/>
                </a:lnTo>
                <a:lnTo>
                  <a:pt x="308" y="2"/>
                </a:lnTo>
                <a:lnTo>
                  <a:pt x="306" y="2"/>
                </a:lnTo>
                <a:lnTo>
                  <a:pt x="304" y="0"/>
                </a:lnTo>
                <a:lnTo>
                  <a:pt x="303" y="0"/>
                </a:lnTo>
                <a:lnTo>
                  <a:pt x="301" y="0"/>
                </a:lnTo>
                <a:lnTo>
                  <a:pt x="392" y="0"/>
                </a:lnTo>
                <a:lnTo>
                  <a:pt x="391" y="0"/>
                </a:lnTo>
                <a:lnTo>
                  <a:pt x="391" y="2"/>
                </a:lnTo>
                <a:lnTo>
                  <a:pt x="389" y="2"/>
                </a:lnTo>
                <a:lnTo>
                  <a:pt x="389" y="4"/>
                </a:lnTo>
                <a:close/>
                <a:moveTo>
                  <a:pt x="144" y="4"/>
                </a:moveTo>
                <a:lnTo>
                  <a:pt x="7" y="4"/>
                </a:lnTo>
                <a:lnTo>
                  <a:pt x="7" y="2"/>
                </a:lnTo>
                <a:lnTo>
                  <a:pt x="5" y="2"/>
                </a:lnTo>
                <a:lnTo>
                  <a:pt x="3" y="2"/>
                </a:lnTo>
                <a:lnTo>
                  <a:pt x="2" y="0"/>
                </a:lnTo>
                <a:lnTo>
                  <a:pt x="0" y="0"/>
                </a:lnTo>
                <a:lnTo>
                  <a:pt x="173" y="0"/>
                </a:lnTo>
                <a:lnTo>
                  <a:pt x="169" y="0"/>
                </a:lnTo>
                <a:lnTo>
                  <a:pt x="166" y="0"/>
                </a:lnTo>
                <a:lnTo>
                  <a:pt x="162" y="0"/>
                </a:lnTo>
                <a:lnTo>
                  <a:pt x="157" y="2"/>
                </a:lnTo>
                <a:lnTo>
                  <a:pt x="154" y="2"/>
                </a:lnTo>
                <a:lnTo>
                  <a:pt x="151" y="2"/>
                </a:lnTo>
                <a:lnTo>
                  <a:pt x="147" y="2"/>
                </a:lnTo>
                <a:lnTo>
                  <a:pt x="144" y="4"/>
                </a:lnTo>
                <a:close/>
              </a:path>
            </a:pathLst>
          </a:custGeom>
          <a:solidFill>
            <a:srgbClr val="3936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999" name="Freeform 1105"/>
          <p:cNvSpPr>
            <a:spLocks noEditPoints="1"/>
          </p:cNvSpPr>
          <p:nvPr/>
        </p:nvSpPr>
        <p:spPr bwMode="auto">
          <a:xfrm>
            <a:off x="6659563" y="4541838"/>
            <a:ext cx="630237" cy="6350"/>
          </a:xfrm>
          <a:custGeom>
            <a:avLst/>
            <a:gdLst>
              <a:gd name="T0" fmla="*/ 2147483646 w 397"/>
              <a:gd name="T1" fmla="*/ 2147483646 h 4"/>
              <a:gd name="T2" fmla="*/ 2147483646 w 397"/>
              <a:gd name="T3" fmla="*/ 2147483646 h 4"/>
              <a:gd name="T4" fmla="*/ 2147483646 w 397"/>
              <a:gd name="T5" fmla="*/ 2147483646 h 4"/>
              <a:gd name="T6" fmla="*/ 2147483646 w 397"/>
              <a:gd name="T7" fmla="*/ 2147483646 h 4"/>
              <a:gd name="T8" fmla="*/ 2147483646 w 397"/>
              <a:gd name="T9" fmla="*/ 2147483646 h 4"/>
              <a:gd name="T10" fmla="*/ 2147483646 w 397"/>
              <a:gd name="T11" fmla="*/ 2147483646 h 4"/>
              <a:gd name="T12" fmla="*/ 2147483646 w 397"/>
              <a:gd name="T13" fmla="*/ 0 h 4"/>
              <a:gd name="T14" fmla="*/ 2147483646 w 397"/>
              <a:gd name="T15" fmla="*/ 0 h 4"/>
              <a:gd name="T16" fmla="*/ 2147483646 w 397"/>
              <a:gd name="T17" fmla="*/ 0 h 4"/>
              <a:gd name="T18" fmla="*/ 2147483646 w 397"/>
              <a:gd name="T19" fmla="*/ 0 h 4"/>
              <a:gd name="T20" fmla="*/ 2147483646 w 397"/>
              <a:gd name="T21" fmla="*/ 0 h 4"/>
              <a:gd name="T22" fmla="*/ 2147483646 w 397"/>
              <a:gd name="T23" fmla="*/ 0 h 4"/>
              <a:gd name="T24" fmla="*/ 2147483646 w 397"/>
              <a:gd name="T25" fmla="*/ 0 h 4"/>
              <a:gd name="T26" fmla="*/ 2147483646 w 397"/>
              <a:gd name="T27" fmla="*/ 0 h 4"/>
              <a:gd name="T28" fmla="*/ 2147483646 w 397"/>
              <a:gd name="T29" fmla="*/ 2147483646 h 4"/>
              <a:gd name="T30" fmla="*/ 2147483646 w 397"/>
              <a:gd name="T31" fmla="*/ 2147483646 h 4"/>
              <a:gd name="T32" fmla="*/ 2147483646 w 397"/>
              <a:gd name="T33" fmla="*/ 2147483646 h 4"/>
              <a:gd name="T34" fmla="*/ 2147483646 w 397"/>
              <a:gd name="T35" fmla="*/ 2147483646 h 4"/>
              <a:gd name="T36" fmla="*/ 2147483646 w 397"/>
              <a:gd name="T37" fmla="*/ 2147483646 h 4"/>
              <a:gd name="T38" fmla="*/ 2147483646 w 397"/>
              <a:gd name="T39" fmla="*/ 2147483646 h 4"/>
              <a:gd name="T40" fmla="*/ 2147483646 w 397"/>
              <a:gd name="T41" fmla="*/ 2147483646 h 4"/>
              <a:gd name="T42" fmla="*/ 2147483646 w 397"/>
              <a:gd name="T43" fmla="*/ 2147483646 h 4"/>
              <a:gd name="T44" fmla="*/ 2147483646 w 397"/>
              <a:gd name="T45" fmla="*/ 2147483646 h 4"/>
              <a:gd name="T46" fmla="*/ 2147483646 w 397"/>
              <a:gd name="T47" fmla="*/ 2147483646 h 4"/>
              <a:gd name="T48" fmla="*/ 2147483646 w 397"/>
              <a:gd name="T49" fmla="*/ 2147483646 h 4"/>
              <a:gd name="T50" fmla="*/ 2147483646 w 397"/>
              <a:gd name="T51" fmla="*/ 0 h 4"/>
              <a:gd name="T52" fmla="*/ 2147483646 w 397"/>
              <a:gd name="T53" fmla="*/ 0 h 4"/>
              <a:gd name="T54" fmla="*/ 0 w 397"/>
              <a:gd name="T55" fmla="*/ 0 h 4"/>
              <a:gd name="T56" fmla="*/ 0 w 397"/>
              <a:gd name="T57" fmla="*/ 0 h 4"/>
              <a:gd name="T58" fmla="*/ 2147483646 w 397"/>
              <a:gd name="T59" fmla="*/ 0 h 4"/>
              <a:gd name="T60" fmla="*/ 2147483646 w 397"/>
              <a:gd name="T61" fmla="*/ 0 h 4"/>
              <a:gd name="T62" fmla="*/ 2147483646 w 397"/>
              <a:gd name="T63" fmla="*/ 0 h 4"/>
              <a:gd name="T64" fmla="*/ 2147483646 w 397"/>
              <a:gd name="T65" fmla="*/ 0 h 4"/>
              <a:gd name="T66" fmla="*/ 2147483646 w 397"/>
              <a:gd name="T67" fmla="*/ 2147483646 h 4"/>
              <a:gd name="T68" fmla="*/ 2147483646 w 397"/>
              <a:gd name="T69" fmla="*/ 2147483646 h 4"/>
              <a:gd name="T70" fmla="*/ 2147483646 w 397"/>
              <a:gd name="T71" fmla="*/ 2147483646 h 4"/>
              <a:gd name="T72" fmla="*/ 2147483646 w 397"/>
              <a:gd name="T73" fmla="*/ 2147483646 h 4"/>
              <a:gd name="T74" fmla="*/ 2147483646 w 397"/>
              <a:gd name="T75" fmla="*/ 2147483646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97" h="4">
                <a:moveTo>
                  <a:pt x="394" y="4"/>
                </a:moveTo>
                <a:lnTo>
                  <a:pt x="309" y="4"/>
                </a:lnTo>
                <a:lnTo>
                  <a:pt x="307" y="2"/>
                </a:lnTo>
                <a:lnTo>
                  <a:pt x="306" y="2"/>
                </a:lnTo>
                <a:lnTo>
                  <a:pt x="304" y="2"/>
                </a:lnTo>
                <a:lnTo>
                  <a:pt x="302" y="0"/>
                </a:lnTo>
                <a:lnTo>
                  <a:pt x="301" y="0"/>
                </a:lnTo>
                <a:lnTo>
                  <a:pt x="299" y="0"/>
                </a:lnTo>
                <a:lnTo>
                  <a:pt x="397" y="0"/>
                </a:lnTo>
                <a:lnTo>
                  <a:pt x="395" y="0"/>
                </a:lnTo>
                <a:lnTo>
                  <a:pt x="395" y="2"/>
                </a:lnTo>
                <a:lnTo>
                  <a:pt x="394" y="2"/>
                </a:lnTo>
                <a:lnTo>
                  <a:pt x="394" y="4"/>
                </a:lnTo>
                <a:close/>
                <a:moveTo>
                  <a:pt x="162" y="4"/>
                </a:moveTo>
                <a:lnTo>
                  <a:pt x="6" y="4"/>
                </a:lnTo>
                <a:lnTo>
                  <a:pt x="5" y="2"/>
                </a:lnTo>
                <a:lnTo>
                  <a:pt x="3" y="2"/>
                </a:lnTo>
                <a:lnTo>
                  <a:pt x="1" y="0"/>
                </a:lnTo>
                <a:lnTo>
                  <a:pt x="0" y="0"/>
                </a:lnTo>
                <a:lnTo>
                  <a:pt x="187" y="0"/>
                </a:lnTo>
                <a:lnTo>
                  <a:pt x="184" y="0"/>
                </a:lnTo>
                <a:lnTo>
                  <a:pt x="181" y="0"/>
                </a:lnTo>
                <a:lnTo>
                  <a:pt x="177" y="0"/>
                </a:lnTo>
                <a:lnTo>
                  <a:pt x="174" y="2"/>
                </a:lnTo>
                <a:lnTo>
                  <a:pt x="172" y="2"/>
                </a:lnTo>
                <a:lnTo>
                  <a:pt x="169" y="2"/>
                </a:lnTo>
                <a:lnTo>
                  <a:pt x="165" y="2"/>
                </a:lnTo>
                <a:lnTo>
                  <a:pt x="162" y="4"/>
                </a:lnTo>
                <a:close/>
              </a:path>
            </a:pathLst>
          </a:custGeom>
          <a:solidFill>
            <a:srgbClr val="3C383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00" name="Freeform 1106"/>
          <p:cNvSpPr>
            <a:spLocks noEditPoints="1"/>
          </p:cNvSpPr>
          <p:nvPr/>
        </p:nvSpPr>
        <p:spPr bwMode="auto">
          <a:xfrm>
            <a:off x="6653213" y="4540250"/>
            <a:ext cx="639762" cy="4763"/>
          </a:xfrm>
          <a:custGeom>
            <a:avLst/>
            <a:gdLst>
              <a:gd name="T0" fmla="*/ 2147483646 w 403"/>
              <a:gd name="T1" fmla="*/ 2147483646 h 3"/>
              <a:gd name="T2" fmla="*/ 2147483646 w 403"/>
              <a:gd name="T3" fmla="*/ 2147483646 h 3"/>
              <a:gd name="T4" fmla="*/ 2147483646 w 403"/>
              <a:gd name="T5" fmla="*/ 2147483646 h 3"/>
              <a:gd name="T6" fmla="*/ 2147483646 w 403"/>
              <a:gd name="T7" fmla="*/ 2147483646 h 3"/>
              <a:gd name="T8" fmla="*/ 2147483646 w 403"/>
              <a:gd name="T9" fmla="*/ 2147483646 h 3"/>
              <a:gd name="T10" fmla="*/ 2147483646 w 403"/>
              <a:gd name="T11" fmla="*/ 2147483646 h 3"/>
              <a:gd name="T12" fmla="*/ 2147483646 w 403"/>
              <a:gd name="T13" fmla="*/ 0 h 3"/>
              <a:gd name="T14" fmla="*/ 2147483646 w 403"/>
              <a:gd name="T15" fmla="*/ 0 h 3"/>
              <a:gd name="T16" fmla="*/ 2147483646 w 403"/>
              <a:gd name="T17" fmla="*/ 0 h 3"/>
              <a:gd name="T18" fmla="*/ 2147483646 w 403"/>
              <a:gd name="T19" fmla="*/ 0 h 3"/>
              <a:gd name="T20" fmla="*/ 2147483646 w 403"/>
              <a:gd name="T21" fmla="*/ 0 h 3"/>
              <a:gd name="T22" fmla="*/ 2147483646 w 403"/>
              <a:gd name="T23" fmla="*/ 0 h 3"/>
              <a:gd name="T24" fmla="*/ 2147483646 w 403"/>
              <a:gd name="T25" fmla="*/ 0 h 3"/>
              <a:gd name="T26" fmla="*/ 2147483646 w 403"/>
              <a:gd name="T27" fmla="*/ 0 h 3"/>
              <a:gd name="T28" fmla="*/ 2147483646 w 403"/>
              <a:gd name="T29" fmla="*/ 2147483646 h 3"/>
              <a:gd name="T30" fmla="*/ 2147483646 w 403"/>
              <a:gd name="T31" fmla="*/ 2147483646 h 3"/>
              <a:gd name="T32" fmla="*/ 2147483646 w 403"/>
              <a:gd name="T33" fmla="*/ 2147483646 h 3"/>
              <a:gd name="T34" fmla="*/ 2147483646 w 403"/>
              <a:gd name="T35" fmla="*/ 2147483646 h 3"/>
              <a:gd name="T36" fmla="*/ 2147483646 w 403"/>
              <a:gd name="T37" fmla="*/ 2147483646 h 3"/>
              <a:gd name="T38" fmla="*/ 2147483646 w 403"/>
              <a:gd name="T39" fmla="*/ 2147483646 h 3"/>
              <a:gd name="T40" fmla="*/ 2147483646 w 403"/>
              <a:gd name="T41" fmla="*/ 2147483646 h 3"/>
              <a:gd name="T42" fmla="*/ 2147483646 w 403"/>
              <a:gd name="T43" fmla="*/ 2147483646 h 3"/>
              <a:gd name="T44" fmla="*/ 2147483646 w 403"/>
              <a:gd name="T45" fmla="*/ 2147483646 h 3"/>
              <a:gd name="T46" fmla="*/ 2147483646 w 403"/>
              <a:gd name="T47" fmla="*/ 2147483646 h 3"/>
              <a:gd name="T48" fmla="*/ 2147483646 w 403"/>
              <a:gd name="T49" fmla="*/ 2147483646 h 3"/>
              <a:gd name="T50" fmla="*/ 2147483646 w 403"/>
              <a:gd name="T51" fmla="*/ 0 h 3"/>
              <a:gd name="T52" fmla="*/ 2147483646 w 403"/>
              <a:gd name="T53" fmla="*/ 0 h 3"/>
              <a:gd name="T54" fmla="*/ 0 w 403"/>
              <a:gd name="T55" fmla="*/ 0 h 3"/>
              <a:gd name="T56" fmla="*/ 0 w 403"/>
              <a:gd name="T57" fmla="*/ 0 h 3"/>
              <a:gd name="T58" fmla="*/ 2147483646 w 403"/>
              <a:gd name="T59" fmla="*/ 0 h 3"/>
              <a:gd name="T60" fmla="*/ 2147483646 w 403"/>
              <a:gd name="T61" fmla="*/ 0 h 3"/>
              <a:gd name="T62" fmla="*/ 2147483646 w 403"/>
              <a:gd name="T63" fmla="*/ 0 h 3"/>
              <a:gd name="T64" fmla="*/ 2147483646 w 403"/>
              <a:gd name="T65" fmla="*/ 0 h 3"/>
              <a:gd name="T66" fmla="*/ 2147483646 w 403"/>
              <a:gd name="T67" fmla="*/ 2147483646 h 3"/>
              <a:gd name="T68" fmla="*/ 2147483646 w 403"/>
              <a:gd name="T69" fmla="*/ 2147483646 h 3"/>
              <a:gd name="T70" fmla="*/ 2147483646 w 403"/>
              <a:gd name="T71" fmla="*/ 2147483646 h 3"/>
              <a:gd name="T72" fmla="*/ 2147483646 w 403"/>
              <a:gd name="T73" fmla="*/ 2147483646 h 3"/>
              <a:gd name="T74" fmla="*/ 2147483646 w 403"/>
              <a:gd name="T75" fmla="*/ 2147483646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03" h="3">
                <a:moveTo>
                  <a:pt x="399" y="3"/>
                </a:moveTo>
                <a:lnTo>
                  <a:pt x="308" y="3"/>
                </a:lnTo>
                <a:lnTo>
                  <a:pt x="306" y="1"/>
                </a:lnTo>
                <a:lnTo>
                  <a:pt x="305" y="1"/>
                </a:lnTo>
                <a:lnTo>
                  <a:pt x="303" y="1"/>
                </a:lnTo>
                <a:lnTo>
                  <a:pt x="301" y="0"/>
                </a:lnTo>
                <a:lnTo>
                  <a:pt x="300" y="0"/>
                </a:lnTo>
                <a:lnTo>
                  <a:pt x="298" y="0"/>
                </a:lnTo>
                <a:lnTo>
                  <a:pt x="403" y="0"/>
                </a:lnTo>
                <a:lnTo>
                  <a:pt x="401" y="0"/>
                </a:lnTo>
                <a:lnTo>
                  <a:pt x="401" y="1"/>
                </a:lnTo>
                <a:lnTo>
                  <a:pt x="399" y="1"/>
                </a:lnTo>
                <a:lnTo>
                  <a:pt x="399" y="3"/>
                </a:lnTo>
                <a:close/>
                <a:moveTo>
                  <a:pt x="180" y="3"/>
                </a:moveTo>
                <a:lnTo>
                  <a:pt x="7" y="3"/>
                </a:lnTo>
                <a:lnTo>
                  <a:pt x="5" y="1"/>
                </a:lnTo>
                <a:lnTo>
                  <a:pt x="4" y="1"/>
                </a:lnTo>
                <a:lnTo>
                  <a:pt x="2" y="0"/>
                </a:lnTo>
                <a:lnTo>
                  <a:pt x="0" y="0"/>
                </a:lnTo>
                <a:lnTo>
                  <a:pt x="205" y="0"/>
                </a:lnTo>
                <a:lnTo>
                  <a:pt x="201" y="0"/>
                </a:lnTo>
                <a:lnTo>
                  <a:pt x="198" y="0"/>
                </a:lnTo>
                <a:lnTo>
                  <a:pt x="195" y="0"/>
                </a:lnTo>
                <a:lnTo>
                  <a:pt x="191" y="1"/>
                </a:lnTo>
                <a:lnTo>
                  <a:pt x="188" y="1"/>
                </a:lnTo>
                <a:lnTo>
                  <a:pt x="185" y="1"/>
                </a:lnTo>
                <a:lnTo>
                  <a:pt x="181" y="1"/>
                </a:lnTo>
                <a:lnTo>
                  <a:pt x="180" y="3"/>
                </a:lnTo>
                <a:close/>
              </a:path>
            </a:pathLst>
          </a:custGeom>
          <a:solidFill>
            <a:srgbClr val="3F3C3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01" name="Freeform 1107"/>
          <p:cNvSpPr>
            <a:spLocks noEditPoints="1"/>
          </p:cNvSpPr>
          <p:nvPr/>
        </p:nvSpPr>
        <p:spPr bwMode="auto">
          <a:xfrm>
            <a:off x="6648450" y="4537075"/>
            <a:ext cx="644525" cy="4763"/>
          </a:xfrm>
          <a:custGeom>
            <a:avLst/>
            <a:gdLst>
              <a:gd name="T0" fmla="*/ 2147483646 w 406"/>
              <a:gd name="T1" fmla="*/ 2147483646 h 3"/>
              <a:gd name="T2" fmla="*/ 2147483646 w 406"/>
              <a:gd name="T3" fmla="*/ 2147483646 h 3"/>
              <a:gd name="T4" fmla="*/ 2147483646 w 406"/>
              <a:gd name="T5" fmla="*/ 2147483646 h 3"/>
              <a:gd name="T6" fmla="*/ 2147483646 w 406"/>
              <a:gd name="T7" fmla="*/ 2147483646 h 3"/>
              <a:gd name="T8" fmla="*/ 2147483646 w 406"/>
              <a:gd name="T9" fmla="*/ 2147483646 h 3"/>
              <a:gd name="T10" fmla="*/ 2147483646 w 406"/>
              <a:gd name="T11" fmla="*/ 2147483646 h 3"/>
              <a:gd name="T12" fmla="*/ 2147483646 w 406"/>
              <a:gd name="T13" fmla="*/ 0 h 3"/>
              <a:gd name="T14" fmla="*/ 2147483646 w 406"/>
              <a:gd name="T15" fmla="*/ 0 h 3"/>
              <a:gd name="T16" fmla="*/ 2147483646 w 406"/>
              <a:gd name="T17" fmla="*/ 0 h 3"/>
              <a:gd name="T18" fmla="*/ 2147483646 w 406"/>
              <a:gd name="T19" fmla="*/ 0 h 3"/>
              <a:gd name="T20" fmla="*/ 2147483646 w 406"/>
              <a:gd name="T21" fmla="*/ 0 h 3"/>
              <a:gd name="T22" fmla="*/ 2147483646 w 406"/>
              <a:gd name="T23" fmla="*/ 0 h 3"/>
              <a:gd name="T24" fmla="*/ 2147483646 w 406"/>
              <a:gd name="T25" fmla="*/ 0 h 3"/>
              <a:gd name="T26" fmla="*/ 2147483646 w 406"/>
              <a:gd name="T27" fmla="*/ 0 h 3"/>
              <a:gd name="T28" fmla="*/ 2147483646 w 406"/>
              <a:gd name="T29" fmla="*/ 2147483646 h 3"/>
              <a:gd name="T30" fmla="*/ 2147483646 w 406"/>
              <a:gd name="T31" fmla="*/ 2147483646 h 3"/>
              <a:gd name="T32" fmla="*/ 2147483646 w 406"/>
              <a:gd name="T33" fmla="*/ 2147483646 h 3"/>
              <a:gd name="T34" fmla="*/ 2147483646 w 406"/>
              <a:gd name="T35" fmla="*/ 2147483646 h 3"/>
              <a:gd name="T36" fmla="*/ 2147483646 w 406"/>
              <a:gd name="T37" fmla="*/ 2147483646 h 3"/>
              <a:gd name="T38" fmla="*/ 2147483646 w 406"/>
              <a:gd name="T39" fmla="*/ 2147483646 h 3"/>
              <a:gd name="T40" fmla="*/ 2147483646 w 406"/>
              <a:gd name="T41" fmla="*/ 2147483646 h 3"/>
              <a:gd name="T42" fmla="*/ 2147483646 w 406"/>
              <a:gd name="T43" fmla="*/ 2147483646 h 3"/>
              <a:gd name="T44" fmla="*/ 2147483646 w 406"/>
              <a:gd name="T45" fmla="*/ 2147483646 h 3"/>
              <a:gd name="T46" fmla="*/ 2147483646 w 406"/>
              <a:gd name="T47" fmla="*/ 2147483646 h 3"/>
              <a:gd name="T48" fmla="*/ 2147483646 w 406"/>
              <a:gd name="T49" fmla="*/ 2147483646 h 3"/>
              <a:gd name="T50" fmla="*/ 2147483646 w 406"/>
              <a:gd name="T51" fmla="*/ 0 h 3"/>
              <a:gd name="T52" fmla="*/ 2147483646 w 406"/>
              <a:gd name="T53" fmla="*/ 0 h 3"/>
              <a:gd name="T54" fmla="*/ 2147483646 w 406"/>
              <a:gd name="T55" fmla="*/ 0 h 3"/>
              <a:gd name="T56" fmla="*/ 0 w 406"/>
              <a:gd name="T57" fmla="*/ 0 h 3"/>
              <a:gd name="T58" fmla="*/ 2147483646 w 406"/>
              <a:gd name="T59" fmla="*/ 0 h 3"/>
              <a:gd name="T60" fmla="*/ 2147483646 w 406"/>
              <a:gd name="T61" fmla="*/ 0 h 3"/>
              <a:gd name="T62" fmla="*/ 2147483646 w 406"/>
              <a:gd name="T63" fmla="*/ 0 h 3"/>
              <a:gd name="T64" fmla="*/ 2147483646 w 406"/>
              <a:gd name="T65" fmla="*/ 0 h 3"/>
              <a:gd name="T66" fmla="*/ 2147483646 w 406"/>
              <a:gd name="T67" fmla="*/ 2147483646 h 3"/>
              <a:gd name="T68" fmla="*/ 2147483646 w 406"/>
              <a:gd name="T69" fmla="*/ 2147483646 h 3"/>
              <a:gd name="T70" fmla="*/ 2147483646 w 406"/>
              <a:gd name="T71" fmla="*/ 2147483646 h 3"/>
              <a:gd name="T72" fmla="*/ 2147483646 w 406"/>
              <a:gd name="T73" fmla="*/ 2147483646 h 3"/>
              <a:gd name="T74" fmla="*/ 2147483646 w 406"/>
              <a:gd name="T75" fmla="*/ 2147483646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06" h="3">
                <a:moveTo>
                  <a:pt x="404" y="3"/>
                </a:moveTo>
                <a:lnTo>
                  <a:pt x="306" y="3"/>
                </a:lnTo>
                <a:lnTo>
                  <a:pt x="304" y="2"/>
                </a:lnTo>
                <a:lnTo>
                  <a:pt x="303" y="2"/>
                </a:lnTo>
                <a:lnTo>
                  <a:pt x="301" y="2"/>
                </a:lnTo>
                <a:lnTo>
                  <a:pt x="299" y="0"/>
                </a:lnTo>
                <a:lnTo>
                  <a:pt x="297" y="0"/>
                </a:lnTo>
                <a:lnTo>
                  <a:pt x="296" y="0"/>
                </a:lnTo>
                <a:lnTo>
                  <a:pt x="294" y="0"/>
                </a:lnTo>
                <a:lnTo>
                  <a:pt x="406" y="0"/>
                </a:lnTo>
                <a:lnTo>
                  <a:pt x="406" y="2"/>
                </a:lnTo>
                <a:lnTo>
                  <a:pt x="404" y="2"/>
                </a:lnTo>
                <a:lnTo>
                  <a:pt x="404" y="3"/>
                </a:lnTo>
                <a:close/>
                <a:moveTo>
                  <a:pt x="194" y="3"/>
                </a:moveTo>
                <a:lnTo>
                  <a:pt x="7" y="3"/>
                </a:lnTo>
                <a:lnTo>
                  <a:pt x="5" y="2"/>
                </a:lnTo>
                <a:lnTo>
                  <a:pt x="3" y="2"/>
                </a:lnTo>
                <a:lnTo>
                  <a:pt x="2" y="0"/>
                </a:lnTo>
                <a:lnTo>
                  <a:pt x="0" y="0"/>
                </a:lnTo>
                <a:lnTo>
                  <a:pt x="221" y="0"/>
                </a:lnTo>
                <a:lnTo>
                  <a:pt x="218" y="0"/>
                </a:lnTo>
                <a:lnTo>
                  <a:pt x="215" y="0"/>
                </a:lnTo>
                <a:lnTo>
                  <a:pt x="211" y="0"/>
                </a:lnTo>
                <a:lnTo>
                  <a:pt x="208" y="2"/>
                </a:lnTo>
                <a:lnTo>
                  <a:pt x="204" y="2"/>
                </a:lnTo>
                <a:lnTo>
                  <a:pt x="201" y="2"/>
                </a:lnTo>
                <a:lnTo>
                  <a:pt x="198" y="2"/>
                </a:lnTo>
                <a:lnTo>
                  <a:pt x="194" y="3"/>
                </a:lnTo>
                <a:close/>
              </a:path>
            </a:pathLst>
          </a:custGeom>
          <a:solidFill>
            <a:srgbClr val="413E3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02" name="Freeform 1108"/>
          <p:cNvSpPr>
            <a:spLocks noEditPoints="1"/>
          </p:cNvSpPr>
          <p:nvPr/>
        </p:nvSpPr>
        <p:spPr bwMode="auto">
          <a:xfrm>
            <a:off x="6643688" y="4533900"/>
            <a:ext cx="650875" cy="6350"/>
          </a:xfrm>
          <a:custGeom>
            <a:avLst/>
            <a:gdLst>
              <a:gd name="T0" fmla="*/ 2147483646 w 410"/>
              <a:gd name="T1" fmla="*/ 2147483646 h 4"/>
              <a:gd name="T2" fmla="*/ 2147483646 w 410"/>
              <a:gd name="T3" fmla="*/ 2147483646 h 4"/>
              <a:gd name="T4" fmla="*/ 2147483646 w 410"/>
              <a:gd name="T5" fmla="*/ 2147483646 h 4"/>
              <a:gd name="T6" fmla="*/ 2147483646 w 410"/>
              <a:gd name="T7" fmla="*/ 2147483646 h 4"/>
              <a:gd name="T8" fmla="*/ 2147483646 w 410"/>
              <a:gd name="T9" fmla="*/ 2147483646 h 4"/>
              <a:gd name="T10" fmla="*/ 2147483646 w 410"/>
              <a:gd name="T11" fmla="*/ 2147483646 h 4"/>
              <a:gd name="T12" fmla="*/ 2147483646 w 410"/>
              <a:gd name="T13" fmla="*/ 0 h 4"/>
              <a:gd name="T14" fmla="*/ 2147483646 w 410"/>
              <a:gd name="T15" fmla="*/ 0 h 4"/>
              <a:gd name="T16" fmla="*/ 2147483646 w 410"/>
              <a:gd name="T17" fmla="*/ 0 h 4"/>
              <a:gd name="T18" fmla="*/ 2147483646 w 410"/>
              <a:gd name="T19" fmla="*/ 0 h 4"/>
              <a:gd name="T20" fmla="*/ 2147483646 w 410"/>
              <a:gd name="T21" fmla="*/ 0 h 4"/>
              <a:gd name="T22" fmla="*/ 2147483646 w 410"/>
              <a:gd name="T23" fmla="*/ 0 h 4"/>
              <a:gd name="T24" fmla="*/ 2147483646 w 410"/>
              <a:gd name="T25" fmla="*/ 0 h 4"/>
              <a:gd name="T26" fmla="*/ 2147483646 w 410"/>
              <a:gd name="T27" fmla="*/ 0 h 4"/>
              <a:gd name="T28" fmla="*/ 2147483646 w 410"/>
              <a:gd name="T29" fmla="*/ 2147483646 h 4"/>
              <a:gd name="T30" fmla="*/ 2147483646 w 410"/>
              <a:gd name="T31" fmla="*/ 2147483646 h 4"/>
              <a:gd name="T32" fmla="*/ 2147483646 w 410"/>
              <a:gd name="T33" fmla="*/ 2147483646 h 4"/>
              <a:gd name="T34" fmla="*/ 2147483646 w 410"/>
              <a:gd name="T35" fmla="*/ 2147483646 h 4"/>
              <a:gd name="T36" fmla="*/ 2147483646 w 410"/>
              <a:gd name="T37" fmla="*/ 2147483646 h 4"/>
              <a:gd name="T38" fmla="*/ 2147483646 w 410"/>
              <a:gd name="T39" fmla="*/ 2147483646 h 4"/>
              <a:gd name="T40" fmla="*/ 2147483646 w 410"/>
              <a:gd name="T41" fmla="*/ 2147483646 h 4"/>
              <a:gd name="T42" fmla="*/ 2147483646 w 410"/>
              <a:gd name="T43" fmla="*/ 2147483646 h 4"/>
              <a:gd name="T44" fmla="*/ 2147483646 w 410"/>
              <a:gd name="T45" fmla="*/ 2147483646 h 4"/>
              <a:gd name="T46" fmla="*/ 2147483646 w 410"/>
              <a:gd name="T47" fmla="*/ 2147483646 h 4"/>
              <a:gd name="T48" fmla="*/ 2147483646 w 410"/>
              <a:gd name="T49" fmla="*/ 2147483646 h 4"/>
              <a:gd name="T50" fmla="*/ 2147483646 w 410"/>
              <a:gd name="T51" fmla="*/ 0 h 4"/>
              <a:gd name="T52" fmla="*/ 2147483646 w 410"/>
              <a:gd name="T53" fmla="*/ 0 h 4"/>
              <a:gd name="T54" fmla="*/ 2147483646 w 410"/>
              <a:gd name="T55" fmla="*/ 0 h 4"/>
              <a:gd name="T56" fmla="*/ 0 w 410"/>
              <a:gd name="T57" fmla="*/ 0 h 4"/>
              <a:gd name="T58" fmla="*/ 2147483646 w 410"/>
              <a:gd name="T59" fmla="*/ 0 h 4"/>
              <a:gd name="T60" fmla="*/ 2147483646 w 410"/>
              <a:gd name="T61" fmla="*/ 0 h 4"/>
              <a:gd name="T62" fmla="*/ 2147483646 w 410"/>
              <a:gd name="T63" fmla="*/ 0 h 4"/>
              <a:gd name="T64" fmla="*/ 2147483646 w 410"/>
              <a:gd name="T65" fmla="*/ 0 h 4"/>
              <a:gd name="T66" fmla="*/ 2147483646 w 410"/>
              <a:gd name="T67" fmla="*/ 2147483646 h 4"/>
              <a:gd name="T68" fmla="*/ 2147483646 w 410"/>
              <a:gd name="T69" fmla="*/ 2147483646 h 4"/>
              <a:gd name="T70" fmla="*/ 2147483646 w 410"/>
              <a:gd name="T71" fmla="*/ 2147483646 h 4"/>
              <a:gd name="T72" fmla="*/ 2147483646 w 410"/>
              <a:gd name="T73" fmla="*/ 2147483646 h 4"/>
              <a:gd name="T74" fmla="*/ 2147483646 w 410"/>
              <a:gd name="T75" fmla="*/ 2147483646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10" h="4">
                <a:moveTo>
                  <a:pt x="409" y="4"/>
                </a:moveTo>
                <a:lnTo>
                  <a:pt x="304" y="4"/>
                </a:lnTo>
                <a:lnTo>
                  <a:pt x="302" y="2"/>
                </a:lnTo>
                <a:lnTo>
                  <a:pt x="300" y="2"/>
                </a:lnTo>
                <a:lnTo>
                  <a:pt x="299" y="2"/>
                </a:lnTo>
                <a:lnTo>
                  <a:pt x="295" y="2"/>
                </a:lnTo>
                <a:lnTo>
                  <a:pt x="294" y="0"/>
                </a:lnTo>
                <a:lnTo>
                  <a:pt x="292" y="0"/>
                </a:lnTo>
                <a:lnTo>
                  <a:pt x="290" y="0"/>
                </a:lnTo>
                <a:lnTo>
                  <a:pt x="289" y="0"/>
                </a:lnTo>
                <a:lnTo>
                  <a:pt x="410" y="0"/>
                </a:lnTo>
                <a:lnTo>
                  <a:pt x="409" y="2"/>
                </a:lnTo>
                <a:lnTo>
                  <a:pt x="409" y="4"/>
                </a:lnTo>
                <a:close/>
                <a:moveTo>
                  <a:pt x="211" y="4"/>
                </a:moveTo>
                <a:lnTo>
                  <a:pt x="6" y="4"/>
                </a:lnTo>
                <a:lnTo>
                  <a:pt x="5" y="2"/>
                </a:lnTo>
                <a:lnTo>
                  <a:pt x="3" y="2"/>
                </a:lnTo>
                <a:lnTo>
                  <a:pt x="3" y="0"/>
                </a:lnTo>
                <a:lnTo>
                  <a:pt x="1" y="0"/>
                </a:lnTo>
                <a:lnTo>
                  <a:pt x="0" y="0"/>
                </a:lnTo>
                <a:lnTo>
                  <a:pt x="243" y="0"/>
                </a:lnTo>
                <a:lnTo>
                  <a:pt x="240" y="0"/>
                </a:lnTo>
                <a:lnTo>
                  <a:pt x="236" y="0"/>
                </a:lnTo>
                <a:lnTo>
                  <a:pt x="231" y="0"/>
                </a:lnTo>
                <a:lnTo>
                  <a:pt x="228" y="2"/>
                </a:lnTo>
                <a:lnTo>
                  <a:pt x="223" y="2"/>
                </a:lnTo>
                <a:lnTo>
                  <a:pt x="219" y="2"/>
                </a:lnTo>
                <a:lnTo>
                  <a:pt x="214" y="2"/>
                </a:lnTo>
                <a:lnTo>
                  <a:pt x="211" y="4"/>
                </a:lnTo>
                <a:close/>
              </a:path>
            </a:pathLst>
          </a:custGeom>
          <a:solidFill>
            <a:srgbClr val="43403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03" name="Freeform 1109"/>
          <p:cNvSpPr>
            <a:spLocks/>
          </p:cNvSpPr>
          <p:nvPr/>
        </p:nvSpPr>
        <p:spPr bwMode="auto">
          <a:xfrm>
            <a:off x="6640513" y="4532313"/>
            <a:ext cx="657225" cy="4762"/>
          </a:xfrm>
          <a:custGeom>
            <a:avLst/>
            <a:gdLst>
              <a:gd name="T0" fmla="*/ 2147483646 w 414"/>
              <a:gd name="T1" fmla="*/ 2147483646 h 3"/>
              <a:gd name="T2" fmla="*/ 2147483646 w 414"/>
              <a:gd name="T3" fmla="*/ 2147483646 h 3"/>
              <a:gd name="T4" fmla="*/ 2147483646 w 414"/>
              <a:gd name="T5" fmla="*/ 2147483646 h 3"/>
              <a:gd name="T6" fmla="*/ 2147483646 w 414"/>
              <a:gd name="T7" fmla="*/ 2147483646 h 3"/>
              <a:gd name="T8" fmla="*/ 2147483646 w 414"/>
              <a:gd name="T9" fmla="*/ 2147483646 h 3"/>
              <a:gd name="T10" fmla="*/ 2147483646 w 414"/>
              <a:gd name="T11" fmla="*/ 2147483646 h 3"/>
              <a:gd name="T12" fmla="*/ 2147483646 w 414"/>
              <a:gd name="T13" fmla="*/ 0 h 3"/>
              <a:gd name="T14" fmla="*/ 2147483646 w 414"/>
              <a:gd name="T15" fmla="*/ 0 h 3"/>
              <a:gd name="T16" fmla="*/ 2147483646 w 414"/>
              <a:gd name="T17" fmla="*/ 0 h 3"/>
              <a:gd name="T18" fmla="*/ 2147483646 w 414"/>
              <a:gd name="T19" fmla="*/ 0 h 3"/>
              <a:gd name="T20" fmla="*/ 2147483646 w 414"/>
              <a:gd name="T21" fmla="*/ 0 h 3"/>
              <a:gd name="T22" fmla="*/ 2147483646 w 414"/>
              <a:gd name="T23" fmla="*/ 0 h 3"/>
              <a:gd name="T24" fmla="*/ 2147483646 w 414"/>
              <a:gd name="T25" fmla="*/ 0 h 3"/>
              <a:gd name="T26" fmla="*/ 2147483646 w 414"/>
              <a:gd name="T27" fmla="*/ 0 h 3"/>
              <a:gd name="T28" fmla="*/ 2147483646 w 414"/>
              <a:gd name="T29" fmla="*/ 2147483646 h 3"/>
              <a:gd name="T30" fmla="*/ 2147483646 w 414"/>
              <a:gd name="T31" fmla="*/ 2147483646 h 3"/>
              <a:gd name="T32" fmla="*/ 2147483646 w 414"/>
              <a:gd name="T33" fmla="*/ 2147483646 h 3"/>
              <a:gd name="T34" fmla="*/ 2147483646 w 414"/>
              <a:gd name="T35" fmla="*/ 2147483646 h 3"/>
              <a:gd name="T36" fmla="*/ 2147483646 w 414"/>
              <a:gd name="T37" fmla="*/ 2147483646 h 3"/>
              <a:gd name="T38" fmla="*/ 2147483646 w 414"/>
              <a:gd name="T39" fmla="*/ 2147483646 h 3"/>
              <a:gd name="T40" fmla="*/ 2147483646 w 414"/>
              <a:gd name="T41" fmla="*/ 2147483646 h 3"/>
              <a:gd name="T42" fmla="*/ 2147483646 w 414"/>
              <a:gd name="T43" fmla="*/ 2147483646 h 3"/>
              <a:gd name="T44" fmla="*/ 2147483646 w 414"/>
              <a:gd name="T45" fmla="*/ 2147483646 h 3"/>
              <a:gd name="T46" fmla="*/ 2147483646 w 414"/>
              <a:gd name="T47" fmla="*/ 0 h 3"/>
              <a:gd name="T48" fmla="*/ 2147483646 w 414"/>
              <a:gd name="T49" fmla="*/ 0 h 3"/>
              <a:gd name="T50" fmla="*/ 0 w 414"/>
              <a:gd name="T51" fmla="*/ 0 h 3"/>
              <a:gd name="T52" fmla="*/ 0 w 414"/>
              <a:gd name="T53" fmla="*/ 0 h 3"/>
              <a:gd name="T54" fmla="*/ 2147483646 w 414"/>
              <a:gd name="T55" fmla="*/ 0 h 3"/>
              <a:gd name="T56" fmla="*/ 2147483646 w 414"/>
              <a:gd name="T57" fmla="*/ 0 h 3"/>
              <a:gd name="T58" fmla="*/ 2147483646 w 414"/>
              <a:gd name="T59" fmla="*/ 0 h 3"/>
              <a:gd name="T60" fmla="*/ 2147483646 w 414"/>
              <a:gd name="T61" fmla="*/ 0 h 3"/>
              <a:gd name="T62" fmla="*/ 2147483646 w 414"/>
              <a:gd name="T63" fmla="*/ 2147483646 h 3"/>
              <a:gd name="T64" fmla="*/ 2147483646 w 414"/>
              <a:gd name="T65" fmla="*/ 2147483646 h 3"/>
              <a:gd name="T66" fmla="*/ 2147483646 w 414"/>
              <a:gd name="T67" fmla="*/ 2147483646 h 3"/>
              <a:gd name="T68" fmla="*/ 2147483646 w 414"/>
              <a:gd name="T69" fmla="*/ 2147483646 h 3"/>
              <a:gd name="T70" fmla="*/ 2147483646 w 414"/>
              <a:gd name="T71" fmla="*/ 2147483646 h 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14" h="3">
                <a:moveTo>
                  <a:pt x="411" y="3"/>
                </a:moveTo>
                <a:lnTo>
                  <a:pt x="299" y="3"/>
                </a:lnTo>
                <a:lnTo>
                  <a:pt x="297" y="1"/>
                </a:lnTo>
                <a:lnTo>
                  <a:pt x="294" y="1"/>
                </a:lnTo>
                <a:lnTo>
                  <a:pt x="292" y="1"/>
                </a:lnTo>
                <a:lnTo>
                  <a:pt x="291" y="1"/>
                </a:lnTo>
                <a:lnTo>
                  <a:pt x="287" y="0"/>
                </a:lnTo>
                <a:lnTo>
                  <a:pt x="286" y="0"/>
                </a:lnTo>
                <a:lnTo>
                  <a:pt x="282" y="0"/>
                </a:lnTo>
                <a:lnTo>
                  <a:pt x="280" y="0"/>
                </a:lnTo>
                <a:lnTo>
                  <a:pt x="274" y="0"/>
                </a:lnTo>
                <a:lnTo>
                  <a:pt x="267" y="0"/>
                </a:lnTo>
                <a:lnTo>
                  <a:pt x="260" y="0"/>
                </a:lnTo>
                <a:lnTo>
                  <a:pt x="253" y="0"/>
                </a:lnTo>
                <a:lnTo>
                  <a:pt x="247" y="1"/>
                </a:lnTo>
                <a:lnTo>
                  <a:pt x="240" y="1"/>
                </a:lnTo>
                <a:lnTo>
                  <a:pt x="233" y="1"/>
                </a:lnTo>
                <a:lnTo>
                  <a:pt x="226" y="3"/>
                </a:lnTo>
                <a:lnTo>
                  <a:pt x="5" y="3"/>
                </a:lnTo>
                <a:lnTo>
                  <a:pt x="5" y="1"/>
                </a:lnTo>
                <a:lnTo>
                  <a:pt x="3" y="1"/>
                </a:lnTo>
                <a:lnTo>
                  <a:pt x="2" y="0"/>
                </a:lnTo>
                <a:lnTo>
                  <a:pt x="0" y="0"/>
                </a:lnTo>
                <a:lnTo>
                  <a:pt x="414" y="0"/>
                </a:lnTo>
                <a:lnTo>
                  <a:pt x="412" y="0"/>
                </a:lnTo>
                <a:lnTo>
                  <a:pt x="412" y="1"/>
                </a:lnTo>
                <a:lnTo>
                  <a:pt x="411" y="3"/>
                </a:lnTo>
                <a:close/>
              </a:path>
            </a:pathLst>
          </a:custGeom>
          <a:solidFill>
            <a:srgbClr val="48444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04" name="Freeform 1110"/>
          <p:cNvSpPr>
            <a:spLocks/>
          </p:cNvSpPr>
          <p:nvPr/>
        </p:nvSpPr>
        <p:spPr bwMode="auto">
          <a:xfrm>
            <a:off x="6635750" y="4529138"/>
            <a:ext cx="661988" cy="4762"/>
          </a:xfrm>
          <a:custGeom>
            <a:avLst/>
            <a:gdLst>
              <a:gd name="T0" fmla="*/ 2147483646 w 417"/>
              <a:gd name="T1" fmla="*/ 2147483646 h 3"/>
              <a:gd name="T2" fmla="*/ 2147483646 w 417"/>
              <a:gd name="T3" fmla="*/ 2147483646 h 3"/>
              <a:gd name="T4" fmla="*/ 2147483646 w 417"/>
              <a:gd name="T5" fmla="*/ 2147483646 h 3"/>
              <a:gd name="T6" fmla="*/ 2147483646 w 417"/>
              <a:gd name="T7" fmla="*/ 2147483646 h 3"/>
              <a:gd name="T8" fmla="*/ 2147483646 w 417"/>
              <a:gd name="T9" fmla="*/ 2147483646 h 3"/>
              <a:gd name="T10" fmla="*/ 2147483646 w 417"/>
              <a:gd name="T11" fmla="*/ 2147483646 h 3"/>
              <a:gd name="T12" fmla="*/ 2147483646 w 417"/>
              <a:gd name="T13" fmla="*/ 2147483646 h 3"/>
              <a:gd name="T14" fmla="*/ 2147483646 w 417"/>
              <a:gd name="T15" fmla="*/ 2147483646 h 3"/>
              <a:gd name="T16" fmla="*/ 2147483646 w 417"/>
              <a:gd name="T17" fmla="*/ 2147483646 h 3"/>
              <a:gd name="T18" fmla="*/ 2147483646 w 417"/>
              <a:gd name="T19" fmla="*/ 2147483646 h 3"/>
              <a:gd name="T20" fmla="*/ 2147483646 w 417"/>
              <a:gd name="T21" fmla="*/ 2147483646 h 3"/>
              <a:gd name="T22" fmla="*/ 2147483646 w 417"/>
              <a:gd name="T23" fmla="*/ 2147483646 h 3"/>
              <a:gd name="T24" fmla="*/ 2147483646 w 417"/>
              <a:gd name="T25" fmla="*/ 2147483646 h 3"/>
              <a:gd name="T26" fmla="*/ 2147483646 w 417"/>
              <a:gd name="T27" fmla="*/ 2147483646 h 3"/>
              <a:gd name="T28" fmla="*/ 2147483646 w 417"/>
              <a:gd name="T29" fmla="*/ 2147483646 h 3"/>
              <a:gd name="T30" fmla="*/ 2147483646 w 417"/>
              <a:gd name="T31" fmla="*/ 2147483646 h 3"/>
              <a:gd name="T32" fmla="*/ 2147483646 w 417"/>
              <a:gd name="T33" fmla="*/ 2147483646 h 3"/>
              <a:gd name="T34" fmla="*/ 2147483646 w 417"/>
              <a:gd name="T35" fmla="*/ 2147483646 h 3"/>
              <a:gd name="T36" fmla="*/ 2147483646 w 417"/>
              <a:gd name="T37" fmla="*/ 2147483646 h 3"/>
              <a:gd name="T38" fmla="*/ 2147483646 w 417"/>
              <a:gd name="T39" fmla="*/ 2147483646 h 3"/>
              <a:gd name="T40" fmla="*/ 2147483646 w 417"/>
              <a:gd name="T41" fmla="*/ 2147483646 h 3"/>
              <a:gd name="T42" fmla="*/ 2147483646 w 417"/>
              <a:gd name="T43" fmla="*/ 2147483646 h 3"/>
              <a:gd name="T44" fmla="*/ 2147483646 w 417"/>
              <a:gd name="T45" fmla="*/ 2147483646 h 3"/>
              <a:gd name="T46" fmla="*/ 2147483646 w 417"/>
              <a:gd name="T47" fmla="*/ 0 h 3"/>
              <a:gd name="T48" fmla="*/ 2147483646 w 417"/>
              <a:gd name="T49" fmla="*/ 0 h 3"/>
              <a:gd name="T50" fmla="*/ 2147483646 w 417"/>
              <a:gd name="T51" fmla="*/ 0 h 3"/>
              <a:gd name="T52" fmla="*/ 0 w 417"/>
              <a:gd name="T53" fmla="*/ 0 h 3"/>
              <a:gd name="T54" fmla="*/ 2147483646 w 417"/>
              <a:gd name="T55" fmla="*/ 0 h 3"/>
              <a:gd name="T56" fmla="*/ 2147483646 w 417"/>
              <a:gd name="T57" fmla="*/ 0 h 3"/>
              <a:gd name="T58" fmla="*/ 2147483646 w 417"/>
              <a:gd name="T59" fmla="*/ 0 h 3"/>
              <a:gd name="T60" fmla="*/ 2147483646 w 417"/>
              <a:gd name="T61" fmla="*/ 0 h 3"/>
              <a:gd name="T62" fmla="*/ 2147483646 w 417"/>
              <a:gd name="T63" fmla="*/ 2147483646 h 3"/>
              <a:gd name="T64" fmla="*/ 2147483646 w 417"/>
              <a:gd name="T65" fmla="*/ 2147483646 h 3"/>
              <a:gd name="T66" fmla="*/ 2147483646 w 417"/>
              <a:gd name="T67" fmla="*/ 2147483646 h 3"/>
              <a:gd name="T68" fmla="*/ 2147483646 w 417"/>
              <a:gd name="T69" fmla="*/ 2147483646 h 3"/>
              <a:gd name="T70" fmla="*/ 2147483646 w 417"/>
              <a:gd name="T71" fmla="*/ 2147483646 h 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417" h="3">
                <a:moveTo>
                  <a:pt x="415" y="3"/>
                </a:moveTo>
                <a:lnTo>
                  <a:pt x="294" y="3"/>
                </a:lnTo>
                <a:lnTo>
                  <a:pt x="292" y="3"/>
                </a:lnTo>
                <a:lnTo>
                  <a:pt x="292" y="2"/>
                </a:lnTo>
                <a:lnTo>
                  <a:pt x="290" y="2"/>
                </a:lnTo>
                <a:lnTo>
                  <a:pt x="289" y="2"/>
                </a:lnTo>
                <a:lnTo>
                  <a:pt x="287" y="2"/>
                </a:lnTo>
                <a:lnTo>
                  <a:pt x="285" y="2"/>
                </a:lnTo>
                <a:lnTo>
                  <a:pt x="283" y="2"/>
                </a:lnTo>
                <a:lnTo>
                  <a:pt x="280" y="2"/>
                </a:lnTo>
                <a:lnTo>
                  <a:pt x="275" y="2"/>
                </a:lnTo>
                <a:lnTo>
                  <a:pt x="270" y="2"/>
                </a:lnTo>
                <a:lnTo>
                  <a:pt x="267" y="2"/>
                </a:lnTo>
                <a:lnTo>
                  <a:pt x="262" y="2"/>
                </a:lnTo>
                <a:lnTo>
                  <a:pt x="258" y="2"/>
                </a:lnTo>
                <a:lnTo>
                  <a:pt x="253" y="2"/>
                </a:lnTo>
                <a:lnTo>
                  <a:pt x="248" y="3"/>
                </a:lnTo>
                <a:lnTo>
                  <a:pt x="5" y="3"/>
                </a:lnTo>
                <a:lnTo>
                  <a:pt x="5" y="2"/>
                </a:lnTo>
                <a:lnTo>
                  <a:pt x="3" y="2"/>
                </a:lnTo>
                <a:lnTo>
                  <a:pt x="3" y="0"/>
                </a:lnTo>
                <a:lnTo>
                  <a:pt x="1" y="0"/>
                </a:lnTo>
                <a:lnTo>
                  <a:pt x="0" y="0"/>
                </a:lnTo>
                <a:lnTo>
                  <a:pt x="417" y="0"/>
                </a:lnTo>
                <a:lnTo>
                  <a:pt x="417" y="2"/>
                </a:lnTo>
                <a:lnTo>
                  <a:pt x="415" y="2"/>
                </a:lnTo>
                <a:lnTo>
                  <a:pt x="415" y="3"/>
                </a:lnTo>
                <a:close/>
              </a:path>
            </a:pathLst>
          </a:custGeom>
          <a:solidFill>
            <a:srgbClr val="4A474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05" name="Freeform 1111"/>
          <p:cNvSpPr>
            <a:spLocks/>
          </p:cNvSpPr>
          <p:nvPr/>
        </p:nvSpPr>
        <p:spPr bwMode="auto">
          <a:xfrm>
            <a:off x="6632575" y="4525963"/>
            <a:ext cx="668338" cy="6350"/>
          </a:xfrm>
          <a:custGeom>
            <a:avLst/>
            <a:gdLst>
              <a:gd name="T0" fmla="*/ 2147483646 w 421"/>
              <a:gd name="T1" fmla="*/ 2147483646 h 4"/>
              <a:gd name="T2" fmla="*/ 2147483646 w 421"/>
              <a:gd name="T3" fmla="*/ 2147483646 h 4"/>
              <a:gd name="T4" fmla="*/ 2147483646 w 421"/>
              <a:gd name="T5" fmla="*/ 2147483646 h 4"/>
              <a:gd name="T6" fmla="*/ 2147483646 w 421"/>
              <a:gd name="T7" fmla="*/ 2147483646 h 4"/>
              <a:gd name="T8" fmla="*/ 2147483646 w 421"/>
              <a:gd name="T9" fmla="*/ 2147483646 h 4"/>
              <a:gd name="T10" fmla="*/ 2147483646 w 421"/>
              <a:gd name="T11" fmla="*/ 2147483646 h 4"/>
              <a:gd name="T12" fmla="*/ 2147483646 w 421"/>
              <a:gd name="T13" fmla="*/ 0 h 4"/>
              <a:gd name="T14" fmla="*/ 2147483646 w 421"/>
              <a:gd name="T15" fmla="*/ 0 h 4"/>
              <a:gd name="T16" fmla="*/ 0 w 421"/>
              <a:gd name="T17" fmla="*/ 0 h 4"/>
              <a:gd name="T18" fmla="*/ 0 w 421"/>
              <a:gd name="T19" fmla="*/ 0 h 4"/>
              <a:gd name="T20" fmla="*/ 2147483646 w 421"/>
              <a:gd name="T21" fmla="*/ 0 h 4"/>
              <a:gd name="T22" fmla="*/ 2147483646 w 421"/>
              <a:gd name="T23" fmla="*/ 0 h 4"/>
              <a:gd name="T24" fmla="*/ 2147483646 w 421"/>
              <a:gd name="T25" fmla="*/ 0 h 4"/>
              <a:gd name="T26" fmla="*/ 2147483646 w 421"/>
              <a:gd name="T27" fmla="*/ 0 h 4"/>
              <a:gd name="T28" fmla="*/ 2147483646 w 421"/>
              <a:gd name="T29" fmla="*/ 2147483646 h 4"/>
              <a:gd name="T30" fmla="*/ 2147483646 w 421"/>
              <a:gd name="T31" fmla="*/ 2147483646 h 4"/>
              <a:gd name="T32" fmla="*/ 2147483646 w 421"/>
              <a:gd name="T33" fmla="*/ 2147483646 h 4"/>
              <a:gd name="T34" fmla="*/ 2147483646 w 421"/>
              <a:gd name="T35" fmla="*/ 2147483646 h 4"/>
              <a:gd name="T36" fmla="*/ 2147483646 w 421"/>
              <a:gd name="T37" fmla="*/ 2147483646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21" h="4">
                <a:moveTo>
                  <a:pt x="419" y="4"/>
                </a:moveTo>
                <a:lnTo>
                  <a:pt x="5" y="4"/>
                </a:lnTo>
                <a:lnTo>
                  <a:pt x="5" y="2"/>
                </a:lnTo>
                <a:lnTo>
                  <a:pt x="3" y="2"/>
                </a:lnTo>
                <a:lnTo>
                  <a:pt x="2" y="2"/>
                </a:lnTo>
                <a:lnTo>
                  <a:pt x="2" y="0"/>
                </a:lnTo>
                <a:lnTo>
                  <a:pt x="0" y="0"/>
                </a:lnTo>
                <a:lnTo>
                  <a:pt x="421" y="0"/>
                </a:lnTo>
                <a:lnTo>
                  <a:pt x="419" y="2"/>
                </a:lnTo>
                <a:lnTo>
                  <a:pt x="419" y="4"/>
                </a:lnTo>
                <a:close/>
              </a:path>
            </a:pathLst>
          </a:custGeom>
          <a:solidFill>
            <a:srgbClr val="4C494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06" name="Freeform 1112"/>
          <p:cNvSpPr>
            <a:spLocks/>
          </p:cNvSpPr>
          <p:nvPr/>
        </p:nvSpPr>
        <p:spPr bwMode="auto">
          <a:xfrm>
            <a:off x="6629400" y="4524375"/>
            <a:ext cx="673100" cy="4763"/>
          </a:xfrm>
          <a:custGeom>
            <a:avLst/>
            <a:gdLst>
              <a:gd name="T0" fmla="*/ 2147483646 w 424"/>
              <a:gd name="T1" fmla="*/ 2147483646 h 3"/>
              <a:gd name="T2" fmla="*/ 2147483646 w 424"/>
              <a:gd name="T3" fmla="*/ 2147483646 h 3"/>
              <a:gd name="T4" fmla="*/ 2147483646 w 424"/>
              <a:gd name="T5" fmla="*/ 2147483646 h 3"/>
              <a:gd name="T6" fmla="*/ 2147483646 w 424"/>
              <a:gd name="T7" fmla="*/ 2147483646 h 3"/>
              <a:gd name="T8" fmla="*/ 2147483646 w 424"/>
              <a:gd name="T9" fmla="*/ 2147483646 h 3"/>
              <a:gd name="T10" fmla="*/ 2147483646 w 424"/>
              <a:gd name="T11" fmla="*/ 2147483646 h 3"/>
              <a:gd name="T12" fmla="*/ 2147483646 w 424"/>
              <a:gd name="T13" fmla="*/ 0 h 3"/>
              <a:gd name="T14" fmla="*/ 0 w 424"/>
              <a:gd name="T15" fmla="*/ 0 h 3"/>
              <a:gd name="T16" fmla="*/ 0 w 424"/>
              <a:gd name="T17" fmla="*/ 0 h 3"/>
              <a:gd name="T18" fmla="*/ 0 w 424"/>
              <a:gd name="T19" fmla="*/ 0 h 3"/>
              <a:gd name="T20" fmla="*/ 2147483646 w 424"/>
              <a:gd name="T21" fmla="*/ 0 h 3"/>
              <a:gd name="T22" fmla="*/ 2147483646 w 424"/>
              <a:gd name="T23" fmla="*/ 0 h 3"/>
              <a:gd name="T24" fmla="*/ 2147483646 w 424"/>
              <a:gd name="T25" fmla="*/ 0 h 3"/>
              <a:gd name="T26" fmla="*/ 2147483646 w 424"/>
              <a:gd name="T27" fmla="*/ 0 h 3"/>
              <a:gd name="T28" fmla="*/ 2147483646 w 424"/>
              <a:gd name="T29" fmla="*/ 2147483646 h 3"/>
              <a:gd name="T30" fmla="*/ 2147483646 w 424"/>
              <a:gd name="T31" fmla="*/ 2147483646 h 3"/>
              <a:gd name="T32" fmla="*/ 2147483646 w 424"/>
              <a:gd name="T33" fmla="*/ 2147483646 h 3"/>
              <a:gd name="T34" fmla="*/ 2147483646 w 424"/>
              <a:gd name="T35" fmla="*/ 2147483646 h 3"/>
              <a:gd name="T36" fmla="*/ 2147483646 w 424"/>
              <a:gd name="T37" fmla="*/ 2147483646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24" h="3">
                <a:moveTo>
                  <a:pt x="421" y="3"/>
                </a:moveTo>
                <a:lnTo>
                  <a:pt x="4" y="3"/>
                </a:lnTo>
                <a:lnTo>
                  <a:pt x="4" y="1"/>
                </a:lnTo>
                <a:lnTo>
                  <a:pt x="2" y="1"/>
                </a:lnTo>
                <a:lnTo>
                  <a:pt x="2" y="0"/>
                </a:lnTo>
                <a:lnTo>
                  <a:pt x="0" y="0"/>
                </a:lnTo>
                <a:lnTo>
                  <a:pt x="424" y="0"/>
                </a:lnTo>
                <a:lnTo>
                  <a:pt x="423" y="0"/>
                </a:lnTo>
                <a:lnTo>
                  <a:pt x="423" y="1"/>
                </a:lnTo>
                <a:lnTo>
                  <a:pt x="421" y="3"/>
                </a:lnTo>
                <a:close/>
              </a:path>
            </a:pathLst>
          </a:custGeom>
          <a:solidFill>
            <a:srgbClr val="514E4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07" name="Freeform 1113"/>
          <p:cNvSpPr>
            <a:spLocks/>
          </p:cNvSpPr>
          <p:nvPr/>
        </p:nvSpPr>
        <p:spPr bwMode="auto">
          <a:xfrm>
            <a:off x="6624638" y="4521200"/>
            <a:ext cx="677862" cy="4763"/>
          </a:xfrm>
          <a:custGeom>
            <a:avLst/>
            <a:gdLst>
              <a:gd name="T0" fmla="*/ 2147483646 w 427"/>
              <a:gd name="T1" fmla="*/ 2147483646 h 3"/>
              <a:gd name="T2" fmla="*/ 2147483646 w 427"/>
              <a:gd name="T3" fmla="*/ 2147483646 h 3"/>
              <a:gd name="T4" fmla="*/ 2147483646 w 427"/>
              <a:gd name="T5" fmla="*/ 2147483646 h 3"/>
              <a:gd name="T6" fmla="*/ 2147483646 w 427"/>
              <a:gd name="T7" fmla="*/ 2147483646 h 3"/>
              <a:gd name="T8" fmla="*/ 2147483646 w 427"/>
              <a:gd name="T9" fmla="*/ 2147483646 h 3"/>
              <a:gd name="T10" fmla="*/ 2147483646 w 427"/>
              <a:gd name="T11" fmla="*/ 2147483646 h 3"/>
              <a:gd name="T12" fmla="*/ 2147483646 w 427"/>
              <a:gd name="T13" fmla="*/ 0 h 3"/>
              <a:gd name="T14" fmla="*/ 2147483646 w 427"/>
              <a:gd name="T15" fmla="*/ 0 h 3"/>
              <a:gd name="T16" fmla="*/ 2147483646 w 427"/>
              <a:gd name="T17" fmla="*/ 0 h 3"/>
              <a:gd name="T18" fmla="*/ 0 w 427"/>
              <a:gd name="T19" fmla="*/ 0 h 3"/>
              <a:gd name="T20" fmla="*/ 2147483646 w 427"/>
              <a:gd name="T21" fmla="*/ 0 h 3"/>
              <a:gd name="T22" fmla="*/ 2147483646 w 427"/>
              <a:gd name="T23" fmla="*/ 0 h 3"/>
              <a:gd name="T24" fmla="*/ 2147483646 w 427"/>
              <a:gd name="T25" fmla="*/ 0 h 3"/>
              <a:gd name="T26" fmla="*/ 2147483646 w 427"/>
              <a:gd name="T27" fmla="*/ 0 h 3"/>
              <a:gd name="T28" fmla="*/ 2147483646 w 427"/>
              <a:gd name="T29" fmla="*/ 2147483646 h 3"/>
              <a:gd name="T30" fmla="*/ 2147483646 w 427"/>
              <a:gd name="T31" fmla="*/ 2147483646 h 3"/>
              <a:gd name="T32" fmla="*/ 2147483646 w 427"/>
              <a:gd name="T33" fmla="*/ 2147483646 h 3"/>
              <a:gd name="T34" fmla="*/ 2147483646 w 427"/>
              <a:gd name="T35" fmla="*/ 2147483646 h 3"/>
              <a:gd name="T36" fmla="*/ 2147483646 w 427"/>
              <a:gd name="T37" fmla="*/ 2147483646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27" h="3">
                <a:moveTo>
                  <a:pt x="426" y="3"/>
                </a:moveTo>
                <a:lnTo>
                  <a:pt x="5" y="3"/>
                </a:lnTo>
                <a:lnTo>
                  <a:pt x="5" y="2"/>
                </a:lnTo>
                <a:lnTo>
                  <a:pt x="3" y="2"/>
                </a:lnTo>
                <a:lnTo>
                  <a:pt x="1" y="0"/>
                </a:lnTo>
                <a:lnTo>
                  <a:pt x="0" y="0"/>
                </a:lnTo>
                <a:lnTo>
                  <a:pt x="427" y="0"/>
                </a:lnTo>
                <a:lnTo>
                  <a:pt x="427" y="2"/>
                </a:lnTo>
                <a:lnTo>
                  <a:pt x="426" y="2"/>
                </a:lnTo>
                <a:lnTo>
                  <a:pt x="426" y="3"/>
                </a:lnTo>
                <a:close/>
              </a:path>
            </a:pathLst>
          </a:custGeom>
          <a:solidFill>
            <a:srgbClr val="524F4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08" name="Freeform 1114"/>
          <p:cNvSpPr>
            <a:spLocks/>
          </p:cNvSpPr>
          <p:nvPr/>
        </p:nvSpPr>
        <p:spPr bwMode="auto">
          <a:xfrm>
            <a:off x="6621463" y="4518025"/>
            <a:ext cx="684212" cy="6350"/>
          </a:xfrm>
          <a:custGeom>
            <a:avLst/>
            <a:gdLst>
              <a:gd name="T0" fmla="*/ 2147483646 w 431"/>
              <a:gd name="T1" fmla="*/ 2147483646 h 4"/>
              <a:gd name="T2" fmla="*/ 2147483646 w 431"/>
              <a:gd name="T3" fmla="*/ 2147483646 h 4"/>
              <a:gd name="T4" fmla="*/ 2147483646 w 431"/>
              <a:gd name="T5" fmla="*/ 2147483646 h 4"/>
              <a:gd name="T6" fmla="*/ 2147483646 w 431"/>
              <a:gd name="T7" fmla="*/ 2147483646 h 4"/>
              <a:gd name="T8" fmla="*/ 2147483646 w 431"/>
              <a:gd name="T9" fmla="*/ 2147483646 h 4"/>
              <a:gd name="T10" fmla="*/ 2147483646 w 431"/>
              <a:gd name="T11" fmla="*/ 2147483646 h 4"/>
              <a:gd name="T12" fmla="*/ 2147483646 w 431"/>
              <a:gd name="T13" fmla="*/ 0 h 4"/>
              <a:gd name="T14" fmla="*/ 2147483646 w 431"/>
              <a:gd name="T15" fmla="*/ 0 h 4"/>
              <a:gd name="T16" fmla="*/ 2147483646 w 431"/>
              <a:gd name="T17" fmla="*/ 0 h 4"/>
              <a:gd name="T18" fmla="*/ 0 w 431"/>
              <a:gd name="T19" fmla="*/ 0 h 4"/>
              <a:gd name="T20" fmla="*/ 2147483646 w 431"/>
              <a:gd name="T21" fmla="*/ 0 h 4"/>
              <a:gd name="T22" fmla="*/ 2147483646 w 431"/>
              <a:gd name="T23" fmla="*/ 0 h 4"/>
              <a:gd name="T24" fmla="*/ 2147483646 w 431"/>
              <a:gd name="T25" fmla="*/ 0 h 4"/>
              <a:gd name="T26" fmla="*/ 2147483646 w 431"/>
              <a:gd name="T27" fmla="*/ 0 h 4"/>
              <a:gd name="T28" fmla="*/ 2147483646 w 431"/>
              <a:gd name="T29" fmla="*/ 2147483646 h 4"/>
              <a:gd name="T30" fmla="*/ 2147483646 w 431"/>
              <a:gd name="T31" fmla="*/ 2147483646 h 4"/>
              <a:gd name="T32" fmla="*/ 2147483646 w 431"/>
              <a:gd name="T33" fmla="*/ 2147483646 h 4"/>
              <a:gd name="T34" fmla="*/ 2147483646 w 431"/>
              <a:gd name="T35" fmla="*/ 2147483646 h 4"/>
              <a:gd name="T36" fmla="*/ 2147483646 w 431"/>
              <a:gd name="T37" fmla="*/ 2147483646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31" h="4">
                <a:moveTo>
                  <a:pt x="429" y="4"/>
                </a:moveTo>
                <a:lnTo>
                  <a:pt x="5" y="4"/>
                </a:lnTo>
                <a:lnTo>
                  <a:pt x="3" y="2"/>
                </a:lnTo>
                <a:lnTo>
                  <a:pt x="2" y="2"/>
                </a:lnTo>
                <a:lnTo>
                  <a:pt x="2" y="0"/>
                </a:lnTo>
                <a:lnTo>
                  <a:pt x="0" y="0"/>
                </a:lnTo>
                <a:lnTo>
                  <a:pt x="431" y="0"/>
                </a:lnTo>
                <a:lnTo>
                  <a:pt x="429" y="0"/>
                </a:lnTo>
                <a:lnTo>
                  <a:pt x="429" y="2"/>
                </a:lnTo>
                <a:lnTo>
                  <a:pt x="429" y="4"/>
                </a:lnTo>
                <a:close/>
              </a:path>
            </a:pathLst>
          </a:custGeom>
          <a:solidFill>
            <a:srgbClr val="54515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09" name="Freeform 1115"/>
          <p:cNvSpPr>
            <a:spLocks/>
          </p:cNvSpPr>
          <p:nvPr/>
        </p:nvSpPr>
        <p:spPr bwMode="auto">
          <a:xfrm>
            <a:off x="6618288" y="4516438"/>
            <a:ext cx="687387" cy="4762"/>
          </a:xfrm>
          <a:custGeom>
            <a:avLst/>
            <a:gdLst>
              <a:gd name="T0" fmla="*/ 2147483646 w 433"/>
              <a:gd name="T1" fmla="*/ 2147483646 h 3"/>
              <a:gd name="T2" fmla="*/ 2147483646 w 433"/>
              <a:gd name="T3" fmla="*/ 2147483646 h 3"/>
              <a:gd name="T4" fmla="*/ 2147483646 w 433"/>
              <a:gd name="T5" fmla="*/ 2147483646 h 3"/>
              <a:gd name="T6" fmla="*/ 2147483646 w 433"/>
              <a:gd name="T7" fmla="*/ 2147483646 h 3"/>
              <a:gd name="T8" fmla="*/ 2147483646 w 433"/>
              <a:gd name="T9" fmla="*/ 2147483646 h 3"/>
              <a:gd name="T10" fmla="*/ 2147483646 w 433"/>
              <a:gd name="T11" fmla="*/ 2147483646 h 3"/>
              <a:gd name="T12" fmla="*/ 2147483646 w 433"/>
              <a:gd name="T13" fmla="*/ 0 h 3"/>
              <a:gd name="T14" fmla="*/ 2147483646 w 433"/>
              <a:gd name="T15" fmla="*/ 0 h 3"/>
              <a:gd name="T16" fmla="*/ 0 w 433"/>
              <a:gd name="T17" fmla="*/ 0 h 3"/>
              <a:gd name="T18" fmla="*/ 0 w 433"/>
              <a:gd name="T19" fmla="*/ 0 h 3"/>
              <a:gd name="T20" fmla="*/ 2147483646 w 433"/>
              <a:gd name="T21" fmla="*/ 0 h 3"/>
              <a:gd name="T22" fmla="*/ 2147483646 w 433"/>
              <a:gd name="T23" fmla="*/ 0 h 3"/>
              <a:gd name="T24" fmla="*/ 2147483646 w 433"/>
              <a:gd name="T25" fmla="*/ 0 h 3"/>
              <a:gd name="T26" fmla="*/ 2147483646 w 433"/>
              <a:gd name="T27" fmla="*/ 0 h 3"/>
              <a:gd name="T28" fmla="*/ 2147483646 w 433"/>
              <a:gd name="T29" fmla="*/ 2147483646 h 3"/>
              <a:gd name="T30" fmla="*/ 2147483646 w 433"/>
              <a:gd name="T31" fmla="*/ 2147483646 h 3"/>
              <a:gd name="T32" fmla="*/ 2147483646 w 433"/>
              <a:gd name="T33" fmla="*/ 2147483646 h 3"/>
              <a:gd name="T34" fmla="*/ 2147483646 w 433"/>
              <a:gd name="T35" fmla="*/ 2147483646 h 3"/>
              <a:gd name="T36" fmla="*/ 2147483646 w 433"/>
              <a:gd name="T37" fmla="*/ 2147483646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33" h="3">
                <a:moveTo>
                  <a:pt x="431" y="3"/>
                </a:moveTo>
                <a:lnTo>
                  <a:pt x="4" y="3"/>
                </a:lnTo>
                <a:lnTo>
                  <a:pt x="4" y="1"/>
                </a:lnTo>
                <a:lnTo>
                  <a:pt x="2" y="1"/>
                </a:lnTo>
                <a:lnTo>
                  <a:pt x="2" y="0"/>
                </a:lnTo>
                <a:lnTo>
                  <a:pt x="0" y="0"/>
                </a:lnTo>
                <a:lnTo>
                  <a:pt x="433" y="0"/>
                </a:lnTo>
                <a:lnTo>
                  <a:pt x="433" y="1"/>
                </a:lnTo>
                <a:lnTo>
                  <a:pt x="431" y="1"/>
                </a:lnTo>
                <a:lnTo>
                  <a:pt x="431" y="3"/>
                </a:lnTo>
                <a:close/>
              </a:path>
            </a:pathLst>
          </a:custGeom>
          <a:solidFill>
            <a:srgbClr val="58555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10" name="Freeform 1116"/>
          <p:cNvSpPr>
            <a:spLocks/>
          </p:cNvSpPr>
          <p:nvPr/>
        </p:nvSpPr>
        <p:spPr bwMode="auto">
          <a:xfrm>
            <a:off x="6616700" y="4513263"/>
            <a:ext cx="688975" cy="4762"/>
          </a:xfrm>
          <a:custGeom>
            <a:avLst/>
            <a:gdLst>
              <a:gd name="T0" fmla="*/ 2147483646 w 434"/>
              <a:gd name="T1" fmla="*/ 2147483646 h 3"/>
              <a:gd name="T2" fmla="*/ 2147483646 w 434"/>
              <a:gd name="T3" fmla="*/ 2147483646 h 3"/>
              <a:gd name="T4" fmla="*/ 2147483646 w 434"/>
              <a:gd name="T5" fmla="*/ 2147483646 h 3"/>
              <a:gd name="T6" fmla="*/ 2147483646 w 434"/>
              <a:gd name="T7" fmla="*/ 2147483646 h 3"/>
              <a:gd name="T8" fmla="*/ 2147483646 w 434"/>
              <a:gd name="T9" fmla="*/ 2147483646 h 3"/>
              <a:gd name="T10" fmla="*/ 2147483646 w 434"/>
              <a:gd name="T11" fmla="*/ 2147483646 h 3"/>
              <a:gd name="T12" fmla="*/ 2147483646 w 434"/>
              <a:gd name="T13" fmla="*/ 0 h 3"/>
              <a:gd name="T14" fmla="*/ 2147483646 w 434"/>
              <a:gd name="T15" fmla="*/ 0 h 3"/>
              <a:gd name="T16" fmla="*/ 0 w 434"/>
              <a:gd name="T17" fmla="*/ 0 h 3"/>
              <a:gd name="T18" fmla="*/ 0 w 434"/>
              <a:gd name="T19" fmla="*/ 0 h 3"/>
              <a:gd name="T20" fmla="*/ 2147483646 w 434"/>
              <a:gd name="T21" fmla="*/ 0 h 3"/>
              <a:gd name="T22" fmla="*/ 2147483646 w 434"/>
              <a:gd name="T23" fmla="*/ 0 h 3"/>
              <a:gd name="T24" fmla="*/ 2147483646 w 434"/>
              <a:gd name="T25" fmla="*/ 0 h 3"/>
              <a:gd name="T26" fmla="*/ 2147483646 w 434"/>
              <a:gd name="T27" fmla="*/ 0 h 3"/>
              <a:gd name="T28" fmla="*/ 2147483646 w 434"/>
              <a:gd name="T29" fmla="*/ 2147483646 h 3"/>
              <a:gd name="T30" fmla="*/ 2147483646 w 434"/>
              <a:gd name="T31" fmla="*/ 2147483646 h 3"/>
              <a:gd name="T32" fmla="*/ 2147483646 w 434"/>
              <a:gd name="T33" fmla="*/ 2147483646 h 3"/>
              <a:gd name="T34" fmla="*/ 2147483646 w 434"/>
              <a:gd name="T35" fmla="*/ 2147483646 h 3"/>
              <a:gd name="T36" fmla="*/ 2147483646 w 434"/>
              <a:gd name="T37" fmla="*/ 2147483646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34" h="3">
                <a:moveTo>
                  <a:pt x="434" y="3"/>
                </a:moveTo>
                <a:lnTo>
                  <a:pt x="3" y="3"/>
                </a:lnTo>
                <a:lnTo>
                  <a:pt x="3" y="2"/>
                </a:lnTo>
                <a:lnTo>
                  <a:pt x="1" y="2"/>
                </a:lnTo>
                <a:lnTo>
                  <a:pt x="1" y="0"/>
                </a:lnTo>
                <a:lnTo>
                  <a:pt x="0" y="0"/>
                </a:lnTo>
                <a:lnTo>
                  <a:pt x="434" y="0"/>
                </a:lnTo>
                <a:lnTo>
                  <a:pt x="434" y="2"/>
                </a:lnTo>
                <a:lnTo>
                  <a:pt x="434" y="3"/>
                </a:lnTo>
                <a:close/>
              </a:path>
            </a:pathLst>
          </a:custGeom>
          <a:solidFill>
            <a:srgbClr val="59575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11" name="Freeform 1117"/>
          <p:cNvSpPr>
            <a:spLocks/>
          </p:cNvSpPr>
          <p:nvPr/>
        </p:nvSpPr>
        <p:spPr bwMode="auto">
          <a:xfrm>
            <a:off x="6613525" y="4510088"/>
            <a:ext cx="695325" cy="6350"/>
          </a:xfrm>
          <a:custGeom>
            <a:avLst/>
            <a:gdLst>
              <a:gd name="T0" fmla="*/ 2147483646 w 438"/>
              <a:gd name="T1" fmla="*/ 2147483646 h 4"/>
              <a:gd name="T2" fmla="*/ 2147483646 w 438"/>
              <a:gd name="T3" fmla="*/ 2147483646 h 4"/>
              <a:gd name="T4" fmla="*/ 2147483646 w 438"/>
              <a:gd name="T5" fmla="*/ 2147483646 h 4"/>
              <a:gd name="T6" fmla="*/ 2147483646 w 438"/>
              <a:gd name="T7" fmla="*/ 2147483646 h 4"/>
              <a:gd name="T8" fmla="*/ 2147483646 w 438"/>
              <a:gd name="T9" fmla="*/ 2147483646 h 4"/>
              <a:gd name="T10" fmla="*/ 2147483646 w 438"/>
              <a:gd name="T11" fmla="*/ 2147483646 h 4"/>
              <a:gd name="T12" fmla="*/ 2147483646 w 438"/>
              <a:gd name="T13" fmla="*/ 0 h 4"/>
              <a:gd name="T14" fmla="*/ 0 w 438"/>
              <a:gd name="T15" fmla="*/ 0 h 4"/>
              <a:gd name="T16" fmla="*/ 0 w 438"/>
              <a:gd name="T17" fmla="*/ 0 h 4"/>
              <a:gd name="T18" fmla="*/ 0 w 438"/>
              <a:gd name="T19" fmla="*/ 0 h 4"/>
              <a:gd name="T20" fmla="*/ 2147483646 w 438"/>
              <a:gd name="T21" fmla="*/ 0 h 4"/>
              <a:gd name="T22" fmla="*/ 2147483646 w 438"/>
              <a:gd name="T23" fmla="*/ 0 h 4"/>
              <a:gd name="T24" fmla="*/ 2147483646 w 438"/>
              <a:gd name="T25" fmla="*/ 0 h 4"/>
              <a:gd name="T26" fmla="*/ 2147483646 w 438"/>
              <a:gd name="T27" fmla="*/ 0 h 4"/>
              <a:gd name="T28" fmla="*/ 2147483646 w 438"/>
              <a:gd name="T29" fmla="*/ 2147483646 h 4"/>
              <a:gd name="T30" fmla="*/ 2147483646 w 438"/>
              <a:gd name="T31" fmla="*/ 2147483646 h 4"/>
              <a:gd name="T32" fmla="*/ 2147483646 w 438"/>
              <a:gd name="T33" fmla="*/ 2147483646 h 4"/>
              <a:gd name="T34" fmla="*/ 2147483646 w 438"/>
              <a:gd name="T35" fmla="*/ 2147483646 h 4"/>
              <a:gd name="T36" fmla="*/ 2147483646 w 438"/>
              <a:gd name="T37" fmla="*/ 2147483646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38" h="4">
                <a:moveTo>
                  <a:pt x="436" y="4"/>
                </a:moveTo>
                <a:lnTo>
                  <a:pt x="3" y="4"/>
                </a:lnTo>
                <a:lnTo>
                  <a:pt x="3" y="2"/>
                </a:lnTo>
                <a:lnTo>
                  <a:pt x="2" y="2"/>
                </a:lnTo>
                <a:lnTo>
                  <a:pt x="2" y="0"/>
                </a:lnTo>
                <a:lnTo>
                  <a:pt x="0" y="0"/>
                </a:lnTo>
                <a:lnTo>
                  <a:pt x="438" y="0"/>
                </a:lnTo>
                <a:lnTo>
                  <a:pt x="436" y="2"/>
                </a:lnTo>
                <a:lnTo>
                  <a:pt x="436" y="4"/>
                </a:lnTo>
                <a:close/>
              </a:path>
            </a:pathLst>
          </a:custGeom>
          <a:solidFill>
            <a:srgbClr val="5B595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12" name="Freeform 1118"/>
          <p:cNvSpPr>
            <a:spLocks/>
          </p:cNvSpPr>
          <p:nvPr/>
        </p:nvSpPr>
        <p:spPr bwMode="auto">
          <a:xfrm>
            <a:off x="6610350" y="4506913"/>
            <a:ext cx="698500" cy="6350"/>
          </a:xfrm>
          <a:custGeom>
            <a:avLst/>
            <a:gdLst>
              <a:gd name="T0" fmla="*/ 2147483646 w 440"/>
              <a:gd name="T1" fmla="*/ 2147483646 h 4"/>
              <a:gd name="T2" fmla="*/ 2147483646 w 440"/>
              <a:gd name="T3" fmla="*/ 2147483646 h 4"/>
              <a:gd name="T4" fmla="*/ 2147483646 w 440"/>
              <a:gd name="T5" fmla="*/ 2147483646 h 4"/>
              <a:gd name="T6" fmla="*/ 2147483646 w 440"/>
              <a:gd name="T7" fmla="*/ 2147483646 h 4"/>
              <a:gd name="T8" fmla="*/ 2147483646 w 440"/>
              <a:gd name="T9" fmla="*/ 2147483646 h 4"/>
              <a:gd name="T10" fmla="*/ 2147483646 w 440"/>
              <a:gd name="T11" fmla="*/ 2147483646 h 4"/>
              <a:gd name="T12" fmla="*/ 2147483646 w 440"/>
              <a:gd name="T13" fmla="*/ 0 h 4"/>
              <a:gd name="T14" fmla="*/ 0 w 440"/>
              <a:gd name="T15" fmla="*/ 0 h 4"/>
              <a:gd name="T16" fmla="*/ 0 w 440"/>
              <a:gd name="T17" fmla="*/ 0 h 4"/>
              <a:gd name="T18" fmla="*/ 0 w 440"/>
              <a:gd name="T19" fmla="*/ 0 h 4"/>
              <a:gd name="T20" fmla="*/ 2147483646 w 440"/>
              <a:gd name="T21" fmla="*/ 0 h 4"/>
              <a:gd name="T22" fmla="*/ 2147483646 w 440"/>
              <a:gd name="T23" fmla="*/ 0 h 4"/>
              <a:gd name="T24" fmla="*/ 2147483646 w 440"/>
              <a:gd name="T25" fmla="*/ 0 h 4"/>
              <a:gd name="T26" fmla="*/ 2147483646 w 440"/>
              <a:gd name="T27" fmla="*/ 0 h 4"/>
              <a:gd name="T28" fmla="*/ 2147483646 w 440"/>
              <a:gd name="T29" fmla="*/ 2147483646 h 4"/>
              <a:gd name="T30" fmla="*/ 2147483646 w 440"/>
              <a:gd name="T31" fmla="*/ 2147483646 h 4"/>
              <a:gd name="T32" fmla="*/ 2147483646 w 440"/>
              <a:gd name="T33" fmla="*/ 2147483646 h 4"/>
              <a:gd name="T34" fmla="*/ 2147483646 w 440"/>
              <a:gd name="T35" fmla="*/ 2147483646 h 4"/>
              <a:gd name="T36" fmla="*/ 2147483646 w 440"/>
              <a:gd name="T37" fmla="*/ 2147483646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40" h="4">
                <a:moveTo>
                  <a:pt x="438" y="4"/>
                </a:moveTo>
                <a:lnTo>
                  <a:pt x="4" y="4"/>
                </a:lnTo>
                <a:lnTo>
                  <a:pt x="4" y="2"/>
                </a:lnTo>
                <a:lnTo>
                  <a:pt x="2" y="2"/>
                </a:lnTo>
                <a:lnTo>
                  <a:pt x="2" y="0"/>
                </a:lnTo>
                <a:lnTo>
                  <a:pt x="0" y="0"/>
                </a:lnTo>
                <a:lnTo>
                  <a:pt x="440" y="0"/>
                </a:lnTo>
                <a:lnTo>
                  <a:pt x="440" y="2"/>
                </a:lnTo>
                <a:lnTo>
                  <a:pt x="438" y="4"/>
                </a:lnTo>
                <a:close/>
              </a:path>
            </a:pathLst>
          </a:custGeom>
          <a:solidFill>
            <a:srgbClr val="5C5A5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13" name="Freeform 1119"/>
          <p:cNvSpPr>
            <a:spLocks/>
          </p:cNvSpPr>
          <p:nvPr/>
        </p:nvSpPr>
        <p:spPr bwMode="auto">
          <a:xfrm>
            <a:off x="6608763" y="4505325"/>
            <a:ext cx="700087" cy="4763"/>
          </a:xfrm>
          <a:custGeom>
            <a:avLst/>
            <a:gdLst>
              <a:gd name="T0" fmla="*/ 2147483646 w 441"/>
              <a:gd name="T1" fmla="*/ 2147483646 h 3"/>
              <a:gd name="T2" fmla="*/ 2147483646 w 441"/>
              <a:gd name="T3" fmla="*/ 2147483646 h 3"/>
              <a:gd name="T4" fmla="*/ 2147483646 w 441"/>
              <a:gd name="T5" fmla="*/ 2147483646 h 3"/>
              <a:gd name="T6" fmla="*/ 2147483646 w 441"/>
              <a:gd name="T7" fmla="*/ 2147483646 h 3"/>
              <a:gd name="T8" fmla="*/ 2147483646 w 441"/>
              <a:gd name="T9" fmla="*/ 2147483646 h 3"/>
              <a:gd name="T10" fmla="*/ 2147483646 w 441"/>
              <a:gd name="T11" fmla="*/ 2147483646 h 3"/>
              <a:gd name="T12" fmla="*/ 2147483646 w 441"/>
              <a:gd name="T13" fmla="*/ 0 h 3"/>
              <a:gd name="T14" fmla="*/ 0 w 441"/>
              <a:gd name="T15" fmla="*/ 0 h 3"/>
              <a:gd name="T16" fmla="*/ 0 w 441"/>
              <a:gd name="T17" fmla="*/ 0 h 3"/>
              <a:gd name="T18" fmla="*/ 0 w 441"/>
              <a:gd name="T19" fmla="*/ 0 h 3"/>
              <a:gd name="T20" fmla="*/ 2147483646 w 441"/>
              <a:gd name="T21" fmla="*/ 0 h 3"/>
              <a:gd name="T22" fmla="*/ 2147483646 w 441"/>
              <a:gd name="T23" fmla="*/ 0 h 3"/>
              <a:gd name="T24" fmla="*/ 2147483646 w 441"/>
              <a:gd name="T25" fmla="*/ 0 h 3"/>
              <a:gd name="T26" fmla="*/ 2147483646 w 441"/>
              <a:gd name="T27" fmla="*/ 0 h 3"/>
              <a:gd name="T28" fmla="*/ 2147483646 w 441"/>
              <a:gd name="T29" fmla="*/ 2147483646 h 3"/>
              <a:gd name="T30" fmla="*/ 2147483646 w 441"/>
              <a:gd name="T31" fmla="*/ 2147483646 h 3"/>
              <a:gd name="T32" fmla="*/ 2147483646 w 441"/>
              <a:gd name="T33" fmla="*/ 2147483646 h 3"/>
              <a:gd name="T34" fmla="*/ 2147483646 w 441"/>
              <a:gd name="T35" fmla="*/ 2147483646 h 3"/>
              <a:gd name="T36" fmla="*/ 2147483646 w 441"/>
              <a:gd name="T37" fmla="*/ 2147483646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41" h="3">
                <a:moveTo>
                  <a:pt x="441" y="3"/>
                </a:moveTo>
                <a:lnTo>
                  <a:pt x="3" y="3"/>
                </a:lnTo>
                <a:lnTo>
                  <a:pt x="3" y="1"/>
                </a:lnTo>
                <a:lnTo>
                  <a:pt x="1" y="1"/>
                </a:lnTo>
                <a:lnTo>
                  <a:pt x="1" y="0"/>
                </a:lnTo>
                <a:lnTo>
                  <a:pt x="0" y="0"/>
                </a:lnTo>
                <a:lnTo>
                  <a:pt x="441" y="0"/>
                </a:lnTo>
                <a:lnTo>
                  <a:pt x="441" y="1"/>
                </a:lnTo>
                <a:lnTo>
                  <a:pt x="441" y="3"/>
                </a:lnTo>
                <a:close/>
              </a:path>
            </a:pathLst>
          </a:custGeom>
          <a:solidFill>
            <a:srgbClr val="605E5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14" name="Freeform 1120"/>
          <p:cNvSpPr>
            <a:spLocks/>
          </p:cNvSpPr>
          <p:nvPr/>
        </p:nvSpPr>
        <p:spPr bwMode="auto">
          <a:xfrm>
            <a:off x="6605588" y="4502150"/>
            <a:ext cx="704850" cy="4763"/>
          </a:xfrm>
          <a:custGeom>
            <a:avLst/>
            <a:gdLst>
              <a:gd name="T0" fmla="*/ 2147483646 w 444"/>
              <a:gd name="T1" fmla="*/ 2147483646 h 3"/>
              <a:gd name="T2" fmla="*/ 2147483646 w 444"/>
              <a:gd name="T3" fmla="*/ 2147483646 h 3"/>
              <a:gd name="T4" fmla="*/ 2147483646 w 444"/>
              <a:gd name="T5" fmla="*/ 2147483646 h 3"/>
              <a:gd name="T6" fmla="*/ 2147483646 w 444"/>
              <a:gd name="T7" fmla="*/ 2147483646 h 3"/>
              <a:gd name="T8" fmla="*/ 2147483646 w 444"/>
              <a:gd name="T9" fmla="*/ 2147483646 h 3"/>
              <a:gd name="T10" fmla="*/ 2147483646 w 444"/>
              <a:gd name="T11" fmla="*/ 2147483646 h 3"/>
              <a:gd name="T12" fmla="*/ 2147483646 w 444"/>
              <a:gd name="T13" fmla="*/ 0 h 3"/>
              <a:gd name="T14" fmla="*/ 0 w 444"/>
              <a:gd name="T15" fmla="*/ 0 h 3"/>
              <a:gd name="T16" fmla="*/ 0 w 444"/>
              <a:gd name="T17" fmla="*/ 0 h 3"/>
              <a:gd name="T18" fmla="*/ 0 w 444"/>
              <a:gd name="T19" fmla="*/ 0 h 3"/>
              <a:gd name="T20" fmla="*/ 2147483646 w 444"/>
              <a:gd name="T21" fmla="*/ 0 h 3"/>
              <a:gd name="T22" fmla="*/ 2147483646 w 444"/>
              <a:gd name="T23" fmla="*/ 0 h 3"/>
              <a:gd name="T24" fmla="*/ 2147483646 w 444"/>
              <a:gd name="T25" fmla="*/ 0 h 3"/>
              <a:gd name="T26" fmla="*/ 2147483646 w 444"/>
              <a:gd name="T27" fmla="*/ 0 h 3"/>
              <a:gd name="T28" fmla="*/ 2147483646 w 444"/>
              <a:gd name="T29" fmla="*/ 2147483646 h 3"/>
              <a:gd name="T30" fmla="*/ 2147483646 w 444"/>
              <a:gd name="T31" fmla="*/ 2147483646 h 3"/>
              <a:gd name="T32" fmla="*/ 2147483646 w 444"/>
              <a:gd name="T33" fmla="*/ 2147483646 h 3"/>
              <a:gd name="T34" fmla="*/ 2147483646 w 444"/>
              <a:gd name="T35" fmla="*/ 2147483646 h 3"/>
              <a:gd name="T36" fmla="*/ 2147483646 w 444"/>
              <a:gd name="T37" fmla="*/ 2147483646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44" h="3">
                <a:moveTo>
                  <a:pt x="443" y="3"/>
                </a:moveTo>
                <a:lnTo>
                  <a:pt x="3" y="3"/>
                </a:lnTo>
                <a:lnTo>
                  <a:pt x="3" y="2"/>
                </a:lnTo>
                <a:lnTo>
                  <a:pt x="2" y="2"/>
                </a:lnTo>
                <a:lnTo>
                  <a:pt x="2" y="0"/>
                </a:lnTo>
                <a:lnTo>
                  <a:pt x="0" y="0"/>
                </a:lnTo>
                <a:lnTo>
                  <a:pt x="444" y="0"/>
                </a:lnTo>
                <a:lnTo>
                  <a:pt x="443" y="0"/>
                </a:lnTo>
                <a:lnTo>
                  <a:pt x="443" y="2"/>
                </a:lnTo>
                <a:lnTo>
                  <a:pt x="443" y="3"/>
                </a:lnTo>
                <a:close/>
              </a:path>
            </a:pathLst>
          </a:custGeom>
          <a:solidFill>
            <a:srgbClr val="62605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15" name="Freeform 1121"/>
          <p:cNvSpPr>
            <a:spLocks/>
          </p:cNvSpPr>
          <p:nvPr/>
        </p:nvSpPr>
        <p:spPr bwMode="auto">
          <a:xfrm>
            <a:off x="6602413" y="4498975"/>
            <a:ext cx="708025" cy="6350"/>
          </a:xfrm>
          <a:custGeom>
            <a:avLst/>
            <a:gdLst>
              <a:gd name="T0" fmla="*/ 2147483646 w 446"/>
              <a:gd name="T1" fmla="*/ 2147483646 h 4"/>
              <a:gd name="T2" fmla="*/ 2147483646 w 446"/>
              <a:gd name="T3" fmla="*/ 2147483646 h 4"/>
              <a:gd name="T4" fmla="*/ 2147483646 w 446"/>
              <a:gd name="T5" fmla="*/ 2147483646 h 4"/>
              <a:gd name="T6" fmla="*/ 2147483646 w 446"/>
              <a:gd name="T7" fmla="*/ 2147483646 h 4"/>
              <a:gd name="T8" fmla="*/ 2147483646 w 446"/>
              <a:gd name="T9" fmla="*/ 2147483646 h 4"/>
              <a:gd name="T10" fmla="*/ 2147483646 w 446"/>
              <a:gd name="T11" fmla="*/ 2147483646 h 4"/>
              <a:gd name="T12" fmla="*/ 2147483646 w 446"/>
              <a:gd name="T13" fmla="*/ 0 h 4"/>
              <a:gd name="T14" fmla="*/ 0 w 446"/>
              <a:gd name="T15" fmla="*/ 0 h 4"/>
              <a:gd name="T16" fmla="*/ 0 w 446"/>
              <a:gd name="T17" fmla="*/ 0 h 4"/>
              <a:gd name="T18" fmla="*/ 0 w 446"/>
              <a:gd name="T19" fmla="*/ 0 h 4"/>
              <a:gd name="T20" fmla="*/ 2147483646 w 446"/>
              <a:gd name="T21" fmla="*/ 0 h 4"/>
              <a:gd name="T22" fmla="*/ 2147483646 w 446"/>
              <a:gd name="T23" fmla="*/ 0 h 4"/>
              <a:gd name="T24" fmla="*/ 2147483646 w 446"/>
              <a:gd name="T25" fmla="*/ 0 h 4"/>
              <a:gd name="T26" fmla="*/ 2147483646 w 446"/>
              <a:gd name="T27" fmla="*/ 0 h 4"/>
              <a:gd name="T28" fmla="*/ 2147483646 w 446"/>
              <a:gd name="T29" fmla="*/ 2147483646 h 4"/>
              <a:gd name="T30" fmla="*/ 2147483646 w 446"/>
              <a:gd name="T31" fmla="*/ 2147483646 h 4"/>
              <a:gd name="T32" fmla="*/ 2147483646 w 446"/>
              <a:gd name="T33" fmla="*/ 2147483646 h 4"/>
              <a:gd name="T34" fmla="*/ 2147483646 w 446"/>
              <a:gd name="T35" fmla="*/ 2147483646 h 4"/>
              <a:gd name="T36" fmla="*/ 2147483646 w 446"/>
              <a:gd name="T37" fmla="*/ 2147483646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46" h="4">
                <a:moveTo>
                  <a:pt x="445" y="4"/>
                </a:moveTo>
                <a:lnTo>
                  <a:pt x="4" y="4"/>
                </a:lnTo>
                <a:lnTo>
                  <a:pt x="4" y="2"/>
                </a:lnTo>
                <a:lnTo>
                  <a:pt x="2" y="2"/>
                </a:lnTo>
                <a:lnTo>
                  <a:pt x="2" y="0"/>
                </a:lnTo>
                <a:lnTo>
                  <a:pt x="0" y="0"/>
                </a:lnTo>
                <a:lnTo>
                  <a:pt x="446" y="0"/>
                </a:lnTo>
                <a:lnTo>
                  <a:pt x="446" y="2"/>
                </a:lnTo>
                <a:lnTo>
                  <a:pt x="445" y="2"/>
                </a:lnTo>
                <a:lnTo>
                  <a:pt x="445" y="4"/>
                </a:lnTo>
                <a:close/>
              </a:path>
            </a:pathLst>
          </a:custGeom>
          <a:solidFill>
            <a:srgbClr val="64626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16" name="Freeform 1122"/>
          <p:cNvSpPr>
            <a:spLocks/>
          </p:cNvSpPr>
          <p:nvPr/>
        </p:nvSpPr>
        <p:spPr bwMode="auto">
          <a:xfrm>
            <a:off x="6600825" y="4497388"/>
            <a:ext cx="709613" cy="4762"/>
          </a:xfrm>
          <a:custGeom>
            <a:avLst/>
            <a:gdLst>
              <a:gd name="T0" fmla="*/ 2147483646 w 447"/>
              <a:gd name="T1" fmla="*/ 2147483646 h 3"/>
              <a:gd name="T2" fmla="*/ 2147483646 w 447"/>
              <a:gd name="T3" fmla="*/ 2147483646 h 3"/>
              <a:gd name="T4" fmla="*/ 2147483646 w 447"/>
              <a:gd name="T5" fmla="*/ 2147483646 h 3"/>
              <a:gd name="T6" fmla="*/ 2147483646 w 447"/>
              <a:gd name="T7" fmla="*/ 2147483646 h 3"/>
              <a:gd name="T8" fmla="*/ 2147483646 w 447"/>
              <a:gd name="T9" fmla="*/ 2147483646 h 3"/>
              <a:gd name="T10" fmla="*/ 2147483646 w 447"/>
              <a:gd name="T11" fmla="*/ 2147483646 h 3"/>
              <a:gd name="T12" fmla="*/ 2147483646 w 447"/>
              <a:gd name="T13" fmla="*/ 0 h 3"/>
              <a:gd name="T14" fmla="*/ 0 w 447"/>
              <a:gd name="T15" fmla="*/ 0 h 3"/>
              <a:gd name="T16" fmla="*/ 0 w 447"/>
              <a:gd name="T17" fmla="*/ 0 h 3"/>
              <a:gd name="T18" fmla="*/ 0 w 447"/>
              <a:gd name="T19" fmla="*/ 0 h 3"/>
              <a:gd name="T20" fmla="*/ 2147483646 w 447"/>
              <a:gd name="T21" fmla="*/ 0 h 3"/>
              <a:gd name="T22" fmla="*/ 2147483646 w 447"/>
              <a:gd name="T23" fmla="*/ 0 h 3"/>
              <a:gd name="T24" fmla="*/ 2147483646 w 447"/>
              <a:gd name="T25" fmla="*/ 0 h 3"/>
              <a:gd name="T26" fmla="*/ 2147483646 w 447"/>
              <a:gd name="T27" fmla="*/ 0 h 3"/>
              <a:gd name="T28" fmla="*/ 2147483646 w 447"/>
              <a:gd name="T29" fmla="*/ 2147483646 h 3"/>
              <a:gd name="T30" fmla="*/ 2147483646 w 447"/>
              <a:gd name="T31" fmla="*/ 2147483646 h 3"/>
              <a:gd name="T32" fmla="*/ 2147483646 w 447"/>
              <a:gd name="T33" fmla="*/ 2147483646 h 3"/>
              <a:gd name="T34" fmla="*/ 2147483646 w 447"/>
              <a:gd name="T35" fmla="*/ 2147483646 h 3"/>
              <a:gd name="T36" fmla="*/ 2147483646 w 447"/>
              <a:gd name="T37" fmla="*/ 2147483646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47" h="3">
                <a:moveTo>
                  <a:pt x="447" y="3"/>
                </a:moveTo>
                <a:lnTo>
                  <a:pt x="3" y="3"/>
                </a:lnTo>
                <a:lnTo>
                  <a:pt x="3" y="1"/>
                </a:lnTo>
                <a:lnTo>
                  <a:pt x="1" y="1"/>
                </a:lnTo>
                <a:lnTo>
                  <a:pt x="1" y="0"/>
                </a:lnTo>
                <a:lnTo>
                  <a:pt x="0" y="0"/>
                </a:lnTo>
                <a:lnTo>
                  <a:pt x="447" y="0"/>
                </a:lnTo>
                <a:lnTo>
                  <a:pt x="447" y="1"/>
                </a:lnTo>
                <a:lnTo>
                  <a:pt x="447" y="3"/>
                </a:lnTo>
                <a:close/>
              </a:path>
            </a:pathLst>
          </a:custGeom>
          <a:solidFill>
            <a:srgbClr val="68666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17" name="Freeform 1123"/>
          <p:cNvSpPr>
            <a:spLocks/>
          </p:cNvSpPr>
          <p:nvPr/>
        </p:nvSpPr>
        <p:spPr bwMode="auto">
          <a:xfrm>
            <a:off x="6597650" y="4494213"/>
            <a:ext cx="712788" cy="4762"/>
          </a:xfrm>
          <a:custGeom>
            <a:avLst/>
            <a:gdLst>
              <a:gd name="T0" fmla="*/ 2147483646 w 449"/>
              <a:gd name="T1" fmla="*/ 2147483646 h 3"/>
              <a:gd name="T2" fmla="*/ 2147483646 w 449"/>
              <a:gd name="T3" fmla="*/ 2147483646 h 3"/>
              <a:gd name="T4" fmla="*/ 2147483646 w 449"/>
              <a:gd name="T5" fmla="*/ 2147483646 h 3"/>
              <a:gd name="T6" fmla="*/ 2147483646 w 449"/>
              <a:gd name="T7" fmla="*/ 2147483646 h 3"/>
              <a:gd name="T8" fmla="*/ 2147483646 w 449"/>
              <a:gd name="T9" fmla="*/ 2147483646 h 3"/>
              <a:gd name="T10" fmla="*/ 2147483646 w 449"/>
              <a:gd name="T11" fmla="*/ 2147483646 h 3"/>
              <a:gd name="T12" fmla="*/ 2147483646 w 449"/>
              <a:gd name="T13" fmla="*/ 0 h 3"/>
              <a:gd name="T14" fmla="*/ 0 w 449"/>
              <a:gd name="T15" fmla="*/ 0 h 3"/>
              <a:gd name="T16" fmla="*/ 0 w 449"/>
              <a:gd name="T17" fmla="*/ 0 h 3"/>
              <a:gd name="T18" fmla="*/ 0 w 449"/>
              <a:gd name="T19" fmla="*/ 0 h 3"/>
              <a:gd name="T20" fmla="*/ 2147483646 w 449"/>
              <a:gd name="T21" fmla="*/ 0 h 3"/>
              <a:gd name="T22" fmla="*/ 2147483646 w 449"/>
              <a:gd name="T23" fmla="*/ 0 h 3"/>
              <a:gd name="T24" fmla="*/ 2147483646 w 449"/>
              <a:gd name="T25" fmla="*/ 0 h 3"/>
              <a:gd name="T26" fmla="*/ 2147483646 w 449"/>
              <a:gd name="T27" fmla="*/ 0 h 3"/>
              <a:gd name="T28" fmla="*/ 2147483646 w 449"/>
              <a:gd name="T29" fmla="*/ 2147483646 h 3"/>
              <a:gd name="T30" fmla="*/ 2147483646 w 449"/>
              <a:gd name="T31" fmla="*/ 2147483646 h 3"/>
              <a:gd name="T32" fmla="*/ 2147483646 w 449"/>
              <a:gd name="T33" fmla="*/ 2147483646 h 3"/>
              <a:gd name="T34" fmla="*/ 2147483646 w 449"/>
              <a:gd name="T35" fmla="*/ 2147483646 h 3"/>
              <a:gd name="T36" fmla="*/ 2147483646 w 449"/>
              <a:gd name="T37" fmla="*/ 2147483646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49" h="3">
                <a:moveTo>
                  <a:pt x="449" y="3"/>
                </a:moveTo>
                <a:lnTo>
                  <a:pt x="3" y="3"/>
                </a:lnTo>
                <a:lnTo>
                  <a:pt x="3" y="2"/>
                </a:lnTo>
                <a:lnTo>
                  <a:pt x="2" y="2"/>
                </a:lnTo>
                <a:lnTo>
                  <a:pt x="2" y="0"/>
                </a:lnTo>
                <a:lnTo>
                  <a:pt x="0" y="0"/>
                </a:lnTo>
                <a:lnTo>
                  <a:pt x="449" y="0"/>
                </a:lnTo>
                <a:lnTo>
                  <a:pt x="449" y="2"/>
                </a:lnTo>
                <a:lnTo>
                  <a:pt x="449" y="3"/>
                </a:lnTo>
                <a:close/>
              </a:path>
            </a:pathLst>
          </a:custGeom>
          <a:solidFill>
            <a:srgbClr val="69686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18" name="Freeform 1124"/>
          <p:cNvSpPr>
            <a:spLocks/>
          </p:cNvSpPr>
          <p:nvPr/>
        </p:nvSpPr>
        <p:spPr bwMode="auto">
          <a:xfrm>
            <a:off x="6594475" y="4491038"/>
            <a:ext cx="715963" cy="6350"/>
          </a:xfrm>
          <a:custGeom>
            <a:avLst/>
            <a:gdLst>
              <a:gd name="T0" fmla="*/ 2147483646 w 451"/>
              <a:gd name="T1" fmla="*/ 2147483646 h 4"/>
              <a:gd name="T2" fmla="*/ 2147483646 w 451"/>
              <a:gd name="T3" fmla="*/ 2147483646 h 4"/>
              <a:gd name="T4" fmla="*/ 2147483646 w 451"/>
              <a:gd name="T5" fmla="*/ 2147483646 h 4"/>
              <a:gd name="T6" fmla="*/ 2147483646 w 451"/>
              <a:gd name="T7" fmla="*/ 2147483646 h 4"/>
              <a:gd name="T8" fmla="*/ 2147483646 w 451"/>
              <a:gd name="T9" fmla="*/ 2147483646 h 4"/>
              <a:gd name="T10" fmla="*/ 2147483646 w 451"/>
              <a:gd name="T11" fmla="*/ 2147483646 h 4"/>
              <a:gd name="T12" fmla="*/ 2147483646 w 451"/>
              <a:gd name="T13" fmla="*/ 0 h 4"/>
              <a:gd name="T14" fmla="*/ 0 w 451"/>
              <a:gd name="T15" fmla="*/ 0 h 4"/>
              <a:gd name="T16" fmla="*/ 0 w 451"/>
              <a:gd name="T17" fmla="*/ 0 h 4"/>
              <a:gd name="T18" fmla="*/ 0 w 451"/>
              <a:gd name="T19" fmla="*/ 0 h 4"/>
              <a:gd name="T20" fmla="*/ 2147483646 w 451"/>
              <a:gd name="T21" fmla="*/ 0 h 4"/>
              <a:gd name="T22" fmla="*/ 2147483646 w 451"/>
              <a:gd name="T23" fmla="*/ 0 h 4"/>
              <a:gd name="T24" fmla="*/ 2147483646 w 451"/>
              <a:gd name="T25" fmla="*/ 0 h 4"/>
              <a:gd name="T26" fmla="*/ 2147483646 w 451"/>
              <a:gd name="T27" fmla="*/ 0 h 4"/>
              <a:gd name="T28" fmla="*/ 2147483646 w 451"/>
              <a:gd name="T29" fmla="*/ 2147483646 h 4"/>
              <a:gd name="T30" fmla="*/ 2147483646 w 451"/>
              <a:gd name="T31" fmla="*/ 2147483646 h 4"/>
              <a:gd name="T32" fmla="*/ 2147483646 w 451"/>
              <a:gd name="T33" fmla="*/ 2147483646 h 4"/>
              <a:gd name="T34" fmla="*/ 2147483646 w 451"/>
              <a:gd name="T35" fmla="*/ 2147483646 h 4"/>
              <a:gd name="T36" fmla="*/ 2147483646 w 451"/>
              <a:gd name="T37" fmla="*/ 2147483646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1" h="4">
                <a:moveTo>
                  <a:pt x="451" y="4"/>
                </a:moveTo>
                <a:lnTo>
                  <a:pt x="4" y="4"/>
                </a:lnTo>
                <a:lnTo>
                  <a:pt x="4" y="2"/>
                </a:lnTo>
                <a:lnTo>
                  <a:pt x="2" y="2"/>
                </a:lnTo>
                <a:lnTo>
                  <a:pt x="2" y="0"/>
                </a:lnTo>
                <a:lnTo>
                  <a:pt x="0" y="0"/>
                </a:lnTo>
                <a:lnTo>
                  <a:pt x="451" y="0"/>
                </a:lnTo>
                <a:lnTo>
                  <a:pt x="451" y="2"/>
                </a:lnTo>
                <a:lnTo>
                  <a:pt x="451" y="4"/>
                </a:lnTo>
                <a:close/>
              </a:path>
            </a:pathLst>
          </a:custGeom>
          <a:solidFill>
            <a:srgbClr val="6C6A6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19" name="Freeform 1125"/>
          <p:cNvSpPr>
            <a:spLocks/>
          </p:cNvSpPr>
          <p:nvPr/>
        </p:nvSpPr>
        <p:spPr bwMode="auto">
          <a:xfrm>
            <a:off x="6591300" y="4489450"/>
            <a:ext cx="722313" cy="4763"/>
          </a:xfrm>
          <a:custGeom>
            <a:avLst/>
            <a:gdLst>
              <a:gd name="T0" fmla="*/ 2147483646 w 455"/>
              <a:gd name="T1" fmla="*/ 2147483646 h 3"/>
              <a:gd name="T2" fmla="*/ 2147483646 w 455"/>
              <a:gd name="T3" fmla="*/ 2147483646 h 3"/>
              <a:gd name="T4" fmla="*/ 2147483646 w 455"/>
              <a:gd name="T5" fmla="*/ 2147483646 h 3"/>
              <a:gd name="T6" fmla="*/ 2147483646 w 455"/>
              <a:gd name="T7" fmla="*/ 2147483646 h 3"/>
              <a:gd name="T8" fmla="*/ 2147483646 w 455"/>
              <a:gd name="T9" fmla="*/ 2147483646 h 3"/>
              <a:gd name="T10" fmla="*/ 2147483646 w 455"/>
              <a:gd name="T11" fmla="*/ 2147483646 h 3"/>
              <a:gd name="T12" fmla="*/ 2147483646 w 455"/>
              <a:gd name="T13" fmla="*/ 0 h 3"/>
              <a:gd name="T14" fmla="*/ 2147483646 w 455"/>
              <a:gd name="T15" fmla="*/ 0 h 3"/>
              <a:gd name="T16" fmla="*/ 0 w 455"/>
              <a:gd name="T17" fmla="*/ 0 h 3"/>
              <a:gd name="T18" fmla="*/ 0 w 455"/>
              <a:gd name="T19" fmla="*/ 0 h 3"/>
              <a:gd name="T20" fmla="*/ 2147483646 w 455"/>
              <a:gd name="T21" fmla="*/ 0 h 3"/>
              <a:gd name="T22" fmla="*/ 2147483646 w 455"/>
              <a:gd name="T23" fmla="*/ 0 h 3"/>
              <a:gd name="T24" fmla="*/ 2147483646 w 455"/>
              <a:gd name="T25" fmla="*/ 0 h 3"/>
              <a:gd name="T26" fmla="*/ 2147483646 w 455"/>
              <a:gd name="T27" fmla="*/ 0 h 3"/>
              <a:gd name="T28" fmla="*/ 2147483646 w 455"/>
              <a:gd name="T29" fmla="*/ 2147483646 h 3"/>
              <a:gd name="T30" fmla="*/ 2147483646 w 455"/>
              <a:gd name="T31" fmla="*/ 2147483646 h 3"/>
              <a:gd name="T32" fmla="*/ 2147483646 w 455"/>
              <a:gd name="T33" fmla="*/ 2147483646 h 3"/>
              <a:gd name="T34" fmla="*/ 2147483646 w 455"/>
              <a:gd name="T35" fmla="*/ 2147483646 h 3"/>
              <a:gd name="T36" fmla="*/ 2147483646 w 455"/>
              <a:gd name="T37" fmla="*/ 2147483646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5" h="3">
                <a:moveTo>
                  <a:pt x="453" y="3"/>
                </a:moveTo>
                <a:lnTo>
                  <a:pt x="4" y="3"/>
                </a:lnTo>
                <a:lnTo>
                  <a:pt x="4" y="1"/>
                </a:lnTo>
                <a:lnTo>
                  <a:pt x="2" y="1"/>
                </a:lnTo>
                <a:lnTo>
                  <a:pt x="2" y="0"/>
                </a:lnTo>
                <a:lnTo>
                  <a:pt x="0" y="0"/>
                </a:lnTo>
                <a:lnTo>
                  <a:pt x="455" y="0"/>
                </a:lnTo>
                <a:lnTo>
                  <a:pt x="453" y="1"/>
                </a:lnTo>
                <a:lnTo>
                  <a:pt x="453" y="3"/>
                </a:lnTo>
                <a:close/>
              </a:path>
            </a:pathLst>
          </a:custGeom>
          <a:solidFill>
            <a:srgbClr val="6F6D6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20" name="Freeform 1126"/>
          <p:cNvSpPr>
            <a:spLocks/>
          </p:cNvSpPr>
          <p:nvPr/>
        </p:nvSpPr>
        <p:spPr bwMode="auto">
          <a:xfrm>
            <a:off x="6589713" y="4486275"/>
            <a:ext cx="723900" cy="4763"/>
          </a:xfrm>
          <a:custGeom>
            <a:avLst/>
            <a:gdLst>
              <a:gd name="T0" fmla="*/ 2147483646 w 456"/>
              <a:gd name="T1" fmla="*/ 2147483646 h 3"/>
              <a:gd name="T2" fmla="*/ 2147483646 w 456"/>
              <a:gd name="T3" fmla="*/ 2147483646 h 3"/>
              <a:gd name="T4" fmla="*/ 2147483646 w 456"/>
              <a:gd name="T5" fmla="*/ 2147483646 h 3"/>
              <a:gd name="T6" fmla="*/ 2147483646 w 456"/>
              <a:gd name="T7" fmla="*/ 2147483646 h 3"/>
              <a:gd name="T8" fmla="*/ 2147483646 w 456"/>
              <a:gd name="T9" fmla="*/ 2147483646 h 3"/>
              <a:gd name="T10" fmla="*/ 2147483646 w 456"/>
              <a:gd name="T11" fmla="*/ 2147483646 h 3"/>
              <a:gd name="T12" fmla="*/ 2147483646 w 456"/>
              <a:gd name="T13" fmla="*/ 0 h 3"/>
              <a:gd name="T14" fmla="*/ 2147483646 w 456"/>
              <a:gd name="T15" fmla="*/ 0 h 3"/>
              <a:gd name="T16" fmla="*/ 0 w 456"/>
              <a:gd name="T17" fmla="*/ 0 h 3"/>
              <a:gd name="T18" fmla="*/ 0 w 456"/>
              <a:gd name="T19" fmla="*/ 0 h 3"/>
              <a:gd name="T20" fmla="*/ 2147483646 w 456"/>
              <a:gd name="T21" fmla="*/ 0 h 3"/>
              <a:gd name="T22" fmla="*/ 2147483646 w 456"/>
              <a:gd name="T23" fmla="*/ 0 h 3"/>
              <a:gd name="T24" fmla="*/ 2147483646 w 456"/>
              <a:gd name="T25" fmla="*/ 0 h 3"/>
              <a:gd name="T26" fmla="*/ 2147483646 w 456"/>
              <a:gd name="T27" fmla="*/ 0 h 3"/>
              <a:gd name="T28" fmla="*/ 2147483646 w 456"/>
              <a:gd name="T29" fmla="*/ 2147483646 h 3"/>
              <a:gd name="T30" fmla="*/ 2147483646 w 456"/>
              <a:gd name="T31" fmla="*/ 2147483646 h 3"/>
              <a:gd name="T32" fmla="*/ 2147483646 w 456"/>
              <a:gd name="T33" fmla="*/ 2147483646 h 3"/>
              <a:gd name="T34" fmla="*/ 2147483646 w 456"/>
              <a:gd name="T35" fmla="*/ 2147483646 h 3"/>
              <a:gd name="T36" fmla="*/ 2147483646 w 456"/>
              <a:gd name="T37" fmla="*/ 2147483646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6" h="3">
                <a:moveTo>
                  <a:pt x="454" y="3"/>
                </a:moveTo>
                <a:lnTo>
                  <a:pt x="3" y="3"/>
                </a:lnTo>
                <a:lnTo>
                  <a:pt x="3" y="2"/>
                </a:lnTo>
                <a:lnTo>
                  <a:pt x="1" y="2"/>
                </a:lnTo>
                <a:lnTo>
                  <a:pt x="1" y="0"/>
                </a:lnTo>
                <a:lnTo>
                  <a:pt x="0" y="0"/>
                </a:lnTo>
                <a:lnTo>
                  <a:pt x="456" y="0"/>
                </a:lnTo>
                <a:lnTo>
                  <a:pt x="456" y="2"/>
                </a:lnTo>
                <a:lnTo>
                  <a:pt x="454" y="3"/>
                </a:lnTo>
                <a:close/>
              </a:path>
            </a:pathLst>
          </a:custGeom>
          <a:solidFill>
            <a:srgbClr val="706E6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21" name="Freeform 1127"/>
          <p:cNvSpPr>
            <a:spLocks/>
          </p:cNvSpPr>
          <p:nvPr/>
        </p:nvSpPr>
        <p:spPr bwMode="auto">
          <a:xfrm>
            <a:off x="6586538" y="4483100"/>
            <a:ext cx="727075" cy="6350"/>
          </a:xfrm>
          <a:custGeom>
            <a:avLst/>
            <a:gdLst>
              <a:gd name="T0" fmla="*/ 2147483646 w 458"/>
              <a:gd name="T1" fmla="*/ 2147483646 h 4"/>
              <a:gd name="T2" fmla="*/ 2147483646 w 458"/>
              <a:gd name="T3" fmla="*/ 2147483646 h 4"/>
              <a:gd name="T4" fmla="*/ 2147483646 w 458"/>
              <a:gd name="T5" fmla="*/ 2147483646 h 4"/>
              <a:gd name="T6" fmla="*/ 2147483646 w 458"/>
              <a:gd name="T7" fmla="*/ 2147483646 h 4"/>
              <a:gd name="T8" fmla="*/ 2147483646 w 458"/>
              <a:gd name="T9" fmla="*/ 2147483646 h 4"/>
              <a:gd name="T10" fmla="*/ 2147483646 w 458"/>
              <a:gd name="T11" fmla="*/ 2147483646 h 4"/>
              <a:gd name="T12" fmla="*/ 2147483646 w 458"/>
              <a:gd name="T13" fmla="*/ 0 h 4"/>
              <a:gd name="T14" fmla="*/ 2147483646 w 458"/>
              <a:gd name="T15" fmla="*/ 0 h 4"/>
              <a:gd name="T16" fmla="*/ 2147483646 w 458"/>
              <a:gd name="T17" fmla="*/ 0 h 4"/>
              <a:gd name="T18" fmla="*/ 0 w 458"/>
              <a:gd name="T19" fmla="*/ 0 h 4"/>
              <a:gd name="T20" fmla="*/ 2147483646 w 458"/>
              <a:gd name="T21" fmla="*/ 0 h 4"/>
              <a:gd name="T22" fmla="*/ 2147483646 w 458"/>
              <a:gd name="T23" fmla="*/ 0 h 4"/>
              <a:gd name="T24" fmla="*/ 2147483646 w 458"/>
              <a:gd name="T25" fmla="*/ 0 h 4"/>
              <a:gd name="T26" fmla="*/ 2147483646 w 458"/>
              <a:gd name="T27" fmla="*/ 0 h 4"/>
              <a:gd name="T28" fmla="*/ 2147483646 w 458"/>
              <a:gd name="T29" fmla="*/ 2147483646 h 4"/>
              <a:gd name="T30" fmla="*/ 2147483646 w 458"/>
              <a:gd name="T31" fmla="*/ 2147483646 h 4"/>
              <a:gd name="T32" fmla="*/ 2147483646 w 458"/>
              <a:gd name="T33" fmla="*/ 2147483646 h 4"/>
              <a:gd name="T34" fmla="*/ 2147483646 w 458"/>
              <a:gd name="T35" fmla="*/ 2147483646 h 4"/>
              <a:gd name="T36" fmla="*/ 2147483646 w 458"/>
              <a:gd name="T37" fmla="*/ 2147483646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8" h="4">
                <a:moveTo>
                  <a:pt x="458" y="4"/>
                </a:moveTo>
                <a:lnTo>
                  <a:pt x="3" y="4"/>
                </a:lnTo>
                <a:lnTo>
                  <a:pt x="3" y="2"/>
                </a:lnTo>
                <a:lnTo>
                  <a:pt x="2" y="2"/>
                </a:lnTo>
                <a:lnTo>
                  <a:pt x="2" y="0"/>
                </a:lnTo>
                <a:lnTo>
                  <a:pt x="0" y="0"/>
                </a:lnTo>
                <a:lnTo>
                  <a:pt x="458" y="0"/>
                </a:lnTo>
                <a:lnTo>
                  <a:pt x="458" y="2"/>
                </a:lnTo>
                <a:lnTo>
                  <a:pt x="458" y="4"/>
                </a:lnTo>
                <a:close/>
              </a:path>
            </a:pathLst>
          </a:custGeom>
          <a:solidFill>
            <a:srgbClr val="72707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22" name="Freeform 1128"/>
          <p:cNvSpPr>
            <a:spLocks/>
          </p:cNvSpPr>
          <p:nvPr/>
        </p:nvSpPr>
        <p:spPr bwMode="auto">
          <a:xfrm>
            <a:off x="6586538" y="4481513"/>
            <a:ext cx="727075" cy="4762"/>
          </a:xfrm>
          <a:custGeom>
            <a:avLst/>
            <a:gdLst>
              <a:gd name="T0" fmla="*/ 2147483646 w 458"/>
              <a:gd name="T1" fmla="*/ 2147483646 h 3"/>
              <a:gd name="T2" fmla="*/ 2147483646 w 458"/>
              <a:gd name="T3" fmla="*/ 2147483646 h 3"/>
              <a:gd name="T4" fmla="*/ 2147483646 w 458"/>
              <a:gd name="T5" fmla="*/ 2147483646 h 3"/>
              <a:gd name="T6" fmla="*/ 2147483646 w 458"/>
              <a:gd name="T7" fmla="*/ 2147483646 h 3"/>
              <a:gd name="T8" fmla="*/ 2147483646 w 458"/>
              <a:gd name="T9" fmla="*/ 2147483646 h 3"/>
              <a:gd name="T10" fmla="*/ 0 w 458"/>
              <a:gd name="T11" fmla="*/ 2147483646 h 3"/>
              <a:gd name="T12" fmla="*/ 0 w 458"/>
              <a:gd name="T13" fmla="*/ 0 h 3"/>
              <a:gd name="T14" fmla="*/ 0 w 458"/>
              <a:gd name="T15" fmla="*/ 0 h 3"/>
              <a:gd name="T16" fmla="*/ 0 w 458"/>
              <a:gd name="T17" fmla="*/ 0 h 3"/>
              <a:gd name="T18" fmla="*/ 0 w 458"/>
              <a:gd name="T19" fmla="*/ 0 h 3"/>
              <a:gd name="T20" fmla="*/ 2147483646 w 458"/>
              <a:gd name="T21" fmla="*/ 0 h 3"/>
              <a:gd name="T22" fmla="*/ 2147483646 w 458"/>
              <a:gd name="T23" fmla="*/ 0 h 3"/>
              <a:gd name="T24" fmla="*/ 2147483646 w 458"/>
              <a:gd name="T25" fmla="*/ 0 h 3"/>
              <a:gd name="T26" fmla="*/ 2147483646 w 458"/>
              <a:gd name="T27" fmla="*/ 0 h 3"/>
              <a:gd name="T28" fmla="*/ 2147483646 w 458"/>
              <a:gd name="T29" fmla="*/ 2147483646 h 3"/>
              <a:gd name="T30" fmla="*/ 2147483646 w 458"/>
              <a:gd name="T31" fmla="*/ 2147483646 h 3"/>
              <a:gd name="T32" fmla="*/ 2147483646 w 458"/>
              <a:gd name="T33" fmla="*/ 2147483646 h 3"/>
              <a:gd name="T34" fmla="*/ 2147483646 w 458"/>
              <a:gd name="T35" fmla="*/ 2147483646 h 3"/>
              <a:gd name="T36" fmla="*/ 2147483646 w 458"/>
              <a:gd name="T37" fmla="*/ 2147483646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58" h="3">
                <a:moveTo>
                  <a:pt x="458" y="3"/>
                </a:moveTo>
                <a:lnTo>
                  <a:pt x="2" y="3"/>
                </a:lnTo>
                <a:lnTo>
                  <a:pt x="2" y="1"/>
                </a:lnTo>
                <a:lnTo>
                  <a:pt x="0" y="1"/>
                </a:lnTo>
                <a:lnTo>
                  <a:pt x="0" y="0"/>
                </a:lnTo>
                <a:lnTo>
                  <a:pt x="458" y="0"/>
                </a:lnTo>
                <a:lnTo>
                  <a:pt x="458" y="1"/>
                </a:lnTo>
                <a:lnTo>
                  <a:pt x="458" y="3"/>
                </a:lnTo>
                <a:close/>
              </a:path>
            </a:pathLst>
          </a:custGeom>
          <a:solidFill>
            <a:srgbClr val="75737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23" name="Freeform 1129"/>
          <p:cNvSpPr>
            <a:spLocks/>
          </p:cNvSpPr>
          <p:nvPr/>
        </p:nvSpPr>
        <p:spPr bwMode="auto">
          <a:xfrm>
            <a:off x="6583363" y="4478338"/>
            <a:ext cx="730250" cy="4762"/>
          </a:xfrm>
          <a:custGeom>
            <a:avLst/>
            <a:gdLst>
              <a:gd name="T0" fmla="*/ 2147483646 w 460"/>
              <a:gd name="T1" fmla="*/ 2147483646 h 3"/>
              <a:gd name="T2" fmla="*/ 2147483646 w 460"/>
              <a:gd name="T3" fmla="*/ 2147483646 h 3"/>
              <a:gd name="T4" fmla="*/ 2147483646 w 460"/>
              <a:gd name="T5" fmla="*/ 2147483646 h 3"/>
              <a:gd name="T6" fmla="*/ 2147483646 w 460"/>
              <a:gd name="T7" fmla="*/ 2147483646 h 3"/>
              <a:gd name="T8" fmla="*/ 2147483646 w 460"/>
              <a:gd name="T9" fmla="*/ 2147483646 h 3"/>
              <a:gd name="T10" fmla="*/ 2147483646 w 460"/>
              <a:gd name="T11" fmla="*/ 2147483646 h 3"/>
              <a:gd name="T12" fmla="*/ 0 w 460"/>
              <a:gd name="T13" fmla="*/ 0 h 3"/>
              <a:gd name="T14" fmla="*/ 0 w 460"/>
              <a:gd name="T15" fmla="*/ 0 h 3"/>
              <a:gd name="T16" fmla="*/ 0 w 460"/>
              <a:gd name="T17" fmla="*/ 0 h 3"/>
              <a:gd name="T18" fmla="*/ 0 w 460"/>
              <a:gd name="T19" fmla="*/ 0 h 3"/>
              <a:gd name="T20" fmla="*/ 2147483646 w 460"/>
              <a:gd name="T21" fmla="*/ 0 h 3"/>
              <a:gd name="T22" fmla="*/ 2147483646 w 460"/>
              <a:gd name="T23" fmla="*/ 0 h 3"/>
              <a:gd name="T24" fmla="*/ 2147483646 w 460"/>
              <a:gd name="T25" fmla="*/ 0 h 3"/>
              <a:gd name="T26" fmla="*/ 2147483646 w 460"/>
              <a:gd name="T27" fmla="*/ 0 h 3"/>
              <a:gd name="T28" fmla="*/ 2147483646 w 460"/>
              <a:gd name="T29" fmla="*/ 2147483646 h 3"/>
              <a:gd name="T30" fmla="*/ 2147483646 w 460"/>
              <a:gd name="T31" fmla="*/ 2147483646 h 3"/>
              <a:gd name="T32" fmla="*/ 2147483646 w 460"/>
              <a:gd name="T33" fmla="*/ 2147483646 h 3"/>
              <a:gd name="T34" fmla="*/ 2147483646 w 460"/>
              <a:gd name="T35" fmla="*/ 2147483646 h 3"/>
              <a:gd name="T36" fmla="*/ 2147483646 w 460"/>
              <a:gd name="T37" fmla="*/ 2147483646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60" h="3">
                <a:moveTo>
                  <a:pt x="460" y="3"/>
                </a:moveTo>
                <a:lnTo>
                  <a:pt x="2" y="3"/>
                </a:lnTo>
                <a:lnTo>
                  <a:pt x="2" y="2"/>
                </a:lnTo>
                <a:lnTo>
                  <a:pt x="0" y="0"/>
                </a:lnTo>
                <a:lnTo>
                  <a:pt x="460" y="0"/>
                </a:lnTo>
                <a:lnTo>
                  <a:pt x="460" y="2"/>
                </a:lnTo>
                <a:lnTo>
                  <a:pt x="460" y="3"/>
                </a:lnTo>
                <a:close/>
              </a:path>
            </a:pathLst>
          </a:custGeom>
          <a:solidFill>
            <a:srgbClr val="77767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24" name="Freeform 1130"/>
          <p:cNvSpPr>
            <a:spLocks/>
          </p:cNvSpPr>
          <p:nvPr/>
        </p:nvSpPr>
        <p:spPr bwMode="auto">
          <a:xfrm>
            <a:off x="6581775" y="4475163"/>
            <a:ext cx="731838" cy="6350"/>
          </a:xfrm>
          <a:custGeom>
            <a:avLst/>
            <a:gdLst>
              <a:gd name="T0" fmla="*/ 2147483646 w 461"/>
              <a:gd name="T1" fmla="*/ 2147483646 h 4"/>
              <a:gd name="T2" fmla="*/ 2147483646 w 461"/>
              <a:gd name="T3" fmla="*/ 2147483646 h 4"/>
              <a:gd name="T4" fmla="*/ 2147483646 w 461"/>
              <a:gd name="T5" fmla="*/ 2147483646 h 4"/>
              <a:gd name="T6" fmla="*/ 2147483646 w 461"/>
              <a:gd name="T7" fmla="*/ 2147483646 h 4"/>
              <a:gd name="T8" fmla="*/ 2147483646 w 461"/>
              <a:gd name="T9" fmla="*/ 2147483646 h 4"/>
              <a:gd name="T10" fmla="*/ 2147483646 w 461"/>
              <a:gd name="T11" fmla="*/ 2147483646 h 4"/>
              <a:gd name="T12" fmla="*/ 0 w 461"/>
              <a:gd name="T13" fmla="*/ 0 h 4"/>
              <a:gd name="T14" fmla="*/ 0 w 461"/>
              <a:gd name="T15" fmla="*/ 0 h 4"/>
              <a:gd name="T16" fmla="*/ 0 w 461"/>
              <a:gd name="T17" fmla="*/ 0 h 4"/>
              <a:gd name="T18" fmla="*/ 0 w 461"/>
              <a:gd name="T19" fmla="*/ 0 h 4"/>
              <a:gd name="T20" fmla="*/ 2147483646 w 461"/>
              <a:gd name="T21" fmla="*/ 0 h 4"/>
              <a:gd name="T22" fmla="*/ 2147483646 w 461"/>
              <a:gd name="T23" fmla="*/ 0 h 4"/>
              <a:gd name="T24" fmla="*/ 2147483646 w 461"/>
              <a:gd name="T25" fmla="*/ 0 h 4"/>
              <a:gd name="T26" fmla="*/ 2147483646 w 461"/>
              <a:gd name="T27" fmla="*/ 0 h 4"/>
              <a:gd name="T28" fmla="*/ 2147483646 w 461"/>
              <a:gd name="T29" fmla="*/ 2147483646 h 4"/>
              <a:gd name="T30" fmla="*/ 2147483646 w 461"/>
              <a:gd name="T31" fmla="*/ 2147483646 h 4"/>
              <a:gd name="T32" fmla="*/ 2147483646 w 461"/>
              <a:gd name="T33" fmla="*/ 2147483646 h 4"/>
              <a:gd name="T34" fmla="*/ 2147483646 w 461"/>
              <a:gd name="T35" fmla="*/ 2147483646 h 4"/>
              <a:gd name="T36" fmla="*/ 2147483646 w 461"/>
              <a:gd name="T37" fmla="*/ 2147483646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61" h="4">
                <a:moveTo>
                  <a:pt x="461" y="4"/>
                </a:moveTo>
                <a:lnTo>
                  <a:pt x="3" y="4"/>
                </a:lnTo>
                <a:lnTo>
                  <a:pt x="1" y="2"/>
                </a:lnTo>
                <a:lnTo>
                  <a:pt x="0" y="0"/>
                </a:lnTo>
                <a:lnTo>
                  <a:pt x="461" y="0"/>
                </a:lnTo>
                <a:lnTo>
                  <a:pt x="461" y="2"/>
                </a:lnTo>
                <a:lnTo>
                  <a:pt x="461" y="4"/>
                </a:lnTo>
                <a:close/>
              </a:path>
            </a:pathLst>
          </a:custGeom>
          <a:solidFill>
            <a:srgbClr val="79777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25" name="Freeform 1131"/>
          <p:cNvSpPr>
            <a:spLocks/>
          </p:cNvSpPr>
          <p:nvPr/>
        </p:nvSpPr>
        <p:spPr bwMode="auto">
          <a:xfrm>
            <a:off x="6578600" y="4471988"/>
            <a:ext cx="735013" cy="6350"/>
          </a:xfrm>
          <a:custGeom>
            <a:avLst/>
            <a:gdLst>
              <a:gd name="T0" fmla="*/ 2147483646 w 463"/>
              <a:gd name="T1" fmla="*/ 2147483646 h 4"/>
              <a:gd name="T2" fmla="*/ 2147483646 w 463"/>
              <a:gd name="T3" fmla="*/ 2147483646 h 4"/>
              <a:gd name="T4" fmla="*/ 2147483646 w 463"/>
              <a:gd name="T5" fmla="*/ 2147483646 h 4"/>
              <a:gd name="T6" fmla="*/ 2147483646 w 463"/>
              <a:gd name="T7" fmla="*/ 2147483646 h 4"/>
              <a:gd name="T8" fmla="*/ 2147483646 w 463"/>
              <a:gd name="T9" fmla="*/ 2147483646 h 4"/>
              <a:gd name="T10" fmla="*/ 2147483646 w 463"/>
              <a:gd name="T11" fmla="*/ 2147483646 h 4"/>
              <a:gd name="T12" fmla="*/ 2147483646 w 463"/>
              <a:gd name="T13" fmla="*/ 0 h 4"/>
              <a:gd name="T14" fmla="*/ 0 w 463"/>
              <a:gd name="T15" fmla="*/ 0 h 4"/>
              <a:gd name="T16" fmla="*/ 0 w 463"/>
              <a:gd name="T17" fmla="*/ 0 h 4"/>
              <a:gd name="T18" fmla="*/ 0 w 463"/>
              <a:gd name="T19" fmla="*/ 0 h 4"/>
              <a:gd name="T20" fmla="*/ 2147483646 w 463"/>
              <a:gd name="T21" fmla="*/ 0 h 4"/>
              <a:gd name="T22" fmla="*/ 2147483646 w 463"/>
              <a:gd name="T23" fmla="*/ 0 h 4"/>
              <a:gd name="T24" fmla="*/ 2147483646 w 463"/>
              <a:gd name="T25" fmla="*/ 0 h 4"/>
              <a:gd name="T26" fmla="*/ 2147483646 w 463"/>
              <a:gd name="T27" fmla="*/ 0 h 4"/>
              <a:gd name="T28" fmla="*/ 2147483646 w 463"/>
              <a:gd name="T29" fmla="*/ 2147483646 h 4"/>
              <a:gd name="T30" fmla="*/ 2147483646 w 463"/>
              <a:gd name="T31" fmla="*/ 2147483646 h 4"/>
              <a:gd name="T32" fmla="*/ 2147483646 w 463"/>
              <a:gd name="T33" fmla="*/ 2147483646 h 4"/>
              <a:gd name="T34" fmla="*/ 2147483646 w 463"/>
              <a:gd name="T35" fmla="*/ 2147483646 h 4"/>
              <a:gd name="T36" fmla="*/ 2147483646 w 463"/>
              <a:gd name="T37" fmla="*/ 2147483646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463" h="4">
                <a:moveTo>
                  <a:pt x="463" y="4"/>
                </a:moveTo>
                <a:lnTo>
                  <a:pt x="3" y="4"/>
                </a:lnTo>
                <a:lnTo>
                  <a:pt x="2" y="2"/>
                </a:lnTo>
                <a:lnTo>
                  <a:pt x="2" y="0"/>
                </a:lnTo>
                <a:lnTo>
                  <a:pt x="0" y="0"/>
                </a:lnTo>
                <a:lnTo>
                  <a:pt x="463" y="0"/>
                </a:lnTo>
                <a:lnTo>
                  <a:pt x="463" y="2"/>
                </a:lnTo>
                <a:lnTo>
                  <a:pt x="463" y="4"/>
                </a:lnTo>
                <a:close/>
              </a:path>
            </a:pathLst>
          </a:custGeom>
          <a:solidFill>
            <a:srgbClr val="7D7B7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26" name="Freeform 1132"/>
          <p:cNvSpPr>
            <a:spLocks/>
          </p:cNvSpPr>
          <p:nvPr/>
        </p:nvSpPr>
        <p:spPr bwMode="auto">
          <a:xfrm>
            <a:off x="6575425" y="4470400"/>
            <a:ext cx="738188" cy="4763"/>
          </a:xfrm>
          <a:custGeom>
            <a:avLst/>
            <a:gdLst>
              <a:gd name="T0" fmla="*/ 2147483646 w 465"/>
              <a:gd name="T1" fmla="*/ 2147483646 h 3"/>
              <a:gd name="T2" fmla="*/ 2147483646 w 465"/>
              <a:gd name="T3" fmla="*/ 2147483646 h 3"/>
              <a:gd name="T4" fmla="*/ 2147483646 w 465"/>
              <a:gd name="T5" fmla="*/ 2147483646 h 3"/>
              <a:gd name="T6" fmla="*/ 2147483646 w 465"/>
              <a:gd name="T7" fmla="*/ 2147483646 h 3"/>
              <a:gd name="T8" fmla="*/ 2147483646 w 465"/>
              <a:gd name="T9" fmla="*/ 2147483646 h 3"/>
              <a:gd name="T10" fmla="*/ 2147483646 w 465"/>
              <a:gd name="T11" fmla="*/ 2147483646 h 3"/>
              <a:gd name="T12" fmla="*/ 2147483646 w 465"/>
              <a:gd name="T13" fmla="*/ 0 h 3"/>
              <a:gd name="T14" fmla="*/ 2147483646 w 465"/>
              <a:gd name="T15" fmla="*/ 0 h 3"/>
              <a:gd name="T16" fmla="*/ 0 w 465"/>
              <a:gd name="T17" fmla="*/ 0 h 3"/>
              <a:gd name="T18" fmla="*/ 0 w 465"/>
              <a:gd name="T19" fmla="*/ 0 h 3"/>
              <a:gd name="T20" fmla="*/ 2147483646 w 465"/>
              <a:gd name="T21" fmla="*/ 0 h 3"/>
              <a:gd name="T22" fmla="*/ 2147483646 w 465"/>
              <a:gd name="T23" fmla="*/ 0 h 3"/>
              <a:gd name="T24" fmla="*/ 2147483646 w 465"/>
              <a:gd name="T25" fmla="*/ 0 h 3"/>
              <a:gd name="T26" fmla="*/ 2147483646 w 465"/>
              <a:gd name="T27" fmla="*/ 0 h 3"/>
              <a:gd name="T28" fmla="*/ 2147483646 w 465"/>
              <a:gd name="T29" fmla="*/ 0 h 3"/>
              <a:gd name="T30" fmla="*/ 2147483646 w 465"/>
              <a:gd name="T31" fmla="*/ 0 h 3"/>
              <a:gd name="T32" fmla="*/ 2147483646 w 465"/>
              <a:gd name="T33" fmla="*/ 0 h 3"/>
              <a:gd name="T34" fmla="*/ 2147483646 w 465"/>
              <a:gd name="T35" fmla="*/ 0 h 3"/>
              <a:gd name="T36" fmla="*/ 2147483646 w 465"/>
              <a:gd name="T37" fmla="*/ 0 h 3"/>
              <a:gd name="T38" fmla="*/ 2147483646 w 465"/>
              <a:gd name="T39" fmla="*/ 0 h 3"/>
              <a:gd name="T40" fmla="*/ 2147483646 w 465"/>
              <a:gd name="T41" fmla="*/ 0 h 3"/>
              <a:gd name="T42" fmla="*/ 2147483646 w 465"/>
              <a:gd name="T43" fmla="*/ 0 h 3"/>
              <a:gd name="T44" fmla="*/ 2147483646 w 465"/>
              <a:gd name="T45" fmla="*/ 0 h 3"/>
              <a:gd name="T46" fmla="*/ 2147483646 w 465"/>
              <a:gd name="T47" fmla="*/ 2147483646 h 3"/>
              <a:gd name="T48" fmla="*/ 2147483646 w 465"/>
              <a:gd name="T49" fmla="*/ 2147483646 h 3"/>
              <a:gd name="T50" fmla="*/ 2147483646 w 465"/>
              <a:gd name="T51" fmla="*/ 2147483646 h 3"/>
              <a:gd name="T52" fmla="*/ 2147483646 w 465"/>
              <a:gd name="T53" fmla="*/ 2147483646 h 3"/>
              <a:gd name="T54" fmla="*/ 2147483646 w 465"/>
              <a:gd name="T55" fmla="*/ 2147483646 h 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65" h="3">
                <a:moveTo>
                  <a:pt x="465" y="3"/>
                </a:moveTo>
                <a:lnTo>
                  <a:pt x="4" y="3"/>
                </a:lnTo>
                <a:lnTo>
                  <a:pt x="4" y="1"/>
                </a:lnTo>
                <a:lnTo>
                  <a:pt x="2" y="1"/>
                </a:lnTo>
                <a:lnTo>
                  <a:pt x="2" y="0"/>
                </a:lnTo>
                <a:lnTo>
                  <a:pt x="0" y="0"/>
                </a:lnTo>
                <a:lnTo>
                  <a:pt x="142" y="0"/>
                </a:lnTo>
                <a:lnTo>
                  <a:pt x="149" y="0"/>
                </a:lnTo>
                <a:lnTo>
                  <a:pt x="156" y="0"/>
                </a:lnTo>
                <a:lnTo>
                  <a:pt x="161" y="0"/>
                </a:lnTo>
                <a:lnTo>
                  <a:pt x="168" y="0"/>
                </a:lnTo>
                <a:lnTo>
                  <a:pt x="173" y="0"/>
                </a:lnTo>
                <a:lnTo>
                  <a:pt x="179" y="0"/>
                </a:lnTo>
                <a:lnTo>
                  <a:pt x="185" y="0"/>
                </a:lnTo>
                <a:lnTo>
                  <a:pt x="191" y="0"/>
                </a:lnTo>
                <a:lnTo>
                  <a:pt x="465" y="0"/>
                </a:lnTo>
                <a:lnTo>
                  <a:pt x="465" y="1"/>
                </a:lnTo>
                <a:lnTo>
                  <a:pt x="465" y="3"/>
                </a:lnTo>
                <a:close/>
              </a:path>
            </a:pathLst>
          </a:custGeom>
          <a:solidFill>
            <a:srgbClr val="7F7D7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27" name="Freeform 1133"/>
          <p:cNvSpPr>
            <a:spLocks/>
          </p:cNvSpPr>
          <p:nvPr/>
        </p:nvSpPr>
        <p:spPr bwMode="auto">
          <a:xfrm>
            <a:off x="6573838" y="4467225"/>
            <a:ext cx="739775" cy="4763"/>
          </a:xfrm>
          <a:custGeom>
            <a:avLst/>
            <a:gdLst>
              <a:gd name="T0" fmla="*/ 2147483646 w 466"/>
              <a:gd name="T1" fmla="*/ 2147483646 h 3"/>
              <a:gd name="T2" fmla="*/ 2147483646 w 466"/>
              <a:gd name="T3" fmla="*/ 2147483646 h 3"/>
              <a:gd name="T4" fmla="*/ 2147483646 w 466"/>
              <a:gd name="T5" fmla="*/ 2147483646 h 3"/>
              <a:gd name="T6" fmla="*/ 2147483646 w 466"/>
              <a:gd name="T7" fmla="*/ 2147483646 h 3"/>
              <a:gd name="T8" fmla="*/ 2147483646 w 466"/>
              <a:gd name="T9" fmla="*/ 2147483646 h 3"/>
              <a:gd name="T10" fmla="*/ 2147483646 w 466"/>
              <a:gd name="T11" fmla="*/ 2147483646 h 3"/>
              <a:gd name="T12" fmla="*/ 2147483646 w 466"/>
              <a:gd name="T13" fmla="*/ 0 h 3"/>
              <a:gd name="T14" fmla="*/ 2147483646 w 466"/>
              <a:gd name="T15" fmla="*/ 0 h 3"/>
              <a:gd name="T16" fmla="*/ 2147483646 w 466"/>
              <a:gd name="T17" fmla="*/ 0 h 3"/>
              <a:gd name="T18" fmla="*/ 0 w 466"/>
              <a:gd name="T19" fmla="*/ 0 h 3"/>
              <a:gd name="T20" fmla="*/ 2147483646 w 466"/>
              <a:gd name="T21" fmla="*/ 0 h 3"/>
              <a:gd name="T22" fmla="*/ 2147483646 w 466"/>
              <a:gd name="T23" fmla="*/ 0 h 3"/>
              <a:gd name="T24" fmla="*/ 2147483646 w 466"/>
              <a:gd name="T25" fmla="*/ 2147483646 h 3"/>
              <a:gd name="T26" fmla="*/ 2147483646 w 466"/>
              <a:gd name="T27" fmla="*/ 2147483646 h 3"/>
              <a:gd name="T28" fmla="*/ 2147483646 w 466"/>
              <a:gd name="T29" fmla="*/ 2147483646 h 3"/>
              <a:gd name="T30" fmla="*/ 2147483646 w 466"/>
              <a:gd name="T31" fmla="*/ 2147483646 h 3"/>
              <a:gd name="T32" fmla="*/ 2147483646 w 466"/>
              <a:gd name="T33" fmla="*/ 2147483646 h 3"/>
              <a:gd name="T34" fmla="*/ 2147483646 w 466"/>
              <a:gd name="T35" fmla="*/ 0 h 3"/>
              <a:gd name="T36" fmla="*/ 2147483646 w 466"/>
              <a:gd name="T37" fmla="*/ 0 h 3"/>
              <a:gd name="T38" fmla="*/ 2147483646 w 466"/>
              <a:gd name="T39" fmla="*/ 0 h 3"/>
              <a:gd name="T40" fmla="*/ 2147483646 w 466"/>
              <a:gd name="T41" fmla="*/ 0 h 3"/>
              <a:gd name="T42" fmla="*/ 2147483646 w 466"/>
              <a:gd name="T43" fmla="*/ 0 h 3"/>
              <a:gd name="T44" fmla="*/ 2147483646 w 466"/>
              <a:gd name="T45" fmla="*/ 0 h 3"/>
              <a:gd name="T46" fmla="*/ 2147483646 w 466"/>
              <a:gd name="T47" fmla="*/ 2147483646 h 3"/>
              <a:gd name="T48" fmla="*/ 2147483646 w 466"/>
              <a:gd name="T49" fmla="*/ 2147483646 h 3"/>
              <a:gd name="T50" fmla="*/ 2147483646 w 466"/>
              <a:gd name="T51" fmla="*/ 2147483646 h 3"/>
              <a:gd name="T52" fmla="*/ 2147483646 w 466"/>
              <a:gd name="T53" fmla="*/ 2147483646 h 3"/>
              <a:gd name="T54" fmla="*/ 2147483646 w 466"/>
              <a:gd name="T55" fmla="*/ 2147483646 h 3"/>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66" h="3">
                <a:moveTo>
                  <a:pt x="466" y="3"/>
                </a:moveTo>
                <a:lnTo>
                  <a:pt x="3" y="3"/>
                </a:lnTo>
                <a:lnTo>
                  <a:pt x="3" y="2"/>
                </a:lnTo>
                <a:lnTo>
                  <a:pt x="1" y="2"/>
                </a:lnTo>
                <a:lnTo>
                  <a:pt x="1" y="0"/>
                </a:lnTo>
                <a:lnTo>
                  <a:pt x="0" y="0"/>
                </a:lnTo>
                <a:lnTo>
                  <a:pt x="131" y="0"/>
                </a:lnTo>
                <a:lnTo>
                  <a:pt x="140" y="0"/>
                </a:lnTo>
                <a:lnTo>
                  <a:pt x="148" y="2"/>
                </a:lnTo>
                <a:lnTo>
                  <a:pt x="159" y="2"/>
                </a:lnTo>
                <a:lnTo>
                  <a:pt x="167" y="2"/>
                </a:lnTo>
                <a:lnTo>
                  <a:pt x="175" y="2"/>
                </a:lnTo>
                <a:lnTo>
                  <a:pt x="186" y="2"/>
                </a:lnTo>
                <a:lnTo>
                  <a:pt x="194" y="0"/>
                </a:lnTo>
                <a:lnTo>
                  <a:pt x="202" y="0"/>
                </a:lnTo>
                <a:lnTo>
                  <a:pt x="466" y="0"/>
                </a:lnTo>
                <a:lnTo>
                  <a:pt x="466" y="2"/>
                </a:lnTo>
                <a:lnTo>
                  <a:pt x="466" y="3"/>
                </a:lnTo>
                <a:close/>
              </a:path>
            </a:pathLst>
          </a:custGeom>
          <a:solidFill>
            <a:srgbClr val="807F7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28" name="Freeform 1134"/>
          <p:cNvSpPr>
            <a:spLocks noEditPoints="1"/>
          </p:cNvSpPr>
          <p:nvPr/>
        </p:nvSpPr>
        <p:spPr bwMode="auto">
          <a:xfrm>
            <a:off x="6573838" y="4464050"/>
            <a:ext cx="739775" cy="6350"/>
          </a:xfrm>
          <a:custGeom>
            <a:avLst/>
            <a:gdLst>
              <a:gd name="T0" fmla="*/ 2147483646 w 466"/>
              <a:gd name="T1" fmla="*/ 2147483646 h 4"/>
              <a:gd name="T2" fmla="*/ 2147483646 w 466"/>
              <a:gd name="T3" fmla="*/ 2147483646 h 4"/>
              <a:gd name="T4" fmla="*/ 2147483646 w 466"/>
              <a:gd name="T5" fmla="*/ 2147483646 h 4"/>
              <a:gd name="T6" fmla="*/ 2147483646 w 466"/>
              <a:gd name="T7" fmla="*/ 2147483646 h 4"/>
              <a:gd name="T8" fmla="*/ 2147483646 w 466"/>
              <a:gd name="T9" fmla="*/ 2147483646 h 4"/>
              <a:gd name="T10" fmla="*/ 2147483646 w 466"/>
              <a:gd name="T11" fmla="*/ 2147483646 h 4"/>
              <a:gd name="T12" fmla="*/ 2147483646 w 466"/>
              <a:gd name="T13" fmla="*/ 2147483646 h 4"/>
              <a:gd name="T14" fmla="*/ 2147483646 w 466"/>
              <a:gd name="T15" fmla="*/ 2147483646 h 4"/>
              <a:gd name="T16" fmla="*/ 2147483646 w 466"/>
              <a:gd name="T17" fmla="*/ 2147483646 h 4"/>
              <a:gd name="T18" fmla="*/ 2147483646 w 466"/>
              <a:gd name="T19" fmla="*/ 2147483646 h 4"/>
              <a:gd name="T20" fmla="*/ 2147483646 w 466"/>
              <a:gd name="T21" fmla="*/ 0 h 4"/>
              <a:gd name="T22" fmla="*/ 2147483646 w 466"/>
              <a:gd name="T23" fmla="*/ 0 h 4"/>
              <a:gd name="T24" fmla="*/ 2147483646 w 466"/>
              <a:gd name="T25" fmla="*/ 0 h 4"/>
              <a:gd name="T26" fmla="*/ 2147483646 w 466"/>
              <a:gd name="T27" fmla="*/ 0 h 4"/>
              <a:gd name="T28" fmla="*/ 2147483646 w 466"/>
              <a:gd name="T29" fmla="*/ 0 h 4"/>
              <a:gd name="T30" fmla="*/ 2147483646 w 466"/>
              <a:gd name="T31" fmla="*/ 0 h 4"/>
              <a:gd name="T32" fmla="*/ 2147483646 w 466"/>
              <a:gd name="T33" fmla="*/ 0 h 4"/>
              <a:gd name="T34" fmla="*/ 2147483646 w 466"/>
              <a:gd name="T35" fmla="*/ 0 h 4"/>
              <a:gd name="T36" fmla="*/ 2147483646 w 466"/>
              <a:gd name="T37" fmla="*/ 0 h 4"/>
              <a:gd name="T38" fmla="*/ 2147483646 w 466"/>
              <a:gd name="T39" fmla="*/ 0 h 4"/>
              <a:gd name="T40" fmla="*/ 2147483646 w 466"/>
              <a:gd name="T41" fmla="*/ 0 h 4"/>
              <a:gd name="T42" fmla="*/ 2147483646 w 466"/>
              <a:gd name="T43" fmla="*/ 0 h 4"/>
              <a:gd name="T44" fmla="*/ 2147483646 w 466"/>
              <a:gd name="T45" fmla="*/ 2147483646 h 4"/>
              <a:gd name="T46" fmla="*/ 2147483646 w 466"/>
              <a:gd name="T47" fmla="*/ 2147483646 h 4"/>
              <a:gd name="T48" fmla="*/ 2147483646 w 466"/>
              <a:gd name="T49" fmla="*/ 2147483646 h 4"/>
              <a:gd name="T50" fmla="*/ 2147483646 w 466"/>
              <a:gd name="T51" fmla="*/ 2147483646 h 4"/>
              <a:gd name="T52" fmla="*/ 2147483646 w 466"/>
              <a:gd name="T53" fmla="*/ 2147483646 h 4"/>
              <a:gd name="T54" fmla="*/ 2147483646 w 466"/>
              <a:gd name="T55" fmla="*/ 2147483646 h 4"/>
              <a:gd name="T56" fmla="*/ 2147483646 w 466"/>
              <a:gd name="T57" fmla="*/ 2147483646 h 4"/>
              <a:gd name="T58" fmla="*/ 2147483646 w 466"/>
              <a:gd name="T59" fmla="*/ 2147483646 h 4"/>
              <a:gd name="T60" fmla="*/ 2147483646 w 466"/>
              <a:gd name="T61" fmla="*/ 2147483646 h 4"/>
              <a:gd name="T62" fmla="*/ 2147483646 w 466"/>
              <a:gd name="T63" fmla="*/ 2147483646 h 4"/>
              <a:gd name="T64" fmla="*/ 0 w 466"/>
              <a:gd name="T65" fmla="*/ 2147483646 h 4"/>
              <a:gd name="T66" fmla="*/ 0 w 466"/>
              <a:gd name="T67" fmla="*/ 0 h 4"/>
              <a:gd name="T68" fmla="*/ 0 w 466"/>
              <a:gd name="T69" fmla="*/ 0 h 4"/>
              <a:gd name="T70" fmla="*/ 0 w 466"/>
              <a:gd name="T71" fmla="*/ 0 h 4"/>
              <a:gd name="T72" fmla="*/ 0 w 466"/>
              <a:gd name="T73" fmla="*/ 0 h 4"/>
              <a:gd name="T74" fmla="*/ 2147483646 w 466"/>
              <a:gd name="T75" fmla="*/ 0 h 4"/>
              <a:gd name="T76" fmla="*/ 2147483646 w 466"/>
              <a:gd name="T77" fmla="*/ 0 h 4"/>
              <a:gd name="T78" fmla="*/ 2147483646 w 466"/>
              <a:gd name="T79" fmla="*/ 0 h 4"/>
              <a:gd name="T80" fmla="*/ 2147483646 w 466"/>
              <a:gd name="T81" fmla="*/ 0 h 4"/>
              <a:gd name="T82" fmla="*/ 2147483646 w 466"/>
              <a:gd name="T83" fmla="*/ 2147483646 h 4"/>
              <a:gd name="T84" fmla="*/ 2147483646 w 466"/>
              <a:gd name="T85" fmla="*/ 2147483646 h 4"/>
              <a:gd name="T86" fmla="*/ 2147483646 w 466"/>
              <a:gd name="T87" fmla="*/ 2147483646 h 4"/>
              <a:gd name="T88" fmla="*/ 2147483646 w 466"/>
              <a:gd name="T89" fmla="*/ 2147483646 h 4"/>
              <a:gd name="T90" fmla="*/ 2147483646 w 466"/>
              <a:gd name="T91" fmla="*/ 2147483646 h 4"/>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66" h="4">
                <a:moveTo>
                  <a:pt x="466" y="4"/>
                </a:moveTo>
                <a:lnTo>
                  <a:pt x="192" y="4"/>
                </a:lnTo>
                <a:lnTo>
                  <a:pt x="194" y="4"/>
                </a:lnTo>
                <a:lnTo>
                  <a:pt x="194" y="2"/>
                </a:lnTo>
                <a:lnTo>
                  <a:pt x="196" y="2"/>
                </a:lnTo>
                <a:lnTo>
                  <a:pt x="197" y="2"/>
                </a:lnTo>
                <a:lnTo>
                  <a:pt x="199" y="2"/>
                </a:lnTo>
                <a:lnTo>
                  <a:pt x="201" y="2"/>
                </a:lnTo>
                <a:lnTo>
                  <a:pt x="202" y="2"/>
                </a:lnTo>
                <a:lnTo>
                  <a:pt x="202" y="0"/>
                </a:lnTo>
                <a:lnTo>
                  <a:pt x="204" y="0"/>
                </a:lnTo>
                <a:lnTo>
                  <a:pt x="206" y="0"/>
                </a:lnTo>
                <a:lnTo>
                  <a:pt x="208" y="0"/>
                </a:lnTo>
                <a:lnTo>
                  <a:pt x="209" y="0"/>
                </a:lnTo>
                <a:lnTo>
                  <a:pt x="466" y="0"/>
                </a:lnTo>
                <a:lnTo>
                  <a:pt x="466" y="2"/>
                </a:lnTo>
                <a:lnTo>
                  <a:pt x="466" y="4"/>
                </a:lnTo>
                <a:close/>
                <a:moveTo>
                  <a:pt x="143" y="4"/>
                </a:moveTo>
                <a:lnTo>
                  <a:pt x="1" y="4"/>
                </a:lnTo>
                <a:lnTo>
                  <a:pt x="1" y="2"/>
                </a:lnTo>
                <a:lnTo>
                  <a:pt x="0" y="2"/>
                </a:lnTo>
                <a:lnTo>
                  <a:pt x="0" y="0"/>
                </a:lnTo>
                <a:lnTo>
                  <a:pt x="121" y="0"/>
                </a:lnTo>
                <a:lnTo>
                  <a:pt x="123" y="0"/>
                </a:lnTo>
                <a:lnTo>
                  <a:pt x="126" y="0"/>
                </a:lnTo>
                <a:lnTo>
                  <a:pt x="130" y="0"/>
                </a:lnTo>
                <a:lnTo>
                  <a:pt x="131" y="2"/>
                </a:lnTo>
                <a:lnTo>
                  <a:pt x="135" y="2"/>
                </a:lnTo>
                <a:lnTo>
                  <a:pt x="138" y="2"/>
                </a:lnTo>
                <a:lnTo>
                  <a:pt x="142" y="2"/>
                </a:lnTo>
                <a:lnTo>
                  <a:pt x="143" y="4"/>
                </a:lnTo>
                <a:close/>
              </a:path>
            </a:pathLst>
          </a:custGeom>
          <a:solidFill>
            <a:srgbClr val="84828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29" name="Freeform 1135"/>
          <p:cNvSpPr>
            <a:spLocks noEditPoints="1"/>
          </p:cNvSpPr>
          <p:nvPr/>
        </p:nvSpPr>
        <p:spPr bwMode="auto">
          <a:xfrm>
            <a:off x="6570663" y="4462463"/>
            <a:ext cx="742950" cy="4762"/>
          </a:xfrm>
          <a:custGeom>
            <a:avLst/>
            <a:gdLst>
              <a:gd name="T0" fmla="*/ 2147483646 w 468"/>
              <a:gd name="T1" fmla="*/ 2147483646 h 3"/>
              <a:gd name="T2" fmla="*/ 2147483646 w 468"/>
              <a:gd name="T3" fmla="*/ 2147483646 h 3"/>
              <a:gd name="T4" fmla="*/ 2147483646 w 468"/>
              <a:gd name="T5" fmla="*/ 2147483646 h 3"/>
              <a:gd name="T6" fmla="*/ 2147483646 w 468"/>
              <a:gd name="T7" fmla="*/ 2147483646 h 3"/>
              <a:gd name="T8" fmla="*/ 2147483646 w 468"/>
              <a:gd name="T9" fmla="*/ 2147483646 h 3"/>
              <a:gd name="T10" fmla="*/ 2147483646 w 468"/>
              <a:gd name="T11" fmla="*/ 2147483646 h 3"/>
              <a:gd name="T12" fmla="*/ 2147483646 w 468"/>
              <a:gd name="T13" fmla="*/ 2147483646 h 3"/>
              <a:gd name="T14" fmla="*/ 2147483646 w 468"/>
              <a:gd name="T15" fmla="*/ 2147483646 h 3"/>
              <a:gd name="T16" fmla="*/ 2147483646 w 468"/>
              <a:gd name="T17" fmla="*/ 2147483646 h 3"/>
              <a:gd name="T18" fmla="*/ 2147483646 w 468"/>
              <a:gd name="T19" fmla="*/ 2147483646 h 3"/>
              <a:gd name="T20" fmla="*/ 2147483646 w 468"/>
              <a:gd name="T21" fmla="*/ 2147483646 h 3"/>
              <a:gd name="T22" fmla="*/ 2147483646 w 468"/>
              <a:gd name="T23" fmla="*/ 2147483646 h 3"/>
              <a:gd name="T24" fmla="*/ 2147483646 w 468"/>
              <a:gd name="T25" fmla="*/ 2147483646 h 3"/>
              <a:gd name="T26" fmla="*/ 2147483646 w 468"/>
              <a:gd name="T27" fmla="*/ 2147483646 h 3"/>
              <a:gd name="T28" fmla="*/ 2147483646 w 468"/>
              <a:gd name="T29" fmla="*/ 0 h 3"/>
              <a:gd name="T30" fmla="*/ 2147483646 w 468"/>
              <a:gd name="T31" fmla="*/ 0 h 3"/>
              <a:gd name="T32" fmla="*/ 2147483646 w 468"/>
              <a:gd name="T33" fmla="*/ 0 h 3"/>
              <a:gd name="T34" fmla="*/ 2147483646 w 468"/>
              <a:gd name="T35" fmla="*/ 0 h 3"/>
              <a:gd name="T36" fmla="*/ 2147483646 w 468"/>
              <a:gd name="T37" fmla="*/ 0 h 3"/>
              <a:gd name="T38" fmla="*/ 2147483646 w 468"/>
              <a:gd name="T39" fmla="*/ 0 h 3"/>
              <a:gd name="T40" fmla="*/ 2147483646 w 468"/>
              <a:gd name="T41" fmla="*/ 0 h 3"/>
              <a:gd name="T42" fmla="*/ 2147483646 w 468"/>
              <a:gd name="T43" fmla="*/ 0 h 3"/>
              <a:gd name="T44" fmla="*/ 2147483646 w 468"/>
              <a:gd name="T45" fmla="*/ 2147483646 h 3"/>
              <a:gd name="T46" fmla="*/ 2147483646 w 468"/>
              <a:gd name="T47" fmla="*/ 2147483646 h 3"/>
              <a:gd name="T48" fmla="*/ 2147483646 w 468"/>
              <a:gd name="T49" fmla="*/ 2147483646 h 3"/>
              <a:gd name="T50" fmla="*/ 2147483646 w 468"/>
              <a:gd name="T51" fmla="*/ 2147483646 h 3"/>
              <a:gd name="T52" fmla="*/ 2147483646 w 468"/>
              <a:gd name="T53" fmla="*/ 2147483646 h 3"/>
              <a:gd name="T54" fmla="*/ 2147483646 w 468"/>
              <a:gd name="T55" fmla="*/ 2147483646 h 3"/>
              <a:gd name="T56" fmla="*/ 2147483646 w 468"/>
              <a:gd name="T57" fmla="*/ 2147483646 h 3"/>
              <a:gd name="T58" fmla="*/ 2147483646 w 468"/>
              <a:gd name="T59" fmla="*/ 2147483646 h 3"/>
              <a:gd name="T60" fmla="*/ 2147483646 w 468"/>
              <a:gd name="T61" fmla="*/ 2147483646 h 3"/>
              <a:gd name="T62" fmla="*/ 2147483646 w 468"/>
              <a:gd name="T63" fmla="*/ 2147483646 h 3"/>
              <a:gd name="T64" fmla="*/ 2147483646 w 468"/>
              <a:gd name="T65" fmla="*/ 2147483646 h 3"/>
              <a:gd name="T66" fmla="*/ 0 w 468"/>
              <a:gd name="T67" fmla="*/ 0 h 3"/>
              <a:gd name="T68" fmla="*/ 0 w 468"/>
              <a:gd name="T69" fmla="*/ 0 h 3"/>
              <a:gd name="T70" fmla="*/ 0 w 468"/>
              <a:gd name="T71" fmla="*/ 0 h 3"/>
              <a:gd name="T72" fmla="*/ 0 w 468"/>
              <a:gd name="T73" fmla="*/ 0 h 3"/>
              <a:gd name="T74" fmla="*/ 2147483646 w 468"/>
              <a:gd name="T75" fmla="*/ 0 h 3"/>
              <a:gd name="T76" fmla="*/ 2147483646 w 468"/>
              <a:gd name="T77" fmla="*/ 0 h 3"/>
              <a:gd name="T78" fmla="*/ 2147483646 w 468"/>
              <a:gd name="T79" fmla="*/ 0 h 3"/>
              <a:gd name="T80" fmla="*/ 2147483646 w 468"/>
              <a:gd name="T81" fmla="*/ 0 h 3"/>
              <a:gd name="T82" fmla="*/ 2147483646 w 468"/>
              <a:gd name="T83" fmla="*/ 2147483646 h 3"/>
              <a:gd name="T84" fmla="*/ 2147483646 w 468"/>
              <a:gd name="T85" fmla="*/ 2147483646 h 3"/>
              <a:gd name="T86" fmla="*/ 2147483646 w 468"/>
              <a:gd name="T87" fmla="*/ 2147483646 h 3"/>
              <a:gd name="T88" fmla="*/ 2147483646 w 468"/>
              <a:gd name="T89" fmla="*/ 2147483646 h 3"/>
              <a:gd name="T90" fmla="*/ 2147483646 w 468"/>
              <a:gd name="T91" fmla="*/ 2147483646 h 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68" h="3">
                <a:moveTo>
                  <a:pt x="468" y="3"/>
                </a:moveTo>
                <a:lnTo>
                  <a:pt x="204" y="3"/>
                </a:lnTo>
                <a:lnTo>
                  <a:pt x="206" y="1"/>
                </a:lnTo>
                <a:lnTo>
                  <a:pt x="208" y="1"/>
                </a:lnTo>
                <a:lnTo>
                  <a:pt x="210" y="1"/>
                </a:lnTo>
                <a:lnTo>
                  <a:pt x="211" y="1"/>
                </a:lnTo>
                <a:lnTo>
                  <a:pt x="213" y="0"/>
                </a:lnTo>
                <a:lnTo>
                  <a:pt x="215" y="0"/>
                </a:lnTo>
                <a:lnTo>
                  <a:pt x="216" y="0"/>
                </a:lnTo>
                <a:lnTo>
                  <a:pt x="218" y="0"/>
                </a:lnTo>
                <a:lnTo>
                  <a:pt x="468" y="0"/>
                </a:lnTo>
                <a:lnTo>
                  <a:pt x="468" y="1"/>
                </a:lnTo>
                <a:lnTo>
                  <a:pt x="468" y="3"/>
                </a:lnTo>
                <a:close/>
                <a:moveTo>
                  <a:pt x="133" y="3"/>
                </a:moveTo>
                <a:lnTo>
                  <a:pt x="2" y="3"/>
                </a:lnTo>
                <a:lnTo>
                  <a:pt x="2" y="1"/>
                </a:lnTo>
                <a:lnTo>
                  <a:pt x="0" y="0"/>
                </a:lnTo>
                <a:lnTo>
                  <a:pt x="115" y="0"/>
                </a:lnTo>
                <a:lnTo>
                  <a:pt x="117" y="0"/>
                </a:lnTo>
                <a:lnTo>
                  <a:pt x="118" y="0"/>
                </a:lnTo>
                <a:lnTo>
                  <a:pt x="122" y="0"/>
                </a:lnTo>
                <a:lnTo>
                  <a:pt x="123" y="1"/>
                </a:lnTo>
                <a:lnTo>
                  <a:pt x="125" y="1"/>
                </a:lnTo>
                <a:lnTo>
                  <a:pt x="128" y="1"/>
                </a:lnTo>
                <a:lnTo>
                  <a:pt x="130" y="1"/>
                </a:lnTo>
                <a:lnTo>
                  <a:pt x="133" y="3"/>
                </a:lnTo>
                <a:close/>
              </a:path>
            </a:pathLst>
          </a:custGeom>
          <a:solidFill>
            <a:srgbClr val="868584"/>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30" name="Freeform 1136"/>
          <p:cNvSpPr>
            <a:spLocks noEditPoints="1"/>
          </p:cNvSpPr>
          <p:nvPr/>
        </p:nvSpPr>
        <p:spPr bwMode="auto">
          <a:xfrm>
            <a:off x="6567488" y="4459288"/>
            <a:ext cx="746125" cy="4762"/>
          </a:xfrm>
          <a:custGeom>
            <a:avLst/>
            <a:gdLst>
              <a:gd name="T0" fmla="*/ 2147483646 w 470"/>
              <a:gd name="T1" fmla="*/ 2147483646 h 3"/>
              <a:gd name="T2" fmla="*/ 2147483646 w 470"/>
              <a:gd name="T3" fmla="*/ 2147483646 h 3"/>
              <a:gd name="T4" fmla="*/ 2147483646 w 470"/>
              <a:gd name="T5" fmla="*/ 2147483646 h 3"/>
              <a:gd name="T6" fmla="*/ 2147483646 w 470"/>
              <a:gd name="T7" fmla="*/ 2147483646 h 3"/>
              <a:gd name="T8" fmla="*/ 2147483646 w 470"/>
              <a:gd name="T9" fmla="*/ 2147483646 h 3"/>
              <a:gd name="T10" fmla="*/ 2147483646 w 470"/>
              <a:gd name="T11" fmla="*/ 2147483646 h 3"/>
              <a:gd name="T12" fmla="*/ 2147483646 w 470"/>
              <a:gd name="T13" fmla="*/ 0 h 3"/>
              <a:gd name="T14" fmla="*/ 2147483646 w 470"/>
              <a:gd name="T15" fmla="*/ 0 h 3"/>
              <a:gd name="T16" fmla="*/ 2147483646 w 470"/>
              <a:gd name="T17" fmla="*/ 0 h 3"/>
              <a:gd name="T18" fmla="*/ 2147483646 w 470"/>
              <a:gd name="T19" fmla="*/ 0 h 3"/>
              <a:gd name="T20" fmla="*/ 2147483646 w 470"/>
              <a:gd name="T21" fmla="*/ 0 h 3"/>
              <a:gd name="T22" fmla="*/ 2147483646 w 470"/>
              <a:gd name="T23" fmla="*/ 0 h 3"/>
              <a:gd name="T24" fmla="*/ 2147483646 w 470"/>
              <a:gd name="T25" fmla="*/ 0 h 3"/>
              <a:gd name="T26" fmla="*/ 2147483646 w 470"/>
              <a:gd name="T27" fmla="*/ 0 h 3"/>
              <a:gd name="T28" fmla="*/ 2147483646 w 470"/>
              <a:gd name="T29" fmla="*/ 2147483646 h 3"/>
              <a:gd name="T30" fmla="*/ 2147483646 w 470"/>
              <a:gd name="T31" fmla="*/ 2147483646 h 3"/>
              <a:gd name="T32" fmla="*/ 2147483646 w 470"/>
              <a:gd name="T33" fmla="*/ 2147483646 h 3"/>
              <a:gd name="T34" fmla="*/ 2147483646 w 470"/>
              <a:gd name="T35" fmla="*/ 2147483646 h 3"/>
              <a:gd name="T36" fmla="*/ 2147483646 w 470"/>
              <a:gd name="T37" fmla="*/ 2147483646 h 3"/>
              <a:gd name="T38" fmla="*/ 2147483646 w 470"/>
              <a:gd name="T39" fmla="*/ 2147483646 h 3"/>
              <a:gd name="T40" fmla="*/ 2147483646 w 470"/>
              <a:gd name="T41" fmla="*/ 2147483646 h 3"/>
              <a:gd name="T42" fmla="*/ 2147483646 w 470"/>
              <a:gd name="T43" fmla="*/ 2147483646 h 3"/>
              <a:gd name="T44" fmla="*/ 2147483646 w 470"/>
              <a:gd name="T45" fmla="*/ 2147483646 h 3"/>
              <a:gd name="T46" fmla="*/ 2147483646 w 470"/>
              <a:gd name="T47" fmla="*/ 2147483646 h 3"/>
              <a:gd name="T48" fmla="*/ 2147483646 w 470"/>
              <a:gd name="T49" fmla="*/ 2147483646 h 3"/>
              <a:gd name="T50" fmla="*/ 2147483646 w 470"/>
              <a:gd name="T51" fmla="*/ 0 h 3"/>
              <a:gd name="T52" fmla="*/ 0 w 470"/>
              <a:gd name="T53" fmla="*/ 0 h 3"/>
              <a:gd name="T54" fmla="*/ 0 w 470"/>
              <a:gd name="T55" fmla="*/ 0 h 3"/>
              <a:gd name="T56" fmla="*/ 0 w 470"/>
              <a:gd name="T57" fmla="*/ 0 h 3"/>
              <a:gd name="T58" fmla="*/ 2147483646 w 470"/>
              <a:gd name="T59" fmla="*/ 0 h 3"/>
              <a:gd name="T60" fmla="*/ 2147483646 w 470"/>
              <a:gd name="T61" fmla="*/ 0 h 3"/>
              <a:gd name="T62" fmla="*/ 2147483646 w 470"/>
              <a:gd name="T63" fmla="*/ 0 h 3"/>
              <a:gd name="T64" fmla="*/ 2147483646 w 470"/>
              <a:gd name="T65" fmla="*/ 0 h 3"/>
              <a:gd name="T66" fmla="*/ 2147483646 w 470"/>
              <a:gd name="T67" fmla="*/ 2147483646 h 3"/>
              <a:gd name="T68" fmla="*/ 2147483646 w 470"/>
              <a:gd name="T69" fmla="*/ 2147483646 h 3"/>
              <a:gd name="T70" fmla="*/ 2147483646 w 470"/>
              <a:gd name="T71" fmla="*/ 2147483646 h 3"/>
              <a:gd name="T72" fmla="*/ 2147483646 w 470"/>
              <a:gd name="T73" fmla="*/ 2147483646 h 3"/>
              <a:gd name="T74" fmla="*/ 2147483646 w 470"/>
              <a:gd name="T75" fmla="*/ 2147483646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0" h="3">
                <a:moveTo>
                  <a:pt x="470" y="3"/>
                </a:moveTo>
                <a:lnTo>
                  <a:pt x="213" y="3"/>
                </a:lnTo>
                <a:lnTo>
                  <a:pt x="215" y="2"/>
                </a:lnTo>
                <a:lnTo>
                  <a:pt x="217" y="2"/>
                </a:lnTo>
                <a:lnTo>
                  <a:pt x="218" y="2"/>
                </a:lnTo>
                <a:lnTo>
                  <a:pt x="220" y="0"/>
                </a:lnTo>
                <a:lnTo>
                  <a:pt x="222" y="0"/>
                </a:lnTo>
                <a:lnTo>
                  <a:pt x="223" y="0"/>
                </a:lnTo>
                <a:lnTo>
                  <a:pt x="225" y="0"/>
                </a:lnTo>
                <a:lnTo>
                  <a:pt x="468" y="0"/>
                </a:lnTo>
                <a:lnTo>
                  <a:pt x="470" y="2"/>
                </a:lnTo>
                <a:lnTo>
                  <a:pt x="470" y="3"/>
                </a:lnTo>
                <a:close/>
                <a:moveTo>
                  <a:pt x="125" y="3"/>
                </a:moveTo>
                <a:lnTo>
                  <a:pt x="4" y="3"/>
                </a:lnTo>
                <a:lnTo>
                  <a:pt x="2" y="2"/>
                </a:lnTo>
                <a:lnTo>
                  <a:pt x="2" y="0"/>
                </a:lnTo>
                <a:lnTo>
                  <a:pt x="0" y="0"/>
                </a:lnTo>
                <a:lnTo>
                  <a:pt x="108" y="0"/>
                </a:lnTo>
                <a:lnTo>
                  <a:pt x="110" y="0"/>
                </a:lnTo>
                <a:lnTo>
                  <a:pt x="114" y="0"/>
                </a:lnTo>
                <a:lnTo>
                  <a:pt x="115" y="0"/>
                </a:lnTo>
                <a:lnTo>
                  <a:pt x="117" y="2"/>
                </a:lnTo>
                <a:lnTo>
                  <a:pt x="119" y="2"/>
                </a:lnTo>
                <a:lnTo>
                  <a:pt x="120" y="2"/>
                </a:lnTo>
                <a:lnTo>
                  <a:pt x="122" y="2"/>
                </a:lnTo>
                <a:lnTo>
                  <a:pt x="125" y="3"/>
                </a:lnTo>
                <a:close/>
              </a:path>
            </a:pathLst>
          </a:custGeom>
          <a:solidFill>
            <a:srgbClr val="88878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31" name="Freeform 1137"/>
          <p:cNvSpPr>
            <a:spLocks noEditPoints="1"/>
          </p:cNvSpPr>
          <p:nvPr/>
        </p:nvSpPr>
        <p:spPr bwMode="auto">
          <a:xfrm>
            <a:off x="6565900" y="4456113"/>
            <a:ext cx="747713" cy="6350"/>
          </a:xfrm>
          <a:custGeom>
            <a:avLst/>
            <a:gdLst>
              <a:gd name="T0" fmla="*/ 2147483646 w 471"/>
              <a:gd name="T1" fmla="*/ 2147483646 h 4"/>
              <a:gd name="T2" fmla="*/ 2147483646 w 471"/>
              <a:gd name="T3" fmla="*/ 2147483646 h 4"/>
              <a:gd name="T4" fmla="*/ 2147483646 w 471"/>
              <a:gd name="T5" fmla="*/ 2147483646 h 4"/>
              <a:gd name="T6" fmla="*/ 2147483646 w 471"/>
              <a:gd name="T7" fmla="*/ 2147483646 h 4"/>
              <a:gd name="T8" fmla="*/ 2147483646 w 471"/>
              <a:gd name="T9" fmla="*/ 2147483646 h 4"/>
              <a:gd name="T10" fmla="*/ 2147483646 w 471"/>
              <a:gd name="T11" fmla="*/ 2147483646 h 4"/>
              <a:gd name="T12" fmla="*/ 2147483646 w 471"/>
              <a:gd name="T13" fmla="*/ 0 h 4"/>
              <a:gd name="T14" fmla="*/ 2147483646 w 471"/>
              <a:gd name="T15" fmla="*/ 0 h 4"/>
              <a:gd name="T16" fmla="*/ 2147483646 w 471"/>
              <a:gd name="T17" fmla="*/ 0 h 4"/>
              <a:gd name="T18" fmla="*/ 2147483646 w 471"/>
              <a:gd name="T19" fmla="*/ 0 h 4"/>
              <a:gd name="T20" fmla="*/ 2147483646 w 471"/>
              <a:gd name="T21" fmla="*/ 0 h 4"/>
              <a:gd name="T22" fmla="*/ 2147483646 w 471"/>
              <a:gd name="T23" fmla="*/ 0 h 4"/>
              <a:gd name="T24" fmla="*/ 2147483646 w 471"/>
              <a:gd name="T25" fmla="*/ 0 h 4"/>
              <a:gd name="T26" fmla="*/ 2147483646 w 471"/>
              <a:gd name="T27" fmla="*/ 0 h 4"/>
              <a:gd name="T28" fmla="*/ 2147483646 w 471"/>
              <a:gd name="T29" fmla="*/ 2147483646 h 4"/>
              <a:gd name="T30" fmla="*/ 2147483646 w 471"/>
              <a:gd name="T31" fmla="*/ 2147483646 h 4"/>
              <a:gd name="T32" fmla="*/ 2147483646 w 471"/>
              <a:gd name="T33" fmla="*/ 2147483646 h 4"/>
              <a:gd name="T34" fmla="*/ 2147483646 w 471"/>
              <a:gd name="T35" fmla="*/ 2147483646 h 4"/>
              <a:gd name="T36" fmla="*/ 2147483646 w 471"/>
              <a:gd name="T37" fmla="*/ 2147483646 h 4"/>
              <a:gd name="T38" fmla="*/ 2147483646 w 471"/>
              <a:gd name="T39" fmla="*/ 2147483646 h 4"/>
              <a:gd name="T40" fmla="*/ 2147483646 w 471"/>
              <a:gd name="T41" fmla="*/ 2147483646 h 4"/>
              <a:gd name="T42" fmla="*/ 2147483646 w 471"/>
              <a:gd name="T43" fmla="*/ 2147483646 h 4"/>
              <a:gd name="T44" fmla="*/ 2147483646 w 471"/>
              <a:gd name="T45" fmla="*/ 2147483646 h 4"/>
              <a:gd name="T46" fmla="*/ 2147483646 w 471"/>
              <a:gd name="T47" fmla="*/ 2147483646 h 4"/>
              <a:gd name="T48" fmla="*/ 2147483646 w 471"/>
              <a:gd name="T49" fmla="*/ 2147483646 h 4"/>
              <a:gd name="T50" fmla="*/ 2147483646 w 471"/>
              <a:gd name="T51" fmla="*/ 0 h 4"/>
              <a:gd name="T52" fmla="*/ 2147483646 w 471"/>
              <a:gd name="T53" fmla="*/ 0 h 4"/>
              <a:gd name="T54" fmla="*/ 0 w 471"/>
              <a:gd name="T55" fmla="*/ 0 h 4"/>
              <a:gd name="T56" fmla="*/ 0 w 471"/>
              <a:gd name="T57" fmla="*/ 0 h 4"/>
              <a:gd name="T58" fmla="*/ 2147483646 w 471"/>
              <a:gd name="T59" fmla="*/ 0 h 4"/>
              <a:gd name="T60" fmla="*/ 2147483646 w 471"/>
              <a:gd name="T61" fmla="*/ 0 h 4"/>
              <a:gd name="T62" fmla="*/ 2147483646 w 471"/>
              <a:gd name="T63" fmla="*/ 0 h 4"/>
              <a:gd name="T64" fmla="*/ 2147483646 w 471"/>
              <a:gd name="T65" fmla="*/ 0 h 4"/>
              <a:gd name="T66" fmla="*/ 2147483646 w 471"/>
              <a:gd name="T67" fmla="*/ 2147483646 h 4"/>
              <a:gd name="T68" fmla="*/ 2147483646 w 471"/>
              <a:gd name="T69" fmla="*/ 2147483646 h 4"/>
              <a:gd name="T70" fmla="*/ 2147483646 w 471"/>
              <a:gd name="T71" fmla="*/ 2147483646 h 4"/>
              <a:gd name="T72" fmla="*/ 2147483646 w 471"/>
              <a:gd name="T73" fmla="*/ 2147483646 h 4"/>
              <a:gd name="T74" fmla="*/ 2147483646 w 471"/>
              <a:gd name="T75" fmla="*/ 2147483646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1" h="4">
                <a:moveTo>
                  <a:pt x="471" y="4"/>
                </a:moveTo>
                <a:lnTo>
                  <a:pt x="221" y="4"/>
                </a:lnTo>
                <a:lnTo>
                  <a:pt x="221" y="2"/>
                </a:lnTo>
                <a:lnTo>
                  <a:pt x="223" y="2"/>
                </a:lnTo>
                <a:lnTo>
                  <a:pt x="224" y="2"/>
                </a:lnTo>
                <a:lnTo>
                  <a:pt x="226" y="0"/>
                </a:lnTo>
                <a:lnTo>
                  <a:pt x="228" y="0"/>
                </a:lnTo>
                <a:lnTo>
                  <a:pt x="229" y="0"/>
                </a:lnTo>
                <a:lnTo>
                  <a:pt x="469" y="0"/>
                </a:lnTo>
                <a:lnTo>
                  <a:pt x="469" y="2"/>
                </a:lnTo>
                <a:lnTo>
                  <a:pt x="471" y="4"/>
                </a:lnTo>
                <a:close/>
                <a:moveTo>
                  <a:pt x="118" y="4"/>
                </a:moveTo>
                <a:lnTo>
                  <a:pt x="3" y="4"/>
                </a:lnTo>
                <a:lnTo>
                  <a:pt x="3" y="2"/>
                </a:lnTo>
                <a:lnTo>
                  <a:pt x="1" y="2"/>
                </a:lnTo>
                <a:lnTo>
                  <a:pt x="1" y="0"/>
                </a:lnTo>
                <a:lnTo>
                  <a:pt x="0" y="0"/>
                </a:lnTo>
                <a:lnTo>
                  <a:pt x="103" y="0"/>
                </a:lnTo>
                <a:lnTo>
                  <a:pt x="104" y="0"/>
                </a:lnTo>
                <a:lnTo>
                  <a:pt x="106" y="0"/>
                </a:lnTo>
                <a:lnTo>
                  <a:pt x="108" y="0"/>
                </a:lnTo>
                <a:lnTo>
                  <a:pt x="109" y="2"/>
                </a:lnTo>
                <a:lnTo>
                  <a:pt x="111" y="2"/>
                </a:lnTo>
                <a:lnTo>
                  <a:pt x="113" y="2"/>
                </a:lnTo>
                <a:lnTo>
                  <a:pt x="116" y="2"/>
                </a:lnTo>
                <a:lnTo>
                  <a:pt x="118" y="4"/>
                </a:lnTo>
                <a:close/>
              </a:path>
            </a:pathLst>
          </a:custGeom>
          <a:solidFill>
            <a:srgbClr val="89888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32" name="Freeform 1138"/>
          <p:cNvSpPr>
            <a:spLocks noEditPoints="1"/>
          </p:cNvSpPr>
          <p:nvPr/>
        </p:nvSpPr>
        <p:spPr bwMode="auto">
          <a:xfrm>
            <a:off x="6562725" y="4454525"/>
            <a:ext cx="747713" cy="4763"/>
          </a:xfrm>
          <a:custGeom>
            <a:avLst/>
            <a:gdLst>
              <a:gd name="T0" fmla="*/ 2147483646 w 471"/>
              <a:gd name="T1" fmla="*/ 2147483646 h 3"/>
              <a:gd name="T2" fmla="*/ 2147483646 w 471"/>
              <a:gd name="T3" fmla="*/ 2147483646 h 3"/>
              <a:gd name="T4" fmla="*/ 2147483646 w 471"/>
              <a:gd name="T5" fmla="*/ 2147483646 h 3"/>
              <a:gd name="T6" fmla="*/ 2147483646 w 471"/>
              <a:gd name="T7" fmla="*/ 2147483646 h 3"/>
              <a:gd name="T8" fmla="*/ 2147483646 w 471"/>
              <a:gd name="T9" fmla="*/ 2147483646 h 3"/>
              <a:gd name="T10" fmla="*/ 2147483646 w 471"/>
              <a:gd name="T11" fmla="*/ 2147483646 h 3"/>
              <a:gd name="T12" fmla="*/ 2147483646 w 471"/>
              <a:gd name="T13" fmla="*/ 0 h 3"/>
              <a:gd name="T14" fmla="*/ 2147483646 w 471"/>
              <a:gd name="T15" fmla="*/ 0 h 3"/>
              <a:gd name="T16" fmla="*/ 2147483646 w 471"/>
              <a:gd name="T17" fmla="*/ 0 h 3"/>
              <a:gd name="T18" fmla="*/ 2147483646 w 471"/>
              <a:gd name="T19" fmla="*/ 0 h 3"/>
              <a:gd name="T20" fmla="*/ 2147483646 w 471"/>
              <a:gd name="T21" fmla="*/ 0 h 3"/>
              <a:gd name="T22" fmla="*/ 2147483646 w 471"/>
              <a:gd name="T23" fmla="*/ 0 h 3"/>
              <a:gd name="T24" fmla="*/ 2147483646 w 471"/>
              <a:gd name="T25" fmla="*/ 0 h 3"/>
              <a:gd name="T26" fmla="*/ 2147483646 w 471"/>
              <a:gd name="T27" fmla="*/ 0 h 3"/>
              <a:gd name="T28" fmla="*/ 2147483646 w 471"/>
              <a:gd name="T29" fmla="*/ 2147483646 h 3"/>
              <a:gd name="T30" fmla="*/ 2147483646 w 471"/>
              <a:gd name="T31" fmla="*/ 2147483646 h 3"/>
              <a:gd name="T32" fmla="*/ 2147483646 w 471"/>
              <a:gd name="T33" fmla="*/ 2147483646 h 3"/>
              <a:gd name="T34" fmla="*/ 2147483646 w 471"/>
              <a:gd name="T35" fmla="*/ 2147483646 h 3"/>
              <a:gd name="T36" fmla="*/ 2147483646 w 471"/>
              <a:gd name="T37" fmla="*/ 2147483646 h 3"/>
              <a:gd name="T38" fmla="*/ 2147483646 w 471"/>
              <a:gd name="T39" fmla="*/ 2147483646 h 3"/>
              <a:gd name="T40" fmla="*/ 2147483646 w 471"/>
              <a:gd name="T41" fmla="*/ 2147483646 h 3"/>
              <a:gd name="T42" fmla="*/ 2147483646 w 471"/>
              <a:gd name="T43" fmla="*/ 2147483646 h 3"/>
              <a:gd name="T44" fmla="*/ 2147483646 w 471"/>
              <a:gd name="T45" fmla="*/ 2147483646 h 3"/>
              <a:gd name="T46" fmla="*/ 2147483646 w 471"/>
              <a:gd name="T47" fmla="*/ 2147483646 h 3"/>
              <a:gd name="T48" fmla="*/ 2147483646 w 471"/>
              <a:gd name="T49" fmla="*/ 2147483646 h 3"/>
              <a:gd name="T50" fmla="*/ 2147483646 w 471"/>
              <a:gd name="T51" fmla="*/ 0 h 3"/>
              <a:gd name="T52" fmla="*/ 2147483646 w 471"/>
              <a:gd name="T53" fmla="*/ 0 h 3"/>
              <a:gd name="T54" fmla="*/ 0 w 471"/>
              <a:gd name="T55" fmla="*/ 0 h 3"/>
              <a:gd name="T56" fmla="*/ 0 w 471"/>
              <a:gd name="T57" fmla="*/ 0 h 3"/>
              <a:gd name="T58" fmla="*/ 2147483646 w 471"/>
              <a:gd name="T59" fmla="*/ 0 h 3"/>
              <a:gd name="T60" fmla="*/ 2147483646 w 471"/>
              <a:gd name="T61" fmla="*/ 0 h 3"/>
              <a:gd name="T62" fmla="*/ 2147483646 w 471"/>
              <a:gd name="T63" fmla="*/ 0 h 3"/>
              <a:gd name="T64" fmla="*/ 2147483646 w 471"/>
              <a:gd name="T65" fmla="*/ 0 h 3"/>
              <a:gd name="T66" fmla="*/ 2147483646 w 471"/>
              <a:gd name="T67" fmla="*/ 2147483646 h 3"/>
              <a:gd name="T68" fmla="*/ 2147483646 w 471"/>
              <a:gd name="T69" fmla="*/ 2147483646 h 3"/>
              <a:gd name="T70" fmla="*/ 2147483646 w 471"/>
              <a:gd name="T71" fmla="*/ 2147483646 h 3"/>
              <a:gd name="T72" fmla="*/ 2147483646 w 471"/>
              <a:gd name="T73" fmla="*/ 2147483646 h 3"/>
              <a:gd name="T74" fmla="*/ 2147483646 w 471"/>
              <a:gd name="T75" fmla="*/ 2147483646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1" h="3">
                <a:moveTo>
                  <a:pt x="471" y="3"/>
                </a:moveTo>
                <a:lnTo>
                  <a:pt x="228" y="3"/>
                </a:lnTo>
                <a:lnTo>
                  <a:pt x="228" y="1"/>
                </a:lnTo>
                <a:lnTo>
                  <a:pt x="230" y="1"/>
                </a:lnTo>
                <a:lnTo>
                  <a:pt x="231" y="1"/>
                </a:lnTo>
                <a:lnTo>
                  <a:pt x="233" y="0"/>
                </a:lnTo>
                <a:lnTo>
                  <a:pt x="235" y="0"/>
                </a:lnTo>
                <a:lnTo>
                  <a:pt x="237" y="0"/>
                </a:lnTo>
                <a:lnTo>
                  <a:pt x="471" y="0"/>
                </a:lnTo>
                <a:lnTo>
                  <a:pt x="471" y="1"/>
                </a:lnTo>
                <a:lnTo>
                  <a:pt x="471" y="3"/>
                </a:lnTo>
                <a:close/>
                <a:moveTo>
                  <a:pt x="111" y="3"/>
                </a:moveTo>
                <a:lnTo>
                  <a:pt x="3" y="3"/>
                </a:lnTo>
                <a:lnTo>
                  <a:pt x="3" y="1"/>
                </a:lnTo>
                <a:lnTo>
                  <a:pt x="2" y="1"/>
                </a:lnTo>
                <a:lnTo>
                  <a:pt x="2" y="0"/>
                </a:lnTo>
                <a:lnTo>
                  <a:pt x="0" y="0"/>
                </a:lnTo>
                <a:lnTo>
                  <a:pt x="98" y="0"/>
                </a:lnTo>
                <a:lnTo>
                  <a:pt x="100" y="0"/>
                </a:lnTo>
                <a:lnTo>
                  <a:pt x="101" y="0"/>
                </a:lnTo>
                <a:lnTo>
                  <a:pt x="103" y="0"/>
                </a:lnTo>
                <a:lnTo>
                  <a:pt x="105" y="1"/>
                </a:lnTo>
                <a:lnTo>
                  <a:pt x="106" y="1"/>
                </a:lnTo>
                <a:lnTo>
                  <a:pt x="108" y="1"/>
                </a:lnTo>
                <a:lnTo>
                  <a:pt x="110" y="1"/>
                </a:lnTo>
                <a:lnTo>
                  <a:pt x="111" y="3"/>
                </a:lnTo>
                <a:close/>
              </a:path>
            </a:pathLst>
          </a:custGeom>
          <a:solidFill>
            <a:srgbClr val="8C8B8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33" name="Freeform 1139"/>
          <p:cNvSpPr>
            <a:spLocks noEditPoints="1"/>
          </p:cNvSpPr>
          <p:nvPr/>
        </p:nvSpPr>
        <p:spPr bwMode="auto">
          <a:xfrm>
            <a:off x="6559550" y="4451350"/>
            <a:ext cx="750888" cy="4763"/>
          </a:xfrm>
          <a:custGeom>
            <a:avLst/>
            <a:gdLst>
              <a:gd name="T0" fmla="*/ 2147483646 w 473"/>
              <a:gd name="T1" fmla="*/ 2147483646 h 3"/>
              <a:gd name="T2" fmla="*/ 2147483646 w 473"/>
              <a:gd name="T3" fmla="*/ 2147483646 h 3"/>
              <a:gd name="T4" fmla="*/ 2147483646 w 473"/>
              <a:gd name="T5" fmla="*/ 2147483646 h 3"/>
              <a:gd name="T6" fmla="*/ 2147483646 w 473"/>
              <a:gd name="T7" fmla="*/ 2147483646 h 3"/>
              <a:gd name="T8" fmla="*/ 2147483646 w 473"/>
              <a:gd name="T9" fmla="*/ 2147483646 h 3"/>
              <a:gd name="T10" fmla="*/ 2147483646 w 473"/>
              <a:gd name="T11" fmla="*/ 2147483646 h 3"/>
              <a:gd name="T12" fmla="*/ 2147483646 w 473"/>
              <a:gd name="T13" fmla="*/ 0 h 3"/>
              <a:gd name="T14" fmla="*/ 2147483646 w 473"/>
              <a:gd name="T15" fmla="*/ 0 h 3"/>
              <a:gd name="T16" fmla="*/ 2147483646 w 473"/>
              <a:gd name="T17" fmla="*/ 0 h 3"/>
              <a:gd name="T18" fmla="*/ 2147483646 w 473"/>
              <a:gd name="T19" fmla="*/ 0 h 3"/>
              <a:gd name="T20" fmla="*/ 2147483646 w 473"/>
              <a:gd name="T21" fmla="*/ 0 h 3"/>
              <a:gd name="T22" fmla="*/ 2147483646 w 473"/>
              <a:gd name="T23" fmla="*/ 0 h 3"/>
              <a:gd name="T24" fmla="*/ 2147483646 w 473"/>
              <a:gd name="T25" fmla="*/ 0 h 3"/>
              <a:gd name="T26" fmla="*/ 2147483646 w 473"/>
              <a:gd name="T27" fmla="*/ 0 h 3"/>
              <a:gd name="T28" fmla="*/ 2147483646 w 473"/>
              <a:gd name="T29" fmla="*/ 2147483646 h 3"/>
              <a:gd name="T30" fmla="*/ 2147483646 w 473"/>
              <a:gd name="T31" fmla="*/ 2147483646 h 3"/>
              <a:gd name="T32" fmla="*/ 2147483646 w 473"/>
              <a:gd name="T33" fmla="*/ 2147483646 h 3"/>
              <a:gd name="T34" fmla="*/ 2147483646 w 473"/>
              <a:gd name="T35" fmla="*/ 2147483646 h 3"/>
              <a:gd name="T36" fmla="*/ 2147483646 w 473"/>
              <a:gd name="T37" fmla="*/ 2147483646 h 3"/>
              <a:gd name="T38" fmla="*/ 2147483646 w 473"/>
              <a:gd name="T39" fmla="*/ 2147483646 h 3"/>
              <a:gd name="T40" fmla="*/ 2147483646 w 473"/>
              <a:gd name="T41" fmla="*/ 2147483646 h 3"/>
              <a:gd name="T42" fmla="*/ 2147483646 w 473"/>
              <a:gd name="T43" fmla="*/ 2147483646 h 3"/>
              <a:gd name="T44" fmla="*/ 2147483646 w 473"/>
              <a:gd name="T45" fmla="*/ 2147483646 h 3"/>
              <a:gd name="T46" fmla="*/ 2147483646 w 473"/>
              <a:gd name="T47" fmla="*/ 2147483646 h 3"/>
              <a:gd name="T48" fmla="*/ 2147483646 w 473"/>
              <a:gd name="T49" fmla="*/ 2147483646 h 3"/>
              <a:gd name="T50" fmla="*/ 2147483646 w 473"/>
              <a:gd name="T51" fmla="*/ 0 h 3"/>
              <a:gd name="T52" fmla="*/ 2147483646 w 473"/>
              <a:gd name="T53" fmla="*/ 0 h 3"/>
              <a:gd name="T54" fmla="*/ 2147483646 w 473"/>
              <a:gd name="T55" fmla="*/ 0 h 3"/>
              <a:gd name="T56" fmla="*/ 0 w 473"/>
              <a:gd name="T57" fmla="*/ 0 h 3"/>
              <a:gd name="T58" fmla="*/ 2147483646 w 473"/>
              <a:gd name="T59" fmla="*/ 0 h 3"/>
              <a:gd name="T60" fmla="*/ 2147483646 w 473"/>
              <a:gd name="T61" fmla="*/ 0 h 3"/>
              <a:gd name="T62" fmla="*/ 2147483646 w 473"/>
              <a:gd name="T63" fmla="*/ 0 h 3"/>
              <a:gd name="T64" fmla="*/ 2147483646 w 473"/>
              <a:gd name="T65" fmla="*/ 0 h 3"/>
              <a:gd name="T66" fmla="*/ 2147483646 w 473"/>
              <a:gd name="T67" fmla="*/ 2147483646 h 3"/>
              <a:gd name="T68" fmla="*/ 2147483646 w 473"/>
              <a:gd name="T69" fmla="*/ 2147483646 h 3"/>
              <a:gd name="T70" fmla="*/ 2147483646 w 473"/>
              <a:gd name="T71" fmla="*/ 2147483646 h 3"/>
              <a:gd name="T72" fmla="*/ 2147483646 w 473"/>
              <a:gd name="T73" fmla="*/ 2147483646 h 3"/>
              <a:gd name="T74" fmla="*/ 2147483646 w 473"/>
              <a:gd name="T75" fmla="*/ 2147483646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3" h="3">
                <a:moveTo>
                  <a:pt x="473" y="3"/>
                </a:moveTo>
                <a:lnTo>
                  <a:pt x="233" y="3"/>
                </a:lnTo>
                <a:lnTo>
                  <a:pt x="235" y="2"/>
                </a:lnTo>
                <a:lnTo>
                  <a:pt x="237" y="2"/>
                </a:lnTo>
                <a:lnTo>
                  <a:pt x="239" y="2"/>
                </a:lnTo>
                <a:lnTo>
                  <a:pt x="239" y="0"/>
                </a:lnTo>
                <a:lnTo>
                  <a:pt x="240" y="0"/>
                </a:lnTo>
                <a:lnTo>
                  <a:pt x="242" y="0"/>
                </a:lnTo>
                <a:lnTo>
                  <a:pt x="473" y="0"/>
                </a:lnTo>
                <a:lnTo>
                  <a:pt x="473" y="2"/>
                </a:lnTo>
                <a:lnTo>
                  <a:pt x="473" y="3"/>
                </a:lnTo>
                <a:close/>
                <a:moveTo>
                  <a:pt x="107" y="3"/>
                </a:moveTo>
                <a:lnTo>
                  <a:pt x="4" y="3"/>
                </a:lnTo>
                <a:lnTo>
                  <a:pt x="4" y="2"/>
                </a:lnTo>
                <a:lnTo>
                  <a:pt x="2" y="2"/>
                </a:lnTo>
                <a:lnTo>
                  <a:pt x="2" y="0"/>
                </a:lnTo>
                <a:lnTo>
                  <a:pt x="0" y="0"/>
                </a:lnTo>
                <a:lnTo>
                  <a:pt x="95" y="0"/>
                </a:lnTo>
                <a:lnTo>
                  <a:pt x="97" y="0"/>
                </a:lnTo>
                <a:lnTo>
                  <a:pt x="98" y="0"/>
                </a:lnTo>
                <a:lnTo>
                  <a:pt x="100" y="0"/>
                </a:lnTo>
                <a:lnTo>
                  <a:pt x="100" y="2"/>
                </a:lnTo>
                <a:lnTo>
                  <a:pt x="102" y="2"/>
                </a:lnTo>
                <a:lnTo>
                  <a:pt x="103" y="2"/>
                </a:lnTo>
                <a:lnTo>
                  <a:pt x="105" y="2"/>
                </a:lnTo>
                <a:lnTo>
                  <a:pt x="107" y="3"/>
                </a:lnTo>
                <a:close/>
              </a:path>
            </a:pathLst>
          </a:custGeom>
          <a:solidFill>
            <a:srgbClr val="8E8D8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34" name="Freeform 1140"/>
          <p:cNvSpPr>
            <a:spLocks noEditPoints="1"/>
          </p:cNvSpPr>
          <p:nvPr/>
        </p:nvSpPr>
        <p:spPr bwMode="auto">
          <a:xfrm>
            <a:off x="6559550" y="4448175"/>
            <a:ext cx="750888" cy="6350"/>
          </a:xfrm>
          <a:custGeom>
            <a:avLst/>
            <a:gdLst>
              <a:gd name="T0" fmla="*/ 2147483646 w 473"/>
              <a:gd name="T1" fmla="*/ 2147483646 h 4"/>
              <a:gd name="T2" fmla="*/ 2147483646 w 473"/>
              <a:gd name="T3" fmla="*/ 2147483646 h 4"/>
              <a:gd name="T4" fmla="*/ 2147483646 w 473"/>
              <a:gd name="T5" fmla="*/ 2147483646 h 4"/>
              <a:gd name="T6" fmla="*/ 2147483646 w 473"/>
              <a:gd name="T7" fmla="*/ 2147483646 h 4"/>
              <a:gd name="T8" fmla="*/ 2147483646 w 473"/>
              <a:gd name="T9" fmla="*/ 2147483646 h 4"/>
              <a:gd name="T10" fmla="*/ 2147483646 w 473"/>
              <a:gd name="T11" fmla="*/ 2147483646 h 4"/>
              <a:gd name="T12" fmla="*/ 2147483646 w 473"/>
              <a:gd name="T13" fmla="*/ 0 h 4"/>
              <a:gd name="T14" fmla="*/ 2147483646 w 473"/>
              <a:gd name="T15" fmla="*/ 0 h 4"/>
              <a:gd name="T16" fmla="*/ 2147483646 w 473"/>
              <a:gd name="T17" fmla="*/ 0 h 4"/>
              <a:gd name="T18" fmla="*/ 2147483646 w 473"/>
              <a:gd name="T19" fmla="*/ 0 h 4"/>
              <a:gd name="T20" fmla="*/ 2147483646 w 473"/>
              <a:gd name="T21" fmla="*/ 0 h 4"/>
              <a:gd name="T22" fmla="*/ 2147483646 w 473"/>
              <a:gd name="T23" fmla="*/ 0 h 4"/>
              <a:gd name="T24" fmla="*/ 2147483646 w 473"/>
              <a:gd name="T25" fmla="*/ 0 h 4"/>
              <a:gd name="T26" fmla="*/ 2147483646 w 473"/>
              <a:gd name="T27" fmla="*/ 0 h 4"/>
              <a:gd name="T28" fmla="*/ 2147483646 w 473"/>
              <a:gd name="T29" fmla="*/ 2147483646 h 4"/>
              <a:gd name="T30" fmla="*/ 2147483646 w 473"/>
              <a:gd name="T31" fmla="*/ 2147483646 h 4"/>
              <a:gd name="T32" fmla="*/ 2147483646 w 473"/>
              <a:gd name="T33" fmla="*/ 2147483646 h 4"/>
              <a:gd name="T34" fmla="*/ 2147483646 w 473"/>
              <a:gd name="T35" fmla="*/ 2147483646 h 4"/>
              <a:gd name="T36" fmla="*/ 2147483646 w 473"/>
              <a:gd name="T37" fmla="*/ 2147483646 h 4"/>
              <a:gd name="T38" fmla="*/ 2147483646 w 473"/>
              <a:gd name="T39" fmla="*/ 2147483646 h 4"/>
              <a:gd name="T40" fmla="*/ 2147483646 w 473"/>
              <a:gd name="T41" fmla="*/ 2147483646 h 4"/>
              <a:gd name="T42" fmla="*/ 2147483646 w 473"/>
              <a:gd name="T43" fmla="*/ 2147483646 h 4"/>
              <a:gd name="T44" fmla="*/ 2147483646 w 473"/>
              <a:gd name="T45" fmla="*/ 2147483646 h 4"/>
              <a:gd name="T46" fmla="*/ 2147483646 w 473"/>
              <a:gd name="T47" fmla="*/ 2147483646 h 4"/>
              <a:gd name="T48" fmla="*/ 2147483646 w 473"/>
              <a:gd name="T49" fmla="*/ 2147483646 h 4"/>
              <a:gd name="T50" fmla="*/ 2147483646 w 473"/>
              <a:gd name="T51" fmla="*/ 2147483646 h 4"/>
              <a:gd name="T52" fmla="*/ 2147483646 w 473"/>
              <a:gd name="T53" fmla="*/ 2147483646 h 4"/>
              <a:gd name="T54" fmla="*/ 0 w 473"/>
              <a:gd name="T55" fmla="*/ 2147483646 h 4"/>
              <a:gd name="T56" fmla="*/ 0 w 473"/>
              <a:gd name="T57" fmla="*/ 0 h 4"/>
              <a:gd name="T58" fmla="*/ 0 w 473"/>
              <a:gd name="T59" fmla="*/ 0 h 4"/>
              <a:gd name="T60" fmla="*/ 0 w 473"/>
              <a:gd name="T61" fmla="*/ 0 h 4"/>
              <a:gd name="T62" fmla="*/ 0 w 473"/>
              <a:gd name="T63" fmla="*/ 0 h 4"/>
              <a:gd name="T64" fmla="*/ 0 w 473"/>
              <a:gd name="T65" fmla="*/ 0 h 4"/>
              <a:gd name="T66" fmla="*/ 0 w 473"/>
              <a:gd name="T67" fmla="*/ 0 h 4"/>
              <a:gd name="T68" fmla="*/ 0 w 473"/>
              <a:gd name="T69" fmla="*/ 0 h 4"/>
              <a:gd name="T70" fmla="*/ 0 w 473"/>
              <a:gd name="T71" fmla="*/ 0 h 4"/>
              <a:gd name="T72" fmla="*/ 0 w 473"/>
              <a:gd name="T73" fmla="*/ 0 h 4"/>
              <a:gd name="T74" fmla="*/ 2147483646 w 473"/>
              <a:gd name="T75" fmla="*/ 0 h 4"/>
              <a:gd name="T76" fmla="*/ 2147483646 w 473"/>
              <a:gd name="T77" fmla="*/ 0 h 4"/>
              <a:gd name="T78" fmla="*/ 2147483646 w 473"/>
              <a:gd name="T79" fmla="*/ 0 h 4"/>
              <a:gd name="T80" fmla="*/ 2147483646 w 473"/>
              <a:gd name="T81" fmla="*/ 0 h 4"/>
              <a:gd name="T82" fmla="*/ 2147483646 w 473"/>
              <a:gd name="T83" fmla="*/ 0 h 4"/>
              <a:gd name="T84" fmla="*/ 2147483646 w 473"/>
              <a:gd name="T85" fmla="*/ 0 h 4"/>
              <a:gd name="T86" fmla="*/ 2147483646 w 473"/>
              <a:gd name="T87" fmla="*/ 0 h 4"/>
              <a:gd name="T88" fmla="*/ 2147483646 w 473"/>
              <a:gd name="T89" fmla="*/ 0 h 4"/>
              <a:gd name="T90" fmla="*/ 2147483646 w 473"/>
              <a:gd name="T91" fmla="*/ 0 h 4"/>
              <a:gd name="T92" fmla="*/ 2147483646 w 473"/>
              <a:gd name="T93" fmla="*/ 2147483646 h 4"/>
              <a:gd name="T94" fmla="*/ 2147483646 w 473"/>
              <a:gd name="T95" fmla="*/ 2147483646 h 4"/>
              <a:gd name="T96" fmla="*/ 2147483646 w 473"/>
              <a:gd name="T97" fmla="*/ 2147483646 h 4"/>
              <a:gd name="T98" fmla="*/ 2147483646 w 473"/>
              <a:gd name="T99" fmla="*/ 2147483646 h 4"/>
              <a:gd name="T100" fmla="*/ 2147483646 w 473"/>
              <a:gd name="T101" fmla="*/ 2147483646 h 4"/>
              <a:gd name="T102" fmla="*/ 2147483646 w 473"/>
              <a:gd name="T103" fmla="*/ 2147483646 h 4"/>
              <a:gd name="T104" fmla="*/ 2147483646 w 473"/>
              <a:gd name="T105" fmla="*/ 2147483646 h 4"/>
              <a:gd name="T106" fmla="*/ 2147483646 w 473"/>
              <a:gd name="T107" fmla="*/ 2147483646 h 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3" h="4">
                <a:moveTo>
                  <a:pt x="473" y="4"/>
                </a:moveTo>
                <a:lnTo>
                  <a:pt x="239" y="4"/>
                </a:lnTo>
                <a:lnTo>
                  <a:pt x="239" y="2"/>
                </a:lnTo>
                <a:lnTo>
                  <a:pt x="240" y="2"/>
                </a:lnTo>
                <a:lnTo>
                  <a:pt x="242" y="2"/>
                </a:lnTo>
                <a:lnTo>
                  <a:pt x="242" y="0"/>
                </a:lnTo>
                <a:lnTo>
                  <a:pt x="244" y="0"/>
                </a:lnTo>
                <a:lnTo>
                  <a:pt x="245" y="0"/>
                </a:lnTo>
                <a:lnTo>
                  <a:pt x="473" y="0"/>
                </a:lnTo>
                <a:lnTo>
                  <a:pt x="473" y="2"/>
                </a:lnTo>
                <a:lnTo>
                  <a:pt x="473" y="4"/>
                </a:lnTo>
                <a:close/>
                <a:moveTo>
                  <a:pt x="100" y="4"/>
                </a:moveTo>
                <a:lnTo>
                  <a:pt x="2" y="4"/>
                </a:lnTo>
                <a:lnTo>
                  <a:pt x="2" y="2"/>
                </a:lnTo>
                <a:lnTo>
                  <a:pt x="0" y="2"/>
                </a:lnTo>
                <a:lnTo>
                  <a:pt x="0" y="0"/>
                </a:lnTo>
                <a:lnTo>
                  <a:pt x="90" y="0"/>
                </a:lnTo>
                <a:lnTo>
                  <a:pt x="91" y="0"/>
                </a:lnTo>
                <a:lnTo>
                  <a:pt x="93" y="0"/>
                </a:lnTo>
                <a:lnTo>
                  <a:pt x="95" y="0"/>
                </a:lnTo>
                <a:lnTo>
                  <a:pt x="95" y="2"/>
                </a:lnTo>
                <a:lnTo>
                  <a:pt x="97" y="2"/>
                </a:lnTo>
                <a:lnTo>
                  <a:pt x="98" y="2"/>
                </a:lnTo>
                <a:lnTo>
                  <a:pt x="100" y="2"/>
                </a:lnTo>
                <a:lnTo>
                  <a:pt x="100" y="4"/>
                </a:lnTo>
                <a:close/>
              </a:path>
            </a:pathLst>
          </a:custGeom>
          <a:solidFill>
            <a:srgbClr val="908F8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35" name="Freeform 1141"/>
          <p:cNvSpPr>
            <a:spLocks noEditPoints="1"/>
          </p:cNvSpPr>
          <p:nvPr/>
        </p:nvSpPr>
        <p:spPr bwMode="auto">
          <a:xfrm>
            <a:off x="6556375" y="4446588"/>
            <a:ext cx="754063" cy="4762"/>
          </a:xfrm>
          <a:custGeom>
            <a:avLst/>
            <a:gdLst>
              <a:gd name="T0" fmla="*/ 2147483646 w 475"/>
              <a:gd name="T1" fmla="*/ 2147483646 h 3"/>
              <a:gd name="T2" fmla="*/ 2147483646 w 475"/>
              <a:gd name="T3" fmla="*/ 2147483646 h 3"/>
              <a:gd name="T4" fmla="*/ 2147483646 w 475"/>
              <a:gd name="T5" fmla="*/ 2147483646 h 3"/>
              <a:gd name="T6" fmla="*/ 2147483646 w 475"/>
              <a:gd name="T7" fmla="*/ 2147483646 h 3"/>
              <a:gd name="T8" fmla="*/ 2147483646 w 475"/>
              <a:gd name="T9" fmla="*/ 2147483646 h 3"/>
              <a:gd name="T10" fmla="*/ 2147483646 w 475"/>
              <a:gd name="T11" fmla="*/ 2147483646 h 3"/>
              <a:gd name="T12" fmla="*/ 2147483646 w 475"/>
              <a:gd name="T13" fmla="*/ 0 h 3"/>
              <a:gd name="T14" fmla="*/ 2147483646 w 475"/>
              <a:gd name="T15" fmla="*/ 0 h 3"/>
              <a:gd name="T16" fmla="*/ 2147483646 w 475"/>
              <a:gd name="T17" fmla="*/ 0 h 3"/>
              <a:gd name="T18" fmla="*/ 2147483646 w 475"/>
              <a:gd name="T19" fmla="*/ 0 h 3"/>
              <a:gd name="T20" fmla="*/ 2147483646 w 475"/>
              <a:gd name="T21" fmla="*/ 0 h 3"/>
              <a:gd name="T22" fmla="*/ 2147483646 w 475"/>
              <a:gd name="T23" fmla="*/ 0 h 3"/>
              <a:gd name="T24" fmla="*/ 2147483646 w 475"/>
              <a:gd name="T25" fmla="*/ 0 h 3"/>
              <a:gd name="T26" fmla="*/ 2147483646 w 475"/>
              <a:gd name="T27" fmla="*/ 0 h 3"/>
              <a:gd name="T28" fmla="*/ 2147483646 w 475"/>
              <a:gd name="T29" fmla="*/ 2147483646 h 3"/>
              <a:gd name="T30" fmla="*/ 2147483646 w 475"/>
              <a:gd name="T31" fmla="*/ 2147483646 h 3"/>
              <a:gd name="T32" fmla="*/ 2147483646 w 475"/>
              <a:gd name="T33" fmla="*/ 2147483646 h 3"/>
              <a:gd name="T34" fmla="*/ 2147483646 w 475"/>
              <a:gd name="T35" fmla="*/ 2147483646 h 3"/>
              <a:gd name="T36" fmla="*/ 2147483646 w 475"/>
              <a:gd name="T37" fmla="*/ 2147483646 h 3"/>
              <a:gd name="T38" fmla="*/ 2147483646 w 475"/>
              <a:gd name="T39" fmla="*/ 2147483646 h 3"/>
              <a:gd name="T40" fmla="*/ 2147483646 w 475"/>
              <a:gd name="T41" fmla="*/ 2147483646 h 3"/>
              <a:gd name="T42" fmla="*/ 2147483646 w 475"/>
              <a:gd name="T43" fmla="*/ 2147483646 h 3"/>
              <a:gd name="T44" fmla="*/ 2147483646 w 475"/>
              <a:gd name="T45" fmla="*/ 2147483646 h 3"/>
              <a:gd name="T46" fmla="*/ 2147483646 w 475"/>
              <a:gd name="T47" fmla="*/ 2147483646 h 3"/>
              <a:gd name="T48" fmla="*/ 2147483646 w 475"/>
              <a:gd name="T49" fmla="*/ 2147483646 h 3"/>
              <a:gd name="T50" fmla="*/ 2147483646 w 475"/>
              <a:gd name="T51" fmla="*/ 2147483646 h 3"/>
              <a:gd name="T52" fmla="*/ 2147483646 w 475"/>
              <a:gd name="T53" fmla="*/ 2147483646 h 3"/>
              <a:gd name="T54" fmla="*/ 2147483646 w 475"/>
              <a:gd name="T55" fmla="*/ 2147483646 h 3"/>
              <a:gd name="T56" fmla="*/ 2147483646 w 475"/>
              <a:gd name="T57" fmla="*/ 2147483646 h 3"/>
              <a:gd name="T58" fmla="*/ 2147483646 w 475"/>
              <a:gd name="T59" fmla="*/ 2147483646 h 3"/>
              <a:gd name="T60" fmla="*/ 2147483646 w 475"/>
              <a:gd name="T61" fmla="*/ 2147483646 h 3"/>
              <a:gd name="T62" fmla="*/ 2147483646 w 475"/>
              <a:gd name="T63" fmla="*/ 2147483646 h 3"/>
              <a:gd name="T64" fmla="*/ 2147483646 w 475"/>
              <a:gd name="T65" fmla="*/ 2147483646 h 3"/>
              <a:gd name="T66" fmla="*/ 0 w 475"/>
              <a:gd name="T67" fmla="*/ 0 h 3"/>
              <a:gd name="T68" fmla="*/ 0 w 475"/>
              <a:gd name="T69" fmla="*/ 0 h 3"/>
              <a:gd name="T70" fmla="*/ 0 w 475"/>
              <a:gd name="T71" fmla="*/ 0 h 3"/>
              <a:gd name="T72" fmla="*/ 0 w 475"/>
              <a:gd name="T73" fmla="*/ 0 h 3"/>
              <a:gd name="T74" fmla="*/ 2147483646 w 475"/>
              <a:gd name="T75" fmla="*/ 0 h 3"/>
              <a:gd name="T76" fmla="*/ 2147483646 w 475"/>
              <a:gd name="T77" fmla="*/ 0 h 3"/>
              <a:gd name="T78" fmla="*/ 2147483646 w 475"/>
              <a:gd name="T79" fmla="*/ 0 h 3"/>
              <a:gd name="T80" fmla="*/ 2147483646 w 475"/>
              <a:gd name="T81" fmla="*/ 0 h 3"/>
              <a:gd name="T82" fmla="*/ 2147483646 w 475"/>
              <a:gd name="T83" fmla="*/ 2147483646 h 3"/>
              <a:gd name="T84" fmla="*/ 2147483646 w 475"/>
              <a:gd name="T85" fmla="*/ 2147483646 h 3"/>
              <a:gd name="T86" fmla="*/ 2147483646 w 475"/>
              <a:gd name="T87" fmla="*/ 2147483646 h 3"/>
              <a:gd name="T88" fmla="*/ 2147483646 w 475"/>
              <a:gd name="T89" fmla="*/ 2147483646 h 3"/>
              <a:gd name="T90" fmla="*/ 2147483646 w 475"/>
              <a:gd name="T91" fmla="*/ 2147483646 h 3"/>
              <a:gd name="T92" fmla="*/ 2147483646 w 475"/>
              <a:gd name="T93" fmla="*/ 2147483646 h 3"/>
              <a:gd name="T94" fmla="*/ 2147483646 w 475"/>
              <a:gd name="T95" fmla="*/ 2147483646 h 3"/>
              <a:gd name="T96" fmla="*/ 2147483646 w 475"/>
              <a:gd name="T97" fmla="*/ 2147483646 h 3"/>
              <a:gd name="T98" fmla="*/ 2147483646 w 475"/>
              <a:gd name="T99" fmla="*/ 2147483646 h 3"/>
              <a:gd name="T100" fmla="*/ 2147483646 w 475"/>
              <a:gd name="T101" fmla="*/ 2147483646 h 3"/>
              <a:gd name="T102" fmla="*/ 2147483646 w 475"/>
              <a:gd name="T103" fmla="*/ 2147483646 h 3"/>
              <a:gd name="T104" fmla="*/ 2147483646 w 475"/>
              <a:gd name="T105" fmla="*/ 2147483646 h 3"/>
              <a:gd name="T106" fmla="*/ 2147483646 w 475"/>
              <a:gd name="T107" fmla="*/ 2147483646 h 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5" h="3">
                <a:moveTo>
                  <a:pt x="475" y="3"/>
                </a:moveTo>
                <a:lnTo>
                  <a:pt x="244" y="3"/>
                </a:lnTo>
                <a:lnTo>
                  <a:pt x="244" y="1"/>
                </a:lnTo>
                <a:lnTo>
                  <a:pt x="246" y="1"/>
                </a:lnTo>
                <a:lnTo>
                  <a:pt x="247" y="1"/>
                </a:lnTo>
                <a:lnTo>
                  <a:pt x="247" y="0"/>
                </a:lnTo>
                <a:lnTo>
                  <a:pt x="249" y="0"/>
                </a:lnTo>
                <a:lnTo>
                  <a:pt x="251" y="0"/>
                </a:lnTo>
                <a:lnTo>
                  <a:pt x="474" y="0"/>
                </a:lnTo>
                <a:lnTo>
                  <a:pt x="475" y="1"/>
                </a:lnTo>
                <a:lnTo>
                  <a:pt x="475" y="3"/>
                </a:lnTo>
                <a:close/>
                <a:moveTo>
                  <a:pt x="97" y="3"/>
                </a:moveTo>
                <a:lnTo>
                  <a:pt x="2" y="3"/>
                </a:lnTo>
                <a:lnTo>
                  <a:pt x="2" y="1"/>
                </a:lnTo>
                <a:lnTo>
                  <a:pt x="0" y="0"/>
                </a:lnTo>
                <a:lnTo>
                  <a:pt x="90" y="0"/>
                </a:lnTo>
                <a:lnTo>
                  <a:pt x="92" y="0"/>
                </a:lnTo>
                <a:lnTo>
                  <a:pt x="92" y="1"/>
                </a:lnTo>
                <a:lnTo>
                  <a:pt x="93" y="1"/>
                </a:lnTo>
                <a:lnTo>
                  <a:pt x="95" y="1"/>
                </a:lnTo>
                <a:lnTo>
                  <a:pt x="97" y="1"/>
                </a:lnTo>
                <a:lnTo>
                  <a:pt x="97" y="3"/>
                </a:lnTo>
                <a:close/>
              </a:path>
            </a:pathLst>
          </a:custGeom>
          <a:solidFill>
            <a:srgbClr val="94939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36" name="Freeform 1142"/>
          <p:cNvSpPr>
            <a:spLocks noEditPoints="1"/>
          </p:cNvSpPr>
          <p:nvPr/>
        </p:nvSpPr>
        <p:spPr bwMode="auto">
          <a:xfrm>
            <a:off x="6554788" y="4443413"/>
            <a:ext cx="755650" cy="4762"/>
          </a:xfrm>
          <a:custGeom>
            <a:avLst/>
            <a:gdLst>
              <a:gd name="T0" fmla="*/ 2147483646 w 476"/>
              <a:gd name="T1" fmla="*/ 2147483646 h 3"/>
              <a:gd name="T2" fmla="*/ 2147483646 w 476"/>
              <a:gd name="T3" fmla="*/ 2147483646 h 3"/>
              <a:gd name="T4" fmla="*/ 2147483646 w 476"/>
              <a:gd name="T5" fmla="*/ 2147483646 h 3"/>
              <a:gd name="T6" fmla="*/ 2147483646 w 476"/>
              <a:gd name="T7" fmla="*/ 2147483646 h 3"/>
              <a:gd name="T8" fmla="*/ 2147483646 w 476"/>
              <a:gd name="T9" fmla="*/ 2147483646 h 3"/>
              <a:gd name="T10" fmla="*/ 2147483646 w 476"/>
              <a:gd name="T11" fmla="*/ 2147483646 h 3"/>
              <a:gd name="T12" fmla="*/ 2147483646 w 476"/>
              <a:gd name="T13" fmla="*/ 0 h 3"/>
              <a:gd name="T14" fmla="*/ 2147483646 w 476"/>
              <a:gd name="T15" fmla="*/ 0 h 3"/>
              <a:gd name="T16" fmla="*/ 2147483646 w 476"/>
              <a:gd name="T17" fmla="*/ 0 h 3"/>
              <a:gd name="T18" fmla="*/ 2147483646 w 476"/>
              <a:gd name="T19" fmla="*/ 0 h 3"/>
              <a:gd name="T20" fmla="*/ 2147483646 w 476"/>
              <a:gd name="T21" fmla="*/ 0 h 3"/>
              <a:gd name="T22" fmla="*/ 2147483646 w 476"/>
              <a:gd name="T23" fmla="*/ 0 h 3"/>
              <a:gd name="T24" fmla="*/ 2147483646 w 476"/>
              <a:gd name="T25" fmla="*/ 0 h 3"/>
              <a:gd name="T26" fmla="*/ 2147483646 w 476"/>
              <a:gd name="T27" fmla="*/ 0 h 3"/>
              <a:gd name="T28" fmla="*/ 2147483646 w 476"/>
              <a:gd name="T29" fmla="*/ 2147483646 h 3"/>
              <a:gd name="T30" fmla="*/ 2147483646 w 476"/>
              <a:gd name="T31" fmla="*/ 2147483646 h 3"/>
              <a:gd name="T32" fmla="*/ 2147483646 w 476"/>
              <a:gd name="T33" fmla="*/ 2147483646 h 3"/>
              <a:gd name="T34" fmla="*/ 2147483646 w 476"/>
              <a:gd name="T35" fmla="*/ 2147483646 h 3"/>
              <a:gd name="T36" fmla="*/ 2147483646 w 476"/>
              <a:gd name="T37" fmla="*/ 2147483646 h 3"/>
              <a:gd name="T38" fmla="*/ 2147483646 w 476"/>
              <a:gd name="T39" fmla="*/ 2147483646 h 3"/>
              <a:gd name="T40" fmla="*/ 2147483646 w 476"/>
              <a:gd name="T41" fmla="*/ 2147483646 h 3"/>
              <a:gd name="T42" fmla="*/ 2147483646 w 476"/>
              <a:gd name="T43" fmla="*/ 2147483646 h 3"/>
              <a:gd name="T44" fmla="*/ 2147483646 w 476"/>
              <a:gd name="T45" fmla="*/ 2147483646 h 3"/>
              <a:gd name="T46" fmla="*/ 2147483646 w 476"/>
              <a:gd name="T47" fmla="*/ 2147483646 h 3"/>
              <a:gd name="T48" fmla="*/ 2147483646 w 476"/>
              <a:gd name="T49" fmla="*/ 2147483646 h 3"/>
              <a:gd name="T50" fmla="*/ 2147483646 w 476"/>
              <a:gd name="T51" fmla="*/ 0 h 3"/>
              <a:gd name="T52" fmla="*/ 0 w 476"/>
              <a:gd name="T53" fmla="*/ 0 h 3"/>
              <a:gd name="T54" fmla="*/ 0 w 476"/>
              <a:gd name="T55" fmla="*/ 0 h 3"/>
              <a:gd name="T56" fmla="*/ 0 w 476"/>
              <a:gd name="T57" fmla="*/ 0 h 3"/>
              <a:gd name="T58" fmla="*/ 2147483646 w 476"/>
              <a:gd name="T59" fmla="*/ 0 h 3"/>
              <a:gd name="T60" fmla="*/ 2147483646 w 476"/>
              <a:gd name="T61" fmla="*/ 0 h 3"/>
              <a:gd name="T62" fmla="*/ 2147483646 w 476"/>
              <a:gd name="T63" fmla="*/ 0 h 3"/>
              <a:gd name="T64" fmla="*/ 2147483646 w 476"/>
              <a:gd name="T65" fmla="*/ 0 h 3"/>
              <a:gd name="T66" fmla="*/ 2147483646 w 476"/>
              <a:gd name="T67" fmla="*/ 2147483646 h 3"/>
              <a:gd name="T68" fmla="*/ 2147483646 w 476"/>
              <a:gd name="T69" fmla="*/ 2147483646 h 3"/>
              <a:gd name="T70" fmla="*/ 2147483646 w 476"/>
              <a:gd name="T71" fmla="*/ 2147483646 h 3"/>
              <a:gd name="T72" fmla="*/ 2147483646 w 476"/>
              <a:gd name="T73" fmla="*/ 2147483646 h 3"/>
              <a:gd name="T74" fmla="*/ 2147483646 w 476"/>
              <a:gd name="T75" fmla="*/ 2147483646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6" h="3">
                <a:moveTo>
                  <a:pt x="476" y="3"/>
                </a:moveTo>
                <a:lnTo>
                  <a:pt x="248" y="3"/>
                </a:lnTo>
                <a:lnTo>
                  <a:pt x="248" y="2"/>
                </a:lnTo>
                <a:lnTo>
                  <a:pt x="250" y="2"/>
                </a:lnTo>
                <a:lnTo>
                  <a:pt x="252" y="2"/>
                </a:lnTo>
                <a:lnTo>
                  <a:pt x="252" y="0"/>
                </a:lnTo>
                <a:lnTo>
                  <a:pt x="253" y="0"/>
                </a:lnTo>
                <a:lnTo>
                  <a:pt x="255" y="0"/>
                </a:lnTo>
                <a:lnTo>
                  <a:pt x="475" y="0"/>
                </a:lnTo>
                <a:lnTo>
                  <a:pt x="475" y="2"/>
                </a:lnTo>
                <a:lnTo>
                  <a:pt x="476" y="3"/>
                </a:lnTo>
                <a:close/>
                <a:moveTo>
                  <a:pt x="93" y="3"/>
                </a:moveTo>
                <a:lnTo>
                  <a:pt x="3" y="3"/>
                </a:lnTo>
                <a:lnTo>
                  <a:pt x="1" y="2"/>
                </a:lnTo>
                <a:lnTo>
                  <a:pt x="1" y="0"/>
                </a:lnTo>
                <a:lnTo>
                  <a:pt x="0" y="0"/>
                </a:lnTo>
                <a:lnTo>
                  <a:pt x="88" y="0"/>
                </a:lnTo>
                <a:lnTo>
                  <a:pt x="89" y="0"/>
                </a:lnTo>
                <a:lnTo>
                  <a:pt x="91" y="2"/>
                </a:lnTo>
                <a:lnTo>
                  <a:pt x="93" y="2"/>
                </a:lnTo>
                <a:lnTo>
                  <a:pt x="93" y="3"/>
                </a:lnTo>
                <a:close/>
              </a:path>
            </a:pathLst>
          </a:custGeom>
          <a:solidFill>
            <a:srgbClr val="96959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37" name="Freeform 1143"/>
          <p:cNvSpPr>
            <a:spLocks noEditPoints="1"/>
          </p:cNvSpPr>
          <p:nvPr/>
        </p:nvSpPr>
        <p:spPr bwMode="auto">
          <a:xfrm>
            <a:off x="6551613" y="4440238"/>
            <a:ext cx="757237" cy="6350"/>
          </a:xfrm>
          <a:custGeom>
            <a:avLst/>
            <a:gdLst>
              <a:gd name="T0" fmla="*/ 2147483646 w 477"/>
              <a:gd name="T1" fmla="*/ 2147483646 h 4"/>
              <a:gd name="T2" fmla="*/ 2147483646 w 477"/>
              <a:gd name="T3" fmla="*/ 2147483646 h 4"/>
              <a:gd name="T4" fmla="*/ 2147483646 w 477"/>
              <a:gd name="T5" fmla="*/ 2147483646 h 4"/>
              <a:gd name="T6" fmla="*/ 2147483646 w 477"/>
              <a:gd name="T7" fmla="*/ 2147483646 h 4"/>
              <a:gd name="T8" fmla="*/ 2147483646 w 477"/>
              <a:gd name="T9" fmla="*/ 2147483646 h 4"/>
              <a:gd name="T10" fmla="*/ 2147483646 w 477"/>
              <a:gd name="T11" fmla="*/ 2147483646 h 4"/>
              <a:gd name="T12" fmla="*/ 2147483646 w 477"/>
              <a:gd name="T13" fmla="*/ 0 h 4"/>
              <a:gd name="T14" fmla="*/ 2147483646 w 477"/>
              <a:gd name="T15" fmla="*/ 0 h 4"/>
              <a:gd name="T16" fmla="*/ 2147483646 w 477"/>
              <a:gd name="T17" fmla="*/ 0 h 4"/>
              <a:gd name="T18" fmla="*/ 2147483646 w 477"/>
              <a:gd name="T19" fmla="*/ 0 h 4"/>
              <a:gd name="T20" fmla="*/ 2147483646 w 477"/>
              <a:gd name="T21" fmla="*/ 0 h 4"/>
              <a:gd name="T22" fmla="*/ 2147483646 w 477"/>
              <a:gd name="T23" fmla="*/ 0 h 4"/>
              <a:gd name="T24" fmla="*/ 2147483646 w 477"/>
              <a:gd name="T25" fmla="*/ 0 h 4"/>
              <a:gd name="T26" fmla="*/ 2147483646 w 477"/>
              <a:gd name="T27" fmla="*/ 0 h 4"/>
              <a:gd name="T28" fmla="*/ 2147483646 w 477"/>
              <a:gd name="T29" fmla="*/ 2147483646 h 4"/>
              <a:gd name="T30" fmla="*/ 2147483646 w 477"/>
              <a:gd name="T31" fmla="*/ 2147483646 h 4"/>
              <a:gd name="T32" fmla="*/ 2147483646 w 477"/>
              <a:gd name="T33" fmla="*/ 2147483646 h 4"/>
              <a:gd name="T34" fmla="*/ 2147483646 w 477"/>
              <a:gd name="T35" fmla="*/ 2147483646 h 4"/>
              <a:gd name="T36" fmla="*/ 2147483646 w 477"/>
              <a:gd name="T37" fmla="*/ 2147483646 h 4"/>
              <a:gd name="T38" fmla="*/ 2147483646 w 477"/>
              <a:gd name="T39" fmla="*/ 2147483646 h 4"/>
              <a:gd name="T40" fmla="*/ 2147483646 w 477"/>
              <a:gd name="T41" fmla="*/ 2147483646 h 4"/>
              <a:gd name="T42" fmla="*/ 2147483646 w 477"/>
              <a:gd name="T43" fmla="*/ 2147483646 h 4"/>
              <a:gd name="T44" fmla="*/ 2147483646 w 477"/>
              <a:gd name="T45" fmla="*/ 2147483646 h 4"/>
              <a:gd name="T46" fmla="*/ 2147483646 w 477"/>
              <a:gd name="T47" fmla="*/ 2147483646 h 4"/>
              <a:gd name="T48" fmla="*/ 2147483646 w 477"/>
              <a:gd name="T49" fmla="*/ 2147483646 h 4"/>
              <a:gd name="T50" fmla="*/ 2147483646 w 477"/>
              <a:gd name="T51" fmla="*/ 0 h 4"/>
              <a:gd name="T52" fmla="*/ 2147483646 w 477"/>
              <a:gd name="T53" fmla="*/ 0 h 4"/>
              <a:gd name="T54" fmla="*/ 0 w 477"/>
              <a:gd name="T55" fmla="*/ 0 h 4"/>
              <a:gd name="T56" fmla="*/ 0 w 477"/>
              <a:gd name="T57" fmla="*/ 0 h 4"/>
              <a:gd name="T58" fmla="*/ 2147483646 w 477"/>
              <a:gd name="T59" fmla="*/ 0 h 4"/>
              <a:gd name="T60" fmla="*/ 2147483646 w 477"/>
              <a:gd name="T61" fmla="*/ 0 h 4"/>
              <a:gd name="T62" fmla="*/ 2147483646 w 477"/>
              <a:gd name="T63" fmla="*/ 0 h 4"/>
              <a:gd name="T64" fmla="*/ 2147483646 w 477"/>
              <a:gd name="T65" fmla="*/ 0 h 4"/>
              <a:gd name="T66" fmla="*/ 2147483646 w 477"/>
              <a:gd name="T67" fmla="*/ 2147483646 h 4"/>
              <a:gd name="T68" fmla="*/ 2147483646 w 477"/>
              <a:gd name="T69" fmla="*/ 2147483646 h 4"/>
              <a:gd name="T70" fmla="*/ 2147483646 w 477"/>
              <a:gd name="T71" fmla="*/ 2147483646 h 4"/>
              <a:gd name="T72" fmla="*/ 2147483646 w 477"/>
              <a:gd name="T73" fmla="*/ 2147483646 h 4"/>
              <a:gd name="T74" fmla="*/ 2147483646 w 477"/>
              <a:gd name="T75" fmla="*/ 2147483646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7" h="4">
                <a:moveTo>
                  <a:pt x="477" y="4"/>
                </a:moveTo>
                <a:lnTo>
                  <a:pt x="254" y="4"/>
                </a:lnTo>
                <a:lnTo>
                  <a:pt x="254" y="2"/>
                </a:lnTo>
                <a:lnTo>
                  <a:pt x="255" y="2"/>
                </a:lnTo>
                <a:lnTo>
                  <a:pt x="257" y="2"/>
                </a:lnTo>
                <a:lnTo>
                  <a:pt x="257" y="0"/>
                </a:lnTo>
                <a:lnTo>
                  <a:pt x="259" y="0"/>
                </a:lnTo>
                <a:lnTo>
                  <a:pt x="260" y="0"/>
                </a:lnTo>
                <a:lnTo>
                  <a:pt x="477" y="0"/>
                </a:lnTo>
                <a:lnTo>
                  <a:pt x="477" y="2"/>
                </a:lnTo>
                <a:lnTo>
                  <a:pt x="477" y="4"/>
                </a:lnTo>
                <a:close/>
                <a:moveTo>
                  <a:pt x="93" y="4"/>
                </a:moveTo>
                <a:lnTo>
                  <a:pt x="3" y="4"/>
                </a:lnTo>
                <a:lnTo>
                  <a:pt x="3" y="2"/>
                </a:lnTo>
                <a:lnTo>
                  <a:pt x="2" y="2"/>
                </a:lnTo>
                <a:lnTo>
                  <a:pt x="2" y="0"/>
                </a:lnTo>
                <a:lnTo>
                  <a:pt x="0" y="0"/>
                </a:lnTo>
                <a:lnTo>
                  <a:pt x="88" y="0"/>
                </a:lnTo>
                <a:lnTo>
                  <a:pt x="90" y="0"/>
                </a:lnTo>
                <a:lnTo>
                  <a:pt x="90" y="2"/>
                </a:lnTo>
                <a:lnTo>
                  <a:pt x="91" y="2"/>
                </a:lnTo>
                <a:lnTo>
                  <a:pt x="93" y="4"/>
                </a:lnTo>
                <a:close/>
              </a:path>
            </a:pathLst>
          </a:custGeom>
          <a:solidFill>
            <a:srgbClr val="99989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38" name="Freeform 1144"/>
          <p:cNvSpPr>
            <a:spLocks noEditPoints="1"/>
          </p:cNvSpPr>
          <p:nvPr/>
        </p:nvSpPr>
        <p:spPr bwMode="auto">
          <a:xfrm>
            <a:off x="6551613" y="4438650"/>
            <a:ext cx="757237" cy="4763"/>
          </a:xfrm>
          <a:custGeom>
            <a:avLst/>
            <a:gdLst>
              <a:gd name="T0" fmla="*/ 2147483646 w 477"/>
              <a:gd name="T1" fmla="*/ 2147483646 h 3"/>
              <a:gd name="T2" fmla="*/ 2147483646 w 477"/>
              <a:gd name="T3" fmla="*/ 2147483646 h 3"/>
              <a:gd name="T4" fmla="*/ 2147483646 w 477"/>
              <a:gd name="T5" fmla="*/ 2147483646 h 3"/>
              <a:gd name="T6" fmla="*/ 2147483646 w 477"/>
              <a:gd name="T7" fmla="*/ 2147483646 h 3"/>
              <a:gd name="T8" fmla="*/ 2147483646 w 477"/>
              <a:gd name="T9" fmla="*/ 2147483646 h 3"/>
              <a:gd name="T10" fmla="*/ 2147483646 w 477"/>
              <a:gd name="T11" fmla="*/ 2147483646 h 3"/>
              <a:gd name="T12" fmla="*/ 2147483646 w 477"/>
              <a:gd name="T13" fmla="*/ 0 h 3"/>
              <a:gd name="T14" fmla="*/ 2147483646 w 477"/>
              <a:gd name="T15" fmla="*/ 0 h 3"/>
              <a:gd name="T16" fmla="*/ 2147483646 w 477"/>
              <a:gd name="T17" fmla="*/ 0 h 3"/>
              <a:gd name="T18" fmla="*/ 2147483646 w 477"/>
              <a:gd name="T19" fmla="*/ 0 h 3"/>
              <a:gd name="T20" fmla="*/ 2147483646 w 477"/>
              <a:gd name="T21" fmla="*/ 0 h 3"/>
              <a:gd name="T22" fmla="*/ 2147483646 w 477"/>
              <a:gd name="T23" fmla="*/ 0 h 3"/>
              <a:gd name="T24" fmla="*/ 2147483646 w 477"/>
              <a:gd name="T25" fmla="*/ 0 h 3"/>
              <a:gd name="T26" fmla="*/ 2147483646 w 477"/>
              <a:gd name="T27" fmla="*/ 0 h 3"/>
              <a:gd name="T28" fmla="*/ 2147483646 w 477"/>
              <a:gd name="T29" fmla="*/ 2147483646 h 3"/>
              <a:gd name="T30" fmla="*/ 2147483646 w 477"/>
              <a:gd name="T31" fmla="*/ 2147483646 h 3"/>
              <a:gd name="T32" fmla="*/ 2147483646 w 477"/>
              <a:gd name="T33" fmla="*/ 2147483646 h 3"/>
              <a:gd name="T34" fmla="*/ 2147483646 w 477"/>
              <a:gd name="T35" fmla="*/ 2147483646 h 3"/>
              <a:gd name="T36" fmla="*/ 2147483646 w 477"/>
              <a:gd name="T37" fmla="*/ 2147483646 h 3"/>
              <a:gd name="T38" fmla="*/ 2147483646 w 477"/>
              <a:gd name="T39" fmla="*/ 2147483646 h 3"/>
              <a:gd name="T40" fmla="*/ 2147483646 w 477"/>
              <a:gd name="T41" fmla="*/ 2147483646 h 3"/>
              <a:gd name="T42" fmla="*/ 2147483646 w 477"/>
              <a:gd name="T43" fmla="*/ 2147483646 h 3"/>
              <a:gd name="T44" fmla="*/ 2147483646 w 477"/>
              <a:gd name="T45" fmla="*/ 2147483646 h 3"/>
              <a:gd name="T46" fmla="*/ 0 w 477"/>
              <a:gd name="T47" fmla="*/ 2147483646 h 3"/>
              <a:gd name="T48" fmla="*/ 0 w 477"/>
              <a:gd name="T49" fmla="*/ 2147483646 h 3"/>
              <a:gd name="T50" fmla="*/ 0 w 477"/>
              <a:gd name="T51" fmla="*/ 0 h 3"/>
              <a:gd name="T52" fmla="*/ 0 w 477"/>
              <a:gd name="T53" fmla="*/ 0 h 3"/>
              <a:gd name="T54" fmla="*/ 0 w 477"/>
              <a:gd name="T55" fmla="*/ 0 h 3"/>
              <a:gd name="T56" fmla="*/ 0 w 477"/>
              <a:gd name="T57" fmla="*/ 0 h 3"/>
              <a:gd name="T58" fmla="*/ 2147483646 w 477"/>
              <a:gd name="T59" fmla="*/ 0 h 3"/>
              <a:gd name="T60" fmla="*/ 2147483646 w 477"/>
              <a:gd name="T61" fmla="*/ 0 h 3"/>
              <a:gd name="T62" fmla="*/ 2147483646 w 477"/>
              <a:gd name="T63" fmla="*/ 0 h 3"/>
              <a:gd name="T64" fmla="*/ 2147483646 w 477"/>
              <a:gd name="T65" fmla="*/ 0 h 3"/>
              <a:gd name="T66" fmla="*/ 2147483646 w 477"/>
              <a:gd name="T67" fmla="*/ 2147483646 h 3"/>
              <a:gd name="T68" fmla="*/ 2147483646 w 477"/>
              <a:gd name="T69" fmla="*/ 2147483646 h 3"/>
              <a:gd name="T70" fmla="*/ 2147483646 w 477"/>
              <a:gd name="T71" fmla="*/ 2147483646 h 3"/>
              <a:gd name="T72" fmla="*/ 2147483646 w 477"/>
              <a:gd name="T73" fmla="*/ 2147483646 h 3"/>
              <a:gd name="T74" fmla="*/ 2147483646 w 477"/>
              <a:gd name="T75" fmla="*/ 2147483646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7" h="3">
                <a:moveTo>
                  <a:pt x="477" y="3"/>
                </a:moveTo>
                <a:lnTo>
                  <a:pt x="257" y="3"/>
                </a:lnTo>
                <a:lnTo>
                  <a:pt x="257" y="1"/>
                </a:lnTo>
                <a:lnTo>
                  <a:pt x="259" y="1"/>
                </a:lnTo>
                <a:lnTo>
                  <a:pt x="260" y="1"/>
                </a:lnTo>
                <a:lnTo>
                  <a:pt x="260" y="0"/>
                </a:lnTo>
                <a:lnTo>
                  <a:pt x="262" y="0"/>
                </a:lnTo>
                <a:lnTo>
                  <a:pt x="475" y="0"/>
                </a:lnTo>
                <a:lnTo>
                  <a:pt x="477" y="0"/>
                </a:lnTo>
                <a:lnTo>
                  <a:pt x="477" y="1"/>
                </a:lnTo>
                <a:lnTo>
                  <a:pt x="477" y="3"/>
                </a:lnTo>
                <a:close/>
                <a:moveTo>
                  <a:pt x="90" y="3"/>
                </a:moveTo>
                <a:lnTo>
                  <a:pt x="2" y="3"/>
                </a:lnTo>
                <a:lnTo>
                  <a:pt x="2" y="1"/>
                </a:lnTo>
                <a:lnTo>
                  <a:pt x="0" y="1"/>
                </a:lnTo>
                <a:lnTo>
                  <a:pt x="0" y="0"/>
                </a:lnTo>
                <a:lnTo>
                  <a:pt x="86" y="0"/>
                </a:lnTo>
                <a:lnTo>
                  <a:pt x="88" y="0"/>
                </a:lnTo>
                <a:lnTo>
                  <a:pt x="88" y="1"/>
                </a:lnTo>
                <a:lnTo>
                  <a:pt x="90" y="1"/>
                </a:lnTo>
                <a:lnTo>
                  <a:pt x="90" y="3"/>
                </a:lnTo>
                <a:close/>
              </a:path>
            </a:pathLst>
          </a:custGeom>
          <a:solidFill>
            <a:srgbClr val="9D9C9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39" name="Freeform 1145"/>
          <p:cNvSpPr>
            <a:spLocks noEditPoints="1"/>
          </p:cNvSpPr>
          <p:nvPr/>
        </p:nvSpPr>
        <p:spPr bwMode="auto">
          <a:xfrm>
            <a:off x="6548438" y="4435475"/>
            <a:ext cx="760412" cy="4763"/>
          </a:xfrm>
          <a:custGeom>
            <a:avLst/>
            <a:gdLst>
              <a:gd name="T0" fmla="*/ 2147483646 w 479"/>
              <a:gd name="T1" fmla="*/ 2147483646 h 3"/>
              <a:gd name="T2" fmla="*/ 2147483646 w 479"/>
              <a:gd name="T3" fmla="*/ 2147483646 h 3"/>
              <a:gd name="T4" fmla="*/ 2147483646 w 479"/>
              <a:gd name="T5" fmla="*/ 2147483646 h 3"/>
              <a:gd name="T6" fmla="*/ 2147483646 w 479"/>
              <a:gd name="T7" fmla="*/ 2147483646 h 3"/>
              <a:gd name="T8" fmla="*/ 2147483646 w 479"/>
              <a:gd name="T9" fmla="*/ 2147483646 h 3"/>
              <a:gd name="T10" fmla="*/ 2147483646 w 479"/>
              <a:gd name="T11" fmla="*/ 2147483646 h 3"/>
              <a:gd name="T12" fmla="*/ 2147483646 w 479"/>
              <a:gd name="T13" fmla="*/ 0 h 3"/>
              <a:gd name="T14" fmla="*/ 2147483646 w 479"/>
              <a:gd name="T15" fmla="*/ 0 h 3"/>
              <a:gd name="T16" fmla="*/ 2147483646 w 479"/>
              <a:gd name="T17" fmla="*/ 0 h 3"/>
              <a:gd name="T18" fmla="*/ 2147483646 w 479"/>
              <a:gd name="T19" fmla="*/ 0 h 3"/>
              <a:gd name="T20" fmla="*/ 2147483646 w 479"/>
              <a:gd name="T21" fmla="*/ 0 h 3"/>
              <a:gd name="T22" fmla="*/ 2147483646 w 479"/>
              <a:gd name="T23" fmla="*/ 0 h 3"/>
              <a:gd name="T24" fmla="*/ 2147483646 w 479"/>
              <a:gd name="T25" fmla="*/ 0 h 3"/>
              <a:gd name="T26" fmla="*/ 2147483646 w 479"/>
              <a:gd name="T27" fmla="*/ 0 h 3"/>
              <a:gd name="T28" fmla="*/ 2147483646 w 479"/>
              <a:gd name="T29" fmla="*/ 2147483646 h 3"/>
              <a:gd name="T30" fmla="*/ 2147483646 w 479"/>
              <a:gd name="T31" fmla="*/ 2147483646 h 3"/>
              <a:gd name="T32" fmla="*/ 2147483646 w 479"/>
              <a:gd name="T33" fmla="*/ 2147483646 h 3"/>
              <a:gd name="T34" fmla="*/ 2147483646 w 479"/>
              <a:gd name="T35" fmla="*/ 2147483646 h 3"/>
              <a:gd name="T36" fmla="*/ 2147483646 w 479"/>
              <a:gd name="T37" fmla="*/ 2147483646 h 3"/>
              <a:gd name="T38" fmla="*/ 2147483646 w 479"/>
              <a:gd name="T39" fmla="*/ 2147483646 h 3"/>
              <a:gd name="T40" fmla="*/ 2147483646 w 479"/>
              <a:gd name="T41" fmla="*/ 2147483646 h 3"/>
              <a:gd name="T42" fmla="*/ 2147483646 w 479"/>
              <a:gd name="T43" fmla="*/ 2147483646 h 3"/>
              <a:gd name="T44" fmla="*/ 2147483646 w 479"/>
              <a:gd name="T45" fmla="*/ 2147483646 h 3"/>
              <a:gd name="T46" fmla="*/ 2147483646 w 479"/>
              <a:gd name="T47" fmla="*/ 2147483646 h 3"/>
              <a:gd name="T48" fmla="*/ 2147483646 w 479"/>
              <a:gd name="T49" fmla="*/ 2147483646 h 3"/>
              <a:gd name="T50" fmla="*/ 0 w 479"/>
              <a:gd name="T51" fmla="*/ 0 h 3"/>
              <a:gd name="T52" fmla="*/ 0 w 479"/>
              <a:gd name="T53" fmla="*/ 0 h 3"/>
              <a:gd name="T54" fmla="*/ 0 w 479"/>
              <a:gd name="T55" fmla="*/ 0 h 3"/>
              <a:gd name="T56" fmla="*/ 0 w 479"/>
              <a:gd name="T57" fmla="*/ 0 h 3"/>
              <a:gd name="T58" fmla="*/ 2147483646 w 479"/>
              <a:gd name="T59" fmla="*/ 0 h 3"/>
              <a:gd name="T60" fmla="*/ 2147483646 w 479"/>
              <a:gd name="T61" fmla="*/ 0 h 3"/>
              <a:gd name="T62" fmla="*/ 2147483646 w 479"/>
              <a:gd name="T63" fmla="*/ 0 h 3"/>
              <a:gd name="T64" fmla="*/ 2147483646 w 479"/>
              <a:gd name="T65" fmla="*/ 0 h 3"/>
              <a:gd name="T66" fmla="*/ 2147483646 w 479"/>
              <a:gd name="T67" fmla="*/ 2147483646 h 3"/>
              <a:gd name="T68" fmla="*/ 2147483646 w 479"/>
              <a:gd name="T69" fmla="*/ 2147483646 h 3"/>
              <a:gd name="T70" fmla="*/ 2147483646 w 479"/>
              <a:gd name="T71" fmla="*/ 2147483646 h 3"/>
              <a:gd name="T72" fmla="*/ 2147483646 w 479"/>
              <a:gd name="T73" fmla="*/ 2147483646 h 3"/>
              <a:gd name="T74" fmla="*/ 2147483646 w 479"/>
              <a:gd name="T75" fmla="*/ 2147483646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9" h="3">
                <a:moveTo>
                  <a:pt x="479" y="3"/>
                </a:moveTo>
                <a:lnTo>
                  <a:pt x="262" y="3"/>
                </a:lnTo>
                <a:lnTo>
                  <a:pt x="262" y="2"/>
                </a:lnTo>
                <a:lnTo>
                  <a:pt x="264" y="2"/>
                </a:lnTo>
                <a:lnTo>
                  <a:pt x="266" y="0"/>
                </a:lnTo>
                <a:lnTo>
                  <a:pt x="267" y="0"/>
                </a:lnTo>
                <a:lnTo>
                  <a:pt x="477" y="0"/>
                </a:lnTo>
                <a:lnTo>
                  <a:pt x="477" y="2"/>
                </a:lnTo>
                <a:lnTo>
                  <a:pt x="479" y="2"/>
                </a:lnTo>
                <a:lnTo>
                  <a:pt x="479" y="3"/>
                </a:lnTo>
                <a:close/>
                <a:moveTo>
                  <a:pt x="90" y="3"/>
                </a:moveTo>
                <a:lnTo>
                  <a:pt x="2" y="3"/>
                </a:lnTo>
                <a:lnTo>
                  <a:pt x="2" y="2"/>
                </a:lnTo>
                <a:lnTo>
                  <a:pt x="0" y="0"/>
                </a:lnTo>
                <a:lnTo>
                  <a:pt x="88" y="0"/>
                </a:lnTo>
                <a:lnTo>
                  <a:pt x="88" y="2"/>
                </a:lnTo>
                <a:lnTo>
                  <a:pt x="90" y="2"/>
                </a:lnTo>
                <a:lnTo>
                  <a:pt x="90" y="3"/>
                </a:lnTo>
                <a:close/>
              </a:path>
            </a:pathLst>
          </a:custGeom>
          <a:solidFill>
            <a:srgbClr val="9E9E9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40" name="Freeform 1146"/>
          <p:cNvSpPr>
            <a:spLocks noEditPoints="1"/>
          </p:cNvSpPr>
          <p:nvPr/>
        </p:nvSpPr>
        <p:spPr bwMode="auto">
          <a:xfrm>
            <a:off x="6546850" y="4432300"/>
            <a:ext cx="758825" cy="6350"/>
          </a:xfrm>
          <a:custGeom>
            <a:avLst/>
            <a:gdLst>
              <a:gd name="T0" fmla="*/ 2147483646 w 478"/>
              <a:gd name="T1" fmla="*/ 2147483646 h 4"/>
              <a:gd name="T2" fmla="*/ 2147483646 w 478"/>
              <a:gd name="T3" fmla="*/ 2147483646 h 4"/>
              <a:gd name="T4" fmla="*/ 2147483646 w 478"/>
              <a:gd name="T5" fmla="*/ 2147483646 h 4"/>
              <a:gd name="T6" fmla="*/ 2147483646 w 478"/>
              <a:gd name="T7" fmla="*/ 2147483646 h 4"/>
              <a:gd name="T8" fmla="*/ 2147483646 w 478"/>
              <a:gd name="T9" fmla="*/ 2147483646 h 4"/>
              <a:gd name="T10" fmla="*/ 2147483646 w 478"/>
              <a:gd name="T11" fmla="*/ 2147483646 h 4"/>
              <a:gd name="T12" fmla="*/ 2147483646 w 478"/>
              <a:gd name="T13" fmla="*/ 0 h 4"/>
              <a:gd name="T14" fmla="*/ 2147483646 w 478"/>
              <a:gd name="T15" fmla="*/ 0 h 4"/>
              <a:gd name="T16" fmla="*/ 2147483646 w 478"/>
              <a:gd name="T17" fmla="*/ 0 h 4"/>
              <a:gd name="T18" fmla="*/ 2147483646 w 478"/>
              <a:gd name="T19" fmla="*/ 0 h 4"/>
              <a:gd name="T20" fmla="*/ 2147483646 w 478"/>
              <a:gd name="T21" fmla="*/ 0 h 4"/>
              <a:gd name="T22" fmla="*/ 2147483646 w 478"/>
              <a:gd name="T23" fmla="*/ 0 h 4"/>
              <a:gd name="T24" fmla="*/ 2147483646 w 478"/>
              <a:gd name="T25" fmla="*/ 0 h 4"/>
              <a:gd name="T26" fmla="*/ 2147483646 w 478"/>
              <a:gd name="T27" fmla="*/ 0 h 4"/>
              <a:gd name="T28" fmla="*/ 2147483646 w 478"/>
              <a:gd name="T29" fmla="*/ 2147483646 h 4"/>
              <a:gd name="T30" fmla="*/ 2147483646 w 478"/>
              <a:gd name="T31" fmla="*/ 2147483646 h 4"/>
              <a:gd name="T32" fmla="*/ 2147483646 w 478"/>
              <a:gd name="T33" fmla="*/ 2147483646 h 4"/>
              <a:gd name="T34" fmla="*/ 2147483646 w 478"/>
              <a:gd name="T35" fmla="*/ 2147483646 h 4"/>
              <a:gd name="T36" fmla="*/ 2147483646 w 478"/>
              <a:gd name="T37" fmla="*/ 2147483646 h 4"/>
              <a:gd name="T38" fmla="*/ 2147483646 w 478"/>
              <a:gd name="T39" fmla="*/ 2147483646 h 4"/>
              <a:gd name="T40" fmla="*/ 2147483646 w 478"/>
              <a:gd name="T41" fmla="*/ 2147483646 h 4"/>
              <a:gd name="T42" fmla="*/ 2147483646 w 478"/>
              <a:gd name="T43" fmla="*/ 2147483646 h 4"/>
              <a:gd name="T44" fmla="*/ 2147483646 w 478"/>
              <a:gd name="T45" fmla="*/ 2147483646 h 4"/>
              <a:gd name="T46" fmla="*/ 2147483646 w 478"/>
              <a:gd name="T47" fmla="*/ 2147483646 h 4"/>
              <a:gd name="T48" fmla="*/ 2147483646 w 478"/>
              <a:gd name="T49" fmla="*/ 2147483646 h 4"/>
              <a:gd name="T50" fmla="*/ 2147483646 w 478"/>
              <a:gd name="T51" fmla="*/ 0 h 4"/>
              <a:gd name="T52" fmla="*/ 2147483646 w 478"/>
              <a:gd name="T53" fmla="*/ 0 h 4"/>
              <a:gd name="T54" fmla="*/ 0 w 478"/>
              <a:gd name="T55" fmla="*/ 0 h 4"/>
              <a:gd name="T56" fmla="*/ 0 w 478"/>
              <a:gd name="T57" fmla="*/ 0 h 4"/>
              <a:gd name="T58" fmla="*/ 2147483646 w 478"/>
              <a:gd name="T59" fmla="*/ 0 h 4"/>
              <a:gd name="T60" fmla="*/ 2147483646 w 478"/>
              <a:gd name="T61" fmla="*/ 0 h 4"/>
              <a:gd name="T62" fmla="*/ 2147483646 w 478"/>
              <a:gd name="T63" fmla="*/ 0 h 4"/>
              <a:gd name="T64" fmla="*/ 2147483646 w 478"/>
              <a:gd name="T65" fmla="*/ 0 h 4"/>
              <a:gd name="T66" fmla="*/ 2147483646 w 478"/>
              <a:gd name="T67" fmla="*/ 2147483646 h 4"/>
              <a:gd name="T68" fmla="*/ 2147483646 w 478"/>
              <a:gd name="T69" fmla="*/ 2147483646 h 4"/>
              <a:gd name="T70" fmla="*/ 2147483646 w 478"/>
              <a:gd name="T71" fmla="*/ 2147483646 h 4"/>
              <a:gd name="T72" fmla="*/ 2147483646 w 478"/>
              <a:gd name="T73" fmla="*/ 2147483646 h 4"/>
              <a:gd name="T74" fmla="*/ 2147483646 w 478"/>
              <a:gd name="T75" fmla="*/ 2147483646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8" h="4">
                <a:moveTo>
                  <a:pt x="478" y="4"/>
                </a:moveTo>
                <a:lnTo>
                  <a:pt x="265" y="4"/>
                </a:lnTo>
                <a:lnTo>
                  <a:pt x="267" y="2"/>
                </a:lnTo>
                <a:lnTo>
                  <a:pt x="268" y="2"/>
                </a:lnTo>
                <a:lnTo>
                  <a:pt x="268" y="0"/>
                </a:lnTo>
                <a:lnTo>
                  <a:pt x="270" y="0"/>
                </a:lnTo>
                <a:lnTo>
                  <a:pt x="272" y="0"/>
                </a:lnTo>
                <a:lnTo>
                  <a:pt x="478" y="0"/>
                </a:lnTo>
                <a:lnTo>
                  <a:pt x="478" y="2"/>
                </a:lnTo>
                <a:lnTo>
                  <a:pt x="478" y="4"/>
                </a:lnTo>
                <a:close/>
                <a:moveTo>
                  <a:pt x="89" y="4"/>
                </a:moveTo>
                <a:lnTo>
                  <a:pt x="3" y="4"/>
                </a:lnTo>
                <a:lnTo>
                  <a:pt x="1" y="2"/>
                </a:lnTo>
                <a:lnTo>
                  <a:pt x="1" y="0"/>
                </a:lnTo>
                <a:lnTo>
                  <a:pt x="0" y="0"/>
                </a:lnTo>
                <a:lnTo>
                  <a:pt x="88" y="0"/>
                </a:lnTo>
                <a:lnTo>
                  <a:pt x="89" y="0"/>
                </a:lnTo>
                <a:lnTo>
                  <a:pt x="89" y="2"/>
                </a:lnTo>
                <a:lnTo>
                  <a:pt x="89" y="4"/>
                </a:lnTo>
                <a:close/>
              </a:path>
            </a:pathLst>
          </a:custGeom>
          <a:solidFill>
            <a:srgbClr val="A1A09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41" name="Freeform 1147"/>
          <p:cNvSpPr>
            <a:spLocks noEditPoints="1"/>
          </p:cNvSpPr>
          <p:nvPr/>
        </p:nvSpPr>
        <p:spPr bwMode="auto">
          <a:xfrm>
            <a:off x="6546850" y="4429125"/>
            <a:ext cx="758825" cy="6350"/>
          </a:xfrm>
          <a:custGeom>
            <a:avLst/>
            <a:gdLst>
              <a:gd name="T0" fmla="*/ 2147483646 w 478"/>
              <a:gd name="T1" fmla="*/ 2147483646 h 4"/>
              <a:gd name="T2" fmla="*/ 2147483646 w 478"/>
              <a:gd name="T3" fmla="*/ 2147483646 h 4"/>
              <a:gd name="T4" fmla="*/ 2147483646 w 478"/>
              <a:gd name="T5" fmla="*/ 2147483646 h 4"/>
              <a:gd name="T6" fmla="*/ 2147483646 w 478"/>
              <a:gd name="T7" fmla="*/ 2147483646 h 4"/>
              <a:gd name="T8" fmla="*/ 2147483646 w 478"/>
              <a:gd name="T9" fmla="*/ 2147483646 h 4"/>
              <a:gd name="T10" fmla="*/ 2147483646 w 478"/>
              <a:gd name="T11" fmla="*/ 2147483646 h 4"/>
              <a:gd name="T12" fmla="*/ 2147483646 w 478"/>
              <a:gd name="T13" fmla="*/ 0 h 4"/>
              <a:gd name="T14" fmla="*/ 2147483646 w 478"/>
              <a:gd name="T15" fmla="*/ 0 h 4"/>
              <a:gd name="T16" fmla="*/ 2147483646 w 478"/>
              <a:gd name="T17" fmla="*/ 0 h 4"/>
              <a:gd name="T18" fmla="*/ 2147483646 w 478"/>
              <a:gd name="T19" fmla="*/ 0 h 4"/>
              <a:gd name="T20" fmla="*/ 2147483646 w 478"/>
              <a:gd name="T21" fmla="*/ 0 h 4"/>
              <a:gd name="T22" fmla="*/ 2147483646 w 478"/>
              <a:gd name="T23" fmla="*/ 0 h 4"/>
              <a:gd name="T24" fmla="*/ 2147483646 w 478"/>
              <a:gd name="T25" fmla="*/ 0 h 4"/>
              <a:gd name="T26" fmla="*/ 2147483646 w 478"/>
              <a:gd name="T27" fmla="*/ 0 h 4"/>
              <a:gd name="T28" fmla="*/ 2147483646 w 478"/>
              <a:gd name="T29" fmla="*/ 2147483646 h 4"/>
              <a:gd name="T30" fmla="*/ 2147483646 w 478"/>
              <a:gd name="T31" fmla="*/ 2147483646 h 4"/>
              <a:gd name="T32" fmla="*/ 2147483646 w 478"/>
              <a:gd name="T33" fmla="*/ 2147483646 h 4"/>
              <a:gd name="T34" fmla="*/ 2147483646 w 478"/>
              <a:gd name="T35" fmla="*/ 2147483646 h 4"/>
              <a:gd name="T36" fmla="*/ 2147483646 w 478"/>
              <a:gd name="T37" fmla="*/ 2147483646 h 4"/>
              <a:gd name="T38" fmla="*/ 2147483646 w 478"/>
              <a:gd name="T39" fmla="*/ 2147483646 h 4"/>
              <a:gd name="T40" fmla="*/ 2147483646 w 478"/>
              <a:gd name="T41" fmla="*/ 2147483646 h 4"/>
              <a:gd name="T42" fmla="*/ 2147483646 w 478"/>
              <a:gd name="T43" fmla="*/ 2147483646 h 4"/>
              <a:gd name="T44" fmla="*/ 2147483646 w 478"/>
              <a:gd name="T45" fmla="*/ 2147483646 h 4"/>
              <a:gd name="T46" fmla="*/ 0 w 478"/>
              <a:gd name="T47" fmla="*/ 2147483646 h 4"/>
              <a:gd name="T48" fmla="*/ 0 w 478"/>
              <a:gd name="T49" fmla="*/ 2147483646 h 4"/>
              <a:gd name="T50" fmla="*/ 0 w 478"/>
              <a:gd name="T51" fmla="*/ 0 h 4"/>
              <a:gd name="T52" fmla="*/ 0 w 478"/>
              <a:gd name="T53" fmla="*/ 0 h 4"/>
              <a:gd name="T54" fmla="*/ 0 w 478"/>
              <a:gd name="T55" fmla="*/ 0 h 4"/>
              <a:gd name="T56" fmla="*/ 0 w 478"/>
              <a:gd name="T57" fmla="*/ 0 h 4"/>
              <a:gd name="T58" fmla="*/ 2147483646 w 478"/>
              <a:gd name="T59" fmla="*/ 0 h 4"/>
              <a:gd name="T60" fmla="*/ 2147483646 w 478"/>
              <a:gd name="T61" fmla="*/ 0 h 4"/>
              <a:gd name="T62" fmla="*/ 2147483646 w 478"/>
              <a:gd name="T63" fmla="*/ 0 h 4"/>
              <a:gd name="T64" fmla="*/ 2147483646 w 478"/>
              <a:gd name="T65" fmla="*/ 0 h 4"/>
              <a:gd name="T66" fmla="*/ 2147483646 w 478"/>
              <a:gd name="T67" fmla="*/ 2147483646 h 4"/>
              <a:gd name="T68" fmla="*/ 2147483646 w 478"/>
              <a:gd name="T69" fmla="*/ 2147483646 h 4"/>
              <a:gd name="T70" fmla="*/ 2147483646 w 478"/>
              <a:gd name="T71" fmla="*/ 2147483646 h 4"/>
              <a:gd name="T72" fmla="*/ 2147483646 w 478"/>
              <a:gd name="T73" fmla="*/ 2147483646 h 4"/>
              <a:gd name="T74" fmla="*/ 2147483646 w 478"/>
              <a:gd name="T75" fmla="*/ 2147483646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8" h="4">
                <a:moveTo>
                  <a:pt x="478" y="4"/>
                </a:moveTo>
                <a:lnTo>
                  <a:pt x="268" y="4"/>
                </a:lnTo>
                <a:lnTo>
                  <a:pt x="268" y="2"/>
                </a:lnTo>
                <a:lnTo>
                  <a:pt x="270" y="2"/>
                </a:lnTo>
                <a:lnTo>
                  <a:pt x="272" y="2"/>
                </a:lnTo>
                <a:lnTo>
                  <a:pt x="272" y="0"/>
                </a:lnTo>
                <a:lnTo>
                  <a:pt x="274" y="0"/>
                </a:lnTo>
                <a:lnTo>
                  <a:pt x="476" y="0"/>
                </a:lnTo>
                <a:lnTo>
                  <a:pt x="478" y="2"/>
                </a:lnTo>
                <a:lnTo>
                  <a:pt x="478" y="4"/>
                </a:lnTo>
                <a:close/>
                <a:moveTo>
                  <a:pt x="89" y="4"/>
                </a:moveTo>
                <a:lnTo>
                  <a:pt x="1" y="4"/>
                </a:lnTo>
                <a:lnTo>
                  <a:pt x="1" y="2"/>
                </a:lnTo>
                <a:lnTo>
                  <a:pt x="0" y="2"/>
                </a:lnTo>
                <a:lnTo>
                  <a:pt x="0" y="0"/>
                </a:lnTo>
                <a:lnTo>
                  <a:pt x="88" y="0"/>
                </a:lnTo>
                <a:lnTo>
                  <a:pt x="88" y="2"/>
                </a:lnTo>
                <a:lnTo>
                  <a:pt x="89" y="2"/>
                </a:lnTo>
                <a:lnTo>
                  <a:pt x="89" y="4"/>
                </a:lnTo>
                <a:close/>
              </a:path>
            </a:pathLst>
          </a:custGeom>
          <a:solidFill>
            <a:srgbClr val="A5A4A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42" name="Freeform 1148"/>
          <p:cNvSpPr>
            <a:spLocks noEditPoints="1"/>
          </p:cNvSpPr>
          <p:nvPr/>
        </p:nvSpPr>
        <p:spPr bwMode="auto">
          <a:xfrm>
            <a:off x="6543675" y="4427538"/>
            <a:ext cx="762000" cy="4762"/>
          </a:xfrm>
          <a:custGeom>
            <a:avLst/>
            <a:gdLst>
              <a:gd name="T0" fmla="*/ 2147483646 w 480"/>
              <a:gd name="T1" fmla="*/ 2147483646 h 3"/>
              <a:gd name="T2" fmla="*/ 2147483646 w 480"/>
              <a:gd name="T3" fmla="*/ 2147483646 h 3"/>
              <a:gd name="T4" fmla="*/ 2147483646 w 480"/>
              <a:gd name="T5" fmla="*/ 2147483646 h 3"/>
              <a:gd name="T6" fmla="*/ 2147483646 w 480"/>
              <a:gd name="T7" fmla="*/ 2147483646 h 3"/>
              <a:gd name="T8" fmla="*/ 2147483646 w 480"/>
              <a:gd name="T9" fmla="*/ 2147483646 h 3"/>
              <a:gd name="T10" fmla="*/ 2147483646 w 480"/>
              <a:gd name="T11" fmla="*/ 2147483646 h 3"/>
              <a:gd name="T12" fmla="*/ 2147483646 w 480"/>
              <a:gd name="T13" fmla="*/ 0 h 3"/>
              <a:gd name="T14" fmla="*/ 2147483646 w 480"/>
              <a:gd name="T15" fmla="*/ 0 h 3"/>
              <a:gd name="T16" fmla="*/ 2147483646 w 480"/>
              <a:gd name="T17" fmla="*/ 0 h 3"/>
              <a:gd name="T18" fmla="*/ 2147483646 w 480"/>
              <a:gd name="T19" fmla="*/ 0 h 3"/>
              <a:gd name="T20" fmla="*/ 2147483646 w 480"/>
              <a:gd name="T21" fmla="*/ 0 h 3"/>
              <a:gd name="T22" fmla="*/ 2147483646 w 480"/>
              <a:gd name="T23" fmla="*/ 0 h 3"/>
              <a:gd name="T24" fmla="*/ 2147483646 w 480"/>
              <a:gd name="T25" fmla="*/ 0 h 3"/>
              <a:gd name="T26" fmla="*/ 2147483646 w 480"/>
              <a:gd name="T27" fmla="*/ 0 h 3"/>
              <a:gd name="T28" fmla="*/ 2147483646 w 480"/>
              <a:gd name="T29" fmla="*/ 2147483646 h 3"/>
              <a:gd name="T30" fmla="*/ 2147483646 w 480"/>
              <a:gd name="T31" fmla="*/ 2147483646 h 3"/>
              <a:gd name="T32" fmla="*/ 2147483646 w 480"/>
              <a:gd name="T33" fmla="*/ 2147483646 h 3"/>
              <a:gd name="T34" fmla="*/ 2147483646 w 480"/>
              <a:gd name="T35" fmla="*/ 2147483646 h 3"/>
              <a:gd name="T36" fmla="*/ 2147483646 w 480"/>
              <a:gd name="T37" fmla="*/ 2147483646 h 3"/>
              <a:gd name="T38" fmla="*/ 2147483646 w 480"/>
              <a:gd name="T39" fmla="*/ 2147483646 h 3"/>
              <a:gd name="T40" fmla="*/ 2147483646 w 480"/>
              <a:gd name="T41" fmla="*/ 2147483646 h 3"/>
              <a:gd name="T42" fmla="*/ 2147483646 w 480"/>
              <a:gd name="T43" fmla="*/ 2147483646 h 3"/>
              <a:gd name="T44" fmla="*/ 2147483646 w 480"/>
              <a:gd name="T45" fmla="*/ 2147483646 h 3"/>
              <a:gd name="T46" fmla="*/ 2147483646 w 480"/>
              <a:gd name="T47" fmla="*/ 2147483646 h 3"/>
              <a:gd name="T48" fmla="*/ 2147483646 w 480"/>
              <a:gd name="T49" fmla="*/ 2147483646 h 3"/>
              <a:gd name="T50" fmla="*/ 2147483646 w 480"/>
              <a:gd name="T51" fmla="*/ 0 h 3"/>
              <a:gd name="T52" fmla="*/ 0 w 480"/>
              <a:gd name="T53" fmla="*/ 0 h 3"/>
              <a:gd name="T54" fmla="*/ 0 w 480"/>
              <a:gd name="T55" fmla="*/ 0 h 3"/>
              <a:gd name="T56" fmla="*/ 0 w 480"/>
              <a:gd name="T57" fmla="*/ 0 h 3"/>
              <a:gd name="T58" fmla="*/ 2147483646 w 480"/>
              <a:gd name="T59" fmla="*/ 0 h 3"/>
              <a:gd name="T60" fmla="*/ 2147483646 w 480"/>
              <a:gd name="T61" fmla="*/ 0 h 3"/>
              <a:gd name="T62" fmla="*/ 2147483646 w 480"/>
              <a:gd name="T63" fmla="*/ 0 h 3"/>
              <a:gd name="T64" fmla="*/ 2147483646 w 480"/>
              <a:gd name="T65" fmla="*/ 0 h 3"/>
              <a:gd name="T66" fmla="*/ 2147483646 w 480"/>
              <a:gd name="T67" fmla="*/ 2147483646 h 3"/>
              <a:gd name="T68" fmla="*/ 2147483646 w 480"/>
              <a:gd name="T69" fmla="*/ 2147483646 h 3"/>
              <a:gd name="T70" fmla="*/ 2147483646 w 480"/>
              <a:gd name="T71" fmla="*/ 2147483646 h 3"/>
              <a:gd name="T72" fmla="*/ 2147483646 w 480"/>
              <a:gd name="T73" fmla="*/ 2147483646 h 3"/>
              <a:gd name="T74" fmla="*/ 2147483646 w 480"/>
              <a:gd name="T75" fmla="*/ 2147483646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80" h="3">
                <a:moveTo>
                  <a:pt x="480" y="3"/>
                </a:moveTo>
                <a:lnTo>
                  <a:pt x="274" y="3"/>
                </a:lnTo>
                <a:lnTo>
                  <a:pt x="274" y="1"/>
                </a:lnTo>
                <a:lnTo>
                  <a:pt x="276" y="1"/>
                </a:lnTo>
                <a:lnTo>
                  <a:pt x="277" y="0"/>
                </a:lnTo>
                <a:lnTo>
                  <a:pt x="279" y="0"/>
                </a:lnTo>
                <a:lnTo>
                  <a:pt x="478" y="0"/>
                </a:lnTo>
                <a:lnTo>
                  <a:pt x="478" y="1"/>
                </a:lnTo>
                <a:lnTo>
                  <a:pt x="480" y="3"/>
                </a:lnTo>
                <a:close/>
                <a:moveTo>
                  <a:pt x="90" y="3"/>
                </a:moveTo>
                <a:lnTo>
                  <a:pt x="2" y="3"/>
                </a:lnTo>
                <a:lnTo>
                  <a:pt x="2" y="1"/>
                </a:lnTo>
                <a:lnTo>
                  <a:pt x="2" y="0"/>
                </a:lnTo>
                <a:lnTo>
                  <a:pt x="0" y="0"/>
                </a:lnTo>
                <a:lnTo>
                  <a:pt x="88" y="0"/>
                </a:lnTo>
                <a:lnTo>
                  <a:pt x="90" y="0"/>
                </a:lnTo>
                <a:lnTo>
                  <a:pt x="90" y="1"/>
                </a:lnTo>
                <a:lnTo>
                  <a:pt x="90" y="3"/>
                </a:lnTo>
                <a:close/>
              </a:path>
            </a:pathLst>
          </a:custGeom>
          <a:solidFill>
            <a:srgbClr val="A6A5A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43" name="Freeform 1149"/>
          <p:cNvSpPr>
            <a:spLocks noEditPoints="1"/>
          </p:cNvSpPr>
          <p:nvPr/>
        </p:nvSpPr>
        <p:spPr bwMode="auto">
          <a:xfrm>
            <a:off x="6543675" y="4424363"/>
            <a:ext cx="758825" cy="4762"/>
          </a:xfrm>
          <a:custGeom>
            <a:avLst/>
            <a:gdLst>
              <a:gd name="T0" fmla="*/ 2147483646 w 478"/>
              <a:gd name="T1" fmla="*/ 2147483646 h 3"/>
              <a:gd name="T2" fmla="*/ 2147483646 w 478"/>
              <a:gd name="T3" fmla="*/ 2147483646 h 3"/>
              <a:gd name="T4" fmla="*/ 2147483646 w 478"/>
              <a:gd name="T5" fmla="*/ 2147483646 h 3"/>
              <a:gd name="T6" fmla="*/ 2147483646 w 478"/>
              <a:gd name="T7" fmla="*/ 2147483646 h 3"/>
              <a:gd name="T8" fmla="*/ 2147483646 w 478"/>
              <a:gd name="T9" fmla="*/ 2147483646 h 3"/>
              <a:gd name="T10" fmla="*/ 2147483646 w 478"/>
              <a:gd name="T11" fmla="*/ 2147483646 h 3"/>
              <a:gd name="T12" fmla="*/ 2147483646 w 478"/>
              <a:gd name="T13" fmla="*/ 0 h 3"/>
              <a:gd name="T14" fmla="*/ 2147483646 w 478"/>
              <a:gd name="T15" fmla="*/ 0 h 3"/>
              <a:gd name="T16" fmla="*/ 2147483646 w 478"/>
              <a:gd name="T17" fmla="*/ 0 h 3"/>
              <a:gd name="T18" fmla="*/ 2147483646 w 478"/>
              <a:gd name="T19" fmla="*/ 0 h 3"/>
              <a:gd name="T20" fmla="*/ 2147483646 w 478"/>
              <a:gd name="T21" fmla="*/ 0 h 3"/>
              <a:gd name="T22" fmla="*/ 2147483646 w 478"/>
              <a:gd name="T23" fmla="*/ 0 h 3"/>
              <a:gd name="T24" fmla="*/ 2147483646 w 478"/>
              <a:gd name="T25" fmla="*/ 0 h 3"/>
              <a:gd name="T26" fmla="*/ 2147483646 w 478"/>
              <a:gd name="T27" fmla="*/ 0 h 3"/>
              <a:gd name="T28" fmla="*/ 2147483646 w 478"/>
              <a:gd name="T29" fmla="*/ 2147483646 h 3"/>
              <a:gd name="T30" fmla="*/ 2147483646 w 478"/>
              <a:gd name="T31" fmla="*/ 2147483646 h 3"/>
              <a:gd name="T32" fmla="*/ 2147483646 w 478"/>
              <a:gd name="T33" fmla="*/ 2147483646 h 3"/>
              <a:gd name="T34" fmla="*/ 2147483646 w 478"/>
              <a:gd name="T35" fmla="*/ 2147483646 h 3"/>
              <a:gd name="T36" fmla="*/ 2147483646 w 478"/>
              <a:gd name="T37" fmla="*/ 2147483646 h 3"/>
              <a:gd name="T38" fmla="*/ 2147483646 w 478"/>
              <a:gd name="T39" fmla="*/ 2147483646 h 3"/>
              <a:gd name="T40" fmla="*/ 2147483646 w 478"/>
              <a:gd name="T41" fmla="*/ 2147483646 h 3"/>
              <a:gd name="T42" fmla="*/ 2147483646 w 478"/>
              <a:gd name="T43" fmla="*/ 2147483646 h 3"/>
              <a:gd name="T44" fmla="*/ 0 w 478"/>
              <a:gd name="T45" fmla="*/ 2147483646 h 3"/>
              <a:gd name="T46" fmla="*/ 0 w 478"/>
              <a:gd name="T47" fmla="*/ 2147483646 h 3"/>
              <a:gd name="T48" fmla="*/ 0 w 478"/>
              <a:gd name="T49" fmla="*/ 2147483646 h 3"/>
              <a:gd name="T50" fmla="*/ 0 w 478"/>
              <a:gd name="T51" fmla="*/ 0 h 3"/>
              <a:gd name="T52" fmla="*/ 0 w 478"/>
              <a:gd name="T53" fmla="*/ 0 h 3"/>
              <a:gd name="T54" fmla="*/ 0 w 478"/>
              <a:gd name="T55" fmla="*/ 0 h 3"/>
              <a:gd name="T56" fmla="*/ 0 w 478"/>
              <a:gd name="T57" fmla="*/ 0 h 3"/>
              <a:gd name="T58" fmla="*/ 2147483646 w 478"/>
              <a:gd name="T59" fmla="*/ 0 h 3"/>
              <a:gd name="T60" fmla="*/ 2147483646 w 478"/>
              <a:gd name="T61" fmla="*/ 0 h 3"/>
              <a:gd name="T62" fmla="*/ 2147483646 w 478"/>
              <a:gd name="T63" fmla="*/ 0 h 3"/>
              <a:gd name="T64" fmla="*/ 2147483646 w 478"/>
              <a:gd name="T65" fmla="*/ 0 h 3"/>
              <a:gd name="T66" fmla="*/ 2147483646 w 478"/>
              <a:gd name="T67" fmla="*/ 2147483646 h 3"/>
              <a:gd name="T68" fmla="*/ 2147483646 w 478"/>
              <a:gd name="T69" fmla="*/ 2147483646 h 3"/>
              <a:gd name="T70" fmla="*/ 2147483646 w 478"/>
              <a:gd name="T71" fmla="*/ 2147483646 h 3"/>
              <a:gd name="T72" fmla="*/ 2147483646 w 478"/>
              <a:gd name="T73" fmla="*/ 2147483646 h 3"/>
              <a:gd name="T74" fmla="*/ 2147483646 w 478"/>
              <a:gd name="T75" fmla="*/ 2147483646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8" h="3">
                <a:moveTo>
                  <a:pt x="478" y="3"/>
                </a:moveTo>
                <a:lnTo>
                  <a:pt x="276" y="3"/>
                </a:lnTo>
                <a:lnTo>
                  <a:pt x="277" y="2"/>
                </a:lnTo>
                <a:lnTo>
                  <a:pt x="279" y="2"/>
                </a:lnTo>
                <a:lnTo>
                  <a:pt x="279" y="0"/>
                </a:lnTo>
                <a:lnTo>
                  <a:pt x="281" y="0"/>
                </a:lnTo>
                <a:lnTo>
                  <a:pt x="477" y="0"/>
                </a:lnTo>
                <a:lnTo>
                  <a:pt x="478" y="0"/>
                </a:lnTo>
                <a:lnTo>
                  <a:pt x="478" y="2"/>
                </a:lnTo>
                <a:lnTo>
                  <a:pt x="478" y="3"/>
                </a:lnTo>
                <a:close/>
                <a:moveTo>
                  <a:pt x="90" y="3"/>
                </a:moveTo>
                <a:lnTo>
                  <a:pt x="2" y="3"/>
                </a:lnTo>
                <a:lnTo>
                  <a:pt x="2" y="2"/>
                </a:lnTo>
                <a:lnTo>
                  <a:pt x="0" y="2"/>
                </a:lnTo>
                <a:lnTo>
                  <a:pt x="0" y="0"/>
                </a:lnTo>
                <a:lnTo>
                  <a:pt x="88" y="0"/>
                </a:lnTo>
                <a:lnTo>
                  <a:pt x="88" y="2"/>
                </a:lnTo>
                <a:lnTo>
                  <a:pt x="90" y="2"/>
                </a:lnTo>
                <a:lnTo>
                  <a:pt x="90" y="3"/>
                </a:lnTo>
                <a:close/>
              </a:path>
            </a:pathLst>
          </a:custGeom>
          <a:solidFill>
            <a:srgbClr val="A8A8A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44" name="Freeform 1150"/>
          <p:cNvSpPr>
            <a:spLocks noEditPoints="1"/>
          </p:cNvSpPr>
          <p:nvPr/>
        </p:nvSpPr>
        <p:spPr bwMode="auto">
          <a:xfrm>
            <a:off x="6540500" y="4421188"/>
            <a:ext cx="762000" cy="6350"/>
          </a:xfrm>
          <a:custGeom>
            <a:avLst/>
            <a:gdLst>
              <a:gd name="T0" fmla="*/ 2147483646 w 480"/>
              <a:gd name="T1" fmla="*/ 2147483646 h 4"/>
              <a:gd name="T2" fmla="*/ 2147483646 w 480"/>
              <a:gd name="T3" fmla="*/ 2147483646 h 4"/>
              <a:gd name="T4" fmla="*/ 2147483646 w 480"/>
              <a:gd name="T5" fmla="*/ 2147483646 h 4"/>
              <a:gd name="T6" fmla="*/ 2147483646 w 480"/>
              <a:gd name="T7" fmla="*/ 2147483646 h 4"/>
              <a:gd name="T8" fmla="*/ 2147483646 w 480"/>
              <a:gd name="T9" fmla="*/ 2147483646 h 4"/>
              <a:gd name="T10" fmla="*/ 2147483646 w 480"/>
              <a:gd name="T11" fmla="*/ 2147483646 h 4"/>
              <a:gd name="T12" fmla="*/ 2147483646 w 480"/>
              <a:gd name="T13" fmla="*/ 0 h 4"/>
              <a:gd name="T14" fmla="*/ 2147483646 w 480"/>
              <a:gd name="T15" fmla="*/ 0 h 4"/>
              <a:gd name="T16" fmla="*/ 2147483646 w 480"/>
              <a:gd name="T17" fmla="*/ 0 h 4"/>
              <a:gd name="T18" fmla="*/ 2147483646 w 480"/>
              <a:gd name="T19" fmla="*/ 0 h 4"/>
              <a:gd name="T20" fmla="*/ 2147483646 w 480"/>
              <a:gd name="T21" fmla="*/ 0 h 4"/>
              <a:gd name="T22" fmla="*/ 2147483646 w 480"/>
              <a:gd name="T23" fmla="*/ 0 h 4"/>
              <a:gd name="T24" fmla="*/ 2147483646 w 480"/>
              <a:gd name="T25" fmla="*/ 0 h 4"/>
              <a:gd name="T26" fmla="*/ 2147483646 w 480"/>
              <a:gd name="T27" fmla="*/ 0 h 4"/>
              <a:gd name="T28" fmla="*/ 2147483646 w 480"/>
              <a:gd name="T29" fmla="*/ 2147483646 h 4"/>
              <a:gd name="T30" fmla="*/ 2147483646 w 480"/>
              <a:gd name="T31" fmla="*/ 2147483646 h 4"/>
              <a:gd name="T32" fmla="*/ 2147483646 w 480"/>
              <a:gd name="T33" fmla="*/ 2147483646 h 4"/>
              <a:gd name="T34" fmla="*/ 2147483646 w 480"/>
              <a:gd name="T35" fmla="*/ 2147483646 h 4"/>
              <a:gd name="T36" fmla="*/ 2147483646 w 480"/>
              <a:gd name="T37" fmla="*/ 2147483646 h 4"/>
              <a:gd name="T38" fmla="*/ 2147483646 w 480"/>
              <a:gd name="T39" fmla="*/ 2147483646 h 4"/>
              <a:gd name="T40" fmla="*/ 2147483646 w 480"/>
              <a:gd name="T41" fmla="*/ 2147483646 h 4"/>
              <a:gd name="T42" fmla="*/ 2147483646 w 480"/>
              <a:gd name="T43" fmla="*/ 2147483646 h 4"/>
              <a:gd name="T44" fmla="*/ 2147483646 w 480"/>
              <a:gd name="T45" fmla="*/ 2147483646 h 4"/>
              <a:gd name="T46" fmla="*/ 2147483646 w 480"/>
              <a:gd name="T47" fmla="*/ 2147483646 h 4"/>
              <a:gd name="T48" fmla="*/ 2147483646 w 480"/>
              <a:gd name="T49" fmla="*/ 2147483646 h 4"/>
              <a:gd name="T50" fmla="*/ 2147483646 w 480"/>
              <a:gd name="T51" fmla="*/ 0 h 4"/>
              <a:gd name="T52" fmla="*/ 2147483646 w 480"/>
              <a:gd name="T53" fmla="*/ 0 h 4"/>
              <a:gd name="T54" fmla="*/ 2147483646 w 480"/>
              <a:gd name="T55" fmla="*/ 0 h 4"/>
              <a:gd name="T56" fmla="*/ 0 w 480"/>
              <a:gd name="T57" fmla="*/ 0 h 4"/>
              <a:gd name="T58" fmla="*/ 2147483646 w 480"/>
              <a:gd name="T59" fmla="*/ 0 h 4"/>
              <a:gd name="T60" fmla="*/ 2147483646 w 480"/>
              <a:gd name="T61" fmla="*/ 0 h 4"/>
              <a:gd name="T62" fmla="*/ 2147483646 w 480"/>
              <a:gd name="T63" fmla="*/ 0 h 4"/>
              <a:gd name="T64" fmla="*/ 2147483646 w 480"/>
              <a:gd name="T65" fmla="*/ 0 h 4"/>
              <a:gd name="T66" fmla="*/ 2147483646 w 480"/>
              <a:gd name="T67" fmla="*/ 2147483646 h 4"/>
              <a:gd name="T68" fmla="*/ 2147483646 w 480"/>
              <a:gd name="T69" fmla="*/ 2147483646 h 4"/>
              <a:gd name="T70" fmla="*/ 2147483646 w 480"/>
              <a:gd name="T71" fmla="*/ 2147483646 h 4"/>
              <a:gd name="T72" fmla="*/ 2147483646 w 480"/>
              <a:gd name="T73" fmla="*/ 2147483646 h 4"/>
              <a:gd name="T74" fmla="*/ 2147483646 w 480"/>
              <a:gd name="T75" fmla="*/ 2147483646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80" h="4">
                <a:moveTo>
                  <a:pt x="480" y="4"/>
                </a:moveTo>
                <a:lnTo>
                  <a:pt x="281" y="4"/>
                </a:lnTo>
                <a:lnTo>
                  <a:pt x="281" y="2"/>
                </a:lnTo>
                <a:lnTo>
                  <a:pt x="283" y="2"/>
                </a:lnTo>
                <a:lnTo>
                  <a:pt x="284" y="0"/>
                </a:lnTo>
                <a:lnTo>
                  <a:pt x="286" y="0"/>
                </a:lnTo>
                <a:lnTo>
                  <a:pt x="479" y="0"/>
                </a:lnTo>
                <a:lnTo>
                  <a:pt x="479" y="2"/>
                </a:lnTo>
                <a:lnTo>
                  <a:pt x="480" y="2"/>
                </a:lnTo>
                <a:lnTo>
                  <a:pt x="480" y="4"/>
                </a:lnTo>
                <a:close/>
                <a:moveTo>
                  <a:pt x="90" y="4"/>
                </a:moveTo>
                <a:lnTo>
                  <a:pt x="2" y="4"/>
                </a:lnTo>
                <a:lnTo>
                  <a:pt x="2" y="2"/>
                </a:lnTo>
                <a:lnTo>
                  <a:pt x="2" y="0"/>
                </a:lnTo>
                <a:lnTo>
                  <a:pt x="0" y="0"/>
                </a:lnTo>
                <a:lnTo>
                  <a:pt x="88" y="0"/>
                </a:lnTo>
                <a:lnTo>
                  <a:pt x="90" y="0"/>
                </a:lnTo>
                <a:lnTo>
                  <a:pt x="90" y="2"/>
                </a:lnTo>
                <a:lnTo>
                  <a:pt x="90" y="4"/>
                </a:lnTo>
                <a:close/>
              </a:path>
            </a:pathLst>
          </a:custGeom>
          <a:solidFill>
            <a:srgbClr val="ACABA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45" name="Freeform 1151"/>
          <p:cNvSpPr>
            <a:spLocks noEditPoints="1"/>
          </p:cNvSpPr>
          <p:nvPr/>
        </p:nvSpPr>
        <p:spPr bwMode="auto">
          <a:xfrm>
            <a:off x="6540500" y="4419600"/>
            <a:ext cx="760413" cy="4763"/>
          </a:xfrm>
          <a:custGeom>
            <a:avLst/>
            <a:gdLst>
              <a:gd name="T0" fmla="*/ 2147483646 w 479"/>
              <a:gd name="T1" fmla="*/ 2147483646 h 3"/>
              <a:gd name="T2" fmla="*/ 2147483646 w 479"/>
              <a:gd name="T3" fmla="*/ 2147483646 h 3"/>
              <a:gd name="T4" fmla="*/ 2147483646 w 479"/>
              <a:gd name="T5" fmla="*/ 2147483646 h 3"/>
              <a:gd name="T6" fmla="*/ 2147483646 w 479"/>
              <a:gd name="T7" fmla="*/ 2147483646 h 3"/>
              <a:gd name="T8" fmla="*/ 2147483646 w 479"/>
              <a:gd name="T9" fmla="*/ 2147483646 h 3"/>
              <a:gd name="T10" fmla="*/ 2147483646 w 479"/>
              <a:gd name="T11" fmla="*/ 2147483646 h 3"/>
              <a:gd name="T12" fmla="*/ 2147483646 w 479"/>
              <a:gd name="T13" fmla="*/ 0 h 3"/>
              <a:gd name="T14" fmla="*/ 2147483646 w 479"/>
              <a:gd name="T15" fmla="*/ 0 h 3"/>
              <a:gd name="T16" fmla="*/ 2147483646 w 479"/>
              <a:gd name="T17" fmla="*/ 0 h 3"/>
              <a:gd name="T18" fmla="*/ 2147483646 w 479"/>
              <a:gd name="T19" fmla="*/ 0 h 3"/>
              <a:gd name="T20" fmla="*/ 2147483646 w 479"/>
              <a:gd name="T21" fmla="*/ 0 h 3"/>
              <a:gd name="T22" fmla="*/ 2147483646 w 479"/>
              <a:gd name="T23" fmla="*/ 0 h 3"/>
              <a:gd name="T24" fmla="*/ 2147483646 w 479"/>
              <a:gd name="T25" fmla="*/ 0 h 3"/>
              <a:gd name="T26" fmla="*/ 2147483646 w 479"/>
              <a:gd name="T27" fmla="*/ 0 h 3"/>
              <a:gd name="T28" fmla="*/ 2147483646 w 479"/>
              <a:gd name="T29" fmla="*/ 2147483646 h 3"/>
              <a:gd name="T30" fmla="*/ 2147483646 w 479"/>
              <a:gd name="T31" fmla="*/ 2147483646 h 3"/>
              <a:gd name="T32" fmla="*/ 2147483646 w 479"/>
              <a:gd name="T33" fmla="*/ 2147483646 h 3"/>
              <a:gd name="T34" fmla="*/ 2147483646 w 479"/>
              <a:gd name="T35" fmla="*/ 2147483646 h 3"/>
              <a:gd name="T36" fmla="*/ 2147483646 w 479"/>
              <a:gd name="T37" fmla="*/ 2147483646 h 3"/>
              <a:gd name="T38" fmla="*/ 2147483646 w 479"/>
              <a:gd name="T39" fmla="*/ 2147483646 h 3"/>
              <a:gd name="T40" fmla="*/ 2147483646 w 479"/>
              <a:gd name="T41" fmla="*/ 2147483646 h 3"/>
              <a:gd name="T42" fmla="*/ 2147483646 w 479"/>
              <a:gd name="T43" fmla="*/ 2147483646 h 3"/>
              <a:gd name="T44" fmla="*/ 2147483646 w 479"/>
              <a:gd name="T45" fmla="*/ 2147483646 h 3"/>
              <a:gd name="T46" fmla="*/ 2147483646 w 479"/>
              <a:gd name="T47" fmla="*/ 2147483646 h 3"/>
              <a:gd name="T48" fmla="*/ 0 w 479"/>
              <a:gd name="T49" fmla="*/ 2147483646 h 3"/>
              <a:gd name="T50" fmla="*/ 0 w 479"/>
              <a:gd name="T51" fmla="*/ 0 h 3"/>
              <a:gd name="T52" fmla="*/ 0 w 479"/>
              <a:gd name="T53" fmla="*/ 0 h 3"/>
              <a:gd name="T54" fmla="*/ 0 w 479"/>
              <a:gd name="T55" fmla="*/ 0 h 3"/>
              <a:gd name="T56" fmla="*/ 0 w 479"/>
              <a:gd name="T57" fmla="*/ 0 h 3"/>
              <a:gd name="T58" fmla="*/ 2147483646 w 479"/>
              <a:gd name="T59" fmla="*/ 0 h 3"/>
              <a:gd name="T60" fmla="*/ 2147483646 w 479"/>
              <a:gd name="T61" fmla="*/ 0 h 3"/>
              <a:gd name="T62" fmla="*/ 2147483646 w 479"/>
              <a:gd name="T63" fmla="*/ 0 h 3"/>
              <a:gd name="T64" fmla="*/ 2147483646 w 479"/>
              <a:gd name="T65" fmla="*/ 0 h 3"/>
              <a:gd name="T66" fmla="*/ 2147483646 w 479"/>
              <a:gd name="T67" fmla="*/ 2147483646 h 3"/>
              <a:gd name="T68" fmla="*/ 2147483646 w 479"/>
              <a:gd name="T69" fmla="*/ 2147483646 h 3"/>
              <a:gd name="T70" fmla="*/ 2147483646 w 479"/>
              <a:gd name="T71" fmla="*/ 2147483646 h 3"/>
              <a:gd name="T72" fmla="*/ 2147483646 w 479"/>
              <a:gd name="T73" fmla="*/ 2147483646 h 3"/>
              <a:gd name="T74" fmla="*/ 2147483646 w 479"/>
              <a:gd name="T75" fmla="*/ 2147483646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9" h="3">
                <a:moveTo>
                  <a:pt x="479" y="3"/>
                </a:moveTo>
                <a:lnTo>
                  <a:pt x="283" y="3"/>
                </a:lnTo>
                <a:lnTo>
                  <a:pt x="284" y="1"/>
                </a:lnTo>
                <a:lnTo>
                  <a:pt x="286" y="1"/>
                </a:lnTo>
                <a:lnTo>
                  <a:pt x="286" y="0"/>
                </a:lnTo>
                <a:lnTo>
                  <a:pt x="288" y="0"/>
                </a:lnTo>
                <a:lnTo>
                  <a:pt x="289" y="0"/>
                </a:lnTo>
                <a:lnTo>
                  <a:pt x="477" y="0"/>
                </a:lnTo>
                <a:lnTo>
                  <a:pt x="479" y="0"/>
                </a:lnTo>
                <a:lnTo>
                  <a:pt x="479" y="1"/>
                </a:lnTo>
                <a:lnTo>
                  <a:pt x="479" y="3"/>
                </a:lnTo>
                <a:close/>
                <a:moveTo>
                  <a:pt x="90" y="3"/>
                </a:moveTo>
                <a:lnTo>
                  <a:pt x="2" y="3"/>
                </a:lnTo>
                <a:lnTo>
                  <a:pt x="2" y="1"/>
                </a:lnTo>
                <a:lnTo>
                  <a:pt x="0" y="1"/>
                </a:lnTo>
                <a:lnTo>
                  <a:pt x="0" y="0"/>
                </a:lnTo>
                <a:lnTo>
                  <a:pt x="88" y="0"/>
                </a:lnTo>
                <a:lnTo>
                  <a:pt x="88" y="1"/>
                </a:lnTo>
                <a:lnTo>
                  <a:pt x="90" y="1"/>
                </a:lnTo>
                <a:lnTo>
                  <a:pt x="90" y="3"/>
                </a:lnTo>
                <a:close/>
              </a:path>
            </a:pathLst>
          </a:custGeom>
          <a:solidFill>
            <a:srgbClr val="AFAEA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46" name="Freeform 1152"/>
          <p:cNvSpPr>
            <a:spLocks noEditPoints="1"/>
          </p:cNvSpPr>
          <p:nvPr/>
        </p:nvSpPr>
        <p:spPr bwMode="auto">
          <a:xfrm>
            <a:off x="6540500" y="4416425"/>
            <a:ext cx="760413" cy="4763"/>
          </a:xfrm>
          <a:custGeom>
            <a:avLst/>
            <a:gdLst>
              <a:gd name="T0" fmla="*/ 2147483646 w 479"/>
              <a:gd name="T1" fmla="*/ 2147483646 h 3"/>
              <a:gd name="T2" fmla="*/ 2147483646 w 479"/>
              <a:gd name="T3" fmla="*/ 2147483646 h 3"/>
              <a:gd name="T4" fmla="*/ 2147483646 w 479"/>
              <a:gd name="T5" fmla="*/ 2147483646 h 3"/>
              <a:gd name="T6" fmla="*/ 2147483646 w 479"/>
              <a:gd name="T7" fmla="*/ 2147483646 h 3"/>
              <a:gd name="T8" fmla="*/ 2147483646 w 479"/>
              <a:gd name="T9" fmla="*/ 2147483646 h 3"/>
              <a:gd name="T10" fmla="*/ 2147483646 w 479"/>
              <a:gd name="T11" fmla="*/ 2147483646 h 3"/>
              <a:gd name="T12" fmla="*/ 2147483646 w 479"/>
              <a:gd name="T13" fmla="*/ 0 h 3"/>
              <a:gd name="T14" fmla="*/ 2147483646 w 479"/>
              <a:gd name="T15" fmla="*/ 0 h 3"/>
              <a:gd name="T16" fmla="*/ 2147483646 w 479"/>
              <a:gd name="T17" fmla="*/ 0 h 3"/>
              <a:gd name="T18" fmla="*/ 2147483646 w 479"/>
              <a:gd name="T19" fmla="*/ 0 h 3"/>
              <a:gd name="T20" fmla="*/ 2147483646 w 479"/>
              <a:gd name="T21" fmla="*/ 0 h 3"/>
              <a:gd name="T22" fmla="*/ 2147483646 w 479"/>
              <a:gd name="T23" fmla="*/ 0 h 3"/>
              <a:gd name="T24" fmla="*/ 2147483646 w 479"/>
              <a:gd name="T25" fmla="*/ 0 h 3"/>
              <a:gd name="T26" fmla="*/ 2147483646 w 479"/>
              <a:gd name="T27" fmla="*/ 0 h 3"/>
              <a:gd name="T28" fmla="*/ 2147483646 w 479"/>
              <a:gd name="T29" fmla="*/ 2147483646 h 3"/>
              <a:gd name="T30" fmla="*/ 2147483646 w 479"/>
              <a:gd name="T31" fmla="*/ 2147483646 h 3"/>
              <a:gd name="T32" fmla="*/ 2147483646 w 479"/>
              <a:gd name="T33" fmla="*/ 2147483646 h 3"/>
              <a:gd name="T34" fmla="*/ 2147483646 w 479"/>
              <a:gd name="T35" fmla="*/ 2147483646 h 3"/>
              <a:gd name="T36" fmla="*/ 2147483646 w 479"/>
              <a:gd name="T37" fmla="*/ 2147483646 h 3"/>
              <a:gd name="T38" fmla="*/ 2147483646 w 479"/>
              <a:gd name="T39" fmla="*/ 2147483646 h 3"/>
              <a:gd name="T40" fmla="*/ 0 w 479"/>
              <a:gd name="T41" fmla="*/ 2147483646 h 3"/>
              <a:gd name="T42" fmla="*/ 0 w 479"/>
              <a:gd name="T43" fmla="*/ 2147483646 h 3"/>
              <a:gd name="T44" fmla="*/ 0 w 479"/>
              <a:gd name="T45" fmla="*/ 2147483646 h 3"/>
              <a:gd name="T46" fmla="*/ 0 w 479"/>
              <a:gd name="T47" fmla="*/ 2147483646 h 3"/>
              <a:gd name="T48" fmla="*/ 0 w 479"/>
              <a:gd name="T49" fmla="*/ 2147483646 h 3"/>
              <a:gd name="T50" fmla="*/ 0 w 479"/>
              <a:gd name="T51" fmla="*/ 0 h 3"/>
              <a:gd name="T52" fmla="*/ 0 w 479"/>
              <a:gd name="T53" fmla="*/ 0 h 3"/>
              <a:gd name="T54" fmla="*/ 0 w 479"/>
              <a:gd name="T55" fmla="*/ 0 h 3"/>
              <a:gd name="T56" fmla="*/ 0 w 479"/>
              <a:gd name="T57" fmla="*/ 0 h 3"/>
              <a:gd name="T58" fmla="*/ 2147483646 w 479"/>
              <a:gd name="T59" fmla="*/ 0 h 3"/>
              <a:gd name="T60" fmla="*/ 2147483646 w 479"/>
              <a:gd name="T61" fmla="*/ 0 h 3"/>
              <a:gd name="T62" fmla="*/ 2147483646 w 479"/>
              <a:gd name="T63" fmla="*/ 0 h 3"/>
              <a:gd name="T64" fmla="*/ 2147483646 w 479"/>
              <a:gd name="T65" fmla="*/ 0 h 3"/>
              <a:gd name="T66" fmla="*/ 2147483646 w 479"/>
              <a:gd name="T67" fmla="*/ 2147483646 h 3"/>
              <a:gd name="T68" fmla="*/ 2147483646 w 479"/>
              <a:gd name="T69" fmla="*/ 2147483646 h 3"/>
              <a:gd name="T70" fmla="*/ 2147483646 w 479"/>
              <a:gd name="T71" fmla="*/ 2147483646 h 3"/>
              <a:gd name="T72" fmla="*/ 2147483646 w 479"/>
              <a:gd name="T73" fmla="*/ 2147483646 h 3"/>
              <a:gd name="T74" fmla="*/ 2147483646 w 479"/>
              <a:gd name="T75" fmla="*/ 2147483646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9" h="3">
                <a:moveTo>
                  <a:pt x="479" y="3"/>
                </a:moveTo>
                <a:lnTo>
                  <a:pt x="286" y="3"/>
                </a:lnTo>
                <a:lnTo>
                  <a:pt x="286" y="2"/>
                </a:lnTo>
                <a:lnTo>
                  <a:pt x="288" y="2"/>
                </a:lnTo>
                <a:lnTo>
                  <a:pt x="289" y="2"/>
                </a:lnTo>
                <a:lnTo>
                  <a:pt x="289" y="0"/>
                </a:lnTo>
                <a:lnTo>
                  <a:pt x="291" y="0"/>
                </a:lnTo>
                <a:lnTo>
                  <a:pt x="477" y="0"/>
                </a:lnTo>
                <a:lnTo>
                  <a:pt x="477" y="2"/>
                </a:lnTo>
                <a:lnTo>
                  <a:pt x="479" y="2"/>
                </a:lnTo>
                <a:lnTo>
                  <a:pt x="479" y="3"/>
                </a:lnTo>
                <a:close/>
                <a:moveTo>
                  <a:pt x="88" y="3"/>
                </a:moveTo>
                <a:lnTo>
                  <a:pt x="0" y="3"/>
                </a:lnTo>
                <a:lnTo>
                  <a:pt x="0" y="2"/>
                </a:lnTo>
                <a:lnTo>
                  <a:pt x="0" y="0"/>
                </a:lnTo>
                <a:lnTo>
                  <a:pt x="87" y="0"/>
                </a:lnTo>
                <a:lnTo>
                  <a:pt x="88" y="0"/>
                </a:lnTo>
                <a:lnTo>
                  <a:pt x="88" y="2"/>
                </a:lnTo>
                <a:lnTo>
                  <a:pt x="88" y="3"/>
                </a:lnTo>
                <a:close/>
              </a:path>
            </a:pathLst>
          </a:custGeom>
          <a:solidFill>
            <a:srgbClr val="B1B0B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47" name="Freeform 1153"/>
          <p:cNvSpPr>
            <a:spLocks noEditPoints="1"/>
          </p:cNvSpPr>
          <p:nvPr/>
        </p:nvSpPr>
        <p:spPr bwMode="auto">
          <a:xfrm>
            <a:off x="6540500" y="4413250"/>
            <a:ext cx="757238" cy="6350"/>
          </a:xfrm>
          <a:custGeom>
            <a:avLst/>
            <a:gdLst>
              <a:gd name="T0" fmla="*/ 2147483646 w 477"/>
              <a:gd name="T1" fmla="*/ 2147483646 h 4"/>
              <a:gd name="T2" fmla="*/ 2147483646 w 477"/>
              <a:gd name="T3" fmla="*/ 2147483646 h 4"/>
              <a:gd name="T4" fmla="*/ 2147483646 w 477"/>
              <a:gd name="T5" fmla="*/ 2147483646 h 4"/>
              <a:gd name="T6" fmla="*/ 2147483646 w 477"/>
              <a:gd name="T7" fmla="*/ 2147483646 h 4"/>
              <a:gd name="T8" fmla="*/ 2147483646 w 477"/>
              <a:gd name="T9" fmla="*/ 2147483646 h 4"/>
              <a:gd name="T10" fmla="*/ 2147483646 w 477"/>
              <a:gd name="T11" fmla="*/ 2147483646 h 4"/>
              <a:gd name="T12" fmla="*/ 2147483646 w 477"/>
              <a:gd name="T13" fmla="*/ 0 h 4"/>
              <a:gd name="T14" fmla="*/ 2147483646 w 477"/>
              <a:gd name="T15" fmla="*/ 0 h 4"/>
              <a:gd name="T16" fmla="*/ 2147483646 w 477"/>
              <a:gd name="T17" fmla="*/ 0 h 4"/>
              <a:gd name="T18" fmla="*/ 2147483646 w 477"/>
              <a:gd name="T19" fmla="*/ 0 h 4"/>
              <a:gd name="T20" fmla="*/ 2147483646 w 477"/>
              <a:gd name="T21" fmla="*/ 0 h 4"/>
              <a:gd name="T22" fmla="*/ 2147483646 w 477"/>
              <a:gd name="T23" fmla="*/ 0 h 4"/>
              <a:gd name="T24" fmla="*/ 2147483646 w 477"/>
              <a:gd name="T25" fmla="*/ 0 h 4"/>
              <a:gd name="T26" fmla="*/ 2147483646 w 477"/>
              <a:gd name="T27" fmla="*/ 0 h 4"/>
              <a:gd name="T28" fmla="*/ 2147483646 w 477"/>
              <a:gd name="T29" fmla="*/ 2147483646 h 4"/>
              <a:gd name="T30" fmla="*/ 2147483646 w 477"/>
              <a:gd name="T31" fmla="*/ 2147483646 h 4"/>
              <a:gd name="T32" fmla="*/ 2147483646 w 477"/>
              <a:gd name="T33" fmla="*/ 2147483646 h 4"/>
              <a:gd name="T34" fmla="*/ 2147483646 w 477"/>
              <a:gd name="T35" fmla="*/ 2147483646 h 4"/>
              <a:gd name="T36" fmla="*/ 2147483646 w 477"/>
              <a:gd name="T37" fmla="*/ 2147483646 h 4"/>
              <a:gd name="T38" fmla="*/ 2147483646 w 477"/>
              <a:gd name="T39" fmla="*/ 2147483646 h 4"/>
              <a:gd name="T40" fmla="*/ 0 w 477"/>
              <a:gd name="T41" fmla="*/ 2147483646 h 4"/>
              <a:gd name="T42" fmla="*/ 0 w 477"/>
              <a:gd name="T43" fmla="*/ 2147483646 h 4"/>
              <a:gd name="T44" fmla="*/ 0 w 477"/>
              <a:gd name="T45" fmla="*/ 2147483646 h 4"/>
              <a:gd name="T46" fmla="*/ 0 w 477"/>
              <a:gd name="T47" fmla="*/ 2147483646 h 4"/>
              <a:gd name="T48" fmla="*/ 0 w 477"/>
              <a:gd name="T49" fmla="*/ 2147483646 h 4"/>
              <a:gd name="T50" fmla="*/ 0 w 477"/>
              <a:gd name="T51" fmla="*/ 0 h 4"/>
              <a:gd name="T52" fmla="*/ 0 w 477"/>
              <a:gd name="T53" fmla="*/ 0 h 4"/>
              <a:gd name="T54" fmla="*/ 0 w 477"/>
              <a:gd name="T55" fmla="*/ 0 h 4"/>
              <a:gd name="T56" fmla="*/ 0 w 477"/>
              <a:gd name="T57" fmla="*/ 0 h 4"/>
              <a:gd name="T58" fmla="*/ 2147483646 w 477"/>
              <a:gd name="T59" fmla="*/ 0 h 4"/>
              <a:gd name="T60" fmla="*/ 2147483646 w 477"/>
              <a:gd name="T61" fmla="*/ 0 h 4"/>
              <a:gd name="T62" fmla="*/ 2147483646 w 477"/>
              <a:gd name="T63" fmla="*/ 0 h 4"/>
              <a:gd name="T64" fmla="*/ 2147483646 w 477"/>
              <a:gd name="T65" fmla="*/ 0 h 4"/>
              <a:gd name="T66" fmla="*/ 2147483646 w 477"/>
              <a:gd name="T67" fmla="*/ 2147483646 h 4"/>
              <a:gd name="T68" fmla="*/ 2147483646 w 477"/>
              <a:gd name="T69" fmla="*/ 2147483646 h 4"/>
              <a:gd name="T70" fmla="*/ 2147483646 w 477"/>
              <a:gd name="T71" fmla="*/ 2147483646 h 4"/>
              <a:gd name="T72" fmla="*/ 2147483646 w 477"/>
              <a:gd name="T73" fmla="*/ 2147483646 h 4"/>
              <a:gd name="T74" fmla="*/ 2147483646 w 477"/>
              <a:gd name="T75" fmla="*/ 2147483646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7" h="4">
                <a:moveTo>
                  <a:pt x="477" y="4"/>
                </a:moveTo>
                <a:lnTo>
                  <a:pt x="289" y="4"/>
                </a:lnTo>
                <a:lnTo>
                  <a:pt x="289" y="2"/>
                </a:lnTo>
                <a:lnTo>
                  <a:pt x="291" y="2"/>
                </a:lnTo>
                <a:lnTo>
                  <a:pt x="293" y="0"/>
                </a:lnTo>
                <a:lnTo>
                  <a:pt x="294" y="0"/>
                </a:lnTo>
                <a:lnTo>
                  <a:pt x="475" y="0"/>
                </a:lnTo>
                <a:lnTo>
                  <a:pt x="477" y="2"/>
                </a:lnTo>
                <a:lnTo>
                  <a:pt x="477" y="4"/>
                </a:lnTo>
                <a:close/>
                <a:moveTo>
                  <a:pt x="88" y="4"/>
                </a:moveTo>
                <a:lnTo>
                  <a:pt x="0" y="4"/>
                </a:lnTo>
                <a:lnTo>
                  <a:pt x="0" y="2"/>
                </a:lnTo>
                <a:lnTo>
                  <a:pt x="0" y="0"/>
                </a:lnTo>
                <a:lnTo>
                  <a:pt x="87" y="0"/>
                </a:lnTo>
                <a:lnTo>
                  <a:pt x="87" y="2"/>
                </a:lnTo>
                <a:lnTo>
                  <a:pt x="88" y="2"/>
                </a:lnTo>
                <a:lnTo>
                  <a:pt x="88" y="4"/>
                </a:lnTo>
                <a:close/>
              </a:path>
            </a:pathLst>
          </a:custGeom>
          <a:solidFill>
            <a:srgbClr val="B6B6B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48" name="Freeform 1154"/>
          <p:cNvSpPr>
            <a:spLocks noEditPoints="1"/>
          </p:cNvSpPr>
          <p:nvPr/>
        </p:nvSpPr>
        <p:spPr bwMode="auto">
          <a:xfrm>
            <a:off x="6540500" y="4411663"/>
            <a:ext cx="757238" cy="4762"/>
          </a:xfrm>
          <a:custGeom>
            <a:avLst/>
            <a:gdLst>
              <a:gd name="T0" fmla="*/ 2147483646 w 477"/>
              <a:gd name="T1" fmla="*/ 2147483646 h 3"/>
              <a:gd name="T2" fmla="*/ 2147483646 w 477"/>
              <a:gd name="T3" fmla="*/ 2147483646 h 3"/>
              <a:gd name="T4" fmla="*/ 2147483646 w 477"/>
              <a:gd name="T5" fmla="*/ 2147483646 h 3"/>
              <a:gd name="T6" fmla="*/ 2147483646 w 477"/>
              <a:gd name="T7" fmla="*/ 2147483646 h 3"/>
              <a:gd name="T8" fmla="*/ 2147483646 w 477"/>
              <a:gd name="T9" fmla="*/ 2147483646 h 3"/>
              <a:gd name="T10" fmla="*/ 2147483646 w 477"/>
              <a:gd name="T11" fmla="*/ 2147483646 h 3"/>
              <a:gd name="T12" fmla="*/ 2147483646 w 477"/>
              <a:gd name="T13" fmla="*/ 0 h 3"/>
              <a:gd name="T14" fmla="*/ 2147483646 w 477"/>
              <a:gd name="T15" fmla="*/ 0 h 3"/>
              <a:gd name="T16" fmla="*/ 2147483646 w 477"/>
              <a:gd name="T17" fmla="*/ 0 h 3"/>
              <a:gd name="T18" fmla="*/ 2147483646 w 477"/>
              <a:gd name="T19" fmla="*/ 0 h 3"/>
              <a:gd name="T20" fmla="*/ 2147483646 w 477"/>
              <a:gd name="T21" fmla="*/ 0 h 3"/>
              <a:gd name="T22" fmla="*/ 2147483646 w 477"/>
              <a:gd name="T23" fmla="*/ 0 h 3"/>
              <a:gd name="T24" fmla="*/ 2147483646 w 477"/>
              <a:gd name="T25" fmla="*/ 0 h 3"/>
              <a:gd name="T26" fmla="*/ 2147483646 w 477"/>
              <a:gd name="T27" fmla="*/ 0 h 3"/>
              <a:gd name="T28" fmla="*/ 2147483646 w 477"/>
              <a:gd name="T29" fmla="*/ 2147483646 h 3"/>
              <a:gd name="T30" fmla="*/ 2147483646 w 477"/>
              <a:gd name="T31" fmla="*/ 2147483646 h 3"/>
              <a:gd name="T32" fmla="*/ 2147483646 w 477"/>
              <a:gd name="T33" fmla="*/ 2147483646 h 3"/>
              <a:gd name="T34" fmla="*/ 2147483646 w 477"/>
              <a:gd name="T35" fmla="*/ 2147483646 h 3"/>
              <a:gd name="T36" fmla="*/ 2147483646 w 477"/>
              <a:gd name="T37" fmla="*/ 2147483646 h 3"/>
              <a:gd name="T38" fmla="*/ 2147483646 w 477"/>
              <a:gd name="T39" fmla="*/ 2147483646 h 3"/>
              <a:gd name="T40" fmla="*/ 0 w 477"/>
              <a:gd name="T41" fmla="*/ 2147483646 h 3"/>
              <a:gd name="T42" fmla="*/ 0 w 477"/>
              <a:gd name="T43" fmla="*/ 2147483646 h 3"/>
              <a:gd name="T44" fmla="*/ 0 w 477"/>
              <a:gd name="T45" fmla="*/ 2147483646 h 3"/>
              <a:gd name="T46" fmla="*/ 0 w 477"/>
              <a:gd name="T47" fmla="*/ 2147483646 h 3"/>
              <a:gd name="T48" fmla="*/ 0 w 477"/>
              <a:gd name="T49" fmla="*/ 2147483646 h 3"/>
              <a:gd name="T50" fmla="*/ 0 w 477"/>
              <a:gd name="T51" fmla="*/ 0 h 3"/>
              <a:gd name="T52" fmla="*/ 0 w 477"/>
              <a:gd name="T53" fmla="*/ 0 h 3"/>
              <a:gd name="T54" fmla="*/ 0 w 477"/>
              <a:gd name="T55" fmla="*/ 0 h 3"/>
              <a:gd name="T56" fmla="*/ 0 w 477"/>
              <a:gd name="T57" fmla="*/ 0 h 3"/>
              <a:gd name="T58" fmla="*/ 2147483646 w 477"/>
              <a:gd name="T59" fmla="*/ 0 h 3"/>
              <a:gd name="T60" fmla="*/ 2147483646 w 477"/>
              <a:gd name="T61" fmla="*/ 0 h 3"/>
              <a:gd name="T62" fmla="*/ 2147483646 w 477"/>
              <a:gd name="T63" fmla="*/ 0 h 3"/>
              <a:gd name="T64" fmla="*/ 2147483646 w 477"/>
              <a:gd name="T65" fmla="*/ 0 h 3"/>
              <a:gd name="T66" fmla="*/ 2147483646 w 477"/>
              <a:gd name="T67" fmla="*/ 2147483646 h 3"/>
              <a:gd name="T68" fmla="*/ 2147483646 w 477"/>
              <a:gd name="T69" fmla="*/ 2147483646 h 3"/>
              <a:gd name="T70" fmla="*/ 2147483646 w 477"/>
              <a:gd name="T71" fmla="*/ 2147483646 h 3"/>
              <a:gd name="T72" fmla="*/ 2147483646 w 477"/>
              <a:gd name="T73" fmla="*/ 2147483646 h 3"/>
              <a:gd name="T74" fmla="*/ 2147483646 w 477"/>
              <a:gd name="T75" fmla="*/ 2147483646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7" h="3">
                <a:moveTo>
                  <a:pt x="477" y="3"/>
                </a:moveTo>
                <a:lnTo>
                  <a:pt x="291" y="3"/>
                </a:lnTo>
                <a:lnTo>
                  <a:pt x="293" y="1"/>
                </a:lnTo>
                <a:lnTo>
                  <a:pt x="294" y="1"/>
                </a:lnTo>
                <a:lnTo>
                  <a:pt x="294" y="0"/>
                </a:lnTo>
                <a:lnTo>
                  <a:pt x="296" y="0"/>
                </a:lnTo>
                <a:lnTo>
                  <a:pt x="474" y="0"/>
                </a:lnTo>
                <a:lnTo>
                  <a:pt x="475" y="0"/>
                </a:lnTo>
                <a:lnTo>
                  <a:pt x="475" y="1"/>
                </a:lnTo>
                <a:lnTo>
                  <a:pt x="477" y="3"/>
                </a:lnTo>
                <a:close/>
                <a:moveTo>
                  <a:pt x="87" y="3"/>
                </a:moveTo>
                <a:lnTo>
                  <a:pt x="0" y="3"/>
                </a:lnTo>
                <a:lnTo>
                  <a:pt x="0" y="1"/>
                </a:lnTo>
                <a:lnTo>
                  <a:pt x="0" y="0"/>
                </a:lnTo>
                <a:lnTo>
                  <a:pt x="85" y="0"/>
                </a:lnTo>
                <a:lnTo>
                  <a:pt x="87" y="0"/>
                </a:lnTo>
                <a:lnTo>
                  <a:pt x="87" y="1"/>
                </a:lnTo>
                <a:lnTo>
                  <a:pt x="87" y="3"/>
                </a:lnTo>
                <a:close/>
              </a:path>
            </a:pathLst>
          </a:custGeom>
          <a:solidFill>
            <a:srgbClr val="B9B9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49" name="Freeform 1155"/>
          <p:cNvSpPr>
            <a:spLocks noEditPoints="1"/>
          </p:cNvSpPr>
          <p:nvPr/>
        </p:nvSpPr>
        <p:spPr bwMode="auto">
          <a:xfrm>
            <a:off x="6540500" y="4408488"/>
            <a:ext cx="754063" cy="4762"/>
          </a:xfrm>
          <a:custGeom>
            <a:avLst/>
            <a:gdLst>
              <a:gd name="T0" fmla="*/ 2147483646 w 475"/>
              <a:gd name="T1" fmla="*/ 2147483646 h 3"/>
              <a:gd name="T2" fmla="*/ 2147483646 w 475"/>
              <a:gd name="T3" fmla="*/ 2147483646 h 3"/>
              <a:gd name="T4" fmla="*/ 2147483646 w 475"/>
              <a:gd name="T5" fmla="*/ 2147483646 h 3"/>
              <a:gd name="T6" fmla="*/ 2147483646 w 475"/>
              <a:gd name="T7" fmla="*/ 2147483646 h 3"/>
              <a:gd name="T8" fmla="*/ 2147483646 w 475"/>
              <a:gd name="T9" fmla="*/ 2147483646 h 3"/>
              <a:gd name="T10" fmla="*/ 2147483646 w 475"/>
              <a:gd name="T11" fmla="*/ 2147483646 h 3"/>
              <a:gd name="T12" fmla="*/ 2147483646 w 475"/>
              <a:gd name="T13" fmla="*/ 0 h 3"/>
              <a:gd name="T14" fmla="*/ 2147483646 w 475"/>
              <a:gd name="T15" fmla="*/ 0 h 3"/>
              <a:gd name="T16" fmla="*/ 2147483646 w 475"/>
              <a:gd name="T17" fmla="*/ 0 h 3"/>
              <a:gd name="T18" fmla="*/ 2147483646 w 475"/>
              <a:gd name="T19" fmla="*/ 0 h 3"/>
              <a:gd name="T20" fmla="*/ 2147483646 w 475"/>
              <a:gd name="T21" fmla="*/ 0 h 3"/>
              <a:gd name="T22" fmla="*/ 2147483646 w 475"/>
              <a:gd name="T23" fmla="*/ 0 h 3"/>
              <a:gd name="T24" fmla="*/ 2147483646 w 475"/>
              <a:gd name="T25" fmla="*/ 0 h 3"/>
              <a:gd name="T26" fmla="*/ 2147483646 w 475"/>
              <a:gd name="T27" fmla="*/ 0 h 3"/>
              <a:gd name="T28" fmla="*/ 2147483646 w 475"/>
              <a:gd name="T29" fmla="*/ 2147483646 h 3"/>
              <a:gd name="T30" fmla="*/ 2147483646 w 475"/>
              <a:gd name="T31" fmla="*/ 2147483646 h 3"/>
              <a:gd name="T32" fmla="*/ 2147483646 w 475"/>
              <a:gd name="T33" fmla="*/ 2147483646 h 3"/>
              <a:gd name="T34" fmla="*/ 2147483646 w 475"/>
              <a:gd name="T35" fmla="*/ 2147483646 h 3"/>
              <a:gd name="T36" fmla="*/ 2147483646 w 475"/>
              <a:gd name="T37" fmla="*/ 2147483646 h 3"/>
              <a:gd name="T38" fmla="*/ 2147483646 w 475"/>
              <a:gd name="T39" fmla="*/ 2147483646 h 3"/>
              <a:gd name="T40" fmla="*/ 0 w 475"/>
              <a:gd name="T41" fmla="*/ 2147483646 h 3"/>
              <a:gd name="T42" fmla="*/ 0 w 475"/>
              <a:gd name="T43" fmla="*/ 2147483646 h 3"/>
              <a:gd name="T44" fmla="*/ 0 w 475"/>
              <a:gd name="T45" fmla="*/ 2147483646 h 3"/>
              <a:gd name="T46" fmla="*/ 0 w 475"/>
              <a:gd name="T47" fmla="*/ 2147483646 h 3"/>
              <a:gd name="T48" fmla="*/ 0 w 475"/>
              <a:gd name="T49" fmla="*/ 2147483646 h 3"/>
              <a:gd name="T50" fmla="*/ 0 w 475"/>
              <a:gd name="T51" fmla="*/ 0 h 3"/>
              <a:gd name="T52" fmla="*/ 0 w 475"/>
              <a:gd name="T53" fmla="*/ 0 h 3"/>
              <a:gd name="T54" fmla="*/ 0 w 475"/>
              <a:gd name="T55" fmla="*/ 0 h 3"/>
              <a:gd name="T56" fmla="*/ 2147483646 w 475"/>
              <a:gd name="T57" fmla="*/ 0 h 3"/>
              <a:gd name="T58" fmla="*/ 2147483646 w 475"/>
              <a:gd name="T59" fmla="*/ 0 h 3"/>
              <a:gd name="T60" fmla="*/ 2147483646 w 475"/>
              <a:gd name="T61" fmla="*/ 0 h 3"/>
              <a:gd name="T62" fmla="*/ 2147483646 w 475"/>
              <a:gd name="T63" fmla="*/ 0 h 3"/>
              <a:gd name="T64" fmla="*/ 2147483646 w 475"/>
              <a:gd name="T65" fmla="*/ 0 h 3"/>
              <a:gd name="T66" fmla="*/ 2147483646 w 475"/>
              <a:gd name="T67" fmla="*/ 2147483646 h 3"/>
              <a:gd name="T68" fmla="*/ 2147483646 w 475"/>
              <a:gd name="T69" fmla="*/ 2147483646 h 3"/>
              <a:gd name="T70" fmla="*/ 2147483646 w 475"/>
              <a:gd name="T71" fmla="*/ 2147483646 h 3"/>
              <a:gd name="T72" fmla="*/ 2147483646 w 475"/>
              <a:gd name="T73" fmla="*/ 2147483646 h 3"/>
              <a:gd name="T74" fmla="*/ 2147483646 w 475"/>
              <a:gd name="T75" fmla="*/ 2147483646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5" h="3">
                <a:moveTo>
                  <a:pt x="475" y="3"/>
                </a:moveTo>
                <a:lnTo>
                  <a:pt x="294" y="3"/>
                </a:lnTo>
                <a:lnTo>
                  <a:pt x="294" y="2"/>
                </a:lnTo>
                <a:lnTo>
                  <a:pt x="296" y="2"/>
                </a:lnTo>
                <a:lnTo>
                  <a:pt x="298" y="0"/>
                </a:lnTo>
                <a:lnTo>
                  <a:pt x="300" y="0"/>
                </a:lnTo>
                <a:lnTo>
                  <a:pt x="474" y="0"/>
                </a:lnTo>
                <a:lnTo>
                  <a:pt x="474" y="2"/>
                </a:lnTo>
                <a:lnTo>
                  <a:pt x="475" y="2"/>
                </a:lnTo>
                <a:lnTo>
                  <a:pt x="475" y="3"/>
                </a:lnTo>
                <a:close/>
                <a:moveTo>
                  <a:pt x="87" y="3"/>
                </a:moveTo>
                <a:lnTo>
                  <a:pt x="0" y="3"/>
                </a:lnTo>
                <a:lnTo>
                  <a:pt x="0" y="2"/>
                </a:lnTo>
                <a:lnTo>
                  <a:pt x="0" y="0"/>
                </a:lnTo>
                <a:lnTo>
                  <a:pt x="2" y="0"/>
                </a:lnTo>
                <a:lnTo>
                  <a:pt x="83" y="0"/>
                </a:lnTo>
                <a:lnTo>
                  <a:pt x="85" y="0"/>
                </a:lnTo>
                <a:lnTo>
                  <a:pt x="85" y="2"/>
                </a:lnTo>
                <a:lnTo>
                  <a:pt x="87" y="2"/>
                </a:lnTo>
                <a:lnTo>
                  <a:pt x="87" y="3"/>
                </a:lnTo>
                <a:close/>
              </a:path>
            </a:pathLst>
          </a:custGeom>
          <a:solidFill>
            <a:srgbClr val="BBBBBA"/>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50" name="Freeform 1156"/>
          <p:cNvSpPr>
            <a:spLocks noEditPoints="1"/>
          </p:cNvSpPr>
          <p:nvPr/>
        </p:nvSpPr>
        <p:spPr bwMode="auto">
          <a:xfrm>
            <a:off x="6540500" y="4405313"/>
            <a:ext cx="752475" cy="6350"/>
          </a:xfrm>
          <a:custGeom>
            <a:avLst/>
            <a:gdLst>
              <a:gd name="T0" fmla="*/ 2147483646 w 474"/>
              <a:gd name="T1" fmla="*/ 2147483646 h 4"/>
              <a:gd name="T2" fmla="*/ 2147483646 w 474"/>
              <a:gd name="T3" fmla="*/ 2147483646 h 4"/>
              <a:gd name="T4" fmla="*/ 2147483646 w 474"/>
              <a:gd name="T5" fmla="*/ 2147483646 h 4"/>
              <a:gd name="T6" fmla="*/ 2147483646 w 474"/>
              <a:gd name="T7" fmla="*/ 2147483646 h 4"/>
              <a:gd name="T8" fmla="*/ 2147483646 w 474"/>
              <a:gd name="T9" fmla="*/ 2147483646 h 4"/>
              <a:gd name="T10" fmla="*/ 2147483646 w 474"/>
              <a:gd name="T11" fmla="*/ 2147483646 h 4"/>
              <a:gd name="T12" fmla="*/ 2147483646 w 474"/>
              <a:gd name="T13" fmla="*/ 0 h 4"/>
              <a:gd name="T14" fmla="*/ 2147483646 w 474"/>
              <a:gd name="T15" fmla="*/ 0 h 4"/>
              <a:gd name="T16" fmla="*/ 2147483646 w 474"/>
              <a:gd name="T17" fmla="*/ 0 h 4"/>
              <a:gd name="T18" fmla="*/ 2147483646 w 474"/>
              <a:gd name="T19" fmla="*/ 0 h 4"/>
              <a:gd name="T20" fmla="*/ 2147483646 w 474"/>
              <a:gd name="T21" fmla="*/ 0 h 4"/>
              <a:gd name="T22" fmla="*/ 2147483646 w 474"/>
              <a:gd name="T23" fmla="*/ 0 h 4"/>
              <a:gd name="T24" fmla="*/ 2147483646 w 474"/>
              <a:gd name="T25" fmla="*/ 0 h 4"/>
              <a:gd name="T26" fmla="*/ 2147483646 w 474"/>
              <a:gd name="T27" fmla="*/ 0 h 4"/>
              <a:gd name="T28" fmla="*/ 2147483646 w 474"/>
              <a:gd name="T29" fmla="*/ 2147483646 h 4"/>
              <a:gd name="T30" fmla="*/ 2147483646 w 474"/>
              <a:gd name="T31" fmla="*/ 2147483646 h 4"/>
              <a:gd name="T32" fmla="*/ 2147483646 w 474"/>
              <a:gd name="T33" fmla="*/ 2147483646 h 4"/>
              <a:gd name="T34" fmla="*/ 2147483646 w 474"/>
              <a:gd name="T35" fmla="*/ 2147483646 h 4"/>
              <a:gd name="T36" fmla="*/ 2147483646 w 474"/>
              <a:gd name="T37" fmla="*/ 2147483646 h 4"/>
              <a:gd name="T38" fmla="*/ 2147483646 w 474"/>
              <a:gd name="T39" fmla="*/ 2147483646 h 4"/>
              <a:gd name="T40" fmla="*/ 0 w 474"/>
              <a:gd name="T41" fmla="*/ 2147483646 h 4"/>
              <a:gd name="T42" fmla="*/ 0 w 474"/>
              <a:gd name="T43" fmla="*/ 2147483646 h 4"/>
              <a:gd name="T44" fmla="*/ 0 w 474"/>
              <a:gd name="T45" fmla="*/ 2147483646 h 4"/>
              <a:gd name="T46" fmla="*/ 0 w 474"/>
              <a:gd name="T47" fmla="*/ 2147483646 h 4"/>
              <a:gd name="T48" fmla="*/ 2147483646 w 474"/>
              <a:gd name="T49" fmla="*/ 2147483646 h 4"/>
              <a:gd name="T50" fmla="*/ 2147483646 w 474"/>
              <a:gd name="T51" fmla="*/ 0 h 4"/>
              <a:gd name="T52" fmla="*/ 2147483646 w 474"/>
              <a:gd name="T53" fmla="*/ 0 h 4"/>
              <a:gd name="T54" fmla="*/ 2147483646 w 474"/>
              <a:gd name="T55" fmla="*/ 0 h 4"/>
              <a:gd name="T56" fmla="*/ 2147483646 w 474"/>
              <a:gd name="T57" fmla="*/ 0 h 4"/>
              <a:gd name="T58" fmla="*/ 2147483646 w 474"/>
              <a:gd name="T59" fmla="*/ 0 h 4"/>
              <a:gd name="T60" fmla="*/ 2147483646 w 474"/>
              <a:gd name="T61" fmla="*/ 0 h 4"/>
              <a:gd name="T62" fmla="*/ 2147483646 w 474"/>
              <a:gd name="T63" fmla="*/ 0 h 4"/>
              <a:gd name="T64" fmla="*/ 2147483646 w 474"/>
              <a:gd name="T65" fmla="*/ 0 h 4"/>
              <a:gd name="T66" fmla="*/ 2147483646 w 474"/>
              <a:gd name="T67" fmla="*/ 2147483646 h 4"/>
              <a:gd name="T68" fmla="*/ 2147483646 w 474"/>
              <a:gd name="T69" fmla="*/ 2147483646 h 4"/>
              <a:gd name="T70" fmla="*/ 2147483646 w 474"/>
              <a:gd name="T71" fmla="*/ 2147483646 h 4"/>
              <a:gd name="T72" fmla="*/ 2147483646 w 474"/>
              <a:gd name="T73" fmla="*/ 2147483646 h 4"/>
              <a:gd name="T74" fmla="*/ 2147483646 w 474"/>
              <a:gd name="T75" fmla="*/ 2147483646 h 4"/>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4" h="4">
                <a:moveTo>
                  <a:pt x="474" y="4"/>
                </a:moveTo>
                <a:lnTo>
                  <a:pt x="296" y="4"/>
                </a:lnTo>
                <a:lnTo>
                  <a:pt x="298" y="2"/>
                </a:lnTo>
                <a:lnTo>
                  <a:pt x="300" y="2"/>
                </a:lnTo>
                <a:lnTo>
                  <a:pt x="300" y="0"/>
                </a:lnTo>
                <a:lnTo>
                  <a:pt x="301" y="0"/>
                </a:lnTo>
                <a:lnTo>
                  <a:pt x="472" y="0"/>
                </a:lnTo>
                <a:lnTo>
                  <a:pt x="474" y="2"/>
                </a:lnTo>
                <a:lnTo>
                  <a:pt x="474" y="4"/>
                </a:lnTo>
                <a:close/>
                <a:moveTo>
                  <a:pt x="85" y="4"/>
                </a:moveTo>
                <a:lnTo>
                  <a:pt x="0" y="4"/>
                </a:lnTo>
                <a:lnTo>
                  <a:pt x="0" y="2"/>
                </a:lnTo>
                <a:lnTo>
                  <a:pt x="2" y="2"/>
                </a:lnTo>
                <a:lnTo>
                  <a:pt x="2" y="0"/>
                </a:lnTo>
                <a:lnTo>
                  <a:pt x="83" y="0"/>
                </a:lnTo>
                <a:lnTo>
                  <a:pt x="83" y="2"/>
                </a:lnTo>
                <a:lnTo>
                  <a:pt x="85" y="2"/>
                </a:lnTo>
                <a:lnTo>
                  <a:pt x="85" y="4"/>
                </a:lnTo>
                <a:close/>
              </a:path>
            </a:pathLst>
          </a:custGeom>
          <a:solidFill>
            <a:srgbClr val="BEBEB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51" name="Freeform 1157"/>
          <p:cNvSpPr>
            <a:spLocks noEditPoints="1"/>
          </p:cNvSpPr>
          <p:nvPr/>
        </p:nvSpPr>
        <p:spPr bwMode="auto">
          <a:xfrm>
            <a:off x="6543675" y="4403725"/>
            <a:ext cx="749300" cy="4763"/>
          </a:xfrm>
          <a:custGeom>
            <a:avLst/>
            <a:gdLst>
              <a:gd name="T0" fmla="*/ 2147483646 w 472"/>
              <a:gd name="T1" fmla="*/ 2147483646 h 3"/>
              <a:gd name="T2" fmla="*/ 2147483646 w 472"/>
              <a:gd name="T3" fmla="*/ 2147483646 h 3"/>
              <a:gd name="T4" fmla="*/ 2147483646 w 472"/>
              <a:gd name="T5" fmla="*/ 2147483646 h 3"/>
              <a:gd name="T6" fmla="*/ 2147483646 w 472"/>
              <a:gd name="T7" fmla="*/ 2147483646 h 3"/>
              <a:gd name="T8" fmla="*/ 2147483646 w 472"/>
              <a:gd name="T9" fmla="*/ 2147483646 h 3"/>
              <a:gd name="T10" fmla="*/ 2147483646 w 472"/>
              <a:gd name="T11" fmla="*/ 2147483646 h 3"/>
              <a:gd name="T12" fmla="*/ 2147483646 w 472"/>
              <a:gd name="T13" fmla="*/ 0 h 3"/>
              <a:gd name="T14" fmla="*/ 2147483646 w 472"/>
              <a:gd name="T15" fmla="*/ 0 h 3"/>
              <a:gd name="T16" fmla="*/ 2147483646 w 472"/>
              <a:gd name="T17" fmla="*/ 0 h 3"/>
              <a:gd name="T18" fmla="*/ 2147483646 w 472"/>
              <a:gd name="T19" fmla="*/ 0 h 3"/>
              <a:gd name="T20" fmla="*/ 2147483646 w 472"/>
              <a:gd name="T21" fmla="*/ 0 h 3"/>
              <a:gd name="T22" fmla="*/ 2147483646 w 472"/>
              <a:gd name="T23" fmla="*/ 0 h 3"/>
              <a:gd name="T24" fmla="*/ 2147483646 w 472"/>
              <a:gd name="T25" fmla="*/ 0 h 3"/>
              <a:gd name="T26" fmla="*/ 2147483646 w 472"/>
              <a:gd name="T27" fmla="*/ 0 h 3"/>
              <a:gd name="T28" fmla="*/ 2147483646 w 472"/>
              <a:gd name="T29" fmla="*/ 2147483646 h 3"/>
              <a:gd name="T30" fmla="*/ 2147483646 w 472"/>
              <a:gd name="T31" fmla="*/ 2147483646 h 3"/>
              <a:gd name="T32" fmla="*/ 2147483646 w 472"/>
              <a:gd name="T33" fmla="*/ 2147483646 h 3"/>
              <a:gd name="T34" fmla="*/ 2147483646 w 472"/>
              <a:gd name="T35" fmla="*/ 2147483646 h 3"/>
              <a:gd name="T36" fmla="*/ 2147483646 w 472"/>
              <a:gd name="T37" fmla="*/ 2147483646 h 3"/>
              <a:gd name="T38" fmla="*/ 2147483646 w 472"/>
              <a:gd name="T39" fmla="*/ 2147483646 h 3"/>
              <a:gd name="T40" fmla="*/ 0 w 472"/>
              <a:gd name="T41" fmla="*/ 2147483646 h 3"/>
              <a:gd name="T42" fmla="*/ 0 w 472"/>
              <a:gd name="T43" fmla="*/ 2147483646 h 3"/>
              <a:gd name="T44" fmla="*/ 0 w 472"/>
              <a:gd name="T45" fmla="*/ 2147483646 h 3"/>
              <a:gd name="T46" fmla="*/ 0 w 472"/>
              <a:gd name="T47" fmla="*/ 2147483646 h 3"/>
              <a:gd name="T48" fmla="*/ 0 w 472"/>
              <a:gd name="T49" fmla="*/ 2147483646 h 3"/>
              <a:gd name="T50" fmla="*/ 0 w 472"/>
              <a:gd name="T51" fmla="*/ 0 h 3"/>
              <a:gd name="T52" fmla="*/ 0 w 472"/>
              <a:gd name="T53" fmla="*/ 0 h 3"/>
              <a:gd name="T54" fmla="*/ 2147483646 w 472"/>
              <a:gd name="T55" fmla="*/ 0 h 3"/>
              <a:gd name="T56" fmla="*/ 2147483646 w 472"/>
              <a:gd name="T57" fmla="*/ 0 h 3"/>
              <a:gd name="T58" fmla="*/ 2147483646 w 472"/>
              <a:gd name="T59" fmla="*/ 0 h 3"/>
              <a:gd name="T60" fmla="*/ 2147483646 w 472"/>
              <a:gd name="T61" fmla="*/ 0 h 3"/>
              <a:gd name="T62" fmla="*/ 2147483646 w 472"/>
              <a:gd name="T63" fmla="*/ 0 h 3"/>
              <a:gd name="T64" fmla="*/ 2147483646 w 472"/>
              <a:gd name="T65" fmla="*/ 0 h 3"/>
              <a:gd name="T66" fmla="*/ 2147483646 w 472"/>
              <a:gd name="T67" fmla="*/ 2147483646 h 3"/>
              <a:gd name="T68" fmla="*/ 2147483646 w 472"/>
              <a:gd name="T69" fmla="*/ 2147483646 h 3"/>
              <a:gd name="T70" fmla="*/ 2147483646 w 472"/>
              <a:gd name="T71" fmla="*/ 2147483646 h 3"/>
              <a:gd name="T72" fmla="*/ 2147483646 w 472"/>
              <a:gd name="T73" fmla="*/ 2147483646 h 3"/>
              <a:gd name="T74" fmla="*/ 2147483646 w 472"/>
              <a:gd name="T75" fmla="*/ 2147483646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72" h="3">
                <a:moveTo>
                  <a:pt x="472" y="3"/>
                </a:moveTo>
                <a:lnTo>
                  <a:pt x="298" y="3"/>
                </a:lnTo>
                <a:lnTo>
                  <a:pt x="298" y="1"/>
                </a:lnTo>
                <a:lnTo>
                  <a:pt x="299" y="1"/>
                </a:lnTo>
                <a:lnTo>
                  <a:pt x="301" y="1"/>
                </a:lnTo>
                <a:lnTo>
                  <a:pt x="301" y="0"/>
                </a:lnTo>
                <a:lnTo>
                  <a:pt x="303" y="0"/>
                </a:lnTo>
                <a:lnTo>
                  <a:pt x="468" y="0"/>
                </a:lnTo>
                <a:lnTo>
                  <a:pt x="470" y="0"/>
                </a:lnTo>
                <a:lnTo>
                  <a:pt x="470" y="1"/>
                </a:lnTo>
                <a:lnTo>
                  <a:pt x="472" y="3"/>
                </a:lnTo>
                <a:close/>
                <a:moveTo>
                  <a:pt x="81" y="3"/>
                </a:moveTo>
                <a:lnTo>
                  <a:pt x="0" y="3"/>
                </a:lnTo>
                <a:lnTo>
                  <a:pt x="0" y="1"/>
                </a:lnTo>
                <a:lnTo>
                  <a:pt x="0" y="0"/>
                </a:lnTo>
                <a:lnTo>
                  <a:pt x="2" y="0"/>
                </a:lnTo>
                <a:lnTo>
                  <a:pt x="78" y="0"/>
                </a:lnTo>
                <a:lnTo>
                  <a:pt x="79" y="0"/>
                </a:lnTo>
                <a:lnTo>
                  <a:pt x="81" y="1"/>
                </a:lnTo>
                <a:lnTo>
                  <a:pt x="81" y="3"/>
                </a:lnTo>
                <a:close/>
              </a:path>
            </a:pathLst>
          </a:custGeom>
          <a:solidFill>
            <a:srgbClr val="C3C3C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52" name="Freeform 1158"/>
          <p:cNvSpPr>
            <a:spLocks noEditPoints="1"/>
          </p:cNvSpPr>
          <p:nvPr/>
        </p:nvSpPr>
        <p:spPr bwMode="auto">
          <a:xfrm>
            <a:off x="6543675" y="4400550"/>
            <a:ext cx="746125" cy="4763"/>
          </a:xfrm>
          <a:custGeom>
            <a:avLst/>
            <a:gdLst>
              <a:gd name="T0" fmla="*/ 2147483646 w 470"/>
              <a:gd name="T1" fmla="*/ 2147483646 h 3"/>
              <a:gd name="T2" fmla="*/ 2147483646 w 470"/>
              <a:gd name="T3" fmla="*/ 2147483646 h 3"/>
              <a:gd name="T4" fmla="*/ 2147483646 w 470"/>
              <a:gd name="T5" fmla="*/ 2147483646 h 3"/>
              <a:gd name="T6" fmla="*/ 2147483646 w 470"/>
              <a:gd name="T7" fmla="*/ 2147483646 h 3"/>
              <a:gd name="T8" fmla="*/ 2147483646 w 470"/>
              <a:gd name="T9" fmla="*/ 2147483646 h 3"/>
              <a:gd name="T10" fmla="*/ 2147483646 w 470"/>
              <a:gd name="T11" fmla="*/ 2147483646 h 3"/>
              <a:gd name="T12" fmla="*/ 2147483646 w 470"/>
              <a:gd name="T13" fmla="*/ 0 h 3"/>
              <a:gd name="T14" fmla="*/ 2147483646 w 470"/>
              <a:gd name="T15" fmla="*/ 0 h 3"/>
              <a:gd name="T16" fmla="*/ 2147483646 w 470"/>
              <a:gd name="T17" fmla="*/ 0 h 3"/>
              <a:gd name="T18" fmla="*/ 2147483646 w 470"/>
              <a:gd name="T19" fmla="*/ 0 h 3"/>
              <a:gd name="T20" fmla="*/ 2147483646 w 470"/>
              <a:gd name="T21" fmla="*/ 0 h 3"/>
              <a:gd name="T22" fmla="*/ 2147483646 w 470"/>
              <a:gd name="T23" fmla="*/ 0 h 3"/>
              <a:gd name="T24" fmla="*/ 2147483646 w 470"/>
              <a:gd name="T25" fmla="*/ 0 h 3"/>
              <a:gd name="T26" fmla="*/ 2147483646 w 470"/>
              <a:gd name="T27" fmla="*/ 0 h 3"/>
              <a:gd name="T28" fmla="*/ 2147483646 w 470"/>
              <a:gd name="T29" fmla="*/ 0 h 3"/>
              <a:gd name="T30" fmla="*/ 2147483646 w 470"/>
              <a:gd name="T31" fmla="*/ 0 h 3"/>
              <a:gd name="T32" fmla="*/ 2147483646 w 470"/>
              <a:gd name="T33" fmla="*/ 0 h 3"/>
              <a:gd name="T34" fmla="*/ 2147483646 w 470"/>
              <a:gd name="T35" fmla="*/ 0 h 3"/>
              <a:gd name="T36" fmla="*/ 2147483646 w 470"/>
              <a:gd name="T37" fmla="*/ 0 h 3"/>
              <a:gd name="T38" fmla="*/ 2147483646 w 470"/>
              <a:gd name="T39" fmla="*/ 0 h 3"/>
              <a:gd name="T40" fmla="*/ 2147483646 w 470"/>
              <a:gd name="T41" fmla="*/ 2147483646 h 3"/>
              <a:gd name="T42" fmla="*/ 2147483646 w 470"/>
              <a:gd name="T43" fmla="*/ 2147483646 h 3"/>
              <a:gd name="T44" fmla="*/ 2147483646 w 470"/>
              <a:gd name="T45" fmla="*/ 2147483646 h 3"/>
              <a:gd name="T46" fmla="*/ 2147483646 w 470"/>
              <a:gd name="T47" fmla="*/ 2147483646 h 3"/>
              <a:gd name="T48" fmla="*/ 2147483646 w 470"/>
              <a:gd name="T49" fmla="*/ 2147483646 h 3"/>
              <a:gd name="T50" fmla="*/ 2147483646 w 470"/>
              <a:gd name="T51" fmla="*/ 2147483646 h 3"/>
              <a:gd name="T52" fmla="*/ 2147483646 w 470"/>
              <a:gd name="T53" fmla="*/ 2147483646 h 3"/>
              <a:gd name="T54" fmla="*/ 2147483646 w 470"/>
              <a:gd name="T55" fmla="*/ 2147483646 h 3"/>
              <a:gd name="T56" fmla="*/ 0 w 470"/>
              <a:gd name="T57" fmla="*/ 2147483646 h 3"/>
              <a:gd name="T58" fmla="*/ 0 w 470"/>
              <a:gd name="T59" fmla="*/ 2147483646 h 3"/>
              <a:gd name="T60" fmla="*/ 0 w 470"/>
              <a:gd name="T61" fmla="*/ 2147483646 h 3"/>
              <a:gd name="T62" fmla="*/ 2147483646 w 470"/>
              <a:gd name="T63" fmla="*/ 2147483646 h 3"/>
              <a:gd name="T64" fmla="*/ 2147483646 w 470"/>
              <a:gd name="T65" fmla="*/ 2147483646 h 3"/>
              <a:gd name="T66" fmla="*/ 2147483646 w 470"/>
              <a:gd name="T67" fmla="*/ 0 h 3"/>
              <a:gd name="T68" fmla="*/ 2147483646 w 470"/>
              <a:gd name="T69" fmla="*/ 0 h 3"/>
              <a:gd name="T70" fmla="*/ 2147483646 w 470"/>
              <a:gd name="T71" fmla="*/ 0 h 3"/>
              <a:gd name="T72" fmla="*/ 2147483646 w 470"/>
              <a:gd name="T73" fmla="*/ 0 h 3"/>
              <a:gd name="T74" fmla="*/ 2147483646 w 470"/>
              <a:gd name="T75" fmla="*/ 0 h 3"/>
              <a:gd name="T76" fmla="*/ 2147483646 w 470"/>
              <a:gd name="T77" fmla="*/ 0 h 3"/>
              <a:gd name="T78" fmla="*/ 2147483646 w 470"/>
              <a:gd name="T79" fmla="*/ 0 h 3"/>
              <a:gd name="T80" fmla="*/ 2147483646 w 470"/>
              <a:gd name="T81" fmla="*/ 0 h 3"/>
              <a:gd name="T82" fmla="*/ 2147483646 w 470"/>
              <a:gd name="T83" fmla="*/ 2147483646 h 3"/>
              <a:gd name="T84" fmla="*/ 2147483646 w 470"/>
              <a:gd name="T85" fmla="*/ 2147483646 h 3"/>
              <a:gd name="T86" fmla="*/ 2147483646 w 470"/>
              <a:gd name="T87" fmla="*/ 2147483646 h 3"/>
              <a:gd name="T88" fmla="*/ 2147483646 w 470"/>
              <a:gd name="T89" fmla="*/ 2147483646 h 3"/>
              <a:gd name="T90" fmla="*/ 2147483646 w 470"/>
              <a:gd name="T91" fmla="*/ 2147483646 h 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70" h="3">
                <a:moveTo>
                  <a:pt x="470" y="3"/>
                </a:moveTo>
                <a:lnTo>
                  <a:pt x="299" y="3"/>
                </a:lnTo>
                <a:lnTo>
                  <a:pt x="301" y="2"/>
                </a:lnTo>
                <a:lnTo>
                  <a:pt x="303" y="2"/>
                </a:lnTo>
                <a:lnTo>
                  <a:pt x="304" y="0"/>
                </a:lnTo>
                <a:lnTo>
                  <a:pt x="306" y="0"/>
                </a:lnTo>
                <a:lnTo>
                  <a:pt x="467" y="0"/>
                </a:lnTo>
                <a:lnTo>
                  <a:pt x="468" y="0"/>
                </a:lnTo>
                <a:lnTo>
                  <a:pt x="468" y="2"/>
                </a:lnTo>
                <a:lnTo>
                  <a:pt x="470" y="2"/>
                </a:lnTo>
                <a:lnTo>
                  <a:pt x="470" y="3"/>
                </a:lnTo>
                <a:close/>
                <a:moveTo>
                  <a:pt x="81" y="3"/>
                </a:moveTo>
                <a:lnTo>
                  <a:pt x="0" y="3"/>
                </a:lnTo>
                <a:lnTo>
                  <a:pt x="0" y="2"/>
                </a:lnTo>
                <a:lnTo>
                  <a:pt x="2" y="2"/>
                </a:lnTo>
                <a:lnTo>
                  <a:pt x="2" y="0"/>
                </a:lnTo>
                <a:lnTo>
                  <a:pt x="3" y="0"/>
                </a:lnTo>
                <a:lnTo>
                  <a:pt x="76" y="0"/>
                </a:lnTo>
                <a:lnTo>
                  <a:pt x="78" y="0"/>
                </a:lnTo>
                <a:lnTo>
                  <a:pt x="78" y="2"/>
                </a:lnTo>
                <a:lnTo>
                  <a:pt x="79" y="2"/>
                </a:lnTo>
                <a:lnTo>
                  <a:pt x="81" y="3"/>
                </a:lnTo>
                <a:close/>
              </a:path>
            </a:pathLst>
          </a:custGeom>
          <a:solidFill>
            <a:srgbClr val="C6C5C5"/>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53" name="Freeform 1159"/>
          <p:cNvSpPr>
            <a:spLocks noEditPoints="1"/>
          </p:cNvSpPr>
          <p:nvPr/>
        </p:nvSpPr>
        <p:spPr bwMode="auto">
          <a:xfrm>
            <a:off x="6546850" y="4397375"/>
            <a:ext cx="739775" cy="6350"/>
          </a:xfrm>
          <a:custGeom>
            <a:avLst/>
            <a:gdLst>
              <a:gd name="T0" fmla="*/ 2147483646 w 466"/>
              <a:gd name="T1" fmla="*/ 2147483646 h 4"/>
              <a:gd name="T2" fmla="*/ 2147483646 w 466"/>
              <a:gd name="T3" fmla="*/ 2147483646 h 4"/>
              <a:gd name="T4" fmla="*/ 2147483646 w 466"/>
              <a:gd name="T5" fmla="*/ 2147483646 h 4"/>
              <a:gd name="T6" fmla="*/ 2147483646 w 466"/>
              <a:gd name="T7" fmla="*/ 2147483646 h 4"/>
              <a:gd name="T8" fmla="*/ 2147483646 w 466"/>
              <a:gd name="T9" fmla="*/ 2147483646 h 4"/>
              <a:gd name="T10" fmla="*/ 2147483646 w 466"/>
              <a:gd name="T11" fmla="*/ 2147483646 h 4"/>
              <a:gd name="T12" fmla="*/ 2147483646 w 466"/>
              <a:gd name="T13" fmla="*/ 0 h 4"/>
              <a:gd name="T14" fmla="*/ 2147483646 w 466"/>
              <a:gd name="T15" fmla="*/ 0 h 4"/>
              <a:gd name="T16" fmla="*/ 2147483646 w 466"/>
              <a:gd name="T17" fmla="*/ 0 h 4"/>
              <a:gd name="T18" fmla="*/ 2147483646 w 466"/>
              <a:gd name="T19" fmla="*/ 0 h 4"/>
              <a:gd name="T20" fmla="*/ 2147483646 w 466"/>
              <a:gd name="T21" fmla="*/ 0 h 4"/>
              <a:gd name="T22" fmla="*/ 2147483646 w 466"/>
              <a:gd name="T23" fmla="*/ 0 h 4"/>
              <a:gd name="T24" fmla="*/ 2147483646 w 466"/>
              <a:gd name="T25" fmla="*/ 0 h 4"/>
              <a:gd name="T26" fmla="*/ 2147483646 w 466"/>
              <a:gd name="T27" fmla="*/ 0 h 4"/>
              <a:gd name="T28" fmla="*/ 2147483646 w 466"/>
              <a:gd name="T29" fmla="*/ 0 h 4"/>
              <a:gd name="T30" fmla="*/ 2147483646 w 466"/>
              <a:gd name="T31" fmla="*/ 2147483646 h 4"/>
              <a:gd name="T32" fmla="*/ 2147483646 w 466"/>
              <a:gd name="T33" fmla="*/ 2147483646 h 4"/>
              <a:gd name="T34" fmla="*/ 2147483646 w 466"/>
              <a:gd name="T35" fmla="*/ 2147483646 h 4"/>
              <a:gd name="T36" fmla="*/ 2147483646 w 466"/>
              <a:gd name="T37" fmla="*/ 2147483646 h 4"/>
              <a:gd name="T38" fmla="*/ 2147483646 w 466"/>
              <a:gd name="T39" fmla="*/ 2147483646 h 4"/>
              <a:gd name="T40" fmla="*/ 2147483646 w 466"/>
              <a:gd name="T41" fmla="*/ 2147483646 h 4"/>
              <a:gd name="T42" fmla="*/ 2147483646 w 466"/>
              <a:gd name="T43" fmla="*/ 2147483646 h 4"/>
              <a:gd name="T44" fmla="*/ 2147483646 w 466"/>
              <a:gd name="T45" fmla="*/ 2147483646 h 4"/>
              <a:gd name="T46" fmla="*/ 2147483646 w 466"/>
              <a:gd name="T47" fmla="*/ 2147483646 h 4"/>
              <a:gd name="T48" fmla="*/ 2147483646 w 466"/>
              <a:gd name="T49" fmla="*/ 2147483646 h 4"/>
              <a:gd name="T50" fmla="*/ 2147483646 w 466"/>
              <a:gd name="T51" fmla="*/ 2147483646 h 4"/>
              <a:gd name="T52" fmla="*/ 2147483646 w 466"/>
              <a:gd name="T53" fmla="*/ 2147483646 h 4"/>
              <a:gd name="T54" fmla="*/ 2147483646 w 466"/>
              <a:gd name="T55" fmla="*/ 2147483646 h 4"/>
              <a:gd name="T56" fmla="*/ 0 w 466"/>
              <a:gd name="T57" fmla="*/ 2147483646 h 4"/>
              <a:gd name="T58" fmla="*/ 0 w 466"/>
              <a:gd name="T59" fmla="*/ 2147483646 h 4"/>
              <a:gd name="T60" fmla="*/ 0 w 466"/>
              <a:gd name="T61" fmla="*/ 2147483646 h 4"/>
              <a:gd name="T62" fmla="*/ 0 w 466"/>
              <a:gd name="T63" fmla="*/ 2147483646 h 4"/>
              <a:gd name="T64" fmla="*/ 2147483646 w 466"/>
              <a:gd name="T65" fmla="*/ 2147483646 h 4"/>
              <a:gd name="T66" fmla="*/ 2147483646 w 466"/>
              <a:gd name="T67" fmla="*/ 2147483646 h 4"/>
              <a:gd name="T68" fmla="*/ 2147483646 w 466"/>
              <a:gd name="T69" fmla="*/ 0 h 4"/>
              <a:gd name="T70" fmla="*/ 2147483646 w 466"/>
              <a:gd name="T71" fmla="*/ 0 h 4"/>
              <a:gd name="T72" fmla="*/ 2147483646 w 466"/>
              <a:gd name="T73" fmla="*/ 0 h 4"/>
              <a:gd name="T74" fmla="*/ 2147483646 w 466"/>
              <a:gd name="T75" fmla="*/ 0 h 4"/>
              <a:gd name="T76" fmla="*/ 2147483646 w 466"/>
              <a:gd name="T77" fmla="*/ 0 h 4"/>
              <a:gd name="T78" fmla="*/ 2147483646 w 466"/>
              <a:gd name="T79" fmla="*/ 0 h 4"/>
              <a:gd name="T80" fmla="*/ 2147483646 w 466"/>
              <a:gd name="T81" fmla="*/ 0 h 4"/>
              <a:gd name="T82" fmla="*/ 2147483646 w 466"/>
              <a:gd name="T83" fmla="*/ 0 h 4"/>
              <a:gd name="T84" fmla="*/ 2147483646 w 466"/>
              <a:gd name="T85" fmla="*/ 0 h 4"/>
              <a:gd name="T86" fmla="*/ 2147483646 w 466"/>
              <a:gd name="T87" fmla="*/ 0 h 4"/>
              <a:gd name="T88" fmla="*/ 2147483646 w 466"/>
              <a:gd name="T89" fmla="*/ 0 h 4"/>
              <a:gd name="T90" fmla="*/ 2147483646 w 466"/>
              <a:gd name="T91" fmla="*/ 0 h 4"/>
              <a:gd name="T92" fmla="*/ 2147483646 w 466"/>
              <a:gd name="T93" fmla="*/ 0 h 4"/>
              <a:gd name="T94" fmla="*/ 2147483646 w 466"/>
              <a:gd name="T95" fmla="*/ 0 h 4"/>
              <a:gd name="T96" fmla="*/ 2147483646 w 466"/>
              <a:gd name="T97" fmla="*/ 0 h 4"/>
              <a:gd name="T98" fmla="*/ 2147483646 w 466"/>
              <a:gd name="T99" fmla="*/ 2147483646 h 4"/>
              <a:gd name="T100" fmla="*/ 2147483646 w 466"/>
              <a:gd name="T101" fmla="*/ 2147483646 h 4"/>
              <a:gd name="T102" fmla="*/ 2147483646 w 466"/>
              <a:gd name="T103" fmla="*/ 2147483646 h 4"/>
              <a:gd name="T104" fmla="*/ 2147483646 w 466"/>
              <a:gd name="T105" fmla="*/ 2147483646 h 4"/>
              <a:gd name="T106" fmla="*/ 2147483646 w 466"/>
              <a:gd name="T107" fmla="*/ 2147483646 h 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66" h="4">
                <a:moveTo>
                  <a:pt x="466" y="4"/>
                </a:moveTo>
                <a:lnTo>
                  <a:pt x="301" y="4"/>
                </a:lnTo>
                <a:lnTo>
                  <a:pt x="302" y="2"/>
                </a:lnTo>
                <a:lnTo>
                  <a:pt x="304" y="2"/>
                </a:lnTo>
                <a:lnTo>
                  <a:pt x="304" y="0"/>
                </a:lnTo>
                <a:lnTo>
                  <a:pt x="306" y="0"/>
                </a:lnTo>
                <a:lnTo>
                  <a:pt x="307" y="0"/>
                </a:lnTo>
                <a:lnTo>
                  <a:pt x="463" y="0"/>
                </a:lnTo>
                <a:lnTo>
                  <a:pt x="465" y="0"/>
                </a:lnTo>
                <a:lnTo>
                  <a:pt x="465" y="2"/>
                </a:lnTo>
                <a:lnTo>
                  <a:pt x="466" y="2"/>
                </a:lnTo>
                <a:lnTo>
                  <a:pt x="466" y="4"/>
                </a:lnTo>
                <a:close/>
                <a:moveTo>
                  <a:pt x="76" y="4"/>
                </a:moveTo>
                <a:lnTo>
                  <a:pt x="0" y="4"/>
                </a:lnTo>
                <a:lnTo>
                  <a:pt x="0" y="2"/>
                </a:lnTo>
                <a:lnTo>
                  <a:pt x="1" y="2"/>
                </a:lnTo>
                <a:lnTo>
                  <a:pt x="1" y="0"/>
                </a:lnTo>
                <a:lnTo>
                  <a:pt x="3" y="0"/>
                </a:lnTo>
                <a:lnTo>
                  <a:pt x="5" y="0"/>
                </a:lnTo>
                <a:lnTo>
                  <a:pt x="71" y="0"/>
                </a:lnTo>
                <a:lnTo>
                  <a:pt x="72" y="0"/>
                </a:lnTo>
                <a:lnTo>
                  <a:pt x="74" y="0"/>
                </a:lnTo>
                <a:lnTo>
                  <a:pt x="74" y="2"/>
                </a:lnTo>
                <a:lnTo>
                  <a:pt x="76" y="2"/>
                </a:lnTo>
                <a:lnTo>
                  <a:pt x="76" y="4"/>
                </a:lnTo>
                <a:close/>
              </a:path>
            </a:pathLst>
          </a:custGeom>
          <a:solidFill>
            <a:srgbClr val="C8C7C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54" name="Freeform 1160"/>
          <p:cNvSpPr>
            <a:spLocks noEditPoints="1"/>
          </p:cNvSpPr>
          <p:nvPr/>
        </p:nvSpPr>
        <p:spPr bwMode="auto">
          <a:xfrm>
            <a:off x="6548438" y="4394200"/>
            <a:ext cx="736600" cy="6350"/>
          </a:xfrm>
          <a:custGeom>
            <a:avLst/>
            <a:gdLst>
              <a:gd name="T0" fmla="*/ 2147483646 w 464"/>
              <a:gd name="T1" fmla="*/ 2147483646 h 4"/>
              <a:gd name="T2" fmla="*/ 2147483646 w 464"/>
              <a:gd name="T3" fmla="*/ 2147483646 h 4"/>
              <a:gd name="T4" fmla="*/ 2147483646 w 464"/>
              <a:gd name="T5" fmla="*/ 2147483646 h 4"/>
              <a:gd name="T6" fmla="*/ 2147483646 w 464"/>
              <a:gd name="T7" fmla="*/ 2147483646 h 4"/>
              <a:gd name="T8" fmla="*/ 2147483646 w 464"/>
              <a:gd name="T9" fmla="*/ 2147483646 h 4"/>
              <a:gd name="T10" fmla="*/ 2147483646 w 464"/>
              <a:gd name="T11" fmla="*/ 2147483646 h 4"/>
              <a:gd name="T12" fmla="*/ 2147483646 w 464"/>
              <a:gd name="T13" fmla="*/ 0 h 4"/>
              <a:gd name="T14" fmla="*/ 2147483646 w 464"/>
              <a:gd name="T15" fmla="*/ 0 h 4"/>
              <a:gd name="T16" fmla="*/ 2147483646 w 464"/>
              <a:gd name="T17" fmla="*/ 0 h 4"/>
              <a:gd name="T18" fmla="*/ 2147483646 w 464"/>
              <a:gd name="T19" fmla="*/ 0 h 4"/>
              <a:gd name="T20" fmla="*/ 2147483646 w 464"/>
              <a:gd name="T21" fmla="*/ 0 h 4"/>
              <a:gd name="T22" fmla="*/ 2147483646 w 464"/>
              <a:gd name="T23" fmla="*/ 0 h 4"/>
              <a:gd name="T24" fmla="*/ 2147483646 w 464"/>
              <a:gd name="T25" fmla="*/ 0 h 4"/>
              <a:gd name="T26" fmla="*/ 2147483646 w 464"/>
              <a:gd name="T27" fmla="*/ 0 h 4"/>
              <a:gd name="T28" fmla="*/ 2147483646 w 464"/>
              <a:gd name="T29" fmla="*/ 2147483646 h 4"/>
              <a:gd name="T30" fmla="*/ 2147483646 w 464"/>
              <a:gd name="T31" fmla="*/ 2147483646 h 4"/>
              <a:gd name="T32" fmla="*/ 2147483646 w 464"/>
              <a:gd name="T33" fmla="*/ 2147483646 h 4"/>
              <a:gd name="T34" fmla="*/ 2147483646 w 464"/>
              <a:gd name="T35" fmla="*/ 2147483646 h 4"/>
              <a:gd name="T36" fmla="*/ 2147483646 w 464"/>
              <a:gd name="T37" fmla="*/ 2147483646 h 4"/>
              <a:gd name="T38" fmla="*/ 2147483646 w 464"/>
              <a:gd name="T39" fmla="*/ 2147483646 h 4"/>
              <a:gd name="T40" fmla="*/ 0 w 464"/>
              <a:gd name="T41" fmla="*/ 2147483646 h 4"/>
              <a:gd name="T42" fmla="*/ 0 w 464"/>
              <a:gd name="T43" fmla="*/ 2147483646 h 4"/>
              <a:gd name="T44" fmla="*/ 0 w 464"/>
              <a:gd name="T45" fmla="*/ 2147483646 h 4"/>
              <a:gd name="T46" fmla="*/ 0 w 464"/>
              <a:gd name="T47" fmla="*/ 2147483646 h 4"/>
              <a:gd name="T48" fmla="*/ 0 w 464"/>
              <a:gd name="T49" fmla="*/ 2147483646 h 4"/>
              <a:gd name="T50" fmla="*/ 2147483646 w 464"/>
              <a:gd name="T51" fmla="*/ 2147483646 h 4"/>
              <a:gd name="T52" fmla="*/ 2147483646 w 464"/>
              <a:gd name="T53" fmla="*/ 2147483646 h 4"/>
              <a:gd name="T54" fmla="*/ 2147483646 w 464"/>
              <a:gd name="T55" fmla="*/ 2147483646 h 4"/>
              <a:gd name="T56" fmla="*/ 2147483646 w 464"/>
              <a:gd name="T57" fmla="*/ 2147483646 h 4"/>
              <a:gd name="T58" fmla="*/ 2147483646 w 464"/>
              <a:gd name="T59" fmla="*/ 2147483646 h 4"/>
              <a:gd name="T60" fmla="*/ 2147483646 w 464"/>
              <a:gd name="T61" fmla="*/ 2147483646 h 4"/>
              <a:gd name="T62" fmla="*/ 2147483646 w 464"/>
              <a:gd name="T63" fmla="*/ 2147483646 h 4"/>
              <a:gd name="T64" fmla="*/ 2147483646 w 464"/>
              <a:gd name="T65" fmla="*/ 0 h 4"/>
              <a:gd name="T66" fmla="*/ 2147483646 w 464"/>
              <a:gd name="T67" fmla="*/ 0 h 4"/>
              <a:gd name="T68" fmla="*/ 2147483646 w 464"/>
              <a:gd name="T69" fmla="*/ 0 h 4"/>
              <a:gd name="T70" fmla="*/ 2147483646 w 464"/>
              <a:gd name="T71" fmla="*/ 0 h 4"/>
              <a:gd name="T72" fmla="*/ 2147483646 w 464"/>
              <a:gd name="T73" fmla="*/ 0 h 4"/>
              <a:gd name="T74" fmla="*/ 2147483646 w 464"/>
              <a:gd name="T75" fmla="*/ 0 h 4"/>
              <a:gd name="T76" fmla="*/ 2147483646 w 464"/>
              <a:gd name="T77" fmla="*/ 0 h 4"/>
              <a:gd name="T78" fmla="*/ 2147483646 w 464"/>
              <a:gd name="T79" fmla="*/ 0 h 4"/>
              <a:gd name="T80" fmla="*/ 2147483646 w 464"/>
              <a:gd name="T81" fmla="*/ 0 h 4"/>
              <a:gd name="T82" fmla="*/ 2147483646 w 464"/>
              <a:gd name="T83" fmla="*/ 0 h 4"/>
              <a:gd name="T84" fmla="*/ 2147483646 w 464"/>
              <a:gd name="T85" fmla="*/ 0 h 4"/>
              <a:gd name="T86" fmla="*/ 2147483646 w 464"/>
              <a:gd name="T87" fmla="*/ 0 h 4"/>
              <a:gd name="T88" fmla="*/ 2147483646 w 464"/>
              <a:gd name="T89" fmla="*/ 0 h 4"/>
              <a:gd name="T90" fmla="*/ 2147483646 w 464"/>
              <a:gd name="T91" fmla="*/ 0 h 4"/>
              <a:gd name="T92" fmla="*/ 2147483646 w 464"/>
              <a:gd name="T93" fmla="*/ 0 h 4"/>
              <a:gd name="T94" fmla="*/ 2147483646 w 464"/>
              <a:gd name="T95" fmla="*/ 0 h 4"/>
              <a:gd name="T96" fmla="*/ 2147483646 w 464"/>
              <a:gd name="T97" fmla="*/ 2147483646 h 4"/>
              <a:gd name="T98" fmla="*/ 2147483646 w 464"/>
              <a:gd name="T99" fmla="*/ 2147483646 h 4"/>
              <a:gd name="T100" fmla="*/ 2147483646 w 464"/>
              <a:gd name="T101" fmla="*/ 2147483646 h 4"/>
              <a:gd name="T102" fmla="*/ 2147483646 w 464"/>
              <a:gd name="T103" fmla="*/ 2147483646 h 4"/>
              <a:gd name="T104" fmla="*/ 2147483646 w 464"/>
              <a:gd name="T105" fmla="*/ 2147483646 h 4"/>
              <a:gd name="T106" fmla="*/ 2147483646 w 464"/>
              <a:gd name="T107" fmla="*/ 2147483646 h 4"/>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64" h="4">
                <a:moveTo>
                  <a:pt x="464" y="4"/>
                </a:moveTo>
                <a:lnTo>
                  <a:pt x="303" y="4"/>
                </a:lnTo>
                <a:lnTo>
                  <a:pt x="303" y="2"/>
                </a:lnTo>
                <a:lnTo>
                  <a:pt x="305" y="2"/>
                </a:lnTo>
                <a:lnTo>
                  <a:pt x="306" y="2"/>
                </a:lnTo>
                <a:lnTo>
                  <a:pt x="306" y="0"/>
                </a:lnTo>
                <a:lnTo>
                  <a:pt x="308" y="0"/>
                </a:lnTo>
                <a:lnTo>
                  <a:pt x="460" y="0"/>
                </a:lnTo>
                <a:lnTo>
                  <a:pt x="462" y="0"/>
                </a:lnTo>
                <a:lnTo>
                  <a:pt x="462" y="2"/>
                </a:lnTo>
                <a:lnTo>
                  <a:pt x="464" y="2"/>
                </a:lnTo>
                <a:lnTo>
                  <a:pt x="464" y="4"/>
                </a:lnTo>
                <a:close/>
                <a:moveTo>
                  <a:pt x="73" y="4"/>
                </a:moveTo>
                <a:lnTo>
                  <a:pt x="0" y="4"/>
                </a:lnTo>
                <a:lnTo>
                  <a:pt x="0" y="2"/>
                </a:lnTo>
                <a:lnTo>
                  <a:pt x="2" y="2"/>
                </a:lnTo>
                <a:lnTo>
                  <a:pt x="4" y="2"/>
                </a:lnTo>
                <a:lnTo>
                  <a:pt x="4" y="0"/>
                </a:lnTo>
                <a:lnTo>
                  <a:pt x="5" y="0"/>
                </a:lnTo>
                <a:lnTo>
                  <a:pt x="7" y="0"/>
                </a:lnTo>
                <a:lnTo>
                  <a:pt x="65" y="0"/>
                </a:lnTo>
                <a:lnTo>
                  <a:pt x="66" y="0"/>
                </a:lnTo>
                <a:lnTo>
                  <a:pt x="68" y="0"/>
                </a:lnTo>
                <a:lnTo>
                  <a:pt x="70" y="0"/>
                </a:lnTo>
                <a:lnTo>
                  <a:pt x="70" y="2"/>
                </a:lnTo>
                <a:lnTo>
                  <a:pt x="71" y="2"/>
                </a:lnTo>
                <a:lnTo>
                  <a:pt x="73" y="2"/>
                </a:lnTo>
                <a:lnTo>
                  <a:pt x="73" y="4"/>
                </a:lnTo>
                <a:close/>
              </a:path>
            </a:pathLst>
          </a:custGeom>
          <a:solidFill>
            <a:srgbClr val="CCCCCB"/>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55" name="Freeform 1161"/>
          <p:cNvSpPr>
            <a:spLocks noEditPoints="1"/>
          </p:cNvSpPr>
          <p:nvPr/>
        </p:nvSpPr>
        <p:spPr bwMode="auto">
          <a:xfrm>
            <a:off x="6554788" y="4392613"/>
            <a:ext cx="727075" cy="4762"/>
          </a:xfrm>
          <a:custGeom>
            <a:avLst/>
            <a:gdLst>
              <a:gd name="T0" fmla="*/ 2147483646 w 458"/>
              <a:gd name="T1" fmla="*/ 2147483646 h 3"/>
              <a:gd name="T2" fmla="*/ 2147483646 w 458"/>
              <a:gd name="T3" fmla="*/ 2147483646 h 3"/>
              <a:gd name="T4" fmla="*/ 2147483646 w 458"/>
              <a:gd name="T5" fmla="*/ 2147483646 h 3"/>
              <a:gd name="T6" fmla="*/ 2147483646 w 458"/>
              <a:gd name="T7" fmla="*/ 2147483646 h 3"/>
              <a:gd name="T8" fmla="*/ 2147483646 w 458"/>
              <a:gd name="T9" fmla="*/ 2147483646 h 3"/>
              <a:gd name="T10" fmla="*/ 2147483646 w 458"/>
              <a:gd name="T11" fmla="*/ 2147483646 h 3"/>
              <a:gd name="T12" fmla="*/ 2147483646 w 458"/>
              <a:gd name="T13" fmla="*/ 0 h 3"/>
              <a:gd name="T14" fmla="*/ 2147483646 w 458"/>
              <a:gd name="T15" fmla="*/ 0 h 3"/>
              <a:gd name="T16" fmla="*/ 2147483646 w 458"/>
              <a:gd name="T17" fmla="*/ 0 h 3"/>
              <a:gd name="T18" fmla="*/ 2147483646 w 458"/>
              <a:gd name="T19" fmla="*/ 0 h 3"/>
              <a:gd name="T20" fmla="*/ 2147483646 w 458"/>
              <a:gd name="T21" fmla="*/ 0 h 3"/>
              <a:gd name="T22" fmla="*/ 2147483646 w 458"/>
              <a:gd name="T23" fmla="*/ 0 h 3"/>
              <a:gd name="T24" fmla="*/ 2147483646 w 458"/>
              <a:gd name="T25" fmla="*/ 0 h 3"/>
              <a:gd name="T26" fmla="*/ 2147483646 w 458"/>
              <a:gd name="T27" fmla="*/ 0 h 3"/>
              <a:gd name="T28" fmla="*/ 2147483646 w 458"/>
              <a:gd name="T29" fmla="*/ 2147483646 h 3"/>
              <a:gd name="T30" fmla="*/ 2147483646 w 458"/>
              <a:gd name="T31" fmla="*/ 2147483646 h 3"/>
              <a:gd name="T32" fmla="*/ 2147483646 w 458"/>
              <a:gd name="T33" fmla="*/ 2147483646 h 3"/>
              <a:gd name="T34" fmla="*/ 2147483646 w 458"/>
              <a:gd name="T35" fmla="*/ 2147483646 h 3"/>
              <a:gd name="T36" fmla="*/ 2147483646 w 458"/>
              <a:gd name="T37" fmla="*/ 2147483646 h 3"/>
              <a:gd name="T38" fmla="*/ 2147483646 w 458"/>
              <a:gd name="T39" fmla="*/ 2147483646 h 3"/>
              <a:gd name="T40" fmla="*/ 0 w 458"/>
              <a:gd name="T41" fmla="*/ 2147483646 h 3"/>
              <a:gd name="T42" fmla="*/ 0 w 458"/>
              <a:gd name="T43" fmla="*/ 2147483646 h 3"/>
              <a:gd name="T44" fmla="*/ 2147483646 w 458"/>
              <a:gd name="T45" fmla="*/ 2147483646 h 3"/>
              <a:gd name="T46" fmla="*/ 2147483646 w 458"/>
              <a:gd name="T47" fmla="*/ 2147483646 h 3"/>
              <a:gd name="T48" fmla="*/ 2147483646 w 458"/>
              <a:gd name="T49" fmla="*/ 0 h 3"/>
              <a:gd name="T50" fmla="*/ 2147483646 w 458"/>
              <a:gd name="T51" fmla="*/ 0 h 3"/>
              <a:gd name="T52" fmla="*/ 2147483646 w 458"/>
              <a:gd name="T53" fmla="*/ 0 h 3"/>
              <a:gd name="T54" fmla="*/ 2147483646 w 458"/>
              <a:gd name="T55" fmla="*/ 0 h 3"/>
              <a:gd name="T56" fmla="*/ 2147483646 w 458"/>
              <a:gd name="T57" fmla="*/ 0 h 3"/>
              <a:gd name="T58" fmla="*/ 2147483646 w 458"/>
              <a:gd name="T59" fmla="*/ 0 h 3"/>
              <a:gd name="T60" fmla="*/ 2147483646 w 458"/>
              <a:gd name="T61" fmla="*/ 0 h 3"/>
              <a:gd name="T62" fmla="*/ 2147483646 w 458"/>
              <a:gd name="T63" fmla="*/ 0 h 3"/>
              <a:gd name="T64" fmla="*/ 2147483646 w 458"/>
              <a:gd name="T65" fmla="*/ 0 h 3"/>
              <a:gd name="T66" fmla="*/ 2147483646 w 458"/>
              <a:gd name="T67" fmla="*/ 0 h 3"/>
              <a:gd name="T68" fmla="*/ 2147483646 w 458"/>
              <a:gd name="T69" fmla="*/ 0 h 3"/>
              <a:gd name="T70" fmla="*/ 2147483646 w 458"/>
              <a:gd name="T71" fmla="*/ 2147483646 h 3"/>
              <a:gd name="T72" fmla="*/ 2147483646 w 458"/>
              <a:gd name="T73" fmla="*/ 2147483646 h 3"/>
              <a:gd name="T74" fmla="*/ 2147483646 w 458"/>
              <a:gd name="T75" fmla="*/ 2147483646 h 3"/>
              <a:gd name="T76" fmla="*/ 2147483646 w 458"/>
              <a:gd name="T77" fmla="*/ 2147483646 h 3"/>
              <a:gd name="T78" fmla="*/ 2147483646 w 458"/>
              <a:gd name="T79" fmla="*/ 2147483646 h 3"/>
              <a:gd name="T80" fmla="*/ 2147483646 w 458"/>
              <a:gd name="T81" fmla="*/ 2147483646 h 3"/>
              <a:gd name="T82" fmla="*/ 2147483646 w 458"/>
              <a:gd name="T83" fmla="*/ 2147483646 h 3"/>
              <a:gd name="T84" fmla="*/ 2147483646 w 458"/>
              <a:gd name="T85" fmla="*/ 2147483646 h 3"/>
              <a:gd name="T86" fmla="*/ 2147483646 w 458"/>
              <a:gd name="T87" fmla="*/ 2147483646 h 3"/>
              <a:gd name="T88" fmla="*/ 2147483646 w 458"/>
              <a:gd name="T89" fmla="*/ 2147483646 h 3"/>
              <a:gd name="T90" fmla="*/ 2147483646 w 458"/>
              <a:gd name="T91" fmla="*/ 2147483646 h 3"/>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58" h="3">
                <a:moveTo>
                  <a:pt x="458" y="3"/>
                </a:moveTo>
                <a:lnTo>
                  <a:pt x="302" y="3"/>
                </a:lnTo>
                <a:lnTo>
                  <a:pt x="302" y="1"/>
                </a:lnTo>
                <a:lnTo>
                  <a:pt x="304" y="1"/>
                </a:lnTo>
                <a:lnTo>
                  <a:pt x="306" y="0"/>
                </a:lnTo>
                <a:lnTo>
                  <a:pt x="307" y="0"/>
                </a:lnTo>
                <a:lnTo>
                  <a:pt x="454" y="0"/>
                </a:lnTo>
                <a:lnTo>
                  <a:pt x="456" y="0"/>
                </a:lnTo>
                <a:lnTo>
                  <a:pt x="456" y="1"/>
                </a:lnTo>
                <a:lnTo>
                  <a:pt x="458" y="1"/>
                </a:lnTo>
                <a:lnTo>
                  <a:pt x="458" y="3"/>
                </a:lnTo>
                <a:close/>
                <a:moveTo>
                  <a:pt x="66" y="3"/>
                </a:moveTo>
                <a:lnTo>
                  <a:pt x="0" y="3"/>
                </a:lnTo>
                <a:lnTo>
                  <a:pt x="0" y="1"/>
                </a:lnTo>
                <a:lnTo>
                  <a:pt x="1" y="1"/>
                </a:lnTo>
                <a:lnTo>
                  <a:pt x="3" y="1"/>
                </a:lnTo>
                <a:lnTo>
                  <a:pt x="5" y="0"/>
                </a:lnTo>
                <a:lnTo>
                  <a:pt x="7" y="0"/>
                </a:lnTo>
                <a:lnTo>
                  <a:pt x="8" y="0"/>
                </a:lnTo>
                <a:lnTo>
                  <a:pt x="10" y="0"/>
                </a:lnTo>
                <a:lnTo>
                  <a:pt x="54" y="0"/>
                </a:lnTo>
                <a:lnTo>
                  <a:pt x="56" y="0"/>
                </a:lnTo>
                <a:lnTo>
                  <a:pt x="57" y="0"/>
                </a:lnTo>
                <a:lnTo>
                  <a:pt x="59" y="0"/>
                </a:lnTo>
                <a:lnTo>
                  <a:pt x="61" y="0"/>
                </a:lnTo>
                <a:lnTo>
                  <a:pt x="62" y="1"/>
                </a:lnTo>
                <a:lnTo>
                  <a:pt x="64" y="1"/>
                </a:lnTo>
                <a:lnTo>
                  <a:pt x="66" y="1"/>
                </a:lnTo>
                <a:lnTo>
                  <a:pt x="66" y="3"/>
                </a:lnTo>
                <a:close/>
              </a:path>
            </a:pathLst>
          </a:custGeom>
          <a:solidFill>
            <a:srgbClr val="CFCEC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56" name="Freeform 1162"/>
          <p:cNvSpPr>
            <a:spLocks noEditPoints="1"/>
          </p:cNvSpPr>
          <p:nvPr/>
        </p:nvSpPr>
        <p:spPr bwMode="auto">
          <a:xfrm>
            <a:off x="6559550" y="4389438"/>
            <a:ext cx="719138" cy="4762"/>
          </a:xfrm>
          <a:custGeom>
            <a:avLst/>
            <a:gdLst>
              <a:gd name="T0" fmla="*/ 2147483646 w 453"/>
              <a:gd name="T1" fmla="*/ 2147483646 h 3"/>
              <a:gd name="T2" fmla="*/ 2147483646 w 453"/>
              <a:gd name="T3" fmla="*/ 2147483646 h 3"/>
              <a:gd name="T4" fmla="*/ 2147483646 w 453"/>
              <a:gd name="T5" fmla="*/ 2147483646 h 3"/>
              <a:gd name="T6" fmla="*/ 2147483646 w 453"/>
              <a:gd name="T7" fmla="*/ 2147483646 h 3"/>
              <a:gd name="T8" fmla="*/ 2147483646 w 453"/>
              <a:gd name="T9" fmla="*/ 2147483646 h 3"/>
              <a:gd name="T10" fmla="*/ 2147483646 w 453"/>
              <a:gd name="T11" fmla="*/ 2147483646 h 3"/>
              <a:gd name="T12" fmla="*/ 2147483646 w 453"/>
              <a:gd name="T13" fmla="*/ 0 h 3"/>
              <a:gd name="T14" fmla="*/ 2147483646 w 453"/>
              <a:gd name="T15" fmla="*/ 0 h 3"/>
              <a:gd name="T16" fmla="*/ 2147483646 w 453"/>
              <a:gd name="T17" fmla="*/ 0 h 3"/>
              <a:gd name="T18" fmla="*/ 2147483646 w 453"/>
              <a:gd name="T19" fmla="*/ 0 h 3"/>
              <a:gd name="T20" fmla="*/ 2147483646 w 453"/>
              <a:gd name="T21" fmla="*/ 0 h 3"/>
              <a:gd name="T22" fmla="*/ 2147483646 w 453"/>
              <a:gd name="T23" fmla="*/ 0 h 3"/>
              <a:gd name="T24" fmla="*/ 2147483646 w 453"/>
              <a:gd name="T25" fmla="*/ 0 h 3"/>
              <a:gd name="T26" fmla="*/ 2147483646 w 453"/>
              <a:gd name="T27" fmla="*/ 0 h 3"/>
              <a:gd name="T28" fmla="*/ 2147483646 w 453"/>
              <a:gd name="T29" fmla="*/ 2147483646 h 3"/>
              <a:gd name="T30" fmla="*/ 2147483646 w 453"/>
              <a:gd name="T31" fmla="*/ 2147483646 h 3"/>
              <a:gd name="T32" fmla="*/ 2147483646 w 453"/>
              <a:gd name="T33" fmla="*/ 2147483646 h 3"/>
              <a:gd name="T34" fmla="*/ 2147483646 w 453"/>
              <a:gd name="T35" fmla="*/ 2147483646 h 3"/>
              <a:gd name="T36" fmla="*/ 2147483646 w 453"/>
              <a:gd name="T37" fmla="*/ 2147483646 h 3"/>
              <a:gd name="T38" fmla="*/ 2147483646 w 453"/>
              <a:gd name="T39" fmla="*/ 2147483646 h 3"/>
              <a:gd name="T40" fmla="*/ 0 w 453"/>
              <a:gd name="T41" fmla="*/ 2147483646 h 3"/>
              <a:gd name="T42" fmla="*/ 2147483646 w 453"/>
              <a:gd name="T43" fmla="*/ 2147483646 h 3"/>
              <a:gd name="T44" fmla="*/ 2147483646 w 453"/>
              <a:gd name="T45" fmla="*/ 2147483646 h 3"/>
              <a:gd name="T46" fmla="*/ 2147483646 w 453"/>
              <a:gd name="T47" fmla="*/ 2147483646 h 3"/>
              <a:gd name="T48" fmla="*/ 2147483646 w 453"/>
              <a:gd name="T49" fmla="*/ 0 h 3"/>
              <a:gd name="T50" fmla="*/ 2147483646 w 453"/>
              <a:gd name="T51" fmla="*/ 0 h 3"/>
              <a:gd name="T52" fmla="*/ 2147483646 w 453"/>
              <a:gd name="T53" fmla="*/ 0 h 3"/>
              <a:gd name="T54" fmla="*/ 2147483646 w 453"/>
              <a:gd name="T55" fmla="*/ 0 h 3"/>
              <a:gd name="T56" fmla="*/ 2147483646 w 453"/>
              <a:gd name="T57" fmla="*/ 0 h 3"/>
              <a:gd name="T58" fmla="*/ 2147483646 w 453"/>
              <a:gd name="T59" fmla="*/ 0 h 3"/>
              <a:gd name="T60" fmla="*/ 2147483646 w 453"/>
              <a:gd name="T61" fmla="*/ 0 h 3"/>
              <a:gd name="T62" fmla="*/ 2147483646 w 453"/>
              <a:gd name="T63" fmla="*/ 0 h 3"/>
              <a:gd name="T64" fmla="*/ 2147483646 w 453"/>
              <a:gd name="T65" fmla="*/ 0 h 3"/>
              <a:gd name="T66" fmla="*/ 2147483646 w 453"/>
              <a:gd name="T67" fmla="*/ 0 h 3"/>
              <a:gd name="T68" fmla="*/ 2147483646 w 453"/>
              <a:gd name="T69" fmla="*/ 2147483646 h 3"/>
              <a:gd name="T70" fmla="*/ 2147483646 w 453"/>
              <a:gd name="T71" fmla="*/ 2147483646 h 3"/>
              <a:gd name="T72" fmla="*/ 2147483646 w 453"/>
              <a:gd name="T73" fmla="*/ 2147483646 h 3"/>
              <a:gd name="T74" fmla="*/ 2147483646 w 453"/>
              <a:gd name="T75" fmla="*/ 2147483646 h 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453" h="3">
                <a:moveTo>
                  <a:pt x="453" y="3"/>
                </a:moveTo>
                <a:lnTo>
                  <a:pt x="301" y="3"/>
                </a:lnTo>
                <a:lnTo>
                  <a:pt x="303" y="2"/>
                </a:lnTo>
                <a:lnTo>
                  <a:pt x="304" y="2"/>
                </a:lnTo>
                <a:lnTo>
                  <a:pt x="306" y="0"/>
                </a:lnTo>
                <a:lnTo>
                  <a:pt x="308" y="0"/>
                </a:lnTo>
                <a:lnTo>
                  <a:pt x="450" y="0"/>
                </a:lnTo>
                <a:lnTo>
                  <a:pt x="451" y="0"/>
                </a:lnTo>
                <a:lnTo>
                  <a:pt x="451" y="2"/>
                </a:lnTo>
                <a:lnTo>
                  <a:pt x="453" y="2"/>
                </a:lnTo>
                <a:lnTo>
                  <a:pt x="453" y="3"/>
                </a:lnTo>
                <a:close/>
                <a:moveTo>
                  <a:pt x="58" y="3"/>
                </a:moveTo>
                <a:lnTo>
                  <a:pt x="0" y="3"/>
                </a:lnTo>
                <a:lnTo>
                  <a:pt x="2" y="2"/>
                </a:lnTo>
                <a:lnTo>
                  <a:pt x="4" y="2"/>
                </a:lnTo>
                <a:lnTo>
                  <a:pt x="5" y="2"/>
                </a:lnTo>
                <a:lnTo>
                  <a:pt x="9" y="0"/>
                </a:lnTo>
                <a:lnTo>
                  <a:pt x="10" y="0"/>
                </a:lnTo>
                <a:lnTo>
                  <a:pt x="12" y="0"/>
                </a:lnTo>
                <a:lnTo>
                  <a:pt x="14" y="0"/>
                </a:lnTo>
                <a:lnTo>
                  <a:pt x="15" y="0"/>
                </a:lnTo>
                <a:lnTo>
                  <a:pt x="39" y="0"/>
                </a:lnTo>
                <a:lnTo>
                  <a:pt x="42" y="0"/>
                </a:lnTo>
                <a:lnTo>
                  <a:pt x="44" y="0"/>
                </a:lnTo>
                <a:lnTo>
                  <a:pt x="48" y="0"/>
                </a:lnTo>
                <a:lnTo>
                  <a:pt x="49" y="0"/>
                </a:lnTo>
                <a:lnTo>
                  <a:pt x="51" y="2"/>
                </a:lnTo>
                <a:lnTo>
                  <a:pt x="54" y="2"/>
                </a:lnTo>
                <a:lnTo>
                  <a:pt x="56" y="2"/>
                </a:lnTo>
                <a:lnTo>
                  <a:pt x="58" y="3"/>
                </a:lnTo>
                <a:close/>
              </a:path>
            </a:pathLst>
          </a:custGeom>
          <a:solidFill>
            <a:srgbClr val="D1D1D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57" name="Freeform 1163"/>
          <p:cNvSpPr>
            <a:spLocks noEditPoints="1"/>
          </p:cNvSpPr>
          <p:nvPr/>
        </p:nvSpPr>
        <p:spPr bwMode="auto">
          <a:xfrm>
            <a:off x="6570663" y="4386263"/>
            <a:ext cx="704850" cy="6350"/>
          </a:xfrm>
          <a:custGeom>
            <a:avLst/>
            <a:gdLst>
              <a:gd name="T0" fmla="*/ 2147483646 w 444"/>
              <a:gd name="T1" fmla="*/ 2147483646 h 4"/>
              <a:gd name="T2" fmla="*/ 2147483646 w 444"/>
              <a:gd name="T3" fmla="*/ 2147483646 h 4"/>
              <a:gd name="T4" fmla="*/ 2147483646 w 444"/>
              <a:gd name="T5" fmla="*/ 2147483646 h 4"/>
              <a:gd name="T6" fmla="*/ 2147483646 w 444"/>
              <a:gd name="T7" fmla="*/ 2147483646 h 4"/>
              <a:gd name="T8" fmla="*/ 2147483646 w 444"/>
              <a:gd name="T9" fmla="*/ 2147483646 h 4"/>
              <a:gd name="T10" fmla="*/ 2147483646 w 444"/>
              <a:gd name="T11" fmla="*/ 2147483646 h 4"/>
              <a:gd name="T12" fmla="*/ 2147483646 w 444"/>
              <a:gd name="T13" fmla="*/ 0 h 4"/>
              <a:gd name="T14" fmla="*/ 2147483646 w 444"/>
              <a:gd name="T15" fmla="*/ 0 h 4"/>
              <a:gd name="T16" fmla="*/ 2147483646 w 444"/>
              <a:gd name="T17" fmla="*/ 0 h 4"/>
              <a:gd name="T18" fmla="*/ 2147483646 w 444"/>
              <a:gd name="T19" fmla="*/ 0 h 4"/>
              <a:gd name="T20" fmla="*/ 2147483646 w 444"/>
              <a:gd name="T21" fmla="*/ 0 h 4"/>
              <a:gd name="T22" fmla="*/ 2147483646 w 444"/>
              <a:gd name="T23" fmla="*/ 0 h 4"/>
              <a:gd name="T24" fmla="*/ 2147483646 w 444"/>
              <a:gd name="T25" fmla="*/ 0 h 4"/>
              <a:gd name="T26" fmla="*/ 2147483646 w 444"/>
              <a:gd name="T27" fmla="*/ 0 h 4"/>
              <a:gd name="T28" fmla="*/ 2147483646 w 444"/>
              <a:gd name="T29" fmla="*/ 2147483646 h 4"/>
              <a:gd name="T30" fmla="*/ 2147483646 w 444"/>
              <a:gd name="T31" fmla="*/ 2147483646 h 4"/>
              <a:gd name="T32" fmla="*/ 2147483646 w 444"/>
              <a:gd name="T33" fmla="*/ 2147483646 h 4"/>
              <a:gd name="T34" fmla="*/ 2147483646 w 444"/>
              <a:gd name="T35" fmla="*/ 2147483646 h 4"/>
              <a:gd name="T36" fmla="*/ 2147483646 w 444"/>
              <a:gd name="T37" fmla="*/ 2147483646 h 4"/>
              <a:gd name="T38" fmla="*/ 2147483646 w 444"/>
              <a:gd name="T39" fmla="*/ 2147483646 h 4"/>
              <a:gd name="T40" fmla="*/ 0 w 444"/>
              <a:gd name="T41" fmla="*/ 2147483646 h 4"/>
              <a:gd name="T42" fmla="*/ 2147483646 w 444"/>
              <a:gd name="T43" fmla="*/ 2147483646 h 4"/>
              <a:gd name="T44" fmla="*/ 2147483646 w 444"/>
              <a:gd name="T45" fmla="*/ 2147483646 h 4"/>
              <a:gd name="T46" fmla="*/ 2147483646 w 444"/>
              <a:gd name="T47" fmla="*/ 0 h 4"/>
              <a:gd name="T48" fmla="*/ 2147483646 w 444"/>
              <a:gd name="T49" fmla="*/ 0 h 4"/>
              <a:gd name="T50" fmla="*/ 2147483646 w 444"/>
              <a:gd name="T51" fmla="*/ 0 h 4"/>
              <a:gd name="T52" fmla="*/ 2147483646 w 444"/>
              <a:gd name="T53" fmla="*/ 2147483646 h 4"/>
              <a:gd name="T54" fmla="*/ 2147483646 w 444"/>
              <a:gd name="T55" fmla="*/ 2147483646 h 4"/>
              <a:gd name="T56" fmla="*/ 2147483646 w 444"/>
              <a:gd name="T57" fmla="*/ 2147483646 h 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44" h="4">
                <a:moveTo>
                  <a:pt x="444" y="4"/>
                </a:moveTo>
                <a:lnTo>
                  <a:pt x="297" y="4"/>
                </a:lnTo>
                <a:lnTo>
                  <a:pt x="299" y="2"/>
                </a:lnTo>
                <a:lnTo>
                  <a:pt x="301" y="2"/>
                </a:lnTo>
                <a:lnTo>
                  <a:pt x="303" y="0"/>
                </a:lnTo>
                <a:lnTo>
                  <a:pt x="304" y="0"/>
                </a:lnTo>
                <a:lnTo>
                  <a:pt x="439" y="0"/>
                </a:lnTo>
                <a:lnTo>
                  <a:pt x="441" y="0"/>
                </a:lnTo>
                <a:lnTo>
                  <a:pt x="443" y="2"/>
                </a:lnTo>
                <a:lnTo>
                  <a:pt x="444" y="2"/>
                </a:lnTo>
                <a:lnTo>
                  <a:pt x="444" y="4"/>
                </a:lnTo>
                <a:close/>
                <a:moveTo>
                  <a:pt x="44" y="4"/>
                </a:moveTo>
                <a:lnTo>
                  <a:pt x="0" y="4"/>
                </a:lnTo>
                <a:lnTo>
                  <a:pt x="5" y="2"/>
                </a:lnTo>
                <a:lnTo>
                  <a:pt x="10" y="2"/>
                </a:lnTo>
                <a:lnTo>
                  <a:pt x="15" y="0"/>
                </a:lnTo>
                <a:lnTo>
                  <a:pt x="22" y="0"/>
                </a:lnTo>
                <a:lnTo>
                  <a:pt x="27" y="0"/>
                </a:lnTo>
                <a:lnTo>
                  <a:pt x="32" y="2"/>
                </a:lnTo>
                <a:lnTo>
                  <a:pt x="39" y="2"/>
                </a:lnTo>
                <a:lnTo>
                  <a:pt x="44" y="4"/>
                </a:lnTo>
                <a:close/>
              </a:path>
            </a:pathLst>
          </a:custGeom>
          <a:solidFill>
            <a:srgbClr val="D8D8D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58" name="Freeform 1164"/>
          <p:cNvSpPr>
            <a:spLocks noEditPoints="1"/>
          </p:cNvSpPr>
          <p:nvPr/>
        </p:nvSpPr>
        <p:spPr bwMode="auto">
          <a:xfrm>
            <a:off x="6583363" y="4384675"/>
            <a:ext cx="690562" cy="4763"/>
          </a:xfrm>
          <a:custGeom>
            <a:avLst/>
            <a:gdLst>
              <a:gd name="T0" fmla="*/ 2147483646 w 435"/>
              <a:gd name="T1" fmla="*/ 2147483646 h 3"/>
              <a:gd name="T2" fmla="*/ 2147483646 w 435"/>
              <a:gd name="T3" fmla="*/ 2147483646 h 3"/>
              <a:gd name="T4" fmla="*/ 2147483646 w 435"/>
              <a:gd name="T5" fmla="*/ 2147483646 h 3"/>
              <a:gd name="T6" fmla="*/ 2147483646 w 435"/>
              <a:gd name="T7" fmla="*/ 2147483646 h 3"/>
              <a:gd name="T8" fmla="*/ 2147483646 w 435"/>
              <a:gd name="T9" fmla="*/ 2147483646 h 3"/>
              <a:gd name="T10" fmla="*/ 2147483646 w 435"/>
              <a:gd name="T11" fmla="*/ 2147483646 h 3"/>
              <a:gd name="T12" fmla="*/ 2147483646 w 435"/>
              <a:gd name="T13" fmla="*/ 0 h 3"/>
              <a:gd name="T14" fmla="*/ 2147483646 w 435"/>
              <a:gd name="T15" fmla="*/ 0 h 3"/>
              <a:gd name="T16" fmla="*/ 2147483646 w 435"/>
              <a:gd name="T17" fmla="*/ 0 h 3"/>
              <a:gd name="T18" fmla="*/ 2147483646 w 435"/>
              <a:gd name="T19" fmla="*/ 0 h 3"/>
              <a:gd name="T20" fmla="*/ 2147483646 w 435"/>
              <a:gd name="T21" fmla="*/ 0 h 3"/>
              <a:gd name="T22" fmla="*/ 2147483646 w 435"/>
              <a:gd name="T23" fmla="*/ 0 h 3"/>
              <a:gd name="T24" fmla="*/ 2147483646 w 435"/>
              <a:gd name="T25" fmla="*/ 0 h 3"/>
              <a:gd name="T26" fmla="*/ 2147483646 w 435"/>
              <a:gd name="T27" fmla="*/ 0 h 3"/>
              <a:gd name="T28" fmla="*/ 2147483646 w 435"/>
              <a:gd name="T29" fmla="*/ 2147483646 h 3"/>
              <a:gd name="T30" fmla="*/ 2147483646 w 435"/>
              <a:gd name="T31" fmla="*/ 2147483646 h 3"/>
              <a:gd name="T32" fmla="*/ 2147483646 w 435"/>
              <a:gd name="T33" fmla="*/ 2147483646 h 3"/>
              <a:gd name="T34" fmla="*/ 2147483646 w 435"/>
              <a:gd name="T35" fmla="*/ 2147483646 h 3"/>
              <a:gd name="T36" fmla="*/ 2147483646 w 435"/>
              <a:gd name="T37" fmla="*/ 2147483646 h 3"/>
              <a:gd name="T38" fmla="*/ 2147483646 w 435"/>
              <a:gd name="T39" fmla="*/ 2147483646 h 3"/>
              <a:gd name="T40" fmla="*/ 0 w 435"/>
              <a:gd name="T41" fmla="*/ 2147483646 h 3"/>
              <a:gd name="T42" fmla="*/ 2147483646 w 435"/>
              <a:gd name="T43" fmla="*/ 2147483646 h 3"/>
              <a:gd name="T44" fmla="*/ 2147483646 w 435"/>
              <a:gd name="T45" fmla="*/ 2147483646 h 3"/>
              <a:gd name="T46" fmla="*/ 2147483646 w 435"/>
              <a:gd name="T47" fmla="*/ 2147483646 h 3"/>
              <a:gd name="T48" fmla="*/ 2147483646 w 435"/>
              <a:gd name="T49" fmla="*/ 2147483646 h 3"/>
              <a:gd name="T50" fmla="*/ 2147483646 w 435"/>
              <a:gd name="T51" fmla="*/ 2147483646 h 3"/>
              <a:gd name="T52" fmla="*/ 2147483646 w 435"/>
              <a:gd name="T53" fmla="*/ 2147483646 h 3"/>
              <a:gd name="T54" fmla="*/ 2147483646 w 435"/>
              <a:gd name="T55" fmla="*/ 2147483646 h 3"/>
              <a:gd name="T56" fmla="*/ 2147483646 w 435"/>
              <a:gd name="T57" fmla="*/ 2147483646 h 3"/>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5" h="3">
                <a:moveTo>
                  <a:pt x="435" y="3"/>
                </a:moveTo>
                <a:lnTo>
                  <a:pt x="293" y="3"/>
                </a:lnTo>
                <a:lnTo>
                  <a:pt x="295" y="1"/>
                </a:lnTo>
                <a:lnTo>
                  <a:pt x="296" y="1"/>
                </a:lnTo>
                <a:lnTo>
                  <a:pt x="298" y="0"/>
                </a:lnTo>
                <a:lnTo>
                  <a:pt x="300" y="0"/>
                </a:lnTo>
                <a:lnTo>
                  <a:pt x="428" y="0"/>
                </a:lnTo>
                <a:lnTo>
                  <a:pt x="430" y="0"/>
                </a:lnTo>
                <a:lnTo>
                  <a:pt x="431" y="1"/>
                </a:lnTo>
                <a:lnTo>
                  <a:pt x="433" y="1"/>
                </a:lnTo>
                <a:lnTo>
                  <a:pt x="435" y="3"/>
                </a:lnTo>
                <a:close/>
                <a:moveTo>
                  <a:pt x="24" y="3"/>
                </a:moveTo>
                <a:lnTo>
                  <a:pt x="0" y="3"/>
                </a:lnTo>
                <a:lnTo>
                  <a:pt x="4" y="1"/>
                </a:lnTo>
                <a:lnTo>
                  <a:pt x="7" y="1"/>
                </a:lnTo>
                <a:lnTo>
                  <a:pt x="11" y="1"/>
                </a:lnTo>
                <a:lnTo>
                  <a:pt x="12" y="1"/>
                </a:lnTo>
                <a:lnTo>
                  <a:pt x="16" y="1"/>
                </a:lnTo>
                <a:lnTo>
                  <a:pt x="19" y="1"/>
                </a:lnTo>
                <a:lnTo>
                  <a:pt x="21" y="1"/>
                </a:lnTo>
                <a:lnTo>
                  <a:pt x="24" y="3"/>
                </a:lnTo>
                <a:close/>
              </a:path>
            </a:pathLst>
          </a:custGeom>
          <a:solidFill>
            <a:srgbClr val="DCDCDC"/>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59" name="Freeform 1165"/>
          <p:cNvSpPr>
            <a:spLocks/>
          </p:cNvSpPr>
          <p:nvPr/>
        </p:nvSpPr>
        <p:spPr bwMode="auto">
          <a:xfrm>
            <a:off x="7053263" y="4381500"/>
            <a:ext cx="214312" cy="4763"/>
          </a:xfrm>
          <a:custGeom>
            <a:avLst/>
            <a:gdLst>
              <a:gd name="T0" fmla="*/ 2147483646 w 135"/>
              <a:gd name="T1" fmla="*/ 2147483646 h 3"/>
              <a:gd name="T2" fmla="*/ 0 w 135"/>
              <a:gd name="T3" fmla="*/ 2147483646 h 3"/>
              <a:gd name="T4" fmla="*/ 2147483646 w 135"/>
              <a:gd name="T5" fmla="*/ 2147483646 h 3"/>
              <a:gd name="T6" fmla="*/ 2147483646 w 135"/>
              <a:gd name="T7" fmla="*/ 2147483646 h 3"/>
              <a:gd name="T8" fmla="*/ 2147483646 w 135"/>
              <a:gd name="T9" fmla="*/ 2147483646 h 3"/>
              <a:gd name="T10" fmla="*/ 2147483646 w 135"/>
              <a:gd name="T11" fmla="*/ 2147483646 h 3"/>
              <a:gd name="T12" fmla="*/ 2147483646 w 135"/>
              <a:gd name="T13" fmla="*/ 0 h 3"/>
              <a:gd name="T14" fmla="*/ 2147483646 w 135"/>
              <a:gd name="T15" fmla="*/ 0 h 3"/>
              <a:gd name="T16" fmla="*/ 2147483646 w 135"/>
              <a:gd name="T17" fmla="*/ 0 h 3"/>
              <a:gd name="T18" fmla="*/ 2147483646 w 135"/>
              <a:gd name="T19" fmla="*/ 0 h 3"/>
              <a:gd name="T20" fmla="*/ 2147483646 w 135"/>
              <a:gd name="T21" fmla="*/ 0 h 3"/>
              <a:gd name="T22" fmla="*/ 2147483646 w 135"/>
              <a:gd name="T23" fmla="*/ 0 h 3"/>
              <a:gd name="T24" fmla="*/ 2147483646 w 135"/>
              <a:gd name="T25" fmla="*/ 0 h 3"/>
              <a:gd name="T26" fmla="*/ 2147483646 w 135"/>
              <a:gd name="T27" fmla="*/ 0 h 3"/>
              <a:gd name="T28" fmla="*/ 2147483646 w 135"/>
              <a:gd name="T29" fmla="*/ 2147483646 h 3"/>
              <a:gd name="T30" fmla="*/ 2147483646 w 135"/>
              <a:gd name="T31" fmla="*/ 2147483646 h 3"/>
              <a:gd name="T32" fmla="*/ 2147483646 w 135"/>
              <a:gd name="T33" fmla="*/ 2147483646 h 3"/>
              <a:gd name="T34" fmla="*/ 2147483646 w 135"/>
              <a:gd name="T35" fmla="*/ 2147483646 h 3"/>
              <a:gd name="T36" fmla="*/ 2147483646 w 135"/>
              <a:gd name="T37" fmla="*/ 2147483646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5" h="3">
                <a:moveTo>
                  <a:pt x="135" y="3"/>
                </a:moveTo>
                <a:lnTo>
                  <a:pt x="0" y="3"/>
                </a:lnTo>
                <a:lnTo>
                  <a:pt x="2" y="2"/>
                </a:lnTo>
                <a:lnTo>
                  <a:pt x="4" y="2"/>
                </a:lnTo>
                <a:lnTo>
                  <a:pt x="5" y="0"/>
                </a:lnTo>
                <a:lnTo>
                  <a:pt x="7" y="0"/>
                </a:lnTo>
                <a:lnTo>
                  <a:pt x="9" y="0"/>
                </a:lnTo>
                <a:lnTo>
                  <a:pt x="129" y="0"/>
                </a:lnTo>
                <a:lnTo>
                  <a:pt x="130" y="0"/>
                </a:lnTo>
                <a:lnTo>
                  <a:pt x="132" y="2"/>
                </a:lnTo>
                <a:lnTo>
                  <a:pt x="134" y="2"/>
                </a:lnTo>
                <a:lnTo>
                  <a:pt x="135" y="3"/>
                </a:lnTo>
                <a:close/>
              </a:path>
            </a:pathLst>
          </a:custGeom>
          <a:solidFill>
            <a:srgbClr val="DFDFD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60" name="Freeform 1166"/>
          <p:cNvSpPr>
            <a:spLocks/>
          </p:cNvSpPr>
          <p:nvPr/>
        </p:nvSpPr>
        <p:spPr bwMode="auto">
          <a:xfrm>
            <a:off x="7059613" y="4378325"/>
            <a:ext cx="203200" cy="6350"/>
          </a:xfrm>
          <a:custGeom>
            <a:avLst/>
            <a:gdLst>
              <a:gd name="T0" fmla="*/ 2147483646 w 128"/>
              <a:gd name="T1" fmla="*/ 2147483646 h 4"/>
              <a:gd name="T2" fmla="*/ 0 w 128"/>
              <a:gd name="T3" fmla="*/ 2147483646 h 4"/>
              <a:gd name="T4" fmla="*/ 2147483646 w 128"/>
              <a:gd name="T5" fmla="*/ 2147483646 h 4"/>
              <a:gd name="T6" fmla="*/ 2147483646 w 128"/>
              <a:gd name="T7" fmla="*/ 2147483646 h 4"/>
              <a:gd name="T8" fmla="*/ 2147483646 w 128"/>
              <a:gd name="T9" fmla="*/ 2147483646 h 4"/>
              <a:gd name="T10" fmla="*/ 2147483646 w 128"/>
              <a:gd name="T11" fmla="*/ 2147483646 h 4"/>
              <a:gd name="T12" fmla="*/ 2147483646 w 128"/>
              <a:gd name="T13" fmla="*/ 0 h 4"/>
              <a:gd name="T14" fmla="*/ 2147483646 w 128"/>
              <a:gd name="T15" fmla="*/ 0 h 4"/>
              <a:gd name="T16" fmla="*/ 2147483646 w 128"/>
              <a:gd name="T17" fmla="*/ 0 h 4"/>
              <a:gd name="T18" fmla="*/ 2147483646 w 128"/>
              <a:gd name="T19" fmla="*/ 0 h 4"/>
              <a:gd name="T20" fmla="*/ 2147483646 w 128"/>
              <a:gd name="T21" fmla="*/ 0 h 4"/>
              <a:gd name="T22" fmla="*/ 2147483646 w 128"/>
              <a:gd name="T23" fmla="*/ 0 h 4"/>
              <a:gd name="T24" fmla="*/ 2147483646 w 128"/>
              <a:gd name="T25" fmla="*/ 0 h 4"/>
              <a:gd name="T26" fmla="*/ 2147483646 w 128"/>
              <a:gd name="T27" fmla="*/ 0 h 4"/>
              <a:gd name="T28" fmla="*/ 2147483646 w 128"/>
              <a:gd name="T29" fmla="*/ 2147483646 h 4"/>
              <a:gd name="T30" fmla="*/ 2147483646 w 128"/>
              <a:gd name="T31" fmla="*/ 2147483646 h 4"/>
              <a:gd name="T32" fmla="*/ 2147483646 w 128"/>
              <a:gd name="T33" fmla="*/ 2147483646 h 4"/>
              <a:gd name="T34" fmla="*/ 2147483646 w 128"/>
              <a:gd name="T35" fmla="*/ 2147483646 h 4"/>
              <a:gd name="T36" fmla="*/ 2147483646 w 128"/>
              <a:gd name="T37" fmla="*/ 2147483646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8" h="4">
                <a:moveTo>
                  <a:pt x="128" y="4"/>
                </a:moveTo>
                <a:lnTo>
                  <a:pt x="0" y="4"/>
                </a:lnTo>
                <a:lnTo>
                  <a:pt x="1" y="2"/>
                </a:lnTo>
                <a:lnTo>
                  <a:pt x="3" y="2"/>
                </a:lnTo>
                <a:lnTo>
                  <a:pt x="5" y="2"/>
                </a:lnTo>
                <a:lnTo>
                  <a:pt x="5" y="0"/>
                </a:lnTo>
                <a:lnTo>
                  <a:pt x="6" y="0"/>
                </a:lnTo>
                <a:lnTo>
                  <a:pt x="8" y="0"/>
                </a:lnTo>
                <a:lnTo>
                  <a:pt x="120" y="0"/>
                </a:lnTo>
                <a:lnTo>
                  <a:pt x="121" y="0"/>
                </a:lnTo>
                <a:lnTo>
                  <a:pt x="123" y="0"/>
                </a:lnTo>
                <a:lnTo>
                  <a:pt x="125" y="2"/>
                </a:lnTo>
                <a:lnTo>
                  <a:pt x="126" y="2"/>
                </a:lnTo>
                <a:lnTo>
                  <a:pt x="128" y="4"/>
                </a:lnTo>
                <a:close/>
              </a:path>
            </a:pathLst>
          </a:custGeom>
          <a:solidFill>
            <a:srgbClr val="E7E7E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61" name="Freeform 1167"/>
          <p:cNvSpPr>
            <a:spLocks/>
          </p:cNvSpPr>
          <p:nvPr/>
        </p:nvSpPr>
        <p:spPr bwMode="auto">
          <a:xfrm>
            <a:off x="7067550" y="4376738"/>
            <a:ext cx="190500" cy="4762"/>
          </a:xfrm>
          <a:custGeom>
            <a:avLst/>
            <a:gdLst>
              <a:gd name="T0" fmla="*/ 2147483646 w 120"/>
              <a:gd name="T1" fmla="*/ 2147483646 h 3"/>
              <a:gd name="T2" fmla="*/ 0 w 120"/>
              <a:gd name="T3" fmla="*/ 2147483646 h 3"/>
              <a:gd name="T4" fmla="*/ 0 w 120"/>
              <a:gd name="T5" fmla="*/ 2147483646 h 3"/>
              <a:gd name="T6" fmla="*/ 2147483646 w 120"/>
              <a:gd name="T7" fmla="*/ 2147483646 h 3"/>
              <a:gd name="T8" fmla="*/ 2147483646 w 120"/>
              <a:gd name="T9" fmla="*/ 2147483646 h 3"/>
              <a:gd name="T10" fmla="*/ 2147483646 w 120"/>
              <a:gd name="T11" fmla="*/ 2147483646 h 3"/>
              <a:gd name="T12" fmla="*/ 2147483646 w 120"/>
              <a:gd name="T13" fmla="*/ 0 h 3"/>
              <a:gd name="T14" fmla="*/ 2147483646 w 120"/>
              <a:gd name="T15" fmla="*/ 0 h 3"/>
              <a:gd name="T16" fmla="*/ 2147483646 w 120"/>
              <a:gd name="T17" fmla="*/ 0 h 3"/>
              <a:gd name="T18" fmla="*/ 2147483646 w 120"/>
              <a:gd name="T19" fmla="*/ 0 h 3"/>
              <a:gd name="T20" fmla="*/ 2147483646 w 120"/>
              <a:gd name="T21" fmla="*/ 0 h 3"/>
              <a:gd name="T22" fmla="*/ 2147483646 w 120"/>
              <a:gd name="T23" fmla="*/ 0 h 3"/>
              <a:gd name="T24" fmla="*/ 2147483646 w 120"/>
              <a:gd name="T25" fmla="*/ 0 h 3"/>
              <a:gd name="T26" fmla="*/ 2147483646 w 120"/>
              <a:gd name="T27" fmla="*/ 0 h 3"/>
              <a:gd name="T28" fmla="*/ 2147483646 w 120"/>
              <a:gd name="T29" fmla="*/ 2147483646 h 3"/>
              <a:gd name="T30" fmla="*/ 2147483646 w 120"/>
              <a:gd name="T31" fmla="*/ 2147483646 h 3"/>
              <a:gd name="T32" fmla="*/ 2147483646 w 120"/>
              <a:gd name="T33" fmla="*/ 2147483646 h 3"/>
              <a:gd name="T34" fmla="*/ 2147483646 w 120"/>
              <a:gd name="T35" fmla="*/ 2147483646 h 3"/>
              <a:gd name="T36" fmla="*/ 2147483646 w 120"/>
              <a:gd name="T37" fmla="*/ 2147483646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0" h="3">
                <a:moveTo>
                  <a:pt x="120" y="3"/>
                </a:moveTo>
                <a:lnTo>
                  <a:pt x="0" y="3"/>
                </a:lnTo>
                <a:lnTo>
                  <a:pt x="0" y="1"/>
                </a:lnTo>
                <a:lnTo>
                  <a:pt x="1" y="1"/>
                </a:lnTo>
                <a:lnTo>
                  <a:pt x="3" y="1"/>
                </a:lnTo>
                <a:lnTo>
                  <a:pt x="5" y="0"/>
                </a:lnTo>
                <a:lnTo>
                  <a:pt x="6" y="0"/>
                </a:lnTo>
                <a:lnTo>
                  <a:pt x="8" y="0"/>
                </a:lnTo>
                <a:lnTo>
                  <a:pt x="110" y="0"/>
                </a:lnTo>
                <a:lnTo>
                  <a:pt x="111" y="0"/>
                </a:lnTo>
                <a:lnTo>
                  <a:pt x="113" y="0"/>
                </a:lnTo>
                <a:lnTo>
                  <a:pt x="115" y="1"/>
                </a:lnTo>
                <a:lnTo>
                  <a:pt x="116" y="1"/>
                </a:lnTo>
                <a:lnTo>
                  <a:pt x="118" y="1"/>
                </a:lnTo>
                <a:lnTo>
                  <a:pt x="120" y="3"/>
                </a:lnTo>
                <a:close/>
              </a:path>
            </a:pathLst>
          </a:custGeom>
          <a:solidFill>
            <a:srgbClr val="EAE9E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62" name="Freeform 1168"/>
          <p:cNvSpPr>
            <a:spLocks/>
          </p:cNvSpPr>
          <p:nvPr/>
        </p:nvSpPr>
        <p:spPr bwMode="auto">
          <a:xfrm>
            <a:off x="7072313" y="4373563"/>
            <a:ext cx="177800" cy="4762"/>
          </a:xfrm>
          <a:custGeom>
            <a:avLst/>
            <a:gdLst>
              <a:gd name="T0" fmla="*/ 2147483646 w 112"/>
              <a:gd name="T1" fmla="*/ 2147483646 h 3"/>
              <a:gd name="T2" fmla="*/ 0 w 112"/>
              <a:gd name="T3" fmla="*/ 2147483646 h 3"/>
              <a:gd name="T4" fmla="*/ 2147483646 w 112"/>
              <a:gd name="T5" fmla="*/ 2147483646 h 3"/>
              <a:gd name="T6" fmla="*/ 2147483646 w 112"/>
              <a:gd name="T7" fmla="*/ 2147483646 h 3"/>
              <a:gd name="T8" fmla="*/ 2147483646 w 112"/>
              <a:gd name="T9" fmla="*/ 2147483646 h 3"/>
              <a:gd name="T10" fmla="*/ 2147483646 w 112"/>
              <a:gd name="T11" fmla="*/ 2147483646 h 3"/>
              <a:gd name="T12" fmla="*/ 2147483646 w 112"/>
              <a:gd name="T13" fmla="*/ 0 h 3"/>
              <a:gd name="T14" fmla="*/ 2147483646 w 112"/>
              <a:gd name="T15" fmla="*/ 0 h 3"/>
              <a:gd name="T16" fmla="*/ 2147483646 w 112"/>
              <a:gd name="T17" fmla="*/ 0 h 3"/>
              <a:gd name="T18" fmla="*/ 2147483646 w 112"/>
              <a:gd name="T19" fmla="*/ 0 h 3"/>
              <a:gd name="T20" fmla="*/ 2147483646 w 112"/>
              <a:gd name="T21" fmla="*/ 0 h 3"/>
              <a:gd name="T22" fmla="*/ 2147483646 w 112"/>
              <a:gd name="T23" fmla="*/ 0 h 3"/>
              <a:gd name="T24" fmla="*/ 2147483646 w 112"/>
              <a:gd name="T25" fmla="*/ 0 h 3"/>
              <a:gd name="T26" fmla="*/ 2147483646 w 112"/>
              <a:gd name="T27" fmla="*/ 0 h 3"/>
              <a:gd name="T28" fmla="*/ 2147483646 w 112"/>
              <a:gd name="T29" fmla="*/ 2147483646 h 3"/>
              <a:gd name="T30" fmla="*/ 2147483646 w 112"/>
              <a:gd name="T31" fmla="*/ 2147483646 h 3"/>
              <a:gd name="T32" fmla="*/ 2147483646 w 112"/>
              <a:gd name="T33" fmla="*/ 2147483646 h 3"/>
              <a:gd name="T34" fmla="*/ 2147483646 w 112"/>
              <a:gd name="T35" fmla="*/ 2147483646 h 3"/>
              <a:gd name="T36" fmla="*/ 2147483646 w 112"/>
              <a:gd name="T37" fmla="*/ 2147483646 h 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2" h="3">
                <a:moveTo>
                  <a:pt x="112" y="3"/>
                </a:moveTo>
                <a:lnTo>
                  <a:pt x="0" y="3"/>
                </a:lnTo>
                <a:lnTo>
                  <a:pt x="2" y="2"/>
                </a:lnTo>
                <a:lnTo>
                  <a:pt x="3" y="2"/>
                </a:lnTo>
                <a:lnTo>
                  <a:pt x="5" y="2"/>
                </a:lnTo>
                <a:lnTo>
                  <a:pt x="7" y="0"/>
                </a:lnTo>
                <a:lnTo>
                  <a:pt x="8" y="0"/>
                </a:lnTo>
                <a:lnTo>
                  <a:pt x="10" y="0"/>
                </a:lnTo>
                <a:lnTo>
                  <a:pt x="12" y="0"/>
                </a:lnTo>
                <a:lnTo>
                  <a:pt x="100" y="0"/>
                </a:lnTo>
                <a:lnTo>
                  <a:pt x="101" y="0"/>
                </a:lnTo>
                <a:lnTo>
                  <a:pt x="103" y="0"/>
                </a:lnTo>
                <a:lnTo>
                  <a:pt x="105" y="0"/>
                </a:lnTo>
                <a:lnTo>
                  <a:pt x="107" y="2"/>
                </a:lnTo>
                <a:lnTo>
                  <a:pt x="108" y="2"/>
                </a:lnTo>
                <a:lnTo>
                  <a:pt x="110" y="2"/>
                </a:lnTo>
                <a:lnTo>
                  <a:pt x="112" y="3"/>
                </a:lnTo>
                <a:close/>
              </a:path>
            </a:pathLst>
          </a:custGeom>
          <a:solidFill>
            <a:srgbClr val="EDEDE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63" name="Freeform 1169"/>
          <p:cNvSpPr>
            <a:spLocks/>
          </p:cNvSpPr>
          <p:nvPr/>
        </p:nvSpPr>
        <p:spPr bwMode="auto">
          <a:xfrm>
            <a:off x="7080250" y="4370388"/>
            <a:ext cx="161925" cy="6350"/>
          </a:xfrm>
          <a:custGeom>
            <a:avLst/>
            <a:gdLst>
              <a:gd name="T0" fmla="*/ 2147483646 w 102"/>
              <a:gd name="T1" fmla="*/ 2147483646 h 4"/>
              <a:gd name="T2" fmla="*/ 0 w 102"/>
              <a:gd name="T3" fmla="*/ 2147483646 h 4"/>
              <a:gd name="T4" fmla="*/ 2147483646 w 102"/>
              <a:gd name="T5" fmla="*/ 2147483646 h 4"/>
              <a:gd name="T6" fmla="*/ 2147483646 w 102"/>
              <a:gd name="T7" fmla="*/ 2147483646 h 4"/>
              <a:gd name="T8" fmla="*/ 2147483646 w 102"/>
              <a:gd name="T9" fmla="*/ 2147483646 h 4"/>
              <a:gd name="T10" fmla="*/ 2147483646 w 102"/>
              <a:gd name="T11" fmla="*/ 0 h 4"/>
              <a:gd name="T12" fmla="*/ 2147483646 w 102"/>
              <a:gd name="T13" fmla="*/ 0 h 4"/>
              <a:gd name="T14" fmla="*/ 2147483646 w 102"/>
              <a:gd name="T15" fmla="*/ 0 h 4"/>
              <a:gd name="T16" fmla="*/ 2147483646 w 102"/>
              <a:gd name="T17" fmla="*/ 0 h 4"/>
              <a:gd name="T18" fmla="*/ 2147483646 w 102"/>
              <a:gd name="T19" fmla="*/ 0 h 4"/>
              <a:gd name="T20" fmla="*/ 2147483646 w 102"/>
              <a:gd name="T21" fmla="*/ 0 h 4"/>
              <a:gd name="T22" fmla="*/ 2147483646 w 102"/>
              <a:gd name="T23" fmla="*/ 0 h 4"/>
              <a:gd name="T24" fmla="*/ 2147483646 w 102"/>
              <a:gd name="T25" fmla="*/ 0 h 4"/>
              <a:gd name="T26" fmla="*/ 2147483646 w 102"/>
              <a:gd name="T27" fmla="*/ 0 h 4"/>
              <a:gd name="T28" fmla="*/ 2147483646 w 102"/>
              <a:gd name="T29" fmla="*/ 0 h 4"/>
              <a:gd name="T30" fmla="*/ 2147483646 w 102"/>
              <a:gd name="T31" fmla="*/ 2147483646 h 4"/>
              <a:gd name="T32" fmla="*/ 2147483646 w 102"/>
              <a:gd name="T33" fmla="*/ 2147483646 h 4"/>
              <a:gd name="T34" fmla="*/ 2147483646 w 102"/>
              <a:gd name="T35" fmla="*/ 2147483646 h 4"/>
              <a:gd name="T36" fmla="*/ 2147483646 w 102"/>
              <a:gd name="T37" fmla="*/ 2147483646 h 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02" h="4">
                <a:moveTo>
                  <a:pt x="102" y="4"/>
                </a:moveTo>
                <a:lnTo>
                  <a:pt x="0" y="4"/>
                </a:lnTo>
                <a:lnTo>
                  <a:pt x="2" y="2"/>
                </a:lnTo>
                <a:lnTo>
                  <a:pt x="3" y="2"/>
                </a:lnTo>
                <a:lnTo>
                  <a:pt x="5" y="2"/>
                </a:lnTo>
                <a:lnTo>
                  <a:pt x="7" y="0"/>
                </a:lnTo>
                <a:lnTo>
                  <a:pt x="9" y="0"/>
                </a:lnTo>
                <a:lnTo>
                  <a:pt x="10" y="0"/>
                </a:lnTo>
                <a:lnTo>
                  <a:pt x="12" y="0"/>
                </a:lnTo>
                <a:lnTo>
                  <a:pt x="14" y="0"/>
                </a:lnTo>
                <a:lnTo>
                  <a:pt x="86" y="0"/>
                </a:lnTo>
                <a:lnTo>
                  <a:pt x="88" y="0"/>
                </a:lnTo>
                <a:lnTo>
                  <a:pt x="91" y="0"/>
                </a:lnTo>
                <a:lnTo>
                  <a:pt x="93" y="0"/>
                </a:lnTo>
                <a:lnTo>
                  <a:pt x="95" y="0"/>
                </a:lnTo>
                <a:lnTo>
                  <a:pt x="96" y="2"/>
                </a:lnTo>
                <a:lnTo>
                  <a:pt x="98" y="2"/>
                </a:lnTo>
                <a:lnTo>
                  <a:pt x="100" y="2"/>
                </a:lnTo>
                <a:lnTo>
                  <a:pt x="102" y="4"/>
                </a:lnTo>
                <a:close/>
              </a:path>
            </a:pathLst>
          </a:custGeom>
          <a:solidFill>
            <a:srgbClr val="F3F3F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64" name="Freeform 1170"/>
          <p:cNvSpPr>
            <a:spLocks/>
          </p:cNvSpPr>
          <p:nvPr/>
        </p:nvSpPr>
        <p:spPr bwMode="auto">
          <a:xfrm>
            <a:off x="7091363" y="4368800"/>
            <a:ext cx="139700" cy="4763"/>
          </a:xfrm>
          <a:custGeom>
            <a:avLst/>
            <a:gdLst>
              <a:gd name="T0" fmla="*/ 2147483646 w 88"/>
              <a:gd name="T1" fmla="*/ 2147483646 h 3"/>
              <a:gd name="T2" fmla="*/ 0 w 88"/>
              <a:gd name="T3" fmla="*/ 2147483646 h 3"/>
              <a:gd name="T4" fmla="*/ 0 w 88"/>
              <a:gd name="T5" fmla="*/ 2147483646 h 3"/>
              <a:gd name="T6" fmla="*/ 2147483646 w 88"/>
              <a:gd name="T7" fmla="*/ 2147483646 h 3"/>
              <a:gd name="T8" fmla="*/ 2147483646 w 88"/>
              <a:gd name="T9" fmla="*/ 2147483646 h 3"/>
              <a:gd name="T10" fmla="*/ 2147483646 w 88"/>
              <a:gd name="T11" fmla="*/ 2147483646 h 3"/>
              <a:gd name="T12" fmla="*/ 2147483646 w 88"/>
              <a:gd name="T13" fmla="*/ 0 h 3"/>
              <a:gd name="T14" fmla="*/ 2147483646 w 88"/>
              <a:gd name="T15" fmla="*/ 0 h 3"/>
              <a:gd name="T16" fmla="*/ 2147483646 w 88"/>
              <a:gd name="T17" fmla="*/ 0 h 3"/>
              <a:gd name="T18" fmla="*/ 2147483646 w 88"/>
              <a:gd name="T19" fmla="*/ 0 h 3"/>
              <a:gd name="T20" fmla="*/ 2147483646 w 88"/>
              <a:gd name="T21" fmla="*/ 0 h 3"/>
              <a:gd name="T22" fmla="*/ 2147483646 w 88"/>
              <a:gd name="T23" fmla="*/ 0 h 3"/>
              <a:gd name="T24" fmla="*/ 2147483646 w 88"/>
              <a:gd name="T25" fmla="*/ 0 h 3"/>
              <a:gd name="T26" fmla="*/ 2147483646 w 88"/>
              <a:gd name="T27" fmla="*/ 0 h 3"/>
              <a:gd name="T28" fmla="*/ 2147483646 w 88"/>
              <a:gd name="T29" fmla="*/ 0 h 3"/>
              <a:gd name="T30" fmla="*/ 2147483646 w 88"/>
              <a:gd name="T31" fmla="*/ 0 h 3"/>
              <a:gd name="T32" fmla="*/ 2147483646 w 88"/>
              <a:gd name="T33" fmla="*/ 0 h 3"/>
              <a:gd name="T34" fmla="*/ 2147483646 w 88"/>
              <a:gd name="T35" fmla="*/ 0 h 3"/>
              <a:gd name="T36" fmla="*/ 2147483646 w 88"/>
              <a:gd name="T37" fmla="*/ 0 h 3"/>
              <a:gd name="T38" fmla="*/ 2147483646 w 88"/>
              <a:gd name="T39" fmla="*/ 0 h 3"/>
              <a:gd name="T40" fmla="*/ 2147483646 w 88"/>
              <a:gd name="T41" fmla="*/ 0 h 3"/>
              <a:gd name="T42" fmla="*/ 2147483646 w 88"/>
              <a:gd name="T43" fmla="*/ 0 h 3"/>
              <a:gd name="T44" fmla="*/ 2147483646 w 88"/>
              <a:gd name="T45" fmla="*/ 0 h 3"/>
              <a:gd name="T46" fmla="*/ 2147483646 w 88"/>
              <a:gd name="T47" fmla="*/ 2147483646 h 3"/>
              <a:gd name="T48" fmla="*/ 2147483646 w 88"/>
              <a:gd name="T49" fmla="*/ 2147483646 h 3"/>
              <a:gd name="T50" fmla="*/ 2147483646 w 88"/>
              <a:gd name="T51" fmla="*/ 2147483646 h 3"/>
              <a:gd name="T52" fmla="*/ 2147483646 w 88"/>
              <a:gd name="T53" fmla="*/ 2147483646 h 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88" h="3">
                <a:moveTo>
                  <a:pt x="88" y="3"/>
                </a:moveTo>
                <a:lnTo>
                  <a:pt x="0" y="3"/>
                </a:lnTo>
                <a:lnTo>
                  <a:pt x="0" y="1"/>
                </a:lnTo>
                <a:lnTo>
                  <a:pt x="2" y="1"/>
                </a:lnTo>
                <a:lnTo>
                  <a:pt x="3" y="1"/>
                </a:lnTo>
                <a:lnTo>
                  <a:pt x="5" y="1"/>
                </a:lnTo>
                <a:lnTo>
                  <a:pt x="7" y="0"/>
                </a:lnTo>
                <a:lnTo>
                  <a:pt x="8" y="0"/>
                </a:lnTo>
                <a:lnTo>
                  <a:pt x="10" y="0"/>
                </a:lnTo>
                <a:lnTo>
                  <a:pt x="12" y="0"/>
                </a:lnTo>
                <a:lnTo>
                  <a:pt x="13" y="0"/>
                </a:lnTo>
                <a:lnTo>
                  <a:pt x="15" y="0"/>
                </a:lnTo>
                <a:lnTo>
                  <a:pt x="69" y="0"/>
                </a:lnTo>
                <a:lnTo>
                  <a:pt x="71" y="0"/>
                </a:lnTo>
                <a:lnTo>
                  <a:pt x="74" y="0"/>
                </a:lnTo>
                <a:lnTo>
                  <a:pt x="76" y="0"/>
                </a:lnTo>
                <a:lnTo>
                  <a:pt x="79" y="0"/>
                </a:lnTo>
                <a:lnTo>
                  <a:pt x="81" y="1"/>
                </a:lnTo>
                <a:lnTo>
                  <a:pt x="83" y="1"/>
                </a:lnTo>
                <a:lnTo>
                  <a:pt x="86" y="1"/>
                </a:lnTo>
                <a:lnTo>
                  <a:pt x="88" y="3"/>
                </a:lnTo>
                <a:close/>
              </a:path>
            </a:pathLst>
          </a:custGeom>
          <a:solidFill>
            <a:srgbClr val="F6F6F6"/>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65" name="Freeform 1171"/>
          <p:cNvSpPr>
            <a:spLocks/>
          </p:cNvSpPr>
          <p:nvPr/>
        </p:nvSpPr>
        <p:spPr bwMode="auto">
          <a:xfrm>
            <a:off x="7102475" y="4365625"/>
            <a:ext cx="114300" cy="4763"/>
          </a:xfrm>
          <a:custGeom>
            <a:avLst/>
            <a:gdLst>
              <a:gd name="T0" fmla="*/ 2147483646 w 72"/>
              <a:gd name="T1" fmla="*/ 2147483646 h 3"/>
              <a:gd name="T2" fmla="*/ 0 w 72"/>
              <a:gd name="T3" fmla="*/ 2147483646 h 3"/>
              <a:gd name="T4" fmla="*/ 0 w 72"/>
              <a:gd name="T5" fmla="*/ 2147483646 h 3"/>
              <a:gd name="T6" fmla="*/ 0 w 72"/>
              <a:gd name="T7" fmla="*/ 2147483646 h 3"/>
              <a:gd name="T8" fmla="*/ 2147483646 w 72"/>
              <a:gd name="T9" fmla="*/ 2147483646 h 3"/>
              <a:gd name="T10" fmla="*/ 2147483646 w 72"/>
              <a:gd name="T11" fmla="*/ 2147483646 h 3"/>
              <a:gd name="T12" fmla="*/ 2147483646 w 72"/>
              <a:gd name="T13" fmla="*/ 2147483646 h 3"/>
              <a:gd name="T14" fmla="*/ 2147483646 w 72"/>
              <a:gd name="T15" fmla="*/ 2147483646 h 3"/>
              <a:gd name="T16" fmla="*/ 2147483646 w 72"/>
              <a:gd name="T17" fmla="*/ 2147483646 h 3"/>
              <a:gd name="T18" fmla="*/ 2147483646 w 72"/>
              <a:gd name="T19" fmla="*/ 2147483646 h 3"/>
              <a:gd name="T20" fmla="*/ 2147483646 w 72"/>
              <a:gd name="T21" fmla="*/ 0 h 3"/>
              <a:gd name="T22" fmla="*/ 2147483646 w 72"/>
              <a:gd name="T23" fmla="*/ 0 h 3"/>
              <a:gd name="T24" fmla="*/ 2147483646 w 72"/>
              <a:gd name="T25" fmla="*/ 0 h 3"/>
              <a:gd name="T26" fmla="*/ 2147483646 w 72"/>
              <a:gd name="T27" fmla="*/ 0 h 3"/>
              <a:gd name="T28" fmla="*/ 2147483646 w 72"/>
              <a:gd name="T29" fmla="*/ 0 h 3"/>
              <a:gd name="T30" fmla="*/ 2147483646 w 72"/>
              <a:gd name="T31" fmla="*/ 0 h 3"/>
              <a:gd name="T32" fmla="*/ 2147483646 w 72"/>
              <a:gd name="T33" fmla="*/ 2147483646 h 3"/>
              <a:gd name="T34" fmla="*/ 2147483646 w 72"/>
              <a:gd name="T35" fmla="*/ 2147483646 h 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2" h="3">
                <a:moveTo>
                  <a:pt x="72" y="3"/>
                </a:moveTo>
                <a:lnTo>
                  <a:pt x="0" y="3"/>
                </a:lnTo>
                <a:lnTo>
                  <a:pt x="0" y="2"/>
                </a:lnTo>
                <a:lnTo>
                  <a:pt x="1" y="2"/>
                </a:lnTo>
                <a:lnTo>
                  <a:pt x="3" y="2"/>
                </a:lnTo>
                <a:lnTo>
                  <a:pt x="5" y="2"/>
                </a:lnTo>
                <a:lnTo>
                  <a:pt x="13" y="0"/>
                </a:lnTo>
                <a:lnTo>
                  <a:pt x="20" y="0"/>
                </a:lnTo>
                <a:lnTo>
                  <a:pt x="30" y="0"/>
                </a:lnTo>
                <a:lnTo>
                  <a:pt x="39" y="0"/>
                </a:lnTo>
                <a:lnTo>
                  <a:pt x="47" y="0"/>
                </a:lnTo>
                <a:lnTo>
                  <a:pt x="55" y="0"/>
                </a:lnTo>
                <a:lnTo>
                  <a:pt x="64" y="2"/>
                </a:lnTo>
                <a:lnTo>
                  <a:pt x="72" y="3"/>
                </a:lnTo>
                <a:close/>
              </a:path>
            </a:pathLst>
          </a:custGeom>
          <a:solidFill>
            <a:srgbClr val="F9F9F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66" name="Freeform 1172"/>
          <p:cNvSpPr>
            <a:spLocks/>
          </p:cNvSpPr>
          <p:nvPr/>
        </p:nvSpPr>
        <p:spPr bwMode="auto">
          <a:xfrm>
            <a:off x="7115175" y="4365625"/>
            <a:ext cx="85725" cy="3175"/>
          </a:xfrm>
          <a:custGeom>
            <a:avLst/>
            <a:gdLst>
              <a:gd name="T0" fmla="*/ 2147483646 w 54"/>
              <a:gd name="T1" fmla="*/ 2147483646 h 2"/>
              <a:gd name="T2" fmla="*/ 0 w 54"/>
              <a:gd name="T3" fmla="*/ 2147483646 h 2"/>
              <a:gd name="T4" fmla="*/ 2147483646 w 54"/>
              <a:gd name="T5" fmla="*/ 0 h 2"/>
              <a:gd name="T6" fmla="*/ 2147483646 w 54"/>
              <a:gd name="T7" fmla="*/ 0 h 2"/>
              <a:gd name="T8" fmla="*/ 2147483646 w 54"/>
              <a:gd name="T9" fmla="*/ 0 h 2"/>
              <a:gd name="T10" fmla="*/ 2147483646 w 54"/>
              <a:gd name="T11" fmla="*/ 0 h 2"/>
              <a:gd name="T12" fmla="*/ 2147483646 w 54"/>
              <a:gd name="T13" fmla="*/ 0 h 2"/>
              <a:gd name="T14" fmla="*/ 2147483646 w 54"/>
              <a:gd name="T15" fmla="*/ 0 h 2"/>
              <a:gd name="T16" fmla="*/ 2147483646 w 54"/>
              <a:gd name="T17" fmla="*/ 0 h 2"/>
              <a:gd name="T18" fmla="*/ 2147483646 w 54"/>
              <a:gd name="T19" fmla="*/ 2147483646 h 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4" h="2">
                <a:moveTo>
                  <a:pt x="54" y="2"/>
                </a:moveTo>
                <a:lnTo>
                  <a:pt x="0" y="2"/>
                </a:lnTo>
                <a:lnTo>
                  <a:pt x="7" y="0"/>
                </a:lnTo>
                <a:lnTo>
                  <a:pt x="14" y="0"/>
                </a:lnTo>
                <a:lnTo>
                  <a:pt x="20" y="0"/>
                </a:lnTo>
                <a:lnTo>
                  <a:pt x="27" y="0"/>
                </a:lnTo>
                <a:lnTo>
                  <a:pt x="34" y="0"/>
                </a:lnTo>
                <a:lnTo>
                  <a:pt x="41" y="0"/>
                </a:lnTo>
                <a:lnTo>
                  <a:pt x="47" y="0"/>
                </a:lnTo>
                <a:lnTo>
                  <a:pt x="54" y="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67" name="Freeform 1173"/>
          <p:cNvSpPr>
            <a:spLocks/>
          </p:cNvSpPr>
          <p:nvPr/>
        </p:nvSpPr>
        <p:spPr bwMode="auto">
          <a:xfrm>
            <a:off x="6540500" y="4365625"/>
            <a:ext cx="773113" cy="206375"/>
          </a:xfrm>
          <a:custGeom>
            <a:avLst/>
            <a:gdLst>
              <a:gd name="T0" fmla="*/ 2147483646 w 487"/>
              <a:gd name="T1" fmla="*/ 2147483646 h 130"/>
              <a:gd name="T2" fmla="*/ 2147483646 w 487"/>
              <a:gd name="T3" fmla="*/ 2147483646 h 130"/>
              <a:gd name="T4" fmla="*/ 2147483646 w 487"/>
              <a:gd name="T5" fmla="*/ 2147483646 h 130"/>
              <a:gd name="T6" fmla="*/ 2147483646 w 487"/>
              <a:gd name="T7" fmla="*/ 2147483646 h 130"/>
              <a:gd name="T8" fmla="*/ 2147483646 w 487"/>
              <a:gd name="T9" fmla="*/ 2147483646 h 130"/>
              <a:gd name="T10" fmla="*/ 2147483646 w 487"/>
              <a:gd name="T11" fmla="*/ 2147483646 h 130"/>
              <a:gd name="T12" fmla="*/ 2147483646 w 487"/>
              <a:gd name="T13" fmla="*/ 2147483646 h 130"/>
              <a:gd name="T14" fmla="*/ 2147483646 w 487"/>
              <a:gd name="T15" fmla="*/ 2147483646 h 130"/>
              <a:gd name="T16" fmla="*/ 2147483646 w 487"/>
              <a:gd name="T17" fmla="*/ 2147483646 h 130"/>
              <a:gd name="T18" fmla="*/ 2147483646 w 487"/>
              <a:gd name="T19" fmla="*/ 2147483646 h 130"/>
              <a:gd name="T20" fmla="*/ 2147483646 w 487"/>
              <a:gd name="T21" fmla="*/ 2147483646 h 130"/>
              <a:gd name="T22" fmla="*/ 2147483646 w 487"/>
              <a:gd name="T23" fmla="*/ 2147483646 h 130"/>
              <a:gd name="T24" fmla="*/ 2147483646 w 487"/>
              <a:gd name="T25" fmla="*/ 2147483646 h 130"/>
              <a:gd name="T26" fmla="*/ 2147483646 w 487"/>
              <a:gd name="T27" fmla="*/ 2147483646 h 130"/>
              <a:gd name="T28" fmla="*/ 2147483646 w 487"/>
              <a:gd name="T29" fmla="*/ 2147483646 h 130"/>
              <a:gd name="T30" fmla="*/ 2147483646 w 487"/>
              <a:gd name="T31" fmla="*/ 2147483646 h 130"/>
              <a:gd name="T32" fmla="*/ 2147483646 w 487"/>
              <a:gd name="T33" fmla="*/ 2147483646 h 130"/>
              <a:gd name="T34" fmla="*/ 2147483646 w 487"/>
              <a:gd name="T35" fmla="*/ 2147483646 h 130"/>
              <a:gd name="T36" fmla="*/ 2147483646 w 487"/>
              <a:gd name="T37" fmla="*/ 2147483646 h 130"/>
              <a:gd name="T38" fmla="*/ 2147483646 w 487"/>
              <a:gd name="T39" fmla="*/ 2147483646 h 130"/>
              <a:gd name="T40" fmla="*/ 2147483646 w 487"/>
              <a:gd name="T41" fmla="*/ 2147483646 h 130"/>
              <a:gd name="T42" fmla="*/ 2147483646 w 487"/>
              <a:gd name="T43" fmla="*/ 2147483646 h 130"/>
              <a:gd name="T44" fmla="*/ 2147483646 w 487"/>
              <a:gd name="T45" fmla="*/ 2147483646 h 130"/>
              <a:gd name="T46" fmla="*/ 2147483646 w 487"/>
              <a:gd name="T47" fmla="*/ 2147483646 h 130"/>
              <a:gd name="T48" fmla="*/ 2147483646 w 487"/>
              <a:gd name="T49" fmla="*/ 0 h 130"/>
              <a:gd name="T50" fmla="*/ 2147483646 w 487"/>
              <a:gd name="T51" fmla="*/ 0 h 130"/>
              <a:gd name="T52" fmla="*/ 2147483646 w 487"/>
              <a:gd name="T53" fmla="*/ 2147483646 h 130"/>
              <a:gd name="T54" fmla="*/ 2147483646 w 487"/>
              <a:gd name="T55" fmla="*/ 2147483646 h 130"/>
              <a:gd name="T56" fmla="*/ 2147483646 w 487"/>
              <a:gd name="T57" fmla="*/ 2147483646 h 130"/>
              <a:gd name="T58" fmla="*/ 2147483646 w 487"/>
              <a:gd name="T59" fmla="*/ 2147483646 h 130"/>
              <a:gd name="T60" fmla="*/ 2147483646 w 487"/>
              <a:gd name="T61" fmla="*/ 2147483646 h 130"/>
              <a:gd name="T62" fmla="*/ 2147483646 w 487"/>
              <a:gd name="T63" fmla="*/ 2147483646 h 130"/>
              <a:gd name="T64" fmla="*/ 2147483646 w 487"/>
              <a:gd name="T65" fmla="*/ 2147483646 h 130"/>
              <a:gd name="T66" fmla="*/ 2147483646 w 487"/>
              <a:gd name="T67" fmla="*/ 2147483646 h 130"/>
              <a:gd name="T68" fmla="*/ 2147483646 w 487"/>
              <a:gd name="T69" fmla="*/ 2147483646 h 130"/>
              <a:gd name="T70" fmla="*/ 2147483646 w 487"/>
              <a:gd name="T71" fmla="*/ 2147483646 h 130"/>
              <a:gd name="T72" fmla="*/ 2147483646 w 487"/>
              <a:gd name="T73" fmla="*/ 2147483646 h 130"/>
              <a:gd name="T74" fmla="*/ 2147483646 w 487"/>
              <a:gd name="T75" fmla="*/ 2147483646 h 130"/>
              <a:gd name="T76" fmla="*/ 2147483646 w 487"/>
              <a:gd name="T77" fmla="*/ 2147483646 h 130"/>
              <a:gd name="T78" fmla="*/ 2147483646 w 487"/>
              <a:gd name="T79" fmla="*/ 2147483646 h 130"/>
              <a:gd name="T80" fmla="*/ 2147483646 w 487"/>
              <a:gd name="T81" fmla="*/ 2147483646 h 130"/>
              <a:gd name="T82" fmla="*/ 2147483646 w 487"/>
              <a:gd name="T83" fmla="*/ 2147483646 h 130"/>
              <a:gd name="T84" fmla="*/ 2147483646 w 487"/>
              <a:gd name="T85" fmla="*/ 2147483646 h 130"/>
              <a:gd name="T86" fmla="*/ 0 w 487"/>
              <a:gd name="T87" fmla="*/ 2147483646 h 130"/>
              <a:gd name="T88" fmla="*/ 2147483646 w 487"/>
              <a:gd name="T89" fmla="*/ 2147483646 h 130"/>
              <a:gd name="T90" fmla="*/ 2147483646 w 487"/>
              <a:gd name="T91" fmla="*/ 2147483646 h 130"/>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487" h="130">
                <a:moveTo>
                  <a:pt x="12" y="52"/>
                </a:moveTo>
                <a:lnTo>
                  <a:pt x="21" y="62"/>
                </a:lnTo>
                <a:lnTo>
                  <a:pt x="27" y="71"/>
                </a:lnTo>
                <a:lnTo>
                  <a:pt x="36" y="79"/>
                </a:lnTo>
                <a:lnTo>
                  <a:pt x="44" y="88"/>
                </a:lnTo>
                <a:lnTo>
                  <a:pt x="53" y="96"/>
                </a:lnTo>
                <a:lnTo>
                  <a:pt x="63" y="105"/>
                </a:lnTo>
                <a:lnTo>
                  <a:pt x="75" y="111"/>
                </a:lnTo>
                <a:lnTo>
                  <a:pt x="88" y="117"/>
                </a:lnTo>
                <a:lnTo>
                  <a:pt x="98" y="120"/>
                </a:lnTo>
                <a:lnTo>
                  <a:pt x="112" y="122"/>
                </a:lnTo>
                <a:lnTo>
                  <a:pt x="124" y="123"/>
                </a:lnTo>
                <a:lnTo>
                  <a:pt x="137" y="122"/>
                </a:lnTo>
                <a:lnTo>
                  <a:pt x="151" y="122"/>
                </a:lnTo>
                <a:lnTo>
                  <a:pt x="164" y="120"/>
                </a:lnTo>
                <a:lnTo>
                  <a:pt x="178" y="120"/>
                </a:lnTo>
                <a:lnTo>
                  <a:pt x="190" y="118"/>
                </a:lnTo>
                <a:lnTo>
                  <a:pt x="210" y="117"/>
                </a:lnTo>
                <a:lnTo>
                  <a:pt x="229" y="115"/>
                </a:lnTo>
                <a:lnTo>
                  <a:pt x="247" y="113"/>
                </a:lnTo>
                <a:lnTo>
                  <a:pt x="267" y="110"/>
                </a:lnTo>
                <a:lnTo>
                  <a:pt x="286" y="108"/>
                </a:lnTo>
                <a:lnTo>
                  <a:pt x="305" y="106"/>
                </a:lnTo>
                <a:lnTo>
                  <a:pt x="325" y="105"/>
                </a:lnTo>
                <a:lnTo>
                  <a:pt x="343" y="105"/>
                </a:lnTo>
                <a:lnTo>
                  <a:pt x="359" y="106"/>
                </a:lnTo>
                <a:lnTo>
                  <a:pt x="374" y="111"/>
                </a:lnTo>
                <a:lnTo>
                  <a:pt x="389" y="117"/>
                </a:lnTo>
                <a:lnTo>
                  <a:pt x="404" y="122"/>
                </a:lnTo>
                <a:lnTo>
                  <a:pt x="420" y="127"/>
                </a:lnTo>
                <a:lnTo>
                  <a:pt x="433" y="130"/>
                </a:lnTo>
                <a:lnTo>
                  <a:pt x="438" y="130"/>
                </a:lnTo>
                <a:lnTo>
                  <a:pt x="445" y="130"/>
                </a:lnTo>
                <a:lnTo>
                  <a:pt x="450" y="128"/>
                </a:lnTo>
                <a:lnTo>
                  <a:pt x="455" y="125"/>
                </a:lnTo>
                <a:lnTo>
                  <a:pt x="462" y="120"/>
                </a:lnTo>
                <a:lnTo>
                  <a:pt x="469" y="115"/>
                </a:lnTo>
                <a:lnTo>
                  <a:pt x="474" y="110"/>
                </a:lnTo>
                <a:lnTo>
                  <a:pt x="477" y="103"/>
                </a:lnTo>
                <a:lnTo>
                  <a:pt x="484" y="89"/>
                </a:lnTo>
                <a:lnTo>
                  <a:pt x="487" y="76"/>
                </a:lnTo>
                <a:lnTo>
                  <a:pt x="487" y="62"/>
                </a:lnTo>
                <a:lnTo>
                  <a:pt x="484" y="47"/>
                </a:lnTo>
                <a:lnTo>
                  <a:pt x="479" y="35"/>
                </a:lnTo>
                <a:lnTo>
                  <a:pt x="470" y="22"/>
                </a:lnTo>
                <a:lnTo>
                  <a:pt x="462" y="15"/>
                </a:lnTo>
                <a:lnTo>
                  <a:pt x="452" y="10"/>
                </a:lnTo>
                <a:lnTo>
                  <a:pt x="438" y="5"/>
                </a:lnTo>
                <a:lnTo>
                  <a:pt x="423" y="2"/>
                </a:lnTo>
                <a:lnTo>
                  <a:pt x="406" y="0"/>
                </a:lnTo>
                <a:lnTo>
                  <a:pt x="389" y="0"/>
                </a:lnTo>
                <a:lnTo>
                  <a:pt x="374" y="0"/>
                </a:lnTo>
                <a:lnTo>
                  <a:pt x="359" y="2"/>
                </a:lnTo>
                <a:lnTo>
                  <a:pt x="338" y="7"/>
                </a:lnTo>
                <a:lnTo>
                  <a:pt x="322" y="13"/>
                </a:lnTo>
                <a:lnTo>
                  <a:pt x="306" y="22"/>
                </a:lnTo>
                <a:lnTo>
                  <a:pt x="291" y="32"/>
                </a:lnTo>
                <a:lnTo>
                  <a:pt x="276" y="42"/>
                </a:lnTo>
                <a:lnTo>
                  <a:pt x="259" y="51"/>
                </a:lnTo>
                <a:lnTo>
                  <a:pt x="242" y="57"/>
                </a:lnTo>
                <a:lnTo>
                  <a:pt x="223" y="64"/>
                </a:lnTo>
                <a:lnTo>
                  <a:pt x="208" y="66"/>
                </a:lnTo>
                <a:lnTo>
                  <a:pt x="195" y="66"/>
                </a:lnTo>
                <a:lnTo>
                  <a:pt x="180" y="66"/>
                </a:lnTo>
                <a:lnTo>
                  <a:pt x="164" y="66"/>
                </a:lnTo>
                <a:lnTo>
                  <a:pt x="149" y="62"/>
                </a:lnTo>
                <a:lnTo>
                  <a:pt x="134" y="61"/>
                </a:lnTo>
                <a:lnTo>
                  <a:pt x="120" y="57"/>
                </a:lnTo>
                <a:lnTo>
                  <a:pt x="107" y="52"/>
                </a:lnTo>
                <a:lnTo>
                  <a:pt x="100" y="51"/>
                </a:lnTo>
                <a:lnTo>
                  <a:pt x="95" y="46"/>
                </a:lnTo>
                <a:lnTo>
                  <a:pt x="92" y="40"/>
                </a:lnTo>
                <a:lnTo>
                  <a:pt x="90" y="35"/>
                </a:lnTo>
                <a:lnTo>
                  <a:pt x="87" y="30"/>
                </a:lnTo>
                <a:lnTo>
                  <a:pt x="83" y="25"/>
                </a:lnTo>
                <a:lnTo>
                  <a:pt x="80" y="22"/>
                </a:lnTo>
                <a:lnTo>
                  <a:pt x="73" y="18"/>
                </a:lnTo>
                <a:lnTo>
                  <a:pt x="65" y="17"/>
                </a:lnTo>
                <a:lnTo>
                  <a:pt x="56" y="15"/>
                </a:lnTo>
                <a:lnTo>
                  <a:pt x="48" y="13"/>
                </a:lnTo>
                <a:lnTo>
                  <a:pt x="39" y="13"/>
                </a:lnTo>
                <a:lnTo>
                  <a:pt x="29" y="15"/>
                </a:lnTo>
                <a:lnTo>
                  <a:pt x="21" y="15"/>
                </a:lnTo>
                <a:lnTo>
                  <a:pt x="14" y="17"/>
                </a:lnTo>
                <a:lnTo>
                  <a:pt x="7" y="20"/>
                </a:lnTo>
                <a:lnTo>
                  <a:pt x="2" y="24"/>
                </a:lnTo>
                <a:lnTo>
                  <a:pt x="0" y="27"/>
                </a:lnTo>
                <a:lnTo>
                  <a:pt x="0" y="32"/>
                </a:lnTo>
                <a:lnTo>
                  <a:pt x="2" y="35"/>
                </a:lnTo>
                <a:lnTo>
                  <a:pt x="4" y="40"/>
                </a:lnTo>
                <a:lnTo>
                  <a:pt x="7" y="46"/>
                </a:lnTo>
                <a:lnTo>
                  <a:pt x="9" y="49"/>
                </a:lnTo>
                <a:lnTo>
                  <a:pt x="12" y="52"/>
                </a:lnTo>
              </a:path>
            </a:pathLst>
          </a:custGeom>
          <a:noFill/>
          <a:ln w="3175">
            <a:solidFill>
              <a:srgbClr val="FFFF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0068" name="Rectangle 1174"/>
          <p:cNvSpPr>
            <a:spLocks noChangeArrowheads="1"/>
          </p:cNvSpPr>
          <p:nvPr/>
        </p:nvSpPr>
        <p:spPr bwMode="auto">
          <a:xfrm>
            <a:off x="6181725" y="5286375"/>
            <a:ext cx="12858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eaLnBrk="1" hangingPunct="1"/>
            <a:r>
              <a:rPr lang="en-US" altLang="zh-CN" sz="2000" b="1">
                <a:solidFill>
                  <a:srgbClr val="000000"/>
                </a:solidFill>
              </a:rPr>
              <a:t>    </a:t>
            </a:r>
            <a:r>
              <a:rPr lang="zh-CN" altLang="en-US" sz="2000" b="1">
                <a:solidFill>
                  <a:srgbClr val="000066"/>
                </a:solidFill>
              </a:rPr>
              <a:t>细胞膜</a:t>
            </a:r>
          </a:p>
        </p:txBody>
      </p:sp>
      <p:sp>
        <p:nvSpPr>
          <p:cNvPr id="30069" name="Rectangle 1175"/>
          <p:cNvSpPr>
            <a:spLocks noChangeArrowheads="1"/>
          </p:cNvSpPr>
          <p:nvPr/>
        </p:nvSpPr>
        <p:spPr bwMode="auto">
          <a:xfrm>
            <a:off x="6210300" y="4567238"/>
            <a:ext cx="77788" cy="44450"/>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0070" name="Rectangle 1176"/>
          <p:cNvSpPr>
            <a:spLocks noChangeArrowheads="1"/>
          </p:cNvSpPr>
          <p:nvPr/>
        </p:nvSpPr>
        <p:spPr bwMode="auto">
          <a:xfrm>
            <a:off x="6329363" y="4567238"/>
            <a:ext cx="80962" cy="44450"/>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0071" name="Rectangle 1177"/>
          <p:cNvSpPr>
            <a:spLocks noChangeArrowheads="1"/>
          </p:cNvSpPr>
          <p:nvPr/>
        </p:nvSpPr>
        <p:spPr bwMode="auto">
          <a:xfrm>
            <a:off x="6450013" y="4567238"/>
            <a:ext cx="80962" cy="44450"/>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0072" name="Rectangle 1178"/>
          <p:cNvSpPr>
            <a:spLocks noChangeArrowheads="1"/>
          </p:cNvSpPr>
          <p:nvPr/>
        </p:nvSpPr>
        <p:spPr bwMode="auto">
          <a:xfrm>
            <a:off x="6570663" y="4567238"/>
            <a:ext cx="80962" cy="44450"/>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0073" name="Rectangle 1179"/>
          <p:cNvSpPr>
            <a:spLocks noChangeArrowheads="1"/>
          </p:cNvSpPr>
          <p:nvPr/>
        </p:nvSpPr>
        <p:spPr bwMode="auto">
          <a:xfrm>
            <a:off x="6691313" y="4567238"/>
            <a:ext cx="80962" cy="44450"/>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0074" name="Rectangle 1180"/>
          <p:cNvSpPr>
            <a:spLocks noChangeArrowheads="1"/>
          </p:cNvSpPr>
          <p:nvPr/>
        </p:nvSpPr>
        <p:spPr bwMode="auto">
          <a:xfrm>
            <a:off x="6808788" y="4567238"/>
            <a:ext cx="80962" cy="44450"/>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0075" name="Rectangle 1181"/>
          <p:cNvSpPr>
            <a:spLocks noChangeArrowheads="1"/>
          </p:cNvSpPr>
          <p:nvPr/>
        </p:nvSpPr>
        <p:spPr bwMode="auto">
          <a:xfrm>
            <a:off x="6929438" y="4567238"/>
            <a:ext cx="80962" cy="44450"/>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0076" name="Rectangle 1182"/>
          <p:cNvSpPr>
            <a:spLocks noChangeArrowheads="1"/>
          </p:cNvSpPr>
          <p:nvPr/>
        </p:nvSpPr>
        <p:spPr bwMode="auto">
          <a:xfrm>
            <a:off x="7051675" y="4567238"/>
            <a:ext cx="79375" cy="44450"/>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0077" name="Rectangle 1183"/>
          <p:cNvSpPr>
            <a:spLocks noChangeArrowheads="1"/>
          </p:cNvSpPr>
          <p:nvPr/>
        </p:nvSpPr>
        <p:spPr bwMode="auto">
          <a:xfrm>
            <a:off x="7172325" y="4567238"/>
            <a:ext cx="79375" cy="44450"/>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0078" name="Rectangle 1184"/>
          <p:cNvSpPr>
            <a:spLocks noChangeArrowheads="1"/>
          </p:cNvSpPr>
          <p:nvPr/>
        </p:nvSpPr>
        <p:spPr bwMode="auto">
          <a:xfrm>
            <a:off x="7292975" y="4567238"/>
            <a:ext cx="77788" cy="44450"/>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0079" name="Rectangle 1185"/>
          <p:cNvSpPr>
            <a:spLocks noChangeArrowheads="1"/>
          </p:cNvSpPr>
          <p:nvPr/>
        </p:nvSpPr>
        <p:spPr bwMode="auto">
          <a:xfrm>
            <a:off x="7410450" y="4567238"/>
            <a:ext cx="80963" cy="44450"/>
          </a:xfrm>
          <a:prstGeom prst="rect">
            <a:avLst/>
          </a:prstGeom>
          <a:solidFill>
            <a:srgbClr val="1F1A17"/>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30080" name="Freeform 1186"/>
          <p:cNvSpPr>
            <a:spLocks/>
          </p:cNvSpPr>
          <p:nvPr/>
        </p:nvSpPr>
        <p:spPr bwMode="auto">
          <a:xfrm>
            <a:off x="7531100" y="4567238"/>
            <a:ext cx="23813" cy="44450"/>
          </a:xfrm>
          <a:custGeom>
            <a:avLst/>
            <a:gdLst>
              <a:gd name="T0" fmla="*/ 2147483646 w 15"/>
              <a:gd name="T1" fmla="*/ 2147483646 h 28"/>
              <a:gd name="T2" fmla="*/ 2147483646 w 15"/>
              <a:gd name="T3" fmla="*/ 0 h 28"/>
              <a:gd name="T4" fmla="*/ 0 w 15"/>
              <a:gd name="T5" fmla="*/ 0 h 28"/>
              <a:gd name="T6" fmla="*/ 0 w 15"/>
              <a:gd name="T7" fmla="*/ 2147483646 h 28"/>
              <a:gd name="T8" fmla="*/ 2147483646 w 15"/>
              <a:gd name="T9" fmla="*/ 2147483646 h 28"/>
              <a:gd name="T10" fmla="*/ 2147483646 w 15"/>
              <a:gd name="T11" fmla="*/ 2147483646 h 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 h="28">
                <a:moveTo>
                  <a:pt x="15" y="15"/>
                </a:moveTo>
                <a:lnTo>
                  <a:pt x="15" y="0"/>
                </a:lnTo>
                <a:lnTo>
                  <a:pt x="0" y="0"/>
                </a:lnTo>
                <a:lnTo>
                  <a:pt x="0" y="28"/>
                </a:lnTo>
                <a:lnTo>
                  <a:pt x="15" y="28"/>
                </a:lnTo>
                <a:lnTo>
                  <a:pt x="15" y="1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81" name="Freeform 1187"/>
          <p:cNvSpPr>
            <a:spLocks/>
          </p:cNvSpPr>
          <p:nvPr/>
        </p:nvSpPr>
        <p:spPr bwMode="auto">
          <a:xfrm>
            <a:off x="7399338" y="4456113"/>
            <a:ext cx="314325" cy="268287"/>
          </a:xfrm>
          <a:custGeom>
            <a:avLst/>
            <a:gdLst>
              <a:gd name="T0" fmla="*/ 2147483646 w 198"/>
              <a:gd name="T1" fmla="*/ 2147483646 h 169"/>
              <a:gd name="T2" fmla="*/ 0 w 198"/>
              <a:gd name="T3" fmla="*/ 0 h 169"/>
              <a:gd name="T4" fmla="*/ 0 w 198"/>
              <a:gd name="T5" fmla="*/ 0 h 169"/>
              <a:gd name="T6" fmla="*/ 2147483646 w 198"/>
              <a:gd name="T7" fmla="*/ 2147483646 h 169"/>
              <a:gd name="T8" fmla="*/ 2147483646 w 198"/>
              <a:gd name="T9" fmla="*/ 2147483646 h 169"/>
              <a:gd name="T10" fmla="*/ 2147483646 w 198"/>
              <a:gd name="T11" fmla="*/ 2147483646 h 169"/>
              <a:gd name="T12" fmla="*/ 2147483646 w 198"/>
              <a:gd name="T13" fmla="*/ 2147483646 h 169"/>
              <a:gd name="T14" fmla="*/ 2147483646 w 198"/>
              <a:gd name="T15" fmla="*/ 2147483646 h 169"/>
              <a:gd name="T16" fmla="*/ 2147483646 w 198"/>
              <a:gd name="T17" fmla="*/ 2147483646 h 169"/>
              <a:gd name="T18" fmla="*/ 2147483646 w 198"/>
              <a:gd name="T19" fmla="*/ 2147483646 h 169"/>
              <a:gd name="T20" fmla="*/ 2147483646 w 198"/>
              <a:gd name="T21" fmla="*/ 2147483646 h 169"/>
              <a:gd name="T22" fmla="*/ 2147483646 w 198"/>
              <a:gd name="T23" fmla="*/ 2147483646 h 169"/>
              <a:gd name="T24" fmla="*/ 2147483646 w 198"/>
              <a:gd name="T25" fmla="*/ 2147483646 h 169"/>
              <a:gd name="T26" fmla="*/ 2147483646 w 198"/>
              <a:gd name="T27" fmla="*/ 2147483646 h 169"/>
              <a:gd name="T28" fmla="*/ 2147483646 w 198"/>
              <a:gd name="T29" fmla="*/ 2147483646 h 169"/>
              <a:gd name="T30" fmla="*/ 2147483646 w 198"/>
              <a:gd name="T31" fmla="*/ 2147483646 h 169"/>
              <a:gd name="T32" fmla="*/ 2147483646 w 198"/>
              <a:gd name="T33" fmla="*/ 2147483646 h 169"/>
              <a:gd name="T34" fmla="*/ 2147483646 w 198"/>
              <a:gd name="T35" fmla="*/ 2147483646 h 169"/>
              <a:gd name="T36" fmla="*/ 2147483646 w 198"/>
              <a:gd name="T37" fmla="*/ 2147483646 h 169"/>
              <a:gd name="T38" fmla="*/ 2147483646 w 198"/>
              <a:gd name="T39" fmla="*/ 2147483646 h 169"/>
              <a:gd name="T40" fmla="*/ 2147483646 w 198"/>
              <a:gd name="T41" fmla="*/ 2147483646 h 169"/>
              <a:gd name="T42" fmla="*/ 2147483646 w 198"/>
              <a:gd name="T43" fmla="*/ 2147483646 h 169"/>
              <a:gd name="T44" fmla="*/ 2147483646 w 198"/>
              <a:gd name="T45" fmla="*/ 2147483646 h 169"/>
              <a:gd name="T46" fmla="*/ 2147483646 w 198"/>
              <a:gd name="T47" fmla="*/ 2147483646 h 169"/>
              <a:gd name="T48" fmla="*/ 2147483646 w 198"/>
              <a:gd name="T49" fmla="*/ 2147483646 h 169"/>
              <a:gd name="T50" fmla="*/ 2147483646 w 198"/>
              <a:gd name="T51" fmla="*/ 2147483646 h 169"/>
              <a:gd name="T52" fmla="*/ 2147483646 w 198"/>
              <a:gd name="T53" fmla="*/ 2147483646 h 169"/>
              <a:gd name="T54" fmla="*/ 2147483646 w 198"/>
              <a:gd name="T55" fmla="*/ 2147483646 h 169"/>
              <a:gd name="T56" fmla="*/ 2147483646 w 198"/>
              <a:gd name="T57" fmla="*/ 2147483646 h 169"/>
              <a:gd name="T58" fmla="*/ 2147483646 w 198"/>
              <a:gd name="T59" fmla="*/ 2147483646 h 169"/>
              <a:gd name="T60" fmla="*/ 2147483646 w 198"/>
              <a:gd name="T61" fmla="*/ 2147483646 h 169"/>
              <a:gd name="T62" fmla="*/ 2147483646 w 198"/>
              <a:gd name="T63" fmla="*/ 2147483646 h 169"/>
              <a:gd name="T64" fmla="*/ 2147483646 w 198"/>
              <a:gd name="T65" fmla="*/ 2147483646 h 169"/>
              <a:gd name="T66" fmla="*/ 2147483646 w 198"/>
              <a:gd name="T67" fmla="*/ 2147483646 h 169"/>
              <a:gd name="T68" fmla="*/ 0 w 198"/>
              <a:gd name="T69" fmla="*/ 2147483646 h 169"/>
              <a:gd name="T70" fmla="*/ 2147483646 w 198"/>
              <a:gd name="T71" fmla="*/ 2147483646 h 169"/>
              <a:gd name="T72" fmla="*/ 2147483646 w 198"/>
              <a:gd name="T73" fmla="*/ 2147483646 h 16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198" h="169">
                <a:moveTo>
                  <a:pt x="198" y="85"/>
                </a:moveTo>
                <a:lnTo>
                  <a:pt x="0" y="0"/>
                </a:lnTo>
                <a:lnTo>
                  <a:pt x="2" y="5"/>
                </a:lnTo>
                <a:lnTo>
                  <a:pt x="5" y="10"/>
                </a:lnTo>
                <a:lnTo>
                  <a:pt x="7" y="16"/>
                </a:lnTo>
                <a:lnTo>
                  <a:pt x="9" y="21"/>
                </a:lnTo>
                <a:lnTo>
                  <a:pt x="12" y="26"/>
                </a:lnTo>
                <a:lnTo>
                  <a:pt x="14" y="31"/>
                </a:lnTo>
                <a:lnTo>
                  <a:pt x="14" y="36"/>
                </a:lnTo>
                <a:lnTo>
                  <a:pt x="15" y="43"/>
                </a:lnTo>
                <a:lnTo>
                  <a:pt x="17" y="48"/>
                </a:lnTo>
                <a:lnTo>
                  <a:pt x="19" y="53"/>
                </a:lnTo>
                <a:lnTo>
                  <a:pt x="19" y="58"/>
                </a:lnTo>
                <a:lnTo>
                  <a:pt x="21" y="63"/>
                </a:lnTo>
                <a:lnTo>
                  <a:pt x="21" y="68"/>
                </a:lnTo>
                <a:lnTo>
                  <a:pt x="21" y="73"/>
                </a:lnTo>
                <a:lnTo>
                  <a:pt x="21" y="78"/>
                </a:lnTo>
                <a:lnTo>
                  <a:pt x="21" y="85"/>
                </a:lnTo>
                <a:lnTo>
                  <a:pt x="21" y="90"/>
                </a:lnTo>
                <a:lnTo>
                  <a:pt x="21" y="95"/>
                </a:lnTo>
                <a:lnTo>
                  <a:pt x="21" y="100"/>
                </a:lnTo>
                <a:lnTo>
                  <a:pt x="21" y="105"/>
                </a:lnTo>
                <a:lnTo>
                  <a:pt x="19" y="110"/>
                </a:lnTo>
                <a:lnTo>
                  <a:pt x="19" y="115"/>
                </a:lnTo>
                <a:lnTo>
                  <a:pt x="17" y="120"/>
                </a:lnTo>
                <a:lnTo>
                  <a:pt x="15" y="127"/>
                </a:lnTo>
                <a:lnTo>
                  <a:pt x="14" y="132"/>
                </a:lnTo>
                <a:lnTo>
                  <a:pt x="14" y="137"/>
                </a:lnTo>
                <a:lnTo>
                  <a:pt x="12" y="142"/>
                </a:lnTo>
                <a:lnTo>
                  <a:pt x="9" y="147"/>
                </a:lnTo>
                <a:lnTo>
                  <a:pt x="7" y="153"/>
                </a:lnTo>
                <a:lnTo>
                  <a:pt x="5" y="158"/>
                </a:lnTo>
                <a:lnTo>
                  <a:pt x="2" y="163"/>
                </a:lnTo>
                <a:lnTo>
                  <a:pt x="0" y="169"/>
                </a:lnTo>
                <a:lnTo>
                  <a:pt x="198" y="85"/>
                </a:lnTo>
                <a:close/>
              </a:path>
            </a:pathLst>
          </a:custGeom>
          <a:solidFill>
            <a:srgbClr val="1F1A17"/>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082" name="Text Box 1188"/>
          <p:cNvSpPr txBox="1">
            <a:spLocks noChangeArrowheads="1"/>
          </p:cNvSpPr>
          <p:nvPr/>
        </p:nvSpPr>
        <p:spPr bwMode="auto">
          <a:xfrm>
            <a:off x="6629400" y="5715000"/>
            <a:ext cx="609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3600" b="1">
                <a:solidFill>
                  <a:srgbClr val="FF3300"/>
                </a:solidFill>
              </a:rPr>
              <a:t>？</a:t>
            </a:r>
          </a:p>
        </p:txBody>
      </p:sp>
      <p:sp>
        <p:nvSpPr>
          <p:cNvPr id="30083" name="Text Box 1189"/>
          <p:cNvSpPr txBox="1">
            <a:spLocks noChangeArrowheads="1"/>
          </p:cNvSpPr>
          <p:nvPr/>
        </p:nvSpPr>
        <p:spPr bwMode="auto">
          <a:xfrm>
            <a:off x="5257800" y="4373563"/>
            <a:ext cx="838200" cy="427037"/>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200" b="1">
                <a:solidFill>
                  <a:srgbClr val="0000CC"/>
                </a:solidFill>
              </a:rPr>
              <a:t>养分</a:t>
            </a:r>
          </a:p>
        </p:txBody>
      </p:sp>
    </p:spTree>
    <p:extLst>
      <p:ext uri="{BB962C8B-B14F-4D97-AF65-F5344CB8AC3E}">
        <p14:creationId xmlns:p14="http://schemas.microsoft.com/office/powerpoint/2010/main" val="10669085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95288" y="1535113"/>
            <a:ext cx="8142287" cy="111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76325" indent="-1076325">
              <a:defRPr>
                <a:solidFill>
                  <a:schemeClr val="tx1"/>
                </a:solidFill>
                <a:latin typeface="Arial" pitchFamily="34" charset="0"/>
                <a:ea typeface="宋体" pitchFamily="2" charset="-122"/>
              </a:defRPr>
            </a:lvl1pPr>
            <a:lvl2pPr marL="1433513">
              <a:defRPr>
                <a:solidFill>
                  <a:schemeClr val="tx1"/>
                </a:solidFill>
                <a:latin typeface="Arial" pitchFamily="34" charset="0"/>
                <a:ea typeface="宋体" pitchFamily="2" charset="-122"/>
              </a:defRPr>
            </a:lvl2pPr>
            <a:lvl3pPr marL="1612900">
              <a:defRPr>
                <a:solidFill>
                  <a:schemeClr val="tx1"/>
                </a:solidFill>
                <a:latin typeface="Arial" pitchFamily="34" charset="0"/>
                <a:ea typeface="宋体" pitchFamily="2" charset="-122"/>
              </a:defRPr>
            </a:lvl3pPr>
            <a:lvl4pPr marL="1792288">
              <a:defRPr>
                <a:solidFill>
                  <a:schemeClr val="tx1"/>
                </a:solidFill>
                <a:latin typeface="Arial" pitchFamily="34" charset="0"/>
                <a:ea typeface="宋体" pitchFamily="2" charset="-122"/>
              </a:defRPr>
            </a:lvl4pPr>
            <a:lvl5pPr marL="1971675">
              <a:defRPr>
                <a:solidFill>
                  <a:schemeClr val="tx1"/>
                </a:solidFill>
                <a:latin typeface="Arial" pitchFamily="34" charset="0"/>
                <a:ea typeface="宋体" pitchFamily="2" charset="-122"/>
              </a:defRPr>
            </a:lvl5pPr>
            <a:lvl6pPr marL="2428875" fontAlgn="base">
              <a:spcBef>
                <a:spcPct val="0"/>
              </a:spcBef>
              <a:spcAft>
                <a:spcPct val="0"/>
              </a:spcAft>
              <a:buFont typeface="Arial" pitchFamily="34" charset="0"/>
              <a:defRPr>
                <a:solidFill>
                  <a:schemeClr val="tx1"/>
                </a:solidFill>
                <a:latin typeface="Arial" pitchFamily="34" charset="0"/>
                <a:ea typeface="宋体" pitchFamily="2" charset="-122"/>
              </a:defRPr>
            </a:lvl6pPr>
            <a:lvl7pPr marL="2886075" fontAlgn="base">
              <a:spcBef>
                <a:spcPct val="0"/>
              </a:spcBef>
              <a:spcAft>
                <a:spcPct val="0"/>
              </a:spcAft>
              <a:buFont typeface="Arial" pitchFamily="34" charset="0"/>
              <a:defRPr>
                <a:solidFill>
                  <a:schemeClr val="tx1"/>
                </a:solidFill>
                <a:latin typeface="Arial" pitchFamily="34" charset="0"/>
                <a:ea typeface="宋体" pitchFamily="2" charset="-122"/>
              </a:defRPr>
            </a:lvl7pPr>
            <a:lvl8pPr marL="3343275" fontAlgn="base">
              <a:spcBef>
                <a:spcPct val="0"/>
              </a:spcBef>
              <a:spcAft>
                <a:spcPct val="0"/>
              </a:spcAft>
              <a:buFont typeface="Arial" pitchFamily="34" charset="0"/>
              <a:defRPr>
                <a:solidFill>
                  <a:schemeClr val="tx1"/>
                </a:solidFill>
                <a:latin typeface="Arial" pitchFamily="34" charset="0"/>
                <a:ea typeface="宋体" pitchFamily="2" charset="-122"/>
              </a:defRPr>
            </a:lvl8pPr>
            <a:lvl9pPr marL="3800475" fontAlgn="base">
              <a:spcBef>
                <a:spcPct val="0"/>
              </a:spcBef>
              <a:spcAft>
                <a:spcPct val="0"/>
              </a:spcAft>
              <a:buFont typeface="Arial" pitchFamily="34" charset="0"/>
              <a:defRPr>
                <a:solidFill>
                  <a:schemeClr val="tx1"/>
                </a:solidFill>
                <a:latin typeface="Arial" pitchFamily="34" charset="0"/>
                <a:ea typeface="宋体" pitchFamily="2" charset="-122"/>
              </a:defRPr>
            </a:lvl9pPr>
          </a:lstStyle>
          <a:p>
            <a:pPr>
              <a:lnSpc>
                <a:spcPct val="120000"/>
              </a:lnSpc>
              <a:defRPr/>
            </a:pPr>
            <a:r>
              <a:rPr lang="zh-CN" sz="2800" b="1" dirty="0" smtClean="0">
                <a:solidFill>
                  <a:srgbClr val="FF0000"/>
                </a:solidFill>
                <a:effectLst>
                  <a:outerShdw blurRad="38100" dist="38100" dir="2700000" algn="tl">
                    <a:srgbClr val="000000"/>
                  </a:outerShdw>
                </a:effectLst>
                <a:latin typeface="Times New Roman" pitchFamily="18" charset="0"/>
                <a:ea typeface="华文中宋" pitchFamily="2" charset="-122"/>
              </a:rPr>
              <a:t>岩石：</a:t>
            </a:r>
            <a:r>
              <a:rPr lang="zh-CN" sz="2800" b="1" dirty="0" smtClean="0">
                <a:effectLst>
                  <a:outerShdw blurRad="38100" dist="38100" dir="2700000" algn="tl">
                    <a:srgbClr val="FFFFFF"/>
                  </a:outerShdw>
                </a:effectLst>
                <a:latin typeface="Times New Roman" pitchFamily="18" charset="0"/>
                <a:ea typeface="华文中宋" pitchFamily="2" charset="-122"/>
              </a:rPr>
              <a:t>是由一种或几种矿物构成的，是矿物的天然集合体。</a:t>
            </a:r>
          </a:p>
        </p:txBody>
      </p:sp>
      <p:pic>
        <p:nvPicPr>
          <p:cNvPr id="4099" name="Picture 3" descr="艾雅斯岩－全世界最大的独立岩石"/>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3141663"/>
            <a:ext cx="4392612" cy="331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0" name="Rectangle 4"/>
          <p:cNvSpPr>
            <a:spLocks noChangeArrowheads="1"/>
          </p:cNvSpPr>
          <p:nvPr/>
        </p:nvSpPr>
        <p:spPr bwMode="auto">
          <a:xfrm>
            <a:off x="539750" y="5537200"/>
            <a:ext cx="2160588" cy="628650"/>
          </a:xfrm>
          <a:prstGeom prst="rect">
            <a:avLst/>
          </a:prstGeom>
          <a:solidFill>
            <a:schemeClr val="bg1"/>
          </a:solidFill>
          <a:ln>
            <a:noFill/>
          </a:ln>
          <a:effectLst>
            <a:outerShdw dist="107763" dir="2700000" algn="ctr" rotWithShape="0">
              <a:srgbClr val="00007D">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30000"/>
              </a:spcBef>
              <a:defRPr/>
            </a:pPr>
            <a:r>
              <a:rPr lang="zh-CN" altLang="zh-CN" b="1">
                <a:solidFill>
                  <a:srgbClr val="000066"/>
                </a:solidFill>
                <a:effectLst>
                  <a:outerShdw blurRad="38100" dist="38100" dir="2700000" algn="tl">
                    <a:srgbClr val="C0C0C0"/>
                  </a:outerShdw>
                </a:effectLst>
                <a:latin typeface="华文中宋" pitchFamily="2" charset="-122"/>
              </a:rPr>
              <a:t>(3)</a:t>
            </a:r>
            <a:r>
              <a:rPr lang="zh-CN" b="1">
                <a:solidFill>
                  <a:srgbClr val="000066"/>
                </a:solidFill>
                <a:effectLst>
                  <a:outerShdw blurRad="38100" dist="38100" dir="2700000" algn="tl">
                    <a:srgbClr val="C0C0C0"/>
                  </a:outerShdw>
                </a:effectLst>
                <a:latin typeface="华文中宋" pitchFamily="2" charset="-122"/>
                <a:hlinkClick r:id="rId3" action="ppaction://hlinksldjump"/>
              </a:rPr>
              <a:t>变质岩</a:t>
            </a:r>
            <a:endParaRPr lang="zh-CN" b="1">
              <a:solidFill>
                <a:srgbClr val="000066"/>
              </a:solidFill>
              <a:effectLst>
                <a:outerShdw blurRad="38100" dist="38100" dir="2700000" algn="tl">
                  <a:srgbClr val="C0C0C0"/>
                </a:outerShdw>
              </a:effectLst>
              <a:latin typeface="华文中宋" pitchFamily="2" charset="-122"/>
            </a:endParaRPr>
          </a:p>
        </p:txBody>
      </p:sp>
      <p:sp>
        <p:nvSpPr>
          <p:cNvPr id="19461" name="Rectangle 5"/>
          <p:cNvSpPr>
            <a:spLocks noChangeArrowheads="1"/>
          </p:cNvSpPr>
          <p:nvPr/>
        </p:nvSpPr>
        <p:spPr bwMode="auto">
          <a:xfrm>
            <a:off x="395288" y="3141663"/>
            <a:ext cx="28082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b="1" dirty="0">
                <a:solidFill>
                  <a:srgbClr val="FF0000"/>
                </a:solidFill>
                <a:effectLst>
                  <a:outerShdw blurRad="38100" dist="38100" dir="2700000" algn="tl">
                    <a:srgbClr val="000000"/>
                  </a:outerShdw>
                </a:effectLst>
                <a:latin typeface="华文中宋" pitchFamily="2" charset="-122"/>
              </a:rPr>
              <a:t>主要的成土岩石</a:t>
            </a:r>
            <a:endParaRPr lang="ja-JP" altLang="en-US" sz="2800" b="1" dirty="0">
              <a:solidFill>
                <a:srgbClr val="FF0000"/>
              </a:solidFill>
              <a:effectLst>
                <a:outerShdw blurRad="38100" dist="38100" dir="2700000" algn="tl">
                  <a:srgbClr val="000000"/>
                </a:outerShdw>
              </a:effectLst>
              <a:latin typeface="华文中宋" pitchFamily="2" charset="-122"/>
            </a:endParaRPr>
          </a:p>
        </p:txBody>
      </p:sp>
      <p:sp>
        <p:nvSpPr>
          <p:cNvPr id="19462" name="Rectangle 6"/>
          <p:cNvSpPr>
            <a:spLocks noChangeArrowheads="1"/>
          </p:cNvSpPr>
          <p:nvPr/>
        </p:nvSpPr>
        <p:spPr bwMode="auto">
          <a:xfrm>
            <a:off x="539750" y="4868863"/>
            <a:ext cx="2160588" cy="628650"/>
          </a:xfrm>
          <a:prstGeom prst="rect">
            <a:avLst/>
          </a:prstGeom>
          <a:solidFill>
            <a:schemeClr val="bg1"/>
          </a:solidFill>
          <a:ln>
            <a:noFill/>
          </a:ln>
          <a:effectLst>
            <a:outerShdw dist="107763" dir="2700000" algn="ctr" rotWithShape="0">
              <a:srgbClr val="00007D">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30000"/>
              </a:spcBef>
              <a:defRPr/>
            </a:pPr>
            <a:r>
              <a:rPr lang="zh-CN" altLang="zh-CN" b="1">
                <a:solidFill>
                  <a:srgbClr val="000066"/>
                </a:solidFill>
                <a:effectLst>
                  <a:outerShdw blurRad="38100" dist="38100" dir="2700000" algn="tl">
                    <a:srgbClr val="C0C0C0"/>
                  </a:outerShdw>
                </a:effectLst>
                <a:latin typeface="华文中宋" pitchFamily="2" charset="-122"/>
              </a:rPr>
              <a:t>(2)</a:t>
            </a:r>
            <a:r>
              <a:rPr lang="zh-CN" b="1">
                <a:solidFill>
                  <a:srgbClr val="000066"/>
                </a:solidFill>
                <a:effectLst>
                  <a:outerShdw blurRad="38100" dist="38100" dir="2700000" algn="tl">
                    <a:srgbClr val="C0C0C0"/>
                  </a:outerShdw>
                </a:effectLst>
                <a:latin typeface="华文中宋" pitchFamily="2" charset="-122"/>
              </a:rPr>
              <a:t>沉积岩</a:t>
            </a:r>
          </a:p>
        </p:txBody>
      </p:sp>
      <p:sp>
        <p:nvSpPr>
          <p:cNvPr id="19463" name="Rectangle 7"/>
          <p:cNvSpPr>
            <a:spLocks noChangeArrowheads="1"/>
          </p:cNvSpPr>
          <p:nvPr/>
        </p:nvSpPr>
        <p:spPr bwMode="auto">
          <a:xfrm>
            <a:off x="539750" y="4097338"/>
            <a:ext cx="2160588" cy="628650"/>
          </a:xfrm>
          <a:prstGeom prst="rect">
            <a:avLst/>
          </a:prstGeom>
          <a:solidFill>
            <a:schemeClr val="bg1"/>
          </a:solidFill>
          <a:ln>
            <a:noFill/>
          </a:ln>
          <a:effectLst>
            <a:outerShdw dist="107763" dir="2700000" algn="ctr" rotWithShape="0">
              <a:srgbClr val="00007D">
                <a:alpha val="50000"/>
              </a:srgbClr>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10000"/>
              </a:lnSpc>
              <a:spcBef>
                <a:spcPct val="30000"/>
              </a:spcBef>
              <a:defRPr/>
            </a:pPr>
            <a:r>
              <a:rPr lang="zh-CN" altLang="zh-CN" b="1">
                <a:solidFill>
                  <a:srgbClr val="000066"/>
                </a:solidFill>
                <a:effectLst>
                  <a:outerShdw blurRad="38100" dist="38100" dir="2700000" algn="tl">
                    <a:srgbClr val="C0C0C0"/>
                  </a:outerShdw>
                </a:effectLst>
                <a:latin typeface="华文中宋" pitchFamily="2" charset="-122"/>
              </a:rPr>
              <a:t>(1)</a:t>
            </a:r>
            <a:r>
              <a:rPr lang="zh-CN" b="1">
                <a:solidFill>
                  <a:srgbClr val="000066"/>
                </a:solidFill>
                <a:effectLst>
                  <a:outerShdw blurRad="38100" dist="38100" dir="2700000" algn="tl">
                    <a:srgbClr val="C0C0C0"/>
                  </a:outerShdw>
                </a:effectLst>
                <a:latin typeface="华文中宋" pitchFamily="2" charset="-122"/>
              </a:rPr>
              <a:t>岩浆岩</a:t>
            </a:r>
          </a:p>
        </p:txBody>
      </p:sp>
      <p:grpSp>
        <p:nvGrpSpPr>
          <p:cNvPr id="4104" name="Group 8"/>
          <p:cNvGrpSpPr>
            <a:grpSpLocks/>
          </p:cNvGrpSpPr>
          <p:nvPr/>
        </p:nvGrpSpPr>
        <p:grpSpPr bwMode="auto">
          <a:xfrm>
            <a:off x="0" y="-26988"/>
            <a:ext cx="9144000" cy="404813"/>
            <a:chOff x="0" y="0"/>
            <a:chExt cx="5760" cy="255"/>
          </a:xfrm>
        </p:grpSpPr>
        <p:sp>
          <p:nvSpPr>
            <p:cNvPr id="4109" name="Rectangle 9"/>
            <p:cNvSpPr>
              <a:spLocks noChangeArrowheads="1"/>
            </p:cNvSpPr>
            <p:nvPr/>
          </p:nvSpPr>
          <p:spPr bwMode="auto">
            <a:xfrm>
              <a:off x="1973" y="0"/>
              <a:ext cx="3787" cy="255"/>
            </a:xfrm>
            <a:prstGeom prst="rect">
              <a:avLst/>
            </a:prstGeom>
            <a:solidFill>
              <a:srgbClr val="00003A"/>
            </a:solidFill>
            <a:ln w="254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zh-CN" sz="2000" b="1"/>
                <a:t>第 一 节   土壤矿物质与岩石风化</a:t>
              </a:r>
              <a:r>
                <a:rPr lang="zh-CN" altLang="zh-CN" b="1"/>
                <a:t>  </a:t>
              </a:r>
              <a:r>
                <a:rPr lang="zh-CN" altLang="zh-CN" sz="2000" b="1">
                  <a:latin typeface="华文中宋" pitchFamily="2" charset="-122"/>
                </a:rPr>
                <a:t>(一）岩石的风化</a:t>
              </a:r>
              <a:r>
                <a:rPr lang="zh-CN" altLang="zh-CN" b="1"/>
                <a:t> </a:t>
              </a:r>
            </a:p>
          </p:txBody>
        </p:sp>
        <p:sp>
          <p:nvSpPr>
            <p:cNvPr id="4110" name="Rectangle 10"/>
            <p:cNvSpPr>
              <a:spLocks noChangeArrowheads="1"/>
            </p:cNvSpPr>
            <p:nvPr/>
          </p:nvSpPr>
          <p:spPr bwMode="auto">
            <a:xfrm>
              <a:off x="0" y="0"/>
              <a:ext cx="1973" cy="255"/>
            </a:xfrm>
            <a:prstGeom prst="rect">
              <a:avLst/>
            </a:prstGeom>
            <a:solidFill>
              <a:srgbClr val="640000"/>
            </a:solidFill>
            <a:ln w="25400">
              <a:solidFill>
                <a:srgbClr val="8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zh-CN" sz="2000" b="1">
                  <a:latin typeface="华文中宋" pitchFamily="2" charset="-122"/>
                </a:rPr>
                <a:t>第二章 土壤基本物质组成</a:t>
              </a:r>
              <a:r>
                <a:rPr lang="zh-CN" altLang="zh-CN"/>
                <a:t> </a:t>
              </a:r>
            </a:p>
          </p:txBody>
        </p:sp>
      </p:grpSp>
      <p:sp>
        <p:nvSpPr>
          <p:cNvPr id="4105" name="Text Box 11"/>
          <p:cNvSpPr txBox="1">
            <a:spLocks noChangeArrowheads="1"/>
          </p:cNvSpPr>
          <p:nvPr/>
        </p:nvSpPr>
        <p:spPr bwMode="auto">
          <a:xfrm>
            <a:off x="4932363" y="2636838"/>
            <a:ext cx="356552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eaLnBrk="1" hangingPunct="1">
              <a:lnSpc>
                <a:spcPct val="150000"/>
              </a:lnSpc>
            </a:pPr>
            <a:r>
              <a:rPr lang="zh-CN" altLang="zh-CN" sz="1800" b="1">
                <a:solidFill>
                  <a:srgbClr val="FF0000"/>
                </a:solidFill>
              </a:rPr>
              <a:t>艾雅斯岩（Ayers Rock）</a:t>
            </a:r>
            <a:r>
              <a:rPr lang="zh-CN" altLang="zh-CN" sz="1800">
                <a:solidFill>
                  <a:schemeClr val="tx1"/>
                </a:solidFill>
                <a:latin typeface="Arial" pitchFamily="34" charset="0"/>
              </a:rPr>
              <a:t> </a:t>
            </a:r>
          </a:p>
        </p:txBody>
      </p:sp>
      <p:sp>
        <p:nvSpPr>
          <p:cNvPr id="4106" name="灯片编号占位符 1"/>
          <p:cNvSpPr>
            <a:spLocks noGrp="1"/>
          </p:cNvSpPr>
          <p:nvPr>
            <p:ph type="sldNum" sz="quarter" idx="12"/>
          </p:nvPr>
        </p:nvSpPr>
        <p:spPr>
          <a:noFill/>
        </p:spPr>
        <p:txBody>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eaLnBrk="1" hangingPunct="1"/>
            <a:fld id="{858BD876-44FF-42C3-9192-11883D6AC74E}" type="slidenum">
              <a:rPr lang="zh-CN" altLang="zh-CN" sz="1400" smtClean="0">
                <a:solidFill>
                  <a:schemeClr val="tx1"/>
                </a:solidFill>
                <a:latin typeface="Arial" pitchFamily="34" charset="0"/>
              </a:rPr>
              <a:pPr eaLnBrk="1" hangingPunct="1"/>
              <a:t>7</a:t>
            </a:fld>
            <a:endParaRPr lang="zh-CN" altLang="zh-CN" sz="1400" smtClean="0">
              <a:solidFill>
                <a:schemeClr val="tx1"/>
              </a:solidFill>
              <a:latin typeface="Arial" pitchFamily="34" charset="0"/>
            </a:endParaRPr>
          </a:p>
        </p:txBody>
      </p:sp>
      <p:sp>
        <p:nvSpPr>
          <p:cNvPr id="14" name="Rectangle 5"/>
          <p:cNvSpPr>
            <a:spLocks noChangeArrowheads="1"/>
          </p:cNvSpPr>
          <p:nvPr/>
        </p:nvSpPr>
        <p:spPr bwMode="auto">
          <a:xfrm>
            <a:off x="323850" y="692150"/>
            <a:ext cx="56165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zh-CN" altLang="en-US" sz="2800" b="1" dirty="0">
                <a:solidFill>
                  <a:srgbClr val="FF0000"/>
                </a:solidFill>
                <a:effectLst>
                  <a:outerShdw blurRad="38100" dist="38100" dir="2700000" algn="tl">
                    <a:srgbClr val="000000"/>
                  </a:outerShdw>
                </a:effectLst>
                <a:latin typeface="华文中宋" pitchFamily="2" charset="-122"/>
              </a:rPr>
              <a:t>主要的成土岩石种类及其特征？</a:t>
            </a:r>
            <a:endParaRPr lang="ja-JP" altLang="en-US" sz="2800" b="1" dirty="0">
              <a:solidFill>
                <a:srgbClr val="FF0000"/>
              </a:solidFill>
              <a:effectLst>
                <a:outerShdw blurRad="38100" dist="38100" dir="2700000" algn="tl">
                  <a:srgbClr val="000000"/>
                </a:outerShdw>
              </a:effectLst>
              <a:latin typeface="华文中宋" pitchFamily="2" charset="-122"/>
            </a:endParaRPr>
          </a:p>
        </p:txBody>
      </p:sp>
    </p:spTree>
    <p:extLst>
      <p:ext uri="{BB962C8B-B14F-4D97-AF65-F5344CB8AC3E}">
        <p14:creationId xmlns:p14="http://schemas.microsoft.com/office/powerpoint/2010/main" val="647276322"/>
      </p:ext>
    </p:extLst>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4"/>
          <p:cNvSpPr txBox="1">
            <a:spLocks noChangeArrowheads="1"/>
          </p:cNvSpPr>
          <p:nvPr/>
        </p:nvSpPr>
        <p:spPr bwMode="auto">
          <a:xfrm>
            <a:off x="609600" y="381000"/>
            <a:ext cx="3657600" cy="51911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Clr>
                <a:srgbClr val="FF3300"/>
              </a:buClr>
              <a:buFont typeface="Wingdings" pitchFamily="2" charset="2"/>
              <a:buNone/>
            </a:pPr>
            <a:r>
              <a:rPr lang="zh-CN" altLang="en-US" sz="2800" b="1">
                <a:solidFill>
                  <a:srgbClr val="800000"/>
                </a:solidFill>
              </a:rPr>
              <a:t>（</a:t>
            </a:r>
            <a:r>
              <a:rPr lang="en-US" altLang="zh-CN" sz="2800" b="1">
                <a:solidFill>
                  <a:srgbClr val="800000"/>
                </a:solidFill>
              </a:rPr>
              <a:t>1</a:t>
            </a:r>
            <a:r>
              <a:rPr lang="zh-CN" altLang="en-US" sz="2800" b="1">
                <a:solidFill>
                  <a:srgbClr val="800000"/>
                </a:solidFill>
              </a:rPr>
              <a:t>）被动吸收</a:t>
            </a:r>
            <a:endParaRPr kumimoji="1" lang="zh-CN" altLang="en-US" sz="2800" b="1">
              <a:solidFill>
                <a:srgbClr val="800000"/>
              </a:solidFill>
            </a:endParaRPr>
          </a:p>
        </p:txBody>
      </p:sp>
      <p:sp>
        <p:nvSpPr>
          <p:cNvPr id="45061" name="Text Box 5"/>
          <p:cNvSpPr txBox="1">
            <a:spLocks noChangeArrowheads="1"/>
          </p:cNvSpPr>
          <p:nvPr/>
        </p:nvSpPr>
        <p:spPr bwMode="auto">
          <a:xfrm>
            <a:off x="609600" y="1143000"/>
            <a:ext cx="8001000" cy="3271838"/>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20000"/>
              </a:lnSpc>
              <a:spcBef>
                <a:spcPct val="50000"/>
              </a:spcBef>
              <a:buClr>
                <a:srgbClr val="FF3300"/>
              </a:buClr>
              <a:buFont typeface="Wingdings" pitchFamily="2" charset="2"/>
              <a:buChar char="l"/>
            </a:pPr>
            <a:r>
              <a:rPr lang="en-US" altLang="zh-CN" sz="2200" b="1" dirty="0">
                <a:solidFill>
                  <a:srgbClr val="0000CC"/>
                </a:solidFill>
              </a:rPr>
              <a:t>  </a:t>
            </a:r>
            <a:r>
              <a:rPr lang="zh-CN" altLang="en-US" sz="2800" b="1" dirty="0">
                <a:solidFill>
                  <a:srgbClr val="0000CC"/>
                </a:solidFill>
              </a:rPr>
              <a:t>定义：</a:t>
            </a:r>
          </a:p>
          <a:p>
            <a:pPr eaLnBrk="1" hangingPunct="1">
              <a:lnSpc>
                <a:spcPct val="120000"/>
              </a:lnSpc>
              <a:spcBef>
                <a:spcPct val="50000"/>
              </a:spcBef>
              <a:buClr>
                <a:srgbClr val="FF3300"/>
              </a:buClr>
              <a:buFont typeface="Wingdings" pitchFamily="2" charset="2"/>
              <a:buNone/>
            </a:pPr>
            <a:r>
              <a:rPr kumimoji="1" lang="zh-CN" altLang="en-US" sz="2800" b="1" dirty="0"/>
              <a:t> 指养分顺着浓度梯度 </a:t>
            </a:r>
            <a:r>
              <a:rPr kumimoji="1" lang="en-US" altLang="zh-CN" sz="2800" b="1" dirty="0"/>
              <a:t>(</a:t>
            </a:r>
            <a:r>
              <a:rPr kumimoji="1" lang="zh-CN" altLang="en-US" sz="2800" b="1" dirty="0"/>
              <a:t>分子和离子</a:t>
            </a:r>
            <a:r>
              <a:rPr kumimoji="1" lang="en-US" altLang="zh-CN" sz="2800" b="1" dirty="0"/>
              <a:t>) </a:t>
            </a:r>
            <a:r>
              <a:rPr kumimoji="1" lang="zh-CN" altLang="en-US" sz="2800" b="1" dirty="0"/>
              <a:t>或电化学势梯度（离子</a:t>
            </a:r>
            <a:r>
              <a:rPr kumimoji="1" lang="en-US" altLang="zh-CN" sz="2800" b="1" dirty="0"/>
              <a:t>) </a:t>
            </a:r>
            <a:r>
              <a:rPr kumimoji="1" lang="zh-CN" altLang="en-US" sz="2800" b="1" dirty="0"/>
              <a:t>由介质溶液进入细胞内的过程</a:t>
            </a:r>
          </a:p>
          <a:p>
            <a:pPr eaLnBrk="1" hangingPunct="1">
              <a:lnSpc>
                <a:spcPct val="120000"/>
              </a:lnSpc>
              <a:spcBef>
                <a:spcPct val="50000"/>
              </a:spcBef>
              <a:buClr>
                <a:srgbClr val="FF3300"/>
              </a:buClr>
              <a:buFont typeface="Wingdings" pitchFamily="2" charset="2"/>
              <a:buChar char="l"/>
            </a:pPr>
            <a:r>
              <a:rPr kumimoji="1" lang="zh-CN" altLang="en-US" sz="2800" b="1" dirty="0">
                <a:solidFill>
                  <a:srgbClr val="0000CC"/>
                </a:solidFill>
              </a:rPr>
              <a:t>  特点：</a:t>
            </a:r>
          </a:p>
          <a:p>
            <a:pPr eaLnBrk="1" hangingPunct="1">
              <a:lnSpc>
                <a:spcPct val="120000"/>
              </a:lnSpc>
              <a:spcBef>
                <a:spcPct val="50000"/>
              </a:spcBef>
              <a:buClr>
                <a:srgbClr val="FF3300"/>
              </a:buClr>
              <a:buFont typeface="Wingdings" pitchFamily="2" charset="2"/>
              <a:buNone/>
            </a:pPr>
            <a:r>
              <a:rPr kumimoji="1" lang="zh-CN" altLang="en-US" sz="2800" b="1" dirty="0"/>
              <a:t>不需要能量，也没有选择性，也叫非代谢性吸收。</a:t>
            </a:r>
          </a:p>
        </p:txBody>
      </p:sp>
    </p:spTree>
    <p:extLst>
      <p:ext uri="{BB962C8B-B14F-4D97-AF65-F5344CB8AC3E}">
        <p14:creationId xmlns:p14="http://schemas.microsoft.com/office/powerpoint/2010/main" val="82738916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4"/>
          <p:cNvSpPr txBox="1">
            <a:spLocks noChangeArrowheads="1"/>
          </p:cNvSpPr>
          <p:nvPr/>
        </p:nvSpPr>
        <p:spPr bwMode="auto">
          <a:xfrm>
            <a:off x="533400" y="457200"/>
            <a:ext cx="4038600" cy="51911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Clr>
                <a:srgbClr val="FF3300"/>
              </a:buClr>
              <a:buFont typeface="Wingdings" pitchFamily="2" charset="2"/>
              <a:buNone/>
            </a:pPr>
            <a:r>
              <a:rPr lang="zh-CN" altLang="en-US" sz="2800" b="1" dirty="0">
                <a:solidFill>
                  <a:srgbClr val="800000"/>
                </a:solidFill>
              </a:rPr>
              <a:t>（</a:t>
            </a:r>
            <a:r>
              <a:rPr lang="en-US" altLang="zh-CN" sz="2800" b="1" dirty="0">
                <a:solidFill>
                  <a:srgbClr val="800000"/>
                </a:solidFill>
              </a:rPr>
              <a:t>2</a:t>
            </a:r>
            <a:r>
              <a:rPr lang="zh-CN" altLang="en-US" sz="2800" b="1" dirty="0">
                <a:solidFill>
                  <a:srgbClr val="800000"/>
                </a:solidFill>
              </a:rPr>
              <a:t>）主动吸收</a:t>
            </a:r>
            <a:endParaRPr kumimoji="1" lang="zh-CN" altLang="en-US" sz="2800" b="1" dirty="0">
              <a:solidFill>
                <a:srgbClr val="800000"/>
              </a:solidFill>
            </a:endParaRPr>
          </a:p>
        </p:txBody>
      </p:sp>
      <p:sp>
        <p:nvSpPr>
          <p:cNvPr id="34819" name="Text Box 5"/>
          <p:cNvSpPr txBox="1">
            <a:spLocks noChangeArrowheads="1"/>
          </p:cNvSpPr>
          <p:nvPr/>
        </p:nvSpPr>
        <p:spPr bwMode="auto">
          <a:xfrm>
            <a:off x="457200" y="1219200"/>
            <a:ext cx="7772400" cy="2893100"/>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Clr>
                <a:srgbClr val="FF3300"/>
              </a:buClr>
              <a:buFont typeface="Wingdings" pitchFamily="2" charset="2"/>
              <a:buChar char="l"/>
            </a:pPr>
            <a:r>
              <a:rPr lang="en-US" altLang="zh-CN" sz="2200" b="1" dirty="0"/>
              <a:t> </a:t>
            </a:r>
            <a:r>
              <a:rPr lang="zh-CN" altLang="en-US" sz="2800" b="1" dirty="0"/>
              <a:t>定义</a:t>
            </a:r>
          </a:p>
          <a:p>
            <a:pPr eaLnBrk="1" hangingPunct="1">
              <a:spcBef>
                <a:spcPct val="50000"/>
              </a:spcBef>
            </a:pPr>
            <a:r>
              <a:rPr lang="zh-CN" altLang="en-US" sz="2800" b="1" dirty="0"/>
              <a:t>膜外养分逆浓度梯度 </a:t>
            </a:r>
            <a:r>
              <a:rPr lang="en-US" altLang="zh-CN" sz="2800" b="1" dirty="0"/>
              <a:t>(</a:t>
            </a:r>
            <a:r>
              <a:rPr lang="zh-CN" altLang="en-US" sz="2800" b="1" dirty="0"/>
              <a:t>分子和离子</a:t>
            </a:r>
            <a:r>
              <a:rPr lang="en-US" altLang="zh-CN" sz="2800" b="1" dirty="0"/>
              <a:t>) </a:t>
            </a:r>
            <a:r>
              <a:rPr lang="zh-CN" altLang="en-US" sz="2800" b="1" dirty="0"/>
              <a:t>或电化学势梯度</a:t>
            </a:r>
            <a:r>
              <a:rPr lang="en-US" altLang="zh-CN" sz="2800" b="1" dirty="0"/>
              <a:t>(</a:t>
            </a:r>
            <a:r>
              <a:rPr lang="zh-CN" altLang="en-US" sz="2800" b="1" dirty="0"/>
              <a:t>离子</a:t>
            </a:r>
            <a:r>
              <a:rPr lang="en-US" altLang="zh-CN" sz="2800" b="1" dirty="0"/>
              <a:t>)</a:t>
            </a:r>
            <a:r>
              <a:rPr lang="zh-CN" altLang="en-US" sz="2800" b="1" dirty="0"/>
              <a:t>通过细胞膜进入细胞内的过程。</a:t>
            </a:r>
          </a:p>
          <a:p>
            <a:pPr eaLnBrk="1" hangingPunct="1">
              <a:spcBef>
                <a:spcPct val="50000"/>
              </a:spcBef>
              <a:buClr>
                <a:srgbClr val="FF3300"/>
              </a:buClr>
              <a:buFont typeface="Wingdings" pitchFamily="2" charset="2"/>
              <a:buChar char="l"/>
            </a:pPr>
            <a:r>
              <a:rPr lang="zh-CN" altLang="en-US" sz="2800" b="1" dirty="0"/>
              <a:t> 特点</a:t>
            </a:r>
          </a:p>
          <a:p>
            <a:pPr eaLnBrk="1" hangingPunct="1">
              <a:spcBef>
                <a:spcPct val="50000"/>
              </a:spcBef>
            </a:pPr>
            <a:r>
              <a:rPr lang="zh-CN" altLang="en-US" sz="2800" b="1" dirty="0"/>
              <a:t>需要能量，具有选择性</a:t>
            </a:r>
            <a:r>
              <a:rPr lang="zh-CN" altLang="en-US" sz="2800" b="1" dirty="0" smtClean="0"/>
              <a:t>。</a:t>
            </a:r>
          </a:p>
        </p:txBody>
      </p:sp>
    </p:spTree>
    <p:extLst>
      <p:ext uri="{BB962C8B-B14F-4D97-AF65-F5344CB8AC3E}">
        <p14:creationId xmlns:p14="http://schemas.microsoft.com/office/powerpoint/2010/main" val="25193303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838200" y="685800"/>
            <a:ext cx="5562600" cy="51911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Clr>
                <a:srgbClr val="FF3300"/>
              </a:buClr>
              <a:buFont typeface="Wingdings" pitchFamily="2" charset="2"/>
              <a:buNone/>
            </a:pPr>
            <a:r>
              <a:rPr lang="zh-CN" altLang="en-US" sz="2800" b="1" dirty="0" smtClean="0"/>
              <a:t>（</a:t>
            </a:r>
            <a:r>
              <a:rPr lang="en-US" altLang="zh-CN" sz="2800" b="1" dirty="0" smtClean="0"/>
              <a:t>3</a:t>
            </a:r>
            <a:r>
              <a:rPr lang="zh-CN" altLang="en-US" sz="2800" b="1" dirty="0" smtClean="0"/>
              <a:t>）</a:t>
            </a:r>
            <a:r>
              <a:rPr lang="zh-CN" altLang="en-US" sz="2800" b="1" dirty="0"/>
              <a:t>被动吸收与主动吸收的比较</a:t>
            </a:r>
            <a:endParaRPr kumimoji="1" lang="zh-CN" altLang="en-US" sz="2800" b="1" dirty="0"/>
          </a:p>
        </p:txBody>
      </p:sp>
      <p:sp>
        <p:nvSpPr>
          <p:cNvPr id="38915" name="Text Box 5"/>
          <p:cNvSpPr txBox="1">
            <a:spLocks noChangeArrowheads="1"/>
          </p:cNvSpPr>
          <p:nvPr/>
        </p:nvSpPr>
        <p:spPr bwMode="auto">
          <a:xfrm>
            <a:off x="2133600" y="2101056"/>
            <a:ext cx="4495800" cy="2655887"/>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buClr>
                <a:srgbClr val="FF3300"/>
              </a:buClr>
              <a:buFont typeface="Wingdings" pitchFamily="2" charset="2"/>
              <a:buChar char="l"/>
            </a:pPr>
            <a:r>
              <a:rPr lang="en-US" altLang="zh-CN" sz="2200" b="1" dirty="0"/>
              <a:t>  </a:t>
            </a:r>
            <a:r>
              <a:rPr lang="zh-CN" altLang="en-US" sz="2800" b="1" dirty="0"/>
              <a:t>是否逆电化学梯度				       </a:t>
            </a:r>
          </a:p>
          <a:p>
            <a:pPr eaLnBrk="1" hangingPunct="1">
              <a:spcBef>
                <a:spcPct val="50000"/>
              </a:spcBef>
              <a:buClr>
                <a:srgbClr val="FF3300"/>
              </a:buClr>
              <a:buFont typeface="Wingdings" pitchFamily="2" charset="2"/>
              <a:buChar char="l"/>
            </a:pPr>
            <a:r>
              <a:rPr lang="zh-CN" altLang="en-US" sz="2800" b="1" dirty="0"/>
              <a:t>  是否消耗代谢能量    			      </a:t>
            </a:r>
          </a:p>
          <a:p>
            <a:pPr eaLnBrk="1" hangingPunct="1">
              <a:spcBef>
                <a:spcPct val="50000"/>
              </a:spcBef>
              <a:buClr>
                <a:srgbClr val="FF3300"/>
              </a:buClr>
              <a:buFont typeface="Wingdings" pitchFamily="2" charset="2"/>
              <a:buChar char="l"/>
            </a:pPr>
            <a:r>
              <a:rPr lang="zh-CN" altLang="en-US" sz="2800" b="1" dirty="0"/>
              <a:t>  是否有选择性</a:t>
            </a:r>
          </a:p>
        </p:txBody>
      </p:sp>
    </p:spTree>
    <p:extLst>
      <p:ext uri="{BB962C8B-B14F-4D97-AF65-F5344CB8AC3E}">
        <p14:creationId xmlns:p14="http://schemas.microsoft.com/office/powerpoint/2010/main" val="73693908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2743200" y="838200"/>
            <a:ext cx="3962400" cy="51911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zh-CN" altLang="en-US" sz="2800">
                <a:solidFill>
                  <a:srgbClr val="0000CC"/>
                </a:solidFill>
              </a:rPr>
              <a:t>第四节 施肥的基本原理</a:t>
            </a:r>
          </a:p>
        </p:txBody>
      </p:sp>
      <p:sp>
        <p:nvSpPr>
          <p:cNvPr id="3075" name="Line 5"/>
          <p:cNvSpPr>
            <a:spLocks noChangeShapeType="1"/>
          </p:cNvSpPr>
          <p:nvPr/>
        </p:nvSpPr>
        <p:spPr bwMode="auto">
          <a:xfrm>
            <a:off x="1295400" y="1600200"/>
            <a:ext cx="7086600" cy="0"/>
          </a:xfrm>
          <a:prstGeom prst="line">
            <a:avLst/>
          </a:prstGeom>
          <a:noFill/>
          <a:ln w="50800">
            <a:solidFill>
              <a:srgbClr val="FF0000"/>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76" name="Text Box 6"/>
          <p:cNvSpPr txBox="1">
            <a:spLocks noChangeArrowheads="1"/>
          </p:cNvSpPr>
          <p:nvPr/>
        </p:nvSpPr>
        <p:spPr bwMode="auto">
          <a:xfrm>
            <a:off x="3352800" y="2076450"/>
            <a:ext cx="2971800" cy="287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buClr>
                <a:srgbClr val="0000FF"/>
              </a:buClr>
              <a:buFont typeface="Wingdings" pitchFamily="2" charset="2"/>
              <a:buChar char="l"/>
            </a:pPr>
            <a:r>
              <a:rPr lang="en-US" altLang="zh-CN" sz="2400"/>
              <a:t>  </a:t>
            </a:r>
            <a:r>
              <a:rPr lang="zh-CN" altLang="en-US" sz="2600"/>
              <a:t>矿质营养学说</a:t>
            </a:r>
          </a:p>
          <a:p>
            <a:pPr eaLnBrk="1" hangingPunct="1">
              <a:spcBef>
                <a:spcPct val="50000"/>
              </a:spcBef>
              <a:buClr>
                <a:srgbClr val="0000FF"/>
              </a:buClr>
              <a:buFont typeface="Wingdings" pitchFamily="2" charset="2"/>
              <a:buChar char="l"/>
            </a:pPr>
            <a:r>
              <a:rPr lang="zh-CN" altLang="en-US" sz="2600"/>
              <a:t>  养分归还学说</a:t>
            </a:r>
          </a:p>
          <a:p>
            <a:pPr eaLnBrk="1" hangingPunct="1">
              <a:spcBef>
                <a:spcPct val="50000"/>
              </a:spcBef>
              <a:buClr>
                <a:srgbClr val="0000FF"/>
              </a:buClr>
              <a:buFont typeface="Wingdings" pitchFamily="2" charset="2"/>
              <a:buChar char="l"/>
            </a:pPr>
            <a:r>
              <a:rPr lang="zh-CN" altLang="en-US" sz="2600"/>
              <a:t>  最小养分律</a:t>
            </a:r>
          </a:p>
          <a:p>
            <a:pPr eaLnBrk="1" hangingPunct="1">
              <a:spcBef>
                <a:spcPct val="50000"/>
              </a:spcBef>
              <a:buClr>
                <a:srgbClr val="0000FF"/>
              </a:buClr>
              <a:buFont typeface="Wingdings" pitchFamily="2" charset="2"/>
              <a:buChar char="l"/>
            </a:pPr>
            <a:r>
              <a:rPr lang="zh-CN" altLang="en-US" sz="2600"/>
              <a:t>  报酬递减律</a:t>
            </a:r>
          </a:p>
          <a:p>
            <a:pPr eaLnBrk="1" hangingPunct="1">
              <a:spcBef>
                <a:spcPct val="50000"/>
              </a:spcBef>
              <a:buClr>
                <a:srgbClr val="0000FF"/>
              </a:buClr>
              <a:buFont typeface="Wingdings" pitchFamily="2" charset="2"/>
              <a:buChar char="l"/>
            </a:pPr>
            <a:r>
              <a:rPr lang="zh-CN" altLang="en-US" sz="2600"/>
              <a:t>  因子综合作用律</a:t>
            </a:r>
          </a:p>
        </p:txBody>
      </p:sp>
    </p:spTree>
    <p:extLst>
      <p:ext uri="{BB962C8B-B14F-4D97-AF65-F5344CB8AC3E}">
        <p14:creationId xmlns:p14="http://schemas.microsoft.com/office/powerpoint/2010/main" val="121968611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AutoShape 4"/>
          <p:cNvSpPr>
            <a:spLocks noChangeArrowheads="1"/>
          </p:cNvSpPr>
          <p:nvPr/>
        </p:nvSpPr>
        <p:spPr bwMode="auto">
          <a:xfrm>
            <a:off x="533400" y="457200"/>
            <a:ext cx="2590800" cy="609600"/>
          </a:xfrm>
          <a:prstGeom prst="roundRect">
            <a:avLst>
              <a:gd name="adj" fmla="val 16667"/>
            </a:avLst>
          </a:prstGeom>
          <a:solidFill>
            <a:srgbClr val="FFFF99"/>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lang="en-US" altLang="zh-CN" sz="2400">
                <a:solidFill>
                  <a:srgbClr val="0000CC"/>
                </a:solidFill>
                <a:ea typeface="华文楷体" pitchFamily="2" charset="-122"/>
              </a:rPr>
              <a:t>3</a:t>
            </a:r>
            <a:r>
              <a:rPr lang="zh-CN" altLang="en-US" sz="2400">
                <a:solidFill>
                  <a:srgbClr val="0000CC"/>
                </a:solidFill>
                <a:ea typeface="华文楷体" pitchFamily="2" charset="-122"/>
              </a:rPr>
              <a:t>、最小养分律</a:t>
            </a:r>
          </a:p>
        </p:txBody>
      </p:sp>
      <p:sp>
        <p:nvSpPr>
          <p:cNvPr id="6147" name="Text Box 5"/>
          <p:cNvSpPr txBox="1">
            <a:spLocks noChangeArrowheads="1"/>
          </p:cNvSpPr>
          <p:nvPr/>
        </p:nvSpPr>
        <p:spPr bwMode="auto">
          <a:xfrm>
            <a:off x="3505200" y="533400"/>
            <a:ext cx="2362200" cy="4572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t>(</a:t>
            </a:r>
            <a:r>
              <a:rPr lang="zh-CN" altLang="en-US" sz="2400"/>
              <a:t>由李比希提出</a:t>
            </a:r>
            <a:r>
              <a:rPr lang="en-US" altLang="zh-CN" sz="2400"/>
              <a:t>)</a:t>
            </a:r>
          </a:p>
        </p:txBody>
      </p:sp>
      <p:sp>
        <p:nvSpPr>
          <p:cNvPr id="6148" name="Text Box 6"/>
          <p:cNvSpPr txBox="1">
            <a:spLocks noChangeArrowheads="1"/>
          </p:cNvSpPr>
          <p:nvPr/>
        </p:nvSpPr>
        <p:spPr bwMode="auto">
          <a:xfrm>
            <a:off x="533400" y="1143000"/>
            <a:ext cx="7696200" cy="19970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a:lnSpc>
                <a:spcPct val="120000"/>
              </a:lnSpc>
            </a:pPr>
            <a:r>
              <a:rPr kumimoji="1" lang="zh-CN" altLang="en-US" sz="2600" dirty="0">
                <a:latin typeface="Times New Roman" pitchFamily="18" charset="0"/>
              </a:rPr>
              <a:t>定义：作物产量受土壤中相对含量最少的养分因子所控制，产量高低随最小养分补充量的多少而变化，如果这个因子得不到满足，即使增加其他的养分因子，作物产量也不可能提高。 </a:t>
            </a:r>
          </a:p>
        </p:txBody>
      </p:sp>
      <p:graphicFrame>
        <p:nvGraphicFramePr>
          <p:cNvPr id="6149" name="Object 7"/>
          <p:cNvGraphicFramePr>
            <a:graphicFrameLocks noChangeAspect="1"/>
          </p:cNvGraphicFramePr>
          <p:nvPr/>
        </p:nvGraphicFramePr>
        <p:xfrm>
          <a:off x="2438400" y="3255963"/>
          <a:ext cx="4162425" cy="3106737"/>
        </p:xfrm>
        <a:graphic>
          <a:graphicData uri="http://schemas.openxmlformats.org/presentationml/2006/ole">
            <mc:AlternateContent xmlns:mc="http://schemas.openxmlformats.org/markup-compatibility/2006">
              <mc:Choice xmlns:v="urn:schemas-microsoft-com:vml" Requires="v">
                <p:oleObj spid="_x0000_s2100" name="幻灯片" r:id="rId3" imgW="4543143" imgH="3391200" progId="PowerPoint.Slide.8">
                  <p:embed/>
                </p:oleObj>
              </mc:Choice>
              <mc:Fallback>
                <p:oleObj name="幻灯片" r:id="rId3" imgW="4543143" imgH="3391200" progId="PowerPoint.Slide.8">
                  <p:embed/>
                  <p:pic>
                    <p:nvPicPr>
                      <p:cNvPr id="0" name=""/>
                      <p:cNvPicPr>
                        <a:picLocks noChangeAspect="1" noChangeArrowheads="1"/>
                      </p:cNvPicPr>
                      <p:nvPr/>
                    </p:nvPicPr>
                    <p:blipFill>
                      <a:blip r:embed="rId4">
                        <a:grayscl/>
                        <a:extLst>
                          <a:ext uri="{28A0092B-C50C-407E-A947-70E740481C1C}">
                            <a14:useLocalDpi xmlns:a14="http://schemas.microsoft.com/office/drawing/2010/main" val="0"/>
                          </a:ext>
                        </a:extLst>
                      </a:blip>
                      <a:srcRect/>
                      <a:stretch>
                        <a:fillRect/>
                      </a:stretch>
                    </p:blipFill>
                    <p:spPr bwMode="auto">
                      <a:xfrm>
                        <a:off x="2438400" y="3255963"/>
                        <a:ext cx="4162425" cy="310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0" name="Text Box 8"/>
          <p:cNvSpPr txBox="1">
            <a:spLocks noChangeArrowheads="1"/>
          </p:cNvSpPr>
          <p:nvPr/>
        </p:nvSpPr>
        <p:spPr bwMode="auto">
          <a:xfrm>
            <a:off x="6858000" y="3886200"/>
            <a:ext cx="1828800" cy="45720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charset="0"/>
                <a:ea typeface="宋体" pitchFamily="2" charset="-122"/>
              </a:defRPr>
            </a:lvl1pPr>
            <a:lvl2pPr marL="742950" indent="-285750">
              <a:defRPr b="1">
                <a:solidFill>
                  <a:schemeClr val="tx1"/>
                </a:solidFill>
                <a:latin typeface="Arial" charset="0"/>
                <a:ea typeface="宋体" pitchFamily="2" charset="-122"/>
              </a:defRPr>
            </a:lvl2pPr>
            <a:lvl3pPr marL="1143000" indent="-228600">
              <a:defRPr b="1">
                <a:solidFill>
                  <a:schemeClr val="tx1"/>
                </a:solidFill>
                <a:latin typeface="Arial" charset="0"/>
                <a:ea typeface="宋体" pitchFamily="2" charset="-122"/>
              </a:defRPr>
            </a:lvl3pPr>
            <a:lvl4pPr marL="1600200" indent="-228600">
              <a:defRPr b="1">
                <a:solidFill>
                  <a:schemeClr val="tx1"/>
                </a:solidFill>
                <a:latin typeface="Arial" charset="0"/>
                <a:ea typeface="宋体" pitchFamily="2" charset="-122"/>
              </a:defRPr>
            </a:lvl4pPr>
            <a:lvl5pPr marL="2057400" indent="-228600">
              <a:defRPr b="1">
                <a:solidFill>
                  <a:schemeClr val="tx1"/>
                </a:solidFill>
                <a:latin typeface="Arial" charset="0"/>
                <a:ea typeface="宋体" pitchFamily="2" charset="-122"/>
              </a:defRPr>
            </a:lvl5pPr>
            <a:lvl6pPr marL="2514600" indent="-228600" eaLnBrk="0" fontAlgn="base" hangingPunct="0">
              <a:spcBef>
                <a:spcPct val="0"/>
              </a:spcBef>
              <a:spcAft>
                <a:spcPct val="0"/>
              </a:spcAft>
              <a:defRPr b="1">
                <a:solidFill>
                  <a:schemeClr val="tx1"/>
                </a:solidFill>
                <a:latin typeface="Arial" charset="0"/>
                <a:ea typeface="宋体" pitchFamily="2" charset="-122"/>
              </a:defRPr>
            </a:lvl6pPr>
            <a:lvl7pPr marL="2971800" indent="-228600" eaLnBrk="0" fontAlgn="base" hangingPunct="0">
              <a:spcBef>
                <a:spcPct val="0"/>
              </a:spcBef>
              <a:spcAft>
                <a:spcPct val="0"/>
              </a:spcAft>
              <a:defRPr b="1">
                <a:solidFill>
                  <a:schemeClr val="tx1"/>
                </a:solidFill>
                <a:latin typeface="Arial" charset="0"/>
                <a:ea typeface="宋体" pitchFamily="2" charset="-122"/>
              </a:defRPr>
            </a:lvl7pPr>
            <a:lvl8pPr marL="3429000" indent="-228600" eaLnBrk="0" fontAlgn="base" hangingPunct="0">
              <a:spcBef>
                <a:spcPct val="0"/>
              </a:spcBef>
              <a:spcAft>
                <a:spcPct val="0"/>
              </a:spcAft>
              <a:defRPr b="1">
                <a:solidFill>
                  <a:schemeClr val="tx1"/>
                </a:solidFill>
                <a:latin typeface="Arial" charset="0"/>
                <a:ea typeface="宋体" pitchFamily="2" charset="-122"/>
              </a:defRPr>
            </a:lvl8pPr>
            <a:lvl9pPr marL="3886200" indent="-228600" eaLnBrk="0" fontAlgn="base" hangingPunct="0">
              <a:spcBef>
                <a:spcPct val="0"/>
              </a:spcBef>
              <a:spcAft>
                <a:spcPct val="0"/>
              </a:spcAft>
              <a:defRPr b="1">
                <a:solidFill>
                  <a:schemeClr val="tx1"/>
                </a:solidFill>
                <a:latin typeface="Arial" charset="0"/>
                <a:ea typeface="宋体" pitchFamily="2" charset="-122"/>
              </a:defRPr>
            </a:lvl9pPr>
          </a:lstStyle>
          <a:p>
            <a:pPr eaLnBrk="1" hangingPunct="1">
              <a:spcBef>
                <a:spcPct val="50000"/>
              </a:spcBef>
            </a:pPr>
            <a:r>
              <a:rPr lang="en-US" altLang="zh-CN" sz="2400"/>
              <a:t>“</a:t>
            </a:r>
            <a:r>
              <a:rPr lang="zh-CN" altLang="en-US" sz="2400"/>
              <a:t>木桶理论”</a:t>
            </a:r>
          </a:p>
        </p:txBody>
      </p:sp>
      <p:sp>
        <p:nvSpPr>
          <p:cNvPr id="6151" name="Line 9"/>
          <p:cNvSpPr>
            <a:spLocks noChangeShapeType="1"/>
          </p:cNvSpPr>
          <p:nvPr/>
        </p:nvSpPr>
        <p:spPr bwMode="auto">
          <a:xfrm flipH="1">
            <a:off x="6705600" y="4419600"/>
            <a:ext cx="914400" cy="68580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59502125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bwMode="auto">
          <a:xfrm>
            <a:off x="457200" y="685800"/>
            <a:ext cx="8229600" cy="4873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zh-CN" altLang="en-US" sz="2400" b="1" dirty="0" smtClean="0">
                <a:solidFill>
                  <a:srgbClr val="3333FF"/>
                </a:solidFill>
                <a:latin typeface="方正大标宋简体" pitchFamily="2" charset="-122"/>
                <a:ea typeface="方正大标宋简体" pitchFamily="2" charset="-122"/>
                <a:sym typeface="Wingdings" pitchFamily="2" charset="2"/>
              </a:rPr>
              <a:t>应用最小养分律时应注意的问题？</a:t>
            </a:r>
          </a:p>
        </p:txBody>
      </p:sp>
      <p:sp>
        <p:nvSpPr>
          <p:cNvPr id="174083" name="Rectangle 3"/>
          <p:cNvSpPr>
            <a:spLocks noGrp="1" noChangeArrowheads="1"/>
          </p:cNvSpPr>
          <p:nvPr>
            <p:ph type="body" idx="1"/>
          </p:nvPr>
        </p:nvSpPr>
        <p:spPr bwMode="auto">
          <a:xfrm>
            <a:off x="533400" y="1219200"/>
            <a:ext cx="8229600" cy="4525963"/>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fontScale="92500"/>
          </a:bodyPr>
          <a:lstStyle/>
          <a:p>
            <a:pPr eaLnBrk="1" hangingPunct="1">
              <a:lnSpc>
                <a:spcPct val="210000"/>
              </a:lnSpc>
              <a:buClr>
                <a:srgbClr val="D60093"/>
              </a:buClr>
              <a:buFont typeface="Webdings" pitchFamily="18" charset="2"/>
              <a:buChar char=""/>
            </a:pPr>
            <a:r>
              <a:rPr lang="zh-CN" altLang="en-US" sz="2400" b="1" dirty="0" smtClean="0">
                <a:latin typeface="宋体" pitchFamily="2" charset="-122"/>
              </a:rPr>
              <a:t>最小养分系指土壤中相对于植物需求而言最缺少的养分</a:t>
            </a:r>
            <a:r>
              <a:rPr lang="en-US" altLang="zh-CN" sz="2400" b="1" dirty="0" smtClean="0">
                <a:latin typeface="宋体" pitchFamily="2" charset="-122"/>
              </a:rPr>
              <a:t>,</a:t>
            </a:r>
            <a:r>
              <a:rPr lang="zh-CN" altLang="en-US" sz="2400" b="1" dirty="0" smtClean="0">
                <a:latin typeface="宋体" pitchFamily="2" charset="-122"/>
              </a:rPr>
              <a:t>并非植物体内或土壤中含量最少的养分。</a:t>
            </a:r>
          </a:p>
          <a:p>
            <a:pPr eaLnBrk="1" hangingPunct="1">
              <a:lnSpc>
                <a:spcPct val="210000"/>
              </a:lnSpc>
              <a:buClr>
                <a:srgbClr val="D60093"/>
              </a:buClr>
              <a:buFont typeface="Webdings" pitchFamily="18" charset="2"/>
              <a:buChar char=""/>
            </a:pPr>
            <a:r>
              <a:rPr lang="zh-CN" altLang="en-US" sz="2400" b="1" dirty="0" smtClean="0">
                <a:latin typeface="宋体" pitchFamily="2" charset="-122"/>
              </a:rPr>
              <a:t>最小养分与非最小养分间的关系并非固定不变，在一定条件（如施肥）下可以相互转化。</a:t>
            </a:r>
          </a:p>
          <a:p>
            <a:pPr eaLnBrk="1" hangingPunct="1">
              <a:lnSpc>
                <a:spcPct val="210000"/>
              </a:lnSpc>
              <a:buClr>
                <a:srgbClr val="D60093"/>
              </a:buClr>
              <a:buFont typeface="Webdings" pitchFamily="18" charset="2"/>
              <a:buChar char=""/>
            </a:pPr>
            <a:r>
              <a:rPr lang="zh-CN" altLang="en-US" sz="2400" b="1" dirty="0" smtClean="0">
                <a:latin typeface="宋体" pitchFamily="2" charset="-122"/>
              </a:rPr>
              <a:t>如增施非最小养分（盲目施肥）不仅不能提高作物产量，反会造成肥料浪费及环境污染。考虑其他必须养分供应之间的平衡。</a:t>
            </a:r>
          </a:p>
          <a:p>
            <a:pPr eaLnBrk="1" hangingPunct="1">
              <a:lnSpc>
                <a:spcPct val="80000"/>
              </a:lnSpc>
            </a:pPr>
            <a:endParaRPr lang="en-US" altLang="zh-CN" sz="2400" b="1" dirty="0" smtClean="0">
              <a:latin typeface="宋体" pitchFamily="2" charset="-122"/>
            </a:endParaRPr>
          </a:p>
        </p:txBody>
      </p:sp>
    </p:spTree>
    <p:extLst>
      <p:ext uri="{BB962C8B-B14F-4D97-AF65-F5344CB8AC3E}">
        <p14:creationId xmlns:p14="http://schemas.microsoft.com/office/powerpoint/2010/main" val="42806256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4"/>
          <p:cNvSpPr txBox="1">
            <a:spLocks noChangeArrowheads="1"/>
          </p:cNvSpPr>
          <p:nvPr/>
        </p:nvSpPr>
        <p:spPr bwMode="auto">
          <a:xfrm>
            <a:off x="533400" y="1676400"/>
            <a:ext cx="8077200"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defRPr>
                <a:solidFill>
                  <a:schemeClr val="tx1"/>
                </a:solidFill>
                <a:latin typeface="Arial" charset="0"/>
                <a:ea typeface="宋体" pitchFamily="2" charset="-122"/>
              </a:defRPr>
            </a:lvl1pPr>
            <a:lvl2pPr>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lvl="1">
              <a:lnSpc>
                <a:spcPct val="130000"/>
              </a:lnSpc>
            </a:pPr>
            <a:r>
              <a:rPr kumimoji="1" lang="zh-CN" altLang="en-US" sz="2400" b="1" dirty="0">
                <a:latin typeface="Times New Roman" pitchFamily="18" charset="0"/>
                <a:ea typeface="楷体_GB2312" pitchFamily="49" charset="-122"/>
              </a:rPr>
              <a:t>化学肥料进入土壤后，如植物吸收肥料中的阳离子比阴离子快时，土壤溶液中就有阴离子过剩，生成相应酸性物质，久而久之就会引起土壤酸化。这类肥料称为生理酸性肥料。反之，即为生理碱性肥料。</a:t>
            </a:r>
          </a:p>
        </p:txBody>
      </p:sp>
      <p:sp>
        <p:nvSpPr>
          <p:cNvPr id="102403" name="Text Box 5"/>
          <p:cNvSpPr txBox="1">
            <a:spLocks noChangeArrowheads="1"/>
          </p:cNvSpPr>
          <p:nvPr/>
        </p:nvSpPr>
        <p:spPr bwMode="auto">
          <a:xfrm>
            <a:off x="1143000" y="792163"/>
            <a:ext cx="6858000"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800" b="1" dirty="0">
                <a:latin typeface="Times New Roman" pitchFamily="18" charset="0"/>
                <a:ea typeface="楷体_GB2312" pitchFamily="49" charset="-122"/>
              </a:rPr>
              <a:t>生理酸性（碱性）肥料</a:t>
            </a:r>
          </a:p>
        </p:txBody>
      </p:sp>
      <p:sp>
        <p:nvSpPr>
          <p:cNvPr id="102404" name="Line 6"/>
          <p:cNvSpPr>
            <a:spLocks noChangeShapeType="1"/>
          </p:cNvSpPr>
          <p:nvPr/>
        </p:nvSpPr>
        <p:spPr bwMode="auto">
          <a:xfrm>
            <a:off x="0" y="1447800"/>
            <a:ext cx="91440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aphicFrame>
        <p:nvGraphicFramePr>
          <p:cNvPr id="102405" name="Object 7"/>
          <p:cNvGraphicFramePr>
            <a:graphicFrameLocks/>
          </p:cNvGraphicFramePr>
          <p:nvPr/>
        </p:nvGraphicFramePr>
        <p:xfrm>
          <a:off x="4114800" y="4419600"/>
          <a:ext cx="1524000" cy="2124075"/>
        </p:xfrm>
        <a:graphic>
          <a:graphicData uri="http://schemas.openxmlformats.org/presentationml/2006/ole">
            <mc:AlternateContent xmlns:mc="http://schemas.openxmlformats.org/markup-compatibility/2006">
              <mc:Choice xmlns:v="urn:schemas-microsoft-com:vml" Requires="v">
                <p:oleObj spid="_x0000_s3172" name="ClipArt" r:id="rId3" imgW="2391581" imgH="3657600" progId="MS_ClipArt_Gallery.2">
                  <p:embed/>
                </p:oleObj>
              </mc:Choice>
              <mc:Fallback>
                <p:oleObj name="ClipArt" r:id="rId3" imgW="2391581" imgH="3657600"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4419600"/>
                        <a:ext cx="1524000" cy="212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06" name="Object 8"/>
          <p:cNvGraphicFramePr>
            <a:graphicFrameLocks noChangeAspect="1"/>
          </p:cNvGraphicFramePr>
          <p:nvPr/>
        </p:nvGraphicFramePr>
        <p:xfrm>
          <a:off x="5981700" y="3636963"/>
          <a:ext cx="3162300" cy="3221037"/>
        </p:xfrm>
        <a:graphic>
          <a:graphicData uri="http://schemas.openxmlformats.org/presentationml/2006/ole">
            <mc:AlternateContent xmlns:mc="http://schemas.openxmlformats.org/markup-compatibility/2006">
              <mc:Choice xmlns:v="urn:schemas-microsoft-com:vml" Requires="v">
                <p:oleObj spid="_x0000_s3173" name="Clip" r:id="rId5" imgW="448310" imgH="456565" progId="MS_ClipArt_Gallery.2">
                  <p:embed/>
                </p:oleObj>
              </mc:Choice>
              <mc:Fallback>
                <p:oleObj name="Clip" r:id="rId5" imgW="448310" imgH="456565" progId="MS_ClipArt_Gallery.2">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1700" y="3636963"/>
                        <a:ext cx="3162300" cy="322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p:nvPr/>
        </p:nvSpPr>
        <p:spPr>
          <a:xfrm>
            <a:off x="519055" y="4267200"/>
            <a:ext cx="2044149" cy="1200329"/>
          </a:xfrm>
          <a:prstGeom prst="rect">
            <a:avLst/>
          </a:prstGeom>
        </p:spPr>
        <p:txBody>
          <a:bodyPr wrap="none">
            <a:spAutoFit/>
          </a:bodyPr>
          <a:lstStyle/>
          <a:p>
            <a:r>
              <a:rPr lang="zh-CN" altLang="en-US" dirty="0"/>
              <a:t>硫酸铵</a:t>
            </a:r>
            <a:r>
              <a:rPr lang="zh-CN" altLang="en-US" dirty="0" smtClean="0"/>
              <a:t>、氯化钾是</a:t>
            </a:r>
            <a:endParaRPr lang="en-US" altLang="zh-CN" dirty="0" smtClean="0"/>
          </a:p>
          <a:p>
            <a:endParaRPr lang="en-US" altLang="zh-CN" dirty="0"/>
          </a:p>
          <a:p>
            <a:r>
              <a:rPr lang="zh-CN" altLang="en-US" dirty="0" smtClean="0"/>
              <a:t>硝酸钠是</a:t>
            </a:r>
            <a:endParaRPr lang="en-US" altLang="zh-CN" dirty="0" smtClean="0"/>
          </a:p>
          <a:p>
            <a:endParaRPr lang="en-US" altLang="zh-CN" dirty="0" smtClean="0"/>
          </a:p>
        </p:txBody>
      </p:sp>
      <p:sp>
        <p:nvSpPr>
          <p:cNvPr id="3" name="TextBox 2"/>
          <p:cNvSpPr txBox="1"/>
          <p:nvPr/>
        </p:nvSpPr>
        <p:spPr>
          <a:xfrm>
            <a:off x="2667000" y="4267200"/>
            <a:ext cx="1811714" cy="369332"/>
          </a:xfrm>
          <a:prstGeom prst="rect">
            <a:avLst/>
          </a:prstGeom>
          <a:noFill/>
        </p:spPr>
        <p:txBody>
          <a:bodyPr wrap="none" rtlCol="0">
            <a:spAutoFit/>
          </a:bodyPr>
          <a:lstStyle/>
          <a:p>
            <a:r>
              <a:rPr lang="zh-CN" altLang="en-US" dirty="0" smtClean="0">
                <a:solidFill>
                  <a:srgbClr val="FF0000"/>
                </a:solidFill>
              </a:rPr>
              <a:t>生理性酸性肥料</a:t>
            </a:r>
            <a:endParaRPr lang="zh-CN" altLang="en-US" dirty="0">
              <a:solidFill>
                <a:srgbClr val="FF0000"/>
              </a:solidFill>
            </a:endParaRPr>
          </a:p>
        </p:txBody>
      </p:sp>
      <p:sp>
        <p:nvSpPr>
          <p:cNvPr id="9" name="TextBox 8"/>
          <p:cNvSpPr txBox="1"/>
          <p:nvPr/>
        </p:nvSpPr>
        <p:spPr>
          <a:xfrm>
            <a:off x="1761143" y="4867364"/>
            <a:ext cx="1811714" cy="369332"/>
          </a:xfrm>
          <a:prstGeom prst="rect">
            <a:avLst/>
          </a:prstGeom>
          <a:noFill/>
        </p:spPr>
        <p:txBody>
          <a:bodyPr wrap="none" rtlCol="0">
            <a:spAutoFit/>
          </a:bodyPr>
          <a:lstStyle/>
          <a:p>
            <a:r>
              <a:rPr lang="zh-CN" altLang="en-US" dirty="0" smtClean="0">
                <a:solidFill>
                  <a:srgbClr val="FF0000"/>
                </a:solidFill>
              </a:rPr>
              <a:t>生理性碱性肥料</a:t>
            </a:r>
            <a:endParaRPr lang="zh-CN" altLang="en-US" dirty="0">
              <a:solidFill>
                <a:srgbClr val="FF0000"/>
              </a:solidFill>
            </a:endParaRPr>
          </a:p>
        </p:txBody>
      </p:sp>
    </p:spTree>
    <p:extLst>
      <p:ext uri="{BB962C8B-B14F-4D97-AF65-F5344CB8AC3E}">
        <p14:creationId xmlns:p14="http://schemas.microsoft.com/office/powerpoint/2010/main" val="28399965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r>
              <a:rPr lang="zh-CN" altLang="en-US">
                <a:solidFill>
                  <a:srgbClr val="FF0000"/>
                </a:solidFill>
                <a:ea typeface="楷体_GB2312" pitchFamily="49" charset="-122"/>
              </a:rPr>
              <a:t>三、施肥量计算实例</a:t>
            </a:r>
          </a:p>
        </p:txBody>
      </p:sp>
      <p:sp>
        <p:nvSpPr>
          <p:cNvPr id="5" name="Rectangle 3"/>
          <p:cNvSpPr txBox="1">
            <a:spLocks noChangeArrowheads="1"/>
          </p:cNvSpPr>
          <p:nvPr/>
        </p:nvSpPr>
        <p:spPr>
          <a:xfrm>
            <a:off x="266700" y="1219200"/>
            <a:ext cx="8610600" cy="5111750"/>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30000"/>
              </a:spcBef>
            </a:pPr>
            <a:r>
              <a:rPr lang="zh-CN" altLang="en-US" sz="2800" dirty="0" smtClean="0">
                <a:latin typeface="楷体_GB2312" pitchFamily="49" charset="-122"/>
                <a:ea typeface="楷体_GB2312" pitchFamily="49" charset="-122"/>
              </a:rPr>
              <a:t>某田块不施氮肥的水稻产量为</a:t>
            </a:r>
            <a:r>
              <a:rPr lang="en-US" altLang="zh-CN" sz="2800" dirty="0" smtClean="0">
                <a:latin typeface="楷体_GB2312" pitchFamily="49" charset="-122"/>
                <a:ea typeface="楷体_GB2312" pitchFamily="49" charset="-122"/>
              </a:rPr>
              <a:t>6100kg/ha, </a:t>
            </a:r>
            <a:r>
              <a:rPr lang="zh-CN" altLang="en-US" sz="2800" dirty="0" smtClean="0">
                <a:latin typeface="楷体_GB2312" pitchFamily="49" charset="-122"/>
                <a:ea typeface="楷体_GB2312" pitchFamily="49" charset="-122"/>
              </a:rPr>
              <a:t>水稻前三年产量为</a:t>
            </a:r>
            <a:r>
              <a:rPr lang="en-US" altLang="zh-CN" sz="2800" dirty="0" smtClean="0">
                <a:latin typeface="楷体_GB2312" pitchFamily="49" charset="-122"/>
                <a:ea typeface="楷体_GB2312" pitchFamily="49" charset="-122"/>
              </a:rPr>
              <a:t>8000</a:t>
            </a:r>
            <a:r>
              <a:rPr lang="zh-CN" altLang="en-US" sz="2800" dirty="0" smtClean="0">
                <a:latin typeface="楷体_GB2312" pitchFamily="49" charset="-122"/>
                <a:ea typeface="楷体_GB2312" pitchFamily="49" charset="-122"/>
              </a:rPr>
              <a:t>、</a:t>
            </a:r>
            <a:r>
              <a:rPr lang="en-US" altLang="zh-CN" sz="2800" dirty="0" smtClean="0">
                <a:latin typeface="楷体_GB2312" pitchFamily="49" charset="-122"/>
                <a:ea typeface="楷体_GB2312" pitchFamily="49" charset="-122"/>
              </a:rPr>
              <a:t>8600</a:t>
            </a:r>
            <a:r>
              <a:rPr lang="zh-CN" altLang="en-US" sz="2800" dirty="0" smtClean="0">
                <a:latin typeface="楷体_GB2312" pitchFamily="49" charset="-122"/>
                <a:ea typeface="楷体_GB2312" pitchFamily="49" charset="-122"/>
              </a:rPr>
              <a:t>和</a:t>
            </a:r>
            <a:r>
              <a:rPr lang="en-US" altLang="zh-CN" sz="2800" dirty="0" smtClean="0">
                <a:latin typeface="楷体_GB2312" pitchFamily="49" charset="-122"/>
                <a:ea typeface="楷体_GB2312" pitchFamily="49" charset="-122"/>
              </a:rPr>
              <a:t>8200kg/ha</a:t>
            </a:r>
            <a:r>
              <a:rPr lang="zh-CN" altLang="en-US" sz="2800" dirty="0" smtClean="0">
                <a:latin typeface="楷体_GB2312" pitchFamily="49" charset="-122"/>
                <a:ea typeface="楷体_GB2312" pitchFamily="49" charset="-122"/>
              </a:rPr>
              <a:t>，水稻</a:t>
            </a:r>
            <a:r>
              <a:rPr lang="en-US" altLang="zh-CN" sz="2800" dirty="0" smtClean="0">
                <a:latin typeface="楷体_GB2312" pitchFamily="49" charset="-122"/>
                <a:ea typeface="楷体_GB2312" pitchFamily="49" charset="-122"/>
              </a:rPr>
              <a:t>100kg</a:t>
            </a:r>
            <a:r>
              <a:rPr lang="zh-CN" altLang="en-US" sz="2800" dirty="0" smtClean="0">
                <a:latin typeface="楷体_GB2312" pitchFamily="49" charset="-122"/>
                <a:ea typeface="楷体_GB2312" pitchFamily="49" charset="-122"/>
              </a:rPr>
              <a:t>籽粒需氮量</a:t>
            </a:r>
            <a:r>
              <a:rPr lang="en-US" altLang="zh-CN" sz="2800" dirty="0" smtClean="0">
                <a:latin typeface="楷体_GB2312" pitchFamily="49" charset="-122"/>
                <a:ea typeface="楷体_GB2312" pitchFamily="49" charset="-122"/>
              </a:rPr>
              <a:t>2.2kg</a:t>
            </a:r>
            <a:r>
              <a:rPr lang="zh-CN" altLang="en-US" sz="2800" dirty="0" smtClean="0">
                <a:latin typeface="楷体_GB2312" pitchFamily="49" charset="-122"/>
                <a:ea typeface="楷体_GB2312" pitchFamily="49" charset="-122"/>
              </a:rPr>
              <a:t>、尿素含</a:t>
            </a:r>
            <a:r>
              <a:rPr lang="en-US" altLang="zh-CN" sz="2800" dirty="0" smtClean="0">
                <a:latin typeface="楷体_GB2312" pitchFamily="49" charset="-122"/>
                <a:ea typeface="楷体_GB2312" pitchFamily="49" charset="-122"/>
              </a:rPr>
              <a:t>N46%</a:t>
            </a:r>
            <a:r>
              <a:rPr lang="zh-CN" altLang="en-US" sz="2800" dirty="0" smtClean="0">
                <a:latin typeface="楷体_GB2312" pitchFamily="49" charset="-122"/>
                <a:ea typeface="楷体_GB2312" pitchFamily="49" charset="-122"/>
              </a:rPr>
              <a:t>、氮肥利用率</a:t>
            </a:r>
            <a:r>
              <a:rPr lang="en-US" altLang="zh-CN" sz="2800" dirty="0" smtClean="0">
                <a:latin typeface="楷体_GB2312" pitchFamily="49" charset="-122"/>
                <a:ea typeface="楷体_GB2312" pitchFamily="49" charset="-122"/>
              </a:rPr>
              <a:t>50%</a:t>
            </a:r>
            <a:r>
              <a:rPr lang="zh-CN" altLang="en-US" sz="2800" dirty="0" smtClean="0">
                <a:latin typeface="楷体_GB2312" pitchFamily="49" charset="-122"/>
                <a:ea typeface="楷体_GB2312" pitchFamily="49" charset="-122"/>
              </a:rPr>
              <a:t>。计算下年水稻的目标产量和尿素施用量？</a:t>
            </a:r>
          </a:p>
          <a:p>
            <a:pPr>
              <a:spcBef>
                <a:spcPct val="30000"/>
              </a:spcBef>
            </a:pPr>
            <a:r>
              <a:rPr lang="zh-CN" altLang="en-US" sz="2800" dirty="0" smtClean="0">
                <a:latin typeface="Times New Roman" pitchFamily="18" charset="0"/>
                <a:ea typeface="楷体_GB2312" pitchFamily="49" charset="-122"/>
              </a:rPr>
              <a:t>（</a:t>
            </a:r>
            <a:r>
              <a:rPr lang="en-US" altLang="zh-CN" sz="2800" dirty="0" smtClean="0">
                <a:latin typeface="Times New Roman" pitchFamily="18" charset="0"/>
                <a:ea typeface="楷体_GB2312" pitchFamily="49" charset="-122"/>
              </a:rPr>
              <a:t>8100+8600+8200)/3×1.1=9130kg/ha</a:t>
            </a:r>
          </a:p>
          <a:p>
            <a:pPr>
              <a:spcBef>
                <a:spcPct val="30000"/>
              </a:spcBef>
            </a:pPr>
            <a:r>
              <a:rPr lang="zh-CN" altLang="en-US" sz="2800" dirty="0" smtClean="0">
                <a:latin typeface="Times New Roman" pitchFamily="18" charset="0"/>
                <a:ea typeface="楷体_GB2312" pitchFamily="49" charset="-122"/>
              </a:rPr>
              <a:t>需氮量</a:t>
            </a:r>
            <a:r>
              <a:rPr lang="en-US" altLang="zh-CN" sz="2800" dirty="0" smtClean="0">
                <a:latin typeface="Times New Roman" pitchFamily="18" charset="0"/>
                <a:ea typeface="楷体_GB2312" pitchFamily="49" charset="-122"/>
              </a:rPr>
              <a:t>=9130×2.2/100=200.9kg/ha</a:t>
            </a:r>
          </a:p>
          <a:p>
            <a:pPr>
              <a:spcBef>
                <a:spcPct val="30000"/>
              </a:spcBef>
            </a:pPr>
            <a:r>
              <a:rPr lang="zh-CN" altLang="en-US" sz="2800" dirty="0" smtClean="0">
                <a:latin typeface="Times New Roman" pitchFamily="18" charset="0"/>
                <a:ea typeface="楷体_GB2312" pitchFamily="49" charset="-122"/>
              </a:rPr>
              <a:t>土壤供氮量 </a:t>
            </a:r>
            <a:r>
              <a:rPr lang="en-US" altLang="zh-CN" sz="2800" dirty="0" smtClean="0">
                <a:latin typeface="Times New Roman" pitchFamily="18" charset="0"/>
                <a:ea typeface="楷体_GB2312" pitchFamily="49" charset="-122"/>
              </a:rPr>
              <a:t>=6100×2.2/100=134.2kg/ha</a:t>
            </a:r>
          </a:p>
          <a:p>
            <a:pPr>
              <a:spcBef>
                <a:spcPct val="30000"/>
              </a:spcBef>
            </a:pPr>
            <a:r>
              <a:rPr lang="zh-CN" altLang="en-US" sz="2800" dirty="0" smtClean="0">
                <a:latin typeface="Times New Roman" pitchFamily="18" charset="0"/>
                <a:ea typeface="楷体_GB2312" pitchFamily="49" charset="-122"/>
              </a:rPr>
              <a:t>施</a:t>
            </a:r>
            <a:r>
              <a:rPr lang="en-US" altLang="zh-CN" sz="2800" dirty="0" smtClean="0">
                <a:latin typeface="Times New Roman" pitchFamily="18" charset="0"/>
                <a:ea typeface="楷体_GB2312" pitchFamily="49" charset="-122"/>
              </a:rPr>
              <a:t>N</a:t>
            </a:r>
            <a:r>
              <a:rPr lang="zh-CN" altLang="en-US" sz="2800" dirty="0" smtClean="0">
                <a:latin typeface="Times New Roman" pitchFamily="18" charset="0"/>
                <a:ea typeface="楷体_GB2312" pitchFamily="49" charset="-122"/>
              </a:rPr>
              <a:t>量</a:t>
            </a:r>
            <a:r>
              <a:rPr lang="en-US" altLang="zh-CN" sz="2800" dirty="0" smtClean="0">
                <a:latin typeface="Times New Roman" pitchFamily="18" charset="0"/>
                <a:ea typeface="楷体_GB2312" pitchFamily="49" charset="-122"/>
              </a:rPr>
              <a:t>=200.9-134.2=66.7kg N/ha (4.5kg N/ </a:t>
            </a:r>
            <a:r>
              <a:rPr lang="zh-CN" altLang="en-US" sz="2800" dirty="0" smtClean="0">
                <a:latin typeface="Times New Roman" pitchFamily="18" charset="0"/>
                <a:ea typeface="楷体_GB2312" pitchFamily="49" charset="-122"/>
              </a:rPr>
              <a:t>亩</a:t>
            </a:r>
            <a:r>
              <a:rPr lang="en-US" altLang="zh-CN" sz="2800" dirty="0" smtClean="0">
                <a:latin typeface="Times New Roman" pitchFamily="18" charset="0"/>
                <a:ea typeface="楷体_GB2312" pitchFamily="49" charset="-122"/>
              </a:rPr>
              <a:t>)</a:t>
            </a:r>
          </a:p>
          <a:p>
            <a:pPr>
              <a:spcBef>
                <a:spcPct val="30000"/>
              </a:spcBef>
            </a:pPr>
            <a:r>
              <a:rPr lang="zh-CN" altLang="en-US" sz="2800" dirty="0" smtClean="0">
                <a:latin typeface="Times New Roman" pitchFamily="18" charset="0"/>
                <a:ea typeface="楷体_GB2312" pitchFamily="49" charset="-122"/>
              </a:rPr>
              <a:t>施肥量（尿素）</a:t>
            </a:r>
            <a:r>
              <a:rPr lang="en-US" altLang="zh-CN" sz="2800" dirty="0" smtClean="0">
                <a:latin typeface="Times New Roman" pitchFamily="18" charset="0"/>
                <a:ea typeface="楷体_GB2312" pitchFamily="49" charset="-122"/>
              </a:rPr>
              <a:t>=66.7/0.5/0.46=290kg/ha</a:t>
            </a:r>
            <a:endParaRPr lang="en-US" altLang="zh-CN" sz="2800" dirty="0">
              <a:latin typeface="Times New Roman" pitchFamily="18" charset="0"/>
              <a:ea typeface="楷体_GB2312" pitchFamily="49" charset="-122"/>
            </a:endParaRPr>
          </a:p>
        </p:txBody>
      </p:sp>
    </p:spTree>
    <p:extLst>
      <p:ext uri="{BB962C8B-B14F-4D97-AF65-F5344CB8AC3E}">
        <p14:creationId xmlns:p14="http://schemas.microsoft.com/office/powerpoint/2010/main" val="925392102"/>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5"/>
          <p:cNvSpPr txBox="1">
            <a:spLocks noChangeArrowheads="1"/>
          </p:cNvSpPr>
          <p:nvPr/>
        </p:nvSpPr>
        <p:spPr bwMode="auto">
          <a:xfrm>
            <a:off x="1181100" y="457200"/>
            <a:ext cx="6165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Tahoma" pitchFamily="34" charset="0"/>
                <a:ea typeface="宋体" pitchFamily="2" charset="-122"/>
              </a:defRPr>
            </a:lvl1pPr>
            <a:lvl2pPr marL="742950" indent="-285750">
              <a:defRPr sz="2400" b="1">
                <a:solidFill>
                  <a:schemeClr val="bg1"/>
                </a:solidFill>
                <a:latin typeface="Tahoma" pitchFamily="34" charset="0"/>
                <a:ea typeface="宋体" pitchFamily="2" charset="-122"/>
              </a:defRPr>
            </a:lvl2pPr>
            <a:lvl3pPr marL="1143000" indent="-228600">
              <a:defRPr sz="2400" b="1">
                <a:solidFill>
                  <a:schemeClr val="bg1"/>
                </a:solidFill>
                <a:latin typeface="Tahoma" pitchFamily="34" charset="0"/>
                <a:ea typeface="宋体" pitchFamily="2" charset="-122"/>
              </a:defRPr>
            </a:lvl3pPr>
            <a:lvl4pPr marL="1600200" indent="-228600">
              <a:defRPr sz="2400" b="1">
                <a:solidFill>
                  <a:schemeClr val="bg1"/>
                </a:solidFill>
                <a:latin typeface="Tahoma" pitchFamily="34" charset="0"/>
                <a:ea typeface="宋体" pitchFamily="2" charset="-122"/>
              </a:defRPr>
            </a:lvl4pPr>
            <a:lvl5pPr marL="2057400" indent="-228600">
              <a:defRPr sz="2400" b="1">
                <a:solidFill>
                  <a:schemeClr val="bg1"/>
                </a:solidFill>
                <a:latin typeface="Tahoma" pitchFamily="34" charset="0"/>
                <a:ea typeface="宋体" pitchFamily="2" charset="-122"/>
              </a:defRPr>
            </a:lvl5pPr>
            <a:lvl6pPr marL="2514600" indent="-228600" eaLnBrk="0" fontAlgn="base" hangingPunct="0">
              <a:spcBef>
                <a:spcPct val="0"/>
              </a:spcBef>
              <a:spcAft>
                <a:spcPct val="0"/>
              </a:spcAft>
              <a:defRPr sz="2400" b="1">
                <a:solidFill>
                  <a:schemeClr val="bg1"/>
                </a:solidFill>
                <a:latin typeface="Tahoma" pitchFamily="34" charset="0"/>
                <a:ea typeface="宋体" pitchFamily="2" charset="-122"/>
              </a:defRPr>
            </a:lvl6pPr>
            <a:lvl7pPr marL="2971800" indent="-228600" eaLnBrk="0" fontAlgn="base" hangingPunct="0">
              <a:spcBef>
                <a:spcPct val="0"/>
              </a:spcBef>
              <a:spcAft>
                <a:spcPct val="0"/>
              </a:spcAft>
              <a:defRPr sz="2400" b="1">
                <a:solidFill>
                  <a:schemeClr val="bg1"/>
                </a:solidFill>
                <a:latin typeface="Tahoma" pitchFamily="34" charset="0"/>
                <a:ea typeface="宋体" pitchFamily="2" charset="-122"/>
              </a:defRPr>
            </a:lvl7pPr>
            <a:lvl8pPr marL="3429000" indent="-228600" eaLnBrk="0" fontAlgn="base" hangingPunct="0">
              <a:spcBef>
                <a:spcPct val="0"/>
              </a:spcBef>
              <a:spcAft>
                <a:spcPct val="0"/>
              </a:spcAft>
              <a:defRPr sz="2400" b="1">
                <a:solidFill>
                  <a:schemeClr val="bg1"/>
                </a:solidFill>
                <a:latin typeface="Tahoma" pitchFamily="34" charset="0"/>
                <a:ea typeface="宋体" pitchFamily="2" charset="-122"/>
              </a:defRPr>
            </a:lvl8pPr>
            <a:lvl9pPr marL="3886200" indent="-228600" eaLnBrk="0" fontAlgn="base" hangingPunct="0">
              <a:spcBef>
                <a:spcPct val="0"/>
              </a:spcBef>
              <a:spcAft>
                <a:spcPct val="0"/>
              </a:spcAft>
              <a:defRPr sz="2400" b="1">
                <a:solidFill>
                  <a:schemeClr val="bg1"/>
                </a:solidFill>
                <a:latin typeface="Tahoma" pitchFamily="34" charset="0"/>
                <a:ea typeface="宋体" pitchFamily="2" charset="-122"/>
              </a:defRPr>
            </a:lvl9pPr>
          </a:lstStyle>
          <a:p>
            <a:r>
              <a:rPr kumimoji="1" lang="en-US" altLang="zh-CN" sz="2800" dirty="0">
                <a:solidFill>
                  <a:schemeClr val="tx1"/>
                </a:solidFill>
                <a:latin typeface="Times New Roman" pitchFamily="18" charset="0"/>
              </a:rPr>
              <a:t>   </a:t>
            </a:r>
            <a:r>
              <a:rPr kumimoji="1" lang="zh-CN" altLang="en-US" sz="2800" dirty="0">
                <a:solidFill>
                  <a:schemeClr val="tx1"/>
                </a:solidFill>
                <a:latin typeface="Times New Roman" pitchFamily="18" charset="0"/>
                <a:ea typeface="楷体_GB2312" pitchFamily="49" charset="-122"/>
              </a:rPr>
              <a:t>两种形态氮素性质和某些特性的比较</a:t>
            </a:r>
          </a:p>
        </p:txBody>
      </p:sp>
      <p:sp>
        <p:nvSpPr>
          <p:cNvPr id="8195" name="Line 6"/>
          <p:cNvSpPr>
            <a:spLocks noChangeShapeType="1"/>
          </p:cNvSpPr>
          <p:nvPr/>
        </p:nvSpPr>
        <p:spPr bwMode="auto">
          <a:xfrm>
            <a:off x="228600" y="1181100"/>
            <a:ext cx="8610600" cy="0"/>
          </a:xfrm>
          <a:prstGeom prst="line">
            <a:avLst/>
          </a:prstGeom>
          <a:noFill/>
          <a:ln w="25400">
            <a:solidFill>
              <a:srgbClr val="FF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6" name="Text Box 7"/>
          <p:cNvSpPr txBox="1">
            <a:spLocks noChangeArrowheads="1"/>
          </p:cNvSpPr>
          <p:nvPr/>
        </p:nvSpPr>
        <p:spPr bwMode="auto">
          <a:xfrm>
            <a:off x="935038" y="1295400"/>
            <a:ext cx="3019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Tahoma" pitchFamily="34" charset="0"/>
                <a:ea typeface="宋体" pitchFamily="2" charset="-122"/>
              </a:defRPr>
            </a:lvl1pPr>
            <a:lvl2pPr marL="742950" indent="-285750">
              <a:defRPr sz="2400" b="1">
                <a:solidFill>
                  <a:schemeClr val="bg1"/>
                </a:solidFill>
                <a:latin typeface="Tahoma" pitchFamily="34" charset="0"/>
                <a:ea typeface="宋体" pitchFamily="2" charset="-122"/>
              </a:defRPr>
            </a:lvl2pPr>
            <a:lvl3pPr marL="1143000" indent="-228600">
              <a:defRPr sz="2400" b="1">
                <a:solidFill>
                  <a:schemeClr val="bg1"/>
                </a:solidFill>
                <a:latin typeface="Tahoma" pitchFamily="34" charset="0"/>
                <a:ea typeface="宋体" pitchFamily="2" charset="-122"/>
              </a:defRPr>
            </a:lvl3pPr>
            <a:lvl4pPr marL="1600200" indent="-228600">
              <a:defRPr sz="2400" b="1">
                <a:solidFill>
                  <a:schemeClr val="bg1"/>
                </a:solidFill>
                <a:latin typeface="Tahoma" pitchFamily="34" charset="0"/>
                <a:ea typeface="宋体" pitchFamily="2" charset="-122"/>
              </a:defRPr>
            </a:lvl4pPr>
            <a:lvl5pPr marL="2057400" indent="-228600">
              <a:defRPr sz="2400" b="1">
                <a:solidFill>
                  <a:schemeClr val="bg1"/>
                </a:solidFill>
                <a:latin typeface="Tahoma" pitchFamily="34" charset="0"/>
                <a:ea typeface="宋体" pitchFamily="2" charset="-122"/>
              </a:defRPr>
            </a:lvl5pPr>
            <a:lvl6pPr marL="2514600" indent="-228600" eaLnBrk="0" fontAlgn="base" hangingPunct="0">
              <a:spcBef>
                <a:spcPct val="0"/>
              </a:spcBef>
              <a:spcAft>
                <a:spcPct val="0"/>
              </a:spcAft>
              <a:defRPr sz="2400" b="1">
                <a:solidFill>
                  <a:schemeClr val="bg1"/>
                </a:solidFill>
                <a:latin typeface="Tahoma" pitchFamily="34" charset="0"/>
                <a:ea typeface="宋体" pitchFamily="2" charset="-122"/>
              </a:defRPr>
            </a:lvl6pPr>
            <a:lvl7pPr marL="2971800" indent="-228600" eaLnBrk="0" fontAlgn="base" hangingPunct="0">
              <a:spcBef>
                <a:spcPct val="0"/>
              </a:spcBef>
              <a:spcAft>
                <a:spcPct val="0"/>
              </a:spcAft>
              <a:defRPr sz="2400" b="1">
                <a:solidFill>
                  <a:schemeClr val="bg1"/>
                </a:solidFill>
                <a:latin typeface="Tahoma" pitchFamily="34" charset="0"/>
                <a:ea typeface="宋体" pitchFamily="2" charset="-122"/>
              </a:defRPr>
            </a:lvl7pPr>
            <a:lvl8pPr marL="3429000" indent="-228600" eaLnBrk="0" fontAlgn="base" hangingPunct="0">
              <a:spcBef>
                <a:spcPct val="0"/>
              </a:spcBef>
              <a:spcAft>
                <a:spcPct val="0"/>
              </a:spcAft>
              <a:defRPr sz="2400" b="1">
                <a:solidFill>
                  <a:schemeClr val="bg1"/>
                </a:solidFill>
                <a:latin typeface="Tahoma" pitchFamily="34" charset="0"/>
                <a:ea typeface="宋体" pitchFamily="2" charset="-122"/>
              </a:defRPr>
            </a:lvl8pPr>
            <a:lvl9pPr marL="3886200" indent="-228600" eaLnBrk="0" fontAlgn="base" hangingPunct="0">
              <a:spcBef>
                <a:spcPct val="0"/>
              </a:spcBef>
              <a:spcAft>
                <a:spcPct val="0"/>
              </a:spcAft>
              <a:defRPr sz="2400" b="1">
                <a:solidFill>
                  <a:schemeClr val="bg1"/>
                </a:solidFill>
                <a:latin typeface="Tahoma" pitchFamily="34" charset="0"/>
                <a:ea typeface="宋体" pitchFamily="2" charset="-122"/>
              </a:defRPr>
            </a:lvl9pPr>
          </a:lstStyle>
          <a:p>
            <a:r>
              <a:rPr kumimoji="1" lang="zh-CN" altLang="en-US" dirty="0">
                <a:solidFill>
                  <a:schemeClr val="tx1"/>
                </a:solidFill>
                <a:latin typeface="Times New Roman" pitchFamily="18" charset="0"/>
                <a:ea typeface="楷体_GB2312" pitchFamily="49" charset="-122"/>
              </a:rPr>
              <a:t>铵态氮素（</a:t>
            </a:r>
            <a:r>
              <a:rPr kumimoji="1" lang="en-US" altLang="zh-CN" dirty="0">
                <a:solidFill>
                  <a:schemeClr val="tx1"/>
                </a:solidFill>
                <a:latin typeface="Times New Roman" pitchFamily="18" charset="0"/>
                <a:ea typeface="楷体_GB2312" pitchFamily="49" charset="-122"/>
              </a:rPr>
              <a:t>NH</a:t>
            </a:r>
            <a:r>
              <a:rPr kumimoji="1" lang="en-US" altLang="zh-CN" baseline="-25000" dirty="0">
                <a:solidFill>
                  <a:schemeClr val="tx1"/>
                </a:solidFill>
                <a:latin typeface="Times New Roman" pitchFamily="18" charset="0"/>
                <a:ea typeface="楷体_GB2312" pitchFamily="49" charset="-122"/>
              </a:rPr>
              <a:t>4</a:t>
            </a:r>
            <a:r>
              <a:rPr kumimoji="1" lang="en-US" altLang="zh-CN" baseline="30000" dirty="0">
                <a:solidFill>
                  <a:schemeClr val="tx1"/>
                </a:solidFill>
                <a:latin typeface="Times New Roman" pitchFamily="18" charset="0"/>
                <a:ea typeface="楷体_GB2312" pitchFamily="49" charset="-122"/>
              </a:rPr>
              <a:t>+</a:t>
            </a:r>
            <a:r>
              <a:rPr kumimoji="1" lang="en-US" altLang="zh-CN" dirty="0">
                <a:solidFill>
                  <a:schemeClr val="tx1"/>
                </a:solidFill>
                <a:latin typeface="Times New Roman" pitchFamily="18" charset="0"/>
                <a:ea typeface="楷体_GB2312" pitchFamily="49" charset="-122"/>
              </a:rPr>
              <a:t>-N</a:t>
            </a:r>
            <a:r>
              <a:rPr kumimoji="1" lang="zh-CN" altLang="en-US" dirty="0">
                <a:solidFill>
                  <a:schemeClr val="tx1"/>
                </a:solidFill>
                <a:latin typeface="Times New Roman" pitchFamily="18" charset="0"/>
                <a:ea typeface="楷体_GB2312" pitchFamily="49" charset="-122"/>
              </a:rPr>
              <a:t>）</a:t>
            </a:r>
          </a:p>
        </p:txBody>
      </p:sp>
      <p:sp>
        <p:nvSpPr>
          <p:cNvPr id="8197" name="Line 8"/>
          <p:cNvSpPr>
            <a:spLocks noChangeShapeType="1"/>
          </p:cNvSpPr>
          <p:nvPr/>
        </p:nvSpPr>
        <p:spPr bwMode="auto">
          <a:xfrm flipH="1">
            <a:off x="4343400" y="1181100"/>
            <a:ext cx="0" cy="48006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8" name="Line 9"/>
          <p:cNvSpPr>
            <a:spLocks noChangeShapeType="1"/>
          </p:cNvSpPr>
          <p:nvPr/>
        </p:nvSpPr>
        <p:spPr bwMode="auto">
          <a:xfrm>
            <a:off x="266700" y="1828800"/>
            <a:ext cx="8610600" cy="0"/>
          </a:xfrm>
          <a:prstGeom prst="line">
            <a:avLst/>
          </a:prstGeom>
          <a:noFill/>
          <a:ln w="25400">
            <a:solidFill>
              <a:srgbClr val="FFCC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199" name="Text Box 10"/>
          <p:cNvSpPr txBox="1">
            <a:spLocks noChangeArrowheads="1"/>
          </p:cNvSpPr>
          <p:nvPr/>
        </p:nvSpPr>
        <p:spPr bwMode="auto">
          <a:xfrm>
            <a:off x="228600" y="1851025"/>
            <a:ext cx="4295775" cy="377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Tahoma" pitchFamily="34" charset="0"/>
                <a:ea typeface="宋体" pitchFamily="2" charset="-122"/>
              </a:defRPr>
            </a:lvl1pPr>
            <a:lvl2pPr marL="742950" indent="-285750">
              <a:defRPr sz="2400" b="1">
                <a:solidFill>
                  <a:schemeClr val="bg1"/>
                </a:solidFill>
                <a:latin typeface="Tahoma" pitchFamily="34" charset="0"/>
                <a:ea typeface="宋体" pitchFamily="2" charset="-122"/>
              </a:defRPr>
            </a:lvl2pPr>
            <a:lvl3pPr marL="1143000" indent="-228600">
              <a:defRPr sz="2400" b="1">
                <a:solidFill>
                  <a:schemeClr val="bg1"/>
                </a:solidFill>
                <a:latin typeface="Tahoma" pitchFamily="34" charset="0"/>
                <a:ea typeface="宋体" pitchFamily="2" charset="-122"/>
              </a:defRPr>
            </a:lvl3pPr>
            <a:lvl4pPr marL="1600200" indent="-228600">
              <a:defRPr sz="2400" b="1">
                <a:solidFill>
                  <a:schemeClr val="bg1"/>
                </a:solidFill>
                <a:latin typeface="Tahoma" pitchFamily="34" charset="0"/>
                <a:ea typeface="宋体" pitchFamily="2" charset="-122"/>
              </a:defRPr>
            </a:lvl4pPr>
            <a:lvl5pPr marL="2057400" indent="-228600">
              <a:defRPr sz="2400" b="1">
                <a:solidFill>
                  <a:schemeClr val="bg1"/>
                </a:solidFill>
                <a:latin typeface="Tahoma" pitchFamily="34" charset="0"/>
                <a:ea typeface="宋体" pitchFamily="2" charset="-122"/>
              </a:defRPr>
            </a:lvl5pPr>
            <a:lvl6pPr marL="2514600" indent="-228600" eaLnBrk="0" fontAlgn="base" hangingPunct="0">
              <a:spcBef>
                <a:spcPct val="0"/>
              </a:spcBef>
              <a:spcAft>
                <a:spcPct val="0"/>
              </a:spcAft>
              <a:defRPr sz="2400" b="1">
                <a:solidFill>
                  <a:schemeClr val="bg1"/>
                </a:solidFill>
                <a:latin typeface="Tahoma" pitchFamily="34" charset="0"/>
                <a:ea typeface="宋体" pitchFamily="2" charset="-122"/>
              </a:defRPr>
            </a:lvl6pPr>
            <a:lvl7pPr marL="2971800" indent="-228600" eaLnBrk="0" fontAlgn="base" hangingPunct="0">
              <a:spcBef>
                <a:spcPct val="0"/>
              </a:spcBef>
              <a:spcAft>
                <a:spcPct val="0"/>
              </a:spcAft>
              <a:defRPr sz="2400" b="1">
                <a:solidFill>
                  <a:schemeClr val="bg1"/>
                </a:solidFill>
                <a:latin typeface="Tahoma" pitchFamily="34" charset="0"/>
                <a:ea typeface="宋体" pitchFamily="2" charset="-122"/>
              </a:defRPr>
            </a:lvl7pPr>
            <a:lvl8pPr marL="3429000" indent="-228600" eaLnBrk="0" fontAlgn="base" hangingPunct="0">
              <a:spcBef>
                <a:spcPct val="0"/>
              </a:spcBef>
              <a:spcAft>
                <a:spcPct val="0"/>
              </a:spcAft>
              <a:defRPr sz="2400" b="1">
                <a:solidFill>
                  <a:schemeClr val="bg1"/>
                </a:solidFill>
                <a:latin typeface="Tahoma" pitchFamily="34" charset="0"/>
                <a:ea typeface="宋体" pitchFamily="2" charset="-122"/>
              </a:defRPr>
            </a:lvl8pPr>
            <a:lvl9pPr marL="3886200" indent="-228600" eaLnBrk="0" fontAlgn="base" hangingPunct="0">
              <a:spcBef>
                <a:spcPct val="0"/>
              </a:spcBef>
              <a:spcAft>
                <a:spcPct val="0"/>
              </a:spcAft>
              <a:defRPr sz="2400" b="1">
                <a:solidFill>
                  <a:schemeClr val="bg1"/>
                </a:solidFill>
                <a:latin typeface="Tahoma" pitchFamily="34" charset="0"/>
                <a:ea typeface="宋体" pitchFamily="2" charset="-122"/>
              </a:defRPr>
            </a:lvl9pPr>
          </a:lstStyle>
          <a:p>
            <a:pPr>
              <a:lnSpc>
                <a:spcPct val="180000"/>
              </a:lnSpc>
            </a:pPr>
            <a:r>
              <a:rPr kumimoji="1" lang="zh-CN" altLang="en-US" sz="2300" dirty="0">
                <a:solidFill>
                  <a:schemeClr val="tx1"/>
                </a:solidFill>
                <a:latin typeface="Times New Roman" pitchFamily="18" charset="0"/>
                <a:ea typeface="楷体_GB2312" pitchFamily="49" charset="-122"/>
              </a:rPr>
              <a:t>带正电荷，是阳离子</a:t>
            </a:r>
          </a:p>
          <a:p>
            <a:pPr>
              <a:lnSpc>
                <a:spcPct val="180000"/>
              </a:lnSpc>
            </a:pPr>
            <a:r>
              <a:rPr kumimoji="1" lang="zh-CN" altLang="en-US" sz="2300" dirty="0">
                <a:solidFill>
                  <a:schemeClr val="tx1"/>
                </a:solidFill>
                <a:latin typeface="Times New Roman" pitchFamily="18" charset="0"/>
                <a:ea typeface="楷体_GB2312" pitchFamily="49" charset="-122"/>
              </a:rPr>
              <a:t>能与土壤胶粒上的阳离子进行交</a:t>
            </a:r>
          </a:p>
          <a:p>
            <a:pPr>
              <a:lnSpc>
                <a:spcPct val="110000"/>
              </a:lnSpc>
            </a:pPr>
            <a:r>
              <a:rPr kumimoji="1" lang="zh-CN" altLang="en-US" sz="2300" dirty="0">
                <a:solidFill>
                  <a:schemeClr val="tx1"/>
                </a:solidFill>
                <a:latin typeface="Times New Roman" pitchFamily="18" charset="0"/>
                <a:ea typeface="楷体_GB2312" pitchFamily="49" charset="-122"/>
              </a:rPr>
              <a:t>换而被吸附</a:t>
            </a:r>
          </a:p>
          <a:p>
            <a:pPr>
              <a:lnSpc>
                <a:spcPct val="180000"/>
              </a:lnSpc>
            </a:pPr>
            <a:r>
              <a:rPr kumimoji="1" lang="zh-CN" altLang="en-US" sz="2300" dirty="0">
                <a:solidFill>
                  <a:schemeClr val="tx1"/>
                </a:solidFill>
                <a:latin typeface="Times New Roman" pitchFamily="18" charset="0"/>
                <a:ea typeface="楷体_GB2312" pitchFamily="49" charset="-122"/>
              </a:rPr>
              <a:t>被土壤胶粒吸附后移动性减少，</a:t>
            </a:r>
          </a:p>
          <a:p>
            <a:pPr>
              <a:lnSpc>
                <a:spcPct val="110000"/>
              </a:lnSpc>
            </a:pPr>
            <a:r>
              <a:rPr kumimoji="1" lang="zh-CN" altLang="en-US" sz="2300" dirty="0">
                <a:solidFill>
                  <a:schemeClr val="tx1"/>
                </a:solidFill>
                <a:latin typeface="Times New Roman" pitchFamily="18" charset="0"/>
                <a:ea typeface="楷体_GB2312" pitchFamily="49" charset="-122"/>
              </a:rPr>
              <a:t>不随水流失</a:t>
            </a:r>
          </a:p>
          <a:p>
            <a:pPr>
              <a:lnSpc>
                <a:spcPct val="180000"/>
              </a:lnSpc>
            </a:pPr>
            <a:r>
              <a:rPr kumimoji="1" lang="zh-CN" altLang="en-US" sz="2300" dirty="0">
                <a:solidFill>
                  <a:schemeClr val="tx1"/>
                </a:solidFill>
                <a:latin typeface="Times New Roman" pitchFamily="18" charset="0"/>
                <a:ea typeface="楷体_GB2312" pitchFamily="49" charset="-122"/>
              </a:rPr>
              <a:t>进行硝化作用后，转变为硝酸态</a:t>
            </a:r>
          </a:p>
          <a:p>
            <a:pPr>
              <a:lnSpc>
                <a:spcPct val="110000"/>
              </a:lnSpc>
            </a:pPr>
            <a:r>
              <a:rPr kumimoji="1" lang="zh-CN" altLang="en-US" sz="2300" dirty="0">
                <a:solidFill>
                  <a:schemeClr val="tx1"/>
                </a:solidFill>
                <a:latin typeface="Times New Roman" pitchFamily="18" charset="0"/>
                <a:ea typeface="楷体_GB2312" pitchFamily="49" charset="-122"/>
              </a:rPr>
              <a:t>氮，但不降低肥效</a:t>
            </a:r>
          </a:p>
        </p:txBody>
      </p:sp>
      <p:sp>
        <p:nvSpPr>
          <p:cNvPr id="8200" name="Text Box 11"/>
          <p:cNvSpPr txBox="1">
            <a:spLocks noChangeArrowheads="1"/>
          </p:cNvSpPr>
          <p:nvPr/>
        </p:nvSpPr>
        <p:spPr bwMode="auto">
          <a:xfrm>
            <a:off x="4364038" y="1774825"/>
            <a:ext cx="4589462" cy="3776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Tahoma" pitchFamily="34" charset="0"/>
                <a:ea typeface="宋体" pitchFamily="2" charset="-122"/>
              </a:defRPr>
            </a:lvl1pPr>
            <a:lvl2pPr marL="742950" indent="-285750">
              <a:defRPr sz="2400" b="1">
                <a:solidFill>
                  <a:schemeClr val="bg1"/>
                </a:solidFill>
                <a:latin typeface="Tahoma" pitchFamily="34" charset="0"/>
                <a:ea typeface="宋体" pitchFamily="2" charset="-122"/>
              </a:defRPr>
            </a:lvl2pPr>
            <a:lvl3pPr marL="1143000" indent="-228600">
              <a:defRPr sz="2400" b="1">
                <a:solidFill>
                  <a:schemeClr val="bg1"/>
                </a:solidFill>
                <a:latin typeface="Tahoma" pitchFamily="34" charset="0"/>
                <a:ea typeface="宋体" pitchFamily="2" charset="-122"/>
              </a:defRPr>
            </a:lvl3pPr>
            <a:lvl4pPr marL="1600200" indent="-228600">
              <a:defRPr sz="2400" b="1">
                <a:solidFill>
                  <a:schemeClr val="bg1"/>
                </a:solidFill>
                <a:latin typeface="Tahoma" pitchFamily="34" charset="0"/>
                <a:ea typeface="宋体" pitchFamily="2" charset="-122"/>
              </a:defRPr>
            </a:lvl4pPr>
            <a:lvl5pPr marL="2057400" indent="-228600">
              <a:defRPr sz="2400" b="1">
                <a:solidFill>
                  <a:schemeClr val="bg1"/>
                </a:solidFill>
                <a:latin typeface="Tahoma" pitchFamily="34" charset="0"/>
                <a:ea typeface="宋体" pitchFamily="2" charset="-122"/>
              </a:defRPr>
            </a:lvl5pPr>
            <a:lvl6pPr marL="2514600" indent="-228600" eaLnBrk="0" fontAlgn="base" hangingPunct="0">
              <a:spcBef>
                <a:spcPct val="0"/>
              </a:spcBef>
              <a:spcAft>
                <a:spcPct val="0"/>
              </a:spcAft>
              <a:defRPr sz="2400" b="1">
                <a:solidFill>
                  <a:schemeClr val="bg1"/>
                </a:solidFill>
                <a:latin typeface="Tahoma" pitchFamily="34" charset="0"/>
                <a:ea typeface="宋体" pitchFamily="2" charset="-122"/>
              </a:defRPr>
            </a:lvl6pPr>
            <a:lvl7pPr marL="2971800" indent="-228600" eaLnBrk="0" fontAlgn="base" hangingPunct="0">
              <a:spcBef>
                <a:spcPct val="0"/>
              </a:spcBef>
              <a:spcAft>
                <a:spcPct val="0"/>
              </a:spcAft>
              <a:defRPr sz="2400" b="1">
                <a:solidFill>
                  <a:schemeClr val="bg1"/>
                </a:solidFill>
                <a:latin typeface="Tahoma" pitchFamily="34" charset="0"/>
                <a:ea typeface="宋体" pitchFamily="2" charset="-122"/>
              </a:defRPr>
            </a:lvl7pPr>
            <a:lvl8pPr marL="3429000" indent="-228600" eaLnBrk="0" fontAlgn="base" hangingPunct="0">
              <a:spcBef>
                <a:spcPct val="0"/>
              </a:spcBef>
              <a:spcAft>
                <a:spcPct val="0"/>
              </a:spcAft>
              <a:defRPr sz="2400" b="1">
                <a:solidFill>
                  <a:schemeClr val="bg1"/>
                </a:solidFill>
                <a:latin typeface="Tahoma" pitchFamily="34" charset="0"/>
                <a:ea typeface="宋体" pitchFamily="2" charset="-122"/>
              </a:defRPr>
            </a:lvl8pPr>
            <a:lvl9pPr marL="3886200" indent="-228600" eaLnBrk="0" fontAlgn="base" hangingPunct="0">
              <a:spcBef>
                <a:spcPct val="0"/>
              </a:spcBef>
              <a:spcAft>
                <a:spcPct val="0"/>
              </a:spcAft>
              <a:defRPr sz="2400" b="1">
                <a:solidFill>
                  <a:schemeClr val="bg1"/>
                </a:solidFill>
                <a:latin typeface="Tahoma" pitchFamily="34" charset="0"/>
                <a:ea typeface="宋体" pitchFamily="2" charset="-122"/>
              </a:defRPr>
            </a:lvl9pPr>
          </a:lstStyle>
          <a:p>
            <a:pPr>
              <a:lnSpc>
                <a:spcPct val="180000"/>
              </a:lnSpc>
            </a:pPr>
            <a:r>
              <a:rPr kumimoji="1" lang="zh-CN" altLang="en-US" sz="2300" dirty="0">
                <a:solidFill>
                  <a:schemeClr val="tx1"/>
                </a:solidFill>
                <a:latin typeface="Times New Roman" pitchFamily="18" charset="0"/>
                <a:ea typeface="楷体_GB2312" pitchFamily="49" charset="-122"/>
              </a:rPr>
              <a:t>带负电荷，是阴离子</a:t>
            </a:r>
          </a:p>
          <a:p>
            <a:pPr>
              <a:lnSpc>
                <a:spcPct val="180000"/>
              </a:lnSpc>
            </a:pPr>
            <a:r>
              <a:rPr kumimoji="1" lang="zh-CN" altLang="en-US" sz="2300" dirty="0">
                <a:solidFill>
                  <a:schemeClr val="tx1"/>
                </a:solidFill>
                <a:latin typeface="Times New Roman" pitchFamily="18" charset="0"/>
                <a:ea typeface="楷体_GB2312" pitchFamily="49" charset="-122"/>
              </a:rPr>
              <a:t>不能进行交换吸收而存在于土壤</a:t>
            </a:r>
          </a:p>
          <a:p>
            <a:pPr>
              <a:lnSpc>
                <a:spcPct val="110000"/>
              </a:lnSpc>
            </a:pPr>
            <a:r>
              <a:rPr kumimoji="1" lang="zh-CN" altLang="en-US" sz="2300" dirty="0">
                <a:solidFill>
                  <a:schemeClr val="tx1"/>
                </a:solidFill>
                <a:latin typeface="Times New Roman" pitchFamily="18" charset="0"/>
                <a:ea typeface="楷体_GB2312" pitchFamily="49" charset="-122"/>
              </a:rPr>
              <a:t>溶液中</a:t>
            </a:r>
          </a:p>
          <a:p>
            <a:pPr>
              <a:lnSpc>
                <a:spcPct val="180000"/>
              </a:lnSpc>
            </a:pPr>
            <a:r>
              <a:rPr kumimoji="1" lang="zh-CN" altLang="en-US" sz="2300" dirty="0">
                <a:solidFill>
                  <a:schemeClr val="tx1"/>
                </a:solidFill>
                <a:latin typeface="Times New Roman" pitchFamily="18" charset="0"/>
                <a:ea typeface="楷体_GB2312" pitchFamily="49" charset="-122"/>
              </a:rPr>
              <a:t>在土壤溶液中随土壤水分运动而移</a:t>
            </a:r>
          </a:p>
          <a:p>
            <a:pPr>
              <a:lnSpc>
                <a:spcPct val="110000"/>
              </a:lnSpc>
            </a:pPr>
            <a:r>
              <a:rPr kumimoji="1" lang="zh-CN" altLang="en-US" sz="2300" dirty="0">
                <a:solidFill>
                  <a:schemeClr val="tx1"/>
                </a:solidFill>
                <a:latin typeface="Times New Roman" pitchFamily="18" charset="0"/>
                <a:ea typeface="楷体_GB2312" pitchFamily="49" charset="-122"/>
              </a:rPr>
              <a:t>动，流动性大，易流失</a:t>
            </a:r>
          </a:p>
          <a:p>
            <a:pPr>
              <a:lnSpc>
                <a:spcPct val="180000"/>
              </a:lnSpc>
            </a:pPr>
            <a:r>
              <a:rPr kumimoji="1" lang="zh-CN" altLang="en-US" sz="2300" dirty="0">
                <a:solidFill>
                  <a:schemeClr val="tx1"/>
                </a:solidFill>
                <a:latin typeface="Times New Roman" pitchFamily="18" charset="0"/>
                <a:ea typeface="楷体_GB2312" pitchFamily="49" charset="-122"/>
              </a:rPr>
              <a:t>进行反硝化作用后，形成氮气或氧</a:t>
            </a:r>
          </a:p>
          <a:p>
            <a:pPr>
              <a:lnSpc>
                <a:spcPct val="110000"/>
              </a:lnSpc>
            </a:pPr>
            <a:r>
              <a:rPr kumimoji="1" lang="zh-CN" altLang="en-US" sz="2300" dirty="0">
                <a:solidFill>
                  <a:schemeClr val="tx1"/>
                </a:solidFill>
                <a:latin typeface="Times New Roman" pitchFamily="18" charset="0"/>
                <a:ea typeface="楷体_GB2312" pitchFamily="49" charset="-122"/>
              </a:rPr>
              <a:t>化氮气而丧失肥效</a:t>
            </a:r>
          </a:p>
        </p:txBody>
      </p:sp>
      <p:sp>
        <p:nvSpPr>
          <p:cNvPr id="8201" name="Line 12"/>
          <p:cNvSpPr>
            <a:spLocks noChangeShapeType="1"/>
          </p:cNvSpPr>
          <p:nvPr/>
        </p:nvSpPr>
        <p:spPr bwMode="auto">
          <a:xfrm>
            <a:off x="247650" y="5981700"/>
            <a:ext cx="8610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202" name="Text Box 13"/>
          <p:cNvSpPr txBox="1">
            <a:spLocks noChangeArrowheads="1"/>
          </p:cNvSpPr>
          <p:nvPr/>
        </p:nvSpPr>
        <p:spPr bwMode="auto">
          <a:xfrm>
            <a:off x="4894263" y="1295400"/>
            <a:ext cx="32781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b="1">
                <a:solidFill>
                  <a:schemeClr val="bg1"/>
                </a:solidFill>
                <a:latin typeface="Tahoma" pitchFamily="34" charset="0"/>
                <a:ea typeface="宋体" pitchFamily="2" charset="-122"/>
              </a:defRPr>
            </a:lvl1pPr>
            <a:lvl2pPr marL="742950" indent="-285750">
              <a:defRPr sz="2400" b="1">
                <a:solidFill>
                  <a:schemeClr val="bg1"/>
                </a:solidFill>
                <a:latin typeface="Tahoma" pitchFamily="34" charset="0"/>
                <a:ea typeface="宋体" pitchFamily="2" charset="-122"/>
              </a:defRPr>
            </a:lvl2pPr>
            <a:lvl3pPr marL="1143000" indent="-228600">
              <a:defRPr sz="2400" b="1">
                <a:solidFill>
                  <a:schemeClr val="bg1"/>
                </a:solidFill>
                <a:latin typeface="Tahoma" pitchFamily="34" charset="0"/>
                <a:ea typeface="宋体" pitchFamily="2" charset="-122"/>
              </a:defRPr>
            </a:lvl3pPr>
            <a:lvl4pPr marL="1600200" indent="-228600">
              <a:defRPr sz="2400" b="1">
                <a:solidFill>
                  <a:schemeClr val="bg1"/>
                </a:solidFill>
                <a:latin typeface="Tahoma" pitchFamily="34" charset="0"/>
                <a:ea typeface="宋体" pitchFamily="2" charset="-122"/>
              </a:defRPr>
            </a:lvl4pPr>
            <a:lvl5pPr marL="2057400" indent="-228600">
              <a:defRPr sz="2400" b="1">
                <a:solidFill>
                  <a:schemeClr val="bg1"/>
                </a:solidFill>
                <a:latin typeface="Tahoma" pitchFamily="34" charset="0"/>
                <a:ea typeface="宋体" pitchFamily="2" charset="-122"/>
              </a:defRPr>
            </a:lvl5pPr>
            <a:lvl6pPr marL="2514600" indent="-228600" eaLnBrk="0" fontAlgn="base" hangingPunct="0">
              <a:spcBef>
                <a:spcPct val="0"/>
              </a:spcBef>
              <a:spcAft>
                <a:spcPct val="0"/>
              </a:spcAft>
              <a:defRPr sz="2400" b="1">
                <a:solidFill>
                  <a:schemeClr val="bg1"/>
                </a:solidFill>
                <a:latin typeface="Tahoma" pitchFamily="34" charset="0"/>
                <a:ea typeface="宋体" pitchFamily="2" charset="-122"/>
              </a:defRPr>
            </a:lvl6pPr>
            <a:lvl7pPr marL="2971800" indent="-228600" eaLnBrk="0" fontAlgn="base" hangingPunct="0">
              <a:spcBef>
                <a:spcPct val="0"/>
              </a:spcBef>
              <a:spcAft>
                <a:spcPct val="0"/>
              </a:spcAft>
              <a:defRPr sz="2400" b="1">
                <a:solidFill>
                  <a:schemeClr val="bg1"/>
                </a:solidFill>
                <a:latin typeface="Tahoma" pitchFamily="34" charset="0"/>
                <a:ea typeface="宋体" pitchFamily="2" charset="-122"/>
              </a:defRPr>
            </a:lvl7pPr>
            <a:lvl8pPr marL="3429000" indent="-228600" eaLnBrk="0" fontAlgn="base" hangingPunct="0">
              <a:spcBef>
                <a:spcPct val="0"/>
              </a:spcBef>
              <a:spcAft>
                <a:spcPct val="0"/>
              </a:spcAft>
              <a:defRPr sz="2400" b="1">
                <a:solidFill>
                  <a:schemeClr val="bg1"/>
                </a:solidFill>
                <a:latin typeface="Tahoma" pitchFamily="34" charset="0"/>
                <a:ea typeface="宋体" pitchFamily="2" charset="-122"/>
              </a:defRPr>
            </a:lvl8pPr>
            <a:lvl9pPr marL="3886200" indent="-228600" eaLnBrk="0" fontAlgn="base" hangingPunct="0">
              <a:spcBef>
                <a:spcPct val="0"/>
              </a:spcBef>
              <a:spcAft>
                <a:spcPct val="0"/>
              </a:spcAft>
              <a:defRPr sz="2400" b="1">
                <a:solidFill>
                  <a:schemeClr val="bg1"/>
                </a:solidFill>
                <a:latin typeface="Tahoma" pitchFamily="34" charset="0"/>
                <a:ea typeface="宋体" pitchFamily="2" charset="-122"/>
              </a:defRPr>
            </a:lvl9pPr>
          </a:lstStyle>
          <a:p>
            <a:r>
              <a:rPr kumimoji="1" lang="zh-CN" altLang="en-US" dirty="0">
                <a:solidFill>
                  <a:schemeClr val="tx1"/>
                </a:solidFill>
                <a:latin typeface="Times New Roman" pitchFamily="18" charset="0"/>
                <a:ea typeface="楷体_GB2312" pitchFamily="49" charset="-122"/>
              </a:rPr>
              <a:t>硝酸态氮素（</a:t>
            </a:r>
            <a:r>
              <a:rPr kumimoji="1" lang="en-US" altLang="zh-CN" dirty="0">
                <a:solidFill>
                  <a:schemeClr val="tx1"/>
                </a:solidFill>
                <a:latin typeface="Times New Roman" pitchFamily="18" charset="0"/>
                <a:ea typeface="楷体_GB2312" pitchFamily="49" charset="-122"/>
              </a:rPr>
              <a:t>NO</a:t>
            </a:r>
            <a:r>
              <a:rPr kumimoji="1" lang="en-US" altLang="zh-CN" baseline="-25000" dirty="0">
                <a:solidFill>
                  <a:schemeClr val="tx1"/>
                </a:solidFill>
                <a:latin typeface="Times New Roman" pitchFamily="18" charset="0"/>
                <a:ea typeface="楷体_GB2312" pitchFamily="49" charset="-122"/>
              </a:rPr>
              <a:t>3</a:t>
            </a:r>
            <a:r>
              <a:rPr kumimoji="1" lang="en-US" altLang="zh-CN" baseline="30000" dirty="0">
                <a:solidFill>
                  <a:schemeClr val="tx1"/>
                </a:solidFill>
                <a:latin typeface="Times New Roman" pitchFamily="18" charset="0"/>
                <a:ea typeface="楷体_GB2312" pitchFamily="49" charset="-122"/>
              </a:rPr>
              <a:t>-</a:t>
            </a:r>
            <a:r>
              <a:rPr kumimoji="1" lang="en-US" altLang="zh-CN" dirty="0">
                <a:solidFill>
                  <a:schemeClr val="tx1"/>
                </a:solidFill>
                <a:latin typeface="Times New Roman" pitchFamily="18" charset="0"/>
                <a:ea typeface="楷体_GB2312" pitchFamily="49" charset="-122"/>
              </a:rPr>
              <a:t>-N</a:t>
            </a:r>
            <a:r>
              <a:rPr kumimoji="1" lang="zh-CN" altLang="en-US" dirty="0">
                <a:solidFill>
                  <a:schemeClr val="tx1"/>
                </a:solidFill>
                <a:latin typeface="Times New Roman" pitchFamily="18" charset="0"/>
                <a:ea typeface="楷体_GB2312" pitchFamily="49" charset="-122"/>
              </a:rPr>
              <a:t>）</a:t>
            </a:r>
          </a:p>
        </p:txBody>
      </p:sp>
      <p:sp>
        <p:nvSpPr>
          <p:cNvPr id="8203" name="Line 15"/>
          <p:cNvSpPr>
            <a:spLocks noChangeShapeType="1"/>
          </p:cNvSpPr>
          <p:nvPr/>
        </p:nvSpPr>
        <p:spPr bwMode="auto">
          <a:xfrm>
            <a:off x="330200" y="1157288"/>
            <a:ext cx="85344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04" name="Line 16"/>
          <p:cNvSpPr>
            <a:spLocks noChangeShapeType="1"/>
          </p:cNvSpPr>
          <p:nvPr/>
        </p:nvSpPr>
        <p:spPr bwMode="auto">
          <a:xfrm>
            <a:off x="304800" y="1828800"/>
            <a:ext cx="8610600"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357158619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23850" y="1268413"/>
            <a:ext cx="8424863"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3200" b="1">
                <a:solidFill>
                  <a:schemeClr val="tx1"/>
                </a:solidFill>
                <a:latin typeface="Times New Roman" pitchFamily="18" charset="0"/>
                <a:ea typeface="宋体" pitchFamily="2" charset="-122"/>
              </a:defRPr>
            </a:lvl9pPr>
          </a:lstStyle>
          <a:p>
            <a:pPr algn="just" eaLnBrk="1" fontAlgn="base" hangingPunct="1">
              <a:lnSpc>
                <a:spcPct val="120000"/>
              </a:lnSpc>
              <a:spcBef>
                <a:spcPct val="50000"/>
              </a:spcBef>
              <a:spcAft>
                <a:spcPct val="0"/>
              </a:spcAft>
              <a:buFont typeface="Arial" pitchFamily="34" charset="0"/>
              <a:buNone/>
            </a:pPr>
            <a:r>
              <a:rPr lang="zh-CN" altLang="en-US" dirty="0">
                <a:solidFill>
                  <a:srgbClr val="FF0000"/>
                </a:solidFill>
                <a:ea typeface="楷体_GB2312" pitchFamily="49" charset="-122"/>
              </a:rPr>
              <a:t>（三）肥料及填料的配比计算</a:t>
            </a:r>
          </a:p>
          <a:p>
            <a:pPr algn="just" eaLnBrk="1" fontAlgn="base" hangingPunct="1">
              <a:lnSpc>
                <a:spcPct val="120000"/>
              </a:lnSpc>
              <a:spcBef>
                <a:spcPct val="50000"/>
              </a:spcBef>
              <a:spcAft>
                <a:spcPct val="0"/>
              </a:spcAft>
              <a:buFont typeface="Arial" pitchFamily="34" charset="0"/>
              <a:buNone/>
            </a:pPr>
            <a:r>
              <a:rPr lang="zh-CN" altLang="zh-CN" sz="2400" dirty="0">
                <a:solidFill>
                  <a:srgbClr val="9900FF"/>
                </a:solidFill>
                <a:ea typeface="黑体" pitchFamily="49" charset="-122"/>
              </a:rPr>
              <a:t>        </a:t>
            </a:r>
            <a:r>
              <a:rPr lang="zh-CN" altLang="en-US" sz="2800" dirty="0">
                <a:solidFill>
                  <a:srgbClr val="FFFFFF"/>
                </a:solidFill>
                <a:ea typeface="黑体" pitchFamily="49" charset="-122"/>
              </a:rPr>
              <a:t>例</a:t>
            </a:r>
            <a:r>
              <a:rPr lang="zh-CN" altLang="zh-CN" sz="2800" dirty="0">
                <a:solidFill>
                  <a:srgbClr val="FFFFFF"/>
                </a:solidFill>
                <a:ea typeface="黑体" pitchFamily="49" charset="-122"/>
              </a:rPr>
              <a:t>1</a:t>
            </a:r>
            <a:r>
              <a:rPr lang="zh-CN" altLang="en-US" sz="2800" dirty="0">
                <a:solidFill>
                  <a:srgbClr val="FFFFFF"/>
                </a:solidFill>
                <a:ea typeface="黑体" pitchFamily="49" charset="-122"/>
              </a:rPr>
              <a:t>、在我国南方缺磷、钾的红壤性水稻土上种植杂交稻，需配制分析式为</a:t>
            </a:r>
            <a:r>
              <a:rPr lang="zh-CN" altLang="zh-CN" sz="2800" dirty="0">
                <a:solidFill>
                  <a:srgbClr val="FFFFFF"/>
                </a:solidFill>
                <a:ea typeface="黑体" pitchFamily="49" charset="-122"/>
              </a:rPr>
              <a:t>8</a:t>
            </a:r>
            <a:r>
              <a:rPr lang="zh-CN" altLang="en-US" sz="2800" dirty="0">
                <a:solidFill>
                  <a:srgbClr val="FFFFFF"/>
                </a:solidFill>
                <a:ea typeface="黑体" pitchFamily="49" charset="-122"/>
              </a:rPr>
              <a:t>－</a:t>
            </a:r>
            <a:r>
              <a:rPr lang="zh-CN" altLang="zh-CN" sz="2800" dirty="0">
                <a:solidFill>
                  <a:srgbClr val="FFFFFF"/>
                </a:solidFill>
                <a:ea typeface="黑体" pitchFamily="49" charset="-122"/>
              </a:rPr>
              <a:t>10</a:t>
            </a:r>
            <a:r>
              <a:rPr lang="zh-CN" altLang="en-US" sz="2800" dirty="0">
                <a:solidFill>
                  <a:srgbClr val="FFFFFF"/>
                </a:solidFill>
                <a:ea typeface="黑体" pitchFamily="49" charset="-122"/>
              </a:rPr>
              <a:t>－</a:t>
            </a:r>
            <a:r>
              <a:rPr lang="zh-CN" altLang="zh-CN" sz="2800" dirty="0">
                <a:solidFill>
                  <a:srgbClr val="FFFFFF"/>
                </a:solidFill>
                <a:ea typeface="黑体" pitchFamily="49" charset="-122"/>
              </a:rPr>
              <a:t>12</a:t>
            </a:r>
            <a:r>
              <a:rPr lang="zh-CN" altLang="en-US" sz="2800" dirty="0">
                <a:solidFill>
                  <a:srgbClr val="FFFFFF"/>
                </a:solidFill>
                <a:ea typeface="黑体" pitchFamily="49" charset="-122"/>
              </a:rPr>
              <a:t>的混合肥料一吨，需用尿素 </a:t>
            </a:r>
            <a:r>
              <a:rPr lang="zh-CN" altLang="zh-CN" sz="2800" dirty="0">
                <a:solidFill>
                  <a:srgbClr val="FFFFFF"/>
                </a:solidFill>
                <a:ea typeface="黑体" pitchFamily="49" charset="-122"/>
              </a:rPr>
              <a:t>(N</a:t>
            </a:r>
            <a:r>
              <a:rPr lang="zh-CN" altLang="en-US" sz="2800" dirty="0">
                <a:solidFill>
                  <a:srgbClr val="FFFFFF"/>
                </a:solidFill>
                <a:ea typeface="黑体" pitchFamily="49" charset="-122"/>
              </a:rPr>
              <a:t>＝</a:t>
            </a:r>
            <a:r>
              <a:rPr lang="zh-CN" altLang="zh-CN" sz="2800" dirty="0">
                <a:solidFill>
                  <a:srgbClr val="FFFFFF"/>
                </a:solidFill>
                <a:ea typeface="黑体" pitchFamily="49" charset="-122"/>
              </a:rPr>
              <a:t>45</a:t>
            </a:r>
            <a:r>
              <a:rPr lang="zh-CN" altLang="en-US" sz="2800" dirty="0">
                <a:solidFill>
                  <a:srgbClr val="FFFFFF"/>
                </a:solidFill>
                <a:ea typeface="黑体" pitchFamily="49" charset="-122"/>
              </a:rPr>
              <a:t>％</a:t>
            </a:r>
            <a:r>
              <a:rPr lang="zh-CN" altLang="zh-CN" sz="2800" dirty="0">
                <a:solidFill>
                  <a:srgbClr val="FFFFFF"/>
                </a:solidFill>
                <a:ea typeface="黑体" pitchFamily="49" charset="-122"/>
              </a:rPr>
              <a:t>)</a:t>
            </a:r>
            <a:r>
              <a:rPr lang="zh-CN" altLang="en-US" sz="2800" dirty="0">
                <a:solidFill>
                  <a:srgbClr val="FFFFFF"/>
                </a:solidFill>
                <a:ea typeface="黑体" pitchFamily="49" charset="-122"/>
              </a:rPr>
              <a:t>、过磷酸钙 </a:t>
            </a:r>
            <a:r>
              <a:rPr lang="zh-CN" altLang="zh-CN" sz="2800" dirty="0">
                <a:solidFill>
                  <a:srgbClr val="FFFFFF"/>
                </a:solidFill>
                <a:ea typeface="黑体" pitchFamily="49" charset="-122"/>
              </a:rPr>
              <a:t>(P</a:t>
            </a:r>
            <a:r>
              <a:rPr lang="zh-CN" altLang="zh-CN" sz="2800" baseline="-25000" dirty="0">
                <a:solidFill>
                  <a:srgbClr val="FFFFFF"/>
                </a:solidFill>
                <a:ea typeface="黑体" pitchFamily="49" charset="-122"/>
              </a:rPr>
              <a:t>2</a:t>
            </a:r>
            <a:r>
              <a:rPr lang="zh-CN" altLang="zh-CN" sz="2800" dirty="0">
                <a:solidFill>
                  <a:srgbClr val="FFFFFF"/>
                </a:solidFill>
                <a:ea typeface="黑体" pitchFamily="49" charset="-122"/>
              </a:rPr>
              <a:t>O</a:t>
            </a:r>
            <a:r>
              <a:rPr lang="zh-CN" altLang="zh-CN" sz="2800" baseline="-25000" dirty="0">
                <a:solidFill>
                  <a:srgbClr val="FFFFFF"/>
                </a:solidFill>
                <a:ea typeface="黑体" pitchFamily="49" charset="-122"/>
              </a:rPr>
              <a:t>5</a:t>
            </a:r>
            <a:r>
              <a:rPr lang="zh-CN" altLang="en-US" sz="2800" dirty="0">
                <a:solidFill>
                  <a:srgbClr val="FFFFFF"/>
                </a:solidFill>
                <a:ea typeface="黑体" pitchFamily="49" charset="-122"/>
              </a:rPr>
              <a:t>＝</a:t>
            </a:r>
            <a:r>
              <a:rPr lang="zh-CN" altLang="zh-CN" sz="2800" dirty="0">
                <a:solidFill>
                  <a:srgbClr val="FFFFFF"/>
                </a:solidFill>
                <a:ea typeface="黑体" pitchFamily="49" charset="-122"/>
              </a:rPr>
              <a:t>18</a:t>
            </a:r>
            <a:r>
              <a:rPr lang="zh-CN" altLang="en-US" sz="2800" dirty="0">
                <a:solidFill>
                  <a:srgbClr val="FFFFFF"/>
                </a:solidFill>
                <a:ea typeface="黑体" pitchFamily="49" charset="-122"/>
              </a:rPr>
              <a:t>％</a:t>
            </a:r>
            <a:r>
              <a:rPr lang="zh-CN" altLang="zh-CN" sz="2800" dirty="0">
                <a:solidFill>
                  <a:srgbClr val="FFFFFF"/>
                </a:solidFill>
                <a:ea typeface="黑体" pitchFamily="49" charset="-122"/>
              </a:rPr>
              <a:t>)</a:t>
            </a:r>
            <a:r>
              <a:rPr lang="zh-CN" altLang="en-US" sz="2800" dirty="0">
                <a:solidFill>
                  <a:srgbClr val="FFFFFF"/>
                </a:solidFill>
                <a:ea typeface="黑体" pitchFamily="49" charset="-122"/>
              </a:rPr>
              <a:t>、氯化钾 </a:t>
            </a:r>
            <a:r>
              <a:rPr lang="zh-CN" altLang="zh-CN" sz="2800" dirty="0">
                <a:solidFill>
                  <a:srgbClr val="FFFFFF"/>
                </a:solidFill>
                <a:ea typeface="黑体" pitchFamily="49" charset="-122"/>
              </a:rPr>
              <a:t>(K</a:t>
            </a:r>
            <a:r>
              <a:rPr lang="zh-CN" altLang="zh-CN" sz="2800" baseline="-25000" dirty="0">
                <a:solidFill>
                  <a:srgbClr val="FFFFFF"/>
                </a:solidFill>
                <a:ea typeface="黑体" pitchFamily="49" charset="-122"/>
              </a:rPr>
              <a:t>2</a:t>
            </a:r>
            <a:r>
              <a:rPr lang="zh-CN" altLang="zh-CN" sz="2800" dirty="0">
                <a:solidFill>
                  <a:srgbClr val="FFFFFF"/>
                </a:solidFill>
                <a:ea typeface="黑体" pitchFamily="49" charset="-122"/>
              </a:rPr>
              <a:t>O</a:t>
            </a:r>
            <a:r>
              <a:rPr lang="zh-CN" altLang="en-US" sz="2800" dirty="0">
                <a:solidFill>
                  <a:srgbClr val="FFFFFF"/>
                </a:solidFill>
                <a:ea typeface="黑体" pitchFamily="49" charset="-122"/>
              </a:rPr>
              <a:t>＝</a:t>
            </a:r>
            <a:r>
              <a:rPr lang="zh-CN" altLang="zh-CN" sz="2800" dirty="0">
                <a:solidFill>
                  <a:srgbClr val="FFFFFF"/>
                </a:solidFill>
                <a:ea typeface="黑体" pitchFamily="49" charset="-122"/>
              </a:rPr>
              <a:t>60</a:t>
            </a:r>
            <a:r>
              <a:rPr lang="zh-CN" altLang="en-US" sz="2800" dirty="0">
                <a:solidFill>
                  <a:srgbClr val="FFFFFF"/>
                </a:solidFill>
                <a:ea typeface="黑体" pitchFamily="49" charset="-122"/>
              </a:rPr>
              <a:t>％</a:t>
            </a:r>
            <a:r>
              <a:rPr lang="zh-CN" altLang="zh-CN" sz="2800" dirty="0">
                <a:solidFill>
                  <a:srgbClr val="FFFFFF"/>
                </a:solidFill>
                <a:ea typeface="黑体" pitchFamily="49" charset="-122"/>
              </a:rPr>
              <a:t>) </a:t>
            </a:r>
            <a:r>
              <a:rPr lang="zh-CN" altLang="en-US" sz="2800" dirty="0">
                <a:solidFill>
                  <a:srgbClr val="FFFFFF"/>
                </a:solidFill>
                <a:ea typeface="黑体" pitchFamily="49" charset="-122"/>
              </a:rPr>
              <a:t>及填料各多少公斤？</a:t>
            </a:r>
          </a:p>
          <a:p>
            <a:pPr algn="just" eaLnBrk="1" fontAlgn="base" hangingPunct="1">
              <a:lnSpc>
                <a:spcPct val="120000"/>
              </a:lnSpc>
              <a:spcBef>
                <a:spcPct val="50000"/>
              </a:spcBef>
              <a:spcAft>
                <a:spcPct val="0"/>
              </a:spcAft>
              <a:buFont typeface="Arial" pitchFamily="34" charset="0"/>
              <a:buNone/>
            </a:pPr>
            <a:r>
              <a:rPr lang="zh-CN" altLang="zh-CN" sz="2800" dirty="0">
                <a:solidFill>
                  <a:srgbClr val="FFFFFF"/>
                </a:solidFill>
                <a:ea typeface="黑体" pitchFamily="49" charset="-122"/>
              </a:rPr>
              <a:t>       </a:t>
            </a:r>
          </a:p>
        </p:txBody>
      </p:sp>
      <p:sp>
        <p:nvSpPr>
          <p:cNvPr id="15363" name="Text Box 3"/>
          <p:cNvSpPr txBox="1">
            <a:spLocks noChangeArrowheads="1"/>
          </p:cNvSpPr>
          <p:nvPr/>
        </p:nvSpPr>
        <p:spPr bwMode="auto">
          <a:xfrm>
            <a:off x="304800" y="2362200"/>
            <a:ext cx="853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buFont typeface="Arial" pitchFamily="34" charset="0"/>
              <a:buNone/>
            </a:pPr>
            <a:endParaRPr lang="en-US" altLang="zh-CN" sz="2400">
              <a:solidFill>
                <a:srgbClr val="000000"/>
              </a:solidFill>
            </a:endParaRPr>
          </a:p>
        </p:txBody>
      </p:sp>
    </p:spTree>
    <p:extLst>
      <p:ext uri="{BB962C8B-B14F-4D97-AF65-F5344CB8AC3E}">
        <p14:creationId xmlns:p14="http://schemas.microsoft.com/office/powerpoint/2010/main" val="2565152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岩石图象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9600"/>
            <a:ext cx="9144000" cy="5105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5123" name="灯片编号占位符 1"/>
          <p:cNvSpPr>
            <a:spLocks noGrp="1"/>
          </p:cNvSpPr>
          <p:nvPr>
            <p:ph type="sldNum" sz="quarter" idx="12"/>
          </p:nvPr>
        </p:nvSpPr>
        <p:spPr>
          <a:noFill/>
        </p:spPr>
        <p:txBody>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eaLnBrk="1" hangingPunct="1"/>
            <a:fld id="{55B30894-DDA6-48A9-8D78-CE9892BDE001}" type="slidenum">
              <a:rPr lang="zh-CN" altLang="zh-CN" sz="1400" smtClean="0">
                <a:solidFill>
                  <a:schemeClr val="tx1"/>
                </a:solidFill>
                <a:latin typeface="Arial" pitchFamily="34" charset="0"/>
              </a:rPr>
              <a:pPr eaLnBrk="1" hangingPunct="1"/>
              <a:t>8</a:t>
            </a:fld>
            <a:endParaRPr lang="zh-CN" altLang="zh-CN" sz="1400" smtClean="0">
              <a:solidFill>
                <a:schemeClr val="tx1"/>
              </a:solidFill>
              <a:latin typeface="Arial" pitchFamily="34" charset="0"/>
            </a:endParaRPr>
          </a:p>
        </p:txBody>
      </p:sp>
    </p:spTree>
    <p:extLst>
      <p:ext uri="{BB962C8B-B14F-4D97-AF65-F5344CB8AC3E}">
        <p14:creationId xmlns:p14="http://schemas.microsoft.com/office/powerpoint/2010/main" val="365442884"/>
      </p:ext>
    </p:extLst>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381000" y="152400"/>
            <a:ext cx="8583613" cy="654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3200" b="1">
                <a:solidFill>
                  <a:schemeClr val="tx1"/>
                </a:solidFill>
                <a:latin typeface="Times New Roman" pitchFamily="18" charset="0"/>
                <a:ea typeface="宋体" pitchFamily="2" charset="-122"/>
              </a:defRPr>
            </a:lvl9pPr>
          </a:lstStyle>
          <a:p>
            <a:pPr eaLnBrk="1" fontAlgn="base" hangingPunct="1">
              <a:lnSpc>
                <a:spcPct val="90000"/>
              </a:lnSpc>
              <a:spcBef>
                <a:spcPct val="50000"/>
              </a:spcBef>
              <a:spcAft>
                <a:spcPct val="0"/>
              </a:spcAft>
              <a:buFont typeface="Arial" pitchFamily="34" charset="0"/>
              <a:buNone/>
            </a:pPr>
            <a:r>
              <a:rPr lang="zh-CN" altLang="en-US" sz="2800">
                <a:solidFill>
                  <a:srgbClr val="FF0000"/>
                </a:solidFill>
                <a:ea typeface="黑体" pitchFamily="49" charset="-122"/>
              </a:rPr>
              <a:t>解</a:t>
            </a:r>
            <a:r>
              <a:rPr lang="zh-CN" altLang="zh-CN" sz="2800">
                <a:solidFill>
                  <a:srgbClr val="FF0000"/>
                </a:solidFill>
                <a:ea typeface="黑体" pitchFamily="49" charset="-122"/>
              </a:rPr>
              <a:t>1</a:t>
            </a:r>
            <a:r>
              <a:rPr lang="zh-CN" altLang="en-US" sz="2800">
                <a:solidFill>
                  <a:srgbClr val="FF0000"/>
                </a:solidFill>
                <a:ea typeface="黑体" pitchFamily="49" charset="-122"/>
              </a:rPr>
              <a:t>：</a:t>
            </a:r>
            <a:r>
              <a:rPr lang="zh-CN" altLang="en-US" sz="2400">
                <a:solidFill>
                  <a:srgbClr val="000000"/>
                </a:solidFill>
                <a:ea typeface="黑体" pitchFamily="49" charset="-122"/>
              </a:rPr>
              <a:t>	</a:t>
            </a:r>
            <a:r>
              <a:rPr lang="zh-CN" altLang="en-US" sz="2400">
                <a:solidFill>
                  <a:srgbClr val="0000FF"/>
                </a:solidFill>
                <a:ea typeface="黑体" pitchFamily="49" charset="-122"/>
              </a:rPr>
              <a:t>每吨混合肥料中应含有</a:t>
            </a:r>
            <a:r>
              <a:rPr lang="zh-CN" altLang="zh-CN" sz="2400">
                <a:solidFill>
                  <a:srgbClr val="0000FF"/>
                </a:solidFill>
                <a:ea typeface="黑体" pitchFamily="49" charset="-122"/>
              </a:rPr>
              <a:t>N</a:t>
            </a:r>
            <a:r>
              <a:rPr lang="zh-CN" altLang="en-US" sz="2400">
                <a:solidFill>
                  <a:srgbClr val="0000FF"/>
                </a:solidFill>
                <a:ea typeface="黑体" pitchFamily="49" charset="-122"/>
              </a:rPr>
              <a:t>、 </a:t>
            </a:r>
            <a:r>
              <a:rPr lang="zh-CN" altLang="zh-CN" sz="2400">
                <a:solidFill>
                  <a:srgbClr val="0000FF"/>
                </a:solidFill>
                <a:ea typeface="黑体" pitchFamily="49" charset="-122"/>
              </a:rPr>
              <a:t>P</a:t>
            </a:r>
            <a:r>
              <a:rPr lang="zh-CN" altLang="zh-CN" sz="2400" baseline="-25000">
                <a:solidFill>
                  <a:srgbClr val="0000FF"/>
                </a:solidFill>
                <a:ea typeface="黑体" pitchFamily="49" charset="-122"/>
              </a:rPr>
              <a:t>2</a:t>
            </a:r>
            <a:r>
              <a:rPr lang="zh-CN" altLang="zh-CN" sz="2400">
                <a:solidFill>
                  <a:srgbClr val="0000FF"/>
                </a:solidFill>
                <a:ea typeface="黑体" pitchFamily="49" charset="-122"/>
              </a:rPr>
              <a:t>O</a:t>
            </a:r>
            <a:r>
              <a:rPr lang="zh-CN" altLang="zh-CN" sz="2400" baseline="-25000">
                <a:solidFill>
                  <a:srgbClr val="0000FF"/>
                </a:solidFill>
                <a:ea typeface="黑体" pitchFamily="49" charset="-122"/>
              </a:rPr>
              <a:t>5</a:t>
            </a:r>
            <a:r>
              <a:rPr lang="zh-CN" altLang="zh-CN" sz="2400">
                <a:solidFill>
                  <a:srgbClr val="0000FF"/>
                </a:solidFill>
                <a:ea typeface="黑体" pitchFamily="49" charset="-122"/>
              </a:rPr>
              <a:t> </a:t>
            </a:r>
            <a:r>
              <a:rPr lang="zh-CN" altLang="en-US" sz="2400">
                <a:solidFill>
                  <a:srgbClr val="0000FF"/>
                </a:solidFill>
                <a:ea typeface="黑体" pitchFamily="49" charset="-122"/>
              </a:rPr>
              <a:t>、 </a:t>
            </a:r>
            <a:r>
              <a:rPr lang="zh-CN" altLang="zh-CN" sz="2400">
                <a:solidFill>
                  <a:srgbClr val="0000FF"/>
                </a:solidFill>
                <a:ea typeface="黑体" pitchFamily="49" charset="-122"/>
              </a:rPr>
              <a:t>K</a:t>
            </a:r>
            <a:r>
              <a:rPr lang="zh-CN" altLang="zh-CN" sz="2400" baseline="-25000">
                <a:solidFill>
                  <a:srgbClr val="0000FF"/>
                </a:solidFill>
                <a:ea typeface="黑体" pitchFamily="49" charset="-122"/>
              </a:rPr>
              <a:t>2</a:t>
            </a:r>
            <a:r>
              <a:rPr lang="zh-CN" altLang="zh-CN" sz="2400">
                <a:solidFill>
                  <a:srgbClr val="0000FF"/>
                </a:solidFill>
                <a:ea typeface="黑体" pitchFamily="49" charset="-122"/>
              </a:rPr>
              <a:t>O</a:t>
            </a:r>
            <a:r>
              <a:rPr lang="zh-CN" altLang="en-US" sz="2400">
                <a:solidFill>
                  <a:srgbClr val="0000FF"/>
                </a:solidFill>
                <a:ea typeface="黑体" pitchFamily="49" charset="-122"/>
              </a:rPr>
              <a:t>的数量分别为：</a:t>
            </a:r>
          </a:p>
          <a:p>
            <a:pPr eaLnBrk="1" fontAlgn="base" hangingPunct="1">
              <a:lnSpc>
                <a:spcPct val="90000"/>
              </a:lnSpc>
              <a:spcBef>
                <a:spcPct val="50000"/>
              </a:spcBef>
              <a:spcAft>
                <a:spcPct val="0"/>
              </a:spcAft>
              <a:buFont typeface="Arial" pitchFamily="34" charset="0"/>
              <a:buNone/>
            </a:pPr>
            <a:r>
              <a:rPr lang="zh-CN" altLang="zh-CN" sz="2400">
                <a:solidFill>
                  <a:srgbClr val="000000"/>
                </a:solidFill>
                <a:ea typeface="黑体" pitchFamily="49" charset="-122"/>
              </a:rPr>
              <a:t>		N </a:t>
            </a:r>
            <a:r>
              <a:rPr lang="zh-CN" altLang="en-US" sz="2400">
                <a:solidFill>
                  <a:srgbClr val="000000"/>
                </a:solidFill>
                <a:ea typeface="黑体" pitchFamily="49" charset="-122"/>
              </a:rPr>
              <a:t>＝ </a:t>
            </a:r>
            <a:r>
              <a:rPr lang="zh-CN" altLang="zh-CN" sz="2400">
                <a:solidFill>
                  <a:srgbClr val="000000"/>
                </a:solidFill>
                <a:ea typeface="黑体" pitchFamily="49" charset="-122"/>
              </a:rPr>
              <a:t>1000 × 8% </a:t>
            </a:r>
            <a:r>
              <a:rPr lang="zh-CN" altLang="en-US" sz="2400">
                <a:solidFill>
                  <a:srgbClr val="000000"/>
                </a:solidFill>
                <a:ea typeface="黑体" pitchFamily="49" charset="-122"/>
              </a:rPr>
              <a:t>＝ </a:t>
            </a:r>
            <a:r>
              <a:rPr lang="zh-CN" altLang="zh-CN" sz="2400">
                <a:solidFill>
                  <a:srgbClr val="000000"/>
                </a:solidFill>
                <a:ea typeface="黑体" pitchFamily="49" charset="-122"/>
              </a:rPr>
              <a:t>80</a:t>
            </a:r>
            <a:r>
              <a:rPr lang="zh-CN" altLang="en-US" sz="2400">
                <a:solidFill>
                  <a:srgbClr val="000000"/>
                </a:solidFill>
                <a:ea typeface="黑体" pitchFamily="49" charset="-122"/>
              </a:rPr>
              <a:t>（公斤）</a:t>
            </a:r>
          </a:p>
          <a:p>
            <a:pPr eaLnBrk="1" fontAlgn="base" hangingPunct="1">
              <a:lnSpc>
                <a:spcPct val="90000"/>
              </a:lnSpc>
              <a:spcBef>
                <a:spcPct val="50000"/>
              </a:spcBef>
              <a:spcAft>
                <a:spcPct val="0"/>
              </a:spcAft>
              <a:buFont typeface="Arial" pitchFamily="34" charset="0"/>
              <a:buNone/>
            </a:pPr>
            <a:r>
              <a:rPr lang="zh-CN" altLang="zh-CN" sz="2400">
                <a:solidFill>
                  <a:srgbClr val="000000"/>
                </a:solidFill>
                <a:ea typeface="黑体" pitchFamily="49" charset="-122"/>
              </a:rPr>
              <a:t>		P</a:t>
            </a:r>
            <a:r>
              <a:rPr lang="zh-CN" altLang="zh-CN" sz="2400" baseline="-25000">
                <a:solidFill>
                  <a:srgbClr val="000000"/>
                </a:solidFill>
                <a:ea typeface="黑体" pitchFamily="49" charset="-122"/>
              </a:rPr>
              <a:t>2</a:t>
            </a:r>
            <a:r>
              <a:rPr lang="zh-CN" altLang="zh-CN" sz="2400">
                <a:solidFill>
                  <a:srgbClr val="000000"/>
                </a:solidFill>
                <a:ea typeface="黑体" pitchFamily="49" charset="-122"/>
              </a:rPr>
              <a:t>O</a:t>
            </a:r>
            <a:r>
              <a:rPr lang="zh-CN" altLang="zh-CN" sz="2400" baseline="-25000">
                <a:solidFill>
                  <a:srgbClr val="000000"/>
                </a:solidFill>
                <a:ea typeface="黑体" pitchFamily="49" charset="-122"/>
              </a:rPr>
              <a:t>5 </a:t>
            </a:r>
            <a:r>
              <a:rPr lang="zh-CN" altLang="en-US" sz="2400">
                <a:solidFill>
                  <a:srgbClr val="000000"/>
                </a:solidFill>
                <a:ea typeface="黑体" pitchFamily="49" charset="-122"/>
              </a:rPr>
              <a:t>＝ </a:t>
            </a:r>
            <a:r>
              <a:rPr lang="zh-CN" altLang="zh-CN" sz="2400">
                <a:solidFill>
                  <a:srgbClr val="000000"/>
                </a:solidFill>
                <a:ea typeface="黑体" pitchFamily="49" charset="-122"/>
              </a:rPr>
              <a:t>1000 × 10% </a:t>
            </a:r>
            <a:r>
              <a:rPr lang="zh-CN" altLang="en-US" sz="2400">
                <a:solidFill>
                  <a:srgbClr val="000000"/>
                </a:solidFill>
                <a:ea typeface="黑体" pitchFamily="49" charset="-122"/>
              </a:rPr>
              <a:t>＝</a:t>
            </a:r>
            <a:r>
              <a:rPr lang="zh-CN" altLang="zh-CN" sz="2400">
                <a:solidFill>
                  <a:srgbClr val="000000"/>
                </a:solidFill>
                <a:ea typeface="黑体" pitchFamily="49" charset="-122"/>
              </a:rPr>
              <a:t>100</a:t>
            </a:r>
            <a:r>
              <a:rPr lang="zh-CN" altLang="en-US" sz="2400">
                <a:solidFill>
                  <a:srgbClr val="000000"/>
                </a:solidFill>
                <a:ea typeface="黑体" pitchFamily="49" charset="-122"/>
              </a:rPr>
              <a:t>（公斤）</a:t>
            </a:r>
          </a:p>
          <a:p>
            <a:pPr eaLnBrk="1" fontAlgn="base" hangingPunct="1">
              <a:lnSpc>
                <a:spcPct val="90000"/>
              </a:lnSpc>
              <a:spcBef>
                <a:spcPct val="50000"/>
              </a:spcBef>
              <a:spcAft>
                <a:spcPct val="0"/>
              </a:spcAft>
              <a:buFont typeface="Arial" pitchFamily="34" charset="0"/>
              <a:buNone/>
            </a:pPr>
            <a:r>
              <a:rPr lang="zh-CN" altLang="zh-CN" sz="2400">
                <a:solidFill>
                  <a:srgbClr val="000000"/>
                </a:solidFill>
                <a:ea typeface="黑体" pitchFamily="49" charset="-122"/>
              </a:rPr>
              <a:t>		K</a:t>
            </a:r>
            <a:r>
              <a:rPr lang="zh-CN" altLang="zh-CN" sz="2400" baseline="-25000">
                <a:solidFill>
                  <a:srgbClr val="000000"/>
                </a:solidFill>
                <a:ea typeface="黑体" pitchFamily="49" charset="-122"/>
              </a:rPr>
              <a:t>2</a:t>
            </a:r>
            <a:r>
              <a:rPr lang="zh-CN" altLang="zh-CN" sz="2400">
                <a:solidFill>
                  <a:srgbClr val="000000"/>
                </a:solidFill>
                <a:ea typeface="黑体" pitchFamily="49" charset="-122"/>
              </a:rPr>
              <a:t>O </a:t>
            </a:r>
            <a:r>
              <a:rPr lang="zh-CN" altLang="en-US" sz="2400">
                <a:solidFill>
                  <a:srgbClr val="000000"/>
                </a:solidFill>
                <a:ea typeface="黑体" pitchFamily="49" charset="-122"/>
              </a:rPr>
              <a:t>＝ </a:t>
            </a:r>
            <a:r>
              <a:rPr lang="zh-CN" altLang="zh-CN" sz="2400">
                <a:solidFill>
                  <a:srgbClr val="000000"/>
                </a:solidFill>
                <a:ea typeface="黑体" pitchFamily="49" charset="-122"/>
              </a:rPr>
              <a:t>1000 × 12% </a:t>
            </a:r>
            <a:r>
              <a:rPr lang="zh-CN" altLang="en-US" sz="2400">
                <a:solidFill>
                  <a:srgbClr val="000000"/>
                </a:solidFill>
                <a:ea typeface="黑体" pitchFamily="49" charset="-122"/>
              </a:rPr>
              <a:t>＝ </a:t>
            </a:r>
            <a:r>
              <a:rPr lang="zh-CN" altLang="zh-CN" sz="2400">
                <a:solidFill>
                  <a:srgbClr val="000000"/>
                </a:solidFill>
                <a:ea typeface="黑体" pitchFamily="49" charset="-122"/>
              </a:rPr>
              <a:t>120</a:t>
            </a:r>
            <a:r>
              <a:rPr lang="zh-CN" altLang="en-US" sz="2400">
                <a:solidFill>
                  <a:srgbClr val="000000"/>
                </a:solidFill>
                <a:ea typeface="黑体" pitchFamily="49" charset="-122"/>
              </a:rPr>
              <a:t>（公斤）</a:t>
            </a:r>
          </a:p>
          <a:p>
            <a:pPr eaLnBrk="1" fontAlgn="base" hangingPunct="1">
              <a:lnSpc>
                <a:spcPct val="90000"/>
              </a:lnSpc>
              <a:spcBef>
                <a:spcPct val="50000"/>
              </a:spcBef>
              <a:spcAft>
                <a:spcPct val="0"/>
              </a:spcAft>
              <a:buFont typeface="Arial" pitchFamily="34" charset="0"/>
              <a:buNone/>
            </a:pPr>
            <a:r>
              <a:rPr lang="zh-CN" altLang="zh-CN" sz="2400">
                <a:solidFill>
                  <a:srgbClr val="000000"/>
                </a:solidFill>
                <a:ea typeface="黑体" pitchFamily="49" charset="-122"/>
              </a:rPr>
              <a:t>	</a:t>
            </a:r>
            <a:r>
              <a:rPr lang="zh-CN" altLang="en-US" sz="2400">
                <a:solidFill>
                  <a:srgbClr val="0000FF"/>
                </a:solidFill>
                <a:ea typeface="黑体" pitchFamily="49" charset="-122"/>
              </a:rPr>
              <a:t>相当于尿素、过磷酸钙和氯化钾的数量分别为：</a:t>
            </a:r>
          </a:p>
          <a:p>
            <a:pPr eaLnBrk="1" fontAlgn="base" hangingPunct="1">
              <a:lnSpc>
                <a:spcPct val="90000"/>
              </a:lnSpc>
              <a:spcBef>
                <a:spcPct val="50000"/>
              </a:spcBef>
              <a:spcAft>
                <a:spcPct val="0"/>
              </a:spcAft>
              <a:buFont typeface="Arial" pitchFamily="34" charset="0"/>
              <a:buNone/>
            </a:pPr>
            <a:r>
              <a:rPr lang="zh-CN" altLang="zh-CN" sz="2400">
                <a:solidFill>
                  <a:srgbClr val="000000"/>
                </a:solidFill>
                <a:ea typeface="黑体" pitchFamily="49" charset="-122"/>
              </a:rPr>
              <a:t>		</a:t>
            </a:r>
            <a:r>
              <a:rPr lang="zh-CN" altLang="en-US" sz="2400">
                <a:solidFill>
                  <a:srgbClr val="000000"/>
                </a:solidFill>
                <a:ea typeface="黑体" pitchFamily="49" charset="-122"/>
              </a:rPr>
              <a:t>尿素 ＝ </a:t>
            </a:r>
            <a:r>
              <a:rPr lang="zh-CN" altLang="zh-CN" sz="2400">
                <a:solidFill>
                  <a:srgbClr val="000000"/>
                </a:solidFill>
                <a:ea typeface="黑体" pitchFamily="49" charset="-122"/>
              </a:rPr>
              <a:t>80 ÷ 45% </a:t>
            </a:r>
            <a:r>
              <a:rPr lang="zh-CN" altLang="en-US" sz="2400">
                <a:solidFill>
                  <a:srgbClr val="000000"/>
                </a:solidFill>
                <a:ea typeface="黑体" pitchFamily="49" charset="-122"/>
              </a:rPr>
              <a:t>＝ </a:t>
            </a:r>
            <a:r>
              <a:rPr lang="zh-CN" altLang="zh-CN" sz="2400">
                <a:solidFill>
                  <a:srgbClr val="000000"/>
                </a:solidFill>
                <a:ea typeface="黑体" pitchFamily="49" charset="-122"/>
              </a:rPr>
              <a:t>177</a:t>
            </a:r>
            <a:r>
              <a:rPr lang="zh-CN" altLang="en-US" sz="2400">
                <a:solidFill>
                  <a:srgbClr val="000000"/>
                </a:solidFill>
                <a:ea typeface="黑体" pitchFamily="49" charset="-122"/>
              </a:rPr>
              <a:t>（公斤）</a:t>
            </a:r>
          </a:p>
          <a:p>
            <a:pPr eaLnBrk="1" fontAlgn="base" hangingPunct="1">
              <a:lnSpc>
                <a:spcPct val="90000"/>
              </a:lnSpc>
              <a:spcBef>
                <a:spcPct val="50000"/>
              </a:spcBef>
              <a:spcAft>
                <a:spcPct val="0"/>
              </a:spcAft>
              <a:buFont typeface="Arial" pitchFamily="34" charset="0"/>
              <a:buNone/>
            </a:pPr>
            <a:r>
              <a:rPr lang="zh-CN" altLang="zh-CN" sz="2400">
                <a:solidFill>
                  <a:srgbClr val="000000"/>
                </a:solidFill>
                <a:ea typeface="黑体" pitchFamily="49" charset="-122"/>
              </a:rPr>
              <a:t>		</a:t>
            </a:r>
            <a:r>
              <a:rPr lang="zh-CN" altLang="en-US" sz="2400">
                <a:solidFill>
                  <a:srgbClr val="000000"/>
                </a:solidFill>
                <a:ea typeface="黑体" pitchFamily="49" charset="-122"/>
              </a:rPr>
              <a:t>过磷酸钙 ＝ </a:t>
            </a:r>
            <a:r>
              <a:rPr lang="zh-CN" altLang="zh-CN" sz="2400">
                <a:solidFill>
                  <a:srgbClr val="000000"/>
                </a:solidFill>
                <a:ea typeface="黑体" pitchFamily="49" charset="-122"/>
              </a:rPr>
              <a:t>100 ÷ 18% </a:t>
            </a:r>
            <a:r>
              <a:rPr lang="zh-CN" altLang="en-US" sz="2400">
                <a:solidFill>
                  <a:srgbClr val="000000"/>
                </a:solidFill>
                <a:ea typeface="黑体" pitchFamily="49" charset="-122"/>
              </a:rPr>
              <a:t>＝ </a:t>
            </a:r>
            <a:r>
              <a:rPr lang="zh-CN" altLang="zh-CN" sz="2400">
                <a:solidFill>
                  <a:srgbClr val="000000"/>
                </a:solidFill>
                <a:ea typeface="黑体" pitchFamily="49" charset="-122"/>
              </a:rPr>
              <a:t>555</a:t>
            </a:r>
            <a:r>
              <a:rPr lang="zh-CN" altLang="en-US" sz="2400">
                <a:solidFill>
                  <a:srgbClr val="000000"/>
                </a:solidFill>
                <a:ea typeface="黑体" pitchFamily="49" charset="-122"/>
              </a:rPr>
              <a:t>（公斤）</a:t>
            </a:r>
          </a:p>
          <a:p>
            <a:pPr eaLnBrk="1" fontAlgn="base" hangingPunct="1">
              <a:lnSpc>
                <a:spcPct val="90000"/>
              </a:lnSpc>
              <a:spcBef>
                <a:spcPct val="50000"/>
              </a:spcBef>
              <a:spcAft>
                <a:spcPct val="0"/>
              </a:spcAft>
              <a:buFont typeface="Arial" pitchFamily="34" charset="0"/>
              <a:buNone/>
            </a:pPr>
            <a:r>
              <a:rPr lang="zh-CN" altLang="zh-CN" sz="2400">
                <a:solidFill>
                  <a:srgbClr val="000000"/>
                </a:solidFill>
                <a:ea typeface="黑体" pitchFamily="49" charset="-122"/>
              </a:rPr>
              <a:t>		</a:t>
            </a:r>
            <a:r>
              <a:rPr lang="zh-CN" altLang="en-US" sz="2400">
                <a:solidFill>
                  <a:srgbClr val="000000"/>
                </a:solidFill>
                <a:ea typeface="黑体" pitchFamily="49" charset="-122"/>
              </a:rPr>
              <a:t>氯化钾 ＝ </a:t>
            </a:r>
            <a:r>
              <a:rPr lang="zh-CN" altLang="zh-CN" sz="2400">
                <a:solidFill>
                  <a:srgbClr val="000000"/>
                </a:solidFill>
                <a:ea typeface="黑体" pitchFamily="49" charset="-122"/>
              </a:rPr>
              <a:t>120 ÷ 60% </a:t>
            </a:r>
            <a:r>
              <a:rPr lang="zh-CN" altLang="en-US" sz="2400">
                <a:solidFill>
                  <a:srgbClr val="000000"/>
                </a:solidFill>
                <a:ea typeface="黑体" pitchFamily="49" charset="-122"/>
              </a:rPr>
              <a:t>＝ </a:t>
            </a:r>
            <a:r>
              <a:rPr lang="zh-CN" altLang="zh-CN" sz="2400">
                <a:solidFill>
                  <a:srgbClr val="000000"/>
                </a:solidFill>
                <a:ea typeface="黑体" pitchFamily="49" charset="-122"/>
              </a:rPr>
              <a:t>200</a:t>
            </a:r>
            <a:r>
              <a:rPr lang="zh-CN" altLang="en-US" sz="2400">
                <a:solidFill>
                  <a:srgbClr val="000000"/>
                </a:solidFill>
                <a:ea typeface="黑体" pitchFamily="49" charset="-122"/>
              </a:rPr>
              <a:t>（公斤）</a:t>
            </a:r>
          </a:p>
          <a:p>
            <a:pPr eaLnBrk="1" fontAlgn="base" hangingPunct="1">
              <a:lnSpc>
                <a:spcPct val="90000"/>
              </a:lnSpc>
              <a:spcBef>
                <a:spcPct val="50000"/>
              </a:spcBef>
              <a:spcAft>
                <a:spcPct val="0"/>
              </a:spcAft>
              <a:buFont typeface="Arial" pitchFamily="34" charset="0"/>
              <a:buNone/>
            </a:pPr>
            <a:r>
              <a:rPr lang="zh-CN" altLang="zh-CN" sz="2400">
                <a:solidFill>
                  <a:srgbClr val="000000"/>
                </a:solidFill>
                <a:ea typeface="黑体" pitchFamily="49" charset="-122"/>
              </a:rPr>
              <a:t>	</a:t>
            </a:r>
            <a:r>
              <a:rPr lang="zh-CN" altLang="en-US" sz="2400">
                <a:solidFill>
                  <a:srgbClr val="0000FF"/>
                </a:solidFill>
                <a:ea typeface="黑体" pitchFamily="49" charset="-122"/>
              </a:rPr>
              <a:t>三者总重为：</a:t>
            </a:r>
            <a:r>
              <a:rPr lang="zh-CN" altLang="zh-CN" sz="2400">
                <a:solidFill>
                  <a:srgbClr val="000000"/>
                </a:solidFill>
                <a:ea typeface="黑体" pitchFamily="49" charset="-122"/>
              </a:rPr>
              <a:t>177</a:t>
            </a:r>
            <a:r>
              <a:rPr lang="zh-CN" altLang="en-US" sz="2400">
                <a:solidFill>
                  <a:srgbClr val="000000"/>
                </a:solidFill>
                <a:ea typeface="黑体" pitchFamily="49" charset="-122"/>
              </a:rPr>
              <a:t>＋</a:t>
            </a:r>
            <a:r>
              <a:rPr lang="zh-CN" altLang="zh-CN" sz="2400">
                <a:solidFill>
                  <a:srgbClr val="000000"/>
                </a:solidFill>
                <a:ea typeface="黑体" pitchFamily="49" charset="-122"/>
              </a:rPr>
              <a:t>555</a:t>
            </a:r>
            <a:r>
              <a:rPr lang="zh-CN" altLang="en-US" sz="2400">
                <a:solidFill>
                  <a:srgbClr val="000000"/>
                </a:solidFill>
                <a:ea typeface="黑体" pitchFamily="49" charset="-122"/>
              </a:rPr>
              <a:t>＋</a:t>
            </a:r>
            <a:r>
              <a:rPr lang="zh-CN" altLang="zh-CN" sz="2400">
                <a:solidFill>
                  <a:srgbClr val="000000"/>
                </a:solidFill>
                <a:ea typeface="黑体" pitchFamily="49" charset="-122"/>
              </a:rPr>
              <a:t>200</a:t>
            </a:r>
            <a:r>
              <a:rPr lang="zh-CN" altLang="en-US" sz="2400">
                <a:solidFill>
                  <a:srgbClr val="000000"/>
                </a:solidFill>
                <a:ea typeface="黑体" pitchFamily="49" charset="-122"/>
              </a:rPr>
              <a:t>＝</a:t>
            </a:r>
            <a:r>
              <a:rPr lang="zh-CN" altLang="zh-CN" sz="2400">
                <a:solidFill>
                  <a:srgbClr val="000000"/>
                </a:solidFill>
                <a:ea typeface="黑体" pitchFamily="49" charset="-122"/>
              </a:rPr>
              <a:t>932</a:t>
            </a:r>
            <a:r>
              <a:rPr lang="zh-CN" altLang="en-US" sz="2400">
                <a:solidFill>
                  <a:srgbClr val="000000"/>
                </a:solidFill>
                <a:ea typeface="黑体" pitchFamily="49" charset="-122"/>
              </a:rPr>
              <a:t>（公斤）</a:t>
            </a:r>
          </a:p>
          <a:p>
            <a:pPr eaLnBrk="1" fontAlgn="base" hangingPunct="1">
              <a:spcBef>
                <a:spcPct val="50000"/>
              </a:spcBef>
              <a:spcAft>
                <a:spcPct val="0"/>
              </a:spcAft>
              <a:buFont typeface="Arial" pitchFamily="34" charset="0"/>
              <a:buNone/>
            </a:pPr>
            <a:r>
              <a:rPr lang="zh-CN" altLang="zh-CN" sz="2400">
                <a:solidFill>
                  <a:srgbClr val="000000"/>
                </a:solidFill>
                <a:ea typeface="黑体" pitchFamily="49" charset="-122"/>
              </a:rPr>
              <a:t>	</a:t>
            </a:r>
            <a:r>
              <a:rPr lang="zh-CN" altLang="en-US" sz="2400">
                <a:solidFill>
                  <a:srgbClr val="0000FF"/>
                </a:solidFill>
                <a:ea typeface="黑体" pitchFamily="49" charset="-122"/>
              </a:rPr>
              <a:t>填料为：</a:t>
            </a:r>
            <a:r>
              <a:rPr lang="zh-CN" altLang="en-US" sz="2400">
                <a:solidFill>
                  <a:srgbClr val="000000"/>
                </a:solidFill>
                <a:ea typeface="黑体" pitchFamily="49" charset="-122"/>
              </a:rPr>
              <a:t>        </a:t>
            </a:r>
            <a:r>
              <a:rPr lang="zh-CN" altLang="zh-CN" sz="2400">
                <a:solidFill>
                  <a:srgbClr val="000000"/>
                </a:solidFill>
                <a:ea typeface="黑体" pitchFamily="49" charset="-122"/>
              </a:rPr>
              <a:t>1000</a:t>
            </a:r>
            <a:r>
              <a:rPr lang="zh-CN" altLang="en-US" sz="2400">
                <a:solidFill>
                  <a:srgbClr val="000000"/>
                </a:solidFill>
                <a:ea typeface="黑体" pitchFamily="49" charset="-122"/>
              </a:rPr>
              <a:t>－</a:t>
            </a:r>
            <a:r>
              <a:rPr lang="zh-CN" altLang="zh-CN" sz="2400">
                <a:solidFill>
                  <a:srgbClr val="000000"/>
                </a:solidFill>
                <a:ea typeface="黑体" pitchFamily="49" charset="-122"/>
              </a:rPr>
              <a:t>932</a:t>
            </a:r>
            <a:r>
              <a:rPr lang="zh-CN" altLang="en-US" sz="2400">
                <a:solidFill>
                  <a:srgbClr val="000000"/>
                </a:solidFill>
                <a:ea typeface="黑体" pitchFamily="49" charset="-122"/>
              </a:rPr>
              <a:t>＝</a:t>
            </a:r>
            <a:r>
              <a:rPr lang="zh-CN" altLang="zh-CN" sz="2400">
                <a:solidFill>
                  <a:srgbClr val="000000"/>
                </a:solidFill>
                <a:ea typeface="黑体" pitchFamily="49" charset="-122"/>
              </a:rPr>
              <a:t>68</a:t>
            </a:r>
            <a:r>
              <a:rPr lang="zh-CN" altLang="en-US" sz="2400">
                <a:solidFill>
                  <a:srgbClr val="000000"/>
                </a:solidFill>
                <a:ea typeface="黑体" pitchFamily="49" charset="-122"/>
              </a:rPr>
              <a:t>（公斤），可用石灰石或泥炭补足</a:t>
            </a:r>
          </a:p>
          <a:p>
            <a:pPr eaLnBrk="1" fontAlgn="base" hangingPunct="1">
              <a:spcBef>
                <a:spcPct val="50000"/>
              </a:spcBef>
              <a:spcAft>
                <a:spcPct val="0"/>
              </a:spcAft>
              <a:buFont typeface="Arial" pitchFamily="34" charset="0"/>
              <a:buNone/>
            </a:pPr>
            <a:r>
              <a:rPr lang="zh-CN" altLang="en-US" sz="2800">
                <a:solidFill>
                  <a:srgbClr val="FF0000"/>
                </a:solidFill>
                <a:ea typeface="黑体" pitchFamily="49" charset="-122"/>
              </a:rPr>
              <a:t>答：</a:t>
            </a:r>
            <a:r>
              <a:rPr lang="zh-CN" altLang="en-US" sz="2800">
                <a:solidFill>
                  <a:srgbClr val="000000"/>
                </a:solidFill>
                <a:ea typeface="黑体" pitchFamily="49" charset="-122"/>
              </a:rPr>
              <a:t>需要</a:t>
            </a:r>
            <a:r>
              <a:rPr lang="zh-CN" altLang="en-US" sz="2800">
                <a:solidFill>
                  <a:srgbClr val="9900FF"/>
                </a:solidFill>
                <a:ea typeface="黑体" pitchFamily="49" charset="-122"/>
              </a:rPr>
              <a:t>尿素</a:t>
            </a:r>
            <a:r>
              <a:rPr lang="zh-CN" altLang="zh-CN" sz="2800">
                <a:solidFill>
                  <a:srgbClr val="9900FF"/>
                </a:solidFill>
                <a:ea typeface="黑体" pitchFamily="49" charset="-122"/>
              </a:rPr>
              <a:t>177</a:t>
            </a:r>
            <a:r>
              <a:rPr lang="zh-CN" altLang="en-US" sz="2800">
                <a:solidFill>
                  <a:srgbClr val="000000"/>
                </a:solidFill>
                <a:ea typeface="黑体" pitchFamily="49" charset="-122"/>
              </a:rPr>
              <a:t>公斤、</a:t>
            </a:r>
            <a:r>
              <a:rPr lang="zh-CN" altLang="en-US" sz="2800">
                <a:solidFill>
                  <a:srgbClr val="9900FF"/>
                </a:solidFill>
                <a:ea typeface="黑体" pitchFamily="49" charset="-122"/>
              </a:rPr>
              <a:t>过磷酸钙</a:t>
            </a:r>
            <a:r>
              <a:rPr lang="zh-CN" altLang="zh-CN" sz="2800">
                <a:solidFill>
                  <a:srgbClr val="9900FF"/>
                </a:solidFill>
                <a:ea typeface="黑体" pitchFamily="49" charset="-122"/>
              </a:rPr>
              <a:t>555</a:t>
            </a:r>
            <a:r>
              <a:rPr lang="zh-CN" altLang="en-US" sz="2800">
                <a:solidFill>
                  <a:srgbClr val="000000"/>
                </a:solidFill>
                <a:ea typeface="黑体" pitchFamily="49" charset="-122"/>
              </a:rPr>
              <a:t>公斤、</a:t>
            </a:r>
            <a:r>
              <a:rPr lang="zh-CN" altLang="en-US" sz="2800">
                <a:solidFill>
                  <a:srgbClr val="9900FF"/>
                </a:solidFill>
                <a:ea typeface="黑体" pitchFamily="49" charset="-122"/>
              </a:rPr>
              <a:t>氯化钾</a:t>
            </a:r>
            <a:r>
              <a:rPr lang="zh-CN" altLang="zh-CN" sz="2800">
                <a:solidFill>
                  <a:srgbClr val="9900FF"/>
                </a:solidFill>
                <a:ea typeface="黑体" pitchFamily="49" charset="-122"/>
              </a:rPr>
              <a:t>200</a:t>
            </a:r>
            <a:r>
              <a:rPr lang="zh-CN" altLang="en-US" sz="2800">
                <a:solidFill>
                  <a:srgbClr val="000000"/>
                </a:solidFill>
                <a:ea typeface="黑体" pitchFamily="49" charset="-122"/>
              </a:rPr>
              <a:t>公斤及</a:t>
            </a:r>
            <a:r>
              <a:rPr lang="zh-CN" altLang="en-US" sz="2800">
                <a:solidFill>
                  <a:srgbClr val="9900FF"/>
                </a:solidFill>
                <a:ea typeface="黑体" pitchFamily="49" charset="-122"/>
              </a:rPr>
              <a:t>填料</a:t>
            </a:r>
            <a:r>
              <a:rPr lang="zh-CN" altLang="zh-CN" sz="2800">
                <a:solidFill>
                  <a:srgbClr val="9900FF"/>
                </a:solidFill>
                <a:ea typeface="黑体" pitchFamily="49" charset="-122"/>
              </a:rPr>
              <a:t>68</a:t>
            </a:r>
            <a:r>
              <a:rPr lang="zh-CN" altLang="en-US" sz="2800">
                <a:solidFill>
                  <a:srgbClr val="000000"/>
                </a:solidFill>
                <a:ea typeface="黑体" pitchFamily="49" charset="-122"/>
              </a:rPr>
              <a:t>公斤。</a:t>
            </a:r>
          </a:p>
        </p:txBody>
      </p:sp>
    </p:spTree>
    <p:extLst>
      <p:ext uri="{BB962C8B-B14F-4D97-AF65-F5344CB8AC3E}">
        <p14:creationId xmlns:p14="http://schemas.microsoft.com/office/powerpoint/2010/main" val="33193062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animEffect transition="in" filter="blinds(horizontal)">
                                      <p:cBhvr>
                                        <p:cTn id="7" dur="500"/>
                                        <p:tgtEl>
                                          <p:spTgt spid="17410">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7410">
                                            <p:txEl>
                                              <p:pRg st="1" end="1"/>
                                            </p:txEl>
                                          </p:spTgt>
                                        </p:tgtEl>
                                        <p:attrNameLst>
                                          <p:attrName>style.visibility</p:attrName>
                                        </p:attrNameLst>
                                      </p:cBhvr>
                                      <p:to>
                                        <p:strVal val="visible"/>
                                      </p:to>
                                    </p:set>
                                    <p:animEffect transition="in" filter="blinds(horizontal)">
                                      <p:cBhvr>
                                        <p:cTn id="10" dur="500"/>
                                        <p:tgtEl>
                                          <p:spTgt spid="17410">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7410">
                                            <p:txEl>
                                              <p:pRg st="2" end="2"/>
                                            </p:txEl>
                                          </p:spTgt>
                                        </p:tgtEl>
                                        <p:attrNameLst>
                                          <p:attrName>style.visibility</p:attrName>
                                        </p:attrNameLst>
                                      </p:cBhvr>
                                      <p:to>
                                        <p:strVal val="visible"/>
                                      </p:to>
                                    </p:set>
                                    <p:animEffect transition="in" filter="blinds(horizontal)">
                                      <p:cBhvr>
                                        <p:cTn id="13" dur="500"/>
                                        <p:tgtEl>
                                          <p:spTgt spid="17410">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7410">
                                            <p:txEl>
                                              <p:pRg st="3" end="3"/>
                                            </p:txEl>
                                          </p:spTgt>
                                        </p:tgtEl>
                                        <p:attrNameLst>
                                          <p:attrName>style.visibility</p:attrName>
                                        </p:attrNameLst>
                                      </p:cBhvr>
                                      <p:to>
                                        <p:strVal val="visible"/>
                                      </p:to>
                                    </p:set>
                                    <p:animEffect transition="in" filter="blinds(horizontal)">
                                      <p:cBhvr>
                                        <p:cTn id="16" dur="500"/>
                                        <p:tgtEl>
                                          <p:spTgt spid="17410">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7410">
                                            <p:txEl>
                                              <p:pRg st="4" end="4"/>
                                            </p:txEl>
                                          </p:spTgt>
                                        </p:tgtEl>
                                        <p:attrNameLst>
                                          <p:attrName>style.visibility</p:attrName>
                                        </p:attrNameLst>
                                      </p:cBhvr>
                                      <p:to>
                                        <p:strVal val="visible"/>
                                      </p:to>
                                    </p:set>
                                    <p:animEffect transition="in" filter="blinds(horizontal)">
                                      <p:cBhvr>
                                        <p:cTn id="21" dur="500"/>
                                        <p:tgtEl>
                                          <p:spTgt spid="17410">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17410">
                                            <p:txEl>
                                              <p:pRg st="5" end="5"/>
                                            </p:txEl>
                                          </p:spTgt>
                                        </p:tgtEl>
                                        <p:attrNameLst>
                                          <p:attrName>style.visibility</p:attrName>
                                        </p:attrNameLst>
                                      </p:cBhvr>
                                      <p:to>
                                        <p:strVal val="visible"/>
                                      </p:to>
                                    </p:set>
                                    <p:animEffect transition="in" filter="blinds(horizontal)">
                                      <p:cBhvr>
                                        <p:cTn id="24" dur="500"/>
                                        <p:tgtEl>
                                          <p:spTgt spid="17410">
                                            <p:txEl>
                                              <p:pRg st="5" end="5"/>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17410">
                                            <p:txEl>
                                              <p:pRg st="6" end="6"/>
                                            </p:txEl>
                                          </p:spTgt>
                                        </p:tgtEl>
                                        <p:attrNameLst>
                                          <p:attrName>style.visibility</p:attrName>
                                        </p:attrNameLst>
                                      </p:cBhvr>
                                      <p:to>
                                        <p:strVal val="visible"/>
                                      </p:to>
                                    </p:set>
                                    <p:animEffect transition="in" filter="blinds(horizontal)">
                                      <p:cBhvr>
                                        <p:cTn id="27" dur="500"/>
                                        <p:tgtEl>
                                          <p:spTgt spid="17410">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17410">
                                            <p:txEl>
                                              <p:pRg st="7" end="7"/>
                                            </p:txEl>
                                          </p:spTgt>
                                        </p:tgtEl>
                                        <p:attrNameLst>
                                          <p:attrName>style.visibility</p:attrName>
                                        </p:attrNameLst>
                                      </p:cBhvr>
                                      <p:to>
                                        <p:strVal val="visible"/>
                                      </p:to>
                                    </p:set>
                                    <p:animEffect transition="in" filter="blinds(horizontal)">
                                      <p:cBhvr>
                                        <p:cTn id="30" dur="500"/>
                                        <p:tgtEl>
                                          <p:spTgt spid="17410">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7410">
                                            <p:txEl>
                                              <p:pRg st="8" end="8"/>
                                            </p:txEl>
                                          </p:spTgt>
                                        </p:tgtEl>
                                        <p:attrNameLst>
                                          <p:attrName>style.visibility</p:attrName>
                                        </p:attrNameLst>
                                      </p:cBhvr>
                                      <p:to>
                                        <p:strVal val="visible"/>
                                      </p:to>
                                    </p:set>
                                    <p:animEffect transition="in" filter="blinds(horizontal)">
                                      <p:cBhvr>
                                        <p:cTn id="35" dur="500"/>
                                        <p:tgtEl>
                                          <p:spTgt spid="17410">
                                            <p:txEl>
                                              <p:pRg st="8" end="8"/>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17410">
                                            <p:txEl>
                                              <p:pRg st="9" end="9"/>
                                            </p:txEl>
                                          </p:spTgt>
                                        </p:tgtEl>
                                        <p:attrNameLst>
                                          <p:attrName>style.visibility</p:attrName>
                                        </p:attrNameLst>
                                      </p:cBhvr>
                                      <p:to>
                                        <p:strVal val="visible"/>
                                      </p:to>
                                    </p:set>
                                    <p:animEffect transition="in" filter="blinds(horizontal)">
                                      <p:cBhvr>
                                        <p:cTn id="40" dur="500"/>
                                        <p:tgtEl>
                                          <p:spTgt spid="17410">
                                            <p:txEl>
                                              <p:pRg st="9" end="9"/>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3" presetClass="entr" presetSubtype="10" fill="hold" nodeType="clickEffect">
                                  <p:stCondLst>
                                    <p:cond delay="0"/>
                                  </p:stCondLst>
                                  <p:childTnLst>
                                    <p:set>
                                      <p:cBhvr>
                                        <p:cTn id="44" dur="1" fill="hold">
                                          <p:stCondLst>
                                            <p:cond delay="0"/>
                                          </p:stCondLst>
                                        </p:cTn>
                                        <p:tgtEl>
                                          <p:spTgt spid="17410">
                                            <p:txEl>
                                              <p:pRg st="10" end="10"/>
                                            </p:txEl>
                                          </p:spTgt>
                                        </p:tgtEl>
                                        <p:attrNameLst>
                                          <p:attrName>style.visibility</p:attrName>
                                        </p:attrNameLst>
                                      </p:cBhvr>
                                      <p:to>
                                        <p:strVal val="visible"/>
                                      </p:to>
                                    </p:set>
                                    <p:animEffect transition="in" filter="blinds(horizontal)">
                                      <p:cBhvr>
                                        <p:cTn id="45" dur="500"/>
                                        <p:tgtEl>
                                          <p:spTgt spid="17410">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179388" y="115888"/>
            <a:ext cx="8713787" cy="6742112"/>
          </a:xfrm>
        </p:spPr>
        <p:txBody>
          <a:bodyPr/>
          <a:lstStyle/>
          <a:p>
            <a:pPr eaLnBrk="1" hangingPunct="1">
              <a:lnSpc>
                <a:spcPct val="130000"/>
              </a:lnSpc>
              <a:spcBef>
                <a:spcPct val="0"/>
              </a:spcBef>
              <a:buFontTx/>
              <a:buNone/>
            </a:pPr>
            <a:r>
              <a:rPr lang="zh-CN" altLang="en-US" sz="2200" smtClean="0">
                <a:solidFill>
                  <a:schemeClr val="bg1"/>
                </a:solidFill>
                <a:latin typeface="方正大标宋简体" pitchFamily="2" charset="-122"/>
                <a:ea typeface="方正大标宋简体" pitchFamily="2" charset="-122"/>
              </a:rPr>
              <a:t>       </a:t>
            </a:r>
            <a:r>
              <a:rPr lang="zh-CN" altLang="en-US" sz="2600" b="1" smtClean="0">
                <a:solidFill>
                  <a:srgbClr val="FF0000"/>
                </a:solidFill>
                <a:ea typeface="方正大标宋简体" pitchFamily="2" charset="-122"/>
              </a:rPr>
              <a:t>例</a:t>
            </a:r>
            <a:r>
              <a:rPr lang="en-US" altLang="zh-CN" sz="2600" b="1" smtClean="0">
                <a:solidFill>
                  <a:srgbClr val="FF0000"/>
                </a:solidFill>
                <a:ea typeface="方正大标宋简体" pitchFamily="2" charset="-122"/>
              </a:rPr>
              <a:t>2</a:t>
            </a:r>
            <a:r>
              <a:rPr lang="en-US" altLang="zh-CN" sz="2600" b="1" smtClean="0">
                <a:solidFill>
                  <a:srgbClr val="FFFF00"/>
                </a:solidFill>
                <a:ea typeface="方正大标宋简体" pitchFamily="2" charset="-122"/>
              </a:rPr>
              <a:t>   </a:t>
            </a:r>
            <a:r>
              <a:rPr lang="zh-CN" altLang="en-US" sz="2600" b="1" smtClean="0">
                <a:solidFill>
                  <a:srgbClr val="FFFF00"/>
                </a:solidFill>
                <a:ea typeface="方正大标宋简体" pitchFamily="2" charset="-122"/>
              </a:rPr>
              <a:t>欲配制</a:t>
            </a:r>
            <a:r>
              <a:rPr lang="en-US" altLang="zh-CN" sz="2600" b="1" smtClean="0">
                <a:solidFill>
                  <a:srgbClr val="FFFF00"/>
                </a:solidFill>
                <a:ea typeface="方正大标宋简体" pitchFamily="2" charset="-122"/>
              </a:rPr>
              <a:t>10-4-4</a:t>
            </a:r>
            <a:r>
              <a:rPr lang="zh-CN" altLang="en-US" sz="2600" b="1" smtClean="0">
                <a:solidFill>
                  <a:srgbClr val="FFFF00"/>
                </a:solidFill>
                <a:ea typeface="方正大标宋简体" pitchFamily="2" charset="-122"/>
              </a:rPr>
              <a:t>混合肥料</a:t>
            </a:r>
            <a:r>
              <a:rPr lang="en-US" altLang="zh-CN" sz="2600" b="1" smtClean="0">
                <a:solidFill>
                  <a:srgbClr val="FFFF00"/>
                </a:solidFill>
                <a:ea typeface="方正大标宋简体" pitchFamily="2" charset="-122"/>
              </a:rPr>
              <a:t>1</a:t>
            </a:r>
            <a:r>
              <a:rPr lang="zh-CN" altLang="en-US" sz="2600" b="1" smtClean="0">
                <a:solidFill>
                  <a:srgbClr val="FFFF00"/>
                </a:solidFill>
                <a:ea typeface="方正大标宋简体" pitchFamily="2" charset="-122"/>
              </a:rPr>
              <a:t>吨，硫酸铵（含</a:t>
            </a:r>
            <a:r>
              <a:rPr lang="en-US" altLang="zh-CN" sz="2600" b="1" smtClean="0">
                <a:solidFill>
                  <a:srgbClr val="FFFF00"/>
                </a:solidFill>
                <a:ea typeface="方正大标宋简体" pitchFamily="2" charset="-122"/>
              </a:rPr>
              <a:t>N 20%</a:t>
            </a:r>
            <a:r>
              <a:rPr lang="zh-CN" altLang="en-US" sz="2600" b="1" smtClean="0">
                <a:solidFill>
                  <a:srgbClr val="FFFF00"/>
                </a:solidFill>
                <a:ea typeface="方正大标宋简体" pitchFamily="2" charset="-122"/>
              </a:rPr>
              <a:t>）过磷酸钙（含</a:t>
            </a:r>
            <a:r>
              <a:rPr lang="en-US" altLang="zh-CN" sz="2600" b="1" smtClean="0">
                <a:solidFill>
                  <a:srgbClr val="FFFF00"/>
                </a:solidFill>
                <a:ea typeface="方正大标宋简体" pitchFamily="2" charset="-122"/>
              </a:rPr>
              <a:t>P</a:t>
            </a:r>
            <a:r>
              <a:rPr lang="en-US" altLang="zh-CN" sz="2600" b="1" baseline="-30000" smtClean="0">
                <a:solidFill>
                  <a:srgbClr val="FFFF00"/>
                </a:solidFill>
                <a:ea typeface="方正大标宋简体" pitchFamily="2" charset="-122"/>
              </a:rPr>
              <a:t>2</a:t>
            </a:r>
            <a:r>
              <a:rPr lang="en-US" altLang="zh-CN" sz="2600" b="1" smtClean="0">
                <a:solidFill>
                  <a:srgbClr val="FFFF00"/>
                </a:solidFill>
                <a:ea typeface="方正大标宋简体" pitchFamily="2" charset="-122"/>
              </a:rPr>
              <a:t>O</a:t>
            </a:r>
            <a:r>
              <a:rPr lang="en-US" altLang="zh-CN" sz="2600" b="1" baseline="-30000" smtClean="0">
                <a:solidFill>
                  <a:srgbClr val="FFFF00"/>
                </a:solidFill>
                <a:ea typeface="方正大标宋简体" pitchFamily="2" charset="-122"/>
              </a:rPr>
              <a:t>5</a:t>
            </a:r>
            <a:r>
              <a:rPr lang="en-US" altLang="zh-CN" sz="2600" b="1" smtClean="0">
                <a:solidFill>
                  <a:srgbClr val="FFFF00"/>
                </a:solidFill>
                <a:ea typeface="方正大标宋简体" pitchFamily="2" charset="-122"/>
              </a:rPr>
              <a:t> 20%</a:t>
            </a:r>
            <a:r>
              <a:rPr lang="zh-CN" altLang="en-US" sz="2600" b="1" smtClean="0">
                <a:solidFill>
                  <a:srgbClr val="FFFF00"/>
                </a:solidFill>
                <a:ea typeface="方正大标宋简体" pitchFamily="2" charset="-122"/>
              </a:rPr>
              <a:t>）、氯化钾（含</a:t>
            </a:r>
            <a:r>
              <a:rPr lang="en-US" altLang="zh-CN" sz="2600" b="1" smtClean="0">
                <a:solidFill>
                  <a:srgbClr val="FFFF00"/>
                </a:solidFill>
                <a:ea typeface="方正大标宋简体" pitchFamily="2" charset="-122"/>
              </a:rPr>
              <a:t>K</a:t>
            </a:r>
            <a:r>
              <a:rPr lang="en-US" altLang="zh-CN" sz="2600" b="1" baseline="-30000" smtClean="0">
                <a:solidFill>
                  <a:srgbClr val="FFFF00"/>
                </a:solidFill>
                <a:ea typeface="方正大标宋简体" pitchFamily="2" charset="-122"/>
              </a:rPr>
              <a:t>2</a:t>
            </a:r>
            <a:r>
              <a:rPr lang="en-US" altLang="zh-CN" sz="2600" b="1" smtClean="0">
                <a:solidFill>
                  <a:srgbClr val="FFFF00"/>
                </a:solidFill>
                <a:ea typeface="方正大标宋简体" pitchFamily="2" charset="-122"/>
              </a:rPr>
              <a:t>O 60%</a:t>
            </a:r>
            <a:r>
              <a:rPr lang="zh-CN" altLang="en-US" sz="2600" b="1" smtClean="0">
                <a:solidFill>
                  <a:srgbClr val="FFFF00"/>
                </a:solidFill>
                <a:ea typeface="方正大标宋简体" pitchFamily="2" charset="-122"/>
              </a:rPr>
              <a:t>）和钾盐（含</a:t>
            </a:r>
            <a:r>
              <a:rPr lang="en-US" altLang="zh-CN" sz="2600" b="1" smtClean="0">
                <a:solidFill>
                  <a:srgbClr val="FFFF00"/>
                </a:solidFill>
                <a:ea typeface="方正大标宋简体" pitchFamily="2" charset="-122"/>
              </a:rPr>
              <a:t>K</a:t>
            </a:r>
            <a:r>
              <a:rPr lang="en-US" altLang="zh-CN" sz="2600" b="1" baseline="-30000" smtClean="0">
                <a:solidFill>
                  <a:srgbClr val="FFFF00"/>
                </a:solidFill>
                <a:ea typeface="方正大标宋简体" pitchFamily="2" charset="-122"/>
              </a:rPr>
              <a:t>2</a:t>
            </a:r>
            <a:r>
              <a:rPr lang="en-US" altLang="zh-CN" sz="2600" b="1" smtClean="0">
                <a:solidFill>
                  <a:srgbClr val="FFFF00"/>
                </a:solidFill>
                <a:ea typeface="方正大标宋简体" pitchFamily="2" charset="-122"/>
              </a:rPr>
              <a:t>O 12%</a:t>
            </a:r>
            <a:r>
              <a:rPr lang="zh-CN" altLang="en-US" sz="2600" b="1" smtClean="0">
                <a:solidFill>
                  <a:srgbClr val="FFFF00"/>
                </a:solidFill>
                <a:ea typeface="方正大标宋简体" pitchFamily="2" charset="-122"/>
              </a:rPr>
              <a:t>）为原料，在配制混合肥料时不能添加任何填充物，试计算各种肥料的用量。</a:t>
            </a:r>
          </a:p>
          <a:p>
            <a:pPr eaLnBrk="1" hangingPunct="1">
              <a:lnSpc>
                <a:spcPct val="130000"/>
              </a:lnSpc>
              <a:spcBef>
                <a:spcPct val="0"/>
              </a:spcBef>
              <a:buFontTx/>
              <a:buNone/>
            </a:pPr>
            <a:r>
              <a:rPr lang="zh-CN" altLang="en-US" sz="2200" smtClean="0">
                <a:solidFill>
                  <a:schemeClr val="bg1"/>
                </a:solidFill>
                <a:ea typeface="方正大标宋简体" pitchFamily="2" charset="-122"/>
              </a:rPr>
              <a:t>      </a:t>
            </a:r>
            <a:r>
              <a:rPr lang="en-US" altLang="zh-CN" sz="2500" b="1" smtClean="0">
                <a:solidFill>
                  <a:schemeClr val="bg1"/>
                </a:solidFill>
                <a:ea typeface="方正大标宋简体" pitchFamily="2" charset="-122"/>
              </a:rPr>
              <a:t>1</a:t>
            </a:r>
            <a:r>
              <a:rPr lang="zh-CN" altLang="en-US" sz="2500" b="1" smtClean="0">
                <a:solidFill>
                  <a:schemeClr val="bg1"/>
                </a:solidFill>
                <a:ea typeface="方正大标宋简体" pitchFamily="2" charset="-122"/>
              </a:rPr>
              <a:t>吨混合肥料中含 </a:t>
            </a:r>
            <a:r>
              <a:rPr lang="en-US" altLang="zh-CN" sz="2500" b="1" smtClean="0">
                <a:solidFill>
                  <a:schemeClr val="bg1"/>
                </a:solidFill>
                <a:ea typeface="方正大标宋简体" pitchFamily="2" charset="-122"/>
              </a:rPr>
              <a:t>1000</a:t>
            </a:r>
            <a:r>
              <a:rPr lang="en-US" altLang="zh-CN" sz="2500" b="1" smtClean="0">
                <a:solidFill>
                  <a:schemeClr val="bg1"/>
                </a:solidFill>
                <a:ea typeface="方正大标宋简体" pitchFamily="2" charset="-122"/>
                <a:sym typeface="Wingdings 2" pitchFamily="18" charset="2"/>
              </a:rPr>
              <a:t>10%=100kg N</a:t>
            </a:r>
          </a:p>
          <a:p>
            <a:pPr eaLnBrk="1" hangingPunct="1">
              <a:lnSpc>
                <a:spcPct val="130000"/>
              </a:lnSpc>
              <a:spcBef>
                <a:spcPct val="0"/>
              </a:spcBef>
              <a:buFontTx/>
              <a:buNone/>
            </a:pPr>
            <a:r>
              <a:rPr lang="en-US" altLang="zh-CN" sz="2500" b="1" smtClean="0">
                <a:solidFill>
                  <a:schemeClr val="bg1"/>
                </a:solidFill>
                <a:ea typeface="方正大标宋简体" pitchFamily="2" charset="-122"/>
                <a:sym typeface="Wingdings 2" pitchFamily="18" charset="2"/>
              </a:rPr>
              <a:t>                      10004%=40kg P</a:t>
            </a:r>
            <a:r>
              <a:rPr lang="en-US" altLang="zh-CN" sz="2500" b="1" baseline="-25000" smtClean="0">
                <a:solidFill>
                  <a:schemeClr val="bg1"/>
                </a:solidFill>
                <a:ea typeface="方正大标宋简体" pitchFamily="2" charset="-122"/>
                <a:sym typeface="Wingdings 2" pitchFamily="18" charset="2"/>
              </a:rPr>
              <a:t>2</a:t>
            </a:r>
            <a:r>
              <a:rPr lang="en-US" altLang="zh-CN" sz="2500" b="1" smtClean="0">
                <a:solidFill>
                  <a:schemeClr val="bg1"/>
                </a:solidFill>
                <a:ea typeface="方正大标宋简体" pitchFamily="2" charset="-122"/>
                <a:sym typeface="Wingdings 2" pitchFamily="18" charset="2"/>
              </a:rPr>
              <a:t>O</a:t>
            </a:r>
            <a:r>
              <a:rPr lang="en-US" altLang="zh-CN" sz="2500" b="1" baseline="-25000" smtClean="0">
                <a:solidFill>
                  <a:schemeClr val="bg1"/>
                </a:solidFill>
                <a:ea typeface="方正大标宋简体" pitchFamily="2" charset="-122"/>
                <a:sym typeface="Wingdings 2" pitchFamily="18" charset="2"/>
              </a:rPr>
              <a:t>5</a:t>
            </a:r>
          </a:p>
          <a:p>
            <a:pPr eaLnBrk="1" hangingPunct="1">
              <a:lnSpc>
                <a:spcPct val="130000"/>
              </a:lnSpc>
              <a:spcBef>
                <a:spcPct val="0"/>
              </a:spcBef>
              <a:buFontTx/>
              <a:buNone/>
            </a:pPr>
            <a:r>
              <a:rPr lang="en-US" altLang="zh-CN" sz="2500" b="1" smtClean="0">
                <a:solidFill>
                  <a:schemeClr val="bg1"/>
                </a:solidFill>
                <a:ea typeface="方正大标宋简体" pitchFamily="2" charset="-122"/>
              </a:rPr>
              <a:t>                      1000</a:t>
            </a:r>
            <a:r>
              <a:rPr lang="en-US" altLang="zh-CN" sz="2500" b="1" smtClean="0">
                <a:solidFill>
                  <a:schemeClr val="bg1"/>
                </a:solidFill>
                <a:ea typeface="方正大标宋简体" pitchFamily="2" charset="-122"/>
                <a:sym typeface="Wingdings 2" pitchFamily="18" charset="2"/>
              </a:rPr>
              <a:t>4%=40kg K</a:t>
            </a:r>
            <a:r>
              <a:rPr lang="en-US" altLang="zh-CN" sz="2500" b="1" baseline="-25000" smtClean="0">
                <a:solidFill>
                  <a:schemeClr val="bg1"/>
                </a:solidFill>
                <a:ea typeface="方正大标宋简体" pitchFamily="2" charset="-122"/>
                <a:sym typeface="Wingdings 2" pitchFamily="18" charset="2"/>
              </a:rPr>
              <a:t>2</a:t>
            </a:r>
            <a:r>
              <a:rPr lang="en-US" altLang="zh-CN" sz="2500" b="1" smtClean="0">
                <a:solidFill>
                  <a:schemeClr val="bg1"/>
                </a:solidFill>
                <a:ea typeface="方正大标宋简体" pitchFamily="2" charset="-122"/>
                <a:sym typeface="Wingdings 2" pitchFamily="18" charset="2"/>
              </a:rPr>
              <a:t>O</a:t>
            </a:r>
          </a:p>
          <a:p>
            <a:pPr eaLnBrk="1" hangingPunct="1">
              <a:lnSpc>
                <a:spcPct val="130000"/>
              </a:lnSpc>
              <a:spcBef>
                <a:spcPct val="0"/>
              </a:spcBef>
              <a:buFontTx/>
              <a:buNone/>
            </a:pPr>
            <a:r>
              <a:rPr lang="en-US" altLang="zh-CN" sz="2500" b="1" smtClean="0">
                <a:solidFill>
                  <a:schemeClr val="bg1"/>
                </a:solidFill>
                <a:ea typeface="方正大标宋简体" pitchFamily="2" charset="-122"/>
                <a:sym typeface="Wingdings 2" pitchFamily="18" charset="2"/>
              </a:rPr>
              <a:t>              </a:t>
            </a:r>
            <a:r>
              <a:rPr lang="zh-CN" altLang="en-US" sz="2500" b="1" smtClean="0">
                <a:solidFill>
                  <a:schemeClr val="bg1"/>
                </a:solidFill>
                <a:ea typeface="方正大标宋简体" pitchFamily="2" charset="-122"/>
                <a:sym typeface="Wingdings 2" pitchFamily="18" charset="2"/>
              </a:rPr>
              <a:t>硫铵：</a:t>
            </a:r>
            <a:r>
              <a:rPr lang="en-US" altLang="zh-CN" sz="2500" b="1" smtClean="0">
                <a:solidFill>
                  <a:schemeClr val="bg1"/>
                </a:solidFill>
                <a:ea typeface="方正大标宋简体" pitchFamily="2" charset="-122"/>
                <a:sym typeface="Wingdings 2" pitchFamily="18" charset="2"/>
              </a:rPr>
              <a:t>100 </a:t>
            </a:r>
            <a:r>
              <a:rPr lang="en-US" altLang="zh-CN" sz="2500" b="1" smtClean="0">
                <a:solidFill>
                  <a:schemeClr val="bg1"/>
                </a:solidFill>
                <a:ea typeface="方正大标宋简体" pitchFamily="2" charset="-122"/>
              </a:rPr>
              <a:t>÷20%=500kg</a:t>
            </a:r>
          </a:p>
          <a:p>
            <a:pPr eaLnBrk="1" hangingPunct="1">
              <a:lnSpc>
                <a:spcPct val="130000"/>
              </a:lnSpc>
              <a:spcBef>
                <a:spcPct val="0"/>
              </a:spcBef>
              <a:buFontTx/>
              <a:buNone/>
            </a:pPr>
            <a:r>
              <a:rPr lang="en-US" altLang="zh-CN" sz="2500" b="1" smtClean="0">
                <a:solidFill>
                  <a:schemeClr val="bg1"/>
                </a:solidFill>
                <a:ea typeface="方正大标宋简体" pitchFamily="2" charset="-122"/>
              </a:rPr>
              <a:t>              </a:t>
            </a:r>
            <a:r>
              <a:rPr lang="zh-CN" altLang="en-US" sz="2500" b="1" smtClean="0">
                <a:solidFill>
                  <a:schemeClr val="bg1"/>
                </a:solidFill>
                <a:ea typeface="方正大标宋简体" pitchFamily="2" charset="-122"/>
              </a:rPr>
              <a:t>过磷酸钙：</a:t>
            </a:r>
            <a:r>
              <a:rPr lang="en-US" altLang="zh-CN" sz="2500" b="1" smtClean="0">
                <a:solidFill>
                  <a:schemeClr val="bg1"/>
                </a:solidFill>
                <a:ea typeface="方正大标宋简体" pitchFamily="2" charset="-122"/>
              </a:rPr>
              <a:t>40 ÷20%=200kg</a:t>
            </a:r>
          </a:p>
          <a:p>
            <a:pPr eaLnBrk="1" hangingPunct="1">
              <a:lnSpc>
                <a:spcPct val="130000"/>
              </a:lnSpc>
              <a:spcBef>
                <a:spcPct val="0"/>
              </a:spcBef>
              <a:buFontTx/>
              <a:buNone/>
            </a:pPr>
            <a:r>
              <a:rPr lang="en-US" altLang="zh-CN" sz="2500" b="1" smtClean="0">
                <a:solidFill>
                  <a:schemeClr val="bg1"/>
                </a:solidFill>
                <a:ea typeface="方正大标宋简体" pitchFamily="2" charset="-122"/>
              </a:rPr>
              <a:t>       </a:t>
            </a:r>
            <a:r>
              <a:rPr lang="zh-CN" altLang="en-US" sz="2500" b="1" smtClean="0">
                <a:solidFill>
                  <a:schemeClr val="bg1"/>
                </a:solidFill>
                <a:ea typeface="方正大标宋简体" pitchFamily="2" charset="-122"/>
              </a:rPr>
              <a:t>两者之和为</a:t>
            </a:r>
            <a:r>
              <a:rPr lang="en-US" altLang="zh-CN" sz="2500" b="1" smtClean="0">
                <a:solidFill>
                  <a:schemeClr val="bg1"/>
                </a:solidFill>
                <a:ea typeface="方正大标宋简体" pitchFamily="2" charset="-122"/>
              </a:rPr>
              <a:t>700kg</a:t>
            </a:r>
            <a:r>
              <a:rPr lang="zh-CN" altLang="en-US" sz="2500" b="1" smtClean="0">
                <a:solidFill>
                  <a:schemeClr val="bg1"/>
                </a:solidFill>
                <a:ea typeface="方正大标宋简体" pitchFamily="2" charset="-122"/>
              </a:rPr>
              <a:t>，剩下的</a:t>
            </a:r>
            <a:r>
              <a:rPr lang="en-US" altLang="zh-CN" sz="2500" b="1" smtClean="0">
                <a:solidFill>
                  <a:schemeClr val="bg1"/>
                </a:solidFill>
                <a:ea typeface="方正大标宋简体" pitchFamily="2" charset="-122"/>
              </a:rPr>
              <a:t>300kg</a:t>
            </a:r>
            <a:r>
              <a:rPr lang="zh-CN" altLang="en-US" sz="2500" b="1" smtClean="0">
                <a:solidFill>
                  <a:schemeClr val="bg1"/>
                </a:solidFill>
                <a:ea typeface="方正大标宋简体" pitchFamily="2" charset="-122"/>
              </a:rPr>
              <a:t>用氯化钾和钾盐调整。</a:t>
            </a:r>
          </a:p>
          <a:p>
            <a:pPr eaLnBrk="1" hangingPunct="1">
              <a:lnSpc>
                <a:spcPct val="130000"/>
              </a:lnSpc>
              <a:spcBef>
                <a:spcPct val="0"/>
              </a:spcBef>
              <a:buFontTx/>
              <a:buNone/>
            </a:pPr>
            <a:r>
              <a:rPr lang="zh-CN" altLang="en-US" sz="2500" b="1" smtClean="0">
                <a:solidFill>
                  <a:schemeClr val="bg1"/>
                </a:solidFill>
                <a:ea typeface="方正大标宋简体" pitchFamily="2" charset="-122"/>
              </a:rPr>
              <a:t>       设氯化钾用量为</a:t>
            </a:r>
            <a:r>
              <a:rPr lang="en-US" altLang="zh-CN" sz="2500" b="1" smtClean="0">
                <a:solidFill>
                  <a:schemeClr val="bg1"/>
                </a:solidFill>
                <a:ea typeface="方正大标宋简体" pitchFamily="2" charset="-122"/>
              </a:rPr>
              <a:t>x</a:t>
            </a:r>
            <a:r>
              <a:rPr lang="zh-CN" altLang="en-US" sz="2500" b="1" smtClean="0">
                <a:solidFill>
                  <a:schemeClr val="bg1"/>
                </a:solidFill>
                <a:ea typeface="方正大标宋简体" pitchFamily="2" charset="-122"/>
              </a:rPr>
              <a:t>，则钾盐的用量为</a:t>
            </a:r>
            <a:r>
              <a:rPr lang="en-US" altLang="zh-CN" sz="2500" b="1" smtClean="0">
                <a:solidFill>
                  <a:schemeClr val="bg1"/>
                </a:solidFill>
                <a:ea typeface="方正大标宋简体" pitchFamily="2" charset="-122"/>
              </a:rPr>
              <a:t>300-x</a:t>
            </a:r>
          </a:p>
          <a:p>
            <a:pPr eaLnBrk="1" hangingPunct="1">
              <a:lnSpc>
                <a:spcPct val="130000"/>
              </a:lnSpc>
              <a:spcBef>
                <a:spcPct val="0"/>
              </a:spcBef>
              <a:buFontTx/>
              <a:buNone/>
            </a:pPr>
            <a:r>
              <a:rPr lang="en-US" altLang="zh-CN" sz="2500" b="1" smtClean="0">
                <a:solidFill>
                  <a:schemeClr val="bg1"/>
                </a:solidFill>
                <a:ea typeface="方正大标宋简体" pitchFamily="2" charset="-122"/>
              </a:rPr>
              <a:t>                  0.6x + 0.12(300-x)=40    x=8.3kg</a:t>
            </a:r>
          </a:p>
          <a:p>
            <a:pPr eaLnBrk="1" hangingPunct="1">
              <a:lnSpc>
                <a:spcPct val="130000"/>
              </a:lnSpc>
              <a:spcBef>
                <a:spcPct val="0"/>
              </a:spcBef>
              <a:buFontTx/>
              <a:buNone/>
            </a:pPr>
            <a:r>
              <a:rPr lang="en-US" altLang="zh-CN" sz="2500" b="1" smtClean="0">
                <a:solidFill>
                  <a:schemeClr val="bg1"/>
                </a:solidFill>
                <a:ea typeface="方正大标宋简体" pitchFamily="2" charset="-122"/>
              </a:rPr>
              <a:t>              </a:t>
            </a:r>
            <a:r>
              <a:rPr lang="zh-CN" altLang="en-US" sz="2500" b="1" smtClean="0">
                <a:solidFill>
                  <a:schemeClr val="bg1"/>
                </a:solidFill>
                <a:ea typeface="方正大标宋简体" pitchFamily="2" charset="-122"/>
              </a:rPr>
              <a:t>即氯化钾及钾盐的用量分别为</a:t>
            </a:r>
            <a:r>
              <a:rPr lang="en-US" altLang="zh-CN" sz="2500" b="1" smtClean="0">
                <a:solidFill>
                  <a:schemeClr val="bg1"/>
                </a:solidFill>
                <a:ea typeface="方正大标宋简体" pitchFamily="2" charset="-122"/>
              </a:rPr>
              <a:t>8.3kg</a:t>
            </a:r>
            <a:r>
              <a:rPr lang="zh-CN" altLang="en-US" sz="2500" b="1" smtClean="0">
                <a:solidFill>
                  <a:schemeClr val="bg1"/>
                </a:solidFill>
                <a:ea typeface="方正大标宋简体" pitchFamily="2" charset="-122"/>
              </a:rPr>
              <a:t>和</a:t>
            </a:r>
            <a:r>
              <a:rPr lang="en-US" altLang="zh-CN" sz="2500" b="1" smtClean="0">
                <a:solidFill>
                  <a:schemeClr val="bg1"/>
                </a:solidFill>
                <a:ea typeface="方正大标宋简体" pitchFamily="2" charset="-122"/>
              </a:rPr>
              <a:t>291.7kg</a:t>
            </a:r>
          </a:p>
        </p:txBody>
      </p:sp>
    </p:spTree>
    <p:extLst>
      <p:ext uri="{BB962C8B-B14F-4D97-AF65-F5344CB8AC3E}">
        <p14:creationId xmlns:p14="http://schemas.microsoft.com/office/powerpoint/2010/main" val="152763035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4">
                                            <p:txEl>
                                              <p:pRg st="1" end="1"/>
                                            </p:txEl>
                                          </p:spTgt>
                                        </p:tgtEl>
                                        <p:attrNameLst>
                                          <p:attrName>style.visibility</p:attrName>
                                        </p:attrNameLst>
                                      </p:cBhvr>
                                      <p:to>
                                        <p:strVal val="visible"/>
                                      </p:to>
                                    </p:set>
                                    <p:animEffect transition="in" filter="blinds(horizontal)">
                                      <p:cBhvr>
                                        <p:cTn id="7" dur="500"/>
                                        <p:tgtEl>
                                          <p:spTgt spid="1843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8434">
                                            <p:txEl>
                                              <p:pRg st="2" end="2"/>
                                            </p:txEl>
                                          </p:spTgt>
                                        </p:tgtEl>
                                        <p:attrNameLst>
                                          <p:attrName>style.visibility</p:attrName>
                                        </p:attrNameLst>
                                      </p:cBhvr>
                                      <p:to>
                                        <p:strVal val="visible"/>
                                      </p:to>
                                    </p:set>
                                    <p:animEffect transition="in" filter="blinds(horizontal)">
                                      <p:cBhvr>
                                        <p:cTn id="10" dur="500"/>
                                        <p:tgtEl>
                                          <p:spTgt spid="1843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8434">
                                            <p:txEl>
                                              <p:pRg st="3" end="3"/>
                                            </p:txEl>
                                          </p:spTgt>
                                        </p:tgtEl>
                                        <p:attrNameLst>
                                          <p:attrName>style.visibility</p:attrName>
                                        </p:attrNameLst>
                                      </p:cBhvr>
                                      <p:to>
                                        <p:strVal val="visible"/>
                                      </p:to>
                                    </p:set>
                                    <p:animEffect transition="in" filter="blinds(horizontal)">
                                      <p:cBhvr>
                                        <p:cTn id="13" dur="500"/>
                                        <p:tgtEl>
                                          <p:spTgt spid="18434">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18434">
                                            <p:txEl>
                                              <p:pRg st="4" end="4"/>
                                            </p:txEl>
                                          </p:spTgt>
                                        </p:tgtEl>
                                        <p:attrNameLst>
                                          <p:attrName>style.visibility</p:attrName>
                                        </p:attrNameLst>
                                      </p:cBhvr>
                                      <p:to>
                                        <p:strVal val="visible"/>
                                      </p:to>
                                    </p:set>
                                    <p:animEffect transition="in" filter="blinds(horizontal)">
                                      <p:cBhvr>
                                        <p:cTn id="18" dur="500"/>
                                        <p:tgtEl>
                                          <p:spTgt spid="18434">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18434">
                                            <p:txEl>
                                              <p:pRg st="5" end="5"/>
                                            </p:txEl>
                                          </p:spTgt>
                                        </p:tgtEl>
                                        <p:attrNameLst>
                                          <p:attrName>style.visibility</p:attrName>
                                        </p:attrNameLst>
                                      </p:cBhvr>
                                      <p:to>
                                        <p:strVal val="visible"/>
                                      </p:to>
                                    </p:set>
                                    <p:animEffect transition="in" filter="blinds(horizontal)">
                                      <p:cBhvr>
                                        <p:cTn id="23" dur="500"/>
                                        <p:tgtEl>
                                          <p:spTgt spid="18434">
                                            <p:txEl>
                                              <p:pRg st="5" end="5"/>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18434">
                                            <p:txEl>
                                              <p:pRg st="6" end="6"/>
                                            </p:txEl>
                                          </p:spTgt>
                                        </p:tgtEl>
                                        <p:attrNameLst>
                                          <p:attrName>style.visibility</p:attrName>
                                        </p:attrNameLst>
                                      </p:cBhvr>
                                      <p:to>
                                        <p:strVal val="visible"/>
                                      </p:to>
                                    </p:set>
                                    <p:animEffect transition="in" filter="blinds(horizontal)">
                                      <p:cBhvr>
                                        <p:cTn id="28" dur="500"/>
                                        <p:tgtEl>
                                          <p:spTgt spid="18434">
                                            <p:txEl>
                                              <p:pRg st="6" end="6"/>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18434">
                                            <p:txEl>
                                              <p:pRg st="7" end="7"/>
                                            </p:txEl>
                                          </p:spTgt>
                                        </p:tgtEl>
                                        <p:attrNameLst>
                                          <p:attrName>style.visibility</p:attrName>
                                        </p:attrNameLst>
                                      </p:cBhvr>
                                      <p:to>
                                        <p:strVal val="visible"/>
                                      </p:to>
                                    </p:set>
                                    <p:animEffect transition="in" filter="blinds(horizontal)">
                                      <p:cBhvr>
                                        <p:cTn id="33" dur="500"/>
                                        <p:tgtEl>
                                          <p:spTgt spid="18434">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18434">
                                            <p:txEl>
                                              <p:pRg st="8" end="8"/>
                                            </p:txEl>
                                          </p:spTgt>
                                        </p:tgtEl>
                                        <p:attrNameLst>
                                          <p:attrName>style.visibility</p:attrName>
                                        </p:attrNameLst>
                                      </p:cBhvr>
                                      <p:to>
                                        <p:strVal val="visible"/>
                                      </p:to>
                                    </p:set>
                                    <p:animEffect transition="in" filter="blinds(horizontal)">
                                      <p:cBhvr>
                                        <p:cTn id="36" dur="500"/>
                                        <p:tgtEl>
                                          <p:spTgt spid="18434">
                                            <p:txEl>
                                              <p:pRg st="8" end="8"/>
                                            </p:txEl>
                                          </p:spTgt>
                                        </p:tgtEl>
                                      </p:cBhvr>
                                    </p:animEffect>
                                  </p:childTnLst>
                                </p:cTn>
                              </p:par>
                              <p:par>
                                <p:cTn id="37" presetID="3" presetClass="entr" presetSubtype="10" fill="hold" nodeType="withEffect">
                                  <p:stCondLst>
                                    <p:cond delay="0"/>
                                  </p:stCondLst>
                                  <p:childTnLst>
                                    <p:set>
                                      <p:cBhvr>
                                        <p:cTn id="38" dur="1" fill="hold">
                                          <p:stCondLst>
                                            <p:cond delay="0"/>
                                          </p:stCondLst>
                                        </p:cTn>
                                        <p:tgtEl>
                                          <p:spTgt spid="18434">
                                            <p:txEl>
                                              <p:pRg st="9" end="9"/>
                                            </p:txEl>
                                          </p:spTgt>
                                        </p:tgtEl>
                                        <p:attrNameLst>
                                          <p:attrName>style.visibility</p:attrName>
                                        </p:attrNameLst>
                                      </p:cBhvr>
                                      <p:to>
                                        <p:strVal val="visible"/>
                                      </p:to>
                                    </p:set>
                                    <p:animEffect transition="in" filter="blinds(horizontal)">
                                      <p:cBhvr>
                                        <p:cTn id="39" dur="500"/>
                                        <p:tgtEl>
                                          <p:spTgt spid="1843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755650" y="1557338"/>
            <a:ext cx="7704138" cy="265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539750" indent="-539750"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3200" b="1">
                <a:solidFill>
                  <a:schemeClr val="tx1"/>
                </a:solidFill>
                <a:latin typeface="Times New Roman" pitchFamily="18" charset="0"/>
                <a:ea typeface="宋体" pitchFamily="2" charset="-122"/>
              </a:defRPr>
            </a:lvl9pPr>
          </a:lstStyle>
          <a:p>
            <a:pPr algn="just" eaLnBrk="1" fontAlgn="base" hangingPunct="1">
              <a:lnSpc>
                <a:spcPct val="120000"/>
              </a:lnSpc>
              <a:spcBef>
                <a:spcPct val="50000"/>
              </a:spcBef>
              <a:spcAft>
                <a:spcPct val="0"/>
              </a:spcAft>
              <a:buFont typeface="Arial" pitchFamily="34" charset="0"/>
              <a:buNone/>
            </a:pPr>
            <a:r>
              <a:rPr lang="zh-CN" altLang="en-US" sz="2800" dirty="0">
                <a:solidFill>
                  <a:srgbClr val="FF0000"/>
                </a:solidFill>
              </a:rPr>
              <a:t>例</a:t>
            </a:r>
            <a:r>
              <a:rPr lang="zh-CN" altLang="zh-CN" sz="2800" dirty="0">
                <a:solidFill>
                  <a:srgbClr val="FF0000"/>
                </a:solidFill>
              </a:rPr>
              <a:t>3</a:t>
            </a:r>
            <a:r>
              <a:rPr lang="zh-CN" altLang="en-US" sz="2800" dirty="0">
                <a:solidFill>
                  <a:srgbClr val="FF0000"/>
                </a:solidFill>
              </a:rPr>
              <a:t>、</a:t>
            </a:r>
            <a:r>
              <a:rPr lang="zh-CN" altLang="en-US" sz="2800" dirty="0">
                <a:solidFill>
                  <a:srgbClr val="FFFFFF"/>
                </a:solidFill>
              </a:rPr>
              <a:t>在我国北方缺磷的石灰性土壤上种植冬小麦，需配制配合式为</a:t>
            </a:r>
            <a:r>
              <a:rPr lang="zh-CN" altLang="zh-CN" sz="2800" dirty="0">
                <a:solidFill>
                  <a:srgbClr val="FFFFFF"/>
                </a:solidFill>
              </a:rPr>
              <a:t>1:2:1</a:t>
            </a:r>
            <a:r>
              <a:rPr lang="zh-CN" altLang="en-US" sz="2800" dirty="0">
                <a:solidFill>
                  <a:srgbClr val="FFFFFF"/>
                </a:solidFill>
              </a:rPr>
              <a:t>的混合肥料一吨，需用单质硫酸铵 </a:t>
            </a:r>
            <a:r>
              <a:rPr lang="zh-CN" altLang="zh-CN" sz="2800" dirty="0">
                <a:solidFill>
                  <a:srgbClr val="FFFFFF"/>
                </a:solidFill>
              </a:rPr>
              <a:t>(N</a:t>
            </a:r>
            <a:r>
              <a:rPr lang="zh-CN" altLang="en-US" sz="2800" dirty="0">
                <a:solidFill>
                  <a:srgbClr val="FFFFFF"/>
                </a:solidFill>
              </a:rPr>
              <a:t>＝</a:t>
            </a:r>
            <a:r>
              <a:rPr lang="zh-CN" altLang="zh-CN" sz="2800" dirty="0">
                <a:solidFill>
                  <a:srgbClr val="FFFFFF"/>
                </a:solidFill>
              </a:rPr>
              <a:t>20</a:t>
            </a:r>
            <a:r>
              <a:rPr lang="zh-CN" altLang="en-US" sz="2800" dirty="0">
                <a:solidFill>
                  <a:srgbClr val="FFFFFF"/>
                </a:solidFill>
              </a:rPr>
              <a:t>％</a:t>
            </a:r>
            <a:r>
              <a:rPr lang="zh-CN" altLang="zh-CN" sz="2800" dirty="0">
                <a:solidFill>
                  <a:srgbClr val="FFFFFF"/>
                </a:solidFill>
              </a:rPr>
              <a:t>)</a:t>
            </a:r>
            <a:r>
              <a:rPr lang="zh-CN" altLang="en-US" sz="2800" dirty="0">
                <a:solidFill>
                  <a:srgbClr val="FFFFFF"/>
                </a:solidFill>
              </a:rPr>
              <a:t>、重过磷酸钙 </a:t>
            </a:r>
            <a:r>
              <a:rPr lang="zh-CN" altLang="zh-CN" sz="2800" dirty="0">
                <a:solidFill>
                  <a:srgbClr val="FFFFFF"/>
                </a:solidFill>
              </a:rPr>
              <a:t>(P</a:t>
            </a:r>
            <a:r>
              <a:rPr lang="zh-CN" altLang="zh-CN" sz="2800" baseline="-25000" dirty="0">
                <a:solidFill>
                  <a:srgbClr val="FFFFFF"/>
                </a:solidFill>
              </a:rPr>
              <a:t>2</a:t>
            </a:r>
            <a:r>
              <a:rPr lang="zh-CN" altLang="zh-CN" sz="2800" dirty="0">
                <a:solidFill>
                  <a:srgbClr val="FFFFFF"/>
                </a:solidFill>
              </a:rPr>
              <a:t>O</a:t>
            </a:r>
            <a:r>
              <a:rPr lang="zh-CN" altLang="zh-CN" sz="2800" baseline="-25000" dirty="0">
                <a:solidFill>
                  <a:srgbClr val="FFFFFF"/>
                </a:solidFill>
              </a:rPr>
              <a:t>5</a:t>
            </a:r>
            <a:r>
              <a:rPr lang="zh-CN" altLang="en-US" sz="2800" dirty="0">
                <a:solidFill>
                  <a:srgbClr val="FFFFFF"/>
                </a:solidFill>
              </a:rPr>
              <a:t>＝</a:t>
            </a:r>
            <a:r>
              <a:rPr lang="zh-CN" altLang="zh-CN" sz="2800" dirty="0">
                <a:solidFill>
                  <a:srgbClr val="FFFFFF"/>
                </a:solidFill>
              </a:rPr>
              <a:t>40</a:t>
            </a:r>
            <a:r>
              <a:rPr lang="zh-CN" altLang="en-US" sz="2800" dirty="0">
                <a:solidFill>
                  <a:srgbClr val="FFFFFF"/>
                </a:solidFill>
              </a:rPr>
              <a:t>％</a:t>
            </a:r>
            <a:r>
              <a:rPr lang="zh-CN" altLang="zh-CN" sz="2800" dirty="0">
                <a:solidFill>
                  <a:srgbClr val="FFFFFF"/>
                </a:solidFill>
              </a:rPr>
              <a:t>)</a:t>
            </a:r>
            <a:r>
              <a:rPr lang="zh-CN" altLang="en-US" sz="2800" dirty="0">
                <a:solidFill>
                  <a:srgbClr val="FFFFFF"/>
                </a:solidFill>
              </a:rPr>
              <a:t>、硫酸钾 </a:t>
            </a:r>
            <a:r>
              <a:rPr lang="zh-CN" altLang="zh-CN" sz="2800" dirty="0">
                <a:solidFill>
                  <a:srgbClr val="FFFFFF"/>
                </a:solidFill>
              </a:rPr>
              <a:t>(K</a:t>
            </a:r>
            <a:r>
              <a:rPr lang="zh-CN" altLang="zh-CN" sz="2800" baseline="-25000" dirty="0">
                <a:solidFill>
                  <a:srgbClr val="FFFFFF"/>
                </a:solidFill>
              </a:rPr>
              <a:t>2</a:t>
            </a:r>
            <a:r>
              <a:rPr lang="zh-CN" altLang="zh-CN" sz="2800" dirty="0">
                <a:solidFill>
                  <a:srgbClr val="FFFFFF"/>
                </a:solidFill>
              </a:rPr>
              <a:t>O </a:t>
            </a:r>
            <a:r>
              <a:rPr lang="zh-CN" altLang="en-US" sz="2800" dirty="0">
                <a:solidFill>
                  <a:srgbClr val="FFFFFF"/>
                </a:solidFill>
              </a:rPr>
              <a:t>＝</a:t>
            </a:r>
            <a:r>
              <a:rPr lang="zh-CN" altLang="zh-CN" sz="2800" dirty="0">
                <a:solidFill>
                  <a:srgbClr val="FFFFFF"/>
                </a:solidFill>
              </a:rPr>
              <a:t>50</a:t>
            </a:r>
            <a:r>
              <a:rPr lang="zh-CN" altLang="en-US" sz="2800" dirty="0">
                <a:solidFill>
                  <a:srgbClr val="FFFFFF"/>
                </a:solidFill>
              </a:rPr>
              <a:t>％</a:t>
            </a:r>
            <a:r>
              <a:rPr lang="zh-CN" altLang="zh-CN" sz="2800" dirty="0">
                <a:solidFill>
                  <a:srgbClr val="FFFFFF"/>
                </a:solidFill>
              </a:rPr>
              <a:t>) </a:t>
            </a:r>
            <a:r>
              <a:rPr lang="zh-CN" altLang="en-US" sz="2800" dirty="0">
                <a:solidFill>
                  <a:srgbClr val="FFFFFF"/>
                </a:solidFill>
              </a:rPr>
              <a:t>各多少公斤？其分析式是多少？</a:t>
            </a:r>
          </a:p>
        </p:txBody>
      </p:sp>
    </p:spTree>
    <p:extLst>
      <p:ext uri="{BB962C8B-B14F-4D97-AF65-F5344CB8AC3E}">
        <p14:creationId xmlns:p14="http://schemas.microsoft.com/office/powerpoint/2010/main" val="2901082567"/>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323850" y="404813"/>
            <a:ext cx="8820150" cy="667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3200" b="1">
                <a:solidFill>
                  <a:schemeClr val="tx1"/>
                </a:solidFill>
                <a:latin typeface="Times New Roman" pitchFamily="18" charset="0"/>
                <a:ea typeface="宋体" pitchFamily="2" charset="-122"/>
              </a:defRPr>
            </a:lvl9pPr>
          </a:lstStyle>
          <a:p>
            <a:pPr eaLnBrk="1" fontAlgn="base" hangingPunct="1">
              <a:spcBef>
                <a:spcPct val="50000"/>
              </a:spcBef>
              <a:spcAft>
                <a:spcPct val="0"/>
              </a:spcAft>
              <a:buFont typeface="Arial" pitchFamily="34" charset="0"/>
              <a:buNone/>
            </a:pPr>
            <a:r>
              <a:rPr lang="zh-CN" altLang="en-US" sz="2800" dirty="0" smtClean="0">
                <a:solidFill>
                  <a:srgbClr val="FF0000"/>
                </a:solidFill>
                <a:ea typeface="黑体" pitchFamily="49" charset="-122"/>
              </a:rPr>
              <a:t>解</a:t>
            </a:r>
            <a:r>
              <a:rPr lang="en-US" altLang="zh-CN" sz="2800" dirty="0">
                <a:solidFill>
                  <a:srgbClr val="FF0000"/>
                </a:solidFill>
                <a:ea typeface="黑体" pitchFamily="49" charset="-122"/>
              </a:rPr>
              <a:t>3</a:t>
            </a:r>
            <a:r>
              <a:rPr lang="zh-CN" altLang="en-US" sz="2800" dirty="0" smtClean="0">
                <a:solidFill>
                  <a:srgbClr val="FF0000"/>
                </a:solidFill>
                <a:ea typeface="黑体" pitchFamily="49" charset="-122"/>
              </a:rPr>
              <a:t>：</a:t>
            </a:r>
            <a:r>
              <a:rPr lang="zh-CN" altLang="en-US" sz="2600" dirty="0">
                <a:solidFill>
                  <a:srgbClr val="000099"/>
                </a:solidFill>
                <a:ea typeface="黑体" pitchFamily="49" charset="-122"/>
              </a:rPr>
              <a:t>每公斤</a:t>
            </a:r>
            <a:r>
              <a:rPr lang="en-US" altLang="zh-CN" sz="2600" dirty="0">
                <a:solidFill>
                  <a:srgbClr val="000099"/>
                </a:solidFill>
                <a:ea typeface="黑体" pitchFamily="49" charset="-122"/>
              </a:rPr>
              <a:t>N</a:t>
            </a:r>
            <a:r>
              <a:rPr lang="zh-CN" altLang="en-US" sz="2600" dirty="0">
                <a:solidFill>
                  <a:srgbClr val="000099"/>
                </a:solidFill>
                <a:ea typeface="黑体" pitchFamily="49" charset="-122"/>
              </a:rPr>
              <a:t>、 </a:t>
            </a:r>
            <a:r>
              <a:rPr lang="en-US" altLang="zh-CN" sz="2600" dirty="0">
                <a:solidFill>
                  <a:srgbClr val="000099"/>
                </a:solidFill>
                <a:ea typeface="黑体" pitchFamily="49" charset="-122"/>
              </a:rPr>
              <a:t>P</a:t>
            </a:r>
            <a:r>
              <a:rPr lang="en-US" altLang="zh-CN" sz="2600" baseline="-25000" dirty="0">
                <a:solidFill>
                  <a:srgbClr val="000099"/>
                </a:solidFill>
                <a:ea typeface="黑体" pitchFamily="49" charset="-122"/>
              </a:rPr>
              <a:t>2</a:t>
            </a:r>
            <a:r>
              <a:rPr lang="en-US" altLang="zh-CN" sz="2600" dirty="0">
                <a:solidFill>
                  <a:srgbClr val="000099"/>
                </a:solidFill>
                <a:ea typeface="黑体" pitchFamily="49" charset="-122"/>
              </a:rPr>
              <a:t>O</a:t>
            </a:r>
            <a:r>
              <a:rPr lang="en-US" altLang="zh-CN" sz="2600" baseline="-25000" dirty="0">
                <a:solidFill>
                  <a:srgbClr val="000099"/>
                </a:solidFill>
                <a:ea typeface="黑体" pitchFamily="49" charset="-122"/>
              </a:rPr>
              <a:t>5</a:t>
            </a:r>
            <a:r>
              <a:rPr lang="en-US" altLang="zh-CN" sz="2600" dirty="0">
                <a:solidFill>
                  <a:srgbClr val="000099"/>
                </a:solidFill>
                <a:ea typeface="黑体" pitchFamily="49" charset="-122"/>
              </a:rPr>
              <a:t> </a:t>
            </a:r>
            <a:r>
              <a:rPr lang="zh-CN" altLang="en-US" sz="2600" dirty="0">
                <a:solidFill>
                  <a:srgbClr val="000099"/>
                </a:solidFill>
                <a:ea typeface="黑体" pitchFamily="49" charset="-122"/>
              </a:rPr>
              <a:t>、 </a:t>
            </a:r>
            <a:r>
              <a:rPr lang="en-US" altLang="zh-CN" sz="2600" dirty="0">
                <a:solidFill>
                  <a:srgbClr val="000099"/>
                </a:solidFill>
                <a:ea typeface="黑体" pitchFamily="49" charset="-122"/>
              </a:rPr>
              <a:t>K</a:t>
            </a:r>
            <a:r>
              <a:rPr lang="en-US" altLang="zh-CN" sz="2600" baseline="-25000" dirty="0">
                <a:solidFill>
                  <a:srgbClr val="000099"/>
                </a:solidFill>
                <a:ea typeface="黑体" pitchFamily="49" charset="-122"/>
              </a:rPr>
              <a:t>2</a:t>
            </a:r>
            <a:r>
              <a:rPr lang="en-US" altLang="zh-CN" sz="2600" dirty="0">
                <a:solidFill>
                  <a:srgbClr val="000099"/>
                </a:solidFill>
                <a:ea typeface="黑体" pitchFamily="49" charset="-122"/>
              </a:rPr>
              <a:t>O</a:t>
            </a:r>
            <a:r>
              <a:rPr lang="zh-CN" altLang="en-US" sz="2600" dirty="0">
                <a:solidFill>
                  <a:srgbClr val="000099"/>
                </a:solidFill>
                <a:ea typeface="黑体" pitchFamily="49" charset="-122"/>
              </a:rPr>
              <a:t>相当于硫酸铵、重过磷酸钙和硫酸钾的公斤数为：</a:t>
            </a:r>
            <a:r>
              <a:rPr lang="zh-CN" altLang="en-US" sz="2600" b="0" dirty="0">
                <a:solidFill>
                  <a:srgbClr val="000099"/>
                </a:solidFill>
                <a:ea typeface="黑体" pitchFamily="49" charset="-122"/>
              </a:rPr>
              <a:t> </a:t>
            </a:r>
          </a:p>
          <a:p>
            <a:pPr eaLnBrk="1" fontAlgn="base" hangingPunct="1">
              <a:spcBef>
                <a:spcPct val="50000"/>
              </a:spcBef>
              <a:spcAft>
                <a:spcPct val="0"/>
              </a:spcAft>
              <a:buFont typeface="Arial" pitchFamily="34" charset="0"/>
              <a:buNone/>
            </a:pPr>
            <a:r>
              <a:rPr lang="zh-CN" altLang="en-US" sz="2600" b="0" dirty="0">
                <a:solidFill>
                  <a:srgbClr val="000000"/>
                </a:solidFill>
                <a:ea typeface="黑体" pitchFamily="49" charset="-122"/>
              </a:rPr>
              <a:t>	</a:t>
            </a:r>
            <a:r>
              <a:rPr lang="zh-CN" altLang="en-US" sz="2600" dirty="0">
                <a:solidFill>
                  <a:srgbClr val="000000"/>
                </a:solidFill>
                <a:ea typeface="黑体" pitchFamily="49" charset="-122"/>
              </a:rPr>
              <a:t>硫酸铵 ＝ </a:t>
            </a:r>
            <a:r>
              <a:rPr lang="en-US" altLang="zh-CN" sz="2600" dirty="0">
                <a:solidFill>
                  <a:srgbClr val="000000"/>
                </a:solidFill>
                <a:ea typeface="黑体" pitchFamily="49" charset="-122"/>
              </a:rPr>
              <a:t>1 ÷ 20% </a:t>
            </a:r>
            <a:r>
              <a:rPr lang="zh-CN" altLang="en-US" sz="2600" dirty="0">
                <a:solidFill>
                  <a:srgbClr val="000000"/>
                </a:solidFill>
                <a:ea typeface="黑体" pitchFamily="49" charset="-122"/>
              </a:rPr>
              <a:t>＝ </a:t>
            </a:r>
            <a:r>
              <a:rPr lang="en-US" altLang="zh-CN" sz="2600" dirty="0">
                <a:solidFill>
                  <a:srgbClr val="000000"/>
                </a:solidFill>
                <a:ea typeface="黑体" pitchFamily="49" charset="-122"/>
              </a:rPr>
              <a:t>5</a:t>
            </a:r>
            <a:r>
              <a:rPr lang="zh-CN" altLang="en-US" sz="2600" dirty="0">
                <a:solidFill>
                  <a:srgbClr val="000000"/>
                </a:solidFill>
                <a:ea typeface="黑体" pitchFamily="49" charset="-122"/>
              </a:rPr>
              <a:t>（公斤）</a:t>
            </a:r>
          </a:p>
          <a:p>
            <a:pPr eaLnBrk="1" fontAlgn="base" hangingPunct="1">
              <a:spcBef>
                <a:spcPct val="50000"/>
              </a:spcBef>
              <a:spcAft>
                <a:spcPct val="0"/>
              </a:spcAft>
              <a:buFont typeface="Arial" pitchFamily="34" charset="0"/>
              <a:buNone/>
            </a:pPr>
            <a:r>
              <a:rPr lang="zh-CN" altLang="en-US" sz="2600" dirty="0">
                <a:solidFill>
                  <a:srgbClr val="000000"/>
                </a:solidFill>
                <a:ea typeface="黑体" pitchFamily="49" charset="-122"/>
              </a:rPr>
              <a:t>	重过磷酸钙 ＝ </a:t>
            </a:r>
            <a:r>
              <a:rPr lang="en-US" altLang="zh-CN" sz="2600" dirty="0">
                <a:solidFill>
                  <a:srgbClr val="000000"/>
                </a:solidFill>
                <a:ea typeface="黑体" pitchFamily="49" charset="-122"/>
              </a:rPr>
              <a:t>1 ÷ 40% </a:t>
            </a:r>
            <a:r>
              <a:rPr lang="zh-CN" altLang="en-US" sz="2600" dirty="0">
                <a:solidFill>
                  <a:srgbClr val="000000"/>
                </a:solidFill>
                <a:ea typeface="黑体" pitchFamily="49" charset="-122"/>
              </a:rPr>
              <a:t>＝ </a:t>
            </a:r>
            <a:r>
              <a:rPr lang="en-US" altLang="zh-CN" sz="2600" dirty="0">
                <a:solidFill>
                  <a:srgbClr val="000000"/>
                </a:solidFill>
                <a:ea typeface="黑体" pitchFamily="49" charset="-122"/>
              </a:rPr>
              <a:t>2.5</a:t>
            </a:r>
            <a:r>
              <a:rPr lang="zh-CN" altLang="en-US" sz="2600" dirty="0">
                <a:solidFill>
                  <a:srgbClr val="000000"/>
                </a:solidFill>
                <a:ea typeface="黑体" pitchFamily="49" charset="-122"/>
              </a:rPr>
              <a:t>（公斤）</a:t>
            </a:r>
          </a:p>
          <a:p>
            <a:pPr eaLnBrk="1" fontAlgn="base" hangingPunct="1">
              <a:spcBef>
                <a:spcPct val="50000"/>
              </a:spcBef>
              <a:spcAft>
                <a:spcPct val="0"/>
              </a:spcAft>
              <a:buFont typeface="Arial" pitchFamily="34" charset="0"/>
              <a:buNone/>
            </a:pPr>
            <a:r>
              <a:rPr lang="zh-CN" altLang="en-US" sz="2600" dirty="0">
                <a:solidFill>
                  <a:srgbClr val="000000"/>
                </a:solidFill>
                <a:ea typeface="黑体" pitchFamily="49" charset="-122"/>
              </a:rPr>
              <a:t>	硫酸钾 ＝ </a:t>
            </a:r>
            <a:r>
              <a:rPr lang="en-US" altLang="zh-CN" sz="2600" dirty="0">
                <a:solidFill>
                  <a:srgbClr val="000000"/>
                </a:solidFill>
                <a:ea typeface="黑体" pitchFamily="49" charset="-122"/>
              </a:rPr>
              <a:t>1 ÷ 50% </a:t>
            </a:r>
            <a:r>
              <a:rPr lang="zh-CN" altLang="en-US" sz="2600" dirty="0">
                <a:solidFill>
                  <a:srgbClr val="000000"/>
                </a:solidFill>
                <a:ea typeface="黑体" pitchFamily="49" charset="-122"/>
              </a:rPr>
              <a:t>＝ </a:t>
            </a:r>
            <a:r>
              <a:rPr lang="en-US" altLang="zh-CN" sz="2600" dirty="0">
                <a:solidFill>
                  <a:srgbClr val="000000"/>
                </a:solidFill>
                <a:ea typeface="黑体" pitchFamily="49" charset="-122"/>
              </a:rPr>
              <a:t>2</a:t>
            </a:r>
            <a:r>
              <a:rPr lang="zh-CN" altLang="en-US" sz="2600" dirty="0">
                <a:solidFill>
                  <a:srgbClr val="000000"/>
                </a:solidFill>
                <a:ea typeface="黑体" pitchFamily="49" charset="-122"/>
              </a:rPr>
              <a:t>（公斤）</a:t>
            </a:r>
          </a:p>
          <a:p>
            <a:pPr eaLnBrk="1" fontAlgn="base" hangingPunct="1">
              <a:spcBef>
                <a:spcPct val="50000"/>
              </a:spcBef>
              <a:spcAft>
                <a:spcPct val="0"/>
              </a:spcAft>
              <a:buFont typeface="Arial" pitchFamily="34" charset="0"/>
              <a:buNone/>
            </a:pPr>
            <a:r>
              <a:rPr lang="zh-CN" altLang="en-US" sz="2600" dirty="0">
                <a:solidFill>
                  <a:srgbClr val="000000"/>
                </a:solidFill>
                <a:ea typeface="黑体" pitchFamily="49" charset="-122"/>
              </a:rPr>
              <a:t>按</a:t>
            </a:r>
            <a:r>
              <a:rPr lang="en-US" altLang="zh-CN" sz="2600" dirty="0">
                <a:solidFill>
                  <a:srgbClr val="000000"/>
                </a:solidFill>
                <a:ea typeface="黑体" pitchFamily="49" charset="-122"/>
              </a:rPr>
              <a:t>1</a:t>
            </a:r>
            <a:r>
              <a:rPr lang="zh-CN" altLang="en-US" sz="2600" dirty="0">
                <a:solidFill>
                  <a:srgbClr val="000000"/>
                </a:solidFill>
                <a:ea typeface="黑体" pitchFamily="49" charset="-122"/>
              </a:rPr>
              <a:t>：</a:t>
            </a:r>
            <a:r>
              <a:rPr lang="en-US" altLang="zh-CN" sz="2600" dirty="0">
                <a:solidFill>
                  <a:srgbClr val="000000"/>
                </a:solidFill>
                <a:ea typeface="黑体" pitchFamily="49" charset="-122"/>
              </a:rPr>
              <a:t>2</a:t>
            </a:r>
            <a:r>
              <a:rPr lang="zh-CN" altLang="en-US" sz="2600" dirty="0">
                <a:solidFill>
                  <a:srgbClr val="000000"/>
                </a:solidFill>
                <a:ea typeface="黑体" pitchFamily="49" charset="-122"/>
              </a:rPr>
              <a:t>：</a:t>
            </a:r>
            <a:r>
              <a:rPr lang="en-US" altLang="zh-CN" sz="2600" dirty="0">
                <a:solidFill>
                  <a:srgbClr val="000000"/>
                </a:solidFill>
                <a:ea typeface="黑体" pitchFamily="49" charset="-122"/>
              </a:rPr>
              <a:t>1</a:t>
            </a:r>
            <a:r>
              <a:rPr lang="zh-CN" altLang="en-US" sz="2600" dirty="0">
                <a:solidFill>
                  <a:srgbClr val="000000"/>
                </a:solidFill>
                <a:ea typeface="黑体" pitchFamily="49" charset="-122"/>
              </a:rPr>
              <a:t>的配合式，三者总量＝</a:t>
            </a:r>
            <a:r>
              <a:rPr lang="en-US" altLang="zh-CN" sz="2600" dirty="0">
                <a:solidFill>
                  <a:srgbClr val="000000"/>
                </a:solidFill>
                <a:ea typeface="黑体" pitchFamily="49" charset="-122"/>
              </a:rPr>
              <a:t>5</a:t>
            </a:r>
            <a:r>
              <a:rPr lang="zh-CN" altLang="en-US" sz="2600" dirty="0">
                <a:solidFill>
                  <a:srgbClr val="000000"/>
                </a:solidFill>
                <a:ea typeface="黑体" pitchFamily="49" charset="-122"/>
              </a:rPr>
              <a:t>＋</a:t>
            </a:r>
            <a:r>
              <a:rPr lang="en-US" altLang="zh-CN" sz="2600" dirty="0">
                <a:solidFill>
                  <a:srgbClr val="000000"/>
                </a:solidFill>
                <a:ea typeface="黑体" pitchFamily="49" charset="-122"/>
              </a:rPr>
              <a:t>2.5×2</a:t>
            </a:r>
            <a:r>
              <a:rPr lang="zh-CN" altLang="en-US" sz="2600" dirty="0">
                <a:solidFill>
                  <a:srgbClr val="000000"/>
                </a:solidFill>
                <a:ea typeface="黑体" pitchFamily="49" charset="-122"/>
              </a:rPr>
              <a:t>＋</a:t>
            </a:r>
            <a:r>
              <a:rPr lang="en-US" altLang="zh-CN" sz="2600" dirty="0">
                <a:solidFill>
                  <a:srgbClr val="000000"/>
                </a:solidFill>
                <a:ea typeface="黑体" pitchFamily="49" charset="-122"/>
              </a:rPr>
              <a:t>2</a:t>
            </a:r>
            <a:r>
              <a:rPr lang="zh-CN" altLang="en-US" sz="2600" dirty="0">
                <a:solidFill>
                  <a:srgbClr val="000000"/>
                </a:solidFill>
                <a:ea typeface="黑体" pitchFamily="49" charset="-122"/>
              </a:rPr>
              <a:t>＝</a:t>
            </a:r>
            <a:r>
              <a:rPr lang="en-US" altLang="zh-CN" sz="2600" dirty="0">
                <a:solidFill>
                  <a:srgbClr val="000000"/>
                </a:solidFill>
                <a:ea typeface="黑体" pitchFamily="49" charset="-122"/>
              </a:rPr>
              <a:t>12</a:t>
            </a:r>
            <a:r>
              <a:rPr lang="zh-CN" altLang="en-US" sz="2600" dirty="0">
                <a:solidFill>
                  <a:srgbClr val="000000"/>
                </a:solidFill>
                <a:ea typeface="黑体" pitchFamily="49" charset="-122"/>
              </a:rPr>
              <a:t>（公斤）</a:t>
            </a:r>
          </a:p>
          <a:p>
            <a:pPr eaLnBrk="1" fontAlgn="base" hangingPunct="1">
              <a:spcBef>
                <a:spcPct val="50000"/>
              </a:spcBef>
              <a:spcAft>
                <a:spcPct val="0"/>
              </a:spcAft>
              <a:buFont typeface="Arial" pitchFamily="34" charset="0"/>
              <a:buNone/>
            </a:pPr>
            <a:r>
              <a:rPr lang="zh-CN" altLang="en-US" sz="2600" dirty="0">
                <a:solidFill>
                  <a:srgbClr val="FFFF00"/>
                </a:solidFill>
                <a:ea typeface="黑体" pitchFamily="49" charset="-122"/>
              </a:rPr>
              <a:t>	</a:t>
            </a:r>
            <a:r>
              <a:rPr lang="zh-CN" altLang="en-US" sz="2600" dirty="0">
                <a:solidFill>
                  <a:srgbClr val="000099"/>
                </a:solidFill>
                <a:ea typeface="黑体" pitchFamily="49" charset="-122"/>
              </a:rPr>
              <a:t>一吨混合肥料中，硫酸铵、重过磷酸钙和硫酸钾的用量分别为：</a:t>
            </a:r>
            <a:endParaRPr lang="zh-CN" altLang="en-US" sz="2600" dirty="0">
              <a:solidFill>
                <a:srgbClr val="000000"/>
              </a:solidFill>
              <a:ea typeface="黑体" pitchFamily="49" charset="-122"/>
            </a:endParaRPr>
          </a:p>
          <a:p>
            <a:pPr eaLnBrk="1" fontAlgn="base" hangingPunct="1">
              <a:spcBef>
                <a:spcPct val="50000"/>
              </a:spcBef>
              <a:spcAft>
                <a:spcPct val="0"/>
              </a:spcAft>
              <a:buFont typeface="Arial" pitchFamily="34" charset="0"/>
              <a:buNone/>
            </a:pPr>
            <a:r>
              <a:rPr lang="zh-CN" altLang="en-US" sz="2600" dirty="0">
                <a:solidFill>
                  <a:srgbClr val="000000"/>
                </a:solidFill>
                <a:ea typeface="黑体" pitchFamily="49" charset="-122"/>
              </a:rPr>
              <a:t>	硫酸铵 ＝ </a:t>
            </a:r>
            <a:r>
              <a:rPr lang="en-US" altLang="zh-CN" sz="2600" dirty="0">
                <a:solidFill>
                  <a:srgbClr val="000000"/>
                </a:solidFill>
                <a:ea typeface="黑体" pitchFamily="49" charset="-122"/>
              </a:rPr>
              <a:t>5 ×(1000÷12)</a:t>
            </a:r>
            <a:r>
              <a:rPr lang="zh-CN" altLang="en-US" sz="2600" dirty="0">
                <a:solidFill>
                  <a:srgbClr val="000000"/>
                </a:solidFill>
                <a:ea typeface="黑体" pitchFamily="49" charset="-122"/>
              </a:rPr>
              <a:t>＝ </a:t>
            </a:r>
            <a:r>
              <a:rPr lang="en-US" altLang="zh-CN" sz="2600" dirty="0">
                <a:solidFill>
                  <a:srgbClr val="000000"/>
                </a:solidFill>
                <a:ea typeface="黑体" pitchFamily="49" charset="-122"/>
              </a:rPr>
              <a:t>416.7</a:t>
            </a:r>
            <a:r>
              <a:rPr lang="zh-CN" altLang="en-US" sz="2600" dirty="0">
                <a:solidFill>
                  <a:srgbClr val="000000"/>
                </a:solidFill>
                <a:ea typeface="黑体" pitchFamily="49" charset="-122"/>
              </a:rPr>
              <a:t>（公斤）</a:t>
            </a:r>
          </a:p>
          <a:p>
            <a:pPr eaLnBrk="1" fontAlgn="base" hangingPunct="1">
              <a:spcBef>
                <a:spcPct val="50000"/>
              </a:spcBef>
              <a:spcAft>
                <a:spcPct val="0"/>
              </a:spcAft>
              <a:buFont typeface="Arial" pitchFamily="34" charset="0"/>
              <a:buNone/>
            </a:pPr>
            <a:r>
              <a:rPr lang="zh-CN" altLang="en-US" sz="2600" dirty="0">
                <a:solidFill>
                  <a:srgbClr val="000000"/>
                </a:solidFill>
                <a:ea typeface="黑体" pitchFamily="49" charset="-122"/>
              </a:rPr>
              <a:t>	重过磷酸钙 ＝ </a:t>
            </a:r>
            <a:r>
              <a:rPr lang="en-US" altLang="zh-CN" sz="2600" dirty="0">
                <a:solidFill>
                  <a:srgbClr val="000000"/>
                </a:solidFill>
                <a:ea typeface="黑体" pitchFamily="49" charset="-122"/>
              </a:rPr>
              <a:t>2.5 × 2 ×(1000÷12)</a:t>
            </a:r>
            <a:r>
              <a:rPr lang="zh-CN" altLang="en-US" sz="2600" dirty="0">
                <a:solidFill>
                  <a:srgbClr val="000000"/>
                </a:solidFill>
                <a:ea typeface="黑体" pitchFamily="49" charset="-122"/>
              </a:rPr>
              <a:t>＝ </a:t>
            </a:r>
            <a:r>
              <a:rPr lang="en-US" altLang="zh-CN" sz="2600" dirty="0">
                <a:solidFill>
                  <a:srgbClr val="000000"/>
                </a:solidFill>
                <a:ea typeface="黑体" pitchFamily="49" charset="-122"/>
              </a:rPr>
              <a:t>416.7</a:t>
            </a:r>
            <a:r>
              <a:rPr lang="zh-CN" altLang="en-US" sz="2600" dirty="0">
                <a:solidFill>
                  <a:srgbClr val="000000"/>
                </a:solidFill>
                <a:ea typeface="黑体" pitchFamily="49" charset="-122"/>
              </a:rPr>
              <a:t>（公斤）</a:t>
            </a:r>
          </a:p>
          <a:p>
            <a:pPr eaLnBrk="1" fontAlgn="base" hangingPunct="1">
              <a:spcBef>
                <a:spcPct val="50000"/>
              </a:spcBef>
              <a:spcAft>
                <a:spcPct val="0"/>
              </a:spcAft>
              <a:buFont typeface="Arial" pitchFamily="34" charset="0"/>
              <a:buNone/>
            </a:pPr>
            <a:r>
              <a:rPr lang="zh-CN" altLang="en-US" sz="2600" dirty="0">
                <a:solidFill>
                  <a:srgbClr val="000000"/>
                </a:solidFill>
                <a:ea typeface="黑体" pitchFamily="49" charset="-122"/>
              </a:rPr>
              <a:t>	硫酸钾 ＝ </a:t>
            </a:r>
            <a:r>
              <a:rPr lang="en-US" altLang="zh-CN" sz="2600" dirty="0">
                <a:solidFill>
                  <a:srgbClr val="000000"/>
                </a:solidFill>
                <a:ea typeface="黑体" pitchFamily="49" charset="-122"/>
              </a:rPr>
              <a:t>2 ×(1000÷12)</a:t>
            </a:r>
            <a:r>
              <a:rPr lang="zh-CN" altLang="en-US" sz="2600" dirty="0">
                <a:solidFill>
                  <a:srgbClr val="000000"/>
                </a:solidFill>
                <a:ea typeface="黑体" pitchFamily="49" charset="-122"/>
              </a:rPr>
              <a:t>＝ </a:t>
            </a:r>
            <a:r>
              <a:rPr lang="en-US" altLang="zh-CN" sz="2600" dirty="0">
                <a:solidFill>
                  <a:srgbClr val="000000"/>
                </a:solidFill>
                <a:ea typeface="黑体" pitchFamily="49" charset="-122"/>
              </a:rPr>
              <a:t>166.6</a:t>
            </a:r>
            <a:r>
              <a:rPr lang="zh-CN" altLang="en-US" sz="2600" dirty="0">
                <a:solidFill>
                  <a:srgbClr val="000000"/>
                </a:solidFill>
                <a:ea typeface="黑体" pitchFamily="49" charset="-122"/>
              </a:rPr>
              <a:t>（公斤）</a:t>
            </a:r>
          </a:p>
          <a:p>
            <a:pPr eaLnBrk="1" fontAlgn="base" hangingPunct="1">
              <a:spcBef>
                <a:spcPct val="50000"/>
              </a:spcBef>
              <a:spcAft>
                <a:spcPct val="0"/>
              </a:spcAft>
              <a:buFont typeface="Arial" pitchFamily="34" charset="0"/>
              <a:buNone/>
            </a:pPr>
            <a:r>
              <a:rPr lang="zh-CN" altLang="en-US" sz="2600" dirty="0">
                <a:solidFill>
                  <a:srgbClr val="000000"/>
                </a:solidFill>
                <a:ea typeface="黑体" pitchFamily="49" charset="-122"/>
              </a:rPr>
              <a:t>	</a:t>
            </a:r>
          </a:p>
        </p:txBody>
      </p:sp>
    </p:spTree>
    <p:extLst>
      <p:ext uri="{BB962C8B-B14F-4D97-AF65-F5344CB8AC3E}">
        <p14:creationId xmlns:p14="http://schemas.microsoft.com/office/powerpoint/2010/main" val="241781436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323850" y="765175"/>
            <a:ext cx="8569325" cy="398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3200" b="1">
                <a:solidFill>
                  <a:schemeClr val="tx1"/>
                </a:solidFill>
                <a:latin typeface="Times New Roman" pitchFamily="18" charset="0"/>
                <a:ea typeface="宋体" pitchFamily="2" charset="-122"/>
              </a:defRPr>
            </a:lvl1pPr>
            <a:lvl2pPr marL="742950" indent="-285750" eaLnBrk="0" hangingPunct="0">
              <a:defRPr sz="3200" b="1">
                <a:solidFill>
                  <a:schemeClr val="tx1"/>
                </a:solidFill>
                <a:latin typeface="Times New Roman" pitchFamily="18" charset="0"/>
                <a:ea typeface="宋体" pitchFamily="2" charset="-122"/>
              </a:defRPr>
            </a:lvl2pPr>
            <a:lvl3pPr marL="1143000" indent="-228600" eaLnBrk="0" hangingPunct="0">
              <a:defRPr sz="3200" b="1">
                <a:solidFill>
                  <a:schemeClr val="tx1"/>
                </a:solidFill>
                <a:latin typeface="Times New Roman" pitchFamily="18" charset="0"/>
                <a:ea typeface="宋体" pitchFamily="2" charset="-122"/>
              </a:defRPr>
            </a:lvl3pPr>
            <a:lvl4pPr marL="1600200" indent="-228600" eaLnBrk="0" hangingPunct="0">
              <a:defRPr sz="3200" b="1">
                <a:solidFill>
                  <a:schemeClr val="tx1"/>
                </a:solidFill>
                <a:latin typeface="Times New Roman" pitchFamily="18" charset="0"/>
                <a:ea typeface="宋体" pitchFamily="2" charset="-122"/>
              </a:defRPr>
            </a:lvl4pPr>
            <a:lvl5pPr marL="2057400" indent="-228600" eaLnBrk="0" hangingPunct="0">
              <a:defRPr sz="32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32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32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32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3200" b="1">
                <a:solidFill>
                  <a:schemeClr val="tx1"/>
                </a:solidFill>
                <a:latin typeface="Times New Roman" pitchFamily="18" charset="0"/>
                <a:ea typeface="宋体" pitchFamily="2" charset="-122"/>
              </a:defRPr>
            </a:lvl9pPr>
          </a:lstStyle>
          <a:p>
            <a:pPr eaLnBrk="1" fontAlgn="base" hangingPunct="1">
              <a:lnSpc>
                <a:spcPct val="90000"/>
              </a:lnSpc>
              <a:spcBef>
                <a:spcPct val="50000"/>
              </a:spcBef>
              <a:spcAft>
                <a:spcPct val="0"/>
              </a:spcAft>
              <a:buFont typeface="Arial" pitchFamily="34" charset="0"/>
              <a:buNone/>
            </a:pPr>
            <a:r>
              <a:rPr lang="zh-CN" altLang="en-US" sz="2400">
                <a:solidFill>
                  <a:srgbClr val="000000"/>
                </a:solidFill>
                <a:ea typeface="黑体" pitchFamily="49" charset="-122"/>
              </a:rPr>
              <a:t>	</a:t>
            </a:r>
            <a:r>
              <a:rPr lang="zh-CN" altLang="en-US" sz="2800">
                <a:solidFill>
                  <a:srgbClr val="000000"/>
                </a:solidFill>
                <a:ea typeface="黑体" pitchFamily="49" charset="-122"/>
              </a:rPr>
              <a:t>计算相应的分析式 </a:t>
            </a:r>
            <a:r>
              <a:rPr lang="en-US" altLang="zh-CN" sz="2800">
                <a:solidFill>
                  <a:srgbClr val="000000"/>
                </a:solidFill>
                <a:ea typeface="黑体" pitchFamily="49" charset="-122"/>
              </a:rPr>
              <a:t>(</a:t>
            </a:r>
            <a:r>
              <a:rPr lang="zh-CN" altLang="en-US" sz="2800">
                <a:solidFill>
                  <a:srgbClr val="000000"/>
                </a:solidFill>
                <a:ea typeface="黑体" pitchFamily="49" charset="-122"/>
              </a:rPr>
              <a:t>即计算百分含量</a:t>
            </a:r>
            <a:r>
              <a:rPr lang="en-US" altLang="zh-CN" sz="2800">
                <a:solidFill>
                  <a:srgbClr val="000000"/>
                </a:solidFill>
                <a:ea typeface="黑体" pitchFamily="49" charset="-122"/>
              </a:rPr>
              <a:t>)</a:t>
            </a:r>
            <a:r>
              <a:rPr lang="zh-CN" altLang="en-US" sz="2800">
                <a:solidFill>
                  <a:srgbClr val="000000"/>
                </a:solidFill>
                <a:ea typeface="黑体" pitchFamily="49" charset="-122"/>
              </a:rPr>
              <a:t>：</a:t>
            </a:r>
          </a:p>
          <a:p>
            <a:pPr eaLnBrk="1" fontAlgn="base" hangingPunct="1">
              <a:lnSpc>
                <a:spcPct val="90000"/>
              </a:lnSpc>
              <a:spcBef>
                <a:spcPct val="50000"/>
              </a:spcBef>
              <a:spcAft>
                <a:spcPct val="0"/>
              </a:spcAft>
              <a:buFont typeface="Arial" pitchFamily="34" charset="0"/>
              <a:buNone/>
            </a:pPr>
            <a:r>
              <a:rPr lang="zh-CN" altLang="en-US" sz="2800">
                <a:solidFill>
                  <a:srgbClr val="000000"/>
                </a:solidFill>
                <a:ea typeface="黑体" pitchFamily="49" charset="-122"/>
              </a:rPr>
              <a:t>	</a:t>
            </a:r>
            <a:r>
              <a:rPr lang="en-US" altLang="zh-CN" sz="2800">
                <a:solidFill>
                  <a:srgbClr val="000000"/>
                </a:solidFill>
                <a:ea typeface="黑体" pitchFamily="49" charset="-122"/>
              </a:rPr>
              <a:t>N</a:t>
            </a:r>
            <a:r>
              <a:rPr lang="zh-CN" altLang="en-US" sz="2800">
                <a:solidFill>
                  <a:srgbClr val="000000"/>
                </a:solidFill>
                <a:ea typeface="黑体" pitchFamily="49" charset="-122"/>
              </a:rPr>
              <a:t>＝</a:t>
            </a:r>
            <a:r>
              <a:rPr lang="en-US" altLang="zh-CN" sz="2800">
                <a:solidFill>
                  <a:srgbClr val="000000"/>
                </a:solidFill>
                <a:ea typeface="黑体" pitchFamily="49" charset="-122"/>
              </a:rPr>
              <a:t>(416.7×20%) /1000 </a:t>
            </a:r>
            <a:r>
              <a:rPr lang="en-US" altLang="zh-CN" sz="2800">
                <a:solidFill>
                  <a:srgbClr val="000000"/>
                </a:solidFill>
              </a:rPr>
              <a:t>×100</a:t>
            </a:r>
            <a:r>
              <a:rPr lang="zh-CN" altLang="en-US" sz="2800">
                <a:solidFill>
                  <a:srgbClr val="000000"/>
                </a:solidFill>
                <a:ea typeface="黑体" pitchFamily="49" charset="-122"/>
              </a:rPr>
              <a:t>＝</a:t>
            </a:r>
            <a:r>
              <a:rPr lang="en-US" altLang="zh-CN" sz="2800">
                <a:solidFill>
                  <a:srgbClr val="000000"/>
                </a:solidFill>
                <a:ea typeface="黑体" pitchFamily="49" charset="-122"/>
              </a:rPr>
              <a:t>8.33%</a:t>
            </a:r>
          </a:p>
          <a:p>
            <a:pPr eaLnBrk="1" fontAlgn="base" hangingPunct="1">
              <a:lnSpc>
                <a:spcPct val="90000"/>
              </a:lnSpc>
              <a:spcBef>
                <a:spcPct val="50000"/>
              </a:spcBef>
              <a:spcAft>
                <a:spcPct val="0"/>
              </a:spcAft>
              <a:buFont typeface="Arial" pitchFamily="34" charset="0"/>
              <a:buNone/>
            </a:pPr>
            <a:r>
              <a:rPr lang="en-US" altLang="zh-CN" sz="2800">
                <a:solidFill>
                  <a:srgbClr val="000000"/>
                </a:solidFill>
                <a:ea typeface="黑体" pitchFamily="49" charset="-122"/>
              </a:rPr>
              <a:t>	P</a:t>
            </a:r>
            <a:r>
              <a:rPr lang="en-US" altLang="zh-CN" sz="2800" baseline="-25000">
                <a:solidFill>
                  <a:srgbClr val="000000"/>
                </a:solidFill>
                <a:ea typeface="黑体" pitchFamily="49" charset="-122"/>
              </a:rPr>
              <a:t>2</a:t>
            </a:r>
            <a:r>
              <a:rPr lang="en-US" altLang="zh-CN" sz="2800">
                <a:solidFill>
                  <a:srgbClr val="000000"/>
                </a:solidFill>
                <a:ea typeface="黑体" pitchFamily="49" charset="-122"/>
              </a:rPr>
              <a:t>O</a:t>
            </a:r>
            <a:r>
              <a:rPr lang="en-US" altLang="zh-CN" sz="2800" baseline="-25000">
                <a:solidFill>
                  <a:srgbClr val="000000"/>
                </a:solidFill>
                <a:ea typeface="黑体" pitchFamily="49" charset="-122"/>
              </a:rPr>
              <a:t>5</a:t>
            </a:r>
            <a:r>
              <a:rPr lang="zh-CN" altLang="en-US" sz="2800">
                <a:solidFill>
                  <a:srgbClr val="000000"/>
                </a:solidFill>
                <a:ea typeface="黑体" pitchFamily="49" charset="-122"/>
              </a:rPr>
              <a:t>＝</a:t>
            </a:r>
            <a:r>
              <a:rPr lang="en-US" altLang="zh-CN" sz="2800">
                <a:solidFill>
                  <a:srgbClr val="000000"/>
                </a:solidFill>
                <a:ea typeface="黑体" pitchFamily="49" charset="-122"/>
              </a:rPr>
              <a:t>(416.7×40% </a:t>
            </a:r>
            <a:r>
              <a:rPr lang="en-US" altLang="zh-CN" sz="2800">
                <a:solidFill>
                  <a:srgbClr val="000000"/>
                </a:solidFill>
              </a:rPr>
              <a:t>) /1000 ×100 </a:t>
            </a:r>
            <a:r>
              <a:rPr lang="zh-CN" altLang="en-US" sz="2800">
                <a:solidFill>
                  <a:srgbClr val="000000"/>
                </a:solidFill>
                <a:ea typeface="黑体" pitchFamily="49" charset="-122"/>
              </a:rPr>
              <a:t>＝</a:t>
            </a:r>
            <a:r>
              <a:rPr lang="en-US" altLang="zh-CN" sz="2800">
                <a:solidFill>
                  <a:srgbClr val="000000"/>
                </a:solidFill>
                <a:ea typeface="黑体" pitchFamily="49" charset="-122"/>
              </a:rPr>
              <a:t>16.67%</a:t>
            </a:r>
          </a:p>
          <a:p>
            <a:pPr eaLnBrk="1" fontAlgn="base" hangingPunct="1">
              <a:lnSpc>
                <a:spcPct val="90000"/>
              </a:lnSpc>
              <a:spcBef>
                <a:spcPct val="50000"/>
              </a:spcBef>
              <a:spcAft>
                <a:spcPct val="0"/>
              </a:spcAft>
              <a:buFont typeface="Arial" pitchFamily="34" charset="0"/>
              <a:buNone/>
            </a:pPr>
            <a:r>
              <a:rPr lang="en-US" altLang="zh-CN" sz="2800">
                <a:solidFill>
                  <a:srgbClr val="000000"/>
                </a:solidFill>
                <a:ea typeface="黑体" pitchFamily="49" charset="-122"/>
              </a:rPr>
              <a:t> 	K</a:t>
            </a:r>
            <a:r>
              <a:rPr lang="en-US" altLang="zh-CN" sz="2800" baseline="-25000">
                <a:solidFill>
                  <a:srgbClr val="000000"/>
                </a:solidFill>
                <a:ea typeface="黑体" pitchFamily="49" charset="-122"/>
              </a:rPr>
              <a:t>2</a:t>
            </a:r>
            <a:r>
              <a:rPr lang="en-US" altLang="zh-CN" sz="2800">
                <a:solidFill>
                  <a:srgbClr val="000000"/>
                </a:solidFill>
                <a:ea typeface="黑体" pitchFamily="49" charset="-122"/>
              </a:rPr>
              <a:t>O</a:t>
            </a:r>
            <a:r>
              <a:rPr lang="zh-CN" altLang="en-US" sz="2800">
                <a:solidFill>
                  <a:srgbClr val="000000"/>
                </a:solidFill>
                <a:ea typeface="黑体" pitchFamily="49" charset="-122"/>
              </a:rPr>
              <a:t>＝</a:t>
            </a:r>
            <a:r>
              <a:rPr lang="en-US" altLang="zh-CN" sz="2800">
                <a:solidFill>
                  <a:srgbClr val="000000"/>
                </a:solidFill>
                <a:ea typeface="黑体" pitchFamily="49" charset="-122"/>
              </a:rPr>
              <a:t>(166.6×50</a:t>
            </a:r>
            <a:r>
              <a:rPr lang="zh-CN" altLang="en-US" sz="2800">
                <a:solidFill>
                  <a:srgbClr val="000000"/>
                </a:solidFill>
                <a:ea typeface="黑体" pitchFamily="49" charset="-122"/>
              </a:rPr>
              <a:t>％</a:t>
            </a:r>
            <a:r>
              <a:rPr lang="en-US" altLang="zh-CN" sz="2800">
                <a:solidFill>
                  <a:srgbClr val="000000"/>
                </a:solidFill>
                <a:ea typeface="黑体" pitchFamily="49" charset="-122"/>
              </a:rPr>
              <a:t>%</a:t>
            </a:r>
            <a:r>
              <a:rPr lang="en-US" altLang="zh-CN" sz="2800">
                <a:solidFill>
                  <a:srgbClr val="000000"/>
                </a:solidFill>
              </a:rPr>
              <a:t>) /1000 ×100 </a:t>
            </a:r>
            <a:r>
              <a:rPr lang="zh-CN" altLang="en-US" sz="2800">
                <a:solidFill>
                  <a:srgbClr val="000000"/>
                </a:solidFill>
                <a:ea typeface="黑体" pitchFamily="49" charset="-122"/>
              </a:rPr>
              <a:t>＝</a:t>
            </a:r>
            <a:r>
              <a:rPr lang="en-US" altLang="zh-CN" sz="2800">
                <a:solidFill>
                  <a:srgbClr val="000000"/>
                </a:solidFill>
                <a:ea typeface="黑体" pitchFamily="49" charset="-122"/>
              </a:rPr>
              <a:t>8.33% 	</a:t>
            </a:r>
          </a:p>
          <a:p>
            <a:pPr eaLnBrk="1" fontAlgn="base" hangingPunct="1">
              <a:spcBef>
                <a:spcPct val="50000"/>
              </a:spcBef>
              <a:spcAft>
                <a:spcPct val="0"/>
              </a:spcAft>
              <a:buFont typeface="Arial" pitchFamily="34" charset="0"/>
              <a:buNone/>
            </a:pPr>
            <a:r>
              <a:rPr lang="zh-CN" altLang="en-US" sz="2800">
                <a:solidFill>
                  <a:srgbClr val="000000"/>
                </a:solidFill>
                <a:ea typeface="黑体" pitchFamily="49" charset="-122"/>
              </a:rPr>
              <a:t>各取其整数，即分析式为</a:t>
            </a:r>
            <a:r>
              <a:rPr lang="en-US" altLang="zh-CN" sz="2800">
                <a:solidFill>
                  <a:srgbClr val="000000"/>
                </a:solidFill>
                <a:ea typeface="黑体" pitchFamily="49" charset="-122"/>
              </a:rPr>
              <a:t>8</a:t>
            </a:r>
            <a:r>
              <a:rPr lang="zh-CN" altLang="en-US" sz="2800">
                <a:solidFill>
                  <a:srgbClr val="000000"/>
                </a:solidFill>
                <a:ea typeface="黑体" pitchFamily="49" charset="-122"/>
              </a:rPr>
              <a:t>－</a:t>
            </a:r>
            <a:r>
              <a:rPr lang="en-US" altLang="zh-CN" sz="2800">
                <a:solidFill>
                  <a:srgbClr val="000000"/>
                </a:solidFill>
                <a:ea typeface="黑体" pitchFamily="49" charset="-122"/>
              </a:rPr>
              <a:t>17</a:t>
            </a:r>
            <a:r>
              <a:rPr lang="zh-CN" altLang="en-US" sz="2800">
                <a:solidFill>
                  <a:srgbClr val="000000"/>
                </a:solidFill>
                <a:ea typeface="黑体" pitchFamily="49" charset="-122"/>
              </a:rPr>
              <a:t>－</a:t>
            </a:r>
            <a:r>
              <a:rPr lang="en-US" altLang="zh-CN" sz="2800">
                <a:solidFill>
                  <a:srgbClr val="000000"/>
                </a:solidFill>
                <a:ea typeface="黑体" pitchFamily="49" charset="-122"/>
              </a:rPr>
              <a:t>8</a:t>
            </a:r>
            <a:r>
              <a:rPr lang="zh-CN" altLang="en-US" sz="2800">
                <a:solidFill>
                  <a:srgbClr val="000000"/>
                </a:solidFill>
                <a:ea typeface="黑体" pitchFamily="49" charset="-122"/>
              </a:rPr>
              <a:t>。</a:t>
            </a:r>
          </a:p>
          <a:p>
            <a:pPr eaLnBrk="1" fontAlgn="base" hangingPunct="1">
              <a:spcBef>
                <a:spcPct val="50000"/>
              </a:spcBef>
              <a:spcAft>
                <a:spcPct val="0"/>
              </a:spcAft>
              <a:buFont typeface="Arial" pitchFamily="34" charset="0"/>
              <a:buNone/>
            </a:pPr>
            <a:r>
              <a:rPr lang="zh-CN" altLang="en-US" sz="2800">
                <a:solidFill>
                  <a:srgbClr val="000099"/>
                </a:solidFill>
                <a:ea typeface="黑体" pitchFamily="49" charset="-122"/>
              </a:rPr>
              <a:t>答：需用硫酸铵</a:t>
            </a:r>
            <a:r>
              <a:rPr lang="en-US" altLang="zh-CN" sz="2800">
                <a:solidFill>
                  <a:srgbClr val="000099"/>
                </a:solidFill>
                <a:ea typeface="黑体" pitchFamily="49" charset="-122"/>
              </a:rPr>
              <a:t>416.7</a:t>
            </a:r>
            <a:r>
              <a:rPr lang="zh-CN" altLang="en-US" sz="2800">
                <a:solidFill>
                  <a:srgbClr val="000099"/>
                </a:solidFill>
                <a:ea typeface="黑体" pitchFamily="49" charset="-122"/>
              </a:rPr>
              <a:t>公斤、过磷酸钙</a:t>
            </a:r>
            <a:r>
              <a:rPr lang="en-US" altLang="zh-CN" sz="2800">
                <a:solidFill>
                  <a:srgbClr val="000099"/>
                </a:solidFill>
                <a:ea typeface="黑体" pitchFamily="49" charset="-122"/>
              </a:rPr>
              <a:t>416.7</a:t>
            </a:r>
            <a:r>
              <a:rPr lang="zh-CN" altLang="en-US" sz="2800">
                <a:solidFill>
                  <a:srgbClr val="000099"/>
                </a:solidFill>
                <a:ea typeface="黑体" pitchFamily="49" charset="-122"/>
              </a:rPr>
              <a:t>公斤、硫酸钾</a:t>
            </a:r>
            <a:r>
              <a:rPr lang="en-US" altLang="zh-CN" sz="2800">
                <a:solidFill>
                  <a:srgbClr val="000099"/>
                </a:solidFill>
                <a:ea typeface="黑体" pitchFamily="49" charset="-122"/>
              </a:rPr>
              <a:t>166.6</a:t>
            </a:r>
            <a:r>
              <a:rPr lang="zh-CN" altLang="en-US" sz="2800">
                <a:solidFill>
                  <a:srgbClr val="000099"/>
                </a:solidFill>
                <a:ea typeface="黑体" pitchFamily="49" charset="-122"/>
              </a:rPr>
              <a:t>公斤。该混合肥料的分析式为</a:t>
            </a:r>
            <a:r>
              <a:rPr lang="en-US" altLang="zh-CN" sz="2800">
                <a:solidFill>
                  <a:srgbClr val="000099"/>
                </a:solidFill>
                <a:ea typeface="黑体" pitchFamily="49" charset="-122"/>
              </a:rPr>
              <a:t>8</a:t>
            </a:r>
            <a:r>
              <a:rPr lang="zh-CN" altLang="en-US" sz="2800">
                <a:solidFill>
                  <a:srgbClr val="000099"/>
                </a:solidFill>
                <a:ea typeface="黑体" pitchFamily="49" charset="-122"/>
              </a:rPr>
              <a:t>－</a:t>
            </a:r>
            <a:r>
              <a:rPr lang="en-US" altLang="zh-CN" sz="2800">
                <a:solidFill>
                  <a:srgbClr val="000099"/>
                </a:solidFill>
                <a:ea typeface="黑体" pitchFamily="49" charset="-122"/>
              </a:rPr>
              <a:t>17</a:t>
            </a:r>
            <a:r>
              <a:rPr lang="zh-CN" altLang="en-US" sz="2800">
                <a:solidFill>
                  <a:srgbClr val="000099"/>
                </a:solidFill>
                <a:ea typeface="黑体" pitchFamily="49" charset="-122"/>
              </a:rPr>
              <a:t>－</a:t>
            </a:r>
            <a:r>
              <a:rPr lang="en-US" altLang="zh-CN" sz="2800">
                <a:solidFill>
                  <a:srgbClr val="000099"/>
                </a:solidFill>
                <a:ea typeface="黑体" pitchFamily="49" charset="-122"/>
              </a:rPr>
              <a:t>8</a:t>
            </a:r>
            <a:r>
              <a:rPr lang="zh-CN" altLang="en-US" sz="2800">
                <a:solidFill>
                  <a:srgbClr val="000099"/>
                </a:solidFill>
                <a:ea typeface="黑体" pitchFamily="49" charset="-122"/>
              </a:rPr>
              <a:t>。</a:t>
            </a:r>
          </a:p>
        </p:txBody>
      </p:sp>
    </p:spTree>
    <p:extLst>
      <p:ext uri="{BB962C8B-B14F-4D97-AF65-F5344CB8AC3E}">
        <p14:creationId xmlns:p14="http://schemas.microsoft.com/office/powerpoint/2010/main" val="156582411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539750" y="1484313"/>
            <a:ext cx="8280400" cy="3313112"/>
          </a:xfrm>
        </p:spPr>
        <p:txBody>
          <a:bodyPr/>
          <a:lstStyle/>
          <a:p>
            <a:pPr eaLnBrk="1" hangingPunct="1"/>
            <a:endParaRPr lang="zh-CN" altLang="en-US" sz="2800" b="1" dirty="0" smtClean="0">
              <a:ea typeface="华文新魏" pitchFamily="2" charset="-122"/>
            </a:endParaRPr>
          </a:p>
          <a:p>
            <a:pPr eaLnBrk="1" hangingPunct="1">
              <a:lnSpc>
                <a:spcPct val="135000"/>
              </a:lnSpc>
              <a:buFontTx/>
              <a:buNone/>
            </a:pPr>
            <a:r>
              <a:rPr lang="zh-CN" altLang="en-US" sz="2800" b="1" dirty="0" smtClean="0">
                <a:solidFill>
                  <a:srgbClr val="0000FF"/>
                </a:solidFill>
                <a:latin typeface="黑体" pitchFamily="49" charset="-122"/>
                <a:ea typeface="黑体" pitchFamily="49" charset="-122"/>
              </a:rPr>
              <a:t>例：已知复混肥料的有效养分含量为</a:t>
            </a:r>
            <a:r>
              <a:rPr lang="en-US" altLang="zh-CN" sz="2800" b="1" dirty="0" smtClean="0">
                <a:solidFill>
                  <a:srgbClr val="0000FF"/>
                </a:solidFill>
                <a:latin typeface="黑体" pitchFamily="49" charset="-122"/>
                <a:ea typeface="黑体" pitchFamily="49" charset="-122"/>
              </a:rPr>
              <a:t>18- 9-12</a:t>
            </a:r>
            <a:r>
              <a:rPr lang="zh-CN" altLang="en-US" sz="2800" b="1" dirty="0" smtClean="0">
                <a:solidFill>
                  <a:srgbClr val="0000FF"/>
                </a:solidFill>
                <a:latin typeface="黑体" pitchFamily="49" charset="-122"/>
                <a:ea typeface="黑体" pitchFamily="49" charset="-122"/>
              </a:rPr>
              <a:t>，</a:t>
            </a:r>
          </a:p>
          <a:p>
            <a:pPr eaLnBrk="1" hangingPunct="1">
              <a:lnSpc>
                <a:spcPct val="135000"/>
              </a:lnSpc>
              <a:buFontTx/>
              <a:buNone/>
            </a:pPr>
            <a:r>
              <a:rPr lang="zh-CN" altLang="en-US" sz="2800" b="1" dirty="0" smtClean="0">
                <a:solidFill>
                  <a:srgbClr val="0000FF"/>
                </a:solidFill>
                <a:latin typeface="黑体" pitchFamily="49" charset="-122"/>
                <a:ea typeface="黑体" pitchFamily="49" charset="-122"/>
              </a:rPr>
              <a:t>计算每公顷基肥用量为氮（</a:t>
            </a:r>
            <a:r>
              <a:rPr lang="en-US" altLang="zh-CN" sz="2800" b="1" dirty="0" smtClean="0">
                <a:solidFill>
                  <a:srgbClr val="0000FF"/>
                </a:solidFill>
                <a:latin typeface="黑体" pitchFamily="49" charset="-122"/>
                <a:ea typeface="黑体" pitchFamily="49" charset="-122"/>
              </a:rPr>
              <a:t>N</a:t>
            </a:r>
            <a:r>
              <a:rPr lang="zh-CN" altLang="en-US" sz="2800" b="1" dirty="0" smtClean="0">
                <a:solidFill>
                  <a:srgbClr val="0000FF"/>
                </a:solidFill>
                <a:latin typeface="黑体" pitchFamily="49" charset="-122"/>
                <a:ea typeface="黑体" pitchFamily="49" charset="-122"/>
              </a:rPr>
              <a:t>）</a:t>
            </a:r>
            <a:r>
              <a:rPr lang="en-US" altLang="zh-CN" sz="2800" b="1" dirty="0" smtClean="0">
                <a:solidFill>
                  <a:srgbClr val="0000FF"/>
                </a:solidFill>
                <a:latin typeface="黑体" pitchFamily="49" charset="-122"/>
                <a:ea typeface="黑体" pitchFamily="49" charset="-122"/>
              </a:rPr>
              <a:t>75Kg, </a:t>
            </a:r>
            <a:r>
              <a:rPr lang="zh-CN" altLang="en-US" sz="2800" b="1" dirty="0" smtClean="0">
                <a:solidFill>
                  <a:srgbClr val="0000FF"/>
                </a:solidFill>
                <a:latin typeface="黑体" pitchFamily="49" charset="-122"/>
                <a:ea typeface="黑体" pitchFamily="49" charset="-122"/>
              </a:rPr>
              <a:t>磷</a:t>
            </a:r>
            <a:r>
              <a:rPr lang="en-US" altLang="zh-CN" sz="2800" b="1" dirty="0" smtClean="0">
                <a:solidFill>
                  <a:srgbClr val="0000FF"/>
                </a:solidFill>
                <a:latin typeface="黑体" pitchFamily="49" charset="-122"/>
                <a:ea typeface="黑体" pitchFamily="49" charset="-122"/>
              </a:rPr>
              <a:t>(P</a:t>
            </a:r>
            <a:r>
              <a:rPr lang="en-US" altLang="zh-CN" sz="2800" b="1" baseline="-25000" dirty="0" smtClean="0">
                <a:solidFill>
                  <a:srgbClr val="0000FF"/>
                </a:solidFill>
                <a:latin typeface="黑体" pitchFamily="49" charset="-122"/>
                <a:ea typeface="黑体" pitchFamily="49" charset="-122"/>
              </a:rPr>
              <a:t>2</a:t>
            </a:r>
            <a:r>
              <a:rPr lang="en-US" altLang="zh-CN" sz="2800" b="1" dirty="0" smtClean="0">
                <a:solidFill>
                  <a:srgbClr val="0000FF"/>
                </a:solidFill>
                <a:latin typeface="黑体" pitchFamily="49" charset="-122"/>
                <a:ea typeface="黑体" pitchFamily="49" charset="-122"/>
              </a:rPr>
              <a:t>O</a:t>
            </a:r>
            <a:r>
              <a:rPr lang="en-US" altLang="zh-CN" sz="2800" b="1" baseline="-25000" dirty="0" smtClean="0">
                <a:solidFill>
                  <a:srgbClr val="0000FF"/>
                </a:solidFill>
                <a:latin typeface="黑体" pitchFamily="49" charset="-122"/>
                <a:ea typeface="黑体" pitchFamily="49" charset="-122"/>
              </a:rPr>
              <a:t>5</a:t>
            </a:r>
            <a:r>
              <a:rPr lang="en-US" altLang="zh-CN" sz="2800" b="1" dirty="0" smtClean="0">
                <a:solidFill>
                  <a:srgbClr val="0000FF"/>
                </a:solidFill>
                <a:latin typeface="黑体" pitchFamily="49" charset="-122"/>
                <a:ea typeface="黑体" pitchFamily="49" charset="-122"/>
              </a:rPr>
              <a:t>) 60kg,</a:t>
            </a:r>
            <a:r>
              <a:rPr lang="zh-CN" altLang="en-US" sz="2800" b="1" dirty="0" smtClean="0">
                <a:solidFill>
                  <a:srgbClr val="0000FF"/>
                </a:solidFill>
                <a:latin typeface="黑体" pitchFamily="49" charset="-122"/>
                <a:ea typeface="黑体" pitchFamily="49" charset="-122"/>
              </a:rPr>
              <a:t>钾（</a:t>
            </a:r>
            <a:r>
              <a:rPr lang="en-US" altLang="zh-CN" sz="2800" b="1" dirty="0" smtClean="0">
                <a:solidFill>
                  <a:srgbClr val="0000FF"/>
                </a:solidFill>
                <a:latin typeface="黑体" pitchFamily="49" charset="-122"/>
                <a:ea typeface="黑体" pitchFamily="49" charset="-122"/>
              </a:rPr>
              <a:t>K</a:t>
            </a:r>
            <a:r>
              <a:rPr lang="en-US" altLang="zh-CN" sz="2800" b="1" baseline="-25000" dirty="0" smtClean="0">
                <a:solidFill>
                  <a:srgbClr val="0000FF"/>
                </a:solidFill>
                <a:latin typeface="黑体" pitchFamily="49" charset="-122"/>
                <a:ea typeface="黑体" pitchFamily="49" charset="-122"/>
              </a:rPr>
              <a:t>2</a:t>
            </a:r>
            <a:r>
              <a:rPr lang="en-US" altLang="zh-CN" sz="2800" b="1" dirty="0" smtClean="0">
                <a:solidFill>
                  <a:srgbClr val="0000FF"/>
                </a:solidFill>
                <a:latin typeface="黑体" pitchFamily="49" charset="-122"/>
                <a:ea typeface="黑体" pitchFamily="49" charset="-122"/>
              </a:rPr>
              <a:t>O</a:t>
            </a:r>
            <a:r>
              <a:rPr lang="zh-CN" altLang="en-US" sz="2800" b="1" dirty="0" smtClean="0">
                <a:solidFill>
                  <a:srgbClr val="0000FF"/>
                </a:solidFill>
                <a:latin typeface="黑体" pitchFamily="49" charset="-122"/>
                <a:ea typeface="黑体" pitchFamily="49" charset="-122"/>
              </a:rPr>
              <a:t>）</a:t>
            </a:r>
            <a:r>
              <a:rPr lang="en-US" altLang="zh-CN" sz="2800" b="1" dirty="0" smtClean="0">
                <a:solidFill>
                  <a:srgbClr val="0000FF"/>
                </a:solidFill>
                <a:latin typeface="黑体" pitchFamily="49" charset="-122"/>
                <a:ea typeface="黑体" pitchFamily="49" charset="-122"/>
              </a:rPr>
              <a:t>75kg</a:t>
            </a:r>
            <a:r>
              <a:rPr lang="zh-CN" altLang="en-US" sz="2800" b="1" dirty="0" smtClean="0">
                <a:solidFill>
                  <a:srgbClr val="0000FF"/>
                </a:solidFill>
                <a:latin typeface="黑体" pitchFamily="49" charset="-122"/>
                <a:ea typeface="黑体" pitchFamily="49" charset="-122"/>
              </a:rPr>
              <a:t>，计算需要多少复混肥和其他单质化肥？</a:t>
            </a:r>
          </a:p>
        </p:txBody>
      </p:sp>
    </p:spTree>
    <p:extLst>
      <p:ext uri="{BB962C8B-B14F-4D97-AF65-F5344CB8AC3E}">
        <p14:creationId xmlns:p14="http://schemas.microsoft.com/office/powerpoint/2010/main" val="172891414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body" idx="1"/>
          </p:nvPr>
        </p:nvSpPr>
        <p:spPr>
          <a:xfrm>
            <a:off x="611188" y="549275"/>
            <a:ext cx="8064500" cy="5903913"/>
          </a:xfrm>
        </p:spPr>
        <p:txBody>
          <a:bodyPr/>
          <a:lstStyle/>
          <a:p>
            <a:pPr eaLnBrk="1" hangingPunct="1">
              <a:lnSpc>
                <a:spcPct val="95000"/>
              </a:lnSpc>
              <a:buFontTx/>
              <a:buNone/>
            </a:pPr>
            <a:r>
              <a:rPr lang="zh-CN" altLang="en-US" sz="2800" b="1" dirty="0" smtClean="0">
                <a:solidFill>
                  <a:srgbClr val="0000FF"/>
                </a:solidFill>
                <a:ea typeface="华文新魏" pitchFamily="2" charset="-122"/>
              </a:rPr>
              <a:t>① 计算出</a:t>
            </a:r>
            <a:r>
              <a:rPr lang="en-US" altLang="zh-CN" sz="2800" b="1" dirty="0" smtClean="0">
                <a:solidFill>
                  <a:srgbClr val="0000FF"/>
                </a:solidFill>
                <a:ea typeface="华文新魏" pitchFamily="2" charset="-122"/>
              </a:rPr>
              <a:t>75kg</a:t>
            </a:r>
            <a:r>
              <a:rPr lang="zh-CN" altLang="en-US" sz="2800" b="1" dirty="0" smtClean="0">
                <a:solidFill>
                  <a:srgbClr val="0000FF"/>
                </a:solidFill>
                <a:ea typeface="华文新魏" pitchFamily="2" charset="-122"/>
              </a:rPr>
              <a:t>氮素需要多少复混肥料？</a:t>
            </a:r>
          </a:p>
          <a:p>
            <a:pPr eaLnBrk="1" hangingPunct="1">
              <a:lnSpc>
                <a:spcPct val="95000"/>
              </a:lnSpc>
              <a:buFontTx/>
              <a:buNone/>
            </a:pPr>
            <a:r>
              <a:rPr lang="zh-CN" altLang="en-US" sz="2800" b="1" dirty="0" smtClean="0">
                <a:solidFill>
                  <a:srgbClr val="0000FF"/>
                </a:solidFill>
                <a:ea typeface="华文新魏" pitchFamily="2" charset="-122"/>
              </a:rPr>
              <a:t>     </a:t>
            </a:r>
            <a:r>
              <a:rPr lang="en-US" altLang="zh-CN" sz="2800" b="1" dirty="0" smtClean="0">
                <a:solidFill>
                  <a:srgbClr val="0000FF"/>
                </a:solidFill>
                <a:ea typeface="华文新魏" pitchFamily="2" charset="-122"/>
              </a:rPr>
              <a:t>75÷0.18=417kg</a:t>
            </a:r>
          </a:p>
          <a:p>
            <a:pPr eaLnBrk="1" hangingPunct="1">
              <a:lnSpc>
                <a:spcPct val="95000"/>
              </a:lnSpc>
              <a:buFontTx/>
              <a:buNone/>
            </a:pPr>
            <a:r>
              <a:rPr lang="en-US" altLang="zh-CN" sz="2800" b="1" dirty="0" smtClean="0">
                <a:solidFill>
                  <a:srgbClr val="0000FF"/>
                </a:solidFill>
                <a:ea typeface="华文新魏" pitchFamily="2" charset="-122"/>
              </a:rPr>
              <a:t>② </a:t>
            </a:r>
            <a:r>
              <a:rPr lang="zh-CN" altLang="en-US" sz="2800" b="1" dirty="0" smtClean="0">
                <a:solidFill>
                  <a:srgbClr val="0000FF"/>
                </a:solidFill>
                <a:ea typeface="华文新魏" pitchFamily="2" charset="-122"/>
              </a:rPr>
              <a:t>计算出</a:t>
            </a:r>
            <a:r>
              <a:rPr lang="en-US" altLang="zh-CN" sz="2800" b="1" dirty="0" smtClean="0">
                <a:solidFill>
                  <a:srgbClr val="0000FF"/>
                </a:solidFill>
                <a:ea typeface="华文新魏" pitchFamily="2" charset="-122"/>
              </a:rPr>
              <a:t>417kg</a:t>
            </a:r>
            <a:r>
              <a:rPr lang="zh-CN" altLang="en-US" sz="2800" b="1" dirty="0" smtClean="0">
                <a:solidFill>
                  <a:srgbClr val="0000FF"/>
                </a:solidFill>
                <a:ea typeface="华文新魏" pitchFamily="2" charset="-122"/>
              </a:rPr>
              <a:t>复混肥中所含磷钾的数量及其与实际需要量的差值</a:t>
            </a:r>
          </a:p>
          <a:p>
            <a:pPr eaLnBrk="1" hangingPunct="1">
              <a:lnSpc>
                <a:spcPct val="95000"/>
              </a:lnSpc>
              <a:buFontTx/>
              <a:buNone/>
            </a:pPr>
            <a:r>
              <a:rPr lang="zh-CN" altLang="en-US" sz="2800" b="1" dirty="0" smtClean="0">
                <a:solidFill>
                  <a:srgbClr val="0000FF"/>
                </a:solidFill>
                <a:ea typeface="华文新魏" pitchFamily="2" charset="-122"/>
              </a:rPr>
              <a:t>含磷素</a:t>
            </a:r>
            <a:r>
              <a:rPr lang="en-US" altLang="zh-CN" sz="2800" b="1" dirty="0" smtClean="0">
                <a:solidFill>
                  <a:srgbClr val="0000FF"/>
                </a:solidFill>
                <a:ea typeface="华文新魏" pitchFamily="2" charset="-122"/>
              </a:rPr>
              <a:t>=417×0.09=37.5kg</a:t>
            </a:r>
          </a:p>
          <a:p>
            <a:pPr eaLnBrk="1" hangingPunct="1">
              <a:lnSpc>
                <a:spcPct val="95000"/>
              </a:lnSpc>
              <a:buFontTx/>
              <a:buNone/>
            </a:pPr>
            <a:r>
              <a:rPr lang="zh-CN" altLang="en-US" sz="2800" b="1" dirty="0" smtClean="0">
                <a:solidFill>
                  <a:srgbClr val="0000FF"/>
                </a:solidFill>
                <a:ea typeface="华文新魏" pitchFamily="2" charset="-122"/>
              </a:rPr>
              <a:t>含钾素</a:t>
            </a:r>
            <a:r>
              <a:rPr lang="en-US" altLang="zh-CN" sz="2800" b="1" dirty="0" smtClean="0">
                <a:solidFill>
                  <a:srgbClr val="0000FF"/>
                </a:solidFill>
                <a:ea typeface="华文新魏" pitchFamily="2" charset="-122"/>
              </a:rPr>
              <a:t>=417×0.12=50kg</a:t>
            </a:r>
          </a:p>
          <a:p>
            <a:pPr eaLnBrk="1" hangingPunct="1">
              <a:lnSpc>
                <a:spcPct val="95000"/>
              </a:lnSpc>
              <a:buFontTx/>
              <a:buNone/>
            </a:pPr>
            <a:r>
              <a:rPr lang="zh-CN" altLang="en-US" sz="2800" b="1" dirty="0" smtClean="0">
                <a:solidFill>
                  <a:srgbClr val="0000FF"/>
                </a:solidFill>
                <a:ea typeface="华文新魏" pitchFamily="2" charset="-122"/>
              </a:rPr>
              <a:t>需要补充磷素</a:t>
            </a:r>
            <a:r>
              <a:rPr lang="en-US" altLang="zh-CN" sz="2800" b="1" dirty="0" smtClean="0">
                <a:solidFill>
                  <a:srgbClr val="0000FF"/>
                </a:solidFill>
                <a:ea typeface="华文新魏" pitchFamily="2" charset="-122"/>
              </a:rPr>
              <a:t>=60-37.5=22.5kg</a:t>
            </a:r>
          </a:p>
          <a:p>
            <a:pPr eaLnBrk="1" hangingPunct="1">
              <a:lnSpc>
                <a:spcPct val="95000"/>
              </a:lnSpc>
              <a:buFontTx/>
              <a:buNone/>
            </a:pPr>
            <a:r>
              <a:rPr lang="zh-CN" altLang="en-US" sz="2800" b="1" dirty="0" smtClean="0">
                <a:solidFill>
                  <a:srgbClr val="0000FF"/>
                </a:solidFill>
                <a:ea typeface="华文新魏" pitchFamily="2" charset="-122"/>
              </a:rPr>
              <a:t>需要补充钾素</a:t>
            </a:r>
            <a:r>
              <a:rPr lang="en-US" altLang="zh-CN" sz="2800" b="1" dirty="0" smtClean="0">
                <a:solidFill>
                  <a:srgbClr val="0000FF"/>
                </a:solidFill>
                <a:ea typeface="华文新魏" pitchFamily="2" charset="-122"/>
              </a:rPr>
              <a:t>=75-50=25kg</a:t>
            </a:r>
          </a:p>
          <a:p>
            <a:pPr eaLnBrk="1" hangingPunct="1">
              <a:lnSpc>
                <a:spcPct val="95000"/>
              </a:lnSpc>
              <a:buFontTx/>
              <a:buNone/>
            </a:pPr>
            <a:r>
              <a:rPr lang="en-US" altLang="zh-CN" sz="2800" b="1" dirty="0" smtClean="0">
                <a:solidFill>
                  <a:srgbClr val="0000FF"/>
                </a:solidFill>
                <a:ea typeface="华文新魏" pitchFamily="2" charset="-122"/>
              </a:rPr>
              <a:t>③</a:t>
            </a:r>
            <a:r>
              <a:rPr lang="zh-CN" altLang="en-US" sz="2800" b="1" dirty="0" smtClean="0">
                <a:solidFill>
                  <a:srgbClr val="0000FF"/>
                </a:solidFill>
                <a:ea typeface="华文新魏" pitchFamily="2" charset="-122"/>
              </a:rPr>
              <a:t>若用普钙（含</a:t>
            </a:r>
            <a:r>
              <a:rPr lang="en-US" altLang="zh-CN" sz="2800" b="1" dirty="0" smtClean="0">
                <a:solidFill>
                  <a:srgbClr val="0000FF"/>
                </a:solidFill>
              </a:rPr>
              <a:t>P</a:t>
            </a:r>
            <a:r>
              <a:rPr lang="en-US" altLang="zh-CN" sz="2800" b="1" baseline="-25000" dirty="0" smtClean="0">
                <a:solidFill>
                  <a:srgbClr val="0000FF"/>
                </a:solidFill>
              </a:rPr>
              <a:t>2</a:t>
            </a:r>
            <a:r>
              <a:rPr lang="en-US" altLang="zh-CN" sz="2800" b="1" dirty="0" smtClean="0">
                <a:solidFill>
                  <a:srgbClr val="0000FF"/>
                </a:solidFill>
              </a:rPr>
              <a:t>O</a:t>
            </a:r>
            <a:r>
              <a:rPr lang="en-US" altLang="zh-CN" sz="2800" b="1" baseline="-25000" dirty="0" smtClean="0">
                <a:solidFill>
                  <a:srgbClr val="0000FF"/>
                </a:solidFill>
              </a:rPr>
              <a:t>5</a:t>
            </a:r>
            <a:r>
              <a:rPr lang="en-US" altLang="zh-CN" sz="2800" b="1" dirty="0" smtClean="0">
                <a:solidFill>
                  <a:srgbClr val="0000FF"/>
                </a:solidFill>
              </a:rPr>
              <a:t>12%</a:t>
            </a:r>
            <a:r>
              <a:rPr lang="zh-CN" altLang="en-US" sz="2800" b="1" dirty="0" smtClean="0">
                <a:solidFill>
                  <a:srgbClr val="0000FF"/>
                </a:solidFill>
                <a:ea typeface="华文新魏" pitchFamily="2" charset="-122"/>
              </a:rPr>
              <a:t>）和氯化钾（含</a:t>
            </a:r>
            <a:r>
              <a:rPr lang="en-US" altLang="zh-CN" sz="2800" b="1" dirty="0" smtClean="0">
                <a:solidFill>
                  <a:srgbClr val="0000FF"/>
                </a:solidFill>
              </a:rPr>
              <a:t>K</a:t>
            </a:r>
            <a:r>
              <a:rPr lang="en-US" altLang="zh-CN" sz="2800" b="1" baseline="-25000" dirty="0" smtClean="0">
                <a:solidFill>
                  <a:srgbClr val="0000FF"/>
                </a:solidFill>
              </a:rPr>
              <a:t>2</a:t>
            </a:r>
            <a:r>
              <a:rPr lang="en-US" altLang="zh-CN" sz="2800" b="1" dirty="0" smtClean="0">
                <a:solidFill>
                  <a:srgbClr val="0000FF"/>
                </a:solidFill>
              </a:rPr>
              <a:t>O</a:t>
            </a:r>
            <a:r>
              <a:rPr lang="en-US" altLang="zh-CN" sz="2800" b="1" dirty="0" smtClean="0">
                <a:solidFill>
                  <a:srgbClr val="0000FF"/>
                </a:solidFill>
                <a:ea typeface="华文新魏" pitchFamily="2" charset="-122"/>
              </a:rPr>
              <a:t> 60%</a:t>
            </a:r>
            <a:r>
              <a:rPr lang="zh-CN" altLang="en-US" sz="2800" b="1" dirty="0" smtClean="0">
                <a:solidFill>
                  <a:srgbClr val="0000FF"/>
                </a:solidFill>
                <a:ea typeface="华文新魏" pitchFamily="2" charset="-122"/>
              </a:rPr>
              <a:t>）来补充磷素和钾素，</a:t>
            </a:r>
          </a:p>
          <a:p>
            <a:pPr eaLnBrk="1" hangingPunct="1">
              <a:lnSpc>
                <a:spcPct val="95000"/>
              </a:lnSpc>
              <a:buFontTx/>
              <a:buNone/>
            </a:pPr>
            <a:r>
              <a:rPr lang="zh-CN" altLang="en-US" sz="2800" b="1" dirty="0" smtClean="0">
                <a:solidFill>
                  <a:srgbClr val="0000FF"/>
                </a:solidFill>
                <a:ea typeface="华文新魏" pitchFamily="2" charset="-122"/>
              </a:rPr>
              <a:t>需要补充普钙</a:t>
            </a:r>
            <a:r>
              <a:rPr lang="en-US" altLang="zh-CN" sz="2800" b="1" dirty="0" smtClean="0">
                <a:solidFill>
                  <a:srgbClr val="0000FF"/>
                </a:solidFill>
                <a:ea typeface="华文新魏" pitchFamily="2" charset="-122"/>
              </a:rPr>
              <a:t>=22.5÷0.12=188kg</a:t>
            </a:r>
          </a:p>
          <a:p>
            <a:pPr eaLnBrk="1" hangingPunct="1">
              <a:lnSpc>
                <a:spcPct val="95000"/>
              </a:lnSpc>
              <a:buFontTx/>
              <a:buNone/>
            </a:pPr>
            <a:r>
              <a:rPr lang="zh-CN" altLang="en-US" sz="2800" b="1" dirty="0" smtClean="0">
                <a:solidFill>
                  <a:srgbClr val="0000FF"/>
                </a:solidFill>
                <a:ea typeface="华文新魏" pitchFamily="2" charset="-122"/>
              </a:rPr>
              <a:t>需要补充氯化钾</a:t>
            </a:r>
            <a:r>
              <a:rPr lang="en-US" altLang="zh-CN" sz="2800" b="1" dirty="0" smtClean="0">
                <a:solidFill>
                  <a:srgbClr val="0000FF"/>
                </a:solidFill>
                <a:ea typeface="华文新魏" pitchFamily="2" charset="-122"/>
              </a:rPr>
              <a:t>=25÷0.6=42kg</a:t>
            </a:r>
          </a:p>
          <a:p>
            <a:pPr eaLnBrk="1" hangingPunct="1">
              <a:lnSpc>
                <a:spcPct val="95000"/>
              </a:lnSpc>
            </a:pPr>
            <a:endParaRPr lang="zh-CN" altLang="en-US" sz="2800" b="1" dirty="0" smtClean="0">
              <a:solidFill>
                <a:srgbClr val="0000FF"/>
              </a:solidFill>
            </a:endParaRPr>
          </a:p>
        </p:txBody>
      </p:sp>
    </p:spTree>
    <p:extLst>
      <p:ext uri="{BB962C8B-B14F-4D97-AF65-F5344CB8AC3E}">
        <p14:creationId xmlns:p14="http://schemas.microsoft.com/office/powerpoint/2010/main" val="26391266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55298">
                                            <p:txEl>
                                              <p:pRg st="2" end="2"/>
                                            </p:txEl>
                                          </p:spTgt>
                                        </p:tgtEl>
                                        <p:attrNameLst>
                                          <p:attrName>style.visibility</p:attrName>
                                        </p:attrNameLst>
                                      </p:cBhvr>
                                      <p:to>
                                        <p:strVal val="visible"/>
                                      </p:to>
                                    </p:set>
                                    <p:animEffect transition="in" filter="strips(downLeft)">
                                      <p:cBhvr>
                                        <p:cTn id="7" dur="500"/>
                                        <p:tgtEl>
                                          <p:spTgt spid="55298">
                                            <p:txEl>
                                              <p:pRg st="2" end="2"/>
                                            </p:txEl>
                                          </p:spTgt>
                                        </p:tgtEl>
                                      </p:cBhvr>
                                    </p:animEffect>
                                  </p:childTnLst>
                                </p:cTn>
                              </p:par>
                              <p:par>
                                <p:cTn id="8" presetID="18" presetClass="entr" presetSubtype="12" fill="hold" nodeType="withEffect">
                                  <p:stCondLst>
                                    <p:cond delay="0"/>
                                  </p:stCondLst>
                                  <p:childTnLst>
                                    <p:set>
                                      <p:cBhvr>
                                        <p:cTn id="9" dur="1" fill="hold">
                                          <p:stCondLst>
                                            <p:cond delay="0"/>
                                          </p:stCondLst>
                                        </p:cTn>
                                        <p:tgtEl>
                                          <p:spTgt spid="55298">
                                            <p:txEl>
                                              <p:pRg st="3" end="3"/>
                                            </p:txEl>
                                          </p:spTgt>
                                        </p:tgtEl>
                                        <p:attrNameLst>
                                          <p:attrName>style.visibility</p:attrName>
                                        </p:attrNameLst>
                                      </p:cBhvr>
                                      <p:to>
                                        <p:strVal val="visible"/>
                                      </p:to>
                                    </p:set>
                                    <p:animEffect transition="in" filter="strips(downLeft)">
                                      <p:cBhvr>
                                        <p:cTn id="10" dur="500"/>
                                        <p:tgtEl>
                                          <p:spTgt spid="55298">
                                            <p:txEl>
                                              <p:pRg st="3" end="3"/>
                                            </p:txEl>
                                          </p:spTgt>
                                        </p:tgtEl>
                                      </p:cBhvr>
                                    </p:animEffect>
                                  </p:childTnLst>
                                </p:cTn>
                              </p:par>
                              <p:par>
                                <p:cTn id="11" presetID="18" presetClass="entr" presetSubtype="12" fill="hold" nodeType="withEffect">
                                  <p:stCondLst>
                                    <p:cond delay="0"/>
                                  </p:stCondLst>
                                  <p:childTnLst>
                                    <p:set>
                                      <p:cBhvr>
                                        <p:cTn id="12" dur="1" fill="hold">
                                          <p:stCondLst>
                                            <p:cond delay="0"/>
                                          </p:stCondLst>
                                        </p:cTn>
                                        <p:tgtEl>
                                          <p:spTgt spid="55298">
                                            <p:txEl>
                                              <p:pRg st="4" end="4"/>
                                            </p:txEl>
                                          </p:spTgt>
                                        </p:tgtEl>
                                        <p:attrNameLst>
                                          <p:attrName>style.visibility</p:attrName>
                                        </p:attrNameLst>
                                      </p:cBhvr>
                                      <p:to>
                                        <p:strVal val="visible"/>
                                      </p:to>
                                    </p:set>
                                    <p:animEffect transition="in" filter="strips(downLeft)">
                                      <p:cBhvr>
                                        <p:cTn id="13" dur="500"/>
                                        <p:tgtEl>
                                          <p:spTgt spid="55298">
                                            <p:txEl>
                                              <p:pRg st="4" end="4"/>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55298">
                                            <p:txEl>
                                              <p:pRg st="5" end="5"/>
                                            </p:txEl>
                                          </p:spTgt>
                                        </p:tgtEl>
                                        <p:attrNameLst>
                                          <p:attrName>style.visibility</p:attrName>
                                        </p:attrNameLst>
                                      </p:cBhvr>
                                      <p:to>
                                        <p:strVal val="visible"/>
                                      </p:to>
                                    </p:set>
                                    <p:animEffect transition="in" filter="strips(downLeft)">
                                      <p:cBhvr>
                                        <p:cTn id="16" dur="500"/>
                                        <p:tgtEl>
                                          <p:spTgt spid="55298">
                                            <p:txEl>
                                              <p:pRg st="5" end="5"/>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55298">
                                            <p:txEl>
                                              <p:pRg st="6" end="6"/>
                                            </p:txEl>
                                          </p:spTgt>
                                        </p:tgtEl>
                                        <p:attrNameLst>
                                          <p:attrName>style.visibility</p:attrName>
                                        </p:attrNameLst>
                                      </p:cBhvr>
                                      <p:to>
                                        <p:strVal val="visible"/>
                                      </p:to>
                                    </p:set>
                                    <p:animEffect transition="in" filter="strips(downLeft)">
                                      <p:cBhvr>
                                        <p:cTn id="19" dur="500"/>
                                        <p:tgtEl>
                                          <p:spTgt spid="55298">
                                            <p:txEl>
                                              <p:pRg st="6" end="6"/>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6" presetClass="entr" presetSubtype="16" fill="hold" nodeType="clickEffect">
                                  <p:stCondLst>
                                    <p:cond delay="0"/>
                                  </p:stCondLst>
                                  <p:childTnLst>
                                    <p:set>
                                      <p:cBhvr>
                                        <p:cTn id="23" dur="1" fill="hold">
                                          <p:stCondLst>
                                            <p:cond delay="0"/>
                                          </p:stCondLst>
                                        </p:cTn>
                                        <p:tgtEl>
                                          <p:spTgt spid="55298">
                                            <p:txEl>
                                              <p:pRg st="7" end="7"/>
                                            </p:txEl>
                                          </p:spTgt>
                                        </p:tgtEl>
                                        <p:attrNameLst>
                                          <p:attrName>style.visibility</p:attrName>
                                        </p:attrNameLst>
                                      </p:cBhvr>
                                      <p:to>
                                        <p:strVal val="visible"/>
                                      </p:to>
                                    </p:set>
                                    <p:animEffect transition="in" filter="circle(in)">
                                      <p:cBhvr>
                                        <p:cTn id="24" dur="2000"/>
                                        <p:tgtEl>
                                          <p:spTgt spid="55298">
                                            <p:txEl>
                                              <p:pRg st="7" end="7"/>
                                            </p:txEl>
                                          </p:spTgt>
                                        </p:tgtEl>
                                      </p:cBhvr>
                                    </p:animEffect>
                                  </p:childTnLst>
                                </p:cTn>
                              </p:par>
                              <p:par>
                                <p:cTn id="25" presetID="6" presetClass="entr" presetSubtype="16" fill="hold" nodeType="withEffect">
                                  <p:stCondLst>
                                    <p:cond delay="0"/>
                                  </p:stCondLst>
                                  <p:childTnLst>
                                    <p:set>
                                      <p:cBhvr>
                                        <p:cTn id="26" dur="1" fill="hold">
                                          <p:stCondLst>
                                            <p:cond delay="0"/>
                                          </p:stCondLst>
                                        </p:cTn>
                                        <p:tgtEl>
                                          <p:spTgt spid="55298">
                                            <p:txEl>
                                              <p:pRg st="8" end="8"/>
                                            </p:txEl>
                                          </p:spTgt>
                                        </p:tgtEl>
                                        <p:attrNameLst>
                                          <p:attrName>style.visibility</p:attrName>
                                        </p:attrNameLst>
                                      </p:cBhvr>
                                      <p:to>
                                        <p:strVal val="visible"/>
                                      </p:to>
                                    </p:set>
                                    <p:animEffect transition="in" filter="circle(in)">
                                      <p:cBhvr>
                                        <p:cTn id="27" dur="2000"/>
                                        <p:tgtEl>
                                          <p:spTgt spid="55298">
                                            <p:txEl>
                                              <p:pRg st="8" end="8"/>
                                            </p:txEl>
                                          </p:spTgt>
                                        </p:tgtEl>
                                      </p:cBhvr>
                                    </p:animEffect>
                                  </p:childTnLst>
                                </p:cTn>
                              </p:par>
                              <p:par>
                                <p:cTn id="28" presetID="6" presetClass="entr" presetSubtype="16" fill="hold" nodeType="withEffect">
                                  <p:stCondLst>
                                    <p:cond delay="0"/>
                                  </p:stCondLst>
                                  <p:childTnLst>
                                    <p:set>
                                      <p:cBhvr>
                                        <p:cTn id="29" dur="1" fill="hold">
                                          <p:stCondLst>
                                            <p:cond delay="0"/>
                                          </p:stCondLst>
                                        </p:cTn>
                                        <p:tgtEl>
                                          <p:spTgt spid="55298">
                                            <p:txEl>
                                              <p:pRg st="9" end="9"/>
                                            </p:txEl>
                                          </p:spTgt>
                                        </p:tgtEl>
                                        <p:attrNameLst>
                                          <p:attrName>style.visibility</p:attrName>
                                        </p:attrNameLst>
                                      </p:cBhvr>
                                      <p:to>
                                        <p:strVal val="visible"/>
                                      </p:to>
                                    </p:set>
                                    <p:animEffect transition="in" filter="circle(in)">
                                      <p:cBhvr>
                                        <p:cTn id="30" dur="2000"/>
                                        <p:tgtEl>
                                          <p:spTgt spid="5529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zh-CN" altLang="en-US" sz="4000" b="1" dirty="0" smtClean="0">
                <a:solidFill>
                  <a:srgbClr val="0000CC"/>
                </a:solidFill>
                <a:ea typeface="隶书" pitchFamily="49" charset="-122"/>
              </a:rPr>
              <a:t>三、有机肥的作用</a:t>
            </a:r>
          </a:p>
        </p:txBody>
      </p:sp>
      <p:sp>
        <p:nvSpPr>
          <p:cNvPr id="21507" name="Rectangle 3"/>
          <p:cNvSpPr>
            <a:spLocks noGrp="1" noChangeArrowheads="1"/>
          </p:cNvSpPr>
          <p:nvPr>
            <p:ph type="body" idx="1"/>
          </p:nvPr>
        </p:nvSpPr>
        <p:spPr>
          <a:xfrm>
            <a:off x="1187450" y="1628775"/>
            <a:ext cx="6292850" cy="754063"/>
          </a:xfrm>
        </p:spPr>
        <p:txBody>
          <a:bodyPr/>
          <a:lstStyle/>
          <a:p>
            <a:pPr eaLnBrk="1" hangingPunct="1">
              <a:buClr>
                <a:srgbClr val="CC00FF"/>
              </a:buClr>
              <a:buFont typeface="Wingdings" pitchFamily="2" charset="2"/>
              <a:buChar char="v"/>
            </a:pPr>
            <a:r>
              <a:rPr lang="zh-CN" altLang="en-US" b="1" smtClean="0">
                <a:solidFill>
                  <a:srgbClr val="FF0000"/>
                </a:solidFill>
              </a:rPr>
              <a:t>在农业生产中的作用 </a:t>
            </a:r>
          </a:p>
        </p:txBody>
      </p:sp>
      <p:sp>
        <p:nvSpPr>
          <p:cNvPr id="21508" name="Text Box 4"/>
          <p:cNvSpPr txBox="1">
            <a:spLocks noChangeArrowheads="1"/>
          </p:cNvSpPr>
          <p:nvPr/>
        </p:nvSpPr>
        <p:spPr bwMode="auto">
          <a:xfrm>
            <a:off x="1258888" y="2420938"/>
            <a:ext cx="48768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buClr>
                <a:srgbClr val="CC00FF"/>
              </a:buClr>
              <a:buFont typeface="Wingdings" pitchFamily="2" charset="2"/>
              <a:buChar char="v"/>
            </a:pPr>
            <a:r>
              <a:rPr kumimoji="1" lang="zh-CN" altLang="en-US" sz="3200" b="1">
                <a:solidFill>
                  <a:srgbClr val="FF0000"/>
                </a:solidFill>
                <a:latin typeface="Times New Roman" pitchFamily="18" charset="0"/>
              </a:rPr>
              <a:t>改土作用</a:t>
            </a:r>
            <a:r>
              <a:rPr kumimoji="1" lang="zh-CN" altLang="en-US" sz="3200" b="1">
                <a:solidFill>
                  <a:srgbClr val="BBE0E3"/>
                </a:solidFill>
                <a:latin typeface="Times New Roman" pitchFamily="18" charset="0"/>
              </a:rPr>
              <a:t> </a:t>
            </a:r>
          </a:p>
        </p:txBody>
      </p:sp>
      <p:sp>
        <p:nvSpPr>
          <p:cNvPr id="21509" name="Text Box 5"/>
          <p:cNvSpPr txBox="1">
            <a:spLocks noChangeArrowheads="1"/>
          </p:cNvSpPr>
          <p:nvPr/>
        </p:nvSpPr>
        <p:spPr bwMode="auto">
          <a:xfrm>
            <a:off x="1258888" y="3357563"/>
            <a:ext cx="57912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buClr>
                <a:srgbClr val="CC00FF"/>
              </a:buClr>
              <a:buFont typeface="Wingdings" pitchFamily="2" charset="2"/>
              <a:buChar char="v"/>
            </a:pPr>
            <a:r>
              <a:rPr kumimoji="1" lang="zh-CN" altLang="en-US" sz="3200" b="1">
                <a:solidFill>
                  <a:srgbClr val="FF0000"/>
                </a:solidFill>
                <a:latin typeface="Times New Roman" pitchFamily="18" charset="0"/>
              </a:rPr>
              <a:t>在资源环境方面的作用</a:t>
            </a:r>
            <a:r>
              <a:rPr kumimoji="1" lang="zh-CN" altLang="en-US" sz="3200" b="1">
                <a:solidFill>
                  <a:srgbClr val="BBE0E3"/>
                </a:solidFill>
                <a:latin typeface="Times New Roman" pitchFamily="18" charset="0"/>
              </a:rPr>
              <a:t> </a:t>
            </a:r>
          </a:p>
        </p:txBody>
      </p:sp>
    </p:spTree>
    <p:extLst>
      <p:ext uri="{BB962C8B-B14F-4D97-AF65-F5344CB8AC3E}">
        <p14:creationId xmlns:p14="http://schemas.microsoft.com/office/powerpoint/2010/main" val="3562198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6"/>
                                        </p:tgtEl>
                                        <p:attrNameLst>
                                          <p:attrName>style.visibility</p:attrName>
                                        </p:attrNameLst>
                                      </p:cBhvr>
                                      <p:to>
                                        <p:strVal val="visible"/>
                                      </p:to>
                                    </p:set>
                                    <p:anim calcmode="lin" valueType="num">
                                      <p:cBhvr additive="base">
                                        <p:cTn id="7" dur="500" fill="hold"/>
                                        <p:tgtEl>
                                          <p:spTgt spid="21506"/>
                                        </p:tgtEl>
                                        <p:attrNameLst>
                                          <p:attrName>ppt_x</p:attrName>
                                        </p:attrNameLst>
                                      </p:cBhvr>
                                      <p:tavLst>
                                        <p:tav tm="0">
                                          <p:val>
                                            <p:strVal val="0-#ppt_w/2"/>
                                          </p:val>
                                        </p:tav>
                                        <p:tav tm="100000">
                                          <p:val>
                                            <p:strVal val="#ppt_x"/>
                                          </p:val>
                                        </p:tav>
                                      </p:tavLst>
                                    </p:anim>
                                    <p:anim calcmode="lin" valueType="num">
                                      <p:cBhvr additive="base">
                                        <p:cTn id="8" dur="500" fill="hold"/>
                                        <p:tgtEl>
                                          <p:spTgt spid="215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6" presetClass="entr" presetSubtype="16" fill="hold" grpId="0" nodeType="clickEffect">
                                  <p:stCondLst>
                                    <p:cond delay="0"/>
                                  </p:stCondLst>
                                  <p:childTnLst>
                                    <p:set>
                                      <p:cBhvr>
                                        <p:cTn id="12" dur="1" fill="hold">
                                          <p:stCondLst>
                                            <p:cond delay="0"/>
                                          </p:stCondLst>
                                        </p:cTn>
                                        <p:tgtEl>
                                          <p:spTgt spid="21507">
                                            <p:txEl>
                                              <p:pRg st="0" end="0"/>
                                            </p:txEl>
                                          </p:spTgt>
                                        </p:tgtEl>
                                        <p:attrNameLst>
                                          <p:attrName>style.visibility</p:attrName>
                                        </p:attrNameLst>
                                      </p:cBhvr>
                                      <p:to>
                                        <p:strVal val="visible"/>
                                      </p:to>
                                    </p:set>
                                    <p:animEffect transition="in" filter="circle(in)">
                                      <p:cBhvr>
                                        <p:cTn id="13" dur="2000"/>
                                        <p:tgtEl>
                                          <p:spTgt spid="21507">
                                            <p:txEl>
                                              <p:pRg st="0" end="0"/>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21508"/>
                                        </p:tgtEl>
                                        <p:attrNameLst>
                                          <p:attrName>style.visibility</p:attrName>
                                        </p:attrNameLst>
                                      </p:cBhvr>
                                      <p:to>
                                        <p:strVal val="visible"/>
                                      </p:to>
                                    </p:set>
                                    <p:animEffect transition="in" filter="dissolve">
                                      <p:cBhvr>
                                        <p:cTn id="18" dur="500"/>
                                        <p:tgtEl>
                                          <p:spTgt spid="2150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21509"/>
                                        </p:tgtEl>
                                        <p:attrNameLst>
                                          <p:attrName>style.visibility</p:attrName>
                                        </p:attrNameLst>
                                      </p:cBhvr>
                                      <p:to>
                                        <p:strVal val="visible"/>
                                      </p:to>
                                    </p:set>
                                    <p:animEffect transition="in" filter="randombar(horizontal)">
                                      <p:cBhvr>
                                        <p:cTn id="23" dur="5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7" grpId="0" build="p"/>
      <p:bldP spid="21508" grpId="0"/>
      <p:bldP spid="21509"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76200" y="654050"/>
            <a:ext cx="59356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fontAlgn="base">
              <a:spcBef>
                <a:spcPct val="0"/>
              </a:spcBef>
              <a:spcAft>
                <a:spcPct val="0"/>
              </a:spcAft>
            </a:pPr>
            <a:r>
              <a:rPr kumimoji="1" lang="en-US" altLang="zh-CN" sz="3600" b="1">
                <a:solidFill>
                  <a:srgbClr val="FF0000"/>
                </a:solidFill>
                <a:latin typeface="黑体" pitchFamily="2" charset="-122"/>
                <a:ea typeface="黑体" pitchFamily="2" charset="-122"/>
              </a:rPr>
              <a:t> (</a:t>
            </a:r>
            <a:r>
              <a:rPr kumimoji="1" lang="zh-CN" altLang="en-US" sz="3600" b="1">
                <a:solidFill>
                  <a:srgbClr val="FF0000"/>
                </a:solidFill>
                <a:latin typeface="黑体" pitchFamily="2" charset="-122"/>
                <a:ea typeface="黑体" pitchFamily="2" charset="-122"/>
              </a:rPr>
              <a:t>一</a:t>
            </a:r>
            <a:r>
              <a:rPr kumimoji="1" lang="en-US" altLang="zh-CN" sz="3600" b="1">
                <a:solidFill>
                  <a:srgbClr val="FF0000"/>
                </a:solidFill>
                <a:latin typeface="黑体" pitchFamily="2" charset="-122"/>
                <a:ea typeface="黑体" pitchFamily="2" charset="-122"/>
              </a:rPr>
              <a:t>) </a:t>
            </a:r>
            <a:r>
              <a:rPr kumimoji="1" lang="zh-CN" altLang="en-US" sz="3600" b="1">
                <a:solidFill>
                  <a:srgbClr val="FF0000"/>
                </a:solidFill>
                <a:latin typeface="黑体" pitchFamily="2" charset="-122"/>
                <a:ea typeface="黑体" pitchFamily="2" charset="-122"/>
              </a:rPr>
              <a:t>在农业生产中的作用</a:t>
            </a:r>
          </a:p>
        </p:txBody>
      </p:sp>
      <p:sp>
        <p:nvSpPr>
          <p:cNvPr id="22531" name="Rectangle 3"/>
          <p:cNvSpPr>
            <a:spLocks noChangeArrowheads="1"/>
          </p:cNvSpPr>
          <p:nvPr/>
        </p:nvSpPr>
        <p:spPr bwMode="auto">
          <a:xfrm>
            <a:off x="1371600" y="1585913"/>
            <a:ext cx="6248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r>
              <a:rPr kumimoji="1" lang="en-US" altLang="zh-CN" sz="2800" b="1">
                <a:solidFill>
                  <a:srgbClr val="0000CC"/>
                </a:solidFill>
                <a:latin typeface="Times New Roman" pitchFamily="18" charset="0"/>
                <a:ea typeface="黑体" pitchFamily="2" charset="-122"/>
              </a:rPr>
              <a:t>(1)</a:t>
            </a:r>
            <a:r>
              <a:rPr kumimoji="1" lang="zh-CN" altLang="en-US" sz="2800" b="1">
                <a:solidFill>
                  <a:srgbClr val="0000CC"/>
                </a:solidFill>
                <a:latin typeface="Times New Roman" pitchFamily="18" charset="0"/>
                <a:ea typeface="黑体" pitchFamily="2" charset="-122"/>
              </a:rPr>
              <a:t>是作物矿物质营养的直接来源；</a:t>
            </a:r>
          </a:p>
        </p:txBody>
      </p:sp>
      <p:sp>
        <p:nvSpPr>
          <p:cNvPr id="22532" name="Text Box 4"/>
          <p:cNvSpPr txBox="1">
            <a:spLocks noChangeArrowheads="1"/>
          </p:cNvSpPr>
          <p:nvPr/>
        </p:nvSpPr>
        <p:spPr bwMode="auto">
          <a:xfrm>
            <a:off x="1371600" y="4052888"/>
            <a:ext cx="6705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r>
              <a:rPr kumimoji="1" lang="en-US" altLang="zh-CN" sz="2800" b="1">
                <a:solidFill>
                  <a:srgbClr val="0000CC"/>
                </a:solidFill>
                <a:latin typeface="Times New Roman" pitchFamily="18" charset="0"/>
                <a:ea typeface="黑体" pitchFamily="2" charset="-122"/>
              </a:rPr>
              <a:t>(4)</a:t>
            </a:r>
            <a:r>
              <a:rPr kumimoji="1" lang="zh-CN" altLang="en-US" sz="2800" b="1">
                <a:solidFill>
                  <a:srgbClr val="0000CC"/>
                </a:solidFill>
                <a:latin typeface="Times New Roman" pitchFamily="18" charset="0"/>
                <a:ea typeface="黑体" pitchFamily="2" charset="-122"/>
              </a:rPr>
              <a:t>提高难溶性磷酸盐有效性；</a:t>
            </a:r>
          </a:p>
        </p:txBody>
      </p:sp>
      <p:sp>
        <p:nvSpPr>
          <p:cNvPr id="22533" name="Text Box 5"/>
          <p:cNvSpPr txBox="1">
            <a:spLocks noChangeArrowheads="1"/>
          </p:cNvSpPr>
          <p:nvPr/>
        </p:nvSpPr>
        <p:spPr bwMode="auto">
          <a:xfrm>
            <a:off x="1403350" y="2349500"/>
            <a:ext cx="685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r>
              <a:rPr kumimoji="1" lang="en-US" altLang="zh-CN" sz="2800" b="1">
                <a:solidFill>
                  <a:srgbClr val="0000CC"/>
                </a:solidFill>
                <a:latin typeface="Times New Roman" pitchFamily="18" charset="0"/>
                <a:ea typeface="黑体" pitchFamily="2" charset="-122"/>
              </a:rPr>
              <a:t>(2)</a:t>
            </a:r>
            <a:r>
              <a:rPr kumimoji="1" lang="zh-CN" altLang="en-US" sz="2800" b="1">
                <a:solidFill>
                  <a:srgbClr val="0000CC"/>
                </a:solidFill>
                <a:latin typeface="Times New Roman" pitchFamily="18" charset="0"/>
                <a:ea typeface="黑体" pitchFamily="2" charset="-122"/>
              </a:rPr>
              <a:t>能提供各种有机养分；</a:t>
            </a:r>
          </a:p>
        </p:txBody>
      </p:sp>
      <p:sp>
        <p:nvSpPr>
          <p:cNvPr id="22534" name="Text Box 6"/>
          <p:cNvSpPr txBox="1">
            <a:spLocks noChangeArrowheads="1"/>
          </p:cNvSpPr>
          <p:nvPr/>
        </p:nvSpPr>
        <p:spPr bwMode="auto">
          <a:xfrm>
            <a:off x="1371600" y="3200400"/>
            <a:ext cx="7010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r>
              <a:rPr kumimoji="1" lang="en-US" altLang="zh-CN" sz="2800" b="1">
                <a:solidFill>
                  <a:srgbClr val="0000CC"/>
                </a:solidFill>
                <a:latin typeface="Times New Roman" pitchFamily="18" charset="0"/>
                <a:ea typeface="黑体" pitchFamily="2" charset="-122"/>
              </a:rPr>
              <a:t>(3)</a:t>
            </a:r>
            <a:r>
              <a:rPr kumimoji="1" lang="zh-CN" altLang="en-US" sz="2800" b="1">
                <a:solidFill>
                  <a:srgbClr val="0000CC"/>
                </a:solidFill>
                <a:latin typeface="Times New Roman" pitchFamily="18" charset="0"/>
                <a:ea typeface="黑体" pitchFamily="2" charset="-122"/>
              </a:rPr>
              <a:t>是改良土壤的重要物质；</a:t>
            </a:r>
          </a:p>
        </p:txBody>
      </p:sp>
      <p:sp>
        <p:nvSpPr>
          <p:cNvPr id="22535" name="Text Box 7"/>
          <p:cNvSpPr txBox="1">
            <a:spLocks noChangeArrowheads="1"/>
          </p:cNvSpPr>
          <p:nvPr/>
        </p:nvSpPr>
        <p:spPr bwMode="auto">
          <a:xfrm>
            <a:off x="1371600" y="4891088"/>
            <a:ext cx="7315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r>
              <a:rPr kumimoji="1" lang="en-US" altLang="zh-CN" sz="2800" b="1" dirty="0">
                <a:solidFill>
                  <a:srgbClr val="0000CC"/>
                </a:solidFill>
                <a:latin typeface="Times New Roman" pitchFamily="18" charset="0"/>
                <a:ea typeface="黑体" pitchFamily="2" charset="-122"/>
              </a:rPr>
              <a:t>(5) </a:t>
            </a:r>
            <a:r>
              <a:rPr kumimoji="1" lang="zh-CN" altLang="en-US" sz="2800" b="1" dirty="0">
                <a:solidFill>
                  <a:srgbClr val="0000CC"/>
                </a:solidFill>
                <a:latin typeface="Times New Roman" pitchFamily="18" charset="0"/>
                <a:ea typeface="黑体" pitchFamily="2" charset="-122"/>
              </a:rPr>
              <a:t>增加作物产量，改善农产品品质。</a:t>
            </a:r>
          </a:p>
        </p:txBody>
      </p:sp>
    </p:spTree>
    <p:extLst>
      <p:ext uri="{BB962C8B-B14F-4D97-AF65-F5344CB8AC3E}">
        <p14:creationId xmlns:p14="http://schemas.microsoft.com/office/powerpoint/2010/main" val="655449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wipe(left)">
                                      <p:cBhvr>
                                        <p:cTn id="7" dur="1000"/>
                                        <p:tgtEl>
                                          <p:spTgt spid="225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22531"/>
                                        </p:tgtEl>
                                        <p:attrNameLst>
                                          <p:attrName>style.visibility</p:attrName>
                                        </p:attrNameLst>
                                      </p:cBhvr>
                                      <p:to>
                                        <p:strVal val="visible"/>
                                      </p:to>
                                    </p:set>
                                    <p:anim calcmode="lin" valueType="num">
                                      <p:cBhvr additive="base">
                                        <p:cTn id="12" dur="1000" fill="hold"/>
                                        <p:tgtEl>
                                          <p:spTgt spid="22531"/>
                                        </p:tgtEl>
                                        <p:attrNameLst>
                                          <p:attrName>ppt_x</p:attrName>
                                        </p:attrNameLst>
                                      </p:cBhvr>
                                      <p:tavLst>
                                        <p:tav tm="0">
                                          <p:val>
                                            <p:strVal val="0-#ppt_w/2"/>
                                          </p:val>
                                        </p:tav>
                                        <p:tav tm="100000">
                                          <p:val>
                                            <p:strVal val="#ppt_x"/>
                                          </p:val>
                                        </p:tav>
                                      </p:tavLst>
                                    </p:anim>
                                    <p:anim calcmode="lin" valueType="num">
                                      <p:cBhvr additive="base">
                                        <p:cTn id="13" dur="1000" fill="hold"/>
                                        <p:tgtEl>
                                          <p:spTgt spid="22531"/>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22533"/>
                                        </p:tgtEl>
                                        <p:attrNameLst>
                                          <p:attrName>style.visibility</p:attrName>
                                        </p:attrNameLst>
                                      </p:cBhvr>
                                      <p:to>
                                        <p:strVal val="visible"/>
                                      </p:to>
                                    </p:set>
                                    <p:anim calcmode="lin" valueType="num">
                                      <p:cBhvr additive="base">
                                        <p:cTn id="18" dur="1000" fill="hold"/>
                                        <p:tgtEl>
                                          <p:spTgt spid="22533"/>
                                        </p:tgtEl>
                                        <p:attrNameLst>
                                          <p:attrName>ppt_x</p:attrName>
                                        </p:attrNameLst>
                                      </p:cBhvr>
                                      <p:tavLst>
                                        <p:tav tm="0">
                                          <p:val>
                                            <p:strVal val="0-#ppt_w/2"/>
                                          </p:val>
                                        </p:tav>
                                        <p:tav tm="100000">
                                          <p:val>
                                            <p:strVal val="#ppt_x"/>
                                          </p:val>
                                        </p:tav>
                                      </p:tavLst>
                                    </p:anim>
                                    <p:anim calcmode="lin" valueType="num">
                                      <p:cBhvr additive="base">
                                        <p:cTn id="19" dur="1000" fill="hold"/>
                                        <p:tgtEl>
                                          <p:spTgt spid="22533"/>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22534"/>
                                        </p:tgtEl>
                                        <p:attrNameLst>
                                          <p:attrName>style.visibility</p:attrName>
                                        </p:attrNameLst>
                                      </p:cBhvr>
                                      <p:to>
                                        <p:strVal val="visible"/>
                                      </p:to>
                                    </p:set>
                                    <p:anim calcmode="lin" valueType="num">
                                      <p:cBhvr additive="base">
                                        <p:cTn id="24" dur="1000" fill="hold"/>
                                        <p:tgtEl>
                                          <p:spTgt spid="22534"/>
                                        </p:tgtEl>
                                        <p:attrNameLst>
                                          <p:attrName>ppt_x</p:attrName>
                                        </p:attrNameLst>
                                      </p:cBhvr>
                                      <p:tavLst>
                                        <p:tav tm="0">
                                          <p:val>
                                            <p:strVal val="0-#ppt_w/2"/>
                                          </p:val>
                                        </p:tav>
                                        <p:tav tm="100000">
                                          <p:val>
                                            <p:strVal val="#ppt_x"/>
                                          </p:val>
                                        </p:tav>
                                      </p:tavLst>
                                    </p:anim>
                                    <p:anim calcmode="lin" valueType="num">
                                      <p:cBhvr additive="base">
                                        <p:cTn id="25" dur="1000" fill="hold"/>
                                        <p:tgtEl>
                                          <p:spTgt spid="22534"/>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22532"/>
                                        </p:tgtEl>
                                        <p:attrNameLst>
                                          <p:attrName>style.visibility</p:attrName>
                                        </p:attrNameLst>
                                      </p:cBhvr>
                                      <p:to>
                                        <p:strVal val="visible"/>
                                      </p:to>
                                    </p:set>
                                    <p:anim calcmode="lin" valueType="num">
                                      <p:cBhvr additive="base">
                                        <p:cTn id="30" dur="1000" fill="hold"/>
                                        <p:tgtEl>
                                          <p:spTgt spid="22532"/>
                                        </p:tgtEl>
                                        <p:attrNameLst>
                                          <p:attrName>ppt_x</p:attrName>
                                        </p:attrNameLst>
                                      </p:cBhvr>
                                      <p:tavLst>
                                        <p:tav tm="0">
                                          <p:val>
                                            <p:strVal val="0-#ppt_w/2"/>
                                          </p:val>
                                        </p:tav>
                                        <p:tav tm="100000">
                                          <p:val>
                                            <p:strVal val="#ppt_x"/>
                                          </p:val>
                                        </p:tav>
                                      </p:tavLst>
                                    </p:anim>
                                    <p:anim calcmode="lin" valueType="num">
                                      <p:cBhvr additive="base">
                                        <p:cTn id="31" dur="1000" fill="hold"/>
                                        <p:tgtEl>
                                          <p:spTgt spid="22532"/>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8" fill="hold" grpId="0" nodeType="clickEffect">
                                  <p:stCondLst>
                                    <p:cond delay="0"/>
                                  </p:stCondLst>
                                  <p:childTnLst>
                                    <p:set>
                                      <p:cBhvr>
                                        <p:cTn id="35" dur="1" fill="hold">
                                          <p:stCondLst>
                                            <p:cond delay="0"/>
                                          </p:stCondLst>
                                        </p:cTn>
                                        <p:tgtEl>
                                          <p:spTgt spid="22535"/>
                                        </p:tgtEl>
                                        <p:attrNameLst>
                                          <p:attrName>style.visibility</p:attrName>
                                        </p:attrNameLst>
                                      </p:cBhvr>
                                      <p:to>
                                        <p:strVal val="visible"/>
                                      </p:to>
                                    </p:set>
                                    <p:anim calcmode="lin" valueType="num">
                                      <p:cBhvr additive="base">
                                        <p:cTn id="36" dur="1000" fill="hold"/>
                                        <p:tgtEl>
                                          <p:spTgt spid="22535"/>
                                        </p:tgtEl>
                                        <p:attrNameLst>
                                          <p:attrName>ppt_x</p:attrName>
                                        </p:attrNameLst>
                                      </p:cBhvr>
                                      <p:tavLst>
                                        <p:tav tm="0">
                                          <p:val>
                                            <p:strVal val="0-#ppt_w/2"/>
                                          </p:val>
                                        </p:tav>
                                        <p:tav tm="100000">
                                          <p:val>
                                            <p:strVal val="#ppt_x"/>
                                          </p:val>
                                        </p:tav>
                                      </p:tavLst>
                                    </p:anim>
                                    <p:anim calcmode="lin" valueType="num">
                                      <p:cBhvr additive="base">
                                        <p:cTn id="37" dur="1000" fill="hold"/>
                                        <p:tgtEl>
                                          <p:spTgt spid="225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0" grpId="0"/>
      <p:bldP spid="22531" grpId="0"/>
      <p:bldP spid="22532" grpId="0"/>
      <p:bldP spid="22533" grpId="0"/>
      <p:bldP spid="22534" grpId="0"/>
      <p:bldP spid="22535"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838200" y="1828800"/>
            <a:ext cx="7467600"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fontAlgn="base">
              <a:lnSpc>
                <a:spcPct val="140000"/>
              </a:lnSpc>
              <a:spcBef>
                <a:spcPct val="0"/>
              </a:spcBef>
              <a:spcAft>
                <a:spcPct val="0"/>
              </a:spcAft>
              <a:buClr>
                <a:srgbClr val="009900"/>
              </a:buClr>
              <a:buFont typeface="Wingdings" pitchFamily="2" charset="2"/>
              <a:buChar char="Ø"/>
            </a:pPr>
            <a:r>
              <a:rPr kumimoji="1" lang="en-US" altLang="zh-CN" sz="2800" b="1">
                <a:solidFill>
                  <a:srgbClr val="0000FF"/>
                </a:solidFill>
                <a:latin typeface="宋体" pitchFamily="2" charset="-122"/>
              </a:rPr>
              <a:t> </a:t>
            </a:r>
            <a:r>
              <a:rPr kumimoji="1" lang="zh-CN" altLang="en-US" sz="2800" b="1">
                <a:solidFill>
                  <a:srgbClr val="0000FF"/>
                </a:solidFill>
                <a:latin typeface="宋体" pitchFamily="2" charset="-122"/>
              </a:rPr>
              <a:t>降低蔬菜中硝酸盐、亚硝酸盐含量，提高维生素</a:t>
            </a:r>
            <a:r>
              <a:rPr kumimoji="1" lang="en-US" altLang="zh-CN" sz="2800" b="1">
                <a:solidFill>
                  <a:srgbClr val="0000FF"/>
                </a:solidFill>
                <a:latin typeface="宋体" pitchFamily="2" charset="-122"/>
              </a:rPr>
              <a:t>C</a:t>
            </a:r>
            <a:r>
              <a:rPr kumimoji="1" lang="zh-CN" altLang="en-US" sz="2800" b="1">
                <a:solidFill>
                  <a:srgbClr val="0000FF"/>
                </a:solidFill>
                <a:latin typeface="宋体" pitchFamily="2" charset="-122"/>
              </a:rPr>
              <a:t>含量</a:t>
            </a:r>
          </a:p>
        </p:txBody>
      </p:sp>
      <p:sp>
        <p:nvSpPr>
          <p:cNvPr id="25603" name="Rectangle 3"/>
          <p:cNvSpPr>
            <a:spLocks noChangeArrowheads="1"/>
          </p:cNvSpPr>
          <p:nvPr/>
        </p:nvSpPr>
        <p:spPr bwMode="auto">
          <a:xfrm>
            <a:off x="838200" y="609600"/>
            <a:ext cx="7391400"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fontAlgn="base">
              <a:lnSpc>
                <a:spcPct val="130000"/>
              </a:lnSpc>
              <a:spcBef>
                <a:spcPct val="0"/>
              </a:spcBef>
              <a:spcAft>
                <a:spcPct val="0"/>
              </a:spcAft>
              <a:buClr>
                <a:srgbClr val="009900"/>
              </a:buClr>
              <a:buFont typeface="Wingdings" pitchFamily="2" charset="2"/>
              <a:buChar char="Ø"/>
            </a:pPr>
            <a:r>
              <a:rPr kumimoji="1" lang="en-US" altLang="zh-CN" sz="2800" b="1">
                <a:solidFill>
                  <a:srgbClr val="0000FF"/>
                </a:solidFill>
                <a:latin typeface="宋体" pitchFamily="2" charset="-122"/>
              </a:rPr>
              <a:t> </a:t>
            </a:r>
            <a:r>
              <a:rPr kumimoji="1" lang="zh-CN" altLang="en-US" sz="2800" b="1">
                <a:solidFill>
                  <a:srgbClr val="0000FF"/>
                </a:solidFill>
                <a:latin typeface="宋体" pitchFamily="2" charset="-122"/>
              </a:rPr>
              <a:t>可提高小麦、玉米中蛋白质、氨基酸、面筋的含量</a:t>
            </a:r>
          </a:p>
        </p:txBody>
      </p:sp>
      <p:sp>
        <p:nvSpPr>
          <p:cNvPr id="25604" name="Rectangle 4"/>
          <p:cNvSpPr>
            <a:spLocks noChangeArrowheads="1"/>
          </p:cNvSpPr>
          <p:nvPr/>
        </p:nvSpPr>
        <p:spPr bwMode="auto">
          <a:xfrm>
            <a:off x="838200" y="3168650"/>
            <a:ext cx="7620000"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fontAlgn="base">
              <a:lnSpc>
                <a:spcPct val="130000"/>
              </a:lnSpc>
              <a:spcBef>
                <a:spcPct val="0"/>
              </a:spcBef>
              <a:spcAft>
                <a:spcPct val="0"/>
              </a:spcAft>
              <a:buClr>
                <a:srgbClr val="009900"/>
              </a:buClr>
              <a:buFont typeface="Wingdings" pitchFamily="2" charset="2"/>
              <a:buChar char="Ø"/>
            </a:pPr>
            <a:r>
              <a:rPr kumimoji="1" lang="en-US" altLang="zh-CN" sz="2800" b="1">
                <a:solidFill>
                  <a:srgbClr val="0000FF"/>
                </a:solidFill>
                <a:latin typeface="宋体" pitchFamily="2" charset="-122"/>
              </a:rPr>
              <a:t> </a:t>
            </a:r>
            <a:r>
              <a:rPr kumimoji="1" lang="zh-CN" altLang="en-US" sz="2800" b="1">
                <a:solidFill>
                  <a:srgbClr val="0000FF"/>
                </a:solidFill>
                <a:latin typeface="宋体" pitchFamily="2" charset="-122"/>
              </a:rPr>
              <a:t>提高大豆中粗脂肪，亚油酸和油酸含量。</a:t>
            </a:r>
          </a:p>
        </p:txBody>
      </p:sp>
      <p:sp>
        <p:nvSpPr>
          <p:cNvPr id="25605" name="Text Box 5"/>
          <p:cNvSpPr txBox="1">
            <a:spLocks noChangeArrowheads="1"/>
          </p:cNvSpPr>
          <p:nvPr/>
        </p:nvSpPr>
        <p:spPr bwMode="auto">
          <a:xfrm>
            <a:off x="838200" y="4191000"/>
            <a:ext cx="7010400" cy="1801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fontAlgn="base" hangingPunct="1">
              <a:spcBef>
                <a:spcPct val="50000"/>
              </a:spcBef>
              <a:spcAft>
                <a:spcPct val="0"/>
              </a:spcAft>
              <a:buClr>
                <a:srgbClr val="333399"/>
              </a:buClr>
              <a:buFont typeface="Wingdings" pitchFamily="2" charset="2"/>
              <a:buChar char="v"/>
            </a:pPr>
            <a:r>
              <a:rPr kumimoji="1" lang="en-US" altLang="zh-CN" sz="2800" b="1">
                <a:solidFill>
                  <a:srgbClr val="CC00FF"/>
                </a:solidFill>
                <a:latin typeface="宋体" pitchFamily="2" charset="-122"/>
              </a:rPr>
              <a:t>  </a:t>
            </a:r>
            <a:r>
              <a:rPr kumimoji="1" lang="zh-CN" altLang="en-US" sz="2800" b="1">
                <a:solidFill>
                  <a:srgbClr val="CC00FF"/>
                </a:solidFill>
                <a:latin typeface="宋体" pitchFamily="2" charset="-122"/>
              </a:rPr>
              <a:t>改善农产品品质，保持营养风味；</a:t>
            </a:r>
          </a:p>
          <a:p>
            <a:pPr algn="just" eaLnBrk="1" fontAlgn="base" hangingPunct="1">
              <a:spcBef>
                <a:spcPct val="50000"/>
              </a:spcBef>
              <a:spcAft>
                <a:spcPct val="0"/>
              </a:spcAft>
              <a:buClr>
                <a:srgbClr val="333399"/>
              </a:buClr>
              <a:buFont typeface="Wingdings" pitchFamily="2" charset="2"/>
              <a:buChar char="v"/>
            </a:pPr>
            <a:r>
              <a:rPr kumimoji="1" lang="zh-CN" altLang="en-US" sz="2800" b="1">
                <a:solidFill>
                  <a:srgbClr val="CC00FF"/>
                </a:solidFill>
                <a:latin typeface="宋体" pitchFamily="2" charset="-122"/>
              </a:rPr>
              <a:t>  增强作物抗逆性，改善外观品质；</a:t>
            </a:r>
          </a:p>
          <a:p>
            <a:pPr eaLnBrk="1" fontAlgn="base" hangingPunct="1">
              <a:spcBef>
                <a:spcPct val="50000"/>
              </a:spcBef>
              <a:spcAft>
                <a:spcPct val="0"/>
              </a:spcAft>
              <a:buClr>
                <a:srgbClr val="333399"/>
              </a:buClr>
              <a:buFont typeface="Wingdings" pitchFamily="2" charset="2"/>
              <a:buChar char="v"/>
            </a:pPr>
            <a:r>
              <a:rPr kumimoji="1" lang="zh-CN" altLang="en-US" sz="2800" b="1">
                <a:solidFill>
                  <a:srgbClr val="CC00FF"/>
                </a:solidFill>
                <a:latin typeface="宋体" pitchFamily="2" charset="-122"/>
              </a:rPr>
              <a:t>  发展有机农业，生产绿色食品。 </a:t>
            </a:r>
          </a:p>
        </p:txBody>
      </p:sp>
    </p:spTree>
    <p:extLst>
      <p:ext uri="{BB962C8B-B14F-4D97-AF65-F5344CB8AC3E}">
        <p14:creationId xmlns:p14="http://schemas.microsoft.com/office/powerpoint/2010/main" val="3020385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3" presetClass="entr" presetSubtype="16"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animEffect transition="in" filter="plus(in)">
                                      <p:cBhvr>
                                        <p:cTn id="7" dur="2000"/>
                                        <p:tgtEl>
                                          <p:spTgt spid="256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25602"/>
                                        </p:tgtEl>
                                        <p:attrNameLst>
                                          <p:attrName>style.visibility</p:attrName>
                                        </p:attrNameLst>
                                      </p:cBhvr>
                                      <p:to>
                                        <p:strVal val="visible"/>
                                      </p:to>
                                    </p:set>
                                    <p:anim calcmode="lin" valueType="num">
                                      <p:cBhvr>
                                        <p:cTn id="12" dur="500" fill="hold"/>
                                        <p:tgtEl>
                                          <p:spTgt spid="25602"/>
                                        </p:tgtEl>
                                        <p:attrNameLst>
                                          <p:attrName>ppt_w</p:attrName>
                                        </p:attrNameLst>
                                      </p:cBhvr>
                                      <p:tavLst>
                                        <p:tav tm="0">
                                          <p:val>
                                            <p:fltVal val="0"/>
                                          </p:val>
                                        </p:tav>
                                        <p:tav tm="100000">
                                          <p:val>
                                            <p:strVal val="#ppt_w"/>
                                          </p:val>
                                        </p:tav>
                                      </p:tavLst>
                                    </p:anim>
                                    <p:anim calcmode="lin" valueType="num">
                                      <p:cBhvr>
                                        <p:cTn id="13" dur="500" fill="hold"/>
                                        <p:tgtEl>
                                          <p:spTgt spid="25602"/>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25604"/>
                                        </p:tgtEl>
                                        <p:attrNameLst>
                                          <p:attrName>style.visibility</p:attrName>
                                        </p:attrNameLst>
                                      </p:cBhvr>
                                      <p:to>
                                        <p:strVal val="visible"/>
                                      </p:to>
                                    </p:set>
                                    <p:animEffect transition="in" filter="randombar(horizontal)">
                                      <p:cBhvr>
                                        <p:cTn id="18" dur="500"/>
                                        <p:tgtEl>
                                          <p:spTgt spid="2560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25605"/>
                                        </p:tgtEl>
                                        <p:attrNameLst>
                                          <p:attrName>style.visibility</p:attrName>
                                        </p:attrNameLst>
                                      </p:cBhvr>
                                      <p:to>
                                        <p:strVal val="visible"/>
                                      </p:to>
                                    </p:set>
                                    <p:animEffect transition="in" filter="checkerboard(across)">
                                      <p:cBhvr>
                                        <p:cTn id="23" dur="500"/>
                                        <p:tgtEl>
                                          <p:spTgt spid="256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p:bldP spid="25604" grpId="0"/>
      <p:bldP spid="2560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179388" y="1341438"/>
          <a:ext cx="8785225" cy="4061300"/>
        </p:xfrm>
        <a:graphic>
          <a:graphicData uri="http://schemas.openxmlformats.org/drawingml/2006/table">
            <a:tbl>
              <a:tblPr firstRow="1" bandRow="1">
                <a:tableStyleId>{5C22544A-7EE6-4342-B048-85BDC9FD1C3A}</a:tableStyleId>
              </a:tblPr>
              <a:tblGrid>
                <a:gridCol w="1080151"/>
                <a:gridCol w="3744522"/>
                <a:gridCol w="2232311"/>
                <a:gridCol w="1728241"/>
              </a:tblGrid>
              <a:tr h="434256">
                <a:tc>
                  <a:txBody>
                    <a:bodyPr/>
                    <a:lstStyle/>
                    <a:p>
                      <a:pPr>
                        <a:lnSpc>
                          <a:spcPct val="125000"/>
                        </a:lnSpc>
                        <a:spcBef>
                          <a:spcPts val="0"/>
                        </a:spcBef>
                      </a:pPr>
                      <a:r>
                        <a:rPr lang="zh-CN" altLang="en-US" sz="1800" b="1" dirty="0" smtClean="0">
                          <a:solidFill>
                            <a:srgbClr val="FF0000"/>
                          </a:solidFill>
                        </a:rPr>
                        <a:t>分类</a:t>
                      </a:r>
                      <a:endParaRPr lang="zh-CN" altLang="en-US" sz="1800" b="1" dirty="0">
                        <a:solidFill>
                          <a:srgbClr val="FF0000"/>
                        </a:solidFill>
                      </a:endParaRPr>
                    </a:p>
                  </a:txBody>
                  <a:tcPr marL="91443" marR="91443" marT="45700" marB="45700"/>
                </a:tc>
                <a:tc>
                  <a:txBody>
                    <a:bodyPr/>
                    <a:lstStyle/>
                    <a:p>
                      <a:pPr>
                        <a:lnSpc>
                          <a:spcPct val="125000"/>
                        </a:lnSpc>
                        <a:spcBef>
                          <a:spcPts val="0"/>
                        </a:spcBef>
                      </a:pPr>
                      <a:r>
                        <a:rPr lang="zh-CN" altLang="en-US" sz="1800" b="1" dirty="0" smtClean="0">
                          <a:solidFill>
                            <a:srgbClr val="FF0000"/>
                          </a:solidFill>
                        </a:rPr>
                        <a:t>定义</a:t>
                      </a:r>
                      <a:endParaRPr lang="zh-CN" altLang="en-US" sz="1800" b="1" dirty="0">
                        <a:solidFill>
                          <a:srgbClr val="FF0000"/>
                        </a:solidFill>
                      </a:endParaRPr>
                    </a:p>
                  </a:txBody>
                  <a:tcPr marL="91443" marR="91443" marT="45700" marB="45700"/>
                </a:tc>
                <a:tc>
                  <a:txBody>
                    <a:bodyPr/>
                    <a:lstStyle/>
                    <a:p>
                      <a:pPr>
                        <a:lnSpc>
                          <a:spcPct val="125000"/>
                        </a:lnSpc>
                        <a:spcBef>
                          <a:spcPts val="0"/>
                        </a:spcBef>
                      </a:pPr>
                      <a:r>
                        <a:rPr lang="zh-CN" altLang="en-US" sz="1800" b="1" dirty="0" smtClean="0">
                          <a:solidFill>
                            <a:srgbClr val="FF0000"/>
                          </a:solidFill>
                        </a:rPr>
                        <a:t>共性</a:t>
                      </a:r>
                      <a:endParaRPr lang="zh-CN" altLang="en-US" sz="1800" b="1" dirty="0">
                        <a:solidFill>
                          <a:srgbClr val="FF0000"/>
                        </a:solidFill>
                      </a:endParaRPr>
                    </a:p>
                  </a:txBody>
                  <a:tcPr marL="91443" marR="91443" marT="45700" marB="45700"/>
                </a:tc>
                <a:tc>
                  <a:txBody>
                    <a:bodyPr/>
                    <a:lstStyle/>
                    <a:p>
                      <a:pPr>
                        <a:lnSpc>
                          <a:spcPct val="125000"/>
                        </a:lnSpc>
                        <a:spcBef>
                          <a:spcPts val="0"/>
                        </a:spcBef>
                      </a:pPr>
                      <a:endParaRPr lang="zh-CN" altLang="en-US" sz="1800" b="1" dirty="0">
                        <a:solidFill>
                          <a:srgbClr val="FF0000"/>
                        </a:solidFill>
                      </a:endParaRPr>
                    </a:p>
                  </a:txBody>
                  <a:tcPr marL="91443" marR="91443" marT="45700" marB="45700"/>
                </a:tc>
              </a:tr>
              <a:tr h="1005682">
                <a:tc>
                  <a: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zh-CN" altLang="en-US" sz="1600" b="1" dirty="0" smtClean="0">
                          <a:solidFill>
                            <a:schemeClr val="tx1"/>
                          </a:solidFill>
                          <a:latin typeface="华文中宋" pitchFamily="2" charset="-122"/>
                        </a:rPr>
                        <a:t>岩浆岩</a:t>
                      </a:r>
                      <a:endParaRPr lang="ja-JP" altLang="en-US" sz="1600" b="1" dirty="0" smtClean="0">
                        <a:solidFill>
                          <a:schemeClr val="tx1"/>
                        </a:solidFill>
                        <a:latin typeface="华文中宋" pitchFamily="2" charset="-122"/>
                      </a:endParaRPr>
                    </a:p>
                  </a:txBody>
                  <a:tcPr marL="91443" marR="91443" marT="45700" marB="45700"/>
                </a:tc>
                <a:tc>
                  <a:txBody>
                    <a:bodyPr/>
                    <a:lstStyle/>
                    <a:p>
                      <a:pPr>
                        <a:lnSpc>
                          <a:spcPct val="125000"/>
                        </a:lnSpc>
                        <a:spcBef>
                          <a:spcPts val="0"/>
                        </a:spcBef>
                      </a:pPr>
                      <a:r>
                        <a:rPr lang="zh-CN" altLang="zh-CN" sz="1600" b="0" dirty="0" smtClean="0">
                          <a:solidFill>
                            <a:schemeClr val="tx1"/>
                          </a:solidFill>
                          <a:effectLst>
                            <a:outerShdw blurRad="38100" dist="38100" dir="2700000" algn="tl">
                              <a:srgbClr val="FFFFFF"/>
                            </a:outerShdw>
                          </a:effectLst>
                          <a:latin typeface="华文中宋" pitchFamily="2" charset="-122"/>
                        </a:rPr>
                        <a:t>又称火成岩，指地球内部岩浆侵入地壳或喷出地面冷凝结晶而形成的岩石，前者称侵入岩，后者称喷出岩。 </a:t>
                      </a:r>
                      <a:endParaRPr lang="zh-CN" altLang="en-US" sz="1600" b="0" dirty="0"/>
                    </a:p>
                  </a:txBody>
                  <a:tcPr marL="91443" marR="91443" marT="45700" marB="45700"/>
                </a:tc>
                <a:tc>
                  <a: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zh-CN" altLang="zh-CN" sz="1600" b="0" dirty="0" smtClean="0">
                          <a:solidFill>
                            <a:schemeClr val="tx1"/>
                          </a:solidFill>
                          <a:effectLst>
                            <a:outerShdw blurRad="38100" dist="38100" dir="2700000" algn="tl">
                              <a:srgbClr val="FFFFFF"/>
                            </a:outerShdw>
                          </a:effectLst>
                          <a:latin typeface="宋体" pitchFamily="2" charset="-122"/>
                          <a:ea typeface="宋体" pitchFamily="2" charset="-122"/>
                        </a:rPr>
                        <a:t>没有碎屑的块状构造；没有规则的层次排列；不含化石。</a:t>
                      </a:r>
                    </a:p>
                  </a:txBody>
                  <a:tcPr marL="91443" marR="91443" marT="45700" marB="45700"/>
                </a:tc>
                <a:tc>
                  <a: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zh-CN" altLang="zh-CN" sz="1600" b="0" dirty="0" smtClean="0">
                          <a:solidFill>
                            <a:schemeClr val="tx1"/>
                          </a:solidFill>
                          <a:latin typeface="宋体" pitchFamily="2" charset="-122"/>
                          <a:ea typeface="宋体" pitchFamily="2" charset="-122"/>
                        </a:rPr>
                        <a:t>玄武岩、石英、花岗岩、正长岩</a:t>
                      </a:r>
                    </a:p>
                  </a:txBody>
                  <a:tcPr marL="91443" marR="91443" marT="45700" marB="45700"/>
                </a:tc>
              </a:tr>
              <a:tr h="1615204">
                <a:tc>
                  <a: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zh-CN" altLang="en-US" sz="1600" b="1" dirty="0" smtClean="0">
                          <a:solidFill>
                            <a:srgbClr val="000066"/>
                          </a:solidFill>
                          <a:latin typeface="华文中宋" pitchFamily="2" charset="-122"/>
                        </a:rPr>
                        <a:t>沉积岩</a:t>
                      </a:r>
                      <a:endParaRPr lang="ja-JP" altLang="en-US" sz="1600" b="1" dirty="0" smtClean="0">
                        <a:solidFill>
                          <a:srgbClr val="000066"/>
                        </a:solidFill>
                        <a:latin typeface="华文中宋" pitchFamily="2" charset="-122"/>
                      </a:endParaRPr>
                    </a:p>
                  </a:txBody>
                  <a:tcPr marL="91443" marR="91443" marT="45700" marB="45700"/>
                </a:tc>
                <a:tc>
                  <a:txBody>
                    <a:bodyPr/>
                    <a:lstStyle/>
                    <a:p>
                      <a:pPr>
                        <a:lnSpc>
                          <a:spcPct val="125000"/>
                        </a:lnSpc>
                        <a:spcBef>
                          <a:spcPts val="0"/>
                        </a:spcBef>
                      </a:pPr>
                      <a:r>
                        <a:rPr lang="zh-CN" altLang="zh-CN" sz="1600" b="0" dirty="0" smtClean="0">
                          <a:solidFill>
                            <a:schemeClr val="tx1"/>
                          </a:solidFill>
                          <a:effectLst>
                            <a:outerShdw blurRad="38100" dist="38100" dir="2700000" algn="tl">
                              <a:srgbClr val="FFFFFF"/>
                            </a:outerShdw>
                          </a:effectLst>
                          <a:latin typeface="华文中宋" pitchFamily="2" charset="-122"/>
                        </a:rPr>
                        <a:t>又称次生岩，是裸露于地表的各种类型的岩石经风化作用而破坏，经各种地质动力作用搬运后沉积，再经压力胶结作用重新固结成岩，也有由生物遗体、残骸堆积沉积而成</a:t>
                      </a:r>
                      <a:r>
                        <a:rPr lang="zh-CN" altLang="zh-CN" sz="1600" b="0" dirty="0" smtClean="0">
                          <a:solidFill>
                            <a:schemeClr val="tx1"/>
                          </a:solidFill>
                          <a:latin typeface="华文中宋" pitchFamily="2" charset="-122"/>
                        </a:rPr>
                        <a:t>。</a:t>
                      </a:r>
                      <a:endParaRPr lang="zh-CN" altLang="en-US" sz="1600" b="0" dirty="0"/>
                    </a:p>
                  </a:txBody>
                  <a:tcPr marL="91443" marR="91443" marT="45700" marB="45700"/>
                </a:tc>
                <a:tc>
                  <a: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zh-CN" altLang="zh-CN" sz="1600" b="0" dirty="0" smtClean="0">
                          <a:solidFill>
                            <a:schemeClr val="tx1"/>
                          </a:solidFill>
                          <a:effectLst>
                            <a:outerShdw blurRad="38100" dist="38100" dir="2700000" algn="tl">
                              <a:srgbClr val="FFFFFF"/>
                            </a:outerShdw>
                          </a:effectLst>
                          <a:latin typeface="宋体" pitchFamily="2" charset="-122"/>
                          <a:ea typeface="宋体" pitchFamily="2" charset="-122"/>
                        </a:rPr>
                        <a:t>有层次排列；矿物成分非常复杂，含化石。</a:t>
                      </a:r>
                    </a:p>
                  </a:txBody>
                  <a:tcPr marL="91443" marR="91443" marT="45700" marB="45700"/>
                </a:tc>
                <a:tc>
                  <a:txBody>
                    <a:bodyPr/>
                    <a:lstStyle/>
                    <a:p>
                      <a:pPr>
                        <a:lnSpc>
                          <a:spcPct val="125000"/>
                        </a:lnSpc>
                        <a:spcBef>
                          <a:spcPts val="0"/>
                        </a:spcBef>
                      </a:pPr>
                      <a:r>
                        <a:rPr lang="zh-CN" altLang="en-US" sz="1600" b="0" dirty="0" smtClean="0"/>
                        <a:t>砾岩、页岩、砂岩、石灰岩</a:t>
                      </a:r>
                      <a:endParaRPr lang="zh-CN" altLang="en-US" sz="1600" b="0" dirty="0"/>
                    </a:p>
                  </a:txBody>
                  <a:tcPr marL="91443" marR="91443" marT="45700" marB="45700"/>
                </a:tc>
              </a:tr>
              <a:tr h="1005682">
                <a:tc>
                  <a:txBody>
                    <a:bodyPr/>
                    <a:lstStyle/>
                    <a:p>
                      <a:pPr>
                        <a:lnSpc>
                          <a:spcPct val="125000"/>
                        </a:lnSpc>
                        <a:spcBef>
                          <a:spcPts val="0"/>
                        </a:spcBef>
                      </a:pPr>
                      <a:r>
                        <a:rPr lang="zh-CN" altLang="zh-CN" sz="1600" b="1" dirty="0" smtClean="0">
                          <a:solidFill>
                            <a:schemeClr val="tx1"/>
                          </a:solidFill>
                          <a:latin typeface="华文中宋" pitchFamily="2" charset="-122"/>
                        </a:rPr>
                        <a:t>变质岩</a:t>
                      </a:r>
                      <a:endParaRPr lang="zh-CN" altLang="en-US" sz="1600" b="1" dirty="0"/>
                    </a:p>
                  </a:txBody>
                  <a:tcPr marL="91443" marR="91443" marT="45700" marB="45700"/>
                </a:tc>
                <a:tc>
                  <a: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zh-CN" altLang="zh-CN" sz="1600" b="0" dirty="0" smtClean="0">
                          <a:solidFill>
                            <a:schemeClr val="tx1"/>
                          </a:solidFill>
                          <a:effectLst>
                            <a:outerShdw blurRad="38100" dist="38100" dir="2700000" algn="tl">
                              <a:srgbClr val="FFFFFF"/>
                            </a:outerShdw>
                          </a:effectLst>
                          <a:latin typeface="华文中宋" pitchFamily="2" charset="-122"/>
                        </a:rPr>
                        <a:t>指各类岩石受高温作用或受岩浆侵入发生接触变质，使原来岩石中的矿物重新排列，重新结晶而成的岩石。</a:t>
                      </a:r>
                    </a:p>
                  </a:txBody>
                  <a:tcPr marL="91443" marR="91443" marT="45700" marB="45700"/>
                </a:tc>
                <a:tc>
                  <a:txBody>
                    <a:bodyPr/>
                    <a:lstStyle/>
                    <a:p>
                      <a:pPr eaLnBrk="1" hangingPunct="1">
                        <a:lnSpc>
                          <a:spcPct val="125000"/>
                        </a:lnSpc>
                        <a:spcBef>
                          <a:spcPts val="0"/>
                        </a:spcBef>
                        <a:buFont typeface="Arial" panose="020B0604020202020204" pitchFamily="34" charset="0"/>
                        <a:buNone/>
                        <a:defRPr/>
                      </a:pPr>
                      <a:r>
                        <a:rPr lang="zh-CN" altLang="zh-CN" sz="1600" b="0" dirty="0" smtClean="0">
                          <a:solidFill>
                            <a:schemeClr val="tx1"/>
                          </a:solidFill>
                          <a:effectLst>
                            <a:outerShdw blurRad="38100" dist="38100" dir="2700000" algn="tl">
                              <a:srgbClr val="FFFFFF"/>
                            </a:outerShdw>
                          </a:effectLst>
                          <a:latin typeface="华文中宋" pitchFamily="2" charset="-122"/>
                        </a:rPr>
                        <a:t>构造上具有定向排列，致密坚硬，片状组织，不易风化</a:t>
                      </a:r>
                    </a:p>
                  </a:txBody>
                  <a:tcPr marL="91443" marR="91443" marT="45700" marB="45700"/>
                </a:tc>
                <a:tc>
                  <a:txBody>
                    <a:bodyPr/>
                    <a:lstStyle/>
                    <a:p>
                      <a:pPr marL="0" marR="0" indent="0" algn="l" defTabSz="914400" rtl="0" eaLnBrk="1" fontAlgn="auto" latinLnBrk="0" hangingPunct="1">
                        <a:lnSpc>
                          <a:spcPct val="125000"/>
                        </a:lnSpc>
                        <a:spcBef>
                          <a:spcPts val="0"/>
                        </a:spcBef>
                        <a:spcAft>
                          <a:spcPts val="0"/>
                        </a:spcAft>
                        <a:buClrTx/>
                        <a:buSzTx/>
                        <a:buFontTx/>
                        <a:buNone/>
                        <a:tabLst/>
                        <a:defRPr/>
                      </a:pPr>
                      <a:r>
                        <a:rPr lang="zh-CN" altLang="zh-CN" sz="1600" b="0" dirty="0" smtClean="0">
                          <a:solidFill>
                            <a:schemeClr val="tx1"/>
                          </a:solidFill>
                          <a:effectLst>
                            <a:outerShdw blurRad="38100" dist="38100" dir="2700000" algn="tl">
                              <a:srgbClr val="FFFFFF"/>
                            </a:outerShdw>
                          </a:effectLst>
                          <a:latin typeface="Arial" panose="020B0604020202020204" pitchFamily="34" charset="0"/>
                        </a:rPr>
                        <a:t>大理岩、片麻岩、片岩、板岩、石英岩等 </a:t>
                      </a:r>
                    </a:p>
                  </a:txBody>
                  <a:tcPr marL="91443" marR="91443" marT="45700" marB="45700"/>
                </a:tc>
              </a:tr>
            </a:tbl>
          </a:graphicData>
        </a:graphic>
      </p:graphicFrame>
      <p:sp>
        <p:nvSpPr>
          <p:cNvPr id="6173" name="灯片编号占位符 2"/>
          <p:cNvSpPr>
            <a:spLocks noGrp="1"/>
          </p:cNvSpPr>
          <p:nvPr>
            <p:ph type="sldNum" sz="quarter" idx="12"/>
          </p:nvPr>
        </p:nvSpPr>
        <p:spPr>
          <a:noFill/>
        </p:spPr>
        <p:txBody>
          <a:bodyPr/>
          <a:lstStyle>
            <a:lvl1pPr eaLnBrk="0" hangingPunct="0">
              <a:defRPr sz="2400">
                <a:solidFill>
                  <a:schemeClr val="bg1"/>
                </a:solidFill>
                <a:latin typeface="Times New Roman" pitchFamily="18" charset="0"/>
                <a:ea typeface="宋体" pitchFamily="2" charset="-122"/>
              </a:defRPr>
            </a:lvl1pPr>
            <a:lvl2pPr marL="742950" indent="-285750" eaLnBrk="0" hangingPunct="0">
              <a:defRPr sz="2400">
                <a:solidFill>
                  <a:schemeClr val="bg1"/>
                </a:solidFill>
                <a:latin typeface="Times New Roman" pitchFamily="18" charset="0"/>
                <a:ea typeface="宋体" pitchFamily="2" charset="-122"/>
              </a:defRPr>
            </a:lvl2pPr>
            <a:lvl3pPr marL="1143000" indent="-228600" eaLnBrk="0" hangingPunct="0">
              <a:defRPr sz="2400">
                <a:solidFill>
                  <a:schemeClr val="bg1"/>
                </a:solidFill>
                <a:latin typeface="Times New Roman" pitchFamily="18" charset="0"/>
                <a:ea typeface="宋体" pitchFamily="2" charset="-122"/>
              </a:defRPr>
            </a:lvl3pPr>
            <a:lvl4pPr marL="1600200" indent="-228600" eaLnBrk="0" hangingPunct="0">
              <a:defRPr sz="2400">
                <a:solidFill>
                  <a:schemeClr val="bg1"/>
                </a:solidFill>
                <a:latin typeface="Times New Roman" pitchFamily="18" charset="0"/>
                <a:ea typeface="宋体" pitchFamily="2" charset="-122"/>
              </a:defRPr>
            </a:lvl4pPr>
            <a:lvl5pPr marL="2057400" indent="-228600" eaLnBrk="0" hangingPunct="0">
              <a:defRPr sz="2400">
                <a:solidFill>
                  <a:schemeClr val="bg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bg1"/>
                </a:solidFill>
                <a:latin typeface="Times New Roman" pitchFamily="18" charset="0"/>
                <a:ea typeface="宋体" pitchFamily="2" charset="-122"/>
              </a:defRPr>
            </a:lvl9pPr>
          </a:lstStyle>
          <a:p>
            <a:pPr eaLnBrk="1" hangingPunct="1"/>
            <a:fld id="{59955592-798F-403E-8B9C-A189F565F60F}" type="slidenum">
              <a:rPr lang="en-US" altLang="zh-CN" sz="1400" smtClean="0">
                <a:solidFill>
                  <a:schemeClr val="tx1"/>
                </a:solidFill>
              </a:rPr>
              <a:pPr eaLnBrk="1" hangingPunct="1"/>
              <a:t>9</a:t>
            </a:fld>
            <a:endParaRPr lang="en-US" altLang="zh-CN" sz="1400" smtClean="0">
              <a:solidFill>
                <a:schemeClr val="tx1"/>
              </a:solidFill>
            </a:endParaRPr>
          </a:p>
        </p:txBody>
      </p:sp>
    </p:spTree>
    <p:extLst>
      <p:ext uri="{BB962C8B-B14F-4D97-AF65-F5344CB8AC3E}">
        <p14:creationId xmlns:p14="http://schemas.microsoft.com/office/powerpoint/2010/main" val="4034332007"/>
      </p:ext>
    </p:extLst>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000" y="3597275"/>
            <a:ext cx="4318000"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1" name="Picture 3"/>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400" y="625475"/>
            <a:ext cx="4318000"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2" name="Picture 4"/>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 y="609600"/>
            <a:ext cx="4318000"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3" name="Picture 5"/>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97400" y="3597275"/>
            <a:ext cx="4318000"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819299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slide(fromBottom)">
                                      <p:cBhvr>
                                        <p:cTn id="7" dur="500"/>
                                        <p:tgtEl>
                                          <p:spTgt spid="276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7651"/>
                                        </p:tgtEl>
                                        <p:attrNameLst>
                                          <p:attrName>style.visibility</p:attrName>
                                        </p:attrNameLst>
                                      </p:cBhvr>
                                      <p:to>
                                        <p:strVal val="visible"/>
                                      </p:to>
                                    </p:set>
                                    <p:animEffect transition="in" filter="checkerboard(across)">
                                      <p:cBhvr>
                                        <p:cTn id="12" dur="500"/>
                                        <p:tgtEl>
                                          <p:spTgt spid="2765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nodeType="clickEffect">
                                  <p:stCondLst>
                                    <p:cond delay="0"/>
                                  </p:stCondLst>
                                  <p:childTnLst>
                                    <p:set>
                                      <p:cBhvr>
                                        <p:cTn id="16" dur="1" fill="hold">
                                          <p:stCondLst>
                                            <p:cond delay="0"/>
                                          </p:stCondLst>
                                        </p:cTn>
                                        <p:tgtEl>
                                          <p:spTgt spid="27650"/>
                                        </p:tgtEl>
                                        <p:attrNameLst>
                                          <p:attrName>style.visibility</p:attrName>
                                        </p:attrNameLst>
                                      </p:cBhvr>
                                      <p:to>
                                        <p:strVal val="visible"/>
                                      </p:to>
                                    </p:set>
                                    <p:anim calcmode="lin" valueType="num">
                                      <p:cBhvr>
                                        <p:cTn id="17" dur="500" fill="hold"/>
                                        <p:tgtEl>
                                          <p:spTgt spid="27650"/>
                                        </p:tgtEl>
                                        <p:attrNameLst>
                                          <p:attrName>ppt_w</p:attrName>
                                        </p:attrNameLst>
                                      </p:cBhvr>
                                      <p:tavLst>
                                        <p:tav tm="0">
                                          <p:val>
                                            <p:fltVal val="0"/>
                                          </p:val>
                                        </p:tav>
                                        <p:tav tm="100000">
                                          <p:val>
                                            <p:strVal val="#ppt_w"/>
                                          </p:val>
                                        </p:tav>
                                      </p:tavLst>
                                    </p:anim>
                                    <p:anim calcmode="lin" valueType="num">
                                      <p:cBhvr>
                                        <p:cTn id="18" dur="500" fill="hold"/>
                                        <p:tgtEl>
                                          <p:spTgt spid="27650"/>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7653"/>
                                        </p:tgtEl>
                                        <p:attrNameLst>
                                          <p:attrName>style.visibility</p:attrName>
                                        </p:attrNameLst>
                                      </p:cBhvr>
                                      <p:to>
                                        <p:strVal val="visible"/>
                                      </p:to>
                                    </p:set>
                                    <p:animEffect transition="in" filter="dissolve">
                                      <p:cBhvr>
                                        <p:cTn id="23"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76200" y="609600"/>
            <a:ext cx="59229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fontAlgn="base">
              <a:spcBef>
                <a:spcPct val="0"/>
              </a:spcBef>
              <a:spcAft>
                <a:spcPct val="0"/>
              </a:spcAft>
            </a:pPr>
            <a:r>
              <a:rPr kumimoji="1" lang="en-US" altLang="zh-CN" sz="3600" b="1">
                <a:solidFill>
                  <a:srgbClr val="FF0000"/>
                </a:solidFill>
                <a:latin typeface="黑体" pitchFamily="2" charset="-122"/>
                <a:ea typeface="黑体" pitchFamily="2" charset="-122"/>
              </a:rPr>
              <a:t> (</a:t>
            </a:r>
            <a:r>
              <a:rPr kumimoji="1" lang="zh-CN" altLang="en-US" sz="3600" b="1">
                <a:solidFill>
                  <a:srgbClr val="FF0000"/>
                </a:solidFill>
                <a:latin typeface="黑体" pitchFamily="2" charset="-122"/>
                <a:ea typeface="黑体" pitchFamily="2" charset="-122"/>
              </a:rPr>
              <a:t>二</a:t>
            </a:r>
            <a:r>
              <a:rPr kumimoji="1" lang="en-US" altLang="zh-CN" sz="3600" b="1">
                <a:solidFill>
                  <a:srgbClr val="FF0000"/>
                </a:solidFill>
                <a:latin typeface="黑体" pitchFamily="2" charset="-122"/>
                <a:ea typeface="黑体" pitchFamily="2" charset="-122"/>
              </a:rPr>
              <a:t>) </a:t>
            </a:r>
            <a:r>
              <a:rPr kumimoji="1" lang="zh-CN" altLang="en-US" sz="3600" b="1">
                <a:solidFill>
                  <a:srgbClr val="FF0000"/>
                </a:solidFill>
                <a:latin typeface="黑体" pitchFamily="2" charset="-122"/>
                <a:ea typeface="黑体" pitchFamily="2" charset="-122"/>
              </a:rPr>
              <a:t>有机肥料的改土作用</a:t>
            </a:r>
            <a:r>
              <a:rPr kumimoji="1" lang="zh-CN" altLang="en-US" sz="3600" b="1">
                <a:solidFill>
                  <a:srgbClr val="BBE0E3"/>
                </a:solidFill>
                <a:latin typeface="黑体" pitchFamily="2" charset="-122"/>
                <a:ea typeface="黑体" pitchFamily="2" charset="-122"/>
              </a:rPr>
              <a:t> </a:t>
            </a:r>
          </a:p>
        </p:txBody>
      </p:sp>
      <p:sp>
        <p:nvSpPr>
          <p:cNvPr id="28675" name="Rectangle 3"/>
          <p:cNvSpPr>
            <a:spLocks noChangeArrowheads="1"/>
          </p:cNvSpPr>
          <p:nvPr/>
        </p:nvSpPr>
        <p:spPr bwMode="auto">
          <a:xfrm>
            <a:off x="522288" y="1690688"/>
            <a:ext cx="54578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fontAlgn="base">
              <a:spcBef>
                <a:spcPct val="0"/>
              </a:spcBef>
              <a:spcAft>
                <a:spcPct val="0"/>
              </a:spcAft>
            </a:pPr>
            <a:r>
              <a:rPr kumimoji="1" lang="zh-CN" altLang="en-US" sz="2800" b="1">
                <a:solidFill>
                  <a:srgbClr val="333399"/>
                </a:solidFill>
                <a:latin typeface="Times New Roman" pitchFamily="18" charset="0"/>
              </a:rPr>
              <a:t>（</a:t>
            </a:r>
            <a:r>
              <a:rPr kumimoji="1" lang="en-US" altLang="zh-CN" sz="2800" b="1">
                <a:solidFill>
                  <a:srgbClr val="333399"/>
                </a:solidFill>
                <a:latin typeface="Times New Roman" pitchFamily="18" charset="0"/>
              </a:rPr>
              <a:t>1</a:t>
            </a:r>
            <a:r>
              <a:rPr kumimoji="1" lang="zh-CN" altLang="en-US" sz="2800" b="1">
                <a:solidFill>
                  <a:srgbClr val="333399"/>
                </a:solidFill>
                <a:latin typeface="Times New Roman" pitchFamily="18" charset="0"/>
              </a:rPr>
              <a:t>）能增加和更新土壤有机质 ；</a:t>
            </a:r>
          </a:p>
        </p:txBody>
      </p:sp>
      <p:sp>
        <p:nvSpPr>
          <p:cNvPr id="28676" name="Text Box 4"/>
          <p:cNvSpPr txBox="1">
            <a:spLocks noChangeArrowheads="1"/>
          </p:cNvSpPr>
          <p:nvPr/>
        </p:nvSpPr>
        <p:spPr bwMode="auto">
          <a:xfrm>
            <a:off x="522288" y="2771775"/>
            <a:ext cx="45545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r>
              <a:rPr kumimoji="1" lang="zh-CN" altLang="en-US" sz="2800" b="1">
                <a:solidFill>
                  <a:srgbClr val="333399"/>
                </a:solidFill>
                <a:latin typeface="Times New Roman" pitchFamily="18" charset="0"/>
              </a:rPr>
              <a:t>（</a:t>
            </a:r>
            <a:r>
              <a:rPr kumimoji="1" lang="en-US" altLang="zh-CN" sz="2800" b="1">
                <a:solidFill>
                  <a:srgbClr val="333399"/>
                </a:solidFill>
                <a:latin typeface="Times New Roman" pitchFamily="18" charset="0"/>
              </a:rPr>
              <a:t>2</a:t>
            </a:r>
            <a:r>
              <a:rPr kumimoji="1" lang="zh-CN" altLang="en-US" sz="2800" b="1">
                <a:solidFill>
                  <a:srgbClr val="333399"/>
                </a:solidFill>
                <a:latin typeface="Times New Roman" pitchFamily="18" charset="0"/>
              </a:rPr>
              <a:t>）改善土壤理化性状 ；</a:t>
            </a:r>
          </a:p>
        </p:txBody>
      </p:sp>
      <p:sp>
        <p:nvSpPr>
          <p:cNvPr id="28677" name="Text Box 5"/>
          <p:cNvSpPr txBox="1">
            <a:spLocks noChangeArrowheads="1"/>
          </p:cNvSpPr>
          <p:nvPr/>
        </p:nvSpPr>
        <p:spPr bwMode="auto">
          <a:xfrm>
            <a:off x="533400" y="3900488"/>
            <a:ext cx="7010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r>
              <a:rPr kumimoji="1" lang="zh-CN" altLang="en-US" sz="2800" b="1">
                <a:solidFill>
                  <a:srgbClr val="333399"/>
                </a:solidFill>
                <a:latin typeface="Times New Roman" pitchFamily="18" charset="0"/>
              </a:rPr>
              <a:t>（</a:t>
            </a:r>
            <a:r>
              <a:rPr kumimoji="1" lang="en-US" altLang="zh-CN" sz="2800" b="1">
                <a:solidFill>
                  <a:srgbClr val="333399"/>
                </a:solidFill>
                <a:latin typeface="Times New Roman" pitchFamily="18" charset="0"/>
              </a:rPr>
              <a:t>3</a:t>
            </a:r>
            <a:r>
              <a:rPr kumimoji="1" lang="zh-CN" altLang="en-US" sz="2800" b="1">
                <a:solidFill>
                  <a:srgbClr val="333399"/>
                </a:solidFill>
                <a:latin typeface="Times New Roman" pitchFamily="18" charset="0"/>
              </a:rPr>
              <a:t>）可提高土壤生物活性 ；</a:t>
            </a:r>
          </a:p>
        </p:txBody>
      </p:sp>
      <p:sp>
        <p:nvSpPr>
          <p:cNvPr id="28678" name="Rectangle 6"/>
          <p:cNvSpPr>
            <a:spLocks noChangeArrowheads="1"/>
          </p:cNvSpPr>
          <p:nvPr/>
        </p:nvSpPr>
        <p:spPr bwMode="auto">
          <a:xfrm>
            <a:off x="684213" y="5484813"/>
            <a:ext cx="80772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fontAlgn="base">
              <a:spcBef>
                <a:spcPct val="0"/>
              </a:spcBef>
              <a:spcAft>
                <a:spcPct val="0"/>
              </a:spcAft>
            </a:pPr>
            <a:r>
              <a:rPr kumimoji="1" lang="en-US" altLang="zh-CN" sz="2800" b="1">
                <a:solidFill>
                  <a:srgbClr val="CC00FF"/>
                </a:solidFill>
                <a:latin typeface="Times New Roman" pitchFamily="18" charset="0"/>
                <a:ea typeface="黑体" pitchFamily="2" charset="-122"/>
              </a:rPr>
              <a:t>         </a:t>
            </a:r>
            <a:r>
              <a:rPr kumimoji="1" lang="zh-CN" altLang="en-US" sz="2800" b="1">
                <a:solidFill>
                  <a:srgbClr val="CC00FF"/>
                </a:solidFill>
                <a:latin typeface="Times New Roman" pitchFamily="18" charset="0"/>
                <a:ea typeface="黑体" pitchFamily="2" charset="-122"/>
              </a:rPr>
              <a:t>施有机肥料可以提高土壤活性和生物繁殖能力，从而提高土壤的吸附性能、缓冲性能和抗逆性能。</a:t>
            </a:r>
          </a:p>
        </p:txBody>
      </p:sp>
      <p:sp>
        <p:nvSpPr>
          <p:cNvPr id="28679" name="AutoShape 7"/>
          <p:cNvSpPr>
            <a:spLocks noChangeArrowheads="1"/>
          </p:cNvSpPr>
          <p:nvPr/>
        </p:nvSpPr>
        <p:spPr bwMode="auto">
          <a:xfrm>
            <a:off x="5715000" y="1628775"/>
            <a:ext cx="3429000" cy="1676400"/>
          </a:xfrm>
          <a:prstGeom prst="wedgeRoundRectCallout">
            <a:avLst>
              <a:gd name="adj1" fmla="val -76435"/>
              <a:gd name="adj2" fmla="val 36741"/>
              <a:gd name="adj3" fmla="val 16667"/>
            </a:avLst>
          </a:prstGeom>
          <a:solidFill>
            <a:schemeClr val="folHlink"/>
          </a:solidFill>
          <a:ln w="952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rIns="18000"/>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buClr>
                <a:srgbClr val="CC00FF"/>
              </a:buClr>
              <a:buFont typeface="Wingdings" pitchFamily="2" charset="2"/>
              <a:buChar char="Ø"/>
            </a:pPr>
            <a:r>
              <a:rPr kumimoji="1" lang="zh-CN" altLang="en-US" sz="2400" b="1">
                <a:solidFill>
                  <a:srgbClr val="000066"/>
                </a:solidFill>
                <a:latin typeface="Times New Roman" pitchFamily="18" charset="0"/>
              </a:rPr>
              <a:t>土壤团粒结构的形成，提高保水保肥能力</a:t>
            </a:r>
            <a:r>
              <a:rPr kumimoji="1" lang="en-US" altLang="zh-CN" sz="2400" b="1">
                <a:solidFill>
                  <a:srgbClr val="000066"/>
                </a:solidFill>
                <a:latin typeface="Times New Roman" pitchFamily="18" charset="0"/>
              </a:rPr>
              <a:t>;</a:t>
            </a:r>
          </a:p>
          <a:p>
            <a:pPr eaLnBrk="1" fontAlgn="base" hangingPunct="1">
              <a:spcBef>
                <a:spcPct val="0"/>
              </a:spcBef>
              <a:spcAft>
                <a:spcPct val="0"/>
              </a:spcAft>
              <a:buClr>
                <a:srgbClr val="CC00FF"/>
              </a:buClr>
              <a:buFont typeface="Wingdings" pitchFamily="2" charset="2"/>
              <a:buChar char="Ø"/>
            </a:pPr>
            <a:r>
              <a:rPr kumimoji="1" lang="zh-CN" altLang="en-US" sz="2400" b="1">
                <a:solidFill>
                  <a:srgbClr val="000000"/>
                </a:solidFill>
                <a:latin typeface="Times New Roman" pitchFamily="18" charset="0"/>
              </a:rPr>
              <a:t>增加阳离子交换量，改善化学性状。</a:t>
            </a:r>
          </a:p>
        </p:txBody>
      </p:sp>
      <p:sp>
        <p:nvSpPr>
          <p:cNvPr id="28680" name="AutoShape 8"/>
          <p:cNvSpPr>
            <a:spLocks/>
          </p:cNvSpPr>
          <p:nvPr/>
        </p:nvSpPr>
        <p:spPr bwMode="auto">
          <a:xfrm>
            <a:off x="5562600" y="3429000"/>
            <a:ext cx="3581400" cy="1905000"/>
          </a:xfrm>
          <a:prstGeom prst="borderCallout1">
            <a:avLst>
              <a:gd name="adj1" fmla="val 6000"/>
              <a:gd name="adj2" fmla="val -2130"/>
              <a:gd name="adj3" fmla="val 39083"/>
              <a:gd name="adj4" fmla="val -18306"/>
            </a:avLst>
          </a:prstGeom>
          <a:solidFill>
            <a:srgbClr val="FFFF99"/>
          </a:solidFill>
          <a:ln w="9525">
            <a:solidFill>
              <a:srgbClr val="CC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buFont typeface="Wingdings" pitchFamily="2" charset="2"/>
              <a:buChar char="Ø"/>
            </a:pPr>
            <a:r>
              <a:rPr kumimoji="1" lang="zh-CN" altLang="en-US" sz="2400" b="1">
                <a:solidFill>
                  <a:srgbClr val="009900"/>
                </a:solidFill>
                <a:latin typeface="Times New Roman" pitchFamily="18" charset="0"/>
              </a:rPr>
              <a:t>提供有机碳源，促进微生物活动；</a:t>
            </a:r>
          </a:p>
          <a:p>
            <a:pPr fontAlgn="base">
              <a:spcBef>
                <a:spcPct val="0"/>
              </a:spcBef>
              <a:spcAft>
                <a:spcPct val="0"/>
              </a:spcAft>
              <a:buFont typeface="Wingdings" pitchFamily="2" charset="2"/>
              <a:buChar char="Ø"/>
            </a:pPr>
            <a:r>
              <a:rPr kumimoji="1" lang="zh-CN" altLang="en-US" sz="2400" b="1">
                <a:solidFill>
                  <a:srgbClr val="000066"/>
                </a:solidFill>
                <a:latin typeface="Times New Roman" pitchFamily="18" charset="0"/>
              </a:rPr>
              <a:t>动物分泌和微生物产生的各种酶，进入土壤后可提高土壤中酶的活性。</a:t>
            </a:r>
          </a:p>
        </p:txBody>
      </p:sp>
    </p:spTree>
    <p:extLst>
      <p:ext uri="{BB962C8B-B14F-4D97-AF65-F5344CB8AC3E}">
        <p14:creationId xmlns:p14="http://schemas.microsoft.com/office/powerpoint/2010/main" val="35361942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8674"/>
                                        </p:tgtEl>
                                        <p:attrNameLst>
                                          <p:attrName>style.visibility</p:attrName>
                                        </p:attrNameLst>
                                      </p:cBhvr>
                                      <p:to>
                                        <p:strVal val="visible"/>
                                      </p:to>
                                    </p:set>
                                    <p:animEffect transition="in" filter="wipe(left)">
                                      <p:cBhvr>
                                        <p:cTn id="7" dur="1000"/>
                                        <p:tgtEl>
                                          <p:spTgt spid="28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8675"/>
                                        </p:tgtEl>
                                        <p:attrNameLst>
                                          <p:attrName>style.visibility</p:attrName>
                                        </p:attrNameLst>
                                      </p:cBhvr>
                                      <p:to>
                                        <p:strVal val="visible"/>
                                      </p:to>
                                    </p:set>
                                    <p:anim calcmode="lin" valueType="num">
                                      <p:cBhvr additive="base">
                                        <p:cTn id="12" dur="500" fill="hold"/>
                                        <p:tgtEl>
                                          <p:spTgt spid="28675"/>
                                        </p:tgtEl>
                                        <p:attrNameLst>
                                          <p:attrName>ppt_x</p:attrName>
                                        </p:attrNameLst>
                                      </p:cBhvr>
                                      <p:tavLst>
                                        <p:tav tm="0">
                                          <p:val>
                                            <p:strVal val="#ppt_x"/>
                                          </p:val>
                                        </p:tav>
                                        <p:tav tm="100000">
                                          <p:val>
                                            <p:strVal val="#ppt_x"/>
                                          </p:val>
                                        </p:tav>
                                      </p:tavLst>
                                    </p:anim>
                                    <p:anim calcmode="lin" valueType="num">
                                      <p:cBhvr additive="base">
                                        <p:cTn id="13" dur="500" fill="hold"/>
                                        <p:tgtEl>
                                          <p:spTgt spid="28675"/>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8676"/>
                                        </p:tgtEl>
                                        <p:attrNameLst>
                                          <p:attrName>style.visibility</p:attrName>
                                        </p:attrNameLst>
                                      </p:cBhvr>
                                      <p:to>
                                        <p:strVal val="visible"/>
                                      </p:to>
                                    </p:set>
                                    <p:anim calcmode="lin" valueType="num">
                                      <p:cBhvr additive="base">
                                        <p:cTn id="18" dur="500" fill="hold"/>
                                        <p:tgtEl>
                                          <p:spTgt spid="28676"/>
                                        </p:tgtEl>
                                        <p:attrNameLst>
                                          <p:attrName>ppt_x</p:attrName>
                                        </p:attrNameLst>
                                      </p:cBhvr>
                                      <p:tavLst>
                                        <p:tav tm="0">
                                          <p:val>
                                            <p:strVal val="#ppt_x"/>
                                          </p:val>
                                        </p:tav>
                                        <p:tav tm="100000">
                                          <p:val>
                                            <p:strVal val="#ppt_x"/>
                                          </p:val>
                                        </p:tav>
                                      </p:tavLst>
                                    </p:anim>
                                    <p:anim calcmode="lin" valueType="num">
                                      <p:cBhvr additive="base">
                                        <p:cTn id="19" dur="500" fill="hold"/>
                                        <p:tgtEl>
                                          <p:spTgt spid="28676"/>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28679"/>
                                        </p:tgtEl>
                                        <p:attrNameLst>
                                          <p:attrName>style.visibility</p:attrName>
                                        </p:attrNameLst>
                                      </p:cBhvr>
                                      <p:to>
                                        <p:strVal val="visible"/>
                                      </p:to>
                                    </p:set>
                                    <p:animEffect transition="in" filter="checkerboard(across)">
                                      <p:cBhvr>
                                        <p:cTn id="24" dur="500"/>
                                        <p:tgtEl>
                                          <p:spTgt spid="28679"/>
                                        </p:tgtEl>
                                      </p:cBhvr>
                                    </p:animEffect>
                                  </p:childTnLst>
                                  <p:subTnLst>
                                    <p:set>
                                      <p:cBhvr override="childStyle">
                                        <p:cTn dur="1" fill="hold" display="0" masterRel="nextClick" afterEffect="1"/>
                                        <p:tgtEl>
                                          <p:spTgt spid="28679"/>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8677"/>
                                        </p:tgtEl>
                                        <p:attrNameLst>
                                          <p:attrName>style.visibility</p:attrName>
                                        </p:attrNameLst>
                                      </p:cBhvr>
                                      <p:to>
                                        <p:strVal val="visible"/>
                                      </p:to>
                                    </p:set>
                                    <p:anim calcmode="lin" valueType="num">
                                      <p:cBhvr additive="base">
                                        <p:cTn id="29" dur="500" fill="hold"/>
                                        <p:tgtEl>
                                          <p:spTgt spid="28677"/>
                                        </p:tgtEl>
                                        <p:attrNameLst>
                                          <p:attrName>ppt_x</p:attrName>
                                        </p:attrNameLst>
                                      </p:cBhvr>
                                      <p:tavLst>
                                        <p:tav tm="0">
                                          <p:val>
                                            <p:strVal val="#ppt_x"/>
                                          </p:val>
                                        </p:tav>
                                        <p:tav tm="100000">
                                          <p:val>
                                            <p:strVal val="#ppt_x"/>
                                          </p:val>
                                        </p:tav>
                                      </p:tavLst>
                                    </p:anim>
                                    <p:anim calcmode="lin" valueType="num">
                                      <p:cBhvr additive="base">
                                        <p:cTn id="30" dur="500" fill="hold"/>
                                        <p:tgtEl>
                                          <p:spTgt spid="28677"/>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28680"/>
                                        </p:tgtEl>
                                        <p:attrNameLst>
                                          <p:attrName>style.visibility</p:attrName>
                                        </p:attrNameLst>
                                      </p:cBhvr>
                                      <p:to>
                                        <p:strVal val="visible"/>
                                      </p:to>
                                    </p:set>
                                    <p:animEffect transition="in" filter="randombar(horizontal)">
                                      <p:cBhvr>
                                        <p:cTn id="35" dur="500"/>
                                        <p:tgtEl>
                                          <p:spTgt spid="28680"/>
                                        </p:tgtEl>
                                      </p:cBhvr>
                                    </p:animEffect>
                                  </p:childTnLst>
                                  <p:subTnLst>
                                    <p:set>
                                      <p:cBhvr override="childStyle">
                                        <p:cTn dur="1" fill="hold" display="0" masterRel="nextClick" afterEffect="1"/>
                                        <p:tgtEl>
                                          <p:spTgt spid="28680"/>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16" fill="hold" grpId="0" nodeType="clickEffect">
                                  <p:stCondLst>
                                    <p:cond delay="0"/>
                                  </p:stCondLst>
                                  <p:childTnLst>
                                    <p:set>
                                      <p:cBhvr>
                                        <p:cTn id="39" dur="1" fill="hold">
                                          <p:stCondLst>
                                            <p:cond delay="0"/>
                                          </p:stCondLst>
                                        </p:cTn>
                                        <p:tgtEl>
                                          <p:spTgt spid="28678"/>
                                        </p:tgtEl>
                                        <p:attrNameLst>
                                          <p:attrName>style.visibility</p:attrName>
                                        </p:attrNameLst>
                                      </p:cBhvr>
                                      <p:to>
                                        <p:strVal val="visible"/>
                                      </p:to>
                                    </p:set>
                                    <p:anim calcmode="lin" valueType="num">
                                      <p:cBhvr>
                                        <p:cTn id="40" dur="500" fill="hold"/>
                                        <p:tgtEl>
                                          <p:spTgt spid="28678"/>
                                        </p:tgtEl>
                                        <p:attrNameLst>
                                          <p:attrName>ppt_w</p:attrName>
                                        </p:attrNameLst>
                                      </p:cBhvr>
                                      <p:tavLst>
                                        <p:tav tm="0">
                                          <p:val>
                                            <p:fltVal val="0"/>
                                          </p:val>
                                        </p:tav>
                                        <p:tav tm="100000">
                                          <p:val>
                                            <p:strVal val="#ppt_w"/>
                                          </p:val>
                                        </p:tav>
                                      </p:tavLst>
                                    </p:anim>
                                    <p:anim calcmode="lin" valueType="num">
                                      <p:cBhvr>
                                        <p:cTn id="41" dur="500" fill="hold"/>
                                        <p:tgtEl>
                                          <p:spTgt spid="2867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p:bldP spid="28675" grpId="0"/>
      <p:bldP spid="28676" grpId="0"/>
      <p:bldP spid="28677" grpId="0"/>
      <p:bldP spid="28678" grpId="0"/>
      <p:bldP spid="28679" grpId="0" animBg="1"/>
      <p:bldP spid="2868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76200" y="762000"/>
            <a:ext cx="61515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defTabSz="762000" eaLnBrk="0" hangingPunct="0">
              <a:defRPr>
                <a:solidFill>
                  <a:schemeClr val="tx1"/>
                </a:solidFill>
                <a:latin typeface="Arial" charset="0"/>
                <a:ea typeface="宋体" pitchFamily="2" charset="-122"/>
              </a:defRPr>
            </a:lvl1pPr>
            <a:lvl2pPr marL="742950" indent="-285750" defTabSz="762000" eaLnBrk="0" hangingPunct="0">
              <a:defRPr>
                <a:solidFill>
                  <a:schemeClr val="tx1"/>
                </a:solidFill>
                <a:latin typeface="Arial" charset="0"/>
                <a:ea typeface="宋体" pitchFamily="2" charset="-122"/>
              </a:defRPr>
            </a:lvl2pPr>
            <a:lvl3pPr marL="1143000" indent="-228600" defTabSz="762000" eaLnBrk="0" hangingPunct="0">
              <a:defRPr>
                <a:solidFill>
                  <a:schemeClr val="tx1"/>
                </a:solidFill>
                <a:latin typeface="Arial" charset="0"/>
                <a:ea typeface="宋体" pitchFamily="2" charset="-122"/>
              </a:defRPr>
            </a:lvl3pPr>
            <a:lvl4pPr marL="1600200" indent="-228600" defTabSz="762000" eaLnBrk="0" hangingPunct="0">
              <a:defRPr>
                <a:solidFill>
                  <a:schemeClr val="tx1"/>
                </a:solidFill>
                <a:latin typeface="Arial" charset="0"/>
                <a:ea typeface="宋体" pitchFamily="2" charset="-122"/>
              </a:defRPr>
            </a:lvl4pPr>
            <a:lvl5pPr marL="2057400" indent="-228600" defTabSz="762000" eaLnBrk="0" hangingPunct="0">
              <a:defRPr>
                <a:solidFill>
                  <a:schemeClr val="tx1"/>
                </a:solidFill>
                <a:latin typeface="Arial" charset="0"/>
                <a:ea typeface="宋体" pitchFamily="2" charset="-122"/>
              </a:defRPr>
            </a:lvl5pPr>
            <a:lvl6pPr marL="2514600" indent="-228600" defTabSz="762000" eaLnBrk="0" fontAlgn="base" hangingPunct="0">
              <a:spcBef>
                <a:spcPct val="0"/>
              </a:spcBef>
              <a:spcAft>
                <a:spcPct val="0"/>
              </a:spcAft>
              <a:defRPr>
                <a:solidFill>
                  <a:schemeClr val="tx1"/>
                </a:solidFill>
                <a:latin typeface="Arial" charset="0"/>
                <a:ea typeface="宋体" pitchFamily="2" charset="-122"/>
              </a:defRPr>
            </a:lvl6pPr>
            <a:lvl7pPr marL="2971800" indent="-228600" defTabSz="762000" eaLnBrk="0" fontAlgn="base" hangingPunct="0">
              <a:spcBef>
                <a:spcPct val="0"/>
              </a:spcBef>
              <a:spcAft>
                <a:spcPct val="0"/>
              </a:spcAft>
              <a:defRPr>
                <a:solidFill>
                  <a:schemeClr val="tx1"/>
                </a:solidFill>
                <a:latin typeface="Arial" charset="0"/>
                <a:ea typeface="宋体" pitchFamily="2" charset="-122"/>
              </a:defRPr>
            </a:lvl7pPr>
            <a:lvl8pPr marL="3429000" indent="-228600" defTabSz="762000" eaLnBrk="0" fontAlgn="base" hangingPunct="0">
              <a:spcBef>
                <a:spcPct val="0"/>
              </a:spcBef>
              <a:spcAft>
                <a:spcPct val="0"/>
              </a:spcAft>
              <a:defRPr>
                <a:solidFill>
                  <a:schemeClr val="tx1"/>
                </a:solidFill>
                <a:latin typeface="Arial" charset="0"/>
                <a:ea typeface="宋体" pitchFamily="2" charset="-122"/>
              </a:defRPr>
            </a:lvl8pPr>
            <a:lvl9pPr marL="3886200" indent="-228600" defTabSz="762000" eaLnBrk="0" fontAlgn="base" hangingPunct="0">
              <a:spcBef>
                <a:spcPct val="0"/>
              </a:spcBef>
              <a:spcAft>
                <a:spcPct val="0"/>
              </a:spcAft>
              <a:defRPr>
                <a:solidFill>
                  <a:schemeClr val="tx1"/>
                </a:solidFill>
                <a:latin typeface="Arial" charset="0"/>
                <a:ea typeface="宋体" pitchFamily="2" charset="-122"/>
              </a:defRPr>
            </a:lvl9pPr>
          </a:lstStyle>
          <a:p>
            <a:pPr fontAlgn="base">
              <a:spcBef>
                <a:spcPct val="0"/>
              </a:spcBef>
              <a:spcAft>
                <a:spcPct val="0"/>
              </a:spcAft>
            </a:pPr>
            <a:r>
              <a:rPr kumimoji="1" lang="en-US" altLang="zh-CN" sz="3600" b="1">
                <a:solidFill>
                  <a:srgbClr val="BBE0E3"/>
                </a:solidFill>
                <a:latin typeface="黑体" pitchFamily="2" charset="-122"/>
                <a:ea typeface="黑体" pitchFamily="2" charset="-122"/>
              </a:rPr>
              <a:t> </a:t>
            </a:r>
            <a:r>
              <a:rPr kumimoji="1" lang="en-US" altLang="zh-CN" sz="3600" b="1">
                <a:solidFill>
                  <a:srgbClr val="FF0000"/>
                </a:solidFill>
                <a:latin typeface="黑体" pitchFamily="2" charset="-122"/>
                <a:ea typeface="黑体" pitchFamily="2" charset="-122"/>
              </a:rPr>
              <a:t>(</a:t>
            </a:r>
            <a:r>
              <a:rPr kumimoji="1" lang="zh-CN" altLang="en-US" sz="3600" b="1">
                <a:solidFill>
                  <a:srgbClr val="FF0000"/>
                </a:solidFill>
                <a:latin typeface="黑体" pitchFamily="2" charset="-122"/>
                <a:ea typeface="黑体" pitchFamily="2" charset="-122"/>
              </a:rPr>
              <a:t>三</a:t>
            </a:r>
            <a:r>
              <a:rPr kumimoji="1" lang="en-US" altLang="zh-CN" sz="3600" b="1">
                <a:solidFill>
                  <a:srgbClr val="FF0000"/>
                </a:solidFill>
                <a:latin typeface="黑体" pitchFamily="2" charset="-122"/>
                <a:ea typeface="黑体" pitchFamily="2" charset="-122"/>
              </a:rPr>
              <a:t>)</a:t>
            </a:r>
            <a:r>
              <a:rPr kumimoji="1" lang="zh-CN" altLang="en-US" sz="3600" b="1">
                <a:solidFill>
                  <a:srgbClr val="FF0000"/>
                </a:solidFill>
                <a:latin typeface="黑体" pitchFamily="2" charset="-122"/>
                <a:ea typeface="黑体" pitchFamily="2" charset="-122"/>
              </a:rPr>
              <a:t>在资源环境方面的作用</a:t>
            </a:r>
            <a:r>
              <a:rPr kumimoji="1" lang="zh-CN" altLang="en-US" sz="3600" b="1">
                <a:solidFill>
                  <a:srgbClr val="BBE0E3"/>
                </a:solidFill>
                <a:latin typeface="黑体" pitchFamily="2" charset="-122"/>
                <a:ea typeface="黑体" pitchFamily="2" charset="-122"/>
              </a:rPr>
              <a:t> </a:t>
            </a:r>
          </a:p>
        </p:txBody>
      </p:sp>
      <p:sp>
        <p:nvSpPr>
          <p:cNvPr id="31747" name="Text Box 3"/>
          <p:cNvSpPr txBox="1">
            <a:spLocks noChangeArrowheads="1"/>
          </p:cNvSpPr>
          <p:nvPr/>
        </p:nvSpPr>
        <p:spPr bwMode="auto">
          <a:xfrm>
            <a:off x="1368425" y="2362200"/>
            <a:ext cx="611188" cy="2290763"/>
          </a:xfrm>
          <a:prstGeom prst="rect">
            <a:avLst/>
          </a:prstGeom>
          <a:gradFill rotWithShape="0">
            <a:gsLst>
              <a:gs pos="0">
                <a:srgbClr val="CC0000"/>
              </a:gs>
              <a:gs pos="100000">
                <a:srgbClr val="33CC33"/>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50000"/>
              </a:spcBef>
              <a:spcAft>
                <a:spcPct val="0"/>
              </a:spcAft>
            </a:pPr>
            <a:r>
              <a:rPr kumimoji="1" lang="zh-CN" altLang="en-US" sz="2800" b="1">
                <a:solidFill>
                  <a:srgbClr val="000000"/>
                </a:solidFill>
                <a:latin typeface="Times New Roman" pitchFamily="18" charset="0"/>
              </a:rPr>
              <a:t>有机废弃物</a:t>
            </a:r>
          </a:p>
        </p:txBody>
      </p:sp>
      <p:sp>
        <p:nvSpPr>
          <p:cNvPr id="31748" name="AutoShape 4"/>
          <p:cNvSpPr>
            <a:spLocks noChangeArrowheads="1"/>
          </p:cNvSpPr>
          <p:nvPr/>
        </p:nvSpPr>
        <p:spPr bwMode="auto">
          <a:xfrm>
            <a:off x="2133600" y="2209800"/>
            <a:ext cx="1717675" cy="714375"/>
          </a:xfrm>
          <a:prstGeom prst="rightArrow">
            <a:avLst>
              <a:gd name="adj1" fmla="val 50000"/>
              <a:gd name="adj2" fmla="val 60111"/>
            </a:avLst>
          </a:prstGeom>
          <a:gradFill rotWithShape="0">
            <a:gsLst>
              <a:gs pos="0">
                <a:srgbClr val="FFFFFF"/>
              </a:gs>
              <a:gs pos="100000">
                <a:srgbClr val="CC0000"/>
              </a:gs>
            </a:gsLst>
            <a:lin ang="0" scaled="1"/>
          </a:gradFill>
          <a:ln w="9525">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pPr>
            <a:endParaRPr lang="zh-CN" altLang="en-US">
              <a:solidFill>
                <a:srgbClr val="000000"/>
              </a:solidFill>
            </a:endParaRPr>
          </a:p>
        </p:txBody>
      </p:sp>
      <p:sp>
        <p:nvSpPr>
          <p:cNvPr id="31749" name="AutoShape 5"/>
          <p:cNvSpPr>
            <a:spLocks noChangeArrowheads="1"/>
          </p:cNvSpPr>
          <p:nvPr/>
        </p:nvSpPr>
        <p:spPr bwMode="auto">
          <a:xfrm>
            <a:off x="2133600" y="3581400"/>
            <a:ext cx="1717675" cy="784225"/>
          </a:xfrm>
          <a:prstGeom prst="rightArrow">
            <a:avLst>
              <a:gd name="adj1" fmla="val 50000"/>
              <a:gd name="adj2" fmla="val 54757"/>
            </a:avLst>
          </a:prstGeom>
          <a:gradFill rotWithShape="0">
            <a:gsLst>
              <a:gs pos="0">
                <a:srgbClr val="FFFFFF"/>
              </a:gs>
              <a:gs pos="100000">
                <a:srgbClr val="009900"/>
              </a:gs>
            </a:gsLst>
            <a:lin ang="0" scaled="1"/>
          </a:gradFill>
          <a:ln w="952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fontAlgn="base" hangingPunct="1">
              <a:spcBef>
                <a:spcPct val="0"/>
              </a:spcBef>
              <a:spcAft>
                <a:spcPct val="0"/>
              </a:spcAft>
            </a:pPr>
            <a:r>
              <a:rPr kumimoji="1" lang="zh-CN" altLang="en-US" sz="2800" b="1">
                <a:solidFill>
                  <a:srgbClr val="000000"/>
                </a:solidFill>
                <a:latin typeface="Times New Roman" pitchFamily="18" charset="0"/>
              </a:rPr>
              <a:t>合理利用</a:t>
            </a:r>
          </a:p>
        </p:txBody>
      </p:sp>
      <p:grpSp>
        <p:nvGrpSpPr>
          <p:cNvPr id="31750" name="Group 6"/>
          <p:cNvGrpSpPr>
            <a:grpSpLocks/>
          </p:cNvGrpSpPr>
          <p:nvPr/>
        </p:nvGrpSpPr>
        <p:grpSpPr bwMode="auto">
          <a:xfrm>
            <a:off x="3886200" y="1905000"/>
            <a:ext cx="3854450" cy="1189038"/>
            <a:chOff x="2448" y="1200"/>
            <a:chExt cx="1968" cy="766"/>
          </a:xfrm>
        </p:grpSpPr>
        <p:sp>
          <p:nvSpPr>
            <p:cNvPr id="24587" name="Text Box 7"/>
            <p:cNvSpPr txBox="1">
              <a:spLocks noChangeArrowheads="1"/>
            </p:cNvSpPr>
            <p:nvPr/>
          </p:nvSpPr>
          <p:spPr bwMode="auto">
            <a:xfrm>
              <a:off x="2784" y="1200"/>
              <a:ext cx="816"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r>
                <a:rPr kumimoji="1" lang="zh-CN" altLang="en-US" sz="2800" b="1">
                  <a:solidFill>
                    <a:srgbClr val="CC0000"/>
                  </a:solidFill>
                  <a:latin typeface="Times New Roman" pitchFamily="18" charset="0"/>
                </a:rPr>
                <a:t>污染环境</a:t>
              </a:r>
            </a:p>
          </p:txBody>
        </p:sp>
        <p:sp>
          <p:nvSpPr>
            <p:cNvPr id="24588" name="Text Box 8"/>
            <p:cNvSpPr txBox="1">
              <a:spLocks noChangeArrowheads="1"/>
            </p:cNvSpPr>
            <p:nvPr/>
          </p:nvSpPr>
          <p:spPr bwMode="auto">
            <a:xfrm>
              <a:off x="2736" y="1632"/>
              <a:ext cx="1680"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r>
                <a:rPr kumimoji="1" lang="zh-CN" altLang="en-US" sz="2800" b="1">
                  <a:solidFill>
                    <a:srgbClr val="CC0000"/>
                  </a:solidFill>
                  <a:latin typeface="Times New Roman" pitchFamily="18" charset="0"/>
                </a:rPr>
                <a:t>影响人类生存空间</a:t>
              </a:r>
            </a:p>
          </p:txBody>
        </p:sp>
        <p:sp>
          <p:nvSpPr>
            <p:cNvPr id="24589" name="AutoShape 9"/>
            <p:cNvSpPr>
              <a:spLocks/>
            </p:cNvSpPr>
            <p:nvPr/>
          </p:nvSpPr>
          <p:spPr bwMode="auto">
            <a:xfrm>
              <a:off x="2448" y="1344"/>
              <a:ext cx="192" cy="528"/>
            </a:xfrm>
            <a:prstGeom prst="leftBrace">
              <a:avLst>
                <a:gd name="adj1" fmla="val 22917"/>
                <a:gd name="adj2" fmla="val 50000"/>
              </a:avLst>
            </a:prstGeom>
            <a:noFill/>
            <a:ln w="28575">
              <a:solidFill>
                <a:srgbClr val="CC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pPr>
              <a:endParaRPr lang="zh-CN" altLang="en-US">
                <a:solidFill>
                  <a:srgbClr val="000000"/>
                </a:solidFill>
              </a:endParaRPr>
            </a:p>
          </p:txBody>
        </p:sp>
      </p:grpSp>
      <p:grpSp>
        <p:nvGrpSpPr>
          <p:cNvPr id="31754" name="Group 10"/>
          <p:cNvGrpSpPr>
            <a:grpSpLocks/>
          </p:cNvGrpSpPr>
          <p:nvPr/>
        </p:nvGrpSpPr>
        <p:grpSpPr bwMode="auto">
          <a:xfrm>
            <a:off x="3995738" y="3429000"/>
            <a:ext cx="2376487" cy="1082675"/>
            <a:chOff x="2496" y="2160"/>
            <a:chExt cx="1152" cy="737"/>
          </a:xfrm>
        </p:grpSpPr>
        <p:sp>
          <p:nvSpPr>
            <p:cNvPr id="24584" name="Text Box 11"/>
            <p:cNvSpPr txBox="1">
              <a:spLocks noChangeArrowheads="1"/>
            </p:cNvSpPr>
            <p:nvPr/>
          </p:nvSpPr>
          <p:spPr bwMode="auto">
            <a:xfrm>
              <a:off x="2736" y="2160"/>
              <a:ext cx="912"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r>
                <a:rPr kumimoji="1" lang="zh-CN" altLang="en-US" sz="2800" b="1">
                  <a:solidFill>
                    <a:srgbClr val="009900"/>
                  </a:solidFill>
                  <a:latin typeface="Times New Roman" pitchFamily="18" charset="0"/>
                </a:rPr>
                <a:t>节约资源</a:t>
              </a:r>
            </a:p>
          </p:txBody>
        </p:sp>
        <p:sp>
          <p:nvSpPr>
            <p:cNvPr id="24585" name="Text Box 12"/>
            <p:cNvSpPr txBox="1">
              <a:spLocks noChangeArrowheads="1"/>
            </p:cNvSpPr>
            <p:nvPr/>
          </p:nvSpPr>
          <p:spPr bwMode="auto">
            <a:xfrm>
              <a:off x="2736" y="2544"/>
              <a:ext cx="912"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50000"/>
                </a:spcBef>
                <a:spcAft>
                  <a:spcPct val="0"/>
                </a:spcAft>
              </a:pPr>
              <a:r>
                <a:rPr kumimoji="1" lang="zh-CN" altLang="en-US" sz="2800" b="1">
                  <a:solidFill>
                    <a:srgbClr val="009900"/>
                  </a:solidFill>
                  <a:latin typeface="Times New Roman" pitchFamily="18" charset="0"/>
                </a:rPr>
                <a:t>净化环境</a:t>
              </a:r>
            </a:p>
          </p:txBody>
        </p:sp>
        <p:sp>
          <p:nvSpPr>
            <p:cNvPr id="24586" name="AutoShape 13"/>
            <p:cNvSpPr>
              <a:spLocks/>
            </p:cNvSpPr>
            <p:nvPr/>
          </p:nvSpPr>
          <p:spPr bwMode="auto">
            <a:xfrm>
              <a:off x="2496" y="2256"/>
              <a:ext cx="192" cy="528"/>
            </a:xfrm>
            <a:prstGeom prst="leftBrace">
              <a:avLst>
                <a:gd name="adj1" fmla="val 22917"/>
                <a:gd name="adj2" fmla="val 50000"/>
              </a:avLst>
            </a:prstGeom>
            <a:noFill/>
            <a:ln w="28575">
              <a:solidFill>
                <a:srgbClr val="0099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fontAlgn="base" hangingPunct="1">
                <a:spcBef>
                  <a:spcPct val="0"/>
                </a:spcBef>
                <a:spcAft>
                  <a:spcPct val="0"/>
                </a:spcAft>
              </a:pPr>
              <a:endParaRPr lang="zh-CN" altLang="en-US">
                <a:solidFill>
                  <a:srgbClr val="000000"/>
                </a:solidFill>
              </a:endParaRPr>
            </a:p>
          </p:txBody>
        </p:sp>
      </p:grpSp>
    </p:spTree>
    <p:extLst>
      <p:ext uri="{BB962C8B-B14F-4D97-AF65-F5344CB8AC3E}">
        <p14:creationId xmlns:p14="http://schemas.microsoft.com/office/powerpoint/2010/main" val="2771770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6"/>
                                        </p:tgtEl>
                                        <p:attrNameLst>
                                          <p:attrName>style.visibility</p:attrName>
                                        </p:attrNameLst>
                                      </p:cBhvr>
                                      <p:to>
                                        <p:strVal val="visible"/>
                                      </p:to>
                                    </p:set>
                                    <p:animEffect transition="in" filter="wipe(left)">
                                      <p:cBhvr>
                                        <p:cTn id="7" dur="1000"/>
                                        <p:tgtEl>
                                          <p:spTgt spid="317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31747"/>
                                        </p:tgtEl>
                                        <p:attrNameLst>
                                          <p:attrName>style.visibility</p:attrName>
                                        </p:attrNameLst>
                                      </p:cBhvr>
                                      <p:to>
                                        <p:strVal val="visible"/>
                                      </p:to>
                                    </p:set>
                                    <p:anim to="" calcmode="lin" valueType="num">
                                      <p:cBhvr>
                                        <p:cTn id="12" dur="1" fill="hold"/>
                                        <p:tgtEl>
                                          <p:spTgt spid="31747"/>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8"/>
                                        </p:tgtEl>
                                        <p:attrNameLst>
                                          <p:attrName>style.visibility</p:attrName>
                                        </p:attrNameLst>
                                      </p:cBhvr>
                                      <p:to>
                                        <p:strVal val="visible"/>
                                      </p:to>
                                    </p:set>
                                    <p:animEffect transition="in" filter="wipe(left)">
                                      <p:cBhvr>
                                        <p:cTn id="17" dur="1000"/>
                                        <p:tgtEl>
                                          <p:spTgt spid="317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1750"/>
                                        </p:tgtEl>
                                        <p:attrNameLst>
                                          <p:attrName>style.visibility</p:attrName>
                                        </p:attrNameLst>
                                      </p:cBhvr>
                                      <p:to>
                                        <p:strVal val="visible"/>
                                      </p:to>
                                    </p:set>
                                    <p:animEffect transition="in" filter="wipe(left)">
                                      <p:cBhvr>
                                        <p:cTn id="22" dur="1000"/>
                                        <p:tgtEl>
                                          <p:spTgt spid="3175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1749"/>
                                        </p:tgtEl>
                                        <p:attrNameLst>
                                          <p:attrName>style.visibility</p:attrName>
                                        </p:attrNameLst>
                                      </p:cBhvr>
                                      <p:to>
                                        <p:strVal val="visible"/>
                                      </p:to>
                                    </p:set>
                                    <p:animEffect transition="in" filter="wipe(left)">
                                      <p:cBhvr>
                                        <p:cTn id="27" dur="1000"/>
                                        <p:tgtEl>
                                          <p:spTgt spid="317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1754"/>
                                        </p:tgtEl>
                                        <p:attrNameLst>
                                          <p:attrName>style.visibility</p:attrName>
                                        </p:attrNameLst>
                                      </p:cBhvr>
                                      <p:to>
                                        <p:strVal val="visible"/>
                                      </p:to>
                                    </p:set>
                                    <p:animEffect transition="in" filter="wipe(left)">
                                      <p:cBhvr>
                                        <p:cTn id="32" dur="1000"/>
                                        <p:tgtEl>
                                          <p:spTgt spid="31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p:bldP spid="31747" grpId="0" animBg="1"/>
      <p:bldP spid="31748" grpId="0" animBg="1"/>
      <p:bldP spid="3174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0"/>
</p:tagLst>
</file>

<file path=ppt/tags/tag2.xml><?xml version="1.0" encoding="utf-8"?>
<p:tagLst xmlns:a="http://schemas.openxmlformats.org/drawingml/2006/main" xmlns:r="http://schemas.openxmlformats.org/officeDocument/2006/relationships" xmlns:p="http://schemas.openxmlformats.org/presentationml/2006/main">
  <p:tag name="TIMING" val="|28.8|1|3|4.9"/>
</p:tagLst>
</file>

<file path=ppt/tags/tag3.xml><?xml version="1.0" encoding="utf-8"?>
<p:tagLst xmlns:a="http://schemas.openxmlformats.org/drawingml/2006/main" xmlns:r="http://schemas.openxmlformats.org/officeDocument/2006/relationships" xmlns:p="http://schemas.openxmlformats.org/presentationml/2006/main">
  <p:tag name="TIMING" val="|22.2|4.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32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1239</TotalTime>
  <Words>5385</Words>
  <Application>Microsoft Office PowerPoint</Application>
  <PresentationFormat>全屏显示(4:3)</PresentationFormat>
  <Paragraphs>653</Paragraphs>
  <Slides>92</Slides>
  <Notes>6</Notes>
  <HiddenSlides>0</HiddenSlides>
  <MMClips>0</MMClips>
  <ScaleCrop>false</ScaleCrop>
  <HeadingPairs>
    <vt:vector size="6" baseType="variant">
      <vt:variant>
        <vt:lpstr>主题</vt:lpstr>
      </vt:variant>
      <vt:variant>
        <vt:i4>4</vt:i4>
      </vt:variant>
      <vt:variant>
        <vt:lpstr>嵌入 OLE 服务器</vt:lpstr>
      </vt:variant>
      <vt:variant>
        <vt:i4>3</vt:i4>
      </vt:variant>
      <vt:variant>
        <vt:lpstr>幻灯片标题</vt:lpstr>
      </vt:variant>
      <vt:variant>
        <vt:i4>92</vt:i4>
      </vt:variant>
    </vt:vector>
  </HeadingPairs>
  <TitlesOfParts>
    <vt:vector size="99" baseType="lpstr">
      <vt:lpstr>Office 主题</vt:lpstr>
      <vt:lpstr>默认设计模板</vt:lpstr>
      <vt:lpstr>1_默认设计模板</vt:lpstr>
      <vt:lpstr>2_默认设计模板</vt:lpstr>
      <vt:lpstr>幻灯片</vt:lpstr>
      <vt:lpstr>ClipArt</vt:lpstr>
      <vt:lpstr>Clip</vt:lpstr>
      <vt:lpstr>（一）土壤在农业可持续发展中的地位与作用 </vt:lpstr>
      <vt:lpstr>（二）肥料在农业可持续发展中的地位与作用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土壤质地的改良措施</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田间持水量：</vt:lpstr>
      <vt:lpstr>(4).重力水</vt:lpstr>
      <vt:lpstr>二、土壤水分含量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二、土壤结构性</vt:lpstr>
      <vt:lpstr>PowerPoint 演示文稿</vt:lpstr>
      <vt:lpstr>层状硅酸盐矿物结构</vt:lpstr>
      <vt:lpstr>1:1型矿物</vt:lpstr>
      <vt:lpstr>PowerPoint 演示文稿</vt:lpstr>
      <vt:lpstr>PowerPoint 演示文稿</vt:lpstr>
      <vt:lpstr>(3)土壤胶体有凝聚和分散的作用</vt:lpstr>
      <vt:lpstr>PowerPoint 演示文稿</vt:lpstr>
      <vt:lpstr>PowerPoint 演示文稿</vt:lpstr>
      <vt:lpstr>(1) 阳离子交换</vt:lpstr>
      <vt:lpstr> 2. 阳离子交换作用及其特点</vt:lpstr>
      <vt:lpstr>PowerPoint 演示文稿</vt:lpstr>
      <vt:lpstr>PowerPoint 演示文稿</vt:lpstr>
      <vt:lpstr>③ 活性酸和潜在性酸的关系</vt:lpstr>
      <vt:lpstr>二、作物营养元素及其分类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应用最小养分律时应注意的问题？</vt:lpstr>
      <vt:lpstr>PowerPoint 演示文稿</vt:lpstr>
      <vt:lpstr>三、施肥量计算实例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三、有机肥的作用</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（一）土壤在农业可持续发展中的地位与作用</dc:title>
  <dc:creator>86151</dc:creator>
  <cp:lastModifiedBy>8615195577525</cp:lastModifiedBy>
  <cp:revision>51</cp:revision>
  <dcterms:created xsi:type="dcterms:W3CDTF">2022-11-18T11:58:39Z</dcterms:created>
  <dcterms:modified xsi:type="dcterms:W3CDTF">2022-11-22T07:31:37Z</dcterms:modified>
</cp:coreProperties>
</file>