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9" r:id="rId2"/>
    <p:sldId id="257" r:id="rId3"/>
    <p:sldId id="258" r:id="rId4"/>
    <p:sldId id="261" r:id="rId5"/>
    <p:sldId id="262" r:id="rId6"/>
    <p:sldId id="263" r:id="rId7"/>
    <p:sldId id="267" r:id="rId8"/>
    <p:sldId id="316" r:id="rId9"/>
    <p:sldId id="321" r:id="rId10"/>
    <p:sldId id="270" r:id="rId11"/>
    <p:sldId id="319" r:id="rId12"/>
    <p:sldId id="271" r:id="rId13"/>
    <p:sldId id="272" r:id="rId14"/>
    <p:sldId id="273" r:id="rId15"/>
    <p:sldId id="323" r:id="rId16"/>
    <p:sldId id="275" r:id="rId17"/>
    <p:sldId id="276" r:id="rId18"/>
    <p:sldId id="277" r:id="rId19"/>
    <p:sldId id="326" r:id="rId20"/>
    <p:sldId id="282" r:id="rId21"/>
    <p:sldId id="284" r:id="rId22"/>
    <p:sldId id="290" r:id="rId23"/>
    <p:sldId id="301" r:id="rId24"/>
    <p:sldId id="285" r:id="rId25"/>
    <p:sldId id="327" r:id="rId26"/>
    <p:sldId id="287" r:id="rId27"/>
    <p:sldId id="291" r:id="rId28"/>
    <p:sldId id="292" r:id="rId29"/>
    <p:sldId id="299" r:id="rId30"/>
    <p:sldId id="302" r:id="rId31"/>
    <p:sldId id="304" r:id="rId32"/>
    <p:sldId id="306" r:id="rId33"/>
    <p:sldId id="308" r:id="rId34"/>
    <p:sldId id="325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CA43B"/>
    <a:srgbClr val="FF3300"/>
    <a:srgbClr val="054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A089BB4-A8C0-4C37-BA16-793D09B30F91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7DC99E-C63D-47E1-ACB9-FC473C7540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1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7DC99E-C63D-47E1-ACB9-FC473C7540C8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5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29AC3-65E2-4C81-A188-3B624BA27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9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8148F-54D6-4AA8-9183-10856698B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49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AF479-11E1-4189-BC81-787774F25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41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29583-6012-40C8-BEB1-9487A5D875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8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454-80B0-4784-A47A-2909C13444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3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5CBB7-0883-4AC3-A9AF-5F8849BB7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3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7B38D-7A7C-48F5-9052-B0163A205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1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D2B3F-12C4-4C6D-97BA-DDF360DF3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8E89B-C677-428E-9ED8-F5D88558B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8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3307-301D-46EF-8829-D5C6843E7F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6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6305-FC46-4C17-A82E-5D7E9EB7F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66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D907E36-8775-4048-B517-6CDA2F439F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25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0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-14288" y="37782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0" y="404813"/>
            <a:ext cx="9144000" cy="2057400"/>
          </a:xfrm>
          <a:prstGeom prst="ribbon2">
            <a:avLst>
              <a:gd name="adj1" fmla="val 12500"/>
              <a:gd name="adj2" fmla="val 75000"/>
            </a:avLst>
          </a:prstGeom>
          <a:gradFill rotWithShape="0">
            <a:gsLst>
              <a:gs pos="0">
                <a:srgbClr val="3399FF"/>
              </a:gs>
              <a:gs pos="50000">
                <a:schemeClr val="bg1"/>
              </a:gs>
              <a:gs pos="100000">
                <a:srgbClr val="3399FF"/>
              </a:gs>
            </a:gsLst>
            <a:lin ang="2700000" scaled="1"/>
          </a:gradFill>
          <a:ln w="9525">
            <a:solidFill>
              <a:srgbClr val="006666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kumimoji="1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隶书" pitchFamily="49" charset="-122"/>
              </a:rPr>
              <a:t>第七章</a:t>
            </a:r>
            <a:r>
              <a:rPr kumimoji="1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隶书" pitchFamily="49" charset="-122"/>
              </a:rPr>
              <a:t/>
            </a:r>
            <a:br>
              <a:rPr kumimoji="1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隶书" pitchFamily="49" charset="-122"/>
              </a:rPr>
            </a:br>
            <a:r>
              <a:rPr kumimoji="1"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隶书" pitchFamily="49" charset="-122"/>
              </a:rPr>
              <a:t>蛋白质和氨基酸的代谢</a:t>
            </a:r>
            <a:endParaRPr kumimoji="1" lang="zh-CN" altLang="en-US" sz="4800" dirty="0">
              <a:solidFill>
                <a:schemeClr val="accent2"/>
              </a:solidFill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11268" name="Picture 4" descr="纳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3357563"/>
            <a:ext cx="30480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787900" y="4149725"/>
            <a:ext cx="1944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纳豆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357438"/>
            <a:ext cx="8534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第三节  氨基酸的分解与转化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1560" y="764704"/>
            <a:ext cx="7994650" cy="5243512"/>
            <a:chOff x="539750" y="1004888"/>
            <a:chExt cx="7994650" cy="5243512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2438400" y="1004888"/>
              <a:ext cx="1600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食物蛋白质</a:t>
              </a:r>
            </a:p>
          </p:txBody>
        </p:sp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2514600" y="1614488"/>
              <a:ext cx="1600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氨基酸</a:t>
              </a: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4191000" y="1614488"/>
              <a:ext cx="1600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特殊途径</a:t>
              </a:r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3200400" y="2909888"/>
              <a:ext cx="1143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-</a:t>
              </a: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酮酸</a:t>
              </a:r>
              <a:endParaRPr kumimoji="1" lang="zh-CN" alt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2743200" y="3868738"/>
              <a:ext cx="1524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糖及其代谢中间产物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4343400" y="3824288"/>
              <a:ext cx="16764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脂肪及其代谢中间产物</a:t>
              </a:r>
            </a:p>
          </p:txBody>
        </p:sp>
        <p:sp>
          <p:nvSpPr>
            <p:cNvPr id="2063" name="Oval 9"/>
            <p:cNvSpPr>
              <a:spLocks noChangeArrowheads="1"/>
            </p:cNvSpPr>
            <p:nvPr/>
          </p:nvSpPr>
          <p:spPr bwMode="auto">
            <a:xfrm>
              <a:off x="3886200" y="4814888"/>
              <a:ext cx="990600" cy="990600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CC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038600" y="5119688"/>
              <a:ext cx="838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TCA</a:t>
              </a:r>
              <a:endParaRPr kumimoji="1"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65" name="Oval 11"/>
            <p:cNvSpPr>
              <a:spLocks noChangeArrowheads="1"/>
            </p:cNvSpPr>
            <p:nvPr/>
          </p:nvSpPr>
          <p:spPr bwMode="auto">
            <a:xfrm>
              <a:off x="1905000" y="3976688"/>
              <a:ext cx="914400" cy="838200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1905000" y="4129088"/>
              <a:ext cx="990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鸟氨酸循环</a:t>
              </a:r>
              <a:endPara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2133600" y="2924175"/>
              <a:ext cx="1600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NH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4</a:t>
              </a:r>
              <a:r>
                <a:rPr kumimoji="1" lang="en-US" altLang="zh-CN" sz="2000" b="1" baseline="30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+</a:t>
              </a:r>
              <a:endPara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1219200" y="5653088"/>
              <a:ext cx="1600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NH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4</a:t>
              </a:r>
              <a:r>
                <a:rPr kumimoji="1" lang="en-US" altLang="zh-CN" sz="2000" b="1" baseline="30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+</a:t>
              </a:r>
              <a:endPara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1371600" y="3595688"/>
              <a:ext cx="838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NH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3</a:t>
              </a:r>
              <a:endPara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3505200" y="5881688"/>
              <a:ext cx="838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CO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4800600" y="5819775"/>
              <a:ext cx="838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H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2</a:t>
              </a: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539750" y="1614488"/>
              <a:ext cx="1289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组织蛋白</a:t>
              </a: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2133600" y="5653088"/>
              <a:ext cx="838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尿素</a:t>
              </a: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6096000" y="5667375"/>
              <a:ext cx="838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尿酸</a:t>
              </a: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6019800" y="2224088"/>
              <a:ext cx="838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激素</a:t>
              </a:r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6019800" y="2605088"/>
              <a:ext cx="838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卟啉</a:t>
              </a:r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6934200" y="4738688"/>
              <a:ext cx="12192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尼克酰氨衍生物</a:t>
              </a:r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7543800" y="5576888"/>
              <a:ext cx="9906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肌酸胺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6019800" y="2909888"/>
              <a:ext cx="838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嘧啶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6019800" y="3305175"/>
              <a:ext cx="838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嘌呤</a:t>
              </a:r>
            </a:p>
          </p:txBody>
        </p:sp>
        <p:sp>
          <p:nvSpPr>
            <p:cNvPr id="2081" name="Line 27"/>
            <p:cNvSpPr>
              <a:spLocks noChangeShapeType="1"/>
            </p:cNvSpPr>
            <p:nvPr/>
          </p:nvSpPr>
          <p:spPr bwMode="auto">
            <a:xfrm>
              <a:off x="3048000" y="1309688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2" name="Line 28"/>
            <p:cNvSpPr>
              <a:spLocks noChangeShapeType="1"/>
            </p:cNvSpPr>
            <p:nvPr/>
          </p:nvSpPr>
          <p:spPr bwMode="auto">
            <a:xfrm>
              <a:off x="4114800" y="4205288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3" name="Line 29"/>
            <p:cNvSpPr>
              <a:spLocks noChangeShapeType="1"/>
            </p:cNvSpPr>
            <p:nvPr/>
          </p:nvSpPr>
          <p:spPr bwMode="auto">
            <a:xfrm>
              <a:off x="3962400" y="3290888"/>
              <a:ext cx="6858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4" name="Line 30"/>
            <p:cNvSpPr>
              <a:spLocks noChangeShapeType="1"/>
            </p:cNvSpPr>
            <p:nvPr/>
          </p:nvSpPr>
          <p:spPr bwMode="auto">
            <a:xfrm>
              <a:off x="2362200" y="336708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5" name="Line 31"/>
            <p:cNvSpPr>
              <a:spLocks noChangeShapeType="1"/>
            </p:cNvSpPr>
            <p:nvPr/>
          </p:nvSpPr>
          <p:spPr bwMode="auto">
            <a:xfrm>
              <a:off x="2362200" y="4891088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6" name="Line 32"/>
            <p:cNvSpPr>
              <a:spLocks noChangeShapeType="1"/>
            </p:cNvSpPr>
            <p:nvPr/>
          </p:nvSpPr>
          <p:spPr bwMode="auto">
            <a:xfrm>
              <a:off x="1600200" y="4052888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7" name="Line 33"/>
            <p:cNvSpPr>
              <a:spLocks noChangeShapeType="1"/>
            </p:cNvSpPr>
            <p:nvPr/>
          </p:nvSpPr>
          <p:spPr bwMode="auto">
            <a:xfrm>
              <a:off x="5029200" y="2147888"/>
              <a:ext cx="28194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8" name="Line 34"/>
            <p:cNvSpPr>
              <a:spLocks noChangeShapeType="1"/>
            </p:cNvSpPr>
            <p:nvPr/>
          </p:nvSpPr>
          <p:spPr bwMode="auto">
            <a:xfrm>
              <a:off x="6400800" y="3671888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" name="Line 35"/>
            <p:cNvSpPr>
              <a:spLocks noChangeShapeType="1"/>
            </p:cNvSpPr>
            <p:nvPr/>
          </p:nvSpPr>
          <p:spPr bwMode="auto">
            <a:xfrm>
              <a:off x="5334000" y="1843088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0" name="Line 36"/>
            <p:cNvSpPr>
              <a:spLocks noChangeShapeType="1"/>
            </p:cNvSpPr>
            <p:nvPr/>
          </p:nvSpPr>
          <p:spPr bwMode="auto">
            <a:xfrm>
              <a:off x="8153400" y="1843088"/>
              <a:ext cx="0" cy="381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1" name="Line 37"/>
            <p:cNvSpPr>
              <a:spLocks noChangeShapeType="1"/>
            </p:cNvSpPr>
            <p:nvPr/>
          </p:nvSpPr>
          <p:spPr bwMode="auto">
            <a:xfrm>
              <a:off x="7696200" y="1843088"/>
              <a:ext cx="0" cy="297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2" name="Line 38"/>
            <p:cNvSpPr>
              <a:spLocks noChangeShapeType="1"/>
            </p:cNvSpPr>
            <p:nvPr/>
          </p:nvSpPr>
          <p:spPr bwMode="auto">
            <a:xfrm>
              <a:off x="3657600" y="4510088"/>
              <a:ext cx="381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3" name="Line 39"/>
            <p:cNvSpPr>
              <a:spLocks noChangeShapeType="1"/>
            </p:cNvSpPr>
            <p:nvPr/>
          </p:nvSpPr>
          <p:spPr bwMode="auto">
            <a:xfrm flipH="1">
              <a:off x="4648200" y="4433888"/>
              <a:ext cx="2286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4" name="Line 40"/>
            <p:cNvSpPr>
              <a:spLocks noChangeShapeType="1"/>
            </p:cNvSpPr>
            <p:nvPr/>
          </p:nvSpPr>
          <p:spPr bwMode="auto">
            <a:xfrm>
              <a:off x="7010400" y="1843088"/>
              <a:ext cx="0" cy="990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5" name="Line 41"/>
            <p:cNvSpPr>
              <a:spLocks noChangeShapeType="1"/>
            </p:cNvSpPr>
            <p:nvPr/>
          </p:nvSpPr>
          <p:spPr bwMode="auto">
            <a:xfrm>
              <a:off x="7162800" y="1843088"/>
              <a:ext cx="0" cy="1295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6" name="Line 42"/>
            <p:cNvSpPr>
              <a:spLocks noChangeShapeType="1"/>
            </p:cNvSpPr>
            <p:nvPr/>
          </p:nvSpPr>
          <p:spPr bwMode="auto">
            <a:xfrm>
              <a:off x="7315200" y="1843088"/>
              <a:ext cx="0" cy="167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7" name="Line 43"/>
            <p:cNvSpPr>
              <a:spLocks noChangeShapeType="1"/>
            </p:cNvSpPr>
            <p:nvPr/>
          </p:nvSpPr>
          <p:spPr bwMode="auto">
            <a:xfrm flipH="1">
              <a:off x="6705600" y="3519488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8" name="Line 44"/>
            <p:cNvSpPr>
              <a:spLocks noChangeShapeType="1"/>
            </p:cNvSpPr>
            <p:nvPr/>
          </p:nvSpPr>
          <p:spPr bwMode="auto">
            <a:xfrm flipH="1">
              <a:off x="6705600" y="3138488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" name="Line 45"/>
            <p:cNvSpPr>
              <a:spLocks noChangeShapeType="1"/>
            </p:cNvSpPr>
            <p:nvPr/>
          </p:nvSpPr>
          <p:spPr bwMode="auto">
            <a:xfrm flipH="1">
              <a:off x="6705600" y="2833688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00" name="Line 46"/>
            <p:cNvSpPr>
              <a:spLocks noChangeShapeType="1"/>
            </p:cNvSpPr>
            <p:nvPr/>
          </p:nvSpPr>
          <p:spPr bwMode="auto">
            <a:xfrm>
              <a:off x="6324600" y="1843088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01" name="Line 47"/>
            <p:cNvSpPr>
              <a:spLocks noChangeShapeType="1"/>
            </p:cNvSpPr>
            <p:nvPr/>
          </p:nvSpPr>
          <p:spPr bwMode="auto">
            <a:xfrm flipH="1">
              <a:off x="3886200" y="5729288"/>
              <a:ext cx="1524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02" name="Line 48"/>
            <p:cNvSpPr>
              <a:spLocks noChangeShapeType="1"/>
            </p:cNvSpPr>
            <p:nvPr/>
          </p:nvSpPr>
          <p:spPr bwMode="auto">
            <a:xfrm>
              <a:off x="4876800" y="5653088"/>
              <a:ext cx="1524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81292"/>
                </p:ext>
              </p:extLst>
            </p:nvPr>
          </p:nvGraphicFramePr>
          <p:xfrm>
            <a:off x="3505200" y="3214688"/>
            <a:ext cx="125413" cy="693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9" name="Image" r:id="rId3" imgW="304869" imgH="2909989" progId="Photoshop.Image.6">
                    <p:embed/>
                  </p:oleObj>
                </mc:Choice>
                <mc:Fallback>
                  <p:oleObj name="Image" r:id="rId3" imgW="304869" imgH="2909989" progId="Photoshop.Image.6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3214688"/>
                          <a:ext cx="125413" cy="693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866741"/>
                </p:ext>
              </p:extLst>
            </p:nvPr>
          </p:nvGraphicFramePr>
          <p:xfrm>
            <a:off x="3429000" y="1766888"/>
            <a:ext cx="8382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" name="Image" r:id="rId5" imgW="2897282" imgH="304869" progId="Photoshop.Image.6">
                    <p:embed/>
                  </p:oleObj>
                </mc:Choice>
                <mc:Fallback>
                  <p:oleObj name="Image" r:id="rId5" imgW="2897282" imgH="304869" progId="Photoshop.Image.6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1766888"/>
                          <a:ext cx="838200" cy="139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890135"/>
                </p:ext>
              </p:extLst>
            </p:nvPr>
          </p:nvGraphicFramePr>
          <p:xfrm>
            <a:off x="2957513" y="1919288"/>
            <a:ext cx="111125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1" name="Image" r:id="rId7" imgW="304869" imgH="2909989" progId="Photoshop.Image.6">
                    <p:embed/>
                  </p:oleObj>
                </mc:Choice>
                <mc:Fallback>
                  <p:oleObj name="Image" r:id="rId7" imgW="304869" imgH="2909989" progId="Photoshop.Image.6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513" y="1919288"/>
                          <a:ext cx="111125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0216046"/>
                </p:ext>
              </p:extLst>
            </p:nvPr>
          </p:nvGraphicFramePr>
          <p:xfrm>
            <a:off x="1752600" y="1766888"/>
            <a:ext cx="8382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2" name="Image" r:id="rId8" imgW="2897282" imgH="304869" progId="Photoshop.Image.6">
                    <p:embed/>
                  </p:oleObj>
                </mc:Choice>
                <mc:Fallback>
                  <p:oleObj name="Image" r:id="rId8" imgW="2897282" imgH="304869" progId="Photoshop.Image.6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1766888"/>
                          <a:ext cx="838200" cy="139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342861"/>
                </p:ext>
              </p:extLst>
            </p:nvPr>
          </p:nvGraphicFramePr>
          <p:xfrm>
            <a:off x="2587625" y="2452688"/>
            <a:ext cx="4318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3" name="Image" r:id="rId9" imgW="647391" imgH="800000" progId="Photoshop.Image.6">
                    <p:embed/>
                  </p:oleObj>
                </mc:Choice>
                <mc:Fallback>
                  <p:oleObj name="Image" r:id="rId9" imgW="647391" imgH="800000" progId="Photoshop.Image.6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625" y="2452688"/>
                          <a:ext cx="4318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769930"/>
                </p:ext>
              </p:extLst>
            </p:nvPr>
          </p:nvGraphicFramePr>
          <p:xfrm>
            <a:off x="1916113" y="3197225"/>
            <a:ext cx="446087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4" name="Image" r:id="rId11" imgW="647391" imgH="800000" progId="Photoshop.Image.6">
                    <p:embed/>
                  </p:oleObj>
                </mc:Choice>
                <mc:Fallback>
                  <p:oleObj name="Image" r:id="rId11" imgW="647391" imgH="800000" progId="Photoshop.Image.6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113" y="3197225"/>
                          <a:ext cx="446087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713327"/>
                </p:ext>
              </p:extLst>
            </p:nvPr>
          </p:nvGraphicFramePr>
          <p:xfrm>
            <a:off x="3048000" y="2452688"/>
            <a:ext cx="4746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5" name="Image" r:id="rId12" imgW="711111" imgH="800000" progId="Photoshop.Image.6">
                    <p:embed/>
                  </p:oleObj>
                </mc:Choice>
                <mc:Fallback>
                  <p:oleObj name="Image" r:id="rId12" imgW="711111" imgH="800000" progId="Photoshop.Image.6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2452688"/>
                          <a:ext cx="474663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3" name="Line 56"/>
            <p:cNvSpPr>
              <a:spLocks noChangeShapeType="1"/>
            </p:cNvSpPr>
            <p:nvPr/>
          </p:nvSpPr>
          <p:spPr bwMode="auto">
            <a:xfrm>
              <a:off x="3200400" y="1919288"/>
              <a:ext cx="19050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04" name="Line 57"/>
            <p:cNvSpPr>
              <a:spLocks noChangeShapeType="1"/>
            </p:cNvSpPr>
            <p:nvPr/>
          </p:nvSpPr>
          <p:spPr bwMode="auto">
            <a:xfrm flipH="1">
              <a:off x="4800600" y="2757488"/>
              <a:ext cx="3048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05" name="Line 58"/>
            <p:cNvSpPr>
              <a:spLocks noChangeShapeType="1"/>
            </p:cNvSpPr>
            <p:nvPr/>
          </p:nvSpPr>
          <p:spPr bwMode="auto">
            <a:xfrm>
              <a:off x="5105400" y="2757488"/>
              <a:ext cx="3048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19" name="Text Box 59"/>
            <p:cNvSpPr txBox="1">
              <a:spLocks noChangeArrowheads="1"/>
            </p:cNvSpPr>
            <p:nvPr/>
          </p:nvSpPr>
          <p:spPr bwMode="auto">
            <a:xfrm>
              <a:off x="4343400" y="2924175"/>
              <a:ext cx="685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CO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420" name="Text Box 60"/>
            <p:cNvSpPr txBox="1">
              <a:spLocks noChangeArrowheads="1"/>
            </p:cNvSpPr>
            <p:nvPr/>
          </p:nvSpPr>
          <p:spPr bwMode="auto">
            <a:xfrm>
              <a:off x="5257800" y="2924175"/>
              <a:ext cx="685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胺</a:t>
              </a:r>
            </a:p>
          </p:txBody>
        </p:sp>
        <p:sp>
          <p:nvSpPr>
            <p:cNvPr id="2108" name="Line 61"/>
            <p:cNvSpPr>
              <a:spLocks noChangeShapeType="1"/>
            </p:cNvSpPr>
            <p:nvPr/>
          </p:nvSpPr>
          <p:spPr bwMode="auto">
            <a:xfrm flipV="1">
              <a:off x="5105400" y="245268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-14288" y="37782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6627" name="Picture 3" descr="ajsfenjie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3" t="13943" r="4563" b="25634"/>
          <a:stretch/>
        </p:blipFill>
        <p:spPr bwMode="auto">
          <a:xfrm>
            <a:off x="240854" y="1281113"/>
            <a:ext cx="8763521" cy="524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00063" y="214313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40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一、</a:t>
            </a:r>
            <a:r>
              <a:rPr kumimoji="1" lang="zh-CN" altLang="zh-CN" sz="40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脱氨基作用</a:t>
            </a:r>
            <a:r>
              <a:rPr kumimoji="1" lang="zh-CN" altLang="en-US" sz="3600" b="1" u="sng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/>
            </a:r>
            <a:br>
              <a:rPr kumimoji="1" lang="zh-CN" altLang="en-US" sz="3600" b="1" u="sng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</a:b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(Deamination of 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Amino Acid </a:t>
            </a:r>
            <a:r>
              <a:rPr kumimoji="1" lang="en-US" altLang="zh-CN" sz="3200" b="1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</a:rPr>
              <a:t>)</a:t>
            </a:r>
            <a:endParaRPr kumimoji="1" lang="zh-CN" altLang="zh-CN" sz="3200" b="1">
              <a:solidFill>
                <a:schemeClr val="accent2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23528" y="155932"/>
            <a:ext cx="6059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（一）</a:t>
            </a:r>
            <a:r>
              <a:rPr kumimoji="1" lang="zh-CN" altLang="en-US" sz="36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氧化脱氨基作用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99592" y="934880"/>
            <a:ext cx="61211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氨基酸在酶的作用下生成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酮酸和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氨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29753" y="145558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9900"/>
                </a:solidFill>
                <a:latin typeface="楷体_GB2312" pitchFamily="49" charset="-122"/>
                <a:ea typeface="楷体_GB2312" pitchFamily="49" charset="-122"/>
              </a:rPr>
              <a:t>部位</a:t>
            </a:r>
            <a:r>
              <a:rPr kumimoji="1"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：肝脏、肾脏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73863" y="1991585"/>
            <a:ext cx="4752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主要的酶是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谷氨酸脱氢酶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560" y="2510546"/>
            <a:ext cx="7992119" cy="3319809"/>
            <a:chOff x="446474" y="2487975"/>
            <a:chExt cx="8334046" cy="3376407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74" y="2487975"/>
              <a:ext cx="8334046" cy="337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6193640" y="5464272"/>
              <a:ext cx="173258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latin typeface="Times New Roman" pitchFamily="18" charset="0"/>
                  <a:sym typeface="Symbol" pitchFamily="18" charset="2"/>
                </a:rPr>
                <a:t></a:t>
              </a: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</a:t>
              </a:r>
              <a:r>
                <a:rPr kumimoji="1" lang="en-US" altLang="zh-CN" sz="2000" b="1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zh-CN" altLang="en-US" sz="2000" b="1" dirty="0">
                  <a:latin typeface="楷体_GB2312" pitchFamily="49" charset="-122"/>
                  <a:ea typeface="楷体_GB2312" pitchFamily="49" charset="-122"/>
                </a:rPr>
                <a:t>酮戊二酸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4714875"/>
            <a:ext cx="77724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/>
              <a:t>特点</a:t>
            </a:r>
            <a:r>
              <a:rPr lang="zh-CN" altLang="en-US" sz="2800" dirty="0" smtClean="0"/>
              <a:t>：</a:t>
            </a:r>
            <a:r>
              <a:rPr lang="en-US" altLang="zh-CN" sz="2800" b="1" dirty="0" smtClean="0"/>
              <a:t>a. </a:t>
            </a:r>
            <a:r>
              <a:rPr lang="zh-CN" altLang="en-US" sz="2800" b="1" dirty="0" smtClean="0"/>
              <a:t>可逆，受平衡影响         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          </a:t>
            </a:r>
            <a:r>
              <a:rPr lang="en-US" altLang="zh-CN" sz="2800" b="1" dirty="0" smtClean="0"/>
              <a:t>b. </a:t>
            </a:r>
            <a:r>
              <a:rPr lang="zh-CN" altLang="en-US" sz="2800" b="1" dirty="0" smtClean="0"/>
              <a:t>氨基大多转给了</a:t>
            </a:r>
            <a:r>
              <a:rPr lang="en-US" altLang="zh-CN" sz="2800" b="1" u="sng" dirty="0" smtClean="0">
                <a:solidFill>
                  <a:srgbClr val="FF0000"/>
                </a:solidFill>
              </a:rPr>
              <a:t>α-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酮戊二酸</a:t>
            </a:r>
            <a:r>
              <a:rPr lang="zh-CN" altLang="en-US" sz="2400" b="1" u="sng" dirty="0" smtClean="0"/>
              <a:t>（产物</a:t>
            </a:r>
            <a:r>
              <a:rPr lang="zh-CN" altLang="en-US" sz="2400" b="1" u="sng" dirty="0" smtClean="0">
                <a:solidFill>
                  <a:srgbClr val="006600"/>
                </a:solidFill>
              </a:rPr>
              <a:t>谷氨酸</a:t>
            </a:r>
            <a:r>
              <a:rPr lang="zh-CN" altLang="en-US" sz="2400" b="1" u="sng" dirty="0" smtClean="0"/>
              <a:t>）</a:t>
            </a:r>
          </a:p>
        </p:txBody>
      </p:sp>
      <p:sp>
        <p:nvSpPr>
          <p:cNvPr id="3086" name="Text Box 4"/>
          <p:cNvSpPr txBox="1">
            <a:spLocks noChangeArrowheads="1"/>
          </p:cNvSpPr>
          <p:nvPr/>
        </p:nvSpPr>
        <p:spPr bwMode="auto">
          <a:xfrm>
            <a:off x="3831762" y="35052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转氨酶</a:t>
            </a:r>
          </a:p>
        </p:txBody>
      </p:sp>
      <p:grpSp>
        <p:nvGrpSpPr>
          <p:cNvPr id="3087" name="Group 5"/>
          <p:cNvGrpSpPr>
            <a:grpSpLocks/>
          </p:cNvGrpSpPr>
          <p:nvPr/>
        </p:nvGrpSpPr>
        <p:grpSpPr bwMode="auto">
          <a:xfrm>
            <a:off x="2026775" y="1052513"/>
            <a:ext cx="1590675" cy="1616075"/>
            <a:chOff x="960" y="864"/>
            <a:chExt cx="1002" cy="1018"/>
          </a:xfrm>
        </p:grpSpPr>
        <p:grpSp>
          <p:nvGrpSpPr>
            <p:cNvPr id="3108" name="Group 6"/>
            <p:cNvGrpSpPr>
              <a:grpSpLocks/>
            </p:cNvGrpSpPr>
            <p:nvPr/>
          </p:nvGrpSpPr>
          <p:grpSpPr bwMode="auto">
            <a:xfrm>
              <a:off x="1152" y="864"/>
              <a:ext cx="810" cy="762"/>
              <a:chOff x="1152" y="864"/>
              <a:chExt cx="810" cy="762"/>
            </a:xfrm>
          </p:grpSpPr>
          <p:sp>
            <p:nvSpPr>
              <p:cNvPr id="3110" name="Rectangle 7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24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3084" name="Object 8"/>
              <p:cNvGraphicFramePr>
                <a:graphicFrameLocks noChangeAspect="1"/>
              </p:cNvGraphicFramePr>
              <p:nvPr/>
            </p:nvGraphicFramePr>
            <p:xfrm>
              <a:off x="1152" y="912"/>
              <a:ext cx="810" cy="7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5" name="ISIS/Draw Sketch" r:id="rId3" imgW="1285560" imgH="1133280" progId="ISISServer">
                      <p:embed/>
                    </p:oleObj>
                  </mc:Choice>
                  <mc:Fallback>
                    <p:oleObj name="ISIS/Draw Sketch" r:id="rId3" imgW="1285560" imgH="1133280" progId="ISISServer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912"/>
                            <a:ext cx="810" cy="7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09" name="Text Box 9"/>
            <p:cNvSpPr txBox="1">
              <a:spLocks noChangeArrowheads="1"/>
            </p:cNvSpPr>
            <p:nvPr/>
          </p:nvSpPr>
          <p:spPr bwMode="auto">
            <a:xfrm>
              <a:off x="960" y="1632"/>
              <a:ext cx="8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 α-</a:t>
              </a: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氨基酸</a:t>
              </a:r>
            </a:p>
          </p:txBody>
        </p:sp>
      </p:grpSp>
      <p:graphicFrame>
        <p:nvGraphicFramePr>
          <p:cNvPr id="3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982355"/>
              </p:ext>
            </p:extLst>
          </p:nvPr>
        </p:nvGraphicFramePr>
        <p:xfrm>
          <a:off x="4288962" y="2743200"/>
          <a:ext cx="8191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ISIS/Draw Sketch" r:id="rId5" imgW="819000" imgH="790560" progId="ISISServer">
                  <p:embed/>
                </p:oleObj>
              </mc:Choice>
              <mc:Fallback>
                <p:oleObj name="ISIS/Draw Sketch" r:id="rId5" imgW="819000" imgH="790560" progId="ISISServer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962" y="2743200"/>
                        <a:ext cx="8191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8" name="Group 11"/>
          <p:cNvGrpSpPr>
            <a:grpSpLocks/>
          </p:cNvGrpSpPr>
          <p:nvPr/>
        </p:nvGrpSpPr>
        <p:grpSpPr bwMode="auto">
          <a:xfrm>
            <a:off x="5279562" y="990600"/>
            <a:ext cx="942975" cy="1285875"/>
            <a:chOff x="3024" y="816"/>
            <a:chExt cx="594" cy="810"/>
          </a:xfrm>
        </p:grpSpPr>
        <p:sp>
          <p:nvSpPr>
            <p:cNvPr id="3107" name="Oval 12"/>
            <p:cNvSpPr>
              <a:spLocks noChangeArrowheads="1"/>
            </p:cNvSpPr>
            <p:nvPr/>
          </p:nvSpPr>
          <p:spPr bwMode="auto">
            <a:xfrm>
              <a:off x="3072" y="816"/>
              <a:ext cx="336" cy="28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3" name="Object 13"/>
            <p:cNvGraphicFramePr>
              <a:graphicFrameLocks noChangeAspect="1"/>
            </p:cNvGraphicFramePr>
            <p:nvPr/>
          </p:nvGraphicFramePr>
          <p:xfrm>
            <a:off x="3024" y="912"/>
            <a:ext cx="594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7" name="ISIS/Draw Sketch" r:id="rId7" imgW="942840" imgH="1133280" progId="ISISServer">
                    <p:embed/>
                  </p:oleObj>
                </mc:Choice>
                <mc:Fallback>
                  <p:oleObj name="ISIS/Draw Sketch" r:id="rId7" imgW="942840" imgH="1133280" progId="ISISServer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912"/>
                          <a:ext cx="594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9" name="Text Box 14"/>
          <p:cNvSpPr txBox="1">
            <a:spLocks noChangeArrowheads="1"/>
          </p:cNvSpPr>
          <p:nvPr/>
        </p:nvSpPr>
        <p:spPr bwMode="auto">
          <a:xfrm>
            <a:off x="5050962" y="2286000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α-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酮酸</a:t>
            </a:r>
            <a:endParaRPr kumimoji="1" lang="zh-CN" altLang="en-US" sz="2000" b="1">
              <a:solidFill>
                <a:srgbClr val="0000CC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3090" name="Group 15"/>
          <p:cNvGrpSpPr>
            <a:grpSpLocks/>
          </p:cNvGrpSpPr>
          <p:nvPr/>
        </p:nvGrpSpPr>
        <p:grpSpPr bwMode="auto">
          <a:xfrm>
            <a:off x="5279562" y="2743200"/>
            <a:ext cx="1285875" cy="1285875"/>
            <a:chOff x="3024" y="1920"/>
            <a:chExt cx="810" cy="810"/>
          </a:xfrm>
        </p:grpSpPr>
        <p:sp>
          <p:nvSpPr>
            <p:cNvPr id="3106" name="Oval 16"/>
            <p:cNvSpPr>
              <a:spLocks noChangeArrowheads="1"/>
            </p:cNvSpPr>
            <p:nvPr/>
          </p:nvSpPr>
          <p:spPr bwMode="auto">
            <a:xfrm>
              <a:off x="3072" y="1920"/>
              <a:ext cx="336" cy="28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2" name="Object 17"/>
            <p:cNvGraphicFramePr>
              <a:graphicFrameLocks noChangeAspect="1"/>
            </p:cNvGraphicFramePr>
            <p:nvPr/>
          </p:nvGraphicFramePr>
          <p:xfrm>
            <a:off x="3024" y="2016"/>
            <a:ext cx="810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8" name="ISIS/Draw Sketch" r:id="rId9" imgW="1285560" imgH="1133280" progId="ISISServer">
                    <p:embed/>
                  </p:oleObj>
                </mc:Choice>
                <mc:Fallback>
                  <p:oleObj name="ISIS/Draw Sketch" r:id="rId9" imgW="1285560" imgH="1133280" progId="ISISServer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016"/>
                          <a:ext cx="810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1" name="Group 18"/>
          <p:cNvGrpSpPr>
            <a:grpSpLocks/>
          </p:cNvGrpSpPr>
          <p:nvPr/>
        </p:nvGrpSpPr>
        <p:grpSpPr bwMode="auto">
          <a:xfrm>
            <a:off x="2383962" y="2895600"/>
            <a:ext cx="942975" cy="1209675"/>
            <a:chOff x="1200" y="2016"/>
            <a:chExt cx="594" cy="762"/>
          </a:xfrm>
        </p:grpSpPr>
        <p:sp>
          <p:nvSpPr>
            <p:cNvPr id="3105" name="Rectangle 19"/>
            <p:cNvSpPr>
              <a:spLocks noChangeArrowheads="1"/>
            </p:cNvSpPr>
            <p:nvPr/>
          </p:nvSpPr>
          <p:spPr bwMode="auto">
            <a:xfrm>
              <a:off x="1296" y="2016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1" name="Object 20"/>
            <p:cNvGraphicFramePr>
              <a:graphicFrameLocks noChangeAspect="1"/>
            </p:cNvGraphicFramePr>
            <p:nvPr/>
          </p:nvGraphicFramePr>
          <p:xfrm>
            <a:off x="1200" y="2064"/>
            <a:ext cx="594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9" name="ISIS/Draw Sketch" r:id="rId11" imgW="942840" imgH="1133280" progId="ISISServer">
                    <p:embed/>
                  </p:oleObj>
                </mc:Choice>
                <mc:Fallback>
                  <p:oleObj name="ISIS/Draw Sketch" r:id="rId11" imgW="942840" imgH="1133280" progId="ISISServer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064"/>
                          <a:ext cx="594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319654"/>
              </p:ext>
            </p:extLst>
          </p:nvPr>
        </p:nvGraphicFramePr>
        <p:xfrm>
          <a:off x="3679362" y="2743200"/>
          <a:ext cx="76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ISIS/Draw Sketch" r:id="rId13" imgW="761760" imgH="761760" progId="ISISServer">
                  <p:embed/>
                </p:oleObj>
              </mc:Choice>
              <mc:Fallback>
                <p:oleObj name="ISIS/Draw Sketch" r:id="rId13" imgW="761760" imgH="761760" progId="ISISServer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62" y="2743200"/>
                        <a:ext cx="76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2"/>
          <p:cNvSpPr txBox="1">
            <a:spLocks noChangeArrowheads="1"/>
          </p:cNvSpPr>
          <p:nvPr/>
        </p:nvSpPr>
        <p:spPr bwMode="auto">
          <a:xfrm>
            <a:off x="4974762" y="4038600"/>
            <a:ext cx="1731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α-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氨基酸</a:t>
            </a:r>
          </a:p>
        </p:txBody>
      </p:sp>
      <p:sp>
        <p:nvSpPr>
          <p:cNvPr id="3093" name="Text Box 23"/>
          <p:cNvSpPr txBox="1">
            <a:spLocks noChangeArrowheads="1"/>
          </p:cNvSpPr>
          <p:nvPr/>
        </p:nvSpPr>
        <p:spPr bwMode="auto">
          <a:xfrm>
            <a:off x="2155362" y="4114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 α-</a:t>
            </a: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酮酸</a:t>
            </a:r>
          </a:p>
        </p:txBody>
      </p:sp>
      <p:sp>
        <p:nvSpPr>
          <p:cNvPr id="3094" name="Rectangle 24"/>
          <p:cNvSpPr>
            <a:spLocks noChangeArrowheads="1"/>
          </p:cNvSpPr>
          <p:nvPr/>
        </p:nvSpPr>
        <p:spPr bwMode="auto">
          <a:xfrm>
            <a:off x="3831762" y="3505200"/>
            <a:ext cx="1143000" cy="5334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290"/>
              </p:ext>
            </p:extLst>
          </p:nvPr>
        </p:nvGraphicFramePr>
        <p:xfrm>
          <a:off x="4288962" y="2057400"/>
          <a:ext cx="771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ISIS/Draw Sketch" r:id="rId15" imgW="771480" imgH="733320" progId="ISISServer">
                  <p:embed/>
                </p:oleObj>
              </mc:Choice>
              <mc:Fallback>
                <p:oleObj name="ISIS/Draw Sketch" r:id="rId15" imgW="771480" imgH="733320" progId="ISISServer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962" y="2057400"/>
                        <a:ext cx="7715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434223"/>
              </p:ext>
            </p:extLst>
          </p:nvPr>
        </p:nvGraphicFramePr>
        <p:xfrm>
          <a:off x="3679362" y="1981200"/>
          <a:ext cx="14097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ISIS/Draw Sketch" r:id="rId17" imgW="1409400" imgH="1618920" progId="ISISServer">
                  <p:embed/>
                </p:oleObj>
              </mc:Choice>
              <mc:Fallback>
                <p:oleObj name="ISIS/Draw Sketch" r:id="rId17" imgW="1409400" imgH="1618920" progId="ISISServer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62" y="1981200"/>
                        <a:ext cx="14097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35"/>
          <p:cNvSpPr txBox="1">
            <a:spLocks noChangeArrowheads="1"/>
          </p:cNvSpPr>
          <p:nvPr/>
        </p:nvSpPr>
        <p:spPr bwMode="auto">
          <a:xfrm>
            <a:off x="3831762" y="2514600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逆过程</a:t>
            </a:r>
          </a:p>
        </p:txBody>
      </p:sp>
      <p:graphicFrame>
        <p:nvGraphicFramePr>
          <p:cNvPr id="307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19992"/>
              </p:ext>
            </p:extLst>
          </p:nvPr>
        </p:nvGraphicFramePr>
        <p:xfrm>
          <a:off x="3679362" y="1981200"/>
          <a:ext cx="14097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ISIS/Draw Sketch" r:id="rId19" imgW="1409400" imgH="1618920" progId="ISISServer">
                  <p:embed/>
                </p:oleObj>
              </mc:Choice>
              <mc:Fallback>
                <p:oleObj name="ISIS/Draw Sketch" r:id="rId19" imgW="1409400" imgH="1618920" progId="ISISServer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62" y="1981200"/>
                        <a:ext cx="14097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696701"/>
              </p:ext>
            </p:extLst>
          </p:nvPr>
        </p:nvGraphicFramePr>
        <p:xfrm>
          <a:off x="3679362" y="1981200"/>
          <a:ext cx="14097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ISIS/Draw Sketch" r:id="rId21" imgW="1409400" imgH="1618920" progId="ISISServer">
                  <p:embed/>
                </p:oleObj>
              </mc:Choice>
              <mc:Fallback>
                <p:oleObj name="ISIS/Draw Sketch" r:id="rId21" imgW="1409400" imgH="1618920" progId="ISISServer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362" y="1981200"/>
                        <a:ext cx="14097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7" name="Group 38"/>
          <p:cNvGrpSpPr>
            <a:grpSpLocks/>
          </p:cNvGrpSpPr>
          <p:nvPr/>
        </p:nvGrpSpPr>
        <p:grpSpPr bwMode="auto">
          <a:xfrm>
            <a:off x="2993562" y="1143000"/>
            <a:ext cx="3570288" cy="2514602"/>
            <a:chOff x="1584" y="912"/>
            <a:chExt cx="2249" cy="1584"/>
          </a:xfrm>
        </p:grpSpPr>
        <p:grpSp>
          <p:nvGrpSpPr>
            <p:cNvPr id="3101" name="Group 39"/>
            <p:cNvGrpSpPr>
              <a:grpSpLocks/>
            </p:cNvGrpSpPr>
            <p:nvPr/>
          </p:nvGrpSpPr>
          <p:grpSpPr bwMode="auto">
            <a:xfrm>
              <a:off x="1584" y="960"/>
              <a:ext cx="2249" cy="1536"/>
              <a:chOff x="1584" y="1008"/>
              <a:chExt cx="2249" cy="1399"/>
            </a:xfrm>
          </p:grpSpPr>
          <p:sp>
            <p:nvSpPr>
              <p:cNvPr id="3103" name="Rectangle 40"/>
              <p:cNvSpPr>
                <a:spLocks noChangeArrowheads="1"/>
              </p:cNvSpPr>
              <p:nvPr/>
            </p:nvSpPr>
            <p:spPr bwMode="auto">
              <a:xfrm>
                <a:off x="1584" y="1095"/>
                <a:ext cx="384" cy="2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04" name="Rectangle 41"/>
              <p:cNvSpPr>
                <a:spLocks noChangeArrowheads="1"/>
              </p:cNvSpPr>
              <p:nvPr/>
            </p:nvSpPr>
            <p:spPr bwMode="auto">
              <a:xfrm>
                <a:off x="3408" y="2115"/>
                <a:ext cx="425" cy="2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3080" name="Object 42"/>
              <p:cNvGraphicFramePr>
                <a:graphicFrameLocks noChangeAspect="1"/>
              </p:cNvGraphicFramePr>
              <p:nvPr/>
            </p:nvGraphicFramePr>
            <p:xfrm>
              <a:off x="2016" y="1008"/>
              <a:ext cx="1068" cy="4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5" name="ISIS/Draw Sketch" r:id="rId23" imgW="1695240" imgH="552240" progId="ISISServer">
                      <p:embed/>
                    </p:oleObj>
                  </mc:Choice>
                  <mc:Fallback>
                    <p:oleObj name="ISIS/Draw Sketch" r:id="rId23" imgW="1695240" imgH="552240" progId="ISISServer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008"/>
                            <a:ext cx="1068" cy="4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02" name="Text Box 43"/>
            <p:cNvSpPr txBox="1">
              <a:spLocks noChangeArrowheads="1"/>
            </p:cNvSpPr>
            <p:nvPr/>
          </p:nvSpPr>
          <p:spPr bwMode="auto">
            <a:xfrm>
              <a:off x="2304" y="91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交换</a:t>
              </a:r>
            </a:p>
          </p:txBody>
        </p:sp>
      </p:grpSp>
      <p:sp>
        <p:nvSpPr>
          <p:cNvPr id="3098" name="Rectangle 54" descr="Sumtextb"/>
          <p:cNvSpPr>
            <a:spLocks noChangeArrowheads="1"/>
          </p:cNvSpPr>
          <p:nvPr/>
        </p:nvSpPr>
        <p:spPr bwMode="auto">
          <a:xfrm>
            <a:off x="2383962" y="3352800"/>
            <a:ext cx="152400" cy="304800"/>
          </a:xfrm>
          <a:prstGeom prst="rect">
            <a:avLst/>
          </a:prstGeom>
          <a:blipFill dpi="0" rotWithShape="0">
            <a:blip r:embed="rId25"/>
            <a:srcRect/>
            <a:tile tx="0" ty="0" sx="100000" sy="100000" flip="none" algn="tl"/>
          </a:blipFill>
          <a:ln w="76200">
            <a:solidFill>
              <a:srgbClr val="FBFBFB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9" name="Rectangle 55" descr="Sumtextb"/>
          <p:cNvSpPr>
            <a:spLocks noChangeArrowheads="1"/>
          </p:cNvSpPr>
          <p:nvPr/>
        </p:nvSpPr>
        <p:spPr bwMode="auto">
          <a:xfrm>
            <a:off x="5279562" y="1524000"/>
            <a:ext cx="152400" cy="304800"/>
          </a:xfrm>
          <a:prstGeom prst="rect">
            <a:avLst/>
          </a:prstGeom>
          <a:blipFill dpi="0" rotWithShape="0">
            <a:blip r:embed="rId25"/>
            <a:srcRect/>
            <a:tile tx="0" ty="0" sx="100000" sy="100000" flip="none" algn="tl"/>
          </a:blipFill>
          <a:ln w="76200">
            <a:solidFill>
              <a:srgbClr val="FBFBFB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00" name="Text Box 2"/>
          <p:cNvSpPr>
            <a:spLocks noGrp="1" noChangeArrowheads="1"/>
          </p:cNvSpPr>
          <p:nvPr>
            <p:ph type="title"/>
          </p:nvPr>
        </p:nvSpPr>
        <p:spPr>
          <a:xfrm>
            <a:off x="738187" y="188640"/>
            <a:ext cx="4214813" cy="6461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600" b="1" smtClean="0">
                <a:latin typeface="楷体_GB2312" pitchFamily="49" charset="-122"/>
                <a:ea typeface="楷体_GB2312" pitchFamily="49" charset="-122"/>
              </a:rPr>
              <a:t>（二）</a:t>
            </a:r>
            <a:r>
              <a:rPr kumimoji="1" lang="zh-CN" altLang="en-US" sz="36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转</a:t>
            </a:r>
            <a:r>
              <a:rPr kumimoji="1" lang="zh-CN" altLang="en-US" sz="36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氨基作用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1000125"/>
            <a:ext cx="8396288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　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</a:rPr>
              <a:t>                        正常成人组织中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</a:rPr>
              <a:t>GOT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</a:rPr>
              <a:t>及</a:t>
            </a:r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</a:rPr>
              <a:t>GPT</a:t>
            </a:r>
            <a:r>
              <a:rPr lang="zh-CN" altLang="en-US" sz="2400" b="1">
                <a:solidFill>
                  <a:srgbClr val="FF3300"/>
                </a:solidFill>
                <a:latin typeface="Times New Roman" pitchFamily="18" charset="0"/>
              </a:rPr>
              <a:t>活性</a:t>
            </a:r>
          </a:p>
          <a:p>
            <a:pPr eaLnBrk="1" hangingPunct="1"/>
            <a:r>
              <a:rPr lang="zh-CN" altLang="en-US" b="1">
                <a:solidFill>
                  <a:srgbClr val="00CC66"/>
                </a:solidFill>
                <a:latin typeface="Times New Roman" pitchFamily="18" charset="0"/>
              </a:rPr>
              <a:t>－－－－－－－－－－－－－－－－－－－－－－－－－－－－－－－－－－－－</a:t>
            </a:r>
          </a:p>
          <a:p>
            <a:pPr eaLnBrk="1" hangingPunct="1"/>
            <a:r>
              <a:rPr lang="zh-CN" altLang="en-US" sz="2000" b="1">
                <a:latin typeface="Times New Roman" pitchFamily="18" charset="0"/>
              </a:rPr>
              <a:t>组织　　　　　　　　　ＧＯＴ</a:t>
            </a:r>
            <a:r>
              <a:rPr lang="zh-CN" altLang="en-US" b="1">
                <a:latin typeface="Times New Roman" pitchFamily="18" charset="0"/>
              </a:rPr>
              <a:t>　　　　　　　　　　</a:t>
            </a:r>
            <a:r>
              <a:rPr lang="zh-CN" altLang="en-US" sz="2000" b="1">
                <a:latin typeface="Times New Roman" pitchFamily="18" charset="0"/>
              </a:rPr>
              <a:t>　ＧＰＴ　　　　　</a:t>
            </a:r>
          </a:p>
          <a:p>
            <a:pPr eaLnBrk="1" hangingPunct="1"/>
            <a:r>
              <a:rPr lang="zh-CN" altLang="en-US" sz="2000" b="1">
                <a:latin typeface="Times New Roman" pitchFamily="18" charset="0"/>
              </a:rPr>
              <a:t>　　　　　　　　（单位／ｇ湿组织）　　　　　 （单位／ｇ湿组织）</a:t>
            </a:r>
          </a:p>
          <a:p>
            <a:pPr eaLnBrk="1" hangingPunct="1"/>
            <a:r>
              <a:rPr lang="zh-CN" altLang="en-US" b="1">
                <a:solidFill>
                  <a:srgbClr val="00CC66"/>
                </a:solidFill>
                <a:latin typeface="Times New Roman" pitchFamily="18" charset="0"/>
              </a:rPr>
              <a:t>－－－－－－－－－－－－－－－－－－－－－－－－－－－－－－－－－－－－</a:t>
            </a:r>
          </a:p>
          <a:p>
            <a:pPr eaLnBrk="1" hangingPunct="1"/>
            <a:r>
              <a:rPr lang="zh-CN" altLang="en-US" sz="2400" b="1">
                <a:latin typeface="Times New Roman" pitchFamily="18" charset="0"/>
              </a:rPr>
              <a:t>心　　　　　　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</a:rPr>
              <a:t>156000 </a:t>
            </a:r>
            <a:r>
              <a:rPr lang="en-US" altLang="zh-CN" sz="2400" b="1">
                <a:latin typeface="Times New Roman" pitchFamily="18" charset="0"/>
              </a:rPr>
              <a:t>                                   7100</a:t>
            </a:r>
          </a:p>
          <a:p>
            <a:pPr eaLnBrk="1" hangingPunct="1"/>
            <a:r>
              <a:rPr lang="zh-CN" altLang="en-US" sz="2400" b="1">
                <a:latin typeface="Times New Roman" pitchFamily="18" charset="0"/>
              </a:rPr>
              <a:t>肝                         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</a:rPr>
              <a:t>142000                                 44000</a:t>
            </a:r>
          </a:p>
          <a:p>
            <a:pPr eaLnBrk="1" hangingPunct="1"/>
            <a:r>
              <a:rPr lang="zh-CN" altLang="en-US" sz="2400" b="1">
                <a:latin typeface="Times New Roman" pitchFamily="18" charset="0"/>
              </a:rPr>
              <a:t>骨骼肌                   </a:t>
            </a:r>
            <a:r>
              <a:rPr lang="en-US" altLang="zh-CN" sz="2400" b="1">
                <a:latin typeface="Times New Roman" pitchFamily="18" charset="0"/>
              </a:rPr>
              <a:t>99000                                   4800</a:t>
            </a:r>
          </a:p>
          <a:p>
            <a:pPr eaLnBrk="1" hangingPunct="1"/>
            <a:r>
              <a:rPr lang="zh-CN" altLang="en-US" sz="2400" b="1">
                <a:latin typeface="Times New Roman" pitchFamily="18" charset="0"/>
              </a:rPr>
              <a:t>肾                           </a:t>
            </a:r>
            <a:r>
              <a:rPr lang="en-US" altLang="zh-CN" sz="2400" b="1">
                <a:latin typeface="Times New Roman" pitchFamily="18" charset="0"/>
              </a:rPr>
              <a:t>91000                                  19000</a:t>
            </a:r>
          </a:p>
          <a:p>
            <a:pPr eaLnBrk="1" hangingPunct="1"/>
            <a:r>
              <a:rPr lang="zh-CN" altLang="en-US" sz="2400" b="1">
                <a:latin typeface="Times New Roman" pitchFamily="18" charset="0"/>
              </a:rPr>
              <a:t>胰腺                       </a:t>
            </a:r>
            <a:r>
              <a:rPr lang="en-US" altLang="zh-CN" sz="2400" b="1">
                <a:latin typeface="Times New Roman" pitchFamily="18" charset="0"/>
              </a:rPr>
              <a:t>28000                                     2000</a:t>
            </a:r>
          </a:p>
          <a:p>
            <a:pPr eaLnBrk="1" hangingPunct="1"/>
            <a:r>
              <a:rPr lang="zh-CN" altLang="en-US" sz="2400" b="1">
                <a:latin typeface="Times New Roman" pitchFamily="18" charset="0"/>
              </a:rPr>
              <a:t>脾                           </a:t>
            </a:r>
            <a:r>
              <a:rPr lang="en-US" altLang="zh-CN" sz="2400" b="1">
                <a:latin typeface="Times New Roman" pitchFamily="18" charset="0"/>
              </a:rPr>
              <a:t>14000                                     1200</a:t>
            </a:r>
          </a:p>
          <a:p>
            <a:pPr eaLnBrk="1" hangingPunct="1"/>
            <a:r>
              <a:rPr lang="zh-CN" altLang="en-US" sz="2400" b="1">
                <a:latin typeface="Times New Roman" pitchFamily="18" charset="0"/>
              </a:rPr>
              <a:t>肺                           </a:t>
            </a:r>
            <a:r>
              <a:rPr lang="en-US" altLang="zh-CN" sz="2400" b="1">
                <a:latin typeface="Times New Roman" pitchFamily="18" charset="0"/>
              </a:rPr>
              <a:t>10000                                       700</a:t>
            </a:r>
          </a:p>
          <a:p>
            <a:pPr eaLnBrk="1" hangingPunct="1"/>
            <a:r>
              <a:rPr lang="zh-CN" altLang="en-US" sz="2400" b="1">
                <a:latin typeface="Times New Roman" pitchFamily="18" charset="0"/>
              </a:rPr>
              <a:t>血清                         </a:t>
            </a:r>
            <a:r>
              <a:rPr lang="zh-CN" altLang="en-US" sz="2400" b="1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B050"/>
                </a:solidFill>
                <a:latin typeface="Times New Roman" pitchFamily="18" charset="0"/>
              </a:rPr>
              <a:t>20                                             16</a:t>
            </a:r>
          </a:p>
          <a:p>
            <a:pPr eaLnBrk="1" hangingPunct="1"/>
            <a:r>
              <a:rPr lang="zh-CN" altLang="en-US" b="1">
                <a:latin typeface="Times New Roman" pitchFamily="18" charset="0"/>
              </a:rPr>
              <a:t>－－－－－－－－－－－－－－－－－－－－－－－－－－－－－－－－－－</a:t>
            </a:r>
          </a:p>
        </p:txBody>
      </p:sp>
      <p:sp>
        <p:nvSpPr>
          <p:cNvPr id="2" name="矩形 1"/>
          <p:cNvSpPr/>
          <p:nvPr/>
        </p:nvSpPr>
        <p:spPr>
          <a:xfrm>
            <a:off x="1475656" y="332656"/>
            <a:ext cx="5519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谷丙转氨酶（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GPT)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，谷草转氨酶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(GOT)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7385446" cy="3581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肝细胞中转氨酶活力高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，是血液的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抽血化验若</a:t>
            </a:r>
            <a:r>
              <a:rPr lang="zh-CN" altLang="en-US" sz="2800" b="1" dirty="0" smtClean="0">
                <a:solidFill>
                  <a:srgbClr val="CC0000"/>
                </a:solidFill>
                <a:ea typeface="楷体_GB2312" pitchFamily="49" charset="-122"/>
              </a:rPr>
              <a:t>转氨酶比正常水平偏高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可能：</a:t>
            </a:r>
            <a:r>
              <a:rPr lang="zh-CN" altLang="en-US" sz="2800" b="1" dirty="0" smtClean="0">
                <a:solidFill>
                  <a:srgbClr val="FF3399"/>
                </a:solidFill>
                <a:ea typeface="楷体_GB2312" pitchFamily="49" charset="-122"/>
              </a:rPr>
              <a:t>肝组织受损破裂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结合乙肝抗原等指标进一步确定原因</a:t>
            </a:r>
          </a:p>
          <a:p>
            <a:pPr eaLnBrk="1" hangingPunct="1">
              <a:lnSpc>
                <a:spcPct val="130000"/>
              </a:lnSpc>
            </a:pP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508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查肝功抽血化验转氨酶指数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-14288" y="37782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57250" y="357188"/>
            <a:ext cx="7286625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1" lang="en-US" altLang="zh-CN" sz="32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转氨作用</a:t>
            </a:r>
            <a:endParaRPr kumimoji="1" lang="en-US" altLang="zh-CN" sz="36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3200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转氨酶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种类多、分布广、活性高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但氨基酸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没有真正脱掉氨基</a:t>
            </a:r>
            <a:endParaRPr kumimoji="1" lang="en-US" altLang="zh-CN" sz="3200" b="1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kumimoji="1" lang="zh-CN" altLang="en-US" sz="3200" b="1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脱氨作用</a:t>
            </a:r>
            <a:endParaRPr kumimoji="1" lang="en-US" altLang="zh-CN" sz="36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3200" b="1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氨基酸脱氢酶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中只有</a:t>
            </a:r>
            <a:r>
              <a:rPr kumimoji="1" lang="en-US" altLang="zh-CN" sz="3200" b="1" dirty="0" err="1">
                <a:latin typeface="Times New Roman" pitchFamily="18" charset="0"/>
                <a:ea typeface="楷体_GB2312" pitchFamily="49" charset="-122"/>
              </a:rPr>
              <a:t>Glu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脱氢酶分布广、活性高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32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不是体内主要的脱氨基方式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48997" y="295137"/>
            <a:ext cx="7643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三）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联合脱氨基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转氨基</a:t>
            </a:r>
            <a:r>
              <a:rPr kumimoji="1" lang="en-US" altLang="zh-CN" sz="32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氧化脱氨基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813603" y="1412776"/>
            <a:ext cx="7663928" cy="4960416"/>
            <a:chOff x="762000" y="1557338"/>
            <a:chExt cx="7467600" cy="4875212"/>
          </a:xfrm>
        </p:grpSpPr>
        <p:pic>
          <p:nvPicPr>
            <p:cNvPr id="3277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557338"/>
              <a:ext cx="7467600" cy="487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3733800" y="3690938"/>
              <a:ext cx="1676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</a:rPr>
                <a:t>α-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</a:rPr>
                <a:t>酮戊二酸</a:t>
              </a:r>
            </a:p>
          </p:txBody>
        </p:sp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3402459" y="5715015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谷氨酸</a:t>
              </a:r>
            </a:p>
          </p:txBody>
        </p:sp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2590800" y="3827463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8000"/>
                  </a:solidFill>
                  <a:latin typeface="Times New Roman" pitchFamily="18" charset="0"/>
                </a:rPr>
                <a:t>转氨酶</a:t>
              </a:r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5791200" y="3767138"/>
              <a:ext cx="2057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谷氨酸脱氢酶</a:t>
              </a:r>
            </a:p>
          </p:txBody>
        </p:sp>
      </p:grp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42204" y="840761"/>
            <a:ext cx="6296565" cy="714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8373" tIns="39187" rIns="78373" bIns="39187"/>
          <a:lstStyle/>
          <a:p>
            <a:pPr algn="ctr" eaLnBrk="0" hangingPunct="0">
              <a:defRPr/>
            </a:pPr>
            <a:r>
              <a:rPr lang="zh-CN" altLang="en-US" sz="2800" b="1" kern="0" dirty="0">
                <a:latin typeface="+mn-ea"/>
                <a:ea typeface="+mn-ea"/>
                <a:cs typeface="+mj-cs"/>
              </a:rPr>
              <a:t>转氨酶与</a:t>
            </a:r>
            <a:r>
              <a:rPr lang="en-US" altLang="zh-CN" sz="2800" b="1" kern="0" dirty="0">
                <a:latin typeface="+mn-ea"/>
                <a:ea typeface="+mn-ea"/>
                <a:cs typeface="+mj-cs"/>
              </a:rPr>
              <a:t>L-</a:t>
            </a:r>
            <a:r>
              <a:rPr lang="zh-CN" altLang="en-US" sz="2800" b="1" kern="0" dirty="0">
                <a:latin typeface="+mn-ea"/>
                <a:ea typeface="+mn-ea"/>
                <a:cs typeface="+mj-cs"/>
              </a:rPr>
              <a:t>谷氨酸脱氢酶作用相偶联</a:t>
            </a:r>
            <a:r>
              <a:rPr lang="zh-CN" altLang="en-US" sz="2800" kern="0" dirty="0">
                <a:latin typeface="隶书" pitchFamily="49" charset="-122"/>
                <a:ea typeface="隶书" pitchFamily="49" charset="-122"/>
                <a:cs typeface="+mj-cs"/>
              </a:rPr>
              <a:t/>
            </a:r>
            <a:br>
              <a:rPr lang="zh-CN" altLang="en-US" sz="2800" kern="0" dirty="0">
                <a:latin typeface="隶书" pitchFamily="49" charset="-122"/>
                <a:ea typeface="隶书" pitchFamily="49" charset="-122"/>
                <a:cs typeface="+mj-cs"/>
              </a:rPr>
            </a:br>
            <a:endParaRPr lang="zh-CN" altLang="en-US" sz="2800" kern="0" dirty="0"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10" name="TextBox 28"/>
          <p:cNvSpPr txBox="1">
            <a:spLocks noChangeArrowheads="1"/>
          </p:cNvSpPr>
          <p:nvPr/>
        </p:nvSpPr>
        <p:spPr bwMode="auto">
          <a:xfrm>
            <a:off x="7058607" y="879337"/>
            <a:ext cx="13138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7030A0"/>
                </a:solidFill>
              </a:rPr>
              <a:t>肝、肾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817" y="287459"/>
            <a:ext cx="7978775" cy="842963"/>
          </a:xfrm>
        </p:spPr>
        <p:txBody>
          <a:bodyPr lIns="91430" tIns="45716" rIns="91430" bIns="45716" anchor="t"/>
          <a:lstStyle/>
          <a:p>
            <a:pPr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转氨基作用与嘌呤核苷酸循环相偶联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</a:br>
            <a:endParaRPr lang="zh-CN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100" name="Group 35"/>
          <p:cNvGrpSpPr>
            <a:grpSpLocks/>
          </p:cNvGrpSpPr>
          <p:nvPr/>
        </p:nvGrpSpPr>
        <p:grpSpPr bwMode="auto">
          <a:xfrm>
            <a:off x="333467" y="829208"/>
            <a:ext cx="8604448" cy="5380062"/>
            <a:chOff x="0" y="480"/>
            <a:chExt cx="4783" cy="3216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48" y="480"/>
            <a:ext cx="4735" cy="3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" name="Image" r:id="rId3" imgW="10102365" imgH="5781857" progId="Photoshop.Image.5">
                    <p:embed/>
                  </p:oleObj>
                </mc:Choice>
                <mc:Fallback>
                  <p:oleObj name="Image" r:id="rId3" imgW="10102365" imgH="5781857" progId="Photoshop.Image.5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80"/>
                          <a:ext cx="4735" cy="3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48" y="2177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144" y="1409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4" name="Rectangle 10"/>
            <p:cNvSpPr>
              <a:spLocks noChangeArrowheads="1"/>
            </p:cNvSpPr>
            <p:nvPr/>
          </p:nvSpPr>
          <p:spPr bwMode="auto">
            <a:xfrm>
              <a:off x="144" y="2273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0" y="1440"/>
              <a:ext cx="76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chemeClr val="accent2"/>
                  </a:solidFill>
                </a:rPr>
                <a:t>α-</a:t>
              </a:r>
              <a:r>
                <a:rPr lang="zh-CN" altLang="en-US" sz="1900">
                  <a:solidFill>
                    <a:schemeClr val="accent2"/>
                  </a:solidFill>
                </a:rPr>
                <a:t>氨基酸</a:t>
              </a:r>
            </a:p>
          </p:txBody>
        </p:sp>
        <p:sp>
          <p:nvSpPr>
            <p:cNvPr id="4106" name="Rectangle 14"/>
            <p:cNvSpPr>
              <a:spLocks noChangeArrowheads="1"/>
            </p:cNvSpPr>
            <p:nvPr/>
          </p:nvSpPr>
          <p:spPr bwMode="auto">
            <a:xfrm>
              <a:off x="3216" y="977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7" name="Rectangle 15"/>
            <p:cNvSpPr>
              <a:spLocks noChangeArrowheads="1"/>
            </p:cNvSpPr>
            <p:nvPr/>
          </p:nvSpPr>
          <p:spPr bwMode="auto">
            <a:xfrm>
              <a:off x="3888" y="3425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8" name="Rectangle 16"/>
            <p:cNvSpPr>
              <a:spLocks noChangeArrowheads="1"/>
            </p:cNvSpPr>
            <p:nvPr/>
          </p:nvSpPr>
          <p:spPr bwMode="auto">
            <a:xfrm>
              <a:off x="3264" y="3425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9" name="Rectangle 17"/>
            <p:cNvSpPr>
              <a:spLocks noChangeArrowheads="1"/>
            </p:cNvSpPr>
            <p:nvPr/>
          </p:nvSpPr>
          <p:spPr bwMode="auto">
            <a:xfrm>
              <a:off x="2544" y="3425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0" name="Rectangle 20"/>
            <p:cNvSpPr>
              <a:spLocks noChangeArrowheads="1"/>
            </p:cNvSpPr>
            <p:nvPr/>
          </p:nvSpPr>
          <p:spPr bwMode="auto">
            <a:xfrm>
              <a:off x="3120" y="2273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1" name="Rectangle 21"/>
            <p:cNvSpPr>
              <a:spLocks noChangeArrowheads="1"/>
            </p:cNvSpPr>
            <p:nvPr/>
          </p:nvSpPr>
          <p:spPr bwMode="auto">
            <a:xfrm>
              <a:off x="1824" y="1553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2" name="Rectangle 22"/>
            <p:cNvSpPr>
              <a:spLocks noChangeArrowheads="1"/>
            </p:cNvSpPr>
            <p:nvPr/>
          </p:nvSpPr>
          <p:spPr bwMode="auto">
            <a:xfrm>
              <a:off x="1728" y="2705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3" name="Rectangle 23"/>
            <p:cNvSpPr>
              <a:spLocks noChangeArrowheads="1"/>
            </p:cNvSpPr>
            <p:nvPr/>
          </p:nvSpPr>
          <p:spPr bwMode="auto">
            <a:xfrm>
              <a:off x="960" y="2705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4" name="Rectangle 24"/>
            <p:cNvSpPr>
              <a:spLocks noChangeArrowheads="1"/>
            </p:cNvSpPr>
            <p:nvPr/>
          </p:nvSpPr>
          <p:spPr bwMode="auto">
            <a:xfrm>
              <a:off x="912" y="1553"/>
              <a:ext cx="528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5" name="Text Box 25"/>
            <p:cNvSpPr txBox="1">
              <a:spLocks noChangeArrowheads="1"/>
            </p:cNvSpPr>
            <p:nvPr/>
          </p:nvSpPr>
          <p:spPr bwMode="auto">
            <a:xfrm>
              <a:off x="48" y="2188"/>
              <a:ext cx="6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chemeClr val="accent2"/>
                  </a:solidFill>
                </a:rPr>
                <a:t>α-</a:t>
              </a:r>
              <a:r>
                <a:rPr lang="zh-CN" altLang="en-US" sz="1900">
                  <a:solidFill>
                    <a:schemeClr val="accent2"/>
                  </a:solidFill>
                </a:rPr>
                <a:t>酮酸</a:t>
              </a:r>
            </a:p>
          </p:txBody>
        </p:sp>
        <p:sp>
          <p:nvSpPr>
            <p:cNvPr id="4116" name="Text Box 26"/>
            <p:cNvSpPr txBox="1">
              <a:spLocks noChangeArrowheads="1"/>
            </p:cNvSpPr>
            <p:nvPr/>
          </p:nvSpPr>
          <p:spPr bwMode="auto">
            <a:xfrm>
              <a:off x="816" y="1536"/>
              <a:ext cx="86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chemeClr val="accent2"/>
                  </a:solidFill>
                </a:rPr>
                <a:t>α-</a:t>
              </a:r>
              <a:r>
                <a:rPr lang="zh-CN" altLang="en-US" sz="1900">
                  <a:solidFill>
                    <a:schemeClr val="accent2"/>
                  </a:solidFill>
                </a:rPr>
                <a:t>酮戊二酸</a:t>
              </a:r>
            </a:p>
          </p:txBody>
        </p:sp>
        <p:sp>
          <p:nvSpPr>
            <p:cNvPr id="4117" name="Text Box 27"/>
            <p:cNvSpPr txBox="1">
              <a:spLocks noChangeArrowheads="1"/>
            </p:cNvSpPr>
            <p:nvPr/>
          </p:nvSpPr>
          <p:spPr bwMode="auto">
            <a:xfrm>
              <a:off x="960" y="2736"/>
              <a:ext cx="6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900" dirty="0">
                  <a:solidFill>
                    <a:schemeClr val="accent2"/>
                  </a:solidFill>
                </a:rPr>
                <a:t>谷氨酸</a:t>
              </a:r>
            </a:p>
          </p:txBody>
        </p:sp>
        <p:sp>
          <p:nvSpPr>
            <p:cNvPr id="4118" name="Text Box 28"/>
            <p:cNvSpPr txBox="1">
              <a:spLocks noChangeArrowheads="1"/>
            </p:cNvSpPr>
            <p:nvPr/>
          </p:nvSpPr>
          <p:spPr bwMode="auto">
            <a:xfrm>
              <a:off x="1776" y="2688"/>
              <a:ext cx="6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900">
                  <a:solidFill>
                    <a:schemeClr val="accent2"/>
                  </a:solidFill>
                </a:rPr>
                <a:t>草酰乙酸</a:t>
              </a:r>
            </a:p>
          </p:txBody>
        </p:sp>
        <p:sp>
          <p:nvSpPr>
            <p:cNvPr id="4119" name="Text Box 29"/>
            <p:cNvSpPr txBox="1">
              <a:spLocks noChangeArrowheads="1"/>
            </p:cNvSpPr>
            <p:nvPr/>
          </p:nvSpPr>
          <p:spPr bwMode="auto">
            <a:xfrm>
              <a:off x="1824" y="1536"/>
              <a:ext cx="6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900">
                  <a:solidFill>
                    <a:schemeClr val="accent2"/>
                  </a:solidFill>
                </a:rPr>
                <a:t>天冬氨酸</a:t>
              </a:r>
            </a:p>
          </p:txBody>
        </p:sp>
        <p:sp>
          <p:nvSpPr>
            <p:cNvPr id="4120" name="Text Box 30"/>
            <p:cNvSpPr txBox="1">
              <a:spLocks noChangeArrowheads="1"/>
            </p:cNvSpPr>
            <p:nvPr/>
          </p:nvSpPr>
          <p:spPr bwMode="auto">
            <a:xfrm>
              <a:off x="3024" y="2256"/>
              <a:ext cx="1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900" b="1" dirty="0">
                  <a:solidFill>
                    <a:srgbClr val="C00000"/>
                  </a:solidFill>
                </a:rPr>
                <a:t>腺苷酸代琥珀酸</a:t>
              </a:r>
            </a:p>
          </p:txBody>
        </p:sp>
        <p:sp>
          <p:nvSpPr>
            <p:cNvPr id="4121" name="Text Box 31"/>
            <p:cNvSpPr txBox="1">
              <a:spLocks noChangeArrowheads="1"/>
            </p:cNvSpPr>
            <p:nvPr/>
          </p:nvSpPr>
          <p:spPr bwMode="auto">
            <a:xfrm>
              <a:off x="2448" y="3408"/>
              <a:ext cx="6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900">
                  <a:solidFill>
                    <a:schemeClr val="accent2"/>
                  </a:solidFill>
                </a:rPr>
                <a:t>苹果酸</a:t>
              </a:r>
            </a:p>
          </p:txBody>
        </p:sp>
        <p:sp>
          <p:nvSpPr>
            <p:cNvPr id="4122" name="Text Box 32"/>
            <p:cNvSpPr txBox="1">
              <a:spLocks noChangeArrowheads="1"/>
            </p:cNvSpPr>
            <p:nvPr/>
          </p:nvSpPr>
          <p:spPr bwMode="auto">
            <a:xfrm>
              <a:off x="3216" y="3408"/>
              <a:ext cx="67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900">
                  <a:solidFill>
                    <a:schemeClr val="accent2"/>
                  </a:solidFill>
                </a:rPr>
                <a:t>延胡索酸</a:t>
              </a:r>
            </a:p>
          </p:txBody>
        </p:sp>
        <p:sp>
          <p:nvSpPr>
            <p:cNvPr id="4123" name="Text Box 33"/>
            <p:cNvSpPr txBox="1">
              <a:spLocks noChangeArrowheads="1"/>
            </p:cNvSpPr>
            <p:nvPr/>
          </p:nvSpPr>
          <p:spPr bwMode="auto">
            <a:xfrm>
              <a:off x="4080" y="3388"/>
              <a:ext cx="6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900" b="1" dirty="0">
                  <a:solidFill>
                    <a:srgbClr val="CC0000"/>
                  </a:solidFill>
                </a:rPr>
                <a:t>腺苷酸</a:t>
              </a:r>
            </a:p>
          </p:txBody>
        </p:sp>
        <p:sp>
          <p:nvSpPr>
            <p:cNvPr id="4124" name="Text Box 34"/>
            <p:cNvSpPr txBox="1">
              <a:spLocks noChangeArrowheads="1"/>
            </p:cNvSpPr>
            <p:nvPr/>
          </p:nvSpPr>
          <p:spPr bwMode="auto">
            <a:xfrm>
              <a:off x="3120" y="960"/>
              <a:ext cx="6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900" b="1" dirty="0">
                  <a:solidFill>
                    <a:srgbClr val="CC0000"/>
                  </a:solidFill>
                </a:rPr>
                <a:t>次黄苷酸</a:t>
              </a:r>
            </a:p>
          </p:txBody>
        </p:sp>
      </p:grpSp>
      <p:sp>
        <p:nvSpPr>
          <p:cNvPr id="4101" name="TextBox 28"/>
          <p:cNvSpPr txBox="1">
            <a:spLocks noChangeArrowheads="1"/>
          </p:cNvSpPr>
          <p:nvPr/>
        </p:nvSpPr>
        <p:spPr bwMode="auto">
          <a:xfrm>
            <a:off x="910985" y="5311861"/>
            <a:ext cx="2068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7030A0"/>
                </a:solidFill>
              </a:rPr>
              <a:t>骨骼肌和心肌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590" y="5745087"/>
            <a:ext cx="4032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（肌肉中谷氨酸脱氢酶活性不高）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571750"/>
            <a:ext cx="8153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  <a:ea typeface="楷体_GB2312" pitchFamily="49" charset="-122"/>
              </a:rPr>
              <a:t>第一节 蛋白质的营养作用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142978" y="2420888"/>
            <a:ext cx="44294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第四节 </a:t>
            </a:r>
            <a:r>
              <a:rPr lang="zh-CN" altLang="en-US" sz="4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氨的代谢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500188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4800600" cy="641350"/>
          </a:xfrm>
          <a:prstGeom prst="rect">
            <a:avLst/>
          </a:prstGeom>
          <a:solidFill>
            <a:srgbClr val="F1FD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氨中毒的可能机制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NH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大量进入细胞，或细胞内</a:t>
            </a:r>
            <a:r>
              <a:rPr kumimoji="1" lang="en-US" altLang="zh-CN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NH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大量积累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09600" y="6096000"/>
            <a:ext cx="78501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表现：</a:t>
            </a: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语言障碍、视力模糊、昏迷、死亡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215063" y="1785938"/>
            <a:ext cx="31432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α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酮戊二酸大量转化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TCA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循环中断，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能量供应受阻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786563" y="5072063"/>
            <a:ext cx="1512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高血氨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7286625" y="56435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cover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27" grpId="0" autoUpdateAnimBg="0"/>
      <p:bldP spid="307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14375" y="1562100"/>
            <a:ext cx="4951413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水生生物直接扩散脱</a:t>
            </a:r>
            <a:r>
              <a:rPr kumimoji="1" lang="zh-CN" altLang="en-US" sz="2800" b="1" u="sng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氨</a:t>
            </a:r>
            <a:r>
              <a:rPr kumimoji="1" lang="zh-CN" altLang="en-US" sz="2800" b="1" u="sng">
                <a:solidFill>
                  <a:srgbClr val="99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 u="sng">
                <a:solidFill>
                  <a:srgbClr val="993300"/>
                </a:solidFill>
                <a:latin typeface="楷体_GB2312" pitchFamily="49" charset="-122"/>
                <a:ea typeface="楷体_GB2312" pitchFamily="49" charset="-122"/>
              </a:rPr>
              <a:t>NH</a:t>
            </a:r>
            <a:r>
              <a:rPr kumimoji="1" lang="en-US" altLang="zh-CN" sz="2800" b="1" u="sng" baseline="-25000">
                <a:solidFill>
                  <a:srgbClr val="99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u="sng">
                <a:solidFill>
                  <a:srgbClr val="99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zh-CN" altLang="en-US" sz="2800" b="1" u="sng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57250" y="3571875"/>
            <a:ext cx="375602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哺乳、两栖动物排</a:t>
            </a:r>
            <a:r>
              <a:rPr kumimoji="1" lang="zh-CN" altLang="en-US" sz="2800" b="1" u="sng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尿素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71500" y="919163"/>
            <a:ext cx="59547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各种生物根据安全、价廉的原则排氨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210175" y="2427288"/>
            <a:ext cx="358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体内水循环迅速，</a:t>
            </a:r>
            <a:r>
              <a:rPr kumimoji="1" lang="en-US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NH</a:t>
            </a:r>
            <a:r>
              <a:rPr kumimoji="1" lang="en-US" altLang="zh-CN" sz="2800" b="1" baseline="-25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扩散流失快，毒性小。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928688" y="4286250"/>
          <a:ext cx="19018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剪辑" r:id="rId3" imgW="6239880" imgH="3268080" progId="MS_ClipArt_Gallery.2">
                  <p:embed/>
                </p:oleObj>
              </mc:Choice>
              <mc:Fallback>
                <p:oleObj name="剪辑" r:id="rId3" imgW="6239880" imgH="326808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286250"/>
                        <a:ext cx="19018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357563" y="4143375"/>
          <a:ext cx="8921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剪辑" r:id="rId5" imgW="1857600" imgH="3995640" progId="MS_ClipArt_Gallery.2">
                  <p:embed/>
                </p:oleObj>
              </mc:Choice>
              <mc:Fallback>
                <p:oleObj name="剪辑" r:id="rId5" imgW="1857600" imgH="399564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143375"/>
                        <a:ext cx="8921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212294" y="4509120"/>
            <a:ext cx="320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体内水循环较慢，转变成无毒的尿素。</a:t>
            </a:r>
          </a:p>
        </p:txBody>
      </p:sp>
      <p:pic>
        <p:nvPicPr>
          <p:cNvPr id="36875" name="Picture 11" descr="cnimg_net_001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990725"/>
            <a:ext cx="1382712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04800" y="42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304800" y="42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304800" y="42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6879" name="Picture 15" descr="cnimg_net_003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247900"/>
            <a:ext cx="12461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04800" y="168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Rectangle 3"/>
          <p:cNvSpPr>
            <a:spLocks noChangeArrowheads="1"/>
          </p:cNvSpPr>
          <p:nvPr/>
        </p:nvSpPr>
        <p:spPr bwMode="auto">
          <a:xfrm>
            <a:off x="357188" y="0"/>
            <a:ext cx="39290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chemeClr val="accent2"/>
                </a:solidFill>
                <a:ea typeface="楷体_GB2312" pitchFamily="49" charset="-122"/>
              </a:rPr>
              <a:t>（一）氨的解毒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315200" y="15240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4038600" y="1981200"/>
            <a:ext cx="1905000" cy="1524000"/>
            <a:chOff x="2544" y="1248"/>
            <a:chExt cx="1200" cy="960"/>
          </a:xfrm>
        </p:grpSpPr>
        <p:sp>
          <p:nvSpPr>
            <p:cNvPr id="6157" name="Rectangle 4"/>
            <p:cNvSpPr>
              <a:spLocks noChangeArrowheads="1"/>
            </p:cNvSpPr>
            <p:nvPr/>
          </p:nvSpPr>
          <p:spPr bwMode="auto">
            <a:xfrm>
              <a:off x="2544" y="1344"/>
              <a:ext cx="288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8" name="Rectangle 5"/>
            <p:cNvSpPr>
              <a:spLocks noChangeArrowheads="1"/>
            </p:cNvSpPr>
            <p:nvPr/>
          </p:nvSpPr>
          <p:spPr bwMode="auto">
            <a:xfrm>
              <a:off x="2832" y="1872"/>
              <a:ext cx="288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9" name="Rectangle 6"/>
            <p:cNvSpPr>
              <a:spLocks noChangeArrowheads="1"/>
            </p:cNvSpPr>
            <p:nvPr/>
          </p:nvSpPr>
          <p:spPr bwMode="auto">
            <a:xfrm>
              <a:off x="3408" y="1776"/>
              <a:ext cx="288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Rectangle 7"/>
            <p:cNvSpPr>
              <a:spLocks noChangeArrowheads="1"/>
            </p:cNvSpPr>
            <p:nvPr/>
          </p:nvSpPr>
          <p:spPr bwMode="auto">
            <a:xfrm>
              <a:off x="3456" y="1248"/>
              <a:ext cx="288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3581400" y="1295400"/>
          <a:ext cx="320040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ISIS/Draw Sketch" r:id="rId3" imgW="2381040" imgH="1618920" progId="ISISServer">
                  <p:embed/>
                </p:oleObj>
              </mc:Choice>
              <mc:Fallback>
                <p:oleObj name="ISIS/Draw Sketch" r:id="rId3" imgW="2381040" imgH="1618920" progId="ISISServer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95400"/>
                        <a:ext cx="3200400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9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4016375" cy="1079500"/>
          </a:xfrm>
          <a:solidFill>
            <a:srgbClr val="FFFF66"/>
          </a:solidFill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u="sng" smtClean="0">
                <a:solidFill>
                  <a:srgbClr val="0000CC"/>
                </a:solidFill>
              </a:rPr>
              <a:t>鸟类、爬行动物排尿酸</a:t>
            </a:r>
            <a:endParaRPr lang="zh-CN" altLang="en-US" sz="2800" b="1" smtClean="0">
              <a:solidFill>
                <a:srgbClr val="0000CC"/>
              </a:solidFill>
            </a:endParaRPr>
          </a:p>
        </p:txBody>
      </p:sp>
      <p:graphicFrame>
        <p:nvGraphicFramePr>
          <p:cNvPr id="6147" name="Object 10"/>
          <p:cNvGraphicFramePr>
            <a:graphicFrameLocks noChangeAspect="1"/>
          </p:cNvGraphicFramePr>
          <p:nvPr/>
        </p:nvGraphicFramePr>
        <p:xfrm>
          <a:off x="685800" y="1524000"/>
          <a:ext cx="15240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剪辑" r:id="rId5" imgW="3285720" imgH="3038040" progId="MS_ClipArt_Gallery.2">
                  <p:embed/>
                </p:oleObj>
              </mc:Choice>
              <mc:Fallback>
                <p:oleObj name="剪辑" r:id="rId5" imgW="3285720" imgH="3038040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15240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7239000" y="1600200"/>
            <a:ext cx="1524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不溶于水，毒性很小，合成需要更多的能量。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838200" y="3789040"/>
            <a:ext cx="753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6600"/>
                </a:solidFill>
                <a:latin typeface="Times New Roman" pitchFamily="18" charset="0"/>
              </a:rPr>
              <a:t>水循环太慢，</a:t>
            </a:r>
            <a:r>
              <a:rPr kumimoji="1" lang="zh-CN" altLang="en-US" sz="2400" b="1" u="sng" dirty="0">
                <a:solidFill>
                  <a:srgbClr val="FF0066"/>
                </a:solidFill>
                <a:latin typeface="Times New Roman" pitchFamily="18" charset="0"/>
              </a:rPr>
              <a:t>保留水分同时不中毒</a:t>
            </a:r>
            <a:r>
              <a:rPr kumimoji="1" lang="zh-CN" altLang="en-US" sz="2400" b="1" u="sng" dirty="0">
                <a:solidFill>
                  <a:srgbClr val="006600"/>
                </a:solidFill>
                <a:latin typeface="Times New Roman" pitchFamily="18" charset="0"/>
              </a:rPr>
              <a:t>得付出高能量代价</a:t>
            </a:r>
            <a:r>
              <a:rPr kumimoji="1" lang="zh-CN" altLang="en-US" sz="2400" b="1" dirty="0">
                <a:solidFill>
                  <a:srgbClr val="0066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682625" y="4640942"/>
            <a:ext cx="7848600" cy="10668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高等植物，</a:t>
            </a:r>
            <a:r>
              <a:rPr kumimoji="1" lang="zh-CN" altLang="en-US" sz="32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以</a:t>
            </a:r>
            <a:r>
              <a:rPr kumimoji="1" lang="zh-CN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谷氨酰胺或天冬酰胺形式</a:t>
            </a:r>
            <a:r>
              <a:rPr kumimoji="1" lang="zh-CN" altLang="en-US" sz="3200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储存氨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，不排氨。</a:t>
            </a:r>
          </a:p>
        </p:txBody>
      </p:sp>
      <p:pic>
        <p:nvPicPr>
          <p:cNvPr id="615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9525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115616" y="1700808"/>
            <a:ext cx="6856918" cy="334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 smtClean="0">
                <a:latin typeface="楷体" panose="02010609060101010101" pitchFamily="49" charset="-122"/>
                <a:ea typeface="楷体_GB2312"/>
              </a:rPr>
              <a:t>两种</a:t>
            </a:r>
            <a:r>
              <a:rPr lang="zh-CN" altLang="en-US" sz="3200" b="1" dirty="0">
                <a:latin typeface="楷体" panose="02010609060101010101" pitchFamily="49" charset="-122"/>
                <a:ea typeface="楷体_GB2312"/>
              </a:rPr>
              <a:t>主要转运途径</a:t>
            </a:r>
            <a:r>
              <a:rPr lang="en-US" altLang="zh-CN" sz="3200" b="1" dirty="0">
                <a:latin typeface="楷体" panose="02010609060101010101" pitchFamily="49" charset="-122"/>
                <a:ea typeface="楷体_GB231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CN" sz="3200" b="1" dirty="0">
              <a:solidFill>
                <a:srgbClr val="993366"/>
              </a:solidFill>
              <a:latin typeface="楷体" panose="02010609060101010101" pitchFamily="49" charset="-122"/>
              <a:ea typeface="楷体_GB231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_GB2312"/>
              </a:rPr>
              <a:t>      丙氨酸</a:t>
            </a:r>
            <a:r>
              <a:rPr lang="en-US" altLang="zh-CN" sz="3200" b="1" dirty="0">
                <a:solidFill>
                  <a:srgbClr val="C00000"/>
                </a:solidFill>
                <a:latin typeface="楷体" panose="02010609060101010101" pitchFamily="49" charset="-122"/>
                <a:ea typeface="楷体_GB2312"/>
              </a:rPr>
              <a:t>-</a:t>
            </a:r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_GB2312"/>
              </a:rPr>
              <a:t>葡萄糖</a:t>
            </a:r>
            <a:r>
              <a:rPr lang="zh-CN" altLang="en-US" sz="32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_GB2312"/>
              </a:rPr>
              <a:t>途径（肌肉）</a:t>
            </a:r>
            <a:endParaRPr lang="zh-CN" altLang="en-US" sz="3200" b="1" dirty="0">
              <a:solidFill>
                <a:srgbClr val="C00000"/>
              </a:solidFill>
              <a:latin typeface="楷体" panose="02010609060101010101" pitchFamily="49" charset="-122"/>
              <a:ea typeface="楷体_GB231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49" charset="-122"/>
                <a:ea typeface="楷体_GB2312"/>
              </a:rPr>
              <a:t>      谷氨酰胺转运氨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200" b="1" dirty="0">
              <a:solidFill>
                <a:srgbClr val="008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00700" y="548680"/>
            <a:ext cx="414337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chemeClr val="accent2"/>
                </a:solidFill>
                <a:ea typeface="楷体_GB2312" pitchFamily="49" charset="-122"/>
              </a:rPr>
              <a:t>（二）氨的转运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432764" y="375009"/>
            <a:ext cx="5404644" cy="59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3600" b="1" dirty="0">
                <a:solidFill>
                  <a:srgbClr val="C00000"/>
                </a:solidFill>
                <a:latin typeface="楷体_GB2312"/>
                <a:ea typeface="楷体_GB2312"/>
              </a:rPr>
              <a:t>1</a:t>
            </a:r>
            <a:r>
              <a:rPr kumimoji="1" lang="zh-CN" altLang="en-US" sz="3600" b="1" dirty="0">
                <a:solidFill>
                  <a:srgbClr val="C00000"/>
                </a:solidFill>
                <a:latin typeface="楷体_GB2312"/>
                <a:ea typeface="楷体_GB2312"/>
              </a:rPr>
              <a:t>、丙氨酸</a:t>
            </a:r>
            <a:r>
              <a:rPr kumimoji="1" lang="en-US" altLang="zh-CN" sz="3600" b="1" dirty="0">
                <a:solidFill>
                  <a:srgbClr val="C00000"/>
                </a:solidFill>
                <a:latin typeface="楷体_GB2312"/>
                <a:ea typeface="楷体_GB2312"/>
              </a:rPr>
              <a:t>-</a:t>
            </a:r>
            <a:r>
              <a:rPr kumimoji="1" lang="zh-CN" altLang="en-US" sz="3600" b="1" dirty="0">
                <a:solidFill>
                  <a:srgbClr val="C00000"/>
                </a:solidFill>
                <a:latin typeface="楷体_GB2312"/>
                <a:ea typeface="楷体_GB2312"/>
              </a:rPr>
              <a:t>葡萄糖途径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8452" y="1113745"/>
            <a:ext cx="8438196" cy="5007473"/>
            <a:chOff x="381022" y="1215343"/>
            <a:chExt cx="8438196" cy="5007473"/>
          </a:xfrm>
        </p:grpSpPr>
        <p:grpSp>
          <p:nvGrpSpPr>
            <p:cNvPr id="32782" name="组合 32781"/>
            <p:cNvGrpSpPr/>
            <p:nvPr/>
          </p:nvGrpSpPr>
          <p:grpSpPr>
            <a:xfrm>
              <a:off x="1685993" y="1215343"/>
              <a:ext cx="5783547" cy="606765"/>
              <a:chOff x="1685993" y="1215343"/>
              <a:chExt cx="5783547" cy="606765"/>
            </a:xfrm>
          </p:grpSpPr>
          <p:sp>
            <p:nvSpPr>
              <p:cNvPr id="5126" name="Text Box 7"/>
              <p:cNvSpPr txBox="1">
                <a:spLocks noChangeArrowheads="1"/>
              </p:cNvSpPr>
              <p:nvPr/>
            </p:nvSpPr>
            <p:spPr bwMode="auto">
              <a:xfrm>
                <a:off x="1685993" y="1237333"/>
                <a:ext cx="121443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200" b="1" dirty="0" smtClean="0">
                    <a:solidFill>
                      <a:srgbClr val="7030A0"/>
                    </a:solidFill>
                    <a:latin typeface="华文楷体" pitchFamily="2" charset="-122"/>
                    <a:ea typeface="华文楷体" pitchFamily="2" charset="-122"/>
                  </a:rPr>
                  <a:t>肌肉</a:t>
                </a:r>
                <a:endParaRPr kumimoji="1" lang="zh-CN" altLang="en-US" sz="3200" b="1" dirty="0">
                  <a:solidFill>
                    <a:srgbClr val="7030A0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6255103" y="1215343"/>
                <a:ext cx="121443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200" b="1" dirty="0" smtClean="0">
                    <a:solidFill>
                      <a:srgbClr val="7030A0"/>
                    </a:solidFill>
                    <a:latin typeface="华文楷体" pitchFamily="2" charset="-122"/>
                    <a:ea typeface="华文楷体" pitchFamily="2" charset="-122"/>
                  </a:rPr>
                  <a:t>肝脏</a:t>
                </a:r>
                <a:endParaRPr kumimoji="1" lang="zh-CN" altLang="en-US" sz="3200" b="1" dirty="0">
                  <a:solidFill>
                    <a:srgbClr val="7030A0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  <p:grpSp>
          <p:nvGrpSpPr>
            <p:cNvPr id="32780" name="组合 32779"/>
            <p:cNvGrpSpPr/>
            <p:nvPr/>
          </p:nvGrpSpPr>
          <p:grpSpPr>
            <a:xfrm>
              <a:off x="381022" y="2104569"/>
              <a:ext cx="2952328" cy="3575553"/>
              <a:chOff x="381022" y="2104569"/>
              <a:chExt cx="2952328" cy="3575553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938292" y="2240334"/>
                <a:ext cx="1395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华文楷体" pitchFamily="2" charset="-122"/>
                    <a:ea typeface="华文楷体" pitchFamily="2" charset="-122"/>
                  </a:rPr>
                  <a:t>葡萄糖</a:t>
                </a:r>
                <a:endParaRPr lang="zh-CN" altLang="en-US" sz="24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  <p:grpSp>
            <p:nvGrpSpPr>
              <p:cNvPr id="32768" name="组合 32767"/>
              <p:cNvGrpSpPr/>
              <p:nvPr/>
            </p:nvGrpSpPr>
            <p:grpSpPr>
              <a:xfrm>
                <a:off x="381022" y="2104569"/>
                <a:ext cx="2952327" cy="3575553"/>
                <a:chOff x="395536" y="1988457"/>
                <a:chExt cx="2952327" cy="3575553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2463587" y="2576165"/>
                  <a:ext cx="0" cy="1384528"/>
                </a:xfrm>
                <a:prstGeom prst="straightConnector1">
                  <a:avLst/>
                </a:prstGeom>
                <a:ln w="25400">
                  <a:solidFill>
                    <a:srgbClr val="0CA43B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2460422" y="2744975"/>
                  <a:ext cx="492443" cy="114809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CN" altLang="en-US" sz="2000" b="1" dirty="0" smtClean="0">
                      <a:solidFill>
                        <a:srgbClr val="0036A2"/>
                      </a:solidFill>
                      <a:latin typeface="华文楷体" pitchFamily="2" charset="-122"/>
                      <a:ea typeface="华文楷体" pitchFamily="2" charset="-122"/>
                    </a:rPr>
                    <a:t>糖酵解</a:t>
                  </a:r>
                  <a:endParaRPr lang="zh-CN" altLang="en-US" sz="2000" b="1" dirty="0">
                    <a:solidFill>
                      <a:srgbClr val="0036A2"/>
                    </a:solidFill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952804" y="3909144"/>
                  <a:ext cx="13950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 smtClean="0">
                      <a:latin typeface="华文楷体" pitchFamily="2" charset="-122"/>
                      <a:ea typeface="华文楷体" pitchFamily="2" charset="-122"/>
                    </a:rPr>
                    <a:t>丙酮酸</a:t>
                  </a:r>
                  <a:endParaRPr lang="zh-CN" altLang="en-US" sz="2400" b="1" dirty="0"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855665" y="3960693"/>
                  <a:ext cx="1025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latin typeface="Times New Roman" pitchFamily="18" charset="0"/>
                      <a:cs typeface="Times New Roman" pitchFamily="18" charset="0"/>
                    </a:rPr>
                    <a:t>NH</a:t>
                  </a:r>
                  <a:r>
                    <a:rPr lang="en-US" altLang="zh-CN" sz="2400" baseline="-25000" dirty="0" smtClean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zh-CN" altLang="en-US" sz="2400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56111" y="3015699"/>
                  <a:ext cx="1439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>
                      <a:latin typeface="华文楷体" pitchFamily="2" charset="-122"/>
                      <a:ea typeface="华文楷体" pitchFamily="2" charset="-122"/>
                    </a:rPr>
                    <a:t>氨基酸</a:t>
                  </a:r>
                </a:p>
              </p:txBody>
            </p:sp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1186845" y="3448336"/>
                  <a:ext cx="0" cy="526871"/>
                </a:xfrm>
                <a:prstGeom prst="straightConnector1">
                  <a:avLst/>
                </a:prstGeom>
                <a:ln w="25400">
                  <a:solidFill>
                    <a:srgbClr val="0CA43B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730874" y="2146358"/>
                  <a:ext cx="14648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 smtClean="0">
                      <a:latin typeface="华文楷体" pitchFamily="2" charset="-122"/>
                      <a:ea typeface="华文楷体" pitchFamily="2" charset="-122"/>
                    </a:rPr>
                    <a:t>蛋白质</a:t>
                  </a:r>
                  <a:endParaRPr lang="zh-CN" altLang="en-US" sz="2400" b="1" dirty="0"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  <p:cxnSp>
              <p:nvCxnSpPr>
                <p:cNvPr id="44" name="直接箭头连接符 43"/>
                <p:cNvCxnSpPr/>
                <p:nvPr/>
              </p:nvCxnSpPr>
              <p:spPr>
                <a:xfrm>
                  <a:off x="1186845" y="2503342"/>
                  <a:ext cx="0" cy="526871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234629" y="4776321"/>
                  <a:ext cx="15244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 smtClean="0">
                      <a:latin typeface="华文楷体" pitchFamily="2" charset="-122"/>
                      <a:ea typeface="华文楷体" pitchFamily="2" charset="-122"/>
                    </a:rPr>
                    <a:t>丙氨酸</a:t>
                  </a:r>
                  <a:endParaRPr lang="zh-CN" altLang="en-US" sz="2400" b="1" dirty="0"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>
                  <a:off x="395536" y="1988457"/>
                  <a:ext cx="2754064" cy="3575553"/>
                </a:xfrm>
                <a:custGeom>
                  <a:avLst/>
                  <a:gdLst>
                    <a:gd name="connsiteX0" fmla="*/ 363053 w 2888539"/>
                    <a:gd name="connsiteY0" fmla="*/ 0 h 3575553"/>
                    <a:gd name="connsiteX1" fmla="*/ 450139 w 2888539"/>
                    <a:gd name="connsiteY1" fmla="*/ 885372 h 3575553"/>
                    <a:gd name="connsiteX2" fmla="*/ 196 w 2888539"/>
                    <a:gd name="connsiteY2" fmla="*/ 1567543 h 3575553"/>
                    <a:gd name="connsiteX3" fmla="*/ 392082 w 2888539"/>
                    <a:gd name="connsiteY3" fmla="*/ 2699657 h 3575553"/>
                    <a:gd name="connsiteX4" fmla="*/ 304996 w 2888539"/>
                    <a:gd name="connsiteY4" fmla="*/ 3526972 h 3575553"/>
                    <a:gd name="connsiteX5" fmla="*/ 2888539 w 2888539"/>
                    <a:gd name="connsiteY5" fmla="*/ 3483429 h 3575553"/>
                    <a:gd name="connsiteX6" fmla="*/ 2888539 w 2888539"/>
                    <a:gd name="connsiteY6" fmla="*/ 3483429 h 3575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8539" h="3575553">
                      <a:moveTo>
                        <a:pt x="363053" y="0"/>
                      </a:moveTo>
                      <a:cubicBezTo>
                        <a:pt x="436834" y="312057"/>
                        <a:pt x="510615" y="624115"/>
                        <a:pt x="450139" y="885372"/>
                      </a:cubicBezTo>
                      <a:cubicBezTo>
                        <a:pt x="389663" y="1146629"/>
                        <a:pt x="9872" y="1265162"/>
                        <a:pt x="196" y="1567543"/>
                      </a:cubicBezTo>
                      <a:cubicBezTo>
                        <a:pt x="-9480" y="1869924"/>
                        <a:pt x="341282" y="2373086"/>
                        <a:pt x="392082" y="2699657"/>
                      </a:cubicBezTo>
                      <a:cubicBezTo>
                        <a:pt x="442882" y="3026228"/>
                        <a:pt x="-111080" y="3396343"/>
                        <a:pt x="304996" y="3526972"/>
                      </a:cubicBezTo>
                      <a:cubicBezTo>
                        <a:pt x="721072" y="3657601"/>
                        <a:pt x="2888539" y="3483429"/>
                        <a:pt x="2888539" y="3483429"/>
                      </a:cubicBezTo>
                      <a:lnTo>
                        <a:pt x="2888539" y="3483429"/>
                      </a:lnTo>
                    </a:path>
                  </a:pathLst>
                </a:custGeom>
                <a:noFill/>
                <a:ln>
                  <a:solidFill>
                    <a:srgbClr val="FF33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" name="直接连接符 36"/>
                <p:cNvCxnSpPr>
                  <a:stCxn id="24" idx="0"/>
                </p:cNvCxnSpPr>
                <p:nvPr/>
              </p:nvCxnSpPr>
              <p:spPr>
                <a:xfrm>
                  <a:off x="741687" y="1988457"/>
                  <a:ext cx="2492530" cy="0"/>
                </a:xfrm>
                <a:prstGeom prst="line">
                  <a:avLst/>
                </a:prstGeom>
                <a:ln w="25400">
                  <a:solidFill>
                    <a:srgbClr val="FF33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任意多边形 41"/>
                <p:cNvSpPr/>
                <p:nvPr/>
              </p:nvSpPr>
              <p:spPr>
                <a:xfrm>
                  <a:off x="3120571" y="2032000"/>
                  <a:ext cx="227292" cy="3447717"/>
                </a:xfrm>
                <a:custGeom>
                  <a:avLst/>
                  <a:gdLst>
                    <a:gd name="connsiteX0" fmla="*/ 217715 w 465158"/>
                    <a:gd name="connsiteY0" fmla="*/ 0 h 3447717"/>
                    <a:gd name="connsiteX1" fmla="*/ 145143 w 465158"/>
                    <a:gd name="connsiteY1" fmla="*/ 595086 h 3447717"/>
                    <a:gd name="connsiteX2" fmla="*/ 464458 w 465158"/>
                    <a:gd name="connsiteY2" fmla="*/ 1349829 h 3447717"/>
                    <a:gd name="connsiteX3" fmla="*/ 43543 w 465158"/>
                    <a:gd name="connsiteY3" fmla="*/ 2670629 h 3447717"/>
                    <a:gd name="connsiteX4" fmla="*/ 333829 w 465158"/>
                    <a:gd name="connsiteY4" fmla="*/ 3193143 h 3447717"/>
                    <a:gd name="connsiteX5" fmla="*/ 87086 w 465158"/>
                    <a:gd name="connsiteY5" fmla="*/ 3425371 h 3447717"/>
                    <a:gd name="connsiteX6" fmla="*/ 0 w 465158"/>
                    <a:gd name="connsiteY6" fmla="*/ 3425371 h 344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5158" h="3447717">
                      <a:moveTo>
                        <a:pt x="217715" y="0"/>
                      </a:moveTo>
                      <a:cubicBezTo>
                        <a:pt x="160867" y="185057"/>
                        <a:pt x="104019" y="370115"/>
                        <a:pt x="145143" y="595086"/>
                      </a:cubicBezTo>
                      <a:cubicBezTo>
                        <a:pt x="186267" y="820058"/>
                        <a:pt x="481391" y="1003905"/>
                        <a:pt x="464458" y="1349829"/>
                      </a:cubicBezTo>
                      <a:cubicBezTo>
                        <a:pt x="447525" y="1695753"/>
                        <a:pt x="65315" y="2363410"/>
                        <a:pt x="43543" y="2670629"/>
                      </a:cubicBezTo>
                      <a:cubicBezTo>
                        <a:pt x="21771" y="2977848"/>
                        <a:pt x="326572" y="3067353"/>
                        <a:pt x="333829" y="3193143"/>
                      </a:cubicBezTo>
                      <a:cubicBezTo>
                        <a:pt x="341086" y="3318933"/>
                        <a:pt x="142724" y="3386666"/>
                        <a:pt x="87086" y="3425371"/>
                      </a:cubicBezTo>
                      <a:cubicBezTo>
                        <a:pt x="31448" y="3464076"/>
                        <a:pt x="15724" y="3444723"/>
                        <a:pt x="0" y="3425371"/>
                      </a:cubicBezTo>
                    </a:path>
                  </a:pathLst>
                </a:custGeom>
                <a:noFill/>
                <a:ln>
                  <a:solidFill>
                    <a:srgbClr val="FF33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直接箭头连接符 47"/>
                <p:cNvCxnSpPr>
                  <a:stCxn id="8" idx="2"/>
                </p:cNvCxnSpPr>
                <p:nvPr/>
              </p:nvCxnSpPr>
              <p:spPr>
                <a:xfrm>
                  <a:off x="1368412" y="4422358"/>
                  <a:ext cx="404156" cy="353963"/>
                </a:xfrm>
                <a:prstGeom prst="straightConnector1">
                  <a:avLst/>
                </a:prstGeom>
                <a:ln w="25400">
                  <a:solidFill>
                    <a:srgbClr val="0CA43B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/>
                <p:cNvCxnSpPr>
                  <a:endCxn id="51" idx="0"/>
                </p:cNvCxnSpPr>
                <p:nvPr/>
              </p:nvCxnSpPr>
              <p:spPr>
                <a:xfrm flipH="1">
                  <a:off x="1996861" y="4432364"/>
                  <a:ext cx="494340" cy="343957"/>
                </a:xfrm>
                <a:prstGeom prst="straightConnector1">
                  <a:avLst/>
                </a:prstGeom>
                <a:ln w="25400">
                  <a:solidFill>
                    <a:srgbClr val="0CA43B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组合 57"/>
            <p:cNvGrpSpPr/>
            <p:nvPr/>
          </p:nvGrpSpPr>
          <p:grpSpPr>
            <a:xfrm>
              <a:off x="5289791" y="1804800"/>
              <a:ext cx="3529427" cy="3741509"/>
              <a:chOff x="5432854" y="2171167"/>
              <a:chExt cx="3529427" cy="3466530"/>
            </a:xfrm>
          </p:grpSpPr>
          <p:sp>
            <p:nvSpPr>
              <p:cNvPr id="55" name="弧形 54"/>
              <p:cNvSpPr/>
              <p:nvPr/>
            </p:nvSpPr>
            <p:spPr>
              <a:xfrm flipH="1">
                <a:off x="5432854" y="2322285"/>
                <a:ext cx="2088232" cy="3157431"/>
              </a:xfrm>
              <a:prstGeom prst="arc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弧形 80"/>
              <p:cNvSpPr/>
              <p:nvPr/>
            </p:nvSpPr>
            <p:spPr>
              <a:xfrm flipH="1" flipV="1">
                <a:off x="5432854" y="2345178"/>
                <a:ext cx="2088232" cy="2862109"/>
              </a:xfrm>
              <a:prstGeom prst="arc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6400800" y="2171167"/>
                <a:ext cx="2561481" cy="3466530"/>
              </a:xfrm>
              <a:custGeom>
                <a:avLst/>
                <a:gdLst>
                  <a:gd name="connsiteX0" fmla="*/ 29029 w 2561481"/>
                  <a:gd name="connsiteY0" fmla="*/ 3039462 h 3466530"/>
                  <a:gd name="connsiteX1" fmla="*/ 290286 w 2561481"/>
                  <a:gd name="connsiteY1" fmla="*/ 2995919 h 3466530"/>
                  <a:gd name="connsiteX2" fmla="*/ 609600 w 2561481"/>
                  <a:gd name="connsiteY2" fmla="*/ 2618547 h 3466530"/>
                  <a:gd name="connsiteX3" fmla="*/ 2177143 w 2561481"/>
                  <a:gd name="connsiteY3" fmla="*/ 3286204 h 3466530"/>
                  <a:gd name="connsiteX4" fmla="*/ 2467429 w 2561481"/>
                  <a:gd name="connsiteY4" fmla="*/ 3358776 h 3466530"/>
                  <a:gd name="connsiteX5" fmla="*/ 2438400 w 2561481"/>
                  <a:gd name="connsiteY5" fmla="*/ 1950890 h 3466530"/>
                  <a:gd name="connsiteX6" fmla="*/ 1074057 w 2561481"/>
                  <a:gd name="connsiteY6" fmla="*/ 180147 h 3466530"/>
                  <a:gd name="connsiteX7" fmla="*/ 0 w 2561481"/>
                  <a:gd name="connsiteY7" fmla="*/ 151119 h 346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481" h="3466530">
                    <a:moveTo>
                      <a:pt x="29029" y="3039462"/>
                    </a:moveTo>
                    <a:lnTo>
                      <a:pt x="290286" y="2995919"/>
                    </a:lnTo>
                    <a:cubicBezTo>
                      <a:pt x="387048" y="2925767"/>
                      <a:pt x="295124" y="2570166"/>
                      <a:pt x="609600" y="2618547"/>
                    </a:cubicBezTo>
                    <a:cubicBezTo>
                      <a:pt x="924076" y="2666928"/>
                      <a:pt x="1867505" y="3162833"/>
                      <a:pt x="2177143" y="3286204"/>
                    </a:cubicBezTo>
                    <a:cubicBezTo>
                      <a:pt x="2486781" y="3409575"/>
                      <a:pt x="2423886" y="3581328"/>
                      <a:pt x="2467429" y="3358776"/>
                    </a:cubicBezTo>
                    <a:cubicBezTo>
                      <a:pt x="2510972" y="3136224"/>
                      <a:pt x="2670629" y="2480662"/>
                      <a:pt x="2438400" y="1950890"/>
                    </a:cubicBezTo>
                    <a:cubicBezTo>
                      <a:pt x="2206171" y="1421118"/>
                      <a:pt x="1480457" y="480109"/>
                      <a:pt x="1074057" y="180147"/>
                    </a:cubicBezTo>
                    <a:cubicBezTo>
                      <a:pt x="667657" y="-119815"/>
                      <a:pt x="333828" y="15652"/>
                      <a:pt x="0" y="151119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769" name="组合 32768"/>
            <p:cNvGrpSpPr/>
            <p:nvPr/>
          </p:nvGrpSpPr>
          <p:grpSpPr>
            <a:xfrm>
              <a:off x="2744578" y="4251389"/>
              <a:ext cx="4207842" cy="1090572"/>
              <a:chOff x="2759092" y="4106249"/>
              <a:chExt cx="4207842" cy="1090572"/>
            </a:xfrm>
          </p:grpSpPr>
          <p:sp>
            <p:nvSpPr>
              <p:cNvPr id="32781" name="Text Box 13"/>
              <p:cNvSpPr txBox="1">
                <a:spLocks noChangeArrowheads="1"/>
              </p:cNvSpPr>
              <p:nvPr/>
            </p:nvSpPr>
            <p:spPr bwMode="auto">
              <a:xfrm>
                <a:off x="3699208" y="4673601"/>
                <a:ext cx="150575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楷体" pitchFamily="2" charset="-122"/>
                    <a:ea typeface="华文楷体" pitchFamily="2" charset="-122"/>
                  </a:rPr>
                  <a:t>丙氨酸</a:t>
                </a:r>
              </a:p>
            </p:txBody>
          </p:sp>
          <p:sp>
            <p:nvSpPr>
              <p:cNvPr id="61" name="右箭头 60"/>
              <p:cNvSpPr/>
              <p:nvPr/>
            </p:nvSpPr>
            <p:spPr>
              <a:xfrm>
                <a:off x="2759092" y="4816929"/>
                <a:ext cx="1020820" cy="228600"/>
              </a:xfrm>
              <a:prstGeom prst="right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直角上箭头 62"/>
              <p:cNvSpPr/>
              <p:nvPr/>
            </p:nvSpPr>
            <p:spPr>
              <a:xfrm>
                <a:off x="4935612" y="4534844"/>
                <a:ext cx="1220564" cy="454442"/>
              </a:xfrm>
              <a:prstGeom prst="bentUpArrow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442471" y="4106249"/>
                <a:ext cx="15244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华文楷体" pitchFamily="2" charset="-122"/>
                    <a:ea typeface="华文楷体" pitchFamily="2" charset="-122"/>
                  </a:rPr>
                  <a:t>丙氨酸</a:t>
                </a:r>
                <a:endParaRPr lang="zh-CN" altLang="en-US" sz="24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  <p:grpSp>
          <p:nvGrpSpPr>
            <p:cNvPr id="32770" name="组合 32769"/>
            <p:cNvGrpSpPr/>
            <p:nvPr/>
          </p:nvGrpSpPr>
          <p:grpSpPr>
            <a:xfrm>
              <a:off x="5350104" y="3695240"/>
              <a:ext cx="3402065" cy="1060838"/>
              <a:chOff x="5364618" y="3579128"/>
              <a:chExt cx="3402065" cy="1060838"/>
            </a:xfrm>
          </p:grpSpPr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7105651" y="4178301"/>
                <a:ext cx="1661032" cy="4616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华文楷体" pitchFamily="2" charset="-122"/>
                    <a:ea typeface="华文楷体" pitchFamily="2" charset="-122"/>
                    <a:cs typeface="Times New Roman" pitchFamily="18" charset="0"/>
                  </a:rPr>
                  <a:t>α-</a:t>
                </a:r>
                <a:r>
                  <a:rPr lang="zh-CN" altLang="en-US" sz="2400" b="1" dirty="0">
                    <a:latin typeface="华文楷体" pitchFamily="2" charset="-122"/>
                    <a:ea typeface="华文楷体" pitchFamily="2" charset="-122"/>
                  </a:rPr>
                  <a:t>酮戊二酸</a:t>
                </a:r>
              </a:p>
            </p:txBody>
          </p:sp>
          <p:sp>
            <p:nvSpPr>
              <p:cNvPr id="95" name="Text Box 27"/>
              <p:cNvSpPr txBox="1">
                <a:spLocks noChangeArrowheads="1"/>
              </p:cNvSpPr>
              <p:nvPr/>
            </p:nvSpPr>
            <p:spPr bwMode="auto">
              <a:xfrm>
                <a:off x="6950076" y="3579128"/>
                <a:ext cx="13684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latin typeface="华文楷体" pitchFamily="2" charset="-122"/>
                    <a:ea typeface="华文楷体" pitchFamily="2" charset="-122"/>
                  </a:rPr>
                  <a:t>谷氨酸</a:t>
                </a:r>
              </a:p>
            </p:txBody>
          </p:sp>
          <p:sp>
            <p:nvSpPr>
              <p:cNvPr id="96" name="Text Box 28"/>
              <p:cNvSpPr txBox="1">
                <a:spLocks noChangeArrowheads="1"/>
              </p:cNvSpPr>
              <p:nvPr/>
            </p:nvSpPr>
            <p:spPr bwMode="auto">
              <a:xfrm>
                <a:off x="5364618" y="3579128"/>
                <a:ext cx="11525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latin typeface="华文楷体" pitchFamily="2" charset="-122"/>
                    <a:ea typeface="华文楷体" pitchFamily="2" charset="-122"/>
                  </a:rPr>
                  <a:t>丙酮酸</a:t>
                </a:r>
              </a:p>
            </p:txBody>
          </p:sp>
          <p:cxnSp>
            <p:nvCxnSpPr>
              <p:cNvPr id="99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6407151" y="3793983"/>
                <a:ext cx="76200" cy="715963"/>
              </a:xfrm>
              <a:prstGeom prst="curvedConnector3">
                <a:avLst>
                  <a:gd name="adj1" fmla="val -300000"/>
                </a:avLst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0" name="AutoShape 32"/>
              <p:cNvCxnSpPr>
                <a:cxnSpLocks noChangeShapeType="1"/>
              </p:cNvCxnSpPr>
              <p:nvPr/>
            </p:nvCxnSpPr>
            <p:spPr bwMode="auto">
              <a:xfrm rot="10800000">
                <a:off x="6950076" y="3727642"/>
                <a:ext cx="123825" cy="738187"/>
              </a:xfrm>
              <a:prstGeom prst="curvedConnector3">
                <a:avLst>
                  <a:gd name="adj1" fmla="val 284616"/>
                </a:avLst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772" name="组合 32771"/>
            <p:cNvGrpSpPr/>
            <p:nvPr/>
          </p:nvGrpSpPr>
          <p:grpSpPr>
            <a:xfrm>
              <a:off x="6719662" y="3190415"/>
              <a:ext cx="742950" cy="563562"/>
              <a:chOff x="6734176" y="3074303"/>
              <a:chExt cx="742950" cy="563562"/>
            </a:xfrm>
          </p:grpSpPr>
          <p:sp>
            <p:nvSpPr>
              <p:cNvPr id="97" name="Text Box 29"/>
              <p:cNvSpPr txBox="1">
                <a:spLocks noChangeArrowheads="1"/>
              </p:cNvSpPr>
              <p:nvPr/>
            </p:nvSpPr>
            <p:spPr bwMode="auto">
              <a:xfrm>
                <a:off x="6734176" y="3074303"/>
                <a:ext cx="742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663300"/>
                    </a:solidFill>
                  </a:rPr>
                  <a:t>NH</a:t>
                </a:r>
                <a:r>
                  <a:rPr lang="en-US" altLang="zh-CN" sz="2400" baseline="-25000" dirty="0">
                    <a:solidFill>
                      <a:srgbClr val="663300"/>
                    </a:solidFill>
                  </a:rPr>
                  <a:t>3</a:t>
                </a:r>
              </a:p>
            </p:txBody>
          </p:sp>
          <p:sp>
            <p:nvSpPr>
              <p:cNvPr id="101" name="Line 33"/>
              <p:cNvSpPr>
                <a:spLocks noChangeShapeType="1"/>
              </p:cNvSpPr>
              <p:nvPr/>
            </p:nvSpPr>
            <p:spPr bwMode="auto">
              <a:xfrm flipH="1" flipV="1">
                <a:off x="7049864" y="3475940"/>
                <a:ext cx="201612" cy="161925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773" name="组合 32772"/>
            <p:cNvGrpSpPr/>
            <p:nvPr/>
          </p:nvGrpSpPr>
          <p:grpSpPr>
            <a:xfrm>
              <a:off x="6719662" y="2253790"/>
              <a:ext cx="1439862" cy="936625"/>
              <a:chOff x="6734176" y="2137678"/>
              <a:chExt cx="1439862" cy="936625"/>
            </a:xfrm>
          </p:grpSpPr>
          <p:sp>
            <p:nvSpPr>
              <p:cNvPr id="98" name="Text Box 30"/>
              <p:cNvSpPr txBox="1">
                <a:spLocks noChangeArrowheads="1"/>
              </p:cNvSpPr>
              <p:nvPr/>
            </p:nvSpPr>
            <p:spPr bwMode="auto">
              <a:xfrm>
                <a:off x="6734176" y="2137678"/>
                <a:ext cx="115093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b="1" dirty="0"/>
                  <a:t>尿素</a:t>
                </a:r>
              </a:p>
            </p:txBody>
          </p:sp>
          <p:sp>
            <p:nvSpPr>
              <p:cNvPr id="102" name="Line 34"/>
              <p:cNvSpPr>
                <a:spLocks noChangeShapeType="1"/>
              </p:cNvSpPr>
              <p:nvPr/>
            </p:nvSpPr>
            <p:spPr bwMode="auto">
              <a:xfrm flipV="1">
                <a:off x="7021513" y="2571065"/>
                <a:ext cx="0" cy="503238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" name="Text Box 35"/>
              <p:cNvSpPr txBox="1">
                <a:spLocks noChangeArrowheads="1"/>
              </p:cNvSpPr>
              <p:nvPr/>
            </p:nvSpPr>
            <p:spPr bwMode="auto">
              <a:xfrm>
                <a:off x="6950076" y="2642503"/>
                <a:ext cx="122396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3CB4"/>
                    </a:solidFill>
                    <a:latin typeface="华文楷体" pitchFamily="2" charset="-122"/>
                    <a:ea typeface="华文楷体" pitchFamily="2" charset="-122"/>
                  </a:rPr>
                  <a:t>尿素循环</a:t>
                </a:r>
              </a:p>
            </p:txBody>
          </p:sp>
        </p:grpSp>
        <p:grpSp>
          <p:nvGrpSpPr>
            <p:cNvPr id="32774" name="组合 32773"/>
            <p:cNvGrpSpPr/>
            <p:nvPr/>
          </p:nvGrpSpPr>
          <p:grpSpPr>
            <a:xfrm>
              <a:off x="5526892" y="2253632"/>
              <a:ext cx="1439862" cy="1441608"/>
              <a:chOff x="5581651" y="2253790"/>
              <a:chExt cx="1439862" cy="1441608"/>
            </a:xfrm>
          </p:grpSpPr>
          <p:sp>
            <p:nvSpPr>
              <p:cNvPr id="93" name="Text Box 25"/>
              <p:cNvSpPr txBox="1">
                <a:spLocks noChangeArrowheads="1"/>
              </p:cNvSpPr>
              <p:nvPr/>
            </p:nvSpPr>
            <p:spPr bwMode="auto">
              <a:xfrm>
                <a:off x="5581651" y="2253790"/>
                <a:ext cx="14398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latin typeface="华文楷体" pitchFamily="2" charset="-122"/>
                    <a:ea typeface="华文楷体" pitchFamily="2" charset="-122"/>
                  </a:rPr>
                  <a:t>葡萄糖</a:t>
                </a:r>
              </a:p>
            </p:txBody>
          </p:sp>
          <p:sp>
            <p:nvSpPr>
              <p:cNvPr id="104" name="Line 36"/>
              <p:cNvSpPr>
                <a:spLocks noChangeShapeType="1"/>
              </p:cNvSpPr>
              <p:nvPr/>
            </p:nvSpPr>
            <p:spPr bwMode="auto">
              <a:xfrm flipV="1">
                <a:off x="5940880" y="2637740"/>
                <a:ext cx="0" cy="1057658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" name="Text Box 37"/>
              <p:cNvSpPr txBox="1">
                <a:spLocks noChangeArrowheads="1"/>
              </p:cNvSpPr>
              <p:nvPr/>
            </p:nvSpPr>
            <p:spPr bwMode="auto">
              <a:xfrm>
                <a:off x="5926367" y="2700559"/>
                <a:ext cx="576262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dirty="0">
                    <a:solidFill>
                      <a:srgbClr val="003CB4"/>
                    </a:solidFill>
                    <a:latin typeface="华文楷体" pitchFamily="2" charset="-122"/>
                    <a:ea typeface="华文楷体" pitchFamily="2" charset="-122"/>
                  </a:rPr>
                  <a:t>糖异生</a:t>
                </a:r>
              </a:p>
            </p:txBody>
          </p:sp>
        </p:grpSp>
        <p:grpSp>
          <p:nvGrpSpPr>
            <p:cNvPr id="32779" name="组合 32778"/>
            <p:cNvGrpSpPr/>
            <p:nvPr/>
          </p:nvGrpSpPr>
          <p:grpSpPr>
            <a:xfrm>
              <a:off x="2961389" y="2167672"/>
              <a:ext cx="2599019" cy="523220"/>
              <a:chOff x="2961389" y="2167672"/>
              <a:chExt cx="2599019" cy="523220"/>
            </a:xfrm>
          </p:grpSpPr>
          <p:sp>
            <p:nvSpPr>
              <p:cNvPr id="32785" name="Text Box 17"/>
              <p:cNvSpPr txBox="1">
                <a:spLocks noChangeArrowheads="1"/>
              </p:cNvSpPr>
              <p:nvPr/>
            </p:nvSpPr>
            <p:spPr bwMode="auto">
              <a:xfrm>
                <a:off x="3681131" y="2167672"/>
                <a:ext cx="139120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楷体" pitchFamily="2" charset="-122"/>
                    <a:ea typeface="华文楷体" pitchFamily="2" charset="-122"/>
                  </a:rPr>
                  <a:t>葡萄糖</a:t>
                </a:r>
              </a:p>
            </p:txBody>
          </p:sp>
          <p:sp>
            <p:nvSpPr>
              <p:cNvPr id="32778" name="左箭头 32777"/>
              <p:cNvSpPr/>
              <p:nvPr/>
            </p:nvSpPr>
            <p:spPr>
              <a:xfrm>
                <a:off x="4874546" y="2328223"/>
                <a:ext cx="685862" cy="19415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左箭头 113"/>
              <p:cNvSpPr/>
              <p:nvPr/>
            </p:nvSpPr>
            <p:spPr>
              <a:xfrm>
                <a:off x="2961389" y="2356768"/>
                <a:ext cx="853931" cy="19415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" name="Text Box 40"/>
            <p:cNvSpPr txBox="1">
              <a:spLocks noChangeArrowheads="1"/>
            </p:cNvSpPr>
            <p:nvPr/>
          </p:nvSpPr>
          <p:spPr bwMode="auto">
            <a:xfrm>
              <a:off x="4266077" y="5703703"/>
              <a:ext cx="3240088" cy="5191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华文楷体" pitchFamily="2" charset="-122"/>
                  <a:ea typeface="华文楷体" pitchFamily="2" charset="-122"/>
                </a:rPr>
                <a:t>丙氨酸</a:t>
              </a:r>
              <a:r>
                <a:rPr lang="en-US" altLang="zh-CN" sz="2800" b="1" dirty="0">
                  <a:latin typeface="华文楷体" pitchFamily="2" charset="-122"/>
                  <a:ea typeface="华文楷体" pitchFamily="2" charset="-122"/>
                </a:rPr>
                <a:t>-</a:t>
              </a:r>
              <a:r>
                <a:rPr lang="zh-CN" altLang="en-US" sz="2800" b="1" dirty="0">
                  <a:latin typeface="华文楷体" pitchFamily="2" charset="-122"/>
                  <a:ea typeface="华文楷体" pitchFamily="2" charset="-122"/>
                </a:rPr>
                <a:t>葡萄糖循环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42938" y="500063"/>
            <a:ext cx="592931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3600" b="1" dirty="0">
                <a:solidFill>
                  <a:srgbClr val="C00000"/>
                </a:solidFill>
                <a:latin typeface="楷体_GB2312"/>
                <a:ea typeface="楷体_GB2312"/>
              </a:rPr>
              <a:t>2</a:t>
            </a:r>
            <a:r>
              <a:rPr kumimoji="1" lang="zh-CN" altLang="en-US" sz="3600" b="1" dirty="0">
                <a:solidFill>
                  <a:srgbClr val="C00000"/>
                </a:solidFill>
                <a:latin typeface="楷体_GB2312"/>
                <a:ea typeface="楷体_GB2312"/>
              </a:rPr>
              <a:t>、谷氨酰胺的运氨作用</a:t>
            </a:r>
          </a:p>
        </p:txBody>
      </p:sp>
      <p:pic>
        <p:nvPicPr>
          <p:cNvPr id="33795" name="Picture 3" descr="C7_3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40" y="2373084"/>
            <a:ext cx="746760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28689" y="1314903"/>
            <a:ext cx="544351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脑、肌肉</a:t>
            </a:r>
            <a:r>
              <a:rPr kumimoji="1"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等组织合成</a:t>
            </a:r>
            <a:r>
              <a:rPr kumimoji="1" lang="zh-CN" altLang="en-US" sz="2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谷氨酰胺</a:t>
            </a:r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运输到</a:t>
            </a:r>
            <a:r>
              <a:rPr kumimoji="1"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肝或肾</a:t>
            </a:r>
            <a:r>
              <a:rPr kumimoji="1"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再分解为</a:t>
            </a:r>
            <a:r>
              <a:rPr kumimoji="1" lang="zh-CN" altLang="en-US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氨和</a:t>
            </a:r>
            <a:r>
              <a:rPr kumimoji="1" lang="zh-CN" altLang="en-US" sz="2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谷氨酸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96900" y="4714875"/>
            <a:ext cx="8547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生理意义：</a:t>
            </a:r>
          </a:p>
          <a:p>
            <a:pPr eaLnBrk="1" hangingPunct="1"/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谷氨酰胺是氨的</a:t>
            </a:r>
            <a:r>
              <a:rPr kumimoji="1"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解毒产物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，也是氨的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储藏及运输</a:t>
            </a:r>
            <a:r>
              <a:rPr kumimoji="1" lang="zh-CN" altLang="en-US" sz="28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形式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001000" cy="1219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1932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en-US" sz="2800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Hans Krebs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提出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7772400" cy="990600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（三）尿素</a:t>
            </a:r>
            <a:r>
              <a:rPr lang="en-US" altLang="zh-CN" sz="40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40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urea)</a:t>
            </a:r>
            <a:r>
              <a:rPr lang="zh-CN" altLang="en-US" sz="40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的生成机制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84630" y="1124856"/>
            <a:ext cx="843584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排尿动物体内，</a:t>
            </a:r>
            <a:r>
              <a:rPr kumimoji="1"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NH</a:t>
            </a:r>
            <a:r>
              <a:rPr kumimoji="1" lang="en-US" altLang="zh-CN" sz="2800" baseline="-250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合成尿素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肝脏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中通过</a:t>
            </a:r>
            <a:r>
              <a:rPr kumimoji="1"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一个循环</a:t>
            </a:r>
          </a:p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完成的，此循环称为</a:t>
            </a:r>
            <a:r>
              <a:rPr kumimoji="1"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尿素循环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鸟氨酸循环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kumimoji="1"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67063" y="2495550"/>
            <a:ext cx="4640262" cy="4000500"/>
            <a:chOff x="0" y="0"/>
            <a:chExt cx="2923" cy="2520"/>
          </a:xfrm>
        </p:grpSpPr>
        <p:sp>
          <p:nvSpPr>
            <p:cNvPr id="39945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923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9946" name="Group 7"/>
            <p:cNvGrpSpPr>
              <a:grpSpLocks/>
            </p:cNvGrpSpPr>
            <p:nvPr/>
          </p:nvGrpSpPr>
          <p:grpSpPr bwMode="auto">
            <a:xfrm>
              <a:off x="0" y="0"/>
              <a:ext cx="2592" cy="2520"/>
              <a:chOff x="0" y="2520"/>
              <a:chExt cx="2592" cy="2520"/>
            </a:xfrm>
          </p:grpSpPr>
          <p:sp>
            <p:nvSpPr>
              <p:cNvPr id="39947" name="Rectangle 8"/>
              <p:cNvSpPr>
                <a:spLocks noChangeArrowheads="1"/>
              </p:cNvSpPr>
              <p:nvPr/>
            </p:nvSpPr>
            <p:spPr bwMode="auto">
              <a:xfrm>
                <a:off x="0" y="2520"/>
                <a:ext cx="2592" cy="2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948" name="Rectangle 9"/>
              <p:cNvSpPr>
                <a:spLocks noChangeArrowheads="1"/>
              </p:cNvSpPr>
              <p:nvPr/>
            </p:nvSpPr>
            <p:spPr bwMode="auto">
              <a:xfrm>
                <a:off x="0" y="2520"/>
                <a:ext cx="259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latin typeface="楷体_GB2312" pitchFamily="49" charset="-122"/>
                    <a:ea typeface="楷体_GB2312" pitchFamily="49" charset="-122"/>
                  </a:rPr>
                  <a:t>  </a:t>
                </a: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                               </a:t>
                </a:r>
                <a:endParaRPr kumimoji="1" lang="en-US" altLang="zh-CN" sz="280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pic>
        <p:nvPicPr>
          <p:cNvPr id="37898" name="Picture 10" descr="Hans Adolf Kre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2378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962400" y="3352800"/>
            <a:ext cx="4343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Hans Krebs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1900-1981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  </a:t>
            </a:r>
          </a:p>
          <a:p>
            <a:pPr algn="ctr" eaLnBrk="1" hangingPunct="1"/>
            <a:r>
              <a:rPr kumimoji="1" lang="en-US" altLang="zh-CN" sz="2800" b="1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The Nobel Prize in Physiology or Medicine 1953</a:t>
            </a:r>
          </a:p>
          <a:p>
            <a:pPr eaLnBrk="1" hangingPunct="1"/>
            <a:endParaRPr kumimoji="1"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30225" y="1438275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kumimoji="1" lang="zh-CN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-14288" y="37782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0963" name="Picture 3" descr="ajsfenjie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3" t="144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2770190"/>
            <a:ext cx="250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氨甲酰磷酸的生成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82940"/>
            <a:ext cx="212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、瓜氨酸的生成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-518886" y="3566886"/>
            <a:ext cx="2844124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1" lang="en-US" altLang="zh-CN" sz="20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0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、精氨酸</a:t>
            </a:r>
            <a:r>
              <a:rPr kumimoji="1"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的生成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933825"/>
            <a:ext cx="2121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000" b="1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精氨酸</a:t>
            </a:r>
            <a:r>
              <a:rPr kumimoji="1"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的水解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7" grpId="0" autoUpdateAnimBg="0"/>
      <p:bldP spid="38918" grpId="0" autoUpdateAnimBg="0"/>
      <p:bldP spid="389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00125"/>
            <a:ext cx="8077200" cy="5638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尿素生成的</a:t>
            </a:r>
            <a:r>
              <a:rPr lang="zh-CN" altLang="en-US" sz="36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要点</a:t>
            </a:r>
          </a:p>
          <a:p>
            <a:pPr eaLnBrk="1" hangingPunct="1">
              <a:lnSpc>
                <a:spcPct val="115000"/>
              </a:lnSpc>
            </a:pPr>
            <a:endParaRPr lang="en-US" altLang="zh-CN" sz="3600" b="1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endParaRPr lang="zh-CN" altLang="en-US" sz="3600" b="1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5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限速酶：</a:t>
            </a:r>
            <a:r>
              <a:rPr lang="zh-CN" altLang="en-US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精氨酸代琥珀酸合成酶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耗能过程：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en-US" b="1" smtClean="0">
                <a:latin typeface="楷体_GB2312" pitchFamily="49" charset="-122"/>
                <a:ea typeface="楷体_GB2312" pitchFamily="49" charset="-122"/>
              </a:rPr>
              <a:t>ATP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个高能键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三个氨基酸：</a:t>
            </a:r>
            <a:r>
              <a:rPr lang="zh-CN" altLang="en-US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鸟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氨酸，</a:t>
            </a:r>
            <a:r>
              <a:rPr lang="zh-CN" altLang="en-US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瓜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氨酸，</a:t>
            </a:r>
            <a:r>
              <a:rPr lang="zh-CN" altLang="en-US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精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氨酸</a:t>
            </a:r>
            <a:endParaRPr lang="en-US" altLang="en-US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5000"/>
              </a:lnSpc>
            </a:pPr>
            <a:r>
              <a:rPr lang="en-US" altLang="en-US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en-US" b="1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来源：</a:t>
            </a:r>
            <a:r>
              <a:rPr lang="zh-CN" altLang="en-US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氨基酸脱氨和</a:t>
            </a:r>
            <a:r>
              <a:rPr lang="en-US" altLang="en-US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CO</a:t>
            </a:r>
            <a:r>
              <a:rPr lang="en-US" altLang="en-US" b="1" baseline="-2500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生成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分子</a:t>
            </a:r>
            <a:r>
              <a:rPr lang="zh-CN" altLang="en-US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尿素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，消除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分子</a:t>
            </a:r>
            <a:r>
              <a:rPr lang="zh-CN" altLang="en-US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氨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分子</a:t>
            </a:r>
            <a:r>
              <a:rPr lang="en-US" altLang="en-US" b="1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CO</a:t>
            </a:r>
            <a:r>
              <a:rPr lang="en-US" altLang="en-US" b="1" baseline="-2500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0"/>
            <a:ext cx="5214937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402025" y="653629"/>
            <a:ext cx="647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一、蛋白质的生理功能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7544" y="1772816"/>
            <a:ext cx="8534400" cy="3814762"/>
            <a:chOff x="616293" y="1772816"/>
            <a:chExt cx="8534400" cy="3814762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1149693" y="1772816"/>
              <a:ext cx="7620000" cy="62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kumimoji="1" lang="zh-CN" altLang="en-US" sz="3200" b="1" dirty="0">
                  <a:latin typeface="黑体" pitchFamily="49" charset="-122"/>
                  <a:ea typeface="楷体_GB2312" pitchFamily="49" charset="-122"/>
                </a:rPr>
                <a:t>维持组织细胞的</a:t>
              </a:r>
              <a:r>
                <a:rPr kumimoji="1" lang="zh-CN" altLang="en-US" sz="3200" b="1" dirty="0">
                  <a:solidFill>
                    <a:srgbClr val="CC0000"/>
                  </a:solidFill>
                  <a:latin typeface="黑体" pitchFamily="49" charset="-122"/>
                  <a:ea typeface="楷体_GB2312" pitchFamily="49" charset="-122"/>
                </a:rPr>
                <a:t>生长，修补和更新 </a:t>
              </a:r>
              <a:r>
                <a:rPr kumimoji="1" lang="en-US" altLang="zh-CN" sz="3200" b="1" dirty="0">
                  <a:solidFill>
                    <a:srgbClr val="CC0000"/>
                  </a:solidFill>
                  <a:latin typeface="黑体" pitchFamily="49" charset="-122"/>
                  <a:ea typeface="楷体_GB2312" pitchFamily="49" charset="-122"/>
                </a:rPr>
                <a:t>(*)</a:t>
              </a:r>
              <a:endParaRPr kumimoji="1" lang="zh-CN" altLang="en-US" sz="3200" b="1" dirty="0">
                <a:solidFill>
                  <a:srgbClr val="CC0000"/>
                </a:solidFill>
                <a:latin typeface="黑体" pitchFamily="49" charset="-122"/>
                <a:ea typeface="楷体_GB2312" pitchFamily="49" charset="-122"/>
              </a:endParaRPr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616293" y="2839616"/>
              <a:ext cx="8382000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3200" b="1" dirty="0">
                  <a:latin typeface="黑体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3200" b="1" dirty="0">
                  <a:latin typeface="黑体" pitchFamily="49" charset="-122"/>
                  <a:ea typeface="楷体_GB2312" pitchFamily="49" charset="-122"/>
                </a:rPr>
                <a:t>转变为</a:t>
              </a:r>
              <a:r>
                <a:rPr kumimoji="1" lang="zh-CN" altLang="en-US" sz="3200" b="1" dirty="0">
                  <a:solidFill>
                    <a:srgbClr val="CC0000"/>
                  </a:solidFill>
                  <a:latin typeface="黑体" pitchFamily="49" charset="-122"/>
                  <a:ea typeface="楷体_GB2312" pitchFamily="49" charset="-122"/>
                </a:rPr>
                <a:t>生理活性分子</a:t>
              </a:r>
              <a:r>
                <a:rPr kumimoji="1" lang="en-US" altLang="zh-CN" sz="3200" b="1" dirty="0">
                  <a:latin typeface="黑体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3200" b="1" dirty="0">
                  <a:latin typeface="黑体" pitchFamily="49" charset="-122"/>
                  <a:ea typeface="楷体_GB2312" pitchFamily="49" charset="-122"/>
                </a:rPr>
                <a:t>如酶、激素、抗体等</a:t>
              </a:r>
              <a:r>
                <a:rPr kumimoji="1" lang="en-US" altLang="zh-CN" sz="3200" b="1" dirty="0">
                  <a:latin typeface="黑体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616293" y="3982616"/>
              <a:ext cx="8534400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sz="3200" b="1">
                  <a:latin typeface="黑体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3200" b="1">
                  <a:solidFill>
                    <a:srgbClr val="CC0000"/>
                  </a:solidFill>
                  <a:latin typeface="黑体" pitchFamily="49" charset="-122"/>
                  <a:ea typeface="楷体_GB2312" pitchFamily="49" charset="-122"/>
                </a:rPr>
                <a:t>氧化供能</a:t>
              </a:r>
              <a:r>
                <a:rPr kumimoji="1" lang="zh-CN" altLang="en-US" sz="3200" b="1">
                  <a:latin typeface="黑体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3200" b="1">
                  <a:latin typeface="黑体" pitchFamily="49" charset="-122"/>
                  <a:ea typeface="楷体_GB2312" pitchFamily="49" charset="-122"/>
                </a:rPr>
                <a:t>17.9KJ/g </a:t>
              </a:r>
              <a:r>
                <a:rPr kumimoji="1" lang="zh-CN" altLang="en-US" sz="3200" b="1">
                  <a:latin typeface="黑体" pitchFamily="49" charset="-122"/>
                  <a:ea typeface="楷体_GB2312" pitchFamily="49" charset="-122"/>
                </a:rPr>
                <a:t>蛋白质</a:t>
              </a:r>
              <a:r>
                <a:rPr kumimoji="1" lang="en-US" altLang="zh-CN" sz="3200" b="1">
                  <a:latin typeface="黑体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3200" b="1">
                  <a:latin typeface="黑体" pitchFamily="49" charset="-122"/>
                  <a:ea typeface="楷体_GB2312" pitchFamily="49" charset="-122"/>
                </a:rPr>
                <a:t>提供</a:t>
              </a:r>
              <a:r>
                <a:rPr kumimoji="1" lang="en-US" altLang="zh-CN" sz="3200" b="1">
                  <a:latin typeface="黑体" pitchFamily="49" charset="-122"/>
                  <a:ea typeface="楷体_GB2312" pitchFamily="49" charset="-122"/>
                </a:rPr>
                <a:t>18%</a:t>
              </a:r>
              <a:r>
                <a:rPr kumimoji="1" lang="zh-CN" altLang="en-US" sz="3200" b="1">
                  <a:latin typeface="黑体" pitchFamily="49" charset="-122"/>
                  <a:ea typeface="楷体_GB2312" pitchFamily="49" charset="-122"/>
                </a:rPr>
                <a:t>能量）</a:t>
              </a:r>
              <a:endParaRPr kumimoji="1" lang="zh-CN" altLang="en-US" sz="32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642865" y="5008141"/>
              <a:ext cx="72390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黑体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3200" b="1" dirty="0">
                  <a:latin typeface="黑体" pitchFamily="49" charset="-122"/>
                  <a:ea typeface="楷体_GB2312" pitchFamily="49" charset="-122"/>
                </a:rPr>
                <a:t>氨基酸为含氮化合物合成的</a:t>
              </a:r>
              <a:r>
                <a:rPr kumimoji="1" lang="zh-CN" altLang="en-US" sz="3200" b="1" dirty="0">
                  <a:solidFill>
                    <a:srgbClr val="CC0000"/>
                  </a:solidFill>
                  <a:latin typeface="黑体" pitchFamily="49" charset="-122"/>
                  <a:ea typeface="楷体_GB2312" pitchFamily="49" charset="-122"/>
                </a:rPr>
                <a:t>提供氮源</a:t>
              </a:r>
            </a:p>
          </p:txBody>
        </p:sp>
        <p:pic>
          <p:nvPicPr>
            <p:cNvPr id="13319" name="Picture 7" descr="BD21300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93" y="3069803"/>
              <a:ext cx="304800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8" descr="BD21300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13" y="5185181"/>
              <a:ext cx="30480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1" name="Picture 9" descr="BD21300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93" y="4215979"/>
              <a:ext cx="30480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2" name="Picture 10" descr="BD21300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45" y="1988840"/>
              <a:ext cx="304800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cover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38" y="1143000"/>
            <a:ext cx="7778750" cy="29702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氨基化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，生成非必需氨基酸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/>
              <a:t>    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 u="sng" dirty="0" smtClean="0">
                <a:latin typeface="楷体_GB2312" pitchFamily="49" charset="-122"/>
                <a:ea typeface="楷体_GB2312" pitchFamily="49" charset="-122"/>
              </a:rPr>
              <a:t>转变成</a:t>
            </a:r>
            <a:r>
              <a:rPr lang="zh-CN" altLang="en-US" sz="36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糖和脂类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36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600" b="1" u="sng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氧化</a:t>
            </a:r>
            <a:r>
              <a:rPr lang="zh-CN" altLang="en-US" sz="3600" b="1" u="sng" dirty="0" smtClean="0">
                <a:latin typeface="楷体_GB2312" pitchFamily="49" charset="-122"/>
                <a:ea typeface="楷体_GB2312" pitchFamily="49" charset="-122"/>
              </a:rPr>
              <a:t>供能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42938" y="214313"/>
            <a:ext cx="403225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kumimoji="1" lang="en-US" altLang="zh-CN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α-</a:t>
            </a:r>
            <a:r>
              <a:rPr kumimoji="1" lang="zh-CN" altLang="en-US" sz="4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酮酸代谢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68313" y="4292600"/>
            <a:ext cx="82804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3300"/>
                </a:solidFill>
                <a:latin typeface="Times New Roman" pitchFamily="18" charset="0"/>
              </a:rPr>
              <a:t>降解为乙酰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itchFamily="18" charset="0"/>
              </a:rPr>
              <a:t>CoA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itchFamily="18" charset="0"/>
              </a:rPr>
              <a:t>或乙酰乙酰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itchFamily="18" charset="0"/>
              </a:rPr>
              <a:t>CoA</a:t>
            </a:r>
            <a:r>
              <a:rPr kumimoji="1" lang="en-US" altLang="zh-CN" sz="2400">
                <a:latin typeface="Times New Roman" pitchFamily="18" charset="0"/>
              </a:rPr>
              <a:t>——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生酮氨基酸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3300"/>
                </a:solidFill>
                <a:latin typeface="Times New Roman" pitchFamily="18" charset="0"/>
              </a:rPr>
              <a:t>降解为丙酮酸、 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itchFamily="18" charset="0"/>
              </a:rPr>
              <a:t>α-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itchFamily="18" charset="0"/>
              </a:rPr>
              <a:t>酮戊二酸、琥珀酰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itchFamily="18" charset="0"/>
              </a:rPr>
              <a:t>CoA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itchFamily="18" charset="0"/>
              </a:rPr>
              <a:t>、延胡索酸、草酰乙酸的氨基酸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itchFamily="18" charset="0"/>
              </a:rPr>
              <a:t>——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生糖氨基酸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0"/>
            <a:ext cx="4419600" cy="609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400" b="1" smtClean="0"/>
              <a:t>碳骨架的氧化（肝脏中）</a:t>
            </a:r>
            <a:endParaRPr lang="zh-CN" altLang="en-US" sz="2400" smtClean="0"/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1547813" y="981075"/>
            <a:ext cx="6323012" cy="5486400"/>
            <a:chOff x="960" y="624"/>
            <a:chExt cx="3983" cy="3456"/>
          </a:xfrm>
        </p:grpSpPr>
        <p:sp>
          <p:nvSpPr>
            <p:cNvPr id="8228" name="Rectangle 4"/>
            <p:cNvSpPr>
              <a:spLocks noChangeArrowheads="1"/>
            </p:cNvSpPr>
            <p:nvPr/>
          </p:nvSpPr>
          <p:spPr bwMode="auto">
            <a:xfrm>
              <a:off x="1632" y="960"/>
              <a:ext cx="2928" cy="307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229" name="Group 5"/>
            <p:cNvGrpSpPr>
              <a:grpSpLocks/>
            </p:cNvGrpSpPr>
            <p:nvPr/>
          </p:nvGrpSpPr>
          <p:grpSpPr bwMode="auto">
            <a:xfrm>
              <a:off x="1344" y="1056"/>
              <a:ext cx="3168" cy="3024"/>
              <a:chOff x="624" y="1104"/>
              <a:chExt cx="3168" cy="3024"/>
            </a:xfrm>
          </p:grpSpPr>
          <p:sp>
            <p:nvSpPr>
              <p:cNvPr id="8250" name="Rectangle 6"/>
              <p:cNvSpPr>
                <a:spLocks noChangeArrowheads="1"/>
              </p:cNvSpPr>
              <p:nvPr/>
            </p:nvSpPr>
            <p:spPr bwMode="auto">
              <a:xfrm>
                <a:off x="624" y="3792"/>
                <a:ext cx="1200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1" name="Oval 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2928" cy="2928"/>
              </a:xfrm>
              <a:prstGeom prst="ellipse">
                <a:avLst/>
              </a:prstGeom>
              <a:solidFill>
                <a:srgbClr val="66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52" name="Oval 8"/>
              <p:cNvSpPr>
                <a:spLocks noChangeArrowheads="1"/>
              </p:cNvSpPr>
              <p:nvPr/>
            </p:nvSpPr>
            <p:spPr bwMode="auto">
              <a:xfrm>
                <a:off x="1248" y="1488"/>
                <a:ext cx="2208" cy="2208"/>
              </a:xfrm>
              <a:prstGeom prst="ellipse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30" name="Arc 9"/>
            <p:cNvSpPr>
              <a:spLocks/>
            </p:cNvSpPr>
            <p:nvPr/>
          </p:nvSpPr>
          <p:spPr bwMode="auto">
            <a:xfrm>
              <a:off x="1889" y="1225"/>
              <a:ext cx="1980" cy="1256"/>
            </a:xfrm>
            <a:custGeom>
              <a:avLst/>
              <a:gdLst>
                <a:gd name="T0" fmla="*/ 0 w 33977"/>
                <a:gd name="T1" fmla="*/ 0 h 21600"/>
                <a:gd name="T2" fmla="*/ 0 w 33977"/>
                <a:gd name="T3" fmla="*/ 0 h 21600"/>
                <a:gd name="T4" fmla="*/ 0 w 33977"/>
                <a:gd name="T5" fmla="*/ 0 h 21600"/>
                <a:gd name="T6" fmla="*/ 0 60000 65536"/>
                <a:gd name="T7" fmla="*/ 0 60000 65536"/>
                <a:gd name="T8" fmla="*/ 0 60000 65536"/>
                <a:gd name="T9" fmla="*/ 0 w 33977"/>
                <a:gd name="T10" fmla="*/ 0 h 21600"/>
                <a:gd name="T11" fmla="*/ 33977 w 339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977" h="21600" fill="none" extrusionOk="0">
                  <a:moveTo>
                    <a:pt x="0" y="12502"/>
                  </a:moveTo>
                  <a:cubicBezTo>
                    <a:pt x="3541" y="4877"/>
                    <a:pt x="11184" y="-1"/>
                    <a:pt x="19591" y="0"/>
                  </a:cubicBezTo>
                  <a:cubicBezTo>
                    <a:pt x="24897" y="0"/>
                    <a:pt x="30018" y="1953"/>
                    <a:pt x="33977" y="5487"/>
                  </a:cubicBezTo>
                </a:path>
                <a:path w="33977" h="21600" stroke="0" extrusionOk="0">
                  <a:moveTo>
                    <a:pt x="0" y="12502"/>
                  </a:moveTo>
                  <a:cubicBezTo>
                    <a:pt x="3541" y="4877"/>
                    <a:pt x="11184" y="-1"/>
                    <a:pt x="19591" y="0"/>
                  </a:cubicBezTo>
                  <a:cubicBezTo>
                    <a:pt x="24897" y="0"/>
                    <a:pt x="30018" y="1953"/>
                    <a:pt x="33977" y="5487"/>
                  </a:cubicBezTo>
                  <a:lnTo>
                    <a:pt x="19591" y="21600"/>
                  </a:lnTo>
                  <a:close/>
                </a:path>
              </a:pathLst>
            </a:cu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1" name="Freeform 10"/>
            <p:cNvSpPr>
              <a:spLocks/>
            </p:cNvSpPr>
            <p:nvPr/>
          </p:nvSpPr>
          <p:spPr bwMode="auto">
            <a:xfrm>
              <a:off x="3866" y="1503"/>
              <a:ext cx="27" cy="69"/>
            </a:xfrm>
            <a:custGeom>
              <a:avLst/>
              <a:gdLst>
                <a:gd name="T0" fmla="*/ 1 w 52"/>
                <a:gd name="T1" fmla="*/ 0 h 137"/>
                <a:gd name="T2" fmla="*/ 1 w 52"/>
                <a:gd name="T3" fmla="*/ 1 h 137"/>
                <a:gd name="T4" fmla="*/ 0 w 52"/>
                <a:gd name="T5" fmla="*/ 1 h 137"/>
                <a:gd name="T6" fmla="*/ 1 w 52"/>
                <a:gd name="T7" fmla="*/ 0 h 1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37"/>
                <a:gd name="T14" fmla="*/ 52 w 52"/>
                <a:gd name="T15" fmla="*/ 137 h 1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37">
                  <a:moveTo>
                    <a:pt x="44" y="0"/>
                  </a:moveTo>
                  <a:lnTo>
                    <a:pt x="52" y="137"/>
                  </a:lnTo>
                  <a:lnTo>
                    <a:pt x="0" y="9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FF"/>
            </a:solidFill>
            <a:ln w="269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2" name="Line 11"/>
            <p:cNvSpPr>
              <a:spLocks noChangeShapeType="1"/>
            </p:cNvSpPr>
            <p:nvPr/>
          </p:nvSpPr>
          <p:spPr bwMode="auto">
            <a:xfrm>
              <a:off x="3660" y="1056"/>
              <a:ext cx="1" cy="1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Arc 12"/>
            <p:cNvSpPr>
              <a:spLocks/>
            </p:cNvSpPr>
            <p:nvPr/>
          </p:nvSpPr>
          <p:spPr bwMode="auto">
            <a:xfrm>
              <a:off x="2971" y="1776"/>
              <a:ext cx="1312" cy="760"/>
            </a:xfrm>
            <a:custGeom>
              <a:avLst/>
              <a:gdLst>
                <a:gd name="T0" fmla="*/ 0 w 21097"/>
                <a:gd name="T1" fmla="*/ 0 h 12252"/>
                <a:gd name="T2" fmla="*/ 0 w 21097"/>
                <a:gd name="T3" fmla="*/ 0 h 12252"/>
                <a:gd name="T4" fmla="*/ 0 w 21097"/>
                <a:gd name="T5" fmla="*/ 0 h 12252"/>
                <a:gd name="T6" fmla="*/ 0 60000 65536"/>
                <a:gd name="T7" fmla="*/ 0 60000 65536"/>
                <a:gd name="T8" fmla="*/ 0 60000 65536"/>
                <a:gd name="T9" fmla="*/ 0 w 21097"/>
                <a:gd name="T10" fmla="*/ 0 h 12252"/>
                <a:gd name="T11" fmla="*/ 21097 w 21097"/>
                <a:gd name="T12" fmla="*/ 12252 h 12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7" h="12252" fill="none" extrusionOk="0">
                  <a:moveTo>
                    <a:pt x="17788" y="0"/>
                  </a:moveTo>
                  <a:cubicBezTo>
                    <a:pt x="19373" y="2300"/>
                    <a:pt x="20497" y="4887"/>
                    <a:pt x="21096" y="7616"/>
                  </a:cubicBezTo>
                </a:path>
                <a:path w="21097" h="12252" stroke="0" extrusionOk="0">
                  <a:moveTo>
                    <a:pt x="17788" y="0"/>
                  </a:moveTo>
                  <a:cubicBezTo>
                    <a:pt x="19373" y="2300"/>
                    <a:pt x="20497" y="4887"/>
                    <a:pt x="21096" y="7616"/>
                  </a:cubicBezTo>
                  <a:lnTo>
                    <a:pt x="0" y="12252"/>
                  </a:lnTo>
                  <a:close/>
                </a:path>
              </a:pathLst>
            </a:cu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4" name="Freeform 13"/>
            <p:cNvSpPr>
              <a:spLocks/>
            </p:cNvSpPr>
            <p:nvPr/>
          </p:nvSpPr>
          <p:spPr bwMode="auto">
            <a:xfrm>
              <a:off x="4272" y="2256"/>
              <a:ext cx="47" cy="54"/>
            </a:xfrm>
            <a:custGeom>
              <a:avLst/>
              <a:gdLst>
                <a:gd name="T0" fmla="*/ 1 w 92"/>
                <a:gd name="T1" fmla="*/ 0 h 108"/>
                <a:gd name="T2" fmla="*/ 1 w 92"/>
                <a:gd name="T3" fmla="*/ 1 h 108"/>
                <a:gd name="T4" fmla="*/ 0 w 92"/>
                <a:gd name="T5" fmla="*/ 1 h 108"/>
                <a:gd name="T6" fmla="*/ 1 w 92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08"/>
                <a:gd name="T14" fmla="*/ 92 w 92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08">
                  <a:moveTo>
                    <a:pt x="92" y="0"/>
                  </a:moveTo>
                  <a:lnTo>
                    <a:pt x="5" y="108"/>
                  </a:lnTo>
                  <a:lnTo>
                    <a:pt x="0" y="38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FF"/>
            </a:solidFill>
            <a:ln w="26988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5" name="Arc 14"/>
            <p:cNvSpPr>
              <a:spLocks/>
            </p:cNvSpPr>
            <p:nvPr/>
          </p:nvSpPr>
          <p:spPr bwMode="auto">
            <a:xfrm>
              <a:off x="3098" y="2623"/>
              <a:ext cx="1225" cy="940"/>
            </a:xfrm>
            <a:custGeom>
              <a:avLst/>
              <a:gdLst>
                <a:gd name="T0" fmla="*/ 0 w 21600"/>
                <a:gd name="T1" fmla="*/ 0 h 16620"/>
                <a:gd name="T2" fmla="*/ 0 w 21600"/>
                <a:gd name="T3" fmla="*/ 0 h 16620"/>
                <a:gd name="T4" fmla="*/ 0 w 21600"/>
                <a:gd name="T5" fmla="*/ 0 h 1662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620"/>
                <a:gd name="T11" fmla="*/ 21600 w 21600"/>
                <a:gd name="T12" fmla="*/ 16620 h 166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620" fill="none" extrusionOk="0">
                  <a:moveTo>
                    <a:pt x="21599" y="70"/>
                  </a:moveTo>
                  <a:cubicBezTo>
                    <a:pt x="21578" y="6471"/>
                    <a:pt x="18720" y="12532"/>
                    <a:pt x="13796" y="16620"/>
                  </a:cubicBezTo>
                </a:path>
                <a:path w="21600" h="16620" stroke="0" extrusionOk="0">
                  <a:moveTo>
                    <a:pt x="21599" y="70"/>
                  </a:moveTo>
                  <a:cubicBezTo>
                    <a:pt x="21578" y="6471"/>
                    <a:pt x="18720" y="12532"/>
                    <a:pt x="13796" y="1662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69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6" name="Freeform 15"/>
            <p:cNvSpPr>
              <a:spLocks/>
            </p:cNvSpPr>
            <p:nvPr/>
          </p:nvSpPr>
          <p:spPr bwMode="auto">
            <a:xfrm>
              <a:off x="3849" y="3558"/>
              <a:ext cx="69" cy="28"/>
            </a:xfrm>
            <a:custGeom>
              <a:avLst/>
              <a:gdLst>
                <a:gd name="T0" fmla="*/ 1 w 138"/>
                <a:gd name="T1" fmla="*/ 1 h 55"/>
                <a:gd name="T2" fmla="*/ 0 w 138"/>
                <a:gd name="T3" fmla="*/ 1 h 55"/>
                <a:gd name="T4" fmla="*/ 1 w 138"/>
                <a:gd name="T5" fmla="*/ 0 h 55"/>
                <a:gd name="T6" fmla="*/ 1 w 138"/>
                <a:gd name="T7" fmla="*/ 1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55"/>
                <a:gd name="T14" fmla="*/ 138 w 138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55">
                  <a:moveTo>
                    <a:pt x="138" y="55"/>
                  </a:moveTo>
                  <a:lnTo>
                    <a:pt x="0" y="45"/>
                  </a:lnTo>
                  <a:lnTo>
                    <a:pt x="54" y="0"/>
                  </a:lnTo>
                  <a:lnTo>
                    <a:pt x="138" y="55"/>
                  </a:lnTo>
                  <a:close/>
                </a:path>
              </a:pathLst>
            </a:custGeom>
            <a:solidFill>
              <a:srgbClr val="FF00FF"/>
            </a:solidFill>
            <a:ln w="269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7" name="Arc 16"/>
            <p:cNvSpPr>
              <a:spLocks/>
            </p:cNvSpPr>
            <p:nvPr/>
          </p:nvSpPr>
          <p:spPr bwMode="auto">
            <a:xfrm>
              <a:off x="2248" y="2628"/>
              <a:ext cx="1262" cy="1256"/>
            </a:xfrm>
            <a:custGeom>
              <a:avLst/>
              <a:gdLst>
                <a:gd name="T0" fmla="*/ 0 w 21639"/>
                <a:gd name="T1" fmla="*/ 0 h 21600"/>
                <a:gd name="T2" fmla="*/ 0 w 21639"/>
                <a:gd name="T3" fmla="*/ 0 h 21600"/>
                <a:gd name="T4" fmla="*/ 0 w 2163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9"/>
                <a:gd name="T10" fmla="*/ 0 h 21600"/>
                <a:gd name="T11" fmla="*/ 21639 w 216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9" h="21600" fill="none" extrusionOk="0">
                  <a:moveTo>
                    <a:pt x="21639" y="20054"/>
                  </a:moveTo>
                  <a:cubicBezTo>
                    <a:pt x="19087" y="21075"/>
                    <a:pt x="16363" y="21599"/>
                    <a:pt x="13615" y="21600"/>
                  </a:cubicBezTo>
                  <a:cubicBezTo>
                    <a:pt x="8656" y="21600"/>
                    <a:pt x="3849" y="19894"/>
                    <a:pt x="0" y="16768"/>
                  </a:cubicBezTo>
                </a:path>
                <a:path w="21639" h="21600" stroke="0" extrusionOk="0">
                  <a:moveTo>
                    <a:pt x="21639" y="20054"/>
                  </a:moveTo>
                  <a:cubicBezTo>
                    <a:pt x="19087" y="21075"/>
                    <a:pt x="16363" y="21599"/>
                    <a:pt x="13615" y="21600"/>
                  </a:cubicBezTo>
                  <a:cubicBezTo>
                    <a:pt x="8656" y="21600"/>
                    <a:pt x="3849" y="19894"/>
                    <a:pt x="0" y="16768"/>
                  </a:cubicBezTo>
                  <a:lnTo>
                    <a:pt x="13615" y="0"/>
                  </a:lnTo>
                  <a:close/>
                </a:path>
              </a:pathLst>
            </a:custGeom>
            <a:noFill/>
            <a:ln w="269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8" name="Freeform 17"/>
            <p:cNvSpPr>
              <a:spLocks/>
            </p:cNvSpPr>
            <p:nvPr/>
          </p:nvSpPr>
          <p:spPr bwMode="auto">
            <a:xfrm>
              <a:off x="2222" y="3580"/>
              <a:ext cx="27" cy="69"/>
            </a:xfrm>
            <a:custGeom>
              <a:avLst/>
              <a:gdLst>
                <a:gd name="T0" fmla="*/ 1 w 54"/>
                <a:gd name="T1" fmla="*/ 1 h 138"/>
                <a:gd name="T2" fmla="*/ 0 w 54"/>
                <a:gd name="T3" fmla="*/ 0 h 138"/>
                <a:gd name="T4" fmla="*/ 1 w 54"/>
                <a:gd name="T5" fmla="*/ 1 h 138"/>
                <a:gd name="T6" fmla="*/ 1 w 54"/>
                <a:gd name="T7" fmla="*/ 1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38"/>
                <a:gd name="T14" fmla="*/ 54 w 54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38">
                  <a:moveTo>
                    <a:pt x="16" y="138"/>
                  </a:moveTo>
                  <a:lnTo>
                    <a:pt x="0" y="0"/>
                  </a:lnTo>
                  <a:lnTo>
                    <a:pt x="54" y="44"/>
                  </a:lnTo>
                  <a:lnTo>
                    <a:pt x="16" y="138"/>
                  </a:lnTo>
                  <a:close/>
                </a:path>
              </a:pathLst>
            </a:custGeom>
            <a:solidFill>
              <a:srgbClr val="FF00FF"/>
            </a:solidFill>
            <a:ln w="269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9" name="Arc 18"/>
            <p:cNvSpPr>
              <a:spLocks/>
            </p:cNvSpPr>
            <p:nvPr/>
          </p:nvSpPr>
          <p:spPr bwMode="auto">
            <a:xfrm>
              <a:off x="1745" y="2245"/>
              <a:ext cx="1381" cy="1040"/>
            </a:xfrm>
            <a:custGeom>
              <a:avLst/>
              <a:gdLst>
                <a:gd name="T0" fmla="*/ 0 w 21600"/>
                <a:gd name="T1" fmla="*/ 0 h 16314"/>
                <a:gd name="T2" fmla="*/ 0 w 21600"/>
                <a:gd name="T3" fmla="*/ 0 h 16314"/>
                <a:gd name="T4" fmla="*/ 0 w 21600"/>
                <a:gd name="T5" fmla="*/ 0 h 1631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314"/>
                <a:gd name="T11" fmla="*/ 21600 w 21600"/>
                <a:gd name="T12" fmla="*/ 16314 h 16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314" fill="none" extrusionOk="0">
                  <a:moveTo>
                    <a:pt x="3198" y="16314"/>
                  </a:moveTo>
                  <a:cubicBezTo>
                    <a:pt x="1107" y="12911"/>
                    <a:pt x="0" y="8995"/>
                    <a:pt x="0" y="5002"/>
                  </a:cubicBezTo>
                  <a:cubicBezTo>
                    <a:pt x="-1" y="3317"/>
                    <a:pt x="197" y="1638"/>
                    <a:pt x="587" y="0"/>
                  </a:cubicBezTo>
                </a:path>
                <a:path w="21600" h="16314" stroke="0" extrusionOk="0">
                  <a:moveTo>
                    <a:pt x="3198" y="16314"/>
                  </a:moveTo>
                  <a:cubicBezTo>
                    <a:pt x="1107" y="12911"/>
                    <a:pt x="0" y="8995"/>
                    <a:pt x="0" y="5002"/>
                  </a:cubicBezTo>
                  <a:cubicBezTo>
                    <a:pt x="-1" y="3317"/>
                    <a:pt x="197" y="1638"/>
                    <a:pt x="587" y="0"/>
                  </a:cubicBezTo>
                  <a:lnTo>
                    <a:pt x="21600" y="5002"/>
                  </a:lnTo>
                  <a:close/>
                </a:path>
              </a:pathLst>
            </a:cu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4" name="Object 19"/>
            <p:cNvGraphicFramePr>
              <a:graphicFrameLocks noChangeAspect="1"/>
            </p:cNvGraphicFramePr>
            <p:nvPr/>
          </p:nvGraphicFramePr>
          <p:xfrm>
            <a:off x="1776" y="912"/>
            <a:ext cx="1002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3" name="ISIS/Draw Sketch" r:id="rId3" imgW="1504800" imgH="1066680" progId="ISISServer">
                    <p:embed/>
                  </p:oleObj>
                </mc:Choice>
                <mc:Fallback>
                  <p:oleObj name="ISIS/Draw Sketch" r:id="rId3" imgW="1504800" imgH="1066680" progId="ISISServer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912"/>
                          <a:ext cx="1002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0" name="Text Box 20"/>
            <p:cNvSpPr txBox="1">
              <a:spLocks noChangeArrowheads="1"/>
            </p:cNvSpPr>
            <p:nvPr/>
          </p:nvSpPr>
          <p:spPr bwMode="auto">
            <a:xfrm>
              <a:off x="3504" y="153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异柠檬酸</a:t>
              </a:r>
            </a:p>
          </p:txBody>
        </p:sp>
        <p:sp>
          <p:nvSpPr>
            <p:cNvPr id="8241" name="Text Box 21"/>
            <p:cNvSpPr txBox="1">
              <a:spLocks noChangeArrowheads="1"/>
            </p:cNvSpPr>
            <p:nvPr/>
          </p:nvSpPr>
          <p:spPr bwMode="auto">
            <a:xfrm>
              <a:off x="2688" y="1104"/>
              <a:ext cx="70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柠檬酸</a:t>
              </a:r>
            </a:p>
          </p:txBody>
        </p:sp>
        <p:sp>
          <p:nvSpPr>
            <p:cNvPr id="8242" name="Text Box 22"/>
            <p:cNvSpPr txBox="1">
              <a:spLocks noChangeArrowheads="1"/>
            </p:cNvSpPr>
            <p:nvPr/>
          </p:nvSpPr>
          <p:spPr bwMode="auto">
            <a:xfrm>
              <a:off x="3264" y="3600"/>
              <a:ext cx="89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延胡索酸</a:t>
              </a:r>
            </a:p>
          </p:txBody>
        </p:sp>
        <p:sp>
          <p:nvSpPr>
            <p:cNvPr id="8243" name="Text Box 23"/>
            <p:cNvSpPr txBox="1">
              <a:spLocks noChangeArrowheads="1"/>
            </p:cNvSpPr>
            <p:nvPr/>
          </p:nvSpPr>
          <p:spPr bwMode="auto">
            <a:xfrm>
              <a:off x="1632" y="3312"/>
              <a:ext cx="6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苹果酸</a:t>
              </a:r>
            </a:p>
          </p:txBody>
        </p:sp>
        <p:sp>
          <p:nvSpPr>
            <p:cNvPr id="8244" name="Text Box 24"/>
            <p:cNvSpPr txBox="1">
              <a:spLocks noChangeArrowheads="1"/>
            </p:cNvSpPr>
            <p:nvPr/>
          </p:nvSpPr>
          <p:spPr bwMode="auto">
            <a:xfrm>
              <a:off x="1344" y="1872"/>
              <a:ext cx="894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草酰乙酸</a:t>
              </a:r>
            </a:p>
          </p:txBody>
        </p:sp>
        <p:sp>
          <p:nvSpPr>
            <p:cNvPr id="8245" name="Text Box 25"/>
            <p:cNvSpPr txBox="1">
              <a:spLocks noChangeArrowheads="1"/>
            </p:cNvSpPr>
            <p:nvPr/>
          </p:nvSpPr>
          <p:spPr bwMode="auto">
            <a:xfrm>
              <a:off x="2304" y="624"/>
              <a:ext cx="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CoASH</a:t>
              </a:r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1396" y="3757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三羧酸循环</a:t>
              </a:r>
            </a:p>
          </p:txBody>
        </p:sp>
        <p:sp>
          <p:nvSpPr>
            <p:cNvPr id="8247" name="Text Box 27"/>
            <p:cNvSpPr txBox="1">
              <a:spLocks noChangeArrowheads="1"/>
            </p:cNvSpPr>
            <p:nvPr/>
          </p:nvSpPr>
          <p:spPr bwMode="auto">
            <a:xfrm>
              <a:off x="960" y="1392"/>
              <a:ext cx="88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乙酰</a:t>
              </a:r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CoA</a:t>
              </a:r>
            </a:p>
          </p:txBody>
        </p:sp>
        <p:sp>
          <p:nvSpPr>
            <p:cNvPr id="8248" name="Text Box 28"/>
            <p:cNvSpPr txBox="1">
              <a:spLocks noChangeArrowheads="1"/>
            </p:cNvSpPr>
            <p:nvPr/>
          </p:nvSpPr>
          <p:spPr bwMode="auto">
            <a:xfrm>
              <a:off x="3744" y="2304"/>
              <a:ext cx="1199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 α-</a:t>
              </a:r>
              <a:r>
                <a:rPr kumimoji="1" lang="zh-CN" altLang="en-US" sz="2400" b="1">
                  <a:solidFill>
                    <a:srgbClr val="006600"/>
                  </a:solidFill>
                  <a:latin typeface="Times New Roman" pitchFamily="18" charset="0"/>
                  <a:ea typeface="黑体" pitchFamily="49" charset="-122"/>
                </a:rPr>
                <a:t>酮戊二酸</a:t>
              </a:r>
            </a:p>
          </p:txBody>
        </p:sp>
        <p:sp>
          <p:nvSpPr>
            <p:cNvPr id="8249" name="Text Box 29"/>
            <p:cNvSpPr txBox="1">
              <a:spLocks noChangeArrowheads="1"/>
            </p:cNvSpPr>
            <p:nvPr/>
          </p:nvSpPr>
          <p:spPr bwMode="auto">
            <a:xfrm>
              <a:off x="3936" y="3024"/>
              <a:ext cx="99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琥珀酰</a:t>
              </a:r>
              <a:r>
                <a:rPr kumimoji="1" lang="en-US" altLang="zh-CN" sz="2400" b="1">
                  <a:solidFill>
                    <a:srgbClr val="006600"/>
                  </a:solidFill>
                  <a:latin typeface="黑体" pitchFamily="49" charset="-122"/>
                  <a:ea typeface="黑体" pitchFamily="49" charset="-122"/>
                </a:rPr>
                <a:t>CoA</a:t>
              </a:r>
            </a:p>
          </p:txBody>
        </p:sp>
      </p:grpSp>
      <p:sp>
        <p:nvSpPr>
          <p:cNvPr id="8197" name="Text Box 30"/>
          <p:cNvSpPr txBox="1">
            <a:spLocks noChangeArrowheads="1"/>
          </p:cNvSpPr>
          <p:nvPr/>
        </p:nvSpPr>
        <p:spPr bwMode="auto">
          <a:xfrm>
            <a:off x="412750" y="3505200"/>
            <a:ext cx="1711325" cy="4064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</a:rPr>
              <a:t>乙酰乙酰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itchFamily="18" charset="0"/>
              </a:rPr>
              <a:t>CoA</a:t>
            </a:r>
          </a:p>
        </p:txBody>
      </p:sp>
      <p:sp>
        <p:nvSpPr>
          <p:cNvPr id="8198" name="Text Box 31"/>
          <p:cNvSpPr txBox="1">
            <a:spLocks noChangeArrowheads="1"/>
          </p:cNvSpPr>
          <p:nvPr/>
        </p:nvSpPr>
        <p:spPr bwMode="auto">
          <a:xfrm>
            <a:off x="457200" y="4267200"/>
            <a:ext cx="1216025" cy="1943100"/>
          </a:xfrm>
          <a:prstGeom prst="rect">
            <a:avLst/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苯丙氨酸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酪氨酸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亮氨酸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赖氨酸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endParaRPr kumimoji="1" lang="en-US" altLang="zh-CN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8199" name="Line 32"/>
          <p:cNvSpPr>
            <a:spLocks noChangeShapeType="1"/>
          </p:cNvSpPr>
          <p:nvPr/>
        </p:nvSpPr>
        <p:spPr bwMode="auto">
          <a:xfrm flipV="1">
            <a:off x="990600" y="3886200"/>
            <a:ext cx="0" cy="381000"/>
          </a:xfrm>
          <a:prstGeom prst="line">
            <a:avLst/>
          </a:prstGeom>
          <a:noFill/>
          <a:ln w="5715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Text Box 33"/>
          <p:cNvSpPr txBox="1">
            <a:spLocks noChangeArrowheads="1"/>
          </p:cNvSpPr>
          <p:nvPr/>
        </p:nvSpPr>
        <p:spPr bwMode="auto">
          <a:xfrm>
            <a:off x="223838" y="228600"/>
            <a:ext cx="1225550" cy="1943100"/>
          </a:xfrm>
          <a:prstGeom prst="rect">
            <a:avLst/>
          </a:prstGeom>
          <a:solidFill>
            <a:schemeClr val="bg1"/>
          </a:solidFill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丙氨酸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苏氨酸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甘氨酸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丝氨酸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半胱氨酸</a:t>
            </a:r>
            <a:endParaRPr kumimoji="1" lang="zh-CN" altLang="en-US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8201" name="Text Box 34"/>
          <p:cNvSpPr txBox="1">
            <a:spLocks noChangeArrowheads="1"/>
          </p:cNvSpPr>
          <p:nvPr/>
        </p:nvSpPr>
        <p:spPr bwMode="auto">
          <a:xfrm>
            <a:off x="304800" y="2667000"/>
            <a:ext cx="960438" cy="346075"/>
          </a:xfrm>
          <a:prstGeom prst="rect">
            <a:avLst/>
          </a:prstGeom>
          <a:solidFill>
            <a:schemeClr val="bg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CC"/>
                </a:solidFill>
                <a:latin typeface="Times New Roman" pitchFamily="18" charset="0"/>
              </a:rPr>
              <a:t>丙酮酸</a:t>
            </a:r>
          </a:p>
        </p:txBody>
      </p:sp>
      <p:sp>
        <p:nvSpPr>
          <p:cNvPr id="8202" name="Line 35"/>
          <p:cNvSpPr>
            <a:spLocks noChangeShapeType="1"/>
          </p:cNvSpPr>
          <p:nvPr/>
        </p:nvSpPr>
        <p:spPr bwMode="auto">
          <a:xfrm>
            <a:off x="914400" y="2209800"/>
            <a:ext cx="0" cy="45720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39"/>
          <p:cNvSpPr>
            <a:spLocks noChangeShapeType="1"/>
          </p:cNvSpPr>
          <p:nvPr/>
        </p:nvSpPr>
        <p:spPr bwMode="auto">
          <a:xfrm flipV="1">
            <a:off x="1905000" y="2667000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Text Box 40"/>
          <p:cNvSpPr txBox="1">
            <a:spLocks noChangeArrowheads="1"/>
          </p:cNvSpPr>
          <p:nvPr/>
        </p:nvSpPr>
        <p:spPr bwMode="auto">
          <a:xfrm>
            <a:off x="7081838" y="304800"/>
            <a:ext cx="1225550" cy="1546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精氨酸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组氨酸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谷氨酰胺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脯氨酸</a:t>
            </a:r>
            <a:endParaRPr kumimoji="1" lang="zh-CN" altLang="en-US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8205" name="Text Box 41"/>
          <p:cNvSpPr txBox="1">
            <a:spLocks noChangeArrowheads="1"/>
          </p:cNvSpPr>
          <p:nvPr/>
        </p:nvSpPr>
        <p:spPr bwMode="auto">
          <a:xfrm>
            <a:off x="7235825" y="2276475"/>
            <a:ext cx="963613" cy="346075"/>
          </a:xfrm>
          <a:prstGeom prst="rect">
            <a:avLst/>
          </a:prstGeom>
          <a:solidFill>
            <a:schemeClr val="bg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谷氨酸</a:t>
            </a:r>
            <a:endParaRPr kumimoji="1" lang="zh-CN" altLang="en-US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8206" name="Line 42"/>
          <p:cNvSpPr>
            <a:spLocks noChangeShapeType="1"/>
          </p:cNvSpPr>
          <p:nvPr/>
        </p:nvSpPr>
        <p:spPr bwMode="auto">
          <a:xfrm>
            <a:off x="7696200" y="1828800"/>
            <a:ext cx="0" cy="457200"/>
          </a:xfrm>
          <a:prstGeom prst="line">
            <a:avLst/>
          </a:prstGeom>
          <a:noFill/>
          <a:ln w="381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Line 43"/>
          <p:cNvSpPr>
            <a:spLocks noChangeShapeType="1"/>
          </p:cNvSpPr>
          <p:nvPr/>
        </p:nvSpPr>
        <p:spPr bwMode="auto">
          <a:xfrm flipH="1">
            <a:off x="7162800" y="2667000"/>
            <a:ext cx="457200" cy="9906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Text Box 44"/>
          <p:cNvSpPr txBox="1">
            <a:spLocks noChangeArrowheads="1"/>
          </p:cNvSpPr>
          <p:nvPr/>
        </p:nvSpPr>
        <p:spPr bwMode="auto">
          <a:xfrm>
            <a:off x="7927975" y="2895600"/>
            <a:ext cx="1216025" cy="1546225"/>
          </a:xfrm>
          <a:prstGeom prst="rect">
            <a:avLst/>
          </a:prstGeom>
          <a:solidFill>
            <a:schemeClr val="bg1"/>
          </a:solidFill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异亮氨酸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甲硫氨酸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缬氨酸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苏氨酸</a:t>
            </a:r>
          </a:p>
        </p:txBody>
      </p:sp>
      <p:sp>
        <p:nvSpPr>
          <p:cNvPr id="8209" name="Line 45"/>
          <p:cNvSpPr>
            <a:spLocks noChangeShapeType="1"/>
          </p:cNvSpPr>
          <p:nvPr/>
        </p:nvSpPr>
        <p:spPr bwMode="auto">
          <a:xfrm flipH="1">
            <a:off x="7620000" y="4038600"/>
            <a:ext cx="304800" cy="7620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0" name="Text Box 46"/>
          <p:cNvSpPr txBox="1">
            <a:spLocks noChangeArrowheads="1"/>
          </p:cNvSpPr>
          <p:nvPr/>
        </p:nvSpPr>
        <p:spPr bwMode="auto">
          <a:xfrm>
            <a:off x="7380288" y="5410200"/>
            <a:ext cx="1439862" cy="1149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苯丙氨酸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酪氨酸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天冬氨酸</a:t>
            </a:r>
          </a:p>
        </p:txBody>
      </p:sp>
      <p:sp>
        <p:nvSpPr>
          <p:cNvPr id="8211" name="Line 47"/>
          <p:cNvSpPr>
            <a:spLocks noChangeShapeType="1"/>
          </p:cNvSpPr>
          <p:nvPr/>
        </p:nvSpPr>
        <p:spPr bwMode="auto">
          <a:xfrm flipH="1">
            <a:off x="6629400" y="60198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Text Box 48"/>
          <p:cNvSpPr txBox="1">
            <a:spLocks noChangeArrowheads="1"/>
          </p:cNvSpPr>
          <p:nvPr/>
        </p:nvSpPr>
        <p:spPr bwMode="auto">
          <a:xfrm>
            <a:off x="3886200" y="3810000"/>
            <a:ext cx="1216025" cy="742950"/>
          </a:xfrm>
          <a:prstGeom prst="rect">
            <a:avLst/>
          </a:prstGeom>
          <a:solidFill>
            <a:schemeClr val="bg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天冬酰胺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天冬氨酸</a:t>
            </a:r>
          </a:p>
        </p:txBody>
      </p:sp>
      <p:sp>
        <p:nvSpPr>
          <p:cNvPr id="8213" name="Line 49"/>
          <p:cNvSpPr>
            <a:spLocks noChangeShapeType="1"/>
          </p:cNvSpPr>
          <p:nvPr/>
        </p:nvSpPr>
        <p:spPr bwMode="auto">
          <a:xfrm flipH="1" flipV="1">
            <a:off x="3581400" y="3429000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4" name="Rectangle 50"/>
          <p:cNvSpPr>
            <a:spLocks noChangeArrowheads="1"/>
          </p:cNvSpPr>
          <p:nvPr/>
        </p:nvSpPr>
        <p:spPr bwMode="auto">
          <a:xfrm>
            <a:off x="1524000" y="2209800"/>
            <a:ext cx="1447800" cy="457200"/>
          </a:xfrm>
          <a:prstGeom prst="rect">
            <a:avLst/>
          </a:prstGeom>
          <a:noFill/>
          <a:ln w="571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5" name="Rectangle 51"/>
          <p:cNvSpPr>
            <a:spLocks noChangeArrowheads="1"/>
          </p:cNvSpPr>
          <p:nvPr/>
        </p:nvSpPr>
        <p:spPr bwMode="auto">
          <a:xfrm>
            <a:off x="1524000" y="2209800"/>
            <a:ext cx="1447800" cy="457200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6" name="Rectangle 52"/>
          <p:cNvSpPr>
            <a:spLocks noChangeArrowheads="1"/>
          </p:cNvSpPr>
          <p:nvPr/>
        </p:nvSpPr>
        <p:spPr bwMode="auto">
          <a:xfrm>
            <a:off x="5943600" y="3657600"/>
            <a:ext cx="1905000" cy="457200"/>
          </a:xfrm>
          <a:prstGeom prst="rect">
            <a:avLst/>
          </a:prstGeom>
          <a:noFill/>
          <a:ln w="571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7" name="Rectangle 53"/>
          <p:cNvSpPr>
            <a:spLocks noChangeArrowheads="1"/>
          </p:cNvSpPr>
          <p:nvPr/>
        </p:nvSpPr>
        <p:spPr bwMode="auto">
          <a:xfrm>
            <a:off x="6248400" y="4800600"/>
            <a:ext cx="1600200" cy="457200"/>
          </a:xfrm>
          <a:prstGeom prst="rect">
            <a:avLst/>
          </a:prstGeom>
          <a:noFill/>
          <a:ln w="571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8" name="Rectangle 54"/>
          <p:cNvSpPr>
            <a:spLocks noChangeArrowheads="1"/>
          </p:cNvSpPr>
          <p:nvPr/>
        </p:nvSpPr>
        <p:spPr bwMode="auto">
          <a:xfrm>
            <a:off x="5181600" y="5715000"/>
            <a:ext cx="1447800" cy="457200"/>
          </a:xfrm>
          <a:prstGeom prst="rect">
            <a:avLst/>
          </a:prstGeom>
          <a:noFill/>
          <a:ln w="571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9" name="Rectangle 55"/>
          <p:cNvSpPr>
            <a:spLocks noChangeArrowheads="1"/>
          </p:cNvSpPr>
          <p:nvPr/>
        </p:nvSpPr>
        <p:spPr bwMode="auto">
          <a:xfrm>
            <a:off x="2133600" y="2971800"/>
            <a:ext cx="1447800" cy="457200"/>
          </a:xfrm>
          <a:prstGeom prst="rect">
            <a:avLst/>
          </a:prstGeom>
          <a:noFill/>
          <a:ln w="5715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20" name="Group 56"/>
          <p:cNvGrpSpPr>
            <a:grpSpLocks/>
          </p:cNvGrpSpPr>
          <p:nvPr/>
        </p:nvGrpSpPr>
        <p:grpSpPr bwMode="auto">
          <a:xfrm>
            <a:off x="1524000" y="2209800"/>
            <a:ext cx="6324600" cy="3962400"/>
            <a:chOff x="960" y="1392"/>
            <a:chExt cx="3984" cy="2496"/>
          </a:xfrm>
        </p:grpSpPr>
        <p:sp>
          <p:nvSpPr>
            <p:cNvPr id="8223" name="Rectangle 57"/>
            <p:cNvSpPr>
              <a:spLocks noChangeArrowheads="1"/>
            </p:cNvSpPr>
            <p:nvPr/>
          </p:nvSpPr>
          <p:spPr bwMode="auto">
            <a:xfrm>
              <a:off x="960" y="1392"/>
              <a:ext cx="912" cy="288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4" name="Rectangle 58"/>
            <p:cNvSpPr>
              <a:spLocks noChangeArrowheads="1"/>
            </p:cNvSpPr>
            <p:nvPr/>
          </p:nvSpPr>
          <p:spPr bwMode="auto">
            <a:xfrm>
              <a:off x="1344" y="1872"/>
              <a:ext cx="912" cy="288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5" name="Rectangle 59"/>
            <p:cNvSpPr>
              <a:spLocks noChangeArrowheads="1"/>
            </p:cNvSpPr>
            <p:nvPr/>
          </p:nvSpPr>
          <p:spPr bwMode="auto">
            <a:xfrm>
              <a:off x="3264" y="3600"/>
              <a:ext cx="912" cy="288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6" name="Rectangle 60"/>
            <p:cNvSpPr>
              <a:spLocks noChangeArrowheads="1"/>
            </p:cNvSpPr>
            <p:nvPr/>
          </p:nvSpPr>
          <p:spPr bwMode="auto">
            <a:xfrm>
              <a:off x="3936" y="3024"/>
              <a:ext cx="1008" cy="288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7" name="Rectangle 61"/>
            <p:cNvSpPr>
              <a:spLocks noChangeArrowheads="1"/>
            </p:cNvSpPr>
            <p:nvPr/>
          </p:nvSpPr>
          <p:spPr bwMode="auto">
            <a:xfrm>
              <a:off x="3744" y="2304"/>
              <a:ext cx="1200" cy="288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221" name="Text Box 62"/>
          <p:cNvSpPr txBox="1">
            <a:spLocks noChangeArrowheads="1"/>
          </p:cNvSpPr>
          <p:nvPr/>
        </p:nvSpPr>
        <p:spPr bwMode="auto">
          <a:xfrm>
            <a:off x="1547813" y="476250"/>
            <a:ext cx="1223962" cy="1393825"/>
          </a:xfrm>
          <a:prstGeom prst="rect">
            <a:avLst/>
          </a:prstGeom>
          <a:solidFill>
            <a:schemeClr val="bg1"/>
          </a:solidFill>
          <a:ln w="1905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异亮氨酸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亮氨酸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色氨酸</a:t>
            </a:r>
          </a:p>
        </p:txBody>
      </p:sp>
      <p:sp>
        <p:nvSpPr>
          <p:cNvPr id="8222" name="Line 63"/>
          <p:cNvSpPr>
            <a:spLocks noChangeShapeType="1"/>
          </p:cNvSpPr>
          <p:nvPr/>
        </p:nvSpPr>
        <p:spPr bwMode="auto">
          <a:xfrm>
            <a:off x="2124075" y="1844675"/>
            <a:ext cx="0" cy="288925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714869" y="2643188"/>
            <a:ext cx="61286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第五节  </a:t>
            </a:r>
            <a:r>
              <a:rPr lang="zh-CN" altLang="en-US" sz="4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氨基酸的合成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3" name="Group 2"/>
          <p:cNvGrpSpPr>
            <a:grpSpLocks/>
          </p:cNvGrpSpPr>
          <p:nvPr/>
        </p:nvGrpSpPr>
        <p:grpSpPr bwMode="auto">
          <a:xfrm>
            <a:off x="4814888" y="1663700"/>
            <a:ext cx="2405062" cy="1628775"/>
            <a:chOff x="2897" y="912"/>
            <a:chExt cx="1515" cy="1026"/>
          </a:xfrm>
        </p:grpSpPr>
        <p:graphicFrame>
          <p:nvGraphicFramePr>
            <p:cNvPr id="9222" name="Object 3"/>
            <p:cNvGraphicFramePr>
              <a:graphicFrameLocks noChangeAspect="1"/>
            </p:cNvGraphicFramePr>
            <p:nvPr/>
          </p:nvGraphicFramePr>
          <p:xfrm>
            <a:off x="2897" y="1104"/>
            <a:ext cx="912" cy="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3" name="ISIS/Draw Sketch" r:id="rId3" imgW="1562040" imgH="1428480" progId="ISISServer">
                    <p:embed/>
                  </p:oleObj>
                </mc:Choice>
                <mc:Fallback>
                  <p:oleObj name="ISIS/Draw Sketch" r:id="rId3" imgW="1562040" imgH="1428480" progId="ISISServer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" y="1104"/>
                          <a:ext cx="912" cy="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Text Box 4"/>
            <p:cNvSpPr txBox="1">
              <a:spLocks noChangeArrowheads="1"/>
            </p:cNvSpPr>
            <p:nvPr/>
          </p:nvSpPr>
          <p:spPr bwMode="auto">
            <a:xfrm>
              <a:off x="3613" y="912"/>
              <a:ext cx="7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</a:rPr>
                <a:t>CO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</a:rPr>
                <a:t>+H</a:t>
              </a:r>
              <a:r>
                <a:rPr kumimoji="1" lang="en-US" altLang="zh-CN" sz="2000" b="1" baseline="-25000">
                  <a:solidFill>
                    <a:srgbClr val="0000CC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000" b="1">
                  <a:solidFill>
                    <a:srgbClr val="0000CC"/>
                  </a:solidFill>
                  <a:latin typeface="Times New Roman" pitchFamily="18" charset="0"/>
                </a:rPr>
                <a:t>O</a:t>
              </a:r>
              <a:endParaRPr kumimoji="1" lang="en-US" altLang="zh-CN" sz="2000" b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4178300" y="39497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3873500" y="311150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7"/>
          <p:cNvSpPr>
            <a:spLocks noChangeArrowheads="1"/>
          </p:cNvSpPr>
          <p:nvPr/>
        </p:nvSpPr>
        <p:spPr bwMode="auto">
          <a:xfrm>
            <a:off x="3797300" y="1587500"/>
            <a:ext cx="16002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4406900" y="1968500"/>
          <a:ext cx="3222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" name="ISIS/Draw Sketch" r:id="rId5" imgW="323640" imgH="666720" progId="ISISServer">
                  <p:embed/>
                </p:oleObj>
              </mc:Choice>
              <mc:Fallback>
                <p:oleObj name="ISIS/Draw Sketch" r:id="rId5" imgW="323640" imgH="666720" progId="ISISServer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968500"/>
                        <a:ext cx="3222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4406900" y="2501900"/>
          <a:ext cx="3222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" name="ISIS/Draw Sketch" r:id="rId7" imgW="323640" imgH="666720" progId="ISISServer">
                  <p:embed/>
                </p:oleObj>
              </mc:Choice>
              <mc:Fallback>
                <p:oleObj name="ISIS/Draw Sketch" r:id="rId7" imgW="323640" imgH="666720" progId="ISISServer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501900"/>
                        <a:ext cx="3222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4586288" y="4330700"/>
            <a:ext cx="0" cy="304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5043488" y="2273300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戊糖磷酸途径</a:t>
            </a: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02100" y="673100"/>
            <a:ext cx="950913" cy="350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8000"/>
                </a:solidFill>
                <a:latin typeface="Times New Roman" pitchFamily="18" charset="0"/>
              </a:rPr>
              <a:t>葡萄糖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3873500" y="1587500"/>
            <a:ext cx="1497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8080"/>
                </a:solidFill>
                <a:latin typeface="Times New Roman" pitchFamily="18" charset="0"/>
              </a:rPr>
              <a:t>葡糖</a:t>
            </a:r>
            <a:r>
              <a:rPr kumimoji="1" lang="en-US" altLang="zh-CN" sz="2000" b="1">
                <a:solidFill>
                  <a:srgbClr val="008080"/>
                </a:solidFill>
                <a:latin typeface="Times New Roman" pitchFamily="18" charset="0"/>
              </a:rPr>
              <a:t>-6-</a:t>
            </a:r>
            <a:r>
              <a:rPr kumimoji="1" lang="zh-CN" altLang="en-US" sz="2000" b="1">
                <a:solidFill>
                  <a:srgbClr val="008080"/>
                </a:solidFill>
                <a:latin typeface="Times New Roman" pitchFamily="18" charset="0"/>
              </a:rPr>
              <a:t>磷酸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3797300" y="3111500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8080"/>
                </a:solidFill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8080"/>
                </a:solidFill>
                <a:latin typeface="Times New Roman" pitchFamily="18" charset="0"/>
              </a:rPr>
              <a:t>磷酸</a:t>
            </a:r>
            <a:r>
              <a:rPr kumimoji="1" lang="en-US" altLang="zh-CN" sz="2000" b="1">
                <a:solidFill>
                  <a:srgbClr val="008080"/>
                </a:solidFill>
                <a:latin typeface="Times New Roman" pitchFamily="18" charset="0"/>
              </a:rPr>
              <a:t>-</a:t>
            </a:r>
            <a:r>
              <a:rPr kumimoji="1" lang="zh-CN" altLang="en-US" sz="2000" b="1">
                <a:solidFill>
                  <a:srgbClr val="008080"/>
                </a:solidFill>
                <a:latin typeface="Times New Roman" pitchFamily="18" charset="0"/>
              </a:rPr>
              <a:t>甘油酸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4206875" y="3949700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丙酮酸</a:t>
            </a:r>
            <a:endParaRPr kumimoji="1" lang="zh-CN" altLang="en-US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798888" y="5016500"/>
            <a:ext cx="14573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三羧酸循环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乙醛酸循环</a:t>
            </a:r>
            <a:endParaRPr kumimoji="1" lang="zh-CN" altLang="en-US" sz="2000" b="1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9220" name="Object 17"/>
          <p:cNvGraphicFramePr>
            <a:graphicFrameLocks noChangeAspect="1"/>
          </p:cNvGraphicFramePr>
          <p:nvPr/>
        </p:nvGraphicFramePr>
        <p:xfrm>
          <a:off x="4406900" y="977900"/>
          <a:ext cx="3222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" name="ISIS/Draw Sketch" r:id="rId8" imgW="323640" imgH="666720" progId="ISISServer">
                  <p:embed/>
                </p:oleObj>
              </mc:Choice>
              <mc:Fallback>
                <p:oleObj name="ISIS/Draw Sketch" r:id="rId8" imgW="323640" imgH="666720" progId="ISISServer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977900"/>
                        <a:ext cx="3222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8"/>
          <p:cNvGraphicFramePr>
            <a:graphicFrameLocks noChangeAspect="1"/>
          </p:cNvGraphicFramePr>
          <p:nvPr/>
        </p:nvGraphicFramePr>
        <p:xfrm>
          <a:off x="4433888" y="3416300"/>
          <a:ext cx="3222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" name="ISIS/Draw Sketch" r:id="rId9" imgW="323640" imgH="666720" progId="ISISServer">
                  <p:embed/>
                </p:oleObj>
              </mc:Choice>
              <mc:Fallback>
                <p:oleObj name="ISIS/Draw Sketch" r:id="rId9" imgW="323640" imgH="666720" progId="ISISServer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3416300"/>
                        <a:ext cx="3222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5854700" y="2578100"/>
            <a:ext cx="149701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</a:rPr>
              <a:t>核糖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-5-</a:t>
            </a: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</a:rPr>
              <a:t>磷酸</a:t>
            </a:r>
            <a:endParaRPr kumimoji="1" lang="zh-CN" altLang="en-US" sz="2000" b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5321300" y="3722466"/>
            <a:ext cx="80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酵解</a:t>
            </a:r>
            <a:endParaRPr kumimoji="1"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7378700" y="2730500"/>
            <a:ext cx="457200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7835900" y="2501900"/>
            <a:ext cx="941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组氨酸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H="1">
            <a:off x="3035300" y="1816100"/>
            <a:ext cx="762000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1816100" y="1358900"/>
            <a:ext cx="137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色氨酸   苯丙氨酸酪氨酸</a:t>
            </a:r>
          </a:p>
        </p:txBody>
      </p:sp>
      <p:sp>
        <p:nvSpPr>
          <p:cNvPr id="9240" name="Line 25"/>
          <p:cNvSpPr>
            <a:spLocks noChangeShapeType="1"/>
          </p:cNvSpPr>
          <p:nvPr/>
        </p:nvSpPr>
        <p:spPr bwMode="auto">
          <a:xfrm flipH="1">
            <a:off x="2959100" y="3340100"/>
            <a:ext cx="838200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39900" y="2959100"/>
            <a:ext cx="137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丝氨酸   半胱氨酸甘氨酸</a:t>
            </a:r>
          </a:p>
        </p:txBody>
      </p:sp>
      <p:sp>
        <p:nvSpPr>
          <p:cNvPr id="9242" name="Line 27"/>
          <p:cNvSpPr>
            <a:spLocks noChangeShapeType="1"/>
          </p:cNvSpPr>
          <p:nvPr/>
        </p:nvSpPr>
        <p:spPr bwMode="auto">
          <a:xfrm>
            <a:off x="5168900" y="4178300"/>
            <a:ext cx="1219200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3" name="Text Box 28"/>
          <p:cNvSpPr txBox="1">
            <a:spLocks noChangeArrowheads="1"/>
          </p:cNvSpPr>
          <p:nvPr/>
        </p:nvSpPr>
        <p:spPr bwMode="auto">
          <a:xfrm>
            <a:off x="6388100" y="3492500"/>
            <a:ext cx="1219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亮氨酸 缬氨酸 丙氨酸</a:t>
            </a:r>
          </a:p>
        </p:txBody>
      </p:sp>
      <p:grpSp>
        <p:nvGrpSpPr>
          <p:cNvPr id="9244" name="Group 29"/>
          <p:cNvGrpSpPr>
            <a:grpSpLocks/>
          </p:cNvGrpSpPr>
          <p:nvPr/>
        </p:nvGrpSpPr>
        <p:grpSpPr bwMode="auto">
          <a:xfrm>
            <a:off x="3721100" y="4635500"/>
            <a:ext cx="1600200" cy="1524000"/>
            <a:chOff x="2208" y="2784"/>
            <a:chExt cx="1008" cy="960"/>
          </a:xfrm>
        </p:grpSpPr>
        <p:sp>
          <p:nvSpPr>
            <p:cNvPr id="9259" name="Oval 30"/>
            <p:cNvSpPr>
              <a:spLocks noChangeArrowheads="1"/>
            </p:cNvSpPr>
            <p:nvPr/>
          </p:nvSpPr>
          <p:spPr bwMode="auto">
            <a:xfrm>
              <a:off x="2208" y="2784"/>
              <a:ext cx="1008" cy="96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0" name="Line 31"/>
            <p:cNvSpPr>
              <a:spLocks noChangeShapeType="1"/>
            </p:cNvSpPr>
            <p:nvPr/>
          </p:nvSpPr>
          <p:spPr bwMode="auto">
            <a:xfrm>
              <a:off x="2208" y="3264"/>
              <a:ext cx="48" cy="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32"/>
            <p:cNvSpPr>
              <a:spLocks noChangeShapeType="1"/>
            </p:cNvSpPr>
            <p:nvPr/>
          </p:nvSpPr>
          <p:spPr bwMode="auto">
            <a:xfrm>
              <a:off x="3216" y="3216"/>
              <a:ext cx="0" cy="9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3035300" y="4559300"/>
            <a:ext cx="120173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8080"/>
                </a:solidFill>
                <a:latin typeface="Times New Roman" pitchFamily="18" charset="0"/>
              </a:rPr>
              <a:t>草酰乙酸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4559300" y="5930900"/>
            <a:ext cx="160496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8080"/>
                </a:solidFill>
                <a:latin typeface="Times New Roman" pitchFamily="18" charset="0"/>
              </a:rPr>
              <a:t> α-</a:t>
            </a:r>
            <a:r>
              <a:rPr kumimoji="1" lang="zh-CN" altLang="en-US" sz="2000" b="1">
                <a:solidFill>
                  <a:srgbClr val="008080"/>
                </a:solidFill>
                <a:latin typeface="Times New Roman" pitchFamily="18" charset="0"/>
              </a:rPr>
              <a:t>酮戊二酸</a:t>
            </a:r>
          </a:p>
        </p:txBody>
      </p:sp>
      <p:sp>
        <p:nvSpPr>
          <p:cNvPr id="9247" name="Line 35"/>
          <p:cNvSpPr>
            <a:spLocks noChangeShapeType="1"/>
          </p:cNvSpPr>
          <p:nvPr/>
        </p:nvSpPr>
        <p:spPr bwMode="auto">
          <a:xfrm flipH="1">
            <a:off x="2197100" y="4787900"/>
            <a:ext cx="838200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642938" y="4143375"/>
            <a:ext cx="1371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天冬氨酸天冬酰胺甲硫氨酸苏氨酸</a:t>
            </a:r>
            <a:endParaRPr kumimoji="1" lang="en-US" altLang="zh-CN" sz="20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赖氨酸</a:t>
            </a:r>
            <a:endParaRPr kumimoji="1" lang="en-US" altLang="zh-CN" sz="20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000" b="1" dirty="0">
                <a:solidFill>
                  <a:srgbClr val="000099"/>
                </a:solidFill>
                <a:latin typeface="Times New Roman" pitchFamily="18" charset="0"/>
              </a:rPr>
              <a:t>异亮氨酸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6388100" y="4940300"/>
            <a:ext cx="121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99"/>
                </a:solidFill>
                <a:latin typeface="Times New Roman" pitchFamily="18" charset="0"/>
              </a:rPr>
              <a:t>谷氨酸 谷氨酰胺精氨酸   脯氨酸</a:t>
            </a:r>
          </a:p>
        </p:txBody>
      </p:sp>
      <p:sp>
        <p:nvSpPr>
          <p:cNvPr id="9250" name="Line 38"/>
          <p:cNvSpPr>
            <a:spLocks noChangeShapeType="1"/>
          </p:cNvSpPr>
          <p:nvPr/>
        </p:nvSpPr>
        <p:spPr bwMode="auto">
          <a:xfrm>
            <a:off x="6083300" y="6159500"/>
            <a:ext cx="304800" cy="0"/>
          </a:xfrm>
          <a:prstGeom prst="line">
            <a:avLst/>
          </a:prstGeom>
          <a:noFill/>
          <a:ln w="28575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1" name="Text Box 39"/>
          <p:cNvSpPr txBox="1">
            <a:spLocks noChangeArrowheads="1"/>
          </p:cNvSpPr>
          <p:nvPr/>
        </p:nvSpPr>
        <p:spPr bwMode="auto">
          <a:xfrm>
            <a:off x="179388" y="115888"/>
            <a:ext cx="3124200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u="sng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微生物和植物可以合成所有类型氨基酸。</a:t>
            </a:r>
            <a:endParaRPr kumimoji="1" lang="zh-CN" altLang="en-US" sz="24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9252" name="TextBox 39"/>
          <p:cNvSpPr txBox="1">
            <a:spLocks noChangeArrowheads="1"/>
          </p:cNvSpPr>
          <p:nvPr/>
        </p:nvSpPr>
        <p:spPr bwMode="auto">
          <a:xfrm>
            <a:off x="7391331" y="3750987"/>
            <a:ext cx="153555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</a:rPr>
              <a:t>丙氨酸族</a:t>
            </a:r>
          </a:p>
        </p:txBody>
      </p:sp>
      <p:sp>
        <p:nvSpPr>
          <p:cNvPr id="9253" name="TextBox 40"/>
          <p:cNvSpPr txBox="1">
            <a:spLocks noChangeArrowheads="1"/>
          </p:cNvSpPr>
          <p:nvPr/>
        </p:nvSpPr>
        <p:spPr bwMode="auto">
          <a:xfrm>
            <a:off x="313463" y="3287712"/>
            <a:ext cx="1449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</a:rPr>
              <a:t>丝氨酸族</a:t>
            </a:r>
          </a:p>
        </p:txBody>
      </p:sp>
      <p:sp>
        <p:nvSpPr>
          <p:cNvPr id="9254" name="TextBox 41"/>
          <p:cNvSpPr txBox="1">
            <a:spLocks noChangeArrowheads="1"/>
          </p:cNvSpPr>
          <p:nvPr/>
        </p:nvSpPr>
        <p:spPr bwMode="auto">
          <a:xfrm>
            <a:off x="428625" y="6072188"/>
            <a:ext cx="207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</a:rPr>
              <a:t>天冬氨酸族</a:t>
            </a:r>
          </a:p>
        </p:txBody>
      </p:sp>
      <p:sp>
        <p:nvSpPr>
          <p:cNvPr id="9255" name="TextBox 42"/>
          <p:cNvSpPr txBox="1">
            <a:spLocks noChangeArrowheads="1"/>
          </p:cNvSpPr>
          <p:nvPr/>
        </p:nvSpPr>
        <p:spPr bwMode="auto">
          <a:xfrm>
            <a:off x="7498176" y="5462657"/>
            <a:ext cx="142595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</a:rPr>
              <a:t>谷氨酸族</a:t>
            </a:r>
          </a:p>
        </p:txBody>
      </p:sp>
      <p:sp>
        <p:nvSpPr>
          <p:cNvPr id="9256" name="TextBox 43"/>
          <p:cNvSpPr txBox="1">
            <a:spLocks noChangeArrowheads="1"/>
          </p:cNvSpPr>
          <p:nvPr/>
        </p:nvSpPr>
        <p:spPr bwMode="auto">
          <a:xfrm>
            <a:off x="6627226" y="499463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/>
              <a:t>6</a:t>
            </a:r>
            <a:r>
              <a:rPr lang="zh-CN" altLang="en-US" sz="2800" b="1" dirty="0"/>
              <a:t>大类</a:t>
            </a:r>
          </a:p>
        </p:txBody>
      </p:sp>
      <p:sp>
        <p:nvSpPr>
          <p:cNvPr id="9257" name="TextBox 44"/>
          <p:cNvSpPr txBox="1">
            <a:spLocks noChangeArrowheads="1"/>
          </p:cNvSpPr>
          <p:nvPr/>
        </p:nvSpPr>
        <p:spPr bwMode="auto">
          <a:xfrm>
            <a:off x="673377" y="1624012"/>
            <a:ext cx="114272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</a:rPr>
              <a:t>芳香族</a:t>
            </a:r>
          </a:p>
        </p:txBody>
      </p:sp>
      <p:sp>
        <p:nvSpPr>
          <p:cNvPr id="9258" name="TextBox 45"/>
          <p:cNvSpPr txBox="1">
            <a:spLocks noChangeArrowheads="1"/>
          </p:cNvSpPr>
          <p:nvPr/>
        </p:nvSpPr>
        <p:spPr bwMode="auto">
          <a:xfrm>
            <a:off x="7547833" y="2007360"/>
            <a:ext cx="122945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</a:rPr>
              <a:t>组氨酸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1"/>
          <p:cNvSpPr>
            <a:spLocks noChangeArrowheads="1"/>
          </p:cNvSpPr>
          <p:nvPr/>
        </p:nvSpPr>
        <p:spPr bwMode="auto">
          <a:xfrm>
            <a:off x="1357313" y="2492896"/>
            <a:ext cx="657225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zh-CN" altLang="en-US" sz="2800" b="1" smtClean="0">
                <a:latin typeface="Arial" pitchFamily="34" charset="0"/>
                <a:ea typeface="宋体" pitchFamily="2" charset="-122"/>
              </a:rPr>
              <a:t>试述氨基酸是如何脱氨的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？</a:t>
            </a:r>
            <a:endParaRPr lang="en-US" altLang="zh-CN" sz="2800" b="1" dirty="0">
              <a:latin typeface="Arial" pitchFamily="34" charset="0"/>
              <a:ea typeface="宋体" pitchFamily="2" charset="-122"/>
            </a:endParaRPr>
          </a:p>
          <a:p>
            <a:pPr marL="514350" indent="-514350">
              <a:buFontTx/>
              <a:buAutoNum type="arabicPeriod"/>
              <a:defRPr/>
            </a:pPr>
            <a:endParaRPr lang="en-US" altLang="zh-CN" sz="2800" b="1" dirty="0">
              <a:latin typeface="Arial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2.  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试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述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血氨的</a:t>
            </a:r>
            <a:r>
              <a:rPr lang="zh-CN" altLang="zh-CN" sz="2800" b="1" dirty="0">
                <a:latin typeface="Arial" pitchFamily="34" charset="0"/>
                <a:ea typeface="宋体" pitchFamily="2" charset="-122"/>
              </a:rPr>
              <a:t>来源和去路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?</a:t>
            </a:r>
          </a:p>
          <a:p>
            <a:pPr>
              <a:defRPr/>
            </a:pPr>
            <a:endParaRPr lang="en-US" altLang="zh-CN" sz="2800" b="1" dirty="0">
              <a:latin typeface="Arial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3.  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</a:rPr>
              <a:t>简述尿素循环的过程和特点？</a:t>
            </a:r>
          </a:p>
        </p:txBody>
      </p:sp>
      <p:sp>
        <p:nvSpPr>
          <p:cNvPr id="46083" name="TextBox 2"/>
          <p:cNvSpPr txBox="1">
            <a:spLocks noChangeArrowheads="1"/>
          </p:cNvSpPr>
          <p:nvPr/>
        </p:nvSpPr>
        <p:spPr bwMode="auto">
          <a:xfrm>
            <a:off x="3500438" y="1285875"/>
            <a:ext cx="2143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课后题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76187" y="894556"/>
            <a:ext cx="6663084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取决于</a:t>
            </a:r>
            <a:r>
              <a:rPr kumimoji="1"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必需氨基酸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种类及含量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71500" y="2316163"/>
            <a:ext cx="8174038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必需氨基酸：</a:t>
            </a:r>
            <a:r>
              <a: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机体不能合成、必需从食物中摄取：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甲硫、色、赖、缬、异亮、亮、苯丙、苏氨酸</a:t>
            </a:r>
          </a:p>
          <a:p>
            <a:pPr eaLnBrk="1" hangingPunct="1">
              <a:lnSpc>
                <a:spcPct val="125000"/>
              </a:lnSpc>
            </a:pP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09600" y="5334000"/>
            <a:ext cx="6553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非必需氨基酸：</a:t>
            </a:r>
            <a:r>
              <a: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体内可合成的氨基酸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3400" y="4114800"/>
            <a:ext cx="86106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半必需氨基酸：</a:t>
            </a:r>
            <a:r>
              <a: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婴幼儿时期合成量不能满足需要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组氨酸和精氨酸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4800" y="228600"/>
            <a:ext cx="4164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蛋白质的营养价值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14375" y="1571625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kumimoji="1" lang="zh-CN" altLang="en-US" sz="36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必需氨基酸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669925" y="3316288"/>
            <a:ext cx="721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 假    设   来   写   一     两    本     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7173" grpId="0" autoUpdateAnimBg="0"/>
      <p:bldP spid="71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95536" y="198884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chemeClr val="accent2"/>
                </a:solidFill>
                <a:ea typeface="楷体_GB2312" pitchFamily="49" charset="-122"/>
              </a:rPr>
              <a:t>第二节 蛋白质的</a:t>
            </a:r>
            <a:r>
              <a:rPr lang="zh-CN" altLang="en-US" sz="4400" b="1" dirty="0" smtClean="0">
                <a:solidFill>
                  <a:schemeClr val="accent2"/>
                </a:solidFill>
                <a:ea typeface="楷体_GB2312" pitchFamily="49" charset="-122"/>
              </a:rPr>
              <a:t>消化</a:t>
            </a:r>
            <a:endParaRPr lang="zh-CN" altLang="en-US" sz="4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3814763" y="3505200"/>
            <a:ext cx="1295400" cy="685800"/>
          </a:xfrm>
          <a:prstGeom prst="rightArrow">
            <a:avLst>
              <a:gd name="adj1" fmla="val 50000"/>
              <a:gd name="adj2" fmla="val 47222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3399"/>
                </a:solidFill>
                <a:latin typeface="Times New Roman" pitchFamily="18" charset="0"/>
                <a:ea typeface="黑体" pitchFamily="49" charset="-122"/>
              </a:rPr>
              <a:t>水解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738563" y="3124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ea typeface="黑体" pitchFamily="49" charset="-122"/>
              </a:rPr>
              <a:t>蛋白酶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110163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氨基酸</a:t>
            </a: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6253163" y="2895600"/>
            <a:ext cx="1143000" cy="1828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1FD8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rgbClr val="00CC66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吸收入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7396163" y="3200400"/>
          <a:ext cx="1219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Photo Editor 照片" r:id="rId3" imgW="3495238" imgH="3095238" progId="MSPhotoEd.3">
                  <p:embed/>
                </p:oleObj>
              </mc:Choice>
              <mc:Fallback>
                <p:oleObj name="Photo Editor 照片" r:id="rId3" imgW="3495238" imgH="3095238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3200400"/>
                        <a:ext cx="1219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1071563" y="2286000"/>
            <a:ext cx="2667000" cy="3070225"/>
            <a:chOff x="480" y="1008"/>
            <a:chExt cx="1776" cy="2031"/>
          </a:xfrm>
        </p:grpSpPr>
        <p:pic>
          <p:nvPicPr>
            <p:cNvPr id="1033" name="Picture 10" descr="014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008"/>
              <a:ext cx="1776" cy="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908" y="2736"/>
              <a:ext cx="123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kumimoji="1" lang="zh-CN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755576" y="779175"/>
            <a:ext cx="64087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一、外源蛋白质的消化吸收</a:t>
            </a:r>
            <a:endParaRPr kumimoji="1" lang="zh-CN" alt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85813" y="1357313"/>
            <a:ext cx="457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主要部位：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小肠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166813" y="254635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氨基酸运载蛋白</a:t>
            </a:r>
            <a:endParaRPr kumimoji="1" lang="zh-CN" altLang="en-US" sz="320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893888" y="3765550"/>
            <a:ext cx="4002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碱性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氨基酸运载蛋白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893888" y="4375150"/>
            <a:ext cx="3930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酸性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氨基酸运载蛋白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893888" y="4984750"/>
            <a:ext cx="3641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亚氨基酸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运载蛋白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785813" y="1966913"/>
            <a:ext cx="4030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2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吸收机制</a:t>
            </a:r>
            <a:endParaRPr kumimoji="1" lang="zh-CN" altLang="en-US" sz="320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1928813" y="3155950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中性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氨基酸运载蛋白</a:t>
            </a: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14313" y="500063"/>
            <a:ext cx="575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0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、氨基酸的吸收</a:t>
            </a:r>
          </a:p>
        </p:txBody>
      </p:sp>
      <p:sp>
        <p:nvSpPr>
          <p:cNvPr id="21514" name="AutoShape 11"/>
          <p:cNvSpPr>
            <a:spLocks/>
          </p:cNvSpPr>
          <p:nvPr/>
        </p:nvSpPr>
        <p:spPr bwMode="auto">
          <a:xfrm>
            <a:off x="1624013" y="323215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515" name="Picture 12" descr="6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-76200"/>
            <a:ext cx="914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357761" y="1681850"/>
            <a:ext cx="7015163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</a:rPr>
              <a:t>1. 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</a:rPr>
              <a:t>溶酶体途径（</a:t>
            </a:r>
            <a:r>
              <a:rPr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非特异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</a:rPr>
              <a:t>外来蛋白质、膜蛋白、长寿命蛋白质</a:t>
            </a:r>
            <a:endParaRPr lang="en-US" altLang="zh-CN" sz="2800" b="1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800" b="1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</a:rPr>
              <a:t>2. 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</a:rPr>
              <a:t>蛋白酶体途径（</a:t>
            </a:r>
            <a:r>
              <a:rPr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特异</a:t>
            </a:r>
            <a:r>
              <a:rPr lang="zh-CN" altLang="en-US" sz="3200" b="1">
                <a:solidFill>
                  <a:srgbClr val="FF3300"/>
                </a:solidFill>
                <a:latin typeface="Times New Roman" pitchFamily="18" charset="0"/>
              </a:rPr>
              <a:t>）</a:t>
            </a:r>
            <a:endParaRPr lang="en-US" altLang="zh-CN" sz="3200" b="1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3200" b="1">
              <a:solidFill>
                <a:srgbClr val="FFFF9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400" b="1">
                <a:latin typeface="Times New Roman" pitchFamily="18" charset="0"/>
              </a:rPr>
              <a:t>异常蛋白质                     </a:t>
            </a:r>
            <a:endParaRPr lang="en-US" altLang="zh-CN" sz="2400" b="1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400" b="1">
                <a:latin typeface="Times New Roman" pitchFamily="18" charset="0"/>
              </a:rPr>
              <a:t>短寿命蛋白质                                               降解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3432624" y="4915587"/>
            <a:ext cx="3048000" cy="0"/>
          </a:xfrm>
          <a:prstGeom prst="line">
            <a:avLst/>
          </a:prstGeom>
          <a:noFill/>
          <a:ln w="9525">
            <a:solidFill>
              <a:srgbClr val="00CC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023174" y="4904475"/>
            <a:ext cx="1522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</a:rPr>
              <a:t>泛素     </a:t>
            </a: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</a:rPr>
              <a:t>ATP</a:t>
            </a:r>
            <a:endParaRPr lang="en-US" altLang="zh-CN" sz="20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061274" y="5541062"/>
            <a:ext cx="825500" cy="400050"/>
          </a:xfrm>
          <a:prstGeom prst="rect">
            <a:avLst/>
          </a:prstGeom>
          <a:noFill/>
          <a:ln w="9525">
            <a:solidFill>
              <a:srgbClr val="00C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Times New Roman" pitchFamily="18" charset="0"/>
              </a:rPr>
              <a:t>76 aa 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4343849" y="5285475"/>
            <a:ext cx="0" cy="304800"/>
          </a:xfrm>
          <a:prstGeom prst="line">
            <a:avLst/>
          </a:prstGeom>
          <a:noFill/>
          <a:ln w="9525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4204149" y="4467912"/>
            <a:ext cx="442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</a:rPr>
              <a:t>酶</a:t>
            </a:r>
            <a:endParaRPr lang="en-US" altLang="zh-CN" sz="20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755576" y="692696"/>
            <a:ext cx="51554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</a:rPr>
              <a:t>二、体内蛋白质的降解</a:t>
            </a:r>
            <a:endParaRPr kumimoji="1" lang="zh-CN" alt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714375"/>
            <a:ext cx="8001000" cy="2500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</a:rPr>
              <a:t>泛素化蛋白的降解：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smtClean="0">
                <a:latin typeface="楷体_GB2312" pitchFamily="49" charset="-122"/>
              </a:rPr>
              <a:t>         泛素化蛋白水解在</a:t>
            </a:r>
            <a:r>
              <a:rPr lang="en-US" altLang="zh-CN" sz="2400" b="1" smtClean="0">
                <a:solidFill>
                  <a:srgbClr val="FF0000"/>
                </a:solidFill>
                <a:latin typeface="楷体_GB2312" pitchFamily="49" charset="-122"/>
              </a:rPr>
              <a:t>26S</a:t>
            </a:r>
            <a:r>
              <a:rPr lang="zh-CN" altLang="en-US" sz="2400" b="1" smtClean="0">
                <a:solidFill>
                  <a:srgbClr val="FF0000"/>
                </a:solidFill>
                <a:latin typeface="楷体_GB2312" pitchFamily="49" charset="-122"/>
              </a:rPr>
              <a:t>蛋白酶体</a:t>
            </a:r>
            <a:r>
              <a:rPr lang="zh-CN" altLang="en-US" sz="2400" b="1" smtClean="0">
                <a:latin typeface="楷体_GB2312" pitchFamily="49" charset="-122"/>
              </a:rPr>
              <a:t>中完成。蛋白酶体是一种存在于细胞质中的多亚基蛋白，目标蛋白被水解产生约</a:t>
            </a:r>
            <a:r>
              <a:rPr lang="en-US" altLang="zh-CN" sz="2400" b="1" smtClean="0">
                <a:latin typeface="楷体_GB2312" pitchFamily="49" charset="-122"/>
              </a:rPr>
              <a:t>7-9</a:t>
            </a:r>
            <a:r>
              <a:rPr lang="zh-CN" altLang="en-US" sz="2400" b="1" smtClean="0">
                <a:latin typeface="楷体_GB2312" pitchFamily="49" charset="-122"/>
              </a:rPr>
              <a:t>个氨基酸残基的肽段。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</a:t>
            </a:r>
          </a:p>
        </p:txBody>
      </p:sp>
      <p:pic>
        <p:nvPicPr>
          <p:cNvPr id="24579" name="Picture 5" descr="13-2"/>
          <p:cNvPicPr>
            <a:picLocks noChangeAspect="1" noChangeArrowheads="1"/>
          </p:cNvPicPr>
          <p:nvPr/>
        </p:nvPicPr>
        <p:blipFill>
          <a:blip r:embed="rId2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3402013"/>
            <a:ext cx="87153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1187</Words>
  <Application>Microsoft Office PowerPoint</Application>
  <PresentationFormat>全屏显示(4:3)</PresentationFormat>
  <Paragraphs>285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黑体</vt:lpstr>
      <vt:lpstr>华文楷体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默认设计模板</vt:lpstr>
      <vt:lpstr>Photo Editor 照片</vt:lpstr>
      <vt:lpstr>Image</vt:lpstr>
      <vt:lpstr>ISIS/Draw Sketch</vt:lpstr>
      <vt:lpstr>剪辑</vt:lpstr>
      <vt:lpstr>PowerPoint 演示文稿</vt:lpstr>
      <vt:lpstr>第一节 蛋白质的营养作用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 氨基酸的分解与转化</vt:lpstr>
      <vt:lpstr>PowerPoint 演示文稿</vt:lpstr>
      <vt:lpstr>PowerPoint 演示文稿</vt:lpstr>
      <vt:lpstr>PowerPoint 演示文稿</vt:lpstr>
      <vt:lpstr>（二）转氨基作用</vt:lpstr>
      <vt:lpstr>PowerPoint 演示文稿</vt:lpstr>
      <vt:lpstr>PowerPoint 演示文稿</vt:lpstr>
      <vt:lpstr>PowerPoint 演示文稿</vt:lpstr>
      <vt:lpstr>PowerPoint 演示文稿</vt:lpstr>
      <vt:lpstr>转氨基作用与嘌呤核苷酸循环相偶联 </vt:lpstr>
      <vt:lpstr>PowerPoint 演示文稿</vt:lpstr>
      <vt:lpstr>PowerPoint 演示文稿</vt:lpstr>
      <vt:lpstr>PowerPoint 演示文稿</vt:lpstr>
      <vt:lpstr>鸟类、爬行动物排尿酸</vt:lpstr>
      <vt:lpstr>PowerPoint 演示文稿</vt:lpstr>
      <vt:lpstr>PowerPoint 演示文稿</vt:lpstr>
      <vt:lpstr>PowerPoint 演示文稿</vt:lpstr>
      <vt:lpstr>（三）尿素(urea)的生成机制</vt:lpstr>
      <vt:lpstr>PowerPoint 演示文稿</vt:lpstr>
      <vt:lpstr>PowerPoint 演示文稿</vt:lpstr>
      <vt:lpstr>PowerPoint 演示文稿</vt:lpstr>
      <vt:lpstr>碳骨架的氧化（肝脏中）</vt:lpstr>
      <vt:lpstr>PowerPoint 演示文稿</vt:lpstr>
      <vt:lpstr>PowerPoint 演示文稿</vt:lpstr>
      <vt:lpstr>PowerPoint 演示文稿</vt:lpstr>
    </vt:vector>
  </TitlesOfParts>
  <Company>WHIOV 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Liang Changyong</dc:creator>
  <cp:lastModifiedBy>Lenovo</cp:lastModifiedBy>
  <cp:revision>264</cp:revision>
  <dcterms:created xsi:type="dcterms:W3CDTF">2009-11-29T11:49:33Z</dcterms:created>
  <dcterms:modified xsi:type="dcterms:W3CDTF">2022-11-28T01:44:47Z</dcterms:modified>
</cp:coreProperties>
</file>