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1" r:id="rId3"/>
    <p:sldId id="365" r:id="rId4"/>
    <p:sldId id="366" r:id="rId5"/>
    <p:sldId id="257" r:id="rId6"/>
    <p:sldId id="368" r:id="rId7"/>
    <p:sldId id="367" r:id="rId8"/>
    <p:sldId id="369" r:id="rId9"/>
    <p:sldId id="371" r:id="rId10"/>
    <p:sldId id="3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202AD-BFE7-4ACB-BE2A-0D4150C94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D2093-9A8E-467E-9D79-B24269B7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6EDD5-648F-4A18-BD69-3B0AB2EF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4BACC-2A68-4384-8EC6-27CB309D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EBFA3-EF79-4F6B-BED5-DF69A7CC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2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4EB2A-23FA-4ABF-80C9-BF318054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1A4C7C-4C09-45FF-97A7-5D282A374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E5C9F-9CAB-4E3A-A57A-BF819262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1C4CB-5BDE-4874-B35E-F86C6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2FDDA-B42E-4D34-932D-651E5EA7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7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2975E-EE01-42FB-819A-519C022EE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6867B-E1FA-4D80-B40C-0EAC59EC4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7F82B0-7B55-46AE-B414-FD69A402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3A73A-98F5-4602-B56C-86E6C9C6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596B1-BF0C-447A-9289-429939CD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6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9C796-909E-4B15-9360-C57005C5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3A362-E070-4A9F-9073-AFEBFD383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4315A6-7FB0-432E-8FC1-EACDCAE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367B74-5A73-4327-BBDA-19DF0641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D9924-BBDF-4C9F-9F10-6C912488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04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24585-4AB3-4A19-B3DF-39256E58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0780F3-C730-436A-AC3D-478803035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B9CB5-49D5-40E0-A5D6-18E1FB1E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CE303-DDD1-4A07-9AA6-3903B49C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B8A1E-F653-44FA-99EE-9586A67D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35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5FC6B-555D-435A-98C0-DD63F075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760EE-0984-4AF9-AA32-0405EDA955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DA4762-1DFA-4BAD-9558-537BE190E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D7DFD-C005-4899-8A7E-069D0F44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9D885D-58EA-488D-AF46-06F1E8B4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4576B-B391-4B7D-AEA2-CF506362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3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651CC-E1BE-4E7B-BF59-661FE1CE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B3DF4-6FC5-4C49-9C8F-B908C579B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A79EC-363F-464F-B742-A38183EBD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131ECA-402A-4DE2-8EA7-A5FDDBA5E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FFD66C-EED2-49DE-AE8A-03A58051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2D2FE5-084E-4FA3-8FA6-18BD7A50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A5953F-F132-4E79-BAB8-CD70C755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FC467A6-4C75-41BF-9ABA-43DA7F93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19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4F1AC-998D-46CD-ADAC-52806CF9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ABED03-96B9-484E-9257-86B2735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5B8F7D-2F3B-49C7-9E35-C0C45F0A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18BBCB-D0F1-4EA1-A2E8-505D3ADA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1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9043B7-E612-4BA9-9EA5-B19A24C3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536AF8-1DC9-4A70-AF48-7C7DA7D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CB3BF1-694F-45D2-9D31-C756C44E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33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44D4F-0F7B-4D6E-9054-F3E7A982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FB7FD-414C-4ACE-98B8-ACE8C031C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471AB-738D-4B00-BBA7-BA2DD114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005F9A-CA2B-4724-8E0A-E243FFA5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B1B0B1-9F4E-4E01-BB94-9FD91F69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59D08-12B3-443B-BD60-3ABFB3A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2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204CD-64A4-4E1B-9D7A-0AACCF3F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6937AF-7F26-4DAD-AFA3-FFE1DD6FC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A8FD5B-4788-417C-9B6A-893A56B60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F912D-81DA-46C0-BFB1-92DCBFD4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5B1DA-2B15-4E3B-A666-2829530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8F8765-55E4-425D-B70D-EFE4C027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6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048869-140E-487B-BC08-A35B9194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0F783-8D15-4469-A624-BB6193E5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2B6FD8-388D-4829-B2E7-E04E74AE4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F778-338F-4AAB-BC51-C2D2C5AFBA3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1221-8BDF-49BC-94A4-3B292E73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D67DBB-3C18-4B21-AE70-52D4A934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FFDDA-8E7C-4055-9440-960085DF76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7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A3E2D-6265-4501-BEA9-06C1B99AC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鉴别题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510D7-B2AB-4286-81E3-7B201B17D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0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16A75A-78E8-BBC7-5181-2618BD3FE928}"/>
              </a:ext>
            </a:extLst>
          </p:cNvPr>
          <p:cNvSpPr txBox="1"/>
          <p:nvPr/>
        </p:nvSpPr>
        <p:spPr>
          <a:xfrm>
            <a:off x="861134" y="905522"/>
            <a:ext cx="653396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练习题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丙烷   丙烯   丙炔   环丙烷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乙苯    苯乙酮   乙醛   乙醇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丙醇   </a:t>
            </a:r>
            <a:r>
              <a:rPr lang="en-US" altLang="zh-CN" dirty="0"/>
              <a:t>2-</a:t>
            </a:r>
            <a:r>
              <a:rPr lang="zh-CN" altLang="en-US" dirty="0"/>
              <a:t>丙醇   二乙醚   乙醛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苯胺   对甲苯胺    </a:t>
            </a:r>
            <a:r>
              <a:rPr lang="en-US" altLang="zh-CN" dirty="0"/>
              <a:t>N,N-</a:t>
            </a:r>
            <a:r>
              <a:rPr lang="zh-CN" altLang="en-US" dirty="0"/>
              <a:t>二甲基甲酰胺    苯酚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蔗糖    麦芽糖     果糖     淀粉     丙氨酸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1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/>
          <p:cNvSpPr txBox="1">
            <a:spLocks noChangeArrowheads="1"/>
          </p:cNvSpPr>
          <p:nvPr/>
        </p:nvSpPr>
        <p:spPr bwMode="auto">
          <a:xfrm>
            <a:off x="1524001" y="214291"/>
            <a:ext cx="8748713" cy="519113"/>
          </a:xfrm>
          <a:prstGeom prst="rect">
            <a:avLst/>
          </a:prstGeom>
          <a:gradFill rotWithShape="1">
            <a:gsLst>
              <a:gs pos="0">
                <a:srgbClr val="FF66CC"/>
              </a:gs>
              <a:gs pos="50000">
                <a:srgbClr val="FFFF00"/>
              </a:gs>
              <a:gs pos="100000">
                <a:srgbClr val="FF66CC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ea typeface="黑体" pitchFamily="49" charset="-122"/>
              </a:rPr>
              <a:t>有机化物的鉴定和分离</a:t>
            </a: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1703389" y="908050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1</a:t>
            </a:r>
            <a:r>
              <a:rPr lang="zh-CN" altLang="en-US" sz="2400" b="1">
                <a:ea typeface="黑体" pitchFamily="49" charset="-122"/>
              </a:rPr>
              <a:t>、烯烃</a:t>
            </a:r>
            <a:endParaRPr lang="zh-CN" altLang="en-US" sz="24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2135189" y="1341438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溴水褪色；</a:t>
            </a:r>
            <a:r>
              <a:rPr lang="en-US" altLang="zh-CN" sz="2400" b="1" dirty="0">
                <a:ea typeface="黑体" pitchFamily="49" charset="-122"/>
              </a:rPr>
              <a:t>KMnO</a:t>
            </a:r>
            <a:r>
              <a:rPr lang="en-US" altLang="zh-CN" sz="2400" b="1" baseline="-25000" dirty="0">
                <a:ea typeface="黑体" pitchFamily="49" charset="-122"/>
              </a:rPr>
              <a:t>4</a:t>
            </a:r>
            <a:r>
              <a:rPr lang="zh-CN" altLang="en-US" sz="2400" b="1" dirty="0">
                <a:ea typeface="黑体" pitchFamily="49" charset="-122"/>
              </a:rPr>
              <a:t>褪色。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1703389" y="1844675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2</a:t>
            </a:r>
            <a:r>
              <a:rPr lang="zh-CN" altLang="en-US" sz="2400" b="1">
                <a:ea typeface="黑体" pitchFamily="49" charset="-122"/>
              </a:rPr>
              <a:t>、炔烃</a:t>
            </a:r>
            <a:endParaRPr lang="zh-CN" altLang="en-US" sz="24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58" name="Text Box 8"/>
          <p:cNvSpPr txBox="1">
            <a:spLocks noChangeArrowheads="1"/>
          </p:cNvSpPr>
          <p:nvPr/>
        </p:nvSpPr>
        <p:spPr bwMode="auto">
          <a:xfrm>
            <a:off x="2063749" y="2304756"/>
            <a:ext cx="95972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溴水褪色；</a:t>
            </a:r>
            <a:r>
              <a:rPr lang="en-US" altLang="zh-CN" sz="2400" b="1" dirty="0">
                <a:ea typeface="黑体" pitchFamily="49" charset="-122"/>
              </a:rPr>
              <a:t>KMnO</a:t>
            </a:r>
            <a:r>
              <a:rPr lang="en-US" altLang="zh-CN" sz="2400" b="1" baseline="-25000" dirty="0">
                <a:ea typeface="黑体" pitchFamily="49" charset="-122"/>
              </a:rPr>
              <a:t>4</a:t>
            </a:r>
            <a:r>
              <a:rPr lang="zh-CN" altLang="en-US" sz="2400" b="1" dirty="0">
                <a:ea typeface="黑体" pitchFamily="49" charset="-122"/>
              </a:rPr>
              <a:t>褪色；金属炔化物的生成（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末端炔</a:t>
            </a:r>
            <a:r>
              <a:rPr lang="zh-CN" altLang="en-US" sz="2400" b="1" dirty="0">
                <a:ea typeface="黑体" pitchFamily="49" charset="-122"/>
              </a:rPr>
              <a:t>，</a:t>
            </a:r>
            <a:r>
              <a:rPr lang="en-US" altLang="zh-CN" sz="2400" b="1" dirty="0">
                <a:ea typeface="黑体" pitchFamily="49" charset="-122"/>
              </a:rPr>
              <a:t>Ag</a:t>
            </a:r>
            <a:r>
              <a:rPr lang="en-US" altLang="zh-CN" sz="2400" b="1" baseline="30000" dirty="0">
                <a:ea typeface="黑体" pitchFamily="49" charset="-122"/>
              </a:rPr>
              <a:t>+</a:t>
            </a:r>
            <a:r>
              <a:rPr lang="en-US" altLang="zh-CN" sz="2400" b="1" dirty="0">
                <a:ea typeface="黑体" pitchFamily="49" charset="-122"/>
              </a:rPr>
              <a:t>, Cu(I)</a:t>
            </a:r>
            <a:r>
              <a:rPr lang="zh-CN" altLang="en-US" sz="2400" b="1" dirty="0">
                <a:ea typeface="黑体" pitchFamily="49" charset="-122"/>
              </a:rPr>
              <a:t>）。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59" name="Text Box 9"/>
          <p:cNvSpPr txBox="1">
            <a:spLocks noChangeArrowheads="1"/>
          </p:cNvSpPr>
          <p:nvPr/>
        </p:nvSpPr>
        <p:spPr bwMode="auto">
          <a:xfrm>
            <a:off x="1703389" y="2991080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黑体" pitchFamily="49" charset="-122"/>
              </a:rPr>
              <a:t>3</a:t>
            </a:r>
            <a:r>
              <a:rPr lang="zh-CN" altLang="en-US" sz="2400" b="1">
                <a:ea typeface="黑体" pitchFamily="49" charset="-122"/>
              </a:rPr>
              <a:t>、环丙烷</a:t>
            </a:r>
            <a:endParaRPr lang="zh-CN" altLang="en-US" sz="2400" b="1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60" name="Text Box 10"/>
          <p:cNvSpPr txBox="1">
            <a:spLocks noChangeArrowheads="1"/>
          </p:cNvSpPr>
          <p:nvPr/>
        </p:nvSpPr>
        <p:spPr bwMode="auto">
          <a:xfrm>
            <a:off x="2135189" y="3495905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溴水褪色；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不能使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KMnO</a:t>
            </a:r>
            <a:r>
              <a:rPr lang="en-US" altLang="zh-CN" sz="2400" b="1" baseline="-25000" dirty="0">
                <a:solidFill>
                  <a:srgbClr val="FF0000"/>
                </a:solidFill>
                <a:ea typeface="黑体" pitchFamily="49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褪色</a:t>
            </a:r>
            <a:r>
              <a:rPr lang="zh-CN" altLang="en-US" sz="2400" b="1" dirty="0">
                <a:ea typeface="黑体" pitchFamily="49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61" name="Text Box 11"/>
          <p:cNvSpPr txBox="1">
            <a:spLocks noChangeArrowheads="1"/>
          </p:cNvSpPr>
          <p:nvPr/>
        </p:nvSpPr>
        <p:spPr bwMode="auto">
          <a:xfrm>
            <a:off x="1703388" y="4126739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49" charset="-122"/>
              </a:rPr>
              <a:t>4</a:t>
            </a:r>
            <a:r>
              <a:rPr lang="zh-CN" altLang="en-US" sz="2400" b="1" dirty="0">
                <a:ea typeface="黑体" pitchFamily="49" charset="-122"/>
              </a:rPr>
              <a:t>、醚类化合物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62" name="Text Box 12"/>
          <p:cNvSpPr txBox="1">
            <a:spLocks noChangeArrowheads="1"/>
          </p:cNvSpPr>
          <p:nvPr/>
        </p:nvSpPr>
        <p:spPr bwMode="auto">
          <a:xfrm>
            <a:off x="2135188" y="4648136"/>
            <a:ext cx="93183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黑体" pitchFamily="49" charset="-122"/>
              </a:rPr>
              <a:t>溶于浓</a:t>
            </a:r>
            <a:r>
              <a:rPr lang="en-US" altLang="zh-CN" sz="2400" b="1" dirty="0">
                <a:ea typeface="黑体" pitchFamily="49" charset="-122"/>
              </a:rPr>
              <a:t>H</a:t>
            </a:r>
            <a:r>
              <a:rPr lang="en-US" altLang="zh-CN" sz="2400" b="1" baseline="-25000" dirty="0">
                <a:ea typeface="黑体" pitchFamily="49" charset="-122"/>
              </a:rPr>
              <a:t>2</a:t>
            </a:r>
            <a:r>
              <a:rPr lang="en-US" altLang="zh-CN" sz="2400" b="1" dirty="0">
                <a:ea typeface="黑体" pitchFamily="49" charset="-122"/>
              </a:rPr>
              <a:t>SO</a:t>
            </a:r>
            <a:r>
              <a:rPr lang="en-US" altLang="zh-CN" sz="2400" b="1" baseline="-25000" dirty="0">
                <a:ea typeface="黑体" pitchFamily="49" charset="-122"/>
              </a:rPr>
              <a:t>4</a:t>
            </a:r>
            <a:r>
              <a:rPr lang="zh-CN" altLang="en-US" sz="2400" b="1" dirty="0">
                <a:ea typeface="黑体" pitchFamily="49" charset="-122"/>
              </a:rPr>
              <a:t>，生成溶于酸的垟盐，用于区别卤代烃和烷烃。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63" name="Text Box 13"/>
          <p:cNvSpPr txBox="1">
            <a:spLocks noChangeArrowheads="1"/>
          </p:cNvSpPr>
          <p:nvPr/>
        </p:nvSpPr>
        <p:spPr bwMode="auto">
          <a:xfrm>
            <a:off x="1703389" y="5253219"/>
            <a:ext cx="6408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49" charset="-122"/>
              </a:rPr>
              <a:t>5</a:t>
            </a:r>
            <a:r>
              <a:rPr lang="zh-CN" altLang="en-US" sz="2400" b="1" dirty="0">
                <a:ea typeface="黑体" pitchFamily="49" charset="-122"/>
              </a:rPr>
              <a:t>、醇类化合物</a:t>
            </a:r>
            <a:endParaRPr lang="zh-CN" altLang="en-US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49164" name="Text Box 14"/>
          <p:cNvSpPr txBox="1">
            <a:spLocks noChangeArrowheads="1"/>
          </p:cNvSpPr>
          <p:nvPr/>
        </p:nvSpPr>
        <p:spPr bwMode="auto">
          <a:xfrm>
            <a:off x="2135188" y="5758044"/>
            <a:ext cx="9092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ea typeface="黑体" pitchFamily="49" charset="-122"/>
              </a:rPr>
              <a:t>Na; </a:t>
            </a:r>
            <a:r>
              <a:rPr lang="en-US" altLang="zh-CN" sz="2400" b="1" dirty="0">
                <a:solidFill>
                  <a:srgbClr val="FF0000"/>
                </a:solidFill>
                <a:ea typeface="黑体" pitchFamily="49" charset="-122"/>
              </a:rPr>
              <a:t>Lucas</a:t>
            </a: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试剂</a:t>
            </a:r>
            <a:r>
              <a:rPr lang="zh-CN" altLang="en-US" sz="2400" b="1" dirty="0">
                <a:ea typeface="黑体" pitchFamily="49" charset="-122"/>
              </a:rPr>
              <a:t>； </a:t>
            </a:r>
            <a:r>
              <a:rPr lang="en-US" altLang="zh-CN" sz="2400" b="1" dirty="0">
                <a:ea typeface="黑体" pitchFamily="49" charset="-122"/>
              </a:rPr>
              <a:t>KMnO</a:t>
            </a:r>
            <a:r>
              <a:rPr lang="en-US" altLang="zh-CN" sz="2400" b="1" baseline="-25000" dirty="0">
                <a:ea typeface="黑体" pitchFamily="49" charset="-122"/>
              </a:rPr>
              <a:t>4</a:t>
            </a:r>
            <a:r>
              <a:rPr lang="zh-CN" altLang="en-US" sz="2400" b="1" dirty="0">
                <a:ea typeface="黑体" pitchFamily="49" charset="-122"/>
              </a:rPr>
              <a:t>褪色； </a:t>
            </a:r>
            <a:r>
              <a:rPr lang="en-US" altLang="zh-CN" sz="2400" b="1" dirty="0">
                <a:ea typeface="黑体" pitchFamily="49" charset="-122"/>
              </a:rPr>
              <a:t>Cu(OH)</a:t>
            </a:r>
            <a:r>
              <a:rPr lang="en-US" altLang="zh-CN" sz="2400" b="1" baseline="-25000" dirty="0">
                <a:ea typeface="黑体" pitchFamily="49" charset="-122"/>
              </a:rPr>
              <a:t>2</a:t>
            </a:r>
            <a:r>
              <a:rPr lang="zh-CN" altLang="en-US" sz="2400" b="1" dirty="0">
                <a:ea typeface="黑体" pitchFamily="49" charset="-122"/>
              </a:rPr>
              <a:t>（邻二醇，</a:t>
            </a:r>
            <a:r>
              <a:rPr lang="zh-CN" altLang="en-US" sz="2400" b="1" dirty="0">
                <a:solidFill>
                  <a:srgbClr val="1508B8"/>
                </a:solidFill>
                <a:ea typeface="黑体" pitchFamily="49" charset="-122"/>
              </a:rPr>
              <a:t>蓝色</a:t>
            </a:r>
            <a:r>
              <a:rPr lang="zh-CN" altLang="en-US" sz="2400" b="1" dirty="0">
                <a:ea typeface="黑体" pitchFamily="49" charset="-122"/>
              </a:rPr>
              <a:t>）</a:t>
            </a:r>
            <a:r>
              <a:rPr lang="en-US" altLang="zh-CN" sz="2400" b="1" dirty="0">
                <a:ea typeface="黑体" pitchFamily="49" charset="-122"/>
              </a:rPr>
              <a:t> </a:t>
            </a:r>
            <a:r>
              <a:rPr lang="zh-CN" altLang="en-US" sz="2400" b="1" dirty="0">
                <a:ea typeface="黑体" pitchFamily="49" charset="-122"/>
              </a:rPr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8610600" y="6610874"/>
            <a:ext cx="2743200" cy="365125"/>
          </a:xfrm>
        </p:spPr>
        <p:txBody>
          <a:bodyPr/>
          <a:lstStyle/>
          <a:p>
            <a:pPr>
              <a:defRPr/>
            </a:pPr>
            <a:fld id="{9FBAA96C-EB7C-4AE3-938E-1426DA44614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20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4"/>
          <p:cNvSpPr txBox="1">
            <a:spLocks noChangeArrowheads="1"/>
          </p:cNvSpPr>
          <p:nvPr/>
        </p:nvSpPr>
        <p:spPr bwMode="auto">
          <a:xfrm>
            <a:off x="1537683" y="572075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ea typeface="黑体" panose="02010609060101010101" pitchFamily="49" charset="-122"/>
              </a:rPr>
              <a:t>6</a:t>
            </a:r>
            <a:r>
              <a:rPr lang="zh-CN" altLang="en-US" sz="2400" b="1">
                <a:ea typeface="黑体" panose="02010609060101010101" pitchFamily="49" charset="-122"/>
              </a:rPr>
              <a:t>、酚类化合物</a:t>
            </a:r>
            <a:endParaRPr lang="zh-CN" altLang="en-US" sz="24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0179" name="Text Box 5"/>
          <p:cNvSpPr txBox="1">
            <a:spLocks noChangeArrowheads="1"/>
          </p:cNvSpPr>
          <p:nvPr/>
        </p:nvSpPr>
        <p:spPr bwMode="auto">
          <a:xfrm>
            <a:off x="1969481" y="1003875"/>
            <a:ext cx="97425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FeCl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ea typeface="黑体" panose="02010609060101010101" pitchFamily="49" charset="-122"/>
              </a:rPr>
              <a:t>（带颜色的络合离子</a:t>
            </a:r>
            <a:r>
              <a:rPr lang="zh-CN" altLang="en-US" sz="2400" b="1" baseline="-25000" dirty="0"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ea typeface="黑体" panose="02010609060101010101" pitchFamily="49" charset="-122"/>
              </a:rPr>
              <a:t>；溶于</a:t>
            </a:r>
            <a:r>
              <a:rPr lang="en-US" altLang="zh-CN" sz="2400" b="1" dirty="0">
                <a:ea typeface="黑体" panose="02010609060101010101" pitchFamily="49" charset="-122"/>
              </a:rPr>
              <a:t>NaOH</a:t>
            </a:r>
            <a:r>
              <a:rPr lang="zh-CN" altLang="en-US" sz="2400" b="1" dirty="0"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ea typeface="黑体" panose="02010609060101010101" pitchFamily="49" charset="-122"/>
              </a:rPr>
              <a:t>Na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ea typeface="黑体" panose="02010609060101010101" pitchFamily="49" charset="-122"/>
              </a:rPr>
              <a:t>CO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ea typeface="黑体" panose="02010609060101010101" pitchFamily="49" charset="-122"/>
              </a:rPr>
              <a:t>；溴水（鉴别苯酚，白色沉淀）。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6A7472F-966C-4F25-B6D7-6171A179E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683" y="2066614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ea typeface="黑体" panose="02010609060101010101" pitchFamily="49" charset="-122"/>
              </a:rPr>
              <a:t>、卤代烃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DD72713-A35F-87A8-BB1D-6CDEAF6EF3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300813"/>
              </p:ext>
            </p:extLst>
          </p:nvPr>
        </p:nvGraphicFramePr>
        <p:xfrm>
          <a:off x="1858241" y="3101686"/>
          <a:ext cx="9172914" cy="2032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948128" imgH="874395" progId="ChemDraw.Document.6.0">
                  <p:embed/>
                </p:oleObj>
              </mc:Choice>
              <mc:Fallback>
                <p:oleObj name="CS ChemDraw Drawing" r:id="rId2" imgW="3948128" imgH="87439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8241" y="3101686"/>
                        <a:ext cx="9172914" cy="2032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65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04E3B06A-0EB6-4856-89FC-424AE1227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288" y="204545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7</a:t>
            </a:r>
            <a:r>
              <a:rPr lang="zh-CN" altLang="en-US" sz="2400" b="1" dirty="0">
                <a:ea typeface="黑体" panose="02010609060101010101" pitchFamily="49" charset="-122"/>
              </a:rPr>
              <a:t>、醛、酮类化合物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FB22649C-0095-4B94-B4DB-4A76ECBF5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42" y="579358"/>
            <a:ext cx="8137525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Tollens</a:t>
            </a:r>
            <a:r>
              <a:rPr lang="zh-CN" altLang="en-US" sz="2400" b="1" dirty="0">
                <a:ea typeface="黑体" panose="02010609060101010101" pitchFamily="49" charset="-122"/>
              </a:rPr>
              <a:t>试剂（醛，银镜反应）；</a:t>
            </a:r>
            <a:r>
              <a:rPr lang="en-US" altLang="en-US" sz="2400" b="1" dirty="0" err="1">
                <a:ea typeface="黑体" panose="02010609060101010101" pitchFamily="49" charset="-122"/>
              </a:rPr>
              <a:t>Fehling试剂</a:t>
            </a:r>
            <a:r>
              <a:rPr lang="en-US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（醛）</a:t>
            </a:r>
            <a:r>
              <a:rPr lang="en-US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碘仿反应（</a:t>
            </a:r>
            <a:r>
              <a:rPr lang="en-US" altLang="zh-CN" sz="2400" b="1" dirty="0">
                <a:ea typeface="黑体" panose="02010609060101010101" pitchFamily="49" charset="-122"/>
              </a:rPr>
              <a:t>CH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400" b="1" dirty="0">
                <a:ea typeface="黑体" panose="02010609060101010101" pitchFamily="49" charset="-122"/>
              </a:rPr>
              <a:t>C=O, CH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400" b="1" dirty="0">
                <a:ea typeface="黑体" panose="02010609060101010101" pitchFamily="49" charset="-122"/>
              </a:rPr>
              <a:t>C-OH,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HCI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ea typeface="黑体" panose="02010609060101010101" pitchFamily="49" charset="-122"/>
              </a:rPr>
              <a:t>黄色沉淀）；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NaHSO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400" b="1" dirty="0"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ea typeface="黑体" panose="02010609060101010101" pitchFamily="49" charset="-122"/>
              </a:rPr>
              <a:t>醛、甲基酮和环酮</a:t>
            </a:r>
            <a:r>
              <a:rPr lang="en-US" altLang="zh-CN" sz="2400" b="1" dirty="0"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品红醛试剂（醛、酮和甲醛）；</a:t>
            </a:r>
            <a:r>
              <a:rPr lang="zh-CN" altLang="en-US" dirty="0"/>
              <a:t>它能跟醛作用显紫色，与酮作用不显色。这一显色反应非常灵敏，可用于鉴别醛类化合物。使用这种方法时，溶液中不能存在碱性物质和氧化剂，也不能加热，否则会消耗亚硫酸，溶液恢复品红的红色，出现假阳性反应。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b="1" dirty="0"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BA6FA4-DA68-43F0-80A2-BEA112E8C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603" y="2224054"/>
            <a:ext cx="7315834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2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>
            <a:extLst>
              <a:ext uri="{FF2B5EF4-FFF2-40B4-BE49-F238E27FC236}">
                <a16:creationId xmlns:a16="http://schemas.microsoft.com/office/drawing/2014/main" id="{27361FD0-13D3-4680-823C-F3F1A7CC1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131" y="373537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8</a:t>
            </a:r>
            <a:r>
              <a:rPr lang="zh-CN" altLang="en-US" sz="2400" b="1" dirty="0">
                <a:ea typeface="黑体" panose="02010609060101010101" pitchFamily="49" charset="-122"/>
              </a:rPr>
              <a:t>、羧酸类化合物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1D3EBE19-AA40-4C80-9904-27617D331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95" y="878363"/>
            <a:ext cx="81375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Na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ea typeface="黑体" panose="02010609060101010101" pitchFamily="49" charset="-122"/>
              </a:rPr>
              <a:t>CO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</a:t>
            </a:r>
            <a:r>
              <a:rPr lang="en-US" altLang="zh-CN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r>
              <a:rPr lang="en-US" altLang="zh-CN" sz="2400" b="1" dirty="0">
                <a:ea typeface="黑体" panose="02010609060101010101" pitchFamily="49" charset="-122"/>
              </a:rPr>
              <a:t>pH</a:t>
            </a:r>
            <a:r>
              <a:rPr lang="zh-CN" altLang="en-US" sz="2400" b="1" dirty="0">
                <a:ea typeface="黑体" panose="02010609060101010101" pitchFamily="49" charset="-122"/>
              </a:rPr>
              <a:t>试纸</a:t>
            </a:r>
            <a:r>
              <a:rPr lang="en-US" altLang="en-US" sz="2400" b="1" dirty="0"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ea typeface="黑体" panose="02010609060101010101" pitchFamily="49" charset="-122"/>
              </a:rPr>
              <a:t>；加热反应（二元酸，脱羧，释放二氧化碳）； </a:t>
            </a:r>
            <a:r>
              <a:rPr lang="en-US" altLang="zh-CN" sz="2400" b="1" dirty="0">
                <a:ea typeface="黑体" panose="02010609060101010101" pitchFamily="49" charset="-122"/>
              </a:rPr>
              <a:t>KMnO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4</a:t>
            </a:r>
            <a:r>
              <a:rPr lang="zh-CN" altLang="en-US" sz="2400" b="1" dirty="0">
                <a:ea typeface="黑体" panose="02010609060101010101" pitchFamily="49" charset="-122"/>
              </a:rPr>
              <a:t>褪色（草酸、甲酸）。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ECB79404-4443-40DA-A1CF-9E0B724FF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131" y="2466975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9</a:t>
            </a:r>
            <a:r>
              <a:rPr lang="zh-CN" altLang="en-US" sz="2400" b="1" dirty="0">
                <a:ea typeface="黑体" panose="02010609060101010101" pitchFamily="49" charset="-122"/>
              </a:rPr>
              <a:t>、硫醇、硫酚类化合物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729037F3-7877-4D52-B72E-6E23060C2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1495" y="2971800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溶于</a:t>
            </a:r>
            <a:r>
              <a:rPr lang="en-US" altLang="zh-CN" sz="2400" b="1" dirty="0">
                <a:ea typeface="黑体" panose="02010609060101010101" pitchFamily="49" charset="-122"/>
              </a:rPr>
              <a:t>NaOH</a:t>
            </a:r>
            <a:r>
              <a:rPr lang="zh-CN" altLang="en-US" sz="2400" b="1" dirty="0"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ea typeface="黑体" panose="02010609060101010101" pitchFamily="49" charset="-122"/>
              </a:rPr>
              <a:t>Na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2</a:t>
            </a:r>
            <a:r>
              <a:rPr lang="en-US" altLang="zh-CN" sz="2400" b="1" dirty="0">
                <a:ea typeface="黑体" panose="02010609060101010101" pitchFamily="49" charset="-122"/>
              </a:rPr>
              <a:t>CO</a:t>
            </a:r>
            <a:r>
              <a:rPr lang="en-US" altLang="zh-CN" sz="2400" b="1" baseline="-25000" dirty="0">
                <a:ea typeface="黑体" panose="02010609060101010101" pitchFamily="49" charset="-122"/>
              </a:rPr>
              <a:t>3 </a:t>
            </a:r>
            <a:r>
              <a:rPr lang="zh-CN" altLang="en-US" sz="2400" b="1" dirty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C8D8A66B-00E5-4551-B13F-C016249FE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131" y="4331813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ea typeface="黑体" panose="02010609060101010101" pitchFamily="49" charset="-122"/>
              </a:rPr>
              <a:t>10</a:t>
            </a:r>
            <a:r>
              <a:rPr lang="zh-CN" altLang="en-US" sz="2400" b="1" dirty="0">
                <a:ea typeface="黑体" panose="02010609060101010101" pitchFamily="49" charset="-122"/>
              </a:rPr>
              <a:t>、胺类化合物</a:t>
            </a:r>
            <a:endParaRPr lang="zh-CN" altLang="en-US" sz="24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14379595-2B45-43D6-A67A-A1629AF8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7677" y="4959507"/>
            <a:ext cx="8137525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ea typeface="黑体" panose="02010609060101010101" pitchFamily="49" charset="-122"/>
              </a:rPr>
              <a:t>溶于</a:t>
            </a:r>
            <a:r>
              <a:rPr lang="en-US" altLang="zh-CN" sz="2400" b="1" dirty="0">
                <a:ea typeface="黑体" panose="02010609060101010101" pitchFamily="49" charset="-122"/>
              </a:rPr>
              <a:t>HCl</a:t>
            </a:r>
            <a:r>
              <a:rPr lang="zh-CN" altLang="en-US" sz="2400" b="1" dirty="0">
                <a:ea typeface="黑体" panose="02010609060101010101" pitchFamily="49" charset="-122"/>
              </a:rPr>
              <a:t>；</a:t>
            </a:r>
            <a:r>
              <a:rPr lang="en-US" altLang="zh-CN" sz="24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Hinsberg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实验（区分伯胺、仲胺和叔胺）</a:t>
            </a:r>
            <a:r>
              <a:rPr lang="zh-CN" altLang="en-US" sz="2400" b="1" dirty="0">
                <a:ea typeface="黑体" panose="02010609060101010101" pitchFamily="49" charset="-122"/>
              </a:rPr>
              <a:t>；溴水（苯胺，白色沉淀）；与亚硝酸钠，酸性条件下反应（</a:t>
            </a:r>
            <a:r>
              <a:rPr lang="zh-CN" altLang="en-US" sz="2800" b="1" dirty="0">
                <a:solidFill>
                  <a:srgbClr val="CB0D2D"/>
                </a:solidFill>
              </a:rPr>
              <a:t>芳</a:t>
            </a:r>
            <a:r>
              <a:rPr lang="zh-CN" altLang="en-US" sz="2400" b="1" dirty="0"/>
              <a:t>伯、仲、叔胺</a:t>
            </a:r>
            <a:r>
              <a:rPr lang="zh-CN" altLang="en-US" sz="2400" b="1" dirty="0">
                <a:ea typeface="黑体" panose="02010609060101010101" pitchFamily="49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23584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C7FAB6B9-5221-4A3E-9022-86D54B1E1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576097"/>
              </p:ext>
            </p:extLst>
          </p:nvPr>
        </p:nvGraphicFramePr>
        <p:xfrm>
          <a:off x="1844040" y="365760"/>
          <a:ext cx="70866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71760" imgH="447840" progId="ChemWindow.Document">
                  <p:embed/>
                </p:oleObj>
              </mc:Choice>
              <mc:Fallback>
                <p:oleObj name="Document" r:id="rId2" imgW="3371760" imgH="447840" progId="ChemWindow.Document">
                  <p:embed/>
                  <p:pic>
                    <p:nvPicPr>
                      <p:cNvPr id="79878" name="Object 6">
                        <a:extLst>
                          <a:ext uri="{FF2B5EF4-FFF2-40B4-BE49-F238E27FC236}">
                            <a16:creationId xmlns:a16="http://schemas.microsoft.com/office/drawing/2014/main" id="{C7FAB6B9-5221-4A3E-9022-86D54B1E1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40" y="365760"/>
                        <a:ext cx="70866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7">
            <a:extLst>
              <a:ext uri="{FF2B5EF4-FFF2-40B4-BE49-F238E27FC236}">
                <a16:creationId xmlns:a16="http://schemas.microsoft.com/office/drawing/2014/main" id="{D152FD0E-BDE4-4E9B-A6BB-E3C965F47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11404"/>
              </p:ext>
            </p:extLst>
          </p:nvPr>
        </p:nvGraphicFramePr>
        <p:xfrm>
          <a:off x="2453640" y="1203960"/>
          <a:ext cx="44958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143080" imgH="514440" progId="ChemWindow.Document">
                  <p:embed/>
                </p:oleObj>
              </mc:Choice>
              <mc:Fallback>
                <p:oleObj name="Document" r:id="rId4" imgW="2143080" imgH="514440" progId="ChemWindow.Document">
                  <p:embed/>
                  <p:pic>
                    <p:nvPicPr>
                      <p:cNvPr id="79879" name="Object 7">
                        <a:extLst>
                          <a:ext uri="{FF2B5EF4-FFF2-40B4-BE49-F238E27FC236}">
                            <a16:creationId xmlns:a16="http://schemas.microsoft.com/office/drawing/2014/main" id="{D152FD0E-BDE4-4E9B-A6BB-E3C965F479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640" y="1203960"/>
                        <a:ext cx="44958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Object 8">
            <a:extLst>
              <a:ext uri="{FF2B5EF4-FFF2-40B4-BE49-F238E27FC236}">
                <a16:creationId xmlns:a16="http://schemas.microsoft.com/office/drawing/2014/main" id="{E0071F95-AAA1-47CF-8166-F056D6D73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34280"/>
              </p:ext>
            </p:extLst>
          </p:nvPr>
        </p:nvGraphicFramePr>
        <p:xfrm>
          <a:off x="1844040" y="2397760"/>
          <a:ext cx="6934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05160" imgH="428760" progId="ChemWindow.Document">
                  <p:embed/>
                </p:oleObj>
              </mc:Choice>
              <mc:Fallback>
                <p:oleObj name="Document" r:id="rId6" imgW="3305160" imgH="428760" progId="ChemWindow.Document">
                  <p:embed/>
                  <p:pic>
                    <p:nvPicPr>
                      <p:cNvPr id="79880" name="Object 8">
                        <a:extLst>
                          <a:ext uri="{FF2B5EF4-FFF2-40B4-BE49-F238E27FC236}">
                            <a16:creationId xmlns:a16="http://schemas.microsoft.com/office/drawing/2014/main" id="{E0071F95-AAA1-47CF-8166-F056D6D730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40" y="2397760"/>
                        <a:ext cx="6934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9">
            <a:extLst>
              <a:ext uri="{FF2B5EF4-FFF2-40B4-BE49-F238E27FC236}">
                <a16:creationId xmlns:a16="http://schemas.microsoft.com/office/drawing/2014/main" id="{5E23CC09-618F-49FF-986D-08C3364F52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7768"/>
              </p:ext>
            </p:extLst>
          </p:nvPr>
        </p:nvGraphicFramePr>
        <p:xfrm>
          <a:off x="2377440" y="3297873"/>
          <a:ext cx="510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2009880" imgH="295200" progId="ChemWindow.Document">
                  <p:embed/>
                </p:oleObj>
              </mc:Choice>
              <mc:Fallback>
                <p:oleObj name="Document" r:id="rId8" imgW="2009880" imgH="295200" progId="ChemWindow.Document">
                  <p:embed/>
                  <p:pic>
                    <p:nvPicPr>
                      <p:cNvPr id="79881" name="Object 9">
                        <a:extLst>
                          <a:ext uri="{FF2B5EF4-FFF2-40B4-BE49-F238E27FC236}">
                            <a16:creationId xmlns:a16="http://schemas.microsoft.com/office/drawing/2014/main" id="{5E23CC09-618F-49FF-986D-08C3364F5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7440" y="3297873"/>
                        <a:ext cx="5105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>
            <a:extLst>
              <a:ext uri="{FF2B5EF4-FFF2-40B4-BE49-F238E27FC236}">
                <a16:creationId xmlns:a16="http://schemas.microsoft.com/office/drawing/2014/main" id="{595C7052-4208-4E6A-8CCD-D06C46F37BF0}"/>
              </a:ext>
            </a:extLst>
          </p:cNvPr>
          <p:cNvGrpSpPr>
            <a:grpSpLocks/>
          </p:cNvGrpSpPr>
          <p:nvPr/>
        </p:nvGrpSpPr>
        <p:grpSpPr bwMode="auto">
          <a:xfrm>
            <a:off x="1844040" y="4311015"/>
            <a:ext cx="7104063" cy="1274763"/>
            <a:chOff x="318" y="3018"/>
            <a:chExt cx="4475" cy="803"/>
          </a:xfrm>
        </p:grpSpPr>
        <p:graphicFrame>
          <p:nvGraphicFramePr>
            <p:cNvPr id="32774" name="Object 10">
              <a:extLst>
                <a:ext uri="{FF2B5EF4-FFF2-40B4-BE49-F238E27FC236}">
                  <a16:creationId xmlns:a16="http://schemas.microsoft.com/office/drawing/2014/main" id="{E01C617F-5BFB-4F13-9111-025E5EF4D6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" y="3018"/>
            <a:ext cx="429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0" imgW="3457440" imgH="237960" progId="ChemWindow.Document">
                    <p:embed/>
                  </p:oleObj>
                </mc:Choice>
                <mc:Fallback>
                  <p:oleObj name="Document" r:id="rId10" imgW="3457440" imgH="237960" progId="ChemWindow.Document">
                    <p:embed/>
                    <p:pic>
                      <p:nvPicPr>
                        <p:cNvPr id="32774" name="Object 10">
                          <a:extLst>
                            <a:ext uri="{FF2B5EF4-FFF2-40B4-BE49-F238E27FC236}">
                              <a16:creationId xmlns:a16="http://schemas.microsoft.com/office/drawing/2014/main" id="{E01C617F-5BFB-4F13-9111-025E5EF4D6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3018"/>
                          <a:ext cx="4290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11">
              <a:extLst>
                <a:ext uri="{FF2B5EF4-FFF2-40B4-BE49-F238E27FC236}">
                  <a16:creationId xmlns:a16="http://schemas.microsoft.com/office/drawing/2014/main" id="{92B371C7-6FEC-45A7-8A93-9653E31F3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456"/>
            <a:ext cx="198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12" imgW="1400040" imgH="257040" progId="ChemWindow.Document">
                    <p:embed/>
                  </p:oleObj>
                </mc:Choice>
                <mc:Fallback>
                  <p:oleObj name="Document" r:id="rId12" imgW="1400040" imgH="257040" progId="ChemWindow.Document">
                    <p:embed/>
                    <p:pic>
                      <p:nvPicPr>
                        <p:cNvPr id="32775" name="Object 11">
                          <a:extLst>
                            <a:ext uri="{FF2B5EF4-FFF2-40B4-BE49-F238E27FC236}">
                              <a16:creationId xmlns:a16="http://schemas.microsoft.com/office/drawing/2014/main" id="{92B371C7-6FEC-45A7-8A93-9653E31F34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456"/>
                          <a:ext cx="198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77" name="Group 14">
              <a:extLst>
                <a:ext uri="{FF2B5EF4-FFF2-40B4-BE49-F238E27FC236}">
                  <a16:creationId xmlns:a16="http://schemas.microsoft.com/office/drawing/2014/main" id="{D0EC1DD0-3A33-43EE-9CE6-04C42908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072"/>
              <a:ext cx="144" cy="240"/>
              <a:chOff x="1440" y="3552"/>
              <a:chExt cx="144" cy="240"/>
            </a:xfrm>
          </p:grpSpPr>
          <p:sp>
            <p:nvSpPr>
              <p:cNvPr id="32782" name="Line 12">
                <a:extLst>
                  <a:ext uri="{FF2B5EF4-FFF2-40B4-BE49-F238E27FC236}">
                    <a16:creationId xmlns:a16="http://schemas.microsoft.com/office/drawing/2014/main" id="{188F7AF5-EB41-4ED9-91F3-B8B223AC3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3552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2783" name="Line 13">
                <a:extLst>
                  <a:ext uri="{FF2B5EF4-FFF2-40B4-BE49-F238E27FC236}">
                    <a16:creationId xmlns:a16="http://schemas.microsoft.com/office/drawing/2014/main" id="{77CE4785-689A-4EFF-A86B-AE28F4B8A1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144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2779" name="Text Box 18">
              <a:extLst>
                <a:ext uri="{FF2B5EF4-FFF2-40B4-BE49-F238E27FC236}">
                  <a16:creationId xmlns:a16="http://schemas.microsoft.com/office/drawing/2014/main" id="{1CAA9847-F69D-4B57-9B33-DF8F7F926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" y="3312"/>
              <a:ext cx="14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可溶于酸</a:t>
              </a: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3BFBDBC2-DF3C-41CD-83E4-98AF064E05D6}"/>
              </a:ext>
            </a:extLst>
          </p:cNvPr>
          <p:cNvSpPr/>
          <p:nvPr/>
        </p:nvSpPr>
        <p:spPr>
          <a:xfrm>
            <a:off x="1844040" y="-45918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FF0000"/>
                </a:solidFill>
                <a:ea typeface="黑体" panose="02010609060101010101" pitchFamily="49" charset="-122"/>
              </a:rPr>
              <a:t>Hinsberg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兴斯堡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）实验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:a16="http://schemas.microsoft.com/office/drawing/2014/main" id="{5B814E50-8AAE-44E4-A9BA-AC6C27CA3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1243" y="504825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兴斯堡反应可用于鉴别、分离纯化伯、仲、叔胺。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9CF137E5-A546-4FBA-89F1-8EA4C3AEF0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22689"/>
              </p:ext>
            </p:extLst>
          </p:nvPr>
        </p:nvGraphicFramePr>
        <p:xfrm>
          <a:off x="2464117" y="1504158"/>
          <a:ext cx="7786687" cy="1389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2" imgW="5819760" imgH="1037880" progId="ISISServer">
                  <p:embed/>
                </p:oleObj>
              </mc:Choice>
              <mc:Fallback>
                <p:oleObj name="ISIS/Draw Sketch" r:id="rId2" imgW="5819760" imgH="1037880" progId="ISISServer">
                  <p:embed/>
                  <p:pic>
                    <p:nvPicPr>
                      <p:cNvPr id="33794" name="Object 3">
                        <a:extLst>
                          <a:ext uri="{FF2B5EF4-FFF2-40B4-BE49-F238E27FC236}">
                            <a16:creationId xmlns:a16="http://schemas.microsoft.com/office/drawing/2014/main" id="{D709D1D6-813F-4F5A-AA90-2C58B33CC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4117" y="1504158"/>
                        <a:ext cx="7786687" cy="1389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4FF38C1-EED9-44CF-8BB0-5C2F8186D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953051"/>
              </p:ext>
            </p:extLst>
          </p:nvPr>
        </p:nvGraphicFramePr>
        <p:xfrm>
          <a:off x="2692718" y="3255963"/>
          <a:ext cx="73152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SIS/Draw Sketch" r:id="rId4" imgW="5410080" imgH="971280" progId="ISISServer">
                  <p:embed/>
                </p:oleObj>
              </mc:Choice>
              <mc:Fallback>
                <p:oleObj name="ISIS/Draw Sketch" r:id="rId4" imgW="5410080" imgH="971280" progId="ISISServer">
                  <p:embed/>
                  <p:pic>
                    <p:nvPicPr>
                      <p:cNvPr id="33795" name="Object 5">
                        <a:extLst>
                          <a:ext uri="{FF2B5EF4-FFF2-40B4-BE49-F238E27FC236}">
                            <a16:creationId xmlns:a16="http://schemas.microsoft.com/office/drawing/2014/main" id="{D324C6BA-4177-4E1B-9952-14BBF982EC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718" y="3255963"/>
                        <a:ext cx="7315200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1A9C67C4-F646-4F7E-B8FC-D9AC97B3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461" y="1395413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F0000"/>
                </a:solidFill>
              </a:rPr>
              <a:t>沉淀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55D3CC-6B81-4237-B362-C476CDB42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461" y="1835472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FF0000"/>
                </a:solidFill>
              </a:rPr>
              <a:t>沉淀</a:t>
            </a:r>
          </a:p>
        </p:txBody>
      </p:sp>
    </p:spTree>
    <p:extLst>
      <p:ext uri="{BB962C8B-B14F-4D97-AF65-F5344CB8AC3E}">
        <p14:creationId xmlns:p14="http://schemas.microsoft.com/office/powerpoint/2010/main" val="300305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55CFD595-9B47-48E5-8F34-77FAD67B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196" y="1316217"/>
            <a:ext cx="70104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9BDE2614-5D23-46D1-85BC-2EC8BFDE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596" y="4478517"/>
            <a:ext cx="6781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CB0D2D"/>
                </a:solidFill>
              </a:rPr>
              <a:t>此性质用于鉴别芳伯、仲、叔胺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2892AAEC-281B-41E2-AF34-2A1BC15E2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596" y="1430517"/>
            <a:ext cx="20574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75000"/>
              </a:spcBef>
            </a:pPr>
            <a:r>
              <a:rPr lang="zh-CN" altLang="en-US" sz="2000">
                <a:solidFill>
                  <a:schemeClr val="tx2"/>
                </a:solidFill>
              </a:rPr>
              <a:t>生成重氮盐溶解</a:t>
            </a:r>
          </a:p>
          <a:p>
            <a:pPr eaLnBrk="1" hangingPunct="1">
              <a:lnSpc>
                <a:spcPct val="105000"/>
              </a:lnSpc>
              <a:spcBef>
                <a:spcPct val="75000"/>
              </a:spcBef>
            </a:pPr>
            <a:endParaRPr lang="zh-CN" altLang="en-US" sz="2000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75000"/>
              </a:spcBef>
            </a:pPr>
            <a:r>
              <a:rPr lang="zh-CN" altLang="en-US" sz="2000">
                <a:solidFill>
                  <a:schemeClr val="tx2"/>
                </a:solidFill>
              </a:rPr>
              <a:t>黄色油状物</a:t>
            </a:r>
          </a:p>
          <a:p>
            <a:pPr eaLnBrk="1" hangingPunct="1">
              <a:lnSpc>
                <a:spcPct val="105000"/>
              </a:lnSpc>
              <a:spcBef>
                <a:spcPct val="75000"/>
              </a:spcBef>
            </a:pPr>
            <a:endParaRPr lang="zh-CN" altLang="en-US" sz="2000">
              <a:solidFill>
                <a:schemeClr val="tx2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75000"/>
              </a:spcBef>
            </a:pPr>
            <a:r>
              <a:rPr lang="zh-CN" altLang="en-US" sz="2000">
                <a:solidFill>
                  <a:schemeClr val="tx2"/>
                </a:solidFill>
              </a:rPr>
              <a:t>绿色固体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4E220-4006-4029-930B-320302972868}"/>
              </a:ext>
            </a:extLst>
          </p:cNvPr>
          <p:cNvSpPr/>
          <p:nvPr/>
        </p:nvSpPr>
        <p:spPr>
          <a:xfrm>
            <a:off x="1796771" y="685742"/>
            <a:ext cx="3206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与亚硝酸钠，酸性条件下反应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225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F547B9-2135-716D-F59D-0F1353C44122}"/>
              </a:ext>
            </a:extLst>
          </p:cNvPr>
          <p:cNvSpPr txBox="1"/>
          <p:nvPr/>
        </p:nvSpPr>
        <p:spPr>
          <a:xfrm>
            <a:off x="1099127" y="234422"/>
            <a:ext cx="3168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11 </a:t>
            </a:r>
            <a:r>
              <a:rPr lang="zh-CN" altLang="en-US" sz="2800" dirty="0"/>
              <a:t>糖类物质的鉴别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11C922-7D17-36DE-A950-A384E11B9479}"/>
              </a:ext>
            </a:extLst>
          </p:cNvPr>
          <p:cNvSpPr txBox="1"/>
          <p:nvPr/>
        </p:nvSpPr>
        <p:spPr>
          <a:xfrm>
            <a:off x="1293089" y="889268"/>
            <a:ext cx="97905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常见还原糖的鉴别：所有单糖，麦芽糖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鉴别试剂：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Fehling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试剂和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Tollens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试剂，以及由柠檬酸、硫酸铜与碳酸钠配制的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Benedict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试剂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现象：蓝色的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-apple-system"/>
              </a:rPr>
              <a:t>Fehling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-apple-system"/>
              </a:rPr>
              <a:t>试剂很快褪色，同时会有砖红色的氧化亚铜沉淀产生。</a:t>
            </a:r>
            <a:endParaRPr lang="en-US" altLang="zh-CN" sz="24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淀粉： 碘的碘化钾溶液 颜色反应，直链淀粉呈蓝色，支链淀粉呈红色。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鉴别糖类，</a:t>
            </a:r>
            <a:r>
              <a:rPr lang="en-US" altLang="zh-CN" sz="2400" dirty="0" err="1">
                <a:solidFill>
                  <a:srgbClr val="121212"/>
                </a:solidFill>
                <a:latin typeface="-apple-system"/>
              </a:rPr>
              <a:t>Molish</a:t>
            </a:r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反应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sz="2400" dirty="0">
                <a:solidFill>
                  <a:srgbClr val="121212"/>
                </a:solidFill>
                <a:latin typeface="-apple-system"/>
              </a:rPr>
              <a:t>鉴别酮糖，西列万诺夫反应</a:t>
            </a:r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en-US" altLang="zh-CN" sz="2400" dirty="0">
              <a:solidFill>
                <a:srgbClr val="121212"/>
              </a:solidFill>
              <a:latin typeface="-apple-system"/>
            </a:endParaRPr>
          </a:p>
          <a:p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E9AED-2254-8E0A-A9E7-B6B490F33933}"/>
              </a:ext>
            </a:extLst>
          </p:cNvPr>
          <p:cNvSpPr txBox="1"/>
          <p:nvPr/>
        </p:nvSpPr>
        <p:spPr>
          <a:xfrm>
            <a:off x="969818" y="47969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12 </a:t>
            </a:r>
            <a:r>
              <a:rPr lang="zh-CN" altLang="en-US" sz="2400" dirty="0"/>
              <a:t>氨基酸 蛋白质的鉴别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D39388-C7A8-BA7F-03C0-ED45C7665E88}"/>
              </a:ext>
            </a:extLst>
          </p:cNvPr>
          <p:cNvSpPr txBox="1"/>
          <p:nvPr/>
        </p:nvSpPr>
        <p:spPr>
          <a:xfrm>
            <a:off x="1487055" y="5560291"/>
            <a:ext cx="6114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缩二脲鉴别蛋白质，显紫色或紫红色</a:t>
            </a:r>
            <a:endParaRPr lang="en-US" altLang="zh-CN" sz="2400" dirty="0"/>
          </a:p>
          <a:p>
            <a:r>
              <a:rPr lang="zh-CN" altLang="en-US" sz="2400" dirty="0"/>
              <a:t>水合茚三酮鉴别氨基酸、蛋白质，呈蓝紫色。</a:t>
            </a:r>
          </a:p>
        </p:txBody>
      </p:sp>
    </p:spTree>
    <p:extLst>
      <p:ext uri="{BB962C8B-B14F-4D97-AF65-F5344CB8AC3E}">
        <p14:creationId xmlns:p14="http://schemas.microsoft.com/office/powerpoint/2010/main" val="288702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541</Words>
  <Application>Microsoft Office PowerPoint</Application>
  <PresentationFormat>宽屏</PresentationFormat>
  <Paragraphs>62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-apple-system</vt:lpstr>
      <vt:lpstr>等线</vt:lpstr>
      <vt:lpstr>等线 Light</vt:lpstr>
      <vt:lpstr>宋体</vt:lpstr>
      <vt:lpstr>Arial</vt:lpstr>
      <vt:lpstr>Times New Roman</vt:lpstr>
      <vt:lpstr>Office 主题​​</vt:lpstr>
      <vt:lpstr>Document</vt:lpstr>
      <vt:lpstr>ISIS/Draw Sketch</vt:lpstr>
      <vt:lpstr>CS ChemDraw Drawing</vt:lpstr>
      <vt:lpstr>鉴别题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鉴别题 </dc:title>
  <dc:creator>Shaoqun ZHU</dc:creator>
  <cp:lastModifiedBy>Shaoqun Zhu</cp:lastModifiedBy>
  <cp:revision>9</cp:revision>
  <dcterms:created xsi:type="dcterms:W3CDTF">2019-12-10T02:53:49Z</dcterms:created>
  <dcterms:modified xsi:type="dcterms:W3CDTF">2023-05-22T03:57:01Z</dcterms:modified>
</cp:coreProperties>
</file>