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66"/>
  </p:notesMasterIdLst>
  <p:sldIdLst>
    <p:sldId id="606" r:id="rId2"/>
    <p:sldId id="375" r:id="rId3"/>
    <p:sldId id="376" r:id="rId4"/>
    <p:sldId id="381" r:id="rId5"/>
    <p:sldId id="383" r:id="rId6"/>
    <p:sldId id="385" r:id="rId7"/>
    <p:sldId id="386" r:id="rId8"/>
    <p:sldId id="387" r:id="rId9"/>
    <p:sldId id="388" r:id="rId10"/>
    <p:sldId id="389" r:id="rId11"/>
    <p:sldId id="390" r:id="rId12"/>
    <p:sldId id="393" r:id="rId13"/>
    <p:sldId id="394" r:id="rId14"/>
    <p:sldId id="397" r:id="rId15"/>
    <p:sldId id="403" r:id="rId16"/>
    <p:sldId id="407" r:id="rId17"/>
    <p:sldId id="410" r:id="rId18"/>
    <p:sldId id="399" r:id="rId19"/>
    <p:sldId id="619" r:id="rId20"/>
    <p:sldId id="414" r:id="rId21"/>
    <p:sldId id="542" r:id="rId22"/>
    <p:sldId id="420" r:id="rId23"/>
    <p:sldId id="423" r:id="rId24"/>
    <p:sldId id="429" r:id="rId25"/>
    <p:sldId id="432" r:id="rId26"/>
    <p:sldId id="431" r:id="rId27"/>
    <p:sldId id="434" r:id="rId28"/>
    <p:sldId id="436" r:id="rId29"/>
    <p:sldId id="437" r:id="rId30"/>
    <p:sldId id="443" r:id="rId31"/>
    <p:sldId id="453" r:id="rId32"/>
    <p:sldId id="454" r:id="rId33"/>
    <p:sldId id="455" r:id="rId34"/>
    <p:sldId id="486" r:id="rId35"/>
    <p:sldId id="487" r:id="rId36"/>
    <p:sldId id="488" r:id="rId37"/>
    <p:sldId id="489" r:id="rId38"/>
    <p:sldId id="490" r:id="rId39"/>
    <p:sldId id="532" r:id="rId40"/>
    <p:sldId id="493" r:id="rId41"/>
    <p:sldId id="541" r:id="rId42"/>
    <p:sldId id="590" r:id="rId43"/>
    <p:sldId id="495" r:id="rId44"/>
    <p:sldId id="616" r:id="rId45"/>
    <p:sldId id="498" r:id="rId46"/>
    <p:sldId id="589" r:id="rId47"/>
    <p:sldId id="501" r:id="rId48"/>
    <p:sldId id="507" r:id="rId49"/>
    <p:sldId id="592" r:id="rId50"/>
    <p:sldId id="593" r:id="rId51"/>
    <p:sldId id="514" r:id="rId52"/>
    <p:sldId id="515" r:id="rId53"/>
    <p:sldId id="516" r:id="rId54"/>
    <p:sldId id="562" r:id="rId55"/>
    <p:sldId id="645" r:id="rId56"/>
    <p:sldId id="595" r:id="rId57"/>
    <p:sldId id="596" r:id="rId58"/>
    <p:sldId id="597" r:id="rId59"/>
    <p:sldId id="599" r:id="rId60"/>
    <p:sldId id="600" r:id="rId61"/>
    <p:sldId id="601" r:id="rId62"/>
    <p:sldId id="529" r:id="rId63"/>
    <p:sldId id="530" r:id="rId64"/>
    <p:sldId id="531" r:id="rId6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charset="-122"/>
        <a:cs typeface="+mn-cs"/>
      </a:defRPr>
    </a:lvl1pPr>
    <a:lvl2pPr marL="457200" algn="l" rtl="0" eaLnBrk="0" fontAlgn="base" hangingPunct="0">
      <a:spcBef>
        <a:spcPct val="0"/>
      </a:spcBef>
      <a:spcAft>
        <a:spcPct val="0"/>
      </a:spcAft>
      <a:defRPr kern="1200">
        <a:solidFill>
          <a:schemeClr val="tx1"/>
        </a:solidFill>
        <a:latin typeface="Arial" charset="0"/>
        <a:ea typeface="宋体" charset="-122"/>
        <a:cs typeface="+mn-cs"/>
      </a:defRPr>
    </a:lvl2pPr>
    <a:lvl3pPr marL="914400" algn="l" rtl="0" eaLnBrk="0" fontAlgn="base" hangingPunct="0">
      <a:spcBef>
        <a:spcPct val="0"/>
      </a:spcBef>
      <a:spcAft>
        <a:spcPct val="0"/>
      </a:spcAft>
      <a:defRPr kern="1200">
        <a:solidFill>
          <a:schemeClr val="tx1"/>
        </a:solidFill>
        <a:latin typeface="Arial" charset="0"/>
        <a:ea typeface="宋体" charset="-122"/>
        <a:cs typeface="+mn-cs"/>
      </a:defRPr>
    </a:lvl3pPr>
    <a:lvl4pPr marL="1371600" algn="l" rtl="0" eaLnBrk="0" fontAlgn="base" hangingPunct="0">
      <a:spcBef>
        <a:spcPct val="0"/>
      </a:spcBef>
      <a:spcAft>
        <a:spcPct val="0"/>
      </a:spcAft>
      <a:defRPr kern="1200">
        <a:solidFill>
          <a:schemeClr val="tx1"/>
        </a:solidFill>
        <a:latin typeface="Arial" charset="0"/>
        <a:ea typeface="宋体" charset="-122"/>
        <a:cs typeface="+mn-cs"/>
      </a:defRPr>
    </a:lvl4pPr>
    <a:lvl5pPr marL="1828800" algn="l" rtl="0" eaLnBrk="0" fontAlgn="base" hangingPunct="0">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FFFFCC"/>
    <a:srgbClr val="000099"/>
    <a:srgbClr val="00FF00"/>
    <a:srgbClr val="990000"/>
    <a:srgbClr val="FFFFE1"/>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12" autoAdjust="0"/>
    <p:restoredTop sz="96569" autoAdjust="0"/>
  </p:normalViewPr>
  <p:slideViewPr>
    <p:cSldViewPr>
      <p:cViewPr varScale="1">
        <p:scale>
          <a:sx n="81" d="100"/>
          <a:sy n="81" d="100"/>
        </p:scale>
        <p:origin x="1243"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ea typeface="宋体" panose="02010600030101010101" pitchFamily="2" charset="-122"/>
              </a:defRPr>
            </a:lvl1pPr>
          </a:lstStyle>
          <a:p>
            <a:pPr>
              <a:defRPr/>
            </a:pPr>
            <a:endParaRPr lang="en-US" altLang="zh-CN"/>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ea typeface="宋体" panose="02010600030101010101" pitchFamily="2" charset="-122"/>
              </a:defRPr>
            </a:lvl1pPr>
          </a:lstStyle>
          <a:p>
            <a:pPr>
              <a:defRPr/>
            </a:pPr>
            <a:endParaRPr lang="en-US" altLang="zh-CN"/>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49269A7E-5DE6-4013-B06C-EEB14416E80A}" type="slidenum">
              <a:rPr lang="en-US" altLang="zh-CN"/>
              <a:pPr/>
              <a:t>‹#›</a:t>
            </a:fld>
            <a:endParaRPr lang="en-US" altLang="zh-CN"/>
          </a:p>
        </p:txBody>
      </p:sp>
    </p:spTree>
    <p:extLst>
      <p:ext uri="{BB962C8B-B14F-4D97-AF65-F5344CB8AC3E}">
        <p14:creationId xmlns:p14="http://schemas.microsoft.com/office/powerpoint/2010/main" val="26204128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1BCDBE4B-68E6-4845-B611-F17528F5AFF0}" type="slidenum">
              <a:rPr lang="en-US" altLang="zh-CN"/>
              <a:pPr/>
              <a:t>14</a:t>
            </a:fld>
            <a:endParaRPr lang="en-US" altLang="zh-CN"/>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14400" y="4343400"/>
            <a:ext cx="5029200" cy="4114800"/>
          </a:xfrm>
          <a:noFill/>
          <a:ln/>
        </p:spPr>
        <p:txBody>
          <a:bodyPr/>
          <a:lstStyle/>
          <a:p>
            <a:pPr eaLnBrk="1" hangingPunct="1"/>
            <a:r>
              <a:rPr lang="zh-CN" altLang="en-US">
                <a:ea typeface="宋体" charset="-122"/>
              </a:rPr>
              <a:t>、</a:t>
            </a:r>
          </a:p>
        </p:txBody>
      </p:sp>
    </p:spTree>
    <p:extLst>
      <p:ext uri="{BB962C8B-B14F-4D97-AF65-F5344CB8AC3E}">
        <p14:creationId xmlns:p14="http://schemas.microsoft.com/office/powerpoint/2010/main" val="3566473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2FA3DC9-A016-41DD-9507-B696A9F32777}" type="slidenum">
              <a:rPr lang="en-US" altLang="zh-CN"/>
              <a:pPr/>
              <a:t>‹#›</a:t>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011A3FDE-48C6-437A-8D86-88C5E96649BD}" type="slidenum">
              <a:rPr lang="en-US" altLang="zh-CN"/>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F7795858-39EB-460E-9A93-615087AD3CE7}" type="slidenum">
              <a:rPr lang="en-US" altLang="zh-CN"/>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57619FA9-EA52-40B3-B380-19E06FCE30BA}" type="slidenum">
              <a:rPr lang="en-US" altLang="zh-CN"/>
              <a:pPr/>
              <a:t>‹#›</a:t>
            </a:fld>
            <a:endParaRPr lang="en-US" altLang="zh-C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fld id="{01955D6D-25BA-4180-9380-4A52AEE788A5}" type="slidenum">
              <a:rPr lang="en-US" altLang="zh-CN"/>
              <a:pPr/>
              <a:t>‹#›</a:t>
            </a:fld>
            <a:endParaRPr lang="en-US" altLang="zh-CN"/>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5D24FD93-78B4-453B-80D7-B92141C47902}" type="slidenum">
              <a:rPr lang="en-US" altLang="zh-CN"/>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548C22F-B88E-43A4-A25D-4FA5E273EE4D}" type="slidenum">
              <a:rPr lang="en-US" altLang="zh-CN"/>
              <a:pPr/>
              <a:t>‹#›</a:t>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4B1BCFF-6847-4826-8DC6-FD0821285A31}" type="slidenum">
              <a:rPr lang="en-US" altLang="zh-CN"/>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500FF85D-28CF-465E-9B39-22BAB1650D71}" type="slidenum">
              <a:rPr lang="en-US" altLang="zh-CN"/>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598BEBA1-1E42-489C-8AB0-A7B87D71E788}" type="slidenum">
              <a:rPr lang="en-US" altLang="zh-CN"/>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FF531F16-E882-4A18-A6D9-F31EE4739D77}" type="slidenum">
              <a:rPr lang="en-US" altLang="zh-CN"/>
              <a:pPr/>
              <a:t>‹#›</a:t>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C36DAA3A-1266-4EE8-A2DC-7D60A2AA089D}" type="slidenum">
              <a:rPr lang="en-US" altLang="zh-CN"/>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F7EED6D9-C204-4231-AB1D-73DD9F3BD9DF}" type="slidenum">
              <a:rPr lang="en-US" altLang="zh-CN"/>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3D8AA63D-1535-469A-9002-BE57BA09B7EF}" type="slidenum">
              <a:rPr lang="en-US" altLang="zh-CN"/>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130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Arial" charset="0"/>
                <a:ea typeface="宋体" panose="02010600030101010101" pitchFamily="2" charset="-122"/>
              </a:defRPr>
            </a:lvl1pPr>
          </a:lstStyle>
          <a:p>
            <a:pPr>
              <a:defRPr/>
            </a:pPr>
            <a:endParaRPr lang="en-US" altLang="zh-CN"/>
          </a:p>
        </p:txBody>
      </p:sp>
      <p:sp>
        <p:nvSpPr>
          <p:cNvPr id="3113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panose="02010600030101010101" pitchFamily="2" charset="-122"/>
              </a:defRPr>
            </a:lvl1pPr>
          </a:lstStyle>
          <a:p>
            <a:pPr>
              <a:defRPr/>
            </a:pPr>
            <a:endParaRPr lang="en-US" altLang="zh-CN"/>
          </a:p>
        </p:txBody>
      </p:sp>
      <p:sp>
        <p:nvSpPr>
          <p:cNvPr id="31130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85A0595F-257F-4D12-91F7-D2ED5F03C37D}"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Lst>
  <p:transition/>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image" Target="../media/image3.jpeg"/><Relationship Id="rId1" Type="http://schemas.openxmlformats.org/officeDocument/2006/relationships/slideLayout" Target="../slideLayouts/slideLayout12.xml"/><Relationship Id="rId4" Type="http://schemas.openxmlformats.org/officeDocument/2006/relationships/image" Target="../media/image16.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7.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oleObject" Target="../embeddings/oleObject13.bin"/><Relationship Id="rId4" Type="http://schemas.openxmlformats.org/officeDocument/2006/relationships/image" Target="../media/image18.emf"/></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1.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oleObject" Target="../embeddings/oleObject15.bin"/><Relationship Id="rId5" Type="http://schemas.openxmlformats.org/officeDocument/2006/relationships/image" Target="../media/image20.emf"/><Relationship Id="rId4" Type="http://schemas.openxmlformats.org/officeDocument/2006/relationships/oleObject" Target="../embeddings/oleObject14.bin"/></Relationships>
</file>

<file path=ppt/slides/_rels/slide1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oleObject" Target="../embeddings/oleObject16.bin"/><Relationship Id="rId1" Type="http://schemas.openxmlformats.org/officeDocument/2006/relationships/slideLayout" Target="../slideLayouts/slideLayout7.xml"/><Relationship Id="rId4" Type="http://schemas.openxmlformats.org/officeDocument/2006/relationships/image" Target="../media/image7.gi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24.emf"/><Relationship Id="rId5" Type="http://schemas.openxmlformats.org/officeDocument/2006/relationships/oleObject" Target="../embeddings/oleObject18.bin"/><Relationship Id="rId4" Type="http://schemas.openxmlformats.org/officeDocument/2006/relationships/image" Target="../media/image23.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25.emf"/></Relationships>
</file>

<file path=ppt/slides/_rels/slide18.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27.wmf"/><Relationship Id="rId5" Type="http://schemas.openxmlformats.org/officeDocument/2006/relationships/oleObject" Target="../embeddings/oleObject21.bin"/><Relationship Id="rId4" Type="http://schemas.openxmlformats.org/officeDocument/2006/relationships/image" Target="../media/image26.emf"/></Relationships>
</file>

<file path=ppt/slides/_rels/slide19.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21.bin"/><Relationship Id="rId1" Type="http://schemas.openxmlformats.org/officeDocument/2006/relationships/slideLayout" Target="../slideLayouts/slideLayout7.xml"/><Relationship Id="rId5" Type="http://schemas.openxmlformats.org/officeDocument/2006/relationships/image" Target="../media/image28.wmf"/><Relationship Id="rId4" Type="http://schemas.openxmlformats.org/officeDocument/2006/relationships/oleObject" Target="../embeddings/oleObject22.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29.emf"/></Relationships>
</file>

<file path=ppt/slides/_rels/slide2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oleObject" Target="../embeddings/oleObject24.bin"/><Relationship Id="rId1" Type="http://schemas.openxmlformats.org/officeDocument/2006/relationships/slideLayout" Target="../slideLayouts/slideLayout7.xml"/><Relationship Id="rId6" Type="http://schemas.openxmlformats.org/officeDocument/2006/relationships/image" Target="../media/image32.jpeg"/><Relationship Id="rId5" Type="http://schemas.openxmlformats.org/officeDocument/2006/relationships/image" Target="../media/image31.emf"/><Relationship Id="rId4" Type="http://schemas.openxmlformats.org/officeDocument/2006/relationships/oleObject" Target="../embeddings/oleObject25.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4.emf"/><Relationship Id="rId5" Type="http://schemas.openxmlformats.org/officeDocument/2006/relationships/oleObject" Target="../embeddings/oleObject27.bin"/><Relationship Id="rId4" Type="http://schemas.openxmlformats.org/officeDocument/2006/relationships/image" Target="../media/image33.emf"/></Relationships>
</file>

<file path=ppt/slides/_rels/slide23.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oleObject" Target="../embeddings/oleObject28.bin"/><Relationship Id="rId1" Type="http://schemas.openxmlformats.org/officeDocument/2006/relationships/slideLayout" Target="../slideLayouts/slideLayout7.xml"/><Relationship Id="rId6" Type="http://schemas.openxmlformats.org/officeDocument/2006/relationships/image" Target="../media/image36.emf"/><Relationship Id="rId5" Type="http://schemas.openxmlformats.org/officeDocument/2006/relationships/oleObject" Target="../embeddings/oleObject29.bin"/><Relationship Id="rId4" Type="http://schemas.openxmlformats.org/officeDocument/2006/relationships/image" Target="../media/image7.gi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38.emf"/><Relationship Id="rId5" Type="http://schemas.openxmlformats.org/officeDocument/2006/relationships/oleObject" Target="../embeddings/oleObject31.bin"/><Relationship Id="rId4" Type="http://schemas.openxmlformats.org/officeDocument/2006/relationships/image" Target="../media/image37.emf"/></Relationships>
</file>

<file path=ppt/slides/_rels/slide2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oleObject" Target="../embeddings/oleObject32.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40.emf"/></Relationships>
</file>

<file path=ppt/slides/_rels/slide27.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oleObject" Target="../embeddings/oleObject34.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43.emf"/><Relationship Id="rId5" Type="http://schemas.openxmlformats.org/officeDocument/2006/relationships/oleObject" Target="../embeddings/oleObject36.bin"/><Relationship Id="rId4" Type="http://schemas.openxmlformats.org/officeDocument/2006/relationships/image" Target="../media/image42.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45.emf"/><Relationship Id="rId5" Type="http://schemas.openxmlformats.org/officeDocument/2006/relationships/oleObject" Target="../embeddings/oleObject38.bin"/><Relationship Id="rId4" Type="http://schemas.openxmlformats.org/officeDocument/2006/relationships/image" Target="../media/image44.emf"/></Relationships>
</file>

<file path=ppt/slides/_rels/slide3.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oleObject" Target="../embeddings/oleObject3.bin"/><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6.emf"/></Relationships>
</file>

<file path=ppt/slides/_rels/slide31.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oleObject" Target="../embeddings/oleObject40.bin"/><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oleObject" Target="../embeddings/oleObject41.bin"/><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oleObject" Target="../embeddings/oleObject42.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53.emf"/><Relationship Id="rId3" Type="http://schemas.openxmlformats.org/officeDocument/2006/relationships/image" Target="../media/image51.emf"/><Relationship Id="rId7" Type="http://schemas.openxmlformats.org/officeDocument/2006/relationships/oleObject" Target="../embeddings/oleObject45.bin"/><Relationship Id="rId2" Type="http://schemas.openxmlformats.org/officeDocument/2006/relationships/oleObject" Target="../embeddings/oleObject43.bin"/><Relationship Id="rId1" Type="http://schemas.openxmlformats.org/officeDocument/2006/relationships/slideLayout" Target="../slideLayouts/slideLayout7.xml"/><Relationship Id="rId6" Type="http://schemas.openxmlformats.org/officeDocument/2006/relationships/image" Target="../media/image52.emf"/><Relationship Id="rId5" Type="http://schemas.openxmlformats.org/officeDocument/2006/relationships/oleObject" Target="../embeddings/oleObject44.bin"/><Relationship Id="rId4" Type="http://schemas.openxmlformats.org/officeDocument/2006/relationships/image" Target="../media/image1.jpeg"/></Relationships>
</file>

<file path=ppt/slides/_rels/slide35.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oleObject" Target="../embeddings/oleObject46.bin"/><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image" Target="../media/image1.jpeg"/><Relationship Id="rId1" Type="http://schemas.openxmlformats.org/officeDocument/2006/relationships/slideLayout" Target="../slideLayouts/slideLayout14.xml"/><Relationship Id="rId4" Type="http://schemas.openxmlformats.org/officeDocument/2006/relationships/image" Target="../media/image55.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57.emf"/><Relationship Id="rId5" Type="http://schemas.openxmlformats.org/officeDocument/2006/relationships/oleObject" Target="../embeddings/oleObject49.bin"/><Relationship Id="rId4" Type="http://schemas.openxmlformats.org/officeDocument/2006/relationships/image" Target="../media/image56.emf"/></Relationships>
</file>

<file path=ppt/slides/_rels/slide39.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oleObject" Target="../embeddings/oleObject50.bin"/><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8.emf"/><Relationship Id="rId4" Type="http://schemas.openxmlformats.org/officeDocument/2006/relationships/oleObject" Target="../embeddings/oleObject5.bin"/></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60.emf"/><Relationship Id="rId5" Type="http://schemas.openxmlformats.org/officeDocument/2006/relationships/oleObject" Target="../embeddings/oleObject52.bin"/><Relationship Id="rId4" Type="http://schemas.openxmlformats.org/officeDocument/2006/relationships/image" Target="../media/image59.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61.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63.emf"/><Relationship Id="rId5" Type="http://schemas.openxmlformats.org/officeDocument/2006/relationships/oleObject" Target="../embeddings/oleObject55.bin"/><Relationship Id="rId4" Type="http://schemas.openxmlformats.org/officeDocument/2006/relationships/image" Target="../media/image62.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64.emf"/></Relationships>
</file>

<file path=ppt/slides/_rels/slide44.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oleObject" Target="../embeddings/oleObject57.bin"/><Relationship Id="rId1" Type="http://schemas.openxmlformats.org/officeDocument/2006/relationships/slideLayout" Target="../slideLayouts/slideLayout7.xml"/><Relationship Id="rId6" Type="http://schemas.openxmlformats.org/officeDocument/2006/relationships/image" Target="../media/image67.jpeg"/><Relationship Id="rId5" Type="http://schemas.openxmlformats.org/officeDocument/2006/relationships/image" Target="../media/image66.emf"/><Relationship Id="rId4" Type="http://schemas.openxmlformats.org/officeDocument/2006/relationships/oleObject" Target="../embeddings/oleObject58.bin"/></Relationships>
</file>

<file path=ppt/slides/_rels/slide45.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oleObject" Target="../embeddings/oleObject59.bin"/><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image" Target="../media/image7.gif"/><Relationship Id="rId1" Type="http://schemas.openxmlformats.org/officeDocument/2006/relationships/slideLayout" Target="../slideLayouts/slideLayout14.xml"/><Relationship Id="rId4" Type="http://schemas.openxmlformats.org/officeDocument/2006/relationships/image" Target="../media/image69.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70.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72.wmf"/><Relationship Id="rId4" Type="http://schemas.openxmlformats.org/officeDocument/2006/relationships/image" Target="../media/image71.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4.emf"/><Relationship Id="rId5" Type="http://schemas.openxmlformats.org/officeDocument/2006/relationships/oleObject" Target="../embeddings/oleObject64.bin"/><Relationship Id="rId4" Type="http://schemas.openxmlformats.org/officeDocument/2006/relationships/image" Target="../media/image73.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image" Target="../media/image3.jpeg"/><Relationship Id="rId1" Type="http://schemas.openxmlformats.org/officeDocument/2006/relationships/slideLayout" Target="../slideLayouts/slideLayout12.xml"/><Relationship Id="rId4" Type="http://schemas.openxmlformats.org/officeDocument/2006/relationships/image" Target="../media/image9.emf"/></Relationships>
</file>

<file path=ppt/slides/_rels/slide50.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oleObject" Target="../embeddings/oleObject65.bin"/><Relationship Id="rId1" Type="http://schemas.openxmlformats.org/officeDocument/2006/relationships/slideLayout" Target="../slideLayouts/slideLayout7.xml"/><Relationship Id="rId5" Type="http://schemas.openxmlformats.org/officeDocument/2006/relationships/image" Target="../media/image76.emf"/><Relationship Id="rId4" Type="http://schemas.openxmlformats.org/officeDocument/2006/relationships/oleObject" Target="../embeddings/oleObject66.bin"/></Relationships>
</file>

<file path=ppt/slides/_rels/slide5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1.jpeg"/><Relationship Id="rId1" Type="http://schemas.openxmlformats.org/officeDocument/2006/relationships/slideLayout" Target="../slideLayouts/slideLayout14.xml"/><Relationship Id="rId5" Type="http://schemas.openxmlformats.org/officeDocument/2006/relationships/image" Target="../media/image78.emf"/><Relationship Id="rId4" Type="http://schemas.openxmlformats.org/officeDocument/2006/relationships/oleObject" Target="../embeddings/oleObject67.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image" Target="../media/image1.jpeg"/><Relationship Id="rId1" Type="http://schemas.openxmlformats.org/officeDocument/2006/relationships/slideLayout" Target="../slideLayouts/slideLayout14.xml"/><Relationship Id="rId4" Type="http://schemas.openxmlformats.org/officeDocument/2006/relationships/image" Target="../media/image79.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image" Target="../media/image1.jpeg"/><Relationship Id="rId1" Type="http://schemas.openxmlformats.org/officeDocument/2006/relationships/slideLayout" Target="../slideLayouts/slideLayout14.xml"/><Relationship Id="rId4" Type="http://schemas.openxmlformats.org/officeDocument/2006/relationships/image" Target="../media/image80.emf"/></Relationships>
</file>

<file path=ppt/slides/_rels/slide54.xml.rels><?xml version="1.0" encoding="UTF-8" standalone="yes"?>
<Relationships xmlns="http://schemas.openxmlformats.org/package/2006/relationships"><Relationship Id="rId8" Type="http://schemas.openxmlformats.org/officeDocument/2006/relationships/image" Target="../media/image83.emf"/><Relationship Id="rId13" Type="http://schemas.openxmlformats.org/officeDocument/2006/relationships/oleObject" Target="../embeddings/oleObject75.bin"/><Relationship Id="rId3" Type="http://schemas.openxmlformats.org/officeDocument/2006/relationships/oleObject" Target="../embeddings/oleObject70.bin"/><Relationship Id="rId7" Type="http://schemas.openxmlformats.org/officeDocument/2006/relationships/oleObject" Target="../embeddings/oleObject72.bin"/><Relationship Id="rId12" Type="http://schemas.openxmlformats.org/officeDocument/2006/relationships/image" Target="../media/image85.emf"/><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82.emf"/><Relationship Id="rId11" Type="http://schemas.openxmlformats.org/officeDocument/2006/relationships/oleObject" Target="../embeddings/oleObject74.bin"/><Relationship Id="rId5" Type="http://schemas.openxmlformats.org/officeDocument/2006/relationships/oleObject" Target="../embeddings/oleObject71.bin"/><Relationship Id="rId10" Type="http://schemas.openxmlformats.org/officeDocument/2006/relationships/image" Target="../media/image84.emf"/><Relationship Id="rId4" Type="http://schemas.openxmlformats.org/officeDocument/2006/relationships/image" Target="../media/image81.emf"/><Relationship Id="rId9" Type="http://schemas.openxmlformats.org/officeDocument/2006/relationships/oleObject" Target="../embeddings/oleObject73.bin"/><Relationship Id="rId14" Type="http://schemas.openxmlformats.org/officeDocument/2006/relationships/image" Target="../media/image86.emf"/></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79.bin"/><Relationship Id="rId3" Type="http://schemas.openxmlformats.org/officeDocument/2006/relationships/image" Target="../media/image87.emf"/><Relationship Id="rId7" Type="http://schemas.openxmlformats.org/officeDocument/2006/relationships/image" Target="../media/image89.emf"/><Relationship Id="rId2" Type="http://schemas.openxmlformats.org/officeDocument/2006/relationships/oleObject" Target="../embeddings/oleObject76.bin"/><Relationship Id="rId1" Type="http://schemas.openxmlformats.org/officeDocument/2006/relationships/slideLayout" Target="../slideLayouts/slideLayout7.xml"/><Relationship Id="rId6" Type="http://schemas.openxmlformats.org/officeDocument/2006/relationships/oleObject" Target="../embeddings/oleObject78.bin"/><Relationship Id="rId5" Type="http://schemas.openxmlformats.org/officeDocument/2006/relationships/image" Target="../media/image88.emf"/><Relationship Id="rId4" Type="http://schemas.openxmlformats.org/officeDocument/2006/relationships/oleObject" Target="../embeddings/oleObject77.bin"/><Relationship Id="rId9" Type="http://schemas.openxmlformats.org/officeDocument/2006/relationships/image" Target="../media/image90.e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91.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92.e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94.png"/><Relationship Id="rId4" Type="http://schemas.openxmlformats.org/officeDocument/2006/relationships/image" Target="../media/image93.e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95.emf"/></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6.emf"/><Relationship Id="rId2" Type="http://schemas.openxmlformats.org/officeDocument/2006/relationships/oleObject" Target="../embeddings/oleObject84.bin"/><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97.emf"/></Relationships>
</file>

<file path=ppt/slides/_rels/slide62.xml.rels><?xml version="1.0" encoding="UTF-8" standalone="yes"?>
<Relationships xmlns="http://schemas.openxmlformats.org/package/2006/relationships"><Relationship Id="rId3" Type="http://schemas.openxmlformats.org/officeDocument/2006/relationships/image" Target="../media/image98.png"/><Relationship Id="rId7" Type="http://schemas.openxmlformats.org/officeDocument/2006/relationships/image" Target="../media/image100.emf"/><Relationship Id="rId2" Type="http://schemas.openxmlformats.org/officeDocument/2006/relationships/image" Target="../media/image1.jpeg"/><Relationship Id="rId1" Type="http://schemas.openxmlformats.org/officeDocument/2006/relationships/slideLayout" Target="../slideLayouts/slideLayout14.xml"/><Relationship Id="rId6" Type="http://schemas.openxmlformats.org/officeDocument/2006/relationships/oleObject" Target="../embeddings/oleObject87.bin"/><Relationship Id="rId5" Type="http://schemas.openxmlformats.org/officeDocument/2006/relationships/image" Target="../media/image99.wmf"/><Relationship Id="rId4" Type="http://schemas.openxmlformats.org/officeDocument/2006/relationships/oleObject" Target="../embeddings/oleObject86.bin"/></Relationships>
</file>

<file path=ppt/slides/_rels/slide63.xml.rels><?xml version="1.0" encoding="UTF-8" standalone="yes"?>
<Relationships xmlns="http://schemas.openxmlformats.org/package/2006/relationships"><Relationship Id="rId3" Type="http://schemas.openxmlformats.org/officeDocument/2006/relationships/image" Target="../media/image101.emf"/><Relationship Id="rId2" Type="http://schemas.openxmlformats.org/officeDocument/2006/relationships/oleObject" Target="../embeddings/oleObject88.bin"/><Relationship Id="rId1" Type="http://schemas.openxmlformats.org/officeDocument/2006/relationships/slideLayout" Target="../slideLayouts/slideLayout7.xml"/><Relationship Id="rId5" Type="http://schemas.openxmlformats.org/officeDocument/2006/relationships/image" Target="../media/image102.emf"/><Relationship Id="rId4" Type="http://schemas.openxmlformats.org/officeDocument/2006/relationships/oleObject" Target="../embeddings/oleObject89.bin"/></Relationships>
</file>

<file path=ppt/slides/_rels/slide64.xml.rels><?xml version="1.0" encoding="UTF-8" standalone="yes"?>
<Relationships xmlns="http://schemas.openxmlformats.org/package/2006/relationships"><Relationship Id="rId3" Type="http://schemas.openxmlformats.org/officeDocument/2006/relationships/image" Target="../media/image104.jpeg"/><Relationship Id="rId2" Type="http://schemas.openxmlformats.org/officeDocument/2006/relationships/image" Target="../media/image103.jpeg"/><Relationship Id="rId1" Type="http://schemas.openxmlformats.org/officeDocument/2006/relationships/slideLayout" Target="../slideLayouts/slideLayout2.xml"/><Relationship Id="rId5" Type="http://schemas.openxmlformats.org/officeDocument/2006/relationships/image" Target="../media/image106.jpeg"/><Relationship Id="rId4" Type="http://schemas.openxmlformats.org/officeDocument/2006/relationships/image" Target="../media/image105.jpeg"/></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7" Type="http://schemas.openxmlformats.org/officeDocument/2006/relationships/image" Target="../media/image12.emf"/><Relationship Id="rId2" Type="http://schemas.openxmlformats.org/officeDocument/2006/relationships/image" Target="../media/image3.jpeg"/><Relationship Id="rId1" Type="http://schemas.openxmlformats.org/officeDocument/2006/relationships/slideLayout" Target="../slideLayouts/slideLayout13.xml"/><Relationship Id="rId6" Type="http://schemas.openxmlformats.org/officeDocument/2006/relationships/oleObject" Target="../embeddings/oleObject8.bin"/><Relationship Id="rId5" Type="http://schemas.openxmlformats.org/officeDocument/2006/relationships/image" Target="../media/image11.png"/><Relationship Id="rId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5"/>
          <p:cNvSpPr txBox="1">
            <a:spLocks noChangeArrowheads="1"/>
          </p:cNvSpPr>
          <p:nvPr/>
        </p:nvSpPr>
        <p:spPr bwMode="auto">
          <a:xfrm>
            <a:off x="1643063" y="428625"/>
            <a:ext cx="6011862" cy="1323975"/>
          </a:xfrm>
          <a:prstGeom prst="rect">
            <a:avLst/>
          </a:prstGeom>
          <a:solidFill>
            <a:schemeClr val="bg1"/>
          </a:solidFill>
          <a:ln w="9525">
            <a:noFill/>
            <a:miter lim="800000"/>
            <a:headEnd/>
            <a:tailEnd/>
          </a:ln>
        </p:spPr>
        <p:txBody>
          <a:bodyPr>
            <a:spAutoFit/>
          </a:bodyPr>
          <a:lstStyle/>
          <a:p>
            <a:pPr algn="ctr" eaLnBrk="1" hangingPunct="1"/>
            <a:r>
              <a:rPr lang="en-US" altLang="zh-CN" sz="4800" b="1" dirty="0">
                <a:solidFill>
                  <a:srgbClr val="0000FF"/>
                </a:solidFill>
                <a:latin typeface="Monotype Corsiva" pitchFamily="66" charset="0"/>
              </a:rPr>
              <a:t>Organic Chemistry</a:t>
            </a:r>
          </a:p>
          <a:p>
            <a:pPr algn="ctr" eaLnBrk="1" hangingPunct="1"/>
            <a:r>
              <a:rPr lang="en-US" altLang="zh-CN" sz="3200" dirty="0">
                <a:latin typeface="Tahoma" pitchFamily="34" charset="0"/>
              </a:rPr>
              <a:t>Chapter 10  </a:t>
            </a:r>
            <a:r>
              <a:rPr lang="en-US" altLang="zh-CN" sz="3200" dirty="0">
                <a:solidFill>
                  <a:srgbClr val="FF0000"/>
                </a:solidFill>
                <a:latin typeface="Tahoma" pitchFamily="34" charset="0"/>
              </a:rPr>
              <a:t>Alcohol and Phenol </a:t>
            </a:r>
          </a:p>
        </p:txBody>
      </p:sp>
      <p:sp>
        <p:nvSpPr>
          <p:cNvPr id="3077" name="灯片编号占位符 5"/>
          <p:cNvSpPr>
            <a:spLocks noGrp="1"/>
          </p:cNvSpPr>
          <p:nvPr>
            <p:ph type="sldNum" sz="quarter" idx="12"/>
          </p:nvPr>
        </p:nvSpPr>
        <p:spPr>
          <a:noFill/>
        </p:spPr>
        <p:txBody>
          <a:bodyPr/>
          <a:lstStyle/>
          <a:p>
            <a:fld id="{2AB2CF53-49E1-4C70-88F6-853E93B0DD97}" type="slidenum">
              <a:rPr lang="en-US" altLang="zh-CN"/>
              <a:pPr/>
              <a:t>1</a:t>
            </a:fld>
            <a:endParaRPr lang="en-US" altLang="zh-CN"/>
          </a:p>
        </p:txBody>
      </p:sp>
      <p:sp>
        <p:nvSpPr>
          <p:cNvPr id="6" name="矩形 5">
            <a:extLst>
              <a:ext uri="{FF2B5EF4-FFF2-40B4-BE49-F238E27FC236}">
                <a16:creationId xmlns:a16="http://schemas.microsoft.com/office/drawing/2014/main" id="{1E5C60F4-6A18-4573-BF28-B3133358AF96}"/>
              </a:ext>
            </a:extLst>
          </p:cNvPr>
          <p:cNvSpPr/>
          <p:nvPr/>
        </p:nvSpPr>
        <p:spPr>
          <a:xfrm>
            <a:off x="1944211" y="4221088"/>
            <a:ext cx="5716630" cy="2062103"/>
          </a:xfrm>
          <a:prstGeom prst="rect">
            <a:avLst/>
          </a:prstGeom>
          <a:noFill/>
        </p:spPr>
        <p:txBody>
          <a:bodyPr wrap="none">
            <a:spAutoFit/>
            <a:scene3d>
              <a:camera prst="orthographicFront"/>
              <a:lightRig rig="soft" dir="t">
                <a:rot lat="0" lon="0" rev="10800000"/>
              </a:lightRig>
            </a:scene3d>
            <a:sp3d>
              <a:bevelT w="27940" h="12700"/>
              <a:contourClr>
                <a:srgbClr val="DDDDDD"/>
              </a:contourClr>
            </a:sp3d>
          </a:bodyPr>
          <a:lstStyle/>
          <a:p>
            <a:pPr algn="ctr" eaLnBrk="1" hangingPunct="1">
              <a:spcBef>
                <a:spcPct val="50000"/>
              </a:spcBef>
              <a:defRPr/>
            </a:pPr>
            <a:r>
              <a:rPr kumimoji="1" lang="zh-CN" altLang="en-US" sz="3200" dirty="0">
                <a:solidFill>
                  <a:srgbClr val="000099"/>
                </a:solidFill>
                <a:latin typeface="Tahoma" panose="020B0604030504040204" pitchFamily="34" charset="0"/>
                <a:ea typeface="华文新魏" pitchFamily="2" charset="-122"/>
                <a:cs typeface="Tahoma" panose="020B0604030504040204" pitchFamily="34" charset="0"/>
              </a:rPr>
              <a:t>侯 虹</a:t>
            </a:r>
            <a:endParaRPr kumimoji="1" lang="en-US" altLang="zh-CN" sz="3200" dirty="0">
              <a:solidFill>
                <a:srgbClr val="000099"/>
              </a:solidFill>
              <a:latin typeface="Tahoma" panose="020B0604030504040204" pitchFamily="34" charset="0"/>
              <a:ea typeface="Tahoma" panose="020B0604030504040204" pitchFamily="34" charset="0"/>
              <a:cs typeface="Tahoma" panose="020B0604030504040204" pitchFamily="34" charset="0"/>
            </a:endParaRPr>
          </a:p>
          <a:p>
            <a:pPr algn="ctr" eaLnBrk="1" hangingPunct="1">
              <a:spcBef>
                <a:spcPct val="50000"/>
              </a:spcBef>
              <a:defRPr/>
            </a:pPr>
            <a:r>
              <a:rPr kumimoji="1" lang="en-US" altLang="zh-CN" sz="3200" dirty="0">
                <a:solidFill>
                  <a:srgbClr val="000099"/>
                </a:solidFill>
                <a:ea typeface="华文新魏" pitchFamily="2" charset="-122"/>
              </a:rPr>
              <a:t>hhou@yzu.edu.cn</a:t>
            </a:r>
          </a:p>
          <a:p>
            <a:pPr algn="ctr" eaLnBrk="1" hangingPunct="1">
              <a:spcBef>
                <a:spcPct val="50000"/>
              </a:spcBef>
              <a:defRPr/>
            </a:pPr>
            <a:r>
              <a:rPr kumimoji="1" lang="en-US" altLang="zh-CN" sz="3200" dirty="0">
                <a:solidFill>
                  <a:srgbClr val="000099"/>
                </a:solidFill>
                <a:ea typeface="华文新魏" pitchFamily="2" charset="-122"/>
              </a:rPr>
              <a:t>13665295386, QQ 407853543</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74638"/>
            <a:ext cx="8229600" cy="490537"/>
          </a:xfrm>
          <a:noFill/>
        </p:spPr>
        <p:txBody>
          <a:bodyPr/>
          <a:lstStyle/>
          <a:p>
            <a:pPr algn="l" eaLnBrk="1" hangingPunct="1">
              <a:buFont typeface="Wingdings" pitchFamily="2" charset="2"/>
              <a:buChar char="ü"/>
            </a:pPr>
            <a:r>
              <a:rPr lang="zh-CN" altLang="en-US" sz="3200" dirty="0">
                <a:solidFill>
                  <a:schemeClr val="accent2"/>
                </a:solidFill>
                <a:latin typeface="黑体" pitchFamily="49" charset="-122"/>
                <a:ea typeface="黑体" pitchFamily="49" charset="-122"/>
              </a:rPr>
              <a:t>随着烷基的增大，醇在水中的溶解度降低</a:t>
            </a:r>
          </a:p>
        </p:txBody>
      </p:sp>
      <p:pic>
        <p:nvPicPr>
          <p:cNvPr id="17411" name="Picture 4"/>
          <p:cNvPicPr>
            <a:picLocks noGrp="1" noChangeAspect="1" noChangeArrowheads="1"/>
          </p:cNvPicPr>
          <p:nvPr>
            <p:ph type="body" idx="1"/>
          </p:nvPr>
        </p:nvPicPr>
        <p:blipFill>
          <a:blip r:embed="rId2"/>
          <a:srcRect r="67658" b="17599"/>
          <a:stretch>
            <a:fillRect/>
          </a:stretch>
        </p:blipFill>
        <p:spPr>
          <a:xfrm>
            <a:off x="857224" y="2071678"/>
            <a:ext cx="2314565" cy="2081218"/>
          </a:xfrm>
          <a:noFill/>
        </p:spPr>
      </p:pic>
      <p:sp>
        <p:nvSpPr>
          <p:cNvPr id="17412" name="Line 5"/>
          <p:cNvSpPr>
            <a:spLocks noChangeShapeType="1"/>
          </p:cNvSpPr>
          <p:nvPr/>
        </p:nvSpPr>
        <p:spPr bwMode="auto">
          <a:xfrm flipH="1">
            <a:off x="2643174" y="1628775"/>
            <a:ext cx="992201" cy="871531"/>
          </a:xfrm>
          <a:prstGeom prst="line">
            <a:avLst/>
          </a:prstGeom>
          <a:noFill/>
          <a:ln w="50800">
            <a:solidFill>
              <a:srgbClr val="00B050"/>
            </a:solidFill>
            <a:round/>
            <a:headEnd type="stealth"/>
            <a:tailEnd type="triangle" w="med" len="med"/>
          </a:ln>
        </p:spPr>
        <p:txBody>
          <a:bodyPr/>
          <a:lstStyle/>
          <a:p>
            <a:endParaRPr lang="zh-CN" altLang="en-US"/>
          </a:p>
        </p:txBody>
      </p:sp>
      <p:sp>
        <p:nvSpPr>
          <p:cNvPr id="17414" name="Text Box 7"/>
          <p:cNvSpPr txBox="1">
            <a:spLocks noChangeArrowheads="1"/>
          </p:cNvSpPr>
          <p:nvPr/>
        </p:nvSpPr>
        <p:spPr bwMode="auto">
          <a:xfrm>
            <a:off x="3643306" y="1214422"/>
            <a:ext cx="1422184" cy="461665"/>
          </a:xfrm>
          <a:prstGeom prst="rect">
            <a:avLst/>
          </a:prstGeom>
          <a:noFill/>
          <a:ln w="57150">
            <a:noFill/>
            <a:miter lim="800000"/>
            <a:headEnd/>
            <a:tailEnd/>
          </a:ln>
        </p:spPr>
        <p:txBody>
          <a:bodyPr wrap="none">
            <a:spAutoFit/>
          </a:bodyPr>
          <a:lstStyle/>
          <a:p>
            <a:pPr eaLnBrk="1" hangingPunct="1"/>
            <a:r>
              <a:rPr lang="zh-CN" altLang="en-US" sz="2400" dirty="0">
                <a:solidFill>
                  <a:schemeClr val="accent2"/>
                </a:solidFill>
                <a:latin typeface="黑体" pitchFamily="49" charset="-122"/>
                <a:ea typeface="黑体" pitchFamily="49" charset="-122"/>
              </a:rPr>
              <a:t>亲水基团</a:t>
            </a:r>
          </a:p>
        </p:txBody>
      </p:sp>
      <p:sp>
        <p:nvSpPr>
          <p:cNvPr id="17415" name="Text Box 8"/>
          <p:cNvSpPr txBox="1">
            <a:spLocks noChangeArrowheads="1"/>
          </p:cNvSpPr>
          <p:nvPr/>
        </p:nvSpPr>
        <p:spPr bwMode="auto">
          <a:xfrm>
            <a:off x="3428992" y="5357826"/>
            <a:ext cx="1107996" cy="461665"/>
          </a:xfrm>
          <a:prstGeom prst="rect">
            <a:avLst/>
          </a:prstGeom>
          <a:noFill/>
          <a:ln w="57150">
            <a:noFill/>
            <a:miter lim="800000"/>
            <a:headEnd/>
            <a:tailEnd/>
          </a:ln>
        </p:spPr>
        <p:txBody>
          <a:bodyPr wrap="none">
            <a:spAutoFit/>
          </a:bodyPr>
          <a:lstStyle/>
          <a:p>
            <a:pPr eaLnBrk="1" hangingPunct="1"/>
            <a:r>
              <a:rPr lang="zh-CN" altLang="en-US" sz="2400" dirty="0">
                <a:solidFill>
                  <a:schemeClr val="accent2"/>
                </a:solidFill>
                <a:latin typeface="黑体" pitchFamily="49" charset="-122"/>
                <a:ea typeface="黑体" pitchFamily="49" charset="-122"/>
              </a:rPr>
              <a:t>憎水基</a:t>
            </a:r>
          </a:p>
        </p:txBody>
      </p:sp>
      <p:sp>
        <p:nvSpPr>
          <p:cNvPr id="17416" name="Line 9"/>
          <p:cNvSpPr>
            <a:spLocks noChangeShapeType="1"/>
          </p:cNvSpPr>
          <p:nvPr/>
        </p:nvSpPr>
        <p:spPr bwMode="auto">
          <a:xfrm flipH="1" flipV="1">
            <a:off x="2071670" y="4143380"/>
            <a:ext cx="1500198" cy="1285884"/>
          </a:xfrm>
          <a:prstGeom prst="line">
            <a:avLst/>
          </a:prstGeom>
          <a:noFill/>
          <a:ln w="50800">
            <a:solidFill>
              <a:srgbClr val="0000FF"/>
            </a:solidFill>
            <a:round/>
            <a:headEnd type="stealth"/>
            <a:tailEnd type="triangle" w="med" len="med"/>
          </a:ln>
        </p:spPr>
        <p:txBody>
          <a:bodyPr/>
          <a:lstStyle/>
          <a:p>
            <a:endParaRPr lang="zh-CN" altLang="en-US"/>
          </a:p>
        </p:txBody>
      </p:sp>
      <p:sp>
        <p:nvSpPr>
          <p:cNvPr id="17418" name="Text Box 11"/>
          <p:cNvSpPr txBox="1">
            <a:spLocks noChangeArrowheads="1"/>
          </p:cNvSpPr>
          <p:nvPr/>
        </p:nvSpPr>
        <p:spPr bwMode="auto">
          <a:xfrm>
            <a:off x="714348" y="4500570"/>
            <a:ext cx="1871663" cy="461665"/>
          </a:xfrm>
          <a:prstGeom prst="rect">
            <a:avLst/>
          </a:prstGeom>
          <a:noFill/>
          <a:ln w="9525">
            <a:noFill/>
            <a:miter lim="800000"/>
            <a:headEnd/>
            <a:tailEnd/>
          </a:ln>
        </p:spPr>
        <p:txBody>
          <a:bodyPr>
            <a:spAutoFit/>
          </a:bodyPr>
          <a:lstStyle/>
          <a:p>
            <a:pPr algn="ctr" eaLnBrk="1" hangingPunct="1"/>
            <a:r>
              <a:rPr lang="zh-CN" altLang="en-US" sz="2400" dirty="0">
                <a:solidFill>
                  <a:srgbClr val="00B050"/>
                </a:solidFill>
                <a:latin typeface="+mj-lt"/>
                <a:ea typeface="黑体" pitchFamily="49" charset="-122"/>
              </a:rPr>
              <a:t>无限互溶</a:t>
            </a:r>
          </a:p>
        </p:txBody>
      </p:sp>
      <p:sp>
        <p:nvSpPr>
          <p:cNvPr id="17419" name="Text Box 12"/>
          <p:cNvSpPr txBox="1">
            <a:spLocks noChangeArrowheads="1"/>
          </p:cNvSpPr>
          <p:nvPr/>
        </p:nvSpPr>
        <p:spPr bwMode="auto">
          <a:xfrm>
            <a:off x="4929190" y="4572008"/>
            <a:ext cx="2887329" cy="461665"/>
          </a:xfrm>
          <a:prstGeom prst="rect">
            <a:avLst/>
          </a:prstGeom>
          <a:noFill/>
          <a:ln w="9525">
            <a:noFill/>
            <a:miter lim="800000"/>
            <a:headEnd/>
            <a:tailEnd/>
          </a:ln>
        </p:spPr>
        <p:txBody>
          <a:bodyPr wrap="none">
            <a:spAutoFit/>
          </a:bodyPr>
          <a:lstStyle/>
          <a:p>
            <a:pPr eaLnBrk="1" hangingPunct="1"/>
            <a:r>
              <a:rPr lang="zh-CN" altLang="en-US" sz="2400" dirty="0">
                <a:solidFill>
                  <a:srgbClr val="00B050"/>
                </a:solidFill>
                <a:latin typeface="+mj-lt"/>
                <a:ea typeface="黑体" pitchFamily="49" charset="-122"/>
              </a:rPr>
              <a:t>溶解度  </a:t>
            </a:r>
            <a:r>
              <a:rPr lang="en-US" altLang="zh-CN" sz="2400" dirty="0">
                <a:solidFill>
                  <a:srgbClr val="00B050"/>
                </a:solidFill>
                <a:latin typeface="+mj-lt"/>
                <a:ea typeface="黑体" pitchFamily="49" charset="-122"/>
              </a:rPr>
              <a:t>2.2g/100 ml</a:t>
            </a:r>
          </a:p>
        </p:txBody>
      </p:sp>
      <p:sp>
        <p:nvSpPr>
          <p:cNvPr id="17420" name="灯片编号占位符 11"/>
          <p:cNvSpPr>
            <a:spLocks noGrp="1"/>
          </p:cNvSpPr>
          <p:nvPr>
            <p:ph type="sldNum" sz="quarter" idx="12"/>
          </p:nvPr>
        </p:nvSpPr>
        <p:spPr>
          <a:noFill/>
        </p:spPr>
        <p:txBody>
          <a:bodyPr/>
          <a:lstStyle/>
          <a:p>
            <a:fld id="{3FADC593-D002-496B-AD01-E158A07ECD55}" type="slidenum">
              <a:rPr lang="en-US" altLang="zh-CN"/>
              <a:pPr/>
              <a:t>10</a:t>
            </a:fld>
            <a:endParaRPr lang="en-US" altLang="zh-CN"/>
          </a:p>
        </p:txBody>
      </p:sp>
      <p:pic>
        <p:nvPicPr>
          <p:cNvPr id="13" name="Picture 4"/>
          <p:cNvPicPr>
            <a:picLocks noChangeAspect="1" noChangeArrowheads="1"/>
          </p:cNvPicPr>
          <p:nvPr/>
        </p:nvPicPr>
        <p:blipFill>
          <a:blip r:embed="rId2"/>
          <a:srcRect l="35936" b="17976"/>
          <a:stretch>
            <a:fillRect/>
          </a:stretch>
        </p:blipFill>
        <p:spPr bwMode="auto">
          <a:xfrm>
            <a:off x="3714744" y="2285992"/>
            <a:ext cx="4584682" cy="2071702"/>
          </a:xfrm>
          <a:prstGeom prst="rect">
            <a:avLst/>
          </a:prstGeom>
          <a:noFill/>
          <a:ln w="9525">
            <a:noFill/>
            <a:miter lim="800000"/>
            <a:headEnd/>
            <a:tailEnd/>
          </a:ln>
        </p:spPr>
      </p:pic>
      <p:sp>
        <p:nvSpPr>
          <p:cNvPr id="14" name="Line 5"/>
          <p:cNvSpPr>
            <a:spLocks noChangeShapeType="1"/>
          </p:cNvSpPr>
          <p:nvPr/>
        </p:nvSpPr>
        <p:spPr bwMode="auto">
          <a:xfrm>
            <a:off x="4929190" y="1643050"/>
            <a:ext cx="2286016" cy="928694"/>
          </a:xfrm>
          <a:prstGeom prst="line">
            <a:avLst/>
          </a:prstGeom>
          <a:noFill/>
          <a:ln w="50800">
            <a:solidFill>
              <a:srgbClr val="00B050"/>
            </a:solidFill>
            <a:round/>
            <a:headEnd type="stealth"/>
            <a:tailEnd type="triangle" w="med" len="med"/>
          </a:ln>
        </p:spPr>
        <p:txBody>
          <a:bodyPr/>
          <a:lstStyle/>
          <a:p>
            <a:endParaRPr lang="zh-CN" altLang="en-US"/>
          </a:p>
        </p:txBody>
      </p:sp>
      <p:sp>
        <p:nvSpPr>
          <p:cNvPr id="17417" name="Line 10"/>
          <p:cNvSpPr>
            <a:spLocks noChangeShapeType="1"/>
          </p:cNvSpPr>
          <p:nvPr/>
        </p:nvSpPr>
        <p:spPr bwMode="auto">
          <a:xfrm flipV="1">
            <a:off x="4286248" y="4214818"/>
            <a:ext cx="1071570" cy="1143008"/>
          </a:xfrm>
          <a:prstGeom prst="line">
            <a:avLst/>
          </a:prstGeom>
          <a:noFill/>
          <a:ln w="50800">
            <a:solidFill>
              <a:srgbClr val="0000FF"/>
            </a:solidFill>
            <a:round/>
            <a:headEnd type="stealth"/>
            <a:tailEnd type="triangle" w="med" len="med"/>
          </a:ln>
        </p:spPr>
        <p:txBody>
          <a:bodyPr/>
          <a:lstStyle/>
          <a:p>
            <a:endParaRPr lang="zh-CN" alt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0"/>
            <a:ext cx="9144000" cy="549275"/>
          </a:xfrm>
          <a:blipFill>
            <a:blip r:embed="rId2"/>
            <a:tile tx="0" ty="0" sx="100000" sy="100000" flip="none" algn="tl"/>
          </a:blipFill>
        </p:spPr>
        <p:txBody>
          <a:bodyPr/>
          <a:lstStyle/>
          <a:p>
            <a:pPr eaLnBrk="1" hangingPunct="1"/>
            <a:r>
              <a:rPr lang="zh-CN" altLang="en-US" sz="4000">
                <a:solidFill>
                  <a:schemeClr val="accent2"/>
                </a:solidFill>
                <a:ea typeface="黑体" pitchFamily="49" charset="-122"/>
              </a:rPr>
              <a:t>结晶醇</a:t>
            </a:r>
          </a:p>
        </p:txBody>
      </p:sp>
      <p:sp>
        <p:nvSpPr>
          <p:cNvPr id="18435" name="Rectangle 3"/>
          <p:cNvSpPr>
            <a:spLocks noGrp="1" noChangeArrowheads="1"/>
          </p:cNvSpPr>
          <p:nvPr>
            <p:ph type="body" sz="half" idx="1"/>
          </p:nvPr>
        </p:nvSpPr>
        <p:spPr>
          <a:xfrm>
            <a:off x="611188" y="1052513"/>
            <a:ext cx="8208962" cy="4525962"/>
          </a:xfrm>
        </p:spPr>
        <p:txBody>
          <a:bodyPr/>
          <a:lstStyle/>
          <a:p>
            <a:pPr eaLnBrk="1" hangingPunct="1">
              <a:buClr>
                <a:srgbClr val="FF0000"/>
              </a:buClr>
              <a:buFont typeface="Arial" charset="0"/>
              <a:buChar char="♠"/>
            </a:pPr>
            <a:r>
              <a:rPr lang="zh-CN" altLang="en-US" sz="2800" dirty="0">
                <a:solidFill>
                  <a:schemeClr val="accent2"/>
                </a:solidFill>
                <a:ea typeface="黑体" pitchFamily="49" charset="-122"/>
                <a:cs typeface="Arial" charset="0"/>
              </a:rPr>
              <a:t>低级醇可以和一些盐类（</a:t>
            </a:r>
            <a:r>
              <a:rPr lang="en-US" altLang="zh-CN" sz="2800" dirty="0">
                <a:solidFill>
                  <a:schemeClr val="accent2"/>
                </a:solidFill>
                <a:ea typeface="黑体" pitchFamily="49" charset="-122"/>
                <a:cs typeface="Arial" charset="0"/>
              </a:rPr>
              <a:t>MgCl</a:t>
            </a:r>
            <a:r>
              <a:rPr lang="en-US" altLang="zh-CN" sz="2800" baseline="-25000" dirty="0">
                <a:solidFill>
                  <a:schemeClr val="accent2"/>
                </a:solidFill>
                <a:ea typeface="黑体" pitchFamily="49" charset="-122"/>
                <a:cs typeface="Arial" charset="0"/>
              </a:rPr>
              <a:t>2</a:t>
            </a:r>
            <a:r>
              <a:rPr lang="zh-CN" altLang="en-US" sz="2800" dirty="0">
                <a:solidFill>
                  <a:schemeClr val="accent2"/>
                </a:solidFill>
                <a:ea typeface="黑体" pitchFamily="49" charset="-122"/>
                <a:cs typeface="Arial" charset="0"/>
              </a:rPr>
              <a:t>，</a:t>
            </a:r>
            <a:r>
              <a:rPr lang="en-US" altLang="zh-CN" sz="2800" dirty="0">
                <a:solidFill>
                  <a:schemeClr val="accent2"/>
                </a:solidFill>
                <a:ea typeface="黑体" pitchFamily="49" charset="-122"/>
                <a:cs typeface="Arial" charset="0"/>
              </a:rPr>
              <a:t>CaCl</a:t>
            </a:r>
            <a:r>
              <a:rPr lang="en-US" altLang="zh-CN" sz="2800" baseline="-25000" dirty="0">
                <a:solidFill>
                  <a:schemeClr val="accent2"/>
                </a:solidFill>
                <a:ea typeface="黑体" pitchFamily="49" charset="-122"/>
                <a:cs typeface="Arial" charset="0"/>
              </a:rPr>
              <a:t>2</a:t>
            </a:r>
            <a:r>
              <a:rPr lang="zh-CN" altLang="en-US" sz="2800" dirty="0">
                <a:solidFill>
                  <a:schemeClr val="accent2"/>
                </a:solidFill>
                <a:ea typeface="黑体" pitchFamily="49" charset="-122"/>
                <a:cs typeface="Arial" charset="0"/>
              </a:rPr>
              <a:t>，</a:t>
            </a:r>
            <a:r>
              <a:rPr lang="en-US" altLang="zh-CN" sz="2800" dirty="0">
                <a:solidFill>
                  <a:schemeClr val="accent2"/>
                </a:solidFill>
                <a:ea typeface="黑体" pitchFamily="49" charset="-122"/>
                <a:cs typeface="Arial" charset="0"/>
              </a:rPr>
              <a:t>CuSO</a:t>
            </a:r>
            <a:r>
              <a:rPr lang="en-US" altLang="zh-CN" sz="2800" baseline="-25000" dirty="0">
                <a:solidFill>
                  <a:schemeClr val="accent2"/>
                </a:solidFill>
                <a:ea typeface="黑体" pitchFamily="49" charset="-122"/>
                <a:cs typeface="Arial" charset="0"/>
              </a:rPr>
              <a:t>4</a:t>
            </a:r>
            <a:r>
              <a:rPr lang="zh-CN" altLang="en-US" sz="2800" dirty="0">
                <a:solidFill>
                  <a:schemeClr val="accent2"/>
                </a:solidFill>
                <a:ea typeface="黑体" pitchFamily="49" charset="-122"/>
                <a:cs typeface="Arial" charset="0"/>
              </a:rPr>
              <a:t>）等形成结晶状的分子化合物，称为</a:t>
            </a:r>
            <a:r>
              <a:rPr lang="zh-CN" altLang="en-US" sz="2800" dirty="0">
                <a:solidFill>
                  <a:srgbClr val="FF0000"/>
                </a:solidFill>
                <a:ea typeface="黑体" pitchFamily="49" charset="-122"/>
                <a:cs typeface="Arial" charset="0"/>
              </a:rPr>
              <a:t>结晶醇</a:t>
            </a:r>
            <a:r>
              <a:rPr lang="zh-CN" altLang="en-US" sz="2800" dirty="0">
                <a:solidFill>
                  <a:schemeClr val="accent2"/>
                </a:solidFill>
                <a:ea typeface="黑体" pitchFamily="49" charset="-122"/>
                <a:cs typeface="Arial" charset="0"/>
              </a:rPr>
              <a:t>。</a:t>
            </a:r>
          </a:p>
          <a:p>
            <a:pPr eaLnBrk="1" hangingPunct="1">
              <a:buClr>
                <a:srgbClr val="FF0000"/>
              </a:buClr>
              <a:buFont typeface="Arial" charset="0"/>
              <a:buChar char="♠"/>
            </a:pPr>
            <a:r>
              <a:rPr lang="zh-CN" altLang="en-US" sz="2800" dirty="0">
                <a:solidFill>
                  <a:srgbClr val="FF0000"/>
                </a:solidFill>
                <a:ea typeface="黑体" pitchFamily="49" charset="-122"/>
                <a:cs typeface="Arial" charset="0"/>
              </a:rPr>
              <a:t>结晶醇不溶于有机溶剂而溶于水</a:t>
            </a:r>
            <a:r>
              <a:rPr lang="en-US" altLang="zh-CN" sz="2800" dirty="0">
                <a:solidFill>
                  <a:schemeClr val="accent2"/>
                </a:solidFill>
                <a:ea typeface="黑体" pitchFamily="49" charset="-122"/>
                <a:cs typeface="Arial" charset="0"/>
              </a:rPr>
              <a:t>——</a:t>
            </a:r>
            <a:r>
              <a:rPr lang="zh-CN" altLang="en-US" sz="2800" dirty="0">
                <a:solidFill>
                  <a:schemeClr val="accent2"/>
                </a:solidFill>
                <a:ea typeface="黑体" pitchFamily="49" charset="-122"/>
                <a:cs typeface="Arial" charset="0"/>
              </a:rPr>
              <a:t>除去有机物中的醇类！</a:t>
            </a:r>
          </a:p>
        </p:txBody>
      </p:sp>
      <p:graphicFrame>
        <p:nvGraphicFramePr>
          <p:cNvPr id="18436" name="Object 4"/>
          <p:cNvGraphicFramePr>
            <a:graphicFrameLocks noGrp="1" noChangeAspect="1"/>
          </p:cNvGraphicFramePr>
          <p:nvPr>
            <p:ph sz="half" idx="2"/>
          </p:nvPr>
        </p:nvGraphicFramePr>
        <p:xfrm>
          <a:off x="1428750" y="3286125"/>
          <a:ext cx="6408738" cy="2571750"/>
        </p:xfrm>
        <a:graphic>
          <a:graphicData uri="http://schemas.openxmlformats.org/presentationml/2006/ole">
            <mc:AlternateContent xmlns:mc="http://schemas.openxmlformats.org/markup-compatibility/2006">
              <mc:Choice xmlns:v="urn:schemas-microsoft-com:vml" Requires="v">
                <p:oleObj name="CS ChemDraw Drawing" r:id="rId3" imgW="2633273" imgH="1057330" progId="ChemDraw.Document.6.0">
                  <p:embed/>
                </p:oleObj>
              </mc:Choice>
              <mc:Fallback>
                <p:oleObj name="CS ChemDraw Drawing" r:id="rId3" imgW="2633273" imgH="1057330" progId="ChemDraw.Document.6.0">
                  <p:embed/>
                  <p:pic>
                    <p:nvPicPr>
                      <p:cNvPr id="0" name="Picture 1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0" y="3286125"/>
                        <a:ext cx="6408738"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7" name="灯片编号占位符 4"/>
          <p:cNvSpPr>
            <a:spLocks noGrp="1"/>
          </p:cNvSpPr>
          <p:nvPr>
            <p:ph type="sldNum" sz="quarter" idx="12"/>
          </p:nvPr>
        </p:nvSpPr>
        <p:spPr>
          <a:noFill/>
        </p:spPr>
        <p:txBody>
          <a:bodyPr/>
          <a:lstStyle/>
          <a:p>
            <a:fld id="{8654D189-AF43-49C7-94D8-444BEE89443B}" type="slidenum">
              <a:rPr lang="en-US" altLang="zh-CN"/>
              <a:pPr/>
              <a:t>11</a:t>
            </a:fld>
            <a:endParaRPr lang="en-US" altLang="zh-CN"/>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0" y="0"/>
            <a:ext cx="9144000" cy="633412"/>
          </a:xfrm>
          <a:blipFill>
            <a:blip r:embed="rId2"/>
            <a:tile tx="0" ty="0" sx="100000" sy="100000" flip="none" algn="tl"/>
          </a:blipFill>
        </p:spPr>
        <p:txBody>
          <a:bodyPr/>
          <a:lstStyle/>
          <a:p>
            <a:pPr eaLnBrk="1" hangingPunct="1"/>
            <a:r>
              <a:rPr lang="en-US" altLang="zh-CN" sz="3200" dirty="0">
                <a:solidFill>
                  <a:schemeClr val="accent2"/>
                </a:solidFill>
                <a:ea typeface="楷体" pitchFamily="49" charset="-122"/>
              </a:rPr>
              <a:t>10.1.4</a:t>
            </a:r>
            <a:r>
              <a:rPr lang="zh-CN" altLang="en-US" sz="3200" dirty="0">
                <a:solidFill>
                  <a:schemeClr val="accent2"/>
                </a:solidFill>
                <a:ea typeface="楷体" pitchFamily="49" charset="-122"/>
              </a:rPr>
              <a:t>、化学性质</a:t>
            </a:r>
            <a:endParaRPr lang="en-US" altLang="zh-CN" sz="3200" dirty="0">
              <a:solidFill>
                <a:schemeClr val="accent2"/>
              </a:solidFill>
              <a:ea typeface="楷体" pitchFamily="49" charset="-122"/>
            </a:endParaRPr>
          </a:p>
        </p:txBody>
      </p:sp>
      <p:sp>
        <p:nvSpPr>
          <p:cNvPr id="22531" name="Text Box 4"/>
          <p:cNvSpPr>
            <a:spLocks noGrp="1" noChangeArrowheads="1"/>
          </p:cNvSpPr>
          <p:nvPr>
            <p:ph type="body" sz="half" idx="4294967295"/>
          </p:nvPr>
        </p:nvSpPr>
        <p:spPr>
          <a:xfrm>
            <a:off x="395287" y="852474"/>
            <a:ext cx="8748713" cy="647700"/>
          </a:xfrm>
          <a:solidFill>
            <a:schemeClr val="bg1"/>
          </a:solidFill>
        </p:spPr>
        <p:txBody>
          <a:bodyPr/>
          <a:lstStyle/>
          <a:p>
            <a:pPr eaLnBrk="1" hangingPunct="1">
              <a:spcBef>
                <a:spcPct val="0"/>
              </a:spcBef>
              <a:buFont typeface="Wingdings" pitchFamily="2" charset="2"/>
              <a:buChar char="Ø"/>
            </a:pPr>
            <a:r>
              <a:rPr kumimoji="1" lang="zh-CN" altLang="en-US" sz="2800" dirty="0">
                <a:solidFill>
                  <a:srgbClr val="000099"/>
                </a:solidFill>
                <a:latin typeface="黑体" pitchFamily="49" charset="-122"/>
                <a:ea typeface="黑体" pitchFamily="49" charset="-122"/>
              </a:rPr>
              <a:t>反应发生的主要部位</a:t>
            </a:r>
            <a:r>
              <a:rPr kumimoji="1" lang="en-US" altLang="zh-CN" sz="2800" dirty="0">
                <a:solidFill>
                  <a:srgbClr val="000099"/>
                </a:solidFill>
                <a:latin typeface="黑体" pitchFamily="49" charset="-122"/>
                <a:ea typeface="黑体" pitchFamily="49" charset="-122"/>
              </a:rPr>
              <a:t>:</a:t>
            </a:r>
          </a:p>
        </p:txBody>
      </p:sp>
      <p:graphicFrame>
        <p:nvGraphicFramePr>
          <p:cNvPr id="22532" name="Object 15"/>
          <p:cNvGraphicFramePr>
            <a:graphicFrameLocks noChangeAspect="1"/>
          </p:cNvGraphicFramePr>
          <p:nvPr/>
        </p:nvGraphicFramePr>
        <p:xfrm>
          <a:off x="785786" y="2071678"/>
          <a:ext cx="7704138" cy="2360613"/>
        </p:xfrm>
        <a:graphic>
          <a:graphicData uri="http://schemas.openxmlformats.org/presentationml/2006/ole">
            <mc:AlternateContent xmlns:mc="http://schemas.openxmlformats.org/markup-compatibility/2006">
              <mc:Choice xmlns:v="urn:schemas-microsoft-com:vml" Requires="v">
                <p:oleObj r:id="rId3" imgW="3242530" imgH="993356" progId="ChemDraw.Document.6.0">
                  <p:embed/>
                </p:oleObj>
              </mc:Choice>
              <mc:Fallback>
                <p:oleObj r:id="rId3" imgW="3242530" imgH="993356" progId="ChemDraw.Document.6.0">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786" y="2071678"/>
                        <a:ext cx="7704138" cy="236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3" name="灯片编号占位符 4"/>
          <p:cNvSpPr>
            <a:spLocks noGrp="1"/>
          </p:cNvSpPr>
          <p:nvPr>
            <p:ph type="sldNum" sz="quarter" idx="12"/>
          </p:nvPr>
        </p:nvSpPr>
        <p:spPr>
          <a:noFill/>
        </p:spPr>
        <p:txBody>
          <a:bodyPr/>
          <a:lstStyle/>
          <a:p>
            <a:fld id="{269985F6-708D-4F23-95A4-C45BF8EB3C02}" type="slidenum">
              <a:rPr lang="en-US" altLang="zh-CN"/>
              <a:pPr/>
              <a:t>12</a:t>
            </a:fld>
            <a:endParaRPr lang="en-US" altLang="zh-CN"/>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a:xfrm>
            <a:off x="0" y="0"/>
            <a:ext cx="9144000" cy="620713"/>
          </a:xfrm>
          <a:blipFill>
            <a:blip r:embed="rId2"/>
            <a:tile tx="0" ty="0" sx="100000" sy="100000" flip="none" algn="tl"/>
          </a:blipFill>
        </p:spPr>
        <p:txBody>
          <a:bodyPr/>
          <a:lstStyle/>
          <a:p>
            <a:pPr algn="l" eaLnBrk="1" hangingPunct="1"/>
            <a:r>
              <a:rPr lang="en-US" altLang="zh-CN" sz="3200" dirty="0">
                <a:solidFill>
                  <a:schemeClr val="accent2"/>
                </a:solidFill>
                <a:ea typeface="楷体" pitchFamily="49" charset="-122"/>
                <a:cs typeface="Arial" charset="0"/>
              </a:rPr>
              <a:t>1. </a:t>
            </a:r>
            <a:r>
              <a:rPr lang="zh-CN" altLang="en-US" sz="3200" dirty="0">
                <a:solidFill>
                  <a:schemeClr val="accent2"/>
                </a:solidFill>
                <a:ea typeface="楷体" pitchFamily="49" charset="-122"/>
                <a:cs typeface="Arial" charset="0"/>
              </a:rPr>
              <a:t>与活泼金属反应</a:t>
            </a:r>
            <a:r>
              <a:rPr lang="en-US" altLang="zh-CN" sz="3200" dirty="0">
                <a:solidFill>
                  <a:schemeClr val="accent2"/>
                </a:solidFill>
                <a:ea typeface="楷体" pitchFamily="49" charset="-122"/>
                <a:cs typeface="Arial" charset="0"/>
              </a:rPr>
              <a:t>---</a:t>
            </a:r>
            <a:r>
              <a:rPr lang="zh-CN" altLang="en-US" sz="3200" dirty="0">
                <a:solidFill>
                  <a:schemeClr val="accent2"/>
                </a:solidFill>
                <a:ea typeface="楷体" pitchFamily="49" charset="-122"/>
                <a:cs typeface="Arial" charset="0"/>
              </a:rPr>
              <a:t>弱酸性</a:t>
            </a:r>
            <a:endParaRPr lang="en-US" altLang="zh-CN" sz="3200" dirty="0">
              <a:solidFill>
                <a:schemeClr val="accent2"/>
              </a:solidFill>
              <a:ea typeface="楷体" pitchFamily="49" charset="-122"/>
              <a:cs typeface="Arial" charset="0"/>
            </a:endParaRPr>
          </a:p>
        </p:txBody>
      </p:sp>
      <p:sp>
        <p:nvSpPr>
          <p:cNvPr id="356362" name="Text Box 10"/>
          <p:cNvSpPr txBox="1">
            <a:spLocks noChangeArrowheads="1"/>
          </p:cNvSpPr>
          <p:nvPr/>
        </p:nvSpPr>
        <p:spPr bwMode="auto">
          <a:xfrm>
            <a:off x="395288" y="765175"/>
            <a:ext cx="7632700" cy="457200"/>
          </a:xfrm>
          <a:prstGeom prst="rect">
            <a:avLst/>
          </a:prstGeom>
          <a:solidFill>
            <a:schemeClr val="bg1"/>
          </a:solidFill>
          <a:ln w="9525">
            <a:noFill/>
            <a:miter lim="800000"/>
            <a:headEnd/>
            <a:tailEnd/>
          </a:ln>
          <a:effectLst/>
        </p:spPr>
        <p:txBody>
          <a:bodyPr>
            <a:spAutoFit/>
          </a:bodyPr>
          <a:lstStyle/>
          <a:p>
            <a:pPr eaLnBrk="1" hangingPunct="1">
              <a:spcBef>
                <a:spcPct val="50000"/>
              </a:spcBef>
              <a:buClr>
                <a:srgbClr val="FF3300"/>
              </a:buClr>
              <a:buSzPct val="80000"/>
              <a:buFont typeface="Wingdings" pitchFamily="2" charset="2"/>
              <a:buChar char="n"/>
              <a:defRPr/>
            </a:pPr>
            <a:r>
              <a:rPr kumimoji="1" lang="en-US" altLang="zh-CN" sz="2400" dirty="0">
                <a:solidFill>
                  <a:srgbClr val="000099"/>
                </a:solidFill>
                <a:latin typeface="黑体" pitchFamily="49" charset="-122"/>
                <a:ea typeface="黑体" pitchFamily="49" charset="-122"/>
              </a:rPr>
              <a:t> </a:t>
            </a:r>
            <a:r>
              <a:rPr kumimoji="1" lang="zh-CN" altLang="en-US" sz="2400" dirty="0">
                <a:solidFill>
                  <a:srgbClr val="000099"/>
                </a:solidFill>
                <a:latin typeface="黑体" pitchFamily="49" charset="-122"/>
                <a:ea typeface="黑体" pitchFamily="49" charset="-122"/>
              </a:rPr>
              <a:t>与活泼金属的</a:t>
            </a:r>
            <a:r>
              <a:rPr kumimoji="1" lang="zh-CN" altLang="en-US" sz="2400" dirty="0">
                <a:solidFill>
                  <a:srgbClr val="000099"/>
                </a:solidFill>
                <a:latin typeface="+mn-lt"/>
                <a:ea typeface="黑体" pitchFamily="49" charset="-122"/>
              </a:rPr>
              <a:t>反应</a:t>
            </a:r>
            <a:endParaRPr kumimoji="1" lang="en-US" altLang="zh-CN" sz="2400" dirty="0">
              <a:solidFill>
                <a:srgbClr val="000099"/>
              </a:solidFill>
              <a:latin typeface="+mn-lt"/>
              <a:ea typeface="黑体" pitchFamily="49" charset="-122"/>
            </a:endParaRPr>
          </a:p>
        </p:txBody>
      </p:sp>
      <p:graphicFrame>
        <p:nvGraphicFramePr>
          <p:cNvPr id="23556" name="Object 16"/>
          <p:cNvGraphicFramePr>
            <a:graphicFrameLocks noChangeAspect="1"/>
          </p:cNvGraphicFramePr>
          <p:nvPr/>
        </p:nvGraphicFramePr>
        <p:xfrm>
          <a:off x="1214438" y="1714500"/>
          <a:ext cx="6211887" cy="2082800"/>
        </p:xfrm>
        <a:graphic>
          <a:graphicData uri="http://schemas.openxmlformats.org/presentationml/2006/ole">
            <mc:AlternateContent xmlns:mc="http://schemas.openxmlformats.org/markup-compatibility/2006">
              <mc:Choice xmlns:v="urn:schemas-microsoft-com:vml" Requires="v">
                <p:oleObj r:id="rId3" imgW="2712366" imgH="909406" progId="ChemDraw.Document.6.0">
                  <p:embed/>
                </p:oleObj>
              </mc:Choice>
              <mc:Fallback>
                <p:oleObj r:id="rId3" imgW="2712366" imgH="909406" progId="ChemDraw.Document.6.0">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38" y="1714500"/>
                        <a:ext cx="6211887" cy="208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7" name="Object 17"/>
          <p:cNvGraphicFramePr>
            <a:graphicFrameLocks noChangeAspect="1"/>
          </p:cNvGraphicFramePr>
          <p:nvPr/>
        </p:nvGraphicFramePr>
        <p:xfrm>
          <a:off x="785813" y="4071938"/>
          <a:ext cx="7583487" cy="2000250"/>
        </p:xfrm>
        <a:graphic>
          <a:graphicData uri="http://schemas.openxmlformats.org/presentationml/2006/ole">
            <mc:AlternateContent xmlns:mc="http://schemas.openxmlformats.org/markup-compatibility/2006">
              <mc:Choice xmlns:v="urn:schemas-microsoft-com:vml" Requires="v">
                <p:oleObj r:id="rId5" imgW="3544594" imgH="935320" progId="ChemDraw.Document.6.0">
                  <p:embed/>
                </p:oleObj>
              </mc:Choice>
              <mc:Fallback>
                <p:oleObj r:id="rId5" imgW="3544594" imgH="935320" progId="ChemDraw.Document.6.0">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813" y="4071938"/>
                        <a:ext cx="7583487"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8" name="灯片编号占位符 5"/>
          <p:cNvSpPr>
            <a:spLocks noGrp="1"/>
          </p:cNvSpPr>
          <p:nvPr>
            <p:ph type="sldNum" sz="quarter" idx="12"/>
          </p:nvPr>
        </p:nvSpPr>
        <p:spPr>
          <a:noFill/>
        </p:spPr>
        <p:txBody>
          <a:bodyPr/>
          <a:lstStyle/>
          <a:p>
            <a:fld id="{88E590CE-E0E6-4EB8-9243-24B06BD5EE76}" type="slidenum">
              <a:rPr lang="en-US" altLang="zh-CN"/>
              <a:pPr/>
              <a:t>13</a:t>
            </a:fld>
            <a:endParaRPr lang="en-US" altLang="zh-CN"/>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0"/>
            <a:ext cx="7286644" cy="642938"/>
          </a:xfrm>
          <a:blipFill>
            <a:blip r:embed="rId3"/>
            <a:tile tx="0" ty="0" sx="100000" sy="100000" flip="none" algn="tl"/>
          </a:blipFill>
        </p:spPr>
        <p:txBody>
          <a:bodyPr/>
          <a:lstStyle/>
          <a:p>
            <a:pPr algn="l" eaLnBrk="1" hangingPunct="1"/>
            <a:r>
              <a:rPr lang="en-US" altLang="zh-CN" sz="3200" dirty="0">
                <a:solidFill>
                  <a:schemeClr val="accent2"/>
                </a:solidFill>
                <a:latin typeface="+mn-lt"/>
                <a:ea typeface="黑体" pitchFamily="49" charset="-122"/>
              </a:rPr>
              <a:t>2. </a:t>
            </a:r>
            <a:r>
              <a:rPr lang="zh-CN" altLang="en-US" sz="3200" dirty="0">
                <a:solidFill>
                  <a:schemeClr val="accent2"/>
                </a:solidFill>
                <a:latin typeface="+mn-lt"/>
                <a:ea typeface="黑体" pitchFamily="49" charset="-122"/>
              </a:rPr>
              <a:t>亲电取代反应</a:t>
            </a:r>
            <a:endParaRPr lang="en-US" altLang="zh-CN" sz="3200" dirty="0">
              <a:solidFill>
                <a:schemeClr val="accent2"/>
              </a:solidFill>
              <a:latin typeface="+mn-lt"/>
              <a:ea typeface="黑体" pitchFamily="49" charset="-122"/>
            </a:endParaRPr>
          </a:p>
        </p:txBody>
      </p:sp>
      <p:sp>
        <p:nvSpPr>
          <p:cNvPr id="26627" name="Text Box 3"/>
          <p:cNvSpPr txBox="1">
            <a:spLocks noChangeArrowheads="1"/>
          </p:cNvSpPr>
          <p:nvPr/>
        </p:nvSpPr>
        <p:spPr bwMode="auto">
          <a:xfrm>
            <a:off x="250825" y="4437063"/>
            <a:ext cx="7235825" cy="457200"/>
          </a:xfrm>
          <a:prstGeom prst="rect">
            <a:avLst/>
          </a:prstGeom>
          <a:solidFill>
            <a:schemeClr val="bg1"/>
          </a:solidFill>
          <a:ln w="9525">
            <a:noFill/>
            <a:miter lim="800000"/>
            <a:headEnd/>
            <a:tailEnd/>
          </a:ln>
        </p:spPr>
        <p:txBody>
          <a:bodyPr/>
          <a:lstStyle/>
          <a:p>
            <a:pPr eaLnBrk="1" hangingPunct="1">
              <a:spcBef>
                <a:spcPct val="50000"/>
              </a:spcBef>
              <a:buFont typeface="Wingdings" pitchFamily="2" charset="2"/>
              <a:buChar char="ü"/>
            </a:pPr>
            <a:r>
              <a:rPr kumimoji="1" lang="zh-CN" altLang="en-US" sz="2400" dirty="0">
                <a:solidFill>
                  <a:schemeClr val="accent2"/>
                </a:solidFill>
                <a:latin typeface="+mj-lt"/>
                <a:ea typeface="黑体" pitchFamily="49" charset="-122"/>
              </a:rPr>
              <a:t>氢卤酸的活性 次序：   </a:t>
            </a:r>
            <a:r>
              <a:rPr kumimoji="1" lang="en-US" altLang="zh-CN" sz="2400" dirty="0">
                <a:solidFill>
                  <a:srgbClr val="FF0000"/>
                </a:solidFill>
                <a:latin typeface="+mj-lt"/>
                <a:ea typeface="黑体" pitchFamily="49" charset="-122"/>
              </a:rPr>
              <a:t>HI &gt; </a:t>
            </a:r>
            <a:r>
              <a:rPr kumimoji="1" lang="en-US" altLang="zh-CN" sz="2400" dirty="0" err="1">
                <a:solidFill>
                  <a:srgbClr val="FF0000"/>
                </a:solidFill>
                <a:latin typeface="+mj-lt"/>
                <a:ea typeface="黑体" pitchFamily="49" charset="-122"/>
              </a:rPr>
              <a:t>HBr</a:t>
            </a:r>
            <a:r>
              <a:rPr kumimoji="1" lang="en-US" altLang="zh-CN" sz="2400" dirty="0">
                <a:solidFill>
                  <a:srgbClr val="FF0000"/>
                </a:solidFill>
                <a:latin typeface="+mj-lt"/>
                <a:ea typeface="黑体" pitchFamily="49" charset="-122"/>
              </a:rPr>
              <a:t> &gt; </a:t>
            </a:r>
            <a:r>
              <a:rPr kumimoji="1" lang="en-US" altLang="zh-CN" sz="2400" dirty="0" err="1">
                <a:solidFill>
                  <a:srgbClr val="FF0000"/>
                </a:solidFill>
                <a:latin typeface="+mj-lt"/>
                <a:ea typeface="黑体" pitchFamily="49" charset="-122"/>
              </a:rPr>
              <a:t>HCl</a:t>
            </a:r>
            <a:endParaRPr kumimoji="1" lang="en-US" altLang="zh-CN" sz="2400" dirty="0">
              <a:solidFill>
                <a:srgbClr val="FF0000"/>
              </a:solidFill>
              <a:latin typeface="+mj-lt"/>
              <a:ea typeface="黑体" pitchFamily="49" charset="-122"/>
            </a:endParaRPr>
          </a:p>
        </p:txBody>
      </p:sp>
      <p:sp>
        <p:nvSpPr>
          <p:cNvPr id="26628" name="Text Box 7"/>
          <p:cNvSpPr txBox="1">
            <a:spLocks noChangeArrowheads="1"/>
          </p:cNvSpPr>
          <p:nvPr/>
        </p:nvSpPr>
        <p:spPr bwMode="auto">
          <a:xfrm>
            <a:off x="285720" y="5157788"/>
            <a:ext cx="8207375" cy="461665"/>
          </a:xfrm>
          <a:prstGeom prst="rect">
            <a:avLst/>
          </a:prstGeom>
          <a:solidFill>
            <a:schemeClr val="bg1"/>
          </a:solidFill>
          <a:ln w="9525">
            <a:noFill/>
            <a:miter lim="800000"/>
            <a:headEnd/>
            <a:tailEnd/>
          </a:ln>
        </p:spPr>
        <p:txBody>
          <a:bodyPr>
            <a:spAutoFit/>
          </a:bodyPr>
          <a:lstStyle/>
          <a:p>
            <a:pPr eaLnBrk="1" hangingPunct="1">
              <a:spcBef>
                <a:spcPct val="50000"/>
              </a:spcBef>
              <a:buFont typeface="Wingdings" pitchFamily="2" charset="2"/>
              <a:buChar char="ü"/>
            </a:pPr>
            <a:r>
              <a:rPr kumimoji="1" lang="zh-CN" altLang="en-US" sz="2400" dirty="0">
                <a:solidFill>
                  <a:schemeClr val="accent2"/>
                </a:solidFill>
                <a:latin typeface="+mj-lt"/>
                <a:ea typeface="黑体" pitchFamily="49" charset="-122"/>
              </a:rPr>
              <a:t>醇的活性顺序</a:t>
            </a:r>
            <a:r>
              <a:rPr kumimoji="1" lang="en-US" altLang="zh-CN" sz="2400" dirty="0">
                <a:solidFill>
                  <a:schemeClr val="accent2"/>
                </a:solidFill>
                <a:latin typeface="+mj-lt"/>
                <a:ea typeface="黑体" pitchFamily="49" charset="-122"/>
              </a:rPr>
              <a:t>:   </a:t>
            </a:r>
            <a:r>
              <a:rPr kumimoji="1" lang="zh-CN" altLang="en-US" sz="2400" dirty="0">
                <a:solidFill>
                  <a:srgbClr val="FF0000"/>
                </a:solidFill>
                <a:latin typeface="+mj-lt"/>
                <a:ea typeface="黑体" pitchFamily="49" charset="-122"/>
              </a:rPr>
              <a:t>苄基型醇</a:t>
            </a:r>
            <a:r>
              <a:rPr kumimoji="1" lang="en-US" altLang="zh-CN" sz="2400" dirty="0">
                <a:solidFill>
                  <a:srgbClr val="FF0000"/>
                </a:solidFill>
                <a:latin typeface="+mj-lt"/>
                <a:ea typeface="黑体" pitchFamily="49" charset="-122"/>
              </a:rPr>
              <a:t>/</a:t>
            </a:r>
            <a:r>
              <a:rPr kumimoji="1" lang="zh-CN" altLang="en-US" sz="2400" dirty="0">
                <a:solidFill>
                  <a:srgbClr val="FF0000"/>
                </a:solidFill>
                <a:latin typeface="+mj-lt"/>
                <a:ea typeface="黑体" pitchFamily="49" charset="-122"/>
              </a:rPr>
              <a:t>烯丙型醇≈ 叔醇 ＞仲醇＞伯醇</a:t>
            </a:r>
          </a:p>
        </p:txBody>
      </p:sp>
      <p:graphicFrame>
        <p:nvGraphicFramePr>
          <p:cNvPr id="26629" name="Object 20"/>
          <p:cNvGraphicFramePr>
            <a:graphicFrameLocks noGrp="1" noChangeAspect="1"/>
          </p:cNvGraphicFramePr>
          <p:nvPr>
            <p:ph idx="1"/>
          </p:nvPr>
        </p:nvGraphicFramePr>
        <p:xfrm>
          <a:off x="557213" y="1647825"/>
          <a:ext cx="7732712" cy="2276475"/>
        </p:xfrm>
        <a:graphic>
          <a:graphicData uri="http://schemas.openxmlformats.org/presentationml/2006/ole">
            <mc:AlternateContent xmlns:mc="http://schemas.openxmlformats.org/markup-compatibility/2006">
              <mc:Choice xmlns:v="urn:schemas-microsoft-com:vml" Requires="v">
                <p:oleObj name="CS ChemDraw Drawing" r:id="rId4" imgW="4012401" imgH="1180689" progId="ChemDraw.Document.6.0">
                  <p:embed/>
                </p:oleObj>
              </mc:Choice>
              <mc:Fallback>
                <p:oleObj name="CS ChemDraw Drawing" r:id="rId4" imgW="4012401" imgH="1180689" progId="ChemDraw.Document.6.0">
                  <p:embed/>
                  <p:pic>
                    <p:nvPicPr>
                      <p:cNvPr id="0" name="Picture 19"/>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213" y="1647825"/>
                        <a:ext cx="7732712" cy="227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1" name="灯片编号占位符 6"/>
          <p:cNvSpPr>
            <a:spLocks noGrp="1"/>
          </p:cNvSpPr>
          <p:nvPr>
            <p:ph type="sldNum" sz="quarter" idx="12"/>
          </p:nvPr>
        </p:nvSpPr>
        <p:spPr>
          <a:noFill/>
        </p:spPr>
        <p:txBody>
          <a:bodyPr/>
          <a:lstStyle/>
          <a:p>
            <a:fld id="{1D432B91-17C0-447F-82FA-0AE41F5B6E18}" type="slidenum">
              <a:rPr lang="en-US" altLang="zh-CN"/>
              <a:pPr/>
              <a:t>14</a:t>
            </a:fld>
            <a:endParaRPr lang="en-US" altLang="zh-CN"/>
          </a:p>
        </p:txBody>
      </p:sp>
      <p:graphicFrame>
        <p:nvGraphicFramePr>
          <p:cNvPr id="26630" name="Object 23"/>
          <p:cNvGraphicFramePr>
            <a:graphicFrameLocks noChangeAspect="1"/>
          </p:cNvGraphicFramePr>
          <p:nvPr/>
        </p:nvGraphicFramePr>
        <p:xfrm>
          <a:off x="7215188" y="46023"/>
          <a:ext cx="1928812" cy="1382713"/>
        </p:xfrm>
        <a:graphic>
          <a:graphicData uri="http://schemas.openxmlformats.org/presentationml/2006/ole">
            <mc:AlternateContent xmlns:mc="http://schemas.openxmlformats.org/markup-compatibility/2006">
              <mc:Choice xmlns:v="urn:schemas-microsoft-com:vml" Requires="v">
                <p:oleObj r:id="rId6" imgW="702116" imgH="502616" progId="ChemDraw.Document.6.0">
                  <p:embed/>
                </p:oleObj>
              </mc:Choice>
              <mc:Fallback>
                <p:oleObj r:id="rId6" imgW="702116" imgH="502616" progId="ChemDraw.Document.6.0">
                  <p:embed/>
                  <p:pic>
                    <p:nvPicPr>
                      <p:cNvPr id="0" name="Picture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15188" y="46023"/>
                        <a:ext cx="1928812" cy="138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71" name="Text Box 7"/>
          <p:cNvSpPr txBox="1">
            <a:spLocks noChangeArrowheads="1"/>
          </p:cNvSpPr>
          <p:nvPr/>
        </p:nvSpPr>
        <p:spPr bwMode="auto">
          <a:xfrm>
            <a:off x="587396" y="5548986"/>
            <a:ext cx="8056570" cy="523220"/>
          </a:xfrm>
          <a:prstGeom prst="rect">
            <a:avLst/>
          </a:prstGeom>
          <a:noFill/>
          <a:ln w="9525">
            <a:noFill/>
            <a:miter lim="800000"/>
            <a:headEnd/>
            <a:tailEnd/>
          </a:ln>
          <a:effectLst/>
        </p:spPr>
        <p:txBody>
          <a:bodyPr wrap="square">
            <a:spAutoFit/>
          </a:bodyPr>
          <a:lstStyle/>
          <a:p>
            <a:pPr eaLnBrk="1" hangingPunct="1">
              <a:spcBef>
                <a:spcPct val="50000"/>
              </a:spcBef>
              <a:buFont typeface="Wingdings" pitchFamily="2" charset="2"/>
              <a:buChar char="ü"/>
              <a:defRPr/>
            </a:pPr>
            <a:r>
              <a:rPr kumimoji="1" lang="en-US" altLang="zh-CN" sz="2800" dirty="0">
                <a:solidFill>
                  <a:schemeClr val="accent2"/>
                </a:solidFill>
                <a:latin typeface="+mn-lt"/>
                <a:ea typeface="黑体" pitchFamily="49" charset="-122"/>
              </a:rPr>
              <a:t>Lucas</a:t>
            </a:r>
            <a:r>
              <a:rPr kumimoji="1" lang="zh-CN" altLang="en-US" sz="2800" dirty="0">
                <a:solidFill>
                  <a:schemeClr val="accent2"/>
                </a:solidFill>
                <a:latin typeface="+mn-lt"/>
                <a:ea typeface="黑体" pitchFamily="49" charset="-122"/>
              </a:rPr>
              <a:t>试剂可鉴别低级的</a:t>
            </a:r>
            <a:r>
              <a:rPr kumimoji="1" lang="en-US" altLang="zh-CN" sz="2800" dirty="0">
                <a:solidFill>
                  <a:schemeClr val="accent2"/>
                </a:solidFill>
                <a:latin typeface="+mn-lt"/>
                <a:ea typeface="黑体" pitchFamily="49" charset="-122"/>
              </a:rPr>
              <a:t>(</a:t>
            </a:r>
            <a:r>
              <a:rPr kumimoji="1" lang="en-US" altLang="zh-CN" sz="2800" dirty="0">
                <a:solidFill>
                  <a:srgbClr val="FF0000"/>
                </a:solidFill>
                <a:latin typeface="+mn-lt"/>
                <a:ea typeface="黑体" pitchFamily="49" charset="-122"/>
              </a:rPr>
              <a:t>C</a:t>
            </a:r>
            <a:r>
              <a:rPr kumimoji="1" lang="en-US" altLang="zh-CN" sz="2800" baseline="-25000" dirty="0">
                <a:solidFill>
                  <a:srgbClr val="FF0000"/>
                </a:solidFill>
                <a:latin typeface="+mn-lt"/>
                <a:ea typeface="黑体" pitchFamily="49" charset="-122"/>
              </a:rPr>
              <a:t>6</a:t>
            </a:r>
            <a:r>
              <a:rPr kumimoji="1" lang="zh-CN" altLang="en-US" sz="2800" dirty="0">
                <a:solidFill>
                  <a:srgbClr val="FF0000"/>
                </a:solidFill>
                <a:latin typeface="+mn-lt"/>
                <a:ea typeface="黑体" pitchFamily="49" charset="-122"/>
              </a:rPr>
              <a:t>以下</a:t>
            </a:r>
            <a:r>
              <a:rPr kumimoji="1" lang="en-US" altLang="zh-CN" sz="2800" dirty="0">
                <a:solidFill>
                  <a:schemeClr val="accent2"/>
                </a:solidFill>
                <a:latin typeface="+mn-lt"/>
                <a:ea typeface="黑体" pitchFamily="49" charset="-122"/>
              </a:rPr>
              <a:t>)</a:t>
            </a:r>
            <a:r>
              <a:rPr kumimoji="1" lang="zh-CN" altLang="en-US" sz="2800" dirty="0">
                <a:solidFill>
                  <a:schemeClr val="accent2"/>
                </a:solidFill>
                <a:latin typeface="+mn-lt"/>
                <a:ea typeface="黑体" pitchFamily="49" charset="-122"/>
              </a:rPr>
              <a:t>伯、仲、叔醇</a:t>
            </a:r>
          </a:p>
        </p:txBody>
      </p:sp>
      <p:graphicFrame>
        <p:nvGraphicFramePr>
          <p:cNvPr id="28676" name="Object 13"/>
          <p:cNvGraphicFramePr>
            <a:graphicFrameLocks noChangeAspect="1"/>
          </p:cNvGraphicFramePr>
          <p:nvPr/>
        </p:nvGraphicFramePr>
        <p:xfrm>
          <a:off x="642910" y="1142984"/>
          <a:ext cx="8000708" cy="3929090"/>
        </p:xfrm>
        <a:graphic>
          <a:graphicData uri="http://schemas.openxmlformats.org/presentationml/2006/ole">
            <mc:AlternateContent xmlns:mc="http://schemas.openxmlformats.org/markup-compatibility/2006">
              <mc:Choice xmlns:v="urn:schemas-microsoft-com:vml" Requires="v">
                <p:oleObj name="CS ChemDraw Drawing" r:id="rId2" imgW="3451464" imgH="1695723" progId="ChemDraw.Document.6.0">
                  <p:embed/>
                </p:oleObj>
              </mc:Choice>
              <mc:Fallback>
                <p:oleObj name="CS ChemDraw Drawing" r:id="rId2" imgW="3451464" imgH="1695723" progId="ChemDraw.Document.6.0">
                  <p:embed/>
                  <p:pic>
                    <p:nvPicPr>
                      <p:cNvPr id="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10" y="1142984"/>
                        <a:ext cx="8000708" cy="3929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7" name="灯片编号占位符 4"/>
          <p:cNvSpPr>
            <a:spLocks noGrp="1"/>
          </p:cNvSpPr>
          <p:nvPr>
            <p:ph type="sldNum" sz="quarter" idx="12"/>
          </p:nvPr>
        </p:nvSpPr>
        <p:spPr>
          <a:noFill/>
        </p:spPr>
        <p:txBody>
          <a:bodyPr/>
          <a:lstStyle/>
          <a:p>
            <a:fld id="{46A54214-46E7-4EA6-91D6-DEADA981F0A2}" type="slidenum">
              <a:rPr lang="en-US" altLang="zh-CN"/>
              <a:pPr/>
              <a:t>15</a:t>
            </a:fld>
            <a:endParaRPr lang="en-US" altLang="zh-CN" dirty="0"/>
          </a:p>
        </p:txBody>
      </p:sp>
      <p:sp>
        <p:nvSpPr>
          <p:cNvPr id="6" name="Text Box 10"/>
          <p:cNvSpPr txBox="1">
            <a:spLocks noChangeArrowheads="1"/>
          </p:cNvSpPr>
          <p:nvPr/>
        </p:nvSpPr>
        <p:spPr bwMode="auto">
          <a:xfrm>
            <a:off x="428596" y="71414"/>
            <a:ext cx="7632700" cy="584775"/>
          </a:xfrm>
          <a:prstGeom prst="rect">
            <a:avLst/>
          </a:prstGeom>
          <a:solidFill>
            <a:schemeClr val="bg1"/>
          </a:solidFill>
          <a:ln w="9525">
            <a:noFill/>
            <a:miter lim="800000"/>
            <a:headEnd/>
            <a:tailEnd/>
          </a:ln>
          <a:effectLst/>
        </p:spPr>
        <p:txBody>
          <a:bodyPr>
            <a:spAutoFit/>
          </a:bodyPr>
          <a:lstStyle/>
          <a:p>
            <a:pPr eaLnBrk="1" hangingPunct="1">
              <a:spcBef>
                <a:spcPct val="50000"/>
              </a:spcBef>
              <a:buClr>
                <a:srgbClr val="FF3300"/>
              </a:buClr>
              <a:buSzPct val="80000"/>
              <a:buBlip>
                <a:blip r:embed="rId4"/>
              </a:buBlip>
              <a:defRPr/>
            </a:pPr>
            <a:r>
              <a:rPr kumimoji="1" lang="en-US" altLang="zh-CN" sz="3200" dirty="0">
                <a:solidFill>
                  <a:srgbClr val="000099"/>
                </a:solidFill>
                <a:latin typeface="黑体" pitchFamily="49" charset="-122"/>
                <a:ea typeface="黑体" pitchFamily="49" charset="-122"/>
              </a:rPr>
              <a:t> </a:t>
            </a:r>
            <a:r>
              <a:rPr kumimoji="1" lang="zh-CN" altLang="en-US" sz="3200" dirty="0">
                <a:solidFill>
                  <a:srgbClr val="000099"/>
                </a:solidFill>
                <a:latin typeface="黑体" pitchFamily="49" charset="-122"/>
                <a:ea typeface="黑体" pitchFamily="49" charset="-122"/>
              </a:rPr>
              <a:t>氯代反应：</a:t>
            </a:r>
            <a:r>
              <a:rPr kumimoji="1" lang="en-US" altLang="zh-CN" sz="3200" dirty="0">
                <a:solidFill>
                  <a:srgbClr val="FF0000"/>
                </a:solidFill>
                <a:latin typeface="+mj-lt"/>
                <a:ea typeface="黑体" pitchFamily="49" charset="-122"/>
              </a:rPr>
              <a:t>Lucas</a:t>
            </a:r>
            <a:r>
              <a:rPr kumimoji="1" lang="zh-CN" altLang="en-US" sz="3200" dirty="0">
                <a:solidFill>
                  <a:srgbClr val="FF0000"/>
                </a:solidFill>
                <a:latin typeface="+mj-lt"/>
                <a:ea typeface="黑体" pitchFamily="49" charset="-122"/>
              </a:rPr>
              <a:t>试剂</a:t>
            </a:r>
            <a:endParaRPr kumimoji="1" lang="en-US" altLang="zh-CN" sz="3200" dirty="0">
              <a:solidFill>
                <a:srgbClr val="FF0000"/>
              </a:solidFill>
              <a:latin typeface="+mj-lt"/>
              <a:ea typeface="黑体" pitchFamily="49"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Text Box 12"/>
          <p:cNvSpPr txBox="1">
            <a:spLocks noChangeArrowheads="1"/>
          </p:cNvSpPr>
          <p:nvPr/>
        </p:nvSpPr>
        <p:spPr bwMode="auto">
          <a:xfrm>
            <a:off x="0" y="0"/>
            <a:ext cx="9144000" cy="584775"/>
          </a:xfrm>
          <a:prstGeom prst="rect">
            <a:avLst/>
          </a:prstGeom>
          <a:blipFill>
            <a:blip r:embed="rId2"/>
            <a:tile tx="0" ty="0" sx="100000" sy="100000" flip="none" algn="tl"/>
          </a:blipFill>
          <a:ln w="9525">
            <a:noFill/>
            <a:miter lim="800000"/>
            <a:headEnd/>
            <a:tailEnd/>
          </a:ln>
        </p:spPr>
        <p:txBody>
          <a:bodyPr wrap="square">
            <a:spAutoFit/>
          </a:bodyPr>
          <a:lstStyle/>
          <a:p>
            <a:pPr eaLnBrk="1" hangingPunct="1">
              <a:spcBef>
                <a:spcPct val="20000"/>
              </a:spcBef>
              <a:buFont typeface="Wingdings" pitchFamily="2" charset="2"/>
              <a:buChar char="ü"/>
            </a:pPr>
            <a:r>
              <a:rPr lang="en-US" altLang="zh-CN" sz="3200" dirty="0">
                <a:solidFill>
                  <a:schemeClr val="accent2"/>
                </a:solidFill>
                <a:ea typeface="楷体" pitchFamily="49" charset="-122"/>
                <a:cs typeface="Arial" charset="0"/>
              </a:rPr>
              <a:t>S</a:t>
            </a:r>
            <a:r>
              <a:rPr lang="en-US" altLang="zh-CN" sz="3200" baseline="-25000" dirty="0">
                <a:solidFill>
                  <a:schemeClr val="accent2"/>
                </a:solidFill>
                <a:ea typeface="楷体" pitchFamily="49" charset="-122"/>
                <a:cs typeface="Arial" charset="0"/>
              </a:rPr>
              <a:t>N</a:t>
            </a:r>
            <a:r>
              <a:rPr lang="en-US" altLang="zh-CN" sz="3200" dirty="0">
                <a:solidFill>
                  <a:schemeClr val="accent2"/>
                </a:solidFill>
                <a:ea typeface="楷体" pitchFamily="49" charset="-122"/>
                <a:cs typeface="Arial" charset="0"/>
              </a:rPr>
              <a:t>2——</a:t>
            </a:r>
            <a:r>
              <a:rPr lang="zh-CN" altLang="en-US" sz="3200" i="1" dirty="0">
                <a:solidFill>
                  <a:srgbClr val="FF0000"/>
                </a:solidFill>
                <a:ea typeface="楷体" pitchFamily="49" charset="-122"/>
                <a:cs typeface="Arial" charset="0"/>
              </a:rPr>
              <a:t>伯醇</a:t>
            </a:r>
            <a:endParaRPr kumimoji="1" lang="en-US" altLang="zh-CN" sz="3200" i="1" dirty="0">
              <a:solidFill>
                <a:srgbClr val="FF0000"/>
              </a:solidFill>
              <a:ea typeface="楷体" pitchFamily="49" charset="-122"/>
              <a:cs typeface="Arial" charset="0"/>
            </a:endParaRPr>
          </a:p>
        </p:txBody>
      </p:sp>
      <p:sp>
        <p:nvSpPr>
          <p:cNvPr id="30728" name="灯片编号占位符 7"/>
          <p:cNvSpPr>
            <a:spLocks noGrp="1"/>
          </p:cNvSpPr>
          <p:nvPr>
            <p:ph type="sldNum" sz="quarter" idx="12"/>
          </p:nvPr>
        </p:nvSpPr>
        <p:spPr>
          <a:noFill/>
        </p:spPr>
        <p:txBody>
          <a:bodyPr/>
          <a:lstStyle/>
          <a:p>
            <a:fld id="{0A4112CA-FE17-4DCD-8056-28C49D4049A4}" type="slidenum">
              <a:rPr lang="en-US" altLang="zh-CN"/>
              <a:pPr/>
              <a:t>16</a:t>
            </a:fld>
            <a:endParaRPr lang="en-US" altLang="zh-CN"/>
          </a:p>
        </p:txBody>
      </p:sp>
      <p:graphicFrame>
        <p:nvGraphicFramePr>
          <p:cNvPr id="30729" name="Object 9"/>
          <p:cNvGraphicFramePr>
            <a:graphicFrameLocks noChangeAspect="1"/>
          </p:cNvGraphicFramePr>
          <p:nvPr/>
        </p:nvGraphicFramePr>
        <p:xfrm>
          <a:off x="428596" y="714356"/>
          <a:ext cx="6858048" cy="1526555"/>
        </p:xfrm>
        <a:graphic>
          <a:graphicData uri="http://schemas.openxmlformats.org/presentationml/2006/ole">
            <mc:AlternateContent xmlns:mc="http://schemas.openxmlformats.org/markup-compatibility/2006">
              <mc:Choice xmlns:v="urn:schemas-microsoft-com:vml" Requires="v">
                <p:oleObj name="CS ChemDraw Drawing" r:id="rId3" imgW="2852735" imgH="635154" progId="ChemDraw.Document.6.0">
                  <p:embed/>
                </p:oleObj>
              </mc:Choice>
              <mc:Fallback>
                <p:oleObj name="CS ChemDraw Drawing" r:id="rId3" imgW="2852735" imgH="635154" progId="ChemDraw.Document.6.0">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596" y="714356"/>
                        <a:ext cx="6858048" cy="1526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Text Box 12"/>
          <p:cNvSpPr txBox="1">
            <a:spLocks noChangeArrowheads="1"/>
          </p:cNvSpPr>
          <p:nvPr/>
        </p:nvSpPr>
        <p:spPr bwMode="auto">
          <a:xfrm>
            <a:off x="0" y="2487035"/>
            <a:ext cx="9144000" cy="584775"/>
          </a:xfrm>
          <a:prstGeom prst="rect">
            <a:avLst/>
          </a:prstGeom>
          <a:blipFill>
            <a:blip r:embed="rId2"/>
            <a:tile tx="0" ty="0" sx="100000" sy="100000" flip="none" algn="tl"/>
          </a:blipFill>
          <a:ln w="9525">
            <a:noFill/>
            <a:miter lim="800000"/>
            <a:headEnd/>
            <a:tailEnd/>
          </a:ln>
        </p:spPr>
        <p:txBody>
          <a:bodyPr wrap="square">
            <a:spAutoFit/>
          </a:bodyPr>
          <a:lstStyle/>
          <a:p>
            <a:pPr eaLnBrk="1" hangingPunct="1">
              <a:spcBef>
                <a:spcPct val="20000"/>
              </a:spcBef>
              <a:buFont typeface="Wingdings" pitchFamily="2" charset="2"/>
              <a:buChar char="ü"/>
            </a:pPr>
            <a:r>
              <a:rPr lang="en-US" altLang="zh-CN" sz="3200" dirty="0">
                <a:solidFill>
                  <a:schemeClr val="accent2"/>
                </a:solidFill>
                <a:ea typeface="楷体" pitchFamily="49" charset="-122"/>
                <a:cs typeface="Arial" charset="0"/>
              </a:rPr>
              <a:t>S</a:t>
            </a:r>
            <a:r>
              <a:rPr lang="en-US" altLang="zh-CN" sz="3200" baseline="-25000" dirty="0">
                <a:solidFill>
                  <a:schemeClr val="accent2"/>
                </a:solidFill>
                <a:ea typeface="楷体" pitchFamily="49" charset="-122"/>
                <a:cs typeface="Arial" charset="0"/>
              </a:rPr>
              <a:t>N</a:t>
            </a:r>
            <a:r>
              <a:rPr lang="en-US" altLang="zh-CN" sz="3200" dirty="0">
                <a:solidFill>
                  <a:schemeClr val="accent2"/>
                </a:solidFill>
                <a:ea typeface="楷体" pitchFamily="49" charset="-122"/>
                <a:cs typeface="Arial" charset="0"/>
              </a:rPr>
              <a:t>1——</a:t>
            </a:r>
            <a:r>
              <a:rPr lang="zh-CN" altLang="en-US" sz="3200" i="1" dirty="0">
                <a:solidFill>
                  <a:srgbClr val="FF0000"/>
                </a:solidFill>
                <a:ea typeface="楷体" pitchFamily="49" charset="-122"/>
                <a:cs typeface="Arial" charset="0"/>
              </a:rPr>
              <a:t>叔醇</a:t>
            </a:r>
            <a:endParaRPr kumimoji="1" lang="en-US" altLang="zh-CN" sz="3200" i="1" dirty="0">
              <a:solidFill>
                <a:srgbClr val="FF0000"/>
              </a:solidFill>
              <a:ea typeface="楷体" pitchFamily="49" charset="-122"/>
              <a:cs typeface="Arial" charset="0"/>
            </a:endParaRPr>
          </a:p>
        </p:txBody>
      </p:sp>
      <p:graphicFrame>
        <p:nvGraphicFramePr>
          <p:cNvPr id="30730" name="Object 10"/>
          <p:cNvGraphicFramePr>
            <a:graphicFrameLocks noChangeAspect="1"/>
          </p:cNvGraphicFramePr>
          <p:nvPr/>
        </p:nvGraphicFramePr>
        <p:xfrm>
          <a:off x="357188" y="3214688"/>
          <a:ext cx="8358187" cy="1687512"/>
        </p:xfrm>
        <a:graphic>
          <a:graphicData uri="http://schemas.openxmlformats.org/presentationml/2006/ole">
            <mc:AlternateContent xmlns:mc="http://schemas.openxmlformats.org/markup-compatibility/2006">
              <mc:Choice xmlns:v="urn:schemas-microsoft-com:vml" Requires="v">
                <p:oleObj name="CS ChemDraw Drawing" r:id="rId5" imgW="3506532" imgH="708306" progId="ChemDraw.Document.6.0">
                  <p:embed/>
                </p:oleObj>
              </mc:Choice>
              <mc:Fallback>
                <p:oleObj name="CS ChemDraw Drawing" r:id="rId5" imgW="3506532" imgH="708306" progId="ChemDraw.Document.6.0">
                  <p:embed/>
                  <p:pic>
                    <p:nvPicPr>
                      <p:cNvPr id="0"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188" y="3214688"/>
                        <a:ext cx="8358187" cy="168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矩形 13"/>
          <p:cNvSpPr/>
          <p:nvPr/>
        </p:nvSpPr>
        <p:spPr>
          <a:xfrm>
            <a:off x="1071538" y="5286388"/>
            <a:ext cx="7358114" cy="954107"/>
          </a:xfrm>
          <a:prstGeom prst="rect">
            <a:avLst/>
          </a:prstGeom>
        </p:spPr>
        <p:txBody>
          <a:bodyPr wrap="square">
            <a:spAutoFit/>
          </a:bodyPr>
          <a:lstStyle/>
          <a:p>
            <a:pPr>
              <a:buFont typeface="Wingdings" pitchFamily="2" charset="2"/>
              <a:buChar char="ü"/>
            </a:pPr>
            <a:r>
              <a:rPr lang="zh-CN" altLang="en-US" sz="2800" dirty="0">
                <a:solidFill>
                  <a:srgbClr val="FF0000"/>
                </a:solidFill>
                <a:latin typeface="+mj-lt"/>
                <a:ea typeface="黑体" pitchFamily="49" charset="-122"/>
              </a:rPr>
              <a:t>烯丙型的醇、叔醇、仲醇</a:t>
            </a:r>
            <a:r>
              <a:rPr lang="zh-CN" altLang="en-US" sz="2800" dirty="0">
                <a:solidFill>
                  <a:schemeClr val="accent2"/>
                </a:solidFill>
                <a:latin typeface="+mj-lt"/>
                <a:ea typeface="黑体" pitchFamily="49" charset="-122"/>
              </a:rPr>
              <a:t>按</a:t>
            </a:r>
            <a:r>
              <a:rPr lang="en-US" altLang="zh-CN" sz="2800" dirty="0">
                <a:solidFill>
                  <a:schemeClr val="accent2"/>
                </a:solidFill>
                <a:latin typeface="+mj-lt"/>
                <a:ea typeface="黑体" pitchFamily="49" charset="-122"/>
              </a:rPr>
              <a:t>S</a:t>
            </a:r>
            <a:r>
              <a:rPr lang="en-US" altLang="zh-CN" sz="2800" baseline="-25000" dirty="0">
                <a:solidFill>
                  <a:schemeClr val="accent2"/>
                </a:solidFill>
                <a:latin typeface="+mj-lt"/>
                <a:ea typeface="黑体" pitchFamily="49" charset="-122"/>
              </a:rPr>
              <a:t>N</a:t>
            </a:r>
            <a:r>
              <a:rPr lang="en-US" altLang="zh-CN" sz="2800" dirty="0">
                <a:solidFill>
                  <a:schemeClr val="accent2"/>
                </a:solidFill>
                <a:latin typeface="+mj-lt"/>
                <a:ea typeface="黑体" pitchFamily="49" charset="-122"/>
              </a:rPr>
              <a:t>1</a:t>
            </a:r>
            <a:r>
              <a:rPr lang="zh-CN" altLang="en-US" sz="2800" dirty="0">
                <a:solidFill>
                  <a:schemeClr val="accent2"/>
                </a:solidFill>
                <a:latin typeface="+mj-lt"/>
                <a:ea typeface="黑体" pitchFamily="49" charset="-122"/>
              </a:rPr>
              <a:t>机理反应</a:t>
            </a:r>
            <a:endParaRPr lang="en-US" altLang="zh-CN" sz="2800" dirty="0">
              <a:solidFill>
                <a:schemeClr val="accent2"/>
              </a:solidFill>
              <a:latin typeface="+mj-lt"/>
              <a:ea typeface="黑体" pitchFamily="49" charset="-122"/>
            </a:endParaRPr>
          </a:p>
          <a:p>
            <a:pPr>
              <a:buFont typeface="Wingdings" pitchFamily="2" charset="2"/>
              <a:buChar char="ü"/>
            </a:pPr>
            <a:r>
              <a:rPr lang="zh-CN" altLang="en-US" sz="2800" dirty="0">
                <a:solidFill>
                  <a:srgbClr val="FF0000"/>
                </a:solidFill>
                <a:latin typeface="+mj-lt"/>
                <a:ea typeface="黑体" pitchFamily="49" charset="-122"/>
              </a:rPr>
              <a:t>伯醇</a:t>
            </a:r>
            <a:r>
              <a:rPr lang="zh-CN" altLang="en-US" sz="2800" dirty="0">
                <a:solidFill>
                  <a:schemeClr val="accent2"/>
                </a:solidFill>
                <a:latin typeface="+mj-lt"/>
                <a:ea typeface="黑体" pitchFamily="49" charset="-122"/>
              </a:rPr>
              <a:t>按</a:t>
            </a:r>
            <a:r>
              <a:rPr lang="en-US" altLang="zh-CN" sz="2800" dirty="0">
                <a:solidFill>
                  <a:schemeClr val="accent2"/>
                </a:solidFill>
                <a:latin typeface="+mj-lt"/>
                <a:ea typeface="黑体" pitchFamily="49" charset="-122"/>
              </a:rPr>
              <a:t>S</a:t>
            </a:r>
            <a:r>
              <a:rPr lang="en-US" altLang="zh-CN" sz="2800" baseline="-25000" dirty="0">
                <a:solidFill>
                  <a:schemeClr val="accent2"/>
                </a:solidFill>
                <a:latin typeface="+mj-lt"/>
                <a:ea typeface="黑体" pitchFamily="49" charset="-122"/>
              </a:rPr>
              <a:t>N</a:t>
            </a:r>
            <a:r>
              <a:rPr lang="en-US" altLang="zh-CN" sz="2800" dirty="0">
                <a:solidFill>
                  <a:schemeClr val="accent2"/>
                </a:solidFill>
                <a:latin typeface="+mj-lt"/>
                <a:ea typeface="黑体" pitchFamily="49" charset="-122"/>
              </a:rPr>
              <a:t>2</a:t>
            </a:r>
            <a:r>
              <a:rPr lang="zh-CN" altLang="en-US" sz="2800" dirty="0">
                <a:solidFill>
                  <a:schemeClr val="accent2"/>
                </a:solidFill>
                <a:latin typeface="+mj-lt"/>
                <a:ea typeface="黑体" pitchFamily="49" charset="-122"/>
              </a:rPr>
              <a:t>机理反应。 </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6" name="灯片编号占位符 7"/>
          <p:cNvSpPr>
            <a:spLocks noGrp="1"/>
          </p:cNvSpPr>
          <p:nvPr>
            <p:ph type="sldNum" sz="quarter" idx="12"/>
          </p:nvPr>
        </p:nvSpPr>
        <p:spPr>
          <a:noFill/>
        </p:spPr>
        <p:txBody>
          <a:bodyPr/>
          <a:lstStyle/>
          <a:p>
            <a:fld id="{1E2C6AD6-2740-40E5-883D-A09F8D7906A6}" type="slidenum">
              <a:rPr lang="en-US" altLang="zh-CN"/>
              <a:pPr/>
              <a:t>17</a:t>
            </a:fld>
            <a:endParaRPr lang="en-US" altLang="zh-CN"/>
          </a:p>
        </p:txBody>
      </p:sp>
      <p:sp>
        <p:nvSpPr>
          <p:cNvPr id="32770" name="Rectangle 2"/>
          <p:cNvSpPr>
            <a:spLocks noGrp="1" noChangeArrowheads="1"/>
          </p:cNvSpPr>
          <p:nvPr>
            <p:ph type="title" idx="4294967295"/>
          </p:nvPr>
        </p:nvSpPr>
        <p:spPr>
          <a:xfrm>
            <a:off x="0" y="0"/>
            <a:ext cx="9144000" cy="571500"/>
          </a:xfrm>
          <a:blipFill>
            <a:blip r:embed="rId2"/>
            <a:tile tx="0" ty="0" sx="100000" sy="100000" flip="none" algn="tl"/>
          </a:blipFill>
        </p:spPr>
        <p:txBody>
          <a:bodyPr/>
          <a:lstStyle/>
          <a:p>
            <a:pPr algn="l" eaLnBrk="1" hangingPunct="1">
              <a:buFont typeface="Wingdings" pitchFamily="2" charset="2"/>
              <a:buChar char="ü"/>
            </a:pPr>
            <a:r>
              <a:rPr lang="en-US" altLang="zh-CN" sz="3200" dirty="0">
                <a:solidFill>
                  <a:schemeClr val="accent2"/>
                </a:solidFill>
                <a:latin typeface="+mn-lt"/>
                <a:ea typeface="黑体" pitchFamily="49" charset="-122"/>
              </a:rPr>
              <a:t>Rearrangement of Carbocation</a:t>
            </a:r>
            <a:r>
              <a:rPr lang="zh-CN" altLang="en-US" sz="3200" dirty="0">
                <a:solidFill>
                  <a:schemeClr val="accent2"/>
                </a:solidFill>
                <a:latin typeface="+mn-lt"/>
                <a:ea typeface="黑体" pitchFamily="49" charset="-122"/>
              </a:rPr>
              <a:t>（重排）</a:t>
            </a:r>
            <a:endParaRPr lang="en-US" altLang="zh-CN" sz="3200" dirty="0">
              <a:solidFill>
                <a:schemeClr val="accent2"/>
              </a:solidFill>
              <a:latin typeface="+mn-lt"/>
              <a:ea typeface="黑体" pitchFamily="49" charset="-122"/>
            </a:endParaRPr>
          </a:p>
        </p:txBody>
      </p:sp>
      <p:sp>
        <p:nvSpPr>
          <p:cNvPr id="32772" name="Text Box 6"/>
          <p:cNvSpPr txBox="1">
            <a:spLocks noChangeArrowheads="1"/>
          </p:cNvSpPr>
          <p:nvPr/>
        </p:nvSpPr>
        <p:spPr bwMode="auto">
          <a:xfrm>
            <a:off x="571472" y="5838846"/>
            <a:ext cx="7632700" cy="519112"/>
          </a:xfrm>
          <a:prstGeom prst="rect">
            <a:avLst/>
          </a:prstGeom>
          <a:noFill/>
          <a:ln w="9525">
            <a:noFill/>
            <a:miter lim="800000"/>
            <a:headEnd/>
            <a:tailEnd/>
          </a:ln>
        </p:spPr>
        <p:txBody>
          <a:bodyPr>
            <a:spAutoFit/>
          </a:bodyPr>
          <a:lstStyle/>
          <a:p>
            <a:pPr eaLnBrk="1" hangingPunct="1">
              <a:spcBef>
                <a:spcPct val="50000"/>
              </a:spcBef>
              <a:buFont typeface="Wingdings" pitchFamily="2" charset="2"/>
              <a:buChar char="ü"/>
            </a:pPr>
            <a:r>
              <a:rPr kumimoji="1" lang="zh-CN" altLang="en-US" sz="2800" dirty="0">
                <a:solidFill>
                  <a:schemeClr val="accent2"/>
                </a:solidFill>
                <a:latin typeface="Times New Roman" pitchFamily="18" charset="0"/>
                <a:ea typeface="黑体" pitchFamily="49" charset="-122"/>
              </a:rPr>
              <a:t>按</a:t>
            </a:r>
            <a:r>
              <a:rPr kumimoji="1" lang="en-US" altLang="zh-CN" sz="2800" dirty="0">
                <a:solidFill>
                  <a:schemeClr val="accent2"/>
                </a:solidFill>
                <a:latin typeface="Times New Roman" pitchFamily="18" charset="0"/>
                <a:ea typeface="黑体" pitchFamily="49" charset="-122"/>
              </a:rPr>
              <a:t>S</a:t>
            </a:r>
            <a:r>
              <a:rPr kumimoji="1" lang="en-US" altLang="zh-CN" sz="2800" baseline="-25000" dirty="0">
                <a:solidFill>
                  <a:schemeClr val="accent2"/>
                </a:solidFill>
                <a:latin typeface="Times New Roman" pitchFamily="18" charset="0"/>
                <a:ea typeface="黑体" pitchFamily="49" charset="-122"/>
              </a:rPr>
              <a:t>N</a:t>
            </a:r>
            <a:r>
              <a:rPr kumimoji="1" lang="en-US" altLang="zh-CN" sz="2800" dirty="0">
                <a:solidFill>
                  <a:schemeClr val="accent2"/>
                </a:solidFill>
                <a:latin typeface="Times New Roman" pitchFamily="18" charset="0"/>
                <a:ea typeface="黑体" pitchFamily="49" charset="-122"/>
              </a:rPr>
              <a:t>1</a:t>
            </a:r>
            <a:r>
              <a:rPr kumimoji="1" lang="zh-CN" altLang="en-US" sz="2800" dirty="0">
                <a:solidFill>
                  <a:schemeClr val="accent2"/>
                </a:solidFill>
                <a:latin typeface="Times New Roman" pitchFamily="18" charset="0"/>
                <a:ea typeface="黑体" pitchFamily="49" charset="-122"/>
              </a:rPr>
              <a:t>机理进行反应，</a:t>
            </a:r>
            <a:r>
              <a:rPr kumimoji="1" lang="zh-CN" altLang="en-US" sz="2800" dirty="0">
                <a:solidFill>
                  <a:srgbClr val="FF0000"/>
                </a:solidFill>
                <a:latin typeface="Times New Roman" pitchFamily="18" charset="0"/>
                <a:ea typeface="黑体" pitchFamily="49" charset="-122"/>
              </a:rPr>
              <a:t>碳正离子会重排</a:t>
            </a:r>
          </a:p>
        </p:txBody>
      </p:sp>
      <p:graphicFrame>
        <p:nvGraphicFramePr>
          <p:cNvPr id="2" name="对象 1"/>
          <p:cNvGraphicFramePr>
            <a:graphicFrameLocks noChangeAspect="1"/>
          </p:cNvGraphicFramePr>
          <p:nvPr>
            <p:extLst>
              <p:ext uri="{D42A27DB-BD31-4B8C-83A1-F6EECF244321}">
                <p14:modId xmlns:p14="http://schemas.microsoft.com/office/powerpoint/2010/main" val="1624160591"/>
              </p:ext>
            </p:extLst>
          </p:nvPr>
        </p:nvGraphicFramePr>
        <p:xfrm>
          <a:off x="582331" y="977879"/>
          <a:ext cx="7533957" cy="4428626"/>
        </p:xfrm>
        <a:graphic>
          <a:graphicData uri="http://schemas.openxmlformats.org/presentationml/2006/ole">
            <mc:AlternateContent xmlns:mc="http://schemas.openxmlformats.org/markup-compatibility/2006">
              <mc:Choice xmlns:v="urn:schemas-microsoft-com:vml" Requires="v">
                <p:oleObj name="CS ChemDraw Drawing" r:id="rId3" imgW="4067108" imgH="2390742" progId="ChemDraw.Document.6.0">
                  <p:embed/>
                </p:oleObj>
              </mc:Choice>
              <mc:Fallback>
                <p:oleObj name="CS ChemDraw Drawing" r:id="rId3" imgW="4067108" imgH="2390742" progId="ChemDraw.Document.6.0">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331" y="977879"/>
                        <a:ext cx="7533957" cy="44286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1"/>
          <p:cNvSpPr txBox="1">
            <a:spLocks noChangeArrowheads="1"/>
          </p:cNvSpPr>
          <p:nvPr/>
        </p:nvSpPr>
        <p:spPr bwMode="auto">
          <a:xfrm>
            <a:off x="0" y="0"/>
            <a:ext cx="9144000" cy="584775"/>
          </a:xfrm>
          <a:prstGeom prst="rect">
            <a:avLst/>
          </a:prstGeom>
          <a:blipFill>
            <a:blip r:embed="rId2"/>
            <a:tile tx="0" ty="0" sx="100000" sy="100000" flip="none" algn="tl"/>
          </a:blipFill>
          <a:ln w="9525">
            <a:noFill/>
            <a:miter lim="800000"/>
            <a:headEnd/>
            <a:tailEnd/>
          </a:ln>
        </p:spPr>
        <p:txBody>
          <a:bodyPr>
            <a:spAutoFit/>
          </a:bodyPr>
          <a:lstStyle/>
          <a:p>
            <a:pPr algn="ctr" eaLnBrk="1" hangingPunct="1"/>
            <a:r>
              <a:rPr lang="en-US" altLang="zh-CN" sz="3200" dirty="0">
                <a:solidFill>
                  <a:schemeClr val="accent2"/>
                </a:solidFill>
                <a:latin typeface="+mj-lt"/>
              </a:rPr>
              <a:t>3. </a:t>
            </a:r>
            <a:r>
              <a:rPr lang="zh-CN" altLang="en-US" sz="3200" dirty="0">
                <a:solidFill>
                  <a:schemeClr val="accent2"/>
                </a:solidFill>
                <a:latin typeface="+mj-lt"/>
              </a:rPr>
              <a:t>与</a:t>
            </a:r>
            <a:r>
              <a:rPr lang="en-US" altLang="zh-CN" sz="3200" dirty="0">
                <a:solidFill>
                  <a:schemeClr val="accent2"/>
                </a:solidFill>
                <a:latin typeface="+mj-lt"/>
              </a:rPr>
              <a:t>PCl</a:t>
            </a:r>
            <a:r>
              <a:rPr lang="en-US" altLang="zh-CN" sz="3200" baseline="-25000" dirty="0">
                <a:solidFill>
                  <a:schemeClr val="accent2"/>
                </a:solidFill>
                <a:latin typeface="+mj-lt"/>
              </a:rPr>
              <a:t>3</a:t>
            </a:r>
            <a:r>
              <a:rPr lang="en-US" altLang="zh-CN" sz="3200" dirty="0">
                <a:solidFill>
                  <a:schemeClr val="accent2"/>
                </a:solidFill>
                <a:latin typeface="+mj-lt"/>
              </a:rPr>
              <a:t>, PCl</a:t>
            </a:r>
            <a:r>
              <a:rPr lang="en-US" altLang="zh-CN" sz="3200" baseline="-25000" dirty="0">
                <a:solidFill>
                  <a:schemeClr val="accent2"/>
                </a:solidFill>
                <a:latin typeface="+mj-lt"/>
              </a:rPr>
              <a:t>5</a:t>
            </a:r>
            <a:r>
              <a:rPr lang="en-US" altLang="zh-CN" sz="3200" dirty="0">
                <a:solidFill>
                  <a:schemeClr val="accent2"/>
                </a:solidFill>
                <a:latin typeface="+mj-lt"/>
              </a:rPr>
              <a:t>, SOCl</a:t>
            </a:r>
            <a:r>
              <a:rPr lang="en-US" altLang="zh-CN" sz="3200" baseline="-25000" dirty="0">
                <a:solidFill>
                  <a:schemeClr val="accent2"/>
                </a:solidFill>
                <a:latin typeface="+mj-lt"/>
              </a:rPr>
              <a:t>2</a:t>
            </a:r>
            <a:r>
              <a:rPr lang="zh-CN" altLang="en-US" sz="3200" dirty="0">
                <a:solidFill>
                  <a:schemeClr val="accent2"/>
                </a:solidFill>
                <a:latin typeface="+mj-lt"/>
              </a:rPr>
              <a:t>反应</a:t>
            </a:r>
            <a:endParaRPr lang="en-US" altLang="zh-CN" sz="3200" dirty="0">
              <a:solidFill>
                <a:schemeClr val="accent2"/>
              </a:solidFill>
              <a:latin typeface="+mj-lt"/>
            </a:endParaRPr>
          </a:p>
        </p:txBody>
      </p:sp>
      <p:sp>
        <p:nvSpPr>
          <p:cNvPr id="36867" name="灯片编号占位符 5"/>
          <p:cNvSpPr>
            <a:spLocks noGrp="1"/>
          </p:cNvSpPr>
          <p:nvPr>
            <p:ph type="sldNum" sz="quarter" idx="12"/>
          </p:nvPr>
        </p:nvSpPr>
        <p:spPr>
          <a:noFill/>
        </p:spPr>
        <p:txBody>
          <a:bodyPr/>
          <a:lstStyle/>
          <a:p>
            <a:fld id="{92971FA1-44A2-4583-B206-02930288C325}" type="slidenum">
              <a:rPr lang="en-US" altLang="zh-CN"/>
              <a:pPr/>
              <a:t>18</a:t>
            </a:fld>
            <a:endParaRPr lang="en-US" altLang="zh-CN"/>
          </a:p>
        </p:txBody>
      </p:sp>
      <p:graphicFrame>
        <p:nvGraphicFramePr>
          <p:cNvPr id="36868" name="Object 7"/>
          <p:cNvGraphicFramePr>
            <a:graphicFrameLocks noChangeAspect="1"/>
          </p:cNvGraphicFramePr>
          <p:nvPr/>
        </p:nvGraphicFramePr>
        <p:xfrm>
          <a:off x="2000232" y="785794"/>
          <a:ext cx="5424488" cy="1214438"/>
        </p:xfrm>
        <a:graphic>
          <a:graphicData uri="http://schemas.openxmlformats.org/presentationml/2006/ole">
            <mc:AlternateContent xmlns:mc="http://schemas.openxmlformats.org/markup-compatibility/2006">
              <mc:Choice xmlns:v="urn:schemas-microsoft-com:vml" Requires="v">
                <p:oleObj r:id="rId3" imgW="2098250" imgH="470494" progId="ChemDraw.Document.6.0">
                  <p:embed/>
                </p:oleObj>
              </mc:Choice>
              <mc:Fallback>
                <p:oleObj r:id="rId3" imgW="2098250" imgH="470494" progId="ChemDraw.Document.6.0">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32" y="785794"/>
                        <a:ext cx="5424488" cy="121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7" name="直接连接符 6"/>
          <p:cNvCxnSpPr/>
          <p:nvPr/>
        </p:nvCxnSpPr>
        <p:spPr bwMode="auto">
          <a:xfrm>
            <a:off x="35496" y="2852936"/>
            <a:ext cx="9144000" cy="1588"/>
          </a:xfrm>
          <a:prstGeom prst="line">
            <a:avLst/>
          </a:prstGeom>
          <a:solidFill>
            <a:schemeClr val="accent1"/>
          </a:solidFill>
          <a:ln w="63500" cap="flat" cmpd="sng" algn="ctr">
            <a:solidFill>
              <a:srgbClr val="00B050"/>
            </a:solidFill>
            <a:prstDash val="sysDash"/>
            <a:round/>
            <a:headEnd type="none" w="med" len="med"/>
            <a:tailEnd type="none" w="med" len="med"/>
          </a:ln>
          <a:effectLst/>
        </p:spPr>
      </p:cxnSp>
      <p:sp>
        <p:nvSpPr>
          <p:cNvPr id="8" name="TextBox 18">
            <a:extLst>
              <a:ext uri="{FF2B5EF4-FFF2-40B4-BE49-F238E27FC236}">
                <a16:creationId xmlns:a16="http://schemas.microsoft.com/office/drawing/2014/main" id="{6189BA71-6641-444C-B245-BCD8381D8F20}"/>
              </a:ext>
            </a:extLst>
          </p:cNvPr>
          <p:cNvSpPr txBox="1">
            <a:spLocks noChangeArrowheads="1"/>
          </p:cNvSpPr>
          <p:nvPr/>
        </p:nvSpPr>
        <p:spPr bwMode="auto">
          <a:xfrm>
            <a:off x="6174563" y="2070090"/>
            <a:ext cx="2500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C00000"/>
                </a:solidFill>
              </a:rPr>
              <a:t>常用</a:t>
            </a:r>
            <a:r>
              <a:rPr lang="en-US" altLang="zh-CN" dirty="0">
                <a:solidFill>
                  <a:srgbClr val="C00000"/>
                </a:solidFill>
              </a:rPr>
              <a:t>PBr</a:t>
            </a:r>
            <a:r>
              <a:rPr lang="en-US" altLang="zh-CN" baseline="-25000" dirty="0">
                <a:solidFill>
                  <a:srgbClr val="C00000"/>
                </a:solidFill>
              </a:rPr>
              <a:t>3</a:t>
            </a:r>
            <a:r>
              <a:rPr lang="en-US" altLang="zh-CN" dirty="0">
                <a:solidFill>
                  <a:srgbClr val="C00000"/>
                </a:solidFill>
              </a:rPr>
              <a:t>,</a:t>
            </a:r>
            <a:r>
              <a:rPr lang="zh-CN" altLang="en-US" dirty="0">
                <a:solidFill>
                  <a:srgbClr val="C00000"/>
                </a:solidFill>
              </a:rPr>
              <a:t>红磷</a:t>
            </a:r>
            <a:r>
              <a:rPr lang="en-US" altLang="zh-CN" dirty="0">
                <a:solidFill>
                  <a:srgbClr val="C00000"/>
                </a:solidFill>
              </a:rPr>
              <a:t>+I</a:t>
            </a:r>
            <a:r>
              <a:rPr lang="en-US" altLang="zh-CN" baseline="-25000" dirty="0">
                <a:solidFill>
                  <a:srgbClr val="C00000"/>
                </a:solidFill>
              </a:rPr>
              <a:t>2</a:t>
            </a:r>
            <a:endParaRPr lang="zh-CN" altLang="en-US" baseline="-25000" dirty="0">
              <a:solidFill>
                <a:srgbClr val="C00000"/>
              </a:solidFill>
            </a:endParaRPr>
          </a:p>
        </p:txBody>
      </p:sp>
      <p:grpSp>
        <p:nvGrpSpPr>
          <p:cNvPr id="9" name="组合 17">
            <a:extLst>
              <a:ext uri="{FF2B5EF4-FFF2-40B4-BE49-F238E27FC236}">
                <a16:creationId xmlns:a16="http://schemas.microsoft.com/office/drawing/2014/main" id="{36A9E600-9E46-4E21-99A9-6A3BC4EC1292}"/>
              </a:ext>
            </a:extLst>
          </p:cNvPr>
          <p:cNvGrpSpPr>
            <a:grpSpLocks/>
          </p:cNvGrpSpPr>
          <p:nvPr/>
        </p:nvGrpSpPr>
        <p:grpSpPr bwMode="auto">
          <a:xfrm>
            <a:off x="1043608" y="3284984"/>
            <a:ext cx="4768850" cy="1150937"/>
            <a:chOff x="500034" y="2243439"/>
            <a:chExt cx="4768673" cy="1150943"/>
          </a:xfrm>
        </p:grpSpPr>
        <p:sp>
          <p:nvSpPr>
            <p:cNvPr id="10" name="Text Box 6">
              <a:extLst>
                <a:ext uri="{FF2B5EF4-FFF2-40B4-BE49-F238E27FC236}">
                  <a16:creationId xmlns:a16="http://schemas.microsoft.com/office/drawing/2014/main" id="{E60B1218-F957-4FB0-A592-068B18F6111D}"/>
                </a:ext>
              </a:extLst>
            </p:cNvPr>
            <p:cNvSpPr txBox="1">
              <a:spLocks noChangeArrowheads="1"/>
            </p:cNvSpPr>
            <p:nvPr/>
          </p:nvSpPr>
          <p:spPr bwMode="auto">
            <a:xfrm>
              <a:off x="500034" y="2428868"/>
              <a:ext cx="48574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b="1">
                  <a:solidFill>
                    <a:srgbClr val="C00000"/>
                  </a:solidFill>
                </a:rPr>
                <a:t>优</a:t>
              </a:r>
            </a:p>
            <a:p>
              <a:pPr eaLnBrk="1" hangingPunct="1"/>
              <a:r>
                <a:rPr kumimoji="0" lang="zh-CN" altLang="en-US" b="1">
                  <a:solidFill>
                    <a:srgbClr val="C00000"/>
                  </a:solidFill>
                </a:rPr>
                <a:t>点</a:t>
              </a:r>
            </a:p>
          </p:txBody>
        </p:sp>
        <p:sp>
          <p:nvSpPr>
            <p:cNvPr id="11" name="Text Box 7">
              <a:extLst>
                <a:ext uri="{FF2B5EF4-FFF2-40B4-BE49-F238E27FC236}">
                  <a16:creationId xmlns:a16="http://schemas.microsoft.com/office/drawing/2014/main" id="{E559A594-03BC-4E2A-8913-273B0CB46BC8}"/>
                </a:ext>
              </a:extLst>
            </p:cNvPr>
            <p:cNvSpPr txBox="1">
              <a:spLocks noChangeArrowheads="1"/>
            </p:cNvSpPr>
            <p:nvPr/>
          </p:nvSpPr>
          <p:spPr bwMode="auto">
            <a:xfrm>
              <a:off x="1219200" y="2243439"/>
              <a:ext cx="4049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b="1" dirty="0">
                  <a:solidFill>
                    <a:srgbClr val="000000"/>
                  </a:solidFill>
                </a:rPr>
                <a:t>避免分子中重键与</a:t>
              </a:r>
              <a:r>
                <a:rPr kumimoji="0" lang="en-US" altLang="zh-CN" b="1" dirty="0">
                  <a:solidFill>
                    <a:srgbClr val="000000"/>
                  </a:solidFill>
                </a:rPr>
                <a:t>HX</a:t>
              </a:r>
              <a:r>
                <a:rPr kumimoji="0" lang="zh-CN" altLang="en-US" b="1" dirty="0">
                  <a:solidFill>
                    <a:srgbClr val="000000"/>
                  </a:solidFill>
                </a:rPr>
                <a:t>的加成</a:t>
              </a:r>
            </a:p>
          </p:txBody>
        </p:sp>
        <p:sp>
          <p:nvSpPr>
            <p:cNvPr id="12" name="Text Box 9">
              <a:extLst>
                <a:ext uri="{FF2B5EF4-FFF2-40B4-BE49-F238E27FC236}">
                  <a16:creationId xmlns:a16="http://schemas.microsoft.com/office/drawing/2014/main" id="{51513EAC-AB94-44C0-8211-E81FE2948D73}"/>
                </a:ext>
              </a:extLst>
            </p:cNvPr>
            <p:cNvSpPr txBox="1">
              <a:spLocks noChangeArrowheads="1"/>
            </p:cNvSpPr>
            <p:nvPr/>
          </p:nvSpPr>
          <p:spPr bwMode="auto">
            <a:xfrm>
              <a:off x="1285852" y="2928934"/>
              <a:ext cx="3119765" cy="46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15000"/>
                </a:spcBef>
              </a:pPr>
              <a:r>
                <a:rPr kumimoji="0" lang="zh-CN" altLang="en-US" b="1" dirty="0">
                  <a:solidFill>
                    <a:srgbClr val="C00000"/>
                  </a:solidFill>
                </a:rPr>
                <a:t>按</a:t>
              </a:r>
              <a:r>
                <a:rPr kumimoji="0" lang="en-US" altLang="zh-CN" b="1" dirty="0">
                  <a:solidFill>
                    <a:srgbClr val="C00000"/>
                  </a:solidFill>
                </a:rPr>
                <a:t>S</a:t>
              </a:r>
              <a:r>
                <a:rPr kumimoji="0" lang="en-US" altLang="zh-CN" b="1" baseline="-25000" dirty="0">
                  <a:solidFill>
                    <a:srgbClr val="C00000"/>
                  </a:solidFill>
                </a:rPr>
                <a:t>N</a:t>
              </a:r>
              <a:r>
                <a:rPr kumimoji="0" lang="en-US" altLang="zh-CN" b="1" dirty="0">
                  <a:solidFill>
                    <a:srgbClr val="C00000"/>
                  </a:solidFill>
                </a:rPr>
                <a:t>2</a:t>
              </a:r>
              <a:r>
                <a:rPr kumimoji="0" lang="zh-CN" altLang="en-US" b="1" dirty="0">
                  <a:solidFill>
                    <a:srgbClr val="C00000"/>
                  </a:solidFill>
                </a:rPr>
                <a:t>反应</a:t>
              </a:r>
              <a:r>
                <a:rPr kumimoji="0" lang="zh-CN" altLang="en-US" b="1" dirty="0">
                  <a:solidFill>
                    <a:srgbClr val="C00000"/>
                  </a:solidFill>
                  <a:latin typeface="Arial" panose="020B0604020202020204" pitchFamily="34" charset="0"/>
                </a:rPr>
                <a:t>——</a:t>
              </a:r>
              <a:r>
                <a:rPr kumimoji="0" lang="zh-CN" altLang="en-US" b="1" dirty="0">
                  <a:solidFill>
                    <a:srgbClr val="C00000"/>
                  </a:solidFill>
                </a:rPr>
                <a:t>不重排</a:t>
              </a:r>
            </a:p>
          </p:txBody>
        </p:sp>
        <p:sp>
          <p:nvSpPr>
            <p:cNvPr id="13" name="AutoShape 10">
              <a:extLst>
                <a:ext uri="{FF2B5EF4-FFF2-40B4-BE49-F238E27FC236}">
                  <a16:creationId xmlns:a16="http://schemas.microsoft.com/office/drawing/2014/main" id="{AD942A30-5098-462C-BB88-00574ED90AE4}"/>
                </a:ext>
              </a:extLst>
            </p:cNvPr>
            <p:cNvSpPr>
              <a:spLocks/>
            </p:cNvSpPr>
            <p:nvPr/>
          </p:nvSpPr>
          <p:spPr bwMode="auto">
            <a:xfrm>
              <a:off x="1000100" y="2428868"/>
              <a:ext cx="228576" cy="841380"/>
            </a:xfrm>
            <a:prstGeom prst="leftBrace">
              <a:avLst>
                <a:gd name="adj1" fmla="val 38429"/>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 name="Group 8">
            <a:extLst>
              <a:ext uri="{FF2B5EF4-FFF2-40B4-BE49-F238E27FC236}">
                <a16:creationId xmlns:a16="http://schemas.microsoft.com/office/drawing/2014/main" id="{C23C2AD5-0142-B296-22D3-BD01AA2ABFC3}"/>
              </a:ext>
            </a:extLst>
          </p:cNvPr>
          <p:cNvGrpSpPr>
            <a:grpSpLocks/>
          </p:cNvGrpSpPr>
          <p:nvPr/>
        </p:nvGrpSpPr>
        <p:grpSpPr bwMode="auto">
          <a:xfrm>
            <a:off x="677863" y="2209800"/>
            <a:ext cx="7162800" cy="3727451"/>
            <a:chOff x="427" y="1488"/>
            <a:chExt cx="4512" cy="2348"/>
          </a:xfrm>
        </p:grpSpPr>
        <p:graphicFrame>
          <p:nvGraphicFramePr>
            <p:cNvPr id="3" name="Object 5">
              <a:extLst>
                <a:ext uri="{FF2B5EF4-FFF2-40B4-BE49-F238E27FC236}">
                  <a16:creationId xmlns:a16="http://schemas.microsoft.com/office/drawing/2014/main" id="{03354904-6451-78A0-6299-3674376DD4B3}"/>
                </a:ext>
              </a:extLst>
            </p:cNvPr>
            <p:cNvGraphicFramePr>
              <a:graphicFrameLocks noChangeAspect="1"/>
            </p:cNvGraphicFramePr>
            <p:nvPr>
              <p:extLst>
                <p:ext uri="{D42A27DB-BD31-4B8C-83A1-F6EECF244321}">
                  <p14:modId xmlns:p14="http://schemas.microsoft.com/office/powerpoint/2010/main" val="3418957710"/>
                </p:ext>
              </p:extLst>
            </p:nvPr>
          </p:nvGraphicFramePr>
          <p:xfrm>
            <a:off x="427" y="3051"/>
            <a:ext cx="4512" cy="785"/>
          </p:xfrm>
          <a:graphic>
            <a:graphicData uri="http://schemas.openxmlformats.org/presentationml/2006/ole">
              <mc:AlternateContent xmlns:mc="http://schemas.openxmlformats.org/markup-compatibility/2006">
                <mc:Choice xmlns:v="urn:schemas-microsoft-com:vml" Requires="v">
                  <p:oleObj name="ISIS/Draw Sketch" r:id="rId5" imgW="4219560" imgH="733320" progId="ISISServer">
                    <p:embed/>
                  </p:oleObj>
                </mc:Choice>
                <mc:Fallback>
                  <p:oleObj name="ISIS/Draw Sketch" r:id="rId5" imgW="4219560" imgH="733320" progId="ISISServer">
                    <p:embed/>
                    <p:pic>
                      <p:nvPicPr>
                        <p:cNvPr id="6" name="Object 5">
                          <a:extLst>
                            <a:ext uri="{FF2B5EF4-FFF2-40B4-BE49-F238E27FC236}">
                              <a16:creationId xmlns:a16="http://schemas.microsoft.com/office/drawing/2014/main" id="{A521BB36-1472-4D1B-8370-2356021AF6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 y="3051"/>
                          <a:ext cx="4512" cy="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 Box 6">
              <a:extLst>
                <a:ext uri="{FF2B5EF4-FFF2-40B4-BE49-F238E27FC236}">
                  <a16:creationId xmlns:a16="http://schemas.microsoft.com/office/drawing/2014/main" id="{5BBE6F9A-0FE8-036B-E428-97ABCAEAF959}"/>
                </a:ext>
              </a:extLst>
            </p:cNvPr>
            <p:cNvSpPr txBox="1">
              <a:spLocks noChangeArrowheads="1"/>
            </p:cNvSpPr>
            <p:nvPr/>
          </p:nvSpPr>
          <p:spPr bwMode="auto">
            <a:xfrm>
              <a:off x="2352" y="1488"/>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600" b="1"/>
                <a:t>苯</a:t>
              </a:r>
            </a:p>
          </p:txBody>
        </p:sp>
        <p:sp>
          <p:nvSpPr>
            <p:cNvPr id="5" name="Text Box 7">
              <a:extLst>
                <a:ext uri="{FF2B5EF4-FFF2-40B4-BE49-F238E27FC236}">
                  <a16:creationId xmlns:a16="http://schemas.microsoft.com/office/drawing/2014/main" id="{47452FFF-36CC-7B79-6F79-2F82BC8A747E}"/>
                </a:ext>
              </a:extLst>
            </p:cNvPr>
            <p:cNvSpPr txBox="1">
              <a:spLocks noChangeArrowheads="1"/>
            </p:cNvSpPr>
            <p:nvPr/>
          </p:nvSpPr>
          <p:spPr bwMode="auto">
            <a:xfrm>
              <a:off x="2304" y="1708"/>
              <a:ext cx="4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600" b="1"/>
                <a:t>89％</a:t>
              </a:r>
            </a:p>
          </p:txBody>
        </p:sp>
      </p:grpSp>
      <p:grpSp>
        <p:nvGrpSpPr>
          <p:cNvPr id="6" name="Group 11">
            <a:extLst>
              <a:ext uri="{FF2B5EF4-FFF2-40B4-BE49-F238E27FC236}">
                <a16:creationId xmlns:a16="http://schemas.microsoft.com/office/drawing/2014/main" id="{6DB39DF5-07CB-0091-C816-52449FEEA475}"/>
              </a:ext>
            </a:extLst>
          </p:cNvPr>
          <p:cNvGrpSpPr>
            <a:grpSpLocks/>
          </p:cNvGrpSpPr>
          <p:nvPr/>
        </p:nvGrpSpPr>
        <p:grpSpPr bwMode="auto">
          <a:xfrm>
            <a:off x="431800" y="3581401"/>
            <a:ext cx="8153400" cy="3192463"/>
            <a:chOff x="272" y="2256"/>
            <a:chExt cx="5136" cy="2011"/>
          </a:xfrm>
        </p:grpSpPr>
        <p:graphicFrame>
          <p:nvGraphicFramePr>
            <p:cNvPr id="14" name="Object 9">
              <a:extLst>
                <a:ext uri="{FF2B5EF4-FFF2-40B4-BE49-F238E27FC236}">
                  <a16:creationId xmlns:a16="http://schemas.microsoft.com/office/drawing/2014/main" id="{BD853C1E-2D35-BCAB-7A54-E1DEEBC596F4}"/>
                </a:ext>
              </a:extLst>
            </p:cNvPr>
            <p:cNvGraphicFramePr>
              <a:graphicFrameLocks noChangeAspect="1"/>
            </p:cNvGraphicFramePr>
            <p:nvPr>
              <p:extLst>
                <p:ext uri="{D42A27DB-BD31-4B8C-83A1-F6EECF244321}">
                  <p14:modId xmlns:p14="http://schemas.microsoft.com/office/powerpoint/2010/main" val="239763622"/>
                </p:ext>
              </p:extLst>
            </p:nvPr>
          </p:nvGraphicFramePr>
          <p:xfrm>
            <a:off x="272" y="3703"/>
            <a:ext cx="5136" cy="564"/>
          </p:xfrm>
          <a:graphic>
            <a:graphicData uri="http://schemas.openxmlformats.org/presentationml/2006/ole">
              <mc:AlternateContent xmlns:mc="http://schemas.openxmlformats.org/markup-compatibility/2006">
                <mc:Choice xmlns:v="urn:schemas-microsoft-com:vml" Requires="v">
                  <p:oleObj name="ISIS/Draw Sketch" r:id="rId7" imgW="4771800" imgH="523800" progId="ISISServer">
                    <p:embed/>
                  </p:oleObj>
                </mc:Choice>
                <mc:Fallback>
                  <p:oleObj name="ISIS/Draw Sketch" r:id="rId7" imgW="4771800" imgH="523800" progId="ISISServer">
                    <p:embed/>
                    <p:pic>
                      <p:nvPicPr>
                        <p:cNvPr id="10" name="Object 9">
                          <a:extLst>
                            <a:ext uri="{FF2B5EF4-FFF2-40B4-BE49-F238E27FC236}">
                              <a16:creationId xmlns:a16="http://schemas.microsoft.com/office/drawing/2014/main" id="{0C8B7354-0C35-4556-96ED-8ED269FAE49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2" y="3703"/>
                          <a:ext cx="5136" cy="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Rectangle 10">
              <a:extLst>
                <a:ext uri="{FF2B5EF4-FFF2-40B4-BE49-F238E27FC236}">
                  <a16:creationId xmlns:a16="http://schemas.microsoft.com/office/drawing/2014/main" id="{6A45EA14-6458-57C0-DDE6-53AFFBB702C9}"/>
                </a:ext>
              </a:extLst>
            </p:cNvPr>
            <p:cNvSpPr>
              <a:spLocks noChangeArrowheads="1"/>
            </p:cNvSpPr>
            <p:nvPr/>
          </p:nvSpPr>
          <p:spPr bwMode="auto">
            <a:xfrm>
              <a:off x="2496" y="2256"/>
              <a:ext cx="3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1"/>
                <a:t>81％</a:t>
              </a:r>
            </a:p>
          </p:txBody>
        </p:sp>
      </p:gr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4CAFFB1-7FFA-4FEB-819E-2E051468703D}"/>
              </a:ext>
            </a:extLst>
          </p:cNvPr>
          <p:cNvSpPr>
            <a:spLocks noGrp="1"/>
          </p:cNvSpPr>
          <p:nvPr>
            <p:ph type="sldNum" sz="quarter" idx="12"/>
          </p:nvPr>
        </p:nvSpPr>
        <p:spPr/>
        <p:txBody>
          <a:bodyPr/>
          <a:lstStyle/>
          <a:p>
            <a:fld id="{C36DAA3A-1266-4EE8-A2DC-7D60A2AA089D}" type="slidenum">
              <a:rPr lang="en-US" altLang="zh-CN" smtClean="0"/>
              <a:pPr/>
              <a:t>19</a:t>
            </a:fld>
            <a:endParaRPr lang="en-US" altLang="zh-CN"/>
          </a:p>
        </p:txBody>
      </p:sp>
      <p:sp>
        <p:nvSpPr>
          <p:cNvPr id="3" name="灯片编号占位符 4">
            <a:extLst>
              <a:ext uri="{FF2B5EF4-FFF2-40B4-BE49-F238E27FC236}">
                <a16:creationId xmlns:a16="http://schemas.microsoft.com/office/drawing/2014/main" id="{3EFCE103-7077-4251-B33D-517C11263BBF}"/>
              </a:ext>
            </a:extLst>
          </p:cNvPr>
          <p:cNvSpPr txBox="1">
            <a:spLocks/>
          </p:cNvSpPr>
          <p:nvPr/>
        </p:nvSpPr>
        <p:spPr bwMode="auto">
          <a:xfrm>
            <a:off x="6553200" y="6248400"/>
            <a:ext cx="19050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r"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pPr eaLnBrk="1" hangingPunct="1"/>
            <a:fld id="{131224A0-996C-4AD2-8C7F-505A1DCD6231}" type="slidenum">
              <a:rPr kumimoji="0" lang="zh-CN" altLang="en-US" sz="1400" smtClean="0"/>
              <a:pPr eaLnBrk="1" hangingPunct="1"/>
              <a:t>19</a:t>
            </a:fld>
            <a:endParaRPr kumimoji="0" lang="zh-CN" altLang="en-US" sz="1400"/>
          </a:p>
        </p:txBody>
      </p:sp>
      <p:sp>
        <p:nvSpPr>
          <p:cNvPr id="4" name="Rectangle 2">
            <a:extLst>
              <a:ext uri="{FF2B5EF4-FFF2-40B4-BE49-F238E27FC236}">
                <a16:creationId xmlns:a16="http://schemas.microsoft.com/office/drawing/2014/main" id="{EE339011-AB18-4D9C-AF53-0E494C77EBF2}"/>
              </a:ext>
            </a:extLst>
          </p:cNvPr>
          <p:cNvSpPr txBox="1">
            <a:spLocks noChangeArrowheads="1"/>
          </p:cNvSpPr>
          <p:nvPr/>
        </p:nvSpPr>
        <p:spPr>
          <a:xfrm>
            <a:off x="-1836712" y="587375"/>
            <a:ext cx="7772400" cy="8382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eaLnBrk="1" hangingPunct="1"/>
            <a:r>
              <a:rPr lang="zh-CN" altLang="en-US" sz="2800" b="1" kern="0" dirty="0">
                <a:latin typeface="微软雅黑" panose="020B0503020204020204" pitchFamily="34" charset="-122"/>
                <a:ea typeface="微软雅黑" panose="020B0503020204020204" pitchFamily="34" charset="-122"/>
              </a:rPr>
              <a:t>与亚硫酰氯的反应</a:t>
            </a:r>
          </a:p>
        </p:txBody>
      </p:sp>
      <p:grpSp>
        <p:nvGrpSpPr>
          <p:cNvPr id="5" name="Group 8">
            <a:extLst>
              <a:ext uri="{FF2B5EF4-FFF2-40B4-BE49-F238E27FC236}">
                <a16:creationId xmlns:a16="http://schemas.microsoft.com/office/drawing/2014/main" id="{1CB33823-5978-4677-BFA0-D6FB78C142D8}"/>
              </a:ext>
            </a:extLst>
          </p:cNvPr>
          <p:cNvGrpSpPr>
            <a:grpSpLocks/>
          </p:cNvGrpSpPr>
          <p:nvPr/>
        </p:nvGrpSpPr>
        <p:grpSpPr bwMode="auto">
          <a:xfrm>
            <a:off x="609600" y="1828800"/>
            <a:ext cx="7162800" cy="1246188"/>
            <a:chOff x="384" y="1248"/>
            <a:chExt cx="4512" cy="785"/>
          </a:xfrm>
        </p:grpSpPr>
        <p:graphicFrame>
          <p:nvGraphicFramePr>
            <p:cNvPr id="6" name="Object 5">
              <a:extLst>
                <a:ext uri="{FF2B5EF4-FFF2-40B4-BE49-F238E27FC236}">
                  <a16:creationId xmlns:a16="http://schemas.microsoft.com/office/drawing/2014/main" id="{A521BB36-1472-4D1B-8370-2356021AF6A3}"/>
                </a:ext>
              </a:extLst>
            </p:cNvPr>
            <p:cNvGraphicFramePr>
              <a:graphicFrameLocks noChangeAspect="1"/>
            </p:cNvGraphicFramePr>
            <p:nvPr/>
          </p:nvGraphicFramePr>
          <p:xfrm>
            <a:off x="384" y="1248"/>
            <a:ext cx="4512" cy="785"/>
          </p:xfrm>
          <a:graphic>
            <a:graphicData uri="http://schemas.openxmlformats.org/presentationml/2006/ole">
              <mc:AlternateContent xmlns:mc="http://schemas.openxmlformats.org/markup-compatibility/2006">
                <mc:Choice xmlns:v="urn:schemas-microsoft-com:vml" Requires="v">
                  <p:oleObj name="ISIS/Draw Sketch" r:id="rId2" imgW="4219560" imgH="733320" progId="ISISServer">
                    <p:embed/>
                  </p:oleObj>
                </mc:Choice>
                <mc:Fallback>
                  <p:oleObj name="ISIS/Draw Sketch" r:id="rId2" imgW="4219560" imgH="733320" progId="ISISServer">
                    <p:embed/>
                    <p:pic>
                      <p:nvPicPr>
                        <p:cNvPr id="43011" name="Object 5">
                          <a:extLst>
                            <a:ext uri="{FF2B5EF4-FFF2-40B4-BE49-F238E27FC236}">
                              <a16:creationId xmlns:a16="http://schemas.microsoft.com/office/drawing/2014/main" id="{D18E5A71-3A86-406D-90EF-BE773767A5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 y="1248"/>
                          <a:ext cx="4512" cy="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6">
              <a:extLst>
                <a:ext uri="{FF2B5EF4-FFF2-40B4-BE49-F238E27FC236}">
                  <a16:creationId xmlns:a16="http://schemas.microsoft.com/office/drawing/2014/main" id="{BF58207B-6EBB-483B-A3FF-9E3AD4E6EEAD}"/>
                </a:ext>
              </a:extLst>
            </p:cNvPr>
            <p:cNvSpPr txBox="1">
              <a:spLocks noChangeArrowheads="1"/>
            </p:cNvSpPr>
            <p:nvPr/>
          </p:nvSpPr>
          <p:spPr bwMode="auto">
            <a:xfrm>
              <a:off x="2352" y="1488"/>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600" b="1"/>
                <a:t>苯</a:t>
              </a:r>
            </a:p>
          </p:txBody>
        </p:sp>
        <p:sp>
          <p:nvSpPr>
            <p:cNvPr id="8" name="Text Box 7">
              <a:extLst>
                <a:ext uri="{FF2B5EF4-FFF2-40B4-BE49-F238E27FC236}">
                  <a16:creationId xmlns:a16="http://schemas.microsoft.com/office/drawing/2014/main" id="{F210E567-FA13-4DB6-A137-02CD4B884461}"/>
                </a:ext>
              </a:extLst>
            </p:cNvPr>
            <p:cNvSpPr txBox="1">
              <a:spLocks noChangeArrowheads="1"/>
            </p:cNvSpPr>
            <p:nvPr/>
          </p:nvSpPr>
          <p:spPr bwMode="auto">
            <a:xfrm>
              <a:off x="2304" y="1708"/>
              <a:ext cx="4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600" b="1"/>
                <a:t>89％</a:t>
              </a:r>
            </a:p>
          </p:txBody>
        </p:sp>
      </p:grpSp>
      <p:grpSp>
        <p:nvGrpSpPr>
          <p:cNvPr id="9" name="Group 11">
            <a:extLst>
              <a:ext uri="{FF2B5EF4-FFF2-40B4-BE49-F238E27FC236}">
                <a16:creationId xmlns:a16="http://schemas.microsoft.com/office/drawing/2014/main" id="{A0D15D99-D608-4B62-9421-463D40CBC1ED}"/>
              </a:ext>
            </a:extLst>
          </p:cNvPr>
          <p:cNvGrpSpPr>
            <a:grpSpLocks/>
          </p:cNvGrpSpPr>
          <p:nvPr/>
        </p:nvGrpSpPr>
        <p:grpSpPr bwMode="auto">
          <a:xfrm>
            <a:off x="457200" y="3352800"/>
            <a:ext cx="8153400" cy="895350"/>
            <a:chOff x="288" y="2112"/>
            <a:chExt cx="5136" cy="564"/>
          </a:xfrm>
        </p:grpSpPr>
        <p:graphicFrame>
          <p:nvGraphicFramePr>
            <p:cNvPr id="10" name="Object 9">
              <a:extLst>
                <a:ext uri="{FF2B5EF4-FFF2-40B4-BE49-F238E27FC236}">
                  <a16:creationId xmlns:a16="http://schemas.microsoft.com/office/drawing/2014/main" id="{0C8B7354-0C35-4556-96ED-8ED269FAE493}"/>
                </a:ext>
              </a:extLst>
            </p:cNvPr>
            <p:cNvGraphicFramePr>
              <a:graphicFrameLocks noChangeAspect="1"/>
            </p:cNvGraphicFramePr>
            <p:nvPr/>
          </p:nvGraphicFramePr>
          <p:xfrm>
            <a:off x="288" y="2112"/>
            <a:ext cx="5136" cy="564"/>
          </p:xfrm>
          <a:graphic>
            <a:graphicData uri="http://schemas.openxmlformats.org/presentationml/2006/ole">
              <mc:AlternateContent xmlns:mc="http://schemas.openxmlformats.org/markup-compatibility/2006">
                <mc:Choice xmlns:v="urn:schemas-microsoft-com:vml" Requires="v">
                  <p:oleObj name="ISIS/Draw Sketch" r:id="rId4" imgW="4771800" imgH="523800" progId="ISISServer">
                    <p:embed/>
                  </p:oleObj>
                </mc:Choice>
                <mc:Fallback>
                  <p:oleObj name="ISIS/Draw Sketch" r:id="rId4" imgW="4771800" imgH="523800" progId="ISISServer">
                    <p:embed/>
                    <p:pic>
                      <p:nvPicPr>
                        <p:cNvPr id="43010" name="Object 9">
                          <a:extLst>
                            <a:ext uri="{FF2B5EF4-FFF2-40B4-BE49-F238E27FC236}">
                              <a16:creationId xmlns:a16="http://schemas.microsoft.com/office/drawing/2014/main" id="{4D909018-3003-49C8-B250-89F1389922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 y="2112"/>
                          <a:ext cx="5136" cy="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Rectangle 10">
              <a:extLst>
                <a:ext uri="{FF2B5EF4-FFF2-40B4-BE49-F238E27FC236}">
                  <a16:creationId xmlns:a16="http://schemas.microsoft.com/office/drawing/2014/main" id="{B8C1C995-B44B-49EC-B559-81E4B3974600}"/>
                </a:ext>
              </a:extLst>
            </p:cNvPr>
            <p:cNvSpPr>
              <a:spLocks noChangeArrowheads="1"/>
            </p:cNvSpPr>
            <p:nvPr/>
          </p:nvSpPr>
          <p:spPr bwMode="auto">
            <a:xfrm>
              <a:off x="2496" y="2256"/>
              <a:ext cx="3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1"/>
                <a:t>81％</a:t>
              </a:r>
            </a:p>
          </p:txBody>
        </p:sp>
      </p:grpSp>
    </p:spTree>
    <p:extLst>
      <p:ext uri="{BB962C8B-B14F-4D97-AF65-F5344CB8AC3E}">
        <p14:creationId xmlns:p14="http://schemas.microsoft.com/office/powerpoint/2010/main" val="25581687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灯片编号占位符 5"/>
          <p:cNvSpPr>
            <a:spLocks noGrp="1"/>
          </p:cNvSpPr>
          <p:nvPr>
            <p:ph type="sldNum" sz="quarter" idx="12"/>
          </p:nvPr>
        </p:nvSpPr>
        <p:spPr>
          <a:noFill/>
        </p:spPr>
        <p:txBody>
          <a:bodyPr/>
          <a:lstStyle/>
          <a:p>
            <a:fld id="{9DB5053D-4CE6-4743-8F2B-33E3406B145C}" type="slidenum">
              <a:rPr lang="en-US" altLang="zh-CN"/>
              <a:pPr/>
              <a:t>2</a:t>
            </a:fld>
            <a:endParaRPr lang="en-US" altLang="zh-CN"/>
          </a:p>
        </p:txBody>
      </p:sp>
      <p:sp>
        <p:nvSpPr>
          <p:cNvPr id="324610" name="Rectangle 2"/>
          <p:cNvSpPr>
            <a:spLocks noGrp="1" noChangeArrowheads="1"/>
          </p:cNvSpPr>
          <p:nvPr>
            <p:ph type="title" idx="4294967295"/>
          </p:nvPr>
        </p:nvSpPr>
        <p:spPr>
          <a:xfrm>
            <a:off x="0" y="0"/>
            <a:ext cx="9144000" cy="549275"/>
          </a:xfrm>
          <a:blipFill>
            <a:blip r:embed="rId2"/>
            <a:tile tx="0" ty="0" sx="100000" sy="100000" flip="none" algn="tl"/>
          </a:blipFill>
        </p:spPr>
        <p:txBody>
          <a:bodyPr/>
          <a:lstStyle/>
          <a:p>
            <a:pPr eaLnBrk="1" hangingPunct="1">
              <a:defRPr/>
            </a:pPr>
            <a:r>
              <a:rPr lang="en-US" altLang="zh-CN" sz="3600" dirty="0">
                <a:solidFill>
                  <a:schemeClr val="accent2"/>
                </a:solidFill>
                <a:latin typeface="+mn-lt"/>
                <a:ea typeface="黑体" pitchFamily="49" charset="-122"/>
              </a:rPr>
              <a:t>10.1  </a:t>
            </a:r>
            <a:r>
              <a:rPr lang="zh-CN" altLang="en-US" sz="3600" dirty="0">
                <a:solidFill>
                  <a:schemeClr val="accent2"/>
                </a:solidFill>
                <a:latin typeface="+mn-lt"/>
                <a:ea typeface="黑体" pitchFamily="49" charset="-122"/>
              </a:rPr>
              <a:t>醇（</a:t>
            </a:r>
            <a:r>
              <a:rPr lang="en-US" altLang="zh-CN" sz="3600" dirty="0">
                <a:solidFill>
                  <a:schemeClr val="accent2"/>
                </a:solidFill>
                <a:latin typeface="+mn-lt"/>
                <a:ea typeface="黑体" pitchFamily="49" charset="-122"/>
              </a:rPr>
              <a:t>Alcohol</a:t>
            </a:r>
            <a:r>
              <a:rPr lang="zh-CN" altLang="en-US" sz="3600" dirty="0">
                <a:solidFill>
                  <a:schemeClr val="accent2"/>
                </a:solidFill>
                <a:latin typeface="+mn-lt"/>
                <a:ea typeface="黑体" pitchFamily="49" charset="-122"/>
              </a:rPr>
              <a:t>）</a:t>
            </a:r>
          </a:p>
        </p:txBody>
      </p:sp>
      <p:sp>
        <p:nvSpPr>
          <p:cNvPr id="4099" name="Text Box 4"/>
          <p:cNvSpPr txBox="1">
            <a:spLocks noChangeArrowheads="1"/>
          </p:cNvSpPr>
          <p:nvPr/>
        </p:nvSpPr>
        <p:spPr bwMode="auto">
          <a:xfrm>
            <a:off x="611188" y="4149725"/>
            <a:ext cx="8135937" cy="2028825"/>
          </a:xfrm>
          <a:prstGeom prst="rect">
            <a:avLst/>
          </a:prstGeom>
          <a:noFill/>
          <a:ln w="38100">
            <a:solidFill>
              <a:schemeClr val="bg1"/>
            </a:solidFill>
            <a:miter lim="800000"/>
            <a:headEnd/>
            <a:tailEnd/>
          </a:ln>
        </p:spPr>
        <p:txBody>
          <a:bodyPr>
            <a:spAutoFit/>
          </a:bodyPr>
          <a:lstStyle/>
          <a:p>
            <a:pPr eaLnBrk="1" hangingPunct="1">
              <a:lnSpc>
                <a:spcPct val="130000"/>
              </a:lnSpc>
              <a:buFont typeface="Arial" charset="0"/>
              <a:buChar char="♠"/>
            </a:pPr>
            <a:r>
              <a:rPr lang="zh-CN" altLang="en-US" sz="2400" dirty="0">
                <a:solidFill>
                  <a:schemeClr val="accent2"/>
                </a:solidFill>
                <a:ea typeface="黑体" pitchFamily="49" charset="-122"/>
                <a:cs typeface="Arial" charset="0"/>
              </a:rPr>
              <a:t>醇是羟基连接在</a:t>
            </a:r>
            <a:r>
              <a:rPr lang="zh-CN" altLang="en-US" sz="2400" dirty="0">
                <a:solidFill>
                  <a:srgbClr val="FF0000"/>
                </a:solidFill>
                <a:ea typeface="黑体" pitchFamily="49" charset="-122"/>
                <a:cs typeface="Arial" charset="0"/>
              </a:rPr>
              <a:t>饱和的</a:t>
            </a:r>
            <a:r>
              <a:rPr lang="en-US" altLang="zh-CN" sz="2400" dirty="0">
                <a:solidFill>
                  <a:srgbClr val="FF0000"/>
                </a:solidFill>
                <a:ea typeface="黑体" pitchFamily="49" charset="-122"/>
                <a:cs typeface="Arial" charset="0"/>
              </a:rPr>
              <a:t>sp</a:t>
            </a:r>
            <a:r>
              <a:rPr lang="en-US" altLang="zh-CN" sz="2400" baseline="30000" dirty="0">
                <a:solidFill>
                  <a:srgbClr val="FF0000"/>
                </a:solidFill>
                <a:ea typeface="黑体" pitchFamily="49" charset="-122"/>
                <a:cs typeface="Arial" charset="0"/>
              </a:rPr>
              <a:t>3</a:t>
            </a:r>
            <a:r>
              <a:rPr lang="zh-CN" altLang="en-US" sz="2400" dirty="0">
                <a:solidFill>
                  <a:srgbClr val="FF0000"/>
                </a:solidFill>
                <a:ea typeface="黑体" pitchFamily="49" charset="-122"/>
                <a:cs typeface="Arial" charset="0"/>
              </a:rPr>
              <a:t>杂化的碳原子</a:t>
            </a:r>
            <a:r>
              <a:rPr lang="zh-CN" altLang="en-US" sz="2400" dirty="0">
                <a:solidFill>
                  <a:schemeClr val="accent2"/>
                </a:solidFill>
                <a:ea typeface="黑体" pitchFamily="49" charset="-122"/>
                <a:cs typeface="Arial" charset="0"/>
              </a:rPr>
              <a:t>上的化合物</a:t>
            </a:r>
            <a:r>
              <a:rPr lang="en-US" altLang="zh-CN" sz="2400" dirty="0">
                <a:solidFill>
                  <a:schemeClr val="accent2"/>
                </a:solidFill>
                <a:ea typeface="黑体" pitchFamily="49" charset="-122"/>
                <a:cs typeface="Arial" charset="0"/>
              </a:rPr>
              <a:t>.</a:t>
            </a:r>
          </a:p>
          <a:p>
            <a:pPr eaLnBrk="1" hangingPunct="1">
              <a:lnSpc>
                <a:spcPct val="130000"/>
              </a:lnSpc>
              <a:buFont typeface="Arial" charset="0"/>
              <a:buChar char="♠"/>
            </a:pPr>
            <a:r>
              <a:rPr lang="zh-CN" altLang="en-US" sz="2400" dirty="0">
                <a:solidFill>
                  <a:schemeClr val="accent2"/>
                </a:solidFill>
                <a:ea typeface="黑体" pitchFamily="49" charset="-122"/>
                <a:cs typeface="Arial" charset="0"/>
              </a:rPr>
              <a:t>醇可以被看作是水分子中的一个羟基氢原子被烃基所取代而形成的有机衍生物</a:t>
            </a:r>
            <a:r>
              <a:rPr lang="en-US" altLang="zh-CN" sz="2400" dirty="0">
                <a:solidFill>
                  <a:schemeClr val="accent2"/>
                </a:solidFill>
                <a:ea typeface="黑体" pitchFamily="49" charset="-122"/>
                <a:cs typeface="Arial" charset="0"/>
              </a:rPr>
              <a:t>.</a:t>
            </a:r>
          </a:p>
          <a:p>
            <a:pPr eaLnBrk="1" hangingPunct="1">
              <a:lnSpc>
                <a:spcPct val="130000"/>
              </a:lnSpc>
              <a:buFont typeface="Arial" charset="0"/>
              <a:buChar char="♠"/>
            </a:pPr>
            <a:r>
              <a:rPr lang="zh-CN" altLang="en-US" sz="2400" dirty="0">
                <a:solidFill>
                  <a:schemeClr val="accent2"/>
                </a:solidFill>
                <a:ea typeface="黑体" pitchFamily="49" charset="-122"/>
                <a:cs typeface="Arial" charset="0"/>
              </a:rPr>
              <a:t>醇分子的官能团是</a:t>
            </a:r>
            <a:r>
              <a:rPr lang="zh-CN" altLang="en-US" sz="2400" dirty="0">
                <a:solidFill>
                  <a:srgbClr val="FF0000"/>
                </a:solidFill>
                <a:ea typeface="黑体" pitchFamily="49" charset="-122"/>
                <a:cs typeface="Arial" charset="0"/>
              </a:rPr>
              <a:t>羟基</a:t>
            </a:r>
            <a:r>
              <a:rPr lang="en-US" altLang="zh-CN" sz="2400" dirty="0">
                <a:solidFill>
                  <a:srgbClr val="FF0000"/>
                </a:solidFill>
                <a:ea typeface="黑体" pitchFamily="49" charset="-122"/>
                <a:cs typeface="Arial" charset="0"/>
              </a:rPr>
              <a:t>(hydroxyl group) -OH</a:t>
            </a:r>
            <a:r>
              <a:rPr lang="en-US" altLang="zh-CN" sz="2400" dirty="0">
                <a:solidFill>
                  <a:schemeClr val="accent2"/>
                </a:solidFill>
                <a:ea typeface="黑体" pitchFamily="49" charset="-122"/>
                <a:cs typeface="Arial" charset="0"/>
              </a:rPr>
              <a:t>.</a:t>
            </a:r>
          </a:p>
        </p:txBody>
      </p:sp>
      <p:sp>
        <p:nvSpPr>
          <p:cNvPr id="4100" name="Text Box 7"/>
          <p:cNvSpPr txBox="1">
            <a:spLocks noChangeArrowheads="1"/>
          </p:cNvSpPr>
          <p:nvPr/>
        </p:nvSpPr>
        <p:spPr bwMode="auto">
          <a:xfrm>
            <a:off x="1187450" y="5157788"/>
            <a:ext cx="3168650" cy="366712"/>
          </a:xfrm>
          <a:prstGeom prst="rect">
            <a:avLst/>
          </a:prstGeom>
          <a:noFill/>
          <a:ln w="9525">
            <a:noFill/>
            <a:miter lim="800000"/>
            <a:headEnd/>
            <a:tailEnd/>
          </a:ln>
        </p:spPr>
        <p:txBody>
          <a:bodyPr>
            <a:spAutoFit/>
          </a:bodyPr>
          <a:lstStyle/>
          <a:p>
            <a:pPr eaLnBrk="1" hangingPunct="1">
              <a:spcBef>
                <a:spcPct val="50000"/>
              </a:spcBef>
            </a:pPr>
            <a:endParaRPr lang="zh-CN" altLang="zh-CN"/>
          </a:p>
        </p:txBody>
      </p:sp>
      <p:graphicFrame>
        <p:nvGraphicFramePr>
          <p:cNvPr id="4103" name="Object 7"/>
          <p:cNvGraphicFramePr>
            <a:graphicFrameLocks noChangeAspect="1"/>
          </p:cNvGraphicFramePr>
          <p:nvPr/>
        </p:nvGraphicFramePr>
        <p:xfrm>
          <a:off x="1285852" y="1285860"/>
          <a:ext cx="6164483" cy="2071702"/>
        </p:xfrm>
        <a:graphic>
          <a:graphicData uri="http://schemas.openxmlformats.org/presentationml/2006/ole">
            <mc:AlternateContent xmlns:mc="http://schemas.openxmlformats.org/markup-compatibility/2006">
              <mc:Choice xmlns:v="urn:schemas-microsoft-com:vml" Requires="v">
                <p:oleObj name="CS ChemDraw Drawing" r:id="rId3" imgW="2512610" imgH="844082" progId="ChemDraw.Document.6.0">
                  <p:embed/>
                </p:oleObj>
              </mc:Choice>
              <mc:Fallback>
                <p:oleObj name="CS ChemDraw Drawing" r:id="rId3" imgW="2512610" imgH="844082" progId="ChemDraw.Document.6.0">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52" y="1285860"/>
                        <a:ext cx="6164483" cy="2071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p:cNvSpPr>
            <a:spLocks noGrp="1" noChangeArrowheads="1"/>
          </p:cNvSpPr>
          <p:nvPr>
            <p:ph type="title" idx="4294967295"/>
          </p:nvPr>
        </p:nvSpPr>
        <p:spPr>
          <a:xfrm>
            <a:off x="0" y="0"/>
            <a:ext cx="9144000" cy="571480"/>
          </a:xfrm>
          <a:blipFill>
            <a:blip r:embed="rId2"/>
            <a:tile tx="0" ty="0" sx="100000" sy="100000" flip="none" algn="tl"/>
          </a:blipFill>
        </p:spPr>
        <p:txBody>
          <a:bodyPr/>
          <a:lstStyle/>
          <a:p>
            <a:pPr eaLnBrk="1" hangingPunct="1">
              <a:lnSpc>
                <a:spcPct val="130000"/>
              </a:lnSpc>
              <a:buFont typeface="Wingdings" pitchFamily="2" charset="2"/>
              <a:buNone/>
            </a:pPr>
            <a:r>
              <a:rPr kumimoji="1" lang="en-US" altLang="zh-CN" sz="3200" dirty="0">
                <a:solidFill>
                  <a:schemeClr val="accent2"/>
                </a:solidFill>
                <a:latin typeface="+mn-lt"/>
                <a:ea typeface="黑体" pitchFamily="49" charset="-122"/>
                <a:cs typeface="Arial" charset="0"/>
              </a:rPr>
              <a:t>4. </a:t>
            </a:r>
            <a:r>
              <a:rPr kumimoji="1" lang="zh-CN" altLang="ru-RU" sz="3200" dirty="0">
                <a:solidFill>
                  <a:schemeClr val="accent2"/>
                </a:solidFill>
                <a:latin typeface="+mn-lt"/>
                <a:ea typeface="黑体" pitchFamily="49" charset="-122"/>
                <a:cs typeface="Arial" charset="0"/>
              </a:rPr>
              <a:t>酯化反应</a:t>
            </a:r>
            <a:endParaRPr kumimoji="1" lang="en-US" altLang="zh-CN" sz="3200" dirty="0">
              <a:solidFill>
                <a:schemeClr val="accent2"/>
              </a:solidFill>
              <a:latin typeface="+mn-lt"/>
              <a:ea typeface="黑体" pitchFamily="49" charset="-122"/>
              <a:cs typeface="Arial" charset="0"/>
            </a:endParaRPr>
          </a:p>
        </p:txBody>
      </p:sp>
      <p:sp>
        <p:nvSpPr>
          <p:cNvPr id="38915" name="Rectangle 3"/>
          <p:cNvSpPr>
            <a:spLocks noGrp="1" noChangeArrowheads="1"/>
          </p:cNvSpPr>
          <p:nvPr>
            <p:ph type="body" sz="half" idx="4294967295"/>
          </p:nvPr>
        </p:nvSpPr>
        <p:spPr>
          <a:xfrm>
            <a:off x="285720" y="642918"/>
            <a:ext cx="8362950" cy="533400"/>
          </a:xfrm>
          <a:noFill/>
        </p:spPr>
        <p:txBody>
          <a:bodyPr/>
          <a:lstStyle/>
          <a:p>
            <a:pPr eaLnBrk="1" hangingPunct="1"/>
            <a:r>
              <a:rPr lang="zh-CN" altLang="en-US" sz="2800" dirty="0">
                <a:solidFill>
                  <a:schemeClr val="accent2"/>
                </a:solidFill>
                <a:ea typeface="黑体" pitchFamily="49" charset="-122"/>
              </a:rPr>
              <a:t>醇与含氧酸（有机酸、无机酸）反应成</a:t>
            </a:r>
            <a:r>
              <a:rPr lang="zh-CN" altLang="en-US" sz="2800" dirty="0">
                <a:solidFill>
                  <a:srgbClr val="FF0000"/>
                </a:solidFill>
                <a:ea typeface="黑体" pitchFamily="49" charset="-122"/>
              </a:rPr>
              <a:t>酯</a:t>
            </a:r>
          </a:p>
        </p:txBody>
      </p:sp>
      <p:sp>
        <p:nvSpPr>
          <p:cNvPr id="38916" name="Text Box 8"/>
          <p:cNvSpPr txBox="1">
            <a:spLocks noChangeArrowheads="1"/>
          </p:cNvSpPr>
          <p:nvPr/>
        </p:nvSpPr>
        <p:spPr bwMode="auto">
          <a:xfrm>
            <a:off x="357158" y="1142984"/>
            <a:ext cx="7632700" cy="523220"/>
          </a:xfrm>
          <a:prstGeom prst="rect">
            <a:avLst/>
          </a:prstGeom>
          <a:noFill/>
          <a:ln w="38100">
            <a:noFill/>
            <a:miter lim="800000"/>
            <a:headEnd/>
            <a:tailEnd/>
          </a:ln>
        </p:spPr>
        <p:txBody>
          <a:bodyPr>
            <a:spAutoFit/>
          </a:bodyPr>
          <a:lstStyle/>
          <a:p>
            <a:pPr eaLnBrk="1" hangingPunct="1">
              <a:buFont typeface="Wingdings" pitchFamily="2" charset="2"/>
              <a:buChar char="ü"/>
            </a:pPr>
            <a:r>
              <a:rPr lang="en-US" altLang="zh-CN" sz="2800" dirty="0" err="1">
                <a:solidFill>
                  <a:schemeClr val="accent2"/>
                </a:solidFill>
              </a:rPr>
              <a:t>Esterification</a:t>
            </a:r>
            <a:r>
              <a:rPr lang="en-US" altLang="zh-CN" sz="2800" dirty="0">
                <a:solidFill>
                  <a:schemeClr val="accent2"/>
                </a:solidFill>
              </a:rPr>
              <a:t> with organic acid</a:t>
            </a:r>
          </a:p>
        </p:txBody>
      </p:sp>
      <p:graphicFrame>
        <p:nvGraphicFramePr>
          <p:cNvPr id="38917" name="Object 15"/>
          <p:cNvGraphicFramePr>
            <a:graphicFrameLocks noChangeAspect="1"/>
          </p:cNvGraphicFramePr>
          <p:nvPr/>
        </p:nvGraphicFramePr>
        <p:xfrm>
          <a:off x="285720" y="1714488"/>
          <a:ext cx="8556834" cy="4357718"/>
        </p:xfrm>
        <a:graphic>
          <a:graphicData uri="http://schemas.openxmlformats.org/presentationml/2006/ole">
            <mc:AlternateContent xmlns:mc="http://schemas.openxmlformats.org/markup-compatibility/2006">
              <mc:Choice xmlns:v="urn:schemas-microsoft-com:vml" Requires="v">
                <p:oleObj name="CS ChemDraw Drawing" r:id="rId3" imgW="3867713" imgH="1968626" progId="ChemDraw.Document.6.0">
                  <p:embed/>
                </p:oleObj>
              </mc:Choice>
              <mc:Fallback>
                <p:oleObj name="CS ChemDraw Drawing" r:id="rId3" imgW="3867713" imgH="1968626" progId="ChemDraw.Document.6.0">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20" y="1714488"/>
                        <a:ext cx="8556834" cy="4357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18" name="灯片编号占位符 5"/>
          <p:cNvSpPr>
            <a:spLocks noGrp="1"/>
          </p:cNvSpPr>
          <p:nvPr>
            <p:ph type="sldNum" sz="quarter" idx="12"/>
          </p:nvPr>
        </p:nvSpPr>
        <p:spPr>
          <a:noFill/>
        </p:spPr>
        <p:txBody>
          <a:bodyPr/>
          <a:lstStyle/>
          <a:p>
            <a:fld id="{DBAA0BD2-FB43-4AC6-A9D9-82FF85F0489D}" type="slidenum">
              <a:rPr lang="en-US" altLang="zh-CN"/>
              <a:pPr/>
              <a:t>20</a:t>
            </a:fld>
            <a:endParaRPr lang="en-US" altLang="zh-CN"/>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2" name="灯片编号占位符 5"/>
          <p:cNvSpPr>
            <a:spLocks noGrp="1"/>
          </p:cNvSpPr>
          <p:nvPr>
            <p:ph type="sldNum" sz="quarter" idx="12"/>
          </p:nvPr>
        </p:nvSpPr>
        <p:spPr>
          <a:noFill/>
        </p:spPr>
        <p:txBody>
          <a:bodyPr/>
          <a:lstStyle/>
          <a:p>
            <a:fld id="{9C2250F6-BFF6-4585-B394-B66B95B4D0C2}" type="slidenum">
              <a:rPr lang="en-US" altLang="zh-CN"/>
              <a:pPr/>
              <a:t>21</a:t>
            </a:fld>
            <a:endParaRPr lang="en-US" altLang="zh-CN"/>
          </a:p>
        </p:txBody>
      </p:sp>
      <p:sp>
        <p:nvSpPr>
          <p:cNvPr id="39938" name="Text Box 4"/>
          <p:cNvSpPr>
            <a:spLocks noGrp="1" noChangeArrowheads="1"/>
          </p:cNvSpPr>
          <p:nvPr>
            <p:ph type="title" idx="4294967295"/>
          </p:nvPr>
        </p:nvSpPr>
        <p:spPr>
          <a:xfrm>
            <a:off x="0" y="0"/>
            <a:ext cx="9144000" cy="692150"/>
          </a:xfrm>
          <a:noFill/>
          <a:ln w="38100">
            <a:solidFill>
              <a:schemeClr val="bg1"/>
            </a:solidFill>
          </a:ln>
        </p:spPr>
        <p:txBody>
          <a:bodyPr/>
          <a:lstStyle/>
          <a:p>
            <a:pPr algn="l" eaLnBrk="1" hangingPunct="1">
              <a:buFont typeface="Wingdings" pitchFamily="2" charset="2"/>
              <a:buChar char="Ø"/>
            </a:pPr>
            <a:r>
              <a:rPr lang="zh-CN" altLang="en-US" sz="2800" dirty="0">
                <a:solidFill>
                  <a:srgbClr val="FF0000"/>
                </a:solidFill>
                <a:ea typeface="黑体" pitchFamily="49" charset="-122"/>
              </a:rPr>
              <a:t>与</a:t>
            </a:r>
            <a:r>
              <a:rPr lang="en-US" altLang="zh-CN" sz="2800" dirty="0">
                <a:solidFill>
                  <a:srgbClr val="FF0000"/>
                </a:solidFill>
                <a:ea typeface="黑体" pitchFamily="49" charset="-122"/>
              </a:rPr>
              <a:t>H</a:t>
            </a:r>
            <a:r>
              <a:rPr lang="en-US" altLang="zh-CN" sz="2800" baseline="-25000" dirty="0">
                <a:solidFill>
                  <a:srgbClr val="FF0000"/>
                </a:solidFill>
                <a:ea typeface="黑体" pitchFamily="49" charset="-122"/>
              </a:rPr>
              <a:t>2</a:t>
            </a:r>
            <a:r>
              <a:rPr lang="en-US" altLang="zh-CN" sz="2800" dirty="0">
                <a:solidFill>
                  <a:srgbClr val="FF0000"/>
                </a:solidFill>
                <a:ea typeface="黑体" pitchFamily="49" charset="-122"/>
              </a:rPr>
              <a:t>SO</a:t>
            </a:r>
            <a:r>
              <a:rPr lang="en-US" altLang="zh-CN" sz="2800" baseline="-25000" dirty="0">
                <a:solidFill>
                  <a:srgbClr val="FF0000"/>
                </a:solidFill>
                <a:ea typeface="黑体" pitchFamily="49" charset="-122"/>
              </a:rPr>
              <a:t>4</a:t>
            </a:r>
            <a:r>
              <a:rPr lang="zh-CN" altLang="en-US" sz="2800" dirty="0">
                <a:solidFill>
                  <a:schemeClr val="accent2"/>
                </a:solidFill>
                <a:ea typeface="黑体" pitchFamily="49" charset="-122"/>
              </a:rPr>
              <a:t>发生酯化反应</a:t>
            </a:r>
            <a:r>
              <a:rPr lang="en-US" altLang="zh-CN" sz="2800" dirty="0">
                <a:solidFill>
                  <a:schemeClr val="accent2"/>
                </a:solidFill>
                <a:ea typeface="黑体" pitchFamily="49" charset="-122"/>
              </a:rPr>
              <a:t> </a:t>
            </a:r>
          </a:p>
        </p:txBody>
      </p:sp>
      <p:graphicFrame>
        <p:nvGraphicFramePr>
          <p:cNvPr id="39943" name="Object 7"/>
          <p:cNvGraphicFramePr>
            <a:graphicFrameLocks noChangeAspect="1"/>
          </p:cNvGraphicFramePr>
          <p:nvPr/>
        </p:nvGraphicFramePr>
        <p:xfrm>
          <a:off x="195293" y="788985"/>
          <a:ext cx="8734425" cy="2282825"/>
        </p:xfrm>
        <a:graphic>
          <a:graphicData uri="http://schemas.openxmlformats.org/presentationml/2006/ole">
            <mc:AlternateContent xmlns:mc="http://schemas.openxmlformats.org/markup-compatibility/2006">
              <mc:Choice xmlns:v="urn:schemas-microsoft-com:vml" Requires="v">
                <p:oleObj name="CS ChemDraw Drawing" r:id="rId2" imgW="4076107" imgH="1064888" progId="ChemDraw.Document.6.0">
                  <p:embed/>
                </p:oleObj>
              </mc:Choice>
              <mc:Fallback>
                <p:oleObj name="CS ChemDraw Drawing" r:id="rId2" imgW="4076107" imgH="1064888" progId="ChemDraw.Document.6.0">
                  <p:embed/>
                  <p:pic>
                    <p:nvPicPr>
                      <p:cNvPr id="0"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93" y="788985"/>
                        <a:ext cx="8734425"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4"/>
          <p:cNvSpPr txBox="1">
            <a:spLocks noChangeArrowheads="1"/>
          </p:cNvSpPr>
          <p:nvPr/>
        </p:nvSpPr>
        <p:spPr bwMode="auto">
          <a:xfrm>
            <a:off x="71470" y="3000372"/>
            <a:ext cx="9144000" cy="692150"/>
          </a:xfrm>
          <a:prstGeom prst="rect">
            <a:avLst/>
          </a:prstGeom>
          <a:noFill/>
          <a:ln w="38100">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defRPr/>
            </a:pPr>
            <a:r>
              <a:rPr kumimoji="0" lang="en-US" altLang="zh-CN" sz="2800" b="0" i="0" u="none" strike="noStrike" kern="0" cap="none" spc="0" normalizeH="0" baseline="0" noProof="0" dirty="0" err="1">
                <a:ln>
                  <a:noFill/>
                </a:ln>
                <a:solidFill>
                  <a:schemeClr val="accent2"/>
                </a:solidFill>
                <a:effectLst/>
                <a:uLnTx/>
                <a:uFillTx/>
                <a:latin typeface="+mj-lt"/>
                <a:ea typeface="黑体" pitchFamily="49" charset="-122"/>
                <a:cs typeface="+mj-cs"/>
              </a:rPr>
              <a:t>Esterification</a:t>
            </a:r>
            <a:r>
              <a:rPr kumimoji="0" lang="en-US" altLang="zh-CN" sz="2800" b="0" i="0" u="none" strike="noStrike" kern="0" cap="none" spc="0" normalizeH="0" baseline="0" noProof="0" dirty="0">
                <a:ln>
                  <a:noFill/>
                </a:ln>
                <a:solidFill>
                  <a:schemeClr val="accent2"/>
                </a:solidFill>
                <a:effectLst/>
                <a:uLnTx/>
                <a:uFillTx/>
                <a:latin typeface="+mj-lt"/>
                <a:ea typeface="黑体" pitchFamily="49" charset="-122"/>
                <a:cs typeface="+mj-cs"/>
              </a:rPr>
              <a:t> with Nitric Acid (</a:t>
            </a:r>
            <a:r>
              <a:rPr kumimoji="0" lang="en-US" altLang="zh-CN" sz="2800" b="0" i="0" u="none" strike="noStrike" kern="0" cap="none" spc="0" normalizeH="0" baseline="0" noProof="0" dirty="0">
                <a:ln>
                  <a:noFill/>
                </a:ln>
                <a:solidFill>
                  <a:srgbClr val="FF0000"/>
                </a:solidFill>
                <a:effectLst/>
                <a:uLnTx/>
                <a:uFillTx/>
                <a:latin typeface="+mj-lt"/>
                <a:ea typeface="黑体" pitchFamily="49" charset="-122"/>
                <a:cs typeface="+mj-cs"/>
              </a:rPr>
              <a:t>HNO</a:t>
            </a:r>
            <a:r>
              <a:rPr kumimoji="0" lang="en-US" altLang="zh-CN" sz="2800" b="0" i="0" u="none" strike="noStrike" kern="0" cap="none" spc="0" normalizeH="0" baseline="-25000" noProof="0" dirty="0">
                <a:ln>
                  <a:noFill/>
                </a:ln>
                <a:solidFill>
                  <a:srgbClr val="FF0000"/>
                </a:solidFill>
                <a:effectLst/>
                <a:uLnTx/>
                <a:uFillTx/>
                <a:latin typeface="+mj-lt"/>
                <a:ea typeface="黑体" pitchFamily="49" charset="-122"/>
                <a:cs typeface="+mj-cs"/>
              </a:rPr>
              <a:t>3</a:t>
            </a:r>
            <a:r>
              <a:rPr kumimoji="0" lang="en-US" altLang="zh-CN" sz="2800" b="0" i="0" u="none" strike="noStrike" kern="0" cap="none" spc="0" normalizeH="0" baseline="0" noProof="0" dirty="0">
                <a:ln>
                  <a:noFill/>
                </a:ln>
                <a:solidFill>
                  <a:schemeClr val="accent2"/>
                </a:solidFill>
                <a:effectLst/>
                <a:uLnTx/>
                <a:uFillTx/>
                <a:latin typeface="+mj-lt"/>
                <a:ea typeface="黑体" pitchFamily="49" charset="-122"/>
                <a:cs typeface="+mj-cs"/>
              </a:rPr>
              <a:t>) </a:t>
            </a:r>
          </a:p>
        </p:txBody>
      </p:sp>
      <p:graphicFrame>
        <p:nvGraphicFramePr>
          <p:cNvPr id="39946" name="Object 10"/>
          <p:cNvGraphicFramePr>
            <a:graphicFrameLocks noChangeAspect="1"/>
          </p:cNvGraphicFramePr>
          <p:nvPr/>
        </p:nvGraphicFramePr>
        <p:xfrm>
          <a:off x="357158" y="3857628"/>
          <a:ext cx="6500858" cy="2370540"/>
        </p:xfrm>
        <a:graphic>
          <a:graphicData uri="http://schemas.openxmlformats.org/presentationml/2006/ole">
            <mc:AlternateContent xmlns:mc="http://schemas.openxmlformats.org/markup-compatibility/2006">
              <mc:Choice xmlns:v="urn:schemas-microsoft-com:vml" Requires="v">
                <p:oleObj name="CS ChemDraw Drawing" r:id="rId4" imgW="2703188" imgH="985797" progId="ChemDraw.Document.6.0">
                  <p:embed/>
                </p:oleObj>
              </mc:Choice>
              <mc:Fallback>
                <p:oleObj name="CS ChemDraw Drawing" r:id="rId4" imgW="2703188" imgH="985797" progId="ChemDraw.Document.6.0">
                  <p:embed/>
                  <p:pic>
                    <p:nvPicPr>
                      <p:cNvPr id="0" name="Picture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158" y="3857628"/>
                        <a:ext cx="6500858" cy="237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4" name="组合 13"/>
          <p:cNvGrpSpPr/>
          <p:nvPr/>
        </p:nvGrpSpPr>
        <p:grpSpPr>
          <a:xfrm>
            <a:off x="6858016" y="3214686"/>
            <a:ext cx="2071702" cy="3474203"/>
            <a:chOff x="6858016" y="3214686"/>
            <a:chExt cx="2071702" cy="3474203"/>
          </a:xfrm>
        </p:grpSpPr>
        <p:pic>
          <p:nvPicPr>
            <p:cNvPr id="39948" name="Picture 12" descr="https://timgsa.baidu.com/timg?image&amp;quality=80&amp;size=b9999_10000&amp;sec=1488733035481&amp;di=a3ac18d6d663b6504eec197bc3a7b482&amp;imgtype=0&amp;src=http%3A%2F%2Fimgtu.5011.net%2Fuploads%2Fcontent%2F20170221%2F8755171487622030.jpg"/>
            <p:cNvPicPr>
              <a:picLocks noChangeAspect="1" noChangeArrowheads="1"/>
            </p:cNvPicPr>
            <p:nvPr/>
          </p:nvPicPr>
          <p:blipFill>
            <a:blip r:embed="rId6"/>
            <a:srcRect l="7692" r="7692" b="12499"/>
            <a:stretch>
              <a:fillRect/>
            </a:stretch>
          </p:blipFill>
          <p:spPr bwMode="auto">
            <a:xfrm>
              <a:off x="6858016" y="3214686"/>
              <a:ext cx="2071702" cy="2636712"/>
            </a:xfrm>
            <a:prstGeom prst="rect">
              <a:avLst/>
            </a:prstGeom>
            <a:noFill/>
          </p:spPr>
        </p:pic>
        <p:sp>
          <p:nvSpPr>
            <p:cNvPr id="13" name="TextBox 12"/>
            <p:cNvSpPr txBox="1"/>
            <p:nvPr/>
          </p:nvSpPr>
          <p:spPr>
            <a:xfrm>
              <a:off x="6858016" y="5857892"/>
              <a:ext cx="2000264" cy="830997"/>
            </a:xfrm>
            <a:prstGeom prst="rect">
              <a:avLst/>
            </a:prstGeom>
            <a:solidFill>
              <a:schemeClr val="bg1"/>
            </a:solidFill>
          </p:spPr>
          <p:txBody>
            <a:bodyPr wrap="square" rtlCol="0">
              <a:spAutoFit/>
            </a:bodyPr>
            <a:lstStyle/>
            <a:p>
              <a:pPr marL="457200" indent="-457200" algn="ctr"/>
              <a:r>
                <a:rPr lang="en-US" altLang="zh-CN" sz="2400" dirty="0">
                  <a:solidFill>
                    <a:schemeClr val="accent2"/>
                  </a:solidFill>
                  <a:latin typeface="+mj-lt"/>
                </a:rPr>
                <a:t>A. </a:t>
              </a:r>
              <a:r>
                <a:rPr lang="en-US" sz="2400" dirty="0">
                  <a:solidFill>
                    <a:schemeClr val="accent2"/>
                  </a:solidFill>
                  <a:latin typeface="+mj-lt"/>
                </a:rPr>
                <a:t>B. Nobel</a:t>
              </a:r>
            </a:p>
            <a:p>
              <a:pPr marL="457200" indent="-457200" algn="ctr"/>
              <a:r>
                <a:rPr lang="en-US" altLang="zh-CN" sz="2400" dirty="0">
                  <a:solidFill>
                    <a:schemeClr val="accent2"/>
                  </a:solidFill>
                  <a:latin typeface="+mj-lt"/>
                  <a:ea typeface="黑体" pitchFamily="49" charset="-122"/>
                </a:rPr>
                <a:t>(1833-1896)</a:t>
              </a:r>
              <a:endParaRPr lang="zh-CN" altLang="en-US" sz="2400" dirty="0">
                <a:solidFill>
                  <a:schemeClr val="accent2"/>
                </a:solidFill>
                <a:latin typeface="+mj-lt"/>
                <a:ea typeface="黑体" pitchFamily="49" charset="-122"/>
              </a:endParaRPr>
            </a:p>
          </p:txBody>
        </p:sp>
      </p:gr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p:spPr>
        <p:txBody>
          <a:bodyPr/>
          <a:lstStyle/>
          <a:p>
            <a:fld id="{6083043C-11DD-4986-B8D9-20EC7FE353B9}" type="slidenum">
              <a:rPr lang="en-US" altLang="zh-CN"/>
              <a:pPr/>
              <a:t>22</a:t>
            </a:fld>
            <a:endParaRPr lang="en-US" altLang="zh-CN"/>
          </a:p>
        </p:txBody>
      </p:sp>
      <p:sp>
        <p:nvSpPr>
          <p:cNvPr id="45059" name="Rectangle 2"/>
          <p:cNvSpPr>
            <a:spLocks noGrp="1" noChangeArrowheads="1"/>
          </p:cNvSpPr>
          <p:nvPr>
            <p:ph type="title" idx="4294967295"/>
          </p:nvPr>
        </p:nvSpPr>
        <p:spPr>
          <a:xfrm>
            <a:off x="0" y="0"/>
            <a:ext cx="9144000" cy="549275"/>
          </a:xfrm>
          <a:blipFill>
            <a:blip r:embed="rId2"/>
            <a:tile tx="0" ty="0" sx="100000" sy="100000" flip="none" algn="tl"/>
          </a:blipFill>
        </p:spPr>
        <p:txBody>
          <a:bodyPr/>
          <a:lstStyle/>
          <a:p>
            <a:pPr eaLnBrk="1" hangingPunct="1"/>
            <a:r>
              <a:rPr lang="en-US" altLang="zh-CN" sz="3200" dirty="0">
                <a:solidFill>
                  <a:schemeClr val="accent2"/>
                </a:solidFill>
                <a:latin typeface="+mn-lt"/>
                <a:ea typeface="黑体" pitchFamily="49" charset="-122"/>
                <a:cs typeface="Times New Roman" pitchFamily="18" charset="0"/>
              </a:rPr>
              <a:t>5.</a:t>
            </a:r>
            <a:r>
              <a:rPr lang="zh-CN" altLang="en-US" sz="3200" dirty="0">
                <a:solidFill>
                  <a:schemeClr val="accent2"/>
                </a:solidFill>
                <a:latin typeface="+mn-lt"/>
                <a:ea typeface="黑体" pitchFamily="49" charset="-122"/>
                <a:cs typeface="Times New Roman" pitchFamily="18" charset="0"/>
              </a:rPr>
              <a:t>脱水反应</a:t>
            </a:r>
            <a:endParaRPr lang="en-US" altLang="zh-CN" sz="3200" dirty="0">
              <a:solidFill>
                <a:schemeClr val="accent2"/>
              </a:solidFill>
              <a:latin typeface="+mn-lt"/>
              <a:ea typeface="黑体" pitchFamily="49" charset="-122"/>
              <a:cs typeface="Times New Roman" pitchFamily="18" charset="0"/>
            </a:endParaRPr>
          </a:p>
        </p:txBody>
      </p:sp>
      <p:sp>
        <p:nvSpPr>
          <p:cNvPr id="401411" name="Rectangle 3"/>
          <p:cNvSpPr>
            <a:spLocks noGrp="1" noChangeArrowheads="1"/>
          </p:cNvSpPr>
          <p:nvPr>
            <p:ph type="body" sz="half" idx="4294967295"/>
          </p:nvPr>
        </p:nvSpPr>
        <p:spPr>
          <a:xfrm>
            <a:off x="281015" y="642938"/>
            <a:ext cx="8291513" cy="533400"/>
          </a:xfrm>
          <a:noFill/>
        </p:spPr>
        <p:txBody>
          <a:bodyPr/>
          <a:lstStyle/>
          <a:p>
            <a:pPr eaLnBrk="1" hangingPunct="1">
              <a:buFont typeface="Wingdings" pitchFamily="2" charset="2"/>
              <a:buChar char="Ø"/>
              <a:defRPr/>
            </a:pPr>
            <a:r>
              <a:rPr lang="zh-CN" altLang="en-US" sz="2800" dirty="0">
                <a:solidFill>
                  <a:schemeClr val="accent2"/>
                </a:solidFill>
                <a:latin typeface="+mj-lt"/>
                <a:ea typeface="黑体" pitchFamily="49" charset="-122"/>
              </a:rPr>
              <a:t>常用脱水剂</a:t>
            </a:r>
            <a:r>
              <a:rPr lang="en-US" altLang="zh-CN" sz="2800" dirty="0">
                <a:solidFill>
                  <a:schemeClr val="accent2"/>
                </a:solidFill>
                <a:latin typeface="+mj-lt"/>
                <a:ea typeface="黑体" pitchFamily="49" charset="-122"/>
              </a:rPr>
              <a:t>: </a:t>
            </a:r>
            <a:r>
              <a:rPr lang="en-US" altLang="zh-CN" sz="2800" dirty="0">
                <a:solidFill>
                  <a:srgbClr val="FF0000"/>
                </a:solidFill>
                <a:latin typeface="+mj-lt"/>
                <a:ea typeface="黑体" pitchFamily="49" charset="-122"/>
              </a:rPr>
              <a:t>H</a:t>
            </a:r>
            <a:r>
              <a:rPr lang="en-US" altLang="zh-CN" sz="2800" baseline="-25000" dirty="0">
                <a:solidFill>
                  <a:srgbClr val="FF0000"/>
                </a:solidFill>
                <a:latin typeface="+mj-lt"/>
                <a:ea typeface="黑体" pitchFamily="49" charset="-122"/>
              </a:rPr>
              <a:t>2</a:t>
            </a:r>
            <a:r>
              <a:rPr lang="en-US" altLang="zh-CN" sz="2800" dirty="0">
                <a:solidFill>
                  <a:srgbClr val="FF0000"/>
                </a:solidFill>
                <a:latin typeface="+mj-lt"/>
                <a:ea typeface="黑体" pitchFamily="49" charset="-122"/>
              </a:rPr>
              <a:t>SO</a:t>
            </a:r>
            <a:r>
              <a:rPr lang="en-US" altLang="zh-CN" sz="2800" baseline="-25000" dirty="0">
                <a:solidFill>
                  <a:srgbClr val="FF0000"/>
                </a:solidFill>
                <a:latin typeface="+mj-lt"/>
                <a:ea typeface="黑体" pitchFamily="49" charset="-122"/>
              </a:rPr>
              <a:t>4</a:t>
            </a:r>
            <a:r>
              <a:rPr lang="en-US" altLang="zh-CN" sz="2800" dirty="0">
                <a:solidFill>
                  <a:srgbClr val="FF0000"/>
                </a:solidFill>
                <a:latin typeface="+mj-lt"/>
                <a:ea typeface="黑体" pitchFamily="49" charset="-122"/>
              </a:rPr>
              <a:t>, H</a:t>
            </a:r>
            <a:r>
              <a:rPr lang="en-US" altLang="zh-CN" sz="2800" baseline="-25000" dirty="0">
                <a:solidFill>
                  <a:srgbClr val="FF0000"/>
                </a:solidFill>
                <a:latin typeface="+mj-lt"/>
                <a:ea typeface="黑体" pitchFamily="49" charset="-122"/>
              </a:rPr>
              <a:t>3</a:t>
            </a:r>
            <a:r>
              <a:rPr lang="en-US" altLang="zh-CN" sz="2800" dirty="0">
                <a:solidFill>
                  <a:srgbClr val="FF0000"/>
                </a:solidFill>
                <a:latin typeface="+mj-lt"/>
                <a:ea typeface="黑体" pitchFamily="49" charset="-122"/>
              </a:rPr>
              <a:t>PO</a:t>
            </a:r>
            <a:r>
              <a:rPr lang="en-US" altLang="zh-CN" sz="2800" baseline="-25000" dirty="0">
                <a:solidFill>
                  <a:srgbClr val="FF0000"/>
                </a:solidFill>
                <a:latin typeface="+mj-lt"/>
                <a:ea typeface="黑体" pitchFamily="49" charset="-122"/>
              </a:rPr>
              <a:t>4</a:t>
            </a:r>
            <a:r>
              <a:rPr lang="en-US" altLang="zh-CN" sz="2800" dirty="0">
                <a:solidFill>
                  <a:srgbClr val="FF0000"/>
                </a:solidFill>
                <a:latin typeface="+mj-lt"/>
                <a:ea typeface="黑体" pitchFamily="49" charset="-122"/>
              </a:rPr>
              <a:t>, Al</a:t>
            </a:r>
            <a:r>
              <a:rPr lang="en-US" altLang="zh-CN" sz="2800" baseline="-25000" dirty="0">
                <a:solidFill>
                  <a:srgbClr val="FF0000"/>
                </a:solidFill>
                <a:latin typeface="+mj-lt"/>
                <a:ea typeface="黑体" pitchFamily="49" charset="-122"/>
              </a:rPr>
              <a:t>2</a:t>
            </a:r>
            <a:r>
              <a:rPr lang="en-US" altLang="zh-CN" sz="2800" dirty="0">
                <a:solidFill>
                  <a:srgbClr val="FF0000"/>
                </a:solidFill>
                <a:latin typeface="+mj-lt"/>
                <a:ea typeface="黑体" pitchFamily="49" charset="-122"/>
              </a:rPr>
              <a:t>O</a:t>
            </a:r>
            <a:r>
              <a:rPr lang="en-US" altLang="zh-CN" sz="2800" baseline="-25000" dirty="0">
                <a:solidFill>
                  <a:srgbClr val="FF0000"/>
                </a:solidFill>
                <a:latin typeface="+mj-lt"/>
                <a:ea typeface="黑体" pitchFamily="49" charset="-122"/>
              </a:rPr>
              <a:t>3</a:t>
            </a:r>
          </a:p>
          <a:p>
            <a:pPr eaLnBrk="1" hangingPunct="1">
              <a:defRPr/>
            </a:pPr>
            <a:endParaRPr lang="en-US" altLang="zh-CN" sz="2800" baseline="-25000" dirty="0">
              <a:solidFill>
                <a:schemeClr val="accent2"/>
              </a:solidFill>
              <a:latin typeface="+mj-lt"/>
              <a:ea typeface="黑体" pitchFamily="49" charset="-122"/>
            </a:endParaRPr>
          </a:p>
        </p:txBody>
      </p:sp>
      <p:sp>
        <p:nvSpPr>
          <p:cNvPr id="45061" name="Rectangle 4"/>
          <p:cNvSpPr>
            <a:spLocks noChangeArrowheads="1"/>
          </p:cNvSpPr>
          <p:nvPr/>
        </p:nvSpPr>
        <p:spPr bwMode="auto">
          <a:xfrm>
            <a:off x="285750" y="1214438"/>
            <a:ext cx="8569325" cy="519112"/>
          </a:xfrm>
          <a:prstGeom prst="rect">
            <a:avLst/>
          </a:prstGeom>
          <a:noFill/>
          <a:ln w="9525">
            <a:noFill/>
            <a:miter lim="800000"/>
            <a:headEnd/>
            <a:tailEnd/>
          </a:ln>
        </p:spPr>
        <p:txBody>
          <a:bodyPr>
            <a:spAutoFit/>
          </a:bodyPr>
          <a:lstStyle/>
          <a:p>
            <a:pPr eaLnBrk="1" hangingPunct="1">
              <a:buFont typeface="Wingdings" pitchFamily="2" charset="2"/>
              <a:buChar char="ü"/>
            </a:pPr>
            <a:r>
              <a:rPr lang="zh-CN" altLang="en-US" sz="2800" dirty="0">
                <a:solidFill>
                  <a:schemeClr val="accent2"/>
                </a:solidFill>
                <a:latin typeface="黑体" pitchFamily="49" charset="-122"/>
                <a:ea typeface="黑体" pitchFamily="49" charset="-122"/>
              </a:rPr>
              <a:t>分子内脱水</a:t>
            </a:r>
          </a:p>
        </p:txBody>
      </p:sp>
      <p:graphicFrame>
        <p:nvGraphicFramePr>
          <p:cNvPr id="45062" name="Object 8"/>
          <p:cNvGraphicFramePr>
            <a:graphicFrameLocks noChangeAspect="1"/>
          </p:cNvGraphicFramePr>
          <p:nvPr>
            <p:extLst>
              <p:ext uri="{D42A27DB-BD31-4B8C-83A1-F6EECF244321}">
                <p14:modId xmlns:p14="http://schemas.microsoft.com/office/powerpoint/2010/main" val="1627619491"/>
              </p:ext>
            </p:extLst>
          </p:nvPr>
        </p:nvGraphicFramePr>
        <p:xfrm>
          <a:off x="536575" y="1805053"/>
          <a:ext cx="8318500" cy="2500312"/>
        </p:xfrm>
        <a:graphic>
          <a:graphicData uri="http://schemas.openxmlformats.org/presentationml/2006/ole">
            <mc:AlternateContent xmlns:mc="http://schemas.openxmlformats.org/markup-compatibility/2006">
              <mc:Choice xmlns:v="urn:schemas-microsoft-com:vml" Requires="v">
                <p:oleObj r:id="rId3" imgW="3782142" imgH="1136420" progId="ChemDraw.Document.6.0">
                  <p:embed/>
                </p:oleObj>
              </mc:Choice>
              <mc:Fallback>
                <p:oleObj r:id="rId3" imgW="3782142" imgH="1136420" progId="ChemDraw.Document.6.0">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575" y="1805053"/>
                        <a:ext cx="8318500" cy="250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63" name="Object 9"/>
          <p:cNvGraphicFramePr>
            <a:graphicFrameLocks noChangeAspect="1"/>
          </p:cNvGraphicFramePr>
          <p:nvPr/>
        </p:nvGraphicFramePr>
        <p:xfrm>
          <a:off x="500063" y="4286250"/>
          <a:ext cx="7175500" cy="2286000"/>
        </p:xfrm>
        <a:graphic>
          <a:graphicData uri="http://schemas.openxmlformats.org/presentationml/2006/ole">
            <mc:AlternateContent xmlns:mc="http://schemas.openxmlformats.org/markup-compatibility/2006">
              <mc:Choice xmlns:v="urn:schemas-microsoft-com:vml" Requires="v">
                <p:oleObj r:id="rId5" imgW="3478728" imgH="1107537" progId="ChemDraw.Document.6.0">
                  <p:embed/>
                </p:oleObj>
              </mc:Choice>
              <mc:Fallback>
                <p:oleObj r:id="rId5" imgW="3478728" imgH="1107537" progId="ChemDraw.Document.6.0">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063" y="4286250"/>
                        <a:ext cx="71755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文本框 1">
            <a:extLst>
              <a:ext uri="{FF2B5EF4-FFF2-40B4-BE49-F238E27FC236}">
                <a16:creationId xmlns:a16="http://schemas.microsoft.com/office/drawing/2014/main" id="{14370168-92B3-428E-AC53-2FDEDF94CBAE}"/>
              </a:ext>
            </a:extLst>
          </p:cNvPr>
          <p:cNvSpPr txBox="1"/>
          <p:nvPr/>
        </p:nvSpPr>
        <p:spPr>
          <a:xfrm>
            <a:off x="2843808" y="2214047"/>
            <a:ext cx="466794" cy="369332"/>
          </a:xfrm>
          <a:prstGeom prst="rect">
            <a:avLst/>
          </a:prstGeom>
          <a:noFill/>
        </p:spPr>
        <p:txBody>
          <a:bodyPr wrap="none" rtlCol="0">
            <a:spAutoFit/>
          </a:bodyPr>
          <a:lstStyle/>
          <a:p>
            <a:r>
              <a:rPr lang="en-US" altLang="zh-CN" b="1" dirty="0">
                <a:solidFill>
                  <a:srgbClr val="FF0000"/>
                </a:solidFill>
              </a:rPr>
              <a:t>E1</a:t>
            </a:r>
            <a:endParaRPr lang="zh-CN" altLang="en-US" b="1" dirty="0">
              <a:solidFill>
                <a:srgbClr val="FF0000"/>
              </a:solidFill>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6" name="Object 6"/>
          <p:cNvGraphicFramePr>
            <a:graphicFrameLocks noChangeAspect="1"/>
          </p:cNvGraphicFramePr>
          <p:nvPr/>
        </p:nvGraphicFramePr>
        <p:xfrm>
          <a:off x="714348" y="857232"/>
          <a:ext cx="7807735" cy="3429024"/>
        </p:xfrm>
        <a:graphic>
          <a:graphicData uri="http://schemas.openxmlformats.org/presentationml/2006/ole">
            <mc:AlternateContent xmlns:mc="http://schemas.openxmlformats.org/markup-compatibility/2006">
              <mc:Choice xmlns:v="urn:schemas-microsoft-com:vml" Requires="v">
                <p:oleObj name="CS ChemDraw Drawing" r:id="rId2" imgW="3419611" imgH="1502450" progId="ChemDraw.Document.6.0">
                  <p:embed/>
                </p:oleObj>
              </mc:Choice>
              <mc:Fallback>
                <p:oleObj name="CS ChemDraw Drawing" r:id="rId2" imgW="3419611" imgH="1502450" progId="ChemDraw.Document.6.0">
                  <p:embed/>
                  <p:pic>
                    <p:nvPicPr>
                      <p:cNvPr id="0"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48" y="857232"/>
                        <a:ext cx="7807735" cy="3429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5" name="灯片编号占位符 4"/>
          <p:cNvSpPr>
            <a:spLocks noGrp="1"/>
          </p:cNvSpPr>
          <p:nvPr>
            <p:ph type="sldNum" sz="quarter" idx="12"/>
          </p:nvPr>
        </p:nvSpPr>
        <p:spPr>
          <a:noFill/>
        </p:spPr>
        <p:txBody>
          <a:bodyPr/>
          <a:lstStyle/>
          <a:p>
            <a:fld id="{50C8F08A-9CF8-45FD-A573-38F956DC523D}" type="slidenum">
              <a:rPr lang="en-US" altLang="zh-CN"/>
              <a:pPr/>
              <a:t>23</a:t>
            </a:fld>
            <a:endParaRPr lang="en-US" altLang="zh-CN"/>
          </a:p>
        </p:txBody>
      </p:sp>
      <p:sp>
        <p:nvSpPr>
          <p:cNvPr id="46082" name="Rectangle 2"/>
          <p:cNvSpPr>
            <a:spLocks noGrp="1" noChangeArrowheads="1"/>
          </p:cNvSpPr>
          <p:nvPr>
            <p:ph type="title" idx="4294967295"/>
          </p:nvPr>
        </p:nvSpPr>
        <p:spPr>
          <a:xfrm>
            <a:off x="142908" y="93663"/>
            <a:ext cx="9144000" cy="692150"/>
          </a:xfrm>
          <a:noFill/>
        </p:spPr>
        <p:txBody>
          <a:bodyPr/>
          <a:lstStyle/>
          <a:p>
            <a:pPr algn="l" eaLnBrk="1" hangingPunct="1">
              <a:buFont typeface="Wingdings" pitchFamily="2" charset="2"/>
              <a:buChar char="Ø"/>
            </a:pPr>
            <a:r>
              <a:rPr lang="zh-CN" altLang="en-US" sz="2800" dirty="0">
                <a:solidFill>
                  <a:schemeClr val="accent2"/>
                </a:solidFill>
                <a:ea typeface="黑体" pitchFamily="49" charset="-122"/>
                <a:cs typeface="Arial" charset="0"/>
              </a:rPr>
              <a:t>醇脱水的区域选择性（</a:t>
            </a:r>
            <a:r>
              <a:rPr lang="en-US" altLang="zh-CN" sz="2800" dirty="0" err="1">
                <a:solidFill>
                  <a:srgbClr val="FF0000"/>
                </a:solidFill>
                <a:ea typeface="黑体" pitchFamily="49" charset="-122"/>
                <a:cs typeface="Arial" charset="0"/>
              </a:rPr>
              <a:t>Regioselectivity</a:t>
            </a:r>
            <a:r>
              <a:rPr lang="en-US" altLang="zh-CN" sz="2800" dirty="0">
                <a:solidFill>
                  <a:srgbClr val="FF0000"/>
                </a:solidFill>
                <a:ea typeface="黑体" pitchFamily="49" charset="-122"/>
                <a:cs typeface="Arial" charset="0"/>
              </a:rPr>
              <a:t> </a:t>
            </a:r>
            <a:r>
              <a:rPr lang="zh-CN" altLang="en-US" sz="2800" dirty="0">
                <a:solidFill>
                  <a:schemeClr val="accent2"/>
                </a:solidFill>
                <a:ea typeface="黑体" pitchFamily="49" charset="-122"/>
                <a:cs typeface="Arial" charset="0"/>
              </a:rPr>
              <a:t>）</a:t>
            </a:r>
          </a:p>
        </p:txBody>
      </p:sp>
      <p:sp>
        <p:nvSpPr>
          <p:cNvPr id="46084" name="Text Box 6"/>
          <p:cNvSpPr txBox="1">
            <a:spLocks noChangeArrowheads="1"/>
          </p:cNvSpPr>
          <p:nvPr/>
        </p:nvSpPr>
        <p:spPr bwMode="auto">
          <a:xfrm>
            <a:off x="5975381" y="3143248"/>
            <a:ext cx="3025775" cy="523220"/>
          </a:xfrm>
          <a:prstGeom prst="rect">
            <a:avLst/>
          </a:prstGeom>
          <a:noFill/>
          <a:ln w="9525">
            <a:noFill/>
            <a:miter lim="800000"/>
            <a:headEnd/>
            <a:tailEnd/>
          </a:ln>
        </p:spPr>
        <p:txBody>
          <a:bodyPr>
            <a:spAutoFit/>
          </a:bodyPr>
          <a:lstStyle/>
          <a:p>
            <a:pPr eaLnBrk="1" hangingPunct="1">
              <a:buBlip>
                <a:blip r:embed="rId4"/>
              </a:buBlip>
            </a:pPr>
            <a:r>
              <a:rPr lang="zh-CN" altLang="en-US" sz="2800" dirty="0">
                <a:solidFill>
                  <a:schemeClr val="accent2"/>
                </a:solidFill>
                <a:latin typeface="+mj-lt"/>
                <a:ea typeface="黑体" pitchFamily="49" charset="-122"/>
              </a:rPr>
              <a:t>遵从</a:t>
            </a:r>
            <a:r>
              <a:rPr lang="en-US" altLang="zh-CN" sz="2800" dirty="0">
                <a:solidFill>
                  <a:srgbClr val="FF0000"/>
                </a:solidFill>
                <a:latin typeface="+mj-lt"/>
                <a:ea typeface="黑体" pitchFamily="49" charset="-122"/>
              </a:rPr>
              <a:t>Zaitsev rule</a:t>
            </a:r>
          </a:p>
        </p:txBody>
      </p:sp>
      <p:sp>
        <p:nvSpPr>
          <p:cNvPr id="8" name="Rectangle 2"/>
          <p:cNvSpPr txBox="1">
            <a:spLocks noChangeArrowheads="1"/>
          </p:cNvSpPr>
          <p:nvPr/>
        </p:nvSpPr>
        <p:spPr bwMode="auto">
          <a:xfrm>
            <a:off x="142908" y="4214818"/>
            <a:ext cx="9144000" cy="6921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Ø"/>
              <a:tabLst/>
              <a:defRPr/>
            </a:pPr>
            <a:r>
              <a:rPr kumimoji="0" lang="zh-CN" altLang="en-US" sz="2800" b="0" i="0" u="none" strike="noStrike" kern="0" cap="none" spc="0" normalizeH="0" baseline="0" noProof="0" dirty="0">
                <a:ln>
                  <a:noFill/>
                </a:ln>
                <a:solidFill>
                  <a:schemeClr val="accent2"/>
                </a:solidFill>
                <a:effectLst/>
                <a:uLnTx/>
                <a:uFillTx/>
                <a:latin typeface="+mj-lt"/>
                <a:ea typeface="黑体" pitchFamily="49" charset="-122"/>
                <a:cs typeface="Arial" charset="0"/>
              </a:rPr>
              <a:t>醇脱水的活性（</a:t>
            </a:r>
            <a:r>
              <a:rPr kumimoji="0" lang="en-US" altLang="zh-CN" sz="2800" b="0" i="0" u="none" strike="noStrike" kern="0" cap="none" spc="0" normalizeH="0" baseline="0" noProof="0" dirty="0">
                <a:ln>
                  <a:noFill/>
                </a:ln>
                <a:solidFill>
                  <a:srgbClr val="FF0000"/>
                </a:solidFill>
                <a:effectLst/>
                <a:uLnTx/>
                <a:uFillTx/>
                <a:latin typeface="+mj-lt"/>
                <a:ea typeface="黑体" pitchFamily="49" charset="-122"/>
                <a:cs typeface="Arial" charset="0"/>
              </a:rPr>
              <a:t>Reactivity </a:t>
            </a:r>
            <a:r>
              <a:rPr kumimoji="0" lang="zh-CN" altLang="en-US" sz="2800" b="0" i="0" u="none" strike="noStrike" kern="0" cap="none" spc="0" normalizeH="0" baseline="0" noProof="0" dirty="0">
                <a:ln>
                  <a:noFill/>
                </a:ln>
                <a:solidFill>
                  <a:schemeClr val="accent2"/>
                </a:solidFill>
                <a:effectLst/>
                <a:uLnTx/>
                <a:uFillTx/>
                <a:latin typeface="+mj-lt"/>
                <a:ea typeface="黑体" pitchFamily="49" charset="-122"/>
                <a:cs typeface="Arial" charset="0"/>
              </a:rPr>
              <a:t>）</a:t>
            </a:r>
          </a:p>
        </p:txBody>
      </p:sp>
      <p:graphicFrame>
        <p:nvGraphicFramePr>
          <p:cNvPr id="46087" name="Object 7"/>
          <p:cNvGraphicFramePr>
            <a:graphicFrameLocks noChangeAspect="1"/>
          </p:cNvGraphicFramePr>
          <p:nvPr/>
        </p:nvGraphicFramePr>
        <p:xfrm>
          <a:off x="1214414" y="5000636"/>
          <a:ext cx="6312194" cy="1428760"/>
        </p:xfrm>
        <a:graphic>
          <a:graphicData uri="http://schemas.openxmlformats.org/presentationml/2006/ole">
            <mc:AlternateContent xmlns:mc="http://schemas.openxmlformats.org/markup-compatibility/2006">
              <mc:Choice xmlns:v="urn:schemas-microsoft-com:vml" Requires="v">
                <p:oleObj name="CS ChemDraw Drawing" r:id="rId5" imgW="2265884" imgH="513144" progId="ChemDraw.Document.6.0">
                  <p:embed/>
                </p:oleObj>
              </mc:Choice>
              <mc:Fallback>
                <p:oleObj name="CS ChemDraw Drawing" r:id="rId5" imgW="2265884" imgH="513144" progId="ChemDraw.Document.6.0">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4414" y="5000636"/>
                        <a:ext cx="6312194" cy="1428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0" y="0"/>
            <a:ext cx="9144000" cy="706438"/>
          </a:xfrm>
          <a:blipFill>
            <a:blip r:embed="rId2"/>
            <a:tile tx="0" ty="0" sx="100000" sy="100000" flip="none" algn="tl"/>
          </a:blipFill>
        </p:spPr>
        <p:txBody>
          <a:bodyPr/>
          <a:lstStyle/>
          <a:p>
            <a:pPr algn="l" eaLnBrk="1" hangingPunct="1">
              <a:buFont typeface="Wingdings" pitchFamily="2" charset="2"/>
              <a:buChar char="Ø"/>
            </a:pPr>
            <a:r>
              <a:rPr lang="zh-CN" altLang="en-US" sz="2800" dirty="0">
                <a:solidFill>
                  <a:schemeClr val="accent2"/>
                </a:solidFill>
                <a:ea typeface="黑体" pitchFamily="49" charset="-122"/>
                <a:cs typeface="Arial" charset="0"/>
              </a:rPr>
              <a:t>分子间脱水</a:t>
            </a:r>
          </a:p>
        </p:txBody>
      </p:sp>
      <p:sp>
        <p:nvSpPr>
          <p:cNvPr id="51203" name="Rectangle 3"/>
          <p:cNvSpPr>
            <a:spLocks noGrp="1" noChangeArrowheads="1"/>
          </p:cNvSpPr>
          <p:nvPr>
            <p:ph type="body" sz="half" idx="4294967295"/>
          </p:nvPr>
        </p:nvSpPr>
        <p:spPr>
          <a:xfrm>
            <a:off x="285720" y="928670"/>
            <a:ext cx="8218488" cy="676275"/>
          </a:xfrm>
        </p:spPr>
        <p:txBody>
          <a:bodyPr/>
          <a:lstStyle/>
          <a:p>
            <a:pPr eaLnBrk="1" hangingPunct="1">
              <a:spcBef>
                <a:spcPct val="0"/>
              </a:spcBef>
              <a:buFont typeface="Wingdings" pitchFamily="2" charset="2"/>
              <a:buChar char="ü"/>
            </a:pPr>
            <a:r>
              <a:rPr kumimoji="1" lang="zh-CN" altLang="en-US" sz="2800" dirty="0">
                <a:solidFill>
                  <a:schemeClr val="accent2"/>
                </a:solidFill>
                <a:ea typeface="黑体" pitchFamily="49" charset="-122"/>
                <a:cs typeface="Arial" charset="0"/>
              </a:rPr>
              <a:t>主要为</a:t>
            </a:r>
            <a:r>
              <a:rPr kumimoji="1" lang="zh-CN" altLang="en-US" sz="2800" dirty="0">
                <a:solidFill>
                  <a:srgbClr val="FF0000"/>
                </a:solidFill>
                <a:ea typeface="黑体" pitchFamily="49" charset="-122"/>
                <a:cs typeface="Arial" charset="0"/>
              </a:rPr>
              <a:t>伯醇</a:t>
            </a:r>
            <a:r>
              <a:rPr kumimoji="1" lang="zh-CN" altLang="en-US" sz="2800" dirty="0">
                <a:solidFill>
                  <a:schemeClr val="accent2"/>
                </a:solidFill>
                <a:ea typeface="黑体" pitchFamily="49" charset="-122"/>
                <a:cs typeface="Arial" charset="0"/>
              </a:rPr>
              <a:t>，反应按</a:t>
            </a:r>
            <a:r>
              <a:rPr kumimoji="1" lang="en-US" altLang="zh-CN" sz="2800" dirty="0">
                <a:solidFill>
                  <a:srgbClr val="FF0000"/>
                </a:solidFill>
                <a:ea typeface="黑体" pitchFamily="49" charset="-122"/>
                <a:cs typeface="Arial" charset="0"/>
              </a:rPr>
              <a:t>S</a:t>
            </a:r>
            <a:r>
              <a:rPr kumimoji="1" lang="en-US" altLang="zh-CN" sz="2800" baseline="-25000" dirty="0">
                <a:solidFill>
                  <a:srgbClr val="FF0000"/>
                </a:solidFill>
                <a:ea typeface="黑体" pitchFamily="49" charset="-122"/>
                <a:cs typeface="Arial" charset="0"/>
              </a:rPr>
              <a:t>N</a:t>
            </a:r>
            <a:r>
              <a:rPr kumimoji="1" lang="en-US" altLang="zh-CN" sz="2800" dirty="0">
                <a:solidFill>
                  <a:srgbClr val="FF0000"/>
                </a:solidFill>
                <a:ea typeface="黑体" pitchFamily="49" charset="-122"/>
                <a:cs typeface="Arial" charset="0"/>
              </a:rPr>
              <a:t>2</a:t>
            </a:r>
            <a:r>
              <a:rPr kumimoji="1" lang="zh-CN" altLang="en-US" sz="2800" dirty="0">
                <a:solidFill>
                  <a:srgbClr val="FF0000"/>
                </a:solidFill>
                <a:ea typeface="黑体" pitchFamily="49" charset="-122"/>
                <a:cs typeface="Arial" charset="0"/>
              </a:rPr>
              <a:t>机理</a:t>
            </a:r>
            <a:r>
              <a:rPr kumimoji="1" lang="zh-CN" altLang="en-US" sz="2800" dirty="0">
                <a:solidFill>
                  <a:schemeClr val="accent2"/>
                </a:solidFill>
                <a:ea typeface="黑体" pitchFamily="49" charset="-122"/>
                <a:cs typeface="Arial" charset="0"/>
              </a:rPr>
              <a:t>进行。</a:t>
            </a:r>
          </a:p>
          <a:p>
            <a:pPr eaLnBrk="1" hangingPunct="1"/>
            <a:endParaRPr lang="en-US" altLang="zh-CN" sz="2800" dirty="0">
              <a:solidFill>
                <a:schemeClr val="accent2"/>
              </a:solidFill>
              <a:ea typeface="黑体" pitchFamily="49" charset="-122"/>
              <a:cs typeface="Arial" charset="0"/>
            </a:endParaRPr>
          </a:p>
        </p:txBody>
      </p:sp>
      <p:sp>
        <p:nvSpPr>
          <p:cNvPr id="51205" name="Text Box 7"/>
          <p:cNvSpPr txBox="1">
            <a:spLocks noChangeArrowheads="1"/>
          </p:cNvSpPr>
          <p:nvPr/>
        </p:nvSpPr>
        <p:spPr bwMode="auto">
          <a:xfrm>
            <a:off x="357158" y="2643182"/>
            <a:ext cx="1408112" cy="579437"/>
          </a:xfrm>
          <a:prstGeom prst="rect">
            <a:avLst/>
          </a:prstGeom>
          <a:noFill/>
          <a:ln w="9525">
            <a:noFill/>
            <a:miter lim="800000"/>
            <a:headEnd/>
            <a:tailEnd/>
          </a:ln>
        </p:spPr>
        <p:txBody>
          <a:bodyPr wrap="none">
            <a:spAutoFit/>
          </a:bodyPr>
          <a:lstStyle/>
          <a:p>
            <a:pPr eaLnBrk="1" hangingPunct="1"/>
            <a:r>
              <a:rPr lang="zh-CN" altLang="en-US" sz="3200" dirty="0">
                <a:solidFill>
                  <a:schemeClr val="accent2"/>
                </a:solidFill>
                <a:latin typeface="黑体" pitchFamily="49" charset="-122"/>
                <a:ea typeface="黑体" pitchFamily="49" charset="-122"/>
              </a:rPr>
              <a:t>机理：</a:t>
            </a:r>
          </a:p>
        </p:txBody>
      </p:sp>
      <p:graphicFrame>
        <p:nvGraphicFramePr>
          <p:cNvPr id="51207" name="Object 12"/>
          <p:cNvGraphicFramePr>
            <a:graphicFrameLocks noChangeAspect="1"/>
          </p:cNvGraphicFramePr>
          <p:nvPr/>
        </p:nvGraphicFramePr>
        <p:xfrm>
          <a:off x="1428729" y="1571613"/>
          <a:ext cx="5857916" cy="1133184"/>
        </p:xfrm>
        <a:graphic>
          <a:graphicData uri="http://schemas.openxmlformats.org/presentationml/2006/ole">
            <mc:AlternateContent xmlns:mc="http://schemas.openxmlformats.org/markup-compatibility/2006">
              <mc:Choice xmlns:v="urn:schemas-microsoft-com:vml" Requires="v">
                <p:oleObj name="CS ChemDraw Drawing" r:id="rId3" imgW="2122545" imgH="411109" progId="ChemDraw.Document.6.0">
                  <p:embed/>
                </p:oleObj>
              </mc:Choice>
              <mc:Fallback>
                <p:oleObj name="CS ChemDraw Drawing" r:id="rId3" imgW="2122545" imgH="411109" progId="ChemDraw.Document.6.0">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29" y="1571613"/>
                        <a:ext cx="5857916" cy="1133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8" name="灯片编号占位符 7"/>
          <p:cNvSpPr>
            <a:spLocks noGrp="1"/>
          </p:cNvSpPr>
          <p:nvPr>
            <p:ph type="sldNum" sz="quarter" idx="12"/>
          </p:nvPr>
        </p:nvSpPr>
        <p:spPr>
          <a:noFill/>
        </p:spPr>
        <p:txBody>
          <a:bodyPr/>
          <a:lstStyle/>
          <a:p>
            <a:fld id="{EDCB6154-94DB-4DBB-8833-1DECBB73FD77}" type="slidenum">
              <a:rPr lang="en-US" altLang="zh-CN"/>
              <a:pPr/>
              <a:t>24</a:t>
            </a:fld>
            <a:endParaRPr lang="en-US" altLang="zh-CN"/>
          </a:p>
        </p:txBody>
      </p:sp>
      <p:graphicFrame>
        <p:nvGraphicFramePr>
          <p:cNvPr id="51209" name="Object 9"/>
          <p:cNvGraphicFramePr>
            <a:graphicFrameLocks noChangeAspect="1"/>
          </p:cNvGraphicFramePr>
          <p:nvPr/>
        </p:nvGraphicFramePr>
        <p:xfrm>
          <a:off x="1428728" y="3286124"/>
          <a:ext cx="5728668" cy="2928958"/>
        </p:xfrm>
        <a:graphic>
          <a:graphicData uri="http://schemas.openxmlformats.org/presentationml/2006/ole">
            <mc:AlternateContent xmlns:mc="http://schemas.openxmlformats.org/markup-compatibility/2006">
              <mc:Choice xmlns:v="urn:schemas-microsoft-com:vml" Requires="v">
                <p:oleObj name="CS ChemDraw Drawing" r:id="rId5" imgW="2166815" imgH="1107537" progId="ChemDraw.Document.6.0">
                  <p:embed/>
                </p:oleObj>
              </mc:Choice>
              <mc:Fallback>
                <p:oleObj name="CS ChemDraw Drawing" r:id="rId5" imgW="2166815" imgH="1107537" progId="ChemDraw.Document.6.0">
                  <p:embed/>
                  <p:pic>
                    <p:nvPicPr>
                      <p:cNvPr id="0"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8728" y="3286124"/>
                        <a:ext cx="5728668" cy="2928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文本框 7">
            <a:extLst>
              <a:ext uri="{FF2B5EF4-FFF2-40B4-BE49-F238E27FC236}">
                <a16:creationId xmlns:a16="http://schemas.microsoft.com/office/drawing/2014/main" id="{ECEB6946-8C9F-470A-802D-1516D03F8CFB}"/>
              </a:ext>
            </a:extLst>
          </p:cNvPr>
          <p:cNvSpPr txBox="1"/>
          <p:nvPr/>
        </p:nvSpPr>
        <p:spPr>
          <a:xfrm>
            <a:off x="5554452" y="2595350"/>
            <a:ext cx="3589548" cy="400110"/>
          </a:xfrm>
          <a:prstGeom prst="rect">
            <a:avLst/>
          </a:prstGeom>
          <a:noFill/>
        </p:spPr>
        <p:txBody>
          <a:bodyPr wrap="square" rtlCol="0">
            <a:spAutoFit/>
          </a:bodyPr>
          <a:lstStyle/>
          <a:p>
            <a:r>
              <a:rPr lang="zh-CN" altLang="en-US" sz="2000" b="1" dirty="0">
                <a:solidFill>
                  <a:srgbClr val="FF0000"/>
                </a:solidFill>
              </a:rPr>
              <a:t>工业上甲醚、乙醚的合成方法</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body" idx="1"/>
          </p:nvPr>
        </p:nvSpPr>
        <p:spPr>
          <a:xfrm>
            <a:off x="0" y="92057"/>
            <a:ext cx="9144000" cy="765175"/>
          </a:xfrm>
          <a:noFill/>
        </p:spPr>
        <p:txBody>
          <a:bodyPr/>
          <a:lstStyle/>
          <a:p>
            <a:pPr eaLnBrk="1" hangingPunct="1">
              <a:buFont typeface="Wingdings" pitchFamily="2" charset="2"/>
              <a:buChar char="Ø"/>
            </a:pPr>
            <a:r>
              <a:rPr lang="zh-CN" altLang="en-US" dirty="0">
                <a:solidFill>
                  <a:schemeClr val="accent2"/>
                </a:solidFill>
                <a:latin typeface="黑体" pitchFamily="49" charset="-122"/>
                <a:ea typeface="黑体" pitchFamily="49" charset="-122"/>
              </a:rPr>
              <a:t>仲醇按</a:t>
            </a:r>
            <a:r>
              <a:rPr lang="en-US" altLang="zh-CN" dirty="0">
                <a:solidFill>
                  <a:schemeClr val="accent2"/>
                </a:solidFill>
                <a:ea typeface="黑体" pitchFamily="49" charset="-122"/>
              </a:rPr>
              <a:t>S</a:t>
            </a:r>
            <a:r>
              <a:rPr lang="en-US" altLang="zh-CN" baseline="-25000" dirty="0">
                <a:solidFill>
                  <a:schemeClr val="accent2"/>
                </a:solidFill>
                <a:ea typeface="黑体" pitchFamily="49" charset="-122"/>
              </a:rPr>
              <a:t>N</a:t>
            </a:r>
            <a:r>
              <a:rPr lang="en-US" altLang="zh-CN" dirty="0">
                <a:solidFill>
                  <a:schemeClr val="accent2"/>
                </a:solidFill>
                <a:ea typeface="黑体" pitchFamily="49" charset="-122"/>
              </a:rPr>
              <a:t>1</a:t>
            </a:r>
            <a:r>
              <a:rPr lang="zh-CN" altLang="en-US" dirty="0">
                <a:solidFill>
                  <a:schemeClr val="accent2"/>
                </a:solidFill>
                <a:latin typeface="黑体" pitchFamily="49" charset="-122"/>
                <a:ea typeface="黑体" pitchFamily="49" charset="-122"/>
              </a:rPr>
              <a:t>机理进行</a:t>
            </a:r>
          </a:p>
        </p:txBody>
      </p:sp>
      <p:sp>
        <p:nvSpPr>
          <p:cNvPr id="52228" name="灯片编号占位符 3"/>
          <p:cNvSpPr>
            <a:spLocks noGrp="1"/>
          </p:cNvSpPr>
          <p:nvPr>
            <p:ph type="sldNum" sz="quarter" idx="12"/>
          </p:nvPr>
        </p:nvSpPr>
        <p:spPr>
          <a:noFill/>
        </p:spPr>
        <p:txBody>
          <a:bodyPr/>
          <a:lstStyle/>
          <a:p>
            <a:fld id="{6F5F95F7-988A-4C56-96A1-0A4A0ED627A3}" type="slidenum">
              <a:rPr lang="en-US" altLang="zh-CN"/>
              <a:pPr/>
              <a:t>25</a:t>
            </a:fld>
            <a:endParaRPr lang="en-US" altLang="zh-CN"/>
          </a:p>
        </p:txBody>
      </p:sp>
      <p:graphicFrame>
        <p:nvGraphicFramePr>
          <p:cNvPr id="52229" name="Object 5"/>
          <p:cNvGraphicFramePr>
            <a:graphicFrameLocks noChangeAspect="1"/>
          </p:cNvGraphicFramePr>
          <p:nvPr>
            <p:extLst>
              <p:ext uri="{D42A27DB-BD31-4B8C-83A1-F6EECF244321}">
                <p14:modId xmlns:p14="http://schemas.microsoft.com/office/powerpoint/2010/main" val="708182829"/>
              </p:ext>
            </p:extLst>
          </p:nvPr>
        </p:nvGraphicFramePr>
        <p:xfrm>
          <a:off x="1139825" y="1427163"/>
          <a:ext cx="6904038" cy="2862262"/>
        </p:xfrm>
        <a:graphic>
          <a:graphicData uri="http://schemas.openxmlformats.org/presentationml/2006/ole">
            <mc:AlternateContent xmlns:mc="http://schemas.openxmlformats.org/markup-compatibility/2006">
              <mc:Choice xmlns:v="urn:schemas-microsoft-com:vml" Requires="v">
                <p:oleObj name="CS ChemDraw Drawing" r:id="rId2" imgW="2811702" imgH="1165767" progId="ChemDraw.Document.6.0">
                  <p:embed/>
                </p:oleObj>
              </mc:Choice>
              <mc:Fallback>
                <p:oleObj name="CS ChemDraw Drawing" r:id="rId2" imgW="2811702" imgH="1165767" progId="ChemDraw.Document.6.0">
                  <p:embed/>
                  <p:pic>
                    <p:nvPicPr>
                      <p:cNvPr id="0" name="Picture 12"/>
                      <p:cNvPicPr>
                        <a:picLocks noChangeAspect="1" noChangeArrowheads="1"/>
                      </p:cNvPicPr>
                      <p:nvPr/>
                    </p:nvPicPr>
                    <p:blipFill>
                      <a:blip r:embed="rId3"/>
                      <a:srcRect/>
                      <a:stretch>
                        <a:fillRect/>
                      </a:stretch>
                    </p:blipFill>
                    <p:spPr bwMode="auto">
                      <a:xfrm>
                        <a:off x="1139825" y="1427163"/>
                        <a:ext cx="6904038" cy="286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文本框 1">
            <a:extLst>
              <a:ext uri="{FF2B5EF4-FFF2-40B4-BE49-F238E27FC236}">
                <a16:creationId xmlns:a16="http://schemas.microsoft.com/office/drawing/2014/main" id="{4851A222-C138-413B-91C9-CC8C8BA7B896}"/>
              </a:ext>
            </a:extLst>
          </p:cNvPr>
          <p:cNvSpPr txBox="1"/>
          <p:nvPr/>
        </p:nvSpPr>
        <p:spPr>
          <a:xfrm>
            <a:off x="611560" y="4941168"/>
            <a:ext cx="7272808" cy="2118529"/>
          </a:xfrm>
          <a:prstGeom prst="rect">
            <a:avLst/>
          </a:prstGeom>
          <a:noFill/>
        </p:spPr>
        <p:txBody>
          <a:bodyPr wrap="square" rtlCol="0">
            <a:spAutoFit/>
          </a:bodyPr>
          <a:lstStyle/>
          <a:p>
            <a:pPr>
              <a:lnSpc>
                <a:spcPct val="150000"/>
              </a:lnSpc>
            </a:pPr>
            <a:r>
              <a:rPr lang="zh-CN" altLang="en-US" b="1" dirty="0">
                <a:latin typeface="宋体" panose="02010600030101010101" pitchFamily="2" charset="-122"/>
              </a:rPr>
              <a:t>醇与催化剂共热即发生脱水反应，随</a:t>
            </a:r>
            <a:r>
              <a:rPr lang="zh-CN" altLang="en-US" b="1" dirty="0">
                <a:solidFill>
                  <a:srgbClr val="FF3300"/>
                </a:solidFill>
                <a:latin typeface="宋体" panose="02010600030101010101" pitchFamily="2" charset="-122"/>
              </a:rPr>
              <a:t>反应条件</a:t>
            </a:r>
            <a:r>
              <a:rPr lang="zh-CN" altLang="en-US" b="1" dirty="0">
                <a:latin typeface="宋体" panose="02010600030101010101" pitchFamily="2" charset="-122"/>
              </a:rPr>
              <a:t>而异可发生分子内或分子间的脱水反应。</a:t>
            </a:r>
            <a:endParaRPr lang="en-US" altLang="zh-CN" b="1" dirty="0">
              <a:latin typeface="宋体" panose="02010600030101010101" pitchFamily="2" charset="-122"/>
            </a:endParaRPr>
          </a:p>
          <a:p>
            <a:pPr>
              <a:lnSpc>
                <a:spcPct val="150000"/>
              </a:lnSpc>
            </a:pPr>
            <a:r>
              <a:rPr lang="zh-CN" altLang="en-US" b="1" dirty="0">
                <a:solidFill>
                  <a:srgbClr val="FF0000"/>
                </a:solidFill>
                <a:latin typeface="宋体" panose="02010600030101010101" pitchFamily="2" charset="-122"/>
              </a:rPr>
              <a:t>一般在较高温度下发生分子内脱水（消除反应），产生烯烃；而在较低温度下发生分子间脱水生成醚。</a:t>
            </a:r>
            <a:r>
              <a:rPr lang="zh-CN" altLang="en-US" b="1" dirty="0">
                <a:solidFill>
                  <a:srgbClr val="FF0000"/>
                </a:solidFill>
              </a:rPr>
              <a:t> </a:t>
            </a:r>
          </a:p>
          <a:p>
            <a:pPr>
              <a:lnSpc>
                <a:spcPct val="150000"/>
              </a:lnSpc>
            </a:pPr>
            <a:endParaRPr lang="zh-CN" alt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0" name="灯片编号占位符 7"/>
          <p:cNvSpPr>
            <a:spLocks noGrp="1"/>
          </p:cNvSpPr>
          <p:nvPr>
            <p:ph type="sldNum" sz="quarter" idx="12"/>
          </p:nvPr>
        </p:nvSpPr>
        <p:spPr>
          <a:noFill/>
        </p:spPr>
        <p:txBody>
          <a:bodyPr/>
          <a:lstStyle/>
          <a:p>
            <a:fld id="{119FD1F0-60D3-4D9D-97C3-AEAF9BF46FF1}" type="slidenum">
              <a:rPr lang="en-US" altLang="zh-CN"/>
              <a:pPr/>
              <a:t>26</a:t>
            </a:fld>
            <a:endParaRPr lang="en-US" altLang="zh-CN"/>
          </a:p>
        </p:txBody>
      </p:sp>
      <p:sp>
        <p:nvSpPr>
          <p:cNvPr id="54274" name="Rectangle 2"/>
          <p:cNvSpPr>
            <a:spLocks noGrp="1" noChangeArrowheads="1"/>
          </p:cNvSpPr>
          <p:nvPr>
            <p:ph type="title" idx="4294967295"/>
          </p:nvPr>
        </p:nvSpPr>
        <p:spPr>
          <a:xfrm>
            <a:off x="0" y="0"/>
            <a:ext cx="9144000" cy="561975"/>
          </a:xfrm>
          <a:blipFill>
            <a:blip r:embed="rId2"/>
            <a:tile tx="0" ty="0" sx="100000" sy="100000" flip="none" algn="tl"/>
          </a:blipFill>
        </p:spPr>
        <p:txBody>
          <a:bodyPr/>
          <a:lstStyle/>
          <a:p>
            <a:pPr eaLnBrk="1" hangingPunct="1"/>
            <a:r>
              <a:rPr lang="en-US" altLang="zh-CN" sz="2800" dirty="0">
                <a:solidFill>
                  <a:schemeClr val="accent2"/>
                </a:solidFill>
                <a:ea typeface="黑体" pitchFamily="49" charset="-122"/>
                <a:cs typeface="Arial" charset="0"/>
              </a:rPr>
              <a:t>6</a:t>
            </a:r>
            <a:r>
              <a:rPr lang="zh-CN" altLang="en-US" sz="2800" dirty="0">
                <a:solidFill>
                  <a:schemeClr val="accent2"/>
                </a:solidFill>
                <a:ea typeface="黑体" pitchFamily="49" charset="-122"/>
                <a:cs typeface="Arial" charset="0"/>
              </a:rPr>
              <a:t>、氧化和脱氢</a:t>
            </a:r>
            <a:endParaRPr lang="en-US" altLang="zh-CN" sz="2800" dirty="0">
              <a:solidFill>
                <a:schemeClr val="accent2"/>
              </a:solidFill>
              <a:ea typeface="黑体" pitchFamily="49" charset="-122"/>
              <a:cs typeface="Arial" charset="0"/>
            </a:endParaRPr>
          </a:p>
        </p:txBody>
      </p:sp>
      <p:sp>
        <p:nvSpPr>
          <p:cNvPr id="54275" name="Rectangle 3"/>
          <p:cNvSpPr>
            <a:spLocks noGrp="1" noChangeArrowheads="1"/>
          </p:cNvSpPr>
          <p:nvPr>
            <p:ph type="body" sz="half" idx="4294967295"/>
          </p:nvPr>
        </p:nvSpPr>
        <p:spPr>
          <a:xfrm>
            <a:off x="428596" y="714356"/>
            <a:ext cx="8218487" cy="892175"/>
          </a:xfrm>
        </p:spPr>
        <p:txBody>
          <a:bodyPr/>
          <a:lstStyle/>
          <a:p>
            <a:pPr eaLnBrk="1" hangingPunct="1">
              <a:buClr>
                <a:srgbClr val="FF0000"/>
              </a:buClr>
              <a:buFont typeface="Arial" charset="0"/>
              <a:buChar char="♠"/>
            </a:pPr>
            <a:r>
              <a:rPr kumimoji="1" lang="zh-CN" altLang="en-US" sz="2400" dirty="0">
                <a:solidFill>
                  <a:schemeClr val="accent2"/>
                </a:solidFill>
                <a:latin typeface="黑体" pitchFamily="49" charset="-122"/>
                <a:ea typeface="黑体" pitchFamily="49" charset="-122"/>
              </a:rPr>
              <a:t>伯醇和仲醇分子中由于羟基的影响，</a:t>
            </a:r>
            <a:r>
              <a:rPr kumimoji="1" lang="en-US" altLang="zh-CN" sz="2400" dirty="0">
                <a:solidFill>
                  <a:schemeClr val="accent2"/>
                </a:solidFill>
                <a:latin typeface="黑体" pitchFamily="49" charset="-122"/>
                <a:ea typeface="黑体" pitchFamily="49" charset="-122"/>
              </a:rPr>
              <a:t>α-</a:t>
            </a:r>
            <a:r>
              <a:rPr kumimoji="1" lang="zh-CN" altLang="en-US" sz="2400" dirty="0">
                <a:solidFill>
                  <a:schemeClr val="accent2"/>
                </a:solidFill>
                <a:latin typeface="黑体" pitchFamily="49" charset="-122"/>
                <a:ea typeface="黑体" pitchFamily="49" charset="-122"/>
              </a:rPr>
              <a:t>氢原子比较活泼，容易被氧化得到</a:t>
            </a:r>
            <a:r>
              <a:rPr kumimoji="1" lang="zh-CN" altLang="en-US" sz="2400" dirty="0">
                <a:solidFill>
                  <a:srgbClr val="FF0000"/>
                </a:solidFill>
                <a:latin typeface="黑体" pitchFamily="49" charset="-122"/>
                <a:ea typeface="黑体" pitchFamily="49" charset="-122"/>
              </a:rPr>
              <a:t>羰基化合物</a:t>
            </a:r>
            <a:r>
              <a:rPr kumimoji="1" lang="zh-CN" altLang="en-US" sz="2400" dirty="0">
                <a:solidFill>
                  <a:schemeClr val="accent2"/>
                </a:solidFill>
                <a:latin typeface="黑体" pitchFamily="49" charset="-122"/>
                <a:ea typeface="黑体" pitchFamily="49" charset="-122"/>
              </a:rPr>
              <a:t>。</a:t>
            </a:r>
          </a:p>
        </p:txBody>
      </p:sp>
      <p:graphicFrame>
        <p:nvGraphicFramePr>
          <p:cNvPr id="2" name="Object 5"/>
          <p:cNvGraphicFramePr>
            <a:graphicFrameLocks noChangeAspect="1"/>
          </p:cNvGraphicFramePr>
          <p:nvPr/>
        </p:nvGraphicFramePr>
        <p:xfrm>
          <a:off x="677863" y="1643063"/>
          <a:ext cx="7994650" cy="4643437"/>
        </p:xfrm>
        <a:graphic>
          <a:graphicData uri="http://schemas.openxmlformats.org/presentationml/2006/ole">
            <mc:AlternateContent xmlns:mc="http://schemas.openxmlformats.org/markup-compatibility/2006">
              <mc:Choice xmlns:v="urn:schemas-microsoft-com:vml" Requires="v">
                <p:oleObj name="CS ChemDraw Drawing" r:id="rId3" imgW="3484937" imgH="2024772" progId="ChemDraw.Document.6.0">
                  <p:embed/>
                </p:oleObj>
              </mc:Choice>
              <mc:Fallback>
                <p:oleObj name="CS ChemDraw Drawing" r:id="rId3" imgW="3484937" imgH="2024772" progId="ChemDraw.Document.6.0">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863" y="1643063"/>
                        <a:ext cx="7994650" cy="464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思想气泡: 云 2">
            <a:extLst>
              <a:ext uri="{FF2B5EF4-FFF2-40B4-BE49-F238E27FC236}">
                <a16:creationId xmlns:a16="http://schemas.microsoft.com/office/drawing/2014/main" id="{B9878967-C08E-4B26-8DDC-4E5A6C7D55A6}"/>
              </a:ext>
            </a:extLst>
          </p:cNvPr>
          <p:cNvSpPr/>
          <p:nvPr/>
        </p:nvSpPr>
        <p:spPr bwMode="auto">
          <a:xfrm>
            <a:off x="5364088" y="4941168"/>
            <a:ext cx="2880320" cy="936104"/>
          </a:xfrm>
          <a:prstGeom prst="cloudCallout">
            <a:avLst>
              <a:gd name="adj1" fmla="val -52256"/>
              <a:gd name="adj2" fmla="val -87012"/>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charset="0"/>
                <a:ea typeface="宋体" pitchFamily="2" charset="-122"/>
              </a:rPr>
              <a:t>常用氧化剂：</a:t>
            </a:r>
            <a:r>
              <a:rPr kumimoji="0" lang="en-US" altLang="zh-CN" sz="1800" b="0" i="0" u="none" strike="noStrike" cap="none" normalizeH="0" baseline="0" dirty="0">
                <a:ln>
                  <a:noFill/>
                </a:ln>
                <a:solidFill>
                  <a:schemeClr val="tx1"/>
                </a:solidFill>
                <a:effectLst/>
                <a:latin typeface="Arial" charset="0"/>
                <a:ea typeface="宋体" pitchFamily="2" charset="-122"/>
              </a:rPr>
              <a:t>K</a:t>
            </a:r>
            <a:r>
              <a:rPr kumimoji="0" lang="en-US" altLang="zh-CN" sz="1800" b="0" i="0" u="none" strike="noStrike" cap="none" normalizeH="0" baseline="-25000" dirty="0">
                <a:ln>
                  <a:noFill/>
                </a:ln>
                <a:solidFill>
                  <a:schemeClr val="tx1"/>
                </a:solidFill>
                <a:effectLst/>
                <a:latin typeface="Arial" charset="0"/>
                <a:ea typeface="宋体" pitchFamily="2" charset="-122"/>
              </a:rPr>
              <a:t>2</a:t>
            </a:r>
            <a:r>
              <a:rPr kumimoji="0" lang="en-US" altLang="zh-CN" sz="1800" b="0" i="0" u="none" strike="noStrike" cap="none" normalizeH="0" baseline="0" dirty="0">
                <a:ln>
                  <a:noFill/>
                </a:ln>
                <a:solidFill>
                  <a:schemeClr val="tx1"/>
                </a:solidFill>
                <a:effectLst/>
                <a:latin typeface="Arial" charset="0"/>
                <a:ea typeface="宋体" pitchFamily="2" charset="-122"/>
              </a:rPr>
              <a:t>Cr</a:t>
            </a:r>
            <a:r>
              <a:rPr kumimoji="0" lang="en-US" altLang="zh-CN" sz="1800" b="0" i="0" u="none" strike="noStrike" cap="none" normalizeH="0" baseline="-25000" dirty="0">
                <a:ln>
                  <a:noFill/>
                </a:ln>
                <a:solidFill>
                  <a:schemeClr val="tx1"/>
                </a:solidFill>
                <a:effectLst/>
                <a:latin typeface="Arial" charset="0"/>
                <a:ea typeface="宋体" pitchFamily="2" charset="-122"/>
              </a:rPr>
              <a:t>2</a:t>
            </a:r>
            <a:r>
              <a:rPr kumimoji="0" lang="en-US" altLang="zh-CN" sz="1800" b="0" i="0" u="none" strike="noStrike" cap="none" normalizeH="0" baseline="0" dirty="0">
                <a:ln>
                  <a:noFill/>
                </a:ln>
                <a:solidFill>
                  <a:schemeClr val="tx1"/>
                </a:solidFill>
                <a:effectLst/>
                <a:latin typeface="Arial" charset="0"/>
                <a:ea typeface="宋体" pitchFamily="2" charset="-122"/>
              </a:rPr>
              <a:t>O</a:t>
            </a:r>
            <a:r>
              <a:rPr kumimoji="0" lang="en-US" altLang="zh-CN" sz="1800" b="0" i="0" u="none" strike="noStrike" cap="none" normalizeH="0" baseline="-25000" dirty="0">
                <a:ln>
                  <a:noFill/>
                </a:ln>
                <a:solidFill>
                  <a:schemeClr val="tx1"/>
                </a:solidFill>
                <a:effectLst/>
                <a:latin typeface="Arial" charset="0"/>
                <a:ea typeface="宋体" pitchFamily="2" charset="-122"/>
              </a:rPr>
              <a:t>7</a:t>
            </a:r>
            <a:r>
              <a:rPr kumimoji="0" lang="en-US" altLang="zh-CN" sz="1800" b="0" i="0" u="none" strike="noStrike" cap="none" normalizeH="0" dirty="0">
                <a:ln>
                  <a:noFill/>
                </a:ln>
                <a:solidFill>
                  <a:schemeClr val="tx1"/>
                </a:solidFill>
                <a:effectLst/>
                <a:latin typeface="Arial" charset="0"/>
                <a:ea typeface="宋体" pitchFamily="2" charset="-122"/>
              </a:rPr>
              <a:t>/H</a:t>
            </a:r>
            <a:r>
              <a:rPr kumimoji="0" lang="en-US" altLang="zh-CN" sz="1800" b="0" i="0" u="none" strike="noStrike" cap="none" normalizeH="0" baseline="-25000" dirty="0">
                <a:ln>
                  <a:noFill/>
                </a:ln>
                <a:solidFill>
                  <a:schemeClr val="tx1"/>
                </a:solidFill>
                <a:effectLst/>
                <a:latin typeface="Arial" charset="0"/>
                <a:ea typeface="宋体" pitchFamily="2" charset="-122"/>
              </a:rPr>
              <a:t>2</a:t>
            </a:r>
            <a:r>
              <a:rPr kumimoji="0" lang="en-US" altLang="zh-CN" sz="1800" b="0" i="0" u="none" strike="noStrike" cap="none" normalizeH="0" dirty="0">
                <a:ln>
                  <a:noFill/>
                </a:ln>
                <a:solidFill>
                  <a:schemeClr val="tx1"/>
                </a:solidFill>
                <a:effectLst/>
                <a:latin typeface="Arial" charset="0"/>
                <a:ea typeface="宋体" pitchFamily="2" charset="-122"/>
              </a:rPr>
              <a:t>SO</a:t>
            </a:r>
            <a:r>
              <a:rPr kumimoji="0" lang="en-US" altLang="zh-CN" sz="1800" b="0" i="0" u="none" strike="noStrike" cap="none" normalizeH="0" baseline="-25000" dirty="0">
                <a:ln>
                  <a:noFill/>
                </a:ln>
                <a:solidFill>
                  <a:schemeClr val="tx1"/>
                </a:solidFill>
                <a:effectLst/>
                <a:latin typeface="Arial" charset="0"/>
                <a:ea typeface="宋体" pitchFamily="2" charset="-122"/>
              </a:rPr>
              <a:t>4</a:t>
            </a:r>
            <a:endParaRPr kumimoji="0" lang="zh-CN" altLang="en-US" sz="1800" b="0" i="0" u="none" strike="noStrike" cap="none" normalizeH="0" baseline="-25000" dirty="0">
              <a:ln>
                <a:noFill/>
              </a:ln>
              <a:solidFill>
                <a:schemeClr val="tx1"/>
              </a:solidFill>
              <a:effectLst/>
              <a:latin typeface="Arial" charset="0"/>
              <a:ea typeface="宋体" pitchFamily="2"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3" name="灯片编号占位符 6"/>
          <p:cNvSpPr>
            <a:spLocks noGrp="1"/>
          </p:cNvSpPr>
          <p:nvPr>
            <p:ph type="sldNum" sz="quarter" idx="12"/>
          </p:nvPr>
        </p:nvSpPr>
        <p:spPr>
          <a:noFill/>
        </p:spPr>
        <p:txBody>
          <a:bodyPr/>
          <a:lstStyle/>
          <a:p>
            <a:fld id="{86FEC531-2A6D-4D07-AD7E-4AB9EF446697}" type="slidenum">
              <a:rPr lang="en-US" altLang="zh-CN"/>
              <a:pPr/>
              <a:t>27</a:t>
            </a:fld>
            <a:endParaRPr lang="en-US" altLang="zh-CN"/>
          </a:p>
        </p:txBody>
      </p:sp>
      <p:graphicFrame>
        <p:nvGraphicFramePr>
          <p:cNvPr id="61441" name="Object 1"/>
          <p:cNvGraphicFramePr>
            <a:graphicFrameLocks noChangeAspect="1"/>
          </p:cNvGraphicFramePr>
          <p:nvPr/>
        </p:nvGraphicFramePr>
        <p:xfrm>
          <a:off x="1142976" y="1357298"/>
          <a:ext cx="6888396" cy="3786214"/>
        </p:xfrm>
        <a:graphic>
          <a:graphicData uri="http://schemas.openxmlformats.org/presentationml/2006/ole">
            <mc:AlternateContent xmlns:mc="http://schemas.openxmlformats.org/markup-compatibility/2006">
              <mc:Choice xmlns:v="urn:schemas-microsoft-com:vml" Requires="v">
                <p:oleObj name="CS ChemDraw Drawing" r:id="rId2" imgW="2957742" imgH="1625810" progId="ChemDraw.Document.6.0">
                  <p:embed/>
                </p:oleObj>
              </mc:Choice>
              <mc:Fallback>
                <p:oleObj name="CS ChemDraw Drawing" r:id="rId2" imgW="2957742" imgH="1625810" progId="ChemDraw.Document.6.0">
                  <p:embed/>
                  <p:pic>
                    <p:nvPicPr>
                      <p:cNvPr id="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976" y="1357298"/>
                        <a:ext cx="6888396" cy="3786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3"/>
          <p:cNvSpPr txBox="1">
            <a:spLocks noChangeArrowheads="1"/>
          </p:cNvSpPr>
          <p:nvPr/>
        </p:nvSpPr>
        <p:spPr bwMode="auto">
          <a:xfrm>
            <a:off x="428596" y="428604"/>
            <a:ext cx="8218487" cy="892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FF0000"/>
              </a:buClr>
              <a:buSzTx/>
              <a:buFont typeface="Arial" charset="0"/>
              <a:buChar char="♠"/>
              <a:tabLst/>
              <a:defRPr/>
            </a:pPr>
            <a:r>
              <a:rPr kumimoji="1" lang="en-US" altLang="zh-CN" sz="3200" b="0" i="0" u="none" strike="noStrike" kern="0" cap="none" spc="0" normalizeH="0" baseline="0" noProof="0" dirty="0">
                <a:ln>
                  <a:noFill/>
                </a:ln>
                <a:solidFill>
                  <a:schemeClr val="accent2"/>
                </a:solidFill>
                <a:effectLst/>
                <a:uLnTx/>
                <a:uFillTx/>
                <a:latin typeface="+mn-lt"/>
                <a:ea typeface="黑体" pitchFamily="49" charset="-122"/>
                <a:cs typeface="+mn-cs"/>
              </a:rPr>
              <a:t>Examples:</a:t>
            </a:r>
            <a:endParaRPr kumimoji="1" lang="zh-CN" altLang="en-US" sz="3200" b="0" i="0" u="none" strike="noStrike" kern="0" cap="none" spc="0" normalizeH="0" baseline="0" noProof="0" dirty="0">
              <a:ln>
                <a:noFill/>
              </a:ln>
              <a:solidFill>
                <a:schemeClr val="accent2"/>
              </a:solidFill>
              <a:effectLst/>
              <a:uLnTx/>
              <a:uFillTx/>
              <a:latin typeface="+mn-lt"/>
              <a:ea typeface="黑体" pitchFamily="49" charset="-122"/>
              <a:cs typeface="+mn-cs"/>
            </a:endParaRPr>
          </a:p>
        </p:txBody>
      </p:sp>
      <p:sp>
        <p:nvSpPr>
          <p:cNvPr id="2" name="思想气泡: 云 1">
            <a:extLst>
              <a:ext uri="{FF2B5EF4-FFF2-40B4-BE49-F238E27FC236}">
                <a16:creationId xmlns:a16="http://schemas.microsoft.com/office/drawing/2014/main" id="{4547CDC5-DDAD-4791-8CEB-5B9E6BE997F7}"/>
              </a:ext>
            </a:extLst>
          </p:cNvPr>
          <p:cNvSpPr/>
          <p:nvPr/>
        </p:nvSpPr>
        <p:spPr bwMode="auto">
          <a:xfrm>
            <a:off x="4211960" y="836712"/>
            <a:ext cx="2016224" cy="576064"/>
          </a:xfrm>
          <a:prstGeom prst="cloudCallout">
            <a:avLst>
              <a:gd name="adj1" fmla="val -46749"/>
              <a:gd name="adj2" fmla="val 109223"/>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0000"/>
                </a:solidFill>
                <a:effectLst/>
                <a:latin typeface="Arial" charset="0"/>
                <a:ea typeface="宋体" pitchFamily="2" charset="-122"/>
              </a:rPr>
              <a:t>重铬酸钾</a:t>
            </a:r>
          </a:p>
        </p:txBody>
      </p:sp>
      <p:sp>
        <p:nvSpPr>
          <p:cNvPr id="3" name="文本框 2">
            <a:extLst>
              <a:ext uri="{FF2B5EF4-FFF2-40B4-BE49-F238E27FC236}">
                <a16:creationId xmlns:a16="http://schemas.microsoft.com/office/drawing/2014/main" id="{5D777FE2-7E17-41CD-811B-9BB46C5F8946}"/>
              </a:ext>
            </a:extLst>
          </p:cNvPr>
          <p:cNvSpPr txBox="1"/>
          <p:nvPr/>
        </p:nvSpPr>
        <p:spPr>
          <a:xfrm>
            <a:off x="1142976" y="5733256"/>
            <a:ext cx="5877296" cy="400110"/>
          </a:xfrm>
          <a:prstGeom prst="rect">
            <a:avLst/>
          </a:prstGeom>
          <a:noFill/>
        </p:spPr>
        <p:txBody>
          <a:bodyPr wrap="square" rtlCol="0">
            <a:spAutoFit/>
          </a:bodyPr>
          <a:lstStyle/>
          <a:p>
            <a:r>
              <a:rPr lang="zh-CN" altLang="en-US" sz="2000" b="1" dirty="0">
                <a:solidFill>
                  <a:srgbClr val="FF0000"/>
                </a:solidFill>
                <a:latin typeface="等线 Light" panose="02010600030101010101" pitchFamily="2" charset="-122"/>
                <a:ea typeface="等线 Light" panose="02010600030101010101" pitchFamily="2" charset="-122"/>
              </a:rPr>
              <a:t>高锰酸钾氧化性大于重铬酸钾！！！</a:t>
            </a:r>
          </a:p>
        </p:txBody>
      </p:sp>
      <p:sp>
        <p:nvSpPr>
          <p:cNvPr id="8" name="文本框 7">
            <a:extLst>
              <a:ext uri="{FF2B5EF4-FFF2-40B4-BE49-F238E27FC236}">
                <a16:creationId xmlns:a16="http://schemas.microsoft.com/office/drawing/2014/main" id="{172C91FF-5D9D-44AA-8224-B892CE41AA2C}"/>
              </a:ext>
            </a:extLst>
          </p:cNvPr>
          <p:cNvSpPr txBox="1"/>
          <p:nvPr/>
        </p:nvSpPr>
        <p:spPr>
          <a:xfrm>
            <a:off x="1142976" y="6148579"/>
            <a:ext cx="7605488" cy="369332"/>
          </a:xfrm>
          <a:prstGeom prst="rect">
            <a:avLst/>
          </a:prstGeom>
          <a:noFill/>
        </p:spPr>
        <p:txBody>
          <a:bodyPr wrap="square">
            <a:spAutoFit/>
          </a:bodyPr>
          <a:lstStyle/>
          <a:p>
            <a:pPr>
              <a:buFont typeface="Wingdings" pitchFamily="2" charset="2"/>
              <a:buChar char="ü"/>
            </a:pPr>
            <a:r>
              <a:rPr lang="en-US" altLang="zh-CN" sz="1800" b="1" dirty="0">
                <a:solidFill>
                  <a:srgbClr val="FF0000"/>
                </a:solidFill>
                <a:latin typeface="等线 Light" panose="02010600030101010101" pitchFamily="2" charset="-122"/>
                <a:ea typeface="等线 Light" panose="02010600030101010101" pitchFamily="2" charset="-122"/>
              </a:rPr>
              <a:t>Cr6+(</a:t>
            </a:r>
            <a:r>
              <a:rPr lang="zh-CN" altLang="en-US" sz="1800" b="1" dirty="0">
                <a:solidFill>
                  <a:srgbClr val="FF0000"/>
                </a:solidFill>
                <a:latin typeface="等线 Light" panose="02010600030101010101" pitchFamily="2" charset="-122"/>
                <a:ea typeface="等线 Light" panose="02010600030101010101" pitchFamily="2" charset="-122"/>
              </a:rPr>
              <a:t>橙色</a:t>
            </a:r>
            <a:r>
              <a:rPr lang="en-US" altLang="zh-CN" sz="1800" b="1" dirty="0">
                <a:solidFill>
                  <a:srgbClr val="FF0000"/>
                </a:solidFill>
                <a:latin typeface="等线 Light" panose="02010600030101010101" pitchFamily="2" charset="-122"/>
                <a:ea typeface="等线 Light" panose="02010600030101010101" pitchFamily="2" charset="-122"/>
              </a:rPr>
              <a:t>)</a:t>
            </a:r>
            <a:r>
              <a:rPr lang="zh-CN" altLang="en-US" sz="1800" b="1" dirty="0">
                <a:solidFill>
                  <a:srgbClr val="FF0000"/>
                </a:solidFill>
                <a:latin typeface="等线 Light" panose="02010600030101010101" pitchFamily="2" charset="-122"/>
                <a:ea typeface="等线 Light" panose="02010600030101010101" pitchFamily="2" charset="-122"/>
              </a:rPr>
              <a:t>反应得到</a:t>
            </a:r>
            <a:r>
              <a:rPr lang="en-US" altLang="zh-CN" sz="1800" b="1" dirty="0">
                <a:solidFill>
                  <a:srgbClr val="FF0000"/>
                </a:solidFill>
                <a:latin typeface="等线 Light" panose="02010600030101010101" pitchFamily="2" charset="-122"/>
                <a:ea typeface="等线 Light" panose="02010600030101010101" pitchFamily="2" charset="-122"/>
              </a:rPr>
              <a:t>Cr3+</a:t>
            </a:r>
            <a:r>
              <a:rPr lang="zh-CN" altLang="en-US" sz="1800" b="1" dirty="0">
                <a:solidFill>
                  <a:srgbClr val="FF0000"/>
                </a:solidFill>
                <a:latin typeface="等线 Light" panose="02010600030101010101" pitchFamily="2" charset="-122"/>
                <a:ea typeface="等线 Light" panose="02010600030101010101" pitchFamily="2" charset="-122"/>
              </a:rPr>
              <a:t>（蓝绿色）鉴别伯仲醇（与叔醇、烯炔烃） </a:t>
            </a:r>
            <a:endParaRPr lang="en-US" altLang="zh-CN" sz="1800" b="1" dirty="0">
              <a:solidFill>
                <a:srgbClr val="FF0000"/>
              </a:solidFill>
              <a:latin typeface="等线 Light" panose="02010600030101010101" pitchFamily="2" charset="-122"/>
              <a:ea typeface="等线 Light" panose="02010600030101010101" pitchFamily="2" charset="-122"/>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4"/>
          <p:cNvSpPr txBox="1">
            <a:spLocks noChangeArrowheads="1"/>
          </p:cNvSpPr>
          <p:nvPr/>
        </p:nvSpPr>
        <p:spPr bwMode="auto">
          <a:xfrm>
            <a:off x="1403350" y="3357563"/>
            <a:ext cx="6769100" cy="366712"/>
          </a:xfrm>
          <a:prstGeom prst="rect">
            <a:avLst/>
          </a:prstGeom>
          <a:noFill/>
          <a:ln w="9525">
            <a:noFill/>
            <a:miter lim="800000"/>
            <a:headEnd/>
            <a:tailEnd/>
          </a:ln>
        </p:spPr>
        <p:txBody>
          <a:bodyPr>
            <a:spAutoFit/>
          </a:bodyPr>
          <a:lstStyle/>
          <a:p>
            <a:pPr eaLnBrk="1" hangingPunct="1">
              <a:spcBef>
                <a:spcPct val="50000"/>
              </a:spcBef>
            </a:pPr>
            <a:endParaRPr lang="zh-CN" altLang="zh-CN"/>
          </a:p>
        </p:txBody>
      </p:sp>
      <p:sp>
        <p:nvSpPr>
          <p:cNvPr id="57347" name="灯片编号占位符 6"/>
          <p:cNvSpPr>
            <a:spLocks noGrp="1"/>
          </p:cNvSpPr>
          <p:nvPr>
            <p:ph type="sldNum" sz="quarter" idx="12"/>
          </p:nvPr>
        </p:nvSpPr>
        <p:spPr>
          <a:noFill/>
        </p:spPr>
        <p:txBody>
          <a:bodyPr/>
          <a:lstStyle/>
          <a:p>
            <a:fld id="{2DC3EA2F-9809-4E48-813F-24D6A1BFB007}" type="slidenum">
              <a:rPr lang="en-US" altLang="zh-CN"/>
              <a:pPr/>
              <a:t>28</a:t>
            </a:fld>
            <a:endParaRPr lang="en-US" altLang="zh-CN"/>
          </a:p>
        </p:txBody>
      </p:sp>
      <p:sp>
        <p:nvSpPr>
          <p:cNvPr id="57348" name="Rectangle 9"/>
          <p:cNvSpPr>
            <a:spLocks noChangeArrowheads="1"/>
          </p:cNvSpPr>
          <p:nvPr/>
        </p:nvSpPr>
        <p:spPr bwMode="auto">
          <a:xfrm>
            <a:off x="0" y="0"/>
            <a:ext cx="9144000" cy="633413"/>
          </a:xfrm>
          <a:prstGeom prst="rect">
            <a:avLst/>
          </a:prstGeom>
          <a:blipFill>
            <a:blip r:embed="rId2"/>
            <a:tile tx="0" ty="0" sx="100000" sy="100000" flip="none" algn="tl"/>
          </a:blipFill>
          <a:ln w="9525">
            <a:noFill/>
            <a:miter lim="800000"/>
            <a:headEnd/>
            <a:tailEnd/>
          </a:ln>
        </p:spPr>
        <p:txBody>
          <a:bodyPr anchor="ctr"/>
          <a:lstStyle/>
          <a:p>
            <a:pPr algn="ctr" eaLnBrk="1" hangingPunct="1"/>
            <a:r>
              <a:rPr lang="zh-CN" altLang="en-US" sz="3200" dirty="0">
                <a:solidFill>
                  <a:schemeClr val="accent2"/>
                </a:solidFill>
                <a:latin typeface="+mn-lt"/>
                <a:ea typeface="黑体" pitchFamily="49" charset="-122"/>
                <a:cs typeface="Times New Roman" pitchFamily="18" charset="0"/>
              </a:rPr>
              <a:t>沙瑞特试剂</a:t>
            </a:r>
            <a:r>
              <a:rPr lang="en-US" altLang="zh-CN" sz="3200" dirty="0">
                <a:solidFill>
                  <a:schemeClr val="accent2"/>
                </a:solidFill>
                <a:latin typeface="+mn-lt"/>
                <a:ea typeface="黑体" pitchFamily="49" charset="-122"/>
                <a:cs typeface="Times New Roman" pitchFamily="18" charset="0"/>
              </a:rPr>
              <a:t> (</a:t>
            </a:r>
            <a:r>
              <a:rPr lang="en-US" altLang="zh-CN" sz="3200" dirty="0" err="1">
                <a:solidFill>
                  <a:schemeClr val="accent2"/>
                </a:solidFill>
                <a:latin typeface="+mn-lt"/>
                <a:ea typeface="黑体" pitchFamily="49" charset="-122"/>
                <a:cs typeface="Times New Roman" pitchFamily="18" charset="0"/>
              </a:rPr>
              <a:t>Sarret</a:t>
            </a:r>
            <a:r>
              <a:rPr lang="en-US" altLang="zh-CN" sz="3200" dirty="0">
                <a:solidFill>
                  <a:schemeClr val="accent2"/>
                </a:solidFill>
                <a:latin typeface="+mn-lt"/>
                <a:ea typeface="黑体" pitchFamily="49" charset="-122"/>
                <a:cs typeface="Times New Roman" pitchFamily="18" charset="0"/>
              </a:rPr>
              <a:t> Reagent )-</a:t>
            </a:r>
            <a:r>
              <a:rPr lang="en-US" altLang="zh-CN" sz="2800" b="1" dirty="0">
                <a:solidFill>
                  <a:srgbClr val="FF0000"/>
                </a:solidFill>
                <a:latin typeface="+mn-lt"/>
                <a:ea typeface="黑体" pitchFamily="49" charset="-122"/>
                <a:cs typeface="Times New Roman" pitchFamily="18" charset="0"/>
              </a:rPr>
              <a:t>CrO</a:t>
            </a:r>
            <a:r>
              <a:rPr lang="en-US" altLang="zh-CN" sz="2800" b="1" baseline="-25000" dirty="0">
                <a:solidFill>
                  <a:srgbClr val="FF0000"/>
                </a:solidFill>
                <a:latin typeface="+mn-lt"/>
                <a:ea typeface="黑体" pitchFamily="49" charset="-122"/>
                <a:cs typeface="Times New Roman" pitchFamily="18" charset="0"/>
              </a:rPr>
              <a:t>3 </a:t>
            </a:r>
            <a:r>
              <a:rPr lang="en-US" altLang="zh-CN" sz="2800" b="1" dirty="0">
                <a:solidFill>
                  <a:srgbClr val="FF0000"/>
                </a:solidFill>
                <a:latin typeface="+mn-lt"/>
                <a:ea typeface="黑体" pitchFamily="49" charset="-122"/>
                <a:cs typeface="Times New Roman" pitchFamily="18" charset="0"/>
              </a:rPr>
              <a:t>+ pyridine</a:t>
            </a:r>
            <a:r>
              <a:rPr lang="zh-CN" altLang="en-US" sz="2800" b="1" dirty="0">
                <a:solidFill>
                  <a:srgbClr val="FF0000"/>
                </a:solidFill>
                <a:latin typeface="+mn-lt"/>
                <a:ea typeface="黑体" pitchFamily="49" charset="-122"/>
                <a:cs typeface="Times New Roman" pitchFamily="18" charset="0"/>
              </a:rPr>
              <a:t>，</a:t>
            </a:r>
            <a:r>
              <a:rPr lang="en-US" altLang="zh-CN" sz="2800" b="1" dirty="0">
                <a:solidFill>
                  <a:srgbClr val="FF0000"/>
                </a:solidFill>
                <a:latin typeface="+mn-lt"/>
                <a:ea typeface="黑体" pitchFamily="49" charset="-122"/>
                <a:cs typeface="Times New Roman" pitchFamily="18" charset="0"/>
              </a:rPr>
              <a:t>HCl</a:t>
            </a:r>
            <a:endParaRPr lang="en-US" altLang="zh-CN" sz="3200" b="1" dirty="0">
              <a:solidFill>
                <a:srgbClr val="FF0000"/>
              </a:solidFill>
              <a:latin typeface="+mn-lt"/>
              <a:ea typeface="黑体" pitchFamily="49" charset="-122"/>
              <a:cs typeface="Times New Roman" pitchFamily="18" charset="0"/>
            </a:endParaRPr>
          </a:p>
        </p:txBody>
      </p:sp>
      <p:sp>
        <p:nvSpPr>
          <p:cNvPr id="57349" name="Rectangle 10"/>
          <p:cNvSpPr>
            <a:spLocks noChangeArrowheads="1"/>
          </p:cNvSpPr>
          <p:nvPr/>
        </p:nvSpPr>
        <p:spPr bwMode="auto">
          <a:xfrm>
            <a:off x="614306" y="5847928"/>
            <a:ext cx="8072494" cy="533400"/>
          </a:xfrm>
          <a:prstGeom prst="rect">
            <a:avLst/>
          </a:prstGeom>
          <a:noFill/>
          <a:ln w="9525">
            <a:noFill/>
            <a:miter lim="800000"/>
            <a:headEnd/>
            <a:tailEnd/>
          </a:ln>
        </p:spPr>
        <p:txBody>
          <a:bodyPr/>
          <a:lstStyle/>
          <a:p>
            <a:pPr marL="342900" indent="-342900" eaLnBrk="1" hangingPunct="1">
              <a:lnSpc>
                <a:spcPct val="90000"/>
              </a:lnSpc>
              <a:spcBef>
                <a:spcPct val="20000"/>
              </a:spcBef>
              <a:buFont typeface="Wingdings" pitchFamily="2" charset="2"/>
              <a:buChar char="ü"/>
            </a:pPr>
            <a:r>
              <a:rPr lang="zh-CN" altLang="en-US" sz="2800" dirty="0">
                <a:solidFill>
                  <a:schemeClr val="accent2"/>
                </a:solidFill>
                <a:latin typeface="黑体" pitchFamily="49" charset="-122"/>
                <a:ea typeface="黑体" pitchFamily="49" charset="-122"/>
              </a:rPr>
              <a:t>利用沙瑞特试剂，可以控制</a:t>
            </a:r>
            <a:r>
              <a:rPr lang="zh-CN" altLang="en-US" sz="2800" dirty="0">
                <a:solidFill>
                  <a:srgbClr val="FF0000"/>
                </a:solidFill>
                <a:latin typeface="黑体" pitchFamily="49" charset="-122"/>
                <a:ea typeface="黑体" pitchFamily="49" charset="-122"/>
              </a:rPr>
              <a:t>伯醇氧化为醛</a:t>
            </a:r>
            <a:r>
              <a:rPr lang="zh-CN" altLang="en-US" sz="2800" dirty="0">
                <a:solidFill>
                  <a:schemeClr val="accent2"/>
                </a:solidFill>
                <a:latin typeface="黑体" pitchFamily="49" charset="-122"/>
                <a:ea typeface="黑体" pitchFamily="49" charset="-122"/>
              </a:rPr>
              <a:t>！</a:t>
            </a:r>
            <a:endParaRPr lang="en-US" altLang="zh-CN" sz="2800" dirty="0">
              <a:solidFill>
                <a:schemeClr val="accent2"/>
              </a:solidFill>
              <a:latin typeface="黑体" pitchFamily="49" charset="-122"/>
              <a:ea typeface="黑体" pitchFamily="49" charset="-122"/>
            </a:endParaRPr>
          </a:p>
          <a:p>
            <a:pPr marL="342900" indent="-342900" eaLnBrk="1" hangingPunct="1">
              <a:lnSpc>
                <a:spcPct val="90000"/>
              </a:lnSpc>
              <a:spcBef>
                <a:spcPct val="20000"/>
              </a:spcBef>
              <a:buFont typeface="Wingdings" pitchFamily="2" charset="2"/>
              <a:buChar char="ü"/>
            </a:pPr>
            <a:r>
              <a:rPr lang="en-US" altLang="zh-CN" sz="2800" dirty="0">
                <a:solidFill>
                  <a:schemeClr val="accent2"/>
                </a:solidFill>
                <a:latin typeface="黑体" pitchFamily="49" charset="-122"/>
                <a:ea typeface="黑体" pitchFamily="49" charset="-122"/>
              </a:rPr>
              <a:t>C=C,C=O, C=N </a:t>
            </a:r>
            <a:r>
              <a:rPr lang="zh-CN" altLang="en-US" sz="2800" dirty="0">
                <a:solidFill>
                  <a:schemeClr val="accent2"/>
                </a:solidFill>
                <a:latin typeface="黑体" pitchFamily="49" charset="-122"/>
                <a:ea typeface="黑体" pitchFamily="49" charset="-122"/>
              </a:rPr>
              <a:t>不被氧化</a:t>
            </a:r>
            <a:endParaRPr lang="en-US" altLang="zh-CN" sz="2800" dirty="0">
              <a:solidFill>
                <a:schemeClr val="accent2"/>
              </a:solidFill>
              <a:latin typeface="黑体" pitchFamily="49" charset="-122"/>
              <a:ea typeface="黑体" pitchFamily="49" charset="-122"/>
            </a:endParaRPr>
          </a:p>
          <a:p>
            <a:pPr eaLnBrk="1" hangingPunct="1">
              <a:lnSpc>
                <a:spcPct val="90000"/>
              </a:lnSpc>
              <a:spcBef>
                <a:spcPct val="20000"/>
              </a:spcBef>
            </a:pPr>
            <a:endParaRPr lang="zh-CN" altLang="en-US" sz="2800" dirty="0">
              <a:solidFill>
                <a:schemeClr val="accent2"/>
              </a:solidFill>
              <a:latin typeface="黑体" pitchFamily="49" charset="-122"/>
              <a:ea typeface="黑体" pitchFamily="49" charset="-122"/>
            </a:endParaRPr>
          </a:p>
        </p:txBody>
      </p:sp>
      <p:graphicFrame>
        <p:nvGraphicFramePr>
          <p:cNvPr id="57350" name="Object 8"/>
          <p:cNvGraphicFramePr>
            <a:graphicFrameLocks noChangeAspect="1"/>
          </p:cNvGraphicFramePr>
          <p:nvPr/>
        </p:nvGraphicFramePr>
        <p:xfrm>
          <a:off x="2643197" y="642918"/>
          <a:ext cx="3286125" cy="1214437"/>
        </p:xfrm>
        <a:graphic>
          <a:graphicData uri="http://schemas.openxmlformats.org/presentationml/2006/ole">
            <mc:AlternateContent xmlns:mc="http://schemas.openxmlformats.org/markup-compatibility/2006">
              <mc:Choice xmlns:v="urn:schemas-microsoft-com:vml" Requires="v">
                <p:oleObj name="CS ChemDraw Drawing" r:id="rId3" imgW="1941030" imgH="717340" progId="ChemDraw.Document.6.0">
                  <p:embed/>
                </p:oleObj>
              </mc:Choice>
              <mc:Fallback>
                <p:oleObj name="CS ChemDraw Drawing" r:id="rId3" imgW="1941030" imgH="717340" progId="ChemDraw.Document.6.0">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3197" y="642918"/>
                        <a:ext cx="3286125" cy="121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51" name="Object 9"/>
          <p:cNvGraphicFramePr>
            <a:graphicFrameLocks noChangeAspect="1"/>
          </p:cNvGraphicFramePr>
          <p:nvPr/>
        </p:nvGraphicFramePr>
        <p:xfrm>
          <a:off x="812800" y="1397000"/>
          <a:ext cx="6835775" cy="4560888"/>
        </p:xfrm>
        <a:graphic>
          <a:graphicData uri="http://schemas.openxmlformats.org/presentationml/2006/ole">
            <mc:AlternateContent xmlns:mc="http://schemas.openxmlformats.org/markup-compatibility/2006">
              <mc:Choice xmlns:v="urn:schemas-microsoft-com:vml" Requires="v">
                <p:oleObj name="CS ChemDraw Drawing" r:id="rId5" imgW="3908474" imgH="2607288" progId="ChemDraw.Document.6.0">
                  <p:embed/>
                </p:oleObj>
              </mc:Choice>
              <mc:Fallback>
                <p:oleObj name="CS ChemDraw Drawing" r:id="rId5" imgW="3908474" imgH="2607288" progId="ChemDraw.Document.6.0">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2800" y="1397000"/>
                        <a:ext cx="6835775" cy="456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文本框 8">
            <a:extLst>
              <a:ext uri="{FF2B5EF4-FFF2-40B4-BE49-F238E27FC236}">
                <a16:creationId xmlns:a16="http://schemas.microsoft.com/office/drawing/2014/main" id="{4352816B-468E-497B-A9E3-9D4B9755383C}"/>
              </a:ext>
            </a:extLst>
          </p:cNvPr>
          <p:cNvSpPr txBox="1"/>
          <p:nvPr/>
        </p:nvSpPr>
        <p:spPr>
          <a:xfrm>
            <a:off x="6818345" y="3245526"/>
            <a:ext cx="4651310" cy="369332"/>
          </a:xfrm>
          <a:prstGeom prst="rect">
            <a:avLst/>
          </a:prstGeom>
          <a:noFill/>
        </p:spPr>
        <p:txBody>
          <a:bodyPr wrap="square">
            <a:spAutoFit/>
          </a:bodyPr>
          <a:lstStyle/>
          <a:p>
            <a:pPr>
              <a:buFont typeface="Wingdings" pitchFamily="2" charset="2"/>
              <a:buChar char="ü"/>
            </a:pPr>
            <a:r>
              <a:rPr lang="zh-CN" altLang="en-US" sz="1800" b="1" dirty="0">
                <a:solidFill>
                  <a:srgbClr val="FF0000"/>
                </a:solidFill>
                <a:latin typeface="等线 Light" panose="02010600030101010101" pitchFamily="2" charset="-122"/>
                <a:ea typeface="等线 Light" panose="02010600030101010101" pitchFamily="2" charset="-122"/>
              </a:rPr>
              <a:t>双键一般不被氧化。</a:t>
            </a:r>
            <a:endParaRPr lang="en-US" altLang="zh-CN" sz="1800" b="1" dirty="0">
              <a:solidFill>
                <a:srgbClr val="FF0000"/>
              </a:solidFill>
              <a:latin typeface="等线 Light" panose="02010600030101010101" pitchFamily="2" charset="-122"/>
              <a:ea typeface="等线 Light" panose="02010600030101010101" pitchFamily="2"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p:spPr>
        <p:txBody>
          <a:bodyPr/>
          <a:lstStyle/>
          <a:p>
            <a:fld id="{080D44F3-E4AE-452E-9EC1-E90F9377557B}" type="slidenum">
              <a:rPr lang="en-US" altLang="zh-CN"/>
              <a:pPr/>
              <a:t>29</a:t>
            </a:fld>
            <a:endParaRPr lang="en-US" altLang="zh-CN"/>
          </a:p>
        </p:txBody>
      </p:sp>
      <p:sp>
        <p:nvSpPr>
          <p:cNvPr id="59395" name="Rectangle 2"/>
          <p:cNvSpPr>
            <a:spLocks noGrp="1" noChangeArrowheads="1"/>
          </p:cNvSpPr>
          <p:nvPr>
            <p:ph type="title" idx="4294967295"/>
          </p:nvPr>
        </p:nvSpPr>
        <p:spPr>
          <a:xfrm>
            <a:off x="0" y="0"/>
            <a:ext cx="9144000" cy="642918"/>
          </a:xfrm>
          <a:blipFill>
            <a:blip r:embed="rId2"/>
            <a:tile tx="0" ty="0" sx="100000" sy="100000" flip="none" algn="tl"/>
          </a:blipFill>
        </p:spPr>
        <p:txBody>
          <a:bodyPr/>
          <a:lstStyle/>
          <a:p>
            <a:pPr eaLnBrk="1" hangingPunct="1"/>
            <a:r>
              <a:rPr lang="en-US" altLang="zh-CN" sz="3200" dirty="0">
                <a:solidFill>
                  <a:schemeClr val="accent2"/>
                </a:solidFill>
                <a:ea typeface="黑体" pitchFamily="49" charset="-122"/>
                <a:cs typeface="Arial" charset="0"/>
              </a:rPr>
              <a:t>7. </a:t>
            </a:r>
            <a:r>
              <a:rPr lang="zh-CN" altLang="en-US" sz="3200" dirty="0">
                <a:solidFill>
                  <a:schemeClr val="accent2"/>
                </a:solidFill>
                <a:ea typeface="黑体" pitchFamily="49" charset="-122"/>
                <a:cs typeface="Arial" charset="0"/>
              </a:rPr>
              <a:t>多元醇的反应</a:t>
            </a:r>
          </a:p>
        </p:txBody>
      </p:sp>
      <p:sp>
        <p:nvSpPr>
          <p:cNvPr id="59396" name="Rectangle 3"/>
          <p:cNvSpPr>
            <a:spLocks noGrp="1" noChangeArrowheads="1"/>
          </p:cNvSpPr>
          <p:nvPr>
            <p:ph type="body" sz="half" idx="4294967295"/>
          </p:nvPr>
        </p:nvSpPr>
        <p:spPr>
          <a:xfrm>
            <a:off x="142844" y="714356"/>
            <a:ext cx="9144000" cy="647700"/>
          </a:xfrm>
          <a:noFill/>
        </p:spPr>
        <p:txBody>
          <a:bodyPr/>
          <a:lstStyle/>
          <a:p>
            <a:pPr eaLnBrk="1" hangingPunct="1">
              <a:buFontTx/>
              <a:buNone/>
            </a:pPr>
            <a:r>
              <a:rPr lang="en-US" altLang="zh-CN" sz="2800" dirty="0">
                <a:solidFill>
                  <a:schemeClr val="accent2"/>
                </a:solidFill>
                <a:latin typeface="黑体" pitchFamily="49" charset="-122"/>
                <a:ea typeface="黑体" pitchFamily="49" charset="-122"/>
              </a:rPr>
              <a:t>(1)</a:t>
            </a:r>
            <a:r>
              <a:rPr lang="zh-CN" altLang="en-US" sz="2800" dirty="0">
                <a:solidFill>
                  <a:schemeClr val="accent2"/>
                </a:solidFill>
                <a:latin typeface="黑体" pitchFamily="49" charset="-122"/>
                <a:ea typeface="黑体" pitchFamily="49" charset="-122"/>
              </a:rPr>
              <a:t> 甘油与氢氧化铜反应</a:t>
            </a:r>
          </a:p>
        </p:txBody>
      </p:sp>
      <p:sp>
        <p:nvSpPr>
          <p:cNvPr id="59397" name="Text Box 4"/>
          <p:cNvSpPr txBox="1">
            <a:spLocks noChangeArrowheads="1"/>
          </p:cNvSpPr>
          <p:nvPr/>
        </p:nvSpPr>
        <p:spPr bwMode="auto">
          <a:xfrm>
            <a:off x="142844" y="1341438"/>
            <a:ext cx="8316912" cy="461665"/>
          </a:xfrm>
          <a:prstGeom prst="rect">
            <a:avLst/>
          </a:prstGeom>
          <a:noFill/>
          <a:ln w="9525">
            <a:noFill/>
            <a:miter lim="800000"/>
            <a:headEnd/>
            <a:tailEnd/>
          </a:ln>
        </p:spPr>
        <p:txBody>
          <a:bodyPr wrap="square">
            <a:spAutoFit/>
          </a:bodyPr>
          <a:lstStyle/>
          <a:p>
            <a:pPr eaLnBrk="1" hangingPunct="1">
              <a:buFont typeface="Wingdings" pitchFamily="2" charset="2"/>
              <a:buChar char="ü"/>
            </a:pPr>
            <a:r>
              <a:rPr lang="zh-CN" altLang="en-US" sz="2400" dirty="0">
                <a:solidFill>
                  <a:schemeClr val="accent2"/>
                </a:solidFill>
                <a:ea typeface="黑体" pitchFamily="49" charset="-122"/>
              </a:rPr>
              <a:t>乙二醇、甘油等可以与金属络合，生成有颜色的配合物</a:t>
            </a:r>
          </a:p>
        </p:txBody>
      </p:sp>
      <p:graphicFrame>
        <p:nvGraphicFramePr>
          <p:cNvPr id="59398" name="Object 7"/>
          <p:cNvGraphicFramePr>
            <a:graphicFrameLocks noChangeAspect="1"/>
          </p:cNvGraphicFramePr>
          <p:nvPr/>
        </p:nvGraphicFramePr>
        <p:xfrm>
          <a:off x="1214414" y="1928802"/>
          <a:ext cx="6572250" cy="1398588"/>
        </p:xfrm>
        <a:graphic>
          <a:graphicData uri="http://schemas.openxmlformats.org/presentationml/2006/ole">
            <mc:AlternateContent xmlns:mc="http://schemas.openxmlformats.org/markup-compatibility/2006">
              <mc:Choice xmlns:v="urn:schemas-microsoft-com:vml" Requires="v">
                <p:oleObj name="CS ChemDraw Drawing" r:id="rId3" imgW="2470230" imgH="525403" progId="ChemDraw.Document.6.0">
                  <p:embed/>
                </p:oleObj>
              </mc:Choice>
              <mc:Fallback>
                <p:oleObj name="CS ChemDraw Drawing" r:id="rId3" imgW="2470230" imgH="525403" progId="ChemDraw.Document.6.0">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14" y="1928802"/>
                        <a:ext cx="6572250" cy="139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8" name="直接连接符 7"/>
          <p:cNvCxnSpPr/>
          <p:nvPr/>
        </p:nvCxnSpPr>
        <p:spPr bwMode="auto">
          <a:xfrm>
            <a:off x="0" y="3357562"/>
            <a:ext cx="9144000" cy="1588"/>
          </a:xfrm>
          <a:prstGeom prst="line">
            <a:avLst/>
          </a:prstGeom>
          <a:solidFill>
            <a:schemeClr val="accent1"/>
          </a:solidFill>
          <a:ln w="50800" cap="flat" cmpd="sng" algn="ctr">
            <a:solidFill>
              <a:srgbClr val="00B050"/>
            </a:solidFill>
            <a:prstDash val="sysDash"/>
            <a:round/>
            <a:headEnd type="none" w="med" len="med"/>
            <a:tailEnd type="none" w="med" len="med"/>
          </a:ln>
          <a:effectLst/>
        </p:spPr>
      </p:cxnSp>
      <p:sp>
        <p:nvSpPr>
          <p:cNvPr id="9" name="Text Box 4"/>
          <p:cNvSpPr txBox="1">
            <a:spLocks noChangeArrowheads="1"/>
          </p:cNvSpPr>
          <p:nvPr/>
        </p:nvSpPr>
        <p:spPr bwMode="auto">
          <a:xfrm>
            <a:off x="214282" y="3429000"/>
            <a:ext cx="8316912" cy="461665"/>
          </a:xfrm>
          <a:prstGeom prst="rect">
            <a:avLst/>
          </a:prstGeom>
          <a:noFill/>
          <a:ln w="9525">
            <a:noFill/>
            <a:miter lim="800000"/>
            <a:headEnd/>
            <a:tailEnd/>
          </a:ln>
        </p:spPr>
        <p:txBody>
          <a:bodyPr wrap="square">
            <a:spAutoFit/>
          </a:bodyPr>
          <a:lstStyle/>
          <a:p>
            <a:pPr eaLnBrk="1" hangingPunct="1">
              <a:buFont typeface="Wingdings" pitchFamily="2" charset="2"/>
              <a:buChar char="ü"/>
            </a:pPr>
            <a:r>
              <a:rPr lang="zh-CN" altLang="en-US" sz="2400" dirty="0">
                <a:solidFill>
                  <a:schemeClr val="accent2"/>
                </a:solidFill>
                <a:ea typeface="黑体" pitchFamily="49" charset="-122"/>
              </a:rPr>
              <a:t>本质为：</a:t>
            </a:r>
            <a:r>
              <a:rPr lang="zh-CN" altLang="en-US" sz="2400" dirty="0">
                <a:solidFill>
                  <a:srgbClr val="FF0000"/>
                </a:solidFill>
                <a:ea typeface="黑体" pitchFamily="49" charset="-122"/>
              </a:rPr>
              <a:t>双齿配体</a:t>
            </a:r>
            <a:r>
              <a:rPr lang="zh-CN" altLang="en-US" sz="2400" dirty="0">
                <a:solidFill>
                  <a:schemeClr val="accent2"/>
                </a:solidFill>
                <a:ea typeface="黑体" pitchFamily="49" charset="-122"/>
              </a:rPr>
              <a:t>与金属形成</a:t>
            </a:r>
            <a:r>
              <a:rPr lang="zh-CN" altLang="en-US" sz="2400" dirty="0">
                <a:solidFill>
                  <a:srgbClr val="FF0000"/>
                </a:solidFill>
                <a:ea typeface="黑体" pitchFamily="49" charset="-122"/>
              </a:rPr>
              <a:t>五元环络合物</a:t>
            </a:r>
          </a:p>
        </p:txBody>
      </p:sp>
      <p:graphicFrame>
        <p:nvGraphicFramePr>
          <p:cNvPr id="59399" name="Object 7"/>
          <p:cNvGraphicFramePr>
            <a:graphicFrameLocks noChangeAspect="1"/>
          </p:cNvGraphicFramePr>
          <p:nvPr/>
        </p:nvGraphicFramePr>
        <p:xfrm>
          <a:off x="1500166" y="3857628"/>
          <a:ext cx="6158703" cy="2857496"/>
        </p:xfrm>
        <a:graphic>
          <a:graphicData uri="http://schemas.openxmlformats.org/presentationml/2006/ole">
            <mc:AlternateContent xmlns:mc="http://schemas.openxmlformats.org/markup-compatibility/2006">
              <mc:Choice xmlns:v="urn:schemas-microsoft-com:vml" Requires="v">
                <p:oleObj name="CS ChemDraw Drawing" r:id="rId5" imgW="3305156" imgH="1532953" progId="ChemDraw.Document.6.0">
                  <p:embed/>
                </p:oleObj>
              </mc:Choice>
              <mc:Fallback>
                <p:oleObj name="CS ChemDraw Drawing" r:id="rId5" imgW="3305156" imgH="1532953" progId="ChemDraw.Document.6.0">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0166" y="3857628"/>
                        <a:ext cx="6158703" cy="2857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ChangeArrowheads="1"/>
          </p:cNvSpPr>
          <p:nvPr/>
        </p:nvSpPr>
        <p:spPr bwMode="auto">
          <a:xfrm>
            <a:off x="0" y="0"/>
            <a:ext cx="9144000" cy="620713"/>
          </a:xfrm>
          <a:prstGeom prst="rect">
            <a:avLst/>
          </a:prstGeom>
          <a:blipFill>
            <a:blip r:embed="rId2"/>
            <a:tile tx="0" ty="0" sx="100000" sy="100000" flip="none" algn="tl"/>
          </a:blipFill>
          <a:ln w="38100">
            <a:noFill/>
            <a:miter lim="800000"/>
            <a:headEnd/>
            <a:tailEnd/>
          </a:ln>
        </p:spPr>
        <p:txBody>
          <a:bodyPr/>
          <a:lstStyle/>
          <a:p>
            <a:pPr marL="342900" indent="-342900" eaLnBrk="1" hangingPunct="1">
              <a:lnSpc>
                <a:spcPct val="90000"/>
              </a:lnSpc>
              <a:spcBef>
                <a:spcPct val="20000"/>
              </a:spcBef>
            </a:pPr>
            <a:r>
              <a:rPr lang="en-US" altLang="zh-CN" sz="3200" dirty="0">
                <a:solidFill>
                  <a:schemeClr val="accent2"/>
                </a:solidFill>
              </a:rPr>
              <a:t>10.1.1</a:t>
            </a:r>
            <a:r>
              <a:rPr lang="zh-CN" altLang="en-US" sz="3200" dirty="0">
                <a:solidFill>
                  <a:schemeClr val="accent2"/>
                </a:solidFill>
              </a:rPr>
              <a:t>、分类与命名</a:t>
            </a:r>
            <a:endParaRPr lang="en-US" altLang="zh-CN" sz="3200" dirty="0">
              <a:solidFill>
                <a:schemeClr val="accent2"/>
              </a:solidFill>
            </a:endParaRPr>
          </a:p>
        </p:txBody>
      </p:sp>
      <p:sp>
        <p:nvSpPr>
          <p:cNvPr id="5124" name="Text Box 9"/>
          <p:cNvSpPr txBox="1">
            <a:spLocks noChangeArrowheads="1"/>
          </p:cNvSpPr>
          <p:nvPr/>
        </p:nvSpPr>
        <p:spPr bwMode="auto">
          <a:xfrm>
            <a:off x="571472" y="642918"/>
            <a:ext cx="6913563" cy="523220"/>
          </a:xfrm>
          <a:prstGeom prst="rect">
            <a:avLst/>
          </a:prstGeom>
          <a:noFill/>
          <a:ln w="9525">
            <a:noFill/>
            <a:miter lim="800000"/>
            <a:headEnd/>
            <a:tailEnd/>
          </a:ln>
        </p:spPr>
        <p:txBody>
          <a:bodyPr>
            <a:spAutoFit/>
          </a:bodyPr>
          <a:lstStyle/>
          <a:p>
            <a:pPr eaLnBrk="1" hangingPunct="1">
              <a:spcBef>
                <a:spcPct val="50000"/>
              </a:spcBef>
            </a:pPr>
            <a:r>
              <a:rPr lang="en-US" altLang="zh-CN" sz="2800" dirty="0">
                <a:solidFill>
                  <a:schemeClr val="accent2"/>
                </a:solidFill>
                <a:latin typeface="+mj-lt"/>
                <a:ea typeface="黑体" pitchFamily="49" charset="-122"/>
              </a:rPr>
              <a:t>A. </a:t>
            </a:r>
            <a:r>
              <a:rPr lang="zh-CN" altLang="en-US" sz="2800" dirty="0">
                <a:solidFill>
                  <a:schemeClr val="accent2"/>
                </a:solidFill>
                <a:latin typeface="+mj-lt"/>
                <a:ea typeface="黑体" pitchFamily="49" charset="-122"/>
              </a:rPr>
              <a:t>根据所连烃基的类型</a:t>
            </a:r>
          </a:p>
        </p:txBody>
      </p:sp>
      <p:graphicFrame>
        <p:nvGraphicFramePr>
          <p:cNvPr id="5125" name="Object 10"/>
          <p:cNvGraphicFramePr>
            <a:graphicFrameLocks noChangeAspect="1"/>
          </p:cNvGraphicFramePr>
          <p:nvPr/>
        </p:nvGraphicFramePr>
        <p:xfrm>
          <a:off x="1000100" y="1214422"/>
          <a:ext cx="7776470" cy="1357322"/>
        </p:xfrm>
        <a:graphic>
          <a:graphicData uri="http://schemas.openxmlformats.org/presentationml/2006/ole">
            <mc:AlternateContent xmlns:mc="http://schemas.openxmlformats.org/markup-compatibility/2006">
              <mc:Choice xmlns:v="urn:schemas-microsoft-com:vml" Requires="v">
                <p:oleObj name="CS ChemDraw Drawing" r:id="rId3" imgW="3884179" imgH="677803" progId="ChemDraw.Document.6.0">
                  <p:embed/>
                </p:oleObj>
              </mc:Choice>
              <mc:Fallback>
                <p:oleObj name="CS ChemDraw Drawing" r:id="rId3" imgW="3884179" imgH="677803" progId="ChemDraw.Document.6.0">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00" y="1214422"/>
                        <a:ext cx="7776470" cy="1357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6" name="灯片编号占位符 5"/>
          <p:cNvSpPr>
            <a:spLocks noGrp="1"/>
          </p:cNvSpPr>
          <p:nvPr>
            <p:ph type="sldNum" sz="quarter" idx="12"/>
          </p:nvPr>
        </p:nvSpPr>
        <p:spPr>
          <a:noFill/>
        </p:spPr>
        <p:txBody>
          <a:bodyPr/>
          <a:lstStyle/>
          <a:p>
            <a:fld id="{2B2AA4D0-9B8B-43DA-9623-740254FB8314}" type="slidenum">
              <a:rPr lang="en-US" altLang="zh-CN"/>
              <a:pPr/>
              <a:t>3</a:t>
            </a:fld>
            <a:endParaRPr lang="en-US" altLang="zh-CN"/>
          </a:p>
        </p:txBody>
      </p:sp>
      <p:sp>
        <p:nvSpPr>
          <p:cNvPr id="7" name="Rectangle 2"/>
          <p:cNvSpPr>
            <a:spLocks noGrp="1" noChangeArrowheads="1"/>
          </p:cNvSpPr>
          <p:nvPr>
            <p:ph type="title" idx="4294967295"/>
          </p:nvPr>
        </p:nvSpPr>
        <p:spPr>
          <a:xfrm>
            <a:off x="571472" y="2581274"/>
            <a:ext cx="8229600" cy="633412"/>
          </a:xfrm>
        </p:spPr>
        <p:txBody>
          <a:bodyPr/>
          <a:lstStyle/>
          <a:p>
            <a:pPr algn="l" eaLnBrk="1" hangingPunct="1"/>
            <a:r>
              <a:rPr lang="en-US" altLang="zh-CN" sz="2800" dirty="0">
                <a:solidFill>
                  <a:schemeClr val="accent2"/>
                </a:solidFill>
                <a:ea typeface="黑体" pitchFamily="49" charset="-122"/>
              </a:rPr>
              <a:t>B.</a:t>
            </a:r>
            <a:r>
              <a:rPr lang="zh-CN" altLang="en-US" sz="2800" dirty="0">
                <a:solidFill>
                  <a:schemeClr val="accent2"/>
                </a:solidFill>
                <a:ea typeface="黑体" pitchFamily="49" charset="-122"/>
              </a:rPr>
              <a:t>根据烃基的结构</a:t>
            </a:r>
          </a:p>
        </p:txBody>
      </p:sp>
      <p:graphicFrame>
        <p:nvGraphicFramePr>
          <p:cNvPr id="5127" name="Object 9"/>
          <p:cNvGraphicFramePr>
            <a:graphicFrameLocks noChangeAspect="1"/>
          </p:cNvGraphicFramePr>
          <p:nvPr/>
        </p:nvGraphicFramePr>
        <p:xfrm>
          <a:off x="642910" y="3143248"/>
          <a:ext cx="8380919" cy="1214446"/>
        </p:xfrm>
        <a:graphic>
          <a:graphicData uri="http://schemas.openxmlformats.org/presentationml/2006/ole">
            <mc:AlternateContent xmlns:mc="http://schemas.openxmlformats.org/markup-compatibility/2006">
              <mc:Choice xmlns:v="urn:schemas-microsoft-com:vml" Requires="v">
                <p:oleObj name="CS ChemDraw Drawing" r:id="rId5" imgW="3934658" imgH="569830" progId="ChemDraw.Document.6.0">
                  <p:embed/>
                </p:oleObj>
              </mc:Choice>
              <mc:Fallback>
                <p:oleObj name="CS ChemDraw Drawing" r:id="rId5" imgW="3934658" imgH="569830" progId="ChemDraw.Document.6.0">
                  <p:embed/>
                  <p:pic>
                    <p:nvPicPr>
                      <p:cNvPr id="0" name="Picture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10" y="3143248"/>
                        <a:ext cx="8380919" cy="1214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2"/>
          <p:cNvSpPr>
            <a:spLocks noGrp="1" noChangeArrowheads="1"/>
          </p:cNvSpPr>
          <p:nvPr>
            <p:ph type="title" idx="4294967295"/>
          </p:nvPr>
        </p:nvSpPr>
        <p:spPr>
          <a:xfrm>
            <a:off x="571472" y="4295786"/>
            <a:ext cx="8229600" cy="633412"/>
          </a:xfrm>
        </p:spPr>
        <p:txBody>
          <a:bodyPr/>
          <a:lstStyle/>
          <a:p>
            <a:pPr algn="l" eaLnBrk="1" hangingPunct="1"/>
            <a:r>
              <a:rPr lang="en-US" altLang="zh-CN" sz="2800" dirty="0">
                <a:solidFill>
                  <a:schemeClr val="accent2"/>
                </a:solidFill>
                <a:ea typeface="黑体" pitchFamily="49" charset="-122"/>
              </a:rPr>
              <a:t>C.</a:t>
            </a:r>
            <a:r>
              <a:rPr lang="zh-CN" altLang="en-US" sz="2800" dirty="0">
                <a:solidFill>
                  <a:schemeClr val="accent2"/>
                </a:solidFill>
                <a:ea typeface="黑体" pitchFamily="49" charset="-122"/>
              </a:rPr>
              <a:t>根据烃基的数目</a:t>
            </a:r>
          </a:p>
        </p:txBody>
      </p:sp>
      <p:graphicFrame>
        <p:nvGraphicFramePr>
          <p:cNvPr id="5128" name="Object 10"/>
          <p:cNvGraphicFramePr>
            <a:graphicFrameLocks noChangeAspect="1"/>
          </p:cNvGraphicFramePr>
          <p:nvPr>
            <p:extLst>
              <p:ext uri="{D42A27DB-BD31-4B8C-83A1-F6EECF244321}">
                <p14:modId xmlns:p14="http://schemas.microsoft.com/office/powerpoint/2010/main" val="2277241698"/>
              </p:ext>
            </p:extLst>
          </p:nvPr>
        </p:nvGraphicFramePr>
        <p:xfrm>
          <a:off x="1500166" y="5063699"/>
          <a:ext cx="6000768" cy="1508573"/>
        </p:xfrm>
        <a:graphic>
          <a:graphicData uri="http://schemas.openxmlformats.org/presentationml/2006/ole">
            <mc:AlternateContent xmlns:mc="http://schemas.openxmlformats.org/markup-compatibility/2006">
              <mc:Choice xmlns:v="urn:schemas-microsoft-com:vml" Requires="v">
                <p:oleObj name="CS ChemDraw Drawing" r:id="rId7" imgW="2803876" imgH="705067" progId="ChemDraw.Document.6.0">
                  <p:embed/>
                </p:oleObj>
              </mc:Choice>
              <mc:Fallback>
                <p:oleObj name="CS ChemDraw Drawing" r:id="rId7" imgW="2803876" imgH="705067" progId="ChemDraw.Document.6.0">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0166" y="5063699"/>
                        <a:ext cx="6000768" cy="1508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灯片编号占位符 3"/>
          <p:cNvSpPr>
            <a:spLocks noGrp="1"/>
          </p:cNvSpPr>
          <p:nvPr>
            <p:ph type="sldNum" sz="quarter" idx="12"/>
          </p:nvPr>
        </p:nvSpPr>
        <p:spPr>
          <a:noFill/>
        </p:spPr>
        <p:txBody>
          <a:bodyPr/>
          <a:lstStyle/>
          <a:p>
            <a:fld id="{4330232A-124E-4F6A-B20B-708096E1B51C}" type="slidenum">
              <a:rPr lang="en-US" altLang="zh-CN"/>
              <a:pPr/>
              <a:t>30</a:t>
            </a:fld>
            <a:endParaRPr lang="en-US" altLang="zh-CN"/>
          </a:p>
        </p:txBody>
      </p:sp>
      <p:sp>
        <p:nvSpPr>
          <p:cNvPr id="65538" name="Rectangle 2"/>
          <p:cNvSpPr>
            <a:spLocks noGrp="1" noChangeArrowheads="1"/>
          </p:cNvSpPr>
          <p:nvPr>
            <p:ph type="title" idx="4294967295"/>
          </p:nvPr>
        </p:nvSpPr>
        <p:spPr>
          <a:xfrm>
            <a:off x="0" y="0"/>
            <a:ext cx="9144000" cy="620713"/>
          </a:xfrm>
          <a:blipFill>
            <a:blip r:embed="rId2"/>
            <a:tile tx="0" ty="0" sx="100000" sy="100000" flip="none" algn="tl"/>
          </a:blipFill>
        </p:spPr>
        <p:txBody>
          <a:bodyPr/>
          <a:lstStyle/>
          <a:p>
            <a:pPr eaLnBrk="1" hangingPunct="1"/>
            <a:r>
              <a:rPr lang="en-US" altLang="zh-CN" sz="3200" dirty="0">
                <a:solidFill>
                  <a:schemeClr val="accent2"/>
                </a:solidFill>
                <a:latin typeface="+mn-lt"/>
                <a:ea typeface="黑体" pitchFamily="49" charset="-122"/>
                <a:cs typeface="Times New Roman" pitchFamily="18" charset="0"/>
              </a:rPr>
              <a:t>10.1.5 </a:t>
            </a:r>
            <a:r>
              <a:rPr lang="zh-CN" altLang="en-US" sz="3200" dirty="0">
                <a:solidFill>
                  <a:schemeClr val="accent2"/>
                </a:solidFill>
                <a:latin typeface="+mn-lt"/>
                <a:ea typeface="黑体" pitchFamily="49" charset="-122"/>
                <a:cs typeface="Times New Roman" pitchFamily="18" charset="0"/>
              </a:rPr>
              <a:t>醇的制备</a:t>
            </a:r>
            <a:endParaRPr lang="en-US" altLang="zh-CN" sz="3200" dirty="0">
              <a:solidFill>
                <a:schemeClr val="accent2"/>
              </a:solidFill>
              <a:latin typeface="+mn-lt"/>
              <a:ea typeface="黑体" pitchFamily="49" charset="-122"/>
              <a:cs typeface="Times New Roman" pitchFamily="18" charset="0"/>
            </a:endParaRPr>
          </a:p>
        </p:txBody>
      </p:sp>
      <p:sp>
        <p:nvSpPr>
          <p:cNvPr id="6" name="Text Box 5"/>
          <p:cNvSpPr txBox="1">
            <a:spLocks noChangeArrowheads="1"/>
          </p:cNvSpPr>
          <p:nvPr/>
        </p:nvSpPr>
        <p:spPr bwMode="auto">
          <a:xfrm>
            <a:off x="428596" y="785794"/>
            <a:ext cx="8715404" cy="523220"/>
          </a:xfrm>
          <a:prstGeom prst="rect">
            <a:avLst/>
          </a:prstGeom>
          <a:noFill/>
          <a:ln w="9525">
            <a:noFill/>
            <a:miter lim="800000"/>
            <a:headEnd/>
            <a:tailEnd/>
          </a:ln>
        </p:spPr>
        <p:txBody>
          <a:bodyPr wrap="square">
            <a:spAutoFit/>
          </a:bodyPr>
          <a:lstStyle/>
          <a:p>
            <a:pPr eaLnBrk="1" hangingPunct="1"/>
            <a:r>
              <a:rPr lang="en-US" altLang="zh-CN" sz="2800" dirty="0">
                <a:solidFill>
                  <a:schemeClr val="accent2"/>
                </a:solidFill>
                <a:latin typeface="+mn-lt"/>
                <a:ea typeface="黑体" pitchFamily="49" charset="-122"/>
              </a:rPr>
              <a:t>1. Hydration of </a:t>
            </a:r>
            <a:r>
              <a:rPr lang="en-US" altLang="zh-CN" sz="2800" dirty="0" err="1">
                <a:solidFill>
                  <a:schemeClr val="accent2"/>
                </a:solidFill>
                <a:latin typeface="+mn-lt"/>
                <a:ea typeface="黑体" pitchFamily="49" charset="-122"/>
              </a:rPr>
              <a:t>olefines</a:t>
            </a:r>
            <a:r>
              <a:rPr lang="en-US" altLang="zh-CN" sz="2800" dirty="0">
                <a:solidFill>
                  <a:schemeClr val="accent2"/>
                </a:solidFill>
                <a:latin typeface="+mn-lt"/>
                <a:ea typeface="黑体" pitchFamily="49" charset="-122"/>
              </a:rPr>
              <a:t>  (</a:t>
            </a:r>
            <a:r>
              <a:rPr lang="zh-CN" altLang="en-US" sz="2800" dirty="0">
                <a:solidFill>
                  <a:schemeClr val="accent2"/>
                </a:solidFill>
                <a:latin typeface="+mn-lt"/>
                <a:ea typeface="黑体" pitchFamily="49" charset="-122"/>
              </a:rPr>
              <a:t>烯烃的水合</a:t>
            </a:r>
            <a:r>
              <a:rPr lang="en-US" altLang="zh-CN" sz="2800" dirty="0">
                <a:solidFill>
                  <a:schemeClr val="accent2"/>
                </a:solidFill>
                <a:latin typeface="+mn-lt"/>
                <a:ea typeface="黑体" pitchFamily="49" charset="-122"/>
              </a:rPr>
              <a:t>)</a:t>
            </a:r>
            <a:endParaRPr lang="zh-CN" altLang="en-US" sz="2800" dirty="0">
              <a:solidFill>
                <a:schemeClr val="accent2"/>
              </a:solidFill>
              <a:latin typeface="+mn-lt"/>
              <a:ea typeface="黑体" pitchFamily="49" charset="-122"/>
            </a:endParaRPr>
          </a:p>
        </p:txBody>
      </p:sp>
      <p:graphicFrame>
        <p:nvGraphicFramePr>
          <p:cNvPr id="69633" name="Object 6"/>
          <p:cNvGraphicFramePr>
            <a:graphicFrameLocks noChangeAspect="1"/>
          </p:cNvGraphicFramePr>
          <p:nvPr/>
        </p:nvGraphicFramePr>
        <p:xfrm>
          <a:off x="857224" y="2000240"/>
          <a:ext cx="7440613" cy="2800350"/>
        </p:xfrm>
        <a:graphic>
          <a:graphicData uri="http://schemas.openxmlformats.org/presentationml/2006/ole">
            <mc:AlternateContent xmlns:mc="http://schemas.openxmlformats.org/markup-compatibility/2006">
              <mc:Choice xmlns:v="urn:schemas-microsoft-com:vml" Requires="v">
                <p:oleObj name="CS ChemDraw Drawing" r:id="rId3" imgW="3024687" imgH="1138040" progId="ChemDraw.Document.6.0">
                  <p:embed/>
                </p:oleObj>
              </mc:Choice>
              <mc:Fallback>
                <p:oleObj name="CS ChemDraw Drawing" r:id="rId3" imgW="3024687" imgH="1138040" progId="ChemDraw.Document.6.0">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24" y="2000240"/>
                        <a:ext cx="7440613"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0" y="0"/>
            <a:ext cx="9144000" cy="908050"/>
          </a:xfrm>
          <a:noFill/>
        </p:spPr>
        <p:txBody>
          <a:bodyPr/>
          <a:lstStyle/>
          <a:p>
            <a:pPr eaLnBrk="1" hangingPunct="1"/>
            <a:r>
              <a:rPr lang="en-US" altLang="zh-CN" sz="3200" dirty="0">
                <a:solidFill>
                  <a:schemeClr val="accent2"/>
                </a:solidFill>
                <a:ea typeface="黑体" pitchFamily="49" charset="-122"/>
              </a:rPr>
              <a:t>2. </a:t>
            </a:r>
            <a:r>
              <a:rPr lang="zh-CN" altLang="en-US" sz="3200" dirty="0">
                <a:solidFill>
                  <a:schemeClr val="accent2"/>
                </a:solidFill>
                <a:ea typeface="黑体" pitchFamily="49" charset="-122"/>
              </a:rPr>
              <a:t>由羰基化合物制备醇</a:t>
            </a:r>
          </a:p>
        </p:txBody>
      </p:sp>
      <p:sp>
        <p:nvSpPr>
          <p:cNvPr id="73731" name="Rectangle 3"/>
          <p:cNvSpPr>
            <a:spLocks noGrp="1" noChangeArrowheads="1"/>
          </p:cNvSpPr>
          <p:nvPr>
            <p:ph type="body" idx="1"/>
          </p:nvPr>
        </p:nvSpPr>
        <p:spPr>
          <a:xfrm>
            <a:off x="357158" y="925497"/>
            <a:ext cx="8229600" cy="360363"/>
          </a:xfrm>
          <a:noFill/>
        </p:spPr>
        <p:txBody>
          <a:bodyPr/>
          <a:lstStyle/>
          <a:p>
            <a:pPr eaLnBrk="1" hangingPunct="1">
              <a:lnSpc>
                <a:spcPct val="80000"/>
              </a:lnSpc>
              <a:buFont typeface="Wingdings" pitchFamily="2" charset="2"/>
              <a:buChar char="ü"/>
            </a:pPr>
            <a:r>
              <a:rPr lang="en-US" altLang="zh-CN" sz="2800" dirty="0" err="1">
                <a:solidFill>
                  <a:schemeClr val="accent2"/>
                </a:solidFill>
              </a:rPr>
              <a:t>Grignards</a:t>
            </a:r>
            <a:r>
              <a:rPr lang="en-US" altLang="zh-CN" sz="2800" dirty="0">
                <a:solidFill>
                  <a:schemeClr val="accent2"/>
                </a:solidFill>
              </a:rPr>
              <a:t> Methods</a:t>
            </a:r>
          </a:p>
        </p:txBody>
      </p:sp>
      <p:sp>
        <p:nvSpPr>
          <p:cNvPr id="73732" name="灯片编号占位符 4"/>
          <p:cNvSpPr>
            <a:spLocks noGrp="1"/>
          </p:cNvSpPr>
          <p:nvPr>
            <p:ph type="sldNum" sz="quarter" idx="12"/>
          </p:nvPr>
        </p:nvSpPr>
        <p:spPr>
          <a:noFill/>
        </p:spPr>
        <p:txBody>
          <a:bodyPr/>
          <a:lstStyle/>
          <a:p>
            <a:fld id="{95DECFF9-60C1-4AA9-876E-23D65D5E05EB}" type="slidenum">
              <a:rPr lang="en-US" altLang="zh-CN"/>
              <a:pPr/>
              <a:t>31</a:t>
            </a:fld>
            <a:endParaRPr lang="en-US" altLang="zh-CN"/>
          </a:p>
        </p:txBody>
      </p:sp>
      <p:graphicFrame>
        <p:nvGraphicFramePr>
          <p:cNvPr id="73733" name="Object 6"/>
          <p:cNvGraphicFramePr>
            <a:graphicFrameLocks noChangeAspect="1"/>
          </p:cNvGraphicFramePr>
          <p:nvPr/>
        </p:nvGraphicFramePr>
        <p:xfrm>
          <a:off x="1714480" y="1571612"/>
          <a:ext cx="4929187" cy="4813300"/>
        </p:xfrm>
        <a:graphic>
          <a:graphicData uri="http://schemas.openxmlformats.org/presentationml/2006/ole">
            <mc:AlternateContent xmlns:mc="http://schemas.openxmlformats.org/markup-compatibility/2006">
              <mc:Choice xmlns:v="urn:schemas-microsoft-com:vml" Requires="v">
                <p:oleObj r:id="rId2" imgW="2227822" imgH="2174315" progId="ChemDraw.Document.6.0">
                  <p:embed/>
                </p:oleObj>
              </mc:Choice>
              <mc:Fallback>
                <p:oleObj r:id="rId2" imgW="2227822" imgH="2174315" progId="ChemDraw.Document.6.0">
                  <p:embed/>
                  <p:pic>
                    <p:nvPicPr>
                      <p:cNvPr id="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480" y="1571612"/>
                        <a:ext cx="4929187" cy="481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文本框 1">
            <a:extLst>
              <a:ext uri="{FF2B5EF4-FFF2-40B4-BE49-F238E27FC236}">
                <a16:creationId xmlns:a16="http://schemas.microsoft.com/office/drawing/2014/main" id="{A9F3B512-46EF-4526-884F-5201554B2E28}"/>
              </a:ext>
            </a:extLst>
          </p:cNvPr>
          <p:cNvSpPr txBox="1"/>
          <p:nvPr/>
        </p:nvSpPr>
        <p:spPr>
          <a:xfrm>
            <a:off x="7812360" y="5013176"/>
            <a:ext cx="936104" cy="369332"/>
          </a:xfrm>
          <a:prstGeom prst="rect">
            <a:avLst/>
          </a:prstGeom>
          <a:noFill/>
        </p:spPr>
        <p:txBody>
          <a:bodyPr wrap="square" rtlCol="0">
            <a:spAutoFit/>
          </a:bodyPr>
          <a:lstStyle/>
          <a:p>
            <a:r>
              <a:rPr lang="en-US" altLang="zh-CN" dirty="0"/>
              <a:t>p276</a:t>
            </a:r>
            <a:endParaRPr lang="zh-CN" altLang="en-US" dirty="0"/>
          </a:p>
        </p:txBody>
      </p:sp>
      <p:pic>
        <p:nvPicPr>
          <p:cNvPr id="4" name="图片 3">
            <a:extLst>
              <a:ext uri="{FF2B5EF4-FFF2-40B4-BE49-F238E27FC236}">
                <a16:creationId xmlns:a16="http://schemas.microsoft.com/office/drawing/2014/main" id="{EC0DA1CC-8730-4D41-BC1E-51502EF2D5A8}"/>
              </a:ext>
            </a:extLst>
          </p:cNvPr>
          <p:cNvPicPr>
            <a:picLocks noChangeAspect="1"/>
          </p:cNvPicPr>
          <p:nvPr/>
        </p:nvPicPr>
        <p:blipFill>
          <a:blip r:embed="rId4"/>
          <a:stretch>
            <a:fillRect/>
          </a:stretch>
        </p:blipFill>
        <p:spPr>
          <a:xfrm>
            <a:off x="4788024" y="1537261"/>
            <a:ext cx="2112447" cy="4707964"/>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ChangeArrowheads="1"/>
          </p:cNvSpPr>
          <p:nvPr/>
        </p:nvSpPr>
        <p:spPr bwMode="auto">
          <a:xfrm>
            <a:off x="571536" y="428604"/>
            <a:ext cx="7572364" cy="620713"/>
          </a:xfrm>
          <a:prstGeom prst="rect">
            <a:avLst/>
          </a:prstGeom>
          <a:noFill/>
          <a:ln w="9525" algn="ctr">
            <a:noFill/>
            <a:miter lim="800000"/>
            <a:headEnd/>
            <a:tailEnd/>
          </a:ln>
        </p:spPr>
        <p:txBody>
          <a:bodyPr/>
          <a:lstStyle/>
          <a:p>
            <a:pPr marL="342900" indent="-342900" eaLnBrk="1" hangingPunct="1">
              <a:spcBef>
                <a:spcPct val="20000"/>
              </a:spcBef>
              <a:buFont typeface="Wingdings" pitchFamily="2" charset="2"/>
              <a:buChar char="ü"/>
            </a:pPr>
            <a:r>
              <a:rPr lang="en-US" altLang="zh-CN" sz="2800" dirty="0">
                <a:solidFill>
                  <a:schemeClr val="accent2"/>
                </a:solidFill>
              </a:rPr>
              <a:t>Reduction of  </a:t>
            </a:r>
            <a:r>
              <a:rPr lang="en-US" altLang="zh-CN" sz="2800" dirty="0" err="1">
                <a:solidFill>
                  <a:schemeClr val="accent2"/>
                </a:solidFill>
              </a:rPr>
              <a:t>Aldehydes</a:t>
            </a:r>
            <a:r>
              <a:rPr lang="en-US" altLang="zh-CN" sz="2800" dirty="0">
                <a:solidFill>
                  <a:schemeClr val="accent2"/>
                </a:solidFill>
              </a:rPr>
              <a:t> and </a:t>
            </a:r>
            <a:r>
              <a:rPr lang="en-US" altLang="zh-CN" sz="2800" dirty="0" err="1">
                <a:solidFill>
                  <a:schemeClr val="accent2"/>
                </a:solidFill>
              </a:rPr>
              <a:t>Ketones</a:t>
            </a:r>
            <a:endParaRPr lang="en-US" altLang="zh-CN" sz="2800" dirty="0">
              <a:solidFill>
                <a:schemeClr val="accent2"/>
              </a:solidFill>
            </a:endParaRPr>
          </a:p>
        </p:txBody>
      </p:sp>
      <p:graphicFrame>
        <p:nvGraphicFramePr>
          <p:cNvPr id="74755" name="Object 13"/>
          <p:cNvGraphicFramePr>
            <a:graphicFrameLocks noChangeAspect="1"/>
          </p:cNvGraphicFramePr>
          <p:nvPr/>
        </p:nvGraphicFramePr>
        <p:xfrm>
          <a:off x="911225" y="1884363"/>
          <a:ext cx="7645400" cy="2012950"/>
        </p:xfrm>
        <a:graphic>
          <a:graphicData uri="http://schemas.openxmlformats.org/presentationml/2006/ole">
            <mc:AlternateContent xmlns:mc="http://schemas.openxmlformats.org/markup-compatibility/2006">
              <mc:Choice xmlns:v="urn:schemas-microsoft-com:vml" Requires="v">
                <p:oleObj r:id="rId2" imgW="3099461" imgH="816549" progId="ChemDraw.Document.6.0">
                  <p:embed/>
                </p:oleObj>
              </mc:Choice>
              <mc:Fallback>
                <p:oleObj r:id="rId2" imgW="3099461" imgH="816549" progId="ChemDraw.Document.6.0">
                  <p:embed/>
                  <p:pic>
                    <p:nvPicPr>
                      <p:cNvPr id="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225" y="1884363"/>
                        <a:ext cx="7645400" cy="201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756" name="灯片编号占位符 3"/>
          <p:cNvSpPr>
            <a:spLocks noGrp="1"/>
          </p:cNvSpPr>
          <p:nvPr>
            <p:ph type="sldNum" sz="quarter" idx="12"/>
          </p:nvPr>
        </p:nvSpPr>
        <p:spPr>
          <a:noFill/>
        </p:spPr>
        <p:txBody>
          <a:bodyPr/>
          <a:lstStyle/>
          <a:p>
            <a:fld id="{5312CAF8-B841-4FC2-80A9-A4AB33E71E90}" type="slidenum">
              <a:rPr lang="en-US" altLang="zh-CN"/>
              <a:pPr/>
              <a:t>32</a:t>
            </a:fld>
            <a:endParaRPr lang="en-US" altLang="zh-CN"/>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0" y="0"/>
            <a:ext cx="9144000" cy="981075"/>
          </a:xfrm>
          <a:noFill/>
        </p:spPr>
        <p:txBody>
          <a:bodyPr/>
          <a:lstStyle/>
          <a:p>
            <a:pPr algn="l" eaLnBrk="1" hangingPunct="1"/>
            <a:r>
              <a:rPr lang="en-US" altLang="zh-CN" sz="3200" dirty="0">
                <a:solidFill>
                  <a:schemeClr val="accent2"/>
                </a:solidFill>
                <a:ea typeface="楷体" pitchFamily="49" charset="-122"/>
              </a:rPr>
              <a:t>3. </a:t>
            </a:r>
            <a:r>
              <a:rPr lang="zh-CN" altLang="en-US" sz="3200" dirty="0">
                <a:solidFill>
                  <a:schemeClr val="accent2"/>
                </a:solidFill>
                <a:ea typeface="楷体" pitchFamily="49" charset="-122"/>
              </a:rPr>
              <a:t>卤代烃水解制备醇</a:t>
            </a:r>
          </a:p>
        </p:txBody>
      </p:sp>
      <p:graphicFrame>
        <p:nvGraphicFramePr>
          <p:cNvPr id="75779" name="Object 3"/>
          <p:cNvGraphicFramePr>
            <a:graphicFrameLocks noGrp="1" noChangeAspect="1"/>
          </p:cNvGraphicFramePr>
          <p:nvPr>
            <p:ph idx="1"/>
          </p:nvPr>
        </p:nvGraphicFramePr>
        <p:xfrm>
          <a:off x="285720" y="1928802"/>
          <a:ext cx="8653462" cy="3198812"/>
        </p:xfrm>
        <a:graphic>
          <a:graphicData uri="http://schemas.openxmlformats.org/presentationml/2006/ole">
            <mc:AlternateContent xmlns:mc="http://schemas.openxmlformats.org/markup-compatibility/2006">
              <mc:Choice xmlns:v="urn:schemas-microsoft-com:vml" Requires="v">
                <p:oleObj name="CS ChemDraw Drawing" r:id="rId2" imgW="3436077" imgH="1270577" progId="ChemDraw.Document.6.0">
                  <p:embed/>
                </p:oleObj>
              </mc:Choice>
              <mc:Fallback>
                <p:oleObj name="CS ChemDraw Drawing" r:id="rId2" imgW="3436077" imgH="1270577" progId="ChemDraw.Document.6.0">
                  <p:embed/>
                  <p:pic>
                    <p:nvPicPr>
                      <p:cNvPr id="0" name="Picture 10"/>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0" y="1928802"/>
                        <a:ext cx="8653462" cy="319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FF0000"/>
                            </a:solidFill>
                            <a:miter lim="800000"/>
                            <a:headEnd/>
                            <a:tailEnd/>
                          </a14:hiddenLine>
                        </a:ext>
                      </a:extLst>
                    </p:spPr>
                  </p:pic>
                </p:oleObj>
              </mc:Fallback>
            </mc:AlternateContent>
          </a:graphicData>
        </a:graphic>
      </p:graphicFrame>
      <p:sp>
        <p:nvSpPr>
          <p:cNvPr id="75780" name="Text Box 5"/>
          <p:cNvSpPr txBox="1">
            <a:spLocks noChangeArrowheads="1"/>
          </p:cNvSpPr>
          <p:nvPr/>
        </p:nvSpPr>
        <p:spPr bwMode="auto">
          <a:xfrm>
            <a:off x="285720" y="928670"/>
            <a:ext cx="7607323" cy="523220"/>
          </a:xfrm>
          <a:prstGeom prst="rect">
            <a:avLst/>
          </a:prstGeom>
          <a:noFill/>
          <a:ln w="9525">
            <a:noFill/>
            <a:miter lim="800000"/>
            <a:headEnd/>
            <a:tailEnd/>
          </a:ln>
        </p:spPr>
        <p:txBody>
          <a:bodyPr wrap="square">
            <a:spAutoFit/>
          </a:bodyPr>
          <a:lstStyle/>
          <a:p>
            <a:pPr eaLnBrk="1" hangingPunct="1">
              <a:buFont typeface="Wingdings" pitchFamily="2" charset="2"/>
              <a:buChar char="ü"/>
            </a:pPr>
            <a:r>
              <a:rPr lang="zh-CN" altLang="en-US" sz="2800" dirty="0">
                <a:solidFill>
                  <a:schemeClr val="accent2"/>
                </a:solidFill>
                <a:ea typeface="黑体" pitchFamily="49" charset="-122"/>
                <a:cs typeface="Arial" charset="0"/>
              </a:rPr>
              <a:t>只适用于不易发生</a:t>
            </a:r>
            <a:r>
              <a:rPr lang="en-US" altLang="zh-CN" sz="2800" dirty="0">
                <a:solidFill>
                  <a:schemeClr val="accent2"/>
                </a:solidFill>
                <a:ea typeface="黑体" pitchFamily="49" charset="-122"/>
                <a:cs typeface="Arial" charset="0"/>
              </a:rPr>
              <a:t>E2 </a:t>
            </a:r>
            <a:r>
              <a:rPr lang="zh-CN" altLang="en-US" sz="2800" dirty="0">
                <a:solidFill>
                  <a:schemeClr val="accent2"/>
                </a:solidFill>
                <a:ea typeface="黑体" pitchFamily="49" charset="-122"/>
                <a:cs typeface="Arial" charset="0"/>
              </a:rPr>
              <a:t>消除反应的底物</a:t>
            </a:r>
          </a:p>
        </p:txBody>
      </p:sp>
      <p:sp>
        <p:nvSpPr>
          <p:cNvPr id="75781" name="灯片编号占位符 4"/>
          <p:cNvSpPr>
            <a:spLocks noGrp="1"/>
          </p:cNvSpPr>
          <p:nvPr>
            <p:ph type="sldNum" sz="quarter" idx="12"/>
          </p:nvPr>
        </p:nvSpPr>
        <p:spPr>
          <a:noFill/>
        </p:spPr>
        <p:txBody>
          <a:bodyPr/>
          <a:lstStyle/>
          <a:p>
            <a:fld id="{61B39C9B-3E57-4C27-B9BA-663D961E94C1}" type="slidenum">
              <a:rPr lang="en-US" altLang="zh-CN"/>
              <a:pPr/>
              <a:t>33</a:t>
            </a:fld>
            <a:endParaRPr lang="en-US" altLang="zh-CN"/>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3"/>
          <p:cNvSpPr txBox="1">
            <a:spLocks noChangeArrowheads="1"/>
          </p:cNvSpPr>
          <p:nvPr/>
        </p:nvSpPr>
        <p:spPr bwMode="auto">
          <a:xfrm>
            <a:off x="222276" y="928688"/>
            <a:ext cx="8064500" cy="519112"/>
          </a:xfrm>
          <a:prstGeom prst="rect">
            <a:avLst/>
          </a:prstGeom>
          <a:noFill/>
          <a:ln w="38100">
            <a:noFill/>
            <a:miter lim="800000"/>
            <a:headEnd/>
            <a:tailEnd/>
          </a:ln>
        </p:spPr>
        <p:txBody>
          <a:bodyPr>
            <a:spAutoFit/>
          </a:bodyPr>
          <a:lstStyle/>
          <a:p>
            <a:pPr eaLnBrk="1" hangingPunct="1"/>
            <a:r>
              <a:rPr kumimoji="1" lang="en-US" altLang="zh-CN" sz="2800" dirty="0">
                <a:solidFill>
                  <a:schemeClr val="accent2"/>
                </a:solidFill>
                <a:ea typeface="楷体_GB2312" pitchFamily="49" charset="-122"/>
                <a:cs typeface="Arial" charset="0"/>
              </a:rPr>
              <a:t>1. Structure and nomenclature </a:t>
            </a:r>
          </a:p>
        </p:txBody>
      </p:sp>
      <p:graphicFrame>
        <p:nvGraphicFramePr>
          <p:cNvPr id="76803" name="Object 4"/>
          <p:cNvGraphicFramePr>
            <a:graphicFrameLocks noChangeAspect="1"/>
          </p:cNvGraphicFramePr>
          <p:nvPr/>
        </p:nvGraphicFramePr>
        <p:xfrm>
          <a:off x="3241675" y="1655763"/>
          <a:ext cx="1366838" cy="323850"/>
        </p:xfrm>
        <a:graphic>
          <a:graphicData uri="http://schemas.openxmlformats.org/presentationml/2006/ole">
            <mc:AlternateContent xmlns:mc="http://schemas.openxmlformats.org/markup-compatibility/2006">
              <mc:Choice xmlns:v="urn:schemas-microsoft-com:vml" Requires="v">
                <p:oleObj name="CS ChemDraw Drawing" r:id="rId2" imgW="833038" imgH="196242" progId="ChemDraw.Document.6.0">
                  <p:embed/>
                </p:oleObj>
              </mc:Choice>
              <mc:Fallback>
                <p:oleObj name="CS ChemDraw Drawing" r:id="rId2" imgW="833038" imgH="196242" progId="ChemDraw.Document.6.0">
                  <p:embed/>
                  <p:pic>
                    <p:nvPicPr>
                      <p:cNvPr id="0"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1675" y="1655763"/>
                        <a:ext cx="1366838"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804" name="Text Box 5"/>
          <p:cNvSpPr txBox="1">
            <a:spLocks noChangeArrowheads="1"/>
          </p:cNvSpPr>
          <p:nvPr/>
        </p:nvSpPr>
        <p:spPr bwMode="auto">
          <a:xfrm>
            <a:off x="250825" y="1989138"/>
            <a:ext cx="7848600" cy="622300"/>
          </a:xfrm>
          <a:prstGeom prst="rect">
            <a:avLst/>
          </a:prstGeom>
          <a:noFill/>
          <a:ln w="9525">
            <a:noFill/>
            <a:miter lim="800000"/>
            <a:headEnd/>
            <a:tailEnd/>
          </a:ln>
        </p:spPr>
        <p:txBody>
          <a:bodyPr>
            <a:spAutoFit/>
          </a:bodyPr>
          <a:lstStyle/>
          <a:p>
            <a:pPr eaLnBrk="1" hangingPunct="1">
              <a:lnSpc>
                <a:spcPct val="145000"/>
              </a:lnSpc>
              <a:buFont typeface="Wingdings" pitchFamily="2" charset="2"/>
              <a:buChar char="v"/>
            </a:pPr>
            <a:r>
              <a:rPr kumimoji="1" lang="zh-CN" altLang="ru-RU" sz="2400" dirty="0">
                <a:solidFill>
                  <a:schemeClr val="accent2"/>
                </a:solidFill>
                <a:latin typeface="黑体" pitchFamily="49" charset="-122"/>
                <a:ea typeface="黑体" pitchFamily="49" charset="-122"/>
              </a:rPr>
              <a:t>酚是羟基</a:t>
            </a:r>
            <a:r>
              <a:rPr kumimoji="1" lang="zh-CN" altLang="ru-RU" sz="2400" dirty="0">
                <a:solidFill>
                  <a:srgbClr val="FF0000"/>
                </a:solidFill>
                <a:latin typeface="黑体" pitchFamily="49" charset="-122"/>
                <a:ea typeface="黑体" pitchFamily="49" charset="-122"/>
              </a:rPr>
              <a:t>直接和芳环相连</a:t>
            </a:r>
            <a:r>
              <a:rPr kumimoji="1" lang="zh-CN" altLang="ru-RU" sz="2400" dirty="0">
                <a:solidFill>
                  <a:schemeClr val="accent2"/>
                </a:solidFill>
                <a:latin typeface="黑体" pitchFamily="49" charset="-122"/>
                <a:ea typeface="黑体" pitchFamily="49" charset="-122"/>
              </a:rPr>
              <a:t>的化合物。</a:t>
            </a:r>
            <a:endParaRPr kumimoji="1" lang="zh-CN" altLang="en-US" sz="2400" dirty="0">
              <a:solidFill>
                <a:schemeClr val="accent2"/>
              </a:solidFill>
              <a:latin typeface="黑体" pitchFamily="49" charset="-122"/>
              <a:ea typeface="黑体" pitchFamily="49" charset="-122"/>
            </a:endParaRPr>
          </a:p>
        </p:txBody>
      </p:sp>
      <p:sp>
        <p:nvSpPr>
          <p:cNvPr id="76805" name="Text Box 8"/>
          <p:cNvSpPr txBox="1">
            <a:spLocks noChangeArrowheads="1"/>
          </p:cNvSpPr>
          <p:nvPr/>
        </p:nvSpPr>
        <p:spPr bwMode="auto">
          <a:xfrm>
            <a:off x="323850" y="4302125"/>
            <a:ext cx="7850188" cy="566738"/>
          </a:xfrm>
          <a:prstGeom prst="rect">
            <a:avLst/>
          </a:prstGeom>
          <a:noFill/>
          <a:ln w="9525">
            <a:noFill/>
            <a:miter lim="800000"/>
            <a:headEnd/>
            <a:tailEnd/>
          </a:ln>
        </p:spPr>
        <p:txBody>
          <a:bodyPr>
            <a:spAutoFit/>
          </a:bodyPr>
          <a:lstStyle/>
          <a:p>
            <a:pPr eaLnBrk="1" hangingPunct="1">
              <a:lnSpc>
                <a:spcPct val="130000"/>
              </a:lnSpc>
              <a:buFont typeface="Wingdings" pitchFamily="2" charset="2"/>
              <a:buChar char="v"/>
            </a:pPr>
            <a:r>
              <a:rPr kumimoji="1" lang="zh-CN" altLang="ru-RU" sz="2400">
                <a:solidFill>
                  <a:schemeClr val="accent2"/>
                </a:solidFill>
                <a:latin typeface="黑体" pitchFamily="49" charset="-122"/>
                <a:ea typeface="黑体" pitchFamily="49" charset="-122"/>
              </a:rPr>
              <a:t>根据羟基的数目，分别称为一元酚、二元酚和多元酚。</a:t>
            </a:r>
            <a:r>
              <a:rPr kumimoji="1" lang="zh-CN" altLang="en-US" sz="2400">
                <a:solidFill>
                  <a:schemeClr val="accent2"/>
                </a:solidFill>
                <a:latin typeface="黑体" pitchFamily="49" charset="-122"/>
                <a:ea typeface="黑体" pitchFamily="49" charset="-122"/>
              </a:rPr>
              <a:t> </a:t>
            </a:r>
          </a:p>
        </p:txBody>
      </p:sp>
      <p:sp>
        <p:nvSpPr>
          <p:cNvPr id="76806" name="Rectangle 12"/>
          <p:cNvSpPr>
            <a:spLocks noGrp="1" noChangeArrowheads="1"/>
          </p:cNvSpPr>
          <p:nvPr>
            <p:ph type="title" idx="4294967295"/>
          </p:nvPr>
        </p:nvSpPr>
        <p:spPr>
          <a:xfrm>
            <a:off x="0" y="0"/>
            <a:ext cx="9144000" cy="836613"/>
          </a:xfrm>
          <a:blipFill>
            <a:blip r:embed="rId4"/>
            <a:tile tx="0" ty="0" sx="100000" sy="100000" flip="none" algn="tl"/>
          </a:blipFill>
        </p:spPr>
        <p:txBody>
          <a:bodyPr/>
          <a:lstStyle/>
          <a:p>
            <a:pPr eaLnBrk="1" hangingPunct="1"/>
            <a:r>
              <a:rPr lang="en-US" altLang="zh-CN" sz="3200" dirty="0">
                <a:solidFill>
                  <a:schemeClr val="accent2"/>
                </a:solidFill>
                <a:ea typeface="黑体" pitchFamily="49" charset="-122"/>
                <a:cs typeface="Arial" charset="0"/>
              </a:rPr>
              <a:t>10.6  </a:t>
            </a:r>
            <a:r>
              <a:rPr lang="zh-CN" altLang="en-US" sz="3200" dirty="0">
                <a:solidFill>
                  <a:schemeClr val="accent2"/>
                </a:solidFill>
                <a:ea typeface="黑体" pitchFamily="49" charset="-122"/>
                <a:cs typeface="Arial" charset="0"/>
              </a:rPr>
              <a:t>酚（</a:t>
            </a:r>
            <a:r>
              <a:rPr lang="en-US" altLang="zh-CN" sz="3200" dirty="0">
                <a:solidFill>
                  <a:srgbClr val="FF0000"/>
                </a:solidFill>
                <a:ea typeface="黑体" pitchFamily="49" charset="-122"/>
                <a:cs typeface="Arial" charset="0"/>
              </a:rPr>
              <a:t>Phenols</a:t>
            </a:r>
            <a:r>
              <a:rPr lang="zh-CN" altLang="en-US" sz="3200" dirty="0">
                <a:solidFill>
                  <a:schemeClr val="accent2"/>
                </a:solidFill>
                <a:ea typeface="黑体" pitchFamily="49" charset="-122"/>
                <a:cs typeface="Arial" charset="0"/>
              </a:rPr>
              <a:t>）</a:t>
            </a:r>
          </a:p>
        </p:txBody>
      </p:sp>
      <p:graphicFrame>
        <p:nvGraphicFramePr>
          <p:cNvPr id="76807" name="Object 13"/>
          <p:cNvGraphicFramePr>
            <a:graphicFrameLocks noChangeAspect="1"/>
          </p:cNvGraphicFramePr>
          <p:nvPr/>
        </p:nvGraphicFramePr>
        <p:xfrm>
          <a:off x="2700338" y="2708275"/>
          <a:ext cx="3095625" cy="1754188"/>
        </p:xfrm>
        <a:graphic>
          <a:graphicData uri="http://schemas.openxmlformats.org/presentationml/2006/ole">
            <mc:AlternateContent xmlns:mc="http://schemas.openxmlformats.org/markup-compatibility/2006">
              <mc:Choice xmlns:v="urn:schemas-microsoft-com:vml" Requires="v">
                <p:oleObj r:id="rId5" imgW="1861782" imgH="1055710" progId="ChemDraw.Document.6.0">
                  <p:embed/>
                </p:oleObj>
              </mc:Choice>
              <mc:Fallback>
                <p:oleObj r:id="rId5" imgW="1861782" imgH="1055710" progId="ChemDraw.Document.6.0">
                  <p:embed/>
                  <p:pic>
                    <p:nvPicPr>
                      <p:cNvPr id="0" name="Picture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2708275"/>
                        <a:ext cx="3095625" cy="175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6808" name="Object 14"/>
          <p:cNvGraphicFramePr>
            <a:graphicFrameLocks noChangeAspect="1"/>
          </p:cNvGraphicFramePr>
          <p:nvPr/>
        </p:nvGraphicFramePr>
        <p:xfrm>
          <a:off x="714375" y="4929188"/>
          <a:ext cx="6913563" cy="1671637"/>
        </p:xfrm>
        <a:graphic>
          <a:graphicData uri="http://schemas.openxmlformats.org/presentationml/2006/ole">
            <mc:AlternateContent xmlns:mc="http://schemas.openxmlformats.org/markup-compatibility/2006">
              <mc:Choice xmlns:v="urn:schemas-microsoft-com:vml" Requires="v">
                <p:oleObj r:id="rId7" imgW="4150881" imgH="1003883" progId="ChemDraw.Document.6.0">
                  <p:embed/>
                </p:oleObj>
              </mc:Choice>
              <mc:Fallback>
                <p:oleObj r:id="rId7" imgW="4150881" imgH="1003883" progId="ChemDraw.Document.6.0">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375" y="4929188"/>
                        <a:ext cx="6913563" cy="167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809" name="灯片编号占位符 8"/>
          <p:cNvSpPr>
            <a:spLocks noGrp="1"/>
          </p:cNvSpPr>
          <p:nvPr>
            <p:ph type="sldNum" sz="quarter" idx="12"/>
          </p:nvPr>
        </p:nvSpPr>
        <p:spPr>
          <a:noFill/>
        </p:spPr>
        <p:txBody>
          <a:bodyPr/>
          <a:lstStyle/>
          <a:p>
            <a:fld id="{32DABCAB-CFD2-4EEC-B571-EB732FF46B64}" type="slidenum">
              <a:rPr lang="en-US" altLang="zh-CN"/>
              <a:pPr/>
              <a:t>34</a:t>
            </a:fld>
            <a:endParaRPr lang="en-US" altLang="zh-CN"/>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428596" y="333375"/>
            <a:ext cx="8305800" cy="566738"/>
          </a:xfrm>
          <a:prstGeom prst="rect">
            <a:avLst/>
          </a:prstGeom>
          <a:noFill/>
          <a:ln w="9525">
            <a:noFill/>
            <a:miter lim="800000"/>
            <a:headEnd/>
            <a:tailEnd/>
          </a:ln>
        </p:spPr>
        <p:txBody>
          <a:bodyPr>
            <a:spAutoFit/>
          </a:bodyPr>
          <a:lstStyle/>
          <a:p>
            <a:pPr eaLnBrk="1" hangingPunct="1">
              <a:lnSpc>
                <a:spcPct val="130000"/>
              </a:lnSpc>
              <a:buFont typeface="Wingdings" pitchFamily="2" charset="2"/>
              <a:buChar char="v"/>
            </a:pPr>
            <a:r>
              <a:rPr kumimoji="1" lang="zh-CN" altLang="ru-RU" sz="2400" dirty="0">
                <a:solidFill>
                  <a:schemeClr val="accent2"/>
                </a:solidFill>
                <a:latin typeface="黑体" pitchFamily="49" charset="-122"/>
                <a:ea typeface="黑体" pitchFamily="49" charset="-122"/>
              </a:rPr>
              <a:t>酚的命名，是以酚羟基所取代的芳烃名称后加“</a:t>
            </a:r>
            <a:r>
              <a:rPr kumimoji="1" lang="zh-CN" altLang="ru-RU" sz="2400" dirty="0">
                <a:solidFill>
                  <a:srgbClr val="FF0000"/>
                </a:solidFill>
                <a:latin typeface="黑体" pitchFamily="49" charset="-122"/>
                <a:ea typeface="黑体" pitchFamily="49" charset="-122"/>
              </a:rPr>
              <a:t>酚</a:t>
            </a:r>
            <a:r>
              <a:rPr kumimoji="1" lang="zh-CN" altLang="ru-RU" sz="2400" dirty="0">
                <a:solidFill>
                  <a:schemeClr val="accent2"/>
                </a:solidFill>
                <a:latin typeface="黑体" pitchFamily="49" charset="-122"/>
                <a:ea typeface="黑体" pitchFamily="49" charset="-122"/>
              </a:rPr>
              <a:t>”字。</a:t>
            </a:r>
            <a:r>
              <a:rPr kumimoji="1" lang="zh-CN" altLang="en-US" sz="2400" dirty="0">
                <a:solidFill>
                  <a:schemeClr val="accent2"/>
                </a:solidFill>
                <a:latin typeface="黑体" pitchFamily="49" charset="-122"/>
                <a:ea typeface="黑体" pitchFamily="49" charset="-122"/>
              </a:rPr>
              <a:t> </a:t>
            </a:r>
          </a:p>
        </p:txBody>
      </p:sp>
      <p:graphicFrame>
        <p:nvGraphicFramePr>
          <p:cNvPr id="77827" name="Object 16"/>
          <p:cNvGraphicFramePr>
            <a:graphicFrameLocks noGrp="1" noChangeAspect="1"/>
          </p:cNvGraphicFramePr>
          <p:nvPr>
            <p:ph/>
          </p:nvPr>
        </p:nvGraphicFramePr>
        <p:xfrm>
          <a:off x="500034" y="1071546"/>
          <a:ext cx="8169387" cy="5072098"/>
        </p:xfrm>
        <a:graphic>
          <a:graphicData uri="http://schemas.openxmlformats.org/presentationml/2006/ole">
            <mc:AlternateContent xmlns:mc="http://schemas.openxmlformats.org/markup-compatibility/2006">
              <mc:Choice xmlns:v="urn:schemas-microsoft-com:vml" Requires="v">
                <p:oleObj name="CS ChemDraw Drawing" r:id="rId2" imgW="5068410" imgH="3148235" progId="ChemDraw.Document.6.0">
                  <p:embed/>
                </p:oleObj>
              </mc:Choice>
              <mc:Fallback>
                <p:oleObj name="CS ChemDraw Drawing" r:id="rId2" imgW="5068410" imgH="3148235" progId="ChemDraw.Document.6.0">
                  <p:embed/>
                  <p:pic>
                    <p:nvPicPr>
                      <p:cNvPr id="0" name="Picture 10"/>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34" y="1071546"/>
                        <a:ext cx="8169387" cy="5072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828" name="灯片编号占位符 3"/>
          <p:cNvSpPr>
            <a:spLocks noGrp="1"/>
          </p:cNvSpPr>
          <p:nvPr>
            <p:ph type="sldNum" sz="quarter" idx="12"/>
          </p:nvPr>
        </p:nvSpPr>
        <p:spPr>
          <a:noFill/>
        </p:spPr>
        <p:txBody>
          <a:bodyPr/>
          <a:lstStyle/>
          <a:p>
            <a:fld id="{7CCBB357-B9F4-46EF-8B90-AA1656D1140A}" type="slidenum">
              <a:rPr lang="en-US" altLang="zh-CN"/>
              <a:pPr/>
              <a:t>35</a:t>
            </a:fld>
            <a:endParaRPr lang="en-US" altLang="zh-CN"/>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0" y="0"/>
            <a:ext cx="9144000" cy="584775"/>
          </a:xfrm>
          <a:prstGeom prst="rect">
            <a:avLst/>
          </a:prstGeom>
          <a:noFill/>
          <a:ln w="9525">
            <a:noFill/>
            <a:miter lim="800000"/>
            <a:headEnd/>
            <a:tailEnd/>
          </a:ln>
        </p:spPr>
        <p:txBody>
          <a:bodyPr>
            <a:spAutoFit/>
          </a:bodyPr>
          <a:lstStyle/>
          <a:p>
            <a:pPr algn="ctr" eaLnBrk="1" hangingPunct="1"/>
            <a:r>
              <a:rPr kumimoji="1" lang="en-US" altLang="zh-CN" sz="3200" dirty="0">
                <a:solidFill>
                  <a:schemeClr val="accent2"/>
                </a:solidFill>
                <a:ea typeface="楷体_GB2312" pitchFamily="49" charset="-122"/>
                <a:cs typeface="Arial" charset="0"/>
              </a:rPr>
              <a:t>2. </a:t>
            </a:r>
            <a:r>
              <a:rPr kumimoji="1" lang="zh-CN" altLang="en-US" sz="3200" dirty="0">
                <a:solidFill>
                  <a:schemeClr val="accent2"/>
                </a:solidFill>
                <a:ea typeface="楷体_GB2312" pitchFamily="49" charset="-122"/>
                <a:cs typeface="Arial" charset="0"/>
              </a:rPr>
              <a:t>物理性质</a:t>
            </a:r>
            <a:endParaRPr kumimoji="1" lang="en-US" altLang="zh-CN" sz="3200" dirty="0">
              <a:solidFill>
                <a:schemeClr val="accent2"/>
              </a:solidFill>
              <a:ea typeface="楷体_GB2312" pitchFamily="49" charset="-122"/>
              <a:cs typeface="Arial" charset="0"/>
            </a:endParaRPr>
          </a:p>
        </p:txBody>
      </p:sp>
      <p:sp>
        <p:nvSpPr>
          <p:cNvPr id="78851" name="Text Box 3"/>
          <p:cNvSpPr txBox="1">
            <a:spLocks noChangeArrowheads="1"/>
          </p:cNvSpPr>
          <p:nvPr/>
        </p:nvSpPr>
        <p:spPr bwMode="auto">
          <a:xfrm>
            <a:off x="428596" y="2464726"/>
            <a:ext cx="8137525" cy="2893100"/>
          </a:xfrm>
          <a:prstGeom prst="rect">
            <a:avLst/>
          </a:prstGeom>
          <a:noFill/>
          <a:ln w="38100">
            <a:noFill/>
            <a:miter lim="800000"/>
            <a:headEnd/>
            <a:tailEnd/>
          </a:ln>
        </p:spPr>
        <p:txBody>
          <a:bodyPr>
            <a:spAutoFit/>
          </a:bodyPr>
          <a:lstStyle/>
          <a:p>
            <a:pPr eaLnBrk="1" hangingPunct="1">
              <a:lnSpc>
                <a:spcPct val="130000"/>
              </a:lnSpc>
              <a:buClr>
                <a:srgbClr val="FF0000"/>
              </a:buClr>
              <a:buFont typeface="Arial" charset="0"/>
              <a:buChar char="♠"/>
            </a:pPr>
            <a:r>
              <a:rPr kumimoji="1" lang="en-US" altLang="zh-CN" sz="2800" dirty="0">
                <a:solidFill>
                  <a:schemeClr val="accent2"/>
                </a:solidFill>
                <a:latin typeface="黑体" pitchFamily="49" charset="-122"/>
                <a:ea typeface="黑体" pitchFamily="49" charset="-122"/>
              </a:rPr>
              <a:t> </a:t>
            </a:r>
            <a:r>
              <a:rPr kumimoji="1" lang="zh-CN" altLang="en-US" sz="2800" dirty="0">
                <a:solidFill>
                  <a:schemeClr val="accent2"/>
                </a:solidFill>
                <a:latin typeface="黑体" pitchFamily="49" charset="-122"/>
                <a:ea typeface="黑体" pitchFamily="49" charset="-122"/>
              </a:rPr>
              <a:t>多数酚在室温下是固体，有不好闻的气味。 </a:t>
            </a:r>
          </a:p>
          <a:p>
            <a:pPr eaLnBrk="1" hangingPunct="1">
              <a:lnSpc>
                <a:spcPct val="130000"/>
              </a:lnSpc>
              <a:buClr>
                <a:srgbClr val="FF0000"/>
              </a:buClr>
              <a:buFont typeface="Arial" charset="0"/>
              <a:buChar char="♠"/>
            </a:pPr>
            <a:r>
              <a:rPr kumimoji="1" lang="zh-CN" altLang="en-US" sz="2800" dirty="0">
                <a:solidFill>
                  <a:schemeClr val="accent2"/>
                </a:solidFill>
                <a:latin typeface="黑体" pitchFamily="49" charset="-122"/>
                <a:ea typeface="黑体" pitchFamily="49" charset="-122"/>
              </a:rPr>
              <a:t> 纯酚是无色的，但由于氧化而带有红色至褐色。</a:t>
            </a:r>
          </a:p>
          <a:p>
            <a:pPr eaLnBrk="1" hangingPunct="1">
              <a:lnSpc>
                <a:spcPct val="130000"/>
              </a:lnSpc>
              <a:buClr>
                <a:srgbClr val="FF0000"/>
              </a:buClr>
              <a:buFont typeface="Arial" charset="0"/>
              <a:buChar char="♠"/>
            </a:pPr>
            <a:r>
              <a:rPr kumimoji="1" lang="zh-CN" altLang="en-US" sz="2800" dirty="0">
                <a:solidFill>
                  <a:schemeClr val="accent2"/>
                </a:solidFill>
                <a:latin typeface="黑体" pitchFamily="49" charset="-122"/>
                <a:ea typeface="黑体" pitchFamily="49" charset="-122"/>
              </a:rPr>
              <a:t> 酚类化合物都有杀菌作用，杀菌能力随羟基数目的增多而增大。</a:t>
            </a:r>
          </a:p>
          <a:p>
            <a:pPr eaLnBrk="1" hangingPunct="1">
              <a:lnSpc>
                <a:spcPct val="130000"/>
              </a:lnSpc>
              <a:buClr>
                <a:srgbClr val="FF0000"/>
              </a:buClr>
              <a:buFont typeface="Arial" charset="0"/>
              <a:buChar char="♠"/>
            </a:pPr>
            <a:r>
              <a:rPr kumimoji="1" lang="zh-CN" altLang="en-US" sz="2800" dirty="0">
                <a:solidFill>
                  <a:schemeClr val="accent2"/>
                </a:solidFill>
                <a:latin typeface="黑体" pitchFamily="49" charset="-122"/>
                <a:ea typeface="黑体" pitchFamily="49" charset="-122"/>
              </a:rPr>
              <a:t> 苯酚及其低级同系物微溶于水，可溶于热水。 </a:t>
            </a:r>
          </a:p>
        </p:txBody>
      </p:sp>
      <p:sp>
        <p:nvSpPr>
          <p:cNvPr id="78852" name="Text Box 7"/>
          <p:cNvSpPr txBox="1">
            <a:spLocks noChangeArrowheads="1"/>
          </p:cNvSpPr>
          <p:nvPr/>
        </p:nvSpPr>
        <p:spPr bwMode="auto">
          <a:xfrm>
            <a:off x="428596" y="714356"/>
            <a:ext cx="8280400" cy="954107"/>
          </a:xfrm>
          <a:prstGeom prst="rect">
            <a:avLst/>
          </a:prstGeom>
          <a:noFill/>
          <a:ln w="9525">
            <a:noFill/>
            <a:miter lim="800000"/>
            <a:headEnd/>
            <a:tailEnd/>
          </a:ln>
        </p:spPr>
        <p:txBody>
          <a:bodyPr>
            <a:spAutoFit/>
          </a:bodyPr>
          <a:lstStyle/>
          <a:p>
            <a:pPr eaLnBrk="1" hangingPunct="1">
              <a:buFont typeface="Wingdings" pitchFamily="2" charset="2"/>
              <a:buChar char="Ø"/>
            </a:pPr>
            <a:r>
              <a:rPr lang="zh-CN" altLang="en-US" sz="2800" dirty="0">
                <a:solidFill>
                  <a:schemeClr val="accent2"/>
                </a:solidFill>
                <a:ea typeface="黑体" pitchFamily="49" charset="-122"/>
              </a:rPr>
              <a:t>酚的物理性质受到</a:t>
            </a:r>
            <a:r>
              <a:rPr lang="zh-CN" altLang="en-US" sz="2800" dirty="0">
                <a:solidFill>
                  <a:srgbClr val="FF0000"/>
                </a:solidFill>
                <a:ea typeface="黑体" pitchFamily="49" charset="-122"/>
              </a:rPr>
              <a:t>羟基</a:t>
            </a:r>
            <a:r>
              <a:rPr lang="zh-CN" altLang="en-US" sz="2800" dirty="0">
                <a:solidFill>
                  <a:schemeClr val="accent2"/>
                </a:solidFill>
                <a:ea typeface="黑体" pitchFamily="49" charset="-122"/>
              </a:rPr>
              <a:t>的强烈影响，因为酚可以相互间或与水形成</a:t>
            </a:r>
            <a:r>
              <a:rPr lang="zh-CN" altLang="en-US" sz="2800" dirty="0">
                <a:solidFill>
                  <a:srgbClr val="FF0000"/>
                </a:solidFill>
                <a:ea typeface="黑体" pitchFamily="49" charset="-122"/>
              </a:rPr>
              <a:t>氢键</a:t>
            </a:r>
            <a:r>
              <a:rPr lang="zh-CN" altLang="en-US" sz="2800" dirty="0">
                <a:solidFill>
                  <a:schemeClr val="accent2"/>
                </a:solidFill>
                <a:ea typeface="黑体" pitchFamily="49" charset="-122"/>
              </a:rPr>
              <a:t>！</a:t>
            </a:r>
          </a:p>
        </p:txBody>
      </p:sp>
      <p:sp>
        <p:nvSpPr>
          <p:cNvPr id="78853" name="灯片编号占位符 4"/>
          <p:cNvSpPr>
            <a:spLocks noGrp="1"/>
          </p:cNvSpPr>
          <p:nvPr>
            <p:ph type="sldNum" sz="quarter" idx="12"/>
          </p:nvPr>
        </p:nvSpPr>
        <p:spPr>
          <a:noFill/>
        </p:spPr>
        <p:txBody>
          <a:bodyPr/>
          <a:lstStyle/>
          <a:p>
            <a:fld id="{71D61DB7-F069-41A6-B0EB-5FFCDC8116F5}" type="slidenum">
              <a:rPr lang="en-US" altLang="zh-CN"/>
              <a:pPr/>
              <a:t>36</a:t>
            </a:fld>
            <a:endParaRPr lang="en-US" altLang="zh-CN"/>
          </a:p>
        </p:txBody>
      </p:sp>
      <p:cxnSp>
        <p:nvCxnSpPr>
          <p:cNvPr id="7" name="直接连接符 6"/>
          <p:cNvCxnSpPr/>
          <p:nvPr/>
        </p:nvCxnSpPr>
        <p:spPr bwMode="auto">
          <a:xfrm>
            <a:off x="0" y="1998652"/>
            <a:ext cx="9144000" cy="1588"/>
          </a:xfrm>
          <a:prstGeom prst="line">
            <a:avLst/>
          </a:prstGeom>
          <a:solidFill>
            <a:schemeClr val="accent1"/>
          </a:solidFill>
          <a:ln w="50800" cap="flat" cmpd="sng" algn="ctr">
            <a:solidFill>
              <a:srgbClr val="00B050"/>
            </a:solidFill>
            <a:prstDash val="sysDash"/>
            <a:round/>
            <a:headEnd type="none" w="med" len="med"/>
            <a:tailEnd type="none" w="med" len="med"/>
          </a:ln>
          <a:effectLst/>
        </p:spPr>
      </p:cxnSp>
      <p:sp>
        <p:nvSpPr>
          <p:cNvPr id="2" name="文本框 1">
            <a:extLst>
              <a:ext uri="{FF2B5EF4-FFF2-40B4-BE49-F238E27FC236}">
                <a16:creationId xmlns:a16="http://schemas.microsoft.com/office/drawing/2014/main" id="{F505B5FE-63A0-4B38-9B60-B6F4E8E6CBA8}"/>
              </a:ext>
            </a:extLst>
          </p:cNvPr>
          <p:cNvSpPr txBox="1"/>
          <p:nvPr/>
        </p:nvSpPr>
        <p:spPr>
          <a:xfrm>
            <a:off x="5940152" y="1484784"/>
            <a:ext cx="2768844" cy="369332"/>
          </a:xfrm>
          <a:prstGeom prst="rect">
            <a:avLst/>
          </a:prstGeom>
          <a:noFill/>
        </p:spPr>
        <p:txBody>
          <a:bodyPr wrap="square" rtlCol="0">
            <a:spAutoFit/>
          </a:bodyPr>
          <a:lstStyle/>
          <a:p>
            <a:r>
              <a:rPr lang="en-US" altLang="zh-CN" dirty="0"/>
              <a:t>P181 </a:t>
            </a:r>
            <a:r>
              <a:rPr lang="zh-CN" altLang="en-US" dirty="0"/>
              <a:t>分子内氢键</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5"/>
          <p:cNvSpPr>
            <a:spLocks noChangeArrowheads="1"/>
          </p:cNvSpPr>
          <p:nvPr/>
        </p:nvSpPr>
        <p:spPr bwMode="auto">
          <a:xfrm>
            <a:off x="0" y="0"/>
            <a:ext cx="9144000" cy="584775"/>
          </a:xfrm>
          <a:prstGeom prst="rect">
            <a:avLst/>
          </a:prstGeom>
          <a:blipFill>
            <a:blip r:embed="rId2"/>
            <a:tile tx="0" ty="0" sx="100000" sy="100000" flip="none" algn="tl"/>
          </a:blipFill>
          <a:ln w="9525">
            <a:noFill/>
            <a:miter lim="800000"/>
            <a:headEnd/>
            <a:tailEnd/>
          </a:ln>
        </p:spPr>
        <p:txBody>
          <a:bodyPr wrap="square">
            <a:spAutoFit/>
          </a:bodyPr>
          <a:lstStyle/>
          <a:p>
            <a:pPr algn="ctr"/>
            <a:r>
              <a:rPr kumimoji="1" lang="en-US" altLang="zh-CN" sz="3200" dirty="0">
                <a:solidFill>
                  <a:schemeClr val="accent2"/>
                </a:solidFill>
                <a:ea typeface="楷体_GB2312" pitchFamily="49" charset="-122"/>
                <a:cs typeface="Arial" charset="0"/>
              </a:rPr>
              <a:t>3. </a:t>
            </a:r>
            <a:r>
              <a:rPr lang="zh-CN" altLang="en-US" sz="3200" dirty="0">
                <a:solidFill>
                  <a:schemeClr val="accent2"/>
                </a:solidFill>
                <a:ea typeface="楷体_GB2312" pitchFamily="49" charset="-122"/>
                <a:cs typeface="Arial" charset="0"/>
              </a:rPr>
              <a:t>化学性质</a:t>
            </a:r>
            <a:endParaRPr kumimoji="1" lang="en-US" altLang="zh-CN" sz="3200" dirty="0">
              <a:solidFill>
                <a:schemeClr val="accent2"/>
              </a:solidFill>
              <a:ea typeface="楷体_GB2312" pitchFamily="49" charset="-122"/>
              <a:cs typeface="Arial" charset="0"/>
            </a:endParaRPr>
          </a:p>
        </p:txBody>
      </p:sp>
      <p:graphicFrame>
        <p:nvGraphicFramePr>
          <p:cNvPr id="80899" name="Object 17"/>
          <p:cNvGraphicFramePr>
            <a:graphicFrameLocks noGrp="1" noChangeAspect="1"/>
          </p:cNvGraphicFramePr>
          <p:nvPr>
            <p:ph/>
          </p:nvPr>
        </p:nvGraphicFramePr>
        <p:xfrm>
          <a:off x="1908175" y="1484313"/>
          <a:ext cx="4679950" cy="3448050"/>
        </p:xfrm>
        <a:graphic>
          <a:graphicData uri="http://schemas.openxmlformats.org/presentationml/2006/ole">
            <mc:AlternateContent xmlns:mc="http://schemas.openxmlformats.org/markup-compatibility/2006">
              <mc:Choice xmlns:v="urn:schemas-microsoft-com:vml" Requires="v">
                <p:oleObj r:id="rId3" imgW="1723303" imgH="1269228" progId="ChemDraw.Document.6.0">
                  <p:embed/>
                </p:oleObj>
              </mc:Choice>
              <mc:Fallback>
                <p:oleObj r:id="rId3" imgW="1723303" imgH="1269228" progId="ChemDraw.Document.6.0">
                  <p:embed/>
                  <p:pic>
                    <p:nvPicPr>
                      <p:cNvPr id="0" name="Picture 1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484313"/>
                        <a:ext cx="4679950"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900" name="灯片编号占位符 3"/>
          <p:cNvSpPr>
            <a:spLocks noGrp="1"/>
          </p:cNvSpPr>
          <p:nvPr>
            <p:ph type="sldNum" sz="quarter" idx="12"/>
          </p:nvPr>
        </p:nvSpPr>
        <p:spPr>
          <a:noFill/>
        </p:spPr>
        <p:txBody>
          <a:bodyPr/>
          <a:lstStyle/>
          <a:p>
            <a:fld id="{B535BC81-BE63-47B9-AB13-6979F7A93CBB}" type="slidenum">
              <a:rPr lang="en-US" altLang="zh-CN"/>
              <a:pPr/>
              <a:t>37</a:t>
            </a:fld>
            <a:endParaRPr lang="en-US" altLang="zh-CN"/>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0" y="0"/>
            <a:ext cx="9144000" cy="661528"/>
          </a:xfrm>
          <a:prstGeom prst="rect">
            <a:avLst/>
          </a:prstGeom>
          <a:blipFill>
            <a:blip r:embed="rId2"/>
            <a:tile tx="0" ty="0" sx="100000" sy="100000" flip="none" algn="tl"/>
          </a:blipFill>
          <a:ln w="9525">
            <a:noFill/>
            <a:miter lim="800000"/>
            <a:headEnd/>
            <a:tailEnd/>
          </a:ln>
        </p:spPr>
        <p:txBody>
          <a:bodyPr>
            <a:spAutoFit/>
          </a:bodyPr>
          <a:lstStyle/>
          <a:p>
            <a:pPr eaLnBrk="1" hangingPunct="1">
              <a:lnSpc>
                <a:spcPct val="130000"/>
              </a:lnSpc>
              <a:buFont typeface="Wingdings" pitchFamily="2" charset="2"/>
              <a:buNone/>
            </a:pPr>
            <a:r>
              <a:rPr kumimoji="1" lang="en-US" altLang="zh-CN" sz="3200" dirty="0">
                <a:solidFill>
                  <a:schemeClr val="accent2"/>
                </a:solidFill>
                <a:latin typeface="+mj-lt"/>
                <a:ea typeface="黑体" pitchFamily="49" charset="-122"/>
                <a:cs typeface="Times New Roman" pitchFamily="18" charset="0"/>
              </a:rPr>
              <a:t>A. </a:t>
            </a:r>
            <a:r>
              <a:rPr kumimoji="1" lang="zh-CN" altLang="en-US" sz="3200" dirty="0">
                <a:solidFill>
                  <a:schemeClr val="accent2"/>
                </a:solidFill>
                <a:latin typeface="+mj-lt"/>
                <a:ea typeface="黑体" pitchFamily="49" charset="-122"/>
                <a:cs typeface="Times New Roman" pitchFamily="18" charset="0"/>
              </a:rPr>
              <a:t>酚羟基的酸性 </a:t>
            </a:r>
          </a:p>
        </p:txBody>
      </p:sp>
      <p:sp>
        <p:nvSpPr>
          <p:cNvPr id="81923" name="Text Box 5"/>
          <p:cNvSpPr txBox="1">
            <a:spLocks noChangeArrowheads="1"/>
          </p:cNvSpPr>
          <p:nvPr/>
        </p:nvSpPr>
        <p:spPr bwMode="auto">
          <a:xfrm>
            <a:off x="285750" y="2357438"/>
            <a:ext cx="7380288" cy="461962"/>
          </a:xfrm>
          <a:prstGeom prst="rect">
            <a:avLst/>
          </a:prstGeom>
          <a:noFill/>
          <a:ln w="9525">
            <a:noFill/>
            <a:miter lim="800000"/>
            <a:headEnd/>
            <a:tailEnd/>
          </a:ln>
        </p:spPr>
        <p:txBody>
          <a:bodyPr wrap="none">
            <a:spAutoFit/>
          </a:bodyPr>
          <a:lstStyle/>
          <a:p>
            <a:pPr eaLnBrk="1" hangingPunct="1">
              <a:buFont typeface="Wingdings" pitchFamily="2" charset="2"/>
              <a:buChar char="Ø"/>
            </a:pPr>
            <a:r>
              <a:rPr kumimoji="1" lang="zh-CN" altLang="en-US" sz="2400">
                <a:solidFill>
                  <a:schemeClr val="accent2"/>
                </a:solidFill>
                <a:ea typeface="黑体" pitchFamily="49" charset="-122"/>
                <a:cs typeface="Arial" charset="0"/>
              </a:rPr>
              <a:t>苯酚能溶于</a:t>
            </a:r>
            <a:r>
              <a:rPr kumimoji="1" lang="en-US" altLang="zh-CN" sz="2400">
                <a:solidFill>
                  <a:srgbClr val="FF0000"/>
                </a:solidFill>
                <a:ea typeface="黑体" pitchFamily="49" charset="-122"/>
                <a:cs typeface="Arial" charset="0"/>
              </a:rPr>
              <a:t>NaOH</a:t>
            </a:r>
            <a:r>
              <a:rPr kumimoji="1" lang="zh-CN" altLang="en-US" sz="2400">
                <a:solidFill>
                  <a:srgbClr val="FF0000"/>
                </a:solidFill>
                <a:ea typeface="黑体" pitchFamily="49" charset="-122"/>
                <a:cs typeface="Arial" charset="0"/>
              </a:rPr>
              <a:t>、</a:t>
            </a:r>
            <a:r>
              <a:rPr kumimoji="1" lang="en-US" altLang="zh-CN" sz="2400">
                <a:solidFill>
                  <a:srgbClr val="FF0000"/>
                </a:solidFill>
                <a:ea typeface="黑体" pitchFamily="49" charset="-122"/>
                <a:cs typeface="Arial" charset="0"/>
              </a:rPr>
              <a:t>Na</a:t>
            </a:r>
            <a:r>
              <a:rPr kumimoji="1" lang="en-US" altLang="zh-CN" sz="2400" baseline="-25000">
                <a:solidFill>
                  <a:srgbClr val="FF0000"/>
                </a:solidFill>
                <a:ea typeface="黑体" pitchFamily="49" charset="-122"/>
                <a:cs typeface="Arial" charset="0"/>
              </a:rPr>
              <a:t>2</a:t>
            </a:r>
            <a:r>
              <a:rPr kumimoji="1" lang="en-US" altLang="zh-CN" sz="2400">
                <a:solidFill>
                  <a:srgbClr val="FF0000"/>
                </a:solidFill>
                <a:ea typeface="黑体" pitchFamily="49" charset="-122"/>
                <a:cs typeface="Arial" charset="0"/>
              </a:rPr>
              <a:t>CO</a:t>
            </a:r>
            <a:r>
              <a:rPr kumimoji="1" lang="en-US" altLang="zh-CN" sz="2400" baseline="-25000">
                <a:solidFill>
                  <a:srgbClr val="FF0000"/>
                </a:solidFill>
                <a:ea typeface="黑体" pitchFamily="49" charset="-122"/>
                <a:cs typeface="Arial" charset="0"/>
              </a:rPr>
              <a:t>3</a:t>
            </a:r>
            <a:r>
              <a:rPr kumimoji="1" lang="zh-CN" altLang="en-US" sz="2400">
                <a:solidFill>
                  <a:schemeClr val="accent2"/>
                </a:solidFill>
                <a:ea typeface="黑体" pitchFamily="49" charset="-122"/>
                <a:cs typeface="Arial" charset="0"/>
              </a:rPr>
              <a:t>，而醇只能和</a:t>
            </a:r>
            <a:r>
              <a:rPr kumimoji="1" lang="en-US" altLang="zh-CN" sz="2400">
                <a:solidFill>
                  <a:schemeClr val="accent2"/>
                </a:solidFill>
                <a:ea typeface="黑体" pitchFamily="49" charset="-122"/>
                <a:cs typeface="Arial" charset="0"/>
              </a:rPr>
              <a:t>Na</a:t>
            </a:r>
            <a:r>
              <a:rPr kumimoji="1" lang="zh-CN" altLang="en-US" sz="2400">
                <a:solidFill>
                  <a:schemeClr val="accent2"/>
                </a:solidFill>
                <a:ea typeface="黑体" pitchFamily="49" charset="-122"/>
                <a:cs typeface="Arial" charset="0"/>
              </a:rPr>
              <a:t>反应。</a:t>
            </a:r>
          </a:p>
        </p:txBody>
      </p:sp>
      <p:sp>
        <p:nvSpPr>
          <p:cNvPr id="81924" name="Text Box 13"/>
          <p:cNvSpPr txBox="1">
            <a:spLocks noChangeArrowheads="1"/>
          </p:cNvSpPr>
          <p:nvPr/>
        </p:nvSpPr>
        <p:spPr bwMode="auto">
          <a:xfrm>
            <a:off x="468313" y="5013325"/>
            <a:ext cx="7416800" cy="519113"/>
          </a:xfrm>
          <a:prstGeom prst="rect">
            <a:avLst/>
          </a:prstGeom>
          <a:noFill/>
          <a:ln w="9525">
            <a:noFill/>
            <a:miter lim="800000"/>
            <a:headEnd/>
            <a:tailEnd/>
          </a:ln>
        </p:spPr>
        <p:txBody>
          <a:bodyPr>
            <a:spAutoFit/>
          </a:bodyPr>
          <a:lstStyle/>
          <a:p>
            <a:pPr eaLnBrk="1" hangingPunct="1">
              <a:lnSpc>
                <a:spcPct val="130000"/>
              </a:lnSpc>
              <a:buFont typeface="Wingdings" pitchFamily="2" charset="2"/>
              <a:buChar char="Ø"/>
            </a:pPr>
            <a:r>
              <a:rPr kumimoji="1" lang="en-US" altLang="zh-CN" sz="2400" b="1">
                <a:solidFill>
                  <a:schemeClr val="accent2"/>
                </a:solidFill>
                <a:ea typeface="黑体" pitchFamily="49" charset="-122"/>
                <a:cs typeface="Arial" charset="0"/>
              </a:rPr>
              <a:t>Acidity: </a:t>
            </a:r>
            <a:r>
              <a:rPr kumimoji="1" lang="zh-CN" altLang="en-US" sz="2400" b="1">
                <a:solidFill>
                  <a:srgbClr val="FF0000"/>
                </a:solidFill>
                <a:ea typeface="黑体" pitchFamily="49" charset="-122"/>
                <a:cs typeface="Arial" charset="0"/>
              </a:rPr>
              <a:t>碳酸 </a:t>
            </a:r>
            <a:r>
              <a:rPr kumimoji="1" lang="en-US" altLang="zh-CN" sz="2400" b="1">
                <a:solidFill>
                  <a:srgbClr val="FF0000"/>
                </a:solidFill>
                <a:ea typeface="黑体" pitchFamily="49" charset="-122"/>
                <a:cs typeface="Arial" charset="0"/>
              </a:rPr>
              <a:t>&gt; </a:t>
            </a:r>
            <a:r>
              <a:rPr kumimoji="1" lang="zh-CN" altLang="en-US" sz="2400" b="1">
                <a:solidFill>
                  <a:srgbClr val="FF0000"/>
                </a:solidFill>
                <a:ea typeface="黑体" pitchFamily="49" charset="-122"/>
                <a:cs typeface="Arial" charset="0"/>
              </a:rPr>
              <a:t>苯酚 </a:t>
            </a:r>
            <a:r>
              <a:rPr kumimoji="1" lang="en-US" altLang="zh-CN" sz="2400" b="1">
                <a:solidFill>
                  <a:srgbClr val="FF0000"/>
                </a:solidFill>
                <a:ea typeface="黑体" pitchFamily="49" charset="-122"/>
                <a:cs typeface="Arial" charset="0"/>
              </a:rPr>
              <a:t>&gt; </a:t>
            </a:r>
            <a:r>
              <a:rPr kumimoji="1" lang="zh-CN" altLang="en-US" sz="2400" b="1">
                <a:solidFill>
                  <a:srgbClr val="FF0000"/>
                </a:solidFill>
                <a:ea typeface="黑体" pitchFamily="49" charset="-122"/>
                <a:cs typeface="Arial" charset="0"/>
              </a:rPr>
              <a:t>醇</a:t>
            </a:r>
          </a:p>
        </p:txBody>
      </p:sp>
      <p:sp>
        <p:nvSpPr>
          <p:cNvPr id="81925" name="Text Box 19"/>
          <p:cNvSpPr txBox="1">
            <a:spLocks noChangeArrowheads="1"/>
          </p:cNvSpPr>
          <p:nvPr/>
        </p:nvSpPr>
        <p:spPr bwMode="auto">
          <a:xfrm>
            <a:off x="1258888" y="5805488"/>
            <a:ext cx="6911975" cy="566737"/>
          </a:xfrm>
          <a:prstGeom prst="rect">
            <a:avLst/>
          </a:prstGeom>
          <a:noFill/>
          <a:ln w="9525">
            <a:noFill/>
            <a:miter lim="800000"/>
            <a:headEnd/>
            <a:tailEnd/>
          </a:ln>
        </p:spPr>
        <p:txBody>
          <a:bodyPr>
            <a:spAutoFit/>
          </a:bodyPr>
          <a:lstStyle/>
          <a:p>
            <a:pPr eaLnBrk="1" hangingPunct="1">
              <a:lnSpc>
                <a:spcPct val="130000"/>
              </a:lnSpc>
              <a:buFont typeface="Wingdings" pitchFamily="2" charset="2"/>
              <a:buNone/>
            </a:pPr>
            <a:r>
              <a:rPr kumimoji="1" lang="zh-CN" altLang="en-US" sz="2400">
                <a:solidFill>
                  <a:schemeClr val="accent2"/>
                </a:solidFill>
                <a:latin typeface="黑体" pitchFamily="49" charset="-122"/>
                <a:ea typeface="黑体" pitchFamily="49" charset="-122"/>
              </a:rPr>
              <a:t>苯酚不溶于碳酸氢钠（可用于</a:t>
            </a:r>
            <a:r>
              <a:rPr kumimoji="1" lang="zh-CN" altLang="en-US" sz="2400">
                <a:solidFill>
                  <a:srgbClr val="FF0000"/>
                </a:solidFill>
                <a:latin typeface="黑体" pitchFamily="49" charset="-122"/>
                <a:ea typeface="黑体" pitchFamily="49" charset="-122"/>
              </a:rPr>
              <a:t>酚的分离和鉴别</a:t>
            </a:r>
            <a:r>
              <a:rPr kumimoji="1" lang="zh-CN" altLang="en-US" sz="2400">
                <a:solidFill>
                  <a:schemeClr val="accent2"/>
                </a:solidFill>
                <a:latin typeface="黑体" pitchFamily="49" charset="-122"/>
                <a:ea typeface="黑体" pitchFamily="49" charset="-122"/>
              </a:rPr>
              <a:t>）。</a:t>
            </a:r>
          </a:p>
        </p:txBody>
      </p:sp>
      <p:graphicFrame>
        <p:nvGraphicFramePr>
          <p:cNvPr id="81926" name="Object 24"/>
          <p:cNvGraphicFramePr>
            <a:graphicFrameLocks noChangeAspect="1"/>
          </p:cNvGraphicFramePr>
          <p:nvPr/>
        </p:nvGraphicFramePr>
        <p:xfrm>
          <a:off x="1785938" y="3214688"/>
          <a:ext cx="5113337" cy="1377950"/>
        </p:xfrm>
        <a:graphic>
          <a:graphicData uri="http://schemas.openxmlformats.org/presentationml/2006/ole">
            <mc:AlternateContent xmlns:mc="http://schemas.openxmlformats.org/markup-compatibility/2006">
              <mc:Choice xmlns:v="urn:schemas-microsoft-com:vml" Requires="v">
                <p:oleObj r:id="rId3" imgW="2444045" imgH="659448" progId="ChemDraw.Document.6.0">
                  <p:embed/>
                </p:oleObj>
              </mc:Choice>
              <mc:Fallback>
                <p:oleObj r:id="rId3" imgW="2444045" imgH="659448" progId="ChemDraw.Document.6.0">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5938" y="3214688"/>
                        <a:ext cx="5113337" cy="137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27" name="Object 25"/>
          <p:cNvGraphicFramePr>
            <a:graphicFrameLocks noChangeAspect="1"/>
          </p:cNvGraphicFramePr>
          <p:nvPr/>
        </p:nvGraphicFramePr>
        <p:xfrm>
          <a:off x="642938" y="1214438"/>
          <a:ext cx="8243887" cy="841375"/>
        </p:xfrm>
        <a:graphic>
          <a:graphicData uri="http://schemas.openxmlformats.org/presentationml/2006/ole">
            <mc:AlternateContent xmlns:mc="http://schemas.openxmlformats.org/markup-compatibility/2006">
              <mc:Choice xmlns:v="urn:schemas-microsoft-com:vml" Requires="v">
                <p:oleObj r:id="rId5" imgW="3658779" imgH="373048" progId="ChemDraw.Document.6.0">
                  <p:embed/>
                </p:oleObj>
              </mc:Choice>
              <mc:Fallback>
                <p:oleObj r:id="rId5" imgW="3658779" imgH="373048" progId="ChemDraw.Document.6.0">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38" y="1214438"/>
                        <a:ext cx="8243887"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28" name="灯片编号占位符 8"/>
          <p:cNvSpPr>
            <a:spLocks noGrp="1"/>
          </p:cNvSpPr>
          <p:nvPr>
            <p:ph type="sldNum" sz="quarter" idx="12"/>
          </p:nvPr>
        </p:nvSpPr>
        <p:spPr>
          <a:noFill/>
        </p:spPr>
        <p:txBody>
          <a:bodyPr/>
          <a:lstStyle/>
          <a:p>
            <a:fld id="{1AEF413D-B1D0-43A0-B46E-6F153849F948}" type="slidenum">
              <a:rPr lang="en-US" altLang="zh-CN"/>
              <a:pPr/>
              <a:t>38</a:t>
            </a:fld>
            <a:endParaRPr lang="en-US" altLang="zh-CN"/>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0" y="93643"/>
            <a:ext cx="9144000" cy="549275"/>
          </a:xfrm>
          <a:noFill/>
        </p:spPr>
        <p:txBody>
          <a:bodyPr/>
          <a:lstStyle/>
          <a:p>
            <a:pPr algn="l" eaLnBrk="1" hangingPunct="1">
              <a:buFont typeface="Wingdings" pitchFamily="2" charset="2"/>
              <a:buChar char="Ø"/>
            </a:pPr>
            <a:r>
              <a:rPr lang="zh-CN" altLang="en-US" sz="3200" dirty="0">
                <a:solidFill>
                  <a:schemeClr val="accent2"/>
                </a:solidFill>
                <a:ea typeface="黑体" pitchFamily="49" charset="-122"/>
                <a:cs typeface="Arial" charset="0"/>
              </a:rPr>
              <a:t>苯酚具有较高酸性的原因：</a:t>
            </a:r>
            <a:endParaRPr lang="en-US" altLang="zh-CN" sz="3200" dirty="0">
              <a:solidFill>
                <a:schemeClr val="accent2"/>
              </a:solidFill>
              <a:ea typeface="黑体" pitchFamily="49" charset="-122"/>
              <a:cs typeface="Arial" charset="0"/>
            </a:endParaRPr>
          </a:p>
        </p:txBody>
      </p:sp>
      <p:graphicFrame>
        <p:nvGraphicFramePr>
          <p:cNvPr id="82949" name="Object 10"/>
          <p:cNvGraphicFramePr>
            <a:graphicFrameLocks noChangeAspect="1"/>
          </p:cNvGraphicFramePr>
          <p:nvPr/>
        </p:nvGraphicFramePr>
        <p:xfrm>
          <a:off x="857224" y="1214422"/>
          <a:ext cx="7629525" cy="4048126"/>
        </p:xfrm>
        <a:graphic>
          <a:graphicData uri="http://schemas.openxmlformats.org/presentationml/2006/ole">
            <mc:AlternateContent xmlns:mc="http://schemas.openxmlformats.org/markup-compatibility/2006">
              <mc:Choice xmlns:v="urn:schemas-microsoft-com:vml" Requires="v">
                <p:oleObj name="CS ChemDraw Drawing" r:id="rId2" imgW="3174235" imgH="1685195" progId="ChemDraw.Document.6.0">
                  <p:embed/>
                </p:oleObj>
              </mc:Choice>
              <mc:Fallback>
                <p:oleObj name="CS ChemDraw Drawing" r:id="rId2" imgW="3174235" imgH="1685195" progId="ChemDraw.Document.6.0">
                  <p:embed/>
                  <p:pic>
                    <p:nvPicPr>
                      <p:cNvPr id="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24" y="1214422"/>
                        <a:ext cx="7629525" cy="4048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951" name="Text Box 12"/>
          <p:cNvSpPr txBox="1">
            <a:spLocks noChangeArrowheads="1"/>
          </p:cNvSpPr>
          <p:nvPr/>
        </p:nvSpPr>
        <p:spPr bwMode="auto">
          <a:xfrm>
            <a:off x="617511" y="5546990"/>
            <a:ext cx="8138766" cy="830997"/>
          </a:xfrm>
          <a:prstGeom prst="rect">
            <a:avLst/>
          </a:prstGeom>
          <a:noFill/>
          <a:ln w="9525">
            <a:noFill/>
            <a:miter lim="800000"/>
            <a:headEnd/>
            <a:tailEnd/>
          </a:ln>
        </p:spPr>
        <p:txBody>
          <a:bodyPr wrap="none">
            <a:spAutoFit/>
          </a:bodyPr>
          <a:lstStyle/>
          <a:p>
            <a:pPr eaLnBrk="1" hangingPunct="1"/>
            <a:r>
              <a:rPr kumimoji="1" lang="en-US" altLang="zh-CN" sz="2400" dirty="0">
                <a:solidFill>
                  <a:schemeClr val="accent2"/>
                </a:solidFill>
                <a:ea typeface="黑体" pitchFamily="49" charset="-122"/>
                <a:cs typeface="Arial" charset="0"/>
              </a:rPr>
              <a:t>※</a:t>
            </a:r>
            <a:r>
              <a:rPr kumimoji="1" lang="zh-CN" altLang="en-US" sz="2400" dirty="0">
                <a:solidFill>
                  <a:srgbClr val="FF0000"/>
                </a:solidFill>
                <a:ea typeface="黑体" pitchFamily="49" charset="-122"/>
                <a:cs typeface="Arial" charset="0"/>
              </a:rPr>
              <a:t>吸电子基团</a:t>
            </a:r>
            <a:r>
              <a:rPr kumimoji="1" lang="zh-CN" altLang="en-US" sz="2400" dirty="0">
                <a:solidFill>
                  <a:schemeClr val="accent2"/>
                </a:solidFill>
                <a:ea typeface="黑体" pitchFamily="49" charset="-122"/>
                <a:cs typeface="Arial" charset="0"/>
              </a:rPr>
              <a:t>有利于</a:t>
            </a:r>
            <a:r>
              <a:rPr kumimoji="1" lang="zh-CN" altLang="en-US" sz="2400" dirty="0">
                <a:solidFill>
                  <a:srgbClr val="FF0000"/>
                </a:solidFill>
                <a:ea typeface="黑体" pitchFamily="49" charset="-122"/>
                <a:cs typeface="Arial" charset="0"/>
              </a:rPr>
              <a:t>增强苯酚酸性</a:t>
            </a:r>
            <a:r>
              <a:rPr kumimoji="1" lang="zh-CN" altLang="en-US" sz="2400" dirty="0">
                <a:solidFill>
                  <a:schemeClr val="accent2"/>
                </a:solidFill>
                <a:ea typeface="黑体" pitchFamily="49" charset="-122"/>
                <a:cs typeface="Arial" charset="0"/>
              </a:rPr>
              <a:t>，供电子基团减弱酸性。</a:t>
            </a:r>
            <a:endParaRPr kumimoji="1" lang="en-US" altLang="zh-CN" sz="2400" dirty="0">
              <a:solidFill>
                <a:schemeClr val="accent2"/>
              </a:solidFill>
              <a:ea typeface="黑体" pitchFamily="49" charset="-122"/>
              <a:cs typeface="Arial" charset="0"/>
            </a:endParaRPr>
          </a:p>
          <a:p>
            <a:pPr eaLnBrk="1" hangingPunct="1"/>
            <a:r>
              <a:rPr kumimoji="1" lang="en-US" altLang="zh-CN" sz="2400" dirty="0">
                <a:solidFill>
                  <a:schemeClr val="accent2"/>
                </a:solidFill>
                <a:ea typeface="黑体" pitchFamily="49" charset="-122"/>
                <a:cs typeface="Arial" charset="0"/>
              </a:rPr>
              <a:t>p183</a:t>
            </a:r>
            <a:endParaRPr kumimoji="1" lang="zh-CN" altLang="en-US" sz="2400" dirty="0">
              <a:solidFill>
                <a:schemeClr val="accent2"/>
              </a:solidFill>
              <a:ea typeface="黑体" pitchFamily="49" charset="-122"/>
              <a:cs typeface="Arial" charset="0"/>
            </a:endParaRPr>
          </a:p>
        </p:txBody>
      </p:sp>
      <p:sp>
        <p:nvSpPr>
          <p:cNvPr id="82952" name="灯片编号占位符 7"/>
          <p:cNvSpPr>
            <a:spLocks noGrp="1"/>
          </p:cNvSpPr>
          <p:nvPr>
            <p:ph type="sldNum" sz="quarter" idx="12"/>
          </p:nvPr>
        </p:nvSpPr>
        <p:spPr>
          <a:noFill/>
        </p:spPr>
        <p:txBody>
          <a:bodyPr/>
          <a:lstStyle/>
          <a:p>
            <a:fld id="{62865DE8-6B1A-471F-B5F4-E41E22D48C8E}" type="slidenum">
              <a:rPr lang="en-US" altLang="zh-CN"/>
              <a:pPr/>
              <a:t>39</a:t>
            </a:fld>
            <a:endParaRPr lang="en-US" altLang="zh-CN"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灯片编号占位符 4"/>
          <p:cNvSpPr>
            <a:spLocks noGrp="1"/>
          </p:cNvSpPr>
          <p:nvPr>
            <p:ph type="sldNum" sz="quarter" idx="12"/>
          </p:nvPr>
        </p:nvSpPr>
        <p:spPr>
          <a:noFill/>
        </p:spPr>
        <p:txBody>
          <a:bodyPr/>
          <a:lstStyle/>
          <a:p>
            <a:fld id="{01FA8504-37C1-4FE8-AB2A-044E9E4E86AD}" type="slidenum">
              <a:rPr lang="en-US" altLang="zh-CN"/>
              <a:pPr/>
              <a:t>4</a:t>
            </a:fld>
            <a:endParaRPr lang="en-US" altLang="zh-CN"/>
          </a:p>
        </p:txBody>
      </p:sp>
      <p:sp>
        <p:nvSpPr>
          <p:cNvPr id="8194" name="Rectangle 2"/>
          <p:cNvSpPr>
            <a:spLocks noGrp="1" noChangeArrowheads="1"/>
          </p:cNvSpPr>
          <p:nvPr>
            <p:ph type="title" idx="4294967295"/>
          </p:nvPr>
        </p:nvSpPr>
        <p:spPr>
          <a:xfrm>
            <a:off x="0" y="0"/>
            <a:ext cx="9144000" cy="549275"/>
          </a:xfrm>
          <a:blipFill>
            <a:blip r:embed="rId2"/>
            <a:tile tx="0" ty="0" sx="100000" sy="100000" flip="none" algn="tl"/>
          </a:blipFill>
          <a:ln>
            <a:noFill/>
          </a:ln>
        </p:spPr>
        <p:txBody>
          <a:bodyPr/>
          <a:lstStyle/>
          <a:p>
            <a:pPr eaLnBrk="1" hangingPunct="1"/>
            <a:r>
              <a:rPr lang="en-US" altLang="zh-CN" sz="3200" dirty="0">
                <a:solidFill>
                  <a:schemeClr val="accent2"/>
                </a:solidFill>
                <a:ea typeface="黑体" pitchFamily="49" charset="-122"/>
                <a:cs typeface="Arial" charset="0"/>
              </a:rPr>
              <a:t>10.1.1.2. Nomenclature</a:t>
            </a:r>
          </a:p>
        </p:txBody>
      </p:sp>
      <p:sp>
        <p:nvSpPr>
          <p:cNvPr id="8195" name="Rectangle 3"/>
          <p:cNvSpPr>
            <a:spLocks noGrp="1" noChangeArrowheads="1"/>
          </p:cNvSpPr>
          <p:nvPr>
            <p:ph type="body" sz="half" idx="4294967295"/>
          </p:nvPr>
        </p:nvSpPr>
        <p:spPr>
          <a:xfrm>
            <a:off x="0" y="642938"/>
            <a:ext cx="8147050" cy="571500"/>
          </a:xfrm>
        </p:spPr>
        <p:txBody>
          <a:bodyPr/>
          <a:lstStyle/>
          <a:p>
            <a:pPr eaLnBrk="1" hangingPunct="1">
              <a:buFont typeface="Wingdings" pitchFamily="2" charset="2"/>
              <a:buChar char="Ø"/>
            </a:pPr>
            <a:r>
              <a:rPr lang="zh-CN" altLang="en-US" sz="2800" dirty="0">
                <a:solidFill>
                  <a:srgbClr val="000099"/>
                </a:solidFill>
                <a:ea typeface="黑体" pitchFamily="49" charset="-122"/>
                <a:cs typeface="Arial" charset="0"/>
              </a:rPr>
              <a:t>普通命名法</a:t>
            </a:r>
          </a:p>
        </p:txBody>
      </p:sp>
      <p:sp>
        <p:nvSpPr>
          <p:cNvPr id="6" name="矩形 5"/>
          <p:cNvSpPr/>
          <p:nvPr/>
        </p:nvSpPr>
        <p:spPr>
          <a:xfrm>
            <a:off x="428596" y="1214422"/>
            <a:ext cx="7858180" cy="954107"/>
          </a:xfrm>
          <a:prstGeom prst="rect">
            <a:avLst/>
          </a:prstGeom>
        </p:spPr>
        <p:txBody>
          <a:bodyPr wrap="square">
            <a:spAutoFit/>
          </a:bodyPr>
          <a:lstStyle/>
          <a:p>
            <a:pPr eaLnBrk="1" hangingPunct="1">
              <a:buClr>
                <a:srgbClr val="FF0000"/>
              </a:buClr>
              <a:buSzPct val="130000"/>
              <a:buBlip>
                <a:blip r:embed="rId3"/>
              </a:buBlip>
            </a:pPr>
            <a:r>
              <a:rPr lang="zh-CN" altLang="en-US" sz="2800" dirty="0">
                <a:solidFill>
                  <a:schemeClr val="accent2"/>
                </a:solidFill>
                <a:ea typeface="黑体" pitchFamily="49" charset="-122"/>
                <a:cs typeface="Arial" charset="0"/>
              </a:rPr>
              <a:t>烃基的名称后面加上“醇”字。</a:t>
            </a:r>
          </a:p>
          <a:p>
            <a:pPr eaLnBrk="1" hangingPunct="1">
              <a:buClr>
                <a:srgbClr val="FF0000"/>
              </a:buClr>
              <a:buSzPct val="130000"/>
              <a:buBlip>
                <a:blip r:embed="rId3"/>
              </a:buBlip>
            </a:pPr>
            <a:r>
              <a:rPr lang="zh-CN" altLang="en-US" sz="2800" dirty="0">
                <a:solidFill>
                  <a:schemeClr val="accent2"/>
                </a:solidFill>
                <a:ea typeface="黑体" pitchFamily="49" charset="-122"/>
                <a:cs typeface="Arial" charset="0"/>
              </a:rPr>
              <a:t>英文名：烃基名</a:t>
            </a:r>
            <a:r>
              <a:rPr lang="en-US" altLang="zh-CN" sz="2800" dirty="0">
                <a:solidFill>
                  <a:schemeClr val="accent2"/>
                </a:solidFill>
                <a:ea typeface="黑体" pitchFamily="49" charset="-122"/>
                <a:cs typeface="Arial" charset="0"/>
              </a:rPr>
              <a:t>+ alcohol</a:t>
            </a:r>
          </a:p>
        </p:txBody>
      </p:sp>
      <p:graphicFrame>
        <p:nvGraphicFramePr>
          <p:cNvPr id="8199" name="Object 7"/>
          <p:cNvGraphicFramePr>
            <a:graphicFrameLocks noChangeAspect="1"/>
          </p:cNvGraphicFramePr>
          <p:nvPr>
            <p:extLst>
              <p:ext uri="{D42A27DB-BD31-4B8C-83A1-F6EECF244321}">
                <p14:modId xmlns:p14="http://schemas.microsoft.com/office/powerpoint/2010/main" val="2875391414"/>
              </p:ext>
            </p:extLst>
          </p:nvPr>
        </p:nvGraphicFramePr>
        <p:xfrm>
          <a:off x="214313" y="2427288"/>
          <a:ext cx="8656637" cy="3289300"/>
        </p:xfrm>
        <a:graphic>
          <a:graphicData uri="http://schemas.openxmlformats.org/presentationml/2006/ole">
            <mc:AlternateContent xmlns:mc="http://schemas.openxmlformats.org/markup-compatibility/2006">
              <mc:Choice xmlns:v="urn:schemas-microsoft-com:vml" Requires="v">
                <p:oleObj name="CS ChemDraw Drawing" r:id="rId4" imgW="3943395" imgH="1499321" progId="ChemDraw.Document.6.0">
                  <p:embed/>
                </p:oleObj>
              </mc:Choice>
              <mc:Fallback>
                <p:oleObj name="CS ChemDraw Drawing" r:id="rId4" imgW="3943395" imgH="1499321" progId="ChemDraw.Document.6.0">
                  <p:embed/>
                  <p:pic>
                    <p:nvPicPr>
                      <p:cNvPr id="0"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313" y="2427288"/>
                        <a:ext cx="8656637" cy="328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矩形 7">
            <a:extLst>
              <a:ext uri="{FF2B5EF4-FFF2-40B4-BE49-F238E27FC236}">
                <a16:creationId xmlns:a16="http://schemas.microsoft.com/office/drawing/2014/main" id="{AE7D905C-B365-4F0F-98C8-EC221BB94B28}"/>
              </a:ext>
            </a:extLst>
          </p:cNvPr>
          <p:cNvSpPr/>
          <p:nvPr/>
        </p:nvSpPr>
        <p:spPr bwMode="auto">
          <a:xfrm>
            <a:off x="611560" y="3645024"/>
            <a:ext cx="1080120" cy="584775"/>
          </a:xfrm>
          <a:prstGeom prst="rect">
            <a:avLst/>
          </a:prstGeom>
          <a:solidFill>
            <a:schemeClr val="bg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3200" b="1" i="0" u="none" strike="noStrike" cap="none" normalizeH="0" baseline="0">
              <a:ln>
                <a:noFill/>
              </a:ln>
              <a:solidFill>
                <a:schemeClr val="bg1"/>
              </a:solidFill>
              <a:effectLst/>
              <a:latin typeface="Arial" charset="0"/>
            </a:endParaRPr>
          </a:p>
        </p:txBody>
      </p:sp>
      <p:sp>
        <p:nvSpPr>
          <p:cNvPr id="9" name="矩形 8">
            <a:extLst>
              <a:ext uri="{FF2B5EF4-FFF2-40B4-BE49-F238E27FC236}">
                <a16:creationId xmlns:a16="http://schemas.microsoft.com/office/drawing/2014/main" id="{CAD7E1DF-CC50-409E-8ED0-D99D09BDF0B0}"/>
              </a:ext>
            </a:extLst>
          </p:cNvPr>
          <p:cNvSpPr/>
          <p:nvPr/>
        </p:nvSpPr>
        <p:spPr bwMode="auto">
          <a:xfrm>
            <a:off x="2555776" y="3657309"/>
            <a:ext cx="1080120" cy="584775"/>
          </a:xfrm>
          <a:prstGeom prst="rect">
            <a:avLst/>
          </a:prstGeom>
          <a:solidFill>
            <a:schemeClr val="bg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3200" b="1" i="0" u="none" strike="noStrike" cap="none" normalizeH="0" baseline="0">
              <a:ln>
                <a:noFill/>
              </a:ln>
              <a:solidFill>
                <a:schemeClr val="bg1"/>
              </a:solidFill>
              <a:effectLst/>
              <a:latin typeface="Arial" charset="0"/>
            </a:endParaRPr>
          </a:p>
        </p:txBody>
      </p:sp>
      <p:sp>
        <p:nvSpPr>
          <p:cNvPr id="10" name="矩形 9">
            <a:extLst>
              <a:ext uri="{FF2B5EF4-FFF2-40B4-BE49-F238E27FC236}">
                <a16:creationId xmlns:a16="http://schemas.microsoft.com/office/drawing/2014/main" id="{F5F21F1A-DD38-4A5F-A453-0E68908E7F30}"/>
              </a:ext>
            </a:extLst>
          </p:cNvPr>
          <p:cNvSpPr/>
          <p:nvPr/>
        </p:nvSpPr>
        <p:spPr bwMode="auto">
          <a:xfrm>
            <a:off x="4741255" y="3663696"/>
            <a:ext cx="1080120" cy="584775"/>
          </a:xfrm>
          <a:prstGeom prst="rect">
            <a:avLst/>
          </a:prstGeom>
          <a:solidFill>
            <a:schemeClr val="bg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3200" b="1" i="0" u="none" strike="noStrike" cap="none" normalizeH="0" baseline="0">
              <a:ln>
                <a:noFill/>
              </a:ln>
              <a:solidFill>
                <a:schemeClr val="bg1"/>
              </a:solidFill>
              <a:effectLst/>
              <a:latin typeface="Arial" charset="0"/>
            </a:endParaRPr>
          </a:p>
        </p:txBody>
      </p:sp>
      <p:sp>
        <p:nvSpPr>
          <p:cNvPr id="11" name="矩形 10">
            <a:extLst>
              <a:ext uri="{FF2B5EF4-FFF2-40B4-BE49-F238E27FC236}">
                <a16:creationId xmlns:a16="http://schemas.microsoft.com/office/drawing/2014/main" id="{9DF552D6-10DC-4AE8-B10E-4E0AFB53D3D3}"/>
              </a:ext>
            </a:extLst>
          </p:cNvPr>
          <p:cNvSpPr/>
          <p:nvPr/>
        </p:nvSpPr>
        <p:spPr bwMode="auto">
          <a:xfrm>
            <a:off x="7229489" y="3645023"/>
            <a:ext cx="1080120" cy="584775"/>
          </a:xfrm>
          <a:prstGeom prst="rect">
            <a:avLst/>
          </a:prstGeom>
          <a:solidFill>
            <a:schemeClr val="bg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3200" b="1" i="0" u="none" strike="noStrike" cap="none" normalizeH="0" baseline="0">
              <a:ln>
                <a:noFill/>
              </a:ln>
              <a:solidFill>
                <a:schemeClr val="bg1"/>
              </a:solidFill>
              <a:effectLst/>
              <a:latin typeface="Arial" charset="0"/>
            </a:endParaRPr>
          </a:p>
        </p:txBody>
      </p:sp>
      <p:sp>
        <p:nvSpPr>
          <p:cNvPr id="12" name="矩形 11">
            <a:extLst>
              <a:ext uri="{FF2B5EF4-FFF2-40B4-BE49-F238E27FC236}">
                <a16:creationId xmlns:a16="http://schemas.microsoft.com/office/drawing/2014/main" id="{10E6DB4E-F71F-4F65-A181-A8E659762242}"/>
              </a:ext>
            </a:extLst>
          </p:cNvPr>
          <p:cNvSpPr/>
          <p:nvPr/>
        </p:nvSpPr>
        <p:spPr bwMode="auto">
          <a:xfrm>
            <a:off x="493727" y="5288923"/>
            <a:ext cx="1080120" cy="584775"/>
          </a:xfrm>
          <a:prstGeom prst="rect">
            <a:avLst/>
          </a:prstGeom>
          <a:solidFill>
            <a:schemeClr val="bg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3200" b="1" i="0" u="none" strike="noStrike" cap="none" normalizeH="0" baseline="0">
              <a:ln>
                <a:noFill/>
              </a:ln>
              <a:solidFill>
                <a:schemeClr val="bg1"/>
              </a:solidFill>
              <a:effectLst/>
              <a:latin typeface="Arial" charset="0"/>
            </a:endParaRPr>
          </a:p>
        </p:txBody>
      </p:sp>
      <p:sp>
        <p:nvSpPr>
          <p:cNvPr id="13" name="矩形 12">
            <a:extLst>
              <a:ext uri="{FF2B5EF4-FFF2-40B4-BE49-F238E27FC236}">
                <a16:creationId xmlns:a16="http://schemas.microsoft.com/office/drawing/2014/main" id="{3B972309-FC88-46F3-B1D6-9040CC63A9C6}"/>
              </a:ext>
            </a:extLst>
          </p:cNvPr>
          <p:cNvSpPr/>
          <p:nvPr/>
        </p:nvSpPr>
        <p:spPr bwMode="auto">
          <a:xfrm>
            <a:off x="2584579" y="5288922"/>
            <a:ext cx="1080120" cy="584775"/>
          </a:xfrm>
          <a:prstGeom prst="rect">
            <a:avLst/>
          </a:prstGeom>
          <a:solidFill>
            <a:schemeClr val="bg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3200" b="1" i="0" u="none" strike="noStrike" cap="none" normalizeH="0" baseline="0">
              <a:ln>
                <a:noFill/>
              </a:ln>
              <a:solidFill>
                <a:schemeClr val="bg1"/>
              </a:solidFill>
              <a:effectLst/>
              <a:latin typeface="Arial" charset="0"/>
            </a:endParaRPr>
          </a:p>
        </p:txBody>
      </p:sp>
      <p:sp>
        <p:nvSpPr>
          <p:cNvPr id="14" name="矩形 13">
            <a:extLst>
              <a:ext uri="{FF2B5EF4-FFF2-40B4-BE49-F238E27FC236}">
                <a16:creationId xmlns:a16="http://schemas.microsoft.com/office/drawing/2014/main" id="{78CD1E55-AA67-43D1-B4C5-AD9B532F6DA0}"/>
              </a:ext>
            </a:extLst>
          </p:cNvPr>
          <p:cNvSpPr/>
          <p:nvPr/>
        </p:nvSpPr>
        <p:spPr bwMode="auto">
          <a:xfrm>
            <a:off x="4954845" y="5351190"/>
            <a:ext cx="1080120" cy="584775"/>
          </a:xfrm>
          <a:prstGeom prst="rect">
            <a:avLst/>
          </a:prstGeom>
          <a:solidFill>
            <a:schemeClr val="bg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3200" b="1" i="0" u="none" strike="noStrike" cap="none" normalizeH="0" baseline="0">
              <a:ln>
                <a:noFill/>
              </a:ln>
              <a:solidFill>
                <a:schemeClr val="bg1"/>
              </a:solidFill>
              <a:effectLst/>
              <a:latin typeface="Arial" charset="0"/>
            </a:endParaRPr>
          </a:p>
        </p:txBody>
      </p:sp>
      <p:sp>
        <p:nvSpPr>
          <p:cNvPr id="15" name="矩形 14">
            <a:extLst>
              <a:ext uri="{FF2B5EF4-FFF2-40B4-BE49-F238E27FC236}">
                <a16:creationId xmlns:a16="http://schemas.microsoft.com/office/drawing/2014/main" id="{C22CC8B2-C8CA-4260-A932-5207262C02E0}"/>
              </a:ext>
            </a:extLst>
          </p:cNvPr>
          <p:cNvSpPr/>
          <p:nvPr/>
        </p:nvSpPr>
        <p:spPr bwMode="auto">
          <a:xfrm>
            <a:off x="7229489" y="5288922"/>
            <a:ext cx="1080120" cy="584775"/>
          </a:xfrm>
          <a:prstGeom prst="rect">
            <a:avLst/>
          </a:prstGeom>
          <a:solidFill>
            <a:schemeClr val="bg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3200" b="1" i="0" u="none" strike="noStrike" cap="none" normalizeH="0" baseline="0">
              <a:ln>
                <a:noFill/>
              </a:ln>
              <a:solidFill>
                <a:schemeClr val="bg1"/>
              </a:solidFill>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4"/>
          <p:cNvSpPr txBox="1">
            <a:spLocks noChangeArrowheads="1"/>
          </p:cNvSpPr>
          <p:nvPr/>
        </p:nvSpPr>
        <p:spPr bwMode="auto">
          <a:xfrm>
            <a:off x="0" y="0"/>
            <a:ext cx="9144000" cy="665888"/>
          </a:xfrm>
          <a:prstGeom prst="rect">
            <a:avLst/>
          </a:prstGeom>
          <a:blipFill>
            <a:blip r:embed="rId2"/>
            <a:tile tx="0" ty="0" sx="100000" sy="100000" flip="none" algn="tl"/>
          </a:blipFill>
          <a:ln w="9525">
            <a:noFill/>
            <a:miter lim="800000"/>
            <a:headEnd/>
            <a:tailEnd/>
          </a:ln>
        </p:spPr>
        <p:txBody>
          <a:bodyPr>
            <a:spAutoFit/>
          </a:bodyPr>
          <a:lstStyle/>
          <a:p>
            <a:pPr algn="ctr" eaLnBrk="1" hangingPunct="1">
              <a:lnSpc>
                <a:spcPct val="130000"/>
              </a:lnSpc>
              <a:buFont typeface="Wingdings" pitchFamily="2" charset="2"/>
              <a:buNone/>
            </a:pPr>
            <a:r>
              <a:rPr kumimoji="1" lang="en-US" altLang="zh-CN" sz="3200" dirty="0">
                <a:solidFill>
                  <a:schemeClr val="accent2"/>
                </a:solidFill>
                <a:ea typeface="黑体" pitchFamily="49" charset="-122"/>
                <a:cs typeface="Arial" charset="0"/>
              </a:rPr>
              <a:t>B. </a:t>
            </a:r>
            <a:r>
              <a:rPr kumimoji="1" lang="zh-CN" altLang="en-US" sz="3200" dirty="0">
                <a:solidFill>
                  <a:schemeClr val="accent2"/>
                </a:solidFill>
                <a:ea typeface="黑体" pitchFamily="49" charset="-122"/>
                <a:cs typeface="Arial" charset="0"/>
              </a:rPr>
              <a:t>与</a:t>
            </a:r>
            <a:r>
              <a:rPr kumimoji="1" lang="en-US" altLang="zh-CN" sz="3200" dirty="0">
                <a:solidFill>
                  <a:schemeClr val="accent2"/>
                </a:solidFill>
                <a:ea typeface="黑体" pitchFamily="49" charset="-122"/>
                <a:cs typeface="Arial" charset="0"/>
              </a:rPr>
              <a:t> FeCl</a:t>
            </a:r>
            <a:r>
              <a:rPr kumimoji="1" lang="en-US" altLang="zh-CN" sz="3200" baseline="-30000" dirty="0">
                <a:solidFill>
                  <a:schemeClr val="accent2"/>
                </a:solidFill>
                <a:ea typeface="黑体" pitchFamily="49" charset="-122"/>
                <a:cs typeface="Arial" charset="0"/>
              </a:rPr>
              <a:t>3</a:t>
            </a:r>
            <a:r>
              <a:rPr kumimoji="1" lang="zh-CN" altLang="en-US" sz="3200" dirty="0">
                <a:solidFill>
                  <a:schemeClr val="accent2"/>
                </a:solidFill>
                <a:ea typeface="黑体" pitchFamily="49" charset="-122"/>
                <a:cs typeface="Arial" charset="0"/>
              </a:rPr>
              <a:t>反应</a:t>
            </a:r>
            <a:endParaRPr kumimoji="1" lang="en-US" altLang="zh-CN" sz="3200" dirty="0">
              <a:solidFill>
                <a:schemeClr val="accent2"/>
              </a:solidFill>
              <a:ea typeface="黑体" pitchFamily="49" charset="-122"/>
              <a:cs typeface="Arial" charset="0"/>
            </a:endParaRPr>
          </a:p>
        </p:txBody>
      </p:sp>
      <p:sp>
        <p:nvSpPr>
          <p:cNvPr id="83971" name="Text Box 6"/>
          <p:cNvSpPr txBox="1">
            <a:spLocks noChangeArrowheads="1"/>
          </p:cNvSpPr>
          <p:nvPr/>
        </p:nvSpPr>
        <p:spPr bwMode="auto">
          <a:xfrm>
            <a:off x="5715000" y="1785938"/>
            <a:ext cx="863600" cy="457200"/>
          </a:xfrm>
          <a:prstGeom prst="rect">
            <a:avLst/>
          </a:prstGeom>
          <a:noFill/>
          <a:ln w="9525">
            <a:noFill/>
            <a:miter lim="800000"/>
            <a:headEnd/>
            <a:tailEnd/>
          </a:ln>
        </p:spPr>
        <p:txBody>
          <a:bodyPr>
            <a:spAutoFit/>
          </a:bodyPr>
          <a:lstStyle/>
          <a:p>
            <a:pPr eaLnBrk="1" hangingPunct="1"/>
            <a:r>
              <a:rPr kumimoji="1" lang="zh-CN" altLang="en-US" sz="2400">
                <a:solidFill>
                  <a:srgbClr val="CC0099"/>
                </a:solidFill>
                <a:latin typeface="黑体" pitchFamily="49" charset="-122"/>
                <a:ea typeface="黑体" pitchFamily="49" charset="-122"/>
              </a:rPr>
              <a:t>紫色</a:t>
            </a:r>
          </a:p>
        </p:txBody>
      </p:sp>
      <p:sp>
        <p:nvSpPr>
          <p:cNvPr id="83972" name="Text Box 7"/>
          <p:cNvSpPr txBox="1">
            <a:spLocks noChangeArrowheads="1"/>
          </p:cNvSpPr>
          <p:nvPr/>
        </p:nvSpPr>
        <p:spPr bwMode="auto">
          <a:xfrm>
            <a:off x="611188" y="2420938"/>
            <a:ext cx="8281987" cy="566737"/>
          </a:xfrm>
          <a:prstGeom prst="rect">
            <a:avLst/>
          </a:prstGeom>
          <a:noFill/>
          <a:ln w="9525">
            <a:noFill/>
            <a:miter lim="800000"/>
            <a:headEnd/>
            <a:tailEnd/>
          </a:ln>
        </p:spPr>
        <p:txBody>
          <a:bodyPr>
            <a:spAutoFit/>
          </a:bodyPr>
          <a:lstStyle/>
          <a:p>
            <a:pPr eaLnBrk="1" hangingPunct="1">
              <a:lnSpc>
                <a:spcPct val="130000"/>
              </a:lnSpc>
              <a:buFont typeface="Wingdings" pitchFamily="2" charset="2"/>
              <a:buNone/>
            </a:pPr>
            <a:r>
              <a:rPr kumimoji="1" lang="en-US" altLang="zh-CN" sz="2400">
                <a:solidFill>
                  <a:schemeClr val="accent2"/>
                </a:solidFill>
                <a:latin typeface="黑体" pitchFamily="49" charset="-122"/>
                <a:ea typeface="黑体" pitchFamily="49" charset="-122"/>
              </a:rPr>
              <a:t>※</a:t>
            </a:r>
            <a:r>
              <a:rPr kumimoji="1" lang="zh-CN" altLang="ru-RU" sz="2400">
                <a:solidFill>
                  <a:schemeClr val="accent2"/>
                </a:solidFill>
                <a:latin typeface="黑体" pitchFamily="49" charset="-122"/>
                <a:ea typeface="黑体" pitchFamily="49" charset="-122"/>
              </a:rPr>
              <a:t>不同的酚所产生的颜色不相同，常用于酚的</a:t>
            </a:r>
            <a:r>
              <a:rPr kumimoji="1" lang="zh-CN" altLang="ru-RU" sz="2400">
                <a:solidFill>
                  <a:srgbClr val="FF0000"/>
                </a:solidFill>
                <a:latin typeface="黑体" pitchFamily="49" charset="-122"/>
                <a:ea typeface="黑体" pitchFamily="49" charset="-122"/>
              </a:rPr>
              <a:t>定性检验</a:t>
            </a:r>
            <a:r>
              <a:rPr kumimoji="1" lang="zh-CN" altLang="ru-RU" sz="2400">
                <a:solidFill>
                  <a:schemeClr val="accent2"/>
                </a:solidFill>
                <a:latin typeface="黑体" pitchFamily="49" charset="-122"/>
                <a:ea typeface="黑体" pitchFamily="49" charset="-122"/>
              </a:rPr>
              <a:t>。</a:t>
            </a:r>
            <a:r>
              <a:rPr kumimoji="1" lang="zh-CN" altLang="en-US" sz="2400">
                <a:solidFill>
                  <a:schemeClr val="accent2"/>
                </a:solidFill>
                <a:latin typeface="黑体" pitchFamily="49" charset="-122"/>
                <a:ea typeface="黑体" pitchFamily="49" charset="-122"/>
              </a:rPr>
              <a:t> </a:t>
            </a:r>
          </a:p>
        </p:txBody>
      </p:sp>
      <p:sp>
        <p:nvSpPr>
          <p:cNvPr id="83973" name="Text Box 8"/>
          <p:cNvSpPr txBox="1">
            <a:spLocks noChangeArrowheads="1"/>
          </p:cNvSpPr>
          <p:nvPr/>
        </p:nvSpPr>
        <p:spPr bwMode="auto">
          <a:xfrm>
            <a:off x="611188" y="3213100"/>
            <a:ext cx="7620000" cy="566738"/>
          </a:xfrm>
          <a:prstGeom prst="rect">
            <a:avLst/>
          </a:prstGeom>
          <a:noFill/>
          <a:ln w="9525">
            <a:noFill/>
            <a:miter lim="800000"/>
            <a:headEnd/>
            <a:tailEnd/>
          </a:ln>
        </p:spPr>
        <p:txBody>
          <a:bodyPr>
            <a:spAutoFit/>
          </a:bodyPr>
          <a:lstStyle/>
          <a:p>
            <a:pPr eaLnBrk="1" hangingPunct="1">
              <a:lnSpc>
                <a:spcPct val="130000"/>
              </a:lnSpc>
              <a:buFont typeface="Wingdings" pitchFamily="2" charset="2"/>
              <a:buNone/>
            </a:pPr>
            <a:r>
              <a:rPr kumimoji="1" lang="en-US" altLang="zh-CN" sz="2400" dirty="0">
                <a:solidFill>
                  <a:schemeClr val="accent2"/>
                </a:solidFill>
                <a:latin typeface="黑体" pitchFamily="49" charset="-122"/>
                <a:ea typeface="黑体" pitchFamily="49" charset="-122"/>
              </a:rPr>
              <a:t>※</a:t>
            </a:r>
            <a:r>
              <a:rPr kumimoji="1" lang="zh-CN" altLang="ru-RU" sz="2400" dirty="0">
                <a:solidFill>
                  <a:schemeClr val="accent2"/>
                </a:solidFill>
                <a:latin typeface="黑体" pitchFamily="49" charset="-122"/>
                <a:ea typeface="黑体" pitchFamily="49" charset="-122"/>
              </a:rPr>
              <a:t>具有</a:t>
            </a:r>
            <a:r>
              <a:rPr kumimoji="1" lang="zh-CN" altLang="ru-RU" sz="2400" dirty="0">
                <a:solidFill>
                  <a:srgbClr val="FF0000"/>
                </a:solidFill>
                <a:latin typeface="黑体" pitchFamily="49" charset="-122"/>
                <a:ea typeface="黑体" pitchFamily="49" charset="-122"/>
              </a:rPr>
              <a:t>烯醇式结构</a:t>
            </a:r>
            <a:r>
              <a:rPr kumimoji="1" lang="zh-CN" altLang="ru-RU" sz="2400" dirty="0">
                <a:solidFill>
                  <a:schemeClr val="accent2"/>
                </a:solidFill>
                <a:latin typeface="黑体" pitchFamily="49" charset="-122"/>
                <a:ea typeface="黑体" pitchFamily="49" charset="-122"/>
              </a:rPr>
              <a:t>的化合物都可发生这样的显色反应</a:t>
            </a:r>
            <a:r>
              <a:rPr kumimoji="1" lang="zh-CN" altLang="en-US" sz="2400" dirty="0">
                <a:solidFill>
                  <a:schemeClr val="accent2"/>
                </a:solidFill>
                <a:latin typeface="黑体" pitchFamily="49" charset="-122"/>
                <a:ea typeface="黑体" pitchFamily="49" charset="-122"/>
              </a:rPr>
              <a:t>。 </a:t>
            </a:r>
          </a:p>
        </p:txBody>
      </p:sp>
      <p:graphicFrame>
        <p:nvGraphicFramePr>
          <p:cNvPr id="83974" name="Object 11"/>
          <p:cNvGraphicFramePr>
            <a:graphicFrameLocks noChangeAspect="1"/>
          </p:cNvGraphicFramePr>
          <p:nvPr/>
        </p:nvGraphicFramePr>
        <p:xfrm>
          <a:off x="1763713" y="4221163"/>
          <a:ext cx="5688012" cy="1474787"/>
        </p:xfrm>
        <a:graphic>
          <a:graphicData uri="http://schemas.openxmlformats.org/presentationml/2006/ole">
            <mc:AlternateContent xmlns:mc="http://schemas.openxmlformats.org/markup-compatibility/2006">
              <mc:Choice xmlns:v="urn:schemas-microsoft-com:vml" Requires="v">
                <p:oleObj r:id="rId3" imgW="2762575" imgH="715864" progId="ChemDraw.Document.6.0">
                  <p:embed/>
                </p:oleObj>
              </mc:Choice>
              <mc:Fallback>
                <p:oleObj r:id="rId3" imgW="2762575" imgH="715864" progId="ChemDraw.Document.6.0">
                  <p:embed/>
                  <p:pic>
                    <p:nvPicPr>
                      <p:cNvPr id="0"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4221163"/>
                        <a:ext cx="5688012" cy="1474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75" name="灯片编号占位符 7"/>
          <p:cNvSpPr>
            <a:spLocks noGrp="1"/>
          </p:cNvSpPr>
          <p:nvPr>
            <p:ph type="sldNum" sz="quarter" idx="12"/>
          </p:nvPr>
        </p:nvSpPr>
        <p:spPr>
          <a:noFill/>
        </p:spPr>
        <p:txBody>
          <a:bodyPr/>
          <a:lstStyle/>
          <a:p>
            <a:fld id="{9EDC628B-CC7A-41F0-AC53-ACC46831B8C6}" type="slidenum">
              <a:rPr lang="en-US" altLang="zh-CN"/>
              <a:pPr/>
              <a:t>40</a:t>
            </a:fld>
            <a:endParaRPr lang="en-US" altLang="zh-CN"/>
          </a:p>
        </p:txBody>
      </p:sp>
      <p:graphicFrame>
        <p:nvGraphicFramePr>
          <p:cNvPr id="83976" name="Object 9"/>
          <p:cNvGraphicFramePr>
            <a:graphicFrameLocks noChangeAspect="1"/>
          </p:cNvGraphicFramePr>
          <p:nvPr/>
        </p:nvGraphicFramePr>
        <p:xfrm>
          <a:off x="500063" y="1214438"/>
          <a:ext cx="8220075" cy="500062"/>
        </p:xfrm>
        <a:graphic>
          <a:graphicData uri="http://schemas.openxmlformats.org/presentationml/2006/ole">
            <mc:AlternateContent xmlns:mc="http://schemas.openxmlformats.org/markup-compatibility/2006">
              <mc:Choice xmlns:v="urn:schemas-microsoft-com:vml" Requires="v">
                <p:oleObj r:id="rId5" imgW="3210677" imgH="194622" progId="ChemDraw.Document.6.0">
                  <p:embed/>
                </p:oleObj>
              </mc:Choice>
              <mc:Fallback>
                <p:oleObj r:id="rId5" imgW="3210677" imgH="194622" progId="ChemDraw.Document.6.0">
                  <p:embed/>
                  <p:pic>
                    <p:nvPicPr>
                      <p:cNvPr id="0"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063" y="1214438"/>
                        <a:ext cx="8220075"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5"/>
          <p:cNvSpPr>
            <a:spLocks noGrp="1" noChangeArrowheads="1"/>
          </p:cNvSpPr>
          <p:nvPr>
            <p:ph type="title" idx="4294967295"/>
          </p:nvPr>
        </p:nvSpPr>
        <p:spPr>
          <a:xfrm>
            <a:off x="0" y="0"/>
            <a:ext cx="9144000" cy="549275"/>
          </a:xfrm>
          <a:blipFill>
            <a:blip r:embed="rId2"/>
            <a:tile tx="0" ty="0" sx="100000" sy="100000" flip="none" algn="tl"/>
          </a:blipFill>
        </p:spPr>
        <p:txBody>
          <a:bodyPr/>
          <a:lstStyle/>
          <a:p>
            <a:pPr eaLnBrk="1" hangingPunct="1">
              <a:lnSpc>
                <a:spcPct val="130000"/>
              </a:lnSpc>
              <a:buFont typeface="Wingdings" pitchFamily="2" charset="2"/>
              <a:buNone/>
            </a:pPr>
            <a:r>
              <a:rPr kumimoji="1" lang="en-US" altLang="zh-CN" sz="3200" dirty="0">
                <a:solidFill>
                  <a:schemeClr val="accent2"/>
                </a:solidFill>
                <a:ea typeface="黑体" pitchFamily="49" charset="-122"/>
                <a:cs typeface="Arial" charset="0"/>
              </a:rPr>
              <a:t>C. </a:t>
            </a:r>
            <a:r>
              <a:rPr kumimoji="1" lang="zh-CN" altLang="en-US" sz="3200" dirty="0">
                <a:solidFill>
                  <a:schemeClr val="accent2"/>
                </a:solidFill>
                <a:ea typeface="黑体" pitchFamily="49" charset="-122"/>
                <a:cs typeface="Arial" charset="0"/>
              </a:rPr>
              <a:t>芳醚的制备</a:t>
            </a:r>
          </a:p>
        </p:txBody>
      </p:sp>
      <p:graphicFrame>
        <p:nvGraphicFramePr>
          <p:cNvPr id="84995" name="Object 7"/>
          <p:cNvGraphicFramePr>
            <a:graphicFrameLocks noChangeAspect="1"/>
          </p:cNvGraphicFramePr>
          <p:nvPr/>
        </p:nvGraphicFramePr>
        <p:xfrm>
          <a:off x="1258888" y="1052513"/>
          <a:ext cx="6480175" cy="4845050"/>
        </p:xfrm>
        <a:graphic>
          <a:graphicData uri="http://schemas.openxmlformats.org/presentationml/2006/ole">
            <mc:AlternateContent xmlns:mc="http://schemas.openxmlformats.org/markup-compatibility/2006">
              <mc:Choice xmlns:v="urn:schemas-microsoft-com:vml" Requires="v">
                <p:oleObj r:id="rId3" imgW="3014160" imgH="2255025" progId="ChemDraw.Document.6.0">
                  <p:embed/>
                </p:oleObj>
              </mc:Choice>
              <mc:Fallback>
                <p:oleObj r:id="rId3" imgW="3014160" imgH="2255025" progId="ChemDraw.Document.6.0">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052513"/>
                        <a:ext cx="6480175" cy="484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4996" name="灯片编号占位符 3"/>
          <p:cNvSpPr>
            <a:spLocks noGrp="1"/>
          </p:cNvSpPr>
          <p:nvPr>
            <p:ph type="sldNum" sz="quarter" idx="12"/>
          </p:nvPr>
        </p:nvSpPr>
        <p:spPr>
          <a:noFill/>
        </p:spPr>
        <p:txBody>
          <a:bodyPr/>
          <a:lstStyle/>
          <a:p>
            <a:fld id="{7C73A637-4BC0-4FF7-9AE0-08E6113134B1}" type="slidenum">
              <a:rPr lang="en-US" altLang="zh-CN"/>
              <a:pPr/>
              <a:t>41</a:t>
            </a:fld>
            <a:endParaRPr lang="en-US" altLang="zh-CN"/>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4"/>
          <p:cNvSpPr txBox="1">
            <a:spLocks noChangeArrowheads="1"/>
          </p:cNvSpPr>
          <p:nvPr/>
        </p:nvSpPr>
        <p:spPr bwMode="auto">
          <a:xfrm>
            <a:off x="0" y="0"/>
            <a:ext cx="9144000" cy="549275"/>
          </a:xfrm>
          <a:prstGeom prst="rect">
            <a:avLst/>
          </a:prstGeom>
          <a:blipFill>
            <a:blip r:embed="rId2"/>
            <a:tile tx="0" ty="0" sx="100000" sy="100000" flip="none" algn="tl"/>
          </a:blipFill>
          <a:ln w="9525">
            <a:noFill/>
            <a:miter lim="800000"/>
            <a:headEnd/>
            <a:tailEnd/>
          </a:ln>
        </p:spPr>
        <p:txBody>
          <a:bodyPr anchor="ctr"/>
          <a:lstStyle/>
          <a:p>
            <a:pPr algn="ctr" eaLnBrk="1" hangingPunct="1">
              <a:lnSpc>
                <a:spcPct val="130000"/>
              </a:lnSpc>
              <a:buFont typeface="Wingdings" pitchFamily="2" charset="2"/>
              <a:buNone/>
            </a:pPr>
            <a:r>
              <a:rPr kumimoji="1" lang="en-US" altLang="zh-CN" sz="3200" dirty="0">
                <a:solidFill>
                  <a:schemeClr val="accent2"/>
                </a:solidFill>
                <a:ea typeface="黑体" pitchFamily="49" charset="-122"/>
                <a:cs typeface="Arial" charset="0"/>
              </a:rPr>
              <a:t>D.</a:t>
            </a:r>
            <a:r>
              <a:rPr kumimoji="1" lang="zh-CN" altLang="en-US" sz="3200" dirty="0">
                <a:solidFill>
                  <a:schemeClr val="accent2"/>
                </a:solidFill>
                <a:ea typeface="黑体" pitchFamily="49" charset="-122"/>
                <a:cs typeface="Arial" charset="0"/>
              </a:rPr>
              <a:t> 苯酚的酯化反应</a:t>
            </a:r>
          </a:p>
        </p:txBody>
      </p:sp>
      <p:graphicFrame>
        <p:nvGraphicFramePr>
          <p:cNvPr id="86019" name="Object 5"/>
          <p:cNvGraphicFramePr>
            <a:graphicFrameLocks noChangeAspect="1"/>
          </p:cNvGraphicFramePr>
          <p:nvPr/>
        </p:nvGraphicFramePr>
        <p:xfrm>
          <a:off x="714348" y="928670"/>
          <a:ext cx="7790918" cy="1357322"/>
        </p:xfrm>
        <a:graphic>
          <a:graphicData uri="http://schemas.openxmlformats.org/presentationml/2006/ole">
            <mc:AlternateContent xmlns:mc="http://schemas.openxmlformats.org/markup-compatibility/2006">
              <mc:Choice xmlns:v="urn:schemas-microsoft-com:vml" Requires="v">
                <p:oleObj r:id="rId3" imgW="3754608" imgH="653509" progId="ChemDraw.Document.6.0">
                  <p:embed/>
                </p:oleObj>
              </mc:Choice>
              <mc:Fallback>
                <p:oleObj r:id="rId3" imgW="3754608" imgH="653509" progId="ChemDraw.Document.6.0">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48" y="928670"/>
                        <a:ext cx="7790918" cy="1357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6022" name="Object 6"/>
          <p:cNvGraphicFramePr>
            <a:graphicFrameLocks noChangeAspect="1"/>
          </p:cNvGraphicFramePr>
          <p:nvPr/>
        </p:nvGraphicFramePr>
        <p:xfrm>
          <a:off x="1785918" y="2714620"/>
          <a:ext cx="5572164" cy="2191432"/>
        </p:xfrm>
        <a:graphic>
          <a:graphicData uri="http://schemas.openxmlformats.org/presentationml/2006/ole">
            <mc:AlternateContent xmlns:mc="http://schemas.openxmlformats.org/markup-compatibility/2006">
              <mc:Choice xmlns:v="urn:schemas-microsoft-com:vml" Requires="v">
                <p:oleObj name="CS ChemDraw Drawing" r:id="rId5" imgW="2607089" imgH="1025208" progId="ChemDraw.Document.6.0">
                  <p:embed/>
                </p:oleObj>
              </mc:Choice>
              <mc:Fallback>
                <p:oleObj name="CS ChemDraw Drawing" r:id="rId5" imgW="2607089" imgH="1025208" progId="ChemDraw.Document.6.0">
                  <p:embed/>
                  <p:pic>
                    <p:nvPicPr>
                      <p:cNvPr id="0"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5918" y="2714620"/>
                        <a:ext cx="5572164" cy="2191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6023" name="Rectangle 7"/>
          <p:cNvSpPr>
            <a:spLocks noChangeArrowheads="1"/>
          </p:cNvSpPr>
          <p:nvPr/>
        </p:nvSpPr>
        <p:spPr bwMode="auto">
          <a:xfrm>
            <a:off x="785786" y="5074150"/>
            <a:ext cx="8001056" cy="1015663"/>
          </a:xfrm>
          <a:prstGeom prst="rect">
            <a:avLst/>
          </a:prstGeom>
          <a:noFill/>
          <a:ln w="9525">
            <a:noFill/>
            <a:miter lim="800000"/>
            <a:headEnd/>
            <a:tailEnd/>
          </a:ln>
        </p:spPr>
        <p:txBody>
          <a:bodyPr wrap="square" anchor="ctr">
            <a:spAutoFit/>
          </a:bodyPr>
          <a:lstStyle/>
          <a:p>
            <a:pPr eaLnBrk="1" hangingPunct="1">
              <a:buFont typeface="Wingdings" pitchFamily="2" charset="2"/>
              <a:buChar char="ü"/>
            </a:pPr>
            <a:r>
              <a:rPr lang="zh-CN" altLang="en-US" sz="2000" dirty="0">
                <a:solidFill>
                  <a:schemeClr val="accent2"/>
                </a:solidFill>
                <a:latin typeface="黑体" pitchFamily="49" charset="-122"/>
                <a:ea typeface="黑体" pitchFamily="49" charset="-122"/>
              </a:rPr>
              <a:t>阿司匹林是一种历史悠久的解热镇痛药，诞生于</a:t>
            </a:r>
            <a:r>
              <a:rPr lang="en-US" altLang="zh-CN" sz="2000" dirty="0">
                <a:solidFill>
                  <a:srgbClr val="FF0000"/>
                </a:solidFill>
                <a:latin typeface="黑体" pitchFamily="49" charset="-122"/>
                <a:ea typeface="黑体" pitchFamily="49" charset="-122"/>
              </a:rPr>
              <a:t>1899</a:t>
            </a:r>
            <a:r>
              <a:rPr lang="zh-CN" altLang="en-US" sz="2000" dirty="0">
                <a:solidFill>
                  <a:srgbClr val="FF0000"/>
                </a:solidFill>
                <a:latin typeface="黑体" pitchFamily="49" charset="-122"/>
                <a:ea typeface="黑体" pitchFamily="49" charset="-122"/>
              </a:rPr>
              <a:t>年</a:t>
            </a:r>
            <a:r>
              <a:rPr lang="en-US" altLang="zh-CN" sz="2000" dirty="0">
                <a:solidFill>
                  <a:srgbClr val="FF0000"/>
                </a:solidFill>
                <a:latin typeface="黑体" pitchFamily="49" charset="-122"/>
                <a:ea typeface="黑体" pitchFamily="49" charset="-122"/>
              </a:rPr>
              <a:t>3</a:t>
            </a:r>
            <a:r>
              <a:rPr lang="zh-CN" altLang="en-US" sz="2000" dirty="0">
                <a:solidFill>
                  <a:srgbClr val="FF0000"/>
                </a:solidFill>
                <a:latin typeface="黑体" pitchFamily="49" charset="-122"/>
                <a:ea typeface="黑体" pitchFamily="49" charset="-122"/>
              </a:rPr>
              <a:t>月</a:t>
            </a:r>
            <a:r>
              <a:rPr lang="en-US" altLang="zh-CN" sz="2000" dirty="0">
                <a:solidFill>
                  <a:srgbClr val="FF0000"/>
                </a:solidFill>
                <a:latin typeface="黑体" pitchFamily="49" charset="-122"/>
                <a:ea typeface="黑体" pitchFamily="49" charset="-122"/>
              </a:rPr>
              <a:t>6</a:t>
            </a:r>
            <a:r>
              <a:rPr lang="zh-CN" altLang="en-US" sz="2000" dirty="0">
                <a:solidFill>
                  <a:srgbClr val="FF0000"/>
                </a:solidFill>
                <a:latin typeface="黑体" pitchFamily="49" charset="-122"/>
                <a:ea typeface="黑体" pitchFamily="49" charset="-122"/>
              </a:rPr>
              <a:t>日</a:t>
            </a:r>
            <a:r>
              <a:rPr lang="zh-CN" altLang="en-US" sz="2000" dirty="0">
                <a:solidFill>
                  <a:schemeClr val="accent2"/>
                </a:solidFill>
                <a:latin typeface="黑体" pitchFamily="49" charset="-122"/>
                <a:ea typeface="黑体" pitchFamily="49" charset="-122"/>
              </a:rPr>
              <a:t>。用于治感冒、发热、头痛、牙痛、关节痛、风湿病，还能抑制血小板聚集，用于预防和治疗缺血性心脏病、心绞痛、心肺梗塞、脑血栓形成。</a:t>
            </a:r>
          </a:p>
        </p:txBody>
      </p:sp>
      <p:sp>
        <p:nvSpPr>
          <p:cNvPr id="86024" name="Rectangle 8"/>
          <p:cNvSpPr>
            <a:spLocks noChangeArrowheads="1"/>
          </p:cNvSpPr>
          <p:nvPr/>
        </p:nvSpPr>
        <p:spPr bwMode="auto">
          <a:xfrm>
            <a:off x="500034" y="3071810"/>
            <a:ext cx="8353425" cy="2735262"/>
          </a:xfrm>
          <a:prstGeom prst="rect">
            <a:avLst/>
          </a:prstGeom>
          <a:noFill/>
          <a:ln w="38100">
            <a:noFill/>
            <a:miter lim="800000"/>
            <a:headEnd/>
            <a:tailEnd/>
          </a:ln>
        </p:spPr>
        <p:txBody>
          <a:bodyPr wrap="none" anchor="ctr"/>
          <a:lstStyle/>
          <a:p>
            <a:pPr algn="ctr" eaLnBrk="1" hangingPunct="1"/>
            <a:endParaRPr lang="zh-CN" altLang="en-US"/>
          </a:p>
        </p:txBody>
      </p:sp>
      <p:sp>
        <p:nvSpPr>
          <p:cNvPr id="86021" name="灯片编号占位符 7"/>
          <p:cNvSpPr>
            <a:spLocks noGrp="1"/>
          </p:cNvSpPr>
          <p:nvPr>
            <p:ph type="sldNum" sz="quarter" idx="12"/>
          </p:nvPr>
        </p:nvSpPr>
        <p:spPr>
          <a:noFill/>
        </p:spPr>
        <p:txBody>
          <a:bodyPr/>
          <a:lstStyle/>
          <a:p>
            <a:fld id="{D04998DB-E233-4B12-A242-5E450A29E5EC}" type="slidenum">
              <a:rPr lang="en-US" altLang="zh-CN"/>
              <a:pPr/>
              <a:t>42</a:t>
            </a:fld>
            <a:endParaRPr lang="en-US" altLang="zh-CN"/>
          </a:p>
        </p:txBody>
      </p:sp>
      <p:cxnSp>
        <p:nvCxnSpPr>
          <p:cNvPr id="10" name="直接连接符 9"/>
          <p:cNvCxnSpPr/>
          <p:nvPr/>
        </p:nvCxnSpPr>
        <p:spPr bwMode="auto">
          <a:xfrm>
            <a:off x="0" y="2428868"/>
            <a:ext cx="9144000" cy="1588"/>
          </a:xfrm>
          <a:prstGeom prst="line">
            <a:avLst/>
          </a:prstGeom>
          <a:solidFill>
            <a:schemeClr val="accent1"/>
          </a:solidFill>
          <a:ln w="76200" cap="flat" cmpd="sng" algn="ctr">
            <a:solidFill>
              <a:srgbClr val="00B050"/>
            </a:solidFill>
            <a:prstDash val="sysDash"/>
            <a:round/>
            <a:headEnd type="none" w="med" len="med"/>
            <a:tailEnd type="none" w="med" len="med"/>
          </a:ln>
          <a:effectLst/>
        </p:spPr>
      </p:cxnSp>
      <p:sp>
        <p:nvSpPr>
          <p:cNvPr id="2" name="文本框 1">
            <a:extLst>
              <a:ext uri="{FF2B5EF4-FFF2-40B4-BE49-F238E27FC236}">
                <a16:creationId xmlns:a16="http://schemas.microsoft.com/office/drawing/2014/main" id="{4F3A0B94-2313-458A-8425-C8901422D4A1}"/>
              </a:ext>
            </a:extLst>
          </p:cNvPr>
          <p:cNvSpPr txBox="1"/>
          <p:nvPr/>
        </p:nvSpPr>
        <p:spPr>
          <a:xfrm>
            <a:off x="2843808" y="1637451"/>
            <a:ext cx="1728192" cy="400110"/>
          </a:xfrm>
          <a:prstGeom prst="rect">
            <a:avLst/>
          </a:prstGeom>
          <a:noFill/>
        </p:spPr>
        <p:txBody>
          <a:bodyPr wrap="square" rtlCol="0">
            <a:spAutoFit/>
          </a:bodyPr>
          <a:lstStyle/>
          <a:p>
            <a:r>
              <a:rPr lang="zh-CN" altLang="en-US" sz="2000" b="1" dirty="0">
                <a:solidFill>
                  <a:srgbClr val="FF0000"/>
                </a:solidFill>
                <a:latin typeface="等线 Light" panose="02010600030101010101" pitchFamily="2" charset="-122"/>
                <a:ea typeface="等线 Light" panose="02010600030101010101" pitchFamily="2" charset="-122"/>
              </a:rPr>
              <a:t>酸酐或酰氯</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0" y="0"/>
            <a:ext cx="9144000" cy="665888"/>
          </a:xfrm>
          <a:prstGeom prst="rect">
            <a:avLst/>
          </a:prstGeom>
          <a:blipFill>
            <a:blip r:embed="rId2"/>
            <a:tile tx="0" ty="0" sx="100000" sy="100000" flip="none" algn="tl"/>
          </a:blipFill>
          <a:ln w="9525">
            <a:noFill/>
            <a:miter lim="800000"/>
            <a:headEnd/>
            <a:tailEnd/>
          </a:ln>
        </p:spPr>
        <p:txBody>
          <a:bodyPr>
            <a:spAutoFit/>
          </a:bodyPr>
          <a:lstStyle/>
          <a:p>
            <a:pPr algn="ctr" eaLnBrk="1" hangingPunct="1">
              <a:lnSpc>
                <a:spcPct val="130000"/>
              </a:lnSpc>
              <a:buFont typeface="Wingdings" pitchFamily="2" charset="2"/>
              <a:buNone/>
            </a:pPr>
            <a:r>
              <a:rPr kumimoji="1" lang="en-US" altLang="zh-CN" sz="3200" dirty="0">
                <a:solidFill>
                  <a:schemeClr val="accent2"/>
                </a:solidFill>
                <a:ea typeface="黑体" pitchFamily="49" charset="-122"/>
                <a:cs typeface="Arial" charset="0"/>
              </a:rPr>
              <a:t>E. </a:t>
            </a:r>
            <a:r>
              <a:rPr kumimoji="1" lang="zh-CN" altLang="en-US" sz="3200" dirty="0">
                <a:solidFill>
                  <a:schemeClr val="accent2"/>
                </a:solidFill>
                <a:ea typeface="黑体" pitchFamily="49" charset="-122"/>
                <a:cs typeface="Arial" charset="0"/>
              </a:rPr>
              <a:t>苯酚的亲电取代反应</a:t>
            </a:r>
            <a:endParaRPr kumimoji="1" lang="en-US" altLang="zh-CN" sz="3200" dirty="0">
              <a:solidFill>
                <a:schemeClr val="accent2"/>
              </a:solidFill>
              <a:ea typeface="黑体" pitchFamily="49" charset="-122"/>
              <a:cs typeface="Arial" charset="0"/>
            </a:endParaRPr>
          </a:p>
        </p:txBody>
      </p:sp>
      <p:sp>
        <p:nvSpPr>
          <p:cNvPr id="87043" name="Text Box 7"/>
          <p:cNvSpPr txBox="1">
            <a:spLocks noChangeArrowheads="1"/>
          </p:cNvSpPr>
          <p:nvPr/>
        </p:nvSpPr>
        <p:spPr bwMode="auto">
          <a:xfrm>
            <a:off x="357158" y="836613"/>
            <a:ext cx="8143932" cy="954107"/>
          </a:xfrm>
          <a:prstGeom prst="rect">
            <a:avLst/>
          </a:prstGeom>
          <a:noFill/>
          <a:ln w="9525">
            <a:noFill/>
            <a:miter lim="800000"/>
            <a:headEnd/>
            <a:tailEnd/>
          </a:ln>
        </p:spPr>
        <p:txBody>
          <a:bodyPr wrap="square">
            <a:spAutoFit/>
          </a:bodyPr>
          <a:lstStyle/>
          <a:p>
            <a:pPr eaLnBrk="1" hangingPunct="1">
              <a:buFont typeface="Wingdings" pitchFamily="2" charset="2"/>
              <a:buChar char="Ø"/>
            </a:pPr>
            <a:r>
              <a:rPr kumimoji="1" lang="zh-CN" altLang="en-US" sz="2800" dirty="0">
                <a:solidFill>
                  <a:schemeClr val="accent2"/>
                </a:solidFill>
                <a:latin typeface="Arial Narrow" pitchFamily="34" charset="0"/>
                <a:ea typeface="黑体" pitchFamily="49" charset="-122"/>
              </a:rPr>
              <a:t>羟基是</a:t>
            </a:r>
            <a:r>
              <a:rPr kumimoji="1" lang="zh-CN" altLang="en-US" sz="2800" dirty="0">
                <a:solidFill>
                  <a:srgbClr val="FF0000"/>
                </a:solidFill>
                <a:latin typeface="Arial Narrow" pitchFamily="34" charset="0"/>
                <a:ea typeface="黑体" pitchFamily="49" charset="-122"/>
              </a:rPr>
              <a:t>强的致活邻、邻对位基团</a:t>
            </a:r>
            <a:r>
              <a:rPr kumimoji="1" lang="zh-CN" altLang="en-US" sz="2800" dirty="0">
                <a:solidFill>
                  <a:schemeClr val="accent2"/>
                </a:solidFill>
                <a:latin typeface="Arial Narrow" pitchFamily="34" charset="0"/>
                <a:ea typeface="黑体" pitchFamily="49" charset="-122"/>
              </a:rPr>
              <a:t>，所以酚环上很容易发生各种</a:t>
            </a:r>
            <a:r>
              <a:rPr kumimoji="1" lang="zh-CN" altLang="en-US" sz="2800" dirty="0">
                <a:solidFill>
                  <a:srgbClr val="FF0000"/>
                </a:solidFill>
                <a:latin typeface="Arial Narrow" pitchFamily="34" charset="0"/>
                <a:ea typeface="黑体" pitchFamily="49" charset="-122"/>
              </a:rPr>
              <a:t>亲电取代反应</a:t>
            </a:r>
            <a:r>
              <a:rPr kumimoji="1" lang="zh-CN" altLang="en-US" sz="2800" dirty="0">
                <a:solidFill>
                  <a:schemeClr val="accent2"/>
                </a:solidFill>
                <a:latin typeface="Arial Narrow" pitchFamily="34" charset="0"/>
                <a:ea typeface="黑体" pitchFamily="49" charset="-122"/>
              </a:rPr>
              <a:t>。</a:t>
            </a:r>
          </a:p>
        </p:txBody>
      </p:sp>
      <p:graphicFrame>
        <p:nvGraphicFramePr>
          <p:cNvPr id="87044" name="Object 16"/>
          <p:cNvGraphicFramePr>
            <a:graphicFrameLocks noChangeAspect="1"/>
          </p:cNvGraphicFramePr>
          <p:nvPr>
            <p:extLst>
              <p:ext uri="{D42A27DB-BD31-4B8C-83A1-F6EECF244321}">
                <p14:modId xmlns:p14="http://schemas.microsoft.com/office/powerpoint/2010/main" val="3278894978"/>
              </p:ext>
            </p:extLst>
          </p:nvPr>
        </p:nvGraphicFramePr>
        <p:xfrm>
          <a:off x="683568" y="2262523"/>
          <a:ext cx="6434138" cy="2452687"/>
        </p:xfrm>
        <a:graphic>
          <a:graphicData uri="http://schemas.openxmlformats.org/presentationml/2006/ole">
            <mc:AlternateContent xmlns:mc="http://schemas.openxmlformats.org/markup-compatibility/2006">
              <mc:Choice xmlns:v="urn:schemas-microsoft-com:vml" Requires="v">
                <p:oleObj name="CS ChemDraw Drawing" r:id="rId3" imgW="3295033" imgH="1255848" progId="ChemDraw.Document.6.0">
                  <p:embed/>
                </p:oleObj>
              </mc:Choice>
              <mc:Fallback>
                <p:oleObj name="CS ChemDraw Drawing" r:id="rId3" imgW="3295033" imgH="1255848" progId="ChemDraw.Document.6.0">
                  <p:embed/>
                  <p:pic>
                    <p:nvPicPr>
                      <p:cNvPr id="0" name="Picture 11"/>
                      <p:cNvPicPr>
                        <a:picLocks noChangeAspect="1" noChangeArrowheads="1"/>
                      </p:cNvPicPr>
                      <p:nvPr/>
                    </p:nvPicPr>
                    <p:blipFill>
                      <a:blip r:embed="rId4"/>
                      <a:srcRect/>
                      <a:stretch>
                        <a:fillRect/>
                      </a:stretch>
                    </p:blipFill>
                    <p:spPr bwMode="auto">
                      <a:xfrm>
                        <a:off x="683568" y="2262523"/>
                        <a:ext cx="6434138" cy="245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7045" name="灯片编号占位符 4"/>
          <p:cNvSpPr>
            <a:spLocks noGrp="1"/>
          </p:cNvSpPr>
          <p:nvPr>
            <p:ph type="sldNum" sz="quarter" idx="12"/>
          </p:nvPr>
        </p:nvSpPr>
        <p:spPr>
          <a:noFill/>
        </p:spPr>
        <p:txBody>
          <a:bodyPr/>
          <a:lstStyle/>
          <a:p>
            <a:fld id="{2C4ACC15-CF19-44B0-BBDA-AD63CC5F644B}" type="slidenum">
              <a:rPr lang="en-US" altLang="zh-CN"/>
              <a:pPr/>
              <a:t>43</a:t>
            </a:fld>
            <a:endParaRPr lang="en-US" altLang="zh-CN"/>
          </a:p>
        </p:txBody>
      </p:sp>
      <p:sp>
        <p:nvSpPr>
          <p:cNvPr id="2" name="思想气泡: 云 1">
            <a:extLst>
              <a:ext uri="{FF2B5EF4-FFF2-40B4-BE49-F238E27FC236}">
                <a16:creationId xmlns:a16="http://schemas.microsoft.com/office/drawing/2014/main" id="{BD9A9327-311C-4C28-B7D5-483938F1B582}"/>
              </a:ext>
            </a:extLst>
          </p:cNvPr>
          <p:cNvSpPr/>
          <p:nvPr/>
        </p:nvSpPr>
        <p:spPr bwMode="auto">
          <a:xfrm>
            <a:off x="4572000" y="2420888"/>
            <a:ext cx="2133600" cy="432048"/>
          </a:xfrm>
          <a:prstGeom prst="cloudCallout">
            <a:avLst>
              <a:gd name="adj1" fmla="val -44049"/>
              <a:gd name="adj2" fmla="val 88415"/>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bg1"/>
                </a:solidFill>
                <a:effectLst/>
                <a:latin typeface="Arial" charset="0"/>
                <a:ea typeface="宋体" pitchFamily="2" charset="-122"/>
              </a:rPr>
              <a:t>白色沉淀</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0" y="0"/>
            <a:ext cx="9144000" cy="661528"/>
          </a:xfrm>
          <a:prstGeom prst="rect">
            <a:avLst/>
          </a:prstGeom>
          <a:noFill/>
          <a:ln w="9525">
            <a:noFill/>
            <a:miter lim="800000"/>
            <a:headEnd/>
            <a:tailEnd/>
          </a:ln>
        </p:spPr>
        <p:txBody>
          <a:bodyPr>
            <a:spAutoFit/>
          </a:bodyPr>
          <a:lstStyle/>
          <a:p>
            <a:pPr eaLnBrk="1" hangingPunct="1">
              <a:lnSpc>
                <a:spcPct val="130000"/>
              </a:lnSpc>
              <a:buFont typeface="Wingdings" pitchFamily="2" charset="2"/>
              <a:buChar char="ü"/>
            </a:pPr>
            <a:r>
              <a:rPr kumimoji="1" lang="en-US" altLang="zh-CN" sz="3200" dirty="0">
                <a:solidFill>
                  <a:schemeClr val="accent2"/>
                </a:solidFill>
                <a:ea typeface="黑体" pitchFamily="49" charset="-122"/>
                <a:cs typeface="Arial" charset="0"/>
              </a:rPr>
              <a:t>Nitration</a:t>
            </a:r>
            <a:r>
              <a:rPr kumimoji="1" lang="zh-CN" altLang="en-US" sz="3200" dirty="0">
                <a:solidFill>
                  <a:schemeClr val="accent2"/>
                </a:solidFill>
                <a:ea typeface="黑体" pitchFamily="49" charset="-122"/>
                <a:cs typeface="Arial" charset="0"/>
              </a:rPr>
              <a:t>（硝化）</a:t>
            </a:r>
          </a:p>
        </p:txBody>
      </p:sp>
      <p:sp>
        <p:nvSpPr>
          <p:cNvPr id="88067" name="Text Box 4"/>
          <p:cNvSpPr txBox="1">
            <a:spLocks noChangeArrowheads="1"/>
          </p:cNvSpPr>
          <p:nvPr/>
        </p:nvSpPr>
        <p:spPr bwMode="auto">
          <a:xfrm>
            <a:off x="285720" y="2357430"/>
            <a:ext cx="7991475" cy="566737"/>
          </a:xfrm>
          <a:prstGeom prst="rect">
            <a:avLst/>
          </a:prstGeom>
          <a:noFill/>
          <a:ln w="9525">
            <a:noFill/>
            <a:miter lim="800000"/>
            <a:headEnd/>
            <a:tailEnd/>
          </a:ln>
        </p:spPr>
        <p:txBody>
          <a:bodyPr>
            <a:spAutoFit/>
          </a:bodyPr>
          <a:lstStyle/>
          <a:p>
            <a:pPr eaLnBrk="1" hangingPunct="1">
              <a:lnSpc>
                <a:spcPct val="130000"/>
              </a:lnSpc>
              <a:buFont typeface="Wingdings" pitchFamily="2" charset="2"/>
              <a:buNone/>
            </a:pPr>
            <a:r>
              <a:rPr kumimoji="1" lang="en-US" altLang="zh-CN" sz="2400" dirty="0">
                <a:solidFill>
                  <a:schemeClr val="accent2"/>
                </a:solidFill>
                <a:latin typeface="黑体" pitchFamily="49" charset="-122"/>
                <a:ea typeface="黑体" pitchFamily="49" charset="-122"/>
              </a:rPr>
              <a:t>▲</a:t>
            </a:r>
            <a:r>
              <a:rPr kumimoji="1" lang="zh-CN" altLang="en-US" sz="2400" dirty="0">
                <a:solidFill>
                  <a:schemeClr val="accent2"/>
                </a:solidFill>
                <a:latin typeface="黑体" pitchFamily="49" charset="-122"/>
                <a:ea typeface="黑体" pitchFamily="49" charset="-122"/>
              </a:rPr>
              <a:t>产物可用水蒸气蒸馏法（</a:t>
            </a:r>
            <a:r>
              <a:rPr kumimoji="1" lang="en-US" altLang="zh-CN" sz="2400" dirty="0">
                <a:solidFill>
                  <a:srgbClr val="FF0000"/>
                </a:solidFill>
                <a:ea typeface="黑体" pitchFamily="49" charset="-122"/>
                <a:cs typeface="Arial" charset="0"/>
              </a:rPr>
              <a:t>steam distillation</a:t>
            </a:r>
            <a:r>
              <a:rPr kumimoji="1" lang="zh-CN" altLang="en-US" sz="2400" dirty="0">
                <a:solidFill>
                  <a:schemeClr val="accent2"/>
                </a:solidFill>
                <a:latin typeface="黑体" pitchFamily="49" charset="-122"/>
                <a:ea typeface="黑体" pitchFamily="49" charset="-122"/>
              </a:rPr>
              <a:t>）分离。 </a:t>
            </a:r>
          </a:p>
        </p:txBody>
      </p:sp>
      <p:graphicFrame>
        <p:nvGraphicFramePr>
          <p:cNvPr id="88068" name="Object 9"/>
          <p:cNvGraphicFramePr>
            <a:graphicFrameLocks noGrp="1" noChangeAspect="1"/>
          </p:cNvGraphicFramePr>
          <p:nvPr>
            <p:ph sz="half" idx="4294967295"/>
          </p:nvPr>
        </p:nvGraphicFramePr>
        <p:xfrm>
          <a:off x="1928794" y="642918"/>
          <a:ext cx="4824413" cy="1776413"/>
        </p:xfrm>
        <a:graphic>
          <a:graphicData uri="http://schemas.openxmlformats.org/presentationml/2006/ole">
            <mc:AlternateContent xmlns:mc="http://schemas.openxmlformats.org/markup-compatibility/2006">
              <mc:Choice xmlns:v="urn:schemas-microsoft-com:vml" Requires="v">
                <p:oleObj r:id="rId2" imgW="2497493" imgH="918584" progId="ChemDraw.Document.6.0">
                  <p:embed/>
                </p:oleObj>
              </mc:Choice>
              <mc:Fallback>
                <p:oleObj r:id="rId2" imgW="2497493" imgH="918584" progId="ChemDraw.Document.6.0">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794" y="642918"/>
                        <a:ext cx="4824413" cy="177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069" name="Object 11"/>
          <p:cNvGraphicFramePr>
            <a:graphicFrameLocks noGrp="1" noChangeAspect="1"/>
          </p:cNvGraphicFramePr>
          <p:nvPr>
            <p:ph sz="half" idx="4294967295"/>
          </p:nvPr>
        </p:nvGraphicFramePr>
        <p:xfrm>
          <a:off x="214282" y="3357562"/>
          <a:ext cx="5857916" cy="2306388"/>
        </p:xfrm>
        <a:graphic>
          <a:graphicData uri="http://schemas.openxmlformats.org/presentationml/2006/ole">
            <mc:AlternateContent xmlns:mc="http://schemas.openxmlformats.org/markup-compatibility/2006">
              <mc:Choice xmlns:v="urn:schemas-microsoft-com:vml" Requires="v">
                <p:oleObj r:id="rId4" imgW="3474409" imgH="1368293" progId="ChemDraw.Document.6.0">
                  <p:embed/>
                </p:oleObj>
              </mc:Choice>
              <mc:Fallback>
                <p:oleObj r:id="rId4" imgW="3474409" imgH="1368293" progId="ChemDraw.Document.6.0">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282" y="3357562"/>
                        <a:ext cx="5857916" cy="2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070" name="灯片编号占位符 5"/>
          <p:cNvSpPr>
            <a:spLocks noGrp="1"/>
          </p:cNvSpPr>
          <p:nvPr>
            <p:ph type="sldNum" sz="quarter" idx="12"/>
          </p:nvPr>
        </p:nvSpPr>
        <p:spPr>
          <a:noFill/>
        </p:spPr>
        <p:txBody>
          <a:bodyPr/>
          <a:lstStyle/>
          <a:p>
            <a:fld id="{55630D8E-D3D4-41CD-B4B1-D411CC9F3A87}" type="slidenum">
              <a:rPr lang="en-US" altLang="zh-CN"/>
              <a:pPr/>
              <a:t>44</a:t>
            </a:fld>
            <a:endParaRPr lang="en-US" altLang="zh-CN"/>
          </a:p>
        </p:txBody>
      </p:sp>
      <p:grpSp>
        <p:nvGrpSpPr>
          <p:cNvPr id="2" name="组合 8"/>
          <p:cNvGrpSpPr/>
          <p:nvPr/>
        </p:nvGrpSpPr>
        <p:grpSpPr>
          <a:xfrm>
            <a:off x="6105525" y="3357562"/>
            <a:ext cx="3109945" cy="2819119"/>
            <a:chOff x="6105525" y="3357562"/>
            <a:chExt cx="3109945" cy="2819119"/>
          </a:xfrm>
        </p:grpSpPr>
        <p:pic>
          <p:nvPicPr>
            <p:cNvPr id="88071" name="Picture 7" descr="http://s10.sinaimg.cn/bmiddle/001kJKdPzy6N3Avk2Ol49&amp;690"/>
            <p:cNvPicPr>
              <a:picLocks noChangeAspect="1" noChangeArrowheads="1"/>
            </p:cNvPicPr>
            <p:nvPr/>
          </p:nvPicPr>
          <p:blipFill>
            <a:blip r:embed="rId6"/>
            <a:srcRect/>
            <a:stretch>
              <a:fillRect/>
            </a:stretch>
          </p:blipFill>
          <p:spPr bwMode="auto">
            <a:xfrm>
              <a:off x="6105525" y="3357562"/>
              <a:ext cx="3038475" cy="2419351"/>
            </a:xfrm>
            <a:prstGeom prst="rect">
              <a:avLst/>
            </a:prstGeom>
            <a:noFill/>
          </p:spPr>
        </p:pic>
        <p:sp>
          <p:nvSpPr>
            <p:cNvPr id="8" name="TextBox 7"/>
            <p:cNvSpPr txBox="1"/>
            <p:nvPr/>
          </p:nvSpPr>
          <p:spPr>
            <a:xfrm>
              <a:off x="6572264" y="5715016"/>
              <a:ext cx="2643206" cy="461665"/>
            </a:xfrm>
            <a:prstGeom prst="rect">
              <a:avLst/>
            </a:prstGeom>
            <a:noFill/>
          </p:spPr>
          <p:txBody>
            <a:bodyPr wrap="square" rtlCol="0">
              <a:spAutoFit/>
            </a:bodyPr>
            <a:lstStyle/>
            <a:p>
              <a:r>
                <a:rPr lang="zh-CN" altLang="en-US" sz="2400" dirty="0">
                  <a:solidFill>
                    <a:srgbClr val="002060"/>
                  </a:solidFill>
                  <a:latin typeface="黑体" pitchFamily="49" charset="-122"/>
                  <a:ea typeface="黑体" pitchFamily="49" charset="-122"/>
                </a:rPr>
                <a:t>水汽蒸馏装置图</a:t>
              </a:r>
            </a:p>
          </p:txBody>
        </p:sp>
      </p:grpSp>
      <p:sp>
        <p:nvSpPr>
          <p:cNvPr id="3" name="文本框 2">
            <a:extLst>
              <a:ext uri="{FF2B5EF4-FFF2-40B4-BE49-F238E27FC236}">
                <a16:creationId xmlns:a16="http://schemas.microsoft.com/office/drawing/2014/main" id="{BE17AC44-435A-4291-9E89-F5B9A94DAAF5}"/>
              </a:ext>
            </a:extLst>
          </p:cNvPr>
          <p:cNvSpPr txBox="1"/>
          <p:nvPr/>
        </p:nvSpPr>
        <p:spPr>
          <a:xfrm>
            <a:off x="4355976" y="2132856"/>
            <a:ext cx="648072" cy="369332"/>
          </a:xfrm>
          <a:prstGeom prst="rect">
            <a:avLst/>
          </a:prstGeom>
          <a:noFill/>
        </p:spPr>
        <p:txBody>
          <a:bodyPr wrap="square" rtlCol="0">
            <a:spAutoFit/>
          </a:bodyPr>
          <a:lstStyle/>
          <a:p>
            <a:r>
              <a:rPr lang="en-US" altLang="zh-CN" dirty="0"/>
              <a:t>40%</a:t>
            </a:r>
            <a:endParaRPr lang="zh-CN" altLang="en-US" dirty="0"/>
          </a:p>
        </p:txBody>
      </p:sp>
      <p:sp>
        <p:nvSpPr>
          <p:cNvPr id="4" name="文本框 3">
            <a:extLst>
              <a:ext uri="{FF2B5EF4-FFF2-40B4-BE49-F238E27FC236}">
                <a16:creationId xmlns:a16="http://schemas.microsoft.com/office/drawing/2014/main" id="{1DCB73E0-407E-4DE9-8D8B-EA46375B428B}"/>
              </a:ext>
            </a:extLst>
          </p:cNvPr>
          <p:cNvSpPr txBox="1"/>
          <p:nvPr/>
        </p:nvSpPr>
        <p:spPr>
          <a:xfrm>
            <a:off x="6832651" y="2030594"/>
            <a:ext cx="648072" cy="369332"/>
          </a:xfrm>
          <a:prstGeom prst="rect">
            <a:avLst/>
          </a:prstGeom>
          <a:noFill/>
        </p:spPr>
        <p:txBody>
          <a:bodyPr wrap="square" rtlCol="0">
            <a:spAutoFit/>
          </a:bodyPr>
          <a:lstStyle/>
          <a:p>
            <a:r>
              <a:rPr lang="en-US" altLang="zh-CN" dirty="0"/>
              <a:t>13%</a:t>
            </a:r>
            <a:endParaRPr lang="zh-CN" altLang="en-US"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0" y="0"/>
            <a:ext cx="9144000" cy="661528"/>
          </a:xfrm>
          <a:prstGeom prst="rect">
            <a:avLst/>
          </a:prstGeom>
          <a:noFill/>
          <a:ln w="9525">
            <a:noFill/>
            <a:miter lim="800000"/>
            <a:headEnd/>
            <a:tailEnd/>
          </a:ln>
        </p:spPr>
        <p:txBody>
          <a:bodyPr>
            <a:spAutoFit/>
          </a:bodyPr>
          <a:lstStyle/>
          <a:p>
            <a:pPr eaLnBrk="1" hangingPunct="1">
              <a:lnSpc>
                <a:spcPct val="130000"/>
              </a:lnSpc>
              <a:buFont typeface="Wingdings" pitchFamily="2" charset="2"/>
              <a:buChar char="ü"/>
            </a:pPr>
            <a:r>
              <a:rPr kumimoji="1" lang="en-US" altLang="zh-CN" sz="3200" dirty="0" err="1">
                <a:solidFill>
                  <a:schemeClr val="accent2"/>
                </a:solidFill>
                <a:ea typeface="黑体" pitchFamily="49" charset="-122"/>
                <a:cs typeface="Arial" charset="0"/>
              </a:rPr>
              <a:t>Sulfonation</a:t>
            </a:r>
            <a:r>
              <a:rPr kumimoji="1" lang="en-US" altLang="zh-CN" sz="3200" dirty="0">
                <a:solidFill>
                  <a:schemeClr val="accent2"/>
                </a:solidFill>
                <a:ea typeface="黑体" pitchFamily="49" charset="-122"/>
                <a:cs typeface="Arial" charset="0"/>
              </a:rPr>
              <a:t>  </a:t>
            </a:r>
            <a:r>
              <a:rPr kumimoji="1" lang="zh-CN" altLang="en-US" sz="3200" dirty="0">
                <a:solidFill>
                  <a:schemeClr val="accent2"/>
                </a:solidFill>
                <a:ea typeface="黑体" pitchFamily="49" charset="-122"/>
                <a:cs typeface="Arial" charset="0"/>
              </a:rPr>
              <a:t>磺化： </a:t>
            </a:r>
          </a:p>
        </p:txBody>
      </p:sp>
      <p:sp>
        <p:nvSpPr>
          <p:cNvPr id="90116" name="灯片编号占位符 3"/>
          <p:cNvSpPr>
            <a:spLocks noGrp="1"/>
          </p:cNvSpPr>
          <p:nvPr>
            <p:ph type="sldNum" sz="quarter" idx="12"/>
          </p:nvPr>
        </p:nvSpPr>
        <p:spPr>
          <a:noFill/>
        </p:spPr>
        <p:txBody>
          <a:bodyPr/>
          <a:lstStyle/>
          <a:p>
            <a:fld id="{2CE4E184-852A-48C0-92A2-CD761D425709}" type="slidenum">
              <a:rPr lang="en-US" altLang="zh-CN"/>
              <a:pPr/>
              <a:t>45</a:t>
            </a:fld>
            <a:endParaRPr lang="en-US" altLang="zh-CN"/>
          </a:p>
        </p:txBody>
      </p:sp>
      <p:sp>
        <p:nvSpPr>
          <p:cNvPr id="3" name="内容占位符 2">
            <a:extLst>
              <a:ext uri="{FF2B5EF4-FFF2-40B4-BE49-F238E27FC236}">
                <a16:creationId xmlns:a16="http://schemas.microsoft.com/office/drawing/2014/main" id="{9D778D92-9099-412E-BADC-9DBCE842E913}"/>
              </a:ext>
            </a:extLst>
          </p:cNvPr>
          <p:cNvSpPr>
            <a:spLocks noGrp="1"/>
          </p:cNvSpPr>
          <p:nvPr>
            <p:ph/>
          </p:nvPr>
        </p:nvSpPr>
        <p:spPr/>
        <p:txBody>
          <a:bodyPr/>
          <a:lstStyle/>
          <a:p>
            <a:endParaRPr lang="zh-CN" altLang="en-US"/>
          </a:p>
        </p:txBody>
      </p:sp>
      <p:graphicFrame>
        <p:nvGraphicFramePr>
          <p:cNvPr id="4" name="对象 3">
            <a:extLst>
              <a:ext uri="{FF2B5EF4-FFF2-40B4-BE49-F238E27FC236}">
                <a16:creationId xmlns:a16="http://schemas.microsoft.com/office/drawing/2014/main" id="{4E93BEC3-5E9C-434D-8352-ADB6DE902CA1}"/>
              </a:ext>
            </a:extLst>
          </p:cNvPr>
          <p:cNvGraphicFramePr>
            <a:graphicFrameLocks noChangeAspect="1"/>
          </p:cNvGraphicFramePr>
          <p:nvPr>
            <p:extLst>
              <p:ext uri="{D42A27DB-BD31-4B8C-83A1-F6EECF244321}">
                <p14:modId xmlns:p14="http://schemas.microsoft.com/office/powerpoint/2010/main" val="1798598652"/>
              </p:ext>
            </p:extLst>
          </p:nvPr>
        </p:nvGraphicFramePr>
        <p:xfrm>
          <a:off x="1224403" y="1556792"/>
          <a:ext cx="6695193" cy="3744416"/>
        </p:xfrm>
        <a:graphic>
          <a:graphicData uri="http://schemas.openxmlformats.org/presentationml/2006/ole">
            <mc:AlternateContent xmlns:mc="http://schemas.openxmlformats.org/markup-compatibility/2006">
              <mc:Choice xmlns:v="urn:schemas-microsoft-com:vml" Requires="v">
                <p:oleObj name="CS ChemDraw Drawing" r:id="rId2" imgW="3562933" imgH="1991786" progId="ChemDraw.Document.6.0">
                  <p:embed/>
                </p:oleObj>
              </mc:Choice>
              <mc:Fallback>
                <p:oleObj name="CS ChemDraw Drawing" r:id="rId2" imgW="3562933" imgH="1991786" progId="ChemDraw.Document.6.0">
                  <p:embed/>
                  <p:pic>
                    <p:nvPicPr>
                      <p:cNvPr id="0" name=""/>
                      <p:cNvPicPr/>
                      <p:nvPr/>
                    </p:nvPicPr>
                    <p:blipFill>
                      <a:blip r:embed="rId3"/>
                      <a:stretch>
                        <a:fillRect/>
                      </a:stretch>
                    </p:blipFill>
                    <p:spPr>
                      <a:xfrm>
                        <a:off x="1224403" y="1556792"/>
                        <a:ext cx="6695193" cy="3744416"/>
                      </a:xfrm>
                      <a:prstGeom prst="rect">
                        <a:avLst/>
                      </a:prstGeom>
                    </p:spPr>
                  </p:pic>
                </p:oleObj>
              </mc:Fallback>
            </mc:AlternateContent>
          </a:graphicData>
        </a:graphic>
      </p:graphicFrame>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0" y="0"/>
            <a:ext cx="9144000" cy="579438"/>
          </a:xfrm>
          <a:prstGeom prst="rect">
            <a:avLst/>
          </a:prstGeom>
          <a:noFill/>
          <a:ln w="9525">
            <a:noFill/>
            <a:miter lim="800000"/>
            <a:headEnd/>
            <a:tailEnd/>
          </a:ln>
        </p:spPr>
        <p:txBody>
          <a:bodyPr>
            <a:spAutoFit/>
          </a:bodyPr>
          <a:lstStyle/>
          <a:p>
            <a:pPr eaLnBrk="1" hangingPunct="1">
              <a:buFont typeface="Wingdings" pitchFamily="2" charset="2"/>
              <a:buChar char="ü"/>
            </a:pPr>
            <a:r>
              <a:rPr kumimoji="1" lang="en-US" altLang="zh-CN" sz="3200" dirty="0" err="1">
                <a:solidFill>
                  <a:schemeClr val="accent2"/>
                </a:solidFill>
                <a:ea typeface="黑体" pitchFamily="49" charset="-122"/>
                <a:cs typeface="Arial" charset="0"/>
              </a:rPr>
              <a:t>Acylation</a:t>
            </a:r>
            <a:r>
              <a:rPr kumimoji="1" lang="zh-CN" altLang="en-US" sz="3200" dirty="0">
                <a:solidFill>
                  <a:schemeClr val="accent2"/>
                </a:solidFill>
                <a:ea typeface="黑体" pitchFamily="49" charset="-122"/>
                <a:cs typeface="Arial" charset="0"/>
              </a:rPr>
              <a:t>（酰基化）</a:t>
            </a:r>
          </a:p>
        </p:txBody>
      </p:sp>
      <p:sp>
        <p:nvSpPr>
          <p:cNvPr id="91139" name="Text Box 22"/>
          <p:cNvSpPr txBox="1">
            <a:spLocks noChangeArrowheads="1"/>
          </p:cNvSpPr>
          <p:nvPr/>
        </p:nvSpPr>
        <p:spPr bwMode="auto">
          <a:xfrm>
            <a:off x="395288" y="908050"/>
            <a:ext cx="8424862" cy="830997"/>
          </a:xfrm>
          <a:prstGeom prst="rect">
            <a:avLst/>
          </a:prstGeom>
          <a:noFill/>
          <a:ln w="9525">
            <a:noFill/>
            <a:miter lim="800000"/>
            <a:headEnd/>
            <a:tailEnd/>
          </a:ln>
        </p:spPr>
        <p:txBody>
          <a:bodyPr>
            <a:spAutoFit/>
          </a:bodyPr>
          <a:lstStyle/>
          <a:p>
            <a:pPr eaLnBrk="1" hangingPunct="1">
              <a:buBlip>
                <a:blip r:embed="rId2"/>
              </a:buBlip>
            </a:pPr>
            <a:r>
              <a:rPr lang="zh-CN" altLang="en-US" sz="2400" dirty="0">
                <a:solidFill>
                  <a:schemeClr val="accent2"/>
                </a:solidFill>
                <a:ea typeface="黑体" pitchFamily="49" charset="-122"/>
                <a:cs typeface="Arial" charset="0"/>
              </a:rPr>
              <a:t>苯酚与酰氯的反应，在</a:t>
            </a:r>
            <a:r>
              <a:rPr lang="en-US" altLang="zh-CN" sz="2400" dirty="0" err="1">
                <a:solidFill>
                  <a:schemeClr val="accent2"/>
                </a:solidFill>
                <a:ea typeface="黑体" pitchFamily="49" charset="-122"/>
                <a:cs typeface="Arial" charset="0"/>
              </a:rPr>
              <a:t>Friedel</a:t>
            </a:r>
            <a:r>
              <a:rPr lang="en-US" altLang="zh-CN" sz="2400" dirty="0">
                <a:solidFill>
                  <a:schemeClr val="accent2"/>
                </a:solidFill>
                <a:ea typeface="黑体" pitchFamily="49" charset="-122"/>
                <a:cs typeface="Arial" charset="0"/>
              </a:rPr>
              <a:t>–Crafts </a:t>
            </a:r>
            <a:r>
              <a:rPr lang="zh-CN" altLang="en-US" sz="2400" dirty="0">
                <a:solidFill>
                  <a:schemeClr val="accent2"/>
                </a:solidFill>
                <a:ea typeface="黑体" pitchFamily="49" charset="-122"/>
                <a:cs typeface="Arial" charset="0"/>
              </a:rPr>
              <a:t>反应条件下，主要得到苯环上</a:t>
            </a:r>
            <a:r>
              <a:rPr lang="en-US" altLang="zh-CN" sz="2400" dirty="0">
                <a:solidFill>
                  <a:srgbClr val="FF0000"/>
                </a:solidFill>
                <a:ea typeface="黑体" pitchFamily="49" charset="-122"/>
                <a:cs typeface="Arial" charset="0"/>
              </a:rPr>
              <a:t>C-</a:t>
            </a:r>
            <a:r>
              <a:rPr lang="zh-CN" altLang="en-US" sz="2400" dirty="0">
                <a:solidFill>
                  <a:srgbClr val="FF0000"/>
                </a:solidFill>
                <a:ea typeface="黑体" pitchFamily="49" charset="-122"/>
                <a:cs typeface="Arial" charset="0"/>
              </a:rPr>
              <a:t>酰基化产物</a:t>
            </a:r>
            <a:r>
              <a:rPr lang="zh-CN" altLang="en-US" sz="2400" dirty="0">
                <a:solidFill>
                  <a:schemeClr val="accent2"/>
                </a:solidFill>
                <a:ea typeface="黑体" pitchFamily="49" charset="-122"/>
                <a:cs typeface="Arial" charset="0"/>
              </a:rPr>
              <a:t>。</a:t>
            </a:r>
          </a:p>
        </p:txBody>
      </p:sp>
      <p:graphicFrame>
        <p:nvGraphicFramePr>
          <p:cNvPr id="91140" name="Object 23"/>
          <p:cNvGraphicFramePr>
            <a:graphicFrameLocks noGrp="1" noChangeAspect="1"/>
          </p:cNvGraphicFramePr>
          <p:nvPr>
            <p:ph/>
          </p:nvPr>
        </p:nvGraphicFramePr>
        <p:xfrm>
          <a:off x="1331913" y="2133600"/>
          <a:ext cx="5761037" cy="2224088"/>
        </p:xfrm>
        <a:graphic>
          <a:graphicData uri="http://schemas.openxmlformats.org/presentationml/2006/ole">
            <mc:AlternateContent xmlns:mc="http://schemas.openxmlformats.org/markup-compatibility/2006">
              <mc:Choice xmlns:v="urn:schemas-microsoft-com:vml" Requires="v">
                <p:oleObj r:id="rId3" imgW="2841937" imgH="1096740" progId="ChemDraw.Document.6.0">
                  <p:embed/>
                </p:oleObj>
              </mc:Choice>
              <mc:Fallback>
                <p:oleObj r:id="rId3" imgW="2841937" imgH="1096740" progId="ChemDraw.Document.6.0">
                  <p:embed/>
                  <p:pic>
                    <p:nvPicPr>
                      <p:cNvPr id="0" name="Picture 1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133600"/>
                        <a:ext cx="5761037" cy="222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141" name="Text Box 25"/>
          <p:cNvSpPr txBox="1">
            <a:spLocks noChangeArrowheads="1"/>
          </p:cNvSpPr>
          <p:nvPr/>
        </p:nvSpPr>
        <p:spPr bwMode="auto">
          <a:xfrm>
            <a:off x="539750" y="5373688"/>
            <a:ext cx="8424863" cy="457200"/>
          </a:xfrm>
          <a:prstGeom prst="rect">
            <a:avLst/>
          </a:prstGeom>
          <a:noFill/>
          <a:ln w="9525">
            <a:noFill/>
            <a:miter lim="800000"/>
            <a:headEnd/>
            <a:tailEnd/>
          </a:ln>
        </p:spPr>
        <p:txBody>
          <a:bodyPr>
            <a:spAutoFit/>
          </a:bodyPr>
          <a:lstStyle/>
          <a:p>
            <a:pPr eaLnBrk="1" hangingPunct="1">
              <a:buBlip>
                <a:blip r:embed="rId2"/>
              </a:buBlip>
            </a:pPr>
            <a:r>
              <a:rPr lang="zh-CN" altLang="en-US" sz="2400" dirty="0">
                <a:solidFill>
                  <a:schemeClr val="accent2"/>
                </a:solidFill>
                <a:ea typeface="黑体" pitchFamily="49" charset="-122"/>
                <a:cs typeface="Arial" charset="0"/>
              </a:rPr>
              <a:t>不加入</a:t>
            </a:r>
            <a:r>
              <a:rPr lang="en-US" altLang="zh-CN" sz="2400" dirty="0">
                <a:solidFill>
                  <a:schemeClr val="accent2"/>
                </a:solidFill>
                <a:ea typeface="黑体" pitchFamily="49" charset="-122"/>
                <a:cs typeface="Arial" charset="0"/>
              </a:rPr>
              <a:t>Lewis</a:t>
            </a:r>
            <a:r>
              <a:rPr lang="zh-CN" altLang="en-US" sz="2400" dirty="0">
                <a:solidFill>
                  <a:schemeClr val="accent2"/>
                </a:solidFill>
                <a:ea typeface="黑体" pitchFamily="49" charset="-122"/>
                <a:cs typeface="Arial" charset="0"/>
              </a:rPr>
              <a:t>酸通常得到</a:t>
            </a:r>
            <a:r>
              <a:rPr lang="en-US" altLang="zh-CN" sz="2400" dirty="0">
                <a:solidFill>
                  <a:srgbClr val="FF0000"/>
                </a:solidFill>
                <a:ea typeface="黑体" pitchFamily="49" charset="-122"/>
                <a:cs typeface="Arial" charset="0"/>
              </a:rPr>
              <a:t>O-</a:t>
            </a:r>
            <a:r>
              <a:rPr lang="zh-CN" altLang="en-US" sz="2400" dirty="0">
                <a:solidFill>
                  <a:srgbClr val="FF0000"/>
                </a:solidFill>
                <a:ea typeface="黑体" pitchFamily="49" charset="-122"/>
                <a:cs typeface="Arial" charset="0"/>
              </a:rPr>
              <a:t>酰基化产物</a:t>
            </a:r>
            <a:r>
              <a:rPr lang="zh-CN" altLang="en-US" sz="2400" dirty="0">
                <a:solidFill>
                  <a:schemeClr val="accent2"/>
                </a:solidFill>
                <a:ea typeface="黑体" pitchFamily="49" charset="-122"/>
                <a:cs typeface="Arial" charset="0"/>
              </a:rPr>
              <a:t>（羧酸苯酯）。</a:t>
            </a:r>
          </a:p>
        </p:txBody>
      </p:sp>
      <p:sp>
        <p:nvSpPr>
          <p:cNvPr id="91142" name="灯片编号占位符 5"/>
          <p:cNvSpPr>
            <a:spLocks noGrp="1"/>
          </p:cNvSpPr>
          <p:nvPr>
            <p:ph type="sldNum" sz="quarter" idx="12"/>
          </p:nvPr>
        </p:nvSpPr>
        <p:spPr>
          <a:noFill/>
        </p:spPr>
        <p:txBody>
          <a:bodyPr/>
          <a:lstStyle/>
          <a:p>
            <a:fld id="{5A530ECC-5EE5-453E-AA55-B9BE50A512A3}" type="slidenum">
              <a:rPr lang="en-US" altLang="zh-CN"/>
              <a:pPr/>
              <a:t>46</a:t>
            </a:fld>
            <a:endParaRPr lang="en-US" altLang="zh-CN"/>
          </a:p>
        </p:txBody>
      </p:sp>
      <p:sp>
        <p:nvSpPr>
          <p:cNvPr id="8" name="文本框 7">
            <a:extLst>
              <a:ext uri="{FF2B5EF4-FFF2-40B4-BE49-F238E27FC236}">
                <a16:creationId xmlns:a16="http://schemas.microsoft.com/office/drawing/2014/main" id="{BA7C4F9A-2D6E-4D38-8A3F-04A34B1500CB}"/>
              </a:ext>
            </a:extLst>
          </p:cNvPr>
          <p:cNvSpPr txBox="1"/>
          <p:nvPr/>
        </p:nvSpPr>
        <p:spPr>
          <a:xfrm>
            <a:off x="1911222" y="6114018"/>
            <a:ext cx="4641978" cy="369332"/>
          </a:xfrm>
          <a:prstGeom prst="rect">
            <a:avLst/>
          </a:prstGeom>
          <a:noFill/>
        </p:spPr>
        <p:txBody>
          <a:bodyPr wrap="square">
            <a:spAutoFit/>
          </a:bodyPr>
          <a:lstStyle/>
          <a:p>
            <a:r>
              <a:rPr lang="en-US" altLang="zh-CN" sz="1800" dirty="0">
                <a:solidFill>
                  <a:schemeClr val="accent2"/>
                </a:solidFill>
                <a:ea typeface="黑体" pitchFamily="49" charset="-122"/>
                <a:cs typeface="Arial" charset="0"/>
              </a:rPr>
              <a:t>P.</a:t>
            </a:r>
            <a:r>
              <a:rPr lang="en-US" altLang="zh-CN" dirty="0">
                <a:solidFill>
                  <a:schemeClr val="accent2"/>
                </a:solidFill>
                <a:ea typeface="黑体" pitchFamily="49" charset="-122"/>
                <a:cs typeface="Arial" charset="0"/>
              </a:rPr>
              <a:t>185</a:t>
            </a:r>
            <a:endParaRPr lang="zh-CN" altLang="en-US"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0" y="0"/>
            <a:ext cx="9144000" cy="732508"/>
          </a:xfrm>
          <a:prstGeom prst="rect">
            <a:avLst/>
          </a:prstGeom>
          <a:blipFill>
            <a:blip r:embed="rId2"/>
            <a:tile tx="0" ty="0" sx="100000" sy="100000" flip="none" algn="tl"/>
          </a:blipFill>
          <a:ln w="9525">
            <a:noFill/>
            <a:miter lim="800000"/>
            <a:headEnd/>
            <a:tailEnd/>
          </a:ln>
        </p:spPr>
        <p:txBody>
          <a:bodyPr>
            <a:spAutoFit/>
          </a:bodyPr>
          <a:lstStyle/>
          <a:p>
            <a:pPr algn="ctr" eaLnBrk="1" hangingPunct="1">
              <a:lnSpc>
                <a:spcPct val="130000"/>
              </a:lnSpc>
              <a:buFont typeface="Wingdings" pitchFamily="2" charset="2"/>
              <a:buNone/>
            </a:pPr>
            <a:r>
              <a:rPr kumimoji="1" lang="en-US" altLang="zh-CN" sz="3200" dirty="0">
                <a:solidFill>
                  <a:schemeClr val="accent2"/>
                </a:solidFill>
                <a:ea typeface="黑体" pitchFamily="49" charset="-122"/>
                <a:cs typeface="Arial" charset="0"/>
              </a:rPr>
              <a:t>F. Oxidation</a:t>
            </a:r>
            <a:r>
              <a:rPr kumimoji="1" lang="zh-CN" altLang="en-US" sz="3200" dirty="0">
                <a:solidFill>
                  <a:schemeClr val="accent2"/>
                </a:solidFill>
                <a:ea typeface="黑体" pitchFamily="49" charset="-122"/>
                <a:cs typeface="Arial" charset="0"/>
              </a:rPr>
              <a:t>（氧化反应 ）</a:t>
            </a:r>
          </a:p>
        </p:txBody>
      </p:sp>
      <p:sp>
        <p:nvSpPr>
          <p:cNvPr id="92163" name="Text Box 3"/>
          <p:cNvSpPr txBox="1">
            <a:spLocks noChangeArrowheads="1"/>
          </p:cNvSpPr>
          <p:nvPr/>
        </p:nvSpPr>
        <p:spPr bwMode="auto">
          <a:xfrm>
            <a:off x="468313" y="908050"/>
            <a:ext cx="8496300" cy="566738"/>
          </a:xfrm>
          <a:prstGeom prst="rect">
            <a:avLst/>
          </a:prstGeom>
          <a:noFill/>
          <a:ln w="9525">
            <a:noFill/>
            <a:miter lim="800000"/>
            <a:headEnd/>
            <a:tailEnd/>
          </a:ln>
        </p:spPr>
        <p:txBody>
          <a:bodyPr>
            <a:spAutoFit/>
          </a:bodyPr>
          <a:lstStyle/>
          <a:p>
            <a:pPr eaLnBrk="1" hangingPunct="1">
              <a:lnSpc>
                <a:spcPct val="130000"/>
              </a:lnSpc>
              <a:buFont typeface="Wingdings" pitchFamily="2" charset="2"/>
              <a:buNone/>
            </a:pPr>
            <a:r>
              <a:rPr kumimoji="1" lang="en-US" altLang="zh-CN" sz="2400" dirty="0">
                <a:solidFill>
                  <a:schemeClr val="accent2"/>
                </a:solidFill>
                <a:latin typeface="黑体" pitchFamily="49" charset="-122"/>
                <a:ea typeface="黑体" pitchFamily="49" charset="-122"/>
              </a:rPr>
              <a:t>※</a:t>
            </a:r>
            <a:r>
              <a:rPr kumimoji="1" lang="zh-CN" altLang="en-US" sz="2400" dirty="0">
                <a:solidFill>
                  <a:schemeClr val="accent2"/>
                </a:solidFill>
                <a:latin typeface="黑体" pitchFamily="49" charset="-122"/>
                <a:ea typeface="黑体" pitchFamily="49" charset="-122"/>
              </a:rPr>
              <a:t>酚类很容易氧化，与空气长期接触颜色会逐渐变深； </a:t>
            </a:r>
          </a:p>
        </p:txBody>
      </p:sp>
      <p:sp>
        <p:nvSpPr>
          <p:cNvPr id="92164" name="Text Box 4"/>
          <p:cNvSpPr txBox="1">
            <a:spLocks noChangeArrowheads="1"/>
          </p:cNvSpPr>
          <p:nvPr/>
        </p:nvSpPr>
        <p:spPr bwMode="auto">
          <a:xfrm>
            <a:off x="468313" y="1412875"/>
            <a:ext cx="6705600" cy="566738"/>
          </a:xfrm>
          <a:prstGeom prst="rect">
            <a:avLst/>
          </a:prstGeom>
          <a:noFill/>
          <a:ln w="9525">
            <a:noFill/>
            <a:miter lim="800000"/>
            <a:headEnd/>
            <a:tailEnd/>
          </a:ln>
        </p:spPr>
        <p:txBody>
          <a:bodyPr>
            <a:spAutoFit/>
          </a:bodyPr>
          <a:lstStyle/>
          <a:p>
            <a:pPr eaLnBrk="1" hangingPunct="1">
              <a:lnSpc>
                <a:spcPct val="130000"/>
              </a:lnSpc>
              <a:buFont typeface="Wingdings" pitchFamily="2" charset="2"/>
              <a:buNone/>
            </a:pPr>
            <a:r>
              <a:rPr kumimoji="1" lang="en-US" altLang="zh-CN" sz="2400">
                <a:solidFill>
                  <a:schemeClr val="accent2"/>
                </a:solidFill>
                <a:latin typeface="黑体" pitchFamily="49" charset="-122"/>
                <a:ea typeface="黑体" pitchFamily="49" charset="-122"/>
              </a:rPr>
              <a:t>※</a:t>
            </a:r>
            <a:r>
              <a:rPr kumimoji="1" lang="zh-CN" altLang="en-US" sz="2400">
                <a:solidFill>
                  <a:schemeClr val="accent2"/>
                </a:solidFill>
                <a:latin typeface="黑体" pitchFamily="49" charset="-122"/>
                <a:ea typeface="黑体" pitchFamily="49" charset="-122"/>
              </a:rPr>
              <a:t>用重铬酸钾氧化苯酚，可得黄色的对苯醌。 </a:t>
            </a:r>
          </a:p>
        </p:txBody>
      </p:sp>
      <p:graphicFrame>
        <p:nvGraphicFramePr>
          <p:cNvPr id="92165" name="Object 9"/>
          <p:cNvGraphicFramePr>
            <a:graphicFrameLocks noChangeAspect="1"/>
          </p:cNvGraphicFramePr>
          <p:nvPr/>
        </p:nvGraphicFramePr>
        <p:xfrm>
          <a:off x="1763713" y="2133600"/>
          <a:ext cx="4895850" cy="3867150"/>
        </p:xfrm>
        <a:graphic>
          <a:graphicData uri="http://schemas.openxmlformats.org/presentationml/2006/ole">
            <mc:AlternateContent xmlns:mc="http://schemas.openxmlformats.org/markup-compatibility/2006">
              <mc:Choice xmlns:v="urn:schemas-microsoft-com:vml" Requires="v">
                <p:oleObj r:id="rId3" imgW="2418130" imgH="1909240" progId="ChemDraw.Document.6.0">
                  <p:embed/>
                </p:oleObj>
              </mc:Choice>
              <mc:Fallback>
                <p:oleObj r:id="rId3" imgW="2418130" imgH="1909240" progId="ChemDraw.Document.6.0">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133600"/>
                        <a:ext cx="4895850"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166" name="灯片编号占位符 5"/>
          <p:cNvSpPr>
            <a:spLocks noGrp="1"/>
          </p:cNvSpPr>
          <p:nvPr>
            <p:ph type="sldNum" sz="quarter" idx="12"/>
          </p:nvPr>
        </p:nvSpPr>
        <p:spPr>
          <a:noFill/>
        </p:spPr>
        <p:txBody>
          <a:bodyPr/>
          <a:lstStyle/>
          <a:p>
            <a:fld id="{D64FAEFC-0DFE-47E9-99F9-F12EA8EAF763}" type="slidenum">
              <a:rPr lang="en-US" altLang="zh-CN"/>
              <a:pPr/>
              <a:t>47</a:t>
            </a:fld>
            <a:endParaRPr lang="en-US" altLang="zh-CN"/>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ChangeArrowheads="1"/>
          </p:cNvSpPr>
          <p:nvPr/>
        </p:nvSpPr>
        <p:spPr bwMode="auto">
          <a:xfrm>
            <a:off x="250825" y="908050"/>
            <a:ext cx="8893175" cy="523220"/>
          </a:xfrm>
          <a:prstGeom prst="rect">
            <a:avLst/>
          </a:prstGeom>
          <a:noFill/>
          <a:ln w="9525">
            <a:noFill/>
            <a:miter lim="800000"/>
            <a:headEnd/>
            <a:tailEnd/>
          </a:ln>
        </p:spPr>
        <p:txBody>
          <a:bodyPr>
            <a:spAutoFit/>
          </a:bodyPr>
          <a:lstStyle/>
          <a:p>
            <a:r>
              <a:rPr lang="en-US" altLang="zh-CN" sz="2800" dirty="0">
                <a:solidFill>
                  <a:schemeClr val="accent2"/>
                </a:solidFill>
                <a:ea typeface="楷体_GB2312" pitchFamily="49" charset="-122"/>
              </a:rPr>
              <a:t>1. Structure, classification and nomenclature</a:t>
            </a:r>
          </a:p>
        </p:txBody>
      </p:sp>
      <p:sp>
        <p:nvSpPr>
          <p:cNvPr id="4099" name="Rectangle 11"/>
          <p:cNvSpPr>
            <a:spLocks noGrp="1" noChangeArrowheads="1"/>
          </p:cNvSpPr>
          <p:nvPr>
            <p:ph type="title" idx="4294967295"/>
          </p:nvPr>
        </p:nvSpPr>
        <p:spPr>
          <a:xfrm>
            <a:off x="0" y="0"/>
            <a:ext cx="9144000" cy="647700"/>
          </a:xfrm>
          <a:blipFill>
            <a:blip r:embed="rId2"/>
            <a:tile tx="0" ty="0" sx="100000" sy="100000" flip="none" algn="tl"/>
          </a:blipFill>
        </p:spPr>
        <p:txBody>
          <a:bodyPr/>
          <a:lstStyle/>
          <a:p>
            <a:pPr eaLnBrk="1" hangingPunct="1"/>
            <a:r>
              <a:rPr lang="en-US" altLang="zh-CN" sz="3200" dirty="0">
                <a:solidFill>
                  <a:srgbClr val="002060"/>
                </a:solidFill>
                <a:ea typeface="黑体" pitchFamily="49" charset="-122"/>
                <a:cs typeface="Arial" charset="0"/>
              </a:rPr>
              <a:t>11.1  </a:t>
            </a:r>
            <a:r>
              <a:rPr lang="zh-CN" altLang="en-US" sz="3200" dirty="0">
                <a:solidFill>
                  <a:srgbClr val="002060"/>
                </a:solidFill>
                <a:ea typeface="黑体" pitchFamily="49" charset="-122"/>
                <a:cs typeface="Arial" charset="0"/>
              </a:rPr>
              <a:t>醚</a:t>
            </a:r>
            <a:endParaRPr lang="en-US" altLang="zh-CN" sz="3200" dirty="0">
              <a:solidFill>
                <a:srgbClr val="002060"/>
              </a:solidFill>
              <a:ea typeface="黑体" pitchFamily="49" charset="-122"/>
              <a:cs typeface="Arial" charset="0"/>
            </a:endParaRPr>
          </a:p>
        </p:txBody>
      </p:sp>
      <p:graphicFrame>
        <p:nvGraphicFramePr>
          <p:cNvPr id="4100" name="Object 13"/>
          <p:cNvGraphicFramePr>
            <a:graphicFrameLocks noGrp="1" noChangeAspect="1"/>
          </p:cNvGraphicFramePr>
          <p:nvPr>
            <p:ph idx="4294967295"/>
          </p:nvPr>
        </p:nvGraphicFramePr>
        <p:xfrm>
          <a:off x="1116013" y="1557338"/>
          <a:ext cx="7129462" cy="1595437"/>
        </p:xfrm>
        <a:graphic>
          <a:graphicData uri="http://schemas.openxmlformats.org/presentationml/2006/ole">
            <mc:AlternateContent xmlns:mc="http://schemas.openxmlformats.org/markup-compatibility/2006">
              <mc:Choice xmlns:v="urn:schemas-microsoft-com:vml" Requires="v">
                <p:oleObj r:id="rId3" imgW="3582655" imgH="801163" progId="ChemDraw.Document.6.0">
                  <p:embed/>
                </p:oleObj>
              </mc:Choice>
              <mc:Fallback>
                <p:oleObj r:id="rId3" imgW="3582655" imgH="801163" progId="ChemDraw.Document.6.0">
                  <p:embed/>
                  <p:pic>
                    <p:nvPicPr>
                      <p:cNvPr id="410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557338"/>
                        <a:ext cx="7129462" cy="159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101" name="Picture 16"/>
          <p:cNvPicPr>
            <a:picLocks noChangeAspect="1" noChangeArrowheads="1"/>
          </p:cNvPicPr>
          <p:nvPr/>
        </p:nvPicPr>
        <p:blipFill>
          <a:blip r:embed="rId5"/>
          <a:srcRect/>
          <a:stretch>
            <a:fillRect/>
          </a:stretch>
        </p:blipFill>
        <p:spPr bwMode="auto">
          <a:xfrm>
            <a:off x="647700" y="3347740"/>
            <a:ext cx="8101013" cy="3249612"/>
          </a:xfrm>
          <a:prstGeom prst="rect">
            <a:avLst/>
          </a:prstGeom>
          <a:noFill/>
          <a:ln w="9525">
            <a:noFill/>
            <a:miter lim="800000"/>
            <a:headEnd/>
            <a:tailEnd/>
          </a:ln>
        </p:spPr>
      </p:pic>
      <p:sp>
        <p:nvSpPr>
          <p:cNvPr id="4102" name="灯片编号占位符 5"/>
          <p:cNvSpPr>
            <a:spLocks noGrp="1"/>
          </p:cNvSpPr>
          <p:nvPr>
            <p:ph type="sldNum" sz="quarter" idx="12"/>
          </p:nvPr>
        </p:nvSpPr>
        <p:spPr>
          <a:noFill/>
        </p:spPr>
        <p:txBody>
          <a:bodyPr/>
          <a:lstStyle/>
          <a:p>
            <a:fld id="{988FD9E2-D493-46EC-AF64-5D19F5361162}" type="slidenum">
              <a:rPr lang="en-US" altLang="zh-CN"/>
              <a:pPr/>
              <a:t>48</a:t>
            </a:fld>
            <a:endParaRPr lang="en-US" altLang="zh-CN"/>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468313" y="765175"/>
            <a:ext cx="8207375" cy="1041400"/>
          </a:xfrm>
          <a:prstGeom prst="rect">
            <a:avLst/>
          </a:prstGeom>
          <a:noFill/>
          <a:ln w="9525">
            <a:noFill/>
            <a:miter lim="800000"/>
            <a:headEnd/>
            <a:tailEnd/>
          </a:ln>
        </p:spPr>
        <p:txBody>
          <a:bodyPr>
            <a:spAutoFit/>
          </a:bodyPr>
          <a:lstStyle/>
          <a:p>
            <a:pPr eaLnBrk="1" hangingPunct="1">
              <a:lnSpc>
                <a:spcPct val="130000"/>
              </a:lnSpc>
              <a:buFont typeface="Wingdings" pitchFamily="2" charset="2"/>
              <a:buNone/>
            </a:pPr>
            <a:r>
              <a:rPr kumimoji="1" lang="en-US" altLang="zh-CN" sz="2400">
                <a:solidFill>
                  <a:schemeClr val="accent2"/>
                </a:solidFill>
                <a:latin typeface="黑体" pitchFamily="49" charset="-122"/>
                <a:ea typeface="黑体" pitchFamily="49" charset="-122"/>
              </a:rPr>
              <a:t>▲</a:t>
            </a:r>
            <a:r>
              <a:rPr kumimoji="1" lang="zh-CN" altLang="en-US" sz="2400">
                <a:solidFill>
                  <a:schemeClr val="accent2"/>
                </a:solidFill>
                <a:latin typeface="黑体" pitchFamily="49" charset="-122"/>
                <a:ea typeface="黑体" pitchFamily="49" charset="-122"/>
              </a:rPr>
              <a:t>一般的醚的名称以与氧相连的烃基名称加上“醚”字</a:t>
            </a:r>
            <a:r>
              <a:rPr kumimoji="1" lang="en-US" altLang="zh-CN" sz="2400">
                <a:solidFill>
                  <a:schemeClr val="accent2"/>
                </a:solidFill>
                <a:latin typeface="黑体" pitchFamily="49" charset="-122"/>
                <a:ea typeface="黑体" pitchFamily="49" charset="-122"/>
              </a:rPr>
              <a:t>,</a:t>
            </a:r>
            <a:r>
              <a:rPr kumimoji="1" lang="zh-CN" altLang="en-US" sz="2400">
                <a:solidFill>
                  <a:schemeClr val="accent2"/>
                </a:solidFill>
                <a:latin typeface="黑体" pitchFamily="49" charset="-122"/>
                <a:ea typeface="黑体" pitchFamily="49" charset="-122"/>
              </a:rPr>
              <a:t>英文名是在</a:t>
            </a:r>
            <a:r>
              <a:rPr kumimoji="1" lang="en-US" altLang="zh-CN" sz="2400">
                <a:solidFill>
                  <a:schemeClr val="accent2"/>
                </a:solidFill>
                <a:ea typeface="黑体" pitchFamily="49" charset="-122"/>
                <a:cs typeface="Arial" charset="0"/>
              </a:rPr>
              <a:t>ether</a:t>
            </a:r>
            <a:r>
              <a:rPr kumimoji="1" lang="zh-CN" altLang="en-US" sz="2400">
                <a:solidFill>
                  <a:schemeClr val="accent2"/>
                </a:solidFill>
                <a:latin typeface="黑体" pitchFamily="49" charset="-122"/>
                <a:ea typeface="黑体" pitchFamily="49" charset="-122"/>
              </a:rPr>
              <a:t>前面加上烃基的名称</a:t>
            </a:r>
          </a:p>
        </p:txBody>
      </p:sp>
      <p:sp>
        <p:nvSpPr>
          <p:cNvPr id="5123" name="Text Box 4"/>
          <p:cNvSpPr txBox="1">
            <a:spLocks noChangeArrowheads="1"/>
          </p:cNvSpPr>
          <p:nvPr/>
        </p:nvSpPr>
        <p:spPr bwMode="auto">
          <a:xfrm>
            <a:off x="0" y="0"/>
            <a:ext cx="9144000" cy="594202"/>
          </a:xfrm>
          <a:prstGeom prst="rect">
            <a:avLst/>
          </a:prstGeom>
          <a:blipFill>
            <a:blip r:embed="rId2"/>
            <a:tile tx="0" ty="0" sx="100000" sy="100000" flip="none" algn="tl"/>
          </a:blipFill>
          <a:ln w="9525">
            <a:noFill/>
            <a:miter lim="800000"/>
            <a:headEnd/>
            <a:tailEnd/>
          </a:ln>
        </p:spPr>
        <p:txBody>
          <a:bodyPr>
            <a:spAutoFit/>
          </a:bodyPr>
          <a:lstStyle/>
          <a:p>
            <a:pPr algn="ctr" eaLnBrk="1" hangingPunct="1">
              <a:lnSpc>
                <a:spcPct val="130000"/>
              </a:lnSpc>
              <a:buFont typeface="Wingdings" pitchFamily="2" charset="2"/>
              <a:buNone/>
            </a:pPr>
            <a:r>
              <a:rPr kumimoji="1" lang="en-US" altLang="zh-CN" sz="2800" dirty="0">
                <a:solidFill>
                  <a:srgbClr val="002060"/>
                </a:solidFill>
                <a:ea typeface="黑体" pitchFamily="49" charset="-122"/>
                <a:cs typeface="Arial" charset="0"/>
              </a:rPr>
              <a:t>Nomenclature of Ethers</a:t>
            </a:r>
          </a:p>
        </p:txBody>
      </p:sp>
      <p:sp>
        <p:nvSpPr>
          <p:cNvPr id="5124" name="Rectangle 5"/>
          <p:cNvSpPr>
            <a:spLocks noChangeArrowheads="1"/>
          </p:cNvSpPr>
          <p:nvPr/>
        </p:nvSpPr>
        <p:spPr bwMode="auto">
          <a:xfrm>
            <a:off x="466725" y="1963738"/>
            <a:ext cx="7200900" cy="457200"/>
          </a:xfrm>
          <a:prstGeom prst="rect">
            <a:avLst/>
          </a:prstGeom>
          <a:noFill/>
          <a:ln w="9525">
            <a:noFill/>
            <a:miter lim="800000"/>
            <a:headEnd/>
            <a:tailEnd/>
          </a:ln>
        </p:spPr>
        <p:txBody>
          <a:bodyPr>
            <a:spAutoFit/>
          </a:bodyPr>
          <a:lstStyle/>
          <a:p>
            <a:pPr eaLnBrk="1" hangingPunct="1">
              <a:spcBef>
                <a:spcPct val="50000"/>
              </a:spcBef>
            </a:pPr>
            <a:r>
              <a:rPr lang="en-US" altLang="zh-CN" sz="2400">
                <a:solidFill>
                  <a:schemeClr val="accent2"/>
                </a:solidFill>
                <a:latin typeface="黑体" pitchFamily="49" charset="-122"/>
                <a:ea typeface="黑体" pitchFamily="49" charset="-122"/>
              </a:rPr>
              <a:t>1</a:t>
            </a:r>
            <a:r>
              <a:rPr lang="zh-CN" altLang="en-US" sz="2400">
                <a:solidFill>
                  <a:schemeClr val="accent2"/>
                </a:solidFill>
                <a:latin typeface="黑体" pitchFamily="49" charset="-122"/>
                <a:ea typeface="黑体" pitchFamily="49" charset="-122"/>
              </a:rPr>
              <a:t>、 简单醚在“醚”字前面写出</a:t>
            </a:r>
            <a:r>
              <a:rPr lang="zh-CN" altLang="en-US" sz="2400">
                <a:solidFill>
                  <a:srgbClr val="FF0000"/>
                </a:solidFill>
                <a:latin typeface="黑体" pitchFamily="49" charset="-122"/>
                <a:ea typeface="黑体" pitchFamily="49" charset="-122"/>
              </a:rPr>
              <a:t>两个烃基的名称</a:t>
            </a:r>
            <a:r>
              <a:rPr lang="zh-CN" altLang="en-US" sz="2400">
                <a:solidFill>
                  <a:schemeClr val="accent2"/>
                </a:solidFill>
                <a:latin typeface="黑体" pitchFamily="49" charset="-122"/>
                <a:ea typeface="黑体" pitchFamily="49" charset="-122"/>
              </a:rPr>
              <a:t>。</a:t>
            </a:r>
          </a:p>
        </p:txBody>
      </p:sp>
      <p:graphicFrame>
        <p:nvGraphicFramePr>
          <p:cNvPr id="5125" name="Object 13"/>
          <p:cNvGraphicFramePr>
            <a:graphicFrameLocks noChangeAspect="1"/>
          </p:cNvGraphicFramePr>
          <p:nvPr/>
        </p:nvGraphicFramePr>
        <p:xfrm>
          <a:off x="2051050" y="2492375"/>
          <a:ext cx="4321175" cy="1208088"/>
        </p:xfrm>
        <a:graphic>
          <a:graphicData uri="http://schemas.openxmlformats.org/presentationml/2006/ole">
            <mc:AlternateContent xmlns:mc="http://schemas.openxmlformats.org/markup-compatibility/2006">
              <mc:Choice xmlns:v="urn:schemas-microsoft-com:vml" Requires="v">
                <p:oleObj r:id="rId3" imgW="2124165" imgH="593854" progId="ChemDraw.Document.6.0">
                  <p:embed/>
                </p:oleObj>
              </mc:Choice>
              <mc:Fallback>
                <p:oleObj r:id="rId3" imgW="2124165" imgH="593854" progId="ChemDraw.Document.6.0">
                  <p:embed/>
                  <p:pic>
                    <p:nvPicPr>
                      <p:cNvPr id="5125"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2492375"/>
                        <a:ext cx="4321175" cy="120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6" name="Rectangle 14"/>
          <p:cNvSpPr>
            <a:spLocks noChangeArrowheads="1"/>
          </p:cNvSpPr>
          <p:nvPr/>
        </p:nvSpPr>
        <p:spPr bwMode="auto">
          <a:xfrm>
            <a:off x="539750" y="3645024"/>
            <a:ext cx="8353425" cy="822325"/>
          </a:xfrm>
          <a:prstGeom prst="rect">
            <a:avLst/>
          </a:prstGeom>
          <a:noFill/>
          <a:ln w="9525">
            <a:noFill/>
            <a:miter lim="800000"/>
            <a:headEnd/>
            <a:tailEnd/>
          </a:ln>
        </p:spPr>
        <p:txBody>
          <a:bodyPr>
            <a:spAutoFit/>
          </a:bodyPr>
          <a:lstStyle/>
          <a:p>
            <a:pPr eaLnBrk="1" hangingPunct="1">
              <a:spcBef>
                <a:spcPct val="50000"/>
              </a:spcBef>
            </a:pPr>
            <a:r>
              <a:rPr lang="en-US" altLang="zh-CN" sz="2400" dirty="0">
                <a:solidFill>
                  <a:schemeClr val="accent2"/>
                </a:solidFill>
                <a:latin typeface="黑体" pitchFamily="49" charset="-122"/>
                <a:ea typeface="黑体" pitchFamily="49" charset="-122"/>
              </a:rPr>
              <a:t>2</a:t>
            </a:r>
            <a:r>
              <a:rPr lang="zh-CN" altLang="en-US" sz="2400" dirty="0">
                <a:solidFill>
                  <a:schemeClr val="accent2"/>
                </a:solidFill>
                <a:latin typeface="黑体" pitchFamily="49" charset="-122"/>
                <a:ea typeface="黑体" pitchFamily="49" charset="-122"/>
              </a:rPr>
              <a:t>、混醚</a:t>
            </a:r>
            <a:r>
              <a:rPr lang="en-US" altLang="zh-CN" sz="2400" dirty="0">
                <a:solidFill>
                  <a:schemeClr val="accent2"/>
                </a:solidFill>
                <a:latin typeface="黑体" pitchFamily="49" charset="-122"/>
                <a:ea typeface="黑体" pitchFamily="49" charset="-122"/>
              </a:rPr>
              <a:t>: </a:t>
            </a:r>
            <a:r>
              <a:rPr lang="zh-CN" altLang="en-US" sz="2400" dirty="0">
                <a:solidFill>
                  <a:schemeClr val="accent2"/>
                </a:solidFill>
                <a:latin typeface="黑体" pitchFamily="49" charset="-122"/>
                <a:ea typeface="黑体" pitchFamily="49" charset="-122"/>
              </a:rPr>
              <a:t>是将</a:t>
            </a:r>
            <a:r>
              <a:rPr lang="zh-CN" altLang="en-US" sz="2400" dirty="0">
                <a:solidFill>
                  <a:srgbClr val="FF0000"/>
                </a:solidFill>
                <a:latin typeface="黑体" pitchFamily="49" charset="-122"/>
                <a:ea typeface="黑体" pitchFamily="49" charset="-122"/>
              </a:rPr>
              <a:t>小基排前</a:t>
            </a:r>
            <a:r>
              <a:rPr lang="zh-CN" altLang="en-US" sz="2400" dirty="0">
                <a:solidFill>
                  <a:schemeClr val="accent2"/>
                </a:solidFill>
                <a:latin typeface="黑体" pitchFamily="49" charset="-122"/>
                <a:ea typeface="黑体" pitchFamily="49" charset="-122"/>
              </a:rPr>
              <a:t>大基排后；</a:t>
            </a:r>
            <a:r>
              <a:rPr lang="zh-CN" altLang="en-US" sz="2400" dirty="0">
                <a:solidFill>
                  <a:srgbClr val="FF0000"/>
                </a:solidFill>
                <a:latin typeface="黑体" pitchFamily="49" charset="-122"/>
                <a:ea typeface="黑体" pitchFamily="49" charset="-122"/>
              </a:rPr>
              <a:t>芳基在前</a:t>
            </a:r>
            <a:r>
              <a:rPr lang="zh-CN" altLang="en-US" sz="2400" dirty="0">
                <a:solidFill>
                  <a:schemeClr val="accent2"/>
                </a:solidFill>
                <a:latin typeface="黑体" pitchFamily="49" charset="-122"/>
                <a:ea typeface="黑体" pitchFamily="49" charset="-122"/>
              </a:rPr>
              <a:t>烃基在后，称为某基某基醚。。</a:t>
            </a:r>
          </a:p>
        </p:txBody>
      </p:sp>
      <p:graphicFrame>
        <p:nvGraphicFramePr>
          <p:cNvPr id="5127" name="Object 15"/>
          <p:cNvGraphicFramePr>
            <a:graphicFrameLocks noChangeAspect="1"/>
          </p:cNvGraphicFramePr>
          <p:nvPr/>
        </p:nvGraphicFramePr>
        <p:xfrm>
          <a:off x="538163" y="4365625"/>
          <a:ext cx="8356600" cy="1933575"/>
        </p:xfrm>
        <a:graphic>
          <a:graphicData uri="http://schemas.openxmlformats.org/presentationml/2006/ole">
            <mc:AlternateContent xmlns:mc="http://schemas.openxmlformats.org/markup-compatibility/2006">
              <mc:Choice xmlns:v="urn:schemas-microsoft-com:vml" Requires="v">
                <p:oleObj name="CS ChemDraw Drawing" r:id="rId5" imgW="4271503" imgH="988556" progId="ChemDraw.Document.6.0">
                  <p:embed/>
                </p:oleObj>
              </mc:Choice>
              <mc:Fallback>
                <p:oleObj name="CS ChemDraw Drawing" r:id="rId5" imgW="4271503" imgH="988556" progId="ChemDraw.Document.6.0">
                  <p:embed/>
                  <p:pic>
                    <p:nvPicPr>
                      <p:cNvPr id="5127" name="Object 15"/>
                      <p:cNvPicPr>
                        <a:picLocks noChangeAspect="1" noChangeArrowheads="1"/>
                      </p:cNvPicPr>
                      <p:nvPr/>
                    </p:nvPicPr>
                    <p:blipFill>
                      <a:blip r:embed="rId6"/>
                      <a:srcRect/>
                      <a:stretch>
                        <a:fillRect/>
                      </a:stretch>
                    </p:blipFill>
                    <p:spPr bwMode="auto">
                      <a:xfrm>
                        <a:off x="538163" y="4365625"/>
                        <a:ext cx="8356600"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8" name="灯片编号占位符 7"/>
          <p:cNvSpPr>
            <a:spLocks noGrp="1"/>
          </p:cNvSpPr>
          <p:nvPr>
            <p:ph type="sldNum" sz="quarter" idx="12"/>
          </p:nvPr>
        </p:nvSpPr>
        <p:spPr>
          <a:noFill/>
        </p:spPr>
        <p:txBody>
          <a:bodyPr/>
          <a:lstStyle/>
          <a:p>
            <a:fld id="{428076D9-BC41-4D3B-80C1-2EA9E364B100}" type="slidenum">
              <a:rPr lang="en-US" altLang="zh-CN"/>
              <a:pPr/>
              <a:t>49</a:t>
            </a:fld>
            <a:endParaRPr lang="en-US" altLang="zh-CN"/>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0"/>
            <a:ext cx="9144000" cy="633413"/>
          </a:xfrm>
          <a:blipFill>
            <a:blip r:embed="rId2"/>
            <a:tile tx="0" ty="0" sx="100000" sy="100000" flip="none" algn="tl"/>
          </a:blipFill>
        </p:spPr>
        <p:txBody>
          <a:bodyPr/>
          <a:lstStyle/>
          <a:p>
            <a:pPr eaLnBrk="1" hangingPunct="1">
              <a:buFont typeface="Wingdings" pitchFamily="2" charset="2"/>
              <a:buChar char="Ø"/>
            </a:pPr>
            <a:r>
              <a:rPr lang="en-US" altLang="zh-CN" sz="3200" dirty="0">
                <a:solidFill>
                  <a:schemeClr val="accent2"/>
                </a:solidFill>
                <a:ea typeface="黑体" pitchFamily="49" charset="-122"/>
                <a:cs typeface="Arial" charset="0"/>
              </a:rPr>
              <a:t>Systematic nomenclature </a:t>
            </a:r>
            <a:r>
              <a:rPr lang="zh-CN" altLang="en-US" sz="3200" dirty="0">
                <a:solidFill>
                  <a:schemeClr val="accent2"/>
                </a:solidFill>
                <a:ea typeface="黑体" pitchFamily="49" charset="-122"/>
                <a:cs typeface="Arial" charset="0"/>
              </a:rPr>
              <a:t>（系统命名）</a:t>
            </a:r>
          </a:p>
        </p:txBody>
      </p:sp>
      <p:sp>
        <p:nvSpPr>
          <p:cNvPr id="10243" name="Rectangle 4"/>
          <p:cNvSpPr>
            <a:spLocks noGrp="1" noChangeArrowheads="1"/>
          </p:cNvSpPr>
          <p:nvPr>
            <p:ph type="body" sz="half" idx="1"/>
          </p:nvPr>
        </p:nvSpPr>
        <p:spPr>
          <a:xfrm>
            <a:off x="395288" y="642918"/>
            <a:ext cx="8291512" cy="1806569"/>
          </a:xfrm>
        </p:spPr>
        <p:txBody>
          <a:bodyPr/>
          <a:lstStyle/>
          <a:p>
            <a:pPr eaLnBrk="1" hangingPunct="1">
              <a:lnSpc>
                <a:spcPct val="90000"/>
              </a:lnSpc>
              <a:buFontTx/>
              <a:buNone/>
            </a:pPr>
            <a:r>
              <a:rPr lang="en-US" altLang="zh-CN" sz="2400" dirty="0">
                <a:solidFill>
                  <a:schemeClr val="accent2"/>
                </a:solidFill>
                <a:latin typeface="黑体" pitchFamily="49" charset="-122"/>
                <a:ea typeface="黑体" pitchFamily="49" charset="-122"/>
              </a:rPr>
              <a:t>1. </a:t>
            </a:r>
            <a:r>
              <a:rPr lang="zh-CN" altLang="en-US" sz="2400" dirty="0">
                <a:solidFill>
                  <a:srgbClr val="FF0000"/>
                </a:solidFill>
                <a:latin typeface="黑体" pitchFamily="49" charset="-122"/>
                <a:ea typeface="黑体" pitchFamily="49" charset="-122"/>
              </a:rPr>
              <a:t>含羟基</a:t>
            </a:r>
            <a:r>
              <a:rPr lang="zh-CN" altLang="en-US" sz="2400" dirty="0">
                <a:solidFill>
                  <a:schemeClr val="accent2"/>
                </a:solidFill>
                <a:latin typeface="黑体" pitchFamily="49" charset="-122"/>
                <a:ea typeface="黑体" pitchFamily="49" charset="-122"/>
              </a:rPr>
              <a:t>的</a:t>
            </a:r>
            <a:r>
              <a:rPr lang="zh-CN" altLang="en-US" sz="2400" dirty="0">
                <a:solidFill>
                  <a:srgbClr val="FF0000"/>
                </a:solidFill>
                <a:latin typeface="黑体" pitchFamily="49" charset="-122"/>
                <a:ea typeface="黑体" pitchFamily="49" charset="-122"/>
              </a:rPr>
              <a:t>最长碳链</a:t>
            </a:r>
            <a:r>
              <a:rPr lang="zh-CN" altLang="en-US" sz="2400" dirty="0">
                <a:solidFill>
                  <a:schemeClr val="accent2"/>
                </a:solidFill>
                <a:latin typeface="黑体" pitchFamily="49" charset="-122"/>
                <a:ea typeface="黑体" pitchFamily="49" charset="-122"/>
              </a:rPr>
              <a:t>为主链，若是不饱和醇，主链应包括不饱和键。</a:t>
            </a:r>
          </a:p>
          <a:p>
            <a:pPr eaLnBrk="1" hangingPunct="1">
              <a:lnSpc>
                <a:spcPct val="90000"/>
              </a:lnSpc>
              <a:buFontTx/>
              <a:buNone/>
            </a:pPr>
            <a:r>
              <a:rPr lang="en-US" altLang="zh-CN" sz="2400" dirty="0">
                <a:solidFill>
                  <a:schemeClr val="accent2"/>
                </a:solidFill>
                <a:latin typeface="黑体" pitchFamily="49" charset="-122"/>
                <a:ea typeface="黑体" pitchFamily="49" charset="-122"/>
              </a:rPr>
              <a:t>2. </a:t>
            </a:r>
            <a:r>
              <a:rPr lang="zh-CN" altLang="en-US" sz="2400" dirty="0">
                <a:solidFill>
                  <a:srgbClr val="FF0000"/>
                </a:solidFill>
                <a:latin typeface="黑体" pitchFamily="49" charset="-122"/>
                <a:ea typeface="黑体" pitchFamily="49" charset="-122"/>
              </a:rPr>
              <a:t>距离羟基最近</a:t>
            </a:r>
            <a:r>
              <a:rPr lang="zh-CN" altLang="en-US" sz="2400" dirty="0">
                <a:solidFill>
                  <a:schemeClr val="accent2"/>
                </a:solidFill>
                <a:latin typeface="黑体" pitchFamily="49" charset="-122"/>
                <a:ea typeface="黑体" pitchFamily="49" charset="-122"/>
              </a:rPr>
              <a:t>的一端开始编号。不饱和醇还应标出不饱和键的位次。</a:t>
            </a:r>
          </a:p>
        </p:txBody>
      </p:sp>
      <p:sp>
        <p:nvSpPr>
          <p:cNvPr id="10244" name="Text Box 5"/>
          <p:cNvSpPr txBox="1">
            <a:spLocks noChangeArrowheads="1"/>
          </p:cNvSpPr>
          <p:nvPr/>
        </p:nvSpPr>
        <p:spPr bwMode="auto">
          <a:xfrm>
            <a:off x="1042988" y="4005263"/>
            <a:ext cx="7129462" cy="366712"/>
          </a:xfrm>
          <a:prstGeom prst="rect">
            <a:avLst/>
          </a:prstGeom>
          <a:noFill/>
          <a:ln w="9525">
            <a:noFill/>
            <a:miter lim="800000"/>
            <a:headEnd/>
            <a:tailEnd/>
          </a:ln>
        </p:spPr>
        <p:txBody>
          <a:bodyPr>
            <a:spAutoFit/>
          </a:bodyPr>
          <a:lstStyle/>
          <a:p>
            <a:pPr eaLnBrk="1" hangingPunct="1">
              <a:spcBef>
                <a:spcPct val="50000"/>
              </a:spcBef>
            </a:pPr>
            <a:endParaRPr lang="zh-CN" altLang="zh-CN"/>
          </a:p>
        </p:txBody>
      </p:sp>
      <p:sp>
        <p:nvSpPr>
          <p:cNvPr id="10246" name="灯片编号占位符 5"/>
          <p:cNvSpPr>
            <a:spLocks noGrp="1"/>
          </p:cNvSpPr>
          <p:nvPr>
            <p:ph type="sldNum" sz="quarter" idx="12"/>
          </p:nvPr>
        </p:nvSpPr>
        <p:spPr>
          <a:noFill/>
        </p:spPr>
        <p:txBody>
          <a:bodyPr/>
          <a:lstStyle/>
          <a:p>
            <a:fld id="{3ECA9DD3-DB1E-4B90-8A56-68D0D834C96C}" type="slidenum">
              <a:rPr lang="en-US" altLang="zh-CN"/>
              <a:pPr/>
              <a:t>5</a:t>
            </a:fld>
            <a:endParaRPr lang="en-US" altLang="zh-CN"/>
          </a:p>
        </p:txBody>
      </p:sp>
      <p:sp>
        <p:nvSpPr>
          <p:cNvPr id="8" name="Rectangle 7"/>
          <p:cNvSpPr>
            <a:spLocks noGrp="1" noChangeArrowheads="1"/>
          </p:cNvSpPr>
          <p:nvPr>
            <p:ph sz="half" idx="1"/>
          </p:nvPr>
        </p:nvSpPr>
        <p:spPr>
          <a:xfrm>
            <a:off x="357158" y="5572140"/>
            <a:ext cx="8424862" cy="1011210"/>
          </a:xfrm>
        </p:spPr>
        <p:txBody>
          <a:bodyPr/>
          <a:lstStyle/>
          <a:p>
            <a:pPr eaLnBrk="1" hangingPunct="1"/>
            <a:r>
              <a:rPr lang="zh-CN" altLang="en-US" sz="2400" dirty="0">
                <a:solidFill>
                  <a:schemeClr val="accent2"/>
                </a:solidFill>
                <a:latin typeface="黑体" pitchFamily="49" charset="-122"/>
                <a:ea typeface="黑体" pitchFamily="49" charset="-122"/>
              </a:rPr>
              <a:t>多元醇要选取带有</a:t>
            </a:r>
            <a:r>
              <a:rPr lang="zh-CN" altLang="en-US" sz="2400" dirty="0">
                <a:solidFill>
                  <a:srgbClr val="FF0000"/>
                </a:solidFill>
                <a:latin typeface="黑体" pitchFamily="49" charset="-122"/>
                <a:ea typeface="黑体" pitchFamily="49" charset="-122"/>
              </a:rPr>
              <a:t>尽可能多</a:t>
            </a:r>
            <a:r>
              <a:rPr lang="zh-CN" altLang="en-US" sz="2400" dirty="0">
                <a:solidFill>
                  <a:schemeClr val="accent2"/>
                </a:solidFill>
                <a:latin typeface="黑体" pitchFamily="49" charset="-122"/>
                <a:ea typeface="黑体" pitchFamily="49" charset="-122"/>
              </a:rPr>
              <a:t>的羟基的碳链为主链</a:t>
            </a:r>
            <a:r>
              <a:rPr lang="en-US" altLang="zh-CN" sz="2400" dirty="0">
                <a:solidFill>
                  <a:schemeClr val="accent2"/>
                </a:solidFill>
                <a:latin typeface="黑体" pitchFamily="49" charset="-122"/>
                <a:ea typeface="黑体" pitchFamily="49" charset="-122"/>
              </a:rPr>
              <a:t>,</a:t>
            </a:r>
            <a:r>
              <a:rPr lang="zh-CN" altLang="en-US" sz="2400" dirty="0">
                <a:solidFill>
                  <a:schemeClr val="accent2"/>
                </a:solidFill>
                <a:latin typeface="黑体" pitchFamily="49" charset="-122"/>
                <a:ea typeface="黑体" pitchFamily="49" charset="-122"/>
              </a:rPr>
              <a:t>羟基数目写在“醇”字前面，用</a:t>
            </a:r>
            <a:r>
              <a:rPr lang="en-US" altLang="zh-CN" sz="2400" dirty="0">
                <a:solidFill>
                  <a:schemeClr val="accent2"/>
                </a:solidFill>
                <a:latin typeface="黑体" pitchFamily="49" charset="-122"/>
                <a:ea typeface="黑体" pitchFamily="49" charset="-122"/>
              </a:rPr>
              <a:t>2</a:t>
            </a:r>
            <a:r>
              <a:rPr lang="zh-CN" altLang="en-US" sz="2400" dirty="0">
                <a:solidFill>
                  <a:schemeClr val="accent2"/>
                </a:solidFill>
                <a:latin typeface="黑体" pitchFamily="49" charset="-122"/>
                <a:ea typeface="黑体" pitchFamily="49" charset="-122"/>
              </a:rPr>
              <a:t>，</a:t>
            </a:r>
            <a:r>
              <a:rPr lang="en-US" altLang="zh-CN" sz="2400" dirty="0">
                <a:solidFill>
                  <a:schemeClr val="accent2"/>
                </a:solidFill>
                <a:latin typeface="黑体" pitchFamily="49" charset="-122"/>
                <a:ea typeface="黑体" pitchFamily="49" charset="-122"/>
              </a:rPr>
              <a:t>3</a:t>
            </a:r>
            <a:r>
              <a:rPr lang="zh-CN" altLang="en-US" sz="2400" dirty="0">
                <a:solidFill>
                  <a:schemeClr val="accent2"/>
                </a:solidFill>
                <a:latin typeface="黑体" pitchFamily="49" charset="-122"/>
                <a:ea typeface="黑体" pitchFamily="49" charset="-122"/>
              </a:rPr>
              <a:t>，</a:t>
            </a:r>
            <a:r>
              <a:rPr lang="en-US" altLang="zh-CN" sz="2400" dirty="0">
                <a:solidFill>
                  <a:schemeClr val="accent2"/>
                </a:solidFill>
                <a:latin typeface="黑体" pitchFamily="49" charset="-122"/>
                <a:ea typeface="黑体" pitchFamily="49" charset="-122"/>
              </a:rPr>
              <a:t>4</a:t>
            </a:r>
            <a:r>
              <a:rPr lang="zh-CN" altLang="en-US" sz="2400" dirty="0">
                <a:solidFill>
                  <a:schemeClr val="accent2"/>
                </a:solidFill>
                <a:latin typeface="黑体" pitchFamily="49" charset="-122"/>
                <a:ea typeface="黑体" pitchFamily="49" charset="-122"/>
              </a:rPr>
              <a:t>等阿拉伯数字标明位次。</a:t>
            </a:r>
          </a:p>
        </p:txBody>
      </p:sp>
      <p:graphicFrame>
        <p:nvGraphicFramePr>
          <p:cNvPr id="10248" name="Object 8"/>
          <p:cNvGraphicFramePr>
            <a:graphicFrameLocks noChangeAspect="1"/>
          </p:cNvGraphicFramePr>
          <p:nvPr>
            <p:extLst>
              <p:ext uri="{D42A27DB-BD31-4B8C-83A1-F6EECF244321}">
                <p14:modId xmlns:p14="http://schemas.microsoft.com/office/powerpoint/2010/main" val="688417381"/>
              </p:ext>
            </p:extLst>
          </p:nvPr>
        </p:nvGraphicFramePr>
        <p:xfrm>
          <a:off x="930275" y="2212975"/>
          <a:ext cx="7354888" cy="3308350"/>
        </p:xfrm>
        <a:graphic>
          <a:graphicData uri="http://schemas.openxmlformats.org/presentationml/2006/ole">
            <mc:AlternateContent xmlns:mc="http://schemas.openxmlformats.org/markup-compatibility/2006">
              <mc:Choice xmlns:v="urn:schemas-microsoft-com:vml" Requires="v">
                <p:oleObj name="CS ChemDraw Drawing" r:id="rId3" imgW="4353620" imgH="1958114" progId="ChemDraw.Document.6.0">
                  <p:embed/>
                </p:oleObj>
              </mc:Choice>
              <mc:Fallback>
                <p:oleObj name="CS ChemDraw Drawing" r:id="rId3" imgW="4353620" imgH="1958114" progId="ChemDraw.Document.6.0">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275" y="2212975"/>
                        <a:ext cx="7354888" cy="330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4"/>
          <p:cNvSpPr>
            <a:spLocks noChangeArrowheads="1"/>
          </p:cNvSpPr>
          <p:nvPr/>
        </p:nvSpPr>
        <p:spPr bwMode="auto">
          <a:xfrm>
            <a:off x="0" y="260350"/>
            <a:ext cx="9144000" cy="457200"/>
          </a:xfrm>
          <a:prstGeom prst="rect">
            <a:avLst/>
          </a:prstGeom>
          <a:noFill/>
          <a:ln w="9525">
            <a:noFill/>
            <a:miter lim="800000"/>
            <a:headEnd/>
            <a:tailEnd/>
          </a:ln>
        </p:spPr>
        <p:txBody>
          <a:bodyPr>
            <a:spAutoFit/>
          </a:bodyPr>
          <a:lstStyle/>
          <a:p>
            <a:r>
              <a:rPr lang="en-US" altLang="zh-CN" sz="2400" dirty="0">
                <a:solidFill>
                  <a:schemeClr val="accent2"/>
                </a:solidFill>
                <a:latin typeface="黑体" pitchFamily="49" charset="-122"/>
                <a:ea typeface="黑体" pitchFamily="49" charset="-122"/>
              </a:rPr>
              <a:t>3</a:t>
            </a:r>
            <a:r>
              <a:rPr lang="zh-CN" altLang="en-US" sz="2400" dirty="0">
                <a:solidFill>
                  <a:schemeClr val="accent2"/>
                </a:solidFill>
                <a:latin typeface="黑体" pitchFamily="49" charset="-122"/>
                <a:ea typeface="黑体" pitchFamily="49" charset="-122"/>
              </a:rPr>
              <a:t>、</a:t>
            </a:r>
            <a:r>
              <a:rPr kumimoji="1" lang="zh-CN" altLang="en-US" sz="2400" dirty="0">
                <a:solidFill>
                  <a:schemeClr val="accent2"/>
                </a:solidFill>
                <a:latin typeface="黑体" pitchFamily="49" charset="-122"/>
                <a:ea typeface="黑体" pitchFamily="49" charset="-122"/>
              </a:rPr>
              <a:t>烃基结构复杂的醚使用系统名称，</a:t>
            </a:r>
            <a:r>
              <a:rPr kumimoji="1" lang="zh-CN" altLang="en-US" sz="2400" dirty="0">
                <a:solidFill>
                  <a:srgbClr val="FF0000"/>
                </a:solidFill>
                <a:latin typeface="黑体" pitchFamily="49" charset="-122"/>
                <a:ea typeface="黑体" pitchFamily="49" charset="-122"/>
              </a:rPr>
              <a:t>将烷氧基作为取代基命名</a:t>
            </a:r>
            <a:r>
              <a:rPr lang="zh-CN" altLang="en-US" sz="2400" dirty="0">
                <a:solidFill>
                  <a:schemeClr val="accent2"/>
                </a:solidFill>
                <a:latin typeface="黑体" pitchFamily="49" charset="-122"/>
                <a:ea typeface="黑体" pitchFamily="49" charset="-122"/>
              </a:rPr>
              <a:t>。 </a:t>
            </a:r>
          </a:p>
        </p:txBody>
      </p:sp>
      <p:graphicFrame>
        <p:nvGraphicFramePr>
          <p:cNvPr id="6147" name="Object 19"/>
          <p:cNvGraphicFramePr>
            <a:graphicFrameLocks noChangeAspect="1"/>
          </p:cNvGraphicFramePr>
          <p:nvPr/>
        </p:nvGraphicFramePr>
        <p:xfrm>
          <a:off x="1763713" y="981075"/>
          <a:ext cx="5256212" cy="1482725"/>
        </p:xfrm>
        <a:graphic>
          <a:graphicData uri="http://schemas.openxmlformats.org/presentationml/2006/ole">
            <mc:AlternateContent xmlns:mc="http://schemas.openxmlformats.org/markup-compatibility/2006">
              <mc:Choice xmlns:v="urn:schemas-microsoft-com:vml" Requires="v">
                <p:oleObj r:id="rId2" imgW="2802256" imgH="790635" progId="ChemDraw.Document.6.0">
                  <p:embed/>
                </p:oleObj>
              </mc:Choice>
              <mc:Fallback>
                <p:oleObj r:id="rId2" imgW="2802256" imgH="790635" progId="ChemDraw.Document.6.0">
                  <p:embed/>
                  <p:pic>
                    <p:nvPicPr>
                      <p:cNvPr id="6147" name="Object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981075"/>
                        <a:ext cx="5256212" cy="148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8" name="Text Box 20"/>
          <p:cNvSpPr txBox="1">
            <a:spLocks noChangeArrowheads="1"/>
          </p:cNvSpPr>
          <p:nvPr/>
        </p:nvSpPr>
        <p:spPr bwMode="auto">
          <a:xfrm>
            <a:off x="0" y="3006725"/>
            <a:ext cx="6096000" cy="566738"/>
          </a:xfrm>
          <a:prstGeom prst="rect">
            <a:avLst/>
          </a:prstGeom>
          <a:noFill/>
          <a:ln w="9525">
            <a:noFill/>
            <a:miter lim="800000"/>
            <a:headEnd/>
            <a:tailEnd/>
          </a:ln>
        </p:spPr>
        <p:txBody>
          <a:bodyPr>
            <a:spAutoFit/>
          </a:bodyPr>
          <a:lstStyle/>
          <a:p>
            <a:pPr eaLnBrk="1" hangingPunct="1">
              <a:lnSpc>
                <a:spcPct val="130000"/>
              </a:lnSpc>
              <a:buFont typeface="Wingdings" pitchFamily="2" charset="2"/>
              <a:buNone/>
            </a:pPr>
            <a:r>
              <a:rPr kumimoji="1" lang="en-US" altLang="zh-CN" sz="2400">
                <a:solidFill>
                  <a:schemeClr val="accent2"/>
                </a:solidFill>
                <a:latin typeface="黑体" pitchFamily="49" charset="-122"/>
                <a:ea typeface="黑体" pitchFamily="49" charset="-122"/>
              </a:rPr>
              <a:t>4</a:t>
            </a:r>
            <a:r>
              <a:rPr kumimoji="1" lang="zh-CN" altLang="en-US" sz="2400">
                <a:solidFill>
                  <a:schemeClr val="accent2"/>
                </a:solidFill>
                <a:latin typeface="黑体" pitchFamily="49" charset="-122"/>
                <a:ea typeface="黑体" pitchFamily="49" charset="-122"/>
              </a:rPr>
              <a:t>、环醚是以烃的</a:t>
            </a:r>
            <a:r>
              <a:rPr kumimoji="1" lang="zh-CN" altLang="en-US" sz="2400">
                <a:solidFill>
                  <a:srgbClr val="FF0000"/>
                </a:solidFill>
                <a:latin typeface="黑体" pitchFamily="49" charset="-122"/>
                <a:ea typeface="黑体" pitchFamily="49" charset="-122"/>
              </a:rPr>
              <a:t>环氧衍生物</a:t>
            </a:r>
            <a:r>
              <a:rPr kumimoji="1" lang="zh-CN" altLang="en-US" sz="2400">
                <a:solidFill>
                  <a:schemeClr val="accent2"/>
                </a:solidFill>
                <a:latin typeface="黑体" pitchFamily="49" charset="-122"/>
                <a:ea typeface="黑体" pitchFamily="49" charset="-122"/>
              </a:rPr>
              <a:t>命名的。 </a:t>
            </a:r>
          </a:p>
        </p:txBody>
      </p:sp>
      <p:graphicFrame>
        <p:nvGraphicFramePr>
          <p:cNvPr id="6149" name="Object 30"/>
          <p:cNvGraphicFramePr>
            <a:graphicFrameLocks noChangeAspect="1"/>
          </p:cNvGraphicFramePr>
          <p:nvPr/>
        </p:nvGraphicFramePr>
        <p:xfrm>
          <a:off x="611188" y="3860800"/>
          <a:ext cx="7777162" cy="1663700"/>
        </p:xfrm>
        <a:graphic>
          <a:graphicData uri="http://schemas.openxmlformats.org/presentationml/2006/ole">
            <mc:AlternateContent xmlns:mc="http://schemas.openxmlformats.org/markup-compatibility/2006">
              <mc:Choice xmlns:v="urn:schemas-microsoft-com:vml" Requires="v">
                <p:oleObj r:id="rId4" imgW="3824792" imgH="817899" progId="ChemDraw.Document.6.0">
                  <p:embed/>
                </p:oleObj>
              </mc:Choice>
              <mc:Fallback>
                <p:oleObj r:id="rId4" imgW="3824792" imgH="817899" progId="ChemDraw.Document.6.0">
                  <p:embed/>
                  <p:pic>
                    <p:nvPicPr>
                      <p:cNvPr id="6149"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3860800"/>
                        <a:ext cx="7777162" cy="166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0" name="灯片编号占位符 5"/>
          <p:cNvSpPr>
            <a:spLocks noGrp="1"/>
          </p:cNvSpPr>
          <p:nvPr>
            <p:ph type="sldNum" sz="quarter" idx="12"/>
          </p:nvPr>
        </p:nvSpPr>
        <p:spPr>
          <a:noFill/>
        </p:spPr>
        <p:txBody>
          <a:bodyPr/>
          <a:lstStyle/>
          <a:p>
            <a:fld id="{320A53B6-B85B-483C-A57D-869B105A2928}" type="slidenum">
              <a:rPr lang="en-US" altLang="zh-CN"/>
              <a:pPr/>
              <a:t>50</a:t>
            </a:fld>
            <a:endParaRPr lang="en-US" altLang="zh-CN"/>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0" y="0"/>
            <a:ext cx="9144000" cy="523220"/>
          </a:xfrm>
          <a:prstGeom prst="rect">
            <a:avLst/>
          </a:prstGeom>
          <a:blipFill>
            <a:blip r:embed="rId2"/>
            <a:tile tx="0" ty="0" sx="100000" sy="100000" flip="none" algn="tl"/>
          </a:blipFill>
          <a:ln w="9525">
            <a:noFill/>
            <a:miter lim="800000"/>
            <a:headEnd/>
            <a:tailEnd/>
          </a:ln>
        </p:spPr>
        <p:txBody>
          <a:bodyPr wrap="square">
            <a:spAutoFit/>
          </a:bodyPr>
          <a:lstStyle/>
          <a:p>
            <a:pPr algn="ctr" eaLnBrk="1" hangingPunct="1"/>
            <a:r>
              <a:rPr kumimoji="1" lang="en-US" altLang="zh-CN" sz="2800" dirty="0">
                <a:solidFill>
                  <a:srgbClr val="002060"/>
                </a:solidFill>
                <a:ea typeface="楷体_GB2312" pitchFamily="49" charset="-122"/>
                <a:cs typeface="Arial" charset="0"/>
              </a:rPr>
              <a:t>2. Structure and Physical Properties</a:t>
            </a:r>
          </a:p>
        </p:txBody>
      </p:sp>
      <p:sp>
        <p:nvSpPr>
          <p:cNvPr id="7171" name="Text Box 3"/>
          <p:cNvSpPr txBox="1">
            <a:spLocks noChangeArrowheads="1"/>
          </p:cNvSpPr>
          <p:nvPr/>
        </p:nvSpPr>
        <p:spPr bwMode="auto">
          <a:xfrm>
            <a:off x="0" y="2924175"/>
            <a:ext cx="9144000" cy="2465388"/>
          </a:xfrm>
          <a:prstGeom prst="rect">
            <a:avLst/>
          </a:prstGeom>
          <a:noFill/>
          <a:ln w="9525">
            <a:noFill/>
            <a:miter lim="800000"/>
            <a:headEnd/>
            <a:tailEnd/>
          </a:ln>
        </p:spPr>
        <p:txBody>
          <a:bodyPr>
            <a:spAutoFit/>
          </a:bodyPr>
          <a:lstStyle/>
          <a:p>
            <a:pPr eaLnBrk="1" hangingPunct="1">
              <a:lnSpc>
                <a:spcPct val="130000"/>
              </a:lnSpc>
              <a:buFont typeface="Arial" charset="0"/>
              <a:buChar char="♠"/>
            </a:pPr>
            <a:r>
              <a:rPr kumimoji="1" lang="en-US" altLang="zh-CN" sz="2400">
                <a:solidFill>
                  <a:srgbClr val="FF0000"/>
                </a:solidFill>
                <a:ea typeface="黑体" pitchFamily="49" charset="-122"/>
                <a:cs typeface="Arial" charset="0"/>
              </a:rPr>
              <a:t>   Physical state</a:t>
            </a:r>
            <a:r>
              <a:rPr kumimoji="1" lang="zh-CN" altLang="en-US" sz="2400">
                <a:solidFill>
                  <a:srgbClr val="000000"/>
                </a:solidFill>
                <a:ea typeface="黑体" pitchFamily="49" charset="-122"/>
                <a:cs typeface="Arial" charset="0"/>
              </a:rPr>
              <a:t>：</a:t>
            </a:r>
            <a:r>
              <a:rPr kumimoji="1" lang="zh-CN" altLang="en-US" sz="2400">
                <a:solidFill>
                  <a:schemeClr val="accent2"/>
                </a:solidFill>
                <a:ea typeface="黑体" pitchFamily="49" charset="-122"/>
                <a:cs typeface="Arial" charset="0"/>
              </a:rPr>
              <a:t>甲醚、甲乙醚为气体，大多数醚在室温</a:t>
            </a:r>
          </a:p>
          <a:p>
            <a:pPr eaLnBrk="1" hangingPunct="1">
              <a:lnSpc>
                <a:spcPct val="130000"/>
              </a:lnSpc>
            </a:pPr>
            <a:r>
              <a:rPr kumimoji="1" lang="zh-CN" altLang="en-US" sz="2400">
                <a:solidFill>
                  <a:schemeClr val="accent2"/>
                </a:solidFill>
                <a:ea typeface="黑体" pitchFamily="49" charset="-122"/>
                <a:cs typeface="Arial" charset="0"/>
              </a:rPr>
              <a:t>        下为液体，有香味，易燃。</a:t>
            </a:r>
            <a:r>
              <a:rPr kumimoji="1" lang="zh-CN" altLang="en-US" sz="2400">
                <a:solidFill>
                  <a:srgbClr val="000000"/>
                </a:solidFill>
                <a:ea typeface="黑体" pitchFamily="49" charset="-122"/>
                <a:cs typeface="Arial" charset="0"/>
              </a:rPr>
              <a:t> </a:t>
            </a:r>
          </a:p>
          <a:p>
            <a:pPr eaLnBrk="1" hangingPunct="1">
              <a:lnSpc>
                <a:spcPct val="130000"/>
              </a:lnSpc>
              <a:buFont typeface="Arial" charset="0"/>
              <a:buChar char="♠"/>
            </a:pPr>
            <a:r>
              <a:rPr kumimoji="1" lang="zh-CN" altLang="en-US" sz="2400">
                <a:solidFill>
                  <a:srgbClr val="FF0000"/>
                </a:solidFill>
                <a:ea typeface="黑体" pitchFamily="49" charset="-122"/>
                <a:cs typeface="Arial" charset="0"/>
              </a:rPr>
              <a:t>   </a:t>
            </a:r>
            <a:r>
              <a:rPr kumimoji="1" lang="en-US" altLang="zh-CN" sz="2400">
                <a:solidFill>
                  <a:srgbClr val="FF0000"/>
                </a:solidFill>
                <a:ea typeface="黑体" pitchFamily="49" charset="-122"/>
                <a:cs typeface="Arial" charset="0"/>
              </a:rPr>
              <a:t>Boling Point: </a:t>
            </a:r>
            <a:r>
              <a:rPr kumimoji="1" lang="zh-CN" altLang="en-US" sz="2400">
                <a:solidFill>
                  <a:schemeClr val="accent2"/>
                </a:solidFill>
                <a:ea typeface="黑体" pitchFamily="49" charset="-122"/>
                <a:cs typeface="Arial" charset="0"/>
              </a:rPr>
              <a:t>与分子量相当的烷烃很接近。</a:t>
            </a:r>
          </a:p>
          <a:p>
            <a:pPr eaLnBrk="1" hangingPunct="1">
              <a:lnSpc>
                <a:spcPct val="130000"/>
              </a:lnSpc>
              <a:buClr>
                <a:srgbClr val="FF0000"/>
              </a:buClr>
              <a:buFont typeface="Arial" charset="0"/>
              <a:buChar char="♠"/>
            </a:pPr>
            <a:r>
              <a:rPr kumimoji="1" lang="zh-CN" altLang="en-US" sz="2400">
                <a:solidFill>
                  <a:srgbClr val="FF0000"/>
                </a:solidFill>
                <a:ea typeface="黑体" pitchFamily="49" charset="-122"/>
                <a:cs typeface="Arial" charset="0"/>
              </a:rPr>
              <a:t>    </a:t>
            </a:r>
            <a:r>
              <a:rPr kumimoji="1" lang="en-US" altLang="zh-CN" sz="2400">
                <a:solidFill>
                  <a:srgbClr val="FF0000"/>
                </a:solidFill>
                <a:ea typeface="黑体" pitchFamily="49" charset="-122"/>
                <a:cs typeface="Arial" charset="0"/>
              </a:rPr>
              <a:t>Density:</a:t>
            </a:r>
            <a:r>
              <a:rPr kumimoji="1" lang="en-US" altLang="zh-CN" sz="2400">
                <a:solidFill>
                  <a:srgbClr val="000000"/>
                </a:solidFill>
                <a:ea typeface="黑体" pitchFamily="49" charset="-122"/>
                <a:cs typeface="Arial" charset="0"/>
              </a:rPr>
              <a:t> </a:t>
            </a:r>
            <a:r>
              <a:rPr kumimoji="1" lang="zh-CN" altLang="en-US" sz="2400">
                <a:solidFill>
                  <a:schemeClr val="accent2"/>
                </a:solidFill>
                <a:ea typeface="黑体" pitchFamily="49" charset="-122"/>
                <a:cs typeface="Arial" charset="0"/>
              </a:rPr>
              <a:t>相对密度比醇小。</a:t>
            </a:r>
          </a:p>
          <a:p>
            <a:pPr eaLnBrk="1" hangingPunct="1">
              <a:lnSpc>
                <a:spcPct val="130000"/>
              </a:lnSpc>
              <a:buClr>
                <a:srgbClr val="FF0000"/>
              </a:buClr>
              <a:buFont typeface="Arial" charset="0"/>
              <a:buChar char="♠"/>
            </a:pPr>
            <a:r>
              <a:rPr kumimoji="1" lang="zh-CN" altLang="en-US" sz="2400">
                <a:solidFill>
                  <a:srgbClr val="000000"/>
                </a:solidFill>
                <a:ea typeface="黑体" pitchFamily="49" charset="-122"/>
                <a:cs typeface="Arial" charset="0"/>
              </a:rPr>
              <a:t>   </a:t>
            </a:r>
            <a:r>
              <a:rPr kumimoji="1" lang="zh-CN" altLang="en-US" sz="2400">
                <a:ea typeface="黑体" pitchFamily="49" charset="-122"/>
                <a:cs typeface="Arial" charset="0"/>
              </a:rPr>
              <a:t> </a:t>
            </a:r>
            <a:r>
              <a:rPr kumimoji="1" lang="en-US" altLang="zh-CN" sz="2400">
                <a:solidFill>
                  <a:srgbClr val="FF0000"/>
                </a:solidFill>
                <a:ea typeface="黑体" pitchFamily="49" charset="-122"/>
                <a:cs typeface="Arial" charset="0"/>
              </a:rPr>
              <a:t>Solubility:</a:t>
            </a:r>
            <a:r>
              <a:rPr kumimoji="1" lang="en-US" altLang="zh-CN" sz="2400">
                <a:solidFill>
                  <a:srgbClr val="000000"/>
                </a:solidFill>
                <a:ea typeface="黑体" pitchFamily="49" charset="-122"/>
                <a:cs typeface="Arial" charset="0"/>
              </a:rPr>
              <a:t> </a:t>
            </a:r>
            <a:r>
              <a:rPr kumimoji="1" lang="zh-CN" altLang="en-US" sz="2400">
                <a:solidFill>
                  <a:schemeClr val="accent2"/>
                </a:solidFill>
                <a:ea typeface="黑体" pitchFamily="49" charset="-122"/>
                <a:cs typeface="Arial" charset="0"/>
              </a:rPr>
              <a:t>在水里的溶解度和同碳原子数的醇相近。</a:t>
            </a:r>
          </a:p>
        </p:txBody>
      </p:sp>
      <p:pic>
        <p:nvPicPr>
          <p:cNvPr id="7172" name="Picture 7"/>
          <p:cNvPicPr>
            <a:picLocks noChangeAspect="1" noChangeArrowheads="1"/>
          </p:cNvPicPr>
          <p:nvPr/>
        </p:nvPicPr>
        <p:blipFill>
          <a:blip r:embed="rId3"/>
          <a:srcRect/>
          <a:stretch>
            <a:fillRect/>
          </a:stretch>
        </p:blipFill>
        <p:spPr bwMode="auto">
          <a:xfrm>
            <a:off x="0" y="5430838"/>
            <a:ext cx="9144000" cy="1427162"/>
          </a:xfrm>
          <a:prstGeom prst="rect">
            <a:avLst/>
          </a:prstGeom>
          <a:noFill/>
          <a:ln w="9525">
            <a:noFill/>
            <a:miter lim="800000"/>
            <a:headEnd/>
            <a:tailEnd/>
          </a:ln>
        </p:spPr>
      </p:pic>
      <p:graphicFrame>
        <p:nvGraphicFramePr>
          <p:cNvPr id="7173" name="Object 8"/>
          <p:cNvGraphicFramePr>
            <a:graphicFrameLocks noGrp="1" noChangeAspect="1"/>
          </p:cNvGraphicFramePr>
          <p:nvPr>
            <p:ph/>
          </p:nvPr>
        </p:nvGraphicFramePr>
        <p:xfrm>
          <a:off x="1835150" y="549275"/>
          <a:ext cx="5040313" cy="2451100"/>
        </p:xfrm>
        <a:graphic>
          <a:graphicData uri="http://schemas.openxmlformats.org/presentationml/2006/ole">
            <mc:AlternateContent xmlns:mc="http://schemas.openxmlformats.org/markup-compatibility/2006">
              <mc:Choice xmlns:v="urn:schemas-microsoft-com:vml" Requires="v">
                <p:oleObj r:id="rId4" imgW="2311504" imgH="1124273" progId="ChemDraw.Document.6.0">
                  <p:embed/>
                </p:oleObj>
              </mc:Choice>
              <mc:Fallback>
                <p:oleObj r:id="rId4" imgW="2311504" imgH="1124273" progId="ChemDraw.Document.6.0">
                  <p:embed/>
                  <p:pic>
                    <p:nvPicPr>
                      <p:cNvPr id="7173"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150" y="549275"/>
                        <a:ext cx="5040313" cy="245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4" name="灯片编号占位符 5"/>
          <p:cNvSpPr>
            <a:spLocks noGrp="1"/>
          </p:cNvSpPr>
          <p:nvPr>
            <p:ph type="sldNum" sz="quarter" idx="12"/>
          </p:nvPr>
        </p:nvSpPr>
        <p:spPr>
          <a:noFill/>
        </p:spPr>
        <p:txBody>
          <a:bodyPr/>
          <a:lstStyle/>
          <a:p>
            <a:fld id="{478835A0-8D68-4DEA-8859-AD961A3963D3}" type="slidenum">
              <a:rPr lang="en-US" altLang="zh-CN"/>
              <a:pPr/>
              <a:t>51</a:t>
            </a:fld>
            <a:endParaRPr lang="en-US" altLang="zh-CN"/>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5"/>
          <p:cNvSpPr txBox="1">
            <a:spLocks noChangeArrowheads="1"/>
          </p:cNvSpPr>
          <p:nvPr/>
        </p:nvSpPr>
        <p:spPr bwMode="auto">
          <a:xfrm>
            <a:off x="0" y="0"/>
            <a:ext cx="9144000" cy="584775"/>
          </a:xfrm>
          <a:prstGeom prst="rect">
            <a:avLst/>
          </a:prstGeom>
          <a:blipFill>
            <a:blip r:embed="rId2"/>
            <a:tile tx="0" ty="0" sx="100000" sy="100000" flip="none" algn="tl"/>
          </a:blipFill>
          <a:ln w="9525">
            <a:noFill/>
            <a:miter lim="800000"/>
            <a:headEnd/>
            <a:tailEnd/>
          </a:ln>
        </p:spPr>
        <p:txBody>
          <a:bodyPr>
            <a:spAutoFit/>
          </a:bodyPr>
          <a:lstStyle/>
          <a:p>
            <a:pPr algn="ctr" eaLnBrk="1" hangingPunct="1"/>
            <a:r>
              <a:rPr kumimoji="1" lang="en-US" altLang="zh-CN" sz="3200" dirty="0">
                <a:solidFill>
                  <a:srgbClr val="002060"/>
                </a:solidFill>
                <a:ea typeface="黑体" pitchFamily="49" charset="-122"/>
                <a:cs typeface="Arial" charset="0"/>
              </a:rPr>
              <a:t>3. Chemical Properties</a:t>
            </a:r>
          </a:p>
        </p:txBody>
      </p:sp>
      <p:graphicFrame>
        <p:nvGraphicFramePr>
          <p:cNvPr id="9219" name="Object 21"/>
          <p:cNvGraphicFramePr>
            <a:graphicFrameLocks noGrp="1" noChangeAspect="1"/>
          </p:cNvGraphicFramePr>
          <p:nvPr>
            <p:ph/>
          </p:nvPr>
        </p:nvGraphicFramePr>
        <p:xfrm>
          <a:off x="971550" y="1844675"/>
          <a:ext cx="7632700" cy="3155950"/>
        </p:xfrm>
        <a:graphic>
          <a:graphicData uri="http://schemas.openxmlformats.org/presentationml/2006/ole">
            <mc:AlternateContent xmlns:mc="http://schemas.openxmlformats.org/markup-compatibility/2006">
              <mc:Choice xmlns:v="urn:schemas-microsoft-com:vml" Requires="v">
                <p:oleObj r:id="rId3" imgW="3448495" imgH="1426059" progId="ChemDraw.Document.6.0">
                  <p:embed/>
                </p:oleObj>
              </mc:Choice>
              <mc:Fallback>
                <p:oleObj r:id="rId3" imgW="3448495" imgH="1426059" progId="ChemDraw.Document.6.0">
                  <p:embed/>
                  <p:pic>
                    <p:nvPicPr>
                      <p:cNvPr id="9219"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844675"/>
                        <a:ext cx="7632700" cy="315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0" name="灯片编号占位符 3"/>
          <p:cNvSpPr>
            <a:spLocks noGrp="1"/>
          </p:cNvSpPr>
          <p:nvPr>
            <p:ph type="sldNum" sz="quarter" idx="12"/>
          </p:nvPr>
        </p:nvSpPr>
        <p:spPr>
          <a:noFill/>
        </p:spPr>
        <p:txBody>
          <a:bodyPr/>
          <a:lstStyle/>
          <a:p>
            <a:fld id="{2BDBC1F0-646A-484B-9960-07A76B1C8E78}" type="slidenum">
              <a:rPr lang="en-US" altLang="zh-CN"/>
              <a:pPr/>
              <a:t>52</a:t>
            </a:fld>
            <a:endParaRPr lang="en-US" altLang="zh-CN"/>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Text Box 2"/>
          <p:cNvSpPr txBox="1">
            <a:spLocks noChangeArrowheads="1"/>
          </p:cNvSpPr>
          <p:nvPr/>
        </p:nvSpPr>
        <p:spPr bwMode="auto">
          <a:xfrm>
            <a:off x="0" y="0"/>
            <a:ext cx="9144000" cy="584775"/>
          </a:xfrm>
          <a:prstGeom prst="rect">
            <a:avLst/>
          </a:prstGeom>
          <a:blipFill>
            <a:blip r:embed="rId2"/>
            <a:tile tx="0" ty="0" sx="100000" sy="100000" flip="none" algn="tl"/>
          </a:blipFill>
          <a:ln w="9525">
            <a:noFill/>
            <a:miter lim="800000"/>
            <a:headEnd/>
            <a:tailEnd/>
          </a:ln>
          <a:effectLst/>
        </p:spPr>
        <p:txBody>
          <a:bodyPr>
            <a:spAutoFit/>
          </a:bodyPr>
          <a:lstStyle/>
          <a:p>
            <a:pPr marL="342900" indent="-342900" algn="ctr" eaLnBrk="1" hangingPunct="1">
              <a:spcBef>
                <a:spcPct val="50000"/>
              </a:spcBef>
              <a:buClr>
                <a:srgbClr val="FF3300"/>
              </a:buClr>
              <a:defRPr/>
            </a:pPr>
            <a:r>
              <a:rPr kumimoji="1" lang="en-US" altLang="zh-CN" sz="3200" dirty="0">
                <a:solidFill>
                  <a:srgbClr val="002060"/>
                </a:solidFill>
                <a:ea typeface="黑体" pitchFamily="49" charset="-122"/>
                <a:cs typeface="Arial" charset="0"/>
              </a:rPr>
              <a:t>1.</a:t>
            </a:r>
            <a:r>
              <a:rPr kumimoji="1" lang="zh-CN" altLang="en-US" sz="3200" dirty="0">
                <a:solidFill>
                  <a:srgbClr val="002060"/>
                </a:solidFill>
                <a:ea typeface="黑体" pitchFamily="49" charset="-122"/>
                <a:cs typeface="Arial" charset="0"/>
              </a:rPr>
              <a:t> </a:t>
            </a:r>
            <a:r>
              <a:rPr kumimoji="1" lang="en-US" altLang="en-US" sz="3200" dirty="0" err="1">
                <a:solidFill>
                  <a:srgbClr val="002060"/>
                </a:solidFill>
                <a:ea typeface="黑体" pitchFamily="49" charset="-122"/>
                <a:cs typeface="Arial" charset="0"/>
              </a:rPr>
              <a:t>Basicity</a:t>
            </a:r>
            <a:r>
              <a:rPr kumimoji="1" lang="en-US" altLang="zh-CN" sz="3200" dirty="0">
                <a:solidFill>
                  <a:srgbClr val="002060"/>
                </a:solidFill>
                <a:ea typeface="黑体" pitchFamily="49" charset="-122"/>
                <a:cs typeface="Arial" charset="0"/>
              </a:rPr>
              <a:t> </a:t>
            </a:r>
            <a:r>
              <a:rPr kumimoji="1" lang="zh-CN" altLang="en-US" sz="3200" dirty="0">
                <a:solidFill>
                  <a:srgbClr val="002060"/>
                </a:solidFill>
                <a:ea typeface="黑体" pitchFamily="49" charset="-122"/>
                <a:cs typeface="Arial" charset="0"/>
              </a:rPr>
              <a:t>（碱性）</a:t>
            </a:r>
          </a:p>
        </p:txBody>
      </p:sp>
      <p:graphicFrame>
        <p:nvGraphicFramePr>
          <p:cNvPr id="10243" name="Object 13"/>
          <p:cNvGraphicFramePr>
            <a:graphicFrameLocks noGrp="1" noChangeAspect="1"/>
          </p:cNvGraphicFramePr>
          <p:nvPr>
            <p:ph/>
            <p:extLst>
              <p:ext uri="{D42A27DB-BD31-4B8C-83A1-F6EECF244321}">
                <p14:modId xmlns:p14="http://schemas.microsoft.com/office/powerpoint/2010/main" val="1802951229"/>
              </p:ext>
            </p:extLst>
          </p:nvPr>
        </p:nvGraphicFramePr>
        <p:xfrm>
          <a:off x="899592" y="1556792"/>
          <a:ext cx="7127875" cy="2066925"/>
        </p:xfrm>
        <a:graphic>
          <a:graphicData uri="http://schemas.openxmlformats.org/presentationml/2006/ole">
            <mc:AlternateContent xmlns:mc="http://schemas.openxmlformats.org/markup-compatibility/2006">
              <mc:Choice xmlns:v="urn:schemas-microsoft-com:vml" Requires="v">
                <p:oleObj name="CS ChemDraw Drawing" r:id="rId3" imgW="3355831" imgH="973929" progId="ChemDraw.Document.6.0">
                  <p:embed/>
                </p:oleObj>
              </mc:Choice>
              <mc:Fallback>
                <p:oleObj name="CS ChemDraw Drawing" r:id="rId3" imgW="3355831" imgH="973929" progId="ChemDraw.Document.6.0">
                  <p:embed/>
                  <p:pic>
                    <p:nvPicPr>
                      <p:cNvPr id="10243" name="Object 13"/>
                      <p:cNvPicPr>
                        <a:picLocks noChangeAspect="1" noChangeArrowheads="1"/>
                      </p:cNvPicPr>
                      <p:nvPr/>
                    </p:nvPicPr>
                    <p:blipFill>
                      <a:blip r:embed="rId4"/>
                      <a:srcRect/>
                      <a:stretch>
                        <a:fillRect/>
                      </a:stretch>
                    </p:blipFill>
                    <p:spPr bwMode="auto">
                      <a:xfrm>
                        <a:off x="899592" y="1556792"/>
                        <a:ext cx="7127875"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4" name="灯片编号占位符 3"/>
          <p:cNvSpPr>
            <a:spLocks noGrp="1"/>
          </p:cNvSpPr>
          <p:nvPr>
            <p:ph type="sldNum" sz="quarter" idx="12"/>
          </p:nvPr>
        </p:nvSpPr>
        <p:spPr>
          <a:noFill/>
        </p:spPr>
        <p:txBody>
          <a:bodyPr/>
          <a:lstStyle/>
          <a:p>
            <a:fld id="{E8C6DB69-DE33-4D1E-BBB4-D01D42ED9FCB}" type="slidenum">
              <a:rPr lang="en-US" altLang="zh-CN"/>
              <a:pPr/>
              <a:t>53</a:t>
            </a:fld>
            <a:endParaRPr lang="en-US" altLang="zh-CN"/>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6"/>
          <p:cNvSpPr txBox="1">
            <a:spLocks noChangeArrowheads="1"/>
          </p:cNvSpPr>
          <p:nvPr/>
        </p:nvSpPr>
        <p:spPr bwMode="auto">
          <a:xfrm>
            <a:off x="0" y="0"/>
            <a:ext cx="9144000" cy="652486"/>
          </a:xfrm>
          <a:prstGeom prst="rect">
            <a:avLst/>
          </a:prstGeom>
          <a:blipFill>
            <a:blip r:embed="rId2"/>
            <a:tile tx="0" ty="0" sx="100000" sy="100000" flip="none" algn="tl"/>
          </a:blipFill>
          <a:ln w="9525">
            <a:noFill/>
            <a:miter lim="800000"/>
            <a:headEnd/>
            <a:tailEnd/>
          </a:ln>
        </p:spPr>
        <p:txBody>
          <a:bodyPr>
            <a:spAutoFit/>
          </a:bodyPr>
          <a:lstStyle/>
          <a:p>
            <a:pPr algn="ctr" eaLnBrk="1" hangingPunct="1">
              <a:lnSpc>
                <a:spcPct val="130000"/>
              </a:lnSpc>
              <a:buFont typeface="Wingdings" pitchFamily="2" charset="2"/>
              <a:buNone/>
            </a:pPr>
            <a:r>
              <a:rPr kumimoji="1" lang="en-US" altLang="zh-CN" sz="2800" dirty="0">
                <a:solidFill>
                  <a:srgbClr val="002060"/>
                </a:solidFill>
                <a:ea typeface="楷体_GB2312" pitchFamily="49" charset="-122"/>
                <a:cs typeface="Arial" charset="0"/>
              </a:rPr>
              <a:t>2. </a:t>
            </a:r>
            <a:r>
              <a:rPr kumimoji="1" lang="en-US" altLang="en-US" sz="2800" dirty="0">
                <a:solidFill>
                  <a:srgbClr val="002060"/>
                </a:solidFill>
                <a:ea typeface="楷体_GB2312" pitchFamily="49" charset="-122"/>
                <a:cs typeface="Arial" charset="0"/>
              </a:rPr>
              <a:t>Acid-catalyzed Cleavage of Ethers</a:t>
            </a:r>
            <a:endParaRPr kumimoji="1" lang="en-US" altLang="zh-CN" sz="2800" dirty="0">
              <a:solidFill>
                <a:srgbClr val="002060"/>
              </a:solidFill>
              <a:ea typeface="楷体_GB2312" pitchFamily="49" charset="-122"/>
              <a:cs typeface="Arial" charset="0"/>
            </a:endParaRPr>
          </a:p>
        </p:txBody>
      </p:sp>
      <p:graphicFrame>
        <p:nvGraphicFramePr>
          <p:cNvPr id="11267" name="Object 8"/>
          <p:cNvGraphicFramePr>
            <a:graphicFrameLocks noGrp="1" noChangeAspect="1"/>
          </p:cNvGraphicFramePr>
          <p:nvPr>
            <p:ph sz="half" idx="4294967295"/>
          </p:nvPr>
        </p:nvGraphicFramePr>
        <p:xfrm>
          <a:off x="611188" y="847717"/>
          <a:ext cx="6167437" cy="1438275"/>
        </p:xfrm>
        <a:graphic>
          <a:graphicData uri="http://schemas.openxmlformats.org/presentationml/2006/ole">
            <mc:AlternateContent xmlns:mc="http://schemas.openxmlformats.org/markup-compatibility/2006">
              <mc:Choice xmlns:v="urn:schemas-microsoft-com:vml" Requires="v">
                <p:oleObj r:id="rId3" imgW="3335659" imgH="778488" progId="ChemDraw.Document.6.0">
                  <p:embed/>
                </p:oleObj>
              </mc:Choice>
              <mc:Fallback>
                <p:oleObj r:id="rId3" imgW="3335659" imgH="778488" progId="ChemDraw.Document.6.0">
                  <p:embed/>
                  <p:pic>
                    <p:nvPicPr>
                      <p:cNvPr id="11267"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847717"/>
                        <a:ext cx="6167437"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8" name="Object 11"/>
          <p:cNvGraphicFramePr>
            <a:graphicFrameLocks noChangeAspect="1"/>
          </p:cNvGraphicFramePr>
          <p:nvPr/>
        </p:nvGraphicFramePr>
        <p:xfrm>
          <a:off x="468313" y="2349500"/>
          <a:ext cx="5294312" cy="1541463"/>
        </p:xfrm>
        <a:graphic>
          <a:graphicData uri="http://schemas.openxmlformats.org/presentationml/2006/ole">
            <mc:AlternateContent xmlns:mc="http://schemas.openxmlformats.org/markup-compatibility/2006">
              <mc:Choice xmlns:v="urn:schemas-microsoft-com:vml" Requires="v">
                <p:oleObj r:id="rId5" imgW="2823582" imgH="822758" progId="ChemDraw.Document.6.0">
                  <p:embed/>
                </p:oleObj>
              </mc:Choice>
              <mc:Fallback>
                <p:oleObj r:id="rId5" imgW="2823582" imgH="822758" progId="ChemDraw.Document.6.0">
                  <p:embed/>
                  <p:pic>
                    <p:nvPicPr>
                      <p:cNvPr id="11268"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2349500"/>
                        <a:ext cx="5294312" cy="154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7244" name="Object 12"/>
          <p:cNvGraphicFramePr>
            <a:graphicFrameLocks noChangeAspect="1"/>
          </p:cNvGraphicFramePr>
          <p:nvPr/>
        </p:nvGraphicFramePr>
        <p:xfrm>
          <a:off x="539750" y="3860800"/>
          <a:ext cx="2722563" cy="1519238"/>
        </p:xfrm>
        <a:graphic>
          <a:graphicData uri="http://schemas.openxmlformats.org/presentationml/2006/ole">
            <mc:AlternateContent xmlns:mc="http://schemas.openxmlformats.org/markup-compatibility/2006">
              <mc:Choice xmlns:v="urn:schemas-microsoft-com:vml" Requires="v">
                <p:oleObj r:id="rId7" imgW="1450662" imgH="808991" progId="ChemDraw.Document.6.0">
                  <p:embed/>
                </p:oleObj>
              </mc:Choice>
              <mc:Fallback>
                <p:oleObj r:id="rId7" imgW="1450662" imgH="808991" progId="ChemDraw.Document.6.0">
                  <p:embed/>
                  <p:pic>
                    <p:nvPicPr>
                      <p:cNvPr id="607244"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0" y="3860800"/>
                        <a:ext cx="2722563" cy="151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7245" name="Object 13"/>
          <p:cNvGraphicFramePr>
            <a:graphicFrameLocks noChangeAspect="1"/>
          </p:cNvGraphicFramePr>
          <p:nvPr/>
        </p:nvGraphicFramePr>
        <p:xfrm>
          <a:off x="3276600" y="4365625"/>
          <a:ext cx="2641600" cy="993775"/>
        </p:xfrm>
        <a:graphic>
          <a:graphicData uri="http://schemas.openxmlformats.org/presentationml/2006/ole">
            <mc:AlternateContent xmlns:mc="http://schemas.openxmlformats.org/markup-compatibility/2006">
              <mc:Choice xmlns:v="urn:schemas-microsoft-com:vml" Requires="v">
                <p:oleObj r:id="rId9" imgW="1409361" imgH="530150" progId="ChemDraw.Document.6.0">
                  <p:embed/>
                </p:oleObj>
              </mc:Choice>
              <mc:Fallback>
                <p:oleObj r:id="rId9" imgW="1409361" imgH="530150" progId="ChemDraw.Document.6.0">
                  <p:embed/>
                  <p:pic>
                    <p:nvPicPr>
                      <p:cNvPr id="607245"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6600" y="4365625"/>
                        <a:ext cx="2641600" cy="99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7246" name="Object 14"/>
          <p:cNvGraphicFramePr>
            <a:graphicFrameLocks noChangeAspect="1"/>
          </p:cNvGraphicFramePr>
          <p:nvPr/>
        </p:nvGraphicFramePr>
        <p:xfrm>
          <a:off x="611188" y="5454650"/>
          <a:ext cx="2755900" cy="1143000"/>
        </p:xfrm>
        <a:graphic>
          <a:graphicData uri="http://schemas.openxmlformats.org/presentationml/2006/ole">
            <mc:AlternateContent xmlns:mc="http://schemas.openxmlformats.org/markup-compatibility/2006">
              <mc:Choice xmlns:v="urn:schemas-microsoft-com:vml" Requires="v">
                <p:oleObj r:id="rId11" imgW="1470368" imgH="609240" progId="ChemDraw.Document.6.0">
                  <p:embed/>
                </p:oleObj>
              </mc:Choice>
              <mc:Fallback>
                <p:oleObj r:id="rId11" imgW="1470368" imgH="609240" progId="ChemDraw.Document.6.0">
                  <p:embed/>
                  <p:pic>
                    <p:nvPicPr>
                      <p:cNvPr id="607246"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188" y="5454650"/>
                        <a:ext cx="2755900" cy="1143000"/>
                      </a:xfrm>
                      <a:prstGeom prst="rect">
                        <a:avLst/>
                      </a:prstGeom>
                      <a:solidFill>
                        <a:schemeClr val="bg1"/>
                      </a:solidFill>
                      <a:ln>
                        <a:noFill/>
                      </a:ln>
                      <a:effectLst/>
                    </p:spPr>
                  </p:pic>
                </p:oleObj>
              </mc:Fallback>
            </mc:AlternateContent>
          </a:graphicData>
        </a:graphic>
      </p:graphicFrame>
      <p:graphicFrame>
        <p:nvGraphicFramePr>
          <p:cNvPr id="607247" name="Object 15"/>
          <p:cNvGraphicFramePr>
            <a:graphicFrameLocks noChangeAspect="1"/>
          </p:cNvGraphicFramePr>
          <p:nvPr/>
        </p:nvGraphicFramePr>
        <p:xfrm>
          <a:off x="3419475" y="5876925"/>
          <a:ext cx="2590800" cy="690563"/>
        </p:xfrm>
        <a:graphic>
          <a:graphicData uri="http://schemas.openxmlformats.org/presentationml/2006/ole">
            <mc:AlternateContent xmlns:mc="http://schemas.openxmlformats.org/markup-compatibility/2006">
              <mc:Choice xmlns:v="urn:schemas-microsoft-com:vml" Requires="v">
                <p:oleObj r:id="rId13" imgW="1380478" imgH="368459" progId="ChemDraw.Document.6.0">
                  <p:embed/>
                </p:oleObj>
              </mc:Choice>
              <mc:Fallback>
                <p:oleObj r:id="rId13" imgW="1380478" imgH="368459" progId="ChemDraw.Document.6.0">
                  <p:embed/>
                  <p:pic>
                    <p:nvPicPr>
                      <p:cNvPr id="607247"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19475" y="5876925"/>
                        <a:ext cx="2590800"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7249" name="Text Box 17"/>
          <p:cNvSpPr txBox="1">
            <a:spLocks noChangeArrowheads="1"/>
          </p:cNvSpPr>
          <p:nvPr/>
        </p:nvSpPr>
        <p:spPr bwMode="auto">
          <a:xfrm>
            <a:off x="6588125" y="2852738"/>
            <a:ext cx="2087563" cy="2679700"/>
          </a:xfrm>
          <a:prstGeom prst="rect">
            <a:avLst/>
          </a:prstGeom>
          <a:noFill/>
          <a:ln w="25400">
            <a:solidFill>
              <a:srgbClr val="800080"/>
            </a:solidFill>
            <a:miter lim="800000"/>
            <a:headEnd/>
            <a:tailEnd/>
          </a:ln>
        </p:spPr>
        <p:txBody>
          <a:bodyPr>
            <a:spAutoFit/>
          </a:bodyPr>
          <a:lstStyle/>
          <a:p>
            <a:pPr eaLnBrk="1" hangingPunct="1">
              <a:spcBef>
                <a:spcPct val="50000"/>
              </a:spcBef>
            </a:pPr>
            <a:r>
              <a:rPr lang="en-US" altLang="en-US">
                <a:solidFill>
                  <a:schemeClr val="accent2"/>
                </a:solidFill>
              </a:rPr>
              <a:t>※</a:t>
            </a:r>
            <a:r>
              <a:rPr lang="zh-CN" altLang="en-US" sz="2800">
                <a:solidFill>
                  <a:schemeClr val="accent2"/>
                </a:solidFill>
                <a:ea typeface="黑体" pitchFamily="49" charset="-122"/>
                <a:cs typeface="Arial" charset="0"/>
              </a:rPr>
              <a:t>通常只有</a:t>
            </a:r>
            <a:r>
              <a:rPr lang="en-US" altLang="zh-CN" sz="2800">
                <a:solidFill>
                  <a:srgbClr val="FF0000"/>
                </a:solidFill>
                <a:ea typeface="黑体" pitchFamily="49" charset="-122"/>
                <a:cs typeface="Arial" charset="0"/>
              </a:rPr>
              <a:t>HI</a:t>
            </a:r>
            <a:r>
              <a:rPr lang="zh-CN" altLang="en-US" sz="2800">
                <a:solidFill>
                  <a:srgbClr val="FF0000"/>
                </a:solidFill>
                <a:ea typeface="黑体" pitchFamily="49" charset="-122"/>
                <a:cs typeface="Arial" charset="0"/>
              </a:rPr>
              <a:t>、</a:t>
            </a:r>
            <a:r>
              <a:rPr lang="en-US" altLang="zh-CN" sz="2800">
                <a:solidFill>
                  <a:srgbClr val="FF0000"/>
                </a:solidFill>
                <a:ea typeface="黑体" pitchFamily="49" charset="-122"/>
                <a:cs typeface="Arial" charset="0"/>
              </a:rPr>
              <a:t>HBr</a:t>
            </a:r>
            <a:r>
              <a:rPr lang="zh-CN" altLang="en-US" sz="2800">
                <a:solidFill>
                  <a:schemeClr val="accent2"/>
                </a:solidFill>
                <a:ea typeface="黑体" pitchFamily="49" charset="-122"/>
                <a:cs typeface="Arial" charset="0"/>
              </a:rPr>
              <a:t>才能使醚键发生断裂；过量氢卤酸得到卤代烃。</a:t>
            </a:r>
          </a:p>
        </p:txBody>
      </p:sp>
      <p:sp>
        <p:nvSpPr>
          <p:cNvPr id="11274" name="灯片编号占位符 9"/>
          <p:cNvSpPr>
            <a:spLocks noGrp="1"/>
          </p:cNvSpPr>
          <p:nvPr>
            <p:ph type="sldNum" sz="quarter" idx="12"/>
          </p:nvPr>
        </p:nvSpPr>
        <p:spPr>
          <a:noFill/>
        </p:spPr>
        <p:txBody>
          <a:bodyPr/>
          <a:lstStyle/>
          <a:p>
            <a:fld id="{F3B8804E-204D-41D3-A6A8-31EC600EFE03}" type="slidenum">
              <a:rPr lang="en-US" altLang="zh-CN"/>
              <a:pPr/>
              <a:t>54</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07244"/>
                                        </p:tgtEl>
                                        <p:attrNameLst>
                                          <p:attrName>style.visibility</p:attrName>
                                        </p:attrNameLst>
                                      </p:cBhvr>
                                      <p:to>
                                        <p:strVal val="visible"/>
                                      </p:to>
                                    </p:set>
                                    <p:animEffect transition="in" filter="checkerboard(across)">
                                      <p:cBhvr>
                                        <p:cTn id="7" dur="500"/>
                                        <p:tgtEl>
                                          <p:spTgt spid="6072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607245"/>
                                        </p:tgtEl>
                                        <p:attrNameLst>
                                          <p:attrName>style.visibility</p:attrName>
                                        </p:attrNameLst>
                                      </p:cBhvr>
                                      <p:to>
                                        <p:strVal val="visible"/>
                                      </p:to>
                                    </p:set>
                                    <p:animEffect transition="in" filter="checkerboard(across)">
                                      <p:cBhvr>
                                        <p:cTn id="12" dur="500"/>
                                        <p:tgtEl>
                                          <p:spTgt spid="6072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607246"/>
                                        </p:tgtEl>
                                        <p:attrNameLst>
                                          <p:attrName>style.visibility</p:attrName>
                                        </p:attrNameLst>
                                      </p:cBhvr>
                                      <p:to>
                                        <p:strVal val="visible"/>
                                      </p:to>
                                    </p:set>
                                    <p:animEffect transition="in" filter="checkerboard(across)">
                                      <p:cBhvr>
                                        <p:cTn id="17" dur="500"/>
                                        <p:tgtEl>
                                          <p:spTgt spid="6072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607247"/>
                                        </p:tgtEl>
                                        <p:attrNameLst>
                                          <p:attrName>style.visibility</p:attrName>
                                        </p:attrNameLst>
                                      </p:cBhvr>
                                      <p:to>
                                        <p:strVal val="visible"/>
                                      </p:to>
                                    </p:set>
                                    <p:animEffect transition="in" filter="checkerboard(across)">
                                      <p:cBhvr>
                                        <p:cTn id="22" dur="500"/>
                                        <p:tgtEl>
                                          <p:spTgt spid="6072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607249"/>
                                        </p:tgtEl>
                                        <p:attrNameLst>
                                          <p:attrName>style.visibility</p:attrName>
                                        </p:attrNameLst>
                                      </p:cBhvr>
                                      <p:to>
                                        <p:strVal val="visible"/>
                                      </p:to>
                                    </p:set>
                                    <p:animEffect transition="in" filter="checkerboard(across)">
                                      <p:cBhvr>
                                        <p:cTn id="27" dur="500"/>
                                        <p:tgtEl>
                                          <p:spTgt spid="607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4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C3B175F-9DF4-425B-88CF-D3B0FF3BC8EC}" type="slidenum">
              <a:rPr lang="en-US" altLang="zh-CN" smtClean="0"/>
              <a:pPr/>
              <a:t>55</a:t>
            </a:fld>
            <a:endParaRPr lang="en-US" altLang="zh-CN"/>
          </a:p>
        </p:txBody>
      </p:sp>
      <p:sp>
        <p:nvSpPr>
          <p:cNvPr id="3" name="Rectangle 14"/>
          <p:cNvSpPr>
            <a:spLocks noChangeArrowheads="1"/>
          </p:cNvSpPr>
          <p:nvPr/>
        </p:nvSpPr>
        <p:spPr bwMode="auto">
          <a:xfrm>
            <a:off x="0" y="260350"/>
            <a:ext cx="9144000" cy="461665"/>
          </a:xfrm>
          <a:prstGeom prst="rect">
            <a:avLst/>
          </a:prstGeom>
          <a:noFill/>
          <a:ln w="9525">
            <a:noFill/>
            <a:miter lim="800000"/>
            <a:headEnd/>
            <a:tailEnd/>
          </a:ln>
        </p:spPr>
        <p:txBody>
          <a:bodyPr>
            <a:spAutoFit/>
          </a:bodyPr>
          <a:lstStyle/>
          <a:p>
            <a:pPr marL="342900" indent="-342900">
              <a:buFont typeface="Wingdings" panose="05000000000000000000" pitchFamily="2" charset="2"/>
              <a:buChar char="Ø"/>
            </a:pPr>
            <a:r>
              <a:rPr lang="en-US" altLang="zh-CN" sz="2400" dirty="0">
                <a:solidFill>
                  <a:schemeClr val="accent2"/>
                </a:solidFill>
                <a:latin typeface="+mj-lt"/>
                <a:ea typeface="黑体" pitchFamily="49" charset="-122"/>
              </a:rPr>
              <a:t>S</a:t>
            </a:r>
            <a:r>
              <a:rPr lang="en-US" altLang="zh-CN" sz="2400" baseline="-25000" dirty="0">
                <a:solidFill>
                  <a:schemeClr val="accent2"/>
                </a:solidFill>
                <a:latin typeface="+mj-lt"/>
                <a:ea typeface="黑体" pitchFamily="49" charset="-122"/>
              </a:rPr>
              <a:t>N</a:t>
            </a:r>
            <a:r>
              <a:rPr lang="en-US" altLang="zh-CN" sz="2400" dirty="0">
                <a:solidFill>
                  <a:schemeClr val="accent2"/>
                </a:solidFill>
                <a:latin typeface="+mj-lt"/>
                <a:ea typeface="黑体" pitchFamily="49" charset="-122"/>
              </a:rPr>
              <a:t>2 </a:t>
            </a:r>
            <a:r>
              <a:rPr lang="en-US" altLang="zh-CN" sz="2400" i="1" dirty="0">
                <a:solidFill>
                  <a:schemeClr val="accent2"/>
                </a:solidFill>
                <a:latin typeface="+mj-lt"/>
                <a:ea typeface="黑体" pitchFamily="49" charset="-122"/>
              </a:rPr>
              <a:t>vs</a:t>
            </a:r>
            <a:r>
              <a:rPr lang="en-US" altLang="zh-CN" sz="2400" dirty="0">
                <a:solidFill>
                  <a:schemeClr val="accent2"/>
                </a:solidFill>
                <a:latin typeface="+mj-lt"/>
                <a:ea typeface="黑体" pitchFamily="49" charset="-122"/>
              </a:rPr>
              <a:t> S</a:t>
            </a:r>
            <a:r>
              <a:rPr lang="en-US" altLang="zh-CN" sz="2400" baseline="-25000" dirty="0">
                <a:solidFill>
                  <a:schemeClr val="accent2"/>
                </a:solidFill>
                <a:latin typeface="+mj-lt"/>
                <a:ea typeface="黑体" pitchFamily="49" charset="-122"/>
              </a:rPr>
              <a:t>N</a:t>
            </a:r>
            <a:r>
              <a:rPr lang="en-US" altLang="zh-CN" sz="2400" dirty="0">
                <a:solidFill>
                  <a:schemeClr val="accent2"/>
                </a:solidFill>
                <a:latin typeface="+mj-lt"/>
                <a:ea typeface="黑体" pitchFamily="49" charset="-122"/>
              </a:rPr>
              <a:t>1</a:t>
            </a:r>
            <a:endParaRPr lang="zh-CN" altLang="en-US" sz="2400" dirty="0">
              <a:solidFill>
                <a:schemeClr val="accent2"/>
              </a:solidFill>
              <a:latin typeface="+mj-lt"/>
              <a:ea typeface="黑体" pitchFamily="49" charset="-122"/>
            </a:endParaRPr>
          </a:p>
        </p:txBody>
      </p:sp>
      <p:graphicFrame>
        <p:nvGraphicFramePr>
          <p:cNvPr id="4" name="对象 3"/>
          <p:cNvGraphicFramePr>
            <a:graphicFrameLocks noChangeAspect="1"/>
          </p:cNvGraphicFramePr>
          <p:nvPr/>
        </p:nvGraphicFramePr>
        <p:xfrm>
          <a:off x="1493389" y="864802"/>
          <a:ext cx="5657804" cy="878849"/>
        </p:xfrm>
        <a:graphic>
          <a:graphicData uri="http://schemas.openxmlformats.org/presentationml/2006/ole">
            <mc:AlternateContent xmlns:mc="http://schemas.openxmlformats.org/markup-compatibility/2006">
              <mc:Choice xmlns:v="urn:schemas-microsoft-com:vml" Requires="v">
                <p:oleObj name="CS ChemDraw Drawing" r:id="rId2" imgW="2707700" imgH="420082" progId="ChemDraw.Document.6.0">
                  <p:embed/>
                </p:oleObj>
              </mc:Choice>
              <mc:Fallback>
                <p:oleObj name="CS ChemDraw Drawing" r:id="rId2" imgW="2707700" imgH="420082" progId="ChemDraw.Document.6.0">
                  <p:embed/>
                  <p:pic>
                    <p:nvPicPr>
                      <p:cNvPr id="4" name="对象 3"/>
                      <p:cNvPicPr/>
                      <p:nvPr/>
                    </p:nvPicPr>
                    <p:blipFill>
                      <a:blip r:embed="rId3"/>
                      <a:stretch>
                        <a:fillRect/>
                      </a:stretch>
                    </p:blipFill>
                    <p:spPr>
                      <a:xfrm>
                        <a:off x="1493389" y="864802"/>
                        <a:ext cx="5657804" cy="878849"/>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251520" y="1949337"/>
          <a:ext cx="8562980" cy="1074518"/>
        </p:xfrm>
        <a:graphic>
          <a:graphicData uri="http://schemas.openxmlformats.org/presentationml/2006/ole">
            <mc:AlternateContent xmlns:mc="http://schemas.openxmlformats.org/markup-compatibility/2006">
              <mc:Choice xmlns:v="urn:schemas-microsoft-com:vml" Requires="v">
                <p:oleObj name="CS ChemDraw Drawing" r:id="rId4" imgW="4099022" imgH="514708" progId="ChemDraw.Document.6.0">
                  <p:embed/>
                </p:oleObj>
              </mc:Choice>
              <mc:Fallback>
                <p:oleObj name="CS ChemDraw Drawing" r:id="rId4" imgW="4099022" imgH="514708" progId="ChemDraw.Document.6.0">
                  <p:embed/>
                  <p:pic>
                    <p:nvPicPr>
                      <p:cNvPr id="5" name="对象 4"/>
                      <p:cNvPicPr/>
                      <p:nvPr/>
                    </p:nvPicPr>
                    <p:blipFill>
                      <a:blip r:embed="rId5"/>
                      <a:stretch>
                        <a:fillRect/>
                      </a:stretch>
                    </p:blipFill>
                    <p:spPr>
                      <a:xfrm>
                        <a:off x="251520" y="1949337"/>
                        <a:ext cx="8562980" cy="1074518"/>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1723603" y="3417164"/>
          <a:ext cx="5133813" cy="1160746"/>
        </p:xfrm>
        <a:graphic>
          <a:graphicData uri="http://schemas.openxmlformats.org/presentationml/2006/ole">
            <mc:AlternateContent xmlns:mc="http://schemas.openxmlformats.org/markup-compatibility/2006">
              <mc:Choice xmlns:v="urn:schemas-microsoft-com:vml" Requires="v">
                <p:oleObj name="CS ChemDraw Drawing" r:id="rId6" imgW="2457764" imgH="555928" progId="ChemDraw.Document.6.0">
                  <p:embed/>
                </p:oleObj>
              </mc:Choice>
              <mc:Fallback>
                <p:oleObj name="CS ChemDraw Drawing" r:id="rId6" imgW="2457764" imgH="555928" progId="ChemDraw.Document.6.0">
                  <p:embed/>
                  <p:pic>
                    <p:nvPicPr>
                      <p:cNvPr id="6" name="对象 5"/>
                      <p:cNvPicPr/>
                      <p:nvPr/>
                    </p:nvPicPr>
                    <p:blipFill>
                      <a:blip r:embed="rId7"/>
                      <a:stretch>
                        <a:fillRect/>
                      </a:stretch>
                    </p:blipFill>
                    <p:spPr>
                      <a:xfrm>
                        <a:off x="1723603" y="3417164"/>
                        <a:ext cx="5133813" cy="1160746"/>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530225" y="4691063"/>
          <a:ext cx="7929563" cy="1185862"/>
        </p:xfrm>
        <a:graphic>
          <a:graphicData uri="http://schemas.openxmlformats.org/presentationml/2006/ole">
            <mc:AlternateContent xmlns:mc="http://schemas.openxmlformats.org/markup-compatibility/2006">
              <mc:Choice xmlns:v="urn:schemas-microsoft-com:vml" Requires="v">
                <p:oleObj name="CS ChemDraw Drawing" r:id="rId8" imgW="3795656" imgH="568115" progId="ChemDraw.Document.6.0">
                  <p:embed/>
                </p:oleObj>
              </mc:Choice>
              <mc:Fallback>
                <p:oleObj name="CS ChemDraw Drawing" r:id="rId8" imgW="3795656" imgH="568115" progId="ChemDraw.Document.6.0">
                  <p:embed/>
                  <p:pic>
                    <p:nvPicPr>
                      <p:cNvPr id="7" name="对象 6"/>
                      <p:cNvPicPr/>
                      <p:nvPr/>
                    </p:nvPicPr>
                    <p:blipFill>
                      <a:blip r:embed="rId9"/>
                      <a:stretch>
                        <a:fillRect/>
                      </a:stretch>
                    </p:blipFill>
                    <p:spPr>
                      <a:xfrm>
                        <a:off x="530225" y="4691063"/>
                        <a:ext cx="7929563" cy="1185862"/>
                      </a:xfrm>
                      <a:prstGeom prst="rect">
                        <a:avLst/>
                      </a:prstGeom>
                    </p:spPr>
                  </p:pic>
                </p:oleObj>
              </mc:Fallback>
            </mc:AlternateContent>
          </a:graphicData>
        </a:graphic>
      </p:graphicFrame>
      <p:cxnSp>
        <p:nvCxnSpPr>
          <p:cNvPr id="9" name="直接连接符 8"/>
          <p:cNvCxnSpPr/>
          <p:nvPr/>
        </p:nvCxnSpPr>
        <p:spPr bwMode="auto">
          <a:xfrm>
            <a:off x="0" y="3212976"/>
            <a:ext cx="9144000" cy="0"/>
          </a:xfrm>
          <a:prstGeom prst="line">
            <a:avLst/>
          </a:prstGeom>
          <a:solidFill>
            <a:schemeClr val="accent1"/>
          </a:solidFill>
          <a:ln w="50800" cap="flat" cmpd="sng" algn="ctr">
            <a:solidFill>
              <a:srgbClr val="00B050"/>
            </a:solidFill>
            <a:prstDash val="sysDash"/>
            <a:round/>
            <a:headEnd type="none" w="med" len="med"/>
            <a:tailEnd type="none" w="med" len="med"/>
          </a:ln>
          <a:effectLst/>
        </p:spPr>
      </p:cxnSp>
    </p:spTree>
    <p:extLst>
      <p:ext uri="{BB962C8B-B14F-4D97-AF65-F5344CB8AC3E}">
        <p14:creationId xmlns:p14="http://schemas.microsoft.com/office/powerpoint/2010/main" val="1812939325"/>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p:cNvSpPr txBox="1">
            <a:spLocks noChangeArrowheads="1"/>
          </p:cNvSpPr>
          <p:nvPr/>
        </p:nvSpPr>
        <p:spPr bwMode="auto">
          <a:xfrm>
            <a:off x="0" y="0"/>
            <a:ext cx="9144000" cy="590354"/>
          </a:xfrm>
          <a:prstGeom prst="rect">
            <a:avLst/>
          </a:prstGeom>
          <a:blipFill>
            <a:blip r:embed="rId2"/>
            <a:tile tx="0" ty="0" sx="100000" sy="100000" flip="none" algn="tl"/>
          </a:blipFill>
          <a:ln w="9525">
            <a:noFill/>
            <a:miter lim="800000"/>
            <a:headEnd/>
            <a:tailEnd/>
          </a:ln>
        </p:spPr>
        <p:txBody>
          <a:bodyPr>
            <a:spAutoFit/>
          </a:bodyPr>
          <a:lstStyle/>
          <a:p>
            <a:pPr algn="ctr" eaLnBrk="1" hangingPunct="1">
              <a:lnSpc>
                <a:spcPct val="130000"/>
              </a:lnSpc>
              <a:buFont typeface="Wingdings" pitchFamily="2" charset="2"/>
              <a:buNone/>
            </a:pPr>
            <a:r>
              <a:rPr kumimoji="1" lang="en-US" altLang="zh-CN" sz="2800" dirty="0">
                <a:solidFill>
                  <a:srgbClr val="002060"/>
                </a:solidFill>
                <a:ea typeface="楷体_GB2312" pitchFamily="49" charset="-122"/>
                <a:cs typeface="Arial" charset="0"/>
              </a:rPr>
              <a:t>3. Auto-Oxidation</a:t>
            </a:r>
            <a:r>
              <a:rPr kumimoji="1" lang="zh-CN" altLang="en-US" sz="2800" dirty="0">
                <a:solidFill>
                  <a:srgbClr val="002060"/>
                </a:solidFill>
                <a:latin typeface="黑体" pitchFamily="49" charset="-122"/>
                <a:ea typeface="黑体" pitchFamily="49" charset="-122"/>
                <a:cs typeface="Arial" charset="0"/>
              </a:rPr>
              <a:t>（自氧化）</a:t>
            </a:r>
          </a:p>
        </p:txBody>
      </p:sp>
      <p:graphicFrame>
        <p:nvGraphicFramePr>
          <p:cNvPr id="12291" name="Object 5"/>
          <p:cNvGraphicFramePr>
            <a:graphicFrameLocks noChangeAspect="1"/>
          </p:cNvGraphicFramePr>
          <p:nvPr/>
        </p:nvGraphicFramePr>
        <p:xfrm>
          <a:off x="1908175" y="1268413"/>
          <a:ext cx="4537075" cy="1711325"/>
        </p:xfrm>
        <a:graphic>
          <a:graphicData uri="http://schemas.openxmlformats.org/presentationml/2006/ole">
            <mc:AlternateContent xmlns:mc="http://schemas.openxmlformats.org/markup-compatibility/2006">
              <mc:Choice xmlns:v="urn:schemas-microsoft-com:vml" Requires="v">
                <p:oleObj r:id="rId3" imgW="2195699" imgH="828696" progId="ChemDraw.Document.6.0">
                  <p:embed/>
                </p:oleObj>
              </mc:Choice>
              <mc:Fallback>
                <p:oleObj r:id="rId3" imgW="2195699" imgH="828696" progId="ChemDraw.Document.6.0">
                  <p:embed/>
                  <p:pic>
                    <p:nvPicPr>
                      <p:cNvPr id="1229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268413"/>
                        <a:ext cx="4537075" cy="171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2774" name="Text Box 6"/>
          <p:cNvSpPr txBox="1">
            <a:spLocks noChangeArrowheads="1"/>
          </p:cNvSpPr>
          <p:nvPr/>
        </p:nvSpPr>
        <p:spPr bwMode="auto">
          <a:xfrm>
            <a:off x="539750" y="3573463"/>
            <a:ext cx="8353425" cy="2100262"/>
          </a:xfrm>
          <a:prstGeom prst="rect">
            <a:avLst/>
          </a:prstGeom>
          <a:noFill/>
          <a:ln w="9525">
            <a:noFill/>
            <a:miter lim="800000"/>
            <a:headEnd/>
            <a:tailEnd/>
          </a:ln>
          <a:effectLst/>
        </p:spPr>
        <p:txBody>
          <a:bodyPr>
            <a:spAutoFit/>
          </a:bodyPr>
          <a:lstStyle/>
          <a:p>
            <a:pPr eaLnBrk="1" hangingPunct="1">
              <a:spcBef>
                <a:spcPct val="50000"/>
              </a:spcBef>
              <a:defRPr/>
            </a:pPr>
            <a:r>
              <a:rPr kumimoji="1" lang="zh-CN" altLang="en-US" sz="2400" dirty="0">
                <a:solidFill>
                  <a:srgbClr val="FF3300"/>
                </a:solidFill>
                <a:effectLst>
                  <a:outerShdw blurRad="38100" dist="38100" dir="2700000" algn="tl">
                    <a:srgbClr val="C0C0C0"/>
                  </a:outerShdw>
                </a:effectLst>
                <a:ea typeface="黑体" pitchFamily="49" charset="-122"/>
                <a:cs typeface="Arial" charset="0"/>
              </a:rPr>
              <a:t>提示：</a:t>
            </a:r>
            <a:r>
              <a:rPr kumimoji="1" lang="zh-CN" altLang="en-US" sz="2400" dirty="0">
                <a:solidFill>
                  <a:srgbClr val="000000"/>
                </a:solidFill>
                <a:effectLst>
                  <a:outerShdw blurRad="38100" dist="38100" dir="2700000" algn="tl">
                    <a:srgbClr val="C0C0C0"/>
                  </a:outerShdw>
                </a:effectLst>
                <a:ea typeface="黑体" pitchFamily="49" charset="-122"/>
                <a:cs typeface="Arial" charset="0"/>
              </a:rPr>
              <a:t>醚类试剂（</a:t>
            </a:r>
            <a:r>
              <a:rPr kumimoji="1" lang="zh-CN" altLang="en-US" sz="2400" dirty="0">
                <a:solidFill>
                  <a:srgbClr val="FF0000"/>
                </a:solidFill>
                <a:effectLst>
                  <a:outerShdw blurRad="38100" dist="38100" dir="2700000" algn="tl">
                    <a:srgbClr val="C0C0C0"/>
                  </a:outerShdw>
                </a:effectLst>
                <a:ea typeface="黑体" pitchFamily="49" charset="-122"/>
                <a:cs typeface="Arial" charset="0"/>
              </a:rPr>
              <a:t>乙醚、</a:t>
            </a:r>
            <a:r>
              <a:rPr kumimoji="1" lang="en-US" altLang="zh-CN" sz="2400" dirty="0">
                <a:solidFill>
                  <a:srgbClr val="FF0000"/>
                </a:solidFill>
                <a:effectLst>
                  <a:outerShdw blurRad="38100" dist="38100" dir="2700000" algn="tl">
                    <a:srgbClr val="C0C0C0"/>
                  </a:outerShdw>
                </a:effectLst>
                <a:ea typeface="黑体" pitchFamily="49" charset="-122"/>
                <a:cs typeface="Arial" charset="0"/>
              </a:rPr>
              <a:t>THF</a:t>
            </a:r>
            <a:r>
              <a:rPr kumimoji="1" lang="zh-CN" altLang="en-US" sz="2400" dirty="0">
                <a:solidFill>
                  <a:srgbClr val="000000"/>
                </a:solidFill>
                <a:effectLst>
                  <a:outerShdw blurRad="38100" dist="38100" dir="2700000" algn="tl">
                    <a:srgbClr val="C0C0C0"/>
                  </a:outerShdw>
                </a:effectLst>
                <a:ea typeface="黑体" pitchFamily="49" charset="-122"/>
                <a:cs typeface="Arial" charset="0"/>
              </a:rPr>
              <a:t>等）久置使用时要当心</a:t>
            </a:r>
          </a:p>
          <a:p>
            <a:pPr eaLnBrk="1" hangingPunct="1">
              <a:spcBef>
                <a:spcPct val="50000"/>
              </a:spcBef>
              <a:buClr>
                <a:srgbClr val="FF3300"/>
              </a:buClr>
              <a:buSzPct val="120000"/>
              <a:buFontTx/>
              <a:buChar char="•"/>
              <a:defRPr/>
            </a:pPr>
            <a:r>
              <a:rPr kumimoji="1" lang="zh-CN" altLang="en-US" sz="2400" dirty="0">
                <a:solidFill>
                  <a:srgbClr val="000000"/>
                </a:solidFill>
                <a:effectLst>
                  <a:outerShdw blurRad="38100" dist="38100" dir="2700000" algn="tl">
                    <a:srgbClr val="C0C0C0"/>
                  </a:outerShdw>
                </a:effectLst>
                <a:ea typeface="黑体" pitchFamily="49" charset="-122"/>
                <a:cs typeface="Arial" charset="0"/>
              </a:rPr>
              <a:t> </a:t>
            </a:r>
            <a:r>
              <a:rPr kumimoji="1" lang="zh-CN" altLang="en-US" sz="2400" dirty="0">
                <a:solidFill>
                  <a:srgbClr val="0000FF"/>
                </a:solidFill>
                <a:effectLst>
                  <a:outerShdw blurRad="38100" dist="38100" dir="2700000" algn="tl">
                    <a:srgbClr val="C0C0C0"/>
                  </a:outerShdw>
                </a:effectLst>
                <a:ea typeface="黑体" pitchFamily="49" charset="-122"/>
                <a:cs typeface="Arial" charset="0"/>
              </a:rPr>
              <a:t>先用淀粉－</a:t>
            </a:r>
            <a:r>
              <a:rPr kumimoji="1" lang="en-US" altLang="zh-CN" sz="2400" dirty="0">
                <a:solidFill>
                  <a:srgbClr val="0000FF"/>
                </a:solidFill>
                <a:effectLst>
                  <a:outerShdw blurRad="38100" dist="38100" dir="2700000" algn="tl">
                    <a:srgbClr val="C0C0C0"/>
                  </a:outerShdw>
                </a:effectLst>
                <a:ea typeface="黑体" pitchFamily="49" charset="-122"/>
                <a:cs typeface="Arial" charset="0"/>
              </a:rPr>
              <a:t>KI</a:t>
            </a:r>
            <a:r>
              <a:rPr kumimoji="1" lang="zh-CN" altLang="en-US" sz="2400" dirty="0">
                <a:solidFill>
                  <a:srgbClr val="0000FF"/>
                </a:solidFill>
                <a:effectLst>
                  <a:outerShdw blurRad="38100" dist="38100" dir="2700000" algn="tl">
                    <a:srgbClr val="C0C0C0"/>
                  </a:outerShdw>
                </a:effectLst>
                <a:ea typeface="黑体" pitchFamily="49" charset="-122"/>
                <a:cs typeface="Arial" charset="0"/>
              </a:rPr>
              <a:t>（</a:t>
            </a:r>
            <a:r>
              <a:rPr kumimoji="1" lang="en-US" altLang="zh-CN" sz="2400" dirty="0">
                <a:solidFill>
                  <a:srgbClr val="0000FF"/>
                </a:solidFill>
                <a:effectLst>
                  <a:outerShdw blurRad="38100" dist="38100" dir="2700000" algn="tl">
                    <a:srgbClr val="C0C0C0"/>
                  </a:outerShdw>
                </a:effectLst>
                <a:ea typeface="黑体" pitchFamily="49" charset="-122"/>
                <a:cs typeface="Arial" charset="0"/>
              </a:rPr>
              <a:t>2</a:t>
            </a:r>
            <a:r>
              <a:rPr kumimoji="1" lang="zh-CN" altLang="en-US" sz="2400" dirty="0">
                <a:solidFill>
                  <a:srgbClr val="0000FF"/>
                </a:solidFill>
                <a:effectLst>
                  <a:outerShdw blurRad="38100" dist="38100" dir="2700000" algn="tl">
                    <a:srgbClr val="C0C0C0"/>
                  </a:outerShdw>
                </a:effectLst>
                <a:ea typeface="黑体" pitchFamily="49" charset="-122"/>
                <a:cs typeface="Arial" charset="0"/>
              </a:rPr>
              <a:t>％的醋酸溶液）试验</a:t>
            </a:r>
          </a:p>
          <a:p>
            <a:pPr eaLnBrk="1" hangingPunct="1">
              <a:spcBef>
                <a:spcPct val="50000"/>
              </a:spcBef>
              <a:buClr>
                <a:srgbClr val="FF3300"/>
              </a:buClr>
              <a:buSzPct val="120000"/>
              <a:buFontTx/>
              <a:buChar char="•"/>
              <a:defRPr/>
            </a:pPr>
            <a:r>
              <a:rPr kumimoji="1" lang="zh-CN" altLang="en-US" sz="2400" dirty="0">
                <a:solidFill>
                  <a:srgbClr val="0000FF"/>
                </a:solidFill>
                <a:effectLst>
                  <a:outerShdw blurRad="38100" dist="38100" dir="2700000" algn="tl">
                    <a:srgbClr val="C0C0C0"/>
                  </a:outerShdw>
                </a:effectLst>
                <a:ea typeface="黑体" pitchFamily="49" charset="-122"/>
                <a:cs typeface="Arial" charset="0"/>
              </a:rPr>
              <a:t> 蒸馏时勿蒸干</a:t>
            </a:r>
          </a:p>
          <a:p>
            <a:pPr eaLnBrk="1" hangingPunct="1">
              <a:spcBef>
                <a:spcPct val="50000"/>
              </a:spcBef>
              <a:buClr>
                <a:srgbClr val="FF3300"/>
              </a:buClr>
              <a:buSzPct val="120000"/>
              <a:buFontTx/>
              <a:buChar char="•"/>
              <a:defRPr/>
            </a:pPr>
            <a:r>
              <a:rPr kumimoji="1" lang="zh-CN" altLang="en-US" sz="2400" dirty="0">
                <a:solidFill>
                  <a:srgbClr val="0000FF"/>
                </a:solidFill>
                <a:effectLst>
                  <a:outerShdw blurRad="38100" dist="38100" dir="2700000" algn="tl">
                    <a:srgbClr val="C0C0C0"/>
                  </a:outerShdw>
                </a:effectLst>
                <a:ea typeface="黑体" pitchFamily="49" charset="-122"/>
                <a:cs typeface="Arial" charset="0"/>
              </a:rPr>
              <a:t> 可用还原剂处理除去过氧化物（如</a:t>
            </a:r>
            <a:r>
              <a:rPr kumimoji="1" lang="en-US" altLang="zh-CN" sz="2400" dirty="0">
                <a:solidFill>
                  <a:srgbClr val="0000FF"/>
                </a:solidFill>
                <a:effectLst>
                  <a:outerShdw blurRad="38100" dist="38100" dir="2700000" algn="tl">
                    <a:srgbClr val="C0C0C0"/>
                  </a:outerShdw>
                </a:effectLst>
                <a:ea typeface="黑体" pitchFamily="49" charset="-122"/>
                <a:cs typeface="Arial" charset="0"/>
              </a:rPr>
              <a:t>FeSO</a:t>
            </a:r>
            <a:r>
              <a:rPr kumimoji="1" lang="en-US" altLang="zh-CN" sz="2400" baseline="-25000" dirty="0">
                <a:solidFill>
                  <a:srgbClr val="0000FF"/>
                </a:solidFill>
                <a:effectLst>
                  <a:outerShdw blurRad="38100" dist="38100" dir="2700000" algn="tl">
                    <a:srgbClr val="C0C0C0"/>
                  </a:outerShdw>
                </a:effectLst>
                <a:ea typeface="黑体" pitchFamily="49" charset="-122"/>
                <a:cs typeface="Arial" charset="0"/>
              </a:rPr>
              <a:t>4</a:t>
            </a:r>
            <a:r>
              <a:rPr kumimoji="1" lang="zh-CN" altLang="en-US" sz="2400" dirty="0">
                <a:solidFill>
                  <a:srgbClr val="0000FF"/>
                </a:solidFill>
                <a:effectLst>
                  <a:outerShdw blurRad="38100" dist="38100" dir="2700000" algn="tl">
                    <a:srgbClr val="C0C0C0"/>
                  </a:outerShdw>
                </a:effectLst>
                <a:ea typeface="黑体" pitchFamily="49" charset="-122"/>
                <a:cs typeface="Arial" charset="0"/>
              </a:rPr>
              <a:t>，</a:t>
            </a:r>
            <a:r>
              <a:rPr kumimoji="1" lang="en-US" altLang="zh-CN" sz="2400" dirty="0">
                <a:solidFill>
                  <a:srgbClr val="0000FF"/>
                </a:solidFill>
                <a:effectLst>
                  <a:outerShdw blurRad="38100" dist="38100" dir="2700000" algn="tl">
                    <a:srgbClr val="C0C0C0"/>
                  </a:outerShdw>
                </a:effectLst>
                <a:ea typeface="黑体" pitchFamily="49" charset="-122"/>
                <a:cs typeface="Arial" charset="0"/>
              </a:rPr>
              <a:t>LiAlH</a:t>
            </a:r>
            <a:r>
              <a:rPr kumimoji="1" lang="en-US" altLang="zh-CN" sz="2400" baseline="-25000" dirty="0">
                <a:solidFill>
                  <a:srgbClr val="0000FF"/>
                </a:solidFill>
                <a:effectLst>
                  <a:outerShdw blurRad="38100" dist="38100" dir="2700000" algn="tl">
                    <a:srgbClr val="C0C0C0"/>
                  </a:outerShdw>
                </a:effectLst>
                <a:ea typeface="黑体" pitchFamily="49" charset="-122"/>
                <a:cs typeface="Arial" charset="0"/>
              </a:rPr>
              <a:t>4</a:t>
            </a:r>
            <a:r>
              <a:rPr kumimoji="1" lang="zh-CN" altLang="en-US" sz="2400" dirty="0">
                <a:solidFill>
                  <a:srgbClr val="0000FF"/>
                </a:solidFill>
                <a:effectLst>
                  <a:outerShdw blurRad="38100" dist="38100" dir="2700000" algn="tl">
                    <a:srgbClr val="C0C0C0"/>
                  </a:outerShdw>
                </a:effectLst>
                <a:ea typeface="黑体" pitchFamily="49" charset="-122"/>
                <a:cs typeface="Arial" charset="0"/>
              </a:rPr>
              <a:t>，</a:t>
            </a:r>
            <a:r>
              <a:rPr kumimoji="1" lang="en-US" altLang="zh-CN" sz="2400" dirty="0">
                <a:solidFill>
                  <a:srgbClr val="0000FF"/>
                </a:solidFill>
                <a:effectLst>
                  <a:outerShdw blurRad="38100" dist="38100" dir="2700000" algn="tl">
                    <a:srgbClr val="C0C0C0"/>
                  </a:outerShdw>
                </a:effectLst>
                <a:ea typeface="黑体" pitchFamily="49" charset="-122"/>
                <a:cs typeface="Arial" charset="0"/>
              </a:rPr>
              <a:t>Na</a:t>
            </a:r>
            <a:r>
              <a:rPr kumimoji="1" lang="zh-CN" altLang="en-US" sz="2400" dirty="0">
                <a:solidFill>
                  <a:srgbClr val="0000FF"/>
                </a:solidFill>
                <a:effectLst>
                  <a:outerShdw blurRad="38100" dist="38100" dir="2700000" algn="tl">
                    <a:srgbClr val="C0C0C0"/>
                  </a:outerShdw>
                </a:effectLst>
                <a:ea typeface="黑体" pitchFamily="49" charset="-122"/>
                <a:cs typeface="Arial" charset="0"/>
              </a:rPr>
              <a:t>等）</a:t>
            </a:r>
          </a:p>
        </p:txBody>
      </p:sp>
      <p:sp>
        <p:nvSpPr>
          <p:cNvPr id="12293" name="灯片编号占位符 4"/>
          <p:cNvSpPr>
            <a:spLocks noGrp="1"/>
          </p:cNvSpPr>
          <p:nvPr>
            <p:ph type="sldNum" sz="quarter" idx="12"/>
          </p:nvPr>
        </p:nvSpPr>
        <p:spPr>
          <a:noFill/>
        </p:spPr>
        <p:txBody>
          <a:bodyPr/>
          <a:lstStyle/>
          <a:p>
            <a:fld id="{0AFE41C7-9B3C-4A5B-94FC-52F4734FA066}" type="slidenum">
              <a:rPr lang="en-US" altLang="zh-CN"/>
              <a:pPr/>
              <a:t>56</a:t>
            </a:fld>
            <a:endParaRPr lang="en-US" altLang="zh-CN"/>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4"/>
          <p:cNvSpPr txBox="1">
            <a:spLocks noChangeArrowheads="1"/>
          </p:cNvSpPr>
          <p:nvPr/>
        </p:nvSpPr>
        <p:spPr bwMode="auto">
          <a:xfrm>
            <a:off x="0" y="0"/>
            <a:ext cx="9144000" cy="590354"/>
          </a:xfrm>
          <a:prstGeom prst="rect">
            <a:avLst/>
          </a:prstGeom>
          <a:blipFill>
            <a:blip r:embed="rId2"/>
            <a:tile tx="0" ty="0" sx="100000" sy="100000" flip="none" algn="tl"/>
          </a:blipFill>
          <a:ln w="9525">
            <a:noFill/>
            <a:miter lim="800000"/>
            <a:headEnd/>
            <a:tailEnd/>
          </a:ln>
        </p:spPr>
        <p:txBody>
          <a:bodyPr>
            <a:spAutoFit/>
          </a:bodyPr>
          <a:lstStyle/>
          <a:p>
            <a:pPr algn="ctr" eaLnBrk="1" hangingPunct="1">
              <a:lnSpc>
                <a:spcPct val="130000"/>
              </a:lnSpc>
              <a:buFont typeface="Wingdings" pitchFamily="2" charset="2"/>
              <a:buNone/>
            </a:pPr>
            <a:r>
              <a:rPr kumimoji="1" lang="en-US" altLang="zh-CN" sz="2800" dirty="0">
                <a:solidFill>
                  <a:srgbClr val="002060"/>
                </a:solidFill>
                <a:ea typeface="楷体_GB2312" pitchFamily="49" charset="-122"/>
                <a:cs typeface="Arial" charset="0"/>
              </a:rPr>
              <a:t>4. Preparation</a:t>
            </a:r>
            <a:r>
              <a:rPr kumimoji="1" lang="en-US" altLang="en-US" sz="2800" dirty="0">
                <a:solidFill>
                  <a:srgbClr val="002060"/>
                </a:solidFill>
                <a:ea typeface="楷体_GB2312" pitchFamily="49" charset="-122"/>
                <a:cs typeface="Arial" charset="0"/>
              </a:rPr>
              <a:t> of </a:t>
            </a:r>
            <a:r>
              <a:rPr kumimoji="1" lang="en-US" altLang="zh-CN" sz="2800" dirty="0">
                <a:solidFill>
                  <a:srgbClr val="002060"/>
                </a:solidFill>
                <a:ea typeface="楷体_GB2312" pitchFamily="49" charset="-122"/>
                <a:cs typeface="Arial" charset="0"/>
              </a:rPr>
              <a:t>E</a:t>
            </a:r>
            <a:r>
              <a:rPr kumimoji="1" lang="en-US" altLang="en-US" sz="2800" dirty="0">
                <a:solidFill>
                  <a:srgbClr val="002060"/>
                </a:solidFill>
                <a:ea typeface="楷体_GB2312" pitchFamily="49" charset="-122"/>
                <a:cs typeface="Arial" charset="0"/>
              </a:rPr>
              <a:t>thers  </a:t>
            </a:r>
            <a:r>
              <a:rPr kumimoji="1" lang="zh-CN" altLang="en-US" sz="2800" dirty="0">
                <a:solidFill>
                  <a:srgbClr val="002060"/>
                </a:solidFill>
                <a:latin typeface="黑体" pitchFamily="49" charset="-122"/>
                <a:ea typeface="黑体" pitchFamily="49" charset="-122"/>
                <a:cs typeface="Arial" charset="0"/>
              </a:rPr>
              <a:t>（</a:t>
            </a:r>
            <a:r>
              <a:rPr kumimoji="1" lang="en-US" altLang="en-US" sz="2800" dirty="0" err="1">
                <a:solidFill>
                  <a:srgbClr val="002060"/>
                </a:solidFill>
                <a:latin typeface="黑体" pitchFamily="49" charset="-122"/>
                <a:ea typeface="黑体" pitchFamily="49" charset="-122"/>
                <a:cs typeface="Arial" charset="0"/>
              </a:rPr>
              <a:t>醚的制法</a:t>
            </a:r>
            <a:r>
              <a:rPr kumimoji="1" lang="zh-CN" altLang="en-US" sz="2800" dirty="0">
                <a:solidFill>
                  <a:srgbClr val="002060"/>
                </a:solidFill>
                <a:latin typeface="黑体" pitchFamily="49" charset="-122"/>
                <a:ea typeface="黑体" pitchFamily="49" charset="-122"/>
                <a:cs typeface="Arial" charset="0"/>
              </a:rPr>
              <a:t>）</a:t>
            </a:r>
          </a:p>
        </p:txBody>
      </p:sp>
      <p:graphicFrame>
        <p:nvGraphicFramePr>
          <p:cNvPr id="13315" name="Object 5"/>
          <p:cNvGraphicFramePr>
            <a:graphicFrameLocks noChangeAspect="1"/>
          </p:cNvGraphicFramePr>
          <p:nvPr/>
        </p:nvGraphicFramePr>
        <p:xfrm>
          <a:off x="684213" y="1052513"/>
          <a:ext cx="7416800" cy="4219575"/>
        </p:xfrm>
        <a:graphic>
          <a:graphicData uri="http://schemas.openxmlformats.org/presentationml/2006/ole">
            <mc:AlternateContent xmlns:mc="http://schemas.openxmlformats.org/markup-compatibility/2006">
              <mc:Choice xmlns:v="urn:schemas-microsoft-com:vml" Requires="v">
                <p:oleObj r:id="rId3" imgW="3724104" imgH="2119518" progId="ChemDraw.Document.6.0">
                  <p:embed/>
                </p:oleObj>
              </mc:Choice>
              <mc:Fallback>
                <p:oleObj r:id="rId3" imgW="3724104" imgH="2119518" progId="ChemDraw.Document.6.0">
                  <p:embed/>
                  <p:pic>
                    <p:nvPicPr>
                      <p:cNvPr id="1331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052513"/>
                        <a:ext cx="7416800" cy="421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6" name="灯片编号占位符 3"/>
          <p:cNvSpPr>
            <a:spLocks noGrp="1"/>
          </p:cNvSpPr>
          <p:nvPr>
            <p:ph type="sldNum" sz="quarter" idx="12"/>
          </p:nvPr>
        </p:nvSpPr>
        <p:spPr>
          <a:noFill/>
        </p:spPr>
        <p:txBody>
          <a:bodyPr/>
          <a:lstStyle/>
          <a:p>
            <a:fld id="{BE9F9DE4-BE93-4594-B082-348399DB848B}" type="slidenum">
              <a:rPr lang="en-US" altLang="zh-CN"/>
              <a:pPr/>
              <a:t>57</a:t>
            </a:fld>
            <a:endParaRPr lang="en-US" altLang="zh-CN"/>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4"/>
          <p:cNvSpPr txBox="1">
            <a:spLocks noChangeArrowheads="1"/>
          </p:cNvSpPr>
          <p:nvPr/>
        </p:nvSpPr>
        <p:spPr bwMode="auto">
          <a:xfrm>
            <a:off x="0" y="0"/>
            <a:ext cx="9144000" cy="594202"/>
          </a:xfrm>
          <a:prstGeom prst="rect">
            <a:avLst/>
          </a:prstGeom>
          <a:blipFill>
            <a:blip r:embed="rId2"/>
            <a:tile tx="0" ty="0" sx="100000" sy="100000" flip="none" algn="tl"/>
          </a:blipFill>
          <a:ln w="9525">
            <a:noFill/>
            <a:miter lim="800000"/>
            <a:headEnd/>
            <a:tailEnd/>
          </a:ln>
        </p:spPr>
        <p:txBody>
          <a:bodyPr>
            <a:spAutoFit/>
          </a:bodyPr>
          <a:lstStyle/>
          <a:p>
            <a:pPr algn="ctr" eaLnBrk="1" hangingPunct="1">
              <a:lnSpc>
                <a:spcPct val="130000"/>
              </a:lnSpc>
              <a:buFont typeface="Wingdings" pitchFamily="2" charset="2"/>
              <a:buNone/>
            </a:pPr>
            <a:r>
              <a:rPr kumimoji="1" lang="en-US" altLang="en-US" sz="2800" dirty="0">
                <a:solidFill>
                  <a:srgbClr val="002060"/>
                </a:solidFill>
                <a:ea typeface="楷体_GB2312" pitchFamily="49" charset="-122"/>
                <a:cs typeface="Arial" charset="0"/>
              </a:rPr>
              <a:t>Williamson </a:t>
            </a:r>
            <a:r>
              <a:rPr kumimoji="1" lang="en-US" altLang="zh-CN" sz="2800" dirty="0">
                <a:solidFill>
                  <a:srgbClr val="002060"/>
                </a:solidFill>
                <a:ea typeface="楷体_GB2312" pitchFamily="49" charset="-122"/>
                <a:cs typeface="Arial" charset="0"/>
              </a:rPr>
              <a:t>S</a:t>
            </a:r>
            <a:r>
              <a:rPr kumimoji="1" lang="en-US" altLang="en-US" sz="2800" dirty="0">
                <a:solidFill>
                  <a:srgbClr val="002060"/>
                </a:solidFill>
                <a:ea typeface="楷体_GB2312" pitchFamily="49" charset="-122"/>
                <a:cs typeface="Arial" charset="0"/>
              </a:rPr>
              <a:t>ynthesis</a:t>
            </a:r>
            <a:r>
              <a:rPr kumimoji="1" lang="zh-CN" altLang="en-US" sz="2800" dirty="0">
                <a:solidFill>
                  <a:srgbClr val="002060"/>
                </a:solidFill>
                <a:latin typeface="黑体" pitchFamily="49" charset="-122"/>
                <a:ea typeface="黑体" pitchFamily="49" charset="-122"/>
                <a:cs typeface="Arial" charset="0"/>
              </a:rPr>
              <a:t>（基本制法）</a:t>
            </a:r>
            <a:endParaRPr kumimoji="1" lang="en-US" altLang="zh-CN" sz="2800" dirty="0">
              <a:solidFill>
                <a:srgbClr val="002060"/>
              </a:solidFill>
              <a:latin typeface="黑体" pitchFamily="49" charset="-122"/>
              <a:ea typeface="黑体" pitchFamily="49" charset="-122"/>
              <a:cs typeface="Arial" charset="0"/>
            </a:endParaRPr>
          </a:p>
        </p:txBody>
      </p:sp>
      <p:graphicFrame>
        <p:nvGraphicFramePr>
          <p:cNvPr id="14339" name="Object 5"/>
          <p:cNvGraphicFramePr>
            <a:graphicFrameLocks noChangeAspect="1"/>
          </p:cNvGraphicFramePr>
          <p:nvPr/>
        </p:nvGraphicFramePr>
        <p:xfrm>
          <a:off x="611188" y="979488"/>
          <a:ext cx="7416800" cy="5019675"/>
        </p:xfrm>
        <a:graphic>
          <a:graphicData uri="http://schemas.openxmlformats.org/presentationml/2006/ole">
            <mc:AlternateContent xmlns:mc="http://schemas.openxmlformats.org/markup-compatibility/2006">
              <mc:Choice xmlns:v="urn:schemas-microsoft-com:vml" Requires="v">
                <p:oleObj r:id="rId3" imgW="3490875" imgH="2361919" progId="ChemDraw.Document.6.0">
                  <p:embed/>
                </p:oleObj>
              </mc:Choice>
              <mc:Fallback>
                <p:oleObj r:id="rId3" imgW="3490875" imgH="2361919" progId="ChemDraw.Document.6.0">
                  <p:embed/>
                  <p:pic>
                    <p:nvPicPr>
                      <p:cNvPr id="1433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979488"/>
                        <a:ext cx="7416800" cy="501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0" name="灯片编号占位符 3"/>
          <p:cNvSpPr>
            <a:spLocks noGrp="1"/>
          </p:cNvSpPr>
          <p:nvPr>
            <p:ph type="sldNum" sz="quarter" idx="12"/>
          </p:nvPr>
        </p:nvSpPr>
        <p:spPr>
          <a:noFill/>
        </p:spPr>
        <p:txBody>
          <a:bodyPr/>
          <a:lstStyle/>
          <a:p>
            <a:fld id="{CF5FD369-F0E6-4EF3-A427-47AA4E267B11}" type="slidenum">
              <a:rPr lang="en-US" altLang="zh-CN"/>
              <a:pPr/>
              <a:t>58</a:t>
            </a:fld>
            <a:endParaRPr lang="en-US" altLang="zh-CN"/>
          </a:p>
        </p:txBody>
      </p:sp>
      <p:sp>
        <p:nvSpPr>
          <p:cNvPr id="2" name="矩形 1">
            <a:extLst>
              <a:ext uri="{FF2B5EF4-FFF2-40B4-BE49-F238E27FC236}">
                <a16:creationId xmlns:a16="http://schemas.microsoft.com/office/drawing/2014/main" id="{6C9703F7-0197-4C22-AB8C-9A8348003638}"/>
              </a:ext>
            </a:extLst>
          </p:cNvPr>
          <p:cNvSpPr/>
          <p:nvPr/>
        </p:nvSpPr>
        <p:spPr bwMode="auto">
          <a:xfrm>
            <a:off x="611188" y="3645024"/>
            <a:ext cx="3456756" cy="121378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a typeface="宋体" pitchFamily="2" charset="-122"/>
            </a:endParaRPr>
          </a:p>
        </p:txBody>
      </p:sp>
      <p:pic>
        <p:nvPicPr>
          <p:cNvPr id="3" name="图片 2">
            <a:extLst>
              <a:ext uri="{FF2B5EF4-FFF2-40B4-BE49-F238E27FC236}">
                <a16:creationId xmlns:a16="http://schemas.microsoft.com/office/drawing/2014/main" id="{07E76BB4-55FF-4AB6-9D3B-355C487DB5DD}"/>
              </a:ext>
            </a:extLst>
          </p:cNvPr>
          <p:cNvPicPr>
            <a:picLocks noChangeAspect="1"/>
          </p:cNvPicPr>
          <p:nvPr/>
        </p:nvPicPr>
        <p:blipFill>
          <a:blip r:embed="rId5"/>
          <a:stretch>
            <a:fillRect/>
          </a:stretch>
        </p:blipFill>
        <p:spPr>
          <a:xfrm>
            <a:off x="755576" y="5104867"/>
            <a:ext cx="4104456" cy="98843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4"/>
          <p:cNvSpPr txBox="1">
            <a:spLocks noChangeArrowheads="1"/>
          </p:cNvSpPr>
          <p:nvPr/>
        </p:nvSpPr>
        <p:spPr bwMode="auto">
          <a:xfrm>
            <a:off x="0" y="0"/>
            <a:ext cx="9144000" cy="590550"/>
          </a:xfrm>
          <a:prstGeom prst="rect">
            <a:avLst/>
          </a:prstGeom>
          <a:blipFill>
            <a:blip r:embed="rId2"/>
            <a:tile tx="0" ty="0" sx="100000" sy="100000" flip="none" algn="tl"/>
          </a:blipFill>
          <a:ln w="9525">
            <a:noFill/>
            <a:miter lim="800000"/>
            <a:headEnd/>
            <a:tailEnd/>
          </a:ln>
        </p:spPr>
        <p:txBody>
          <a:bodyPr>
            <a:spAutoFit/>
          </a:bodyPr>
          <a:lstStyle/>
          <a:p>
            <a:pPr algn="ctr" eaLnBrk="1" hangingPunct="1">
              <a:lnSpc>
                <a:spcPct val="130000"/>
              </a:lnSpc>
              <a:buFont typeface="Wingdings" pitchFamily="2" charset="2"/>
              <a:buNone/>
            </a:pPr>
            <a:r>
              <a:rPr kumimoji="1" lang="en-US" altLang="zh-CN" sz="2800" dirty="0">
                <a:solidFill>
                  <a:srgbClr val="002060"/>
                </a:solidFill>
                <a:ea typeface="楷体_GB2312" pitchFamily="49" charset="-122"/>
                <a:cs typeface="Arial" charset="0"/>
              </a:rPr>
              <a:t>11.2 </a:t>
            </a:r>
            <a:r>
              <a:rPr kumimoji="1" lang="en-US" altLang="zh-CN" sz="2800" dirty="0" err="1">
                <a:solidFill>
                  <a:srgbClr val="002060"/>
                </a:solidFill>
                <a:ea typeface="楷体_GB2312" pitchFamily="49" charset="-122"/>
                <a:cs typeface="Arial" charset="0"/>
              </a:rPr>
              <a:t>Epoxides</a:t>
            </a:r>
            <a:r>
              <a:rPr kumimoji="1" lang="zh-CN" altLang="en-US" sz="2800" dirty="0">
                <a:solidFill>
                  <a:srgbClr val="002060"/>
                </a:solidFill>
                <a:latin typeface="黑体" pitchFamily="49" charset="-122"/>
                <a:ea typeface="黑体" pitchFamily="49" charset="-122"/>
                <a:cs typeface="Arial" charset="0"/>
              </a:rPr>
              <a:t>（环氧化合物）</a:t>
            </a:r>
          </a:p>
        </p:txBody>
      </p:sp>
      <p:sp>
        <p:nvSpPr>
          <p:cNvPr id="16388" name="灯片编号占位符 3"/>
          <p:cNvSpPr>
            <a:spLocks noGrp="1"/>
          </p:cNvSpPr>
          <p:nvPr>
            <p:ph type="sldNum" sz="quarter" idx="12"/>
          </p:nvPr>
        </p:nvSpPr>
        <p:spPr>
          <a:noFill/>
        </p:spPr>
        <p:txBody>
          <a:bodyPr/>
          <a:lstStyle/>
          <a:p>
            <a:fld id="{57B261A5-18D0-4CC0-BB77-AA7F18BB124B}" type="slidenum">
              <a:rPr lang="en-US" altLang="zh-CN"/>
              <a:pPr/>
              <a:t>59</a:t>
            </a:fld>
            <a:endParaRPr lang="en-US" altLang="zh-CN"/>
          </a:p>
        </p:txBody>
      </p:sp>
      <p:graphicFrame>
        <p:nvGraphicFramePr>
          <p:cNvPr id="16389" name="Object 5"/>
          <p:cNvGraphicFramePr>
            <a:graphicFrameLocks noChangeAspect="1"/>
          </p:cNvGraphicFramePr>
          <p:nvPr/>
        </p:nvGraphicFramePr>
        <p:xfrm>
          <a:off x="285720" y="785794"/>
          <a:ext cx="8508649" cy="5643602"/>
        </p:xfrm>
        <a:graphic>
          <a:graphicData uri="http://schemas.openxmlformats.org/presentationml/2006/ole">
            <mc:AlternateContent xmlns:mc="http://schemas.openxmlformats.org/markup-compatibility/2006">
              <mc:Choice xmlns:v="urn:schemas-microsoft-com:vml" Requires="v">
                <p:oleObj name="CS ChemDraw Drawing" r:id="rId3" imgW="4998225" imgH="3314514" progId="ChemDraw.Document.6.0">
                  <p:embed/>
                </p:oleObj>
              </mc:Choice>
              <mc:Fallback>
                <p:oleObj name="CS ChemDraw Drawing" r:id="rId3" imgW="4998225" imgH="3314514" progId="ChemDraw.Document.6.0">
                  <p:embed/>
                  <p:pic>
                    <p:nvPicPr>
                      <p:cNvPr id="1638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20" y="785794"/>
                        <a:ext cx="8508649" cy="5643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692150"/>
          </a:xfrm>
          <a:blipFill>
            <a:blip r:embed="rId2"/>
            <a:tile tx="0" ty="0" sx="100000" sy="100000" flip="none" algn="tl"/>
          </a:blipFill>
        </p:spPr>
        <p:txBody>
          <a:bodyPr/>
          <a:lstStyle/>
          <a:p>
            <a:pPr eaLnBrk="1" hangingPunct="1"/>
            <a:r>
              <a:rPr lang="en-US" altLang="zh-CN" sz="3200" dirty="0">
                <a:solidFill>
                  <a:schemeClr val="accent2"/>
                </a:solidFill>
                <a:ea typeface="楷体" pitchFamily="49" charset="-122"/>
              </a:rPr>
              <a:t>10.1.2. Physical Properties</a:t>
            </a:r>
          </a:p>
        </p:txBody>
      </p:sp>
      <p:sp>
        <p:nvSpPr>
          <p:cNvPr id="344070" name="Text Box 6"/>
          <p:cNvSpPr txBox="1">
            <a:spLocks noGrp="1" noChangeArrowheads="1"/>
          </p:cNvSpPr>
          <p:nvPr>
            <p:ph type="body" idx="1"/>
          </p:nvPr>
        </p:nvSpPr>
        <p:spPr>
          <a:xfrm>
            <a:off x="357158" y="642918"/>
            <a:ext cx="8229600" cy="4525962"/>
          </a:xfrm>
        </p:spPr>
        <p:txBody>
          <a:bodyPr/>
          <a:lstStyle/>
          <a:p>
            <a:pPr eaLnBrk="1" hangingPunct="1">
              <a:buFont typeface="Wingdings" pitchFamily="2" charset="2"/>
              <a:buChar char="Ø"/>
              <a:defRPr/>
            </a:pPr>
            <a:r>
              <a:rPr lang="en-US" altLang="zh-CN" dirty="0">
                <a:solidFill>
                  <a:schemeClr val="accent2"/>
                </a:solidFill>
              </a:rPr>
              <a:t>Smell and Statement</a:t>
            </a:r>
            <a:r>
              <a:rPr lang="zh-CN" altLang="en-US" dirty="0">
                <a:solidFill>
                  <a:schemeClr val="accent2"/>
                </a:solidFill>
              </a:rPr>
              <a:t>：</a:t>
            </a:r>
            <a:endParaRPr lang="en-US" altLang="zh-CN" dirty="0">
              <a:solidFill>
                <a:schemeClr val="accent2"/>
              </a:solidFill>
            </a:endParaRPr>
          </a:p>
        </p:txBody>
      </p:sp>
      <p:sp>
        <p:nvSpPr>
          <p:cNvPr id="12292" name="Rectangle 7"/>
          <p:cNvSpPr>
            <a:spLocks noChangeArrowheads="1"/>
          </p:cNvSpPr>
          <p:nvPr/>
        </p:nvSpPr>
        <p:spPr bwMode="auto">
          <a:xfrm>
            <a:off x="785786" y="1071546"/>
            <a:ext cx="7259423" cy="2031325"/>
          </a:xfrm>
          <a:prstGeom prst="rect">
            <a:avLst/>
          </a:prstGeom>
          <a:noFill/>
          <a:ln w="9525">
            <a:noFill/>
            <a:miter lim="800000"/>
            <a:headEnd/>
            <a:tailEnd/>
          </a:ln>
        </p:spPr>
        <p:txBody>
          <a:bodyPr wrap="none">
            <a:spAutoFit/>
          </a:bodyPr>
          <a:lstStyle/>
          <a:p>
            <a:pPr eaLnBrk="1" hangingPunct="1">
              <a:lnSpc>
                <a:spcPct val="150000"/>
              </a:lnSpc>
              <a:buFont typeface="Wingdings" pitchFamily="2" charset="2"/>
              <a:buChar char="¬"/>
            </a:pPr>
            <a:r>
              <a:rPr kumimoji="1" lang="en-US" altLang="zh-CN" sz="2800" dirty="0">
                <a:solidFill>
                  <a:schemeClr val="accent2"/>
                </a:solidFill>
                <a:latin typeface="Times New Roman" pitchFamily="18" charset="0"/>
                <a:ea typeface="黑体" pitchFamily="49" charset="-122"/>
              </a:rPr>
              <a:t>C</a:t>
            </a:r>
            <a:r>
              <a:rPr kumimoji="1" lang="en-US" altLang="zh-CN" sz="2800" baseline="-25000" dirty="0">
                <a:solidFill>
                  <a:schemeClr val="accent2"/>
                </a:solidFill>
                <a:latin typeface="Times New Roman" pitchFamily="18" charset="0"/>
                <a:ea typeface="黑体" pitchFamily="49" charset="-122"/>
              </a:rPr>
              <a:t>4 </a:t>
            </a:r>
            <a:r>
              <a:rPr kumimoji="1" lang="en-US" altLang="zh-CN" sz="2800" dirty="0">
                <a:solidFill>
                  <a:schemeClr val="accent2"/>
                </a:solidFill>
                <a:latin typeface="Times New Roman" pitchFamily="18" charset="0"/>
                <a:ea typeface="黑体" pitchFamily="49" charset="-122"/>
              </a:rPr>
              <a:t>  </a:t>
            </a:r>
            <a:r>
              <a:rPr kumimoji="1" lang="zh-CN" altLang="en-US" sz="2800" dirty="0">
                <a:solidFill>
                  <a:schemeClr val="accent2"/>
                </a:solidFill>
                <a:latin typeface="Times New Roman" pitchFamily="18" charset="0"/>
                <a:ea typeface="黑体" pitchFamily="49" charset="-122"/>
              </a:rPr>
              <a:t>以下的醇为</a:t>
            </a:r>
            <a:r>
              <a:rPr kumimoji="1" lang="zh-CN" altLang="en-US" sz="2800" dirty="0">
                <a:solidFill>
                  <a:srgbClr val="FF0000"/>
                </a:solidFill>
                <a:latin typeface="Times New Roman" pitchFamily="18" charset="0"/>
                <a:ea typeface="黑体" pitchFamily="49" charset="-122"/>
              </a:rPr>
              <a:t>具有酒味</a:t>
            </a:r>
            <a:r>
              <a:rPr kumimoji="1" lang="zh-CN" altLang="en-US" sz="2800" dirty="0">
                <a:solidFill>
                  <a:schemeClr val="accent2"/>
                </a:solidFill>
                <a:latin typeface="Times New Roman" pitchFamily="18" charset="0"/>
                <a:ea typeface="黑体" pitchFamily="49" charset="-122"/>
              </a:rPr>
              <a:t>的流动液体</a:t>
            </a:r>
          </a:p>
          <a:p>
            <a:pPr eaLnBrk="1" hangingPunct="1">
              <a:lnSpc>
                <a:spcPct val="150000"/>
              </a:lnSpc>
              <a:buFont typeface="Wingdings" pitchFamily="2" charset="2"/>
              <a:buChar char="¬"/>
            </a:pPr>
            <a:r>
              <a:rPr kumimoji="1" lang="en-US" altLang="zh-CN" sz="2800" dirty="0">
                <a:solidFill>
                  <a:schemeClr val="accent2"/>
                </a:solidFill>
                <a:latin typeface="Times New Roman" pitchFamily="18" charset="0"/>
                <a:ea typeface="黑体" pitchFamily="49" charset="-122"/>
              </a:rPr>
              <a:t>C</a:t>
            </a:r>
            <a:r>
              <a:rPr kumimoji="1" lang="en-US" altLang="zh-CN" sz="2800" baseline="-25000" dirty="0">
                <a:solidFill>
                  <a:schemeClr val="accent2"/>
                </a:solidFill>
                <a:latin typeface="Times New Roman" pitchFamily="18" charset="0"/>
                <a:ea typeface="黑体" pitchFamily="49" charset="-122"/>
              </a:rPr>
              <a:t>5</a:t>
            </a:r>
            <a:r>
              <a:rPr kumimoji="1" lang="zh-CN" altLang="en-US" sz="2800" dirty="0">
                <a:solidFill>
                  <a:schemeClr val="accent2"/>
                </a:solidFill>
                <a:latin typeface="Times New Roman" pitchFamily="18" charset="0"/>
                <a:ea typeface="黑体" pitchFamily="49" charset="-122"/>
              </a:rPr>
              <a:t>～</a:t>
            </a:r>
            <a:r>
              <a:rPr kumimoji="1" lang="en-US" altLang="zh-CN" sz="2800" dirty="0">
                <a:solidFill>
                  <a:schemeClr val="accent2"/>
                </a:solidFill>
                <a:latin typeface="Times New Roman" pitchFamily="18" charset="0"/>
                <a:ea typeface="黑体" pitchFamily="49" charset="-122"/>
              </a:rPr>
              <a:t>C</a:t>
            </a:r>
            <a:r>
              <a:rPr kumimoji="1" lang="en-US" altLang="zh-CN" sz="2800" baseline="-25000" dirty="0">
                <a:solidFill>
                  <a:schemeClr val="accent2"/>
                </a:solidFill>
                <a:latin typeface="Times New Roman" pitchFamily="18" charset="0"/>
                <a:ea typeface="黑体" pitchFamily="49" charset="-122"/>
              </a:rPr>
              <a:t>11</a:t>
            </a:r>
            <a:r>
              <a:rPr kumimoji="1" lang="en-US" altLang="zh-CN" sz="2800" dirty="0">
                <a:solidFill>
                  <a:schemeClr val="accent2"/>
                </a:solidFill>
                <a:latin typeface="Times New Roman" pitchFamily="18" charset="0"/>
                <a:ea typeface="黑体" pitchFamily="49" charset="-122"/>
              </a:rPr>
              <a:t>  </a:t>
            </a:r>
            <a:r>
              <a:rPr kumimoji="1" lang="zh-CN" altLang="en-US" sz="2800" dirty="0">
                <a:solidFill>
                  <a:schemeClr val="accent2"/>
                </a:solidFill>
                <a:latin typeface="Times New Roman" pitchFamily="18" charset="0"/>
                <a:ea typeface="黑体" pitchFamily="49" charset="-122"/>
              </a:rPr>
              <a:t>的醇为具有不愉快气味的油状液体</a:t>
            </a:r>
          </a:p>
          <a:p>
            <a:pPr eaLnBrk="1" hangingPunct="1">
              <a:lnSpc>
                <a:spcPct val="150000"/>
              </a:lnSpc>
              <a:buFont typeface="Wingdings" pitchFamily="2" charset="2"/>
              <a:buChar char="¬"/>
            </a:pPr>
            <a:r>
              <a:rPr kumimoji="1" lang="en-US" altLang="zh-CN" sz="2800" dirty="0">
                <a:solidFill>
                  <a:schemeClr val="accent2"/>
                </a:solidFill>
                <a:latin typeface="Times New Roman" pitchFamily="18" charset="0"/>
                <a:ea typeface="黑体" pitchFamily="49" charset="-122"/>
              </a:rPr>
              <a:t>C</a:t>
            </a:r>
            <a:r>
              <a:rPr kumimoji="1" lang="en-US" altLang="zh-CN" sz="2800" baseline="-25000" dirty="0">
                <a:solidFill>
                  <a:schemeClr val="accent2"/>
                </a:solidFill>
                <a:latin typeface="Times New Roman" pitchFamily="18" charset="0"/>
                <a:ea typeface="黑体" pitchFamily="49" charset="-122"/>
              </a:rPr>
              <a:t>12</a:t>
            </a:r>
            <a:r>
              <a:rPr kumimoji="1" lang="en-US" altLang="zh-CN" sz="2800" dirty="0">
                <a:solidFill>
                  <a:schemeClr val="accent2"/>
                </a:solidFill>
                <a:latin typeface="Times New Roman" pitchFamily="18" charset="0"/>
                <a:ea typeface="黑体" pitchFamily="49" charset="-122"/>
              </a:rPr>
              <a:t>  </a:t>
            </a:r>
            <a:r>
              <a:rPr kumimoji="1" lang="zh-CN" altLang="en-US" sz="2800" dirty="0">
                <a:solidFill>
                  <a:schemeClr val="accent2"/>
                </a:solidFill>
                <a:latin typeface="Times New Roman" pitchFamily="18" charset="0"/>
                <a:ea typeface="黑体" pitchFamily="49" charset="-122"/>
              </a:rPr>
              <a:t>以上的醇为无味的蜡状固体</a:t>
            </a:r>
          </a:p>
        </p:txBody>
      </p:sp>
      <p:sp>
        <p:nvSpPr>
          <p:cNvPr id="12293" name="灯片编号占位符 4"/>
          <p:cNvSpPr>
            <a:spLocks noGrp="1"/>
          </p:cNvSpPr>
          <p:nvPr>
            <p:ph type="sldNum" sz="quarter" idx="12"/>
          </p:nvPr>
        </p:nvSpPr>
        <p:spPr>
          <a:noFill/>
        </p:spPr>
        <p:txBody>
          <a:bodyPr/>
          <a:lstStyle/>
          <a:p>
            <a:fld id="{513912AE-A070-472A-BED2-8C6081D0F1E2}" type="slidenum">
              <a:rPr lang="en-US" altLang="zh-CN"/>
              <a:pPr/>
              <a:t>6</a:t>
            </a:fld>
            <a:endParaRPr lang="en-US" altLang="zh-CN"/>
          </a:p>
        </p:txBody>
      </p:sp>
      <p:sp>
        <p:nvSpPr>
          <p:cNvPr id="6" name="Rectangle 2"/>
          <p:cNvSpPr txBox="1">
            <a:spLocks noChangeArrowheads="1"/>
          </p:cNvSpPr>
          <p:nvPr/>
        </p:nvSpPr>
        <p:spPr bwMode="auto">
          <a:xfrm>
            <a:off x="428596" y="5072074"/>
            <a:ext cx="9144000" cy="6334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 typeface="Wingdings" pitchFamily="2" charset="2"/>
              <a:buChar char="Ø"/>
              <a:tabLst/>
              <a:defRPr/>
            </a:pPr>
            <a:r>
              <a:rPr kumimoji="0" lang="en-US" altLang="zh-CN" sz="3200" i="0" u="none" strike="noStrike" kern="0" cap="none" spc="0" normalizeH="0" baseline="0" noProof="0" dirty="0">
                <a:ln>
                  <a:noFill/>
                </a:ln>
                <a:solidFill>
                  <a:schemeClr val="accent2"/>
                </a:solidFill>
                <a:effectLst/>
                <a:uLnTx/>
                <a:uFillTx/>
                <a:latin typeface="+mj-lt"/>
                <a:ea typeface="+mj-ea"/>
                <a:cs typeface="+mj-cs"/>
              </a:rPr>
              <a:t>Density</a:t>
            </a:r>
            <a:endParaRPr kumimoji="0" lang="zh-CN" altLang="en-US" sz="3200" i="0" u="none" strike="noStrike" kern="0" cap="none" spc="0" normalizeH="0" baseline="0" noProof="0" dirty="0">
              <a:ln>
                <a:noFill/>
              </a:ln>
              <a:solidFill>
                <a:schemeClr val="accent2"/>
              </a:solidFill>
              <a:effectLst/>
              <a:uLnTx/>
              <a:uFillTx/>
              <a:latin typeface="+mj-lt"/>
              <a:ea typeface="+mj-ea"/>
              <a:cs typeface="+mj-cs"/>
            </a:endParaRPr>
          </a:p>
        </p:txBody>
      </p:sp>
      <p:sp>
        <p:nvSpPr>
          <p:cNvPr id="7" name="Text Box 6"/>
          <p:cNvSpPr txBox="1">
            <a:spLocks noChangeArrowheads="1"/>
          </p:cNvSpPr>
          <p:nvPr/>
        </p:nvSpPr>
        <p:spPr bwMode="auto">
          <a:xfrm>
            <a:off x="1071538" y="5643578"/>
            <a:ext cx="6408737" cy="519113"/>
          </a:xfrm>
          <a:prstGeom prst="rect">
            <a:avLst/>
          </a:prstGeom>
          <a:noFill/>
          <a:ln w="9525">
            <a:noFill/>
            <a:miter lim="800000"/>
            <a:headEnd/>
            <a:tailEnd/>
          </a:ln>
        </p:spPr>
        <p:txBody>
          <a:bodyPr>
            <a:spAutoFit/>
          </a:bodyPr>
          <a:lstStyle/>
          <a:p>
            <a:pPr eaLnBrk="1" hangingPunct="1"/>
            <a:r>
              <a:rPr lang="zh-CN" altLang="en-US" sz="2800" dirty="0">
                <a:solidFill>
                  <a:schemeClr val="accent2"/>
                </a:solidFill>
                <a:ea typeface="黑体" pitchFamily="49" charset="-122"/>
              </a:rPr>
              <a:t>醇的密度</a:t>
            </a:r>
            <a:r>
              <a:rPr lang="zh-CN" altLang="en-US" sz="2800" dirty="0">
                <a:solidFill>
                  <a:srgbClr val="FF0000"/>
                </a:solidFill>
                <a:ea typeface="黑体" pitchFamily="49" charset="-122"/>
              </a:rPr>
              <a:t>小于水</a:t>
            </a:r>
            <a:r>
              <a:rPr lang="zh-CN" altLang="en-US" sz="2800" dirty="0">
                <a:solidFill>
                  <a:schemeClr val="accent2"/>
                </a:solidFill>
                <a:ea typeface="黑体" pitchFamily="49" charset="-122"/>
              </a:rPr>
              <a:t>。</a:t>
            </a:r>
          </a:p>
        </p:txBody>
      </p:sp>
      <p:pic>
        <p:nvPicPr>
          <p:cNvPr id="12295" name="Picture 7" descr="https://timgsa.baidu.com/timg?image&amp;quality=80&amp;size=b9999_10000&amp;sec=1488724657606&amp;di=cfbfd1336398c7719b9ef9601dcc6d0f&amp;imgtype=jpg&amp;src=http%3A%2F%2Fimg0.imgtn.bdimg.com%2Fit%2Fu%3D2934002172%2C4132520851%26fm%3D214%26gp%3D0.jpg"/>
          <p:cNvPicPr>
            <a:picLocks noChangeAspect="1" noChangeArrowheads="1"/>
          </p:cNvPicPr>
          <p:nvPr/>
        </p:nvPicPr>
        <p:blipFill>
          <a:blip r:embed="rId3"/>
          <a:srcRect/>
          <a:stretch>
            <a:fillRect/>
          </a:stretch>
        </p:blipFill>
        <p:spPr bwMode="auto">
          <a:xfrm>
            <a:off x="2357422" y="3071810"/>
            <a:ext cx="3786214" cy="2052129"/>
          </a:xfrm>
          <a:prstGeom prst="rect">
            <a:avLst/>
          </a:prstGeom>
          <a:noFill/>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灯片编号占位符 3"/>
          <p:cNvSpPr>
            <a:spLocks noGrp="1"/>
          </p:cNvSpPr>
          <p:nvPr>
            <p:ph type="sldNum" sz="quarter" idx="12"/>
          </p:nvPr>
        </p:nvSpPr>
        <p:spPr>
          <a:noFill/>
        </p:spPr>
        <p:txBody>
          <a:bodyPr/>
          <a:lstStyle/>
          <a:p>
            <a:fld id="{4BAC38FF-F9E4-4051-8234-3E0034268F91}" type="slidenum">
              <a:rPr lang="en-US" altLang="zh-CN"/>
              <a:pPr/>
              <a:t>60</a:t>
            </a:fld>
            <a:endParaRPr lang="en-US" altLang="zh-CN"/>
          </a:p>
        </p:txBody>
      </p:sp>
      <p:graphicFrame>
        <p:nvGraphicFramePr>
          <p:cNvPr id="17413" name="Object 5"/>
          <p:cNvGraphicFramePr>
            <a:graphicFrameLocks noChangeAspect="1"/>
          </p:cNvGraphicFramePr>
          <p:nvPr/>
        </p:nvGraphicFramePr>
        <p:xfrm>
          <a:off x="285720" y="428604"/>
          <a:ext cx="8583990" cy="5715040"/>
        </p:xfrm>
        <a:graphic>
          <a:graphicData uri="http://schemas.openxmlformats.org/presentationml/2006/ole">
            <mc:AlternateContent xmlns:mc="http://schemas.openxmlformats.org/markup-compatibility/2006">
              <mc:Choice xmlns:v="urn:schemas-microsoft-com:vml" Requires="v">
                <p:oleObj name="CS ChemDraw Drawing" r:id="rId2" imgW="4769585" imgH="3175769" progId="ChemDraw.Document.6.0">
                  <p:embed/>
                </p:oleObj>
              </mc:Choice>
              <mc:Fallback>
                <p:oleObj name="CS ChemDraw Drawing" r:id="rId2" imgW="4769585" imgH="3175769" progId="ChemDraw.Document.6.0">
                  <p:embed/>
                  <p:pic>
                    <p:nvPicPr>
                      <p:cNvPr id="17413"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20" y="428604"/>
                        <a:ext cx="8583990" cy="5715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0" y="0"/>
            <a:ext cx="9144000" cy="590354"/>
          </a:xfrm>
          <a:prstGeom prst="rect">
            <a:avLst/>
          </a:prstGeom>
          <a:blipFill>
            <a:blip r:embed="rId2"/>
            <a:tile tx="0" ty="0" sx="100000" sy="100000" flip="none" algn="tl"/>
          </a:blipFill>
          <a:ln w="9525">
            <a:noFill/>
            <a:miter lim="800000"/>
            <a:headEnd/>
            <a:tailEnd/>
          </a:ln>
        </p:spPr>
        <p:txBody>
          <a:bodyPr>
            <a:spAutoFit/>
          </a:bodyPr>
          <a:lstStyle/>
          <a:p>
            <a:pPr algn="ctr" eaLnBrk="1" hangingPunct="1">
              <a:lnSpc>
                <a:spcPct val="130000"/>
              </a:lnSpc>
              <a:buFont typeface="Wingdings" pitchFamily="2" charset="2"/>
              <a:buNone/>
            </a:pPr>
            <a:r>
              <a:rPr kumimoji="1" lang="en-US" altLang="zh-CN" sz="2800" dirty="0">
                <a:solidFill>
                  <a:srgbClr val="002060"/>
                </a:solidFill>
                <a:ea typeface="楷体_GB2312" pitchFamily="49" charset="-122"/>
                <a:cs typeface="Arial" charset="0"/>
              </a:rPr>
              <a:t>▲Preparation of </a:t>
            </a:r>
            <a:r>
              <a:rPr kumimoji="1" lang="en-US" altLang="zh-CN" sz="2800" dirty="0" err="1">
                <a:solidFill>
                  <a:srgbClr val="002060"/>
                </a:solidFill>
                <a:ea typeface="楷体_GB2312" pitchFamily="49" charset="-122"/>
                <a:cs typeface="Arial" charset="0"/>
              </a:rPr>
              <a:t>Epoxides</a:t>
            </a:r>
            <a:endParaRPr kumimoji="1" lang="en-US" altLang="zh-CN" sz="2800" dirty="0">
              <a:solidFill>
                <a:srgbClr val="002060"/>
              </a:solidFill>
              <a:ea typeface="楷体_GB2312" pitchFamily="49" charset="-122"/>
              <a:cs typeface="Arial" charset="0"/>
            </a:endParaRPr>
          </a:p>
        </p:txBody>
      </p:sp>
      <p:graphicFrame>
        <p:nvGraphicFramePr>
          <p:cNvPr id="18435" name="Object 5"/>
          <p:cNvGraphicFramePr>
            <a:graphicFrameLocks noChangeAspect="1"/>
          </p:cNvGraphicFramePr>
          <p:nvPr/>
        </p:nvGraphicFramePr>
        <p:xfrm>
          <a:off x="531813" y="903288"/>
          <a:ext cx="6786562" cy="5759450"/>
        </p:xfrm>
        <a:graphic>
          <a:graphicData uri="http://schemas.openxmlformats.org/presentationml/2006/ole">
            <mc:AlternateContent xmlns:mc="http://schemas.openxmlformats.org/markup-compatibility/2006">
              <mc:Choice xmlns:v="urn:schemas-microsoft-com:vml" Requires="v">
                <p:oleObj r:id="rId3" imgW="3708988" imgH="3148235" progId="ChemDraw.Document.6.0">
                  <p:embed/>
                </p:oleObj>
              </mc:Choice>
              <mc:Fallback>
                <p:oleObj r:id="rId3" imgW="3708988" imgH="3148235" progId="ChemDraw.Document.6.0">
                  <p:embed/>
                  <p:pic>
                    <p:nvPicPr>
                      <p:cNvPr id="1843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813" y="903288"/>
                        <a:ext cx="6786562" cy="5759450"/>
                      </a:xfrm>
                      <a:prstGeom prst="rect">
                        <a:avLst/>
                      </a:prstGeom>
                      <a:solidFill>
                        <a:schemeClr val="bg1"/>
                      </a:solidFill>
                      <a:ln>
                        <a:noFill/>
                      </a:ln>
                      <a:effectLst/>
                    </p:spPr>
                  </p:pic>
                </p:oleObj>
              </mc:Fallback>
            </mc:AlternateContent>
          </a:graphicData>
        </a:graphic>
      </p:graphicFrame>
      <p:sp>
        <p:nvSpPr>
          <p:cNvPr id="18436" name="灯片编号占位符 3"/>
          <p:cNvSpPr>
            <a:spLocks noGrp="1"/>
          </p:cNvSpPr>
          <p:nvPr>
            <p:ph type="sldNum" sz="quarter" idx="12"/>
          </p:nvPr>
        </p:nvSpPr>
        <p:spPr>
          <a:noFill/>
        </p:spPr>
        <p:txBody>
          <a:bodyPr/>
          <a:lstStyle/>
          <a:p>
            <a:fld id="{E2CB5055-162B-4300-A515-07725EB008DE}" type="slidenum">
              <a:rPr lang="en-US" altLang="zh-CN"/>
              <a:pPr/>
              <a:t>61</a:t>
            </a:fld>
            <a:endParaRPr lang="en-US" altLang="zh-CN"/>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0" y="0"/>
            <a:ext cx="9144000" cy="590354"/>
          </a:xfrm>
          <a:prstGeom prst="rect">
            <a:avLst/>
          </a:prstGeom>
          <a:blipFill>
            <a:blip r:embed="rId2"/>
            <a:tile tx="0" ty="0" sx="100000" sy="100000" flip="none" algn="tl"/>
          </a:blipFill>
          <a:ln w="9525">
            <a:noFill/>
            <a:miter lim="800000"/>
            <a:headEnd/>
            <a:tailEnd/>
          </a:ln>
        </p:spPr>
        <p:txBody>
          <a:bodyPr>
            <a:spAutoFit/>
          </a:bodyPr>
          <a:lstStyle/>
          <a:p>
            <a:pPr algn="ctr" eaLnBrk="1" hangingPunct="1">
              <a:lnSpc>
                <a:spcPct val="130000"/>
              </a:lnSpc>
              <a:buFont typeface="Wingdings" pitchFamily="2" charset="2"/>
              <a:buNone/>
            </a:pPr>
            <a:r>
              <a:rPr kumimoji="1" lang="en-US" altLang="en-US" sz="2800" dirty="0">
                <a:solidFill>
                  <a:srgbClr val="002060"/>
                </a:solidFill>
                <a:ea typeface="黑体" pitchFamily="49" charset="-122"/>
                <a:cs typeface="Arial" charset="0"/>
              </a:rPr>
              <a:t>※</a:t>
            </a:r>
            <a:r>
              <a:rPr kumimoji="1" lang="en-US" altLang="zh-CN" sz="2800" dirty="0">
                <a:solidFill>
                  <a:srgbClr val="002060"/>
                </a:solidFill>
                <a:ea typeface="黑体" pitchFamily="49" charset="-122"/>
                <a:cs typeface="Arial" charset="0"/>
              </a:rPr>
              <a:t>Crown Ether  </a:t>
            </a:r>
            <a:r>
              <a:rPr kumimoji="1" lang="zh-CN" altLang="en-US" sz="2800" dirty="0">
                <a:solidFill>
                  <a:srgbClr val="002060"/>
                </a:solidFill>
                <a:ea typeface="黑体" pitchFamily="49" charset="-122"/>
                <a:cs typeface="Arial" charset="0"/>
              </a:rPr>
              <a:t>冠醚 </a:t>
            </a:r>
          </a:p>
        </p:txBody>
      </p:sp>
      <p:sp>
        <p:nvSpPr>
          <p:cNvPr id="19459" name="Text Box 3"/>
          <p:cNvSpPr txBox="1">
            <a:spLocks noChangeArrowheads="1"/>
          </p:cNvSpPr>
          <p:nvPr/>
        </p:nvSpPr>
        <p:spPr bwMode="auto">
          <a:xfrm>
            <a:off x="539750" y="3284538"/>
            <a:ext cx="6248400" cy="566737"/>
          </a:xfrm>
          <a:prstGeom prst="rect">
            <a:avLst/>
          </a:prstGeom>
          <a:noFill/>
          <a:ln w="9525">
            <a:noFill/>
            <a:miter lim="800000"/>
            <a:headEnd/>
            <a:tailEnd/>
          </a:ln>
        </p:spPr>
        <p:txBody>
          <a:bodyPr>
            <a:spAutoFit/>
          </a:bodyPr>
          <a:lstStyle/>
          <a:p>
            <a:pPr eaLnBrk="1" hangingPunct="1">
              <a:lnSpc>
                <a:spcPct val="130000"/>
              </a:lnSpc>
              <a:buFont typeface="Wingdings" pitchFamily="2" charset="2"/>
              <a:buChar char="Ø"/>
            </a:pPr>
            <a:r>
              <a:rPr kumimoji="1" lang="zh-CN" altLang="en-US" sz="2400">
                <a:solidFill>
                  <a:schemeClr val="accent2"/>
                </a:solidFill>
                <a:ea typeface="黑体" pitchFamily="49" charset="-122"/>
                <a:cs typeface="Arial" charset="0"/>
              </a:rPr>
              <a:t>合成冠醚，可用</a:t>
            </a:r>
            <a:r>
              <a:rPr kumimoji="1" lang="en-US" altLang="zh-CN" sz="2400">
                <a:solidFill>
                  <a:srgbClr val="FF0000"/>
                </a:solidFill>
                <a:ea typeface="黑体" pitchFamily="49" charset="-122"/>
                <a:cs typeface="Arial" charset="0"/>
              </a:rPr>
              <a:t>Williamson</a:t>
            </a:r>
            <a:r>
              <a:rPr kumimoji="1" lang="zh-CN" altLang="en-US" sz="2400">
                <a:solidFill>
                  <a:srgbClr val="FF0000"/>
                </a:solidFill>
                <a:ea typeface="黑体" pitchFamily="49" charset="-122"/>
                <a:cs typeface="Arial" charset="0"/>
              </a:rPr>
              <a:t>合成法</a:t>
            </a:r>
            <a:r>
              <a:rPr kumimoji="1" lang="zh-CN" altLang="en-US" sz="2400">
                <a:solidFill>
                  <a:schemeClr val="accent2"/>
                </a:solidFill>
                <a:ea typeface="黑体" pitchFamily="49" charset="-122"/>
                <a:cs typeface="Arial" charset="0"/>
              </a:rPr>
              <a:t>。</a:t>
            </a:r>
          </a:p>
        </p:txBody>
      </p:sp>
      <p:grpSp>
        <p:nvGrpSpPr>
          <p:cNvPr id="19460" name="Group 17"/>
          <p:cNvGrpSpPr>
            <a:grpSpLocks/>
          </p:cNvGrpSpPr>
          <p:nvPr/>
        </p:nvGrpSpPr>
        <p:grpSpPr bwMode="auto">
          <a:xfrm>
            <a:off x="2124075" y="908050"/>
            <a:ext cx="4681538" cy="2166938"/>
            <a:chOff x="2608" y="437"/>
            <a:chExt cx="2949" cy="1365"/>
          </a:xfrm>
        </p:grpSpPr>
        <p:pic>
          <p:nvPicPr>
            <p:cNvPr id="19463" name="Picture 6"/>
            <p:cNvPicPr>
              <a:picLocks noChangeAspect="1" noChangeArrowheads="1"/>
            </p:cNvPicPr>
            <p:nvPr/>
          </p:nvPicPr>
          <p:blipFill>
            <a:blip r:embed="rId3"/>
            <a:srcRect/>
            <a:stretch>
              <a:fillRect/>
            </a:stretch>
          </p:blipFill>
          <p:spPr bwMode="auto">
            <a:xfrm>
              <a:off x="2608" y="437"/>
              <a:ext cx="1497" cy="1241"/>
            </a:xfrm>
            <a:prstGeom prst="rect">
              <a:avLst/>
            </a:prstGeom>
            <a:solidFill>
              <a:srgbClr val="0000FF"/>
            </a:solidFill>
            <a:ln w="57150" cmpd="thickThin">
              <a:noFill/>
              <a:miter lim="800000"/>
              <a:headEnd/>
              <a:tailEnd/>
            </a:ln>
          </p:spPr>
        </p:pic>
        <p:grpSp>
          <p:nvGrpSpPr>
            <p:cNvPr id="19464" name="Group 7"/>
            <p:cNvGrpSpPr>
              <a:grpSpLocks/>
            </p:cNvGrpSpPr>
            <p:nvPr/>
          </p:nvGrpSpPr>
          <p:grpSpPr bwMode="auto">
            <a:xfrm>
              <a:off x="4105" y="618"/>
              <a:ext cx="1361" cy="771"/>
              <a:chOff x="3107" y="2795"/>
              <a:chExt cx="1588" cy="842"/>
            </a:xfrm>
          </p:grpSpPr>
          <p:sp>
            <p:nvSpPr>
              <p:cNvPr id="19467" name="Oval 8"/>
              <p:cNvSpPr>
                <a:spLocks noChangeArrowheads="1"/>
              </p:cNvSpPr>
              <p:nvPr/>
            </p:nvSpPr>
            <p:spPr bwMode="auto">
              <a:xfrm>
                <a:off x="3560" y="2795"/>
                <a:ext cx="273" cy="273"/>
              </a:xfrm>
              <a:prstGeom prst="ellipse">
                <a:avLst/>
              </a:prstGeom>
              <a:solidFill>
                <a:srgbClr val="FFFF99"/>
              </a:solidFill>
              <a:ln w="9525">
                <a:noFill/>
                <a:round/>
                <a:headEnd/>
                <a:tailEnd/>
              </a:ln>
            </p:spPr>
            <p:txBody>
              <a:bodyPr wrap="none" anchor="ctr"/>
              <a:lstStyle/>
              <a:p>
                <a:pPr algn="ctr" eaLnBrk="1" hangingPunct="1"/>
                <a:endParaRPr lang="zh-CN" altLang="en-US"/>
              </a:p>
            </p:txBody>
          </p:sp>
          <p:sp>
            <p:nvSpPr>
              <p:cNvPr id="19468" name="Oval 9"/>
              <p:cNvSpPr>
                <a:spLocks noChangeArrowheads="1"/>
              </p:cNvSpPr>
              <p:nvPr/>
            </p:nvSpPr>
            <p:spPr bwMode="auto">
              <a:xfrm>
                <a:off x="3107" y="2976"/>
                <a:ext cx="273" cy="273"/>
              </a:xfrm>
              <a:prstGeom prst="ellipse">
                <a:avLst/>
              </a:prstGeom>
              <a:solidFill>
                <a:srgbClr val="FFFF99"/>
              </a:solidFill>
              <a:ln w="9525">
                <a:noFill/>
                <a:round/>
                <a:headEnd/>
                <a:tailEnd/>
              </a:ln>
            </p:spPr>
            <p:txBody>
              <a:bodyPr wrap="none" anchor="ctr"/>
              <a:lstStyle/>
              <a:p>
                <a:pPr algn="ctr" eaLnBrk="1" hangingPunct="1"/>
                <a:endParaRPr lang="zh-CN" altLang="en-US"/>
              </a:p>
            </p:txBody>
          </p:sp>
          <p:sp>
            <p:nvSpPr>
              <p:cNvPr id="19469" name="Oval 10"/>
              <p:cNvSpPr>
                <a:spLocks noChangeArrowheads="1"/>
              </p:cNvSpPr>
              <p:nvPr/>
            </p:nvSpPr>
            <p:spPr bwMode="auto">
              <a:xfrm>
                <a:off x="3379" y="3067"/>
                <a:ext cx="273" cy="273"/>
              </a:xfrm>
              <a:prstGeom prst="ellipse">
                <a:avLst/>
              </a:prstGeom>
              <a:solidFill>
                <a:srgbClr val="FFFF99"/>
              </a:solidFill>
              <a:ln w="9525">
                <a:noFill/>
                <a:round/>
                <a:headEnd/>
                <a:tailEnd/>
              </a:ln>
            </p:spPr>
            <p:txBody>
              <a:bodyPr wrap="none" anchor="ctr"/>
              <a:lstStyle/>
              <a:p>
                <a:pPr algn="ctr" eaLnBrk="1" hangingPunct="1"/>
                <a:endParaRPr lang="zh-CN" altLang="en-US"/>
              </a:p>
            </p:txBody>
          </p:sp>
          <p:sp>
            <p:nvSpPr>
              <p:cNvPr id="19470" name="Oval 11"/>
              <p:cNvSpPr>
                <a:spLocks noChangeArrowheads="1"/>
              </p:cNvSpPr>
              <p:nvPr/>
            </p:nvSpPr>
            <p:spPr bwMode="auto">
              <a:xfrm>
                <a:off x="3969" y="2795"/>
                <a:ext cx="273" cy="273"/>
              </a:xfrm>
              <a:prstGeom prst="ellipse">
                <a:avLst/>
              </a:prstGeom>
              <a:solidFill>
                <a:srgbClr val="FFFF99"/>
              </a:solidFill>
              <a:ln w="9525">
                <a:noFill/>
                <a:round/>
                <a:headEnd/>
                <a:tailEnd/>
              </a:ln>
            </p:spPr>
            <p:txBody>
              <a:bodyPr wrap="none" anchor="ctr"/>
              <a:lstStyle/>
              <a:p>
                <a:pPr algn="ctr" eaLnBrk="1" hangingPunct="1"/>
                <a:endParaRPr lang="zh-CN" altLang="en-US"/>
              </a:p>
            </p:txBody>
          </p:sp>
          <p:sp>
            <p:nvSpPr>
              <p:cNvPr id="19471" name="Oval 12"/>
              <p:cNvSpPr>
                <a:spLocks noChangeArrowheads="1"/>
              </p:cNvSpPr>
              <p:nvPr/>
            </p:nvSpPr>
            <p:spPr bwMode="auto">
              <a:xfrm>
                <a:off x="4150" y="3067"/>
                <a:ext cx="273" cy="273"/>
              </a:xfrm>
              <a:prstGeom prst="ellipse">
                <a:avLst/>
              </a:prstGeom>
              <a:solidFill>
                <a:srgbClr val="FFFF99"/>
              </a:solidFill>
              <a:ln w="9525">
                <a:noFill/>
                <a:round/>
                <a:headEnd/>
                <a:tailEnd/>
              </a:ln>
            </p:spPr>
            <p:txBody>
              <a:bodyPr wrap="none" anchor="ctr"/>
              <a:lstStyle/>
              <a:p>
                <a:pPr algn="ctr" eaLnBrk="1" hangingPunct="1"/>
                <a:endParaRPr lang="zh-CN" altLang="en-US"/>
              </a:p>
            </p:txBody>
          </p:sp>
          <p:sp>
            <p:nvSpPr>
              <p:cNvPr id="19472" name="Oval 13"/>
              <p:cNvSpPr>
                <a:spLocks noChangeArrowheads="1"/>
              </p:cNvSpPr>
              <p:nvPr/>
            </p:nvSpPr>
            <p:spPr bwMode="auto">
              <a:xfrm>
                <a:off x="4422" y="3022"/>
                <a:ext cx="273" cy="273"/>
              </a:xfrm>
              <a:prstGeom prst="ellipse">
                <a:avLst/>
              </a:prstGeom>
              <a:solidFill>
                <a:srgbClr val="FFFF99"/>
              </a:solidFill>
              <a:ln w="9525">
                <a:noFill/>
                <a:round/>
                <a:headEnd/>
                <a:tailEnd/>
              </a:ln>
            </p:spPr>
            <p:txBody>
              <a:bodyPr wrap="none" anchor="ctr"/>
              <a:lstStyle/>
              <a:p>
                <a:pPr algn="ctr" eaLnBrk="1" hangingPunct="1"/>
                <a:endParaRPr lang="zh-CN" altLang="en-US"/>
              </a:p>
            </p:txBody>
          </p:sp>
          <p:graphicFrame>
            <p:nvGraphicFramePr>
              <p:cNvPr id="19473" name="Object 14"/>
              <p:cNvGraphicFramePr>
                <a:graphicFrameLocks noChangeAspect="1"/>
              </p:cNvGraphicFramePr>
              <p:nvPr/>
            </p:nvGraphicFramePr>
            <p:xfrm>
              <a:off x="3152" y="2840"/>
              <a:ext cx="1497" cy="797"/>
            </p:xfrm>
            <a:graphic>
              <a:graphicData uri="http://schemas.openxmlformats.org/presentationml/2006/ole">
                <mc:AlternateContent xmlns:mc="http://schemas.openxmlformats.org/markup-compatibility/2006">
                  <mc:Choice xmlns:v="urn:schemas-microsoft-com:vml" Requires="v">
                    <p:oleObj name="CS ChemDraw Drawing" r:id="rId4" imgW="1530593" imgH="815505" progId="ChemDraw.Document.6.0">
                      <p:embed/>
                    </p:oleObj>
                  </mc:Choice>
                  <mc:Fallback>
                    <p:oleObj name="CS ChemDraw Drawing" r:id="rId4" imgW="1530593" imgH="815505" progId="ChemDraw.Document.6.0">
                      <p:embed/>
                      <p:pic>
                        <p:nvPicPr>
                          <p:cNvPr id="19473"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2" y="2840"/>
                            <a:ext cx="1497" cy="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539663" name="Rectangle 15"/>
            <p:cNvSpPr>
              <a:spLocks noChangeArrowheads="1"/>
            </p:cNvSpPr>
            <p:nvPr/>
          </p:nvSpPr>
          <p:spPr bwMode="auto">
            <a:xfrm>
              <a:off x="3016" y="1571"/>
              <a:ext cx="564" cy="231"/>
            </a:xfrm>
            <a:prstGeom prst="rect">
              <a:avLst/>
            </a:prstGeom>
            <a:noFill/>
            <a:ln w="9525">
              <a:noFill/>
              <a:miter lim="800000"/>
              <a:headEnd/>
              <a:tailEnd/>
            </a:ln>
            <a:effectLst/>
          </p:spPr>
          <p:txBody>
            <a:bodyPr wrap="none">
              <a:spAutoFit/>
            </a:bodyPr>
            <a:lstStyle/>
            <a:p>
              <a:pPr eaLnBrk="1" hangingPunct="1">
                <a:defRPr/>
              </a:pPr>
              <a:r>
                <a:rPr kumimoji="1" lang="en-US" altLang="zh-CN" b="1">
                  <a:effectLst>
                    <a:outerShdw blurRad="38100" dist="38100" dir="2700000" algn="tl">
                      <a:srgbClr val="C0C0C0"/>
                    </a:outerShdw>
                  </a:effectLst>
                  <a:ea typeface="幼圆" pitchFamily="49" charset="-122"/>
                  <a:cs typeface="Arial" charset="0"/>
                </a:rPr>
                <a:t>Crown</a:t>
              </a:r>
            </a:p>
          </p:txBody>
        </p:sp>
        <p:sp>
          <p:nvSpPr>
            <p:cNvPr id="539664" name="Text Box 16"/>
            <p:cNvSpPr txBox="1">
              <a:spLocks noChangeArrowheads="1"/>
            </p:cNvSpPr>
            <p:nvPr/>
          </p:nvSpPr>
          <p:spPr bwMode="auto">
            <a:xfrm>
              <a:off x="4332" y="1570"/>
              <a:ext cx="1225" cy="231"/>
            </a:xfrm>
            <a:prstGeom prst="rect">
              <a:avLst/>
            </a:prstGeom>
            <a:noFill/>
            <a:ln w="9525">
              <a:noFill/>
              <a:miter lim="800000"/>
              <a:headEnd/>
              <a:tailEnd/>
            </a:ln>
            <a:effectLst/>
          </p:spPr>
          <p:txBody>
            <a:bodyPr>
              <a:spAutoFit/>
            </a:bodyPr>
            <a:lstStyle/>
            <a:p>
              <a:pPr eaLnBrk="1" hangingPunct="1">
                <a:spcBef>
                  <a:spcPct val="50000"/>
                </a:spcBef>
                <a:defRPr/>
              </a:pPr>
              <a:r>
                <a:rPr kumimoji="1" lang="en-US" altLang="zh-CN" b="1">
                  <a:effectLst>
                    <a:outerShdw blurRad="38100" dist="38100" dir="2700000" algn="tl">
                      <a:srgbClr val="C0C0C0"/>
                    </a:outerShdw>
                  </a:effectLst>
                  <a:ea typeface="幼圆" pitchFamily="49" charset="-122"/>
                  <a:cs typeface="Arial" charset="0"/>
                </a:rPr>
                <a:t>18-Crown-</a:t>
              </a:r>
              <a:r>
                <a:rPr kumimoji="1" lang="en-US" altLang="zh-CN" b="1">
                  <a:solidFill>
                    <a:srgbClr val="0000FF"/>
                  </a:solidFill>
                  <a:effectLst>
                    <a:outerShdw blurRad="38100" dist="38100" dir="2700000" algn="tl">
                      <a:srgbClr val="C0C0C0"/>
                    </a:outerShdw>
                  </a:effectLst>
                  <a:ea typeface="幼圆" pitchFamily="49" charset="-122"/>
                  <a:cs typeface="Arial" charset="0"/>
                </a:rPr>
                <a:t>6</a:t>
              </a:r>
            </a:p>
          </p:txBody>
        </p:sp>
      </p:grpSp>
      <p:graphicFrame>
        <p:nvGraphicFramePr>
          <p:cNvPr id="19461" name="Object 18"/>
          <p:cNvGraphicFramePr>
            <a:graphicFrameLocks noGrp="1" noChangeAspect="1"/>
          </p:cNvGraphicFramePr>
          <p:nvPr>
            <p:ph/>
          </p:nvPr>
        </p:nvGraphicFramePr>
        <p:xfrm>
          <a:off x="1187450" y="4149725"/>
          <a:ext cx="7056438" cy="2073275"/>
        </p:xfrm>
        <a:graphic>
          <a:graphicData uri="http://schemas.openxmlformats.org/presentationml/2006/ole">
            <mc:AlternateContent xmlns:mc="http://schemas.openxmlformats.org/markup-compatibility/2006">
              <mc:Choice xmlns:v="urn:schemas-microsoft-com:vml" Requires="v">
                <p:oleObj name="CS ChemDraw Drawing" r:id="rId6" imgW="3305070" imgH="972089" progId="ChemDraw.Document.6.0">
                  <p:embed/>
                </p:oleObj>
              </mc:Choice>
              <mc:Fallback>
                <p:oleObj name="CS ChemDraw Drawing" r:id="rId6" imgW="3305070" imgH="972089" progId="ChemDraw.Document.6.0">
                  <p:embed/>
                  <p:pic>
                    <p:nvPicPr>
                      <p:cNvPr id="19461"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450" y="4149725"/>
                        <a:ext cx="7056438"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2" name="灯片编号占位符 16"/>
          <p:cNvSpPr>
            <a:spLocks noGrp="1"/>
          </p:cNvSpPr>
          <p:nvPr>
            <p:ph type="sldNum" sz="quarter" idx="12"/>
          </p:nvPr>
        </p:nvSpPr>
        <p:spPr>
          <a:noFill/>
        </p:spPr>
        <p:txBody>
          <a:bodyPr/>
          <a:lstStyle/>
          <a:p>
            <a:fld id="{324A7B8C-FEA2-4693-A3F5-8A5C9A3867CB}" type="slidenum">
              <a:rPr lang="en-US" altLang="zh-CN"/>
              <a:pPr/>
              <a:t>62</a:t>
            </a:fld>
            <a:endParaRPr lang="en-US" altLang="zh-CN"/>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Text Box 2"/>
          <p:cNvSpPr txBox="1">
            <a:spLocks noChangeArrowheads="1"/>
          </p:cNvSpPr>
          <p:nvPr/>
        </p:nvSpPr>
        <p:spPr bwMode="auto">
          <a:xfrm>
            <a:off x="684213" y="404813"/>
            <a:ext cx="4535487" cy="519112"/>
          </a:xfrm>
          <a:prstGeom prst="rect">
            <a:avLst/>
          </a:prstGeom>
          <a:noFill/>
          <a:ln w="9525">
            <a:noFill/>
            <a:miter lim="800000"/>
            <a:headEnd/>
            <a:tailEnd/>
          </a:ln>
          <a:effectLst/>
        </p:spPr>
        <p:txBody>
          <a:bodyPr>
            <a:spAutoFit/>
          </a:bodyPr>
          <a:lstStyle/>
          <a:p>
            <a:pPr eaLnBrk="1" hangingPunct="1">
              <a:buClr>
                <a:srgbClr val="FF3300"/>
              </a:buClr>
              <a:buSzPct val="80000"/>
              <a:buFont typeface="Wingdings" pitchFamily="2" charset="2"/>
              <a:buChar char="Ø"/>
              <a:defRPr/>
            </a:pPr>
            <a:r>
              <a:rPr lang="zh-CN" altLang="en-US" sz="2800">
                <a:solidFill>
                  <a:schemeClr val="accent2"/>
                </a:solidFill>
                <a:effectLst>
                  <a:outerShdw blurRad="38100" dist="38100" dir="2700000" algn="tl">
                    <a:srgbClr val="C0C0C0"/>
                  </a:outerShdw>
                </a:effectLst>
                <a:ea typeface="黑体" pitchFamily="49" charset="-122"/>
              </a:rPr>
              <a:t>冠醚对</a:t>
            </a:r>
            <a:r>
              <a:rPr lang="zh-CN" altLang="en-US" sz="2800">
                <a:solidFill>
                  <a:srgbClr val="FF0000"/>
                </a:solidFill>
                <a:effectLst>
                  <a:outerShdw blurRad="38100" dist="38100" dir="2700000" algn="tl">
                    <a:srgbClr val="C0C0C0"/>
                  </a:outerShdw>
                </a:effectLst>
                <a:ea typeface="黑体" pitchFamily="49" charset="-122"/>
              </a:rPr>
              <a:t>金属离子</a:t>
            </a:r>
            <a:r>
              <a:rPr lang="zh-CN" altLang="en-US" sz="2800">
                <a:solidFill>
                  <a:schemeClr val="accent2"/>
                </a:solidFill>
                <a:effectLst>
                  <a:outerShdw blurRad="38100" dist="38100" dir="2700000" algn="tl">
                    <a:srgbClr val="C0C0C0"/>
                  </a:outerShdw>
                </a:effectLst>
                <a:ea typeface="黑体" pitchFamily="49" charset="-122"/>
              </a:rPr>
              <a:t>的络合</a:t>
            </a:r>
          </a:p>
        </p:txBody>
      </p:sp>
      <p:sp>
        <p:nvSpPr>
          <p:cNvPr id="540678" name="Text Box 6"/>
          <p:cNvSpPr txBox="1">
            <a:spLocks noChangeArrowheads="1"/>
          </p:cNvSpPr>
          <p:nvPr/>
        </p:nvSpPr>
        <p:spPr bwMode="auto">
          <a:xfrm>
            <a:off x="5940425" y="3716338"/>
            <a:ext cx="2735263" cy="2063750"/>
          </a:xfrm>
          <a:prstGeom prst="rect">
            <a:avLst/>
          </a:prstGeom>
          <a:noFill/>
          <a:ln w="9525">
            <a:noFill/>
            <a:miter lim="800000"/>
            <a:headEnd/>
            <a:tailEnd/>
          </a:ln>
          <a:effectLst/>
        </p:spPr>
        <p:txBody>
          <a:bodyPr>
            <a:spAutoFit/>
          </a:bodyPr>
          <a:lstStyle/>
          <a:p>
            <a:pPr marL="266700" indent="-266700" eaLnBrk="1" hangingPunct="1">
              <a:lnSpc>
                <a:spcPct val="130000"/>
              </a:lnSpc>
              <a:spcAft>
                <a:spcPct val="20000"/>
              </a:spcAft>
              <a:buClr>
                <a:srgbClr val="FF3300"/>
              </a:buClr>
              <a:buFont typeface="Wingdings" pitchFamily="2" charset="2"/>
              <a:buNone/>
              <a:defRPr/>
            </a:pPr>
            <a:r>
              <a:rPr lang="zh-CN" altLang="en-US" sz="2400">
                <a:solidFill>
                  <a:schemeClr val="accent2"/>
                </a:solidFill>
                <a:effectLst>
                  <a:outerShdw blurRad="38100" dist="38100" dir="2700000" algn="tl">
                    <a:srgbClr val="C0C0C0"/>
                  </a:outerShdw>
                </a:effectLst>
                <a:ea typeface="黑体" pitchFamily="49" charset="-122"/>
              </a:rPr>
              <a:t>冠醚的作用</a:t>
            </a:r>
          </a:p>
          <a:p>
            <a:pPr marL="266700" indent="-266700" eaLnBrk="1" hangingPunct="1">
              <a:lnSpc>
                <a:spcPct val="130000"/>
              </a:lnSpc>
              <a:buClr>
                <a:srgbClr val="FF3300"/>
              </a:buClr>
              <a:buFont typeface="Wingdings" pitchFamily="2" charset="2"/>
              <a:buChar char="Ø"/>
              <a:defRPr/>
            </a:pPr>
            <a:r>
              <a:rPr lang="zh-CN" altLang="en-US" sz="2400">
                <a:solidFill>
                  <a:srgbClr val="FF0000"/>
                </a:solidFill>
                <a:effectLst>
                  <a:outerShdw blurRad="38100" dist="38100" dir="2700000" algn="tl">
                    <a:srgbClr val="C0C0C0"/>
                  </a:outerShdw>
                </a:effectLst>
                <a:ea typeface="黑体" pitchFamily="49" charset="-122"/>
              </a:rPr>
              <a:t>络合正离子</a:t>
            </a:r>
            <a:r>
              <a:rPr lang="zh-CN" altLang="en-US" sz="2400">
                <a:solidFill>
                  <a:schemeClr val="accent2"/>
                </a:solidFill>
                <a:effectLst>
                  <a:outerShdw blurRad="38100" dist="38100" dir="2700000" algn="tl">
                    <a:srgbClr val="C0C0C0"/>
                  </a:outerShdw>
                </a:effectLst>
                <a:ea typeface="黑体" pitchFamily="49" charset="-122"/>
              </a:rPr>
              <a:t>，使负离子</a:t>
            </a:r>
            <a:r>
              <a:rPr lang="zh-CN" altLang="en-US" sz="2400">
                <a:solidFill>
                  <a:schemeClr val="accent2"/>
                </a:solidFill>
                <a:effectLst>
                  <a:outerShdw blurRad="38100" dist="38100" dir="2700000" algn="tl">
                    <a:srgbClr val="C0C0C0"/>
                  </a:outerShdw>
                </a:effectLst>
                <a:latin typeface="黑体"/>
                <a:ea typeface="黑体" pitchFamily="49" charset="-122"/>
              </a:rPr>
              <a:t>“</a:t>
            </a:r>
            <a:r>
              <a:rPr lang="zh-CN" altLang="en-US" sz="2400">
                <a:solidFill>
                  <a:schemeClr val="accent2"/>
                </a:solidFill>
                <a:effectLst>
                  <a:outerShdw blurRad="38100" dist="38100" dir="2700000" algn="tl">
                    <a:srgbClr val="C0C0C0"/>
                  </a:outerShdw>
                </a:effectLst>
                <a:ea typeface="黑体" pitchFamily="49" charset="-122"/>
              </a:rPr>
              <a:t>裸露</a:t>
            </a:r>
            <a:r>
              <a:rPr lang="zh-CN" altLang="en-US" sz="2400">
                <a:solidFill>
                  <a:schemeClr val="accent2"/>
                </a:solidFill>
                <a:effectLst>
                  <a:outerShdw blurRad="38100" dist="38100" dir="2700000" algn="tl">
                    <a:srgbClr val="C0C0C0"/>
                  </a:outerShdw>
                </a:effectLst>
                <a:latin typeface="黑体"/>
                <a:ea typeface="黑体" pitchFamily="49" charset="-122"/>
              </a:rPr>
              <a:t>”</a:t>
            </a:r>
            <a:endParaRPr lang="zh-CN" altLang="en-US" sz="2400">
              <a:solidFill>
                <a:schemeClr val="accent2"/>
              </a:solidFill>
              <a:effectLst>
                <a:outerShdw blurRad="38100" dist="38100" dir="2700000" algn="tl">
                  <a:srgbClr val="C0C0C0"/>
                </a:outerShdw>
              </a:effectLst>
              <a:ea typeface="黑体" pitchFamily="49" charset="-122"/>
            </a:endParaRPr>
          </a:p>
          <a:p>
            <a:pPr marL="266700" indent="-266700" eaLnBrk="1" hangingPunct="1">
              <a:lnSpc>
                <a:spcPct val="130000"/>
              </a:lnSpc>
              <a:buClr>
                <a:srgbClr val="FF3300"/>
              </a:buClr>
              <a:buFont typeface="Wingdings" pitchFamily="2" charset="2"/>
              <a:buChar char="Ø"/>
              <a:defRPr/>
            </a:pPr>
            <a:r>
              <a:rPr lang="zh-CN" altLang="en-US" sz="2400">
                <a:solidFill>
                  <a:srgbClr val="FF0000"/>
                </a:solidFill>
                <a:effectLst>
                  <a:outerShdw blurRad="38100" dist="38100" dir="2700000" algn="tl">
                    <a:srgbClr val="C0C0C0"/>
                  </a:outerShdw>
                </a:effectLst>
                <a:ea typeface="黑体" pitchFamily="49" charset="-122"/>
              </a:rPr>
              <a:t>相转移催化剂</a:t>
            </a:r>
          </a:p>
        </p:txBody>
      </p:sp>
      <p:sp>
        <p:nvSpPr>
          <p:cNvPr id="540680" name="Text Box 8"/>
          <p:cNvSpPr txBox="1">
            <a:spLocks noChangeArrowheads="1"/>
          </p:cNvSpPr>
          <p:nvPr/>
        </p:nvSpPr>
        <p:spPr bwMode="auto">
          <a:xfrm>
            <a:off x="827088" y="2997200"/>
            <a:ext cx="3384550" cy="519113"/>
          </a:xfrm>
          <a:prstGeom prst="rect">
            <a:avLst/>
          </a:prstGeom>
          <a:noFill/>
          <a:ln w="9525">
            <a:noFill/>
            <a:miter lim="800000"/>
            <a:headEnd/>
            <a:tailEnd/>
          </a:ln>
          <a:effectLst/>
        </p:spPr>
        <p:txBody>
          <a:bodyPr>
            <a:spAutoFit/>
          </a:bodyPr>
          <a:lstStyle/>
          <a:p>
            <a:pPr eaLnBrk="1" hangingPunct="1">
              <a:buClr>
                <a:srgbClr val="FF3300"/>
              </a:buClr>
              <a:buSzPct val="80000"/>
              <a:buFont typeface="Wingdings" pitchFamily="2" charset="2"/>
              <a:buChar char="Ø"/>
              <a:defRPr/>
            </a:pPr>
            <a:r>
              <a:rPr lang="zh-CN" altLang="en-US" sz="2800">
                <a:solidFill>
                  <a:schemeClr val="accent2"/>
                </a:solidFill>
                <a:effectLst>
                  <a:outerShdw blurRad="38100" dist="38100" dir="2700000" algn="tl">
                    <a:srgbClr val="C0C0C0"/>
                  </a:outerShdw>
                </a:effectLst>
                <a:ea typeface="黑体" pitchFamily="49" charset="-122"/>
              </a:rPr>
              <a:t>合成上的应用举例</a:t>
            </a:r>
          </a:p>
        </p:txBody>
      </p:sp>
      <p:graphicFrame>
        <p:nvGraphicFramePr>
          <p:cNvPr id="20485" name="Object 11"/>
          <p:cNvGraphicFramePr>
            <a:graphicFrameLocks noGrp="1" noChangeAspect="1"/>
          </p:cNvGraphicFramePr>
          <p:nvPr>
            <p:ph sz="half" idx="4294967295"/>
          </p:nvPr>
        </p:nvGraphicFramePr>
        <p:xfrm>
          <a:off x="1476375" y="1052513"/>
          <a:ext cx="6335713" cy="1887537"/>
        </p:xfrm>
        <a:graphic>
          <a:graphicData uri="http://schemas.openxmlformats.org/presentationml/2006/ole">
            <mc:AlternateContent xmlns:mc="http://schemas.openxmlformats.org/markup-compatibility/2006">
              <mc:Choice xmlns:v="urn:schemas-microsoft-com:vml" Requires="v">
                <p:oleObj r:id="rId2" imgW="3245769" imgH="967172" progId="ChemDraw.Document.6.0">
                  <p:embed/>
                </p:oleObj>
              </mc:Choice>
              <mc:Fallback>
                <p:oleObj r:id="rId2" imgW="3245769" imgH="967172" progId="ChemDraw.Document.6.0">
                  <p:embed/>
                  <p:pic>
                    <p:nvPicPr>
                      <p:cNvPr id="20485"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052513"/>
                        <a:ext cx="6335713" cy="188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6" name="Object 13"/>
          <p:cNvGraphicFramePr>
            <a:graphicFrameLocks noGrp="1" noChangeAspect="1"/>
          </p:cNvGraphicFramePr>
          <p:nvPr>
            <p:ph sz="half" idx="4294967295"/>
          </p:nvPr>
        </p:nvGraphicFramePr>
        <p:xfrm>
          <a:off x="1179513" y="4149725"/>
          <a:ext cx="4410075" cy="1131888"/>
        </p:xfrm>
        <a:graphic>
          <a:graphicData uri="http://schemas.openxmlformats.org/presentationml/2006/ole">
            <mc:AlternateContent xmlns:mc="http://schemas.openxmlformats.org/markup-compatibility/2006">
              <mc:Choice xmlns:v="urn:schemas-microsoft-com:vml" Requires="v">
                <p:oleObj r:id="rId4" imgW="1973268" imgH="506935" progId="ChemDraw.Document.6.0">
                  <p:embed/>
                </p:oleObj>
              </mc:Choice>
              <mc:Fallback>
                <p:oleObj r:id="rId4" imgW="1973268" imgH="506935" progId="ChemDraw.Document.6.0">
                  <p:embed/>
                  <p:pic>
                    <p:nvPicPr>
                      <p:cNvPr id="20486"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9513" y="4149725"/>
                        <a:ext cx="4410075" cy="113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7" name="灯片编号占位符 6"/>
          <p:cNvSpPr>
            <a:spLocks noGrp="1"/>
          </p:cNvSpPr>
          <p:nvPr>
            <p:ph type="sldNum" sz="quarter" idx="12"/>
          </p:nvPr>
        </p:nvSpPr>
        <p:spPr>
          <a:noFill/>
        </p:spPr>
        <p:txBody>
          <a:bodyPr/>
          <a:lstStyle/>
          <a:p>
            <a:fld id="{5710D1E7-9E4D-4D8E-BEFB-CA5E561199DF}" type="slidenum">
              <a:rPr lang="en-US" altLang="zh-CN"/>
              <a:pPr/>
              <a:t>63</a:t>
            </a:fld>
            <a:endParaRPr lang="en-US" altLang="zh-CN"/>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6"/>
          <p:cNvGrpSpPr>
            <a:grpSpLocks/>
          </p:cNvGrpSpPr>
          <p:nvPr/>
        </p:nvGrpSpPr>
        <p:grpSpPr bwMode="auto">
          <a:xfrm>
            <a:off x="611188" y="333375"/>
            <a:ext cx="7920037" cy="5905500"/>
            <a:chOff x="385" y="210"/>
            <a:chExt cx="4989" cy="3720"/>
          </a:xfrm>
        </p:grpSpPr>
        <p:sp>
          <p:nvSpPr>
            <p:cNvPr id="541698" name="Rectangle 2"/>
            <p:cNvSpPr>
              <a:spLocks noChangeArrowheads="1"/>
            </p:cNvSpPr>
            <p:nvPr/>
          </p:nvSpPr>
          <p:spPr bwMode="auto">
            <a:xfrm>
              <a:off x="385" y="936"/>
              <a:ext cx="4989" cy="2994"/>
            </a:xfrm>
            <a:prstGeom prst="rect">
              <a:avLst/>
            </a:prstGeom>
            <a:solidFill>
              <a:srgbClr val="FFFF99">
                <a:alpha val="58000"/>
              </a:srgbClr>
            </a:solidFill>
            <a:ln w="9525">
              <a:solidFill>
                <a:srgbClr val="0000FF"/>
              </a:solidFill>
              <a:miter lim="800000"/>
              <a:headEnd/>
              <a:tailEnd/>
            </a:ln>
            <a:effectLst/>
          </p:spPr>
          <p:txBody>
            <a:bodyPr wrap="none" anchor="ctr"/>
            <a:lstStyle/>
            <a:p>
              <a:pPr algn="ctr" eaLnBrk="1" hangingPunct="1">
                <a:defRPr/>
              </a:pPr>
              <a:endParaRPr lang="zh-CN" altLang="zh-CN" sz="2000" b="1">
                <a:effectLst>
                  <a:outerShdw blurRad="38100" dist="38100" dir="2700000" algn="tl">
                    <a:srgbClr val="FFFFFF"/>
                  </a:outerShdw>
                </a:effectLst>
                <a:ea typeface="幼圆" pitchFamily="49" charset="-122"/>
              </a:endParaRPr>
            </a:p>
          </p:txBody>
        </p:sp>
        <p:grpSp>
          <p:nvGrpSpPr>
            <p:cNvPr id="21509" name="Group 3"/>
            <p:cNvGrpSpPr>
              <a:grpSpLocks/>
            </p:cNvGrpSpPr>
            <p:nvPr/>
          </p:nvGrpSpPr>
          <p:grpSpPr bwMode="auto">
            <a:xfrm>
              <a:off x="1701" y="845"/>
              <a:ext cx="2284" cy="1969"/>
              <a:chOff x="0" y="0"/>
              <a:chExt cx="2284" cy="1969"/>
            </a:xfrm>
          </p:grpSpPr>
          <p:sp>
            <p:nvSpPr>
              <p:cNvPr id="21527" name="Rectangle 4"/>
              <p:cNvSpPr>
                <a:spLocks noChangeArrowheads="1"/>
              </p:cNvSpPr>
              <p:nvPr/>
            </p:nvSpPr>
            <p:spPr bwMode="auto">
              <a:xfrm>
                <a:off x="0" y="0"/>
                <a:ext cx="2284" cy="0"/>
              </a:xfrm>
              <a:prstGeom prst="rect">
                <a:avLst/>
              </a:prstGeom>
              <a:noFill/>
              <a:ln w="9525">
                <a:noFill/>
                <a:miter lim="800000"/>
                <a:headEnd/>
                <a:tailEnd/>
              </a:ln>
            </p:spPr>
            <p:txBody>
              <a:bodyPr>
                <a:spAutoFit/>
              </a:bodyPr>
              <a:lstStyle/>
              <a:p>
                <a:pPr algn="ctr" eaLnBrk="1" hangingPunct="1"/>
                <a:endParaRPr lang="zh-CN" altLang="en-US"/>
              </a:p>
            </p:txBody>
          </p:sp>
          <p:grpSp>
            <p:nvGrpSpPr>
              <p:cNvPr id="21528" name="Group 5"/>
              <p:cNvGrpSpPr>
                <a:grpSpLocks/>
              </p:cNvGrpSpPr>
              <p:nvPr/>
            </p:nvGrpSpPr>
            <p:grpSpPr bwMode="auto">
              <a:xfrm>
                <a:off x="0" y="0"/>
                <a:ext cx="2025" cy="1969"/>
                <a:chOff x="0" y="1969"/>
                <a:chExt cx="2025" cy="1969"/>
              </a:xfrm>
            </p:grpSpPr>
            <p:sp>
              <p:nvSpPr>
                <p:cNvPr id="21529" name="Rectangle 6"/>
                <p:cNvSpPr>
                  <a:spLocks noChangeArrowheads="1"/>
                </p:cNvSpPr>
                <p:nvPr/>
              </p:nvSpPr>
              <p:spPr bwMode="auto">
                <a:xfrm>
                  <a:off x="0" y="1969"/>
                  <a:ext cx="2025" cy="1969"/>
                </a:xfrm>
                <a:prstGeom prst="rect">
                  <a:avLst/>
                </a:prstGeom>
                <a:noFill/>
                <a:ln w="9525">
                  <a:noFill/>
                  <a:miter lim="800000"/>
                  <a:headEnd/>
                  <a:tailEnd/>
                </a:ln>
              </p:spPr>
              <p:txBody>
                <a:bodyPr>
                  <a:spAutoFit/>
                </a:bodyPr>
                <a:lstStyle/>
                <a:p>
                  <a:pPr algn="ctr" eaLnBrk="1" hangingPunct="1"/>
                  <a:endParaRPr lang="zh-CN" altLang="en-US"/>
                </a:p>
              </p:txBody>
            </p:sp>
            <p:sp>
              <p:nvSpPr>
                <p:cNvPr id="21530" name="Rectangle 7"/>
                <p:cNvSpPr>
                  <a:spLocks noChangeArrowheads="1"/>
                </p:cNvSpPr>
                <p:nvPr/>
              </p:nvSpPr>
              <p:spPr bwMode="auto">
                <a:xfrm>
                  <a:off x="0" y="1969"/>
                  <a:ext cx="2025" cy="1028"/>
                </a:xfrm>
                <a:prstGeom prst="rect">
                  <a:avLst/>
                </a:prstGeom>
                <a:noFill/>
                <a:ln w="9525">
                  <a:noFill/>
                  <a:miter lim="800000"/>
                  <a:headEnd/>
                  <a:tailEnd/>
                </a:ln>
              </p:spPr>
              <p:txBody>
                <a:bodyPr/>
                <a:lstStyle/>
                <a:p>
                  <a:pPr eaLnBrk="1" hangingPunct="1"/>
                  <a:r>
                    <a:rPr kumimoji="1" lang="en-US" altLang="zh-CN" sz="800">
                      <a:latin typeface="Verdana" pitchFamily="34" charset="0"/>
                    </a:rPr>
                    <a:t>  </a:t>
                  </a:r>
                  <a:r>
                    <a:rPr kumimoji="1" lang="en-US" altLang="zh-CN" sz="10100">
                      <a:latin typeface="Times New Roman" pitchFamily="18" charset="0"/>
                    </a:rPr>
                    <a:t> </a:t>
                  </a:r>
                  <a:r>
                    <a:rPr kumimoji="1" lang="en-US" altLang="zh-CN" sz="800">
                      <a:latin typeface="Times New Roman" pitchFamily="18" charset="0"/>
                    </a:rPr>
                    <a:t>                              </a:t>
                  </a:r>
                  <a:endParaRPr kumimoji="1" lang="en-US" altLang="zh-CN" sz="800">
                    <a:latin typeface="Verdana" pitchFamily="34" charset="0"/>
                  </a:endParaRPr>
                </a:p>
              </p:txBody>
            </p:sp>
          </p:grpSp>
        </p:grpSp>
        <p:grpSp>
          <p:nvGrpSpPr>
            <p:cNvPr id="21510" name="Group 8"/>
            <p:cNvGrpSpPr>
              <a:grpSpLocks/>
            </p:cNvGrpSpPr>
            <p:nvPr/>
          </p:nvGrpSpPr>
          <p:grpSpPr bwMode="auto">
            <a:xfrm>
              <a:off x="1156" y="1299"/>
              <a:ext cx="2284" cy="1969"/>
              <a:chOff x="0" y="0"/>
              <a:chExt cx="2284" cy="1969"/>
            </a:xfrm>
          </p:grpSpPr>
          <p:sp>
            <p:nvSpPr>
              <p:cNvPr id="21523" name="Rectangle 9"/>
              <p:cNvSpPr>
                <a:spLocks noChangeArrowheads="1"/>
              </p:cNvSpPr>
              <p:nvPr/>
            </p:nvSpPr>
            <p:spPr bwMode="auto">
              <a:xfrm>
                <a:off x="0" y="0"/>
                <a:ext cx="2284" cy="0"/>
              </a:xfrm>
              <a:prstGeom prst="rect">
                <a:avLst/>
              </a:prstGeom>
              <a:noFill/>
              <a:ln w="9525">
                <a:noFill/>
                <a:miter lim="800000"/>
                <a:headEnd/>
                <a:tailEnd/>
              </a:ln>
            </p:spPr>
            <p:txBody>
              <a:bodyPr>
                <a:spAutoFit/>
              </a:bodyPr>
              <a:lstStyle/>
              <a:p>
                <a:pPr algn="ctr" eaLnBrk="1" hangingPunct="1"/>
                <a:endParaRPr lang="zh-CN" altLang="en-US"/>
              </a:p>
            </p:txBody>
          </p:sp>
          <p:grpSp>
            <p:nvGrpSpPr>
              <p:cNvPr id="21524" name="Group 10"/>
              <p:cNvGrpSpPr>
                <a:grpSpLocks/>
              </p:cNvGrpSpPr>
              <p:nvPr/>
            </p:nvGrpSpPr>
            <p:grpSpPr bwMode="auto">
              <a:xfrm>
                <a:off x="0" y="0"/>
                <a:ext cx="2025" cy="1969"/>
                <a:chOff x="0" y="1969"/>
                <a:chExt cx="2025" cy="1969"/>
              </a:xfrm>
            </p:grpSpPr>
            <p:sp>
              <p:nvSpPr>
                <p:cNvPr id="21525" name="Rectangle 11"/>
                <p:cNvSpPr>
                  <a:spLocks noChangeArrowheads="1"/>
                </p:cNvSpPr>
                <p:nvPr/>
              </p:nvSpPr>
              <p:spPr bwMode="auto">
                <a:xfrm>
                  <a:off x="0" y="1969"/>
                  <a:ext cx="2025" cy="1969"/>
                </a:xfrm>
                <a:prstGeom prst="rect">
                  <a:avLst/>
                </a:prstGeom>
                <a:noFill/>
                <a:ln w="9525">
                  <a:noFill/>
                  <a:miter lim="800000"/>
                  <a:headEnd/>
                  <a:tailEnd/>
                </a:ln>
              </p:spPr>
              <p:txBody>
                <a:bodyPr>
                  <a:spAutoFit/>
                </a:bodyPr>
                <a:lstStyle/>
                <a:p>
                  <a:pPr algn="ctr" eaLnBrk="1" hangingPunct="1"/>
                  <a:endParaRPr lang="zh-CN" altLang="en-US"/>
                </a:p>
              </p:txBody>
            </p:sp>
            <p:sp>
              <p:nvSpPr>
                <p:cNvPr id="21526" name="Rectangle 12"/>
                <p:cNvSpPr>
                  <a:spLocks noChangeArrowheads="1"/>
                </p:cNvSpPr>
                <p:nvPr/>
              </p:nvSpPr>
              <p:spPr bwMode="auto">
                <a:xfrm>
                  <a:off x="0" y="1969"/>
                  <a:ext cx="2025" cy="1028"/>
                </a:xfrm>
                <a:prstGeom prst="rect">
                  <a:avLst/>
                </a:prstGeom>
                <a:noFill/>
                <a:ln w="9525">
                  <a:noFill/>
                  <a:miter lim="800000"/>
                  <a:headEnd/>
                  <a:tailEnd/>
                </a:ln>
              </p:spPr>
              <p:txBody>
                <a:bodyPr/>
                <a:lstStyle/>
                <a:p>
                  <a:pPr eaLnBrk="1" hangingPunct="1"/>
                  <a:r>
                    <a:rPr kumimoji="1" lang="en-US" altLang="zh-CN" sz="800">
                      <a:latin typeface="Verdana" pitchFamily="34" charset="0"/>
                    </a:rPr>
                    <a:t>  </a:t>
                  </a:r>
                  <a:r>
                    <a:rPr kumimoji="1" lang="en-US" altLang="zh-CN" sz="10100">
                      <a:latin typeface="Times New Roman" pitchFamily="18" charset="0"/>
                    </a:rPr>
                    <a:t> </a:t>
                  </a:r>
                  <a:r>
                    <a:rPr kumimoji="1" lang="en-US" altLang="zh-CN" sz="800">
                      <a:latin typeface="Times New Roman" pitchFamily="18" charset="0"/>
                    </a:rPr>
                    <a:t>                              </a:t>
                  </a:r>
                  <a:endParaRPr kumimoji="1" lang="en-US" altLang="zh-CN" sz="800">
                    <a:latin typeface="Verdana" pitchFamily="34" charset="0"/>
                  </a:endParaRPr>
                </a:p>
              </p:txBody>
            </p:sp>
          </p:grpSp>
        </p:grpSp>
        <p:sp>
          <p:nvSpPr>
            <p:cNvPr id="21511" name="Text Box 13"/>
            <p:cNvSpPr txBox="1">
              <a:spLocks noChangeArrowheads="1"/>
            </p:cNvSpPr>
            <p:nvPr/>
          </p:nvSpPr>
          <p:spPr bwMode="auto">
            <a:xfrm>
              <a:off x="3947" y="2978"/>
              <a:ext cx="1374" cy="396"/>
            </a:xfrm>
            <a:prstGeom prst="rect">
              <a:avLst/>
            </a:prstGeom>
            <a:noFill/>
            <a:ln w="9525">
              <a:noFill/>
              <a:miter lim="800000"/>
              <a:headEnd/>
              <a:tailEnd/>
            </a:ln>
          </p:spPr>
          <p:txBody>
            <a:bodyPr wrap="none">
              <a:spAutoFit/>
            </a:bodyPr>
            <a:lstStyle/>
            <a:p>
              <a:pPr algn="ctr" eaLnBrk="1" hangingPunct="1">
                <a:lnSpc>
                  <a:spcPct val="110000"/>
                </a:lnSpc>
              </a:pPr>
              <a:r>
                <a:rPr kumimoji="1" lang="en-US" altLang="zh-CN" sz="1600" b="1">
                  <a:solidFill>
                    <a:srgbClr val="006600"/>
                  </a:solidFill>
                  <a:latin typeface="Comic Sans MS" pitchFamily="66" charset="0"/>
                </a:rPr>
                <a:t>Charles J. Pedersen</a:t>
              </a:r>
            </a:p>
            <a:p>
              <a:pPr algn="ctr" eaLnBrk="1" hangingPunct="1">
                <a:lnSpc>
                  <a:spcPct val="110000"/>
                </a:lnSpc>
              </a:pPr>
              <a:r>
                <a:rPr kumimoji="1" lang="en-US" altLang="zh-CN" sz="1600" b="1">
                  <a:solidFill>
                    <a:srgbClr val="006600"/>
                  </a:solidFill>
                  <a:latin typeface="Comic Sans MS" pitchFamily="66" charset="0"/>
                </a:rPr>
                <a:t>(1904 ~ 1989)</a:t>
              </a:r>
            </a:p>
          </p:txBody>
        </p:sp>
        <p:sp>
          <p:nvSpPr>
            <p:cNvPr id="21512" name="Text Box 14"/>
            <p:cNvSpPr txBox="1">
              <a:spLocks noChangeArrowheads="1"/>
            </p:cNvSpPr>
            <p:nvPr/>
          </p:nvSpPr>
          <p:spPr bwMode="auto">
            <a:xfrm>
              <a:off x="636" y="2989"/>
              <a:ext cx="1087" cy="396"/>
            </a:xfrm>
            <a:prstGeom prst="rect">
              <a:avLst/>
            </a:prstGeom>
            <a:noFill/>
            <a:ln w="9525">
              <a:noFill/>
              <a:miter lim="800000"/>
              <a:headEnd/>
              <a:tailEnd/>
            </a:ln>
          </p:spPr>
          <p:txBody>
            <a:bodyPr wrap="none">
              <a:spAutoFit/>
            </a:bodyPr>
            <a:lstStyle/>
            <a:p>
              <a:pPr algn="ctr" eaLnBrk="1" hangingPunct="1">
                <a:lnSpc>
                  <a:spcPct val="110000"/>
                </a:lnSpc>
              </a:pPr>
              <a:r>
                <a:rPr kumimoji="1" lang="en-US" altLang="zh-CN" sz="1600" b="1">
                  <a:solidFill>
                    <a:srgbClr val="006600"/>
                  </a:solidFill>
                  <a:latin typeface="Comic Sans MS" pitchFamily="66" charset="0"/>
                </a:rPr>
                <a:t>Donald J. Cram</a:t>
              </a:r>
            </a:p>
            <a:p>
              <a:pPr algn="ctr" eaLnBrk="1" hangingPunct="1">
                <a:lnSpc>
                  <a:spcPct val="110000"/>
                </a:lnSpc>
              </a:pPr>
              <a:r>
                <a:rPr kumimoji="1" lang="en-US" altLang="zh-CN" sz="1600" b="1">
                  <a:solidFill>
                    <a:srgbClr val="006600"/>
                  </a:solidFill>
                  <a:latin typeface="Comic Sans MS" pitchFamily="66" charset="0"/>
                </a:rPr>
                <a:t>(1919 ~ 2001)</a:t>
              </a:r>
            </a:p>
          </p:txBody>
        </p:sp>
        <p:pic>
          <p:nvPicPr>
            <p:cNvPr id="21513" name="Picture 15" descr="cram"/>
            <p:cNvPicPr>
              <a:picLocks noChangeAspect="1" noChangeArrowheads="1"/>
            </p:cNvPicPr>
            <p:nvPr/>
          </p:nvPicPr>
          <p:blipFill>
            <a:blip r:embed="rId2"/>
            <a:srcRect/>
            <a:stretch>
              <a:fillRect/>
            </a:stretch>
          </p:blipFill>
          <p:spPr bwMode="auto">
            <a:xfrm>
              <a:off x="722" y="1618"/>
              <a:ext cx="933" cy="1315"/>
            </a:xfrm>
            <a:prstGeom prst="rect">
              <a:avLst/>
            </a:prstGeom>
            <a:noFill/>
            <a:ln w="9525">
              <a:noFill/>
              <a:miter lim="800000"/>
              <a:headEnd/>
              <a:tailEnd/>
            </a:ln>
          </p:spPr>
        </p:pic>
        <p:sp>
          <p:nvSpPr>
            <p:cNvPr id="21514" name="Text Box 16"/>
            <p:cNvSpPr txBox="1">
              <a:spLocks noChangeArrowheads="1"/>
            </p:cNvSpPr>
            <p:nvPr/>
          </p:nvSpPr>
          <p:spPr bwMode="auto">
            <a:xfrm>
              <a:off x="2336" y="2978"/>
              <a:ext cx="1183" cy="396"/>
            </a:xfrm>
            <a:prstGeom prst="rect">
              <a:avLst/>
            </a:prstGeom>
            <a:noFill/>
            <a:ln w="9525">
              <a:noFill/>
              <a:miter lim="800000"/>
              <a:headEnd/>
              <a:tailEnd/>
            </a:ln>
          </p:spPr>
          <p:txBody>
            <a:bodyPr wrap="none">
              <a:spAutoFit/>
            </a:bodyPr>
            <a:lstStyle/>
            <a:p>
              <a:pPr algn="ctr" eaLnBrk="1" hangingPunct="1">
                <a:lnSpc>
                  <a:spcPct val="110000"/>
                </a:lnSpc>
              </a:pPr>
              <a:r>
                <a:rPr kumimoji="1" lang="en-US" altLang="zh-CN" sz="1600" b="1">
                  <a:solidFill>
                    <a:srgbClr val="006600"/>
                  </a:solidFill>
                  <a:latin typeface="Comic Sans MS" pitchFamily="66" charset="0"/>
                </a:rPr>
                <a:t>Jean-Marie Lehn</a:t>
              </a:r>
            </a:p>
            <a:p>
              <a:pPr algn="ctr" eaLnBrk="1" hangingPunct="1">
                <a:lnSpc>
                  <a:spcPct val="110000"/>
                </a:lnSpc>
              </a:pPr>
              <a:r>
                <a:rPr kumimoji="1" lang="en-US" altLang="zh-CN" sz="1600" b="1">
                  <a:solidFill>
                    <a:srgbClr val="006600"/>
                  </a:solidFill>
                  <a:latin typeface="Comic Sans MS" pitchFamily="66" charset="0"/>
                </a:rPr>
                <a:t>(1939 ~      )</a:t>
              </a:r>
            </a:p>
          </p:txBody>
        </p:sp>
        <p:pic>
          <p:nvPicPr>
            <p:cNvPr id="21515" name="Picture 17" descr="lehn"/>
            <p:cNvPicPr>
              <a:picLocks noChangeAspect="1" noChangeArrowheads="1"/>
            </p:cNvPicPr>
            <p:nvPr/>
          </p:nvPicPr>
          <p:blipFill>
            <a:blip r:embed="rId3"/>
            <a:srcRect/>
            <a:stretch>
              <a:fillRect/>
            </a:stretch>
          </p:blipFill>
          <p:spPr bwMode="auto">
            <a:xfrm>
              <a:off x="2445" y="1618"/>
              <a:ext cx="933" cy="1315"/>
            </a:xfrm>
            <a:prstGeom prst="rect">
              <a:avLst/>
            </a:prstGeom>
            <a:noFill/>
            <a:ln w="9525">
              <a:noFill/>
              <a:miter lim="800000"/>
              <a:headEnd/>
              <a:tailEnd/>
            </a:ln>
          </p:spPr>
        </p:pic>
        <p:pic>
          <p:nvPicPr>
            <p:cNvPr id="21516" name="Picture 18" descr="pedersen"/>
            <p:cNvPicPr>
              <a:picLocks noChangeAspect="1" noChangeArrowheads="1"/>
            </p:cNvPicPr>
            <p:nvPr/>
          </p:nvPicPr>
          <p:blipFill>
            <a:blip r:embed="rId4"/>
            <a:srcRect/>
            <a:stretch>
              <a:fillRect/>
            </a:stretch>
          </p:blipFill>
          <p:spPr bwMode="auto">
            <a:xfrm>
              <a:off x="4124" y="1618"/>
              <a:ext cx="933" cy="1315"/>
            </a:xfrm>
            <a:prstGeom prst="rect">
              <a:avLst/>
            </a:prstGeom>
            <a:noFill/>
            <a:ln w="9525">
              <a:noFill/>
              <a:miter lim="800000"/>
              <a:headEnd/>
              <a:tailEnd/>
            </a:ln>
          </p:spPr>
        </p:pic>
        <p:pic>
          <p:nvPicPr>
            <p:cNvPr id="21517" name="Picture 19" descr="chemistry"/>
            <p:cNvPicPr>
              <a:picLocks noChangeAspect="1" noChangeArrowheads="1"/>
            </p:cNvPicPr>
            <p:nvPr/>
          </p:nvPicPr>
          <p:blipFill>
            <a:blip r:embed="rId5">
              <a:lum bright="12000"/>
            </a:blip>
            <a:srcRect/>
            <a:stretch>
              <a:fillRect/>
            </a:stretch>
          </p:blipFill>
          <p:spPr bwMode="auto">
            <a:xfrm>
              <a:off x="530" y="210"/>
              <a:ext cx="672" cy="672"/>
            </a:xfrm>
            <a:prstGeom prst="rect">
              <a:avLst/>
            </a:prstGeom>
            <a:noFill/>
            <a:ln w="9525">
              <a:noFill/>
              <a:miter lim="800000"/>
              <a:headEnd/>
              <a:tailEnd/>
            </a:ln>
          </p:spPr>
        </p:pic>
        <p:sp>
          <p:nvSpPr>
            <p:cNvPr id="541716" name="Text Box 20"/>
            <p:cNvSpPr txBox="1">
              <a:spLocks noChangeArrowheads="1"/>
            </p:cNvSpPr>
            <p:nvPr/>
          </p:nvSpPr>
          <p:spPr bwMode="auto">
            <a:xfrm>
              <a:off x="1301" y="392"/>
              <a:ext cx="3901" cy="327"/>
            </a:xfrm>
            <a:prstGeom prst="rect">
              <a:avLst/>
            </a:prstGeom>
            <a:noFill/>
            <a:ln w="9525">
              <a:noFill/>
              <a:miter lim="800000"/>
              <a:headEnd/>
              <a:tailEnd/>
            </a:ln>
            <a:effectLst/>
          </p:spPr>
          <p:txBody>
            <a:bodyPr>
              <a:spAutoFit/>
            </a:bodyPr>
            <a:lstStyle/>
            <a:p>
              <a:pPr eaLnBrk="1" hangingPunct="1">
                <a:spcBef>
                  <a:spcPct val="50000"/>
                </a:spcBef>
                <a:defRPr/>
              </a:pPr>
              <a:r>
                <a:rPr kumimoji="1" lang="en-US" altLang="zh-CN" sz="2800" b="1">
                  <a:solidFill>
                    <a:schemeClr val="tx2"/>
                  </a:solidFill>
                  <a:effectLst>
                    <a:outerShdw blurRad="38100" dist="38100" dir="2700000" algn="tl">
                      <a:srgbClr val="C0C0C0"/>
                    </a:outerShdw>
                  </a:effectLst>
                </a:rPr>
                <a:t>The Nobel Prize in Chemistry 1987 </a:t>
              </a:r>
            </a:p>
          </p:txBody>
        </p:sp>
        <p:sp>
          <p:nvSpPr>
            <p:cNvPr id="541717" name="Rectangle 21"/>
            <p:cNvSpPr>
              <a:spLocks noChangeArrowheads="1"/>
            </p:cNvSpPr>
            <p:nvPr/>
          </p:nvSpPr>
          <p:spPr bwMode="auto">
            <a:xfrm>
              <a:off x="747" y="1027"/>
              <a:ext cx="4309" cy="404"/>
            </a:xfrm>
            <a:prstGeom prst="rect">
              <a:avLst/>
            </a:prstGeom>
            <a:noFill/>
            <a:ln w="9525">
              <a:noFill/>
              <a:miter lim="800000"/>
              <a:headEnd/>
              <a:tailEnd/>
            </a:ln>
            <a:effectLst/>
          </p:spPr>
          <p:txBody>
            <a:bodyPr>
              <a:spAutoFit/>
            </a:bodyPr>
            <a:lstStyle/>
            <a:p>
              <a:pPr eaLnBrk="1" hangingPunct="1">
                <a:defRPr/>
              </a:pPr>
              <a:r>
                <a:rPr kumimoji="1" lang="en-US" altLang="zh-CN" b="1">
                  <a:effectLst>
                    <a:outerShdw blurRad="38100" dist="38100" dir="2700000" algn="tl">
                      <a:srgbClr val="C0C0C0"/>
                    </a:outerShdw>
                  </a:effectLst>
                  <a:ea typeface="幼圆" pitchFamily="49" charset="-122"/>
                </a:rPr>
                <a:t>"for their development and use of molecules</a:t>
              </a:r>
            </a:p>
            <a:p>
              <a:pPr eaLnBrk="1" hangingPunct="1">
                <a:defRPr/>
              </a:pPr>
              <a:r>
                <a:rPr kumimoji="1" lang="en-US" altLang="zh-CN" b="1">
                  <a:effectLst>
                    <a:outerShdw blurRad="38100" dist="38100" dir="2700000" algn="tl">
                      <a:srgbClr val="C0C0C0"/>
                    </a:outerShdw>
                  </a:effectLst>
                  <a:ea typeface="幼圆" pitchFamily="49" charset="-122"/>
                </a:rPr>
                <a:t> with </a:t>
              </a:r>
              <a:r>
                <a:rPr kumimoji="1" lang="en-US" altLang="zh-CN" b="1">
                  <a:solidFill>
                    <a:srgbClr val="0000FF"/>
                  </a:solidFill>
                  <a:effectLst>
                    <a:outerShdw blurRad="38100" dist="38100" dir="2700000" algn="tl">
                      <a:srgbClr val="C0C0C0"/>
                    </a:outerShdw>
                  </a:effectLst>
                  <a:ea typeface="幼圆" pitchFamily="49" charset="-122"/>
                </a:rPr>
                <a:t>structure-specific interactions of high selectivity</a:t>
              </a:r>
              <a:r>
                <a:rPr kumimoji="1" lang="en-US" altLang="zh-CN" b="1">
                  <a:effectLst>
                    <a:outerShdw blurRad="38100" dist="38100" dir="2700000" algn="tl">
                      <a:srgbClr val="C0C0C0"/>
                    </a:outerShdw>
                  </a:effectLst>
                  <a:ea typeface="幼圆" pitchFamily="49" charset="-122"/>
                </a:rPr>
                <a:t>"</a:t>
              </a:r>
            </a:p>
          </p:txBody>
        </p:sp>
        <p:sp>
          <p:nvSpPr>
            <p:cNvPr id="541718" name="Rectangle 22"/>
            <p:cNvSpPr>
              <a:spLocks noChangeArrowheads="1"/>
            </p:cNvSpPr>
            <p:nvPr/>
          </p:nvSpPr>
          <p:spPr bwMode="auto">
            <a:xfrm>
              <a:off x="514" y="3428"/>
              <a:ext cx="1583" cy="404"/>
            </a:xfrm>
            <a:prstGeom prst="rect">
              <a:avLst/>
            </a:prstGeom>
            <a:noFill/>
            <a:ln w="9525">
              <a:noFill/>
              <a:miter lim="800000"/>
              <a:headEnd/>
              <a:tailEnd/>
            </a:ln>
            <a:effectLst/>
          </p:spPr>
          <p:txBody>
            <a:bodyPr wrap="none">
              <a:spAutoFit/>
            </a:bodyPr>
            <a:lstStyle/>
            <a:p>
              <a:pPr algn="ctr" eaLnBrk="1" hangingPunct="1">
                <a:defRPr/>
              </a:pPr>
              <a:r>
                <a:rPr kumimoji="1" lang="zh-CN" altLang="en-US" sz="1600" b="1">
                  <a:solidFill>
                    <a:srgbClr val="0000FF"/>
                  </a:solidFill>
                  <a:effectLst>
                    <a:outerShdw blurRad="38100" dist="38100" dir="2700000" algn="tl">
                      <a:srgbClr val="C0C0C0"/>
                    </a:outerShdw>
                  </a:effectLst>
                  <a:ea typeface="幼圆" pitchFamily="49" charset="-122"/>
                </a:rPr>
                <a:t>提出 “主客体化学” 概念</a:t>
              </a:r>
            </a:p>
            <a:p>
              <a:pPr algn="ctr" eaLnBrk="1" hangingPunct="1">
                <a:defRPr/>
              </a:pPr>
              <a:r>
                <a:rPr kumimoji="1" lang="zh-CN" altLang="en-US" sz="1600" b="1">
                  <a:solidFill>
                    <a:srgbClr val="0000FF"/>
                  </a:solidFill>
                  <a:effectLst>
                    <a:outerShdw blurRad="38100" dist="38100" dir="2700000" algn="tl">
                      <a:srgbClr val="C0C0C0"/>
                    </a:outerShdw>
                  </a:effectLst>
                  <a:ea typeface="幼圆" pitchFamily="49" charset="-122"/>
                </a:rPr>
                <a:t>“</a:t>
              </a:r>
              <a:r>
                <a:rPr kumimoji="1" lang="en-US" altLang="zh-CN" sz="1600" b="1">
                  <a:solidFill>
                    <a:srgbClr val="0000FF"/>
                  </a:solidFill>
                  <a:effectLst>
                    <a:outerShdw blurRad="38100" dist="38100" dir="2700000" algn="tl">
                      <a:srgbClr val="C0C0C0"/>
                    </a:outerShdw>
                  </a:effectLst>
                  <a:ea typeface="幼圆" pitchFamily="49" charset="-122"/>
                </a:rPr>
                <a:t>host-guest chemistry</a:t>
              </a:r>
              <a:r>
                <a:rPr kumimoji="1" lang="en-US" altLang="zh-CN" sz="2000" b="1">
                  <a:effectLst>
                    <a:outerShdw blurRad="38100" dist="38100" dir="2700000" algn="tl">
                      <a:srgbClr val="C0C0C0"/>
                    </a:outerShdw>
                  </a:effectLst>
                  <a:ea typeface="幼圆" pitchFamily="49" charset="-122"/>
                </a:rPr>
                <a:t> </a:t>
              </a:r>
              <a:r>
                <a:rPr kumimoji="1" lang="en-US" altLang="zh-CN" sz="1600" b="1">
                  <a:solidFill>
                    <a:srgbClr val="0000FF"/>
                  </a:solidFill>
                  <a:effectLst>
                    <a:outerShdw blurRad="38100" dist="38100" dir="2700000" algn="tl">
                      <a:srgbClr val="C0C0C0"/>
                    </a:outerShdw>
                  </a:effectLst>
                  <a:ea typeface="幼圆" pitchFamily="49" charset="-122"/>
                </a:rPr>
                <a:t>”</a:t>
              </a:r>
            </a:p>
          </p:txBody>
        </p:sp>
        <p:sp>
          <p:nvSpPr>
            <p:cNvPr id="541719" name="Rectangle 23"/>
            <p:cNvSpPr>
              <a:spLocks noChangeArrowheads="1"/>
            </p:cNvSpPr>
            <p:nvPr/>
          </p:nvSpPr>
          <p:spPr bwMode="auto">
            <a:xfrm>
              <a:off x="2245" y="3428"/>
              <a:ext cx="1441" cy="366"/>
            </a:xfrm>
            <a:prstGeom prst="rect">
              <a:avLst/>
            </a:prstGeom>
            <a:noFill/>
            <a:ln w="9525">
              <a:noFill/>
              <a:miter lim="800000"/>
              <a:headEnd/>
              <a:tailEnd/>
            </a:ln>
            <a:effectLst/>
          </p:spPr>
          <p:txBody>
            <a:bodyPr wrap="none">
              <a:spAutoFit/>
            </a:bodyPr>
            <a:lstStyle/>
            <a:p>
              <a:pPr algn="ctr" eaLnBrk="1" hangingPunct="1">
                <a:defRPr/>
              </a:pPr>
              <a:r>
                <a:rPr kumimoji="1" lang="zh-CN" altLang="en-US" sz="1600" b="1">
                  <a:solidFill>
                    <a:srgbClr val="0000FF"/>
                  </a:solidFill>
                  <a:effectLst>
                    <a:outerShdw blurRad="38100" dist="38100" dir="2700000" algn="tl">
                      <a:srgbClr val="C0C0C0"/>
                    </a:outerShdw>
                  </a:effectLst>
                  <a:ea typeface="幼圆" pitchFamily="49" charset="-122"/>
                </a:rPr>
                <a:t>提出“超 分子化学”概念</a:t>
              </a:r>
            </a:p>
            <a:p>
              <a:pPr algn="ctr" eaLnBrk="1" hangingPunct="1">
                <a:defRPr/>
              </a:pPr>
              <a:r>
                <a:rPr kumimoji="1" lang="zh-CN" altLang="en-US" sz="1600" b="1">
                  <a:solidFill>
                    <a:srgbClr val="0000FF"/>
                  </a:solidFill>
                  <a:effectLst>
                    <a:outerShdw blurRad="38100" dist="38100" dir="2700000" algn="tl">
                      <a:srgbClr val="C0C0C0"/>
                    </a:outerShdw>
                  </a:effectLst>
                  <a:ea typeface="幼圆" pitchFamily="49" charset="-122"/>
                </a:rPr>
                <a:t>“</a:t>
              </a:r>
              <a:r>
                <a:rPr kumimoji="1" lang="en-US" altLang="zh-CN" sz="1600" b="1">
                  <a:solidFill>
                    <a:srgbClr val="0000FF"/>
                  </a:solidFill>
                  <a:effectLst>
                    <a:outerShdw blurRad="38100" dist="38100" dir="2700000" algn="tl">
                      <a:srgbClr val="C0C0C0"/>
                    </a:outerShdw>
                  </a:effectLst>
                  <a:ea typeface="幼圆" pitchFamily="49" charset="-122"/>
                </a:rPr>
                <a:t>supramolecular”</a:t>
              </a:r>
            </a:p>
          </p:txBody>
        </p:sp>
        <p:sp>
          <p:nvSpPr>
            <p:cNvPr id="541720" name="Text Box 24"/>
            <p:cNvSpPr txBox="1">
              <a:spLocks noChangeArrowheads="1"/>
            </p:cNvSpPr>
            <p:nvPr/>
          </p:nvSpPr>
          <p:spPr bwMode="auto">
            <a:xfrm>
              <a:off x="4241" y="3428"/>
              <a:ext cx="761" cy="212"/>
            </a:xfrm>
            <a:prstGeom prst="rect">
              <a:avLst/>
            </a:prstGeom>
            <a:noFill/>
            <a:ln w="9525">
              <a:noFill/>
              <a:miter lim="800000"/>
              <a:headEnd/>
              <a:tailEnd/>
            </a:ln>
            <a:effectLst/>
          </p:spPr>
          <p:txBody>
            <a:bodyPr wrap="none">
              <a:spAutoFit/>
            </a:bodyPr>
            <a:lstStyle/>
            <a:p>
              <a:pPr algn="ctr" eaLnBrk="1" hangingPunct="1">
                <a:defRPr/>
              </a:pPr>
              <a:r>
                <a:rPr lang="zh-CN" altLang="en-US" sz="1600" b="1">
                  <a:solidFill>
                    <a:srgbClr val="0000FF"/>
                  </a:solidFill>
                  <a:effectLst>
                    <a:outerShdw blurRad="38100" dist="38100" dir="2700000" algn="tl">
                      <a:srgbClr val="C0C0C0"/>
                    </a:outerShdw>
                  </a:effectLst>
                  <a:ea typeface="幼圆" pitchFamily="49" charset="-122"/>
                </a:rPr>
                <a:t>发现了冠醚</a:t>
              </a:r>
            </a:p>
          </p:txBody>
        </p:sp>
      </p:grpSp>
      <p:sp>
        <p:nvSpPr>
          <p:cNvPr id="21507" name="灯片编号占位符 25"/>
          <p:cNvSpPr>
            <a:spLocks noGrp="1"/>
          </p:cNvSpPr>
          <p:nvPr>
            <p:ph type="sldNum" sz="quarter" idx="12"/>
          </p:nvPr>
        </p:nvSpPr>
        <p:spPr>
          <a:noFill/>
        </p:spPr>
        <p:txBody>
          <a:bodyPr/>
          <a:lstStyle/>
          <a:p>
            <a:fld id="{8C35292C-69F3-49C0-A63A-43E27BC26D32}" type="slidenum">
              <a:rPr lang="en-US" altLang="zh-CN"/>
              <a:pPr/>
              <a:t>64</a:t>
            </a:fld>
            <a:endParaRPr lang="en-US" altLang="zh-CN"/>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0"/>
            <a:ext cx="9144000" cy="642918"/>
          </a:xfrm>
          <a:blipFill>
            <a:blip r:embed="rId2"/>
            <a:tile tx="0" ty="0" sx="100000" sy="100000" flip="none" algn="tl"/>
          </a:blipFill>
        </p:spPr>
        <p:txBody>
          <a:bodyPr/>
          <a:lstStyle/>
          <a:p>
            <a:pPr algn="l" eaLnBrk="1" hangingPunct="1"/>
            <a:r>
              <a:rPr lang="en-US" altLang="zh-CN" sz="3200" dirty="0">
                <a:solidFill>
                  <a:schemeClr val="accent2"/>
                </a:solidFill>
              </a:rPr>
              <a:t>2. Boiling Points</a:t>
            </a:r>
          </a:p>
        </p:txBody>
      </p:sp>
      <p:sp>
        <p:nvSpPr>
          <p:cNvPr id="13315" name="Rectangle 4"/>
          <p:cNvSpPr>
            <a:spLocks noGrp="1" noChangeArrowheads="1"/>
          </p:cNvSpPr>
          <p:nvPr>
            <p:ph type="body" sz="half" idx="1"/>
          </p:nvPr>
        </p:nvSpPr>
        <p:spPr>
          <a:xfrm>
            <a:off x="500034" y="1000108"/>
            <a:ext cx="4572032" cy="1714512"/>
          </a:xfrm>
          <a:noFill/>
        </p:spPr>
        <p:txBody>
          <a:bodyPr/>
          <a:lstStyle/>
          <a:p>
            <a:pPr eaLnBrk="1" hangingPunct="1">
              <a:buClr>
                <a:srgbClr val="FF0000"/>
              </a:buClr>
              <a:buBlip>
                <a:blip r:embed="rId3"/>
              </a:buBlip>
            </a:pPr>
            <a:r>
              <a:rPr lang="zh-CN" altLang="en-US" sz="2400" dirty="0">
                <a:solidFill>
                  <a:schemeClr val="accent2"/>
                </a:solidFill>
                <a:latin typeface="黑体" pitchFamily="49" charset="-122"/>
                <a:ea typeface="黑体" pitchFamily="49" charset="-122"/>
              </a:rPr>
              <a:t>醇分子的羟基有强吸电子的氧原子</a:t>
            </a:r>
            <a:r>
              <a:rPr lang="en-US" altLang="zh-CN" sz="2400" dirty="0">
                <a:solidFill>
                  <a:schemeClr val="accent2"/>
                </a:solidFill>
                <a:latin typeface="黑体" pitchFamily="49" charset="-122"/>
                <a:ea typeface="黑体" pitchFamily="49" charset="-122"/>
              </a:rPr>
              <a:t>,</a:t>
            </a:r>
            <a:r>
              <a:rPr lang="zh-CN" altLang="en-US" sz="2400" dirty="0">
                <a:solidFill>
                  <a:schemeClr val="accent2"/>
                </a:solidFill>
                <a:latin typeface="黑体" pitchFamily="49" charset="-122"/>
                <a:ea typeface="黑体" pitchFamily="49" charset="-122"/>
              </a:rPr>
              <a:t>可以</a:t>
            </a:r>
            <a:r>
              <a:rPr lang="zh-CN" altLang="en-US" sz="2400" dirty="0">
                <a:solidFill>
                  <a:srgbClr val="FF0000"/>
                </a:solidFill>
                <a:latin typeface="黑体" pitchFamily="49" charset="-122"/>
                <a:ea typeface="黑体" pitchFamily="49" charset="-122"/>
              </a:rPr>
              <a:t>形成氢键</a:t>
            </a:r>
            <a:r>
              <a:rPr lang="en-US" altLang="zh-CN" sz="2400" dirty="0">
                <a:solidFill>
                  <a:schemeClr val="accent2"/>
                </a:solidFill>
                <a:latin typeface="黑体" pitchFamily="49" charset="-122"/>
                <a:ea typeface="黑体" pitchFamily="49" charset="-122"/>
              </a:rPr>
              <a:t>,</a:t>
            </a:r>
            <a:r>
              <a:rPr lang="zh-CN" altLang="en-US" sz="2400" dirty="0">
                <a:solidFill>
                  <a:schemeClr val="accent2"/>
                </a:solidFill>
                <a:latin typeface="黑体" pitchFamily="49" charset="-122"/>
                <a:ea typeface="黑体" pitchFamily="49" charset="-122"/>
              </a:rPr>
              <a:t>因此沸点较分子量相近的烷烃、醚、卤代烃等的高</a:t>
            </a:r>
            <a:r>
              <a:rPr lang="en-US" altLang="zh-CN" sz="2400" dirty="0">
                <a:solidFill>
                  <a:schemeClr val="accent2"/>
                </a:solidFill>
                <a:latin typeface="黑体" pitchFamily="49" charset="-122"/>
                <a:ea typeface="黑体" pitchFamily="49" charset="-122"/>
              </a:rPr>
              <a:t>. </a:t>
            </a:r>
          </a:p>
        </p:txBody>
      </p:sp>
      <p:graphicFrame>
        <p:nvGraphicFramePr>
          <p:cNvPr id="13316" name="Object 15"/>
          <p:cNvGraphicFramePr>
            <a:graphicFrameLocks noGrp="1" noChangeAspect="1"/>
          </p:cNvGraphicFramePr>
          <p:nvPr>
            <p:ph sz="quarter" idx="2"/>
          </p:nvPr>
        </p:nvGraphicFramePr>
        <p:xfrm>
          <a:off x="6000760" y="714356"/>
          <a:ext cx="2247900" cy="2185988"/>
        </p:xfrm>
        <a:graphic>
          <a:graphicData uri="http://schemas.openxmlformats.org/presentationml/2006/ole">
            <mc:AlternateContent xmlns:mc="http://schemas.openxmlformats.org/markup-compatibility/2006">
              <mc:Choice xmlns:v="urn:schemas-microsoft-com:vml" Requires="v">
                <p:oleObj name="Bitmap Image" r:id="rId4" imgW="3123810" imgH="3038095" progId="PBrush">
                  <p:embed/>
                </p:oleObj>
              </mc:Choice>
              <mc:Fallback>
                <p:oleObj name="Bitmap Image" r:id="rId4" imgW="3123810" imgH="3038095" progId="PBrush">
                  <p:embed/>
                  <p:pic>
                    <p:nvPicPr>
                      <p:cNvPr id="0" name="Picture 1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0760" y="714356"/>
                        <a:ext cx="2247900" cy="218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317" name="Object 16"/>
          <p:cNvGraphicFramePr>
            <a:graphicFrameLocks noGrp="1" noChangeAspect="1"/>
          </p:cNvGraphicFramePr>
          <p:nvPr>
            <p:ph sz="quarter" idx="3"/>
          </p:nvPr>
        </p:nvGraphicFramePr>
        <p:xfrm>
          <a:off x="1142976" y="3500438"/>
          <a:ext cx="7061200" cy="2357437"/>
        </p:xfrm>
        <a:graphic>
          <a:graphicData uri="http://schemas.openxmlformats.org/presentationml/2006/ole">
            <mc:AlternateContent xmlns:mc="http://schemas.openxmlformats.org/markup-compatibility/2006">
              <mc:Choice xmlns:v="urn:schemas-microsoft-com:vml" Requires="v">
                <p:oleObj name="CS ChemDraw Drawing" r:id="rId6" imgW="3922511" imgH="1310258" progId="ChemDraw.Document.6.0">
                  <p:embed/>
                </p:oleObj>
              </mc:Choice>
              <mc:Fallback>
                <p:oleObj name="CS ChemDraw Drawing" r:id="rId6" imgW="3922511" imgH="1310258" progId="ChemDraw.Document.6.0">
                  <p:embed/>
                  <p:pic>
                    <p:nvPicPr>
                      <p:cNvPr id="0" name="Picture 19"/>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2976" y="3500438"/>
                        <a:ext cx="7061200" cy="235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8" name="灯片编号占位符 5"/>
          <p:cNvSpPr>
            <a:spLocks noGrp="1"/>
          </p:cNvSpPr>
          <p:nvPr>
            <p:ph type="sldNum" sz="quarter" idx="12"/>
          </p:nvPr>
        </p:nvSpPr>
        <p:spPr>
          <a:noFill/>
        </p:spPr>
        <p:txBody>
          <a:bodyPr/>
          <a:lstStyle/>
          <a:p>
            <a:fld id="{293B84FC-4C16-421E-B2A1-7E1C77DD4BFF}" type="slidenum">
              <a:rPr lang="en-US" altLang="zh-CN"/>
              <a:pPr/>
              <a:t>7</a:t>
            </a:fld>
            <a:endParaRPr lang="en-US" altLang="zh-CN"/>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灯片编号占位符 3"/>
          <p:cNvSpPr>
            <a:spLocks noGrp="1"/>
          </p:cNvSpPr>
          <p:nvPr>
            <p:ph type="sldNum" sz="quarter" idx="12"/>
          </p:nvPr>
        </p:nvSpPr>
        <p:spPr>
          <a:noFill/>
        </p:spPr>
        <p:txBody>
          <a:bodyPr/>
          <a:lstStyle/>
          <a:p>
            <a:fld id="{837C1AB5-0DBF-4932-BF4E-0F192DC65831}" type="slidenum">
              <a:rPr lang="en-US" altLang="zh-CN"/>
              <a:pPr/>
              <a:t>8</a:t>
            </a:fld>
            <a:endParaRPr lang="en-US" altLang="zh-CN"/>
          </a:p>
        </p:txBody>
      </p:sp>
      <p:sp>
        <p:nvSpPr>
          <p:cNvPr id="14338" name="Rectangle 2"/>
          <p:cNvSpPr>
            <a:spLocks noGrp="1" noChangeArrowheads="1"/>
          </p:cNvSpPr>
          <p:nvPr>
            <p:ph type="title" idx="4294967295"/>
          </p:nvPr>
        </p:nvSpPr>
        <p:spPr>
          <a:xfrm>
            <a:off x="285784" y="642918"/>
            <a:ext cx="9144000" cy="692150"/>
          </a:xfrm>
          <a:noFill/>
          <a:ln w="38100">
            <a:solidFill>
              <a:schemeClr val="bg1"/>
            </a:solidFill>
          </a:ln>
        </p:spPr>
        <p:txBody>
          <a:bodyPr/>
          <a:lstStyle/>
          <a:p>
            <a:pPr algn="l" eaLnBrk="1" hangingPunct="1">
              <a:buFont typeface="Wingdings" pitchFamily="2" charset="2"/>
              <a:buChar char="ü"/>
            </a:pPr>
            <a:r>
              <a:rPr lang="zh-CN" altLang="en-US" sz="2800" dirty="0">
                <a:solidFill>
                  <a:schemeClr val="accent2"/>
                </a:solidFill>
                <a:ea typeface="黑体" pitchFamily="49" charset="-122"/>
              </a:rPr>
              <a:t>碳原子相同的醇，</a:t>
            </a:r>
            <a:r>
              <a:rPr lang="zh-CN" altLang="en-US" sz="2800" dirty="0">
                <a:solidFill>
                  <a:srgbClr val="FF0000"/>
                </a:solidFill>
                <a:ea typeface="黑体" pitchFamily="49" charset="-122"/>
              </a:rPr>
              <a:t>支链越多，沸点越低</a:t>
            </a:r>
          </a:p>
        </p:txBody>
      </p:sp>
      <p:sp>
        <p:nvSpPr>
          <p:cNvPr id="5" name="Rectangle 2"/>
          <p:cNvSpPr txBox="1">
            <a:spLocks noChangeArrowheads="1"/>
          </p:cNvSpPr>
          <p:nvPr/>
        </p:nvSpPr>
        <p:spPr bwMode="auto">
          <a:xfrm>
            <a:off x="0" y="0"/>
            <a:ext cx="9144000" cy="642918"/>
          </a:xfrm>
          <a:prstGeom prst="rect">
            <a:avLst/>
          </a:prstGeom>
          <a:blipFill>
            <a:blip r:embed="rId2"/>
            <a:tile tx="0" ty="0" sx="100000" sy="100000" flip="none" algn="tl"/>
          </a:blip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0" cap="none" spc="0" normalizeH="0" baseline="0" noProof="0">
                <a:ln>
                  <a:noFill/>
                </a:ln>
                <a:solidFill>
                  <a:schemeClr val="accent2"/>
                </a:solidFill>
                <a:effectLst/>
                <a:uLnTx/>
                <a:uFillTx/>
                <a:latin typeface="+mj-lt"/>
                <a:ea typeface="+mj-ea"/>
                <a:cs typeface="+mj-cs"/>
              </a:rPr>
              <a:t>2. Boiling Points</a:t>
            </a:r>
            <a:endParaRPr kumimoji="0" lang="en-US" altLang="zh-CN" sz="3200" b="0" i="0" u="none" strike="noStrike" kern="0" cap="none" spc="0" normalizeH="0" baseline="0" noProof="0" dirty="0">
              <a:ln>
                <a:noFill/>
              </a:ln>
              <a:solidFill>
                <a:schemeClr val="accent2"/>
              </a:solidFill>
              <a:effectLst/>
              <a:uLnTx/>
              <a:uFillTx/>
              <a:latin typeface="+mj-lt"/>
              <a:ea typeface="+mj-ea"/>
              <a:cs typeface="+mj-cs"/>
            </a:endParaRPr>
          </a:p>
        </p:txBody>
      </p:sp>
      <p:graphicFrame>
        <p:nvGraphicFramePr>
          <p:cNvPr id="14341" name="Object 5"/>
          <p:cNvGraphicFramePr>
            <a:graphicFrameLocks noChangeAspect="1"/>
          </p:cNvGraphicFramePr>
          <p:nvPr/>
        </p:nvGraphicFramePr>
        <p:xfrm>
          <a:off x="1928794" y="1428736"/>
          <a:ext cx="4714908" cy="5101500"/>
        </p:xfrm>
        <a:graphic>
          <a:graphicData uri="http://schemas.openxmlformats.org/presentationml/2006/ole">
            <mc:AlternateContent xmlns:mc="http://schemas.openxmlformats.org/markup-compatibility/2006">
              <mc:Choice xmlns:v="urn:schemas-microsoft-com:vml" Requires="v">
                <p:oleObj name="CS ChemDraw Drawing" r:id="rId3" imgW="1974617" imgH="2136254" progId="ChemDraw.Document.6.0">
                  <p:embed/>
                </p:oleObj>
              </mc:Choice>
              <mc:Fallback>
                <p:oleObj name="CS ChemDraw Drawing" r:id="rId3" imgW="1974617" imgH="2136254" progId="ChemDraw.Document.6.0">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794" y="1428736"/>
                        <a:ext cx="4714908" cy="510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0"/>
            <a:ext cx="9144000" cy="620713"/>
          </a:xfrm>
          <a:blipFill>
            <a:blip r:embed="rId2"/>
            <a:tile tx="0" ty="0" sx="100000" sy="100000" flip="none" algn="tl"/>
          </a:blipFill>
        </p:spPr>
        <p:txBody>
          <a:bodyPr/>
          <a:lstStyle/>
          <a:p>
            <a:pPr algn="l" eaLnBrk="1" hangingPunct="1"/>
            <a:r>
              <a:rPr lang="en-US" altLang="zh-CN" sz="3200" dirty="0">
                <a:solidFill>
                  <a:schemeClr val="accent2"/>
                </a:solidFill>
              </a:rPr>
              <a:t>3. Solubility</a:t>
            </a:r>
          </a:p>
        </p:txBody>
      </p:sp>
      <p:pic>
        <p:nvPicPr>
          <p:cNvPr id="16387" name="Picture 4"/>
          <p:cNvPicPr>
            <a:picLocks noGrp="1" noChangeAspect="1" noChangeArrowheads="1"/>
          </p:cNvPicPr>
          <p:nvPr>
            <p:ph type="body" idx="1"/>
          </p:nvPr>
        </p:nvPicPr>
        <p:blipFill>
          <a:blip r:embed="rId3"/>
          <a:srcRect/>
          <a:stretch>
            <a:fillRect/>
          </a:stretch>
        </p:blipFill>
        <p:spPr>
          <a:xfrm>
            <a:off x="1785918" y="1785926"/>
            <a:ext cx="5159926" cy="3643338"/>
          </a:xfrm>
          <a:noFill/>
        </p:spPr>
      </p:pic>
      <p:sp>
        <p:nvSpPr>
          <p:cNvPr id="16388" name="Text Box 6"/>
          <p:cNvSpPr txBox="1">
            <a:spLocks noChangeArrowheads="1"/>
          </p:cNvSpPr>
          <p:nvPr/>
        </p:nvSpPr>
        <p:spPr bwMode="auto">
          <a:xfrm>
            <a:off x="428596" y="691202"/>
            <a:ext cx="8208962" cy="523220"/>
          </a:xfrm>
          <a:prstGeom prst="rect">
            <a:avLst/>
          </a:prstGeom>
          <a:noFill/>
          <a:ln w="9525">
            <a:noFill/>
            <a:miter lim="800000"/>
            <a:headEnd/>
            <a:tailEnd/>
          </a:ln>
        </p:spPr>
        <p:txBody>
          <a:bodyPr>
            <a:spAutoFit/>
          </a:bodyPr>
          <a:lstStyle/>
          <a:p>
            <a:pPr eaLnBrk="1" hangingPunct="1">
              <a:buClr>
                <a:schemeClr val="accent2"/>
              </a:buClr>
              <a:buFont typeface="Wingdings" pitchFamily="2" charset="2"/>
              <a:buChar char="ü"/>
            </a:pPr>
            <a:r>
              <a:rPr lang="zh-CN" altLang="en-US" sz="2800" dirty="0">
                <a:solidFill>
                  <a:srgbClr val="FF0000"/>
                </a:solidFill>
                <a:latin typeface="黑体" pitchFamily="49" charset="-122"/>
                <a:ea typeface="黑体" pitchFamily="49" charset="-122"/>
              </a:rPr>
              <a:t>氢键</a:t>
            </a:r>
            <a:r>
              <a:rPr lang="zh-CN" altLang="en-US" sz="2800" dirty="0">
                <a:solidFill>
                  <a:schemeClr val="accent2"/>
                </a:solidFill>
                <a:latin typeface="黑体" pitchFamily="49" charset="-122"/>
                <a:ea typeface="黑体" pitchFamily="49" charset="-122"/>
              </a:rPr>
              <a:t>也提高了醇类在水中的溶解度</a:t>
            </a:r>
          </a:p>
        </p:txBody>
      </p:sp>
      <p:sp>
        <p:nvSpPr>
          <p:cNvPr id="16389" name="Text Box 7"/>
          <p:cNvSpPr txBox="1">
            <a:spLocks noChangeArrowheads="1"/>
          </p:cNvSpPr>
          <p:nvPr/>
        </p:nvSpPr>
        <p:spPr bwMode="auto">
          <a:xfrm>
            <a:off x="428596" y="1262051"/>
            <a:ext cx="7272337" cy="523875"/>
          </a:xfrm>
          <a:prstGeom prst="rect">
            <a:avLst/>
          </a:prstGeom>
          <a:noFill/>
          <a:ln w="9525">
            <a:noFill/>
            <a:miter lim="800000"/>
            <a:headEnd/>
            <a:tailEnd/>
          </a:ln>
        </p:spPr>
        <p:txBody>
          <a:bodyPr>
            <a:spAutoFit/>
          </a:bodyPr>
          <a:lstStyle/>
          <a:p>
            <a:pPr eaLnBrk="1" hangingPunct="1">
              <a:buFont typeface="Wingdings" pitchFamily="2" charset="2"/>
              <a:buChar char="ü"/>
            </a:pPr>
            <a:r>
              <a:rPr lang="zh-CN" altLang="en-US" sz="2800" dirty="0">
                <a:solidFill>
                  <a:schemeClr val="accent2"/>
                </a:solidFill>
                <a:latin typeface="黑体" pitchFamily="49" charset="-122"/>
                <a:ea typeface="黑体" pitchFamily="49" charset="-122"/>
              </a:rPr>
              <a:t>甲醇、乙醇、丙醇在水中</a:t>
            </a:r>
            <a:r>
              <a:rPr lang="zh-CN" altLang="en-US" sz="2800" dirty="0">
                <a:solidFill>
                  <a:srgbClr val="FF0000"/>
                </a:solidFill>
                <a:latin typeface="黑体" pitchFamily="49" charset="-122"/>
                <a:ea typeface="黑体" pitchFamily="49" charset="-122"/>
              </a:rPr>
              <a:t>无限互溶</a:t>
            </a:r>
            <a:r>
              <a:rPr lang="zh-CN" altLang="en-US" sz="2800" dirty="0">
                <a:solidFill>
                  <a:schemeClr val="accent2"/>
                </a:solidFill>
                <a:latin typeface="黑体" pitchFamily="49" charset="-122"/>
                <a:ea typeface="黑体" pitchFamily="49" charset="-122"/>
              </a:rPr>
              <a:t>！</a:t>
            </a:r>
          </a:p>
        </p:txBody>
      </p:sp>
      <p:sp>
        <p:nvSpPr>
          <p:cNvPr id="16390" name="Text Box 8"/>
          <p:cNvSpPr txBox="1">
            <a:spLocks noChangeArrowheads="1"/>
          </p:cNvSpPr>
          <p:nvPr/>
        </p:nvSpPr>
        <p:spPr bwMode="auto">
          <a:xfrm>
            <a:off x="2714612" y="5429264"/>
            <a:ext cx="3286148" cy="461665"/>
          </a:xfrm>
          <a:prstGeom prst="rect">
            <a:avLst/>
          </a:prstGeom>
          <a:noFill/>
          <a:ln w="9525">
            <a:noFill/>
            <a:miter lim="800000"/>
            <a:headEnd/>
            <a:tailEnd/>
          </a:ln>
        </p:spPr>
        <p:txBody>
          <a:bodyPr wrap="square">
            <a:spAutoFit/>
          </a:bodyPr>
          <a:lstStyle/>
          <a:p>
            <a:pPr eaLnBrk="1" hangingPunct="1"/>
            <a:r>
              <a:rPr lang="zh-CN" altLang="en-US" sz="2400" dirty="0">
                <a:solidFill>
                  <a:schemeClr val="accent2"/>
                </a:solidFill>
                <a:latin typeface="黑体" pitchFamily="49" charset="-122"/>
                <a:ea typeface="黑体" pitchFamily="49" charset="-122"/>
              </a:rPr>
              <a:t>甲醇在水溶液中的氢键</a:t>
            </a:r>
          </a:p>
        </p:txBody>
      </p:sp>
      <p:sp>
        <p:nvSpPr>
          <p:cNvPr id="16391" name="灯片编号占位符 6"/>
          <p:cNvSpPr>
            <a:spLocks noGrp="1"/>
          </p:cNvSpPr>
          <p:nvPr>
            <p:ph type="sldNum" sz="quarter" idx="12"/>
          </p:nvPr>
        </p:nvSpPr>
        <p:spPr>
          <a:noFill/>
        </p:spPr>
        <p:txBody>
          <a:bodyPr/>
          <a:lstStyle/>
          <a:p>
            <a:fld id="{E2AED174-4518-4ABE-9747-CAF6E7762AC7}" type="slidenum">
              <a:rPr lang="en-US" altLang="zh-CN"/>
              <a:pPr/>
              <a:t>9</a:t>
            </a:fld>
            <a:endParaRPr lang="en-US" altLang="zh-CN"/>
          </a:p>
        </p:txBody>
      </p:sp>
    </p:spTree>
  </p:cSld>
  <p:clrMapOvr>
    <a:masterClrMapping/>
  </p:clrMapOvr>
  <p:transition/>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14434</TotalTime>
  <Words>1888</Words>
  <Application>Microsoft Office PowerPoint</Application>
  <PresentationFormat>全屏显示(4:3)</PresentationFormat>
  <Paragraphs>280</Paragraphs>
  <Slides>64</Slides>
  <Notes>1</Notes>
  <HiddenSlides>1</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64</vt:i4>
      </vt:variant>
    </vt:vector>
  </HeadingPairs>
  <TitlesOfParts>
    <vt:vector size="80" baseType="lpstr">
      <vt:lpstr>等线 Light</vt:lpstr>
      <vt:lpstr>黑体</vt:lpstr>
      <vt:lpstr>宋体</vt:lpstr>
      <vt:lpstr>微软雅黑</vt:lpstr>
      <vt:lpstr>Arial</vt:lpstr>
      <vt:lpstr>Arial Narrow</vt:lpstr>
      <vt:lpstr>Comic Sans MS</vt:lpstr>
      <vt:lpstr>Monotype Corsiva</vt:lpstr>
      <vt:lpstr>Tahoma</vt:lpstr>
      <vt:lpstr>Times New Roman</vt:lpstr>
      <vt:lpstr>Verdana</vt:lpstr>
      <vt:lpstr>Wingdings</vt:lpstr>
      <vt:lpstr>默认设计模板</vt:lpstr>
      <vt:lpstr>CS ChemDraw Drawing</vt:lpstr>
      <vt:lpstr>Bitmap Image</vt:lpstr>
      <vt:lpstr>ISIS/Draw Sketch</vt:lpstr>
      <vt:lpstr>PowerPoint 演示文稿</vt:lpstr>
      <vt:lpstr>10.1  醇（Alcohol）</vt:lpstr>
      <vt:lpstr>B.根据烃基的结构</vt:lpstr>
      <vt:lpstr>10.1.1.2. Nomenclature</vt:lpstr>
      <vt:lpstr>Systematic nomenclature （系统命名）</vt:lpstr>
      <vt:lpstr>10.1.2. Physical Properties</vt:lpstr>
      <vt:lpstr>2. Boiling Points</vt:lpstr>
      <vt:lpstr>碳原子相同的醇，支链越多，沸点越低</vt:lpstr>
      <vt:lpstr>3. Solubility</vt:lpstr>
      <vt:lpstr>随着烷基的增大，醇在水中的溶解度降低</vt:lpstr>
      <vt:lpstr>结晶醇</vt:lpstr>
      <vt:lpstr>10.1.4、化学性质</vt:lpstr>
      <vt:lpstr>1. 与活泼金属反应---弱酸性</vt:lpstr>
      <vt:lpstr>2. 亲电取代反应</vt:lpstr>
      <vt:lpstr>PowerPoint 演示文稿</vt:lpstr>
      <vt:lpstr>PowerPoint 演示文稿</vt:lpstr>
      <vt:lpstr>Rearrangement of Carbocation（重排）</vt:lpstr>
      <vt:lpstr>PowerPoint 演示文稿</vt:lpstr>
      <vt:lpstr>PowerPoint 演示文稿</vt:lpstr>
      <vt:lpstr>4. 酯化反应</vt:lpstr>
      <vt:lpstr>与H2SO4发生酯化反应 </vt:lpstr>
      <vt:lpstr>5.脱水反应</vt:lpstr>
      <vt:lpstr>醇脱水的区域选择性（Regioselectivity ）</vt:lpstr>
      <vt:lpstr>分子间脱水</vt:lpstr>
      <vt:lpstr>PowerPoint 演示文稿</vt:lpstr>
      <vt:lpstr>6、氧化和脱氢</vt:lpstr>
      <vt:lpstr>PowerPoint 演示文稿</vt:lpstr>
      <vt:lpstr>PowerPoint 演示文稿</vt:lpstr>
      <vt:lpstr>7. 多元醇的反应</vt:lpstr>
      <vt:lpstr>10.1.5 醇的制备</vt:lpstr>
      <vt:lpstr>2. 由羰基化合物制备醇</vt:lpstr>
      <vt:lpstr>PowerPoint 演示文稿</vt:lpstr>
      <vt:lpstr>3. 卤代烃水解制备醇</vt:lpstr>
      <vt:lpstr>10.6  酚（Phenols）</vt:lpstr>
      <vt:lpstr>PowerPoint 演示文稿</vt:lpstr>
      <vt:lpstr>PowerPoint 演示文稿</vt:lpstr>
      <vt:lpstr>PowerPoint 演示文稿</vt:lpstr>
      <vt:lpstr>PowerPoint 演示文稿</vt:lpstr>
      <vt:lpstr>苯酚具有较高酸性的原因：</vt:lpstr>
      <vt:lpstr>PowerPoint 演示文稿</vt:lpstr>
      <vt:lpstr>C. 芳醚的制备</vt:lpstr>
      <vt:lpstr>PowerPoint 演示文稿</vt:lpstr>
      <vt:lpstr>PowerPoint 演示文稿</vt:lpstr>
      <vt:lpstr>PowerPoint 演示文稿</vt:lpstr>
      <vt:lpstr>PowerPoint 演示文稿</vt:lpstr>
      <vt:lpstr>PowerPoint 演示文稿</vt:lpstr>
      <vt:lpstr>PowerPoint 演示文稿</vt:lpstr>
      <vt:lpstr>11.1  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Shaoqun Zhu</cp:lastModifiedBy>
  <cp:revision>732</cp:revision>
  <dcterms:created xsi:type="dcterms:W3CDTF">2010-01-05T03:20:59Z</dcterms:created>
  <dcterms:modified xsi:type="dcterms:W3CDTF">2023-04-11T01:53:19Z</dcterms:modified>
</cp:coreProperties>
</file>