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shutterstock_7525789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5737"/>
            <a:ext cx="9294395" cy="739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36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2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DC20-4B84-46F0-B615-FE1CD7652B9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1E00-6A54-43C0-9139-5DEE104910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shutterstock_75257899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5737"/>
            <a:ext cx="9294395" cy="739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1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Unity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Gibson </a:t>
            </a:r>
            <a:r>
              <a:rPr lang="en-US" dirty="0" err="1" smtClean="0"/>
              <a:t>Ch</a:t>
            </a:r>
            <a:r>
              <a:rPr lang="en-US" dirty="0" smtClean="0"/>
              <a:t> 16-19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2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79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Unity Window Panes</a:t>
            </a:r>
            <a:endParaRPr lang="en-US" altLang="en-US" sz="1800" b="0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BA32941D-1D83-444D-8E15-90516DF9F103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10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24581" name="Picture 5" descr="f16.13-Layout_With Conso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25500"/>
            <a:ext cx="7735887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2" name="Rectangle 6"/>
          <p:cNvSpPr>
            <a:spLocks/>
          </p:cNvSpPr>
          <p:nvPr/>
        </p:nvSpPr>
        <p:spPr bwMode="auto">
          <a:xfrm>
            <a:off x="457200" y="5499100"/>
            <a:ext cx="82296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3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Hierarchy Pane: </a:t>
            </a:r>
            <a:r>
              <a:rPr lang="en-US" altLang="en-US" sz="2300" b="1">
                <a:latin typeface="Helvetica" panose="020B0604020202020204" pitchFamily="34" charset="0"/>
                <a:sym typeface="Helvetica" panose="020B0604020202020204" pitchFamily="34" charset="0"/>
              </a:rPr>
              <a:t>A list of every GameObject in the scene. Maintains a hierarchy of parent and child GameObjects.</a:t>
            </a:r>
            <a:endParaRPr lang="en-US" alt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2336800" y="1130300"/>
            <a:ext cx="1346200" cy="2895600"/>
          </a:xfrm>
          <a:prstGeom prst="rect">
            <a:avLst/>
          </a:prstGeom>
          <a:noFill/>
          <a:ln w="25400" cap="flat" cmpd="sng">
            <a:solidFill>
              <a:srgbClr val="A4507B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2540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1015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3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Unity Window Panes</a:t>
            </a:r>
            <a:endParaRPr lang="en-US" altLang="en-US" sz="1800" b="0"/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F70D9271-578A-4536-9A9B-747E2784F473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11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25605" name="Picture 5" descr="f16.13-Layout_With Conso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25500"/>
            <a:ext cx="7735887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6" name="Rectangle 6"/>
          <p:cNvSpPr>
            <a:spLocks/>
          </p:cNvSpPr>
          <p:nvPr/>
        </p:nvSpPr>
        <p:spPr bwMode="auto">
          <a:xfrm>
            <a:off x="457200" y="5499100"/>
            <a:ext cx="82296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3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Project Pane: </a:t>
            </a:r>
            <a:r>
              <a:rPr lang="en-US" altLang="en-US" sz="2300" b="1">
                <a:latin typeface="Helvetica" panose="020B0604020202020204" pitchFamily="34" charset="0"/>
                <a:sym typeface="Helvetica" panose="020B0604020202020204" pitchFamily="34" charset="0"/>
              </a:rPr>
              <a:t>Collection of all assets in the Unity project: everything from models to C# code, images, and sounds.</a:t>
            </a:r>
            <a:endParaRPr lang="en-US" altLang="en-US"/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863600" y="1130300"/>
            <a:ext cx="1549400" cy="2895600"/>
          </a:xfrm>
          <a:prstGeom prst="rect">
            <a:avLst/>
          </a:prstGeom>
          <a:noFill/>
          <a:ln w="25400" cap="flat" cmpd="sng">
            <a:solidFill>
              <a:srgbClr val="A4507B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2540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1868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7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Unity Window Panes</a:t>
            </a:r>
            <a:endParaRPr lang="en-US" altLang="en-US" sz="1800" b="0"/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3311ECD4-64F9-4472-9BD8-987ABB40A3B1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12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26629" name="Picture 5" descr="f16.13-Layout_With Conso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25500"/>
            <a:ext cx="7735887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0" name="Rectangle 6"/>
          <p:cNvSpPr>
            <a:spLocks/>
          </p:cNvSpPr>
          <p:nvPr/>
        </p:nvSpPr>
        <p:spPr bwMode="auto">
          <a:xfrm>
            <a:off x="457200" y="5499100"/>
            <a:ext cx="82296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3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Inspector Pane: </a:t>
            </a:r>
            <a:r>
              <a:rPr lang="en-US" altLang="en-US" sz="2300" b="1">
                <a:latin typeface="Helvetica" panose="020B0604020202020204" pitchFamily="34" charset="0"/>
                <a:sym typeface="Helvetica" panose="020B0604020202020204" pitchFamily="34" charset="0"/>
              </a:rPr>
              <a:t>Shows details of any selected asset.</a:t>
            </a:r>
            <a:br>
              <a:rPr lang="en-US" altLang="en-US" sz="2300" b="1">
                <a:latin typeface="Helvetica" panose="020B0604020202020204" pitchFamily="34" charset="0"/>
                <a:sym typeface="Helvetica" panose="020B0604020202020204" pitchFamily="34" charset="0"/>
              </a:rPr>
            </a:br>
            <a:r>
              <a:rPr lang="en-US" altLang="en-US" sz="2300" b="1">
                <a:latin typeface="Helvetica" panose="020B0604020202020204" pitchFamily="34" charset="0"/>
                <a:sym typeface="Helvetica" panose="020B0604020202020204" pitchFamily="34" charset="0"/>
              </a:rPr>
              <a:t>Allows you to edit the details of any GameObject.</a:t>
            </a:r>
            <a:endParaRPr lang="en-US" altLang="en-US"/>
          </a:p>
        </p:txBody>
      </p:sp>
      <p:sp>
        <p:nvSpPr>
          <p:cNvPr id="26631" name="Rectangle 7"/>
          <p:cNvSpPr>
            <a:spLocks/>
          </p:cNvSpPr>
          <p:nvPr/>
        </p:nvSpPr>
        <p:spPr bwMode="auto">
          <a:xfrm>
            <a:off x="6604000" y="1130300"/>
            <a:ext cx="1651000" cy="4279900"/>
          </a:xfrm>
          <a:prstGeom prst="rect">
            <a:avLst/>
          </a:prstGeom>
          <a:noFill/>
          <a:ln w="25400" cap="flat" cmpd="sng">
            <a:solidFill>
              <a:srgbClr val="A4507B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2540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2179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1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Unity Window Panes</a:t>
            </a:r>
            <a:endParaRPr lang="en-US" altLang="en-US" sz="1800" b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B41BD241-DF2F-40BE-93DA-ECD7EE6012FC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13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27653" name="Picture 5" descr="f16.13-Layout_With Conso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25500"/>
            <a:ext cx="7735887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4" name="Rectangle 6"/>
          <p:cNvSpPr>
            <a:spLocks/>
          </p:cNvSpPr>
          <p:nvPr/>
        </p:nvSpPr>
        <p:spPr bwMode="auto">
          <a:xfrm>
            <a:off x="457200" y="5499100"/>
            <a:ext cx="82296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3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Console Pane: </a:t>
            </a:r>
            <a:r>
              <a:rPr lang="en-US" altLang="en-US" sz="2300" b="1">
                <a:latin typeface="Helvetica" panose="020B0604020202020204" pitchFamily="34" charset="0"/>
                <a:sym typeface="Helvetica" panose="020B0604020202020204" pitchFamily="34" charset="0"/>
              </a:rPr>
              <a:t>Shows messages from Unity and from the C# scripts that you write. Used extensively in Chapter 18.</a:t>
            </a:r>
            <a:endParaRPr lang="en-US" altLang="en-US"/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850900" y="3924300"/>
            <a:ext cx="2844800" cy="1485900"/>
          </a:xfrm>
          <a:prstGeom prst="rect">
            <a:avLst/>
          </a:prstGeom>
          <a:noFill/>
          <a:ln w="25400" cap="flat" cmpd="sng">
            <a:solidFill>
              <a:srgbClr val="A4507B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2540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2023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C#...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  <a:endParaRPr lang="en-US" altLang="en-US" sz="1800" b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Features of C#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C# is a Compiled Language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C# is Managed Code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C# is Strongly Typed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C# is Function Based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C# is Object-Oriented</a:t>
            </a:r>
          </a:p>
          <a:p>
            <a:r>
              <a:rPr lang="en-US" altLang="en-US"/>
              <a:t>Reading and Understanding C# Syntax</a:t>
            </a:r>
            <a:endParaRPr lang="en-US" altLang="en-US" sz="1800" b="0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721F862A-781D-4012-9B5B-2DBCC26A7A38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15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73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Features of C#</a:t>
            </a:r>
            <a:endParaRPr lang="en-US" altLang="en-US" sz="1800" b="0"/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6EE3BC37-E331-48F9-B9BF-A64648722AA2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16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457200" y="5829300"/>
            <a:ext cx="8229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3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Hierarchy of Computer Languages</a:t>
            </a:r>
            <a:endParaRPr lang="en-US" altLang="en-US"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9222" name="Picture 6" descr="f17.01-Language Hierarch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990600"/>
            <a:ext cx="9396413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85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Features of C#</a:t>
            </a:r>
            <a:endParaRPr lang="en-US" altLang="en-US" sz="1800" b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C# is </a:t>
            </a:r>
            <a:r>
              <a:rPr lang="en-US" altLang="en-US" i="1" dirty="0"/>
              <a:t>Managed Code </a:t>
            </a:r>
            <a:endParaRPr lang="en-US" altLang="en-US" dirty="0"/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 smtClean="0">
                <a:solidFill>
                  <a:srgbClr val="000000"/>
                </a:solidFill>
              </a:rPr>
              <a:t>C, C++ - must allocate and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deallocate</a:t>
            </a:r>
            <a:r>
              <a:rPr lang="en-US" altLang="en-US" sz="2000" dirty="0" smtClean="0">
                <a:solidFill>
                  <a:srgbClr val="000000"/>
                </a:solidFill>
              </a:rPr>
              <a:t> memory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 smtClean="0">
                <a:solidFill>
                  <a:srgbClr val="000000"/>
                </a:solidFill>
              </a:rPr>
              <a:t>In </a:t>
            </a:r>
            <a:r>
              <a:rPr lang="en-US" altLang="en-US" sz="2000" i="1" dirty="0">
                <a:solidFill>
                  <a:srgbClr val="000000"/>
                </a:solidFill>
              </a:rPr>
              <a:t>managed code</a:t>
            </a:r>
            <a:r>
              <a:rPr lang="en-US" altLang="en-US" sz="2000" dirty="0">
                <a:solidFill>
                  <a:srgbClr val="000000"/>
                </a:solidFill>
              </a:rPr>
              <a:t>, allocation and </a:t>
            </a:r>
            <a:r>
              <a:rPr lang="en-US" altLang="en-US" sz="2000" dirty="0" err="1">
                <a:solidFill>
                  <a:srgbClr val="000000"/>
                </a:solidFill>
              </a:rPr>
              <a:t>deallocation</a:t>
            </a:r>
            <a:r>
              <a:rPr lang="en-US" altLang="en-US" sz="2000" dirty="0">
                <a:solidFill>
                  <a:srgbClr val="000000"/>
                </a:solidFill>
              </a:rPr>
              <a:t> are handled automatically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This makes it less likely that you will accidentally claim all of the </a:t>
            </a:r>
            <a:r>
              <a:rPr lang="en-US" altLang="en-US" sz="2000" dirty="0" smtClean="0">
                <a:solidFill>
                  <a:srgbClr val="000000"/>
                </a:solidFill>
              </a:rPr>
              <a:t>memory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926C82A9-0CB2-4C96-9445-DBA0AFA1C2B5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17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10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bldLvl="5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/>
          </p:cNvSpPr>
          <p:nvPr/>
        </p:nvSpPr>
        <p:spPr bwMode="auto">
          <a:xfrm>
            <a:off x="254000" y="266700"/>
            <a:ext cx="8636000" cy="508000"/>
          </a:xfrm>
          <a:prstGeom prst="rect">
            <a:avLst/>
          </a:prstGeom>
          <a:solidFill>
            <a:srgbClr val="317582"/>
          </a:solidFill>
          <a:ln w="25400" cap="flat" cmpd="sng">
            <a:solidFill>
              <a:srgbClr val="34758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 altLang="en-US" sz="2000" b="1">
              <a:solidFill>
                <a:srgbClr val="FFFFFF"/>
              </a:solidFill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254000" y="787400"/>
            <a:ext cx="8636000" cy="5346700"/>
          </a:xfrm>
          <a:prstGeom prst="rect">
            <a:avLst/>
          </a:prstGeom>
          <a:solidFill>
            <a:srgbClr val="E6F3FE"/>
          </a:solidFill>
          <a:ln w="25400" cap="flat" cmpd="sng">
            <a:solidFill>
              <a:srgbClr val="31758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6000"/>
              </a:spcBef>
            </a:pPr>
            <a:endParaRPr lang="en-US" altLang="en-US" b="1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628650" y="-38894"/>
            <a:ext cx="78867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FFFFFF"/>
                </a:solidFill>
              </a:rPr>
              <a:t>VARIABLES IN COMPUTER LANGUAGES</a:t>
            </a:r>
            <a:endParaRPr lang="en-US" altLang="en-US" sz="1800" b="0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variable is a name that can hold a value</a:t>
            </a:r>
          </a:p>
          <a:p>
            <a:r>
              <a:rPr lang="en-US" altLang="en-US" dirty="0" smtClean="0"/>
              <a:t>Variables </a:t>
            </a:r>
            <a:r>
              <a:rPr lang="en-US" altLang="en-US" dirty="0"/>
              <a:t>in computer languages can </a:t>
            </a:r>
            <a:r>
              <a:rPr lang="en-US" altLang="en-US" sz="2000" dirty="0" smtClean="0">
                <a:solidFill>
                  <a:srgbClr val="000000"/>
                </a:solidFill>
              </a:rPr>
              <a:t>Numbers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750888" lvl="1" indent="-254000">
              <a:spcBef>
                <a:spcPts val="7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Words, sentences, paragraphs, novels…</a:t>
            </a:r>
          </a:p>
          <a:p>
            <a:pPr marL="750888" lvl="1" indent="-254000">
              <a:spcBef>
                <a:spcPts val="7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Images, sounds, 3D models, animations…</a:t>
            </a:r>
          </a:p>
          <a:p>
            <a:pPr marL="750888" lvl="1" indent="-254000">
              <a:spcBef>
                <a:spcPts val="7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Functions and methods</a:t>
            </a:r>
          </a:p>
          <a:p>
            <a:pPr marL="750888" lvl="1" indent="-254000">
              <a:spcBef>
                <a:spcPts val="7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Classes and </a:t>
            </a:r>
            <a:r>
              <a:rPr lang="en-US" altLang="en-US" sz="2000" dirty="0" err="1">
                <a:solidFill>
                  <a:srgbClr val="000000"/>
                </a:solidFill>
              </a:rPr>
              <a:t>GameObjects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endParaRPr lang="en-US" altLang="en-US" sz="1800" b="0" dirty="0">
              <a:solidFill>
                <a:srgbClr val="000000"/>
              </a:solidFill>
            </a:endParaRPr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74DF0B72-3DB4-468C-BE64-E826C406958D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18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11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Features of C#</a:t>
            </a:r>
            <a:endParaRPr lang="en-US" altLang="en-US" sz="1800" b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C# is </a:t>
            </a:r>
            <a:r>
              <a:rPr lang="en-US" altLang="en-US" i="1" dirty="0"/>
              <a:t>Strongly Typed </a:t>
            </a:r>
            <a:endParaRPr lang="en-US" altLang="en-US" dirty="0"/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 smtClean="0">
                <a:solidFill>
                  <a:srgbClr val="000000"/>
                </a:solidFill>
              </a:rPr>
              <a:t>non-strongly </a:t>
            </a:r>
            <a:r>
              <a:rPr lang="en-US" altLang="en-US" sz="2000" dirty="0">
                <a:solidFill>
                  <a:srgbClr val="000000"/>
                </a:solidFill>
              </a:rPr>
              <a:t>typed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1208088" lvl="2" indent="-254000">
              <a:spcBef>
                <a:spcPts val="1100"/>
              </a:spcBef>
              <a:buFontTx/>
              <a:buChar char="–"/>
            </a:pPr>
            <a:r>
              <a:rPr lang="en-US" altLang="en-US" sz="1600" dirty="0" smtClean="0">
                <a:solidFill>
                  <a:srgbClr val="000000"/>
                </a:solidFill>
              </a:rPr>
              <a:t>Here’s a box. Throw whatever you want in it…</a:t>
            </a:r>
          </a:p>
          <a:p>
            <a:pPr marL="1208088" lvl="2" indent="-254000">
              <a:spcBef>
                <a:spcPts val="1100"/>
              </a:spcBef>
              <a:buFontTx/>
              <a:buChar char="–"/>
            </a:pPr>
            <a:endParaRPr lang="en-US" altLang="en-US" sz="1600" dirty="0">
              <a:solidFill>
                <a:srgbClr val="000000"/>
              </a:solidFill>
            </a:endParaRP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i="1" dirty="0" smtClean="0">
                <a:solidFill>
                  <a:srgbClr val="000000"/>
                </a:solidFill>
              </a:rPr>
              <a:t>strongly </a:t>
            </a:r>
            <a:r>
              <a:rPr lang="en-US" altLang="en-US" sz="2000" i="1" dirty="0">
                <a:solidFill>
                  <a:srgbClr val="000000"/>
                </a:solidFill>
              </a:rPr>
              <a:t>typed</a:t>
            </a:r>
            <a:r>
              <a:rPr lang="en-US" altLang="en-US" sz="2000" dirty="0">
                <a:solidFill>
                  <a:srgbClr val="000000"/>
                </a:solidFill>
              </a:rPr>
              <a:t> language 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marL="1208088" lvl="2" indent="-254000">
              <a:spcBef>
                <a:spcPts val="1100"/>
              </a:spcBef>
              <a:buFontTx/>
              <a:buChar char="–"/>
            </a:pPr>
            <a:r>
              <a:rPr lang="en-US" altLang="en-US" sz="1600" dirty="0" smtClean="0">
                <a:solidFill>
                  <a:srgbClr val="000000"/>
                </a:solidFill>
              </a:rPr>
              <a:t>Custom ‘boxes’</a:t>
            </a:r>
          </a:p>
          <a:p>
            <a:pPr marL="1208088" lvl="2" indent="-254000">
              <a:spcBef>
                <a:spcPts val="1100"/>
              </a:spcBef>
              <a:buFontTx/>
              <a:buChar char="–"/>
            </a:pPr>
            <a:r>
              <a:rPr lang="en-US" altLang="en-US" sz="1600" dirty="0" smtClean="0">
                <a:solidFill>
                  <a:srgbClr val="000000"/>
                </a:solidFill>
              </a:rPr>
              <a:t>Must put items in proper location</a:t>
            </a:r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6AC6AA07-5B47-4265-BF54-EC6EEBD0F476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19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88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Unity Demo Project: AngryBots</a:t>
            </a:r>
            <a:endParaRPr lang="en-US" altLang="en-US" sz="1800" b="0"/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E930967C-5628-4408-9BAF-D2C40652B58A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9221" name="Picture 5" descr="f16.03-Unity First Win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906463"/>
            <a:ext cx="7935913" cy="504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2" name="Rectangle 6"/>
          <p:cNvSpPr>
            <a:spLocks/>
          </p:cNvSpPr>
          <p:nvPr/>
        </p:nvSpPr>
        <p:spPr bwMode="auto">
          <a:xfrm>
            <a:off x="457200" y="5829300"/>
            <a:ext cx="8229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3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The Unity window when it opens for the first time</a:t>
            </a:r>
            <a:endParaRPr lang="en-US" altLang="en-US"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72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Features of C#</a:t>
            </a:r>
            <a:endParaRPr lang="en-US" altLang="en-US" sz="1800" b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C# is </a:t>
            </a:r>
            <a:r>
              <a:rPr lang="en-US" altLang="en-US" i="1" dirty="0"/>
              <a:t>Function Based </a:t>
            </a:r>
            <a:endParaRPr lang="en-US" altLang="en-US" dirty="0"/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Computer programs used to be just a series of commands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 smtClean="0">
                <a:solidFill>
                  <a:srgbClr val="000000"/>
                </a:solidFill>
              </a:rPr>
              <a:t>Functional </a:t>
            </a:r>
            <a:r>
              <a:rPr lang="en-US" altLang="en-US" sz="2000" dirty="0">
                <a:solidFill>
                  <a:srgbClr val="000000"/>
                </a:solidFill>
              </a:rPr>
              <a:t>languages allow the encapsulation of commands</a:t>
            </a:r>
          </a:p>
          <a:p>
            <a:pPr marL="1220788" lvl="2" indent="-266700">
              <a:spcBef>
                <a:spcPts val="700"/>
              </a:spcBef>
              <a:buFontTx/>
              <a:buChar char="•"/>
            </a:pPr>
            <a:r>
              <a:rPr lang="en-US" altLang="en-US" sz="1800" b="0" dirty="0">
                <a:solidFill>
                  <a:srgbClr val="000000"/>
                </a:solidFill>
              </a:rPr>
              <a:t>"If you see a store on the way, please </a:t>
            </a:r>
            <a:r>
              <a:rPr lang="en-US" altLang="en-US" sz="1800" b="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BuySomeMilk</a:t>
            </a:r>
            <a:r>
              <a:rPr lang="en-US" altLang="en-US" sz="1800" b="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()</a:t>
            </a:r>
            <a:r>
              <a:rPr lang="en-US" altLang="en-US" sz="1800" b="0" dirty="0">
                <a:solidFill>
                  <a:srgbClr val="000000"/>
                </a:solidFill>
              </a:rPr>
              <a:t>."</a:t>
            </a:r>
          </a:p>
          <a:p>
            <a:pPr marL="1220788" lvl="2" indent="-266700">
              <a:spcBef>
                <a:spcPts val="700"/>
              </a:spcBef>
              <a:buFontTx/>
              <a:buChar char="•"/>
            </a:pPr>
            <a:r>
              <a:rPr lang="en-US" altLang="en-US" sz="1800" b="0" dirty="0">
                <a:solidFill>
                  <a:srgbClr val="000000"/>
                </a:solidFill>
              </a:rPr>
              <a:t>The </a:t>
            </a:r>
            <a:r>
              <a:rPr lang="en-US" altLang="en-US" sz="1800" b="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BuySomeMilk</a:t>
            </a:r>
            <a:r>
              <a:rPr lang="en-US" altLang="en-US" sz="1800" b="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()</a:t>
            </a:r>
            <a:r>
              <a:rPr lang="en-US" altLang="en-US" sz="1800" b="0" dirty="0">
                <a:solidFill>
                  <a:srgbClr val="000000"/>
                </a:solidFill>
              </a:rPr>
              <a:t> function encapsulates the many actions involved in finding and purchasing milk.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3096660C-0C9B-4677-AE86-D92E4BEF8AB5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20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bldLvl="5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Features of C#</a:t>
            </a:r>
            <a:endParaRPr lang="en-US" altLang="en-US" sz="1800" b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C# is </a:t>
            </a:r>
            <a:r>
              <a:rPr lang="en-US" altLang="en-US" i="1" dirty="0"/>
              <a:t>Object-Oriented </a:t>
            </a:r>
            <a:endParaRPr lang="en-US" altLang="en-US" dirty="0"/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Functions and data used to be separate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Object-oriented programming introduced </a:t>
            </a:r>
            <a:r>
              <a:rPr lang="en-US" altLang="en-US" sz="2000" i="1" dirty="0">
                <a:solidFill>
                  <a:srgbClr val="000000"/>
                </a:solidFill>
              </a:rPr>
              <a:t>classes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Classes combine functions and data into a single </a:t>
            </a:r>
            <a:r>
              <a:rPr lang="en-US" altLang="en-US" sz="2000" i="1" dirty="0">
                <a:solidFill>
                  <a:srgbClr val="000000"/>
                </a:solidFill>
              </a:rPr>
              <a:t>object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 dirty="0">
                <a:solidFill>
                  <a:srgbClr val="000000"/>
                </a:solidFill>
              </a:rPr>
              <a:t>Variables in classes are called </a:t>
            </a:r>
            <a:r>
              <a:rPr lang="en-US" altLang="en-US" sz="1800" b="0" i="1" dirty="0">
                <a:solidFill>
                  <a:srgbClr val="000000"/>
                </a:solidFill>
              </a:rPr>
              <a:t>fields</a:t>
            </a:r>
            <a:endParaRPr lang="en-US" altLang="en-US" sz="1800" b="0" dirty="0">
              <a:solidFill>
                <a:srgbClr val="000000"/>
              </a:solidFill>
            </a:endParaRP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 dirty="0">
                <a:solidFill>
                  <a:srgbClr val="000000"/>
                </a:solidFill>
              </a:rPr>
              <a:t>Functions in classes are called </a:t>
            </a:r>
            <a:r>
              <a:rPr lang="en-US" altLang="en-US" sz="1800" b="0" i="1" dirty="0" smtClean="0">
                <a:solidFill>
                  <a:srgbClr val="000000"/>
                </a:solidFill>
              </a:rPr>
              <a:t>methods</a:t>
            </a:r>
            <a:endParaRPr lang="en-US" altLang="en-US" sz="1800" b="0" dirty="0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6D1F5C5E-F0CB-427A-856F-D02A82D8FA8E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21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09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and Understanding C# Syntax</a:t>
            </a:r>
            <a:endParaRPr lang="en-US" altLang="en-US" sz="1800" b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C# statements </a:t>
            </a:r>
            <a:r>
              <a:rPr lang="en-US" altLang="en-US" dirty="0" smtClean="0"/>
              <a:t>have </a:t>
            </a:r>
            <a:r>
              <a:rPr lang="en-US" altLang="en-US" dirty="0"/>
              <a:t>syntax rules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 err="1">
                <a:solidFill>
                  <a:srgbClr val="000000"/>
                </a:solidFill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</a:rPr>
              <a:t> x = 5;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 i="1" dirty="0">
                <a:solidFill>
                  <a:srgbClr val="000000"/>
                </a:solidFill>
              </a:rPr>
              <a:t>Declares</a:t>
            </a:r>
            <a:r>
              <a:rPr lang="en-US" altLang="en-US" sz="1800" b="0" dirty="0">
                <a:solidFill>
                  <a:srgbClr val="000000"/>
                </a:solidFill>
              </a:rPr>
              <a:t> a variable named </a:t>
            </a:r>
            <a:r>
              <a:rPr lang="en-US" altLang="en-US" sz="1800" dirty="0">
                <a:solidFill>
                  <a:srgbClr val="000000"/>
                </a:solidFill>
              </a:rPr>
              <a:t>x</a:t>
            </a:r>
            <a:r>
              <a:rPr lang="en-US" altLang="en-US" sz="1800" b="0" dirty="0">
                <a:solidFill>
                  <a:srgbClr val="000000"/>
                </a:solidFill>
              </a:rPr>
              <a:t> of the type </a:t>
            </a:r>
            <a:r>
              <a:rPr lang="en-US" altLang="en-US" sz="1800" dirty="0" err="1">
                <a:solidFill>
                  <a:srgbClr val="000000"/>
                </a:solidFill>
              </a:rPr>
              <a:t>int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 b="0" dirty="0">
                <a:solidFill>
                  <a:srgbClr val="000000"/>
                </a:solidFill>
              </a:rPr>
              <a:t>If a statement starts with a type, the second word of the statement becomes a new variable of that type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 i="1" dirty="0">
                <a:solidFill>
                  <a:srgbClr val="000000"/>
                </a:solidFill>
              </a:rPr>
              <a:t>Defines</a:t>
            </a:r>
            <a:r>
              <a:rPr lang="en-US" altLang="en-US" sz="1800" b="0" dirty="0">
                <a:solidFill>
                  <a:srgbClr val="000000"/>
                </a:solidFill>
              </a:rPr>
              <a:t> the value of </a:t>
            </a:r>
            <a:r>
              <a:rPr lang="en-US" altLang="en-US" sz="1800" dirty="0">
                <a:solidFill>
                  <a:srgbClr val="000000"/>
                </a:solidFill>
              </a:rPr>
              <a:t>x</a:t>
            </a:r>
            <a:r>
              <a:rPr lang="en-US" altLang="en-US" sz="1800" b="0" dirty="0">
                <a:solidFill>
                  <a:srgbClr val="000000"/>
                </a:solidFill>
              </a:rPr>
              <a:t> to be </a:t>
            </a:r>
            <a:r>
              <a:rPr lang="en-US" altLang="en-US" sz="1800" dirty="0">
                <a:solidFill>
                  <a:srgbClr val="000000"/>
                </a:solidFill>
              </a:rPr>
              <a:t>5</a:t>
            </a:r>
            <a:endParaRPr lang="en-US" altLang="en-US" sz="1800" b="0" dirty="0">
              <a:solidFill>
                <a:srgbClr val="000000"/>
              </a:solidFill>
            </a:endParaRP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 b="0" dirty="0">
                <a:solidFill>
                  <a:srgbClr val="000000"/>
                </a:solidFill>
              </a:rPr>
              <a:t>The </a:t>
            </a:r>
            <a:r>
              <a:rPr lang="en-US" altLang="en-US" sz="1600" dirty="0">
                <a:solidFill>
                  <a:srgbClr val="000000"/>
                </a:solidFill>
              </a:rPr>
              <a:t>=</a:t>
            </a:r>
            <a:r>
              <a:rPr lang="en-US" altLang="en-US" sz="1600" b="0" dirty="0">
                <a:solidFill>
                  <a:srgbClr val="000000"/>
                </a:solidFill>
              </a:rPr>
              <a:t> is used to assign values to variables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 dirty="0">
                <a:solidFill>
                  <a:srgbClr val="000000"/>
                </a:solidFill>
              </a:rPr>
              <a:t>All C# statements end with a semicolon ( </a:t>
            </a:r>
            <a:r>
              <a:rPr lang="en-US" altLang="en-US" sz="1800" dirty="0">
                <a:solidFill>
                  <a:srgbClr val="000000"/>
                </a:solidFill>
              </a:rPr>
              <a:t>; </a:t>
            </a:r>
            <a:r>
              <a:rPr lang="en-US" altLang="en-US" sz="1800" b="0" dirty="0">
                <a:solidFill>
                  <a:srgbClr val="000000"/>
                </a:solidFill>
              </a:rPr>
              <a:t>)</a:t>
            </a: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 b="0" dirty="0">
                <a:solidFill>
                  <a:srgbClr val="000000"/>
                </a:solidFill>
              </a:rPr>
              <a:t>A semicolon is used because the period is already used in decimal numbers</a:t>
            </a:r>
            <a:endParaRPr lang="en-US" altLang="en-US" sz="1800" b="0" dirty="0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A3B5BB3C-1C9C-489D-AD29-FF20784AC3D1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22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25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and Understanding C# Syntax</a:t>
            </a:r>
            <a:endParaRPr lang="en-US" altLang="en-US" sz="1800" b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C# statements also have syntax rules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int x = 5;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int y = x * ( 3 + x );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Declares a variable named </a:t>
            </a:r>
            <a:r>
              <a:rPr lang="en-US" altLang="en-US" sz="1800">
                <a:solidFill>
                  <a:srgbClr val="000000"/>
                </a:solidFill>
              </a:rPr>
              <a:t>y</a:t>
            </a:r>
            <a:r>
              <a:rPr lang="en-US" altLang="en-US" sz="1800" b="0">
                <a:solidFill>
                  <a:srgbClr val="000000"/>
                </a:solidFill>
              </a:rPr>
              <a:t> of the type </a:t>
            </a:r>
            <a:r>
              <a:rPr lang="en-US" altLang="en-US" sz="1800">
                <a:solidFill>
                  <a:srgbClr val="000000"/>
                </a:solidFill>
              </a:rPr>
              <a:t>int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Adds </a:t>
            </a:r>
            <a:r>
              <a:rPr lang="en-US" altLang="en-US" sz="1800">
                <a:solidFill>
                  <a:srgbClr val="000000"/>
                </a:solidFill>
              </a:rPr>
              <a:t>3 + x</a:t>
            </a:r>
            <a:r>
              <a:rPr lang="en-US" altLang="en-US" sz="1800" b="0">
                <a:solidFill>
                  <a:srgbClr val="000000"/>
                </a:solidFill>
              </a:rPr>
              <a:t> for a value of </a:t>
            </a:r>
            <a:r>
              <a:rPr lang="en-US" altLang="en-US" sz="1800">
                <a:solidFill>
                  <a:srgbClr val="000000"/>
                </a:solidFill>
              </a:rPr>
              <a:t>8 </a:t>
            </a:r>
            <a:r>
              <a:rPr lang="en-US" altLang="en-US" sz="1800" b="0">
                <a:solidFill>
                  <a:srgbClr val="000000"/>
                </a:solidFill>
              </a:rPr>
              <a:t>(because x = 5)</a:t>
            </a: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 b="0">
                <a:solidFill>
                  <a:srgbClr val="000000"/>
                </a:solidFill>
              </a:rPr>
              <a:t>Just as in algebra, order of operations follows parentheses first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Multiplies </a:t>
            </a:r>
            <a:r>
              <a:rPr lang="en-US" altLang="en-US" sz="1800">
                <a:solidFill>
                  <a:srgbClr val="000000"/>
                </a:solidFill>
              </a:rPr>
              <a:t>x * 8</a:t>
            </a:r>
            <a:r>
              <a:rPr lang="en-US" altLang="en-US" sz="1800" b="0">
                <a:solidFill>
                  <a:srgbClr val="000000"/>
                </a:solidFill>
              </a:rPr>
              <a:t> for a value of </a:t>
            </a:r>
            <a:r>
              <a:rPr lang="en-US" altLang="en-US" sz="1800">
                <a:solidFill>
                  <a:srgbClr val="000000"/>
                </a:solidFill>
              </a:rPr>
              <a:t>40 </a:t>
            </a:r>
            <a:r>
              <a:rPr lang="en-US" altLang="en-US" sz="1800" b="0">
                <a:solidFill>
                  <a:srgbClr val="000000"/>
                </a:solidFill>
              </a:rPr>
              <a:t>(5 * 8 = 40)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Defines the value of </a:t>
            </a:r>
            <a:r>
              <a:rPr lang="en-US" altLang="en-US" sz="1800">
                <a:solidFill>
                  <a:srgbClr val="000000"/>
                </a:solidFill>
              </a:rPr>
              <a:t>y</a:t>
            </a:r>
            <a:r>
              <a:rPr lang="en-US" altLang="en-US" sz="1800" b="0">
                <a:solidFill>
                  <a:srgbClr val="000000"/>
                </a:solidFill>
              </a:rPr>
              <a:t> to be </a:t>
            </a:r>
            <a:r>
              <a:rPr lang="en-US" altLang="en-US" sz="1800">
                <a:solidFill>
                  <a:srgbClr val="000000"/>
                </a:solidFill>
              </a:rPr>
              <a:t>40</a:t>
            </a:r>
            <a:endParaRPr lang="en-US" altLang="en-US" sz="1800" b="0">
              <a:solidFill>
                <a:srgbClr val="000000"/>
              </a:solidFill>
            </a:endParaRP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Ends with a semicolon ( </a:t>
            </a:r>
            <a:r>
              <a:rPr lang="en-US" altLang="en-US" sz="1800">
                <a:solidFill>
                  <a:srgbClr val="000000"/>
                </a:solidFill>
              </a:rPr>
              <a:t>; </a:t>
            </a:r>
            <a:r>
              <a:rPr lang="en-US" altLang="en-US" sz="1800"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146E0D79-3442-4315-B034-648E01B76FE5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23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50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and Understanding C# Syntax</a:t>
            </a:r>
            <a:endParaRPr lang="en-US" altLang="en-US" sz="1800" b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C# statements also have syntax rules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string greeting = "Hello World!";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Declares a variable named </a:t>
            </a:r>
            <a:r>
              <a:rPr lang="en-US" altLang="en-US" sz="1800">
                <a:solidFill>
                  <a:srgbClr val="000000"/>
                </a:solidFill>
              </a:rPr>
              <a:t>greeting</a:t>
            </a:r>
            <a:r>
              <a:rPr lang="en-US" altLang="en-US" sz="1800" b="0">
                <a:solidFill>
                  <a:srgbClr val="000000"/>
                </a:solidFill>
              </a:rPr>
              <a:t> of the type </a:t>
            </a:r>
            <a:r>
              <a:rPr lang="en-US" altLang="en-US" sz="1800">
                <a:solidFill>
                  <a:srgbClr val="000000"/>
                </a:solidFill>
              </a:rPr>
              <a:t>string</a:t>
            </a:r>
            <a:endParaRPr lang="en-US" altLang="en-US" sz="1800" b="0">
              <a:solidFill>
                <a:srgbClr val="000000"/>
              </a:solidFill>
            </a:endParaRP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 b="0" i="1">
                <a:solidFill>
                  <a:srgbClr val="000000"/>
                </a:solidFill>
              </a:rPr>
              <a:t>strings</a:t>
            </a:r>
            <a:r>
              <a:rPr lang="en-US" altLang="en-US" sz="1600" b="0">
                <a:solidFill>
                  <a:srgbClr val="000000"/>
                </a:solidFill>
              </a:rPr>
              <a:t> can hold a series of characters like a word or novel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Defines the value of </a:t>
            </a:r>
            <a:r>
              <a:rPr lang="en-US" altLang="en-US" sz="1800">
                <a:solidFill>
                  <a:srgbClr val="000000"/>
                </a:solidFill>
              </a:rPr>
              <a:t>greeting</a:t>
            </a:r>
            <a:r>
              <a:rPr lang="en-US" altLang="en-US" sz="1800" b="0">
                <a:solidFill>
                  <a:srgbClr val="000000"/>
                </a:solidFill>
              </a:rPr>
              <a:t> to be </a:t>
            </a:r>
            <a:r>
              <a:rPr lang="en-US" altLang="en-US" sz="1800">
                <a:solidFill>
                  <a:srgbClr val="000000"/>
                </a:solidFill>
              </a:rPr>
              <a:t>"Hello World!"</a:t>
            </a:r>
            <a:endParaRPr lang="en-US" altLang="en-US" sz="1800" b="0">
              <a:solidFill>
                <a:srgbClr val="000000"/>
              </a:solidFill>
            </a:endParaRP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 b="0">
                <a:solidFill>
                  <a:srgbClr val="000000"/>
                </a:solidFill>
              </a:rPr>
              <a:t>Anything between double quotes is a </a:t>
            </a:r>
            <a:r>
              <a:rPr lang="en-US" altLang="en-US" sz="1600" i="1">
                <a:solidFill>
                  <a:srgbClr val="000000"/>
                </a:solidFill>
              </a:rPr>
              <a:t>string literal</a:t>
            </a:r>
            <a:r>
              <a:rPr lang="en-US" altLang="en-US" sz="1600" b="0">
                <a:solidFill>
                  <a:srgbClr val="000000"/>
                </a:solidFill>
              </a:rPr>
              <a:t>, a value to be assigned to a string variable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Ends with a semicolon ( </a:t>
            </a:r>
            <a:r>
              <a:rPr lang="en-US" altLang="en-US" sz="1800">
                <a:solidFill>
                  <a:srgbClr val="000000"/>
                </a:solidFill>
              </a:rPr>
              <a:t>; </a:t>
            </a:r>
            <a:r>
              <a:rPr lang="en-US" altLang="en-US" sz="1800"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91BA37D4-80E7-487E-916E-6DB0B0859F1C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24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74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bldLvl="5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and Understanding C# Syntax</a:t>
            </a:r>
            <a:endParaRPr lang="en-US" altLang="en-US" sz="1800" b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C# statements also have syntax rules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string greeting = "Hello World!";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print( greeting );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 i="1">
                <a:solidFill>
                  <a:srgbClr val="000000"/>
                </a:solidFill>
              </a:rPr>
              <a:t>Calls</a:t>
            </a:r>
            <a:r>
              <a:rPr lang="en-US" altLang="en-US" sz="1800" b="0">
                <a:solidFill>
                  <a:srgbClr val="000000"/>
                </a:solidFill>
              </a:rPr>
              <a:t> the function </a:t>
            </a:r>
            <a:r>
              <a:rPr lang="en-US" altLang="en-US" sz="1800">
                <a:solidFill>
                  <a:srgbClr val="000000"/>
                </a:solidFill>
              </a:rPr>
              <a:t>print()</a:t>
            </a:r>
            <a:endParaRPr lang="en-US" altLang="en-US" sz="1800" b="0">
              <a:solidFill>
                <a:srgbClr val="000000"/>
              </a:solidFill>
            </a:endParaRP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 b="0">
                <a:solidFill>
                  <a:srgbClr val="000000"/>
                </a:solidFill>
              </a:rPr>
              <a:t>When a function is called, it executes its actions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Passes the </a:t>
            </a:r>
            <a:r>
              <a:rPr lang="en-US" altLang="en-US" sz="1800" b="0" i="1">
                <a:solidFill>
                  <a:srgbClr val="000000"/>
                </a:solidFill>
              </a:rPr>
              <a:t>argument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greeting</a:t>
            </a:r>
            <a:r>
              <a:rPr lang="en-US" altLang="en-US" sz="1800" b="0">
                <a:solidFill>
                  <a:srgbClr val="000000"/>
                </a:solidFill>
              </a:rPr>
              <a:t> into the function </a:t>
            </a:r>
            <a:r>
              <a:rPr lang="en-US" altLang="en-US" sz="1800">
                <a:solidFill>
                  <a:srgbClr val="000000"/>
                </a:solidFill>
              </a:rPr>
              <a:t>print()</a:t>
            </a:r>
            <a:endParaRPr lang="en-US" altLang="en-US" sz="1800" b="0">
              <a:solidFill>
                <a:srgbClr val="000000"/>
              </a:solidFill>
            </a:endParaRP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 b="0">
                <a:solidFill>
                  <a:srgbClr val="000000"/>
                </a:solidFill>
              </a:rPr>
              <a:t>Some functions take </a:t>
            </a:r>
            <a:r>
              <a:rPr lang="en-US" altLang="en-US" sz="1600" i="1">
                <a:solidFill>
                  <a:srgbClr val="000000"/>
                </a:solidFill>
              </a:rPr>
              <a:t>arguments</a:t>
            </a:r>
            <a:r>
              <a:rPr lang="en-US" altLang="en-US" sz="1600" b="0">
                <a:solidFill>
                  <a:srgbClr val="000000"/>
                </a:solidFill>
              </a:rPr>
              <a:t>: data that changes how the function acts</a:t>
            </a: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 b="0">
                <a:solidFill>
                  <a:srgbClr val="000000"/>
                </a:solidFill>
              </a:rPr>
              <a:t>The </a:t>
            </a:r>
            <a:r>
              <a:rPr lang="en-US" altLang="en-US" sz="1600">
                <a:solidFill>
                  <a:srgbClr val="000000"/>
                </a:solidFill>
              </a:rPr>
              <a:t>print()</a:t>
            </a:r>
            <a:r>
              <a:rPr lang="en-US" altLang="en-US" sz="1600" b="0">
                <a:solidFill>
                  <a:srgbClr val="000000"/>
                </a:solidFill>
              </a:rPr>
              <a:t> function will print the string </a:t>
            </a:r>
            <a:r>
              <a:rPr lang="en-US" altLang="en-US" sz="1600">
                <a:solidFill>
                  <a:srgbClr val="000000"/>
                </a:solidFill>
              </a:rPr>
              <a:t>greeting</a:t>
            </a:r>
            <a:r>
              <a:rPr lang="en-US" altLang="en-US" sz="1600" b="0">
                <a:solidFill>
                  <a:srgbClr val="000000"/>
                </a:solidFill>
              </a:rPr>
              <a:t> to the Console pane in Unity</a:t>
            </a: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 b="0">
                <a:solidFill>
                  <a:srgbClr val="000000"/>
                </a:solidFill>
              </a:rPr>
              <a:t>The Console pane will display "Hello World!"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Ends with a semicolon ( </a:t>
            </a:r>
            <a:r>
              <a:rPr lang="en-US" altLang="en-US" sz="1800">
                <a:solidFill>
                  <a:srgbClr val="000000"/>
                </a:solidFill>
              </a:rPr>
              <a:t>; </a:t>
            </a:r>
            <a:r>
              <a:rPr lang="en-US" altLang="en-US" sz="1800"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A87B891A-CB1D-40C0-9E1B-471E0A93E59E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25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19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Hello World?</a:t>
            </a:r>
            <a:endParaRPr lang="en-US" altLang="en-US" sz="1800" b="0"/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8E251FC0-2ADB-4EDB-A57C-016D52954C5A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26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6150" name="Picture 6" descr="f18.03a-MonoDevel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7" t="7407" r="34515" b="44073"/>
          <a:stretch>
            <a:fillRect/>
          </a:stretch>
        </p:blipFill>
        <p:spPr bwMode="auto">
          <a:xfrm>
            <a:off x="1301750" y="1662113"/>
            <a:ext cx="6540500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8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20713" y="-242094"/>
            <a:ext cx="7886700" cy="1325563"/>
          </a:xfrm>
        </p:spPr>
        <p:txBody>
          <a:bodyPr/>
          <a:lstStyle/>
          <a:p>
            <a:r>
              <a:rPr lang="en-US" altLang="en-US" dirty="0"/>
              <a:t>Attaching Scripts to </a:t>
            </a:r>
            <a:r>
              <a:rPr lang="en-US" altLang="en-US" dirty="0" err="1"/>
              <a:t>GameObjects</a:t>
            </a:r>
            <a:endParaRPr lang="en-US" altLang="en-US" sz="1800" b="0" dirty="0"/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5CFF3A86-25C8-470B-A790-69C4BB154EC4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27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12293" name="Picture 5" descr="f18.04-Drag Script NE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927100"/>
            <a:ext cx="8102600" cy="4954588"/>
          </a:xfrm>
          <a:prstGeom prst="rect">
            <a:avLst/>
          </a:prstGeom>
          <a:noFill/>
          <a:ln>
            <a:noFill/>
          </a:ln>
          <a:effectLst>
            <a:outerShdw blurRad="254000" dist="127000" dir="4500003" algn="ctr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2294" name="Rectangle 6"/>
          <p:cNvSpPr>
            <a:spLocks/>
          </p:cNvSpPr>
          <p:nvPr/>
        </p:nvSpPr>
        <p:spPr bwMode="auto">
          <a:xfrm>
            <a:off x="457200" y="58801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To work in Unity, a C# script must be </a:t>
            </a:r>
            <a:r>
              <a:rPr lang="en-US" altLang="en-US" sz="2000" b="1" i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attached</a:t>
            </a:r>
            <a:r>
              <a:rPr lang="en-US" altLang="en-US" sz="20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 to a GameObject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55423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634206" y="-99331"/>
            <a:ext cx="7886700" cy="1325563"/>
          </a:xfrm>
        </p:spPr>
        <p:txBody>
          <a:bodyPr/>
          <a:lstStyle/>
          <a:p>
            <a:r>
              <a:rPr lang="en-US" altLang="en-US" dirty="0"/>
              <a:t>Attaching Scripts to </a:t>
            </a:r>
            <a:r>
              <a:rPr lang="en-US" altLang="en-US" dirty="0" err="1"/>
              <a:t>GameObjects</a:t>
            </a:r>
            <a:endParaRPr lang="en-US" altLang="en-US" sz="1800" b="0" dirty="0"/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0C032392-70B9-4230-931F-62F6AFA85FC4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28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13317" name="Picture 5" descr="f18.05-Script in Inspector 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" y="838201"/>
            <a:ext cx="8748713" cy="56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Rectangle 6"/>
          <p:cNvSpPr>
            <a:spLocks/>
          </p:cNvSpPr>
          <p:nvPr/>
        </p:nvSpPr>
        <p:spPr bwMode="auto">
          <a:xfrm>
            <a:off x="457200" y="58801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This makes the script a </a:t>
            </a:r>
            <a:r>
              <a:rPr lang="en-US" altLang="en-US" sz="2000" b="1" i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component</a:t>
            </a:r>
            <a:r>
              <a:rPr lang="en-US" altLang="en-US" sz="20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 of the GameObject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09745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Start() and Update()</a:t>
            </a:r>
            <a:endParaRPr lang="en-US" altLang="en-US" sz="1800" b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You make use of Start() and Update() in the HelloWorld project</a:t>
            </a:r>
            <a:endParaRPr lang="en-US" altLang="en-US" i="1"/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void Start() {…}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Called once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Called immediately before the first Update() is called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void Update() {…}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Called every frame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This can happen over 200 times per second!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void Awake() {…}       </a:t>
            </a:r>
            <a:r>
              <a:rPr lang="en-US" altLang="en-US" sz="1700" b="0">
                <a:solidFill>
                  <a:srgbClr val="000000"/>
                </a:solidFill>
              </a:rPr>
              <a:t>(not used in HelloWorld, but important)</a:t>
            </a:r>
            <a:endParaRPr lang="en-US" altLang="en-US" sz="2000">
              <a:solidFill>
                <a:srgbClr val="000000"/>
              </a:solidFill>
            </a:endParaRP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Called once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Called at the moment the GameObject is created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Guaranteed to be called before Start()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822AF0D1-F847-4434-AD27-25AC76C10FD4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29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8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Unity Demo Project: AngryBots</a:t>
            </a:r>
            <a:endParaRPr lang="en-US" altLang="en-US" sz="1800" b="0"/>
          </a:p>
        </p:txBody>
      </p:sp>
      <p:sp>
        <p:nvSpPr>
          <p:cNvPr id="10244" name="Rectangle 4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AngryBots</a:t>
            </a:r>
            <a:r>
              <a:rPr lang="en-US" altLang="en-US" dirty="0"/>
              <a:t> Controls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Movement is controlled by WASD or Arrow Keys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The gun aims at your mouse pointer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Press the left mouse button to fire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Environmental awareness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 dirty="0">
                <a:solidFill>
                  <a:srgbClr val="000000"/>
                </a:solidFill>
              </a:rPr>
              <a:t>Standing next to a circular door will cause it to open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 dirty="0">
                <a:solidFill>
                  <a:srgbClr val="000000"/>
                </a:solidFill>
              </a:rPr>
              <a:t>Standing next to some computers will change the wires leading from them from red to green and unlock </a:t>
            </a:r>
            <a:r>
              <a:rPr lang="en-US" altLang="en-US" sz="1800" b="0" dirty="0" smtClean="0">
                <a:solidFill>
                  <a:srgbClr val="000000"/>
                </a:solidFill>
              </a:rPr>
              <a:t>doors</a:t>
            </a:r>
            <a:endParaRPr lang="en-US" altLang="en-US" sz="1800" b="0" dirty="0">
              <a:solidFill>
                <a:srgbClr val="000000"/>
              </a:solidFill>
            </a:endParaRP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1750A20A-DD1B-4113-A0DA-26408864B191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3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76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GameObject Prefabs and Instantiation</a:t>
            </a:r>
            <a:endParaRPr lang="en-US" altLang="en-US" sz="1800" b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prefab</a:t>
            </a:r>
            <a:r>
              <a:rPr lang="en-US" altLang="en-US"/>
              <a:t> is a mold from which GameObject </a:t>
            </a:r>
            <a:r>
              <a:rPr lang="en-US" altLang="en-US" i="1"/>
              <a:t>instances</a:t>
            </a:r>
            <a:r>
              <a:rPr lang="en-US" altLang="en-US"/>
              <a:t> can be made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Created by dragging a GameObject from the Hierarchy pane into the Project pane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Can be assigned to a script variable in the Inspector pane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public GameObject    gameObjectPrefab;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Then, an instance of the prefab can be created in code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Instantiate( gameObjectPrefab );</a:t>
            </a:r>
          </a:p>
          <a:p>
            <a:r>
              <a:rPr lang="en-US" altLang="en-US"/>
              <a:t>This is used in HelloWorld to create thousands of instances of a Cube GameObject prefab</a:t>
            </a:r>
            <a:endParaRPr lang="en-US" altLang="en-US" sz="1800" b="0">
              <a:solidFill>
                <a:srgbClr val="000000"/>
              </a:solidFill>
            </a:endParaRP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5A90D569-EEBC-4EF1-BEA4-C64DA46AC13E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30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2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bldLvl="5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HelloWorld Project</a:t>
            </a:r>
            <a:endParaRPr lang="en-US" altLang="en-US" sz="1800" b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Output "Hello World!" to the Console pane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Once using Start()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Many times using Update()</a:t>
            </a:r>
          </a:p>
          <a:p>
            <a:r>
              <a:rPr lang="en-US" altLang="en-US"/>
              <a:t>Create a Cube prefab that reacts to gravity &amp; physics</a:t>
            </a:r>
          </a:p>
          <a:p>
            <a:r>
              <a:rPr lang="en-US" altLang="en-US"/>
              <a:t>Instantiate an instance of the Cube prefab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Once using Start()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Many times using Update()</a:t>
            </a:r>
          </a:p>
          <a:p>
            <a:pPr marL="1106488" lvl="2" indent="-152400">
              <a:spcBef>
                <a:spcPts val="700"/>
              </a:spcBef>
              <a:buFontTx/>
              <a:buChar char="•"/>
            </a:pPr>
            <a:r>
              <a:rPr lang="en-US" altLang="en-US" sz="1800" b="0">
                <a:solidFill>
                  <a:srgbClr val="000000"/>
                </a:solidFill>
              </a:rPr>
              <a:t>This will create a cascade of thousands of Cube instances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Over other physically-modeled objects</a:t>
            </a:r>
            <a:endParaRPr lang="en-US" altLang="en-US" sz="1800" b="0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90013300-9A21-46FD-ADC5-AAD8C0B8A991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31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55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bldLvl="5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HelloWorld Project</a:t>
            </a:r>
            <a:endParaRPr lang="en-US" altLang="en-US" sz="1800" b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5EFE0614-46E9-47B4-AEDE-5DC28820B06D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32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17413" name="Picture 5" descr="f18.14-Better Sce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7700"/>
            <a:ext cx="8737600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4" name="Rectangle 6"/>
          <p:cNvSpPr>
            <a:spLocks/>
          </p:cNvSpPr>
          <p:nvPr/>
        </p:nvSpPr>
        <p:spPr bwMode="auto">
          <a:xfrm>
            <a:off x="457200" y="58801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The final HelloWorld scene</a:t>
            </a:r>
            <a:endParaRPr lang="en-US" altLang="en-US"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979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2282825"/>
            <a:ext cx="8991600" cy="15113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VARIABLES AND COMPONENTS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2700"/>
            <a:ext cx="9144000" cy="1866900"/>
          </a:xfrm>
        </p:spPr>
        <p:txBody>
          <a:bodyPr/>
          <a:lstStyle/>
          <a:p>
            <a:pPr marL="0" indent="0" algn="r" eaLnBrk="1">
              <a:buSzTx/>
              <a:buFont typeface="Wingdings" charset="0"/>
              <a:buNone/>
              <a:defRPr/>
            </a:pPr>
            <a:r>
              <a:rPr lang="en-US" sz="1800" smtClean="0">
                <a:solidFill>
                  <a:srgbClr val="000000"/>
                </a:solidFill>
                <a:sym typeface="Helvetica" charset="0"/>
              </a:rPr>
              <a:t>CHAPTER 19</a:t>
            </a:r>
            <a:endParaRPr lang="en-US" sz="1800" b="0" smtClean="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BC50FC6F-65DA-44C3-BCE1-099FA6ADDC2E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33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2484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Variables in C#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>
              <a:buFont typeface="Wingdings" charset="0"/>
              <a:buChar char=""/>
              <a:defRPr/>
            </a:pPr>
            <a:r>
              <a:rPr lang="en-US" dirty="0" smtClean="0">
                <a:sym typeface="Helvetica" charset="0"/>
              </a:rPr>
              <a:t>Quick recap: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A </a:t>
            </a:r>
            <a:r>
              <a:rPr lang="en-US" sz="2000" i="1" dirty="0" smtClean="0">
                <a:solidFill>
                  <a:srgbClr val="000000"/>
                </a:solidFill>
                <a:sym typeface="Helvetica" charset="0"/>
              </a:rPr>
              <a:t>variable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 is a named container for data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Variables in C# are </a:t>
            </a:r>
            <a:r>
              <a:rPr lang="en-US" sz="2000" i="1" dirty="0" smtClean="0">
                <a:solidFill>
                  <a:srgbClr val="000000"/>
                </a:solidFill>
                <a:sym typeface="Helvetica" charset="0"/>
              </a:rPr>
              <a:t>typed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, so they can only hold one type of 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data</a:t>
            </a:r>
            <a:endParaRPr lang="en-US" sz="2000" dirty="0" smtClean="0">
              <a:solidFill>
                <a:srgbClr val="000000"/>
              </a:solidFill>
              <a:sym typeface="Helvetica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Variables need to be </a:t>
            </a:r>
            <a:r>
              <a:rPr lang="en-US" sz="2000" i="1" dirty="0" smtClean="0">
                <a:solidFill>
                  <a:srgbClr val="000000"/>
                </a:solidFill>
                <a:sym typeface="Helvetica" charset="0"/>
              </a:rPr>
              <a:t>declared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 to be used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Assigning 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a value to a variable is called </a:t>
            </a:r>
            <a:r>
              <a:rPr lang="en-US" sz="2000" i="1" dirty="0" smtClean="0">
                <a:solidFill>
                  <a:srgbClr val="000000"/>
                </a:solidFill>
                <a:sym typeface="Helvetica" charset="0"/>
              </a:rPr>
              <a:t>defining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 the variable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A </a:t>
            </a:r>
            <a:r>
              <a:rPr lang="en-US" sz="2000" i="1" dirty="0" smtClean="0">
                <a:solidFill>
                  <a:srgbClr val="000000"/>
                </a:solidFill>
                <a:sym typeface="Helvetica" charset="0"/>
              </a:rPr>
              <a:t>literal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 is a value that is entered into your code and can be assigned to a variable</a:t>
            </a:r>
          </a:p>
          <a:p>
            <a:pPr marL="1106488" lvl="2" indent="-152400" eaLnBrk="1">
              <a:spcBef>
                <a:spcPts val="700"/>
              </a:spcBef>
              <a:buFontTx/>
              <a:buChar char="•"/>
              <a:defRPr/>
            </a:pPr>
            <a:r>
              <a:rPr lang="en-US" sz="1800" b="0" dirty="0" smtClean="0">
                <a:solidFill>
                  <a:srgbClr val="000000"/>
                </a:solidFill>
                <a:sym typeface="Helvetica" charset="0"/>
              </a:rPr>
              <a:t>The 5 above is an integer literal</a:t>
            </a:r>
          </a:p>
          <a:p>
            <a:pPr marL="1106488" lvl="2" indent="-152400" eaLnBrk="1">
              <a:spcBef>
                <a:spcPts val="700"/>
              </a:spcBef>
              <a:buFontTx/>
              <a:buChar char="•"/>
              <a:defRPr/>
            </a:pPr>
            <a:r>
              <a:rPr lang="en-US" sz="1800" b="0" dirty="0" smtClean="0">
                <a:solidFill>
                  <a:srgbClr val="000000"/>
                </a:solidFill>
                <a:sym typeface="Helvetica" charset="0"/>
              </a:rPr>
              <a:t>string literals are surrounded by double quotes: </a:t>
            </a: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"Hello World!"</a:t>
            </a:r>
            <a:endParaRPr lang="en-US" sz="1800" b="0" dirty="0" smtClean="0">
              <a:solidFill>
                <a:srgbClr val="000000"/>
              </a:solidFill>
              <a:sym typeface="Helvetica" charset="0"/>
            </a:endParaRPr>
          </a:p>
          <a:p>
            <a:pPr marL="1106488" lvl="2" indent="-152400" eaLnBrk="1">
              <a:spcBef>
                <a:spcPts val="700"/>
              </a:spcBef>
              <a:buFontTx/>
              <a:buChar char="•"/>
              <a:defRPr/>
            </a:pPr>
            <a:r>
              <a:rPr lang="en-US" sz="1800" b="0" dirty="0" smtClean="0">
                <a:solidFill>
                  <a:srgbClr val="000000"/>
                </a:solidFill>
                <a:sym typeface="Helvetica" charset="0"/>
              </a:rPr>
              <a:t>float literals are followed by an f: </a:t>
            </a: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3.14f</a:t>
            </a:r>
            <a:endParaRPr lang="en-US" sz="1800" b="0" dirty="0" smtClean="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DA086CBA-5920-451D-8E78-A69216C746A6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34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30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bldLvl="5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C#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>
            <a:normAutofit/>
          </a:bodyPr>
          <a:lstStyle/>
          <a:p>
            <a:pPr eaLnBrk="1">
              <a:buFont typeface="Wingdings" charset="0"/>
              <a:buChar char=""/>
              <a:defRPr/>
            </a:pPr>
            <a:r>
              <a:rPr lang="en-US" dirty="0" smtClean="0">
                <a:sym typeface="Helvetica" charset="0"/>
              </a:rPr>
              <a:t>Core C# variable types start with a lowercase character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  <a:defRPr/>
            </a:pPr>
            <a:r>
              <a:rPr lang="en-US" sz="2000" dirty="0" err="1">
                <a:solidFill>
                  <a:srgbClr val="000000"/>
                </a:solidFill>
                <a:sym typeface="Helvetica" charset="0"/>
              </a:rPr>
              <a:t>b</a:t>
            </a:r>
            <a:r>
              <a:rPr lang="en-US" sz="2000" dirty="0" err="1" smtClean="0">
                <a:solidFill>
                  <a:srgbClr val="000000"/>
                </a:solidFill>
                <a:sym typeface="Helvetica" charset="0"/>
              </a:rPr>
              <a:t>ool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 -</a:t>
            </a:r>
            <a:r>
              <a:rPr lang="en-US" altLang="en-US" sz="2000" dirty="0"/>
              <a:t> A 1-bit True or False </a:t>
            </a:r>
            <a:r>
              <a:rPr lang="en-US" altLang="en-US" sz="2000" dirty="0" smtClean="0"/>
              <a:t>Value</a:t>
            </a: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verified = true</a:t>
            </a:r>
            <a:r>
              <a:rPr lang="en-US" altLang="en-US" sz="1600" dirty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;</a:t>
            </a:r>
            <a:endParaRPr lang="en-US" sz="1600" dirty="0" smtClean="0">
              <a:solidFill>
                <a:srgbClr val="000000"/>
              </a:solidFill>
              <a:sym typeface="Helvetica" charset="0"/>
            </a:endParaRPr>
          </a:p>
          <a:p>
            <a:pPr marL="750888" lvl="1" indent="-254000">
              <a:spcBef>
                <a:spcPts val="1100"/>
              </a:spcBef>
              <a:buFontTx/>
              <a:buChar char="–"/>
              <a:defRPr/>
            </a:pPr>
            <a:r>
              <a:rPr lang="en-US" sz="2000" dirty="0" err="1">
                <a:solidFill>
                  <a:srgbClr val="000000"/>
                </a:solidFill>
                <a:sym typeface="Helvetica" charset="0"/>
              </a:rPr>
              <a:t>i</a:t>
            </a:r>
            <a:r>
              <a:rPr lang="en-US" sz="2000" dirty="0" err="1" smtClean="0">
                <a:solidFill>
                  <a:srgbClr val="000000"/>
                </a:solidFill>
                <a:sym typeface="Helvetica" charset="0"/>
              </a:rPr>
              <a:t>nt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 – whole number </a:t>
            </a:r>
            <a:r>
              <a:rPr lang="en-US" altLang="en-US" sz="2000" dirty="0">
                <a:solidFill>
                  <a:srgbClr val="000000"/>
                </a:solidFill>
                <a:ea typeface="Helvetica" panose="020B0604020202020204" pitchFamily="34" charset="0"/>
              </a:rPr>
              <a:t>–2,147,483,648 and </a:t>
            </a:r>
            <a:r>
              <a:rPr lang="en-US" altLang="en-US" sz="2000" dirty="0" smtClean="0">
                <a:solidFill>
                  <a:srgbClr val="000000"/>
                </a:solidFill>
                <a:ea typeface="Helvetica" panose="020B0604020202020204" pitchFamily="34" charset="0"/>
              </a:rPr>
              <a:t>2,147,483,647</a:t>
            </a: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nonFractionalNumber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= 12345</a:t>
            </a:r>
            <a:r>
              <a:rPr lang="en-US" altLang="en-US" sz="1600" dirty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;</a:t>
            </a:r>
            <a:endParaRPr lang="en-US" sz="1600" dirty="0" smtClean="0">
              <a:solidFill>
                <a:srgbClr val="000000"/>
              </a:solidFill>
              <a:sym typeface="Helvetica" charset="0"/>
            </a:endParaRPr>
          </a:p>
          <a:p>
            <a:pPr marL="750888" lvl="1" indent="-254000">
              <a:spcBef>
                <a:spcPts val="1100"/>
              </a:spcBef>
              <a:buFontTx/>
              <a:buChar char="–"/>
              <a:defRPr/>
            </a:pPr>
            <a:r>
              <a:rPr lang="en-US" sz="2000" dirty="0">
                <a:solidFill>
                  <a:srgbClr val="000000"/>
                </a:solidFill>
                <a:sym typeface="Helvetica" charset="0"/>
              </a:rPr>
              <a:t>f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loat - </a:t>
            </a:r>
            <a:r>
              <a:rPr lang="en-US" altLang="en-US" sz="2000" dirty="0"/>
              <a:t>A 32-bit Decimal </a:t>
            </a:r>
            <a:r>
              <a:rPr lang="en-US" altLang="en-US" sz="2000" dirty="0" smtClean="0"/>
              <a:t>Number</a:t>
            </a: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float </a:t>
            </a: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notPreciselyOneThird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= 1.0f / 3.0f</a:t>
            </a:r>
            <a:r>
              <a:rPr lang="en-US" altLang="en-US" sz="1600" dirty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;</a:t>
            </a:r>
            <a:endParaRPr lang="en-US" sz="1600" dirty="0" smtClean="0">
              <a:solidFill>
                <a:srgbClr val="000000"/>
              </a:solidFill>
              <a:sym typeface="Helvetica" charset="0"/>
            </a:endParaRPr>
          </a:p>
          <a:p>
            <a:pPr marL="750888" lvl="1" indent="-254000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Char - </a:t>
            </a:r>
            <a:r>
              <a:rPr lang="en-US" altLang="en-US" sz="2000" dirty="0"/>
              <a:t>A 16-bit </a:t>
            </a:r>
            <a:r>
              <a:rPr lang="en-US" altLang="en-US" sz="2000" dirty="0" smtClean="0"/>
              <a:t>Character (Unicode)</a:t>
            </a: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theLetterA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= 'A</a:t>
            </a:r>
            <a:r>
              <a:rPr lang="en-US" altLang="en-US" sz="1600" dirty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';</a:t>
            </a:r>
            <a:endParaRPr lang="en-US" sz="1600" dirty="0" smtClean="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4758760E-F40E-43EF-AD7E-A6F47E950F90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35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36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bldLvl="5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C#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>
            <a:normAutofit/>
          </a:bodyPr>
          <a:lstStyle/>
          <a:p>
            <a:pPr eaLnBrk="1">
              <a:buFont typeface="Wingdings" charset="0"/>
              <a:buChar char=""/>
              <a:defRPr/>
            </a:pPr>
            <a:r>
              <a:rPr lang="en-US" dirty="0" smtClean="0">
                <a:sym typeface="Helvetica" charset="0"/>
              </a:rPr>
              <a:t>Core C# variable types start with a lowercase character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String - </a:t>
            </a:r>
            <a:r>
              <a:rPr lang="en-US" altLang="en-US" sz="2000" dirty="0"/>
              <a:t>A Series of 16-bit Characters</a:t>
            </a: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theFirstLineOfHamlet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= "Who's there</a:t>
            </a:r>
            <a:r>
              <a:rPr lang="en-US" altLang="en-US" sz="1600" dirty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?";</a:t>
            </a:r>
            <a:endParaRPr lang="en-US" altLang="en-US" sz="1400" dirty="0" smtClean="0">
              <a:solidFill>
                <a:srgbClr val="000000"/>
              </a:solidFill>
              <a:ea typeface="Geneva" pitchFamily="125" charset="-128"/>
              <a:sym typeface="Courier" pitchFamily="125" charset="0"/>
            </a:endParaRP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theCharW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theFirstLineOfHamlet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[0</a:t>
            </a:r>
            <a:r>
              <a:rPr lang="en-US" altLang="en-US" sz="1600" dirty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];</a:t>
            </a:r>
            <a:endParaRPr lang="en-US" altLang="en-US" sz="1600" dirty="0" smtClean="0">
              <a:solidFill>
                <a:srgbClr val="000000"/>
              </a:solidFill>
              <a:ea typeface="Geneva" pitchFamily="125" charset="-128"/>
              <a:sym typeface="Courier" pitchFamily="125" charset="0"/>
            </a:endParaRP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questionMark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theFirstLineOfHamlet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[11</a:t>
            </a:r>
            <a:r>
              <a:rPr lang="en-US" altLang="en-US" sz="1600" dirty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];</a:t>
            </a: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theFirstLineOfHamlet.Length</a:t>
            </a:r>
            <a:r>
              <a:rPr lang="en-US" altLang="en-US" sz="16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;</a:t>
            </a:r>
            <a:endParaRPr lang="en-US" altLang="en-US" sz="1600" dirty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954088" lvl="2" indent="0">
              <a:spcBef>
                <a:spcPts val="1100"/>
              </a:spcBef>
              <a:buNone/>
              <a:defRPr/>
            </a:pPr>
            <a:endParaRPr lang="en-US" sz="1600" dirty="0" smtClean="0">
              <a:solidFill>
                <a:srgbClr val="000000"/>
              </a:solidFill>
              <a:sym typeface="Helvetica" charset="0"/>
            </a:endParaRPr>
          </a:p>
          <a:p>
            <a:pPr marL="750888" lvl="1" indent="-254000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Class - </a:t>
            </a:r>
            <a:r>
              <a:rPr lang="en-US" altLang="en-US" sz="1800" dirty="0"/>
              <a:t>A Collection of Functions and </a:t>
            </a:r>
            <a:r>
              <a:rPr lang="en-US" altLang="en-US" sz="1800" dirty="0" smtClean="0"/>
              <a:t>Data</a:t>
            </a: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r>
              <a:rPr lang="en-US" sz="1400" b="0" dirty="0" smtClean="0">
                <a:solidFill>
                  <a:srgbClr val="000000"/>
                </a:solidFill>
                <a:sym typeface="Helvetica" charset="0"/>
              </a:rPr>
              <a:t>Creates a new </a:t>
            </a: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variable</a:t>
            </a:r>
            <a:r>
              <a:rPr lang="en-US" sz="1400" b="0" dirty="0" smtClean="0">
                <a:solidFill>
                  <a:srgbClr val="000000"/>
                </a:solidFill>
                <a:sym typeface="Helvetica" charset="0"/>
              </a:rPr>
              <a:t> type</a:t>
            </a: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r>
              <a:rPr lang="en-US" altLang="en-US" sz="1400" dirty="0">
                <a:solidFill>
                  <a:srgbClr val="000000"/>
                </a:solidFill>
                <a:ea typeface="Helvetica" panose="020B0604020202020204" pitchFamily="34" charset="0"/>
              </a:rPr>
              <a:t>Everything between the braces </a:t>
            </a:r>
            <a:r>
              <a:rPr lang="en-US" altLang="en-US" sz="1400" dirty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{ }</a:t>
            </a:r>
            <a:r>
              <a:rPr lang="en-US" altLang="en-US" sz="1400" dirty="0">
                <a:solidFill>
                  <a:srgbClr val="000000"/>
                </a:solidFill>
                <a:ea typeface="Helvetica" panose="020B0604020202020204" pitchFamily="34" charset="0"/>
              </a:rPr>
              <a:t> is part of the class</a:t>
            </a:r>
            <a:endParaRPr lang="en-US" altLang="en-US" sz="1200" dirty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1208088" lvl="2" indent="-254000">
              <a:spcBef>
                <a:spcPts val="1100"/>
              </a:spcBef>
              <a:buFontTx/>
              <a:buChar char="–"/>
              <a:defRPr/>
            </a:pPr>
            <a:endParaRPr lang="en-US" sz="1400" b="0" dirty="0" smtClean="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4758760E-F40E-43EF-AD7E-A6F47E950F90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36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98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bldLvl="5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C# Naming Conventions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>
              <a:buFont typeface="Wingdings" charset="0"/>
              <a:buChar char=""/>
              <a:defRPr/>
            </a:pPr>
            <a:r>
              <a:rPr lang="en-US" smtClean="0">
                <a:sym typeface="Helvetica" charset="0"/>
              </a:rPr>
              <a:t>Use camelCase for almost everything</a:t>
            </a:r>
          </a:p>
          <a:p>
            <a:pPr eaLnBrk="1">
              <a:buFont typeface="Wingdings" charset="0"/>
              <a:buChar char=""/>
              <a:defRPr/>
            </a:pPr>
            <a:r>
              <a:rPr lang="en-US" smtClean="0">
                <a:sym typeface="Helvetica" charset="0"/>
              </a:rPr>
              <a:t>Variable names start with lowercase:</a:t>
            </a:r>
          </a:p>
          <a:p>
            <a:pPr marL="725488" lvl="1" indent="-228600" eaLnBrk="1">
              <a:spcBef>
                <a:spcPct val="0"/>
              </a:spcBef>
              <a:buFontTx/>
              <a:buChar char="–"/>
              <a:defRPr/>
            </a:pPr>
            <a:r>
              <a:rPr lang="en-US" sz="180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thisVariable     anotherVariable     bob</a:t>
            </a:r>
          </a:p>
          <a:p>
            <a:pPr eaLnBrk="1">
              <a:buFont typeface="Wingdings" charset="0"/>
              <a:buChar char=""/>
              <a:defRPr/>
            </a:pPr>
            <a:r>
              <a:rPr lang="en-US" smtClean="0">
                <a:sym typeface="Helvetica" charset="0"/>
              </a:rPr>
              <a:t>Function names start with uppercase:</a:t>
            </a:r>
          </a:p>
          <a:p>
            <a:pPr marL="725488" lvl="1" indent="-228600" eaLnBrk="1">
              <a:spcBef>
                <a:spcPct val="0"/>
              </a:spcBef>
              <a:buFontTx/>
              <a:buChar char="–"/>
              <a:defRPr/>
            </a:pPr>
            <a:r>
              <a:rPr lang="en-US" sz="180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ThatFunction()     Start()     Update()</a:t>
            </a:r>
          </a:p>
          <a:p>
            <a:pPr eaLnBrk="1">
              <a:buFont typeface="Wingdings" charset="0"/>
              <a:buChar char=""/>
              <a:defRPr/>
            </a:pPr>
            <a:r>
              <a:rPr lang="en-US" smtClean="0">
                <a:sym typeface="Helvetica" charset="0"/>
              </a:rPr>
              <a:t>Class names start with uppercase:</a:t>
            </a:r>
          </a:p>
          <a:p>
            <a:pPr marL="725488" lvl="1" indent="-228600" eaLnBrk="1">
              <a:spcBef>
                <a:spcPct val="0"/>
              </a:spcBef>
              <a:buFontTx/>
              <a:buChar char="–"/>
              <a:defRPr/>
            </a:pPr>
            <a:r>
              <a:rPr lang="en-US" sz="180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SomeClass     GameObject     HeroShip</a:t>
            </a:r>
          </a:p>
          <a:p>
            <a:pPr eaLnBrk="1">
              <a:buFont typeface="Wingdings" charset="0"/>
              <a:buChar char=""/>
              <a:defRPr/>
            </a:pPr>
            <a:r>
              <a:rPr lang="en-US" smtClean="0">
                <a:sym typeface="Helvetica" charset="0"/>
              </a:rPr>
              <a:t>Private variables start with underscore:</a:t>
            </a:r>
          </a:p>
          <a:p>
            <a:pPr marL="725488" lvl="1" indent="-228600" eaLnBrk="1">
              <a:spcBef>
                <a:spcPct val="0"/>
              </a:spcBef>
              <a:buFontTx/>
              <a:buChar char="–"/>
              <a:defRPr/>
            </a:pPr>
            <a:r>
              <a:rPr lang="en-US" sz="180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_privateVariable     _hiddenVariable</a:t>
            </a:r>
          </a:p>
          <a:p>
            <a:pPr eaLnBrk="1">
              <a:buFont typeface="Wingdings" charset="0"/>
              <a:buChar char=""/>
              <a:defRPr/>
            </a:pPr>
            <a:r>
              <a:rPr lang="en-US" smtClean="0">
                <a:sym typeface="Helvetica" charset="0"/>
              </a:rPr>
              <a:t>Static variables use SNAKE_CASE:</a:t>
            </a:r>
          </a:p>
          <a:p>
            <a:pPr marL="725488" lvl="1" indent="-228600" eaLnBrk="1">
              <a:spcBef>
                <a:spcPct val="0"/>
              </a:spcBef>
              <a:buFontTx/>
              <a:buChar char="–"/>
              <a:defRPr/>
            </a:pPr>
            <a:r>
              <a:rPr lang="en-US" sz="180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STATIC_VAR     NUM_INSTANCES</a:t>
            </a:r>
            <a:endParaRPr lang="en-US" sz="1800" b="0" smtClean="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9F3682A0-7F42-40AB-BACE-2702B345D3D4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37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01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bldLvl="5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Unity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>
              <a:buFont typeface="Wingdings" charset="0"/>
              <a:buChar char=""/>
              <a:defRPr/>
            </a:pPr>
            <a:r>
              <a:rPr lang="en-US" smtClean="0">
                <a:sym typeface="Helvetica" charset="0"/>
              </a:rPr>
              <a:t>Because they are classes, important Unity variable types all start with an uppercase character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Vector3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Color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Quaternion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Mathf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Screen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SystemInfo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GameObject</a:t>
            </a:r>
            <a:endParaRPr lang="en-US" sz="1800" b="0" smtClean="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C54C8A26-1D18-4C54-8AAE-4F7F619F4896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38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77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bldLvl="5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Unity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/>
            <a:r>
              <a:rPr lang="en-US" altLang="en-US" smtClean="0"/>
              <a:t>Vector3 – A collection of 3 floats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Used for position of objects in 3D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	Vector3 vec = new Vector3( 3, 4, 0 );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Instance variables and functions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vec.x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The x component of the vector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vec.y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The y component of the vector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vec.z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The z component of the vector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vec.magnitude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The length of the vector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vec.Normalize()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New Vector3 in the same direction at unit length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Static class variables and functions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Vector3.zero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Shorthand for 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new Vector3( 0, 0, 0 );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Vector3.Dot( vA, vB );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Dot product of vA and vB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47645A7B-87E0-4F9D-9104-D1F50591123F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39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26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Unity Features Shown in AngryBots</a:t>
            </a:r>
            <a:endParaRPr lang="en-US" altLang="en-US" sz="1800" b="0"/>
          </a:p>
        </p:txBody>
      </p:sp>
      <p:sp>
        <p:nvSpPr>
          <p:cNvPr id="11268" name="Rectangle 4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Shaders</a:t>
            </a: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>
                <a:solidFill>
                  <a:srgbClr val="000000"/>
                </a:solidFill>
              </a:rPr>
              <a:t>A: Depth of field shader (Unity Pro only)</a:t>
            </a: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>
                <a:solidFill>
                  <a:srgbClr val="000000"/>
                </a:solidFill>
              </a:rPr>
              <a:t>B: Reflections (Unity Pro only)</a:t>
            </a: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>
                <a:solidFill>
                  <a:srgbClr val="000000"/>
                </a:solidFill>
              </a:rPr>
              <a:t>C: Animated texture (raindrops)</a:t>
            </a:r>
            <a:endParaRPr lang="en-US" altLang="en-US" sz="1800" b="0">
              <a:solidFill>
                <a:srgbClr val="000000"/>
              </a:solidFill>
            </a:endParaRPr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8CD7C77A-41B7-4CF4-8531-F007D0CAEFDA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4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11270" name="Picture 6" descr="f16.04-Unity Shaders 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2603500"/>
            <a:ext cx="6078537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897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Unity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/>
            <a:r>
              <a:rPr lang="en-US" altLang="en-US" smtClean="0"/>
              <a:t>Color – A color with transparency information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4 floats for red, green, blue, and alpha (all between 0 and 1)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	Color col = new Color( 0.5f, 0.5f, 0, 1f );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	Color col = new Color( 1f, 0f, 0f ); </a:t>
            </a:r>
            <a:r>
              <a:rPr lang="en-US" altLang="en-US" sz="1800" b="0" smtClean="0">
                <a:solidFill>
                  <a:srgbClr val="000000"/>
                </a:solidFill>
                <a:ea typeface="Geneva" pitchFamily="125" charset="-128"/>
              </a:rPr>
              <a:t>// Alpha is optional</a:t>
            </a:r>
            <a:endParaRPr lang="en-US" altLang="en-US" sz="1800" b="0" smtClean="0">
              <a:solidFill>
                <a:srgbClr val="000000"/>
              </a:solidFill>
              <a:latin typeface="Courier" pitchFamily="125" charset="0"/>
              <a:ea typeface="Geneva" pitchFamily="125" charset="-128"/>
              <a:sym typeface="Courier" pitchFamily="125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In the Unity color picker, the RGBA values are in the range 0–255. These are then mapped to 0–1f.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Instance variables and functions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col.r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The red component of the vector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col.g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The green component of the vector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col.b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The blue component of the vector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col.a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The alpha component of the vector</a:t>
            </a: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D2B63691-CED3-4857-8CC1-0C1669DB00A6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40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69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Unity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/>
            <a:r>
              <a:rPr lang="en-US" altLang="en-US" smtClean="0"/>
              <a:t>Color – A color with transparency information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Static class variables and functions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Primary Colors: Red, Green, and Blue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Color.red     = new Color(1, 0, 0, 1); // Solid red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Color.green   = new Color(0, 1, 0, 1); // Solid green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Color.blue    = new Color(0, 0, 1, 1); // Solid blue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endParaRPr lang="en-US" altLang="en-US" sz="1300" b="0" smtClean="0">
              <a:solidFill>
                <a:srgbClr val="000000"/>
              </a:solidFill>
              <a:latin typeface="Courier" pitchFamily="125" charset="0"/>
              <a:ea typeface="Geneva" pitchFamily="125" charset="-128"/>
              <a:sym typeface="Courier" pitchFamily="125" charset="0"/>
            </a:endParaRP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Secondary Colors: Cyan, Magenta, and Yellow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Color.cyan    = new Color(0, 1, 1, 1); // Cyan, a bright greenish blue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Color.magenta = new Color(1, 0, 1, 1); // Magenta, a pinkish purple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Color.yellow  = new Color(1, 0.92f, 0.016f, 1); // A nice-looking yellow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As you can imagine, a standard yellow would be new Color(1,1,0,1), but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 in Unity's opinion, this color looks better.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endParaRPr lang="en-US" altLang="en-US" sz="1300" b="0" smtClean="0">
              <a:solidFill>
                <a:srgbClr val="000000"/>
              </a:solidFill>
              <a:latin typeface="Courier" pitchFamily="125" charset="0"/>
              <a:ea typeface="Geneva" pitchFamily="125" charset="-128"/>
              <a:sym typeface="Courier" pitchFamily="125" charset="0"/>
            </a:endParaRP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Black, White, and Clear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Color.black   = new Color(0, 0, 0, 1); // Solid black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Color.white   = new Color(1, 1, 1, 1); // Solid white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Color.gray    = new Color(0.5f, 0.5f, 0.5f, 1) // Gray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Color.grey    = new Color(0.5f, 0.5f, 0.5f, 1) // British spelling of gray</a:t>
            </a:r>
          </a:p>
          <a:p>
            <a:pPr marL="803275" lvl="2" indent="0" eaLnBrk="1">
              <a:spcBef>
                <a:spcPts val="100"/>
              </a:spcBef>
              <a:buSzTx/>
              <a:buFontTx/>
              <a:buNone/>
            </a:pP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Color.clear   = new Color(0, 0, 0, 0); // Completely transparent</a:t>
            </a:r>
            <a:endParaRPr lang="en-US" altLang="en-US" sz="1800" b="0" smtClean="0">
              <a:solidFill>
                <a:srgbClr val="000000"/>
              </a:solidFill>
              <a:ea typeface="Helvetica" panose="020B0604020202020204" pitchFamily="34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6E2678DC-CB77-4E37-9A1F-8F9C8629E4E0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41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39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bldLvl="5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Unity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/>
            <a:r>
              <a:rPr lang="en-US" altLang="en-US" smtClean="0"/>
              <a:t>Quaternion – Rotation information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Based on three imaginary numbers and a scalar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So, everyone uses Euler angles (e.g., x, y, z) to input rotation</a:t>
            </a:r>
          </a:p>
          <a:p>
            <a:pPr marL="368300" lvl="2" indent="434975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	Quaternion up45Deg = Quaternion.Euler( -45, 0, 0 );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In Euler (pronounced "oiler") angles, x, y, &amp; z are rotations about those respective axes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Quaternions are much better for interpolation and calculations than Euler angles</a:t>
            </a:r>
          </a:p>
          <a:p>
            <a:pPr marL="368300" lvl="2" indent="434975" eaLnBrk="1">
              <a:spcBef>
                <a:spcPts val="700"/>
              </a:spcBef>
              <a:buFontTx/>
              <a:buChar char="•"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They also avoid Gimbal Lock (where two Euler axes align)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Instance variables and functions</a:t>
            </a:r>
          </a:p>
          <a:p>
            <a:pPr marL="368300" lvl="2" indent="434975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up45Deg.eulerAngles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– A Vector3 of the Euler rotations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293FDF58-F436-423B-A27E-27A44776F6A7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42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03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bldLvl="5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Unity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/>
            <a:r>
              <a:rPr lang="en-US" altLang="en-US" smtClean="0"/>
              <a:t>Mathf – A collection of static math functions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Static class variables and functions</a:t>
            </a:r>
          </a:p>
          <a:p>
            <a:pPr marL="803275" lvl="2" indent="0" eaLnBrk="1">
              <a:spcBef>
                <a:spcPts val="13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Mathf.Sin(x);        </a:t>
            </a: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Computes the sine of x</a:t>
            </a:r>
          </a:p>
          <a:p>
            <a:pPr marL="803275" lvl="2" indent="0" eaLnBrk="1">
              <a:spcBef>
                <a:spcPts val="13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Mathf.Cos(x);        </a:t>
            </a: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.Tan(), .Asin(), .Acos(), &amp; .Atan() also available</a:t>
            </a:r>
          </a:p>
          <a:p>
            <a:pPr marL="803275" lvl="2" indent="0" eaLnBrk="1">
              <a:spcBef>
                <a:spcPts val="13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Mathf.Atan2( y, x ); </a:t>
            </a: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Gives you the angle to rotate around the z-axis to</a:t>
            </a:r>
            <a:b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</a:b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                    //  change something facing along the x-axis to face </a:t>
            </a:r>
            <a:b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</a:b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                    //  instead toward the point x, y. </a:t>
            </a:r>
          </a:p>
          <a:p>
            <a:pPr marL="803275" lvl="2" indent="0" eaLnBrk="1">
              <a:spcBef>
                <a:spcPts val="13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print(Mathf.PI);     </a:t>
            </a: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3.141593; the ratio of circumference to diameter</a:t>
            </a:r>
          </a:p>
          <a:p>
            <a:pPr marL="803275" lvl="2" indent="0" eaLnBrk="1">
              <a:spcBef>
                <a:spcPts val="13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Mathf.Min( 2, 3, 1 );</a:t>
            </a: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1, the smallest of the numbers (float or int)</a:t>
            </a:r>
          </a:p>
          <a:p>
            <a:pPr marL="803275" lvl="2" indent="0" eaLnBrk="1">
              <a:spcBef>
                <a:spcPts val="13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Mathf.Max( 2, 3, 1 );</a:t>
            </a: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3, the largest of the numbers (float or int)</a:t>
            </a:r>
          </a:p>
          <a:p>
            <a:pPr marL="803275" lvl="2" indent="0" eaLnBrk="1">
              <a:spcBef>
                <a:spcPts val="13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Mathf.Round( 1.75f );</a:t>
            </a: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2, rounds up or down to the nearest number</a:t>
            </a:r>
          </a:p>
          <a:p>
            <a:pPr marL="803275" lvl="2" indent="0" eaLnBrk="1">
              <a:spcBef>
                <a:spcPts val="13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Mathf.Ceil( 1.75f ); </a:t>
            </a: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2, rounds up to the next highest integer number</a:t>
            </a:r>
          </a:p>
          <a:p>
            <a:pPr marL="803275" lvl="2" indent="0" eaLnBrk="1">
              <a:spcBef>
                <a:spcPts val="13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Mathf.Floor( 1.75f );</a:t>
            </a: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// 1, rounds down to the next lowest integer number</a:t>
            </a:r>
          </a:p>
          <a:p>
            <a:pPr marL="803275" lvl="2" indent="0" eaLnBrk="1">
              <a:spcBef>
                <a:spcPts val="1300"/>
              </a:spcBef>
              <a:buSzTx/>
              <a:buFontTx/>
              <a:buNone/>
            </a:pPr>
            <a:r>
              <a:rPr lang="en-US" altLang="en-US" sz="130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Mathf.Abs( -25 );</a:t>
            </a:r>
            <a:r>
              <a:rPr lang="en-US" altLang="en-US" sz="13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    // 25, the absolute value of -25</a:t>
            </a:r>
            <a:endParaRPr lang="en-US" altLang="en-US" sz="1800" b="0" smtClean="0">
              <a:solidFill>
                <a:srgbClr val="000000"/>
              </a:solidFill>
              <a:ea typeface="Helvetica" panose="020B0604020202020204" pitchFamily="34" charset="0"/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FE3F04D4-7191-4770-BF15-8A1FA9DD8B86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43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64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bldLvl="5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Unity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/>
            <a:r>
              <a:rPr lang="en-US" altLang="en-US" smtClean="0"/>
              <a:t>Screen – Information about the display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Static class variables and functions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Screen.width	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width of the screen in pixels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Screen.height	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height of the screen in pixels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Screen.showCursor = false;	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Hide the cursor</a:t>
            </a:r>
          </a:p>
        </p:txBody>
      </p:sp>
      <p:sp>
        <p:nvSpPr>
          <p:cNvPr id="20485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1C5CEA15-1857-49D0-AADE-4E71A22F5C9D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44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43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bldLvl="5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Unity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/>
            <a:r>
              <a:rPr lang="en-US" altLang="en-US" smtClean="0"/>
              <a:t>SystemInfo – Information about the device/computer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Static class variables and functions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SystemInfo.operatingSystem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width of the screen in pixels</a:t>
            </a:r>
            <a:b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</a:b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				//   e.g., 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Mac OS X 10.9.3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	SystemInfo.systemMemorySize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Amount of RAM</a:t>
            </a:r>
            <a:endParaRPr lang="en-US" altLang="en-US" sz="1800" b="0" smtClean="0">
              <a:solidFill>
                <a:srgbClr val="000000"/>
              </a:solidFill>
              <a:latin typeface="Courier" pitchFamily="125" charset="0"/>
              <a:ea typeface="Geneva" pitchFamily="125" charset="-128"/>
              <a:sym typeface="Courier" pitchFamily="125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	SystemInfo.supportsAccelerometer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Has accelerometer</a:t>
            </a:r>
            <a:endParaRPr lang="en-US" altLang="en-US" sz="1800" b="0" smtClean="0">
              <a:solidFill>
                <a:srgbClr val="000000"/>
              </a:solidFill>
              <a:latin typeface="Courier" pitchFamily="125" charset="0"/>
              <a:ea typeface="Geneva" pitchFamily="125" charset="-128"/>
              <a:sym typeface="Courier" pitchFamily="125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	SystemInfo.supportsGyroscope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Has gyroscope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83B788AA-8BF2-48C5-9CAF-0C915CA4019D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45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4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bldLvl="5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Important Unity Variable Types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/>
            <a:r>
              <a:rPr lang="en-US" altLang="en-US" smtClean="0"/>
              <a:t>GameObject – Base class for all objects in scenes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Composed of </a:t>
            </a:r>
            <a:r>
              <a:rPr lang="en-US" altLang="en-US" sz="2000" i="1" smtClean="0">
                <a:solidFill>
                  <a:srgbClr val="000000"/>
                </a:solidFill>
                <a:ea typeface="Helvetica" panose="020B0604020202020204" pitchFamily="34" charset="0"/>
              </a:rPr>
              <a:t>components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	GameObject go = new GameObject("MyGO");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Always has a Transform component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Instance variables and functions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go.name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name of the GameObject (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"MyGO"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)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go.GetComponent&lt;Transform&gt;()   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Transform component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go.transform		  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A shortcut to the Transform component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go.SetActive(false)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   // Make this GameObject inactive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go.name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name of the GameObject (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"MyGO"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)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GetComponent&lt;&gt;() is a generic method that can be used to access </a:t>
            </a:r>
            <a:r>
              <a:rPr lang="en-US" altLang="en-US" sz="2000" i="1" smtClean="0">
                <a:solidFill>
                  <a:srgbClr val="000000"/>
                </a:solidFill>
                <a:ea typeface="Helvetica" panose="020B0604020202020204" pitchFamily="34" charset="0"/>
              </a:rPr>
              <a:t>any</a:t>
            </a: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 component attached to a GameObject</a:t>
            </a:r>
            <a:endParaRPr lang="en-US" altLang="en-US" sz="1800" b="0" smtClean="0">
              <a:solidFill>
                <a:srgbClr val="000000"/>
              </a:solidFill>
              <a:ea typeface="Helvetica" panose="020B0604020202020204" pitchFamily="34" charset="0"/>
            </a:endParaRP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FA2096F8-EA13-4992-8C73-69FCC1ADABC8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46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28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bldLvl="5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3556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DF8EAFC7-EC2D-44E2-9D59-C027B2DD175B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47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3557" name="Rectangle 5"/>
          <p:cNvSpPr>
            <a:spLocks/>
          </p:cNvSpPr>
          <p:nvPr/>
        </p:nvSpPr>
        <p:spPr bwMode="auto">
          <a:xfrm>
            <a:off x="457200" y="58801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0" indent="0" algn="ctr">
              <a:spcBef>
                <a:spcPts val="1500"/>
              </a:spcBef>
              <a:buFont typeface="Wingdings" charset="0"/>
              <a:buNone/>
              <a:defRPr/>
            </a:pPr>
            <a:r>
              <a:rPr lang="en-US" sz="2000" b="1">
                <a:solidFill>
                  <a:srgbClr val="963566"/>
                </a:solidFill>
                <a:latin typeface="Helvetica" charset="0"/>
                <a:ea typeface="Geneva" charset="0"/>
                <a:sym typeface="Helvetica" charset="0"/>
              </a:rPr>
              <a:t>GameObjects are composed of Components</a:t>
            </a:r>
            <a:endParaRPr lang="en-US">
              <a:latin typeface="Helvetica" charset="0"/>
              <a:ea typeface="Geneva" charset="0"/>
              <a:sym typeface="Helvetica" charset="0"/>
            </a:endParaRPr>
          </a:p>
        </p:txBody>
      </p:sp>
      <p:pic>
        <p:nvPicPr>
          <p:cNvPr id="23558" name="Picture 6" descr="f19.01_GameObject Compon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914400"/>
            <a:ext cx="5548313" cy="513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" y="90488"/>
            <a:ext cx="899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39688" algn="ctr" rtl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marL="39688" algn="ctr" rtl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00"/>
                </a:solidFill>
                <a:latin typeface="Helvetica" charset="0"/>
                <a:ea typeface="Geneva" charset="0"/>
                <a:cs typeface="Helvetica" charset="0"/>
                <a:sym typeface="Helvetica" charset="0"/>
              </a:defRPr>
            </a:lvl2pPr>
            <a:lvl3pPr marL="39688" algn="ctr" rtl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00"/>
                </a:solidFill>
                <a:latin typeface="Helvetica" charset="0"/>
                <a:ea typeface="Geneva" charset="0"/>
                <a:cs typeface="Helvetica" charset="0"/>
                <a:sym typeface="Helvetica" charset="0"/>
              </a:defRPr>
            </a:lvl3pPr>
            <a:lvl4pPr marL="39688" algn="ctr" rtl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00"/>
                </a:solidFill>
                <a:latin typeface="Helvetica" charset="0"/>
                <a:ea typeface="Geneva" charset="0"/>
                <a:cs typeface="Helvetica" charset="0"/>
                <a:sym typeface="Helvetica" charset="0"/>
              </a:defRPr>
            </a:lvl4pPr>
            <a:lvl5pPr marL="39688" algn="ctr" rtl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00"/>
                </a:solidFill>
                <a:latin typeface="Helvetica" charset="0"/>
                <a:ea typeface="Geneva" charset="0"/>
                <a:cs typeface="Helvetica" charset="0"/>
                <a:sym typeface="Helvetica" charset="0"/>
              </a:defRPr>
            </a:lvl5pPr>
            <a:lvl6pPr marL="496888" algn="ctr" rtl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00"/>
                </a:solidFill>
                <a:latin typeface="Helvetica" charset="0"/>
                <a:ea typeface="Geneva" charset="0"/>
                <a:cs typeface="Helvetica" charset="0"/>
                <a:sym typeface="Helvetica" charset="0"/>
              </a:defRPr>
            </a:lvl6pPr>
            <a:lvl7pPr marL="954088" algn="ctr" rtl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00"/>
                </a:solidFill>
                <a:latin typeface="Helvetica" charset="0"/>
                <a:ea typeface="Geneva" charset="0"/>
                <a:cs typeface="Helvetica" charset="0"/>
                <a:sym typeface="Helvetica" charset="0"/>
              </a:defRPr>
            </a:lvl7pPr>
            <a:lvl8pPr marL="1411288" algn="ctr" rtl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00"/>
                </a:solidFill>
                <a:latin typeface="Helvetica" charset="0"/>
                <a:ea typeface="Geneva" charset="0"/>
                <a:cs typeface="Helvetica" charset="0"/>
                <a:sym typeface="Helvetica" charset="0"/>
              </a:defRPr>
            </a:lvl8pPr>
            <a:lvl9pPr marL="1868488" algn="ctr" rtl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0000"/>
                </a:solidFill>
                <a:latin typeface="Helvetica" charset="0"/>
                <a:ea typeface="Geneva" charset="0"/>
                <a:cs typeface="Helvetica" charset="0"/>
                <a:sym typeface="Helvetica" charset="0"/>
              </a:defRPr>
            </a:lvl9pPr>
          </a:lstStyle>
          <a:p>
            <a:pPr indent="0">
              <a:defRPr/>
            </a:pPr>
            <a:r>
              <a:rPr lang="en-US" smtClean="0"/>
              <a:t>Unity GameObject Components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17071792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dirty="0" smtClean="0">
                <a:sym typeface="Helvetica" charset="0"/>
              </a:rPr>
              <a:t>Unity GameObject Components</a:t>
            </a:r>
            <a:endParaRPr lang="en-US" sz="1800" b="0" dirty="0" smtClean="0">
              <a:sym typeface="Helvetica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/>
            <a:r>
              <a:rPr lang="en-US" altLang="en-US" smtClean="0"/>
              <a:t>Transform component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Controls position, rotation, and scale</a:t>
            </a:r>
            <a:endParaRPr lang="en-US" altLang="en-US" sz="1800" b="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	Transform tr = go.GetComponent&lt;Transform&gt;();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Also controls hierarchy of objects in the scene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tr.parent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parent of this transform in the hierarchy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Children can be iterated over with a foreach loop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foreach (Transform tChild in tr) {…}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Instance variables and functions</a:t>
            </a: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tr.position	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position in world coordinates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tr.localPosition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position relative to its parent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tr.rotation   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rotation in world coordinates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	</a:t>
            </a: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tr.localScale		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// The scale (always in local coordinates)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75D57B08-40DA-48EC-8758-5870BD2A5EE5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48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85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bldLvl="5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Unity GameObject Components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>
              <a:buFont typeface="Wingdings" charset="0"/>
              <a:buChar char=""/>
              <a:defRPr/>
            </a:pPr>
            <a:r>
              <a:rPr lang="en-US" smtClean="0">
                <a:sym typeface="Helvetica" charset="0"/>
              </a:rPr>
              <a:t>MeshFilter component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The model that you see</a:t>
            </a:r>
            <a:endParaRPr lang="en-US" sz="1800" b="0" smtClean="0">
              <a:solidFill>
                <a:srgbClr val="000000"/>
              </a:solidFill>
              <a:sym typeface="Helvetica" charset="0"/>
            </a:endParaRPr>
          </a:p>
          <a:p>
            <a:pPr marL="0" lvl="2" indent="0" eaLnBrk="1">
              <a:spcBef>
                <a:spcPts val="700"/>
              </a:spcBef>
              <a:buSzTx/>
              <a:buFontTx/>
              <a:buNone/>
              <a:defRPr/>
            </a:pPr>
            <a:r>
              <a:rPr lang="en-US" sz="1800" b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	MeshFilter mf = go.GetComponent&lt;MeshFilter&gt;();</a:t>
            </a:r>
            <a:endParaRPr lang="en-US" sz="2000" smtClean="0">
              <a:solidFill>
                <a:srgbClr val="000000"/>
              </a:solidFill>
              <a:sym typeface="Helvetica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Attaches a 3D model to a GameObject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Is actually a 3D shell of the object (3D objects in games are hollow inside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This MeshFilter is rendered on screen by a MeshRenderer component</a:t>
            </a:r>
            <a:endParaRPr lang="en-US" sz="1800" b="0" smtClean="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A968C139-00C0-42DC-B634-FF08509EAA6F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49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02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Unity Features Shown in AngryBots</a:t>
            </a:r>
            <a:endParaRPr lang="en-US" altLang="en-US" sz="1800" b="0"/>
          </a:p>
        </p:txBody>
      </p:sp>
      <p:sp>
        <p:nvSpPr>
          <p:cNvPr id="12292" name="Rectangle 4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Shaders</a:t>
            </a: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>
                <a:solidFill>
                  <a:srgbClr val="000000"/>
                </a:solidFill>
              </a:rPr>
              <a:t>A: Depth of field shader (Unity Pro only)</a:t>
            </a: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>
                <a:solidFill>
                  <a:srgbClr val="000000"/>
                </a:solidFill>
              </a:rPr>
              <a:t>B: Reflections (Unity Pro only)</a:t>
            </a:r>
          </a:p>
          <a:p>
            <a:pPr marL="1614488" lvl="3" indent="-203200">
              <a:spcBef>
                <a:spcPts val="500"/>
              </a:spcBef>
              <a:buFontTx/>
              <a:buChar char="–"/>
            </a:pPr>
            <a:r>
              <a:rPr lang="en-US" altLang="en-US" sz="1600">
                <a:solidFill>
                  <a:srgbClr val="000000"/>
                </a:solidFill>
              </a:rPr>
              <a:t>C: Animated texture (raindrops)</a:t>
            </a:r>
          </a:p>
          <a:p>
            <a:r>
              <a:rPr lang="en-US" altLang="en-US"/>
              <a:t>Character rigging and animation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Animation blending allows the character to move in one direction while looking in another</a:t>
            </a:r>
          </a:p>
          <a:p>
            <a:r>
              <a:rPr lang="en-US" altLang="en-US"/>
              <a:t>Artificial Intelligence-based Pathing</a:t>
            </a:r>
          </a:p>
          <a:p>
            <a:pPr marL="750888" lvl="1" indent="-254000">
              <a:spcBef>
                <a:spcPts val="1100"/>
              </a:spcBef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Enemies will move around objects in a room to track down the player</a:t>
            </a:r>
            <a:endParaRPr lang="en-US" altLang="en-US" sz="1800" b="0">
              <a:solidFill>
                <a:srgbClr val="000000"/>
              </a:solidFill>
            </a:endParaRPr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F8F24B57-86C7-49AA-A4FF-FC3648416445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5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00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bldLvl="5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Unity GameObject Components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>
              <a:buFont typeface="Wingdings" charset="0"/>
              <a:buChar char=""/>
              <a:defRPr/>
            </a:pPr>
            <a:r>
              <a:rPr lang="en-US" smtClean="0">
                <a:sym typeface="Helvetica" charset="0"/>
              </a:rPr>
              <a:t>Renderer component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Draws the GameObject on screen</a:t>
            </a:r>
            <a:endParaRPr lang="en-US" sz="1800" b="0" smtClean="0">
              <a:solidFill>
                <a:srgbClr val="000000"/>
              </a:solidFill>
              <a:sym typeface="Helvetica" charset="0"/>
            </a:endParaRPr>
          </a:p>
          <a:p>
            <a:pPr marL="736600" lvl="2" indent="-101600" eaLnBrk="1">
              <a:spcBef>
                <a:spcPts val="700"/>
              </a:spcBef>
              <a:buSzTx/>
              <a:buFontTx/>
              <a:buNone/>
              <a:defRPr/>
            </a:pPr>
            <a:r>
              <a:rPr lang="en-US" sz="1800" b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	Renderer rend = go.GetComponent&lt;Renderer&gt;();</a:t>
            </a:r>
            <a:endParaRPr lang="en-US" sz="2000" smtClean="0">
              <a:solidFill>
                <a:srgbClr val="000000"/>
              </a:solidFill>
              <a:sym typeface="Helvetica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Usually, this is a MeshRenderer</a:t>
            </a:r>
          </a:p>
          <a:p>
            <a:pPr marL="736600" lvl="2" indent="-101600" eaLnBrk="1">
              <a:spcBef>
                <a:spcPts val="700"/>
              </a:spcBef>
              <a:buFontTx/>
              <a:buChar char="•"/>
              <a:defRPr/>
            </a:pPr>
            <a:r>
              <a:rPr lang="en-US" sz="1800" b="0" smtClean="0">
                <a:solidFill>
                  <a:srgbClr val="000000"/>
                </a:solidFill>
                <a:sym typeface="Helvetica" charset="0"/>
              </a:rPr>
              <a:t>Renderer is the superclass for MeshRenderer</a:t>
            </a:r>
          </a:p>
          <a:p>
            <a:pPr marL="736600" lvl="2" indent="-101600" eaLnBrk="1">
              <a:spcBef>
                <a:spcPts val="700"/>
              </a:spcBef>
              <a:buFontTx/>
              <a:buChar char="•"/>
              <a:defRPr/>
            </a:pPr>
            <a:r>
              <a:rPr lang="en-US" sz="1800" b="0" smtClean="0">
                <a:solidFill>
                  <a:srgbClr val="000000"/>
                </a:solidFill>
                <a:sym typeface="Helvetica" charset="0"/>
              </a:rPr>
              <a:t>So, Renderer is almost always used in code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smtClean="0">
                <a:solidFill>
                  <a:srgbClr val="000000"/>
                </a:solidFill>
                <a:sym typeface="Helvetica" charset="0"/>
              </a:rPr>
              <a:t>Combines the MeshFilter with a Material (which contains various Textures and a Shader)</a:t>
            </a:r>
            <a:endParaRPr lang="en-US" sz="1800" b="0" smtClean="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2DDE7BE7-B159-473C-8D8C-D8E1975B59C7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50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4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bldLvl="5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Unity GameObject Components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/>
            <a:r>
              <a:rPr lang="en-US" altLang="en-US" smtClean="0"/>
              <a:t>Collider component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The physical presence of the GameObejct</a:t>
            </a:r>
            <a:endParaRPr lang="en-US" altLang="en-US" sz="1800" b="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884238" lvl="2" indent="-122238" eaLnBrk="1">
              <a:spcBef>
                <a:spcPts val="700"/>
              </a:spcBef>
              <a:buSzTx/>
              <a:buFontTx/>
              <a:buNone/>
            </a:pPr>
            <a:r>
              <a:rPr lang="en-US" altLang="en-US" sz="1800" b="0" smtClean="0">
                <a:solidFill>
                  <a:srgbClr val="000000"/>
                </a:solidFill>
                <a:latin typeface="Courier" pitchFamily="125" charset="0"/>
                <a:ea typeface="Geneva" pitchFamily="125" charset="-128"/>
                <a:sym typeface="Courier" pitchFamily="125" charset="0"/>
              </a:rPr>
              <a:t>	Collider coll = go.GetComponent&lt;Collider&gt;();</a:t>
            </a:r>
            <a:endParaRPr lang="en-US" altLang="en-US" sz="2000" smtClean="0">
              <a:solidFill>
                <a:srgbClr val="000000"/>
              </a:solidFill>
              <a:ea typeface="Helvetica" panose="020B0604020202020204" pitchFamily="34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There are four types of collider (in order of complexity)</a:t>
            </a:r>
          </a:p>
          <a:p>
            <a:pPr marL="884238" lvl="2" indent="-122238" eaLnBrk="1">
              <a:spcBef>
                <a:spcPts val="700"/>
              </a:spcBef>
              <a:buFontTx/>
              <a:buChar char="•"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Sphere Collider – The fastest type. A ball or sphere.</a:t>
            </a:r>
          </a:p>
          <a:p>
            <a:pPr marL="884238" lvl="2" indent="-122238" eaLnBrk="1">
              <a:spcBef>
                <a:spcPts val="700"/>
              </a:spcBef>
              <a:buFontTx/>
              <a:buChar char="•"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Capsule Collider – A pipe with spheres at each end. 2</a:t>
            </a:r>
            <a:r>
              <a:rPr lang="en-US" altLang="en-US" sz="1800" b="0" baseline="32000" smtClean="0">
                <a:solidFill>
                  <a:srgbClr val="000000"/>
                </a:solidFill>
                <a:ea typeface="Helvetica" panose="020B0604020202020204" pitchFamily="34" charset="0"/>
              </a:rPr>
              <a:t>nd</a:t>
            </a: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 fastest.</a:t>
            </a:r>
          </a:p>
          <a:p>
            <a:pPr marL="884238" lvl="2" indent="-122238" eaLnBrk="1">
              <a:spcBef>
                <a:spcPts val="700"/>
              </a:spcBef>
              <a:buFontTx/>
              <a:buChar char="•"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Box Collider – A rectangular solid. Useful for crates, cars, torsos, etc.</a:t>
            </a:r>
          </a:p>
          <a:p>
            <a:pPr marL="884238" lvl="2" indent="-122238" eaLnBrk="1">
              <a:spcBef>
                <a:spcPts val="700"/>
              </a:spcBef>
              <a:buFontTx/>
              <a:buChar char="•"/>
            </a:pPr>
            <a:r>
              <a:rPr lang="en-US" altLang="en-US" sz="1800" b="0" smtClean="0">
                <a:solidFill>
                  <a:srgbClr val="000000"/>
                </a:solidFill>
                <a:ea typeface="Helvetica" panose="020B0604020202020204" pitchFamily="34" charset="0"/>
              </a:rPr>
              <a:t>Mesh Collider – Collider formed from a MeshFilter. Much slower!</a:t>
            </a:r>
          </a:p>
          <a:p>
            <a:pPr marL="1614488" lvl="3" indent="-203200" eaLnBrk="1">
              <a:spcBef>
                <a:spcPts val="500"/>
              </a:spcBef>
              <a:buFontTx/>
              <a:buChar char="–"/>
            </a:pPr>
            <a:r>
              <a:rPr lang="en-US" altLang="en-US" sz="1600" b="0" smtClean="0">
                <a:solidFill>
                  <a:srgbClr val="000000"/>
                </a:solidFill>
                <a:ea typeface="Helvetica" panose="020B0604020202020204" pitchFamily="34" charset="0"/>
              </a:rPr>
              <a:t>Only convex Mesh Collider can collide with other Mesh Colliders</a:t>
            </a:r>
          </a:p>
          <a:p>
            <a:pPr marL="1614488" lvl="3" indent="-203200" eaLnBrk="1">
              <a:spcBef>
                <a:spcPts val="500"/>
              </a:spcBef>
              <a:buFontTx/>
              <a:buChar char="–"/>
            </a:pPr>
            <a:r>
              <a:rPr lang="en-US" altLang="en-US" sz="1600" b="0" smtClean="0">
                <a:solidFill>
                  <a:srgbClr val="000000"/>
                </a:solidFill>
                <a:ea typeface="Helvetica" panose="020B0604020202020204" pitchFamily="34" charset="0"/>
              </a:rPr>
              <a:t>Much, much slower than the other three types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Unity physics are performed by the NVIDIA PhysX engine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</a:pP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Colliders </a:t>
            </a:r>
            <a:r>
              <a:rPr lang="en-US" altLang="en-US" sz="2000" i="1" smtClean="0">
                <a:solidFill>
                  <a:srgbClr val="000000"/>
                </a:solidFill>
                <a:ea typeface="Helvetica" panose="020B0604020202020204" pitchFamily="34" charset="0"/>
              </a:rPr>
              <a:t>will not move </a:t>
            </a:r>
            <a:r>
              <a:rPr lang="en-US" altLang="en-US" sz="2000" smtClean="0">
                <a:solidFill>
                  <a:srgbClr val="000000"/>
                </a:solidFill>
                <a:ea typeface="Helvetica" panose="020B0604020202020204" pitchFamily="34" charset="0"/>
              </a:rPr>
              <a:t>without a Rigidbody component</a:t>
            </a:r>
            <a:endParaRPr lang="en-US" altLang="en-US" sz="1800" b="0" smtClean="0">
              <a:solidFill>
                <a:srgbClr val="000000"/>
              </a:solidFill>
              <a:ea typeface="Helvetica" panose="020B0604020202020204" pitchFamily="34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500E8B15-7A6B-4C66-A23D-A9C4C3B2680E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51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08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bldLvl="5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Unity GameObject Components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>
              <a:buFont typeface="Wingdings" charset="0"/>
              <a:buChar char=""/>
              <a:defRPr/>
            </a:pPr>
            <a:r>
              <a:rPr lang="en-US" dirty="0" err="1" smtClean="0">
                <a:sym typeface="Helvetica" charset="0"/>
              </a:rPr>
              <a:t>Rigidbody</a:t>
            </a:r>
            <a:r>
              <a:rPr lang="en-US" dirty="0" smtClean="0">
                <a:sym typeface="Helvetica" charset="0"/>
              </a:rPr>
              <a:t> component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The physical simulation of the GameObject</a:t>
            </a:r>
            <a:endParaRPr lang="en-US" sz="1800" b="0" dirty="0" smtClean="0">
              <a:solidFill>
                <a:srgbClr val="000000"/>
              </a:solidFill>
              <a:sym typeface="Helvetica" charset="0"/>
            </a:endParaRPr>
          </a:p>
          <a:p>
            <a:pPr marL="368300" lvl="2" indent="434975" eaLnBrk="1">
              <a:spcBef>
                <a:spcPts val="700"/>
              </a:spcBef>
              <a:buSzTx/>
              <a:buFontTx/>
              <a:buNone/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	</a:t>
            </a:r>
            <a:r>
              <a:rPr lang="en-US" sz="1800" b="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Rigidbody</a:t>
            </a: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 rigid = </a:t>
            </a:r>
            <a:r>
              <a:rPr lang="en-US" sz="1800" b="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go.GetComponent</a:t>
            </a: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&lt;</a:t>
            </a:r>
            <a:r>
              <a:rPr lang="en-US" sz="1800" b="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Rigidbody</a:t>
            </a: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&gt;();</a:t>
            </a:r>
            <a:endParaRPr lang="en-US" sz="2000" dirty="0" smtClean="0">
              <a:solidFill>
                <a:srgbClr val="000000"/>
              </a:solidFill>
              <a:sym typeface="Helvetica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Handles velocity, bounciness, friction, gravity, etc.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Updates every </a:t>
            </a:r>
            <a:r>
              <a:rPr lang="en-US" sz="2000" dirty="0" err="1" smtClean="0">
                <a:solidFill>
                  <a:srgbClr val="000000"/>
                </a:solidFill>
                <a:sym typeface="Helvetica" charset="0"/>
              </a:rPr>
              <a:t>FixedUpdate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()</a:t>
            </a:r>
          </a:p>
          <a:p>
            <a:pPr marL="803275" lvl="2" indent="-120650" eaLnBrk="1">
              <a:spcBef>
                <a:spcPts val="700"/>
              </a:spcBef>
              <a:buFontTx/>
              <a:buChar char="•"/>
              <a:defRPr/>
            </a:pPr>
            <a:r>
              <a:rPr lang="en-US" sz="1800" b="0" dirty="0" smtClean="0">
                <a:solidFill>
                  <a:srgbClr val="000000"/>
                </a:solidFill>
                <a:sym typeface="Helvetica" charset="0"/>
              </a:rPr>
              <a:t>This is exactly 50 times per second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If </a:t>
            </a:r>
            <a:r>
              <a:rPr lang="en-US" sz="2000" dirty="0" err="1" smtClean="0">
                <a:solidFill>
                  <a:srgbClr val="000000"/>
                </a:solidFill>
                <a:sym typeface="Helvetica" charset="0"/>
              </a:rPr>
              <a:t>Rigidbody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sym typeface="Helvetica" charset="0"/>
              </a:rPr>
              <a:t>isKinematic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 == true, the collider will move, but position will not change automatically due to velocity</a:t>
            </a:r>
          </a:p>
          <a:p>
            <a:pPr marL="368300" lvl="2" indent="434975" eaLnBrk="1">
              <a:spcBef>
                <a:spcPts val="700"/>
              </a:spcBef>
              <a:buSzTx/>
              <a:buFontTx/>
              <a:buNone/>
              <a:defRPr/>
            </a:pPr>
            <a:r>
              <a:rPr lang="en-US" sz="1800" b="0" dirty="0" smtClean="0">
                <a:solidFill>
                  <a:srgbClr val="000000"/>
                </a:solidFill>
                <a:sym typeface="Helvetica" charset="0"/>
              </a:rPr>
              <a:t>	</a:t>
            </a:r>
            <a:r>
              <a:rPr lang="en-US" sz="1800" b="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rigid.isKinematic</a:t>
            </a: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 = true;	</a:t>
            </a:r>
            <a:r>
              <a:rPr lang="en-US" sz="1800" b="0" dirty="0" smtClean="0">
                <a:solidFill>
                  <a:srgbClr val="000000"/>
                </a:solidFill>
                <a:sym typeface="Helvetica" charset="0"/>
              </a:rPr>
              <a:t>// rigid will not move on its own</a:t>
            </a:r>
            <a:endParaRPr lang="en-US" sz="2000" dirty="0" smtClean="0">
              <a:solidFill>
                <a:srgbClr val="000000"/>
              </a:solidFill>
              <a:sym typeface="Helvetica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Colliders </a:t>
            </a:r>
            <a:r>
              <a:rPr lang="en-US" sz="2000" i="1" dirty="0" smtClean="0">
                <a:solidFill>
                  <a:srgbClr val="000000"/>
                </a:solidFill>
                <a:sym typeface="Helvetica" charset="0"/>
              </a:rPr>
              <a:t>will not move 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without a </a:t>
            </a:r>
            <a:r>
              <a:rPr lang="en-US" sz="2000" dirty="0" err="1" smtClean="0">
                <a:solidFill>
                  <a:srgbClr val="000000"/>
                </a:solidFill>
                <a:sym typeface="Helvetica" charset="0"/>
              </a:rPr>
              <a:t>Rigidbody</a:t>
            </a: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 component</a:t>
            </a:r>
            <a:endParaRPr lang="en-US" sz="1800" b="0" dirty="0" smtClean="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B629731D-F971-4C36-B03E-4A33B7E574DB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52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42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bldLvl="5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8991600" cy="1066800"/>
          </a:xfrm>
        </p:spPr>
        <p:txBody>
          <a:bodyPr/>
          <a:lstStyle/>
          <a:p>
            <a:pPr indent="0" eaLnBrk="1">
              <a:defRPr/>
            </a:pPr>
            <a:r>
              <a:rPr lang="en-US" smtClean="0">
                <a:sym typeface="Helvetica" charset="0"/>
              </a:rPr>
              <a:t>Unity GameObject Components</a:t>
            </a:r>
            <a:endParaRPr lang="en-US" sz="1800" b="0" smtClean="0">
              <a:sym typeface="Helvetica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/>
          <a:lstStyle/>
          <a:p>
            <a:pPr eaLnBrk="1">
              <a:buFont typeface="Wingdings" charset="0"/>
              <a:buChar char=""/>
              <a:defRPr/>
            </a:pPr>
            <a:r>
              <a:rPr lang="en-US" dirty="0" smtClean="0">
                <a:sym typeface="Helvetica" charset="0"/>
              </a:rPr>
              <a:t>(Script) components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Any C# class that you write</a:t>
            </a:r>
            <a:endParaRPr lang="en-US" sz="1800" b="0" dirty="0" smtClean="0">
              <a:solidFill>
                <a:srgbClr val="000000"/>
              </a:solidFill>
              <a:sym typeface="Helvetica" charset="0"/>
            </a:endParaRPr>
          </a:p>
          <a:p>
            <a:pPr marL="828675" lvl="2" indent="-114300" eaLnBrk="1">
              <a:spcBef>
                <a:spcPts val="700"/>
              </a:spcBef>
              <a:buSzTx/>
              <a:buFontTx/>
              <a:buNone/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	</a:t>
            </a:r>
            <a:r>
              <a:rPr lang="en-US" sz="1800" b="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HelloWorld</a:t>
            </a: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 </a:t>
            </a:r>
            <a:r>
              <a:rPr lang="en-US" sz="1800" b="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hw</a:t>
            </a: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 = </a:t>
            </a:r>
            <a:r>
              <a:rPr lang="en-US" sz="1800" b="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go.GetComponent</a:t>
            </a: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&lt;</a:t>
            </a:r>
            <a:r>
              <a:rPr lang="en-US" sz="1800" b="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HelloWorld</a:t>
            </a:r>
            <a:r>
              <a:rPr lang="en-US" sz="1800" b="0" dirty="0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&gt;();</a:t>
            </a:r>
            <a:endParaRPr lang="en-US" sz="2000" dirty="0" smtClean="0">
              <a:solidFill>
                <a:srgbClr val="000000"/>
              </a:solidFill>
              <a:sym typeface="Helvetica" charset="0"/>
            </a:endParaRP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Because C# scripts are handled as components, several can be attached to the same GameObject</a:t>
            </a:r>
          </a:p>
          <a:p>
            <a:pPr marL="828675" lvl="2" indent="-114300" eaLnBrk="1">
              <a:spcBef>
                <a:spcPts val="700"/>
              </a:spcBef>
              <a:buFontTx/>
              <a:buChar char="•"/>
              <a:defRPr/>
            </a:pPr>
            <a:r>
              <a:rPr lang="en-US" sz="1800" b="0" dirty="0" smtClean="0">
                <a:solidFill>
                  <a:srgbClr val="000000"/>
                </a:solidFill>
                <a:sym typeface="Helvetica" charset="0"/>
              </a:rPr>
              <a:t>This enables more object-oriented programming</a:t>
            </a:r>
          </a:p>
          <a:p>
            <a:pPr marL="828675" lvl="2" indent="-114300" eaLnBrk="1">
              <a:spcBef>
                <a:spcPts val="700"/>
              </a:spcBef>
              <a:buFontTx/>
              <a:buChar char="•"/>
              <a:defRPr/>
            </a:pPr>
            <a:r>
              <a:rPr lang="en-US" sz="1800" b="0" dirty="0" smtClean="0">
                <a:solidFill>
                  <a:srgbClr val="000000"/>
                </a:solidFill>
                <a:sym typeface="Helvetica" charset="0"/>
              </a:rPr>
              <a:t>You'll see several examples throughout the book</a:t>
            </a:r>
          </a:p>
          <a:p>
            <a:pPr marL="750888" lvl="1" indent="-254000" eaLnBrk="1">
              <a:spcBef>
                <a:spcPts val="1100"/>
              </a:spcBef>
              <a:buFontTx/>
              <a:buChar char="–"/>
              <a:defRPr/>
            </a:pPr>
            <a:r>
              <a:rPr lang="en-US" sz="2000" dirty="0" smtClean="0">
                <a:solidFill>
                  <a:srgbClr val="000000"/>
                </a:solidFill>
                <a:sym typeface="Helvetica" charset="0"/>
              </a:rPr>
              <a:t>Public fields in your scripts will appear as editable fields in the Unity Inspector</a:t>
            </a:r>
            <a:endParaRPr lang="en-US" sz="1800" b="0" dirty="0" smtClean="0">
              <a:solidFill>
                <a:srgbClr val="000000"/>
              </a:solidFill>
              <a:sym typeface="Helvetica" charset="0"/>
            </a:endParaRPr>
          </a:p>
          <a:p>
            <a:pPr marL="828675" lvl="2" indent="-114300" eaLnBrk="1">
              <a:spcBef>
                <a:spcPts val="700"/>
              </a:spcBef>
              <a:buFontTx/>
              <a:buChar char="•"/>
              <a:defRPr/>
            </a:pPr>
            <a:r>
              <a:rPr lang="en-US" sz="1800" b="0" dirty="0" smtClean="0">
                <a:solidFill>
                  <a:srgbClr val="000000"/>
                </a:solidFill>
                <a:sym typeface="Helvetica" charset="0"/>
              </a:rPr>
              <a:t>However, Unity will often alter the names of these fields a bit</a:t>
            </a:r>
          </a:p>
          <a:p>
            <a:pPr marL="1614488" lvl="3" indent="-203200" eaLnBrk="1">
              <a:spcBef>
                <a:spcPts val="500"/>
              </a:spcBef>
              <a:buFontTx/>
              <a:buChar char="–"/>
              <a:defRPr/>
            </a:pP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The class name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ScopeExample</a:t>
            </a: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 becomes </a:t>
            </a:r>
            <a:r>
              <a:rPr lang="en-US" sz="1600" dirty="0" smtClean="0">
                <a:solidFill>
                  <a:srgbClr val="000000"/>
                </a:solidFill>
                <a:sym typeface="Helvetica" charset="0"/>
              </a:rPr>
              <a:t>Scope Example (Script)</a:t>
            </a: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.</a:t>
            </a:r>
          </a:p>
          <a:p>
            <a:pPr marL="1614488" lvl="3" indent="-203200" eaLnBrk="1">
              <a:spcBef>
                <a:spcPts val="500"/>
              </a:spcBef>
              <a:buFontTx/>
              <a:buChar char="–"/>
              <a:defRPr/>
            </a:pP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The variable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trueOrFalse</a:t>
            </a: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 becomes </a:t>
            </a:r>
            <a:r>
              <a:rPr lang="en-US" sz="1600" dirty="0" smtClean="0">
                <a:solidFill>
                  <a:srgbClr val="000000"/>
                </a:solidFill>
                <a:sym typeface="Helvetica" charset="0"/>
              </a:rPr>
              <a:t>True Or False</a:t>
            </a: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.</a:t>
            </a:r>
          </a:p>
          <a:p>
            <a:pPr marL="1614488" lvl="3" indent="-203200" eaLnBrk="1">
              <a:spcBef>
                <a:spcPts val="500"/>
              </a:spcBef>
              <a:buFontTx/>
              <a:buChar char="–"/>
              <a:defRPr/>
            </a:pP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The variable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graduationAge</a:t>
            </a: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 becomes </a:t>
            </a:r>
            <a:r>
              <a:rPr lang="en-US" sz="1600" dirty="0" smtClean="0">
                <a:solidFill>
                  <a:srgbClr val="000000"/>
                </a:solidFill>
                <a:sym typeface="Helvetica" charset="0"/>
              </a:rPr>
              <a:t>Graduation Age</a:t>
            </a: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.</a:t>
            </a:r>
          </a:p>
          <a:p>
            <a:pPr marL="1614488" lvl="3" indent="-203200" eaLnBrk="1">
              <a:spcBef>
                <a:spcPts val="500"/>
              </a:spcBef>
              <a:buFontTx/>
              <a:buChar char="–"/>
              <a:defRPr/>
            </a:pP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The variable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Geneva" charset="0"/>
                <a:cs typeface="Courier" charset="0"/>
                <a:sym typeface="Courier" charset="0"/>
              </a:rPr>
              <a:t>goldenRatio</a:t>
            </a: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 becomes </a:t>
            </a:r>
            <a:r>
              <a:rPr lang="en-US" sz="1600" dirty="0" smtClean="0">
                <a:solidFill>
                  <a:srgbClr val="000000"/>
                </a:solidFill>
                <a:sym typeface="Helvetica" charset="0"/>
              </a:rPr>
              <a:t>Golden Ratio</a:t>
            </a:r>
            <a:r>
              <a:rPr lang="en-US" sz="1600" b="0" dirty="0" smtClean="0">
                <a:solidFill>
                  <a:srgbClr val="000000"/>
                </a:solidFill>
                <a:sym typeface="Helvetica" charset="0"/>
              </a:rPr>
              <a:t>.</a:t>
            </a:r>
            <a:endParaRPr lang="en-US" sz="1800" b="0" dirty="0" smtClean="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1pPr>
            <a:lvl2pPr marL="742950" indent="-28575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2pPr>
            <a:lvl3pPr marL="11430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3pPr>
            <a:lvl4pPr marL="16002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4pPr>
            <a:lvl5pPr marL="2057400" indent="-228600" defTabSz="584200" eaLnBrk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Geneva" pitchFamily="125" charset="-128"/>
                <a:sym typeface="Arial" panose="020B0604020202020204" pitchFamily="34" charset="0"/>
              </a:defRPr>
            </a:lvl9pPr>
          </a:lstStyle>
          <a:p>
            <a:pPr marL="0" indent="0" algn="r" eaLnBrk="1"/>
            <a:fld id="{8C46BDCA-32BE-4BFF-A81D-D14BB7270BEE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indent="0" algn="r" eaLnBrk="1"/>
              <a:t>53</a:t>
            </a:fld>
            <a:endParaRPr lang="en-US" altLang="en-US" sz="180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87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Setting Up the Unity Window Layout</a:t>
            </a:r>
            <a:endParaRPr lang="en-US" altLang="en-US" sz="1800" b="0"/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9239F7D9-8A89-4B92-8079-8683A952ECEC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6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14342" name="Picture 6" descr="f16.08-Layout_Popup NEW Cropp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930275"/>
            <a:ext cx="8193087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4780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2" name="Picture 2" descr="video_mentor_ba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8100"/>
            <a:ext cx="89916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Setting Up the Unity Window Layout</a:t>
            </a:r>
            <a:endParaRPr lang="en-US" altLang="en-US" sz="1800" b="0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5514F24A-981F-46F2-9021-4E14BC531437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7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457200" y="5905500"/>
            <a:ext cx="8229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3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Set the Project pane to </a:t>
            </a:r>
            <a:r>
              <a:rPr lang="en-US" altLang="en-US" sz="2300" b="1" i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One Column Layout</a:t>
            </a:r>
            <a:endParaRPr lang="en-US" altLang="en-US"/>
          </a:p>
        </p:txBody>
      </p:sp>
      <p:pic>
        <p:nvPicPr>
          <p:cNvPr id="15366" name="Picture 6" descr="f16.09-Layout_One Colum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14400"/>
            <a:ext cx="8875713" cy="49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9325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1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Unity Window Panes</a:t>
            </a:r>
            <a:endParaRPr lang="en-US" altLang="en-US" sz="1800" b="0"/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1AFF7235-AF86-4D57-A4E4-FDF91D27D271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8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22533" name="Picture 5" descr="f16.13-Layout_With Conso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25500"/>
            <a:ext cx="7735887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4" name="Rectangle 6"/>
          <p:cNvSpPr>
            <a:spLocks/>
          </p:cNvSpPr>
          <p:nvPr/>
        </p:nvSpPr>
        <p:spPr bwMode="auto">
          <a:xfrm>
            <a:off x="457200" y="5499100"/>
            <a:ext cx="82296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3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Scene Pane: </a:t>
            </a:r>
            <a:r>
              <a:rPr lang="en-US" altLang="en-US" sz="2300" b="1">
                <a:latin typeface="Helvetica" panose="020B0604020202020204" pitchFamily="34" charset="0"/>
                <a:sym typeface="Helvetica" panose="020B0604020202020204" pitchFamily="34" charset="0"/>
              </a:rPr>
              <a:t>Allows you to move around the 3D scene and select, move, rotate, and scale GameObjects.</a:t>
            </a:r>
            <a:endParaRPr lang="en-US" altLang="en-US"/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3606800" y="1117600"/>
            <a:ext cx="3086100" cy="2260600"/>
          </a:xfrm>
          <a:prstGeom prst="rect">
            <a:avLst/>
          </a:prstGeom>
          <a:noFill/>
          <a:ln w="25400" cap="flat" cmpd="sng">
            <a:solidFill>
              <a:srgbClr val="A4507B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2540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1060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shutterstock_752578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5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Unity Window Panes</a:t>
            </a:r>
            <a:endParaRPr lang="en-US" altLang="en-US" sz="1800" b="0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14CE2ECF-0E52-4065-89D5-FF2C4AB0D376}" type="slidenum">
              <a:rPr lang="en-US" altLang="en-US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9</a:t>
            </a:fld>
            <a:endParaRPr lang="en-US" altLang="en-US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23557" name="Picture 5" descr="f16.13-Layout_With Conso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25500"/>
            <a:ext cx="7735887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8" name="Rectangle 6"/>
          <p:cNvSpPr>
            <a:spLocks/>
          </p:cNvSpPr>
          <p:nvPr/>
        </p:nvSpPr>
        <p:spPr bwMode="auto">
          <a:xfrm>
            <a:off x="457200" y="5499100"/>
            <a:ext cx="82296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ctr">
              <a:spcBef>
                <a:spcPts val="1500"/>
              </a:spcBef>
              <a:buFont typeface="Wingdings" panose="05000000000000000000" pitchFamily="2" charset="2"/>
              <a:buNone/>
            </a:pPr>
            <a:r>
              <a:rPr lang="en-US" altLang="en-US" sz="2300" b="1">
                <a:solidFill>
                  <a:srgbClr val="96356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Game Pane: </a:t>
            </a:r>
            <a:r>
              <a:rPr lang="en-US" altLang="en-US" sz="2300" b="1">
                <a:latin typeface="Helvetica" panose="020B0604020202020204" pitchFamily="34" charset="0"/>
                <a:sym typeface="Helvetica" panose="020B0604020202020204" pitchFamily="34" charset="0"/>
              </a:rPr>
              <a:t>Shows you a preview of the gameplay. Shows the view from the Main Camera in the scene.</a:t>
            </a:r>
            <a:endParaRPr lang="en-US" altLang="en-US"/>
          </a:p>
        </p:txBody>
      </p:sp>
      <p:sp>
        <p:nvSpPr>
          <p:cNvPr id="23559" name="Rectangle 7"/>
          <p:cNvSpPr>
            <a:spLocks/>
          </p:cNvSpPr>
          <p:nvPr/>
        </p:nvSpPr>
        <p:spPr bwMode="auto">
          <a:xfrm>
            <a:off x="3606800" y="3276600"/>
            <a:ext cx="3086100" cy="2120900"/>
          </a:xfrm>
          <a:prstGeom prst="rect">
            <a:avLst/>
          </a:prstGeom>
          <a:noFill/>
          <a:ln w="25400" cap="flat" cmpd="sng">
            <a:solidFill>
              <a:srgbClr val="A4507B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2540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5632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2102</Words>
  <Application>Microsoft Office PowerPoint</Application>
  <PresentationFormat>On-screen Show (4:3)</PresentationFormat>
  <Paragraphs>424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Geneva</vt:lpstr>
      <vt:lpstr>Arial</vt:lpstr>
      <vt:lpstr>Arial Black</vt:lpstr>
      <vt:lpstr>Calibri</vt:lpstr>
      <vt:lpstr>Calibri Light</vt:lpstr>
      <vt:lpstr>Courier</vt:lpstr>
      <vt:lpstr>Helvetica</vt:lpstr>
      <vt:lpstr>Wingdings</vt:lpstr>
      <vt:lpstr>Office Theme</vt:lpstr>
      <vt:lpstr>Getting started with Unity &amp; Github</vt:lpstr>
      <vt:lpstr>The Unity Demo Project: AngryBots</vt:lpstr>
      <vt:lpstr>The Unity Demo Project: AngryBots</vt:lpstr>
      <vt:lpstr>Unity Features Shown in AngryBots</vt:lpstr>
      <vt:lpstr>Unity Features Shown in AngryBots</vt:lpstr>
      <vt:lpstr>Setting Up the Unity Window Layout</vt:lpstr>
      <vt:lpstr>Setting Up the Unity Window Layout</vt:lpstr>
      <vt:lpstr>Understanding the Unity Window Panes</vt:lpstr>
      <vt:lpstr>Understanding the Unity Window Panes</vt:lpstr>
      <vt:lpstr>Understanding the Unity Window Panes</vt:lpstr>
      <vt:lpstr>Understanding the Unity Window Panes</vt:lpstr>
      <vt:lpstr>Understanding the Unity Window Panes</vt:lpstr>
      <vt:lpstr>Understanding the Unity Window Panes</vt:lpstr>
      <vt:lpstr>Dealing with C#...</vt:lpstr>
      <vt:lpstr>Topics</vt:lpstr>
      <vt:lpstr>Understanding the Features of C#</vt:lpstr>
      <vt:lpstr>Understanding the Features of C#</vt:lpstr>
      <vt:lpstr>VARIABLES IN COMPUTER LANGUAGES</vt:lpstr>
      <vt:lpstr>Understanding the Features of C#</vt:lpstr>
      <vt:lpstr>Understanding the Features of C#</vt:lpstr>
      <vt:lpstr>Understanding the Features of C#</vt:lpstr>
      <vt:lpstr>Reading and Understanding C# Syntax</vt:lpstr>
      <vt:lpstr>Reading and Understanding C# Syntax</vt:lpstr>
      <vt:lpstr>Reading and Understanding C# Syntax</vt:lpstr>
      <vt:lpstr>Reading and Understanding C# Syntax</vt:lpstr>
      <vt:lpstr>Hello World?</vt:lpstr>
      <vt:lpstr>Attaching Scripts to GameObjects</vt:lpstr>
      <vt:lpstr>Attaching Scripts to GameObjects</vt:lpstr>
      <vt:lpstr>Start() and Update()</vt:lpstr>
      <vt:lpstr>GameObject Prefabs and Instantiation</vt:lpstr>
      <vt:lpstr>The HelloWorld Project</vt:lpstr>
      <vt:lpstr>The HelloWorld Project</vt:lpstr>
      <vt:lpstr>VARIABLES AND COMPONENTS</vt:lpstr>
      <vt:lpstr>Variables in C#</vt:lpstr>
      <vt:lpstr>Important C# Variable Types</vt:lpstr>
      <vt:lpstr>Important C# Variable Types</vt:lpstr>
      <vt:lpstr>C# Naming Conventions</vt:lpstr>
      <vt:lpstr>Important Unity Variable Types</vt:lpstr>
      <vt:lpstr>Important Unity Variable Types</vt:lpstr>
      <vt:lpstr>Important Unity Variable Types</vt:lpstr>
      <vt:lpstr>Important Unity Variable Types</vt:lpstr>
      <vt:lpstr>Important Unity Variable Types</vt:lpstr>
      <vt:lpstr>Important Unity Variable Types</vt:lpstr>
      <vt:lpstr>Important Unity Variable Types</vt:lpstr>
      <vt:lpstr>Important Unity Variable Types</vt:lpstr>
      <vt:lpstr>Important Unity Variable Types</vt:lpstr>
      <vt:lpstr>PowerPoint Presentation</vt:lpstr>
      <vt:lpstr>Unity GameObject Components</vt:lpstr>
      <vt:lpstr>Unity GameObject Components</vt:lpstr>
      <vt:lpstr>Unity GameObject Components</vt:lpstr>
      <vt:lpstr>Unity GameObject Components</vt:lpstr>
      <vt:lpstr>Unity GameObject Components</vt:lpstr>
      <vt:lpstr>Unity GameObject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Unity &amp; Github</dc:title>
  <dc:creator>Crosbie,William</dc:creator>
  <cp:lastModifiedBy>Crosbie, William</cp:lastModifiedBy>
  <cp:revision>6</cp:revision>
  <dcterms:created xsi:type="dcterms:W3CDTF">2015-05-28T19:55:00Z</dcterms:created>
  <dcterms:modified xsi:type="dcterms:W3CDTF">2015-05-28T21:34:08Z</dcterms:modified>
</cp:coreProperties>
</file>