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87" r:id="rId3"/>
    <p:sldId id="286" r:id="rId4"/>
    <p:sldId id="284" r:id="rId5"/>
    <p:sldId id="285" r:id="rId6"/>
    <p:sldId id="282" r:id="rId7"/>
    <p:sldId id="293" r:id="rId8"/>
    <p:sldId id="288" r:id="rId9"/>
    <p:sldId id="261" r:id="rId10"/>
    <p:sldId id="262" r:id="rId11"/>
    <p:sldId id="290" r:id="rId12"/>
    <p:sldId id="292" r:id="rId13"/>
    <p:sldId id="278" r:id="rId14"/>
  </p:sldIdLst>
  <p:sldSz cx="12192000" cy="6858000"/>
  <p:notesSz cx="6858000" cy="9144000"/>
  <p:embeddedFontLst>
    <p:embeddedFont>
      <p:font typeface="Arial Black" panose="020B0A04020102020204" pitchFamily="34" charset="0"/>
      <p:bold r:id="rId16"/>
    </p:embeddedFont>
    <p:embeddedFont>
      <p:font typeface="Libre Franklin" panose="00000500000000000000"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685085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60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9700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9406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6456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961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1" name="Google Shape;11;p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8" name="Google Shape;48;p1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2100"/>
              </a:spcBef>
              <a:spcAft>
                <a:spcPts val="0"/>
              </a:spcAft>
              <a:buSzPts val="1900"/>
              <a:buChar char="○"/>
              <a:defRPr/>
            </a:lvl2pPr>
            <a:lvl3pPr marL="1371600" lvl="2" indent="-349250" algn="ctr">
              <a:lnSpc>
                <a:spcPct val="115000"/>
              </a:lnSpc>
              <a:spcBef>
                <a:spcPts val="2100"/>
              </a:spcBef>
              <a:spcAft>
                <a:spcPts val="0"/>
              </a:spcAft>
              <a:buSzPts val="1900"/>
              <a:buChar char="■"/>
              <a:defRPr/>
            </a:lvl3pPr>
            <a:lvl4pPr marL="1828800" lvl="3" indent="-349250" algn="ctr">
              <a:lnSpc>
                <a:spcPct val="115000"/>
              </a:lnSpc>
              <a:spcBef>
                <a:spcPts val="2100"/>
              </a:spcBef>
              <a:spcAft>
                <a:spcPts val="0"/>
              </a:spcAft>
              <a:buSzPts val="1900"/>
              <a:buChar char="●"/>
              <a:defRPr/>
            </a:lvl4pPr>
            <a:lvl5pPr marL="2286000" lvl="4" indent="-349250" algn="ctr">
              <a:lnSpc>
                <a:spcPct val="115000"/>
              </a:lnSpc>
              <a:spcBef>
                <a:spcPts val="2100"/>
              </a:spcBef>
              <a:spcAft>
                <a:spcPts val="0"/>
              </a:spcAft>
              <a:buSzPts val="1900"/>
              <a:buChar char="○"/>
              <a:defRPr/>
            </a:lvl5pPr>
            <a:lvl6pPr marL="2743200" lvl="5" indent="-349250" algn="ctr">
              <a:lnSpc>
                <a:spcPct val="115000"/>
              </a:lnSpc>
              <a:spcBef>
                <a:spcPts val="2100"/>
              </a:spcBef>
              <a:spcAft>
                <a:spcPts val="0"/>
              </a:spcAft>
              <a:buSzPts val="1900"/>
              <a:buChar char="■"/>
              <a:defRPr/>
            </a:lvl6pPr>
            <a:lvl7pPr marL="3200400" lvl="6" indent="-349250" algn="ctr">
              <a:lnSpc>
                <a:spcPct val="115000"/>
              </a:lnSpc>
              <a:spcBef>
                <a:spcPts val="2100"/>
              </a:spcBef>
              <a:spcAft>
                <a:spcPts val="0"/>
              </a:spcAft>
              <a:buSzPts val="1900"/>
              <a:buChar char="●"/>
              <a:defRPr/>
            </a:lvl7pPr>
            <a:lvl8pPr marL="3657600" lvl="7" indent="-349250" algn="ctr">
              <a:lnSpc>
                <a:spcPct val="115000"/>
              </a:lnSpc>
              <a:spcBef>
                <a:spcPts val="2100"/>
              </a:spcBef>
              <a:spcAft>
                <a:spcPts val="0"/>
              </a:spcAft>
              <a:buSzPts val="1900"/>
              <a:buChar char="○"/>
              <a:defRPr/>
            </a:lvl8pPr>
            <a:lvl9pPr marL="4114800" lvl="8" indent="-349250" algn="ctr">
              <a:lnSpc>
                <a:spcPct val="115000"/>
              </a:lnSpc>
              <a:spcBef>
                <a:spcPts val="2100"/>
              </a:spcBef>
              <a:spcAft>
                <a:spcPts val="2100"/>
              </a:spcAft>
              <a:buSzPts val="1900"/>
              <a:buChar char="■"/>
              <a:defRPr/>
            </a:lvl9pPr>
          </a:lstStyle>
          <a:p>
            <a:endParaRPr/>
          </a:p>
        </p:txBody>
      </p:sp>
      <p:sp>
        <p:nvSpPr>
          <p:cNvPr id="49" name="Google Shape;49;p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6" name="Google Shape;16;p4"/>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7" name="Google Shape;17;p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 name="Google Shape;20;p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7" name="Google Shape;27;p7"/>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8" name="Google Shape;28;p7"/>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29" name="Google Shape;29;p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2" name="Google Shape;32;p8"/>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2100"/>
              </a:spcBef>
              <a:spcAft>
                <a:spcPts val="0"/>
              </a:spcAft>
              <a:buSzPts val="1600"/>
              <a:buChar char="○"/>
              <a:defRPr sz="1600"/>
            </a:lvl2pPr>
            <a:lvl3pPr marL="1371600" lvl="2" indent="-330200" algn="l">
              <a:lnSpc>
                <a:spcPct val="115000"/>
              </a:lnSpc>
              <a:spcBef>
                <a:spcPts val="2100"/>
              </a:spcBef>
              <a:spcAft>
                <a:spcPts val="0"/>
              </a:spcAft>
              <a:buSzPts val="1600"/>
              <a:buChar char="■"/>
              <a:defRPr sz="1600"/>
            </a:lvl3pPr>
            <a:lvl4pPr marL="1828800" lvl="3" indent="-330200" algn="l">
              <a:lnSpc>
                <a:spcPct val="115000"/>
              </a:lnSpc>
              <a:spcBef>
                <a:spcPts val="2100"/>
              </a:spcBef>
              <a:spcAft>
                <a:spcPts val="0"/>
              </a:spcAft>
              <a:buSzPts val="1600"/>
              <a:buChar char="●"/>
              <a:defRPr sz="1600"/>
            </a:lvl4pPr>
            <a:lvl5pPr marL="2286000" lvl="4" indent="-330200" algn="l">
              <a:lnSpc>
                <a:spcPct val="115000"/>
              </a:lnSpc>
              <a:spcBef>
                <a:spcPts val="2100"/>
              </a:spcBef>
              <a:spcAft>
                <a:spcPts val="0"/>
              </a:spcAft>
              <a:buSzPts val="1600"/>
              <a:buChar char="○"/>
              <a:defRPr sz="1600"/>
            </a:lvl5pPr>
            <a:lvl6pPr marL="2743200" lvl="5" indent="-330200" algn="l">
              <a:lnSpc>
                <a:spcPct val="115000"/>
              </a:lnSpc>
              <a:spcBef>
                <a:spcPts val="2100"/>
              </a:spcBef>
              <a:spcAft>
                <a:spcPts val="0"/>
              </a:spcAft>
              <a:buSzPts val="1600"/>
              <a:buChar char="■"/>
              <a:defRPr sz="1600"/>
            </a:lvl6pPr>
            <a:lvl7pPr marL="3200400" lvl="6" indent="-330200" algn="l">
              <a:lnSpc>
                <a:spcPct val="115000"/>
              </a:lnSpc>
              <a:spcBef>
                <a:spcPts val="2100"/>
              </a:spcBef>
              <a:spcAft>
                <a:spcPts val="0"/>
              </a:spcAft>
              <a:buSzPts val="1600"/>
              <a:buChar char="●"/>
              <a:defRPr sz="1600"/>
            </a:lvl7pPr>
            <a:lvl8pPr marL="3657600" lvl="7" indent="-330200" algn="l">
              <a:lnSpc>
                <a:spcPct val="115000"/>
              </a:lnSpc>
              <a:spcBef>
                <a:spcPts val="2100"/>
              </a:spcBef>
              <a:spcAft>
                <a:spcPts val="0"/>
              </a:spcAft>
              <a:buSzPts val="1600"/>
              <a:buChar char="○"/>
              <a:defRPr sz="1600"/>
            </a:lvl8pPr>
            <a:lvl9pPr marL="4114800" lvl="8" indent="-330200" algn="l">
              <a:lnSpc>
                <a:spcPct val="115000"/>
              </a:lnSpc>
              <a:spcBef>
                <a:spcPts val="2100"/>
              </a:spcBef>
              <a:spcAft>
                <a:spcPts val="2100"/>
              </a:spcAft>
              <a:buSzPts val="1600"/>
              <a:buChar char="■"/>
              <a:defRPr sz="1600"/>
            </a:lvl9pPr>
          </a:lstStyle>
          <a:p>
            <a:endParaRPr/>
          </a:p>
        </p:txBody>
      </p:sp>
      <p:sp>
        <p:nvSpPr>
          <p:cNvPr id="33" name="Google Shape;33;p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36" name="Google Shape;36;p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0" name="Google Shape;40;p10"/>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1" name="Google Shape;41;p10"/>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2100"/>
              </a:spcBef>
              <a:spcAft>
                <a:spcPts val="0"/>
              </a:spcAft>
              <a:buSzPts val="1900"/>
              <a:buChar char="○"/>
              <a:defRPr/>
            </a:lvl2pPr>
            <a:lvl3pPr marL="1371600" lvl="2" indent="-349250" algn="l">
              <a:lnSpc>
                <a:spcPct val="115000"/>
              </a:lnSpc>
              <a:spcBef>
                <a:spcPts val="2100"/>
              </a:spcBef>
              <a:spcAft>
                <a:spcPts val="0"/>
              </a:spcAft>
              <a:buSzPts val="1900"/>
              <a:buChar char="■"/>
              <a:defRPr/>
            </a:lvl3pPr>
            <a:lvl4pPr marL="1828800" lvl="3" indent="-349250" algn="l">
              <a:lnSpc>
                <a:spcPct val="115000"/>
              </a:lnSpc>
              <a:spcBef>
                <a:spcPts val="2100"/>
              </a:spcBef>
              <a:spcAft>
                <a:spcPts val="0"/>
              </a:spcAft>
              <a:buSzPts val="1900"/>
              <a:buChar char="●"/>
              <a:defRPr/>
            </a:lvl4pPr>
            <a:lvl5pPr marL="2286000" lvl="4" indent="-349250" algn="l">
              <a:lnSpc>
                <a:spcPct val="115000"/>
              </a:lnSpc>
              <a:spcBef>
                <a:spcPts val="2100"/>
              </a:spcBef>
              <a:spcAft>
                <a:spcPts val="0"/>
              </a:spcAft>
              <a:buSzPts val="1900"/>
              <a:buChar char="○"/>
              <a:defRPr/>
            </a:lvl5pPr>
            <a:lvl6pPr marL="2743200" lvl="5" indent="-349250" algn="l">
              <a:lnSpc>
                <a:spcPct val="115000"/>
              </a:lnSpc>
              <a:spcBef>
                <a:spcPts val="2100"/>
              </a:spcBef>
              <a:spcAft>
                <a:spcPts val="0"/>
              </a:spcAft>
              <a:buSzPts val="1900"/>
              <a:buChar char="■"/>
              <a:defRPr/>
            </a:lvl6pPr>
            <a:lvl7pPr marL="3200400" lvl="6" indent="-349250" algn="l">
              <a:lnSpc>
                <a:spcPct val="115000"/>
              </a:lnSpc>
              <a:spcBef>
                <a:spcPts val="2100"/>
              </a:spcBef>
              <a:spcAft>
                <a:spcPts val="0"/>
              </a:spcAft>
              <a:buSzPts val="1900"/>
              <a:buChar char="●"/>
              <a:defRPr/>
            </a:lvl7pPr>
            <a:lvl8pPr marL="3657600" lvl="7" indent="-349250" algn="l">
              <a:lnSpc>
                <a:spcPct val="115000"/>
              </a:lnSpc>
              <a:spcBef>
                <a:spcPts val="2100"/>
              </a:spcBef>
              <a:spcAft>
                <a:spcPts val="0"/>
              </a:spcAft>
              <a:buSzPts val="1900"/>
              <a:buChar char="○"/>
              <a:defRPr/>
            </a:lvl8pPr>
            <a:lvl9pPr marL="4114800" lvl="8" indent="-349250" algn="l">
              <a:lnSpc>
                <a:spcPct val="115000"/>
              </a:lnSpc>
              <a:spcBef>
                <a:spcPts val="2100"/>
              </a:spcBef>
              <a:spcAft>
                <a:spcPts val="2100"/>
              </a:spcAft>
              <a:buSzPts val="1900"/>
              <a:buChar char="■"/>
              <a:defRPr/>
            </a:lvl9pPr>
          </a:lstStyle>
          <a:p>
            <a:endParaRPr/>
          </a:p>
        </p:txBody>
      </p:sp>
      <p:sp>
        <p:nvSpPr>
          <p:cNvPr id="42" name="Google Shape;42;p1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SzPts val="2400"/>
              <a:buNone/>
              <a:defRPr/>
            </a:lvl1pPr>
          </a:lstStyle>
          <a:p>
            <a:endParaRPr/>
          </a:p>
        </p:txBody>
      </p:sp>
      <p:sp>
        <p:nvSpPr>
          <p:cNvPr id="45" name="Google Shape;45;p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210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2100"/>
              </a:spcBef>
              <a:spcAft>
                <a:spcPts val="210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275815" y="481262"/>
            <a:ext cx="10047900" cy="2685449"/>
          </a:xfrm>
          <a:prstGeom prst="rect">
            <a:avLst/>
          </a:prstGeom>
          <a:noFill/>
          <a:ln>
            <a:noFill/>
          </a:ln>
        </p:spPr>
        <p:txBody>
          <a:bodyPr spcFirstLastPara="1" wrap="square" lIns="91425" tIns="45700" rIns="91425" bIns="45700" anchor="t" anchorCtr="0">
            <a:noAutofit/>
          </a:bodyPr>
          <a:lstStyle/>
          <a:p>
            <a:pPr algn="ctr"/>
            <a:r>
              <a:rPr lang="en-US" sz="3200" dirty="0"/>
              <a:t> </a:t>
            </a:r>
            <a:br>
              <a:rPr lang="en-US" sz="3200" dirty="0"/>
            </a:br>
            <a:r>
              <a:rPr lang="en-US" sz="3200" dirty="0" smtClean="0"/>
              <a:t/>
            </a:r>
            <a:br>
              <a:rPr lang="en-US" sz="3200" dirty="0" smtClean="0"/>
            </a:br>
            <a:r>
              <a:rPr lang="en-US" sz="3200" dirty="0"/>
              <a:t/>
            </a:r>
            <a:br>
              <a:rPr lang="en-US" sz="3200" dirty="0"/>
            </a:br>
            <a:r>
              <a:rPr lang="en-US" sz="3200" b="1" dirty="0" smtClean="0">
                <a:solidFill>
                  <a:srgbClr val="C00000"/>
                </a:solidFill>
                <a:latin typeface="Times New Roman" panose="02020603050405020304" pitchFamily="18" charset="0"/>
                <a:cs typeface="Times New Roman" panose="02020603050405020304" pitchFamily="18" charset="0"/>
              </a:rPr>
              <a:t>CHEST PNEUMONIA </a:t>
            </a:r>
            <a:r>
              <a:rPr lang="en-US" sz="3200" b="1" dirty="0">
                <a:solidFill>
                  <a:srgbClr val="C00000"/>
                </a:solidFill>
                <a:latin typeface="Times New Roman" panose="02020603050405020304" pitchFamily="18" charset="0"/>
                <a:cs typeface="Times New Roman" panose="02020603050405020304" pitchFamily="18" charset="0"/>
              </a:rPr>
              <a:t>X-RAY </a:t>
            </a:r>
            <a:r>
              <a:rPr lang="en-US" sz="3200" b="1" dirty="0" smtClean="0">
                <a:solidFill>
                  <a:srgbClr val="C00000"/>
                </a:solidFill>
                <a:latin typeface="Times New Roman" panose="02020603050405020304" pitchFamily="18" charset="0"/>
                <a:cs typeface="Times New Roman" panose="02020603050405020304" pitchFamily="18" charset="0"/>
              </a:rPr>
              <a:t>IMAGES USING </a:t>
            </a:r>
            <a:r>
              <a:rPr lang="en-US" sz="3200" b="1" dirty="0">
                <a:solidFill>
                  <a:srgbClr val="C00000"/>
                </a:solidFill>
                <a:latin typeface="Times New Roman" panose="02020603050405020304" pitchFamily="18" charset="0"/>
                <a:cs typeface="Times New Roman" panose="02020603050405020304" pitchFamily="18" charset="0"/>
              </a:rPr>
              <a:t>DEEP </a:t>
            </a:r>
            <a:r>
              <a:rPr lang="en-US" sz="3200" b="1" dirty="0" smtClean="0">
                <a:solidFill>
                  <a:srgbClr val="C00000"/>
                </a:solidFill>
                <a:latin typeface="Times New Roman" panose="02020603050405020304" pitchFamily="18" charset="0"/>
                <a:cs typeface="Times New Roman" panose="02020603050405020304" pitchFamily="18" charset="0"/>
              </a:rPr>
              <a:t>LEARNING</a:t>
            </a:r>
            <a:endParaRPr sz="3200" b="1" dirty="0">
              <a:solidFill>
                <a:srgbClr val="C00000"/>
              </a:solidFill>
              <a:latin typeface="Times New Roman" panose="02020603050405020304" pitchFamily="18" charset="0"/>
              <a:cs typeface="Times New Roman" panose="02020603050405020304" pitchFamily="18" charset="0"/>
            </a:endParaRPr>
          </a:p>
        </p:txBody>
      </p:sp>
      <p:sp>
        <p:nvSpPr>
          <p:cNvPr id="55" name="Google Shape;55;p13"/>
          <p:cNvSpPr txBox="1"/>
          <p:nvPr/>
        </p:nvSpPr>
        <p:spPr>
          <a:xfrm>
            <a:off x="1568918" y="3080084"/>
            <a:ext cx="3137835" cy="318809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i="0" u="none" strike="noStrike" cap="none" dirty="0" smtClean="0">
              <a:solidFill>
                <a:schemeClr val="dk1"/>
              </a:solidFill>
              <a:latin typeface="Times New Roman" panose="02020603050405020304" pitchFamily="18" charset="0"/>
              <a:ea typeface="Arial Black"/>
              <a:cs typeface="Times New Roman" panose="02020603050405020304" pitchFamily="18" charset="0"/>
              <a:sym typeface="Arial Black"/>
            </a:endParaRPr>
          </a:p>
          <a:p>
            <a:pPr marL="0" marR="0" lvl="0" indent="0" algn="l" rtl="0">
              <a:lnSpc>
                <a:spcPct val="100000"/>
              </a:lnSpc>
              <a:spcBef>
                <a:spcPts val="0"/>
              </a:spcBef>
              <a:spcAft>
                <a:spcPts val="0"/>
              </a:spcAft>
              <a:buClr>
                <a:srgbClr val="000000"/>
              </a:buClr>
              <a:buSzPts val="2400"/>
              <a:buFont typeface="Arial"/>
              <a:buNone/>
            </a:pPr>
            <a:r>
              <a:rPr lang="en-IN" sz="2800" i="0" u="none" strike="noStrike" cap="none" dirty="0" smtClean="0">
                <a:solidFill>
                  <a:schemeClr val="dk1"/>
                </a:solidFill>
                <a:latin typeface="Times New Roman" panose="02020603050405020304" pitchFamily="18" charset="0"/>
                <a:ea typeface="Arial Black"/>
                <a:cs typeface="Times New Roman" panose="02020603050405020304" pitchFamily="18" charset="0"/>
                <a:sym typeface="Arial Black"/>
              </a:rPr>
              <a:t>                       </a:t>
            </a:r>
            <a:endParaRPr sz="2800" i="0" u="none" strike="noStrike" cap="none" dirty="0" smtClean="0">
              <a:solidFill>
                <a:srgbClr val="000000"/>
              </a:solidFill>
              <a:latin typeface="Times New Roman" panose="02020603050405020304" pitchFamily="18" charset="0"/>
              <a:cs typeface="Times New Roman" panose="02020603050405020304" pitchFamily="18" charset="0"/>
              <a:sym typeface="Arial"/>
            </a:endParaRPr>
          </a:p>
          <a:p>
            <a:pPr marL="0" marR="0" lvl="0" indent="0" rtl="0">
              <a:lnSpc>
                <a:spcPct val="100000"/>
              </a:lnSpc>
              <a:spcBef>
                <a:spcPts val="0"/>
              </a:spcBef>
              <a:spcAft>
                <a:spcPts val="0"/>
              </a:spcAft>
              <a:buClr>
                <a:srgbClr val="000000"/>
              </a:buClr>
              <a:buSzPts val="1800"/>
              <a:buFont typeface="Arial"/>
              <a:buNone/>
            </a:pPr>
            <a:endParaRPr lang="en-US" sz="2000" i="0" u="none" strike="noStrike" cap="none" dirty="0" smtClean="0">
              <a:solidFill>
                <a:srgbClr val="C00000"/>
              </a:solidFill>
              <a:latin typeface="Times New Roman" panose="02020603050405020304" pitchFamily="18" charset="0"/>
              <a:ea typeface="Libre Franklin"/>
              <a:cs typeface="Times New Roman" panose="02020603050405020304" pitchFamily="18" charset="0"/>
              <a:sym typeface="Libre Franklin"/>
            </a:endParaRPr>
          </a:p>
          <a:p>
            <a:pPr lvl="0">
              <a:buSzPts val="1800"/>
            </a:pPr>
            <a:r>
              <a:rPr lang="en-US" sz="2000" dirty="0">
                <a:solidFill>
                  <a:schemeClr val="tx1"/>
                </a:solidFill>
                <a:latin typeface="Times New Roman" panose="02020603050405020304" pitchFamily="18" charset="0"/>
                <a:ea typeface="Libre Franklin"/>
                <a:cs typeface="Times New Roman" panose="02020603050405020304" pitchFamily="18" charset="0"/>
                <a:sym typeface="Libre Franklin"/>
              </a:rPr>
              <a:t>Guided By:</a:t>
            </a:r>
          </a:p>
          <a:p>
            <a:pPr lvl="0">
              <a:buSzPts val="1800"/>
            </a:pPr>
            <a:r>
              <a:rPr lang="en-US" sz="2000" dirty="0">
                <a:solidFill>
                  <a:schemeClr val="tx1"/>
                </a:solidFill>
                <a:latin typeface="Times New Roman" panose="02020603050405020304" pitchFamily="18" charset="0"/>
                <a:ea typeface="Libre Franklin"/>
                <a:cs typeface="Times New Roman" panose="02020603050405020304" pitchFamily="18" charset="0"/>
                <a:sym typeface="Libre Franklin"/>
              </a:rPr>
              <a:t>S.GANAPATHY </a:t>
            </a:r>
          </a:p>
          <a:p>
            <a:pPr marL="0" marR="0" lvl="0" indent="0" rtl="0">
              <a:lnSpc>
                <a:spcPct val="100000"/>
              </a:lnSpc>
              <a:spcBef>
                <a:spcPts val="0"/>
              </a:spcBef>
              <a:spcAft>
                <a:spcPts val="0"/>
              </a:spcAft>
              <a:buClr>
                <a:srgbClr val="000000"/>
              </a:buClr>
              <a:buSzPts val="1800"/>
              <a:buFont typeface="Arial"/>
              <a:buNone/>
            </a:pPr>
            <a:endParaRPr lang="en-US" sz="2000" dirty="0" smtClean="0">
              <a:solidFill>
                <a:schemeClr val="tx1"/>
              </a:solidFill>
              <a:latin typeface="Times New Roman" panose="02020603050405020304" pitchFamily="18" charset="0"/>
              <a:ea typeface="Libre Franklin"/>
              <a:cs typeface="Times New Roman" panose="02020603050405020304" pitchFamily="18" charset="0"/>
              <a:sym typeface="Libre Franklin"/>
            </a:endParaRPr>
          </a:p>
          <a:p>
            <a:pPr marL="0" marR="0" lvl="0" indent="0" rtl="0">
              <a:lnSpc>
                <a:spcPct val="100000"/>
              </a:lnSpc>
              <a:spcBef>
                <a:spcPts val="0"/>
              </a:spcBef>
              <a:spcAft>
                <a:spcPts val="0"/>
              </a:spcAft>
              <a:buClr>
                <a:srgbClr val="000000"/>
              </a:buClr>
              <a:buSzPts val="1800"/>
              <a:buFont typeface="Arial"/>
              <a:buNone/>
            </a:pPr>
            <a:r>
              <a:rPr lang="en-US" sz="2000" i="0" u="none" strike="noStrike" cap="none" dirty="0" smtClean="0">
                <a:solidFill>
                  <a:schemeClr val="tx1"/>
                </a:solidFill>
                <a:latin typeface="Times New Roman" panose="02020603050405020304" pitchFamily="18" charset="0"/>
                <a:ea typeface="Libre Franklin"/>
                <a:cs typeface="Times New Roman" panose="02020603050405020304" pitchFamily="18" charset="0"/>
                <a:sym typeface="Libre Franklin"/>
              </a:rPr>
              <a:t>Presented By:</a:t>
            </a:r>
          </a:p>
          <a:p>
            <a:pPr marL="0" marR="0" lvl="0" indent="0" rtl="0">
              <a:lnSpc>
                <a:spcPct val="100000"/>
              </a:lnSpc>
              <a:spcBef>
                <a:spcPts val="0"/>
              </a:spcBef>
              <a:spcAft>
                <a:spcPts val="0"/>
              </a:spcAft>
              <a:buClr>
                <a:srgbClr val="000000"/>
              </a:buClr>
              <a:buSzPts val="1800"/>
              <a:buFont typeface="Arial"/>
              <a:buNone/>
            </a:pPr>
            <a:r>
              <a:rPr lang="en-US" sz="2000" dirty="0" smtClean="0">
                <a:solidFill>
                  <a:schemeClr val="tx1"/>
                </a:solidFill>
                <a:latin typeface="Times New Roman" panose="02020603050405020304" pitchFamily="18" charset="0"/>
                <a:ea typeface="Libre Franklin"/>
                <a:cs typeface="Times New Roman" panose="02020603050405020304" pitchFamily="18" charset="0"/>
                <a:sym typeface="Libre Franklin"/>
              </a:rPr>
              <a:t>ANSHU KUMARI</a:t>
            </a:r>
            <a:endParaRPr sz="2000" i="0" u="none" strike="noStrike" cap="none" dirty="0">
              <a:solidFill>
                <a:schemeClr val="tx1"/>
              </a:solidFill>
              <a:latin typeface="Times New Roman" panose="02020603050405020304" pitchFamily="18" charset="0"/>
              <a:ea typeface="Libre Franklin"/>
              <a:cs typeface="Times New Roman" panose="02020603050405020304" pitchFamily="18" charset="0"/>
              <a:sym typeface="Libre Franklin"/>
            </a:endParaRPr>
          </a:p>
        </p:txBody>
      </p:sp>
      <p:sp>
        <p:nvSpPr>
          <p:cNvPr id="56" name="Google Shape;56;p13"/>
          <p:cNvSpPr txBox="1"/>
          <p:nvPr/>
        </p:nvSpPr>
        <p:spPr>
          <a:xfrm>
            <a:off x="8287353" y="3080084"/>
            <a:ext cx="2800950" cy="303195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FF0000"/>
              </a:solidFill>
              <a:latin typeface="Times New Roman" panose="02020603050405020304" pitchFamily="18" charset="0"/>
              <a:ea typeface="Libre Franklin"/>
              <a:cs typeface="Times New Roman" panose="02020603050405020304" pitchFamily="18" charset="0"/>
              <a:sym typeface="Libre Frankli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p:nvPr/>
        </p:nvSpPr>
        <p:spPr>
          <a:xfrm>
            <a:off x="78658" y="204808"/>
            <a:ext cx="12113342" cy="6481126"/>
          </a:xfrm>
          <a:prstGeom prst="rect">
            <a:avLst/>
          </a:prstGeom>
          <a:noFill/>
          <a:ln>
            <a:noFill/>
          </a:ln>
        </p:spPr>
        <p:txBody>
          <a:bodyPr spcFirstLastPara="1" wrap="square" lIns="91425" tIns="45700" rIns="91425" bIns="45700" anchor="t" anchorCtr="0">
            <a:noAutofit/>
          </a:bodyPr>
          <a:lstStyle/>
          <a:p>
            <a:pPr lvl="0">
              <a:buSzPts val="2000"/>
            </a:pPr>
            <a:endParaRPr lang="en-US" sz="2400" b="1" dirty="0" smtClean="0">
              <a:solidFill>
                <a:schemeClr val="dk1"/>
              </a:solidFill>
              <a:latin typeface="Times New Roman" panose="02020603050405020304" pitchFamily="18" charset="0"/>
              <a:cs typeface="Times New Roman" panose="02020603050405020304" pitchFamily="18" charset="0"/>
            </a:endParaRPr>
          </a:p>
          <a:p>
            <a:pPr lvl="0">
              <a:buSzPts val="2000"/>
            </a:pPr>
            <a:r>
              <a:rPr lang="en-US" sz="2400" b="1" dirty="0" smtClean="0">
                <a:solidFill>
                  <a:schemeClr val="dk1"/>
                </a:solidFill>
                <a:latin typeface="Times New Roman" panose="02020603050405020304" pitchFamily="18" charset="0"/>
                <a:cs typeface="Times New Roman" panose="02020603050405020304" pitchFamily="18" charset="0"/>
              </a:rPr>
              <a:t>The </a:t>
            </a:r>
            <a:r>
              <a:rPr lang="en-US" sz="2400" b="1" dirty="0">
                <a:solidFill>
                  <a:schemeClr val="dk1"/>
                </a:solidFill>
                <a:latin typeface="Times New Roman" panose="02020603050405020304" pitchFamily="18" charset="0"/>
                <a:cs typeface="Times New Roman" panose="02020603050405020304" pitchFamily="18" charset="0"/>
              </a:rPr>
              <a:t>step-by step processes to attain the needed classification results starting from the input.</a:t>
            </a:r>
            <a:endParaRPr lang="en-US" sz="2400" b="1" dirty="0" smtClean="0">
              <a:solidFill>
                <a:schemeClr val="dk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423" y="1681315"/>
            <a:ext cx="8518358" cy="500461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00" y="433137"/>
            <a:ext cx="11360700" cy="6160168"/>
          </a:xfrm>
        </p:spPr>
        <p:txBody>
          <a:bodyPr/>
          <a:lstStyle/>
          <a:p>
            <a:r>
              <a:rPr lang="en-US" sz="2800" b="1" u="sng" dirty="0" smtClean="0">
                <a:latin typeface="Times New Roman" panose="02020603050405020304" pitchFamily="18" charset="0"/>
                <a:cs typeface="Times New Roman" panose="02020603050405020304" pitchFamily="18" charset="0"/>
              </a:rPr>
              <a:t>CONCLUSION</a:t>
            </a:r>
          </a:p>
          <a:p>
            <a:endParaRPr lang="en-US" sz="28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this paper we have reviewed </a:t>
            </a:r>
            <a:r>
              <a:rPr lang="en-US" sz="2400" dirty="0" smtClean="0">
                <a:latin typeface="Times New Roman" panose="02020603050405020304" pitchFamily="18" charset="0"/>
                <a:cs typeface="Times New Roman" panose="02020603050405020304" pitchFamily="18" charset="0"/>
              </a:rPr>
              <a:t>about CNN deep learning </a:t>
            </a:r>
            <a:r>
              <a:rPr lang="en-US" sz="2400" dirty="0">
                <a:latin typeface="Times New Roman" panose="02020603050405020304" pitchFamily="18" charset="0"/>
                <a:cs typeface="Times New Roman" panose="02020603050405020304" pitchFamily="18" charset="0"/>
              </a:rPr>
              <a:t>algorithms for the prediction of </a:t>
            </a:r>
            <a:r>
              <a:rPr lang="en-US" sz="2400" dirty="0" smtClean="0">
                <a:latin typeface="Times New Roman" panose="02020603050405020304" pitchFamily="18" charset="0"/>
                <a:cs typeface="Times New Roman" panose="02020603050405020304" pitchFamily="18" charset="0"/>
              </a:rPr>
              <a:t>chest(pneumonia) x-ray images. </a:t>
            </a:r>
            <a:r>
              <a:rPr lang="en-US" sz="2400" dirty="0">
                <a:latin typeface="Times New Roman" panose="02020603050405020304" pitchFamily="18" charset="0"/>
                <a:cs typeface="Times New Roman" panose="02020603050405020304" pitchFamily="18" charset="0"/>
              </a:rPr>
              <a:t>Our main focus is to find out the most suitable algorithm that can predict the occurrences of </a:t>
            </a:r>
            <a:r>
              <a:rPr lang="en-US" sz="2400" dirty="0" smtClean="0">
                <a:latin typeface="Times New Roman" panose="02020603050405020304" pitchFamily="18" charset="0"/>
                <a:cs typeface="Times New Roman" panose="02020603050405020304" pitchFamily="18" charset="0"/>
              </a:rPr>
              <a:t>chest x-ray </a:t>
            </a:r>
            <a:r>
              <a:rPr lang="en-US" sz="2400" dirty="0">
                <a:latin typeface="Times New Roman" panose="02020603050405020304" pitchFamily="18" charset="0"/>
                <a:cs typeface="Times New Roman" panose="02020603050405020304" pitchFamily="18" charset="0"/>
              </a:rPr>
              <a:t>more effectively</a:t>
            </a:r>
            <a:r>
              <a:rPr lang="en-US" sz="2400" dirty="0" smtClean="0">
                <a:latin typeface="Times New Roman" panose="02020603050405020304" pitchFamily="18" charset="0"/>
                <a:cs typeface="Times New Roman" panose="02020603050405020304" pitchFamily="18" charset="0"/>
              </a:rPr>
              <a:t>. This </a:t>
            </a:r>
            <a:r>
              <a:rPr lang="en-US" sz="2400" dirty="0">
                <a:latin typeface="Times New Roman" panose="02020603050405020304" pitchFamily="18" charset="0"/>
                <a:cs typeface="Times New Roman" panose="02020603050405020304" pitchFamily="18" charset="0"/>
              </a:rPr>
              <a:t>paper provides the all necessary information to the beginners who want to analyze the machine learning algorithms to gain the base of deep learning.</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1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00" y="96253"/>
            <a:ext cx="11360700" cy="6516303"/>
          </a:xfrm>
        </p:spPr>
        <p:txBody>
          <a:bodyPr/>
          <a:lstStyle/>
          <a:p>
            <a:r>
              <a:rPr lang="en-US" sz="2800" b="1" u="sng" dirty="0" smtClean="0">
                <a:latin typeface="Times New Roman" panose="02020603050405020304" pitchFamily="18" charset="0"/>
                <a:cs typeface="Times New Roman" panose="02020603050405020304" pitchFamily="18" charset="0"/>
              </a:rPr>
              <a:t>REFERENCE</a:t>
            </a:r>
          </a:p>
          <a:p>
            <a:endParaRPr lang="en-US" sz="2800" b="1" u="sng"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a:t>
            </a:r>
            <a:r>
              <a:rPr lang="en-US" sz="2000" dirty="0" smtClean="0"/>
              <a:t>Tobias</a:t>
            </a:r>
            <a:r>
              <a:rPr lang="en-US" sz="2000" dirty="0"/>
              <a:t>, R. R. N., De Jesus, L. C. M., </a:t>
            </a:r>
            <a:r>
              <a:rPr lang="en-US" sz="2000" dirty="0" err="1"/>
              <a:t>Mital</a:t>
            </a:r>
            <a:r>
              <a:rPr lang="en-US" sz="2000" dirty="0"/>
              <a:t>, M. E. G., </a:t>
            </a:r>
            <a:r>
              <a:rPr lang="en-US" sz="2000" dirty="0" err="1"/>
              <a:t>Lauguico</a:t>
            </a:r>
            <a:r>
              <a:rPr lang="en-US" sz="2000" dirty="0"/>
              <a:t>, S. C., Guillermo, M. A., </a:t>
            </a:r>
            <a:r>
              <a:rPr lang="en-US" sz="2000" dirty="0" err="1"/>
              <a:t>Sybingco</a:t>
            </a:r>
            <a:r>
              <a:rPr lang="en-US" sz="2000" dirty="0"/>
              <a:t>, E., ... &amp; </a:t>
            </a:r>
            <a:r>
              <a:rPr lang="en-US" sz="2000" dirty="0" err="1"/>
              <a:t>Dadios</a:t>
            </a:r>
            <a:r>
              <a:rPr lang="en-US" sz="2000" dirty="0"/>
              <a:t>, E. P. (2020, October). CNN-based Deep Learning Model for Chest X-ray Health Classification Using </a:t>
            </a:r>
            <a:r>
              <a:rPr lang="en-US" sz="2000" dirty="0" err="1"/>
              <a:t>TensorFlow</a:t>
            </a:r>
            <a:r>
              <a:rPr lang="en-US" sz="2000" dirty="0"/>
              <a:t>. In </a:t>
            </a:r>
            <a:r>
              <a:rPr lang="en-US" sz="2000" i="1" dirty="0"/>
              <a:t>2020 RIVF International Conference on Computing and Communication Technologies (RIVF)</a:t>
            </a:r>
            <a:r>
              <a:rPr lang="en-US" sz="2000" dirty="0"/>
              <a:t> (pp. 1-6). IEEE</a:t>
            </a:r>
            <a:r>
              <a:rPr lang="en-US" sz="2000" dirty="0" smtClean="0"/>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2]</a:t>
            </a:r>
            <a:r>
              <a:rPr lang="en-US" sz="2000" dirty="0" err="1" smtClean="0"/>
              <a:t>Behzadi-khormouji</a:t>
            </a:r>
            <a:r>
              <a:rPr lang="en-US" sz="2000" dirty="0"/>
              <a:t>, H., </a:t>
            </a:r>
            <a:r>
              <a:rPr lang="en-US" sz="2000" dirty="0" err="1"/>
              <a:t>Rostami</a:t>
            </a:r>
            <a:r>
              <a:rPr lang="en-US" sz="2000" dirty="0"/>
              <a:t>, H., </a:t>
            </a:r>
            <a:r>
              <a:rPr lang="en-US" sz="2000" dirty="0" err="1"/>
              <a:t>Salehi</a:t>
            </a:r>
            <a:r>
              <a:rPr lang="en-US" sz="2000" dirty="0"/>
              <a:t>, S., </a:t>
            </a:r>
            <a:r>
              <a:rPr lang="en-US" sz="2000" dirty="0" err="1"/>
              <a:t>Derakhshande-Rishehri</a:t>
            </a:r>
            <a:r>
              <a:rPr lang="en-US" sz="2000" dirty="0"/>
              <a:t>, T., </a:t>
            </a:r>
            <a:r>
              <a:rPr lang="en-US" sz="2000" dirty="0" err="1"/>
              <a:t>Masoumi</a:t>
            </a:r>
            <a:r>
              <a:rPr lang="en-US" sz="2000" dirty="0"/>
              <a:t>, M., </a:t>
            </a:r>
            <a:r>
              <a:rPr lang="en-US" sz="2000" dirty="0" smtClean="0"/>
              <a:t>     </a:t>
            </a:r>
            <a:r>
              <a:rPr lang="en-US" sz="2000" dirty="0" err="1" smtClean="0"/>
              <a:t>Salemi</a:t>
            </a:r>
            <a:r>
              <a:rPr lang="en-US" sz="2000" dirty="0"/>
              <a:t>, S., ... &amp; </a:t>
            </a:r>
            <a:r>
              <a:rPr lang="en-US" sz="2000" dirty="0" err="1"/>
              <a:t>Batouli</a:t>
            </a:r>
            <a:r>
              <a:rPr lang="en-US" sz="2000" dirty="0"/>
              <a:t>, A. (2020). Deep learning, reusable and problem-based architectures for detection of consolidation on chest X-ray images. </a:t>
            </a:r>
            <a:r>
              <a:rPr lang="en-US" sz="2000" i="1" dirty="0"/>
              <a:t>Computer methods and programs in biomedicine</a:t>
            </a:r>
            <a:r>
              <a:rPr lang="en-US" sz="2000" dirty="0"/>
              <a:t>, </a:t>
            </a:r>
            <a:r>
              <a:rPr lang="en-US" sz="2000" i="1" dirty="0"/>
              <a:t>185</a:t>
            </a:r>
            <a:r>
              <a:rPr lang="en-US" sz="2000" dirty="0"/>
              <a:t>, 105162</a:t>
            </a:r>
            <a:r>
              <a:rPr lang="en-US" sz="2000" dirty="0" smtClean="0"/>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[3]</a:t>
            </a:r>
            <a:r>
              <a:rPr lang="en-US" sz="2000" dirty="0" smtClean="0"/>
              <a:t>Souza</a:t>
            </a:r>
            <a:r>
              <a:rPr lang="en-US" sz="2000" dirty="0"/>
              <a:t>, J. C., </a:t>
            </a:r>
            <a:r>
              <a:rPr lang="en-US" sz="2000" dirty="0" err="1"/>
              <a:t>Diniz</a:t>
            </a:r>
            <a:r>
              <a:rPr lang="en-US" sz="2000" dirty="0"/>
              <a:t>, J. O. B., Ferreira, J. L., da Silva, G. L. F., Silva, A. C., &amp; de </a:t>
            </a:r>
            <a:r>
              <a:rPr lang="en-US" sz="2000" dirty="0" err="1"/>
              <a:t>Paiva</a:t>
            </a:r>
            <a:r>
              <a:rPr lang="en-US" sz="2000" dirty="0"/>
              <a:t>, A. C</a:t>
            </a:r>
            <a:r>
              <a:rPr lang="en-US" sz="2000" dirty="0" smtClean="0"/>
              <a:t>.</a:t>
            </a:r>
          </a:p>
          <a:p>
            <a:pPr algn="just"/>
            <a:r>
              <a:rPr lang="en-US" sz="2000" dirty="0"/>
              <a:t> </a:t>
            </a:r>
            <a:r>
              <a:rPr lang="en-US" sz="2000" dirty="0" smtClean="0"/>
              <a:t>    (</a:t>
            </a:r>
            <a:r>
              <a:rPr lang="en-US" sz="2000" dirty="0"/>
              <a:t>2019). An automatic method for lung segmentation and reconstruction in chest X-ray using deep neural networks. </a:t>
            </a:r>
            <a:r>
              <a:rPr lang="en-US" sz="2000" i="1" dirty="0"/>
              <a:t>Computer methods and programs in biomedicine</a:t>
            </a:r>
            <a:r>
              <a:rPr lang="en-US" sz="2000" dirty="0"/>
              <a:t>, </a:t>
            </a:r>
            <a:r>
              <a:rPr lang="en-US" sz="2000" i="1" dirty="0"/>
              <a:t>177</a:t>
            </a:r>
            <a:r>
              <a:rPr lang="en-US" sz="2000" dirty="0"/>
              <a:t>, 285-296</a:t>
            </a:r>
            <a:r>
              <a:rPr lang="en-US" sz="2000" dirty="0" smtClean="0"/>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[4]</a:t>
            </a:r>
            <a:r>
              <a:rPr lang="en-US" sz="2000" dirty="0" smtClean="0"/>
              <a:t>Khan</a:t>
            </a:r>
            <a:r>
              <a:rPr lang="en-US" sz="2000" dirty="0"/>
              <a:t>, A. I., Shah, J. L., &amp; Bhat, M. M. (2020). Coronet: A deep neural network for detection and diagnosis of COVID-19 from chest x-ray images. </a:t>
            </a:r>
            <a:r>
              <a:rPr lang="en-US" sz="2000" i="1" dirty="0"/>
              <a:t>Computer Methods and Programs in Biomedicine</a:t>
            </a:r>
            <a:r>
              <a:rPr lang="en-US" sz="2000" dirty="0"/>
              <a:t>, 105581.</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29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p:nvPr/>
        </p:nvSpPr>
        <p:spPr>
          <a:xfrm>
            <a:off x="1488669" y="2435639"/>
            <a:ext cx="6379500" cy="923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5400"/>
              <a:buFont typeface="Arial"/>
              <a:buNone/>
            </a:pPr>
            <a:r>
              <a:rPr lang="en-IN" sz="4400" b="0" i="0" u="none" strike="noStrike" cap="none" dirty="0" smtClean="0">
                <a:solidFill>
                  <a:srgbClr val="C00000"/>
                </a:solidFill>
                <a:latin typeface="Times New Roman" panose="02020603050405020304" pitchFamily="18" charset="0"/>
                <a:ea typeface="Arial Black"/>
                <a:cs typeface="Times New Roman" panose="02020603050405020304" pitchFamily="18" charset="0"/>
                <a:sym typeface="Arial Black"/>
              </a:rPr>
              <a:t>THANK YOU</a:t>
            </a:r>
            <a:endParaRPr sz="4400" b="0" i="0" u="none" strike="noStrike" cap="none" dirty="0">
              <a:solidFill>
                <a:srgbClr val="C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00" y="275303"/>
            <a:ext cx="11360700" cy="6233652"/>
          </a:xfrm>
        </p:spPr>
        <p:txBody>
          <a:bodyPr/>
          <a:lstStyle/>
          <a:p>
            <a:pPr algn="l"/>
            <a:r>
              <a:rPr lang="en-US" sz="2800" b="1" u="sng" dirty="0" smtClean="0">
                <a:solidFill>
                  <a:schemeClr val="tx1"/>
                </a:solidFill>
                <a:latin typeface="Times New Roman" panose="02020603050405020304" pitchFamily="18" charset="0"/>
                <a:cs typeface="Times New Roman" panose="02020603050405020304" pitchFamily="18" charset="0"/>
              </a:rPr>
              <a:t>CONTENTS</a:t>
            </a:r>
          </a:p>
          <a:p>
            <a:pPr algn="l"/>
            <a:endParaRPr lang="en-US" sz="2800" b="1" u="sng" dirty="0">
              <a:solidFill>
                <a:srgbClr val="C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ABSTRACT</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INTRODUCTION</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TYPES OF PNEUMONIA X-RAY IMAGES</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PROBLEM STATEMENT</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ALGORITHM</a:t>
            </a:r>
          </a:p>
          <a:p>
            <a:pPr marL="76200" indent="0" algn="l"/>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LITERATURE REVIEW</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CONCLUSION</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REFERENCE</a:t>
            </a: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76200" indent="0"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800" b="1" u="sng" dirty="0" smtClean="0">
              <a:solidFill>
                <a:srgbClr val="C00000"/>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50084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002" y="250256"/>
            <a:ext cx="11973828" cy="6607743"/>
          </a:xfrm>
        </p:spPr>
        <p:txBody>
          <a:bodyPr/>
          <a:lstStyle/>
          <a:p>
            <a:r>
              <a:rPr lang="en-US" sz="2800" b="1" u="sng" dirty="0" smtClean="0">
                <a:latin typeface="Times New Roman" panose="02020603050405020304" pitchFamily="18" charset="0"/>
                <a:cs typeface="Times New Roman" panose="02020603050405020304" pitchFamily="18" charset="0"/>
              </a:rPr>
              <a:t>ABSTRACT</a:t>
            </a:r>
          </a:p>
          <a:p>
            <a:endParaRPr lang="en-US" sz="2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a:t>
            </a:r>
            <a:r>
              <a:rPr lang="en-US" sz="2400">
                <a:latin typeface="Times New Roman" panose="02020603050405020304" pitchFamily="18" charset="0"/>
                <a:cs typeface="Times New Roman" panose="02020603050405020304" pitchFamily="18" charset="0"/>
              </a:rPr>
              <a:t>study </a:t>
            </a:r>
            <a:r>
              <a:rPr lang="en-US" sz="2400" smtClean="0">
                <a:latin typeface="Times New Roman" panose="02020603050405020304" pitchFamily="18" charset="0"/>
                <a:cs typeface="Times New Roman" panose="02020603050405020304" pitchFamily="18" charset="0"/>
              </a:rPr>
              <a:t>propose </a:t>
            </a:r>
            <a:r>
              <a:rPr lang="en-US" sz="2400" dirty="0">
                <a:latin typeface="Times New Roman" panose="02020603050405020304" pitchFamily="18" charset="0"/>
                <a:cs typeface="Times New Roman" panose="02020603050405020304" pitchFamily="18" charset="0"/>
              </a:rPr>
              <a:t>a convolutional neural </a:t>
            </a:r>
            <a:r>
              <a:rPr lang="en-US" sz="2400" dirty="0" smtClean="0">
                <a:latin typeface="Times New Roman" panose="02020603050405020304" pitchFamily="18" charset="0"/>
                <a:cs typeface="Times New Roman" panose="02020603050405020304" pitchFamily="18" charset="0"/>
              </a:rPr>
              <a:t>network(CNN) </a:t>
            </a:r>
            <a:r>
              <a:rPr lang="en-US" sz="2400" dirty="0">
                <a:latin typeface="Times New Roman" panose="02020603050405020304" pitchFamily="18" charset="0"/>
                <a:cs typeface="Times New Roman" panose="02020603050405020304" pitchFamily="18" charset="0"/>
              </a:rPr>
              <a:t>model trained </a:t>
            </a:r>
            <a:r>
              <a:rPr lang="en-US" sz="2400" dirty="0" smtClean="0">
                <a:latin typeface="Times New Roman" panose="02020603050405020304" pitchFamily="18" charset="0"/>
                <a:cs typeface="Times New Roman" panose="02020603050405020304" pitchFamily="18" charset="0"/>
              </a:rPr>
              <a:t>from scratch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classify and </a:t>
            </a:r>
            <a:r>
              <a:rPr lang="en-US" sz="2400" dirty="0">
                <a:latin typeface="Times New Roman" panose="02020603050405020304" pitchFamily="18" charset="0"/>
                <a:cs typeface="Times New Roman" panose="02020603050405020304" pitchFamily="18" charset="0"/>
              </a:rPr>
              <a:t>detect the presence of pneumonia from a collection of chest X-ray </a:t>
            </a:r>
            <a:r>
              <a:rPr lang="en-US" sz="2400" dirty="0" smtClean="0">
                <a:latin typeface="Times New Roman" panose="02020603050405020304" pitchFamily="18" charset="0"/>
                <a:cs typeface="Times New Roman" panose="02020603050405020304" pitchFamily="18" charset="0"/>
              </a:rPr>
              <a:t>image samples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will constructed a convolutional neural network model from scratch to extract features from a given chest X-ray image and classify it to determine if a person is infected with pneumonia</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Our main focus is to Comparatively analyze different existing </a:t>
            </a:r>
            <a:r>
              <a:rPr lang="en-US" sz="2400" dirty="0" smtClean="0">
                <a:latin typeface="Times New Roman" panose="02020603050405020304" pitchFamily="18" charset="0"/>
                <a:cs typeface="Times New Roman" panose="02020603050405020304" pitchFamily="18" charset="0"/>
              </a:rPr>
              <a:t>deep </a:t>
            </a:r>
            <a:r>
              <a:rPr lang="en-US" sz="2400" dirty="0">
                <a:latin typeface="Times New Roman" panose="02020603050405020304" pitchFamily="18" charset="0"/>
                <a:cs typeface="Times New Roman" panose="02020603050405020304" pitchFamily="18" charset="0"/>
              </a:rPr>
              <a:t>learning and </a:t>
            </a:r>
            <a:r>
              <a:rPr lang="en-US" sz="2400" dirty="0" smtClean="0">
                <a:latin typeface="Times New Roman" panose="02020603050405020304" pitchFamily="18" charset="0"/>
                <a:cs typeface="Times New Roman" panose="02020603050405020304" pitchFamily="18" charset="0"/>
              </a:rPr>
              <a:t>machine learning </a:t>
            </a:r>
            <a:r>
              <a:rPr lang="en-US" sz="2400" dirty="0">
                <a:latin typeface="Times New Roman" panose="02020603050405020304" pitchFamily="18" charset="0"/>
                <a:cs typeface="Times New Roman" panose="02020603050405020304" pitchFamily="18" charset="0"/>
              </a:rPr>
              <a:t>technique in order to find out the most appropriate method that will support the large dataset with good accuracy of </a:t>
            </a:r>
            <a:r>
              <a:rPr lang="en-US" sz="2400" dirty="0" smtClean="0">
                <a:latin typeface="Times New Roman" panose="02020603050405020304" pitchFamily="18" charset="0"/>
                <a:cs typeface="Times New Roman" panose="02020603050405020304" pitchFamily="18" charset="0"/>
              </a:rPr>
              <a:t>prediction.</a:t>
            </a:r>
          </a:p>
          <a:p>
            <a:pPr marL="419100" indent="-34290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419100" indent="-342900" algn="l">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Chest </a:t>
            </a:r>
            <a:r>
              <a:rPr lang="en-US" sz="2400" dirty="0">
                <a:latin typeface="Times New Roman" panose="02020603050405020304" pitchFamily="18" charset="0"/>
                <a:cs typeface="Times New Roman" panose="02020603050405020304" pitchFamily="18" charset="0"/>
              </a:rPr>
              <a:t>X-ray (CXR) is one of the most used imaging techniques for detection and diagnosis </a:t>
            </a:r>
            <a:r>
              <a:rPr lang="en-US" sz="2400" dirty="0" smtClean="0">
                <a:latin typeface="Times New Roman" panose="02020603050405020304" pitchFamily="18" charset="0"/>
                <a:cs typeface="Times New Roman" panose="02020603050405020304" pitchFamily="18" charset="0"/>
              </a:rPr>
              <a:t>        Pulmonary diseases.</a:t>
            </a:r>
          </a:p>
          <a:p>
            <a:pPr algn="l">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76200" indent="0" algn="l"/>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91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00" y="144379"/>
            <a:ext cx="11360700" cy="6612555"/>
          </a:xfrm>
        </p:spPr>
        <p:txBody>
          <a:bodyPr/>
          <a:lstStyle/>
          <a:p>
            <a:r>
              <a:rPr lang="en-US" sz="2800" b="1" u="sng" dirty="0" smtClean="0">
                <a:latin typeface="Times New Roman" panose="02020603050405020304" pitchFamily="18" charset="0"/>
                <a:cs typeface="Times New Roman" panose="02020603050405020304" pitchFamily="18" charset="0"/>
              </a:rPr>
              <a:t>INTRODUCTION</a:t>
            </a:r>
          </a:p>
          <a:p>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Pneumonia </a:t>
            </a:r>
            <a:r>
              <a:rPr lang="en-US" sz="2400" dirty="0">
                <a:latin typeface="Times New Roman" panose="02020603050405020304" pitchFamily="18" charset="0"/>
                <a:cs typeface="Times New Roman" panose="02020603050405020304" pitchFamily="18" charset="0"/>
              </a:rPr>
              <a:t>is a lung infection, which can be caused by either bacteria or viruses.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b="1" u="sng" dirty="0" smtClean="0">
              <a:latin typeface="Times New Roman" panose="02020603050405020304" pitchFamily="18" charset="0"/>
              <a:cs typeface="Times New Roman" panose="02020603050405020304" pitchFamily="18" charset="0"/>
            </a:endParaRPr>
          </a:p>
          <a:p>
            <a:pPr marL="4191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Pneumonia disease is a pulmonary inflammatory condition that leads to an average of 4 million annual </a:t>
            </a:r>
            <a:r>
              <a:rPr lang="en-US" sz="2400" dirty="0" smtClean="0">
                <a:latin typeface="Times New Roman" panose="02020603050405020304" pitchFamily="18" charset="0"/>
                <a:cs typeface="Times New Roman" panose="02020603050405020304" pitchFamily="18" charset="0"/>
              </a:rPr>
              <a:t>deaths, </a:t>
            </a:r>
            <a:r>
              <a:rPr lang="en-US" sz="2400" dirty="0">
                <a:latin typeface="Times New Roman" panose="02020603050405020304" pitchFamily="18" charset="0"/>
                <a:cs typeface="Times New Roman" panose="02020603050405020304" pitchFamily="18" charset="0"/>
              </a:rPr>
              <a:t>of which majority of around 75% are children</a:t>
            </a:r>
            <a:r>
              <a:rPr lang="en-US" sz="2400" dirty="0" smtClean="0">
                <a:latin typeface="Times New Roman" panose="02020603050405020304" pitchFamily="18" charset="0"/>
                <a:cs typeface="Times New Roman" panose="02020603050405020304" pitchFamily="18" charset="0"/>
              </a:rPr>
              <a:t>.</a:t>
            </a:r>
          </a:p>
          <a:p>
            <a:pPr marL="419100" indent="-34290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4191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evidently prevails in poor regions such as remote Asian areas and sub-Saharan Africa. </a:t>
            </a:r>
            <a:endParaRPr lang="en-US" sz="2400" dirty="0" smtClean="0">
              <a:latin typeface="Times New Roman" panose="02020603050405020304" pitchFamily="18" charset="0"/>
              <a:cs typeface="Times New Roman" panose="02020603050405020304" pitchFamily="18" charset="0"/>
            </a:endParaRPr>
          </a:p>
          <a:p>
            <a:pPr marL="419100" indent="-342900" algn="just">
              <a:buFont typeface="Wingdings" panose="05000000000000000000" pitchFamily="2" charset="2"/>
              <a:buChar char="§"/>
            </a:pPr>
            <a:endParaRPr lang="en-US" sz="2400" dirty="0" smtClean="0">
              <a:latin typeface="Times New Roman" panose="02020603050405020304" pitchFamily="18" charset="0"/>
              <a:cs typeface="Times New Roman" panose="02020603050405020304" pitchFamily="18" charset="0"/>
            </a:endParaRPr>
          </a:p>
          <a:p>
            <a:pPr marL="4191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biggest challenge these regions face is the lack of field deployable diagnostic tools that can rapidly and accurately detect the disease at </a:t>
            </a:r>
            <a:r>
              <a:rPr lang="en-US" sz="2400" dirty="0" smtClean="0">
                <a:latin typeface="Times New Roman" panose="02020603050405020304" pitchFamily="18" charset="0"/>
                <a:cs typeface="Times New Roman" panose="02020603050405020304" pitchFamily="18" charset="0"/>
              </a:rPr>
              <a:t>low-cost.  </a:t>
            </a:r>
          </a:p>
          <a:p>
            <a:pPr marL="4191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191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One major concern in detecting pneumonia is that doctors can over diagnose the disease. Physicians occasionally make the diagnosis without considering canonical signs or </a:t>
            </a:r>
            <a:r>
              <a:rPr lang="en-US" sz="2400" dirty="0" smtClean="0">
                <a:latin typeface="Times New Roman" panose="02020603050405020304" pitchFamily="18" charset="0"/>
                <a:cs typeface="Times New Roman" panose="02020603050405020304" pitchFamily="18" charset="0"/>
              </a:rPr>
              <a:t>symptoms.</a:t>
            </a:r>
          </a:p>
          <a:p>
            <a:pPr marL="76200" indent="0" algn="just"/>
            <a:endParaRPr lang="en-US" sz="2400" dirty="0">
              <a:latin typeface="Times New Roman" panose="02020603050405020304" pitchFamily="18" charset="0"/>
              <a:cs typeface="Times New Roman" panose="02020603050405020304" pitchFamily="18" charset="0"/>
            </a:endParaRPr>
          </a:p>
          <a:p>
            <a:pPr marL="76200" indent="0" algn="just"/>
            <a:endParaRPr lang="en-US" sz="2400" dirty="0" smtClean="0">
              <a:latin typeface="Times New Roman" panose="02020603050405020304" pitchFamily="18" charset="0"/>
              <a:cs typeface="Times New Roman" panose="02020603050405020304" pitchFamily="18" charset="0"/>
            </a:endParaRPr>
          </a:p>
          <a:p>
            <a:pPr marL="76200" indent="0"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97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002" y="182880"/>
            <a:ext cx="11944952" cy="6554804"/>
          </a:xfrm>
        </p:spPr>
        <p:txBody>
          <a:bodyPr/>
          <a:lstStyle/>
          <a:p>
            <a:r>
              <a:rPr lang="en-US" sz="2800" b="1" u="sng" dirty="0" smtClean="0">
                <a:latin typeface="Times New Roman" panose="02020603050405020304" pitchFamily="18" charset="0"/>
                <a:cs typeface="Times New Roman" panose="02020603050405020304" pitchFamily="18" charset="0"/>
              </a:rPr>
              <a:t>INTRODUCTION</a:t>
            </a:r>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COND.</a:t>
            </a:r>
          </a:p>
          <a:p>
            <a:endParaRPr lang="en-US" sz="2800" b="1" u="sng" dirty="0" smtClean="0">
              <a:latin typeface="Times New Roman" panose="02020603050405020304" pitchFamily="18" charset="0"/>
              <a:cs typeface="Times New Roman" panose="02020603050405020304" pitchFamily="18" charset="0"/>
            </a:endParaRPr>
          </a:p>
          <a:p>
            <a:pPr marL="53340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Statistics shows that there is an increase in pneumonia diagnosis but little evidence on the decrease of morbidity and mortality rate from pneumonia. </a:t>
            </a:r>
          </a:p>
          <a:p>
            <a:pPr marL="533400" indent="-457200" algn="just">
              <a:buFont typeface="Wingdings" panose="05000000000000000000" pitchFamily="2" charset="2"/>
              <a:buChar char="§"/>
            </a:pPr>
            <a:endParaRPr lang="en-US" sz="28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mostly due to pneumonia having no standard definitions in terms </a:t>
            </a:r>
            <a:r>
              <a:rPr lang="en-US" sz="2400" dirty="0" smtClean="0">
                <a:latin typeface="Times New Roman" panose="02020603050405020304" pitchFamily="18" charset="0"/>
                <a:cs typeface="Times New Roman" panose="02020603050405020304" pitchFamily="18" charset="0"/>
              </a:rPr>
              <a:t>of signs </a:t>
            </a:r>
            <a:r>
              <a:rPr lang="en-US" sz="2400" dirty="0">
                <a:latin typeface="Times New Roman" panose="02020603050405020304" pitchFamily="18" charset="0"/>
                <a:cs typeface="Times New Roman" panose="02020603050405020304" pitchFamily="18" charset="0"/>
              </a:rPr>
              <a:t>and symptoms.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patients do simply have fever and cough and healthcare </a:t>
            </a:r>
            <a:r>
              <a:rPr lang="en-US" sz="2400" dirty="0" smtClean="0">
                <a:latin typeface="Times New Roman" panose="02020603050405020304" pitchFamily="18" charset="0"/>
                <a:cs typeface="Times New Roman" panose="02020603050405020304" pitchFamily="18" charset="0"/>
              </a:rPr>
              <a:t>professionals misdiagnose </a:t>
            </a:r>
            <a:r>
              <a:rPr lang="en-US" sz="2400" dirty="0">
                <a:latin typeface="Times New Roman" panose="02020603050405020304" pitchFamily="18" charset="0"/>
                <a:cs typeface="Times New Roman" panose="02020603050405020304" pitchFamily="18" charset="0"/>
              </a:rPr>
              <a:t>them to already having </a:t>
            </a:r>
            <a:r>
              <a:rPr lang="en-US" sz="2400" dirty="0" smtClean="0">
                <a:latin typeface="Times New Roman" panose="02020603050405020304" pitchFamily="18" charset="0"/>
                <a:cs typeface="Times New Roman" panose="02020603050405020304" pitchFamily="18" charset="0"/>
              </a:rPr>
              <a:t>pneumonia.</a:t>
            </a: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causes patients to not receive the necessary and appropriate treatment which puts </a:t>
            </a:r>
            <a:r>
              <a:rPr lang="en-US" sz="2400" dirty="0" smtClean="0">
                <a:latin typeface="Times New Roman" panose="02020603050405020304" pitchFamily="18" charset="0"/>
                <a:cs typeface="Times New Roman" panose="02020603050405020304" pitchFamily="18" charset="0"/>
              </a:rPr>
              <a:t>them </a:t>
            </a:r>
            <a:r>
              <a:rPr lang="en-US" sz="2400" dirty="0">
                <a:latin typeface="Times New Roman" panose="02020603050405020304" pitchFamily="18" charset="0"/>
                <a:cs typeface="Times New Roman" panose="02020603050405020304" pitchFamily="18" charset="0"/>
              </a:rPr>
              <a:t>more at risk of making their illnesses more severe.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may also highly likely spend too much on medicine and medical procedures that they do not need.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2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067" y="88489"/>
            <a:ext cx="11360700" cy="6524067"/>
          </a:xfrm>
        </p:spPr>
        <p:txBody>
          <a:bodyPr/>
          <a:lstStyle/>
          <a:p>
            <a:r>
              <a:rPr lang="en-US" sz="2800" b="1" u="sng" dirty="0">
                <a:latin typeface="Times New Roman" panose="02020603050405020304" pitchFamily="18" charset="0"/>
                <a:cs typeface="Times New Roman" panose="02020603050405020304" pitchFamily="18" charset="0"/>
              </a:rPr>
              <a:t>TYPES OF </a:t>
            </a:r>
            <a:r>
              <a:rPr lang="en-US" sz="2800" b="1" u="sng" dirty="0" smtClean="0">
                <a:latin typeface="Times New Roman" panose="02020603050405020304" pitchFamily="18" charset="0"/>
                <a:cs typeface="Times New Roman" panose="02020603050405020304" pitchFamily="18" charset="0"/>
              </a:rPr>
              <a:t>PNEUMONIA X-RAY IMAGES</a:t>
            </a:r>
            <a:r>
              <a:rPr lang="en-US" sz="4000" b="1" u="sng" dirty="0">
                <a:latin typeface="Times New Roman" panose="02020603050405020304" pitchFamily="18" charset="0"/>
                <a:cs typeface="Times New Roman" panose="02020603050405020304" pitchFamily="18" charset="0"/>
              </a:rPr>
              <a:t/>
            </a:r>
            <a:br>
              <a:rPr lang="en-US" sz="4000" b="1" u="sng" dirty="0">
                <a:latin typeface="Times New Roman" panose="02020603050405020304" pitchFamily="18" charset="0"/>
                <a:cs typeface="Times New Roman" panose="02020603050405020304" pitchFamily="18" charset="0"/>
              </a:rPr>
            </a:br>
            <a:endParaRPr lang="en-US"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41" y="717755"/>
            <a:ext cx="11030552" cy="5894801"/>
          </a:xfrm>
          <a:prstGeom prst="rect">
            <a:avLst/>
          </a:prstGeom>
        </p:spPr>
      </p:pic>
    </p:spTree>
    <p:extLst>
      <p:ext uri="{BB962C8B-B14F-4D97-AF65-F5344CB8AC3E}">
        <p14:creationId xmlns:p14="http://schemas.microsoft.com/office/powerpoint/2010/main" val="799578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5600" y="240632"/>
            <a:ext cx="11360700" cy="6275671"/>
          </a:xfrm>
        </p:spPr>
        <p:txBody>
          <a:bodyPr/>
          <a:lstStyle/>
          <a:p>
            <a:r>
              <a:rPr lang="en-US" sz="2800" b="1" u="sng" dirty="0" smtClean="0">
                <a:latin typeface="Times New Roman" panose="02020603050405020304" pitchFamily="18" charset="0"/>
                <a:cs typeface="Times New Roman" panose="02020603050405020304" pitchFamily="18" charset="0"/>
              </a:rPr>
              <a:t>PROBLEM</a:t>
            </a:r>
            <a:r>
              <a:rPr lang="en-US" sz="2800" b="1" dirty="0" smtClean="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STATEMENT</a:t>
            </a:r>
          </a:p>
          <a:p>
            <a:endParaRPr lang="en-US" sz="28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Build </a:t>
            </a:r>
            <a:r>
              <a:rPr lang="en-US" sz="2400" dirty="0">
                <a:latin typeface="Times New Roman" panose="02020603050405020304" pitchFamily="18" charset="0"/>
                <a:cs typeface="Times New Roman" panose="02020603050405020304" pitchFamily="18" charset="0"/>
              </a:rPr>
              <a:t>an algorithm to automatically identify whether a patient is suffering from pneumonia or not by looking at chest X-ray images.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algorithm had to be extremely accurate because lives of people is at stake</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can be downloaded from the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website.</a:t>
            </a:r>
          </a:p>
          <a:p>
            <a:pPr algn="just">
              <a:buFont typeface="Wingdings" panose="05000000000000000000" pitchFamily="2" charset="2"/>
              <a:buChar char="§"/>
            </a:pP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Will use Environment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tools:-</a:t>
            </a:r>
          </a:p>
          <a:p>
            <a:pPr marL="76200" indent="0" algn="l"/>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scikit</a:t>
            </a:r>
            <a:r>
              <a:rPr lang="en-US" sz="2400" dirty="0" smtClean="0">
                <a:latin typeface="Times New Roman" panose="02020603050405020304" pitchFamily="18" charset="0"/>
                <a:cs typeface="Times New Roman" panose="02020603050405020304" pitchFamily="18" charset="0"/>
              </a:rPr>
              <a:t>-learn</a:t>
            </a:r>
          </a:p>
          <a:p>
            <a:pPr marL="76200" indent="0" algn="l"/>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keras</a:t>
            </a:r>
            <a:endParaRPr lang="en-US" sz="2400" dirty="0" smtClean="0">
              <a:latin typeface="Times New Roman" panose="02020603050405020304" pitchFamily="18" charset="0"/>
              <a:cs typeface="Times New Roman" panose="02020603050405020304" pitchFamily="18" charset="0"/>
            </a:endParaRPr>
          </a:p>
          <a:p>
            <a:pPr marL="76200" indent="0" algn="l"/>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numpy</a:t>
            </a:r>
            <a:endParaRPr lang="en-US" sz="2400" dirty="0" smtClean="0">
              <a:latin typeface="Times New Roman" panose="02020603050405020304" pitchFamily="18" charset="0"/>
              <a:cs typeface="Times New Roman" panose="02020603050405020304" pitchFamily="18" charset="0"/>
            </a:endParaRPr>
          </a:p>
          <a:p>
            <a:pPr marL="76200" indent="0" algn="l"/>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pandas</a:t>
            </a:r>
          </a:p>
          <a:p>
            <a:pPr marL="76200" indent="0" algn="l"/>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matplotlib</a:t>
            </a:r>
            <a:endParaRPr lang="en-US" sz="2400" dirty="0">
              <a:latin typeface="Times New Roman" panose="02020603050405020304" pitchFamily="18" charset="0"/>
              <a:cs typeface="Times New Roman" panose="02020603050405020304" pitchFamily="18" charset="0"/>
            </a:endParaRPr>
          </a:p>
          <a:p>
            <a:pPr marL="76200" indent="0" algn="l"/>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405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762" y="0"/>
            <a:ext cx="11360700" cy="6857999"/>
          </a:xfrm>
        </p:spPr>
        <p:txBody>
          <a:bodyPr/>
          <a:lstStyle/>
          <a:p>
            <a:r>
              <a:rPr lang="en-US" sz="2800" b="1" u="sng" dirty="0" smtClean="0">
                <a:latin typeface="Times New Roman" panose="02020603050405020304" pitchFamily="18" charset="0"/>
                <a:cs typeface="Times New Roman" panose="02020603050405020304" pitchFamily="18" charset="0"/>
              </a:rPr>
              <a:t>ALGORITHM</a:t>
            </a:r>
          </a:p>
          <a:p>
            <a:endParaRPr lang="en-US" sz="2800" b="1" u="sng" dirty="0" smtClean="0">
              <a:latin typeface="Times New Roman" panose="02020603050405020304" pitchFamily="18" charset="0"/>
              <a:cs typeface="Times New Roman" panose="02020603050405020304" pitchFamily="18" charset="0"/>
            </a:endParaRPr>
          </a:p>
          <a:p>
            <a:endParaRPr lang="en-US" sz="2800" b="1" u="sng" dirty="0" smtClean="0">
              <a:latin typeface="Times New Roman" panose="02020603050405020304" pitchFamily="18" charset="0"/>
              <a:cs typeface="Times New Roman" panose="02020603050405020304" pitchFamily="18" charset="0"/>
            </a:endParaRPr>
          </a:p>
          <a:p>
            <a:pPr marL="4191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Convolutional Neural Network </a:t>
            </a:r>
            <a:r>
              <a:rPr lang="en-US" sz="2400" b="1" dirty="0" smtClean="0">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is a Deep Learning algorithm which can take in an input image, assign </a:t>
            </a:r>
            <a:r>
              <a:rPr lang="en-US" sz="2400" dirty="0" smtClean="0">
                <a:latin typeface="Times New Roman" panose="02020603050405020304" pitchFamily="18" charset="0"/>
                <a:cs typeface="Times New Roman" panose="02020603050405020304" pitchFamily="18" charset="0"/>
              </a:rPr>
              <a:t>importance </a:t>
            </a:r>
            <a:r>
              <a:rPr lang="en-US" sz="2400" dirty="0">
                <a:latin typeface="Times New Roman" panose="02020603050405020304" pitchFamily="18" charset="0"/>
                <a:cs typeface="Times New Roman" panose="02020603050405020304" pitchFamily="18" charset="0"/>
              </a:rPr>
              <a:t>to various </a:t>
            </a:r>
            <a:r>
              <a:rPr lang="en-US" sz="2400" dirty="0" smtClean="0">
                <a:latin typeface="Times New Roman" panose="02020603050405020304" pitchFamily="18" charset="0"/>
                <a:cs typeface="Times New Roman" panose="02020603050405020304" pitchFamily="18" charset="0"/>
              </a:rPr>
              <a:t>aspects </a:t>
            </a:r>
            <a:r>
              <a:rPr lang="en-US" sz="2400" dirty="0">
                <a:latin typeface="Times New Roman" panose="02020603050405020304" pitchFamily="18" charset="0"/>
                <a:cs typeface="Times New Roman" panose="02020603050405020304" pitchFamily="18" charset="0"/>
              </a:rPr>
              <a:t>in the image and be able to differentiate one from the other</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4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convolutional neural </a:t>
            </a:r>
            <a:r>
              <a:rPr lang="en-US" sz="2400" dirty="0" smtClean="0">
                <a:latin typeface="Times New Roman" panose="02020603050405020304" pitchFamily="18" charset="0"/>
                <a:cs typeface="Times New Roman" panose="02020603050405020304" pitchFamily="18" charset="0"/>
              </a:rPr>
              <a:t>network </a:t>
            </a:r>
            <a:r>
              <a:rPr lang="en-US" sz="2400" dirty="0">
                <a:latin typeface="Times New Roman" panose="02020603050405020304" pitchFamily="18" charset="0"/>
                <a:cs typeface="Times New Roman" panose="02020603050405020304" pitchFamily="18" charset="0"/>
              </a:rPr>
              <a:t>is a specialized type of neural network model designed for working with two-dimensional image data, although they can be used with one-dimensional and three-dimensional data</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4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CNN image classifications takes an input image, process it and classify it under certain </a:t>
            </a:r>
            <a:r>
              <a:rPr lang="en-US" sz="2400" dirty="0" smtClean="0">
                <a:latin typeface="Times New Roman" panose="02020603050405020304" pitchFamily="18" charset="0"/>
                <a:cs typeface="Times New Roman" panose="02020603050405020304" pitchFamily="18" charset="0"/>
              </a:rPr>
              <a:t>categories. </a:t>
            </a:r>
            <a:r>
              <a:rPr lang="en-US" sz="2400" dirty="0">
                <a:latin typeface="Times New Roman" panose="02020603050405020304" pitchFamily="18" charset="0"/>
                <a:cs typeface="Times New Roman" panose="02020603050405020304" pitchFamily="18" charset="0"/>
              </a:rPr>
              <a:t>Computers sees an input image as array of pixels and it depends on the image resolution. Based on the image resolution, it will see h x w x d( h = Height, w = Width, d = Dimension </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24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996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p:nvPr/>
        </p:nvSpPr>
        <p:spPr>
          <a:xfrm>
            <a:off x="561400" y="186812"/>
            <a:ext cx="11112440" cy="65581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1" i="1" u="none" strike="noStrike" cap="none" dirty="0">
                <a:solidFill>
                  <a:schemeClr val="dk1"/>
                </a:solidFill>
                <a:latin typeface="+mn-lt"/>
                <a:ea typeface="Arial Black"/>
                <a:cs typeface="Arial Black"/>
                <a:sym typeface="Arial Black"/>
              </a:rPr>
              <a:t>                    </a:t>
            </a:r>
            <a:r>
              <a:rPr lang="en-IN" sz="2800" b="1" i="1" u="none" strike="noStrike" cap="none" dirty="0" smtClean="0">
                <a:solidFill>
                  <a:schemeClr val="dk1"/>
                </a:solidFill>
                <a:latin typeface="+mn-lt"/>
                <a:ea typeface="Arial Black"/>
                <a:cs typeface="Arial Black"/>
                <a:sym typeface="Arial Black"/>
              </a:rPr>
              <a:t>          </a:t>
            </a:r>
            <a:r>
              <a:rPr lang="en-IN" sz="2800" b="1" u="sng" strike="noStrike" cap="none" dirty="0" smtClean="0">
                <a:solidFill>
                  <a:schemeClr val="dk1"/>
                </a:solidFill>
                <a:latin typeface="Times New Roman" panose="02020603050405020304" pitchFamily="18" charset="0"/>
                <a:ea typeface="Arial Black"/>
                <a:cs typeface="Times New Roman" panose="02020603050405020304" pitchFamily="18" charset="0"/>
                <a:sym typeface="Arial Black"/>
              </a:rPr>
              <a:t>LITERATURE</a:t>
            </a:r>
            <a:r>
              <a:rPr lang="en-IN" sz="2800" b="1" strike="noStrike" cap="none" dirty="0" smtClean="0">
                <a:solidFill>
                  <a:schemeClr val="dk1"/>
                </a:solidFill>
                <a:latin typeface="Times New Roman" panose="02020603050405020304" pitchFamily="18" charset="0"/>
                <a:ea typeface="Arial Black"/>
                <a:cs typeface="Times New Roman" panose="02020603050405020304" pitchFamily="18" charset="0"/>
                <a:sym typeface="Arial Black"/>
              </a:rPr>
              <a:t> </a:t>
            </a:r>
            <a:r>
              <a:rPr lang="en-IN" sz="2800" b="1" u="sng" dirty="0" smtClean="0">
                <a:solidFill>
                  <a:schemeClr val="dk1"/>
                </a:solidFill>
                <a:latin typeface="Times New Roman" panose="02020603050405020304" pitchFamily="18" charset="0"/>
                <a:ea typeface="Arial Black"/>
                <a:cs typeface="Times New Roman" panose="02020603050405020304" pitchFamily="18" charset="0"/>
                <a:sym typeface="Arial Black"/>
              </a:rPr>
              <a:t>REVIEW</a:t>
            </a:r>
            <a:endParaRPr lang="en-IN" sz="2800" b="1" u="sng" strike="noStrike" cap="none" dirty="0" smtClean="0">
              <a:solidFill>
                <a:schemeClr val="dk1"/>
              </a:solidFill>
              <a:latin typeface="Times New Roman" panose="02020603050405020304" pitchFamily="18" charset="0"/>
              <a:ea typeface="Arial Black"/>
              <a:cs typeface="Times New Roman" panose="02020603050405020304" pitchFamily="18" charset="0"/>
              <a:sym typeface="Arial Black"/>
            </a:endParaRPr>
          </a:p>
          <a:p>
            <a:pPr marL="0" marR="0" lvl="0" indent="0" algn="l" rtl="0">
              <a:lnSpc>
                <a:spcPct val="100000"/>
              </a:lnSpc>
              <a:spcBef>
                <a:spcPts val="0"/>
              </a:spcBef>
              <a:spcAft>
                <a:spcPts val="0"/>
              </a:spcAft>
              <a:buClr>
                <a:srgbClr val="000000"/>
              </a:buClr>
              <a:buSzPts val="2800"/>
              <a:buFont typeface="Arial"/>
              <a:buNone/>
            </a:pPr>
            <a:endParaRPr lang="en-IN" sz="2400" b="1" u="none" strike="noStrike" cap="none" dirty="0" smtClean="0">
              <a:solidFill>
                <a:schemeClr val="dk1"/>
              </a:solidFill>
              <a:latin typeface="+mn-lt"/>
              <a:ea typeface="Arial Black"/>
              <a:cs typeface="Times New Roman" panose="02020603050405020304" pitchFamily="18" charset="0"/>
              <a:sym typeface="Arial Black"/>
            </a:endParaRPr>
          </a:p>
          <a:p>
            <a:pPr marL="457200" indent="-4572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several issues in the Pediatric Chest </a:t>
            </a:r>
            <a:r>
              <a:rPr lang="en-US" sz="2400" dirty="0" smtClean="0">
                <a:latin typeface="Times New Roman" panose="02020603050405020304" pitchFamily="18" charset="0"/>
                <a:cs typeface="Times New Roman" panose="02020603050405020304" pitchFamily="18" charset="0"/>
              </a:rPr>
              <a:t>X-ray </a:t>
            </a:r>
            <a:r>
              <a:rPr lang="en-US" sz="2400" dirty="0">
                <a:latin typeface="Times New Roman" panose="02020603050405020304" pitchFamily="18" charset="0"/>
                <a:cs typeface="Times New Roman" panose="02020603050405020304" pitchFamily="18" charset="0"/>
              </a:rPr>
              <a:t>dataset under study, as follow that lead the models to learn undesirable </a:t>
            </a:r>
            <a:r>
              <a:rPr lang="en-US" sz="2400" dirty="0" smtClean="0">
                <a:latin typeface="Times New Roman" panose="02020603050405020304" pitchFamily="18" charset="0"/>
                <a:cs typeface="Times New Roman" panose="02020603050405020304" pitchFamily="18" charset="0"/>
              </a:rPr>
              <a:t>patterns.</a:t>
            </a:r>
          </a:p>
          <a:p>
            <a:pPr marL="457200" indent="-4572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
            </a:pPr>
            <a:r>
              <a:rPr lang="en-US" sz="2400" dirty="0">
                <a:solidFill>
                  <a:schemeClr val="dk1"/>
                </a:solidFill>
                <a:latin typeface="Times New Roman" panose="02020603050405020304" pitchFamily="18" charset="0"/>
                <a:cs typeface="Times New Roman" panose="02020603050405020304" pitchFamily="18" charset="0"/>
              </a:rPr>
              <a:t>The main objective of present researches is to classify a certain x-ray image at a fast rate which is achieved in this study because of the formulation of bottleneck </a:t>
            </a:r>
            <a:r>
              <a:rPr lang="en-US" sz="2400" dirty="0" smtClean="0">
                <a:solidFill>
                  <a:schemeClr val="dk1"/>
                </a:solidFill>
                <a:latin typeface="Times New Roman" panose="02020603050405020304" pitchFamily="18" charset="0"/>
                <a:cs typeface="Times New Roman" panose="02020603050405020304" pitchFamily="18" charset="0"/>
              </a:rPr>
              <a:t>layers. </a:t>
            </a:r>
            <a:endParaRPr lang="en-US" sz="2400" dirty="0">
              <a:solidFill>
                <a:schemeClr val="dk1"/>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Lung infections are usually presented with white patches which do not have specific borders and have lower contrast as compared to other tissues, so convolution operation instead of detecting the pattern of consolidation learns to detect shapes with sharp edges in the images such as ribs, spine, heart, shoulder, </a:t>
            </a:r>
            <a:r>
              <a:rPr lang="en-US" sz="2400" dirty="0" smtClean="0">
                <a:latin typeface="Times New Roman" panose="02020603050405020304" pitchFamily="18" charset="0"/>
                <a:cs typeface="Times New Roman" panose="02020603050405020304" pitchFamily="18" charset="0"/>
              </a:rPr>
              <a:t>etc.</a:t>
            </a:r>
            <a:endParaRPr lang="en-US" sz="24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Based from related researches, artificial intelligence and machine learning are the most looked-upon methodologies to accurately classify and identify health issues especially with regards to the diagnosis of </a:t>
            </a:r>
            <a:r>
              <a:rPr lang="en-US" sz="2400" dirty="0" smtClean="0">
                <a:latin typeface="Times New Roman" panose="02020603050405020304" pitchFamily="18" charset="0"/>
                <a:cs typeface="Times New Roman" panose="02020603050405020304" pitchFamily="18" charset="0"/>
              </a:rPr>
              <a:t>pneumonia.</a:t>
            </a:r>
          </a:p>
          <a:p>
            <a:pPr marL="342900" indent="-342900" algn="just">
              <a:buFont typeface="Wingdings" panose="05000000000000000000" pitchFamily="2" charset="2"/>
              <a:buChar char="§"/>
            </a:pPr>
            <a:endParaRPr sz="2400" b="0" i="0" u="none" strike="noStrike" cap="none" dirty="0">
              <a:solidFill>
                <a:schemeClr val="dk1"/>
              </a:solidFill>
              <a:latin typeface="Times New Roman" panose="02020603050405020304" pitchFamily="18" charset="0"/>
              <a:ea typeface="Arial Black"/>
              <a:cs typeface="Times New Roman" panose="02020603050405020304" pitchFamily="18" charset="0"/>
              <a:sym typeface="Arial Black"/>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Noto Sans Symbols"/>
              <a:buNone/>
            </a:pPr>
            <a:endParaRPr sz="20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Noto Sans Symbols"/>
              <a:buNone/>
            </a:pPr>
            <a:endParaRPr sz="2000" b="1" i="0" u="sng"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IN" sz="2800" b="1" i="0" u="sng" strike="noStrike" cap="none" dirty="0">
                <a:solidFill>
                  <a:schemeClr val="dk1"/>
                </a:solidFill>
                <a:latin typeface="Arial Black"/>
                <a:ea typeface="Arial Black"/>
                <a:cs typeface="Arial Black"/>
                <a:sym typeface="Arial Black"/>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2800" b="1" i="0" u="sng" strike="noStrike" cap="none" dirty="0">
              <a:solidFill>
                <a:schemeClr val="dk1"/>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5734</TotalTime>
  <Words>648</Words>
  <Application>Microsoft Office PowerPoint</Application>
  <PresentationFormat>Widescreen</PresentationFormat>
  <Paragraphs>122</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Noto Sans Symbols</vt:lpstr>
      <vt:lpstr>Libre Franklin</vt:lpstr>
      <vt:lpstr>Times New Roman</vt:lpstr>
      <vt:lpstr>Wingdings</vt:lpstr>
      <vt:lpstr>Arial</vt:lpstr>
      <vt:lpstr>Simple Light</vt:lpstr>
      <vt:lpstr>    CHEST PNEUMONIA X-RAY IMAGES USING DEEP LEARNING</vt:lpstr>
      <vt:lpstr>PowerPoint Presentation</vt:lpstr>
      <vt:lpstr>PowerPoint Presentation</vt:lpstr>
      <vt:lpstr>PowerPoint Presentation</vt:lpstr>
      <vt:lpstr>PowerPoint Presentation</vt:lpstr>
      <vt:lpstr>TYPES OF PNEUMONIA X-RAY IMAGES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IDENTIFICATION USING                  IMAGE PROCESSING</dc:title>
  <dc:creator>A.A</dc:creator>
  <cp:lastModifiedBy>srishtimehta0@gmail.com</cp:lastModifiedBy>
  <cp:revision>167</cp:revision>
  <dcterms:modified xsi:type="dcterms:W3CDTF">2020-10-28T11:12:41Z</dcterms:modified>
</cp:coreProperties>
</file>