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9" r:id="rId9"/>
    <p:sldId id="272" r:id="rId10"/>
    <p:sldId id="271" r:id="rId11"/>
    <p:sldId id="264" r:id="rId12"/>
    <p:sldId id="273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BB"/>
    <a:srgbClr val="258BC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kthi%20R\Downloads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kthi%20R\Downloads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kthi%20R\Downloads\employee_data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(1).csv]Sheet2!PivotTable2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>
                <a:effectLst/>
              </a:rPr>
              <a:t>Male employees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6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6</c:v>
                </c:pt>
                <c:pt idx="7">
                  <c:v>8</c:v>
                </c:pt>
                <c:pt idx="8">
                  <c:v>7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6</c:v>
                </c:pt>
                <c:pt idx="1">
                  <c:v>12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10</c:v>
                </c:pt>
                <c:pt idx="7">
                  <c:v>6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24</c:v>
                </c:pt>
                <c:pt idx="3">
                  <c:v>30</c:v>
                </c:pt>
                <c:pt idx="4">
                  <c:v>23</c:v>
                </c:pt>
                <c:pt idx="5">
                  <c:v>20</c:v>
                </c:pt>
                <c:pt idx="6">
                  <c:v>29</c:v>
                </c:pt>
                <c:pt idx="7">
                  <c:v>31</c:v>
                </c:pt>
                <c:pt idx="8">
                  <c:v>30</c:v>
                </c:pt>
                <c:pt idx="9">
                  <c:v>27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886104"/>
        <c:axId val="374880616"/>
      </c:barChart>
      <c:catAx>
        <c:axId val="37488610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80616"/>
        <c:crosses val="autoZero"/>
        <c:auto val="1"/>
        <c:lblAlgn val="ctr"/>
        <c:lblOffset val="100"/>
        <c:noMultiLvlLbl val="0"/>
      </c:catAx>
      <c:valAx>
        <c:axId val="37488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8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(1).csv]Sheet2!PivotTable2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>
                <a:effectLst/>
              </a:rPr>
              <a:t>Female employees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6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6</c:v>
                </c:pt>
                <c:pt idx="7">
                  <c:v>8</c:v>
                </c:pt>
                <c:pt idx="8">
                  <c:v>7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6</c:v>
                </c:pt>
                <c:pt idx="1">
                  <c:v>12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10</c:v>
                </c:pt>
                <c:pt idx="7">
                  <c:v>6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24</c:v>
                </c:pt>
                <c:pt idx="3">
                  <c:v>30</c:v>
                </c:pt>
                <c:pt idx="4">
                  <c:v>23</c:v>
                </c:pt>
                <c:pt idx="5">
                  <c:v>20</c:v>
                </c:pt>
                <c:pt idx="6">
                  <c:v>29</c:v>
                </c:pt>
                <c:pt idx="7">
                  <c:v>31</c:v>
                </c:pt>
                <c:pt idx="8">
                  <c:v>30</c:v>
                </c:pt>
                <c:pt idx="9">
                  <c:v>27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884688"/>
        <c:axId val="330886256"/>
      </c:barChart>
      <c:catAx>
        <c:axId val="330884688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86256"/>
        <c:crosses val="autoZero"/>
        <c:auto val="1"/>
        <c:lblAlgn val="ctr"/>
        <c:lblOffset val="100"/>
        <c:noMultiLvlLbl val="0"/>
      </c:catAx>
      <c:valAx>
        <c:axId val="33088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88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(1).csv]Sheet2!PivotTable2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6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6</c:v>
                </c:pt>
                <c:pt idx="7">
                  <c:v>8</c:v>
                </c:pt>
                <c:pt idx="8">
                  <c:v>7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6</c:v>
                </c:pt>
                <c:pt idx="1">
                  <c:v>12</c:v>
                </c:pt>
                <c:pt idx="2">
                  <c:v>6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10</c:v>
                </c:pt>
                <c:pt idx="7">
                  <c:v>6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24</c:v>
                </c:pt>
                <c:pt idx="3">
                  <c:v>30</c:v>
                </c:pt>
                <c:pt idx="4">
                  <c:v>23</c:v>
                </c:pt>
                <c:pt idx="5">
                  <c:v>20</c:v>
                </c:pt>
                <c:pt idx="6">
                  <c:v>29</c:v>
                </c:pt>
                <c:pt idx="7">
                  <c:v>31</c:v>
                </c:pt>
                <c:pt idx="8">
                  <c:v>30</c:v>
                </c:pt>
                <c:pt idx="9">
                  <c:v>27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788432"/>
        <c:axId val="329789216"/>
      </c:barChart>
      <c:catAx>
        <c:axId val="329788432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789216"/>
        <c:crosses val="autoZero"/>
        <c:auto val="1"/>
        <c:lblAlgn val="ctr"/>
        <c:lblOffset val="100"/>
        <c:noMultiLvlLbl val="0"/>
      </c:catAx>
      <c:valAx>
        <c:axId val="32978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78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563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73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4586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5971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7732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37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511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472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8509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98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10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681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0129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10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6256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24586" y="133269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525125" y="227588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8301" y="593471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38200" y="302535"/>
            <a:ext cx="9220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47799" y="3265070"/>
            <a:ext cx="9742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STUDENT </a:t>
            </a:r>
            <a:r>
              <a:rPr lang="en-US" sz="2400" dirty="0" smtClean="0">
                <a:latin typeface="Arial Black" panose="020B0A04020102020204" pitchFamily="34" charset="0"/>
              </a:rPr>
              <a:t>NAME: NIVETHA </a:t>
            </a:r>
            <a:r>
              <a:rPr lang="en-US" sz="2400" dirty="0">
                <a:latin typeface="Arial Black" panose="020B0A04020102020204" pitchFamily="34" charset="0"/>
              </a:rPr>
              <a:t>P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REGISTER </a:t>
            </a:r>
            <a:r>
              <a:rPr lang="en-US" sz="2400" dirty="0" smtClean="0">
                <a:latin typeface="Arial Black" panose="020B0A04020102020204" pitchFamily="34" charset="0"/>
              </a:rPr>
              <a:t>NO    :312208435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DEPARTMENT    :B.COM GENARAL</a:t>
            </a:r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COLLEGE           : </a:t>
            </a:r>
            <a:r>
              <a:rPr lang="en-US" sz="2400" dirty="0">
                <a:latin typeface="Arial Black" panose="020B0A04020102020204" pitchFamily="34" charset="0"/>
              </a:rPr>
              <a:t>CHELLAMMAL WOMANS  COLLAGE</a:t>
            </a:r>
            <a:endParaRPr lang="en-IN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60" y="13843"/>
            <a:ext cx="10571998" cy="970450"/>
          </a:xfrm>
          <a:prstGeom prst="rect">
            <a:avLst/>
          </a:prstGeom>
        </p:spPr>
        <p:txBody>
          <a:bodyPr vert="horz" wrap="square" lIns="0" tIns="15646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30"/>
              </a:spcBef>
            </a:pPr>
            <a:r>
              <a:rPr sz="4250" spc="-140" dirty="0"/>
              <a:t>THE</a:t>
            </a:r>
            <a:r>
              <a:rPr sz="4250" spc="-90" dirty="0"/>
              <a:t> </a:t>
            </a:r>
            <a:r>
              <a:rPr sz="4250" spc="325" dirty="0"/>
              <a:t>"WOW"</a:t>
            </a:r>
            <a:r>
              <a:rPr sz="4250" spc="-40" dirty="0"/>
              <a:t> </a:t>
            </a:r>
            <a:r>
              <a:rPr sz="4250" spc="120" dirty="0"/>
              <a:t>IN</a:t>
            </a:r>
            <a:r>
              <a:rPr sz="4250" spc="-140" dirty="0"/>
              <a:t> </a:t>
            </a:r>
            <a:r>
              <a:rPr sz="4250" spc="335" dirty="0"/>
              <a:t>OUR</a:t>
            </a:r>
            <a:r>
              <a:rPr sz="4250" spc="-145" dirty="0"/>
              <a:t> </a:t>
            </a:r>
            <a:r>
              <a:rPr sz="4250" spc="135" dirty="0"/>
              <a:t>SOLUTION</a:t>
            </a:r>
            <a:endParaRPr sz="4250" dirty="0"/>
          </a:p>
        </p:txBody>
      </p:sp>
      <p:sp>
        <p:nvSpPr>
          <p:cNvPr id="33" name="object 33"/>
          <p:cNvSpPr/>
          <p:nvPr/>
        </p:nvSpPr>
        <p:spPr>
          <a:xfrm>
            <a:off x="5987288" y="2610422"/>
            <a:ext cx="3222625" cy="361950"/>
          </a:xfrm>
          <a:custGeom>
            <a:avLst/>
            <a:gdLst/>
            <a:ahLst/>
            <a:cxnLst/>
            <a:rect l="l" t="t" r="r" b="b"/>
            <a:pathLst>
              <a:path w="3222625" h="361950">
                <a:moveTo>
                  <a:pt x="3222625" y="0"/>
                </a:moveTo>
                <a:lnTo>
                  <a:pt x="0" y="0"/>
                </a:lnTo>
                <a:lnTo>
                  <a:pt x="0" y="361950"/>
                </a:lnTo>
                <a:lnTo>
                  <a:pt x="3222625" y="361950"/>
                </a:lnTo>
                <a:lnTo>
                  <a:pt x="322262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979159" y="2590800"/>
            <a:ext cx="3166745" cy="39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84001" y="5712838"/>
            <a:ext cx="252729" cy="9544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200" spc="50" dirty="0">
                <a:solidFill>
                  <a:srgbClr val="092F49"/>
                </a:solidFill>
                <a:latin typeface="Trebuchet MS"/>
                <a:cs typeface="Trebuchet MS"/>
              </a:rPr>
              <a:t>9</a:t>
            </a:r>
            <a:endParaRPr sz="32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2190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0409" y="6481294"/>
            <a:ext cx="129794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87288" y="3038794"/>
            <a:ext cx="3641725" cy="361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30"/>
              </a:lnSpc>
            </a:pP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87288" y="3400744"/>
            <a:ext cx="40608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35"/>
              </a:lnSpc>
            </a:pP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departments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7288" y="3772219"/>
            <a:ext cx="3286760" cy="361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40"/>
              </a:lnSpc>
            </a:pP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met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87288" y="4134169"/>
            <a:ext cx="3641725" cy="361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45"/>
              </a:lnSpc>
            </a:pP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expectations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87288" y="4496118"/>
            <a:ext cx="3286760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5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15-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87288" y="4867593"/>
            <a:ext cx="3641725" cy="361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50"/>
              </a:lnSpc>
            </a:pPr>
            <a:r>
              <a:rPr sz="2400" spc="27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87288" y="5229543"/>
            <a:ext cx="2211705" cy="361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50"/>
              </a:lnSpc>
            </a:pPr>
            <a:r>
              <a:rPr sz="2400" spc="229" dirty="0">
                <a:solidFill>
                  <a:srgbClr val="FFFFFF"/>
                </a:solidFill>
                <a:latin typeface="Trebuchet MS"/>
                <a:cs typeface="Trebuchet MS"/>
              </a:rPr>
              <a:t>exceeded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87288" y="5601018"/>
            <a:ext cx="1821180" cy="3619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850"/>
              </a:lnSpc>
            </a:pP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expectation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801394"/>
              </p:ext>
            </p:extLst>
          </p:nvPr>
        </p:nvGraphicFramePr>
        <p:xfrm>
          <a:off x="381000" y="26894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564261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04800"/>
            <a:ext cx="1272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IN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Data Sources and Cleaning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Data was extracted from the NM dashboard for comprehensive analysis.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Cleaned data to remove inconsistencies and duplicates.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Ensured accuracy and completeness for reliable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IN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Key Metrics and Dimensions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Defined dimensions like departments and job roles for detailed analysis.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Ensured metrics align with organizational performance goals.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Pivot </a:t>
            </a:r>
            <a:r>
              <a:rPr lang="en-IN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Table Structure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Created pivot tables to summarize and </a:t>
            </a:r>
            <a:r>
              <a:rPr lang="en-IN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analyse </a:t>
            </a:r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large data sets.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Organized data by dimensions like time periods and employee groups.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Enabled dynamic filtering for in-depth performance insights.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Types </a:t>
            </a:r>
            <a:r>
              <a:rPr lang="en-IN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of Visualizations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Developed charts and graphs to illustrate performance trends.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Used bar charts for departmental comparisons and line graphs for trends over time. </a:t>
            </a: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Applied heat maps to highlight areas of high and low performance.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" y="5274"/>
            <a:ext cx="16617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25" dirty="0"/>
              <a:t>RESULTS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1319509" y="5731461"/>
            <a:ext cx="530860" cy="9632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85" dirty="0">
                <a:solidFill>
                  <a:srgbClr val="092F49"/>
                </a:solidFill>
                <a:latin typeface="Trebuchet MS"/>
                <a:cs typeface="Trebuchet MS"/>
              </a:rPr>
              <a:t>13</a:t>
            </a:r>
            <a:endParaRPr sz="32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190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672645"/>
              </p:ext>
            </p:extLst>
          </p:nvPr>
        </p:nvGraphicFramePr>
        <p:xfrm>
          <a:off x="228599" y="2057399"/>
          <a:ext cx="11621769" cy="4637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3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4"/>
          <p:cNvGrpSpPr/>
          <p:nvPr/>
        </p:nvGrpSpPr>
        <p:grpSpPr>
          <a:xfrm>
            <a:off x="1201343" y="3927665"/>
            <a:ext cx="8857057" cy="1558290"/>
            <a:chOff x="1201343" y="2969767"/>
            <a:chExt cx="8640445" cy="1558290"/>
          </a:xfrm>
          <a:solidFill>
            <a:schemeClr val="accent1">
              <a:lumMod val="75000"/>
            </a:schemeClr>
          </a:solidFill>
        </p:grpSpPr>
        <p:sp>
          <p:nvSpPr>
            <p:cNvPr id="4" name="object 5"/>
            <p:cNvSpPr/>
            <p:nvPr/>
          </p:nvSpPr>
          <p:spPr>
            <a:xfrm>
              <a:off x="1207693" y="2976143"/>
              <a:ext cx="8627745" cy="1545590"/>
            </a:xfrm>
            <a:custGeom>
              <a:avLst/>
              <a:gdLst/>
              <a:ahLst/>
              <a:cxnLst/>
              <a:rect l="l" t="t" r="r" b="b"/>
              <a:pathLst>
                <a:path w="8627745" h="1545589">
                  <a:moveTo>
                    <a:pt x="8627440" y="0"/>
                  </a:moveTo>
                  <a:lnTo>
                    <a:pt x="8627440" y="0"/>
                  </a:lnTo>
                  <a:lnTo>
                    <a:pt x="0" y="0"/>
                  </a:lnTo>
                  <a:lnTo>
                    <a:pt x="0" y="877722"/>
                  </a:lnTo>
                  <a:lnTo>
                    <a:pt x="0" y="1545310"/>
                  </a:lnTo>
                  <a:lnTo>
                    <a:pt x="3025597" y="1545310"/>
                  </a:lnTo>
                  <a:lnTo>
                    <a:pt x="3411550" y="1545310"/>
                  </a:lnTo>
                  <a:lnTo>
                    <a:pt x="8627440" y="1545310"/>
                  </a:lnTo>
                  <a:lnTo>
                    <a:pt x="8627440" y="877798"/>
                  </a:lnTo>
                  <a:lnTo>
                    <a:pt x="862744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1201343" y="2969767"/>
              <a:ext cx="8640445" cy="1558290"/>
            </a:xfrm>
            <a:custGeom>
              <a:avLst/>
              <a:gdLst/>
              <a:ahLst/>
              <a:cxnLst/>
              <a:rect l="l" t="t" r="r" b="b"/>
              <a:pathLst>
                <a:path w="8640445" h="1558289">
                  <a:moveTo>
                    <a:pt x="6350" y="0"/>
                  </a:moveTo>
                  <a:lnTo>
                    <a:pt x="6350" y="1558036"/>
                  </a:lnTo>
                </a:path>
                <a:path w="8640445" h="1558289">
                  <a:moveTo>
                    <a:pt x="8633790" y="0"/>
                  </a:moveTo>
                  <a:lnTo>
                    <a:pt x="8633790" y="1558036"/>
                  </a:lnTo>
                </a:path>
                <a:path w="8640445" h="1558289">
                  <a:moveTo>
                    <a:pt x="0" y="6350"/>
                  </a:moveTo>
                  <a:lnTo>
                    <a:pt x="8640140" y="6350"/>
                  </a:lnTo>
                </a:path>
                <a:path w="8640445" h="1558289">
                  <a:moveTo>
                    <a:pt x="0" y="1551686"/>
                  </a:moveTo>
                  <a:lnTo>
                    <a:pt x="8640140" y="1551686"/>
                  </a:lnTo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/>
          <p:cNvSpPr txBox="1"/>
          <p:nvPr/>
        </p:nvSpPr>
        <p:spPr>
          <a:xfrm>
            <a:off x="3702303" y="3971290"/>
            <a:ext cx="3734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  <a:tab pos="1011555" algn="l"/>
              </a:tabLst>
            </a:pPr>
            <a:r>
              <a:rPr sz="1800" b="1" spc="-280" dirty="0">
                <a:latin typeface="Tahoma"/>
                <a:cs typeface="Tahoma"/>
              </a:rPr>
              <a:t>PIP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450" dirty="0">
                <a:latin typeface="Tahoma"/>
                <a:cs typeface="Tahoma"/>
              </a:rPr>
              <a:t>&lt;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130" dirty="0">
                <a:latin typeface="Tahoma"/>
                <a:cs typeface="Tahoma"/>
              </a:rPr>
              <a:t>15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0" dirty="0">
                <a:latin typeface="Tahoma"/>
                <a:cs typeface="Tahoma"/>
              </a:rPr>
              <a:t>IN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EACH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DEPARTMENT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541780" y="4850130"/>
            <a:ext cx="243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NEEDS</a:t>
            </a:r>
            <a:r>
              <a:rPr sz="1800" b="1" spc="1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IMPROVEMENT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4315459" y="4850130"/>
            <a:ext cx="312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</a:tabLst>
            </a:pPr>
            <a:r>
              <a:rPr sz="1800" b="1" spc="-450" dirty="0">
                <a:latin typeface="Tahoma"/>
                <a:cs typeface="Tahoma"/>
              </a:rPr>
              <a:t>&lt;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b="1" spc="-130" dirty="0">
                <a:latin typeface="Tahoma"/>
                <a:cs typeface="Tahoma"/>
              </a:rPr>
              <a:t>25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0" dirty="0">
                <a:latin typeface="Tahoma"/>
                <a:cs typeface="Tahoma"/>
              </a:rPr>
              <a:t>IN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EACH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DEPARTMENT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770572" y="2211959"/>
            <a:ext cx="10170160" cy="1311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SHOWN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EQUAL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FF0000"/>
                </a:solidFill>
                <a:latin typeface="Tahoma"/>
                <a:cs typeface="Tahoma"/>
              </a:rPr>
              <a:t>100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MALE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FEMALE(EACH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EXPECTATION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EQUAL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TO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FF0000"/>
                </a:solidFill>
                <a:latin typeface="Tahoma"/>
                <a:cs typeface="Tahoma"/>
              </a:rPr>
              <a:t>20</a:t>
            </a:r>
            <a:r>
              <a:rPr sz="24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BEING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EXCEEDING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EXPECTAION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TAKEN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275" dirty="0">
                <a:solidFill>
                  <a:srgbClr val="FFFFFF"/>
                </a:solidFill>
                <a:latin typeface="Verdana"/>
                <a:cs typeface="Verdana"/>
              </a:rPr>
              <a:t>''PIP''</a:t>
            </a:r>
            <a:r>
              <a:rPr sz="1800" b="1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260" dirty="0">
                <a:solidFill>
                  <a:srgbClr val="FFFFFF"/>
                </a:solidFill>
                <a:latin typeface="Verdana"/>
                <a:cs typeface="Verdana"/>
              </a:rPr>
              <a:t>''NEEDS</a:t>
            </a:r>
            <a:r>
              <a:rPr sz="18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150" dirty="0">
                <a:solidFill>
                  <a:srgbClr val="FFFFFF"/>
                </a:solidFill>
                <a:latin typeface="Verdana"/>
                <a:cs typeface="Verdana"/>
              </a:rPr>
              <a:t>IMPROVEMENT'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845502" y="5986145"/>
            <a:ext cx="8411210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MIGHT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EXTRA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250" dirty="0">
                <a:solidFill>
                  <a:srgbClr val="FFFFFF"/>
                </a:solidFill>
                <a:latin typeface="Verdana"/>
                <a:cs typeface="Verdana"/>
              </a:rPr>
              <a:t>MOTIVATION</a:t>
            </a:r>
            <a:r>
              <a:rPr sz="18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42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b="1" i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28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47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b="1" i="1" spc="-235" dirty="0">
                <a:solidFill>
                  <a:srgbClr val="FFFFFF"/>
                </a:solidFill>
                <a:latin typeface="Verdana"/>
                <a:cs typeface="Verdana"/>
              </a:rPr>
              <a:t> PRACTICE</a:t>
            </a:r>
            <a:r>
              <a:rPr sz="18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6999" y="61611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</a:t>
            </a:r>
            <a:r>
              <a:rPr sz="4250" spc="-85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sz="4250" spc="2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TITLE</a:t>
            </a:r>
            <a:endParaRPr sz="42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 flipV="1">
            <a:off x="12405513" y="6886578"/>
            <a:ext cx="1539087" cy="149542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694897"/>
            <a:ext cx="3437445" cy="3191682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574560"/>
            <a:ext cx="26892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</a:t>
            </a:r>
            <a:r>
              <a:rPr spc="-3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spc="1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203578"/>
            <a:ext cx="5115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9017" y="915286"/>
            <a:ext cx="6077012" cy="493052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object 2"/>
          <p:cNvGrpSpPr/>
          <p:nvPr/>
        </p:nvGrpSpPr>
        <p:grpSpPr>
          <a:xfrm rot="20299310">
            <a:off x="7448612" y="820998"/>
            <a:ext cx="2039148" cy="1861240"/>
            <a:chOff x="7991475" y="2933700"/>
            <a:chExt cx="2762250" cy="3257550"/>
          </a:xfrm>
        </p:grpSpPr>
        <p:sp>
          <p:nvSpPr>
            <p:cNvPr id="2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711" y="21050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6467475"/>
            <a:ext cx="2143125" cy="200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58641"/>
            <a:ext cx="9391724" cy="499935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797004"/>
            <a:ext cx="888585" cy="8885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1897647"/>
            <a:ext cx="838200" cy="87341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00" y="405026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FIND THE ROOT CAUSE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09600" y="3775405"/>
            <a:ext cx="3356928" cy="872795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33400" y="5715000"/>
            <a:ext cx="3469018" cy="1104900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6120825"/>
            <a:ext cx="324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258BC9"/>
                </a:solidFill>
              </a:rPr>
              <a:t>PROPOSE A SOLUTION AND OUTLINE ITS BENEFITS</a:t>
            </a:r>
            <a:endParaRPr lang="en-IN" sz="1600" b="1" dirty="0">
              <a:solidFill>
                <a:srgbClr val="258BC9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533400" y="2045129"/>
            <a:ext cx="3507342" cy="1082593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8668" y="227241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70C0"/>
                </a:solidFill>
              </a:rPr>
              <a:t>ITDIENTFY THE PROBLEM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5105400" y="2667001"/>
            <a:ext cx="3352800" cy="922299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5" name="Right Arrow 44"/>
          <p:cNvSpPr/>
          <p:nvPr/>
        </p:nvSpPr>
        <p:spPr>
          <a:xfrm rot="10800000">
            <a:off x="5225645" y="4724399"/>
            <a:ext cx="3613554" cy="1095375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2971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B050"/>
                </a:solidFill>
              </a:rPr>
              <a:t>PUT THE PROBLEM INTO CONTEXT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2844" y="4977825"/>
            <a:ext cx="3156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FF0066"/>
                </a:solidFill>
              </a:rPr>
              <a:t>DESCRIBE YOUR IDEAL                    OUTCOME</a:t>
            </a:r>
            <a:endParaRPr lang="en-IN" sz="1600" b="1" dirty="0">
              <a:solidFill>
                <a:srgbClr val="FF0066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175" y="5753912"/>
            <a:ext cx="1085850" cy="11144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553" y="3685589"/>
            <a:ext cx="904032" cy="92868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471" y="4693310"/>
            <a:ext cx="1047179" cy="10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5559" y="-171450"/>
            <a:ext cx="1946441" cy="2152650"/>
            <a:chOff x="8658225" y="2779688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779688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flipH="1">
            <a:off x="228600" y="830443"/>
            <a:ext cx="603631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2737609" y="457078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" y="1897106"/>
            <a:ext cx="12193225" cy="4960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Oval 8"/>
          <p:cNvSpPr/>
          <p:nvPr/>
        </p:nvSpPr>
        <p:spPr>
          <a:xfrm>
            <a:off x="4425010" y="1909158"/>
            <a:ext cx="2585390" cy="1312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80"/>
              </a:spcBef>
              <a:tabLst>
                <a:tab pos="260350" algn="l"/>
              </a:tabLst>
            </a:pPr>
            <a:r>
              <a:rPr lang="en-IN" b="1" spc="-95" dirty="0" smtClean="0">
                <a:solidFill>
                  <a:srgbClr val="FFFFFF"/>
                </a:solidFill>
                <a:latin typeface="Tahoma"/>
                <a:cs typeface="Tahoma"/>
              </a:rPr>
              <a:t>Senior</a:t>
            </a:r>
            <a:r>
              <a:rPr lang="en-IN" b="1" spc="-8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-10" dirty="0" smtClean="0">
                <a:solidFill>
                  <a:srgbClr val="FFFFFF"/>
                </a:solidFill>
                <a:latin typeface="Tahoma"/>
                <a:cs typeface="Tahoma"/>
              </a:rPr>
              <a:t>Executives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10" name="Oval 9"/>
          <p:cNvSpPr/>
          <p:nvPr/>
        </p:nvSpPr>
        <p:spPr>
          <a:xfrm rot="846537">
            <a:off x="1488847" y="2801177"/>
            <a:ext cx="2508703" cy="127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0350" algn="l"/>
              </a:tabLst>
            </a:pPr>
            <a:r>
              <a:rPr lang="en-IN" sz="1600" b="1" spc="-315" dirty="0" smtClean="0">
                <a:solidFill>
                  <a:srgbClr val="FFFFFF"/>
                </a:solidFill>
                <a:latin typeface="Tahoma"/>
                <a:cs typeface="Tahoma"/>
              </a:rPr>
              <a:t>H  R</a:t>
            </a:r>
            <a:r>
              <a:rPr lang="en-IN" sz="1600" b="1" spc="55" dirty="0" smtClean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lang="en-IN" sz="1600" b="1" spc="-10" dirty="0" smtClean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lang="en-IN" sz="1600" dirty="0">
              <a:latin typeface="Tahoma"/>
              <a:cs typeface="Tahoma"/>
            </a:endParaRPr>
          </a:p>
        </p:txBody>
      </p:sp>
      <p:sp>
        <p:nvSpPr>
          <p:cNvPr id="11" name="Oval 10"/>
          <p:cNvSpPr/>
          <p:nvPr/>
        </p:nvSpPr>
        <p:spPr>
          <a:xfrm rot="20685145">
            <a:off x="1458953" y="4970175"/>
            <a:ext cx="2581134" cy="124687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80"/>
              </a:spcBef>
              <a:tabLst>
                <a:tab pos="260985" algn="l"/>
              </a:tabLst>
            </a:pPr>
            <a:r>
              <a:rPr lang="en-IN" b="1" spc="-1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lang="en-IN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lang="en-IN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lang="en-IN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-25" dirty="0">
                <a:solidFill>
                  <a:srgbClr val="FFFFFF"/>
                </a:solidFill>
                <a:latin typeface="Tahoma"/>
                <a:cs typeface="Tahoma"/>
              </a:rPr>
              <a:t>Teams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38567" y="5455242"/>
            <a:ext cx="2489129" cy="140275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5"/>
              </a:spcBef>
              <a:tabLst>
                <a:tab pos="260350" algn="l"/>
              </a:tabLst>
            </a:pPr>
            <a:r>
              <a:rPr lang="en-IN" b="1" spc="-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lang="en-IN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-10" dirty="0">
                <a:solidFill>
                  <a:srgbClr val="FFFFFF"/>
                </a:solidFill>
                <a:latin typeface="Tahoma"/>
                <a:cs typeface="Tahoma"/>
              </a:rPr>
              <a:t>Leaders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13" name="Oval 12"/>
          <p:cNvSpPr/>
          <p:nvPr/>
        </p:nvSpPr>
        <p:spPr>
          <a:xfrm rot="766988">
            <a:off x="7338941" y="4808596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spcBef>
                <a:spcPts val="80"/>
              </a:spcBef>
              <a:tabLst>
                <a:tab pos="260350" algn="l"/>
              </a:tabLst>
            </a:pPr>
            <a:endParaRPr lang="en-IN" b="1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algn="ctr">
              <a:spcBef>
                <a:spcPts val="80"/>
              </a:spcBef>
              <a:tabLst>
                <a:tab pos="260350" algn="l"/>
              </a:tabLst>
            </a:pPr>
            <a:r>
              <a:rPr lang="en-IN" b="1" dirty="0" smtClean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lang="en-IN" b="1" spc="-11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-55" dirty="0" err="1">
                <a:solidFill>
                  <a:srgbClr val="FFFFFF"/>
                </a:solidFill>
                <a:latin typeface="Tahoma"/>
                <a:cs typeface="Tahoma"/>
              </a:rPr>
              <a:t>Aalysts</a:t>
            </a:r>
            <a:r>
              <a:rPr lang="en-IN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lang="en-IN" dirty="0">
              <a:latin typeface="Tahoma"/>
              <a:cs typeface="Tahoma"/>
            </a:endParaRPr>
          </a:p>
          <a:p>
            <a:pPr marL="260350" indent="-247650">
              <a:lnSpc>
                <a:spcPct val="100000"/>
              </a:lnSpc>
              <a:spcBef>
                <a:spcPts val="80"/>
              </a:spcBef>
              <a:buChar char="-"/>
              <a:tabLst>
                <a:tab pos="260350" algn="l"/>
              </a:tabLst>
            </a:pPr>
            <a:endParaRPr lang="en-IN" dirty="0">
              <a:latin typeface="Tahoma"/>
              <a:cs typeface="Tahoma"/>
            </a:endParaRPr>
          </a:p>
        </p:txBody>
      </p:sp>
      <p:sp>
        <p:nvSpPr>
          <p:cNvPr id="14" name="Oval 13"/>
          <p:cNvSpPr/>
          <p:nvPr/>
        </p:nvSpPr>
        <p:spPr>
          <a:xfrm rot="20880334">
            <a:off x="7326363" y="2849922"/>
            <a:ext cx="2637640" cy="1221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80"/>
              </a:spcBef>
              <a:tabLst>
                <a:tab pos="260985" algn="l"/>
              </a:tabLst>
            </a:pPr>
            <a:r>
              <a:rPr lang="en-IN" b="1" spc="-2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lang="en-IN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b="1" spc="-10" dirty="0">
                <a:solidFill>
                  <a:srgbClr val="FFFFFF"/>
                </a:solidFill>
                <a:latin typeface="Tahoma"/>
                <a:cs typeface="Tahoma"/>
              </a:rPr>
              <a:t>Analysts</a:t>
            </a:r>
            <a:endParaRPr lang="en-IN" dirty="0">
              <a:latin typeface="Tahoma"/>
              <a:cs typeface="Tahoma"/>
            </a:endParaRPr>
          </a:p>
        </p:txBody>
      </p:sp>
      <p:sp>
        <p:nvSpPr>
          <p:cNvPr id="21" name="Frame 20"/>
          <p:cNvSpPr/>
          <p:nvPr/>
        </p:nvSpPr>
        <p:spPr>
          <a:xfrm>
            <a:off x="4338567" y="3724141"/>
            <a:ext cx="2514600" cy="12288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01387" y="4070737"/>
            <a:ext cx="225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pc="-20" dirty="0"/>
              <a:t>E</a:t>
            </a:r>
            <a:r>
              <a:rPr lang="en-IN" sz="2800" b="1" spc="30" dirty="0"/>
              <a:t>N</a:t>
            </a:r>
            <a:r>
              <a:rPr lang="en-IN" sz="2800" b="1" spc="15" dirty="0"/>
              <a:t>D</a:t>
            </a:r>
            <a:r>
              <a:rPr lang="en-IN" sz="2800" b="1" spc="-45" dirty="0"/>
              <a:t> </a:t>
            </a:r>
            <a:r>
              <a:rPr lang="en-IN" sz="2800" b="1" dirty="0" smtClean="0"/>
              <a:t>U</a:t>
            </a:r>
            <a:r>
              <a:rPr lang="en-IN" sz="2800" b="1" spc="10" dirty="0" smtClean="0"/>
              <a:t>S</a:t>
            </a:r>
            <a:r>
              <a:rPr lang="en-IN" sz="2800" b="1" spc="-25" dirty="0" smtClean="0"/>
              <a:t>E</a:t>
            </a:r>
            <a:r>
              <a:rPr lang="en-IN" sz="2800" b="1" spc="-10" dirty="0" smtClean="0"/>
              <a:t>R</a:t>
            </a:r>
            <a:r>
              <a:rPr lang="en-IN" sz="2800" b="1" spc="5" dirty="0" smtClean="0"/>
              <a:t>S</a:t>
            </a:r>
            <a:endParaRPr lang="en-IN" sz="2800" b="1" dirty="0"/>
          </a:p>
        </p:txBody>
      </p:sp>
      <p:sp>
        <p:nvSpPr>
          <p:cNvPr id="29" name="Up-Down Arrow 28"/>
          <p:cNvSpPr/>
          <p:nvPr/>
        </p:nvSpPr>
        <p:spPr>
          <a:xfrm>
            <a:off x="5424592" y="4950142"/>
            <a:ext cx="375623" cy="7648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Up-Down Arrow 29"/>
          <p:cNvSpPr/>
          <p:nvPr/>
        </p:nvSpPr>
        <p:spPr>
          <a:xfrm rot="4059880">
            <a:off x="3944236" y="4804888"/>
            <a:ext cx="394935" cy="7748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Up-Down Arrow 30"/>
          <p:cNvSpPr/>
          <p:nvPr/>
        </p:nvSpPr>
        <p:spPr>
          <a:xfrm rot="3929846">
            <a:off x="6996217" y="3383172"/>
            <a:ext cx="338110" cy="7211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Up-Down Arrow 31"/>
          <p:cNvSpPr/>
          <p:nvPr/>
        </p:nvSpPr>
        <p:spPr>
          <a:xfrm rot="17530628">
            <a:off x="7039478" y="4742175"/>
            <a:ext cx="374124" cy="7755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Up-Down Arrow 32"/>
          <p:cNvSpPr/>
          <p:nvPr/>
        </p:nvSpPr>
        <p:spPr>
          <a:xfrm>
            <a:off x="5493082" y="3048000"/>
            <a:ext cx="307133" cy="6731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Up-Down Arrow 33"/>
          <p:cNvSpPr/>
          <p:nvPr/>
        </p:nvSpPr>
        <p:spPr>
          <a:xfrm rot="17855861">
            <a:off x="3850945" y="3588626"/>
            <a:ext cx="335519" cy="798114"/>
          </a:xfrm>
          <a:prstGeom prst="upDownArrow">
            <a:avLst/>
          </a:prstGeom>
          <a:solidFill>
            <a:srgbClr val="00C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0"/>
            <a:ext cx="2860162" cy="1909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1371600" y="2438400"/>
            <a:ext cx="7848600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50" b="1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Filtering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: Enhanced data accuracy by isolating relevant subsets, which improved focus on specific performance metrics and streamlined analysis.</a:t>
            </a:r>
          </a:p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Slicer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: Enabled interactive data exploration by providing dynamic filtering options, allowing users to easily segment and </a:t>
            </a: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analyse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data across different dimensions.</a:t>
            </a:r>
          </a:p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Pivot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Table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: Summarized large datasets effectively by aggregating and reorganizing data, facilitating in-depth analysis and insight into key performance indicators.</a:t>
            </a:r>
          </a:p>
          <a:p>
            <a:r>
              <a:rPr lang="en-IN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Graph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: Visualized data trends and patterns through charts, making complex information more accessible and actionable for stakeholders.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1041082" y="2536207"/>
            <a:ext cx="356235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-Up Arrow 11"/>
          <p:cNvSpPr/>
          <p:nvPr/>
        </p:nvSpPr>
        <p:spPr>
          <a:xfrm rot="5400000">
            <a:off x="989647" y="3361702"/>
            <a:ext cx="356235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Bent-Up Arrow 12"/>
          <p:cNvSpPr/>
          <p:nvPr/>
        </p:nvSpPr>
        <p:spPr>
          <a:xfrm rot="5400000">
            <a:off x="1004796" y="4187196"/>
            <a:ext cx="356235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Bent-Up Arrow 13"/>
          <p:cNvSpPr/>
          <p:nvPr/>
        </p:nvSpPr>
        <p:spPr>
          <a:xfrm rot="5400000">
            <a:off x="968509" y="4978718"/>
            <a:ext cx="356235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18" y="359572"/>
            <a:ext cx="10571998" cy="97045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Dataset Description</a:t>
            </a: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7912"/>
              </p:ext>
            </p:extLst>
          </p:nvPr>
        </p:nvGraphicFramePr>
        <p:xfrm>
          <a:off x="914400" y="2362200"/>
          <a:ext cx="8343187" cy="3874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7855"/>
                <a:gridCol w="5105332"/>
              </a:tblGrid>
              <a:tr h="3899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Employee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Naan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Mudhalvan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Dashboard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389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Total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Features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86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Features</a:t>
                      </a:r>
                      <a:r>
                        <a:rPr sz="1800" spc="2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latin typeface="Trebuchet MS"/>
                          <a:cs typeface="Trebuchet MS"/>
                        </a:rPr>
                        <a:t>Used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86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05" dirty="0">
                          <a:latin typeface="Trebuchet MS"/>
                          <a:cs typeface="Trebuchet MS"/>
                        </a:rPr>
                        <a:t>Employee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Number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73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85" dirty="0"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Text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73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40" dirty="0">
                          <a:latin typeface="Trebuchet MS"/>
                          <a:cs typeface="Trebuchet MS"/>
                        </a:rPr>
                        <a:t>Gender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155" dirty="0">
                          <a:latin typeface="Trebuchet MS"/>
                          <a:cs typeface="Trebuchet MS"/>
                        </a:rPr>
                        <a:t>Male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4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latin typeface="Trebuchet MS"/>
                          <a:cs typeface="Trebuchet MS"/>
                        </a:rPr>
                        <a:t>Female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73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05" dirty="0">
                          <a:latin typeface="Trebuchet MS"/>
                          <a:cs typeface="Trebuchet MS"/>
                        </a:rPr>
                        <a:t>Employee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latin typeface="Trebuchet MS"/>
                          <a:cs typeface="Trebuchet MS"/>
                        </a:rPr>
                        <a:t>type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Full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time,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5" dirty="0">
                          <a:latin typeface="Trebuchet MS"/>
                          <a:cs typeface="Trebuchet MS"/>
                        </a:rPr>
                        <a:t>part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time,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latin typeface="Trebuchet MS"/>
                          <a:cs typeface="Trebuchet MS"/>
                        </a:rPr>
                        <a:t>contract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73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05" dirty="0">
                          <a:latin typeface="Trebuchet MS"/>
                          <a:cs typeface="Trebuchet MS"/>
                        </a:rPr>
                        <a:t>Employee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status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85" dirty="0">
                          <a:latin typeface="Trebuchet MS"/>
                          <a:cs typeface="Trebuchet MS"/>
                        </a:rPr>
                        <a:t>Active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80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05" dirty="0">
                          <a:latin typeface="Trebuchet MS"/>
                          <a:cs typeface="Trebuchet MS"/>
                        </a:rPr>
                        <a:t>Employee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latin typeface="Trebuchet MS"/>
                          <a:cs typeface="Trebuchet MS"/>
                        </a:rPr>
                        <a:t>Rating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Number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807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Business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Unit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90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90015" algn="l"/>
                        </a:tabLst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85" dirty="0">
                          <a:latin typeface="Trebuchet MS"/>
                          <a:cs typeface="Trebuchet MS"/>
                        </a:rPr>
                        <a:t>department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87" y="41067"/>
            <a:ext cx="10571998" cy="970450"/>
          </a:xfrm>
          <a:prstGeom prst="rect">
            <a:avLst/>
          </a:prstGeom>
        </p:spPr>
        <p:txBody>
          <a:bodyPr vert="horz" wrap="square" lIns="0" tIns="170497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5"/>
              </a:spcBef>
            </a:pPr>
            <a:r>
              <a:rPr sz="3600" spc="-160" dirty="0"/>
              <a:t>THE</a:t>
            </a:r>
            <a:r>
              <a:rPr sz="3600" spc="-90" dirty="0"/>
              <a:t> </a:t>
            </a:r>
            <a:r>
              <a:rPr sz="3600" spc="145" dirty="0"/>
              <a:t>''</a:t>
            </a:r>
            <a:r>
              <a:rPr sz="3600" spc="-70" dirty="0"/>
              <a:t> </a:t>
            </a:r>
            <a:r>
              <a:rPr sz="3600" spc="335" dirty="0"/>
              <a:t>WOW''</a:t>
            </a:r>
            <a:r>
              <a:rPr sz="3600" spc="-70" dirty="0"/>
              <a:t> </a:t>
            </a:r>
            <a:r>
              <a:rPr sz="3600" spc="80" dirty="0"/>
              <a:t>IN</a:t>
            </a:r>
            <a:r>
              <a:rPr sz="3600" spc="-145" dirty="0"/>
              <a:t> </a:t>
            </a:r>
            <a:r>
              <a:rPr sz="3600" spc="275" dirty="0"/>
              <a:t>OUR</a:t>
            </a:r>
            <a:r>
              <a:rPr sz="3600" spc="-114" dirty="0"/>
              <a:t> </a:t>
            </a:r>
            <a:r>
              <a:rPr sz="3600" spc="95" dirty="0"/>
              <a:t>SOLUTION</a:t>
            </a:r>
            <a:endParaRPr sz="3600"/>
          </a:p>
        </p:txBody>
      </p:sp>
      <p:sp>
        <p:nvSpPr>
          <p:cNvPr id="26" name="object 26"/>
          <p:cNvSpPr/>
          <p:nvPr/>
        </p:nvSpPr>
        <p:spPr>
          <a:xfrm>
            <a:off x="6194171" y="2419351"/>
            <a:ext cx="4519930" cy="476250"/>
          </a:xfrm>
          <a:custGeom>
            <a:avLst/>
            <a:gdLst/>
            <a:ahLst/>
            <a:cxnLst/>
            <a:rect l="l" t="t" r="r" b="b"/>
            <a:pathLst>
              <a:path w="4519930" h="476250">
                <a:moveTo>
                  <a:pt x="4519549" y="0"/>
                </a:moveTo>
                <a:lnTo>
                  <a:pt x="0" y="0"/>
                </a:lnTo>
                <a:lnTo>
                  <a:pt x="0" y="476250"/>
                </a:lnTo>
                <a:lnTo>
                  <a:pt x="4519549" y="476250"/>
                </a:lnTo>
                <a:lnTo>
                  <a:pt x="451954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86170" y="2389759"/>
            <a:ext cx="4438015" cy="5181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90" dirty="0">
                <a:solidFill>
                  <a:srgbClr val="FFFFFF"/>
                </a:solidFill>
                <a:latin typeface="Trebuchet MS"/>
                <a:cs typeface="Trebuchet MS"/>
              </a:rPr>
              <a:t>Male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58576" y="5712838"/>
            <a:ext cx="483234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200" spc="85" dirty="0">
                <a:solidFill>
                  <a:srgbClr val="092F49"/>
                </a:solidFill>
                <a:latin typeface="Trebuchet MS"/>
                <a:cs typeface="Trebuchet MS"/>
              </a:rPr>
              <a:t>10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4171" y="2905126"/>
            <a:ext cx="5348605" cy="485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3740"/>
              </a:lnSpc>
            </a:pPr>
            <a:r>
              <a:rPr sz="3200" spc="254" dirty="0">
                <a:solidFill>
                  <a:srgbClr val="FFFFFF"/>
                </a:solidFill>
                <a:latin typeface="Trebuchet MS"/>
                <a:cs typeface="Trebuchet MS"/>
              </a:rPr>
              <a:t>achieved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4171" y="3390901"/>
            <a:ext cx="4142104" cy="485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3745"/>
              </a:lnSpc>
            </a:pPr>
            <a:r>
              <a:rPr sz="3200" spc="3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0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4171" y="3876676"/>
            <a:ext cx="4967605" cy="495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3750"/>
              </a:lnSpc>
            </a:pPr>
            <a:r>
              <a:rPr sz="3200" spc="240" dirty="0">
                <a:solidFill>
                  <a:srgbClr val="FFFFFF"/>
                </a:solidFill>
                <a:latin typeface="Trebuchet MS"/>
                <a:cs typeface="Trebuchet MS"/>
              </a:rPr>
              <a:t>exceeding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4171" y="4371975"/>
            <a:ext cx="3413125" cy="476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3750"/>
              </a:lnSpc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sectors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94171" y="4857750"/>
            <a:ext cx="2384425" cy="4762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3750"/>
              </a:lnSpc>
            </a:pPr>
            <a:r>
              <a:rPr sz="3200" spc="185" dirty="0">
                <a:solidFill>
                  <a:srgbClr val="FFFFFF"/>
                </a:solidFill>
                <a:latin typeface="Trebuchet MS"/>
                <a:cs typeface="Trebuchet MS"/>
              </a:rPr>
              <a:t>accordingly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096667"/>
              </p:ext>
            </p:extLst>
          </p:nvPr>
        </p:nvGraphicFramePr>
        <p:xfrm>
          <a:off x="533400" y="2657476"/>
          <a:ext cx="5029200" cy="305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2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418</TotalTime>
  <Words>524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Tahoma</vt:lpstr>
      <vt:lpstr>Times New Roman</vt:lpstr>
      <vt:lpstr>Trebuchet MS</vt:lpstr>
      <vt:lpstr>Verdana</vt:lpstr>
      <vt:lpstr>Wingdings</vt:lpstr>
      <vt:lpstr>Wingdings 2</vt:lpstr>
      <vt:lpstr>Quotable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'' WOW'' IN OUR SOLUTION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Sakthi R</cp:lastModifiedBy>
  <cp:revision>41</cp:revision>
  <dcterms:created xsi:type="dcterms:W3CDTF">2024-03-29T15:07:22Z</dcterms:created>
  <dcterms:modified xsi:type="dcterms:W3CDTF">2024-08-31T09:41:11Z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