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jpeg" ContentType="image/jpeg"/>
  <Override PartName="/ppt/notesSlides/notesSlide14.xml" ContentType="application/vnd.openxmlformats-officedocument.presentationml.notesSlide+xml"/>
  <Override PartName="/ppt/media/image2.jpeg" ContentType="image/jpeg"/>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3.jpeg" ContentType="image/jpeg"/>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image4.jpeg" ContentType="image/jpeg"/>
  <Override PartName="/ppt/notesSlides/notesSlide27.xml" ContentType="application/vnd.openxmlformats-officedocument.presentationml.notesSlide+xml"/>
  <Override PartName="/ppt/media/image5.jpeg" ContentType="image/jpeg"/>
  <Override PartName="/ppt/notesSlides/notesSlide28.xml" ContentType="application/vnd.openxmlformats-officedocument.presentationml.notesSlide+xml"/>
  <Override PartName="/ppt/media/image6.jpeg" ContentType="image/jpeg"/>
  <Override PartName="/ppt/notesSlides/notesSlide29.xml" ContentType="application/vnd.openxmlformats-officedocument.presentationml.notesSlide+xml"/>
  <Override PartName="/ppt/media/image7.jpeg" ContentType="image/jpeg"/>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media/image8.jpeg" ContentType="image/jpeg"/>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Lst>
  <p:sldSz cx="9144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p:nvPr>
            <p:ph type="sldImg"/>
          </p:nvPr>
        </p:nvSpPr>
        <p:spPr>
          <a:xfrm>
            <a:off x="1143000" y="685800"/>
            <a:ext cx="4572000" cy="3429000"/>
          </a:xfrm>
          <a:prstGeom prst="rect">
            <a:avLst/>
          </a:prstGeom>
        </p:spPr>
        <p:txBody>
          <a:bodyPr/>
          <a:lstStyle/>
          <a:p>
            <a:pPr lvl="0"/>
          </a:p>
        </p:txBody>
      </p:sp>
      <p:sp>
        <p:nvSpPr>
          <p:cNvPr id="53" name="Shape 5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j-lt"/>
        <a:ea typeface="+mj-ea"/>
        <a:cs typeface="+mj-cs"/>
        <a:sym typeface="Avenir Roman"/>
      </a:defRPr>
    </a:lvl1pPr>
    <a:lvl2pPr indent="228600" defTabSz="457200">
      <a:lnSpc>
        <a:spcPct val="125000"/>
      </a:lnSpc>
      <a:defRPr sz="2400">
        <a:latin typeface="+mj-lt"/>
        <a:ea typeface="+mj-ea"/>
        <a:cs typeface="+mj-cs"/>
        <a:sym typeface="Avenir Roman"/>
      </a:defRPr>
    </a:lvl2pPr>
    <a:lvl3pPr indent="457200" defTabSz="457200">
      <a:lnSpc>
        <a:spcPct val="125000"/>
      </a:lnSpc>
      <a:defRPr sz="2400">
        <a:latin typeface="+mj-lt"/>
        <a:ea typeface="+mj-ea"/>
        <a:cs typeface="+mj-cs"/>
        <a:sym typeface="Avenir Roman"/>
      </a:defRPr>
    </a:lvl3pPr>
    <a:lvl4pPr indent="685800" defTabSz="457200">
      <a:lnSpc>
        <a:spcPct val="125000"/>
      </a:lnSpc>
      <a:defRPr sz="2400">
        <a:latin typeface="+mj-lt"/>
        <a:ea typeface="+mj-ea"/>
        <a:cs typeface="+mj-cs"/>
        <a:sym typeface="Avenir Roman"/>
      </a:defRPr>
    </a:lvl4pPr>
    <a:lvl5pPr indent="914400" defTabSz="457200">
      <a:lnSpc>
        <a:spcPct val="125000"/>
      </a:lnSpc>
      <a:defRPr sz="2400">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 Id="rId3" Type="http://schemas.openxmlformats.org/officeDocument/2006/relationships/hyperlink" Target="https://www.maxcdn.com/one/visual-glossary/http2/?utm_source=text" TargetMode="Externa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 Id="rId3" Type="http://schemas.openxmlformats.org/officeDocument/2006/relationships/hyperlink" Target="http://alistapart.com/articles/sprites" TargetMode="Externa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 Id="rId3" Type="http://schemas.openxmlformats.org/officeDocument/2006/relationships/hyperlink" Target="http://maps.google.com/" TargetMode="Externa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tools.ietf.org/html/rfc2397" TargetMode="Externa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 Id="rId3" Type="http://schemas.openxmlformats.org/officeDocument/2006/relationships/hyperlink" Target="http://code.google.com/apis/libraries/devguide.html" TargetMode="Externa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tools.ietf.org/html/rfc2397" TargetMode="Externa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 Id="rId3" Type="http://schemas.openxmlformats.org/officeDocument/2006/relationships/hyperlink" Target="http://www.google.com/webmasters/" TargetMode="External"/><Relationship Id="rId4" Type="http://schemas.openxmlformats.org/officeDocument/2006/relationships/hyperlink" Target="https://bugzilla.mozilla.org/show_bug.cgi?id=444931" TargetMode="Externa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 Id="rId3" Type="http://schemas.openxmlformats.org/officeDocument/2006/relationships/hyperlink" Target="http://sixrevisions.com/web-development/10-seo-tips-to-remember-when-building-your-site/" TargetMode="External"/><Relationship Id="rId4" Type="http://schemas.openxmlformats.org/officeDocument/2006/relationships/hyperlink" Target="http://sixrevisions.com/css/font-face-guide/" TargetMode="Externa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 Id="rId3" Type="http://schemas.openxmlformats.org/officeDocument/2006/relationships/hyperlink" Target="http://www.google.com/webmasters/" TargetMode="External"/><Relationship Id="rId4" Type="http://schemas.openxmlformats.org/officeDocument/2006/relationships/hyperlink" Target="https://bugzilla.mozilla.org/show_bug.cgi?id=444931" TargetMode="Externa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39.xml.rels><?xml version="1.0" encoding="UTF-8" standalone="yes"?><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javascriptkit.com/javatutors/external.shtml" TargetMode="External"/></Relationships>

</file>

<file path=ppt/notesSlides/_rels/notesSlide40.xml.rels><?xml version="1.0" encoding="UTF-8" standalone="yes"?><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41.xml.rels><?xml version="1.0" encoding="UTF-8" standalone="yes"?><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42.xml.rels><?xml version="1.0" encoding="UTF-8" standalone="yes"?><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43.xml.rels><?xml version="1.0" encoding="UTF-8" standalone="yes"?><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44.xml.rels><?xml version="1.0" encoding="UTF-8" standalone="yes"?><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45.xml.rels><?xml version="1.0" encoding="UTF-8" standalone="yes"?><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46.xml.rels><?xml version="1.0" encoding="UTF-8" standalone="yes"?><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47.xml.rels><?xml version="1.0" encoding="UTF-8" standalone="yes"?><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48.xml.rels><?xml version="1.0" encoding="UTF-8" standalone="yes"?><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49.xml.rels><?xml version="1.0" encoding="UTF-8" standalone="yes"?><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0.xml.rels><?xml version="1.0" encoding="UTF-8" standalone="yes"?><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51.xml.rels><?xml version="1.0" encoding="UTF-8" standalone="yes"?><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52.xml.rels><?xml version="1.0" encoding="UTF-8" standalone="yes"?><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53.xml.rels><?xml version="1.0" encoding="UTF-8" standalone="yes"?><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54.xml.rels><?xml version="1.0" encoding="UTF-8" standalone="yes"?><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55.xml.rels><?xml version="1.0" encoding="UTF-8" standalone="yes"?><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 Id="rId3" Type="http://schemas.openxmlformats.org/officeDocument/2006/relationships/hyperlink" Target="http://www.google.com/webmasters/" TargetMode="Externa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 Id="rId3" Type="http://schemas.openxmlformats.org/officeDocument/2006/relationships/hyperlink" Target="http://www.webtoolhub.com/tn561353-website-speed-test.aspx" TargetMode="External"/><Relationship Id="rId4" Type="http://schemas.openxmlformats.org/officeDocument/2006/relationships/hyperlink" Target="http://www.uptrends.com/aspx/free-html-site-page-load-check-tool.aspx" TargetMode="External"/><Relationship Id="rId5" Type="http://schemas.openxmlformats.org/officeDocument/2006/relationships/hyperlink" Target="http://tools.pingdom.com/fpt/" TargetMode="External"/><Relationship Id="rId6" Type="http://schemas.openxmlformats.org/officeDocument/2006/relationships/hyperlink" Target="http://www.webpagetest.org/" TargetMode="External"/><Relationship Id="rId7" Type="http://schemas.openxmlformats.org/officeDocument/2006/relationships/hyperlink" Target="https://developers.google.com/speed/pagespeed/" TargetMode="External"/><Relationship Id="rId8" Type="http://schemas.openxmlformats.org/officeDocument/2006/relationships/hyperlink" Target="http://internetsupervision.com/" TargetMode="External"/><Relationship Id="rId9" Type="http://schemas.openxmlformats.org/officeDocument/2006/relationships/hyperlink" Target="http://rapid.searchmetrics.com/en/seo-tools/site-analysis/website-speed-test,46.html" TargetMode="External"/><Relationship Id="rId10" Type="http://schemas.openxmlformats.org/officeDocument/2006/relationships/hyperlink" Target="http://www.websiteoptimization.com/services/analyze/" TargetMode="External"/><Relationship Id="rId11" Type="http://schemas.openxmlformats.org/officeDocument/2006/relationships/hyperlink" Target="http://www.webslug.info/index/single" TargetMode="External"/><Relationship Id="rId12" Type="http://schemas.openxmlformats.org/officeDocument/2006/relationships/hyperlink" Target="https://developers.google.com/web-toolkit/speedtracer/" TargetMode="External"/><Relationship Id="rId13" Type="http://schemas.openxmlformats.org/officeDocument/2006/relationships/hyperlink" Target="http://www.iwebtool.com/speed_test" TargetMode="Externa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 Id="rId3" Type="http://schemas.openxmlformats.org/officeDocument/2006/relationships/hyperlink" Target="https://www.maxcdn.com/one/visual-glossary/http2/?utm_source=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sldImg"/>
          </p:nvPr>
        </p:nvSpPr>
        <p:spPr>
          <a:prstGeom prst="rect">
            <a:avLst/>
          </a:prstGeom>
        </p:spPr>
        <p:txBody>
          <a:bodyPr/>
          <a:lstStyle/>
          <a:p>
            <a:pPr lvl="0"/>
          </a:p>
        </p:txBody>
      </p:sp>
      <p:sp>
        <p:nvSpPr>
          <p:cNvPr id="61" name="Shape 61"/>
          <p:cNvSpPr/>
          <p:nvPr>
            <p:ph type="body" sz="quarter" idx="1"/>
          </p:nvPr>
        </p:nvSpPr>
        <p:spPr>
          <a:prstGeom prst="rect">
            <a:avLst/>
          </a:prstGeom>
        </p:spPr>
        <p:txBody>
          <a:bodyPr/>
          <a:lstStyle/>
          <a:p>
            <a:pPr lvl="1" indent="0" defTabSz="914400">
              <a:lnSpc>
                <a:spcPct val="100000"/>
              </a:lnSpc>
              <a:defRPr sz="1800"/>
            </a:pPr>
            <a:r>
              <a:rPr sz="1200">
                <a:latin typeface="Calibri"/>
                <a:ea typeface="Calibri"/>
                <a:cs typeface="Calibri"/>
                <a:sym typeface="Calibri"/>
              </a:rPr>
              <a:t>All of the images on the site were already compressed using Photoshop’s “Save for Web” exporter, but I still managed to</a:t>
            </a:r>
            <a:endParaRPr sz="1200">
              <a:latin typeface="Calibri"/>
              <a:ea typeface="Calibri"/>
              <a:cs typeface="Calibri"/>
              <a:sym typeface="Calibri"/>
            </a:endParaRPr>
          </a:p>
          <a:p>
            <a:pPr lvl="1" indent="0" defTabSz="914400">
              <a:lnSpc>
                <a:spcPct val="100000"/>
              </a:lnSpc>
              <a:defRPr sz="1800"/>
            </a:pPr>
            <a:endParaRPr sz="1200">
              <a:latin typeface="Calibri"/>
              <a:ea typeface="Calibri"/>
              <a:cs typeface="Calibri"/>
              <a:sym typeface="Calibri"/>
            </a:endParaRPr>
          </a:p>
          <a:p>
            <a:pPr lvl="1" indent="0" defTabSz="914400">
              <a:lnSpc>
                <a:spcPct val="100000"/>
              </a:lnSpc>
              <a:defRPr sz="1800"/>
            </a:pPr>
            <a:r>
              <a:rPr b="1" sz="1200">
                <a:latin typeface="Calibri"/>
                <a:ea typeface="Calibri"/>
                <a:cs typeface="Calibri"/>
                <a:sym typeface="Calibri"/>
              </a:rPr>
              <a:t>Reduce image colors</a:t>
            </a:r>
            <a:r>
              <a:rPr sz="1200">
                <a:latin typeface="Calibri"/>
                <a:ea typeface="Calibri"/>
                <a:cs typeface="Calibri"/>
                <a:sym typeface="Calibri"/>
              </a:rPr>
              <a:t> – Image files will be smaller with fewer colors.</a:t>
            </a:r>
            <a:endParaRPr sz="1200">
              <a:latin typeface="Calibri"/>
              <a:ea typeface="Calibri"/>
              <a:cs typeface="Calibri"/>
              <a:sym typeface="Calibri"/>
            </a:endParaRPr>
          </a:p>
          <a:p>
            <a:pPr lvl="1" indent="0" defTabSz="914400">
              <a:lnSpc>
                <a:spcPct val="100000"/>
              </a:lnSpc>
              <a:defRPr sz="1800"/>
            </a:pPr>
            <a:endParaRPr sz="1200">
              <a:latin typeface="Calibri"/>
              <a:ea typeface="Calibri"/>
              <a:cs typeface="Calibri"/>
              <a:sym typeface="Calibri"/>
            </a:endParaRPr>
          </a:p>
          <a:p>
            <a:pPr lvl="1" indent="0" defTabSz="914400">
              <a:lnSpc>
                <a:spcPct val="100000"/>
              </a:lnSpc>
              <a:defRPr sz="1800"/>
            </a:pPr>
            <a:r>
              <a:rPr sz="1200">
                <a:latin typeface="Calibri"/>
                <a:ea typeface="Calibri"/>
                <a:cs typeface="Calibri"/>
                <a:sym typeface="Calibri"/>
              </a:rPr>
              <a:t>Responsive images</a:t>
            </a:r>
            <a:endParaRPr sz="1200">
              <a:latin typeface="Calibri"/>
              <a:ea typeface="Calibri"/>
              <a:cs typeface="Calibri"/>
              <a:sym typeface="Calibri"/>
            </a:endParaRPr>
          </a:p>
          <a:p>
            <a:pPr lvl="1" indent="0" defTabSz="914400">
              <a:lnSpc>
                <a:spcPct val="100000"/>
              </a:lnSpc>
              <a:defRPr sz="1800"/>
            </a:pPr>
            <a:r>
              <a:rPr sz="1200">
                <a:latin typeface="Calibri"/>
                <a:ea typeface="Calibri"/>
                <a:cs typeface="Calibri"/>
                <a:sym typeface="Calibri"/>
              </a:rPr>
              <a:t>Think about it. Should we really be sending a 990 × 300-pixel 100 KB image meant for desktop viewers to a mobile phone? Sure, the mobile visitor might be on their local coffee shop’s Wi-Fi connection — however, they might be on the road trying to get crucial information from your website, with one shaky bar of wireless service. Every mobile user who gives up when your page takes too long to load is a potential customer lost!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lvl="0"/>
          </a:p>
        </p:txBody>
      </p:sp>
      <p:sp>
        <p:nvSpPr>
          <p:cNvPr id="146" name="Shape 146"/>
          <p:cNvSpPr/>
          <p:nvPr>
            <p:ph type="body" sz="quarter" idx="1"/>
          </p:nvPr>
        </p:nvSpPr>
        <p:spPr>
          <a:prstGeom prst="rect">
            <a:avLst/>
          </a:prstGeom>
        </p:spPr>
        <p:txBody>
          <a:bodyPr/>
          <a:lstStyle/>
          <a:p>
            <a:pPr lvl="0">
              <a:defRPr sz="1800"/>
            </a:pPr>
            <a:r>
              <a:rPr sz="2400"/>
              <a:t>​Simultaneous connections, or multiplexing – HTTP/1.1 can only fetch one resource at a time, whereas HTTP/2 can fetch multiple resources over a single connection simultaneously. (An example of this is shown in the visual at the top of this page.)</a:t>
            </a:r>
            <a:endParaRPr sz="2400"/>
          </a:p>
          <a:p>
            <a:pPr lvl="0">
              <a:defRPr sz="1800"/>
            </a:pPr>
            <a:r>
              <a:rPr sz="2400"/>
              <a:t>Header optimization – Each and every request over HTTP contains header information. With HTTP/1.1, many of these headers are repeated over a single session. HTTP/2 removes redundant headers while compressing the remaining headers.</a:t>
            </a:r>
            <a:endParaRPr sz="2400"/>
          </a:p>
          <a:p>
            <a:pPr lvl="0">
              <a:defRPr sz="1800"/>
            </a:pPr>
            <a:r>
              <a:rPr sz="2400"/>
              <a:t>Binary format – HTTP/1.1 sends data in a textual format, whereas HTTP/2 sends data in a binary format. While binary is more difficult to visually read, it reduces the amount of errors and inefficiencies present in textual formats.</a:t>
            </a:r>
            <a:endParaRPr sz="2400"/>
          </a:p>
          <a:p>
            <a:pPr lvl="0">
              <a:defRPr sz="1800"/>
            </a:pPr>
            <a:r>
              <a:rPr sz="2400"/>
              <a:t>Server Push – With HTTP/1.1, servers have to wait for the client to initiate a connection. With HTTP/2, servers can push resources to the client proactively.</a:t>
            </a:r>
            <a:endParaRPr sz="2400"/>
          </a:p>
          <a:p>
            <a:pPr lvl="0">
              <a:defRPr sz="1800"/>
            </a:pPr>
            <a:endParaRPr sz="2400"/>
          </a:p>
          <a:p>
            <a:pPr lvl="0">
              <a:defRPr sz="1800"/>
            </a:pPr>
            <a:r>
              <a:rPr sz="2400"/>
              <a:t>From: </a:t>
            </a:r>
            <a:r>
              <a:rPr sz="2400" u="sng">
                <a:solidFill>
                  <a:srgbClr val="0000FF"/>
                </a:solidFill>
                <a:uFill>
                  <a:solidFill>
                    <a:srgbClr val="0000FF"/>
                  </a:solidFill>
                </a:uFill>
                <a:hlinkClick r:id="rId3" invalidUrl="" action="" tgtFrame="" tooltip="" history="1" highlightClick="0" endSnd="0"/>
              </a:rPr>
              <a:t>https://www.maxcdn.com/one/visual-glossary/http2/?utm_source=text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lvl="0"/>
          </a:p>
        </p:txBody>
      </p:sp>
      <p:sp>
        <p:nvSpPr>
          <p:cNvPr id="166" name="Shape 166"/>
          <p:cNvSpPr/>
          <p:nvPr>
            <p:ph type="body" sz="quarter" idx="1"/>
          </p:nvPr>
        </p:nvSpPr>
        <p:spPr>
          <a:prstGeom prst="rect">
            <a:avLst/>
          </a:prstGeom>
        </p:spPr>
        <p:txBody>
          <a:bodyPr/>
          <a:lstStyle/>
          <a:p>
            <a:pPr lvl="0">
              <a:defRPr sz="1800"/>
            </a:pPr>
            <a:r>
              <a:rPr sz="2400"/>
              <a:t>, the HPACK compression context consists of a static and dynamic table: the static table is defined in the specification and provides a list of common HTTP header fields that all connections are likely to use (e.g., valid header names); the dynamic table is initially empty and is updated based on exchanged values within a particular connection. As a result, the size of each request is reduced by using static Huffman coding for values that haven’t been seen before, and substitution of indexes for values that are already present in the static or dynamic tables on each side.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lvl="0"/>
          </a:p>
        </p:txBody>
      </p:sp>
      <p:sp>
        <p:nvSpPr>
          <p:cNvPr id="178" name="Shape 178"/>
          <p:cNvSpPr/>
          <p:nvPr>
            <p:ph type="body" sz="quarter" idx="1"/>
          </p:nvPr>
        </p:nvSpPr>
        <p:spPr>
          <a:prstGeom prst="rect">
            <a:avLst/>
          </a:prstGeom>
        </p:spPr>
        <p:txBody>
          <a:bodyPr/>
          <a:lstStyle>
            <a:lvl1pPr>
              <a:lnSpc>
                <a:spcPct val="100000"/>
              </a:lnSpc>
              <a:defRPr sz="1200">
                <a:latin typeface="Calibri"/>
                <a:ea typeface="Calibri"/>
                <a:cs typeface="Calibri"/>
                <a:sym typeface="Calibri"/>
              </a:defRPr>
            </a:lvl1pPr>
          </a:lstStyle>
          <a:p>
            <a:pPr lvl="0">
              <a:defRPr sz="1800"/>
            </a:pPr>
            <a:r>
              <a:rPr sz="1200"/>
              <a:t>I found a tech news that said Safari support it, but actually it’s not. It’s SPDY of Safari instead of HTTP/2.</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lvl="0"/>
          </a:p>
        </p:txBody>
      </p:sp>
      <p:sp>
        <p:nvSpPr>
          <p:cNvPr id="184" name="Shape 184"/>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Using large images in the background of the web page will increase the page load time. It is a good practice to use smaller images if possible and apply repeat CSS properties where needed.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lvl="0"/>
          </a:p>
        </p:txBody>
      </p:sp>
      <p:sp>
        <p:nvSpPr>
          <p:cNvPr id="189" name="Shape 189"/>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Don’t let image disasters happen to you. Set the size of all images on your website to 72dpi and the page will load faster. Plus the quality will not be diminished. If an image resolution is greater than 72dpi, it will take longer to load and will also increase the disk space used on the web server.  This is particularly important for sites with multiple pictures.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lvl="0"/>
          </a:p>
        </p:txBody>
      </p:sp>
      <p:sp>
        <p:nvSpPr>
          <p:cNvPr id="197" name="Shape 197"/>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between 5% and 38% of the time downloading the HTML document. </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Most of this time is tied up in downloading all the components in the page: images, stylesheets, scripts, Flash, etc</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The 80/20 Performance Rule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Vilfredo Pareto, an economist in the early 1900s, made a famous observation where 80% of the nation’s wealth belonged to 20% of the population. This was later generalized into what’s commonly referred to as the Pareto principle (also known as the 80-20 rule), which states for any phenomenon, 80% of the consequences come from 20% of the causes. We see this phenomenon in software engineering where 80% of the time is spent in only 20% of the code. When we optimize our applications, we know to focus on that 20% of the code. This same technique should also be applied when optimizing web pages. Most performance optimization today are made on the parts that generate the HTML document (apache, C++, databases, etc.), but those parts only contribute to about 20% of the user’s response time. It’s better to focus on optimizing the parts that contribute to the other 80%.</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Using a packet sniffer, we discover what takes place in that other 80%. Figure 1 is a graphical view of where the time is spent loading http://www.yahoo.com with an empty cache. Each bar represents a specific component and is shown in the order started by the browser. The first bar is the time spent for the browser to retrieve just the HTML document. Notice only 10% of the time is spent here for the browser to request the HTML page, and for apache to stitch together the HTML and return the response back to the browser. The other 90% of the time is spent fetching other components in the page including images, scripts and stylesheets.</a:t>
            </a:r>
            <a:endParaRPr sz="1200">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lvl="0"/>
          </a:p>
        </p:txBody>
      </p:sp>
      <p:sp>
        <p:nvSpPr>
          <p:cNvPr id="209" name="Shape 209"/>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An image sprite is a collection of images put into a single image.</a:t>
            </a:r>
            <a:endParaRPr sz="1200">
              <a:latin typeface="Calibri"/>
              <a:ea typeface="Calibri"/>
              <a:cs typeface="Calibri"/>
              <a:sym typeface="Calibri"/>
            </a:endParaRPr>
          </a:p>
          <a:p>
            <a:pPr lvl="0" defTabSz="914400">
              <a:lnSpc>
                <a:spcPct val="100000"/>
              </a:lnSpc>
              <a:defRPr sz="1800"/>
            </a:pPr>
            <a:endParaRPr b="1"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hlinkClick r:id="rId3" invalidUrl="" action="" tgtFrame="" tooltip="" history="1" highlightClick="0" endSnd="0"/>
              </a:rPr>
              <a:t>CSS Sprites</a:t>
            </a:r>
            <a:r>
              <a:rPr sz="1200">
                <a:latin typeface="Calibri"/>
                <a:ea typeface="Calibri"/>
                <a:cs typeface="Calibri"/>
                <a:sym typeface="Calibri"/>
              </a:rPr>
              <a:t> are the preferred method for reducing the number of image requests. Combine your background images into a single image and use the CSS background-image and background-positionproperties to display the desired image segment.</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Using image sprites will reduce the number of server requests and save bandwidth.</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#nav li a {background-image:url('../img/image_nav.gif')} #nav li a.item1 {background-position:0px 0px} #nav li a:hover.item1 {background-position:0px -72px} #nav li a.item2 {background-position:0px -143px;} #nav li a:hover.item2 {background-position:0px -215px;}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lvl="0"/>
          </a:p>
        </p:txBody>
      </p:sp>
      <p:sp>
        <p:nvSpPr>
          <p:cNvPr id="214" name="Shape 214"/>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"Be mobile-friendly" and don't leave big gaps between the images in a sprite. This doesn't affect the file size as much but requires less memory for the user agent to decompress the image into a pixel map. 100x100 image is 10 thousand pixels, where 1000x1000 is 1 million pixels</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lvl="0"/>
          </a:p>
        </p:txBody>
      </p:sp>
      <p:sp>
        <p:nvSpPr>
          <p:cNvPr id="222" name="Shape 222"/>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 The total download time equals the time it takes to download both JS files, plus the largest CSS file (in this case 100 ms + 100 ms + 100 ms = 300 ms).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lvl="0"/>
          </a:p>
        </p:txBody>
      </p:sp>
      <p:sp>
        <p:nvSpPr>
          <p:cNvPr id="228" name="Shape 228"/>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Domain sharding is a technique for splitting resources across multiple domains so that resources can be downloaded by the browser simultaneously.</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Serving resources from two different hostnames increases parallelization of downloads.</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if a page references more than X external resources from a single host, where X is the maximum connections allowed per host, the browser must download them sequentially,</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To display its map images, </a:t>
            </a:r>
            <a:r>
              <a:rPr sz="1200">
                <a:latin typeface="Calibri"/>
                <a:ea typeface="Calibri"/>
                <a:cs typeface="Calibri"/>
                <a:sym typeface="Calibri"/>
                <a:hlinkClick r:id="rId3" invalidUrl="" action="" tgtFrame="" tooltip="" history="1" highlightClick="0" endSnd="0"/>
              </a:rPr>
              <a:t>Google Maps</a:t>
            </a:r>
            <a:r>
              <a:rPr sz="1200">
                <a:latin typeface="Calibri"/>
                <a:ea typeface="Calibri"/>
                <a:cs typeface="Calibri"/>
                <a:sym typeface="Calibri"/>
              </a:rPr>
              <a:t> delivers multiple small images called "tiles", each of which represents a small portion of the larger map. The browser assembles the tiles into the complete map image as it loads each one. For this process to appear seamless, it's important that the tiles download in parallel and as quickly as possible. To enable the parallel download, the application assigns the tile images to four hostnames, mt0, mt1, mt2 and mt3. So, for example, in Firefox 3.0+, which allows up to 6 parallel connections per hostname, up to 24 requests for map tiles could be made in parallel. The following screen shot from Firebug's Net panel shows this effect in Firefox: 15 requests, across the hostnames mt[0-3] are made in parallel: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sldImg"/>
          </p:nvPr>
        </p:nvSpPr>
        <p:spPr>
          <a:prstGeom prst="rect">
            <a:avLst/>
          </a:prstGeom>
        </p:spPr>
        <p:txBody>
          <a:bodyPr/>
          <a:lstStyle/>
          <a:p>
            <a:pPr lvl="0"/>
          </a:p>
        </p:txBody>
      </p:sp>
      <p:sp>
        <p:nvSpPr>
          <p:cNvPr id="66" name="Shape 6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A data URI is a base64 encoded string that represents a file. Getting the contents of a file as a string means that you can directly embed the data within your HTML or CSS code. When the browser encounters a data URI in your code, it’s able to decode the data and construct the original file.</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a:t>
            </a:r>
            <a:r>
              <a:rPr i="1" sz="1200">
                <a:latin typeface="Calibri"/>
                <a:ea typeface="Calibri"/>
                <a:cs typeface="Calibri"/>
                <a:sym typeface="Calibri"/>
              </a:rPr>
              <a:t>Encoding both images and fonts into pure data strings that can be directly integrated into your markup and stylesheets</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use the </a:t>
            </a:r>
            <a:r>
              <a:rPr sz="1200">
                <a:latin typeface="Calibri"/>
                <a:ea typeface="Calibri"/>
                <a:cs typeface="Calibri"/>
                <a:sym typeface="Calibri"/>
                <a:hlinkClick r:id="rId3" invalidUrl="" action="" tgtFrame="" tooltip="" history="1" highlightClick="0" endSnd="0"/>
              </a:rPr>
              <a:t>data: URL scheme</a:t>
            </a:r>
            <a:r>
              <a:rPr sz="1200">
                <a:latin typeface="Calibri"/>
                <a:ea typeface="Calibri"/>
                <a:cs typeface="Calibri"/>
                <a:sym typeface="Calibri"/>
              </a:rPr>
              <a:t> to embed the image data in the actual page. This can increase the size of your HTML document. Combining inline images into your (cached) stylesheets is a way to reduce HTTP requests and avoid increasing the size of your pages. Inline images are not yet supported across all major browsers.</a:t>
            </a:r>
            <a:endParaRPr sz="1200">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lvl="0"/>
          </a:p>
        </p:txBody>
      </p:sp>
      <p:sp>
        <p:nvSpPr>
          <p:cNvPr id="239" name="Shape 239"/>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 beyond a certain number of connections, this technique can actually degrade performance. The optimal number of hosts is generally believed to be between 2 and 5, depending on various factors such as the size of the files, bandwidth and so on.</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lvl="0"/>
          </a:p>
        </p:txBody>
      </p:sp>
      <p:sp>
        <p:nvSpPr>
          <p:cNvPr id="247" name="Shape 247"/>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Using a script DOM element with an async attribute allows for asynchronous loading in Internet Explorer, Firefox, Chrome, and Safari. By contrast, at the time of this writing, an HTML &lt;script&gt; tag with an async attribute will only load asynchronously in Chrome or Firefox 3.6 or newer, as other browsers do not yet support this mechanism for asynchronous loading.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lvl="0"/>
          </a:p>
        </p:txBody>
      </p:sp>
      <p:sp>
        <p:nvSpPr>
          <p:cNvPr id="252" name="Shape 252"/>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Using a script DOM element with an async attribute allows for asynchronous loading in Internet Explorer, Firefox, Chrome, and Safari. By contrast, at the time of this writing, an HTML &lt;script&gt; tag with an async attribute will only load asynchronously in Chrome or Firefox 3.6 or newer, as other browsers do not yet support this mechanism for asynchronous loading.</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to defear the loading of stylesheets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 just add it right before the &lt;/body&gt; tag</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 and before any js inclusion (for performance)  </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function loadStyleSheet(src){</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if (document.createStyleSheet) document.createStyleSheet(src);</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else {</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var stylesheet = document.createElement('link');</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stylesheet.href = src;</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stylesheet.rel = 'stylesheet';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stylesheet.type = 'text/css';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document.getElementsByTagName('head')[0].appendChild(stylesheet);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sldImg"/>
          </p:nvPr>
        </p:nvSpPr>
        <p:spPr>
          <a:prstGeom prst="rect">
            <a:avLst/>
          </a:prstGeom>
        </p:spPr>
        <p:txBody>
          <a:bodyPr/>
          <a:lstStyle/>
          <a:p>
            <a:pPr lvl="0"/>
          </a:p>
        </p:txBody>
      </p:sp>
      <p:sp>
        <p:nvSpPr>
          <p:cNvPr id="257" name="Shape 257"/>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markup our images and add a small and extremely simple javascript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lvl="0"/>
          </a:p>
        </p:txBody>
      </p:sp>
      <p:sp>
        <p:nvSpPr>
          <p:cNvPr id="267" name="Shape 267"/>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Also, the developer declares a 2x speed improvement on his site.</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(Loading And Blocking JavaScript) you can load your javascript files in parallel, speeding up the total loading process.</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a:t>
            </a:r>
            <a:r>
              <a:rPr b="1" sz="1200">
                <a:latin typeface="Calibri"/>
                <a:ea typeface="Calibri"/>
                <a:cs typeface="Calibri"/>
                <a:sym typeface="Calibri"/>
              </a:rPr>
              <a:t>LAB.js</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Require.js</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ControlJS</a:t>
            </a:r>
            <a:endParaRPr b="1"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lvl="0"/>
          </a:p>
        </p:txBody>
      </p:sp>
      <p:sp>
        <p:nvSpPr>
          <p:cNvPr id="276" name="Shape 27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&lt;script&gt;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&lt;script async&gt;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&lt;script defer&gt;</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async downloads the file during HTML parsing and will pause the HTML parser to execute it when it has finished downloading.</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defer downloads the file during HTML parsing and will only execute it after the parser has completed. defer scripts are also guarenteed to execute in the order that they appear in the document.</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If the script is modular and does not rely on any scripts then use async.</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If the script relies upon or is relied upon by another script then usedefer.</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If the script is small and is relied upon by an async script then use an inline script with no attributes placed </a:t>
            </a:r>
            <a:r>
              <a:rPr i="1" sz="1200">
                <a:latin typeface="Calibri"/>
                <a:ea typeface="Calibri"/>
                <a:cs typeface="Calibri"/>
                <a:sym typeface="Calibri"/>
              </a:rPr>
              <a:t>above</a:t>
            </a:r>
            <a:r>
              <a:rPr sz="1200">
                <a:latin typeface="Calibri"/>
                <a:ea typeface="Calibri"/>
                <a:cs typeface="Calibri"/>
                <a:sym typeface="Calibri"/>
              </a:rPr>
              <a:t> the async scripts.</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Keep your scripts right before &lt;/body&gt;. Defer won't make much of a difference for scripts located there because the DOM parsing work has pretty much already been done anyway.</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The most often cited example for using async is an analytics script like Google Analytics that you don't want anything to wait for and it's not urgent to run soon and it stands alone so nothing else depends upon it.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lvl="0"/>
          </a:p>
        </p:txBody>
      </p:sp>
      <p:sp>
        <p:nvSpPr>
          <p:cNvPr id="286" name="Shape 286"/>
          <p:cNvSpPr/>
          <p:nvPr>
            <p:ph type="body" sz="quarter" idx="1"/>
          </p:nvPr>
        </p:nvSpPr>
        <p:spPr>
          <a:prstGeom prst="rect">
            <a:avLst/>
          </a:prstGeom>
        </p:spPr>
        <p:txBody>
          <a:bodyPr/>
          <a:lstStyle/>
          <a:p>
            <a:pPr lvl="0" defTabSz="914400">
              <a:lnSpc>
                <a:spcPct val="100000"/>
              </a:lnSpc>
              <a:defRPr sz="1800"/>
            </a:pPr>
            <a:r>
              <a:rPr b="1" sz="1200">
                <a:latin typeface="Calibri"/>
                <a:ea typeface="Calibri"/>
                <a:cs typeface="Calibri"/>
                <a:sym typeface="Calibri"/>
              </a:rPr>
              <a:t>Use a CDN-hosted copy of jQuery</a:t>
            </a:r>
            <a:endParaRPr b="1"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How many unique visitors you`ve got last month? I bet the number is still under 1 billion, right?</a:t>
            </a:r>
            <a:br>
              <a:rPr sz="1200">
                <a:latin typeface="Calibri"/>
                <a:ea typeface="Calibri"/>
                <a:cs typeface="Calibri"/>
                <a:sym typeface="Calibri"/>
              </a:rPr>
            </a:br>
            <a:r>
              <a:rPr sz="1200">
                <a:latin typeface="Calibri"/>
                <a:ea typeface="Calibri"/>
                <a:cs typeface="Calibri"/>
                <a:sym typeface="Calibri"/>
              </a:rPr>
              <a:t>So you’d better use Google’s copy of jQuery instead of yours. If your user still has the cached file of Google’s website (or from many other sites that uses its CDN) his browser will just get the cached version, improving a lot your website’s performance. You can use it by copying &amp; pasting this HTML:</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Some CDN options for </a:t>
            </a:r>
            <a:r>
              <a:rPr i="1" sz="1200">
                <a:latin typeface="Calibri"/>
                <a:ea typeface="Calibri"/>
                <a:cs typeface="Calibri"/>
                <a:sym typeface="Calibri"/>
              </a:rPr>
              <a:t>jQuery</a:t>
            </a:r>
            <a:r>
              <a:rPr sz="1200">
                <a:latin typeface="Calibri"/>
                <a:ea typeface="Calibri"/>
                <a:cs typeface="Calibri"/>
                <a:sym typeface="Calibri"/>
              </a:rPr>
              <a: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http://ajax.googleapis.com/ajax/libs/jquery/1.4.2/jquery.min.js – Google Ajax, information about </a:t>
            </a:r>
            <a:r>
              <a:rPr sz="1200">
                <a:latin typeface="Calibri"/>
                <a:ea typeface="Calibri"/>
                <a:cs typeface="Calibri"/>
                <a:sym typeface="Calibri"/>
                <a:hlinkClick r:id="rId3" invalidUrl="" action="" tgtFrame="" tooltip="" history="1" highlightClick="0" endSnd="0"/>
              </a:rPr>
              <a:t>more libraries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http://ajax.microsoft.com/ajax/jquery/jquery-1.4.2.min.js – Microsoft’s CDN</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http://code.jquery.com/jquery-1.4.2.min.js – Edgecast (mt)</a:t>
            </a:r>
            <a:endParaRPr sz="1200">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Shape 291"/>
          <p:cNvSpPr/>
          <p:nvPr>
            <p:ph type="sldImg"/>
          </p:nvPr>
        </p:nvSpPr>
        <p:spPr>
          <a:prstGeom prst="rect">
            <a:avLst/>
          </a:prstGeom>
        </p:spPr>
        <p:txBody>
          <a:bodyPr/>
          <a:lstStyle/>
          <a:p>
            <a:pPr lvl="0"/>
          </a:p>
        </p:txBody>
      </p:sp>
      <p:sp>
        <p:nvSpPr>
          <p:cNvPr id="292" name="Shape 292"/>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I know I said Google is awesome and stuff, but they can fail. So, every time you rely upon external sources, make sure you have a local fallback. I’ve seen this snippet in the HTML5 boilerplate source code and just found it amazing. You should use it too: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lvl="0"/>
          </a:p>
        </p:txBody>
      </p:sp>
      <p:sp>
        <p:nvSpPr>
          <p:cNvPr id="297" name="Shape 297"/>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CDNJS is CloudFlare powered hosted libraries CDN infrastructre</a:t>
            </a:r>
            <a:r>
              <a:rPr b="1" sz="1200">
                <a:latin typeface="Calibri"/>
                <a:ea typeface="Calibri"/>
                <a:cs typeface="Calibri"/>
                <a:sym typeface="Calibri"/>
              </a:rPr>
              <a:t>.</a:t>
            </a:r>
            <a:r>
              <a:rPr sz="1200">
                <a:latin typeface="Calibri"/>
                <a:ea typeface="Calibri"/>
                <a:cs typeface="Calibri"/>
                <a:sym typeface="Calibri"/>
              </a:rPr>
              <a:t> - See more at: http://www.indianweb2.com/2012/09/10-free-cdn-to-host-images-css/#sthash.7SD4Azvn.dpuf</a:t>
            </a:r>
            <a:endParaRPr sz="1200">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lvl="0"/>
          </a:p>
        </p:txBody>
      </p:sp>
      <p:sp>
        <p:nvSpPr>
          <p:cNvPr id="303" name="Shape 303"/>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The Domain Name System (DNS) maps hostnames to IP addresses, just as phonebooks map people's names to their phone numbers. When you type www.yahoo.com into your browser, a DNS resolver contacted by the browser returns that server's IP address. DNS has a cost. </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Internet Explorer caches DNS lookups for 30 minutes by default, as specified by the DnsCacheTimeoutregistry setting. Firefox caches DNS lookups for 1 minute, controlled by thenetwork.dnsCacheExpiration configuration setting. (Fasterfox changes this to 1 hour.)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sldImg"/>
          </p:nvPr>
        </p:nvSpPr>
        <p:spPr>
          <a:prstGeom prst="rect">
            <a:avLst/>
          </a:prstGeom>
        </p:spPr>
        <p:txBody>
          <a:bodyPr/>
          <a:lstStyle/>
          <a:p>
            <a:pPr lvl="0"/>
          </a:p>
        </p:txBody>
      </p:sp>
      <p:sp>
        <p:nvSpPr>
          <p:cNvPr id="71" name="Shape 7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 Use Domain Sharding</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Serving resources from two different hostnames/domains increases parallelization of downloads. </a:t>
            </a:r>
            <a:endParaRPr sz="1200">
              <a:latin typeface="Calibri"/>
              <a:ea typeface="Calibri"/>
              <a:cs typeface="Calibri"/>
              <a:sym typeface="Calibri"/>
            </a:endParaRPr>
          </a:p>
          <a:p>
            <a:pPr lvl="0" defTabSz="914400">
              <a:lnSpc>
                <a:spcPct val="100000"/>
              </a:lnSpc>
              <a:defRPr sz="1800"/>
            </a:pPr>
            <a:endParaRPr i="1" sz="1200">
              <a:latin typeface="Calibri"/>
              <a:ea typeface="Calibri"/>
              <a:cs typeface="Calibri"/>
              <a:sym typeface="Calibri"/>
            </a:endParaRPr>
          </a:p>
          <a:p>
            <a:pPr lvl="0" defTabSz="914400">
              <a:lnSpc>
                <a:spcPct val="100000"/>
              </a:lnSpc>
              <a:defRPr sz="1800"/>
            </a:pPr>
            <a:endParaRPr i="1" sz="1200">
              <a:latin typeface="Calibri"/>
              <a:ea typeface="Calibri"/>
              <a:cs typeface="Calibri"/>
              <a:sym typeface="Calibri"/>
            </a:endParaRPr>
          </a:p>
          <a:p>
            <a:pPr lvl="0" defTabSz="914400">
              <a:lnSpc>
                <a:spcPct val="100000"/>
              </a:lnSpc>
              <a:defRPr sz="1800"/>
            </a:pPr>
            <a:r>
              <a:rPr i="1" sz="1200">
                <a:latin typeface="Calibri"/>
                <a:ea typeface="Calibri"/>
                <a:cs typeface="Calibri"/>
                <a:sym typeface="Calibri"/>
              </a:rPr>
              <a:t>Encoding both images and fonts into pure data strings that can be directly integrated into your markup and stylesheets</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use the </a:t>
            </a:r>
            <a:r>
              <a:rPr sz="1200">
                <a:latin typeface="Calibri"/>
                <a:ea typeface="Calibri"/>
                <a:cs typeface="Calibri"/>
                <a:sym typeface="Calibri"/>
                <a:hlinkClick r:id="rId3" invalidUrl="" action="" tgtFrame="" tooltip="" history="1" highlightClick="0" endSnd="0"/>
              </a:rPr>
              <a:t>data: URL scheme</a:t>
            </a:r>
            <a:r>
              <a:rPr sz="1200">
                <a:latin typeface="Calibri"/>
                <a:ea typeface="Calibri"/>
                <a:cs typeface="Calibri"/>
                <a:sym typeface="Calibri"/>
              </a:rPr>
              <a:t> to embed the image data in the actual page. This can increase the size of your HTML document. Combining inline images into your (cached) stylesheets is a way to reduce HTTP requests and avoid increasing the size of your pages. Inline images are not yet supported across all major browsers.</a:t>
            </a:r>
            <a:endParaRPr sz="1200">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1" name="Shape 321"/>
          <p:cNvSpPr/>
          <p:nvPr>
            <p:ph type="sldImg"/>
          </p:nvPr>
        </p:nvSpPr>
        <p:spPr>
          <a:prstGeom prst="rect">
            <a:avLst/>
          </a:prstGeom>
        </p:spPr>
        <p:txBody>
          <a:bodyPr/>
          <a:lstStyle/>
          <a:p>
            <a:pPr lvl="0"/>
          </a:p>
        </p:txBody>
      </p:sp>
      <p:sp>
        <p:nvSpPr>
          <p:cNvPr id="322" name="Shape 322"/>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In the above, the object "document.images" is what's accessed multiple times. The code to realizing it is inefficient, since the browser must dynamically look up "document.images" twice during each loop (once to see if i&lt;document.images, and the other, to access and change the image's src). If you have 10 images on the page, for example, that's 20 calls to the Images object right there. Excessive calls to JavaScript objects can wear down the browser, not to mention your computer's memory. </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The term "cache your object" means storing a repeatedly access object inside a user defined variable, and using that variable instead in subsequent references to the object. The performance improvement can be significant. Here's a modified version of the initial script using object caching:</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&lt;script type="text/javascript"&gt;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lvl="0"/>
          </a:p>
        </p:txBody>
      </p:sp>
      <p:sp>
        <p:nvSpPr>
          <p:cNvPr id="328" name="Shape 328"/>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While doing common operations, you don’t need to call the element every time you want to manipulate it. If you’re doing several manipulations in a row, use chaining, so jQuery won’t need to get the element twice.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lvl="0"/>
          </a:p>
        </p:txBody>
      </p:sp>
      <p:sp>
        <p:nvSpPr>
          <p:cNvPr id="333" name="Shape 333"/>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This is one of the most important performance tips. If you’ll call an element at least twice, you should cache it. Caching is just saving the jQuery selector in a variable, so when you need to call it again you’ll just reference the variable and jQuery won’t need to search the whole DOM tree again to find your element.</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you can use it this way because almost every jQuery function returns the element, so $mydiv will be equal to $(“#mydiv”); also it’s good to use the $mydiv so you know it’s a jQuery caching var */ </a:t>
            </a:r>
            <a:endParaRPr sz="1200">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37"/>
          <p:cNvSpPr/>
          <p:nvPr>
            <p:ph type="sldImg"/>
          </p:nvPr>
        </p:nvSpPr>
        <p:spPr>
          <a:prstGeom prst="rect">
            <a:avLst/>
          </a:prstGeom>
        </p:spPr>
        <p:txBody>
          <a:bodyPr/>
          <a:lstStyle/>
          <a:p>
            <a:pPr lvl="0"/>
          </a:p>
        </p:txBody>
      </p:sp>
      <p:sp>
        <p:nvSpPr>
          <p:cNvPr id="338" name="Shape 338"/>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If it’s too large, inspect it and see which entries stay and why.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2" name="Shape 342"/>
          <p:cNvSpPr/>
          <p:nvPr>
            <p:ph type="sldImg"/>
          </p:nvPr>
        </p:nvSpPr>
        <p:spPr>
          <a:prstGeom prst="rect">
            <a:avLst/>
          </a:prstGeom>
        </p:spPr>
        <p:txBody>
          <a:bodyPr/>
          <a:lstStyle/>
          <a:p>
            <a:pPr lvl="0"/>
          </a:p>
        </p:txBody>
      </p:sp>
      <p:sp>
        <p:nvSpPr>
          <p:cNvPr id="343" name="Shape 343"/>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As your website changes over time, it's inevitable that resources will be moved and deleted. If you don't update your frontend code accordingly, the server will issue 404 "Not found" or 410 "Gone" responses. These are wasteful, unnecessary requests that lead to a bad user experience and make your site look unprofessional. And if such requests are for resources that can block subsequent browser processing, such as JS or CSS files, they can virtually "crash" your site. In the short term, you should scan your site for such links with a link checking tool, such as the crawl errors tool in Google's </a:t>
            </a:r>
            <a:r>
              <a:rPr sz="1200">
                <a:latin typeface="Calibri"/>
                <a:ea typeface="Calibri"/>
                <a:cs typeface="Calibri"/>
                <a:sym typeface="Calibri"/>
                <a:hlinkClick r:id="rId3" invalidUrl="" action="" tgtFrame="" tooltip="" history="1" highlightClick="0" endSnd="0"/>
              </a:rPr>
              <a:t>Webmaster Tools</a:t>
            </a:r>
            <a:r>
              <a:rPr sz="1200">
                <a:latin typeface="Calibri"/>
                <a:ea typeface="Calibri"/>
                <a:cs typeface="Calibri"/>
                <a:sym typeface="Calibri"/>
              </a:rPr>
              <a:t>, and fix them. Long term, your application should have a way of updating URL references whenever resources change their location.</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Avoid Empty Image src</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Both forms cause the same effect: browser makes another request to your server.</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Internet Explorer</a:t>
            </a:r>
            <a:r>
              <a:rPr sz="1200">
                <a:latin typeface="Calibri"/>
                <a:ea typeface="Calibri"/>
                <a:cs typeface="Calibri"/>
                <a:sym typeface="Calibri"/>
              </a:rPr>
              <a:t> makes a request to the directory in which the page is located.</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Safari and Chrome</a:t>
            </a:r>
            <a:r>
              <a:rPr sz="1200">
                <a:latin typeface="Calibri"/>
                <a:ea typeface="Calibri"/>
                <a:cs typeface="Calibri"/>
                <a:sym typeface="Calibri"/>
              </a:rPr>
              <a:t> make a request to the actual page itself.</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Firefox</a:t>
            </a:r>
            <a:r>
              <a:rPr sz="1200">
                <a:latin typeface="Calibri"/>
                <a:ea typeface="Calibri"/>
                <a:cs typeface="Calibri"/>
                <a:sym typeface="Calibri"/>
              </a:rPr>
              <a:t> 3 and earlier versions behave the same as Safari and Chrome, but version 3.5 addressed this issue</a:t>
            </a:r>
            <a:r>
              <a:rPr sz="1200">
                <a:latin typeface="Calibri"/>
                <a:ea typeface="Calibri"/>
                <a:cs typeface="Calibri"/>
                <a:sym typeface="Calibri"/>
                <a:hlinkClick r:id="rId4" invalidUrl="" action="" tgtFrame="" tooltip="" history="1" highlightClick="0" endSnd="0"/>
              </a:rPr>
              <a:t>[bug 444931]</a:t>
            </a:r>
            <a:r>
              <a:rPr sz="1200">
                <a:latin typeface="Calibri"/>
                <a:ea typeface="Calibri"/>
                <a:cs typeface="Calibri"/>
                <a:sym typeface="Calibri"/>
              </a:rPr>
              <a:t> and no longer sends a request.</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Opera</a:t>
            </a:r>
            <a:r>
              <a:rPr sz="1200">
                <a:latin typeface="Calibri"/>
                <a:ea typeface="Calibri"/>
                <a:cs typeface="Calibri"/>
                <a:sym typeface="Calibri"/>
              </a:rPr>
              <a:t> does not do anything when an empty image src is encountered.</a:t>
            </a:r>
            <a:endParaRPr sz="1200">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lvl="0"/>
          </a:p>
        </p:txBody>
      </p:sp>
      <p:sp>
        <p:nvSpPr>
          <p:cNvPr id="348" name="Shape 348"/>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The favicon.ico is an image that stays in the root of your server. It's a necessary evil because even if you don't care about it the browser will still request it, so it's better not to respond with a 404 Not Found. Also since it's on the same server, cookies are sent every time it's requested. This image also interferes with the download sequence, for example in IE when you request extra components in the onload, the favicon will be downloaded before these extra components.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So to mitigate the drawbacks of having a favicon.ico make sure: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It's small, preferably under 1K.</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Set Expires header with what you feel comfortable (since you cannot rename it if you decide to change it). You can probably safely set the Expires header a few months in the future. You can check the last modified date of your current favicon.ico to make an informed decision.</a:t>
            </a:r>
            <a:endParaRPr sz="1200">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Shape 353"/>
          <p:cNvSpPr/>
          <p:nvPr>
            <p:ph type="sldImg"/>
          </p:nvPr>
        </p:nvSpPr>
        <p:spPr>
          <a:prstGeom prst="rect">
            <a:avLst/>
          </a:prstGeom>
        </p:spPr>
        <p:txBody>
          <a:bodyPr/>
          <a:lstStyle/>
          <a:p>
            <a:pPr lvl="0"/>
          </a:p>
        </p:txBody>
      </p:sp>
      <p:sp>
        <p:nvSpPr>
          <p:cNvPr id="354" name="Shape 354"/>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Not only does text in an image become inaccessible to screen-readers and completely useless for </a:t>
            </a:r>
            <a:r>
              <a:rPr sz="1200">
                <a:latin typeface="Calibri"/>
                <a:ea typeface="Calibri"/>
                <a:cs typeface="Calibri"/>
                <a:sym typeface="Calibri"/>
                <a:hlinkClick r:id="rId3" invalidUrl="" action="" tgtFrame="" tooltip="" history="1" highlightClick="0" endSnd="0"/>
              </a:rPr>
              <a:t>SEO</a:t>
            </a:r>
            <a:r>
              <a:rPr sz="1200">
                <a:latin typeface="Calibri"/>
                <a:ea typeface="Calibri"/>
                <a:cs typeface="Calibri"/>
                <a:sym typeface="Calibri"/>
              </a:rPr>
              <a:t>, but using images to display text also increases the load times of your web pages because more images mean a heavier web page.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If you need to use a lot of custom fonts in your website, </a:t>
            </a:r>
            <a:r>
              <a:rPr sz="1200">
                <a:latin typeface="Calibri"/>
                <a:ea typeface="Calibri"/>
                <a:cs typeface="Calibri"/>
                <a:sym typeface="Calibri"/>
                <a:hlinkClick r:id="rId4" invalidUrl="" action="" tgtFrame="" tooltip="" history="1" highlightClick="0" endSnd="0"/>
              </a:rPr>
              <a:t>learn about CSS @font-</a:t>
            </a:r>
            <a:r>
              <a:rPr sz="1200">
                <a:latin typeface="Calibri"/>
                <a:ea typeface="Calibri"/>
                <a:cs typeface="Calibri"/>
                <a:sym typeface="Calibri"/>
                <a:hlinkClick r:id="rId4" invalidUrl="" action="" tgtFrame="" tooltip="" history="1" highlightClick="0" endSnd="0"/>
              </a:rPr>
              <a:t>face</a:t>
            </a:r>
            <a:r>
              <a:rPr sz="1200">
                <a:latin typeface="Calibri"/>
                <a:ea typeface="Calibri"/>
                <a:cs typeface="Calibri"/>
                <a:sym typeface="Calibri"/>
              </a:rPr>
              <a:t>to display text with custom fonts more efficiently. It goes without saying that you have to determine whether serving font files would be more optimal than serving images.</a:t>
            </a:r>
            <a:endParaRPr sz="1200">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sldImg"/>
          </p:nvPr>
        </p:nvSpPr>
        <p:spPr>
          <a:prstGeom prst="rect">
            <a:avLst/>
          </a:prstGeom>
        </p:spPr>
        <p:txBody>
          <a:bodyPr/>
          <a:lstStyle/>
          <a:p>
            <a:pPr lvl="0"/>
          </a:p>
        </p:txBody>
      </p:sp>
      <p:sp>
        <p:nvSpPr>
          <p:cNvPr id="359" name="Shape 359"/>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As your website changes over time, it's inevitable that resources will be moved and deleted. If you don't update your frontend code accordingly, the server will issue 404 "Not found" or 410 "Gone" responses. These are wasteful, unnecessary requests that lead to a bad user experience and make your site look unprofessional. And if such requests are for resources that can block subsequent browser processing, such as JS or CSS files, they can virtually "crash" your site. In the short term, you should scan your site for such links with a link checking tool, such as the crawl errors tool in Google's </a:t>
            </a:r>
            <a:r>
              <a:rPr sz="1200">
                <a:latin typeface="Calibri"/>
                <a:ea typeface="Calibri"/>
                <a:cs typeface="Calibri"/>
                <a:sym typeface="Calibri"/>
                <a:hlinkClick r:id="rId3" invalidUrl="" action="" tgtFrame="" tooltip="" history="1" highlightClick="0" endSnd="0"/>
              </a:rPr>
              <a:t>Webmaster Tools</a:t>
            </a:r>
            <a:r>
              <a:rPr sz="1200">
                <a:latin typeface="Calibri"/>
                <a:ea typeface="Calibri"/>
                <a:cs typeface="Calibri"/>
                <a:sym typeface="Calibri"/>
              </a:rPr>
              <a:t>, and fix them. Long term, your application should have a way of updating URL references whenever resources change their location.</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Avoid Empty Image src</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Both forms cause the same effect: browser makes another request to your server.</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Internet Explorer</a:t>
            </a:r>
            <a:r>
              <a:rPr sz="1200">
                <a:latin typeface="Calibri"/>
                <a:ea typeface="Calibri"/>
                <a:cs typeface="Calibri"/>
                <a:sym typeface="Calibri"/>
              </a:rPr>
              <a:t> makes a request to the directory in which the page is located.</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Safari and Chrome</a:t>
            </a:r>
            <a:r>
              <a:rPr sz="1200">
                <a:latin typeface="Calibri"/>
                <a:ea typeface="Calibri"/>
                <a:cs typeface="Calibri"/>
                <a:sym typeface="Calibri"/>
              </a:rPr>
              <a:t> make a request to the actual page itself.</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Firefox</a:t>
            </a:r>
            <a:r>
              <a:rPr sz="1200">
                <a:latin typeface="Calibri"/>
                <a:ea typeface="Calibri"/>
                <a:cs typeface="Calibri"/>
                <a:sym typeface="Calibri"/>
              </a:rPr>
              <a:t> 3 and earlier versions behave the same as Safari and Chrome, but version 3.5 addressed this issue</a:t>
            </a:r>
            <a:r>
              <a:rPr sz="1200">
                <a:latin typeface="Calibri"/>
                <a:ea typeface="Calibri"/>
                <a:cs typeface="Calibri"/>
                <a:sym typeface="Calibri"/>
                <a:hlinkClick r:id="rId4" invalidUrl="" action="" tgtFrame="" tooltip="" history="1" highlightClick="0" endSnd="0"/>
              </a:rPr>
              <a:t>[bug 444931]</a:t>
            </a:r>
            <a:r>
              <a:rPr sz="1200">
                <a:latin typeface="Calibri"/>
                <a:ea typeface="Calibri"/>
                <a:cs typeface="Calibri"/>
                <a:sym typeface="Calibri"/>
              </a:rPr>
              <a:t> and no longer sends a request.</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Opera</a:t>
            </a:r>
            <a:r>
              <a:rPr sz="1200">
                <a:latin typeface="Calibri"/>
                <a:ea typeface="Calibri"/>
                <a:cs typeface="Calibri"/>
                <a:sym typeface="Calibri"/>
              </a:rPr>
              <a:t> does not do anything when an empty image src is encountered.</a:t>
            </a:r>
            <a:endParaRPr sz="1200">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lvl="0"/>
          </a:p>
        </p:txBody>
      </p:sp>
      <p:sp>
        <p:nvSpPr>
          <p:cNvPr id="367" name="Shape 367"/>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If the browser can immediately determine the height and/or width of your images and tables, it will be able to display a web page without having to reflow the content. This not only speeds the display of the page but prevents annoying changes in a page's layout when the page completes loading. For this reason, height and widthshould be specified for images, whenever possible.</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Tables should use the CSS selector:property combination:</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table-layout: fixed; </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and should specify widths of columns using the COL and COLGROUP HTML tags.</a:t>
            </a:r>
            <a:endParaRPr sz="1200">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3" name="Shape 373"/>
          <p:cNvSpPr/>
          <p:nvPr>
            <p:ph type="sldImg"/>
          </p:nvPr>
        </p:nvSpPr>
        <p:spPr>
          <a:prstGeom prst="rect">
            <a:avLst/>
          </a:prstGeom>
        </p:spPr>
        <p:txBody>
          <a:bodyPr/>
          <a:lstStyle/>
          <a:p>
            <a:pPr lvl="0"/>
          </a:p>
        </p:txBody>
      </p:sp>
      <p:sp>
        <p:nvSpPr>
          <p:cNvPr id="374" name="Shape 374"/>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The huge difference in performance is because the browser's CSS processor is written in C++ and native code executes very fast whereas jQuery (JavaScript) is an interpreted language and the browser can't predict JavaScript ahead in time, in terms of what event will occur next.</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You need to keep in mind that a fair amount of people still use Internet Explorer 7 and 8, so you should use jQuery if your animations absolutely need to work the same in those older browsers.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Alternatively, you might be able to live with your animations gracefully degrading in non-supporting browsers, in which case CSS3 animations are the best option.</a:t>
            </a:r>
            <a:endParaRPr sz="1200">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sldImg"/>
          </p:nvPr>
        </p:nvSpPr>
        <p:spPr>
          <a:prstGeom prst="rect">
            <a:avLst/>
          </a:prstGeom>
        </p:spPr>
        <p:txBody>
          <a:bodyPr/>
          <a:lstStyle/>
          <a:p>
            <a:pPr lvl="0"/>
          </a:p>
        </p:txBody>
      </p:sp>
      <p:sp>
        <p:nvSpPr>
          <p:cNvPr id="76" name="Shape 76"/>
          <p:cNvSpPr/>
          <p:nvPr>
            <p:ph type="body" sz="quarter" idx="1"/>
          </p:nvPr>
        </p:nvSpPr>
        <p:spPr>
          <a:prstGeom prst="rect">
            <a:avLst/>
          </a:prstGeom>
        </p:spPr>
        <p:txBody>
          <a:bodyPr/>
          <a:lstStyle/>
          <a:p>
            <a:pPr lvl="0" defTabSz="914400">
              <a:lnSpc>
                <a:spcPct val="90000"/>
              </a:lnSpc>
              <a:defRPr sz="1800"/>
            </a:pPr>
            <a:r>
              <a:rPr sz="1200">
                <a:latin typeface="Calibri"/>
                <a:ea typeface="Calibri"/>
                <a:cs typeface="Calibri"/>
                <a:sym typeface="Calibri"/>
              </a:rPr>
              <a:t>another way to enhance script performance is the cache the entire script, by including it in a .js file. </a:t>
            </a:r>
            <a:r>
              <a:rPr sz="1200">
                <a:latin typeface="Calibri"/>
                <a:ea typeface="Calibri"/>
                <a:cs typeface="Calibri"/>
                <a:sym typeface="Calibri"/>
                <a:hlinkClick r:id="rId3" invalidUrl="" action="" tgtFrame="" tooltip="" history="1" highlightClick="0" endSnd="0"/>
              </a:rPr>
              <a:t>The technique</a:t>
            </a:r>
            <a:r>
              <a:rPr sz="1200">
                <a:latin typeface="Calibri"/>
                <a:ea typeface="Calibri"/>
                <a:cs typeface="Calibri"/>
                <a:sym typeface="Calibri"/>
              </a:rPr>
              <a:t> causes the browser to load the script in question only once, and recall it from cache should the page be reloaded or revisited.</a:t>
            </a:r>
            <a:endParaRPr sz="1200">
              <a:latin typeface="Calibri"/>
              <a:ea typeface="Calibri"/>
              <a:cs typeface="Calibri"/>
              <a:sym typeface="Calibri"/>
            </a:endParaRPr>
          </a:p>
          <a:p>
            <a:pPr lvl="0" defTabSz="914400">
              <a:lnSpc>
                <a:spcPct val="90000"/>
              </a:lnSpc>
              <a:defRPr sz="1800"/>
            </a:pP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rPr>
              <a:t>They are slightly different - the ETag does not have any information that the client can use to determine whether or not to make a request for that file again in the future. If ETag is all it has, it will always have to make a request. However, when the server reads the ETag from the client request, the server can then determine whether to send the file (HTTP 200) or tell the client to just use their local copy (HTTP 304). An ETag is basically just a checksum for a file that semantically changes when the content of the file changes.</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rPr>
              <a:t>The Expires header is used by the client (and proxies/caches) to determine whether or not it even needs to make a request to the server at all. The closer you are to the Expires date, the more likely it is the client (or proxy) will make an HTTP request for that file from the server.</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rPr>
              <a:t>So really what you want to do is use BOTH headers - set the Expires header to a reasonable value based on how often the content changes. Then configure ETags to be sent so that when clients DO send a request to the server, it can more easily determine whether or not to send the file back.</a:t>
            </a:r>
            <a:endParaRPr sz="1200">
              <a:latin typeface="Calibri"/>
              <a:ea typeface="Calibri"/>
              <a:cs typeface="Calibri"/>
              <a:sym typeface="Calibri"/>
            </a:endParaRPr>
          </a:p>
          <a:p>
            <a:pPr lvl="0" defTabSz="914400">
              <a:lnSpc>
                <a:spcPct val="90000"/>
              </a:lnSpc>
              <a:defRPr sz="1800"/>
            </a:pP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rPr>
              <a:t>Cache-Control was introduced in HTTP/1.1 and offers more options than Expires. They can be used to accomplish the same thing but the data value for Expires is an HTTP date whereas Cache-Control max-age lets you specify a relative amount of time so you could specify "X hours after the page was requested".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8" name="Shape 378"/>
          <p:cNvSpPr/>
          <p:nvPr>
            <p:ph type="sldImg"/>
          </p:nvPr>
        </p:nvSpPr>
        <p:spPr>
          <a:prstGeom prst="rect">
            <a:avLst/>
          </a:prstGeom>
        </p:spPr>
        <p:txBody>
          <a:bodyPr/>
          <a:lstStyle/>
          <a:p>
            <a:pPr lvl="0"/>
          </a:p>
        </p:txBody>
      </p:sp>
      <p:sp>
        <p:nvSpPr>
          <p:cNvPr id="379" name="Shape 379"/>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Since local variables are first in this chain, they’re always faster than globals.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3" name="Shape 383"/>
          <p:cNvSpPr/>
          <p:nvPr>
            <p:ph type="sldImg"/>
          </p:nvPr>
        </p:nvSpPr>
        <p:spPr>
          <a:prstGeom prst="rect">
            <a:avLst/>
          </a:prstGeom>
        </p:spPr>
        <p:txBody>
          <a:bodyPr/>
          <a:lstStyle/>
          <a:p>
            <a:pPr lvl="0"/>
          </a:p>
        </p:txBody>
      </p:sp>
      <p:sp>
        <p:nvSpPr>
          <p:cNvPr id="384" name="Shape 384"/>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Nothing special is going on here, we have 1 global context represented by the purple border and 3 different function contextsrepresented by the green, blue and orange borders. There can only ever be 1 global context, which can be accessed from any other context in your program.</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When JavaScript code is being executed, an </a:t>
            </a:r>
            <a:r>
              <a:rPr i="1" sz="1200">
                <a:latin typeface="Calibri"/>
                <a:ea typeface="Calibri"/>
                <a:cs typeface="Calibri"/>
                <a:sym typeface="Calibri"/>
              </a:rPr>
              <a:t>execution context</a:t>
            </a:r>
            <a:r>
              <a:rPr sz="1200">
                <a:latin typeface="Calibri"/>
                <a:ea typeface="Calibri"/>
                <a:cs typeface="Calibri"/>
                <a:sym typeface="Calibri"/>
              </a:rPr>
              <a:t> is created.</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When code is run in JavaScript, the environment in which it is executed is very important, and is evaluated as 1 of the following:</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Global code</a:t>
            </a:r>
            <a:r>
              <a:rPr sz="1200">
                <a:latin typeface="Calibri"/>
                <a:ea typeface="Calibri"/>
                <a:cs typeface="Calibri"/>
                <a:sym typeface="Calibri"/>
              </a:rPr>
              <a:t> – The default envionment where your code is executed for the first time.</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Function code</a:t>
            </a:r>
            <a:r>
              <a:rPr sz="1200">
                <a:latin typeface="Calibri"/>
                <a:ea typeface="Calibri"/>
                <a:cs typeface="Calibri"/>
                <a:sym typeface="Calibri"/>
              </a:rPr>
              <a:t> – Whenever the flow of execution enters a function body.</a:t>
            </a:r>
            <a:endParaRPr sz="1200">
              <a:latin typeface="Calibri"/>
              <a:ea typeface="Calibri"/>
              <a:cs typeface="Calibri"/>
              <a:sym typeface="Calibri"/>
            </a:endParaRPr>
          </a:p>
          <a:p>
            <a:pPr lvl="0" defTabSz="914400">
              <a:lnSpc>
                <a:spcPct val="100000"/>
              </a:lnSpc>
              <a:defRPr sz="1800"/>
            </a:pPr>
            <a:r>
              <a:rPr b="1" sz="1200">
                <a:latin typeface="Calibri"/>
                <a:ea typeface="Calibri"/>
                <a:cs typeface="Calibri"/>
                <a:sym typeface="Calibri"/>
              </a:rPr>
              <a:t>Eval code</a:t>
            </a:r>
            <a:r>
              <a:rPr sz="1200">
                <a:latin typeface="Calibri"/>
                <a:ea typeface="Calibri"/>
                <a:cs typeface="Calibri"/>
                <a:sym typeface="Calibri"/>
              </a:rPr>
              <a:t> – Text to be executed inside the internal eval function.</a:t>
            </a:r>
            <a:endParaRPr sz="1200">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392"/>
          <p:cNvSpPr/>
          <p:nvPr>
            <p:ph type="sldImg"/>
          </p:nvPr>
        </p:nvSpPr>
        <p:spPr>
          <a:prstGeom prst="rect">
            <a:avLst/>
          </a:prstGeom>
        </p:spPr>
        <p:txBody>
          <a:bodyPr/>
          <a:lstStyle/>
          <a:p>
            <a:pPr lvl="0"/>
          </a:p>
        </p:txBody>
      </p:sp>
      <p:sp>
        <p:nvSpPr>
          <p:cNvPr id="393" name="Shape 393"/>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Specially for attributes modification, we have several built in methods to get stuff done with pure javascript. You can even “convert” jQuery objects back to DOM nodes to use them with simpler methods, like this: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8" name="Shape 398"/>
          <p:cNvSpPr/>
          <p:nvPr>
            <p:ph type="sldImg"/>
          </p:nvPr>
        </p:nvSpPr>
        <p:spPr>
          <a:prstGeom prst="rect">
            <a:avLst/>
          </a:prstGeom>
        </p:spPr>
        <p:txBody>
          <a:bodyPr/>
          <a:lstStyle/>
          <a:p>
            <a:pPr lvl="0"/>
          </a:p>
        </p:txBody>
      </p:sp>
      <p:sp>
        <p:nvSpPr>
          <p:cNvPr id="399" name="Shape 399"/>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One of JavaScript's strengths is that it allows functions to be nested within other functions. A nested, or inner, function can inherit the arguments and variables of its outer function, and is private to that function.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3" name="Shape 403"/>
          <p:cNvSpPr/>
          <p:nvPr>
            <p:ph type="sldImg"/>
          </p:nvPr>
        </p:nvSpPr>
        <p:spPr>
          <a:prstGeom prst="rect">
            <a:avLst/>
          </a:prstGeom>
        </p:spPr>
        <p:txBody>
          <a:bodyPr/>
          <a:lstStyle/>
          <a:p>
            <a:pPr lvl="0"/>
          </a:p>
        </p:txBody>
      </p:sp>
      <p:sp>
        <p:nvSpPr>
          <p:cNvPr id="404" name="Shape 404"/>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In the above listing closureDemoInnerFunction is the inner function defined within the parent function closureDemoParentFunction. When a call is made to closureDemoParentFunction with a parameter of </a:t>
            </a:r>
            <a:r>
              <a:rPr i="1" sz="1200">
                <a:latin typeface="Calibri"/>
                <a:ea typeface="Calibri"/>
                <a:cs typeface="Calibri"/>
                <a:sym typeface="Calibri"/>
              </a:rPr>
              <a:t>outer x</a:t>
            </a:r>
            <a:r>
              <a:rPr sz="1200">
                <a:latin typeface="Calibri"/>
                <a:ea typeface="Calibri"/>
                <a:cs typeface="Calibri"/>
                <a:sym typeface="Calibri"/>
              </a:rPr>
              <a:t>, the outer function variable </a:t>
            </a:r>
            <a:r>
              <a:rPr i="1" sz="1200">
                <a:latin typeface="Calibri"/>
                <a:ea typeface="Calibri"/>
                <a:cs typeface="Calibri"/>
                <a:sym typeface="Calibri"/>
              </a:rPr>
              <a:t>a</a:t>
            </a:r>
            <a:r>
              <a:rPr sz="1200">
                <a:latin typeface="Calibri"/>
                <a:ea typeface="Calibri"/>
                <a:cs typeface="Calibri"/>
                <a:sym typeface="Calibri"/>
              </a:rPr>
              <a:t> is assigned the value </a:t>
            </a:r>
            <a:r>
              <a:rPr i="1" sz="1200">
                <a:latin typeface="Calibri"/>
                <a:ea typeface="Calibri"/>
                <a:cs typeface="Calibri"/>
                <a:sym typeface="Calibri"/>
              </a:rPr>
              <a:t>outer x</a:t>
            </a:r>
            <a:r>
              <a:rPr sz="1200">
                <a:latin typeface="Calibri"/>
                <a:ea typeface="Calibri"/>
                <a:cs typeface="Calibri"/>
                <a:sym typeface="Calibri"/>
              </a:rPr>
              <a:t>. The function returns with a pointer to the inner function closureDemoInnerFunction, which is contained in the variable </a:t>
            </a:r>
            <a:r>
              <a:rPr i="1" sz="1200">
                <a:latin typeface="Calibri"/>
                <a:ea typeface="Calibri"/>
                <a:cs typeface="Calibri"/>
                <a:sym typeface="Calibri"/>
              </a:rPr>
              <a:t>x</a:t>
            </a:r>
            <a:r>
              <a:rPr sz="1200">
                <a:latin typeface="Calibri"/>
                <a:ea typeface="Calibri"/>
                <a:cs typeface="Calibri"/>
                <a:sym typeface="Calibri"/>
              </a:rPr>
              <a: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It is important to note that the local variable </a:t>
            </a:r>
            <a:r>
              <a:rPr i="1" sz="1200">
                <a:latin typeface="Calibri"/>
                <a:ea typeface="Calibri"/>
                <a:cs typeface="Calibri"/>
                <a:sym typeface="Calibri"/>
              </a:rPr>
              <a:t>a</a:t>
            </a:r>
            <a:r>
              <a:rPr sz="1200">
                <a:latin typeface="Calibri"/>
                <a:ea typeface="Calibri"/>
                <a:cs typeface="Calibri"/>
                <a:sym typeface="Calibri"/>
              </a:rPr>
              <a:t> of the outer function closureDemoParentFunction will exist even after the outer function has returned. This is different from programming languages such as C/C++, where local variables no longer exist once a function has returned. In JavaScript, the moment closureDemoParentFunction is called, a scope object with property </a:t>
            </a:r>
            <a:r>
              <a:rPr i="1" sz="1200">
                <a:latin typeface="Calibri"/>
                <a:ea typeface="Calibri"/>
                <a:cs typeface="Calibri"/>
                <a:sym typeface="Calibri"/>
              </a:rPr>
              <a:t>a</a:t>
            </a:r>
            <a:r>
              <a:rPr sz="1200">
                <a:latin typeface="Calibri"/>
                <a:ea typeface="Calibri"/>
                <a:cs typeface="Calibri"/>
                <a:sym typeface="Calibri"/>
              </a:rPr>
              <a:t> is created. This property contains the value of </a:t>
            </a:r>
            <a:r>
              <a:rPr i="1" sz="1200">
                <a:latin typeface="Calibri"/>
                <a:ea typeface="Calibri"/>
                <a:cs typeface="Calibri"/>
                <a:sym typeface="Calibri"/>
              </a:rPr>
              <a:t>paramA</a:t>
            </a:r>
            <a:r>
              <a:rPr sz="1200">
                <a:latin typeface="Calibri"/>
                <a:ea typeface="Calibri"/>
                <a:cs typeface="Calibri"/>
                <a:sym typeface="Calibri"/>
              </a:rPr>
              <a:t>, also known as </a:t>
            </a:r>
            <a:r>
              <a:rPr i="1" sz="1200">
                <a:latin typeface="Calibri"/>
                <a:ea typeface="Calibri"/>
                <a:cs typeface="Calibri"/>
                <a:sym typeface="Calibri"/>
              </a:rPr>
              <a:t>"outer x"</a:t>
            </a:r>
            <a:r>
              <a:rPr sz="1200">
                <a:latin typeface="Calibri"/>
                <a:ea typeface="Calibri"/>
                <a:cs typeface="Calibri"/>
                <a:sym typeface="Calibri"/>
              </a:rPr>
              <a:t>. Similarly, when the closureDemoParentFunction returns, it will return the inner function closureDemoInnerFunction, which is contained in the variable </a:t>
            </a:r>
            <a:r>
              <a:rPr i="1" sz="1200">
                <a:latin typeface="Calibri"/>
                <a:ea typeface="Calibri"/>
                <a:cs typeface="Calibri"/>
                <a:sym typeface="Calibri"/>
              </a:rPr>
              <a:t>x</a:t>
            </a:r>
            <a:r>
              <a:rPr sz="1200">
                <a:latin typeface="Calibri"/>
                <a:ea typeface="Calibri"/>
                <a:cs typeface="Calibri"/>
                <a:sym typeface="Calibri"/>
              </a:rPr>
              <a:t>.</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Because the inner function holds a reference to the outer function's variables, the scope object with property </a:t>
            </a:r>
            <a:r>
              <a:rPr i="1" sz="1200">
                <a:latin typeface="Calibri"/>
                <a:ea typeface="Calibri"/>
                <a:cs typeface="Calibri"/>
                <a:sym typeface="Calibri"/>
              </a:rPr>
              <a:t>a</a:t>
            </a:r>
            <a:r>
              <a:rPr sz="1200">
                <a:latin typeface="Calibri"/>
                <a:ea typeface="Calibri"/>
                <a:cs typeface="Calibri"/>
                <a:sym typeface="Calibri"/>
              </a:rPr>
              <a:t> will not be garbage collected. When a call is made on </a:t>
            </a:r>
            <a:r>
              <a:rPr i="1" sz="1200">
                <a:latin typeface="Calibri"/>
                <a:ea typeface="Calibri"/>
                <a:cs typeface="Calibri"/>
                <a:sym typeface="Calibri"/>
              </a:rPr>
              <a:t>x</a:t>
            </a:r>
            <a:r>
              <a:rPr sz="1200">
                <a:latin typeface="Calibri"/>
                <a:ea typeface="Calibri"/>
                <a:cs typeface="Calibri"/>
                <a:sym typeface="Calibri"/>
              </a:rPr>
              <a:t> with a parameter value of </a:t>
            </a:r>
            <a:r>
              <a:rPr i="1" sz="1200">
                <a:latin typeface="Calibri"/>
                <a:ea typeface="Calibri"/>
                <a:cs typeface="Calibri"/>
                <a:sym typeface="Calibri"/>
              </a:rPr>
              <a:t>inner x</a:t>
            </a:r>
            <a:r>
              <a:rPr sz="1200">
                <a:latin typeface="Calibri"/>
                <a:ea typeface="Calibri"/>
                <a:cs typeface="Calibri"/>
                <a:sym typeface="Calibri"/>
              </a:rPr>
              <a:t> -- that is, x("inner x") -- an alert showing "</a:t>
            </a:r>
            <a:r>
              <a:rPr i="1" sz="1200">
                <a:latin typeface="Calibri"/>
                <a:ea typeface="Calibri"/>
                <a:cs typeface="Calibri"/>
                <a:sym typeface="Calibri"/>
              </a:rPr>
              <a:t>outer x innerx</a:t>
            </a:r>
            <a:r>
              <a:rPr sz="1200">
                <a:latin typeface="Calibri"/>
                <a:ea typeface="Calibri"/>
                <a:cs typeface="Calibri"/>
                <a:sym typeface="Calibri"/>
              </a:rPr>
              <a:t>" will pop up. </a:t>
            </a:r>
            <a:endParaRPr sz="1200">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sldImg"/>
          </p:nvPr>
        </p:nvSpPr>
        <p:spPr>
          <a:prstGeom prst="rect">
            <a:avLst/>
          </a:prstGeom>
        </p:spPr>
        <p:txBody>
          <a:bodyPr/>
          <a:lstStyle/>
          <a:p>
            <a:pPr lvl="0"/>
          </a:p>
        </p:txBody>
      </p:sp>
      <p:sp>
        <p:nvSpPr>
          <p:cNvPr id="409" name="Shape 409"/>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This is because with() appends an extra set of variables to the beginning of the scope chain described above. This extra item means that anytime </a:t>
            </a:r>
            <a:r>
              <a:rPr i="1" sz="1200">
                <a:latin typeface="Calibri"/>
                <a:ea typeface="Calibri"/>
                <a:cs typeface="Calibri"/>
                <a:sym typeface="Calibri"/>
              </a:rPr>
              <a:t>any</a:t>
            </a:r>
            <a:r>
              <a:rPr sz="1200">
                <a:latin typeface="Calibri"/>
                <a:ea typeface="Calibri"/>
                <a:cs typeface="Calibri"/>
                <a:sym typeface="Calibri"/>
              </a:rPr>
              <a:t> variable is called, the Javascript engine must loop through the with()variables, then the local variables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sldImg"/>
          </p:nvPr>
        </p:nvSpPr>
        <p:spPr>
          <a:prstGeom prst="rect">
            <a:avLst/>
          </a:prstGeom>
        </p:spPr>
        <p:txBody>
          <a:bodyPr/>
          <a:lstStyle/>
          <a:p>
            <a:pPr lvl="0"/>
          </a:p>
        </p:txBody>
      </p:sp>
      <p:sp>
        <p:nvSpPr>
          <p:cNvPr id="420" name="Shape 420"/>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If the number of active elements is increasing as you are using your site then you probably have an issue.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Shape 424"/>
          <p:cNvSpPr/>
          <p:nvPr>
            <p:ph type="sldImg"/>
          </p:nvPr>
        </p:nvSpPr>
        <p:spPr>
          <a:prstGeom prst="rect">
            <a:avLst/>
          </a:prstGeom>
        </p:spPr>
        <p:txBody>
          <a:bodyPr/>
          <a:lstStyle/>
          <a:p>
            <a:pPr lvl="0"/>
          </a:p>
        </p:txBody>
      </p:sp>
      <p:sp>
        <p:nvSpPr>
          <p:cNvPr id="425" name="Shape 425"/>
          <p:cNvSpPr/>
          <p:nvPr>
            <p:ph type="body" sz="quarter" idx="1"/>
          </p:nvPr>
        </p:nvSpPr>
        <p:spPr>
          <a:prstGeom prst="rect">
            <a:avLst/>
          </a:prstGeom>
        </p:spPr>
        <p:txBody>
          <a:bodyPr/>
          <a:lstStyle/>
          <a:p>
            <a:pPr lvl="0" defTabSz="914400">
              <a:lnSpc>
                <a:spcPct val="100000"/>
              </a:lnSpc>
              <a:defRPr sz="1800"/>
            </a:pPr>
            <a:r>
              <a:rPr i="1" sz="1200">
                <a:latin typeface="Calibri"/>
                <a:ea typeface="Calibri"/>
                <a:cs typeface="Calibri"/>
                <a:sym typeface="Calibri"/>
              </a:rPr>
              <a:t>Using native methods (like join()), regardless of what’s going on behind the abstraction layer, is usually much faster than any non-native alternative. </a:t>
            </a:r>
            <a:br>
              <a:rPr i="1" sz="1200">
                <a:latin typeface="Calibri"/>
                <a:ea typeface="Calibri"/>
                <a:cs typeface="Calibri"/>
                <a:sym typeface="Calibri"/>
              </a:rPr>
            </a:br>
            <a:r>
              <a:rPr i="1" sz="1200">
                <a:latin typeface="Calibri"/>
                <a:ea typeface="Calibri"/>
                <a:cs typeface="Calibri"/>
                <a:sym typeface="Calibri"/>
              </a:rPr>
              <a:t>- James Padolsey, james.padolsey.com</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9" name="Shape 429"/>
          <p:cNvSpPr/>
          <p:nvPr>
            <p:ph type="sldImg"/>
          </p:nvPr>
        </p:nvSpPr>
        <p:spPr>
          <a:prstGeom prst="rect">
            <a:avLst/>
          </a:prstGeom>
        </p:spPr>
        <p:txBody>
          <a:bodyPr/>
          <a:lstStyle/>
          <a:p>
            <a:pPr lvl="0"/>
          </a:p>
        </p:txBody>
      </p:sp>
      <p:sp>
        <p:nvSpPr>
          <p:cNvPr id="430" name="Shape 430"/>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The problem is: the element is created, but not put anywhere. So, after the function, the reference to it is lost. But it’s jQuery.cache data persists.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Shape 434"/>
          <p:cNvSpPr/>
          <p:nvPr>
            <p:ph type="sldImg"/>
          </p:nvPr>
        </p:nvSpPr>
        <p:spPr>
          <a:prstGeom prst="rect">
            <a:avLst/>
          </a:prstGeom>
        </p:spPr>
        <p:txBody>
          <a:bodyPr/>
          <a:lstStyle/>
          <a:p>
            <a:pPr lvl="0"/>
          </a:p>
        </p:txBody>
      </p:sp>
      <p:sp>
        <p:nvSpPr>
          <p:cNvPr id="435" name="Shape 435"/>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In Listing 5 you see a closure in which a JavaScript object (obj) contains a reference to a DOM object (referenced by the id "element"). The DOM element, in turn, has a reference to the JavaScript obj. The resulting circular reference between the JavaScript object and the DOM object causes a memory leak.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lvl="0"/>
          </a:p>
        </p:txBody>
      </p:sp>
      <p:sp>
        <p:nvSpPr>
          <p:cNvPr id="81" name="Shape 8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async downloads the file during HTML parsing and will pause the HTML parser to execute it when it has finished downloading.</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defer downloads the file during HTML parsing and will only execute it after the parser has completed. defer scripts are also guarenteed to execute in the order that they appear in the document.</a:t>
            </a:r>
            <a:endParaRPr sz="1200">
              <a:latin typeface="Calibri"/>
              <a:ea typeface="Calibri"/>
              <a:cs typeface="Calibri"/>
              <a:sym typeface="Calibri"/>
            </a:endParaRPr>
          </a:p>
          <a:p>
            <a:pPr lvl="0" defTabSz="914400">
              <a:lnSpc>
                <a:spcPct val="100000"/>
              </a:lnSpc>
              <a:defRPr sz="1800"/>
            </a:pPr>
            <a:br>
              <a:rPr sz="1200">
                <a:latin typeface="Calibri"/>
                <a:ea typeface="Calibri"/>
                <a:cs typeface="Calibri"/>
                <a:sym typeface="Calibri"/>
              </a:rPr>
            </a:br>
            <a:r>
              <a:rPr sz="1200">
                <a:latin typeface="Calibri"/>
                <a:ea typeface="Calibri"/>
                <a:cs typeface="Calibri"/>
                <a:sym typeface="Calibri"/>
              </a:rPr>
              <a:t>Keep your scripts right before &lt;/body&gt;. Defer won't make much of a difference for scripts located there because the DOM parsing work has pretty much already been done anyway.</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Remember — the primary goal is to make the page load as quickly as possible for the user. When loading a script, the browser can’t continue on until the entire file has been loaded. Thus, the user will have to wait longer before noticing any progress.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If you have JS files whose only purpose is to add functionality — for example, after a button is clicked — go ahead and place those files at the bottom, just before the closing body tag. This is absolutely a best practice.</a:t>
            </a:r>
            <a:endParaRPr sz="1200">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8" name="Shape 438"/>
          <p:cNvSpPr/>
          <p:nvPr>
            <p:ph type="sldImg"/>
          </p:nvPr>
        </p:nvSpPr>
        <p:spPr>
          <a:prstGeom prst="rect">
            <a:avLst/>
          </a:prstGeom>
        </p:spPr>
        <p:txBody>
          <a:bodyPr/>
          <a:lstStyle/>
          <a:p>
            <a:pPr lvl="0"/>
          </a:p>
        </p:txBody>
      </p:sp>
      <p:sp>
        <p:nvSpPr>
          <p:cNvPr id="439" name="Shape 439"/>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JavaScript interpreter has no idea which variables may be required by the inner function, so it keeps everything. </a:t>
            </a:r>
            <a:endParaRPr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sldImg"/>
          </p:nvPr>
        </p:nvSpPr>
        <p:spPr>
          <a:prstGeom prst="rect">
            <a:avLst/>
          </a:prstGeom>
        </p:spPr>
        <p:txBody>
          <a:bodyPr/>
          <a:lstStyle/>
          <a:p>
            <a:pPr lvl="0"/>
          </a:p>
        </p:txBody>
      </p:sp>
      <p:sp>
        <p:nvSpPr>
          <p:cNvPr id="444" name="Shape 444"/>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Internet Explorer and Mozilla Firefox are the two Web browsers most commonly associated with memory leaks in JavaScript. The culprit in both browsers is the component object model used to manage DOM objects. Both the native Windows COM and Mozilla's XPCOM use reference-counting garbage collection for memory allocation and retrieval. Reference counting is not always compatible with the mark-and-sweep garbage collection used for JavaScript.</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Shape 448"/>
          <p:cNvSpPr/>
          <p:nvPr>
            <p:ph type="sldImg"/>
          </p:nvPr>
        </p:nvSpPr>
        <p:spPr>
          <a:prstGeom prst="rect">
            <a:avLst/>
          </a:prstGeom>
        </p:spPr>
        <p:txBody>
          <a:bodyPr/>
          <a:lstStyle/>
          <a:p>
            <a:pPr lvl="0"/>
          </a:p>
        </p:txBody>
      </p:sp>
      <p:sp>
        <p:nvSpPr>
          <p:cNvPr id="449" name="Shape 449"/>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A simple way to create a circular reference is to have an object that refers to itself in a property:</a:t>
            </a:r>
            <a:endParaRPr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hape 452"/>
          <p:cNvSpPr/>
          <p:nvPr>
            <p:ph type="sldImg"/>
          </p:nvPr>
        </p:nvSpPr>
        <p:spPr>
          <a:prstGeom prst="rect">
            <a:avLst/>
          </a:prstGeom>
        </p:spPr>
        <p:txBody>
          <a:bodyPr/>
          <a:lstStyle/>
          <a:p>
            <a:pPr lvl="0"/>
          </a:p>
        </p:txBody>
      </p:sp>
      <p:sp>
        <p:nvSpPr>
          <p:cNvPr id="453" name="Shape 453"/>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Once again the circular reference between a JavaScript object and a DOM object will eventually lead to a memory leak.</a:t>
            </a:r>
            <a:endParaRPr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7" name="Shape 457"/>
          <p:cNvSpPr/>
          <p:nvPr>
            <p:ph type="sldImg"/>
          </p:nvPr>
        </p:nvSpPr>
        <p:spPr>
          <a:prstGeom prst="rect">
            <a:avLst/>
          </a:prstGeom>
        </p:spPr>
        <p:txBody>
          <a:bodyPr/>
          <a:lstStyle/>
          <a:p>
            <a:pPr lvl="0"/>
          </a:p>
        </p:txBody>
      </p:sp>
      <p:sp>
        <p:nvSpPr>
          <p:cNvPr id="458" name="Shape 458"/>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a JavaScript object (obj) contains a reference to a DOM object (referenced by the id "element"). The DOM element, in turn, has a reference to the JavaScript obj. The resulting circular reference between the JavaScript object and the DOM object causes a memory leak.</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window.onload = function() { hookup(document.getElementById('menu')); function hookup(elem) { elem.attachEvent( "onmouseover", mouse); function mouse() { } }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2" name="Shape 462"/>
          <p:cNvSpPr/>
          <p:nvPr>
            <p:ph type="sldImg"/>
          </p:nvPr>
        </p:nvSpPr>
        <p:spPr>
          <a:prstGeom prst="rect">
            <a:avLst/>
          </a:prstGeom>
        </p:spPr>
        <p:txBody>
          <a:bodyPr/>
          <a:lstStyle/>
          <a:p>
            <a:pPr lvl="0"/>
          </a:p>
        </p:txBody>
      </p:sp>
      <p:sp>
        <p:nvSpPr>
          <p:cNvPr id="463" name="Shape 463"/>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In Listing 5 you see a closure in which a JavaScript object (obj) contains a reference to a DOM object (referenced by the id "element"). The DOM element, in turn, has a reference to the JavaScript obj. The resulting circular reference between the JavaScript object and the DOM object causes a memory leak.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sldImg"/>
          </p:nvPr>
        </p:nvSpPr>
        <p:spPr>
          <a:prstGeom prst="rect">
            <a:avLst/>
          </a:prstGeom>
        </p:spPr>
        <p:txBody>
          <a:bodyPr/>
          <a:lstStyle/>
          <a:p>
            <a:pPr lvl="0"/>
          </a:p>
        </p:txBody>
      </p:sp>
      <p:sp>
        <p:nvSpPr>
          <p:cNvPr id="86" name="Shape 86"/>
          <p:cNvSpPr/>
          <p:nvPr>
            <p:ph type="body" sz="quarter" idx="1"/>
          </p:nvPr>
        </p:nvSpPr>
        <p:spPr>
          <a:prstGeom prst="rect">
            <a:avLst/>
          </a:prstGeom>
        </p:spPr>
        <p:txBody>
          <a:bodyPr/>
          <a:lstStyle/>
          <a:p>
            <a:pPr lvl="0" defTabSz="914400">
              <a:lnSpc>
                <a:spcPct val="100000"/>
              </a:lnSpc>
              <a:defRPr sz="1800"/>
            </a:pPr>
            <a:r>
              <a:rPr sz="1100">
                <a:latin typeface="Calibri"/>
                <a:ea typeface="Calibri"/>
                <a:cs typeface="Calibri"/>
                <a:sym typeface="Calibri"/>
              </a:rPr>
              <a:t>Height and width are not officially required attributes for . However, including them guarantees faster content download. That information also helps the browser determine the viewport space for the image, making page rendering visually smoother.</a:t>
            </a:r>
            <a:endParaRPr sz="11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100">
                <a:latin typeface="Calibri"/>
                <a:ea typeface="Calibri"/>
                <a:cs typeface="Calibri"/>
                <a:sym typeface="Calibri"/>
              </a:rPr>
              <a:t>Browsers block rendering to avoid having to redraw elements of the page  if their style changes</a:t>
            </a:r>
            <a:endParaRPr sz="11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100">
                <a:latin typeface="Calibri"/>
                <a:ea typeface="Calibri"/>
                <a:cs typeface="Calibri"/>
                <a:sym typeface="Calibri"/>
              </a:rPr>
              <a:t>As your website changes over time, it's inevitable that resources will be moved and deleted. If you don't update your frontend code accordingly, the server will issue 404 "Not found" or 410 "Gone" responses. These are wasteful, unnecessary requests that lead to a bad user experience and make your site look unprofessional. And if such requests are for resources that can block subsequent browser processing, such as JS or CSS files, they can virtually "crash" your site. In the short term, you should scan your site for such links with a link checking tool, such as the crawl errors tool in Google's </a:t>
            </a:r>
            <a:r>
              <a:rPr sz="1100">
                <a:latin typeface="Calibri"/>
                <a:ea typeface="Calibri"/>
                <a:cs typeface="Calibri"/>
                <a:sym typeface="Calibri"/>
                <a:hlinkClick r:id="rId3" invalidUrl="" action="" tgtFrame="" tooltip="" history="1" highlightClick="0" endSnd="0"/>
              </a:rPr>
              <a:t>Webmaster Tools</a:t>
            </a:r>
            <a:r>
              <a:rPr sz="1100">
                <a:latin typeface="Calibri"/>
                <a:ea typeface="Calibri"/>
                <a:cs typeface="Calibri"/>
                <a:sym typeface="Calibri"/>
              </a:rPr>
              <a:t>, and fix them. Long term, your application should have a way of updating URL references whenever resources change their location.</a:t>
            </a:r>
            <a:endParaRPr sz="1100">
              <a:latin typeface="Calibri"/>
              <a:ea typeface="Calibri"/>
              <a:cs typeface="Calibri"/>
              <a:sym typeface="Calibri"/>
            </a:endParaRPr>
          </a:p>
          <a:p>
            <a:pPr lvl="0" defTabSz="914400">
              <a:lnSpc>
                <a:spcPct val="100000"/>
              </a:lnSpc>
              <a:defRPr sz="1800"/>
            </a:pPr>
            <a:endParaRPr sz="1100">
              <a:latin typeface="Calibri"/>
              <a:ea typeface="Calibri"/>
              <a:cs typeface="Calibri"/>
              <a:sym typeface="Calibri"/>
            </a:endParaRPr>
          </a:p>
          <a:p>
            <a:pPr lvl="0" defTabSz="914400">
              <a:lnSpc>
                <a:spcPct val="100000"/>
              </a:lnSpc>
              <a:defRPr sz="1800"/>
            </a:pPr>
            <a:r>
              <a:rPr sz="1100">
                <a:latin typeface="Calibri"/>
                <a:ea typeface="Calibri"/>
                <a:cs typeface="Calibri"/>
                <a:sym typeface="Calibri"/>
              </a:rPr>
              <a:t>The favicon.ico is an image that stays in the root of your server. It's a necessary evil because even if you don't care about it the browser will still request it, so it's better not to respond with a 404 Not Found. Also since it's on the same server, cookies are sent every time it's requested. This image also interferes with the download sequence, for example in IE when you request extra components in the onload, the favicon will be downloaded before these extra components.</a:t>
            </a:r>
            <a:endParaRPr sz="1100">
              <a:latin typeface="Calibri"/>
              <a:ea typeface="Calibri"/>
              <a:cs typeface="Calibri"/>
              <a:sym typeface="Calibri"/>
            </a:endParaRPr>
          </a:p>
          <a:p>
            <a:pPr lvl="0" defTabSz="914400">
              <a:lnSpc>
                <a:spcPct val="100000"/>
              </a:lnSpc>
              <a:defRPr sz="1800"/>
            </a:pPr>
            <a:r>
              <a:rPr sz="1100">
                <a:latin typeface="Calibri"/>
                <a:ea typeface="Calibri"/>
                <a:cs typeface="Calibri"/>
                <a:sym typeface="Calibri"/>
              </a:rPr>
              <a:t>So to mitigate the drawbacks of having a favicon.ico make sure:</a:t>
            </a:r>
            <a:endParaRPr sz="1100">
              <a:latin typeface="Calibri"/>
              <a:ea typeface="Calibri"/>
              <a:cs typeface="Calibri"/>
              <a:sym typeface="Calibri"/>
            </a:endParaRPr>
          </a:p>
          <a:p>
            <a:pPr lvl="0" defTabSz="914400">
              <a:lnSpc>
                <a:spcPct val="100000"/>
              </a:lnSpc>
              <a:defRPr sz="1800"/>
            </a:pPr>
            <a:r>
              <a:rPr sz="1100">
                <a:latin typeface="Calibri"/>
                <a:ea typeface="Calibri"/>
                <a:cs typeface="Calibri"/>
                <a:sym typeface="Calibri"/>
              </a:rPr>
              <a:t>It's small, preferably under 1K.</a:t>
            </a:r>
            <a:endParaRPr sz="1100">
              <a:latin typeface="Calibri"/>
              <a:ea typeface="Calibri"/>
              <a:cs typeface="Calibri"/>
              <a:sym typeface="Calibri"/>
            </a:endParaRPr>
          </a:p>
          <a:p>
            <a:pPr lvl="0" defTabSz="914400">
              <a:lnSpc>
                <a:spcPct val="100000"/>
              </a:lnSpc>
              <a:defRPr sz="1800"/>
            </a:pPr>
            <a:r>
              <a:rPr sz="1100">
                <a:latin typeface="Calibri"/>
                <a:ea typeface="Calibri"/>
                <a:cs typeface="Calibri"/>
                <a:sym typeface="Calibri"/>
              </a:rPr>
              <a:t>Set Expires header with what you feel comfortable (since you cannot rename it if you decide to change it). You can probably safely set the Expires header a few months in the future. You can check the last modified date of your current favicon.ico to make an informed decision.</a:t>
            </a:r>
            <a:endParaRPr sz="1100">
              <a:latin typeface="Calibri"/>
              <a:ea typeface="Calibri"/>
              <a:cs typeface="Calibri"/>
              <a:sym typeface="Calibri"/>
            </a:endParaRPr>
          </a:p>
          <a:p>
            <a:pPr lvl="0" defTabSz="914400">
              <a:lnSpc>
                <a:spcPct val="100000"/>
              </a:lnSpc>
              <a:defRPr sz="1800"/>
            </a:pPr>
            <a:endParaRPr sz="1100">
              <a:latin typeface="Calibri"/>
              <a:ea typeface="Calibri"/>
              <a:cs typeface="Calibri"/>
              <a:sym typeface="Calibri"/>
            </a:endParaRPr>
          </a:p>
          <a:p>
            <a:pPr lvl="0" defTabSz="914400">
              <a:lnSpc>
                <a:spcPct val="100000"/>
              </a:lnSpc>
              <a:defRPr sz="1800"/>
            </a:pPr>
            <a:endParaRPr sz="1100">
              <a:latin typeface="Calibri"/>
              <a:ea typeface="Calibri"/>
              <a:cs typeface="Calibri"/>
              <a:sym typeface="Calibri"/>
            </a:endParaRPr>
          </a:p>
          <a:p>
            <a:pPr lvl="0" defTabSz="914400">
              <a:lnSpc>
                <a:spcPct val="100000"/>
              </a:lnSpc>
              <a:defRPr sz="1800"/>
            </a:pPr>
            <a:r>
              <a:rPr sz="1100">
                <a:latin typeface="Calibri"/>
                <a:ea typeface="Calibri"/>
                <a:cs typeface="Calibri"/>
                <a:sym typeface="Calibri"/>
              </a:rPr>
              <a:t>Avoid Empty Image src</a:t>
            </a:r>
            <a:endParaRPr sz="11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100">
                <a:latin typeface="Calibri"/>
                <a:ea typeface="Calibri"/>
                <a:cs typeface="Calibri"/>
                <a:sym typeface="Calibri"/>
              </a:rPr>
              <a:t>Use Cookie-free Domains for static Components</a:t>
            </a:r>
            <a:endParaRPr sz="11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100">
                <a:latin typeface="Calibri"/>
                <a:ea typeface="Calibri"/>
                <a:cs typeface="Calibri"/>
                <a:sym typeface="Calibri"/>
              </a:rPr>
              <a:t>When the browser makes a request for a static image and sends cookies together with the request, the server doesn't have any use for those cookies. So they only create network traffic for no good reason. You should make sure static components are requested with cookie-free requests. Create a subdomain and host all your static components there.</a:t>
            </a:r>
            <a:endParaRPr sz="1100">
              <a:latin typeface="Calibri"/>
              <a:ea typeface="Calibri"/>
              <a:cs typeface="Calibri"/>
              <a:sym typeface="Calibri"/>
            </a:endParaRPr>
          </a:p>
          <a:p>
            <a:pPr lvl="0" defTabSz="914400">
              <a:lnSpc>
                <a:spcPct val="100000"/>
              </a:lnSpc>
              <a:defRPr sz="1800"/>
            </a:pPr>
            <a:r>
              <a:rPr sz="1100">
                <a:latin typeface="Calibri"/>
                <a:ea typeface="Calibri"/>
                <a:cs typeface="Calibri"/>
                <a:sym typeface="Calibri"/>
              </a:rPr>
              <a:t>If your domain is www.example.org, you can host your static components on static.example.org. However, if you've already set cookies on the top-level domain example.org as opposed towww.example.org, then all the requests to static.example.org will include those cookies. In this case, you can buy a whole new domain, host your static components there, and keep this domain cookie-free. Yahoo! uses yimg.com, YouTube uses ytimg.com, Amazon uses images-amazon.com and so on.</a:t>
            </a:r>
            <a:endParaRPr sz="1100">
              <a:latin typeface="Calibri"/>
              <a:ea typeface="Calibri"/>
              <a:cs typeface="Calibri"/>
              <a:sym typeface="Calibri"/>
            </a:endParaRPr>
          </a:p>
          <a:p>
            <a:pPr lvl="0" defTabSz="914400">
              <a:lnSpc>
                <a:spcPct val="100000"/>
              </a:lnSpc>
              <a:defRPr sz="1800"/>
            </a:pPr>
            <a:r>
              <a:rPr sz="1100">
                <a:latin typeface="Calibri"/>
                <a:ea typeface="Calibri"/>
                <a:cs typeface="Calibri"/>
                <a:sym typeface="Calibri"/>
              </a:rPr>
              <a:t>Another benefit of hosting static components on a cookie-free domain is that some proxies might refuse to cache the components that are requested with cookies. On a related note, if you wonder if you should use example.org or www.example.org for your home page, consider the cookie impact. Omitting www leaves you no choice but to write cookies to *.example.org, so for performance reasons it's best to use the www subdomain and write the cookies to that subdomain.</a:t>
            </a:r>
            <a:endParaRPr sz="1100">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sldImg"/>
          </p:nvPr>
        </p:nvSpPr>
        <p:spPr>
          <a:prstGeom prst="rect">
            <a:avLst/>
          </a:prstGeom>
        </p:spPr>
        <p:txBody>
          <a:bodyPr/>
          <a:lstStyle/>
          <a:p>
            <a:pPr lvl="0"/>
          </a:p>
        </p:txBody>
      </p:sp>
      <p:sp>
        <p:nvSpPr>
          <p:cNvPr id="91" name="Shape 91"/>
          <p:cNvSpPr/>
          <p:nvPr>
            <p:ph type="body" sz="quarter" idx="1"/>
          </p:nvPr>
        </p:nvSpPr>
        <p:spPr>
          <a:prstGeom prst="rect">
            <a:avLst/>
          </a:prstGeom>
        </p:spPr>
        <p:txBody>
          <a:bodyPr/>
          <a:lstStyle/>
          <a:p>
            <a:pPr lvl="0" defTabSz="914400">
              <a:lnSpc>
                <a:spcPct val="90000"/>
              </a:lnSpc>
              <a:defRPr sz="1800"/>
            </a:pPr>
            <a:r>
              <a:rPr sz="1200">
                <a:latin typeface="Calibri"/>
                <a:ea typeface="Calibri"/>
                <a:cs typeface="Calibri"/>
                <a:sym typeface="Calibri"/>
              </a:rPr>
              <a:t>Need a quick and easy way to determine how long an operation takes? Use Firebug's "timer" feature to log the results.</a:t>
            </a:r>
            <a:endParaRPr sz="1200">
              <a:latin typeface="Calibri"/>
              <a:ea typeface="Calibri"/>
              <a:cs typeface="Calibri"/>
              <a:sym typeface="Calibri"/>
            </a:endParaRPr>
          </a:p>
          <a:p>
            <a:pPr lvl="0" defTabSz="914400">
              <a:lnSpc>
                <a:spcPct val="90000"/>
              </a:lnSpc>
              <a:defRPr sz="1800"/>
            </a:pPr>
            <a:r>
              <a:rPr b="1" sz="1200">
                <a:latin typeface="Calibri"/>
                <a:ea typeface="Calibri"/>
                <a:cs typeface="Calibri"/>
                <a:sym typeface="Calibri"/>
              </a:rPr>
              <a:t>function</a:t>
            </a:r>
            <a:r>
              <a:rPr sz="1200">
                <a:latin typeface="Calibri"/>
                <a:ea typeface="Calibri"/>
                <a:cs typeface="Calibri"/>
                <a:sym typeface="Calibri"/>
              </a:rPr>
              <a:t> TimeTracker(){   </a:t>
            </a:r>
            <a:endParaRPr sz="1200">
              <a:latin typeface="Calibri"/>
              <a:ea typeface="Calibri"/>
              <a:cs typeface="Calibri"/>
              <a:sym typeface="Calibri"/>
            </a:endParaRPr>
          </a:p>
          <a:p>
            <a:pPr lvl="1" indent="457200" defTabSz="914400">
              <a:lnSpc>
                <a:spcPct val="90000"/>
              </a:lnSpc>
              <a:defRPr sz="1800"/>
            </a:pPr>
            <a:r>
              <a:rPr sz="1200">
                <a:latin typeface="Calibri"/>
                <a:ea typeface="Calibri"/>
                <a:cs typeface="Calibri"/>
                <a:sym typeface="Calibri"/>
              </a:rPr>
              <a:t>	console.time("MyTimer");   </a:t>
            </a:r>
            <a:endParaRPr sz="1200">
              <a:latin typeface="Calibri"/>
              <a:ea typeface="Calibri"/>
              <a:cs typeface="Calibri"/>
              <a:sym typeface="Calibri"/>
            </a:endParaRPr>
          </a:p>
          <a:p>
            <a:pPr lvl="1" indent="457200" defTabSz="914400">
              <a:lnSpc>
                <a:spcPct val="90000"/>
              </a:lnSpc>
              <a:defRPr sz="1800"/>
            </a:pPr>
            <a:r>
              <a:rPr b="1" sz="1200">
                <a:latin typeface="Calibri"/>
                <a:ea typeface="Calibri"/>
                <a:cs typeface="Calibri"/>
                <a:sym typeface="Calibri"/>
              </a:rPr>
              <a:t>	for</a:t>
            </a:r>
            <a:r>
              <a:rPr sz="1200">
                <a:latin typeface="Calibri"/>
                <a:ea typeface="Calibri"/>
                <a:cs typeface="Calibri"/>
                <a:sym typeface="Calibri"/>
              </a:rPr>
              <a:t>(x=5000; x &gt; 0; x--)</a:t>
            </a:r>
            <a:endParaRPr sz="1200">
              <a:latin typeface="Calibri"/>
              <a:ea typeface="Calibri"/>
              <a:cs typeface="Calibri"/>
              <a:sym typeface="Calibri"/>
            </a:endParaRPr>
          </a:p>
          <a:p>
            <a:pPr lvl="1" indent="457200" defTabSz="914400">
              <a:lnSpc>
                <a:spcPct val="90000"/>
              </a:lnSpc>
              <a:defRPr sz="1800"/>
            </a:pPr>
            <a:r>
              <a:rPr sz="1200">
                <a:latin typeface="Calibri"/>
                <a:ea typeface="Calibri"/>
                <a:cs typeface="Calibri"/>
                <a:sym typeface="Calibri"/>
              </a:rPr>
              <a:t>	{}   </a:t>
            </a:r>
            <a:endParaRPr sz="1200">
              <a:latin typeface="Calibri"/>
              <a:ea typeface="Calibri"/>
              <a:cs typeface="Calibri"/>
              <a:sym typeface="Calibri"/>
            </a:endParaRPr>
          </a:p>
          <a:p>
            <a:pPr lvl="1" indent="457200" defTabSz="914400">
              <a:lnSpc>
                <a:spcPct val="90000"/>
              </a:lnSpc>
              <a:defRPr sz="1800"/>
            </a:pPr>
            <a:r>
              <a:rPr sz="1200">
                <a:latin typeface="Calibri"/>
                <a:ea typeface="Calibri"/>
                <a:cs typeface="Calibri"/>
                <a:sym typeface="Calibri"/>
              </a:rPr>
              <a:t>	console.timeEnd("MyTimer");  </a:t>
            </a:r>
            <a:endParaRPr sz="1200">
              <a:latin typeface="Calibri"/>
              <a:ea typeface="Calibri"/>
              <a:cs typeface="Calibri"/>
              <a:sym typeface="Calibri"/>
            </a:endParaRPr>
          </a:p>
          <a:p>
            <a:pPr lvl="1" indent="457200" defTabSz="914400">
              <a:lnSpc>
                <a:spcPct val="90000"/>
              </a:lnSpc>
              <a:defRPr sz="1800"/>
            </a:pPr>
            <a:r>
              <a:rPr sz="1200">
                <a:latin typeface="Calibri"/>
                <a:ea typeface="Calibri"/>
                <a:cs typeface="Calibri"/>
                <a:sym typeface="Calibri"/>
              </a:rPr>
              <a:t>}  </a:t>
            </a:r>
            <a:endParaRPr sz="1200">
              <a:latin typeface="Calibri"/>
              <a:ea typeface="Calibri"/>
              <a:cs typeface="Calibri"/>
              <a:sym typeface="Calibri"/>
            </a:endParaRPr>
          </a:p>
          <a:p>
            <a:pPr lvl="0" defTabSz="914400">
              <a:lnSpc>
                <a:spcPct val="90000"/>
              </a:lnSpc>
              <a:defRPr sz="1800"/>
            </a:pPr>
            <a:endParaRPr sz="1200">
              <a:latin typeface="Calibri"/>
              <a:ea typeface="Calibri"/>
              <a:cs typeface="Calibri"/>
              <a:sym typeface="Calibri"/>
            </a:endParaRPr>
          </a:p>
          <a:p>
            <a:pPr lvl="0" defTabSz="914400">
              <a:lnSpc>
                <a:spcPct val="90000"/>
              </a:lnSpc>
              <a:defRPr sz="1800"/>
            </a:pP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rPr>
              <a:t>http://code.google.com/p/mvc-mini-profiler/</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3" invalidUrl="" action="" tgtFrame="" tooltip="" history="1" highlightClick="0" endSnd="0"/>
              </a:rPr>
              <a:t>http://www.webtoolhub.com/tn561353-website-speed-test.aspx</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4" invalidUrl="" action="" tgtFrame="" tooltip="" history="1" highlightClick="0" endSnd="0"/>
              </a:rPr>
              <a:t>http://www.uptrends.com/aspx/free-html-site-page-load-check-tool.aspx</a:t>
            </a:r>
            <a:endParaRPr sz="1200">
              <a:latin typeface="Calibri"/>
              <a:ea typeface="Calibri"/>
              <a:cs typeface="Calibri"/>
              <a:sym typeface="Calibri"/>
            </a:endParaRPr>
          </a:p>
          <a:p>
            <a:pPr lvl="0" defTabSz="914400">
              <a:lnSpc>
                <a:spcPct val="90000"/>
              </a:lnSpc>
              <a:defRPr sz="1800"/>
            </a:pP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5" invalidUrl="" action="" tgtFrame="" tooltip="" history="1" highlightClick="0" endSnd="0"/>
              </a:rPr>
              <a:t>http://tools.pingdom.com/fpt/</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6" invalidUrl="" action="" tgtFrame="" tooltip="" history="1" highlightClick="0" endSnd="0"/>
              </a:rPr>
              <a:t>http://www.webpagetest.org/</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7" invalidUrl="" action="" tgtFrame="" tooltip="" history="1" highlightClick="0" endSnd="0"/>
              </a:rPr>
              <a:t>https://developers.google.com/speed/pagespeed/</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8" invalidUrl="" action="" tgtFrame="" tooltip="" history="1" highlightClick="0" endSnd="0"/>
              </a:rPr>
              <a:t>http://internetsupervision.com/</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9" invalidUrl="" action="" tgtFrame="" tooltip="" history="1" highlightClick="0" endSnd="0"/>
              </a:rPr>
              <a:t>http://rapid.searchmetrics.com/en/seo-tools/site-analysis/website-speed-test,46.html</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10" invalidUrl="" action="" tgtFrame="" tooltip="" history="1" highlightClick="0" endSnd="0"/>
              </a:rPr>
              <a:t>http://www.websiteoptimization.com/services/analyze/</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11" invalidUrl="" action="" tgtFrame="" tooltip="" history="1" highlightClick="0" endSnd="0"/>
              </a:rPr>
              <a:t>http://www.webslug.info/index/single</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12" invalidUrl="" action="" tgtFrame="" tooltip="" history="1" highlightClick="0" endSnd="0"/>
              </a:rPr>
              <a:t>https://developers.google.com/web-toolkit/speedtracer/</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13" invalidUrl="" action="" tgtFrame="" tooltip="" history="1" highlightClick="0" endSnd="0"/>
              </a:rPr>
              <a:t>http://www.iwebtool.com/speed_test</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3" invalidUrl="" action="" tgtFrame="" tooltip="" history="1" highlightClick="0" endSnd="0"/>
              </a:rPr>
              <a:t>http://www.webtoolhub.com/tn561353-website-speed-test.aspx</a:t>
            </a:r>
            <a:endParaRPr sz="1200">
              <a:latin typeface="Calibri"/>
              <a:ea typeface="Calibri"/>
              <a:cs typeface="Calibri"/>
              <a:sym typeface="Calibri"/>
            </a:endParaRPr>
          </a:p>
          <a:p>
            <a:pPr lvl="0" defTabSz="914400">
              <a:lnSpc>
                <a:spcPct val="90000"/>
              </a:lnSpc>
              <a:defRPr sz="1800"/>
            </a:pPr>
            <a:r>
              <a:rPr sz="1200">
                <a:latin typeface="Calibri"/>
                <a:ea typeface="Calibri"/>
                <a:cs typeface="Calibri"/>
                <a:sym typeface="Calibri"/>
                <a:hlinkClick r:id="rId4" invalidUrl="" action="" tgtFrame="" tooltip="" history="1" highlightClick="0" endSnd="0"/>
              </a:rPr>
              <a:t>http://www.uptrends.com/aspx/free-html-site-page-load-check-tool.aspx</a:t>
            </a:r>
            <a:endParaRPr sz="1200">
              <a:latin typeface="Calibri"/>
              <a:ea typeface="Calibri"/>
              <a:cs typeface="Calibri"/>
              <a:sym typeface="Calibri"/>
            </a:endParaRPr>
          </a:p>
          <a:p>
            <a:pPr lvl="0" defTabSz="914400">
              <a:lnSpc>
                <a:spcPct val="90000"/>
              </a:lnSpc>
              <a:defRPr sz="1800"/>
            </a:pPr>
            <a:endParaRPr sz="12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sldImg"/>
          </p:nvPr>
        </p:nvSpPr>
        <p:spPr>
          <a:prstGeom prst="rect">
            <a:avLst/>
          </a:prstGeom>
        </p:spPr>
        <p:txBody>
          <a:bodyPr/>
          <a:lstStyle/>
          <a:p>
            <a:pPr lvl="0"/>
          </a:p>
        </p:txBody>
      </p:sp>
      <p:sp>
        <p:nvSpPr>
          <p:cNvPr id="97" name="Shape 97"/>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Here are the overall improvements from the Yahoo Developer Rules being applied to My-spycam. They’re ranked from greatest benefit to least benefit, as a percentage of overall improvement. As you can see, Gzipping components was the most helpful.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lvl="0"/>
          </a:p>
        </p:txBody>
      </p:sp>
      <p:sp>
        <p:nvSpPr>
          <p:cNvPr id="141" name="Shape 141"/>
          <p:cNvSpPr/>
          <p:nvPr>
            <p:ph type="body" sz="quarter" idx="1"/>
          </p:nvPr>
        </p:nvSpPr>
        <p:spPr>
          <a:prstGeom prst="rect">
            <a:avLst/>
          </a:prstGeom>
        </p:spPr>
        <p:txBody>
          <a:bodyPr/>
          <a:lstStyle/>
          <a:p>
            <a:pPr lvl="0">
              <a:defRPr sz="1800"/>
            </a:pPr>
            <a:r>
              <a:rPr sz="2400"/>
              <a:t>​HTTP/2 also solves many of HTTP/1.1’s workarounds such as:</a:t>
            </a:r>
            <a:endParaRPr sz="2400"/>
          </a:p>
          <a:p>
            <a:pPr lvl="0">
              <a:defRPr sz="1800"/>
            </a:pPr>
            <a:endParaRPr sz="2400"/>
          </a:p>
          <a:p>
            <a:pPr lvl="0">
              <a:defRPr sz="1800"/>
            </a:pPr>
            <a:r>
              <a:rPr sz="2400"/>
              <a:t>Domain sharding which uses multiplexing by spreading resources onto different domains</a:t>
            </a:r>
            <a:endParaRPr sz="2400"/>
          </a:p>
          <a:p>
            <a:pPr lvl="0">
              <a:defRPr sz="1800"/>
            </a:pPr>
            <a:r>
              <a:rPr sz="2400"/>
              <a:t>Concatenation and sprite sheets where multiple resources are combined into a single larger resource to encourage multiplexing</a:t>
            </a:r>
            <a:endParaRPr sz="2400"/>
          </a:p>
          <a:p>
            <a:pPr lvl="0">
              <a:defRPr sz="1800"/>
            </a:pPr>
            <a:r>
              <a:rPr sz="2400"/>
              <a:t>Inlining assets where assets are bundled directly in the HTML document to avoid downloading multiple resources</a:t>
            </a:r>
            <a:endParaRPr sz="2400"/>
          </a:p>
          <a:p>
            <a:pPr lvl="0">
              <a:defRPr sz="1800"/>
            </a:pPr>
            <a:endParaRPr sz="2400"/>
          </a:p>
          <a:p>
            <a:pPr lvl="0">
              <a:defRPr sz="1800"/>
            </a:pPr>
            <a:r>
              <a:rPr sz="2400"/>
              <a:t>From: </a:t>
            </a:r>
            <a:r>
              <a:rPr sz="2400" u="sng">
                <a:solidFill>
                  <a:srgbClr val="0000FF"/>
                </a:solidFill>
                <a:uFill>
                  <a:solidFill>
                    <a:srgbClr val="0000FF"/>
                  </a:solidFill>
                </a:uFill>
                <a:hlinkClick r:id="rId3" invalidUrl="" action="" tgtFrame="" tooltip="" history="1" highlightClick="0" endSnd="0"/>
              </a:rPr>
              <a:t>https://www.maxcdn.com/one/visual-glossary/http2/?utm_source=text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endParaRPr sz="3200">
              <a:solidFill>
                <a:srgbClr val="888888"/>
              </a:solidFill>
            </a:endParaRPr>
          </a:p>
          <a:p>
            <a:pPr lvl="1">
              <a:defRPr sz="1800">
                <a:solidFill>
                  <a:srgbClr val="000000"/>
                </a:solidFill>
              </a:defRPr>
            </a:pPr>
            <a:r>
              <a:rPr sz="3200">
                <a:solidFill>
                  <a:srgbClr val="888888"/>
                </a:solidFill>
              </a:rPr>
              <a:t>Body Level Two</a:t>
            </a:r>
            <a:endParaRPr sz="3200">
              <a:solidFill>
                <a:srgbClr val="888888"/>
              </a:solidFill>
            </a:endParaRPr>
          </a:p>
          <a:p>
            <a:pPr lvl="2">
              <a:defRPr sz="1800">
                <a:solidFill>
                  <a:srgbClr val="000000"/>
                </a:solidFill>
              </a:defRPr>
            </a:pPr>
            <a:r>
              <a:rPr sz="3200">
                <a:solidFill>
                  <a:srgbClr val="888888"/>
                </a:solidFill>
              </a:rPr>
              <a:t>Body Level Three</a:t>
            </a:r>
            <a:endParaRPr sz="3200">
              <a:solidFill>
                <a:srgbClr val="888888"/>
              </a:solidFill>
            </a:endParaRPr>
          </a:p>
          <a:p>
            <a:pPr lvl="3">
              <a:defRPr sz="1800">
                <a:solidFill>
                  <a:srgbClr val="000000"/>
                </a:solidFill>
              </a:defRPr>
            </a:pPr>
            <a:r>
              <a:rPr sz="3200">
                <a:solidFill>
                  <a:srgbClr val="888888"/>
                </a:solidFill>
              </a:rPr>
              <a:t>Body Level Four</a:t>
            </a:r>
            <a:endParaRPr sz="3200">
              <a:solidFill>
                <a:srgbClr val="888888"/>
              </a:solidFill>
            </a:endParaRPr>
          </a:p>
          <a:p>
            <a:pPr lvl="4">
              <a:defRPr sz="1800">
                <a:solidFill>
                  <a:srgbClr val="000000"/>
                </a:solidFill>
              </a:defRPr>
            </a:pPr>
            <a:r>
              <a:rPr sz="3200">
                <a:solidFill>
                  <a:srgbClr val="888888"/>
                </a:solidFill>
              </a:rPr>
              <a:t>Body Level Five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Title Text</a:t>
            </a:r>
          </a:p>
        </p:txBody>
      </p:sp>
      <p:sp>
        <p:nvSpPr>
          <p:cNvPr id="40" name="Shape 40"/>
          <p:cNvSpPr/>
          <p:nvPr>
            <p:ph type="body" idx="1"/>
          </p:nvPr>
        </p:nvSpPr>
        <p:spPr>
          <a:prstGeom prst="rect">
            <a:avLst/>
          </a:prstGeom>
        </p:spPr>
        <p:txBody>
          <a:body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p:nvPr>
            <p:ph type="body" idx="1"/>
          </p:nvPr>
        </p:nvSpPr>
        <p:spPr>
          <a:xfrm>
            <a:off x="457200" y="274638"/>
            <a:ext cx="6019800" cy="6583363"/>
          </a:xfrm>
          <a:prstGeom prst="rect">
            <a:avLst/>
          </a:prstGeom>
        </p:spPr>
        <p:txBody>
          <a:body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7" name="Shape 47"/>
          <p:cNvSpPr/>
          <p:nvPr/>
        </p:nvSpPr>
        <p:spPr>
          <a:xfrm>
            <a:off x="914399" y="-1"/>
            <a:ext cx="7999415" cy="182882"/>
          </a:xfrm>
          <a:prstGeom prst="rect">
            <a:avLst/>
          </a:prstGeom>
          <a:solidFill>
            <a:srgbClr val="D6D9CD"/>
          </a:solidFill>
          <a:ln w="12700">
            <a:miter lim="400000"/>
          </a:ln>
        </p:spPr>
        <p:txBody>
          <a:bodyPr lIns="0" tIns="0" rIns="0" bIns="0" anchor="ctr"/>
          <a:lstStyle/>
          <a:p>
            <a:pPr lvl="0" algn="ctr">
              <a:defRPr>
                <a:solidFill>
                  <a:srgbClr val="FFFFFF"/>
                </a:solidFill>
                <a:latin typeface="Century Gothic"/>
                <a:ea typeface="Century Gothic"/>
                <a:cs typeface="Century Gothic"/>
                <a:sym typeface="Century Gothic"/>
              </a:defRPr>
            </a:pPr>
          </a:p>
        </p:txBody>
      </p:sp>
      <p:sp>
        <p:nvSpPr>
          <p:cNvPr id="48" name="Shape 48"/>
          <p:cNvSpPr/>
          <p:nvPr/>
        </p:nvSpPr>
        <p:spPr>
          <a:xfrm>
            <a:off x="914399" y="6675119"/>
            <a:ext cx="7999415" cy="182881"/>
          </a:xfrm>
          <a:prstGeom prst="rect">
            <a:avLst/>
          </a:prstGeom>
          <a:solidFill>
            <a:srgbClr val="E4E6DE"/>
          </a:solidFill>
          <a:ln w="12700">
            <a:miter lim="400000"/>
          </a:ln>
        </p:spPr>
        <p:txBody>
          <a:bodyPr lIns="0" tIns="0" rIns="0" bIns="0" anchor="ctr"/>
          <a:lstStyle/>
          <a:p>
            <a:pPr lvl="0" algn="ctr">
              <a:defRPr>
                <a:solidFill>
                  <a:srgbClr val="FFFFFF"/>
                </a:solidFill>
                <a:latin typeface="Century Gothic"/>
                <a:ea typeface="Century Gothic"/>
                <a:cs typeface="Century Gothic"/>
                <a:sym typeface="Century Gothic"/>
              </a:defRPr>
            </a:pPr>
          </a:p>
        </p:txBody>
      </p:sp>
      <p:sp>
        <p:nvSpPr>
          <p:cNvPr id="49" name="Shape 49"/>
          <p:cNvSpPr/>
          <p:nvPr>
            <p:ph type="title"/>
          </p:nvPr>
        </p:nvSpPr>
        <p:spPr>
          <a:xfrm>
            <a:off x="0" y="566550"/>
            <a:ext cx="8913814" cy="2029012"/>
          </a:xfrm>
          <a:prstGeom prst="rect">
            <a:avLst/>
          </a:prstGeom>
          <a:solidFill>
            <a:srgbClr val="333333"/>
          </a:solidFill>
        </p:spPr>
        <p:txBody>
          <a:bodyPr lIns="0" tIns="0" rIns="0" bIns="0"/>
          <a:lstStyle>
            <a:lvl1pPr algn="l">
              <a:defRPr sz="3600">
                <a:solidFill>
                  <a:srgbClr val="FFFFFF"/>
                </a:solidFill>
                <a:latin typeface="Century Gothic"/>
                <a:ea typeface="Century Gothic"/>
                <a:cs typeface="Century Gothic"/>
                <a:sym typeface="Century Gothic"/>
              </a:defRPr>
            </a:lvl1pPr>
          </a:lstStyle>
          <a:p>
            <a:pPr lvl="0">
              <a:defRPr sz="1800">
                <a:solidFill>
                  <a:srgbClr val="000000"/>
                </a:solidFill>
              </a:defRPr>
            </a:pPr>
            <a:r>
              <a:rPr sz="3600">
                <a:solidFill>
                  <a:srgbClr val="FFFFFF"/>
                </a:solidFill>
              </a:rPr>
              <a:t>Title Text</a:t>
            </a:r>
          </a:p>
        </p:txBody>
      </p:sp>
      <p:sp>
        <p:nvSpPr>
          <p:cNvPr id="50" name="Shape 50"/>
          <p:cNvSpPr/>
          <p:nvPr>
            <p:ph type="body" idx="1"/>
          </p:nvPr>
        </p:nvSpPr>
        <p:spPr>
          <a:xfrm>
            <a:off x="1114424" y="2595561"/>
            <a:ext cx="7610476" cy="4262439"/>
          </a:xfrm>
          <a:prstGeom prst="rect">
            <a:avLst/>
          </a:prstGeom>
        </p:spPr>
        <p:txBody>
          <a:bodyPr lIns="0" tIns="0" rIns="0" bIns="0"/>
          <a:lstStyle>
            <a:lvl1pPr>
              <a:spcBef>
                <a:spcPts val="2000"/>
              </a:spcBef>
              <a:buClr>
                <a:srgbClr val="A2C816"/>
              </a:buClr>
              <a:buFont typeface="Wingdings 2"/>
              <a:buChar char=""/>
              <a:defRPr sz="2000">
                <a:solidFill>
                  <a:srgbClr val="595959"/>
                </a:solidFill>
                <a:latin typeface="Century Gothic"/>
                <a:ea typeface="Century Gothic"/>
                <a:cs typeface="Century Gothic"/>
                <a:sym typeface="Century Gothic"/>
              </a:defRPr>
            </a:lvl1pPr>
            <a:lvl2pPr marL="723194" indent="-373944">
              <a:spcBef>
                <a:spcPts val="2000"/>
              </a:spcBef>
              <a:buClr>
                <a:srgbClr val="A2C816"/>
              </a:buClr>
              <a:buFont typeface="Wingdings 2"/>
              <a:buChar char=""/>
              <a:defRPr sz="2000">
                <a:solidFill>
                  <a:srgbClr val="595959"/>
                </a:solidFill>
                <a:latin typeface="Century Gothic"/>
                <a:ea typeface="Century Gothic"/>
                <a:cs typeface="Century Gothic"/>
                <a:sym typeface="Century Gothic"/>
              </a:defRPr>
            </a:lvl2pPr>
            <a:lvl3pPr marL="1073855" indent="-388055">
              <a:spcBef>
                <a:spcPts val="2000"/>
              </a:spcBef>
              <a:buClr>
                <a:srgbClr val="A2C816"/>
              </a:buClr>
              <a:buFont typeface="Wingdings 2"/>
              <a:buChar char=""/>
              <a:defRPr sz="2000">
                <a:solidFill>
                  <a:srgbClr val="595959"/>
                </a:solidFill>
                <a:latin typeface="Century Gothic"/>
                <a:ea typeface="Century Gothic"/>
                <a:cs typeface="Century Gothic"/>
                <a:sym typeface="Century Gothic"/>
              </a:defRPr>
            </a:lvl3pPr>
            <a:lvl4pPr marL="1408994" indent="-373944">
              <a:spcBef>
                <a:spcPts val="2000"/>
              </a:spcBef>
              <a:buClr>
                <a:srgbClr val="A2C816"/>
              </a:buClr>
              <a:buFont typeface="Wingdings 2"/>
              <a:buChar char=""/>
              <a:defRPr sz="2000">
                <a:solidFill>
                  <a:srgbClr val="595959"/>
                </a:solidFill>
                <a:latin typeface="Century Gothic"/>
                <a:ea typeface="Century Gothic"/>
                <a:cs typeface="Century Gothic"/>
                <a:sym typeface="Century Gothic"/>
              </a:defRPr>
            </a:lvl4pPr>
            <a:lvl5pPr marL="1759655" indent="-388055">
              <a:spcBef>
                <a:spcPts val="2000"/>
              </a:spcBef>
              <a:buClr>
                <a:srgbClr val="A2C816"/>
              </a:buClr>
              <a:buFont typeface="Wingdings 2"/>
              <a:buChar char=""/>
              <a:defRPr sz="2000">
                <a:solidFill>
                  <a:srgbClr val="595959"/>
                </a:solidFill>
                <a:latin typeface="Century Gothic"/>
                <a:ea typeface="Century Gothic"/>
                <a:cs typeface="Century Gothic"/>
                <a:sym typeface="Century Gothic"/>
              </a:defRPr>
            </a:lvl5pPr>
          </a:lstStyle>
          <a:p>
            <a:pPr lvl="0">
              <a:defRPr sz="1800">
                <a:solidFill>
                  <a:srgbClr val="000000"/>
                </a:solidFill>
              </a:defRPr>
            </a:pPr>
            <a:r>
              <a:rPr sz="2000">
                <a:solidFill>
                  <a:srgbClr val="595959"/>
                </a:solidFill>
              </a:rPr>
              <a:t>Body Level One</a:t>
            </a:r>
            <a:endParaRPr sz="2000">
              <a:solidFill>
                <a:srgbClr val="595959"/>
              </a:solidFill>
            </a:endParaRPr>
          </a:p>
          <a:p>
            <a:pPr lvl="1">
              <a:defRPr sz="1800">
                <a:solidFill>
                  <a:srgbClr val="000000"/>
                </a:solidFill>
              </a:defRPr>
            </a:pPr>
            <a:r>
              <a:rPr sz="2000">
                <a:solidFill>
                  <a:srgbClr val="595959"/>
                </a:solidFill>
              </a:rPr>
              <a:t>Body Level Two</a:t>
            </a:r>
            <a:endParaRPr sz="2000">
              <a:solidFill>
                <a:srgbClr val="595959"/>
              </a:solidFill>
            </a:endParaRPr>
          </a:p>
          <a:p>
            <a:pPr lvl="2">
              <a:defRPr sz="1800">
                <a:solidFill>
                  <a:srgbClr val="000000"/>
                </a:solidFill>
              </a:defRPr>
            </a:pPr>
            <a:r>
              <a:rPr sz="2000">
                <a:solidFill>
                  <a:srgbClr val="595959"/>
                </a:solidFill>
              </a:rPr>
              <a:t>Body Level Three</a:t>
            </a:r>
            <a:endParaRPr sz="2000">
              <a:solidFill>
                <a:srgbClr val="595959"/>
              </a:solidFill>
            </a:endParaRPr>
          </a:p>
          <a:p>
            <a:pPr lvl="3">
              <a:defRPr sz="1800">
                <a:solidFill>
                  <a:srgbClr val="000000"/>
                </a:solidFill>
              </a:defRPr>
            </a:pPr>
            <a:r>
              <a:rPr sz="2000">
                <a:solidFill>
                  <a:srgbClr val="595959"/>
                </a:solidFill>
              </a:rPr>
              <a:t>Body Level Four</a:t>
            </a:r>
            <a:endParaRPr sz="2000">
              <a:solidFill>
                <a:srgbClr val="595959"/>
              </a:solidFill>
            </a:endParaRPr>
          </a:p>
          <a:p>
            <a:pPr lvl="4">
              <a:defRPr sz="1800">
                <a:solidFill>
                  <a:srgbClr val="000000"/>
                </a:solidFill>
              </a:defRPr>
            </a:pPr>
            <a:r>
              <a:rPr sz="2000">
                <a:solidFill>
                  <a:srgbClr val="595959"/>
                </a:solidFill>
              </a:rPr>
              <a:t>Body Level Five</a:t>
            </a:r>
          </a:p>
        </p:txBody>
      </p:sp>
      <p:sp>
        <p:nvSpPr>
          <p:cNvPr id="51" name="Shape 51"/>
          <p:cNvSpPr/>
          <p:nvPr>
            <p:ph type="sldNum" sz="quarter" idx="2"/>
          </p:nvPr>
        </p:nvSpPr>
        <p:spPr>
          <a:xfrm>
            <a:off x="8789893" y="6642417"/>
            <a:ext cx="457201" cy="218441"/>
          </a:xfrm>
          <a:prstGeom prst="rect">
            <a:avLst/>
          </a:prstGeom>
        </p:spPr>
        <p:txBody>
          <a:bodyPr lIns="0" tIns="0" rIns="0" bIns="0"/>
          <a:lstStyle>
            <a:lvl1pPr algn="ctr">
              <a:defRPr sz="800">
                <a:solidFill>
                  <a:srgbClr val="595959"/>
                </a:solidFill>
                <a:latin typeface="Century Gothic"/>
                <a:ea typeface="Century Gothic"/>
                <a:cs typeface="Century Gothic"/>
                <a:sym typeface="Century Gothic"/>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Title Text</a:t>
            </a:r>
          </a:p>
        </p:txBody>
      </p:sp>
      <p:sp>
        <p:nvSpPr>
          <p:cNvPr id="11" name="Shape 11"/>
          <p:cNvSpPr/>
          <p:nvPr>
            <p:ph type="body" idx="1"/>
          </p:nvPr>
        </p:nvSpPr>
        <p:spPr>
          <a:prstGeom prst="rect">
            <a:avLst/>
          </a:prstGeom>
        </p:spPr>
        <p:txBody>
          <a:body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722312" y="4406900"/>
            <a:ext cx="7772401" cy="1362075"/>
          </a:xfrm>
          <a:prstGeom prst="rect">
            <a:avLst/>
          </a:prstGeom>
        </p:spPr>
        <p:txBody>
          <a:bodyPr anchor="t"/>
          <a:lstStyle>
            <a:lvl1pPr algn="l">
              <a:defRPr b="1" cap="all" sz="4000"/>
            </a:lvl1pPr>
          </a:lstStyle>
          <a:p>
            <a:pPr lvl="0">
              <a:defRPr b="0" cap="none" sz="1800"/>
            </a:pPr>
            <a:r>
              <a:rPr b="1" cap="all" sz="4000"/>
              <a:t>Title Text</a:t>
            </a:r>
          </a:p>
        </p:txBody>
      </p:sp>
      <p:sp>
        <p:nvSpPr>
          <p:cNvPr id="15" name="Shape 15"/>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endParaRPr sz="2000">
              <a:solidFill>
                <a:srgbClr val="888888"/>
              </a:solidFill>
            </a:endParaRPr>
          </a:p>
          <a:p>
            <a:pPr lvl="1">
              <a:defRPr sz="1800">
                <a:solidFill>
                  <a:srgbClr val="000000"/>
                </a:solidFill>
              </a:defRPr>
            </a:pPr>
            <a:r>
              <a:rPr sz="2000">
                <a:solidFill>
                  <a:srgbClr val="888888"/>
                </a:solidFill>
              </a:rPr>
              <a:t>Body Level Two</a:t>
            </a:r>
            <a:endParaRPr sz="2000">
              <a:solidFill>
                <a:srgbClr val="888888"/>
              </a:solidFill>
            </a:endParaRPr>
          </a:p>
          <a:p>
            <a:pPr lvl="2">
              <a:defRPr sz="1800">
                <a:solidFill>
                  <a:srgbClr val="000000"/>
                </a:solidFill>
              </a:defRPr>
            </a:pPr>
            <a:r>
              <a:rPr sz="2000">
                <a:solidFill>
                  <a:srgbClr val="888888"/>
                </a:solidFill>
              </a:rPr>
              <a:t>Body Level Three</a:t>
            </a:r>
            <a:endParaRPr sz="2000">
              <a:solidFill>
                <a:srgbClr val="888888"/>
              </a:solidFill>
            </a:endParaRPr>
          </a:p>
          <a:p>
            <a:pPr lvl="3">
              <a:defRPr sz="1800">
                <a:solidFill>
                  <a:srgbClr val="000000"/>
                </a:solidFill>
              </a:defRPr>
            </a:pPr>
            <a:r>
              <a:rPr sz="2000">
                <a:solidFill>
                  <a:srgbClr val="888888"/>
                </a:solidFill>
              </a:rPr>
              <a:t>Body Level Four</a:t>
            </a:r>
            <a:endParaRPr sz="2000">
              <a:solidFill>
                <a:srgbClr val="888888"/>
              </a:solidFill>
            </a:endParaRPr>
          </a:p>
          <a:p>
            <a:pPr lvl="4">
              <a:defRPr sz="1800">
                <a:solidFill>
                  <a:srgbClr val="000000"/>
                </a:solidFill>
              </a:defRPr>
            </a:pPr>
            <a:r>
              <a:rPr sz="2000">
                <a:solidFill>
                  <a:srgbClr val="888888"/>
                </a:solidFill>
              </a:rPr>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Title Text</a:t>
            </a:r>
          </a:p>
        </p:txBody>
      </p:sp>
      <p:sp>
        <p:nvSpPr>
          <p:cNvPr id="19" name="Shape 19"/>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p:nvPr>
            <p:ph type="body" idx="1"/>
          </p:nvPr>
        </p:nvSpPr>
        <p:spPr>
          <a:xfrm>
            <a:off x="457200" y="1435465"/>
            <a:ext cx="4040188" cy="739411"/>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lvl="0">
              <a:defRPr b="0" sz="1800"/>
            </a:pPr>
            <a:r>
              <a:rPr b="1" sz="2400"/>
              <a:t>Body Level One</a:t>
            </a:r>
            <a:endParaRPr b="1" sz="2400"/>
          </a:p>
          <a:p>
            <a:pPr lvl="1">
              <a:defRPr b="0" sz="1800"/>
            </a:pPr>
            <a:r>
              <a:rPr b="1" sz="2400"/>
              <a:t>Body Level Two</a:t>
            </a:r>
            <a:endParaRPr b="1" sz="2400"/>
          </a:p>
          <a:p>
            <a:pPr lvl="2">
              <a:defRPr b="0" sz="1800"/>
            </a:pPr>
            <a:r>
              <a:rPr b="1" sz="2400"/>
              <a:t>Body Level Three</a:t>
            </a:r>
            <a:endParaRPr b="1" sz="2400"/>
          </a:p>
          <a:p>
            <a:pPr lvl="3">
              <a:defRPr b="0" sz="1800"/>
            </a:pPr>
            <a:r>
              <a:rPr b="1" sz="2400"/>
              <a:t>Body Level Four</a:t>
            </a:r>
            <a:endParaRPr b="1" sz="2400"/>
          </a:p>
          <a:p>
            <a:pPr lvl="4">
              <a:defRPr b="0" sz="1800"/>
            </a:pPr>
            <a:r>
              <a:rPr b="1" sz="2400"/>
              <a:t>Body Level Five</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lvl="0">
              <a:defRPr sz="1800"/>
            </a:pPr>
            <a:r>
              <a:rPr sz="4400"/>
              <a:t>Title Text</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457200" y="0"/>
            <a:ext cx="3008314" cy="1435100"/>
          </a:xfrm>
          <a:prstGeom prst="rect">
            <a:avLst/>
          </a:prstGeom>
        </p:spPr>
        <p:txBody>
          <a:bodyPr anchor="b"/>
          <a:lstStyle>
            <a:lvl1pPr algn="l">
              <a:defRPr b="1" sz="2000"/>
            </a:lvl1pPr>
          </a:lstStyle>
          <a:p>
            <a:pPr lvl="0">
              <a:defRPr b="0" sz="1800"/>
            </a:pPr>
            <a:r>
              <a:rPr b="1" sz="2000"/>
              <a:t>Title Text</a:t>
            </a:r>
          </a:p>
        </p:txBody>
      </p:sp>
      <p:sp>
        <p:nvSpPr>
          <p:cNvPr id="32" name="Shape 32"/>
          <p:cNvSpPr/>
          <p:nvPr>
            <p:ph type="body" idx="1"/>
          </p:nvPr>
        </p:nvSpPr>
        <p:spPr>
          <a:xfrm>
            <a:off x="3575050" y="273050"/>
            <a:ext cx="5111750" cy="6584950"/>
          </a:xfrm>
          <a:prstGeom prst="rect">
            <a:avLst/>
          </a:prstGeom>
        </p:spPr>
        <p:txBody>
          <a:body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1792288" y="4800600"/>
            <a:ext cx="5486401" cy="566738"/>
          </a:xfrm>
          <a:prstGeom prst="rect">
            <a:avLst/>
          </a:prstGeom>
        </p:spPr>
        <p:txBody>
          <a:bodyPr anchor="b"/>
          <a:lstStyle>
            <a:lvl1pPr algn="l">
              <a:defRPr b="1" sz="2000"/>
            </a:lvl1pPr>
          </a:lstStyle>
          <a:p>
            <a:pPr lvl="0">
              <a:defRPr b="0" sz="1800"/>
            </a:pPr>
            <a:r>
              <a:rPr b="1" sz="2000"/>
              <a:t>Title Text</a:t>
            </a:r>
          </a:p>
        </p:txBody>
      </p:sp>
      <p:sp>
        <p:nvSpPr>
          <p:cNvPr id="36" name="Shape 36"/>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endParaRPr sz="1400"/>
          </a:p>
          <a:p>
            <a:pPr lvl="1">
              <a:defRPr sz="1800"/>
            </a:pPr>
            <a:r>
              <a:rPr sz="1400"/>
              <a:t>Body Level Two</a:t>
            </a:r>
            <a:endParaRPr sz="1400"/>
          </a:p>
          <a:p>
            <a:pPr lvl="2">
              <a:defRPr sz="1800"/>
            </a:pPr>
            <a:r>
              <a:rPr sz="1400"/>
              <a:t>Body Level Three</a:t>
            </a:r>
            <a:endParaRPr sz="1400"/>
          </a:p>
          <a:p>
            <a:pPr lvl="3">
              <a:defRPr sz="1800"/>
            </a:pPr>
            <a:r>
              <a:rPr sz="1400"/>
              <a:t>Body Level Four</a:t>
            </a:r>
            <a:endParaRPr sz="1400"/>
          </a:p>
          <a:p>
            <a:pPr lvl="4">
              <a:defRPr sz="1800"/>
            </a:pPr>
            <a:r>
              <a:rPr sz="14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Title Text</a:t>
            </a:r>
          </a:p>
        </p:txBody>
      </p:sp>
      <p:sp>
        <p:nvSpPr>
          <p:cNvPr id="3" name="Shape 3"/>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4" name="Shape 4"/>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crockford.com/javascript/jsmin" TargetMode="External"/><Relationship Id="rId4" Type="http://schemas.openxmlformats.org/officeDocument/2006/relationships/hyperlink" Target="http://dean.edwards.name/packer/" TargetMode="External"/><Relationship Id="rId5" Type="http://schemas.openxmlformats.org/officeDocument/2006/relationships/hyperlink" Target="http://yuilibrary.com/downloads/" TargetMode="External"/><Relationship Id="rId6" Type="http://schemas.openxmlformats.org/officeDocument/2006/relationships/hyperlink" Target="http://www.cssoptimiser.com/" TargetMode="External"/><Relationship Id="rId7" Type="http://schemas.openxmlformats.org/officeDocument/2006/relationships/hyperlink" Target="http://pmt.sourceforge.net/pngcrush/" TargetMode="External"/><Relationship Id="rId8" Type="http://schemas.openxmlformats.org/officeDocument/2006/relationships/hyperlink" Target="http://blog.josemanuelperez.es/2009/06/jpegoptim-optimize-jpg-page-spee/" TargetMode="External"/><Relationship Id="rId9" Type="http://schemas.openxmlformats.org/officeDocument/2006/relationships/hyperlink" Target="http://developer.yahoo.com/yslow/smushit/"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e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e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e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ginx.org/" TargetMode="External"/><Relationship Id="rId3" Type="http://schemas.openxmlformats.org/officeDocument/2006/relationships/image" Target="../media/image2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e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e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jpe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gif"/></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requirejs.org/" TargetMode="External"/><Relationship Id="rId4" Type="http://schemas.openxmlformats.org/officeDocument/2006/relationships/hyperlink" Target="https://github.com/cujojs/curl" TargetMode="External"/><Relationship Id="rId5" Type="http://schemas.openxmlformats.org/officeDocument/2006/relationships/hyperlink" Target="http://yepnopejs.com/" TargetMode="External"/><Relationship Id="rId6" Type="http://schemas.openxmlformats.org/officeDocument/2006/relationships/hyperlink" Target="http://headjs.com/" TargetMode="External"/><Relationship Id="rId7" Type="http://schemas.openxmlformats.org/officeDocument/2006/relationships/hyperlink" Target="http://labjs.com/" TargetMode="External"/><Relationship Id="rId8" Type="http://schemas.openxmlformats.org/officeDocument/2006/relationships/hyperlink" Target="https://github.com/rgrove/lazyload/" TargetMode="Externa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jpe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xfrm>
            <a:off x="609600" y="2819400"/>
            <a:ext cx="7772400" cy="1470025"/>
          </a:xfrm>
          <a:prstGeom prst="rect">
            <a:avLst/>
          </a:prstGeom>
        </p:spPr>
        <p:txBody>
          <a:bodyPr/>
          <a:lstStyle/>
          <a:p>
            <a:pPr lvl="0" defTabSz="557784">
              <a:defRPr sz="1800"/>
            </a:pPr>
            <a:r>
              <a:rPr sz="2379"/>
              <a:t>HTML, JS, CSS</a:t>
            </a:r>
            <a:br>
              <a:rPr sz="2379"/>
            </a:br>
            <a:r>
              <a:rPr sz="2379"/>
              <a:t>Best Practices</a:t>
            </a:r>
            <a:br>
              <a:rPr sz="2379"/>
            </a:br>
            <a:br>
              <a:rPr sz="2379"/>
            </a:br>
          </a:p>
        </p:txBody>
      </p:sp>
      <p:sp>
        <p:nvSpPr>
          <p:cNvPr id="56" name="Shape 56"/>
          <p:cNvSpPr/>
          <p:nvPr/>
        </p:nvSpPr>
        <p:spPr>
          <a:xfrm>
            <a:off x="6629400" y="5410200"/>
            <a:ext cx="962953" cy="358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Mubarak</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00" name="pasted-image.png"/>
          <p:cNvPicPr/>
          <p:nvPr/>
        </p:nvPicPr>
        <p:blipFill>
          <a:blip r:embed="rId2">
            <a:extLst/>
          </a:blip>
          <a:stretch>
            <a:fillRect/>
          </a:stretch>
        </p:blipFill>
        <p:spPr>
          <a:xfrm>
            <a:off x="0" y="254000"/>
            <a:ext cx="9144000" cy="6350000"/>
          </a:xfrm>
          <a:prstGeom prst="rect">
            <a:avLst/>
          </a:prstGeom>
          <a:ln w="12700">
            <a:miter lim="400000"/>
          </a:ln>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title"/>
          </p:nvPr>
        </p:nvSpPr>
        <p:spPr>
          <a:xfrm>
            <a:off x="457200" y="274638"/>
            <a:ext cx="8229600" cy="1143001"/>
          </a:xfrm>
          <a:prstGeom prst="rect">
            <a:avLst/>
          </a:prstGeom>
        </p:spPr>
        <p:txBody>
          <a:bodyPr/>
          <a:lstStyle>
            <a:lvl1pPr>
              <a:defRPr b="1"/>
            </a:lvl1pPr>
          </a:lstStyle>
          <a:p>
            <a:pPr lvl="0">
              <a:defRPr b="0" sz="1800"/>
            </a:pPr>
            <a:r>
              <a:rPr b="1" sz="4400"/>
              <a:t>The top 5 mistakes</a:t>
            </a:r>
          </a:p>
        </p:txBody>
      </p:sp>
      <p:sp>
        <p:nvSpPr>
          <p:cNvPr id="103" name="Shape 103"/>
          <p:cNvSpPr/>
          <p:nvPr>
            <p:ph type="body" idx="1"/>
          </p:nvPr>
        </p:nvSpPr>
        <p:spPr>
          <a:xfrm>
            <a:off x="457200" y="1600200"/>
            <a:ext cx="8229600" cy="4525963"/>
          </a:xfrm>
          <a:prstGeom prst="rect">
            <a:avLst/>
          </a:prstGeom>
        </p:spPr>
        <p:txBody>
          <a:bodyPr/>
          <a:lstStyle/>
          <a:p>
            <a:pPr lvl="0">
              <a:defRPr sz="1800"/>
            </a:pPr>
            <a:r>
              <a:rPr sz="3200"/>
              <a:t>42% Don’t GZIP CSS</a:t>
            </a:r>
            <a:endParaRPr sz="3200"/>
          </a:p>
          <a:p>
            <a:pPr lvl="0">
              <a:defRPr sz="1800"/>
            </a:pPr>
            <a:r>
              <a:rPr sz="3200"/>
              <a:t>44% Have more than 2 CSS external files</a:t>
            </a:r>
            <a:endParaRPr sz="3200"/>
          </a:p>
          <a:p>
            <a:pPr lvl="0">
              <a:defRPr sz="1800"/>
            </a:pPr>
            <a:r>
              <a:rPr sz="3200"/>
              <a:t>56% Serve CSS with cookies (yummy to eat, bad for static content)</a:t>
            </a:r>
            <a:endParaRPr sz="3200"/>
          </a:p>
          <a:p>
            <a:pPr lvl="0">
              <a:defRPr sz="1800"/>
            </a:pPr>
            <a:r>
              <a:rPr sz="3200"/>
              <a:t>62% Don’t minify (check out the YUI Compressor!)</a:t>
            </a:r>
            <a:endParaRPr sz="3200"/>
          </a:p>
          <a:p>
            <a:pPr lvl="0">
              <a:defRPr sz="1800"/>
            </a:pPr>
            <a:r>
              <a:rPr sz="3200"/>
              <a:t>21% Have greater than 100K of CSS</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xfrm>
            <a:off x="457200" y="274638"/>
            <a:ext cx="8229600" cy="1143001"/>
          </a:xfrm>
          <a:prstGeom prst="rect">
            <a:avLst/>
          </a:prstGeom>
        </p:spPr>
        <p:txBody>
          <a:bodyPr lIns="0" tIns="0" rIns="0" bIns="0"/>
          <a:lstStyle>
            <a:lvl1pPr>
              <a:defRPr b="1"/>
            </a:lvl1pPr>
          </a:lstStyle>
          <a:p>
            <a:pPr lvl="0">
              <a:defRPr b="0" sz="1800"/>
            </a:pPr>
            <a:r>
              <a:rPr b="1" sz="4400"/>
              <a:t>Kinds of Web Caches</a:t>
            </a:r>
          </a:p>
        </p:txBody>
      </p:sp>
      <p:sp>
        <p:nvSpPr>
          <p:cNvPr id="106" name="Shape 106"/>
          <p:cNvSpPr/>
          <p:nvPr>
            <p:ph type="body" idx="1"/>
          </p:nvPr>
        </p:nvSpPr>
        <p:spPr>
          <a:xfrm>
            <a:off x="457200" y="1600200"/>
            <a:ext cx="8229600" cy="4525963"/>
          </a:xfrm>
          <a:prstGeom prst="rect">
            <a:avLst/>
          </a:prstGeom>
        </p:spPr>
        <p:txBody>
          <a:bodyPr/>
          <a:lstStyle/>
          <a:p>
            <a:pPr lvl="0">
              <a:defRPr sz="1800"/>
            </a:pPr>
            <a:r>
              <a:rPr sz="3200"/>
              <a:t>Browser Caches</a:t>
            </a:r>
            <a:endParaRPr sz="3200"/>
          </a:p>
          <a:p>
            <a:pPr lvl="0">
              <a:defRPr sz="1800"/>
            </a:pPr>
            <a:r>
              <a:rPr sz="3200"/>
              <a:t>Proxy Caches</a:t>
            </a:r>
            <a:endParaRPr sz="3200"/>
          </a:p>
          <a:p>
            <a:pPr lvl="0">
              <a:defRPr sz="1800"/>
            </a:pPr>
            <a:r>
              <a:rPr sz="3200"/>
              <a:t>Gateway Caches (reverse proxy)</a:t>
            </a:r>
            <a:endParaRPr sz="3200"/>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p:nvPr>
        </p:nvSpPr>
        <p:spPr>
          <a:prstGeom prst="rect">
            <a:avLst/>
          </a:prstGeom>
        </p:spPr>
        <p:txBody>
          <a:bodyPr/>
          <a:lstStyle/>
          <a:p>
            <a:pPr lvl="0"/>
          </a:p>
        </p:txBody>
      </p:sp>
      <p:sp>
        <p:nvSpPr>
          <p:cNvPr id="109" name="Shape 109"/>
          <p:cNvSpPr/>
          <p:nvPr>
            <p:ph type="body" idx="1"/>
          </p:nvPr>
        </p:nvSpPr>
        <p:spPr>
          <a:prstGeom prst="rect">
            <a:avLst/>
          </a:prstGeom>
        </p:spPr>
        <p:txBody>
          <a:bodyPr/>
          <a:lstStyle/>
          <a:p>
            <a:pPr lvl="0">
              <a:defRPr sz="1800"/>
            </a:pPr>
            <a:r>
              <a:rPr sz="3200"/>
              <a:t> It is redundant to specify both Expires and Cache-Control: max-age, or to specify both Last-Modified and ETag.</a:t>
            </a:r>
            <a:endParaRPr sz="3200"/>
          </a:p>
          <a:p>
            <a:pPr lvl="0">
              <a:defRPr sz="1800"/>
            </a:pPr>
            <a:endParaRPr sz="3200"/>
          </a:p>
          <a:p>
            <a:pPr lvl="0">
              <a:defRPr sz="1800"/>
            </a:pPr>
            <a:r>
              <a:rPr sz="3200"/>
              <a:t>when both Cache-Control and Expires are present, Cache-Control takes precedence.</a:t>
            </a:r>
            <a:endParaRPr sz="3200"/>
          </a:p>
          <a:p>
            <a:pPr lvl="0">
              <a:defRPr sz="1800"/>
            </a:pPr>
            <a:endParaRPr sz="3200"/>
          </a:p>
        </p:txBody>
      </p:sp>
      <p:sp>
        <p:nvSpPr>
          <p:cNvPr id="110" name="Shape 11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13" name="pasted-image.png"/>
          <p:cNvPicPr/>
          <p:nvPr/>
        </p:nvPicPr>
        <p:blipFill>
          <a:blip r:embed="rId2">
            <a:extLst/>
          </a:blip>
          <a:stretch>
            <a:fillRect/>
          </a:stretch>
        </p:blipFill>
        <p:spPr>
          <a:xfrm>
            <a:off x="2355850" y="1822450"/>
            <a:ext cx="4432300" cy="3213100"/>
          </a:xfrm>
          <a:prstGeom prst="rect">
            <a:avLst/>
          </a:prstGeom>
          <a:ln w="12700">
            <a:miter lim="400000"/>
          </a:ln>
        </p:spPr>
      </p:pic>
      <p:sp>
        <p:nvSpPr>
          <p:cNvPr id="114" name="Shape 114"/>
          <p:cNvSpPr/>
          <p:nvPr/>
        </p:nvSpPr>
        <p:spPr>
          <a:xfrm>
            <a:off x="-12333" y="5691109"/>
            <a:ext cx="9168666" cy="891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instructs the client to cache it for up to 120 seconds, and provides a validation token ("x234dff") that can be used after the response has expired to check if the resource has been modified.</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17" name="pasted-image.png"/>
          <p:cNvPicPr/>
          <p:nvPr/>
        </p:nvPicPr>
        <p:blipFill>
          <a:blip r:embed="rId2">
            <a:extLst/>
          </a:blip>
          <a:stretch>
            <a:fillRect/>
          </a:stretch>
        </p:blipFill>
        <p:spPr>
          <a:xfrm>
            <a:off x="1562100" y="2063750"/>
            <a:ext cx="6019800" cy="2730500"/>
          </a:xfrm>
          <a:prstGeom prst="rect">
            <a:avLst/>
          </a:prstGeom>
          <a:ln w="12700">
            <a:miter lim="400000"/>
          </a:ln>
        </p:spPr>
      </p:pic>
      <p:sp>
        <p:nvSpPr>
          <p:cNvPr id="118" name="Shape 118"/>
          <p:cNvSpPr/>
          <p:nvPr/>
        </p:nvSpPr>
        <p:spPr>
          <a:xfrm>
            <a:off x="102915" y="5306676"/>
            <a:ext cx="8938170" cy="1424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the client automatically provides the ETag token in the "If-None-Match" HTTP request header. The server checks the token against the current resource. If the token hasn't changed, the server returns a "304 Not Modified" response, which tells the browser that the response it has in cache hasn't changed and can be renewed for another 120 seconds. </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body" idx="1"/>
          </p:nvPr>
        </p:nvSpPr>
        <p:spPr>
          <a:xfrm>
            <a:off x="457200" y="1981200"/>
            <a:ext cx="8229600" cy="4144963"/>
          </a:xfrm>
          <a:prstGeom prst="rect">
            <a:avLst/>
          </a:prstGeom>
        </p:spPr>
        <p:txBody>
          <a:bodyPr/>
          <a:lstStyle/>
          <a:p>
            <a:pPr lvl="0" algn="ctr">
              <a:buSzTx/>
              <a:buNone/>
              <a:defRPr sz="1800"/>
            </a:pPr>
            <a:r>
              <a:rPr sz="3200"/>
              <a:t>ensure that the server is providing the necessary ETag tokens. Check your server documentation for the necessary configuration flags.</a:t>
            </a:r>
            <a:endParaRPr sz="3200"/>
          </a:p>
          <a:p>
            <a:pPr lvl="0" algn="ctr">
              <a:buSzTx/>
              <a:buNone/>
              <a:defRPr sz="1800"/>
            </a:pPr>
            <a:endParaRPr sz="3200"/>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23" name="pasted-image.png"/>
          <p:cNvPicPr/>
          <p:nvPr/>
        </p:nvPicPr>
        <p:blipFill>
          <a:blip r:embed="rId2">
            <a:extLst/>
          </a:blip>
          <a:stretch>
            <a:fillRect/>
          </a:stretch>
        </p:blipFill>
        <p:spPr>
          <a:xfrm>
            <a:off x="1171575" y="0"/>
            <a:ext cx="6800850" cy="6858000"/>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graphicFrame>
        <p:nvGraphicFramePr>
          <p:cNvPr id="126" name="Table 126"/>
          <p:cNvGraphicFramePr/>
          <p:nvPr/>
        </p:nvGraphicFramePr>
        <p:xfrm>
          <a:off x="528986" y="889000"/>
          <a:ext cx="8426928" cy="5080000"/>
        </p:xfrm>
        <a:graphic xmlns:a="http://schemas.openxmlformats.org/drawingml/2006/main">
          <a:graphicData uri="http://schemas.openxmlformats.org/drawingml/2006/table">
            <a:tbl>
              <a:tblPr firstCol="1" firstRow="1" lastCol="0" lastRow="0" bandCol="0" bandRow="0" rtl="0">
                <a:tableStyleId>{2708684C-4D16-4618-839F-0558EEFCDFE6}</a:tableStyleId>
              </a:tblPr>
              <a:tblGrid>
                <a:gridCol w="2542280"/>
                <a:gridCol w="5884647"/>
              </a:tblGrid>
              <a:tr h="1693333">
                <a:tc>
                  <a:txBody>
                    <a:bodyPr/>
                    <a:lstStyle/>
                    <a:p>
                      <a:pPr lvl="0" algn="l">
                        <a:defRPr b="0" i="0" sz="1800"/>
                      </a:pPr>
                      <a:r>
                        <a:t>max-age=86400</a:t>
                      </a:r>
                    </a:p>
                  </a:txBody>
                  <a:tcPr marL="63500" marR="63500" marT="63500" marB="63500" anchor="t" anchorCtr="0" horzOverflow="overflow">
                    <a:lnL w="0">
                      <a:solidFill>
                        <a:srgbClr val="000000"/>
                      </a:solidFill>
                      <a:custDash/>
                      <a:miter lim="0"/>
                    </a:lnL>
                    <a:lnR w="0">
                      <a:solidFill>
                        <a:srgbClr val="000000"/>
                      </a:solidFill>
                      <a:custDash/>
                      <a:miter lim="0"/>
                    </a:lnR>
                    <a:lnT w="0">
                      <a:solidFill>
                        <a:srgbClr val="000000"/>
                      </a:solidFill>
                      <a:custDash/>
                      <a:miter lim="0"/>
                    </a:lnT>
                    <a:lnB w="0">
                      <a:solidFill>
                        <a:srgbClr val="000000"/>
                      </a:solidFill>
                      <a:custDash/>
                      <a:miter lim="0"/>
                    </a:lnB>
                    <a:solidFill>
                      <a:srgbClr val="FFFFFF">
                        <a:alpha val="87058"/>
                      </a:srgbClr>
                    </a:solidFill>
                  </a:tcPr>
                </a:tc>
                <a:tc>
                  <a:txBody>
                    <a:bodyPr/>
                    <a:lstStyle/>
                    <a:p>
                      <a:pPr lvl="0" algn="l">
                        <a:defRPr b="0" i="0" sz="1800"/>
                      </a:pPr>
                      <a:r>
                        <a:t>Response can be cached by browser and any intermediary caches (that is, it's "public") for up to 1 day (60 seconds x 60 minutes x 24 hours).</a:t>
                      </a:r>
                    </a:p>
                  </a:txBody>
                  <a:tcPr marL="63500" marR="63500" marT="63500" marB="63500" anchor="t" anchorCtr="0" horzOverflow="overflow">
                    <a:lnL w="0">
                      <a:solidFill>
                        <a:srgbClr val="000000"/>
                      </a:solidFill>
                      <a:custDash/>
                      <a:miter lim="0"/>
                    </a:lnL>
                    <a:lnR w="0">
                      <a:solidFill>
                        <a:srgbClr val="000000"/>
                      </a:solidFill>
                      <a:custDash/>
                      <a:miter lim="0"/>
                    </a:lnR>
                    <a:lnT w="0">
                      <a:solidFill>
                        <a:srgbClr val="000000"/>
                      </a:solidFill>
                      <a:custDash/>
                      <a:miter lim="0"/>
                    </a:lnT>
                    <a:lnB w="0">
                      <a:solidFill>
                        <a:srgbClr val="000000"/>
                      </a:solidFill>
                      <a:custDash/>
                      <a:miter lim="0"/>
                    </a:lnB>
                    <a:solidFill>
                      <a:srgbClr val="FFFFFF">
                        <a:alpha val="95294"/>
                      </a:srgbClr>
                    </a:solidFill>
                  </a:tcPr>
                </a:tc>
              </a:tr>
              <a:tr h="1693333">
                <a:tc>
                  <a:txBody>
                    <a:bodyPr/>
                    <a:lstStyle/>
                    <a:p>
                      <a:pPr lvl="0" algn="l">
                        <a:defRPr b="0" i="0" sz="1800"/>
                      </a:pPr>
                      <a:r>
                        <a:t>private, max-age=600</a:t>
                      </a:r>
                    </a:p>
                  </a:txBody>
                  <a:tcPr marL="63500" marR="63500" marT="63500" marB="63500" anchor="t" anchorCtr="0" horzOverflow="overflow">
                    <a:lnL w="0">
                      <a:solidFill>
                        <a:srgbClr val="000000"/>
                      </a:solidFill>
                      <a:custDash/>
                      <a:miter lim="0"/>
                    </a:lnL>
                    <a:lnR w="0">
                      <a:solidFill>
                        <a:srgbClr val="000000"/>
                      </a:solidFill>
                      <a:custDash/>
                      <a:miter lim="0"/>
                    </a:lnR>
                    <a:lnT w="0">
                      <a:solidFill>
                        <a:srgbClr val="000000"/>
                      </a:solidFill>
                      <a:custDash/>
                      <a:miter lim="0"/>
                    </a:lnT>
                    <a:lnB w="0">
                      <a:solidFill>
                        <a:srgbClr val="000000"/>
                      </a:solidFill>
                      <a:custDash/>
                      <a:miter lim="0"/>
                    </a:lnB>
                    <a:solidFill>
                      <a:srgbClr val="FFFFFF">
                        <a:alpha val="87058"/>
                      </a:srgbClr>
                    </a:solidFill>
                  </a:tcPr>
                </a:tc>
                <a:tc>
                  <a:txBody>
                    <a:bodyPr/>
                    <a:lstStyle/>
                    <a:p>
                      <a:pPr lvl="0" algn="l">
                        <a:defRPr b="0" i="0" sz="1800"/>
                      </a:pPr>
                      <a:r>
                        <a:t>Response can be cached by the client’s browser only for up to 10 minutes (60 seconds x 10 minutes).</a:t>
                      </a:r>
                    </a:p>
                  </a:txBody>
                  <a:tcPr marL="63500" marR="63500" marT="63500" marB="63500" anchor="t" anchorCtr="0" horzOverflow="overflow">
                    <a:lnL w="0">
                      <a:solidFill>
                        <a:srgbClr val="000000"/>
                      </a:solidFill>
                      <a:custDash/>
                      <a:miter lim="0"/>
                    </a:lnL>
                    <a:lnR w="0">
                      <a:solidFill>
                        <a:srgbClr val="000000"/>
                      </a:solidFill>
                      <a:custDash/>
                      <a:miter lim="0"/>
                    </a:lnR>
                    <a:lnT w="0">
                      <a:solidFill>
                        <a:srgbClr val="000000"/>
                      </a:solidFill>
                      <a:custDash/>
                      <a:miter lim="0"/>
                    </a:lnT>
                    <a:lnB w="0">
                      <a:solidFill>
                        <a:srgbClr val="000000"/>
                      </a:solidFill>
                      <a:custDash/>
                      <a:miter lim="0"/>
                    </a:lnB>
                    <a:solidFill>
                      <a:srgbClr val="FFFFFF">
                        <a:alpha val="95294"/>
                      </a:srgbClr>
                    </a:solidFill>
                  </a:tcPr>
                </a:tc>
              </a:tr>
              <a:tr h="1693333">
                <a:tc>
                  <a:txBody>
                    <a:bodyPr/>
                    <a:lstStyle/>
                    <a:p>
                      <a:pPr lvl="0" algn="l">
                        <a:defRPr b="0" i="0" sz="1800"/>
                      </a:pPr>
                      <a:r>
                        <a:t>no-store</a:t>
                      </a:r>
                    </a:p>
                  </a:txBody>
                  <a:tcPr marL="63500" marR="63500" marT="63500" marB="63500" anchor="t" anchorCtr="0" horzOverflow="overflow">
                    <a:lnL w="0">
                      <a:solidFill>
                        <a:srgbClr val="000000"/>
                      </a:solidFill>
                      <a:custDash/>
                      <a:miter lim="0"/>
                    </a:lnL>
                    <a:lnR w="0">
                      <a:solidFill>
                        <a:srgbClr val="000000"/>
                      </a:solidFill>
                      <a:custDash/>
                      <a:miter lim="0"/>
                    </a:lnR>
                    <a:lnT w="0">
                      <a:solidFill>
                        <a:srgbClr val="000000"/>
                      </a:solidFill>
                      <a:custDash/>
                      <a:miter lim="0"/>
                    </a:lnT>
                    <a:lnB w="0">
                      <a:solidFill>
                        <a:srgbClr val="000000"/>
                      </a:solidFill>
                      <a:custDash/>
                      <a:miter lim="0"/>
                    </a:lnB>
                    <a:solidFill>
                      <a:srgbClr val="FFFFFF">
                        <a:alpha val="87058"/>
                      </a:srgbClr>
                    </a:solidFill>
                  </a:tcPr>
                </a:tc>
                <a:tc>
                  <a:txBody>
                    <a:bodyPr/>
                    <a:lstStyle/>
                    <a:p>
                      <a:pPr lvl="0" algn="l">
                        <a:defRPr b="0" i="0" sz="1800"/>
                      </a:pPr>
                      <a:r>
                        <a:t>Response is not allowed to be cached and must be fetched in full on every request.</a:t>
                      </a:r>
                    </a:p>
                  </a:txBody>
                  <a:tcPr marL="63500" marR="63500" marT="63500" marB="63500" anchor="t" anchorCtr="0" horzOverflow="overflow">
                    <a:lnL w="0">
                      <a:solidFill>
                        <a:srgbClr val="000000"/>
                      </a:solidFill>
                      <a:custDash/>
                      <a:miter lim="0"/>
                    </a:lnL>
                    <a:lnR w="0">
                      <a:solidFill>
                        <a:srgbClr val="000000"/>
                      </a:solidFill>
                      <a:custDash/>
                      <a:miter lim="0"/>
                    </a:lnR>
                    <a:lnT w="0">
                      <a:solidFill>
                        <a:srgbClr val="000000"/>
                      </a:solidFill>
                      <a:custDash/>
                      <a:miter lim="0"/>
                    </a:lnT>
                    <a:lnB w="0">
                      <a:solidFill>
                        <a:srgbClr val="000000"/>
                      </a:solidFill>
                      <a:custDash/>
                      <a:miter lim="0"/>
                    </a:lnB>
                    <a:solidFill>
                      <a:srgbClr val="FFFFFF">
                        <a:alpha val="95294"/>
                      </a:srgbClr>
                    </a:solidFill>
                  </a:tcPr>
                </a:tc>
              </a:tr>
            </a:tbl>
          </a:graphicData>
        </a:graphic>
      </p:graphicFrame>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29" name="Shape 129"/>
          <p:cNvSpPr/>
          <p:nvPr/>
        </p:nvSpPr>
        <p:spPr>
          <a:xfrm>
            <a:off x="347724" y="1675949"/>
            <a:ext cx="7428105" cy="751841"/>
          </a:xfrm>
          <a:prstGeom prst="rect">
            <a:avLst/>
          </a:prstGeom>
          <a:solidFill/>
          <a:ln w="12700">
            <a:miter lim="400000"/>
          </a:ln>
          <a:extLst>
            <a:ext uri="{C572A759-6A51-4108-AA02-DFA0A04FC94B}">
              <ma14:wrappingTextBoxFlag xmlns:ma14="http://schemas.microsoft.com/office/mac/drawingml/2011/main" val="1"/>
            </a:ext>
          </a:extLst>
        </p:spPr>
        <p:txBody>
          <a:bodyPr lIns="0" tIns="0" rIns="0" bIns="0">
            <a:spAutoFit/>
          </a:bodyPr>
          <a:lstStyle/>
          <a:p>
            <a:pPr lvl="0"/>
            <a:r>
              <a:rPr b="1" sz="2200">
                <a:solidFill>
                  <a:srgbClr val="FFFFFF"/>
                </a:solidFill>
              </a:rPr>
              <a:t>Cache-Control:public, max-age=31536000</a:t>
            </a:r>
            <a:endParaRPr b="1" sz="2200">
              <a:solidFill>
                <a:srgbClr val="FFFFFF"/>
              </a:solidFill>
            </a:endParaRPr>
          </a:p>
          <a:p>
            <a:pPr lvl="0"/>
            <a:r>
              <a:rPr b="1" sz="2200">
                <a:solidFill>
                  <a:srgbClr val="FFFFFF"/>
                </a:solidFill>
              </a:rPr>
              <a:t>Last-Modified: Mon, 03 Jan 2011 17:45:57 GMT</a:t>
            </a:r>
          </a:p>
        </p:txBody>
      </p:sp>
      <p:sp>
        <p:nvSpPr>
          <p:cNvPr id="130" name="Shape 130"/>
          <p:cNvSpPr/>
          <p:nvPr/>
        </p:nvSpPr>
        <p:spPr>
          <a:xfrm>
            <a:off x="487786" y="4493710"/>
            <a:ext cx="7428105" cy="421641"/>
          </a:xfrm>
          <a:prstGeom prst="rect">
            <a:avLst/>
          </a:prstGeom>
          <a:solidFill/>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200">
                <a:solidFill>
                  <a:srgbClr val="FFFFFF"/>
                </a:solidFill>
              </a:defRPr>
            </a:lvl1pPr>
          </a:lstStyle>
          <a:p>
            <a:pPr lvl="0">
              <a:defRPr b="0" sz="1800">
                <a:solidFill>
                  <a:srgbClr val="000000"/>
                </a:solidFill>
              </a:defRPr>
            </a:pPr>
            <a:r>
              <a:rPr b="1" sz="2200">
                <a:solidFill>
                  <a:srgbClr val="FFFFFF"/>
                </a:solidFill>
              </a:rPr>
              <a:t>If-Modified-Since: Mon, 03 Jan 2011 17:45:57 GMT</a:t>
            </a:r>
          </a:p>
        </p:txBody>
      </p:sp>
      <p:sp>
        <p:nvSpPr>
          <p:cNvPr id="131" name="Shape 131"/>
          <p:cNvSpPr/>
          <p:nvPr/>
        </p:nvSpPr>
        <p:spPr>
          <a:xfrm>
            <a:off x="133667" y="2983229"/>
            <a:ext cx="8876666" cy="8915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The next time the browser requests this resource it will only ask for the contents of the resource if they’re unchanged since this date using the If-Modified-Since request header</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xfrm>
            <a:off x="457200" y="274638"/>
            <a:ext cx="8229600" cy="1143001"/>
          </a:xfrm>
          <a:prstGeom prst="rect">
            <a:avLst/>
          </a:prstGeom>
        </p:spPr>
        <p:txBody>
          <a:bodyPr/>
          <a:lstStyle/>
          <a:p>
            <a:pPr lvl="0">
              <a:defRPr sz="1800"/>
            </a:pPr>
            <a:r>
              <a:rPr sz="4400"/>
              <a:t>Minify/Compress</a:t>
            </a:r>
          </a:p>
        </p:txBody>
      </p:sp>
      <p:sp>
        <p:nvSpPr>
          <p:cNvPr id="59" name="Shape 59"/>
          <p:cNvSpPr/>
          <p:nvPr>
            <p:ph type="body" idx="1"/>
          </p:nvPr>
        </p:nvSpPr>
        <p:spPr>
          <a:prstGeom prst="rect">
            <a:avLst/>
          </a:prstGeom>
        </p:spPr>
        <p:txBody>
          <a:bodyPr/>
          <a:lstStyle/>
          <a:p>
            <a:pPr lvl="0">
              <a:lnSpc>
                <a:spcPct val="80000"/>
              </a:lnSpc>
              <a:spcBef>
                <a:spcPts val="400"/>
              </a:spcBef>
              <a:defRPr sz="1800"/>
            </a:pPr>
            <a:r>
              <a:rPr sz="2000"/>
              <a:t>HTML</a:t>
            </a:r>
            <a:endParaRPr sz="2000"/>
          </a:p>
          <a:p>
            <a:pPr lvl="1" marL="742950" indent="-285750">
              <a:lnSpc>
                <a:spcPct val="80000"/>
              </a:lnSpc>
              <a:spcBef>
                <a:spcPts val="400"/>
              </a:spcBef>
              <a:defRPr sz="1800"/>
            </a:pPr>
            <a:r>
              <a:rPr sz="1700"/>
              <a:t>htmlMinifier</a:t>
            </a:r>
            <a:endParaRPr sz="1700"/>
          </a:p>
          <a:p>
            <a:pPr lvl="1" marL="742950" indent="-285750">
              <a:lnSpc>
                <a:spcPct val="80000"/>
              </a:lnSpc>
              <a:spcBef>
                <a:spcPts val="400"/>
              </a:spcBef>
              <a:defRPr sz="1800"/>
            </a:pPr>
            <a:r>
              <a:rPr sz="1700"/>
              <a:t>pages are smaller than 500K</a:t>
            </a:r>
            <a:endParaRPr sz="1700"/>
          </a:p>
          <a:p>
            <a:pPr lvl="0">
              <a:lnSpc>
                <a:spcPct val="80000"/>
              </a:lnSpc>
              <a:spcBef>
                <a:spcPts val="400"/>
              </a:spcBef>
              <a:defRPr sz="1800"/>
            </a:pPr>
            <a:r>
              <a:rPr sz="2000"/>
              <a:t>JS</a:t>
            </a:r>
            <a:endParaRPr sz="2000"/>
          </a:p>
          <a:p>
            <a:pPr lvl="1" marL="742950" indent="-285750">
              <a:lnSpc>
                <a:spcPct val="80000"/>
              </a:lnSpc>
              <a:spcBef>
                <a:spcPts val="400"/>
              </a:spcBef>
              <a:defRPr sz="1800"/>
            </a:pPr>
            <a:r>
              <a:rPr sz="1700"/>
              <a:t>Google Closure Compile (remove dead code and minify)</a:t>
            </a:r>
            <a:endParaRPr sz="1700"/>
          </a:p>
          <a:p>
            <a:pPr lvl="1" marL="742950" indent="-285750">
              <a:lnSpc>
                <a:spcPct val="80000"/>
              </a:lnSpc>
              <a:spcBef>
                <a:spcPts val="400"/>
              </a:spcBef>
              <a:defRPr sz="1800"/>
            </a:pPr>
            <a:r>
              <a:rPr sz="1700"/>
              <a:t>Uglify</a:t>
            </a:r>
            <a:endParaRPr sz="1700"/>
          </a:p>
          <a:p>
            <a:pPr lvl="1" marL="742950" indent="-285750">
              <a:lnSpc>
                <a:spcPct val="80000"/>
              </a:lnSpc>
              <a:spcBef>
                <a:spcPts val="400"/>
              </a:spcBef>
              <a:defRPr sz="1800"/>
            </a:pPr>
            <a:r>
              <a:rPr sz="1700" u="sng">
                <a:solidFill>
                  <a:srgbClr val="0000FF"/>
                </a:solidFill>
                <a:uFill>
                  <a:solidFill>
                    <a:srgbClr val="0000FF"/>
                  </a:solidFill>
                </a:uFill>
                <a:hlinkClick r:id="rId3" invalidUrl="" action="" tgtFrame="" tooltip="" history="1" highlightClick="0" endSnd="0"/>
              </a:rPr>
              <a:t>JSMin</a:t>
            </a:r>
            <a:r>
              <a:rPr sz="1700"/>
              <a:t>,</a:t>
            </a:r>
            <a:r>
              <a:rPr sz="1700" u="sng">
                <a:solidFill>
                  <a:srgbClr val="0000FF"/>
                </a:solidFill>
                <a:uFill>
                  <a:solidFill>
                    <a:srgbClr val="0000FF"/>
                  </a:solidFill>
                </a:uFill>
                <a:hlinkClick r:id="rId4" invalidUrl="" action="" tgtFrame="" tooltip="" history="1" highlightClick="0" endSnd="0"/>
              </a:rPr>
              <a:t> Dean Edwards Packer</a:t>
            </a:r>
            <a:r>
              <a:rPr sz="1700"/>
              <a:t>,</a:t>
            </a:r>
            <a:r>
              <a:rPr sz="1700" u="sng">
                <a:solidFill>
                  <a:srgbClr val="0000FF"/>
                </a:solidFill>
                <a:uFill>
                  <a:solidFill>
                    <a:srgbClr val="0000FF"/>
                  </a:solidFill>
                </a:uFill>
                <a:hlinkClick r:id="rId5" invalidUrl="" action="" tgtFrame="" tooltip="" history="1" highlightClick="0" endSnd="0"/>
              </a:rPr>
              <a:t> YUI Compressor</a:t>
            </a:r>
            <a:endParaRPr sz="1700"/>
          </a:p>
          <a:p>
            <a:pPr lvl="0">
              <a:lnSpc>
                <a:spcPct val="80000"/>
              </a:lnSpc>
              <a:spcBef>
                <a:spcPts val="400"/>
              </a:spcBef>
              <a:defRPr sz="1800"/>
            </a:pPr>
            <a:r>
              <a:rPr sz="2000"/>
              <a:t>CSS</a:t>
            </a:r>
            <a:endParaRPr sz="2000"/>
          </a:p>
          <a:p>
            <a:pPr lvl="1" marL="742950" indent="-285750">
              <a:lnSpc>
                <a:spcPct val="80000"/>
              </a:lnSpc>
              <a:spcBef>
                <a:spcPts val="400"/>
              </a:spcBef>
              <a:defRPr sz="1800"/>
            </a:pPr>
            <a:r>
              <a:rPr sz="1700"/>
              <a:t>less, </a:t>
            </a:r>
            <a:r>
              <a:rPr b="1" sz="1700"/>
              <a:t>SASS</a:t>
            </a:r>
            <a:r>
              <a:rPr sz="1700"/>
              <a:t>, Minify Css,</a:t>
            </a:r>
            <a:r>
              <a:rPr sz="1700" u="sng">
                <a:solidFill>
                  <a:srgbClr val="0000FF"/>
                </a:solidFill>
                <a:uFill>
                  <a:solidFill>
                    <a:srgbClr val="0000FF"/>
                  </a:solidFill>
                </a:uFill>
                <a:hlinkClick r:id="rId5" invalidUrl="" action="" tgtFrame="" tooltip="" history="1" highlightClick="0" endSnd="0"/>
              </a:rPr>
              <a:t> YUI Compressor</a:t>
            </a:r>
            <a:r>
              <a:rPr sz="1700"/>
              <a:t>,</a:t>
            </a:r>
            <a:r>
              <a:rPr b="1" sz="1700">
                <a:hlinkClick r:id="rId6" invalidUrl="" action="" tgtFrame="" tooltip="" history="1" highlightClick="0" endSnd="0"/>
              </a:rPr>
              <a:t> CSS Optimizer</a:t>
            </a:r>
            <a:endParaRPr sz="1700"/>
          </a:p>
          <a:p>
            <a:pPr lvl="0">
              <a:lnSpc>
                <a:spcPct val="80000"/>
              </a:lnSpc>
              <a:spcBef>
                <a:spcPts val="400"/>
              </a:spcBef>
              <a:defRPr sz="1800"/>
            </a:pPr>
            <a:r>
              <a:rPr sz="2000"/>
              <a:t>Image\</a:t>
            </a:r>
            <a:endParaRPr sz="2000"/>
          </a:p>
          <a:p>
            <a:pPr lvl="1" marL="742950" indent="-285750">
              <a:lnSpc>
                <a:spcPct val="80000"/>
              </a:lnSpc>
              <a:spcBef>
                <a:spcPts val="400"/>
              </a:spcBef>
              <a:defRPr sz="1800"/>
            </a:pPr>
            <a:r>
              <a:rPr sz="1700" u="sng">
                <a:solidFill>
                  <a:srgbClr val="0000FF"/>
                </a:solidFill>
                <a:uFill>
                  <a:solidFill>
                    <a:srgbClr val="0000FF"/>
                  </a:solidFill>
                </a:uFill>
                <a:hlinkClick r:id="rId7" invalidUrl="" action="" tgtFrame="" tooltip="" history="1" highlightClick="0" endSnd="0"/>
              </a:rPr>
              <a:t>dont</a:t>
            </a:r>
            <a:r>
              <a:rPr sz="1700" u="sng">
                <a:solidFill>
                  <a:srgbClr val="0000FF"/>
                </a:solidFill>
                <a:uFill>
                  <a:solidFill>
                    <a:srgbClr val="0000FF"/>
                  </a:solidFill>
                </a:uFill>
                <a:hlinkClick r:id="rId7" invalidUrl="" action="" tgtFrame="" tooltip="" history="1" highlightClick="0" endSnd="0"/>
              </a:rPr>
              <a:t> scale images with html ( avoid responsive images)</a:t>
            </a:r>
            <a:endParaRPr sz="1700"/>
          </a:p>
          <a:p>
            <a:pPr lvl="1" marL="742950" indent="-285750">
              <a:lnSpc>
                <a:spcPct val="80000"/>
              </a:lnSpc>
              <a:spcBef>
                <a:spcPts val="400"/>
              </a:spcBef>
              <a:defRPr sz="1800"/>
            </a:pPr>
            <a:r>
              <a:rPr sz="1700" u="sng">
                <a:solidFill>
                  <a:srgbClr val="0000FF"/>
                </a:solidFill>
                <a:uFill>
                  <a:solidFill>
                    <a:srgbClr val="0000FF"/>
                  </a:solidFill>
                </a:uFill>
                <a:hlinkClick r:id="rId7" invalidUrl="" action="" tgtFrame="" tooltip="" history="1" highlightClick="0" endSnd="0"/>
              </a:rPr>
              <a:t>Pngcrush</a:t>
            </a:r>
            <a:r>
              <a:rPr sz="1700"/>
              <a:t>, </a:t>
            </a:r>
            <a:r>
              <a:rPr sz="1700" u="sng">
                <a:solidFill>
                  <a:srgbClr val="0000FF"/>
                </a:solidFill>
                <a:uFill>
                  <a:solidFill>
                    <a:srgbClr val="0000FF"/>
                  </a:solidFill>
                </a:uFill>
                <a:hlinkClick r:id="rId8" invalidUrl="" action="" tgtFrame="" tooltip="" history="1" highlightClick="0" endSnd="0"/>
              </a:rPr>
              <a:t>Jpegoptim</a:t>
            </a:r>
            <a:r>
              <a:rPr sz="1700"/>
              <a:t>,</a:t>
            </a:r>
            <a:r>
              <a:rPr sz="1700" u="sng">
                <a:solidFill>
                  <a:srgbClr val="0000FF"/>
                </a:solidFill>
                <a:uFill>
                  <a:solidFill>
                    <a:srgbClr val="0000FF"/>
                  </a:solidFill>
                </a:uFill>
                <a:hlinkClick r:id="rId9" invalidUrl="" action="" tgtFrame="" tooltip="" history="1" highlightClick="0" endSnd="0"/>
              </a:rPr>
              <a:t> </a:t>
            </a:r>
            <a:r>
              <a:rPr sz="1700" u="sng">
                <a:solidFill>
                  <a:srgbClr val="0000FF"/>
                </a:solidFill>
                <a:uFill>
                  <a:solidFill>
                    <a:srgbClr val="0000FF"/>
                  </a:solidFill>
                </a:uFill>
                <a:hlinkClick r:id="rId9" invalidUrl="" action="" tgtFrame="" tooltip="" history="1" highlightClick="0" endSnd="0"/>
              </a:rPr>
              <a:t>SmushIt</a:t>
            </a:r>
            <a:r>
              <a:rPr sz="1700"/>
              <a:t>, jpegtran</a:t>
            </a:r>
            <a:endParaRPr sz="1700"/>
          </a:p>
          <a:p>
            <a:pPr lvl="2" marL="1143000" indent="-228600">
              <a:lnSpc>
                <a:spcPct val="80000"/>
              </a:lnSpc>
              <a:spcBef>
                <a:spcPts val="300"/>
              </a:spcBef>
              <a:defRPr sz="1800"/>
            </a:pPr>
            <a:r>
              <a:rPr sz="1500"/>
              <a:t>shave an additional 2-5kb off images without any loss of quality using SmushIt. When loading ten or more images per page, that’s a significant savings.</a:t>
            </a:r>
            <a:endParaRPr sz="1500"/>
          </a:p>
          <a:p>
            <a:pPr lvl="1" marL="742950" indent="-285750">
              <a:lnSpc>
                <a:spcPct val="80000"/>
              </a:lnSpc>
              <a:spcBef>
                <a:spcPts val="400"/>
              </a:spcBef>
              <a:defRPr sz="1800"/>
            </a:pPr>
            <a:r>
              <a:rPr sz="1700"/>
              <a:t>Repeat-X</a:t>
            </a:r>
            <a:endParaRPr sz="1700"/>
          </a:p>
          <a:p>
            <a:pPr lvl="1" marL="742950" indent="-285750">
              <a:lnSpc>
                <a:spcPct val="80000"/>
              </a:lnSpc>
              <a:spcBef>
                <a:spcPts val="400"/>
              </a:spcBef>
              <a:defRPr sz="1800"/>
            </a:pPr>
            <a:r>
              <a:rPr b="1" sz="1700"/>
              <a:t>Reduce image colors</a:t>
            </a:r>
            <a:endParaRPr sz="1700"/>
          </a:p>
          <a:p>
            <a:pPr lvl="0">
              <a:lnSpc>
                <a:spcPct val="80000"/>
              </a:lnSpc>
              <a:spcBef>
                <a:spcPts val="400"/>
              </a:spcBef>
              <a:defRPr sz="1800"/>
            </a:pPr>
            <a:r>
              <a:rPr sz="2000"/>
              <a:t>Data</a:t>
            </a:r>
            <a:endParaRPr sz="2000"/>
          </a:p>
          <a:p>
            <a:pPr lvl="1" marL="742950" indent="-285750">
              <a:lnSpc>
                <a:spcPct val="80000"/>
              </a:lnSpc>
              <a:spcBef>
                <a:spcPts val="400"/>
              </a:spcBef>
              <a:defRPr sz="1800"/>
            </a:pPr>
            <a:r>
              <a:rPr sz="1700"/>
              <a:t>gZip (reduces the response size by about 70%)</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134" name="Shape 134"/>
          <p:cNvSpPr/>
          <p:nvPr/>
        </p:nvSpPr>
        <p:spPr>
          <a:xfrm>
            <a:off x="347724" y="1675949"/>
            <a:ext cx="7428105" cy="751841"/>
          </a:xfrm>
          <a:prstGeom prst="rect">
            <a:avLst/>
          </a:prstGeom>
          <a:solidFill/>
          <a:ln w="12700">
            <a:miter lim="400000"/>
          </a:ln>
          <a:extLst>
            <a:ext uri="{C572A759-6A51-4108-AA02-DFA0A04FC94B}">
              <ma14:wrappingTextBoxFlag xmlns:ma14="http://schemas.microsoft.com/office/mac/drawingml/2011/main" val="1"/>
            </a:ext>
          </a:extLst>
        </p:spPr>
        <p:txBody>
          <a:bodyPr lIns="0" tIns="0" rIns="0" bIns="0">
            <a:spAutoFit/>
          </a:bodyPr>
          <a:lstStyle/>
          <a:p>
            <a:pPr lvl="0"/>
            <a:r>
              <a:rPr b="1" sz="2200">
                <a:solidFill>
                  <a:srgbClr val="FFFFFF"/>
                </a:solidFill>
              </a:rPr>
              <a:t>Cache-Control:public, max-age=31536000</a:t>
            </a:r>
            <a:endParaRPr b="1" sz="2200">
              <a:solidFill>
                <a:srgbClr val="FFFFFF"/>
              </a:solidFill>
            </a:endParaRPr>
          </a:p>
          <a:p>
            <a:pPr lvl="0"/>
            <a:r>
              <a:rPr b="1" sz="2200">
                <a:solidFill>
                  <a:srgbClr val="FFFFFF"/>
                </a:solidFill>
              </a:rPr>
              <a:t>ETag: "15f0fff99ed5aae4edffdd6496d7131f"</a:t>
            </a:r>
          </a:p>
        </p:txBody>
      </p:sp>
      <p:sp>
        <p:nvSpPr>
          <p:cNvPr id="135" name="Shape 135"/>
          <p:cNvSpPr/>
          <p:nvPr/>
        </p:nvSpPr>
        <p:spPr>
          <a:xfrm>
            <a:off x="487786" y="4493710"/>
            <a:ext cx="7428105" cy="421641"/>
          </a:xfrm>
          <a:prstGeom prst="rect">
            <a:avLst/>
          </a:prstGeom>
          <a:solidFill/>
          <a:ln w="12700">
            <a:miter lim="400000"/>
          </a:ln>
          <a:extLst>
            <a:ext uri="{C572A759-6A51-4108-AA02-DFA0A04FC94B}">
              <ma14:wrappingTextBoxFlag xmlns:ma14="http://schemas.microsoft.com/office/mac/drawingml/2011/main" val="1"/>
            </a:ext>
          </a:extLst>
        </p:spPr>
        <p:txBody>
          <a:bodyPr lIns="0" tIns="0" rIns="0" bIns="0">
            <a:spAutoFit/>
          </a:bodyPr>
          <a:lstStyle>
            <a:lvl1pPr>
              <a:defRPr b="1" sz="2200">
                <a:solidFill>
                  <a:srgbClr val="FFFFFF"/>
                </a:solidFill>
              </a:defRPr>
            </a:lvl1pPr>
          </a:lstStyle>
          <a:p>
            <a:pPr lvl="0">
              <a:defRPr b="0" sz="1800">
                <a:solidFill>
                  <a:srgbClr val="000000"/>
                </a:solidFill>
              </a:defRPr>
            </a:pPr>
            <a:r>
              <a:rPr b="1" sz="2200">
                <a:solidFill>
                  <a:srgbClr val="FFFFFF"/>
                </a:solidFill>
              </a:rPr>
              <a:t>If-None-Match: "15f0fff99ed5aae4edffdd6496d7131f"</a:t>
            </a:r>
          </a:p>
        </p:txBody>
      </p:sp>
      <p:sp>
        <p:nvSpPr>
          <p:cNvPr id="136" name="Shape 136"/>
          <p:cNvSpPr/>
          <p:nvPr/>
        </p:nvSpPr>
        <p:spPr>
          <a:xfrm>
            <a:off x="133667" y="2983229"/>
            <a:ext cx="8696398" cy="6248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r>
              <a:t>On subsequent browser requests the If-None-Match request header is sent with the ETag value of the last requested version of the resource.</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1" y="1123856"/>
            <a:ext cx="8913815" cy="914401"/>
          </a:xfrm>
          <a:prstGeom prst="rect">
            <a:avLst/>
          </a:prstGeom>
        </p:spPr>
        <p:txBody>
          <a:bodyPr/>
          <a:lstStyle/>
          <a:p>
            <a:pPr lvl="0">
              <a:defRPr sz="1800">
                <a:solidFill>
                  <a:srgbClr val="000000"/>
                </a:solidFill>
              </a:defRPr>
            </a:pPr>
            <a:r>
              <a:rPr sz="3600">
                <a:solidFill>
                  <a:srgbClr val="FFFFFF"/>
                </a:solidFill>
              </a:rPr>
              <a:t>Work around for HTTP/1.1</a:t>
            </a:r>
          </a:p>
        </p:txBody>
      </p:sp>
      <p:sp>
        <p:nvSpPr>
          <p:cNvPr id="139" name="Shape 139"/>
          <p:cNvSpPr/>
          <p:nvPr>
            <p:ph type="body" idx="1"/>
          </p:nvPr>
        </p:nvSpPr>
        <p:spPr>
          <a:xfrm>
            <a:off x="1114424" y="2595561"/>
            <a:ext cx="7610476" cy="3670768"/>
          </a:xfrm>
          <a:prstGeom prst="rect">
            <a:avLst/>
          </a:prstGeom>
        </p:spPr>
        <p:txBody>
          <a:bodyPr/>
          <a:lstStyle/>
          <a:p>
            <a:pPr lvl="0">
              <a:defRPr sz="1800">
                <a:solidFill>
                  <a:srgbClr val="000000"/>
                </a:solidFill>
              </a:defRPr>
            </a:pPr>
            <a:r>
              <a:rPr sz="2000">
                <a:solidFill>
                  <a:srgbClr val="595959"/>
                </a:solidFill>
              </a:rPr>
              <a:t>Spriting</a:t>
            </a:r>
            <a:endParaRPr sz="2000">
              <a:solidFill>
                <a:srgbClr val="595959"/>
              </a:solidFill>
            </a:endParaRPr>
          </a:p>
          <a:p>
            <a:pPr lvl="0">
              <a:defRPr sz="1800">
                <a:solidFill>
                  <a:srgbClr val="000000"/>
                </a:solidFill>
              </a:defRPr>
            </a:pPr>
            <a:r>
              <a:rPr sz="2000">
                <a:solidFill>
                  <a:srgbClr val="595959"/>
                </a:solidFill>
              </a:rPr>
              <a:t>Data: inlining</a:t>
            </a:r>
            <a:endParaRPr sz="2000">
              <a:solidFill>
                <a:srgbClr val="595959"/>
              </a:solidFill>
            </a:endParaRPr>
          </a:p>
          <a:p>
            <a:pPr lvl="0">
              <a:defRPr sz="1800">
                <a:solidFill>
                  <a:srgbClr val="000000"/>
                </a:solidFill>
              </a:defRPr>
            </a:pPr>
            <a:r>
              <a:rPr sz="2000">
                <a:solidFill>
                  <a:srgbClr val="595959"/>
                </a:solidFill>
              </a:rPr>
              <a:t>Domain sharding</a:t>
            </a:r>
            <a:endParaRPr sz="2000">
              <a:solidFill>
                <a:srgbClr val="595959"/>
              </a:solidFill>
            </a:endParaRPr>
          </a:p>
          <a:p>
            <a:pPr lvl="0">
              <a:defRPr sz="1800">
                <a:solidFill>
                  <a:srgbClr val="000000"/>
                </a:solidFill>
              </a:defRPr>
            </a:pPr>
            <a:r>
              <a:rPr sz="2000">
                <a:solidFill>
                  <a:srgbClr val="595959"/>
                </a:solidFill>
              </a:rPr>
              <a:t>Concatenation</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xfrm>
            <a:off x="-1" y="1123856"/>
            <a:ext cx="8913815" cy="914401"/>
          </a:xfrm>
          <a:prstGeom prst="rect">
            <a:avLst/>
          </a:prstGeom>
        </p:spPr>
        <p:txBody>
          <a:bodyPr/>
          <a:lstStyle/>
          <a:p>
            <a:pPr lvl="0">
              <a:defRPr sz="1800">
                <a:solidFill>
                  <a:srgbClr val="000000"/>
                </a:solidFill>
              </a:defRPr>
            </a:pPr>
            <a:r>
              <a:rPr sz="3600">
                <a:solidFill>
                  <a:srgbClr val="FFFFFF"/>
                </a:solidFill>
              </a:rPr>
              <a:t>Key differences with HTTP/1.x</a:t>
            </a:r>
          </a:p>
        </p:txBody>
      </p:sp>
      <p:sp>
        <p:nvSpPr>
          <p:cNvPr id="144" name="Shape 144"/>
          <p:cNvSpPr/>
          <p:nvPr>
            <p:ph type="body" idx="1"/>
          </p:nvPr>
        </p:nvSpPr>
        <p:spPr>
          <a:xfrm>
            <a:off x="1114424" y="2595561"/>
            <a:ext cx="7610476" cy="3670768"/>
          </a:xfrm>
          <a:prstGeom prst="rect">
            <a:avLst/>
          </a:prstGeom>
        </p:spPr>
        <p:txBody>
          <a:bodyPr/>
          <a:lstStyle/>
          <a:p>
            <a:pPr lvl="0">
              <a:defRPr sz="1800">
                <a:solidFill>
                  <a:srgbClr val="000000"/>
                </a:solidFill>
              </a:defRPr>
            </a:pPr>
            <a:r>
              <a:rPr sz="2000">
                <a:solidFill>
                  <a:srgbClr val="595959"/>
                </a:solidFill>
              </a:rPr>
              <a:t>Binary format</a:t>
            </a:r>
            <a:endParaRPr sz="2000">
              <a:solidFill>
                <a:srgbClr val="595959"/>
              </a:solidFill>
            </a:endParaRPr>
          </a:p>
          <a:p>
            <a:pPr lvl="0">
              <a:defRPr sz="1800">
                <a:solidFill>
                  <a:srgbClr val="000000"/>
                </a:solidFill>
              </a:defRPr>
            </a:pPr>
            <a:r>
              <a:rPr sz="2000">
                <a:solidFill>
                  <a:srgbClr val="595959"/>
                </a:solidFill>
              </a:rPr>
              <a:t>Multiplex</a:t>
            </a:r>
            <a:endParaRPr sz="2000">
              <a:solidFill>
                <a:srgbClr val="595959"/>
              </a:solidFill>
            </a:endParaRPr>
          </a:p>
          <a:p>
            <a:pPr lvl="0">
              <a:defRPr sz="1800">
                <a:solidFill>
                  <a:srgbClr val="000000"/>
                </a:solidFill>
              </a:defRPr>
            </a:pPr>
            <a:r>
              <a:rPr sz="2000">
                <a:solidFill>
                  <a:srgbClr val="595959"/>
                </a:solidFill>
              </a:rPr>
              <a:t>Server push - ​servers can push resources proactively.</a:t>
            </a:r>
            <a:endParaRPr sz="2000">
              <a:solidFill>
                <a:srgbClr val="595959"/>
              </a:solidFill>
            </a:endParaRPr>
          </a:p>
          <a:p>
            <a:pPr lvl="0">
              <a:defRPr sz="1800">
                <a:solidFill>
                  <a:srgbClr val="000000"/>
                </a:solidFill>
              </a:defRPr>
            </a:pPr>
            <a:r>
              <a:rPr sz="2000">
                <a:solidFill>
                  <a:srgbClr val="595959"/>
                </a:solidFill>
              </a:rPr>
              <a:t>Header compression</a:t>
            </a:r>
            <a:endParaRPr sz="2000">
              <a:solidFill>
                <a:srgbClr val="595959"/>
              </a:solidFill>
            </a:endParaRPr>
          </a:p>
          <a:p>
            <a:pPr lvl="0">
              <a:defRPr sz="1800">
                <a:solidFill>
                  <a:srgbClr val="000000"/>
                </a:solidFill>
              </a:defRPr>
            </a:pPr>
            <a:r>
              <a:rPr sz="2000">
                <a:solidFill>
                  <a:srgbClr val="595959"/>
                </a:solidFill>
              </a:rPr>
              <a:t>Stream Prioritization</a:t>
            </a:r>
            <a:endParaRPr sz="2000">
              <a:solidFill>
                <a:srgbClr val="595959"/>
              </a:solidFill>
            </a:endParaRPr>
          </a:p>
          <a:p>
            <a:pPr lvl="0">
              <a:defRPr sz="1800">
                <a:solidFill>
                  <a:srgbClr val="000000"/>
                </a:solidFill>
              </a:defRPr>
            </a:pPr>
            <a:r>
              <a:rPr sz="2000">
                <a:solidFill>
                  <a:srgbClr val="595959"/>
                </a:solidFill>
              </a:rPr>
              <a:t>Flow Control</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body" idx="1"/>
          </p:nvPr>
        </p:nvSpPr>
        <p:spPr>
          <a:xfrm>
            <a:off x="457200" y="1981200"/>
            <a:ext cx="8229600" cy="4144963"/>
          </a:xfrm>
          <a:prstGeom prst="rect">
            <a:avLst/>
          </a:prstGeom>
        </p:spPr>
        <p:txBody>
          <a:bodyPr/>
          <a:lstStyle>
            <a:lvl1pPr algn="ctr">
              <a:buSzTx/>
              <a:buNone/>
            </a:lvl1pPr>
          </a:lstStyle>
          <a:p>
            <a:pPr lvl="0">
              <a:defRPr sz="1800"/>
            </a:pPr>
            <a:r>
              <a:rPr sz="3200"/>
              <a:t>some of the common best practices will become anti-patterns in HTTP/2 </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lvl="0">
              <a:defRPr sz="1800"/>
            </a:pPr>
            <a:r>
              <a:rPr sz="4400"/>
              <a:t>Http2</a:t>
            </a:r>
          </a:p>
        </p:txBody>
      </p:sp>
      <p:sp>
        <p:nvSpPr>
          <p:cNvPr id="151" name="Shape 151"/>
          <p:cNvSpPr/>
          <p:nvPr>
            <p:ph type="body" idx="1"/>
          </p:nvPr>
        </p:nvSpPr>
        <p:spPr>
          <a:xfrm>
            <a:off x="457200" y="1600200"/>
            <a:ext cx="7908873" cy="5257800"/>
          </a:xfrm>
          <a:prstGeom prst="rect">
            <a:avLst/>
          </a:prstGeom>
        </p:spPr>
        <p:txBody>
          <a:bodyPr/>
          <a:lstStyle/>
          <a:p>
            <a:pPr lvl="0" marL="284606" indent="-284606" defTabSz="758951">
              <a:spcBef>
                <a:spcPts val="500"/>
              </a:spcBef>
              <a:defRPr sz="1800"/>
            </a:pPr>
            <a:r>
              <a:rPr sz="2324"/>
              <a:t>Jetty 9.3.0 has full, robust, support for HTTP/2, client and server. </a:t>
            </a:r>
            <a:endParaRPr sz="2324"/>
          </a:p>
          <a:p>
            <a:pPr lvl="0" marL="284606" indent="-284606" defTabSz="758951">
              <a:spcBef>
                <a:spcPts val="500"/>
              </a:spcBef>
              <a:defRPr sz="1800"/>
            </a:pPr>
            <a:endParaRPr sz="2324"/>
          </a:p>
          <a:p>
            <a:pPr lvl="0" marL="284606" indent="-284606" defTabSz="758951">
              <a:spcBef>
                <a:spcPts val="500"/>
              </a:spcBef>
              <a:defRPr sz="1800"/>
            </a:pPr>
            <a:r>
              <a:rPr sz="2324"/>
              <a:t>Tomcat 9</a:t>
            </a:r>
            <a:endParaRPr sz="2324"/>
          </a:p>
          <a:p>
            <a:pPr lvl="0" marL="284606" indent="-284606" defTabSz="758951">
              <a:spcBef>
                <a:spcPts val="500"/>
              </a:spcBef>
              <a:defRPr sz="1800"/>
            </a:pPr>
            <a:endParaRPr sz="2324"/>
          </a:p>
          <a:p>
            <a:pPr lvl="0" marL="284606" indent="-284606" defTabSz="758951">
              <a:spcBef>
                <a:spcPts val="500"/>
              </a:spcBef>
              <a:defRPr sz="1800"/>
            </a:pPr>
            <a:r>
              <a:rPr sz="2324"/>
              <a:t>Windows 10 or Windows Server 2016 on the server side  ship with IIS 10. </a:t>
            </a:r>
            <a:endParaRPr sz="2324"/>
          </a:p>
          <a:p>
            <a:pPr lvl="0" marL="284606" indent="-284606" defTabSz="758951">
              <a:spcBef>
                <a:spcPts val="500"/>
              </a:spcBef>
              <a:defRPr sz="1800"/>
            </a:pPr>
            <a:endParaRPr sz="2324"/>
          </a:p>
          <a:p>
            <a:pPr lvl="0" marL="284606" indent="-284606" defTabSz="758951">
              <a:spcBef>
                <a:spcPts val="500"/>
              </a:spcBef>
              <a:defRPr sz="1800"/>
            </a:pPr>
            <a:r>
              <a:rPr sz="2324"/>
              <a:t>nginx 1.9.5 </a:t>
            </a:r>
            <a:endParaRPr sz="2324"/>
          </a:p>
          <a:p>
            <a:pPr lvl="0" marL="284606" indent="-284606" defTabSz="758951">
              <a:spcBef>
                <a:spcPts val="500"/>
              </a:spcBef>
              <a:defRPr sz="1800"/>
            </a:pPr>
            <a:endParaRPr sz="2324"/>
          </a:p>
          <a:p>
            <a:pPr lvl="0" marL="284606" indent="-284606" defTabSz="758951">
              <a:spcBef>
                <a:spcPts val="500"/>
              </a:spcBef>
              <a:defRPr sz="1800"/>
            </a:pPr>
            <a:r>
              <a:rPr sz="2324"/>
              <a:t>node.js 5.0</a:t>
            </a:r>
            <a:endParaRPr sz="2324"/>
          </a:p>
          <a:p>
            <a:pPr lvl="0" marL="284606" indent="-284606" defTabSz="758951">
              <a:spcBef>
                <a:spcPts val="500"/>
              </a:spcBef>
              <a:defRPr sz="1800"/>
            </a:pPr>
            <a:endParaRPr sz="2324"/>
          </a:p>
          <a:p>
            <a:pPr lvl="0" marL="284606" indent="-284606" defTabSz="758951">
              <a:spcBef>
                <a:spcPts val="500"/>
              </a:spcBef>
              <a:defRPr sz="1800"/>
            </a:pPr>
            <a:r>
              <a:rPr sz="2324"/>
              <a:t>Wildfly 9</a:t>
            </a:r>
          </a:p>
        </p:txBody>
      </p:sp>
      <p:sp>
        <p:nvSpPr>
          <p:cNvPr id="152" name="Shape 15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55" name="pasted-image.png"/>
          <p:cNvPicPr/>
          <p:nvPr/>
        </p:nvPicPr>
        <p:blipFill>
          <a:blip r:embed="rId2">
            <a:extLst/>
          </a:blip>
          <a:stretch>
            <a:fillRect/>
          </a:stretch>
        </p:blipFill>
        <p:spPr>
          <a:xfrm>
            <a:off x="571500" y="158750"/>
            <a:ext cx="8001000" cy="6540500"/>
          </a:xfrm>
          <a:prstGeom prst="rect">
            <a:avLst/>
          </a:prstGeom>
          <a:ln w="12700">
            <a:miter lim="400000"/>
          </a:ln>
        </p:spPr>
      </p:pic>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58" name="pasted-image.png"/>
          <p:cNvPicPr/>
          <p:nvPr/>
        </p:nvPicPr>
        <p:blipFill>
          <a:blip r:embed="rId2">
            <a:extLst/>
          </a:blip>
          <a:stretch>
            <a:fillRect/>
          </a:stretch>
        </p:blipFill>
        <p:spPr>
          <a:xfrm>
            <a:off x="0" y="1178169"/>
            <a:ext cx="9144000" cy="4501662"/>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body" idx="1"/>
          </p:nvPr>
        </p:nvSpPr>
        <p:spPr>
          <a:xfrm>
            <a:off x="457200" y="1600200"/>
            <a:ext cx="7988607" cy="5257800"/>
          </a:xfrm>
          <a:prstGeom prst="rect">
            <a:avLst/>
          </a:prstGeom>
        </p:spPr>
        <p:txBody>
          <a:bodyPr/>
          <a:lstStyle/>
          <a:p>
            <a:pPr lvl="0">
              <a:defRPr sz="1800"/>
            </a:pPr>
            <a:r>
              <a:rPr sz="2800"/>
              <a:t> In HTTP/1.x, metadata is always sent as plain text and adds anywhere from 500–800 bytes of overhead per transfer, and sometimes kilobytes more if HTTP cookies are being used. </a:t>
            </a:r>
          </a:p>
        </p:txBody>
      </p:sp>
      <p:sp>
        <p:nvSpPr>
          <p:cNvPr id="161" name="Shape 16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64" name="pasted-image.png"/>
          <p:cNvPicPr/>
          <p:nvPr/>
        </p:nvPicPr>
        <p:blipFill>
          <a:blip r:embed="rId3">
            <a:extLst/>
          </a:blip>
          <a:stretch>
            <a:fillRect/>
          </a:stretch>
        </p:blipFill>
        <p:spPr>
          <a:xfrm>
            <a:off x="356839" y="0"/>
            <a:ext cx="8430322" cy="6858000"/>
          </a:xfrm>
          <a:prstGeom prst="rect">
            <a:avLst/>
          </a:prstGeom>
          <a:ln w="12700">
            <a:miter lim="400000"/>
          </a:ln>
        </p:spPr>
      </p:pic>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69" name="pasted-image.png"/>
          <p:cNvPicPr/>
          <p:nvPr/>
        </p:nvPicPr>
        <p:blipFill>
          <a:blip r:embed="rId2">
            <a:extLst/>
          </a:blip>
          <a:stretch>
            <a:fillRect/>
          </a:stretch>
        </p:blipFill>
        <p:spPr>
          <a:xfrm>
            <a:off x="0" y="1581443"/>
            <a:ext cx="9144000" cy="3695115"/>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xfrm>
            <a:off x="457200" y="274638"/>
            <a:ext cx="8229600" cy="1143001"/>
          </a:xfrm>
          <a:prstGeom prst="rect">
            <a:avLst/>
          </a:prstGeom>
        </p:spPr>
        <p:txBody>
          <a:bodyPr/>
          <a:lstStyle/>
          <a:p>
            <a:pPr lvl="0">
              <a:defRPr sz="1800"/>
            </a:pPr>
            <a:r>
              <a:rPr sz="4400"/>
              <a:t>Merge</a:t>
            </a:r>
          </a:p>
        </p:txBody>
      </p:sp>
      <p:sp>
        <p:nvSpPr>
          <p:cNvPr id="64" name="Shape 64"/>
          <p:cNvSpPr/>
          <p:nvPr>
            <p:ph type="body" idx="1"/>
          </p:nvPr>
        </p:nvSpPr>
        <p:spPr>
          <a:xfrm>
            <a:off x="457200" y="1600200"/>
            <a:ext cx="7924800" cy="4525963"/>
          </a:xfrm>
          <a:prstGeom prst="rect">
            <a:avLst/>
          </a:prstGeom>
        </p:spPr>
        <p:txBody>
          <a:bodyPr/>
          <a:lstStyle/>
          <a:p>
            <a:pPr lvl="0">
              <a:lnSpc>
                <a:spcPct val="80000"/>
              </a:lnSpc>
              <a:spcBef>
                <a:spcPts val="500"/>
              </a:spcBef>
              <a:defRPr sz="1800"/>
            </a:pPr>
            <a:r>
              <a:rPr sz="2200"/>
              <a:t>JS</a:t>
            </a:r>
            <a:endParaRPr sz="2200"/>
          </a:p>
          <a:p>
            <a:pPr lvl="1" marL="742950" indent="-285750">
              <a:lnSpc>
                <a:spcPct val="80000"/>
              </a:lnSpc>
              <a:spcBef>
                <a:spcPts val="400"/>
              </a:spcBef>
              <a:defRPr sz="1800"/>
            </a:pPr>
            <a:r>
              <a:rPr sz="1900"/>
              <a:t>Magento, require,</a:t>
            </a:r>
            <a:endParaRPr sz="1900"/>
          </a:p>
          <a:p>
            <a:pPr lvl="1" marL="742950" indent="-285750">
              <a:lnSpc>
                <a:spcPct val="80000"/>
              </a:lnSpc>
              <a:spcBef>
                <a:spcPts val="400"/>
              </a:spcBef>
              <a:defRPr sz="1800"/>
            </a:pPr>
            <a:r>
              <a:rPr sz="1900"/>
              <a:t>Inline JS (caching will be affected)</a:t>
            </a:r>
            <a:endParaRPr sz="1900"/>
          </a:p>
          <a:p>
            <a:pPr lvl="0">
              <a:lnSpc>
                <a:spcPct val="80000"/>
              </a:lnSpc>
              <a:spcBef>
                <a:spcPts val="500"/>
              </a:spcBef>
              <a:defRPr sz="1800"/>
            </a:pPr>
            <a:r>
              <a:rPr sz="2200"/>
              <a:t>CSS</a:t>
            </a:r>
            <a:endParaRPr sz="2200"/>
          </a:p>
          <a:p>
            <a:pPr lvl="1" marL="742950" indent="-285750">
              <a:lnSpc>
                <a:spcPct val="80000"/>
              </a:lnSpc>
              <a:spcBef>
                <a:spcPts val="400"/>
              </a:spcBef>
              <a:defRPr sz="1800"/>
            </a:pPr>
            <a:r>
              <a:rPr sz="1900"/>
              <a:t>Less, saas,</a:t>
            </a:r>
            <a:endParaRPr sz="1900"/>
          </a:p>
          <a:p>
            <a:pPr lvl="1" marL="742950" indent="-285750">
              <a:lnSpc>
                <a:spcPct val="80000"/>
              </a:lnSpc>
              <a:spcBef>
                <a:spcPts val="400"/>
              </a:spcBef>
              <a:defRPr sz="1800"/>
            </a:pPr>
            <a:r>
              <a:rPr sz="1900"/>
              <a:t>Inline CSS (caching will be affected)</a:t>
            </a:r>
            <a:endParaRPr sz="1900"/>
          </a:p>
          <a:p>
            <a:pPr lvl="0">
              <a:lnSpc>
                <a:spcPct val="80000"/>
              </a:lnSpc>
              <a:spcBef>
                <a:spcPts val="500"/>
              </a:spcBef>
              <a:defRPr sz="1800"/>
            </a:pPr>
            <a:r>
              <a:rPr sz="2200"/>
              <a:t>Image</a:t>
            </a:r>
            <a:endParaRPr sz="2200"/>
          </a:p>
          <a:p>
            <a:pPr lvl="1" marL="742950" indent="-285750">
              <a:lnSpc>
                <a:spcPct val="80000"/>
              </a:lnSpc>
              <a:spcBef>
                <a:spcPts val="400"/>
              </a:spcBef>
              <a:defRPr sz="1800"/>
            </a:pPr>
            <a:r>
              <a:rPr sz="1900"/>
              <a:t>CSS sprites (</a:t>
            </a:r>
            <a:r>
              <a:rPr sz="1200"/>
              <a:t>spriteme, spritegen.website-performance.org </a:t>
            </a:r>
            <a:r>
              <a:rPr sz="1900"/>
              <a:t>) </a:t>
            </a:r>
            <a:endParaRPr sz="1900"/>
          </a:p>
          <a:p>
            <a:pPr lvl="1" marL="742950" indent="-285750">
              <a:lnSpc>
                <a:spcPct val="80000"/>
              </a:lnSpc>
              <a:spcBef>
                <a:spcPts val="400"/>
              </a:spcBef>
              <a:defRPr sz="1800"/>
            </a:pPr>
            <a:r>
              <a:rPr sz="1900"/>
              <a:t>Inline Image</a:t>
            </a:r>
            <a:endParaRPr sz="1900"/>
          </a:p>
          <a:p>
            <a:pPr lvl="1" marL="742950" indent="-285750">
              <a:lnSpc>
                <a:spcPct val="80000"/>
              </a:lnSpc>
              <a:spcBef>
                <a:spcPts val="400"/>
              </a:spcBef>
              <a:defRPr sz="1800"/>
            </a:pPr>
            <a:r>
              <a:rPr sz="1900"/>
              <a:t>Data Uri</a:t>
            </a:r>
            <a:endParaRPr sz="1900"/>
          </a:p>
          <a:p>
            <a:pPr lvl="0">
              <a:lnSpc>
                <a:spcPct val="80000"/>
              </a:lnSpc>
              <a:spcBef>
                <a:spcPts val="500"/>
              </a:spcBef>
              <a:defRPr sz="1800"/>
            </a:pPr>
            <a:r>
              <a:rPr sz="2200"/>
              <a:t>Font</a:t>
            </a:r>
            <a:endParaRPr sz="2200"/>
          </a:p>
          <a:p>
            <a:pPr lvl="1" marL="742950" indent="-285750">
              <a:lnSpc>
                <a:spcPct val="80000"/>
              </a:lnSpc>
              <a:spcBef>
                <a:spcPts val="400"/>
              </a:spcBef>
              <a:defRPr sz="1800"/>
            </a:pPr>
            <a:r>
              <a:rPr sz="1900"/>
              <a:t>Data Uri (inline font)</a:t>
            </a:r>
            <a:endParaRPr sz="1900"/>
          </a:p>
          <a:p>
            <a:pPr lvl="0">
              <a:lnSpc>
                <a:spcPct val="80000"/>
              </a:lnSpc>
              <a:spcBef>
                <a:spcPts val="500"/>
              </a:spcBef>
              <a:defRPr sz="1800"/>
            </a:pPr>
            <a:r>
              <a:rPr sz="2200"/>
              <a:t>Data</a:t>
            </a:r>
            <a:endParaRPr sz="2200"/>
          </a:p>
          <a:p>
            <a:pPr lvl="1" marL="742950" indent="-285750">
              <a:lnSpc>
                <a:spcPct val="80000"/>
              </a:lnSpc>
              <a:spcBef>
                <a:spcPts val="400"/>
              </a:spcBef>
              <a:defRPr sz="1800"/>
            </a:pPr>
            <a:r>
              <a:rPr sz="1900"/>
              <a:t>chunk</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72" name="pasted-image.png"/>
          <p:cNvPicPr/>
          <p:nvPr/>
        </p:nvPicPr>
        <p:blipFill>
          <a:blip r:embed="rId2">
            <a:extLst/>
          </a:blip>
          <a:stretch>
            <a:fillRect/>
          </a:stretch>
        </p:blipFill>
        <p:spPr>
          <a:xfrm>
            <a:off x="0" y="2275835"/>
            <a:ext cx="9144000" cy="2306330"/>
          </a:xfrm>
          <a:prstGeom prst="rect">
            <a:avLst/>
          </a:prstGeom>
          <a:ln w="12700">
            <a:miter lim="400000"/>
          </a:ln>
        </p:spPr>
      </p:pic>
      <p:sp>
        <p:nvSpPr>
          <p:cNvPr id="173" name="Shape 173"/>
          <p:cNvSpPr/>
          <p:nvPr/>
        </p:nvSpPr>
        <p:spPr>
          <a:xfrm>
            <a:off x="5813241" y="5840076"/>
            <a:ext cx="2256307"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http://caniuse.com/</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xfrm>
            <a:off x="-1" y="1123856"/>
            <a:ext cx="8913815" cy="914401"/>
          </a:xfrm>
          <a:prstGeom prst="rect">
            <a:avLst/>
          </a:prstGeom>
        </p:spPr>
        <p:txBody>
          <a:bodyPr/>
          <a:lstStyle/>
          <a:p>
            <a:pPr lvl="0">
              <a:defRPr sz="1800">
                <a:solidFill>
                  <a:srgbClr val="000000"/>
                </a:solidFill>
              </a:defRPr>
            </a:pPr>
            <a:r>
              <a:rPr sz="3600">
                <a:solidFill>
                  <a:srgbClr val="FFFFFF"/>
                </a:solidFill>
              </a:rPr>
              <a:t>Browsers</a:t>
            </a:r>
          </a:p>
        </p:txBody>
      </p:sp>
      <p:sp>
        <p:nvSpPr>
          <p:cNvPr id="176" name="Shape 176"/>
          <p:cNvSpPr/>
          <p:nvPr>
            <p:ph type="body" idx="1"/>
          </p:nvPr>
        </p:nvSpPr>
        <p:spPr>
          <a:xfrm>
            <a:off x="1114424" y="2595561"/>
            <a:ext cx="7610476" cy="3670768"/>
          </a:xfrm>
          <a:prstGeom prst="rect">
            <a:avLst/>
          </a:prstGeom>
        </p:spPr>
        <p:txBody>
          <a:bodyPr/>
          <a:lstStyle/>
          <a:p>
            <a:pPr lvl="0">
              <a:lnSpc>
                <a:spcPct val="80000"/>
              </a:lnSpc>
              <a:defRPr sz="1800">
                <a:solidFill>
                  <a:srgbClr val="000000"/>
                </a:solidFill>
              </a:defRPr>
            </a:pPr>
            <a:r>
              <a:rPr sz="1500">
                <a:solidFill>
                  <a:srgbClr val="595959"/>
                </a:solidFill>
              </a:rPr>
              <a:t>Firefox</a:t>
            </a:r>
            <a:endParaRPr sz="1500">
              <a:solidFill>
                <a:srgbClr val="595959"/>
              </a:solidFill>
            </a:endParaRPr>
          </a:p>
          <a:p>
            <a:pPr lvl="1" marL="685800" indent="-336550">
              <a:lnSpc>
                <a:spcPct val="80000"/>
              </a:lnSpc>
              <a:spcBef>
                <a:spcPts val="600"/>
              </a:spcBef>
              <a:buClr>
                <a:srgbClr val="51640B"/>
              </a:buClr>
              <a:defRPr sz="1800">
                <a:solidFill>
                  <a:srgbClr val="000000"/>
                </a:solidFill>
              </a:defRPr>
            </a:pPr>
            <a:r>
              <a:rPr sz="1300">
                <a:solidFill>
                  <a:srgbClr val="595959"/>
                </a:solidFill>
              </a:rPr>
              <a:t>Supported in Firefox 35</a:t>
            </a:r>
            <a:endParaRPr sz="1300">
              <a:solidFill>
                <a:srgbClr val="595959"/>
              </a:solidFill>
            </a:endParaRPr>
          </a:p>
          <a:p>
            <a:pPr lvl="1" marL="685800" indent="-336550">
              <a:lnSpc>
                <a:spcPct val="80000"/>
              </a:lnSpc>
              <a:spcBef>
                <a:spcPts val="600"/>
              </a:spcBef>
              <a:buClr>
                <a:srgbClr val="51640B"/>
              </a:buClr>
              <a:defRPr sz="1800">
                <a:solidFill>
                  <a:srgbClr val="000000"/>
                </a:solidFill>
              </a:defRPr>
            </a:pPr>
            <a:r>
              <a:rPr sz="1300">
                <a:solidFill>
                  <a:srgbClr val="595959"/>
                </a:solidFill>
              </a:rPr>
              <a:t>TLS only</a:t>
            </a:r>
            <a:endParaRPr sz="1300">
              <a:solidFill>
                <a:srgbClr val="595959"/>
              </a:solidFill>
            </a:endParaRPr>
          </a:p>
          <a:p>
            <a:pPr lvl="0">
              <a:lnSpc>
                <a:spcPct val="80000"/>
              </a:lnSpc>
              <a:defRPr sz="1800">
                <a:solidFill>
                  <a:srgbClr val="000000"/>
                </a:solidFill>
              </a:defRPr>
            </a:pPr>
            <a:r>
              <a:rPr sz="1500">
                <a:solidFill>
                  <a:srgbClr val="595959"/>
                </a:solidFill>
              </a:rPr>
              <a:t>Chrome</a:t>
            </a:r>
            <a:endParaRPr sz="1500">
              <a:solidFill>
                <a:srgbClr val="595959"/>
              </a:solidFill>
            </a:endParaRPr>
          </a:p>
          <a:p>
            <a:pPr lvl="1" marL="685800" indent="-336550">
              <a:lnSpc>
                <a:spcPct val="80000"/>
              </a:lnSpc>
              <a:spcBef>
                <a:spcPts val="600"/>
              </a:spcBef>
              <a:buClr>
                <a:srgbClr val="51640B"/>
              </a:buClr>
              <a:defRPr sz="1800">
                <a:solidFill>
                  <a:srgbClr val="000000"/>
                </a:solidFill>
              </a:defRPr>
            </a:pPr>
            <a:r>
              <a:rPr sz="1300">
                <a:solidFill>
                  <a:srgbClr val="595959"/>
                </a:solidFill>
              </a:rPr>
              <a:t>Supported in Chrome 40</a:t>
            </a:r>
            <a:endParaRPr sz="1300">
              <a:solidFill>
                <a:srgbClr val="595959"/>
              </a:solidFill>
            </a:endParaRPr>
          </a:p>
          <a:p>
            <a:pPr lvl="1" marL="685800" indent="-336550">
              <a:lnSpc>
                <a:spcPct val="80000"/>
              </a:lnSpc>
              <a:spcBef>
                <a:spcPts val="600"/>
              </a:spcBef>
              <a:buClr>
                <a:srgbClr val="51640B"/>
              </a:buClr>
              <a:defRPr sz="1800">
                <a:solidFill>
                  <a:srgbClr val="000000"/>
                </a:solidFill>
              </a:defRPr>
            </a:pPr>
            <a:r>
              <a:rPr sz="1300">
                <a:solidFill>
                  <a:srgbClr val="595959"/>
                </a:solidFill>
              </a:rPr>
              <a:t>TLS only</a:t>
            </a:r>
            <a:endParaRPr sz="1300">
              <a:solidFill>
                <a:srgbClr val="595959"/>
              </a:solidFill>
            </a:endParaRPr>
          </a:p>
          <a:p>
            <a:pPr lvl="1" marL="685800" indent="-336550">
              <a:lnSpc>
                <a:spcPct val="80000"/>
              </a:lnSpc>
              <a:spcBef>
                <a:spcPts val="600"/>
              </a:spcBef>
              <a:buClr>
                <a:srgbClr val="51640B"/>
              </a:buClr>
              <a:defRPr sz="1800">
                <a:solidFill>
                  <a:srgbClr val="000000"/>
                </a:solidFill>
              </a:defRPr>
            </a:pPr>
            <a:r>
              <a:rPr sz="1300">
                <a:solidFill>
                  <a:srgbClr val="595959"/>
                </a:solidFill>
              </a:rPr>
              <a:t>Chrome will remove SPDY in early 2016.</a:t>
            </a:r>
            <a:endParaRPr sz="1300">
              <a:solidFill>
                <a:srgbClr val="595959"/>
              </a:solidFill>
            </a:endParaRPr>
          </a:p>
          <a:p>
            <a:pPr lvl="0">
              <a:lnSpc>
                <a:spcPct val="80000"/>
              </a:lnSpc>
              <a:defRPr sz="1800">
                <a:solidFill>
                  <a:srgbClr val="000000"/>
                </a:solidFill>
              </a:defRPr>
            </a:pPr>
            <a:r>
              <a:rPr sz="1500">
                <a:solidFill>
                  <a:srgbClr val="595959"/>
                </a:solidFill>
              </a:rPr>
              <a:t>IE</a:t>
            </a:r>
            <a:endParaRPr sz="1500">
              <a:solidFill>
                <a:srgbClr val="595959"/>
              </a:solidFill>
            </a:endParaRPr>
          </a:p>
          <a:p>
            <a:pPr lvl="1" marL="685800" indent="-336550">
              <a:lnSpc>
                <a:spcPct val="80000"/>
              </a:lnSpc>
              <a:spcBef>
                <a:spcPts val="600"/>
              </a:spcBef>
              <a:buClr>
                <a:srgbClr val="51640B"/>
              </a:buClr>
              <a:defRPr sz="1800">
                <a:solidFill>
                  <a:srgbClr val="000000"/>
                </a:solidFill>
              </a:defRPr>
            </a:pPr>
            <a:r>
              <a:rPr sz="1300">
                <a:solidFill>
                  <a:srgbClr val="595959"/>
                </a:solidFill>
              </a:rPr>
              <a:t>Also support HTTP/2 over TCP</a:t>
            </a:r>
            <a:endParaRPr sz="1300">
              <a:solidFill>
                <a:srgbClr val="595959"/>
              </a:solidFill>
            </a:endParaRPr>
          </a:p>
          <a:p>
            <a:pPr lvl="1" marL="685800" indent="-336550">
              <a:lnSpc>
                <a:spcPct val="80000"/>
              </a:lnSpc>
              <a:spcBef>
                <a:spcPts val="600"/>
              </a:spcBef>
              <a:buClr>
                <a:srgbClr val="51640B"/>
              </a:buClr>
              <a:defRPr sz="1800">
                <a:solidFill>
                  <a:srgbClr val="000000"/>
                </a:solidFill>
              </a:defRPr>
            </a:pPr>
            <a:r>
              <a:rPr sz="1300">
                <a:solidFill>
                  <a:srgbClr val="595959"/>
                </a:solidFill>
              </a:rPr>
              <a:t>Supported in IE 11 running on Windows 10.</a:t>
            </a:r>
            <a:endParaRPr sz="1300">
              <a:solidFill>
                <a:srgbClr val="595959"/>
              </a:solidFill>
            </a:endParaRPr>
          </a:p>
          <a:p>
            <a:pPr lvl="0">
              <a:lnSpc>
                <a:spcPct val="80000"/>
              </a:lnSpc>
              <a:defRPr sz="1800">
                <a:solidFill>
                  <a:srgbClr val="000000"/>
                </a:solidFill>
              </a:defRPr>
            </a:pPr>
            <a:r>
              <a:rPr sz="1500">
                <a:solidFill>
                  <a:srgbClr val="595959"/>
                </a:solidFill>
              </a:rPr>
              <a:t>Safari</a:t>
            </a:r>
            <a:endParaRPr sz="1500">
              <a:solidFill>
                <a:srgbClr val="595959"/>
              </a:solidFill>
            </a:endParaRPr>
          </a:p>
          <a:p>
            <a:pPr lvl="1" marL="685800" indent="-336550">
              <a:lnSpc>
                <a:spcPct val="80000"/>
              </a:lnSpc>
              <a:spcBef>
                <a:spcPts val="600"/>
              </a:spcBef>
              <a:buClr>
                <a:srgbClr val="51640B"/>
              </a:buClr>
              <a:defRPr sz="1800">
                <a:solidFill>
                  <a:srgbClr val="000000"/>
                </a:solidFill>
              </a:defRPr>
            </a:pPr>
            <a:r>
              <a:rPr sz="1300">
                <a:solidFill>
                  <a:srgbClr val="595959"/>
                </a:solidFill>
              </a:rPr>
              <a:t>Not announced yet.</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xfrm>
            <a:off x="457200" y="274638"/>
            <a:ext cx="8229600" cy="1143001"/>
          </a:xfrm>
          <a:prstGeom prst="rect">
            <a:avLst/>
          </a:prstGeom>
        </p:spPr>
        <p:txBody>
          <a:bodyPr/>
          <a:lstStyle>
            <a:lvl1pPr>
              <a:defRPr i="1"/>
            </a:lvl1pPr>
          </a:lstStyle>
          <a:p>
            <a:pPr lvl="0">
              <a:defRPr i="0" sz="1800"/>
            </a:pPr>
            <a:r>
              <a:rPr i="1" sz="4400"/>
              <a:t>Avoid Using Really Large Images</a:t>
            </a:r>
          </a:p>
        </p:txBody>
      </p:sp>
      <p:sp>
        <p:nvSpPr>
          <p:cNvPr id="181" name="Shape 181"/>
          <p:cNvSpPr/>
          <p:nvPr>
            <p:ph type="body" idx="1"/>
          </p:nvPr>
        </p:nvSpPr>
        <p:spPr>
          <a:xfrm>
            <a:off x="1600200" y="4191000"/>
            <a:ext cx="7086600" cy="2163764"/>
          </a:xfrm>
          <a:prstGeom prst="rect">
            <a:avLst/>
          </a:prstGeom>
        </p:spPr>
        <p:txBody>
          <a:bodyPr/>
          <a:lstStyle/>
          <a:p>
            <a:pPr lvl="0">
              <a:buSzTx/>
              <a:buNone/>
              <a:defRPr sz="1800"/>
            </a:pPr>
            <a:r>
              <a:rPr sz="3200"/>
              <a:t>body {</a:t>
            </a:r>
            <a:endParaRPr sz="3200"/>
          </a:p>
          <a:p>
            <a:pPr lvl="0">
              <a:buSzTx/>
              <a:buNone/>
              <a:defRPr sz="1800"/>
            </a:pPr>
            <a:r>
              <a:rPr sz="3200"/>
              <a:t>    background:url(bg.jpg) repeat-x; </a:t>
            </a:r>
            <a:endParaRPr sz="3200"/>
          </a:p>
          <a:p>
            <a:pPr lvl="0">
              <a:buSzTx/>
              <a:buNone/>
              <a:defRPr sz="1800"/>
            </a:pPr>
            <a:r>
              <a:rPr sz="3200"/>
              <a:t>}</a:t>
            </a:r>
          </a:p>
        </p:txBody>
      </p:sp>
      <p:pic>
        <p:nvPicPr>
          <p:cNvPr id="182" name="image2.jpg" descr="https://encrypted-tbn1.gstatic.com/images?q=tbn:ANd9GcRS-tbmVX0eyKgF89GIzkNvJQlyds6eNjShKxlGq1kcTDVZMTQm"/>
          <p:cNvPicPr/>
          <p:nvPr/>
        </p:nvPicPr>
        <p:blipFill>
          <a:blip r:embed="rId3">
            <a:extLst/>
          </a:blip>
          <a:stretch>
            <a:fillRect/>
          </a:stretch>
        </p:blipFill>
        <p:spPr>
          <a:xfrm>
            <a:off x="3124200" y="2057400"/>
            <a:ext cx="3352800" cy="2511365"/>
          </a:xfrm>
          <a:prstGeom prst="rect">
            <a:avLst/>
          </a:prstGeom>
          <a:ln w="12700">
            <a:miter lim="400000"/>
          </a:ln>
        </p:spPr>
      </p:pic>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xfrm>
            <a:off x="457200" y="274638"/>
            <a:ext cx="8229600" cy="1143001"/>
          </a:xfrm>
          <a:prstGeom prst="rect">
            <a:avLst/>
          </a:prstGeom>
        </p:spPr>
        <p:txBody>
          <a:bodyPr/>
          <a:lstStyle>
            <a:lvl1pPr>
              <a:defRPr b="1"/>
            </a:lvl1pPr>
          </a:lstStyle>
          <a:p>
            <a:pPr lvl="0">
              <a:defRPr b="0" sz="1800"/>
            </a:pPr>
            <a:r>
              <a:rPr b="1" sz="4400"/>
              <a:t>Set Image Resolution to 72dpi</a:t>
            </a:r>
          </a:p>
        </p:txBody>
      </p:sp>
      <p:pic>
        <p:nvPicPr>
          <p:cNvPr id="187" name="image3.jpeg" descr="http://w3.unisa.edu.au/printing/new/New-IMAGES/Resolution.jpg"/>
          <p:cNvPicPr/>
          <p:nvPr/>
        </p:nvPicPr>
        <p:blipFill>
          <a:blip r:embed="rId3">
            <a:extLst/>
          </a:blip>
          <a:stretch>
            <a:fillRect/>
          </a:stretch>
        </p:blipFill>
        <p:spPr>
          <a:xfrm>
            <a:off x="381000" y="1752600"/>
            <a:ext cx="7877175" cy="3771902"/>
          </a:xfrm>
          <a:prstGeom prst="rect">
            <a:avLst/>
          </a:prstGeom>
          <a:ln w="12700">
            <a:miter lim="400000"/>
          </a:ln>
        </p:spPr>
      </p:pic>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body" idx="1"/>
          </p:nvPr>
        </p:nvSpPr>
        <p:spPr>
          <a:xfrm>
            <a:off x="457200" y="1981200"/>
            <a:ext cx="8229600" cy="4144963"/>
          </a:xfrm>
          <a:prstGeom prst="rect">
            <a:avLst/>
          </a:prstGeom>
        </p:spPr>
        <p:txBody>
          <a:bodyPr/>
          <a:lstStyle/>
          <a:p>
            <a:pPr lvl="0" algn="ctr">
              <a:buSzTx/>
              <a:buNone/>
              <a:defRPr sz="1800"/>
            </a:pPr>
            <a:r>
              <a:rPr sz="3200"/>
              <a:t> </a:t>
            </a:r>
            <a:r>
              <a:rPr b="1" sz="3200"/>
              <a:t>Reducing the number of HTTP requests has the biggest impact on reducing response time and is often the easiest performance improvement to make</a:t>
            </a:r>
            <a:r>
              <a:rPr sz="3200"/>
              <a:t>.</a:t>
            </a: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xfrm>
            <a:off x="457200" y="274638"/>
            <a:ext cx="8229600" cy="1143001"/>
          </a:xfrm>
          <a:prstGeom prst="rect">
            <a:avLst/>
          </a:prstGeom>
        </p:spPr>
        <p:txBody>
          <a:bodyPr/>
          <a:lstStyle>
            <a:lvl1pPr defTabSz="896111">
              <a:defRPr sz="3822"/>
            </a:lvl1pPr>
          </a:lstStyle>
          <a:p>
            <a:pPr lvl="0">
              <a:defRPr sz="1800"/>
            </a:pPr>
            <a:r>
              <a:rPr sz="3822"/>
              <a:t>Time spent loading popular web sites</a:t>
            </a:r>
          </a:p>
        </p:txBody>
      </p:sp>
      <p:graphicFrame>
        <p:nvGraphicFramePr>
          <p:cNvPr id="194" name="Table 194"/>
          <p:cNvGraphicFramePr/>
          <p:nvPr/>
        </p:nvGraphicFramePr>
        <p:xfrm>
          <a:off x="590550" y="2188685"/>
          <a:ext cx="7962900" cy="39243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54300"/>
                <a:gridCol w="2654300"/>
                <a:gridCol w="2654300"/>
              </a:tblGrid>
              <a:tr h="392434">
                <a:tc gridSpan="3">
                  <a:txBody>
                    <a:bodyPr/>
                    <a:lstStyle/>
                    <a:p>
                      <a:pPr lvl="0" algn="l">
                        <a:defRPr b="0" i="0" sz="1800"/>
                      </a:pPr>
                      <a:r>
                        <a:t/>
                      </a:r>
                    </a:p>
                  </a:txBody>
                  <a:tcPr marL="45720" marR="45720" marT="45720" marB="45720"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hMerge="1">
                  <a:tcPr/>
                </a:tc>
                <a:tc hMerge="1">
                  <a:tcPr/>
                </a:tc>
              </a:tr>
              <a:tr h="392434">
                <a:tc>
                  <a:txBody>
                    <a:bodyPr/>
                    <a:lstStyle/>
                    <a:p>
                      <a:pPr lvl="0" algn="l">
                        <a:defRPr b="0" i="0" sz="1800"/>
                      </a:pPr>
                      <a:r>
                        <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Time Retrieving HTML</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Time Elsewhere</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392434">
                <a:tc>
                  <a:txBody>
                    <a:bodyPr/>
                    <a:lstStyle/>
                    <a:p>
                      <a:pPr lvl="0" algn="l">
                        <a:defRPr b="0" i="0" sz="1800"/>
                      </a:pPr>
                      <a:r>
                        <a:t>Yahoo!</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10%</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90%</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392434">
                <a:tc>
                  <a:txBody>
                    <a:bodyPr/>
                    <a:lstStyle/>
                    <a:p>
                      <a:pPr lvl="0" algn="l">
                        <a:defRPr b="0" i="0" sz="1800"/>
                      </a:pPr>
                      <a:r>
                        <a:t>Google</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25%</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75%</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392434">
                <a:tc>
                  <a:txBody>
                    <a:bodyPr/>
                    <a:lstStyle/>
                    <a:p>
                      <a:pPr lvl="0" algn="l">
                        <a:defRPr b="0" i="0" sz="1800"/>
                      </a:pPr>
                      <a:r>
                        <a:t>MySpace</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9%</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91%</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392434">
                <a:tc>
                  <a:txBody>
                    <a:bodyPr/>
                    <a:lstStyle/>
                    <a:p>
                      <a:pPr lvl="0" algn="l">
                        <a:defRPr b="0" i="0" sz="1800"/>
                      </a:pPr>
                      <a:r>
                        <a:t>MSN</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5%</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95%</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392434">
                <a:tc>
                  <a:txBody>
                    <a:bodyPr/>
                    <a:lstStyle/>
                    <a:p>
                      <a:pPr lvl="0" algn="l">
                        <a:defRPr b="0" i="0" sz="1800"/>
                      </a:pPr>
                      <a:r>
                        <a:t>ebay</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5%</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95%</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392434">
                <a:tc>
                  <a:txBody>
                    <a:bodyPr/>
                    <a:lstStyle/>
                    <a:p>
                      <a:pPr lvl="0" algn="l">
                        <a:defRPr b="0" i="0" sz="1800"/>
                      </a:pPr>
                      <a:r>
                        <a:t>Amazon</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38%</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62%</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392434">
                <a:tc>
                  <a:txBody>
                    <a:bodyPr/>
                    <a:lstStyle/>
                    <a:p>
                      <a:pPr lvl="0" algn="l">
                        <a:defRPr b="0" i="0" sz="1800"/>
                      </a:pPr>
                      <a:r>
                        <a:t>YouTube</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9%</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91%</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r h="392434">
                <a:tc>
                  <a:txBody>
                    <a:bodyPr/>
                    <a:lstStyle/>
                    <a:p>
                      <a:pPr lvl="0" algn="l">
                        <a:defRPr b="0" i="0" sz="1800"/>
                      </a:pPr>
                      <a:r>
                        <a:t>CNN</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15%</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c>
                  <a:txBody>
                    <a:bodyPr/>
                    <a:lstStyle/>
                    <a:p>
                      <a:pPr lvl="0" algn="l">
                        <a:defRPr b="0" i="0" sz="1800"/>
                      </a:pPr>
                      <a:r>
                        <a:t>85%</a:t>
                      </a:r>
                    </a:p>
                  </a:txBody>
                  <a:tcPr marL="28575" marR="28575" marT="28575" marB="28575" anchor="ctr" anchorCtr="0"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noFill/>
                  </a:tcPr>
                </a:tc>
              </a:tr>
            </a:tbl>
          </a:graphicData>
        </a:graphic>
      </p:graphicFrame>
      <p:sp>
        <p:nvSpPr>
          <p:cNvPr id="195" name="Shape 195"/>
          <p:cNvSpPr/>
          <p:nvPr/>
        </p:nvSpPr>
        <p:spPr>
          <a:xfrm>
            <a:off x="533400" y="6019800"/>
            <a:ext cx="8001000" cy="624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lvl="0"/>
            <a:r>
              <a:t>62% to 95% of the time is spent making HTTP requests to fetch all the components in that HTML document (i.e. images, scripts, and stylesheets)</a:t>
            </a: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body" idx="1"/>
          </p:nvPr>
        </p:nvSpPr>
        <p:spPr>
          <a:xfrm>
            <a:off x="457200" y="3886201"/>
            <a:ext cx="8229600" cy="457199"/>
          </a:xfrm>
          <a:prstGeom prst="rect">
            <a:avLst/>
          </a:prstGeom>
        </p:spPr>
        <p:txBody>
          <a:bodyPr/>
          <a:lstStyle>
            <a:lvl1pPr marL="332613" indent="-332613" defTabSz="886968">
              <a:lnSpc>
                <a:spcPct val="80000"/>
              </a:lnSpc>
              <a:spcBef>
                <a:spcPts val="300"/>
              </a:spcBef>
              <a:defRPr sz="1649"/>
            </a:lvl1pPr>
          </a:lstStyle>
          <a:p>
            <a:pPr lvl="0">
              <a:defRPr sz="1800"/>
            </a:pPr>
            <a:r>
              <a:rPr sz="1649"/>
              <a:t>requests for 13 different .js  takes 4.46 seconds. All files are downloaded serially  </a:t>
            </a:r>
          </a:p>
        </p:txBody>
      </p:sp>
      <p:pic>
        <p:nvPicPr>
          <p:cNvPr id="200" name="image4.png" descr="https://developers.google.com/speed/docs/insights/images/externaljs1.png"/>
          <p:cNvPicPr/>
          <p:nvPr/>
        </p:nvPicPr>
        <p:blipFill>
          <a:blip r:embed="rId2">
            <a:extLst/>
          </a:blip>
          <a:stretch>
            <a:fillRect/>
          </a:stretch>
        </p:blipFill>
        <p:spPr>
          <a:xfrm>
            <a:off x="285750" y="1447800"/>
            <a:ext cx="8858250" cy="2266951"/>
          </a:xfrm>
          <a:prstGeom prst="rect">
            <a:avLst/>
          </a:prstGeom>
          <a:ln w="12700">
            <a:miter lim="400000"/>
          </a:ln>
        </p:spPr>
      </p:pic>
      <p:pic>
        <p:nvPicPr>
          <p:cNvPr id="201" name="image5.png" descr="https://developers.google.com/speed/docs/insights/images/externaljs2.png"/>
          <p:cNvPicPr/>
          <p:nvPr/>
        </p:nvPicPr>
        <p:blipFill>
          <a:blip r:embed="rId3">
            <a:extLst/>
          </a:blip>
          <a:stretch>
            <a:fillRect/>
          </a:stretch>
        </p:blipFill>
        <p:spPr>
          <a:xfrm>
            <a:off x="304800" y="4724400"/>
            <a:ext cx="7191375" cy="819151"/>
          </a:xfrm>
          <a:prstGeom prst="rect">
            <a:avLst/>
          </a:prstGeom>
          <a:ln w="12700">
            <a:miter lim="400000"/>
          </a:ln>
        </p:spPr>
      </p:pic>
      <p:sp>
        <p:nvSpPr>
          <p:cNvPr id="202" name="Shape 202"/>
          <p:cNvSpPr/>
          <p:nvPr/>
        </p:nvSpPr>
        <p:spPr>
          <a:xfrm>
            <a:off x="609600" y="5867400"/>
            <a:ext cx="8229600" cy="45719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266700" indent="-266700">
              <a:spcBef>
                <a:spcPts val="300"/>
              </a:spcBef>
              <a:buSzPct val="100000"/>
              <a:buFont typeface="Arial"/>
              <a:buChar char="•"/>
              <a:defRPr sz="1400"/>
            </a:lvl1pPr>
          </a:lstStyle>
          <a:p>
            <a:pPr lvl="0">
              <a:defRPr sz="1800"/>
            </a:pPr>
            <a:r>
              <a:rPr sz="1400"/>
              <a:t>The same 729 kilobytes now take only 1.87 seconds to download.</a:t>
            </a:r>
          </a:p>
        </p:txBody>
      </p:sp>
      <p:sp>
        <p:nvSpPr>
          <p:cNvPr id="203" name="Shape 203"/>
          <p:cNvSpPr/>
          <p:nvPr>
            <p:ph type="title"/>
          </p:nvPr>
        </p:nvSpPr>
        <p:spPr>
          <a:xfrm>
            <a:off x="457200" y="274638"/>
            <a:ext cx="8229600" cy="1143001"/>
          </a:xfrm>
          <a:prstGeom prst="rect">
            <a:avLst/>
          </a:prstGeom>
        </p:spPr>
        <p:txBody>
          <a:bodyPr/>
          <a:lstStyle/>
          <a:p>
            <a:pPr lvl="0">
              <a:defRPr sz="1800"/>
            </a:pPr>
            <a:r>
              <a:rPr sz="4400"/>
              <a:t>JS Merge</a:t>
            </a:r>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xfrm>
            <a:off x="457200" y="274638"/>
            <a:ext cx="8229600" cy="1143001"/>
          </a:xfrm>
          <a:prstGeom prst="rect">
            <a:avLst/>
          </a:prstGeom>
        </p:spPr>
        <p:txBody>
          <a:bodyPr/>
          <a:lstStyle/>
          <a:p>
            <a:pPr lvl="0">
              <a:defRPr sz="1800"/>
            </a:pPr>
            <a:r>
              <a:rPr sz="4400"/>
              <a:t>CSS Image Sprites</a:t>
            </a:r>
          </a:p>
        </p:txBody>
      </p:sp>
      <p:pic>
        <p:nvPicPr>
          <p:cNvPr id="206" name="image6.png" descr="example1after.png"/>
          <p:cNvPicPr/>
          <p:nvPr/>
        </p:nvPicPr>
        <p:blipFill>
          <a:blip r:embed="rId3">
            <a:extLst/>
          </a:blip>
          <a:stretch>
            <a:fillRect/>
          </a:stretch>
        </p:blipFill>
        <p:spPr>
          <a:xfrm>
            <a:off x="4572000" y="2819400"/>
            <a:ext cx="4286250" cy="2800351"/>
          </a:xfrm>
          <a:prstGeom prst="rect">
            <a:avLst/>
          </a:prstGeom>
          <a:ln w="12700">
            <a:miter lim="400000"/>
          </a:ln>
        </p:spPr>
      </p:pic>
      <p:pic>
        <p:nvPicPr>
          <p:cNvPr id="207" name="image7.png" descr="example1before.png"/>
          <p:cNvPicPr/>
          <p:nvPr/>
        </p:nvPicPr>
        <p:blipFill>
          <a:blip r:embed="rId4">
            <a:extLst/>
          </a:blip>
          <a:stretch>
            <a:fillRect/>
          </a:stretch>
        </p:blipFill>
        <p:spPr>
          <a:xfrm>
            <a:off x="152400" y="1752600"/>
            <a:ext cx="4082142" cy="2667000"/>
          </a:xfrm>
          <a:prstGeom prst="rect">
            <a:avLst/>
          </a:prstGeom>
          <a:ln w="12700">
            <a:miter lim="400000"/>
          </a:ln>
        </p:spPr>
      </p:pic>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xfrm>
            <a:off x="457200" y="274638"/>
            <a:ext cx="8229600" cy="1143001"/>
          </a:xfrm>
          <a:prstGeom prst="rect">
            <a:avLst/>
          </a:prstGeom>
        </p:spPr>
        <p:txBody>
          <a:bodyPr/>
          <a:lstStyle/>
          <a:p>
            <a:pPr lvl="0">
              <a:defRPr sz="1800"/>
            </a:pPr>
            <a:r>
              <a:rPr sz="4400"/>
              <a:t>Optimize CSS Sprites</a:t>
            </a:r>
          </a:p>
        </p:txBody>
      </p:sp>
      <p:sp>
        <p:nvSpPr>
          <p:cNvPr id="212" name="Shape 212"/>
          <p:cNvSpPr/>
          <p:nvPr>
            <p:ph type="body" idx="1"/>
          </p:nvPr>
        </p:nvSpPr>
        <p:spPr>
          <a:xfrm>
            <a:off x="457200" y="1600200"/>
            <a:ext cx="8229600" cy="4525963"/>
          </a:xfrm>
          <a:prstGeom prst="rect">
            <a:avLst/>
          </a:prstGeom>
        </p:spPr>
        <p:txBody>
          <a:bodyPr/>
          <a:lstStyle/>
          <a:p>
            <a:pPr lvl="0">
              <a:defRPr sz="1800"/>
            </a:pPr>
            <a:r>
              <a:rPr sz="3200"/>
              <a:t>Combining similar colors in a sprite helps you keep the color count low, ideally under 256 colors so to fit in a PNG8.</a:t>
            </a:r>
            <a:endParaRPr sz="3200"/>
          </a:p>
          <a:p>
            <a:pPr lvl="0">
              <a:defRPr sz="1800"/>
            </a:pPr>
            <a:endParaRPr sz="3200"/>
          </a:p>
          <a:p>
            <a:pPr lvl="0">
              <a:defRPr sz="1800"/>
            </a:pPr>
            <a:r>
              <a:rPr sz="3200"/>
              <a:t>Arranging the images in the sprite horizontally as opposed to vertically usually results in a smaller file size.</a:t>
            </a:r>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xfrm>
            <a:off x="457200" y="274638"/>
            <a:ext cx="8229600" cy="1143001"/>
          </a:xfrm>
          <a:prstGeom prst="rect">
            <a:avLst/>
          </a:prstGeom>
        </p:spPr>
        <p:txBody>
          <a:bodyPr/>
          <a:lstStyle/>
          <a:p>
            <a:pPr lvl="0">
              <a:defRPr sz="1800"/>
            </a:pPr>
            <a:r>
              <a:rPr sz="4400"/>
              <a:t>parallelization of downloads </a:t>
            </a:r>
          </a:p>
        </p:txBody>
      </p:sp>
      <p:pic>
        <p:nvPicPr>
          <p:cNvPr id="217" name="image8.png" descr="https://developers.google.com/speed/docs/insights/images/waterfall1.png"/>
          <p:cNvPicPr/>
          <p:nvPr/>
        </p:nvPicPr>
        <p:blipFill>
          <a:blip r:embed="rId3">
            <a:extLst/>
          </a:blip>
          <a:stretch>
            <a:fillRect/>
          </a:stretch>
        </p:blipFill>
        <p:spPr>
          <a:xfrm>
            <a:off x="4572000" y="1752600"/>
            <a:ext cx="4381500" cy="1533526"/>
          </a:xfrm>
          <a:prstGeom prst="rect">
            <a:avLst/>
          </a:prstGeom>
          <a:ln w="12700">
            <a:miter lim="400000"/>
          </a:ln>
        </p:spPr>
      </p:pic>
      <p:pic>
        <p:nvPicPr>
          <p:cNvPr id="218" name="image9.png" descr="https://developers.google.com/speed/docs/insights/images/waterfall2.png"/>
          <p:cNvPicPr/>
          <p:nvPr/>
        </p:nvPicPr>
        <p:blipFill>
          <a:blip r:embed="rId4">
            <a:extLst/>
          </a:blip>
          <a:stretch>
            <a:fillRect/>
          </a:stretch>
        </p:blipFill>
        <p:spPr>
          <a:xfrm>
            <a:off x="4648200" y="4572000"/>
            <a:ext cx="3295650" cy="1619251"/>
          </a:xfrm>
          <a:prstGeom prst="rect">
            <a:avLst/>
          </a:prstGeom>
          <a:ln w="12700">
            <a:miter lim="400000"/>
          </a:ln>
        </p:spPr>
      </p:pic>
      <p:sp>
        <p:nvSpPr>
          <p:cNvPr id="219" name="Shape 219"/>
          <p:cNvSpPr/>
          <p:nvPr/>
        </p:nvSpPr>
        <p:spPr>
          <a:xfrm>
            <a:off x="152400" y="1676400"/>
            <a:ext cx="4572000" cy="186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b="1" sz="1200"/>
              <a:t>&lt;head&gt;</a:t>
            </a:r>
            <a:br>
              <a:rPr b="1" sz="1200"/>
            </a:br>
            <a:r>
              <a:rPr b="1" sz="1200"/>
              <a:t>&lt;link rel="stylesheet" type="text/css" href="stylesheet1.css" /&gt;</a:t>
            </a:r>
            <a:br>
              <a:rPr b="1" sz="1200"/>
            </a:br>
            <a:r>
              <a:rPr b="1" sz="1200"/>
              <a:t>&lt;script type="text/javascript" src="scriptfile1.js" /&gt;</a:t>
            </a:r>
            <a:br>
              <a:rPr b="1" sz="1200"/>
            </a:br>
            <a:r>
              <a:rPr b="1" sz="1200"/>
              <a:t>&lt;script type="text/javascript" src="scriptfile2.js" /&gt;</a:t>
            </a:r>
            <a:br>
              <a:rPr b="1" sz="1200"/>
            </a:br>
            <a:r>
              <a:rPr b="1" sz="1200"/>
              <a:t>&lt;link rel="stylesheet" type="text/css" href="stylesheet2.css" /&gt;</a:t>
            </a:r>
            <a:br>
              <a:rPr b="1" sz="1200"/>
            </a:br>
            <a:r>
              <a:rPr b="1" sz="1200"/>
              <a:t>&lt;link rel="stylesheet" type="text/css" href="stylesheet3.css" /&gt;</a:t>
            </a:r>
            <a:br>
              <a:rPr b="1" sz="1200"/>
            </a:br>
            <a:r>
              <a:rPr b="1" sz="1200"/>
              <a:t>&lt;/head&gt;</a:t>
            </a:r>
          </a:p>
        </p:txBody>
      </p:sp>
      <p:sp>
        <p:nvSpPr>
          <p:cNvPr id="220" name="Shape 220"/>
          <p:cNvSpPr/>
          <p:nvPr/>
        </p:nvSpPr>
        <p:spPr>
          <a:xfrm>
            <a:off x="228600" y="4495800"/>
            <a:ext cx="4572000" cy="186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b="1" sz="1200"/>
              <a:t>&lt;head&gt;</a:t>
            </a:r>
            <a:br>
              <a:rPr b="1" sz="1200"/>
            </a:br>
            <a:r>
              <a:rPr b="1" sz="1200"/>
              <a:t>&lt;link rel="stylesheet" type="text/css" href="stylesheet1.css" /&gt;</a:t>
            </a:r>
            <a:br>
              <a:rPr b="1" sz="1200"/>
            </a:br>
            <a:r>
              <a:rPr b="1" sz="1200"/>
              <a:t>&lt;link rel="stylesheet" type="text/css" href="stylesheet2.css" /&gt;</a:t>
            </a:r>
            <a:br>
              <a:rPr b="1" sz="1200"/>
            </a:br>
            <a:r>
              <a:rPr b="1" sz="1200"/>
              <a:t>&lt;link rel="stylesheet" type="text/css" href="stylesheet3.css" /&gt;</a:t>
            </a:r>
            <a:br>
              <a:rPr b="1" sz="1200"/>
            </a:br>
            <a:r>
              <a:rPr b="1" sz="1200"/>
              <a:t>&lt;script type="text/javascript" src="scriptfile1.js" /&gt;</a:t>
            </a:r>
            <a:br>
              <a:rPr b="1" sz="1200"/>
            </a:br>
            <a:r>
              <a:rPr b="1" sz="1200"/>
              <a:t>&lt;script type="text/javascript" src="scriptfile2.js" /&gt;</a:t>
            </a:r>
            <a:br>
              <a:rPr b="1" sz="1200"/>
            </a:br>
            <a:r>
              <a:rPr b="1" sz="1200"/>
              <a:t>&lt;/head&gt;</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 name="Shape 68"/>
          <p:cNvSpPr/>
          <p:nvPr>
            <p:ph type="title"/>
          </p:nvPr>
        </p:nvSpPr>
        <p:spPr>
          <a:xfrm>
            <a:off x="457200" y="274638"/>
            <a:ext cx="8229600" cy="1143001"/>
          </a:xfrm>
          <a:prstGeom prst="rect">
            <a:avLst/>
          </a:prstGeom>
        </p:spPr>
        <p:txBody>
          <a:bodyPr/>
          <a:lstStyle/>
          <a:p>
            <a:pPr lvl="0">
              <a:defRPr sz="1800"/>
            </a:pPr>
            <a:r>
              <a:rPr sz="4400"/>
              <a:t>Parallelize</a:t>
            </a:r>
          </a:p>
        </p:txBody>
      </p:sp>
      <p:sp>
        <p:nvSpPr>
          <p:cNvPr id="69" name="Shape 69"/>
          <p:cNvSpPr/>
          <p:nvPr>
            <p:ph type="body" idx="1"/>
          </p:nvPr>
        </p:nvSpPr>
        <p:spPr>
          <a:xfrm>
            <a:off x="457200" y="1600200"/>
            <a:ext cx="7772400" cy="4525963"/>
          </a:xfrm>
          <a:prstGeom prst="rect">
            <a:avLst/>
          </a:prstGeom>
        </p:spPr>
        <p:txBody>
          <a:bodyPr/>
          <a:lstStyle/>
          <a:p>
            <a:pPr lvl="0">
              <a:lnSpc>
                <a:spcPct val="80000"/>
              </a:lnSpc>
              <a:spcBef>
                <a:spcPts val="500"/>
              </a:spcBef>
              <a:defRPr sz="1800"/>
            </a:pPr>
            <a:r>
              <a:rPr sz="2400"/>
              <a:t>Content download</a:t>
            </a:r>
            <a:endParaRPr sz="2400"/>
          </a:p>
          <a:p>
            <a:pPr lvl="1" marL="742950" indent="-285750">
              <a:lnSpc>
                <a:spcPct val="80000"/>
              </a:lnSpc>
              <a:spcBef>
                <a:spcPts val="500"/>
              </a:spcBef>
              <a:defRPr sz="1800"/>
            </a:pPr>
            <a:r>
              <a:rPr sz="2100"/>
              <a:t>Domain Sharding (multipe domain)</a:t>
            </a:r>
            <a:endParaRPr sz="2100"/>
          </a:p>
          <a:p>
            <a:pPr lvl="1" marL="742950" indent="-285750">
              <a:lnSpc>
                <a:spcPct val="80000"/>
              </a:lnSpc>
              <a:spcBef>
                <a:spcPts val="500"/>
              </a:spcBef>
              <a:defRPr sz="1800"/>
            </a:pPr>
            <a:r>
              <a:rPr sz="2100"/>
              <a:t>Cdn</a:t>
            </a:r>
            <a:endParaRPr sz="2100"/>
          </a:p>
          <a:p>
            <a:pPr lvl="0">
              <a:lnSpc>
                <a:spcPct val="80000"/>
              </a:lnSpc>
              <a:spcBef>
                <a:spcPts val="500"/>
              </a:spcBef>
              <a:defRPr sz="1800"/>
            </a:pPr>
            <a:r>
              <a:rPr sz="2400"/>
              <a:t>JS download</a:t>
            </a:r>
            <a:endParaRPr sz="2400"/>
          </a:p>
          <a:p>
            <a:pPr lvl="1" marL="742950" indent="-285750">
              <a:lnSpc>
                <a:spcPct val="80000"/>
              </a:lnSpc>
              <a:spcBef>
                <a:spcPts val="500"/>
              </a:spcBef>
              <a:defRPr sz="1800"/>
            </a:pPr>
            <a:r>
              <a:rPr sz="2100"/>
              <a:t>Async Script, Lab.js , Require.js, head.js, multiple hostnames, </a:t>
            </a:r>
            <a:endParaRPr sz="2100"/>
          </a:p>
          <a:p>
            <a:pPr lvl="0">
              <a:lnSpc>
                <a:spcPct val="80000"/>
              </a:lnSpc>
              <a:spcBef>
                <a:spcPts val="500"/>
              </a:spcBef>
              <a:defRPr sz="1800"/>
            </a:pPr>
            <a:r>
              <a:rPr sz="2400"/>
              <a:t>CSS download</a:t>
            </a:r>
            <a:endParaRPr sz="2400"/>
          </a:p>
          <a:p>
            <a:pPr lvl="1" marL="742950" indent="-285750">
              <a:lnSpc>
                <a:spcPct val="80000"/>
              </a:lnSpc>
              <a:spcBef>
                <a:spcPts val="500"/>
              </a:spcBef>
              <a:defRPr sz="1800"/>
            </a:pPr>
            <a:r>
              <a:rPr sz="2100"/>
              <a:t>link</a:t>
            </a:r>
            <a:endParaRPr sz="2100"/>
          </a:p>
          <a:p>
            <a:pPr lvl="0">
              <a:lnSpc>
                <a:spcPct val="80000"/>
              </a:lnSpc>
              <a:spcBef>
                <a:spcPts val="500"/>
              </a:spcBef>
              <a:defRPr sz="1800"/>
            </a:pPr>
            <a:r>
              <a:rPr sz="2400"/>
              <a:t>Ajax</a:t>
            </a:r>
            <a:endParaRPr sz="2400"/>
          </a:p>
          <a:p>
            <a:pPr lvl="1" marL="742950" indent="-285750">
              <a:lnSpc>
                <a:spcPct val="80000"/>
              </a:lnSpc>
              <a:spcBef>
                <a:spcPts val="500"/>
              </a:spcBef>
              <a:defRPr sz="1800"/>
            </a:pPr>
            <a:r>
              <a:rPr sz="2100"/>
              <a:t>worker</a:t>
            </a:r>
            <a:endParaRPr sz="2100"/>
          </a:p>
          <a:p>
            <a:pPr lvl="0">
              <a:lnSpc>
                <a:spcPct val="80000"/>
              </a:lnSpc>
              <a:spcBef>
                <a:spcPts val="500"/>
              </a:spcBef>
              <a:defRPr sz="1800"/>
            </a:pPr>
            <a:r>
              <a:rPr sz="2400"/>
              <a:t>JS Execution</a:t>
            </a:r>
            <a:endParaRPr sz="2400"/>
          </a:p>
          <a:p>
            <a:pPr lvl="1" marL="742950" indent="-285750">
              <a:lnSpc>
                <a:spcPct val="80000"/>
              </a:lnSpc>
              <a:spcBef>
                <a:spcPts val="500"/>
              </a:spcBef>
              <a:defRPr sz="1800"/>
            </a:pPr>
            <a:r>
              <a:rPr sz="2100"/>
              <a:t>worker</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xfrm>
            <a:off x="457200" y="274638"/>
            <a:ext cx="8229600" cy="1143001"/>
          </a:xfrm>
          <a:prstGeom prst="rect">
            <a:avLst/>
          </a:prstGeom>
        </p:spPr>
        <p:txBody>
          <a:bodyPr/>
          <a:lstStyle>
            <a:lvl1pPr>
              <a:defRPr sz="3900"/>
            </a:lvl1pPr>
          </a:lstStyle>
          <a:p>
            <a:pPr lvl="0">
              <a:defRPr sz="1800"/>
            </a:pPr>
            <a:r>
              <a:rPr sz="3900"/>
              <a:t>Domain Sharding</a:t>
            </a:r>
          </a:p>
        </p:txBody>
      </p:sp>
      <p:sp>
        <p:nvSpPr>
          <p:cNvPr id="225" name="Shape 225"/>
          <p:cNvSpPr/>
          <p:nvPr>
            <p:ph type="body" idx="1"/>
          </p:nvPr>
        </p:nvSpPr>
        <p:spPr>
          <a:xfrm>
            <a:off x="457200" y="5913437"/>
            <a:ext cx="8229600" cy="944564"/>
          </a:xfrm>
          <a:prstGeom prst="rect">
            <a:avLst/>
          </a:prstGeom>
        </p:spPr>
        <p:txBody>
          <a:bodyPr/>
          <a:lstStyle>
            <a:lvl1pPr>
              <a:lnSpc>
                <a:spcPct val="80000"/>
              </a:lnSpc>
              <a:spcBef>
                <a:spcPts val="400"/>
              </a:spcBef>
              <a:defRPr sz="1700"/>
            </a:lvl1pPr>
          </a:lstStyle>
          <a:p>
            <a:pPr lvl="0">
              <a:defRPr sz="1800"/>
            </a:pPr>
            <a:r>
              <a:rPr sz="1700"/>
              <a:t>the application assigns the tile images to four hostnames, mt0, mt1, mt2 and mt3. So, for example, in Firefox 3.0+, which allows up to 6 parallel connections per hostname, up to 24 requests for map tiles could be made in parallel. </a:t>
            </a:r>
          </a:p>
        </p:txBody>
      </p:sp>
      <p:pic>
        <p:nvPicPr>
          <p:cNvPr id="226" name="image10.png" descr="https://developers.google.com/speed/docs/insights/images/paralleldownload.png"/>
          <p:cNvPicPr/>
          <p:nvPr/>
        </p:nvPicPr>
        <p:blipFill>
          <a:blip r:embed="rId3">
            <a:extLst/>
          </a:blip>
          <a:stretch>
            <a:fillRect/>
          </a:stretch>
        </p:blipFill>
        <p:spPr>
          <a:xfrm>
            <a:off x="914400" y="1676400"/>
            <a:ext cx="7686675" cy="4238627"/>
          </a:xfrm>
          <a:prstGeom prst="rect">
            <a:avLst/>
          </a:prstGeom>
          <a:ln w="12700">
            <a:miter lim="400000"/>
          </a:ln>
        </p:spPr>
      </p:pic>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xfrm>
            <a:off x="457200" y="274638"/>
            <a:ext cx="8229600" cy="1143001"/>
          </a:xfrm>
          <a:prstGeom prst="rect">
            <a:avLst/>
          </a:prstGeom>
        </p:spPr>
        <p:txBody>
          <a:bodyPr/>
          <a:lstStyle/>
          <a:p>
            <a:pPr lvl="0"/>
          </a:p>
        </p:txBody>
      </p:sp>
      <p:sp>
        <p:nvSpPr>
          <p:cNvPr id="231" name="Shape 231"/>
          <p:cNvSpPr/>
          <p:nvPr>
            <p:ph type="body" idx="1"/>
          </p:nvPr>
        </p:nvSpPr>
        <p:spPr>
          <a:xfrm>
            <a:off x="457200" y="1600200"/>
            <a:ext cx="8229600" cy="609601"/>
          </a:xfrm>
          <a:prstGeom prst="rect">
            <a:avLst/>
          </a:prstGeom>
        </p:spPr>
        <p:txBody>
          <a:bodyPr/>
          <a:lstStyle/>
          <a:p>
            <a:pPr lvl="0">
              <a:defRPr sz="1800"/>
            </a:pPr>
            <a:r>
              <a:rPr sz="3200"/>
              <a:t>@import url('myCss.css');</a:t>
            </a:r>
          </a:p>
        </p:txBody>
      </p:sp>
      <p:sp>
        <p:nvSpPr>
          <p:cNvPr id="232" name="Shape 232"/>
          <p:cNvSpPr/>
          <p:nvPr/>
        </p:nvSpPr>
        <p:spPr>
          <a:xfrm>
            <a:off x="609600" y="3581400"/>
            <a:ext cx="8229600" cy="609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609600" indent="-609600">
              <a:spcBef>
                <a:spcPts val="700"/>
              </a:spcBef>
              <a:buSzPct val="100000"/>
              <a:buFont typeface="Arial"/>
              <a:buChar char="•"/>
              <a:defRPr sz="3200"/>
            </a:lvl1pPr>
          </a:lstStyle>
          <a:p>
            <a:pPr lvl="0">
              <a:defRPr sz="1800"/>
            </a:pPr>
            <a:r>
              <a:rPr sz="3200"/>
              <a:t>&lt;link rel='stylesheet' href='myCSS.css'&gt;</a:t>
            </a:r>
          </a:p>
        </p:txBody>
      </p:sp>
      <p:sp>
        <p:nvSpPr>
          <p:cNvPr id="233" name="Shape 233"/>
          <p:cNvSpPr/>
          <p:nvPr/>
        </p:nvSpPr>
        <p:spPr>
          <a:xfrm>
            <a:off x="1752600" y="4876800"/>
            <a:ext cx="4572000" cy="624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you are allowing the CSS file to download in parallel with other resources</a:t>
            </a:r>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xfrm>
            <a:off x="457200" y="274638"/>
            <a:ext cx="8229600" cy="1143001"/>
          </a:xfrm>
          <a:prstGeom prst="rect">
            <a:avLst/>
          </a:prstGeom>
        </p:spPr>
        <p:txBody>
          <a:bodyPr/>
          <a:lstStyle>
            <a:lvl1pPr defTabSz="841247">
              <a:defRPr sz="3588"/>
            </a:lvl1pPr>
          </a:lstStyle>
          <a:p>
            <a:pPr lvl="0">
              <a:defRPr sz="1800"/>
            </a:pPr>
            <a:r>
              <a:rPr sz="3588"/>
              <a:t>Parallelize downloads across hostnames</a:t>
            </a:r>
          </a:p>
        </p:txBody>
      </p:sp>
      <p:sp>
        <p:nvSpPr>
          <p:cNvPr id="236" name="Shape 236"/>
          <p:cNvSpPr/>
          <p:nvPr/>
        </p:nvSpPr>
        <p:spPr>
          <a:xfrm>
            <a:off x="685800" y="5105400"/>
            <a:ext cx="7772400" cy="1158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using multiple concurrent connections can cause increased CPU usage on the client, and introduces additional round-trip time for each new TCP connection setup, as well as DNS lookup latency for clients with empty caches.</a:t>
            </a:r>
          </a:p>
        </p:txBody>
      </p:sp>
      <p:pic>
        <p:nvPicPr>
          <p:cNvPr id="237" name="image11.jpg" descr="https://encrypted-tbn1.gstatic.com/images?q=tbn:ANd9GcS52J6r0FgICI0PvFpmVDNco16NEnsriumYDcl3juGA8a5F7KBd"/>
          <p:cNvPicPr/>
          <p:nvPr/>
        </p:nvPicPr>
        <p:blipFill>
          <a:blip r:embed="rId3">
            <a:extLst/>
          </a:blip>
          <a:stretch>
            <a:fillRect/>
          </a:stretch>
        </p:blipFill>
        <p:spPr>
          <a:xfrm>
            <a:off x="2590800" y="1524000"/>
            <a:ext cx="3200400" cy="3518411"/>
          </a:xfrm>
          <a:prstGeom prst="rect">
            <a:avLst/>
          </a:prstGeom>
          <a:ln w="12700">
            <a:miter lim="400000"/>
          </a:ln>
        </p:spPr>
      </p:pic>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xfrm>
            <a:off x="457200" y="274638"/>
            <a:ext cx="8229600" cy="1143001"/>
          </a:xfrm>
          <a:prstGeom prst="rect">
            <a:avLst/>
          </a:prstGeom>
        </p:spPr>
        <p:txBody>
          <a:bodyPr/>
          <a:lstStyle/>
          <a:p>
            <a:pPr lvl="0" defTabSz="832104">
              <a:defRPr sz="1800"/>
            </a:pPr>
            <a:r>
              <a:rPr sz="3549"/>
              <a:t>Prefer asynchronous resources</a:t>
            </a:r>
            <a:br>
              <a:rPr sz="3549"/>
            </a:br>
          </a:p>
        </p:txBody>
      </p:sp>
      <p:sp>
        <p:nvSpPr>
          <p:cNvPr id="242" name="Shape 242"/>
          <p:cNvSpPr/>
          <p:nvPr/>
        </p:nvSpPr>
        <p:spPr>
          <a:xfrm>
            <a:off x="609600" y="1720839"/>
            <a:ext cx="7772400" cy="302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var script = document.createElement("script");</a:t>
            </a:r>
          </a:p>
          <a:p>
            <a:pPr lvl="0"/>
            <a:r>
              <a:t>script.type = "text/cache";</a:t>
            </a:r>
          </a:p>
          <a:p>
            <a:pPr lvl="0"/>
            <a:r>
              <a:t>script.src = "foo.js";</a:t>
            </a:r>
          </a:p>
          <a:p>
            <a:pPr lvl="0"/>
            <a:r>
              <a:t>script.onload = function(){</a:t>
            </a:r>
          </a:p>
          <a:p>
            <a:pPr lvl="0"/>
            <a:r>
              <a:t>    //script has been loaded but not executed</a:t>
            </a:r>
          </a:p>
          <a:p>
            <a:pPr lvl="0"/>
            <a:r>
              <a:t>};</a:t>
            </a:r>
          </a:p>
          <a:p>
            <a:pPr lvl="0"/>
            <a:r>
              <a:t>document.body.insertBefore(script, document.body.firstChild);</a:t>
            </a:r>
          </a:p>
          <a:p>
            <a:pPr lvl="0"/>
          </a:p>
          <a:p>
            <a:pPr lvl="0"/>
            <a:r>
              <a:t>//at some point later</a:t>
            </a:r>
          </a:p>
          <a:p>
            <a:pPr lvl="0"/>
            <a:r>
              <a:t>script.execute();</a:t>
            </a:r>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xfrm>
            <a:off x="457200" y="274638"/>
            <a:ext cx="8229600" cy="1143001"/>
          </a:xfrm>
          <a:prstGeom prst="rect">
            <a:avLst/>
          </a:prstGeom>
        </p:spPr>
        <p:txBody>
          <a:bodyPr/>
          <a:lstStyle/>
          <a:p>
            <a:pPr lvl="0" defTabSz="832104">
              <a:defRPr sz="1800"/>
            </a:pPr>
            <a:r>
              <a:rPr sz="3549"/>
              <a:t>Prefer asynchronous resources</a:t>
            </a:r>
            <a:br>
              <a:rPr sz="3549"/>
            </a:br>
          </a:p>
        </p:txBody>
      </p:sp>
      <p:sp>
        <p:nvSpPr>
          <p:cNvPr id="245" name="Shape 245"/>
          <p:cNvSpPr/>
          <p:nvPr/>
        </p:nvSpPr>
        <p:spPr>
          <a:xfrm>
            <a:off x="609600" y="1720839"/>
            <a:ext cx="7772400" cy="1958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&lt;script&gt;</a:t>
            </a:r>
          </a:p>
          <a:p>
            <a:pPr lvl="0"/>
            <a:r>
              <a:t>var node = document.createElement('script');</a:t>
            </a:r>
          </a:p>
          <a:p>
            <a:pPr lvl="0"/>
            <a:r>
              <a:t>node.type = 'text/javascript';</a:t>
            </a:r>
          </a:p>
          <a:p>
            <a:pPr lvl="0"/>
            <a:r>
              <a:t>node.async = true;</a:t>
            </a:r>
          </a:p>
          <a:p>
            <a:pPr lvl="0"/>
            <a:r>
              <a:t>node.src = 'example.js';</a:t>
            </a:r>
          </a:p>
          <a:p>
            <a:pPr lvl="0"/>
            <a:r>
              <a:t>// Now insert the node into the DOM, perhaps using insertBefore()</a:t>
            </a:r>
          </a:p>
          <a:p>
            <a:pPr lvl="0"/>
            <a:r>
              <a:t>&lt;/script&gt;</a:t>
            </a:r>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title"/>
          </p:nvPr>
        </p:nvSpPr>
        <p:spPr>
          <a:xfrm>
            <a:off x="457200" y="274638"/>
            <a:ext cx="8229600" cy="1143001"/>
          </a:xfrm>
          <a:prstGeom prst="rect">
            <a:avLst/>
          </a:prstGeom>
        </p:spPr>
        <p:txBody>
          <a:bodyPr/>
          <a:lstStyle/>
          <a:p>
            <a:pPr lvl="0">
              <a:defRPr sz="1800"/>
            </a:pPr>
            <a:r>
              <a:rPr sz="4400"/>
              <a:t>Lazy load css</a:t>
            </a:r>
          </a:p>
        </p:txBody>
      </p:sp>
      <p:sp>
        <p:nvSpPr>
          <p:cNvPr id="250" name="Shape 250"/>
          <p:cNvSpPr/>
          <p:nvPr/>
        </p:nvSpPr>
        <p:spPr>
          <a:xfrm>
            <a:off x="609600" y="1720839"/>
            <a:ext cx="7772400" cy="382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 to defear the loading of stylesheets</a:t>
            </a:r>
          </a:p>
          <a:p>
            <a:pPr lvl="0"/>
            <a:r>
              <a:t>        // just add it right before the &lt;/body&gt; tag</a:t>
            </a:r>
          </a:p>
          <a:p>
            <a:pPr lvl="0"/>
            <a:r>
              <a:t>        // and before any js inclusion (for performance)  </a:t>
            </a:r>
          </a:p>
          <a:p>
            <a:pPr lvl="0"/>
            <a:r>
              <a:t>        function loadStyleSheet(src){</a:t>
            </a:r>
          </a:p>
          <a:p>
            <a:pPr lvl="0"/>
            <a:r>
              <a:t>            if (document.createStyleSheet) document.createStyleSheet(src);</a:t>
            </a:r>
          </a:p>
          <a:p>
            <a:pPr lvl="0"/>
            <a:r>
              <a:t>            else {</a:t>
            </a:r>
          </a:p>
          <a:p>
            <a:pPr lvl="0"/>
            <a:r>
              <a:t>                var stylesheet = document.createElement('link');</a:t>
            </a:r>
          </a:p>
          <a:p>
            <a:pPr lvl="0"/>
            <a:r>
              <a:t>                stylesheet.href = src;</a:t>
            </a:r>
          </a:p>
          <a:p>
            <a:pPr lvl="0"/>
            <a:r>
              <a:t>                stylesheet.rel = 'stylesheet';</a:t>
            </a:r>
          </a:p>
          <a:p>
            <a:pPr lvl="0"/>
            <a:r>
              <a:t>                stylesheet.type = 'text/css';</a:t>
            </a:r>
          </a:p>
          <a:p>
            <a:pPr lvl="0"/>
            <a:r>
              <a:t>                document.getElementsByTagName('head')[0].appendChild(stylesheet);</a:t>
            </a:r>
          </a:p>
          <a:p>
            <a:pPr lvl="0"/>
            <a:r>
              <a:t>            }</a:t>
            </a:r>
          </a:p>
          <a:p>
            <a:pPr lvl="0"/>
            <a:r>
              <a:t>        }</a:t>
            </a:r>
          </a:p>
        </p:txBody>
      </p:sp>
    </p:spTree>
  </p:cSld>
  <p:clrMapOvr>
    <a:masterClrMapping/>
  </p:clrMapOvr>
  <p:transitio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xfrm>
            <a:off x="457200" y="274638"/>
            <a:ext cx="8229600" cy="1143001"/>
          </a:xfrm>
          <a:prstGeom prst="rect">
            <a:avLst/>
          </a:prstGeom>
        </p:spPr>
        <p:txBody>
          <a:bodyPr/>
          <a:lstStyle/>
          <a:p>
            <a:pPr lvl="0">
              <a:defRPr sz="1800"/>
            </a:pPr>
            <a:r>
              <a:rPr sz="4400"/>
              <a:t>Lazy load css</a:t>
            </a:r>
          </a:p>
        </p:txBody>
      </p:sp>
      <p:sp>
        <p:nvSpPr>
          <p:cNvPr id="255" name="Shape 255"/>
          <p:cNvSpPr/>
          <p:nvPr/>
        </p:nvSpPr>
        <p:spPr>
          <a:xfrm>
            <a:off x="609600" y="1720839"/>
            <a:ext cx="7772400" cy="329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&lt;img src="data:image/png;base64,R0lGODlhAQABAAD/ACwAAAAAAQABAAACADs=" data-src="your-image-here"&gt;</a:t>
            </a:r>
          </a:p>
          <a:p>
            <a:pPr lvl="0"/>
          </a:p>
          <a:p>
            <a:pPr lvl="0"/>
            <a:r>
              <a:t>&lt;script&gt;</a:t>
            </a:r>
            <a:br/>
            <a:r>
              <a:t>function init() {</a:t>
            </a:r>
            <a:br/>
            <a:r>
              <a:t>var imgDefer = document.getElementsByTagName('img');</a:t>
            </a:r>
            <a:br/>
            <a:r>
              <a:t>for (var i=0; i&lt;imgDefer.length; i++) {</a:t>
            </a:r>
            <a:br/>
            <a:r>
              <a:t>if(imgDefer[i].getAttribute('data-src')) {</a:t>
            </a:r>
            <a:br/>
            <a:r>
              <a:t>imgDefer[i].setAttribute('src',imgDefer[i].getAttribute('data-src'));</a:t>
            </a:r>
            <a:br/>
            <a:r>
              <a:t>} } }</a:t>
            </a:r>
            <a:br/>
            <a:r>
              <a:t>window.onload = init;</a:t>
            </a:r>
            <a:br/>
            <a:r>
              <a:t>&lt;/script&gt;</a:t>
            </a:r>
          </a:p>
        </p:txBody>
      </p:sp>
    </p:spTree>
  </p:cSld>
  <p:clrMapOvr>
    <a:masterClrMapping/>
  </p:clrMapOvr>
  <p:transitio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title"/>
          </p:nvPr>
        </p:nvSpPr>
        <p:spPr>
          <a:xfrm>
            <a:off x="457200" y="274638"/>
            <a:ext cx="8229600" cy="1143001"/>
          </a:xfrm>
          <a:prstGeom prst="rect">
            <a:avLst/>
          </a:prstGeom>
        </p:spPr>
        <p:txBody>
          <a:bodyPr/>
          <a:lstStyle/>
          <a:p>
            <a:pPr lvl="0">
              <a:defRPr sz="1800"/>
            </a:pPr>
            <a:r>
              <a:rPr b="1" sz="4400"/>
              <a:t>Async </a:t>
            </a:r>
            <a:r>
              <a:rPr b="1" i="1" sz="4400"/>
              <a:t>javascript</a:t>
            </a:r>
            <a:r>
              <a:rPr b="1" sz="4400"/>
              <a:t> loading </a:t>
            </a:r>
          </a:p>
        </p:txBody>
      </p:sp>
      <p:pic>
        <p:nvPicPr>
          <p:cNvPr id="260" name="image12.png" descr="FF3, loading scripts serially with each other and page resources. 16.84s"/>
          <p:cNvPicPr/>
          <p:nvPr/>
        </p:nvPicPr>
        <p:blipFill>
          <a:blip r:embed="rId3">
            <a:extLst/>
          </a:blip>
          <a:stretch>
            <a:fillRect/>
          </a:stretch>
        </p:blipFill>
        <p:spPr>
          <a:xfrm>
            <a:off x="457200" y="1371600"/>
            <a:ext cx="8172450" cy="1209676"/>
          </a:xfrm>
          <a:prstGeom prst="rect">
            <a:avLst/>
          </a:prstGeom>
          <a:ln w="12700">
            <a:miter lim="400000"/>
          </a:ln>
        </p:spPr>
      </p:pic>
      <p:pic>
        <p:nvPicPr>
          <p:cNvPr id="261" name="image13.png" descr="LABjs, loading scripts in parallel with each other and other page resources. 6.24s"/>
          <p:cNvPicPr/>
          <p:nvPr/>
        </p:nvPicPr>
        <p:blipFill>
          <a:blip r:embed="rId4">
            <a:extLst/>
          </a:blip>
          <a:stretch>
            <a:fillRect/>
          </a:stretch>
        </p:blipFill>
        <p:spPr>
          <a:xfrm>
            <a:off x="457200" y="5029200"/>
            <a:ext cx="8172450" cy="1219201"/>
          </a:xfrm>
          <a:prstGeom prst="rect">
            <a:avLst/>
          </a:prstGeom>
          <a:ln w="12700">
            <a:miter lim="400000"/>
          </a:ln>
        </p:spPr>
      </p:pic>
      <p:pic>
        <p:nvPicPr>
          <p:cNvPr id="262" name="image14.png" descr="FF3.5, loading scripts in parallel with each other, but still blocking page resources. 10.69s"/>
          <p:cNvPicPr/>
          <p:nvPr/>
        </p:nvPicPr>
        <p:blipFill>
          <a:blip r:embed="rId5">
            <a:extLst/>
          </a:blip>
          <a:stretch>
            <a:fillRect/>
          </a:stretch>
        </p:blipFill>
        <p:spPr>
          <a:xfrm>
            <a:off x="381000" y="3276600"/>
            <a:ext cx="8162925" cy="1209676"/>
          </a:xfrm>
          <a:prstGeom prst="rect">
            <a:avLst/>
          </a:prstGeom>
          <a:ln w="12700">
            <a:miter lim="400000"/>
          </a:ln>
        </p:spPr>
      </p:pic>
      <p:sp>
        <p:nvSpPr>
          <p:cNvPr id="263" name="Shape 263"/>
          <p:cNvSpPr/>
          <p:nvPr/>
        </p:nvSpPr>
        <p:spPr>
          <a:xfrm>
            <a:off x="457200" y="2590800"/>
            <a:ext cx="7543800"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FF3, loading scripts serially with each other and page resources. 16.84s</a:t>
            </a:r>
          </a:p>
        </p:txBody>
      </p:sp>
      <p:sp>
        <p:nvSpPr>
          <p:cNvPr id="264" name="Shape 264"/>
          <p:cNvSpPr/>
          <p:nvPr/>
        </p:nvSpPr>
        <p:spPr>
          <a:xfrm>
            <a:off x="457200" y="4495800"/>
            <a:ext cx="8382000" cy="624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FF3.5, loading scripts in parallel with each other, but still blocking page resources.10.69s</a:t>
            </a:r>
          </a:p>
        </p:txBody>
      </p:sp>
      <p:sp>
        <p:nvSpPr>
          <p:cNvPr id="265" name="Shape 265"/>
          <p:cNvSpPr/>
          <p:nvPr/>
        </p:nvSpPr>
        <p:spPr>
          <a:xfrm>
            <a:off x="457200" y="6211668"/>
            <a:ext cx="8458200"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in </a:t>
            </a:r>
            <a:r>
              <a:rPr b="1"/>
              <a:t>virtually all browsers </a:t>
            </a:r>
            <a:r>
              <a:t>LABjs, loading scripts in parallel with each other and other page resources. 6.24s</a:t>
            </a:r>
          </a:p>
        </p:txBody>
      </p:sp>
    </p:spTree>
  </p:cSld>
  <p:clrMapOvr>
    <a:masterClrMapping/>
  </p:clrMapOvr>
  <p:transitio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title"/>
          </p:nvPr>
        </p:nvSpPr>
        <p:spPr>
          <a:xfrm>
            <a:off x="457200" y="274638"/>
            <a:ext cx="8229600" cy="1143001"/>
          </a:xfrm>
          <a:prstGeom prst="rect">
            <a:avLst/>
          </a:prstGeom>
        </p:spPr>
        <p:txBody>
          <a:bodyPr/>
          <a:lstStyle/>
          <a:p>
            <a:pPr lvl="0"/>
          </a:p>
        </p:txBody>
      </p:sp>
      <p:sp>
        <p:nvSpPr>
          <p:cNvPr id="270" name="Shape 270"/>
          <p:cNvSpPr/>
          <p:nvPr>
            <p:ph type="body" idx="1"/>
          </p:nvPr>
        </p:nvSpPr>
        <p:spPr>
          <a:xfrm>
            <a:off x="457200" y="1600200"/>
            <a:ext cx="8229600" cy="4525963"/>
          </a:xfrm>
          <a:prstGeom prst="rect">
            <a:avLst/>
          </a:prstGeom>
        </p:spPr>
        <p:txBody>
          <a:bodyPr/>
          <a:lstStyle/>
          <a:p>
            <a:pPr lvl="0"/>
          </a:p>
        </p:txBody>
      </p:sp>
      <p:pic>
        <p:nvPicPr>
          <p:cNvPr id="271" name="image15.png"/>
          <p:cNvPicPr/>
          <p:nvPr/>
        </p:nvPicPr>
        <p:blipFill>
          <a:blip r:embed="rId3">
            <a:extLst/>
          </a:blip>
          <a:stretch>
            <a:fillRect/>
          </a:stretch>
        </p:blipFill>
        <p:spPr>
          <a:xfrm>
            <a:off x="0" y="0"/>
            <a:ext cx="2181225" cy="1438275"/>
          </a:xfrm>
          <a:prstGeom prst="rect">
            <a:avLst/>
          </a:prstGeom>
          <a:ln w="12700">
            <a:miter lim="400000"/>
          </a:ln>
        </p:spPr>
      </p:pic>
      <p:pic>
        <p:nvPicPr>
          <p:cNvPr id="272" name="image16.png"/>
          <p:cNvPicPr/>
          <p:nvPr/>
        </p:nvPicPr>
        <p:blipFill>
          <a:blip r:embed="rId4">
            <a:extLst/>
          </a:blip>
          <a:stretch>
            <a:fillRect/>
          </a:stretch>
        </p:blipFill>
        <p:spPr>
          <a:xfrm>
            <a:off x="1" y="2971800"/>
            <a:ext cx="9144001" cy="901018"/>
          </a:xfrm>
          <a:prstGeom prst="rect">
            <a:avLst/>
          </a:prstGeom>
          <a:ln w="12700">
            <a:miter lim="400000"/>
          </a:ln>
        </p:spPr>
      </p:pic>
      <p:pic>
        <p:nvPicPr>
          <p:cNvPr id="273" name="image17.png"/>
          <p:cNvPicPr/>
          <p:nvPr/>
        </p:nvPicPr>
        <p:blipFill>
          <a:blip r:embed="rId5">
            <a:extLst/>
          </a:blip>
          <a:stretch>
            <a:fillRect/>
          </a:stretch>
        </p:blipFill>
        <p:spPr>
          <a:xfrm>
            <a:off x="0" y="4267200"/>
            <a:ext cx="9144000" cy="976808"/>
          </a:xfrm>
          <a:prstGeom prst="rect">
            <a:avLst/>
          </a:prstGeom>
          <a:ln w="12700">
            <a:miter lim="400000"/>
          </a:ln>
        </p:spPr>
      </p:pic>
      <p:pic>
        <p:nvPicPr>
          <p:cNvPr id="274" name="image18.png"/>
          <p:cNvPicPr/>
          <p:nvPr/>
        </p:nvPicPr>
        <p:blipFill>
          <a:blip r:embed="rId6">
            <a:extLst/>
          </a:blip>
          <a:stretch>
            <a:fillRect/>
          </a:stretch>
        </p:blipFill>
        <p:spPr>
          <a:xfrm>
            <a:off x="0" y="5562600"/>
            <a:ext cx="9144000" cy="948736"/>
          </a:xfrm>
          <a:prstGeom prst="rect">
            <a:avLst/>
          </a:prstGeom>
          <a:ln w="12700">
            <a:miter lim="400000"/>
          </a:ln>
        </p:spPr>
      </p:pic>
    </p:spTree>
  </p:cSld>
  <p:clrMapOvr>
    <a:masterClrMapping/>
  </p:clrMapOvr>
  <p:transitio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title"/>
          </p:nvPr>
        </p:nvSpPr>
        <p:spPr>
          <a:xfrm>
            <a:off x="457200" y="274638"/>
            <a:ext cx="8229600" cy="1143001"/>
          </a:xfrm>
          <a:prstGeom prst="rect">
            <a:avLst/>
          </a:prstGeom>
        </p:spPr>
        <p:txBody>
          <a:bodyPr/>
          <a:lstStyle>
            <a:lvl1pPr defTabSz="832104">
              <a:defRPr sz="3549"/>
            </a:lvl1pPr>
          </a:lstStyle>
          <a:p>
            <a:pPr lvl="0">
              <a:defRPr sz="1800"/>
            </a:pPr>
            <a:r>
              <a:rPr sz="3549"/>
              <a:t>Set up a separate domain to serve static files</a:t>
            </a:r>
          </a:p>
        </p:txBody>
      </p:sp>
      <p:sp>
        <p:nvSpPr>
          <p:cNvPr id="279" name="Shape 279"/>
          <p:cNvSpPr/>
          <p:nvPr>
            <p:ph type="body" idx="1"/>
          </p:nvPr>
        </p:nvSpPr>
        <p:spPr>
          <a:xfrm>
            <a:off x="0" y="3962400"/>
            <a:ext cx="8915400" cy="2163764"/>
          </a:xfrm>
          <a:prstGeom prst="rect">
            <a:avLst/>
          </a:prstGeom>
        </p:spPr>
        <p:txBody>
          <a:bodyPr/>
          <a:lstStyle/>
          <a:p>
            <a:pPr lvl="1" marL="285750" indent="171450" algn="ctr">
              <a:spcBef>
                <a:spcPts val="600"/>
              </a:spcBef>
              <a:buSzTx/>
              <a:buNone/>
              <a:defRPr sz="1800"/>
            </a:pPr>
            <a:r>
              <a:rPr sz="2800"/>
              <a:t>Makes a huge difference since the main instance of site is running IIS and the static files are served by a much lighter-weight,  faster </a:t>
            </a:r>
            <a:r>
              <a:rPr sz="2800" u="sng">
                <a:solidFill>
                  <a:srgbClr val="0000FF"/>
                </a:solidFill>
                <a:uFill>
                  <a:solidFill>
                    <a:srgbClr val="0000FF"/>
                  </a:solidFill>
                </a:uFill>
                <a:hlinkClick r:id="rId2" invalidUrl="" action="" tgtFrame="" tooltip="" history="1" highlightClick="0" endSnd="0"/>
              </a:rPr>
              <a:t>Nginx</a:t>
            </a:r>
            <a:r>
              <a:rPr sz="2800"/>
              <a:t> server</a:t>
            </a:r>
          </a:p>
        </p:txBody>
      </p:sp>
      <p:pic>
        <p:nvPicPr>
          <p:cNvPr id="280" name="image19.png" descr="http://sysmox.com/blog/wp-content/uploads/2011/07/nginx.png"/>
          <p:cNvPicPr/>
          <p:nvPr/>
        </p:nvPicPr>
        <p:blipFill>
          <a:blip r:embed="rId3">
            <a:extLst/>
          </a:blip>
          <a:stretch>
            <a:fillRect/>
          </a:stretch>
        </p:blipFill>
        <p:spPr>
          <a:xfrm>
            <a:off x="2895600" y="1676400"/>
            <a:ext cx="3429000" cy="2143125"/>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title"/>
          </p:nvPr>
        </p:nvSpPr>
        <p:spPr>
          <a:xfrm>
            <a:off x="457200" y="274638"/>
            <a:ext cx="8229600" cy="1143001"/>
          </a:xfrm>
          <a:prstGeom prst="rect">
            <a:avLst/>
          </a:prstGeom>
        </p:spPr>
        <p:txBody>
          <a:bodyPr/>
          <a:lstStyle/>
          <a:p>
            <a:pPr lvl="0">
              <a:defRPr sz="1800"/>
            </a:pPr>
            <a:r>
              <a:rPr sz="4400"/>
              <a:t>Cache</a:t>
            </a:r>
          </a:p>
        </p:txBody>
      </p:sp>
      <p:sp>
        <p:nvSpPr>
          <p:cNvPr id="74" name="Shape 74"/>
          <p:cNvSpPr/>
          <p:nvPr>
            <p:ph type="body" idx="1"/>
          </p:nvPr>
        </p:nvSpPr>
        <p:spPr>
          <a:xfrm>
            <a:off x="457200" y="1600200"/>
            <a:ext cx="8229600" cy="4525963"/>
          </a:xfrm>
          <a:prstGeom prst="rect">
            <a:avLst/>
          </a:prstGeom>
        </p:spPr>
        <p:txBody>
          <a:bodyPr/>
          <a:lstStyle/>
          <a:p>
            <a:pPr lvl="0" marL="301752" indent="-301752" defTabSz="804672">
              <a:lnSpc>
                <a:spcPct val="80000"/>
              </a:lnSpc>
              <a:spcBef>
                <a:spcPts val="500"/>
              </a:spcBef>
              <a:defRPr sz="1800"/>
            </a:pPr>
            <a:r>
              <a:rPr sz="2376"/>
              <a:t>Static Content (Js, Css, Image)</a:t>
            </a:r>
            <a:endParaRPr sz="2376"/>
          </a:p>
          <a:p>
            <a:pPr lvl="1" marL="653795" indent="-251459" defTabSz="804672">
              <a:lnSpc>
                <a:spcPct val="80000"/>
              </a:lnSpc>
              <a:spcBef>
                <a:spcPts val="400"/>
              </a:spcBef>
              <a:defRPr sz="1800"/>
            </a:pPr>
            <a:r>
              <a:rPr sz="2024"/>
              <a:t>External File</a:t>
            </a:r>
            <a:endParaRPr sz="2024"/>
          </a:p>
          <a:p>
            <a:pPr lvl="1" marL="653795" indent="-251459" defTabSz="804672">
              <a:lnSpc>
                <a:spcPct val="80000"/>
              </a:lnSpc>
              <a:spcBef>
                <a:spcPts val="400"/>
              </a:spcBef>
              <a:defRPr sz="1800"/>
            </a:pPr>
            <a:r>
              <a:rPr sz="2024"/>
              <a:t>html5 cache</a:t>
            </a:r>
            <a:endParaRPr sz="2024"/>
          </a:p>
          <a:p>
            <a:pPr lvl="0" marL="257047" indent="-257047" defTabSz="804672">
              <a:lnSpc>
                <a:spcPct val="80000"/>
              </a:lnSpc>
              <a:spcBef>
                <a:spcPts val="500"/>
              </a:spcBef>
              <a:defRPr sz="1800"/>
            </a:pPr>
            <a:r>
              <a:rPr sz="2024"/>
              <a:t>Cache Headers</a:t>
            </a:r>
            <a:endParaRPr sz="2024"/>
          </a:p>
          <a:p>
            <a:pPr lvl="1" marL="653795" indent="-251459" defTabSz="804672">
              <a:lnSpc>
                <a:spcPct val="80000"/>
              </a:lnSpc>
              <a:spcBef>
                <a:spcPts val="400"/>
              </a:spcBef>
              <a:defRPr sz="1800"/>
            </a:pPr>
            <a:r>
              <a:rPr sz="2024"/>
              <a:t>Expires Header</a:t>
            </a:r>
            <a:endParaRPr sz="2024"/>
          </a:p>
          <a:p>
            <a:pPr lvl="1" marL="653795" indent="-251459" defTabSz="804672">
              <a:lnSpc>
                <a:spcPct val="80000"/>
              </a:lnSpc>
              <a:spcBef>
                <a:spcPts val="400"/>
              </a:spcBef>
              <a:defRPr sz="1800"/>
            </a:pPr>
            <a:r>
              <a:rPr sz="2024"/>
              <a:t>Cache Control</a:t>
            </a:r>
            <a:endParaRPr sz="2024"/>
          </a:p>
          <a:p>
            <a:pPr lvl="0" marL="257047" indent="-257047" defTabSz="804672">
              <a:lnSpc>
                <a:spcPct val="80000"/>
              </a:lnSpc>
              <a:spcBef>
                <a:spcPts val="500"/>
              </a:spcBef>
              <a:defRPr sz="1800"/>
            </a:pPr>
            <a:r>
              <a:rPr sz="2024"/>
              <a:t>Conditional HTTP requests</a:t>
            </a:r>
            <a:endParaRPr sz="2024"/>
          </a:p>
          <a:p>
            <a:pPr lvl="1" marL="653795" indent="-251459" defTabSz="804672">
              <a:lnSpc>
                <a:spcPct val="80000"/>
              </a:lnSpc>
              <a:spcBef>
                <a:spcPts val="400"/>
              </a:spcBef>
              <a:defRPr sz="1800"/>
            </a:pPr>
            <a:r>
              <a:rPr sz="2024"/>
              <a:t>Etags (content based)</a:t>
            </a:r>
            <a:endParaRPr sz="2024"/>
          </a:p>
          <a:p>
            <a:pPr lvl="1" marL="653795" indent="-251459" defTabSz="804672">
              <a:lnSpc>
                <a:spcPct val="80000"/>
              </a:lnSpc>
              <a:spcBef>
                <a:spcPts val="400"/>
              </a:spcBef>
              <a:defRPr sz="1800"/>
            </a:pPr>
            <a:r>
              <a:rPr sz="2024"/>
              <a:t>Last-modified (date based)</a:t>
            </a:r>
            <a:endParaRPr sz="2024"/>
          </a:p>
          <a:p>
            <a:pPr lvl="0" marL="301752" indent="-301752" defTabSz="804672">
              <a:lnSpc>
                <a:spcPct val="80000"/>
              </a:lnSpc>
              <a:spcBef>
                <a:spcPts val="500"/>
              </a:spcBef>
              <a:defRPr sz="1800"/>
            </a:pPr>
            <a:r>
              <a:rPr sz="2376"/>
              <a:t>Java script</a:t>
            </a:r>
            <a:endParaRPr sz="2376"/>
          </a:p>
          <a:p>
            <a:pPr lvl="1" marL="653795" indent="-251459" defTabSz="804672">
              <a:lnSpc>
                <a:spcPct val="80000"/>
              </a:lnSpc>
              <a:spcBef>
                <a:spcPts val="400"/>
              </a:spcBef>
              <a:defRPr sz="1800"/>
            </a:pPr>
            <a:r>
              <a:rPr sz="2024"/>
              <a:t>Cache jquery</a:t>
            </a:r>
            <a:endParaRPr sz="2024"/>
          </a:p>
          <a:p>
            <a:pPr lvl="0" marL="301752" indent="-301752" defTabSz="804672">
              <a:lnSpc>
                <a:spcPct val="80000"/>
              </a:lnSpc>
              <a:spcBef>
                <a:spcPts val="500"/>
              </a:spcBef>
              <a:defRPr sz="1800"/>
            </a:pPr>
            <a:r>
              <a:rPr sz="2376"/>
              <a:t>Data</a:t>
            </a:r>
            <a:endParaRPr sz="2376"/>
          </a:p>
          <a:p>
            <a:pPr lvl="1" marL="653795" indent="-251459" defTabSz="804672">
              <a:lnSpc>
                <a:spcPct val="80000"/>
              </a:lnSpc>
              <a:spcBef>
                <a:spcPts val="400"/>
              </a:spcBef>
              <a:defRPr sz="1800"/>
            </a:pPr>
            <a:r>
              <a:rPr sz="2024"/>
              <a:t>Local var, session storage, Local storage, index db</a:t>
            </a:r>
            <a:endParaRPr sz="2024"/>
          </a:p>
          <a:p>
            <a:pPr lvl="1" marL="653795" indent="-251459" defTabSz="804672">
              <a:lnSpc>
                <a:spcPct val="80000"/>
              </a:lnSpc>
              <a:spcBef>
                <a:spcPts val="400"/>
              </a:spcBef>
              <a:defRPr sz="1800"/>
            </a:pPr>
            <a:r>
              <a:rPr sz="2024"/>
              <a:t>Cache ajax</a:t>
            </a:r>
          </a:p>
        </p:txBody>
      </p:sp>
    </p:spTree>
  </p:cSld>
  <p:clrMapOvr>
    <a:masterClrMapping/>
  </p:clrMapOvr>
  <p:transitio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xfrm>
            <a:off x="457200" y="274638"/>
            <a:ext cx="8229600" cy="1143001"/>
          </a:xfrm>
          <a:prstGeom prst="rect">
            <a:avLst/>
          </a:prstGeom>
        </p:spPr>
        <p:txBody>
          <a:bodyPr/>
          <a:lstStyle/>
          <a:p>
            <a:pPr lvl="0">
              <a:defRPr sz="1800"/>
            </a:pPr>
            <a:r>
              <a:rPr b="1" sz="4400"/>
              <a:t>CDN</a:t>
            </a:r>
            <a:r>
              <a:rPr sz="4400"/>
              <a:t> (Content delivery network)</a:t>
            </a:r>
          </a:p>
        </p:txBody>
      </p:sp>
      <p:sp>
        <p:nvSpPr>
          <p:cNvPr id="283" name="Shape 283"/>
          <p:cNvSpPr/>
          <p:nvPr/>
        </p:nvSpPr>
        <p:spPr>
          <a:xfrm>
            <a:off x="609600" y="6069329"/>
            <a:ext cx="8305800" cy="2819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sz="1100">
                <a:latin typeface="Arial Unicode MS"/>
                <a:ea typeface="Arial Unicode MS"/>
                <a:cs typeface="Arial Unicode MS"/>
                <a:sym typeface="Arial Unicode MS"/>
              </a:rPr>
              <a:t>&lt;script type="text/javascript" src="//ajax.googleapis.com/ajax/libs/jquery/1.7.2/jquery.min.js"&gt;&lt;/script&gt;</a:t>
            </a:r>
            <a:r>
              <a:rPr sz="1100">
                <a:latin typeface="Arial Bold"/>
                <a:ea typeface="Arial Bold"/>
                <a:cs typeface="Arial Bold"/>
                <a:sym typeface="Arial Bold"/>
              </a:rPr>
              <a:t> </a:t>
            </a:r>
          </a:p>
        </p:txBody>
      </p:sp>
      <p:pic>
        <p:nvPicPr>
          <p:cNvPr id="284" name="image20.jpg" descr="http://blog.whatclinic.com/wp-content/uploads/2009/05/content-delivery-network.jpg"/>
          <p:cNvPicPr/>
          <p:nvPr/>
        </p:nvPicPr>
        <p:blipFill>
          <a:blip r:embed="rId3">
            <a:extLst/>
          </a:blip>
          <a:stretch>
            <a:fillRect/>
          </a:stretch>
        </p:blipFill>
        <p:spPr>
          <a:xfrm>
            <a:off x="1676400" y="1600200"/>
            <a:ext cx="5648325" cy="4076702"/>
          </a:xfrm>
          <a:prstGeom prst="rect">
            <a:avLst/>
          </a:prstGeom>
          <a:ln w="12700">
            <a:miter lim="400000"/>
          </a:ln>
        </p:spPr>
      </p:pic>
    </p:spTree>
  </p:cSld>
  <p:clrMapOvr>
    <a:masterClrMapping/>
  </p:clrMapOvr>
  <p:transitio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title"/>
          </p:nvPr>
        </p:nvSpPr>
        <p:spPr>
          <a:xfrm>
            <a:off x="457200" y="274638"/>
            <a:ext cx="8229600" cy="1143001"/>
          </a:xfrm>
          <a:prstGeom prst="rect">
            <a:avLst/>
          </a:prstGeom>
        </p:spPr>
        <p:txBody>
          <a:bodyPr/>
          <a:lstStyle>
            <a:lvl1pPr defTabSz="813816">
              <a:defRPr b="1" sz="3916"/>
            </a:lvl1pPr>
          </a:lstStyle>
          <a:p>
            <a:pPr lvl="0">
              <a:defRPr b="0" sz="1800"/>
            </a:pPr>
            <a:r>
              <a:rPr b="1" sz="3916"/>
              <a:t>You aren’t using a fallback for CDN</a:t>
            </a:r>
          </a:p>
        </p:txBody>
      </p:sp>
      <p:sp>
        <p:nvSpPr>
          <p:cNvPr id="289" name="Shape 289"/>
          <p:cNvSpPr/>
          <p:nvPr/>
        </p:nvSpPr>
        <p:spPr>
          <a:xfrm>
            <a:off x="304800" y="4021544"/>
            <a:ext cx="8686800" cy="16916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b="1"/>
              <a:t>&lt;script src="//ajax.googleapis.com/ajax/libs/jquery/1.7.2/jquery.min.js"&gt;&lt;/script&gt; </a:t>
            </a:r>
            <a:endParaRPr b="1"/>
          </a:p>
          <a:p>
            <a:pPr lvl="0"/>
            <a:r>
              <a:rPr b="1"/>
              <a:t>&lt;script&gt;</a:t>
            </a:r>
            <a:endParaRPr b="1"/>
          </a:p>
          <a:p>
            <a:pPr lvl="0"/>
            <a:r>
              <a:rPr b="1"/>
              <a:t>window.jQuery || document.write('&lt;script src="js/libs/jquery-1.7.2.min.js"&gt;&lt;\/script&gt;')</a:t>
            </a:r>
            <a:endParaRPr b="1"/>
          </a:p>
          <a:p>
            <a:pPr lvl="0"/>
            <a:r>
              <a:rPr b="1"/>
              <a:t>&lt;/script&gt; </a:t>
            </a:r>
          </a:p>
        </p:txBody>
      </p:sp>
      <p:pic>
        <p:nvPicPr>
          <p:cNvPr id="290" name="image21.jpg" descr="https://encrypted-tbn1.gstatic.com/images?q=tbn:ANd9GcRIXxZQguR7UI_nlsv-1AsxKl4VP75pfT_omcFYPUBVEExrhXBu"/>
          <p:cNvPicPr/>
          <p:nvPr/>
        </p:nvPicPr>
        <p:blipFill>
          <a:blip r:embed="rId3">
            <a:extLst/>
          </a:blip>
          <a:stretch>
            <a:fillRect/>
          </a:stretch>
        </p:blipFill>
        <p:spPr>
          <a:xfrm>
            <a:off x="2819400" y="1203859"/>
            <a:ext cx="3505200" cy="2697362"/>
          </a:xfrm>
          <a:prstGeom prst="rect">
            <a:avLst/>
          </a:prstGeom>
          <a:ln w="12700">
            <a:miter lim="400000"/>
          </a:ln>
        </p:spPr>
      </p:pic>
    </p:spTree>
  </p:cSld>
  <p:clrMapOvr>
    <a:masterClrMapping/>
  </p:clrMapOvr>
  <p:transitio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Shape 294"/>
          <p:cNvSpPr/>
          <p:nvPr>
            <p:ph type="body" idx="1"/>
          </p:nvPr>
        </p:nvSpPr>
        <p:spPr>
          <a:xfrm>
            <a:off x="457200" y="5029200"/>
            <a:ext cx="8229600" cy="1096963"/>
          </a:xfrm>
          <a:prstGeom prst="rect">
            <a:avLst/>
          </a:prstGeom>
        </p:spPr>
        <p:txBody>
          <a:bodyPr/>
          <a:lstStyle>
            <a:lvl1pPr>
              <a:lnSpc>
                <a:spcPct val="80000"/>
              </a:lnSpc>
              <a:spcBef>
                <a:spcPts val="400"/>
              </a:spcBef>
              <a:buSzTx/>
              <a:buNone/>
              <a:defRPr sz="2000"/>
            </a:lvl1pPr>
          </a:lstStyle>
          <a:p>
            <a:pPr lvl="0">
              <a:defRPr sz="1800"/>
            </a:pPr>
            <a:r>
              <a:rPr sz="2000"/>
              <a:t>	Unlike to other hosted libraries that of Google or Microsoft, they only host the most popular libraries whereas CDNJS host the other stuff too with over 145 libraries which is almost 15 times of  libraries hosted at Google. </a:t>
            </a:r>
          </a:p>
        </p:txBody>
      </p:sp>
      <p:pic>
        <p:nvPicPr>
          <p:cNvPr id="295" name="image22.jpg" descr="https://encrypted-tbn2.gstatic.com/images?q=tbn:ANd9GcSfNNTdWibCVnIbP6LR-JenwcQnmxu90ipiQe2fGIJf4JWIyqx0"/>
          <p:cNvPicPr/>
          <p:nvPr/>
        </p:nvPicPr>
        <p:blipFill>
          <a:blip r:embed="rId3">
            <a:extLst/>
          </a:blip>
          <a:stretch>
            <a:fillRect/>
          </a:stretch>
        </p:blipFill>
        <p:spPr>
          <a:xfrm>
            <a:off x="2362200" y="2438400"/>
            <a:ext cx="3962390" cy="990600"/>
          </a:xfrm>
          <a:prstGeom prst="rect">
            <a:avLst/>
          </a:prstGeom>
          <a:ln w="12700">
            <a:miter lim="400000"/>
          </a:ln>
        </p:spPr>
      </p:pic>
    </p:spTree>
  </p:cSld>
  <p:clrMapOvr>
    <a:masterClrMapping/>
  </p:clrMapOvr>
  <p:transitio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xfrm>
            <a:off x="457200" y="274638"/>
            <a:ext cx="8229600" cy="1143001"/>
          </a:xfrm>
          <a:prstGeom prst="rect">
            <a:avLst/>
          </a:prstGeom>
        </p:spPr>
        <p:txBody>
          <a:bodyPr/>
          <a:lstStyle/>
          <a:p>
            <a:pPr lvl="0">
              <a:defRPr sz="1800"/>
            </a:pPr>
            <a:r>
              <a:rPr sz="4400"/>
              <a:t>Minimize DNS lookups</a:t>
            </a:r>
          </a:p>
        </p:txBody>
      </p:sp>
      <p:sp>
        <p:nvSpPr>
          <p:cNvPr id="300" name="Shape 300"/>
          <p:cNvSpPr/>
          <p:nvPr>
            <p:ph type="body" idx="1"/>
          </p:nvPr>
        </p:nvSpPr>
        <p:spPr>
          <a:xfrm>
            <a:off x="304800" y="6248400"/>
            <a:ext cx="8839200" cy="609600"/>
          </a:xfrm>
          <a:prstGeom prst="rect">
            <a:avLst/>
          </a:prstGeom>
        </p:spPr>
        <p:txBody>
          <a:bodyPr/>
          <a:lstStyle>
            <a:lvl1pPr marL="336042" indent="-336042" defTabSz="896111">
              <a:lnSpc>
                <a:spcPct val="80000"/>
              </a:lnSpc>
              <a:spcBef>
                <a:spcPts val="400"/>
              </a:spcBef>
              <a:buSzTx/>
              <a:buNone/>
              <a:defRPr sz="1960"/>
            </a:lvl1pPr>
          </a:lstStyle>
          <a:p>
            <a:pPr lvl="0">
              <a:defRPr sz="1800"/>
            </a:pPr>
            <a:r>
              <a:rPr sz="1960"/>
              <a:t> It takes 20-120 milliseconds for DNS to lookup the IP address for a given hostname.</a:t>
            </a:r>
          </a:p>
        </p:txBody>
      </p:sp>
      <p:pic>
        <p:nvPicPr>
          <p:cNvPr id="301" name="image23.gif" descr="http://coewww.rutgers.edu/www1/linuxclass2009/lessons/lesson9/DNS-lookup.gif"/>
          <p:cNvPicPr/>
          <p:nvPr/>
        </p:nvPicPr>
        <p:blipFill>
          <a:blip r:embed="rId3">
            <a:extLst/>
          </a:blip>
          <a:stretch>
            <a:fillRect/>
          </a:stretch>
        </p:blipFill>
        <p:spPr>
          <a:xfrm>
            <a:off x="914400" y="1219200"/>
            <a:ext cx="7239001" cy="5101684"/>
          </a:xfrm>
          <a:prstGeom prst="rect">
            <a:avLst/>
          </a:prstGeom>
          <a:ln w="12700">
            <a:miter lim="400000"/>
          </a:ln>
        </p:spPr>
      </p:pic>
    </p:spTree>
  </p:cSld>
  <p:clrMapOvr>
    <a:masterClrMapping/>
  </p:clrMapOvr>
  <p:transitio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xfrm>
            <a:off x="457200" y="274638"/>
            <a:ext cx="8229600" cy="1143001"/>
          </a:xfrm>
          <a:prstGeom prst="rect">
            <a:avLst/>
          </a:prstGeom>
        </p:spPr>
        <p:txBody>
          <a:bodyPr/>
          <a:lstStyle/>
          <a:p>
            <a:pPr lvl="0">
              <a:defRPr sz="1800"/>
            </a:pPr>
            <a:r>
              <a:rPr sz="4400"/>
              <a:t>Keep Components under 25K</a:t>
            </a:r>
          </a:p>
        </p:txBody>
      </p:sp>
      <p:sp>
        <p:nvSpPr>
          <p:cNvPr id="306" name="Shape 306"/>
          <p:cNvSpPr/>
          <p:nvPr>
            <p:ph type="body" idx="1"/>
          </p:nvPr>
        </p:nvSpPr>
        <p:spPr>
          <a:xfrm>
            <a:off x="457200" y="5562600"/>
            <a:ext cx="8229600" cy="563563"/>
          </a:xfrm>
          <a:prstGeom prst="rect">
            <a:avLst/>
          </a:prstGeom>
        </p:spPr>
        <p:txBody>
          <a:bodyPr/>
          <a:lstStyle>
            <a:lvl1pPr>
              <a:spcBef>
                <a:spcPts val="600"/>
              </a:spcBef>
              <a:buSzTx/>
              <a:buNone/>
              <a:defRPr sz="2900"/>
            </a:lvl1pPr>
          </a:lstStyle>
          <a:p>
            <a:pPr lvl="0">
              <a:defRPr sz="1800"/>
            </a:pPr>
            <a:r>
              <a:rPr sz="2900"/>
              <a:t>iPhone won't cache components bigger than 25K</a:t>
            </a:r>
          </a:p>
        </p:txBody>
      </p:sp>
      <p:pic>
        <p:nvPicPr>
          <p:cNvPr id="307" name="image24.jpg" descr="https://encrypted-tbn0.gstatic.com/images?q=tbn:ANd9GcRKRHHUXXGHC2Y-YJahhp7wiFhuiq9K03Pw3Gd3KfNB7LlXwTEafg"/>
          <p:cNvPicPr/>
          <p:nvPr/>
        </p:nvPicPr>
        <p:blipFill>
          <a:blip r:embed="rId2">
            <a:extLst/>
          </a:blip>
          <a:stretch>
            <a:fillRect/>
          </a:stretch>
        </p:blipFill>
        <p:spPr>
          <a:xfrm>
            <a:off x="2895600" y="2286000"/>
            <a:ext cx="3764042" cy="2819400"/>
          </a:xfrm>
          <a:prstGeom prst="rect">
            <a:avLst/>
          </a:prstGeom>
          <a:ln w="12700">
            <a:miter lim="400000"/>
          </a:ln>
        </p:spPr>
      </p:pic>
    </p:spTree>
  </p:cSld>
  <p:clrMapOvr>
    <a:masterClrMapping/>
  </p:clrMapOvr>
  <p:transitio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Shape 309"/>
          <p:cNvSpPr/>
          <p:nvPr>
            <p:ph type="title"/>
          </p:nvPr>
        </p:nvSpPr>
        <p:spPr>
          <a:xfrm>
            <a:off x="457200" y="274638"/>
            <a:ext cx="8229600" cy="1143001"/>
          </a:xfrm>
          <a:prstGeom prst="rect">
            <a:avLst/>
          </a:prstGeom>
        </p:spPr>
        <p:txBody>
          <a:bodyPr/>
          <a:lstStyle/>
          <a:p>
            <a:pPr lvl="0">
              <a:defRPr sz="1800"/>
            </a:pPr>
            <a:r>
              <a:rPr sz="4400"/>
              <a:t>Expire cache</a:t>
            </a:r>
          </a:p>
        </p:txBody>
      </p:sp>
      <p:sp>
        <p:nvSpPr>
          <p:cNvPr id="310" name="Shape 310"/>
          <p:cNvSpPr/>
          <p:nvPr/>
        </p:nvSpPr>
        <p:spPr>
          <a:xfrm>
            <a:off x="457200" y="2760979"/>
            <a:ext cx="9829800" cy="4216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000">
                <a:latin typeface="Arial Unicode MS"/>
                <a:ea typeface="Arial Unicode MS"/>
                <a:cs typeface="Arial Unicode MS"/>
                <a:sym typeface="Arial Unicode MS"/>
              </a:defRPr>
            </a:lvl1pPr>
          </a:lstStyle>
          <a:p>
            <a:pPr lvl="0">
              <a:defRPr sz="1800"/>
            </a:pPr>
            <a:r>
              <a:rPr sz="2000"/>
              <a:t>&lt;script type="text/javascript" src="imagescript.js?version=1"&gt;&lt;/script&gt;</a:t>
            </a:r>
          </a:p>
        </p:txBody>
      </p:sp>
    </p:spTree>
  </p:cSld>
  <p:clrMapOvr>
    <a:masterClrMapping/>
  </p:clrMapOvr>
  <p:transitio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2" name="Shape 312"/>
          <p:cNvSpPr/>
          <p:nvPr>
            <p:ph type="title"/>
          </p:nvPr>
        </p:nvSpPr>
        <p:spPr>
          <a:xfrm>
            <a:off x="457200" y="274638"/>
            <a:ext cx="8229600" cy="1143001"/>
          </a:xfrm>
          <a:prstGeom prst="rect">
            <a:avLst/>
          </a:prstGeom>
        </p:spPr>
        <p:txBody>
          <a:bodyPr/>
          <a:lstStyle/>
          <a:p>
            <a:pPr lvl="0">
              <a:defRPr sz="1800"/>
            </a:pPr>
            <a:r>
              <a:rPr sz="4400"/>
              <a:t>Ajax Cache</a:t>
            </a:r>
          </a:p>
        </p:txBody>
      </p:sp>
      <p:pic>
        <p:nvPicPr>
          <p:cNvPr id="313" name="image25.png"/>
          <p:cNvPicPr/>
          <p:nvPr/>
        </p:nvPicPr>
        <p:blipFill>
          <a:blip r:embed="rId2">
            <a:extLst/>
          </a:blip>
          <a:stretch>
            <a:fillRect/>
          </a:stretch>
        </p:blipFill>
        <p:spPr>
          <a:xfrm>
            <a:off x="685800" y="1295400"/>
            <a:ext cx="7770304" cy="4953000"/>
          </a:xfrm>
          <a:prstGeom prst="rect">
            <a:avLst/>
          </a:prstGeom>
          <a:ln w="12700">
            <a:miter lim="400000"/>
          </a:ln>
        </p:spPr>
      </p:pic>
    </p:spTree>
  </p:cSld>
  <p:clrMapOvr>
    <a:masterClrMapping/>
  </p:clrMapOvr>
  <p:transitio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ph type="title"/>
          </p:nvPr>
        </p:nvSpPr>
        <p:spPr>
          <a:xfrm>
            <a:off x="457200" y="274638"/>
            <a:ext cx="8229600" cy="1143001"/>
          </a:xfrm>
          <a:prstGeom prst="rect">
            <a:avLst/>
          </a:prstGeom>
        </p:spPr>
        <p:txBody>
          <a:bodyPr/>
          <a:lstStyle/>
          <a:p>
            <a:pPr lvl="0">
              <a:defRPr sz="1800"/>
            </a:pPr>
            <a:r>
              <a:rPr sz="4400"/>
              <a:t>Ajax Cache</a:t>
            </a:r>
          </a:p>
        </p:txBody>
      </p:sp>
      <p:pic>
        <p:nvPicPr>
          <p:cNvPr id="316" name="image26.png"/>
          <p:cNvPicPr/>
          <p:nvPr/>
        </p:nvPicPr>
        <p:blipFill>
          <a:blip r:embed="rId2">
            <a:extLst/>
          </a:blip>
          <a:stretch>
            <a:fillRect/>
          </a:stretch>
        </p:blipFill>
        <p:spPr>
          <a:xfrm>
            <a:off x="914400" y="1447800"/>
            <a:ext cx="7382831" cy="4557713"/>
          </a:xfrm>
          <a:prstGeom prst="rect">
            <a:avLst/>
          </a:prstGeom>
          <a:ln w="12700">
            <a:miter lim="400000"/>
          </a:ln>
        </p:spPr>
      </p:pic>
    </p:spTree>
  </p:cSld>
  <p:clrMapOvr>
    <a:masterClrMapping/>
  </p:clrMapOvr>
  <p:transitio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p:nvPr>
            <p:ph type="title"/>
          </p:nvPr>
        </p:nvSpPr>
        <p:spPr>
          <a:xfrm>
            <a:off x="457200" y="274638"/>
            <a:ext cx="8229600" cy="1143001"/>
          </a:xfrm>
          <a:prstGeom prst="rect">
            <a:avLst/>
          </a:prstGeom>
        </p:spPr>
        <p:txBody>
          <a:bodyPr/>
          <a:lstStyle>
            <a:lvl1pPr>
              <a:defRPr b="1"/>
            </a:lvl1pPr>
          </a:lstStyle>
          <a:p>
            <a:pPr lvl="0">
              <a:defRPr b="0" sz="1800"/>
            </a:pPr>
            <a:r>
              <a:rPr b="1" sz="4400"/>
              <a:t>Cache your objects!</a:t>
            </a:r>
          </a:p>
        </p:txBody>
      </p:sp>
      <p:sp>
        <p:nvSpPr>
          <p:cNvPr id="319" name="Shape 319"/>
          <p:cNvSpPr/>
          <p:nvPr/>
        </p:nvSpPr>
        <p:spPr>
          <a:xfrm>
            <a:off x="654804" y="1476216"/>
            <a:ext cx="8184396" cy="2514600"/>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normAutofit fontScale="100000" lnSpcReduction="0"/>
          </a:bodyPr>
          <a:lstStyle/>
          <a:p>
            <a:pPr lvl="0" defTabSz="868680"/>
            <a:r>
              <a:rPr sz="2280"/>
              <a:t>&lt;script&gt; </a:t>
            </a:r>
            <a:endParaRPr sz="2280"/>
          </a:p>
          <a:p>
            <a:pPr lvl="0" defTabSz="868680"/>
            <a:r>
              <a:rPr sz="2280"/>
              <a:t>for (i=0;i&lt;document.images.length;i++)</a:t>
            </a:r>
            <a:endParaRPr sz="2280"/>
          </a:p>
          <a:p>
            <a:pPr lvl="0" defTabSz="868680"/>
            <a:r>
              <a:rPr sz="2280"/>
              <a:t>{</a:t>
            </a:r>
            <a:endParaRPr sz="2280"/>
          </a:p>
          <a:p>
            <a:pPr lvl="0" defTabSz="868680"/>
            <a:r>
              <a:rPr sz="2280"/>
              <a:t>	 document.images[i].src="blank.gif“; </a:t>
            </a:r>
            <a:endParaRPr sz="2280"/>
          </a:p>
          <a:p>
            <a:pPr lvl="0" defTabSz="868680"/>
            <a:r>
              <a:rPr sz="2280"/>
              <a:t>}</a:t>
            </a:r>
            <a:endParaRPr sz="2280"/>
          </a:p>
          <a:p>
            <a:pPr lvl="0" defTabSz="868680"/>
            <a:r>
              <a:rPr sz="2280"/>
              <a:t>&lt;/script&gt;</a:t>
            </a:r>
            <a:endParaRPr sz="2280"/>
          </a:p>
        </p:txBody>
      </p:sp>
      <p:sp>
        <p:nvSpPr>
          <p:cNvPr id="320" name="Shape 320"/>
          <p:cNvSpPr/>
          <p:nvPr/>
        </p:nvSpPr>
        <p:spPr>
          <a:xfrm>
            <a:off x="609600" y="4191000"/>
            <a:ext cx="8229600" cy="2362200"/>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normAutofit fontScale="100000" lnSpcReduction="0"/>
          </a:bodyPr>
          <a:lstStyle/>
          <a:p>
            <a:pPr lvl="0">
              <a:lnSpc>
                <a:spcPct val="90000"/>
              </a:lnSpc>
            </a:pPr>
            <a:r>
              <a:rPr sz="2200"/>
              <a:t>&lt;script&gt; </a:t>
            </a:r>
            <a:endParaRPr sz="1600"/>
          </a:p>
          <a:p>
            <a:pPr lvl="0">
              <a:lnSpc>
                <a:spcPct val="90000"/>
              </a:lnSpc>
            </a:pPr>
            <a:r>
              <a:rPr sz="2200"/>
              <a:t>var theimages=document.images; </a:t>
            </a:r>
            <a:endParaRPr sz="1600"/>
          </a:p>
          <a:p>
            <a:pPr lvl="0">
              <a:lnSpc>
                <a:spcPct val="90000"/>
              </a:lnSpc>
            </a:pPr>
            <a:r>
              <a:rPr sz="2200"/>
              <a:t>for (i=0;i&lt;theimages.length;i++) </a:t>
            </a:r>
            <a:endParaRPr sz="1600"/>
          </a:p>
          <a:p>
            <a:pPr lvl="0">
              <a:lnSpc>
                <a:spcPct val="90000"/>
              </a:lnSpc>
            </a:pPr>
            <a:r>
              <a:rPr sz="2200"/>
              <a:t>{</a:t>
            </a:r>
            <a:endParaRPr sz="1600"/>
          </a:p>
          <a:p>
            <a:pPr lvl="0">
              <a:lnSpc>
                <a:spcPct val="90000"/>
              </a:lnSpc>
            </a:pPr>
            <a:r>
              <a:rPr sz="2200"/>
              <a:t>	theimages[i].src="blank.gif“; </a:t>
            </a:r>
            <a:endParaRPr sz="1600"/>
          </a:p>
          <a:p>
            <a:pPr lvl="0">
              <a:lnSpc>
                <a:spcPct val="90000"/>
              </a:lnSpc>
            </a:pPr>
            <a:r>
              <a:rPr sz="2200"/>
              <a:t>}</a:t>
            </a:r>
            <a:endParaRPr sz="1600"/>
          </a:p>
          <a:p>
            <a:pPr lvl="0">
              <a:lnSpc>
                <a:spcPct val="90000"/>
              </a:lnSpc>
            </a:pPr>
            <a:r>
              <a:rPr sz="2200"/>
              <a:t>&lt;/script&gt;</a:t>
            </a:r>
          </a:p>
        </p:txBody>
      </p:sp>
    </p:spTree>
  </p:cSld>
  <p:clrMapOvr>
    <a:masterClrMapping/>
  </p:clrMapOvr>
  <p:transitio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title"/>
          </p:nvPr>
        </p:nvSpPr>
        <p:spPr>
          <a:xfrm>
            <a:off x="457200" y="274638"/>
            <a:ext cx="8229600" cy="1143001"/>
          </a:xfrm>
          <a:prstGeom prst="rect">
            <a:avLst/>
          </a:prstGeom>
        </p:spPr>
        <p:txBody>
          <a:bodyPr/>
          <a:lstStyle>
            <a:lvl1pPr>
              <a:defRPr b="1"/>
            </a:lvl1pPr>
          </a:lstStyle>
          <a:p>
            <a:pPr lvl="0">
              <a:defRPr b="0" sz="1800"/>
            </a:pPr>
            <a:r>
              <a:rPr b="1" sz="4400"/>
              <a:t>Chain JQuery</a:t>
            </a:r>
          </a:p>
        </p:txBody>
      </p:sp>
      <p:sp>
        <p:nvSpPr>
          <p:cNvPr id="325" name="Shape 325"/>
          <p:cNvSpPr/>
          <p:nvPr/>
        </p:nvSpPr>
        <p:spPr>
          <a:xfrm>
            <a:off x="654804" y="1476216"/>
            <a:ext cx="8184396" cy="2514600"/>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normAutofit fontScale="100000" lnSpcReduction="0"/>
          </a:bodyPr>
          <a:lstStyle/>
          <a:p>
            <a:pPr lvl="0"/>
            <a:r>
              <a:rPr sz="2400"/>
              <a:t>$(“#mydiv”).hide(); </a:t>
            </a:r>
            <a:endParaRPr sz="2400"/>
          </a:p>
          <a:p>
            <a:pPr lvl="0"/>
            <a:r>
              <a:rPr sz="2400"/>
              <a:t>$(“#mydiv”).css(“padding-left”, “50px”);</a:t>
            </a:r>
          </a:p>
        </p:txBody>
      </p:sp>
      <p:sp>
        <p:nvSpPr>
          <p:cNvPr id="326" name="Shape 326"/>
          <p:cNvSpPr/>
          <p:nvPr/>
        </p:nvSpPr>
        <p:spPr>
          <a:xfrm>
            <a:off x="609600" y="4191000"/>
            <a:ext cx="8229600" cy="2362200"/>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normAutofit fontScale="100000" lnSpcReduction="0"/>
          </a:bodyPr>
          <a:lstStyle>
            <a:lvl1pPr>
              <a:defRPr sz="2400"/>
            </a:lvl1pPr>
          </a:lstStyle>
          <a:p>
            <a:pPr lvl="0">
              <a:defRPr sz="1800"/>
            </a:pPr>
            <a:r>
              <a:rPr sz="2400"/>
              <a:t>$(“#mydiv”).hide().css(“padding-left”, “50px”);</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title"/>
          </p:nvPr>
        </p:nvSpPr>
        <p:spPr>
          <a:xfrm>
            <a:off x="457200" y="274638"/>
            <a:ext cx="8229600" cy="1143001"/>
          </a:xfrm>
          <a:prstGeom prst="rect">
            <a:avLst/>
          </a:prstGeom>
        </p:spPr>
        <p:txBody>
          <a:bodyPr/>
          <a:lstStyle/>
          <a:p>
            <a:pPr lvl="0">
              <a:defRPr sz="1800"/>
            </a:pPr>
            <a:r>
              <a:rPr sz="4400"/>
              <a:t>Lazy Loading</a:t>
            </a:r>
          </a:p>
        </p:txBody>
      </p:sp>
      <p:sp>
        <p:nvSpPr>
          <p:cNvPr id="79" name="Shape 79"/>
          <p:cNvSpPr/>
          <p:nvPr>
            <p:ph type="body" idx="1"/>
          </p:nvPr>
        </p:nvSpPr>
        <p:spPr>
          <a:xfrm>
            <a:off x="457200" y="1600200"/>
            <a:ext cx="8229600" cy="4525963"/>
          </a:xfrm>
          <a:prstGeom prst="rect">
            <a:avLst/>
          </a:prstGeom>
        </p:spPr>
        <p:txBody>
          <a:bodyPr/>
          <a:lstStyle/>
          <a:p>
            <a:pPr lvl="0">
              <a:lnSpc>
                <a:spcPct val="80000"/>
              </a:lnSpc>
              <a:spcBef>
                <a:spcPts val="500"/>
              </a:spcBef>
              <a:defRPr sz="1800"/>
            </a:pPr>
            <a:r>
              <a:rPr sz="2400"/>
              <a:t>HTML</a:t>
            </a:r>
            <a:endParaRPr sz="2400"/>
          </a:p>
          <a:p>
            <a:pPr lvl="1" marL="742950" indent="-285750">
              <a:lnSpc>
                <a:spcPct val="80000"/>
              </a:lnSpc>
              <a:spcBef>
                <a:spcPts val="500"/>
              </a:spcBef>
              <a:defRPr sz="1800"/>
            </a:pPr>
            <a:r>
              <a:rPr sz="2100"/>
              <a:t> document.append</a:t>
            </a:r>
            <a:endParaRPr sz="2100"/>
          </a:p>
          <a:p>
            <a:pPr lvl="0">
              <a:lnSpc>
                <a:spcPct val="80000"/>
              </a:lnSpc>
              <a:spcBef>
                <a:spcPts val="500"/>
              </a:spcBef>
              <a:defRPr sz="1800"/>
            </a:pPr>
            <a:r>
              <a:rPr sz="2400"/>
              <a:t>JS</a:t>
            </a:r>
            <a:endParaRPr sz="2400"/>
          </a:p>
          <a:p>
            <a:pPr lvl="1" marL="742950" indent="-285750">
              <a:lnSpc>
                <a:spcPct val="80000"/>
              </a:lnSpc>
              <a:spcBef>
                <a:spcPts val="500"/>
              </a:spcBef>
              <a:defRPr sz="1800"/>
            </a:pPr>
            <a:r>
              <a:rPr sz="2100"/>
              <a:t>Place JS at the end of page</a:t>
            </a:r>
            <a:endParaRPr sz="2100"/>
          </a:p>
          <a:p>
            <a:pPr lvl="1" marL="742950" indent="-285750">
              <a:lnSpc>
                <a:spcPct val="80000"/>
              </a:lnSpc>
              <a:spcBef>
                <a:spcPts val="500"/>
              </a:spcBef>
              <a:defRPr sz="1800"/>
            </a:pPr>
            <a:r>
              <a:rPr sz="2100"/>
              <a:t>Defer</a:t>
            </a:r>
            <a:endParaRPr sz="2100"/>
          </a:p>
          <a:p>
            <a:pPr lvl="1" marL="742950" indent="-285750">
              <a:lnSpc>
                <a:spcPct val="80000"/>
              </a:lnSpc>
              <a:spcBef>
                <a:spcPts val="500"/>
              </a:spcBef>
              <a:defRPr sz="1800"/>
            </a:pPr>
            <a:r>
              <a:rPr sz="2100"/>
              <a:t> </a:t>
            </a:r>
            <a:r>
              <a:rPr sz="2100" u="sng">
                <a:solidFill>
                  <a:srgbClr val="0000FF"/>
                </a:solidFill>
                <a:uFill>
                  <a:solidFill>
                    <a:srgbClr val="0000FF"/>
                  </a:solidFill>
                </a:uFill>
                <a:hlinkClick r:id="rId3" invalidUrl="" action="" tgtFrame="" tooltip="" history="1" highlightClick="0" endSnd="0"/>
              </a:rPr>
              <a:t>RequireJS</a:t>
            </a:r>
            <a:r>
              <a:rPr sz="2100"/>
              <a:t>, </a:t>
            </a:r>
            <a:r>
              <a:rPr sz="2100" u="sng">
                <a:solidFill>
                  <a:srgbClr val="0000FF"/>
                </a:solidFill>
                <a:uFill>
                  <a:solidFill>
                    <a:srgbClr val="0000FF"/>
                  </a:solidFill>
                </a:uFill>
                <a:hlinkClick r:id="rId4" invalidUrl="" action="" tgtFrame="" tooltip="" history="1" highlightClick="0" endSnd="0"/>
              </a:rPr>
              <a:t>curl.js</a:t>
            </a:r>
            <a:r>
              <a:rPr sz="2100"/>
              <a:t>, </a:t>
            </a:r>
            <a:r>
              <a:rPr sz="2100" u="sng">
                <a:solidFill>
                  <a:srgbClr val="0000FF"/>
                </a:solidFill>
                <a:uFill>
                  <a:solidFill>
                    <a:srgbClr val="0000FF"/>
                  </a:solidFill>
                </a:uFill>
                <a:hlinkClick r:id="rId5" invalidUrl="" action="" tgtFrame="" tooltip="" history="1" highlightClick="0" endSnd="0"/>
              </a:rPr>
              <a:t>yepnope</a:t>
            </a:r>
            <a:r>
              <a:rPr sz="2100"/>
              <a:t>, </a:t>
            </a:r>
            <a:r>
              <a:rPr sz="2100" u="sng">
                <a:solidFill>
                  <a:srgbClr val="0000FF"/>
                </a:solidFill>
                <a:uFill>
                  <a:solidFill>
                    <a:srgbClr val="0000FF"/>
                  </a:solidFill>
                </a:uFill>
                <a:hlinkClick r:id="rId6" invalidUrl="" action="" tgtFrame="" tooltip="" history="1" highlightClick="0" endSnd="0"/>
              </a:rPr>
              <a:t>HeadJS</a:t>
            </a:r>
            <a:r>
              <a:rPr sz="2100"/>
              <a:t>, </a:t>
            </a:r>
            <a:r>
              <a:rPr sz="2100" u="sng">
                <a:solidFill>
                  <a:srgbClr val="0000FF"/>
                </a:solidFill>
                <a:uFill>
                  <a:solidFill>
                    <a:srgbClr val="0000FF"/>
                  </a:solidFill>
                </a:uFill>
                <a:hlinkClick r:id="rId7" invalidUrl="" action="" tgtFrame="" tooltip="" history="1" highlightClick="0" endSnd="0"/>
              </a:rPr>
              <a:t>LABjs</a:t>
            </a:r>
            <a:r>
              <a:rPr sz="2100"/>
              <a:t>, </a:t>
            </a:r>
            <a:r>
              <a:rPr sz="2100" u="sng">
                <a:solidFill>
                  <a:srgbClr val="0000FF"/>
                </a:solidFill>
                <a:uFill>
                  <a:solidFill>
                    <a:srgbClr val="0000FF"/>
                  </a:solidFill>
                </a:uFill>
                <a:hlinkClick r:id="rId8" invalidUrl="" action="" tgtFrame="" tooltip="" history="1" highlightClick="0" endSnd="0"/>
              </a:rPr>
              <a:t>LazyLoad</a:t>
            </a:r>
            <a:endParaRPr sz="2100"/>
          </a:p>
          <a:p>
            <a:pPr lvl="0">
              <a:lnSpc>
                <a:spcPct val="80000"/>
              </a:lnSpc>
              <a:spcBef>
                <a:spcPts val="500"/>
              </a:spcBef>
              <a:defRPr sz="1800"/>
            </a:pPr>
            <a:r>
              <a:rPr sz="2400"/>
              <a:t>CSS</a:t>
            </a:r>
            <a:endParaRPr sz="2400"/>
          </a:p>
          <a:p>
            <a:pPr lvl="1" marL="742950" indent="-285750">
              <a:lnSpc>
                <a:spcPct val="80000"/>
              </a:lnSpc>
              <a:spcBef>
                <a:spcPts val="500"/>
              </a:spcBef>
              <a:defRPr sz="1800"/>
            </a:pPr>
            <a:r>
              <a:rPr sz="2100"/>
              <a:t> document.append</a:t>
            </a:r>
            <a:endParaRPr sz="2100"/>
          </a:p>
          <a:p>
            <a:pPr lvl="0">
              <a:lnSpc>
                <a:spcPct val="80000"/>
              </a:lnSpc>
              <a:spcBef>
                <a:spcPts val="500"/>
              </a:spcBef>
              <a:defRPr sz="1800"/>
            </a:pPr>
            <a:r>
              <a:rPr sz="2400"/>
              <a:t>Image</a:t>
            </a:r>
            <a:endParaRPr sz="2400"/>
          </a:p>
          <a:p>
            <a:pPr lvl="1" marL="742950" indent="-285750">
              <a:lnSpc>
                <a:spcPct val="80000"/>
              </a:lnSpc>
              <a:spcBef>
                <a:spcPts val="500"/>
              </a:spcBef>
              <a:defRPr sz="1800"/>
            </a:pPr>
            <a:r>
              <a:rPr sz="2100"/>
              <a:t>Document.append</a:t>
            </a:r>
            <a:endParaRPr sz="2100"/>
          </a:p>
          <a:p>
            <a:pPr lvl="0">
              <a:lnSpc>
                <a:spcPct val="80000"/>
              </a:lnSpc>
              <a:spcBef>
                <a:spcPts val="500"/>
              </a:spcBef>
              <a:defRPr sz="1800"/>
            </a:pPr>
            <a:r>
              <a:rPr sz="2400"/>
              <a:t>Data</a:t>
            </a:r>
            <a:endParaRPr sz="2400"/>
          </a:p>
          <a:p>
            <a:pPr lvl="1" marL="742950" indent="-285750">
              <a:lnSpc>
                <a:spcPct val="80000"/>
              </a:lnSpc>
              <a:spcBef>
                <a:spcPts val="500"/>
              </a:spcBef>
              <a:defRPr sz="1800"/>
            </a:pPr>
            <a:r>
              <a:rPr sz="2100"/>
              <a:t>ajax</a:t>
            </a:r>
          </a:p>
        </p:txBody>
      </p:sp>
    </p:spTree>
  </p:cSld>
  <p:clrMapOvr>
    <a:masterClrMapping/>
  </p:clrMapOvr>
  <p:transitio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title"/>
          </p:nvPr>
        </p:nvSpPr>
        <p:spPr>
          <a:xfrm>
            <a:off x="457200" y="274638"/>
            <a:ext cx="8229600" cy="1143001"/>
          </a:xfrm>
          <a:prstGeom prst="rect">
            <a:avLst/>
          </a:prstGeom>
        </p:spPr>
        <p:txBody>
          <a:bodyPr/>
          <a:lstStyle>
            <a:lvl1pPr>
              <a:defRPr b="1"/>
            </a:lvl1pPr>
          </a:lstStyle>
          <a:p>
            <a:pPr lvl="0">
              <a:defRPr b="0" sz="1800"/>
            </a:pPr>
            <a:r>
              <a:rPr b="1" sz="4400"/>
              <a:t>Cache JQuery</a:t>
            </a:r>
          </a:p>
        </p:txBody>
      </p:sp>
      <p:sp>
        <p:nvSpPr>
          <p:cNvPr id="331" name="Shape 331"/>
          <p:cNvSpPr/>
          <p:nvPr>
            <p:ph type="body" idx="1"/>
          </p:nvPr>
        </p:nvSpPr>
        <p:spPr>
          <a:xfrm>
            <a:off x="457200" y="1600200"/>
            <a:ext cx="8229600" cy="4525963"/>
          </a:xfrm>
          <a:prstGeom prst="rect">
            <a:avLst/>
          </a:prstGeom>
        </p:spPr>
        <p:txBody>
          <a:bodyPr/>
          <a:lstStyle/>
          <a:p>
            <a:pPr lvl="0">
              <a:buSzTx/>
              <a:buNone/>
              <a:defRPr sz="1800"/>
            </a:pPr>
            <a:endParaRPr sz="3200"/>
          </a:p>
          <a:p>
            <a:pPr lvl="0">
              <a:buSzTx/>
              <a:buNone/>
              <a:defRPr sz="1800"/>
            </a:pPr>
            <a:r>
              <a:rPr sz="3200"/>
              <a:t>var $mydiv = $(“#mydiv”).hide(); </a:t>
            </a:r>
            <a:endParaRPr sz="3200"/>
          </a:p>
          <a:p>
            <a:pPr lvl="0">
              <a:buSzTx/>
              <a:buNone/>
              <a:defRPr sz="1800"/>
            </a:pPr>
            <a:endParaRPr sz="3200"/>
          </a:p>
          <a:p>
            <a:pPr lvl="0">
              <a:buSzTx/>
              <a:buNone/>
              <a:defRPr sz="1800"/>
            </a:pPr>
            <a:r>
              <a:rPr sz="3200"/>
              <a:t>[.. lot of cool stuff going on here …] </a:t>
            </a:r>
            <a:endParaRPr sz="3200"/>
          </a:p>
          <a:p>
            <a:pPr lvl="0">
              <a:buSzTx/>
              <a:buNone/>
              <a:defRPr sz="1800"/>
            </a:pPr>
            <a:endParaRPr sz="3200"/>
          </a:p>
          <a:p>
            <a:pPr lvl="0">
              <a:buSzTx/>
              <a:buNone/>
              <a:defRPr sz="1800"/>
            </a:pPr>
            <a:r>
              <a:rPr sz="3200"/>
              <a:t>$mydiv.show();</a:t>
            </a:r>
          </a:p>
        </p:txBody>
      </p:sp>
    </p:spTree>
  </p:cSld>
  <p:clrMapOvr>
    <a:masterClrMapping/>
  </p:clrMapOvr>
  <p:transitio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5" name="Shape 335"/>
          <p:cNvSpPr/>
          <p:nvPr>
            <p:ph type="title"/>
          </p:nvPr>
        </p:nvSpPr>
        <p:spPr>
          <a:xfrm>
            <a:off x="457200" y="274638"/>
            <a:ext cx="8229600" cy="1143001"/>
          </a:xfrm>
          <a:prstGeom prst="rect">
            <a:avLst/>
          </a:prstGeom>
        </p:spPr>
        <p:txBody>
          <a:bodyPr/>
          <a:lstStyle>
            <a:lvl1pPr>
              <a:defRPr b="1"/>
            </a:lvl1pPr>
          </a:lstStyle>
          <a:p>
            <a:pPr lvl="0">
              <a:defRPr b="0" sz="1800"/>
            </a:pPr>
            <a:r>
              <a:rPr b="1" sz="4400"/>
              <a:t>finding jQuery memory leaks</a:t>
            </a:r>
          </a:p>
        </p:txBody>
      </p:sp>
      <p:sp>
        <p:nvSpPr>
          <p:cNvPr id="336" name="Shape 336"/>
          <p:cNvSpPr/>
          <p:nvPr>
            <p:ph type="body" idx="1"/>
          </p:nvPr>
        </p:nvSpPr>
        <p:spPr>
          <a:xfrm>
            <a:off x="457200" y="3124200"/>
            <a:ext cx="8229600" cy="3001964"/>
          </a:xfrm>
          <a:prstGeom prst="rect">
            <a:avLst/>
          </a:prstGeom>
        </p:spPr>
        <p:txBody>
          <a:bodyPr/>
          <a:lstStyle/>
          <a:p>
            <a:pPr lvl="0">
              <a:defRPr sz="1800"/>
            </a:pPr>
            <a:r>
              <a:rPr b="1" sz="3200"/>
              <a:t>Check the size of $.cache.</a:t>
            </a:r>
            <a:r>
              <a:rPr sz="3200"/>
              <a:t> </a:t>
            </a:r>
          </a:p>
        </p:txBody>
      </p:sp>
    </p:spTree>
  </p:cSld>
  <p:clrMapOvr>
    <a:masterClrMapping/>
  </p:clrMapOvr>
  <p:transitio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Shape 340"/>
          <p:cNvSpPr/>
          <p:nvPr>
            <p:ph type="title"/>
          </p:nvPr>
        </p:nvSpPr>
        <p:spPr>
          <a:xfrm>
            <a:off x="457200" y="274638"/>
            <a:ext cx="8229600" cy="1143001"/>
          </a:xfrm>
          <a:prstGeom prst="rect">
            <a:avLst/>
          </a:prstGeom>
        </p:spPr>
        <p:txBody>
          <a:bodyPr/>
          <a:lstStyle/>
          <a:p>
            <a:pPr lvl="0">
              <a:defRPr sz="1800"/>
            </a:pPr>
            <a:r>
              <a:rPr sz="4400"/>
              <a:t>Cut Dead Wood</a:t>
            </a:r>
          </a:p>
        </p:txBody>
      </p:sp>
      <p:sp>
        <p:nvSpPr>
          <p:cNvPr id="341" name="Shape 341"/>
          <p:cNvSpPr/>
          <p:nvPr>
            <p:ph type="body" idx="1"/>
          </p:nvPr>
        </p:nvSpPr>
        <p:spPr>
          <a:xfrm>
            <a:off x="457200" y="1600200"/>
            <a:ext cx="8229600" cy="4525963"/>
          </a:xfrm>
          <a:prstGeom prst="rect">
            <a:avLst/>
          </a:prstGeom>
        </p:spPr>
        <p:txBody>
          <a:bodyPr/>
          <a:lstStyle/>
          <a:p>
            <a:pPr lvl="0">
              <a:defRPr sz="1800"/>
            </a:pPr>
            <a:r>
              <a:rPr sz="3200"/>
              <a:t>Dead links</a:t>
            </a:r>
            <a:endParaRPr sz="3200"/>
          </a:p>
          <a:p>
            <a:pPr lvl="0">
              <a:defRPr sz="1800"/>
            </a:pPr>
            <a:r>
              <a:rPr sz="3200"/>
              <a:t>Empty Src</a:t>
            </a:r>
            <a:endParaRPr sz="3200"/>
          </a:p>
          <a:p>
            <a:pPr lvl="0">
              <a:defRPr sz="1800"/>
            </a:pPr>
            <a:r>
              <a:rPr sz="3200"/>
              <a:t>Redirects</a:t>
            </a:r>
          </a:p>
        </p:txBody>
      </p:sp>
    </p:spTree>
  </p:cSld>
  <p:clrMapOvr>
    <a:masterClrMapping/>
  </p:clrMapOvr>
  <p:transitio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Shape 345"/>
          <p:cNvSpPr/>
          <p:nvPr>
            <p:ph type="title"/>
          </p:nvPr>
        </p:nvSpPr>
        <p:spPr>
          <a:xfrm>
            <a:off x="457200" y="274638"/>
            <a:ext cx="8229600" cy="1143001"/>
          </a:xfrm>
          <a:prstGeom prst="rect">
            <a:avLst/>
          </a:prstGeom>
        </p:spPr>
        <p:txBody>
          <a:bodyPr/>
          <a:lstStyle>
            <a:lvl1pPr defTabSz="877823">
              <a:defRPr sz="3743"/>
            </a:lvl1pPr>
          </a:lstStyle>
          <a:p>
            <a:pPr lvl="0">
              <a:defRPr sz="1800"/>
            </a:pPr>
            <a:r>
              <a:rPr sz="3743"/>
              <a:t>Make favicon.ico Small and Cacheable</a:t>
            </a:r>
          </a:p>
        </p:txBody>
      </p:sp>
      <p:sp>
        <p:nvSpPr>
          <p:cNvPr id="346" name="Shape 346"/>
          <p:cNvSpPr/>
          <p:nvPr>
            <p:ph type="body" idx="1"/>
          </p:nvPr>
        </p:nvSpPr>
        <p:spPr>
          <a:xfrm>
            <a:off x="457200" y="5486400"/>
            <a:ext cx="8229600" cy="639764"/>
          </a:xfrm>
          <a:prstGeom prst="rect">
            <a:avLst/>
          </a:prstGeom>
        </p:spPr>
        <p:txBody>
          <a:bodyPr/>
          <a:lstStyle>
            <a:lvl1pPr marL="315468" indent="-315468" defTabSz="841247">
              <a:lnSpc>
                <a:spcPct val="80000"/>
              </a:lnSpc>
              <a:spcBef>
                <a:spcPts val="400"/>
              </a:spcBef>
              <a:defRPr sz="2024"/>
            </a:lvl1pPr>
          </a:lstStyle>
          <a:p>
            <a:pPr lvl="0">
              <a:defRPr sz="1800"/>
            </a:pPr>
            <a:r>
              <a:rPr sz="2024"/>
              <a:t>because even if you don't care about it the browser will still request it, so it's better not to respond with a 404 Not Found.</a:t>
            </a:r>
          </a:p>
        </p:txBody>
      </p:sp>
    </p:spTree>
  </p:cSld>
  <p:clrMapOvr>
    <a:masterClrMapping/>
  </p:clrMapOvr>
  <p:transitio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Shape 350"/>
          <p:cNvSpPr/>
          <p:nvPr>
            <p:ph type="body" idx="1"/>
          </p:nvPr>
        </p:nvSpPr>
        <p:spPr>
          <a:xfrm>
            <a:off x="457200" y="3429000"/>
            <a:ext cx="8229600" cy="2697164"/>
          </a:xfrm>
          <a:prstGeom prst="rect">
            <a:avLst/>
          </a:prstGeom>
        </p:spPr>
        <p:txBody>
          <a:bodyPr/>
          <a:lstStyle>
            <a:lvl1pPr algn="ctr">
              <a:buSzTx/>
              <a:buNone/>
              <a:defRPr b="1"/>
            </a:lvl1pPr>
          </a:lstStyle>
          <a:p>
            <a:pPr lvl="0">
              <a:defRPr b="0" sz="1800"/>
            </a:pPr>
            <a:r>
              <a:rPr b="1" sz="3200"/>
              <a:t>Stop Using Images to Display Text</a:t>
            </a:r>
          </a:p>
        </p:txBody>
      </p:sp>
      <p:sp>
        <p:nvSpPr>
          <p:cNvPr id="351" name="Shape 351"/>
          <p:cNvSpPr/>
          <p:nvPr/>
        </p:nvSpPr>
        <p:spPr>
          <a:xfrm>
            <a:off x="6705600" y="6172200"/>
            <a:ext cx="1910951" cy="358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css3 buttonmaker</a:t>
            </a:r>
          </a:p>
        </p:txBody>
      </p:sp>
      <p:pic>
        <p:nvPicPr>
          <p:cNvPr id="352" name="image27.jpg" descr="https://encrypted-tbn2.gstatic.com/images?q=tbn:ANd9GcRHLdKIUDsnudpSZ5zOLJ5RZ5RPjxhbaOP254eo32Ilah6bX0uyjA"/>
          <p:cNvPicPr/>
          <p:nvPr/>
        </p:nvPicPr>
        <p:blipFill>
          <a:blip r:embed="rId3">
            <a:extLst/>
          </a:blip>
          <a:stretch>
            <a:fillRect/>
          </a:stretch>
        </p:blipFill>
        <p:spPr>
          <a:xfrm>
            <a:off x="3048000" y="838200"/>
            <a:ext cx="2286000" cy="2286001"/>
          </a:xfrm>
          <a:prstGeom prst="rect">
            <a:avLst/>
          </a:prstGeom>
          <a:ln w="12700">
            <a:miter lim="400000"/>
          </a:ln>
        </p:spPr>
      </p:pic>
    </p:spTree>
  </p:cSld>
  <p:clrMapOvr>
    <a:masterClrMapping/>
  </p:clrMapOvr>
  <p:transitio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Shape 356"/>
          <p:cNvSpPr/>
          <p:nvPr>
            <p:ph type="title"/>
          </p:nvPr>
        </p:nvSpPr>
        <p:spPr>
          <a:xfrm>
            <a:off x="457200" y="274638"/>
            <a:ext cx="8229600" cy="1143001"/>
          </a:xfrm>
          <a:prstGeom prst="rect">
            <a:avLst/>
          </a:prstGeom>
        </p:spPr>
        <p:txBody>
          <a:bodyPr/>
          <a:lstStyle/>
          <a:p>
            <a:pPr lvl="0">
              <a:defRPr sz="1800"/>
            </a:pPr>
            <a:r>
              <a:rPr sz="4400"/>
              <a:t>Refactor Code</a:t>
            </a:r>
          </a:p>
        </p:txBody>
      </p:sp>
      <p:sp>
        <p:nvSpPr>
          <p:cNvPr id="357" name="Shape 357"/>
          <p:cNvSpPr/>
          <p:nvPr>
            <p:ph type="body" idx="1"/>
          </p:nvPr>
        </p:nvSpPr>
        <p:spPr>
          <a:xfrm>
            <a:off x="457200" y="1600200"/>
            <a:ext cx="8229600" cy="4525963"/>
          </a:xfrm>
          <a:prstGeom prst="rect">
            <a:avLst/>
          </a:prstGeom>
        </p:spPr>
        <p:txBody>
          <a:bodyPr/>
          <a:lstStyle/>
          <a:p>
            <a:pPr lvl="0">
              <a:defRPr sz="1800"/>
            </a:pPr>
            <a:r>
              <a:rPr sz="3200"/>
              <a:t>CSS</a:t>
            </a:r>
            <a:endParaRPr sz="3200"/>
          </a:p>
          <a:p>
            <a:pPr lvl="0">
              <a:defRPr sz="1800"/>
            </a:pPr>
            <a:r>
              <a:rPr sz="3200"/>
              <a:t>JS</a:t>
            </a:r>
            <a:endParaRPr sz="3200"/>
          </a:p>
          <a:p>
            <a:pPr lvl="0">
              <a:defRPr sz="1800"/>
            </a:pPr>
            <a:r>
              <a:rPr sz="3200"/>
              <a:t>HTML</a:t>
            </a:r>
          </a:p>
        </p:txBody>
      </p:sp>
    </p:spTree>
  </p:cSld>
  <p:clrMapOvr>
    <a:masterClrMapping/>
  </p:clrMapOvr>
  <p:transitio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ph type="title"/>
          </p:nvPr>
        </p:nvSpPr>
        <p:spPr>
          <a:xfrm>
            <a:off x="457200" y="274638"/>
            <a:ext cx="8229600" cy="1143001"/>
          </a:xfrm>
          <a:prstGeom prst="rect">
            <a:avLst/>
          </a:prstGeom>
        </p:spPr>
        <p:txBody>
          <a:bodyPr/>
          <a:lstStyle>
            <a:lvl1pPr defTabSz="832104">
              <a:defRPr i="1" sz="3549"/>
            </a:lvl1pPr>
          </a:lstStyle>
          <a:p>
            <a:pPr lvl="0">
              <a:defRPr i="0" sz="1800"/>
            </a:pPr>
            <a:r>
              <a:rPr i="1" sz="3549"/>
              <a:t>Universal Selectors are the Least Efficient, ID’s are the Most</a:t>
            </a:r>
          </a:p>
        </p:txBody>
      </p:sp>
      <p:sp>
        <p:nvSpPr>
          <p:cNvPr id="362" name="Shape 362"/>
          <p:cNvSpPr/>
          <p:nvPr>
            <p:ph type="body" idx="1"/>
          </p:nvPr>
        </p:nvSpPr>
        <p:spPr>
          <a:xfrm>
            <a:off x="457200" y="1981200"/>
            <a:ext cx="8229600" cy="4144963"/>
          </a:xfrm>
          <a:prstGeom prst="rect">
            <a:avLst/>
          </a:prstGeom>
        </p:spPr>
        <p:txBody>
          <a:bodyPr/>
          <a:lstStyle/>
          <a:p>
            <a:pPr lvl="0">
              <a:lnSpc>
                <a:spcPct val="90000"/>
              </a:lnSpc>
              <a:spcBef>
                <a:spcPts val="600"/>
              </a:spcBef>
              <a:buSzTx/>
              <a:buNone/>
              <a:defRPr sz="1800"/>
            </a:pPr>
            <a:r>
              <a:rPr sz="2900"/>
              <a:t>#sidebar  {}             /* ID (Fastest) */</a:t>
            </a:r>
            <a:endParaRPr sz="2900"/>
          </a:p>
          <a:p>
            <a:pPr lvl="0">
              <a:lnSpc>
                <a:spcPct val="90000"/>
              </a:lnSpc>
              <a:spcBef>
                <a:spcPts val="600"/>
              </a:spcBef>
              <a:buSzTx/>
              <a:buNone/>
              <a:defRPr sz="1800"/>
            </a:pPr>
            <a:r>
              <a:rPr sz="2900"/>
              <a:t>.home #slider {}         /* ID */</a:t>
            </a:r>
            <a:endParaRPr sz="2900"/>
          </a:p>
          <a:p>
            <a:pPr lvl="0">
              <a:lnSpc>
                <a:spcPct val="90000"/>
              </a:lnSpc>
              <a:spcBef>
                <a:spcPts val="600"/>
              </a:spcBef>
              <a:buSzTx/>
              <a:buNone/>
              <a:defRPr sz="1800"/>
            </a:pPr>
            <a:r>
              <a:rPr sz="2900"/>
              <a:t>.footer {}               /* Class */</a:t>
            </a:r>
            <a:endParaRPr sz="2900"/>
          </a:p>
          <a:p>
            <a:pPr lvl="0">
              <a:lnSpc>
                <a:spcPct val="90000"/>
              </a:lnSpc>
              <a:spcBef>
                <a:spcPts val="600"/>
              </a:spcBef>
              <a:buSzTx/>
              <a:buNone/>
              <a:defRPr sz="1800"/>
            </a:pPr>
            <a:r>
              <a:rPr sz="2900"/>
              <a:t>ul li a.arrow {}         /* Class */</a:t>
            </a:r>
            <a:endParaRPr sz="2900"/>
          </a:p>
          <a:p>
            <a:pPr lvl="0">
              <a:lnSpc>
                <a:spcPct val="90000"/>
              </a:lnSpc>
              <a:spcBef>
                <a:spcPts val="600"/>
              </a:spcBef>
              <a:buSzTx/>
              <a:buNone/>
              <a:defRPr sz="1800"/>
            </a:pPr>
            <a:r>
              <a:rPr sz="2900"/>
              <a:t>ul {}                    /* Tag */</a:t>
            </a:r>
            <a:endParaRPr sz="2900"/>
          </a:p>
          <a:p>
            <a:pPr lvl="0">
              <a:lnSpc>
                <a:spcPct val="90000"/>
              </a:lnSpc>
              <a:spcBef>
                <a:spcPts val="600"/>
              </a:spcBef>
              <a:buSzTx/>
              <a:buNone/>
              <a:defRPr sz="1800"/>
            </a:pPr>
            <a:r>
              <a:rPr sz="2900"/>
              <a:t>ul li a }                /* Tag */</a:t>
            </a:r>
            <a:endParaRPr sz="2900"/>
          </a:p>
          <a:p>
            <a:pPr lvl="0">
              <a:lnSpc>
                <a:spcPct val="90000"/>
              </a:lnSpc>
              <a:spcBef>
                <a:spcPts val="600"/>
              </a:spcBef>
              <a:buSzTx/>
              <a:buNone/>
              <a:defRPr sz="1800"/>
            </a:pPr>
            <a:r>
              <a:rPr sz="2900"/>
              <a:t>* {}                     /* Universal (Slowest) */</a:t>
            </a:r>
            <a:endParaRPr sz="2900"/>
          </a:p>
          <a:p>
            <a:pPr lvl="0">
              <a:lnSpc>
                <a:spcPct val="90000"/>
              </a:lnSpc>
              <a:spcBef>
                <a:spcPts val="600"/>
              </a:spcBef>
              <a:buSzTx/>
              <a:buNone/>
              <a:defRPr sz="1800"/>
            </a:pPr>
            <a:r>
              <a:rPr sz="2900"/>
              <a:t>#content [title='home']  /* Universal */</a:t>
            </a:r>
          </a:p>
        </p:txBody>
      </p:sp>
    </p:spTree>
  </p:cSld>
  <p:clrMapOvr>
    <a:masterClrMapping/>
  </p:clrMapOvr>
  <p:transitio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4" name="Shape 364"/>
          <p:cNvSpPr/>
          <p:nvPr>
            <p:ph type="title"/>
          </p:nvPr>
        </p:nvSpPr>
        <p:spPr>
          <a:xfrm>
            <a:off x="457200" y="274638"/>
            <a:ext cx="8229600" cy="1143001"/>
          </a:xfrm>
          <a:prstGeom prst="rect">
            <a:avLst/>
          </a:prstGeom>
        </p:spPr>
        <p:txBody>
          <a:bodyPr/>
          <a:lstStyle>
            <a:lvl1pPr defTabSz="813816">
              <a:defRPr b="1" sz="3916"/>
            </a:lvl1pPr>
          </a:lstStyle>
          <a:p>
            <a:pPr lvl="0">
              <a:defRPr b="0" sz="1800"/>
            </a:pPr>
            <a:r>
              <a:rPr b="1" sz="3916"/>
              <a:t>Specify sizes for images and tables</a:t>
            </a:r>
          </a:p>
        </p:txBody>
      </p:sp>
      <p:sp>
        <p:nvSpPr>
          <p:cNvPr id="365" name="Shape 365"/>
          <p:cNvSpPr/>
          <p:nvPr>
            <p:ph type="body" idx="1"/>
          </p:nvPr>
        </p:nvSpPr>
        <p:spPr>
          <a:xfrm>
            <a:off x="457200" y="2667000"/>
            <a:ext cx="8229600" cy="3459163"/>
          </a:xfrm>
          <a:prstGeom prst="rect">
            <a:avLst/>
          </a:prstGeom>
        </p:spPr>
        <p:txBody>
          <a:bodyPr/>
          <a:lstStyle/>
          <a:p>
            <a:pPr lvl="0">
              <a:defRPr sz="1800"/>
            </a:pPr>
            <a:r>
              <a:rPr sz="3200"/>
              <a:t>table-layout: fixed; </a:t>
            </a:r>
          </a:p>
        </p:txBody>
      </p:sp>
    </p:spTree>
  </p:cSld>
  <p:clrMapOvr>
    <a:masterClrMapping/>
  </p:clrMapOvr>
  <p:transitio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title"/>
          </p:nvPr>
        </p:nvSpPr>
        <p:spPr>
          <a:xfrm>
            <a:off x="457200" y="274638"/>
            <a:ext cx="8229600" cy="1143001"/>
          </a:xfrm>
          <a:prstGeom prst="rect">
            <a:avLst/>
          </a:prstGeom>
        </p:spPr>
        <p:txBody>
          <a:bodyPr/>
          <a:lstStyle/>
          <a:p>
            <a:pPr lvl="0">
              <a:defRPr sz="1800"/>
            </a:pPr>
            <a:r>
              <a:rPr sz="4400"/>
              <a:t>Use CSS3 over JQuery</a:t>
            </a:r>
          </a:p>
        </p:txBody>
      </p:sp>
      <p:sp>
        <p:nvSpPr>
          <p:cNvPr id="370" name="Shape 370"/>
          <p:cNvSpPr/>
          <p:nvPr>
            <p:ph type="body" idx="1"/>
          </p:nvPr>
        </p:nvSpPr>
        <p:spPr>
          <a:xfrm>
            <a:off x="304800" y="3200400"/>
            <a:ext cx="8229600" cy="1295400"/>
          </a:xfrm>
          <a:prstGeom prst="rect">
            <a:avLst/>
          </a:prstGeom>
          <a:solidFill>
            <a:srgbClr val="FFFFFF"/>
          </a:solidFill>
          <a:ln w="25400">
            <a:solidFill/>
            <a:bevel/>
          </a:ln>
        </p:spPr>
        <p:txBody>
          <a:bodyPr lIns="0" tIns="0" rIns="0" bIns="0"/>
          <a:lstStyle/>
          <a:p>
            <a:pPr lvl="0">
              <a:lnSpc>
                <a:spcPct val="80000"/>
              </a:lnSpc>
              <a:spcBef>
                <a:spcPts val="400"/>
              </a:spcBef>
              <a:buSzTx/>
              <a:buNone/>
              <a:defRPr sz="1800"/>
            </a:pPr>
            <a:r>
              <a:rPr sz="2000"/>
              <a:t>The final data for this test with css is:</a:t>
            </a:r>
            <a:endParaRPr sz="2000"/>
          </a:p>
          <a:p>
            <a:pPr lvl="0">
              <a:lnSpc>
                <a:spcPct val="80000"/>
              </a:lnSpc>
              <a:spcBef>
                <a:spcPts val="400"/>
              </a:spcBef>
              <a:buSzTx/>
              <a:buNone/>
              <a:defRPr sz="1800"/>
            </a:pPr>
            <a:r>
              <a:rPr sz="2000"/>
              <a:t>Number of actions performed to finish the animation: 100</a:t>
            </a:r>
            <a:endParaRPr sz="2000"/>
          </a:p>
          <a:p>
            <a:pPr lvl="0">
              <a:lnSpc>
                <a:spcPct val="80000"/>
              </a:lnSpc>
              <a:spcBef>
                <a:spcPts val="400"/>
              </a:spcBef>
              <a:buSzTx/>
              <a:buNone/>
              <a:defRPr sz="1800"/>
            </a:pPr>
            <a:r>
              <a:rPr sz="2000"/>
              <a:t>Time taken to finish executing the animation: 2.9 seconds</a:t>
            </a:r>
            <a:endParaRPr sz="2000"/>
          </a:p>
          <a:p>
            <a:pPr lvl="0">
              <a:lnSpc>
                <a:spcPct val="80000"/>
              </a:lnSpc>
              <a:spcBef>
                <a:spcPts val="400"/>
              </a:spcBef>
              <a:buSzTx/>
              <a:buNone/>
              <a:defRPr sz="1800"/>
            </a:pPr>
            <a:r>
              <a:rPr sz="2000"/>
              <a:t>Memory consumed at the end of the animation: 1.5 MB</a:t>
            </a:r>
          </a:p>
        </p:txBody>
      </p:sp>
      <p:sp>
        <p:nvSpPr>
          <p:cNvPr id="371" name="Shape 371"/>
          <p:cNvSpPr/>
          <p:nvPr/>
        </p:nvSpPr>
        <p:spPr>
          <a:xfrm>
            <a:off x="762000" y="2362200"/>
            <a:ext cx="6553200" cy="624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http://dev.opera.com/articles/view/css3-vs-jquery-animations/</a:t>
            </a:r>
          </a:p>
        </p:txBody>
      </p:sp>
      <p:sp>
        <p:nvSpPr>
          <p:cNvPr id="372" name="Shape 372"/>
          <p:cNvSpPr/>
          <p:nvPr/>
        </p:nvSpPr>
        <p:spPr>
          <a:xfrm>
            <a:off x="304800" y="4953000"/>
            <a:ext cx="8229600" cy="1371600"/>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normAutofit fontScale="100000" lnSpcReduction="0"/>
          </a:bodyPr>
          <a:lstStyle/>
          <a:p>
            <a:pPr lvl="0"/>
            <a:r>
              <a:rPr sz="2000"/>
              <a:t> The final data for this test with Jquery is:</a:t>
            </a:r>
            <a:endParaRPr sz="2000"/>
          </a:p>
          <a:p>
            <a:pPr lvl="0"/>
            <a:r>
              <a:rPr sz="2000"/>
              <a:t>Number of actions performed to finish the animation: 2119</a:t>
            </a:r>
            <a:endParaRPr sz="2000"/>
          </a:p>
          <a:p>
            <a:pPr lvl="0"/>
            <a:r>
              <a:rPr sz="2000"/>
              <a:t>Time taken to finish executing the animation: 5 seconds</a:t>
            </a:r>
            <a:endParaRPr sz="2000"/>
          </a:p>
          <a:p>
            <a:pPr lvl="0"/>
            <a:r>
              <a:rPr sz="2000"/>
              <a:t>Memory consumed at the end of the animation: 6 MB</a:t>
            </a:r>
          </a:p>
        </p:txBody>
      </p:sp>
    </p:spTree>
  </p:cSld>
  <p:clrMapOvr>
    <a:masterClrMapping/>
  </p:clrMapOvr>
  <p:transitio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6" name="Shape 376"/>
          <p:cNvSpPr/>
          <p:nvPr>
            <p:ph type="title"/>
          </p:nvPr>
        </p:nvSpPr>
        <p:spPr>
          <a:xfrm>
            <a:off x="457200" y="274638"/>
            <a:ext cx="8229600" cy="1143001"/>
          </a:xfrm>
          <a:prstGeom prst="rect">
            <a:avLst/>
          </a:prstGeom>
        </p:spPr>
        <p:txBody>
          <a:bodyPr/>
          <a:lstStyle>
            <a:lvl1pPr>
              <a:defRPr b="1"/>
            </a:lvl1pPr>
          </a:lstStyle>
          <a:p>
            <a:pPr lvl="0">
              <a:defRPr b="0" sz="1800"/>
            </a:pPr>
            <a:r>
              <a:rPr b="1" sz="4400"/>
              <a:t>Define local variables</a:t>
            </a:r>
          </a:p>
        </p:txBody>
      </p:sp>
      <p:sp>
        <p:nvSpPr>
          <p:cNvPr id="377" name="Shape 377"/>
          <p:cNvSpPr/>
          <p:nvPr>
            <p:ph type="body" idx="1"/>
          </p:nvPr>
        </p:nvSpPr>
        <p:spPr>
          <a:xfrm>
            <a:off x="457200" y="1600200"/>
            <a:ext cx="8229600" cy="4525963"/>
          </a:xfrm>
          <a:prstGeom prst="rect">
            <a:avLst/>
          </a:prstGeom>
        </p:spPr>
        <p:txBody>
          <a:bodyPr/>
          <a:lstStyle/>
          <a:p>
            <a:pPr lvl="0" marL="336042" indent="-336042" defTabSz="896111">
              <a:lnSpc>
                <a:spcPct val="90000"/>
              </a:lnSpc>
              <a:buSzTx/>
              <a:buNone/>
              <a:defRPr sz="1800"/>
            </a:pPr>
            <a:r>
              <a:rPr sz="3136"/>
              <a:t>var blah = document.getElementById('myID'),</a:t>
            </a:r>
            <a:endParaRPr sz="3136"/>
          </a:p>
          <a:p>
            <a:pPr lvl="0" marL="336042" indent="-336042" defTabSz="896111">
              <a:lnSpc>
                <a:spcPct val="90000"/>
              </a:lnSpc>
              <a:buSzTx/>
              <a:buNone/>
              <a:defRPr sz="1800"/>
            </a:pPr>
            <a:r>
              <a:rPr sz="3136"/>
              <a:t>blah2 = document.getElementById('myID2'); </a:t>
            </a:r>
            <a:endParaRPr sz="3136"/>
          </a:p>
          <a:p>
            <a:pPr lvl="0" marL="336042" indent="-336042" defTabSz="896111">
              <a:lnSpc>
                <a:spcPct val="90000"/>
              </a:lnSpc>
              <a:buSzTx/>
              <a:buNone/>
              <a:defRPr sz="1800"/>
            </a:pPr>
            <a:endParaRPr sz="3136"/>
          </a:p>
          <a:p>
            <a:pPr lvl="0" marL="336042" indent="-336042" defTabSz="896111">
              <a:lnSpc>
                <a:spcPct val="90000"/>
              </a:lnSpc>
              <a:buSzTx/>
              <a:buNone/>
              <a:defRPr sz="1800"/>
            </a:pPr>
            <a:r>
              <a:rPr sz="3136"/>
              <a:t>to:</a:t>
            </a:r>
            <a:endParaRPr sz="3136"/>
          </a:p>
          <a:p>
            <a:pPr lvl="0" marL="336042" indent="-336042" defTabSz="896111">
              <a:lnSpc>
                <a:spcPct val="90000"/>
              </a:lnSpc>
              <a:buSzTx/>
              <a:buNone/>
              <a:defRPr sz="1800"/>
            </a:pPr>
            <a:endParaRPr sz="3136"/>
          </a:p>
          <a:p>
            <a:pPr lvl="0" marL="336042" indent="-336042" defTabSz="896111">
              <a:lnSpc>
                <a:spcPct val="90000"/>
              </a:lnSpc>
              <a:buSzTx/>
              <a:buNone/>
              <a:defRPr sz="1800"/>
            </a:pPr>
            <a:r>
              <a:rPr sz="3136"/>
              <a:t>var doc = document, </a:t>
            </a:r>
            <a:endParaRPr sz="3136"/>
          </a:p>
          <a:p>
            <a:pPr lvl="0" marL="336042" indent="-336042" defTabSz="896111">
              <a:lnSpc>
                <a:spcPct val="90000"/>
              </a:lnSpc>
              <a:buSzTx/>
              <a:buNone/>
              <a:defRPr sz="1800"/>
            </a:pPr>
            <a:r>
              <a:rPr sz="3136"/>
              <a:t>blah = doc.getElementById('myID'), </a:t>
            </a:r>
            <a:endParaRPr sz="3136"/>
          </a:p>
          <a:p>
            <a:pPr lvl="0" marL="336042" indent="-336042" defTabSz="896111">
              <a:lnSpc>
                <a:spcPct val="90000"/>
              </a:lnSpc>
              <a:buSzTx/>
              <a:buNone/>
              <a:defRPr sz="1800"/>
            </a:pPr>
            <a:r>
              <a:rPr sz="3136"/>
              <a:t>blah2 = doc.getElementById('myID2');</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xfrm>
            <a:off x="457200" y="274638"/>
            <a:ext cx="8229600" cy="1143001"/>
          </a:xfrm>
          <a:prstGeom prst="rect">
            <a:avLst/>
          </a:prstGeom>
        </p:spPr>
        <p:txBody>
          <a:bodyPr/>
          <a:lstStyle/>
          <a:p>
            <a:pPr lvl="0">
              <a:defRPr sz="1800"/>
            </a:pPr>
            <a:r>
              <a:rPr sz="4400"/>
              <a:t>Optimize</a:t>
            </a:r>
          </a:p>
        </p:txBody>
      </p:sp>
      <p:sp>
        <p:nvSpPr>
          <p:cNvPr id="84" name="Shape 84"/>
          <p:cNvSpPr/>
          <p:nvPr>
            <p:ph type="body" idx="1"/>
          </p:nvPr>
        </p:nvSpPr>
        <p:spPr>
          <a:prstGeom prst="rect">
            <a:avLst/>
          </a:prstGeom>
        </p:spPr>
        <p:txBody>
          <a:bodyPr/>
          <a:lstStyle/>
          <a:p>
            <a:pPr lvl="0">
              <a:lnSpc>
                <a:spcPct val="80000"/>
              </a:lnSpc>
              <a:spcBef>
                <a:spcPts val="400"/>
              </a:spcBef>
              <a:defRPr sz="1800"/>
            </a:pPr>
            <a:r>
              <a:rPr sz="2000"/>
              <a:t>Web Server</a:t>
            </a:r>
            <a:endParaRPr sz="2000"/>
          </a:p>
          <a:p>
            <a:pPr lvl="1" marL="742950" indent="-285750">
              <a:lnSpc>
                <a:spcPct val="80000"/>
              </a:lnSpc>
              <a:spcBef>
                <a:spcPts val="400"/>
              </a:spcBef>
              <a:defRPr sz="1800"/>
            </a:pPr>
            <a:r>
              <a:rPr sz="1700"/>
              <a:t>Cookie-free Web Server for static contents</a:t>
            </a:r>
            <a:endParaRPr sz="1700"/>
          </a:p>
          <a:p>
            <a:pPr lvl="1" marL="742950" indent="-285750">
              <a:lnSpc>
                <a:spcPct val="80000"/>
              </a:lnSpc>
              <a:spcBef>
                <a:spcPts val="400"/>
              </a:spcBef>
              <a:defRPr sz="1800"/>
            </a:pPr>
            <a:r>
              <a:rPr sz="1700"/>
              <a:t>CDN (geo)</a:t>
            </a:r>
            <a:endParaRPr sz="1700"/>
          </a:p>
          <a:p>
            <a:pPr lvl="0">
              <a:lnSpc>
                <a:spcPct val="80000"/>
              </a:lnSpc>
              <a:spcBef>
                <a:spcPts val="400"/>
              </a:spcBef>
              <a:defRPr sz="1800"/>
            </a:pPr>
            <a:r>
              <a:rPr sz="2000"/>
              <a:t>JS</a:t>
            </a:r>
            <a:endParaRPr sz="2000"/>
          </a:p>
          <a:p>
            <a:pPr lvl="1" marL="742950" indent="-285750">
              <a:lnSpc>
                <a:spcPct val="80000"/>
              </a:lnSpc>
              <a:spcBef>
                <a:spcPts val="400"/>
              </a:spcBef>
              <a:defRPr sz="1800"/>
            </a:pPr>
            <a:r>
              <a:rPr sz="1700"/>
              <a:t>Reduce globals</a:t>
            </a:r>
            <a:endParaRPr sz="1700"/>
          </a:p>
          <a:p>
            <a:pPr lvl="0">
              <a:lnSpc>
                <a:spcPct val="80000"/>
              </a:lnSpc>
              <a:spcBef>
                <a:spcPts val="400"/>
              </a:spcBef>
              <a:defRPr sz="1800"/>
            </a:pPr>
            <a:r>
              <a:rPr sz="2000"/>
              <a:t>CSS</a:t>
            </a:r>
            <a:endParaRPr sz="2000"/>
          </a:p>
          <a:p>
            <a:pPr lvl="1" marL="742950" indent="-285750">
              <a:lnSpc>
                <a:spcPct val="80000"/>
              </a:lnSpc>
              <a:spcBef>
                <a:spcPts val="400"/>
              </a:spcBef>
              <a:defRPr sz="1800"/>
            </a:pPr>
            <a:r>
              <a:rPr sz="1700"/>
              <a:t>Css3 instead of jquery</a:t>
            </a:r>
            <a:endParaRPr sz="1700"/>
          </a:p>
          <a:p>
            <a:pPr lvl="1" marL="742950" indent="-285750">
              <a:lnSpc>
                <a:spcPct val="80000"/>
              </a:lnSpc>
              <a:spcBef>
                <a:spcPts val="400"/>
              </a:spcBef>
              <a:defRPr sz="1800"/>
            </a:pPr>
            <a:r>
              <a:rPr sz="1700"/>
              <a:t>Put style sheet at the top</a:t>
            </a:r>
            <a:endParaRPr sz="1700"/>
          </a:p>
          <a:p>
            <a:pPr lvl="0">
              <a:lnSpc>
                <a:spcPct val="80000"/>
              </a:lnSpc>
              <a:spcBef>
                <a:spcPts val="400"/>
              </a:spcBef>
              <a:defRPr sz="1800"/>
            </a:pPr>
            <a:r>
              <a:rPr sz="2000"/>
              <a:t>Image</a:t>
            </a:r>
            <a:endParaRPr sz="2000"/>
          </a:p>
          <a:p>
            <a:pPr lvl="1" marL="742950" indent="-285750">
              <a:lnSpc>
                <a:spcPct val="80000"/>
              </a:lnSpc>
              <a:spcBef>
                <a:spcPts val="400"/>
              </a:spcBef>
              <a:defRPr sz="1800"/>
            </a:pPr>
            <a:r>
              <a:rPr sz="1700"/>
              <a:t>Fav.ico </a:t>
            </a:r>
            <a:endParaRPr sz="1700"/>
          </a:p>
          <a:p>
            <a:pPr lvl="1" marL="742950" indent="-285750">
              <a:lnSpc>
                <a:spcPct val="80000"/>
              </a:lnSpc>
              <a:spcBef>
                <a:spcPts val="400"/>
              </a:spcBef>
              <a:defRPr sz="1800"/>
            </a:pPr>
            <a:r>
              <a:rPr sz="1700"/>
              <a:t>PNG instead of Gif, </a:t>
            </a:r>
            <a:endParaRPr sz="1700"/>
          </a:p>
          <a:p>
            <a:pPr lvl="1" marL="742950" indent="-285750">
              <a:lnSpc>
                <a:spcPct val="80000"/>
              </a:lnSpc>
              <a:spcBef>
                <a:spcPts val="400"/>
              </a:spcBef>
              <a:defRPr sz="1800"/>
            </a:pPr>
            <a:r>
              <a:rPr sz="1700"/>
              <a:t>Set width and Height (makes making page rendering visually smooth)</a:t>
            </a:r>
            <a:endParaRPr sz="1700"/>
          </a:p>
          <a:p>
            <a:pPr lvl="0">
              <a:lnSpc>
                <a:spcPct val="80000"/>
              </a:lnSpc>
              <a:spcBef>
                <a:spcPts val="400"/>
              </a:spcBef>
              <a:defRPr sz="1800"/>
            </a:pPr>
            <a:r>
              <a:rPr sz="2000"/>
              <a:t>Data</a:t>
            </a:r>
            <a:endParaRPr sz="2000"/>
          </a:p>
          <a:p>
            <a:pPr lvl="0">
              <a:lnSpc>
                <a:spcPct val="80000"/>
              </a:lnSpc>
              <a:spcBef>
                <a:spcPts val="400"/>
              </a:spcBef>
              <a:defRPr sz="1800"/>
            </a:pPr>
            <a:r>
              <a:rPr sz="2000"/>
              <a:t>HTML</a:t>
            </a:r>
            <a:endParaRPr sz="2000"/>
          </a:p>
          <a:p>
            <a:pPr lvl="1" marL="742950" indent="-285750">
              <a:lnSpc>
                <a:spcPct val="80000"/>
              </a:lnSpc>
              <a:spcBef>
                <a:spcPts val="400"/>
              </a:spcBef>
              <a:defRPr sz="1800"/>
            </a:pPr>
            <a:r>
              <a:rPr sz="1700"/>
              <a:t>Avoid broken links (network round trip)</a:t>
            </a:r>
            <a:endParaRPr sz="1700"/>
          </a:p>
          <a:p>
            <a:pPr lvl="1" marL="742950" indent="-285750">
              <a:lnSpc>
                <a:spcPct val="80000"/>
              </a:lnSpc>
              <a:spcBef>
                <a:spcPts val="400"/>
              </a:spcBef>
              <a:defRPr sz="1800"/>
            </a:pPr>
            <a:r>
              <a:rPr sz="1700"/>
              <a:t>Empty Src</a:t>
            </a:r>
            <a:endParaRPr sz="1700"/>
          </a:p>
          <a:p>
            <a:pPr lvl="1" marL="742950" indent="-285750">
              <a:lnSpc>
                <a:spcPct val="80000"/>
              </a:lnSpc>
              <a:spcBef>
                <a:spcPts val="400"/>
              </a:spcBef>
              <a:defRPr sz="1800"/>
            </a:pPr>
            <a:r>
              <a:rPr sz="1700"/>
              <a:t>Redirects</a:t>
            </a:r>
          </a:p>
        </p:txBody>
      </p:sp>
    </p:spTree>
  </p:cSld>
  <p:clrMapOvr>
    <a:masterClrMapping/>
  </p:clrMapOvr>
  <p:transitio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ph type="title"/>
          </p:nvPr>
        </p:nvSpPr>
        <p:spPr>
          <a:xfrm>
            <a:off x="457200" y="274638"/>
            <a:ext cx="8229600" cy="1143001"/>
          </a:xfrm>
          <a:prstGeom prst="rect">
            <a:avLst/>
          </a:prstGeom>
        </p:spPr>
        <p:txBody>
          <a:bodyPr/>
          <a:lstStyle>
            <a:lvl1pPr>
              <a:defRPr i="1"/>
            </a:lvl1pPr>
          </a:lstStyle>
          <a:p>
            <a:pPr lvl="0">
              <a:defRPr i="0" sz="1800"/>
            </a:pPr>
            <a:r>
              <a:rPr i="1" sz="4400"/>
              <a:t>execution context(scope)</a:t>
            </a:r>
          </a:p>
        </p:txBody>
      </p:sp>
      <p:pic>
        <p:nvPicPr>
          <p:cNvPr id="382" name="image28.png" descr="http://davidshariff.com/blog/wp-content/uploads/2012/06/img1.jpg"/>
          <p:cNvPicPr/>
          <p:nvPr/>
        </p:nvPicPr>
        <p:blipFill>
          <a:blip r:embed="rId3">
            <a:extLst/>
          </a:blip>
          <a:stretch>
            <a:fillRect/>
          </a:stretch>
        </p:blipFill>
        <p:spPr>
          <a:xfrm>
            <a:off x="1905000" y="1981200"/>
            <a:ext cx="5276850" cy="4257675"/>
          </a:xfrm>
          <a:prstGeom prst="rect">
            <a:avLst/>
          </a:prstGeom>
          <a:ln w="12700">
            <a:miter lim="400000"/>
          </a:ln>
        </p:spPr>
      </p:pic>
    </p:spTree>
  </p:cSld>
  <p:clrMapOvr>
    <a:masterClrMapping/>
  </p:clrMapOvr>
  <p:transitio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6" name="Shape 386"/>
          <p:cNvSpPr/>
          <p:nvPr>
            <p:ph type="title"/>
          </p:nvPr>
        </p:nvSpPr>
        <p:spPr>
          <a:xfrm>
            <a:off x="457200" y="274638"/>
            <a:ext cx="8229600" cy="1143001"/>
          </a:xfrm>
          <a:prstGeom prst="rect">
            <a:avLst/>
          </a:prstGeom>
        </p:spPr>
        <p:txBody>
          <a:bodyPr/>
          <a:lstStyle>
            <a:lvl1pPr>
              <a:defRPr b="1"/>
            </a:lvl1pPr>
          </a:lstStyle>
          <a:p>
            <a:pPr lvl="0">
              <a:defRPr b="0" sz="1800"/>
            </a:pPr>
            <a:r>
              <a:rPr b="1" sz="4400"/>
              <a:t>Reduce Globals</a:t>
            </a:r>
          </a:p>
        </p:txBody>
      </p:sp>
      <p:sp>
        <p:nvSpPr>
          <p:cNvPr id="387" name="Shape 387"/>
          <p:cNvSpPr/>
          <p:nvPr>
            <p:ph type="body" idx="1"/>
          </p:nvPr>
        </p:nvSpPr>
        <p:spPr>
          <a:xfrm>
            <a:off x="685800" y="1600200"/>
            <a:ext cx="8001000" cy="1600200"/>
          </a:xfrm>
          <a:prstGeom prst="rect">
            <a:avLst/>
          </a:prstGeom>
          <a:solidFill>
            <a:srgbClr val="FFFFFF"/>
          </a:solidFill>
          <a:ln w="25400">
            <a:solidFill/>
            <a:bevel/>
          </a:ln>
        </p:spPr>
        <p:txBody>
          <a:bodyPr lIns="0" tIns="0" rIns="0" bIns="0"/>
          <a:lstStyle/>
          <a:p>
            <a:pPr lvl="0">
              <a:lnSpc>
                <a:spcPct val="80000"/>
              </a:lnSpc>
              <a:spcBef>
                <a:spcPts val="500"/>
              </a:spcBef>
              <a:buSzTx/>
              <a:buNone/>
              <a:defRPr sz="1800"/>
            </a:pPr>
            <a:r>
              <a:rPr b="1" sz="2400"/>
              <a:t>var</a:t>
            </a:r>
            <a:r>
              <a:rPr sz="2400"/>
              <a:t> name = 'Jeffrey';  </a:t>
            </a:r>
            <a:endParaRPr sz="2400"/>
          </a:p>
          <a:p>
            <a:pPr lvl="0">
              <a:lnSpc>
                <a:spcPct val="80000"/>
              </a:lnSpc>
              <a:spcBef>
                <a:spcPts val="500"/>
              </a:spcBef>
              <a:buSzTx/>
              <a:buNone/>
              <a:defRPr sz="1800"/>
            </a:pPr>
            <a:r>
              <a:rPr b="1" sz="2400"/>
              <a:t>var</a:t>
            </a:r>
            <a:r>
              <a:rPr sz="2400"/>
              <a:t> lastName = 'Way';  </a:t>
            </a:r>
            <a:endParaRPr sz="2400"/>
          </a:p>
          <a:p>
            <a:pPr lvl="0">
              <a:lnSpc>
                <a:spcPct val="80000"/>
              </a:lnSpc>
              <a:spcBef>
                <a:spcPts val="500"/>
              </a:spcBef>
              <a:buSzTx/>
              <a:buNone/>
              <a:defRPr sz="1800"/>
            </a:pPr>
            <a:r>
              <a:rPr b="1" sz="2400"/>
              <a:t>function</a:t>
            </a:r>
            <a:r>
              <a:rPr sz="2400"/>
              <a:t> doSomething() {...}  </a:t>
            </a:r>
            <a:endParaRPr sz="2400"/>
          </a:p>
          <a:p>
            <a:pPr lvl="0">
              <a:lnSpc>
                <a:spcPct val="80000"/>
              </a:lnSpc>
              <a:spcBef>
                <a:spcPts val="500"/>
              </a:spcBef>
              <a:buSzTx/>
              <a:buNone/>
              <a:defRPr sz="1800"/>
            </a:pPr>
            <a:r>
              <a:rPr sz="2400"/>
              <a:t>console.log(name);   </a:t>
            </a:r>
          </a:p>
        </p:txBody>
      </p:sp>
      <p:sp>
        <p:nvSpPr>
          <p:cNvPr id="388" name="Shape 388"/>
          <p:cNvSpPr/>
          <p:nvPr/>
        </p:nvSpPr>
        <p:spPr>
          <a:xfrm>
            <a:off x="609600" y="4191000"/>
            <a:ext cx="8229600" cy="2362200"/>
          </a:xfrm>
          <a:prstGeom prst="rect">
            <a:avLst/>
          </a:prstGeom>
          <a:solidFill>
            <a:srgbClr val="FFFFFF"/>
          </a:solidFill>
          <a:ln w="25400">
            <a:solidFill/>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42900" indent="-342900">
              <a:lnSpc>
                <a:spcPct val="80000"/>
              </a:lnSpc>
              <a:spcBef>
                <a:spcPts val="500"/>
              </a:spcBef>
            </a:pPr>
            <a:r>
              <a:rPr b="1" sz="2400"/>
              <a:t>var</a:t>
            </a:r>
            <a:r>
              <a:rPr sz="2400"/>
              <a:t> DudeNameSpace = {     </a:t>
            </a:r>
            <a:endParaRPr sz="1300"/>
          </a:p>
          <a:p>
            <a:pPr lvl="0" marL="342900" indent="-342900">
              <a:lnSpc>
                <a:spcPct val="80000"/>
              </a:lnSpc>
              <a:spcBef>
                <a:spcPts val="500"/>
              </a:spcBef>
            </a:pPr>
            <a:r>
              <a:rPr sz="2400"/>
              <a:t>name : 'Jeffrey',     </a:t>
            </a:r>
            <a:endParaRPr sz="1300"/>
          </a:p>
          <a:p>
            <a:pPr lvl="0" marL="342900" indent="-342900">
              <a:lnSpc>
                <a:spcPct val="80000"/>
              </a:lnSpc>
              <a:spcBef>
                <a:spcPts val="500"/>
              </a:spcBef>
            </a:pPr>
            <a:r>
              <a:rPr sz="2400"/>
              <a:t>lastName : 'Way',     </a:t>
            </a:r>
            <a:endParaRPr sz="1300"/>
          </a:p>
          <a:p>
            <a:pPr lvl="0" marL="342900" indent="-342900">
              <a:lnSpc>
                <a:spcPct val="80000"/>
              </a:lnSpc>
              <a:spcBef>
                <a:spcPts val="500"/>
              </a:spcBef>
            </a:pPr>
            <a:r>
              <a:rPr sz="2400"/>
              <a:t>doSomething : </a:t>
            </a:r>
            <a:r>
              <a:rPr b="1" sz="2400"/>
              <a:t>function</a:t>
            </a:r>
            <a:r>
              <a:rPr sz="2400"/>
              <a:t>() {...}  </a:t>
            </a:r>
            <a:endParaRPr sz="1300"/>
          </a:p>
          <a:p>
            <a:pPr lvl="0" marL="342900" indent="-342900">
              <a:lnSpc>
                <a:spcPct val="80000"/>
              </a:lnSpc>
              <a:spcBef>
                <a:spcPts val="500"/>
              </a:spcBef>
            </a:pPr>
            <a:r>
              <a:rPr sz="2400"/>
              <a:t>}  </a:t>
            </a:r>
            <a:endParaRPr sz="1300"/>
          </a:p>
          <a:p>
            <a:pPr lvl="0" marL="342900" indent="-342900">
              <a:lnSpc>
                <a:spcPct val="80000"/>
              </a:lnSpc>
              <a:spcBef>
                <a:spcPts val="500"/>
              </a:spcBef>
            </a:pPr>
            <a:r>
              <a:rPr sz="2400"/>
              <a:t>console.log(DudeNameSpace.name);  </a:t>
            </a:r>
          </a:p>
        </p:txBody>
      </p:sp>
    </p:spTree>
  </p:cSld>
  <p:clrMapOvr>
    <a:masterClrMapping/>
  </p:clrMapOvr>
  <p:transitio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0" name="Shape 390"/>
          <p:cNvSpPr/>
          <p:nvPr>
            <p:ph type="title"/>
          </p:nvPr>
        </p:nvSpPr>
        <p:spPr>
          <a:xfrm>
            <a:off x="457200" y="274638"/>
            <a:ext cx="8229600" cy="1143001"/>
          </a:xfrm>
          <a:prstGeom prst="rect">
            <a:avLst/>
          </a:prstGeom>
        </p:spPr>
        <p:txBody>
          <a:bodyPr/>
          <a:lstStyle>
            <a:lvl1pPr>
              <a:defRPr b="1"/>
            </a:lvl1pPr>
          </a:lstStyle>
          <a:p>
            <a:pPr lvl="0">
              <a:defRPr b="0" sz="1800"/>
            </a:pPr>
            <a:r>
              <a:rPr b="1" sz="4400"/>
              <a:t>Use pure js</a:t>
            </a:r>
          </a:p>
        </p:txBody>
      </p:sp>
      <p:sp>
        <p:nvSpPr>
          <p:cNvPr id="391" name="Shape 391"/>
          <p:cNvSpPr/>
          <p:nvPr/>
        </p:nvSpPr>
        <p:spPr>
          <a:xfrm>
            <a:off x="152400" y="3059430"/>
            <a:ext cx="8991600" cy="13487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sz="2400">
                <a:latin typeface="Arial Unicode MS"/>
                <a:ea typeface="Arial Unicode MS"/>
                <a:cs typeface="Arial Unicode MS"/>
                <a:sym typeface="Arial Unicode MS"/>
              </a:rPr>
              <a:t>$mydiv[0].setAttribute('class', 'awesome'); </a:t>
            </a:r>
            <a:endParaRPr sz="2400">
              <a:latin typeface="Arial Unicode MS"/>
              <a:ea typeface="Arial Unicode MS"/>
              <a:cs typeface="Arial Unicode MS"/>
              <a:sym typeface="Arial Unicode MS"/>
            </a:endParaRPr>
          </a:p>
          <a:p>
            <a:pPr lvl="0"/>
            <a:endParaRPr sz="2400">
              <a:latin typeface="Arial Unicode MS"/>
              <a:ea typeface="Arial Unicode MS"/>
              <a:cs typeface="Arial Unicode MS"/>
              <a:sym typeface="Arial Unicode MS"/>
            </a:endParaRPr>
          </a:p>
          <a:p>
            <a:pPr lvl="0"/>
            <a:r>
              <a:rPr sz="2400">
                <a:latin typeface="Arial Unicode MS"/>
                <a:ea typeface="Arial Unicode MS"/>
                <a:cs typeface="Arial Unicode MS"/>
                <a:sym typeface="Arial Unicode MS"/>
              </a:rPr>
              <a:t>//you can convert jQuery objects to DOM nodes using $jqObj[0]</a:t>
            </a:r>
            <a:r>
              <a:rPr sz="2400">
                <a:latin typeface="Arial"/>
                <a:ea typeface="Arial"/>
                <a:cs typeface="Arial"/>
                <a:sym typeface="Arial"/>
              </a:rPr>
              <a:t> </a:t>
            </a:r>
          </a:p>
        </p:txBody>
      </p:sp>
    </p:spTree>
  </p:cSld>
  <p:clrMapOvr>
    <a:masterClrMapping/>
  </p:clrMapOvr>
  <p:transitio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5" name="Shape 395"/>
          <p:cNvSpPr/>
          <p:nvPr>
            <p:ph type="title"/>
          </p:nvPr>
        </p:nvSpPr>
        <p:spPr>
          <a:xfrm>
            <a:off x="457200" y="274638"/>
            <a:ext cx="8229600" cy="1143001"/>
          </a:xfrm>
          <a:prstGeom prst="rect">
            <a:avLst/>
          </a:prstGeom>
        </p:spPr>
        <p:txBody>
          <a:bodyPr/>
          <a:lstStyle/>
          <a:p>
            <a:pPr lvl="0">
              <a:defRPr sz="1800"/>
            </a:pPr>
            <a:r>
              <a:rPr sz="4400"/>
              <a:t>Closures in JavaScript</a:t>
            </a:r>
          </a:p>
        </p:txBody>
      </p:sp>
      <p:sp>
        <p:nvSpPr>
          <p:cNvPr id="396" name="Shape 396"/>
          <p:cNvSpPr/>
          <p:nvPr>
            <p:ph type="body" idx="1"/>
          </p:nvPr>
        </p:nvSpPr>
        <p:spPr>
          <a:xfrm>
            <a:off x="457200" y="1600200"/>
            <a:ext cx="8229600" cy="4525963"/>
          </a:xfrm>
          <a:prstGeom prst="rect">
            <a:avLst/>
          </a:prstGeom>
        </p:spPr>
        <p:txBody>
          <a:bodyPr/>
          <a:lstStyle/>
          <a:p>
            <a:pPr lvl="0">
              <a:defRPr sz="1800"/>
            </a:pPr>
            <a:r>
              <a:rPr sz="3200"/>
              <a:t>When an inner function gains and uses access to its outer function's variables it is known as a </a:t>
            </a:r>
            <a:r>
              <a:rPr i="1" sz="3200"/>
              <a:t>closure</a:t>
            </a:r>
            <a:r>
              <a:rPr sz="3200"/>
              <a:t>.</a:t>
            </a:r>
          </a:p>
        </p:txBody>
      </p:sp>
      <p:sp>
        <p:nvSpPr>
          <p:cNvPr id="397" name="Shape 397"/>
          <p:cNvSpPr/>
          <p:nvPr/>
        </p:nvSpPr>
        <p:spPr>
          <a:xfrm>
            <a:off x="990600" y="3745174"/>
            <a:ext cx="5105400" cy="21234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sz="1200">
                <a:latin typeface="Arial Unicode MS"/>
                <a:ea typeface="Arial Unicode MS"/>
                <a:cs typeface="Arial Unicode MS"/>
                <a:sym typeface="Arial Unicode MS"/>
              </a:rPr>
              <a:t>function parentFunction(paramA) </a:t>
            </a:r>
            <a:endParaRPr sz="1200">
              <a:latin typeface="Arial Unicode MS"/>
              <a:ea typeface="Arial Unicode MS"/>
              <a:cs typeface="Arial Unicode MS"/>
              <a:sym typeface="Arial Unicode MS"/>
            </a:endParaRPr>
          </a:p>
          <a:p>
            <a:pPr lvl="0"/>
            <a:r>
              <a:rPr sz="1200">
                <a:latin typeface="Arial Unicode MS"/>
                <a:ea typeface="Arial Unicode MS"/>
                <a:cs typeface="Arial Unicode MS"/>
                <a:sym typeface="Arial Unicode MS"/>
              </a:rPr>
              <a:t>{</a:t>
            </a:r>
            <a:endParaRPr sz="1200">
              <a:latin typeface="Arial Unicode MS"/>
              <a:ea typeface="Arial Unicode MS"/>
              <a:cs typeface="Arial Unicode MS"/>
              <a:sym typeface="Arial Unicode MS"/>
            </a:endParaRPr>
          </a:p>
          <a:p>
            <a:pPr lvl="0"/>
            <a:r>
              <a:rPr sz="1200">
                <a:latin typeface="Arial Unicode MS"/>
                <a:ea typeface="Arial Unicode MS"/>
                <a:cs typeface="Arial Unicode MS"/>
                <a:sym typeface="Arial Unicode MS"/>
              </a:rPr>
              <a:t>              var a = paramA;</a:t>
            </a:r>
            <a:endParaRPr sz="1200">
              <a:latin typeface="Arial Unicode MS"/>
              <a:ea typeface="Arial Unicode MS"/>
              <a:cs typeface="Arial Unicode MS"/>
              <a:sym typeface="Arial Unicode MS"/>
            </a:endParaRPr>
          </a:p>
          <a:p>
            <a:pPr lvl="0"/>
            <a:r>
              <a:rPr sz="1200">
                <a:latin typeface="Arial Unicode MS"/>
                <a:ea typeface="Arial Unicode MS"/>
                <a:cs typeface="Arial Unicode MS"/>
                <a:sym typeface="Arial Unicode MS"/>
              </a:rPr>
              <a:t> </a:t>
            </a:r>
            <a:endParaRPr sz="1200">
              <a:latin typeface="Arial Unicode MS"/>
              <a:ea typeface="Arial Unicode MS"/>
              <a:cs typeface="Arial Unicode MS"/>
              <a:sym typeface="Arial Unicode MS"/>
            </a:endParaRPr>
          </a:p>
          <a:p>
            <a:pPr lvl="1"/>
            <a:r>
              <a:rPr sz="1200">
                <a:latin typeface="Arial Unicode MS"/>
                <a:ea typeface="Arial Unicode MS"/>
                <a:cs typeface="Arial Unicode MS"/>
                <a:sym typeface="Arial Unicode MS"/>
              </a:rPr>
              <a:t>function childFunction() </a:t>
            </a:r>
            <a:endParaRPr sz="1200">
              <a:latin typeface="Arial Unicode MS"/>
              <a:ea typeface="Arial Unicode MS"/>
              <a:cs typeface="Arial Unicode MS"/>
              <a:sym typeface="Arial Unicode MS"/>
            </a:endParaRPr>
          </a:p>
          <a:p>
            <a:pPr lvl="1"/>
            <a:r>
              <a:rPr sz="1200">
                <a:latin typeface="Arial Unicode MS"/>
                <a:ea typeface="Arial Unicode MS"/>
                <a:cs typeface="Arial Unicode MS"/>
                <a:sym typeface="Arial Unicode MS"/>
              </a:rPr>
              <a:t>{ </a:t>
            </a:r>
            <a:endParaRPr sz="1200">
              <a:latin typeface="Arial Unicode MS"/>
              <a:ea typeface="Arial Unicode MS"/>
              <a:cs typeface="Arial Unicode MS"/>
              <a:sym typeface="Arial Unicode MS"/>
            </a:endParaRPr>
          </a:p>
          <a:p>
            <a:pPr lvl="1"/>
            <a:r>
              <a:rPr sz="1200">
                <a:latin typeface="Arial Unicode MS"/>
                <a:ea typeface="Arial Unicode MS"/>
                <a:cs typeface="Arial Unicode MS"/>
                <a:sym typeface="Arial Unicode MS"/>
              </a:rPr>
              <a:t>	return a + 2; </a:t>
            </a:r>
            <a:endParaRPr sz="1200">
              <a:latin typeface="Arial Unicode MS"/>
              <a:ea typeface="Arial Unicode MS"/>
              <a:cs typeface="Arial Unicode MS"/>
              <a:sym typeface="Arial Unicode MS"/>
            </a:endParaRPr>
          </a:p>
          <a:p>
            <a:pPr lvl="1"/>
            <a:r>
              <a:rPr sz="1200">
                <a:latin typeface="Arial Unicode MS"/>
                <a:ea typeface="Arial Unicode MS"/>
                <a:cs typeface="Arial Unicode MS"/>
                <a:sym typeface="Arial Unicode MS"/>
              </a:rPr>
              <a:t>} </a:t>
            </a:r>
            <a:endParaRPr sz="1200">
              <a:latin typeface="Arial Unicode MS"/>
              <a:ea typeface="Arial Unicode MS"/>
              <a:cs typeface="Arial Unicode MS"/>
              <a:sym typeface="Arial Unicode MS"/>
            </a:endParaRPr>
          </a:p>
          <a:p>
            <a:pPr lvl="1"/>
            <a:r>
              <a:rPr sz="1200">
                <a:latin typeface="Arial Unicode MS"/>
                <a:ea typeface="Arial Unicode MS"/>
                <a:cs typeface="Arial Unicode MS"/>
                <a:sym typeface="Arial Unicode MS"/>
              </a:rPr>
              <a:t>return childFunction(); </a:t>
            </a:r>
            <a:endParaRPr sz="1200">
              <a:latin typeface="Arial Unicode MS"/>
              <a:ea typeface="Arial Unicode MS"/>
              <a:cs typeface="Arial Unicode MS"/>
              <a:sym typeface="Arial Unicode MS"/>
            </a:endParaRPr>
          </a:p>
          <a:p>
            <a:pPr lvl="0"/>
            <a:r>
              <a:rPr sz="1200">
                <a:latin typeface="Arial Unicode MS"/>
                <a:ea typeface="Arial Unicode MS"/>
                <a:cs typeface="Arial Unicode MS"/>
                <a:sym typeface="Arial Unicode MS"/>
              </a:rPr>
              <a:t>}</a:t>
            </a:r>
            <a:r>
              <a:rPr sz="1200">
                <a:latin typeface="Arial"/>
                <a:ea typeface="Arial"/>
                <a:cs typeface="Arial"/>
                <a:sym typeface="Arial"/>
              </a:rPr>
              <a:t> </a:t>
            </a:r>
          </a:p>
        </p:txBody>
      </p:sp>
    </p:spTree>
  </p:cSld>
  <p:clrMapOvr>
    <a:masterClrMapping/>
  </p:clrMapOvr>
  <p:transitio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title"/>
          </p:nvPr>
        </p:nvSpPr>
        <p:spPr>
          <a:xfrm>
            <a:off x="457200" y="274638"/>
            <a:ext cx="8229600" cy="1143001"/>
          </a:xfrm>
          <a:prstGeom prst="rect">
            <a:avLst/>
          </a:prstGeom>
        </p:spPr>
        <p:txBody>
          <a:bodyPr/>
          <a:lstStyle/>
          <a:p>
            <a:pPr lvl="0"/>
          </a:p>
        </p:txBody>
      </p:sp>
      <p:sp>
        <p:nvSpPr>
          <p:cNvPr id="402" name="Shape 402"/>
          <p:cNvSpPr/>
          <p:nvPr>
            <p:ph type="body" idx="1"/>
          </p:nvPr>
        </p:nvSpPr>
        <p:spPr>
          <a:xfrm>
            <a:off x="0" y="1676400"/>
            <a:ext cx="9144000" cy="4525963"/>
          </a:xfrm>
          <a:prstGeom prst="rect">
            <a:avLst/>
          </a:prstGeom>
        </p:spPr>
        <p:txBody>
          <a:bodyPr/>
          <a:lstStyle/>
          <a:p>
            <a:pPr lvl="0">
              <a:lnSpc>
                <a:spcPct val="80000"/>
              </a:lnSpc>
              <a:spcBef>
                <a:spcPts val="500"/>
              </a:spcBef>
              <a:buSzTx/>
              <a:buNone/>
              <a:defRPr sz="1800"/>
            </a:pPr>
            <a:r>
              <a:rPr sz="2200"/>
              <a:t>document.write("Closure Demo!!"); </a:t>
            </a:r>
            <a:endParaRPr sz="2200"/>
          </a:p>
          <a:p>
            <a:pPr lvl="0">
              <a:lnSpc>
                <a:spcPct val="80000"/>
              </a:lnSpc>
              <a:spcBef>
                <a:spcPts val="500"/>
              </a:spcBef>
              <a:buSzTx/>
              <a:buNone/>
              <a:defRPr sz="1800"/>
            </a:pPr>
            <a:r>
              <a:rPr sz="2200"/>
              <a:t>window.onload= function closureDemoParentFunction(paramA) </a:t>
            </a:r>
            <a:endParaRPr sz="2200"/>
          </a:p>
          <a:p>
            <a:pPr lvl="0">
              <a:lnSpc>
                <a:spcPct val="80000"/>
              </a:lnSpc>
              <a:spcBef>
                <a:spcPts val="500"/>
              </a:spcBef>
              <a:buSzTx/>
              <a:buNone/>
              <a:defRPr sz="1800"/>
            </a:pPr>
            <a:r>
              <a:rPr sz="2200"/>
              <a:t>{ </a:t>
            </a:r>
            <a:endParaRPr sz="2200"/>
          </a:p>
          <a:p>
            <a:pPr lvl="0">
              <a:lnSpc>
                <a:spcPct val="80000"/>
              </a:lnSpc>
              <a:spcBef>
                <a:spcPts val="500"/>
              </a:spcBef>
              <a:buSzTx/>
              <a:buNone/>
              <a:defRPr sz="1800"/>
            </a:pPr>
            <a:r>
              <a:rPr sz="2200"/>
              <a:t>	var a = paramA; </a:t>
            </a:r>
            <a:endParaRPr sz="2200"/>
          </a:p>
          <a:p>
            <a:pPr lvl="0">
              <a:lnSpc>
                <a:spcPct val="80000"/>
              </a:lnSpc>
              <a:spcBef>
                <a:spcPts val="500"/>
              </a:spcBef>
              <a:buSzTx/>
              <a:buNone/>
              <a:defRPr sz="1800"/>
            </a:pPr>
            <a:endParaRPr sz="2200"/>
          </a:p>
          <a:p>
            <a:pPr lvl="0">
              <a:lnSpc>
                <a:spcPct val="80000"/>
              </a:lnSpc>
              <a:spcBef>
                <a:spcPts val="500"/>
              </a:spcBef>
              <a:buSzTx/>
              <a:buNone/>
              <a:defRPr sz="1800"/>
            </a:pPr>
            <a:r>
              <a:rPr sz="2200"/>
              <a:t>	return function closureDemoInnerFunction (paramB) { </a:t>
            </a:r>
            <a:endParaRPr sz="2200"/>
          </a:p>
          <a:p>
            <a:pPr lvl="0">
              <a:lnSpc>
                <a:spcPct val="80000"/>
              </a:lnSpc>
              <a:spcBef>
                <a:spcPts val="500"/>
              </a:spcBef>
              <a:buSzTx/>
              <a:buNone/>
              <a:defRPr sz="1800"/>
            </a:pPr>
            <a:r>
              <a:rPr sz="2200"/>
              <a:t>		alert( a +" "+ paramB); </a:t>
            </a:r>
            <a:endParaRPr sz="2200"/>
          </a:p>
          <a:p>
            <a:pPr lvl="0">
              <a:lnSpc>
                <a:spcPct val="80000"/>
              </a:lnSpc>
              <a:spcBef>
                <a:spcPts val="500"/>
              </a:spcBef>
              <a:buSzTx/>
              <a:buNone/>
              <a:defRPr sz="1800"/>
            </a:pPr>
            <a:r>
              <a:rPr sz="2200"/>
              <a:t>	}; </a:t>
            </a:r>
            <a:endParaRPr sz="2200"/>
          </a:p>
          <a:p>
            <a:pPr lvl="0">
              <a:lnSpc>
                <a:spcPct val="80000"/>
              </a:lnSpc>
              <a:spcBef>
                <a:spcPts val="500"/>
              </a:spcBef>
              <a:buSzTx/>
              <a:buNone/>
              <a:defRPr sz="1800"/>
            </a:pPr>
            <a:r>
              <a:rPr sz="2200"/>
              <a:t>}; </a:t>
            </a:r>
            <a:endParaRPr sz="2200"/>
          </a:p>
          <a:p>
            <a:pPr lvl="0">
              <a:lnSpc>
                <a:spcPct val="80000"/>
              </a:lnSpc>
              <a:spcBef>
                <a:spcPts val="500"/>
              </a:spcBef>
              <a:buSzTx/>
              <a:buNone/>
              <a:defRPr sz="1800"/>
            </a:pPr>
            <a:endParaRPr sz="2200"/>
          </a:p>
          <a:p>
            <a:pPr lvl="0">
              <a:lnSpc>
                <a:spcPct val="80000"/>
              </a:lnSpc>
              <a:spcBef>
                <a:spcPts val="500"/>
              </a:spcBef>
              <a:buSzTx/>
              <a:buNone/>
              <a:defRPr sz="1800"/>
            </a:pPr>
            <a:r>
              <a:rPr sz="2200"/>
              <a:t>var x = closureDemoParentFunction("outer x"); </a:t>
            </a:r>
            <a:endParaRPr sz="2200"/>
          </a:p>
          <a:p>
            <a:pPr lvl="0">
              <a:lnSpc>
                <a:spcPct val="80000"/>
              </a:lnSpc>
              <a:spcBef>
                <a:spcPts val="500"/>
              </a:spcBef>
              <a:buSzTx/>
              <a:buNone/>
              <a:defRPr sz="1800"/>
            </a:pPr>
            <a:r>
              <a:rPr sz="2200"/>
              <a:t>x("inner x");</a:t>
            </a:r>
          </a:p>
        </p:txBody>
      </p:sp>
    </p:spTree>
  </p:cSld>
  <p:clrMapOvr>
    <a:masterClrMapping/>
  </p:clrMapOvr>
  <p:transitio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6" name="Shape 406"/>
          <p:cNvSpPr/>
          <p:nvPr>
            <p:ph type="title"/>
          </p:nvPr>
        </p:nvSpPr>
        <p:spPr>
          <a:xfrm>
            <a:off x="381000" y="2819400"/>
            <a:ext cx="8229600" cy="1143000"/>
          </a:xfrm>
          <a:prstGeom prst="rect">
            <a:avLst/>
          </a:prstGeom>
        </p:spPr>
        <p:txBody>
          <a:bodyPr/>
          <a:lstStyle>
            <a:lvl1pPr>
              <a:defRPr b="1"/>
            </a:lvl1pPr>
          </a:lstStyle>
          <a:p>
            <a:pPr lvl="0">
              <a:defRPr b="0" sz="1800"/>
            </a:pPr>
            <a:r>
              <a:rPr b="1" sz="4400"/>
              <a:t>Don’t use the with() statement</a:t>
            </a:r>
          </a:p>
        </p:txBody>
      </p:sp>
      <p:sp>
        <p:nvSpPr>
          <p:cNvPr id="407" name="Shape 407"/>
          <p:cNvSpPr/>
          <p:nvPr/>
        </p:nvSpPr>
        <p:spPr>
          <a:xfrm>
            <a:off x="914400" y="5791200"/>
            <a:ext cx="7772400" cy="624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lvl="0">
              <a:defRPr b="0"/>
            </a:pPr>
            <a:r>
              <a:rPr b="1"/>
              <a:t>with() appends an extra set of variables to the beginning of the scope chain </a:t>
            </a:r>
          </a:p>
        </p:txBody>
      </p:sp>
    </p:spTree>
  </p:cSld>
  <p:clrMapOvr>
    <a:masterClrMapping/>
  </p:clrMapOvr>
  <p:transitio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1" name="Shape 411"/>
          <p:cNvSpPr/>
          <p:nvPr>
            <p:ph type="title"/>
          </p:nvPr>
        </p:nvSpPr>
        <p:spPr>
          <a:xfrm>
            <a:off x="533400" y="2819400"/>
            <a:ext cx="8229600" cy="1143000"/>
          </a:xfrm>
          <a:prstGeom prst="rect">
            <a:avLst/>
          </a:prstGeom>
        </p:spPr>
        <p:txBody>
          <a:bodyPr/>
          <a:lstStyle>
            <a:lvl1pPr defTabSz="832104">
              <a:defRPr sz="3549"/>
            </a:lvl1pPr>
          </a:lstStyle>
          <a:p>
            <a:pPr lvl="0">
              <a:defRPr sz="1800"/>
            </a:pPr>
            <a:r>
              <a:rPr sz="3549"/>
              <a:t>Every image on your site should have an alt tag</a:t>
            </a:r>
          </a:p>
        </p:txBody>
      </p:sp>
    </p:spTree>
  </p:cSld>
  <p:clrMapOvr>
    <a:masterClrMapping/>
  </p:clrMapOvr>
  <p:transitio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3" name="Shape 413"/>
          <p:cNvSpPr/>
          <p:nvPr>
            <p:ph type="title"/>
          </p:nvPr>
        </p:nvSpPr>
        <p:spPr>
          <a:xfrm>
            <a:off x="457200" y="274638"/>
            <a:ext cx="8229600" cy="1143001"/>
          </a:xfrm>
          <a:prstGeom prst="rect">
            <a:avLst/>
          </a:prstGeom>
        </p:spPr>
        <p:txBody>
          <a:bodyPr/>
          <a:lstStyle>
            <a:lvl1pPr>
              <a:defRPr b="1"/>
            </a:lvl1pPr>
          </a:lstStyle>
          <a:p>
            <a:pPr lvl="0">
              <a:defRPr b="0" sz="1800"/>
            </a:pPr>
            <a:r>
              <a:rPr b="1" sz="4400"/>
              <a:t>Remove "Language"</a:t>
            </a:r>
          </a:p>
        </p:txBody>
      </p:sp>
      <p:sp>
        <p:nvSpPr>
          <p:cNvPr id="414" name="Shape 414"/>
          <p:cNvSpPr/>
          <p:nvPr>
            <p:ph type="body" idx="1"/>
          </p:nvPr>
        </p:nvSpPr>
        <p:spPr>
          <a:xfrm>
            <a:off x="685800" y="2286000"/>
            <a:ext cx="8229600" cy="2468564"/>
          </a:xfrm>
          <a:prstGeom prst="rect">
            <a:avLst/>
          </a:prstGeom>
        </p:spPr>
        <p:txBody>
          <a:bodyPr/>
          <a:lstStyle/>
          <a:p>
            <a:pPr lvl="0">
              <a:spcBef>
                <a:spcPts val="400"/>
              </a:spcBef>
              <a:buSzTx/>
              <a:buNone/>
              <a:defRPr sz="1800"/>
            </a:pPr>
            <a:r>
              <a:rPr b="1" sz="2000"/>
              <a:t>&lt;script type="text/javascript“  language="javascript"&gt; </a:t>
            </a:r>
            <a:endParaRPr b="1" sz="2000"/>
          </a:p>
          <a:p>
            <a:pPr lvl="0">
              <a:spcBef>
                <a:spcPts val="400"/>
              </a:spcBef>
              <a:buSzTx/>
              <a:buNone/>
              <a:defRPr sz="1800"/>
            </a:pPr>
            <a:r>
              <a:rPr b="1" sz="2000"/>
              <a:t>	 ...  </a:t>
            </a:r>
            <a:endParaRPr b="1" sz="2000"/>
          </a:p>
          <a:p>
            <a:pPr lvl="0">
              <a:spcBef>
                <a:spcPts val="400"/>
              </a:spcBef>
              <a:buSzTx/>
              <a:buNone/>
              <a:defRPr sz="1800"/>
            </a:pPr>
            <a:r>
              <a:rPr b="1" sz="2000"/>
              <a:t>&lt;/script&gt;  </a:t>
            </a:r>
          </a:p>
        </p:txBody>
      </p:sp>
      <p:sp>
        <p:nvSpPr>
          <p:cNvPr id="415" name="Shape 415"/>
          <p:cNvSpPr/>
          <p:nvPr/>
        </p:nvSpPr>
        <p:spPr>
          <a:xfrm>
            <a:off x="1066800" y="5715000"/>
            <a:ext cx="7315200"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vl1pPr>
          </a:lstStyle>
          <a:p>
            <a:pPr lvl="0">
              <a:defRPr b="0"/>
            </a:pPr>
            <a:r>
              <a:rPr b="1"/>
              <a:t> This attribute has long since been deprecated; so leave it out.</a:t>
            </a:r>
          </a:p>
        </p:txBody>
      </p:sp>
    </p:spTree>
  </p:cSld>
  <p:clrMapOvr>
    <a:masterClrMapping/>
  </p:clrMapOvr>
  <p:transitio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title"/>
          </p:nvPr>
        </p:nvSpPr>
        <p:spPr>
          <a:xfrm>
            <a:off x="457200" y="274638"/>
            <a:ext cx="8229600" cy="1143001"/>
          </a:xfrm>
          <a:prstGeom prst="rect">
            <a:avLst/>
          </a:prstGeom>
        </p:spPr>
        <p:txBody>
          <a:bodyPr/>
          <a:lstStyle>
            <a:lvl1pPr defTabSz="868680">
              <a:defRPr b="1" sz="4180"/>
            </a:lvl1pPr>
          </a:lstStyle>
          <a:p>
            <a:pPr lvl="0">
              <a:defRPr b="0" sz="1800"/>
            </a:pPr>
            <a:r>
              <a:rPr b="1" sz="4180"/>
              <a:t>Are you creating a lot elements?</a:t>
            </a:r>
          </a:p>
        </p:txBody>
      </p:sp>
      <p:sp>
        <p:nvSpPr>
          <p:cNvPr id="418" name="Shape 418"/>
          <p:cNvSpPr/>
          <p:nvPr/>
        </p:nvSpPr>
        <p:spPr>
          <a:xfrm>
            <a:off x="762000" y="3556962"/>
            <a:ext cx="7924800" cy="51054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r>
              <a:rPr sz="2400">
                <a:latin typeface="Arial Unicode MS"/>
                <a:ea typeface="Arial Unicode MS"/>
                <a:cs typeface="Arial Unicode MS"/>
                <a:sym typeface="Arial Unicode MS"/>
              </a:rPr>
              <a:t>console.log( doc.getElementsByTagName('*').length )</a:t>
            </a:r>
            <a:r>
              <a:rPr sz="2400">
                <a:latin typeface="Arial"/>
                <a:ea typeface="Arial"/>
                <a:cs typeface="Arial"/>
                <a:sym typeface="Arial"/>
              </a:rPr>
              <a:t> </a:t>
            </a:r>
          </a:p>
        </p:txBody>
      </p:sp>
    </p:spTree>
  </p:cSld>
  <p:clrMapOvr>
    <a:masterClrMapping/>
  </p:clrMapOvr>
  <p:transitio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ph type="title"/>
          </p:nvPr>
        </p:nvSpPr>
        <p:spPr>
          <a:xfrm>
            <a:off x="457200" y="274638"/>
            <a:ext cx="8229600" cy="1143001"/>
          </a:xfrm>
          <a:prstGeom prst="rect">
            <a:avLst/>
          </a:prstGeom>
        </p:spPr>
        <p:txBody>
          <a:bodyPr/>
          <a:lstStyle>
            <a:lvl1pPr defTabSz="859536">
              <a:defRPr b="1" sz="4136"/>
            </a:lvl1pPr>
          </a:lstStyle>
          <a:p>
            <a:pPr lvl="0">
              <a:defRPr b="0" sz="1800"/>
            </a:pPr>
            <a:r>
              <a:rPr b="1" sz="4136"/>
              <a:t>The Fastest Way to Build a String</a:t>
            </a:r>
          </a:p>
        </p:txBody>
      </p:sp>
      <p:sp>
        <p:nvSpPr>
          <p:cNvPr id="423" name="Shape 423"/>
          <p:cNvSpPr/>
          <p:nvPr>
            <p:ph type="body" idx="1"/>
          </p:nvPr>
        </p:nvSpPr>
        <p:spPr>
          <a:xfrm>
            <a:off x="457200" y="2286000"/>
            <a:ext cx="8229600" cy="3840163"/>
          </a:xfrm>
          <a:prstGeom prst="rect">
            <a:avLst/>
          </a:prstGeom>
        </p:spPr>
        <p:txBody>
          <a:bodyPr/>
          <a:lstStyle/>
          <a:p>
            <a:pPr lvl="0">
              <a:spcBef>
                <a:spcPts val="600"/>
              </a:spcBef>
              <a:buSzTx/>
              <a:buNone/>
              <a:defRPr sz="1800"/>
            </a:pPr>
            <a:r>
              <a:rPr b="1" sz="2800"/>
              <a:t>var</a:t>
            </a:r>
            <a:r>
              <a:rPr sz="2800"/>
              <a:t> arr = ['item 1', 'item 2', 'item 3', ...];  </a:t>
            </a:r>
            <a:endParaRPr sz="2800"/>
          </a:p>
          <a:p>
            <a:pPr lvl="0">
              <a:buSzTx/>
              <a:buNone/>
              <a:defRPr sz="1800"/>
            </a:pPr>
            <a:endParaRPr b="1" sz="2800"/>
          </a:p>
          <a:p>
            <a:pPr lvl="0">
              <a:spcBef>
                <a:spcPts val="600"/>
              </a:spcBef>
              <a:buSzTx/>
              <a:buNone/>
              <a:defRPr sz="1800"/>
            </a:pPr>
            <a:r>
              <a:rPr b="1" sz="2800"/>
              <a:t>var</a:t>
            </a:r>
            <a:r>
              <a:rPr sz="2800"/>
              <a:t> list = '&lt;ul&gt;&lt;li&gt;' + arr.join('&lt;/li&gt;&lt;li&gt;') + '&lt;/li&gt;&lt;/ul&gt;'; </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 name="Shape 88"/>
          <p:cNvSpPr/>
          <p:nvPr>
            <p:ph type="title"/>
          </p:nvPr>
        </p:nvSpPr>
        <p:spPr>
          <a:xfrm>
            <a:off x="457200" y="274638"/>
            <a:ext cx="8229600" cy="1143001"/>
          </a:xfrm>
          <a:prstGeom prst="rect">
            <a:avLst/>
          </a:prstGeom>
        </p:spPr>
        <p:txBody>
          <a:bodyPr/>
          <a:lstStyle/>
          <a:p>
            <a:pPr lvl="0">
              <a:defRPr sz="1800"/>
            </a:pPr>
            <a:r>
              <a:rPr sz="4400"/>
              <a:t>Perf Tools</a:t>
            </a:r>
          </a:p>
        </p:txBody>
      </p:sp>
      <p:sp>
        <p:nvSpPr>
          <p:cNvPr id="89" name="Shape 89"/>
          <p:cNvSpPr/>
          <p:nvPr>
            <p:ph type="body" idx="1"/>
          </p:nvPr>
        </p:nvSpPr>
        <p:spPr>
          <a:xfrm>
            <a:off x="457200" y="1600200"/>
            <a:ext cx="8229600" cy="4525963"/>
          </a:xfrm>
          <a:prstGeom prst="rect">
            <a:avLst/>
          </a:prstGeom>
        </p:spPr>
        <p:txBody>
          <a:bodyPr/>
          <a:lstStyle/>
          <a:p>
            <a:pPr lvl="0">
              <a:lnSpc>
                <a:spcPct val="80000"/>
              </a:lnSpc>
              <a:spcBef>
                <a:spcPts val="600"/>
              </a:spcBef>
              <a:defRPr sz="1800"/>
            </a:pPr>
            <a:r>
              <a:rPr sz="2900"/>
              <a:t>Page Speed</a:t>
            </a:r>
            <a:endParaRPr sz="2900"/>
          </a:p>
          <a:p>
            <a:pPr lvl="0">
              <a:lnSpc>
                <a:spcPct val="80000"/>
              </a:lnSpc>
              <a:spcBef>
                <a:spcPts val="600"/>
              </a:spcBef>
              <a:defRPr sz="1800"/>
            </a:pPr>
            <a:r>
              <a:rPr sz="2900"/>
              <a:t>Chrome Speed Tracer</a:t>
            </a:r>
            <a:endParaRPr sz="2900"/>
          </a:p>
          <a:p>
            <a:pPr lvl="0">
              <a:lnSpc>
                <a:spcPct val="80000"/>
              </a:lnSpc>
              <a:spcBef>
                <a:spcPts val="600"/>
              </a:spcBef>
              <a:defRPr sz="1800"/>
            </a:pPr>
            <a:r>
              <a:rPr sz="2900"/>
              <a:t>Yslow</a:t>
            </a:r>
            <a:endParaRPr sz="2900"/>
          </a:p>
          <a:p>
            <a:pPr lvl="0">
              <a:lnSpc>
                <a:spcPct val="80000"/>
              </a:lnSpc>
              <a:spcBef>
                <a:spcPts val="600"/>
              </a:spcBef>
              <a:defRPr sz="1800"/>
            </a:pPr>
            <a:r>
              <a:rPr sz="2900"/>
              <a:t>WireShark</a:t>
            </a:r>
            <a:endParaRPr sz="2900"/>
          </a:p>
          <a:p>
            <a:pPr lvl="0">
              <a:lnSpc>
                <a:spcPct val="80000"/>
              </a:lnSpc>
              <a:spcBef>
                <a:spcPts val="600"/>
              </a:spcBef>
              <a:defRPr sz="1800"/>
            </a:pPr>
            <a:r>
              <a:rPr sz="2900"/>
              <a:t>JSPerf</a:t>
            </a:r>
            <a:endParaRPr sz="2900"/>
          </a:p>
          <a:p>
            <a:pPr lvl="0">
              <a:lnSpc>
                <a:spcPct val="80000"/>
              </a:lnSpc>
              <a:spcBef>
                <a:spcPts val="600"/>
              </a:spcBef>
              <a:defRPr sz="1800"/>
            </a:pPr>
            <a:r>
              <a:rPr sz="2900"/>
              <a:t>Timer</a:t>
            </a:r>
            <a:endParaRPr sz="2900"/>
          </a:p>
          <a:p>
            <a:pPr lvl="0">
              <a:lnSpc>
                <a:spcPct val="80000"/>
              </a:lnSpc>
              <a:spcBef>
                <a:spcPts val="600"/>
              </a:spcBef>
              <a:defRPr sz="1800"/>
            </a:pPr>
            <a:r>
              <a:rPr sz="2900"/>
              <a:t>Web Site Profilers</a:t>
            </a:r>
            <a:endParaRPr sz="2900"/>
          </a:p>
          <a:p>
            <a:pPr lvl="1" marL="742950" indent="-285750">
              <a:lnSpc>
                <a:spcPct val="80000"/>
              </a:lnSpc>
              <a:spcBef>
                <a:spcPts val="600"/>
              </a:spcBef>
              <a:defRPr sz="1800"/>
            </a:pPr>
            <a:r>
              <a:rPr sz="2500"/>
              <a:t>http://www.iwebtool.com/speed_test</a:t>
            </a:r>
            <a:endParaRPr sz="2500"/>
          </a:p>
          <a:p>
            <a:pPr lvl="0">
              <a:lnSpc>
                <a:spcPct val="80000"/>
              </a:lnSpc>
              <a:spcBef>
                <a:spcPts val="600"/>
              </a:spcBef>
              <a:defRPr sz="1800"/>
            </a:pPr>
            <a:r>
              <a:rPr sz="2900"/>
              <a:t>Predict Performance</a:t>
            </a:r>
            <a:endParaRPr sz="2900"/>
          </a:p>
          <a:p>
            <a:pPr lvl="1" marL="742950" indent="-285750">
              <a:lnSpc>
                <a:spcPct val="80000"/>
              </a:lnSpc>
              <a:spcBef>
                <a:spcPts val="600"/>
              </a:spcBef>
              <a:defRPr sz="1800"/>
            </a:pPr>
            <a:r>
              <a:rPr sz="2500"/>
              <a:t>http://stevesouders.com/cuzillion/</a:t>
            </a:r>
          </a:p>
        </p:txBody>
      </p:sp>
    </p:spTree>
  </p:cSld>
  <p:clrMapOvr>
    <a:masterClrMapping/>
  </p:clrMapOvr>
  <p:transitio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body" idx="1"/>
          </p:nvPr>
        </p:nvSpPr>
        <p:spPr>
          <a:xfrm>
            <a:off x="457200" y="1600200"/>
            <a:ext cx="8229600" cy="4525963"/>
          </a:xfrm>
          <a:prstGeom prst="rect">
            <a:avLst/>
          </a:prstGeom>
        </p:spPr>
        <p:txBody>
          <a:bodyPr/>
          <a:lstStyle/>
          <a:p>
            <a:pPr lvl="0">
              <a:buSzTx/>
              <a:buNone/>
              <a:defRPr sz="1800"/>
            </a:pPr>
            <a:r>
              <a:rPr sz="3200"/>
              <a:t>function go() </a:t>
            </a:r>
            <a:endParaRPr sz="3200"/>
          </a:p>
          <a:p>
            <a:pPr lvl="0">
              <a:buSzTx/>
              <a:buNone/>
              <a:defRPr sz="1800"/>
            </a:pPr>
            <a:r>
              <a:rPr sz="3200"/>
              <a:t>{  </a:t>
            </a:r>
            <a:endParaRPr sz="3200"/>
          </a:p>
          <a:p>
            <a:pPr lvl="0">
              <a:buSzTx/>
              <a:buNone/>
              <a:defRPr sz="1800"/>
            </a:pPr>
            <a:r>
              <a:rPr sz="3200"/>
              <a:t>	$('&lt;div/&gt;') .html(new Array(1000).join('text'))     .click(function() { });</a:t>
            </a:r>
            <a:endParaRPr sz="3200"/>
          </a:p>
          <a:p>
            <a:pPr lvl="0">
              <a:buSzTx/>
              <a:buNone/>
              <a:defRPr sz="1800"/>
            </a:pPr>
            <a:r>
              <a:rPr sz="3200"/>
              <a:t>}</a:t>
            </a:r>
          </a:p>
        </p:txBody>
      </p:sp>
      <p:sp>
        <p:nvSpPr>
          <p:cNvPr id="428" name="Shape 428"/>
          <p:cNvSpPr/>
          <p:nvPr>
            <p:ph type="title"/>
          </p:nvPr>
        </p:nvSpPr>
        <p:spPr>
          <a:xfrm>
            <a:off x="457200" y="274638"/>
            <a:ext cx="8229600" cy="1143001"/>
          </a:xfrm>
          <a:prstGeom prst="rect">
            <a:avLst/>
          </a:prstGeom>
        </p:spPr>
        <p:txBody>
          <a:bodyPr/>
          <a:lstStyle/>
          <a:p>
            <a:pPr lvl="0"/>
          </a:p>
        </p:txBody>
      </p:sp>
    </p:spTree>
  </p:cSld>
  <p:clrMapOvr>
    <a:masterClrMapping/>
  </p:clrMapOvr>
  <p:transitio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2" name="Shape 432"/>
          <p:cNvSpPr/>
          <p:nvPr>
            <p:ph type="title"/>
          </p:nvPr>
        </p:nvSpPr>
        <p:spPr>
          <a:xfrm>
            <a:off x="457200" y="274638"/>
            <a:ext cx="8229600" cy="1143001"/>
          </a:xfrm>
          <a:prstGeom prst="rect">
            <a:avLst/>
          </a:prstGeom>
        </p:spPr>
        <p:txBody>
          <a:bodyPr/>
          <a:lstStyle>
            <a:lvl1pPr>
              <a:defRPr b="1"/>
            </a:lvl1pPr>
          </a:lstStyle>
          <a:p>
            <a:pPr lvl="0">
              <a:defRPr b="0" sz="1800"/>
            </a:pPr>
            <a:r>
              <a:rPr b="1" sz="4400"/>
              <a:t>Avoid the closure</a:t>
            </a:r>
          </a:p>
        </p:txBody>
      </p:sp>
      <p:sp>
        <p:nvSpPr>
          <p:cNvPr id="433" name="Shape 433"/>
          <p:cNvSpPr/>
          <p:nvPr>
            <p:ph type="body" idx="1"/>
          </p:nvPr>
        </p:nvSpPr>
        <p:spPr>
          <a:xfrm>
            <a:off x="457200" y="1371600"/>
            <a:ext cx="8229600" cy="5486400"/>
          </a:xfrm>
          <a:prstGeom prst="rect">
            <a:avLst/>
          </a:prstGeom>
        </p:spPr>
        <p:txBody>
          <a:bodyPr/>
          <a:lstStyle/>
          <a:p>
            <a:pPr lvl="0">
              <a:spcBef>
                <a:spcPts val="300"/>
              </a:spcBef>
              <a:buSzTx/>
              <a:buNone/>
              <a:defRPr sz="1800"/>
            </a:pPr>
            <a:r>
              <a:rPr sz="1600"/>
              <a:t>&lt;html&gt; </a:t>
            </a:r>
            <a:endParaRPr sz="1600"/>
          </a:p>
          <a:p>
            <a:pPr lvl="0">
              <a:spcBef>
                <a:spcPts val="300"/>
              </a:spcBef>
              <a:buSzTx/>
              <a:buNone/>
              <a:defRPr sz="1800"/>
            </a:pPr>
            <a:r>
              <a:rPr sz="1600"/>
              <a:t>&lt;head&gt; </a:t>
            </a:r>
            <a:endParaRPr sz="1600"/>
          </a:p>
          <a:p>
            <a:pPr lvl="1" marL="285750" indent="171450">
              <a:spcBef>
                <a:spcPts val="200"/>
              </a:spcBef>
              <a:buSzTx/>
              <a:buNone/>
              <a:defRPr sz="1800"/>
            </a:pPr>
            <a:r>
              <a:rPr sz="1200"/>
              <a:t>&lt;script&gt; </a:t>
            </a:r>
            <a:endParaRPr sz="2800"/>
          </a:p>
          <a:p>
            <a:pPr lvl="1" marL="285750" indent="171450">
              <a:spcBef>
                <a:spcPts val="200"/>
              </a:spcBef>
              <a:buSzTx/>
              <a:buNone/>
              <a:defRPr sz="1800"/>
            </a:pPr>
            <a:r>
              <a:rPr sz="1200"/>
              <a:t>document.write("Avoid leaks by avoiding closures!"); </a:t>
            </a:r>
            <a:endParaRPr sz="2800"/>
          </a:p>
          <a:p>
            <a:pPr lvl="1" marL="285750" indent="171450">
              <a:spcBef>
                <a:spcPts val="200"/>
              </a:spcBef>
              <a:buSzTx/>
              <a:buNone/>
              <a:defRPr sz="1800"/>
            </a:pPr>
            <a:r>
              <a:rPr sz="1200"/>
              <a:t>window.onload=function() </a:t>
            </a:r>
            <a:endParaRPr sz="2800"/>
          </a:p>
          <a:p>
            <a:pPr lvl="1" marL="285750" indent="171450">
              <a:spcBef>
                <a:spcPts val="200"/>
              </a:spcBef>
              <a:buSzTx/>
              <a:buNone/>
              <a:defRPr sz="1800"/>
            </a:pPr>
            <a:r>
              <a:rPr sz="1200"/>
              <a:t>{ </a:t>
            </a:r>
            <a:endParaRPr sz="2800"/>
          </a:p>
          <a:p>
            <a:pPr lvl="1" marL="285750" indent="171450">
              <a:spcBef>
                <a:spcPts val="200"/>
              </a:spcBef>
              <a:buSzTx/>
              <a:buNone/>
              <a:defRPr sz="1800"/>
            </a:pPr>
            <a:r>
              <a:rPr sz="1200"/>
              <a:t>var obj = document.getElementById("element"); </a:t>
            </a:r>
            <a:endParaRPr sz="2800"/>
          </a:p>
          <a:p>
            <a:pPr lvl="1" marL="285750" indent="171450">
              <a:spcBef>
                <a:spcPts val="200"/>
              </a:spcBef>
              <a:buSzTx/>
              <a:buNone/>
              <a:defRPr sz="1800"/>
            </a:pPr>
            <a:r>
              <a:rPr sz="1200"/>
              <a:t>obj.onclick = doesNotLeak; </a:t>
            </a:r>
            <a:endParaRPr sz="2800"/>
          </a:p>
          <a:p>
            <a:pPr lvl="1" marL="285750" indent="171450">
              <a:spcBef>
                <a:spcPts val="200"/>
              </a:spcBef>
              <a:buSzTx/>
              <a:buNone/>
              <a:defRPr sz="1800"/>
            </a:pPr>
            <a:r>
              <a:rPr sz="1200"/>
              <a:t>} </a:t>
            </a:r>
            <a:endParaRPr sz="2800"/>
          </a:p>
          <a:p>
            <a:pPr lvl="1" marL="285750" indent="171450">
              <a:spcBef>
                <a:spcPts val="200"/>
              </a:spcBef>
              <a:buSzTx/>
              <a:buNone/>
              <a:defRPr sz="1800"/>
            </a:pPr>
            <a:r>
              <a:rPr b="1" sz="1200"/>
              <a:t>function doesNotLeak()</a:t>
            </a:r>
            <a:r>
              <a:rPr sz="1200"/>
              <a:t> </a:t>
            </a:r>
            <a:endParaRPr sz="2800"/>
          </a:p>
          <a:p>
            <a:pPr lvl="1" marL="285750" indent="171450">
              <a:spcBef>
                <a:spcPts val="200"/>
              </a:spcBef>
              <a:buSzTx/>
              <a:buNone/>
              <a:defRPr sz="1800"/>
            </a:pPr>
            <a:r>
              <a:rPr sz="1200"/>
              <a:t>{ </a:t>
            </a:r>
            <a:endParaRPr sz="2800"/>
          </a:p>
          <a:p>
            <a:pPr lvl="1" marL="285750" indent="171450">
              <a:spcBef>
                <a:spcPts val="200"/>
              </a:spcBef>
              <a:buSzTx/>
              <a:buNone/>
              <a:defRPr sz="1800"/>
            </a:pPr>
            <a:r>
              <a:rPr sz="1200"/>
              <a:t>//Your Logic here </a:t>
            </a:r>
            <a:endParaRPr sz="2800"/>
          </a:p>
          <a:p>
            <a:pPr lvl="1" marL="285750" indent="171450">
              <a:spcBef>
                <a:spcPts val="200"/>
              </a:spcBef>
              <a:buSzTx/>
              <a:buNone/>
              <a:defRPr sz="1800"/>
            </a:pPr>
            <a:r>
              <a:rPr sz="1200"/>
              <a:t>alert("Hi! I have avoided the leak"); </a:t>
            </a:r>
            <a:endParaRPr sz="2800"/>
          </a:p>
          <a:p>
            <a:pPr lvl="1" marL="285750" indent="171450">
              <a:spcBef>
                <a:spcPts val="200"/>
              </a:spcBef>
              <a:buSzTx/>
              <a:buNone/>
              <a:defRPr sz="1800"/>
            </a:pPr>
            <a:r>
              <a:rPr sz="1200"/>
              <a:t>} </a:t>
            </a:r>
            <a:endParaRPr sz="2800"/>
          </a:p>
          <a:p>
            <a:pPr lvl="1" marL="285750" indent="171450">
              <a:spcBef>
                <a:spcPts val="200"/>
              </a:spcBef>
              <a:buSzTx/>
              <a:buNone/>
              <a:defRPr sz="1800"/>
            </a:pPr>
            <a:r>
              <a:rPr sz="1200"/>
              <a:t>&lt;/script&gt; </a:t>
            </a:r>
            <a:endParaRPr sz="2800"/>
          </a:p>
          <a:p>
            <a:pPr lvl="0">
              <a:spcBef>
                <a:spcPts val="300"/>
              </a:spcBef>
              <a:buSzTx/>
              <a:buNone/>
              <a:defRPr sz="1800"/>
            </a:pPr>
            <a:r>
              <a:rPr sz="1600"/>
              <a:t>&lt;/head&gt; </a:t>
            </a:r>
            <a:endParaRPr sz="1600"/>
          </a:p>
          <a:p>
            <a:pPr lvl="0">
              <a:spcBef>
                <a:spcPts val="300"/>
              </a:spcBef>
              <a:buSzTx/>
              <a:buNone/>
              <a:defRPr sz="1800"/>
            </a:pPr>
            <a:r>
              <a:rPr sz="1600"/>
              <a:t>&lt;body&gt; </a:t>
            </a:r>
            <a:endParaRPr sz="1600"/>
          </a:p>
          <a:p>
            <a:pPr lvl="0">
              <a:spcBef>
                <a:spcPts val="300"/>
              </a:spcBef>
              <a:buSzTx/>
              <a:buNone/>
              <a:defRPr sz="1800"/>
            </a:pPr>
            <a:r>
              <a:rPr sz="1600"/>
              <a:t>&lt;button id="element"&gt;"Click Here"&lt;/button&gt; </a:t>
            </a:r>
            <a:endParaRPr sz="1600"/>
          </a:p>
          <a:p>
            <a:pPr lvl="0">
              <a:spcBef>
                <a:spcPts val="300"/>
              </a:spcBef>
              <a:buSzTx/>
              <a:buNone/>
              <a:defRPr sz="1800"/>
            </a:pPr>
            <a:r>
              <a:rPr sz="1600"/>
              <a:t>&lt;/body&gt; </a:t>
            </a:r>
            <a:endParaRPr sz="1600"/>
          </a:p>
          <a:p>
            <a:pPr lvl="0">
              <a:spcBef>
                <a:spcPts val="300"/>
              </a:spcBef>
              <a:buSzTx/>
              <a:buNone/>
              <a:defRPr sz="1800"/>
            </a:pPr>
            <a:r>
              <a:rPr sz="1600"/>
              <a:t>&lt;/html&gt;</a:t>
            </a:r>
          </a:p>
        </p:txBody>
      </p:sp>
    </p:spTree>
  </p:cSld>
  <p:clrMapOvr>
    <a:masterClrMapping/>
  </p:clrMapOvr>
  <p:transitio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7" name="Shape 437"/>
          <p:cNvSpPr/>
          <p:nvPr>
            <p:ph type="body" idx="1"/>
          </p:nvPr>
        </p:nvSpPr>
        <p:spPr>
          <a:xfrm>
            <a:off x="457200" y="1600200"/>
            <a:ext cx="8229600" cy="4525963"/>
          </a:xfrm>
          <a:prstGeom prst="rect">
            <a:avLst/>
          </a:prstGeom>
        </p:spPr>
        <p:txBody>
          <a:bodyPr/>
          <a:lstStyle/>
          <a:p>
            <a:pPr lvl="0" marL="339470" indent="-339470" defTabSz="905255">
              <a:lnSpc>
                <a:spcPct val="80000"/>
              </a:lnSpc>
              <a:spcBef>
                <a:spcPts val="500"/>
              </a:spcBef>
              <a:buSzTx/>
              <a:buNone/>
              <a:defRPr sz="1800"/>
            </a:pPr>
            <a:r>
              <a:rPr sz="2178"/>
              <a:t>01function f() {</a:t>
            </a:r>
            <a:endParaRPr sz="2178"/>
          </a:p>
          <a:p>
            <a:pPr lvl="0" marL="339470" indent="-339470" defTabSz="905255">
              <a:lnSpc>
                <a:spcPct val="80000"/>
              </a:lnSpc>
              <a:spcBef>
                <a:spcPts val="500"/>
              </a:spcBef>
              <a:buSzTx/>
              <a:buNone/>
              <a:defRPr sz="1800"/>
            </a:pPr>
            <a:r>
              <a:rPr sz="2178"/>
              <a:t>02  var data = "Large piece of data, probably received from server"</a:t>
            </a:r>
            <a:endParaRPr sz="2178"/>
          </a:p>
          <a:p>
            <a:pPr lvl="0" marL="339470" indent="-339470" defTabSz="905255">
              <a:lnSpc>
                <a:spcPct val="80000"/>
              </a:lnSpc>
              <a:spcBef>
                <a:spcPts val="500"/>
              </a:spcBef>
              <a:buSzTx/>
              <a:buNone/>
              <a:defRPr sz="1800"/>
            </a:pPr>
            <a:r>
              <a:rPr sz="2178"/>
              <a:t>03 </a:t>
            </a:r>
            <a:endParaRPr sz="2178"/>
          </a:p>
          <a:p>
            <a:pPr lvl="0" marL="339470" indent="-339470" defTabSz="905255">
              <a:lnSpc>
                <a:spcPct val="80000"/>
              </a:lnSpc>
              <a:spcBef>
                <a:spcPts val="500"/>
              </a:spcBef>
              <a:buSzTx/>
              <a:buNone/>
              <a:defRPr sz="1800"/>
            </a:pPr>
            <a:r>
              <a:rPr sz="2178"/>
              <a:t>04  /* do something using data */</a:t>
            </a:r>
            <a:endParaRPr sz="2178"/>
          </a:p>
          <a:p>
            <a:pPr lvl="0" marL="339470" indent="-339470" defTabSz="905255">
              <a:lnSpc>
                <a:spcPct val="80000"/>
              </a:lnSpc>
              <a:spcBef>
                <a:spcPts val="500"/>
              </a:spcBef>
              <a:buSzTx/>
              <a:buNone/>
              <a:defRPr sz="1800"/>
            </a:pPr>
            <a:r>
              <a:rPr sz="2178"/>
              <a:t>05 </a:t>
            </a:r>
            <a:endParaRPr sz="2178"/>
          </a:p>
          <a:p>
            <a:pPr lvl="0" marL="339470" indent="-339470" defTabSz="905255">
              <a:lnSpc>
                <a:spcPct val="80000"/>
              </a:lnSpc>
              <a:spcBef>
                <a:spcPts val="500"/>
              </a:spcBef>
              <a:buSzTx/>
              <a:buNone/>
              <a:defRPr sz="1800"/>
            </a:pPr>
            <a:r>
              <a:rPr sz="2178"/>
              <a:t>06  function inner() {</a:t>
            </a:r>
            <a:endParaRPr sz="2178"/>
          </a:p>
          <a:p>
            <a:pPr lvl="0" marL="339470" indent="-339470" defTabSz="905255">
              <a:lnSpc>
                <a:spcPct val="80000"/>
              </a:lnSpc>
              <a:spcBef>
                <a:spcPts val="500"/>
              </a:spcBef>
              <a:buSzTx/>
              <a:buNone/>
              <a:defRPr sz="1800"/>
            </a:pPr>
            <a:r>
              <a:rPr sz="2178"/>
              <a:t>07    // ...</a:t>
            </a:r>
            <a:endParaRPr sz="2178"/>
          </a:p>
          <a:p>
            <a:pPr lvl="0" marL="339470" indent="-339470" defTabSz="905255">
              <a:lnSpc>
                <a:spcPct val="80000"/>
              </a:lnSpc>
              <a:spcBef>
                <a:spcPts val="500"/>
              </a:spcBef>
              <a:buSzTx/>
              <a:buNone/>
              <a:defRPr sz="1800"/>
            </a:pPr>
            <a:r>
              <a:rPr sz="2178"/>
              <a:t>08  }</a:t>
            </a:r>
            <a:endParaRPr sz="2178"/>
          </a:p>
          <a:p>
            <a:pPr lvl="0" marL="339470" indent="-339470" defTabSz="905255">
              <a:lnSpc>
                <a:spcPct val="80000"/>
              </a:lnSpc>
              <a:spcBef>
                <a:spcPts val="500"/>
              </a:spcBef>
              <a:buSzTx/>
              <a:buNone/>
              <a:defRPr sz="1800"/>
            </a:pPr>
            <a:r>
              <a:rPr sz="2178"/>
              <a:t>09 </a:t>
            </a:r>
            <a:endParaRPr sz="2178"/>
          </a:p>
          <a:p>
            <a:pPr lvl="0" marL="339470" indent="-339470" defTabSz="905255">
              <a:lnSpc>
                <a:spcPct val="80000"/>
              </a:lnSpc>
              <a:spcBef>
                <a:spcPts val="500"/>
              </a:spcBef>
              <a:buSzTx/>
              <a:buNone/>
              <a:defRPr sz="1800"/>
            </a:pPr>
            <a:r>
              <a:rPr sz="2178"/>
              <a:t>10  data = null</a:t>
            </a:r>
            <a:endParaRPr sz="2178"/>
          </a:p>
          <a:p>
            <a:pPr lvl="0" marL="339470" indent="-339470" defTabSz="905255">
              <a:lnSpc>
                <a:spcPct val="80000"/>
              </a:lnSpc>
              <a:spcBef>
                <a:spcPts val="500"/>
              </a:spcBef>
              <a:buSzTx/>
              <a:buNone/>
              <a:defRPr sz="1800"/>
            </a:pPr>
            <a:r>
              <a:rPr sz="2178"/>
              <a:t>11 </a:t>
            </a:r>
            <a:endParaRPr sz="2178"/>
          </a:p>
          <a:p>
            <a:pPr lvl="0" marL="339470" indent="-339470" defTabSz="905255">
              <a:lnSpc>
                <a:spcPct val="80000"/>
              </a:lnSpc>
              <a:spcBef>
                <a:spcPts val="500"/>
              </a:spcBef>
              <a:buSzTx/>
              <a:buNone/>
              <a:defRPr sz="1800"/>
            </a:pPr>
            <a:r>
              <a:rPr sz="2178"/>
              <a:t>12  return inner</a:t>
            </a:r>
            <a:endParaRPr sz="2178"/>
          </a:p>
          <a:p>
            <a:pPr lvl="0" marL="339470" indent="-339470" defTabSz="905255">
              <a:lnSpc>
                <a:spcPct val="80000"/>
              </a:lnSpc>
              <a:spcBef>
                <a:spcPts val="500"/>
              </a:spcBef>
              <a:buSzTx/>
              <a:buNone/>
              <a:defRPr sz="1800"/>
            </a:pPr>
            <a:r>
              <a:rPr sz="2178"/>
              <a:t>13}</a:t>
            </a:r>
          </a:p>
        </p:txBody>
      </p:sp>
    </p:spTree>
  </p:cSld>
  <p:clrMapOvr>
    <a:masterClrMapping/>
  </p:clrMapOvr>
  <p:transitio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1" name="Shape 441"/>
          <p:cNvSpPr/>
          <p:nvPr>
            <p:ph type="title"/>
          </p:nvPr>
        </p:nvSpPr>
        <p:spPr>
          <a:xfrm>
            <a:off x="457200" y="274638"/>
            <a:ext cx="8229600" cy="1143001"/>
          </a:xfrm>
          <a:prstGeom prst="rect">
            <a:avLst/>
          </a:prstGeom>
        </p:spPr>
        <p:txBody>
          <a:bodyPr/>
          <a:lstStyle/>
          <a:p>
            <a:pPr lvl="0">
              <a:defRPr sz="1800"/>
            </a:pPr>
            <a:r>
              <a:rPr sz="4400"/>
              <a:t>Reference Counting</a:t>
            </a:r>
          </a:p>
        </p:txBody>
      </p:sp>
      <p:sp>
        <p:nvSpPr>
          <p:cNvPr id="442" name="Shape 442"/>
          <p:cNvSpPr/>
          <p:nvPr>
            <p:ph type="body" idx="1"/>
          </p:nvPr>
        </p:nvSpPr>
        <p:spPr>
          <a:xfrm>
            <a:off x="457200" y="2514600"/>
            <a:ext cx="8229600" cy="3611563"/>
          </a:xfrm>
          <a:prstGeom prst="rect">
            <a:avLst/>
          </a:prstGeom>
        </p:spPr>
        <p:txBody>
          <a:bodyPr/>
          <a:lstStyle>
            <a:lvl1pPr>
              <a:buSzTx/>
              <a:buNone/>
            </a:lvl1pPr>
          </a:lstStyle>
          <a:p>
            <a:pPr lvl="0">
              <a:defRPr sz="1800"/>
            </a:pPr>
            <a:r>
              <a:rPr sz="3200"/>
              <a:t>Internet Explorer and Mozilla Firefox are two browsers that use reference counting to handle memory for DOM objects.</a:t>
            </a:r>
          </a:p>
        </p:txBody>
      </p:sp>
    </p:spTree>
  </p:cSld>
  <p:clrMapOvr>
    <a:masterClrMapping/>
  </p:clrMapOvr>
  <p:transitio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6" name="Shape 446"/>
          <p:cNvSpPr/>
          <p:nvPr>
            <p:ph type="title"/>
          </p:nvPr>
        </p:nvSpPr>
        <p:spPr>
          <a:xfrm>
            <a:off x="457200" y="274638"/>
            <a:ext cx="8229600" cy="1143001"/>
          </a:xfrm>
          <a:prstGeom prst="rect">
            <a:avLst/>
          </a:prstGeom>
        </p:spPr>
        <p:txBody>
          <a:bodyPr/>
          <a:lstStyle/>
          <a:p>
            <a:pPr lvl="0"/>
          </a:p>
        </p:txBody>
      </p:sp>
      <p:sp>
        <p:nvSpPr>
          <p:cNvPr id="447" name="Shape 447"/>
          <p:cNvSpPr/>
          <p:nvPr>
            <p:ph type="body" idx="1"/>
          </p:nvPr>
        </p:nvSpPr>
        <p:spPr>
          <a:xfrm>
            <a:off x="457200" y="1600200"/>
            <a:ext cx="8229600" cy="4525963"/>
          </a:xfrm>
          <a:prstGeom prst="rect">
            <a:avLst/>
          </a:prstGeom>
        </p:spPr>
        <p:txBody>
          <a:bodyPr/>
          <a:lstStyle/>
          <a:p>
            <a:pPr lvl="0">
              <a:buSzTx/>
              <a:buNone/>
              <a:defRPr sz="1800"/>
            </a:pPr>
            <a:r>
              <a:rPr sz="3200"/>
              <a:t>function Foo() </a:t>
            </a:r>
            <a:endParaRPr sz="3200"/>
          </a:p>
          <a:p>
            <a:pPr lvl="0">
              <a:buSzTx/>
              <a:buNone/>
              <a:defRPr sz="1800"/>
            </a:pPr>
            <a:r>
              <a:rPr sz="3200"/>
              <a:t>{ </a:t>
            </a:r>
            <a:endParaRPr sz="3200"/>
          </a:p>
          <a:p>
            <a:pPr lvl="0">
              <a:buSzTx/>
              <a:buNone/>
              <a:defRPr sz="1800"/>
            </a:pPr>
            <a:r>
              <a:rPr sz="3200"/>
              <a:t>    this.abc = "Hello"; </a:t>
            </a:r>
            <a:endParaRPr sz="3200"/>
          </a:p>
          <a:p>
            <a:pPr lvl="0">
              <a:buSzTx/>
              <a:buNone/>
              <a:defRPr sz="1800"/>
            </a:pPr>
            <a:r>
              <a:rPr sz="3200"/>
              <a:t>   this.circular = this; </a:t>
            </a:r>
            <a:endParaRPr sz="3200"/>
          </a:p>
          <a:p>
            <a:pPr lvl="0">
              <a:buSzTx/>
              <a:buNone/>
              <a:defRPr sz="1800"/>
            </a:pPr>
            <a:r>
              <a:rPr sz="3200"/>
              <a:t>} </a:t>
            </a:r>
            <a:endParaRPr sz="3200"/>
          </a:p>
          <a:p>
            <a:pPr lvl="0">
              <a:buSzTx/>
              <a:buNone/>
              <a:defRPr sz="1800"/>
            </a:pPr>
            <a:r>
              <a:rPr sz="3200"/>
              <a:t>var foo = new Foo(); </a:t>
            </a:r>
            <a:endParaRPr sz="3200"/>
          </a:p>
          <a:p>
            <a:pPr lvl="0">
              <a:buSzTx/>
              <a:buNone/>
              <a:defRPr sz="1800"/>
            </a:pPr>
            <a:r>
              <a:rPr sz="3200"/>
              <a:t>alert(foo.circular.circular.circular.circular.abc);</a:t>
            </a:r>
          </a:p>
        </p:txBody>
      </p:sp>
    </p:spTree>
  </p:cSld>
  <p:clrMapOvr>
    <a:masterClrMapping/>
  </p:clrMapOvr>
  <p:transitio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Shape 451"/>
          <p:cNvSpPr/>
          <p:nvPr>
            <p:ph type="body" idx="1"/>
          </p:nvPr>
        </p:nvSpPr>
        <p:spPr>
          <a:xfrm>
            <a:off x="457200" y="381000"/>
            <a:ext cx="8229600" cy="6400800"/>
          </a:xfrm>
          <a:prstGeom prst="rect">
            <a:avLst/>
          </a:prstGeom>
        </p:spPr>
        <p:txBody>
          <a:bodyPr/>
          <a:lstStyle/>
          <a:p>
            <a:pPr lvl="0">
              <a:lnSpc>
                <a:spcPct val="80000"/>
              </a:lnSpc>
              <a:spcBef>
                <a:spcPts val="400"/>
              </a:spcBef>
              <a:buSzTx/>
              <a:buNone/>
              <a:defRPr sz="1800"/>
            </a:pPr>
            <a:r>
              <a:rPr sz="1700"/>
              <a:t>&lt;html&gt; </a:t>
            </a:r>
            <a:endParaRPr sz="1700"/>
          </a:p>
          <a:p>
            <a:pPr lvl="0">
              <a:lnSpc>
                <a:spcPct val="80000"/>
              </a:lnSpc>
              <a:spcBef>
                <a:spcPts val="400"/>
              </a:spcBef>
              <a:buSzTx/>
              <a:buNone/>
              <a:defRPr sz="1800"/>
            </a:pPr>
            <a:r>
              <a:rPr sz="1700"/>
              <a:t>&lt;head&gt; </a:t>
            </a:r>
            <a:endParaRPr sz="1700"/>
          </a:p>
          <a:p>
            <a:pPr lvl="0">
              <a:lnSpc>
                <a:spcPct val="80000"/>
              </a:lnSpc>
              <a:spcBef>
                <a:spcPts val="400"/>
              </a:spcBef>
              <a:buSzTx/>
              <a:buNone/>
              <a:defRPr sz="1800"/>
            </a:pPr>
            <a:r>
              <a:rPr sz="1700"/>
              <a:t>&lt;script&gt; </a:t>
            </a:r>
            <a:endParaRPr sz="1700"/>
          </a:p>
          <a:p>
            <a:pPr lvl="0">
              <a:lnSpc>
                <a:spcPct val="80000"/>
              </a:lnSpc>
              <a:spcBef>
                <a:spcPts val="400"/>
              </a:spcBef>
              <a:buSzTx/>
              <a:buNone/>
              <a:defRPr sz="1800"/>
            </a:pPr>
            <a:r>
              <a:rPr sz="1700"/>
              <a:t>document.write("Circular ref between js and DOM!"); </a:t>
            </a:r>
            <a:endParaRPr sz="1700"/>
          </a:p>
          <a:p>
            <a:pPr lvl="0">
              <a:lnSpc>
                <a:spcPct val="80000"/>
              </a:lnSpc>
              <a:spcBef>
                <a:spcPts val="400"/>
              </a:spcBef>
              <a:buSzTx/>
              <a:buNone/>
              <a:defRPr sz="1800"/>
            </a:pPr>
            <a:r>
              <a:rPr sz="1700"/>
              <a:t>function myFunction(element) </a:t>
            </a:r>
            <a:endParaRPr sz="1700"/>
          </a:p>
          <a:p>
            <a:pPr lvl="0">
              <a:lnSpc>
                <a:spcPct val="80000"/>
              </a:lnSpc>
              <a:spcBef>
                <a:spcPts val="400"/>
              </a:spcBef>
              <a:buSzTx/>
              <a:buNone/>
              <a:defRPr sz="1800"/>
            </a:pPr>
            <a:r>
              <a:rPr sz="1700"/>
              <a:t>{ </a:t>
            </a:r>
            <a:endParaRPr sz="1700"/>
          </a:p>
          <a:p>
            <a:pPr lvl="0">
              <a:lnSpc>
                <a:spcPct val="80000"/>
              </a:lnSpc>
              <a:spcBef>
                <a:spcPts val="400"/>
              </a:spcBef>
              <a:buSzTx/>
              <a:buNone/>
              <a:defRPr sz="1800"/>
            </a:pPr>
            <a:r>
              <a:rPr sz="1700"/>
              <a:t>this.elementReference = element; </a:t>
            </a:r>
            <a:endParaRPr sz="1700"/>
          </a:p>
          <a:p>
            <a:pPr lvl="0">
              <a:lnSpc>
                <a:spcPct val="80000"/>
              </a:lnSpc>
              <a:spcBef>
                <a:spcPts val="400"/>
              </a:spcBef>
              <a:buSzTx/>
              <a:buNone/>
              <a:defRPr sz="1800"/>
            </a:pPr>
            <a:r>
              <a:rPr sz="1700"/>
              <a:t>// This code forms a circular reference here //by DOM--&gt;JS--&gt;DOM </a:t>
            </a:r>
            <a:endParaRPr sz="1700"/>
          </a:p>
          <a:p>
            <a:pPr lvl="0">
              <a:lnSpc>
                <a:spcPct val="80000"/>
              </a:lnSpc>
              <a:spcBef>
                <a:spcPts val="400"/>
              </a:spcBef>
              <a:buSzTx/>
              <a:buNone/>
              <a:defRPr sz="1800"/>
            </a:pPr>
            <a:r>
              <a:rPr sz="1700"/>
              <a:t>element.expandoProperty = this; </a:t>
            </a:r>
            <a:endParaRPr sz="1700"/>
          </a:p>
          <a:p>
            <a:pPr lvl="0">
              <a:lnSpc>
                <a:spcPct val="80000"/>
              </a:lnSpc>
              <a:spcBef>
                <a:spcPts val="400"/>
              </a:spcBef>
              <a:buSzTx/>
              <a:buNone/>
              <a:defRPr sz="1800"/>
            </a:pPr>
            <a:r>
              <a:rPr sz="1700"/>
              <a:t>} </a:t>
            </a:r>
            <a:endParaRPr sz="1700"/>
          </a:p>
          <a:p>
            <a:pPr lvl="0">
              <a:lnSpc>
                <a:spcPct val="80000"/>
              </a:lnSpc>
              <a:spcBef>
                <a:spcPts val="400"/>
              </a:spcBef>
              <a:buSzTx/>
              <a:buNone/>
              <a:defRPr sz="1800"/>
            </a:pPr>
            <a:r>
              <a:rPr sz="1700"/>
              <a:t>function Leak() </a:t>
            </a:r>
            <a:endParaRPr sz="1700"/>
          </a:p>
          <a:p>
            <a:pPr lvl="0">
              <a:lnSpc>
                <a:spcPct val="80000"/>
              </a:lnSpc>
              <a:spcBef>
                <a:spcPts val="400"/>
              </a:spcBef>
              <a:buSzTx/>
              <a:buNone/>
              <a:defRPr sz="1800"/>
            </a:pPr>
            <a:r>
              <a:rPr sz="1700"/>
              <a:t>{ </a:t>
            </a:r>
            <a:endParaRPr sz="1700"/>
          </a:p>
          <a:p>
            <a:pPr lvl="0">
              <a:lnSpc>
                <a:spcPct val="80000"/>
              </a:lnSpc>
              <a:spcBef>
                <a:spcPts val="400"/>
              </a:spcBef>
              <a:buSzTx/>
              <a:buNone/>
              <a:defRPr sz="1800"/>
            </a:pPr>
            <a:r>
              <a:rPr sz="1700"/>
              <a:t>//This code will leak </a:t>
            </a:r>
            <a:endParaRPr sz="1700"/>
          </a:p>
          <a:p>
            <a:pPr lvl="0">
              <a:lnSpc>
                <a:spcPct val="80000"/>
              </a:lnSpc>
              <a:spcBef>
                <a:spcPts val="400"/>
              </a:spcBef>
              <a:buSzTx/>
              <a:buNone/>
              <a:defRPr sz="1800"/>
            </a:pPr>
            <a:r>
              <a:rPr b="1" sz="1700"/>
              <a:t>new myFunction(document.getElementById("myDiv"));</a:t>
            </a:r>
            <a:r>
              <a:rPr sz="1700"/>
              <a:t> </a:t>
            </a:r>
            <a:endParaRPr sz="1700"/>
          </a:p>
          <a:p>
            <a:pPr lvl="0">
              <a:lnSpc>
                <a:spcPct val="80000"/>
              </a:lnSpc>
              <a:spcBef>
                <a:spcPts val="400"/>
              </a:spcBef>
              <a:buSzTx/>
              <a:buNone/>
              <a:defRPr sz="1800"/>
            </a:pPr>
            <a:r>
              <a:rPr sz="1700"/>
              <a:t>}</a:t>
            </a:r>
            <a:endParaRPr sz="1700"/>
          </a:p>
          <a:p>
            <a:pPr lvl="0">
              <a:lnSpc>
                <a:spcPct val="80000"/>
              </a:lnSpc>
              <a:spcBef>
                <a:spcPts val="400"/>
              </a:spcBef>
              <a:buSzTx/>
              <a:buNone/>
              <a:defRPr sz="1800"/>
            </a:pPr>
            <a:r>
              <a:rPr sz="1700"/>
              <a:t>&lt;/script&gt; </a:t>
            </a:r>
            <a:endParaRPr sz="1700"/>
          </a:p>
          <a:p>
            <a:pPr lvl="0">
              <a:lnSpc>
                <a:spcPct val="80000"/>
              </a:lnSpc>
              <a:spcBef>
                <a:spcPts val="400"/>
              </a:spcBef>
              <a:buSzTx/>
              <a:buNone/>
              <a:defRPr sz="1800"/>
            </a:pPr>
            <a:r>
              <a:rPr sz="1700"/>
              <a:t>&lt;/head&gt; </a:t>
            </a:r>
            <a:endParaRPr sz="1700"/>
          </a:p>
          <a:p>
            <a:pPr lvl="0">
              <a:lnSpc>
                <a:spcPct val="80000"/>
              </a:lnSpc>
              <a:spcBef>
                <a:spcPts val="400"/>
              </a:spcBef>
              <a:buSzTx/>
              <a:buNone/>
              <a:defRPr sz="1800"/>
            </a:pPr>
            <a:r>
              <a:rPr sz="1700"/>
              <a:t>&lt;body onload="Leak()"&gt; </a:t>
            </a:r>
            <a:endParaRPr sz="1700"/>
          </a:p>
          <a:p>
            <a:pPr lvl="0">
              <a:lnSpc>
                <a:spcPct val="80000"/>
              </a:lnSpc>
              <a:spcBef>
                <a:spcPts val="400"/>
              </a:spcBef>
              <a:buSzTx/>
              <a:buNone/>
              <a:defRPr sz="1800"/>
            </a:pPr>
            <a:r>
              <a:rPr sz="1700"/>
              <a:t>	&lt;div id="myDiv"&gt;&lt;/div&gt; </a:t>
            </a:r>
            <a:endParaRPr sz="1700"/>
          </a:p>
          <a:p>
            <a:pPr lvl="0">
              <a:lnSpc>
                <a:spcPct val="80000"/>
              </a:lnSpc>
              <a:spcBef>
                <a:spcPts val="400"/>
              </a:spcBef>
              <a:buSzTx/>
              <a:buNone/>
              <a:defRPr sz="1800"/>
            </a:pPr>
            <a:r>
              <a:rPr sz="1700"/>
              <a:t>&lt;/body&gt; </a:t>
            </a:r>
            <a:endParaRPr sz="1700"/>
          </a:p>
          <a:p>
            <a:pPr lvl="0">
              <a:lnSpc>
                <a:spcPct val="80000"/>
              </a:lnSpc>
              <a:spcBef>
                <a:spcPts val="400"/>
              </a:spcBef>
              <a:buSzTx/>
              <a:buNone/>
              <a:defRPr sz="1800"/>
            </a:pPr>
            <a:r>
              <a:rPr sz="1700"/>
              <a:t>&lt;/html&gt;</a:t>
            </a:r>
          </a:p>
        </p:txBody>
      </p:sp>
    </p:spTree>
  </p:cSld>
  <p:clrMapOvr>
    <a:masterClrMapping/>
  </p:clrMapOvr>
  <p:transitio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5" name="Shape 455"/>
          <p:cNvSpPr/>
          <p:nvPr>
            <p:ph type="title"/>
          </p:nvPr>
        </p:nvSpPr>
        <p:spPr>
          <a:xfrm>
            <a:off x="457200" y="274638"/>
            <a:ext cx="8229600" cy="1143001"/>
          </a:xfrm>
          <a:prstGeom prst="rect">
            <a:avLst/>
          </a:prstGeom>
        </p:spPr>
        <p:txBody>
          <a:bodyPr/>
          <a:lstStyle/>
          <a:p>
            <a:pPr lvl="0">
              <a:defRPr sz="1800"/>
            </a:pPr>
            <a:r>
              <a:rPr sz="4400"/>
              <a:t>Closures and circular references</a:t>
            </a:r>
          </a:p>
        </p:txBody>
      </p:sp>
      <p:sp>
        <p:nvSpPr>
          <p:cNvPr id="456" name="Shape 456"/>
          <p:cNvSpPr/>
          <p:nvPr>
            <p:ph type="body" idx="1"/>
          </p:nvPr>
        </p:nvSpPr>
        <p:spPr>
          <a:xfrm>
            <a:off x="457200" y="1600200"/>
            <a:ext cx="8229600" cy="4525963"/>
          </a:xfrm>
          <a:prstGeom prst="rect">
            <a:avLst/>
          </a:prstGeom>
        </p:spPr>
        <p:txBody>
          <a:bodyPr/>
          <a:lstStyle/>
          <a:p>
            <a:pPr lvl="0">
              <a:lnSpc>
                <a:spcPct val="90000"/>
              </a:lnSpc>
              <a:spcBef>
                <a:spcPts val="300"/>
              </a:spcBef>
              <a:buSzTx/>
              <a:buNone/>
              <a:defRPr sz="1800"/>
            </a:pPr>
            <a:r>
              <a:rPr sz="1400"/>
              <a:t>&lt;html&gt; &lt;body&gt; </a:t>
            </a:r>
            <a:endParaRPr sz="2900"/>
          </a:p>
          <a:p>
            <a:pPr lvl="0">
              <a:lnSpc>
                <a:spcPct val="90000"/>
              </a:lnSpc>
              <a:spcBef>
                <a:spcPts val="300"/>
              </a:spcBef>
              <a:buSzTx/>
              <a:buNone/>
              <a:defRPr sz="1800"/>
            </a:pPr>
            <a:r>
              <a:rPr sz="1400"/>
              <a:t>&lt;script type="text/javascript"&gt; </a:t>
            </a:r>
            <a:endParaRPr sz="2900"/>
          </a:p>
          <a:p>
            <a:pPr lvl="0">
              <a:lnSpc>
                <a:spcPct val="90000"/>
              </a:lnSpc>
              <a:spcBef>
                <a:spcPts val="300"/>
              </a:spcBef>
              <a:buSzTx/>
              <a:buNone/>
              <a:defRPr sz="1800"/>
            </a:pPr>
            <a:r>
              <a:rPr sz="1400"/>
              <a:t>document.write("Program to illustrate memory leak via closure"); </a:t>
            </a:r>
            <a:endParaRPr sz="2900"/>
          </a:p>
          <a:p>
            <a:pPr lvl="0">
              <a:lnSpc>
                <a:spcPct val="90000"/>
              </a:lnSpc>
              <a:spcBef>
                <a:spcPts val="300"/>
              </a:spcBef>
              <a:buSzTx/>
              <a:buNone/>
              <a:defRPr sz="1800"/>
            </a:pPr>
            <a:r>
              <a:rPr sz="1400"/>
              <a:t>window.onload=function outerFunction()</a:t>
            </a:r>
            <a:endParaRPr sz="2900"/>
          </a:p>
          <a:p>
            <a:pPr lvl="0">
              <a:lnSpc>
                <a:spcPct val="90000"/>
              </a:lnSpc>
              <a:spcBef>
                <a:spcPts val="300"/>
              </a:spcBef>
              <a:buSzTx/>
              <a:buNone/>
              <a:defRPr sz="1800"/>
            </a:pPr>
            <a:r>
              <a:rPr sz="1400"/>
              <a:t>{ </a:t>
            </a:r>
            <a:endParaRPr sz="2900"/>
          </a:p>
          <a:p>
            <a:pPr lvl="0">
              <a:lnSpc>
                <a:spcPct val="90000"/>
              </a:lnSpc>
              <a:spcBef>
                <a:spcPts val="300"/>
              </a:spcBef>
              <a:buSzTx/>
              <a:buNone/>
              <a:defRPr sz="1800"/>
            </a:pPr>
            <a:r>
              <a:rPr sz="1400"/>
              <a:t>var obj = document.getElementById("element"); </a:t>
            </a:r>
            <a:endParaRPr sz="2900"/>
          </a:p>
          <a:p>
            <a:pPr lvl="0">
              <a:lnSpc>
                <a:spcPct val="90000"/>
              </a:lnSpc>
              <a:spcBef>
                <a:spcPts val="300"/>
              </a:spcBef>
              <a:buSzTx/>
              <a:buNone/>
              <a:defRPr sz="1800"/>
            </a:pPr>
            <a:r>
              <a:rPr sz="1400"/>
              <a:t>obj.onclick=function innerFunction()</a:t>
            </a:r>
            <a:endParaRPr sz="2900"/>
          </a:p>
          <a:p>
            <a:pPr lvl="0">
              <a:lnSpc>
                <a:spcPct val="90000"/>
              </a:lnSpc>
              <a:spcBef>
                <a:spcPts val="300"/>
              </a:spcBef>
              <a:buSzTx/>
              <a:buNone/>
              <a:defRPr sz="1800"/>
            </a:pPr>
            <a:r>
              <a:rPr sz="1400"/>
              <a:t>{ </a:t>
            </a:r>
            <a:endParaRPr sz="2900"/>
          </a:p>
          <a:p>
            <a:pPr lvl="0">
              <a:lnSpc>
                <a:spcPct val="90000"/>
              </a:lnSpc>
              <a:spcBef>
                <a:spcPts val="300"/>
              </a:spcBef>
              <a:buSzTx/>
              <a:buNone/>
              <a:defRPr sz="1800"/>
            </a:pPr>
            <a:r>
              <a:rPr sz="1400"/>
              <a:t>	alert("Hi! I will leak"); </a:t>
            </a:r>
            <a:endParaRPr sz="2900"/>
          </a:p>
          <a:p>
            <a:pPr lvl="0">
              <a:lnSpc>
                <a:spcPct val="90000"/>
              </a:lnSpc>
              <a:spcBef>
                <a:spcPts val="300"/>
              </a:spcBef>
              <a:buSzTx/>
              <a:buNone/>
              <a:defRPr sz="1800"/>
            </a:pPr>
            <a:r>
              <a:rPr sz="1400"/>
              <a:t>}; </a:t>
            </a:r>
            <a:endParaRPr sz="2900"/>
          </a:p>
          <a:p>
            <a:pPr lvl="0">
              <a:lnSpc>
                <a:spcPct val="90000"/>
              </a:lnSpc>
              <a:spcBef>
                <a:spcPts val="300"/>
              </a:spcBef>
              <a:buSzTx/>
              <a:buNone/>
              <a:defRPr sz="1800"/>
            </a:pPr>
            <a:r>
              <a:rPr sz="1400"/>
              <a:t>obj.bigString=new Array(1000).join(new Array(2000).join("XXXXX")); </a:t>
            </a:r>
            <a:endParaRPr sz="2900"/>
          </a:p>
          <a:p>
            <a:pPr lvl="0">
              <a:lnSpc>
                <a:spcPct val="90000"/>
              </a:lnSpc>
              <a:spcBef>
                <a:spcPts val="300"/>
              </a:spcBef>
              <a:buSzTx/>
              <a:buNone/>
              <a:defRPr sz="1800"/>
            </a:pPr>
            <a:r>
              <a:rPr sz="1400"/>
              <a:t>// This is used to make the leak significant </a:t>
            </a:r>
            <a:endParaRPr sz="2900"/>
          </a:p>
          <a:p>
            <a:pPr lvl="0">
              <a:lnSpc>
                <a:spcPct val="90000"/>
              </a:lnSpc>
              <a:spcBef>
                <a:spcPts val="300"/>
              </a:spcBef>
              <a:buSzTx/>
              <a:buNone/>
              <a:defRPr sz="1800"/>
            </a:pPr>
            <a:r>
              <a:rPr sz="1400"/>
              <a:t>}; </a:t>
            </a:r>
            <a:endParaRPr sz="2900"/>
          </a:p>
          <a:p>
            <a:pPr lvl="0">
              <a:lnSpc>
                <a:spcPct val="90000"/>
              </a:lnSpc>
              <a:spcBef>
                <a:spcPts val="300"/>
              </a:spcBef>
              <a:buSzTx/>
              <a:buNone/>
              <a:defRPr sz="1800"/>
            </a:pPr>
            <a:r>
              <a:rPr sz="1400"/>
              <a:t>&lt;/script&gt;</a:t>
            </a:r>
            <a:endParaRPr sz="2900"/>
          </a:p>
          <a:p>
            <a:pPr lvl="0">
              <a:lnSpc>
                <a:spcPct val="90000"/>
              </a:lnSpc>
              <a:spcBef>
                <a:spcPts val="300"/>
              </a:spcBef>
              <a:buSzTx/>
              <a:buNone/>
              <a:defRPr sz="1800"/>
            </a:pPr>
            <a:r>
              <a:rPr sz="1400"/>
              <a:t> &lt;button id="element"&gt;Click Me&lt;/button&gt; </a:t>
            </a:r>
            <a:endParaRPr sz="2900"/>
          </a:p>
          <a:p>
            <a:pPr lvl="0">
              <a:lnSpc>
                <a:spcPct val="90000"/>
              </a:lnSpc>
              <a:spcBef>
                <a:spcPts val="300"/>
              </a:spcBef>
              <a:buSzTx/>
              <a:buNone/>
              <a:defRPr sz="1800"/>
            </a:pPr>
            <a:r>
              <a:rPr sz="1400"/>
              <a:t>&lt;/body&gt; </a:t>
            </a:r>
            <a:endParaRPr sz="2900"/>
          </a:p>
          <a:p>
            <a:pPr lvl="0">
              <a:lnSpc>
                <a:spcPct val="90000"/>
              </a:lnSpc>
              <a:spcBef>
                <a:spcPts val="300"/>
              </a:spcBef>
              <a:buSzTx/>
              <a:buNone/>
              <a:defRPr sz="1800"/>
            </a:pPr>
            <a:r>
              <a:rPr sz="1400"/>
              <a:t>&lt;/html&gt;</a:t>
            </a:r>
          </a:p>
        </p:txBody>
      </p:sp>
    </p:spTree>
  </p:cSld>
  <p:clrMapOvr>
    <a:masterClrMapping/>
  </p:clrMapOvr>
  <p:transitio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Shape 460"/>
          <p:cNvSpPr/>
          <p:nvPr>
            <p:ph type="title"/>
          </p:nvPr>
        </p:nvSpPr>
        <p:spPr>
          <a:xfrm>
            <a:off x="457200" y="274638"/>
            <a:ext cx="8229600" cy="1143001"/>
          </a:xfrm>
          <a:prstGeom prst="rect">
            <a:avLst/>
          </a:prstGeom>
        </p:spPr>
        <p:txBody>
          <a:bodyPr/>
          <a:lstStyle/>
          <a:p>
            <a:pPr lvl="0">
              <a:defRPr sz="1800"/>
            </a:pPr>
            <a:r>
              <a:rPr sz="4400"/>
              <a:t>Avoiding memory leaks</a:t>
            </a:r>
          </a:p>
        </p:txBody>
      </p:sp>
      <p:sp>
        <p:nvSpPr>
          <p:cNvPr id="461" name="Shape 461"/>
          <p:cNvSpPr/>
          <p:nvPr>
            <p:ph type="body" idx="1"/>
          </p:nvPr>
        </p:nvSpPr>
        <p:spPr>
          <a:xfrm>
            <a:off x="457200" y="1752600"/>
            <a:ext cx="8229600" cy="4525963"/>
          </a:xfrm>
          <a:prstGeom prst="rect">
            <a:avLst/>
          </a:prstGeom>
        </p:spPr>
        <p:txBody>
          <a:bodyPr/>
          <a:lstStyle/>
          <a:p>
            <a:pPr lvl="0">
              <a:lnSpc>
                <a:spcPct val="90000"/>
              </a:lnSpc>
              <a:spcBef>
                <a:spcPts val="300"/>
              </a:spcBef>
              <a:buSzTx/>
              <a:buNone/>
              <a:defRPr sz="1800"/>
            </a:pPr>
            <a:r>
              <a:rPr sz="1400"/>
              <a:t>&lt;html&gt; &lt;body&gt; </a:t>
            </a:r>
            <a:endParaRPr sz="2900"/>
          </a:p>
          <a:p>
            <a:pPr lvl="0">
              <a:lnSpc>
                <a:spcPct val="90000"/>
              </a:lnSpc>
              <a:spcBef>
                <a:spcPts val="300"/>
              </a:spcBef>
              <a:buSzTx/>
              <a:buNone/>
              <a:defRPr sz="1800"/>
            </a:pPr>
            <a:r>
              <a:rPr sz="1400"/>
              <a:t>&lt;script type="text/javascript"&gt; </a:t>
            </a:r>
            <a:endParaRPr sz="2900"/>
          </a:p>
          <a:p>
            <a:pPr lvl="0">
              <a:lnSpc>
                <a:spcPct val="90000"/>
              </a:lnSpc>
              <a:spcBef>
                <a:spcPts val="300"/>
              </a:spcBef>
              <a:buSzTx/>
              <a:buNone/>
              <a:defRPr sz="1800"/>
            </a:pPr>
            <a:r>
              <a:rPr sz="1400"/>
              <a:t>document.write("Program to illustrate memory leak via closure"); </a:t>
            </a:r>
            <a:endParaRPr sz="2900"/>
          </a:p>
          <a:p>
            <a:pPr lvl="0">
              <a:lnSpc>
                <a:spcPct val="90000"/>
              </a:lnSpc>
              <a:spcBef>
                <a:spcPts val="300"/>
              </a:spcBef>
              <a:buSzTx/>
              <a:buNone/>
              <a:defRPr sz="1800"/>
            </a:pPr>
            <a:r>
              <a:rPr sz="1400"/>
              <a:t>window.onload=function outerFunction()</a:t>
            </a:r>
            <a:endParaRPr sz="2900"/>
          </a:p>
          <a:p>
            <a:pPr lvl="0">
              <a:lnSpc>
                <a:spcPct val="90000"/>
              </a:lnSpc>
              <a:spcBef>
                <a:spcPts val="300"/>
              </a:spcBef>
              <a:buSzTx/>
              <a:buNone/>
              <a:defRPr sz="1800"/>
            </a:pPr>
            <a:r>
              <a:rPr sz="1400"/>
              <a:t>{ </a:t>
            </a:r>
            <a:endParaRPr sz="2900"/>
          </a:p>
          <a:p>
            <a:pPr lvl="0">
              <a:lnSpc>
                <a:spcPct val="90000"/>
              </a:lnSpc>
              <a:spcBef>
                <a:spcPts val="300"/>
              </a:spcBef>
              <a:buSzTx/>
              <a:buNone/>
              <a:defRPr sz="1800"/>
            </a:pPr>
            <a:r>
              <a:rPr sz="1400"/>
              <a:t>var obj = document.getElementById("element"); </a:t>
            </a:r>
            <a:endParaRPr sz="2900"/>
          </a:p>
          <a:p>
            <a:pPr lvl="0">
              <a:lnSpc>
                <a:spcPct val="90000"/>
              </a:lnSpc>
              <a:spcBef>
                <a:spcPts val="300"/>
              </a:spcBef>
              <a:buSzTx/>
              <a:buNone/>
              <a:defRPr sz="1800"/>
            </a:pPr>
            <a:r>
              <a:rPr sz="1400"/>
              <a:t>obj.onclick=function innerFunction()</a:t>
            </a:r>
            <a:endParaRPr sz="2900"/>
          </a:p>
          <a:p>
            <a:pPr lvl="0">
              <a:lnSpc>
                <a:spcPct val="90000"/>
              </a:lnSpc>
              <a:spcBef>
                <a:spcPts val="300"/>
              </a:spcBef>
              <a:buSzTx/>
              <a:buNone/>
              <a:defRPr sz="1800"/>
            </a:pPr>
            <a:r>
              <a:rPr sz="1400"/>
              <a:t>{ </a:t>
            </a:r>
            <a:endParaRPr sz="2900"/>
          </a:p>
          <a:p>
            <a:pPr lvl="0">
              <a:lnSpc>
                <a:spcPct val="90000"/>
              </a:lnSpc>
              <a:spcBef>
                <a:spcPts val="300"/>
              </a:spcBef>
              <a:buSzTx/>
              <a:buNone/>
              <a:defRPr sz="1800"/>
            </a:pPr>
            <a:r>
              <a:rPr sz="1400"/>
              <a:t>	alert("Hi! I will leak"); </a:t>
            </a:r>
            <a:endParaRPr sz="2900"/>
          </a:p>
          <a:p>
            <a:pPr lvl="0">
              <a:lnSpc>
                <a:spcPct val="90000"/>
              </a:lnSpc>
              <a:spcBef>
                <a:spcPts val="300"/>
              </a:spcBef>
              <a:buSzTx/>
              <a:buNone/>
              <a:defRPr sz="1800"/>
            </a:pPr>
            <a:r>
              <a:rPr sz="1400"/>
              <a:t>}; </a:t>
            </a:r>
            <a:endParaRPr sz="2900"/>
          </a:p>
          <a:p>
            <a:pPr lvl="0">
              <a:lnSpc>
                <a:spcPct val="90000"/>
              </a:lnSpc>
              <a:spcBef>
                <a:spcPts val="300"/>
              </a:spcBef>
              <a:buSzTx/>
              <a:buNone/>
              <a:defRPr sz="1800"/>
            </a:pPr>
            <a:r>
              <a:rPr sz="1400"/>
              <a:t>obj.bigString=new Array(1000).join(new Array(2000).join("XXXXX")); </a:t>
            </a:r>
            <a:endParaRPr sz="2900"/>
          </a:p>
          <a:p>
            <a:pPr lvl="0">
              <a:lnSpc>
                <a:spcPct val="90000"/>
              </a:lnSpc>
              <a:spcBef>
                <a:spcPts val="300"/>
              </a:spcBef>
              <a:buSzTx/>
              <a:buNone/>
              <a:defRPr sz="1800"/>
            </a:pPr>
            <a:r>
              <a:rPr b="1" sz="1400"/>
              <a:t>obj = null</a:t>
            </a:r>
            <a:r>
              <a:rPr sz="1400"/>
              <a:t>; //This breaks the circular reference</a:t>
            </a:r>
            <a:endParaRPr sz="2900"/>
          </a:p>
          <a:p>
            <a:pPr lvl="0">
              <a:lnSpc>
                <a:spcPct val="90000"/>
              </a:lnSpc>
              <a:spcBef>
                <a:spcPts val="300"/>
              </a:spcBef>
              <a:buSzTx/>
              <a:buNone/>
              <a:defRPr sz="1800"/>
            </a:pPr>
            <a:r>
              <a:rPr sz="1400"/>
              <a:t>}; </a:t>
            </a:r>
            <a:endParaRPr sz="2900"/>
          </a:p>
          <a:p>
            <a:pPr lvl="0">
              <a:lnSpc>
                <a:spcPct val="90000"/>
              </a:lnSpc>
              <a:spcBef>
                <a:spcPts val="300"/>
              </a:spcBef>
              <a:buSzTx/>
              <a:buNone/>
              <a:defRPr sz="1800"/>
            </a:pPr>
            <a:r>
              <a:rPr sz="1400"/>
              <a:t>&lt;/script&gt;</a:t>
            </a:r>
            <a:endParaRPr sz="2900"/>
          </a:p>
          <a:p>
            <a:pPr lvl="0">
              <a:lnSpc>
                <a:spcPct val="90000"/>
              </a:lnSpc>
              <a:spcBef>
                <a:spcPts val="300"/>
              </a:spcBef>
              <a:buSzTx/>
              <a:buNone/>
              <a:defRPr sz="1800"/>
            </a:pPr>
            <a:r>
              <a:rPr sz="1400"/>
              <a:t> &lt;button id="element"&gt;Click Me&lt;/button&gt; </a:t>
            </a:r>
            <a:endParaRPr sz="2900"/>
          </a:p>
          <a:p>
            <a:pPr lvl="0">
              <a:lnSpc>
                <a:spcPct val="90000"/>
              </a:lnSpc>
              <a:spcBef>
                <a:spcPts val="300"/>
              </a:spcBef>
              <a:buSzTx/>
              <a:buNone/>
              <a:defRPr sz="1800"/>
            </a:pPr>
            <a:r>
              <a:rPr sz="1400"/>
              <a:t>&lt;/body&gt; </a:t>
            </a:r>
            <a:endParaRPr sz="2900"/>
          </a:p>
          <a:p>
            <a:pPr lvl="0">
              <a:lnSpc>
                <a:spcPct val="90000"/>
              </a:lnSpc>
              <a:spcBef>
                <a:spcPts val="300"/>
              </a:spcBef>
              <a:buSzTx/>
              <a:buNone/>
              <a:defRPr sz="1800"/>
            </a:pPr>
            <a:r>
              <a:rPr sz="1400"/>
              <a:t>&lt;/html&gt;</a:t>
            </a:r>
          </a:p>
        </p:txBody>
      </p:sp>
    </p:spTree>
  </p:cSld>
  <p:clrMapOvr>
    <a:masterClrMapping/>
  </p:clrMapOvr>
  <p:transitio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Shape 465"/>
          <p:cNvSpPr/>
          <p:nvPr>
            <p:ph type="title"/>
          </p:nvPr>
        </p:nvSpPr>
        <p:spPr>
          <a:xfrm>
            <a:off x="457200" y="274638"/>
            <a:ext cx="8229600" cy="1143001"/>
          </a:xfrm>
          <a:prstGeom prst="rect">
            <a:avLst/>
          </a:prstGeom>
        </p:spPr>
        <p:txBody>
          <a:bodyPr/>
          <a:lstStyle/>
          <a:p>
            <a:pPr lvl="0"/>
          </a:p>
        </p:txBody>
      </p:sp>
      <p:sp>
        <p:nvSpPr>
          <p:cNvPr id="466" name="Shape 466"/>
          <p:cNvSpPr/>
          <p:nvPr>
            <p:ph type="body" idx="1"/>
          </p:nvPr>
        </p:nvSpPr>
        <p:spPr>
          <a:xfrm>
            <a:off x="457200" y="1600200"/>
            <a:ext cx="8229600" cy="4525963"/>
          </a:xfrm>
          <a:prstGeom prst="rect">
            <a:avLst/>
          </a:prstGeom>
        </p:spPr>
        <p:txBody>
          <a:bodyPr/>
          <a:lstStyle/>
          <a:p>
            <a:pPr lvl="0">
              <a:lnSpc>
                <a:spcPct val="90000"/>
              </a:lnSpc>
              <a:defRPr sz="1800"/>
            </a:pPr>
            <a:r>
              <a:rPr sz="3200"/>
              <a:t>kolite</a:t>
            </a:r>
            <a:endParaRPr sz="3200"/>
          </a:p>
          <a:p>
            <a:pPr lvl="0">
              <a:lnSpc>
                <a:spcPct val="90000"/>
              </a:lnSpc>
              <a:defRPr sz="1800"/>
            </a:pPr>
            <a:r>
              <a:rPr sz="3200"/>
              <a:t>sammy</a:t>
            </a:r>
            <a:endParaRPr sz="3200"/>
          </a:p>
          <a:p>
            <a:pPr lvl="0">
              <a:lnSpc>
                <a:spcPct val="90000"/>
              </a:lnSpc>
              <a:defRPr sz="1800"/>
            </a:pPr>
            <a:r>
              <a:rPr sz="3200"/>
              <a:t>jasmine</a:t>
            </a:r>
            <a:endParaRPr sz="3200"/>
          </a:p>
          <a:p>
            <a:pPr lvl="0">
              <a:lnSpc>
                <a:spcPct val="90000"/>
              </a:lnSpc>
              <a:defRPr sz="1800"/>
            </a:pPr>
            <a:r>
              <a:rPr sz="3200"/>
              <a:t>jsperf</a:t>
            </a:r>
            <a:endParaRPr sz="3200"/>
          </a:p>
          <a:p>
            <a:pPr lvl="0">
              <a:lnSpc>
                <a:spcPct val="90000"/>
              </a:lnSpc>
              <a:defRPr sz="1800"/>
            </a:pPr>
            <a:r>
              <a:rPr sz="3200"/>
              <a:t>sinon</a:t>
            </a:r>
            <a:endParaRPr sz="3200"/>
          </a:p>
          <a:p>
            <a:pPr lvl="0">
              <a:lnSpc>
                <a:spcPct val="90000"/>
              </a:lnSpc>
              <a:defRPr sz="1800"/>
            </a:pPr>
            <a:r>
              <a:rPr sz="3200"/>
              <a:t>browserscope</a:t>
            </a:r>
            <a:endParaRPr sz="3200"/>
          </a:p>
          <a:p>
            <a:pPr lvl="0">
              <a:lnSpc>
                <a:spcPct val="90000"/>
              </a:lnSpc>
              <a:defRPr sz="1800"/>
            </a:pPr>
            <a:r>
              <a:rPr sz="3200"/>
              <a:t>JSLint</a:t>
            </a:r>
            <a:endParaRPr sz="3200"/>
          </a:p>
          <a:p>
            <a:pPr lvl="0">
              <a:lnSpc>
                <a:spcPct val="90000"/>
              </a:lnSpc>
              <a:defRPr sz="1800"/>
            </a:pPr>
            <a:r>
              <a:rPr sz="3200"/>
              <a:t>http://mootools.net/docs/core</a:t>
            </a:r>
          </a:p>
        </p:txBody>
      </p:sp>
    </p:spTree>
  </p:cSld>
  <p:clrMapOvr>
    <a:masterClrMapping/>
  </p:clrMapOvr>
  <p:transitio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8" name="Shape 468"/>
          <p:cNvSpPr/>
          <p:nvPr>
            <p:ph type="title"/>
          </p:nvPr>
        </p:nvSpPr>
        <p:spPr>
          <a:prstGeom prst="rect">
            <a:avLst/>
          </a:prstGeom>
        </p:spPr>
        <p:txBody>
          <a:bodyPr/>
          <a:lstStyle/>
          <a:p>
            <a:pPr lvl="0">
              <a:defRPr sz="1800"/>
            </a:pPr>
            <a:r>
              <a:rPr sz="4400"/>
              <a:t>Private vs Public in Cache-Control</a:t>
            </a:r>
          </a:p>
        </p:txBody>
      </p:sp>
      <p:sp>
        <p:nvSpPr>
          <p:cNvPr id="469" name="Shape 469"/>
          <p:cNvSpPr/>
          <p:nvPr>
            <p:ph type="body" idx="1"/>
          </p:nvPr>
        </p:nvSpPr>
        <p:spPr>
          <a:prstGeom prst="rect">
            <a:avLst/>
          </a:prstGeom>
        </p:spPr>
        <p:txBody>
          <a:bodyPr/>
          <a:lstStyle/>
          <a:p>
            <a:pPr lvl="0">
              <a:defRPr sz="1800"/>
            </a:pPr>
            <a:r>
              <a:rPr sz="3200"/>
              <a:t>Public: Sets Cache-Control: public to specify that the response is cacheable by clients and shared (proxy) caches.</a:t>
            </a:r>
            <a:endParaRPr sz="3200"/>
          </a:p>
          <a:p>
            <a:pPr lvl="0">
              <a:defRPr sz="1800"/>
            </a:pPr>
            <a:endParaRPr sz="3200"/>
          </a:p>
          <a:p>
            <a:pPr lvl="0">
              <a:defRPr sz="1800"/>
            </a:pPr>
            <a:r>
              <a:rPr sz="3200"/>
              <a:t>Private: Default value. Sets Cache-Control: private to specify that the response is cacheable only on the client and not by shared (proxy server) caches.</a:t>
            </a:r>
            <a:endParaRPr sz="3200"/>
          </a:p>
          <a:p>
            <a:pPr lvl="0">
              <a:defRPr sz="1800"/>
            </a:pPr>
            <a:endParaRPr sz="3200"/>
          </a:p>
        </p:txBody>
      </p:sp>
      <p:sp>
        <p:nvSpPr>
          <p:cNvPr id="470" name="Shape 47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xfrm>
            <a:off x="457200" y="274638"/>
            <a:ext cx="8229600" cy="1143001"/>
          </a:xfrm>
          <a:prstGeom prst="rect">
            <a:avLst/>
          </a:prstGeom>
        </p:spPr>
        <p:txBody>
          <a:bodyPr/>
          <a:lstStyle/>
          <a:p>
            <a:pPr lvl="0"/>
          </a:p>
        </p:txBody>
      </p:sp>
      <p:sp>
        <p:nvSpPr>
          <p:cNvPr id="94" name="Shape 94"/>
          <p:cNvSpPr/>
          <p:nvPr>
            <p:ph type="body" idx="1"/>
          </p:nvPr>
        </p:nvSpPr>
        <p:spPr>
          <a:xfrm>
            <a:off x="457200" y="1600200"/>
            <a:ext cx="8229600" cy="4525963"/>
          </a:xfrm>
          <a:prstGeom prst="rect">
            <a:avLst/>
          </a:prstGeom>
        </p:spPr>
        <p:txBody>
          <a:bodyPr/>
          <a:lstStyle/>
          <a:p>
            <a:pPr lvl="0"/>
          </a:p>
        </p:txBody>
      </p:sp>
      <p:pic>
        <p:nvPicPr>
          <p:cNvPr id="95" name="image1.png" descr="The results of the Yahoo Developer tools that was tested on my-spycam.com ranked in order of percentage improvement."/>
          <p:cNvPicPr/>
          <p:nvPr/>
        </p:nvPicPr>
        <p:blipFill>
          <a:blip r:embed="rId3">
            <a:extLst/>
          </a:blip>
          <a:stretch>
            <a:fillRect/>
          </a:stretch>
        </p:blipFill>
        <p:spPr>
          <a:xfrm>
            <a:off x="457200" y="833696"/>
            <a:ext cx="8229600" cy="5190608"/>
          </a:xfrm>
          <a:prstGeom prst="rect">
            <a:avLst/>
          </a:prstGeom>
          <a:ln w="12700">
            <a:miter lim="400000"/>
          </a:ln>
        </p:spPr>
      </p:pic>
    </p:spTree>
  </p:cSld>
  <p:clrMapOvr>
    <a:masterClrMapping/>
  </p:clrMapOvr>
  <p:transitio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2" name="Shape 472"/>
          <p:cNvSpPr/>
          <p:nvPr>
            <p:ph type="title"/>
          </p:nvPr>
        </p:nvSpPr>
        <p:spPr>
          <a:prstGeom prst="rect">
            <a:avLst/>
          </a:prstGeom>
        </p:spPr>
        <p:txBody>
          <a:bodyPr/>
          <a:lstStyle/>
          <a:p>
            <a:pPr lvl="0"/>
          </a:p>
        </p:txBody>
      </p:sp>
      <p:sp>
        <p:nvSpPr>
          <p:cNvPr id="473" name="Shape 473"/>
          <p:cNvSpPr/>
          <p:nvPr>
            <p:ph type="body" idx="1"/>
          </p:nvPr>
        </p:nvSpPr>
        <p:spPr>
          <a:prstGeom prst="rect">
            <a:avLst/>
          </a:prstGeom>
        </p:spPr>
        <p:txBody>
          <a:bodyPr/>
          <a:lstStyle/>
          <a:p>
            <a:pPr lvl="0"/>
          </a:p>
        </p:txBody>
      </p:sp>
      <p:sp>
        <p:nvSpPr>
          <p:cNvPr id="474" name="Shape 47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