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9525" cap="flat">
              <a:solidFill>
                <a:srgbClr val="F69240"/>
              </a:solidFill>
              <a:prstDash val="solid"/>
              <a:bevel/>
            </a:ln>
          </a:left>
          <a:right>
            <a:ln w="9525" cap="flat">
              <a:solidFill>
                <a:srgbClr val="F69240"/>
              </a:solidFill>
              <a:prstDash val="solid"/>
              <a:bevel/>
            </a:ln>
          </a:right>
          <a:top>
            <a:ln w="9525" cap="flat">
              <a:solidFill>
                <a:srgbClr val="F69240"/>
              </a:solidFill>
              <a:prstDash val="solid"/>
              <a:bevel/>
            </a:ln>
          </a:top>
          <a:bottom>
            <a:ln w="9525" cap="flat">
              <a:solidFill>
                <a:srgbClr val="F69240"/>
              </a:solidFill>
              <a:prstDash val="solid"/>
              <a:bevel/>
            </a:ln>
          </a:bottom>
          <a:insideH>
            <a:ln w="9525" cap="flat">
              <a:solidFill>
                <a:srgbClr val="F69240"/>
              </a:solidFill>
              <a:prstDash val="solid"/>
              <a:bevel/>
            </a:ln>
          </a:insideH>
          <a:insideV>
            <a:ln w="9525" cap="flat">
              <a:solidFill>
                <a:srgbClr val="F69240"/>
              </a:solidFill>
              <a:prstDash val="solid"/>
              <a:bevel/>
            </a:ln>
          </a:insideV>
        </a:tcBdr>
        <a:fill>
          <a:solidFill>
            <a:schemeClr val="accent6">
              <a:alpha val="40000"/>
            </a:scheme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9525" cap="flat">
              <a:solidFill>
                <a:srgbClr val="F69240"/>
              </a:solidFill>
              <a:prstDash val="solid"/>
              <a:bevel/>
            </a:ln>
          </a:left>
          <a:right>
            <a:ln w="25400" cap="flat">
              <a:solidFill>
                <a:schemeClr val="accent6"/>
              </a:solidFill>
              <a:prstDash val="solid"/>
              <a:bevel/>
            </a:ln>
          </a:right>
          <a:top>
            <a:ln w="9525" cap="flat">
              <a:solidFill>
                <a:srgbClr val="F69240"/>
              </a:solidFill>
              <a:prstDash val="solid"/>
              <a:bevel/>
            </a:ln>
          </a:top>
          <a:bottom>
            <a:ln w="9525" cap="flat">
              <a:solidFill>
                <a:srgbClr val="F69240"/>
              </a:solidFill>
              <a:prstDash val="solid"/>
              <a:bevel/>
            </a:ln>
          </a:bottom>
          <a:insideH>
            <a:ln w="9525" cap="flat">
              <a:solidFill>
                <a:srgbClr val="F69240"/>
              </a:solidFill>
              <a:prstDash val="solid"/>
              <a:bevel/>
            </a:ln>
          </a:insideH>
          <a:insideV>
            <a:ln w="9525" cap="flat">
              <a:solidFill>
                <a:srgbClr val="F69240"/>
              </a:solidFill>
              <a:prstDash val="solid"/>
              <a:bevel/>
            </a:ln>
          </a:insideV>
        </a:tcBdr>
        <a:fill>
          <a:solidFill>
            <a:schemeClr val="accent6">
              <a:alpha val="40000"/>
            </a:schemeClr>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25400" cap="flat">
              <a:solidFill>
                <a:schemeClr val="accent6"/>
              </a:solidFill>
              <a:prstDash val="solid"/>
              <a:bevel/>
            </a:ln>
          </a:top>
          <a:bottom>
            <a:ln w="25400" cap="flat">
              <a:solidFill>
                <a:schemeClr val="accent6"/>
              </a:solidFill>
              <a:prstDash val="solid"/>
              <a:bevel/>
            </a:ln>
          </a:bottom>
          <a:insideH>
            <a:ln w="12700" cap="flat">
              <a:noFill/>
              <a:miter lim="400000"/>
            </a:ln>
          </a:insideH>
          <a:insideV>
            <a:ln w="12700" cap="flat">
              <a:noFill/>
              <a:miter lim="400000"/>
            </a:ln>
          </a:insideV>
        </a:tcBdr>
        <a:fill>
          <a:no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9525" cap="flat">
              <a:solidFill>
                <a:srgbClr val="F69240"/>
              </a:solidFill>
              <a:prstDash val="solid"/>
              <a:bevel/>
            </a:ln>
          </a:top>
          <a:bottom>
            <a:ln w="25400" cap="flat">
              <a:solidFill>
                <a:srgbClr val="FFFFFF"/>
              </a:solidFill>
              <a:prstDash val="solid"/>
              <a:bevel/>
            </a:ln>
          </a:bottom>
          <a:insideH>
            <a:ln w="12700" cap="flat">
              <a:noFill/>
              <a:miter lim="400000"/>
            </a:ln>
          </a:insideH>
          <a:insideV>
            <a:ln w="12700" cap="flat">
              <a:noFill/>
              <a:miter lim="400000"/>
            </a:ln>
          </a:insideV>
        </a:tcBdr>
        <a:fill>
          <a:solidFill>
            <a:schemeClr val="accent6"/>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sldImg"/>
          </p:nvPr>
        </p:nvSpPr>
        <p:spPr>
          <a:xfrm>
            <a:off x="1143000" y="685800"/>
            <a:ext cx="4572000" cy="3429000"/>
          </a:xfrm>
          <a:prstGeom prst="rect">
            <a:avLst/>
          </a:prstGeom>
        </p:spPr>
        <p:txBody>
          <a:bodyPr/>
          <a:lstStyle/>
          <a:p>
            <a:pPr/>
          </a:p>
        </p:txBody>
      </p:sp>
      <p:sp>
        <p:nvSpPr>
          <p:cNvPr id="312" name="Shape 3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Tail Recursion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sldImg"/>
          </p:nvPr>
        </p:nvSpPr>
        <p:spPr>
          <a:prstGeom prst="rect">
            <a:avLst/>
          </a:prstGeom>
        </p:spPr>
        <p:txBody>
          <a:bodyPr/>
          <a:lstStyle/>
          <a:p>
            <a:pPr/>
          </a:p>
        </p:txBody>
      </p:sp>
      <p:sp>
        <p:nvSpPr>
          <p:cNvPr id="448" name="Shape 448"/>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 to display double of even numbers in a list, I had to explicitly tell the compiler to loop through and do all the ceremony for me. It might not look complex to a Java programmer, but it is fairly complex for a newbie.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Recursion</a:t>
            </a:r>
          </a:p>
          <a:p>
            <a:pPr defTabSz="914400">
              <a:lnSpc>
                <a:spcPct val="100000"/>
              </a:lnSpc>
              <a:defRPr sz="1200">
                <a:latin typeface="Calibri"/>
                <a:ea typeface="Calibri"/>
                <a:cs typeface="Calibri"/>
                <a:sym typeface="Calibri"/>
              </a:defRPr>
            </a:pPr>
            <a:r>
              <a:t>has its own problems, though; in particular, each recursive call will lead to</a:t>
            </a:r>
          </a:p>
          <a:p>
            <a:pPr defTabSz="914400">
              <a:lnSpc>
                <a:spcPct val="100000"/>
              </a:lnSpc>
              <a:defRPr sz="1200">
                <a:latin typeface="Calibri"/>
                <a:ea typeface="Calibri"/>
                <a:cs typeface="Calibri"/>
                <a:sym typeface="Calibri"/>
              </a:defRPr>
            </a:pPr>
            <a:r>
              <a:t>another frame on the program’s call stack.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defTabSz="914400">
              <a:lnSpc>
                <a:spcPct val="100000"/>
              </a:lnSpc>
              <a:defRPr sz="1200">
                <a:latin typeface="Calibri"/>
                <a:ea typeface="Calibri"/>
                <a:cs typeface="Calibri"/>
                <a:sym typeface="Calibri"/>
              </a:defRPr>
            </a:pPr>
            <a:r>
              <a:t>Trampoline</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there is a technique to work around the lack of tail recursion, called "trampolined style". It allows us to write recursive programs that avoids growing the call stack, even in languages that don't natively support tail call elimination. That is, each recursive call is returned to tramp and is bounced off of it.</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What are the takeaways?</a:t>
            </a:r>
          </a:p>
          <a:p>
            <a:pPr defTabSz="914400">
              <a:lnSpc>
                <a:spcPct val="100000"/>
              </a:lnSpc>
              <a:defRPr sz="1200">
                <a:latin typeface="Calibri"/>
                <a:ea typeface="Calibri"/>
                <a:cs typeface="Calibri"/>
                <a:sym typeface="Calibri"/>
              </a:defRPr>
            </a:pPr>
            <a:r>
              <a:t>This technique only works for </a:t>
            </a:r>
            <a:r>
              <a:rPr i="1"/>
              <a:t>tail-recursive</a:t>
            </a:r>
            <a:r>
              <a:t> functions. The recursive call must be the last thing the function does.</a:t>
            </a:r>
          </a:p>
          <a:p>
            <a:pPr defTabSz="914400">
              <a:lnSpc>
                <a:spcPct val="100000"/>
              </a:lnSpc>
              <a:defRPr sz="1200">
                <a:latin typeface="Calibri"/>
                <a:ea typeface="Calibri"/>
                <a:cs typeface="Calibri"/>
                <a:sym typeface="Calibri"/>
              </a:defRPr>
            </a:pPr>
            <a:r>
              <a:t>The translation to a trampolined generator is easy! Just turn the return statements into yield expression.</a:t>
            </a:r>
          </a:p>
          <a:p>
            <a:pPr defTabSz="914400">
              <a:lnSpc>
                <a:spcPct val="100000"/>
              </a:lnSpc>
              <a:defRPr sz="1200">
                <a:latin typeface="Calibri"/>
                <a:ea typeface="Calibri"/>
                <a:cs typeface="Calibri"/>
                <a:sym typeface="Calibri"/>
              </a:defRPr>
            </a:pPr>
            <a:r>
              <a:t>Although this will protect your stack, creating a generator for each call is probably slow.</a:t>
            </a:r>
          </a:p>
          <a:p>
            <a:pPr defTabSz="914400">
              <a:lnSpc>
                <a:spcPct val="100000"/>
              </a:lnSpc>
              <a:defRPr sz="1200">
                <a:latin typeface="Calibri"/>
                <a:ea typeface="Calibri"/>
                <a:cs typeface="Calibri"/>
                <a:sym typeface="Calibri"/>
              </a:defRPr>
            </a:pPr>
          </a:p>
          <a:p>
            <a:pPr defTabSz="914400">
              <a:lnSpc>
                <a:spcPct val="100000"/>
              </a:lnSpc>
              <a:defRPr sz="1200">
                <a:latin typeface="Calibri"/>
                <a:ea typeface="Calibri"/>
                <a:cs typeface="Calibri"/>
                <a:sym typeface="Calibri"/>
              </a:defRPr>
            </a:pPr>
            <a:r>
              <a:t> Instead of making</a:t>
            </a:r>
          </a:p>
          <a:p>
            <a:pPr defTabSz="914400">
              <a:lnSpc>
                <a:spcPct val="100000"/>
              </a:lnSpc>
              <a:defRPr sz="1200">
                <a:latin typeface="Calibri"/>
                <a:ea typeface="Calibri"/>
                <a:cs typeface="Calibri"/>
                <a:sym typeface="Calibri"/>
              </a:defRPr>
            </a:pPr>
            <a:r>
              <a:t>mutually recursive calls directly, we return a function that would make the</a:t>
            </a:r>
          </a:p>
          <a:p>
            <a:pPr defTabSz="914400">
              <a:lnSpc>
                <a:spcPct val="100000"/>
              </a:lnSpc>
              <a:defRPr sz="1200">
                <a:latin typeface="Calibri"/>
                <a:ea typeface="Calibri"/>
                <a:cs typeface="Calibri"/>
                <a:sym typeface="Calibri"/>
              </a:defRPr>
            </a:pPr>
            <a:r>
              <a:t>desired call, and we let the compiler or runtime take care of the rest.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sldImg"/>
          </p:nvPr>
        </p:nvSpPr>
        <p:spPr>
          <a:prstGeom prst="rect">
            <a:avLst/>
          </a:prstGeom>
        </p:spPr>
        <p:txBody>
          <a:bodyPr/>
          <a:lstStyle/>
          <a:p>
            <a:pPr/>
          </a:p>
        </p:txBody>
      </p:sp>
      <p:sp>
        <p:nvSpPr>
          <p:cNvPr id="357" name="Shape 357"/>
          <p:cNvSpPr/>
          <p:nvPr>
            <p:ph type="body" sz="quarter" idx="1"/>
          </p:nvPr>
        </p:nvSpPr>
        <p:spPr>
          <a:prstGeom prst="rect">
            <a:avLst/>
          </a:prstGeom>
        </p:spPr>
        <p:txBody>
          <a:bodyPr/>
          <a:lstStyle/>
          <a:p>
            <a:pPr>
              <a:defRPr sz="2200"/>
            </a:pPr>
            <a:r>
              <a:t>The principle of least astonishment (POLA), sometimes also referred to as Principle of Least Surprise, applies to user interface and software design, from the ergonomics standpoint. In general engineering design contexts, the principle may be taken to mean that a component of a system should behave in a manner consistent with how users of that component are likely to expect it to behave, i.e., users should not be astonished at the way it behaves.</a:t>
            </a:r>
          </a:p>
          <a:p>
            <a:pPr>
              <a:defRPr sz="2200"/>
            </a:pPr>
          </a:p>
          <a:p>
            <a:pPr>
              <a:defRPr sz="2200"/>
            </a:pPr>
          </a:p>
          <a:p>
            <a:pPr>
              <a:defRPr sz="2200"/>
            </a:pPr>
            <a:r>
              <a:t>A website may declare an input that should autofocus when the page is loaded,[8] such as a search field (e.g. Google.com), or the username field of a login form. Sites offering keyboard shortcuts often allow pressing ? to see the available shortcuts. Examples include Gmail[9] and JIRA.[10]</a:t>
            </a:r>
          </a:p>
          <a:p>
            <a:pPr>
              <a:defRPr sz="2200"/>
            </a:pPr>
          </a:p>
          <a:p>
            <a:pPr>
              <a:defRPr sz="2200"/>
            </a:pPr>
            <a:r>
              <a:t>The F1 Function key in Windows operating systems is almost always for opening a help program associated with an application, and similarly for some of the Linux desktop environments. The corresponding key combination in Mac OS X is ⌘ Command+⇧ Shift+?. Users expect a help screen or similar help services popup when they press this key. Software binding this key to some other feature is likely to cause astonishment if no help appears. Malicious programs are known to exploit users' familiarity with regular shortcut keys.[11]</a:t>
            </a:r>
          </a:p>
          <a:p>
            <a:pPr>
              <a:defRPr sz="2200"/>
            </a:pPr>
          </a:p>
          <a:p>
            <a:pPr>
              <a:defRPr sz="2200"/>
            </a:pPr>
            <a:r>
              <a:t>In programming, a good example of this principle is the common ParseInteger(string, radix) function which exists in most languages and is used to convert a string to an integer value. The radix is usually an optional argument and assumed to be 10 (representing base 10). Other bases are usually supported (like binary or octal) but only when specified explicitly; when the radix argument is not specified, base 10 is assumed. Notably Javascript did not originally adopt this behaviour, which resulted in developer confusion and software bugs.[12]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Img"/>
          </p:nvPr>
        </p:nvSpPr>
        <p:spPr>
          <a:prstGeom prst="rect">
            <a:avLst/>
          </a:prstGeom>
        </p:spPr>
        <p:txBody>
          <a:bodyPr/>
          <a:lstStyle/>
          <a:p>
            <a:pPr/>
          </a:p>
        </p:txBody>
      </p:sp>
      <p:sp>
        <p:nvSpPr>
          <p:cNvPr id="372" name="Shape 372"/>
          <p:cNvSpPr/>
          <p:nvPr>
            <p:ph type="body" sz="quarter" idx="1"/>
          </p:nvPr>
        </p:nvSpPr>
        <p:spPr>
          <a:prstGeom prst="rect">
            <a:avLst/>
          </a:prstGeom>
        </p:spPr>
        <p:txBody>
          <a:bodyPr/>
          <a:lstStyle/>
          <a:p>
            <a:pPr>
              <a:defRPr sz="2200"/>
            </a:pPr>
            <a:r>
              <a:t>Can be partially avoided by passing a block</a:t>
            </a:r>
          </a:p>
          <a:p>
            <a:pPr>
              <a:defRPr sz="2200"/>
            </a:pPr>
            <a:r>
              <a:t>Execute on connection ( set_of_instructions )</a:t>
            </a:r>
          </a:p>
          <a:p>
            <a:pPr>
              <a:defRPr sz="2200"/>
            </a:pPr>
            <a:r>
              <a:t>Spring’s JdbcTemplate, RestTemplate, …</a:t>
            </a:r>
          </a:p>
          <a:p>
            <a:pPr>
              <a:defRPr sz="2200"/>
            </a:pPr>
            <a:r>
              <a:t>Java8 lambdas make it a lot easier ()-&gt;{stuff;}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lnSpc>
                <a:spcPct val="100000"/>
              </a:lnSpc>
              <a:defRPr sz="1200">
                <a:latin typeface="Arial"/>
                <a:ea typeface="Arial"/>
                <a:cs typeface="Arial"/>
                <a:sym typeface="Arial"/>
              </a:defRPr>
            </a:pPr>
          </a:p>
          <a:p>
            <a:pPr>
              <a:lnSpc>
                <a:spcPct val="100000"/>
              </a:lnSpc>
              <a:defRPr sz="1200">
                <a:latin typeface="Arial"/>
                <a:ea typeface="Arial"/>
                <a:cs typeface="Arial"/>
                <a:sym typeface="Arial"/>
              </a:defRPr>
            </a:pPr>
            <a:r>
              <a:t>----- Meeting Notes (27/11/14 18:27) -----</a:t>
            </a:r>
          </a:p>
          <a:p>
            <a:pPr>
              <a:lnSpc>
                <a:spcPct val="100000"/>
              </a:lnSpc>
              <a:defRPr sz="1200">
                <a:latin typeface="Arial"/>
                <a:ea typeface="Arial"/>
                <a:cs typeface="Arial"/>
                <a:sym typeface="Arial"/>
              </a:defRPr>
            </a:pPr>
            <a:r>
              <a:t>Transformieren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Numbers Attribut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Bisher alle Operationen nur auf 1 Element der Collection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lvl1pPr>
              <a:lnSpc>
                <a:spcPct val="100000"/>
              </a:lnSpc>
              <a:defRPr sz="1200">
                <a:latin typeface="Arial"/>
                <a:ea typeface="Arial"/>
                <a:cs typeface="Arial"/>
                <a:sym typeface="Arial"/>
              </a:defRPr>
            </a:lvl1pPr>
          </a:lstStyle>
          <a:p>
            <a:pPr/>
            <a:r>
              <a:t>Schluss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1844675"/>
            <a:ext cx="7772400" cy="2041525"/>
          </a:xfrm>
          <a:prstGeom prst="rect">
            <a:avLst/>
          </a:prstGeom>
        </p:spPr>
        <p:txBody>
          <a:bodyPr/>
          <a:lstStyle/>
          <a:p>
            <a:pPr/>
            <a:r>
              <a:t>Title Text</a:t>
            </a:r>
          </a:p>
        </p:txBody>
      </p:sp>
      <p:sp>
        <p:nvSpPr>
          <p:cNvPr id="12" name="Body Level One…"/>
          <p:cNvSpPr txBox="1"/>
          <p:nvPr>
            <p:ph type="body" sz="half"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9" name="Title Text"/>
          <p:cNvSpPr txBox="1"/>
          <p:nvPr>
            <p:ph type="title"/>
          </p:nvPr>
        </p:nvSpPr>
        <p:spPr>
          <a:prstGeom prst="rect">
            <a:avLst/>
          </a:prstGeom>
        </p:spPr>
        <p:txBody>
          <a:bodyPr/>
          <a:lstStyle/>
          <a:p>
            <a:pPr/>
            <a:r>
              <a:t>Title Text</a:t>
            </a:r>
          </a:p>
        </p:txBody>
      </p:sp>
      <p:sp>
        <p:nvSpPr>
          <p:cNvPr id="9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98" name="Title Text"/>
          <p:cNvSpPr txBox="1"/>
          <p:nvPr>
            <p:ph type="title"/>
          </p:nvPr>
        </p:nvSpPr>
        <p:spPr>
          <a:xfrm>
            <a:off x="6629400" y="0"/>
            <a:ext cx="2057400" cy="6400802"/>
          </a:xfrm>
          <a:prstGeom prst="rect">
            <a:avLst/>
          </a:prstGeom>
        </p:spPr>
        <p:txBody>
          <a:bodyPr/>
          <a:lstStyle/>
          <a:p>
            <a:pPr/>
            <a:r>
              <a:t>Title Text</a:t>
            </a:r>
          </a:p>
        </p:txBody>
      </p:sp>
      <p:sp>
        <p:nvSpPr>
          <p:cNvPr id="99" name="Body Level One…"/>
          <p:cNvSpPr txBox="1"/>
          <p:nvPr>
            <p:ph type="body" idx="1"/>
          </p:nvPr>
        </p:nvSpPr>
        <p:spPr>
          <a:xfrm>
            <a:off x="457200" y="274638"/>
            <a:ext cx="6019800" cy="65833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07" name="Slide Number"/>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14" name="Title Text"/>
          <p:cNvSpPr txBox="1"/>
          <p:nvPr>
            <p:ph type="title"/>
          </p:nvPr>
        </p:nvSpPr>
        <p:spPr>
          <a:xfrm>
            <a:off x="669726" y="312539"/>
            <a:ext cx="7804548" cy="1518047"/>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1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2" name="Title Text"/>
          <p:cNvSpPr txBox="1"/>
          <p:nvPr>
            <p:ph type="title"/>
          </p:nvPr>
        </p:nvSpPr>
        <p:spPr>
          <a:xfrm>
            <a:off x="892968" y="2268140"/>
            <a:ext cx="7358064" cy="2321720"/>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23"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130" name="Title Text"/>
          <p:cNvSpPr txBox="1"/>
          <p:nvPr>
            <p:ph type="title"/>
          </p:nvPr>
        </p:nvSpPr>
        <p:spPr>
          <a:xfrm>
            <a:off x="457200" y="857250"/>
            <a:ext cx="8229600" cy="1063229"/>
          </a:xfrm>
          <a:prstGeom prst="rect">
            <a:avLst/>
          </a:prstGeom>
        </p:spPr>
        <p:txBody>
          <a:bodyPr lIns="91424" tIns="91424" rIns="91424" bIns="91424" anchor="b">
            <a:noAutofit/>
          </a:bodyPr>
          <a:lstStyle>
            <a:lvl1pPr algn="l">
              <a:defRPr sz="1800">
                <a:latin typeface="Arial"/>
                <a:ea typeface="Arial"/>
                <a:cs typeface="Arial"/>
                <a:sym typeface="Arial"/>
              </a:defRPr>
            </a:lvl1pPr>
          </a:lstStyle>
          <a:p>
            <a:pPr/>
            <a:r>
              <a:t>Title Text</a:t>
            </a:r>
          </a:p>
        </p:txBody>
      </p:sp>
      <p:sp>
        <p:nvSpPr>
          <p:cNvPr id="131" name="Body Level One…"/>
          <p:cNvSpPr txBox="1"/>
          <p:nvPr>
            <p:ph type="body" idx="1"/>
          </p:nvPr>
        </p:nvSpPr>
        <p:spPr>
          <a:xfrm>
            <a:off x="457200" y="2057400"/>
            <a:ext cx="8229600" cy="3943350"/>
          </a:xfrm>
          <a:prstGeom prst="rect">
            <a:avLst/>
          </a:prstGeom>
        </p:spPr>
        <p:txBody>
          <a:bodyPr lIns="91424" tIns="91424" rIns="91424" bIns="91424">
            <a:noAutofit/>
          </a:bodyPr>
          <a:lstStyle>
            <a:lvl1pPr marL="0" indent="0">
              <a:spcBef>
                <a:spcPts val="0"/>
              </a:spcBef>
              <a:buFontTx/>
              <a:buChar char="■"/>
              <a:defRPr sz="2400">
                <a:latin typeface="Arial"/>
                <a:ea typeface="Arial"/>
                <a:cs typeface="Arial"/>
                <a:sym typeface="Arial"/>
              </a:defRPr>
            </a:lvl1pPr>
            <a:lvl2pPr marL="0" indent="0">
              <a:spcBef>
                <a:spcPts val="0"/>
              </a:spcBef>
              <a:buFontTx/>
              <a:buChar char="○"/>
              <a:defRPr sz="2400">
                <a:latin typeface="Arial"/>
                <a:ea typeface="Arial"/>
                <a:cs typeface="Arial"/>
                <a:sym typeface="Arial"/>
              </a:defRPr>
            </a:lvl2pPr>
            <a:lvl3pPr marL="0" indent="0">
              <a:spcBef>
                <a:spcPts val="0"/>
              </a:spcBef>
              <a:buFontTx/>
              <a:buChar char="■"/>
              <a:defRPr sz="2400">
                <a:latin typeface="Arial"/>
                <a:ea typeface="Arial"/>
                <a:cs typeface="Arial"/>
                <a:sym typeface="Arial"/>
              </a:defRPr>
            </a:lvl3pPr>
            <a:lvl4pPr marL="0" indent="0">
              <a:spcBef>
                <a:spcPts val="0"/>
              </a:spcBef>
              <a:buFontTx/>
              <a:buChar char="●"/>
              <a:defRPr sz="2400">
                <a:latin typeface="Arial"/>
                <a:ea typeface="Arial"/>
                <a:cs typeface="Arial"/>
                <a:sym typeface="Arial"/>
              </a:defRPr>
            </a:lvl4pPr>
            <a:lvl5pPr marL="0" indent="0">
              <a:spcBef>
                <a:spcPts val="0"/>
              </a:spcBef>
              <a:buFontTx/>
              <a:buChar char="○"/>
              <a:defRPr sz="24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6553200" y="5605135"/>
            <a:ext cx="2133600" cy="313393"/>
          </a:xfrm>
          <a:prstGeom prst="rect">
            <a:avLst/>
          </a:prstGeom>
        </p:spPr>
        <p:txBody>
          <a:bodyPr/>
          <a:lstStyle>
            <a:lvl1pPr>
              <a:defRPr sz="16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39" name="Slide Number"/>
          <p:cNvSpPr txBox="1"/>
          <p:nvPr>
            <p:ph type="sldNum" sz="quarter" idx="2"/>
          </p:nvPr>
        </p:nvSpPr>
        <p:spPr>
          <a:xfrm>
            <a:off x="6553200" y="6416992"/>
            <a:ext cx="2133600" cy="243841"/>
          </a:xfrm>
          <a:prstGeom prst="rect">
            <a:avLst/>
          </a:prstGeom>
        </p:spPr>
        <p:txBody>
          <a:bodyPr/>
          <a:lstStyle>
            <a:lvl1pPr>
              <a:defRPr sz="1100">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6"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7" name="Line"/>
          <p:cNvSpPr/>
          <p:nvPr/>
        </p:nvSpPr>
        <p:spPr>
          <a:xfrm flipV="1">
            <a:off x="1523999" y="6477000"/>
            <a:ext cx="1" cy="228600"/>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8"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49" name="Clean Code | Enterprise Java Training"/>
          <p:cNvSpPr txBox="1"/>
          <p:nvPr/>
        </p:nvSpPr>
        <p:spPr>
          <a:xfrm>
            <a:off x="1536699" y="6565900"/>
            <a:ext cx="5308601" cy="177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00">
                <a:solidFill>
                  <a:srgbClr val="FFFFFF"/>
                </a:solidFill>
                <a:latin typeface="Arial"/>
                <a:ea typeface="Arial"/>
                <a:cs typeface="Arial"/>
                <a:sym typeface="Arial"/>
              </a:defRPr>
            </a:lvl1pPr>
          </a:lstStyle>
          <a:p>
            <a:pPr>
              <a:defRPr sz="1600">
                <a:solidFill>
                  <a:srgbClr val="000000"/>
                </a:solidFill>
              </a:defRPr>
            </a:pPr>
            <a:r>
              <a:rPr sz="700">
                <a:solidFill>
                  <a:srgbClr val="FFFFFF"/>
                </a:solidFill>
              </a:rPr>
              <a:t>Clean Code | Enterprise Java Training</a:t>
            </a:r>
          </a:p>
        </p:txBody>
      </p:sp>
      <p:sp>
        <p:nvSpPr>
          <p:cNvPr id="150" name="Body Level One…"/>
          <p:cNvSpPr txBox="1"/>
          <p:nvPr>
            <p:ph type="body" idx="1"/>
          </p:nvPr>
        </p:nvSpPr>
        <p:spPr>
          <a:xfrm>
            <a:off x="457199" y="1784350"/>
            <a:ext cx="8229601" cy="5073650"/>
          </a:xfrm>
          <a:prstGeom prst="rect">
            <a:avLst/>
          </a:prstGeom>
        </p:spPr>
        <p:txBody>
          <a:bodyPr>
            <a:noAutofit/>
          </a:bodyPr>
          <a:lstStyle>
            <a:lvl1pPr marL="180082" indent="-180082">
              <a:lnSpc>
                <a:spcPct val="104000"/>
              </a:lnSpc>
              <a:buClr>
                <a:srgbClr val="7889FB"/>
              </a:buClr>
              <a:buFontTx/>
              <a:buChar char="▪"/>
              <a:defRPr sz="3000"/>
            </a:lvl1pPr>
            <a:lvl2pPr marL="556418" indent="-278606">
              <a:lnSpc>
                <a:spcPct val="104000"/>
              </a:lnSpc>
              <a:buClr>
                <a:srgbClr val="7889FB"/>
              </a:buClr>
              <a:buSzPct val="70000"/>
              <a:buFontTx/>
              <a:buChar char="-"/>
              <a:defRPr sz="3000"/>
            </a:lvl2pPr>
            <a:lvl3pPr marL="937815" indent="-363140">
              <a:lnSpc>
                <a:spcPct val="104000"/>
              </a:lnSpc>
              <a:buClr>
                <a:srgbClr val="7889FB"/>
              </a:buClr>
              <a:buFontTx/>
              <a:buChar char="▪"/>
              <a:defRPr sz="3000"/>
            </a:lvl3pPr>
            <a:lvl4pPr marL="1323975" indent="-452437">
              <a:lnSpc>
                <a:spcPct val="104000"/>
              </a:lnSpc>
              <a:buClr>
                <a:srgbClr val="7889FB"/>
              </a:buClr>
              <a:buFontTx/>
              <a:buChar char="-"/>
              <a:defRPr sz="3000"/>
            </a:lvl4pPr>
            <a:lvl5pPr marL="1673225" indent="-438150">
              <a:lnSpc>
                <a:spcPct val="104000"/>
              </a:lnSpc>
              <a:buClr>
                <a:srgbClr val="7889FB"/>
              </a:buClr>
              <a:buFontTx/>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151" name="Title Text"/>
          <p:cNvSpPr txBox="1"/>
          <p:nvPr>
            <p:ph type="title"/>
          </p:nvPr>
        </p:nvSpPr>
        <p:spPr>
          <a:xfrm>
            <a:off x="457199" y="-1"/>
            <a:ext cx="8229601" cy="1419226"/>
          </a:xfrm>
          <a:prstGeom prst="rect">
            <a:avLst/>
          </a:prstGeom>
        </p:spPr>
        <p:txBody>
          <a:bodyPr lIns="0" tIns="0" rIns="0" bIns="0" anchor="b">
            <a:noAutofit/>
          </a:bodyPr>
          <a:lstStyle>
            <a:lvl1pPr algn="l">
              <a:defRPr b="1" sz="3400">
                <a:solidFill>
                  <a:srgbClr val="7889FB"/>
                </a:solidFill>
              </a:defRPr>
            </a:lvl1pPr>
          </a:lstStyle>
          <a:p>
            <a:pPr/>
            <a:r>
              <a:t>Title Text</a:t>
            </a:r>
          </a:p>
        </p:txBody>
      </p:sp>
      <p:sp>
        <p:nvSpPr>
          <p:cNvPr id="152" name="Slide Number"/>
          <p:cNvSpPr txBox="1"/>
          <p:nvPr>
            <p:ph type="sldNum" sz="quarter" idx="2"/>
          </p:nvPr>
        </p:nvSpPr>
        <p:spPr>
          <a:xfrm>
            <a:off x="304799" y="6502620"/>
            <a:ext cx="1219201" cy="214701"/>
          </a:xfrm>
          <a:prstGeom prst="rect">
            <a:avLst/>
          </a:prstGeom>
        </p:spPr>
        <p:txBody>
          <a:bodyPr anchor="t"/>
          <a:lstStyle>
            <a:lvl1pPr algn="l">
              <a:defRPr sz="9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59"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0" name="Line"/>
          <p:cNvSpPr/>
          <p:nvPr/>
        </p:nvSpPr>
        <p:spPr>
          <a:xfrm flipV="1">
            <a:off x="1523999" y="6477000"/>
            <a:ext cx="1" cy="228600"/>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1" name="Line"/>
          <p:cNvSpPr/>
          <p:nvPr/>
        </p:nvSpPr>
        <p:spPr>
          <a:xfrm flipV="1">
            <a:off x="1523999" y="152399"/>
            <a:ext cx="1" cy="228601"/>
          </a:xfrm>
          <a:prstGeom prst="line">
            <a:avLst/>
          </a:prstGeom>
          <a:ln w="3175">
            <a:solidFill>
              <a:srgbClr val="FFFFFF"/>
            </a:solidFill>
          </a:ln>
        </p:spPr>
        <p:txBody>
          <a:bodyPr lIns="45719" rIns="45719" anchor="ctr"/>
          <a:lstStyle/>
          <a:p>
            <a:pPr defTabSz="457200">
              <a:defRPr sz="1100">
                <a:latin typeface="+mj-lt"/>
                <a:ea typeface="+mj-ea"/>
                <a:cs typeface="+mj-cs"/>
                <a:sym typeface="Helvetica"/>
              </a:defRPr>
            </a:pPr>
          </a:p>
        </p:txBody>
      </p:sp>
      <p:sp>
        <p:nvSpPr>
          <p:cNvPr id="162" name="Clean Code | Enterprise Java Training"/>
          <p:cNvSpPr txBox="1"/>
          <p:nvPr/>
        </p:nvSpPr>
        <p:spPr>
          <a:xfrm>
            <a:off x="1536699" y="6565900"/>
            <a:ext cx="5308601" cy="1774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700">
                <a:solidFill>
                  <a:srgbClr val="FFFFFF"/>
                </a:solidFill>
                <a:latin typeface="Arial"/>
                <a:ea typeface="Arial"/>
                <a:cs typeface="Arial"/>
                <a:sym typeface="Arial"/>
              </a:defRPr>
            </a:lvl1pPr>
          </a:lstStyle>
          <a:p>
            <a:pPr>
              <a:defRPr sz="1600">
                <a:solidFill>
                  <a:srgbClr val="000000"/>
                </a:solidFill>
              </a:defRPr>
            </a:pPr>
            <a:r>
              <a:rPr sz="700">
                <a:solidFill>
                  <a:srgbClr val="FFFFFF"/>
                </a:solidFill>
              </a:rPr>
              <a:t>Clean Code | Enterprise Java Training</a:t>
            </a:r>
          </a:p>
        </p:txBody>
      </p:sp>
      <p:sp>
        <p:nvSpPr>
          <p:cNvPr id="163" name="Body Level One…"/>
          <p:cNvSpPr txBox="1"/>
          <p:nvPr>
            <p:ph type="body" idx="1"/>
          </p:nvPr>
        </p:nvSpPr>
        <p:spPr>
          <a:xfrm>
            <a:off x="457199" y="1784350"/>
            <a:ext cx="8229601" cy="5073650"/>
          </a:xfrm>
          <a:prstGeom prst="rect">
            <a:avLst/>
          </a:prstGeom>
        </p:spPr>
        <p:txBody>
          <a:bodyPr>
            <a:noAutofit/>
          </a:bodyPr>
          <a:lstStyle>
            <a:lvl1pPr marL="180082" indent="-180082">
              <a:lnSpc>
                <a:spcPct val="104000"/>
              </a:lnSpc>
              <a:buClr>
                <a:srgbClr val="7889FB"/>
              </a:buClr>
              <a:buFontTx/>
              <a:buChar char="▪"/>
              <a:defRPr sz="3000"/>
            </a:lvl1pPr>
            <a:lvl2pPr marL="556418" indent="-278606">
              <a:lnSpc>
                <a:spcPct val="104000"/>
              </a:lnSpc>
              <a:buClr>
                <a:srgbClr val="7889FB"/>
              </a:buClr>
              <a:buSzPct val="70000"/>
              <a:buFontTx/>
              <a:buChar char="-"/>
              <a:defRPr sz="3000"/>
            </a:lvl2pPr>
            <a:lvl3pPr marL="937815" indent="-363140">
              <a:lnSpc>
                <a:spcPct val="104000"/>
              </a:lnSpc>
              <a:buClr>
                <a:srgbClr val="7889FB"/>
              </a:buClr>
              <a:buFontTx/>
              <a:buChar char="▪"/>
              <a:defRPr sz="3000"/>
            </a:lvl3pPr>
            <a:lvl4pPr marL="1323975" indent="-452437">
              <a:lnSpc>
                <a:spcPct val="104000"/>
              </a:lnSpc>
              <a:buClr>
                <a:srgbClr val="7889FB"/>
              </a:buClr>
              <a:buFontTx/>
              <a:buChar char="-"/>
              <a:defRPr sz="3000"/>
            </a:lvl4pPr>
            <a:lvl5pPr marL="1673225" indent="-438150">
              <a:lnSpc>
                <a:spcPct val="104000"/>
              </a:lnSpc>
              <a:buClr>
                <a:srgbClr val="7889FB"/>
              </a:buClr>
              <a:buFontTx/>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164" name="Title Text"/>
          <p:cNvSpPr txBox="1"/>
          <p:nvPr>
            <p:ph type="title"/>
          </p:nvPr>
        </p:nvSpPr>
        <p:spPr>
          <a:xfrm>
            <a:off x="457199" y="-1"/>
            <a:ext cx="8229601" cy="1419226"/>
          </a:xfrm>
          <a:prstGeom prst="rect">
            <a:avLst/>
          </a:prstGeom>
        </p:spPr>
        <p:txBody>
          <a:bodyPr lIns="0" tIns="0" rIns="0" bIns="0" anchor="b">
            <a:noAutofit/>
          </a:bodyPr>
          <a:lstStyle>
            <a:lvl1pPr algn="l">
              <a:defRPr b="1" sz="3400">
                <a:solidFill>
                  <a:srgbClr val="7889FB"/>
                </a:solidFill>
              </a:defRPr>
            </a:lvl1pPr>
          </a:lstStyle>
          <a:p>
            <a:pPr/>
            <a:r>
              <a:t>Title Text</a:t>
            </a:r>
          </a:p>
        </p:txBody>
      </p:sp>
      <p:sp>
        <p:nvSpPr>
          <p:cNvPr id="165" name="Slide Number"/>
          <p:cNvSpPr txBox="1"/>
          <p:nvPr>
            <p:ph type="sldNum" sz="quarter" idx="2"/>
          </p:nvPr>
        </p:nvSpPr>
        <p:spPr>
          <a:xfrm>
            <a:off x="304799" y="6502620"/>
            <a:ext cx="1219201" cy="214701"/>
          </a:xfrm>
          <a:prstGeom prst="rect">
            <a:avLst/>
          </a:prstGeom>
        </p:spPr>
        <p:txBody>
          <a:bodyPr anchor="t"/>
          <a:lstStyle>
            <a:lvl1pPr algn="l">
              <a:defRPr sz="900">
                <a:solidFill>
                  <a:srgbClr val="FFFFFF"/>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72" name="Slide Number"/>
          <p:cNvSpPr txBox="1"/>
          <p:nvPr>
            <p:ph type="sldNum" sz="quarter" idx="2"/>
          </p:nvPr>
        </p:nvSpPr>
        <p:spPr>
          <a:xfrm>
            <a:off x="4440732" y="6509742"/>
            <a:ext cx="253607" cy="249238"/>
          </a:xfrm>
          <a:prstGeom prst="rect">
            <a:avLst/>
          </a:prstGeom>
        </p:spPr>
        <p:txBody>
          <a:bodyPr wrap="none" lIns="35718" tIns="35718" rIns="35718" bIns="35718" anchor="t"/>
          <a:lstStyle>
            <a:lvl1pPr algn="ctr" defTabSz="584200">
              <a:defRPr>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79"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180"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88"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189"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7" name="Title Text"/>
          <p:cNvSpPr txBox="1"/>
          <p:nvPr>
            <p:ph type="title"/>
          </p:nvPr>
        </p:nvSpPr>
        <p:spPr>
          <a:xfrm>
            <a:off x="669726" y="312539"/>
            <a:ext cx="7804548" cy="1518047"/>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Title Text</a:t>
            </a:r>
          </a:p>
        </p:txBody>
      </p:sp>
      <p:sp>
        <p:nvSpPr>
          <p:cNvPr id="198" name="Body Level One…"/>
          <p:cNvSpPr txBox="1"/>
          <p:nvPr>
            <p:ph type="body" idx="1"/>
          </p:nvPr>
        </p:nvSpPr>
        <p:spPr>
          <a:xfrm>
            <a:off x="669726" y="1830585"/>
            <a:ext cx="7804548" cy="4420197"/>
          </a:xfrm>
          <a:prstGeom prst="rect">
            <a:avLst/>
          </a:prstGeom>
        </p:spPr>
        <p:txBody>
          <a:bodyPr lIns="35718" tIns="35718" rIns="35718" bIns="35718" anchor="ctr"/>
          <a:lstStyle>
            <a:lvl1pPr marL="296333" indent="-296333" defTabSz="584200">
              <a:spcBef>
                <a:spcPts val="4200"/>
              </a:spcBef>
              <a:buSzPct val="75000"/>
              <a:buFontTx/>
              <a:defRPr sz="2400">
                <a:latin typeface="Helvetica Light"/>
                <a:ea typeface="Helvetica Light"/>
                <a:cs typeface="Helvetica Light"/>
                <a:sym typeface="Helvetica Light"/>
              </a:defRPr>
            </a:lvl1pPr>
            <a:lvl2pPr marL="740833" indent="-296333" defTabSz="584200">
              <a:spcBef>
                <a:spcPts val="4200"/>
              </a:spcBef>
              <a:buSzPct val="75000"/>
              <a:buFontTx/>
              <a:buChar char="•"/>
              <a:defRPr sz="2400">
                <a:latin typeface="Helvetica Light"/>
                <a:ea typeface="Helvetica Light"/>
                <a:cs typeface="Helvetica Light"/>
                <a:sym typeface="Helvetica Light"/>
              </a:defRPr>
            </a:lvl2pPr>
            <a:lvl3pPr marL="1185333" indent="-296333" defTabSz="584200">
              <a:spcBef>
                <a:spcPts val="4200"/>
              </a:spcBef>
              <a:buSzPct val="75000"/>
              <a:buFontTx/>
              <a:defRPr sz="2400">
                <a:latin typeface="Helvetica Light"/>
                <a:ea typeface="Helvetica Light"/>
                <a:cs typeface="Helvetica Light"/>
                <a:sym typeface="Helvetica Light"/>
              </a:defRPr>
            </a:lvl3pPr>
            <a:lvl4pPr marL="1629833" indent="-296333" defTabSz="584200">
              <a:spcBef>
                <a:spcPts val="4200"/>
              </a:spcBef>
              <a:buSzPct val="75000"/>
              <a:buFontTx/>
              <a:buChar char="•"/>
              <a:defRPr sz="2400">
                <a:latin typeface="Helvetica Light"/>
                <a:ea typeface="Helvetica Light"/>
                <a:cs typeface="Helvetica Light"/>
                <a:sym typeface="Helvetica Light"/>
              </a:defRPr>
            </a:lvl4pPr>
            <a:lvl5pPr marL="2074333" indent="-296333" defTabSz="584200">
              <a:spcBef>
                <a:spcPts val="4200"/>
              </a:spcBef>
              <a:buSzPct val="75000"/>
              <a:buFontTx/>
              <a:buChar char="•"/>
              <a:defRPr sz="24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584200">
              <a:defRPr>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6"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07"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215" name="Slide Number"/>
          <p:cNvSpPr txBox="1"/>
          <p:nvPr>
            <p:ph type="sldNum" sz="quarter" idx="2"/>
          </p:nvPr>
        </p:nvSpPr>
        <p:spPr>
          <a:xfrm>
            <a:off x="6553200" y="6416992"/>
            <a:ext cx="2133600" cy="243841"/>
          </a:xfrm>
          <a:prstGeom prst="rect">
            <a:avLst/>
          </a:prstGeom>
        </p:spPr>
        <p:txBody>
          <a:bodyPr/>
          <a:lstStyle>
            <a:lvl1pPr>
              <a:defRPr sz="1100">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22"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23"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24"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31"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32"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33"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0" name="Rectangle"/>
          <p:cNvSpPr/>
          <p:nvPr/>
        </p:nvSpPr>
        <p:spPr>
          <a:xfrm>
            <a:off x="0" y="220785"/>
            <a:ext cx="9144000" cy="22860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1" name="Rectangle"/>
          <p:cNvSpPr/>
          <p:nvPr/>
        </p:nvSpPr>
        <p:spPr>
          <a:xfrm>
            <a:off x="0" y="-1"/>
            <a:ext cx="9144000" cy="365762"/>
          </a:xfrm>
          <a:prstGeom prst="rect">
            <a:avLst/>
          </a:prstGeom>
          <a:solidFill>
            <a:srgbClr val="073779"/>
          </a:solidFill>
          <a:ln w="12700">
            <a:miter lim="400000"/>
          </a:ln>
        </p:spPr>
        <p:txBody>
          <a:bodyPr lIns="45719" rIns="45719" anchor="ctr"/>
          <a:lstStyle/>
          <a:p>
            <a:pPr algn="ctr">
              <a:defRPr>
                <a:solidFill>
                  <a:srgbClr val="FFFFFF"/>
                </a:solidFill>
              </a:defRPr>
            </a:pPr>
          </a:p>
        </p:txBody>
      </p:sp>
      <p:sp>
        <p:nvSpPr>
          <p:cNvPr id="242" name="Title Text"/>
          <p:cNvSpPr txBox="1"/>
          <p:nvPr>
            <p:ph type="title"/>
          </p:nvPr>
        </p:nvSpPr>
        <p:spPr>
          <a:xfrm>
            <a:off x="457200" y="457200"/>
            <a:ext cx="8229600" cy="1143000"/>
          </a:xfrm>
          <a:prstGeom prst="rect">
            <a:avLst/>
          </a:prstGeom>
        </p:spPr>
        <p:txBody>
          <a:bodyPr/>
          <a:lstStyle>
            <a:lvl1pPr algn="l">
              <a:defRPr spc="-100" sz="4000">
                <a:solidFill>
                  <a:srgbClr val="1782BF"/>
                </a:solidFill>
              </a:defRPr>
            </a:lvl1pPr>
          </a:lstStyle>
          <a:p>
            <a:pPr/>
            <a:r>
              <a:t>Title Text</a:t>
            </a:r>
          </a:p>
        </p:txBody>
      </p:sp>
      <p:sp>
        <p:nvSpPr>
          <p:cNvPr id="243" name="Body Level One…"/>
          <p:cNvSpPr txBox="1"/>
          <p:nvPr>
            <p:ph type="body" idx="1"/>
          </p:nvPr>
        </p:nvSpPr>
        <p:spPr>
          <a:prstGeom prst="rect">
            <a:avLst/>
          </a:prstGeom>
        </p:spPr>
        <p:txBody>
          <a:bodyPr/>
          <a:lstStyle>
            <a:lvl1pPr marL="182879" indent="-182879">
              <a:spcBef>
                <a:spcPts val="500"/>
              </a:spcBef>
              <a:buClr>
                <a:srgbClr val="073779"/>
              </a:buClr>
              <a:buSzPct val="85000"/>
              <a:defRPr sz="2400"/>
            </a:lvl1pPr>
            <a:lvl2pPr marL="493775" indent="-219455">
              <a:spcBef>
                <a:spcPts val="500"/>
              </a:spcBef>
              <a:buClr>
                <a:srgbClr val="073779"/>
              </a:buClr>
              <a:buSzPct val="85000"/>
              <a:buChar char="•"/>
              <a:defRPr sz="2400"/>
            </a:lvl2pPr>
            <a:lvl3pPr marL="792479" indent="-243840">
              <a:spcBef>
                <a:spcPts val="500"/>
              </a:spcBef>
              <a:buClr>
                <a:srgbClr val="073779"/>
              </a:buClr>
              <a:buSzPct val="90000"/>
              <a:defRPr sz="2400"/>
            </a:lvl3pPr>
            <a:lvl4pPr marL="1097279" indent="-274319">
              <a:spcBef>
                <a:spcPts val="500"/>
              </a:spcBef>
              <a:buClr>
                <a:srgbClr val="073779"/>
              </a:buClr>
              <a:buChar char="•"/>
              <a:defRPr sz="2400"/>
            </a:lvl4pPr>
            <a:lvl5pPr marL="1286691" indent="-235131">
              <a:spcBef>
                <a:spcPts val="500"/>
              </a:spcBef>
              <a:buClr>
                <a:srgbClr val="073779"/>
              </a:buClr>
              <a:buChar char="•"/>
              <a:defRPr sz="2400"/>
            </a:lvl5pPr>
          </a:lstStyle>
          <a:p>
            <a:pPr/>
            <a:r>
              <a:t>Body Level One</a:t>
            </a:r>
          </a:p>
          <a:p>
            <a:pPr lvl="1"/>
            <a:r>
              <a:t>Body Level Two</a:t>
            </a:r>
          </a:p>
          <a:p>
            <a:pPr lvl="2"/>
            <a:r>
              <a:t>Body Level Three</a:t>
            </a:r>
          </a:p>
          <a:p>
            <a:pPr lvl="3"/>
            <a:r>
              <a:t>Body Level Four</a:t>
            </a:r>
          </a:p>
          <a:p>
            <a:pPr lvl="4"/>
            <a:r>
              <a:t>Body Level Five</a:t>
            </a:r>
          </a:p>
        </p:txBody>
      </p:sp>
      <p:sp>
        <p:nvSpPr>
          <p:cNvPr id="244" name="Slide Number"/>
          <p:cNvSpPr txBox="1"/>
          <p:nvPr>
            <p:ph type="sldNum" sz="quarter" idx="2"/>
          </p:nvPr>
        </p:nvSpPr>
        <p:spPr>
          <a:xfrm>
            <a:off x="7620000" y="35559"/>
            <a:ext cx="1066800" cy="294641"/>
          </a:xfrm>
          <a:prstGeom prst="rect">
            <a:avLst/>
          </a:prstGeom>
        </p:spPr>
        <p:txBody>
          <a:bodyPr/>
          <a:lstStyle>
            <a:lvl1pPr algn="l">
              <a:defRPr b="1" sz="14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251"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latin typeface="Helvetica Neue Medium"/>
                <a:ea typeface="Helvetica Neue Medium"/>
                <a:cs typeface="Helvetica Neue Medium"/>
                <a:sym typeface="Helvetica Neue Medium"/>
              </a:defRPr>
            </a:lvl1pPr>
          </a:lstStyle>
          <a:p>
            <a:pPr/>
            <a:r>
              <a:t>Title Text</a:t>
            </a:r>
          </a:p>
        </p:txBody>
      </p:sp>
      <p:sp>
        <p:nvSpPr>
          <p:cNvPr id="252" name="Body Level One…"/>
          <p:cNvSpPr txBox="1"/>
          <p:nvPr>
            <p:ph type="body" sz="quarter" idx="1"/>
          </p:nvPr>
        </p:nvSpPr>
        <p:spPr>
          <a:xfrm>
            <a:off x="892968" y="3545085"/>
            <a:ext cx="7358064" cy="794744"/>
          </a:xfrm>
          <a:prstGeom prst="rect">
            <a:avLst/>
          </a:prstGeom>
        </p:spPr>
        <p:txBody>
          <a:bodyPr lIns="35718" tIns="35718" rIns="35718" bIns="35718"/>
          <a:lstStyle>
            <a:lvl1pPr marL="0" indent="0" algn="ctr" defTabSz="410765">
              <a:spcBef>
                <a:spcPts val="0"/>
              </a:spcBef>
              <a:buSzTx/>
              <a:buFontTx/>
              <a:buNone/>
              <a:defRPr sz="2600">
                <a:latin typeface="Helvetica Neue"/>
                <a:ea typeface="Helvetica Neue"/>
                <a:cs typeface="Helvetica Neue"/>
                <a:sym typeface="Helvetica Neue"/>
              </a:defRPr>
            </a:lvl1pPr>
            <a:lvl2pPr marL="0" indent="228600" algn="ctr" defTabSz="410765">
              <a:spcBef>
                <a:spcPts val="0"/>
              </a:spcBef>
              <a:buSzTx/>
              <a:buFontTx/>
              <a:buNone/>
              <a:defRPr sz="2600">
                <a:latin typeface="Helvetica Neue"/>
                <a:ea typeface="Helvetica Neue"/>
                <a:cs typeface="Helvetica Neue"/>
                <a:sym typeface="Helvetica Neue"/>
              </a:defRPr>
            </a:lvl2pPr>
            <a:lvl3pPr marL="0" indent="457200" algn="ctr" defTabSz="410765">
              <a:spcBef>
                <a:spcPts val="0"/>
              </a:spcBef>
              <a:buSzTx/>
              <a:buFontTx/>
              <a:buNone/>
              <a:defRPr sz="2600">
                <a:latin typeface="Helvetica Neue"/>
                <a:ea typeface="Helvetica Neue"/>
                <a:cs typeface="Helvetica Neue"/>
                <a:sym typeface="Helvetica Neue"/>
              </a:defRPr>
            </a:lvl3pPr>
            <a:lvl4pPr marL="0" indent="685800" algn="ctr" defTabSz="410765">
              <a:spcBef>
                <a:spcPts val="0"/>
              </a:spcBef>
              <a:buSzTx/>
              <a:buFontTx/>
              <a:buNone/>
              <a:defRPr sz="2600">
                <a:latin typeface="Helvetica Neue"/>
                <a:ea typeface="Helvetica Neue"/>
                <a:cs typeface="Helvetica Neue"/>
                <a:sym typeface="Helvetica Neue"/>
              </a:defRPr>
            </a:lvl4pPr>
            <a:lvl5pPr marL="0" indent="914400" algn="ctr" defTabSz="410765">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53"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260"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61" name="Body Level One…"/>
          <p:cNvSpPr txBox="1"/>
          <p:nvPr>
            <p:ph type="body" sz="half" idx="1"/>
          </p:nvPr>
        </p:nvSpPr>
        <p:spPr>
          <a:xfrm>
            <a:off x="457199" y="1600200"/>
            <a:ext cx="4038601" cy="5257800"/>
          </a:xfrm>
          <a:prstGeom prst="rect">
            <a:avLst/>
          </a:prstGeom>
        </p:spPr>
        <p:txBody>
          <a:bodyPr/>
          <a:lstStyle>
            <a:lvl1pPr marL="318407" indent="-318407">
              <a:spcBef>
                <a:spcPts val="600"/>
              </a:spcBef>
              <a:defRPr sz="2600"/>
            </a:lvl1pPr>
            <a:lvl2pPr marL="766762" indent="-309562">
              <a:spcBef>
                <a:spcPts val="600"/>
              </a:spcBef>
              <a:defRPr sz="2600"/>
            </a:lvl2pPr>
            <a:lvl3pPr marL="1211580" indent="-297180">
              <a:spcBef>
                <a:spcPts val="600"/>
              </a:spcBef>
              <a:defRPr sz="2600"/>
            </a:lvl3pPr>
            <a:lvl4pPr marL="1701800" indent="-330200">
              <a:spcBef>
                <a:spcPts val="600"/>
              </a:spcBef>
              <a:defRPr sz="2600"/>
            </a:lvl4pPr>
            <a:lvl5pPr marL="2159000" indent="-330200">
              <a:spcBef>
                <a:spcPts val="600"/>
              </a:spcBef>
              <a:defRPr sz="2600"/>
            </a:lvl5pPr>
          </a:lstStyle>
          <a:p>
            <a:pPr/>
            <a:r>
              <a:t>Body Level One</a:t>
            </a:r>
          </a:p>
          <a:p>
            <a:pPr lvl="1"/>
            <a:r>
              <a:t>Body Level Two</a:t>
            </a:r>
          </a:p>
          <a:p>
            <a:pPr lvl="2"/>
            <a:r>
              <a:t>Body Level Three</a:t>
            </a:r>
          </a:p>
          <a:p>
            <a:pPr lvl="3"/>
            <a:r>
              <a:t>Body Level Four</a:t>
            </a:r>
          </a:p>
          <a:p>
            <a:pPr lvl="4"/>
            <a:r>
              <a:t>Body Level Five</a:t>
            </a:r>
          </a:p>
        </p:txBody>
      </p:sp>
      <p:sp>
        <p:nvSpPr>
          <p:cNvPr id="262"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9"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70" name="Body Level One…"/>
          <p:cNvSpPr txBox="1"/>
          <p:nvPr>
            <p:ph type="body" idx="1"/>
          </p:nvPr>
        </p:nvSpPr>
        <p:spPr>
          <a:xfrm>
            <a:off x="457199" y="1600200"/>
            <a:ext cx="8229601" cy="5257800"/>
          </a:xfrm>
          <a:prstGeom prst="rect">
            <a:avLst/>
          </a:prstGeom>
        </p:spPr>
        <p:txBody>
          <a:bodyPr/>
          <a:lstStyle>
            <a:lvl1pPr marL="321468" indent="-321468">
              <a:defRPr sz="3000"/>
            </a:lvl1pPr>
            <a:lvl2pPr marL="763360" indent="-306160">
              <a:defRPr sz="3000"/>
            </a:lvl2pPr>
            <a:lvl3pPr marL="1200150" indent="-285750">
              <a:defRPr sz="3000"/>
            </a:lvl3pPr>
            <a:lvl4pPr marL="1714500" indent="-342900">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271"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78" name="Title Text"/>
          <p:cNvSpPr txBox="1"/>
          <p:nvPr>
            <p:ph type="title"/>
          </p:nvPr>
        </p:nvSpPr>
        <p:spPr>
          <a:xfrm>
            <a:off x="457199" y="92075"/>
            <a:ext cx="8229601" cy="1508125"/>
          </a:xfrm>
          <a:prstGeom prst="rect">
            <a:avLst/>
          </a:prstGeom>
        </p:spPr>
        <p:txBody>
          <a:bodyPr/>
          <a:lstStyle>
            <a:lvl1pPr>
              <a:defRPr sz="4200"/>
            </a:lvl1pPr>
          </a:lstStyle>
          <a:p>
            <a:pPr/>
            <a:r>
              <a:t>Title Text</a:t>
            </a:r>
          </a:p>
        </p:txBody>
      </p:sp>
      <p:sp>
        <p:nvSpPr>
          <p:cNvPr id="279" name="Slide Number"/>
          <p:cNvSpPr txBox="1"/>
          <p:nvPr>
            <p:ph type="sldNum" sz="quarter" idx="2"/>
          </p:nvPr>
        </p:nvSpPr>
        <p:spPr>
          <a:xfrm>
            <a:off x="6553200" y="6416992"/>
            <a:ext cx="2133600" cy="243841"/>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6" name="Title Text"/>
          <p:cNvSpPr txBox="1"/>
          <p:nvPr>
            <p:ph type="title"/>
          </p:nvPr>
        </p:nvSpPr>
        <p:spPr>
          <a:xfrm>
            <a:off x="457199" y="857249"/>
            <a:ext cx="8229601" cy="1063229"/>
          </a:xfrm>
          <a:prstGeom prst="rect">
            <a:avLst/>
          </a:prstGeom>
        </p:spPr>
        <p:txBody>
          <a:bodyPr lIns="91425" tIns="91425" rIns="91425" bIns="91425" anchor="b">
            <a:noAutofit/>
          </a:bodyPr>
          <a:lstStyle>
            <a:lvl1pPr algn="l">
              <a:defRPr sz="1600">
                <a:latin typeface="Arial"/>
                <a:ea typeface="Arial"/>
                <a:cs typeface="Arial"/>
                <a:sym typeface="Arial"/>
              </a:defRPr>
            </a:lvl1pPr>
          </a:lstStyle>
          <a:p>
            <a:pPr/>
            <a:r>
              <a:t>Title Text</a:t>
            </a:r>
          </a:p>
        </p:txBody>
      </p:sp>
      <p:sp>
        <p:nvSpPr>
          <p:cNvPr id="287" name="Body Level One…"/>
          <p:cNvSpPr txBox="1"/>
          <p:nvPr>
            <p:ph type="body" idx="1"/>
          </p:nvPr>
        </p:nvSpPr>
        <p:spPr>
          <a:xfrm>
            <a:off x="457199" y="2057400"/>
            <a:ext cx="8229601" cy="3943350"/>
          </a:xfrm>
          <a:prstGeom prst="rect">
            <a:avLst/>
          </a:prstGeom>
        </p:spPr>
        <p:txBody>
          <a:bodyPr lIns="91425" tIns="91425" rIns="91425" bIns="91425">
            <a:noAutofit/>
          </a:bodyPr>
          <a:lstStyle>
            <a:lvl1pPr marL="0" indent="0">
              <a:spcBef>
                <a:spcPts val="0"/>
              </a:spcBef>
              <a:buFontTx/>
              <a:buChar char="■"/>
              <a:defRPr sz="2200">
                <a:latin typeface="Arial"/>
                <a:ea typeface="Arial"/>
                <a:cs typeface="Arial"/>
                <a:sym typeface="Arial"/>
              </a:defRPr>
            </a:lvl1pPr>
            <a:lvl2pPr marL="0" indent="0">
              <a:spcBef>
                <a:spcPts val="0"/>
              </a:spcBef>
              <a:buFontTx/>
              <a:buChar char="○"/>
              <a:defRPr sz="2200">
                <a:latin typeface="Arial"/>
                <a:ea typeface="Arial"/>
                <a:cs typeface="Arial"/>
                <a:sym typeface="Arial"/>
              </a:defRPr>
            </a:lvl2pPr>
            <a:lvl3pPr marL="0" indent="0">
              <a:spcBef>
                <a:spcPts val="0"/>
              </a:spcBef>
              <a:buFontTx/>
              <a:buChar char="■"/>
              <a:defRPr sz="2200">
                <a:latin typeface="Arial"/>
                <a:ea typeface="Arial"/>
                <a:cs typeface="Arial"/>
                <a:sym typeface="Arial"/>
              </a:defRPr>
            </a:lvl3pPr>
            <a:lvl4pPr marL="0" indent="0">
              <a:spcBef>
                <a:spcPts val="0"/>
              </a:spcBef>
              <a:buFontTx/>
              <a:buChar char="●"/>
              <a:defRPr sz="2200">
                <a:latin typeface="Arial"/>
                <a:ea typeface="Arial"/>
                <a:cs typeface="Arial"/>
                <a:sym typeface="Arial"/>
              </a:defRPr>
            </a:lvl4pPr>
            <a:lvl5pPr marL="0" indent="0">
              <a:spcBef>
                <a:spcPts val="0"/>
              </a:spcBef>
              <a:buFontTx/>
              <a:buChar char="○"/>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8" name="Slide Number"/>
          <p:cNvSpPr txBox="1"/>
          <p:nvPr>
            <p:ph type="sldNum" sz="quarter" idx="2"/>
          </p:nvPr>
        </p:nvSpPr>
        <p:spPr>
          <a:xfrm>
            <a:off x="6553200" y="5617419"/>
            <a:ext cx="2133600" cy="288824"/>
          </a:xfrm>
          <a:prstGeom prst="rect">
            <a:avLst/>
          </a:prstGeom>
        </p:spPr>
        <p:txBody>
          <a:bodyPr/>
          <a:lstStyle>
            <a:lvl1pPr>
              <a:defRPr sz="14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95" name="Body Level One…"/>
          <p:cNvSpPr txBox="1"/>
          <p:nvPr>
            <p:ph type="body" idx="1"/>
          </p:nvPr>
        </p:nvSpPr>
        <p:spPr>
          <a:xfrm>
            <a:off x="669726" y="892968"/>
            <a:ext cx="7804548" cy="5072064"/>
          </a:xfrm>
          <a:prstGeom prst="rect">
            <a:avLst/>
          </a:prstGeom>
        </p:spPr>
        <p:txBody>
          <a:bodyPr lIns="35718" tIns="35718" rIns="35718" bIns="35718" anchor="ctr"/>
          <a:lstStyle>
            <a:lvl1pPr marL="305593" indent="-305593" defTabSz="410765">
              <a:spcBef>
                <a:spcPts val="2900"/>
              </a:spcBef>
              <a:buSzPct val="145000"/>
              <a:buFontTx/>
              <a:defRPr sz="2200">
                <a:latin typeface="Helvetica Neue"/>
                <a:ea typeface="Helvetica Neue"/>
                <a:cs typeface="Helvetica Neue"/>
                <a:sym typeface="Helvetica Neue"/>
              </a:defRPr>
            </a:lvl1pPr>
            <a:lvl2pPr marL="750093" indent="-305593" defTabSz="410765">
              <a:spcBef>
                <a:spcPts val="2900"/>
              </a:spcBef>
              <a:buSzPct val="145000"/>
              <a:buFontTx/>
              <a:buChar char="•"/>
              <a:defRPr sz="2200">
                <a:latin typeface="Helvetica Neue"/>
                <a:ea typeface="Helvetica Neue"/>
                <a:cs typeface="Helvetica Neue"/>
                <a:sym typeface="Helvetica Neue"/>
              </a:defRPr>
            </a:lvl2pPr>
            <a:lvl3pPr marL="1194593" indent="-305593" defTabSz="410765">
              <a:spcBef>
                <a:spcPts val="2900"/>
              </a:spcBef>
              <a:buSzPct val="145000"/>
              <a:buFontTx/>
              <a:defRPr sz="2200">
                <a:latin typeface="Helvetica Neue"/>
                <a:ea typeface="Helvetica Neue"/>
                <a:cs typeface="Helvetica Neue"/>
                <a:sym typeface="Helvetica Neue"/>
              </a:defRPr>
            </a:lvl3pPr>
            <a:lvl4pPr marL="1639093" indent="-305593" defTabSz="410765">
              <a:spcBef>
                <a:spcPts val="2900"/>
              </a:spcBef>
              <a:buSzPct val="145000"/>
              <a:buFontTx/>
              <a:buChar char="•"/>
              <a:defRPr sz="2200">
                <a:latin typeface="Helvetica Neue"/>
                <a:ea typeface="Helvetica Neue"/>
                <a:cs typeface="Helvetica Neue"/>
                <a:sym typeface="Helvetica Neue"/>
              </a:defRPr>
            </a:lvl4pPr>
            <a:lvl5pPr marL="2083593" indent="-305593" defTabSz="410765">
              <a:spcBef>
                <a:spcPts val="2900"/>
              </a:spcBef>
              <a:buSzPct val="145000"/>
              <a:buFontTx/>
              <a:buChar char="•"/>
              <a:defRPr sz="2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96"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03" name="Title Text"/>
          <p:cNvSpPr txBox="1"/>
          <p:nvPr>
            <p:ph type="title"/>
          </p:nvPr>
        </p:nvSpPr>
        <p:spPr>
          <a:xfrm>
            <a:off x="669726" y="178593"/>
            <a:ext cx="7804548" cy="1518048"/>
          </a:xfrm>
          <a:prstGeom prst="rect">
            <a:avLst/>
          </a:prstGeom>
        </p:spPr>
        <p:txBody>
          <a:bodyPr lIns="35718" tIns="35718" rIns="35718" bIns="35718"/>
          <a:lstStyle>
            <a:lvl1pPr defTabSz="410765">
              <a:defRPr sz="5600">
                <a:latin typeface="Helvetica Neue Medium"/>
                <a:ea typeface="Helvetica Neue Medium"/>
                <a:cs typeface="Helvetica Neue Medium"/>
                <a:sym typeface="Helvetica Neue Medium"/>
              </a:defRPr>
            </a:lvl1pPr>
          </a:lstStyle>
          <a:p>
            <a:pPr/>
            <a:r>
              <a:t>Title Text</a:t>
            </a:r>
          </a:p>
        </p:txBody>
      </p:sp>
      <p:sp>
        <p:nvSpPr>
          <p:cNvPr id="304" name="Body Level One…"/>
          <p:cNvSpPr txBox="1"/>
          <p:nvPr>
            <p:ph type="body" idx="1"/>
          </p:nvPr>
        </p:nvSpPr>
        <p:spPr>
          <a:xfrm>
            <a:off x="669726" y="1821656"/>
            <a:ext cx="7804548" cy="4420196"/>
          </a:xfrm>
          <a:prstGeom prst="rect">
            <a:avLst/>
          </a:prstGeom>
        </p:spPr>
        <p:txBody>
          <a:bodyPr lIns="35718" tIns="35718" rIns="35718" bIns="35718" anchor="ctr"/>
          <a:lstStyle>
            <a:lvl1pPr marL="305593" indent="-305593" defTabSz="410765">
              <a:spcBef>
                <a:spcPts val="2900"/>
              </a:spcBef>
              <a:buSzPct val="145000"/>
              <a:buFontTx/>
              <a:defRPr sz="2200">
                <a:latin typeface="Helvetica Neue"/>
                <a:ea typeface="Helvetica Neue"/>
                <a:cs typeface="Helvetica Neue"/>
                <a:sym typeface="Helvetica Neue"/>
              </a:defRPr>
            </a:lvl1pPr>
            <a:lvl2pPr marL="750093" indent="-305593" defTabSz="410765">
              <a:spcBef>
                <a:spcPts val="2900"/>
              </a:spcBef>
              <a:buSzPct val="145000"/>
              <a:buFontTx/>
              <a:buChar char="•"/>
              <a:defRPr sz="2200">
                <a:latin typeface="Helvetica Neue"/>
                <a:ea typeface="Helvetica Neue"/>
                <a:cs typeface="Helvetica Neue"/>
                <a:sym typeface="Helvetica Neue"/>
              </a:defRPr>
            </a:lvl2pPr>
            <a:lvl3pPr marL="1194593" indent="-305593" defTabSz="410765">
              <a:spcBef>
                <a:spcPts val="2900"/>
              </a:spcBef>
              <a:buSzPct val="145000"/>
              <a:buFontTx/>
              <a:defRPr sz="2200">
                <a:latin typeface="Helvetica Neue"/>
                <a:ea typeface="Helvetica Neue"/>
                <a:cs typeface="Helvetica Neue"/>
                <a:sym typeface="Helvetica Neue"/>
              </a:defRPr>
            </a:lvl3pPr>
            <a:lvl4pPr marL="1639093" indent="-305593" defTabSz="410765">
              <a:spcBef>
                <a:spcPts val="2900"/>
              </a:spcBef>
              <a:buSzPct val="145000"/>
              <a:buFontTx/>
              <a:buChar char="•"/>
              <a:defRPr sz="2200">
                <a:latin typeface="Helvetica Neue"/>
                <a:ea typeface="Helvetica Neue"/>
                <a:cs typeface="Helvetica Neue"/>
                <a:sym typeface="Helvetica Neue"/>
              </a:defRPr>
            </a:lvl4pPr>
            <a:lvl5pPr marL="2083593" indent="-305593" defTabSz="410765">
              <a:spcBef>
                <a:spcPts val="2900"/>
              </a:spcBef>
              <a:buSzPct val="145000"/>
              <a:buFontTx/>
              <a:buChar char="•"/>
              <a:defRPr sz="22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305"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56810"/>
            <a:ext cx="8229600" cy="1178656"/>
          </a:xfrm>
          <a:prstGeom prst="rect">
            <a:avLst/>
          </a:prstGeom>
        </p:spPr>
        <p:txBody>
          <a:bodyPr/>
          <a:lstStyle/>
          <a:p>
            <a:pPr/>
            <a:r>
              <a:t>Title Text</a:t>
            </a:r>
          </a:p>
        </p:txBody>
      </p:sp>
      <p:sp>
        <p:nvSpPr>
          <p:cNvPr id="48" name="Body Level One…"/>
          <p:cNvSpPr txBox="1"/>
          <p:nvPr>
            <p:ph type="body" sz="quarter" idx="1"/>
          </p:nvPr>
        </p:nvSpPr>
        <p:spPr>
          <a:xfrm>
            <a:off x="457200" y="1435465"/>
            <a:ext cx="4040188" cy="739411"/>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Title Text"/>
          <p:cNvSpPr txBox="1"/>
          <p:nvPr>
            <p:ph type="title"/>
          </p:nvPr>
        </p:nvSpPr>
        <p:spPr>
          <a:xfrm>
            <a:off x="457200" y="0"/>
            <a:ext cx="3008314" cy="1435100"/>
          </a:xfrm>
          <a:prstGeom prst="rect">
            <a:avLst/>
          </a:prstGeom>
        </p:spPr>
        <p:txBody>
          <a:bodyPr anchor="b"/>
          <a:lstStyle>
            <a:lvl1pPr algn="l">
              <a:defRPr b="1" sz="2000"/>
            </a:lvl1pPr>
          </a:lstStyle>
          <a:p>
            <a:pPr/>
            <a:r>
              <a:t>Title Text</a:t>
            </a:r>
          </a:p>
        </p:txBody>
      </p:sp>
      <p:sp>
        <p:nvSpPr>
          <p:cNvPr id="72" name="Body Level One…"/>
          <p:cNvSpPr txBox="1"/>
          <p:nvPr>
            <p:ph type="body" idx="1"/>
          </p:nvPr>
        </p:nvSpPr>
        <p:spPr>
          <a:xfrm>
            <a:off x="3575050" y="273050"/>
            <a:ext cx="5111750" cy="65849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0"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1"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5.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tif"/></Relationships>

</file>

<file path=ppt/slides/_rels/slide50.xml.rels><?xml version="1.0" encoding="UTF-8"?>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ws://someurl'"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image" Target="../media/image3.tif"/><Relationship Id="rId3" Type="http://schemas.openxmlformats.org/officeDocument/2006/relationships/image" Target="../media/image4.tif"/></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ctivemanifesto.org/" TargetMode="Externa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Declarative Programming"/>
          <p:cNvSpPr txBox="1"/>
          <p:nvPr>
            <p:ph type="ctrTitle"/>
          </p:nvPr>
        </p:nvSpPr>
        <p:spPr>
          <a:xfrm>
            <a:off x="685800" y="2130425"/>
            <a:ext cx="7772400" cy="1470025"/>
          </a:xfrm>
          <a:prstGeom prst="rect">
            <a:avLst/>
          </a:prstGeom>
        </p:spPr>
        <p:txBody>
          <a:bodyPr/>
          <a:lstStyle/>
          <a:p>
            <a:pPr/>
            <a:r>
              <a:t>Declarative Programming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9" name="Image" descr="Image"/>
          <p:cNvPicPr>
            <a:picLocks noChangeAspect="1"/>
          </p:cNvPicPr>
          <p:nvPr/>
        </p:nvPicPr>
        <p:blipFill>
          <a:blip r:embed="rId2">
            <a:extLst/>
          </a:blip>
          <a:stretch>
            <a:fillRect/>
          </a:stretch>
        </p:blipFill>
        <p:spPr>
          <a:xfrm>
            <a:off x="1810131" y="1717042"/>
            <a:ext cx="5523738" cy="3423916"/>
          </a:xfrm>
          <a:prstGeom prst="rect">
            <a:avLst/>
          </a:prstGeom>
          <a:ln w="3175">
            <a:miter lim="400000"/>
          </a:ln>
        </p:spPr>
      </p:pic>
      <p:sp>
        <p:nvSpPr>
          <p:cNvPr id="360" name="principle of least astonishment"/>
          <p:cNvSpPr txBox="1"/>
          <p:nvPr/>
        </p:nvSpPr>
        <p:spPr>
          <a:xfrm>
            <a:off x="1825259" y="5218906"/>
            <a:ext cx="5493482" cy="5159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marL="342900" indent="-342900" algn="ctr">
              <a:spcBef>
                <a:spcPts val="700"/>
              </a:spcBef>
              <a:buFont typeface="Arial"/>
              <a:defRPr sz="3000">
                <a:solidFill>
                  <a:srgbClr val="FFFFFF"/>
                </a:solidFill>
              </a:defRPr>
            </a:lvl1pPr>
          </a:lstStyle>
          <a:p>
            <a:pPr>
              <a:defRPr>
                <a:solidFill>
                  <a:srgbClr val="000000"/>
                </a:solidFill>
              </a:defRPr>
            </a:pPr>
            <a:r>
              <a:rPr>
                <a:solidFill>
                  <a:srgbClr val="FFFFFF"/>
                </a:solidFill>
              </a:rPr>
              <a:t>principle of least astonishment </a:t>
            </a:r>
          </a:p>
        </p:txBody>
      </p:sp>
      <p:sp>
        <p:nvSpPr>
          <p:cNvPr id="361" name="the name of a function should reflect what it does"/>
          <p:cNvSpPr txBox="1"/>
          <p:nvPr/>
        </p:nvSpPr>
        <p:spPr>
          <a:xfrm>
            <a:off x="1502748" y="5827712"/>
            <a:ext cx="6597918" cy="274638"/>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marL="342900" indent="-342900" algn="ctr">
              <a:spcBef>
                <a:spcPts val="700"/>
              </a:spcBef>
              <a:buFont typeface="Arial"/>
              <a:defRPr sz="1400">
                <a:solidFill>
                  <a:srgbClr val="FFFFFF"/>
                </a:solidFill>
              </a:defRPr>
            </a:lvl1pPr>
          </a:lstStyle>
          <a:p>
            <a:pPr>
              <a:defRPr>
                <a:solidFill>
                  <a:srgbClr val="000000"/>
                </a:solidFill>
              </a:defRPr>
            </a:pPr>
            <a:r>
              <a:rPr>
                <a:solidFill>
                  <a:srgbClr val="FFFFFF"/>
                </a:solidFill>
              </a:rPr>
              <a:t>the name of a function should reflect what it does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 modifying a global variable or static variable…"/>
          <p:cNvSpPr txBox="1"/>
          <p:nvPr>
            <p:ph type="body" idx="1"/>
          </p:nvPr>
        </p:nvSpPr>
        <p:spPr>
          <a:xfrm>
            <a:off x="457200" y="682492"/>
            <a:ext cx="8229600" cy="5493016"/>
          </a:xfrm>
          <a:prstGeom prst="rect">
            <a:avLst/>
          </a:prstGeom>
        </p:spPr>
        <p:txBody>
          <a:bodyPr/>
          <a:lstStyle/>
          <a:p>
            <a:pPr marL="457200" indent="-457200" defTabSz="457200">
              <a:spcBef>
                <a:spcPts val="0"/>
              </a:spcBef>
              <a:buSzTx/>
              <a:buFontTx/>
              <a:buNone/>
              <a:tabLst>
                <a:tab pos="139700" algn="l"/>
                <a:tab pos="457200" algn="l"/>
              </a:tabLst>
              <a:defRPr sz="3100">
                <a:latin typeface="+mj-lt"/>
                <a:ea typeface="+mj-ea"/>
                <a:cs typeface="+mj-cs"/>
                <a:sym typeface="Helvetica"/>
              </a:defRPr>
            </a:pPr>
            <a:r>
              <a:t>	•	modifying a global variable or static variable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modifying one of the functions arguments</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raising an exception</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writing data to a display or file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reading data from a file or database</a:t>
            </a:r>
          </a:p>
          <a:p>
            <a:pPr marL="457200" indent="-457200" defTabSz="457200">
              <a:spcBef>
                <a:spcPts val="0"/>
              </a:spcBef>
              <a:buSzTx/>
              <a:buFontTx/>
              <a:buNone/>
              <a:tabLst>
                <a:tab pos="139700" algn="l"/>
                <a:tab pos="457200" algn="l"/>
              </a:tabLst>
              <a:defRPr sz="3100">
                <a:latin typeface="+mj-lt"/>
                <a:ea typeface="+mj-ea"/>
                <a:cs typeface="+mj-cs"/>
                <a:sym typeface="Helvetica"/>
              </a:defRPr>
            </a:pPr>
          </a:p>
          <a:p>
            <a:pPr marL="457200" indent="-457200" defTabSz="457200">
              <a:spcBef>
                <a:spcPts val="0"/>
              </a:spcBef>
              <a:buSzTx/>
              <a:buFontTx/>
              <a:buNone/>
              <a:tabLst>
                <a:tab pos="139700" algn="l"/>
                <a:tab pos="457200" algn="l"/>
              </a:tabLst>
              <a:defRPr sz="3100">
                <a:latin typeface="+mj-lt"/>
                <a:ea typeface="+mj-ea"/>
                <a:cs typeface="+mj-cs"/>
                <a:sym typeface="Helvetica"/>
              </a:defRPr>
            </a:pPr>
            <a:r>
              <a:t>	•	calling other side-effecting functions</a:t>
            </a:r>
          </a:p>
        </p:txBody>
      </p:sp>
      <p:sp>
        <p:nvSpPr>
          <p:cNvPr id="3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6" name="Image" descr="Image"/>
          <p:cNvPicPr>
            <a:picLocks noChangeAspect="1"/>
          </p:cNvPicPr>
          <p:nvPr/>
        </p:nvPicPr>
        <p:blipFill>
          <a:blip r:embed="rId2">
            <a:extLst/>
          </a:blip>
          <a:stretch>
            <a:fillRect/>
          </a:stretch>
        </p:blipFill>
        <p:spPr>
          <a:xfrm>
            <a:off x="1344030" y="0"/>
            <a:ext cx="6455940" cy="6858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A consequence of side effects…"/>
          <p:cNvSpPr txBox="1"/>
          <p:nvPr>
            <p:ph type="body" idx="1"/>
          </p:nvPr>
        </p:nvSpPr>
        <p:spPr>
          <a:xfrm>
            <a:off x="457199" y="2294843"/>
            <a:ext cx="8229601" cy="3831321"/>
          </a:xfrm>
          <a:prstGeom prst="rect">
            <a:avLst/>
          </a:prstGeom>
        </p:spPr>
        <p:txBody>
          <a:bodyPr>
            <a:normAutofit fontScale="100000" lnSpcReduction="0"/>
          </a:bodyPr>
          <a:lstStyle/>
          <a:p>
            <a:pPr/>
            <a:r>
              <a:t>A consequence of side effects</a:t>
            </a:r>
          </a:p>
          <a:p>
            <a:pPr lvl="1" marL="444976" indent="-167164">
              <a:spcBef>
                <a:spcPts val="400"/>
              </a:spcBef>
              <a:buFont typeface="Wingdings"/>
              <a:buBlip>
                <a:blip r:embed="rId3"/>
              </a:buBlip>
              <a:defRPr sz="1800"/>
            </a:pPr>
            <a:r>
              <a:t>  the caller of GetDataReader must always remember to call close when they are finished to close the DB connection.</a:t>
            </a:r>
          </a:p>
          <a:p>
            <a:pPr/>
            <a:r>
              <a:t>Leads to mysterious code</a:t>
            </a:r>
          </a:p>
          <a:p>
            <a:pPr lvl="1" marL="444976" indent="-167164">
              <a:spcBef>
                <a:spcPts val="400"/>
              </a:spcBef>
              <a:buFont typeface="Times"/>
              <a:defRPr sz="1800"/>
            </a:pPr>
            <a:r>
              <a:rPr i="1"/>
              <a:t>“Hack!! No one told me that I should have called </a:t>
            </a:r>
            <a:r>
              <a:rPr i="1" sz="1600">
                <a:latin typeface="Consolas"/>
                <a:ea typeface="Consolas"/>
                <a:cs typeface="Consolas"/>
                <a:sym typeface="Consolas"/>
              </a:rPr>
              <a:t>.initialize()</a:t>
            </a:r>
            <a:r>
              <a:rPr i="1"/>
              <a:t> first !!"</a:t>
            </a:r>
          </a:p>
        </p:txBody>
      </p:sp>
      <p:sp>
        <p:nvSpPr>
          <p:cNvPr id="369" name="Temporal Coupling"/>
          <p:cNvSpPr txBox="1"/>
          <p:nvPr>
            <p:ph type="title"/>
          </p:nvPr>
        </p:nvSpPr>
        <p:spPr>
          <a:xfrm>
            <a:off x="76199" y="165854"/>
            <a:ext cx="8991601" cy="838201"/>
          </a:xfrm>
          <a:prstGeom prst="rect">
            <a:avLst/>
          </a:prstGeom>
        </p:spPr>
        <p:txBody>
          <a:bodyPr>
            <a:normAutofit fontScale="100000" lnSpcReduction="0"/>
          </a:bodyPr>
          <a:lstStyle>
            <a:lvl1pPr algn="ctr"/>
          </a:lstStyle>
          <a:p>
            <a:pPr/>
            <a:r>
              <a:t>Temporal Coupling</a:t>
            </a:r>
          </a:p>
        </p:txBody>
      </p:sp>
      <p:sp>
        <p:nvSpPr>
          <p:cNvPr id="3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8">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68">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36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68"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5" name="Imperative"/>
          <p:cNvSpPr txBox="1"/>
          <p:nvPr/>
        </p:nvSpPr>
        <p:spPr>
          <a:xfrm>
            <a:off x="245964" y="475689"/>
            <a:ext cx="317868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Imperative</a:t>
            </a:r>
          </a:p>
        </p:txBody>
      </p:sp>
      <p:sp>
        <p:nvSpPr>
          <p:cNvPr id="376" name="let array = [0, 1, 2, 3, 4, 5]…"/>
          <p:cNvSpPr txBox="1"/>
          <p:nvPr/>
        </p:nvSpPr>
        <p:spPr>
          <a:xfrm>
            <a:off x="3880766" y="266341"/>
            <a:ext cx="4969432" cy="3520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600"/>
            </a:pPr>
            <a:r>
              <a:t>let array = [0, 1, 2, 3, 4, 5]</a:t>
            </a:r>
          </a:p>
          <a:p>
            <a:pPr>
              <a:defRPr sz="2600"/>
            </a:pPr>
          </a:p>
          <a:p>
            <a:pPr>
              <a:defRPr sz="2600"/>
            </a:pPr>
            <a:r>
              <a:t>var evenNumbers = [Int]()</a:t>
            </a:r>
          </a:p>
          <a:p>
            <a:pPr>
              <a:defRPr sz="2600"/>
            </a:pPr>
          </a:p>
          <a:p>
            <a:pPr>
              <a:defRPr sz="2600"/>
            </a:pPr>
            <a:r>
              <a:t>for element in array {</a:t>
            </a:r>
          </a:p>
          <a:p>
            <a:pPr>
              <a:defRPr sz="2600"/>
            </a:pPr>
            <a:r>
              <a:t> if element % 2 == 0 {</a:t>
            </a:r>
          </a:p>
          <a:p>
            <a:pPr>
              <a:defRPr sz="2600"/>
            </a:pPr>
            <a:r>
              <a:t> evenNumbers.append(element)</a:t>
            </a:r>
          </a:p>
          <a:p>
            <a:pPr>
              <a:defRPr sz="2600"/>
            </a:pPr>
            <a:r>
              <a:t> }</a:t>
            </a:r>
          </a:p>
          <a:p>
            <a:pPr>
              <a:defRPr sz="2600"/>
            </a:pPr>
            <a:r>
              <a:t>}</a:t>
            </a:r>
          </a:p>
        </p:txBody>
      </p:sp>
      <p:sp>
        <p:nvSpPr>
          <p:cNvPr id="377" name="let array = [0, 1, 2, 3, 4, 5]…"/>
          <p:cNvSpPr txBox="1"/>
          <p:nvPr/>
        </p:nvSpPr>
        <p:spPr>
          <a:xfrm>
            <a:off x="2027914" y="5793992"/>
            <a:ext cx="7009859" cy="87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700"/>
            </a:pPr>
            <a:r>
              <a:t>let array = [0, 1, 2, 3, 4, 5]</a:t>
            </a:r>
          </a:p>
          <a:p>
            <a:pPr>
              <a:defRPr sz="2700"/>
            </a:pPr>
            <a:r>
              <a:t>let evenNumbers = array.filter { $0 % 2 == 0 }</a:t>
            </a:r>
          </a:p>
        </p:txBody>
      </p:sp>
      <p:sp>
        <p:nvSpPr>
          <p:cNvPr id="378" name="Declarative"/>
          <p:cNvSpPr txBox="1"/>
          <p:nvPr/>
        </p:nvSpPr>
        <p:spPr>
          <a:xfrm>
            <a:off x="78452" y="4315879"/>
            <a:ext cx="5290801" cy="1272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0"/>
            </a:lvl1pPr>
          </a:lstStyle>
          <a:p>
            <a:pPr/>
            <a:r>
              <a:t>Declarative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var data = [1, 2, 3, 4, 5];…"/>
          <p:cNvSpPr txBox="1"/>
          <p:nvPr>
            <p:ph type="body" idx="1"/>
          </p:nvPr>
        </p:nvSpPr>
        <p:spPr>
          <a:xfrm>
            <a:off x="457200" y="1129675"/>
            <a:ext cx="8229600" cy="4659299"/>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map</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+ 1;</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 numbers = [2, 3, 4, 5, 6]</a:t>
            </a:r>
          </a:p>
        </p:txBody>
      </p:sp>
      <p:sp>
        <p:nvSpPr>
          <p:cNvPr id="381"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var data = [1, 2, 3, 4, 5, 6, 7];  var numbers = data.filter(function (nr) {     return nr % 2 === 0; });…"/>
          <p:cNvSpPr txBox="1"/>
          <p:nvPr>
            <p:ph type="body" idx="1"/>
          </p:nvPr>
        </p:nvSpPr>
        <p:spPr>
          <a:xfrm>
            <a:off x="457200" y="1090750"/>
            <a:ext cx="8229600" cy="4697999"/>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filter</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2 === 0;</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lnSpc>
                <a:spcPct val="115000"/>
              </a:lnSpc>
              <a:buSzTx/>
              <a:buNone/>
            </a:pPr>
            <a:r>
              <a:rPr>
                <a:solidFill>
                  <a:srgbClr val="3B3B3B"/>
                </a:solidFill>
                <a:latin typeface="Consolas"/>
                <a:ea typeface="Consolas"/>
                <a:cs typeface="Consolas"/>
                <a:sym typeface="Consolas"/>
              </a:rPr>
              <a:t>// numbers = [2, 4, 6]</a:t>
            </a:r>
          </a:p>
        </p:txBody>
      </p:sp>
      <p:sp>
        <p:nvSpPr>
          <p:cNvPr id="386"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var data = [1, 2, 3, 4, 5, 6, 7];  var numbers = data.map(function (nr) {     return nr + 1; }).filter(function (nr) {     return nr % 2 === 0; });…"/>
          <p:cNvSpPr txBox="1"/>
          <p:nvPr>
            <p:ph type="body" idx="1"/>
          </p:nvPr>
        </p:nvSpPr>
        <p:spPr>
          <a:xfrm>
            <a:off x="457200" y="1090750"/>
            <a:ext cx="8229600" cy="4697999"/>
          </a:xfrm>
          <a:prstGeom prst="rect">
            <a:avLst/>
          </a:prstGeom>
        </p:spPr>
        <p:txBody>
          <a:bodyPr anchor="ctr">
            <a:normAutofit fontScale="100000" lnSpcReduction="0"/>
          </a:bodyPr>
          <a:lstStyle/>
          <a:p>
            <a:pPr defTabSz="877823">
              <a:lnSpc>
                <a:spcPct val="150000"/>
              </a:lnSpc>
              <a:buSzTx/>
              <a:buNone/>
              <a:defRPr sz="2304"/>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var numbers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data.</a:t>
            </a:r>
            <a:r>
              <a:rPr>
                <a:solidFill>
                  <a:srgbClr val="45AE34"/>
                </a:solidFill>
                <a:latin typeface="Consolas"/>
                <a:ea typeface="Consolas"/>
                <a:cs typeface="Consolas"/>
                <a:sym typeface="Consolas"/>
              </a:rPr>
              <a:t>map</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+ 1;</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r>
              <a:rPr>
                <a:solidFill>
                  <a:srgbClr val="006699"/>
                </a:solidFill>
                <a:latin typeface="Consolas"/>
                <a:ea typeface="Consolas"/>
                <a:cs typeface="Consolas"/>
                <a:sym typeface="Consolas"/>
              </a:rPr>
              <a:t>.</a:t>
            </a:r>
            <a:r>
              <a:rPr>
                <a:solidFill>
                  <a:srgbClr val="45AE34"/>
                </a:solidFill>
                <a:latin typeface="Consolas"/>
                <a:ea typeface="Consolas"/>
                <a:cs typeface="Consolas"/>
                <a:sym typeface="Consolas"/>
              </a:rPr>
              <a:t>filter</a:t>
            </a:r>
            <a:r>
              <a:rPr>
                <a:solidFill>
                  <a:srgbClr val="3B3B3B"/>
                </a:solidFill>
                <a:latin typeface="Consolas"/>
                <a:ea typeface="Consolas"/>
                <a:cs typeface="Consolas"/>
                <a:sym typeface="Consolas"/>
              </a:rPr>
              <a:t>(function (nr)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return</a:t>
            </a:r>
            <a:r>
              <a:rPr>
                <a:solidFill>
                  <a:srgbClr val="3B3B3B"/>
                </a:solidFill>
                <a:latin typeface="Consolas"/>
                <a:ea typeface="Consolas"/>
                <a:cs typeface="Consolas"/>
                <a:sym typeface="Consolas"/>
              </a:rPr>
              <a:t> nr % 2 === 0;</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877823">
              <a:lnSpc>
                <a:spcPct val="150000"/>
              </a:lnSpc>
              <a:buSzTx/>
              <a:buNone/>
              <a:defRPr sz="1344"/>
            </a:pPr>
            <a:endParaRPr>
              <a:solidFill>
                <a:srgbClr val="3B3B3B"/>
              </a:solidFill>
              <a:latin typeface="Consolas"/>
              <a:ea typeface="Consolas"/>
              <a:cs typeface="Consolas"/>
              <a:sym typeface="Consolas"/>
            </a:endParaRPr>
          </a:p>
          <a:p>
            <a:pPr defTabSz="877823">
              <a:lnSpc>
                <a:spcPct val="115000"/>
              </a:lnSpc>
              <a:buSzTx/>
              <a:buNone/>
              <a:defRPr sz="2304"/>
            </a:pPr>
            <a:r>
              <a:rPr>
                <a:solidFill>
                  <a:srgbClr val="3B3B3B"/>
                </a:solidFill>
                <a:latin typeface="Consolas"/>
                <a:ea typeface="Consolas"/>
                <a:cs typeface="Consolas"/>
                <a:sym typeface="Consolas"/>
              </a:rPr>
              <a:t>// numbers = [2, 4, 6, 8]</a:t>
            </a:r>
          </a:p>
        </p:txBody>
      </p:sp>
      <p:sp>
        <p:nvSpPr>
          <p:cNvPr id="389"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var data = [[1, 2], [3, 4], 5, [6], 7, 8];…"/>
          <p:cNvSpPr txBox="1"/>
          <p:nvPr>
            <p:ph type="body" idx="1"/>
          </p:nvPr>
        </p:nvSpPr>
        <p:spPr>
          <a:xfrm>
            <a:off x="381000" y="1090749"/>
            <a:ext cx="8229600" cy="4644000"/>
          </a:xfrm>
          <a:prstGeom prst="rect">
            <a:avLst/>
          </a:prstGeom>
        </p:spPr>
        <p:txBody>
          <a:bodyPr anchor="ctr">
            <a:normAutofit fontScale="100000" lnSpcReduction="0"/>
          </a:bodyPr>
          <a:lstStyle/>
          <a:p>
            <a:pPr>
              <a:lnSpc>
                <a:spcPct val="150000"/>
              </a:lnSpc>
              <a:buSzTx/>
              <a:buNone/>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 5, [6], 7, 8];</a:t>
            </a:r>
            <a:endParaRPr>
              <a:solidFill>
                <a:srgbClr val="3B3B3B"/>
              </a:solidFill>
              <a:latin typeface="Consolas"/>
              <a:ea typeface="Consolas"/>
              <a:cs typeface="Consolas"/>
              <a:sym typeface="Consolas"/>
            </a:endParaRPr>
          </a:p>
          <a:p>
            <a:pPr>
              <a:lnSpc>
                <a:spcPct val="150000"/>
              </a:lnSpc>
              <a:buSzTx/>
              <a:buNone/>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var numbers =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a:t>
            </a:r>
            <a:r>
              <a:rPr>
                <a:solidFill>
                  <a:srgbClr val="45AE34"/>
                </a:solidFill>
                <a:latin typeface="Consolas"/>
                <a:ea typeface="Consolas"/>
                <a:cs typeface="Consolas"/>
                <a:sym typeface="Consolas"/>
              </a:rPr>
              <a:t>mergeAll</a:t>
            </a: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pPr>
            <a:endParaRPr>
              <a:solidFill>
                <a:srgbClr val="3B3B3B"/>
              </a:solidFill>
              <a:latin typeface="Consolas"/>
              <a:ea typeface="Consolas"/>
              <a:cs typeface="Consolas"/>
              <a:sym typeface="Consolas"/>
            </a:endParaRPr>
          </a:p>
          <a:p>
            <a:pPr>
              <a:lnSpc>
                <a:spcPct val="150000"/>
              </a:lnSpc>
              <a:buSzTx/>
              <a:buNone/>
            </a:pPr>
            <a:r>
              <a:rPr>
                <a:solidFill>
                  <a:srgbClr val="3B3B3B"/>
                </a:solidFill>
                <a:latin typeface="Consolas"/>
                <a:ea typeface="Consolas"/>
                <a:cs typeface="Consolas"/>
                <a:sym typeface="Consolas"/>
              </a:rPr>
              <a:t>// numbers = [1, 2, 3, 4, 5, 6, 7, 8]</a:t>
            </a:r>
          </a:p>
        </p:txBody>
      </p:sp>
      <p:sp>
        <p:nvSpPr>
          <p:cNvPr id="392"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var data = [{…"/>
          <p:cNvSpPr txBox="1"/>
          <p:nvPr>
            <p:ph type="body" idx="1"/>
          </p:nvPr>
        </p:nvSpPr>
        <p:spPr>
          <a:xfrm>
            <a:off x="381000" y="1090749"/>
            <a:ext cx="8229600" cy="4644000"/>
          </a:xfrm>
          <a:prstGeom prst="rect">
            <a:avLst/>
          </a:prstGeom>
        </p:spPr>
        <p:txBody>
          <a:bodyPr anchor="ctr">
            <a:normAutofit fontScale="100000" lnSpcReduction="0"/>
          </a:bodyPr>
          <a:lstStyle/>
          <a:p>
            <a:pPr defTabSz="758951">
              <a:lnSpc>
                <a:spcPct val="150000"/>
              </a:lnSpc>
              <a:buSzTx/>
              <a:buNone/>
              <a:defRPr sz="1992"/>
            </a:pPr>
            <a:r>
              <a:rPr>
                <a:solidFill>
                  <a:srgbClr val="3B3B3B"/>
                </a:solidFill>
                <a:latin typeface="Consolas"/>
                <a:ea typeface="Consolas"/>
                <a:cs typeface="Consolas"/>
                <a:sym typeface="Consolas"/>
              </a:rPr>
              <a:t>var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t>
            </a:r>
            <a:endParaRPr>
              <a:solidFill>
                <a:srgbClr val="3B3B3B"/>
              </a:solidFill>
              <a:latin typeface="Consolas"/>
              <a:ea typeface="Consolas"/>
              <a:cs typeface="Consolas"/>
              <a:sym typeface="Consolas"/>
            </a:endParaRPr>
          </a:p>
          <a:p>
            <a:pPr indent="379475" defTabSz="758951">
              <a:lnSpc>
                <a:spcPct val="150000"/>
              </a:lnSpc>
              <a:buSzTx/>
              <a:buNone/>
              <a:defRPr sz="1992"/>
            </a:pPr>
            <a:r>
              <a:rPr>
                <a:solidFill>
                  <a:srgbClr val="3B3B3B"/>
                </a:solidFill>
                <a:latin typeface="Consolas"/>
                <a:ea typeface="Consolas"/>
                <a:cs typeface="Consolas"/>
                <a:sym typeface="Consolas"/>
              </a:rPr>
              <a:t>numbers: [1, 2]</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a:t>
            </a:r>
            <a:endParaRPr>
              <a:solidFill>
                <a:srgbClr val="3B3B3B"/>
              </a:solidFill>
              <a:latin typeface="Consolas"/>
              <a:ea typeface="Consolas"/>
              <a:cs typeface="Consolas"/>
              <a:sym typeface="Consolas"/>
            </a:endParaRPr>
          </a:p>
          <a:p>
            <a:pPr indent="379475" defTabSz="758951">
              <a:lnSpc>
                <a:spcPct val="150000"/>
              </a:lnSpc>
              <a:buSzTx/>
              <a:buNone/>
              <a:defRPr sz="1992"/>
            </a:pPr>
            <a:r>
              <a:rPr>
                <a:solidFill>
                  <a:srgbClr val="3B3B3B"/>
                </a:solidFill>
                <a:latin typeface="Consolas"/>
                <a:ea typeface="Consolas"/>
                <a:cs typeface="Consolas"/>
                <a:sym typeface="Consolas"/>
              </a:rPr>
              <a:t>numbers: [3, 4]</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var numbersFlatMap = </a:t>
            </a:r>
            <a:r>
              <a:rPr>
                <a:solidFill>
                  <a:srgbClr val="006699"/>
                </a:solidFill>
                <a:latin typeface="Consolas"/>
                <a:ea typeface="Consolas"/>
                <a:cs typeface="Consolas"/>
                <a:sym typeface="Consolas"/>
              </a:rPr>
              <a:t>data</a:t>
            </a:r>
            <a:r>
              <a:rPr>
                <a:solidFill>
                  <a:srgbClr val="3B3B3B"/>
                </a:solidFill>
                <a:latin typeface="Consolas"/>
                <a:ea typeface="Consolas"/>
                <a:cs typeface="Consolas"/>
                <a:sym typeface="Consolas"/>
              </a:rPr>
              <a:t>.</a:t>
            </a:r>
            <a:r>
              <a:rPr>
                <a:solidFill>
                  <a:srgbClr val="45AE34"/>
                </a:solidFill>
                <a:latin typeface="Consolas"/>
                <a:ea typeface="Consolas"/>
                <a:cs typeface="Consolas"/>
                <a:sym typeface="Consolas"/>
              </a:rPr>
              <a:t>flatMap</a:t>
            </a:r>
            <a:r>
              <a:rPr>
                <a:solidFill>
                  <a:srgbClr val="3B3B3B"/>
                </a:solidFill>
                <a:latin typeface="Consolas"/>
                <a:ea typeface="Consolas"/>
                <a:cs typeface="Consolas"/>
                <a:sym typeface="Consolas"/>
              </a:rPr>
              <a:t>(function (object) {</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return object.numbers;</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numbersMap = [[1, 2], [3, 4]]</a:t>
            </a:r>
            <a:endParaRPr>
              <a:solidFill>
                <a:srgbClr val="3B3B3B"/>
              </a:solidFill>
              <a:latin typeface="Consolas"/>
              <a:ea typeface="Consolas"/>
              <a:cs typeface="Consolas"/>
              <a:sym typeface="Consolas"/>
            </a:endParaRPr>
          </a:p>
          <a:p>
            <a:pPr defTabSz="758951">
              <a:lnSpc>
                <a:spcPct val="150000"/>
              </a:lnSpc>
              <a:buSzTx/>
              <a:buNone/>
              <a:defRPr sz="1992"/>
            </a:pPr>
            <a:r>
              <a:rPr>
                <a:solidFill>
                  <a:srgbClr val="3B3B3B"/>
                </a:solidFill>
                <a:latin typeface="Consolas"/>
                <a:ea typeface="Consolas"/>
                <a:cs typeface="Consolas"/>
                <a:sym typeface="Consolas"/>
              </a:rPr>
              <a:t>// numbersFlatMap = [1, 2, 3, 4]</a:t>
            </a:r>
          </a:p>
        </p:txBody>
      </p:sp>
      <p:sp>
        <p:nvSpPr>
          <p:cNvPr id="395"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class Math…"/>
          <p:cNvSpPr/>
          <p:nvPr/>
        </p:nvSpPr>
        <p:spPr>
          <a:xfrm>
            <a:off x="115887" y="1582737"/>
            <a:ext cx="3961012" cy="35839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a:r>
              <a:rPr b="1">
                <a:solidFill>
                  <a:srgbClr val="FFFFFF"/>
                </a:solidFill>
                <a:latin typeface="Comic Sans MS"/>
                <a:ea typeface="Comic Sans MS"/>
                <a:cs typeface="Comic Sans MS"/>
                <a:sym typeface="Comic Sans MS"/>
              </a:rPr>
              <a:t>class Math</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int Add(int x,int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return x+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int Sub(int x,int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return x- y;</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p>
        </p:txBody>
      </p:sp>
      <p:sp>
        <p:nvSpPr>
          <p:cNvPr id="317" name="class Account…"/>
          <p:cNvSpPr/>
          <p:nvPr/>
        </p:nvSpPr>
        <p:spPr>
          <a:xfrm>
            <a:off x="4171420" y="1582737"/>
            <a:ext cx="4874486" cy="421894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5719" rIns="45719">
            <a:spAutoFit/>
          </a:bodyPr>
          <a:lstStyle/>
          <a:p>
            <a:pPr/>
            <a:r>
              <a:rPr b="1">
                <a:solidFill>
                  <a:srgbClr val="FFFFFF"/>
                </a:solidFill>
                <a:latin typeface="Comic Sans MS"/>
                <a:ea typeface="Comic Sans MS"/>
                <a:cs typeface="Comic Sans MS"/>
                <a:sym typeface="Comic Sans MS"/>
              </a:rPr>
              <a:t>class Account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double balance;</a:t>
            </a:r>
            <a:endParaRPr b="1">
              <a:solidFill>
                <a:srgbClr val="FFFFFF"/>
              </a:solidFill>
              <a:latin typeface="Comic Sans MS"/>
              <a:ea typeface="Comic Sans MS"/>
              <a:cs typeface="Comic Sans MS"/>
              <a:sym typeface="Comic Sans MS"/>
            </a:endParaRPr>
          </a:p>
          <a:p>
            <a:pP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void withdraw(double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balance -=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public void deposit(int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balance +=  amt;</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	}	</a:t>
            </a:r>
            <a:endParaRPr b="1">
              <a:solidFill>
                <a:srgbClr val="FFFFFF"/>
              </a:solidFill>
              <a:latin typeface="Comic Sans MS"/>
              <a:ea typeface="Comic Sans MS"/>
              <a:cs typeface="Comic Sans MS"/>
              <a:sym typeface="Comic Sans MS"/>
            </a:endParaRPr>
          </a:p>
          <a:p>
            <a:pPr/>
            <a:r>
              <a:rPr b="1">
                <a:solidFill>
                  <a:srgbClr val="FFFFFF"/>
                </a:solidFill>
                <a:latin typeface="Comic Sans MS"/>
                <a:ea typeface="Comic Sans MS"/>
                <a:cs typeface="Comic Sans MS"/>
                <a:sym typeface="Comic Sans MS"/>
              </a:rPr>
              <a:t>}</a:t>
            </a:r>
          </a:p>
        </p:txBody>
      </p:sp>
      <p:sp>
        <p:nvSpPr>
          <p:cNvPr id="318" name="Stateful vs Stateless"/>
          <p:cNvSpPr txBox="1"/>
          <p:nvPr>
            <p:ph type="title" idx="4294967295"/>
          </p:nvPr>
        </p:nvSpPr>
        <p:spPr>
          <a:xfrm>
            <a:off x="457200" y="-1"/>
            <a:ext cx="8229600" cy="1143002"/>
          </a:xfrm>
          <a:prstGeom prst="rect">
            <a:avLst/>
          </a:prstGeom>
        </p:spPr>
        <p:txBody>
          <a:bodyPr/>
          <a:lstStyle>
            <a:lvl1pPr>
              <a:defRPr b="1" i="1"/>
            </a:lvl1pPr>
          </a:lstStyle>
          <a:p>
            <a:pPr>
              <a:defRPr b="0" i="0"/>
            </a:pPr>
            <a:r>
              <a:rPr b="1" i="1"/>
              <a:t>Stateful vs Stateless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var data = [1, 2, 3, 4];…"/>
          <p:cNvSpPr txBox="1"/>
          <p:nvPr>
            <p:ph type="body" idx="1"/>
          </p:nvPr>
        </p:nvSpPr>
        <p:spPr>
          <a:xfrm>
            <a:off x="457200" y="1584775"/>
            <a:ext cx="8229600" cy="4204199"/>
          </a:xfrm>
          <a:prstGeom prst="rect">
            <a:avLst/>
          </a:prstGeom>
        </p:spPr>
        <p:txBody>
          <a:bodyPr anchor="ctr">
            <a:normAutofit fontScale="100000" lnSpcReduction="0"/>
          </a:bodyPr>
          <a:lstStyle/>
          <a:p>
            <a:pPr>
              <a:lnSpc>
                <a:spcPct val="150000"/>
              </a:lnSpc>
              <a:buSzTx/>
              <a:buNone/>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data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 4];</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sum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data.</a:t>
            </a:r>
            <a:r>
              <a:rPr>
                <a:solidFill>
                  <a:srgbClr val="45AE34"/>
                </a:solidFill>
                <a:latin typeface="Consolas"/>
                <a:ea typeface="Consolas"/>
                <a:cs typeface="Consolas"/>
                <a:sym typeface="Consolas"/>
              </a:rPr>
              <a:t>reduce</a:t>
            </a:r>
            <a:r>
              <a:rPr>
                <a:solidFill>
                  <a:srgbClr val="3B3B3B"/>
                </a:solidFill>
                <a:latin typeface="Consolas"/>
                <a:ea typeface="Consolas"/>
                <a:cs typeface="Consolas"/>
                <a:sym typeface="Consolas"/>
              </a:rPr>
              <a:t>(function(acc, value)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acc + value;</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buSzTx/>
              <a:buNone/>
            </a:pPr>
            <a:r>
              <a:rPr>
                <a:solidFill>
                  <a:srgbClr val="3B3B3B"/>
                </a:solidFill>
                <a:latin typeface="Consolas"/>
                <a:ea typeface="Consolas"/>
                <a:cs typeface="Consolas"/>
                <a:sym typeface="Consolas"/>
              </a:rPr>
              <a:t>// sum = 10</a:t>
            </a:r>
          </a:p>
        </p:txBody>
      </p:sp>
      <p:sp>
        <p:nvSpPr>
          <p:cNvPr id="400"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 name="var data = [5, 7, 3, 4];…"/>
          <p:cNvSpPr txBox="1"/>
          <p:nvPr>
            <p:ph type="body" idx="1"/>
          </p:nvPr>
        </p:nvSpPr>
        <p:spPr>
          <a:xfrm>
            <a:off x="457200" y="1584775"/>
            <a:ext cx="8229600" cy="4204199"/>
          </a:xfrm>
          <a:prstGeom prst="rect">
            <a:avLst/>
          </a:prstGeom>
        </p:spPr>
        <p:txBody>
          <a:bodyPr anchor="ctr">
            <a:normAutofit fontScale="100000" lnSpcReduction="0"/>
          </a:bodyPr>
          <a:lstStyle/>
          <a:p>
            <a:pPr>
              <a:lnSpc>
                <a:spcPct val="150000"/>
              </a:lnSpc>
              <a:buSzTx/>
              <a:buNone/>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data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[5, 7, 3, 4];</a:t>
            </a:r>
            <a:endParaRPr>
              <a:solidFill>
                <a:srgbClr val="3B3B3B"/>
              </a:solidFill>
              <a:latin typeface="Consolas"/>
              <a:ea typeface="Consolas"/>
              <a:cs typeface="Consolas"/>
              <a:sym typeface="Consolas"/>
            </a:endParaRPr>
          </a:p>
          <a:p>
            <a:pPr>
              <a:lnSpc>
                <a:spcPct val="150000"/>
              </a:lnSpc>
              <a:buSzTx/>
              <a:buNone/>
            </a:pP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min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data.</a:t>
            </a:r>
            <a:r>
              <a:rPr>
                <a:solidFill>
                  <a:srgbClr val="45AE34"/>
                </a:solidFill>
                <a:latin typeface="Consolas"/>
                <a:ea typeface="Consolas"/>
                <a:cs typeface="Consolas"/>
                <a:sym typeface="Consolas"/>
              </a:rPr>
              <a:t>reduce</a:t>
            </a:r>
            <a:r>
              <a:rPr>
                <a:solidFill>
                  <a:srgbClr val="3B3B3B"/>
                </a:solidFill>
                <a:latin typeface="Consolas"/>
                <a:ea typeface="Consolas"/>
                <a:cs typeface="Consolas"/>
                <a:sym typeface="Consolas"/>
              </a:rPr>
              <a:t>(function(acc, value)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acc &lt; value ? acc : value;</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a:lnSpc>
                <a:spcPct val="150000"/>
              </a:lnSpc>
              <a:buSzTx/>
              <a:buNone/>
              <a:defRPr sz="1400"/>
            </a:pPr>
            <a:endParaRPr>
              <a:solidFill>
                <a:srgbClr val="3B3B3B"/>
              </a:solidFill>
              <a:latin typeface="Consolas"/>
              <a:ea typeface="Consolas"/>
              <a:cs typeface="Consolas"/>
              <a:sym typeface="Consolas"/>
            </a:endParaRPr>
          </a:p>
          <a:p>
            <a:pPr>
              <a:buSzTx/>
              <a:buNone/>
            </a:pPr>
            <a:r>
              <a:rPr>
                <a:solidFill>
                  <a:srgbClr val="3B3B3B"/>
                </a:solidFill>
                <a:latin typeface="Consolas"/>
                <a:ea typeface="Consolas"/>
                <a:cs typeface="Consolas"/>
                <a:sym typeface="Consolas"/>
              </a:rPr>
              <a:t>// min = 3</a:t>
            </a:r>
          </a:p>
        </p:txBody>
      </p:sp>
      <p:sp>
        <p:nvSpPr>
          <p:cNvPr id="405"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var array1 = [1, 2, 3];…"/>
          <p:cNvSpPr txBox="1"/>
          <p:nvPr>
            <p:ph type="body" idx="1"/>
          </p:nvPr>
        </p:nvSpPr>
        <p:spPr>
          <a:xfrm>
            <a:off x="457200" y="1069050"/>
            <a:ext cx="8229600" cy="4719900"/>
          </a:xfrm>
          <a:prstGeom prst="rect">
            <a:avLst/>
          </a:prstGeom>
        </p:spPr>
        <p:txBody>
          <a:bodyPr anchor="ctr">
            <a:normAutofit fontScale="100000" lnSpcReduction="0"/>
          </a:bodyPr>
          <a:lstStyle/>
          <a:p>
            <a:pPr defTabSz="905255">
              <a:lnSpc>
                <a:spcPct val="150000"/>
              </a:lnSpc>
              <a:buSzTx/>
              <a:buNone/>
              <a:defRPr sz="2376"/>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array1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[1, 2, 3];</a:t>
            </a:r>
            <a:endParaRPr>
              <a:solidFill>
                <a:srgbClr val="3B3B3B"/>
              </a:solidFill>
              <a:latin typeface="Consolas"/>
              <a:ea typeface="Consolas"/>
              <a:cs typeface="Consolas"/>
              <a:sym typeface="Consolas"/>
            </a:endParaRPr>
          </a:p>
          <a:p>
            <a:pPr defTabSz="905255">
              <a:lnSpc>
                <a:spcPct val="150000"/>
              </a:lnSpc>
              <a:buSzTx/>
              <a:buNone/>
              <a:defRPr sz="2376"/>
            </a:pP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array2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[4, 5, 6];</a:t>
            </a:r>
            <a:br>
              <a:rPr>
                <a:solidFill>
                  <a:srgbClr val="3B3B3B"/>
                </a:solidFill>
                <a:latin typeface="Consolas"/>
                <a:ea typeface="Consolas"/>
                <a:cs typeface="Consolas"/>
                <a:sym typeface="Consolas"/>
              </a:rPr>
            </a:br>
            <a:br>
              <a:rPr>
                <a:solidFill>
                  <a:srgbClr val="3B3B3B"/>
                </a:solidFill>
                <a:latin typeface="Consolas"/>
                <a:ea typeface="Consolas"/>
                <a:cs typeface="Consolas"/>
                <a:sym typeface="Consolas"/>
              </a:rPr>
            </a:br>
            <a:r>
              <a:rPr>
                <a:solidFill>
                  <a:srgbClr val="006699"/>
                </a:solidFill>
                <a:latin typeface="Consolas"/>
                <a:ea typeface="Consolas"/>
                <a:cs typeface="Consolas"/>
                <a:sym typeface="Consolas"/>
              </a:rPr>
              <a:t>var</a:t>
            </a:r>
            <a:r>
              <a:rPr>
                <a:solidFill>
                  <a:srgbClr val="3B3B3B"/>
                </a:solidFill>
                <a:latin typeface="Consolas"/>
                <a:ea typeface="Consolas"/>
                <a:cs typeface="Consolas"/>
                <a:sym typeface="Consolas"/>
              </a:rPr>
              <a:t> array </a:t>
            </a:r>
            <a:r>
              <a:rPr>
                <a:solidFill>
                  <a:srgbClr val="006699"/>
                </a:solidFill>
                <a:latin typeface="Consolas"/>
                <a:ea typeface="Consolas"/>
                <a:cs typeface="Consolas"/>
                <a:sym typeface="Consolas"/>
              </a:rPr>
              <a:t>=</a:t>
            </a:r>
            <a:r>
              <a:rPr>
                <a:solidFill>
                  <a:srgbClr val="3B3B3B"/>
                </a:solidFill>
                <a:latin typeface="Consolas"/>
                <a:ea typeface="Consolas"/>
                <a:cs typeface="Consolas"/>
                <a:sym typeface="Consolas"/>
              </a:rPr>
              <a:t> Array.</a:t>
            </a:r>
            <a:r>
              <a:rPr>
                <a:solidFill>
                  <a:srgbClr val="45AE34"/>
                </a:solidFill>
                <a:latin typeface="Consolas"/>
                <a:ea typeface="Consolas"/>
                <a:cs typeface="Consolas"/>
                <a:sym typeface="Consolas"/>
              </a:rPr>
              <a:t>zip</a:t>
            </a:r>
            <a:r>
              <a:rPr>
                <a:solidFill>
                  <a:srgbClr val="3B3B3B"/>
                </a:solidFill>
                <a:latin typeface="Consolas"/>
                <a:ea typeface="Consolas"/>
                <a:cs typeface="Consolas"/>
                <a:sym typeface="Consolas"/>
              </a:rPr>
              <a:t>(array1, array2,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function(</a:t>
            </a:r>
            <a:r>
              <a:rPr>
                <a:solidFill>
                  <a:srgbClr val="45AE34"/>
                </a:solidFill>
                <a:latin typeface="Consolas"/>
                <a:ea typeface="Consolas"/>
                <a:cs typeface="Consolas"/>
                <a:sym typeface="Consolas"/>
              </a:rPr>
              <a:t>left</a:t>
            </a:r>
            <a:r>
              <a:rPr>
                <a:solidFill>
                  <a:srgbClr val="3B3B3B"/>
                </a:solidFill>
                <a:latin typeface="Consolas"/>
                <a:ea typeface="Consolas"/>
                <a:cs typeface="Consolas"/>
                <a:sym typeface="Consolas"/>
              </a:rPr>
              <a:t>, </a:t>
            </a:r>
            <a:r>
              <a:rPr>
                <a:solidFill>
                  <a:srgbClr val="45AE34"/>
                </a:solidFill>
                <a:latin typeface="Consolas"/>
                <a:ea typeface="Consolas"/>
                <a:cs typeface="Consolas"/>
                <a:sym typeface="Consolas"/>
              </a:rPr>
              <a:t>right</a:t>
            </a:r>
            <a:r>
              <a:rPr>
                <a:solidFill>
                  <a:srgbClr val="3B3B3B"/>
                </a:solidFill>
                <a:latin typeface="Consolas"/>
                <a:ea typeface="Consolas"/>
                <a:cs typeface="Consolas"/>
                <a:sym typeface="Consolas"/>
              </a:rPr>
              <a:t>) {</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        </a:t>
            </a:r>
            <a:r>
              <a:rPr>
                <a:solidFill>
                  <a:srgbClr val="006699"/>
                </a:solidFill>
                <a:latin typeface="Consolas"/>
                <a:ea typeface="Consolas"/>
                <a:cs typeface="Consolas"/>
                <a:sym typeface="Consolas"/>
              </a:rPr>
              <a:t>return</a:t>
            </a:r>
            <a:r>
              <a:rPr>
                <a:solidFill>
                  <a:srgbClr val="3B3B3B"/>
                </a:solidFill>
                <a:latin typeface="Consolas"/>
                <a:ea typeface="Consolas"/>
                <a:cs typeface="Consolas"/>
                <a:sym typeface="Consolas"/>
              </a:rPr>
              <a:t> [left, right];</a:t>
            </a:r>
            <a:br>
              <a:rPr>
                <a:solidFill>
                  <a:srgbClr val="3B3B3B"/>
                </a:solidFill>
                <a:latin typeface="Consolas"/>
                <a:ea typeface="Consolas"/>
                <a:cs typeface="Consolas"/>
                <a:sym typeface="Consolas"/>
              </a:rPr>
            </a:br>
            <a:r>
              <a:rPr>
                <a:solidFill>
                  <a:srgbClr val="3B3B3B"/>
                </a:solidFill>
                <a:latin typeface="Consolas"/>
                <a:ea typeface="Consolas"/>
                <a:cs typeface="Consolas"/>
                <a:sym typeface="Consolas"/>
              </a:rPr>
              <a:t>});</a:t>
            </a:r>
            <a:endParaRPr>
              <a:solidFill>
                <a:srgbClr val="3B3B3B"/>
              </a:solidFill>
              <a:latin typeface="Consolas"/>
              <a:ea typeface="Consolas"/>
              <a:cs typeface="Consolas"/>
              <a:sym typeface="Consolas"/>
            </a:endParaRPr>
          </a:p>
          <a:p>
            <a:pPr defTabSz="905255">
              <a:lnSpc>
                <a:spcPct val="150000"/>
              </a:lnSpc>
              <a:buSzTx/>
              <a:buNone/>
              <a:defRPr sz="1386"/>
            </a:pPr>
            <a:endParaRPr>
              <a:solidFill>
                <a:srgbClr val="3B3B3B"/>
              </a:solidFill>
              <a:latin typeface="Consolas"/>
              <a:ea typeface="Consolas"/>
              <a:cs typeface="Consolas"/>
              <a:sym typeface="Consolas"/>
            </a:endParaRPr>
          </a:p>
          <a:p>
            <a:pPr defTabSz="905255">
              <a:lnSpc>
                <a:spcPct val="150000"/>
              </a:lnSpc>
              <a:buSzTx/>
              <a:buNone/>
              <a:defRPr sz="2376"/>
            </a:pPr>
            <a:r>
              <a:rPr>
                <a:solidFill>
                  <a:srgbClr val="3B3B3B"/>
                </a:solidFill>
                <a:latin typeface="Consolas"/>
                <a:ea typeface="Consolas"/>
                <a:cs typeface="Consolas"/>
                <a:sym typeface="Consolas"/>
              </a:rPr>
              <a:t>// array = [[1, 4], [2, 5], [3, 6]]</a:t>
            </a:r>
          </a:p>
        </p:txBody>
      </p:sp>
      <p:sp>
        <p:nvSpPr>
          <p:cNvPr id="408" name="Slide Number"/>
          <p:cNvSpPr txBox="1"/>
          <p:nvPr>
            <p:ph type="sldNum" sz="quarter" idx="2"/>
          </p:nvPr>
        </p:nvSpPr>
        <p:spPr>
          <a:xfrm>
            <a:off x="6553200" y="5467816"/>
            <a:ext cx="2133600" cy="31339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12" name="Table"/>
          <p:cNvGraphicFramePr/>
          <p:nvPr/>
        </p:nvGraphicFramePr>
        <p:xfrm>
          <a:off x="457200" y="1243452"/>
          <a:ext cx="8229600" cy="649158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43200"/>
                <a:gridCol w="2743200"/>
                <a:gridCol w="2743200"/>
              </a:tblGrid>
              <a:tr h="325363">
                <a:tc>
                  <a:txBody>
                    <a:bodyPr/>
                    <a:lstStyle/>
                    <a:p>
                      <a:pPr algn="l">
                        <a:defRPr b="0" i="0" sz="1800"/>
                      </a:pPr>
                      <a:r>
                        <a:t>Characteristic</a:t>
                      </a:r>
                    </a:p>
                  </a:txBody>
                  <a:tcPr marL="45720" marR="45720" marT="45720" marB="45720" anchor="ctr" anchorCtr="0" horzOverflow="overflow">
                    <a:noFill/>
                  </a:tcPr>
                </a:tc>
                <a:tc>
                  <a:txBody>
                    <a:bodyPr/>
                    <a:lstStyle/>
                    <a:p>
                      <a:pPr algn="l">
                        <a:defRPr b="0" i="0" sz="1800"/>
                      </a:pPr>
                      <a:r>
                        <a:t>Imperative approach</a:t>
                      </a:r>
                    </a:p>
                  </a:txBody>
                  <a:tcPr marL="45720" marR="45720" marT="45720" marB="45720" anchor="ctr" anchorCtr="0" horzOverflow="overflow">
                    <a:noFill/>
                  </a:tcPr>
                </a:tc>
                <a:tc>
                  <a:txBody>
                    <a:bodyPr/>
                    <a:lstStyle/>
                    <a:p>
                      <a:pPr algn="l">
                        <a:defRPr b="0" i="0" sz="1800"/>
                      </a:pPr>
                      <a:r>
                        <a:t>Functional approach</a:t>
                      </a:r>
                    </a:p>
                  </a:txBody>
                  <a:tcPr marL="45720" marR="45720" marT="45720" marB="45720" anchor="ctr" anchorCtr="0" horzOverflow="overflow">
                    <a:noFill/>
                  </a:tcPr>
                </a:tc>
              </a:tr>
              <a:tr h="1097949">
                <a:tc>
                  <a:txBody>
                    <a:bodyPr/>
                    <a:lstStyle/>
                    <a:p>
                      <a:pPr algn="l">
                        <a:defRPr b="0" i="0" sz="1800"/>
                      </a:pPr>
                      <a:r>
                        <a:t>Programmer focus</a:t>
                      </a:r>
                    </a:p>
                  </a:txBody>
                  <a:tcPr marL="45720" marR="45720" marT="45720" marB="45720" anchor="ctr" anchorCtr="0" horzOverflow="overflow">
                    <a:noFill/>
                  </a:tcPr>
                </a:tc>
                <a:tc>
                  <a:txBody>
                    <a:bodyPr/>
                    <a:lstStyle/>
                    <a:p>
                      <a:pPr algn="l">
                        <a:defRPr b="0" i="0" sz="1800"/>
                      </a:pPr>
                      <a:r>
                        <a:t>How to perform tasks (algorithms) and how to track changes in state.</a:t>
                      </a:r>
                    </a:p>
                  </a:txBody>
                  <a:tcPr marL="45720" marR="45720" marT="45720" marB="45720" anchor="ctr" anchorCtr="0" horzOverflow="overflow">
                    <a:noFill/>
                  </a:tcPr>
                </a:tc>
                <a:tc>
                  <a:txBody>
                    <a:bodyPr/>
                    <a:lstStyle/>
                    <a:p>
                      <a:pPr algn="l">
                        <a:defRPr b="0" i="0" sz="1800"/>
                      </a:pPr>
                      <a:r>
                        <a:t>What information is desired and what transformations are required.</a:t>
                      </a:r>
                    </a:p>
                  </a:txBody>
                  <a:tcPr marL="45720" marR="45720" marT="45720" marB="45720" anchor="ctr" anchorCtr="0" horzOverflow="overflow">
                    <a:noFill/>
                  </a:tcPr>
                </a:tc>
              </a:tr>
              <a:tr h="325363">
                <a:tc>
                  <a:txBody>
                    <a:bodyPr/>
                    <a:lstStyle/>
                    <a:p>
                      <a:pPr algn="l">
                        <a:defRPr b="0" i="0" sz="1800"/>
                      </a:pPr>
                      <a:r>
                        <a:t>State changes</a:t>
                      </a:r>
                    </a:p>
                  </a:txBody>
                  <a:tcPr marL="45720" marR="45720" marT="45720" marB="45720" anchor="ctr" anchorCtr="0" horzOverflow="overflow">
                    <a:noFill/>
                  </a:tcPr>
                </a:tc>
                <a:tc>
                  <a:txBody>
                    <a:bodyPr/>
                    <a:lstStyle/>
                    <a:p>
                      <a:pPr algn="l">
                        <a:defRPr b="0" i="0" sz="1800"/>
                      </a:pPr>
                      <a:r>
                        <a:t>Important.</a:t>
                      </a:r>
                    </a:p>
                  </a:txBody>
                  <a:tcPr marL="45720" marR="45720" marT="45720" marB="45720" anchor="ctr" anchorCtr="0" horzOverflow="overflow">
                    <a:noFill/>
                  </a:tcPr>
                </a:tc>
                <a:tc>
                  <a:txBody>
                    <a:bodyPr/>
                    <a:lstStyle/>
                    <a:p>
                      <a:pPr algn="l">
                        <a:defRPr b="0" i="0" sz="1800"/>
                      </a:pPr>
                      <a:r>
                        <a:t>Non-existent.</a:t>
                      </a:r>
                    </a:p>
                  </a:txBody>
                  <a:tcPr marL="45720" marR="45720" marT="45720" marB="45720" anchor="ctr" anchorCtr="0" horzOverflow="overflow">
                    <a:noFill/>
                  </a:tcPr>
                </a:tc>
              </a:tr>
              <a:tr h="325363">
                <a:tc>
                  <a:txBody>
                    <a:bodyPr/>
                    <a:lstStyle/>
                    <a:p>
                      <a:pPr algn="l">
                        <a:defRPr b="0" i="0" sz="1800"/>
                      </a:pPr>
                      <a:r>
                        <a:t>Order of execution</a:t>
                      </a:r>
                    </a:p>
                  </a:txBody>
                  <a:tcPr marL="45720" marR="45720" marT="45720" marB="45720" anchor="ctr" anchorCtr="0" horzOverflow="overflow">
                    <a:noFill/>
                  </a:tcPr>
                </a:tc>
                <a:tc>
                  <a:txBody>
                    <a:bodyPr/>
                    <a:lstStyle/>
                    <a:p>
                      <a:pPr algn="l">
                        <a:defRPr b="0" i="0" sz="1800"/>
                      </a:pPr>
                      <a:r>
                        <a:t>Important.</a:t>
                      </a:r>
                    </a:p>
                  </a:txBody>
                  <a:tcPr marL="45720" marR="45720" marT="45720" marB="45720" anchor="ctr" anchorCtr="0" horzOverflow="overflow">
                    <a:noFill/>
                  </a:tcPr>
                </a:tc>
                <a:tc>
                  <a:txBody>
                    <a:bodyPr/>
                    <a:lstStyle/>
                    <a:p>
                      <a:pPr algn="l">
                        <a:defRPr b="0" i="0" sz="1800"/>
                      </a:pPr>
                      <a:r>
                        <a:t>Low importance.</a:t>
                      </a:r>
                    </a:p>
                  </a:txBody>
                  <a:tcPr marL="45720" marR="45720" marT="45720" marB="45720" anchor="ctr" anchorCtr="0" horzOverflow="overflow">
                    <a:noFill/>
                  </a:tcPr>
                </a:tc>
              </a:tr>
              <a:tr h="802926">
                <a:tc>
                  <a:txBody>
                    <a:bodyPr/>
                    <a:lstStyle/>
                    <a:p>
                      <a:pPr algn="l">
                        <a:defRPr b="0" i="0" sz="1800"/>
                      </a:pPr>
                      <a:r>
                        <a:t>Primary flow control</a:t>
                      </a:r>
                    </a:p>
                  </a:txBody>
                  <a:tcPr marL="45720" marR="45720" marT="45720" marB="45720" anchor="ctr" anchorCtr="0" horzOverflow="overflow">
                    <a:noFill/>
                  </a:tcPr>
                </a:tc>
                <a:tc>
                  <a:txBody>
                    <a:bodyPr/>
                    <a:lstStyle/>
                    <a:p>
                      <a:pPr algn="l">
                        <a:defRPr b="0" i="0" sz="1800"/>
                      </a:pPr>
                      <a:r>
                        <a:t>Loops, conditionals, and function (method) calls.</a:t>
                      </a:r>
                    </a:p>
                  </a:txBody>
                  <a:tcPr marL="45720" marR="45720" marT="45720" marB="45720" anchor="ctr" anchorCtr="0" horzOverflow="overflow">
                    <a:noFill/>
                  </a:tcPr>
                </a:tc>
                <a:tc>
                  <a:txBody>
                    <a:bodyPr/>
                    <a:lstStyle/>
                    <a:p>
                      <a:pPr algn="l">
                        <a:defRPr b="0" i="0" sz="1800"/>
                      </a:pPr>
                      <a:r>
                        <a:t>Function calls, including recursion.</a:t>
                      </a:r>
                    </a:p>
                  </a:txBody>
                  <a:tcPr marL="45720" marR="45720" marT="45720" marB="45720" anchor="ctr" anchorCtr="0" horzOverflow="overflow">
                    <a:noFill/>
                  </a:tcPr>
                </a:tc>
              </a:tr>
              <a:tr h="901064">
                <a:tc>
                  <a:txBody>
                    <a:bodyPr/>
                    <a:lstStyle/>
                    <a:p>
                      <a:pPr algn="l">
                        <a:defRPr b="0" i="0" sz="1800"/>
                      </a:pPr>
                      <a:r>
                        <a:t>Primary manipulation unit</a:t>
                      </a:r>
                    </a:p>
                  </a:txBody>
                  <a:tcPr marL="45720" marR="45720" marT="45720" marB="45720" anchor="ctr" anchorCtr="0" horzOverflow="overflow">
                    <a:noFill/>
                  </a:tcPr>
                </a:tc>
                <a:tc>
                  <a:txBody>
                    <a:bodyPr/>
                    <a:lstStyle/>
                    <a:p>
                      <a:pPr algn="l">
                        <a:defRPr b="0" i="0" sz="1800"/>
                      </a:pPr>
                      <a:r>
                        <a:t>Instances of structures or classes.</a:t>
                      </a:r>
                    </a:p>
                  </a:txBody>
                  <a:tcPr marL="45720" marR="45720" marT="45720" marB="45720" anchor="ctr" anchorCtr="0" horzOverflow="overflow">
                    <a:noFill/>
                  </a:tcPr>
                </a:tc>
                <a:tc>
                  <a:txBody>
                    <a:bodyPr/>
                    <a:lstStyle/>
                    <a:p>
                      <a:pPr algn="l">
                        <a:defRPr b="0" i="0" sz="1800"/>
                      </a:pPr>
                      <a:r>
                        <a:t>Functions as first-class objects and data collections.</a:t>
                      </a:r>
                    </a:p>
                  </a:txBody>
                  <a:tcPr marL="45720" marR="45720" marT="45720" marB="45720" anchor="ctr" anchorCtr="0" horzOverflow="overflow">
                    <a:noFill/>
                  </a:tcPr>
                </a:tc>
              </a:tr>
              <a:tr h="1227678">
                <a:tc>
                  <a:txBody>
                    <a:bodyPr/>
                    <a:lstStyle/>
                    <a:p>
                      <a:pPr algn="l">
                        <a:defRPr b="0" i="0" sz="1800"/>
                      </a:pPr>
                      <a:r>
                        <a:t>Mutability</a:t>
                      </a:r>
                    </a:p>
                  </a:txBody>
                  <a:tcPr marL="45720" marR="45720" marT="45720" marB="45720" anchor="ctr" anchorCtr="0" horzOverflow="overflow">
                    <a:noFill/>
                  </a:tcPr>
                </a:tc>
                <a:tc>
                  <a:txBody>
                    <a:bodyPr/>
                    <a:lstStyle/>
                    <a:p>
                      <a:pPr algn="l">
                        <a:defRPr b="0" i="0" sz="1800"/>
                      </a:pPr>
                      <a:r>
                        <a:t>Mutable</a:t>
                      </a:r>
                    </a:p>
                  </a:txBody>
                  <a:tcPr marL="45720" marR="45720" marT="45720" marB="45720" anchor="ctr" anchorCtr="0" horzOverflow="overflow">
                    <a:noFill/>
                  </a:tcPr>
                </a:tc>
                <a:tc>
                  <a:txBody>
                    <a:bodyPr/>
                    <a:lstStyle/>
                    <a:p>
                      <a:pPr algn="l">
                        <a:defRPr b="0" i="0" sz="1800"/>
                      </a:pPr>
                      <a:r>
                        <a:t>Immutable</a:t>
                      </a:r>
                    </a:p>
                  </a:txBody>
                  <a:tcPr marL="45720" marR="45720" marT="45720" marB="45720" anchor="ctr" anchorCtr="0" horzOverflow="overflow">
                    <a:no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414" name="Table"/>
          <p:cNvGraphicFramePr/>
          <p:nvPr/>
        </p:nvGraphicFramePr>
        <p:xfrm>
          <a:off x="358784" y="304993"/>
          <a:ext cx="8719808" cy="646439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053051"/>
                <a:gridCol w="1711735"/>
                <a:gridCol w="1942319"/>
              </a:tblGrid>
              <a:tr h="586517">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spcBef>
                          <a:spcPts val="500"/>
                        </a:spcBef>
                        <a:defRPr b="0" i="0" sz="1800">
                          <a:solidFill>
                            <a:srgbClr val="000000"/>
                          </a:solidFill>
                        </a:defRPr>
                      </a:pPr>
                      <a:r>
                        <a:rPr b="1" i="1" sz="2400">
                          <a:solidFill>
                            <a:srgbClr val="FFFFFF"/>
                          </a:solidFill>
                        </a:rPr>
                        <a:t>Stateful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spcBef>
                          <a:spcPts val="500"/>
                        </a:spcBef>
                        <a:defRPr b="0" i="0" sz="1800">
                          <a:solidFill>
                            <a:srgbClr val="000000"/>
                          </a:solidFill>
                        </a:defRPr>
                      </a:pPr>
                      <a:r>
                        <a:rPr b="1" i="1" sz="2400">
                          <a:solidFill>
                            <a:srgbClr val="FFFFFF"/>
                          </a:solidFill>
                        </a:rPr>
                        <a:t>stateless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586517">
                <a:tc>
                  <a:txBody>
                    <a:bodyPr/>
                    <a:lstStyle/>
                    <a:p>
                      <a:pPr algn="l">
                        <a:spcBef>
                          <a:spcPts val="500"/>
                        </a:spcBef>
                        <a:defRPr b="0" i="0" sz="1800"/>
                      </a:pPr>
                      <a:r>
                        <a:rPr b="1" i="1" sz="2400">
                          <a:solidFill>
                            <a:srgbClr val="FFFFFF"/>
                          </a:solidFill>
                        </a:rPr>
                        <a:t>thread friendly</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cache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unit testable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referential transparency</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Side Effects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Immutable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Pure Function</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Idempotent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r h="586517">
                <a:tc>
                  <a:txBody>
                    <a:bodyPr/>
                    <a:lstStyle/>
                    <a:p>
                      <a:pPr algn="l">
                        <a:spcBef>
                          <a:spcPts val="500"/>
                        </a:spcBef>
                        <a:defRPr b="0" i="0" sz="1800"/>
                      </a:pPr>
                      <a:r>
                        <a:rPr b="1" i="1" sz="2400">
                          <a:solidFill>
                            <a:srgbClr val="FFFFFF"/>
                          </a:solidFill>
                        </a:rPr>
                        <a:t>temporal coupling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CFD7E7"/>
                    </a:solidFill>
                  </a:tcPr>
                </a:tc>
              </a:tr>
              <a:tr h="586517">
                <a:tc>
                  <a:txBody>
                    <a:bodyPr/>
                    <a:lstStyle/>
                    <a:p>
                      <a:pPr algn="l">
                        <a:spcBef>
                          <a:spcPts val="500"/>
                        </a:spcBef>
                        <a:defRPr b="0" i="0" sz="1800"/>
                      </a:pPr>
                      <a:r>
                        <a:rPr b="1" i="1" sz="2400">
                          <a:solidFill>
                            <a:srgbClr val="FFFFFF"/>
                          </a:solidFill>
                        </a:rPr>
                        <a:t>Declarative</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c>
                  <a:txBody>
                    <a:bodyPr/>
                    <a:lstStyle/>
                    <a:p>
                      <a:pPr algn="l">
                        <a:spcBef>
                          <a:spcPts val="500"/>
                        </a:spcBef>
                        <a:defRPr sz="2400"/>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8ECF4"/>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for(Person p: persons)…"/>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for(Person p: persons)</a:t>
            </a:r>
          </a:p>
          <a:p>
            <a:pPr/>
            <a:r>
              <a:t>{ </a:t>
            </a:r>
          </a:p>
          <a:p>
            <a:pPr/>
            <a:r>
              <a:t>	p.setLastName("Doe")</a:t>
            </a:r>
          </a:p>
          <a:p>
            <a:pPr/>
            <a:r>
              <a:t>}</a:t>
            </a:r>
          </a:p>
        </p:txBody>
      </p:sp>
      <p:sp>
        <p:nvSpPr>
          <p:cNvPr id="417"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418" name="List&lt;Person&gt; persons = asList(new Person(&quot;Joe&quot;), new Person(&quot;Jim&quot;), new Person(“John&quot;));…"/>
          <p:cNvSpPr txBox="1"/>
          <p:nvPr/>
        </p:nvSpPr>
        <p:spPr>
          <a:xfrm>
            <a:off x="830657" y="4971788"/>
            <a:ext cx="7363447"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List&lt;Person&gt; persons = asList(new Person("Joe"), new Person("Jim"), new Person(“John"));</a:t>
            </a:r>
          </a:p>
          <a:p>
            <a:pPr/>
          </a:p>
          <a:p>
            <a:pPr/>
            <a:r>
              <a:t>persons.forEach(p -&gt; p.setLastName("Doe"))</a:t>
            </a:r>
          </a:p>
        </p:txBody>
      </p:sp>
      <p:sp>
        <p:nvSpPr>
          <p:cNvPr id="419"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420" name="Internal Iterator"/>
          <p:cNvSpPr txBox="1"/>
          <p:nvPr/>
        </p:nvSpPr>
        <p:spPr>
          <a:xfrm>
            <a:off x="198160" y="3962587"/>
            <a:ext cx="4593541" cy="75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4500"/>
            </a:lvl1pPr>
          </a:lstStyle>
          <a:p>
            <a:pPr>
              <a:defRPr b="0"/>
            </a:pPr>
            <a:r>
              <a:rPr b="1"/>
              <a:t>Internal Iterator </a:t>
            </a:r>
          </a:p>
        </p:txBody>
      </p:sp>
      <p:sp>
        <p:nvSpPr>
          <p:cNvPr id="421" name="External Iterator"/>
          <p:cNvSpPr txBox="1"/>
          <p:nvPr/>
        </p:nvSpPr>
        <p:spPr>
          <a:xfrm>
            <a:off x="367260" y="281100"/>
            <a:ext cx="4565636" cy="75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4500"/>
            </a:lvl1pPr>
          </a:lstStyle>
          <a:p>
            <a:pPr>
              <a:defRPr b="0"/>
            </a:pPr>
            <a:r>
              <a:rPr b="1"/>
              <a:t>External Iterator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public Article getFirstJavaArticle() {…"/>
          <p:cNvSpPr/>
          <p:nvPr/>
        </p:nvSpPr>
        <p:spPr>
          <a:xfrm>
            <a:off x="519826" y="516822"/>
            <a:ext cx="7653162" cy="3020426"/>
          </a:xfrm>
          <a:prstGeom prst="roundRect">
            <a:avLst>
              <a:gd name="adj" fmla="val 10166"/>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2400"/>
            </a:pPr>
            <a:r>
              <a:t>public Article getFirstJavaArticle() {</a:t>
            </a:r>
          </a:p>
          <a:p>
            <a:pPr>
              <a:defRPr sz="2400"/>
            </a:pPr>
            <a:r>
              <a:t>    for (Article article : articles) {</a:t>
            </a:r>
          </a:p>
          <a:p>
            <a:pPr>
              <a:defRPr sz="2400"/>
            </a:pPr>
            <a:r>
              <a:t>        if (article.getTags().contains("Java")) {</a:t>
            </a:r>
          </a:p>
          <a:p>
            <a:pPr>
              <a:defRPr sz="2400"/>
            </a:pPr>
            <a:r>
              <a:t>            return article;</a:t>
            </a:r>
          </a:p>
          <a:p>
            <a:pPr>
              <a:defRPr sz="2400"/>
            </a:pPr>
            <a:r>
              <a:t>        }</a:t>
            </a:r>
          </a:p>
          <a:p>
            <a:pPr>
              <a:defRPr sz="2400"/>
            </a:pPr>
            <a:r>
              <a:t>    }</a:t>
            </a:r>
          </a:p>
          <a:p>
            <a:pPr>
              <a:defRPr sz="2400"/>
            </a:pPr>
            <a:r>
              <a:t>    return null;</a:t>
            </a:r>
          </a:p>
          <a:p>
            <a:pPr>
              <a:defRPr sz="2400"/>
            </a:pPr>
            <a:r>
              <a:t>}</a:t>
            </a:r>
          </a:p>
        </p:txBody>
      </p:sp>
      <p:sp>
        <p:nvSpPr>
          <p:cNvPr id="424" name="Rounded Rectangle"/>
          <p:cNvSpPr/>
          <p:nvPr/>
        </p:nvSpPr>
        <p:spPr>
          <a:xfrm>
            <a:off x="519826" y="4274174"/>
            <a:ext cx="7830594" cy="2199641"/>
          </a:xfrm>
          <a:prstGeom prst="roundRect">
            <a:avLst>
              <a:gd name="adj" fmla="val 8499"/>
            </a:avLst>
          </a:prstGeom>
          <a:solidFill>
            <a:srgbClr val="FFFFFF"/>
          </a:solidFill>
          <a:ln w="25400">
            <a:solidFill>
              <a:srgbClr val="000000"/>
            </a:solidFill>
            <a:bevel/>
          </a:ln>
        </p:spPr>
        <p:txBody>
          <a:bodyPr lIns="45719" rIns="45719" anchor="ctr"/>
          <a:lstStyle/>
          <a:p>
            <a:pPr/>
          </a:p>
        </p:txBody>
      </p:sp>
      <p:sp>
        <p:nvSpPr>
          <p:cNvPr id="425" name="public Optional&lt;Article&gt; getFirstJavaArticle() {…"/>
          <p:cNvSpPr txBox="1"/>
          <p:nvPr/>
        </p:nvSpPr>
        <p:spPr>
          <a:xfrm>
            <a:off x="616523" y="4439274"/>
            <a:ext cx="8307528" cy="1869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400"/>
            </a:pPr>
            <a:r>
              <a:t>public Optional&lt;Article&gt; getFirstJavaArticle() {  </a:t>
            </a:r>
          </a:p>
          <a:p>
            <a:pPr>
              <a:defRPr sz="2400"/>
            </a:pPr>
            <a:r>
              <a:t>    return articles.stream()</a:t>
            </a:r>
          </a:p>
          <a:p>
            <a:pPr>
              <a:defRPr sz="2400"/>
            </a:pPr>
            <a:r>
              <a:t>        .filter(article -&gt; article.getTags().contains("Java"))</a:t>
            </a:r>
          </a:p>
          <a:p>
            <a:pPr>
              <a:defRPr sz="2400"/>
            </a:pPr>
            <a:r>
              <a:t>        .findFirst();</a:t>
            </a:r>
          </a:p>
          <a:p>
            <a:pPr>
              <a:defRPr sz="2400"/>
            </a:pPr>
            <a:r>
              <a:t>    }</a:t>
            </a:r>
          </a:p>
        </p:txBody>
      </p:sp>
      <p:sp>
        <p:nvSpPr>
          <p:cNvPr id="426" name="Shape"/>
          <p:cNvSpPr/>
          <p:nvPr/>
        </p:nvSpPr>
        <p:spPr>
          <a:xfrm>
            <a:off x="3677522" y="3619327"/>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public List&lt;Article&gt; getAllJavaArticles() {…"/>
          <p:cNvSpPr/>
          <p:nvPr/>
        </p:nvSpPr>
        <p:spPr>
          <a:xfrm>
            <a:off x="519826" y="516822"/>
            <a:ext cx="7653162" cy="3455478"/>
          </a:xfrm>
          <a:prstGeom prst="roundRect">
            <a:avLst>
              <a:gd name="adj" fmla="val 8886"/>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2400"/>
            </a:pPr>
            <a:r>
              <a:t>public List&lt;Article&gt; getAllJavaArticles() {</a:t>
            </a:r>
          </a:p>
          <a:p>
            <a:pPr>
              <a:defRPr sz="2400"/>
            </a:pPr>
          </a:p>
          <a:p>
            <a:pPr>
              <a:defRPr sz="2400"/>
            </a:pPr>
            <a:r>
              <a:t>    List&lt;Article&gt; result = new ArrayList&lt;&gt;();</a:t>
            </a:r>
          </a:p>
          <a:p>
            <a:pPr>
              <a:defRPr sz="2400"/>
            </a:pPr>
          </a:p>
          <a:p>
            <a:pPr>
              <a:defRPr sz="2400"/>
            </a:pPr>
            <a:r>
              <a:t>    for (Article article : articles) {</a:t>
            </a:r>
          </a:p>
          <a:p>
            <a:pPr>
              <a:defRPr sz="2400"/>
            </a:pPr>
            <a:r>
              <a:t>        if (article.getTags().contains("Java")) {</a:t>
            </a:r>
          </a:p>
          <a:p>
            <a:pPr>
              <a:defRPr sz="2400"/>
            </a:pPr>
            <a:r>
              <a:t>            result.add(article);</a:t>
            </a:r>
          </a:p>
          <a:p>
            <a:pPr>
              <a:defRPr sz="2400"/>
            </a:pPr>
            <a:r>
              <a:t>        }</a:t>
            </a:r>
          </a:p>
          <a:p>
            <a:pPr>
              <a:defRPr sz="2400"/>
            </a:pPr>
            <a:r>
              <a:t>    }</a:t>
            </a:r>
          </a:p>
          <a:p>
            <a:pPr>
              <a:defRPr sz="2400"/>
            </a:pPr>
          </a:p>
          <a:p>
            <a:pPr>
              <a:defRPr sz="2400"/>
            </a:pPr>
            <a:r>
              <a:t>    return result;</a:t>
            </a:r>
          </a:p>
          <a:p>
            <a:pPr>
              <a:defRPr sz="2400"/>
            </a:pPr>
            <a:r>
              <a:t>}</a:t>
            </a:r>
          </a:p>
        </p:txBody>
      </p:sp>
      <p:sp>
        <p:nvSpPr>
          <p:cNvPr id="429"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430" name="public List&lt;Article&gt; getAllJavaArticles() {…"/>
          <p:cNvSpPr txBox="1"/>
          <p:nvPr/>
        </p:nvSpPr>
        <p:spPr>
          <a:xfrm>
            <a:off x="830657" y="4838438"/>
            <a:ext cx="7363447" cy="1424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List&lt;Article&gt; getAllJavaArticles() {  </a:t>
            </a:r>
          </a:p>
          <a:p>
            <a:pPr/>
            <a:r>
              <a:t>    return articles.stream()</a:t>
            </a:r>
          </a:p>
          <a:p>
            <a:pPr/>
            <a:r>
              <a:t>        .filter(article -&gt; article.getTags().contains("Java"))</a:t>
            </a:r>
          </a:p>
          <a:p>
            <a:pPr/>
            <a:r>
              <a:t>        .collect(Collectors.toList());</a:t>
            </a:r>
          </a:p>
          <a:p>
            <a:pPr/>
            <a:r>
              <a:t>    }</a:t>
            </a:r>
          </a:p>
        </p:txBody>
      </p:sp>
      <p:sp>
        <p:nvSpPr>
          <p:cNvPr id="431" name="Shape"/>
          <p:cNvSpPr/>
          <p:nvPr/>
        </p:nvSpPr>
        <p:spPr>
          <a:xfrm>
            <a:off x="3908173" y="422605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public Map&lt;String, List&lt;Article&gt;&gt; groupByAuthor() {…"/>
          <p:cNvSpPr/>
          <p:nvPr/>
        </p:nvSpPr>
        <p:spPr>
          <a:xfrm>
            <a:off x="490374" y="75659"/>
            <a:ext cx="7653163" cy="4246689"/>
          </a:xfrm>
          <a:prstGeom prst="roundRect">
            <a:avLst>
              <a:gd name="adj" fmla="val 7231"/>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public Map&lt;String, List&lt;Article&gt;&gt; groupByAuthor() {</a:t>
            </a:r>
          </a:p>
          <a:p>
            <a:pPr/>
          </a:p>
          <a:p>
            <a:pPr/>
            <a:r>
              <a:t>    Map&lt;String, List&lt;Article&gt;&gt; result = new HashMap&lt;&gt;();</a:t>
            </a:r>
          </a:p>
          <a:p>
            <a:pPr/>
          </a:p>
          <a:p>
            <a:pPr/>
            <a:r>
              <a:t>    for (Article article : articles) {</a:t>
            </a:r>
          </a:p>
          <a:p>
            <a:pPr/>
            <a:r>
              <a:t>        if (result.containsKey(article.getAuthor())) {</a:t>
            </a:r>
          </a:p>
          <a:p>
            <a:pPr/>
            <a:r>
              <a:t>            result.get(article.getAuthor()).add(article);</a:t>
            </a:r>
          </a:p>
          <a:p>
            <a:pPr/>
            <a:r>
              <a:t>        } else {</a:t>
            </a:r>
          </a:p>
          <a:p>
            <a:pPr/>
            <a:r>
              <a:t>            ArrayList&lt;Article&gt; articles = new ArrayList&lt;&gt;();</a:t>
            </a:r>
          </a:p>
          <a:p>
            <a:pPr/>
            <a:r>
              <a:t>            articles.add(article);</a:t>
            </a:r>
          </a:p>
          <a:p>
            <a:pPr/>
            <a:r>
              <a:t>            result.put(article.getAuthor(), articles);</a:t>
            </a:r>
          </a:p>
          <a:p>
            <a:pPr/>
            <a:r>
              <a:t>        }</a:t>
            </a:r>
          </a:p>
          <a:p>
            <a:pPr/>
            <a:r>
              <a:t>    }</a:t>
            </a:r>
          </a:p>
          <a:p>
            <a:pPr/>
            <a:r>
              <a:t>   return result;</a:t>
            </a:r>
          </a:p>
          <a:p>
            <a:pPr/>
            <a:r>
              <a:t>}</a:t>
            </a:r>
          </a:p>
        </p:txBody>
      </p:sp>
      <p:sp>
        <p:nvSpPr>
          <p:cNvPr id="434" name="Rounded Rectangle"/>
          <p:cNvSpPr/>
          <p:nvPr/>
        </p:nvSpPr>
        <p:spPr>
          <a:xfrm>
            <a:off x="685800" y="4932297"/>
            <a:ext cx="7653162" cy="1544704"/>
          </a:xfrm>
          <a:prstGeom prst="roundRect">
            <a:avLst>
              <a:gd name="adj" fmla="val 11797"/>
            </a:avLst>
          </a:prstGeom>
          <a:solidFill>
            <a:srgbClr val="FFFFFF"/>
          </a:solidFill>
          <a:ln w="25400">
            <a:solidFill>
              <a:srgbClr val="000000"/>
            </a:solidFill>
            <a:bevel/>
          </a:ln>
        </p:spPr>
        <p:txBody>
          <a:bodyPr lIns="45719" rIns="45719" anchor="ctr"/>
          <a:lstStyle/>
          <a:p>
            <a:pPr/>
          </a:p>
        </p:txBody>
      </p:sp>
      <p:sp>
        <p:nvSpPr>
          <p:cNvPr id="435" name="public Map&lt;String, List&lt;Article&gt;&gt; groupByAuthor() {…"/>
          <p:cNvSpPr txBox="1"/>
          <p:nvPr/>
        </p:nvSpPr>
        <p:spPr>
          <a:xfrm>
            <a:off x="830657" y="5197585"/>
            <a:ext cx="7363447" cy="1158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Map&lt;String, List&lt;Article&gt;&gt; groupByAuthor() {  </a:t>
            </a:r>
          </a:p>
          <a:p>
            <a:pPr/>
            <a:r>
              <a:t>    return articles.stream()</a:t>
            </a:r>
          </a:p>
          <a:p>
            <a:pPr/>
            <a:r>
              <a:t>        .collect(Collectors.groupingBy(Article::getAuthor));</a:t>
            </a:r>
          </a:p>
          <a:p>
            <a:pPr/>
            <a:r>
              <a:t>}    </a:t>
            </a:r>
          </a:p>
        </p:txBody>
      </p:sp>
      <p:sp>
        <p:nvSpPr>
          <p:cNvPr id="436" name="Shape"/>
          <p:cNvSpPr/>
          <p:nvPr/>
        </p:nvSpPr>
        <p:spPr>
          <a:xfrm>
            <a:off x="4050255" y="4362482"/>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public Set&lt;String&gt; getDistinctTags() {…"/>
          <p:cNvSpPr/>
          <p:nvPr/>
        </p:nvSpPr>
        <p:spPr>
          <a:xfrm>
            <a:off x="588547" y="694149"/>
            <a:ext cx="7653163" cy="2877214"/>
          </a:xfrm>
          <a:prstGeom prst="roundRect">
            <a:avLst>
              <a:gd name="adj" fmla="val 10672"/>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r>
              <a:t>public Set&lt;String&gt; getDistinctTags() {</a:t>
            </a:r>
          </a:p>
          <a:p>
            <a:pPr/>
          </a:p>
          <a:p>
            <a:pPr/>
            <a:r>
              <a:t>    Set&lt;String&gt; result = new HashSet&lt;&gt;();</a:t>
            </a:r>
          </a:p>
          <a:p>
            <a:pPr/>
          </a:p>
          <a:p>
            <a:pPr/>
            <a:r>
              <a:t>    for (Article article : articles) {</a:t>
            </a:r>
          </a:p>
          <a:p>
            <a:pPr/>
            <a:r>
              <a:t>        result.addAll(article.getTags());</a:t>
            </a:r>
          </a:p>
          <a:p>
            <a:pPr/>
            <a:r>
              <a:t>    }</a:t>
            </a:r>
          </a:p>
          <a:p>
            <a:pPr/>
          </a:p>
          <a:p>
            <a:pPr/>
            <a:r>
              <a:t>    return result;</a:t>
            </a:r>
          </a:p>
          <a:p>
            <a:pPr/>
            <a:r>
              <a:t>}</a:t>
            </a:r>
          </a:p>
        </p:txBody>
      </p:sp>
      <p:sp>
        <p:nvSpPr>
          <p:cNvPr id="439" name="Rounded Rectangle"/>
          <p:cNvSpPr/>
          <p:nvPr/>
        </p:nvSpPr>
        <p:spPr>
          <a:xfrm>
            <a:off x="685800" y="4932297"/>
            <a:ext cx="7653162" cy="1544704"/>
          </a:xfrm>
          <a:prstGeom prst="roundRect">
            <a:avLst>
              <a:gd name="adj" fmla="val 11797"/>
            </a:avLst>
          </a:prstGeom>
          <a:solidFill>
            <a:srgbClr val="FFFFFF"/>
          </a:solidFill>
          <a:ln w="25400">
            <a:solidFill>
              <a:srgbClr val="000000"/>
            </a:solidFill>
            <a:bevel/>
          </a:ln>
        </p:spPr>
        <p:txBody>
          <a:bodyPr lIns="45719" rIns="45719" anchor="ctr"/>
          <a:lstStyle/>
          <a:p>
            <a:pPr/>
          </a:p>
        </p:txBody>
      </p:sp>
      <p:sp>
        <p:nvSpPr>
          <p:cNvPr id="440" name="public Set&lt;String&gt; getDistinctTags() {…"/>
          <p:cNvSpPr txBox="1"/>
          <p:nvPr/>
        </p:nvSpPr>
        <p:spPr>
          <a:xfrm>
            <a:off x="830657" y="5064235"/>
            <a:ext cx="7363447" cy="1424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public Set&lt;String&gt; getDistinctTags() {  </a:t>
            </a:r>
          </a:p>
          <a:p>
            <a:pPr/>
            <a:r>
              <a:t>    return articles.stream()</a:t>
            </a:r>
          </a:p>
          <a:p>
            <a:pPr/>
            <a:r>
              <a:t>        .flatMap(article -&gt; article.getTags().stream())</a:t>
            </a:r>
          </a:p>
          <a:p>
            <a:pPr/>
            <a:r>
              <a:t>        .collect(Collectors.toSet());</a:t>
            </a:r>
          </a:p>
          <a:p>
            <a:pPr/>
            <a:r>
              <a:t>}</a:t>
            </a:r>
          </a:p>
        </p:txBody>
      </p:sp>
      <p:sp>
        <p:nvSpPr>
          <p:cNvPr id="441" name="Shape"/>
          <p:cNvSpPr/>
          <p:nvPr/>
        </p:nvSpPr>
        <p:spPr>
          <a:xfrm>
            <a:off x="4040437" y="4059309"/>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var value = 0…"/>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p>
          <a:p>
            <a:pPr/>
            <a:r>
              <a:t>var value = 0</a:t>
            </a:r>
          </a:p>
          <a:p>
            <a:pPr/>
          </a:p>
          <a:p>
            <a:pPr/>
            <a:r>
              <a:t>func increment() -&gt; Int {</a:t>
            </a:r>
          </a:p>
          <a:p>
            <a:pPr/>
            <a:r>
              <a:t> value += 1</a:t>
            </a:r>
          </a:p>
          <a:p>
            <a:pPr/>
            <a:r>
              <a:t> return value</a:t>
            </a:r>
          </a:p>
          <a:p>
            <a:pPr/>
            <a:r>
              <a:t>}</a:t>
            </a:r>
          </a:p>
        </p:txBody>
      </p:sp>
      <p:sp>
        <p:nvSpPr>
          <p:cNvPr id="321"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322" name="func increment(value: Int) -&gt; Int {…"/>
          <p:cNvSpPr txBox="1"/>
          <p:nvPr/>
        </p:nvSpPr>
        <p:spPr>
          <a:xfrm>
            <a:off x="830657" y="5105138"/>
            <a:ext cx="7363447" cy="891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func increment(value: Int) -&gt; Int {</a:t>
            </a:r>
          </a:p>
          <a:p>
            <a:pPr/>
            <a:r>
              <a:t> return value + 1</a:t>
            </a:r>
          </a:p>
          <a:p>
            <a:pPr/>
            <a:r>
              <a:t>}</a:t>
            </a:r>
          </a:p>
        </p:txBody>
      </p:sp>
      <p:sp>
        <p:nvSpPr>
          <p:cNvPr id="323"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324" name="Procedure"/>
          <p:cNvSpPr txBox="1"/>
          <p:nvPr/>
        </p:nvSpPr>
        <p:spPr>
          <a:xfrm>
            <a:off x="757268" y="330187"/>
            <a:ext cx="297063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Procedure</a:t>
            </a:r>
          </a:p>
        </p:txBody>
      </p:sp>
      <p:sp>
        <p:nvSpPr>
          <p:cNvPr id="325" name="Function"/>
          <p:cNvSpPr txBox="1"/>
          <p:nvPr/>
        </p:nvSpPr>
        <p:spPr>
          <a:xfrm>
            <a:off x="617897" y="4076876"/>
            <a:ext cx="256631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Function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45" name="Group"/>
          <p:cNvGrpSpPr/>
          <p:nvPr/>
        </p:nvGrpSpPr>
        <p:grpSpPr>
          <a:xfrm>
            <a:off x="685800" y="762000"/>
            <a:ext cx="7467600" cy="6096000"/>
            <a:chOff x="0" y="0"/>
            <a:chExt cx="7467600" cy="6096000"/>
          </a:xfrm>
        </p:grpSpPr>
        <p:sp>
          <p:nvSpPr>
            <p:cNvPr id="443" name="Rounded Rectangle"/>
            <p:cNvSpPr/>
            <p:nvPr/>
          </p:nvSpPr>
          <p:spPr>
            <a:xfrm>
              <a:off x="0" y="0"/>
              <a:ext cx="7467600" cy="60960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200"/>
              </a:pPr>
            </a:p>
          </p:txBody>
        </p:sp>
        <p:sp>
          <p:nvSpPr>
            <p:cNvPr id="444" name="import java.util.ArrayList;…"/>
            <p:cNvSpPr txBox="1"/>
            <p:nvPr/>
          </p:nvSpPr>
          <p:spPr>
            <a:xfrm>
              <a:off x="297581" y="424179"/>
              <a:ext cx="6872438" cy="5247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200"/>
                <a:t>import java.util.ArrayList;</a:t>
              </a:r>
              <a:endParaRPr sz="1200"/>
            </a:p>
            <a:p>
              <a:pPr/>
              <a:r>
                <a:rPr sz="1200"/>
                <a:t>import java.util.Arrays;</a:t>
              </a:r>
              <a:endParaRPr sz="1200"/>
            </a:p>
            <a:p>
              <a:pPr/>
              <a:r>
                <a:rPr sz="1200"/>
                <a:t>import java.util.List;</a:t>
              </a:r>
              <a:endParaRPr sz="1200"/>
            </a:p>
            <a:p>
              <a:pPr/>
              <a:endParaRPr sz="1200"/>
            </a:p>
            <a:p>
              <a:pPr/>
              <a:r>
                <a:rPr sz="1200"/>
                <a:t>public class ImperativeStyleDemo</a:t>
              </a:r>
              <a:endParaRPr sz="1200"/>
            </a:p>
            <a:p>
              <a:pPr/>
              <a:r>
                <a:rPr sz="1200"/>
                <a:t>{</a:t>
              </a:r>
              <a:endParaRPr sz="1200"/>
            </a:p>
            <a:p>
              <a:pPr/>
              <a:r>
                <a:rPr sz="1200"/>
                <a:t>    public static void main(String[] args)</a:t>
              </a:r>
              <a:endParaRPr sz="1200"/>
            </a:p>
            <a:p>
              <a:pPr/>
              <a:r>
                <a:rPr sz="1200"/>
                <a:t>    {</a:t>
              </a:r>
              <a:endParaRPr sz="1200"/>
            </a:p>
            <a:p>
              <a:pPr/>
              <a:r>
                <a:rPr sz="1200"/>
                <a:t>        List numbers = Arrays.asList(1, 2, 3, 4, 5);</a:t>
              </a:r>
              <a:endParaRPr sz="1200"/>
            </a:p>
            <a:p>
              <a:pPr/>
              <a:endParaRPr sz="1200"/>
            </a:p>
            <a:p>
              <a:pPr/>
              <a:r>
                <a:rPr sz="1200"/>
                <a:t>        List modifiedNumbers = new ArrayList&lt;&gt;();</a:t>
              </a:r>
              <a:endParaRPr sz="1200"/>
            </a:p>
            <a:p>
              <a:pPr/>
              <a:r>
                <a:rPr sz="1200"/>
                <a:t>        for (Integer number: numbers)</a:t>
              </a:r>
              <a:endParaRPr sz="1200"/>
            </a:p>
            <a:p>
              <a:pPr/>
              <a:r>
                <a:rPr sz="1200"/>
                <a:t>        {</a:t>
              </a:r>
              <a:endParaRPr sz="1200"/>
            </a:p>
            <a:p>
              <a:pPr/>
              <a:r>
                <a:rPr sz="1200"/>
                <a:t>            if (isEven(number))</a:t>
              </a:r>
              <a:endParaRPr sz="1200"/>
            </a:p>
            <a:p>
              <a:pPr/>
              <a:r>
                <a:rPr sz="1200"/>
                <a:t>                modifiedNumbers.add(ImperativeStyleDemo.doubleInteger(number));</a:t>
              </a:r>
              <a:endParaRPr sz="1200"/>
            </a:p>
            <a:p>
              <a:pPr/>
              <a:r>
                <a:rPr sz="1200"/>
                <a:t>        }</a:t>
              </a:r>
              <a:endParaRPr sz="1200"/>
            </a:p>
            <a:p>
              <a:pPr/>
              <a:r>
                <a:rPr sz="1200"/>
                <a:t>        for (String number: modifiedNumbers){</a:t>
              </a:r>
              <a:endParaRPr sz="1200"/>
            </a:p>
            <a:p>
              <a:pPr/>
              <a:r>
                <a:rPr sz="1200"/>
                <a:t>            System.out.println(number);</a:t>
              </a:r>
              <a:endParaRPr sz="1200"/>
            </a:p>
            <a:p>
              <a:pPr/>
              <a:r>
                <a:rPr sz="1200"/>
                <a:t>        }</a:t>
              </a:r>
              <a:endParaRPr sz="1200"/>
            </a:p>
            <a:p>
              <a:pPr/>
              <a:r>
                <a:rPr sz="1200"/>
                <a:t>    }</a:t>
              </a:r>
              <a:endParaRPr sz="1200"/>
            </a:p>
            <a:p>
              <a:pPr/>
              <a:r>
                <a:rPr sz="1200"/>
                <a:t>    public static String doubleInteger(Integer number)</a:t>
              </a:r>
              <a:endParaRPr sz="1200"/>
            </a:p>
            <a:p>
              <a:pPr/>
              <a:r>
                <a:rPr sz="1200"/>
                <a:t>    {</a:t>
              </a:r>
              <a:endParaRPr sz="1200"/>
            </a:p>
            <a:p>
              <a:pPr/>
              <a:r>
                <a:rPr sz="1200"/>
                <a:t>        return String.valueOf(number * 2);</a:t>
              </a:r>
              <a:endParaRPr sz="1200"/>
            </a:p>
            <a:p>
              <a:pPr/>
              <a:r>
                <a:rPr sz="1200"/>
                <a:t>    }</a:t>
              </a:r>
              <a:endParaRPr sz="1200"/>
            </a:p>
            <a:p>
              <a:pPr/>
              <a:r>
                <a:rPr sz="1200"/>
                <a:t>    public static Boolean isEven(Integer number)</a:t>
              </a:r>
              <a:endParaRPr sz="1200"/>
            </a:p>
            <a:p>
              <a:pPr/>
              <a:r>
                <a:rPr sz="1200"/>
                <a:t>    {</a:t>
              </a:r>
              <a:endParaRPr sz="1200"/>
            </a:p>
            <a:p>
              <a:pPr/>
              <a:r>
                <a:rPr sz="1200"/>
                <a:t>        return number % 2 == 0;</a:t>
              </a:r>
              <a:endParaRPr sz="1200"/>
            </a:p>
            <a:p>
              <a:pPr/>
              <a:r>
                <a:rPr sz="1200"/>
                <a:t>    }</a:t>
              </a:r>
              <a:endParaRPr sz="1200"/>
            </a:p>
            <a:p>
              <a:pPr/>
              <a:r>
                <a:rPr sz="1200"/>
                <a:t>}</a:t>
              </a:r>
            </a:p>
          </p:txBody>
        </p:sp>
      </p:grpSp>
      <p:sp>
        <p:nvSpPr>
          <p:cNvPr id="446" name="Impe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Imperative Style Code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52" name="Group"/>
          <p:cNvGrpSpPr/>
          <p:nvPr/>
        </p:nvGrpSpPr>
        <p:grpSpPr>
          <a:xfrm>
            <a:off x="685800" y="762000"/>
            <a:ext cx="7467600" cy="6096000"/>
            <a:chOff x="0" y="0"/>
            <a:chExt cx="7467600" cy="6096000"/>
          </a:xfrm>
        </p:grpSpPr>
        <p:sp>
          <p:nvSpPr>
            <p:cNvPr id="450" name="Rounded Rectangle"/>
            <p:cNvSpPr/>
            <p:nvPr/>
          </p:nvSpPr>
          <p:spPr>
            <a:xfrm>
              <a:off x="0" y="0"/>
              <a:ext cx="7467600" cy="60960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400"/>
              </a:pPr>
            </a:p>
          </p:txBody>
        </p:sp>
        <p:sp>
          <p:nvSpPr>
            <p:cNvPr id="451" name="import java.util.Arrays;…"/>
            <p:cNvSpPr txBox="1"/>
            <p:nvPr/>
          </p:nvSpPr>
          <p:spPr>
            <a:xfrm>
              <a:off x="297581" y="665480"/>
              <a:ext cx="6872438" cy="4765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400"/>
                <a:t>import java.util.Arrays;</a:t>
              </a:r>
              <a:endParaRPr sz="1400"/>
            </a:p>
            <a:p>
              <a:pPr/>
              <a:r>
                <a:rPr sz="1400"/>
                <a:t>import java.util.List;</a:t>
              </a:r>
              <a:endParaRPr sz="1400"/>
            </a:p>
            <a:p>
              <a:pPr/>
              <a:endParaRPr sz="1400"/>
            </a:p>
            <a:p>
              <a:pPr/>
              <a:r>
                <a:rPr sz="1400"/>
                <a:t>class DeclarativeStyle</a:t>
              </a:r>
              <a:endParaRPr sz="1400"/>
            </a:p>
            <a:p>
              <a:pPr/>
              <a:r>
                <a:rPr sz="1400"/>
                <a:t>{</a:t>
              </a:r>
              <a:endParaRPr sz="1400"/>
            </a:p>
            <a:p>
              <a:pPr/>
              <a:r>
                <a:rPr sz="1400"/>
                <a:t>    public static void main(String[] args)</a:t>
              </a:r>
              <a:endParaRPr sz="1400"/>
            </a:p>
            <a:p>
              <a:pPr/>
              <a:r>
                <a:rPr sz="1400"/>
                <a:t>    {</a:t>
              </a:r>
              <a:endParaRPr sz="1400"/>
            </a:p>
            <a:p>
              <a:pPr/>
              <a:r>
                <a:rPr sz="1400"/>
                <a:t>        List numbers = Arrays.asList(1, 2, 3, 4, 5, 6);</a:t>
              </a:r>
              <a:endParaRPr sz="1400"/>
            </a:p>
            <a:p>
              <a:pPr/>
              <a:endParaRPr sz="1400"/>
            </a:p>
            <a:p>
              <a:pPr/>
              <a:r>
                <a:rPr sz="1400"/>
                <a:t>        numbers.stream()                         //A Fancy Collection</a:t>
              </a:r>
              <a:endParaRPr sz="1400"/>
            </a:p>
            <a:p>
              <a:pPr/>
              <a:r>
                <a:rPr sz="1400"/>
                <a:t>           .filter(DeclarativeStyle::isEven)     //Filter the data</a:t>
              </a:r>
              <a:endParaRPr sz="1400"/>
            </a:p>
            <a:p>
              <a:pPr/>
              <a:r>
                <a:rPr sz="1400"/>
                <a:t>           .map(DeclarativeStyle::doubleInteger) //Map new values</a:t>
              </a:r>
              <a:endParaRPr sz="1400"/>
            </a:p>
            <a:p>
              <a:pPr/>
              <a:r>
                <a:rPr sz="1400"/>
                <a:t>           .forEach(System.out::println);        //Iterate &amp; perform the operation</a:t>
              </a:r>
              <a:endParaRPr sz="1400"/>
            </a:p>
            <a:p>
              <a:pPr/>
              <a:r>
                <a:rPr sz="1400"/>
                <a:t>    }</a:t>
              </a:r>
              <a:endParaRPr sz="1400"/>
            </a:p>
            <a:p>
              <a:pPr/>
              <a:r>
                <a:rPr sz="1400"/>
                <a:t>    public static String doubleInteger(Integer number)</a:t>
              </a:r>
              <a:endParaRPr sz="1400"/>
            </a:p>
            <a:p>
              <a:pPr/>
              <a:r>
                <a:rPr sz="1400"/>
                <a:t>    {</a:t>
              </a:r>
              <a:endParaRPr sz="1400"/>
            </a:p>
            <a:p>
              <a:pPr/>
              <a:r>
                <a:rPr sz="1400"/>
                <a:t>        return String.valueOf(number * 2);</a:t>
              </a:r>
              <a:endParaRPr sz="1400"/>
            </a:p>
            <a:p>
              <a:pPr/>
              <a:r>
                <a:rPr sz="1400"/>
                <a:t>    }</a:t>
              </a:r>
              <a:endParaRPr sz="1400"/>
            </a:p>
            <a:p>
              <a:pPr/>
              <a:r>
                <a:rPr sz="1400"/>
                <a:t>    public static Boolean isEven(Integer number)</a:t>
              </a:r>
              <a:endParaRPr sz="1400"/>
            </a:p>
            <a:p>
              <a:pPr/>
              <a:r>
                <a:rPr sz="1400"/>
                <a:t>    {</a:t>
              </a:r>
              <a:endParaRPr sz="1400"/>
            </a:p>
            <a:p>
              <a:pPr/>
              <a:r>
                <a:rPr sz="1400"/>
                <a:t>        return number % 2 == 0;</a:t>
              </a:r>
              <a:endParaRPr sz="1400"/>
            </a:p>
            <a:p>
              <a:pPr/>
              <a:r>
                <a:rPr sz="1400"/>
                <a:t>    }</a:t>
              </a:r>
              <a:endParaRPr sz="1400"/>
            </a:p>
            <a:p>
              <a:pPr/>
              <a:r>
                <a:rPr sz="1400"/>
                <a:t>}</a:t>
              </a:r>
            </a:p>
          </p:txBody>
        </p:sp>
      </p:grpSp>
      <p:sp>
        <p:nvSpPr>
          <p:cNvPr id="453" name="Decla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Declarative Style Code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57" name="Group"/>
          <p:cNvGrpSpPr/>
          <p:nvPr/>
        </p:nvGrpSpPr>
        <p:grpSpPr>
          <a:xfrm>
            <a:off x="685800" y="762000"/>
            <a:ext cx="7467600" cy="5867400"/>
            <a:chOff x="0" y="0"/>
            <a:chExt cx="7467600" cy="5867400"/>
          </a:xfrm>
        </p:grpSpPr>
        <p:sp>
          <p:nvSpPr>
            <p:cNvPr id="455" name="Rounded Rectangle"/>
            <p:cNvSpPr/>
            <p:nvPr/>
          </p:nvSpPr>
          <p:spPr>
            <a:xfrm>
              <a:off x="0" y="0"/>
              <a:ext cx="7467600" cy="58674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456" name="List&lt;Transaction&gt; groceryTransactions = new Arraylist&lt;&gt;();…"/>
            <p:cNvSpPr txBox="1"/>
            <p:nvPr/>
          </p:nvSpPr>
          <p:spPr>
            <a:xfrm>
              <a:off x="286422" y="113030"/>
              <a:ext cx="6894756" cy="564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sz="1600">
                  <a:latin typeface="Comic Sans MS"/>
                  <a:ea typeface="Comic Sans MS"/>
                  <a:cs typeface="Comic Sans MS"/>
                  <a:sym typeface="Comic Sans MS"/>
                </a:rPr>
                <a:t>List&lt;Transaction&gt; groceryTransactions = new Arraylist&lt;&gt;();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for(Transaction t: transactions){</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if(t.getType() == Transaction.GROCERY)</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    groceryTransactions.add(t);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Collections.sort(groceryTransactions, new Comparator()</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public int compare(Transaction t1, Transaction t2)</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    return t2.getValue().compareTo(t1.getValue());</a:t>
              </a:r>
              <a:endParaRPr sz="1600">
                <a:latin typeface="Comic Sans MS"/>
                <a:ea typeface="Comic Sans MS"/>
                <a:cs typeface="Comic Sans MS"/>
                <a:sym typeface="Comic Sans MS"/>
              </a:endParaRPr>
            </a:p>
            <a:p>
              <a:pPr lvl="1"/>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List&lt;Integer&gt; transactionIds = new ArrayList&lt;&gt;();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for(Transaction t: groceryTransactions)</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	transactionsIds.add(t.getId());</a:t>
              </a:r>
              <a:endParaRPr sz="1600">
                <a:latin typeface="Comic Sans MS"/>
                <a:ea typeface="Comic Sans MS"/>
                <a:cs typeface="Comic Sans MS"/>
                <a:sym typeface="Comic Sans MS"/>
              </a:endParaRPr>
            </a:p>
            <a:p>
              <a:pPr/>
              <a:r>
                <a:rPr sz="1600">
                  <a:latin typeface="Comic Sans MS"/>
                  <a:ea typeface="Comic Sans MS"/>
                  <a:cs typeface="Comic Sans MS"/>
                  <a:sym typeface="Comic Sans MS"/>
                </a:rPr>
                <a:t>}</a:t>
              </a:r>
            </a:p>
          </p:txBody>
        </p:sp>
      </p:grpSp>
      <p:sp>
        <p:nvSpPr>
          <p:cNvPr id="458" name="Impe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Imperative Style Code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62" name="Group"/>
          <p:cNvGrpSpPr/>
          <p:nvPr/>
        </p:nvGrpSpPr>
        <p:grpSpPr>
          <a:xfrm>
            <a:off x="685800" y="762000"/>
            <a:ext cx="7467600" cy="5867400"/>
            <a:chOff x="0" y="0"/>
            <a:chExt cx="7467600" cy="5867400"/>
          </a:xfrm>
        </p:grpSpPr>
        <p:sp>
          <p:nvSpPr>
            <p:cNvPr id="460" name="Rounded Rectangle"/>
            <p:cNvSpPr/>
            <p:nvPr/>
          </p:nvSpPr>
          <p:spPr>
            <a:xfrm>
              <a:off x="0" y="0"/>
              <a:ext cx="7467600" cy="5867400"/>
            </a:xfrm>
            <a:prstGeom prst="roundRect">
              <a:avLst>
                <a:gd name="adj" fmla="val 16667"/>
              </a:avLst>
            </a:prstGeom>
            <a:solidFill>
              <a:srgbClr val="FFFFFF"/>
            </a:solidFill>
            <a:ln w="25400" cap="flat">
              <a:solidFill>
                <a:srgbClr val="000000"/>
              </a:solidFill>
              <a:prstDash val="solid"/>
              <a:bevel/>
            </a:ln>
            <a:effectLst/>
          </p:spPr>
          <p:txBody>
            <a:bodyPr wrap="square" lIns="45719" tIns="45719" rIns="45719" bIns="45719" numCol="1" anchor="ctr">
              <a:noAutofit/>
            </a:bodyPr>
            <a:lstStyle/>
            <a:p>
              <a:pPr>
                <a:defRPr>
                  <a:latin typeface="Comic Sans MS"/>
                  <a:ea typeface="Comic Sans MS"/>
                  <a:cs typeface="Comic Sans MS"/>
                  <a:sym typeface="Comic Sans MS"/>
                </a:defRPr>
              </a:pPr>
            </a:p>
          </p:txBody>
        </p:sp>
        <p:sp>
          <p:nvSpPr>
            <p:cNvPr id="461" name="List&lt;Integer&gt; transactionsIds =…"/>
            <p:cNvSpPr txBox="1"/>
            <p:nvPr/>
          </p:nvSpPr>
          <p:spPr>
            <a:xfrm>
              <a:off x="286422" y="1935479"/>
              <a:ext cx="6894756" cy="1996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r>
                <a:rPr>
                  <a:latin typeface="Comic Sans MS"/>
                  <a:ea typeface="Comic Sans MS"/>
                  <a:cs typeface="Comic Sans MS"/>
                  <a:sym typeface="Comic Sans MS"/>
                </a:rPr>
                <a:t>List&lt;Integer&gt; transactionsIds =</a:t>
              </a:r>
              <a:endParaRPr>
                <a:latin typeface="Comic Sans MS"/>
                <a:ea typeface="Comic Sans MS"/>
                <a:cs typeface="Comic Sans MS"/>
                <a:sym typeface="Comic Sans MS"/>
              </a:endParaRPr>
            </a:p>
            <a:p>
              <a:pPr/>
              <a:r>
                <a:rPr>
                  <a:latin typeface="Comic Sans MS"/>
                  <a:ea typeface="Comic Sans MS"/>
                  <a:cs typeface="Comic Sans MS"/>
                  <a:sym typeface="Comic Sans MS"/>
                </a:rPr>
                <a:t>    transactions.stream()</a:t>
              </a:r>
              <a:endParaRPr>
                <a:latin typeface="Comic Sans MS"/>
                <a:ea typeface="Comic Sans MS"/>
                <a:cs typeface="Comic Sans MS"/>
                <a:sym typeface="Comic Sans MS"/>
              </a:endParaRPr>
            </a:p>
            <a:p>
              <a:pPr/>
              <a:r>
                <a:rPr>
                  <a:latin typeface="Comic Sans MS"/>
                  <a:ea typeface="Comic Sans MS"/>
                  <a:cs typeface="Comic Sans MS"/>
                  <a:sym typeface="Comic Sans MS"/>
                </a:rPr>
                <a:t>              .filter(t-&gt;t.getType() == Transaction.GROCERY)</a:t>
              </a:r>
              <a:endParaRPr>
                <a:latin typeface="Comic Sans MS"/>
                <a:ea typeface="Comic Sans MS"/>
                <a:cs typeface="Comic Sans MS"/>
                <a:sym typeface="Comic Sans MS"/>
              </a:endParaRPr>
            </a:p>
            <a:p>
              <a:pPr/>
              <a:r>
                <a:rPr>
                  <a:latin typeface="Comic Sans MS"/>
                  <a:ea typeface="Comic Sans MS"/>
                  <a:cs typeface="Comic Sans MS"/>
                  <a:sym typeface="Comic Sans MS"/>
                </a:rPr>
                <a:t>              .sorted(comparing(Transaction::getValue).reversed())</a:t>
              </a:r>
              <a:endParaRPr>
                <a:latin typeface="Comic Sans MS"/>
                <a:ea typeface="Comic Sans MS"/>
                <a:cs typeface="Comic Sans MS"/>
                <a:sym typeface="Comic Sans MS"/>
              </a:endParaRPr>
            </a:p>
            <a:p>
              <a:pPr/>
              <a:r>
                <a:rPr>
                  <a:latin typeface="Comic Sans MS"/>
                  <a:ea typeface="Comic Sans MS"/>
                  <a:cs typeface="Comic Sans MS"/>
                  <a:sym typeface="Comic Sans MS"/>
                </a:rPr>
                <a:t>              .map(Transaction::getId)</a:t>
              </a:r>
              <a:endParaRPr>
                <a:latin typeface="Comic Sans MS"/>
                <a:ea typeface="Comic Sans MS"/>
                <a:cs typeface="Comic Sans MS"/>
                <a:sym typeface="Comic Sans MS"/>
              </a:endParaRPr>
            </a:p>
            <a:p>
              <a:pPr/>
              <a:r>
                <a:rPr>
                  <a:latin typeface="Comic Sans MS"/>
                  <a:ea typeface="Comic Sans MS"/>
                  <a:cs typeface="Comic Sans MS"/>
                  <a:sym typeface="Comic Sans MS"/>
                </a:rPr>
                <a:t>              .collect(toList());</a:t>
              </a:r>
            </a:p>
          </p:txBody>
        </p:sp>
      </p:grpSp>
      <p:sp>
        <p:nvSpPr>
          <p:cNvPr id="463" name="Declarative Style Code"/>
          <p:cNvSpPr txBox="1"/>
          <p:nvPr>
            <p:ph type="title"/>
          </p:nvPr>
        </p:nvSpPr>
        <p:spPr>
          <a:xfrm>
            <a:off x="457200" y="0"/>
            <a:ext cx="8229600" cy="411163"/>
          </a:xfrm>
          <a:prstGeom prst="rect">
            <a:avLst/>
          </a:prstGeom>
        </p:spPr>
        <p:txBody>
          <a:bodyPr/>
          <a:lstStyle>
            <a:lvl1pPr defTabSz="502920">
              <a:defRPr b="1" sz="2145"/>
            </a:lvl1pPr>
          </a:lstStyle>
          <a:p>
            <a:pPr>
              <a:defRPr b="0"/>
            </a:pPr>
            <a:r>
              <a:rPr b="1"/>
              <a:t>Declarative Style Code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Reactive Programming"/>
          <p:cNvSpPr txBox="1"/>
          <p:nvPr>
            <p:ph type="title"/>
          </p:nvPr>
        </p:nvSpPr>
        <p:spPr>
          <a:xfrm>
            <a:off x="794742" y="1982390"/>
            <a:ext cx="7358063" cy="2321720"/>
          </a:xfrm>
          <a:prstGeom prst="rect">
            <a:avLst/>
          </a:prstGeom>
        </p:spPr>
        <p:txBody>
          <a:bodyPr/>
          <a:lstStyle/>
          <a:p>
            <a:pPr/>
            <a:r>
              <a:t>Reactive Programming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Asynchronous data streams…"/>
          <p:cNvSpPr txBox="1"/>
          <p:nvPr>
            <p:ph type="body" idx="1"/>
          </p:nvPr>
        </p:nvSpPr>
        <p:spPr>
          <a:prstGeom prst="rect">
            <a:avLst/>
          </a:prstGeom>
        </p:spPr>
        <p:txBody>
          <a:bodyPr/>
          <a:lstStyle/>
          <a:p>
            <a:pPr marL="340894" indent="-340894" defTabSz="457200">
              <a:lnSpc>
                <a:spcPts val="5400"/>
              </a:lnSpc>
              <a:spcBef>
                <a:spcPts val="0"/>
              </a:spcBef>
              <a:buFontTx/>
              <a:defRPr sz="3400">
                <a:latin typeface="Times"/>
                <a:ea typeface="Times"/>
                <a:cs typeface="Times"/>
                <a:sym typeface="Times"/>
              </a:defRPr>
            </a:pPr>
            <a:r>
              <a:t>Asynchronous data streams</a:t>
            </a:r>
          </a:p>
          <a:p>
            <a:pPr marL="340894" indent="-340894" defTabSz="457200">
              <a:lnSpc>
                <a:spcPts val="5400"/>
              </a:lnSpc>
              <a:spcBef>
                <a:spcPts val="0"/>
              </a:spcBef>
              <a:buFontTx/>
              <a:defRPr sz="3400">
                <a:latin typeface="Times"/>
                <a:ea typeface="Times"/>
                <a:cs typeface="Times"/>
                <a:sym typeface="Times"/>
              </a:defRPr>
            </a:pPr>
            <a:r>
              <a:t>Everything is a stream </a:t>
            </a:r>
          </a:p>
          <a:p>
            <a:pPr lvl="1" marL="721894" indent="-340894" defTabSz="457200">
              <a:lnSpc>
                <a:spcPts val="5400"/>
              </a:lnSpc>
              <a:spcBef>
                <a:spcPts val="0"/>
              </a:spcBef>
              <a:buFontTx/>
              <a:buChar char="•"/>
              <a:defRPr sz="3400">
                <a:latin typeface="Times"/>
                <a:ea typeface="Times"/>
                <a:cs typeface="Times"/>
                <a:sym typeface="Times"/>
              </a:defRPr>
            </a:pPr>
            <a:r>
              <a:t>click events </a:t>
            </a:r>
          </a:p>
          <a:p>
            <a:pPr lvl="1" marL="721894" indent="-340894" defTabSz="457200">
              <a:lnSpc>
                <a:spcPts val="5400"/>
              </a:lnSpc>
              <a:spcBef>
                <a:spcPts val="0"/>
              </a:spcBef>
              <a:buFontTx/>
              <a:buChar char="•"/>
              <a:defRPr sz="3400">
                <a:latin typeface="Times"/>
                <a:ea typeface="Times"/>
                <a:cs typeface="Times"/>
                <a:sym typeface="Times"/>
              </a:defRPr>
            </a:pPr>
            <a:r>
              <a:t>user inputs </a:t>
            </a:r>
          </a:p>
          <a:p>
            <a:pPr lvl="1" marL="721894" indent="-340894" defTabSz="457200">
              <a:lnSpc>
                <a:spcPts val="5400"/>
              </a:lnSpc>
              <a:spcBef>
                <a:spcPts val="0"/>
              </a:spcBef>
              <a:buFontTx/>
              <a:buChar char="•"/>
              <a:defRPr sz="3400">
                <a:latin typeface="Times"/>
                <a:ea typeface="Times"/>
                <a:cs typeface="Times"/>
                <a:sym typeface="Times"/>
              </a:defRPr>
            </a:pPr>
            <a:r>
              <a:t>data from a server </a:t>
            </a:r>
          </a:p>
          <a:p>
            <a:pPr marL="340894" indent="-340894" defTabSz="457200">
              <a:lnSpc>
                <a:spcPts val="5400"/>
              </a:lnSpc>
              <a:spcBef>
                <a:spcPts val="0"/>
              </a:spcBef>
              <a:buFontTx/>
              <a:defRPr sz="3400">
                <a:latin typeface="Times"/>
                <a:ea typeface="Times"/>
                <a:cs typeface="Times"/>
                <a:sym typeface="Times"/>
              </a:defRPr>
            </a:pPr>
            <a:r>
              <a:t>it gives us the facility to convert almost anything to streams and manage it asynchronously. </a:t>
            </a:r>
          </a:p>
        </p:txBody>
      </p:sp>
      <p:sp>
        <p:nvSpPr>
          <p:cNvPr id="4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Reactive Programming"/>
          <p:cNvSpPr txBox="1"/>
          <p:nvPr>
            <p:ph type="title"/>
          </p:nvPr>
        </p:nvSpPr>
        <p:spPr>
          <a:xfrm>
            <a:off x="457199" y="1063227"/>
            <a:ext cx="8229601" cy="857401"/>
          </a:xfrm>
          <a:prstGeom prst="rect">
            <a:avLst/>
          </a:prstGeom>
        </p:spPr>
        <p:txBody>
          <a:bodyPr>
            <a:normAutofit fontScale="100000" lnSpcReduction="0"/>
          </a:bodyPr>
          <a:lstStyle/>
          <a:p>
            <a:pPr/>
            <a:r>
              <a:t>Reactive Programming</a:t>
            </a:r>
          </a:p>
        </p:txBody>
      </p:sp>
      <p:pic>
        <p:nvPicPr>
          <p:cNvPr id="471" name="image10.png" descr="image10.png"/>
          <p:cNvPicPr>
            <a:picLocks noChangeAspect="1"/>
          </p:cNvPicPr>
          <p:nvPr/>
        </p:nvPicPr>
        <p:blipFill>
          <a:blip r:embed="rId2">
            <a:extLst/>
          </a:blip>
          <a:srcRect l="0" t="1883" r="0" b="0"/>
          <a:stretch>
            <a:fillRect/>
          </a:stretch>
        </p:blipFill>
        <p:spPr>
          <a:xfrm>
            <a:off x="280590" y="933233"/>
            <a:ext cx="8582934" cy="4306942"/>
          </a:xfrm>
          <a:prstGeom prst="rect">
            <a:avLst/>
          </a:prstGeom>
          <a:ln w="12700">
            <a:miter lim="400000"/>
          </a:ln>
        </p:spPr>
      </p:pic>
      <p:sp>
        <p:nvSpPr>
          <p:cNvPr id="472" name="Oval"/>
          <p:cNvSpPr/>
          <p:nvPr/>
        </p:nvSpPr>
        <p:spPr>
          <a:xfrm>
            <a:off x="4642399" y="2058325"/>
            <a:ext cx="1588801" cy="638101"/>
          </a:xfrm>
          <a:prstGeom prst="ellipse">
            <a:avLst/>
          </a:prstGeom>
          <a:ln w="3175">
            <a:solidFill>
              <a:srgbClr val="FF0000"/>
            </a:solidFill>
          </a:ln>
        </p:spPr>
        <p:txBody>
          <a:bodyPr lIns="45719" rIns="45719" anchor="ctr"/>
          <a:lstStyle/>
          <a:p>
            <a:pPr>
              <a:defRPr sz="1600">
                <a:latin typeface="Arial"/>
                <a:ea typeface="Arial"/>
                <a:cs typeface="Arial"/>
                <a:sym typeface="Arial"/>
              </a:defRPr>
            </a:pPr>
          </a:p>
        </p:txBody>
      </p:sp>
      <p:sp>
        <p:nvSpPr>
          <p:cNvPr id="473" name="Asynchronous data streams…"/>
          <p:cNvSpPr txBox="1"/>
          <p:nvPr/>
        </p:nvSpPr>
        <p:spPr>
          <a:xfrm>
            <a:off x="1771318" y="5703260"/>
            <a:ext cx="5244196" cy="8926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33588" indent="-493888">
              <a:buClr>
                <a:srgbClr val="000000"/>
              </a:buClr>
              <a:buSzPct val="46666"/>
              <a:buFont typeface="Arial"/>
              <a:buChar char="■"/>
              <a:defRPr sz="2800">
                <a:latin typeface="Arial"/>
                <a:ea typeface="Arial"/>
                <a:cs typeface="Arial"/>
                <a:sym typeface="Arial"/>
              </a:defRPr>
            </a:pPr>
            <a:r>
              <a:t>Asynchronous data streams</a:t>
            </a:r>
          </a:p>
          <a:p>
            <a:pPr marL="633588" indent="-493888">
              <a:buClr>
                <a:srgbClr val="000000"/>
              </a:buClr>
              <a:buSzPct val="46666"/>
              <a:buFont typeface="Arial"/>
              <a:buChar char="■"/>
              <a:defRPr sz="2200">
                <a:latin typeface="Arial"/>
                <a:ea typeface="Arial"/>
                <a:cs typeface="Arial"/>
                <a:sym typeface="Arial"/>
              </a:defRPr>
            </a:pPr>
            <a:r>
              <a:rPr b="1" sz="2800"/>
              <a:t>Everything</a:t>
            </a:r>
            <a:r>
              <a:rPr sz="2800"/>
              <a:t> is a stream</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tream of data over time…"/>
          <p:cNvSpPr txBox="1"/>
          <p:nvPr>
            <p:ph type="body" idx="1"/>
          </p:nvPr>
        </p:nvSpPr>
        <p:spPr>
          <a:prstGeom prst="rect">
            <a:avLst/>
          </a:prstGeom>
        </p:spPr>
        <p:txBody>
          <a:bodyPr/>
          <a:lstStyle/>
          <a:p>
            <a:pPr marL="340894" indent="-340894" defTabSz="457200">
              <a:lnSpc>
                <a:spcPts val="5400"/>
              </a:lnSpc>
              <a:spcBef>
                <a:spcPts val="0"/>
              </a:spcBef>
              <a:buFontTx/>
              <a:defRPr sz="3400">
                <a:latin typeface="Times"/>
                <a:ea typeface="Times"/>
                <a:cs typeface="Times"/>
                <a:sym typeface="Times"/>
              </a:defRPr>
            </a:pPr>
            <a:r>
              <a:t>Stream of data over time </a:t>
            </a:r>
          </a:p>
          <a:p>
            <a:pPr marL="340894" indent="-340894" defTabSz="457200">
              <a:lnSpc>
                <a:spcPts val="5400"/>
              </a:lnSpc>
              <a:spcBef>
                <a:spcPts val="0"/>
              </a:spcBef>
              <a:buFontTx/>
              <a:defRPr sz="3400">
                <a:latin typeface="Times"/>
                <a:ea typeface="Times"/>
                <a:cs typeface="Times"/>
                <a:sym typeface="Times"/>
              </a:defRPr>
            </a:pPr>
            <a:r>
              <a:t>Hot vs cold observables </a:t>
            </a:r>
          </a:p>
          <a:p>
            <a:pPr marL="340894" indent="-340894" defTabSz="457200">
              <a:lnSpc>
                <a:spcPts val="5400"/>
              </a:lnSpc>
              <a:spcBef>
                <a:spcPts val="0"/>
              </a:spcBef>
              <a:buFontTx/>
              <a:defRPr sz="3400">
                <a:latin typeface="Times"/>
                <a:ea typeface="Times"/>
                <a:cs typeface="Times"/>
                <a:sym typeface="Times"/>
              </a:defRPr>
            </a:pPr>
            <a:r>
              <a:t>Asynchronous </a:t>
            </a:r>
          </a:p>
          <a:p>
            <a:pPr marL="340894" indent="-340894" defTabSz="457200">
              <a:lnSpc>
                <a:spcPts val="5400"/>
              </a:lnSpc>
              <a:spcBef>
                <a:spcPts val="0"/>
              </a:spcBef>
              <a:buFontTx/>
              <a:defRPr sz="3400">
                <a:latin typeface="Times"/>
                <a:ea typeface="Times"/>
                <a:cs typeface="Times"/>
                <a:sym typeface="Times"/>
              </a:defRPr>
            </a:pPr>
            <a:r>
              <a:t>Lazy </a:t>
            </a:r>
          </a:p>
          <a:p>
            <a:pPr marL="340894" indent="-340894" defTabSz="457200">
              <a:lnSpc>
                <a:spcPts val="5400"/>
              </a:lnSpc>
              <a:spcBef>
                <a:spcPts val="0"/>
              </a:spcBef>
              <a:buFontTx/>
              <a:defRPr sz="3400">
                <a:latin typeface="Times"/>
                <a:ea typeface="Times"/>
                <a:cs typeface="Times"/>
                <a:sym typeface="Times"/>
              </a:defRPr>
            </a:pPr>
            <a:r>
              <a:t>queryable, bufferable, pausable… </a:t>
            </a:r>
          </a:p>
          <a:p>
            <a:pPr marL="340894" indent="-340894" defTabSz="457200">
              <a:lnSpc>
                <a:spcPts val="5400"/>
              </a:lnSpc>
              <a:spcBef>
                <a:spcPts val="0"/>
              </a:spcBef>
              <a:buFontTx/>
              <a:defRPr sz="3400">
                <a:latin typeface="Times"/>
                <a:ea typeface="Times"/>
                <a:cs typeface="Times"/>
                <a:sym typeface="Times"/>
              </a:defRPr>
            </a:pPr>
            <a:r>
              <a:t>more than 120 operations</a:t>
            </a:r>
          </a:p>
        </p:txBody>
      </p:sp>
      <p:sp>
        <p:nvSpPr>
          <p:cNvPr id="4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7" name="Observables"/>
          <p:cNvSpPr txBox="1"/>
          <p:nvPr>
            <p:ph type="title"/>
          </p:nvPr>
        </p:nvSpPr>
        <p:spPr>
          <a:prstGeom prst="rect">
            <a:avLst/>
          </a:prstGeom>
        </p:spPr>
        <p:txBody>
          <a:bodyPr/>
          <a:lstStyle>
            <a:lvl1pPr>
              <a:defRPr sz="4200"/>
            </a:lvl1pPr>
          </a:lstStyle>
          <a:p>
            <a:pPr/>
            <a:r>
              <a:t>Observables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Rx.Observable.fromArray([1, 2, 3]);…"/>
          <p:cNvSpPr txBox="1"/>
          <p:nvPr>
            <p:ph type="body" idx="1"/>
          </p:nvPr>
        </p:nvSpPr>
        <p:spPr>
          <a:prstGeom prst="rect">
            <a:avLst/>
          </a:prstGeom>
        </p:spPr>
        <p:txBody>
          <a:bodyPr/>
          <a:lstStyle/>
          <a:p>
            <a:pPr marL="337485" indent="-337485" defTabSz="452627">
              <a:lnSpc>
                <a:spcPts val="5400"/>
              </a:lnSpc>
              <a:spcBef>
                <a:spcPts val="0"/>
              </a:spcBef>
              <a:buFontTx/>
              <a:defRPr sz="3366">
                <a:latin typeface="Times"/>
                <a:ea typeface="Times"/>
                <a:cs typeface="Times"/>
                <a:sym typeface="Times"/>
              </a:defRPr>
            </a:pPr>
            <a:r>
              <a:t>Rx.Observable.fromArray([1, 2, 3]);</a:t>
            </a:r>
          </a:p>
          <a:p>
            <a:pPr marL="337485" indent="-337485" defTabSz="452627">
              <a:lnSpc>
                <a:spcPts val="5400"/>
              </a:lnSpc>
              <a:spcBef>
                <a:spcPts val="0"/>
              </a:spcBef>
              <a:buFontTx/>
              <a:defRPr sz="3366">
                <a:latin typeface="Times"/>
                <a:ea typeface="Times"/>
                <a:cs typeface="Times"/>
                <a:sym typeface="Times"/>
              </a:defRPr>
            </a:pPr>
            <a:r>
              <a:t>Rx.Observable.fromEvent(input, ‘click');</a:t>
            </a:r>
          </a:p>
          <a:p>
            <a:pPr marL="337485" indent="-337485" defTabSz="452627">
              <a:lnSpc>
                <a:spcPts val="5400"/>
              </a:lnSpc>
              <a:spcBef>
                <a:spcPts val="0"/>
              </a:spcBef>
              <a:buFontTx/>
              <a:defRPr sz="3366">
                <a:latin typeface="Times"/>
                <a:ea typeface="Times"/>
                <a:cs typeface="Times"/>
                <a:sym typeface="Times"/>
              </a:defRPr>
            </a:pPr>
            <a:r>
              <a:t>Rx.Observable.fromEvent(eventEmitter, 'data', fn);</a:t>
            </a:r>
          </a:p>
          <a:p>
            <a:pPr marL="337485" indent="-337485" defTabSz="452627">
              <a:lnSpc>
                <a:spcPts val="5400"/>
              </a:lnSpc>
              <a:spcBef>
                <a:spcPts val="0"/>
              </a:spcBef>
              <a:buFontTx/>
              <a:defRPr sz="3366">
                <a:latin typeface="Times"/>
                <a:ea typeface="Times"/>
                <a:cs typeface="Times"/>
                <a:sym typeface="Times"/>
              </a:defRPr>
            </a:pPr>
            <a:r>
              <a:t>Rx.Observable.fromCallback(fs.exists);</a:t>
            </a:r>
          </a:p>
          <a:p>
            <a:pPr marL="337485" indent="-337485" defTabSz="452627">
              <a:lnSpc>
                <a:spcPts val="5400"/>
              </a:lnSpc>
              <a:spcBef>
                <a:spcPts val="0"/>
              </a:spcBef>
              <a:buFontTx/>
              <a:defRPr sz="3366">
                <a:latin typeface="Times"/>
                <a:ea typeface="Times"/>
                <a:cs typeface="Times"/>
                <a:sym typeface="Times"/>
              </a:defRPr>
            </a:pPr>
            <a:r>
              <a:t>Rx.Observable.fromNodeCallback(fs.exists);</a:t>
            </a:r>
          </a:p>
          <a:p>
            <a:pPr marL="337485" indent="-337485" defTabSz="452627">
              <a:lnSpc>
                <a:spcPts val="5400"/>
              </a:lnSpc>
              <a:spcBef>
                <a:spcPts val="0"/>
              </a:spcBef>
              <a:buFontTx/>
              <a:defRPr sz="3366">
                <a:latin typeface="Times"/>
                <a:ea typeface="Times"/>
                <a:cs typeface="Times"/>
                <a:sym typeface="Times"/>
              </a:defRPr>
            </a:pPr>
            <a:r>
              <a:t>Rx.Observable.fromPromise(somePromise)</a:t>
            </a:r>
          </a:p>
          <a:p>
            <a:pPr marL="337485" indent="-337485" defTabSz="452627">
              <a:lnSpc>
                <a:spcPts val="5400"/>
              </a:lnSpc>
              <a:spcBef>
                <a:spcPts val="0"/>
              </a:spcBef>
              <a:buFontTx/>
              <a:defRPr sz="3366">
                <a:latin typeface="Times"/>
                <a:ea typeface="Times"/>
                <a:cs typeface="Times"/>
                <a:sym typeface="Times"/>
              </a:defRPr>
            </a:pPr>
            <a:r>
              <a:t>Rx.Observable.fromIterable(function*() {yield 20});</a:t>
            </a:r>
          </a:p>
        </p:txBody>
      </p:sp>
      <p:sp>
        <p:nvSpPr>
          <p:cNvPr id="4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1" name="Observable Creation"/>
          <p:cNvSpPr txBox="1"/>
          <p:nvPr>
            <p:ph type="title"/>
          </p:nvPr>
        </p:nvSpPr>
        <p:spPr>
          <a:prstGeom prst="rect">
            <a:avLst/>
          </a:prstGeom>
        </p:spPr>
        <p:txBody>
          <a:bodyPr/>
          <a:lstStyle>
            <a:lvl1pPr>
              <a:defRPr sz="4200"/>
            </a:lvl1pPr>
          </a:lstStyle>
          <a:p>
            <a:pPr/>
            <a:r>
              <a:t>Observable Creation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var range = Rx.Observable.range(1, 3); // 1, 2, 3…"/>
          <p:cNvSpPr txBox="1"/>
          <p:nvPr>
            <p:ph type="body" idx="1"/>
          </p:nvPr>
        </p:nvSpPr>
        <p:spPr>
          <a:xfrm>
            <a:off x="457199" y="1981200"/>
            <a:ext cx="8229601" cy="3811800"/>
          </a:xfrm>
          <a:prstGeom prst="rect">
            <a:avLst/>
          </a:prstGeom>
        </p:spPr>
        <p:txBody>
          <a:bodyPr>
            <a:normAutofit fontScale="100000" lnSpcReduction="0"/>
          </a:bodyPr>
          <a:lstStyle/>
          <a:p>
            <a:pPr>
              <a:lnSpc>
                <a:spcPct val="150000"/>
              </a:lnSpc>
              <a:buSzTx/>
              <a:buNone/>
            </a:pPr>
            <a:r>
              <a:rPr sz="1800">
                <a:solidFill>
                  <a:srgbClr val="006699"/>
                </a:solidFill>
                <a:latin typeface="Consolas"/>
                <a:ea typeface="Consolas"/>
                <a:cs typeface="Consolas"/>
                <a:sym typeface="Consolas"/>
              </a:rPr>
              <a:t>var</a:t>
            </a:r>
            <a:r>
              <a:rPr sz="1800">
                <a:solidFill>
                  <a:srgbClr val="3B3B3B"/>
                </a:solidFill>
                <a:latin typeface="Consolas"/>
                <a:ea typeface="Consolas"/>
                <a:cs typeface="Consolas"/>
                <a:sym typeface="Consolas"/>
              </a:rPr>
              <a:t> range </a:t>
            </a:r>
            <a:r>
              <a:rPr sz="1800">
                <a:solidFill>
                  <a:srgbClr val="006699"/>
                </a:solidFill>
                <a:latin typeface="Consolas"/>
                <a:ea typeface="Consolas"/>
                <a:cs typeface="Consolas"/>
                <a:sym typeface="Consolas"/>
              </a:rPr>
              <a:t>=</a:t>
            </a:r>
            <a:r>
              <a:rPr sz="1800">
                <a:solidFill>
                  <a:srgbClr val="3B3B3B"/>
                </a:solidFill>
                <a:latin typeface="Consolas"/>
                <a:ea typeface="Consolas"/>
                <a:cs typeface="Consolas"/>
                <a:sym typeface="Consolas"/>
              </a:rPr>
              <a:t> Rx.Observable.range(</a:t>
            </a:r>
            <a:r>
              <a:rPr sz="1800">
                <a:solidFill>
                  <a:srgbClr val="A8017E"/>
                </a:solidFill>
                <a:latin typeface="Consolas"/>
                <a:ea typeface="Consolas"/>
                <a:cs typeface="Consolas"/>
                <a:sym typeface="Consolas"/>
              </a:rPr>
              <a:t>1</a:t>
            </a:r>
            <a:r>
              <a:rPr sz="1800">
                <a:solidFill>
                  <a:srgbClr val="3B3B3B"/>
                </a:solidFill>
                <a:latin typeface="Consolas"/>
                <a:ea typeface="Consolas"/>
                <a:cs typeface="Consolas"/>
                <a:sym typeface="Consolas"/>
              </a:rPr>
              <a:t>, </a:t>
            </a:r>
            <a:r>
              <a:rPr sz="1800">
                <a:solidFill>
                  <a:srgbClr val="A8017E"/>
                </a:solidFill>
                <a:latin typeface="Consolas"/>
                <a:ea typeface="Consolas"/>
                <a:cs typeface="Consolas"/>
                <a:sym typeface="Consolas"/>
              </a:rPr>
              <a:t>3</a:t>
            </a:r>
            <a:r>
              <a:rPr sz="1800">
                <a:solidFill>
                  <a:srgbClr val="3B3B3B"/>
                </a:solidFill>
                <a:latin typeface="Consolas"/>
                <a:ea typeface="Consolas"/>
                <a:cs typeface="Consolas"/>
                <a:sym typeface="Consolas"/>
              </a:rPr>
              <a:t>); </a:t>
            </a:r>
            <a:r>
              <a:rPr sz="1800">
                <a:solidFill>
                  <a:srgbClr val="AF82D4"/>
                </a:solidFill>
                <a:latin typeface="Consolas"/>
                <a:ea typeface="Consolas"/>
                <a:cs typeface="Consolas"/>
                <a:sym typeface="Consolas"/>
              </a:rPr>
              <a:t>// 1, 2, 3</a:t>
            </a:r>
            <a:endParaRPr sz="1800">
              <a:solidFill>
                <a:srgbClr val="AF82D4"/>
              </a:solidFill>
              <a:latin typeface="Consolas"/>
              <a:ea typeface="Consolas"/>
              <a:cs typeface="Consolas"/>
              <a:sym typeface="Consolas"/>
            </a:endParaRPr>
          </a:p>
          <a:p>
            <a:pPr>
              <a:buSzTx/>
              <a:buNone/>
              <a:defRPr sz="1800"/>
            </a:pPr>
            <a:endParaRPr>
              <a:latin typeface="Courier New"/>
              <a:ea typeface="Courier New"/>
              <a:cs typeface="Courier New"/>
              <a:sym typeface="Courier New"/>
            </a:endParaRPr>
          </a:p>
          <a:p>
            <a:pPr>
              <a:buSzTx/>
              <a:buNone/>
            </a:pPr>
            <a:r>
              <a:rPr sz="1800">
                <a:solidFill>
                  <a:srgbClr val="006699"/>
                </a:solidFill>
                <a:latin typeface="Consolas"/>
                <a:ea typeface="Consolas"/>
                <a:cs typeface="Consolas"/>
                <a:sym typeface="Consolas"/>
              </a:rPr>
              <a:t>var</a:t>
            </a:r>
            <a:r>
              <a:rPr sz="1800">
                <a:latin typeface="Courier New"/>
                <a:ea typeface="Courier New"/>
                <a:cs typeface="Courier New"/>
                <a:sym typeface="Courier New"/>
              </a:rPr>
              <a:t> </a:t>
            </a:r>
            <a:r>
              <a:rPr sz="1800">
                <a:solidFill>
                  <a:srgbClr val="3B3B3B"/>
                </a:solidFill>
                <a:latin typeface="Consolas"/>
                <a:ea typeface="Consolas"/>
                <a:cs typeface="Consolas"/>
                <a:sym typeface="Consolas"/>
              </a:rPr>
              <a:t>range</a:t>
            </a:r>
            <a:r>
              <a:rPr sz="1800">
                <a:latin typeface="Courier New"/>
                <a:ea typeface="Courier New"/>
                <a:cs typeface="Courier New"/>
                <a:sym typeface="Courier New"/>
              </a:rPr>
              <a:t> = </a:t>
            </a:r>
            <a:r>
              <a:rPr sz="1800">
                <a:solidFill>
                  <a:srgbClr val="3B3B3B"/>
                </a:solidFill>
                <a:latin typeface="Consolas"/>
                <a:ea typeface="Consolas"/>
                <a:cs typeface="Consolas"/>
                <a:sym typeface="Consolas"/>
              </a:rPr>
              <a:t>range</a:t>
            </a:r>
            <a:r>
              <a:rPr sz="1800">
                <a:latin typeface="Courier New"/>
                <a:ea typeface="Courier New"/>
                <a:cs typeface="Courier New"/>
                <a:sym typeface="Courier New"/>
              </a:rPr>
              <a:t>.</a:t>
            </a:r>
            <a:r>
              <a:rPr b="1" sz="1800">
                <a:solidFill>
                  <a:srgbClr val="3B3B3B"/>
                </a:solidFill>
                <a:latin typeface="Consolas"/>
                <a:ea typeface="Consolas"/>
                <a:cs typeface="Consolas"/>
                <a:sym typeface="Consolas"/>
              </a:rPr>
              <a:t>subscribe</a:t>
            </a:r>
            <a:r>
              <a:rPr sz="1800">
                <a:latin typeface="Courier New"/>
                <a:ea typeface="Courier New"/>
                <a:cs typeface="Courier New"/>
                <a:sym typeface="Courier New"/>
              </a:rPr>
              <a:t>(</a:t>
            </a:r>
            <a:endParaRPr sz="1800">
              <a:latin typeface="Courier New"/>
              <a:ea typeface="Courier New"/>
              <a:cs typeface="Courier New"/>
              <a:sym typeface="Courier New"/>
            </a:endParaRPr>
          </a:p>
          <a:p>
            <a:pPr>
              <a:buSzTx/>
              <a:buNone/>
            </a:pPr>
            <a:r>
              <a:rPr sz="1800">
                <a:latin typeface="Courier New"/>
                <a:ea typeface="Courier New"/>
                <a:cs typeface="Courier New"/>
                <a:sym typeface="Courier New"/>
              </a:rPr>
              <a:t>	</a:t>
            </a:r>
            <a:r>
              <a:rPr b="1" sz="1800">
                <a:solidFill>
                  <a:srgbClr val="38761D"/>
                </a:solidFill>
                <a:latin typeface="Consolas"/>
                <a:ea typeface="Consolas"/>
                <a:cs typeface="Consolas"/>
                <a:sym typeface="Consolas"/>
              </a:rPr>
              <a:t>function</a:t>
            </a:r>
            <a:r>
              <a:rPr sz="1800">
                <a:latin typeface="Courier New"/>
                <a:ea typeface="Courier New"/>
                <a:cs typeface="Courier New"/>
                <a:sym typeface="Courier New"/>
              </a:rPr>
              <a:t>(</a:t>
            </a:r>
            <a:r>
              <a:rPr sz="1800">
                <a:solidFill>
                  <a:srgbClr val="3B3B3B"/>
                </a:solidFill>
                <a:latin typeface="Consolas"/>
                <a:ea typeface="Consolas"/>
                <a:cs typeface="Consolas"/>
                <a:sym typeface="Consolas"/>
              </a:rPr>
              <a:t>value</a:t>
            </a:r>
            <a:r>
              <a:rPr sz="1800">
                <a:latin typeface="Courier New"/>
                <a:ea typeface="Courier New"/>
                <a:cs typeface="Courier New"/>
                <a:sym typeface="Courier New"/>
              </a:rPr>
              <a:t>) {},</a:t>
            </a:r>
            <a:endParaRPr sz="1800">
              <a:latin typeface="Courier New"/>
              <a:ea typeface="Courier New"/>
              <a:cs typeface="Courier New"/>
              <a:sym typeface="Courier New"/>
            </a:endParaRPr>
          </a:p>
          <a:p>
            <a:pPr>
              <a:buSzTx/>
              <a:buNone/>
            </a:pPr>
            <a:r>
              <a:rPr sz="1800">
                <a:latin typeface="Courier New"/>
                <a:ea typeface="Courier New"/>
                <a:cs typeface="Courier New"/>
                <a:sym typeface="Courier New"/>
              </a:rPr>
              <a:t>	</a:t>
            </a:r>
            <a:r>
              <a:rPr b="1" sz="1800">
                <a:solidFill>
                  <a:srgbClr val="FF0000"/>
                </a:solidFill>
                <a:latin typeface="Consolas"/>
                <a:ea typeface="Consolas"/>
                <a:cs typeface="Consolas"/>
                <a:sym typeface="Consolas"/>
              </a:rPr>
              <a:t>function</a:t>
            </a:r>
            <a:r>
              <a:rPr sz="1800">
                <a:latin typeface="Courier New"/>
                <a:ea typeface="Courier New"/>
                <a:cs typeface="Courier New"/>
                <a:sym typeface="Courier New"/>
              </a:rPr>
              <a:t>(</a:t>
            </a:r>
            <a:r>
              <a:rPr sz="1800">
                <a:solidFill>
                  <a:srgbClr val="3B3B3B"/>
                </a:solidFill>
                <a:latin typeface="Consolas"/>
                <a:ea typeface="Consolas"/>
                <a:cs typeface="Consolas"/>
                <a:sym typeface="Consolas"/>
              </a:rPr>
              <a:t>error</a:t>
            </a:r>
            <a:r>
              <a:rPr sz="1800">
                <a:latin typeface="Courier New"/>
                <a:ea typeface="Courier New"/>
                <a:cs typeface="Courier New"/>
                <a:sym typeface="Courier New"/>
              </a:rPr>
              <a:t>) {},</a:t>
            </a:r>
            <a:endParaRPr sz="1800">
              <a:latin typeface="Courier New"/>
              <a:ea typeface="Courier New"/>
              <a:cs typeface="Courier New"/>
              <a:sym typeface="Courier New"/>
            </a:endParaRPr>
          </a:p>
          <a:p>
            <a:pPr>
              <a:buSzTx/>
              <a:buNone/>
            </a:pPr>
            <a:r>
              <a:rPr sz="1800">
                <a:latin typeface="Courier New"/>
                <a:ea typeface="Courier New"/>
                <a:cs typeface="Courier New"/>
                <a:sym typeface="Courier New"/>
              </a:rPr>
              <a:t>	</a:t>
            </a:r>
            <a:r>
              <a:rPr b="1" sz="1800">
                <a:solidFill>
                  <a:srgbClr val="666666"/>
                </a:solidFill>
                <a:latin typeface="Consolas"/>
                <a:ea typeface="Consolas"/>
                <a:cs typeface="Consolas"/>
                <a:sym typeface="Consolas"/>
              </a:rPr>
              <a:t>function</a:t>
            </a:r>
            <a:r>
              <a:rPr sz="1800">
                <a:latin typeface="Courier New"/>
                <a:ea typeface="Courier New"/>
                <a:cs typeface="Courier New"/>
                <a:sym typeface="Courier New"/>
              </a:rPr>
              <a:t>() {}</a:t>
            </a:r>
            <a:endParaRPr sz="1800">
              <a:latin typeface="Courier New"/>
              <a:ea typeface="Courier New"/>
              <a:cs typeface="Courier New"/>
              <a:sym typeface="Courier New"/>
            </a:endParaRPr>
          </a:p>
          <a:p>
            <a:pPr>
              <a:buSzTx/>
              <a:buNone/>
            </a:pPr>
            <a:r>
              <a:rPr sz="1800">
                <a:latin typeface="Courier New"/>
                <a:ea typeface="Courier New"/>
                <a:cs typeface="Courier New"/>
                <a:sym typeface="Courier New"/>
              </a:rPr>
              <a:t>);</a:t>
            </a:r>
          </a:p>
        </p:txBody>
      </p:sp>
      <p:sp>
        <p:nvSpPr>
          <p:cNvPr id="484" name="Line"/>
          <p:cNvSpPr/>
          <p:nvPr/>
        </p:nvSpPr>
        <p:spPr>
          <a:xfrm flipH="1">
            <a:off x="4313401" y="3621922"/>
            <a:ext cx="623099" cy="2"/>
          </a:xfrm>
          <a:prstGeom prst="line">
            <a:avLst/>
          </a:prstGeom>
          <a:ln w="3175">
            <a:solidFill>
              <a:srgbClr val="FF0000"/>
            </a:solidFill>
            <a:tailEnd type="triangle"/>
          </a:ln>
        </p:spPr>
        <p:txBody>
          <a:bodyPr lIns="45719" rIns="45719"/>
          <a:lstStyle/>
          <a:p>
            <a:pPr defTabSz="457200">
              <a:defRPr sz="1400">
                <a:latin typeface="+mj-lt"/>
                <a:ea typeface="+mj-ea"/>
                <a:cs typeface="+mj-cs"/>
                <a:sym typeface="Helvetica"/>
              </a:defRPr>
            </a:pPr>
          </a:p>
        </p:txBody>
      </p:sp>
      <p:sp>
        <p:nvSpPr>
          <p:cNvPr id="485" name="Line"/>
          <p:cNvSpPr/>
          <p:nvPr/>
        </p:nvSpPr>
        <p:spPr>
          <a:xfrm flipH="1">
            <a:off x="3543136" y="3959787"/>
            <a:ext cx="1393365" cy="1"/>
          </a:xfrm>
          <a:prstGeom prst="line">
            <a:avLst/>
          </a:prstGeom>
          <a:ln w="3175">
            <a:solidFill>
              <a:srgbClr val="FF0000"/>
            </a:solidFill>
            <a:tailEnd type="triangle"/>
          </a:ln>
        </p:spPr>
        <p:txBody>
          <a:bodyPr lIns="45719" rIns="45719"/>
          <a:lstStyle/>
          <a:p>
            <a:pPr defTabSz="457200">
              <a:defRPr sz="1400">
                <a:latin typeface="+mj-lt"/>
                <a:ea typeface="+mj-ea"/>
                <a:cs typeface="+mj-cs"/>
                <a:sym typeface="Helvetica"/>
              </a:defRPr>
            </a:pPr>
          </a:p>
        </p:txBody>
      </p:sp>
      <p:sp>
        <p:nvSpPr>
          <p:cNvPr id="486" name="optional"/>
          <p:cNvSpPr txBox="1"/>
          <p:nvPr/>
        </p:nvSpPr>
        <p:spPr>
          <a:xfrm>
            <a:off x="5017393" y="3397170"/>
            <a:ext cx="2132400" cy="577617"/>
          </a:xfrm>
          <a:prstGeom prst="rect">
            <a:avLst/>
          </a:prstGeom>
          <a:ln w="12700">
            <a:miter lim="400000"/>
          </a:ln>
          <a:extLst>
            <a:ext uri="{C572A759-6A51-4108-AA02-DFA0A04FC94B}">
              <ma14:wrappingTextBoxFlag xmlns:ma14="http://schemas.microsoft.com/office/mac/drawingml/2011/main" val="1"/>
            </a:ext>
          </a:extLst>
        </p:spPr>
        <p:txBody>
          <a:bodyPr lIns="91425" tIns="91425" rIns="91425" bIns="91425">
            <a:spAutoFit/>
          </a:bodyPr>
          <a:lstStyle>
            <a:lvl1pPr>
              <a:defRPr sz="2800">
                <a:latin typeface="Arial"/>
                <a:ea typeface="Arial"/>
                <a:cs typeface="Arial"/>
                <a:sym typeface="Arial"/>
              </a:defRPr>
            </a:lvl1pPr>
          </a:lstStyle>
          <a:p>
            <a:pPr/>
            <a:r>
              <a:t>optional</a:t>
            </a:r>
          </a:p>
        </p:txBody>
      </p:sp>
      <p:sp>
        <p:nvSpPr>
          <p:cNvPr id="487" name="Slide Number"/>
          <p:cNvSpPr txBox="1"/>
          <p:nvPr>
            <p:ph type="sldNum" sz="quarter" idx="2"/>
          </p:nvPr>
        </p:nvSpPr>
        <p:spPr>
          <a:xfrm>
            <a:off x="6553200" y="5480101"/>
            <a:ext cx="2133600" cy="288824"/>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var value = 0…"/>
          <p:cNvSpPr/>
          <p:nvPr/>
        </p:nvSpPr>
        <p:spPr>
          <a:xfrm>
            <a:off x="460922" y="1087720"/>
            <a:ext cx="7653163" cy="2138465"/>
          </a:xfrm>
          <a:prstGeom prst="roundRect">
            <a:avLst>
              <a:gd name="adj" fmla="val 1435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1900"/>
            </a:pPr>
          </a:p>
          <a:p>
            <a:pPr>
              <a:defRPr sz="1900"/>
            </a:pPr>
            <a:r>
              <a:t>var value = 0</a:t>
            </a:r>
          </a:p>
          <a:p>
            <a:pPr>
              <a:defRPr sz="1900"/>
            </a:pPr>
          </a:p>
          <a:p>
            <a:pPr>
              <a:defRPr sz="1900"/>
            </a:pPr>
            <a:r>
              <a:t>func increment() -&gt; Int {</a:t>
            </a:r>
          </a:p>
          <a:p>
            <a:pPr>
              <a:defRPr sz="1900"/>
            </a:pPr>
            <a:r>
              <a:t> value += 1</a:t>
            </a:r>
          </a:p>
          <a:p>
            <a:pPr>
              <a:defRPr sz="1900"/>
            </a:pPr>
            <a:r>
              <a:t> return value</a:t>
            </a:r>
          </a:p>
          <a:p>
            <a:pPr>
              <a:defRPr sz="1900"/>
            </a:pPr>
            <a:r>
              <a:t>}</a:t>
            </a:r>
          </a:p>
        </p:txBody>
      </p:sp>
      <p:sp>
        <p:nvSpPr>
          <p:cNvPr id="328" name="Rounded Rectangle"/>
          <p:cNvSpPr/>
          <p:nvPr/>
        </p:nvSpPr>
        <p:spPr>
          <a:xfrm>
            <a:off x="685800" y="4807778"/>
            <a:ext cx="7653162" cy="1669223"/>
          </a:xfrm>
          <a:prstGeom prst="roundRect">
            <a:avLst>
              <a:gd name="adj" fmla="val 10917"/>
            </a:avLst>
          </a:prstGeom>
          <a:solidFill>
            <a:srgbClr val="FFFFFF"/>
          </a:solidFill>
          <a:ln w="25400">
            <a:solidFill>
              <a:srgbClr val="000000"/>
            </a:solidFill>
            <a:bevel/>
          </a:ln>
        </p:spPr>
        <p:txBody>
          <a:bodyPr lIns="45719" rIns="45719" anchor="ctr"/>
          <a:lstStyle/>
          <a:p>
            <a:pPr/>
          </a:p>
        </p:txBody>
      </p:sp>
      <p:sp>
        <p:nvSpPr>
          <p:cNvPr id="329" name="func increment(value: Int) -&gt; Int {…"/>
          <p:cNvSpPr txBox="1"/>
          <p:nvPr/>
        </p:nvSpPr>
        <p:spPr>
          <a:xfrm>
            <a:off x="830657" y="4990838"/>
            <a:ext cx="7363447" cy="1120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300"/>
            </a:pPr>
            <a:r>
              <a:t>func increment(value: Int) -&gt; Int {</a:t>
            </a:r>
          </a:p>
          <a:p>
            <a:pPr>
              <a:defRPr sz="2300"/>
            </a:pPr>
            <a:r>
              <a:t> return value + 1</a:t>
            </a:r>
          </a:p>
          <a:p>
            <a:pPr>
              <a:defRPr sz="2300"/>
            </a:pPr>
            <a:r>
              <a:t>}</a:t>
            </a:r>
          </a:p>
        </p:txBody>
      </p:sp>
      <p:sp>
        <p:nvSpPr>
          <p:cNvPr id="330" name="Shape"/>
          <p:cNvSpPr/>
          <p:nvPr/>
        </p:nvSpPr>
        <p:spPr>
          <a:xfrm>
            <a:off x="3888538" y="3607566"/>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331" name="Stateful(mutable)"/>
          <p:cNvSpPr txBox="1"/>
          <p:nvPr/>
        </p:nvSpPr>
        <p:spPr>
          <a:xfrm>
            <a:off x="757268" y="330187"/>
            <a:ext cx="517514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Stateful(mutable)</a:t>
            </a:r>
          </a:p>
        </p:txBody>
      </p:sp>
      <p:sp>
        <p:nvSpPr>
          <p:cNvPr id="332" name="Stateless(immutability)"/>
          <p:cNvSpPr txBox="1"/>
          <p:nvPr/>
        </p:nvSpPr>
        <p:spPr>
          <a:xfrm>
            <a:off x="617897" y="4076876"/>
            <a:ext cx="674280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Stateless(immutability)</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Observable and Subscriber"/>
          <p:cNvSpPr txBox="1"/>
          <p:nvPr>
            <p:ph type="title"/>
          </p:nvPr>
        </p:nvSpPr>
        <p:spPr>
          <a:prstGeom prst="rect">
            <a:avLst/>
          </a:prstGeom>
        </p:spPr>
        <p:txBody>
          <a:bodyPr/>
          <a:lstStyle/>
          <a:p>
            <a:pPr/>
            <a:r>
              <a:t>Observable and Subscriber </a:t>
            </a:r>
          </a:p>
        </p:txBody>
      </p:sp>
      <p:sp>
        <p:nvSpPr>
          <p:cNvPr id="4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93" name="Group"/>
          <p:cNvGrpSpPr/>
          <p:nvPr/>
        </p:nvGrpSpPr>
        <p:grpSpPr>
          <a:xfrm>
            <a:off x="5837026" y="2823583"/>
            <a:ext cx="1580863" cy="1567158"/>
            <a:chOff x="0" y="0"/>
            <a:chExt cx="1580862" cy="1567157"/>
          </a:xfrm>
        </p:grpSpPr>
        <p:sp>
          <p:nvSpPr>
            <p:cNvPr id="491" name="Rectangle"/>
            <p:cNvSpPr/>
            <p:nvPr/>
          </p:nvSpPr>
          <p:spPr>
            <a:xfrm>
              <a:off x="-1" y="-1"/>
              <a:ext cx="1580864" cy="1567159"/>
            </a:xfrm>
            <a:prstGeom prst="rect">
              <a:avLst/>
            </a:prstGeom>
            <a:solidFill>
              <a:srgbClr val="073779"/>
            </a:solidFill>
            <a:ln w="12700" cap="flat">
              <a:solidFill>
                <a:srgbClr val="052858"/>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92" name="Observable"/>
            <p:cNvSpPr txBox="1"/>
            <p:nvPr/>
          </p:nvSpPr>
          <p:spPr>
            <a:xfrm>
              <a:off x="-1" y="617208"/>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Observable</a:t>
              </a:r>
            </a:p>
          </p:txBody>
        </p:sp>
      </p:grpSp>
      <p:grpSp>
        <p:nvGrpSpPr>
          <p:cNvPr id="496" name="Group"/>
          <p:cNvGrpSpPr/>
          <p:nvPr/>
        </p:nvGrpSpPr>
        <p:grpSpPr>
          <a:xfrm>
            <a:off x="1202536" y="2823583"/>
            <a:ext cx="1580863" cy="1567158"/>
            <a:chOff x="0" y="0"/>
            <a:chExt cx="1580862" cy="1567157"/>
          </a:xfrm>
        </p:grpSpPr>
        <p:sp>
          <p:nvSpPr>
            <p:cNvPr id="494" name="Rectangle"/>
            <p:cNvSpPr/>
            <p:nvPr/>
          </p:nvSpPr>
          <p:spPr>
            <a:xfrm>
              <a:off x="-1" y="-1"/>
              <a:ext cx="1580864" cy="1567159"/>
            </a:xfrm>
            <a:prstGeom prst="rect">
              <a:avLst/>
            </a:prstGeom>
            <a:solidFill>
              <a:srgbClr val="C76402"/>
            </a:solidFill>
            <a:ln w="12700" cap="flat">
              <a:solidFill>
                <a:srgbClr val="914901"/>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495" name="Subscriber"/>
            <p:cNvSpPr txBox="1"/>
            <p:nvPr/>
          </p:nvSpPr>
          <p:spPr>
            <a:xfrm>
              <a:off x="-1" y="617208"/>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Subscriber</a:t>
              </a:r>
            </a:p>
          </p:txBody>
        </p:sp>
      </p:grpSp>
      <p:sp>
        <p:nvSpPr>
          <p:cNvPr id="497" name="Line"/>
          <p:cNvSpPr/>
          <p:nvPr/>
        </p:nvSpPr>
        <p:spPr>
          <a:xfrm>
            <a:off x="2932026" y="2958683"/>
            <a:ext cx="2756374"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498" name="subscribe"/>
          <p:cNvSpPr txBox="1"/>
          <p:nvPr/>
        </p:nvSpPr>
        <p:spPr>
          <a:xfrm>
            <a:off x="3648142" y="2620129"/>
            <a:ext cx="106441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subscribe</a:t>
            </a:r>
          </a:p>
        </p:txBody>
      </p:sp>
      <p:sp>
        <p:nvSpPr>
          <p:cNvPr id="499" name="Line"/>
          <p:cNvSpPr/>
          <p:nvPr/>
        </p:nvSpPr>
        <p:spPr>
          <a:xfrm flipH="1">
            <a:off x="2932026" y="3404513"/>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500" name="Line"/>
          <p:cNvSpPr/>
          <p:nvPr/>
        </p:nvSpPr>
        <p:spPr>
          <a:xfrm flipH="1">
            <a:off x="3043890" y="348936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501" name="Line"/>
          <p:cNvSpPr/>
          <p:nvPr/>
        </p:nvSpPr>
        <p:spPr>
          <a:xfrm flipH="1">
            <a:off x="3192521" y="3583933"/>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502" name="onNext*"/>
          <p:cNvSpPr txBox="1"/>
          <p:nvPr/>
        </p:nvSpPr>
        <p:spPr>
          <a:xfrm>
            <a:off x="3648142" y="3065958"/>
            <a:ext cx="85102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onNext*</a:t>
            </a:r>
          </a:p>
        </p:txBody>
      </p:sp>
      <p:sp>
        <p:nvSpPr>
          <p:cNvPr id="503" name="Line"/>
          <p:cNvSpPr/>
          <p:nvPr/>
        </p:nvSpPr>
        <p:spPr>
          <a:xfrm flipH="1">
            <a:off x="2989842" y="4191882"/>
            <a:ext cx="2756375" cy="1"/>
          </a:xfrm>
          <a:prstGeom prst="line">
            <a:avLst/>
          </a:prstGeom>
          <a:ln w="12700">
            <a:solidFill>
              <a:srgbClr val="073779"/>
            </a:solidFill>
            <a:bevel/>
            <a:tailEnd type="triangle"/>
          </a:ln>
        </p:spPr>
        <p:txBody>
          <a:bodyPr lIns="45719" rIns="45719"/>
          <a:lstStyle/>
          <a:p>
            <a:pPr defTabSz="457200">
              <a:defRPr sz="1100">
                <a:latin typeface="+mj-lt"/>
                <a:ea typeface="+mj-ea"/>
                <a:cs typeface="+mj-cs"/>
                <a:sym typeface="Helvetica"/>
              </a:defRPr>
            </a:pPr>
          </a:p>
        </p:txBody>
      </p:sp>
      <p:sp>
        <p:nvSpPr>
          <p:cNvPr id="504" name="onCompleted"/>
          <p:cNvSpPr txBox="1"/>
          <p:nvPr/>
        </p:nvSpPr>
        <p:spPr>
          <a:xfrm>
            <a:off x="3648142" y="3842806"/>
            <a:ext cx="1277812"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Courier"/>
                <a:ea typeface="Courier"/>
                <a:cs typeface="Courier"/>
                <a:sym typeface="Courier"/>
              </a:defRPr>
            </a:lvl1pPr>
          </a:lstStyle>
          <a:p>
            <a:pPr>
              <a:defRPr sz="1600">
                <a:latin typeface="Calibri"/>
                <a:ea typeface="Calibri"/>
                <a:cs typeface="Calibri"/>
                <a:sym typeface="Calibri"/>
              </a:defRPr>
            </a:pPr>
            <a:r>
              <a:rPr sz="1400">
                <a:latin typeface="Courier"/>
                <a:ea typeface="Courier"/>
                <a:cs typeface="Courier"/>
                <a:sym typeface="Courier"/>
              </a:rPr>
              <a:t>onCompleted</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08" name="Group"/>
          <p:cNvGrpSpPr/>
          <p:nvPr/>
        </p:nvGrpSpPr>
        <p:grpSpPr>
          <a:xfrm>
            <a:off x="685799" y="761999"/>
            <a:ext cx="7467601" cy="5867402"/>
            <a:chOff x="0" y="0"/>
            <a:chExt cx="7467600" cy="5867400"/>
          </a:xfrm>
        </p:grpSpPr>
        <p:sp>
          <p:nvSpPr>
            <p:cNvPr id="506" name="Rounded Rectangle"/>
            <p:cNvSpPr/>
            <p:nvPr/>
          </p:nvSpPr>
          <p:spPr>
            <a:xfrm>
              <a:off x="0" y="0"/>
              <a:ext cx="7467600" cy="5867401"/>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507" name="Observable&lt;Integer&gt; source = getData();…"/>
            <p:cNvSpPr txBox="1"/>
            <p:nvPr/>
          </p:nvSpPr>
          <p:spPr>
            <a:xfrm>
              <a:off x="286422" y="697230"/>
              <a:ext cx="6894756" cy="4472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600"/>
              </a:pPr>
              <a:r>
                <a:rPr>
                  <a:latin typeface="Comic Sans MS"/>
                  <a:ea typeface="Comic Sans MS"/>
                  <a:cs typeface="Comic Sans MS"/>
                  <a:sym typeface="Comic Sans MS"/>
                </a:rPr>
                <a:t>Observable&lt;Integer&gt; source = getData();</a:t>
              </a:r>
              <a:endParaRPr>
                <a:latin typeface="Comic Sans MS"/>
                <a:ea typeface="Comic Sans MS"/>
                <a:cs typeface="Comic Sans MS"/>
                <a:sym typeface="Comic Sans MS"/>
              </a:endParaRPr>
            </a:p>
            <a:p>
              <a:pPr>
                <a:defRPr sz="1600"/>
              </a:pP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Subscriber&lt;Integer&gt; consumer = new Subscriber&lt;Integer&gt;()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public void onNext(Integer number){</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System.out.println(number);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public void onError(Throwable e) {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System.out.println("error");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@Override</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public void onCompleted() {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	System.out.println("completed"); }</a:t>
              </a: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a:t>
              </a:r>
              <a:endParaRPr>
                <a:latin typeface="Comic Sans MS"/>
                <a:ea typeface="Comic Sans MS"/>
                <a:cs typeface="Comic Sans MS"/>
                <a:sym typeface="Comic Sans MS"/>
              </a:endParaRPr>
            </a:p>
            <a:p>
              <a:pPr>
                <a:defRPr sz="1600"/>
              </a:pPr>
              <a:endParaRPr>
                <a:latin typeface="Comic Sans MS"/>
                <a:ea typeface="Comic Sans MS"/>
                <a:cs typeface="Comic Sans MS"/>
                <a:sym typeface="Comic Sans MS"/>
              </a:endParaRPr>
            </a:p>
            <a:p>
              <a:pPr>
                <a:defRPr sz="1600"/>
              </a:pPr>
              <a:r>
                <a:rPr>
                  <a:latin typeface="Comic Sans MS"/>
                  <a:ea typeface="Comic Sans MS"/>
                  <a:cs typeface="Comic Sans MS"/>
                  <a:sym typeface="Comic Sans MS"/>
                </a:rPr>
                <a:t>source.subscribe(consumer);</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Group"/>
          <p:cNvSpPr txBox="1"/>
          <p:nvPr/>
        </p:nvSpPr>
        <p:spPr>
          <a:xfrm>
            <a:off x="532254" y="1040367"/>
            <a:ext cx="8079493" cy="502315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2000"/>
            </a:pPr>
            <a:r>
              <a:rPr>
                <a:latin typeface="Comic Sans MS"/>
                <a:ea typeface="Comic Sans MS"/>
                <a:cs typeface="Comic Sans MS"/>
                <a:sym typeface="Comic Sans MS"/>
              </a:rPr>
              <a:t>List list = Arrays.asList("One", "Two", "Three", "Four", "Five");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Iterator iterator = list.iterator();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while(iterator.hasNext())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lvl="2">
              <a:defRPr sz="2000"/>
            </a:pPr>
            <a:r>
              <a:rPr>
                <a:latin typeface="Comic Sans MS"/>
                <a:ea typeface="Comic Sans MS"/>
                <a:cs typeface="Comic Sans MS"/>
                <a:sym typeface="Comic Sans MS"/>
              </a:rPr>
              <a:t>System.out.println(iterator.next());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sp>
        <p:nvSpPr>
          <p:cNvPr id="511" name="it"/>
          <p:cNvSpPr txBox="1"/>
          <p:nvPr>
            <p:ph type="title"/>
          </p:nvPr>
        </p:nvSpPr>
        <p:spPr>
          <a:xfrm>
            <a:off x="457199" y="-1"/>
            <a:ext cx="8229601" cy="411164"/>
          </a:xfrm>
          <a:prstGeom prst="rect">
            <a:avLst/>
          </a:prstGeom>
        </p:spPr>
        <p:txBody>
          <a:bodyPr/>
          <a:lstStyle>
            <a:lvl1pPr defTabSz="548640">
              <a:defRPr b="1" sz="2160"/>
            </a:lvl1pPr>
          </a:lstStyle>
          <a:p>
            <a:pPr>
              <a:defRPr b="0"/>
            </a:pPr>
            <a:r>
              <a:rPr b="1"/>
              <a:t>it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Group"/>
          <p:cNvSpPr txBox="1"/>
          <p:nvPr/>
        </p:nvSpPr>
        <p:spPr>
          <a:xfrm>
            <a:off x="737916" y="1407682"/>
            <a:ext cx="8023240" cy="458977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Observable observable = Observable.from(…);</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observable.subscribe(new Action1()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@Override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public void call(String element) { </a:t>
            </a:r>
            <a:endParaRPr>
              <a:latin typeface="Comic Sans MS"/>
              <a:ea typeface="Comic Sans MS"/>
              <a:cs typeface="Comic Sans MS"/>
              <a:sym typeface="Comic Sans MS"/>
            </a:endParaRPr>
          </a:p>
          <a:p>
            <a:pPr lvl="2">
              <a:defRPr sz="2000"/>
            </a:pPr>
            <a:r>
              <a:rPr>
                <a:latin typeface="Comic Sans MS"/>
                <a:ea typeface="Comic Sans MS"/>
                <a:cs typeface="Comic Sans MS"/>
                <a:sym typeface="Comic Sans MS"/>
              </a:rPr>
              <a:t>System.out.println(element); </a:t>
            </a:r>
            <a:endParaRPr>
              <a:latin typeface="Comic Sans MS"/>
              <a:ea typeface="Comic Sans MS"/>
              <a:cs typeface="Comic Sans MS"/>
              <a:sym typeface="Comic Sans MS"/>
            </a:endParaRPr>
          </a:p>
          <a:p>
            <a:pPr lvl="1">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p:txBody>
      </p:sp>
      <p:sp>
        <p:nvSpPr>
          <p:cNvPr id="514" name="observable"/>
          <p:cNvSpPr txBox="1"/>
          <p:nvPr>
            <p:ph type="title"/>
          </p:nvPr>
        </p:nvSpPr>
        <p:spPr>
          <a:xfrm>
            <a:off x="457199" y="-1"/>
            <a:ext cx="8229601" cy="411164"/>
          </a:xfrm>
          <a:prstGeom prst="rect">
            <a:avLst/>
          </a:prstGeom>
        </p:spPr>
        <p:txBody>
          <a:bodyPr/>
          <a:lstStyle>
            <a:lvl1pPr defTabSz="548640">
              <a:defRPr b="1" sz="2160"/>
            </a:lvl1pPr>
          </a:lstStyle>
          <a:p>
            <a:pPr>
              <a:defRPr b="0"/>
            </a:pPr>
            <a:r>
              <a:rPr b="1"/>
              <a:t>observable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Observable"/>
          <p:cNvSpPr txBox="1"/>
          <p:nvPr>
            <p:ph type="title"/>
          </p:nvPr>
        </p:nvSpPr>
        <p:spPr>
          <a:prstGeom prst="rect">
            <a:avLst/>
          </a:prstGeom>
        </p:spPr>
        <p:txBody>
          <a:bodyPr/>
          <a:lstStyle/>
          <a:p>
            <a:pPr/>
            <a:r>
              <a:t>Observable </a:t>
            </a:r>
          </a:p>
        </p:txBody>
      </p:sp>
      <p:sp>
        <p:nvSpPr>
          <p:cNvPr id="5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8" name="image15.png" descr="image15.png"/>
          <p:cNvPicPr>
            <a:picLocks noChangeAspect="1"/>
          </p:cNvPicPr>
          <p:nvPr/>
        </p:nvPicPr>
        <p:blipFill>
          <a:blip r:embed="rId2">
            <a:extLst/>
          </a:blip>
          <a:stretch>
            <a:fillRect/>
          </a:stretch>
        </p:blipFill>
        <p:spPr>
          <a:xfrm>
            <a:off x="1642201" y="1568869"/>
            <a:ext cx="6148869" cy="4099246"/>
          </a:xfrm>
          <a:prstGeom prst="rect">
            <a:avLst/>
          </a:prstGeom>
          <a:ln w="12700">
            <a:miter lim="400000"/>
          </a:ln>
        </p:spPr>
      </p:pic>
      <p:sp>
        <p:nvSpPr>
          <p:cNvPr id="519" name="Oval"/>
          <p:cNvSpPr/>
          <p:nvPr/>
        </p:nvSpPr>
        <p:spPr>
          <a:xfrm>
            <a:off x="2560994" y="2311919"/>
            <a:ext cx="4958771" cy="783579"/>
          </a:xfrm>
          <a:prstGeom prst="ellipse">
            <a:avLst/>
          </a:prstGeom>
          <a:solidFill>
            <a:srgbClr val="FFFFFF">
              <a:alpha val="28000"/>
            </a:srgbClr>
          </a:solidFill>
          <a:ln w="3175">
            <a:solidFill>
              <a:srgbClr val="FFFF00"/>
            </a:solidFill>
            <a:bevel/>
          </a:ln>
          <a:effectLst>
            <a:outerShdw sx="100000" sy="100000" kx="0" ky="0" algn="b" rotWithShape="0" blurRad="25400" dist="12700" dir="2700000">
              <a:srgbClr val="000000">
                <a:alpha val="60000"/>
              </a:srgbClr>
            </a:outerShdw>
          </a:effectLst>
        </p:spPr>
        <p:txBody>
          <a:bodyPr lIns="45719" rIns="45719" anchor="ctr"/>
          <a:lstStyle/>
          <a:p>
            <a:pPr algn="ctr">
              <a:defRPr sz="1600">
                <a:ln w="8466">
                  <a:solidFill>
                    <a:srgbClr val="FFFFFF"/>
                  </a:solidFill>
                </a:ln>
                <a:solidFill>
                  <a:srgbClr val="FFFFFF"/>
                </a:solidFill>
              </a:defRPr>
            </a:pPr>
          </a:p>
        </p:txBody>
      </p:sp>
      <p:sp>
        <p:nvSpPr>
          <p:cNvPr id="520" name="Oval"/>
          <p:cNvSpPr/>
          <p:nvPr/>
        </p:nvSpPr>
        <p:spPr>
          <a:xfrm>
            <a:off x="2848510" y="3653196"/>
            <a:ext cx="2144579" cy="874359"/>
          </a:xfrm>
          <a:prstGeom prst="ellipse">
            <a:avLst/>
          </a:prstGeom>
          <a:solidFill>
            <a:srgbClr val="FFFFFF">
              <a:alpha val="28000"/>
            </a:srgbClr>
          </a:solidFill>
          <a:ln w="3175">
            <a:solidFill>
              <a:srgbClr val="FFFF00"/>
            </a:solidFill>
            <a:bevel/>
          </a:ln>
          <a:effectLst>
            <a:outerShdw sx="100000" sy="100000" kx="0" ky="0" algn="b" rotWithShape="0" blurRad="25400" dist="12700" dir="2700000">
              <a:srgbClr val="000000">
                <a:alpha val="60000"/>
              </a:srgbClr>
            </a:outerShdw>
          </a:effectLst>
        </p:spPr>
        <p:txBody>
          <a:bodyPr lIns="45719" rIns="45719" anchor="ctr"/>
          <a:lstStyle/>
          <a:p>
            <a:pPr algn="ctr">
              <a:defRPr sz="1600">
                <a:ln w="8466">
                  <a:solidFill>
                    <a:srgbClr val="FFFFFF"/>
                  </a:solidFill>
                </a:ln>
                <a:solidFill>
                  <a:srgbClr val="FFFFFF"/>
                </a:solidFill>
              </a:defRPr>
            </a:pPr>
          </a:p>
        </p:txBody>
      </p:sp>
      <p:sp>
        <p:nvSpPr>
          <p:cNvPr id="521" name="Observers"/>
          <p:cNvSpPr txBox="1"/>
          <p:nvPr/>
        </p:nvSpPr>
        <p:spPr>
          <a:xfrm>
            <a:off x="153725" y="2539307"/>
            <a:ext cx="997904"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Observers</a:t>
            </a:r>
          </a:p>
        </p:txBody>
      </p:sp>
      <p:sp>
        <p:nvSpPr>
          <p:cNvPr id="522" name="Observable"/>
          <p:cNvSpPr txBox="1"/>
          <p:nvPr/>
        </p:nvSpPr>
        <p:spPr>
          <a:xfrm>
            <a:off x="142408" y="3892199"/>
            <a:ext cx="111657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Observable</a:t>
            </a:r>
          </a:p>
        </p:txBody>
      </p:sp>
      <p:cxnSp>
        <p:nvCxnSpPr>
          <p:cNvPr id="523" name="Connection Line"/>
          <p:cNvCxnSpPr>
            <a:stCxn id="521" idx="0"/>
            <a:endCxn id="519" idx="0"/>
          </p:cNvCxnSpPr>
          <p:nvPr/>
        </p:nvCxnSpPr>
        <p:spPr>
          <a:xfrm flipV="1">
            <a:off x="652677" y="2703708"/>
            <a:ext cx="4387703" cy="1970"/>
          </a:xfrm>
          <a:prstGeom prst="straightConnector1">
            <a:avLst/>
          </a:prstGeom>
          <a:ln w="12700">
            <a:solidFill>
              <a:srgbClr val="000000"/>
            </a:solidFill>
            <a:bevel/>
          </a:ln>
        </p:spPr>
      </p:cxnSp>
      <p:cxnSp>
        <p:nvCxnSpPr>
          <p:cNvPr id="524" name="Connection Line"/>
          <p:cNvCxnSpPr>
            <a:stCxn id="522" idx="0"/>
            <a:endCxn id="520" idx="0"/>
          </p:cNvCxnSpPr>
          <p:nvPr/>
        </p:nvCxnSpPr>
        <p:spPr>
          <a:xfrm>
            <a:off x="700693" y="4058569"/>
            <a:ext cx="3220107" cy="31807"/>
          </a:xfrm>
          <a:prstGeom prst="straightConnector1">
            <a:avLst/>
          </a:prstGeom>
          <a:ln w="12700">
            <a:solidFill>
              <a:srgbClr val="000000"/>
            </a:solidFill>
            <a:bevel/>
          </a:ln>
        </p:spPr>
      </p:cxn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526" name="Table"/>
          <p:cNvGraphicFramePr/>
          <p:nvPr/>
        </p:nvGraphicFramePr>
        <p:xfrm>
          <a:off x="756656" y="2421431"/>
          <a:ext cx="7643387" cy="2946953"/>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2546737"/>
                <a:gridCol w="2546737"/>
                <a:gridCol w="2546737"/>
              </a:tblGrid>
              <a:tr h="735944">
                <a:tc>
                  <a:txBody>
                    <a:bodyPr/>
                    <a:lstStyle/>
                    <a:p>
                      <a:pPr algn="l">
                        <a:defRPr b="0" i="0" sz="1800">
                          <a:solidFill>
                            <a:srgbClr val="000000"/>
                          </a:solidFill>
                        </a:defRPr>
                      </a:pPr>
                      <a:r>
                        <a:rPr b="1" i="1" sz="1600">
                          <a:solidFill>
                            <a:srgbClr val="FFFFFF"/>
                          </a:solidFill>
                        </a:rPr>
                        <a:t>EVENT</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c>
                  <a:txBody>
                    <a:bodyPr/>
                    <a:lstStyle/>
                    <a:p>
                      <a:pPr algn="l">
                        <a:defRPr b="0" i="0" sz="1800">
                          <a:solidFill>
                            <a:srgbClr val="000000"/>
                          </a:solidFill>
                        </a:defRPr>
                      </a:pPr>
                      <a:r>
                        <a:rPr b="1" i="1" sz="1600">
                          <a:solidFill>
                            <a:srgbClr val="FFFFFF"/>
                          </a:solidFill>
                        </a:rPr>
                        <a:t>ITERABLE (PULL)</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c>
                  <a:txBody>
                    <a:bodyPr/>
                    <a:lstStyle/>
                    <a:p>
                      <a:pPr algn="l">
                        <a:defRPr b="0" i="0" sz="1800">
                          <a:solidFill>
                            <a:srgbClr val="000000"/>
                          </a:solidFill>
                        </a:defRPr>
                      </a:pPr>
                      <a:r>
                        <a:rPr b="1" i="1" sz="1600">
                          <a:solidFill>
                            <a:srgbClr val="FFFFFF"/>
                          </a:solidFill>
                        </a:rPr>
                        <a:t>OBSERVABLE (PUSH)</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25400">
                      <a:solidFill>
                        <a:srgbClr val="FFFFFF"/>
                      </a:solidFill>
                      <a:bevel/>
                    </a:lnB>
                  </a:tcPr>
                </a:tc>
              </a:tr>
              <a:tr h="735944">
                <a:tc>
                  <a:txBody>
                    <a:bodyPr/>
                    <a:lstStyle/>
                    <a:p>
                      <a:pPr algn="l">
                        <a:defRPr b="0" i="0" sz="1800"/>
                      </a:pPr>
                      <a:r>
                        <a:rPr b="1" i="1" sz="1600"/>
                        <a:t>retrieve data</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c>
                  <a:txBody>
                    <a:bodyPr/>
                    <a:lstStyle/>
                    <a:p>
                      <a:pPr algn="l">
                        <a:defRPr b="0" i="0" sz="1800"/>
                      </a:pPr>
                      <a:r>
                        <a:rPr b="1" i="1" sz="1600"/>
                        <a:t>T next()</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c>
                  <a:txBody>
                    <a:bodyPr/>
                    <a:lstStyle/>
                    <a:p>
                      <a:pPr algn="l">
                        <a:defRPr b="0" i="0" sz="1800"/>
                      </a:pPr>
                      <a:r>
                        <a:rPr b="1" i="1" sz="1600"/>
                        <a:t>onNext(T)</a:t>
                      </a:r>
                    </a:p>
                  </a:txBody>
                  <a:tcPr marL="63500" marR="63500" marT="63500" marB="63500" anchor="t" anchorCtr="0" horzOverflow="overflow">
                    <a:lnL w="3175">
                      <a:solidFill>
                        <a:srgbClr val="FFFFFF"/>
                      </a:solidFill>
                      <a:bevel/>
                    </a:lnL>
                    <a:lnR w="3175">
                      <a:solidFill>
                        <a:srgbClr val="FFFFFF"/>
                      </a:solidFill>
                      <a:bevel/>
                    </a:lnR>
                    <a:lnT w="25400">
                      <a:solidFill>
                        <a:srgbClr val="FFFFFF"/>
                      </a:solidFill>
                      <a:bevel/>
                    </a:lnT>
                    <a:lnB w="3175">
                      <a:solidFill>
                        <a:srgbClr val="FFFFFF"/>
                      </a:solidFill>
                      <a:bevel/>
                    </a:lnB>
                  </a:tcPr>
                </a:tc>
              </a:tr>
              <a:tr h="735944">
                <a:tc>
                  <a:txBody>
                    <a:bodyPr/>
                    <a:lstStyle/>
                    <a:p>
                      <a:pPr algn="l">
                        <a:defRPr b="0" i="0" sz="1800"/>
                      </a:pPr>
                      <a:r>
                        <a:rPr b="1" i="1" sz="1600"/>
                        <a:t>discover error</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throws Exception</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onError(Exception)</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r>
              <a:tr h="735944">
                <a:tc>
                  <a:txBody>
                    <a:bodyPr/>
                    <a:lstStyle/>
                    <a:p>
                      <a:pPr algn="l">
                        <a:defRPr b="0" i="0" sz="1800"/>
                      </a:pPr>
                      <a:r>
                        <a:rPr b="1" i="1" sz="1600"/>
                        <a:t>complete</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!hasNext()</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c>
                  <a:txBody>
                    <a:bodyPr/>
                    <a:lstStyle/>
                    <a:p>
                      <a:pPr algn="l">
                        <a:defRPr b="0" i="0" sz="1800"/>
                      </a:pPr>
                      <a:r>
                        <a:rPr b="1" i="1" sz="1600"/>
                        <a:t>onCompleted()</a:t>
                      </a:r>
                    </a:p>
                  </a:txBody>
                  <a:tcPr marL="63500" marR="63500" marT="63500" marB="63500" anchor="t" anchorCtr="0" horzOverflow="overflow">
                    <a:lnL w="3175">
                      <a:solidFill>
                        <a:srgbClr val="FFFFFF"/>
                      </a:solidFill>
                      <a:bevel/>
                    </a:lnL>
                    <a:lnR w="3175">
                      <a:solidFill>
                        <a:srgbClr val="FFFFFF"/>
                      </a:solidFill>
                      <a:bevel/>
                    </a:lnR>
                    <a:lnT w="3175">
                      <a:solidFill>
                        <a:srgbClr val="FFFFFF"/>
                      </a:solidFill>
                      <a:bevel/>
                    </a:lnT>
                    <a:lnB w="3175">
                      <a:solidFill>
                        <a:srgbClr val="FFFFFF"/>
                      </a:solidFill>
                      <a:bevel/>
                    </a:lnB>
                  </a:tcPr>
                </a:tc>
              </a:tr>
            </a:tbl>
          </a:graphicData>
        </a:graphic>
      </p:graphicFrame>
      <p:sp>
        <p:nvSpPr>
          <p:cNvPr id="527" name="Iterable v/s Observable"/>
          <p:cNvSpPr txBox="1"/>
          <p:nvPr>
            <p:ph type="title"/>
          </p:nvPr>
        </p:nvSpPr>
        <p:spPr>
          <a:xfrm>
            <a:off x="457199" y="-264792"/>
            <a:ext cx="8229601" cy="1508125"/>
          </a:xfrm>
          <a:prstGeom prst="rect">
            <a:avLst/>
          </a:prstGeom>
        </p:spPr>
        <p:txBody>
          <a:bodyPr/>
          <a:lstStyle/>
          <a:p>
            <a:pPr/>
            <a:r>
              <a:t>Iterable v/s Observable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Callbacks"/>
          <p:cNvSpPr txBox="1"/>
          <p:nvPr>
            <p:ph type="title"/>
          </p:nvPr>
        </p:nvSpPr>
        <p:spPr>
          <a:prstGeom prst="rect">
            <a:avLst/>
          </a:prstGeom>
        </p:spPr>
        <p:txBody>
          <a:bodyPr/>
          <a:lstStyle/>
          <a:p>
            <a:pPr/>
            <a:r>
              <a:t>Callbacks</a:t>
            </a:r>
          </a:p>
        </p:txBody>
      </p:sp>
      <p:sp>
        <p:nvSpPr>
          <p:cNvPr id="530" name="Use case :…"/>
          <p:cNvSpPr txBox="1"/>
          <p:nvPr>
            <p:ph type="body" sz="half" idx="1"/>
          </p:nvPr>
        </p:nvSpPr>
        <p:spPr>
          <a:xfrm>
            <a:off x="457199" y="4896947"/>
            <a:ext cx="8646296" cy="1961053"/>
          </a:xfrm>
          <a:prstGeom prst="rect">
            <a:avLst/>
          </a:prstGeom>
        </p:spPr>
        <p:txBody>
          <a:bodyPr/>
          <a:lstStyle/>
          <a:p>
            <a:pPr marL="289750" indent="-289750" defTabSz="832104">
              <a:defRPr sz="2366"/>
            </a:pPr>
            <a:r>
              <a:t>Use case :  </a:t>
            </a:r>
          </a:p>
          <a:p>
            <a:pPr lvl="1" marL="611076" indent="-195024" defTabSz="832104">
              <a:spcBef>
                <a:spcPts val="400"/>
              </a:spcBef>
              <a:defRPr sz="1638"/>
            </a:pPr>
            <a:r>
              <a:t>Client send a request to the Application </a:t>
            </a:r>
          </a:p>
          <a:p>
            <a:pPr lvl="1" marL="611076" indent="-195024" defTabSz="832104">
              <a:spcBef>
                <a:spcPts val="400"/>
              </a:spcBef>
              <a:defRPr sz="1638"/>
            </a:pPr>
            <a:r>
              <a:t>Application calls service A</a:t>
            </a:r>
          </a:p>
          <a:p>
            <a:pPr lvl="1" marL="611076" indent="-195024" defTabSz="832104">
              <a:spcBef>
                <a:spcPts val="400"/>
              </a:spcBef>
              <a:defRPr sz="1638"/>
            </a:pPr>
            <a:r>
              <a:t>Get the response from ServiceA and send it to service B</a:t>
            </a:r>
          </a:p>
          <a:p>
            <a:pPr lvl="1" marL="611076" indent="-195024" defTabSz="832104">
              <a:spcBef>
                <a:spcPts val="400"/>
              </a:spcBef>
              <a:defRPr sz="1638"/>
            </a:pPr>
            <a:r>
              <a:t>Get the response from ServiceB and send it to Service C</a:t>
            </a:r>
          </a:p>
          <a:p>
            <a:pPr lvl="1" marL="611076" indent="-195024" defTabSz="832104">
              <a:spcBef>
                <a:spcPts val="400"/>
              </a:spcBef>
              <a:defRPr sz="1638"/>
            </a:pPr>
            <a:r>
              <a:t>Get the response from ServiceC and send it to the Client</a:t>
            </a:r>
          </a:p>
        </p:txBody>
      </p:sp>
      <p:sp>
        <p:nvSpPr>
          <p:cNvPr id="5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53" name="Group"/>
          <p:cNvGrpSpPr/>
          <p:nvPr/>
        </p:nvGrpSpPr>
        <p:grpSpPr>
          <a:xfrm>
            <a:off x="1846152" y="2140118"/>
            <a:ext cx="5868390" cy="2577764"/>
            <a:chOff x="0" y="0"/>
            <a:chExt cx="5868389" cy="2577763"/>
          </a:xfrm>
        </p:grpSpPr>
        <p:grpSp>
          <p:nvGrpSpPr>
            <p:cNvPr id="549" name="Group"/>
            <p:cNvGrpSpPr/>
            <p:nvPr/>
          </p:nvGrpSpPr>
          <p:grpSpPr>
            <a:xfrm>
              <a:off x="436711" y="-1"/>
              <a:ext cx="5431679" cy="2577766"/>
              <a:chOff x="0" y="0"/>
              <a:chExt cx="5431678" cy="2577764"/>
            </a:xfrm>
          </p:grpSpPr>
          <p:grpSp>
            <p:nvGrpSpPr>
              <p:cNvPr id="534" name="Group"/>
              <p:cNvGrpSpPr/>
              <p:nvPr/>
            </p:nvGrpSpPr>
            <p:grpSpPr>
              <a:xfrm>
                <a:off x="3850816" y="-1"/>
                <a:ext cx="1580863" cy="526890"/>
                <a:chOff x="0" y="0"/>
                <a:chExt cx="1580862" cy="526889"/>
              </a:xfrm>
            </p:grpSpPr>
            <p:sp>
              <p:nvSpPr>
                <p:cNvPr id="532" name="Rectangle"/>
                <p:cNvSpPr/>
                <p:nvPr/>
              </p:nvSpPr>
              <p:spPr>
                <a:xfrm>
                  <a:off x="-1" y="-1"/>
                  <a:ext cx="1580864" cy="526891"/>
                </a:xfrm>
                <a:prstGeom prst="rect">
                  <a:avLst/>
                </a:prstGeom>
                <a:solidFill>
                  <a:srgbClr val="073779"/>
                </a:solidFill>
                <a:ln w="12700" cap="flat">
                  <a:solidFill>
                    <a:srgbClr val="052858"/>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533" name="Service A"/>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A</a:t>
                  </a:r>
                </a:p>
              </p:txBody>
            </p:sp>
          </p:grpSp>
          <p:grpSp>
            <p:nvGrpSpPr>
              <p:cNvPr id="537" name="Group"/>
              <p:cNvGrpSpPr/>
              <p:nvPr/>
            </p:nvGrpSpPr>
            <p:grpSpPr>
              <a:xfrm>
                <a:off x="3850816" y="1044057"/>
                <a:ext cx="1580863" cy="526890"/>
                <a:chOff x="0" y="0"/>
                <a:chExt cx="1580862" cy="526889"/>
              </a:xfrm>
            </p:grpSpPr>
            <p:sp>
              <p:nvSpPr>
                <p:cNvPr id="535" name="Rectangle"/>
                <p:cNvSpPr/>
                <p:nvPr/>
              </p:nvSpPr>
              <p:spPr>
                <a:xfrm>
                  <a:off x="-1" y="-1"/>
                  <a:ext cx="1580864" cy="526891"/>
                </a:xfrm>
                <a:prstGeom prst="rect">
                  <a:avLst/>
                </a:prstGeom>
                <a:solidFill>
                  <a:srgbClr val="C76402"/>
                </a:solidFill>
                <a:ln w="12700" cap="flat">
                  <a:solidFill>
                    <a:srgbClr val="914901"/>
                  </a:solidFill>
                  <a:prstDash val="solid"/>
                  <a:bevel/>
                </a:ln>
                <a:effectLst/>
              </p:spPr>
              <p:txBody>
                <a:bodyPr wrap="square" lIns="45719" tIns="45719" rIns="45719" bIns="45719" numCol="1" anchor="ctr">
                  <a:noAutofit/>
                </a:bodyPr>
                <a:lstStyle/>
                <a:p>
                  <a:pPr algn="ctr">
                    <a:defRPr sz="1600">
                      <a:solidFill>
                        <a:srgbClr val="FFFFFF"/>
                      </a:solidFill>
                    </a:defRPr>
                  </a:pPr>
                </a:p>
              </p:txBody>
            </p:sp>
            <p:sp>
              <p:nvSpPr>
                <p:cNvPr id="536" name="Service B"/>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B</a:t>
                  </a:r>
                </a:p>
              </p:txBody>
            </p:sp>
          </p:grpSp>
          <p:grpSp>
            <p:nvGrpSpPr>
              <p:cNvPr id="540" name="Group"/>
              <p:cNvGrpSpPr/>
              <p:nvPr/>
            </p:nvGrpSpPr>
            <p:grpSpPr>
              <a:xfrm>
                <a:off x="3850816" y="2050875"/>
                <a:ext cx="1580863" cy="526890"/>
                <a:chOff x="0" y="0"/>
                <a:chExt cx="1580862" cy="526889"/>
              </a:xfrm>
            </p:grpSpPr>
            <p:sp>
              <p:nvSpPr>
                <p:cNvPr id="538" name="Rectangle"/>
                <p:cNvSpPr/>
                <p:nvPr/>
              </p:nvSpPr>
              <p:spPr>
                <a:xfrm>
                  <a:off x="-1" y="-1"/>
                  <a:ext cx="1580864" cy="526891"/>
                </a:xfrm>
                <a:prstGeom prst="rect">
                  <a:avLst/>
                </a:prstGeom>
                <a:solidFill>
                  <a:srgbClr val="008000"/>
                </a:solidFill>
                <a:ln w="3175" cap="flat">
                  <a:solidFill>
                    <a:srgbClr val="B523B4"/>
                  </a:solidFill>
                  <a:prstDash val="solid"/>
                  <a:bevel/>
                </a:ln>
                <a:effectLst>
                  <a:outerShdw sx="100000" sy="100000" kx="0" ky="0" algn="b" rotWithShape="0" blurRad="25400" dist="12700" dir="2700000">
                    <a:srgbClr val="000000">
                      <a:alpha val="60000"/>
                    </a:srgbClr>
                  </a:outerShdw>
                </a:effectLst>
              </p:spPr>
              <p:txBody>
                <a:bodyPr wrap="square" lIns="45719" tIns="45719" rIns="45719" bIns="45719" numCol="1" anchor="ctr">
                  <a:noAutofit/>
                </a:bodyPr>
                <a:lstStyle/>
                <a:p>
                  <a:pPr algn="ctr">
                    <a:defRPr sz="1600">
                      <a:solidFill>
                        <a:srgbClr val="FFFFFF"/>
                      </a:solidFill>
                    </a:defRPr>
                  </a:pPr>
                </a:p>
              </p:txBody>
            </p:sp>
            <p:sp>
              <p:nvSpPr>
                <p:cNvPr id="539" name="Service C"/>
                <p:cNvSpPr txBox="1"/>
                <p:nvPr/>
              </p:nvSpPr>
              <p:spPr>
                <a:xfrm>
                  <a:off x="-1" y="97074"/>
                  <a:ext cx="1580864"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solidFill>
                        <a:srgbClr val="FFFFFF"/>
                      </a:solidFill>
                    </a:defRPr>
                  </a:lvl1pPr>
                </a:lstStyle>
                <a:p>
                  <a:pPr/>
                  <a:r>
                    <a:t>Service C</a:t>
                  </a:r>
                </a:p>
              </p:txBody>
            </p:sp>
          </p:grpSp>
          <p:sp>
            <p:nvSpPr>
              <p:cNvPr id="541" name="Circle"/>
              <p:cNvSpPr/>
              <p:nvPr/>
            </p:nvSpPr>
            <p:spPr>
              <a:xfrm>
                <a:off x="1445744" y="1168612"/>
                <a:ext cx="297259" cy="297221"/>
              </a:xfrm>
              <a:prstGeom prst="ellipse">
                <a:avLst/>
              </a:prstGeom>
              <a:gradFill flip="none" rotWithShape="1">
                <a:gsLst>
                  <a:gs pos="0">
                    <a:srgbClr val="DEB3A6"/>
                  </a:gs>
                  <a:gs pos="45000">
                    <a:srgbClr val="F0C2B3"/>
                  </a:gs>
                  <a:gs pos="100000">
                    <a:srgbClr val="F7DDD5"/>
                  </a:gs>
                </a:gsLst>
                <a:path path="circle">
                  <a:fillToRect l="37721" t="-19636" r="62278" b="119636"/>
                </a:path>
              </a:gradFill>
              <a:ln w="3175" cap="flat">
                <a:solidFill>
                  <a:srgbClr val="C76402"/>
                </a:solidFill>
                <a:prstDash val="solid"/>
                <a:bevel/>
              </a:ln>
              <a:effectLst/>
            </p:spPr>
            <p:txBody>
              <a:bodyPr wrap="square" lIns="45719" tIns="45719" rIns="45719" bIns="45719" numCol="1" anchor="ctr">
                <a:noAutofit/>
              </a:bodyPr>
              <a:lstStyle/>
              <a:p>
                <a:pPr algn="ctr">
                  <a:defRPr sz="1600"/>
                </a:pPr>
              </a:p>
            </p:txBody>
          </p:sp>
          <p:sp>
            <p:nvSpPr>
              <p:cNvPr id="542" name="Line"/>
              <p:cNvSpPr/>
              <p:nvPr/>
            </p:nvSpPr>
            <p:spPr>
              <a:xfrm flipV="1">
                <a:off x="1743001" y="195895"/>
                <a:ext cx="2107816" cy="1121327"/>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543" name="Line"/>
              <p:cNvSpPr/>
              <p:nvPr/>
            </p:nvSpPr>
            <p:spPr>
              <a:xfrm flipV="1">
                <a:off x="1743001" y="1307503"/>
                <a:ext cx="2107816" cy="9720"/>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544" name="Line"/>
              <p:cNvSpPr/>
              <p:nvPr/>
            </p:nvSpPr>
            <p:spPr>
              <a:xfrm>
                <a:off x="1743001" y="1317221"/>
                <a:ext cx="2107816" cy="997099"/>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sp>
            <p:nvSpPr>
              <p:cNvPr id="545" name="1"/>
              <p:cNvSpPr txBox="1"/>
              <p:nvPr/>
            </p:nvSpPr>
            <p:spPr>
              <a:xfrm>
                <a:off x="2763944" y="388388"/>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1</a:t>
                </a:r>
              </a:p>
            </p:txBody>
          </p:sp>
          <p:sp>
            <p:nvSpPr>
              <p:cNvPr id="546" name="2"/>
              <p:cNvSpPr txBox="1"/>
              <p:nvPr/>
            </p:nvSpPr>
            <p:spPr>
              <a:xfrm>
                <a:off x="2763944" y="1044057"/>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2</a:t>
                </a:r>
              </a:p>
            </p:txBody>
          </p:sp>
          <p:sp>
            <p:nvSpPr>
              <p:cNvPr id="547" name="3"/>
              <p:cNvSpPr txBox="1"/>
              <p:nvPr/>
            </p:nvSpPr>
            <p:spPr>
              <a:xfrm>
                <a:off x="2763944" y="1570946"/>
                <a:ext cx="177401"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3</a:t>
                </a:r>
              </a:p>
            </p:txBody>
          </p:sp>
          <p:sp>
            <p:nvSpPr>
              <p:cNvPr id="548" name="Line"/>
              <p:cNvSpPr/>
              <p:nvPr/>
            </p:nvSpPr>
            <p:spPr>
              <a:xfrm flipV="1">
                <a:off x="0" y="1307111"/>
                <a:ext cx="1445745" cy="10112"/>
              </a:xfrm>
              <a:prstGeom prst="line">
                <a:avLst/>
              </a:prstGeom>
              <a:noFill/>
              <a:ln w="12700" cap="flat">
                <a:solidFill>
                  <a:srgbClr val="073779"/>
                </a:solidFill>
                <a:prstDash val="solid"/>
                <a:bevel/>
              </a:ln>
              <a:effectLst/>
            </p:spPr>
            <p:txBody>
              <a:bodyPr wrap="square" lIns="45719" tIns="45719" rIns="45719" bIns="45719" numCol="1" anchor="t">
                <a:noAutofit/>
              </a:bodyPr>
              <a:lstStyle/>
              <a:p>
                <a:pPr defTabSz="457200">
                  <a:defRPr sz="1100">
                    <a:latin typeface="+mj-lt"/>
                    <a:ea typeface="+mj-ea"/>
                    <a:cs typeface="+mj-cs"/>
                    <a:sym typeface="Helvetica"/>
                  </a:defRPr>
                </a:pPr>
              </a:p>
            </p:txBody>
          </p:sp>
        </p:grpSp>
        <p:sp>
          <p:nvSpPr>
            <p:cNvPr id="550" name="Application"/>
            <p:cNvSpPr txBox="1"/>
            <p:nvPr/>
          </p:nvSpPr>
          <p:spPr>
            <a:xfrm>
              <a:off x="1631136" y="891885"/>
              <a:ext cx="812327"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Application</a:t>
              </a:r>
            </a:p>
          </p:txBody>
        </p:sp>
        <p:sp>
          <p:nvSpPr>
            <p:cNvPr id="551" name="Client"/>
            <p:cNvSpPr txBox="1"/>
            <p:nvPr/>
          </p:nvSpPr>
          <p:spPr>
            <a:xfrm>
              <a:off x="-1" y="895285"/>
              <a:ext cx="476652" cy="24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100"/>
              </a:lvl1pPr>
            </a:lstStyle>
            <a:p>
              <a:pPr>
                <a:defRPr sz="1600"/>
              </a:pPr>
              <a:r>
                <a:rPr sz="1100"/>
                <a:t>Client</a:t>
              </a:r>
            </a:p>
          </p:txBody>
        </p:sp>
        <p:sp>
          <p:nvSpPr>
            <p:cNvPr id="552" name="Rounded Rectangle"/>
            <p:cNvSpPr/>
            <p:nvPr/>
          </p:nvSpPr>
          <p:spPr>
            <a:xfrm>
              <a:off x="113946" y="1168612"/>
              <a:ext cx="322766" cy="277000"/>
            </a:xfrm>
            <a:prstGeom prst="roundRect">
              <a:avLst>
                <a:gd name="adj" fmla="val 16667"/>
              </a:avLst>
            </a:prstGeom>
            <a:gradFill flip="none" rotWithShape="1">
              <a:gsLst>
                <a:gs pos="0">
                  <a:srgbClr val="D9AD00"/>
                </a:gs>
                <a:gs pos="34000">
                  <a:srgbClr val="D9AD00"/>
                </a:gs>
                <a:gs pos="70000">
                  <a:srgbClr val="F3C200"/>
                </a:gs>
                <a:gs pos="100000">
                  <a:srgbClr val="FFCC00"/>
                </a:gs>
              </a:gsLst>
              <a:path path="circle">
                <a:fillToRect l="37721" t="-19636" r="62278" b="119636"/>
              </a:path>
            </a:gradFill>
            <a:ln w="3175" cap="flat">
              <a:solidFill>
                <a:srgbClr val="FFCC00"/>
              </a:solidFill>
              <a:prstDash val="solid"/>
              <a:bevel/>
            </a:ln>
            <a:effectLst>
              <a:outerShdw sx="100000" sy="100000" kx="0" ky="0" algn="b" rotWithShape="0" blurRad="25400" dist="12700" dir="2700000">
                <a:srgbClr val="000000">
                  <a:alpha val="60000"/>
                </a:srgbClr>
              </a:outerShdw>
            </a:effectLst>
          </p:spPr>
          <p:txBody>
            <a:bodyPr wrap="square" lIns="45719" tIns="45719" rIns="45719" bIns="45719" numCol="1" anchor="ctr">
              <a:noAutofit/>
            </a:bodyPr>
            <a:lstStyle/>
            <a:p>
              <a:pPr algn="ctr">
                <a:defRPr sz="1600">
                  <a:solidFill>
                    <a:srgbClr val="FFFFFF"/>
                  </a:solidFill>
                </a:defRPr>
              </a:pPr>
            </a:p>
          </p:txBody>
        </p:sp>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7" name="Group"/>
          <p:cNvGrpSpPr/>
          <p:nvPr/>
        </p:nvGrpSpPr>
        <p:grpSpPr>
          <a:xfrm>
            <a:off x="957096" y="2594020"/>
            <a:ext cx="7687008" cy="2980133"/>
            <a:chOff x="0" y="1942447"/>
            <a:chExt cx="7687007" cy="2980132"/>
          </a:xfrm>
        </p:grpSpPr>
        <p:sp>
          <p:nvSpPr>
            <p:cNvPr id="555" name="Rounded Rectangle"/>
            <p:cNvSpPr/>
            <p:nvPr/>
          </p:nvSpPr>
          <p:spPr>
            <a:xfrm>
              <a:off x="0" y="1942447"/>
              <a:ext cx="7687008" cy="2980133"/>
            </a:xfrm>
            <a:prstGeom prst="roundRect">
              <a:avLst>
                <a:gd name="adj" fmla="val 33779"/>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556" name="public List&lt;Todo&gt; getTodos() {…"/>
            <p:cNvSpPr txBox="1"/>
            <p:nvPr/>
          </p:nvSpPr>
          <p:spPr>
            <a:xfrm>
              <a:off x="137973" y="2155761"/>
              <a:ext cx="7382416" cy="2311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List&lt;Todo&gt; getTodos()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webservice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(with bad network latency)</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return 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grpSp>
      <p:sp>
        <p:nvSpPr>
          <p:cNvPr id="558" name="Why Rx"/>
          <p:cNvSpPr txBox="1"/>
          <p:nvPr>
            <p:ph type="title"/>
          </p:nvPr>
        </p:nvSpPr>
        <p:spPr>
          <a:xfrm>
            <a:off x="457199" y="-1"/>
            <a:ext cx="8229601" cy="411164"/>
          </a:xfrm>
          <a:prstGeom prst="rect">
            <a:avLst/>
          </a:prstGeom>
        </p:spPr>
        <p:txBody>
          <a:bodyPr/>
          <a:lstStyle>
            <a:lvl1pPr defTabSz="548640">
              <a:defRPr b="1" sz="2160"/>
            </a:lvl1pPr>
          </a:lstStyle>
          <a:p>
            <a:pPr>
              <a:defRPr b="0"/>
            </a:pPr>
            <a:r>
              <a:rPr b="1"/>
              <a:t>Why Rx</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2" name="Group"/>
          <p:cNvGrpSpPr/>
          <p:nvPr/>
        </p:nvGrpSpPr>
        <p:grpSpPr>
          <a:xfrm>
            <a:off x="957096" y="651572"/>
            <a:ext cx="7687008" cy="6039793"/>
            <a:chOff x="0" y="0"/>
            <a:chExt cx="7687007" cy="6039791"/>
          </a:xfrm>
        </p:grpSpPr>
        <p:sp>
          <p:nvSpPr>
            <p:cNvPr id="560" name="Rounded Rectangle"/>
            <p:cNvSpPr/>
            <p:nvPr/>
          </p:nvSpPr>
          <p:spPr>
            <a:xfrm>
              <a:off x="0" y="0"/>
              <a:ext cx="7687008" cy="6039792"/>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561" name="public void getTodos(Consumer&lt;List&lt;Todo&gt;&gt; todosCallback) {…"/>
            <p:cNvSpPr txBox="1"/>
            <p:nvPr/>
          </p:nvSpPr>
          <p:spPr>
            <a:xfrm>
              <a:off x="137973" y="957729"/>
              <a:ext cx="7382416" cy="47030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void getTodos(Consumer&lt;List&lt;Todo&gt;&gt; todosCallback)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webservice</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endParaRPr>
                <a:latin typeface="Comic Sans MS"/>
                <a:ea typeface="Comic Sans MS"/>
                <a:cs typeface="Comic Sans MS"/>
                <a:sym typeface="Comic Sans MS"/>
              </a:endParaRPr>
            </a:p>
          </p:txBody>
        </p:sp>
      </p:grpSp>
      <p:sp>
        <p:nvSpPr>
          <p:cNvPr id="563" name="non blocking call"/>
          <p:cNvSpPr txBox="1"/>
          <p:nvPr>
            <p:ph type="title"/>
          </p:nvPr>
        </p:nvSpPr>
        <p:spPr>
          <a:xfrm>
            <a:off x="457199" y="-1"/>
            <a:ext cx="8229601" cy="411164"/>
          </a:xfrm>
          <a:prstGeom prst="rect">
            <a:avLst/>
          </a:prstGeom>
        </p:spPr>
        <p:txBody>
          <a:bodyPr/>
          <a:lstStyle>
            <a:lvl1pPr defTabSz="548640">
              <a:defRPr b="1" sz="2160"/>
            </a:lvl1pPr>
          </a:lstStyle>
          <a:p>
            <a:pPr>
              <a:defRPr b="0"/>
            </a:pPr>
            <a:r>
              <a:rPr b="1"/>
              <a:t>non blocking call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67" name="Group"/>
          <p:cNvGrpSpPr/>
          <p:nvPr/>
        </p:nvGrpSpPr>
        <p:grpSpPr>
          <a:xfrm>
            <a:off x="957096" y="651572"/>
            <a:ext cx="7687008" cy="6132621"/>
            <a:chOff x="0" y="0"/>
            <a:chExt cx="7687007" cy="6132620"/>
          </a:xfrm>
        </p:grpSpPr>
        <p:sp>
          <p:nvSpPr>
            <p:cNvPr id="565" name="Rounded Rectangle"/>
            <p:cNvSpPr/>
            <p:nvPr/>
          </p:nvSpPr>
          <p:spPr>
            <a:xfrm>
              <a:off x="0" y="0"/>
              <a:ext cx="7687008" cy="6039792"/>
            </a:xfrm>
            <a:prstGeom prst="roundRect">
              <a:avLst>
                <a:gd name="adj" fmla="val 16667"/>
              </a:avLst>
            </a:prstGeom>
            <a:solidFill>
              <a:srgbClr val="FFFFFF"/>
            </a:solidFill>
            <a:ln w="12700" cap="flat">
              <a:solidFill>
                <a:srgbClr val="000000"/>
              </a:solidFill>
              <a:prstDash val="solid"/>
              <a:bevel/>
            </a:ln>
            <a:effectLst/>
          </p:spPr>
          <p:txBody>
            <a:bodyPr wrap="square" lIns="45719" tIns="45719" rIns="45719" bIns="45719" numCol="1" anchor="ctr">
              <a:noAutofit/>
            </a:bodyPr>
            <a:lstStyle/>
            <a:p>
              <a:pPr>
                <a:defRPr sz="1600">
                  <a:latin typeface="Comic Sans MS"/>
                  <a:ea typeface="Comic Sans MS"/>
                  <a:cs typeface="Comic Sans MS"/>
                  <a:sym typeface="Comic Sans MS"/>
                </a:defRPr>
              </a:pPr>
            </a:p>
          </p:txBody>
        </p:sp>
        <p:sp>
          <p:nvSpPr>
            <p:cNvPr id="566" name="public void getTodos(FailableCallback&lt;List&lt;Todo&gt;&gt; todosCallback) {…"/>
            <p:cNvSpPr txBox="1"/>
            <p:nvPr/>
          </p:nvSpPr>
          <p:spPr>
            <a:xfrm>
              <a:off x="137973" y="170314"/>
              <a:ext cx="7382416" cy="5962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a:defRPr sz="2000"/>
              </a:pPr>
              <a:r>
                <a:rPr>
                  <a:latin typeface="Comic Sans MS"/>
                  <a:ea typeface="Comic Sans MS"/>
                  <a:cs typeface="Comic Sans MS"/>
                  <a:sym typeface="Comic Sans MS"/>
                </a:rPr>
                <a:t>public void getTodos(FailableCallback&lt;List&lt;Todo&gt;&gt; todosCallback) {</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List&lt;Todo&gt; todosFromWeb = // query a service</a:t>
              </a:r>
              <a:endParaRPr>
                <a:latin typeface="Comic Sans MS"/>
                <a:ea typeface="Comic Sans MS"/>
                <a:cs typeface="Comic Sans MS"/>
                <a:sym typeface="Comic Sans MS"/>
              </a:endParaRPr>
            </a:p>
            <a:p>
              <a:pPr>
                <a:defRPr sz="2000"/>
              </a:pP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todosCallback.error(ex);</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2000"/>
              </a:pPr>
              <a:r>
                <a:rPr>
                  <a:latin typeface="Comic Sans MS"/>
                  <a:ea typeface="Comic Sans MS"/>
                  <a:cs typeface="Comic Sans MS"/>
                  <a:sym typeface="Comic Sans MS"/>
                </a:rPr>
                <a:t>}</a:t>
              </a:r>
            </a:p>
          </p:txBody>
        </p:sp>
      </p:grpSp>
      <p:sp>
        <p:nvSpPr>
          <p:cNvPr id="568" name="how to handle errors ?"/>
          <p:cNvSpPr txBox="1"/>
          <p:nvPr>
            <p:ph type="title"/>
          </p:nvPr>
        </p:nvSpPr>
        <p:spPr>
          <a:xfrm>
            <a:off x="457199" y="-1"/>
            <a:ext cx="8229601" cy="411164"/>
          </a:xfrm>
          <a:prstGeom prst="rect">
            <a:avLst/>
          </a:prstGeom>
        </p:spPr>
        <p:txBody>
          <a:bodyPr/>
          <a:lstStyle>
            <a:lvl1pPr defTabSz="548640">
              <a:defRPr b="1" sz="2160"/>
            </a:lvl1pPr>
          </a:lstStyle>
          <a:p>
            <a:pPr>
              <a:defRPr b="0"/>
            </a:pPr>
            <a:r>
              <a:rPr b="1"/>
              <a:t>how to handle errors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Referential Transparency"/>
          <p:cNvSpPr txBox="1"/>
          <p:nvPr>
            <p:ph type="title"/>
          </p:nvPr>
        </p:nvSpPr>
        <p:spPr>
          <a:prstGeom prst="rect">
            <a:avLst/>
          </a:prstGeom>
        </p:spPr>
        <p:txBody>
          <a:bodyPr/>
          <a:lstStyle/>
          <a:p>
            <a:pPr/>
            <a:r>
              <a:t>Referential Transparency</a:t>
            </a:r>
          </a:p>
        </p:txBody>
      </p:sp>
      <p:sp>
        <p:nvSpPr>
          <p:cNvPr id="335" name="Means that an expression always evaluates to the same result in any context."/>
          <p:cNvSpPr txBox="1"/>
          <p:nvPr>
            <p:ph type="body" sz="half" idx="1"/>
          </p:nvPr>
        </p:nvSpPr>
        <p:spPr>
          <a:xfrm>
            <a:off x="457200" y="4953157"/>
            <a:ext cx="8229600" cy="1720323"/>
          </a:xfrm>
          <a:prstGeom prst="rect">
            <a:avLst/>
          </a:prstGeom>
        </p:spPr>
        <p:txBody>
          <a:bodyPr/>
          <a:lstStyle/>
          <a:p>
            <a:pPr marL="0" indent="0" algn="ctr">
              <a:spcBef>
                <a:spcPts val="0"/>
              </a:spcBef>
              <a:buSzTx/>
              <a:buFontTx/>
              <a:buNone/>
              <a:defRPr sz="2700"/>
            </a:pPr>
          </a:p>
          <a:p>
            <a:pPr marL="0" indent="0" algn="ctr">
              <a:spcBef>
                <a:spcPts val="0"/>
              </a:spcBef>
              <a:buSzTx/>
              <a:buFontTx/>
              <a:buNone/>
              <a:defRPr sz="2700"/>
            </a:pPr>
            <a:r>
              <a:t>Means that an expression always evaluates to the same result in any context.</a:t>
            </a:r>
          </a:p>
        </p:txBody>
      </p:sp>
      <p:sp>
        <p:nvSpPr>
          <p:cNvPr id="3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7" name="Image" descr="Image"/>
          <p:cNvPicPr>
            <a:picLocks noChangeAspect="1"/>
          </p:cNvPicPr>
          <p:nvPr/>
        </p:nvPicPr>
        <p:blipFill>
          <a:blip r:embed="rId2">
            <a:extLst/>
          </a:blip>
          <a:stretch>
            <a:fillRect/>
          </a:stretch>
        </p:blipFill>
        <p:spPr>
          <a:xfrm>
            <a:off x="3169874" y="2044700"/>
            <a:ext cx="2794001" cy="276860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Group"/>
          <p:cNvSpPr txBox="1"/>
          <p:nvPr/>
        </p:nvSpPr>
        <p:spPr>
          <a:xfrm>
            <a:off x="293128" y="289281"/>
            <a:ext cx="7775082" cy="62794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defRPr sz="1100"/>
            </a:pPr>
            <a:r>
              <a:rPr>
                <a:latin typeface="Comic Sans MS"/>
                <a:ea typeface="Comic Sans MS"/>
                <a:cs typeface="Comic Sans MS"/>
                <a:sym typeface="Comic Sans MS"/>
              </a:rPr>
              <a:t>public void getTodos(FailableCallback&lt;List&lt;Todo&gt;&gt; todosCallback)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getUserPermission(new FailableCallback()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public void accept(UserPermission permission)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if(permission.isValid())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List&lt;Todo&gt; todosFromWeb = // query a web service</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if(!todosCallbackInstance.isDisposed())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if(syncWithUIThread())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todosCallback.accept(todosFromWeb);</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if(!todosCallbackInstance.isDisposed())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if(syncWithUIThread())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todosCallback.error(ex);</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public void error(Exception ex)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 Oh no!</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1100"/>
            </a:pPr>
            <a:r>
              <a:rPr>
                <a:latin typeface="Comic Sans MS"/>
                <a:ea typeface="Comic Sans MS"/>
                <a:cs typeface="Comic Sans MS"/>
                <a:sym typeface="Comic Sans MS"/>
              </a:rPr>
              <a:t>}</a:t>
            </a:r>
          </a:p>
        </p:txBody>
      </p:sp>
      <p:sp>
        <p:nvSpPr>
          <p:cNvPr id="571" name="one service depends on another"/>
          <p:cNvSpPr txBox="1"/>
          <p:nvPr>
            <p:ph type="title"/>
          </p:nvPr>
        </p:nvSpPr>
        <p:spPr>
          <a:xfrm>
            <a:off x="457199" y="-1"/>
            <a:ext cx="8229601" cy="411164"/>
          </a:xfrm>
          <a:prstGeom prst="rect">
            <a:avLst/>
          </a:prstGeom>
        </p:spPr>
        <p:txBody>
          <a:bodyPr/>
          <a:lstStyle>
            <a:lvl1pPr defTabSz="548640">
              <a:defRPr b="1" sz="2160"/>
            </a:lvl1pPr>
          </a:lstStyle>
          <a:p>
            <a:pPr>
              <a:defRPr b="0"/>
            </a:pPr>
            <a:r>
              <a:rPr b="1"/>
              <a:t>one service depends on another</a:t>
            </a:r>
          </a:p>
        </p:txBody>
      </p:sp>
      <p:sp>
        <p:nvSpPr>
          <p:cNvPr id="572" name="public void getUserPermission(FailableCallback&lt;UserPermission&gt; permissionCallback) {…"/>
          <p:cNvSpPr txBox="1"/>
          <p:nvPr/>
        </p:nvSpPr>
        <p:spPr>
          <a:xfrm>
            <a:off x="4902654" y="4049645"/>
            <a:ext cx="3659056" cy="174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700"/>
            </a:pPr>
            <a:r>
              <a:rPr>
                <a:latin typeface="Comic Sans MS"/>
                <a:ea typeface="Comic Sans MS"/>
                <a:cs typeface="Comic Sans MS"/>
                <a:sym typeface="Comic Sans MS"/>
              </a:rPr>
              <a:t>public void getUserPermission(FailableCallback&lt;UserPermission&gt; permissionCallback)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Thread thread = new Thread(()-&gt;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try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UserPermission permission = // query a web service</a:t>
            </a:r>
            <a:endParaRPr>
              <a:latin typeface="Comic Sans MS"/>
              <a:ea typeface="Comic Sans MS"/>
              <a:cs typeface="Comic Sans MS"/>
              <a:sym typeface="Comic Sans MS"/>
            </a:endParaRPr>
          </a:p>
          <a:p>
            <a:pPr>
              <a:defRPr sz="700"/>
            </a:pP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permissionCallback.accept(permission);</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 catch(Exception ex)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permission.error(ex);</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    thread.start();</a:t>
            </a:r>
            <a:endParaRPr>
              <a:latin typeface="Comic Sans MS"/>
              <a:ea typeface="Comic Sans MS"/>
              <a:cs typeface="Comic Sans MS"/>
              <a:sym typeface="Comic Sans MS"/>
            </a:endParaRPr>
          </a:p>
          <a:p>
            <a:pPr>
              <a:defRPr sz="700"/>
            </a:pPr>
            <a:r>
              <a:rPr>
                <a:latin typeface="Comic Sans MS"/>
                <a:ea typeface="Comic Sans MS"/>
                <a:cs typeface="Comic Sans MS"/>
                <a:sym typeface="Comic Sans MS"/>
              </a:rPr>
              <a:t>}</a:t>
            </a:r>
            <a:endParaRPr>
              <a:latin typeface="Comic Sans MS"/>
              <a:ea typeface="Comic Sans MS"/>
              <a:cs typeface="Comic Sans MS"/>
              <a:sym typeface="Comic Sans MS"/>
            </a:endParaR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getPerson(person =&gt; {…"/>
          <p:cNvSpPr/>
          <p:nvPr/>
        </p:nvSpPr>
        <p:spPr>
          <a:xfrm>
            <a:off x="490374" y="905279"/>
            <a:ext cx="7653163" cy="2494528"/>
          </a:xfrm>
          <a:prstGeom prst="roundRect">
            <a:avLst>
              <a:gd name="adj" fmla="val 1230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defTabSz="457200">
              <a:lnSpc>
                <a:spcPts val="4200"/>
              </a:lnSpc>
              <a:defRPr sz="2300">
                <a:latin typeface="Menlo"/>
                <a:ea typeface="Menlo"/>
                <a:cs typeface="Menlo"/>
                <a:sym typeface="Menlo"/>
              </a:defRPr>
            </a:pPr>
            <a:r>
              <a:t>getPerson(person =&gt; {</a:t>
            </a:r>
          </a:p>
          <a:p>
            <a:pPr defTabSz="457200">
              <a:lnSpc>
                <a:spcPts val="4200"/>
              </a:lnSpc>
              <a:defRPr sz="2300">
                <a:latin typeface="Menlo"/>
                <a:ea typeface="Menlo"/>
                <a:cs typeface="Menlo"/>
                <a:sym typeface="Menlo"/>
              </a:defRPr>
            </a:pPr>
            <a:r>
              <a:t>   getPlanet(person, (planet) =&gt; {</a:t>
            </a:r>
          </a:p>
          <a:p>
            <a:pPr defTabSz="457200">
              <a:lnSpc>
                <a:spcPts val="4200"/>
              </a:lnSpc>
              <a:defRPr sz="2300">
                <a:latin typeface="Menlo"/>
                <a:ea typeface="Menlo"/>
                <a:cs typeface="Menlo"/>
                <a:sym typeface="Menlo"/>
              </a:defRPr>
            </a:pPr>
            <a:r>
              <a:t>       getGalaxy(planet, (galaxy) =&gt; {</a:t>
            </a:r>
          </a:p>
          <a:p>
            <a:pPr defTabSz="457200">
              <a:lnSpc>
                <a:spcPts val="4200"/>
              </a:lnSpc>
              <a:defRPr sz="2300">
                <a:latin typeface="Menlo"/>
                <a:ea typeface="Menlo"/>
                <a:cs typeface="Menlo"/>
                <a:sym typeface="Menlo"/>
              </a:defRPr>
            </a:pPr>
            <a:r>
              <a:t>           console.log(galaxy);</a:t>
            </a:r>
          </a:p>
          <a:p>
            <a:pPr defTabSz="457200">
              <a:lnSpc>
                <a:spcPts val="4200"/>
              </a:lnSpc>
              <a:defRPr sz="2300">
                <a:latin typeface="Menlo"/>
                <a:ea typeface="Menlo"/>
                <a:cs typeface="Menlo"/>
                <a:sym typeface="Menlo"/>
              </a:defRPr>
            </a:pPr>
            <a:r>
              <a:t>       });</a:t>
            </a:r>
          </a:p>
          <a:p>
            <a:pPr defTabSz="457200">
              <a:lnSpc>
                <a:spcPts val="4200"/>
              </a:lnSpc>
              <a:defRPr sz="2300">
                <a:latin typeface="Menlo"/>
                <a:ea typeface="Menlo"/>
                <a:cs typeface="Menlo"/>
                <a:sym typeface="Menlo"/>
              </a:defRPr>
            </a:pPr>
            <a:r>
              <a:t>   });</a:t>
            </a:r>
          </a:p>
          <a:p>
            <a:pPr defTabSz="457200">
              <a:lnSpc>
                <a:spcPts val="4200"/>
              </a:lnSpc>
              <a:defRPr sz="2300">
                <a:latin typeface="Menlo"/>
                <a:ea typeface="Menlo"/>
                <a:cs typeface="Menlo"/>
                <a:sym typeface="Menlo"/>
              </a:defRPr>
            </a:pPr>
            <a:r>
              <a:t>});</a:t>
            </a:r>
          </a:p>
        </p:txBody>
      </p:sp>
      <p:sp>
        <p:nvSpPr>
          <p:cNvPr id="575" name="Rounded Rectangle"/>
          <p:cNvSpPr/>
          <p:nvPr/>
        </p:nvSpPr>
        <p:spPr>
          <a:xfrm>
            <a:off x="685800" y="4328402"/>
            <a:ext cx="7653162" cy="2148599"/>
          </a:xfrm>
          <a:prstGeom prst="roundRect">
            <a:avLst>
              <a:gd name="adj" fmla="val 8481"/>
            </a:avLst>
          </a:prstGeom>
          <a:solidFill>
            <a:srgbClr val="FFFFFF"/>
          </a:solidFill>
          <a:ln w="25400">
            <a:solidFill>
              <a:srgbClr val="000000"/>
            </a:solidFill>
            <a:bevel/>
          </a:ln>
        </p:spPr>
        <p:txBody>
          <a:bodyPr lIns="45719" rIns="45719" anchor="ctr"/>
          <a:lstStyle/>
          <a:p>
            <a:pPr/>
          </a:p>
        </p:txBody>
      </p:sp>
      <p:sp>
        <p:nvSpPr>
          <p:cNvPr id="576" name="getPerson(person)…"/>
          <p:cNvSpPr txBox="1"/>
          <p:nvPr/>
        </p:nvSpPr>
        <p:spPr>
          <a:xfrm>
            <a:off x="830657" y="4427483"/>
            <a:ext cx="7363447" cy="1932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defTabSz="457200">
              <a:lnSpc>
                <a:spcPts val="4000"/>
              </a:lnSpc>
              <a:defRPr sz="2100">
                <a:solidFill>
                  <a:srgbClr val="303336"/>
                </a:solidFill>
                <a:latin typeface="Menlo"/>
                <a:ea typeface="Menlo"/>
                <a:cs typeface="Menlo"/>
                <a:sym typeface="Menlo"/>
              </a:defRPr>
            </a:pPr>
            <a:r>
              <a:t>getPerson(person)</a:t>
            </a:r>
          </a:p>
          <a:p>
            <a:pPr defTabSz="457200">
              <a:lnSpc>
                <a:spcPts val="4000"/>
              </a:lnSpc>
              <a:defRPr sz="2100">
                <a:solidFill>
                  <a:srgbClr val="303336"/>
                </a:solidFill>
                <a:latin typeface="Menlo"/>
                <a:ea typeface="Menlo"/>
                <a:cs typeface="Menlo"/>
                <a:sym typeface="Menlo"/>
              </a:defRPr>
            </a:pPr>
            <a:r>
              <a:t>  .map(person =&gt; getPlanet(person))</a:t>
            </a:r>
          </a:p>
          <a:p>
            <a:pPr defTabSz="457200">
              <a:lnSpc>
                <a:spcPts val="4000"/>
              </a:lnSpc>
              <a:defRPr sz="2100">
                <a:solidFill>
                  <a:srgbClr val="303336"/>
                </a:solidFill>
                <a:latin typeface="Menlo"/>
                <a:ea typeface="Menlo"/>
                <a:cs typeface="Menlo"/>
                <a:sym typeface="Menlo"/>
              </a:defRPr>
            </a:pPr>
            <a:r>
              <a:t>  .map(planet =&gt; getGalaxy(planet))</a:t>
            </a:r>
          </a:p>
          <a:p>
            <a:pPr defTabSz="457200">
              <a:lnSpc>
                <a:spcPts val="4000"/>
              </a:lnSpc>
              <a:defRPr sz="2100">
                <a:solidFill>
                  <a:srgbClr val="303336"/>
                </a:solidFill>
                <a:latin typeface="Menlo"/>
                <a:ea typeface="Menlo"/>
                <a:cs typeface="Menlo"/>
                <a:sym typeface="Menlo"/>
              </a:defRPr>
            </a:pPr>
            <a:r>
              <a:t>  .mergeAll()</a:t>
            </a:r>
          </a:p>
          <a:p>
            <a:pPr defTabSz="457200">
              <a:lnSpc>
                <a:spcPts val="4000"/>
              </a:lnSpc>
              <a:defRPr sz="2100">
                <a:solidFill>
                  <a:srgbClr val="303336"/>
                </a:solidFill>
                <a:latin typeface="Menlo"/>
                <a:ea typeface="Menlo"/>
                <a:cs typeface="Menlo"/>
                <a:sym typeface="Menlo"/>
              </a:defRPr>
            </a:pPr>
            <a:r>
              <a:t>  .subscribe(galaxy =&gt; console.log(galaxy));</a:t>
            </a:r>
            <a:endParaRPr>
              <a:solidFill>
                <a:srgbClr val="393318"/>
              </a:solidFill>
            </a:endParaRPr>
          </a:p>
        </p:txBody>
      </p:sp>
      <p:sp>
        <p:nvSpPr>
          <p:cNvPr id="577" name="Shape"/>
          <p:cNvSpPr/>
          <p:nvPr/>
        </p:nvSpPr>
        <p:spPr>
          <a:xfrm>
            <a:off x="4050255" y="3655155"/>
            <a:ext cx="533401"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25400">
            <a:solidFill>
              <a:srgbClr val="3A5E8A"/>
            </a:solidFill>
            <a:bevel/>
          </a:ln>
        </p:spPr>
        <p:txBody>
          <a:bodyPr lIns="45719" rIns="45719" anchor="ctr"/>
          <a:lstStyle/>
          <a:p>
            <a:pPr algn="ctr">
              <a:defRPr>
                <a:solidFill>
                  <a:srgbClr val="FFFFFF"/>
                </a:solidFill>
              </a:defRPr>
            </a:pPr>
          </a:p>
        </p:txBody>
      </p:sp>
      <p:sp>
        <p:nvSpPr>
          <p:cNvPr id="578" name="Callback Hell"/>
          <p:cNvSpPr txBox="1"/>
          <p:nvPr>
            <p:ph type="title"/>
          </p:nvPr>
        </p:nvSpPr>
        <p:spPr>
          <a:xfrm>
            <a:off x="457200" y="92076"/>
            <a:ext cx="8229600" cy="776891"/>
          </a:xfrm>
          <a:prstGeom prst="rect">
            <a:avLst/>
          </a:prstGeom>
        </p:spPr>
        <p:txBody>
          <a:bodyPr/>
          <a:lstStyle>
            <a:lvl1pPr>
              <a:defRPr sz="4200"/>
            </a:lvl1pPr>
          </a:lstStyle>
          <a:p>
            <a:pPr/>
            <a:r>
              <a:t>Callback Hell</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var cold = new Observable((observer) =&gt; {…"/>
          <p:cNvSpPr/>
          <p:nvPr/>
        </p:nvSpPr>
        <p:spPr>
          <a:xfrm>
            <a:off x="551881" y="1345070"/>
            <a:ext cx="7653162" cy="2494529"/>
          </a:xfrm>
          <a:prstGeom prst="roundRect">
            <a:avLst>
              <a:gd name="adj" fmla="val 12309"/>
            </a:avLst>
          </a:prstGeom>
          <a:solidFill>
            <a:srgbClr val="FFFFFF"/>
          </a:solidFill>
          <a:ln w="25400">
            <a:solidFill>
              <a:srgbClr val="000000"/>
            </a:solidFill>
            <a:bevel/>
          </a:ln>
          <a:extLst>
            <a:ext uri="{C572A759-6A51-4108-AA02-DFA0A04FC94B}">
              <ma14:wrappingTextBoxFlag xmlns:ma14="http://schemas.microsoft.com/office/mac/drawingml/2011/main" val="1"/>
            </a:ext>
          </a:extLst>
        </p:spPr>
        <p:txBody>
          <a:bodyPr lIns="45719" rIns="45719" anchor="ctr"/>
          <a:lstStyle/>
          <a:p>
            <a:pPr>
              <a:defRPr sz="1600"/>
            </a:pPr>
            <a:r>
              <a:t>var cold = new Observable((observer) =&gt; {</a:t>
            </a:r>
          </a:p>
          <a:p>
            <a:pPr>
              <a:defRPr sz="1600"/>
            </a:pPr>
            <a:r>
              <a:t>  const source = new Observable((observer) =&gt; {</a:t>
            </a:r>
          </a:p>
          <a:p>
            <a:pPr>
              <a:defRPr sz="1600"/>
            </a:pPr>
            <a:r>
              <a:t>  const socket = new WebSocket('ws://someurl');</a:t>
            </a:r>
          </a:p>
          <a:p>
            <a:pPr>
              <a:defRPr sz="1600"/>
            </a:pPr>
            <a:r>
              <a:t>  socket.addEventListener('message', (e) =&gt; observer.next(e));</a:t>
            </a:r>
          </a:p>
          <a:p>
            <a:pPr>
              <a:defRPr sz="1600"/>
            </a:pPr>
            <a:r>
              <a:t>  return () =&gt; socket.close();</a:t>
            </a:r>
          </a:p>
          <a:p>
            <a:pPr>
              <a:defRPr sz="1600"/>
            </a:pPr>
            <a:r>
              <a:t>});</a:t>
            </a:r>
          </a:p>
        </p:txBody>
      </p:sp>
      <p:sp>
        <p:nvSpPr>
          <p:cNvPr id="581" name="Rounded Rectangle"/>
          <p:cNvSpPr/>
          <p:nvPr/>
        </p:nvSpPr>
        <p:spPr>
          <a:xfrm>
            <a:off x="685800" y="4328402"/>
            <a:ext cx="7653162" cy="2148599"/>
          </a:xfrm>
          <a:prstGeom prst="roundRect">
            <a:avLst>
              <a:gd name="adj" fmla="val 8481"/>
            </a:avLst>
          </a:prstGeom>
          <a:solidFill>
            <a:srgbClr val="FFFFFF"/>
          </a:solidFill>
          <a:ln w="25400">
            <a:solidFill>
              <a:srgbClr val="000000"/>
            </a:solidFill>
            <a:bevel/>
          </a:ln>
        </p:spPr>
        <p:txBody>
          <a:bodyPr lIns="45719" rIns="45719" anchor="ctr"/>
          <a:lstStyle/>
          <a:p>
            <a:pPr/>
          </a:p>
        </p:txBody>
      </p:sp>
      <p:sp>
        <p:nvSpPr>
          <p:cNvPr id="582" name="const socket = new WebSocket(‘ws://someurl');…"/>
          <p:cNvSpPr txBox="1"/>
          <p:nvPr/>
        </p:nvSpPr>
        <p:spPr>
          <a:xfrm>
            <a:off x="830657" y="4744983"/>
            <a:ext cx="7363447" cy="1297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pPr>
            <a:r>
              <a:t>const socket = new WebSocket(‘</a:t>
            </a:r>
            <a:r>
              <a:rPr u="sng">
                <a:solidFill>
                  <a:srgbClr val="0000FF"/>
                </a:solidFill>
                <a:uFill>
                  <a:solidFill>
                    <a:srgbClr val="0000FF"/>
                  </a:solidFill>
                </a:uFill>
                <a:hlinkClick r:id="rId2" invalidUrl="" action="" tgtFrame="" tooltip="" history="1" highlightClick="0" endSnd="0"/>
              </a:rPr>
              <a:t>ws://someurl'</a:t>
            </a:r>
            <a:r>
              <a:t>);</a:t>
            </a:r>
          </a:p>
          <a:p>
            <a:pPr>
              <a:defRPr sz="1600"/>
            </a:pPr>
          </a:p>
          <a:p>
            <a:pPr>
              <a:defRPr sz="1600"/>
            </a:pPr>
            <a:r>
              <a:t>const hot = new Observable((observer) =&gt; {</a:t>
            </a:r>
          </a:p>
          <a:p>
            <a:pPr>
              <a:defRPr sz="1600"/>
            </a:pPr>
            <a:r>
              <a:t>  socket.addEventListener('message', (e) =&gt; observer.next(e));</a:t>
            </a:r>
          </a:p>
          <a:p>
            <a:pPr>
              <a:defRPr sz="1600"/>
            </a:pPr>
            <a:r>
              <a:t>});</a:t>
            </a:r>
          </a:p>
        </p:txBody>
      </p:sp>
      <p:sp>
        <p:nvSpPr>
          <p:cNvPr id="583" name="Hot vs Cold"/>
          <p:cNvSpPr txBox="1"/>
          <p:nvPr>
            <p:ph type="title"/>
          </p:nvPr>
        </p:nvSpPr>
        <p:spPr>
          <a:xfrm>
            <a:off x="457200" y="92076"/>
            <a:ext cx="8229600" cy="776891"/>
          </a:xfrm>
          <a:prstGeom prst="rect">
            <a:avLst/>
          </a:prstGeom>
        </p:spPr>
        <p:txBody>
          <a:bodyPr/>
          <a:lstStyle>
            <a:lvl1pPr>
              <a:defRPr sz="4200"/>
            </a:lvl1pPr>
          </a:lstStyle>
          <a:p>
            <a:pPr/>
            <a:r>
              <a:t>Hot vs Cold</a:t>
            </a:r>
          </a:p>
        </p:txBody>
      </p:sp>
      <p:sp>
        <p:nvSpPr>
          <p:cNvPr id="584" name="COLD is when Producers created *inside*"/>
          <p:cNvSpPr txBox="1"/>
          <p:nvPr/>
        </p:nvSpPr>
        <p:spPr>
          <a:xfrm>
            <a:off x="782985" y="934298"/>
            <a:ext cx="379339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COLD is when Producers created *inside*</a:t>
            </a:r>
          </a:p>
        </p:txBody>
      </p:sp>
      <p:sp>
        <p:nvSpPr>
          <p:cNvPr id="585" name="HOT is when your Producers created *outside*"/>
          <p:cNvSpPr txBox="1"/>
          <p:nvPr/>
        </p:nvSpPr>
        <p:spPr>
          <a:xfrm>
            <a:off x="898583" y="3917630"/>
            <a:ext cx="4283731"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HOT is when your Producers created *outside*</a:t>
            </a:r>
          </a:p>
        </p:txBody>
      </p:sp>
      <p:sp>
        <p:nvSpPr>
          <p:cNvPr id="586" name="anything that subscribes to `source` will share the same WebSocket instance. It will effectively multicast to all subscribers now."/>
          <p:cNvSpPr txBox="1"/>
          <p:nvPr/>
        </p:nvSpPr>
        <p:spPr>
          <a:xfrm>
            <a:off x="314900" y="6382257"/>
            <a:ext cx="891079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anything that subscribes to `source` will share the same WebSocket instance. It will effectively multicast to all subscribers now. </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Hot vs Cold"/>
          <p:cNvSpPr txBox="1"/>
          <p:nvPr>
            <p:ph type="title"/>
          </p:nvPr>
        </p:nvSpPr>
        <p:spPr>
          <a:prstGeom prst="rect">
            <a:avLst/>
          </a:prstGeom>
        </p:spPr>
        <p:txBody>
          <a:bodyPr/>
          <a:lstStyle/>
          <a:p>
            <a:pPr/>
            <a:r>
              <a:t>Hot vs Cold</a:t>
            </a:r>
          </a:p>
        </p:txBody>
      </p:sp>
      <p:sp>
        <p:nvSpPr>
          <p:cNvPr id="589" name="When an observer subscribes to a hot observable, it will get all values in the stream that are emitted after it subscribes. The values are shared among all subscribers. For example, even if no one has subscribed to a thermometer, it measures and publishes the current temperature. When a subscriber registers to the stream, it automatically receives the next measure.…"/>
          <p:cNvSpPr txBox="1"/>
          <p:nvPr>
            <p:ph type="body" idx="1"/>
          </p:nvPr>
        </p:nvSpPr>
        <p:spPr>
          <a:xfrm>
            <a:off x="457200" y="1600200"/>
            <a:ext cx="8101228" cy="5257800"/>
          </a:xfrm>
          <a:prstGeom prst="rect">
            <a:avLst/>
          </a:prstGeom>
        </p:spPr>
        <p:txBody>
          <a:bodyPr/>
          <a:lstStyle/>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r>
              <a:t>When an observer subscribes to a hot observable, it will get all values in the stream that are emitted </a:t>
            </a:r>
            <a:r>
              <a:rPr b="1">
                <a:latin typeface="+mj-lt"/>
                <a:ea typeface="+mj-ea"/>
                <a:cs typeface="+mj-cs"/>
                <a:sym typeface="Helvetica"/>
              </a:rPr>
              <a:t>after</a:t>
            </a:r>
            <a:r>
              <a:t> it subscribes. The values are shared among all subscribers. For example, even if no one has subscribed to a thermometer, it measures and publishes the current temperature. When a subscriber registers to the stream, it automatically receives the next measure.</a:t>
            </a: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p>
          <a:p>
            <a: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pPr>
            <a:r>
              <a:t> The data produced by a cold stream is not shared among subscribers and when you subscribe you get all the items.</a:t>
            </a:r>
          </a:p>
        </p:txBody>
      </p:sp>
      <p:sp>
        <p:nvSpPr>
          <p:cNvPr id="5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Hot observable are like event bus (broad cast), who ever listens get the event…"/>
          <p:cNvSpPr txBox="1"/>
          <p:nvPr>
            <p:ph type="body" idx="1"/>
          </p:nvPr>
        </p:nvSpPr>
        <p:spPr>
          <a:prstGeom prst="rect">
            <a:avLst/>
          </a:prstGeom>
        </p:spPr>
        <p:txBody>
          <a:bodyPr/>
          <a:lstStyle/>
          <a:p>
            <a:pPr/>
            <a:r>
              <a:t>Hot observable are like event bus (broad cast), who ever listens get the event</a:t>
            </a:r>
          </a:p>
          <a:p>
            <a:pPr/>
            <a:r>
              <a:t>Cold observable are like point to point. Message are published for a given subscriber.</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 name="Appendix"/>
          <p:cNvSpPr txBox="1"/>
          <p:nvPr>
            <p:ph type="ctrTitle"/>
          </p:nvPr>
        </p:nvSpPr>
        <p:spPr>
          <a:prstGeom prst="rect">
            <a:avLst/>
          </a:prstGeom>
        </p:spPr>
        <p:txBody>
          <a:bodyPr/>
          <a:lstStyle/>
          <a:p>
            <a:pPr/>
            <a:r>
              <a:t>Appendix</a:t>
            </a:r>
          </a:p>
        </p:txBody>
      </p:sp>
      <p:sp>
        <p:nvSpPr>
          <p:cNvPr id="5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 name="The Reactive Manifesto"/>
          <p:cNvSpPr txBox="1"/>
          <p:nvPr>
            <p:ph type="title"/>
          </p:nvPr>
        </p:nvSpPr>
        <p:spPr>
          <a:prstGeom prst="rect">
            <a:avLst/>
          </a:prstGeom>
        </p:spPr>
        <p:txBody>
          <a:bodyPr/>
          <a:lstStyle>
            <a:lvl1pPr defTabSz="321468">
              <a:lnSpc>
                <a:spcPts val="4500"/>
              </a:lnSpc>
              <a:defRPr sz="3000">
                <a:latin typeface="Times"/>
                <a:ea typeface="Times"/>
                <a:cs typeface="Times"/>
                <a:sym typeface="Times"/>
              </a:defRPr>
            </a:lvl1pPr>
          </a:lstStyle>
          <a:p>
            <a:pPr/>
            <a:r>
              <a:t>The Reactive Manifesto</a:t>
            </a:r>
          </a:p>
        </p:txBody>
      </p:sp>
      <p:pic>
        <p:nvPicPr>
          <p:cNvPr id="598" name="Image" descr="Image"/>
          <p:cNvPicPr>
            <a:picLocks noChangeAspect="1"/>
          </p:cNvPicPr>
          <p:nvPr/>
        </p:nvPicPr>
        <p:blipFill>
          <a:blip r:embed="rId2">
            <a:extLst/>
          </a:blip>
          <a:stretch>
            <a:fillRect/>
          </a:stretch>
        </p:blipFill>
        <p:spPr>
          <a:xfrm>
            <a:off x="52096" y="2868683"/>
            <a:ext cx="4759379" cy="2335071"/>
          </a:xfrm>
          <a:prstGeom prst="rect">
            <a:avLst/>
          </a:prstGeom>
          <a:ln w="3175">
            <a:miter lim="400000"/>
          </a:ln>
        </p:spPr>
      </p:pic>
      <p:pic>
        <p:nvPicPr>
          <p:cNvPr id="599" name="Image" descr="Image"/>
          <p:cNvPicPr>
            <a:picLocks noChangeAspect="1"/>
          </p:cNvPicPr>
          <p:nvPr/>
        </p:nvPicPr>
        <p:blipFill>
          <a:blip r:embed="rId3">
            <a:extLst/>
          </a:blip>
          <a:stretch>
            <a:fillRect/>
          </a:stretch>
        </p:blipFill>
        <p:spPr>
          <a:xfrm>
            <a:off x="4822519" y="2859142"/>
            <a:ext cx="4203846" cy="2354154"/>
          </a:xfrm>
          <a:prstGeom prst="rect">
            <a:avLst/>
          </a:prstGeom>
          <a:ln w="3175">
            <a:miter lim="400000"/>
          </a:ln>
        </p:spPr>
      </p:pic>
      <p:sp>
        <p:nvSpPr>
          <p:cNvPr id="600" name="The Reactive Manifesto (http://www.reactivemanifesto.org/) is a document defining the four reactive principles"/>
          <p:cNvSpPr txBox="1"/>
          <p:nvPr/>
        </p:nvSpPr>
        <p:spPr>
          <a:xfrm>
            <a:off x="631669" y="5675435"/>
            <a:ext cx="7880663" cy="554038"/>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algn="ctr" defTabSz="321468">
              <a:lnSpc>
                <a:spcPts val="2900"/>
              </a:lnSpc>
              <a:defRPr sz="1600">
                <a:latin typeface="Times"/>
                <a:ea typeface="Times"/>
                <a:cs typeface="Times"/>
                <a:sym typeface="Times"/>
              </a:defRPr>
            </a:lvl1pPr>
          </a:lstStyle>
          <a:p>
            <a:pPr/>
            <a:r>
              <a:t>The Reactive Manifesto (http://www.reactivemanifesto.org/) is a document defining the four reactive principles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reactive manifesto vs reactive programming"/>
          <p:cNvSpPr txBox="1"/>
          <p:nvPr>
            <p:ph type="title"/>
          </p:nvPr>
        </p:nvSpPr>
        <p:spPr>
          <a:prstGeom prst="rect">
            <a:avLst/>
          </a:prstGeom>
        </p:spPr>
        <p:txBody>
          <a:bodyPr/>
          <a:lstStyle/>
          <a:p>
            <a:pPr/>
            <a:r>
              <a:t>reactive manifesto vs reactive programming</a:t>
            </a:r>
          </a:p>
        </p:txBody>
      </p:sp>
      <p:sp>
        <p:nvSpPr>
          <p:cNvPr id="603" name="Using reactive programming does not build a reactive system. Reactive systems, as defined in the reactive manifesto, are an architectural style to build responsive distributed systems. Reactive Systems could be seen as distributed systems done right. A reactive system is characterized by four properties:…"/>
          <p:cNvSpPr txBox="1"/>
          <p:nvPr>
            <p:ph type="body" idx="1"/>
          </p:nvPr>
        </p:nvSpPr>
        <p:spPr>
          <a:prstGeom prst="rect">
            <a:avLst/>
          </a:prstGeom>
        </p:spPr>
        <p:txBody>
          <a:bodyPr/>
          <a:lstStyle/>
          <a:p>
            <a:pPr marL="0" indent="0" defTabSz="356615">
              <a:lnSpc>
                <a:spcPts val="4200"/>
              </a:lnSpc>
              <a:buSzTx/>
              <a:buFontTx/>
              <a:buNone/>
              <a:defRPr sz="1560">
                <a:solidFill>
                  <a:srgbClr val="646464"/>
                </a:solidFill>
                <a:latin typeface="Helvetica Light"/>
                <a:ea typeface="Helvetica Light"/>
                <a:cs typeface="Helvetica Light"/>
                <a:sym typeface="Helvetica Light"/>
              </a:defRPr>
            </a:pPr>
            <a:r>
              <a:t> Using </a:t>
            </a:r>
            <a:r>
              <a:rPr b="1">
                <a:latin typeface="+mj-lt"/>
                <a:ea typeface="+mj-ea"/>
                <a:cs typeface="+mj-cs"/>
                <a:sym typeface="Helvetica"/>
              </a:rPr>
              <a:t>reactive programming does not build a reactive system</a:t>
            </a:r>
            <a:r>
              <a:t>. Reactive systems, as defined in the </a:t>
            </a:r>
            <a:r>
              <a:rPr>
                <a:solidFill>
                  <a:srgbClr val="0066CC"/>
                </a:solidFill>
                <a:hlinkClick r:id="rId2" invalidUrl="" action="" tgtFrame="" tooltip="" history="1" highlightClick="0" endSnd="0"/>
              </a:rPr>
              <a:t>reactive manifesto</a:t>
            </a:r>
            <a:r>
              <a:t>, are an architectural style to </a:t>
            </a:r>
            <a:r>
              <a:rPr i="1">
                <a:latin typeface="+mj-lt"/>
                <a:ea typeface="+mj-ea"/>
                <a:cs typeface="+mj-cs"/>
                <a:sym typeface="Helvetica"/>
              </a:rPr>
              <a:t>build responsive distributed systems</a:t>
            </a:r>
            <a:r>
              <a:t>. Reactive Systems could be seen as distributed systems done right. A reactive system is characterized by four properties:</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Responsive</a:t>
            </a:r>
            <a:r>
              <a:t>: a reactive system needs to handle requests in a reasonable time (I let you define reasonable).</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Resilient</a:t>
            </a:r>
            <a:r>
              <a:t>: a reactive system must stay responsive in the face of failures (crash, timeout, 500 errors… ), so it must be designed for failures and deal with them appropriately.</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Elastic</a:t>
            </a:r>
            <a:r>
              <a:t>: a reactive system must stay responsive under various loads. Consequently, it must scale up and down, and be able to handle the load with minimal resources.</a:t>
            </a:r>
          </a:p>
          <a:p>
            <a:pPr marL="356615" indent="-247650" defTabSz="356615">
              <a:lnSpc>
                <a:spcPts val="4200"/>
              </a:lnSpc>
              <a:spcBef>
                <a:spcPts val="0"/>
              </a:spcBef>
              <a:buClr>
                <a:srgbClr val="646464"/>
              </a:buClr>
              <a:buFont typeface="Helvetica"/>
              <a:defRPr sz="1560">
                <a:solidFill>
                  <a:srgbClr val="646464"/>
                </a:solidFill>
                <a:latin typeface="Helvetica Light"/>
                <a:ea typeface="Helvetica Light"/>
                <a:cs typeface="Helvetica Light"/>
                <a:sym typeface="Helvetica Light"/>
              </a:defRPr>
            </a:pPr>
            <a:r>
              <a:rPr b="1">
                <a:latin typeface="+mj-lt"/>
                <a:ea typeface="+mj-ea"/>
                <a:cs typeface="+mj-cs"/>
                <a:sym typeface="Helvetica"/>
              </a:rPr>
              <a:t>Message driven</a:t>
            </a:r>
            <a:r>
              <a:t>: components from a reactive system interacts using asynchronous message passing.</a:t>
            </a:r>
          </a:p>
          <a:p>
            <a:pPr marL="0" indent="0" defTabSz="356615">
              <a:lnSpc>
                <a:spcPts val="4200"/>
              </a:lnSpc>
              <a:buSzTx/>
              <a:buFontTx/>
              <a:buNone/>
              <a:defRPr sz="1560">
                <a:solidFill>
                  <a:srgbClr val="646464"/>
                </a:solidFill>
                <a:latin typeface="Helvetica Light"/>
                <a:ea typeface="Helvetica Light"/>
                <a:cs typeface="Helvetica Light"/>
                <a:sym typeface="Helvetica Light"/>
              </a:defRPr>
            </a:pPr>
            <a:r>
              <a:t>Despite the simplicity of these fundamental principles of reactive systems, building one of them is tricky. Typically, each node needs to embrace an asynchronous non-blocking development model, a task-based concurrency model and uses non-blocking I/O. </a:t>
            </a:r>
          </a:p>
        </p:txBody>
      </p:sp>
      <p:sp>
        <p:nvSpPr>
          <p:cNvPr id="6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6" name="Title"/>
          <p:cNvSpPr txBox="1"/>
          <p:nvPr>
            <p:ph type="title"/>
          </p:nvPr>
        </p:nvSpPr>
        <p:spPr>
          <a:prstGeom prst="rect">
            <a:avLst/>
          </a:prstGeom>
        </p:spPr>
        <p:txBody>
          <a:bodyPr/>
          <a:lstStyle/>
          <a:p>
            <a:pPr/>
          </a:p>
        </p:txBody>
      </p:sp>
      <p:sp>
        <p:nvSpPr>
          <p:cNvPr id="607" name="Reactive Programming and Reactive eXtension provides a development model to tame the asynchronous beast. By using it wisely, your code is going to stay readable, and understandable. However, using reactive programming does not transform your system into a Reactive System."/>
          <p:cNvSpPr txBox="1"/>
          <p:nvPr>
            <p:ph type="body" idx="1"/>
          </p:nvPr>
        </p:nvSpPr>
        <p:spPr>
          <a:prstGeom prst="rect">
            <a:avLst/>
          </a:prstGeom>
        </p:spPr>
        <p:txBody>
          <a:bodyPr/>
          <a:lstStyle>
            <a:lvl1pPr marL="0" indent="0" defTabSz="457200">
              <a:lnSpc>
                <a:spcPts val="4700"/>
              </a:lnSpc>
              <a:spcBef>
                <a:spcPts val="0"/>
              </a:spcBef>
              <a:buSzTx/>
              <a:buFontTx/>
              <a:buNone/>
              <a:defRPr sz="2000">
                <a:solidFill>
                  <a:srgbClr val="646464"/>
                </a:solidFill>
                <a:latin typeface="Helvetica Light"/>
                <a:ea typeface="Helvetica Light"/>
                <a:cs typeface="Helvetica Light"/>
                <a:sym typeface="Helvetica Light"/>
              </a:defRPr>
            </a:lvl1pPr>
          </a:lstStyle>
          <a:p>
            <a:pPr/>
            <a:r>
              <a:t>Reactive Programming and Reactive eXtension provides a development model to tame the asynchronous beast. By using it wisely, your code is going to stay readable, and understandable. However, using reactive programming does not transform your system into a Reactive System. </a:t>
            </a:r>
          </a:p>
        </p:txBody>
      </p:sp>
      <p:sp>
        <p:nvSpPr>
          <p:cNvPr id="6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0" name="if a program propagates all the changes that modify its data to all the interested parties (users, other programs, components, and subparts), then this program can be called reactive."/>
          <p:cNvSpPr txBox="1"/>
          <p:nvPr>
            <p:ph type="body" idx="1"/>
          </p:nvPr>
        </p:nvSpPr>
        <p:spPr>
          <a:prstGeom prst="rect">
            <a:avLst/>
          </a:prstGeom>
        </p:spPr>
        <p:txBody>
          <a:bodyPr/>
          <a:lstStyle>
            <a:lvl1pPr marL="0" indent="0" algn="ctr" defTabSz="321468">
              <a:lnSpc>
                <a:spcPts val="3800"/>
              </a:lnSpc>
              <a:spcBef>
                <a:spcPts val="0"/>
              </a:spcBef>
              <a:buSzTx/>
              <a:buNone/>
              <a:defRPr sz="2400">
                <a:latin typeface="Times"/>
                <a:ea typeface="Times"/>
                <a:cs typeface="Times"/>
                <a:sym typeface="Times"/>
              </a:defRPr>
            </a:lvl1pPr>
          </a:lstStyle>
          <a:p>
            <a:pPr/>
            <a:r>
              <a:t>if a program propagates all the changes that modify its data to all the interested parties (users, other programs, components, and subparts), then this program can be called reactive.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def sum(upTo):…"/>
          <p:cNvSpPr txBox="1"/>
          <p:nvPr>
            <p:ph type="body" idx="1"/>
          </p:nvPr>
        </p:nvSpPr>
        <p:spPr>
          <a:xfrm>
            <a:off x="533399" y="457199"/>
            <a:ext cx="8229601" cy="6248401"/>
          </a:xfrm>
          <a:prstGeom prst="rect">
            <a:avLst/>
          </a:prstGeom>
          <a:solidFill>
            <a:srgbClr val="FFFFFF"/>
          </a:solidFill>
          <a:ln>
            <a:solidFill>
              <a:srgbClr val="000000"/>
            </a:solidFill>
            <a:bevel/>
          </a:ln>
        </p:spPr>
        <p:txBody>
          <a:bodyPr/>
          <a:lstStyle/>
          <a:p>
            <a:pPr marL="0" indent="0">
              <a:buSzTx/>
              <a:buNone/>
              <a:defRPr sz="3700"/>
            </a:pPr>
          </a:p>
          <a:p>
            <a:pPr marL="0" indent="0">
              <a:spcBef>
                <a:spcPts val="400"/>
              </a:spcBef>
              <a:buSzTx/>
              <a:buNone/>
              <a:defRPr sz="3700"/>
            </a:pPr>
            <a:r>
              <a:t>def sum(upTo):</a:t>
            </a:r>
          </a:p>
          <a:p>
            <a:pPr marL="0" indent="0">
              <a:spcBef>
                <a:spcPts val="400"/>
              </a:spcBef>
              <a:buSzTx/>
              <a:buNone/>
              <a:defRPr sz="3700"/>
            </a:pPr>
            <a:r>
              <a:t>    sum = 0</a:t>
            </a:r>
          </a:p>
          <a:p>
            <a:pPr marL="0" indent="0">
              <a:spcBef>
                <a:spcPts val="400"/>
              </a:spcBef>
              <a:buSzTx/>
              <a:buNone/>
              <a:defRPr sz="3700"/>
            </a:pPr>
            <a:r>
              <a:t>    for i in range(0,upTo):</a:t>
            </a:r>
          </a:p>
          <a:p>
            <a:pPr marL="0" indent="0">
              <a:spcBef>
                <a:spcPts val="400"/>
              </a:spcBef>
              <a:buSzTx/>
              <a:buNone/>
              <a:defRPr sz="3700"/>
            </a:pPr>
            <a:r>
              <a:t>        sum += i</a:t>
            </a:r>
          </a:p>
          <a:p>
            <a:pPr marL="0" indent="0">
              <a:spcBef>
                <a:spcPts val="400"/>
              </a:spcBef>
              <a:buSzTx/>
              <a:buNone/>
              <a:defRPr sz="3700"/>
            </a:pPr>
            <a:r>
              <a:t>    return sum;</a:t>
            </a:r>
          </a:p>
          <a:p>
            <a:pPr marL="0" indent="0">
              <a:buSzTx/>
              <a:buNone/>
              <a:defRPr sz="3700"/>
            </a:pPr>
          </a:p>
          <a:p>
            <a:pPr marL="0" indent="0">
              <a:spcBef>
                <a:spcPts val="400"/>
              </a:spcBef>
              <a:buSzTx/>
              <a:buNone/>
              <a:defRPr sz="3700"/>
            </a:pPr>
            <a:r>
              <a:t>res = sum(10)</a:t>
            </a:r>
          </a:p>
          <a:p>
            <a:pPr marL="0" indent="0">
              <a:spcBef>
                <a:spcPts val="400"/>
              </a:spcBef>
              <a:buSzTx/>
              <a:buNone/>
              <a:defRPr sz="3700"/>
            </a:pPr>
            <a:r>
              <a:t>print(res)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Title"/>
          <p:cNvSpPr txBox="1"/>
          <p:nvPr>
            <p:ph type="title"/>
          </p:nvPr>
        </p:nvSpPr>
        <p:spPr>
          <a:xfrm>
            <a:off x="457200" y="274638"/>
            <a:ext cx="8229600" cy="1143001"/>
          </a:xfrm>
          <a:prstGeom prst="rect">
            <a:avLst/>
          </a:prstGeom>
        </p:spPr>
        <p:txBody>
          <a:bodyPr/>
          <a:lstStyle/>
          <a:p>
            <a:pPr/>
          </a:p>
        </p:txBody>
      </p:sp>
      <p:sp>
        <p:nvSpPr>
          <p:cNvPr id="613" name="Body"/>
          <p:cNvSpPr txBox="1"/>
          <p:nvPr>
            <p:ph type="body" idx="1"/>
          </p:nvPr>
        </p:nvSpPr>
        <p:spPr>
          <a:xfrm>
            <a:off x="457200" y="1600200"/>
            <a:ext cx="8229600" cy="4525963"/>
          </a:xfrm>
          <a:prstGeom prst="rect">
            <a:avLst/>
          </a:prstGeom>
        </p:spPr>
        <p:txBody>
          <a:bodyPr/>
          <a:lstStyle/>
          <a:p>
            <a:pPr/>
          </a:p>
        </p:txBody>
      </p:sp>
      <p:pic>
        <p:nvPicPr>
          <p:cNvPr id="614" name="image4.png" descr="image4.png"/>
          <p:cNvPicPr>
            <a:picLocks noChangeAspect="1"/>
          </p:cNvPicPr>
          <p:nvPr/>
        </p:nvPicPr>
        <p:blipFill>
          <a:blip r:embed="rId2">
            <a:extLst/>
          </a:blip>
          <a:stretch>
            <a:fillRect/>
          </a:stretch>
        </p:blipFill>
        <p:spPr>
          <a:xfrm>
            <a:off x="152398" y="152400"/>
            <a:ext cx="8731407" cy="6172200"/>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7" name="A pure function is a function without side-effects where the output is solely determined by the input"/>
          <p:cNvSpPr txBox="1"/>
          <p:nvPr/>
        </p:nvSpPr>
        <p:spPr>
          <a:xfrm>
            <a:off x="421745" y="1952691"/>
            <a:ext cx="7964275"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A pure function is a function without side-effects where the output is solely determined by the input </a:t>
            </a:r>
          </a:p>
        </p:txBody>
      </p:sp>
      <p:sp>
        <p:nvSpPr>
          <p:cNvPr id="618" name="An idempotent function is one that can be applied multiple times without changing the result -"/>
          <p:cNvSpPr txBox="1"/>
          <p:nvPr/>
        </p:nvSpPr>
        <p:spPr>
          <a:xfrm>
            <a:off x="373322" y="3116579"/>
            <a:ext cx="8397356"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An idempotent function is one that can be applied multiple times without changing the result -</a:t>
            </a:r>
          </a:p>
        </p:txBody>
      </p:sp>
      <p:sp>
        <p:nvSpPr>
          <p:cNvPr id="619" name="A function can be pure, idempotent, both, or neither."/>
          <p:cNvSpPr txBox="1"/>
          <p:nvPr/>
        </p:nvSpPr>
        <p:spPr>
          <a:xfrm>
            <a:off x="1762833" y="4788848"/>
            <a:ext cx="56183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 function can be pure, idempotent, both, or neither.</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621" name="result of performing some operation should be obvious, consistent, and predictable, based upon the name of the operation"/>
          <p:cNvSpPr txBox="1"/>
          <p:nvPr>
            <p:ph type="body" sz="half" idx="1"/>
          </p:nvPr>
        </p:nvSpPr>
        <p:spPr>
          <a:xfrm>
            <a:off x="457199" y="2590801"/>
            <a:ext cx="8229601" cy="2057401"/>
          </a:xfrm>
          <a:prstGeom prst="rect">
            <a:avLst/>
          </a:prstGeom>
        </p:spPr>
        <p:txBody>
          <a:bodyPr/>
          <a:lstStyle>
            <a:lvl1pPr marL="342900" indent="-342900" algn="ctr">
              <a:buSzTx/>
              <a:buNone/>
              <a:defRPr>
                <a:solidFill>
                  <a:srgbClr val="FFFFFF"/>
                </a:solidFill>
              </a:defRPr>
            </a:lvl1pPr>
          </a:lstStyle>
          <a:p>
            <a:pPr>
              <a:defRPr>
                <a:solidFill>
                  <a:srgbClr val="000000"/>
                </a:solidFill>
              </a:defRPr>
            </a:pPr>
            <a:r>
              <a:rPr>
                <a:solidFill>
                  <a:srgbClr val="FFFFFF"/>
                </a:solidFill>
              </a:rPr>
              <a:t>result of performing some operation should be obvious, consistent, and predictable, based upon the name of the operation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4" name="Image" descr="Image"/>
          <p:cNvPicPr>
            <a:picLocks noChangeAspect="1"/>
          </p:cNvPicPr>
          <p:nvPr/>
        </p:nvPicPr>
        <p:blipFill>
          <a:blip r:embed="rId2">
            <a:extLst/>
          </a:blip>
          <a:stretch>
            <a:fillRect/>
          </a:stretch>
        </p:blipFill>
        <p:spPr>
          <a:xfrm>
            <a:off x="0" y="3003425"/>
            <a:ext cx="9144000" cy="851150"/>
          </a:xfrm>
          <a:prstGeom prst="rect">
            <a:avLst/>
          </a:prstGeom>
          <a:ln w="12700">
            <a:miter lim="400000"/>
          </a:ln>
        </p:spPr>
      </p:pic>
      <p:sp>
        <p:nvSpPr>
          <p:cNvPr id="625" name="Stream"/>
          <p:cNvSpPr txBox="1"/>
          <p:nvPr/>
        </p:nvSpPr>
        <p:spPr>
          <a:xfrm>
            <a:off x="707265" y="475689"/>
            <a:ext cx="2115181"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Stream</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8" name="Map"/>
          <p:cNvSpPr txBox="1"/>
          <p:nvPr/>
        </p:nvSpPr>
        <p:spPr>
          <a:xfrm>
            <a:off x="707265" y="475689"/>
            <a:ext cx="124205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Map</a:t>
            </a:r>
          </a:p>
        </p:txBody>
      </p:sp>
      <p:pic>
        <p:nvPicPr>
          <p:cNvPr id="629" name="Image" descr="Image"/>
          <p:cNvPicPr>
            <a:picLocks noChangeAspect="1"/>
          </p:cNvPicPr>
          <p:nvPr/>
        </p:nvPicPr>
        <p:blipFill>
          <a:blip r:embed="rId2">
            <a:extLst/>
          </a:blip>
          <a:stretch>
            <a:fillRect/>
          </a:stretch>
        </p:blipFill>
        <p:spPr>
          <a:xfrm>
            <a:off x="0" y="1917882"/>
            <a:ext cx="9144000" cy="3022236"/>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2" name="filter"/>
          <p:cNvSpPr txBox="1"/>
          <p:nvPr/>
        </p:nvSpPr>
        <p:spPr>
          <a:xfrm>
            <a:off x="707265" y="475689"/>
            <a:ext cx="1552114"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filter</a:t>
            </a:r>
          </a:p>
        </p:txBody>
      </p:sp>
      <p:pic>
        <p:nvPicPr>
          <p:cNvPr id="633" name="Image" descr="Image"/>
          <p:cNvPicPr>
            <a:picLocks noChangeAspect="1"/>
          </p:cNvPicPr>
          <p:nvPr/>
        </p:nvPicPr>
        <p:blipFill>
          <a:blip r:embed="rId2">
            <a:extLst/>
          </a:blip>
          <a:stretch>
            <a:fillRect/>
          </a:stretch>
        </p:blipFill>
        <p:spPr>
          <a:xfrm>
            <a:off x="0" y="1922884"/>
            <a:ext cx="9144000" cy="3012232"/>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6" name="Image" descr="Image"/>
          <p:cNvPicPr>
            <a:picLocks noChangeAspect="1"/>
          </p:cNvPicPr>
          <p:nvPr/>
        </p:nvPicPr>
        <p:blipFill>
          <a:blip r:embed="rId2">
            <a:extLst/>
          </a:blip>
          <a:stretch>
            <a:fillRect/>
          </a:stretch>
        </p:blipFill>
        <p:spPr>
          <a:xfrm>
            <a:off x="0" y="1906275"/>
            <a:ext cx="9144000" cy="3045450"/>
          </a:xfrm>
          <a:prstGeom prst="rect">
            <a:avLst/>
          </a:prstGeom>
          <a:ln w="12700">
            <a:miter lim="400000"/>
          </a:ln>
        </p:spPr>
      </p:pic>
      <p:sp>
        <p:nvSpPr>
          <p:cNvPr id="637" name="Aggregating"/>
          <p:cNvSpPr txBox="1"/>
          <p:nvPr/>
        </p:nvSpPr>
        <p:spPr>
          <a:xfrm>
            <a:off x="707265" y="475689"/>
            <a:ext cx="3460215"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Aggregating</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0" name="Skip Repeats"/>
          <p:cNvSpPr txBox="1"/>
          <p:nvPr/>
        </p:nvSpPr>
        <p:spPr>
          <a:xfrm>
            <a:off x="707265" y="475689"/>
            <a:ext cx="3688728"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Skip Repeats</a:t>
            </a:r>
          </a:p>
        </p:txBody>
      </p:sp>
      <p:pic>
        <p:nvPicPr>
          <p:cNvPr id="641" name="Image" descr="Image"/>
          <p:cNvPicPr>
            <a:picLocks noChangeAspect="1"/>
          </p:cNvPicPr>
          <p:nvPr/>
        </p:nvPicPr>
        <p:blipFill>
          <a:blip r:embed="rId2">
            <a:extLst/>
          </a:blip>
          <a:stretch>
            <a:fillRect/>
          </a:stretch>
        </p:blipFill>
        <p:spPr>
          <a:xfrm>
            <a:off x="0" y="1928149"/>
            <a:ext cx="9144000" cy="3001702"/>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4" name="Image" descr="Image"/>
          <p:cNvPicPr>
            <a:picLocks noChangeAspect="1"/>
          </p:cNvPicPr>
          <p:nvPr/>
        </p:nvPicPr>
        <p:blipFill>
          <a:blip r:embed="rId2">
            <a:extLst/>
          </a:blip>
          <a:stretch>
            <a:fillRect/>
          </a:stretch>
        </p:blipFill>
        <p:spPr>
          <a:xfrm>
            <a:off x="0" y="1452495"/>
            <a:ext cx="9144000" cy="3953010"/>
          </a:xfrm>
          <a:prstGeom prst="rect">
            <a:avLst/>
          </a:prstGeom>
          <a:ln w="12700">
            <a:miter lim="400000"/>
          </a:ln>
        </p:spPr>
      </p:pic>
      <p:sp>
        <p:nvSpPr>
          <p:cNvPr id="645" name="Combine latest"/>
          <p:cNvSpPr txBox="1"/>
          <p:nvPr/>
        </p:nvSpPr>
        <p:spPr>
          <a:xfrm>
            <a:off x="707265" y="475689"/>
            <a:ext cx="4399072"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Combine latest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48" name="Image" descr="Image"/>
          <p:cNvPicPr>
            <a:picLocks noChangeAspect="1"/>
          </p:cNvPicPr>
          <p:nvPr/>
        </p:nvPicPr>
        <p:blipFill>
          <a:blip r:embed="rId2">
            <a:extLst/>
          </a:blip>
          <a:stretch>
            <a:fillRect/>
          </a:stretch>
        </p:blipFill>
        <p:spPr>
          <a:xfrm>
            <a:off x="0" y="1372901"/>
            <a:ext cx="9144000" cy="4112198"/>
          </a:xfrm>
          <a:prstGeom prst="rect">
            <a:avLst/>
          </a:prstGeom>
          <a:ln w="12700">
            <a:miter lim="400000"/>
          </a:ln>
        </p:spPr>
      </p:pic>
      <p:sp>
        <p:nvSpPr>
          <p:cNvPr id="649" name="Zip"/>
          <p:cNvSpPr txBox="1"/>
          <p:nvPr/>
        </p:nvSpPr>
        <p:spPr>
          <a:xfrm>
            <a:off x="707265" y="475689"/>
            <a:ext cx="988428"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Zip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def sum(upTo):…"/>
          <p:cNvSpPr txBox="1"/>
          <p:nvPr>
            <p:ph type="body" idx="1"/>
          </p:nvPr>
        </p:nvSpPr>
        <p:spPr>
          <a:xfrm>
            <a:off x="457200" y="272779"/>
            <a:ext cx="8229600" cy="6248401"/>
          </a:xfrm>
          <a:prstGeom prst="rect">
            <a:avLst/>
          </a:prstGeom>
          <a:solidFill>
            <a:srgbClr val="FFFFFF"/>
          </a:solidFill>
          <a:ln>
            <a:solidFill>
              <a:srgbClr val="000000"/>
            </a:solidFill>
            <a:bevel/>
          </a:ln>
        </p:spPr>
        <p:txBody>
          <a:bodyPr/>
          <a:lstStyle/>
          <a:p>
            <a:pPr marL="0" indent="0">
              <a:spcBef>
                <a:spcPts val="400"/>
              </a:spcBef>
              <a:buSzTx/>
              <a:buNone/>
              <a:defRPr sz="3700"/>
            </a:pPr>
            <a:r>
              <a:t>def sum(upTo):</a:t>
            </a:r>
          </a:p>
          <a:p>
            <a:pPr marL="0" indent="0">
              <a:spcBef>
                <a:spcPts val="400"/>
              </a:spcBef>
              <a:buSzTx/>
              <a:buNone/>
              <a:defRPr sz="3700"/>
            </a:pPr>
            <a:r>
              <a:t>    if (upTo == 0):</a:t>
            </a:r>
          </a:p>
          <a:p>
            <a:pPr marL="0" indent="0">
              <a:spcBef>
                <a:spcPts val="400"/>
              </a:spcBef>
              <a:buSzTx/>
              <a:buNone/>
              <a:defRPr sz="3700"/>
            </a:pPr>
            <a:r>
              <a:t>        return 0</a:t>
            </a:r>
          </a:p>
          <a:p>
            <a:pPr marL="0" indent="0">
              <a:spcBef>
                <a:spcPts val="400"/>
              </a:spcBef>
              <a:buSzTx/>
              <a:buNone/>
              <a:defRPr sz="3700"/>
            </a:pPr>
            <a:r>
              <a:t>    else:</a:t>
            </a:r>
          </a:p>
          <a:p>
            <a:pPr marL="0" indent="0">
              <a:spcBef>
                <a:spcPts val="400"/>
              </a:spcBef>
              <a:buSzTx/>
              <a:buNone/>
              <a:defRPr sz="3700"/>
            </a:pPr>
            <a:r>
              <a:t>        return upTo + sum(upTo - 1)</a:t>
            </a:r>
          </a:p>
          <a:p>
            <a:pPr marL="0" indent="0">
              <a:buSzTx/>
              <a:buNone/>
              <a:defRPr sz="3700"/>
            </a:pPr>
          </a:p>
          <a:p>
            <a:pPr marL="0" indent="0">
              <a:spcBef>
                <a:spcPts val="400"/>
              </a:spcBef>
              <a:buSzTx/>
              <a:buNone/>
              <a:defRPr sz="3700"/>
            </a:pPr>
            <a:r>
              <a:t>res = sum(10)</a:t>
            </a:r>
          </a:p>
          <a:p>
            <a:pPr marL="0" indent="0">
              <a:spcBef>
                <a:spcPts val="400"/>
              </a:spcBef>
              <a:buSzTx/>
              <a:buNone/>
              <a:defRPr sz="3700"/>
            </a:pPr>
            <a:r>
              <a:t>print(res)</a:t>
            </a:r>
          </a:p>
        </p:txBody>
      </p:sp>
      <p:pic>
        <p:nvPicPr>
          <p:cNvPr id="344" name="image3.png" descr="image3.png"/>
          <p:cNvPicPr>
            <a:picLocks noChangeAspect="1"/>
          </p:cNvPicPr>
          <p:nvPr/>
        </p:nvPicPr>
        <p:blipFill>
          <a:blip r:embed="rId3">
            <a:extLst/>
          </a:blip>
          <a:stretch>
            <a:fillRect/>
          </a:stretch>
        </p:blipFill>
        <p:spPr>
          <a:xfrm>
            <a:off x="5255609" y="3709156"/>
            <a:ext cx="2882415" cy="2882415"/>
          </a:xfrm>
          <a:prstGeom prst="rect">
            <a:avLst/>
          </a:prstGeom>
          <a:ln w="12700">
            <a:miter lim="400000"/>
          </a:ln>
        </p:spPr>
      </p:pic>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2" name="Merge"/>
          <p:cNvSpPr txBox="1"/>
          <p:nvPr/>
        </p:nvSpPr>
        <p:spPr>
          <a:xfrm>
            <a:off x="707265" y="475689"/>
            <a:ext cx="1812873"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Merge</a:t>
            </a:r>
          </a:p>
        </p:txBody>
      </p:sp>
      <p:pic>
        <p:nvPicPr>
          <p:cNvPr id="653" name="Image" descr="Image"/>
          <p:cNvPicPr>
            <a:picLocks noChangeAspect="1"/>
          </p:cNvPicPr>
          <p:nvPr/>
        </p:nvPicPr>
        <p:blipFill>
          <a:blip r:embed="rId2">
            <a:extLst/>
          </a:blip>
          <a:stretch>
            <a:fillRect/>
          </a:stretch>
        </p:blipFill>
        <p:spPr>
          <a:xfrm>
            <a:off x="0" y="1381308"/>
            <a:ext cx="9144000" cy="4095384"/>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6" name="appendix"/>
          <p:cNvSpPr txBox="1"/>
          <p:nvPr>
            <p:ph type="title" idx="4294967295"/>
          </p:nvPr>
        </p:nvSpPr>
        <p:spPr>
          <a:xfrm>
            <a:off x="892968" y="2268140"/>
            <a:ext cx="7358064" cy="2321720"/>
          </a:xfrm>
          <a:prstGeom prst="rect">
            <a:avLst/>
          </a:prstGeom>
        </p:spPr>
        <p:txBody>
          <a:bodyPr lIns="35718" tIns="35718" rIns="35718" bIns="35718"/>
          <a:lstStyle>
            <a:lvl1pPr defTabSz="584200">
              <a:defRPr sz="5600">
                <a:latin typeface="Helvetica Light"/>
                <a:ea typeface="Helvetica Light"/>
                <a:cs typeface="Helvetica Light"/>
                <a:sym typeface="Helvetica Light"/>
              </a:defRPr>
            </a:lvl1pPr>
          </a:lstStyle>
          <a:p>
            <a:pPr/>
            <a:r>
              <a:t>appendix</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FP and OOP are orthogonal in nature."/>
          <p:cNvSpPr txBox="1"/>
          <p:nvPr>
            <p:ph type="body" idx="1"/>
          </p:nvPr>
        </p:nvSpPr>
        <p:spPr>
          <a:xfrm>
            <a:off x="457200" y="1600200"/>
            <a:ext cx="8229600" cy="4525963"/>
          </a:xfrm>
          <a:prstGeom prst="rect">
            <a:avLst/>
          </a:prstGeom>
        </p:spPr>
        <p:txBody>
          <a:bodyPr/>
          <a:lstStyle/>
          <a:p>
            <a:pPr/>
          </a:p>
          <a:p>
            <a:pPr/>
          </a:p>
          <a:p>
            <a:pPr marL="0" indent="0" algn="ctr">
              <a:buSzTx/>
              <a:buFontTx/>
              <a:buNone/>
            </a:pPr>
            <a:r>
              <a:rPr b="1"/>
              <a:t>FP and OOP are orthogonal in nature</a:t>
            </a: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Title"/>
          <p:cNvSpPr txBox="1"/>
          <p:nvPr>
            <p:ph type="title"/>
          </p:nvPr>
        </p:nvSpPr>
        <p:spPr>
          <a:prstGeom prst="rect">
            <a:avLst/>
          </a:prstGeom>
        </p:spPr>
        <p:txBody>
          <a:bodyPr/>
          <a:lstStyle/>
          <a:p>
            <a:pPr/>
          </a:p>
        </p:txBody>
      </p:sp>
      <p:sp>
        <p:nvSpPr>
          <p:cNvPr id="661" name="Reactive programming deals with data. Ultimately this is a special case of event-driven programming."/>
          <p:cNvSpPr txBox="1"/>
          <p:nvPr/>
        </p:nvSpPr>
        <p:spPr>
          <a:xfrm>
            <a:off x="10356" y="3024981"/>
            <a:ext cx="9123288" cy="8080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584200">
              <a:defRPr sz="2400">
                <a:latin typeface="Helvetica Light"/>
                <a:ea typeface="Helvetica Light"/>
                <a:cs typeface="Helvetica Light"/>
                <a:sym typeface="Helvetica Light"/>
              </a:defRPr>
            </a:lvl1pPr>
          </a:lstStyle>
          <a:p>
            <a:pPr/>
            <a:r>
              <a:t>Reactive programming deals with data. Ultimately this is a special case of event-driven programming.</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reactive vs actor"/>
          <p:cNvSpPr txBox="1"/>
          <p:nvPr>
            <p:ph type="title"/>
          </p:nvPr>
        </p:nvSpPr>
        <p:spPr>
          <a:prstGeom prst="rect">
            <a:avLst/>
          </a:prstGeom>
        </p:spPr>
        <p:txBody>
          <a:bodyPr/>
          <a:lstStyle/>
          <a:p>
            <a:pPr/>
            <a:r>
              <a:t>reactive vs actor</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5" name="Title"/>
          <p:cNvSpPr txBox="1"/>
          <p:nvPr>
            <p:ph type="title"/>
          </p:nvPr>
        </p:nvSpPr>
        <p:spPr>
          <a:xfrm>
            <a:off x="457200" y="274638"/>
            <a:ext cx="8229600" cy="1143001"/>
          </a:xfrm>
          <a:prstGeom prst="rect">
            <a:avLst/>
          </a:prstGeom>
        </p:spPr>
        <p:txBody>
          <a:bodyPr/>
          <a:lstStyle/>
          <a:p>
            <a:pPr/>
          </a:p>
        </p:txBody>
      </p:sp>
      <p:sp>
        <p:nvSpPr>
          <p:cNvPr id="666" name="Body"/>
          <p:cNvSpPr txBox="1"/>
          <p:nvPr>
            <p:ph type="body" idx="1"/>
          </p:nvPr>
        </p:nvSpPr>
        <p:spPr>
          <a:xfrm>
            <a:off x="457200" y="1600200"/>
            <a:ext cx="8229600" cy="4525963"/>
          </a:xfrm>
          <a:prstGeom prst="rect">
            <a:avLst/>
          </a:prstGeom>
        </p:spPr>
        <p:txBody>
          <a:bodyPr/>
          <a:lstStyle/>
          <a:p>
            <a:pPr/>
          </a:p>
        </p:txBody>
      </p:sp>
      <p:pic>
        <p:nvPicPr>
          <p:cNvPr id="667" name="image6.png" descr="image6.png"/>
          <p:cNvPicPr>
            <a:picLocks noChangeAspect="1"/>
          </p:cNvPicPr>
          <p:nvPr/>
        </p:nvPicPr>
        <p:blipFill>
          <a:blip r:embed="rId2">
            <a:extLst/>
          </a:blip>
          <a:stretch>
            <a:fillRect/>
          </a:stretch>
        </p:blipFill>
        <p:spPr>
          <a:xfrm>
            <a:off x="33337" y="23812"/>
            <a:ext cx="8913311" cy="6300788"/>
          </a:xfrm>
          <a:prstGeom prst="rect">
            <a:avLst/>
          </a:prstGeom>
          <a:ln w="12700">
            <a:miter lim="400000"/>
          </a:ln>
        </p:spPr>
      </p:pic>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 name="A function is pure if it meets two qualifications:…"/>
          <p:cNvSpPr txBox="1"/>
          <p:nvPr>
            <p:ph type="body" idx="1"/>
          </p:nvPr>
        </p:nvSpPr>
        <p:spPr>
          <a:prstGeom prst="rect">
            <a:avLst/>
          </a:prstGeom>
        </p:spPr>
        <p:txBody>
          <a:bodyPr/>
          <a:lstStyle/>
          <a:p>
            <a:pPr marL="0" indent="0" defTabSz="457200">
              <a:spcBef>
                <a:spcPts val="0"/>
              </a:spcBef>
              <a:buSzTx/>
              <a:buNone/>
              <a:defRPr sz="3500">
                <a:latin typeface="+mj-lt"/>
                <a:ea typeface="+mj-ea"/>
                <a:cs typeface="+mj-cs"/>
                <a:sym typeface="Helvetica"/>
              </a:defRPr>
            </a:pPr>
            <a:r>
              <a:t>A function is pure if it meets two qualifications:</a:t>
            </a:r>
          </a:p>
          <a:p>
            <a:pPr marL="0" indent="0" defTabSz="457200">
              <a:spcBef>
                <a:spcPts val="0"/>
              </a:spcBef>
              <a:buSzTx/>
              <a:buNone/>
              <a:defRPr sz="3500">
                <a:latin typeface="+mj-lt"/>
                <a:ea typeface="+mj-ea"/>
                <a:cs typeface="+mj-cs"/>
                <a:sym typeface="Helvetica"/>
              </a:defRPr>
            </a:pPr>
          </a:p>
          <a:p>
            <a:pPr marL="0" indent="0" defTabSz="457200">
              <a:spcBef>
                <a:spcPts val="0"/>
              </a:spcBef>
              <a:buSzTx/>
              <a:buNone/>
              <a:defRPr sz="3500">
                <a:latin typeface="+mj-lt"/>
                <a:ea typeface="+mj-ea"/>
                <a:cs typeface="+mj-cs"/>
                <a:sym typeface="Helvetica"/>
              </a:defRPr>
            </a:pPr>
            <a:r>
              <a:t>1. ”referential transparency”</a:t>
            </a:r>
          </a:p>
          <a:p>
            <a:pPr marL="0" indent="0" defTabSz="457200">
              <a:spcBef>
                <a:spcPts val="0"/>
              </a:spcBef>
              <a:buSzTx/>
              <a:buNone/>
              <a:defRPr sz="3500">
                <a:latin typeface="+mj-lt"/>
                <a:ea typeface="+mj-ea"/>
                <a:cs typeface="+mj-cs"/>
                <a:sym typeface="Helvetica"/>
              </a:defRPr>
            </a:pPr>
          </a:p>
          <a:p>
            <a:pPr marL="0" indent="0" defTabSz="457200">
              <a:spcBef>
                <a:spcPts val="0"/>
              </a:spcBef>
              <a:buSzTx/>
              <a:buNone/>
              <a:defRPr sz="3500">
                <a:latin typeface="+mj-lt"/>
                <a:ea typeface="+mj-ea"/>
                <a:cs typeface="+mj-cs"/>
                <a:sym typeface="Helvetica"/>
              </a:defRPr>
            </a:pPr>
            <a:r>
              <a:t>2. It doesn't cause any side effects</a:t>
            </a:r>
          </a:p>
        </p:txBody>
      </p:sp>
      <p:sp>
        <p:nvSpPr>
          <p:cNvPr id="670" name="pure functions"/>
          <p:cNvSpPr txBox="1"/>
          <p:nvPr/>
        </p:nvSpPr>
        <p:spPr>
          <a:xfrm>
            <a:off x="707265" y="475689"/>
            <a:ext cx="4209936"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000"/>
            </a:lvl1pPr>
          </a:lstStyle>
          <a:p>
            <a:pPr/>
            <a:r>
              <a:t>pure functions</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Title"/>
          <p:cNvSpPr txBox="1"/>
          <p:nvPr>
            <p:ph type="title"/>
          </p:nvPr>
        </p:nvSpPr>
        <p:spPr>
          <a:xfrm>
            <a:off x="457200" y="274638"/>
            <a:ext cx="8229600" cy="1143001"/>
          </a:xfrm>
          <a:prstGeom prst="rect">
            <a:avLst/>
          </a:prstGeom>
        </p:spPr>
        <p:txBody>
          <a:bodyPr/>
          <a:lstStyle/>
          <a:p>
            <a:pPr/>
          </a:p>
        </p:txBody>
      </p:sp>
      <p:sp>
        <p:nvSpPr>
          <p:cNvPr id="673" name="Body"/>
          <p:cNvSpPr txBox="1"/>
          <p:nvPr>
            <p:ph type="body" idx="1"/>
          </p:nvPr>
        </p:nvSpPr>
        <p:spPr>
          <a:xfrm>
            <a:off x="457200" y="1600200"/>
            <a:ext cx="8229600" cy="4525963"/>
          </a:xfrm>
          <a:prstGeom prst="rect">
            <a:avLst/>
          </a:prstGeom>
        </p:spPr>
        <p:txBody>
          <a:bodyPr/>
          <a:lstStyle/>
          <a:p>
            <a:pPr/>
          </a:p>
        </p:txBody>
      </p:sp>
      <p:pic>
        <p:nvPicPr>
          <p:cNvPr id="674" name="image3.png" descr="image3.png"/>
          <p:cNvPicPr>
            <a:picLocks noChangeAspect="1"/>
          </p:cNvPicPr>
          <p:nvPr/>
        </p:nvPicPr>
        <p:blipFill>
          <a:blip r:embed="rId2">
            <a:extLst/>
          </a:blip>
          <a:stretch>
            <a:fillRect/>
          </a:stretch>
        </p:blipFill>
        <p:spPr>
          <a:xfrm>
            <a:off x="0" y="0"/>
            <a:ext cx="8839200" cy="6248400"/>
          </a:xfrm>
          <a:prstGeom prst="rect">
            <a:avLst/>
          </a:prstGeom>
          <a:ln w="12700">
            <a:miter lim="400000"/>
          </a:ln>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Title"/>
          <p:cNvSpPr txBox="1"/>
          <p:nvPr>
            <p:ph type="title"/>
          </p:nvPr>
        </p:nvSpPr>
        <p:spPr>
          <a:xfrm>
            <a:off x="457200" y="274638"/>
            <a:ext cx="8229600" cy="1143001"/>
          </a:xfrm>
          <a:prstGeom prst="rect">
            <a:avLst/>
          </a:prstGeom>
        </p:spPr>
        <p:txBody>
          <a:bodyPr/>
          <a:lstStyle/>
          <a:p>
            <a:pPr/>
          </a:p>
        </p:txBody>
      </p:sp>
      <p:sp>
        <p:nvSpPr>
          <p:cNvPr id="677" name="Body"/>
          <p:cNvSpPr txBox="1"/>
          <p:nvPr>
            <p:ph type="body" idx="1"/>
          </p:nvPr>
        </p:nvSpPr>
        <p:spPr>
          <a:xfrm>
            <a:off x="457200" y="1600200"/>
            <a:ext cx="8229600" cy="4525963"/>
          </a:xfrm>
          <a:prstGeom prst="rect">
            <a:avLst/>
          </a:prstGeom>
        </p:spPr>
        <p:txBody>
          <a:bodyPr/>
          <a:lstStyle/>
          <a:p>
            <a:pPr/>
          </a:p>
        </p:txBody>
      </p:sp>
      <p:pic>
        <p:nvPicPr>
          <p:cNvPr id="678" name="image5.png" descr="image5.png"/>
          <p:cNvPicPr>
            <a:picLocks noChangeAspect="1"/>
          </p:cNvPicPr>
          <p:nvPr/>
        </p:nvPicPr>
        <p:blipFill>
          <a:blip r:embed="rId2">
            <a:extLst/>
          </a:blip>
          <a:stretch>
            <a:fillRect/>
          </a:stretch>
        </p:blipFill>
        <p:spPr>
          <a:xfrm>
            <a:off x="76200" y="0"/>
            <a:ext cx="9054790" cy="6400800"/>
          </a:xfrm>
          <a:prstGeom prst="rect">
            <a:avLst/>
          </a:prstGeom>
          <a:ln w="12700">
            <a:miter lim="400000"/>
          </a:ln>
        </p:spPr>
      </p:pic>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0" name="Title"/>
          <p:cNvSpPr txBox="1"/>
          <p:nvPr>
            <p:ph type="title"/>
          </p:nvPr>
        </p:nvSpPr>
        <p:spPr>
          <a:xfrm>
            <a:off x="457200" y="274638"/>
            <a:ext cx="8229600" cy="1143001"/>
          </a:xfrm>
          <a:prstGeom prst="rect">
            <a:avLst/>
          </a:prstGeom>
        </p:spPr>
        <p:txBody>
          <a:bodyPr/>
          <a:lstStyle/>
          <a:p>
            <a:pPr/>
          </a:p>
        </p:txBody>
      </p:sp>
      <p:sp>
        <p:nvSpPr>
          <p:cNvPr id="681" name="Body"/>
          <p:cNvSpPr txBox="1"/>
          <p:nvPr>
            <p:ph type="body" idx="1"/>
          </p:nvPr>
        </p:nvSpPr>
        <p:spPr>
          <a:xfrm>
            <a:off x="457200" y="1600200"/>
            <a:ext cx="8229600" cy="4525963"/>
          </a:xfrm>
          <a:prstGeom prst="rect">
            <a:avLst/>
          </a:prstGeom>
        </p:spPr>
        <p:txBody>
          <a:bodyPr/>
          <a:lstStyle/>
          <a:p>
            <a:pPr/>
          </a:p>
        </p:txBody>
      </p:sp>
      <p:pic>
        <p:nvPicPr>
          <p:cNvPr id="682" name="image1.png" descr="image1.png"/>
          <p:cNvPicPr>
            <a:picLocks noChangeAspect="1"/>
          </p:cNvPicPr>
          <p:nvPr/>
        </p:nvPicPr>
        <p:blipFill>
          <a:blip r:embed="rId2">
            <a:extLst/>
          </a:blip>
          <a:srcRect l="153" t="0" r="0" b="2941"/>
          <a:stretch>
            <a:fillRect/>
          </a:stretch>
        </p:blipFill>
        <p:spPr>
          <a:xfrm>
            <a:off x="4760" y="190500"/>
            <a:ext cx="9148533" cy="62865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8" name="image5.png" descr="image5.png"/>
          <p:cNvPicPr>
            <a:picLocks noChangeAspect="1"/>
          </p:cNvPicPr>
          <p:nvPr/>
        </p:nvPicPr>
        <p:blipFill>
          <a:blip r:embed="rId3">
            <a:extLst/>
          </a:blip>
          <a:stretch>
            <a:fillRect/>
          </a:stretch>
        </p:blipFill>
        <p:spPr>
          <a:xfrm>
            <a:off x="2908285" y="959505"/>
            <a:ext cx="3327430" cy="4350081"/>
          </a:xfrm>
          <a:prstGeom prst="rect">
            <a:avLst/>
          </a:prstGeom>
          <a:ln w="12700">
            <a:miter lim="400000"/>
          </a:ln>
        </p:spPr>
      </p:pic>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Title"/>
          <p:cNvSpPr txBox="1"/>
          <p:nvPr>
            <p:ph type="title"/>
          </p:nvPr>
        </p:nvSpPr>
        <p:spPr>
          <a:xfrm>
            <a:off x="457200" y="274638"/>
            <a:ext cx="8229600" cy="1143001"/>
          </a:xfrm>
          <a:prstGeom prst="rect">
            <a:avLst/>
          </a:prstGeom>
        </p:spPr>
        <p:txBody>
          <a:bodyPr/>
          <a:lstStyle/>
          <a:p>
            <a:pPr/>
          </a:p>
        </p:txBody>
      </p:sp>
      <p:sp>
        <p:nvSpPr>
          <p:cNvPr id="685" name="Body"/>
          <p:cNvSpPr txBox="1"/>
          <p:nvPr>
            <p:ph type="body" idx="1"/>
          </p:nvPr>
        </p:nvSpPr>
        <p:spPr>
          <a:xfrm>
            <a:off x="457200" y="1600200"/>
            <a:ext cx="8229600" cy="4525963"/>
          </a:xfrm>
          <a:prstGeom prst="rect">
            <a:avLst/>
          </a:prstGeom>
        </p:spPr>
        <p:txBody>
          <a:bodyPr/>
          <a:lstStyle/>
          <a:p>
            <a:pPr/>
          </a:p>
        </p:txBody>
      </p:sp>
      <p:pic>
        <p:nvPicPr>
          <p:cNvPr id="686" name="image7.png" descr="image7.png"/>
          <p:cNvPicPr>
            <a:picLocks noChangeAspect="1"/>
          </p:cNvPicPr>
          <p:nvPr/>
        </p:nvPicPr>
        <p:blipFill>
          <a:blip r:embed="rId2">
            <a:extLst/>
          </a:blip>
          <a:stretch>
            <a:fillRect/>
          </a:stretch>
        </p:blipFill>
        <p:spPr>
          <a:xfrm>
            <a:off x="9525" y="0"/>
            <a:ext cx="9054790" cy="6400800"/>
          </a:xfrm>
          <a:prstGeom prst="rect">
            <a:avLst/>
          </a:prstGeom>
          <a:ln w="12700">
            <a:miter lim="400000"/>
          </a:ln>
        </p:spPr>
      </p:pic>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Title"/>
          <p:cNvSpPr txBox="1"/>
          <p:nvPr>
            <p:ph type="title"/>
          </p:nvPr>
        </p:nvSpPr>
        <p:spPr>
          <a:xfrm>
            <a:off x="457200" y="274638"/>
            <a:ext cx="8229600" cy="1143001"/>
          </a:xfrm>
          <a:prstGeom prst="rect">
            <a:avLst/>
          </a:prstGeom>
        </p:spPr>
        <p:txBody>
          <a:bodyPr/>
          <a:lstStyle/>
          <a:p>
            <a:pPr/>
          </a:p>
        </p:txBody>
      </p:sp>
      <p:sp>
        <p:nvSpPr>
          <p:cNvPr id="689" name="Body"/>
          <p:cNvSpPr txBox="1"/>
          <p:nvPr>
            <p:ph type="body" idx="1"/>
          </p:nvPr>
        </p:nvSpPr>
        <p:spPr>
          <a:xfrm>
            <a:off x="457200" y="1600200"/>
            <a:ext cx="8229600" cy="4525963"/>
          </a:xfrm>
          <a:prstGeom prst="rect">
            <a:avLst/>
          </a:prstGeom>
        </p:spPr>
        <p:txBody>
          <a:bodyPr/>
          <a:lstStyle/>
          <a:p>
            <a:pPr/>
          </a:p>
        </p:txBody>
      </p:sp>
      <p:pic>
        <p:nvPicPr>
          <p:cNvPr id="690" name="image8.png" descr="image8.png"/>
          <p:cNvPicPr>
            <a:picLocks noChangeAspect="1"/>
          </p:cNvPicPr>
          <p:nvPr/>
        </p:nvPicPr>
        <p:blipFill>
          <a:blip r:embed="rId2">
            <a:extLst/>
          </a:blip>
          <a:stretch>
            <a:fillRect/>
          </a:stretch>
        </p:blipFill>
        <p:spPr>
          <a:xfrm>
            <a:off x="0" y="-19050"/>
            <a:ext cx="9189534" cy="6496050"/>
          </a:xfrm>
          <a:prstGeom prst="rect">
            <a:avLst/>
          </a:prstGeom>
          <a:ln w="12700">
            <a:miter lim="400000"/>
          </a:ln>
        </p:spPr>
      </p:pic>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A necessary evil: they can surprise us…"/>
          <p:cNvSpPr txBox="1"/>
          <p:nvPr>
            <p:ph type="body" sz="half" idx="1"/>
          </p:nvPr>
        </p:nvSpPr>
        <p:spPr>
          <a:xfrm>
            <a:off x="253608" y="5025946"/>
            <a:ext cx="8636784" cy="1653778"/>
          </a:xfrm>
          <a:prstGeom prst="rect">
            <a:avLst/>
          </a:prstGeom>
        </p:spPr>
        <p:txBody>
          <a:bodyPr>
            <a:normAutofit fontScale="100000" lnSpcReduction="0"/>
          </a:bodyPr>
          <a:lstStyle/>
          <a:p>
            <a:pPr marL="84518" indent="-84518" defTabSz="402336">
              <a:spcBef>
                <a:spcPts val="200"/>
              </a:spcBef>
              <a:buSzTx/>
              <a:buFont typeface="Wingdings"/>
              <a:buNone/>
              <a:defRPr sz="1320"/>
            </a:pPr>
          </a:p>
          <a:p>
            <a:pPr marL="201168" indent="-201168" defTabSz="201168">
              <a:lnSpc>
                <a:spcPct val="100000"/>
              </a:lnSpc>
              <a:spcBef>
                <a:spcPts val="0"/>
              </a:spcBef>
              <a:buClrTx/>
              <a:buSzTx/>
              <a:buNone/>
              <a:tabLst>
                <a:tab pos="50800" algn="l"/>
                <a:tab pos="190500" algn="l"/>
              </a:tabLst>
              <a:defRPr sz="572">
                <a:latin typeface="+mj-lt"/>
                <a:ea typeface="+mj-ea"/>
                <a:cs typeface="+mj-cs"/>
                <a:sym typeface="Helvetica"/>
              </a:defRPr>
            </a:pPr>
            <a:endParaRPr sz="792"/>
          </a:p>
          <a:p>
            <a:pPr marL="79236" indent="-79236" defTabSz="402336">
              <a:spcBef>
                <a:spcPts val="300"/>
              </a:spcBef>
              <a:defRPr sz="2464"/>
            </a:pPr>
            <a:r>
              <a:t>A necessary evil: they can surprise us</a:t>
            </a:r>
          </a:p>
          <a:p>
            <a:pPr lvl="1" marL="195789" indent="-73552" defTabSz="402336">
              <a:spcBef>
                <a:spcPts val="200"/>
              </a:spcBef>
              <a:buFont typeface="Times"/>
              <a:defRPr sz="2464"/>
            </a:pPr>
            <a:r>
              <a:t>and break the </a:t>
            </a:r>
            <a:r>
              <a:rPr b="1">
                <a:solidFill>
                  <a:srgbClr val="4E62FA"/>
                </a:solidFill>
              </a:rPr>
              <a:t>Least Astonishment Principle</a:t>
            </a:r>
          </a:p>
        </p:txBody>
      </p:sp>
      <p:sp>
        <p:nvSpPr>
          <p:cNvPr id="353" name="Side Effects"/>
          <p:cNvSpPr txBox="1"/>
          <p:nvPr>
            <p:ph type="title"/>
          </p:nvPr>
        </p:nvSpPr>
        <p:spPr>
          <a:xfrm>
            <a:off x="457199" y="581024"/>
            <a:ext cx="8229601" cy="838201"/>
          </a:xfrm>
          <a:prstGeom prst="rect">
            <a:avLst/>
          </a:prstGeom>
        </p:spPr>
        <p:txBody>
          <a:bodyPr>
            <a:normAutofit fontScale="100000" lnSpcReduction="0"/>
          </a:bodyPr>
          <a:lstStyle/>
          <a:p>
            <a:pPr/>
            <a:r>
              <a:t>Side Effects</a:t>
            </a:r>
          </a:p>
        </p:txBody>
      </p:sp>
      <p:sp>
        <p:nvSpPr>
          <p:cNvPr id="3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pic>
        <p:nvPicPr>
          <p:cNvPr id="355" name="Image" descr="Image"/>
          <p:cNvPicPr>
            <a:picLocks noChangeAspect="1"/>
          </p:cNvPicPr>
          <p:nvPr/>
        </p:nvPicPr>
        <p:blipFill>
          <a:blip r:embed="rId3">
            <a:extLst/>
          </a:blip>
          <a:stretch>
            <a:fillRect/>
          </a:stretch>
        </p:blipFill>
        <p:spPr>
          <a:xfrm>
            <a:off x="3745638" y="240334"/>
            <a:ext cx="3327401" cy="5003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52">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35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52"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