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media/image3.jpeg" ContentType="image/jpeg"/>
  <Override PartName="/ppt/notesSlides/notesSlide4.xml" ContentType="application/vnd.openxmlformats-officedocument.presentationml.notesSlide+xml"/>
  <Override PartName="/ppt/media/image4.jpeg" ContentType="image/jpeg"/>
  <Override PartName="/ppt/notesSlides/notesSlide5.xml" ContentType="application/vnd.openxmlformats-officedocument.presentationml.notesSlide+xml"/>
  <Override PartName="/ppt/media/image5.jpeg" ContentType="image/jpeg"/>
  <Override PartName="/ppt/media/image6.jpeg" ContentType="image/jpeg"/>
  <Override PartName="/ppt/media/image7.jpeg" ContentType="image/jpeg"/>
  <Override PartName="/ppt/media/image8.jpeg" ContentType="image/jpeg"/>
  <Override PartName="/ppt/notesSlides/notesSlide6.xml" ContentType="application/vnd.openxmlformats-officedocument.presentationml.notesSlide+xml"/>
  <Override PartName="/ppt/media/image9.jpeg" ContentType="image/jpeg"/>
  <Override PartName="/ppt/notesSlides/notesSlide7.xml" ContentType="application/vnd.openxmlformats-officedocument.presentationml.notesSlide+xml"/>
  <Override PartName="/ppt/media/image10.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p:nvPr>
            <p:ph type="sldImg"/>
          </p:nvPr>
        </p:nvSpPr>
        <p:spPr>
          <a:xfrm>
            <a:off x="1143000" y="685800"/>
            <a:ext cx="4572000" cy="3429000"/>
          </a:xfrm>
          <a:prstGeom prst="rect">
            <a:avLst/>
          </a:prstGeom>
        </p:spPr>
        <p:txBody>
          <a:bodyPr/>
          <a:lstStyle/>
          <a:p>
            <a:pPr/>
          </a:p>
        </p:txBody>
      </p:sp>
      <p:sp>
        <p:nvSpPr>
          <p:cNvPr id="378" name="Shape 3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msdn.microsoft.com/en-us/magazine/cc163552.aspx" TargetMode="Externa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 Id="rId3" Type="http://schemas.openxmlformats.org/officeDocument/2006/relationships/hyperlink" Target="http://www.webopedia.com/TERM/M/microprocessor.html" TargetMode="External"/><Relationship Id="rId4" Type="http://schemas.openxmlformats.org/officeDocument/2006/relationships/hyperlink" Target="http://www.webopedia.com/TERM/R/read.html" TargetMode="External"/><Relationship Id="rId5" Type="http://schemas.openxmlformats.org/officeDocument/2006/relationships/hyperlink" Target="http://www.webopedia.com/TERM/W/write.html" TargetMode="External"/><Relationship Id="rId6" Type="http://schemas.openxmlformats.org/officeDocument/2006/relationships/hyperlink" Target="http://www.webopedia.com/TERM/B/bus.html" TargetMode="External"/><Relationship Id="rId7" Type="http://schemas.openxmlformats.org/officeDocument/2006/relationships/hyperlink" Target="http://www.webopedia.com/TERM/I/I_O.html" TargetMode="External"/><Relationship Id="rId8" Type="http://schemas.openxmlformats.org/officeDocument/2006/relationships/hyperlink" Target="http://www.webopedia.com/TERM/D/devic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according to </a:t>
            </a:r>
            <a:r>
              <a:rPr u="sng">
                <a:solidFill>
                  <a:srgbClr val="0000FF"/>
                </a:solidFill>
                <a:uFill>
                  <a:solidFill>
                    <a:srgbClr val="0000FF"/>
                  </a:solidFill>
                </a:uFill>
                <a:hlinkClick r:id="rId3" invalidUrl="" action="" tgtFrame="" tooltip="" history="1" highlightClick="0" endSnd="0"/>
              </a:rPr>
              <a:t>Joe Duffy</a:t>
            </a:r>
            <a:r>
              <a:t>, it cost approximately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sldImg"/>
          </p:nvPr>
        </p:nvSpPr>
        <p:spPr>
          <a:prstGeom prst="rect">
            <a:avLst/>
          </a:prstGeom>
        </p:spPr>
        <p:txBody>
          <a:bodyPr/>
          <a:lstStyle/>
          <a:p>
            <a:pPr/>
          </a:p>
        </p:txBody>
      </p:sp>
      <p:sp>
        <p:nvSpPr>
          <p:cNvPr id="479" name="Shape 47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The node successfully pushed by Thread 2 has disappeared from the stack.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sldImg"/>
          </p:nvPr>
        </p:nvSpPr>
        <p:spPr>
          <a:prstGeom prst="rect">
            <a:avLst/>
          </a:prstGeom>
        </p:spPr>
        <p:txBody>
          <a:bodyPr/>
          <a:lstStyle/>
          <a:p>
            <a:pPr/>
          </a:p>
        </p:txBody>
      </p:sp>
      <p:sp>
        <p:nvSpPr>
          <p:cNvPr id="486" name="Shape 486"/>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what we want to do isThis has eliminated the race condition we had between steps 2 and 3. Only if the head hasn't been changed is the new node pushed onto the stack as the new head. This loop repeats until CompareExchange successfully sets the head to the new node.</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rPr b="1"/>
              <a:t>Performing atomic operations</a:t>
            </a:r>
          </a:p>
          <a:p>
            <a:pPr defTabSz="914400">
              <a:lnSpc>
                <a:spcPct val="100000"/>
              </a:lnSpc>
              <a:defRPr sz="1200">
                <a:latin typeface="Calibri"/>
                <a:ea typeface="Calibri"/>
                <a:cs typeface="Calibri"/>
                <a:sym typeface="Calibri"/>
              </a:defRPr>
            </a:pPr>
            <a:r>
              <a:t>So, what underlying aspects of the system let us perform these operations atomically?</a:t>
            </a:r>
          </a:p>
          <a:p>
            <a:pPr defTabSz="914400">
              <a:lnSpc>
                <a:spcPct val="100000"/>
              </a:lnSpc>
              <a:defRPr sz="1200">
                <a:latin typeface="Calibri"/>
                <a:ea typeface="Calibri"/>
                <a:cs typeface="Calibri"/>
                <a:sym typeface="Calibri"/>
              </a:defRPr>
            </a:pPr>
            <a:r>
              <a:rPr b="1"/>
              <a:t>Object references are atomic</a:t>
            </a:r>
            <a:br>
              <a:rPr b="1"/>
            </a:br>
            <a:r>
              <a:t>This lets us take an atomic snapshot of the current state simply by storing the value of m_head in a local variable; m_head will always be pointing at a valid node (or null), it won't be 'half-changed'.</a:t>
            </a:r>
          </a:p>
          <a:p>
            <a:pPr defTabSz="914400">
              <a:lnSpc>
                <a:spcPct val="100000"/>
              </a:lnSpc>
              <a:defRPr sz="1200">
                <a:latin typeface="Calibri"/>
                <a:ea typeface="Calibri"/>
                <a:cs typeface="Calibri"/>
                <a:sym typeface="Calibri"/>
              </a:defRPr>
            </a:pPr>
            <a:r>
              <a:rPr b="1"/>
              <a:t>Interlocked.CompareExchange is atomic</a:t>
            </a:r>
            <a:br>
              <a:rPr b="1"/>
            </a:br>
            <a:r>
              <a:t>This ensures the state-check-and-switch won't be afflicted by race conditions with other threads.</a:t>
            </a:r>
          </a:p>
          <a:p>
            <a:pPr defTabSz="914400">
              <a:lnSpc>
                <a:spcPct val="100000"/>
              </a:lnSpc>
              <a:defRPr sz="1200">
                <a:latin typeface="Calibri"/>
                <a:ea typeface="Calibri"/>
                <a:cs typeface="Calibri"/>
                <a:sym typeface="Calibri"/>
              </a:defRPr>
            </a:pPr>
            <a:r>
              <a:rPr b="1"/>
              <a:t>m_head is a volatile variable</a:t>
            </a:r>
            <a:br>
              <a:rPr b="1"/>
            </a:br>
            <a:r>
              <a:t>m_head is marked as volatile. This means that any changes to that variable by one thread are instantly visible to all other threads on the system; there's no caching to get in the way. Any threads that are attempting to modify m_head will be forced to try again, and they won't overwrite the changes already made.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Shape 531"/>
          <p:cNvSpPr/>
          <p:nvPr>
            <p:ph type="sldImg"/>
          </p:nvPr>
        </p:nvSpPr>
        <p:spPr>
          <a:prstGeom prst="rect">
            <a:avLst/>
          </a:prstGeom>
        </p:spPr>
        <p:txBody>
          <a:bodyPr/>
          <a:lstStyle/>
          <a:p>
            <a:pPr/>
          </a:p>
        </p:txBody>
      </p:sp>
      <p:sp>
        <p:nvSpPr>
          <p:cNvPr id="532" name="Shape 532"/>
          <p:cNvSpPr/>
          <p:nvPr>
            <p:ph type="body" sz="quarter" idx="1"/>
          </p:nvPr>
        </p:nvSpPr>
        <p:spPr>
          <a:prstGeom prst="rect">
            <a:avLst/>
          </a:prstGeom>
        </p:spPr>
        <p:txBody>
          <a:bodyPr/>
          <a:lstStyle/>
          <a:p>
            <a:pPr defTabSz="966612">
              <a:lnSpc>
                <a:spcPct val="100000"/>
              </a:lnSpc>
              <a:defRPr sz="1200">
                <a:latin typeface="Calibri"/>
                <a:ea typeface="Calibri"/>
                <a:cs typeface="Calibri"/>
                <a:sym typeface="Calibri"/>
              </a:defRPr>
            </a:pPr>
            <a:r>
              <a:t>This program </a:t>
            </a:r>
            <a:r>
              <a:rPr i="1"/>
              <a:t>never terminates </a:t>
            </a:r>
            <a:r>
              <a:t>because the complete variable is cached in a CPU register.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compilers/CPU could translate the code in such a way as to reverse the two lines of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Img"/>
          </p:nvPr>
        </p:nvSpPr>
        <p:spPr>
          <a:prstGeom prst="rect">
            <a:avLst/>
          </a:prstGeom>
        </p:spPr>
        <p:txBody>
          <a:bodyPr/>
          <a:lstStyle/>
          <a:p>
            <a:pPr/>
          </a:p>
        </p:txBody>
      </p:sp>
      <p:sp>
        <p:nvSpPr>
          <p:cNvPr id="543" name="Shape 543"/>
          <p:cNvSpPr/>
          <p:nvPr>
            <p:ph type="body" sz="quarter" idx="1"/>
          </p:nvPr>
        </p:nvSpPr>
        <p:spPr>
          <a:prstGeom prst="rect">
            <a:avLst/>
          </a:prstGeom>
        </p:spPr>
        <p:txBody>
          <a:bodyPr/>
          <a:lstStyle/>
          <a:p>
            <a:pPr defTabSz="966612">
              <a:lnSpc>
                <a:spcPct val="100000"/>
              </a:lnSpc>
              <a:defRPr sz="1200">
                <a:latin typeface="Calibri"/>
                <a:ea typeface="Calibri"/>
                <a:cs typeface="Calibri"/>
                <a:sym typeface="Calibri"/>
              </a:defRPr>
            </a:pPr>
            <a:r>
              <a:t>Forces any </a:t>
            </a:r>
            <a:r>
              <a:rPr i="1"/>
              <a:t>earlier </a:t>
            </a:r>
            <a:r>
              <a:t>program order (the way it was written) loads and stores to be completed </a:t>
            </a:r>
            <a:r>
              <a:rPr i="1"/>
              <a:t>before </a:t>
            </a:r>
            <a:r>
              <a:t>the call to MemoryBarrier And it also forces any </a:t>
            </a:r>
            <a:r>
              <a:rPr i="1"/>
              <a:t>later </a:t>
            </a:r>
            <a:r>
              <a:t>program-order loads and stores to be completed </a:t>
            </a:r>
            <a:r>
              <a:rPr i="1"/>
              <a:t>after </a:t>
            </a:r>
            <a:r>
              <a:t>the call</a:t>
            </a:r>
          </a:p>
          <a:p>
            <a:pPr defTabSz="914400">
              <a:lnSpc>
                <a:spcPct val="100000"/>
              </a:lnSpc>
              <a:defRPr sz="1200">
                <a:latin typeface="Calibri"/>
                <a:ea typeface="Calibri"/>
                <a:cs typeface="Calibri"/>
                <a:sym typeface="Calibri"/>
              </a:defRPr>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Shape 547"/>
          <p:cNvSpPr/>
          <p:nvPr>
            <p:ph type="sldImg"/>
          </p:nvPr>
        </p:nvSpPr>
        <p:spPr>
          <a:prstGeom prst="rect">
            <a:avLst/>
          </a:prstGeom>
        </p:spPr>
        <p:txBody>
          <a:bodyPr/>
          <a:lstStyle/>
          <a:p>
            <a:pPr/>
          </a:p>
        </p:txBody>
      </p:sp>
      <p:sp>
        <p:nvSpPr>
          <p:cNvPr id="548" name="Shape 548"/>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If a thread holding a lock on a critical resource is suspended, the whole application can deadlock.</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Attempting to create more threads than this will result in an OutOfMemoryException being thrown.</a:t>
            </a:r>
          </a:p>
          <a:p>
            <a:pPr defTabSz="914400">
              <a:lnSpc>
                <a:spcPct val="100000"/>
              </a:lnSpc>
              <a:defRPr sz="1200">
                <a:latin typeface="Calibri"/>
                <a:ea typeface="Calibri"/>
                <a:cs typeface="Calibri"/>
                <a:sym typeface="Calibri"/>
              </a:defRPr>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If you think that your application needs hundreds or thousands of threads, there is something seriously wrong with the architecture of your application and the way that it’s using threads.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sldImg"/>
          </p:nvPr>
        </p:nvSpPr>
        <p:spPr>
          <a:prstGeom prst="rect">
            <a:avLst/>
          </a:prstGeom>
        </p:spPr>
        <p:txBody>
          <a:bodyPr/>
          <a:lstStyle/>
          <a:p>
            <a:pPr/>
          </a:p>
        </p:txBody>
      </p:sp>
      <p:sp>
        <p:nvSpPr>
          <p:cNvPr id="407" name="Shape 407"/>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The ideal number of threads to have is equal to the number of CPUs in the machine</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I just can’t resist sharing with you another demonstration of how bad this situation is. Try this: Open Notepad.exe</a:t>
            </a:r>
          </a:p>
          <a:p>
            <a:pPr defTabSz="914400">
              <a:lnSpc>
                <a:spcPct val="100000"/>
              </a:lnSpc>
              <a:defRPr sz="1200">
                <a:latin typeface="Calibri"/>
                <a:ea typeface="Calibri"/>
                <a:cs typeface="Calibri"/>
                <a:sym typeface="Calibri"/>
              </a:defRPr>
            </a:pPr>
            <a:r>
              <a:t>and use Task Manager to see how many threads are in it. Then select Notepad’s File Open menu item to display</a:t>
            </a:r>
          </a:p>
          <a:p>
            <a:pPr defTabSz="914400">
              <a:lnSpc>
                <a:spcPct val="100000"/>
              </a:lnSpc>
              <a:defRPr sz="1200">
                <a:latin typeface="Calibri"/>
                <a:ea typeface="Calibri"/>
                <a:cs typeface="Calibri"/>
                <a:sym typeface="Calibri"/>
              </a:defRPr>
            </a:pPr>
            <a:r>
              <a:t>the common File Open dialog box. Once the dialog box appears, look at Task Manager to see how many new</a:t>
            </a:r>
          </a:p>
          <a:p>
            <a:pPr defTabSz="914400">
              <a:lnSpc>
                <a:spcPct val="100000"/>
              </a:lnSpc>
              <a:defRPr sz="1200">
                <a:latin typeface="Calibri"/>
                <a:ea typeface="Calibri"/>
                <a:cs typeface="Calibri"/>
                <a:sym typeface="Calibri"/>
              </a:defRPr>
            </a:pPr>
            <a:r>
              <a:t>threads just got created. On my machine, 22 additional threads are created just by displaying this dialog box! In</a:t>
            </a:r>
          </a:p>
          <a:p>
            <a:pPr defTabSz="914400">
              <a:lnSpc>
                <a:spcPct val="100000"/>
              </a:lnSpc>
              <a:defRPr sz="1200">
                <a:latin typeface="Calibri"/>
                <a:ea typeface="Calibri"/>
                <a:cs typeface="Calibri"/>
                <a:sym typeface="Calibri"/>
              </a:defRPr>
            </a:pPr>
            <a:r>
              <a:t>fact, every application that uses the common File Open or File Save dialog box will get many additional threads</a:t>
            </a:r>
          </a:p>
          <a:p>
            <a:pPr defTabSz="914400">
              <a:lnSpc>
                <a:spcPct val="100000"/>
              </a:lnSpc>
              <a:defRPr sz="1200">
                <a:latin typeface="Calibri"/>
                <a:ea typeface="Calibri"/>
                <a:cs typeface="Calibri"/>
                <a:sym typeface="Calibri"/>
              </a:defRPr>
            </a:pPr>
            <a:r>
              <a:t>created inside it that sit idle most of the time. A lot of these threads aren’t even destroyed when the dialog box is</a:t>
            </a:r>
          </a:p>
          <a:p>
            <a:pPr defTabSz="914400">
              <a:lnSpc>
                <a:spcPct val="100000"/>
              </a:lnSpc>
              <a:defRPr sz="1200">
                <a:latin typeface="Calibri"/>
                <a:ea typeface="Calibri"/>
                <a:cs typeface="Calibri"/>
                <a:sym typeface="Calibri"/>
              </a:defRPr>
            </a:pPr>
            <a:r>
              <a:t>closed.</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If you have more threads than CPUs, then when the time-slice(</a:t>
            </a:r>
            <a:r>
              <a:rPr i="1"/>
              <a:t>quantum)</a:t>
            </a:r>
            <a:r>
              <a:t> expires, context switching is introduced and performance deteriorates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algn="ctr" defTabSz="914400">
              <a:lnSpc>
                <a:spcPct val="100000"/>
              </a:lnSpc>
              <a:defRPr sz="1200">
                <a:latin typeface="Calibri"/>
                <a:ea typeface="Calibri"/>
                <a:cs typeface="Calibri"/>
                <a:sym typeface="Calibri"/>
              </a:defRPr>
            </a:pPr>
            <a:r>
              <a:t>Creating and destroying threads is an expensive operation; however having too many threads and not enough work is not ideal either, as it increases system memory utilization and context-switch overhead. </a:t>
            </a:r>
          </a:p>
          <a:p>
            <a:pPr defTabSz="914400">
              <a:lnSpc>
                <a:spcPct val="100000"/>
              </a:lnSpc>
              <a:defRPr sz="1200">
                <a:latin typeface="Calibri"/>
                <a:ea typeface="Calibri"/>
                <a:cs typeface="Calibri"/>
                <a:sym typeface="Calibri"/>
              </a:defRPr>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sldImg"/>
          </p:nvPr>
        </p:nvSpPr>
        <p:spPr>
          <a:prstGeom prst="rect">
            <a:avLst/>
          </a:prstGeom>
        </p:spPr>
        <p:txBody>
          <a:bodyPr/>
          <a:lstStyle/>
          <a:p>
            <a:pPr/>
          </a:p>
        </p:txBody>
      </p:sp>
      <p:sp>
        <p:nvSpPr>
          <p:cNvPr id="441" name="Shape 44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There are two types of input/output (I/O) synchronization: synchronous I/O and asynchronous I/O. Asynchronous I/O is also referred to as overlapped I/O.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With NIO2 Java has stepped up its support for this mode with its</a:t>
            </a:r>
          </a:p>
          <a:p>
            <a:pPr defTabSz="914400">
              <a:lnSpc>
                <a:spcPct val="100000"/>
              </a:lnSpc>
              <a:defRPr sz="1200">
                <a:latin typeface="Calibri"/>
                <a:ea typeface="Calibri"/>
                <a:cs typeface="Calibri"/>
                <a:sym typeface="Calibri"/>
              </a:defRPr>
            </a:pPr>
            <a:r>
              <a:t>AsynchronousChannel API.</a:t>
            </a:r>
            <a:r>
              <a:t>For instance, if you print a Microsoft Word document, a thread runs the spooler, but you can edit the document while it is printing. These actions are actually overlapping computing operations with I/O operations. When performing an asynchronous compute-bound operation, it can execute using other threads.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sldImg"/>
          </p:nvPr>
        </p:nvSpPr>
        <p:spPr>
          <a:prstGeom prst="rect">
            <a:avLst/>
          </a:prstGeom>
        </p:spPr>
        <p:txBody>
          <a:bodyPr/>
          <a:lstStyle/>
          <a:p>
            <a:pPr/>
          </a:p>
        </p:txBody>
      </p:sp>
      <p:sp>
        <p:nvSpPr>
          <p:cNvPr id="452" name="Shape 452"/>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To read data from the file, I now call BeginRead instead of Read. Like Read, BeginRead calls</a:t>
            </a:r>
          </a:p>
          <a:p>
            <a:pPr defTabSz="914400">
              <a:lnSpc>
                <a:spcPct val="100000"/>
              </a:lnSpc>
              <a:defRPr sz="1200">
                <a:latin typeface="Calibri"/>
                <a:ea typeface="Calibri"/>
                <a:cs typeface="Calibri"/>
                <a:sym typeface="Calibri"/>
              </a:defRPr>
            </a:pPr>
            <a:r>
              <a:t>Win32’s ReadFile function (#1). ReadFile allocates its IRP, initializes it just like it did in the</a:t>
            </a:r>
          </a:p>
          <a:p>
            <a:pPr defTabSz="914400">
              <a:lnSpc>
                <a:spcPct val="100000"/>
              </a:lnSpc>
              <a:defRPr sz="1200">
                <a:latin typeface="Calibri"/>
                <a:ea typeface="Calibri"/>
                <a:cs typeface="Calibri"/>
                <a:sym typeface="Calibri"/>
              </a:defRPr>
            </a:pPr>
            <a:r>
              <a:t>synchronous scenario (#2), and then passes it down to the Windows kernel (#3). Windows</a:t>
            </a:r>
          </a:p>
          <a:p>
            <a:pPr defTabSz="914400">
              <a:lnSpc>
                <a:spcPct val="100000"/>
              </a:lnSpc>
              <a:defRPr sz="1200">
                <a:latin typeface="Calibri"/>
                <a:ea typeface="Calibri"/>
                <a:cs typeface="Calibri"/>
                <a:sym typeface="Calibri"/>
              </a:defRPr>
            </a:pPr>
            <a:r>
              <a:t>adds the IRP to the hard disk driver’s IRP queue (#4), but now, instead of blocking your</a:t>
            </a:r>
          </a:p>
          <a:p>
            <a:pPr defTabSz="914400">
              <a:lnSpc>
                <a:spcPct val="100000"/>
              </a:lnSpc>
              <a:defRPr sz="1200">
                <a:latin typeface="Calibri"/>
                <a:ea typeface="Calibri"/>
                <a:cs typeface="Calibri"/>
                <a:sym typeface="Calibri"/>
              </a:defRPr>
            </a:pPr>
            <a:r>
              <a:t>thread, your thread is allowed to return to your code; your thread immediately returns from</a:t>
            </a:r>
          </a:p>
          <a:p>
            <a:pPr defTabSz="914400">
              <a:lnSpc>
                <a:spcPct val="100000"/>
              </a:lnSpc>
              <a:defRPr sz="1200">
                <a:latin typeface="Calibri"/>
                <a:ea typeface="Calibri"/>
                <a:cs typeface="Calibri"/>
                <a:sym typeface="Calibri"/>
              </a:defRPr>
            </a:pPr>
            <a:r>
              <a:t>its call to BeginRead (#5, #6, and #7). Now, of course, the IRP has not necessarily been processed</a:t>
            </a:r>
          </a:p>
          <a:p>
            <a:pPr defTabSz="914400">
              <a:lnSpc>
                <a:spcPct val="100000"/>
              </a:lnSpc>
              <a:defRPr sz="1200">
                <a:latin typeface="Calibri"/>
                <a:ea typeface="Calibri"/>
                <a:cs typeface="Calibri"/>
                <a:sym typeface="Calibri"/>
              </a:defRPr>
            </a:pPr>
            <a:r>
              <a:t>yet, so you cannot have code after BeginRead that attempts to access the bytes in the</a:t>
            </a:r>
          </a:p>
          <a:p>
            <a:pPr defTabSz="914400">
              <a:lnSpc>
                <a:spcPct val="100000"/>
              </a:lnSpc>
              <a:defRPr sz="1200">
                <a:latin typeface="Calibri"/>
                <a:ea typeface="Calibri"/>
                <a:cs typeface="Calibri"/>
                <a:sym typeface="Calibri"/>
              </a:defRPr>
            </a:pPr>
            <a:r>
              <a:t>passed-in Byte[].</a:t>
            </a:r>
          </a:p>
          <a:p>
            <a:pPr defTabSz="914400">
              <a:lnSpc>
                <a:spcPct val="100000"/>
              </a:lnSpc>
              <a:defRPr sz="1200">
                <a:latin typeface="Calibri"/>
                <a:ea typeface="Calibri"/>
                <a:cs typeface="Calibri"/>
                <a:sym typeface="Calibri"/>
              </a:defRPr>
            </a:pPr>
            <a:r>
              <a:t>Now you might ask, when and how do you process the data that will ultimately be read?</a:t>
            </a:r>
          </a:p>
          <a:p>
            <a:pPr defTabSz="914400">
              <a:lnSpc>
                <a:spcPct val="100000"/>
              </a:lnSpc>
              <a:defRPr sz="1200">
                <a:latin typeface="Calibri"/>
                <a:ea typeface="Calibri"/>
                <a:cs typeface="Calibri"/>
                <a:sym typeface="Calibri"/>
              </a:defRPr>
            </a:pPr>
            <a:r>
              <a:t>Well, when you call BeginRead, you pass it the name of a callback method as an argument</a:t>
            </a:r>
          </a:p>
          <a:p>
            <a:pPr defTabSz="914400">
              <a:lnSpc>
                <a:spcPct val="100000"/>
              </a:lnSpc>
              <a:defRPr sz="1200">
                <a:latin typeface="Calibri"/>
                <a:ea typeface="Calibri"/>
                <a:cs typeface="Calibri"/>
                <a:sym typeface="Calibri"/>
              </a:defRPr>
            </a:pPr>
            <a:r>
              <a:t>(CallbackMethod in my example). The delegate referring to your callback method is effectively</a:t>
            </a:r>
          </a:p>
          <a:p>
            <a:pPr defTabSz="914400">
              <a:lnSpc>
                <a:spcPct val="100000"/>
              </a:lnSpc>
              <a:defRPr sz="1200">
                <a:latin typeface="Calibri"/>
                <a:ea typeface="Calibri"/>
                <a:cs typeface="Calibri"/>
                <a:sym typeface="Calibri"/>
              </a:defRPr>
            </a:pPr>
            <a:r>
              <a:t>passed inside the IRP all the way down to the device driver. When the hardware device</a:t>
            </a:r>
          </a:p>
          <a:p>
            <a:pPr defTabSz="914400">
              <a:lnSpc>
                <a:spcPct val="100000"/>
              </a:lnSpc>
              <a:defRPr sz="1200">
                <a:latin typeface="Calibri"/>
                <a:ea typeface="Calibri"/>
                <a:cs typeface="Calibri"/>
                <a:sym typeface="Calibri"/>
              </a:defRPr>
            </a:pPr>
            <a:r>
              <a:t>completes processing the IRP (a), it will queue the IRP’s delegate into the CLR’s thread pool</a:t>
            </a:r>
          </a:p>
          <a:p>
            <a:pPr defTabSz="914400">
              <a:lnSpc>
                <a:spcPct val="100000"/>
              </a:lnSpc>
              <a:defRPr sz="1200">
                <a:latin typeface="Calibri"/>
                <a:ea typeface="Calibri"/>
                <a:cs typeface="Calibri"/>
                <a:sym typeface="Calibri"/>
              </a:defRPr>
            </a:pPr>
            <a:r>
              <a:t>(b). Sometime in the future, a thread pool thread will extract the completed IRP and invoke</a:t>
            </a:r>
          </a:p>
          <a:p>
            <a:pPr defTabSz="914400">
              <a:lnSpc>
                <a:spcPct val="100000"/>
              </a:lnSpc>
              <a:defRPr sz="1200">
                <a:latin typeface="Calibri"/>
                <a:ea typeface="Calibri"/>
                <a:cs typeface="Calibri"/>
                <a:sym typeface="Calibri"/>
              </a:defRPr>
            </a:pPr>
            <a:r>
              <a:t>your callback method (c).1 So now you know when the operation has completed, and inside</a:t>
            </a:r>
          </a:p>
          <a:p>
            <a:pPr defTabSz="914400">
              <a:lnSpc>
                <a:spcPct val="100000"/>
              </a:lnSpc>
              <a:defRPr sz="1200">
                <a:latin typeface="Calibri"/>
                <a:ea typeface="Calibri"/>
                <a:cs typeface="Calibri"/>
                <a:sym typeface="Calibri"/>
              </a:defRPr>
            </a:pPr>
            <a:r>
              <a:t>this method, you can safely access the data inside the Byte[].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An operation during which a </a:t>
            </a:r>
            <a:r>
              <a:rPr u="sng">
                <a:solidFill>
                  <a:srgbClr val="0000FF"/>
                </a:solidFill>
                <a:uFill>
                  <a:solidFill>
                    <a:srgbClr val="0000FF"/>
                  </a:solidFill>
                </a:uFill>
                <a:hlinkClick r:id="rId3" invalidUrl="" action="" tgtFrame="" tooltip="" history="1" highlightClick="0" endSnd="0"/>
              </a:rPr>
              <a:t>processor</a:t>
            </a:r>
            <a:r>
              <a:t> can simultaneously </a:t>
            </a:r>
            <a:r>
              <a:rPr u="sng">
                <a:solidFill>
                  <a:srgbClr val="0000FF"/>
                </a:solidFill>
                <a:uFill>
                  <a:solidFill>
                    <a:srgbClr val="0000FF"/>
                  </a:solidFill>
                </a:uFill>
                <a:hlinkClick r:id="rId4" invalidUrl="" action="" tgtFrame="" tooltip="" history="1" highlightClick="0" endSnd="0"/>
              </a:rPr>
              <a:t>read</a:t>
            </a:r>
            <a:r>
              <a:t> a location and </a:t>
            </a:r>
            <a:r>
              <a:rPr u="sng">
                <a:solidFill>
                  <a:srgbClr val="0000FF"/>
                </a:solidFill>
                <a:uFill>
                  <a:solidFill>
                    <a:srgbClr val="0000FF"/>
                  </a:solidFill>
                </a:uFill>
                <a:hlinkClick r:id="rId5" invalidUrl="" action="" tgtFrame="" tooltip="" history="1" highlightClick="0" endSnd="0"/>
              </a:rPr>
              <a:t>write</a:t>
            </a:r>
            <a:r>
              <a:t> it in the same </a:t>
            </a:r>
            <a:r>
              <a:rPr u="sng">
                <a:solidFill>
                  <a:srgbClr val="0000FF"/>
                </a:solidFill>
                <a:uFill>
                  <a:solidFill>
                    <a:srgbClr val="0000FF"/>
                  </a:solidFill>
                </a:uFill>
                <a:hlinkClick r:id="rId6" invalidUrl="" action="" tgtFrame="" tooltip="" history="1" highlightClick="0" endSnd="0"/>
              </a:rPr>
              <a:t>bus</a:t>
            </a:r>
            <a:r>
              <a:t> operation. This prevents any other processor or</a:t>
            </a:r>
            <a:r>
              <a:rPr u="sng">
                <a:solidFill>
                  <a:srgbClr val="0000FF"/>
                </a:solidFill>
                <a:uFill>
                  <a:solidFill>
                    <a:srgbClr val="0000FF"/>
                  </a:solidFill>
                </a:uFill>
                <a:hlinkClick r:id="rId7" invalidUrl="" action="" tgtFrame="" tooltip="" history="1" highlightClick="0" endSnd="0"/>
              </a:rPr>
              <a:t>I</a:t>
            </a:r>
            <a:r>
              <a:rPr u="sng">
                <a:solidFill>
                  <a:srgbClr val="0000FF"/>
                </a:solidFill>
                <a:uFill>
                  <a:solidFill>
                    <a:srgbClr val="0000FF"/>
                  </a:solidFill>
                </a:uFill>
                <a:hlinkClick r:id="rId7" invalidUrl="" action="" tgtFrame="" tooltip="" history="1" highlightClick="0" endSnd="0"/>
              </a:rPr>
              <a:t>/O</a:t>
            </a:r>
            <a:r>
              <a:t> </a:t>
            </a:r>
            <a:r>
              <a:rPr u="sng">
                <a:solidFill>
                  <a:srgbClr val="0000FF"/>
                </a:solidFill>
                <a:uFill>
                  <a:solidFill>
                    <a:srgbClr val="0000FF"/>
                  </a:solidFill>
                </a:uFill>
                <a:hlinkClick r:id="rId8" invalidUrl="" action="" tgtFrame="" tooltip="" history="1" highlightClick="0" endSnd="0"/>
              </a:rPr>
              <a:t>device</a:t>
            </a:r>
            <a:r>
              <a:t> from writing or reading memory until the operation is complete.</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 so an atomic operation must be performed entirely or not performed at all.</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An atomic operation is a sequence of one or more machine instructions that are executed sequentially, without interruption. By default, any sequence of two or more machine instructions isn't atomic since the operating system may suspend the execution of the current sequence of operations in favor of another task. If you want to ensure that a sequence of operations is atomic you must use some form of locking or other types of synchronization. Without that, the only guarantee you have is that a single machine instruction is always atomic -- the CPU will not interrupt a single instruction in the middle. We can conclude from that minimal guarantee that if you can prove that your compiler translates a certain C++ statement into a single machine instruction, that C++ statement is </a:t>
            </a:r>
            <a:r>
              <a:rPr i="1"/>
              <a:t>naturally atomic</a:t>
            </a:r>
            <a:r>
              <a:t> meaning, the programmer doesn't have to use explicit locking to enforce the atomic execution of that statement.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7"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18"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6"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27"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35"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36"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4"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45"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53"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54"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62"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63"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4"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71"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72"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80"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81"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82"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89"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90"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91"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98"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199"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00"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7"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08"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09"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6"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17"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18"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5"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26"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27"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34"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35"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36"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3"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44"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45"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52"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53"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4"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61"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62"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63"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0"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71"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2"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9"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80"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1"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8"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89"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90"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97"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298"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99"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06"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07"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08"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1" showMasterPhAnim="1">
  <p:cSld name="Use for slides with Software Code">
    <p:spTree>
      <p:nvGrpSpPr>
        <p:cNvPr id="1" name=""/>
        <p:cNvGrpSpPr/>
        <p:nvPr/>
      </p:nvGrpSpPr>
      <p:grpSpPr>
        <a:xfrm>
          <a:off x="0" y="0"/>
          <a:ext cx="0" cy="0"/>
          <a:chOff x="0" y="0"/>
          <a:chExt cx="0" cy="0"/>
        </a:xfrm>
      </p:grpSpPr>
      <p:sp>
        <p:nvSpPr>
          <p:cNvPr id="315" name="Title Text"/>
          <p:cNvSpPr txBox="1"/>
          <p:nvPr>
            <p:ph type="title"/>
          </p:nvPr>
        </p:nvSpPr>
        <p:spPr>
          <a:xfrm>
            <a:off x="650239" y="-1"/>
            <a:ext cx="11704322" cy="2406794"/>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16" name="Body Level One…"/>
          <p:cNvSpPr txBox="1"/>
          <p:nvPr>
            <p:ph type="body" idx="1"/>
          </p:nvPr>
        </p:nvSpPr>
        <p:spPr>
          <a:xfrm>
            <a:off x="553865" y="2709334"/>
            <a:ext cx="11895378" cy="5283625"/>
          </a:xfrm>
          <a:prstGeom prst="rect">
            <a:avLst/>
          </a:prstGeom>
        </p:spPr>
        <p:txBody>
          <a:bodyPr lIns="65023" tIns="65023" rIns="65023" bIns="65023" anchor="t"/>
          <a:lstStyle>
            <a:lvl1pPr marL="471487" indent="-471487" defTabSz="914400">
              <a:lnSpc>
                <a:spcPct val="90000"/>
              </a:lnSpc>
              <a:spcBef>
                <a:spcPts val="700"/>
              </a:spcBef>
              <a:buSzPct val="100000"/>
              <a:buFont typeface="Arial"/>
              <a:defRPr sz="4400">
                <a:latin typeface="Calibri"/>
                <a:ea typeface="Calibri"/>
                <a:cs typeface="Calibri"/>
                <a:sym typeface="Calibri"/>
              </a:defRPr>
            </a:lvl1pPr>
            <a:lvl2pPr marL="906235" indent="-449035" defTabSz="914400">
              <a:lnSpc>
                <a:spcPct val="90000"/>
              </a:lnSpc>
              <a:spcBef>
                <a:spcPts val="700"/>
              </a:spcBef>
              <a:buSzPct val="100000"/>
              <a:buFont typeface="Arial"/>
              <a:buChar char="–"/>
              <a:defRPr sz="4400">
                <a:latin typeface="Calibri"/>
                <a:ea typeface="Calibri"/>
                <a:cs typeface="Calibri"/>
                <a:sym typeface="Calibri"/>
              </a:defRPr>
            </a:lvl2pPr>
            <a:lvl3pPr indent="-419100" defTabSz="914400">
              <a:lnSpc>
                <a:spcPct val="90000"/>
              </a:lnSpc>
              <a:spcBef>
                <a:spcPts val="700"/>
              </a:spcBef>
              <a:buSzPct val="100000"/>
              <a:buFont typeface="Arial"/>
              <a:defRPr sz="4400">
                <a:latin typeface="Calibri"/>
                <a:ea typeface="Calibri"/>
                <a:cs typeface="Calibri"/>
                <a:sym typeface="Calibri"/>
              </a:defRPr>
            </a:lvl3pPr>
            <a:lvl4pPr marL="1874520" indent="-502920" defTabSz="914400">
              <a:lnSpc>
                <a:spcPct val="90000"/>
              </a:lnSpc>
              <a:spcBef>
                <a:spcPts val="700"/>
              </a:spcBef>
              <a:buSzPct val="100000"/>
              <a:buFont typeface="Arial"/>
              <a:buChar char="–"/>
              <a:defRPr sz="4400">
                <a:latin typeface="Calibri"/>
                <a:ea typeface="Calibri"/>
                <a:cs typeface="Calibri"/>
                <a:sym typeface="Calibri"/>
              </a:defRPr>
            </a:lvl4pPr>
            <a:lvl5pPr marL="2331720" indent="-502920" defTabSz="914400">
              <a:lnSpc>
                <a:spcPct val="90000"/>
              </a:lnSpc>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17" name="Slide Number"/>
          <p:cNvSpPr txBox="1"/>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4"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25"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26"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spTree>
      <p:nvGrpSpPr>
        <p:cNvPr id="1" name=""/>
        <p:cNvGrpSpPr/>
        <p:nvPr/>
      </p:nvGrpSpPr>
      <p:grpSpPr>
        <a:xfrm>
          <a:off x="0" y="0"/>
          <a:ext cx="0" cy="0"/>
          <a:chOff x="0" y="0"/>
          <a:chExt cx="0" cy="0"/>
        </a:xfrm>
      </p:grpSpPr>
      <p:sp>
        <p:nvSpPr>
          <p:cNvPr id="333" name="Title Text"/>
          <p:cNvSpPr txBox="1"/>
          <p:nvPr>
            <p:ph type="title"/>
          </p:nvPr>
        </p:nvSpPr>
        <p:spPr>
          <a:xfrm>
            <a:off x="650239" y="390596"/>
            <a:ext cx="11704322" cy="1625601"/>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34" name="Body Level One…"/>
          <p:cNvSpPr txBox="1"/>
          <p:nvPr>
            <p:ph type="body" sz="half" idx="1"/>
          </p:nvPr>
        </p:nvSpPr>
        <p:spPr>
          <a:xfrm>
            <a:off x="541866" y="2007540"/>
            <a:ext cx="11921068" cy="3144338"/>
          </a:xfrm>
          <a:prstGeom prst="rect">
            <a:avLst/>
          </a:prstGeom>
        </p:spPr>
        <p:txBody>
          <a:bodyPr lIns="65023" tIns="65023" rIns="65023" bIns="65023" anchor="t"/>
          <a:lstStyle>
            <a:lvl1pPr marL="471487" indent="-471487" defTabSz="914400">
              <a:lnSpc>
                <a:spcPct val="90000"/>
              </a:lnSpc>
              <a:spcBef>
                <a:spcPts val="700"/>
              </a:spcBef>
              <a:buSzPct val="100000"/>
              <a:buFont typeface="Arial"/>
              <a:defRPr sz="4400">
                <a:latin typeface="Calibri"/>
                <a:ea typeface="Calibri"/>
                <a:cs typeface="Calibri"/>
                <a:sym typeface="Calibri"/>
              </a:defRPr>
            </a:lvl1pPr>
            <a:lvl2pPr marL="906235" indent="-449035" defTabSz="914400">
              <a:lnSpc>
                <a:spcPct val="90000"/>
              </a:lnSpc>
              <a:spcBef>
                <a:spcPts val="700"/>
              </a:spcBef>
              <a:buSzPct val="100000"/>
              <a:buFont typeface="Arial"/>
              <a:buChar char="–"/>
              <a:defRPr sz="4400">
                <a:latin typeface="Calibri"/>
                <a:ea typeface="Calibri"/>
                <a:cs typeface="Calibri"/>
                <a:sym typeface="Calibri"/>
              </a:defRPr>
            </a:lvl2pPr>
            <a:lvl3pPr indent="-419100" defTabSz="914400">
              <a:lnSpc>
                <a:spcPct val="90000"/>
              </a:lnSpc>
              <a:spcBef>
                <a:spcPts val="700"/>
              </a:spcBef>
              <a:buSzPct val="100000"/>
              <a:buFont typeface="Arial"/>
              <a:defRPr sz="4400">
                <a:latin typeface="Calibri"/>
                <a:ea typeface="Calibri"/>
                <a:cs typeface="Calibri"/>
                <a:sym typeface="Calibri"/>
              </a:defRPr>
            </a:lvl3pPr>
            <a:lvl4pPr marL="1874520" indent="-502920" defTabSz="914400">
              <a:lnSpc>
                <a:spcPct val="90000"/>
              </a:lnSpc>
              <a:spcBef>
                <a:spcPts val="700"/>
              </a:spcBef>
              <a:buSzPct val="100000"/>
              <a:buFont typeface="Arial"/>
              <a:buChar char="–"/>
              <a:defRPr sz="4400">
                <a:latin typeface="Calibri"/>
                <a:ea typeface="Calibri"/>
                <a:cs typeface="Calibri"/>
                <a:sym typeface="Calibri"/>
              </a:defRPr>
            </a:lvl4pPr>
            <a:lvl5pPr marL="2331720" indent="-502920" defTabSz="914400">
              <a:lnSpc>
                <a:spcPct val="90000"/>
              </a:lnSpc>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35" name="Slide Number"/>
          <p:cNvSpPr txBox="1"/>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42"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43"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44"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51"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52"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53"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60" name="Title Text"/>
          <p:cNvSpPr txBox="1"/>
          <p:nvPr>
            <p:ph type="title"/>
          </p:nvPr>
        </p:nvSpPr>
        <p:spPr>
          <a:xfrm>
            <a:off x="650239" y="130952"/>
            <a:ext cx="11704322" cy="2144888"/>
          </a:xfrm>
          <a:prstGeom prst="rect">
            <a:avLst/>
          </a:prstGeom>
        </p:spPr>
        <p:txBody>
          <a:bodyPr lIns="65023" tIns="65023" rIns="65023" bIns="65023"/>
          <a:lstStyle>
            <a:lvl1pPr defTabSz="914400">
              <a:defRPr sz="6200">
                <a:latin typeface="Calibri"/>
                <a:ea typeface="Calibri"/>
                <a:cs typeface="Calibri"/>
                <a:sym typeface="Calibri"/>
              </a:defRPr>
            </a:lvl1pPr>
          </a:lstStyle>
          <a:p>
            <a:pPr/>
            <a:r>
              <a:t>Title Text</a:t>
            </a:r>
          </a:p>
        </p:txBody>
      </p:sp>
      <p:sp>
        <p:nvSpPr>
          <p:cNvPr id="361" name="Body Level One…"/>
          <p:cNvSpPr txBox="1"/>
          <p:nvPr>
            <p:ph type="body" idx="1"/>
          </p:nvPr>
        </p:nvSpPr>
        <p:spPr>
          <a:xfrm>
            <a:off x="650239" y="2275839"/>
            <a:ext cx="11704322" cy="7477761"/>
          </a:xfrm>
          <a:prstGeom prst="rect">
            <a:avLst/>
          </a:prstGeom>
        </p:spPr>
        <p:txBody>
          <a:bodyPr lIns="65023" tIns="65023" rIns="65023" bIns="65023" anchor="t"/>
          <a:lstStyle>
            <a:lvl1pPr marL="471487" indent="-471487" defTabSz="914400">
              <a:spcBef>
                <a:spcPts val="700"/>
              </a:spcBef>
              <a:buSzPct val="100000"/>
              <a:buFont typeface="Arial"/>
              <a:defRPr sz="4400">
                <a:latin typeface="Calibri"/>
                <a:ea typeface="Calibri"/>
                <a:cs typeface="Calibri"/>
                <a:sym typeface="Calibri"/>
              </a:defRPr>
            </a:lvl1pPr>
            <a:lvl2pPr marL="906235" indent="-449035" defTabSz="914400">
              <a:spcBef>
                <a:spcPts val="700"/>
              </a:spcBef>
              <a:buSzPct val="100000"/>
              <a:buFont typeface="Arial"/>
              <a:buChar char="–"/>
              <a:defRPr sz="4400">
                <a:latin typeface="Calibri"/>
                <a:ea typeface="Calibri"/>
                <a:cs typeface="Calibri"/>
                <a:sym typeface="Calibri"/>
              </a:defRPr>
            </a:lvl2pPr>
            <a:lvl3pPr indent="-419100" defTabSz="914400">
              <a:spcBef>
                <a:spcPts val="700"/>
              </a:spcBef>
              <a:buSzPct val="100000"/>
              <a:buFont typeface="Arial"/>
              <a:defRPr sz="4400">
                <a:latin typeface="Calibri"/>
                <a:ea typeface="Calibri"/>
                <a:cs typeface="Calibri"/>
                <a:sym typeface="Calibri"/>
              </a:defRPr>
            </a:lvl3pPr>
            <a:lvl4pPr marL="1874520" indent="-502920" defTabSz="914400">
              <a:spcBef>
                <a:spcPts val="700"/>
              </a:spcBef>
              <a:buSzPct val="100000"/>
              <a:buFont typeface="Arial"/>
              <a:buChar char="–"/>
              <a:defRPr sz="4400">
                <a:latin typeface="Calibri"/>
                <a:ea typeface="Calibri"/>
                <a:cs typeface="Calibri"/>
                <a:sym typeface="Calibri"/>
              </a:defRPr>
            </a:lvl4pPr>
            <a:lvl5pPr marL="2331720" indent="-502920" defTabSz="9144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62" name="Slide Number"/>
          <p:cNvSpPr txBox="1"/>
          <p:nvPr>
            <p:ph type="sldNum" sz="quarter" idx="2"/>
          </p:nvPr>
        </p:nvSpPr>
        <p:spPr>
          <a:xfrm>
            <a:off x="9320107" y="9114112"/>
            <a:ext cx="3034454" cy="371349"/>
          </a:xfrm>
          <a:prstGeom prst="rect">
            <a:avLst/>
          </a:prstGeom>
        </p:spPr>
        <p:txBody>
          <a:bodyPr wrap="square" lIns="65023" tIns="65023" rIns="65023" bIns="65023" anchor="ctr"/>
          <a:lstStyle>
            <a:lvl1pPr algn="r" defTabSz="9144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69" name="Title Text"/>
          <p:cNvSpPr txBox="1"/>
          <p:nvPr>
            <p:ph type="title"/>
          </p:nvPr>
        </p:nvSpPr>
        <p:spPr>
          <a:xfrm>
            <a:off x="650239" y="130952"/>
            <a:ext cx="11704322" cy="2144888"/>
          </a:xfrm>
          <a:prstGeom prst="rect">
            <a:avLst/>
          </a:prstGeom>
        </p:spPr>
        <p:txBody>
          <a:bodyPr lIns="65023" tIns="65023" rIns="65023" bIns="65023"/>
          <a:lstStyle>
            <a:lvl1pPr defTabSz="1300480">
              <a:defRPr sz="6200">
                <a:latin typeface="Calibri"/>
                <a:ea typeface="Calibri"/>
                <a:cs typeface="Calibri"/>
                <a:sym typeface="Calibri"/>
              </a:defRPr>
            </a:lvl1pPr>
          </a:lstStyle>
          <a:p>
            <a:pPr/>
            <a:r>
              <a:t>Title Text</a:t>
            </a:r>
          </a:p>
        </p:txBody>
      </p:sp>
      <p:sp>
        <p:nvSpPr>
          <p:cNvPr id="370" name="Body Level One…"/>
          <p:cNvSpPr txBox="1"/>
          <p:nvPr>
            <p:ph type="body" idx="1"/>
          </p:nvPr>
        </p:nvSpPr>
        <p:spPr>
          <a:xfrm>
            <a:off x="650239" y="2275839"/>
            <a:ext cx="11704322" cy="7477762"/>
          </a:xfrm>
          <a:prstGeom prst="rect">
            <a:avLst/>
          </a:prstGeom>
        </p:spPr>
        <p:txBody>
          <a:bodyPr lIns="65023" tIns="65023" rIns="65023" bIns="65023" anchor="t"/>
          <a:lstStyle>
            <a:lvl1pPr marL="471487" indent="-471487" defTabSz="1300480">
              <a:spcBef>
                <a:spcPts val="1000"/>
              </a:spcBef>
              <a:buSzPct val="100000"/>
              <a:buFont typeface="Arial"/>
              <a:defRPr sz="4400">
                <a:latin typeface="Calibri"/>
                <a:ea typeface="Calibri"/>
                <a:cs typeface="Calibri"/>
                <a:sym typeface="Calibri"/>
              </a:defRPr>
            </a:lvl1pPr>
            <a:lvl2pPr marL="906235" indent="-449035" defTabSz="1300480">
              <a:spcBef>
                <a:spcPts val="1000"/>
              </a:spcBef>
              <a:buSzPct val="100000"/>
              <a:buFont typeface="Arial"/>
              <a:buChar char="–"/>
              <a:defRPr sz="4400">
                <a:latin typeface="Calibri"/>
                <a:ea typeface="Calibri"/>
                <a:cs typeface="Calibri"/>
                <a:sym typeface="Calibri"/>
              </a:defRPr>
            </a:lvl2pPr>
            <a:lvl3pPr indent="-419100" defTabSz="1300480">
              <a:spcBef>
                <a:spcPts val="1000"/>
              </a:spcBef>
              <a:buSzPct val="100000"/>
              <a:buFont typeface="Arial"/>
              <a:defRPr sz="4400">
                <a:latin typeface="Calibri"/>
                <a:ea typeface="Calibri"/>
                <a:cs typeface="Calibri"/>
                <a:sym typeface="Calibri"/>
              </a:defRPr>
            </a:lvl3pPr>
            <a:lvl4pPr marL="1874520" indent="-502920" defTabSz="1300480">
              <a:spcBef>
                <a:spcPts val="1000"/>
              </a:spcBef>
              <a:buSzPct val="100000"/>
              <a:buFont typeface="Arial"/>
              <a:buChar char="–"/>
              <a:defRPr sz="4400">
                <a:latin typeface="Calibri"/>
                <a:ea typeface="Calibri"/>
                <a:cs typeface="Calibri"/>
                <a:sym typeface="Calibri"/>
              </a:defRPr>
            </a:lvl4pPr>
            <a:lvl5pPr marL="2331720" indent="-502920" defTabSz="1300480">
              <a:spcBef>
                <a:spcPts val="10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1" name="Slide Number"/>
          <p:cNvSpPr txBox="1"/>
          <p:nvPr>
            <p:ph type="sldNum" sz="quarter" idx="2"/>
          </p:nvPr>
        </p:nvSpPr>
        <p:spPr>
          <a:xfrm>
            <a:off x="9320106" y="9114112"/>
            <a:ext cx="3034455" cy="371349"/>
          </a:xfrm>
          <a:prstGeom prst="rect">
            <a:avLst/>
          </a:prstGeom>
        </p:spPr>
        <p:txBody>
          <a:bodyPr wrap="square" lIns="65023" tIns="65023" rIns="65023" bIns="65023" anchor="ctr"/>
          <a:lstStyle>
            <a:lvl1pPr algn="r" defTabSz="130048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Image"/>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1.tif"/></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tif"/></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Threads"/>
          <p:cNvSpPr txBox="1"/>
          <p:nvPr>
            <p:ph type="ctrTitle"/>
          </p:nvPr>
        </p:nvSpPr>
        <p:spPr>
          <a:prstGeom prst="rect">
            <a:avLst/>
          </a:prstGeom>
        </p:spPr>
        <p:txBody>
          <a:bodyPr/>
          <a:lstStyle/>
          <a:p>
            <a:pPr/>
            <a:r>
              <a:t>Threads</a:t>
            </a:r>
          </a:p>
        </p:txBody>
      </p:sp>
      <p:sp>
        <p:nvSpPr>
          <p:cNvPr id="381" name="Body"/>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When To Create Thread"/>
          <p:cNvSpPr txBox="1"/>
          <p:nvPr>
            <p:ph type="title"/>
          </p:nvPr>
        </p:nvSpPr>
        <p:spPr>
          <a:xfrm>
            <a:off x="650239" y="390596"/>
            <a:ext cx="11704322" cy="1625601"/>
          </a:xfrm>
          <a:prstGeom prst="rect">
            <a:avLst/>
          </a:prstGeom>
        </p:spPr>
        <p:txBody>
          <a:bodyPr/>
          <a:lstStyle/>
          <a:p>
            <a:pPr/>
            <a:r>
              <a:t>When To Create Thread</a:t>
            </a:r>
          </a:p>
        </p:txBody>
      </p:sp>
      <p:sp>
        <p:nvSpPr>
          <p:cNvPr id="419" name="You require a thread to have a particular priority. Changing priority is not recommended for thread’s in Thread pool."/>
          <p:cNvSpPr txBox="1"/>
          <p:nvPr>
            <p:ph type="body" sz="quarter" idx="1"/>
          </p:nvPr>
        </p:nvSpPr>
        <p:spPr>
          <a:xfrm>
            <a:off x="650239" y="7477759"/>
            <a:ext cx="11704322" cy="1235006"/>
          </a:xfrm>
          <a:prstGeom prst="rect">
            <a:avLst/>
          </a:prstGeom>
        </p:spPr>
        <p:txBody>
          <a:bodyPr/>
          <a:lstStyle/>
          <a:p>
            <a:pPr lvl="1" marL="0" indent="0" algn="ctr">
              <a:lnSpc>
                <a:spcPct val="90000"/>
              </a:lnSpc>
              <a:spcBef>
                <a:spcPts val="600"/>
              </a:spcBef>
              <a:buSzTx/>
              <a:buNone/>
              <a:defRPr sz="3400"/>
            </a:pPr>
            <a:r>
              <a:t>You require a thread to have a particular priority. Changing priority is not recommended for thread’s in Thread pool.</a:t>
            </a:r>
          </a:p>
        </p:txBody>
      </p:sp>
      <p:pic>
        <p:nvPicPr>
          <p:cNvPr id="420" name="http://images.desishock.com/out.php/i3509_99Carpooling.jpg" descr="http://images.desishock.com/out.php/i3509_99Carpooling.jpg"/>
          <p:cNvPicPr>
            <a:picLocks noChangeAspect="1"/>
          </p:cNvPicPr>
          <p:nvPr/>
        </p:nvPicPr>
        <p:blipFill>
          <a:blip r:embed="rId2">
            <a:extLst/>
          </a:blip>
          <a:stretch>
            <a:fillRect/>
          </a:stretch>
        </p:blipFill>
        <p:spPr>
          <a:xfrm>
            <a:off x="2600959" y="3142826"/>
            <a:ext cx="6773335" cy="261450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When To Create Thread"/>
          <p:cNvSpPr txBox="1"/>
          <p:nvPr>
            <p:ph type="title"/>
          </p:nvPr>
        </p:nvSpPr>
        <p:spPr>
          <a:xfrm>
            <a:off x="650239" y="390596"/>
            <a:ext cx="11704322" cy="1625601"/>
          </a:xfrm>
          <a:prstGeom prst="rect">
            <a:avLst/>
          </a:prstGeom>
        </p:spPr>
        <p:txBody>
          <a:bodyPr/>
          <a:lstStyle/>
          <a:p>
            <a:pPr/>
            <a:r>
              <a:t>When To Create Thread</a:t>
            </a:r>
          </a:p>
        </p:txBody>
      </p:sp>
      <p:sp>
        <p:nvSpPr>
          <p:cNvPr id="423" name="You have tasks that cause the thread to block for long periods of time. The thread pool has a maximum number of threads, so a large number of blocked thread pool threads might prevent tasks from starting."/>
          <p:cNvSpPr txBox="1"/>
          <p:nvPr>
            <p:ph type="body" sz="quarter" idx="1"/>
          </p:nvPr>
        </p:nvSpPr>
        <p:spPr>
          <a:xfrm>
            <a:off x="650239" y="7477759"/>
            <a:ext cx="11704322" cy="1235006"/>
          </a:xfrm>
          <a:prstGeom prst="rect">
            <a:avLst/>
          </a:prstGeom>
        </p:spPr>
        <p:txBody>
          <a:bodyPr/>
          <a:lstStyle>
            <a:lvl1pPr marL="0" indent="0" algn="ctr">
              <a:lnSpc>
                <a:spcPct val="80000"/>
              </a:lnSpc>
              <a:spcBef>
                <a:spcPts val="400"/>
              </a:spcBef>
              <a:buSzTx/>
              <a:buNone/>
              <a:defRPr sz="2800"/>
            </a:lvl1pPr>
          </a:lstStyle>
          <a:p>
            <a:pPr/>
            <a:r>
              <a:t>You have tasks that cause the thread to block for long periods of time. The thread pool has a maximum number of threads, so a large number of blocked thread pool threads might prevent tasks from starting.</a:t>
            </a:r>
          </a:p>
        </p:txBody>
      </p:sp>
      <p:pic>
        <p:nvPicPr>
          <p:cNvPr id="424" name="http://www.treehugger.com/truck-with-carpool-award.jpg" descr="http://www.treehugger.com/truck-with-carpool-award.jpg"/>
          <p:cNvPicPr>
            <a:picLocks noChangeAspect="1"/>
          </p:cNvPicPr>
          <p:nvPr/>
        </p:nvPicPr>
        <p:blipFill>
          <a:blip r:embed="rId2">
            <a:extLst/>
          </a:blip>
          <a:stretch>
            <a:fillRect/>
          </a:stretch>
        </p:blipFill>
        <p:spPr>
          <a:xfrm>
            <a:off x="2926079" y="2600960"/>
            <a:ext cx="6339842" cy="41317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When To Create Thread"/>
          <p:cNvSpPr txBox="1"/>
          <p:nvPr>
            <p:ph type="title"/>
          </p:nvPr>
        </p:nvSpPr>
        <p:spPr>
          <a:xfrm>
            <a:off x="650239" y="390596"/>
            <a:ext cx="11704322" cy="1625601"/>
          </a:xfrm>
          <a:prstGeom prst="rect">
            <a:avLst/>
          </a:prstGeom>
        </p:spPr>
        <p:txBody>
          <a:bodyPr/>
          <a:lstStyle/>
          <a:p>
            <a:pPr/>
            <a:r>
              <a:t>When To Create Thread</a:t>
            </a:r>
          </a:p>
        </p:txBody>
      </p:sp>
      <p:sp>
        <p:nvSpPr>
          <p:cNvPr id="427" name="You need to have a stable identity associated with the thread, or to dedicate a thread to a task."/>
          <p:cNvSpPr txBox="1"/>
          <p:nvPr>
            <p:ph type="body" sz="quarter" idx="1"/>
          </p:nvPr>
        </p:nvSpPr>
        <p:spPr>
          <a:xfrm>
            <a:off x="650239" y="7477759"/>
            <a:ext cx="11704322" cy="1235006"/>
          </a:xfrm>
          <a:prstGeom prst="rect">
            <a:avLst/>
          </a:prstGeom>
        </p:spPr>
        <p:txBody>
          <a:bodyPr/>
          <a:lstStyle>
            <a:lvl1pPr marL="0" indent="0" algn="ctr">
              <a:lnSpc>
                <a:spcPct val="80000"/>
              </a:lnSpc>
              <a:spcBef>
                <a:spcPts val="600"/>
              </a:spcBef>
              <a:buSzTx/>
              <a:buNone/>
              <a:defRPr sz="4000"/>
            </a:lvl1pPr>
          </a:lstStyle>
          <a:p>
            <a:pPr/>
            <a:r>
              <a:t>You need to have a stable identity associated with the thread, or to dedicate a thread to a task. </a:t>
            </a:r>
          </a:p>
        </p:txBody>
      </p:sp>
      <p:pic>
        <p:nvPicPr>
          <p:cNvPr id="428" name="http://www.cartoonstock.com/lowres/cgr0239l.jpg" descr="http://www.cartoonstock.com/lowres/cgr0239l.jpg"/>
          <p:cNvPicPr>
            <a:picLocks noChangeAspect="1"/>
          </p:cNvPicPr>
          <p:nvPr/>
        </p:nvPicPr>
        <p:blipFill>
          <a:blip r:embed="rId2">
            <a:extLst/>
          </a:blip>
          <a:stretch>
            <a:fillRect/>
          </a:stretch>
        </p:blipFill>
        <p:spPr>
          <a:xfrm>
            <a:off x="3793066" y="2059093"/>
            <a:ext cx="3738881" cy="541866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Title"/>
          <p:cNvSpPr txBox="1"/>
          <p:nvPr>
            <p:ph type="title"/>
          </p:nvPr>
        </p:nvSpPr>
        <p:spPr>
          <a:xfrm>
            <a:off x="650239" y="390596"/>
            <a:ext cx="11704322" cy="1625601"/>
          </a:xfrm>
          <a:prstGeom prst="rect">
            <a:avLst/>
          </a:prstGeom>
        </p:spPr>
        <p:txBody>
          <a:bodyPr/>
          <a:lstStyle/>
          <a:p>
            <a:pPr/>
          </a:p>
        </p:txBody>
      </p:sp>
      <p:sp>
        <p:nvSpPr>
          <p:cNvPr id="431" name="Body"/>
          <p:cNvSpPr txBox="1"/>
          <p:nvPr>
            <p:ph type="body" idx="1"/>
          </p:nvPr>
        </p:nvSpPr>
        <p:spPr>
          <a:xfrm>
            <a:off x="650239" y="2275840"/>
            <a:ext cx="11704322" cy="6436926"/>
          </a:xfrm>
          <a:prstGeom prst="rect">
            <a:avLst/>
          </a:prstGeom>
        </p:spPr>
        <p:txBody>
          <a:bodyPr/>
          <a:lstStyle/>
          <a:p>
            <a:pPr/>
          </a:p>
        </p:txBody>
      </p:sp>
      <p:pic>
        <p:nvPicPr>
          <p:cNvPr id="432" name="image74.png" descr="image74.png"/>
          <p:cNvPicPr>
            <a:picLocks noChangeAspect="1"/>
          </p:cNvPicPr>
          <p:nvPr/>
        </p:nvPicPr>
        <p:blipFill>
          <a:blip r:embed="rId2">
            <a:extLst/>
          </a:blip>
          <a:stretch>
            <a:fillRect/>
          </a:stretch>
        </p:blipFill>
        <p:spPr>
          <a:xfrm>
            <a:off x="325119" y="541866"/>
            <a:ext cx="12342887" cy="877824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Title"/>
          <p:cNvSpPr txBox="1"/>
          <p:nvPr>
            <p:ph type="title"/>
          </p:nvPr>
        </p:nvSpPr>
        <p:spPr>
          <a:xfrm>
            <a:off x="650239" y="390596"/>
            <a:ext cx="11704322" cy="1625601"/>
          </a:xfrm>
          <a:prstGeom prst="rect">
            <a:avLst/>
          </a:prstGeom>
        </p:spPr>
        <p:txBody>
          <a:bodyPr/>
          <a:lstStyle/>
          <a:p>
            <a:pPr/>
          </a:p>
        </p:txBody>
      </p:sp>
      <p:sp>
        <p:nvSpPr>
          <p:cNvPr id="435" name="Body"/>
          <p:cNvSpPr txBox="1"/>
          <p:nvPr>
            <p:ph type="body" idx="1"/>
          </p:nvPr>
        </p:nvSpPr>
        <p:spPr>
          <a:xfrm>
            <a:off x="650239" y="2275840"/>
            <a:ext cx="11704322" cy="6436926"/>
          </a:xfrm>
          <a:prstGeom prst="rect">
            <a:avLst/>
          </a:prstGeom>
        </p:spPr>
        <p:txBody>
          <a:bodyPr/>
          <a:lstStyle/>
          <a:p>
            <a:pPr/>
          </a:p>
        </p:txBody>
      </p:sp>
      <p:pic>
        <p:nvPicPr>
          <p:cNvPr id="436" name="image76.png" descr="image76.png"/>
          <p:cNvPicPr>
            <a:picLocks noChangeAspect="1"/>
          </p:cNvPicPr>
          <p:nvPr/>
        </p:nvPicPr>
        <p:blipFill>
          <a:blip r:embed="rId2">
            <a:extLst/>
          </a:blip>
          <a:stretch>
            <a:fillRect/>
          </a:stretch>
        </p:blipFill>
        <p:spPr>
          <a:xfrm>
            <a:off x="15482" y="-1"/>
            <a:ext cx="12994666" cy="97536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All synchronous I/O operations suspend the calling thread while the underlying hardware (disk-drive, network interface card, etc.) performs the work."/>
          <p:cNvSpPr txBox="1"/>
          <p:nvPr>
            <p:ph type="body" sz="quarter" idx="1"/>
          </p:nvPr>
        </p:nvSpPr>
        <p:spPr>
          <a:xfrm>
            <a:off x="650239" y="6935893"/>
            <a:ext cx="11704322" cy="1776873"/>
          </a:xfrm>
          <a:prstGeom prst="rect">
            <a:avLst/>
          </a:prstGeom>
        </p:spPr>
        <p:txBody>
          <a:bodyPr/>
          <a:lstStyle>
            <a:lvl1pPr marL="336042" indent="-336042" algn="ctr" defTabSz="896111">
              <a:lnSpc>
                <a:spcPct val="80000"/>
              </a:lnSpc>
              <a:spcBef>
                <a:spcPts val="600"/>
              </a:spcBef>
              <a:buSzTx/>
              <a:buNone/>
              <a:defRPr sz="3920"/>
            </a:lvl1pPr>
          </a:lstStyle>
          <a:p>
            <a:pPr/>
            <a:r>
              <a:t>All synchronous I/O operations suspend the calling thread while the underlying hardware (disk-drive, network interface card, etc.) performs the work.</a:t>
            </a:r>
          </a:p>
        </p:txBody>
      </p:sp>
      <p:pic>
        <p:nvPicPr>
          <p:cNvPr id="439" name="http://davielife.files.wordpress.com/2008/02/450px-hourglass_drawing.jpg?w=500" descr="http://davielife.files.wordpress.com/2008/02/450px-hourglass_drawing.jpg?w=500"/>
          <p:cNvPicPr>
            <a:picLocks noChangeAspect="1"/>
          </p:cNvPicPr>
          <p:nvPr/>
        </p:nvPicPr>
        <p:blipFill>
          <a:blip r:embed="rId3">
            <a:extLst/>
          </a:blip>
          <a:stretch>
            <a:fillRect/>
          </a:stretch>
        </p:blipFill>
        <p:spPr>
          <a:xfrm>
            <a:off x="4118186" y="650239"/>
            <a:ext cx="4294294" cy="571669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When performing asynchronous I/O-bound operations, you have a device driver doing the work for you and no threads are required."/>
          <p:cNvSpPr txBox="1"/>
          <p:nvPr>
            <p:ph type="body" sz="half" idx="1"/>
          </p:nvPr>
        </p:nvSpPr>
        <p:spPr>
          <a:xfrm>
            <a:off x="758613" y="6719146"/>
            <a:ext cx="11704321" cy="2535486"/>
          </a:xfrm>
          <a:prstGeom prst="rect">
            <a:avLst/>
          </a:prstGeom>
        </p:spPr>
        <p:txBody>
          <a:bodyPr/>
          <a:lstStyle>
            <a:lvl1pPr marL="342900" indent="-342900" algn="ctr">
              <a:lnSpc>
                <a:spcPct val="90000"/>
              </a:lnSpc>
              <a:spcBef>
                <a:spcPts val="600"/>
              </a:spcBef>
              <a:buSzTx/>
              <a:buNone/>
              <a:defRPr sz="4000"/>
            </a:lvl1pPr>
          </a:lstStyle>
          <a:p>
            <a:pPr/>
            <a:r>
              <a:t>When performing asynchronous I/O-bound operations, you have a device driver doing the work for you and no threads are required.</a:t>
            </a:r>
          </a:p>
        </p:txBody>
      </p:sp>
      <p:pic>
        <p:nvPicPr>
          <p:cNvPr id="444" name="http://www.mccolorado.com/images/operators/1000008346/Three_Min_Service.jpg" descr="http://www.mccolorado.com/images/operators/1000008346/Three_Min_Service.jpg"/>
          <p:cNvPicPr>
            <a:picLocks noChangeAspect="1"/>
          </p:cNvPicPr>
          <p:nvPr/>
        </p:nvPicPr>
        <p:blipFill>
          <a:blip r:embed="rId3">
            <a:extLst/>
          </a:blip>
          <a:stretch>
            <a:fillRect/>
          </a:stretch>
        </p:blipFill>
        <p:spPr>
          <a:xfrm>
            <a:off x="4334933" y="541866"/>
            <a:ext cx="4118188" cy="571669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Title"/>
          <p:cNvSpPr txBox="1"/>
          <p:nvPr>
            <p:ph type="title"/>
          </p:nvPr>
        </p:nvSpPr>
        <p:spPr>
          <a:xfrm>
            <a:off x="650239" y="390596"/>
            <a:ext cx="11704322" cy="1625601"/>
          </a:xfrm>
          <a:prstGeom prst="rect">
            <a:avLst/>
          </a:prstGeom>
        </p:spPr>
        <p:txBody>
          <a:bodyPr/>
          <a:lstStyle/>
          <a:p>
            <a:pPr/>
          </a:p>
        </p:txBody>
      </p:sp>
      <p:sp>
        <p:nvSpPr>
          <p:cNvPr id="449" name="Body"/>
          <p:cNvSpPr txBox="1"/>
          <p:nvPr>
            <p:ph type="body" idx="1"/>
          </p:nvPr>
        </p:nvSpPr>
        <p:spPr>
          <a:xfrm>
            <a:off x="650239" y="2275840"/>
            <a:ext cx="11704322" cy="6436926"/>
          </a:xfrm>
          <a:prstGeom prst="rect">
            <a:avLst/>
          </a:prstGeom>
        </p:spPr>
        <p:txBody>
          <a:bodyPr/>
          <a:lstStyle/>
          <a:p>
            <a:pPr/>
          </a:p>
        </p:txBody>
      </p:sp>
      <p:pic>
        <p:nvPicPr>
          <p:cNvPr id="450" name="image80.png" descr="image80.png"/>
          <p:cNvPicPr>
            <a:picLocks noChangeAspect="1"/>
          </p:cNvPicPr>
          <p:nvPr/>
        </p:nvPicPr>
        <p:blipFill>
          <a:blip r:embed="rId3">
            <a:extLst/>
          </a:blip>
          <a:stretch>
            <a:fillRect/>
          </a:stretch>
        </p:blipFill>
        <p:spPr>
          <a:xfrm>
            <a:off x="-1" y="-1"/>
            <a:ext cx="13004801" cy="977321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Lock-free updates"/>
          <p:cNvSpPr txBox="1"/>
          <p:nvPr>
            <p:ph type="title"/>
          </p:nvPr>
        </p:nvSpPr>
        <p:spPr>
          <a:xfrm>
            <a:off x="650239" y="390596"/>
            <a:ext cx="11704322" cy="1625601"/>
          </a:xfrm>
          <a:prstGeom prst="rect">
            <a:avLst/>
          </a:prstGeom>
        </p:spPr>
        <p:txBody>
          <a:bodyPr/>
          <a:lstStyle>
            <a:lvl1pPr>
              <a:defRPr b="1" i="1"/>
            </a:lvl1pPr>
          </a:lstStyle>
          <a:p>
            <a:pPr>
              <a:defRPr b="0" i="0"/>
            </a:pPr>
            <a:r>
              <a:rPr b="1" i="1"/>
              <a:t>Lock-free updates</a:t>
            </a:r>
          </a:p>
        </p:txBody>
      </p:sp>
      <p:sp>
        <p:nvSpPr>
          <p:cNvPr id="455" name="x = x * 10;"/>
          <p:cNvSpPr txBox="1"/>
          <p:nvPr/>
        </p:nvSpPr>
        <p:spPr>
          <a:xfrm>
            <a:off x="3901439" y="4876800"/>
            <a:ext cx="5201921" cy="104444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6200">
                <a:latin typeface="Calibri"/>
                <a:ea typeface="Calibri"/>
                <a:cs typeface="Calibri"/>
                <a:sym typeface="Calibri"/>
              </a:defRPr>
            </a:lvl1pPr>
          </a:lstStyle>
          <a:p>
            <a:pPr/>
            <a:r>
              <a:t>x = x * 10;</a:t>
            </a:r>
          </a:p>
        </p:txBody>
      </p:sp>
      <p:pic>
        <p:nvPicPr>
          <p:cNvPr id="456" name="http://www.livehacking.com/web/wp-content/uploads/2010/08/openLock.png" descr="http://www.livehacking.com/web/wp-content/uploads/2010/08/openLock.png"/>
          <p:cNvPicPr>
            <a:picLocks noChangeAspect="1"/>
          </p:cNvPicPr>
          <p:nvPr/>
        </p:nvPicPr>
        <p:blipFill>
          <a:blip r:embed="rId2">
            <a:extLst/>
          </a:blip>
          <a:stretch>
            <a:fillRect/>
          </a:stretch>
        </p:blipFill>
        <p:spPr>
          <a:xfrm>
            <a:off x="6719146" y="3467946"/>
            <a:ext cx="5569373" cy="476842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Atomic Operation"/>
          <p:cNvSpPr txBox="1"/>
          <p:nvPr>
            <p:ph type="title"/>
          </p:nvPr>
        </p:nvSpPr>
        <p:spPr>
          <a:xfrm>
            <a:off x="650239" y="390596"/>
            <a:ext cx="11704322" cy="1625601"/>
          </a:xfrm>
          <a:prstGeom prst="rect">
            <a:avLst/>
          </a:prstGeom>
        </p:spPr>
        <p:txBody>
          <a:bodyPr/>
          <a:lstStyle/>
          <a:p>
            <a:pPr/>
            <a:r>
              <a:t>Atomic Operation</a:t>
            </a:r>
          </a:p>
        </p:txBody>
      </p:sp>
      <p:sp>
        <p:nvSpPr>
          <p:cNvPr id="459" name="Load from RAM into CPU register…"/>
          <p:cNvSpPr txBox="1"/>
          <p:nvPr/>
        </p:nvSpPr>
        <p:spPr>
          <a:xfrm>
            <a:off x="3793066" y="6502400"/>
            <a:ext cx="6502401" cy="119684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57200" indent="-457200" algn="l" defTabSz="914400">
              <a:buSzPct val="100000"/>
              <a:buAutoNum type="arabicPeriod" startAt="1"/>
              <a:defRPr sz="2400">
                <a:latin typeface="Calibri"/>
                <a:ea typeface="Calibri"/>
                <a:cs typeface="Calibri"/>
                <a:sym typeface="Calibri"/>
              </a:defRPr>
            </a:pPr>
            <a:r>
              <a:t>Load from RAM into CPU register</a:t>
            </a:r>
          </a:p>
          <a:p>
            <a:pPr marL="457200" indent="-457200" algn="l" defTabSz="914400">
              <a:buSzPct val="100000"/>
              <a:buAutoNum type="arabicPeriod" startAt="1"/>
              <a:defRPr sz="2400">
                <a:latin typeface="Calibri"/>
                <a:ea typeface="Calibri"/>
                <a:cs typeface="Calibri"/>
                <a:sym typeface="Calibri"/>
              </a:defRPr>
            </a:pPr>
            <a:r>
              <a:t>Increment CPU register</a:t>
            </a:r>
          </a:p>
          <a:p>
            <a:pPr marL="457200" indent="-457200" algn="l" defTabSz="914400">
              <a:buSzPct val="100000"/>
              <a:buAutoNum type="arabicPeriod" startAt="1"/>
              <a:defRPr sz="2400">
                <a:latin typeface="Calibri"/>
                <a:ea typeface="Calibri"/>
                <a:cs typeface="Calibri"/>
                <a:sym typeface="Calibri"/>
              </a:defRPr>
            </a:pPr>
            <a:r>
              <a:t>Store from CPU register into RAM.</a:t>
            </a:r>
          </a:p>
        </p:txBody>
      </p:sp>
      <p:sp>
        <p:nvSpPr>
          <p:cNvPr id="460" name="data ++;"/>
          <p:cNvSpPr txBox="1"/>
          <p:nvPr/>
        </p:nvSpPr>
        <p:spPr>
          <a:xfrm>
            <a:off x="4551679" y="4009813"/>
            <a:ext cx="3356792" cy="1133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6800">
                <a:latin typeface="Calibri"/>
                <a:ea typeface="Calibri"/>
                <a:cs typeface="Calibri"/>
                <a:sym typeface="Calibri"/>
              </a:defRPr>
            </a:lvl1pPr>
          </a:lstStyle>
          <a:p>
            <a:pPr/>
            <a:r>
              <a:t>data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3" name="http://www.memory.co.in/wp-content/uploads/2010/12/Memory.jpg" descr="http://www.memory.co.in/wp-content/uploads/2010/12/Memory.jpg"/>
          <p:cNvPicPr>
            <a:picLocks noChangeAspect="1"/>
          </p:cNvPicPr>
          <p:nvPr/>
        </p:nvPicPr>
        <p:blipFill>
          <a:blip r:embed="rId2">
            <a:extLst/>
          </a:blip>
          <a:stretch>
            <a:fillRect/>
          </a:stretch>
        </p:blipFill>
        <p:spPr>
          <a:xfrm>
            <a:off x="6821689" y="3684693"/>
            <a:ext cx="6183112" cy="4118187"/>
          </a:xfrm>
          <a:prstGeom prst="rect">
            <a:avLst/>
          </a:prstGeom>
          <a:ln w="12700">
            <a:miter lim="400000"/>
          </a:ln>
        </p:spPr>
      </p:pic>
      <p:sp>
        <p:nvSpPr>
          <p:cNvPr id="384" name="For x86 CPU, the thread’s context uses about 700 bytes of memory.…"/>
          <p:cNvSpPr txBox="1"/>
          <p:nvPr>
            <p:ph type="body" idx="1"/>
          </p:nvPr>
        </p:nvSpPr>
        <p:spPr>
          <a:xfrm>
            <a:off x="650239" y="2275840"/>
            <a:ext cx="8344749" cy="6436926"/>
          </a:xfrm>
          <a:prstGeom prst="rect">
            <a:avLst/>
          </a:prstGeom>
        </p:spPr>
        <p:txBody>
          <a:bodyPr/>
          <a:lstStyle/>
          <a:p>
            <a:pPr>
              <a:lnSpc>
                <a:spcPct val="90000"/>
              </a:lnSpc>
            </a:pPr>
            <a:r>
              <a:t>For x86 CPU, the thread’s context uses about 700 bytes of memory. </a:t>
            </a:r>
          </a:p>
          <a:p>
            <a:pPr>
              <a:lnSpc>
                <a:spcPct val="90000"/>
              </a:lnSpc>
            </a:pPr>
          </a:p>
          <a:p>
            <a:pPr>
              <a:lnSpc>
                <a:spcPct val="90000"/>
              </a:lnSpc>
            </a:pPr>
            <a:r>
              <a:t>For x64 the context is about 1,240 bytes of memory.</a:t>
            </a:r>
          </a:p>
          <a:p>
            <a:pPr>
              <a:lnSpc>
                <a:spcPct val="90000"/>
              </a:lnSpc>
            </a:pPr>
          </a:p>
          <a:p>
            <a:pPr>
              <a:lnSpc>
                <a:spcPct val="90000"/>
              </a:lnSpc>
            </a:pPr>
            <a:r>
              <a:t>For IA64 CPUs, the context is about 2,500 bytes of memory</a:t>
            </a:r>
          </a:p>
        </p:txBody>
      </p:sp>
      <p:sp>
        <p:nvSpPr>
          <p:cNvPr id="385" name="Cost of a Memory"/>
          <p:cNvSpPr txBox="1"/>
          <p:nvPr>
            <p:ph type="title"/>
          </p:nvPr>
        </p:nvSpPr>
        <p:spPr>
          <a:xfrm>
            <a:off x="650239" y="390596"/>
            <a:ext cx="11704322" cy="1625601"/>
          </a:xfrm>
          <a:prstGeom prst="rect">
            <a:avLst/>
          </a:prstGeom>
        </p:spPr>
        <p:txBody>
          <a:bodyPr/>
          <a:lstStyle/>
          <a:p>
            <a:pPr/>
            <a:r>
              <a:t>Cost of a Memory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Reading and writing 64-bit fields is non atomic on 32-bit environments because it requires two separate instructions: one for each 32-bit memory location."/>
          <p:cNvSpPr txBox="1"/>
          <p:nvPr>
            <p:ph type="body" sz="half" idx="1"/>
          </p:nvPr>
        </p:nvSpPr>
        <p:spPr>
          <a:xfrm>
            <a:off x="975359" y="6827519"/>
            <a:ext cx="11704322" cy="2275843"/>
          </a:xfrm>
          <a:prstGeom prst="rect">
            <a:avLst/>
          </a:prstGeom>
        </p:spPr>
        <p:txBody>
          <a:bodyPr/>
          <a:lstStyle>
            <a:lvl1pPr marL="342900" indent="-342900" algn="ctr">
              <a:lnSpc>
                <a:spcPct val="80000"/>
              </a:lnSpc>
              <a:spcBef>
                <a:spcPts val="600"/>
              </a:spcBef>
              <a:buSzTx/>
              <a:buNone/>
              <a:defRPr sz="4000"/>
            </a:lvl1pPr>
          </a:lstStyle>
          <a:p>
            <a:pPr/>
            <a:r>
              <a:t>Reading and writing 64-bit fields is non atomic on 32-bit environments because it requires two separate instructions: one for each 32-bit memory location.</a:t>
            </a:r>
          </a:p>
        </p:txBody>
      </p:sp>
      <p:pic>
        <p:nvPicPr>
          <p:cNvPr id="465" name="http://blogs.exact.com/products/wp-content/uploads/2011/03/64bit2.png" descr="http://blogs.exact.com/products/wp-content/uploads/2011/03/64bit2.png"/>
          <p:cNvPicPr>
            <a:picLocks noChangeAspect="1"/>
          </p:cNvPicPr>
          <p:nvPr/>
        </p:nvPicPr>
        <p:blipFill>
          <a:blip r:embed="rId2">
            <a:extLst/>
          </a:blip>
          <a:stretch>
            <a:fillRect/>
          </a:stretch>
        </p:blipFill>
        <p:spPr>
          <a:xfrm>
            <a:off x="2167466" y="433493"/>
            <a:ext cx="9089814" cy="570314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Lock-free updates"/>
          <p:cNvSpPr txBox="1"/>
          <p:nvPr>
            <p:ph type="title"/>
          </p:nvPr>
        </p:nvSpPr>
        <p:spPr>
          <a:xfrm>
            <a:off x="650239" y="390596"/>
            <a:ext cx="11704322" cy="1625601"/>
          </a:xfrm>
          <a:prstGeom prst="rect">
            <a:avLst/>
          </a:prstGeom>
        </p:spPr>
        <p:txBody>
          <a:bodyPr/>
          <a:lstStyle>
            <a:lvl1pPr>
              <a:defRPr b="1" i="1"/>
            </a:lvl1pPr>
          </a:lstStyle>
          <a:p>
            <a:pPr>
              <a:defRPr b="0" i="0"/>
            </a:pPr>
            <a:r>
              <a:rPr b="1" i="1"/>
              <a:t>Lock-free updates</a:t>
            </a:r>
          </a:p>
        </p:txBody>
      </p:sp>
      <p:sp>
        <p:nvSpPr>
          <p:cNvPr id="468" name="Take a “snapshot” of x into a local variable…"/>
          <p:cNvSpPr txBox="1"/>
          <p:nvPr>
            <p:ph type="body" idx="1"/>
          </p:nvPr>
        </p:nvSpPr>
        <p:spPr>
          <a:xfrm>
            <a:off x="650239" y="3034453"/>
            <a:ext cx="11704322" cy="5461566"/>
          </a:xfrm>
          <a:prstGeom prst="rect">
            <a:avLst/>
          </a:prstGeom>
        </p:spPr>
        <p:txBody>
          <a:bodyPr/>
          <a:lstStyle/>
          <a:p>
            <a:pPr marL="707231" indent="-707231">
              <a:buFontTx/>
              <a:buAutoNum type="arabicPeriod" startAt="1"/>
            </a:pPr>
            <a:r>
              <a:t>Take a “snapshot” of </a:t>
            </a:r>
            <a:r>
              <a:rPr i="1"/>
              <a:t>x </a:t>
            </a:r>
            <a:r>
              <a:t>into a local variable</a:t>
            </a:r>
          </a:p>
          <a:p>
            <a:pPr marL="707231" indent="-707231">
              <a:buFontTx/>
              <a:buAutoNum type="arabicPeriod" startAt="1"/>
            </a:pPr>
            <a:r>
              <a:t>Calculate the new value</a:t>
            </a:r>
          </a:p>
          <a:p>
            <a:pPr marL="707231" indent="-707231">
              <a:buFontTx/>
              <a:buAutoNum type="arabicPeriod" startAt="1"/>
            </a:pPr>
            <a:r>
              <a:t>Write the calculated value back </a:t>
            </a:r>
            <a:r>
              <a:rPr i="1"/>
              <a:t>if </a:t>
            </a:r>
            <a:r>
              <a:t>the snapshot is still up-to-date using Interlocked.CompareExchange</a:t>
            </a:r>
          </a:p>
          <a:p>
            <a:pPr marL="707231" indent="-707231">
              <a:buFontTx/>
              <a:buAutoNum type="arabicPeriod" startAt="1"/>
            </a:pPr>
            <a:r>
              <a:t>If the snapshot was stale, </a:t>
            </a:r>
            <a:r>
              <a:rPr i="1"/>
              <a:t>spin </a:t>
            </a:r>
            <a:r>
              <a:t>and return to step 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Adding a item to stack"/>
          <p:cNvSpPr txBox="1"/>
          <p:nvPr>
            <p:ph type="title"/>
          </p:nvPr>
        </p:nvSpPr>
        <p:spPr>
          <a:xfrm>
            <a:off x="650239" y="390596"/>
            <a:ext cx="11704322" cy="1625601"/>
          </a:xfrm>
          <a:prstGeom prst="rect">
            <a:avLst/>
          </a:prstGeom>
        </p:spPr>
        <p:txBody>
          <a:bodyPr/>
          <a:lstStyle/>
          <a:p>
            <a:pPr/>
            <a:r>
              <a:t>Adding a item to stack</a:t>
            </a:r>
          </a:p>
        </p:txBody>
      </p:sp>
      <p:pic>
        <p:nvPicPr>
          <p:cNvPr id="471" name="http://www.simple-talk.com/blogbits/simon.cooper/ConcurrentStack5.png" descr="http://www.simple-talk.com/blogbits/simon.cooper/ConcurrentStack5.png"/>
          <p:cNvPicPr>
            <a:picLocks noChangeAspect="1"/>
          </p:cNvPicPr>
          <p:nvPr/>
        </p:nvPicPr>
        <p:blipFill>
          <a:blip r:embed="rId3">
            <a:extLst/>
          </a:blip>
          <a:stretch>
            <a:fillRect/>
          </a:stretch>
        </p:blipFill>
        <p:spPr>
          <a:xfrm>
            <a:off x="3684693" y="4985173"/>
            <a:ext cx="5485246" cy="2384214"/>
          </a:xfrm>
          <a:prstGeom prst="rect">
            <a:avLst/>
          </a:prstGeom>
          <a:ln w="12700">
            <a:miter lim="400000"/>
          </a:ln>
        </p:spPr>
      </p:pic>
      <p:pic>
        <p:nvPicPr>
          <p:cNvPr id="472" name="http://www.simple-talk.com/blogbits/simon.cooper/ConcurrentStack6.png" descr="http://www.simple-talk.com/blogbits/simon.cooper/ConcurrentStack6.png"/>
          <p:cNvPicPr>
            <a:picLocks noChangeAspect="1"/>
          </p:cNvPicPr>
          <p:nvPr/>
        </p:nvPicPr>
        <p:blipFill>
          <a:blip r:embed="rId4">
            <a:extLst/>
          </a:blip>
          <a:stretch>
            <a:fillRect/>
          </a:stretch>
        </p:blipFill>
        <p:spPr>
          <a:xfrm>
            <a:off x="4226559" y="7680958"/>
            <a:ext cx="4768428" cy="2072642"/>
          </a:xfrm>
          <a:prstGeom prst="rect">
            <a:avLst/>
          </a:prstGeom>
          <a:ln w="12700">
            <a:miter lim="400000"/>
          </a:ln>
        </p:spPr>
      </p:pic>
      <p:sp>
        <p:nvSpPr>
          <p:cNvPr id="473" name="Create a new Node object to hold the new value…"/>
          <p:cNvSpPr/>
          <p:nvPr/>
        </p:nvSpPr>
        <p:spPr>
          <a:xfrm>
            <a:off x="541866" y="1775671"/>
            <a:ext cx="11921068" cy="157784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algn="l" defTabSz="914400">
              <a:buClr>
                <a:srgbClr val="000000"/>
              </a:buClr>
              <a:buSzPct val="100000"/>
              <a:buFont typeface="Helvetica"/>
              <a:buAutoNum type="arabicPeriod" startAt="1"/>
              <a:defRPr sz="2400">
                <a:latin typeface="Calibri"/>
                <a:ea typeface="Calibri"/>
                <a:cs typeface="Calibri"/>
                <a:sym typeface="Calibri"/>
              </a:defRPr>
            </a:pPr>
            <a:r>
              <a:rPr sz="2800">
                <a:latin typeface="Lucia Grande"/>
                <a:ea typeface="Lucia Grande"/>
                <a:cs typeface="Lucia Grande"/>
                <a:sym typeface="Lucia Grande"/>
              </a:rPr>
              <a:t>Create a new </a:t>
            </a:r>
            <a:r>
              <a:rPr sz="2800">
                <a:latin typeface="Arial Unicode MS"/>
                <a:ea typeface="Arial Unicode MS"/>
                <a:cs typeface="Arial Unicode MS"/>
                <a:sym typeface="Arial Unicode MS"/>
              </a:rPr>
              <a:t>Node</a:t>
            </a:r>
            <a:r>
              <a:rPr sz="2800">
                <a:latin typeface="Lucia Grande"/>
                <a:ea typeface="Lucia Grande"/>
                <a:cs typeface="Lucia Grande"/>
                <a:sym typeface="Lucia Grande"/>
              </a:rPr>
              <a:t> object to hold the new value</a:t>
            </a:r>
            <a:endParaRPr sz="2800">
              <a:latin typeface="Lucia Grande"/>
              <a:ea typeface="Lucia Grande"/>
              <a:cs typeface="Lucia Grande"/>
              <a:sym typeface="Lucia Grande"/>
            </a:endParaRPr>
          </a:p>
          <a:p>
            <a:pPr algn="l" defTabSz="914400">
              <a:buClr>
                <a:srgbClr val="000000"/>
              </a:buClr>
              <a:buSzPct val="100000"/>
              <a:buFont typeface="Helvetica"/>
              <a:buAutoNum type="arabicPeriod" startAt="2"/>
              <a:defRPr sz="2400">
                <a:latin typeface="Calibri"/>
                <a:ea typeface="Calibri"/>
                <a:cs typeface="Calibri"/>
                <a:sym typeface="Calibri"/>
              </a:defRPr>
            </a:pPr>
            <a:r>
              <a:rPr sz="2800">
                <a:latin typeface="Lucia Grande"/>
                <a:ea typeface="Lucia Grande"/>
                <a:cs typeface="Lucia Grande"/>
                <a:sym typeface="Lucia Grande"/>
              </a:rPr>
              <a:t>Setting the node's </a:t>
            </a:r>
            <a:r>
              <a:rPr sz="2800">
                <a:latin typeface="Arial Unicode MS"/>
                <a:ea typeface="Arial Unicode MS"/>
                <a:cs typeface="Arial Unicode MS"/>
                <a:sym typeface="Arial Unicode MS"/>
              </a:rPr>
              <a:t>m_next</a:t>
            </a:r>
            <a:r>
              <a:rPr sz="2800">
                <a:latin typeface="Lucia Grande"/>
                <a:ea typeface="Lucia Grande"/>
                <a:cs typeface="Lucia Grande"/>
                <a:sym typeface="Lucia Grande"/>
              </a:rPr>
              <a:t> variable to point to the current head node</a:t>
            </a:r>
            <a:endParaRPr sz="2800">
              <a:latin typeface="Lucia Grande"/>
              <a:ea typeface="Lucia Grande"/>
              <a:cs typeface="Lucia Grande"/>
              <a:sym typeface="Lucia Grande"/>
            </a:endParaRPr>
          </a:p>
          <a:p>
            <a:pPr algn="l" defTabSz="914400">
              <a:buClr>
                <a:srgbClr val="000000"/>
              </a:buClr>
              <a:buSzPct val="100000"/>
              <a:buFont typeface="Helvetica"/>
              <a:buAutoNum type="arabicPeriod" startAt="3"/>
              <a:defRPr sz="2400">
                <a:latin typeface="Calibri"/>
                <a:ea typeface="Calibri"/>
                <a:cs typeface="Calibri"/>
                <a:sym typeface="Calibri"/>
              </a:defRPr>
            </a:pPr>
            <a:r>
              <a:rPr sz="2800">
                <a:latin typeface="Lucia Grande"/>
                <a:ea typeface="Lucia Grande"/>
                <a:cs typeface="Lucia Grande"/>
                <a:sym typeface="Lucia Grande"/>
              </a:rPr>
              <a:t>Changing </a:t>
            </a:r>
            <a:r>
              <a:rPr sz="2800">
                <a:latin typeface="Arial Unicode MS"/>
                <a:ea typeface="Arial Unicode MS"/>
                <a:cs typeface="Arial Unicode MS"/>
                <a:sym typeface="Arial Unicode MS"/>
              </a:rPr>
              <a:t>m_head</a:t>
            </a:r>
            <a:r>
              <a:rPr sz="2800">
                <a:latin typeface="Lucia Grande"/>
                <a:ea typeface="Lucia Grande"/>
                <a:cs typeface="Lucia Grande"/>
                <a:sym typeface="Lucia Grande"/>
              </a:rPr>
              <a:t> to point to the newly-created node.</a:t>
            </a:r>
          </a:p>
        </p:txBody>
      </p:sp>
      <p:sp>
        <p:nvSpPr>
          <p:cNvPr id="474" name="Thread 1, cycle 1 ,…"/>
          <p:cNvSpPr txBox="1"/>
          <p:nvPr/>
        </p:nvSpPr>
        <p:spPr>
          <a:xfrm>
            <a:off x="325119" y="4009813"/>
            <a:ext cx="2903660"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914400">
              <a:defRPr sz="2400">
                <a:latin typeface="Calibri"/>
                <a:ea typeface="Calibri"/>
                <a:cs typeface="Calibri"/>
                <a:sym typeface="Calibri"/>
              </a:defRPr>
            </a:pPr>
            <a:r>
              <a:t>Thread 1, cycle 1 , </a:t>
            </a:r>
          </a:p>
          <a:p>
            <a:pPr algn="l" defTabSz="914400">
              <a:defRPr sz="2400">
                <a:latin typeface="Calibri"/>
                <a:ea typeface="Calibri"/>
                <a:cs typeface="Calibri"/>
                <a:sym typeface="Calibri"/>
              </a:defRPr>
            </a:pPr>
            <a:r>
              <a:t>executes 1,2</a:t>
            </a:r>
          </a:p>
        </p:txBody>
      </p:sp>
      <p:pic>
        <p:nvPicPr>
          <p:cNvPr id="475" name="http://www.simple-talk.com/blogbits/simon.cooper/ConcurrentStack4.png" descr="http://www.simple-talk.com/blogbits/simon.cooper/ConcurrentStack4.png"/>
          <p:cNvPicPr>
            <a:picLocks noChangeAspect="1"/>
          </p:cNvPicPr>
          <p:nvPr/>
        </p:nvPicPr>
        <p:blipFill>
          <a:blip r:embed="rId5">
            <a:extLst/>
          </a:blip>
          <a:stretch>
            <a:fillRect/>
          </a:stretch>
        </p:blipFill>
        <p:spPr>
          <a:xfrm>
            <a:off x="3901439" y="3467946"/>
            <a:ext cx="4768428" cy="1300482"/>
          </a:xfrm>
          <a:prstGeom prst="rect">
            <a:avLst/>
          </a:prstGeom>
          <a:ln w="12700">
            <a:miter lim="400000"/>
          </a:ln>
        </p:spPr>
      </p:pic>
      <p:sp>
        <p:nvSpPr>
          <p:cNvPr id="476" name="Thread 2, cycle 2 ,…"/>
          <p:cNvSpPr txBox="1"/>
          <p:nvPr/>
        </p:nvSpPr>
        <p:spPr>
          <a:xfrm>
            <a:off x="433493" y="6068906"/>
            <a:ext cx="2903659"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914400">
              <a:defRPr sz="2400">
                <a:latin typeface="Calibri"/>
                <a:ea typeface="Calibri"/>
                <a:cs typeface="Calibri"/>
                <a:sym typeface="Calibri"/>
              </a:defRPr>
            </a:pPr>
            <a:r>
              <a:t>Thread 2, cycle 2 , </a:t>
            </a:r>
          </a:p>
          <a:p>
            <a:pPr algn="l" defTabSz="914400">
              <a:defRPr sz="2400">
                <a:latin typeface="Calibri"/>
                <a:ea typeface="Calibri"/>
                <a:cs typeface="Calibri"/>
                <a:sym typeface="Calibri"/>
              </a:defRPr>
            </a:pPr>
            <a:r>
              <a:t>executes 1,2,3</a:t>
            </a:r>
          </a:p>
        </p:txBody>
      </p:sp>
      <p:sp>
        <p:nvSpPr>
          <p:cNvPr id="477" name="Thread 1, cycle 3 ,…"/>
          <p:cNvSpPr txBox="1"/>
          <p:nvPr/>
        </p:nvSpPr>
        <p:spPr>
          <a:xfrm>
            <a:off x="541866" y="8128000"/>
            <a:ext cx="2903660" cy="8412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914400">
              <a:defRPr sz="2400">
                <a:latin typeface="Calibri"/>
                <a:ea typeface="Calibri"/>
                <a:cs typeface="Calibri"/>
                <a:sym typeface="Calibri"/>
              </a:defRPr>
            </a:pPr>
            <a:r>
              <a:t>Thread 1, cycle 3 , </a:t>
            </a:r>
          </a:p>
          <a:p>
            <a:pPr algn="l" defTabSz="914400">
              <a:defRPr sz="2400">
                <a:latin typeface="Calibri"/>
                <a:ea typeface="Calibri"/>
                <a:cs typeface="Calibri"/>
                <a:sym typeface="Calibri"/>
              </a:defRPr>
            </a:pPr>
            <a:r>
              <a:t>executes 3</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Adding a item to Concurrent Stack"/>
          <p:cNvSpPr txBox="1"/>
          <p:nvPr>
            <p:ph type="title"/>
          </p:nvPr>
        </p:nvSpPr>
        <p:spPr>
          <a:xfrm>
            <a:off x="650239" y="390596"/>
            <a:ext cx="11704322" cy="1625601"/>
          </a:xfrm>
          <a:prstGeom prst="rect">
            <a:avLst/>
          </a:prstGeom>
        </p:spPr>
        <p:txBody>
          <a:bodyPr/>
          <a:lstStyle>
            <a:lvl1pPr defTabSz="868680">
              <a:defRPr sz="5890"/>
            </a:lvl1pPr>
          </a:lstStyle>
          <a:p>
            <a:pPr/>
            <a:r>
              <a:t>Adding a item to Concurrent Stack</a:t>
            </a:r>
          </a:p>
        </p:txBody>
      </p:sp>
      <p:pic>
        <p:nvPicPr>
          <p:cNvPr id="482" name="http://www.simple-talk.com/blogbits/simon.cooper/ConcurrentStack3.png" descr="http://www.simple-talk.com/blogbits/simon.cooper/ConcurrentStack3.png"/>
          <p:cNvPicPr>
            <a:picLocks noChangeAspect="1"/>
          </p:cNvPicPr>
          <p:nvPr/>
        </p:nvPicPr>
        <p:blipFill>
          <a:blip r:embed="rId3">
            <a:extLst/>
          </a:blip>
          <a:stretch>
            <a:fillRect/>
          </a:stretch>
        </p:blipFill>
        <p:spPr>
          <a:xfrm>
            <a:off x="3684693" y="5635413"/>
            <a:ext cx="5970895" cy="1950721"/>
          </a:xfrm>
          <a:prstGeom prst="rect">
            <a:avLst/>
          </a:prstGeom>
          <a:ln w="12700">
            <a:miter lim="400000"/>
          </a:ln>
        </p:spPr>
      </p:pic>
      <p:sp>
        <p:nvSpPr>
          <p:cNvPr id="483" name="Perform step 3 only if the head hasn't changed in the meantime. If it has been changed, then go back to step 2 to use the updated head node as the value of m_next."/>
          <p:cNvSpPr txBox="1"/>
          <p:nvPr/>
        </p:nvSpPr>
        <p:spPr>
          <a:xfrm>
            <a:off x="1733973" y="7694507"/>
            <a:ext cx="9320108" cy="1196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914400">
              <a:defRPr sz="2400">
                <a:latin typeface="Calibri"/>
                <a:ea typeface="Calibri"/>
                <a:cs typeface="Calibri"/>
                <a:sym typeface="Calibri"/>
              </a:defRPr>
            </a:pPr>
            <a:r>
              <a:t>Perform step 3 </a:t>
            </a:r>
            <a:r>
              <a:rPr i="1"/>
              <a:t>only if the head hasn't changed in the meantime</a:t>
            </a:r>
            <a:r>
              <a:t>. If it has been changed, then go back to step 2 to use the updated head node as the value of m_next. </a:t>
            </a:r>
          </a:p>
        </p:txBody>
      </p:sp>
      <p:sp>
        <p:nvSpPr>
          <p:cNvPr id="484" name="public void Push(T item)…"/>
          <p:cNvSpPr txBox="1"/>
          <p:nvPr/>
        </p:nvSpPr>
        <p:spPr>
          <a:xfrm>
            <a:off x="758613" y="1950719"/>
            <a:ext cx="11270827" cy="3330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2900" indent="-342900" algn="l" defTabSz="914400">
              <a:defRPr sz="2400">
                <a:latin typeface="Calibri"/>
                <a:ea typeface="Calibri"/>
                <a:cs typeface="Calibri"/>
                <a:sym typeface="Calibri"/>
              </a:defRPr>
            </a:pPr>
            <a:r>
              <a:t>public void Push(T item) </a:t>
            </a:r>
          </a:p>
          <a:p>
            <a:pPr marL="342900" indent="-342900" algn="l" defTabSz="914400">
              <a:defRPr sz="2400">
                <a:latin typeface="Calibri"/>
                <a:ea typeface="Calibri"/>
                <a:cs typeface="Calibri"/>
                <a:sym typeface="Calibri"/>
              </a:defRPr>
            </a:pPr>
            <a:r>
              <a:t>{ </a:t>
            </a:r>
          </a:p>
          <a:p>
            <a:pPr marL="342900" indent="-342900" algn="l" defTabSz="914400">
              <a:defRPr sz="2400">
                <a:latin typeface="Calibri"/>
                <a:ea typeface="Calibri"/>
                <a:cs typeface="Calibri"/>
                <a:sym typeface="Calibri"/>
              </a:defRPr>
            </a:pPr>
            <a:r>
              <a:t>	Node node = new Node(item); 	//step 1</a:t>
            </a:r>
          </a:p>
          <a:p>
            <a:pPr marL="342900" indent="-342900" algn="l" defTabSz="914400">
              <a:defRPr sz="2400">
                <a:latin typeface="Calibri"/>
                <a:ea typeface="Calibri"/>
                <a:cs typeface="Calibri"/>
                <a:sym typeface="Calibri"/>
              </a:defRPr>
            </a:pPr>
            <a:r>
              <a:t>	do { </a:t>
            </a:r>
          </a:p>
          <a:p>
            <a:pPr marL="342900" indent="-342900" algn="l" defTabSz="914400">
              <a:defRPr sz="2400">
                <a:latin typeface="Calibri"/>
                <a:ea typeface="Calibri"/>
                <a:cs typeface="Calibri"/>
                <a:sym typeface="Calibri"/>
              </a:defRPr>
            </a:pPr>
            <a:r>
              <a:t>		node.m_next = m_head; 	//step 2</a:t>
            </a:r>
          </a:p>
          <a:p>
            <a:pPr marL="342900" indent="-342900" algn="l" defTabSz="914400">
              <a:defRPr sz="2400">
                <a:latin typeface="Calibri"/>
                <a:ea typeface="Calibri"/>
                <a:cs typeface="Calibri"/>
                <a:sym typeface="Calibri"/>
              </a:defRPr>
            </a:pPr>
            <a:r>
              <a:t>	} while (</a:t>
            </a:r>
          </a:p>
          <a:p>
            <a:pPr marL="342900" indent="-342900" algn="l" defTabSz="914400">
              <a:defRPr sz="2400">
                <a:latin typeface="Calibri"/>
                <a:ea typeface="Calibri"/>
                <a:cs typeface="Calibri"/>
                <a:sym typeface="Calibri"/>
              </a:defRPr>
            </a:pPr>
            <a:r>
              <a:t>	Interlocked.CompareExchange(ref m_head, node, node.m_next) != node.m_next);  			//step 3</a:t>
            </a:r>
          </a:p>
          <a:p>
            <a:pPr marL="342900" indent="-342900" algn="l" defTabSz="914400">
              <a:defRPr sz="2400">
                <a:latin typeface="Calibri"/>
                <a:ea typeface="Calibri"/>
                <a:cs typeface="Calibri"/>
                <a:sym typeface="Calibri"/>
              </a:defRPr>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Approaches to Parallelism"/>
          <p:cNvSpPr txBox="1"/>
          <p:nvPr>
            <p:ph type="title"/>
          </p:nvPr>
        </p:nvSpPr>
        <p:spPr>
          <a:xfrm>
            <a:off x="650239" y="390596"/>
            <a:ext cx="11704322" cy="1625601"/>
          </a:xfrm>
          <a:prstGeom prst="rect">
            <a:avLst/>
          </a:prstGeom>
        </p:spPr>
        <p:txBody>
          <a:bodyPr/>
          <a:lstStyle>
            <a:lvl1pPr>
              <a:defRPr b="1"/>
            </a:lvl1pPr>
          </a:lstStyle>
          <a:p>
            <a:pPr>
              <a:defRPr b="0"/>
            </a:pPr>
            <a:r>
              <a:rPr b="1"/>
              <a:t>Approaches to Parallelism</a:t>
            </a:r>
          </a:p>
        </p:txBody>
      </p:sp>
      <p:sp>
        <p:nvSpPr>
          <p:cNvPr id="489" name="Task parallelism…"/>
          <p:cNvSpPr txBox="1"/>
          <p:nvPr>
            <p:ph type="body" idx="1"/>
          </p:nvPr>
        </p:nvSpPr>
        <p:spPr>
          <a:xfrm>
            <a:off x="650239" y="2275840"/>
            <a:ext cx="11704322" cy="6436926"/>
          </a:xfrm>
          <a:prstGeom prst="rect">
            <a:avLst/>
          </a:prstGeom>
        </p:spPr>
        <p:txBody>
          <a:bodyPr/>
          <a:lstStyle/>
          <a:p>
            <a:pPr marL="789709" indent="-789709">
              <a:lnSpc>
                <a:spcPct val="80000"/>
              </a:lnSpc>
              <a:spcBef>
                <a:spcPts val="600"/>
              </a:spcBef>
              <a:buFontTx/>
              <a:defRPr sz="3800"/>
            </a:pPr>
            <a:r>
              <a:rPr b="1"/>
              <a:t>Task parallelism</a:t>
            </a:r>
          </a:p>
          <a:p>
            <a:pPr marL="789709" indent="-789709">
              <a:lnSpc>
                <a:spcPct val="80000"/>
              </a:lnSpc>
              <a:spcBef>
                <a:spcPts val="600"/>
              </a:spcBef>
              <a:buFontTx/>
              <a:defRPr sz="3800"/>
            </a:pPr>
            <a:endParaRPr b="1"/>
          </a:p>
          <a:p>
            <a:pPr marL="789709" indent="-789709">
              <a:lnSpc>
                <a:spcPct val="80000"/>
              </a:lnSpc>
              <a:spcBef>
                <a:spcPts val="600"/>
              </a:spcBef>
              <a:buFontTx/>
              <a:defRPr sz="3800"/>
            </a:pPr>
            <a:r>
              <a:rPr b="1"/>
              <a:t>Data parallelism</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Rectangle"/>
          <p:cNvSpPr/>
          <p:nvPr/>
        </p:nvSpPr>
        <p:spPr>
          <a:xfrm>
            <a:off x="-1" y="2275839"/>
            <a:ext cx="13021057" cy="5928497"/>
          </a:xfrm>
          <a:prstGeom prst="rect">
            <a:avLst/>
          </a:prstGeom>
          <a:solidFill>
            <a:srgbClr val="000000"/>
          </a:solidFill>
          <a:ln w="12700">
            <a:miter lim="400000"/>
          </a:ln>
        </p:spPr>
        <p:txBody>
          <a:bodyPr lIns="65023" tIns="65023" rIns="65023" bIns="65023"/>
          <a:lstStyle/>
          <a:p>
            <a:pPr algn="l" defTabSz="914400">
              <a:defRPr sz="2400">
                <a:latin typeface="Calibri"/>
                <a:ea typeface="Calibri"/>
                <a:cs typeface="Calibri"/>
                <a:sym typeface="Calibri"/>
              </a:defRPr>
            </a:pPr>
          </a:p>
        </p:txBody>
      </p:sp>
      <p:grpSp>
        <p:nvGrpSpPr>
          <p:cNvPr id="494" name="Group"/>
          <p:cNvGrpSpPr/>
          <p:nvPr/>
        </p:nvGrpSpPr>
        <p:grpSpPr>
          <a:xfrm>
            <a:off x="7722710" y="2647566"/>
            <a:ext cx="3034454" cy="2095099"/>
            <a:chOff x="0" y="0"/>
            <a:chExt cx="3034453" cy="2095098"/>
          </a:xfrm>
        </p:grpSpPr>
        <p:sp>
          <p:nvSpPr>
            <p:cNvPr id="492" name="Rectangle"/>
            <p:cNvSpPr/>
            <p:nvPr/>
          </p:nvSpPr>
          <p:spPr>
            <a:xfrm>
              <a:off x="0" y="0"/>
              <a:ext cx="3034454" cy="2095099"/>
            </a:xfrm>
            <a:prstGeom prst="rect">
              <a:avLst/>
            </a:prstGeom>
            <a:gradFill flip="none" rotWithShape="1">
              <a:gsLst>
                <a:gs pos="0">
                  <a:srgbClr val="03C2F1"/>
                </a:gs>
                <a:gs pos="100000">
                  <a:srgbClr val="002060"/>
                </a:gs>
              </a:gsLst>
              <a:lin ang="16200000" scaled="0"/>
            </a:gradFill>
            <a:ln w="12700" cap="flat">
              <a:noFill/>
              <a:miter lim="400000"/>
            </a:ln>
            <a:effectLst>
              <a:outerShdw sx="100000" sy="100000" kx="0" ky="0" algn="b" rotWithShape="0" blurRad="50800" dist="25400" dir="5400000">
                <a:srgbClr val="000000">
                  <a:alpha val="35000"/>
                </a:srgbClr>
              </a:outerShdw>
            </a:effectLst>
          </p:spPr>
          <p:txBody>
            <a:bodyPr wrap="square" lIns="65023" tIns="65023" rIns="65023" bIns="65023" numCol="1" anchor="t">
              <a:noAutofit/>
            </a:bodyPr>
            <a:lstStyle/>
            <a:p>
              <a:pPr algn="r" defTabSz="1300359">
                <a:defRPr sz="2400">
                  <a:solidFill>
                    <a:srgbClr val="FFFFFF"/>
                  </a:solidFill>
                  <a:latin typeface="Calibri"/>
                  <a:ea typeface="Calibri"/>
                  <a:cs typeface="Calibri"/>
                  <a:sym typeface="Calibri"/>
                </a:defRPr>
              </a:pPr>
            </a:p>
          </p:txBody>
        </p:sp>
        <p:sp>
          <p:nvSpPr>
            <p:cNvPr id="493" name="ActionBlock&lt;int&gt;"/>
            <p:cNvSpPr txBox="1"/>
            <p:nvPr/>
          </p:nvSpPr>
          <p:spPr>
            <a:xfrm>
              <a:off x="0" y="0"/>
              <a:ext cx="3034454" cy="396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algn="r" defTabSz="1300359">
                <a:defRPr b="1" sz="1800">
                  <a:latin typeface="Calibri"/>
                  <a:ea typeface="Calibri"/>
                  <a:cs typeface="Calibri"/>
                  <a:sym typeface="Calibri"/>
                </a:defRPr>
              </a:lvl1pPr>
            </a:lstStyle>
            <a:p>
              <a:pPr>
                <a:defRPr b="0">
                  <a:solidFill>
                    <a:srgbClr val="FFFFFF"/>
                  </a:solidFill>
                </a:defRPr>
              </a:pPr>
              <a:r>
                <a:rPr b="1">
                  <a:solidFill>
                    <a:srgbClr val="000000"/>
                  </a:solidFill>
                </a:rPr>
                <a:t>ActionBlock&lt;int&gt;</a:t>
              </a:r>
            </a:p>
          </p:txBody>
        </p:sp>
      </p:grpSp>
      <p:grpSp>
        <p:nvGrpSpPr>
          <p:cNvPr id="505" name="Group"/>
          <p:cNvGrpSpPr/>
          <p:nvPr/>
        </p:nvGrpSpPr>
        <p:grpSpPr>
          <a:xfrm>
            <a:off x="7939453" y="3081059"/>
            <a:ext cx="2492588" cy="650241"/>
            <a:chOff x="0" y="0"/>
            <a:chExt cx="2492586" cy="650240"/>
          </a:xfrm>
        </p:grpSpPr>
        <p:grpSp>
          <p:nvGrpSpPr>
            <p:cNvPr id="497" name="Group"/>
            <p:cNvGrpSpPr/>
            <p:nvPr/>
          </p:nvGrpSpPr>
          <p:grpSpPr>
            <a:xfrm>
              <a:off x="0" y="0"/>
              <a:ext cx="2492587" cy="650241"/>
              <a:chOff x="0" y="0"/>
              <a:chExt cx="2492586" cy="650240"/>
            </a:xfrm>
          </p:grpSpPr>
          <p:sp>
            <p:nvSpPr>
              <p:cNvPr id="495" name="Rectangle"/>
              <p:cNvSpPr/>
              <p:nvPr/>
            </p:nvSpPr>
            <p:spPr>
              <a:xfrm>
                <a:off x="0" y="0"/>
                <a:ext cx="2492587" cy="650241"/>
              </a:xfrm>
              <a:prstGeom prst="rect">
                <a:avLst/>
              </a:prstGeom>
              <a:solidFill>
                <a:srgbClr val="59D01E"/>
              </a:solidFill>
              <a:ln w="25400" cap="flat">
                <a:solidFill>
                  <a:srgbClr val="718841"/>
                </a:solidFill>
                <a:prstDash val="solid"/>
                <a:bevel/>
              </a:ln>
              <a:effectLst/>
            </p:spPr>
            <p:txBody>
              <a:bodyPr wrap="square" lIns="65023" tIns="65023" rIns="65023" bIns="65023" numCol="1" anchor="t">
                <a:noAutofit/>
              </a:bodyPr>
              <a:lstStyle/>
              <a:p>
                <a:pPr algn="l" defTabSz="1300359">
                  <a:defRPr sz="2400">
                    <a:solidFill>
                      <a:srgbClr val="FFFFFF"/>
                    </a:solidFill>
                    <a:latin typeface="Calibri"/>
                    <a:ea typeface="Calibri"/>
                    <a:cs typeface="Calibri"/>
                    <a:sym typeface="Calibri"/>
                  </a:defRPr>
                </a:pPr>
              </a:p>
            </p:txBody>
          </p:sp>
          <p:sp>
            <p:nvSpPr>
              <p:cNvPr id="496" name="Message Queue"/>
              <p:cNvSpPr txBox="1"/>
              <p:nvPr/>
            </p:nvSpPr>
            <p:spPr>
              <a:xfrm>
                <a:off x="0" y="0"/>
                <a:ext cx="2492587" cy="333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algn="l" defTabSz="1300359">
                  <a:defRPr sz="1400">
                    <a:latin typeface="Calibri"/>
                    <a:ea typeface="Calibri"/>
                    <a:cs typeface="Calibri"/>
                    <a:sym typeface="Calibri"/>
                  </a:defRPr>
                </a:lvl1pPr>
              </a:lstStyle>
              <a:p>
                <a:pPr>
                  <a:defRPr>
                    <a:solidFill>
                      <a:srgbClr val="FFFFFF"/>
                    </a:solidFill>
                  </a:defRPr>
                </a:pPr>
                <a:r>
                  <a:rPr>
                    <a:solidFill>
                      <a:srgbClr val="000000"/>
                    </a:solidFill>
                  </a:rPr>
                  <a:t>Message Queue</a:t>
                </a:r>
              </a:p>
            </p:txBody>
          </p:sp>
        </p:grpSp>
        <p:sp>
          <p:nvSpPr>
            <p:cNvPr id="498" name="Rectangle"/>
            <p:cNvSpPr/>
            <p:nvPr/>
          </p:nvSpPr>
          <p:spPr>
            <a:xfrm>
              <a:off x="108373"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499" name="Rectangle"/>
            <p:cNvSpPr/>
            <p:nvPr/>
          </p:nvSpPr>
          <p:spPr>
            <a:xfrm>
              <a:off x="435598"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00" name="Rectangle"/>
            <p:cNvSpPr/>
            <p:nvPr/>
          </p:nvSpPr>
          <p:spPr>
            <a:xfrm>
              <a:off x="762823"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01" name="Rectangle"/>
            <p:cNvSpPr/>
            <p:nvPr/>
          </p:nvSpPr>
          <p:spPr>
            <a:xfrm>
              <a:off x="1087943"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02" name="Rectangle"/>
            <p:cNvSpPr/>
            <p:nvPr/>
          </p:nvSpPr>
          <p:spPr>
            <a:xfrm>
              <a:off x="1413063"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03" name="Rectangle"/>
            <p:cNvSpPr/>
            <p:nvPr/>
          </p:nvSpPr>
          <p:spPr>
            <a:xfrm>
              <a:off x="1738183"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04" name="Rectangle"/>
            <p:cNvSpPr/>
            <p:nvPr/>
          </p:nvSpPr>
          <p:spPr>
            <a:xfrm>
              <a:off x="2066985" y="357734"/>
              <a:ext cx="325121" cy="216748"/>
            </a:xfrm>
            <a:prstGeom prst="rect">
              <a:avLst/>
            </a:prstGeom>
            <a:solidFill>
              <a:srgbClr val="00B050"/>
            </a:solidFill>
            <a:ln w="25400" cap="flat">
              <a:solidFill>
                <a:srgbClr val="8C3A38"/>
              </a:solidFill>
              <a:prstDash val="solid"/>
              <a:bevel/>
            </a:ln>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grpSp>
      <p:pic>
        <p:nvPicPr>
          <p:cNvPr id="506" name="C:\Users\stoub\AppData\Local\Microsoft\Windows\Temporary Internet Files\Content.IE5\HF16P9JV\MC900432541[1].png" descr="C:\Users\stoub\AppData\Local\Microsoft\Windows\Temporary Internet Files\Content.IE5\HF16P9JV\MC900432541[1].png"/>
          <p:cNvPicPr>
            <a:picLocks noChangeAspect="1"/>
          </p:cNvPicPr>
          <p:nvPr/>
        </p:nvPicPr>
        <p:blipFill>
          <a:blip r:embed="rId2">
            <a:extLst/>
          </a:blip>
          <a:stretch>
            <a:fillRect/>
          </a:stretch>
        </p:blipFill>
        <p:spPr>
          <a:xfrm>
            <a:off x="9894662" y="3908791"/>
            <a:ext cx="390882" cy="435946"/>
          </a:xfrm>
          <a:prstGeom prst="rect">
            <a:avLst/>
          </a:prstGeom>
          <a:ln w="12700">
            <a:miter lim="400000"/>
          </a:ln>
        </p:spPr>
      </p:pic>
      <p:grpSp>
        <p:nvGrpSpPr>
          <p:cNvPr id="509" name="Group"/>
          <p:cNvGrpSpPr/>
          <p:nvPr/>
        </p:nvGrpSpPr>
        <p:grpSpPr>
          <a:xfrm>
            <a:off x="3332552" y="7252730"/>
            <a:ext cx="214637" cy="371349"/>
            <a:chOff x="0" y="5785"/>
            <a:chExt cx="214636" cy="371347"/>
          </a:xfrm>
        </p:grpSpPr>
        <p:sp>
          <p:nvSpPr>
            <p:cNvPr id="507" name="Oval"/>
            <p:cNvSpPr/>
            <p:nvPr/>
          </p:nvSpPr>
          <p:spPr>
            <a:xfrm>
              <a:off x="0" y="48406"/>
              <a:ext cx="214637" cy="28610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50800" dist="25400" dir="5400000">
                <a:srgbClr val="000000">
                  <a:alpha val="35000"/>
                </a:srgbClr>
              </a:outerShdw>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08" name="0"/>
            <p:cNvSpPr txBox="1"/>
            <p:nvPr/>
          </p:nvSpPr>
          <p:spPr>
            <a:xfrm>
              <a:off x="31432" y="5785"/>
              <a:ext cx="151771" cy="37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l" defTabSz="1300359">
                <a:defRPr sz="1600">
                  <a:solidFill>
                    <a:srgbClr val="FFFFFF"/>
                  </a:solidFill>
                  <a:latin typeface="Calibri"/>
                  <a:ea typeface="Calibri"/>
                  <a:cs typeface="Calibri"/>
                  <a:sym typeface="Calibri"/>
                </a:defRPr>
              </a:lvl1pPr>
            </a:lstStyle>
            <a:p>
              <a:pPr/>
              <a:r>
                <a:t>0</a:t>
              </a:r>
            </a:p>
          </p:txBody>
        </p:sp>
      </p:grpSp>
      <p:grpSp>
        <p:nvGrpSpPr>
          <p:cNvPr id="512" name="Group"/>
          <p:cNvGrpSpPr/>
          <p:nvPr/>
        </p:nvGrpSpPr>
        <p:grpSpPr>
          <a:xfrm>
            <a:off x="3332552" y="7252730"/>
            <a:ext cx="214637" cy="371349"/>
            <a:chOff x="0" y="5785"/>
            <a:chExt cx="214636" cy="371347"/>
          </a:xfrm>
        </p:grpSpPr>
        <p:sp>
          <p:nvSpPr>
            <p:cNvPr id="510" name="Oval"/>
            <p:cNvSpPr/>
            <p:nvPr/>
          </p:nvSpPr>
          <p:spPr>
            <a:xfrm>
              <a:off x="0" y="48406"/>
              <a:ext cx="214637" cy="28610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50800" dist="25400" dir="5400000">
                <a:srgbClr val="000000">
                  <a:alpha val="35000"/>
                </a:srgbClr>
              </a:outerShdw>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11" name="1"/>
            <p:cNvSpPr txBox="1"/>
            <p:nvPr/>
          </p:nvSpPr>
          <p:spPr>
            <a:xfrm>
              <a:off x="31432" y="5785"/>
              <a:ext cx="151771" cy="37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l" defTabSz="1300359">
                <a:defRPr sz="1600">
                  <a:solidFill>
                    <a:srgbClr val="FFFFFF"/>
                  </a:solidFill>
                  <a:latin typeface="Calibri"/>
                  <a:ea typeface="Calibri"/>
                  <a:cs typeface="Calibri"/>
                  <a:sym typeface="Calibri"/>
                </a:defRPr>
              </a:lvl1pPr>
            </a:lstStyle>
            <a:p>
              <a:pPr/>
              <a:r>
                <a:t>1</a:t>
              </a:r>
            </a:p>
          </p:txBody>
        </p:sp>
      </p:grpSp>
      <p:grpSp>
        <p:nvGrpSpPr>
          <p:cNvPr id="515" name="Group"/>
          <p:cNvGrpSpPr/>
          <p:nvPr/>
        </p:nvGrpSpPr>
        <p:grpSpPr>
          <a:xfrm>
            <a:off x="3332552" y="7252730"/>
            <a:ext cx="214637" cy="371349"/>
            <a:chOff x="0" y="5785"/>
            <a:chExt cx="214636" cy="371347"/>
          </a:xfrm>
        </p:grpSpPr>
        <p:sp>
          <p:nvSpPr>
            <p:cNvPr id="513" name="Oval"/>
            <p:cNvSpPr/>
            <p:nvPr/>
          </p:nvSpPr>
          <p:spPr>
            <a:xfrm>
              <a:off x="0" y="48406"/>
              <a:ext cx="214637" cy="28610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50800" dist="25400" dir="5400000">
                <a:srgbClr val="000000">
                  <a:alpha val="35000"/>
                </a:srgbClr>
              </a:outerShdw>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14" name="2"/>
            <p:cNvSpPr txBox="1"/>
            <p:nvPr/>
          </p:nvSpPr>
          <p:spPr>
            <a:xfrm>
              <a:off x="31432" y="5785"/>
              <a:ext cx="151771" cy="37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l" defTabSz="1300359">
                <a:defRPr sz="1600">
                  <a:solidFill>
                    <a:srgbClr val="FFFFFF"/>
                  </a:solidFill>
                  <a:latin typeface="Calibri"/>
                  <a:ea typeface="Calibri"/>
                  <a:cs typeface="Calibri"/>
                  <a:sym typeface="Calibri"/>
                </a:defRPr>
              </a:lvl1pPr>
            </a:lstStyle>
            <a:p>
              <a:pPr/>
              <a:r>
                <a:t>2</a:t>
              </a:r>
            </a:p>
          </p:txBody>
        </p:sp>
      </p:grpSp>
      <p:grpSp>
        <p:nvGrpSpPr>
          <p:cNvPr id="518" name="Group"/>
          <p:cNvGrpSpPr/>
          <p:nvPr/>
        </p:nvGrpSpPr>
        <p:grpSpPr>
          <a:xfrm>
            <a:off x="3332552" y="7252730"/>
            <a:ext cx="214637" cy="371349"/>
            <a:chOff x="0" y="5785"/>
            <a:chExt cx="214636" cy="371347"/>
          </a:xfrm>
        </p:grpSpPr>
        <p:sp>
          <p:nvSpPr>
            <p:cNvPr id="516" name="Oval"/>
            <p:cNvSpPr/>
            <p:nvPr/>
          </p:nvSpPr>
          <p:spPr>
            <a:xfrm>
              <a:off x="0" y="48406"/>
              <a:ext cx="214637" cy="28610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50800" dist="25400" dir="5400000">
                <a:srgbClr val="000000">
                  <a:alpha val="35000"/>
                </a:srgbClr>
              </a:outerShdw>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17" name="3"/>
            <p:cNvSpPr txBox="1"/>
            <p:nvPr/>
          </p:nvSpPr>
          <p:spPr>
            <a:xfrm>
              <a:off x="31432" y="5785"/>
              <a:ext cx="151771" cy="37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l" defTabSz="1300359">
                <a:defRPr sz="1600">
                  <a:solidFill>
                    <a:srgbClr val="FFFFFF"/>
                  </a:solidFill>
                  <a:latin typeface="Calibri"/>
                  <a:ea typeface="Calibri"/>
                  <a:cs typeface="Calibri"/>
                  <a:sym typeface="Calibri"/>
                </a:defRPr>
              </a:lvl1pPr>
            </a:lstStyle>
            <a:p>
              <a:pPr/>
              <a:r>
                <a:t>3</a:t>
              </a:r>
            </a:p>
          </p:txBody>
        </p:sp>
      </p:grpSp>
      <p:sp>
        <p:nvSpPr>
          <p:cNvPr id="519" name="Process(0);"/>
          <p:cNvSpPr txBox="1"/>
          <p:nvPr/>
        </p:nvSpPr>
        <p:spPr>
          <a:xfrm>
            <a:off x="9151073" y="4381542"/>
            <a:ext cx="1458832" cy="345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359">
              <a:defRPr sz="1400">
                <a:latin typeface="Consolas"/>
                <a:ea typeface="Consolas"/>
                <a:cs typeface="Consolas"/>
                <a:sym typeface="Consolas"/>
              </a:defRPr>
            </a:lvl1pPr>
          </a:lstStyle>
          <a:p>
            <a:pPr>
              <a:defRPr>
                <a:latin typeface="Calibri"/>
                <a:ea typeface="Calibri"/>
                <a:cs typeface="Calibri"/>
                <a:sym typeface="Calibri"/>
              </a:defRPr>
            </a:pPr>
            <a:r>
              <a:rPr>
                <a:latin typeface="Consolas"/>
                <a:ea typeface="Consolas"/>
                <a:cs typeface="Consolas"/>
                <a:sym typeface="Consolas"/>
              </a:rPr>
              <a:t>Process(0);</a:t>
            </a:r>
          </a:p>
        </p:txBody>
      </p:sp>
      <p:sp>
        <p:nvSpPr>
          <p:cNvPr id="520" name="Process(1);"/>
          <p:cNvSpPr txBox="1"/>
          <p:nvPr/>
        </p:nvSpPr>
        <p:spPr>
          <a:xfrm>
            <a:off x="9151073" y="4381542"/>
            <a:ext cx="1458832" cy="345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359">
              <a:defRPr sz="1400">
                <a:latin typeface="Consolas"/>
                <a:ea typeface="Consolas"/>
                <a:cs typeface="Consolas"/>
                <a:sym typeface="Consolas"/>
              </a:defRPr>
            </a:lvl1pPr>
          </a:lstStyle>
          <a:p>
            <a:pPr>
              <a:defRPr>
                <a:latin typeface="Calibri"/>
                <a:ea typeface="Calibri"/>
                <a:cs typeface="Calibri"/>
                <a:sym typeface="Calibri"/>
              </a:defRPr>
            </a:pPr>
            <a:r>
              <a:rPr>
                <a:latin typeface="Consolas"/>
                <a:ea typeface="Consolas"/>
                <a:cs typeface="Consolas"/>
                <a:sym typeface="Consolas"/>
              </a:rPr>
              <a:t>Process(1);</a:t>
            </a:r>
          </a:p>
        </p:txBody>
      </p:sp>
      <p:sp>
        <p:nvSpPr>
          <p:cNvPr id="521" name="Process(2);"/>
          <p:cNvSpPr txBox="1"/>
          <p:nvPr/>
        </p:nvSpPr>
        <p:spPr>
          <a:xfrm>
            <a:off x="9151073" y="4381542"/>
            <a:ext cx="1458832" cy="345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359">
              <a:defRPr sz="1400">
                <a:latin typeface="Consolas"/>
                <a:ea typeface="Consolas"/>
                <a:cs typeface="Consolas"/>
                <a:sym typeface="Consolas"/>
              </a:defRPr>
            </a:lvl1pPr>
          </a:lstStyle>
          <a:p>
            <a:pPr>
              <a:defRPr>
                <a:latin typeface="Calibri"/>
                <a:ea typeface="Calibri"/>
                <a:cs typeface="Calibri"/>
                <a:sym typeface="Calibri"/>
              </a:defRPr>
            </a:pPr>
            <a:r>
              <a:rPr>
                <a:latin typeface="Consolas"/>
                <a:ea typeface="Consolas"/>
                <a:cs typeface="Consolas"/>
                <a:sym typeface="Consolas"/>
              </a:rPr>
              <a:t>Process(2);</a:t>
            </a:r>
          </a:p>
        </p:txBody>
      </p:sp>
      <p:sp>
        <p:nvSpPr>
          <p:cNvPr id="522" name="Process(3);"/>
          <p:cNvSpPr txBox="1"/>
          <p:nvPr/>
        </p:nvSpPr>
        <p:spPr>
          <a:xfrm>
            <a:off x="9151073" y="4381542"/>
            <a:ext cx="1458832" cy="345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359">
              <a:defRPr sz="1400">
                <a:latin typeface="Consolas"/>
                <a:ea typeface="Consolas"/>
                <a:cs typeface="Consolas"/>
                <a:sym typeface="Consolas"/>
              </a:defRPr>
            </a:lvl1pPr>
          </a:lstStyle>
          <a:p>
            <a:pPr>
              <a:defRPr>
                <a:latin typeface="Calibri"/>
                <a:ea typeface="Calibri"/>
                <a:cs typeface="Calibri"/>
                <a:sym typeface="Calibri"/>
              </a:defRPr>
            </a:pPr>
            <a:r>
              <a:rPr>
                <a:latin typeface="Consolas"/>
                <a:ea typeface="Consolas"/>
                <a:cs typeface="Consolas"/>
                <a:sym typeface="Consolas"/>
              </a:rPr>
              <a:t>Process(3);</a:t>
            </a:r>
          </a:p>
        </p:txBody>
      </p:sp>
      <p:grpSp>
        <p:nvGrpSpPr>
          <p:cNvPr id="525" name="Group"/>
          <p:cNvGrpSpPr/>
          <p:nvPr/>
        </p:nvGrpSpPr>
        <p:grpSpPr>
          <a:xfrm>
            <a:off x="3305740" y="7252730"/>
            <a:ext cx="214637" cy="371349"/>
            <a:chOff x="0" y="5785"/>
            <a:chExt cx="214636" cy="371347"/>
          </a:xfrm>
        </p:grpSpPr>
        <p:sp>
          <p:nvSpPr>
            <p:cNvPr id="523" name="Oval"/>
            <p:cNvSpPr/>
            <p:nvPr/>
          </p:nvSpPr>
          <p:spPr>
            <a:xfrm>
              <a:off x="0" y="48406"/>
              <a:ext cx="214637" cy="28610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50800" dist="25400" dir="5400000">
                <a:srgbClr val="000000">
                  <a:alpha val="35000"/>
                </a:srgbClr>
              </a:outerShdw>
            </a:effectLst>
          </p:spPr>
          <p:txBody>
            <a:bodyPr wrap="square" lIns="65023" tIns="65023" rIns="65023" bIns="65023" numCol="1" anchor="ctr">
              <a:noAutofit/>
            </a:bodyPr>
            <a:lstStyle/>
            <a:p>
              <a:pPr algn="l" defTabSz="1300359">
                <a:defRPr sz="2400">
                  <a:solidFill>
                    <a:srgbClr val="FFFFFF"/>
                  </a:solidFill>
                  <a:latin typeface="Calibri"/>
                  <a:ea typeface="Calibri"/>
                  <a:cs typeface="Calibri"/>
                  <a:sym typeface="Calibri"/>
                </a:defRPr>
              </a:pPr>
            </a:p>
          </p:txBody>
        </p:sp>
        <p:sp>
          <p:nvSpPr>
            <p:cNvPr id="524" name="4"/>
            <p:cNvSpPr txBox="1"/>
            <p:nvPr/>
          </p:nvSpPr>
          <p:spPr>
            <a:xfrm>
              <a:off x="31432" y="5785"/>
              <a:ext cx="151771" cy="37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l" defTabSz="1300359">
                <a:defRPr sz="1600">
                  <a:solidFill>
                    <a:srgbClr val="FFFFFF"/>
                  </a:solidFill>
                  <a:latin typeface="Calibri"/>
                  <a:ea typeface="Calibri"/>
                  <a:cs typeface="Calibri"/>
                  <a:sym typeface="Calibri"/>
                </a:defRPr>
              </a:lvl1pPr>
            </a:lstStyle>
            <a:p>
              <a:pPr/>
              <a:r>
                <a:t>4</a:t>
              </a:r>
            </a:p>
          </p:txBody>
        </p:sp>
      </p:grpSp>
      <p:sp>
        <p:nvSpPr>
          <p:cNvPr id="526" name="Process(4);"/>
          <p:cNvSpPr txBox="1"/>
          <p:nvPr/>
        </p:nvSpPr>
        <p:spPr>
          <a:xfrm>
            <a:off x="9150260" y="4377085"/>
            <a:ext cx="1458832" cy="345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359">
              <a:defRPr sz="1400">
                <a:latin typeface="Consolas"/>
                <a:ea typeface="Consolas"/>
                <a:cs typeface="Consolas"/>
                <a:sym typeface="Consolas"/>
              </a:defRPr>
            </a:lvl1pPr>
          </a:lstStyle>
          <a:p>
            <a:pPr>
              <a:defRPr>
                <a:latin typeface="Calibri"/>
                <a:ea typeface="Calibri"/>
                <a:cs typeface="Calibri"/>
                <a:sym typeface="Calibri"/>
              </a:defRPr>
            </a:pPr>
            <a:r>
              <a:rPr>
                <a:latin typeface="Consolas"/>
                <a:ea typeface="Consolas"/>
                <a:cs typeface="Consolas"/>
                <a:sym typeface="Consolas"/>
              </a:rPr>
              <a:t>Process(4);</a:t>
            </a:r>
          </a:p>
        </p:txBody>
      </p:sp>
      <p:sp>
        <p:nvSpPr>
          <p:cNvPr id="527" name="var c = new ActionBlock&lt;int&gt;(i =&gt;…"/>
          <p:cNvSpPr txBox="1"/>
          <p:nvPr>
            <p:ph type="body" idx="1"/>
          </p:nvPr>
        </p:nvSpPr>
        <p:spPr>
          <a:xfrm>
            <a:off x="-331183" y="2138397"/>
            <a:ext cx="11895378" cy="7467298"/>
          </a:xfrm>
          <a:prstGeom prst="rect">
            <a:avLst/>
          </a:prstGeom>
        </p:spPr>
        <p:txBody>
          <a:bodyPr/>
          <a:lstStyle/>
          <a:p>
            <a:pPr lvl="1" marL="0" indent="395288">
              <a:spcBef>
                <a:spcPts val="500"/>
              </a:spcBef>
              <a:buSzTx/>
              <a:buNone/>
              <a:defRPr sz="3800"/>
            </a:pPr>
            <a:r>
              <a:rPr sz="3400">
                <a:solidFill>
                  <a:srgbClr val="0000FF"/>
                </a:solidFill>
                <a:latin typeface="Consolas"/>
                <a:ea typeface="Consolas"/>
                <a:cs typeface="Consolas"/>
                <a:sym typeface="Consolas"/>
              </a:rPr>
              <a:t>var </a:t>
            </a:r>
            <a:r>
              <a:rPr sz="3400">
                <a:solidFill>
                  <a:srgbClr val="FFFFFF"/>
                </a:solidFill>
                <a:latin typeface="Consolas"/>
                <a:ea typeface="Consolas"/>
                <a:cs typeface="Consolas"/>
                <a:sym typeface="Consolas"/>
              </a:rPr>
              <a:t>c =</a:t>
            </a:r>
            <a:r>
              <a:rPr sz="3400">
                <a:latin typeface="Consolas"/>
                <a:ea typeface="Consolas"/>
                <a:cs typeface="Consolas"/>
                <a:sym typeface="Consolas"/>
              </a:rPr>
              <a:t> </a:t>
            </a:r>
            <a:r>
              <a:rPr sz="3400">
                <a:solidFill>
                  <a:srgbClr val="0000FF"/>
                </a:solidFill>
                <a:latin typeface="Consolas"/>
                <a:ea typeface="Consolas"/>
                <a:cs typeface="Consolas"/>
                <a:sym typeface="Consolas"/>
              </a:rPr>
              <a:t>new </a:t>
            </a:r>
            <a:r>
              <a:rPr sz="3400">
                <a:solidFill>
                  <a:srgbClr val="2B91AF"/>
                </a:solidFill>
                <a:latin typeface="Consolas"/>
                <a:ea typeface="Consolas"/>
                <a:cs typeface="Consolas"/>
                <a:sym typeface="Consolas"/>
              </a:rPr>
              <a:t>ActionBlock</a:t>
            </a:r>
            <a:r>
              <a:rPr sz="3400">
                <a:solidFill>
                  <a:srgbClr val="FFFFFF"/>
                </a:solidFill>
                <a:latin typeface="Consolas"/>
                <a:ea typeface="Consolas"/>
                <a:cs typeface="Consolas"/>
                <a:sym typeface="Consolas"/>
              </a:rPr>
              <a:t>&lt;</a:t>
            </a:r>
            <a:r>
              <a:rPr sz="3400">
                <a:solidFill>
                  <a:srgbClr val="0000FF"/>
                </a:solidFill>
                <a:latin typeface="Consolas"/>
                <a:ea typeface="Consolas"/>
                <a:cs typeface="Consolas"/>
                <a:sym typeface="Consolas"/>
              </a:rPr>
              <a:t>int</a:t>
            </a:r>
            <a:r>
              <a:rPr sz="3400">
                <a:solidFill>
                  <a:srgbClr val="FFFFFF"/>
                </a:solidFill>
                <a:latin typeface="Consolas"/>
                <a:ea typeface="Consolas"/>
                <a:cs typeface="Consolas"/>
                <a:sym typeface="Consolas"/>
              </a:rPr>
              <a:t>&gt;(i =&gt;</a:t>
            </a:r>
          </a:p>
          <a:p>
            <a:pPr lvl="1" marL="0" indent="395288">
              <a:spcBef>
                <a:spcPts val="500"/>
              </a:spcBef>
              <a:buSzTx/>
              <a:buNone/>
              <a:defRPr sz="3400"/>
            </a:pPr>
            <a:r>
              <a:rPr>
                <a:solidFill>
                  <a:srgbClr val="FFFFFF"/>
                </a:solidFill>
                <a:latin typeface="Consolas"/>
                <a:ea typeface="Consolas"/>
                <a:cs typeface="Consolas"/>
                <a:sym typeface="Consolas"/>
              </a:rPr>
              <a:t>{</a:t>
            </a:r>
            <a:endParaRPr sz="3800"/>
          </a:p>
          <a:p>
            <a:pPr lvl="1" marL="0" indent="395288">
              <a:spcBef>
                <a:spcPts val="500"/>
              </a:spcBef>
              <a:buSzTx/>
              <a:buNone/>
              <a:defRPr sz="3400"/>
            </a:pPr>
            <a:r>
              <a:rPr>
                <a:solidFill>
                  <a:srgbClr val="FFFFFF"/>
                </a:solidFill>
                <a:latin typeface="Consolas"/>
                <a:ea typeface="Consolas"/>
                <a:cs typeface="Consolas"/>
                <a:sym typeface="Consolas"/>
              </a:rPr>
              <a:t>    Process(i);</a:t>
            </a:r>
            <a:endParaRPr sz="3800"/>
          </a:p>
          <a:p>
            <a:pPr lvl="1" marL="0" indent="395288">
              <a:spcBef>
                <a:spcPts val="500"/>
              </a:spcBef>
              <a:buSzTx/>
              <a:buNone/>
              <a:defRPr sz="3400"/>
            </a:pPr>
            <a:r>
              <a:rPr>
                <a:solidFill>
                  <a:srgbClr val="FFFFFF"/>
                </a:solidFill>
                <a:latin typeface="Consolas"/>
                <a:ea typeface="Consolas"/>
                <a:cs typeface="Consolas"/>
                <a:sym typeface="Consolas"/>
              </a:rPr>
              <a:t>});</a:t>
            </a:r>
            <a:endParaRPr sz="3800"/>
          </a:p>
          <a:p>
            <a:pPr lvl="1" marL="0" indent="395288">
              <a:spcBef>
                <a:spcPts val="600"/>
              </a:spcBef>
              <a:buSzTx/>
              <a:buNone/>
              <a:defRPr sz="3400"/>
            </a:pPr>
            <a:endParaRPr>
              <a:latin typeface="Consolas"/>
              <a:ea typeface="Consolas"/>
              <a:cs typeface="Consolas"/>
              <a:sym typeface="Consolas"/>
            </a:endParaRPr>
          </a:p>
          <a:p>
            <a:pPr lvl="1" marL="0" indent="395288">
              <a:spcBef>
                <a:spcPts val="500"/>
              </a:spcBef>
              <a:buSzTx/>
              <a:buNone/>
              <a:defRPr sz="3800"/>
            </a:pPr>
            <a:r>
              <a:rPr sz="3400">
                <a:solidFill>
                  <a:srgbClr val="0000FF"/>
                </a:solidFill>
                <a:latin typeface="Consolas"/>
                <a:ea typeface="Consolas"/>
                <a:cs typeface="Consolas"/>
                <a:sym typeface="Consolas"/>
              </a:rPr>
              <a:t>for</a:t>
            </a:r>
            <a:r>
              <a:rPr sz="3400">
                <a:solidFill>
                  <a:srgbClr val="FFFFFF"/>
                </a:solidFill>
                <a:latin typeface="Consolas"/>
                <a:ea typeface="Consolas"/>
                <a:cs typeface="Consolas"/>
                <a:sym typeface="Consolas"/>
              </a:rPr>
              <a:t>(</a:t>
            </a:r>
            <a:r>
              <a:rPr sz="3400">
                <a:solidFill>
                  <a:srgbClr val="0000FF"/>
                </a:solidFill>
                <a:latin typeface="Consolas"/>
                <a:ea typeface="Consolas"/>
                <a:cs typeface="Consolas"/>
                <a:sym typeface="Consolas"/>
              </a:rPr>
              <a:t>int</a:t>
            </a:r>
            <a:r>
              <a:rPr sz="3400">
                <a:latin typeface="Consolas"/>
                <a:ea typeface="Consolas"/>
                <a:cs typeface="Consolas"/>
                <a:sym typeface="Consolas"/>
              </a:rPr>
              <a:t> </a:t>
            </a:r>
            <a:r>
              <a:rPr sz="3400">
                <a:solidFill>
                  <a:srgbClr val="FFFFFF"/>
                </a:solidFill>
                <a:latin typeface="Consolas"/>
                <a:ea typeface="Consolas"/>
                <a:cs typeface="Consolas"/>
                <a:sym typeface="Consolas"/>
              </a:rPr>
              <a:t>i = 0; i &lt; 5; i++)</a:t>
            </a:r>
          </a:p>
          <a:p>
            <a:pPr lvl="1" marL="0" indent="395288">
              <a:spcBef>
                <a:spcPts val="500"/>
              </a:spcBef>
              <a:buSzTx/>
              <a:buNone/>
              <a:defRPr sz="3400"/>
            </a:pPr>
            <a:r>
              <a:rPr>
                <a:solidFill>
                  <a:srgbClr val="FFFFFF"/>
                </a:solidFill>
                <a:latin typeface="Consolas"/>
                <a:ea typeface="Consolas"/>
                <a:cs typeface="Consolas"/>
                <a:sym typeface="Consolas"/>
              </a:rPr>
              <a:t>{</a:t>
            </a:r>
            <a:endParaRPr sz="3800"/>
          </a:p>
          <a:p>
            <a:pPr lvl="1" marL="0" indent="395288">
              <a:spcBef>
                <a:spcPts val="500"/>
              </a:spcBef>
              <a:buSzTx/>
              <a:buNone/>
              <a:defRPr sz="3400"/>
            </a:pPr>
            <a:r>
              <a:rPr>
                <a:solidFill>
                  <a:srgbClr val="FFFFFF"/>
                </a:solidFill>
                <a:latin typeface="Consolas"/>
                <a:ea typeface="Consolas"/>
                <a:cs typeface="Consolas"/>
                <a:sym typeface="Consolas"/>
              </a:rPr>
              <a:t>    c.Post(i);</a:t>
            </a:r>
            <a:endParaRPr sz="3800"/>
          </a:p>
          <a:p>
            <a:pPr lvl="1" marL="0" indent="395288">
              <a:spcBef>
                <a:spcPts val="500"/>
              </a:spcBef>
              <a:buSzTx/>
              <a:buNone/>
              <a:defRPr sz="3400"/>
            </a:pPr>
            <a:r>
              <a:rPr>
                <a:solidFill>
                  <a:srgbClr val="FFFFFF"/>
                </a:solidFill>
                <a:latin typeface="Consolas"/>
                <a:ea typeface="Consolas"/>
                <a:cs typeface="Consolas"/>
                <a:sym typeface="Consolas"/>
              </a:rPr>
              <a:t>}</a:t>
            </a:r>
          </a:p>
        </p:txBody>
      </p:sp>
      <p:sp>
        <p:nvSpPr>
          <p:cNvPr id="528" name="Actor pattern"/>
          <p:cNvSpPr txBox="1"/>
          <p:nvPr/>
        </p:nvSpPr>
        <p:spPr>
          <a:xfrm>
            <a:off x="541866" y="327379"/>
            <a:ext cx="11921068"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300427">
              <a:lnSpc>
                <a:spcPct val="90000"/>
              </a:lnSpc>
              <a:defRPr spc="-140" sz="6200">
                <a:latin typeface="Calibri"/>
                <a:ea typeface="Calibri"/>
                <a:cs typeface="Calibri"/>
                <a:sym typeface="Calibri"/>
              </a:defRPr>
            </a:lvl1pPr>
          </a:lstStyle>
          <a:p>
            <a:pPr/>
            <a:r>
              <a:t>Actor pattern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7">
                                            <p:txEl>
                                              <p:pRg st="5" end="5"/>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27">
                                            <p:txEl>
                                              <p:pRg st="6" end="6"/>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527">
                                            <p:txEl>
                                              <p:pRg st="7" end="7"/>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527">
                                            <p:txEl>
                                              <p:pRg st="8" end="8"/>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2" fill="hold">
                                  <p:stCondLst>
                                    <p:cond delay="0"/>
                                  </p:stCondLst>
                                  <p:iterate type="el" backwards="0">
                                    <p:tmAbs val="0"/>
                                  </p:iterate>
                                  <p:childTnLst>
                                    <p:set>
                                      <p:cBhvr>
                                        <p:cTn id="19" fill="hold"/>
                                        <p:tgtEl>
                                          <p:spTgt spid="509"/>
                                        </p:tgtEl>
                                        <p:attrNameLst>
                                          <p:attrName>style.visibility</p:attrName>
                                        </p:attrNameLst>
                                      </p:cBhvr>
                                      <p:to>
                                        <p:strVal val="visible"/>
                                      </p:to>
                                    </p:set>
                                  </p:childTnLst>
                                </p:cTn>
                              </p:par>
                            </p:childTnLst>
                          </p:cTn>
                        </p:par>
                        <p:par>
                          <p:cTn id="20" fill="hold">
                            <p:stCondLst>
                              <p:cond delay="0"/>
                            </p:stCondLst>
                            <p:childTnLst>
                              <p:par>
                                <p:cTn id="21" presetClass="path" nodeType="afterEffect" presetSubtype="0" presetID="-1" grpId="3" accel="50000" decel="50000" fill="hold">
                                  <p:stCondLst>
                                    <p:cond delay="0"/>
                                  </p:stCondLst>
                                  <p:childTnLst>
                                    <p:animMotion path="M 0.000000 0.000000 L 0.366670 -0.400002" origin="layout" pathEditMode="relative">
                                      <p:cBhvr>
                                        <p:cTn id="22" dur="500" fill="hold"/>
                                        <p:tgtEl>
                                          <p:spTgt spid="509"/>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506"/>
                                        </p:tgtEl>
                                        <p:attrNameLst>
                                          <p:attrName>style.visibility</p:attrName>
                                        </p:attrNameLst>
                                      </p:cBhvr>
                                      <p:to>
                                        <p:strVal val="visible"/>
                                      </p:to>
                                    </p:set>
                                  </p:childTnLst>
                                </p:cTn>
                              </p:par>
                            </p:childTnLst>
                          </p:cTn>
                        </p:par>
                        <p:par>
                          <p:cTn id="27" fill="hold">
                            <p:stCondLst>
                              <p:cond delay="0"/>
                            </p:stCondLst>
                            <p:childTnLst>
                              <p:par>
                                <p:cTn id="28" presetClass="emph" nodeType="afterEffect" presetSubtype="0" presetID="8" grpId="5" accel="50000" decel="50000" fill="hold">
                                  <p:stCondLst>
                                    <p:cond delay="0"/>
                                  </p:stCondLst>
                                  <p:childTnLst>
                                    <p:animRot by="21600000">
                                      <p:cBhvr>
                                        <p:cTn id="29" dur="2000" fill="hold"/>
                                        <p:tgtEl>
                                          <p:spTgt spid="506"/>
                                        </p:tgtEl>
                                        <p:attrNameLst>
                                          <p:attrName>r</p:attrName>
                                        </p:attrNameLst>
                                      </p:cBhvr>
                                    </p:animRot>
                                  </p:childTnLst>
                                </p:cTn>
                              </p:par>
                            </p:childTnLst>
                          </p:cTn>
                        </p:par>
                        <p:par>
                          <p:cTn id="30" fill="hold">
                            <p:stCondLst>
                              <p:cond delay="0"/>
                            </p:stCondLst>
                            <p:childTnLst>
                              <p:par>
                                <p:cTn id="31" presetClass="path" nodeType="afterEffect" presetSubtype="0" presetID="-1" grpId="6" accel="50000" decel="50000" fill="hold">
                                  <p:stCondLst>
                                    <p:cond delay="0"/>
                                  </p:stCondLst>
                                  <p:childTnLst>
                                    <p:animMotion path="M 0.366670 -0.400002 L 0.475000 -0.322222" origin="layout" pathEditMode="relative">
                                      <p:cBhvr>
                                        <p:cTn id="32" dur="500" fill="hold"/>
                                        <p:tgtEl>
                                          <p:spTgt spid="509"/>
                                        </p:tgtEl>
                                        <p:attrNameLst>
                                          <p:attrName>ppt_x</p:attrName>
                                          <p:attrName>ppt_y</p:attrName>
                                        </p:attrNameLst>
                                      </p:cBhvr>
                                    </p:animMotion>
                                  </p:childTnLst>
                                </p:cTn>
                              </p:par>
                            </p:childTnLst>
                          </p:cTn>
                        </p:par>
                        <p:par>
                          <p:cTn id="33" fill="hold">
                            <p:stCondLst>
                              <p:cond delay="500"/>
                            </p:stCondLst>
                            <p:childTnLst>
                              <p:par>
                                <p:cTn id="34" presetClass="entr" nodeType="afterEffect" presetSubtype="0" presetID="1" grpId="7" fill="hold">
                                  <p:stCondLst>
                                    <p:cond delay="0"/>
                                  </p:stCondLst>
                                  <p:iterate type="el" backwards="0">
                                    <p:tmAbs val="0"/>
                                  </p:iterate>
                                  <p:childTnLst>
                                    <p:set>
                                      <p:cBhvr>
                                        <p:cTn id="35" fill="hold"/>
                                        <p:tgtEl>
                                          <p:spTgt spid="5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8" fill="hold">
                                  <p:stCondLst>
                                    <p:cond delay="0"/>
                                  </p:stCondLst>
                                  <p:iterate type="el" backwards="0">
                                    <p:tmAbs val="0"/>
                                  </p:iterate>
                                  <p:childTnLst>
                                    <p:set>
                                      <p:cBhvr>
                                        <p:cTn id="39" fill="hold"/>
                                        <p:tgtEl>
                                          <p:spTgt spid="512"/>
                                        </p:tgtEl>
                                        <p:attrNameLst>
                                          <p:attrName>style.visibility</p:attrName>
                                        </p:attrNameLst>
                                      </p:cBhvr>
                                      <p:to>
                                        <p:strVal val="visible"/>
                                      </p:to>
                                    </p:set>
                                  </p:childTnLst>
                                </p:cTn>
                              </p:par>
                            </p:childTnLst>
                          </p:cTn>
                        </p:par>
                        <p:par>
                          <p:cTn id="40" fill="hold">
                            <p:stCondLst>
                              <p:cond delay="0"/>
                            </p:stCondLst>
                            <p:childTnLst>
                              <p:par>
                                <p:cTn id="41" presetClass="path" nodeType="afterEffect" presetSubtype="0" presetID="-1" grpId="9" accel="50000" decel="50000" fill="hold">
                                  <p:stCondLst>
                                    <p:cond delay="0"/>
                                  </p:stCondLst>
                                  <p:childTnLst>
                                    <p:animMotion path="M 0.000000 0.000000 L 0.391670 -0.400002" origin="layout" pathEditMode="relative">
                                      <p:cBhvr>
                                        <p:cTn id="42" dur="500" fill="hold"/>
                                        <p:tgtEl>
                                          <p:spTgt spid="512"/>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0" fill="hold">
                                  <p:stCondLst>
                                    <p:cond delay="0"/>
                                  </p:stCondLst>
                                  <p:iterate type="el" backwards="0">
                                    <p:tmAbs val="0"/>
                                  </p:iterate>
                                  <p:childTnLst>
                                    <p:set>
                                      <p:cBhvr>
                                        <p:cTn id="46" fill="hold"/>
                                        <p:tgtEl>
                                          <p:spTgt spid="515"/>
                                        </p:tgtEl>
                                        <p:attrNameLst>
                                          <p:attrName>style.visibility</p:attrName>
                                        </p:attrNameLst>
                                      </p:cBhvr>
                                      <p:to>
                                        <p:strVal val="visible"/>
                                      </p:to>
                                    </p:set>
                                  </p:childTnLst>
                                </p:cTn>
                              </p:par>
                            </p:childTnLst>
                          </p:cTn>
                        </p:par>
                        <p:par>
                          <p:cTn id="47" fill="hold">
                            <p:stCondLst>
                              <p:cond delay="0"/>
                            </p:stCondLst>
                            <p:childTnLst>
                              <p:par>
                                <p:cTn id="48" presetClass="path" nodeType="afterEffect" presetSubtype="0" presetID="-1" grpId="11" accel="50000" decel="50000" fill="hold">
                                  <p:stCondLst>
                                    <p:cond delay="0"/>
                                  </p:stCondLst>
                                  <p:childTnLst>
                                    <p:animMotion path="M 0.000000 0.000000 L 0.416670 -0.400002" origin="layout" pathEditMode="relative">
                                      <p:cBhvr>
                                        <p:cTn id="49" dur="500" fill="hold"/>
                                        <p:tgtEl>
                                          <p:spTgt spid="515"/>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2" fill="hold">
                                  <p:stCondLst>
                                    <p:cond delay="0"/>
                                  </p:stCondLst>
                                  <p:iterate type="el" backwards="0">
                                    <p:tmAbs val="0"/>
                                  </p:iterate>
                                  <p:childTnLst>
                                    <p:set>
                                      <p:cBhvr>
                                        <p:cTn id="53" fill="hold"/>
                                        <p:tgtEl>
                                          <p:spTgt spid="518"/>
                                        </p:tgtEl>
                                        <p:attrNameLst>
                                          <p:attrName>style.visibility</p:attrName>
                                        </p:attrNameLst>
                                      </p:cBhvr>
                                      <p:to>
                                        <p:strVal val="visible"/>
                                      </p:to>
                                    </p:set>
                                  </p:childTnLst>
                                </p:cTn>
                              </p:par>
                            </p:childTnLst>
                          </p:cTn>
                        </p:par>
                        <p:par>
                          <p:cTn id="54" fill="hold">
                            <p:stCondLst>
                              <p:cond delay="0"/>
                            </p:stCondLst>
                            <p:childTnLst>
                              <p:par>
                                <p:cTn id="55" presetClass="path" nodeType="afterEffect" presetSubtype="0" presetID="-1" grpId="13" accel="50000" decel="50000" fill="hold">
                                  <p:stCondLst>
                                    <p:cond delay="0"/>
                                  </p:stCondLst>
                                  <p:childTnLst>
                                    <p:animMotion path="M 0.000000 0.000000 L 0.441670 -0.400002" origin="layout" pathEditMode="relative">
                                      <p:cBhvr>
                                        <p:cTn id="56" dur="500" fill="hold"/>
                                        <p:tgtEl>
                                          <p:spTgt spid="518"/>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Class="exit" nodeType="clickEffect" presetSubtype="0" presetID="1" grpId="14" fill="hold">
                                  <p:stCondLst>
                                    <p:cond delay="0"/>
                                  </p:stCondLst>
                                  <p:iterate type="el" backwards="0">
                                    <p:tmAbs val="0"/>
                                  </p:iterate>
                                  <p:childTnLst>
                                    <p:set>
                                      <p:cBhvr>
                                        <p:cTn id="60" fill="hold">
                                          <p:stCondLst>
                                            <p:cond delay="0"/>
                                          </p:stCondLst>
                                        </p:cTn>
                                        <p:tgtEl>
                                          <p:spTgt spid="509"/>
                                        </p:tgtEl>
                                        <p:attrNameLst>
                                          <p:attrName>style.visibility</p:attrName>
                                        </p:attrNameLst>
                                      </p:cBhvr>
                                      <p:to>
                                        <p:strVal val="hidden"/>
                                      </p:to>
                                    </p:set>
                                  </p:childTnLst>
                                </p:cTn>
                              </p:par>
                            </p:childTnLst>
                          </p:cTn>
                        </p:par>
                        <p:par>
                          <p:cTn id="61" fill="hold">
                            <p:stCondLst>
                              <p:cond delay="0"/>
                            </p:stCondLst>
                            <p:childTnLst>
                              <p:par>
                                <p:cTn id="62" presetClass="exit" nodeType="afterEffect" presetSubtype="0" presetID="1" grpId="15" fill="hold">
                                  <p:stCondLst>
                                    <p:cond delay="0"/>
                                  </p:stCondLst>
                                  <p:iterate type="el" backwards="0">
                                    <p:tmAbs val="0"/>
                                  </p:iterate>
                                  <p:childTnLst>
                                    <p:set>
                                      <p:cBhvr>
                                        <p:cTn id="63" fill="hold">
                                          <p:stCondLst>
                                            <p:cond delay="0"/>
                                          </p:stCondLst>
                                        </p:cTn>
                                        <p:tgtEl>
                                          <p:spTgt spid="519"/>
                                        </p:tgtEl>
                                        <p:attrNameLst>
                                          <p:attrName>style.visibility</p:attrName>
                                        </p:attrNameLst>
                                      </p:cBhvr>
                                      <p:to>
                                        <p:strVal val="hidden"/>
                                      </p:to>
                                    </p:set>
                                  </p:childTnLst>
                                </p:cTn>
                              </p:par>
                            </p:childTnLst>
                          </p:cTn>
                        </p:par>
                        <p:par>
                          <p:cTn id="64" fill="hold">
                            <p:stCondLst>
                              <p:cond delay="0"/>
                            </p:stCondLst>
                            <p:childTnLst>
                              <p:par>
                                <p:cTn id="65" presetClass="path" nodeType="afterEffect" presetSubtype="0" presetID="-1" grpId="16" accel="50000" decel="50000" fill="hold">
                                  <p:stCondLst>
                                    <p:cond delay="0"/>
                                  </p:stCondLst>
                                  <p:childTnLst>
                                    <p:animMotion path="M 0.391670 -0.400002 L 0.475000 -0.322222" origin="layout" pathEditMode="relative">
                                      <p:cBhvr>
                                        <p:cTn id="66" dur="500" fill="hold"/>
                                        <p:tgtEl>
                                          <p:spTgt spid="512"/>
                                        </p:tgtEl>
                                        <p:attrNameLst>
                                          <p:attrName>ppt_x</p:attrName>
                                          <p:attrName>ppt_y</p:attrName>
                                        </p:attrNameLst>
                                      </p:cBhvr>
                                    </p:animMotion>
                                  </p:childTnLst>
                                </p:cTn>
                              </p:par>
                            </p:childTnLst>
                          </p:cTn>
                        </p:par>
                        <p:par>
                          <p:cTn id="67" fill="hold">
                            <p:stCondLst>
                              <p:cond delay="500"/>
                            </p:stCondLst>
                            <p:childTnLst>
                              <p:par>
                                <p:cTn id="68" presetClass="entr" nodeType="afterEffect" presetSubtype="0" presetID="1" grpId="17" fill="hold">
                                  <p:stCondLst>
                                    <p:cond delay="0"/>
                                  </p:stCondLst>
                                  <p:iterate type="el" backwards="0">
                                    <p:tmAbs val="0"/>
                                  </p:iterate>
                                  <p:childTnLst>
                                    <p:set>
                                      <p:cBhvr>
                                        <p:cTn id="69" fill="hold"/>
                                        <p:tgtEl>
                                          <p:spTgt spid="5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xit" nodeType="clickEffect" presetSubtype="0" presetID="1" grpId="18" fill="hold">
                                  <p:stCondLst>
                                    <p:cond delay="0"/>
                                  </p:stCondLst>
                                  <p:iterate type="el" backwards="0">
                                    <p:tmAbs val="0"/>
                                  </p:iterate>
                                  <p:childTnLst>
                                    <p:set>
                                      <p:cBhvr>
                                        <p:cTn id="73" fill="hold">
                                          <p:stCondLst>
                                            <p:cond delay="0"/>
                                          </p:stCondLst>
                                        </p:cTn>
                                        <p:tgtEl>
                                          <p:spTgt spid="520"/>
                                        </p:tgtEl>
                                        <p:attrNameLst>
                                          <p:attrName>style.visibility</p:attrName>
                                        </p:attrNameLst>
                                      </p:cBhvr>
                                      <p:to>
                                        <p:strVal val="hidden"/>
                                      </p:to>
                                    </p:set>
                                  </p:childTnLst>
                                </p:cTn>
                              </p:par>
                            </p:childTnLst>
                          </p:cTn>
                        </p:par>
                        <p:par>
                          <p:cTn id="74" fill="hold">
                            <p:stCondLst>
                              <p:cond delay="0"/>
                            </p:stCondLst>
                            <p:childTnLst>
                              <p:par>
                                <p:cTn id="75" presetClass="exit" nodeType="afterEffect" presetSubtype="0" presetID="1" grpId="19" fill="hold">
                                  <p:stCondLst>
                                    <p:cond delay="0"/>
                                  </p:stCondLst>
                                  <p:iterate type="el" backwards="0">
                                    <p:tmAbs val="0"/>
                                  </p:iterate>
                                  <p:childTnLst>
                                    <p:set>
                                      <p:cBhvr>
                                        <p:cTn id="76" fill="hold">
                                          <p:stCondLst>
                                            <p:cond delay="0"/>
                                          </p:stCondLst>
                                        </p:cTn>
                                        <p:tgtEl>
                                          <p:spTgt spid="512"/>
                                        </p:tgtEl>
                                        <p:attrNameLst>
                                          <p:attrName>style.visibility</p:attrName>
                                        </p:attrNameLst>
                                      </p:cBhvr>
                                      <p:to>
                                        <p:strVal val="hidden"/>
                                      </p:to>
                                    </p:set>
                                  </p:childTnLst>
                                </p:cTn>
                              </p:par>
                            </p:childTnLst>
                          </p:cTn>
                        </p:par>
                        <p:par>
                          <p:cTn id="77" fill="hold">
                            <p:stCondLst>
                              <p:cond delay="0"/>
                            </p:stCondLst>
                            <p:childTnLst>
                              <p:par>
                                <p:cTn id="78" presetClass="path" nodeType="afterEffect" presetSubtype="0" presetID="-1" grpId="20" accel="50000" decel="50000" fill="hold">
                                  <p:stCondLst>
                                    <p:cond delay="0"/>
                                  </p:stCondLst>
                                  <p:childTnLst>
                                    <p:animMotion path="M 0.416670 -0.400002 L 0.475000 -0.322222" origin="layout" pathEditMode="relative">
                                      <p:cBhvr>
                                        <p:cTn id="79" dur="500" fill="hold"/>
                                        <p:tgtEl>
                                          <p:spTgt spid="515"/>
                                        </p:tgtEl>
                                        <p:attrNameLst>
                                          <p:attrName>ppt_x</p:attrName>
                                          <p:attrName>ppt_y</p:attrName>
                                        </p:attrNameLst>
                                      </p:cBhvr>
                                    </p:animMotion>
                                  </p:childTnLst>
                                </p:cTn>
                              </p:par>
                            </p:childTnLst>
                          </p:cTn>
                        </p:par>
                        <p:par>
                          <p:cTn id="80" fill="hold">
                            <p:stCondLst>
                              <p:cond delay="500"/>
                            </p:stCondLst>
                            <p:childTnLst>
                              <p:par>
                                <p:cTn id="81" presetClass="entr" nodeType="afterEffect" presetSubtype="0" presetID="1" grpId="21" fill="hold">
                                  <p:stCondLst>
                                    <p:cond delay="0"/>
                                  </p:stCondLst>
                                  <p:iterate type="el" backwards="0">
                                    <p:tmAbs val="0"/>
                                  </p:iterate>
                                  <p:childTnLst>
                                    <p:set>
                                      <p:cBhvr>
                                        <p:cTn id="82" fill="hold"/>
                                        <p:tgtEl>
                                          <p:spTgt spid="52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Class="exit" nodeType="clickEffect" presetSubtype="0" presetID="1" grpId="22" fill="hold">
                                  <p:stCondLst>
                                    <p:cond delay="0"/>
                                  </p:stCondLst>
                                  <p:iterate type="el" backwards="0">
                                    <p:tmAbs val="0"/>
                                  </p:iterate>
                                  <p:childTnLst>
                                    <p:set>
                                      <p:cBhvr>
                                        <p:cTn id="86" fill="hold">
                                          <p:stCondLst>
                                            <p:cond delay="0"/>
                                          </p:stCondLst>
                                        </p:cTn>
                                        <p:tgtEl>
                                          <p:spTgt spid="515"/>
                                        </p:tgtEl>
                                        <p:attrNameLst>
                                          <p:attrName>style.visibility</p:attrName>
                                        </p:attrNameLst>
                                      </p:cBhvr>
                                      <p:to>
                                        <p:strVal val="hidden"/>
                                      </p:to>
                                    </p:set>
                                  </p:childTnLst>
                                </p:cTn>
                              </p:par>
                            </p:childTnLst>
                          </p:cTn>
                        </p:par>
                        <p:par>
                          <p:cTn id="87" fill="hold">
                            <p:stCondLst>
                              <p:cond delay="0"/>
                            </p:stCondLst>
                            <p:childTnLst>
                              <p:par>
                                <p:cTn id="88" presetClass="exit" nodeType="afterEffect" presetSubtype="0" presetID="1" grpId="23" fill="hold">
                                  <p:stCondLst>
                                    <p:cond delay="0"/>
                                  </p:stCondLst>
                                  <p:iterate type="el" backwards="0">
                                    <p:tmAbs val="0"/>
                                  </p:iterate>
                                  <p:childTnLst>
                                    <p:set>
                                      <p:cBhvr>
                                        <p:cTn id="89" fill="hold">
                                          <p:stCondLst>
                                            <p:cond delay="0"/>
                                          </p:stCondLst>
                                        </p:cTn>
                                        <p:tgtEl>
                                          <p:spTgt spid="521"/>
                                        </p:tgtEl>
                                        <p:attrNameLst>
                                          <p:attrName>style.visibility</p:attrName>
                                        </p:attrNameLst>
                                      </p:cBhvr>
                                      <p:to>
                                        <p:strVal val="hidden"/>
                                      </p:to>
                                    </p:set>
                                  </p:childTnLst>
                                </p:cTn>
                              </p:par>
                            </p:childTnLst>
                          </p:cTn>
                        </p:par>
                        <p:par>
                          <p:cTn id="90" fill="hold">
                            <p:stCondLst>
                              <p:cond delay="0"/>
                            </p:stCondLst>
                            <p:childTnLst>
                              <p:par>
                                <p:cTn id="91" presetClass="path" nodeType="afterEffect" presetSubtype="0" presetID="-1" grpId="24" accel="50000" decel="50000" fill="hold">
                                  <p:stCondLst>
                                    <p:cond delay="0"/>
                                  </p:stCondLst>
                                  <p:childTnLst>
                                    <p:animMotion path="M 0.441670 -0.400002 L 0.475000 -0.322222" origin="layout" pathEditMode="relative">
                                      <p:cBhvr>
                                        <p:cTn id="92" dur="500" fill="hold"/>
                                        <p:tgtEl>
                                          <p:spTgt spid="518"/>
                                        </p:tgtEl>
                                        <p:attrNameLst>
                                          <p:attrName>ppt_x</p:attrName>
                                          <p:attrName>ppt_y</p:attrName>
                                        </p:attrNameLst>
                                      </p:cBhvr>
                                    </p:animMotion>
                                  </p:childTnLst>
                                </p:cTn>
                              </p:par>
                            </p:childTnLst>
                          </p:cTn>
                        </p:par>
                        <p:par>
                          <p:cTn id="93" fill="hold">
                            <p:stCondLst>
                              <p:cond delay="500"/>
                            </p:stCondLst>
                            <p:childTnLst>
                              <p:par>
                                <p:cTn id="94" presetClass="entr" nodeType="afterEffect" presetSubtype="0" presetID="1" grpId="25" fill="hold">
                                  <p:stCondLst>
                                    <p:cond delay="0"/>
                                  </p:stCondLst>
                                  <p:iterate type="el" backwards="0">
                                    <p:tmAbs val="0"/>
                                  </p:iterate>
                                  <p:childTnLst>
                                    <p:set>
                                      <p:cBhvr>
                                        <p:cTn id="95" fill="hold"/>
                                        <p:tgtEl>
                                          <p:spTgt spid="5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Class="exit" nodeType="clickEffect" presetSubtype="0" presetID="1" grpId="26" fill="hold">
                                  <p:stCondLst>
                                    <p:cond delay="0"/>
                                  </p:stCondLst>
                                  <p:iterate type="el" backwards="0">
                                    <p:tmAbs val="0"/>
                                  </p:iterate>
                                  <p:childTnLst>
                                    <p:set>
                                      <p:cBhvr>
                                        <p:cTn id="99" fill="hold">
                                          <p:stCondLst>
                                            <p:cond delay="0"/>
                                          </p:stCondLst>
                                        </p:cTn>
                                        <p:tgtEl>
                                          <p:spTgt spid="518"/>
                                        </p:tgtEl>
                                        <p:attrNameLst>
                                          <p:attrName>style.visibility</p:attrName>
                                        </p:attrNameLst>
                                      </p:cBhvr>
                                      <p:to>
                                        <p:strVal val="hidden"/>
                                      </p:to>
                                    </p:set>
                                  </p:childTnLst>
                                </p:cTn>
                              </p:par>
                            </p:childTnLst>
                          </p:cTn>
                        </p:par>
                        <p:par>
                          <p:cTn id="100" fill="hold">
                            <p:stCondLst>
                              <p:cond delay="0"/>
                            </p:stCondLst>
                            <p:childTnLst>
                              <p:par>
                                <p:cTn id="101" presetClass="exit" nodeType="afterEffect" presetSubtype="0" presetID="1" grpId="27" fill="hold">
                                  <p:stCondLst>
                                    <p:cond delay="0"/>
                                  </p:stCondLst>
                                  <p:iterate type="el" backwards="0">
                                    <p:tmAbs val="0"/>
                                  </p:iterate>
                                  <p:childTnLst>
                                    <p:set>
                                      <p:cBhvr>
                                        <p:cTn id="102" fill="hold">
                                          <p:stCondLst>
                                            <p:cond delay="0"/>
                                          </p:stCondLst>
                                        </p:cTn>
                                        <p:tgtEl>
                                          <p:spTgt spid="522"/>
                                        </p:tgtEl>
                                        <p:attrNameLst>
                                          <p:attrName>style.visibility</p:attrName>
                                        </p:attrNameLst>
                                      </p:cBhvr>
                                      <p:to>
                                        <p:strVal val="hidden"/>
                                      </p:to>
                                    </p:set>
                                  </p:childTnLst>
                                </p:cTn>
                              </p:par>
                            </p:childTnLst>
                          </p:cTn>
                        </p:par>
                        <p:par>
                          <p:cTn id="103" fill="hold">
                            <p:stCondLst>
                              <p:cond delay="0"/>
                            </p:stCondLst>
                            <p:childTnLst>
                              <p:par>
                                <p:cTn id="104" presetClass="exit" nodeType="afterEffect" presetSubtype="0" presetID="1" grpId="28" fill="hold">
                                  <p:stCondLst>
                                    <p:cond delay="500"/>
                                  </p:stCondLst>
                                  <p:iterate type="el" backwards="0">
                                    <p:tmAbs val="0"/>
                                  </p:iterate>
                                  <p:childTnLst>
                                    <p:set>
                                      <p:cBhvr>
                                        <p:cTn id="105" fill="hold">
                                          <p:stCondLst>
                                            <p:cond delay="0"/>
                                          </p:stCondLst>
                                        </p:cTn>
                                        <p:tgtEl>
                                          <p:spTgt spid="50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0" presetID="1" grpId="29" fill="hold">
                                  <p:stCondLst>
                                    <p:cond delay="0"/>
                                  </p:stCondLst>
                                  <p:iterate type="el" backwards="0">
                                    <p:tmAbs val="0"/>
                                  </p:iterate>
                                  <p:childTnLst>
                                    <p:set>
                                      <p:cBhvr>
                                        <p:cTn id="109" fill="hold"/>
                                        <p:tgtEl>
                                          <p:spTgt spid="525"/>
                                        </p:tgtEl>
                                        <p:attrNameLst>
                                          <p:attrName>style.visibility</p:attrName>
                                        </p:attrNameLst>
                                      </p:cBhvr>
                                      <p:to>
                                        <p:strVal val="visible"/>
                                      </p:to>
                                    </p:set>
                                  </p:childTnLst>
                                </p:cTn>
                              </p:par>
                            </p:childTnLst>
                          </p:cTn>
                        </p:par>
                        <p:par>
                          <p:cTn id="110" fill="hold">
                            <p:stCondLst>
                              <p:cond delay="0"/>
                            </p:stCondLst>
                            <p:childTnLst>
                              <p:par>
                                <p:cTn id="111" presetClass="path" nodeType="afterEffect" presetSubtype="0" presetID="-1" grpId="30" accel="50000" decel="50000" fill="hold">
                                  <p:stCondLst>
                                    <p:cond delay="0"/>
                                  </p:stCondLst>
                                  <p:childTnLst>
                                    <p:animMotion path="M 0.000000 0.000000 L 0.469013 -0.398608" origin="layout" pathEditMode="relative">
                                      <p:cBhvr>
                                        <p:cTn id="112" dur="500" fill="hold"/>
                                        <p:tgtEl>
                                          <p:spTgt spid="525"/>
                                        </p:tgtEl>
                                        <p:attrNameLst>
                                          <p:attrName>ppt_x</p:attrName>
                                          <p:attrName>ppt_y</p:attrName>
                                        </p:attrNameLst>
                                      </p:cBhvr>
                                    </p:animMotion>
                                  </p:childTnLst>
                                </p:cTn>
                              </p:par>
                            </p:childTnLst>
                          </p:cTn>
                        </p:par>
                        <p:par>
                          <p:cTn id="113" fill="hold">
                            <p:stCondLst>
                              <p:cond delay="0"/>
                            </p:stCondLst>
                            <p:childTnLst>
                              <p:par>
                                <p:cTn id="114" presetClass="path" nodeType="afterEffect" presetSubtype="0" presetID="-1" grpId="31" accel="50000" decel="50000" fill="hold">
                                  <p:stCondLst>
                                    <p:cond delay="0"/>
                                  </p:stCondLst>
                                  <p:childTnLst>
                                    <p:animMotion path="M 0.469013 -0.398608 L 0.473443 -0.330558" origin="layout" pathEditMode="relative">
                                      <p:cBhvr>
                                        <p:cTn id="115" dur="500" fill="hold"/>
                                        <p:tgtEl>
                                          <p:spTgt spid="525"/>
                                        </p:tgtEl>
                                        <p:attrNameLst>
                                          <p:attrName>ppt_x</p:attrName>
                                          <p:attrName>ppt_y</p:attrName>
                                        </p:attrNameLst>
                                      </p:cBhvr>
                                    </p:animMotion>
                                  </p:childTnLst>
                                </p:cTn>
                              </p:par>
                            </p:childTnLst>
                          </p:cTn>
                        </p:par>
                        <p:par>
                          <p:cTn id="116" fill="hold">
                            <p:stCondLst>
                              <p:cond delay="500"/>
                            </p:stCondLst>
                            <p:childTnLst>
                              <p:par>
                                <p:cTn id="117" presetClass="entr" nodeType="afterEffect" presetSubtype="0" presetID="1" grpId="32" fill="hold">
                                  <p:stCondLst>
                                    <p:cond delay="0"/>
                                  </p:stCondLst>
                                  <p:iterate type="el" backwards="0">
                                    <p:tmAbs val="0"/>
                                  </p:iterate>
                                  <p:childTnLst>
                                    <p:set>
                                      <p:cBhvr>
                                        <p:cTn id="118" fill="hold"/>
                                        <p:tgtEl>
                                          <p:spTgt spid="52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Class="exit" nodeType="clickEffect" presetSubtype="0" presetID="1" grpId="33" fill="hold">
                                  <p:stCondLst>
                                    <p:cond delay="0"/>
                                  </p:stCondLst>
                                  <p:iterate type="el" backwards="0">
                                    <p:tmAbs val="0"/>
                                  </p:iterate>
                                  <p:childTnLst>
                                    <p:set>
                                      <p:cBhvr>
                                        <p:cTn id="122" fill="hold">
                                          <p:stCondLst>
                                            <p:cond delay="0"/>
                                          </p:stCondLst>
                                        </p:cTn>
                                        <p:tgtEl>
                                          <p:spTgt spid="525"/>
                                        </p:tgtEl>
                                        <p:attrNameLst>
                                          <p:attrName>style.visibility</p:attrName>
                                        </p:attrNameLst>
                                      </p:cBhvr>
                                      <p:to>
                                        <p:strVal val="hidden"/>
                                      </p:to>
                                    </p:set>
                                  </p:childTnLst>
                                </p:cTn>
                              </p:par>
                            </p:childTnLst>
                          </p:cTn>
                        </p:par>
                        <p:par>
                          <p:cTn id="123" fill="hold">
                            <p:stCondLst>
                              <p:cond delay="0"/>
                            </p:stCondLst>
                            <p:childTnLst>
                              <p:par>
                                <p:cTn id="124" presetClass="exit" nodeType="afterEffect" presetSubtype="0" presetID="1" grpId="34" fill="hold">
                                  <p:stCondLst>
                                    <p:cond delay="0"/>
                                  </p:stCondLst>
                                  <p:iterate type="el" backwards="0">
                                    <p:tmAbs val="0"/>
                                  </p:iterate>
                                  <p:childTnLst>
                                    <p:set>
                                      <p:cBhvr>
                                        <p:cTn id="125" fill="hold">
                                          <p:stCondLst>
                                            <p:cond delay="0"/>
                                          </p:stCondLst>
                                        </p:cTn>
                                        <p:tgtEl>
                                          <p:spTgt spid="5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5" grpId="10"/>
      <p:bldP build="whole" bldLvl="1" animBg="1" rev="0" advAuto="0" spid="509" grpId="14"/>
      <p:bldP build="whole" bldLvl="1" animBg="1" rev="0" advAuto="0" spid="519" grpId="7"/>
      <p:bldP build="whole" bldLvl="1" animBg="1" rev="0" advAuto="0" spid="520" grpId="17"/>
      <p:bldP build="whole" bldLvl="1" animBg="1" rev="0" advAuto="0" spid="520" grpId="18"/>
      <p:bldP build="whole" bldLvl="1" animBg="1" rev="0" advAuto="0" spid="515" grpId="22"/>
      <p:bldP build="whole" bldLvl="1" animBg="1" rev="0" advAuto="0" spid="521" grpId="21"/>
      <p:bldP build="whole" bldLvl="1" animBg="1" rev="0" advAuto="0" spid="525" grpId="29"/>
      <p:bldP build="whole" bldLvl="1" animBg="1" rev="0" advAuto="0" spid="521" grpId="23"/>
      <p:bldP build="whole" bldLvl="1" animBg="1" rev="0" advAuto="0" spid="519" grpId="15"/>
      <p:bldP build="whole" bldLvl="1" animBg="1" rev="0" advAuto="0" spid="518" grpId="12"/>
      <p:bldP build="whole" bldLvl="1" animBg="1" rev="0" advAuto="0" spid="525" grpId="33"/>
      <p:bldP build="whole" bldLvl="1" animBg="1" rev="0" advAuto="0" spid="506" grpId="28"/>
      <p:bldP build="whole" bldLvl="1" animBg="1" rev="0" advAuto="0" spid="512" grpId="8"/>
      <p:bldP build="whole" bldLvl="1" animBg="1" rev="0" advAuto="0" spid="522" grpId="25"/>
      <p:bldP build="whole" bldLvl="1" animBg="1" rev="0" advAuto="0" spid="522" grpId="27"/>
      <p:bldP build="whole" bldLvl="1" animBg="1" rev="0" advAuto="0" spid="509" grpId="2"/>
      <p:bldP build="p" bldLvl="5" animBg="1" rev="0" advAuto="0" spid="527" grpId="1"/>
      <p:bldP build="whole" bldLvl="1" animBg="1" rev="0" advAuto="0" spid="526" grpId="32"/>
      <p:bldP build="whole" bldLvl="1" animBg="1" rev="0" advAuto="0" spid="518" grpId="26"/>
      <p:bldP build="whole" bldLvl="1" animBg="1" rev="0" advAuto="0" spid="526" grpId="34"/>
      <p:bldP build="whole" bldLvl="1" animBg="1" rev="0" advAuto="0" spid="512" grpId="19"/>
      <p:bldP build="whole" bldLvl="1" animBg="1" rev="0" advAuto="0" spid="506" grpId="4"/>
      <p:bldP build="whole" bldLvl="1" animBg="1" rev="0" advAuto="0" spid="506" grpId="5"/>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tatic void Main()…"/>
          <p:cNvSpPr txBox="1"/>
          <p:nvPr/>
        </p:nvSpPr>
        <p:spPr>
          <a:xfrm>
            <a:off x="2817706" y="2384213"/>
            <a:ext cx="8778241" cy="5464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914400">
              <a:defRPr sz="2400">
                <a:latin typeface="Calibri"/>
                <a:ea typeface="Calibri"/>
                <a:cs typeface="Calibri"/>
                <a:sym typeface="Calibri"/>
              </a:defRPr>
            </a:pPr>
            <a:r>
              <a:t>static void Main()</a:t>
            </a:r>
          </a:p>
          <a:p>
            <a:pPr algn="l" defTabSz="914400">
              <a:defRPr sz="2400">
                <a:latin typeface="Calibri"/>
                <a:ea typeface="Calibri"/>
                <a:cs typeface="Calibri"/>
                <a:sym typeface="Calibri"/>
              </a:defRPr>
            </a:pPr>
            <a:r>
              <a:t>{</a:t>
            </a:r>
          </a:p>
          <a:p>
            <a:pPr algn="l" defTabSz="914400">
              <a:defRPr sz="2400">
                <a:latin typeface="Calibri"/>
                <a:ea typeface="Calibri"/>
                <a:cs typeface="Calibri"/>
                <a:sym typeface="Calibri"/>
              </a:defRPr>
            </a:pPr>
            <a:r>
              <a:rPr b="1"/>
              <a:t>           </a:t>
            </a:r>
            <a:r>
              <a:t>bool</a:t>
            </a:r>
            <a:r>
              <a:rPr b="1"/>
              <a:t> </a:t>
            </a:r>
            <a:r>
              <a:t>complete</a:t>
            </a:r>
            <a:r>
              <a:rPr b="1"/>
              <a:t> </a:t>
            </a:r>
            <a:r>
              <a:t>=</a:t>
            </a:r>
            <a:r>
              <a:rPr b="1"/>
              <a:t> </a:t>
            </a:r>
            <a:r>
              <a:t>false</a:t>
            </a:r>
            <a:r>
              <a:rPr b="1"/>
              <a:t>;</a:t>
            </a:r>
            <a:endParaRPr b="1"/>
          </a:p>
          <a:p>
            <a:pPr algn="l" defTabSz="914400">
              <a:defRPr sz="2400">
                <a:latin typeface="Calibri"/>
                <a:ea typeface="Calibri"/>
                <a:cs typeface="Calibri"/>
                <a:sym typeface="Calibri"/>
              </a:defRPr>
            </a:pPr>
            <a:r>
              <a:rPr b="1"/>
              <a:t>            </a:t>
            </a:r>
            <a:r>
              <a:t>var</a:t>
            </a:r>
            <a:r>
              <a:rPr b="1"/>
              <a:t> </a:t>
            </a:r>
            <a:r>
              <a:t>t</a:t>
            </a:r>
            <a:r>
              <a:rPr b="1"/>
              <a:t> </a:t>
            </a:r>
            <a:r>
              <a:t>=</a:t>
            </a:r>
            <a:r>
              <a:rPr b="1"/>
              <a:t> </a:t>
            </a:r>
            <a:r>
              <a:t>new</a:t>
            </a:r>
            <a:r>
              <a:rPr b="1"/>
              <a:t> </a:t>
            </a:r>
            <a:r>
              <a:t>Thread</a:t>
            </a:r>
            <a:r>
              <a:rPr b="1"/>
              <a:t>(() </a:t>
            </a:r>
            <a:r>
              <a:t>=&gt;</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a:t>
            </a:r>
            <a:r>
              <a:t>int</a:t>
            </a:r>
            <a:r>
              <a:rPr b="1"/>
              <a:t> </a:t>
            </a:r>
            <a:r>
              <a:t>i=0</a:t>
            </a:r>
            <a:r>
              <a:rPr b="1"/>
              <a:t>;</a:t>
            </a:r>
            <a:endParaRPr b="1"/>
          </a:p>
          <a:p>
            <a:pPr algn="l" defTabSz="914400">
              <a:defRPr sz="2400">
                <a:latin typeface="Calibri"/>
                <a:ea typeface="Calibri"/>
                <a:cs typeface="Calibri"/>
                <a:sym typeface="Calibri"/>
              </a:defRPr>
            </a:pPr>
            <a:r>
              <a:rPr b="1"/>
              <a:t>                </a:t>
            </a:r>
            <a:r>
              <a:t>while</a:t>
            </a:r>
            <a:r>
              <a:rPr b="1"/>
              <a:t> (</a:t>
            </a:r>
            <a:r>
              <a:t>!complete</a:t>
            </a:r>
            <a:r>
              <a:rPr b="1"/>
              <a:t>)</a:t>
            </a:r>
            <a:endParaRPr b="1"/>
          </a:p>
          <a:p>
            <a:pPr algn="l" defTabSz="914400">
              <a:defRPr sz="2400">
                <a:latin typeface="Calibri"/>
                <a:ea typeface="Calibri"/>
                <a:cs typeface="Calibri"/>
                <a:sym typeface="Calibri"/>
              </a:defRPr>
            </a:pPr>
            <a:r>
              <a:rPr b="1"/>
              <a:t>                    </a:t>
            </a:r>
            <a:r>
              <a:t>i++</a:t>
            </a:r>
            <a:r>
              <a:rPr b="1"/>
              <a:t>;</a:t>
            </a:r>
            <a:endParaRPr b="1"/>
          </a:p>
          <a:p>
            <a:pPr algn="l" defTabSz="914400">
              <a:defRPr sz="2400">
                <a:latin typeface="Calibri"/>
                <a:ea typeface="Calibri"/>
                <a:cs typeface="Calibri"/>
                <a:sym typeface="Calibri"/>
              </a:defRPr>
            </a:pPr>
            <a:r>
              <a:rPr b="1"/>
              <a:t>                </a:t>
            </a:r>
            <a:r>
              <a:t>Console.Write</a:t>
            </a:r>
            <a:r>
              <a:rPr b="1"/>
              <a:t>(</a:t>
            </a:r>
            <a:r>
              <a:t>i</a:t>
            </a:r>
            <a:r>
              <a:rPr b="1"/>
              <a:t>);</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a:t>
            </a:r>
            <a:r>
              <a:t>t.Start</a:t>
            </a:r>
            <a:r>
              <a:rPr b="1"/>
              <a:t>();</a:t>
            </a:r>
            <a:endParaRPr b="1"/>
          </a:p>
          <a:p>
            <a:pPr algn="l" defTabSz="914400">
              <a:defRPr sz="2400">
                <a:latin typeface="Calibri"/>
                <a:ea typeface="Calibri"/>
                <a:cs typeface="Calibri"/>
                <a:sym typeface="Calibri"/>
              </a:defRPr>
            </a:pPr>
            <a:r>
              <a:rPr b="1"/>
              <a:t>            </a:t>
            </a:r>
            <a:r>
              <a:t>Thread.Sleep</a:t>
            </a:r>
            <a:r>
              <a:rPr b="1"/>
              <a:t>(</a:t>
            </a:r>
            <a:r>
              <a:t>1000</a:t>
            </a:r>
            <a:r>
              <a:rPr b="1"/>
              <a:t>);</a:t>
            </a:r>
            <a:endParaRPr b="1"/>
          </a:p>
          <a:p>
            <a:pPr algn="l" defTabSz="914400">
              <a:defRPr sz="2400">
                <a:latin typeface="Calibri"/>
                <a:ea typeface="Calibri"/>
                <a:cs typeface="Calibri"/>
                <a:sym typeface="Calibri"/>
              </a:defRPr>
            </a:pPr>
            <a:r>
              <a:rPr b="1"/>
              <a:t>            </a:t>
            </a:r>
            <a:r>
              <a:t>complete</a:t>
            </a:r>
            <a:r>
              <a:rPr b="1"/>
              <a:t> </a:t>
            </a:r>
            <a:r>
              <a:t>=</a:t>
            </a:r>
            <a:r>
              <a:rPr b="1"/>
              <a:t> </a:t>
            </a:r>
            <a:r>
              <a:t>true</a:t>
            </a:r>
            <a:r>
              <a:rPr b="1"/>
              <a:t>;</a:t>
            </a:r>
            <a:endParaRPr b="1"/>
          </a:p>
          <a:p>
            <a:pPr algn="l" defTabSz="914400">
              <a:defRPr sz="2400">
                <a:latin typeface="Calibri"/>
                <a:ea typeface="Calibri"/>
                <a:cs typeface="Calibri"/>
                <a:sym typeface="Calibri"/>
              </a:defRPr>
            </a:pPr>
            <a:r>
              <a:rPr b="1"/>
              <a:t>            </a:t>
            </a:r>
            <a:r>
              <a:t>t.Join</a:t>
            </a:r>
            <a:r>
              <a:rPr b="1"/>
              <a:t>();</a:t>
            </a:r>
            <a:endParaRPr b="1"/>
          </a:p>
          <a:p>
            <a:pPr algn="l" defTabSz="914400">
              <a:defRPr sz="2400">
                <a:latin typeface="Calibri"/>
                <a:ea typeface="Calibri"/>
                <a:cs typeface="Calibri"/>
                <a:sym typeface="Calibri"/>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4" name="class Foo…"/>
          <p:cNvSpPr txBox="1"/>
          <p:nvPr/>
        </p:nvSpPr>
        <p:spPr>
          <a:xfrm>
            <a:off x="1192106" y="674623"/>
            <a:ext cx="11487574" cy="6175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914400">
              <a:defRPr sz="2400">
                <a:latin typeface="Calibri"/>
                <a:ea typeface="Calibri"/>
                <a:cs typeface="Calibri"/>
                <a:sym typeface="Calibri"/>
              </a:defRPr>
            </a:pPr>
            <a:r>
              <a:t>class Foo</a:t>
            </a:r>
          </a:p>
          <a:p>
            <a:pPr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int _answer;</a:t>
            </a:r>
          </a:p>
          <a:p>
            <a:pPr lvl="1" indent="457200" algn="l" defTabSz="914400">
              <a:defRPr sz="2400">
                <a:latin typeface="Calibri"/>
                <a:ea typeface="Calibri"/>
                <a:cs typeface="Calibri"/>
                <a:sym typeface="Calibri"/>
              </a:defRPr>
            </a:pPr>
            <a:r>
              <a:t>bool _complete;</a:t>
            </a:r>
          </a:p>
          <a:p>
            <a:pPr lvl="1" indent="457200" algn="l" defTabSz="914400">
              <a:defRPr sz="2400">
                <a:latin typeface="Calibri"/>
                <a:ea typeface="Calibri"/>
                <a:cs typeface="Calibri"/>
                <a:sym typeface="Calibri"/>
              </a:defRPr>
            </a:pPr>
            <a:r>
              <a:t>void A()</a:t>
            </a:r>
          </a:p>
          <a:p>
            <a:pPr lvl="1" indent="457200" algn="l" defTabSz="914400">
              <a:defRPr sz="2400">
                <a:latin typeface="Calibri"/>
                <a:ea typeface="Calibri"/>
                <a:cs typeface="Calibri"/>
                <a:sym typeface="Calibri"/>
              </a:defRPr>
            </a:pPr>
            <a:r>
              <a:t>{</a:t>
            </a:r>
          </a:p>
          <a:p>
            <a:pPr lvl="2" indent="914400" algn="l" defTabSz="914400">
              <a:defRPr sz="2400">
                <a:latin typeface="Calibri"/>
                <a:ea typeface="Calibri"/>
                <a:cs typeface="Calibri"/>
                <a:sym typeface="Calibri"/>
              </a:defRPr>
            </a:pPr>
            <a:r>
              <a:t>_answer = 123;</a:t>
            </a:r>
          </a:p>
          <a:p>
            <a:pPr lvl="2" indent="914400" algn="l" defTabSz="914400">
              <a:defRPr sz="2400">
                <a:latin typeface="Calibri"/>
                <a:ea typeface="Calibri"/>
                <a:cs typeface="Calibri"/>
                <a:sym typeface="Calibri"/>
              </a:defRPr>
            </a:pPr>
            <a:r>
              <a:t>_complete = true;</a:t>
            </a:r>
            <a:endParaRPr b="1"/>
          </a:p>
          <a:p>
            <a:pPr lvl="1" indent="457200"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void B()</a:t>
            </a:r>
          </a:p>
          <a:p>
            <a:pPr lvl="1" indent="457200" algn="l" defTabSz="914400">
              <a:defRPr sz="2400">
                <a:latin typeface="Calibri"/>
                <a:ea typeface="Calibri"/>
                <a:cs typeface="Calibri"/>
                <a:sym typeface="Calibri"/>
              </a:defRPr>
            </a:pPr>
            <a:r>
              <a:t>{</a:t>
            </a:r>
          </a:p>
          <a:p>
            <a:pPr lvl="2" indent="914400" algn="l" defTabSz="914400">
              <a:defRPr sz="2400">
                <a:latin typeface="Calibri"/>
                <a:ea typeface="Calibri"/>
                <a:cs typeface="Calibri"/>
                <a:sym typeface="Calibri"/>
              </a:defRPr>
            </a:pPr>
            <a:r>
              <a:t>if(_complete)</a:t>
            </a:r>
          </a:p>
          <a:p>
            <a:pPr lvl="2" indent="914400" algn="l" defTabSz="914400">
              <a:defRPr sz="2400">
                <a:latin typeface="Calibri"/>
                <a:ea typeface="Calibri"/>
                <a:cs typeface="Calibri"/>
                <a:sym typeface="Calibri"/>
              </a:defRPr>
            </a:pPr>
            <a:r>
              <a:t>{</a:t>
            </a:r>
          </a:p>
          <a:p>
            <a:pPr lvl="2" indent="914400" algn="l" defTabSz="914400">
              <a:defRPr sz="2400">
                <a:latin typeface="Calibri"/>
                <a:ea typeface="Calibri"/>
                <a:cs typeface="Calibri"/>
                <a:sym typeface="Calibri"/>
              </a:defRPr>
            </a:pPr>
            <a:r>
              <a:t>	Console.WriteLine (_ answer);</a:t>
            </a:r>
          </a:p>
          <a:p>
            <a:pPr lvl="2" indent="914400"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a:t>
            </a:r>
          </a:p>
          <a:p>
            <a:pPr algn="l" defTabSz="914400">
              <a:defRPr sz="2400">
                <a:latin typeface="Calibri"/>
                <a:ea typeface="Calibri"/>
                <a:cs typeface="Calibri"/>
                <a:sym typeface="Calibri"/>
              </a:defRPr>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class Foo…"/>
          <p:cNvSpPr txBox="1"/>
          <p:nvPr/>
        </p:nvSpPr>
        <p:spPr>
          <a:xfrm>
            <a:off x="650239" y="1733973"/>
            <a:ext cx="12029442" cy="5464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914400">
              <a:defRPr sz="2400">
                <a:latin typeface="Calibri"/>
                <a:ea typeface="Calibri"/>
                <a:cs typeface="Calibri"/>
                <a:sym typeface="Calibri"/>
              </a:defRPr>
            </a:pPr>
            <a:r>
              <a:t>class Foo</a:t>
            </a:r>
          </a:p>
          <a:p>
            <a:pPr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int _answer;</a:t>
            </a:r>
          </a:p>
          <a:p>
            <a:pPr lvl="1" indent="457200" algn="l" defTabSz="914400">
              <a:defRPr sz="2400">
                <a:latin typeface="Calibri"/>
                <a:ea typeface="Calibri"/>
                <a:cs typeface="Calibri"/>
                <a:sym typeface="Calibri"/>
              </a:defRPr>
            </a:pPr>
            <a:r>
              <a:t>bool _complete;</a:t>
            </a:r>
          </a:p>
          <a:p>
            <a:pPr lvl="1" indent="457200" algn="l" defTabSz="914400">
              <a:defRPr sz="2400">
                <a:latin typeface="Calibri"/>
                <a:ea typeface="Calibri"/>
                <a:cs typeface="Calibri"/>
                <a:sym typeface="Calibri"/>
              </a:defRPr>
            </a:pPr>
            <a:r>
              <a:t>void A()</a:t>
            </a:r>
          </a:p>
          <a:p>
            <a:pPr lvl="1" indent="457200"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	_answer = 123;</a:t>
            </a:r>
          </a:p>
          <a:p>
            <a:pPr lvl="1" indent="457200" algn="l" defTabSz="914400">
              <a:defRPr sz="2400">
                <a:latin typeface="Calibri"/>
                <a:ea typeface="Calibri"/>
                <a:cs typeface="Calibri"/>
                <a:sym typeface="Calibri"/>
              </a:defRPr>
            </a:pPr>
            <a:r>
              <a:t>	_complete = true; //</a:t>
            </a:r>
            <a:r>
              <a:rPr>
                <a:latin typeface="Wingdings"/>
                <a:ea typeface="Wingdings"/>
                <a:cs typeface="Wingdings"/>
                <a:sym typeface="Wingdings"/>
              </a:rPr>
              <a:t> </a:t>
            </a:r>
            <a:r>
              <a:t>instructions could get reordered causing B to write “0”</a:t>
            </a:r>
          </a:p>
          <a:p>
            <a:pPr lvl="1" indent="457200"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void B()</a:t>
            </a:r>
          </a:p>
          <a:p>
            <a:pPr lvl="1" indent="457200" algn="l" defTabSz="914400">
              <a:defRPr sz="2400">
                <a:latin typeface="Calibri"/>
                <a:ea typeface="Calibri"/>
                <a:cs typeface="Calibri"/>
                <a:sym typeface="Calibri"/>
              </a:defRPr>
            </a:pPr>
            <a:r>
              <a:t>{</a:t>
            </a:r>
          </a:p>
          <a:p>
            <a:pPr lvl="1" indent="457200" algn="l" defTabSz="914400">
              <a:defRPr sz="2400">
                <a:latin typeface="Calibri"/>
                <a:ea typeface="Calibri"/>
                <a:cs typeface="Calibri"/>
                <a:sym typeface="Calibri"/>
              </a:defRPr>
            </a:pPr>
            <a:r>
              <a:t>	if (_complete) </a:t>
            </a:r>
          </a:p>
          <a:p>
            <a:pPr lvl="1" indent="457200" algn="l" defTabSz="914400">
              <a:defRPr sz="2400">
                <a:latin typeface="Calibri"/>
                <a:ea typeface="Calibri"/>
                <a:cs typeface="Calibri"/>
                <a:sym typeface="Calibri"/>
              </a:defRPr>
            </a:pPr>
            <a:r>
              <a:t>		Console.WriteLine (_answer);</a:t>
            </a:r>
          </a:p>
          <a:p>
            <a:pPr lvl="1" indent="457200" algn="l" defTabSz="914400">
              <a:defRPr sz="2400">
                <a:latin typeface="Calibri"/>
                <a:ea typeface="Calibri"/>
                <a:cs typeface="Calibri"/>
                <a:sym typeface="Calibri"/>
              </a:defRPr>
            </a:pPr>
            <a:r>
              <a:t>}</a:t>
            </a:r>
          </a:p>
          <a:p>
            <a:pPr algn="l" defTabSz="914400">
              <a:defRPr sz="2400">
                <a:latin typeface="Calibri"/>
                <a:ea typeface="Calibri"/>
                <a:cs typeface="Calibri"/>
                <a:sym typeface="Calibri"/>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tatic void Main()…"/>
          <p:cNvSpPr txBox="1"/>
          <p:nvPr/>
        </p:nvSpPr>
        <p:spPr>
          <a:xfrm>
            <a:off x="1842346" y="1842346"/>
            <a:ext cx="8778241" cy="6886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914400">
              <a:defRPr sz="2400">
                <a:latin typeface="Calibri"/>
                <a:ea typeface="Calibri"/>
                <a:cs typeface="Calibri"/>
                <a:sym typeface="Calibri"/>
              </a:defRPr>
            </a:pPr>
            <a:r>
              <a:t>static void Main()</a:t>
            </a:r>
          </a:p>
          <a:p>
            <a:pPr algn="l" defTabSz="914400">
              <a:defRPr sz="2400">
                <a:latin typeface="Calibri"/>
                <a:ea typeface="Calibri"/>
                <a:cs typeface="Calibri"/>
                <a:sym typeface="Calibri"/>
              </a:defRPr>
            </a:pPr>
            <a:r>
              <a:t>{</a:t>
            </a:r>
          </a:p>
          <a:p>
            <a:pPr algn="l" defTabSz="914400">
              <a:defRPr sz="2400">
                <a:latin typeface="Calibri"/>
                <a:ea typeface="Calibri"/>
                <a:cs typeface="Calibri"/>
                <a:sym typeface="Calibri"/>
              </a:defRPr>
            </a:pPr>
            <a:r>
              <a:rPr b="1"/>
              <a:t>           </a:t>
            </a:r>
            <a:r>
              <a:t>bool</a:t>
            </a:r>
            <a:r>
              <a:rPr b="1"/>
              <a:t> </a:t>
            </a:r>
            <a:r>
              <a:t>complete</a:t>
            </a:r>
            <a:r>
              <a:rPr b="1"/>
              <a:t> </a:t>
            </a:r>
            <a:r>
              <a:t>=</a:t>
            </a:r>
            <a:r>
              <a:rPr b="1"/>
              <a:t> </a:t>
            </a:r>
            <a:r>
              <a:t>false</a:t>
            </a:r>
            <a:r>
              <a:rPr b="1"/>
              <a:t>;</a:t>
            </a:r>
            <a:endParaRPr b="1"/>
          </a:p>
          <a:p>
            <a:pPr algn="l" defTabSz="914400">
              <a:defRPr sz="2400">
                <a:latin typeface="Calibri"/>
                <a:ea typeface="Calibri"/>
                <a:cs typeface="Calibri"/>
                <a:sym typeface="Calibri"/>
              </a:defRPr>
            </a:pPr>
            <a:r>
              <a:rPr b="1"/>
              <a:t>            </a:t>
            </a:r>
            <a:r>
              <a:t>var</a:t>
            </a:r>
            <a:r>
              <a:rPr b="1"/>
              <a:t> </a:t>
            </a:r>
            <a:r>
              <a:t>t</a:t>
            </a:r>
            <a:r>
              <a:rPr b="1"/>
              <a:t> </a:t>
            </a:r>
            <a:r>
              <a:t>=</a:t>
            </a:r>
            <a:r>
              <a:rPr b="1"/>
              <a:t> </a:t>
            </a:r>
            <a:r>
              <a:t>new</a:t>
            </a:r>
            <a:r>
              <a:rPr b="1"/>
              <a:t> </a:t>
            </a:r>
            <a:r>
              <a:t>Thread</a:t>
            </a:r>
            <a:r>
              <a:rPr b="1"/>
              <a:t>(() </a:t>
            </a:r>
            <a:r>
              <a:t>=&gt;</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a:t>
            </a:r>
            <a:r>
              <a:t>int</a:t>
            </a:r>
            <a:r>
              <a:rPr b="1"/>
              <a:t> </a:t>
            </a:r>
            <a:r>
              <a:t>i=0</a:t>
            </a:r>
            <a:r>
              <a:rPr b="1"/>
              <a:t>;</a:t>
            </a:r>
            <a:endParaRPr b="1"/>
          </a:p>
          <a:p>
            <a:pPr algn="l" defTabSz="914400">
              <a:defRPr sz="2400">
                <a:latin typeface="Calibri"/>
                <a:ea typeface="Calibri"/>
                <a:cs typeface="Calibri"/>
                <a:sym typeface="Calibri"/>
              </a:defRPr>
            </a:pPr>
            <a:r>
              <a:rPr b="1"/>
              <a:t>                </a:t>
            </a:r>
            <a:r>
              <a:t>while</a:t>
            </a:r>
            <a:r>
              <a:rPr b="1"/>
              <a:t> (</a:t>
            </a:r>
            <a:r>
              <a:t>!complete</a:t>
            </a:r>
            <a:r>
              <a:rPr b="1"/>
              <a:t>)</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Thread.MemoryBarrier();</a:t>
            </a:r>
            <a:endParaRPr b="1"/>
          </a:p>
          <a:p>
            <a:pPr algn="l" defTabSz="914400">
              <a:defRPr sz="2400">
                <a:latin typeface="Calibri"/>
                <a:ea typeface="Calibri"/>
                <a:cs typeface="Calibri"/>
                <a:sym typeface="Calibri"/>
              </a:defRPr>
            </a:pPr>
            <a:r>
              <a:t>		i++</a:t>
            </a:r>
            <a:r>
              <a:rPr b="1"/>
              <a:t>;</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a:t>
            </a:r>
            <a:r>
              <a:t>Console.Write</a:t>
            </a:r>
            <a:r>
              <a:rPr b="1"/>
              <a:t>(</a:t>
            </a:r>
            <a:r>
              <a:t>i</a:t>
            </a:r>
            <a:r>
              <a:rPr b="1"/>
              <a:t>);</a:t>
            </a:r>
            <a:endParaRPr b="1"/>
          </a:p>
          <a:p>
            <a:pPr algn="l" defTabSz="914400">
              <a:defRPr sz="2400">
                <a:latin typeface="Calibri"/>
                <a:ea typeface="Calibri"/>
                <a:cs typeface="Calibri"/>
                <a:sym typeface="Calibri"/>
              </a:defRPr>
            </a:pPr>
            <a:r>
              <a:rPr b="1"/>
              <a:t>            });</a:t>
            </a:r>
            <a:endParaRPr b="1"/>
          </a:p>
          <a:p>
            <a:pPr algn="l" defTabSz="914400">
              <a:defRPr sz="2400">
                <a:latin typeface="Calibri"/>
                <a:ea typeface="Calibri"/>
                <a:cs typeface="Calibri"/>
                <a:sym typeface="Calibri"/>
              </a:defRPr>
            </a:pPr>
            <a:r>
              <a:rPr b="1"/>
              <a:t>            </a:t>
            </a:r>
            <a:r>
              <a:t>t.Start</a:t>
            </a:r>
            <a:r>
              <a:rPr b="1"/>
              <a:t>();</a:t>
            </a:r>
            <a:endParaRPr b="1"/>
          </a:p>
          <a:p>
            <a:pPr algn="l" defTabSz="914400">
              <a:defRPr sz="2400">
                <a:latin typeface="Calibri"/>
                <a:ea typeface="Calibri"/>
                <a:cs typeface="Calibri"/>
                <a:sym typeface="Calibri"/>
              </a:defRPr>
            </a:pPr>
            <a:r>
              <a:rPr b="1"/>
              <a:t>            </a:t>
            </a:r>
            <a:r>
              <a:t>Thread.Sleep</a:t>
            </a:r>
            <a:r>
              <a:rPr b="1"/>
              <a:t>(</a:t>
            </a:r>
            <a:r>
              <a:t>1000</a:t>
            </a:r>
            <a:r>
              <a:rPr b="1"/>
              <a:t>);</a:t>
            </a:r>
            <a:endParaRPr b="1"/>
          </a:p>
          <a:p>
            <a:pPr algn="l" defTabSz="914400">
              <a:defRPr sz="2400">
                <a:latin typeface="Calibri"/>
                <a:ea typeface="Calibri"/>
                <a:cs typeface="Calibri"/>
                <a:sym typeface="Calibri"/>
              </a:defRPr>
            </a:pPr>
            <a:r>
              <a:rPr b="1"/>
              <a:t>            </a:t>
            </a:r>
            <a:r>
              <a:t>complete</a:t>
            </a:r>
            <a:r>
              <a:rPr b="1"/>
              <a:t> </a:t>
            </a:r>
            <a:r>
              <a:t>=</a:t>
            </a:r>
            <a:r>
              <a:rPr b="1"/>
              <a:t> </a:t>
            </a:r>
            <a:r>
              <a:t>true</a:t>
            </a:r>
            <a:r>
              <a:rPr b="1"/>
              <a:t>;</a:t>
            </a:r>
            <a:endParaRPr b="1"/>
          </a:p>
          <a:p>
            <a:pPr algn="l" defTabSz="914400">
              <a:defRPr sz="2400">
                <a:latin typeface="Calibri"/>
                <a:ea typeface="Calibri"/>
                <a:cs typeface="Calibri"/>
                <a:sym typeface="Calibri"/>
              </a:defRPr>
            </a:pPr>
            <a:r>
              <a:rPr b="1"/>
              <a:t>            </a:t>
            </a:r>
            <a:r>
              <a:t>t.Join</a:t>
            </a:r>
            <a:r>
              <a:rPr b="1"/>
              <a:t>();</a:t>
            </a:r>
            <a:endParaRPr b="1"/>
          </a:p>
          <a:p>
            <a:pPr algn="l" defTabSz="914400">
              <a:defRPr sz="2400">
                <a:latin typeface="Calibri"/>
                <a:ea typeface="Calibri"/>
                <a:cs typeface="Calibri"/>
                <a:sym typeface="Calibri"/>
              </a:defRPr>
            </a:pPr>
            <a:r>
              <a:t>}</a:t>
            </a:r>
          </a:p>
        </p:txBody>
      </p:sp>
      <p:sp>
        <p:nvSpPr>
          <p:cNvPr id="541" name="run it with optimizations enabled and Release Mode"/>
          <p:cNvSpPr txBox="1"/>
          <p:nvPr/>
        </p:nvSpPr>
        <p:spPr>
          <a:xfrm>
            <a:off x="5772461" y="9228327"/>
            <a:ext cx="7231284"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2400">
                <a:latin typeface="Calibri"/>
                <a:ea typeface="Calibri"/>
                <a:cs typeface="Calibri"/>
                <a:sym typeface="Calibri"/>
              </a:defRPr>
            </a:lvl1pPr>
          </a:lstStyle>
          <a:p>
            <a:pPr/>
            <a:r>
              <a:t>run it with optimizations enabled and Release Mode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Cost of a Thread"/>
          <p:cNvSpPr txBox="1"/>
          <p:nvPr>
            <p:ph type="title"/>
          </p:nvPr>
        </p:nvSpPr>
        <p:spPr>
          <a:xfrm>
            <a:off x="650239" y="390596"/>
            <a:ext cx="11704322" cy="1625601"/>
          </a:xfrm>
          <a:prstGeom prst="rect">
            <a:avLst/>
          </a:prstGeom>
        </p:spPr>
        <p:txBody>
          <a:bodyPr/>
          <a:lstStyle/>
          <a:p>
            <a:pPr/>
            <a:r>
              <a:t>Cost of a Thread</a:t>
            </a:r>
          </a:p>
        </p:txBody>
      </p:sp>
      <p:sp>
        <p:nvSpPr>
          <p:cNvPr id="388" name="200,000 cycles to create a thread…"/>
          <p:cNvSpPr txBox="1"/>
          <p:nvPr>
            <p:ph type="body" sz="half" idx="1"/>
          </p:nvPr>
        </p:nvSpPr>
        <p:spPr>
          <a:xfrm>
            <a:off x="650239" y="2275840"/>
            <a:ext cx="6502401" cy="6436926"/>
          </a:xfrm>
          <a:prstGeom prst="rect">
            <a:avLst/>
          </a:prstGeom>
        </p:spPr>
        <p:txBody>
          <a:bodyPr/>
          <a:lstStyle/>
          <a:p>
            <a:pPr/>
          </a:p>
          <a:p>
            <a:pPr/>
            <a:r>
              <a:t>200,000 cycles to create a thread</a:t>
            </a:r>
          </a:p>
          <a:p>
            <a:pPr/>
          </a:p>
          <a:p>
            <a:pPr/>
            <a:r>
              <a:t>100,000 to destroy one</a:t>
            </a:r>
          </a:p>
          <a:p>
            <a:pPr/>
          </a:p>
          <a:p>
            <a:pPr/>
            <a:r>
              <a:t>context switch costs 2,000–8,000 cycles</a:t>
            </a:r>
          </a:p>
        </p:txBody>
      </p:sp>
      <p:pic>
        <p:nvPicPr>
          <p:cNvPr id="389" name="image45.png" descr="image45.png"/>
          <p:cNvPicPr>
            <a:picLocks noChangeAspect="1"/>
          </p:cNvPicPr>
          <p:nvPr/>
        </p:nvPicPr>
        <p:blipFill>
          <a:blip r:embed="rId3">
            <a:extLst/>
          </a:blip>
          <a:stretch>
            <a:fillRect/>
          </a:stretch>
        </p:blipFill>
        <p:spPr>
          <a:xfrm>
            <a:off x="8236373" y="4009813"/>
            <a:ext cx="4538134" cy="484970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The deprecated Suspend and Resume methods have two modes: dangerous and useless!"/>
          <p:cNvSpPr txBox="1"/>
          <p:nvPr>
            <p:ph type="body" sz="half" idx="1"/>
          </p:nvPr>
        </p:nvSpPr>
        <p:spPr>
          <a:xfrm>
            <a:off x="650239" y="6502400"/>
            <a:ext cx="11704322" cy="2210366"/>
          </a:xfrm>
          <a:prstGeom prst="rect">
            <a:avLst/>
          </a:prstGeom>
        </p:spPr>
        <p:txBody>
          <a:bodyPr/>
          <a:lstStyle>
            <a:lvl1pPr marL="487680" indent="-487680" algn="ctr">
              <a:buSzTx/>
              <a:buNone/>
            </a:lvl1pPr>
          </a:lstStyle>
          <a:p>
            <a:pPr/>
            <a:r>
              <a:t>The deprecated Suspend and Resume methods have two modes: dangerous and useless!</a:t>
            </a:r>
          </a:p>
        </p:txBody>
      </p:sp>
      <p:pic>
        <p:nvPicPr>
          <p:cNvPr id="546" name="Image" descr="Image"/>
          <p:cNvPicPr>
            <a:picLocks noChangeAspect="1"/>
          </p:cNvPicPr>
          <p:nvPr/>
        </p:nvPicPr>
        <p:blipFill>
          <a:blip r:embed="rId3">
            <a:extLst/>
          </a:blip>
          <a:stretch>
            <a:fillRect/>
          </a:stretch>
        </p:blipFill>
        <p:spPr>
          <a:xfrm>
            <a:off x="2819400" y="1459276"/>
            <a:ext cx="7366001" cy="4826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Do not abort a thread. Implement a cooperative cancellation pattern"/>
          <p:cNvSpPr txBox="1"/>
          <p:nvPr>
            <p:ph type="body" sz="quarter" idx="1"/>
          </p:nvPr>
        </p:nvSpPr>
        <p:spPr>
          <a:xfrm>
            <a:off x="650239" y="6827519"/>
            <a:ext cx="11704322" cy="1885246"/>
          </a:xfrm>
          <a:prstGeom prst="rect">
            <a:avLst/>
          </a:prstGeom>
        </p:spPr>
        <p:txBody>
          <a:bodyPr/>
          <a:lstStyle>
            <a:lvl1pPr marL="487680" indent="-487680" algn="ctr">
              <a:buSzTx/>
              <a:buNone/>
            </a:lvl1pPr>
          </a:lstStyle>
          <a:p>
            <a:pPr/>
            <a:r>
              <a:t>Do not abort a thread. Implement a cooperative cancellation pattern</a:t>
            </a:r>
          </a:p>
        </p:txBody>
      </p:sp>
      <p:pic>
        <p:nvPicPr>
          <p:cNvPr id="551" name="Image" descr="Image"/>
          <p:cNvPicPr>
            <a:picLocks noChangeAspect="1"/>
          </p:cNvPicPr>
          <p:nvPr/>
        </p:nvPicPr>
        <p:blipFill>
          <a:blip r:embed="rId2">
            <a:extLst/>
          </a:blip>
          <a:stretch>
            <a:fillRect/>
          </a:stretch>
        </p:blipFill>
        <p:spPr>
          <a:xfrm>
            <a:off x="1297425" y="451630"/>
            <a:ext cx="10820401" cy="60960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53" name="Table"/>
          <p:cNvGraphicFramePr/>
          <p:nvPr/>
        </p:nvGraphicFramePr>
        <p:xfrm>
          <a:off x="1300479" y="216746"/>
          <a:ext cx="11270828" cy="82983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752709"/>
                <a:gridCol w="3752709"/>
                <a:gridCol w="3752709"/>
              </a:tblGrid>
              <a:tr h="1567560">
                <a:tc>
                  <a:txBody>
                    <a:bodyPr/>
                    <a:lstStyle/>
                    <a:p>
                      <a:pPr algn="l" defTabSz="1300480">
                        <a:defRPr sz="3800">
                          <a:latin typeface="Calibri"/>
                          <a:ea typeface="Calibri"/>
                          <a:cs typeface="Calibri"/>
                          <a:sym typeface="Calibri"/>
                        </a:defRPr>
                      </a:pPr>
                      <a:r>
                        <a:t>Construct</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50800">
                      <a:solidFill>
                        <a:srgbClr val="FFFFFF"/>
                      </a:solidFill>
                      <a:bevel/>
                    </a:lnB>
                    <a:solidFill>
                      <a:srgbClr val="4F81BD"/>
                    </a:solidFill>
                  </a:tcPr>
                </a:tc>
                <a:tc>
                  <a:txBody>
                    <a:bodyPr/>
                    <a:lstStyle/>
                    <a:p>
                      <a:pPr algn="l" defTabSz="1300480">
                        <a:defRPr sz="3800">
                          <a:latin typeface="Calibri"/>
                          <a:ea typeface="Calibri"/>
                          <a:cs typeface="Calibri"/>
                          <a:sym typeface="Calibri"/>
                        </a:defRPr>
                      </a:pPr>
                      <a:r>
                        <a:t>Crossprocess?</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50800">
                      <a:solidFill>
                        <a:srgbClr val="FFFFFF"/>
                      </a:solidFill>
                      <a:bevel/>
                    </a:lnB>
                    <a:solidFill>
                      <a:srgbClr val="4F81BD"/>
                    </a:solidFill>
                  </a:tcPr>
                </a:tc>
                <a:tc>
                  <a:txBody>
                    <a:bodyPr/>
                    <a:lstStyle/>
                    <a:p>
                      <a:pPr algn="l" defTabSz="1300480">
                        <a:defRPr sz="3800">
                          <a:latin typeface="Calibri"/>
                          <a:ea typeface="Calibri"/>
                          <a:cs typeface="Calibri"/>
                          <a:sym typeface="Calibri"/>
                        </a:defRPr>
                      </a:pPr>
                      <a:r>
                        <a:t>Overhead*</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50800">
                      <a:solidFill>
                        <a:srgbClr val="FFFFFF"/>
                      </a:solidFill>
                      <a:bevel/>
                    </a:lnB>
                    <a:solidFill>
                      <a:srgbClr val="4F81BD"/>
                    </a:solidFill>
                  </a:tcPr>
                </a:tc>
              </a:tr>
              <a:tr h="2687247">
                <a:tc>
                  <a:txBody>
                    <a:bodyPr/>
                    <a:lstStyle/>
                    <a:p>
                      <a:pPr algn="l" defTabSz="1300480">
                        <a:defRPr b="1" i="1" sz="3800">
                          <a:latin typeface="Calibri"/>
                          <a:ea typeface="Calibri"/>
                          <a:cs typeface="Calibri"/>
                          <a:sym typeface="Calibri"/>
                        </a:defRPr>
                      </a:pPr>
                      <a:r>
                        <a:rPr b="0" i="0"/>
                        <a:t>lock (Monitor.Enter /</a:t>
                      </a:r>
                      <a:endParaRPr b="0" i="0"/>
                    </a:p>
                    <a:p>
                      <a:pPr algn="l" defTabSz="1300480">
                        <a:defRPr b="1" i="1" sz="3800">
                          <a:latin typeface="Calibri"/>
                          <a:ea typeface="Calibri"/>
                          <a:cs typeface="Calibri"/>
                          <a:sym typeface="Calibri"/>
                        </a:defRPr>
                      </a:pPr>
                      <a:r>
                        <a:rPr b="0" i="0"/>
                        <a:t>Monitor.Exit)</a:t>
                      </a:r>
                    </a:p>
                  </a:txBody>
                  <a:tcPr marL="45720" marR="45720" marT="45720" marB="45720" anchor="t" anchorCtr="0" horzOverflow="overflow">
                    <a:lnL w="12700">
                      <a:solidFill>
                        <a:srgbClr val="FFFFFF"/>
                      </a:solidFill>
                      <a:bevel/>
                    </a:lnL>
                    <a:lnR w="12700">
                      <a:solidFill>
                        <a:srgbClr val="FFFFFF"/>
                      </a:solidFill>
                      <a:bevel/>
                    </a:lnR>
                    <a:lnT w="50800">
                      <a:solidFill>
                        <a:srgbClr val="FFFFFF"/>
                      </a:solidFill>
                      <a:bevel/>
                    </a:lnT>
                    <a:lnB w="12700">
                      <a:solidFill>
                        <a:srgbClr val="FFFFFF"/>
                      </a:solidFill>
                      <a:bevel/>
                    </a:lnB>
                    <a:solidFill>
                      <a:srgbClr val="CFD7E7"/>
                    </a:solidFill>
                  </a:tcPr>
                </a:tc>
                <a:tc>
                  <a:txBody>
                    <a:bodyPr/>
                    <a:lstStyle/>
                    <a:p>
                      <a:pPr algn="l" defTabSz="1300480">
                        <a:defRPr b="1" i="1" sz="3800">
                          <a:latin typeface="Calibri"/>
                          <a:ea typeface="Calibri"/>
                          <a:cs typeface="Calibri"/>
                          <a:sym typeface="Calibri"/>
                        </a:defRPr>
                      </a:pPr>
                    </a:p>
                  </a:txBody>
                  <a:tcPr marL="45720" marR="45720" marT="45720" marB="45720" anchor="t" anchorCtr="0" horzOverflow="overflow">
                    <a:lnL w="12700">
                      <a:solidFill>
                        <a:srgbClr val="FFFFFF"/>
                      </a:solidFill>
                      <a:bevel/>
                    </a:lnL>
                    <a:lnR w="12700">
                      <a:solidFill>
                        <a:srgbClr val="FFFFFF"/>
                      </a:solidFill>
                      <a:bevel/>
                    </a:lnR>
                    <a:lnT w="50800">
                      <a:solidFill>
                        <a:srgbClr val="FFFFFF"/>
                      </a:solidFill>
                      <a:bevel/>
                    </a:lnT>
                    <a:lnB w="12700">
                      <a:solidFill>
                        <a:srgbClr val="FFFFFF"/>
                      </a:solidFill>
                      <a:bevel/>
                    </a:lnB>
                    <a:solidFill>
                      <a:srgbClr val="CFD7E7"/>
                    </a:solidFill>
                  </a:tcPr>
                </a:tc>
                <a:tc>
                  <a:txBody>
                    <a:bodyPr/>
                    <a:lstStyle/>
                    <a:p>
                      <a:pPr algn="l" defTabSz="1300480">
                        <a:defRPr b="1" i="1" sz="3800">
                          <a:latin typeface="Calibri"/>
                          <a:ea typeface="Calibri"/>
                          <a:cs typeface="Calibri"/>
                          <a:sym typeface="Calibri"/>
                        </a:defRPr>
                      </a:pPr>
                      <a:r>
                        <a:rPr b="0" i="0"/>
                        <a:t>20ns</a:t>
                      </a:r>
                    </a:p>
                  </a:txBody>
                  <a:tcPr marL="45720" marR="45720" marT="45720" marB="45720" anchor="t" anchorCtr="0" horzOverflow="overflow">
                    <a:lnL w="12700">
                      <a:solidFill>
                        <a:srgbClr val="FFFFFF"/>
                      </a:solidFill>
                      <a:bevel/>
                    </a:lnL>
                    <a:lnR w="12700">
                      <a:solidFill>
                        <a:srgbClr val="FFFFFF"/>
                      </a:solidFill>
                      <a:bevel/>
                    </a:lnR>
                    <a:lnT w="50800">
                      <a:solidFill>
                        <a:srgbClr val="FFFFFF"/>
                      </a:solidFill>
                      <a:bevel/>
                    </a:lnT>
                    <a:lnB w="12700">
                      <a:solidFill>
                        <a:srgbClr val="FFFFFF"/>
                      </a:solidFill>
                      <a:bevel/>
                    </a:lnB>
                    <a:solidFill>
                      <a:srgbClr val="CFD7E7"/>
                    </a:solidFill>
                  </a:tcPr>
                </a:tc>
              </a:tr>
              <a:tr h="2015436">
                <a:tc>
                  <a:txBody>
                    <a:bodyPr/>
                    <a:lstStyle/>
                    <a:p>
                      <a:pPr algn="l" defTabSz="1300480">
                        <a:defRPr b="1" i="1" sz="3800">
                          <a:latin typeface="Calibri"/>
                          <a:ea typeface="Calibri"/>
                          <a:cs typeface="Calibri"/>
                          <a:sym typeface="Calibri"/>
                        </a:defRPr>
                      </a:pPr>
                      <a:r>
                        <a:rPr b="0" i="0"/>
                        <a:t>Mutex</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defTabSz="1300480">
                        <a:defRPr b="1" i="1" sz="3800">
                          <a:latin typeface="Calibri"/>
                          <a:ea typeface="Calibri"/>
                          <a:cs typeface="Calibri"/>
                          <a:sym typeface="Calibri"/>
                        </a:defRPr>
                      </a:pPr>
                      <a:r>
                        <a:rPr b="0" i="0"/>
                        <a:t>Yes</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defTabSz="1300480">
                        <a:defRPr b="1" i="1" sz="3800">
                          <a:latin typeface="Calibri"/>
                          <a:ea typeface="Calibri"/>
                          <a:cs typeface="Calibri"/>
                          <a:sym typeface="Calibri"/>
                        </a:defRPr>
                      </a:pPr>
                      <a:r>
                        <a:rPr b="0" i="0"/>
                        <a:t>1000ns</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2015436">
                <a:tc>
                  <a:txBody>
                    <a:bodyPr/>
                    <a:lstStyle/>
                    <a:p>
                      <a:pPr algn="l" defTabSz="1300480">
                        <a:defRPr b="1" i="1" sz="3800">
                          <a:latin typeface="Calibri"/>
                          <a:ea typeface="Calibri"/>
                          <a:cs typeface="Calibri"/>
                          <a:sym typeface="Calibri"/>
                        </a:defRPr>
                      </a:pPr>
                      <a:r>
                        <a:rPr b="0" i="0"/>
                        <a:t>Semaphore</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defTabSz="1300480">
                        <a:defRPr b="1" i="1" sz="3800">
                          <a:latin typeface="Calibri"/>
                          <a:ea typeface="Calibri"/>
                          <a:cs typeface="Calibri"/>
                          <a:sym typeface="Calibri"/>
                        </a:defRPr>
                      </a:pPr>
                      <a:r>
                        <a:rPr b="0" i="0"/>
                        <a:t>Yes</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defTabSz="1300480">
                        <a:defRPr b="1" i="1" sz="3800">
                          <a:latin typeface="Calibri"/>
                          <a:ea typeface="Calibri"/>
                          <a:cs typeface="Calibri"/>
                          <a:sym typeface="Calibri"/>
                        </a:defRPr>
                      </a:pPr>
                      <a:r>
                        <a:rPr b="0" i="0"/>
                        <a:t>1000ns</a:t>
                      </a:r>
                    </a:p>
                  </a:txBody>
                  <a:tcPr marL="45720" marR="45720" marT="45720" marB="4572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bl>
          </a:graphicData>
        </a:graphic>
      </p:graphicFrame>
      <p:sp>
        <p:nvSpPr>
          <p:cNvPr id="554" name="* as measured on an Intel Core i7 860."/>
          <p:cNvSpPr txBox="1"/>
          <p:nvPr/>
        </p:nvSpPr>
        <p:spPr>
          <a:xfrm>
            <a:off x="234808" y="8608485"/>
            <a:ext cx="12535184" cy="485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sz="2400">
                <a:latin typeface="Calibri"/>
                <a:ea typeface="Calibri"/>
                <a:cs typeface="Calibri"/>
                <a:sym typeface="Calibri"/>
              </a:defRPr>
            </a:lvl1pPr>
          </a:lstStyle>
          <a:p>
            <a:pPr/>
            <a:r>
              <a:t>* as measured on an Intel Core i7 860.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A 32-bit process has 2 GB.…"/>
          <p:cNvSpPr txBox="1"/>
          <p:nvPr>
            <p:ph type="body" idx="1"/>
          </p:nvPr>
        </p:nvSpPr>
        <p:spPr>
          <a:xfrm>
            <a:off x="650239" y="2275840"/>
            <a:ext cx="11704322" cy="6436926"/>
          </a:xfrm>
          <a:prstGeom prst="rect">
            <a:avLst/>
          </a:prstGeom>
        </p:spPr>
        <p:txBody>
          <a:bodyPr/>
          <a:lstStyle/>
          <a:p>
            <a:pPr marL="485775" indent="-485775">
              <a:lnSpc>
                <a:spcPct val="80000"/>
              </a:lnSpc>
              <a:spcBef>
                <a:spcPts val="500"/>
              </a:spcBef>
              <a:defRPr sz="3400"/>
            </a:pPr>
            <a:r>
              <a:t>A 32-bit process has 2 GB.</a:t>
            </a:r>
          </a:p>
          <a:p>
            <a:pPr marL="485775" indent="-485775">
              <a:lnSpc>
                <a:spcPct val="80000"/>
              </a:lnSpc>
              <a:spcBef>
                <a:spcPts val="500"/>
              </a:spcBef>
              <a:defRPr sz="3400"/>
            </a:pPr>
          </a:p>
          <a:p>
            <a:pPr marL="485775" indent="-485775">
              <a:lnSpc>
                <a:spcPct val="80000"/>
              </a:lnSpc>
              <a:spcBef>
                <a:spcPts val="500"/>
              </a:spcBef>
              <a:defRPr sz="3400"/>
            </a:pPr>
            <a:r>
              <a:t>After Win32 DLLs load, the CLR DLLs load, the native heap and the managed heap is allocated, there is approximately 1.5 GB left.</a:t>
            </a:r>
          </a:p>
          <a:p>
            <a:pPr marL="485775" indent="-485775">
              <a:lnSpc>
                <a:spcPct val="80000"/>
              </a:lnSpc>
              <a:spcBef>
                <a:spcPts val="500"/>
              </a:spcBef>
              <a:defRPr sz="3400"/>
            </a:pPr>
          </a:p>
          <a:p>
            <a:pPr marL="485775" indent="-485775">
              <a:lnSpc>
                <a:spcPct val="80000"/>
              </a:lnSpc>
              <a:spcBef>
                <a:spcPts val="500"/>
              </a:spcBef>
              <a:defRPr sz="3400"/>
            </a:pPr>
            <a:r>
              <a:t>Each thread requires more than 1 MB of memory for its user-mode stack and thread environment block (TEB)</a:t>
            </a:r>
          </a:p>
          <a:p>
            <a:pPr marL="485775" indent="-485775">
              <a:lnSpc>
                <a:spcPct val="80000"/>
              </a:lnSpc>
              <a:spcBef>
                <a:spcPts val="500"/>
              </a:spcBef>
              <a:defRPr sz="3400"/>
            </a:pPr>
          </a:p>
          <a:p>
            <a:pPr marL="485775" indent="-485775">
              <a:lnSpc>
                <a:spcPct val="80000"/>
              </a:lnSpc>
              <a:spcBef>
                <a:spcPts val="500"/>
              </a:spcBef>
              <a:defRPr sz="3400"/>
            </a:pPr>
            <a:r>
              <a:t>The most threads you can get in a 32-bit process is about 1,360.</a:t>
            </a:r>
          </a:p>
        </p:txBody>
      </p:sp>
      <p:sp>
        <p:nvSpPr>
          <p:cNvPr id="394" name="Total Threads"/>
          <p:cNvSpPr txBox="1"/>
          <p:nvPr>
            <p:ph type="title"/>
          </p:nvPr>
        </p:nvSpPr>
        <p:spPr>
          <a:xfrm>
            <a:off x="650239" y="390596"/>
            <a:ext cx="11704322" cy="1625601"/>
          </a:xfrm>
          <a:prstGeom prst="rect">
            <a:avLst/>
          </a:prstGeom>
        </p:spPr>
        <p:txBody>
          <a:bodyPr/>
          <a:lstStyle/>
          <a:p>
            <a:pPr/>
            <a:r>
              <a:t>Total Threads</a:t>
            </a:r>
          </a:p>
        </p:txBody>
      </p:sp>
      <p:pic>
        <p:nvPicPr>
          <p:cNvPr id="395" name="http://www.chinavista.com/experience/abacus/suanpan.jpg" descr="http://www.chinavista.com/experience/abacus/suanpan.jpg"/>
          <p:cNvPicPr>
            <a:picLocks noChangeAspect="1"/>
          </p:cNvPicPr>
          <p:nvPr/>
        </p:nvPicPr>
        <p:blipFill>
          <a:blip r:embed="rId3">
            <a:extLst/>
          </a:blip>
          <a:stretch>
            <a:fillRect/>
          </a:stretch>
        </p:blipFill>
        <p:spPr>
          <a:xfrm>
            <a:off x="6846670" y="7305025"/>
            <a:ext cx="3481494" cy="195072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A 64-bit process offers 8 terabytes of address space, so you could theoretically create hundreds of thousands of threads."/>
          <p:cNvSpPr txBox="1"/>
          <p:nvPr>
            <p:ph type="body" sz="quarter" idx="1"/>
          </p:nvPr>
        </p:nvSpPr>
        <p:spPr>
          <a:xfrm>
            <a:off x="650239" y="7152640"/>
            <a:ext cx="11704322" cy="1560126"/>
          </a:xfrm>
          <a:prstGeom prst="rect">
            <a:avLst/>
          </a:prstGeom>
        </p:spPr>
        <p:txBody>
          <a:bodyPr/>
          <a:lstStyle>
            <a:lvl1pPr marL="0" indent="0" algn="ctr" defTabSz="905255">
              <a:lnSpc>
                <a:spcPct val="80000"/>
              </a:lnSpc>
              <a:spcBef>
                <a:spcPts val="600"/>
              </a:spcBef>
              <a:buSzTx/>
              <a:buNone/>
              <a:defRPr sz="3762"/>
            </a:lvl1pPr>
          </a:lstStyle>
          <a:p>
            <a:pPr/>
            <a:r>
              <a:t>A 64-bit process offers 8 terabytes of address space, so you could theoretically create hundreds of thousands of threads.</a:t>
            </a:r>
          </a:p>
        </p:txBody>
      </p:sp>
      <p:pic>
        <p:nvPicPr>
          <p:cNvPr id="400" name="http://img1.tradeget.com/gingkothread%5C8NYTU3OK1embroidery_thread.jpg" descr="http://img1.tradeget.com/gingkothread%5C8NYTU3OK1embroidery_thread.jpg"/>
          <p:cNvPicPr>
            <a:picLocks noChangeAspect="1"/>
          </p:cNvPicPr>
          <p:nvPr/>
        </p:nvPicPr>
        <p:blipFill>
          <a:blip r:embed="rId3">
            <a:extLst/>
          </a:blip>
          <a:stretch>
            <a:fillRect/>
          </a:stretch>
        </p:blipFill>
        <p:spPr>
          <a:xfrm>
            <a:off x="3467946" y="513058"/>
            <a:ext cx="6010205" cy="601020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What is the Ideal Number of Threads ?"/>
          <p:cNvSpPr txBox="1"/>
          <p:nvPr>
            <p:ph type="body" sz="quarter" idx="1"/>
          </p:nvPr>
        </p:nvSpPr>
        <p:spPr>
          <a:xfrm>
            <a:off x="650239" y="7477759"/>
            <a:ext cx="11704322" cy="1235006"/>
          </a:xfrm>
          <a:prstGeom prst="rect">
            <a:avLst/>
          </a:prstGeom>
        </p:spPr>
        <p:txBody>
          <a:bodyPr/>
          <a:lstStyle>
            <a:lvl1pPr marL="0" indent="0" algn="ctr">
              <a:buSzTx/>
              <a:buNone/>
            </a:lvl1pPr>
          </a:lstStyle>
          <a:p>
            <a:pPr/>
            <a:r>
              <a:t>What is the Ideal Number of Threads ?</a:t>
            </a:r>
          </a:p>
        </p:txBody>
      </p:sp>
      <p:pic>
        <p:nvPicPr>
          <p:cNvPr id="405" name="http://onesgadget.com/wp-content/uploads/2007/08/intel_xeon.jpg" descr="http://onesgadget.com/wp-content/uploads/2007/08/intel_xeon.jpg"/>
          <p:cNvPicPr>
            <a:picLocks noChangeAspect="1"/>
          </p:cNvPicPr>
          <p:nvPr/>
        </p:nvPicPr>
        <p:blipFill>
          <a:blip r:embed="rId3">
            <a:extLst/>
          </a:blip>
          <a:stretch>
            <a:fillRect/>
          </a:stretch>
        </p:blipFill>
        <p:spPr>
          <a:xfrm>
            <a:off x="4118186" y="1300479"/>
            <a:ext cx="6096001" cy="541866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9" name="image52.png" descr="image52.png"/>
          <p:cNvPicPr>
            <a:picLocks noChangeAspect="1"/>
          </p:cNvPicPr>
          <p:nvPr/>
        </p:nvPicPr>
        <p:blipFill>
          <a:blip r:embed="rId3">
            <a:extLst/>
          </a:blip>
          <a:stretch>
            <a:fillRect/>
          </a:stretch>
        </p:blipFill>
        <p:spPr>
          <a:xfrm>
            <a:off x="1110826" y="650239"/>
            <a:ext cx="10701868" cy="856149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A thread pool has two functions:…"/>
          <p:cNvSpPr txBox="1"/>
          <p:nvPr>
            <p:ph type="body" sz="half" idx="1"/>
          </p:nvPr>
        </p:nvSpPr>
        <p:spPr>
          <a:xfrm>
            <a:off x="650239" y="6502400"/>
            <a:ext cx="11704322" cy="2210366"/>
          </a:xfrm>
          <a:prstGeom prst="rect">
            <a:avLst/>
          </a:prstGeom>
        </p:spPr>
        <p:txBody>
          <a:bodyPr/>
          <a:lstStyle/>
          <a:p>
            <a:pPr marL="342900" indent="-342900">
              <a:lnSpc>
                <a:spcPct val="90000"/>
              </a:lnSpc>
              <a:spcBef>
                <a:spcPts val="600"/>
              </a:spcBef>
              <a:buSzTx/>
              <a:buNone/>
              <a:defRPr sz="3800"/>
            </a:pPr>
            <a:r>
              <a:t>A thread pool has two functions:  </a:t>
            </a:r>
          </a:p>
          <a:p>
            <a:pPr lvl="1" marL="854765" indent="-397565">
              <a:lnSpc>
                <a:spcPct val="90000"/>
              </a:lnSpc>
              <a:spcBef>
                <a:spcPts val="500"/>
              </a:spcBef>
              <a:defRPr sz="3200"/>
            </a:pPr>
            <a:r>
              <a:t>It maintains a queue of work to be done</a:t>
            </a:r>
          </a:p>
          <a:p>
            <a:pPr lvl="1" marL="854765" indent="-397565">
              <a:lnSpc>
                <a:spcPct val="90000"/>
              </a:lnSpc>
              <a:spcBef>
                <a:spcPts val="500"/>
              </a:spcBef>
              <a:defRPr sz="3200"/>
            </a:pPr>
            <a:r>
              <a:t>a collection of threads which execute work from the queue</a:t>
            </a:r>
          </a:p>
        </p:txBody>
      </p:sp>
      <p:pic>
        <p:nvPicPr>
          <p:cNvPr id="414" name="http://autowale.in/wp-content/uploads/2012/07/CarPoolIndia.jpg" descr="http://autowale.in/wp-content/uploads/2012/07/CarPoolIndia.jpg"/>
          <p:cNvPicPr>
            <a:picLocks noChangeAspect="1"/>
          </p:cNvPicPr>
          <p:nvPr/>
        </p:nvPicPr>
        <p:blipFill>
          <a:blip r:embed="rId2">
            <a:extLst/>
          </a:blip>
          <a:stretch>
            <a:fillRect/>
          </a:stretch>
        </p:blipFill>
        <p:spPr>
          <a:xfrm>
            <a:off x="2167466" y="758613"/>
            <a:ext cx="8128001" cy="525610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When should you create Thread ?"/>
          <p:cNvSpPr txBox="1"/>
          <p:nvPr>
            <p:ph type="title"/>
          </p:nvPr>
        </p:nvSpPr>
        <p:spPr>
          <a:xfrm>
            <a:off x="650239" y="4226559"/>
            <a:ext cx="11704322" cy="1625601"/>
          </a:xfrm>
          <a:prstGeom prst="rect">
            <a:avLst/>
          </a:prstGeom>
        </p:spPr>
        <p:txBody>
          <a:bodyPr/>
          <a:lstStyle>
            <a:lvl1pPr defTabSz="896111">
              <a:defRPr sz="6076"/>
            </a:lvl1pPr>
          </a:lstStyle>
          <a:p>
            <a:pPr/>
            <a:r>
              <a:t>When should you create Thread ?</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