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 section of code assumes something about the state of the program.</a:t>
            </a:r>
            <a:endParaRPr sz="1600"/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Make the assumption explicit with an assertion.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 section of code assumes something about the state of the program.</a:t>
            </a:r>
            <a:endParaRPr sz="1600"/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Make the assumption explicit with an assertion.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 section of code assumes something about the state of the program.</a:t>
            </a:r>
            <a:endParaRPr sz="1600"/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Make the assumption explicit with an assertion.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 section of code assumes something about the state of the program.</a:t>
            </a:r>
            <a:endParaRPr sz="1600"/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Make the assumption explicit with an assertion.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650239" y="2275839"/>
            <a:ext cx="11704322" cy="747776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9320106" y="9114112"/>
            <a:ext cx="3034455" cy="3713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mmutable (constants)…"/>
          <p:cNvSpPr txBox="1"/>
          <p:nvPr>
            <p:ph type="body" sz="half" idx="1"/>
          </p:nvPr>
        </p:nvSpPr>
        <p:spPr>
          <a:xfrm>
            <a:off x="952500" y="1270000"/>
            <a:ext cx="5219304" cy="7213600"/>
          </a:xfrm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600"/>
              </a:spcBef>
              <a:defRPr sz="1280"/>
            </a:pPr>
            <a:r>
              <a:t>Immutable (constants)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Boy Scout rule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DRY principle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3A Pattern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SRP principle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Principle of Least Astonishment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Cyclomatic Complexity &lt; 10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Fun size &lt; 10 lines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Comments are failure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Readable checkin labels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NULL Pattern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Write Test Before Bug Fix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Specification Pattern</a:t>
            </a:r>
          </a:p>
          <a:p>
            <a:pPr lvl="1" marL="355600" indent="-177800" defTabSz="233679">
              <a:spcBef>
                <a:spcPts val="1600"/>
              </a:spcBef>
              <a:defRPr sz="1280"/>
            </a:pPr>
            <a:r>
              <a:t>Separate domain logic (fun) from domain rules (isRule1)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Seperation of Concerns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Boundary control Entity Pattern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Nesting {if &lt; 4 , switch,while,do, for &lt;3} </a:t>
            </a:r>
          </a:p>
          <a:p>
            <a:pPr marL="177800" indent="-177800" defTabSz="233679">
              <a:spcBef>
                <a:spcPts val="1600"/>
              </a:spcBef>
              <a:defRPr sz="1280"/>
            </a:pPr>
            <a:r>
              <a:t>Design By Contract (DBC)</a:t>
            </a:r>
          </a:p>
          <a:p>
            <a:pPr lvl="1" marL="355600" indent="-177800" defTabSz="233679">
              <a:spcBef>
                <a:spcPts val="1600"/>
              </a:spcBef>
              <a:defRPr sz="1280"/>
            </a:pPr>
            <a:r>
              <a:t>Er Lang</a:t>
            </a:r>
          </a:p>
        </p:txBody>
      </p:sp>
      <p:sp>
        <p:nvSpPr>
          <p:cNvPr id="129" name="Mutable (variable)…"/>
          <p:cNvSpPr txBox="1"/>
          <p:nvPr/>
        </p:nvSpPr>
        <p:spPr>
          <a:xfrm>
            <a:off x="6731000" y="1270000"/>
            <a:ext cx="5219304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Mutable (variable)</a:t>
            </a:r>
          </a:p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Commented Code (XXX) </a:t>
            </a:r>
          </a:p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Dead Code (XXX)</a:t>
            </a:r>
          </a:p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Duplicate Code (XXX)</a:t>
            </a:r>
          </a:p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Arrow Code</a:t>
            </a:r>
          </a:p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Bool, int, null  for error handling</a:t>
            </a:r>
          </a:p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God Class</a:t>
            </a:r>
          </a:p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Swiss Knife</a:t>
            </a:r>
          </a:p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Bool, null, optional parameter</a:t>
            </a:r>
          </a:p>
          <a:p>
            <a:pPr marL="324485" indent="-324485" algn="l" defTabSz="426466">
              <a:spcBef>
                <a:spcPts val="3000"/>
              </a:spcBef>
              <a:buSzPct val="145000"/>
              <a:buChar char="•"/>
              <a:defRPr b="0" sz="2336">
                <a:solidFill>
                  <a:srgbClr val="FF2600"/>
                </a:solidFill>
              </a:defRPr>
            </a:pPr>
            <a:r>
              <a:t>Out parameter</a:t>
            </a:r>
          </a:p>
        </p:txBody>
      </p:sp>
      <p:sp>
        <p:nvSpPr>
          <p:cNvPr id="130" name="Bad"/>
          <p:cNvSpPr txBox="1"/>
          <p:nvPr/>
        </p:nvSpPr>
        <p:spPr>
          <a:xfrm>
            <a:off x="8189366" y="696570"/>
            <a:ext cx="6900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Bad</a:t>
            </a:r>
          </a:p>
        </p:txBody>
      </p:sp>
      <p:sp>
        <p:nvSpPr>
          <p:cNvPr id="131" name="Good"/>
          <p:cNvSpPr txBox="1"/>
          <p:nvPr/>
        </p:nvSpPr>
        <p:spPr>
          <a:xfrm>
            <a:off x="2240229" y="696570"/>
            <a:ext cx="9043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uble getExpenseLimit() {…"/>
          <p:cNvSpPr/>
          <p:nvPr/>
        </p:nvSpPr>
        <p:spPr>
          <a:xfrm>
            <a:off x="433493" y="2655146"/>
            <a:ext cx="12137814" cy="34083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double getExpenseLimit() {</a:t>
            </a: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  Assert.isTrue (_expenseLimit != NULL_EXPENSE || _primaryProject != null);</a:t>
            </a: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  return (_expenseLimit != NULL_EXPENSE) ?</a:t>
            </a: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    _expenseLimit:</a:t>
            </a: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    _primaryProject.getMemberExpenseLimit();</a:t>
            </a: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un2()…"/>
          <p:cNvSpPr/>
          <p:nvPr/>
        </p:nvSpPr>
        <p:spPr>
          <a:xfrm>
            <a:off x="264159" y="863599"/>
            <a:ext cx="12137815" cy="68600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fun2()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{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    fun(10);</a:t>
            </a:r>
            <a:br>
              <a:rPr sz="2800"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}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…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fun(int i)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{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     Assert (i &gt; 0);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//if(i &lt;=0 ) &lt;— input validation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 //   Throw …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Logic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void fun()…"/>
          <p:cNvSpPr txBox="1"/>
          <p:nvPr/>
        </p:nvSpPr>
        <p:spPr>
          <a:xfrm>
            <a:off x="1496616" y="987054"/>
            <a:ext cx="1676706" cy="414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void fun()</a:t>
            </a:r>
          </a:p>
          <a:p>
            <a:pPr algn="l"/>
            <a:r>
              <a:t>{</a:t>
            </a:r>
          </a:p>
          <a:p>
            <a:pPr algn="l"/>
            <a:r>
              <a:t>    int i;</a:t>
            </a:r>
          </a:p>
          <a:p>
            <a:pPr algn="l"/>
            <a:r>
              <a:t>..</a:t>
            </a:r>
          </a:p>
          <a:p>
            <a:pPr algn="l"/>
          </a:p>
          <a:p>
            <a:pPr algn="l"/>
            <a:r>
              <a:t>    I = I + 2;</a:t>
            </a:r>
          </a:p>
          <a:p>
            <a:pPr algn="l"/>
            <a:r>
              <a:t>…</a:t>
            </a:r>
          </a:p>
          <a:p>
            <a:pPr algn="l"/>
            <a:r>
              <a:t>    I = 6</a:t>
            </a:r>
          </a:p>
          <a:p>
            <a:pPr algn="l"/>
          </a:p>
          <a:p>
            <a:pPr algn="l"/>
            <a:r>
              <a:t>  ..</a:t>
            </a:r>
          </a:p>
          <a:p>
            <a:pPr algn="l"/>
            <a:r>
              <a:t>}</a:t>
            </a:r>
          </a:p>
        </p:txBody>
      </p:sp>
      <p:sp>
        <p:nvSpPr>
          <p:cNvPr id="191" name="void fun()…"/>
          <p:cNvSpPr txBox="1"/>
          <p:nvPr/>
        </p:nvSpPr>
        <p:spPr>
          <a:xfrm>
            <a:off x="6137411" y="795487"/>
            <a:ext cx="3156205" cy="414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void fun()</a:t>
            </a:r>
          </a:p>
          <a:p>
            <a:pPr algn="l"/>
            <a:r>
              <a:t>{</a:t>
            </a:r>
          </a:p>
          <a:p>
            <a:pPr algn="l"/>
            <a:r>
              <a:t>    Const int i=4;</a:t>
            </a:r>
          </a:p>
          <a:p>
            <a:pPr algn="l"/>
            <a:r>
              <a:t>..</a:t>
            </a:r>
          </a:p>
          <a:p>
            <a:pPr algn="l"/>
          </a:p>
          <a:p>
            <a:pPr algn="l"/>
            <a:r>
              <a:t>    Const int j  = I + 2;</a:t>
            </a:r>
          </a:p>
          <a:p>
            <a:pPr algn="l"/>
            <a:r>
              <a:t>…</a:t>
            </a:r>
          </a:p>
          <a:p>
            <a:pPr algn="l"/>
            <a:r>
              <a:t>    Const int k = 6;</a:t>
            </a:r>
          </a:p>
          <a:p>
            <a:pPr algn="l"/>
          </a:p>
          <a:p>
            <a:pPr algn="l"/>
            <a:r>
              <a:t>  ..</a:t>
            </a:r>
          </a:p>
          <a:p>
            <a:pPr algn="l"/>
            <a:r>
              <a:t>}</a:t>
            </a:r>
          </a:p>
        </p:txBody>
      </p:sp>
      <p:sp>
        <p:nvSpPr>
          <p:cNvPr id="192" name="void fun(ref Emp r)…"/>
          <p:cNvSpPr txBox="1"/>
          <p:nvPr/>
        </p:nvSpPr>
        <p:spPr>
          <a:xfrm>
            <a:off x="9269617" y="6473901"/>
            <a:ext cx="2874265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void fun(ref Emp r)</a:t>
            </a:r>
          </a:p>
          <a:p>
            <a:pPr algn="l"/>
            <a:r>
              <a:t>{</a:t>
            </a:r>
          </a:p>
          <a:p>
            <a:pPr algn="l"/>
          </a:p>
          <a:p>
            <a:pPr algn="l"/>
            <a:r>
              <a:t>}</a:t>
            </a:r>
          </a:p>
        </p:txBody>
      </p:sp>
      <p:sp>
        <p:nvSpPr>
          <p:cNvPr id="193" name="C++ | C#"/>
          <p:cNvSpPr txBox="1"/>
          <p:nvPr/>
        </p:nvSpPr>
        <p:spPr>
          <a:xfrm>
            <a:off x="4910045" y="5546410"/>
            <a:ext cx="13386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 | C#</a:t>
            </a:r>
          </a:p>
        </p:txBody>
      </p:sp>
      <p:sp>
        <p:nvSpPr>
          <p:cNvPr id="194" name="void fun(Emp** r)…"/>
          <p:cNvSpPr txBox="1"/>
          <p:nvPr/>
        </p:nvSpPr>
        <p:spPr>
          <a:xfrm>
            <a:off x="5768819" y="6614332"/>
            <a:ext cx="2648103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void fun(Emp** r)</a:t>
            </a:r>
          </a:p>
          <a:p>
            <a:pPr algn="l"/>
            <a:r>
              <a:t>{</a:t>
            </a:r>
          </a:p>
          <a:p>
            <a:pPr algn="l"/>
            <a:r>
              <a:t>  *e = new Emp()</a:t>
            </a:r>
          </a:p>
          <a:p>
            <a:pPr algn="l"/>
            <a:r>
              <a:t>}</a:t>
            </a:r>
          </a:p>
        </p:txBody>
      </p:sp>
      <p:sp>
        <p:nvSpPr>
          <p:cNvPr id="195" name="Emp* e;…"/>
          <p:cNvSpPr txBox="1"/>
          <p:nvPr/>
        </p:nvSpPr>
        <p:spPr>
          <a:xfrm>
            <a:off x="1429915" y="6798482"/>
            <a:ext cx="1327405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Emp* e;</a:t>
            </a:r>
          </a:p>
          <a:p>
            <a:pPr algn="l"/>
            <a:r>
              <a:t>fun(&amp;e);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lass Stack…"/>
          <p:cNvSpPr txBox="1"/>
          <p:nvPr/>
        </p:nvSpPr>
        <p:spPr>
          <a:xfrm>
            <a:off x="414822" y="1482936"/>
            <a:ext cx="3252826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class Stack</a:t>
            </a:r>
          </a:p>
          <a:p>
            <a:pPr algn="l"/>
            <a:r>
              <a:t>{</a:t>
            </a:r>
          </a:p>
          <a:p>
            <a:pPr algn="l"/>
            <a:r>
              <a:t>    void push(int) { … }</a:t>
            </a:r>
          </a:p>
          <a:p>
            <a:pPr algn="l"/>
            <a:r>
              <a:t>    int pop() { … }</a:t>
            </a:r>
          </a:p>
          <a:p>
            <a:pPr algn="l"/>
            <a:r>
              <a:t>}</a:t>
            </a:r>
          </a:p>
        </p:txBody>
      </p:sp>
      <p:sp>
        <p:nvSpPr>
          <p:cNvPr id="198" name="class StackTest…"/>
          <p:cNvSpPr txBox="1"/>
          <p:nvPr/>
        </p:nvSpPr>
        <p:spPr>
          <a:xfrm>
            <a:off x="4236548" y="609752"/>
            <a:ext cx="3750133" cy="59227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class StackTest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{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void usage1()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{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//arrange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Stack s = new Stack();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//act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s.push(10);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//assert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val = s.pop();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asset(val,10);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}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void usage2() {…}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void usage3() {…}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void usage4() {…}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…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  <p:sp>
        <p:nvSpPr>
          <p:cNvPr id="199" name="class CA…"/>
          <p:cNvSpPr txBox="1"/>
          <p:nvPr/>
        </p:nvSpPr>
        <p:spPr>
          <a:xfrm>
            <a:off x="707199" y="5089469"/>
            <a:ext cx="2445716" cy="3775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class CA</a:t>
            </a:r>
          </a:p>
          <a:p>
            <a:pPr algn="l"/>
            <a:r>
              <a:t>{</a:t>
            </a:r>
          </a:p>
          <a:p>
            <a:pPr algn="l"/>
            <a:r>
              <a:t>    void f1() { … }</a:t>
            </a:r>
          </a:p>
          <a:p>
            <a:pPr algn="l"/>
            <a:r>
              <a:t>    void f2() { … }</a:t>
            </a:r>
          </a:p>
          <a:p>
            <a:pPr algn="l"/>
            <a:r>
              <a:t>    void f3() { … }</a:t>
            </a:r>
          </a:p>
          <a:p>
            <a:pPr algn="l"/>
            <a:r>
              <a:t>    void f4() { … }</a:t>
            </a:r>
          </a:p>
          <a:p>
            <a:pPr algn="l"/>
            <a:r>
              <a:t>    void f5() { … }</a:t>
            </a:r>
          </a:p>
          <a:p>
            <a:pPr algn="l"/>
            <a:r>
              <a:t>    void f6() { … }</a:t>
            </a:r>
          </a:p>
          <a:p>
            <a:pPr algn="l"/>
            <a:r>
              <a:t>    void f7() { … }</a:t>
            </a:r>
          </a:p>
          <a:p>
            <a:pPr algn="l"/>
            <a:r>
              <a:t>}</a:t>
            </a:r>
          </a:p>
        </p:txBody>
      </p:sp>
      <p:sp>
        <p:nvSpPr>
          <p:cNvPr id="200" name="class CATest…"/>
          <p:cNvSpPr txBox="1"/>
          <p:nvPr/>
        </p:nvSpPr>
        <p:spPr>
          <a:xfrm>
            <a:off x="4035733" y="7466211"/>
            <a:ext cx="5662880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class CATest</a:t>
            </a:r>
          </a:p>
          <a:p>
            <a:pPr algn="l"/>
            <a:r>
              <a:t>{</a:t>
            </a:r>
          </a:p>
          <a:p>
            <a:pPr algn="l"/>
            <a:r>
              <a:t>    Does it depend on methods in CA ?</a:t>
            </a:r>
          </a:p>
          <a:p>
            <a:pPr algn="l"/>
            <a:r>
              <a:t>}</a:t>
            </a:r>
          </a:p>
        </p:txBody>
      </p:sp>
      <p:sp>
        <p:nvSpPr>
          <p:cNvPr id="201" name="1. Regression (*). - agility…"/>
          <p:cNvSpPr txBox="1"/>
          <p:nvPr/>
        </p:nvSpPr>
        <p:spPr>
          <a:xfrm>
            <a:off x="8660985" y="3251405"/>
            <a:ext cx="3810306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1. Regression (*). - agility</a:t>
            </a:r>
          </a:p>
          <a:p>
            <a:pPr algn="l"/>
            <a:r>
              <a:t>2. Documentation</a:t>
            </a:r>
          </a:p>
          <a:p>
            <a:pPr algn="l"/>
            <a:r>
              <a:t>3. Class Design</a:t>
            </a:r>
          </a:p>
          <a:p>
            <a:pPr algn="l"/>
            <a:r>
              <a:t>4. Find bugs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void fun1() {…"/>
          <p:cNvSpPr/>
          <p:nvPr/>
        </p:nvSpPr>
        <p:spPr>
          <a:xfrm>
            <a:off x="310285" y="1047934"/>
            <a:ext cx="5658277" cy="793292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void fun1() {</a:t>
            </a: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Check authorization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Domain logic for fun1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log</a:t>
            </a: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}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void fun2() {</a:t>
            </a: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Check authorization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Domain logic for fun2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log</a:t>
            </a: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}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void fun3() {</a:t>
            </a: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Check authorization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Domain logic for fun3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log</a:t>
            </a: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}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4" name="Cross cutting concerns"/>
          <p:cNvSpPr txBox="1"/>
          <p:nvPr/>
        </p:nvSpPr>
        <p:spPr>
          <a:xfrm>
            <a:off x="4622935" y="35934"/>
            <a:ext cx="35125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Cross cutting concerns</a:t>
            </a:r>
          </a:p>
        </p:txBody>
      </p:sp>
      <p:sp>
        <p:nvSpPr>
          <p:cNvPr id="205" name="log(f)…"/>
          <p:cNvSpPr/>
          <p:nvPr/>
        </p:nvSpPr>
        <p:spPr>
          <a:xfrm>
            <a:off x="7134050" y="1031108"/>
            <a:ext cx="5658277" cy="34950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log(f)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{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   Make Log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   f()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}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spect orient programming  (AOP)"/>
          <p:cNvSpPr txBox="1"/>
          <p:nvPr>
            <p:ph type="body" sz="quarter" idx="1"/>
          </p:nvPr>
        </p:nvSpPr>
        <p:spPr>
          <a:xfrm>
            <a:off x="952500" y="1270000"/>
            <a:ext cx="10200331" cy="1337171"/>
          </a:xfrm>
          <a:prstGeom prst="rect">
            <a:avLst/>
          </a:prstGeom>
        </p:spPr>
        <p:txBody>
          <a:bodyPr/>
          <a:lstStyle/>
          <a:p>
            <a:pPr/>
            <a:r>
              <a:t>Aspect orient programming  (AOP)</a:t>
            </a:r>
          </a:p>
        </p:txBody>
      </p:sp>
      <p:sp>
        <p:nvSpPr>
          <p:cNvPr id="210" name="void fun1() {…"/>
          <p:cNvSpPr/>
          <p:nvPr/>
        </p:nvSpPr>
        <p:spPr>
          <a:xfrm>
            <a:off x="882371" y="4564577"/>
            <a:ext cx="4389225" cy="20157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void fun1() {</a:t>
            </a: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Domain logic for fun1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}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11" name="AOP Engine"/>
          <p:cNvSpPr/>
          <p:nvPr/>
        </p:nvSpPr>
        <p:spPr>
          <a:xfrm>
            <a:off x="6944266" y="4937449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AOP Engine</a:t>
            </a:r>
          </a:p>
        </p:txBody>
      </p:sp>
      <p:sp>
        <p:nvSpPr>
          <p:cNvPr id="212" name="Check authorization"/>
          <p:cNvSpPr/>
          <p:nvPr/>
        </p:nvSpPr>
        <p:spPr>
          <a:xfrm>
            <a:off x="4829395" y="7417396"/>
            <a:ext cx="4389225" cy="102954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Check authorization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13" name="Line"/>
          <p:cNvSpPr/>
          <p:nvPr/>
        </p:nvSpPr>
        <p:spPr>
          <a:xfrm>
            <a:off x="7440268" y="3925382"/>
            <a:ext cx="1" cy="938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fun1()"/>
          <p:cNvSpPr txBox="1"/>
          <p:nvPr/>
        </p:nvSpPr>
        <p:spPr>
          <a:xfrm>
            <a:off x="6976667" y="3035747"/>
            <a:ext cx="9272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fun1()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5472930" y="5572449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7440268" y="6280534"/>
            <a:ext cx="1" cy="938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void fun1() {…"/>
          <p:cNvSpPr/>
          <p:nvPr/>
        </p:nvSpPr>
        <p:spPr>
          <a:xfrm>
            <a:off x="8415602" y="4429968"/>
            <a:ext cx="4389225" cy="20157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void fun1() {</a:t>
            </a: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Check authorization</a:t>
            </a:r>
            <a:endParaRPr sz="2800">
              <a:solidFill>
                <a:srgbClr val="FFFFFF"/>
              </a:solidFill>
            </a:endParaRPr>
          </a:p>
          <a:p>
            <a:pPr lvl="1" indent="457200"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log</a:t>
            </a: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18" name="DEAD"/>
          <p:cNvSpPr txBox="1"/>
          <p:nvPr/>
        </p:nvSpPr>
        <p:spPr>
          <a:xfrm>
            <a:off x="1007765" y="8396633"/>
            <a:ext cx="10200331" cy="1337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DEAD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uthentication (who are you) - first def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6011" indent="-96011" defTabSz="245363">
              <a:spcBef>
                <a:spcPts val="1700"/>
              </a:spcBef>
              <a:buSzPct val="100000"/>
              <a:buAutoNum type="arabicPeriod" startAt="1"/>
              <a:defRPr sz="1344"/>
            </a:pPr>
            <a:r>
              <a:t> </a:t>
            </a:r>
            <a:r>
              <a:rPr b="1"/>
              <a:t>A</a:t>
            </a:r>
            <a:r>
              <a:t>uthentication (who are you) - first defence</a:t>
            </a:r>
          </a:p>
          <a:p>
            <a:pPr lvl="1" marL="282702" indent="-96011" defTabSz="245363">
              <a:spcBef>
                <a:spcPts val="1700"/>
              </a:spcBef>
              <a:buSzPct val="100000"/>
              <a:defRPr sz="1344"/>
            </a:pPr>
            <a:r>
              <a:t>By knowledge (what you know) - pwd, secret,</a:t>
            </a:r>
          </a:p>
          <a:p>
            <a:pPr lvl="1" marL="282702" indent="-96011" defTabSz="245363">
              <a:spcBef>
                <a:spcPts val="1700"/>
              </a:spcBef>
              <a:buSzPct val="100000"/>
              <a:defRPr sz="1344"/>
            </a:pPr>
            <a:r>
              <a:t>By Possession (what you have) - otp, email, rosa tokens</a:t>
            </a:r>
          </a:p>
          <a:p>
            <a:pPr lvl="1" marL="282702" indent="-96011" defTabSz="245363">
              <a:spcBef>
                <a:spcPts val="1700"/>
              </a:spcBef>
              <a:buSzPct val="100000"/>
              <a:defRPr sz="1344"/>
            </a:pPr>
            <a:r>
              <a:t>Bio ( what you are) - face, finger, voice, dna, …</a:t>
            </a:r>
          </a:p>
          <a:p>
            <a:pPr marL="96011" indent="-96011" defTabSz="245363">
              <a:spcBef>
                <a:spcPts val="1700"/>
              </a:spcBef>
              <a:buSzPct val="100000"/>
              <a:buAutoNum type="arabicPeriod" startAt="1"/>
              <a:defRPr sz="1344"/>
            </a:pPr>
            <a:r>
              <a:t> </a:t>
            </a:r>
            <a:r>
              <a:rPr b="1"/>
              <a:t>A</a:t>
            </a:r>
            <a:r>
              <a:t>uthorization (what can you do)</a:t>
            </a:r>
          </a:p>
          <a:p>
            <a:pPr lvl="1" marL="282702" indent="-96011" defTabSz="245363">
              <a:spcBef>
                <a:spcPts val="1700"/>
              </a:spcBef>
              <a:buSzPct val="100000"/>
              <a:defRPr sz="1344"/>
            </a:pPr>
            <a:r>
              <a:t> Role based</a:t>
            </a:r>
          </a:p>
          <a:p>
            <a:pPr marL="96011" indent="-96011" defTabSz="245363">
              <a:spcBef>
                <a:spcPts val="1700"/>
              </a:spcBef>
              <a:buSzPct val="100000"/>
              <a:buAutoNum type="arabicPeriod" startAt="1"/>
              <a:defRPr sz="1344"/>
            </a:pPr>
            <a:r>
              <a:t> </a:t>
            </a:r>
            <a:r>
              <a:rPr b="1"/>
              <a:t>A</a:t>
            </a:r>
            <a:r>
              <a:t>udit log (what did you do) - last defence</a:t>
            </a:r>
          </a:p>
          <a:p>
            <a:pPr lvl="1" marL="282702" indent="-96011" defTabSz="245363">
              <a:spcBef>
                <a:spcPts val="1700"/>
              </a:spcBef>
              <a:buSzPct val="100000"/>
              <a:defRPr sz="1344"/>
            </a:pPr>
            <a:r>
              <a:t>Write log</a:t>
            </a:r>
          </a:p>
          <a:p>
            <a:pPr marL="96011" indent="-96011" defTabSz="245363">
              <a:spcBef>
                <a:spcPts val="1700"/>
              </a:spcBef>
              <a:buSzPct val="100000"/>
              <a:buAutoNum type="arabicPeriod" startAt="1"/>
              <a:defRPr sz="1344"/>
            </a:pPr>
            <a:r>
              <a:t> Input validation (70%)</a:t>
            </a:r>
          </a:p>
          <a:p>
            <a:pPr lvl="1" marL="282702" indent="-96011" defTabSz="245363">
              <a:spcBef>
                <a:spcPts val="1700"/>
              </a:spcBef>
              <a:buSzPct val="100000"/>
              <a:defRPr sz="1344"/>
            </a:pPr>
            <a:r>
              <a:t>Range, null, type check, …</a:t>
            </a:r>
          </a:p>
          <a:p>
            <a:pPr marL="96011" indent="-96011" defTabSz="245363">
              <a:spcBef>
                <a:spcPts val="1700"/>
              </a:spcBef>
              <a:buSzPct val="100000"/>
              <a:buAutoNum type="arabicPeriod" startAt="1"/>
              <a:defRPr sz="1344"/>
            </a:pPr>
            <a:r>
              <a:t> Exception Handling</a:t>
            </a:r>
          </a:p>
          <a:p>
            <a:pPr lvl="1" marL="282702" indent="-96011" defTabSz="245363">
              <a:spcBef>
                <a:spcPts val="1700"/>
              </a:spcBef>
              <a:buSzPct val="100000"/>
              <a:defRPr sz="1344"/>
            </a:pPr>
            <a:r>
              <a:t>try/catch</a:t>
            </a:r>
          </a:p>
          <a:p>
            <a:pPr marL="96011" indent="-96011" defTabSz="245363">
              <a:spcBef>
                <a:spcPts val="1700"/>
              </a:spcBef>
              <a:buSzPct val="100000"/>
              <a:buAutoNum type="arabicPeriod" startAt="1"/>
              <a:defRPr sz="1344"/>
            </a:pPr>
            <a:r>
              <a:t> Asset Handling (credit card, Personal, …)</a:t>
            </a:r>
          </a:p>
          <a:p>
            <a:pPr lvl="1" marL="378713" indent="-96011" defTabSz="245363">
              <a:spcBef>
                <a:spcPts val="1700"/>
              </a:spcBef>
              <a:buSzPct val="100000"/>
              <a:defRPr sz="1344"/>
            </a:pPr>
            <a:r>
              <a:t>Transit (wire)  -&gt; </a:t>
            </a:r>
            <a:r>
              <a:rPr b="1"/>
              <a:t>HTTPS</a:t>
            </a:r>
          </a:p>
          <a:p>
            <a:pPr lvl="1" marL="378713" indent="-96011" defTabSz="245363">
              <a:spcBef>
                <a:spcPts val="1700"/>
              </a:spcBef>
              <a:buSzPct val="100000"/>
              <a:defRPr sz="1344"/>
            </a:pPr>
            <a:r>
              <a:t>Rest (storage) -&gt; Encryption</a:t>
            </a:r>
          </a:p>
          <a:p>
            <a:pPr marL="96011" indent="-96011" defTabSz="245363">
              <a:spcBef>
                <a:spcPts val="1700"/>
              </a:spcBef>
              <a:buSzPct val="100000"/>
              <a:buAutoNum type="arabicPeriod" startAt="1"/>
              <a:defRPr sz="1344"/>
            </a:pPr>
            <a:r>
              <a:t> Session Handling</a:t>
            </a:r>
          </a:p>
          <a:p>
            <a:pPr marL="96011" indent="-96011" defTabSz="245363">
              <a:spcBef>
                <a:spcPts val="1700"/>
              </a:spcBef>
              <a:buSzPct val="100000"/>
              <a:buAutoNum type="arabicPeriod" startAt="1"/>
              <a:defRPr sz="1344"/>
            </a:pPr>
            <a:r>
              <a:t> Key management, pwd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RP…"/>
          <p:cNvSpPr txBox="1"/>
          <p:nvPr>
            <p:ph type="body" sz="half" idx="1"/>
          </p:nvPr>
        </p:nvSpPr>
        <p:spPr>
          <a:xfrm>
            <a:off x="952500" y="1270000"/>
            <a:ext cx="5219304" cy="7213600"/>
          </a:xfrm>
          <a:prstGeom prst="rect">
            <a:avLst/>
          </a:prstGeom>
        </p:spPr>
        <p:txBody>
          <a:bodyPr/>
          <a:lstStyle/>
          <a:p>
            <a:pPr marL="200025" indent="-200025" defTabSz="262889">
              <a:spcBef>
                <a:spcPts val="1800"/>
              </a:spcBef>
              <a:defRPr sz="1440"/>
            </a:pPr>
            <a:r>
              <a:t>SRP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Low coupling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Program to an interface (implements)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Upcasting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LSP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ISP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DIP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Favour composition (ref)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size of class</a:t>
            </a:r>
          </a:p>
          <a:p>
            <a:pPr lvl="1" marL="400050" indent="-200025" defTabSz="262889">
              <a:spcBef>
                <a:spcPts val="1800"/>
              </a:spcBef>
              <a:defRPr sz="1440"/>
            </a:pPr>
            <a:r>
              <a:t>Max - 12 interface methods</a:t>
            </a:r>
          </a:p>
          <a:p>
            <a:pPr lvl="1" marL="400050" indent="-200025" defTabSz="262889">
              <a:spcBef>
                <a:spcPts val="1800"/>
              </a:spcBef>
              <a:defRPr sz="1440"/>
            </a:pPr>
            <a:r>
              <a:t>Avg - 4 interface methods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dont talk to strangers (Law of Demeter)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YAGNI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Functional programming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Declrative programming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AAA security pattern</a:t>
            </a:r>
          </a:p>
        </p:txBody>
      </p:sp>
      <p:sp>
        <p:nvSpPr>
          <p:cNvPr id="134" name="Coupling…"/>
          <p:cNvSpPr txBox="1"/>
          <p:nvPr/>
        </p:nvSpPr>
        <p:spPr>
          <a:xfrm>
            <a:off x="5833766" y="1269999"/>
            <a:ext cx="6931712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Coupling</a:t>
            </a:r>
          </a:p>
          <a:p>
            <a:pPr lvl="1" marL="488950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Unidirectional Tight Coupling (A-&gt;B) </a:t>
            </a:r>
            <a:r>
              <a:rPr b="1"/>
              <a:t>&lt; 7</a:t>
            </a:r>
          </a:p>
          <a:p>
            <a:pPr lvl="1" marL="488950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(big no) Bi-directional/Cyclic coupling (A-&gt;B, B-&gt;A)</a:t>
            </a:r>
          </a:p>
          <a:p>
            <a:pPr lvl="1" marL="488950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(no,no,no) Many to many coupling</a:t>
            </a:r>
          </a:p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Static Methods</a:t>
            </a:r>
          </a:p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Down casting</a:t>
            </a:r>
          </a:p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Type checking</a:t>
            </a:r>
          </a:p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Inheritance (extends)</a:t>
            </a:r>
            <a:r>
              <a:rPr b="1"/>
              <a:t> &lt; 4</a:t>
            </a:r>
          </a:p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Flag</a:t>
            </a:r>
          </a:p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God Class</a:t>
            </a:r>
          </a:p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Static polymorphism</a:t>
            </a:r>
          </a:p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AOP</a:t>
            </a:r>
          </a:p>
          <a:p>
            <a:pPr marL="244475" indent="-244475" algn="l" defTabSz="321310">
              <a:spcBef>
                <a:spcPts val="2300"/>
              </a:spcBef>
              <a:buSzPct val="145000"/>
              <a:buChar char="•"/>
              <a:defRPr b="0" sz="1760">
                <a:solidFill>
                  <a:srgbClr val="FF2600"/>
                </a:solidFill>
              </a:defRPr>
            </a:pPr>
            <a:r>
              <a:t>Functional Interface -&gt; Lilliput classes</a:t>
            </a:r>
          </a:p>
        </p:txBody>
      </p:sp>
      <p:sp>
        <p:nvSpPr>
          <p:cNvPr id="135" name="Bad"/>
          <p:cNvSpPr txBox="1"/>
          <p:nvPr/>
        </p:nvSpPr>
        <p:spPr>
          <a:xfrm>
            <a:off x="8189366" y="696570"/>
            <a:ext cx="6900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Bad</a:t>
            </a:r>
          </a:p>
        </p:txBody>
      </p:sp>
      <p:sp>
        <p:nvSpPr>
          <p:cNvPr id="136" name="Good"/>
          <p:cNvSpPr txBox="1"/>
          <p:nvPr/>
        </p:nvSpPr>
        <p:spPr>
          <a:xfrm>
            <a:off x="2240229" y="696570"/>
            <a:ext cx="9043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yclomatic complexity"/>
          <p:cNvSpPr txBox="1"/>
          <p:nvPr>
            <p:ph type="body" sz="half" idx="1"/>
          </p:nvPr>
        </p:nvSpPr>
        <p:spPr>
          <a:xfrm>
            <a:off x="952500" y="1269999"/>
            <a:ext cx="5446292" cy="7213601"/>
          </a:xfrm>
          <a:prstGeom prst="rect">
            <a:avLst/>
          </a:prstGeom>
        </p:spPr>
        <p:txBody>
          <a:bodyPr/>
          <a:lstStyle/>
          <a:p>
            <a:pPr/>
            <a:r>
              <a:t>Cyclomatic complexity</a:t>
            </a:r>
          </a:p>
        </p:txBody>
      </p:sp>
      <p:sp>
        <p:nvSpPr>
          <p:cNvPr id="139" name="Coupling"/>
          <p:cNvSpPr txBox="1"/>
          <p:nvPr/>
        </p:nvSpPr>
        <p:spPr>
          <a:xfrm>
            <a:off x="7307141" y="1269999"/>
            <a:ext cx="4177192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Coupling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ger t = new Tiger;…"/>
          <p:cNvSpPr/>
          <p:nvPr/>
        </p:nvSpPr>
        <p:spPr>
          <a:xfrm>
            <a:off x="264159" y="863599"/>
            <a:ext cx="12137815" cy="34950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Tiger t = new Tiger;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//up - abstraction (program interface)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Animal a = t;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//down - anti abstraction (anti interface)</a:t>
            </a:r>
            <a:endParaRPr sz="2800">
              <a:solidFill>
                <a:srgbClr val="FFFFFF"/>
              </a:solidFill>
            </a:endParaRPr>
          </a:p>
          <a:p>
            <a:pPr algn="l" defTabSz="1300480">
              <a:spcBef>
                <a:spcPts val="600"/>
              </a:spcBef>
              <a:defRPr b="0" sz="4400">
                <a:latin typeface="Calibri"/>
                <a:ea typeface="Calibri"/>
                <a:cs typeface="Calibri"/>
                <a:sym typeface="Calibri"/>
              </a:defRPr>
            </a:pPr>
            <a:r>
              <a:rPr sz="2800">
                <a:solidFill>
                  <a:srgbClr val="FFFFFF"/>
                </a:solidFill>
              </a:rPr>
              <a:t>Tiger t2 = (Animal) a;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ouble withdraw(double amoun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double withdraw(double amount)</a:t>
            </a:r>
          </a:p>
          <a:p>
            <a:pPr marL="0" indent="0">
              <a:buSzTx/>
              <a:buNone/>
            </a:pPr>
            <a:r>
              <a:t>{</a:t>
            </a:r>
          </a:p>
          <a:p>
            <a:pPr marL="0" indent="0">
              <a:buSzTx/>
              <a:buNone/>
            </a:pPr>
            <a:r>
              <a:t>        if(! IsSufficientBalance(amount))</a:t>
            </a:r>
          </a:p>
          <a:p>
            <a:pPr marL="0" indent="0">
              <a:buSzTx/>
              <a:buNone/>
            </a:pPr>
            <a:r>
              <a:t>                 ….</a:t>
            </a:r>
          </a:p>
          <a:p>
            <a:pPr marL="0" indent="0">
              <a:buSzTx/>
              <a:buNone/>
            </a:pPr>
            <a:r>
              <a:t>        balance -= amount</a:t>
            </a:r>
          </a:p>
          <a:p>
            <a:pPr marL="0" indent="0">
              <a:buSzTx/>
              <a:buNone/>
            </a:pPr>
            <a:r>
              <a:t>        //..</a:t>
            </a:r>
          </a:p>
          <a:p>
            <a:pPr marL="0" indent="0">
              <a:buSzTx/>
              <a:buNone/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f condition…"/>
          <p:cNvSpPr txBox="1"/>
          <p:nvPr>
            <p:ph type="body" idx="1"/>
          </p:nvPr>
        </p:nvSpPr>
        <p:spPr>
          <a:xfrm>
            <a:off x="835548" y="246678"/>
            <a:ext cx="11507417" cy="9014635"/>
          </a:xfrm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sz="1920"/>
            </a:pPr>
            <a:r>
              <a:t>If condition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Domain (Domain rules - requirements) &gt;,&lt;,&gt;=,&lt;=,…</a:t>
            </a:r>
          </a:p>
          <a:p>
            <a:pPr lvl="2" marL="800100" indent="-266700" defTabSz="350520">
              <a:spcBef>
                <a:spcPts val="2500"/>
              </a:spcBef>
              <a:defRPr sz="1920"/>
            </a:pPr>
            <a:r>
              <a:t>If sal &gt; 5000, type of investor rule, </a:t>
            </a:r>
          </a:p>
          <a:p>
            <a:pPr lvl="2" marL="800100" indent="-266700" defTabSz="350520">
              <a:spcBef>
                <a:spcPts val="2500"/>
              </a:spcBef>
              <a:defRPr sz="1920"/>
            </a:pPr>
            <a:r>
              <a:t>Specification pattern (write a separate method/class for all domain rules)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technical (programmer introduced if) ==, !=</a:t>
            </a:r>
          </a:p>
          <a:p>
            <a:pPr lvl="2" marL="800100" indent="-266700" defTabSz="350520">
              <a:spcBef>
                <a:spcPts val="2500"/>
              </a:spcBef>
              <a:defRPr b="1" sz="1920"/>
            </a:pPr>
            <a:r>
              <a:t>Error Handling conditions (avoid using exception handling)</a:t>
            </a:r>
          </a:p>
          <a:p>
            <a:pPr lvl="2" marL="800100" indent="-266700" defTabSz="350520">
              <a:spcBef>
                <a:spcPts val="2500"/>
              </a:spcBef>
              <a:defRPr sz="1920"/>
            </a:pPr>
            <a:r>
              <a:t>Validation Conditions (null pattern, annotations, …)</a:t>
            </a:r>
          </a:p>
          <a:p>
            <a:pPr lvl="2" marL="800100" indent="-266700" defTabSz="350520">
              <a:spcBef>
                <a:spcPts val="2500"/>
              </a:spcBef>
              <a:defRPr sz="1920"/>
            </a:pPr>
            <a:r>
              <a:t>Flow navigation Condition (polymorphism)</a:t>
            </a:r>
          </a:p>
          <a:p>
            <a:pPr lvl="3" marL="1066800" indent="-266700" defTabSz="350520">
              <a:spcBef>
                <a:spcPts val="2500"/>
              </a:spcBef>
              <a:defRPr sz="1920"/>
            </a:pPr>
            <a:r>
              <a:t>Replace a flag with Object per flag value</a:t>
            </a:r>
          </a:p>
          <a:p>
            <a:pPr lvl="3" marL="1066800" indent="-266700" defTabSz="350520">
              <a:spcBef>
                <a:spcPts val="2500"/>
              </a:spcBef>
              <a:defRPr sz="1920"/>
            </a:pPr>
            <a:r>
              <a:t>Replace flag with Sub class per flag value</a:t>
            </a:r>
          </a:p>
          <a:p>
            <a:pPr lvl="3" marL="1066800" indent="-266700" defTabSz="350520">
              <a:spcBef>
                <a:spcPts val="2500"/>
              </a:spcBef>
              <a:defRPr sz="1920"/>
            </a:pPr>
            <a:r>
              <a:t>Lookup (Map)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Coupling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Interface (OO interface, fun interface)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Mediator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Wrapper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eperation of concer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Seperation of concerns</a:t>
            </a:r>
          </a:p>
          <a:p>
            <a:pPr lvl="1"/>
            <a:r>
              <a:t>Separate technology logic from domain logic</a:t>
            </a:r>
          </a:p>
          <a:p>
            <a:pPr lvl="1"/>
            <a:r>
              <a:t>Separate domain logic from domain rules</a:t>
            </a:r>
          </a:p>
          <a:p>
            <a:pPr lvl="1"/>
            <a:r>
              <a:t>Separate Error Handling logic from domain logic</a:t>
            </a:r>
          </a:p>
          <a:p>
            <a:pPr lvl="1"/>
            <a:r>
              <a:t>Separate steps(action) from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val"/>
          <p:cNvSpPr/>
          <p:nvPr/>
        </p:nvSpPr>
        <p:spPr>
          <a:xfrm>
            <a:off x="1312398" y="543378"/>
            <a:ext cx="10794823" cy="893034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Oval"/>
          <p:cNvSpPr/>
          <p:nvPr/>
        </p:nvSpPr>
        <p:spPr>
          <a:xfrm>
            <a:off x="3008835" y="1863804"/>
            <a:ext cx="7494831" cy="652197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Oval"/>
          <p:cNvSpPr/>
          <p:nvPr/>
        </p:nvSpPr>
        <p:spPr>
          <a:xfrm>
            <a:off x="3632843" y="2527934"/>
            <a:ext cx="6356356" cy="537229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Domain logic (Entity)…"/>
          <p:cNvSpPr txBox="1"/>
          <p:nvPr/>
        </p:nvSpPr>
        <p:spPr>
          <a:xfrm>
            <a:off x="5224840" y="6457815"/>
            <a:ext cx="320588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Domain logic (Entity)</a:t>
            </a:r>
          </a:p>
          <a:p>
            <a:pPr/>
            <a:r>
              <a:t>POJO</a:t>
            </a:r>
          </a:p>
        </p:txBody>
      </p:sp>
      <p:sp>
        <p:nvSpPr>
          <p:cNvPr id="155" name="Technology (Boundary)…"/>
          <p:cNvSpPr txBox="1"/>
          <p:nvPr/>
        </p:nvSpPr>
        <p:spPr>
          <a:xfrm>
            <a:off x="4947913" y="763619"/>
            <a:ext cx="352379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Technology (Boundary)</a:t>
            </a:r>
          </a:p>
          <a:p>
            <a:pPr/>
            <a:r>
              <a:t>Delegate</a:t>
            </a:r>
          </a:p>
        </p:txBody>
      </p:sp>
      <p:sp>
        <p:nvSpPr>
          <p:cNvPr id="156" name="Control"/>
          <p:cNvSpPr txBox="1"/>
          <p:nvPr/>
        </p:nvSpPr>
        <p:spPr>
          <a:xfrm>
            <a:off x="6585266" y="1976084"/>
            <a:ext cx="119237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</a:t>
            </a:r>
          </a:p>
        </p:txBody>
      </p:sp>
      <p:sp>
        <p:nvSpPr>
          <p:cNvPr id="157" name="Rest API"/>
          <p:cNvSpPr txBox="1"/>
          <p:nvPr/>
        </p:nvSpPr>
        <p:spPr>
          <a:xfrm>
            <a:off x="1707891" y="3167351"/>
            <a:ext cx="13670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 API</a:t>
            </a:r>
          </a:p>
        </p:txBody>
      </p:sp>
      <p:sp>
        <p:nvSpPr>
          <p:cNvPr id="158" name="MSG"/>
          <p:cNvSpPr txBox="1"/>
          <p:nvPr/>
        </p:nvSpPr>
        <p:spPr>
          <a:xfrm>
            <a:off x="10135461" y="2300891"/>
            <a:ext cx="8199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MSG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10844676" y="1324257"/>
            <a:ext cx="951961" cy="9519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Line"/>
          <p:cNvSpPr/>
          <p:nvPr/>
        </p:nvSpPr>
        <p:spPr>
          <a:xfrm>
            <a:off x="228760" y="3933305"/>
            <a:ext cx="935551" cy="2526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Repository"/>
          <p:cNvSpPr txBox="1"/>
          <p:nvPr/>
        </p:nvSpPr>
        <p:spPr>
          <a:xfrm>
            <a:off x="2145314" y="7005414"/>
            <a:ext cx="169438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Repository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1032816" y="7334082"/>
            <a:ext cx="1183399" cy="1183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Proxy"/>
          <p:cNvSpPr txBox="1"/>
          <p:nvPr/>
        </p:nvSpPr>
        <p:spPr>
          <a:xfrm>
            <a:off x="10569096" y="6641965"/>
            <a:ext cx="9387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Proxy</a:t>
            </a:r>
          </a:p>
        </p:txBody>
      </p:sp>
      <p:sp>
        <p:nvSpPr>
          <p:cNvPr id="164" name="Line"/>
          <p:cNvSpPr/>
          <p:nvPr/>
        </p:nvSpPr>
        <p:spPr>
          <a:xfrm>
            <a:off x="11439353" y="7055696"/>
            <a:ext cx="1183399" cy="11833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Square"/>
          <p:cNvSpPr/>
          <p:nvPr/>
        </p:nvSpPr>
        <p:spPr>
          <a:xfrm>
            <a:off x="2988043" y="1865761"/>
            <a:ext cx="819914" cy="82936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UI"/>
          <p:cNvSpPr txBox="1"/>
          <p:nvPr/>
        </p:nvSpPr>
        <p:spPr>
          <a:xfrm>
            <a:off x="3807412" y="1565218"/>
            <a:ext cx="4300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UI</a:t>
            </a:r>
          </a:p>
        </p:txBody>
      </p:sp>
      <p:sp>
        <p:nvSpPr>
          <p:cNvPr id="167" name="Line"/>
          <p:cNvSpPr/>
          <p:nvPr/>
        </p:nvSpPr>
        <p:spPr>
          <a:xfrm>
            <a:off x="2964063" y="430165"/>
            <a:ext cx="624622" cy="9633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withdraw(…)…"/>
          <p:cNvSpPr/>
          <p:nvPr/>
        </p:nvSpPr>
        <p:spPr>
          <a:xfrm>
            <a:off x="4913306" y="2934801"/>
            <a:ext cx="3828957" cy="302535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withdraw(…)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{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if(rule)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action();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if(rule2)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Throw …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action2();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  <p:sp>
        <p:nvSpPr>
          <p:cNvPr id="169" name="withdraw(..)"/>
          <p:cNvSpPr/>
          <p:nvPr/>
        </p:nvSpPr>
        <p:spPr>
          <a:xfrm>
            <a:off x="1196019" y="3784793"/>
            <a:ext cx="1994372" cy="82936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withdraw(..)</a:t>
            </a:r>
          </a:p>
        </p:txBody>
      </p:sp>
      <p:sp>
        <p:nvSpPr>
          <p:cNvPr id="170" name="Line"/>
          <p:cNvSpPr/>
          <p:nvPr/>
        </p:nvSpPr>
        <p:spPr>
          <a:xfrm>
            <a:off x="3153326" y="4227008"/>
            <a:ext cx="17382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Authentication…"/>
          <p:cNvSpPr txBox="1"/>
          <p:nvPr/>
        </p:nvSpPr>
        <p:spPr>
          <a:xfrm>
            <a:off x="10135461" y="3734828"/>
            <a:ext cx="3109876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Authentication</a:t>
            </a:r>
          </a:p>
          <a:p>
            <a:pPr/>
            <a:r>
              <a:t>Serialize/deserialize</a:t>
            </a:r>
          </a:p>
          <a:p>
            <a:pPr/>
            <a:r>
              <a:t>Input validation</a:t>
            </a:r>
          </a:p>
          <a:p>
            <a:pPr/>
            <a:r>
              <a:t>Audit</a:t>
            </a:r>
          </a:p>
          <a:p>
            <a:pPr/>
            <a:r>
              <a:t>…</a:t>
            </a:r>
          </a:p>
        </p:txBody>
      </p:sp>
      <p:pic>
        <p:nvPicPr>
          <p:cNvPr id="172" name="image3.tif" descr="image3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340" y="8241941"/>
            <a:ext cx="1430608" cy="1430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oid fun()…"/>
          <p:cNvSpPr txBox="1"/>
          <p:nvPr/>
        </p:nvSpPr>
        <p:spPr>
          <a:xfrm>
            <a:off x="361810" y="1289237"/>
            <a:ext cx="4321824" cy="5617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void fun()</a:t>
            </a:r>
          </a:p>
          <a:p>
            <a:pPr algn="l"/>
            <a:r>
              <a:t>{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  <a:r>
              <a:t>}</a:t>
            </a:r>
          </a:p>
        </p:txBody>
      </p:sp>
      <p:sp>
        <p:nvSpPr>
          <p:cNvPr id="175" name="Line"/>
          <p:cNvSpPr/>
          <p:nvPr/>
        </p:nvSpPr>
        <p:spPr>
          <a:xfrm>
            <a:off x="451986" y="4876800"/>
            <a:ext cx="1193350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Contract"/>
          <p:cNvSpPr txBox="1"/>
          <p:nvPr/>
        </p:nvSpPr>
        <p:spPr>
          <a:xfrm>
            <a:off x="1737241" y="4041383"/>
            <a:ext cx="13901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Contract</a:t>
            </a:r>
          </a:p>
        </p:txBody>
      </p:sp>
      <p:sp>
        <p:nvSpPr>
          <p:cNvPr id="177" name="Implementation"/>
          <p:cNvSpPr txBox="1"/>
          <p:nvPr/>
        </p:nvSpPr>
        <p:spPr>
          <a:xfrm>
            <a:off x="1434920" y="5425821"/>
            <a:ext cx="23871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Implementation</a:t>
            </a:r>
          </a:p>
        </p:txBody>
      </p:sp>
      <p:sp>
        <p:nvSpPr>
          <p:cNvPr id="178" name="Setting Expectations"/>
          <p:cNvSpPr txBox="1"/>
          <p:nvPr/>
        </p:nvSpPr>
        <p:spPr>
          <a:xfrm>
            <a:off x="4609807" y="2610402"/>
            <a:ext cx="31281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Setting Expectations</a:t>
            </a:r>
          </a:p>
        </p:txBody>
      </p:sp>
      <p:sp>
        <p:nvSpPr>
          <p:cNvPr id="179" name="Logic"/>
          <p:cNvSpPr txBox="1"/>
          <p:nvPr/>
        </p:nvSpPr>
        <p:spPr>
          <a:xfrm>
            <a:off x="4687180" y="5561288"/>
            <a:ext cx="921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Logic</a:t>
            </a:r>
          </a:p>
        </p:txBody>
      </p:sp>
      <p:sp>
        <p:nvSpPr>
          <p:cNvPr id="180" name="Preconditon - Fun’s Expectation from caller…"/>
          <p:cNvSpPr txBox="1"/>
          <p:nvPr/>
        </p:nvSpPr>
        <p:spPr>
          <a:xfrm>
            <a:off x="4475862" y="2945969"/>
            <a:ext cx="8438062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Preconditon - Fun’s Expectation from caller  </a:t>
            </a:r>
          </a:p>
          <a:p>
            <a:pPr lvl="1" marL="1111250" indent="-476250" algn="l">
              <a:buSzPct val="100000"/>
              <a:buAutoNum type="arabicPeriod" startAt="1"/>
            </a:pPr>
            <a:r>
              <a:t>What should you pass to this fun</a:t>
            </a:r>
          </a:p>
          <a:p>
            <a:pPr algn="l"/>
            <a:r>
              <a:t>2.  Post Condition - What caller can expect from fun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