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61" r:id="rId5"/>
    <p:sldId id="262" r:id="rId6"/>
    <p:sldId id="259" r:id="rId7"/>
    <p:sldId id="264" r:id="rId8"/>
    <p:sldId id="265" r:id="rId9"/>
    <p:sldId id="272" r:id="rId10"/>
    <p:sldId id="270" r:id="rId11"/>
    <p:sldId id="268" r:id="rId12"/>
    <p:sldId id="267" r:id="rId13"/>
    <p:sldId id="273" r:id="rId14"/>
    <p:sldId id="271" r:id="rId15"/>
    <p:sldId id="266" r:id="rId16"/>
    <p:sldId id="260" r:id="rId17"/>
    <p:sldId id="274" r:id="rId18"/>
    <p:sldId id="275" r:id="rId19"/>
    <p:sldId id="276" r:id="rId20"/>
    <p:sldId id="278" r:id="rId21"/>
    <p:sldId id="277" r:id="rId22"/>
    <p:sldId id="279" r:id="rId23"/>
    <p:sldId id="280" r:id="rId24"/>
    <p:sldId id="281" r:id="rId25"/>
    <p:sldId id="282" r:id="rId26"/>
    <p:sldId id="28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9527" autoAdjust="0"/>
  </p:normalViewPr>
  <p:slideViewPr>
    <p:cSldViewPr snapToGrid="0">
      <p:cViewPr varScale="1">
        <p:scale>
          <a:sx n="142" d="100"/>
          <a:sy n="142" d="100"/>
        </p:scale>
        <p:origin x="9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2A8B6-348C-4D10-BED2-216539E503B6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43D38-235E-4F8B-91C8-4D5D193A7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1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是一篇今年</a:t>
            </a:r>
            <a:r>
              <a:rPr lang="en-US" altLang="zh-CN" dirty="0"/>
              <a:t>ACL</a:t>
            </a:r>
            <a:r>
              <a:rPr lang="zh-CN" altLang="en-US" dirty="0"/>
              <a:t>上面的论文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43D38-235E-4F8B-91C8-4D5D193A7C2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099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预测时是按照顺序进行生成的，但是</a:t>
            </a:r>
            <a:r>
              <a:rPr lang="en-US" altLang="zh-CN" dirty="0"/>
              <a:t>attention </a:t>
            </a:r>
            <a:r>
              <a:rPr lang="zh-CN" altLang="en-US" dirty="0"/>
              <a:t>过程的先后顺序并不是按照顺序的。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43D38-235E-4F8B-91C8-4D5D193A7C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83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模型架构主要就是对模型的</a:t>
            </a:r>
            <a:r>
              <a:rPr lang="en-US" altLang="zh-CN" dirty="0"/>
              <a:t>layer</a:t>
            </a:r>
            <a:r>
              <a:rPr lang="zh-CN" altLang="en-US" dirty="0"/>
              <a:t>层进行描述。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43D38-235E-4F8B-91C8-4D5D193A7C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090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承接前面自回归空白填充</a:t>
            </a:r>
            <a:r>
              <a:rPr lang="en-US" altLang="zh-CN" dirty="0"/>
              <a:t>AB</a:t>
            </a:r>
            <a:r>
              <a:rPr lang="zh-CN" altLang="en-US" dirty="0"/>
              <a:t>部分。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43D38-235E-4F8B-91C8-4D5D193A7C2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269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PET</a:t>
            </a:r>
            <a:r>
              <a:rPr lang="zh-CN" altLang="en-US" dirty="0"/>
              <a:t>就是针对特定的下游任务有特定的输入调整。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43D38-235E-4F8B-91C8-4D5D193A7C2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7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接下来就是作者进行的一些讨论和分析，主要就是很一些主流框架进行比较。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模型因为</a:t>
            </a:r>
            <a:r>
              <a:rPr lang="en-US" altLang="zh-CN" dirty="0"/>
              <a:t>MLM</a:t>
            </a:r>
            <a:r>
              <a:rPr lang="zh-CN" altLang="en-US" dirty="0"/>
              <a:t>的独立性假设没有提取</a:t>
            </a:r>
            <a:r>
              <a:rPr lang="en-US" altLang="zh-CN" dirty="0"/>
              <a:t>span</a:t>
            </a:r>
            <a:r>
              <a:rPr lang="zh-CN" altLang="en-US" dirty="0"/>
              <a:t>之间的关系。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模型不能很好的完成多次空格的填充。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模型不能对填入词的长度很好的预测，有时可能会进行遍历预测。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43D38-235E-4F8B-91C8-4D5D193A7C2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54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T5</a:t>
            </a:r>
            <a:r>
              <a:rPr lang="zh-CN" altLang="en-US" dirty="0"/>
              <a:t>模型只用了一个独立的位置编码，导致模型在下游任务和微调上面的低适用性。</a:t>
            </a:r>
            <a:endParaRPr lang="en-US" altLang="zh-CN" dirty="0"/>
          </a:p>
          <a:p>
            <a:r>
              <a:rPr lang="en-US" altLang="zh-CN" dirty="0"/>
              <a:t>T5</a:t>
            </a:r>
            <a:r>
              <a:rPr lang="zh-CN" altLang="en-US" dirty="0"/>
              <a:t>模型预测顺序是左到右的顺序。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43D38-235E-4F8B-91C8-4D5D193A7C2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658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UniLM</a:t>
            </a:r>
            <a:r>
              <a:rPr lang="zh-CN" altLang="en-US" dirty="0"/>
              <a:t>同样也是没有对</a:t>
            </a:r>
            <a:r>
              <a:rPr lang="en-US" altLang="zh-CN" dirty="0"/>
              <a:t>span</a:t>
            </a:r>
            <a:r>
              <a:rPr lang="zh-CN" altLang="en-US" dirty="0"/>
              <a:t>进行二维的位置编码，只用</a:t>
            </a:r>
            <a:r>
              <a:rPr lang="en-US" altLang="zh-CN" dirty="0"/>
              <a:t>[Mask]</a:t>
            </a:r>
            <a:r>
              <a:rPr lang="zh-CN" altLang="en-US" dirty="0"/>
              <a:t>来表示，限制了其</a:t>
            </a:r>
            <a:r>
              <a:rPr lang="en-US" altLang="zh-CN" dirty="0"/>
              <a:t>span</a:t>
            </a:r>
            <a:r>
              <a:rPr lang="zh-CN" altLang="en-US" dirty="0"/>
              <a:t>和文章关系的提取。</a:t>
            </a:r>
            <a:endParaRPr lang="en-US" altLang="zh-CN" dirty="0"/>
          </a:p>
          <a:p>
            <a:r>
              <a:rPr lang="en-US" altLang="zh-CN" dirty="0" err="1"/>
              <a:t>UniLM</a:t>
            </a:r>
            <a:r>
              <a:rPr lang="zh-CN" altLang="en-US" dirty="0"/>
              <a:t>在下游任务上微调依赖于低效的掩码语言模型。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43D38-235E-4F8B-91C8-4D5D193A7C2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585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因为是针对多任务的模型，所以在</a:t>
            </a:r>
            <a:r>
              <a:rPr lang="en-US" altLang="zh-CN" dirty="0"/>
              <a:t>NLU</a:t>
            </a:r>
            <a:r>
              <a:rPr lang="zh-CN" altLang="en-US" dirty="0"/>
              <a:t>，序列生成，空格填充，</a:t>
            </a:r>
            <a:r>
              <a:rPr lang="en-US" altLang="zh-CN" dirty="0"/>
              <a:t>0</a:t>
            </a:r>
            <a:r>
              <a:rPr lang="zh-CN" altLang="en-US" dirty="0"/>
              <a:t>样本训练上都进行了评估。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43D38-235E-4F8B-91C8-4D5D193A7C2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958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Base</a:t>
            </a:r>
            <a:r>
              <a:rPr lang="zh-CN" altLang="en-US" dirty="0"/>
              <a:t>就是</a:t>
            </a:r>
            <a:r>
              <a:rPr lang="en-US" altLang="zh-CN" dirty="0"/>
              <a:t>110M</a:t>
            </a:r>
            <a:r>
              <a:rPr lang="zh-CN" altLang="en-US" dirty="0"/>
              <a:t>参数量，</a:t>
            </a:r>
            <a:r>
              <a:rPr lang="en-US" altLang="zh-CN" dirty="0"/>
              <a:t>larger</a:t>
            </a:r>
            <a:r>
              <a:rPr lang="zh-CN" altLang="en-US" dirty="0"/>
              <a:t>就是</a:t>
            </a:r>
            <a:r>
              <a:rPr lang="en-US" altLang="zh-CN" dirty="0"/>
              <a:t>340M</a:t>
            </a:r>
            <a:r>
              <a:rPr lang="zh-CN" altLang="en-US" dirty="0"/>
              <a:t>参数量。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43D38-235E-4F8B-91C8-4D5D193A7C2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471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检查文本生成是否人可读。</a:t>
            </a:r>
            <a:endParaRPr lang="en-US" altLang="zh-CN" dirty="0"/>
          </a:p>
          <a:p>
            <a:r>
              <a:rPr lang="zh-CN" altLang="en-US" dirty="0"/>
              <a:t>正确度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43D38-235E-4F8B-91C8-4D5D193A7C2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74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目前主流的预训练框架在三种主要的任务上并不能都表现得很好，这三种任务包括有</a:t>
            </a:r>
            <a:r>
              <a:rPr lang="en-US" altLang="zh-CN" b="1" dirty="0"/>
              <a:t>natural language understanding (NLU), unconditional generation, and conditional generation</a:t>
            </a:r>
            <a:r>
              <a:rPr lang="zh-CN" altLang="en-US" b="1" dirty="0"/>
              <a:t>。</a:t>
            </a:r>
            <a:r>
              <a:rPr lang="zh-CN" altLang="en-US" b="0" dirty="0"/>
              <a:t>提出了</a:t>
            </a:r>
            <a:r>
              <a:rPr lang="en-US" altLang="zh-CN" b="0" dirty="0"/>
              <a:t>GLM</a:t>
            </a:r>
            <a:r>
              <a:rPr lang="zh-CN" altLang="en-US" b="0" dirty="0"/>
              <a:t>来应对这个挑战。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43D38-235E-4F8B-91C8-4D5D193A7C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571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43D38-235E-4F8B-91C8-4D5D193A7C2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3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autoregressive 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写作文 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autoencoding 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完形填空  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encoder-decoder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语言翻译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43D38-235E-4F8B-91C8-4D5D193A7C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12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autoregressive 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写作文 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autoencoding 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完形填空  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encoder-decoder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语言翻译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43D38-235E-4F8B-91C8-4D5D193A7C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370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autoregressive 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写作文 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autoencoding 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完形填空  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encoder-decoder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语言翻译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43D38-235E-4F8B-91C8-4D5D193A7C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34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给你一段文本，扣掉里面某些词或句再还原回去。</a:t>
            </a:r>
            <a:endParaRPr lang="en-US" altLang="zh-CN" dirty="0"/>
          </a:p>
          <a:p>
            <a:r>
              <a:rPr lang="zh-CN" altLang="en-US" dirty="0"/>
              <a:t>双向注意力提取信息，单项注意力进行还原生成。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43D38-235E-4F8B-91C8-4D5D193A7C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270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前面提到过</a:t>
            </a:r>
            <a:r>
              <a:rPr lang="en-US" altLang="zh-CN" dirty="0"/>
              <a:t>GLM</a:t>
            </a:r>
            <a:r>
              <a:rPr lang="zh-CN" altLang="en-US" dirty="0"/>
              <a:t>对三类</a:t>
            </a:r>
            <a:r>
              <a:rPr lang="en-US" altLang="zh-CN" dirty="0"/>
              <a:t>NLP</a:t>
            </a:r>
            <a:r>
              <a:rPr lang="zh-CN" altLang="en-US" dirty="0"/>
              <a:t>任务都有很好的适用性。</a:t>
            </a:r>
            <a:endParaRPr lang="en-US" altLang="zh-CN" dirty="0"/>
          </a:p>
          <a:p>
            <a:r>
              <a:rPr lang="zh-CN" altLang="en-US" dirty="0"/>
              <a:t>为了提高性能，还是用了很多方法。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43D38-235E-4F8B-91C8-4D5D193A7C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281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打乱还有是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-apple-system"/>
              </a:rPr>
              <a:t>下游任务中生成的序列的顺序和原文顺序不一定一致，所以需要在预训练时引入这种不一致来让模型进行学习的说法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43D38-235E-4F8B-91C8-4D5D193A7C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440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这样就能够实现一个双向的编码器和一个单向的解码器。就像前面所说的双向提取信息，单向生成文本。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Part B</a:t>
            </a:r>
            <a:r>
              <a:rPr lang="zh-CN" altLang="en-US" dirty="0"/>
              <a:t>中打乱顺序是为了充分提取</a:t>
            </a:r>
            <a:r>
              <a:rPr lang="en-US" altLang="zh-CN" dirty="0"/>
              <a:t>span</a:t>
            </a:r>
            <a:r>
              <a:rPr lang="zh-CN" altLang="en-US" dirty="0"/>
              <a:t>预测顺序的信息。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Part 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中的词单向可见（保证左侧未预测信息的泄露）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43D38-235E-4F8B-91C8-4D5D193A7C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42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D49B2-060E-0862-87D0-BE7DB9881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9687A5-1E50-D5D1-644B-473899E13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B2630-D6F9-DEFD-0FB5-0DE24006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C4CF-06DB-4EA9-AEF1-12324075220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A80C7-AFEE-4A23-1A57-DA51064A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9EE7D-11E2-BEAA-F63F-5F763277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5550-B86E-42C9-A1D2-83F88CAEC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0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54F6A-1E98-A711-2E64-65A73276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260E81-1815-61E6-DB8C-CB620D5BE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3DB09-84CC-A6FB-2ECB-68F48D98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C4CF-06DB-4EA9-AEF1-12324075220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52CDE-4033-17D7-C411-66E8A61F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CBBAA-0A9C-6781-F166-04FEF662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5550-B86E-42C9-A1D2-83F88CAEC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66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1E1A5A-E98D-FFD3-EA1D-F5C2561CF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F50ACB-3137-D753-942D-A041C7C4A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BD659-C229-4431-B9C3-8868E6E8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C4CF-06DB-4EA9-AEF1-12324075220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733CB-D70F-3270-C627-196D6553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F1906-E42A-1FAC-D0D3-01F1D71C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5550-B86E-42C9-A1D2-83F88CAEC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02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DBAE9-49E5-CBF1-28FA-A34CC9C6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538D7-03B9-C10E-1E9D-0BC91F33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8D2D9-CE68-8E9B-49BD-21AD44E5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C4CF-06DB-4EA9-AEF1-12324075220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BDA25-523E-294B-D721-D0DAA237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FEC09-FA75-202B-62B8-EC01BD37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5550-B86E-42C9-A1D2-83F88CAEC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2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7935C-95C1-E177-DD81-EC740A7A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4ED07-1422-1CC5-A3D3-9C9283796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08D60-CF79-49FD-99E8-055AA929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C4CF-06DB-4EA9-AEF1-12324075220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5E6CDE-4A52-62DA-07F4-AD0B588E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5CD7B-6366-0943-32C3-C5A7A7F7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5550-B86E-42C9-A1D2-83F88CAEC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8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F384B-07FF-F483-A68B-F5935AB0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DB66E-AB12-1F12-DCA7-A6BE94B3E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51472D-7FAC-1CDC-216B-2510E854B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4BD4C-2B75-A6BB-D200-CCC271B3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C4CF-06DB-4EA9-AEF1-12324075220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262D8E-0601-9179-0E62-DED6DB90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10545F-2CBD-4714-D722-BF4DEFB3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5550-B86E-42C9-A1D2-83F88CAEC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97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A9AFF-2078-4038-88F5-D52A199C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B9026B-741E-17EE-5157-C7FB53457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D018E1-7441-040B-FA2D-72F93B1D0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93DF78-6474-A036-905E-91656FB60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84D774-B03F-3CC4-8A36-EBAA55103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8250F1-F013-159D-4EA7-1A0E83EA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C4CF-06DB-4EA9-AEF1-12324075220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87A5D1-290A-4DCC-B233-8B234189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9F8097-7ACA-6276-98CC-624FC265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5550-B86E-42C9-A1D2-83F88CAEC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5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2C6C6-8100-F012-A55B-E0DF23E3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830A34-8459-5E6A-FB54-EF439D13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C4CF-06DB-4EA9-AEF1-12324075220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F8A0E9-A2E6-3DEC-D445-5578DDA8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A4CB83-4C3E-2BBC-451B-33BF2523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5550-B86E-42C9-A1D2-83F88CAEC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74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12396C-6733-527C-31C9-44F2DFA5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C4CF-06DB-4EA9-AEF1-12324075220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F9D28C-4D3E-1065-524E-0544CDAA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F8716D-22D4-EA46-7622-25AC43DD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5550-B86E-42C9-A1D2-83F88CAEC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5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4587C-1C5D-0D45-DAD0-7F46118E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9AE58-07AA-92D5-AEAC-2F002569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378812-FB84-C038-EFFA-090E7D599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B43CB8-BA53-2123-2B18-4D51CED9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C4CF-06DB-4EA9-AEF1-12324075220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1E434-9D38-D7C4-64AC-9DF3DD90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C3E694-0743-4405-9F95-310A4A84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5550-B86E-42C9-A1D2-83F88CAEC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2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E64BA-8E1A-6E61-A759-A17774AB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086D88-E811-D295-8D7E-98191AE7D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B7638B-C93C-AB02-0758-9EAC4E455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4CBDF-49F6-3C79-9AF4-080CA52F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C4CF-06DB-4EA9-AEF1-12324075220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758C5F-792D-A7A1-5E42-BEFFA3AA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1D1CA6-FD02-A82A-7860-14DDC68F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5550-B86E-42C9-A1D2-83F88CAEC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86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CD06B7-15F8-E376-04CF-2004B7C5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3AA2A-22B9-DB5D-4B01-77911D6DD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527CD-B43C-1DA4-867A-269A53FEB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C4CF-06DB-4EA9-AEF1-12324075220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8BF6D-0B77-75DE-CF93-B127E002D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C0BF7-6590-FA1B-3CEA-C459BC751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A5550-B86E-42C9-A1D2-83F88CAEC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9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EDD08-C35E-A528-C3EE-0E84D857E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30916F-5376-9DD5-BE42-ECBA7F7C1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B8DA68-38D1-234A-304A-48DE9A573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841501"/>
            <a:ext cx="110585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1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E62E2-DDF6-A8BD-E4C5-0485A2B7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Autoregressive Blank Infilling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32E50-5730-79B4-8EA6-706D80F7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2309" cy="4351338"/>
          </a:xfrm>
        </p:spPr>
        <p:txBody>
          <a:bodyPr/>
          <a:lstStyle/>
          <a:p>
            <a:r>
              <a:rPr lang="zh-CN" altLang="en-US" dirty="0"/>
              <a:t>将分开的</a:t>
            </a:r>
            <a:r>
              <a:rPr lang="en-US" altLang="zh-CN" dirty="0"/>
              <a:t>AB</a:t>
            </a:r>
            <a:r>
              <a:rPr lang="zh-CN" altLang="en-US" dirty="0"/>
              <a:t>两部分加上对应的</a:t>
            </a:r>
            <a:r>
              <a:rPr lang="en-US" altLang="zh-CN" dirty="0"/>
              <a:t>2D</a:t>
            </a:r>
            <a:r>
              <a:rPr lang="zh-CN" altLang="en-US" dirty="0"/>
              <a:t>位置编码作为模型输入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掩盖部分用</a:t>
            </a:r>
            <a:r>
              <a:rPr lang="en-US" altLang="zh-CN" dirty="0"/>
              <a:t>S</a:t>
            </a:r>
            <a:r>
              <a:rPr lang="zh-CN" altLang="en-US" dirty="0"/>
              <a:t>：</a:t>
            </a:r>
            <a:r>
              <a:rPr lang="en-US" altLang="zh-CN" dirty="0"/>
              <a:t>start</a:t>
            </a:r>
            <a:r>
              <a:rPr lang="zh-CN" altLang="en-US" dirty="0"/>
              <a:t>来表示掩盖部分的开始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输出部分以</a:t>
            </a:r>
            <a:r>
              <a:rPr lang="en-US" altLang="zh-CN" dirty="0"/>
              <a:t>E</a:t>
            </a:r>
            <a:r>
              <a:rPr lang="zh-CN" altLang="en-US" dirty="0"/>
              <a:t>：</a:t>
            </a:r>
            <a:r>
              <a:rPr lang="en-US" altLang="zh-CN" dirty="0"/>
              <a:t>end</a:t>
            </a:r>
            <a:r>
              <a:rPr lang="zh-CN" altLang="en-US" dirty="0"/>
              <a:t>来作为一个</a:t>
            </a:r>
            <a:r>
              <a:rPr lang="en-US" altLang="zh-CN" dirty="0"/>
              <a:t>span</a:t>
            </a:r>
            <a:r>
              <a:rPr lang="zh-CN" altLang="en-US" dirty="0"/>
              <a:t>预测结果的结束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A29D17-44C3-DCB5-BAF0-F1189988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509" y="1825625"/>
            <a:ext cx="5392360" cy="41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0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E62E2-DDF6-A8BD-E4C5-0485A2B7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Autoregressive Blank Infilling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8E798D1-2ACD-A292-A0A0-81BFEFA9F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992" y="1853905"/>
            <a:ext cx="77780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E62E2-DDF6-A8BD-E4C5-0485A2B7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Autoregressive Blank Infilling-Attention</a:t>
            </a:r>
            <a:r>
              <a:rPr lang="zh-CN" altLang="en-US" dirty="0"/>
              <a:t>机制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32E50-5730-79B4-8EA6-706D80F7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0332" cy="4351338"/>
          </a:xfrm>
        </p:spPr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Part 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中的词彼此可见（保证充分提取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corrupt text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的信息）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Part 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中的词单向可见（既防止了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span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内右侧信息的泄露，也防止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了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span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外右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侧未预测信息的泄露）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Part 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Part 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（空格填充的目标，根据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corrupt text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的信息补全文章）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Part B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打乱顺序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8B87BB-84DB-FF5A-6CD7-44F24207B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532" y="1825624"/>
            <a:ext cx="4724594" cy="455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2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3A4E2-19A5-F860-D9E1-E0A37B67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Autoregressive Blank Infilling-Attention</a:t>
            </a:r>
            <a:r>
              <a:rPr lang="zh-CN" altLang="en-US" dirty="0"/>
              <a:t>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8884-8586-B311-1469-04A442B2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44444"/>
                </a:solidFill>
                <a:effectLst/>
                <a:latin typeface="-apple-system"/>
              </a:rPr>
              <a:t>原文：</a:t>
            </a:r>
            <a:endParaRPr lang="en-US" altLang="zh-CN" b="0" i="0" dirty="0">
              <a:solidFill>
                <a:srgbClr val="444444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444444"/>
                </a:solidFill>
                <a:effectLst/>
                <a:latin typeface="-apple-system"/>
              </a:rPr>
              <a:t>Part A tokens can attend to each other, but cannot attend to any tokens in B. Part B tokens can attend to Part A and antecedents in B, but cannot attend to any subsequent tokens in B.</a:t>
            </a:r>
          </a:p>
          <a:p>
            <a:pPr algn="l"/>
            <a:r>
              <a:rPr lang="en-US" altLang="zh-CN" b="0" i="0" dirty="0">
                <a:solidFill>
                  <a:srgbClr val="444444"/>
                </a:solidFill>
                <a:effectLst/>
                <a:latin typeface="-apple-system"/>
              </a:rPr>
              <a:t>To fully capture the interdependencies between different 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-apple-system"/>
              </a:rPr>
              <a:t>spans,we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-apple-system"/>
              </a:rPr>
              <a:t> randomly permute the order of the spans, similar to the permutation language model</a:t>
            </a:r>
            <a:r>
              <a:rPr lang="en-US" altLang="zh-CN" dirty="0">
                <a:solidFill>
                  <a:srgbClr val="444444"/>
                </a:solidFill>
                <a:latin typeface="-apple-system"/>
              </a:rPr>
              <a:t>.</a:t>
            </a:r>
          </a:p>
          <a:p>
            <a:pPr algn="l"/>
            <a:r>
              <a:rPr lang="en-US" altLang="zh-CN" dirty="0">
                <a:solidFill>
                  <a:srgbClr val="444444"/>
                </a:solidFill>
                <a:latin typeface="-apple-system"/>
              </a:rPr>
              <a:t>In this way, our model automatically learns a bidirectional encoder (for Part A) and a unidirectional decoder (for Part B) in a unified model.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89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E62E2-DDF6-A8BD-E4C5-0485A2B7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Multi-Task Pretraining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32E50-5730-79B4-8EA6-706D80F7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5940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文本层面。从文档中随机采样一个文本片段进行掩码，片段的长度为文档长度的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50%-100%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。这样就能够保证是长文本生成。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句子层面。从文档中随机掩码若干文本片段，每个文本片段必须为完整的句子，被掩码的词数量为整个文档长度的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15%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。这样保证序列到序列条件生成文本的能力。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词元层面。参照上一部分空格填充。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71165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BACCF-862D-937B-1390-B83342F0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1308F-9C8D-4991-E76C-962F5ADEF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uses a single Transformer with several modifications.</a:t>
            </a:r>
          </a:p>
          <a:p>
            <a:r>
              <a:rPr lang="en-US" altLang="zh-CN" dirty="0"/>
              <a:t>rearrange the order of layer normalization and the residual connection.</a:t>
            </a:r>
          </a:p>
          <a:p>
            <a:r>
              <a:rPr lang="en-US" altLang="zh-CN" dirty="0"/>
              <a:t>use a single linear layer for the output token prediction.</a:t>
            </a:r>
          </a:p>
          <a:p>
            <a:r>
              <a:rPr lang="en-US" altLang="zh-CN" dirty="0"/>
              <a:t>replace </a:t>
            </a:r>
            <a:r>
              <a:rPr lang="en-US" altLang="zh-CN" dirty="0" err="1"/>
              <a:t>ReLU</a:t>
            </a:r>
            <a:r>
              <a:rPr lang="en-US" altLang="zh-CN" dirty="0"/>
              <a:t> activation functions with </a:t>
            </a:r>
            <a:r>
              <a:rPr lang="en-US" altLang="zh-CN" dirty="0" err="1"/>
              <a:t>GeLUs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2D Positional Encoding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Finetuning-PET.</a:t>
            </a:r>
          </a:p>
        </p:txBody>
      </p:sp>
    </p:spTree>
    <p:extLst>
      <p:ext uri="{BB962C8B-B14F-4D97-AF65-F5344CB8AC3E}">
        <p14:creationId xmlns:p14="http://schemas.microsoft.com/office/powerpoint/2010/main" val="3295658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1A8DD-6486-281D-153F-78C45B37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2D Positional Encoding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A6EEC-76C3-E2B4-624B-ACA4E5744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5528" cy="4351338"/>
          </a:xfrm>
        </p:spPr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Part A</a:t>
            </a:r>
            <a:r>
              <a:rPr lang="zh-CN" altLang="en-US" dirty="0"/>
              <a:t>，</a:t>
            </a:r>
            <a:r>
              <a:rPr lang="en-US" altLang="zh-CN" dirty="0"/>
              <a:t>position 1</a:t>
            </a:r>
            <a:r>
              <a:rPr lang="zh-CN" altLang="en-US" dirty="0"/>
              <a:t>就是绝对位置，</a:t>
            </a:r>
            <a:r>
              <a:rPr lang="en-US" altLang="zh-CN" dirty="0"/>
              <a:t>position 2</a:t>
            </a:r>
            <a:r>
              <a:rPr lang="zh-CN" altLang="en-US" dirty="0"/>
              <a:t>就是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Part B,  position 1</a:t>
            </a:r>
            <a:r>
              <a:rPr lang="zh-CN" altLang="en-US" dirty="0"/>
              <a:t>就是掩盖位置，</a:t>
            </a:r>
            <a:r>
              <a:rPr lang="en-US" altLang="zh-CN" dirty="0"/>
              <a:t>position 2</a:t>
            </a:r>
            <a:r>
              <a:rPr lang="zh-CN" altLang="en-US" dirty="0"/>
              <a:t>就是句内的相对位置（从</a:t>
            </a:r>
            <a:r>
              <a:rPr lang="en-US" altLang="zh-CN" dirty="0"/>
              <a:t>1</a:t>
            </a:r>
            <a:r>
              <a:rPr lang="zh-CN" altLang="en-US" dirty="0"/>
              <a:t>开始）。</a:t>
            </a:r>
            <a:endParaRPr lang="en-US" altLang="zh-CN" dirty="0"/>
          </a:p>
          <a:p>
            <a:r>
              <a:rPr lang="zh-CN" altLang="en-US" dirty="0"/>
              <a:t>模型能够学习到</a:t>
            </a:r>
            <a:r>
              <a:rPr lang="en-US" altLang="zh-CN" dirty="0"/>
              <a:t>span</a:t>
            </a:r>
            <a:r>
              <a:rPr lang="zh-CN" altLang="en-US" dirty="0"/>
              <a:t>生成的长度，这样可以很好的处理下游任务生成文本的长度不确定的问题。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4549FA-3F59-0637-AEB6-D51ADD4C4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94" y="2690812"/>
            <a:ext cx="42672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70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2C39A-FDCB-76AF-15FA-68A1BA12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Finetuning-PET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881C3-C8CC-B9F5-F8BA-96D6542C0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468" y="1759637"/>
            <a:ext cx="5156463" cy="4351338"/>
          </a:xfrm>
        </p:spPr>
        <p:txBody>
          <a:bodyPr/>
          <a:lstStyle/>
          <a:p>
            <a:r>
              <a:rPr lang="zh-CN" altLang="en-US" dirty="0"/>
              <a:t>对于情感分析的句子，用统一模板</a:t>
            </a:r>
            <a:r>
              <a:rPr lang="en-US" altLang="zh-CN" dirty="0"/>
              <a:t>“{SENTENCE}. It’s really [MASK]”</a:t>
            </a:r>
            <a:r>
              <a:rPr lang="zh-CN" altLang="en-US" dirty="0"/>
              <a:t>进行输入，就巧妙转化为空格填充任务，使模型目标不变。</a:t>
            </a:r>
            <a:endParaRPr lang="en-US" altLang="zh-CN" dirty="0"/>
          </a:p>
          <a:p>
            <a:r>
              <a:rPr lang="zh-CN" altLang="en-US" dirty="0"/>
              <a:t>候选标签也会映射到一个</a:t>
            </a:r>
            <a:r>
              <a:rPr lang="en-US" altLang="zh-CN" dirty="0"/>
              <a:t>verbalizer</a:t>
            </a:r>
            <a:r>
              <a:rPr lang="zh-CN" altLang="en-US" dirty="0"/>
              <a:t>中，比如说判断出是</a:t>
            </a:r>
            <a:r>
              <a:rPr lang="en-US" altLang="zh-CN" dirty="0"/>
              <a:t>positive</a:t>
            </a:r>
            <a:r>
              <a:rPr lang="zh-CN" altLang="en-US" dirty="0"/>
              <a:t>的，就会在</a:t>
            </a:r>
            <a:r>
              <a:rPr lang="en-US" altLang="zh-CN" dirty="0"/>
              <a:t>verbalizer</a:t>
            </a:r>
            <a:r>
              <a:rPr lang="zh-CN" altLang="en-US" dirty="0"/>
              <a:t>中找到对应结果</a:t>
            </a:r>
            <a:r>
              <a:rPr lang="en-US" altLang="zh-CN" dirty="0"/>
              <a:t>good</a:t>
            </a:r>
            <a:r>
              <a:rPr lang="zh-CN" altLang="en-US" dirty="0"/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A59D042-2CA1-EF80-F42C-5538D5805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353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16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7DE5E-687D-04A2-1010-5A467449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 and Analysis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E11F4-0D11-E07B-6695-1E2FA3D5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Comparison with BERT</a:t>
            </a:r>
          </a:p>
          <a:p>
            <a:pPr lvl="1"/>
            <a:r>
              <a:rPr lang="en-US" altLang="zh-CN" dirty="0"/>
              <a:t>BERT fails to capture the interdependencies of masked tokens due to the independence assumption of MLM.</a:t>
            </a:r>
          </a:p>
          <a:p>
            <a:pPr lvl="1"/>
            <a:r>
              <a:rPr lang="en-US" altLang="zh-CN" dirty="0"/>
              <a:t>BERT cannot fill in the blanks of multiple tokens properly.</a:t>
            </a:r>
          </a:p>
          <a:p>
            <a:pPr lvl="1"/>
            <a:r>
              <a:rPr lang="en-US" altLang="zh-CN" dirty="0"/>
              <a:t>To infer the probability of an answer of length l, BERT needs to perform l consecutive predictions. If the length l is unknown, we may need to enumerate all possible lengths.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888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6FAC6-E0DE-25E1-64A8-0BD671C9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Discussion and Analysis 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C0B0B-575A-72AA-A9D7-F7F908F75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Comparison with T5(</a:t>
            </a:r>
            <a:r>
              <a:rPr lang="zh-CN" altLang="en-US" dirty="0"/>
              <a:t>同样提出了一个以空白填充为目标的编码器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T5 uses independent positional encodings for the encoder and decoder, only one of the sentinel tokens is used, leading to a waste of model capacity and inconsistency between pretraining and finetuning.</a:t>
            </a:r>
          </a:p>
          <a:p>
            <a:pPr lvl="1"/>
            <a:r>
              <a:rPr lang="en-US" altLang="zh-CN" dirty="0"/>
              <a:t>T5 always predicts spans in a fixed left-to-right order.</a:t>
            </a:r>
          </a:p>
        </p:txBody>
      </p:sp>
    </p:spTree>
    <p:extLst>
      <p:ext uri="{BB962C8B-B14F-4D97-AF65-F5344CB8AC3E}">
        <p14:creationId xmlns:p14="http://schemas.microsoft.com/office/powerpoint/2010/main" val="244328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2A0E7-36CE-512D-DB29-CD9CB014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Abstract-Introduction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24B91-9DC6-F289-B26C-E5A7D4A7E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have been various types of pretraining architectures including autoencoding models (e.g., BERT), autoregressive models (e.g., GPT), and encoder-decoder models (e.g., T5). However, none of the pretraining frameworks performs the best for all tasks of three main categories including </a:t>
            </a:r>
            <a:r>
              <a:rPr lang="en-US" altLang="zh-CN" b="1" dirty="0"/>
              <a:t>natural language understanding (NLU), unconditional generation, and conditional generation</a:t>
            </a:r>
            <a:r>
              <a:rPr lang="en-US" altLang="zh-CN" dirty="0"/>
              <a:t>. We propose a General Language Model (GLM) based on autoregressive blank infilling to address this challenge.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387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6FAC6-E0DE-25E1-64A8-0BD671C9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Discussion and Analysis 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C0B0B-575A-72AA-A9D7-F7F908F75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Comparison with </a:t>
            </a:r>
            <a:r>
              <a:rPr lang="en-US" altLang="zh-CN" dirty="0" err="1"/>
              <a:t>UniLM</a:t>
            </a:r>
            <a:r>
              <a:rPr lang="zh-CN" altLang="en-US" dirty="0"/>
              <a:t>（同样是集成了三个预训练任务的模型）</a:t>
            </a:r>
            <a:endParaRPr lang="en-US" altLang="zh-CN" dirty="0"/>
          </a:p>
          <a:p>
            <a:pPr lvl="1"/>
            <a:r>
              <a:rPr lang="en-US" altLang="zh-CN" dirty="0" err="1"/>
              <a:t>UniLM</a:t>
            </a:r>
            <a:r>
              <a:rPr lang="en-US" altLang="zh-CN" dirty="0"/>
              <a:t> always replaces masked spans with [MASK] tokens, which limits its ability to model the dependencies between the masked spans and their context.</a:t>
            </a:r>
            <a:r>
              <a:rPr lang="zh-CN" altLang="en-US" dirty="0"/>
              <a:t>（？）</a:t>
            </a:r>
            <a:endParaRPr lang="en-US" altLang="zh-CN" dirty="0"/>
          </a:p>
          <a:p>
            <a:pPr lvl="1"/>
            <a:r>
              <a:rPr lang="en-US" altLang="zh-CN" dirty="0"/>
              <a:t>Finetuning </a:t>
            </a:r>
            <a:r>
              <a:rPr lang="en-US" altLang="zh-CN" dirty="0" err="1"/>
              <a:t>UniLM</a:t>
            </a:r>
            <a:r>
              <a:rPr lang="en-US" altLang="zh-CN" dirty="0"/>
              <a:t> on downstream generation tasks also relies on masked language modeling, which is less efficient.</a:t>
            </a:r>
          </a:p>
        </p:txBody>
      </p:sp>
    </p:spTree>
    <p:extLst>
      <p:ext uri="{BB962C8B-B14F-4D97-AF65-F5344CB8AC3E}">
        <p14:creationId xmlns:p14="http://schemas.microsoft.com/office/powerpoint/2010/main" val="3275744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D00F9-0206-982B-7811-D83813C8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C2390-8985-37E0-D2F2-3CBEC4881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evaluate the multi-task model for NLU, seq2seq, blank infilling, and zero-shot language modeling.</a:t>
            </a:r>
          </a:p>
          <a:p>
            <a:endParaRPr lang="en-US" altLang="zh-CN" dirty="0"/>
          </a:p>
          <a:p>
            <a:r>
              <a:rPr lang="en-US" altLang="zh-CN" dirty="0"/>
              <a:t>Above all, we conclude that GLM effectively shares model parameters across natural language understanding and generation tasks, achieving better performance than a standalone BERT, encoder-decoder, or GPT model.</a:t>
            </a:r>
            <a:r>
              <a:rPr lang="zh-CN" altLang="en-US" dirty="0"/>
              <a:t>（仅仅是比一些比较老的独立模型的结果比较好）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69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D00F9-0206-982B-7811-D83813C8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Experiments-NLU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C2390-8985-37E0-D2F2-3CBEC4881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5F99BF-FE85-7105-900E-B5DEEF214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621" y="1690688"/>
            <a:ext cx="8194758" cy="504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74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D00F9-0206-982B-7811-D83813C8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Experiments-Sequence-to-Sequence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C2390-8985-37E0-D2F2-3CBEC4881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20CED5-C46D-B54C-E047-2A92E3EA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58" y="1690688"/>
            <a:ext cx="5991225" cy="36671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F8D0FF-8B38-1CBC-8196-BDADF6DA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5" y="1747837"/>
            <a:ext cx="57245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41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D00F9-0206-982B-7811-D83813C8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Experiments-Text In filling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C2390-8985-37E0-D2F2-3CBEC4881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F0B24F-2394-E1BC-7F06-729AE31D2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165" y="1690688"/>
            <a:ext cx="7188073" cy="381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74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D00F9-0206-982B-7811-D83813C8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Experiments-zero-shot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C2390-8985-37E0-D2F2-3CBEC4881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D39527-F64E-29AD-2913-DF797BB6E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945" y="1322543"/>
            <a:ext cx="4332109" cy="485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75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D00F9-0206-982B-7811-D83813C8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C2390-8985-37E0-D2F2-3CBEC4881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GLM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的出发点非常好（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100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分），设计很不错（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90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分），性能没有很惊艳（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85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分），同时我认为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GLM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还可以为其他自然语言理解任务提供更加丰富的建模形式（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95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50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19F06-DE67-6160-A494-43841B1B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主流预训练任务及框架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5B854-F4D7-7FBA-E361-CB3384687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autoregressive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自回归模型的代表是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GPT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，本质上是一个从左到右的语言模型，常用于无条件生成任务（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unconditional generation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refers to generating text as a language model without finetuning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比如用来生成文章，做一些无中生有的任务。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缺点也很明显，就是其单向注意力机制，不能完全捕捉自然语言理解任务中的上下文之间的内容之间的关系。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A05401-D063-9651-0EA8-FE5B11623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50" y="4419205"/>
            <a:ext cx="7636497" cy="18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7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19F06-DE67-6160-A494-43841B1B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主流预训练任务及框架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5B854-F4D7-7FBA-E361-CB3384687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autoencoding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自编码模型是通过某个降噪目标（如掩码语言模型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Masked Language Model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）训练的语言编码器，如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BERT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。自编码模型擅长自然语言理解任务（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natural language understanding tasks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），常被用来生成句子的上下文表示。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比如完型填空，文章补全。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但其很难直接用于文章生成这类任务中。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0615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19F06-DE67-6160-A494-43841B1B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主流预训练任务及框架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5B854-F4D7-7FBA-E361-CB3384687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encoder-decoder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则是一个完整的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Transformer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结构，包含一个编码器和一个解码器，以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为代表，常用于有条件的生成任务 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conditional generation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refers to sequence-to-sequence tasks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比如文本摘要和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QA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任务。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这类框架如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，在使用于自然语言理解和条件生成任务时，则需要更多的参数才能达到如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Bert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及其变种模型的表现。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57F500-405C-2482-A568-7196F562D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91" y="4403595"/>
            <a:ext cx="5438775" cy="1123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B048E8-5504-05A2-4ED9-37DA6716E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141" y="5336578"/>
            <a:ext cx="54578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8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2D3BA-4C01-180C-94A5-F56CE96C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GLM:General</a:t>
            </a:r>
            <a:r>
              <a:rPr lang="en-US" altLang="zh-CN" dirty="0"/>
              <a:t> Language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F275C-C111-773B-EC8E-89203343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本身是基于自回归空格填充思想。</a:t>
            </a:r>
            <a:endParaRPr lang="en-US" altLang="zh-CN" dirty="0"/>
          </a:p>
          <a:p>
            <a:r>
              <a:rPr lang="zh-CN" altLang="en-US" dirty="0"/>
              <a:t>核心方法是按照自编码模型（</a:t>
            </a:r>
            <a:r>
              <a:rPr lang="en-US" altLang="zh-CN" dirty="0"/>
              <a:t>MLM</a:t>
            </a:r>
            <a:r>
              <a:rPr lang="zh-CN" altLang="en-US" dirty="0"/>
              <a:t>，</a:t>
            </a:r>
            <a:r>
              <a:rPr lang="en-US" altLang="zh-CN" dirty="0"/>
              <a:t>Bert</a:t>
            </a:r>
            <a:r>
              <a:rPr lang="zh-CN" altLang="en-US" dirty="0"/>
              <a:t>模型）的思想从输入文本中随机删除连续标记的跨度（</a:t>
            </a:r>
            <a:r>
              <a:rPr lang="en-US" altLang="zh-CN" dirty="0"/>
              <a:t>Span</a:t>
            </a:r>
            <a:r>
              <a:rPr lang="zh-CN" altLang="en-US" dirty="0"/>
              <a:t>），并按照自回归模型的思想训练模型以顺序的方式重建该跨度（</a:t>
            </a:r>
            <a:r>
              <a:rPr lang="en-US" altLang="zh-CN" dirty="0"/>
              <a:t>Span</a:t>
            </a:r>
            <a:r>
              <a:rPr lang="zh-CN" altLang="en-US" dirty="0"/>
              <a:t>）。（</a:t>
            </a:r>
            <a:r>
              <a:rPr lang="en-US" altLang="zh-CN" dirty="0"/>
              <a:t>Attention</a:t>
            </a:r>
            <a:r>
              <a:rPr lang="zh-CN" altLang="en-US" dirty="0"/>
              <a:t>机制）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1A9666-FCEF-4E24-C829-A95404B14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99" y="3593118"/>
            <a:ext cx="5835978" cy="326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0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2D3BA-4C01-180C-94A5-F56CE96C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GLM:General</a:t>
            </a:r>
            <a:r>
              <a:rPr lang="en-US" altLang="zh-CN" dirty="0"/>
              <a:t> Language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F275C-C111-773B-EC8E-89203343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通过改变缺失跨度（</a:t>
            </a:r>
            <a:r>
              <a:rPr lang="en-US" altLang="zh-CN" dirty="0"/>
              <a:t>Span</a:t>
            </a:r>
            <a:r>
              <a:rPr lang="zh-CN" altLang="en-US" dirty="0"/>
              <a:t>）的数量和长度，</a:t>
            </a:r>
            <a:r>
              <a:rPr lang="en-US" altLang="zh-CN" dirty="0"/>
              <a:t>GLM</a:t>
            </a:r>
            <a:r>
              <a:rPr lang="zh-CN" altLang="en-US" dirty="0"/>
              <a:t>就可以进行三类预训练任务且表现出色。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当被掩码的片段长度为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的时候，空格填充任务等价于掩码语言建模；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当将文本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和文本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拼接在一起，然后将文本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整体掩码掉，空格填充任务就等价于条件语言生成任务。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当全部的文本都被掩码时，空格填充任务就等价于无条件语言生成任务。</a:t>
            </a:r>
            <a:endParaRPr lang="en-US" altLang="zh-CN" dirty="0"/>
          </a:p>
          <a:p>
            <a:r>
              <a:rPr lang="en-US" altLang="zh-CN" dirty="0"/>
              <a:t>GLM</a:t>
            </a:r>
            <a:r>
              <a:rPr lang="zh-CN" altLang="en-US" dirty="0"/>
              <a:t>中在此基础上使用了</a:t>
            </a:r>
            <a:r>
              <a:rPr lang="en-US" altLang="zh-CN" dirty="0"/>
              <a:t>span shuffling</a:t>
            </a:r>
            <a:r>
              <a:rPr lang="zh-CN" altLang="en-US" dirty="0"/>
              <a:t>、</a:t>
            </a:r>
            <a:r>
              <a:rPr lang="en-US" altLang="zh-CN" dirty="0"/>
              <a:t>2D positional encoding</a:t>
            </a:r>
            <a:r>
              <a:rPr lang="zh-CN" altLang="en-US" dirty="0"/>
              <a:t>和</a:t>
            </a:r>
            <a:r>
              <a:rPr lang="en-US" altLang="zh-CN" dirty="0"/>
              <a:t>PET </a:t>
            </a:r>
            <a:r>
              <a:rPr lang="zh-CN" altLang="en-US" dirty="0"/>
              <a:t>，使其表现比这些主流预训练模型更加优秀。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838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331CE-DE30-C429-A5C0-9762BEE6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GLM:General</a:t>
            </a:r>
            <a:r>
              <a:rPr lang="en-US" altLang="zh-CN" dirty="0"/>
              <a:t> Language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621A2-E91B-45CC-8582-D936F84B9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Autoregressive Blank Infilling</a:t>
            </a:r>
          </a:p>
          <a:p>
            <a:r>
              <a:rPr lang="en-US" altLang="zh-CN" dirty="0"/>
              <a:t>Multi-Task Pretraining</a:t>
            </a:r>
          </a:p>
          <a:p>
            <a:r>
              <a:rPr lang="en-US" altLang="zh-CN" dirty="0"/>
              <a:t>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4857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E62E2-DDF6-A8BD-E4C5-0485A2B7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Autoregressive Blank Infilling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32E50-5730-79B4-8EA6-706D80F7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2309" cy="4351338"/>
          </a:xfrm>
        </p:spPr>
        <p:txBody>
          <a:bodyPr/>
          <a:lstStyle/>
          <a:p>
            <a:r>
              <a:rPr lang="zh-CN" altLang="en-US" dirty="0"/>
              <a:t>将输入文本的部分掩盖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掩盖部分用</a:t>
            </a:r>
            <a:r>
              <a:rPr lang="en-US" altLang="zh-CN" dirty="0"/>
              <a:t>masked</a:t>
            </a:r>
            <a:r>
              <a:rPr lang="zh-CN" altLang="en-US" dirty="0"/>
              <a:t>替代的原句作为</a:t>
            </a:r>
            <a:r>
              <a:rPr lang="en-US" altLang="zh-CN" dirty="0"/>
              <a:t>Part A</a:t>
            </a:r>
            <a:r>
              <a:rPr lang="zh-CN" altLang="en-US" dirty="0"/>
              <a:t>输入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掩盖部分重新</a:t>
            </a:r>
            <a:r>
              <a:rPr lang="zh-CN" altLang="en-US" b="1" dirty="0"/>
              <a:t>打乱</a:t>
            </a:r>
            <a:r>
              <a:rPr lang="zh-CN" altLang="en-US" dirty="0"/>
              <a:t>（保证充分考虑掩盖部分之间的信息关系，后见</a:t>
            </a:r>
            <a:r>
              <a:rPr lang="en-US" altLang="zh-CN" dirty="0"/>
              <a:t>Attention</a:t>
            </a:r>
            <a:r>
              <a:rPr lang="zh-CN" altLang="en-US" dirty="0"/>
              <a:t>部分）排序作为</a:t>
            </a:r>
            <a:r>
              <a:rPr lang="en-US" altLang="zh-CN" dirty="0"/>
              <a:t>Part B</a:t>
            </a:r>
            <a:r>
              <a:rPr lang="zh-CN" altLang="en-US" dirty="0"/>
              <a:t>预输入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2D307D-9035-F767-E38C-53ABFE213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496" y="1476930"/>
            <a:ext cx="4398046" cy="451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7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1884</Words>
  <Application>Microsoft Office PowerPoint</Application>
  <PresentationFormat>宽屏</PresentationFormat>
  <Paragraphs>141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Abstract-Introduction</vt:lpstr>
      <vt:lpstr>主流预训练任务及框架</vt:lpstr>
      <vt:lpstr>主流预训练任务及框架</vt:lpstr>
      <vt:lpstr>主流预训练任务及框架</vt:lpstr>
      <vt:lpstr>GLM:General Language Model</vt:lpstr>
      <vt:lpstr>GLM:General Language Model</vt:lpstr>
      <vt:lpstr>GLM:General Language Model</vt:lpstr>
      <vt:lpstr>Autoregressive Blank Infilling</vt:lpstr>
      <vt:lpstr>Autoregressive Blank Infilling</vt:lpstr>
      <vt:lpstr>Autoregressive Blank Infilling</vt:lpstr>
      <vt:lpstr>Autoregressive Blank Infilling-Attention机制</vt:lpstr>
      <vt:lpstr>Autoregressive Blank Infilling-Attention机制</vt:lpstr>
      <vt:lpstr>Multi-Task Pretraining</vt:lpstr>
      <vt:lpstr>Model Architecture</vt:lpstr>
      <vt:lpstr>2D Positional Encoding </vt:lpstr>
      <vt:lpstr>Finetuning-PET</vt:lpstr>
      <vt:lpstr>Discussion and Analysis </vt:lpstr>
      <vt:lpstr>Discussion and Analysis </vt:lpstr>
      <vt:lpstr>Discussion and Analysis </vt:lpstr>
      <vt:lpstr>Experiments</vt:lpstr>
      <vt:lpstr>Experiments-NLU</vt:lpstr>
      <vt:lpstr>Experiments-Sequence-to-Sequence</vt:lpstr>
      <vt:lpstr>Experiments-Text In filling</vt:lpstr>
      <vt:lpstr>Experiments-zero-shot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俊成</dc:creator>
  <cp:lastModifiedBy>赵 俊成</cp:lastModifiedBy>
  <cp:revision>88</cp:revision>
  <dcterms:created xsi:type="dcterms:W3CDTF">2022-11-08T07:38:22Z</dcterms:created>
  <dcterms:modified xsi:type="dcterms:W3CDTF">2022-11-14T03:10:07Z</dcterms:modified>
</cp:coreProperties>
</file>