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0"/>
  </p:notesMasterIdLst>
  <p:sldIdLst>
    <p:sldId id="258" r:id="rId2"/>
    <p:sldId id="256" r:id="rId3"/>
    <p:sldId id="259" r:id="rId4"/>
    <p:sldId id="257" r:id="rId5"/>
    <p:sldId id="263" r:id="rId6"/>
    <p:sldId id="260" r:id="rId7"/>
    <p:sldId id="261" r:id="rId8"/>
    <p:sldId id="27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F390-7CCA-4593-9508-102012BA9A89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FB96D-199B-4368-9901-015D3CBE4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1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3151188" y="0"/>
            <a:ext cx="11303001" cy="635952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673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更改文字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绘图工具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填充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增加减少图片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/>
              <a:t>】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更改图片色彩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图片工具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色彩（重新着色）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选择您喜欢的色彩</a:t>
            </a:r>
            <a:br>
              <a:rPr lang="zh-CN" altLang="en-US"/>
            </a:br>
            <a:r>
              <a:rPr lang="zh-CN" altLang="en-US">
                <a:ea typeface="宋体" panose="02010600030101010101" pitchFamily="2" charset="-122"/>
              </a:rPr>
              <a:t>下载更多模板、视频教程：</a:t>
            </a:r>
            <a:r>
              <a:rPr lang="en-US" altLang="zh-CN"/>
              <a:t>http://www.mysoeasy.com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076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916238" y="0"/>
            <a:ext cx="8407401" cy="472916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更改文字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绘图工具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填充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增加减少图片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/>
              <a:t>】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>
                <a:ea typeface="宋体" panose="02010600030101010101" pitchFamily="2" charset="-122"/>
              </a:rPr>
              <a:t>更改图片色彩</a:t>
            </a:r>
            <a:r>
              <a:rPr lang="en-US" altLang="zh-CN"/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图片工具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色彩（重新着色）</a:t>
            </a:r>
            <a:r>
              <a:rPr lang="en-US" altLang="zh-CN"/>
              <a:t>》</a:t>
            </a:r>
            <a:r>
              <a:rPr lang="zh-CN" altLang="en-US">
                <a:ea typeface="宋体" panose="02010600030101010101" pitchFamily="2" charset="-122"/>
              </a:rPr>
              <a:t>选择您喜欢的色彩</a:t>
            </a:r>
            <a:br>
              <a:rPr lang="zh-CN" altLang="en-US"/>
            </a:br>
            <a:r>
              <a:rPr lang="zh-CN" altLang="en-US">
                <a:ea typeface="宋体" panose="02010600030101010101" pitchFamily="2" charset="-122"/>
              </a:rPr>
              <a:t>下载更多模板、视频教程：</a:t>
            </a:r>
            <a:r>
              <a:rPr lang="en-US" altLang="zh-CN"/>
              <a:t>http://www.mysoeasy.com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51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8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9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8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1C13B33-1129-49E3-A425-DD334F53BEEC}" type="datetime1">
              <a:rPr lang="zh-CN" altLang="en-US"/>
              <a:pPr/>
              <a:t>2016/5/20</a:t>
            </a:fld>
            <a:endParaRPr lang="zh-CN" alt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7DD105C5-F88D-4DC3-984A-2C720F00AD6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11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6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9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9E46-99A5-4313-9F0D-6D7E3D8E479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980788-A87C-4943-B27D-E44D1EDFD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9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MOGIC Compiler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955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8468" y="1294228"/>
            <a:ext cx="10325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 IR</a:t>
            </a:r>
            <a:r>
              <a:rPr lang="zh-CN" altLang="en-US" dirty="0"/>
              <a:t>树仅仅是一个学术上非常好用的东西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线性</a:t>
            </a:r>
            <a:r>
              <a:rPr lang="en-US" altLang="zh-CN" dirty="0"/>
              <a:t>IR——</a:t>
            </a:r>
            <a:r>
              <a:rPr lang="zh-CN" altLang="en-US" dirty="0"/>
              <a:t>三地址码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由于神秘力量的指引，选择了</a:t>
            </a:r>
            <a:r>
              <a:rPr lang="en-US" altLang="zh-CN" dirty="0"/>
              <a:t>ILOC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没有</a:t>
            </a:r>
            <a:r>
              <a:rPr lang="en-US" altLang="zh-CN" dirty="0"/>
              <a:t>Call</a:t>
            </a:r>
            <a:r>
              <a:rPr lang="zh-CN" altLang="en-US" dirty="0"/>
              <a:t>简化函数调用，代码的正确性非常难以检查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大救星乐乐</a:t>
            </a:r>
          </a:p>
        </p:txBody>
      </p:sp>
    </p:spTree>
    <p:extLst>
      <p:ext uri="{BB962C8B-B14F-4D97-AF65-F5344CB8AC3E}">
        <p14:creationId xmlns:p14="http://schemas.microsoft.com/office/powerpoint/2010/main" val="161555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45698" y="1775482"/>
            <a:ext cx="9983372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@Override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IR_node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visitExclusive_or_expr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(MogicParser.Exclusive_or_exprContext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.exclusive_or_expr()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visitAnd_expr(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.and_expr())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IRList ans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IRList()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IR_node l = visitExclusive_or_expr(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.exclusive_or_expr())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IR_node r = visitAnd_expr(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.and_expr())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ans.addLast(l.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ans.addLast(r.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Reg bitxor_reg = Reg.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NextRes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"int"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ans.addLast(emit(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"xor"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bitxor_reg))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return 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IR_node(ans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bitxor_reg)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55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6265" y="1744394"/>
            <a:ext cx="9720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为了检查正确性，决定先写</a:t>
            </a:r>
            <a:r>
              <a:rPr lang="en-US" altLang="zh-CN" dirty="0"/>
              <a:t>memory to memory model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栈桢布局：</a:t>
            </a:r>
            <a:endParaRPr lang="en-US" altLang="zh-CN" dirty="0"/>
          </a:p>
          <a:p>
            <a:r>
              <a:rPr lang="zh-CN" altLang="en-US" dirty="0"/>
              <a:t>在每一层中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局部变量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返回地址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347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听闻有人</a:t>
            </a:r>
            <a:r>
              <a:rPr lang="en-US" altLang="zh-CN" dirty="0"/>
              <a:t>memory to memory model</a:t>
            </a:r>
            <a:r>
              <a:rPr lang="zh-CN" altLang="en-US" dirty="0"/>
              <a:t>跑过了几乎所有的点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9994" y="1547446"/>
            <a:ext cx="10297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喜笑颜开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决心坚持</a:t>
            </a:r>
            <a:r>
              <a:rPr lang="en-US" altLang="zh-CN" dirty="0"/>
              <a:t>MEMORY TO MEMORY MODEL</a:t>
            </a:r>
            <a:r>
              <a:rPr lang="zh-CN" altLang="en-US" dirty="0"/>
              <a:t>的发展道路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实测结果：网络流没跑出来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门限：</a:t>
            </a:r>
            <a:r>
              <a:rPr lang="en-US" altLang="zh-CN" dirty="0"/>
              <a:t>6/18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54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MOGIC</a:t>
            </a:r>
            <a:r>
              <a:rPr lang="zh-CN" altLang="en-US" dirty="0"/>
              <a:t>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8412" y="1417638"/>
            <a:ext cx="10635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= a + b;</a:t>
            </a:r>
          </a:p>
          <a:p>
            <a:endParaRPr lang="en-US" altLang="zh-CN" strike="sngStrike" dirty="0"/>
          </a:p>
          <a:p>
            <a:r>
              <a:rPr lang="en-US" altLang="zh-CN" strike="sngStrike" dirty="0"/>
              <a:t>	</a:t>
            </a:r>
            <a:r>
              <a:rPr lang="zh-CN" altLang="en-US" strike="sngStrike" dirty="0"/>
              <a:t>每个临时变量在栈中都有对应位置？</a:t>
            </a:r>
            <a:endParaRPr lang="en-US" altLang="zh-CN" dirty="0"/>
          </a:p>
          <a:p>
            <a:endParaRPr lang="en-US" altLang="zh-CN" strike="sngStrike" dirty="0"/>
          </a:p>
          <a:p>
            <a:endParaRPr lang="en-US" altLang="zh-CN" strike="sngStrike" dirty="0"/>
          </a:p>
          <a:p>
            <a:r>
              <a:rPr lang="en-US" altLang="zh-CN" dirty="0"/>
              <a:t>	</a:t>
            </a:r>
            <a:r>
              <a:rPr lang="zh-CN" altLang="en-US" dirty="0"/>
              <a:t>给临时变量分配寄存器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门限：</a:t>
            </a:r>
            <a:r>
              <a:rPr lang="en-US" altLang="zh-CN" dirty="0"/>
              <a:t>12/18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99025" y="3244850"/>
            <a:ext cx="5635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expr-5110309085-jintianxing.mx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62514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38418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93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重大发现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5249" y="1800665"/>
            <a:ext cx="10775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数组访问和类成员访问取地址过程是一个瓶颈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+1</a:t>
            </a:r>
          </a:p>
          <a:p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4</a:t>
            </a:r>
          </a:p>
          <a:p>
            <a:endParaRPr lang="en-US" altLang="zh-CN" dirty="0"/>
          </a:p>
          <a:p>
            <a:r>
              <a:rPr lang="zh-CN" altLang="en-US" dirty="0"/>
              <a:t>手写</a:t>
            </a:r>
            <a:r>
              <a:rPr lang="en-US" altLang="zh-CN" dirty="0"/>
              <a:t>MIPS	</a:t>
            </a:r>
            <a:r>
              <a:rPr lang="zh-CN" altLang="en-US" dirty="0"/>
              <a:t>取地址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门限：</a:t>
            </a:r>
            <a:r>
              <a:rPr lang="en-US" altLang="zh-CN" dirty="0"/>
              <a:t>14/18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67272" y="3638746"/>
            <a:ext cx="605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queens-5100379110-daibo.mx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1500000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2118389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1407483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44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更强的优化</a:t>
            </a:r>
            <a:r>
              <a:rPr lang="zh-CN" altLang="en-US" strike="sngStrike" dirty="0"/>
              <a:t>更强的窥孔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1009" y="1417638"/>
            <a:ext cx="10016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数据中所有的</a:t>
            </a:r>
            <a:r>
              <a:rPr lang="en-US" altLang="zh-CN" dirty="0"/>
              <a:t>for</a:t>
            </a:r>
            <a:r>
              <a:rPr lang="zh-CN" altLang="en-US" dirty="0"/>
              <a:t>语句写的都很正常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捕捉循环变量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单独分配寄存器，大量减少</a:t>
            </a:r>
            <a:r>
              <a:rPr lang="en-US" altLang="zh-CN" dirty="0" err="1"/>
              <a:t>lw</a:t>
            </a:r>
            <a:r>
              <a:rPr lang="en-US" altLang="zh-CN" dirty="0"/>
              <a:t> </a:t>
            </a:r>
            <a:r>
              <a:rPr lang="en-US" altLang="zh-CN" dirty="0" err="1"/>
              <a:t>sw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门限：</a:t>
            </a:r>
            <a:r>
              <a:rPr lang="en-US" altLang="zh-CN" dirty="0"/>
              <a:t>16/18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000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6535" y="2187844"/>
            <a:ext cx="7479323" cy="1694840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THANK YOU!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978463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年少无知时写的架构</a:t>
            </a:r>
          </a:p>
        </p:txBody>
      </p:sp>
    </p:spTree>
    <p:extLst>
      <p:ext uri="{BB962C8B-B14F-4D97-AF65-F5344CB8AC3E}">
        <p14:creationId xmlns:p14="http://schemas.microsoft.com/office/powerpoint/2010/main" val="3311992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FD55-B71F-4349-A6AC-09AA2F2AA587}" type="slidenum">
              <a:rPr lang="zh-CN" altLang="en-US"/>
              <a:pPr/>
              <a:t>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14" name="直接连接符 2"/>
          <p:cNvSpPr>
            <a:spLocks noChangeShapeType="1"/>
          </p:cNvSpPr>
          <p:nvPr/>
        </p:nvSpPr>
        <p:spPr bwMode="auto">
          <a:xfrm>
            <a:off x="9120188" y="1847850"/>
            <a:ext cx="1547812" cy="0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5" name="直接连接符 5"/>
          <p:cNvSpPr>
            <a:spLocks noChangeShapeType="1"/>
          </p:cNvSpPr>
          <p:nvPr/>
        </p:nvSpPr>
        <p:spPr bwMode="auto">
          <a:xfrm>
            <a:off x="9134475" y="1847850"/>
            <a:ext cx="1588" cy="1365250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6" name="直接连接符 7"/>
          <p:cNvSpPr>
            <a:spLocks noChangeShapeType="1"/>
          </p:cNvSpPr>
          <p:nvPr/>
        </p:nvSpPr>
        <p:spPr bwMode="auto">
          <a:xfrm>
            <a:off x="7600951" y="3213100"/>
            <a:ext cx="1547813" cy="0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7" name="直接连接符 8"/>
          <p:cNvSpPr>
            <a:spLocks noChangeShapeType="1"/>
          </p:cNvSpPr>
          <p:nvPr/>
        </p:nvSpPr>
        <p:spPr bwMode="auto">
          <a:xfrm>
            <a:off x="7616825" y="3213100"/>
            <a:ext cx="0" cy="1365250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8" name="直接连接符 9"/>
          <p:cNvSpPr>
            <a:spLocks noChangeShapeType="1"/>
          </p:cNvSpPr>
          <p:nvPr/>
        </p:nvSpPr>
        <p:spPr bwMode="auto">
          <a:xfrm>
            <a:off x="6089651" y="4578350"/>
            <a:ext cx="1547813" cy="0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9" name="直接连接符 10"/>
          <p:cNvSpPr>
            <a:spLocks noChangeShapeType="1"/>
          </p:cNvSpPr>
          <p:nvPr/>
        </p:nvSpPr>
        <p:spPr bwMode="auto">
          <a:xfrm>
            <a:off x="6103939" y="4578350"/>
            <a:ext cx="1587" cy="1365250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0" name="直接连接符 11"/>
          <p:cNvSpPr>
            <a:spLocks noChangeShapeType="1"/>
          </p:cNvSpPr>
          <p:nvPr/>
        </p:nvSpPr>
        <p:spPr bwMode="auto">
          <a:xfrm>
            <a:off x="4591051" y="5943600"/>
            <a:ext cx="1547813" cy="1588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1" name="直接连接符 12"/>
          <p:cNvSpPr>
            <a:spLocks noChangeShapeType="1"/>
          </p:cNvSpPr>
          <p:nvPr/>
        </p:nvSpPr>
        <p:spPr bwMode="auto">
          <a:xfrm>
            <a:off x="4606925" y="5943600"/>
            <a:ext cx="0" cy="914400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椭圆 16"/>
          <p:cNvSpPr>
            <a:spLocks noChangeArrowheads="1"/>
          </p:cNvSpPr>
          <p:nvPr/>
        </p:nvSpPr>
        <p:spPr bwMode="auto">
          <a:xfrm>
            <a:off x="9336089" y="836614"/>
            <a:ext cx="1011237" cy="1011237"/>
          </a:xfrm>
          <a:prstGeom prst="ellipse">
            <a:avLst/>
          </a:prstGeom>
          <a:noFill/>
          <a:ln w="38100" cap="flat" cmpd="sng">
            <a:solidFill>
              <a:srgbClr val="C898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C89800"/>
              </a:solidFill>
            </a:endParaRPr>
          </a:p>
        </p:txBody>
      </p:sp>
      <p:sp>
        <p:nvSpPr>
          <p:cNvPr id="115723" name="椭圆 18"/>
          <p:cNvSpPr>
            <a:spLocks noChangeArrowheads="1"/>
          </p:cNvSpPr>
          <p:nvPr/>
        </p:nvSpPr>
        <p:spPr bwMode="auto">
          <a:xfrm>
            <a:off x="9444039" y="942976"/>
            <a:ext cx="795337" cy="796925"/>
          </a:xfrm>
          <a:prstGeom prst="ellipse">
            <a:avLst/>
          </a:prstGeom>
          <a:noFill/>
          <a:ln w="25400" cap="flat" cmpd="sng">
            <a:solidFill>
              <a:srgbClr val="C89800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5724" name="TextBox 19"/>
          <p:cNvSpPr>
            <a:spLocks noChangeArrowheads="1"/>
          </p:cNvSpPr>
          <p:nvPr/>
        </p:nvSpPr>
        <p:spPr bwMode="auto">
          <a:xfrm>
            <a:off x="9625014" y="1003300"/>
            <a:ext cx="4984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C89800"/>
              </a:solidFill>
              <a:sym typeface="微软雅黑" panose="020B0503020204020204" pitchFamily="34" charset="-122"/>
            </a:endParaRPr>
          </a:p>
        </p:txBody>
      </p:sp>
      <p:sp>
        <p:nvSpPr>
          <p:cNvPr id="115725" name="直接箭头连接符 22"/>
          <p:cNvSpPr>
            <a:spLocks noChangeShapeType="1"/>
          </p:cNvSpPr>
          <p:nvPr/>
        </p:nvSpPr>
        <p:spPr bwMode="auto">
          <a:xfrm>
            <a:off x="1881981" y="1508125"/>
            <a:ext cx="7462838" cy="0"/>
          </a:xfrm>
          <a:prstGeom prst="straightConnector1">
            <a:avLst/>
          </a:prstGeom>
          <a:noFill/>
          <a:ln w="28575" cap="flat" cmpd="sng">
            <a:solidFill>
              <a:srgbClr val="C89800"/>
            </a:solidFill>
            <a:prstDash val="dashDot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6" name="TextBox 25"/>
          <p:cNvSpPr>
            <a:spLocks noChangeArrowheads="1"/>
          </p:cNvSpPr>
          <p:nvPr/>
        </p:nvSpPr>
        <p:spPr bwMode="auto">
          <a:xfrm>
            <a:off x="1265047" y="360592"/>
            <a:ext cx="220284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MIPS</a:t>
            </a:r>
            <a:endParaRPr lang="zh-CN" altLang="en-US" sz="6000" b="1" dirty="0">
              <a:solidFill>
                <a:srgbClr val="C898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727" name="TextBox 26"/>
          <p:cNvSpPr>
            <a:spLocks noChangeArrowheads="1"/>
          </p:cNvSpPr>
          <p:nvPr/>
        </p:nvSpPr>
        <p:spPr bwMode="auto">
          <a:xfrm>
            <a:off x="3467894" y="839552"/>
            <a:ext cx="5033963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Memory to memory model+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伪寄存器分配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728" name="椭圆 29"/>
          <p:cNvSpPr>
            <a:spLocks noChangeArrowheads="1"/>
          </p:cNvSpPr>
          <p:nvPr/>
        </p:nvSpPr>
        <p:spPr bwMode="auto">
          <a:xfrm>
            <a:off x="7870825" y="2201864"/>
            <a:ext cx="1009650" cy="1011237"/>
          </a:xfrm>
          <a:prstGeom prst="ellipse">
            <a:avLst/>
          </a:prstGeom>
          <a:noFill/>
          <a:ln w="38100" cap="flat" cmpd="sng">
            <a:solidFill>
              <a:srgbClr val="C898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C89800"/>
              </a:solidFill>
            </a:endParaRPr>
          </a:p>
        </p:txBody>
      </p:sp>
      <p:sp>
        <p:nvSpPr>
          <p:cNvPr id="115729" name="椭圆 30"/>
          <p:cNvSpPr>
            <a:spLocks noChangeArrowheads="1"/>
          </p:cNvSpPr>
          <p:nvPr/>
        </p:nvSpPr>
        <p:spPr bwMode="auto">
          <a:xfrm>
            <a:off x="7977189" y="2309814"/>
            <a:ext cx="796925" cy="795337"/>
          </a:xfrm>
          <a:prstGeom prst="ellipse">
            <a:avLst/>
          </a:prstGeom>
          <a:noFill/>
          <a:ln w="25400" cap="flat" cmpd="sng">
            <a:solidFill>
              <a:srgbClr val="C89800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5730" name="TextBox 31"/>
          <p:cNvSpPr>
            <a:spLocks noChangeArrowheads="1"/>
          </p:cNvSpPr>
          <p:nvPr/>
        </p:nvSpPr>
        <p:spPr bwMode="auto">
          <a:xfrm>
            <a:off x="8158163" y="2368550"/>
            <a:ext cx="5000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C89800"/>
              </a:solidFill>
              <a:sym typeface="微软雅黑" panose="020B0503020204020204" pitchFamily="34" charset="-122"/>
            </a:endParaRPr>
          </a:p>
        </p:txBody>
      </p:sp>
      <p:sp>
        <p:nvSpPr>
          <p:cNvPr id="115731" name="直接箭头连接符 32"/>
          <p:cNvSpPr>
            <a:spLocks noChangeShapeType="1"/>
          </p:cNvSpPr>
          <p:nvPr/>
        </p:nvSpPr>
        <p:spPr bwMode="auto">
          <a:xfrm>
            <a:off x="1873251" y="2897188"/>
            <a:ext cx="5997575" cy="25400"/>
          </a:xfrm>
          <a:prstGeom prst="straightConnector1">
            <a:avLst/>
          </a:prstGeom>
          <a:noFill/>
          <a:ln w="28575" cap="flat" cmpd="sng">
            <a:solidFill>
              <a:srgbClr val="C89800"/>
            </a:solidFill>
            <a:prstDash val="dashDot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2" name="TextBox 33"/>
          <p:cNvSpPr>
            <a:spLocks noChangeArrowheads="1"/>
          </p:cNvSpPr>
          <p:nvPr/>
        </p:nvSpPr>
        <p:spPr bwMode="auto">
          <a:xfrm>
            <a:off x="1340983" y="183394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中间代码</a:t>
            </a:r>
          </a:p>
        </p:txBody>
      </p:sp>
      <p:sp>
        <p:nvSpPr>
          <p:cNvPr id="115733" name="TextBox 34"/>
          <p:cNvSpPr>
            <a:spLocks noChangeArrowheads="1"/>
          </p:cNvSpPr>
          <p:nvPr/>
        </p:nvSpPr>
        <p:spPr bwMode="auto">
          <a:xfrm>
            <a:off x="3481388" y="1753059"/>
            <a:ext cx="362279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采用三地址码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ILOC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734" name="椭圆 36"/>
          <p:cNvSpPr>
            <a:spLocks noChangeArrowheads="1"/>
          </p:cNvSpPr>
          <p:nvPr/>
        </p:nvSpPr>
        <p:spPr bwMode="auto">
          <a:xfrm>
            <a:off x="6346825" y="3556000"/>
            <a:ext cx="1011238" cy="1011238"/>
          </a:xfrm>
          <a:prstGeom prst="ellipse">
            <a:avLst/>
          </a:prstGeom>
          <a:noFill/>
          <a:ln w="38100" cap="flat" cmpd="sng">
            <a:solidFill>
              <a:srgbClr val="C898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C89800"/>
              </a:solidFill>
            </a:endParaRPr>
          </a:p>
        </p:txBody>
      </p:sp>
      <p:sp>
        <p:nvSpPr>
          <p:cNvPr id="115735" name="椭圆 37"/>
          <p:cNvSpPr>
            <a:spLocks noChangeArrowheads="1"/>
          </p:cNvSpPr>
          <p:nvPr/>
        </p:nvSpPr>
        <p:spPr bwMode="auto">
          <a:xfrm>
            <a:off x="6454776" y="3663950"/>
            <a:ext cx="796925" cy="795338"/>
          </a:xfrm>
          <a:prstGeom prst="ellipse">
            <a:avLst/>
          </a:prstGeom>
          <a:noFill/>
          <a:ln w="25400" cap="flat" cmpd="sng">
            <a:solidFill>
              <a:srgbClr val="C89800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5736" name="TextBox 38"/>
          <p:cNvSpPr>
            <a:spLocks noChangeArrowheads="1"/>
          </p:cNvSpPr>
          <p:nvPr/>
        </p:nvSpPr>
        <p:spPr bwMode="auto">
          <a:xfrm>
            <a:off x="6635751" y="3722689"/>
            <a:ext cx="5000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C89800"/>
              </a:solidFill>
              <a:sym typeface="微软雅黑" panose="020B0503020204020204" pitchFamily="34" charset="-122"/>
            </a:endParaRPr>
          </a:p>
        </p:txBody>
      </p:sp>
      <p:sp>
        <p:nvSpPr>
          <p:cNvPr id="115737" name="直接箭头连接符 39"/>
          <p:cNvSpPr>
            <a:spLocks noChangeShapeType="1"/>
          </p:cNvSpPr>
          <p:nvPr/>
        </p:nvSpPr>
        <p:spPr bwMode="auto">
          <a:xfrm>
            <a:off x="1873251" y="4241801"/>
            <a:ext cx="4475163" cy="34925"/>
          </a:xfrm>
          <a:prstGeom prst="straightConnector1">
            <a:avLst/>
          </a:prstGeom>
          <a:noFill/>
          <a:ln w="28575" cap="flat" cmpd="sng">
            <a:solidFill>
              <a:srgbClr val="C89800"/>
            </a:solidFill>
            <a:prstDash val="dashDot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5738" name="TextBox 40"/>
          <p:cNvSpPr>
            <a:spLocks noChangeArrowheads="1"/>
          </p:cNvSpPr>
          <p:nvPr/>
        </p:nvSpPr>
        <p:spPr bwMode="auto">
          <a:xfrm>
            <a:off x="1533009" y="3151294"/>
            <a:ext cx="14157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语义分析</a:t>
            </a:r>
            <a:endParaRPr lang="en-US" altLang="zh-CN" sz="2400" b="1" dirty="0">
              <a:solidFill>
                <a:srgbClr val="C898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类型检查</a:t>
            </a:r>
          </a:p>
        </p:txBody>
      </p:sp>
      <p:sp>
        <p:nvSpPr>
          <p:cNvPr id="115739" name="TextBox 41"/>
          <p:cNvSpPr>
            <a:spLocks noChangeArrowheads="1"/>
          </p:cNvSpPr>
          <p:nvPr/>
        </p:nvSpPr>
        <p:spPr bwMode="auto">
          <a:xfrm>
            <a:off x="3254376" y="3099745"/>
            <a:ext cx="2625725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的访问模式进行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check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生成符号表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740" name="椭圆 43"/>
          <p:cNvSpPr>
            <a:spLocks noChangeArrowheads="1"/>
          </p:cNvSpPr>
          <p:nvPr/>
        </p:nvSpPr>
        <p:spPr bwMode="auto">
          <a:xfrm>
            <a:off x="4824414" y="4938714"/>
            <a:ext cx="1011237" cy="1011237"/>
          </a:xfrm>
          <a:prstGeom prst="ellipse">
            <a:avLst/>
          </a:prstGeom>
          <a:noFill/>
          <a:ln w="38100" cap="flat" cmpd="sng">
            <a:solidFill>
              <a:srgbClr val="C898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C89800"/>
              </a:solidFill>
            </a:endParaRPr>
          </a:p>
        </p:txBody>
      </p:sp>
      <p:sp>
        <p:nvSpPr>
          <p:cNvPr id="115741" name="椭圆 44"/>
          <p:cNvSpPr>
            <a:spLocks noChangeArrowheads="1"/>
          </p:cNvSpPr>
          <p:nvPr/>
        </p:nvSpPr>
        <p:spPr bwMode="auto">
          <a:xfrm>
            <a:off x="4932364" y="5045076"/>
            <a:ext cx="795337" cy="796925"/>
          </a:xfrm>
          <a:prstGeom prst="ellipse">
            <a:avLst/>
          </a:prstGeom>
          <a:noFill/>
          <a:ln w="25400" cap="flat" cmpd="sng">
            <a:solidFill>
              <a:srgbClr val="C89800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5742" name="TextBox 45"/>
          <p:cNvSpPr>
            <a:spLocks noChangeArrowheads="1"/>
          </p:cNvSpPr>
          <p:nvPr/>
        </p:nvSpPr>
        <p:spPr bwMode="auto">
          <a:xfrm>
            <a:off x="5113338" y="5105400"/>
            <a:ext cx="500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C89800"/>
              </a:solidFill>
              <a:sym typeface="微软雅黑" panose="020B0503020204020204" pitchFamily="34" charset="-122"/>
            </a:endParaRPr>
          </a:p>
        </p:txBody>
      </p:sp>
      <p:sp>
        <p:nvSpPr>
          <p:cNvPr id="115743" name="直接箭头连接符 46"/>
          <p:cNvSpPr>
            <a:spLocks noChangeShapeType="1"/>
          </p:cNvSpPr>
          <p:nvPr/>
        </p:nvSpPr>
        <p:spPr bwMode="auto">
          <a:xfrm>
            <a:off x="1847851" y="5657850"/>
            <a:ext cx="2976563" cy="1588"/>
          </a:xfrm>
          <a:prstGeom prst="straightConnector1">
            <a:avLst/>
          </a:prstGeom>
          <a:noFill/>
          <a:ln w="28575" cap="flat" cmpd="sng">
            <a:solidFill>
              <a:srgbClr val="C89800"/>
            </a:solidFill>
            <a:prstDash val="dashDot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4" name="TextBox 47"/>
          <p:cNvSpPr>
            <a:spLocks noChangeArrowheads="1"/>
          </p:cNvSpPr>
          <p:nvPr/>
        </p:nvSpPr>
        <p:spPr bwMode="auto">
          <a:xfrm>
            <a:off x="1779666" y="4752688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词法分析</a:t>
            </a:r>
            <a:endParaRPr lang="en-US" altLang="zh-CN" sz="1600" b="1" dirty="0">
              <a:solidFill>
                <a:srgbClr val="C898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语法分析</a:t>
            </a:r>
          </a:p>
        </p:txBody>
      </p:sp>
      <p:sp>
        <p:nvSpPr>
          <p:cNvPr id="115745" name="TextBox 48"/>
          <p:cNvSpPr>
            <a:spLocks noChangeArrowheads="1"/>
          </p:cNvSpPr>
          <p:nvPr/>
        </p:nvSpPr>
        <p:spPr bwMode="auto">
          <a:xfrm>
            <a:off x="3151522" y="4513225"/>
            <a:ext cx="174232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ANTLR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 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模式框架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746" name="TextBox 52"/>
          <p:cNvSpPr>
            <a:spLocks noChangeArrowheads="1"/>
          </p:cNvSpPr>
          <p:nvPr/>
        </p:nvSpPr>
        <p:spPr bwMode="auto">
          <a:xfrm>
            <a:off x="6521451" y="5037139"/>
            <a:ext cx="4472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Visitor</a:t>
            </a:r>
            <a:r>
              <a:rPr lang="zh-CN" altLang="en-US" sz="3600" b="1" dirty="0">
                <a:solidFill>
                  <a:srgbClr val="C89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设计模式挑战</a:t>
            </a:r>
            <a:endParaRPr lang="zh-CN" altLang="en-US" sz="4400" b="1" dirty="0">
              <a:solidFill>
                <a:srgbClr val="C898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480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4974-F053-44F7-A163-C44A54E11B3E}" type="slidenum">
              <a:rPr lang="zh-CN" altLang="en-US"/>
              <a:pPr/>
              <a:t>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2" name="标题 3"/>
          <p:cNvSpPr>
            <a:spLocks noGrp="1" noChangeArrowheads="1"/>
          </p:cNvSpPr>
          <p:nvPr>
            <p:ph type="title" idx="4294967295"/>
          </p:nvPr>
        </p:nvSpPr>
        <p:spPr>
          <a:xfrm flipH="1">
            <a:off x="1012873" y="1094484"/>
            <a:ext cx="1012874" cy="3805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normAutofit/>
          </a:bodyPr>
          <a:lstStyle/>
          <a:p>
            <a:pPr algn="l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35843" name="椭圆 36"/>
          <p:cNvSpPr>
            <a:spLocks noChangeArrowheads="1"/>
          </p:cNvSpPr>
          <p:nvPr/>
        </p:nvSpPr>
        <p:spPr bwMode="auto">
          <a:xfrm>
            <a:off x="7578726" y="4365626"/>
            <a:ext cx="1901825" cy="1903413"/>
          </a:xfrm>
          <a:prstGeom prst="ellipse">
            <a:avLst/>
          </a:prstGeom>
          <a:gradFill rotWithShape="1">
            <a:gsLst>
              <a:gs pos="0">
                <a:srgbClr val="57502D"/>
              </a:gs>
              <a:gs pos="50000">
                <a:srgbClr val="7D7441"/>
              </a:gs>
              <a:gs pos="100000">
                <a:srgbClr val="978C4E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5844" name="椭圆 37"/>
          <p:cNvSpPr>
            <a:spLocks noChangeArrowheads="1"/>
          </p:cNvSpPr>
          <p:nvPr/>
        </p:nvSpPr>
        <p:spPr bwMode="auto">
          <a:xfrm>
            <a:off x="8499475" y="4414838"/>
            <a:ext cx="58738" cy="88900"/>
          </a:xfrm>
          <a:prstGeom prst="ellipse">
            <a:avLst/>
          </a:prstGeom>
          <a:gradFill rotWithShape="1">
            <a:gsLst>
              <a:gs pos="0">
                <a:srgbClr val="A5A5A5"/>
              </a:gs>
              <a:gs pos="39999">
                <a:srgbClr val="262626"/>
              </a:gs>
              <a:gs pos="100000">
                <a:srgbClr val="262626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35845" name="组合 38"/>
          <p:cNvGrpSpPr>
            <a:grpSpLocks/>
          </p:cNvGrpSpPr>
          <p:nvPr/>
        </p:nvGrpSpPr>
        <p:grpSpPr bwMode="auto">
          <a:xfrm>
            <a:off x="8472489" y="0"/>
            <a:ext cx="141287" cy="4406900"/>
            <a:chOff x="0" y="0"/>
            <a:chExt cx="141899" cy="4406651"/>
          </a:xfrm>
        </p:grpSpPr>
        <p:sp>
          <p:nvSpPr>
            <p:cNvPr id="35846" name="圆角矩形 1"/>
            <p:cNvSpPr>
              <a:spLocks noChangeArrowheads="1"/>
            </p:cNvSpPr>
            <p:nvPr/>
          </p:nvSpPr>
          <p:spPr bwMode="auto">
            <a:xfrm rot="5400000">
              <a:off x="-161827" y="885631"/>
              <a:ext cx="460795" cy="137142"/>
            </a:xfrm>
            <a:custGeom>
              <a:avLst/>
              <a:gdLst>
                <a:gd name="T0" fmla="*/ 0 w 1008112"/>
                <a:gd name="T1" fmla="*/ 0 h 300033"/>
                <a:gd name="T2" fmla="*/ 1008112 w 1008112"/>
                <a:gd name="T3" fmla="*/ 300033 h 300033"/>
              </a:gdLst>
              <a:ahLst/>
              <a:cxnLst/>
              <a:rect l="T0" t="T1" r="T2" b="T3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47" name="圆角矩形 1"/>
            <p:cNvSpPr>
              <a:spLocks noChangeArrowheads="1"/>
            </p:cNvSpPr>
            <p:nvPr/>
          </p:nvSpPr>
          <p:spPr bwMode="auto">
            <a:xfrm rot="5400000">
              <a:off x="-157071" y="1344504"/>
              <a:ext cx="460795" cy="137142"/>
            </a:xfrm>
            <a:custGeom>
              <a:avLst/>
              <a:gdLst>
                <a:gd name="T0" fmla="*/ 0 w 1008112"/>
                <a:gd name="T1" fmla="*/ 0 h 300033"/>
                <a:gd name="T2" fmla="*/ 1008112 w 1008112"/>
                <a:gd name="T3" fmla="*/ 300033 h 300033"/>
              </a:gdLst>
              <a:ahLst/>
              <a:cxnLst/>
              <a:rect l="T0" t="T1" r="T2" b="T3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48" name="圆角矩形 1"/>
            <p:cNvSpPr>
              <a:spLocks noChangeArrowheads="1"/>
            </p:cNvSpPr>
            <p:nvPr/>
          </p:nvSpPr>
          <p:spPr bwMode="auto">
            <a:xfrm rot="5400000">
              <a:off x="-161827" y="1803377"/>
              <a:ext cx="460795" cy="137142"/>
            </a:xfrm>
            <a:custGeom>
              <a:avLst/>
              <a:gdLst>
                <a:gd name="T0" fmla="*/ 0 w 1008112"/>
                <a:gd name="T1" fmla="*/ 0 h 300033"/>
                <a:gd name="T2" fmla="*/ 1008112 w 1008112"/>
                <a:gd name="T3" fmla="*/ 300033 h 300033"/>
              </a:gdLst>
              <a:ahLst/>
              <a:cxnLst/>
              <a:rect l="T0" t="T1" r="T2" b="T3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49" name="圆角矩形 1"/>
            <p:cNvSpPr>
              <a:spLocks noChangeArrowheads="1"/>
            </p:cNvSpPr>
            <p:nvPr/>
          </p:nvSpPr>
          <p:spPr bwMode="auto">
            <a:xfrm rot="5400000">
              <a:off x="-161828" y="2262250"/>
              <a:ext cx="460795" cy="137142"/>
            </a:xfrm>
            <a:custGeom>
              <a:avLst/>
              <a:gdLst>
                <a:gd name="T0" fmla="*/ 0 w 1008112"/>
                <a:gd name="T1" fmla="*/ 0 h 300033"/>
                <a:gd name="T2" fmla="*/ 1008112 w 1008112"/>
                <a:gd name="T3" fmla="*/ 300033 h 300033"/>
              </a:gdLst>
              <a:ahLst/>
              <a:cxnLst/>
              <a:rect l="T0" t="T1" r="T2" b="T3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50" name="圆角矩形 1"/>
            <p:cNvSpPr>
              <a:spLocks noChangeArrowheads="1"/>
            </p:cNvSpPr>
            <p:nvPr/>
          </p:nvSpPr>
          <p:spPr bwMode="auto">
            <a:xfrm rot="5400000">
              <a:off x="-161828" y="2721122"/>
              <a:ext cx="460795" cy="137142"/>
            </a:xfrm>
            <a:custGeom>
              <a:avLst/>
              <a:gdLst>
                <a:gd name="T0" fmla="*/ 0 w 1008112"/>
                <a:gd name="T1" fmla="*/ 0 h 300033"/>
                <a:gd name="T2" fmla="*/ 1008112 w 1008112"/>
                <a:gd name="T3" fmla="*/ 300033 h 300033"/>
              </a:gdLst>
              <a:ahLst/>
              <a:cxnLst/>
              <a:rect l="T0" t="T1" r="T2" b="T3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51" name="圆角矩形 44"/>
            <p:cNvSpPr>
              <a:spLocks noChangeArrowheads="1"/>
            </p:cNvSpPr>
            <p:nvPr/>
          </p:nvSpPr>
          <p:spPr bwMode="auto">
            <a:xfrm>
              <a:off x="56873" y="0"/>
              <a:ext cx="32911" cy="725727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52" name="圆角矩形 1"/>
            <p:cNvSpPr>
              <a:spLocks noChangeArrowheads="1"/>
            </p:cNvSpPr>
            <p:nvPr/>
          </p:nvSpPr>
          <p:spPr bwMode="auto">
            <a:xfrm rot="5400000">
              <a:off x="-161828" y="3176572"/>
              <a:ext cx="460795" cy="137142"/>
            </a:xfrm>
            <a:custGeom>
              <a:avLst/>
              <a:gdLst>
                <a:gd name="T0" fmla="*/ 0 w 1008112"/>
                <a:gd name="T1" fmla="*/ 0 h 300033"/>
                <a:gd name="T2" fmla="*/ 1008112 w 1008112"/>
                <a:gd name="T3" fmla="*/ 300033 h 300033"/>
              </a:gdLst>
              <a:ahLst/>
              <a:cxnLst/>
              <a:rect l="T0" t="T1" r="T2" b="T3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53" name="圆角矩形 1"/>
            <p:cNvSpPr>
              <a:spLocks noChangeArrowheads="1"/>
            </p:cNvSpPr>
            <p:nvPr/>
          </p:nvSpPr>
          <p:spPr bwMode="auto">
            <a:xfrm rot="5400000">
              <a:off x="-161828" y="3646887"/>
              <a:ext cx="460795" cy="137142"/>
            </a:xfrm>
            <a:custGeom>
              <a:avLst/>
              <a:gdLst>
                <a:gd name="T0" fmla="*/ 0 w 1008112"/>
                <a:gd name="T1" fmla="*/ 0 h 300033"/>
                <a:gd name="T2" fmla="*/ 1008112 w 1008112"/>
                <a:gd name="T3" fmla="*/ 300033 h 300033"/>
              </a:gdLst>
              <a:ahLst/>
              <a:cxnLst/>
              <a:rect l="T0" t="T1" r="T2" b="T3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54" name="圆角矩形 1"/>
            <p:cNvSpPr>
              <a:spLocks noChangeArrowheads="1"/>
            </p:cNvSpPr>
            <p:nvPr/>
          </p:nvSpPr>
          <p:spPr bwMode="auto">
            <a:xfrm rot="5400000">
              <a:off x="-161828" y="4107683"/>
              <a:ext cx="460795" cy="137142"/>
            </a:xfrm>
            <a:custGeom>
              <a:avLst/>
              <a:gdLst>
                <a:gd name="T0" fmla="*/ 0 w 1008112"/>
                <a:gd name="T1" fmla="*/ 0 h 300033"/>
                <a:gd name="T2" fmla="*/ 1008112 w 1008112"/>
                <a:gd name="T3" fmla="*/ 300033 h 300033"/>
              </a:gdLst>
              <a:ahLst/>
              <a:cxnLst/>
              <a:rect l="T0" t="T1" r="T2" b="T3"/>
              <a:pathLst>
                <a:path w="1008112" h="300033">
                  <a:moveTo>
                    <a:pt x="74675" y="151350"/>
                  </a:moveTo>
                  <a:cubicBezTo>
                    <a:pt x="74675" y="201798"/>
                    <a:pt x="115572" y="242694"/>
                    <a:pt x="166020" y="242694"/>
                  </a:cubicBezTo>
                  <a:lnTo>
                    <a:pt x="558960" y="242694"/>
                  </a:lnTo>
                  <a:cubicBezTo>
                    <a:pt x="609408" y="242694"/>
                    <a:pt x="650304" y="201798"/>
                    <a:pt x="650304" y="151350"/>
                  </a:cubicBezTo>
                  <a:cubicBezTo>
                    <a:pt x="650304" y="100903"/>
                    <a:pt x="609408" y="60006"/>
                    <a:pt x="558960" y="60006"/>
                  </a:cubicBezTo>
                  <a:lnTo>
                    <a:pt x="166020" y="60006"/>
                  </a:lnTo>
                  <a:cubicBezTo>
                    <a:pt x="115572" y="60006"/>
                    <a:pt x="74675" y="100903"/>
                    <a:pt x="74675" y="151350"/>
                  </a:cubicBezTo>
                  <a:close/>
                  <a:moveTo>
                    <a:pt x="0" y="150017"/>
                  </a:moveTo>
                  <a:cubicBezTo>
                    <a:pt x="0" y="67165"/>
                    <a:pt x="67165" y="0"/>
                    <a:pt x="150017" y="0"/>
                  </a:cubicBezTo>
                  <a:lnTo>
                    <a:pt x="570063" y="0"/>
                  </a:lnTo>
                  <a:cubicBezTo>
                    <a:pt x="639957" y="0"/>
                    <a:pt x="698687" y="47798"/>
                    <a:pt x="712645" y="113187"/>
                  </a:cubicBezTo>
                  <a:lnTo>
                    <a:pt x="996112" y="113187"/>
                  </a:lnTo>
                  <a:cubicBezTo>
                    <a:pt x="1002739" y="113187"/>
                    <a:pt x="1008112" y="118560"/>
                    <a:pt x="1008112" y="125187"/>
                  </a:cubicBezTo>
                  <a:lnTo>
                    <a:pt x="1008112" y="173187"/>
                  </a:lnTo>
                  <a:cubicBezTo>
                    <a:pt x="1008112" y="179814"/>
                    <a:pt x="1002739" y="185187"/>
                    <a:pt x="996112" y="185187"/>
                  </a:cubicBezTo>
                  <a:lnTo>
                    <a:pt x="712980" y="185187"/>
                  </a:lnTo>
                  <a:cubicBezTo>
                    <a:pt x="699696" y="251409"/>
                    <a:pt x="640558" y="300033"/>
                    <a:pt x="570063" y="300033"/>
                  </a:cubicBezTo>
                  <a:lnTo>
                    <a:pt x="150017" y="300033"/>
                  </a:lnTo>
                  <a:cubicBezTo>
                    <a:pt x="67165" y="300033"/>
                    <a:pt x="0" y="232869"/>
                    <a:pt x="0" y="150017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35855" name="椭圆 48"/>
          <p:cNvSpPr>
            <a:spLocks noChangeArrowheads="1"/>
          </p:cNvSpPr>
          <p:nvPr/>
        </p:nvSpPr>
        <p:spPr bwMode="auto">
          <a:xfrm>
            <a:off x="8472489" y="4414838"/>
            <a:ext cx="136525" cy="13811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7F7F7F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5856" name="Oval 65"/>
          <p:cNvSpPr>
            <a:spLocks noChangeArrowheads="1"/>
          </p:cNvSpPr>
          <p:nvPr/>
        </p:nvSpPr>
        <p:spPr bwMode="auto">
          <a:xfrm>
            <a:off x="7443788" y="6318250"/>
            <a:ext cx="2324100" cy="471488"/>
          </a:xfrm>
          <a:prstGeom prst="ellipse">
            <a:avLst/>
          </a:prstGeom>
          <a:gradFill rotWithShape="1">
            <a:gsLst>
              <a:gs pos="0">
                <a:srgbClr val="3F3F3F"/>
              </a:gs>
              <a:gs pos="100000">
                <a:srgbClr val="EEECE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 i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57" name="椭圆 50"/>
          <p:cNvSpPr>
            <a:spLocks noChangeArrowheads="1"/>
          </p:cNvSpPr>
          <p:nvPr/>
        </p:nvSpPr>
        <p:spPr bwMode="auto">
          <a:xfrm>
            <a:off x="8418514" y="1905000"/>
            <a:ext cx="249237" cy="249238"/>
          </a:xfrm>
          <a:prstGeom prst="ellipse">
            <a:avLst/>
          </a:prstGeom>
          <a:solidFill>
            <a:srgbClr val="FFFFFF"/>
          </a:solidFill>
          <a:ln w="107950" cap="flat" cmpd="sng">
            <a:solidFill>
              <a:srgbClr val="938953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5858" name="椭圆 51"/>
          <p:cNvSpPr>
            <a:spLocks noChangeArrowheads="1"/>
          </p:cNvSpPr>
          <p:nvPr/>
        </p:nvSpPr>
        <p:spPr bwMode="auto">
          <a:xfrm>
            <a:off x="8418514" y="2824164"/>
            <a:ext cx="249237" cy="249237"/>
          </a:xfrm>
          <a:prstGeom prst="ellipse">
            <a:avLst/>
          </a:prstGeom>
          <a:solidFill>
            <a:srgbClr val="FFFFFF"/>
          </a:solidFill>
          <a:ln w="107950" cap="flat" cmpd="sng">
            <a:solidFill>
              <a:srgbClr val="938953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5859" name="椭圆 52"/>
          <p:cNvSpPr>
            <a:spLocks noChangeArrowheads="1"/>
          </p:cNvSpPr>
          <p:nvPr/>
        </p:nvSpPr>
        <p:spPr bwMode="auto">
          <a:xfrm>
            <a:off x="8418514" y="3744914"/>
            <a:ext cx="249237" cy="249237"/>
          </a:xfrm>
          <a:prstGeom prst="ellipse">
            <a:avLst/>
          </a:prstGeom>
          <a:solidFill>
            <a:srgbClr val="FFFFFF"/>
          </a:solidFill>
          <a:ln w="107950" cap="flat" cmpd="sng">
            <a:solidFill>
              <a:srgbClr val="938953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5860" name="直接连接符 53"/>
          <p:cNvSpPr>
            <a:spLocks noChangeShapeType="1"/>
          </p:cNvSpPr>
          <p:nvPr/>
        </p:nvSpPr>
        <p:spPr bwMode="auto">
          <a:xfrm flipH="1" flipV="1">
            <a:off x="6600825" y="1676401"/>
            <a:ext cx="1817688" cy="352425"/>
          </a:xfrm>
          <a:prstGeom prst="line">
            <a:avLst/>
          </a:prstGeom>
          <a:noFill/>
          <a:ln w="28575" cap="flat" cmpd="sng">
            <a:solidFill>
              <a:srgbClr val="938953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5861" name="直接连接符 54"/>
          <p:cNvSpPr>
            <a:spLocks noChangeShapeType="1"/>
          </p:cNvSpPr>
          <p:nvPr/>
        </p:nvSpPr>
        <p:spPr bwMode="auto">
          <a:xfrm flipH="1">
            <a:off x="6600825" y="2949575"/>
            <a:ext cx="1817688" cy="0"/>
          </a:xfrm>
          <a:prstGeom prst="line">
            <a:avLst/>
          </a:prstGeom>
          <a:noFill/>
          <a:ln w="28575" cap="flat" cmpd="sng">
            <a:solidFill>
              <a:srgbClr val="938953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直接连接符 55"/>
          <p:cNvSpPr>
            <a:spLocks noChangeShapeType="1"/>
          </p:cNvSpPr>
          <p:nvPr/>
        </p:nvSpPr>
        <p:spPr bwMode="auto">
          <a:xfrm flipH="1">
            <a:off x="6600825" y="3868739"/>
            <a:ext cx="1817688" cy="568325"/>
          </a:xfrm>
          <a:prstGeom prst="line">
            <a:avLst/>
          </a:prstGeom>
          <a:noFill/>
          <a:ln w="28575" cap="flat" cmpd="sng">
            <a:solidFill>
              <a:srgbClr val="938953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63" name="组合 56"/>
          <p:cNvGrpSpPr>
            <a:grpSpLocks/>
          </p:cNvGrpSpPr>
          <p:nvPr/>
        </p:nvGrpSpPr>
        <p:grpSpPr bwMode="auto">
          <a:xfrm>
            <a:off x="3956051" y="908050"/>
            <a:ext cx="2735263" cy="1174750"/>
            <a:chOff x="0" y="0"/>
            <a:chExt cx="2736304" cy="1174951"/>
          </a:xfrm>
        </p:grpSpPr>
        <p:sp>
          <p:nvSpPr>
            <p:cNvPr id="35864" name="矩形 57"/>
            <p:cNvSpPr>
              <a:spLocks noChangeArrowheads="1"/>
            </p:cNvSpPr>
            <p:nvPr/>
          </p:nvSpPr>
          <p:spPr bwMode="auto">
            <a:xfrm>
              <a:off x="0" y="0"/>
              <a:ext cx="2736304" cy="1174951"/>
            </a:xfrm>
            <a:prstGeom prst="rect">
              <a:avLst/>
            </a:prstGeom>
            <a:gradFill rotWithShape="1">
              <a:gsLst>
                <a:gs pos="0">
                  <a:srgbClr val="57502D"/>
                </a:gs>
                <a:gs pos="50000">
                  <a:srgbClr val="7D7441"/>
                </a:gs>
                <a:gs pos="100000">
                  <a:srgbClr val="978C4E"/>
                </a:gs>
              </a:gsLst>
              <a:lin ang="16200000" scaled="1"/>
            </a:gradFill>
            <a:ln w="12700" cap="flat" cmpd="sng">
              <a:solidFill>
                <a:srgbClr val="D8D8D8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65" name="矩形 58"/>
            <p:cNvSpPr>
              <a:spLocks noChangeArrowheads="1"/>
            </p:cNvSpPr>
            <p:nvPr/>
          </p:nvSpPr>
          <p:spPr bwMode="auto">
            <a:xfrm>
              <a:off x="144016" y="113809"/>
              <a:ext cx="2448272" cy="936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866" name="组合 59"/>
          <p:cNvGrpSpPr>
            <a:grpSpLocks/>
          </p:cNvGrpSpPr>
          <p:nvPr/>
        </p:nvGrpSpPr>
        <p:grpSpPr bwMode="auto">
          <a:xfrm>
            <a:off x="3956051" y="2379663"/>
            <a:ext cx="2735263" cy="1174750"/>
            <a:chOff x="0" y="0"/>
            <a:chExt cx="2736304" cy="1174951"/>
          </a:xfrm>
        </p:grpSpPr>
        <p:sp>
          <p:nvSpPr>
            <p:cNvPr id="35867" name="矩形 60"/>
            <p:cNvSpPr>
              <a:spLocks noChangeArrowheads="1"/>
            </p:cNvSpPr>
            <p:nvPr/>
          </p:nvSpPr>
          <p:spPr bwMode="auto">
            <a:xfrm>
              <a:off x="0" y="0"/>
              <a:ext cx="2736304" cy="1174951"/>
            </a:xfrm>
            <a:prstGeom prst="rect">
              <a:avLst/>
            </a:prstGeom>
            <a:gradFill rotWithShape="1">
              <a:gsLst>
                <a:gs pos="0">
                  <a:srgbClr val="57502D"/>
                </a:gs>
                <a:gs pos="50000">
                  <a:srgbClr val="7D7441"/>
                </a:gs>
                <a:gs pos="100000">
                  <a:srgbClr val="978C4E"/>
                </a:gs>
              </a:gsLst>
              <a:lin ang="16200000" scaled="1"/>
            </a:gradFill>
            <a:ln w="12700" cap="flat" cmpd="sng">
              <a:solidFill>
                <a:srgbClr val="D8D8D8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68" name="矩形 61"/>
            <p:cNvSpPr>
              <a:spLocks noChangeArrowheads="1"/>
            </p:cNvSpPr>
            <p:nvPr/>
          </p:nvSpPr>
          <p:spPr bwMode="auto">
            <a:xfrm>
              <a:off x="144016" y="113809"/>
              <a:ext cx="2448272" cy="936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的大小写</a:t>
              </a:r>
            </a:p>
            <a:p>
              <a:pPr algn="ctr" eaLnBrk="1" hangingPunct="1"/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869" name="组合 62"/>
          <p:cNvGrpSpPr>
            <a:grpSpLocks/>
          </p:cNvGrpSpPr>
          <p:nvPr/>
        </p:nvGrpSpPr>
        <p:grpSpPr bwMode="auto">
          <a:xfrm>
            <a:off x="3956051" y="3849688"/>
            <a:ext cx="2735263" cy="1174750"/>
            <a:chOff x="0" y="0"/>
            <a:chExt cx="2736304" cy="1174951"/>
          </a:xfrm>
        </p:grpSpPr>
        <p:sp>
          <p:nvSpPr>
            <p:cNvPr id="35870" name="矩形 63"/>
            <p:cNvSpPr>
              <a:spLocks noChangeArrowheads="1"/>
            </p:cNvSpPr>
            <p:nvPr/>
          </p:nvSpPr>
          <p:spPr bwMode="auto">
            <a:xfrm>
              <a:off x="0" y="0"/>
              <a:ext cx="2736304" cy="1174951"/>
            </a:xfrm>
            <a:prstGeom prst="rect">
              <a:avLst/>
            </a:prstGeom>
            <a:gradFill rotWithShape="1">
              <a:gsLst>
                <a:gs pos="0">
                  <a:srgbClr val="57502D"/>
                </a:gs>
                <a:gs pos="50000">
                  <a:srgbClr val="7D7441"/>
                </a:gs>
                <a:gs pos="100000">
                  <a:srgbClr val="978C4E"/>
                </a:gs>
              </a:gsLst>
              <a:lin ang="16200000" scaled="1"/>
            </a:gradFill>
            <a:ln w="12700" cap="flat" cmpd="sng">
              <a:solidFill>
                <a:srgbClr val="D8D8D8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871" name="矩形 64"/>
            <p:cNvSpPr>
              <a:spLocks noChangeArrowheads="1"/>
            </p:cNvSpPr>
            <p:nvPr/>
          </p:nvSpPr>
          <p:spPr bwMode="auto">
            <a:xfrm>
              <a:off x="144016" y="113809"/>
              <a:ext cx="2448272" cy="936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35872" name="TextBox 65"/>
          <p:cNvSpPr>
            <a:spLocks noChangeArrowheads="1"/>
          </p:cNvSpPr>
          <p:nvPr/>
        </p:nvSpPr>
        <p:spPr bwMode="auto">
          <a:xfrm>
            <a:off x="7667626" y="5072063"/>
            <a:ext cx="1636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ANTLR</a:t>
            </a:r>
            <a:endParaRPr lang="zh-CN" altLang="en-US" sz="2400" b="1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873" name="TextBox 66"/>
          <p:cNvSpPr>
            <a:spLocks noChangeArrowheads="1"/>
          </p:cNvSpPr>
          <p:nvPr/>
        </p:nvSpPr>
        <p:spPr bwMode="auto">
          <a:xfrm>
            <a:off x="4095751" y="1181100"/>
            <a:ext cx="2500313" cy="4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的文法</a:t>
            </a:r>
          </a:p>
        </p:txBody>
      </p:sp>
      <p:sp>
        <p:nvSpPr>
          <p:cNvPr id="35874" name="TextBox 67"/>
          <p:cNvSpPr>
            <a:spLocks noChangeArrowheads="1"/>
          </p:cNvSpPr>
          <p:nvPr/>
        </p:nvSpPr>
        <p:spPr bwMode="auto">
          <a:xfrm>
            <a:off x="4095751" y="2641600"/>
            <a:ext cx="2500313" cy="41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35875" name="TextBox 68"/>
          <p:cNvSpPr>
            <a:spLocks noChangeArrowheads="1"/>
          </p:cNvSpPr>
          <p:nvPr/>
        </p:nvSpPr>
        <p:spPr bwMode="auto">
          <a:xfrm>
            <a:off x="4095751" y="4105275"/>
            <a:ext cx="2500313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将内建函数名写入文法中</a:t>
            </a:r>
          </a:p>
        </p:txBody>
      </p:sp>
    </p:spTree>
    <p:extLst>
      <p:ext uri="{BB962C8B-B14F-4D97-AF65-F5344CB8AC3E}">
        <p14:creationId xmlns:p14="http://schemas.microsoft.com/office/powerpoint/2010/main" val="1974224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华文琥珀" panose="02010800040101010101" pitchFamily="2" charset="-122"/>
                <a:ea typeface="华文琥珀" panose="02010800040101010101" pitchFamily="2" charset="-122"/>
              </a:rPr>
              <a:t>AST</a:t>
            </a:r>
            <a:r>
              <a:rPr lang="zh-CN" altLang="en-US" sz="5400" dirty="0"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</a:p>
        </p:txBody>
      </p:sp>
      <p:grpSp>
        <p:nvGrpSpPr>
          <p:cNvPr id="10" name="组合 18"/>
          <p:cNvGrpSpPr>
            <a:grpSpLocks/>
          </p:cNvGrpSpPr>
          <p:nvPr/>
        </p:nvGrpSpPr>
        <p:grpSpPr bwMode="auto">
          <a:xfrm>
            <a:off x="1069145" y="1794168"/>
            <a:ext cx="10170941" cy="3111500"/>
            <a:chOff x="0" y="0"/>
            <a:chExt cx="7774254" cy="3111092"/>
          </a:xfrm>
        </p:grpSpPr>
        <p:sp>
          <p:nvSpPr>
            <p:cNvPr id="11" name="圆角矩形 19"/>
            <p:cNvSpPr>
              <a:spLocks noChangeArrowheads="1"/>
            </p:cNvSpPr>
            <p:nvPr/>
          </p:nvSpPr>
          <p:spPr bwMode="auto">
            <a:xfrm>
              <a:off x="0" y="14748"/>
              <a:ext cx="2592288" cy="3096344"/>
            </a:xfrm>
            <a:prstGeom prst="roundRect">
              <a:avLst>
                <a:gd name="adj" fmla="val 6426"/>
              </a:avLst>
            </a:prstGeom>
            <a:solidFill>
              <a:srgbClr val="262626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2" name="圆角矩形 20"/>
            <p:cNvSpPr>
              <a:spLocks noChangeArrowheads="1"/>
            </p:cNvSpPr>
            <p:nvPr/>
          </p:nvSpPr>
          <p:spPr bwMode="auto">
            <a:xfrm>
              <a:off x="5181966" y="14748"/>
              <a:ext cx="2592288" cy="3096344"/>
            </a:xfrm>
            <a:prstGeom prst="roundRect">
              <a:avLst>
                <a:gd name="adj" fmla="val 6426"/>
              </a:avLst>
            </a:prstGeom>
            <a:solidFill>
              <a:srgbClr val="262626"/>
            </a:solidFill>
            <a:ln w="25400" cap="flat" cmpd="sng">
              <a:solidFill>
                <a:srgbClr val="59595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圆角矩形 17"/>
            <p:cNvSpPr>
              <a:spLocks noChangeArrowheads="1"/>
            </p:cNvSpPr>
            <p:nvPr/>
          </p:nvSpPr>
          <p:spPr bwMode="auto">
            <a:xfrm>
              <a:off x="0" y="8232"/>
              <a:ext cx="2592288" cy="1525193"/>
            </a:xfrm>
            <a:custGeom>
              <a:avLst/>
              <a:gdLst>
                <a:gd name="T0" fmla="*/ 0 w 2592288"/>
                <a:gd name="T1" fmla="*/ 0 h 1525193"/>
                <a:gd name="T2" fmla="*/ 2592288 w 2592288"/>
                <a:gd name="T3" fmla="*/ 1525193 h 1525193"/>
              </a:gdLst>
              <a:ahLst/>
              <a:cxnLst/>
              <a:rect l="T0" t="T1" r="T2" b="T3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5959"/>
                </a:gs>
                <a:gs pos="7999">
                  <a:srgbClr val="595959"/>
                </a:gs>
                <a:gs pos="25000">
                  <a:srgbClr val="A5A5A5"/>
                </a:gs>
                <a:gs pos="53999">
                  <a:srgbClr val="262626"/>
                </a:gs>
                <a:gs pos="100000">
                  <a:srgbClr val="BFBFBF"/>
                </a:gs>
              </a:gsLst>
              <a:path path="rect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4" name="圆角矩形 17"/>
            <p:cNvSpPr>
              <a:spLocks noChangeArrowheads="1"/>
            </p:cNvSpPr>
            <p:nvPr/>
          </p:nvSpPr>
          <p:spPr bwMode="auto">
            <a:xfrm>
              <a:off x="5181966" y="37727"/>
              <a:ext cx="2592288" cy="1525193"/>
            </a:xfrm>
            <a:custGeom>
              <a:avLst/>
              <a:gdLst>
                <a:gd name="T0" fmla="*/ 0 w 2592288"/>
                <a:gd name="T1" fmla="*/ 0 h 1525193"/>
                <a:gd name="T2" fmla="*/ 2592288 w 2592288"/>
                <a:gd name="T3" fmla="*/ 1525193 h 1525193"/>
              </a:gdLst>
              <a:ahLst/>
              <a:cxnLst/>
              <a:rect l="T0" t="T1" r="T2" b="T3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5959"/>
                </a:gs>
                <a:gs pos="7999">
                  <a:srgbClr val="595959"/>
                </a:gs>
                <a:gs pos="25000">
                  <a:srgbClr val="A5A5A5"/>
                </a:gs>
                <a:gs pos="53999">
                  <a:srgbClr val="262626"/>
                </a:gs>
                <a:gs pos="100000">
                  <a:srgbClr val="BFBFBF"/>
                </a:gs>
              </a:gsLst>
              <a:path path="rect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圆角矩形 10"/>
            <p:cNvSpPr>
              <a:spLocks noChangeArrowheads="1"/>
            </p:cNvSpPr>
            <p:nvPr/>
          </p:nvSpPr>
          <p:spPr bwMode="auto">
            <a:xfrm>
              <a:off x="1668322" y="14748"/>
              <a:ext cx="4431968" cy="3096344"/>
            </a:xfrm>
            <a:custGeom>
              <a:avLst/>
              <a:gdLst>
                <a:gd name="T0" fmla="*/ 0 w 4431968"/>
                <a:gd name="T1" fmla="*/ 0 h 3096344"/>
                <a:gd name="T2" fmla="*/ 4431968 w 4431968"/>
                <a:gd name="T3" fmla="*/ 3096344 h 3096344"/>
              </a:gdLst>
              <a:ahLst/>
              <a:cxnLst/>
              <a:rect l="T0" t="T1" r="T2" b="T3"/>
              <a:pathLst>
                <a:path w="4431968" h="3096344">
                  <a:moveTo>
                    <a:pt x="1087936" y="0"/>
                  </a:moveTo>
                  <a:lnTo>
                    <a:pt x="3347064" y="0"/>
                  </a:lnTo>
                  <a:cubicBezTo>
                    <a:pt x="3439064" y="0"/>
                    <a:pt x="3513644" y="74580"/>
                    <a:pt x="3513644" y="166580"/>
                  </a:cubicBezTo>
                  <a:lnTo>
                    <a:pt x="3513644" y="1288893"/>
                  </a:lnTo>
                  <a:cubicBezTo>
                    <a:pt x="3533780" y="1348375"/>
                    <a:pt x="3599073" y="1406682"/>
                    <a:pt x="3686877" y="1439616"/>
                  </a:cubicBezTo>
                  <a:cubicBezTo>
                    <a:pt x="3752028" y="1464054"/>
                    <a:pt x="3817029" y="1469817"/>
                    <a:pt x="3868444" y="1458115"/>
                  </a:cubicBezTo>
                  <a:cubicBezTo>
                    <a:pt x="3902404" y="1342696"/>
                    <a:pt x="4009446" y="1259067"/>
                    <a:pt x="4136021" y="1259067"/>
                  </a:cubicBezTo>
                  <a:cubicBezTo>
                    <a:pt x="4233444" y="1259067"/>
                    <a:pt x="4319296" y="1308611"/>
                    <a:pt x="4369676" y="1383931"/>
                  </a:cubicBezTo>
                  <a:cubicBezTo>
                    <a:pt x="4408794" y="1427426"/>
                    <a:pt x="4431968" y="1485093"/>
                    <a:pt x="4431968" y="1548172"/>
                  </a:cubicBezTo>
                  <a:cubicBezTo>
                    <a:pt x="4431968" y="1644547"/>
                    <a:pt x="4377873" y="1728287"/>
                    <a:pt x="4297838" y="1769649"/>
                  </a:cubicBezTo>
                  <a:cubicBezTo>
                    <a:pt x="4252315" y="1802442"/>
                    <a:pt x="4196390" y="1821465"/>
                    <a:pt x="4136021" y="1821465"/>
                  </a:cubicBezTo>
                  <a:cubicBezTo>
                    <a:pt x="4014931" y="1821465"/>
                    <a:pt x="3911717" y="1744927"/>
                    <a:pt x="3873048" y="1637247"/>
                  </a:cubicBezTo>
                  <a:cubicBezTo>
                    <a:pt x="3827849" y="1622474"/>
                    <a:pt x="3772083" y="1618289"/>
                    <a:pt x="3713445" y="1627378"/>
                  </a:cubicBezTo>
                  <a:cubicBezTo>
                    <a:pt x="3622832" y="1641424"/>
                    <a:pt x="3548351" y="1683602"/>
                    <a:pt x="3513644" y="1735150"/>
                  </a:cubicBezTo>
                  <a:lnTo>
                    <a:pt x="3513644" y="2929764"/>
                  </a:lnTo>
                  <a:cubicBezTo>
                    <a:pt x="3513644" y="3021764"/>
                    <a:pt x="3439064" y="3096344"/>
                    <a:pt x="3347064" y="3096344"/>
                  </a:cubicBezTo>
                  <a:lnTo>
                    <a:pt x="1087936" y="3096344"/>
                  </a:lnTo>
                  <a:cubicBezTo>
                    <a:pt x="995936" y="3096344"/>
                    <a:pt x="921356" y="3021764"/>
                    <a:pt x="921356" y="2929764"/>
                  </a:cubicBezTo>
                  <a:lnTo>
                    <a:pt x="921356" y="1739827"/>
                  </a:lnTo>
                  <a:cubicBezTo>
                    <a:pt x="888117" y="1686184"/>
                    <a:pt x="811882" y="1641849"/>
                    <a:pt x="718523" y="1627378"/>
                  </a:cubicBezTo>
                  <a:cubicBezTo>
                    <a:pt x="659885" y="1618289"/>
                    <a:pt x="604119" y="1622474"/>
                    <a:pt x="558920" y="1637247"/>
                  </a:cubicBezTo>
                  <a:cubicBezTo>
                    <a:pt x="520251" y="1744927"/>
                    <a:pt x="417037" y="1821465"/>
                    <a:pt x="295947" y="1821465"/>
                  </a:cubicBezTo>
                  <a:cubicBezTo>
                    <a:pt x="235578" y="1821465"/>
                    <a:pt x="179653" y="1802442"/>
                    <a:pt x="134130" y="1769649"/>
                  </a:cubicBezTo>
                  <a:cubicBezTo>
                    <a:pt x="54095" y="1728287"/>
                    <a:pt x="0" y="1644547"/>
                    <a:pt x="0" y="1548172"/>
                  </a:cubicBezTo>
                  <a:cubicBezTo>
                    <a:pt x="0" y="1485093"/>
                    <a:pt x="23174" y="1427426"/>
                    <a:pt x="62292" y="1383931"/>
                  </a:cubicBezTo>
                  <a:cubicBezTo>
                    <a:pt x="112672" y="1308611"/>
                    <a:pt x="198524" y="1259067"/>
                    <a:pt x="295947" y="1259067"/>
                  </a:cubicBezTo>
                  <a:cubicBezTo>
                    <a:pt x="422522" y="1259067"/>
                    <a:pt x="529564" y="1342696"/>
                    <a:pt x="563524" y="1458115"/>
                  </a:cubicBezTo>
                  <a:cubicBezTo>
                    <a:pt x="614939" y="1469817"/>
                    <a:pt x="679940" y="1464054"/>
                    <a:pt x="745091" y="1439616"/>
                  </a:cubicBezTo>
                  <a:cubicBezTo>
                    <a:pt x="836964" y="1405155"/>
                    <a:pt x="904191" y="1342916"/>
                    <a:pt x="921356" y="1280963"/>
                  </a:cubicBezTo>
                  <a:lnTo>
                    <a:pt x="921356" y="166580"/>
                  </a:lnTo>
                  <a:cubicBezTo>
                    <a:pt x="921356" y="74580"/>
                    <a:pt x="995936" y="0"/>
                    <a:pt x="108793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EC12D"/>
                </a:gs>
                <a:gs pos="48000">
                  <a:srgbClr val="BCE43C"/>
                </a:gs>
                <a:gs pos="100000">
                  <a:srgbClr val="8AC93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圆角矩形 10"/>
            <p:cNvSpPr>
              <a:spLocks noChangeArrowheads="1"/>
            </p:cNvSpPr>
            <p:nvPr/>
          </p:nvSpPr>
          <p:spPr bwMode="auto">
            <a:xfrm>
              <a:off x="1675790" y="0"/>
              <a:ext cx="4429264" cy="1533424"/>
            </a:xfrm>
            <a:custGeom>
              <a:avLst/>
              <a:gdLst>
                <a:gd name="T0" fmla="*/ 0 w 4429264"/>
                <a:gd name="T1" fmla="*/ 0 h 1533424"/>
                <a:gd name="T2" fmla="*/ 4429264 w 4429264"/>
                <a:gd name="T3" fmla="*/ 1533424 h 1533424"/>
              </a:gdLst>
              <a:ahLst/>
              <a:cxnLst/>
              <a:rect l="T0" t="T1" r="T2" b="T3"/>
              <a:pathLst>
                <a:path w="4429264" h="1533424">
                  <a:moveTo>
                    <a:pt x="1086584" y="0"/>
                  </a:moveTo>
                  <a:lnTo>
                    <a:pt x="3345712" y="0"/>
                  </a:lnTo>
                  <a:cubicBezTo>
                    <a:pt x="3437712" y="0"/>
                    <a:pt x="3512292" y="74580"/>
                    <a:pt x="3512292" y="166580"/>
                  </a:cubicBezTo>
                  <a:lnTo>
                    <a:pt x="3512292" y="1288893"/>
                  </a:lnTo>
                  <a:cubicBezTo>
                    <a:pt x="3532428" y="1348375"/>
                    <a:pt x="3597721" y="1406682"/>
                    <a:pt x="3685525" y="1439616"/>
                  </a:cubicBezTo>
                  <a:cubicBezTo>
                    <a:pt x="3750676" y="1464054"/>
                    <a:pt x="3815677" y="1469817"/>
                    <a:pt x="3867092" y="1458115"/>
                  </a:cubicBezTo>
                  <a:cubicBezTo>
                    <a:pt x="3901052" y="1342696"/>
                    <a:pt x="4008094" y="1259067"/>
                    <a:pt x="4134669" y="1259067"/>
                  </a:cubicBezTo>
                  <a:cubicBezTo>
                    <a:pt x="4232092" y="1259067"/>
                    <a:pt x="4317944" y="1308611"/>
                    <a:pt x="4368324" y="1383931"/>
                  </a:cubicBezTo>
                  <a:cubicBezTo>
                    <a:pt x="4404361" y="1424000"/>
                    <a:pt x="4426866" y="1476096"/>
                    <a:pt x="4429264" y="1533424"/>
                  </a:cubicBezTo>
                  <a:lnTo>
                    <a:pt x="0" y="1533424"/>
                  </a:lnTo>
                  <a:cubicBezTo>
                    <a:pt x="2398" y="1476096"/>
                    <a:pt x="24903" y="1424000"/>
                    <a:pt x="60940" y="1383931"/>
                  </a:cubicBezTo>
                  <a:cubicBezTo>
                    <a:pt x="111320" y="1308611"/>
                    <a:pt x="197172" y="1259067"/>
                    <a:pt x="294595" y="1259067"/>
                  </a:cubicBezTo>
                  <a:cubicBezTo>
                    <a:pt x="421170" y="1259067"/>
                    <a:pt x="528212" y="1342696"/>
                    <a:pt x="562172" y="1458115"/>
                  </a:cubicBezTo>
                  <a:cubicBezTo>
                    <a:pt x="613587" y="1469817"/>
                    <a:pt x="678588" y="1464054"/>
                    <a:pt x="743739" y="1439616"/>
                  </a:cubicBezTo>
                  <a:cubicBezTo>
                    <a:pt x="835612" y="1405155"/>
                    <a:pt x="902839" y="1342916"/>
                    <a:pt x="920004" y="1280963"/>
                  </a:cubicBezTo>
                  <a:lnTo>
                    <a:pt x="920004" y="166580"/>
                  </a:lnTo>
                  <a:cubicBezTo>
                    <a:pt x="920004" y="74580"/>
                    <a:pt x="994584" y="0"/>
                    <a:pt x="108658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1ED47"/>
                </a:gs>
                <a:gs pos="25000">
                  <a:srgbClr val="D1ED47"/>
                </a:gs>
                <a:gs pos="45000">
                  <a:srgbClr val="99BE24"/>
                </a:gs>
                <a:gs pos="53999">
                  <a:srgbClr val="95BC1A"/>
                </a:gs>
                <a:gs pos="100000">
                  <a:srgbClr val="D1ED47"/>
                </a:gs>
              </a:gsLst>
              <a:path path="rect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TextBox 25"/>
          <p:cNvSpPr>
            <a:spLocks noChangeArrowheads="1"/>
          </p:cNvSpPr>
          <p:nvPr/>
        </p:nvSpPr>
        <p:spPr bwMode="auto">
          <a:xfrm>
            <a:off x="2011161" y="2182415"/>
            <a:ext cx="123439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5400" b="1" i="1" dirty="0">
                <a:solidFill>
                  <a:schemeClr val="bg1"/>
                </a:solidFill>
                <a:latin typeface="浪漫雅圆" charset="-122"/>
                <a:ea typeface="微软雅黑" panose="020B0503020204020204" pitchFamily="34" charset="-122"/>
                <a:sym typeface="浪漫雅圆" charset="-122"/>
              </a:rPr>
              <a:t>AST</a:t>
            </a:r>
          </a:p>
        </p:txBody>
      </p:sp>
      <p:sp>
        <p:nvSpPr>
          <p:cNvPr id="18" name="TextBox 26"/>
          <p:cNvSpPr>
            <a:spLocks noChangeArrowheads="1"/>
          </p:cNvSpPr>
          <p:nvPr/>
        </p:nvSpPr>
        <p:spPr bwMode="auto">
          <a:xfrm>
            <a:off x="1763448" y="3638892"/>
            <a:ext cx="207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i="1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传统写法</a:t>
            </a:r>
            <a:endParaRPr lang="en-US" altLang="zh-CN" sz="2400" b="1" i="1" dirty="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28"/>
          <p:cNvSpPr>
            <a:spLocks noChangeArrowheads="1"/>
          </p:cNvSpPr>
          <p:nvPr/>
        </p:nvSpPr>
        <p:spPr bwMode="auto">
          <a:xfrm>
            <a:off x="4801021" y="2176699"/>
            <a:ext cx="29181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5400" b="1" i="1" dirty="0">
                <a:solidFill>
                  <a:schemeClr val="bg1"/>
                </a:solidFill>
                <a:latin typeface="浪漫雅圆" charset="-122"/>
                <a:ea typeface="微软雅黑" panose="020B0503020204020204" pitchFamily="34" charset="-122"/>
                <a:sym typeface="浪漫雅圆" charset="-122"/>
              </a:rPr>
              <a:t>TREE</a:t>
            </a:r>
            <a:r>
              <a:rPr lang="zh-CN" altLang="en-US" sz="5400" b="1" i="1" dirty="0">
                <a:solidFill>
                  <a:schemeClr val="bg1"/>
                </a:solidFill>
                <a:latin typeface="浪漫雅圆" charset="-122"/>
                <a:ea typeface="微软雅黑" panose="020B0503020204020204" pitchFamily="34" charset="-122"/>
                <a:sym typeface="浪漫雅圆" charset="-122"/>
              </a:rPr>
              <a:t>？</a:t>
            </a:r>
            <a:endParaRPr lang="en-US" altLang="zh-CN" sz="5400" b="1" i="1" dirty="0">
              <a:solidFill>
                <a:schemeClr val="bg1"/>
              </a:solidFill>
              <a:latin typeface="浪漫雅圆" charset="-122"/>
              <a:ea typeface="微软雅黑" panose="020B0503020204020204" pitchFamily="34" charset="-122"/>
              <a:sym typeface="浪漫雅圆" charset="-122"/>
            </a:endParaRPr>
          </a:p>
        </p:txBody>
      </p:sp>
      <p:sp>
        <p:nvSpPr>
          <p:cNvPr id="23" name="TextBox 31"/>
          <p:cNvSpPr>
            <a:spLocks noChangeArrowheads="1"/>
          </p:cNvSpPr>
          <p:nvPr/>
        </p:nvSpPr>
        <p:spPr bwMode="auto">
          <a:xfrm>
            <a:off x="8209421" y="2176699"/>
            <a:ext cx="29181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5400" b="1" i="1" dirty="0">
                <a:solidFill>
                  <a:schemeClr val="bg1"/>
                </a:solidFill>
                <a:latin typeface="浪漫雅圆" charset="-122"/>
                <a:ea typeface="微软雅黑" panose="020B0503020204020204" pitchFamily="34" charset="-122"/>
                <a:sym typeface="浪漫雅圆" charset="-122"/>
              </a:rPr>
              <a:t>CST</a:t>
            </a:r>
          </a:p>
        </p:txBody>
      </p:sp>
      <p:sp>
        <p:nvSpPr>
          <p:cNvPr id="24" name="TextBox 32"/>
          <p:cNvSpPr>
            <a:spLocks noChangeArrowheads="1"/>
          </p:cNvSpPr>
          <p:nvPr/>
        </p:nvSpPr>
        <p:spPr bwMode="auto">
          <a:xfrm>
            <a:off x="8540281" y="3672592"/>
            <a:ext cx="2415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1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没人会这么写</a:t>
            </a:r>
            <a:endParaRPr lang="en-US" altLang="zh-CN" sz="2400" b="1" i="1" dirty="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禁止符 32"/>
          <p:cNvSpPr/>
          <p:nvPr/>
        </p:nvSpPr>
        <p:spPr>
          <a:xfrm>
            <a:off x="3098876" y="126610"/>
            <a:ext cx="6569613" cy="618978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0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219" y="2398860"/>
            <a:ext cx="8928295" cy="1061792"/>
          </a:xfrm>
        </p:spPr>
        <p:txBody>
          <a:bodyPr/>
          <a:lstStyle/>
          <a:p>
            <a:r>
              <a:rPr lang="en-US" altLang="zh-CN" dirty="0"/>
              <a:t>ANTLR</a:t>
            </a:r>
            <a:r>
              <a:rPr lang="zh-CN" altLang="en-US" dirty="0"/>
              <a:t>已经帮你建好了一颗非常好用的文法树！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4892" y="316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96086" y="3460652"/>
            <a:ext cx="637266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MogicParser parser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MogicParser(tokens)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ParseTree tree = parser.mogic_pro()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84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1" y="1892421"/>
            <a:ext cx="10972800" cy="324228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· </a:t>
            </a:r>
            <a:r>
              <a:rPr lang="zh-CN" altLang="en-US" sz="2800" dirty="0"/>
              <a:t>拓展性好（拓展性很不好）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· ANTLR</a:t>
            </a:r>
            <a:r>
              <a:rPr lang="zh-CN" altLang="en-US" sz="2800" dirty="0"/>
              <a:t>的</a:t>
            </a:r>
            <a:r>
              <a:rPr lang="en-US" altLang="zh-CN" sz="2800" dirty="0"/>
              <a:t>visitor</a:t>
            </a:r>
            <a:r>
              <a:rPr lang="zh-CN" altLang="en-US" sz="2800" dirty="0"/>
              <a:t>是能够反复使用的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· </a:t>
            </a:r>
            <a:r>
              <a:rPr lang="zh-CN" altLang="en-US" sz="2800" dirty="0"/>
              <a:t>每一个</a:t>
            </a:r>
            <a:r>
              <a:rPr lang="en-US" altLang="zh-CN" sz="2800" dirty="0"/>
              <a:t>visitor</a:t>
            </a:r>
            <a:r>
              <a:rPr lang="zh-CN" altLang="en-US" sz="2800" dirty="0"/>
              <a:t>单独封装，能够很好的隔离各个功能模块，比如语义分析的功能显然不应该和语法树放在一起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9317" y="393895"/>
            <a:ext cx="10944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· VISITOR</a:t>
            </a:r>
            <a:r>
              <a:rPr lang="zh-CN" altLang="en-US" sz="3200" b="1" dirty="0"/>
              <a:t>是一种很好的设计模式</a:t>
            </a:r>
          </a:p>
        </p:txBody>
      </p:sp>
    </p:spTree>
    <p:extLst>
      <p:ext uri="{BB962C8B-B14F-4D97-AF65-F5344CB8AC3E}">
        <p14:creationId xmlns:p14="http://schemas.microsoft.com/office/powerpoint/2010/main" val="366783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  <a:r>
              <a:rPr lang="en-US" altLang="zh-CN" dirty="0"/>
              <a:t>/</a:t>
            </a:r>
            <a:r>
              <a:rPr lang="zh-CN" altLang="en-US" dirty="0"/>
              <a:t>类型检查</a:t>
            </a:r>
          </a:p>
        </p:txBody>
      </p:sp>
      <p:grpSp>
        <p:nvGrpSpPr>
          <p:cNvPr id="21" name="组合 27"/>
          <p:cNvGrpSpPr>
            <a:grpSpLocks/>
          </p:cNvGrpSpPr>
          <p:nvPr/>
        </p:nvGrpSpPr>
        <p:grpSpPr bwMode="auto">
          <a:xfrm rot="21141478">
            <a:off x="6501764" y="2513624"/>
            <a:ext cx="2149475" cy="3357563"/>
            <a:chOff x="0" y="0"/>
            <a:chExt cx="2816628" cy="4399818"/>
          </a:xfrm>
        </p:grpSpPr>
        <p:sp>
          <p:nvSpPr>
            <p:cNvPr id="22" name="圆角矩形 1"/>
            <p:cNvSpPr>
              <a:spLocks noChangeArrowheads="1"/>
            </p:cNvSpPr>
            <p:nvPr/>
          </p:nvSpPr>
          <p:spPr bwMode="auto">
            <a:xfrm rot="246052">
              <a:off x="442706" y="223354"/>
              <a:ext cx="2325415" cy="4176464"/>
            </a:xfrm>
            <a:custGeom>
              <a:avLst/>
              <a:gdLst>
                <a:gd name="T0" fmla="*/ 0 w 2448272"/>
                <a:gd name="T1" fmla="*/ 0 h 4176464"/>
                <a:gd name="T2" fmla="*/ 2448272 w 2448272"/>
                <a:gd name="T3" fmla="*/ 4176464 h 4176464"/>
              </a:gdLst>
              <a:ahLst/>
              <a:cxnLst/>
              <a:rect l="T0" t="T1" r="T2" b="T3"/>
              <a:pathLst>
                <a:path w="2448272" h="4176464">
                  <a:moveTo>
                    <a:pt x="504063" y="1224136"/>
                  </a:moveTo>
                  <a:cubicBezTo>
                    <a:pt x="305215" y="1224136"/>
                    <a:pt x="144016" y="1385335"/>
                    <a:pt x="144016" y="1584183"/>
                  </a:cubicBezTo>
                  <a:lnTo>
                    <a:pt x="144016" y="3616617"/>
                  </a:lnTo>
                  <a:cubicBezTo>
                    <a:pt x="144016" y="3815465"/>
                    <a:pt x="305215" y="3976664"/>
                    <a:pt x="504063" y="3976664"/>
                  </a:cubicBezTo>
                  <a:lnTo>
                    <a:pt x="1944209" y="3976664"/>
                  </a:lnTo>
                  <a:cubicBezTo>
                    <a:pt x="2143057" y="3976664"/>
                    <a:pt x="2304256" y="3815465"/>
                    <a:pt x="2304256" y="3616617"/>
                  </a:cubicBezTo>
                  <a:lnTo>
                    <a:pt x="2304256" y="1584183"/>
                  </a:lnTo>
                  <a:cubicBezTo>
                    <a:pt x="2304256" y="1385335"/>
                    <a:pt x="2143057" y="1224136"/>
                    <a:pt x="1944209" y="1224136"/>
                  </a:cubicBezTo>
                  <a:close/>
                  <a:moveTo>
                    <a:pt x="408053" y="0"/>
                  </a:moveTo>
                  <a:lnTo>
                    <a:pt x="2040219" y="0"/>
                  </a:lnTo>
                  <a:cubicBezTo>
                    <a:pt x="2265580" y="0"/>
                    <a:pt x="2448272" y="182692"/>
                    <a:pt x="2448272" y="408053"/>
                  </a:cubicBezTo>
                  <a:lnTo>
                    <a:pt x="2448272" y="3768411"/>
                  </a:lnTo>
                  <a:cubicBezTo>
                    <a:pt x="2448272" y="3993772"/>
                    <a:pt x="2265580" y="4176464"/>
                    <a:pt x="2040219" y="4176464"/>
                  </a:cubicBezTo>
                  <a:lnTo>
                    <a:pt x="408053" y="4176464"/>
                  </a:lnTo>
                  <a:cubicBezTo>
                    <a:pt x="182692" y="4176464"/>
                    <a:pt x="0" y="3993772"/>
                    <a:pt x="0" y="3768411"/>
                  </a:cubicBezTo>
                  <a:lnTo>
                    <a:pt x="0" y="408053"/>
                  </a:lnTo>
                  <a:cubicBezTo>
                    <a:pt x="0" y="182692"/>
                    <a:pt x="182692" y="0"/>
                    <a:pt x="4080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D7D7D"/>
                </a:gs>
                <a:gs pos="34000">
                  <a:srgbClr val="B4B4B4"/>
                </a:gs>
                <a:gs pos="100000">
                  <a:srgbClr val="D8D8D8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圆角矩形 1"/>
            <p:cNvSpPr>
              <a:spLocks noChangeArrowheads="1"/>
            </p:cNvSpPr>
            <p:nvPr/>
          </p:nvSpPr>
          <p:spPr bwMode="auto">
            <a:xfrm>
              <a:off x="0" y="0"/>
              <a:ext cx="2816628" cy="4354571"/>
            </a:xfrm>
            <a:custGeom>
              <a:avLst/>
              <a:gdLst>
                <a:gd name="T0" fmla="*/ 0 w 2816628"/>
                <a:gd name="T1" fmla="*/ 0 h 4354571"/>
                <a:gd name="T2" fmla="*/ 2816628 w 2816628"/>
                <a:gd name="T3" fmla="*/ 4354571 h 4354571"/>
              </a:gdLst>
              <a:ahLst/>
              <a:cxnLst/>
              <a:rect l="T0" t="T1" r="T2" b="T3"/>
              <a:pathLst>
                <a:path w="2816628" h="4354571">
                  <a:moveTo>
                    <a:pt x="872419" y="1402243"/>
                  </a:moveTo>
                  <a:cubicBezTo>
                    <a:pt x="673571" y="1402243"/>
                    <a:pt x="512372" y="1563442"/>
                    <a:pt x="512372" y="1762290"/>
                  </a:cubicBezTo>
                  <a:lnTo>
                    <a:pt x="512372" y="3794724"/>
                  </a:lnTo>
                  <a:cubicBezTo>
                    <a:pt x="512372" y="3993572"/>
                    <a:pt x="673571" y="4154771"/>
                    <a:pt x="872419" y="4154771"/>
                  </a:cubicBezTo>
                  <a:lnTo>
                    <a:pt x="2312565" y="4154771"/>
                  </a:lnTo>
                  <a:cubicBezTo>
                    <a:pt x="2511413" y="4154771"/>
                    <a:pt x="2672612" y="3993572"/>
                    <a:pt x="2672612" y="3794724"/>
                  </a:cubicBezTo>
                  <a:lnTo>
                    <a:pt x="2672612" y="1762290"/>
                  </a:lnTo>
                  <a:cubicBezTo>
                    <a:pt x="2672612" y="1563442"/>
                    <a:pt x="2511413" y="1402243"/>
                    <a:pt x="2312565" y="1402243"/>
                  </a:cubicBezTo>
                  <a:close/>
                  <a:moveTo>
                    <a:pt x="368356" y="0"/>
                  </a:moveTo>
                  <a:cubicBezTo>
                    <a:pt x="506076" y="0"/>
                    <a:pt x="626144" y="75580"/>
                    <a:pt x="687885" y="188349"/>
                  </a:cubicBezTo>
                  <a:cubicBezTo>
                    <a:pt x="716298" y="181441"/>
                    <a:pt x="745964" y="178107"/>
                    <a:pt x="776409" y="178107"/>
                  </a:cubicBezTo>
                  <a:lnTo>
                    <a:pt x="2408575" y="178107"/>
                  </a:lnTo>
                  <a:cubicBezTo>
                    <a:pt x="2633936" y="178107"/>
                    <a:pt x="2816628" y="360799"/>
                    <a:pt x="2816628" y="586160"/>
                  </a:cubicBezTo>
                  <a:lnTo>
                    <a:pt x="2816628" y="3946518"/>
                  </a:lnTo>
                  <a:cubicBezTo>
                    <a:pt x="2816628" y="4171879"/>
                    <a:pt x="2633936" y="4354571"/>
                    <a:pt x="2408575" y="4354571"/>
                  </a:cubicBezTo>
                  <a:lnTo>
                    <a:pt x="776409" y="4354571"/>
                  </a:lnTo>
                  <a:cubicBezTo>
                    <a:pt x="551048" y="4354571"/>
                    <a:pt x="368356" y="4171879"/>
                    <a:pt x="368356" y="3946518"/>
                  </a:cubicBezTo>
                  <a:lnTo>
                    <a:pt x="368356" y="736712"/>
                  </a:lnTo>
                  <a:cubicBezTo>
                    <a:pt x="164919" y="736712"/>
                    <a:pt x="0" y="571793"/>
                    <a:pt x="0" y="368356"/>
                  </a:cubicBezTo>
                  <a:cubicBezTo>
                    <a:pt x="0" y="164919"/>
                    <a:pt x="164919" y="0"/>
                    <a:pt x="368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36C09"/>
                </a:gs>
                <a:gs pos="75000">
                  <a:srgbClr val="FFC000"/>
                </a:gs>
                <a:gs pos="100000">
                  <a:srgbClr val="FFC000"/>
                </a:gs>
              </a:gsLst>
              <a:lin ang="0" scaled="1"/>
            </a:gradFill>
            <a:ln w="25400" cap="flat" cmpd="sng">
              <a:solidFill>
                <a:srgbClr val="FFC000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圆角矩形 30"/>
            <p:cNvSpPr>
              <a:spLocks noChangeArrowheads="1"/>
            </p:cNvSpPr>
            <p:nvPr/>
          </p:nvSpPr>
          <p:spPr bwMode="auto">
            <a:xfrm>
              <a:off x="525293" y="1402243"/>
              <a:ext cx="2160240" cy="27525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椭圆 31"/>
            <p:cNvSpPr>
              <a:spLocks noChangeArrowheads="1"/>
            </p:cNvSpPr>
            <p:nvPr/>
          </p:nvSpPr>
          <p:spPr bwMode="auto">
            <a:xfrm>
              <a:off x="183862" y="203518"/>
              <a:ext cx="288032" cy="288032"/>
            </a:xfrm>
            <a:prstGeom prst="ellipse">
              <a:avLst/>
            </a:prstGeom>
            <a:solidFill>
              <a:srgbClr val="DB9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TextBox 32"/>
            <p:cNvSpPr>
              <a:spLocks noChangeArrowheads="1"/>
            </p:cNvSpPr>
            <p:nvPr/>
          </p:nvSpPr>
          <p:spPr bwMode="auto">
            <a:xfrm>
              <a:off x="872413" y="13532"/>
              <a:ext cx="1512167" cy="1421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5400" b="1" i="1">
                  <a:solidFill>
                    <a:srgbClr val="000000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03</a:t>
              </a:r>
              <a:endParaRPr lang="en-US" altLang="zh-CN" sz="6000" b="1" i="1">
                <a:solidFill>
                  <a:srgbClr val="00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7" name="组合 33"/>
          <p:cNvGrpSpPr>
            <a:grpSpLocks/>
          </p:cNvGrpSpPr>
          <p:nvPr/>
        </p:nvGrpSpPr>
        <p:grpSpPr bwMode="auto">
          <a:xfrm rot="373402">
            <a:off x="4279264" y="2232637"/>
            <a:ext cx="2149475" cy="3357562"/>
            <a:chOff x="0" y="0"/>
            <a:chExt cx="2816628" cy="4399818"/>
          </a:xfrm>
        </p:grpSpPr>
        <p:sp>
          <p:nvSpPr>
            <p:cNvPr id="28" name="圆角矩形 1"/>
            <p:cNvSpPr>
              <a:spLocks noChangeArrowheads="1"/>
            </p:cNvSpPr>
            <p:nvPr/>
          </p:nvSpPr>
          <p:spPr bwMode="auto">
            <a:xfrm rot="246052">
              <a:off x="442706" y="223354"/>
              <a:ext cx="2325415" cy="4176464"/>
            </a:xfrm>
            <a:custGeom>
              <a:avLst/>
              <a:gdLst>
                <a:gd name="T0" fmla="*/ 0 w 2448272"/>
                <a:gd name="T1" fmla="*/ 0 h 4176464"/>
                <a:gd name="T2" fmla="*/ 2448272 w 2448272"/>
                <a:gd name="T3" fmla="*/ 4176464 h 4176464"/>
              </a:gdLst>
              <a:ahLst/>
              <a:cxnLst/>
              <a:rect l="T0" t="T1" r="T2" b="T3"/>
              <a:pathLst>
                <a:path w="2448272" h="4176464">
                  <a:moveTo>
                    <a:pt x="504063" y="1224136"/>
                  </a:moveTo>
                  <a:cubicBezTo>
                    <a:pt x="305215" y="1224136"/>
                    <a:pt x="144016" y="1385335"/>
                    <a:pt x="144016" y="1584183"/>
                  </a:cubicBezTo>
                  <a:lnTo>
                    <a:pt x="144016" y="3616617"/>
                  </a:lnTo>
                  <a:cubicBezTo>
                    <a:pt x="144016" y="3815465"/>
                    <a:pt x="305215" y="3976664"/>
                    <a:pt x="504063" y="3976664"/>
                  </a:cubicBezTo>
                  <a:lnTo>
                    <a:pt x="1944209" y="3976664"/>
                  </a:lnTo>
                  <a:cubicBezTo>
                    <a:pt x="2143057" y="3976664"/>
                    <a:pt x="2304256" y="3815465"/>
                    <a:pt x="2304256" y="3616617"/>
                  </a:cubicBezTo>
                  <a:lnTo>
                    <a:pt x="2304256" y="1584183"/>
                  </a:lnTo>
                  <a:cubicBezTo>
                    <a:pt x="2304256" y="1385335"/>
                    <a:pt x="2143057" y="1224136"/>
                    <a:pt x="1944209" y="1224136"/>
                  </a:cubicBezTo>
                  <a:close/>
                  <a:moveTo>
                    <a:pt x="408053" y="0"/>
                  </a:moveTo>
                  <a:lnTo>
                    <a:pt x="2040219" y="0"/>
                  </a:lnTo>
                  <a:cubicBezTo>
                    <a:pt x="2265580" y="0"/>
                    <a:pt x="2448272" y="182692"/>
                    <a:pt x="2448272" y="408053"/>
                  </a:cubicBezTo>
                  <a:lnTo>
                    <a:pt x="2448272" y="3768411"/>
                  </a:lnTo>
                  <a:cubicBezTo>
                    <a:pt x="2448272" y="3993772"/>
                    <a:pt x="2265580" y="4176464"/>
                    <a:pt x="2040219" y="4176464"/>
                  </a:cubicBezTo>
                  <a:lnTo>
                    <a:pt x="408053" y="4176464"/>
                  </a:lnTo>
                  <a:cubicBezTo>
                    <a:pt x="182692" y="4176464"/>
                    <a:pt x="0" y="3993772"/>
                    <a:pt x="0" y="3768411"/>
                  </a:cubicBezTo>
                  <a:lnTo>
                    <a:pt x="0" y="408053"/>
                  </a:lnTo>
                  <a:cubicBezTo>
                    <a:pt x="0" y="182692"/>
                    <a:pt x="182692" y="0"/>
                    <a:pt x="4080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D7D7D"/>
                </a:gs>
                <a:gs pos="34000">
                  <a:srgbClr val="B4B4B4"/>
                </a:gs>
                <a:gs pos="100000">
                  <a:srgbClr val="D8D8D8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圆角矩形 1"/>
            <p:cNvSpPr>
              <a:spLocks noChangeArrowheads="1"/>
            </p:cNvSpPr>
            <p:nvPr/>
          </p:nvSpPr>
          <p:spPr bwMode="auto">
            <a:xfrm>
              <a:off x="0" y="0"/>
              <a:ext cx="2816628" cy="4354571"/>
            </a:xfrm>
            <a:custGeom>
              <a:avLst/>
              <a:gdLst>
                <a:gd name="T0" fmla="*/ 0 w 2816628"/>
                <a:gd name="T1" fmla="*/ 0 h 4354571"/>
                <a:gd name="T2" fmla="*/ 2816628 w 2816628"/>
                <a:gd name="T3" fmla="*/ 4354571 h 4354571"/>
              </a:gdLst>
              <a:ahLst/>
              <a:cxnLst/>
              <a:rect l="T0" t="T1" r="T2" b="T3"/>
              <a:pathLst>
                <a:path w="2816628" h="4354571">
                  <a:moveTo>
                    <a:pt x="872419" y="1402243"/>
                  </a:moveTo>
                  <a:cubicBezTo>
                    <a:pt x="673571" y="1402243"/>
                    <a:pt x="512372" y="1563442"/>
                    <a:pt x="512372" y="1762290"/>
                  </a:cubicBezTo>
                  <a:lnTo>
                    <a:pt x="512372" y="3794724"/>
                  </a:lnTo>
                  <a:cubicBezTo>
                    <a:pt x="512372" y="3993572"/>
                    <a:pt x="673571" y="4154771"/>
                    <a:pt x="872419" y="4154771"/>
                  </a:cubicBezTo>
                  <a:lnTo>
                    <a:pt x="2312565" y="4154771"/>
                  </a:lnTo>
                  <a:cubicBezTo>
                    <a:pt x="2511413" y="4154771"/>
                    <a:pt x="2672612" y="3993572"/>
                    <a:pt x="2672612" y="3794724"/>
                  </a:cubicBezTo>
                  <a:lnTo>
                    <a:pt x="2672612" y="1762290"/>
                  </a:lnTo>
                  <a:cubicBezTo>
                    <a:pt x="2672612" y="1563442"/>
                    <a:pt x="2511413" y="1402243"/>
                    <a:pt x="2312565" y="1402243"/>
                  </a:cubicBezTo>
                  <a:close/>
                  <a:moveTo>
                    <a:pt x="368356" y="0"/>
                  </a:moveTo>
                  <a:cubicBezTo>
                    <a:pt x="506076" y="0"/>
                    <a:pt x="626144" y="75580"/>
                    <a:pt x="687885" y="188349"/>
                  </a:cubicBezTo>
                  <a:cubicBezTo>
                    <a:pt x="716298" y="181441"/>
                    <a:pt x="745964" y="178107"/>
                    <a:pt x="776409" y="178107"/>
                  </a:cubicBezTo>
                  <a:lnTo>
                    <a:pt x="2408575" y="178107"/>
                  </a:lnTo>
                  <a:cubicBezTo>
                    <a:pt x="2633936" y="178107"/>
                    <a:pt x="2816628" y="360799"/>
                    <a:pt x="2816628" y="586160"/>
                  </a:cubicBezTo>
                  <a:lnTo>
                    <a:pt x="2816628" y="3946518"/>
                  </a:lnTo>
                  <a:cubicBezTo>
                    <a:pt x="2816628" y="4171879"/>
                    <a:pt x="2633936" y="4354571"/>
                    <a:pt x="2408575" y="4354571"/>
                  </a:cubicBezTo>
                  <a:lnTo>
                    <a:pt x="776409" y="4354571"/>
                  </a:lnTo>
                  <a:cubicBezTo>
                    <a:pt x="551048" y="4354571"/>
                    <a:pt x="368356" y="4171879"/>
                    <a:pt x="368356" y="3946518"/>
                  </a:cubicBezTo>
                  <a:lnTo>
                    <a:pt x="368356" y="736712"/>
                  </a:lnTo>
                  <a:cubicBezTo>
                    <a:pt x="164919" y="736712"/>
                    <a:pt x="0" y="571793"/>
                    <a:pt x="0" y="368356"/>
                  </a:cubicBezTo>
                  <a:cubicBezTo>
                    <a:pt x="0" y="164919"/>
                    <a:pt x="164919" y="0"/>
                    <a:pt x="368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36C09"/>
                </a:gs>
                <a:gs pos="75000">
                  <a:srgbClr val="FFC000"/>
                </a:gs>
                <a:gs pos="100000">
                  <a:srgbClr val="FFC000"/>
                </a:gs>
              </a:gsLst>
              <a:lin ang="0" scaled="1"/>
            </a:gradFill>
            <a:ln w="25400" cap="flat" cmpd="sng">
              <a:solidFill>
                <a:srgbClr val="FFC000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圆角矩形 36"/>
            <p:cNvSpPr>
              <a:spLocks noChangeArrowheads="1"/>
            </p:cNvSpPr>
            <p:nvPr/>
          </p:nvSpPr>
          <p:spPr bwMode="auto">
            <a:xfrm>
              <a:off x="525293" y="1402243"/>
              <a:ext cx="2160240" cy="27525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椭圆 37"/>
            <p:cNvSpPr>
              <a:spLocks noChangeArrowheads="1"/>
            </p:cNvSpPr>
            <p:nvPr/>
          </p:nvSpPr>
          <p:spPr bwMode="auto">
            <a:xfrm>
              <a:off x="183862" y="203518"/>
              <a:ext cx="288032" cy="288032"/>
            </a:xfrm>
            <a:prstGeom prst="ellipse">
              <a:avLst/>
            </a:prstGeom>
            <a:solidFill>
              <a:srgbClr val="DB9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TextBox 38"/>
            <p:cNvSpPr>
              <a:spLocks noChangeArrowheads="1"/>
            </p:cNvSpPr>
            <p:nvPr/>
          </p:nvSpPr>
          <p:spPr bwMode="auto">
            <a:xfrm>
              <a:off x="872413" y="13532"/>
              <a:ext cx="1512167" cy="1421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5400" b="1" i="1">
                  <a:solidFill>
                    <a:srgbClr val="000000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02</a:t>
              </a:r>
              <a:endParaRPr lang="en-US" altLang="zh-CN" sz="6000" b="1" i="1">
                <a:solidFill>
                  <a:srgbClr val="00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 rot="1761965">
            <a:off x="2123439" y="1202349"/>
            <a:ext cx="2149475" cy="3357563"/>
            <a:chOff x="0" y="0"/>
            <a:chExt cx="2816628" cy="4399818"/>
          </a:xfrm>
        </p:grpSpPr>
        <p:sp>
          <p:nvSpPr>
            <p:cNvPr id="34" name="圆角矩形 1"/>
            <p:cNvSpPr>
              <a:spLocks noChangeArrowheads="1"/>
            </p:cNvSpPr>
            <p:nvPr/>
          </p:nvSpPr>
          <p:spPr bwMode="auto">
            <a:xfrm rot="246052">
              <a:off x="442706" y="223354"/>
              <a:ext cx="2325415" cy="4176464"/>
            </a:xfrm>
            <a:custGeom>
              <a:avLst/>
              <a:gdLst>
                <a:gd name="T0" fmla="*/ 0 w 2448272"/>
                <a:gd name="T1" fmla="*/ 0 h 4176464"/>
                <a:gd name="T2" fmla="*/ 2448272 w 2448272"/>
                <a:gd name="T3" fmla="*/ 4176464 h 4176464"/>
              </a:gdLst>
              <a:ahLst/>
              <a:cxnLst/>
              <a:rect l="T0" t="T1" r="T2" b="T3"/>
              <a:pathLst>
                <a:path w="2448272" h="4176464">
                  <a:moveTo>
                    <a:pt x="504063" y="1224136"/>
                  </a:moveTo>
                  <a:cubicBezTo>
                    <a:pt x="305215" y="1224136"/>
                    <a:pt x="144016" y="1385335"/>
                    <a:pt x="144016" y="1584183"/>
                  </a:cubicBezTo>
                  <a:lnTo>
                    <a:pt x="144016" y="3616617"/>
                  </a:lnTo>
                  <a:cubicBezTo>
                    <a:pt x="144016" y="3815465"/>
                    <a:pt x="305215" y="3976664"/>
                    <a:pt x="504063" y="3976664"/>
                  </a:cubicBezTo>
                  <a:lnTo>
                    <a:pt x="1944209" y="3976664"/>
                  </a:lnTo>
                  <a:cubicBezTo>
                    <a:pt x="2143057" y="3976664"/>
                    <a:pt x="2304256" y="3815465"/>
                    <a:pt x="2304256" y="3616617"/>
                  </a:cubicBezTo>
                  <a:lnTo>
                    <a:pt x="2304256" y="1584183"/>
                  </a:lnTo>
                  <a:cubicBezTo>
                    <a:pt x="2304256" y="1385335"/>
                    <a:pt x="2143057" y="1224136"/>
                    <a:pt x="1944209" y="1224136"/>
                  </a:cubicBezTo>
                  <a:close/>
                  <a:moveTo>
                    <a:pt x="408053" y="0"/>
                  </a:moveTo>
                  <a:lnTo>
                    <a:pt x="2040219" y="0"/>
                  </a:lnTo>
                  <a:cubicBezTo>
                    <a:pt x="2265580" y="0"/>
                    <a:pt x="2448272" y="182692"/>
                    <a:pt x="2448272" y="408053"/>
                  </a:cubicBezTo>
                  <a:lnTo>
                    <a:pt x="2448272" y="3768411"/>
                  </a:lnTo>
                  <a:cubicBezTo>
                    <a:pt x="2448272" y="3993772"/>
                    <a:pt x="2265580" y="4176464"/>
                    <a:pt x="2040219" y="4176464"/>
                  </a:cubicBezTo>
                  <a:lnTo>
                    <a:pt x="408053" y="4176464"/>
                  </a:lnTo>
                  <a:cubicBezTo>
                    <a:pt x="182692" y="4176464"/>
                    <a:pt x="0" y="3993772"/>
                    <a:pt x="0" y="3768411"/>
                  </a:cubicBezTo>
                  <a:lnTo>
                    <a:pt x="0" y="408053"/>
                  </a:lnTo>
                  <a:cubicBezTo>
                    <a:pt x="0" y="182692"/>
                    <a:pt x="182692" y="0"/>
                    <a:pt x="4080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D7D7D"/>
                </a:gs>
                <a:gs pos="34000">
                  <a:srgbClr val="B4B4B4"/>
                </a:gs>
                <a:gs pos="100000">
                  <a:srgbClr val="D8D8D8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圆角矩形 1"/>
            <p:cNvSpPr>
              <a:spLocks noChangeArrowheads="1"/>
            </p:cNvSpPr>
            <p:nvPr/>
          </p:nvSpPr>
          <p:spPr bwMode="auto">
            <a:xfrm>
              <a:off x="0" y="0"/>
              <a:ext cx="2816628" cy="4354571"/>
            </a:xfrm>
            <a:custGeom>
              <a:avLst/>
              <a:gdLst>
                <a:gd name="T0" fmla="*/ 0 w 2816628"/>
                <a:gd name="T1" fmla="*/ 0 h 4354571"/>
                <a:gd name="T2" fmla="*/ 2816628 w 2816628"/>
                <a:gd name="T3" fmla="*/ 4354571 h 4354571"/>
              </a:gdLst>
              <a:ahLst/>
              <a:cxnLst/>
              <a:rect l="T0" t="T1" r="T2" b="T3"/>
              <a:pathLst>
                <a:path w="2816628" h="4354571">
                  <a:moveTo>
                    <a:pt x="872419" y="1402243"/>
                  </a:moveTo>
                  <a:cubicBezTo>
                    <a:pt x="673571" y="1402243"/>
                    <a:pt x="512372" y="1563442"/>
                    <a:pt x="512372" y="1762290"/>
                  </a:cubicBezTo>
                  <a:lnTo>
                    <a:pt x="512372" y="3794724"/>
                  </a:lnTo>
                  <a:cubicBezTo>
                    <a:pt x="512372" y="3993572"/>
                    <a:pt x="673571" y="4154771"/>
                    <a:pt x="872419" y="4154771"/>
                  </a:cubicBezTo>
                  <a:lnTo>
                    <a:pt x="2312565" y="4154771"/>
                  </a:lnTo>
                  <a:cubicBezTo>
                    <a:pt x="2511413" y="4154771"/>
                    <a:pt x="2672612" y="3993572"/>
                    <a:pt x="2672612" y="3794724"/>
                  </a:cubicBezTo>
                  <a:lnTo>
                    <a:pt x="2672612" y="1762290"/>
                  </a:lnTo>
                  <a:cubicBezTo>
                    <a:pt x="2672612" y="1563442"/>
                    <a:pt x="2511413" y="1402243"/>
                    <a:pt x="2312565" y="1402243"/>
                  </a:cubicBezTo>
                  <a:close/>
                  <a:moveTo>
                    <a:pt x="368356" y="0"/>
                  </a:moveTo>
                  <a:cubicBezTo>
                    <a:pt x="506076" y="0"/>
                    <a:pt x="626144" y="75580"/>
                    <a:pt x="687885" y="188349"/>
                  </a:cubicBezTo>
                  <a:cubicBezTo>
                    <a:pt x="716298" y="181441"/>
                    <a:pt x="745964" y="178107"/>
                    <a:pt x="776409" y="178107"/>
                  </a:cubicBezTo>
                  <a:lnTo>
                    <a:pt x="2408575" y="178107"/>
                  </a:lnTo>
                  <a:cubicBezTo>
                    <a:pt x="2633936" y="178107"/>
                    <a:pt x="2816628" y="360799"/>
                    <a:pt x="2816628" y="586160"/>
                  </a:cubicBezTo>
                  <a:lnTo>
                    <a:pt x="2816628" y="3946518"/>
                  </a:lnTo>
                  <a:cubicBezTo>
                    <a:pt x="2816628" y="4171879"/>
                    <a:pt x="2633936" y="4354571"/>
                    <a:pt x="2408575" y="4354571"/>
                  </a:cubicBezTo>
                  <a:lnTo>
                    <a:pt x="776409" y="4354571"/>
                  </a:lnTo>
                  <a:cubicBezTo>
                    <a:pt x="551048" y="4354571"/>
                    <a:pt x="368356" y="4171879"/>
                    <a:pt x="368356" y="3946518"/>
                  </a:cubicBezTo>
                  <a:lnTo>
                    <a:pt x="368356" y="736712"/>
                  </a:lnTo>
                  <a:cubicBezTo>
                    <a:pt x="164919" y="736712"/>
                    <a:pt x="0" y="571793"/>
                    <a:pt x="0" y="368356"/>
                  </a:cubicBezTo>
                  <a:cubicBezTo>
                    <a:pt x="0" y="164919"/>
                    <a:pt x="164919" y="0"/>
                    <a:pt x="368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36C09"/>
                </a:gs>
                <a:gs pos="75000">
                  <a:srgbClr val="FFC000"/>
                </a:gs>
                <a:gs pos="100000">
                  <a:srgbClr val="FFC000"/>
                </a:gs>
              </a:gsLst>
              <a:lin ang="0" scaled="1"/>
            </a:gradFill>
            <a:ln w="25400" cap="flat" cmpd="sng">
              <a:solidFill>
                <a:srgbClr val="FFC000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42"/>
            <p:cNvSpPr>
              <a:spLocks noChangeArrowheads="1"/>
            </p:cNvSpPr>
            <p:nvPr/>
          </p:nvSpPr>
          <p:spPr bwMode="auto">
            <a:xfrm>
              <a:off x="525293" y="1402243"/>
              <a:ext cx="2160240" cy="27525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椭圆 43"/>
            <p:cNvSpPr>
              <a:spLocks noChangeArrowheads="1"/>
            </p:cNvSpPr>
            <p:nvPr/>
          </p:nvSpPr>
          <p:spPr bwMode="auto">
            <a:xfrm>
              <a:off x="183862" y="203518"/>
              <a:ext cx="288032" cy="288032"/>
            </a:xfrm>
            <a:prstGeom prst="ellipse">
              <a:avLst/>
            </a:prstGeom>
            <a:solidFill>
              <a:srgbClr val="DB9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TextBox 44"/>
            <p:cNvSpPr>
              <a:spLocks noChangeArrowheads="1"/>
            </p:cNvSpPr>
            <p:nvPr/>
          </p:nvSpPr>
          <p:spPr bwMode="auto">
            <a:xfrm>
              <a:off x="872413" y="13532"/>
              <a:ext cx="1512167" cy="1421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5400" b="1" i="1">
                  <a:solidFill>
                    <a:srgbClr val="000000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01</a:t>
              </a:r>
              <a:endParaRPr lang="en-US" altLang="zh-CN" sz="6000" b="1" i="1">
                <a:solidFill>
                  <a:srgbClr val="00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40" name="TextBox 46"/>
          <p:cNvSpPr>
            <a:spLocks noChangeArrowheads="1"/>
          </p:cNvSpPr>
          <p:nvPr/>
        </p:nvSpPr>
        <p:spPr bwMode="auto">
          <a:xfrm rot="1679138">
            <a:off x="2259964" y="3204693"/>
            <a:ext cx="1562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i="1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第一遍获取所有的类的名称</a:t>
            </a:r>
            <a:endParaRPr lang="zh-CN" altLang="en-US" dirty="0"/>
          </a:p>
        </p:txBody>
      </p:sp>
      <p:sp>
        <p:nvSpPr>
          <p:cNvPr id="42" name="TextBox 48"/>
          <p:cNvSpPr>
            <a:spLocks noChangeArrowheads="1"/>
          </p:cNvSpPr>
          <p:nvPr/>
        </p:nvSpPr>
        <p:spPr bwMode="auto">
          <a:xfrm rot="379795">
            <a:off x="4714239" y="4072103"/>
            <a:ext cx="1562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i="1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第二遍完善所有类的查找表并将函数加入符号表中</a:t>
            </a:r>
            <a:endParaRPr lang="zh-CN" altLang="en-US" dirty="0"/>
          </a:p>
        </p:txBody>
      </p:sp>
      <p:sp>
        <p:nvSpPr>
          <p:cNvPr id="44" name="TextBox 50"/>
          <p:cNvSpPr>
            <a:spLocks noChangeArrowheads="1"/>
          </p:cNvSpPr>
          <p:nvPr/>
        </p:nvSpPr>
        <p:spPr bwMode="auto">
          <a:xfrm rot="21128198">
            <a:off x="7147877" y="4405557"/>
            <a:ext cx="1562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i="1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第三遍进行语义分析和类型检查</a:t>
            </a:r>
            <a:endParaRPr lang="zh-CN" altLang="en-US" dirty="0"/>
          </a:p>
        </p:txBody>
      </p:sp>
      <p:sp>
        <p:nvSpPr>
          <p:cNvPr id="47" name="折角形 46"/>
          <p:cNvSpPr/>
          <p:nvPr/>
        </p:nvSpPr>
        <p:spPr>
          <a:xfrm>
            <a:off x="9292398" y="595177"/>
            <a:ext cx="2586466" cy="4744327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608234" y="891026"/>
            <a:ext cx="1974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关于符号表：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  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·  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（类名）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464884" y="1405830"/>
            <a:ext cx="222228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LinkedList&lt; HashMap&lt;String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Object&gt; 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34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NICE ERROR REPORT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1644208"/>
            <a:ext cx="987552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Error! Line: 8 you can't use dot here.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Error! Line: 8 Type does not match.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Error! Line: 9 you can't refer to () here.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Error! Line: 12 Type does not match.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Error! Line: 13 there is no such class member.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Error! Line: 13 Type does not match.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6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Pretty printer </a:t>
            </a:r>
            <a:endParaRPr lang="zh-CN" alt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5926" y="1195754"/>
            <a:ext cx="10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   </a:t>
            </a:r>
            <a:r>
              <a:rPr lang="zh-CN" altLang="en-US" dirty="0"/>
              <a:t>访问每个语句，打印必要符号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4682" y="1961931"/>
            <a:ext cx="10747718" cy="38198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@Override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Object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visitSelection_stmt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(MogicParser.Selection_stmtContext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System.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"if("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visitExpr(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.expr())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") 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visitStmt(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.stmt(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.getChildCount()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System.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"else 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visitStmt(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24892"/>
                </a:solidFill>
                <a:effectLst/>
                <a:latin typeface="Arial Unicode MS"/>
                <a:ea typeface="Source Code Pro"/>
              </a:rPr>
              <a:t>ctx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.stmt(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return null;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56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399</TotalTime>
  <Words>438</Words>
  <Application>Microsoft Office PowerPoint</Application>
  <PresentationFormat>宽屏</PresentationFormat>
  <Paragraphs>127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 Unicode MS</vt:lpstr>
      <vt:lpstr>Source Code Pro</vt:lpstr>
      <vt:lpstr>等线</vt:lpstr>
      <vt:lpstr>等线 Light</vt:lpstr>
      <vt:lpstr>华文琥珀</vt:lpstr>
      <vt:lpstr>华文楷体</vt:lpstr>
      <vt:lpstr>浪漫雅圆</vt:lpstr>
      <vt:lpstr>宋体</vt:lpstr>
      <vt:lpstr>微软雅黑</vt:lpstr>
      <vt:lpstr>Arial</vt:lpstr>
      <vt:lpstr>Arial Black</vt:lpstr>
      <vt:lpstr>Calibri</vt:lpstr>
      <vt:lpstr>Gill Sans MT</vt:lpstr>
      <vt:lpstr>画廊</vt:lpstr>
      <vt:lpstr>MOGIC Compiler</vt:lpstr>
      <vt:lpstr>PowerPoint 演示文稿</vt:lpstr>
      <vt:lpstr>词法/语法分析</vt:lpstr>
      <vt:lpstr>AST？</vt:lpstr>
      <vt:lpstr>ANTLR已经帮你建好了一颗非常好用的文法树！</vt:lpstr>
      <vt:lpstr>· 拓展性好（拓展性很不好）  · ANTLR的visitor是能够反复使用的  · 每一个visitor单独封装，能够很好的隔离各个功能模块，比如语义分析的功能显然不应该和语法树放在一起</vt:lpstr>
      <vt:lpstr>语义分析/类型检查</vt:lpstr>
      <vt:lpstr>NICE ERROR REPORT</vt:lpstr>
      <vt:lpstr>Pretty printer </vt:lpstr>
      <vt:lpstr>中间代码</vt:lpstr>
      <vt:lpstr>@Override public IR_node visitExclusive_or_expr(MogicParser.Exclusive_or_exprContext ctx) {     if(ctx.exclusive_or_expr() == null){         return visitAnd_expr(ctx.and_expr());     }      IRList ans = new IRList();     IR_node l = visitExclusive_or_expr(ctx.exclusive_or_expr());     IR_node r = visitAnd_expr(ctx.and_expr());     ans.addLast(l.l);     ans.addLast(r.l);     Reg bitxor_reg = Reg.NextRes("int");     ans.addLast(emit("xor",l.p,r.p,bitxor_reg));      return new IR_node(ans,bitxor_reg); }</vt:lpstr>
      <vt:lpstr>MIPS</vt:lpstr>
      <vt:lpstr>听闻有人memory to memory model跑过了几乎所有的点</vt:lpstr>
      <vt:lpstr>MOGIC优化</vt:lpstr>
      <vt:lpstr>重大发现</vt:lpstr>
      <vt:lpstr>更强的优化更强的窥孔</vt:lpstr>
      <vt:lpstr>THANK YOU!</vt:lpstr>
      <vt:lpstr>年少无知时写的架构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xsc</dc:creator>
  <cp:lastModifiedBy>xsc</cp:lastModifiedBy>
  <cp:revision>33</cp:revision>
  <dcterms:created xsi:type="dcterms:W3CDTF">2016-05-11T11:19:23Z</dcterms:created>
  <dcterms:modified xsi:type="dcterms:W3CDTF">2016-05-20T02:59:07Z</dcterms:modified>
</cp:coreProperties>
</file>