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8" r:id="rId3"/>
    <p:sldId id="257" r:id="rId4"/>
    <p:sldId id="258" r:id="rId5"/>
    <p:sldId id="259" r:id="rId6"/>
    <p:sldId id="260" r:id="rId7"/>
    <p:sldId id="261" r:id="rId8"/>
    <p:sldId id="263" r:id="rId9"/>
    <p:sldId id="266" r:id="rId10"/>
    <p:sldId id="264" r:id="rId11"/>
    <p:sldId id="265" r:id="rId12"/>
    <p:sldId id="284" r:id="rId13"/>
    <p:sldId id="262" r:id="rId14"/>
    <p:sldId id="283" r:id="rId15"/>
    <p:sldId id="268" r:id="rId16"/>
    <p:sldId id="271" r:id="rId17"/>
    <p:sldId id="269" r:id="rId18"/>
    <p:sldId id="272" r:id="rId19"/>
    <p:sldId id="274" r:id="rId20"/>
    <p:sldId id="275" r:id="rId21"/>
    <p:sldId id="276" r:id="rId22"/>
    <p:sldId id="277" r:id="rId23"/>
    <p:sldId id="278" r:id="rId24"/>
    <p:sldId id="279" r:id="rId25"/>
    <p:sldId id="280" r:id="rId26"/>
    <p:sldId id="281" r:id="rId27"/>
    <p:sldId id="282" r:id="rId28"/>
    <p:sldId id="273" r:id="rId29"/>
    <p:sldId id="267" r:id="rId30"/>
    <p:sldId id="286" r:id="rId31"/>
    <p:sldId id="290" r:id="rId32"/>
    <p:sldId id="289" r:id="rId33"/>
    <p:sldId id="28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note.yumemi.co.jp/n/ned7429b5955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sprightly-sfogliatella-200517.netlify.app/"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umemi.co.j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ote.yumemi.co.jp/n/ned7429b59556" TargetMode="External"/><Relationship Id="rId2" Type="http://schemas.openxmlformats.org/officeDocument/2006/relationships/hyperlink" Target="https://notion.yumemi.co.jp/0e9ef27b55704d7882aab55cc86c999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0515F7-1C9B-C904-EEC2-AD162CC29B3E}"/>
              </a:ext>
            </a:extLst>
          </p:cNvPr>
          <p:cNvSpPr>
            <a:spLocks noGrp="1"/>
          </p:cNvSpPr>
          <p:nvPr>
            <p:ph type="ctrTitle"/>
          </p:nvPr>
        </p:nvSpPr>
        <p:spPr/>
        <p:txBody>
          <a:bodyPr/>
          <a:lstStyle/>
          <a:p>
            <a:r>
              <a:rPr kumimoji="1" lang="ja-JP" altLang="en-US" dirty="0"/>
              <a:t>テック企業の採用試験から見る、フロントエンドコーダーに求められているもの</a:t>
            </a:r>
          </a:p>
        </p:txBody>
      </p:sp>
      <p:sp>
        <p:nvSpPr>
          <p:cNvPr id="3" name="字幕 2">
            <a:extLst>
              <a:ext uri="{FF2B5EF4-FFF2-40B4-BE49-F238E27FC236}">
                <a16:creationId xmlns:a16="http://schemas.microsoft.com/office/drawing/2014/main" id="{2CB769D2-5EF8-DFB9-F7CE-C936EEC8DCC8}"/>
              </a:ext>
            </a:extLst>
          </p:cNvPr>
          <p:cNvSpPr>
            <a:spLocks noGrp="1"/>
          </p:cNvSpPr>
          <p:nvPr>
            <p:ph type="subTitle" idx="1"/>
          </p:nvPr>
        </p:nvSpPr>
        <p:spPr/>
        <p:txBody>
          <a:bodyPr/>
          <a:lstStyle/>
          <a:p>
            <a:r>
              <a:rPr kumimoji="1" lang="en-US" altLang="ja-JP" dirty="0"/>
              <a:t>49011 </a:t>
            </a:r>
            <a:r>
              <a:rPr kumimoji="1" lang="ja-JP" altLang="en-US" dirty="0"/>
              <a:t>末廣 貫己</a:t>
            </a:r>
          </a:p>
        </p:txBody>
      </p:sp>
    </p:spTree>
    <p:extLst>
      <p:ext uri="{BB962C8B-B14F-4D97-AF65-F5344CB8AC3E}">
        <p14:creationId xmlns:p14="http://schemas.microsoft.com/office/powerpoint/2010/main" val="426944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F105A-9804-8A02-58ED-44CD19A7F271}"/>
              </a:ext>
            </a:extLst>
          </p:cNvPr>
          <p:cNvSpPr>
            <a:spLocks noGrp="1"/>
          </p:cNvSpPr>
          <p:nvPr>
            <p:ph type="title"/>
          </p:nvPr>
        </p:nvSpPr>
        <p:spPr/>
        <p:txBody>
          <a:bodyPr/>
          <a:lstStyle/>
          <a:p>
            <a:r>
              <a:rPr kumimoji="1" lang="ja-JP" altLang="en-US" dirty="0"/>
              <a:t>フロントエンドコーディング試験で確認していること</a:t>
            </a:r>
          </a:p>
        </p:txBody>
      </p:sp>
      <p:sp>
        <p:nvSpPr>
          <p:cNvPr id="3" name="コンテンツ プレースホルダー 2">
            <a:extLst>
              <a:ext uri="{FF2B5EF4-FFF2-40B4-BE49-F238E27FC236}">
                <a16:creationId xmlns:a16="http://schemas.microsoft.com/office/drawing/2014/main" id="{D588988F-F6D6-55E9-A5C7-607BB560358B}"/>
              </a:ext>
            </a:extLst>
          </p:cNvPr>
          <p:cNvSpPr>
            <a:spLocks noGrp="1"/>
          </p:cNvSpPr>
          <p:nvPr>
            <p:ph idx="1"/>
          </p:nvPr>
        </p:nvSpPr>
        <p:spPr>
          <a:xfrm>
            <a:off x="581192" y="2180496"/>
            <a:ext cx="11029615" cy="3884744"/>
          </a:xfrm>
        </p:spPr>
        <p:txBody>
          <a:bodyPr>
            <a:normAutofit/>
          </a:bodyPr>
          <a:lstStyle/>
          <a:p>
            <a:pPr marL="0" indent="0">
              <a:buNone/>
            </a:pPr>
            <a:r>
              <a:rPr lang="ja-JP" altLang="en-US" dirty="0">
                <a:hlinkClick r:id="rId2"/>
              </a:rPr>
              <a:t>フロントエンドで確認していること</a:t>
            </a:r>
            <a:endParaRPr kumimoji="1" lang="en-US" altLang="ja-JP" dirty="0"/>
          </a:p>
          <a:p>
            <a:r>
              <a:rPr kumimoji="1" lang="en-US" altLang="ja-JP" dirty="0"/>
              <a:t>Q. </a:t>
            </a:r>
            <a:r>
              <a:rPr kumimoji="1" lang="ja-JP" altLang="en-US" dirty="0"/>
              <a:t>ワイヤー通りに実装すればいいの？見た目は変えても良い？</a:t>
            </a:r>
            <a:endParaRPr kumimoji="1" lang="en-US" altLang="ja-JP" dirty="0"/>
          </a:p>
          <a:p>
            <a:pPr lvl="1"/>
            <a:r>
              <a:rPr kumimoji="1" lang="ja-JP" altLang="en-US" dirty="0"/>
              <a:t>デザイナーを求めているわけではないのでセンスは問われない</a:t>
            </a:r>
            <a:endParaRPr kumimoji="1" lang="en-US" altLang="ja-JP" dirty="0"/>
          </a:p>
          <a:p>
            <a:pPr lvl="1"/>
            <a:r>
              <a:rPr lang="ja-JP" altLang="en-US" dirty="0"/>
              <a:t>個性を生かした</a:t>
            </a:r>
            <a:r>
              <a:rPr lang="en-US" altLang="ja-JP" dirty="0"/>
              <a:t>UI</a:t>
            </a:r>
            <a:r>
              <a:rPr lang="ja-JP" altLang="en-US" dirty="0"/>
              <a:t>にしてほしい。</a:t>
            </a:r>
            <a:endParaRPr lang="en-US" altLang="ja-JP" dirty="0"/>
          </a:p>
          <a:p>
            <a:r>
              <a:rPr kumimoji="1" lang="en-US" altLang="ja-JP" dirty="0"/>
              <a:t>Q. </a:t>
            </a:r>
            <a:r>
              <a:rPr kumimoji="1" lang="ja-JP" altLang="en-US" dirty="0"/>
              <a:t>提出するにあたり注意すべきところは？</a:t>
            </a:r>
            <a:endParaRPr kumimoji="1" lang="en-US" altLang="ja-JP" dirty="0"/>
          </a:p>
          <a:p>
            <a:pPr lvl="1"/>
            <a:r>
              <a:rPr lang="en-US" altLang="ja-JP" dirty="0"/>
              <a:t>API</a:t>
            </a:r>
            <a:r>
              <a:rPr lang="ja-JP" altLang="en-US" dirty="0"/>
              <a:t>の仕様を考慮できているかをよく考えること</a:t>
            </a:r>
            <a:endParaRPr lang="en-US" altLang="ja-JP" dirty="0"/>
          </a:p>
          <a:p>
            <a:r>
              <a:rPr lang="en-US" altLang="ja-JP" dirty="0"/>
              <a:t>TypeScript</a:t>
            </a:r>
            <a:r>
              <a:rPr lang="ja-JP" altLang="en-US" dirty="0"/>
              <a:t>について</a:t>
            </a:r>
            <a:endParaRPr lang="en-US" altLang="ja-JP" dirty="0"/>
          </a:p>
          <a:p>
            <a:pPr lvl="1"/>
            <a:r>
              <a:rPr kumimoji="1" lang="en-US" altLang="ja-JP" dirty="0"/>
              <a:t>Any</a:t>
            </a:r>
            <a:r>
              <a:rPr kumimoji="1" lang="ja-JP" altLang="en-US" dirty="0"/>
              <a:t>型や</a:t>
            </a:r>
            <a:r>
              <a:rPr kumimoji="1" lang="en-US" altLang="ja-JP" dirty="0"/>
              <a:t>Assertion</a:t>
            </a:r>
            <a:r>
              <a:rPr kumimoji="1" lang="ja-JP" altLang="en-US" dirty="0"/>
              <a:t>を使っていないか？これらはなるべく避けてコーディングしてほしい</a:t>
            </a:r>
            <a:endParaRPr kumimoji="1" lang="en-US" altLang="ja-JP" dirty="0"/>
          </a:p>
          <a:p>
            <a:r>
              <a:rPr lang="en-US" altLang="ja-JP" dirty="0"/>
              <a:t>CI</a:t>
            </a:r>
            <a:r>
              <a:rPr lang="ja-JP" altLang="en-US" dirty="0"/>
              <a:t>を使っているか？</a:t>
            </a:r>
            <a:endParaRPr lang="en-US" altLang="ja-JP" dirty="0"/>
          </a:p>
          <a:p>
            <a:pPr lvl="1"/>
            <a:r>
              <a:rPr kumimoji="1" lang="ja-JP" altLang="en-US" dirty="0"/>
              <a:t>メインブランチが更新されると成果物のサイトも更新されるような仕組みがあると良い。</a:t>
            </a:r>
          </a:p>
        </p:txBody>
      </p:sp>
    </p:spTree>
    <p:extLst>
      <p:ext uri="{BB962C8B-B14F-4D97-AF65-F5344CB8AC3E}">
        <p14:creationId xmlns:p14="http://schemas.microsoft.com/office/powerpoint/2010/main" val="375699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ADBA86-DF29-6954-7003-259BCDAC218E}"/>
              </a:ext>
            </a:extLst>
          </p:cNvPr>
          <p:cNvSpPr>
            <a:spLocks noGrp="1"/>
          </p:cNvSpPr>
          <p:nvPr>
            <p:ph type="title"/>
          </p:nvPr>
        </p:nvSpPr>
        <p:spPr/>
        <p:txBody>
          <a:bodyPr/>
          <a:lstStyle/>
          <a:p>
            <a:r>
              <a:rPr kumimoji="1" lang="ja-JP" altLang="en-US" dirty="0"/>
              <a:t>試験で確認していることからわかること</a:t>
            </a:r>
          </a:p>
        </p:txBody>
      </p:sp>
      <p:sp>
        <p:nvSpPr>
          <p:cNvPr id="3" name="コンテンツ プレースホルダー 2">
            <a:extLst>
              <a:ext uri="{FF2B5EF4-FFF2-40B4-BE49-F238E27FC236}">
                <a16:creationId xmlns:a16="http://schemas.microsoft.com/office/drawing/2014/main" id="{56B968E0-7B80-0CD5-81B1-CCDC52AF2751}"/>
              </a:ext>
            </a:extLst>
          </p:cNvPr>
          <p:cNvSpPr>
            <a:spLocks noGrp="1"/>
          </p:cNvSpPr>
          <p:nvPr>
            <p:ph idx="1"/>
          </p:nvPr>
        </p:nvSpPr>
        <p:spPr>
          <a:xfrm>
            <a:off x="581192" y="1987549"/>
            <a:ext cx="11029615" cy="3678303"/>
          </a:xfrm>
        </p:spPr>
        <p:txBody>
          <a:bodyPr/>
          <a:lstStyle/>
          <a:p>
            <a:r>
              <a:rPr kumimoji="1" lang="ja-JP" altLang="en-US" dirty="0"/>
              <a:t>今回利用する</a:t>
            </a:r>
            <a:r>
              <a:rPr kumimoji="1" lang="en-US" altLang="ja-JP" dirty="0"/>
              <a:t>RESAS</a:t>
            </a:r>
            <a:r>
              <a:rPr lang="ja-JP" altLang="en-US" dirty="0"/>
              <a:t> </a:t>
            </a:r>
            <a:r>
              <a:rPr lang="en-US" altLang="ja-JP" dirty="0"/>
              <a:t>API</a:t>
            </a:r>
            <a:r>
              <a:rPr lang="ja-JP" altLang="en-US" dirty="0"/>
              <a:t> </a:t>
            </a:r>
            <a:r>
              <a:rPr lang="en-US" altLang="ja-JP" dirty="0"/>
              <a:t>…</a:t>
            </a:r>
          </a:p>
          <a:p>
            <a:pPr lvl="1"/>
            <a:r>
              <a:rPr lang="en-US" altLang="ja-JP" dirty="0"/>
              <a:t>API</a:t>
            </a:r>
            <a:r>
              <a:rPr lang="ja-JP" altLang="en-US" dirty="0"/>
              <a:t>キーをヘッダーに載せる必要があり、そのまま直に</a:t>
            </a:r>
            <a:r>
              <a:rPr lang="en-US" altLang="ja-JP" dirty="0"/>
              <a:t>API</a:t>
            </a:r>
            <a:r>
              <a:rPr lang="ja-JP" altLang="en-US" dirty="0"/>
              <a:t>リクエストしてしまうと</a:t>
            </a:r>
            <a:r>
              <a:rPr lang="en-US" altLang="ja-JP" dirty="0"/>
              <a:t>API</a:t>
            </a:r>
            <a:r>
              <a:rPr lang="ja-JP" altLang="en-US" dirty="0"/>
              <a:t>キーがモロ見えになる</a:t>
            </a:r>
            <a:endParaRPr lang="en-US" altLang="ja-JP" dirty="0"/>
          </a:p>
          <a:p>
            <a:pPr lvl="1"/>
            <a:r>
              <a:rPr lang="ja-JP" altLang="en-US" dirty="0"/>
              <a:t>また、</a:t>
            </a:r>
            <a:r>
              <a:rPr lang="en-US" altLang="ja-JP" dirty="0"/>
              <a:t>GitHub</a:t>
            </a:r>
            <a:r>
              <a:rPr lang="ja-JP" altLang="en-US" dirty="0"/>
              <a:t>にパブリックに公開するリポジトリであるため、</a:t>
            </a:r>
            <a:r>
              <a:rPr lang="en-US" altLang="ja-JP" dirty="0"/>
              <a:t>API</a:t>
            </a:r>
            <a:r>
              <a:rPr lang="ja-JP" altLang="en-US" dirty="0"/>
              <a:t>キーは</a:t>
            </a:r>
            <a:r>
              <a:rPr lang="en-US" altLang="ja-JP" dirty="0"/>
              <a:t>Git</a:t>
            </a:r>
            <a:r>
              <a:rPr lang="ja-JP" altLang="en-US" dirty="0"/>
              <a:t>に載せない工夫がいる</a:t>
            </a:r>
            <a:endParaRPr lang="en-US" altLang="ja-JP" dirty="0"/>
          </a:p>
          <a:p>
            <a:pPr marL="324000" lvl="1" indent="0">
              <a:buNone/>
            </a:pPr>
            <a:r>
              <a:rPr lang="ja-JP" altLang="en-US" dirty="0"/>
              <a:t>　　</a:t>
            </a:r>
            <a:endParaRPr lang="en-US" altLang="ja-JP" dirty="0"/>
          </a:p>
          <a:p>
            <a:pPr marL="324000" lvl="1" indent="0">
              <a:buNone/>
            </a:pPr>
            <a:r>
              <a:rPr lang="ja-JP" altLang="en-US" dirty="0"/>
              <a:t>　　</a:t>
            </a:r>
            <a:r>
              <a:rPr lang="en-US" altLang="ja-JP" dirty="0"/>
              <a:t>API</a:t>
            </a:r>
            <a:r>
              <a:rPr lang="ja-JP" altLang="en-US" dirty="0"/>
              <a:t>キーはうまく隠せよ</a:t>
            </a:r>
            <a:endParaRPr lang="en-US" altLang="ja-JP" dirty="0"/>
          </a:p>
        </p:txBody>
      </p:sp>
      <p:pic>
        <p:nvPicPr>
          <p:cNvPr id="9" name="図 8">
            <a:extLst>
              <a:ext uri="{FF2B5EF4-FFF2-40B4-BE49-F238E27FC236}">
                <a16:creationId xmlns:a16="http://schemas.microsoft.com/office/drawing/2014/main" id="{4C51AE48-2ECB-07DA-4774-ADD2FF4169A6}"/>
              </a:ext>
            </a:extLst>
          </p:cNvPr>
          <p:cNvPicPr>
            <a:picLocks noChangeAspect="1"/>
          </p:cNvPicPr>
          <p:nvPr/>
        </p:nvPicPr>
        <p:blipFill>
          <a:blip r:embed="rId2"/>
          <a:stretch>
            <a:fillRect/>
          </a:stretch>
        </p:blipFill>
        <p:spPr>
          <a:xfrm>
            <a:off x="3590174" y="6114974"/>
            <a:ext cx="8249801" cy="466790"/>
          </a:xfrm>
          <a:prstGeom prst="rect">
            <a:avLst/>
          </a:prstGeom>
        </p:spPr>
      </p:pic>
      <p:sp>
        <p:nvSpPr>
          <p:cNvPr id="10" name="吹き出し: 四角形 9">
            <a:extLst>
              <a:ext uri="{FF2B5EF4-FFF2-40B4-BE49-F238E27FC236}">
                <a16:creationId xmlns:a16="http://schemas.microsoft.com/office/drawing/2014/main" id="{34102E0A-CEC6-065E-620A-9E6407C6B1AB}"/>
              </a:ext>
            </a:extLst>
          </p:cNvPr>
          <p:cNvSpPr/>
          <p:nvPr/>
        </p:nvSpPr>
        <p:spPr>
          <a:xfrm>
            <a:off x="3271706" y="5461233"/>
            <a:ext cx="3473043" cy="51172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API</a:t>
            </a:r>
            <a:r>
              <a:rPr kumimoji="1" lang="ja-JP" altLang="en-US" dirty="0"/>
              <a:t>キーがまる見えちゃった例</a:t>
            </a:r>
          </a:p>
        </p:txBody>
      </p:sp>
      <p:sp>
        <p:nvSpPr>
          <p:cNvPr id="11" name="矢印: 右 10">
            <a:extLst>
              <a:ext uri="{FF2B5EF4-FFF2-40B4-BE49-F238E27FC236}">
                <a16:creationId xmlns:a16="http://schemas.microsoft.com/office/drawing/2014/main" id="{9AFBDBC2-DDC1-5766-857D-2CEC042FC87E}"/>
              </a:ext>
            </a:extLst>
          </p:cNvPr>
          <p:cNvSpPr/>
          <p:nvPr/>
        </p:nvSpPr>
        <p:spPr>
          <a:xfrm>
            <a:off x="595619" y="4345498"/>
            <a:ext cx="662730" cy="595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338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900FC61-7BFF-473D-D80B-8F8618ED7E7D}"/>
              </a:ext>
            </a:extLst>
          </p:cNvPr>
          <p:cNvSpPr>
            <a:spLocks noGrp="1"/>
          </p:cNvSpPr>
          <p:nvPr>
            <p:ph type="title"/>
          </p:nvPr>
        </p:nvSpPr>
        <p:spPr/>
        <p:txBody>
          <a:bodyPr/>
          <a:lstStyle/>
          <a:p>
            <a:r>
              <a:rPr lang="ja-JP" altLang="en-US" dirty="0"/>
              <a:t>というわけで作ってみた</a:t>
            </a:r>
          </a:p>
        </p:txBody>
      </p:sp>
    </p:spTree>
    <p:extLst>
      <p:ext uri="{BB962C8B-B14F-4D97-AF65-F5344CB8AC3E}">
        <p14:creationId xmlns:p14="http://schemas.microsoft.com/office/powerpoint/2010/main" val="1783631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E621BC-4E4E-D72F-1C2B-B01736CC8FDA}"/>
              </a:ext>
            </a:extLst>
          </p:cNvPr>
          <p:cNvSpPr>
            <a:spLocks noGrp="1"/>
          </p:cNvSpPr>
          <p:nvPr>
            <p:ph type="title"/>
          </p:nvPr>
        </p:nvSpPr>
        <p:spPr/>
        <p:txBody>
          <a:bodyPr/>
          <a:lstStyle/>
          <a:p>
            <a:r>
              <a:rPr kumimoji="1" lang="ja-JP" altLang="en-US" dirty="0"/>
              <a:t>成果物</a:t>
            </a:r>
          </a:p>
        </p:txBody>
      </p:sp>
      <p:pic>
        <p:nvPicPr>
          <p:cNvPr id="5" name="コンテンツ プレースホルダー 4">
            <a:extLst>
              <a:ext uri="{FF2B5EF4-FFF2-40B4-BE49-F238E27FC236}">
                <a16:creationId xmlns:a16="http://schemas.microsoft.com/office/drawing/2014/main" id="{4FE2A7AB-FF78-B919-6E67-C95468330745}"/>
              </a:ext>
            </a:extLst>
          </p:cNvPr>
          <p:cNvPicPr>
            <a:picLocks noGrp="1" noChangeAspect="1"/>
          </p:cNvPicPr>
          <p:nvPr>
            <p:ph idx="1"/>
          </p:nvPr>
        </p:nvPicPr>
        <p:blipFill>
          <a:blip r:embed="rId2"/>
          <a:stretch>
            <a:fillRect/>
          </a:stretch>
        </p:blipFill>
        <p:spPr>
          <a:xfrm>
            <a:off x="6599204" y="2021834"/>
            <a:ext cx="5053104" cy="4502926"/>
          </a:xfrm>
        </p:spPr>
      </p:pic>
      <p:sp>
        <p:nvSpPr>
          <p:cNvPr id="6" name="テキスト ボックス 5">
            <a:extLst>
              <a:ext uri="{FF2B5EF4-FFF2-40B4-BE49-F238E27FC236}">
                <a16:creationId xmlns:a16="http://schemas.microsoft.com/office/drawing/2014/main" id="{6EF60B6B-5036-6635-AE11-57683FA14549}"/>
              </a:ext>
            </a:extLst>
          </p:cNvPr>
          <p:cNvSpPr txBox="1"/>
          <p:nvPr/>
        </p:nvSpPr>
        <p:spPr>
          <a:xfrm>
            <a:off x="469784" y="1904301"/>
            <a:ext cx="3867325" cy="369332"/>
          </a:xfrm>
          <a:prstGeom prst="rect">
            <a:avLst/>
          </a:prstGeom>
          <a:noFill/>
        </p:spPr>
        <p:txBody>
          <a:bodyPr wrap="square" rtlCol="0">
            <a:spAutoFit/>
          </a:bodyPr>
          <a:lstStyle/>
          <a:p>
            <a:r>
              <a:rPr kumimoji="1" lang="ja-JP" altLang="en-US" dirty="0">
                <a:hlinkClick r:id="rId3"/>
              </a:rPr>
              <a:t>成果物リンク</a:t>
            </a:r>
            <a:endParaRPr kumimoji="1" lang="ja-JP" altLang="en-US" dirty="0"/>
          </a:p>
        </p:txBody>
      </p:sp>
      <p:sp>
        <p:nvSpPr>
          <p:cNvPr id="8" name="コンテンツ プレースホルダー 2">
            <a:extLst>
              <a:ext uri="{FF2B5EF4-FFF2-40B4-BE49-F238E27FC236}">
                <a16:creationId xmlns:a16="http://schemas.microsoft.com/office/drawing/2014/main" id="{AED9C91D-F33D-6153-9297-646084158AFC}"/>
              </a:ext>
            </a:extLst>
          </p:cNvPr>
          <p:cNvSpPr txBox="1">
            <a:spLocks/>
          </p:cNvSpPr>
          <p:nvPr/>
        </p:nvSpPr>
        <p:spPr>
          <a:xfrm>
            <a:off x="581193" y="2205663"/>
            <a:ext cx="5920276" cy="4245471"/>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solidFill>
                  <a:srgbClr val="37352F"/>
                </a:solidFill>
                <a:latin typeface="Inter"/>
              </a:rPr>
              <a:t>構成</a:t>
            </a:r>
            <a:endParaRPr lang="en-US" altLang="ja-JP" dirty="0">
              <a:solidFill>
                <a:srgbClr val="37352F"/>
              </a:solidFill>
              <a:latin typeface="Inter"/>
            </a:endParaRPr>
          </a:p>
          <a:p>
            <a:pPr lvl="1"/>
            <a:r>
              <a:rPr lang="en-US" altLang="ja-JP" dirty="0">
                <a:solidFill>
                  <a:srgbClr val="37352F"/>
                </a:solidFill>
                <a:latin typeface="Inter"/>
              </a:rPr>
              <a:t>Vite(Vue3) + TypeScript</a:t>
            </a:r>
          </a:p>
          <a:p>
            <a:r>
              <a:rPr lang="en-US" altLang="ja-JP" dirty="0">
                <a:solidFill>
                  <a:srgbClr val="37352F"/>
                </a:solidFill>
                <a:latin typeface="Inter"/>
              </a:rPr>
              <a:t>Linter + Formatter</a:t>
            </a:r>
          </a:p>
          <a:p>
            <a:pPr lvl="1"/>
            <a:r>
              <a:rPr lang="en-US" altLang="ja-JP" dirty="0">
                <a:solidFill>
                  <a:srgbClr val="37352F"/>
                </a:solidFill>
                <a:latin typeface="Inter"/>
              </a:rPr>
              <a:t>ESLint + ESLint Plugin Prettier</a:t>
            </a:r>
          </a:p>
          <a:p>
            <a:r>
              <a:rPr lang="ja-JP" altLang="en-US" dirty="0">
                <a:solidFill>
                  <a:srgbClr val="37352F"/>
                </a:solidFill>
                <a:latin typeface="Inter"/>
              </a:rPr>
              <a:t>グラフツール</a:t>
            </a:r>
            <a:endParaRPr lang="en-US" altLang="ja-JP" dirty="0">
              <a:solidFill>
                <a:srgbClr val="37352F"/>
              </a:solidFill>
              <a:latin typeface="Inter"/>
            </a:endParaRPr>
          </a:p>
          <a:p>
            <a:pPr lvl="1"/>
            <a:r>
              <a:rPr lang="en-US" altLang="ja-JP" dirty="0">
                <a:solidFill>
                  <a:srgbClr val="37352F"/>
                </a:solidFill>
                <a:latin typeface="Inter"/>
              </a:rPr>
              <a:t>c3js(d3js</a:t>
            </a:r>
            <a:r>
              <a:rPr lang="ja-JP" altLang="en-US" dirty="0">
                <a:solidFill>
                  <a:srgbClr val="37352F"/>
                </a:solidFill>
                <a:latin typeface="Inter"/>
              </a:rPr>
              <a:t>のサブセット</a:t>
            </a:r>
            <a:r>
              <a:rPr lang="en-US" altLang="ja-JP" dirty="0">
                <a:solidFill>
                  <a:srgbClr val="37352F"/>
                </a:solidFill>
                <a:latin typeface="Inter"/>
              </a:rPr>
              <a:t>)</a:t>
            </a:r>
          </a:p>
          <a:p>
            <a:r>
              <a:rPr lang="ja-JP" altLang="en-US" dirty="0">
                <a:solidFill>
                  <a:srgbClr val="37352F"/>
                </a:solidFill>
                <a:latin typeface="Inter"/>
              </a:rPr>
              <a:t>テストツール</a:t>
            </a:r>
            <a:endParaRPr lang="en-US" altLang="ja-JP" dirty="0">
              <a:solidFill>
                <a:srgbClr val="37352F"/>
              </a:solidFill>
              <a:latin typeface="Inter"/>
            </a:endParaRPr>
          </a:p>
          <a:p>
            <a:pPr lvl="1"/>
            <a:r>
              <a:rPr lang="en-US" altLang="ja-JP" dirty="0" err="1">
                <a:solidFill>
                  <a:srgbClr val="37352F"/>
                </a:solidFill>
                <a:latin typeface="Inter"/>
              </a:rPr>
              <a:t>Vitest</a:t>
            </a:r>
            <a:endParaRPr lang="en-US" altLang="ja-JP" dirty="0">
              <a:solidFill>
                <a:srgbClr val="37352F"/>
              </a:solidFill>
              <a:latin typeface="Inter"/>
            </a:endParaRPr>
          </a:p>
          <a:p>
            <a:r>
              <a:rPr lang="ja-JP" altLang="en-US" dirty="0">
                <a:solidFill>
                  <a:srgbClr val="37352F"/>
                </a:solidFill>
                <a:latin typeface="Inter"/>
              </a:rPr>
              <a:t>デプロイ先</a:t>
            </a:r>
            <a:endParaRPr lang="en-US" altLang="ja-JP" dirty="0">
              <a:solidFill>
                <a:srgbClr val="37352F"/>
              </a:solidFill>
              <a:latin typeface="Inter"/>
            </a:endParaRPr>
          </a:p>
          <a:p>
            <a:pPr lvl="1"/>
            <a:r>
              <a:rPr lang="en-US" altLang="ja-JP" dirty="0">
                <a:solidFill>
                  <a:srgbClr val="37352F"/>
                </a:solidFill>
                <a:latin typeface="Inter"/>
              </a:rPr>
              <a:t>Netlify</a:t>
            </a:r>
          </a:p>
          <a:p>
            <a:r>
              <a:rPr lang="en-US" altLang="ja-JP" dirty="0">
                <a:solidFill>
                  <a:srgbClr val="37352F"/>
                </a:solidFill>
                <a:latin typeface="Inter"/>
              </a:rPr>
              <a:t>Lambda</a:t>
            </a:r>
          </a:p>
          <a:p>
            <a:pPr lvl="1"/>
            <a:r>
              <a:rPr lang="en-US" altLang="ja-JP" dirty="0">
                <a:solidFill>
                  <a:srgbClr val="37352F"/>
                </a:solidFill>
                <a:latin typeface="Inter"/>
              </a:rPr>
              <a:t>Netlify Functions</a:t>
            </a:r>
          </a:p>
        </p:txBody>
      </p:sp>
    </p:spTree>
    <p:extLst>
      <p:ext uri="{BB962C8B-B14F-4D97-AF65-F5344CB8AC3E}">
        <p14:creationId xmlns:p14="http://schemas.microsoft.com/office/powerpoint/2010/main" val="367995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A83D67F-C4C5-F2FC-15F0-6F3351773A08}"/>
              </a:ext>
            </a:extLst>
          </p:cNvPr>
          <p:cNvSpPr>
            <a:spLocks noGrp="1"/>
          </p:cNvSpPr>
          <p:nvPr>
            <p:ph type="title"/>
          </p:nvPr>
        </p:nvSpPr>
        <p:spPr/>
        <p:txBody>
          <a:bodyPr/>
          <a:lstStyle/>
          <a:p>
            <a:r>
              <a:rPr lang="ja-JP" altLang="en-US" dirty="0"/>
              <a:t>成果物について解説</a:t>
            </a:r>
          </a:p>
        </p:txBody>
      </p:sp>
    </p:spTree>
    <p:extLst>
      <p:ext uri="{BB962C8B-B14F-4D97-AF65-F5344CB8AC3E}">
        <p14:creationId xmlns:p14="http://schemas.microsoft.com/office/powerpoint/2010/main" val="214295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D7B94D-5492-764D-60C2-6F0B2EE22E6D}"/>
              </a:ext>
            </a:extLst>
          </p:cNvPr>
          <p:cNvSpPr>
            <a:spLocks noGrp="1"/>
          </p:cNvSpPr>
          <p:nvPr>
            <p:ph type="title"/>
          </p:nvPr>
        </p:nvSpPr>
        <p:spPr/>
        <p:txBody>
          <a:bodyPr/>
          <a:lstStyle/>
          <a:p>
            <a:r>
              <a:rPr lang="en-US" altLang="ja-JP" cap="none" dirty="0"/>
              <a:t>Vite</a:t>
            </a:r>
            <a:r>
              <a:rPr lang="ja-JP" altLang="en-US" cap="none" dirty="0"/>
              <a:t>について</a:t>
            </a:r>
            <a:endParaRPr kumimoji="1" lang="ja-JP" altLang="en-US" cap="none" dirty="0"/>
          </a:p>
        </p:txBody>
      </p:sp>
      <p:sp>
        <p:nvSpPr>
          <p:cNvPr id="3" name="コンテンツ プレースホルダー 2">
            <a:extLst>
              <a:ext uri="{FF2B5EF4-FFF2-40B4-BE49-F238E27FC236}">
                <a16:creationId xmlns:a16="http://schemas.microsoft.com/office/drawing/2014/main" id="{EA0B2E13-3B07-95F7-7455-AB420B15D751}"/>
              </a:ext>
            </a:extLst>
          </p:cNvPr>
          <p:cNvSpPr>
            <a:spLocks noGrp="1"/>
          </p:cNvSpPr>
          <p:nvPr>
            <p:ph idx="1"/>
          </p:nvPr>
        </p:nvSpPr>
        <p:spPr/>
        <p:txBody>
          <a:bodyPr/>
          <a:lstStyle/>
          <a:p>
            <a:r>
              <a:rPr kumimoji="1" lang="ja-JP" altLang="en-US" dirty="0"/>
              <a:t>フロントエンドに向いた高速ビルドツール</a:t>
            </a:r>
            <a:endParaRPr kumimoji="1" lang="en-US" altLang="ja-JP" dirty="0"/>
          </a:p>
          <a:p>
            <a:pPr lvl="1"/>
            <a:r>
              <a:rPr kumimoji="1" lang="en-US" altLang="ja-JP" dirty="0"/>
              <a:t>Vue, React, </a:t>
            </a:r>
            <a:r>
              <a:rPr kumimoji="1" lang="en-US" altLang="ja-JP" dirty="0" err="1"/>
              <a:t>Preact</a:t>
            </a:r>
            <a:r>
              <a:rPr kumimoji="1" lang="ja-JP" altLang="en-US" dirty="0"/>
              <a:t>に対応</a:t>
            </a:r>
            <a:endParaRPr kumimoji="1" lang="en-US" altLang="ja-JP" dirty="0"/>
          </a:p>
          <a:p>
            <a:pPr lvl="1"/>
            <a:r>
              <a:rPr lang="ja-JP" altLang="en-US" dirty="0"/>
              <a:t>開発時はバンドルが不要なのでサーバーの立ち上げが早い</a:t>
            </a:r>
            <a:endParaRPr lang="en-US" altLang="ja-JP" dirty="0"/>
          </a:p>
          <a:p>
            <a:pPr lvl="1"/>
            <a:r>
              <a:rPr kumimoji="1" lang="ja-JP" altLang="en-US" dirty="0"/>
              <a:t>ホットリロードに差分修正機能があり、開発の規模によらず高速リロードされる</a:t>
            </a:r>
            <a:endParaRPr kumimoji="1" lang="en-US" altLang="ja-JP" dirty="0"/>
          </a:p>
          <a:p>
            <a:pPr lvl="1"/>
            <a:r>
              <a:rPr lang="en-US" altLang="ja-JP" dirty="0" err="1"/>
              <a:t>Esbuild</a:t>
            </a:r>
            <a:r>
              <a:rPr lang="ja-JP" altLang="en-US" dirty="0"/>
              <a:t>が採用されている</a:t>
            </a:r>
            <a:endParaRPr lang="en-US" altLang="ja-JP" dirty="0"/>
          </a:p>
          <a:p>
            <a:pPr marL="0" indent="0">
              <a:buNone/>
            </a:pPr>
            <a:r>
              <a:rPr lang="ja-JP" altLang="en-US" dirty="0"/>
              <a:t>採用理由</a:t>
            </a:r>
            <a:endParaRPr lang="en-US" altLang="ja-JP" dirty="0"/>
          </a:p>
          <a:p>
            <a:pPr marL="0" indent="0">
              <a:buNone/>
            </a:pPr>
            <a:r>
              <a:rPr lang="ja-JP" altLang="en-US" dirty="0"/>
              <a:t>新しくて面白そうだから</a:t>
            </a:r>
            <a:endParaRPr lang="en-US" altLang="ja-JP" dirty="0"/>
          </a:p>
        </p:txBody>
      </p:sp>
      <p:pic>
        <p:nvPicPr>
          <p:cNvPr id="9" name="図 8">
            <a:extLst>
              <a:ext uri="{FF2B5EF4-FFF2-40B4-BE49-F238E27FC236}">
                <a16:creationId xmlns:a16="http://schemas.microsoft.com/office/drawing/2014/main" id="{F9DF4E43-18F9-E760-65D0-E6AA9C71A258}"/>
              </a:ext>
            </a:extLst>
          </p:cNvPr>
          <p:cNvPicPr>
            <a:picLocks noChangeAspect="1"/>
          </p:cNvPicPr>
          <p:nvPr/>
        </p:nvPicPr>
        <p:blipFill>
          <a:blip r:embed="rId2"/>
          <a:stretch>
            <a:fillRect/>
          </a:stretch>
        </p:blipFill>
        <p:spPr>
          <a:xfrm>
            <a:off x="10293291" y="601072"/>
            <a:ext cx="1465045" cy="1254031"/>
          </a:xfrm>
          <a:prstGeom prst="rect">
            <a:avLst/>
          </a:prstGeom>
        </p:spPr>
      </p:pic>
    </p:spTree>
    <p:extLst>
      <p:ext uri="{BB962C8B-B14F-4D97-AF65-F5344CB8AC3E}">
        <p14:creationId xmlns:p14="http://schemas.microsoft.com/office/powerpoint/2010/main" val="81860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A2547-0CAB-62CE-1760-B11A579DA9C4}"/>
              </a:ext>
            </a:extLst>
          </p:cNvPr>
          <p:cNvSpPr>
            <a:spLocks noGrp="1"/>
          </p:cNvSpPr>
          <p:nvPr>
            <p:ph type="title"/>
          </p:nvPr>
        </p:nvSpPr>
        <p:spPr/>
        <p:txBody>
          <a:bodyPr/>
          <a:lstStyle/>
          <a:p>
            <a:r>
              <a:rPr kumimoji="1" lang="en-US" altLang="ja-JP" cap="none" dirty="0"/>
              <a:t>ESLint</a:t>
            </a:r>
            <a:r>
              <a:rPr lang="en-US" altLang="ja-JP" cap="none" dirty="0"/>
              <a:t> + Prettier</a:t>
            </a:r>
            <a:endParaRPr kumimoji="1" lang="ja-JP" altLang="en-US" cap="none" dirty="0"/>
          </a:p>
        </p:txBody>
      </p:sp>
      <p:sp>
        <p:nvSpPr>
          <p:cNvPr id="3" name="コンテンツ プレースホルダー 2">
            <a:extLst>
              <a:ext uri="{FF2B5EF4-FFF2-40B4-BE49-F238E27FC236}">
                <a16:creationId xmlns:a16="http://schemas.microsoft.com/office/drawing/2014/main" id="{90E16FBD-73D7-640B-782E-DA311C07C109}"/>
              </a:ext>
            </a:extLst>
          </p:cNvPr>
          <p:cNvSpPr>
            <a:spLocks noGrp="1"/>
          </p:cNvSpPr>
          <p:nvPr>
            <p:ph idx="1"/>
          </p:nvPr>
        </p:nvSpPr>
        <p:spPr/>
        <p:txBody>
          <a:bodyPr>
            <a:normAutofit lnSpcReduction="10000"/>
          </a:bodyPr>
          <a:lstStyle/>
          <a:p>
            <a:r>
              <a:rPr lang="en-US" altLang="ja-JP" dirty="0"/>
              <a:t>ESLint</a:t>
            </a:r>
          </a:p>
          <a:p>
            <a:pPr lvl="1"/>
            <a:r>
              <a:rPr kumimoji="1" lang="en-US" altLang="ja-JP" dirty="0"/>
              <a:t>JavaScript</a:t>
            </a:r>
            <a:r>
              <a:rPr lang="ja-JP" altLang="en-US" dirty="0"/>
              <a:t>のコーディングルール整備を行ってくれるツール</a:t>
            </a:r>
            <a:endParaRPr lang="en-US" altLang="ja-JP" dirty="0"/>
          </a:p>
          <a:p>
            <a:pPr lvl="1"/>
            <a:r>
              <a:rPr kumimoji="1" lang="en-US" altLang="ja-JP" dirty="0"/>
              <a:t>JavaScript</a:t>
            </a:r>
            <a:r>
              <a:rPr kumimoji="1" lang="ja-JP" altLang="en-US" dirty="0"/>
              <a:t>だけに焦点を当てているためその分細かいルールを敷くことが可能</a:t>
            </a:r>
            <a:endParaRPr kumimoji="1" lang="en-US" altLang="ja-JP" dirty="0"/>
          </a:p>
          <a:p>
            <a:pPr lvl="1"/>
            <a:r>
              <a:rPr lang="en-US" altLang="ja-JP" dirty="0"/>
              <a:t>TypeScript + Vue</a:t>
            </a:r>
            <a:r>
              <a:rPr lang="ja-JP" altLang="en-US" dirty="0"/>
              <a:t>ではそれぞれの拡張モジュールをインストールすることでルール付けが可能</a:t>
            </a:r>
            <a:endParaRPr lang="en-US" altLang="ja-JP" dirty="0"/>
          </a:p>
          <a:p>
            <a:r>
              <a:rPr kumimoji="1" lang="en-US" altLang="ja-JP" dirty="0"/>
              <a:t>Prettier</a:t>
            </a:r>
          </a:p>
          <a:p>
            <a:pPr lvl="1"/>
            <a:r>
              <a:rPr kumimoji="1" lang="en-US" altLang="ja-JP" dirty="0"/>
              <a:t>HTML, Markdown,</a:t>
            </a:r>
            <a:r>
              <a:rPr lang="en-US" altLang="ja-JP" dirty="0"/>
              <a:t> </a:t>
            </a:r>
            <a:r>
              <a:rPr lang="en-US" altLang="ja-JP" dirty="0" err="1"/>
              <a:t>GraphQL</a:t>
            </a:r>
            <a:r>
              <a:rPr lang="ja-JP" altLang="en-US" dirty="0"/>
              <a:t>などもう少し広い範囲でコードフォーマットをしてくれるツール</a:t>
            </a:r>
            <a:endParaRPr lang="en-US" altLang="ja-JP" dirty="0"/>
          </a:p>
          <a:p>
            <a:pPr lvl="1"/>
            <a:r>
              <a:rPr kumimoji="1" lang="ja-JP" altLang="en-US" dirty="0"/>
              <a:t>ルールを少なくした</a:t>
            </a:r>
            <a:r>
              <a:rPr lang="ja-JP" altLang="en-US" dirty="0"/>
              <a:t>分広い範囲に対応可能</a:t>
            </a:r>
            <a:endParaRPr lang="en-US" altLang="ja-JP" dirty="0"/>
          </a:p>
          <a:p>
            <a:endParaRPr kumimoji="1" lang="en-US" altLang="ja-JP" dirty="0"/>
          </a:p>
          <a:p>
            <a:r>
              <a:rPr kumimoji="1" lang="en-US" altLang="ja-JP" dirty="0"/>
              <a:t>ESLint</a:t>
            </a:r>
            <a:r>
              <a:rPr lang="ja-JP" altLang="en-US" dirty="0"/>
              <a:t>と</a:t>
            </a:r>
            <a:r>
              <a:rPr lang="en-US" altLang="ja-JP" dirty="0"/>
              <a:t>Prettier</a:t>
            </a:r>
            <a:r>
              <a:rPr lang="ja-JP" altLang="en-US" dirty="0"/>
              <a:t>、どちらも</a:t>
            </a:r>
            <a:r>
              <a:rPr lang="en-US" altLang="ja-JP" dirty="0" err="1"/>
              <a:t>VSCode</a:t>
            </a:r>
            <a:r>
              <a:rPr lang="ja-JP" altLang="en-US" dirty="0"/>
              <a:t>の拡張が公式からリリース</a:t>
            </a:r>
            <a:endParaRPr lang="en-US" altLang="ja-JP" dirty="0"/>
          </a:p>
          <a:p>
            <a:r>
              <a:rPr kumimoji="1" lang="ja-JP" altLang="en-US" dirty="0"/>
              <a:t>ファイル保存時にそれぞれのルールでフォーマット可能</a:t>
            </a:r>
            <a:endParaRPr kumimoji="1" lang="en-US" altLang="ja-JP" dirty="0"/>
          </a:p>
        </p:txBody>
      </p:sp>
      <p:pic>
        <p:nvPicPr>
          <p:cNvPr id="5" name="図 4">
            <a:extLst>
              <a:ext uri="{FF2B5EF4-FFF2-40B4-BE49-F238E27FC236}">
                <a16:creationId xmlns:a16="http://schemas.microsoft.com/office/drawing/2014/main" id="{2BA56F73-FC9E-0439-ABAC-4209E23A9233}"/>
              </a:ext>
            </a:extLst>
          </p:cNvPr>
          <p:cNvPicPr>
            <a:picLocks noChangeAspect="1"/>
          </p:cNvPicPr>
          <p:nvPr/>
        </p:nvPicPr>
        <p:blipFill>
          <a:blip r:embed="rId2"/>
          <a:stretch>
            <a:fillRect/>
          </a:stretch>
        </p:blipFill>
        <p:spPr>
          <a:xfrm>
            <a:off x="7877982" y="4610572"/>
            <a:ext cx="4086795" cy="724001"/>
          </a:xfrm>
          <a:prstGeom prst="rect">
            <a:avLst/>
          </a:prstGeom>
        </p:spPr>
      </p:pic>
      <p:pic>
        <p:nvPicPr>
          <p:cNvPr id="7" name="図 6">
            <a:extLst>
              <a:ext uri="{FF2B5EF4-FFF2-40B4-BE49-F238E27FC236}">
                <a16:creationId xmlns:a16="http://schemas.microsoft.com/office/drawing/2014/main" id="{2AE7F925-3FAC-3D41-B1D2-ABA220F6EE00}"/>
              </a:ext>
            </a:extLst>
          </p:cNvPr>
          <p:cNvPicPr>
            <a:picLocks noChangeAspect="1"/>
          </p:cNvPicPr>
          <p:nvPr/>
        </p:nvPicPr>
        <p:blipFill>
          <a:blip r:embed="rId3"/>
          <a:stretch>
            <a:fillRect/>
          </a:stretch>
        </p:blipFill>
        <p:spPr>
          <a:xfrm>
            <a:off x="7892981" y="5532935"/>
            <a:ext cx="3905795" cy="590632"/>
          </a:xfrm>
          <a:prstGeom prst="rect">
            <a:avLst/>
          </a:prstGeom>
        </p:spPr>
      </p:pic>
    </p:spTree>
    <p:extLst>
      <p:ext uri="{BB962C8B-B14F-4D97-AF65-F5344CB8AC3E}">
        <p14:creationId xmlns:p14="http://schemas.microsoft.com/office/powerpoint/2010/main" val="1465550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A2547-0CAB-62CE-1760-B11A579DA9C4}"/>
              </a:ext>
            </a:extLst>
          </p:cNvPr>
          <p:cNvSpPr>
            <a:spLocks noGrp="1"/>
          </p:cNvSpPr>
          <p:nvPr>
            <p:ph type="title"/>
          </p:nvPr>
        </p:nvSpPr>
        <p:spPr/>
        <p:txBody>
          <a:bodyPr/>
          <a:lstStyle/>
          <a:p>
            <a:r>
              <a:rPr kumimoji="1" lang="en-US" altLang="ja-JP" cap="none" dirty="0"/>
              <a:t>ESLint</a:t>
            </a:r>
            <a:r>
              <a:rPr lang="en-US" altLang="ja-JP" cap="none" dirty="0"/>
              <a:t> + Prettier</a:t>
            </a:r>
            <a:endParaRPr kumimoji="1" lang="ja-JP" altLang="en-US" cap="none" dirty="0"/>
          </a:p>
        </p:txBody>
      </p:sp>
      <p:sp>
        <p:nvSpPr>
          <p:cNvPr id="3" name="コンテンツ プレースホルダー 2">
            <a:extLst>
              <a:ext uri="{FF2B5EF4-FFF2-40B4-BE49-F238E27FC236}">
                <a16:creationId xmlns:a16="http://schemas.microsoft.com/office/drawing/2014/main" id="{90E16FBD-73D7-640B-782E-DA311C07C109}"/>
              </a:ext>
            </a:extLst>
          </p:cNvPr>
          <p:cNvSpPr>
            <a:spLocks noGrp="1"/>
          </p:cNvSpPr>
          <p:nvPr>
            <p:ph idx="1"/>
          </p:nvPr>
        </p:nvSpPr>
        <p:spPr>
          <a:xfrm>
            <a:off x="581192" y="2180496"/>
            <a:ext cx="11029615" cy="3943467"/>
          </a:xfrm>
        </p:spPr>
        <p:txBody>
          <a:bodyPr>
            <a:normAutofit/>
          </a:bodyPr>
          <a:lstStyle/>
          <a:p>
            <a:pPr marL="0" indent="0">
              <a:buNone/>
            </a:pPr>
            <a:r>
              <a:rPr lang="ja-JP" altLang="en-US" dirty="0"/>
              <a:t>しかし</a:t>
            </a:r>
            <a:r>
              <a:rPr lang="en-US" altLang="ja-JP" dirty="0"/>
              <a:t>…</a:t>
            </a:r>
          </a:p>
          <a:p>
            <a:r>
              <a:rPr kumimoji="1" lang="ja-JP" altLang="en-US" dirty="0"/>
              <a:t>両方の拡張を同時採用するとルールのバッテイングなどで保存時のフォーマットがうまくいかない場合がある。</a:t>
            </a:r>
            <a:endParaRPr kumimoji="1" lang="en-US" altLang="ja-JP" dirty="0"/>
          </a:p>
          <a:p>
            <a:r>
              <a:rPr lang="ja-JP" altLang="en-US" dirty="0"/>
              <a:t>そこで、</a:t>
            </a:r>
            <a:r>
              <a:rPr lang="en-US" altLang="ja-JP" dirty="0"/>
              <a:t>ESLint</a:t>
            </a:r>
            <a:r>
              <a:rPr lang="ja-JP" altLang="en-US" dirty="0"/>
              <a:t>の拡張に</a:t>
            </a:r>
            <a:r>
              <a:rPr lang="en-US" altLang="ja-JP" dirty="0"/>
              <a:t>prettier</a:t>
            </a:r>
            <a:r>
              <a:rPr lang="ja-JP" altLang="en-US" dirty="0"/>
              <a:t>の拡張を採用</a:t>
            </a:r>
            <a:endParaRPr lang="en-US" altLang="ja-JP" dirty="0"/>
          </a:p>
          <a:p>
            <a:r>
              <a:rPr kumimoji="1" lang="en-US" altLang="ja-JP" dirty="0"/>
              <a:t>ESLint</a:t>
            </a:r>
            <a:r>
              <a:rPr kumimoji="1" lang="ja-JP" altLang="en-US" dirty="0"/>
              <a:t>の</a:t>
            </a:r>
            <a:r>
              <a:rPr kumimoji="1" lang="en-US" altLang="ja-JP" dirty="0" err="1"/>
              <a:t>VSCode</a:t>
            </a:r>
            <a:r>
              <a:rPr kumimoji="1" lang="ja-JP" altLang="en-US" dirty="0"/>
              <a:t>拡張だけで</a:t>
            </a:r>
            <a:r>
              <a:rPr kumimoji="1" lang="en-US" altLang="ja-JP" dirty="0"/>
              <a:t>Prettier</a:t>
            </a:r>
            <a:r>
              <a:rPr kumimoji="1" lang="ja-JP" altLang="en-US" dirty="0"/>
              <a:t>の適応も行う</a:t>
            </a:r>
            <a:endParaRPr kumimoji="1" lang="en-US" altLang="ja-JP" dirty="0"/>
          </a:p>
          <a:p>
            <a:pPr lvl="1"/>
            <a:r>
              <a:rPr lang="en-US" altLang="ja-JP" dirty="0"/>
              <a:t>ESLint</a:t>
            </a:r>
            <a:r>
              <a:rPr lang="ja-JP" altLang="en-US" dirty="0"/>
              <a:t>の</a:t>
            </a:r>
            <a:r>
              <a:rPr lang="en-US" altLang="ja-JP" dirty="0"/>
              <a:t>Prettier</a:t>
            </a:r>
            <a:r>
              <a:rPr lang="ja-JP" altLang="en-US" dirty="0"/>
              <a:t>拡張は優秀で</a:t>
            </a:r>
            <a:r>
              <a:rPr lang="en-US" altLang="ja-JP" dirty="0"/>
              <a:t>Prettier</a:t>
            </a:r>
            <a:r>
              <a:rPr lang="ja-JP" altLang="en-US" dirty="0"/>
              <a:t>の設定ファイル</a:t>
            </a:r>
            <a:r>
              <a:rPr lang="en-US" altLang="ja-JP" dirty="0"/>
              <a:t>.</a:t>
            </a:r>
            <a:r>
              <a:rPr lang="en-US" altLang="ja-JP" dirty="0" err="1"/>
              <a:t>prettierrc</a:t>
            </a:r>
            <a:r>
              <a:rPr lang="ja-JP" altLang="en-US" dirty="0"/>
              <a:t>ファイルも読めるため移行も簡単</a:t>
            </a:r>
            <a:endParaRPr lang="en-US" altLang="ja-JP" dirty="0"/>
          </a:p>
          <a:p>
            <a:pPr marL="0" indent="0">
              <a:buNone/>
            </a:pPr>
            <a:endParaRPr lang="en-US" altLang="ja-JP" dirty="0"/>
          </a:p>
          <a:p>
            <a:pPr marL="0" indent="0">
              <a:buNone/>
            </a:pPr>
            <a:r>
              <a:rPr lang="ja-JP" altLang="en-US" dirty="0"/>
              <a:t>採用理由</a:t>
            </a:r>
            <a:endParaRPr lang="en-US" altLang="ja-JP" dirty="0"/>
          </a:p>
          <a:p>
            <a:pPr marL="0" indent="0">
              <a:buNone/>
            </a:pPr>
            <a:r>
              <a:rPr lang="ja-JP" altLang="en-US" dirty="0"/>
              <a:t>採用しろと言われたから</a:t>
            </a:r>
            <a:endParaRPr lang="en-US" altLang="ja-JP" dirty="0"/>
          </a:p>
        </p:txBody>
      </p:sp>
    </p:spTree>
    <p:extLst>
      <p:ext uri="{BB962C8B-B14F-4D97-AF65-F5344CB8AC3E}">
        <p14:creationId xmlns:p14="http://schemas.microsoft.com/office/powerpoint/2010/main" val="2352634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591EB-C1DF-BBF1-873F-83585F83822C}"/>
              </a:ext>
            </a:extLst>
          </p:cNvPr>
          <p:cNvSpPr>
            <a:spLocks noGrp="1"/>
          </p:cNvSpPr>
          <p:nvPr>
            <p:ph type="title"/>
          </p:nvPr>
        </p:nvSpPr>
        <p:spPr/>
        <p:txBody>
          <a:bodyPr/>
          <a:lstStyle/>
          <a:p>
            <a:r>
              <a:rPr kumimoji="1" lang="ja-JP" altLang="en-US" dirty="0"/>
              <a:t>グラフツール </a:t>
            </a:r>
            <a:r>
              <a:rPr kumimoji="1" lang="en-US" altLang="ja-JP" dirty="0"/>
              <a:t>C3.js</a:t>
            </a:r>
            <a:endParaRPr kumimoji="1" lang="ja-JP" altLang="en-US" dirty="0"/>
          </a:p>
        </p:txBody>
      </p:sp>
      <p:sp>
        <p:nvSpPr>
          <p:cNvPr id="3" name="コンテンツ プレースホルダー 2">
            <a:extLst>
              <a:ext uri="{FF2B5EF4-FFF2-40B4-BE49-F238E27FC236}">
                <a16:creationId xmlns:a16="http://schemas.microsoft.com/office/drawing/2014/main" id="{299FC170-A2DA-F6BC-0B2C-CEAA2FF8B9B5}"/>
              </a:ext>
            </a:extLst>
          </p:cNvPr>
          <p:cNvSpPr>
            <a:spLocks noGrp="1"/>
          </p:cNvSpPr>
          <p:nvPr>
            <p:ph idx="1"/>
          </p:nvPr>
        </p:nvSpPr>
        <p:spPr/>
        <p:txBody>
          <a:bodyPr/>
          <a:lstStyle/>
          <a:p>
            <a:r>
              <a:rPr lang="en-US" altLang="ja-JP" dirty="0">
                <a:solidFill>
                  <a:srgbClr val="0070C0"/>
                </a:solidFill>
              </a:rPr>
              <a:t>c3js</a:t>
            </a:r>
            <a:r>
              <a:rPr lang="ja-JP" altLang="en-US" dirty="0"/>
              <a:t>は</a:t>
            </a:r>
            <a:r>
              <a:rPr lang="en-US" altLang="ja-JP" dirty="0">
                <a:solidFill>
                  <a:schemeClr val="accent6">
                    <a:lumMod val="75000"/>
                  </a:schemeClr>
                </a:solidFill>
              </a:rPr>
              <a:t>d3.js</a:t>
            </a:r>
            <a:r>
              <a:rPr lang="ja-JP" altLang="en-US" dirty="0"/>
              <a:t>をグラフ特化でより使いやすくしたもの</a:t>
            </a:r>
            <a:endParaRPr lang="en-US" altLang="ja-JP" dirty="0"/>
          </a:p>
          <a:p>
            <a:r>
              <a:rPr lang="en-US" altLang="ja-JP" dirty="0">
                <a:solidFill>
                  <a:schemeClr val="accent6">
                    <a:lumMod val="75000"/>
                  </a:schemeClr>
                </a:solidFill>
              </a:rPr>
              <a:t>d3.</a:t>
            </a:r>
            <a:r>
              <a:rPr kumimoji="1" lang="en-US" altLang="ja-JP" dirty="0">
                <a:solidFill>
                  <a:schemeClr val="accent6">
                    <a:lumMod val="75000"/>
                  </a:schemeClr>
                </a:solidFill>
              </a:rPr>
              <a:t>js</a:t>
            </a:r>
            <a:r>
              <a:rPr kumimoji="1" lang="ja-JP" altLang="en-US" dirty="0"/>
              <a:t>はデータ可視化のための専用ツールであるため</a:t>
            </a:r>
            <a:r>
              <a:rPr kumimoji="1" lang="en-US" altLang="ja-JP" dirty="0"/>
              <a:t>SVG</a:t>
            </a:r>
            <a:r>
              <a:rPr kumimoji="1" lang="ja-JP" altLang="en-US" dirty="0"/>
              <a:t>でデータを可視化できるが開発に時間がかかる</a:t>
            </a:r>
            <a:endParaRPr kumimoji="1" lang="en-US" altLang="ja-JP" dirty="0"/>
          </a:p>
          <a:p>
            <a:r>
              <a:rPr lang="en-US" altLang="ja-JP" dirty="0">
                <a:solidFill>
                  <a:srgbClr val="FF0000"/>
                </a:solidFill>
              </a:rPr>
              <a:t>chart.js</a:t>
            </a:r>
            <a:r>
              <a:rPr lang="ja-JP" altLang="en-US" dirty="0"/>
              <a:t>は簡単に描画こそできるが、</a:t>
            </a:r>
            <a:r>
              <a:rPr lang="en-US" altLang="ja-JP" dirty="0"/>
              <a:t>canvas</a:t>
            </a:r>
            <a:r>
              <a:rPr lang="ja-JP" altLang="en-US" dirty="0"/>
              <a:t>での描画なので気に入らない</a:t>
            </a:r>
            <a:endParaRPr lang="en-US" altLang="ja-JP" dirty="0"/>
          </a:p>
          <a:p>
            <a:pPr marL="0" indent="0">
              <a:buNone/>
            </a:pPr>
            <a:endParaRPr kumimoji="1" lang="en-US" altLang="ja-JP" dirty="0"/>
          </a:p>
          <a:p>
            <a:pPr marL="0" indent="0">
              <a:buNone/>
            </a:pPr>
            <a:r>
              <a:rPr lang="ja-JP" altLang="en-US" dirty="0"/>
              <a:t>　　　　　　ある程度簡単に開発でき、</a:t>
            </a:r>
            <a:r>
              <a:rPr lang="en-US" altLang="ja-JP" dirty="0"/>
              <a:t>SVG</a:t>
            </a:r>
            <a:r>
              <a:rPr lang="ja-JP" altLang="en-US" dirty="0"/>
              <a:t>でグラフ描画ができる</a:t>
            </a:r>
            <a:r>
              <a:rPr lang="en-US" altLang="ja-JP" dirty="0"/>
              <a:t>c3.js</a:t>
            </a:r>
            <a:r>
              <a:rPr lang="ja-JP" altLang="en-US" dirty="0"/>
              <a:t>で間を取ることに</a:t>
            </a:r>
            <a:endParaRPr lang="en-US" altLang="ja-JP" dirty="0"/>
          </a:p>
        </p:txBody>
      </p:sp>
      <p:sp>
        <p:nvSpPr>
          <p:cNvPr id="4" name="矢印: 右 3">
            <a:extLst>
              <a:ext uri="{FF2B5EF4-FFF2-40B4-BE49-F238E27FC236}">
                <a16:creationId xmlns:a16="http://schemas.microsoft.com/office/drawing/2014/main" id="{E738DEDF-9EF4-B4DD-CA3B-81A032569811}"/>
              </a:ext>
            </a:extLst>
          </p:cNvPr>
          <p:cNvSpPr/>
          <p:nvPr/>
        </p:nvSpPr>
        <p:spPr>
          <a:xfrm>
            <a:off x="855677" y="4639112"/>
            <a:ext cx="931178" cy="453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229BC3F-2961-A6FA-38B0-5F876C1583DC}"/>
              </a:ext>
            </a:extLst>
          </p:cNvPr>
          <p:cNvSpPr txBox="1"/>
          <p:nvPr/>
        </p:nvSpPr>
        <p:spPr>
          <a:xfrm>
            <a:off x="2617365" y="2189527"/>
            <a:ext cx="6795083" cy="461665"/>
          </a:xfrm>
          <a:prstGeom prst="rect">
            <a:avLst/>
          </a:prstGeom>
          <a:noFill/>
        </p:spPr>
        <p:txBody>
          <a:bodyPr wrap="square" rtlCol="0">
            <a:spAutoFit/>
          </a:bodyPr>
          <a:lstStyle/>
          <a:p>
            <a:pPr algn="ctr"/>
            <a:r>
              <a:rPr kumimoji="1" lang="en-US" altLang="ja-JP" sz="2400" b="1" dirty="0">
                <a:solidFill>
                  <a:srgbClr val="0070C0"/>
                </a:solidFill>
              </a:rPr>
              <a:t>c3.js </a:t>
            </a:r>
            <a:r>
              <a:rPr kumimoji="1" lang="en-US" altLang="ja-JP" sz="2400" b="1" dirty="0"/>
              <a:t>VS </a:t>
            </a:r>
            <a:r>
              <a:rPr kumimoji="1" lang="en-US" altLang="ja-JP" sz="2400" b="1" dirty="0">
                <a:solidFill>
                  <a:schemeClr val="accent6">
                    <a:lumMod val="75000"/>
                  </a:schemeClr>
                </a:solidFill>
              </a:rPr>
              <a:t>d3.js </a:t>
            </a:r>
            <a:r>
              <a:rPr kumimoji="1" lang="en-US" altLang="ja-JP" sz="2400" b="1" dirty="0"/>
              <a:t>VS </a:t>
            </a:r>
            <a:r>
              <a:rPr kumimoji="1" lang="en-US" altLang="ja-JP" sz="2400" b="1" dirty="0">
                <a:solidFill>
                  <a:srgbClr val="FF0000"/>
                </a:solidFill>
              </a:rPr>
              <a:t>chart.js</a:t>
            </a:r>
            <a:endParaRPr kumimoji="1" lang="ja-JP" altLang="en-US" sz="2400" b="1" dirty="0">
              <a:solidFill>
                <a:srgbClr val="FF0000"/>
              </a:solidFill>
            </a:endParaRPr>
          </a:p>
        </p:txBody>
      </p:sp>
    </p:spTree>
    <p:extLst>
      <p:ext uri="{BB962C8B-B14F-4D97-AF65-F5344CB8AC3E}">
        <p14:creationId xmlns:p14="http://schemas.microsoft.com/office/powerpoint/2010/main" val="2041017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92BB32-F6BD-67F9-0BC0-F8B5F07AAE1B}"/>
              </a:ext>
            </a:extLst>
          </p:cNvPr>
          <p:cNvSpPr>
            <a:spLocks noGrp="1"/>
          </p:cNvSpPr>
          <p:nvPr>
            <p:ph type="title"/>
          </p:nvPr>
        </p:nvSpPr>
        <p:spPr/>
        <p:txBody>
          <a:bodyPr/>
          <a:lstStyle/>
          <a:p>
            <a:r>
              <a:rPr kumimoji="1" lang="ja-JP" altLang="en-US" cap="none" dirty="0"/>
              <a:t>テストツール </a:t>
            </a:r>
            <a:r>
              <a:rPr kumimoji="1" lang="en-US" altLang="ja-JP" cap="none" dirty="0" err="1"/>
              <a:t>Vitest</a:t>
            </a:r>
            <a:endParaRPr kumimoji="1" lang="ja-JP" altLang="en-US" cap="none" dirty="0"/>
          </a:p>
        </p:txBody>
      </p:sp>
      <p:sp>
        <p:nvSpPr>
          <p:cNvPr id="4" name="AutoShape 2" descr="ギアのロゴ">
            <a:extLst>
              <a:ext uri="{FF2B5EF4-FFF2-40B4-BE49-F238E27FC236}">
                <a16:creationId xmlns:a16="http://schemas.microsoft.com/office/drawing/2014/main" id="{F80F82A8-2A2F-D317-0F72-01B3178C5EB1}"/>
              </a:ext>
            </a:extLst>
          </p:cNvPr>
          <p:cNvSpPr>
            <a:spLocks noGrp="1" noChangeAspect="1" noChangeArrowheads="1"/>
          </p:cNvSpPr>
          <p:nvPr>
            <p:ph idx="1"/>
          </p:nvPr>
        </p:nvSpPr>
        <p:spPr bwMode="auto">
          <a:xfrm>
            <a:off x="581192" y="2180496"/>
            <a:ext cx="11029615" cy="42286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kumimoji="1" lang="en-US" altLang="ja-JP" dirty="0"/>
              <a:t>Jest</a:t>
            </a:r>
            <a:r>
              <a:rPr kumimoji="1" lang="ja-JP" altLang="en-US" dirty="0"/>
              <a:t>の代替で、</a:t>
            </a:r>
            <a:r>
              <a:rPr kumimoji="1" lang="en-US" altLang="ja-JP" dirty="0" err="1"/>
              <a:t>Vite</a:t>
            </a:r>
            <a:r>
              <a:rPr kumimoji="1" lang="ja-JP" altLang="en-US" dirty="0"/>
              <a:t>を搭載した超高速なユニットテストフレームワーク</a:t>
            </a:r>
            <a:endParaRPr kumimoji="1" lang="en-US" altLang="ja-JP" dirty="0"/>
          </a:p>
          <a:p>
            <a:r>
              <a:rPr lang="ja-JP" altLang="en-US" dirty="0"/>
              <a:t>ビルドツールに</a:t>
            </a:r>
            <a:r>
              <a:rPr lang="en-US" altLang="ja-JP" dirty="0" err="1"/>
              <a:t>Vite</a:t>
            </a:r>
            <a:r>
              <a:rPr lang="ja-JP" altLang="en-US" dirty="0"/>
              <a:t>を利用している場合利用可能</a:t>
            </a:r>
            <a:endParaRPr lang="en-US" altLang="ja-JP" dirty="0"/>
          </a:p>
          <a:p>
            <a:pPr marL="0" indent="0">
              <a:buNone/>
            </a:pPr>
            <a:r>
              <a:rPr kumimoji="1" lang="ja-JP" altLang="en-US" dirty="0"/>
              <a:t>特徴</a:t>
            </a:r>
            <a:endParaRPr kumimoji="1" lang="en-US" altLang="ja-JP" dirty="0"/>
          </a:p>
          <a:p>
            <a:r>
              <a:rPr kumimoji="1" lang="en-US" altLang="ja-JP" dirty="0"/>
              <a:t>Jest</a:t>
            </a:r>
            <a:r>
              <a:rPr kumimoji="1" lang="ja-JP" altLang="en-US" dirty="0"/>
              <a:t>の約半分の時間でテストの実施可能</a:t>
            </a:r>
            <a:endParaRPr kumimoji="1" lang="en-US" altLang="ja-JP" dirty="0"/>
          </a:p>
          <a:p>
            <a:r>
              <a:rPr kumimoji="1" lang="ja-JP" altLang="en-US" dirty="0"/>
              <a:t>ソースコード内にテストの記入可能</a:t>
            </a:r>
            <a:endParaRPr kumimoji="1" lang="en-US" altLang="ja-JP" dirty="0"/>
          </a:p>
          <a:p>
            <a:r>
              <a:rPr lang="en-US" altLang="ja-JP" dirty="0"/>
              <a:t>TypeScript</a:t>
            </a:r>
            <a:r>
              <a:rPr lang="ja-JP" altLang="en-US" dirty="0"/>
              <a:t>サポート</a:t>
            </a:r>
            <a:endParaRPr lang="en-US" altLang="ja-JP" dirty="0"/>
          </a:p>
          <a:p>
            <a:r>
              <a:rPr kumimoji="1" lang="ja-JP" altLang="en-US" dirty="0"/>
              <a:t>テストのホットリロード</a:t>
            </a:r>
            <a:endParaRPr kumimoji="1" lang="en-US" altLang="ja-JP" dirty="0"/>
          </a:p>
          <a:p>
            <a:pPr marL="0" indent="0">
              <a:buNone/>
            </a:pPr>
            <a:endParaRPr lang="en-US" altLang="ja-JP" dirty="0"/>
          </a:p>
          <a:p>
            <a:pPr marL="0" indent="0">
              <a:buNone/>
            </a:pPr>
            <a:r>
              <a:rPr kumimoji="1" lang="ja-JP" altLang="en-US" dirty="0"/>
              <a:t>採用理由</a:t>
            </a:r>
            <a:endParaRPr kumimoji="1" lang="en-US" altLang="ja-JP" dirty="0"/>
          </a:p>
          <a:p>
            <a:pPr marL="0" indent="0">
              <a:buNone/>
            </a:pPr>
            <a:r>
              <a:rPr kumimoji="1" lang="ja-JP" altLang="en-US" dirty="0"/>
              <a:t>新しくて面白そうだから</a:t>
            </a:r>
          </a:p>
        </p:txBody>
      </p:sp>
      <p:pic>
        <p:nvPicPr>
          <p:cNvPr id="2054" name="Picture 6" descr="Vitest公式のVSCodeプラグインがリリースされました | DevelopersIO">
            <a:extLst>
              <a:ext uri="{FF2B5EF4-FFF2-40B4-BE49-F238E27FC236}">
                <a16:creationId xmlns:a16="http://schemas.microsoft.com/office/drawing/2014/main" id="{C4109E58-90FB-14E6-FC27-801D92919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8457" y="614145"/>
            <a:ext cx="1214655" cy="1214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9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F1CE21-BE91-41E8-CEE0-6541039AA64C}"/>
              </a:ext>
            </a:extLst>
          </p:cNvPr>
          <p:cNvSpPr>
            <a:spLocks noGrp="1"/>
          </p:cNvSpPr>
          <p:nvPr>
            <p:ph type="title"/>
          </p:nvPr>
        </p:nvSpPr>
        <p:spPr/>
        <p:txBody>
          <a:bodyPr/>
          <a:lstStyle/>
          <a:p>
            <a:r>
              <a:rPr kumimoji="1" lang="ja-JP" altLang="en-US" dirty="0"/>
              <a:t>自己紹介</a:t>
            </a:r>
          </a:p>
        </p:txBody>
      </p:sp>
      <p:sp>
        <p:nvSpPr>
          <p:cNvPr id="6" name="テキスト ボックス 5">
            <a:extLst>
              <a:ext uri="{FF2B5EF4-FFF2-40B4-BE49-F238E27FC236}">
                <a16:creationId xmlns:a16="http://schemas.microsoft.com/office/drawing/2014/main" id="{FE8C46CF-20C5-3BEB-47C3-59D81E5AEB31}"/>
              </a:ext>
            </a:extLst>
          </p:cNvPr>
          <p:cNvSpPr txBox="1"/>
          <p:nvPr/>
        </p:nvSpPr>
        <p:spPr>
          <a:xfrm>
            <a:off x="5696125" y="2508308"/>
            <a:ext cx="5436066" cy="2862322"/>
          </a:xfrm>
          <a:prstGeom prst="rect">
            <a:avLst/>
          </a:prstGeom>
          <a:noFill/>
        </p:spPr>
        <p:txBody>
          <a:bodyPr wrap="square" rtlCol="0">
            <a:spAutoFit/>
          </a:bodyPr>
          <a:lstStyle/>
          <a:p>
            <a:r>
              <a:rPr kumimoji="1" lang="ja-JP" altLang="en-US" dirty="0"/>
              <a:t>プロフ</a:t>
            </a:r>
            <a:endParaRPr kumimoji="1" lang="en-US" altLang="ja-JP" dirty="0"/>
          </a:p>
          <a:p>
            <a:pPr marL="285750" indent="-285750">
              <a:buFont typeface="Arial" panose="020B0604020202020204" pitchFamily="34" charset="0"/>
              <a:buChar char="•"/>
            </a:pPr>
            <a:r>
              <a:rPr kumimoji="1" lang="ja-JP" altLang="en-US" dirty="0"/>
              <a:t>末廣貫己　</a:t>
            </a:r>
            <a:r>
              <a:rPr kumimoji="1" lang="en-US" altLang="ja-JP" dirty="0"/>
              <a:t>6</a:t>
            </a:r>
            <a:r>
              <a:rPr kumimoji="1" lang="ja-JP" altLang="en-US" dirty="0"/>
              <a:t>年目</a:t>
            </a:r>
            <a:r>
              <a:rPr kumimoji="1" lang="en-US" altLang="ja-JP" dirty="0"/>
              <a:t>(2017</a:t>
            </a:r>
            <a:r>
              <a:rPr kumimoji="1" lang="ja-JP" altLang="en-US" dirty="0"/>
              <a:t>入社</a:t>
            </a:r>
            <a:r>
              <a:rPr kumimoji="1" lang="en-US" altLang="ja-JP" dirty="0"/>
              <a:t>)</a:t>
            </a:r>
          </a:p>
          <a:p>
            <a:pPr marL="285750" indent="-285750">
              <a:buFont typeface="Arial" panose="020B0604020202020204" pitchFamily="34" charset="0"/>
              <a:buChar char="•"/>
            </a:pPr>
            <a:r>
              <a:rPr kumimoji="1" lang="ja-JP" altLang="en-US" dirty="0"/>
              <a:t>入社以来ほぼずっとフロントエンドエンジニア</a:t>
            </a:r>
            <a:endParaRPr kumimoji="1" lang="en-US" altLang="ja-JP" dirty="0"/>
          </a:p>
          <a:p>
            <a:pPr marL="285750" indent="-285750">
              <a:buFont typeface="Arial" panose="020B0604020202020204" pitchFamily="34" charset="0"/>
              <a:buChar char="•"/>
            </a:pPr>
            <a:r>
              <a:rPr kumimoji="1" lang="en-US" altLang="ja-JP" dirty="0"/>
              <a:t>Vue + TypeScript</a:t>
            </a:r>
            <a:r>
              <a:rPr kumimoji="1" lang="ja-JP" altLang="en-US" dirty="0"/>
              <a:t>信者</a:t>
            </a:r>
            <a:endParaRPr kumimoji="1" lang="en-US" altLang="ja-JP" dirty="0"/>
          </a:p>
          <a:p>
            <a:endParaRPr kumimoji="1" lang="en-US" altLang="ja-JP" dirty="0"/>
          </a:p>
          <a:p>
            <a:r>
              <a:rPr kumimoji="1" lang="ja-JP" altLang="en-US" dirty="0"/>
              <a:t>趣味</a:t>
            </a:r>
            <a:endParaRPr kumimoji="1" lang="en-US" altLang="ja-JP" dirty="0"/>
          </a:p>
          <a:p>
            <a:pPr marL="285750" indent="-285750">
              <a:buFont typeface="Arial" panose="020B0604020202020204" pitchFamily="34" charset="0"/>
              <a:buChar char="•"/>
            </a:pPr>
            <a:r>
              <a:rPr kumimoji="1" lang="ja-JP" altLang="en-US" dirty="0"/>
              <a:t>ゲーム、特にオートチェス</a:t>
            </a:r>
            <a:endParaRPr kumimoji="1" lang="en-US" altLang="ja-JP" dirty="0"/>
          </a:p>
          <a:p>
            <a:pPr marL="285750" indent="-285750">
              <a:buFont typeface="Arial" panose="020B0604020202020204" pitchFamily="34" charset="0"/>
              <a:buChar char="•"/>
            </a:pPr>
            <a:endParaRPr kumimoji="1" lang="en-US" altLang="ja-JP" dirty="0"/>
          </a:p>
          <a:p>
            <a:r>
              <a:rPr kumimoji="1" lang="ja-JP" altLang="en-US" dirty="0"/>
              <a:t>画像</a:t>
            </a:r>
            <a:endParaRPr kumimoji="1" lang="en-US" altLang="ja-JP" dirty="0"/>
          </a:p>
          <a:p>
            <a:pPr marL="285750" indent="-285750">
              <a:buFont typeface="Arial" panose="020B0604020202020204" pitchFamily="34" charset="0"/>
              <a:buChar char="•"/>
            </a:pPr>
            <a:r>
              <a:rPr kumimoji="1" lang="ja-JP" altLang="en-US" dirty="0"/>
              <a:t>機械学習の人認識をテストしてたときのもの</a:t>
            </a:r>
            <a:endParaRPr kumimoji="1" lang="en-US" altLang="ja-JP" dirty="0"/>
          </a:p>
        </p:txBody>
      </p:sp>
      <p:pic>
        <p:nvPicPr>
          <p:cNvPr id="9" name="図 8">
            <a:extLst>
              <a:ext uri="{FF2B5EF4-FFF2-40B4-BE49-F238E27FC236}">
                <a16:creationId xmlns:a16="http://schemas.microsoft.com/office/drawing/2014/main" id="{47221A2B-EE22-45C6-9640-695289759F57}"/>
              </a:ext>
            </a:extLst>
          </p:cNvPr>
          <p:cNvPicPr>
            <a:picLocks noChangeAspect="1"/>
          </p:cNvPicPr>
          <p:nvPr/>
        </p:nvPicPr>
        <p:blipFill>
          <a:blip r:embed="rId2"/>
          <a:stretch>
            <a:fillRect/>
          </a:stretch>
        </p:blipFill>
        <p:spPr>
          <a:xfrm>
            <a:off x="696169" y="2614316"/>
            <a:ext cx="4110723" cy="3142734"/>
          </a:xfrm>
          <a:prstGeom prst="rect">
            <a:avLst/>
          </a:prstGeom>
        </p:spPr>
      </p:pic>
    </p:spTree>
    <p:extLst>
      <p:ext uri="{BB962C8B-B14F-4D97-AF65-F5344CB8AC3E}">
        <p14:creationId xmlns:p14="http://schemas.microsoft.com/office/powerpoint/2010/main" val="3325873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D5112-220D-F830-71A8-DED1A751EC88}"/>
              </a:ext>
            </a:extLst>
          </p:cNvPr>
          <p:cNvSpPr>
            <a:spLocks noGrp="1"/>
          </p:cNvSpPr>
          <p:nvPr>
            <p:ph type="title"/>
          </p:nvPr>
        </p:nvSpPr>
        <p:spPr/>
        <p:txBody>
          <a:bodyPr/>
          <a:lstStyle/>
          <a:p>
            <a:r>
              <a:rPr kumimoji="1" lang="en-US" altLang="ja-JP" cap="none" dirty="0"/>
              <a:t>Vue3</a:t>
            </a:r>
            <a:r>
              <a:rPr kumimoji="1" lang="ja-JP" altLang="en-US" cap="none" dirty="0"/>
              <a:t>でのテストの書き方　描画コンポーネント</a:t>
            </a:r>
          </a:p>
        </p:txBody>
      </p:sp>
      <p:pic>
        <p:nvPicPr>
          <p:cNvPr id="9" name="図 8">
            <a:extLst>
              <a:ext uri="{FF2B5EF4-FFF2-40B4-BE49-F238E27FC236}">
                <a16:creationId xmlns:a16="http://schemas.microsoft.com/office/drawing/2014/main" id="{0A9B66C5-63FC-4A41-196F-F2BFDC7D91FA}"/>
              </a:ext>
            </a:extLst>
          </p:cNvPr>
          <p:cNvPicPr>
            <a:picLocks noChangeAspect="1"/>
          </p:cNvPicPr>
          <p:nvPr/>
        </p:nvPicPr>
        <p:blipFill>
          <a:blip r:embed="rId2"/>
          <a:stretch>
            <a:fillRect/>
          </a:stretch>
        </p:blipFill>
        <p:spPr>
          <a:xfrm>
            <a:off x="746321" y="3372696"/>
            <a:ext cx="1152686" cy="3810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図 10">
            <a:extLst>
              <a:ext uri="{FF2B5EF4-FFF2-40B4-BE49-F238E27FC236}">
                <a16:creationId xmlns:a16="http://schemas.microsoft.com/office/drawing/2014/main" id="{953CA343-0760-532A-8C51-F8D8E9B00F3B}"/>
              </a:ext>
            </a:extLst>
          </p:cNvPr>
          <p:cNvPicPr>
            <a:picLocks noChangeAspect="1"/>
          </p:cNvPicPr>
          <p:nvPr/>
        </p:nvPicPr>
        <p:blipFill>
          <a:blip r:embed="rId3"/>
          <a:stretch>
            <a:fillRect/>
          </a:stretch>
        </p:blipFill>
        <p:spPr>
          <a:xfrm>
            <a:off x="3353323" y="3179430"/>
            <a:ext cx="6165211" cy="2506734"/>
          </a:xfrm>
          <a:prstGeom prst="rect">
            <a:avLst/>
          </a:prstGeom>
        </p:spPr>
      </p:pic>
      <p:sp>
        <p:nvSpPr>
          <p:cNvPr id="12" name="矢印: 右 11">
            <a:extLst>
              <a:ext uri="{FF2B5EF4-FFF2-40B4-BE49-F238E27FC236}">
                <a16:creationId xmlns:a16="http://schemas.microsoft.com/office/drawing/2014/main" id="{49A69D3D-46FA-F711-51C2-758C8A06B6D2}"/>
              </a:ext>
            </a:extLst>
          </p:cNvPr>
          <p:cNvSpPr/>
          <p:nvPr/>
        </p:nvSpPr>
        <p:spPr>
          <a:xfrm>
            <a:off x="2382474" y="3229762"/>
            <a:ext cx="536895" cy="595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03EBD62-8105-824B-AFB6-5326CF22A10C}"/>
              </a:ext>
            </a:extLst>
          </p:cNvPr>
          <p:cNvSpPr txBox="1"/>
          <p:nvPr/>
        </p:nvSpPr>
        <p:spPr>
          <a:xfrm>
            <a:off x="4840448" y="2743200"/>
            <a:ext cx="3145871" cy="369332"/>
          </a:xfrm>
          <a:prstGeom prst="rect">
            <a:avLst/>
          </a:prstGeom>
          <a:noFill/>
        </p:spPr>
        <p:txBody>
          <a:bodyPr wrap="square" rtlCol="0">
            <a:spAutoFit/>
          </a:bodyPr>
          <a:lstStyle/>
          <a:p>
            <a:pPr algn="ctr"/>
            <a:r>
              <a:rPr kumimoji="1" lang="ja-JP" altLang="en-US" dirty="0"/>
              <a:t>ソースコード</a:t>
            </a:r>
          </a:p>
        </p:txBody>
      </p:sp>
    </p:spTree>
    <p:extLst>
      <p:ext uri="{BB962C8B-B14F-4D97-AF65-F5344CB8AC3E}">
        <p14:creationId xmlns:p14="http://schemas.microsoft.com/office/powerpoint/2010/main" val="4224557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D5112-220D-F830-71A8-DED1A751EC88}"/>
              </a:ext>
            </a:extLst>
          </p:cNvPr>
          <p:cNvSpPr>
            <a:spLocks noGrp="1"/>
          </p:cNvSpPr>
          <p:nvPr>
            <p:ph type="title"/>
          </p:nvPr>
        </p:nvSpPr>
        <p:spPr/>
        <p:txBody>
          <a:bodyPr/>
          <a:lstStyle/>
          <a:p>
            <a:r>
              <a:rPr kumimoji="1" lang="en-US" altLang="ja-JP" cap="none" dirty="0"/>
              <a:t>Vue3</a:t>
            </a:r>
            <a:r>
              <a:rPr kumimoji="1" lang="ja-JP" altLang="en-US" cap="none" dirty="0"/>
              <a:t>でのテストの書き方　描画コンポーネント</a:t>
            </a:r>
          </a:p>
        </p:txBody>
      </p:sp>
      <p:pic>
        <p:nvPicPr>
          <p:cNvPr id="9" name="図 8">
            <a:extLst>
              <a:ext uri="{FF2B5EF4-FFF2-40B4-BE49-F238E27FC236}">
                <a16:creationId xmlns:a16="http://schemas.microsoft.com/office/drawing/2014/main" id="{0A9B66C5-63FC-4A41-196F-F2BFDC7D91FA}"/>
              </a:ext>
            </a:extLst>
          </p:cNvPr>
          <p:cNvPicPr>
            <a:picLocks noChangeAspect="1"/>
          </p:cNvPicPr>
          <p:nvPr/>
        </p:nvPicPr>
        <p:blipFill>
          <a:blip r:embed="rId2"/>
          <a:stretch>
            <a:fillRect/>
          </a:stretch>
        </p:blipFill>
        <p:spPr>
          <a:xfrm>
            <a:off x="8489360" y="6191398"/>
            <a:ext cx="1152686" cy="3810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図 10">
            <a:extLst>
              <a:ext uri="{FF2B5EF4-FFF2-40B4-BE49-F238E27FC236}">
                <a16:creationId xmlns:a16="http://schemas.microsoft.com/office/drawing/2014/main" id="{953CA343-0760-532A-8C51-F8D8E9B00F3B}"/>
              </a:ext>
            </a:extLst>
          </p:cNvPr>
          <p:cNvPicPr>
            <a:picLocks noChangeAspect="1"/>
          </p:cNvPicPr>
          <p:nvPr/>
        </p:nvPicPr>
        <p:blipFill>
          <a:blip r:embed="rId3"/>
          <a:stretch>
            <a:fillRect/>
          </a:stretch>
        </p:blipFill>
        <p:spPr>
          <a:xfrm>
            <a:off x="6415306" y="3045207"/>
            <a:ext cx="5245392" cy="2132742"/>
          </a:xfrm>
          <a:prstGeom prst="rect">
            <a:avLst/>
          </a:prstGeom>
        </p:spPr>
      </p:pic>
      <p:sp>
        <p:nvSpPr>
          <p:cNvPr id="12" name="矢印: 右 11">
            <a:extLst>
              <a:ext uri="{FF2B5EF4-FFF2-40B4-BE49-F238E27FC236}">
                <a16:creationId xmlns:a16="http://schemas.microsoft.com/office/drawing/2014/main" id="{49A69D3D-46FA-F711-51C2-758C8A06B6D2}"/>
              </a:ext>
            </a:extLst>
          </p:cNvPr>
          <p:cNvSpPr/>
          <p:nvPr/>
        </p:nvSpPr>
        <p:spPr>
          <a:xfrm rot="5400000">
            <a:off x="8841998" y="5343792"/>
            <a:ext cx="536895" cy="595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03EBD62-8105-824B-AFB6-5326CF22A10C}"/>
              </a:ext>
            </a:extLst>
          </p:cNvPr>
          <p:cNvSpPr txBox="1"/>
          <p:nvPr/>
        </p:nvSpPr>
        <p:spPr>
          <a:xfrm>
            <a:off x="7399090" y="2642532"/>
            <a:ext cx="3145871" cy="369332"/>
          </a:xfrm>
          <a:prstGeom prst="rect">
            <a:avLst/>
          </a:prstGeom>
          <a:noFill/>
        </p:spPr>
        <p:txBody>
          <a:bodyPr wrap="square" rtlCol="0">
            <a:spAutoFit/>
          </a:bodyPr>
          <a:lstStyle/>
          <a:p>
            <a:pPr algn="ctr"/>
            <a:r>
              <a:rPr kumimoji="1" lang="ja-JP" altLang="en-US" dirty="0"/>
              <a:t>ソースコード</a:t>
            </a:r>
          </a:p>
        </p:txBody>
      </p:sp>
      <p:pic>
        <p:nvPicPr>
          <p:cNvPr id="7" name="図 6">
            <a:extLst>
              <a:ext uri="{FF2B5EF4-FFF2-40B4-BE49-F238E27FC236}">
                <a16:creationId xmlns:a16="http://schemas.microsoft.com/office/drawing/2014/main" id="{68F47148-EAB6-884D-5797-7B646B90D791}"/>
              </a:ext>
            </a:extLst>
          </p:cNvPr>
          <p:cNvPicPr>
            <a:picLocks noChangeAspect="1"/>
          </p:cNvPicPr>
          <p:nvPr/>
        </p:nvPicPr>
        <p:blipFill>
          <a:blip r:embed="rId4"/>
          <a:stretch>
            <a:fillRect/>
          </a:stretch>
        </p:blipFill>
        <p:spPr>
          <a:xfrm>
            <a:off x="226503" y="2491530"/>
            <a:ext cx="5007528" cy="3405930"/>
          </a:xfrm>
          <a:prstGeom prst="rect">
            <a:avLst/>
          </a:prstGeom>
        </p:spPr>
      </p:pic>
      <p:sp>
        <p:nvSpPr>
          <p:cNvPr id="8" name="矢印: 右 7">
            <a:extLst>
              <a:ext uri="{FF2B5EF4-FFF2-40B4-BE49-F238E27FC236}">
                <a16:creationId xmlns:a16="http://schemas.microsoft.com/office/drawing/2014/main" id="{DBBF0227-E385-813B-DDE7-BDB67F6498AB}"/>
              </a:ext>
            </a:extLst>
          </p:cNvPr>
          <p:cNvSpPr/>
          <p:nvPr/>
        </p:nvSpPr>
        <p:spPr>
          <a:xfrm>
            <a:off x="5394121" y="3951214"/>
            <a:ext cx="746620" cy="520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AF07275-2140-5D91-9E23-0876F0E243AD}"/>
              </a:ext>
            </a:extLst>
          </p:cNvPr>
          <p:cNvSpPr txBox="1"/>
          <p:nvPr/>
        </p:nvSpPr>
        <p:spPr>
          <a:xfrm>
            <a:off x="1133912" y="2065090"/>
            <a:ext cx="3145871" cy="369332"/>
          </a:xfrm>
          <a:prstGeom prst="rect">
            <a:avLst/>
          </a:prstGeom>
          <a:noFill/>
        </p:spPr>
        <p:txBody>
          <a:bodyPr wrap="square" rtlCol="0">
            <a:spAutoFit/>
          </a:bodyPr>
          <a:lstStyle/>
          <a:p>
            <a:pPr algn="ctr"/>
            <a:r>
              <a:rPr kumimoji="1" lang="ja-JP" altLang="en-US" dirty="0"/>
              <a:t>テストコード</a:t>
            </a:r>
          </a:p>
        </p:txBody>
      </p:sp>
      <p:sp>
        <p:nvSpPr>
          <p:cNvPr id="15" name="テキスト ボックス 14">
            <a:extLst>
              <a:ext uri="{FF2B5EF4-FFF2-40B4-BE49-F238E27FC236}">
                <a16:creationId xmlns:a16="http://schemas.microsoft.com/office/drawing/2014/main" id="{B5E83DAD-F4A8-8DE3-E27C-4F127407870D}"/>
              </a:ext>
            </a:extLst>
          </p:cNvPr>
          <p:cNvSpPr txBox="1"/>
          <p:nvPr/>
        </p:nvSpPr>
        <p:spPr>
          <a:xfrm>
            <a:off x="3333225" y="5992535"/>
            <a:ext cx="3688360" cy="369332"/>
          </a:xfrm>
          <a:prstGeom prst="rect">
            <a:avLst/>
          </a:prstGeom>
          <a:noFill/>
        </p:spPr>
        <p:txBody>
          <a:bodyPr wrap="square" rtlCol="0">
            <a:spAutoFit/>
          </a:bodyPr>
          <a:lstStyle/>
          <a:p>
            <a:pPr algn="ctr"/>
            <a:r>
              <a:rPr kumimoji="1" lang="ja-JP" altLang="en-US" dirty="0"/>
              <a:t>データを</a:t>
            </a:r>
            <a:r>
              <a:rPr kumimoji="1" lang="en-US" altLang="ja-JP" dirty="0"/>
              <a:t>Vue</a:t>
            </a:r>
            <a:r>
              <a:rPr kumimoji="1" lang="ja-JP" altLang="en-US" dirty="0"/>
              <a:t>ファイルへバインド</a:t>
            </a:r>
          </a:p>
        </p:txBody>
      </p:sp>
      <p:sp>
        <p:nvSpPr>
          <p:cNvPr id="16" name="テキスト ボックス 15">
            <a:extLst>
              <a:ext uri="{FF2B5EF4-FFF2-40B4-BE49-F238E27FC236}">
                <a16:creationId xmlns:a16="http://schemas.microsoft.com/office/drawing/2014/main" id="{24D21B67-EDE7-C30E-2D2B-EDD5E564E067}"/>
              </a:ext>
            </a:extLst>
          </p:cNvPr>
          <p:cNvSpPr txBox="1"/>
          <p:nvPr/>
        </p:nvSpPr>
        <p:spPr>
          <a:xfrm>
            <a:off x="9383086" y="5473816"/>
            <a:ext cx="2495725" cy="369332"/>
          </a:xfrm>
          <a:prstGeom prst="rect">
            <a:avLst/>
          </a:prstGeom>
          <a:noFill/>
        </p:spPr>
        <p:txBody>
          <a:bodyPr wrap="square" rtlCol="0">
            <a:spAutoFit/>
          </a:bodyPr>
          <a:lstStyle/>
          <a:p>
            <a:pPr algn="ctr"/>
            <a:r>
              <a:rPr kumimoji="1" lang="ja-JP" altLang="en-US" dirty="0"/>
              <a:t>描画内容の確認</a:t>
            </a:r>
          </a:p>
        </p:txBody>
      </p:sp>
    </p:spTree>
    <p:extLst>
      <p:ext uri="{BB962C8B-B14F-4D97-AF65-F5344CB8AC3E}">
        <p14:creationId xmlns:p14="http://schemas.microsoft.com/office/powerpoint/2010/main" val="3514435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D5112-220D-F830-71A8-DED1A751EC88}"/>
              </a:ext>
            </a:extLst>
          </p:cNvPr>
          <p:cNvSpPr>
            <a:spLocks noGrp="1"/>
          </p:cNvSpPr>
          <p:nvPr>
            <p:ph type="title"/>
          </p:nvPr>
        </p:nvSpPr>
        <p:spPr/>
        <p:txBody>
          <a:bodyPr/>
          <a:lstStyle/>
          <a:p>
            <a:r>
              <a:rPr kumimoji="1" lang="en-US" altLang="ja-JP" cap="none" dirty="0"/>
              <a:t>Vue3</a:t>
            </a:r>
            <a:r>
              <a:rPr kumimoji="1" lang="ja-JP" altLang="en-US" cap="none" dirty="0"/>
              <a:t>でのテストの書き方　描画コンポーネント</a:t>
            </a:r>
          </a:p>
        </p:txBody>
      </p:sp>
      <p:pic>
        <p:nvPicPr>
          <p:cNvPr id="9" name="図 8">
            <a:extLst>
              <a:ext uri="{FF2B5EF4-FFF2-40B4-BE49-F238E27FC236}">
                <a16:creationId xmlns:a16="http://schemas.microsoft.com/office/drawing/2014/main" id="{0A9B66C5-63FC-4A41-196F-F2BFDC7D91FA}"/>
              </a:ext>
            </a:extLst>
          </p:cNvPr>
          <p:cNvPicPr>
            <a:picLocks noChangeAspect="1"/>
          </p:cNvPicPr>
          <p:nvPr/>
        </p:nvPicPr>
        <p:blipFill>
          <a:blip r:embed="rId2"/>
          <a:stretch>
            <a:fillRect/>
          </a:stretch>
        </p:blipFill>
        <p:spPr>
          <a:xfrm>
            <a:off x="8489360" y="6191398"/>
            <a:ext cx="1152686" cy="3810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図 10">
            <a:extLst>
              <a:ext uri="{FF2B5EF4-FFF2-40B4-BE49-F238E27FC236}">
                <a16:creationId xmlns:a16="http://schemas.microsoft.com/office/drawing/2014/main" id="{953CA343-0760-532A-8C51-F8D8E9B00F3B}"/>
              </a:ext>
            </a:extLst>
          </p:cNvPr>
          <p:cNvPicPr>
            <a:picLocks noChangeAspect="1"/>
          </p:cNvPicPr>
          <p:nvPr/>
        </p:nvPicPr>
        <p:blipFill>
          <a:blip r:embed="rId3"/>
          <a:stretch>
            <a:fillRect/>
          </a:stretch>
        </p:blipFill>
        <p:spPr>
          <a:xfrm>
            <a:off x="6415306" y="3045207"/>
            <a:ext cx="5245392" cy="2132742"/>
          </a:xfrm>
          <a:prstGeom prst="rect">
            <a:avLst/>
          </a:prstGeom>
        </p:spPr>
      </p:pic>
      <p:sp>
        <p:nvSpPr>
          <p:cNvPr id="12" name="矢印: 右 11">
            <a:extLst>
              <a:ext uri="{FF2B5EF4-FFF2-40B4-BE49-F238E27FC236}">
                <a16:creationId xmlns:a16="http://schemas.microsoft.com/office/drawing/2014/main" id="{49A69D3D-46FA-F711-51C2-758C8A06B6D2}"/>
              </a:ext>
            </a:extLst>
          </p:cNvPr>
          <p:cNvSpPr/>
          <p:nvPr/>
        </p:nvSpPr>
        <p:spPr>
          <a:xfrm rot="5400000">
            <a:off x="8841998" y="5343792"/>
            <a:ext cx="536895" cy="595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03EBD62-8105-824B-AFB6-5326CF22A10C}"/>
              </a:ext>
            </a:extLst>
          </p:cNvPr>
          <p:cNvSpPr txBox="1"/>
          <p:nvPr/>
        </p:nvSpPr>
        <p:spPr>
          <a:xfrm>
            <a:off x="7399090" y="2642532"/>
            <a:ext cx="3145871" cy="369332"/>
          </a:xfrm>
          <a:prstGeom prst="rect">
            <a:avLst/>
          </a:prstGeom>
          <a:noFill/>
        </p:spPr>
        <p:txBody>
          <a:bodyPr wrap="square" rtlCol="0">
            <a:spAutoFit/>
          </a:bodyPr>
          <a:lstStyle/>
          <a:p>
            <a:pPr algn="ctr"/>
            <a:r>
              <a:rPr kumimoji="1" lang="ja-JP" altLang="en-US" dirty="0"/>
              <a:t>ソースコード</a:t>
            </a:r>
          </a:p>
        </p:txBody>
      </p:sp>
      <p:pic>
        <p:nvPicPr>
          <p:cNvPr id="7" name="図 6">
            <a:extLst>
              <a:ext uri="{FF2B5EF4-FFF2-40B4-BE49-F238E27FC236}">
                <a16:creationId xmlns:a16="http://schemas.microsoft.com/office/drawing/2014/main" id="{68F47148-EAB6-884D-5797-7B646B90D791}"/>
              </a:ext>
            </a:extLst>
          </p:cNvPr>
          <p:cNvPicPr>
            <a:picLocks noChangeAspect="1"/>
          </p:cNvPicPr>
          <p:nvPr/>
        </p:nvPicPr>
        <p:blipFill>
          <a:blip r:embed="rId4"/>
          <a:stretch>
            <a:fillRect/>
          </a:stretch>
        </p:blipFill>
        <p:spPr>
          <a:xfrm>
            <a:off x="226503" y="2491530"/>
            <a:ext cx="5007528" cy="3405930"/>
          </a:xfrm>
          <a:prstGeom prst="rect">
            <a:avLst/>
          </a:prstGeom>
        </p:spPr>
      </p:pic>
      <p:sp>
        <p:nvSpPr>
          <p:cNvPr id="8" name="矢印: 右 7">
            <a:extLst>
              <a:ext uri="{FF2B5EF4-FFF2-40B4-BE49-F238E27FC236}">
                <a16:creationId xmlns:a16="http://schemas.microsoft.com/office/drawing/2014/main" id="{DBBF0227-E385-813B-DDE7-BDB67F6498AB}"/>
              </a:ext>
            </a:extLst>
          </p:cNvPr>
          <p:cNvSpPr/>
          <p:nvPr/>
        </p:nvSpPr>
        <p:spPr>
          <a:xfrm>
            <a:off x="5394121" y="3951214"/>
            <a:ext cx="746620" cy="520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AF07275-2140-5D91-9E23-0876F0E243AD}"/>
              </a:ext>
            </a:extLst>
          </p:cNvPr>
          <p:cNvSpPr txBox="1"/>
          <p:nvPr/>
        </p:nvSpPr>
        <p:spPr>
          <a:xfrm>
            <a:off x="1133912" y="2065090"/>
            <a:ext cx="3145871" cy="369332"/>
          </a:xfrm>
          <a:prstGeom prst="rect">
            <a:avLst/>
          </a:prstGeom>
          <a:noFill/>
        </p:spPr>
        <p:txBody>
          <a:bodyPr wrap="square" rtlCol="0">
            <a:spAutoFit/>
          </a:bodyPr>
          <a:lstStyle/>
          <a:p>
            <a:pPr algn="ctr"/>
            <a:r>
              <a:rPr kumimoji="1" lang="ja-JP" altLang="en-US" dirty="0"/>
              <a:t>テストコード</a:t>
            </a:r>
          </a:p>
        </p:txBody>
      </p:sp>
      <p:sp>
        <p:nvSpPr>
          <p:cNvPr id="15" name="テキスト ボックス 14">
            <a:extLst>
              <a:ext uri="{FF2B5EF4-FFF2-40B4-BE49-F238E27FC236}">
                <a16:creationId xmlns:a16="http://schemas.microsoft.com/office/drawing/2014/main" id="{B5E83DAD-F4A8-8DE3-E27C-4F127407870D}"/>
              </a:ext>
            </a:extLst>
          </p:cNvPr>
          <p:cNvSpPr txBox="1"/>
          <p:nvPr/>
        </p:nvSpPr>
        <p:spPr>
          <a:xfrm>
            <a:off x="3333225" y="5992535"/>
            <a:ext cx="3688360" cy="369332"/>
          </a:xfrm>
          <a:prstGeom prst="rect">
            <a:avLst/>
          </a:prstGeom>
          <a:noFill/>
        </p:spPr>
        <p:txBody>
          <a:bodyPr wrap="square" rtlCol="0">
            <a:spAutoFit/>
          </a:bodyPr>
          <a:lstStyle/>
          <a:p>
            <a:pPr algn="ctr"/>
            <a:r>
              <a:rPr kumimoji="1" lang="ja-JP" altLang="en-US" dirty="0"/>
              <a:t>データを</a:t>
            </a:r>
            <a:r>
              <a:rPr kumimoji="1" lang="en-US" altLang="ja-JP" dirty="0"/>
              <a:t>Vue</a:t>
            </a:r>
            <a:r>
              <a:rPr kumimoji="1" lang="ja-JP" altLang="en-US" dirty="0"/>
              <a:t>ファイルへバインド</a:t>
            </a:r>
          </a:p>
        </p:txBody>
      </p:sp>
      <p:sp>
        <p:nvSpPr>
          <p:cNvPr id="16" name="テキスト ボックス 15">
            <a:extLst>
              <a:ext uri="{FF2B5EF4-FFF2-40B4-BE49-F238E27FC236}">
                <a16:creationId xmlns:a16="http://schemas.microsoft.com/office/drawing/2014/main" id="{24D21B67-EDE7-C30E-2D2B-EDD5E564E067}"/>
              </a:ext>
            </a:extLst>
          </p:cNvPr>
          <p:cNvSpPr txBox="1"/>
          <p:nvPr/>
        </p:nvSpPr>
        <p:spPr>
          <a:xfrm>
            <a:off x="9383086" y="5473816"/>
            <a:ext cx="2495725" cy="369332"/>
          </a:xfrm>
          <a:prstGeom prst="rect">
            <a:avLst/>
          </a:prstGeom>
          <a:noFill/>
        </p:spPr>
        <p:txBody>
          <a:bodyPr wrap="square" rtlCol="0">
            <a:spAutoFit/>
          </a:bodyPr>
          <a:lstStyle/>
          <a:p>
            <a:pPr algn="ctr"/>
            <a:r>
              <a:rPr kumimoji="1" lang="ja-JP" altLang="en-US" dirty="0"/>
              <a:t>描画内容の確認</a:t>
            </a:r>
          </a:p>
        </p:txBody>
      </p:sp>
      <p:sp>
        <p:nvSpPr>
          <p:cNvPr id="3" name="正方形/長方形 2">
            <a:extLst>
              <a:ext uri="{FF2B5EF4-FFF2-40B4-BE49-F238E27FC236}">
                <a16:creationId xmlns:a16="http://schemas.microsoft.com/office/drawing/2014/main" id="{3026F5EC-2DD3-32E0-697A-FDD7B2611518}"/>
              </a:ext>
            </a:extLst>
          </p:cNvPr>
          <p:cNvSpPr/>
          <p:nvPr/>
        </p:nvSpPr>
        <p:spPr>
          <a:xfrm>
            <a:off x="6266576" y="2323750"/>
            <a:ext cx="5788404" cy="443777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392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D5112-220D-F830-71A8-DED1A751EC88}"/>
              </a:ext>
            </a:extLst>
          </p:cNvPr>
          <p:cNvSpPr>
            <a:spLocks noGrp="1"/>
          </p:cNvSpPr>
          <p:nvPr>
            <p:ph type="title"/>
          </p:nvPr>
        </p:nvSpPr>
        <p:spPr/>
        <p:txBody>
          <a:bodyPr/>
          <a:lstStyle/>
          <a:p>
            <a:r>
              <a:rPr kumimoji="1" lang="en-US" altLang="ja-JP" cap="none" dirty="0"/>
              <a:t>Vue3</a:t>
            </a:r>
            <a:r>
              <a:rPr kumimoji="1" lang="ja-JP" altLang="en-US" cap="none" dirty="0"/>
              <a:t>でのテストの書き方　描画コンポーネント</a:t>
            </a:r>
          </a:p>
        </p:txBody>
      </p:sp>
      <p:pic>
        <p:nvPicPr>
          <p:cNvPr id="9" name="図 8">
            <a:extLst>
              <a:ext uri="{FF2B5EF4-FFF2-40B4-BE49-F238E27FC236}">
                <a16:creationId xmlns:a16="http://schemas.microsoft.com/office/drawing/2014/main" id="{0A9B66C5-63FC-4A41-196F-F2BFDC7D91FA}"/>
              </a:ext>
            </a:extLst>
          </p:cNvPr>
          <p:cNvPicPr>
            <a:picLocks noChangeAspect="1"/>
          </p:cNvPicPr>
          <p:nvPr/>
        </p:nvPicPr>
        <p:blipFill>
          <a:blip r:embed="rId2"/>
          <a:stretch>
            <a:fillRect/>
          </a:stretch>
        </p:blipFill>
        <p:spPr>
          <a:xfrm>
            <a:off x="2155671" y="5688058"/>
            <a:ext cx="992312" cy="3280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図 10">
            <a:extLst>
              <a:ext uri="{FF2B5EF4-FFF2-40B4-BE49-F238E27FC236}">
                <a16:creationId xmlns:a16="http://schemas.microsoft.com/office/drawing/2014/main" id="{953CA343-0760-532A-8C51-F8D8E9B00F3B}"/>
              </a:ext>
            </a:extLst>
          </p:cNvPr>
          <p:cNvPicPr>
            <a:picLocks noChangeAspect="1"/>
          </p:cNvPicPr>
          <p:nvPr/>
        </p:nvPicPr>
        <p:blipFill>
          <a:blip r:embed="rId3"/>
          <a:stretch>
            <a:fillRect/>
          </a:stretch>
        </p:blipFill>
        <p:spPr>
          <a:xfrm>
            <a:off x="501067" y="3045207"/>
            <a:ext cx="4515598" cy="1836013"/>
          </a:xfrm>
          <a:prstGeom prst="rect">
            <a:avLst/>
          </a:prstGeom>
        </p:spPr>
      </p:pic>
      <p:sp>
        <p:nvSpPr>
          <p:cNvPr id="12" name="矢印: 右 11">
            <a:extLst>
              <a:ext uri="{FF2B5EF4-FFF2-40B4-BE49-F238E27FC236}">
                <a16:creationId xmlns:a16="http://schemas.microsoft.com/office/drawing/2014/main" id="{49A69D3D-46FA-F711-51C2-758C8A06B6D2}"/>
              </a:ext>
            </a:extLst>
          </p:cNvPr>
          <p:cNvSpPr/>
          <p:nvPr/>
        </p:nvSpPr>
        <p:spPr>
          <a:xfrm rot="5400000">
            <a:off x="2386779" y="5054264"/>
            <a:ext cx="462196" cy="512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03EBD62-8105-824B-AFB6-5326CF22A10C}"/>
              </a:ext>
            </a:extLst>
          </p:cNvPr>
          <p:cNvSpPr txBox="1"/>
          <p:nvPr/>
        </p:nvSpPr>
        <p:spPr>
          <a:xfrm>
            <a:off x="1317072" y="2642532"/>
            <a:ext cx="2708185" cy="369332"/>
          </a:xfrm>
          <a:prstGeom prst="rect">
            <a:avLst/>
          </a:prstGeom>
          <a:noFill/>
        </p:spPr>
        <p:txBody>
          <a:bodyPr wrap="square" rtlCol="0">
            <a:spAutoFit/>
          </a:bodyPr>
          <a:lstStyle/>
          <a:p>
            <a:pPr algn="ctr"/>
            <a:r>
              <a:rPr kumimoji="1" lang="ja-JP" altLang="en-US" dirty="0"/>
              <a:t>ソースコード</a:t>
            </a:r>
          </a:p>
        </p:txBody>
      </p:sp>
      <p:sp>
        <p:nvSpPr>
          <p:cNvPr id="16" name="テキスト ボックス 15">
            <a:extLst>
              <a:ext uri="{FF2B5EF4-FFF2-40B4-BE49-F238E27FC236}">
                <a16:creationId xmlns:a16="http://schemas.microsoft.com/office/drawing/2014/main" id="{24D21B67-EDE7-C30E-2D2B-EDD5E564E067}"/>
              </a:ext>
            </a:extLst>
          </p:cNvPr>
          <p:cNvSpPr txBox="1"/>
          <p:nvPr/>
        </p:nvSpPr>
        <p:spPr>
          <a:xfrm>
            <a:off x="2973897" y="5238924"/>
            <a:ext cx="2148494" cy="369332"/>
          </a:xfrm>
          <a:prstGeom prst="rect">
            <a:avLst/>
          </a:prstGeom>
          <a:noFill/>
        </p:spPr>
        <p:txBody>
          <a:bodyPr wrap="square" rtlCol="0">
            <a:spAutoFit/>
          </a:bodyPr>
          <a:lstStyle/>
          <a:p>
            <a:pPr algn="ctr"/>
            <a:r>
              <a:rPr kumimoji="1" lang="ja-JP" altLang="en-US" dirty="0"/>
              <a:t>描画内容の確認</a:t>
            </a:r>
          </a:p>
        </p:txBody>
      </p:sp>
      <p:sp>
        <p:nvSpPr>
          <p:cNvPr id="3" name="正方形/長方形 2">
            <a:extLst>
              <a:ext uri="{FF2B5EF4-FFF2-40B4-BE49-F238E27FC236}">
                <a16:creationId xmlns:a16="http://schemas.microsoft.com/office/drawing/2014/main" id="{3026F5EC-2DD3-32E0-697A-FDD7B2611518}"/>
              </a:ext>
            </a:extLst>
          </p:cNvPr>
          <p:cNvSpPr/>
          <p:nvPr/>
        </p:nvSpPr>
        <p:spPr>
          <a:xfrm>
            <a:off x="352337" y="2323750"/>
            <a:ext cx="4983061" cy="382034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左中かっこ 3">
            <a:extLst>
              <a:ext uri="{FF2B5EF4-FFF2-40B4-BE49-F238E27FC236}">
                <a16:creationId xmlns:a16="http://schemas.microsoft.com/office/drawing/2014/main" id="{310E68F4-FC78-538F-6C30-4F2991676949}"/>
              </a:ext>
            </a:extLst>
          </p:cNvPr>
          <p:cNvSpPr/>
          <p:nvPr/>
        </p:nvSpPr>
        <p:spPr>
          <a:xfrm>
            <a:off x="5427677" y="2432807"/>
            <a:ext cx="461395" cy="3565321"/>
          </a:xfrm>
          <a:prstGeom prst="leftBrace">
            <a:avLst>
              <a:gd name="adj1" fmla="val 8333"/>
              <a:gd name="adj2" fmla="val 798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1B6DCE87-7CAF-A03C-CE42-D83179EB31DD}"/>
              </a:ext>
            </a:extLst>
          </p:cNvPr>
          <p:cNvPicPr>
            <a:picLocks noChangeAspect="1"/>
          </p:cNvPicPr>
          <p:nvPr/>
        </p:nvPicPr>
        <p:blipFill>
          <a:blip r:embed="rId4"/>
          <a:stretch>
            <a:fillRect/>
          </a:stretch>
        </p:blipFill>
        <p:spPr>
          <a:xfrm>
            <a:off x="5726112" y="3112314"/>
            <a:ext cx="6558167" cy="1921079"/>
          </a:xfrm>
          <a:prstGeom prst="rect">
            <a:avLst/>
          </a:prstGeom>
        </p:spPr>
      </p:pic>
      <p:sp>
        <p:nvSpPr>
          <p:cNvPr id="17" name="正方形/長方形 16">
            <a:extLst>
              <a:ext uri="{FF2B5EF4-FFF2-40B4-BE49-F238E27FC236}">
                <a16:creationId xmlns:a16="http://schemas.microsoft.com/office/drawing/2014/main" id="{9DBC2D59-07EA-BA04-7686-659070C0A10E}"/>
              </a:ext>
            </a:extLst>
          </p:cNvPr>
          <p:cNvSpPr/>
          <p:nvPr/>
        </p:nvSpPr>
        <p:spPr>
          <a:xfrm>
            <a:off x="8607105" y="3900881"/>
            <a:ext cx="3222770" cy="23489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7575222-CC51-0F62-5D87-43AA3FF83838}"/>
              </a:ext>
            </a:extLst>
          </p:cNvPr>
          <p:cNvSpPr txBox="1"/>
          <p:nvPr/>
        </p:nvSpPr>
        <p:spPr>
          <a:xfrm>
            <a:off x="6838425" y="5135460"/>
            <a:ext cx="4688048" cy="369332"/>
          </a:xfrm>
          <a:prstGeom prst="rect">
            <a:avLst/>
          </a:prstGeom>
          <a:noFill/>
        </p:spPr>
        <p:txBody>
          <a:bodyPr wrap="square" rtlCol="0">
            <a:spAutoFit/>
          </a:bodyPr>
          <a:lstStyle/>
          <a:p>
            <a:pPr algn="ctr"/>
            <a:r>
              <a:rPr kumimoji="1" lang="ja-JP" altLang="en-US" dirty="0"/>
              <a:t>実際に描画された</a:t>
            </a:r>
            <a:r>
              <a:rPr kumimoji="1" lang="en-US" altLang="ja-JP" dirty="0"/>
              <a:t>HTML</a:t>
            </a:r>
            <a:r>
              <a:rPr kumimoji="1" lang="ja-JP" altLang="en-US" dirty="0"/>
              <a:t>から内容のチェック</a:t>
            </a:r>
          </a:p>
        </p:txBody>
      </p:sp>
    </p:spTree>
    <p:extLst>
      <p:ext uri="{BB962C8B-B14F-4D97-AF65-F5344CB8AC3E}">
        <p14:creationId xmlns:p14="http://schemas.microsoft.com/office/powerpoint/2010/main" val="1674556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D1F1DEEE-2A48-B96F-CA2D-E6E8D99376A7}"/>
              </a:ext>
            </a:extLst>
          </p:cNvPr>
          <p:cNvPicPr>
            <a:picLocks noChangeAspect="1"/>
          </p:cNvPicPr>
          <p:nvPr/>
        </p:nvPicPr>
        <p:blipFill>
          <a:blip r:embed="rId2"/>
          <a:stretch>
            <a:fillRect/>
          </a:stretch>
        </p:blipFill>
        <p:spPr>
          <a:xfrm>
            <a:off x="1635853" y="2600587"/>
            <a:ext cx="8331135" cy="3212858"/>
          </a:xfrm>
          <a:prstGeom prst="rect">
            <a:avLst/>
          </a:prstGeom>
        </p:spPr>
      </p:pic>
      <p:sp>
        <p:nvSpPr>
          <p:cNvPr id="8" name="テキスト ボックス 7">
            <a:extLst>
              <a:ext uri="{FF2B5EF4-FFF2-40B4-BE49-F238E27FC236}">
                <a16:creationId xmlns:a16="http://schemas.microsoft.com/office/drawing/2014/main" id="{CA566FC4-908A-D6F3-7039-D38AC35A00DB}"/>
              </a:ext>
            </a:extLst>
          </p:cNvPr>
          <p:cNvSpPr txBox="1"/>
          <p:nvPr/>
        </p:nvSpPr>
        <p:spPr>
          <a:xfrm>
            <a:off x="3620282" y="2097248"/>
            <a:ext cx="4362276" cy="369332"/>
          </a:xfrm>
          <a:prstGeom prst="rect">
            <a:avLst/>
          </a:prstGeom>
          <a:noFill/>
        </p:spPr>
        <p:txBody>
          <a:bodyPr wrap="square" rtlCol="0">
            <a:spAutoFit/>
          </a:bodyPr>
          <a:lstStyle/>
          <a:p>
            <a:pPr algn="ctr"/>
            <a:r>
              <a:rPr kumimoji="1" lang="ja-JP" altLang="en-US" dirty="0"/>
              <a:t>人口取得の</a:t>
            </a:r>
            <a:r>
              <a:rPr kumimoji="1" lang="en-US" altLang="ja-JP" dirty="0"/>
              <a:t>Action</a:t>
            </a:r>
            <a:endParaRPr kumimoji="1" lang="ja-JP" altLang="en-US" dirty="0"/>
          </a:p>
        </p:txBody>
      </p:sp>
      <p:sp>
        <p:nvSpPr>
          <p:cNvPr id="2" name="タイトル 1">
            <a:extLst>
              <a:ext uri="{FF2B5EF4-FFF2-40B4-BE49-F238E27FC236}">
                <a16:creationId xmlns:a16="http://schemas.microsoft.com/office/drawing/2014/main" id="{067D5112-220D-F830-71A8-DED1A751EC88}"/>
              </a:ext>
            </a:extLst>
          </p:cNvPr>
          <p:cNvSpPr>
            <a:spLocks noGrp="1"/>
          </p:cNvSpPr>
          <p:nvPr>
            <p:ph type="title"/>
          </p:nvPr>
        </p:nvSpPr>
        <p:spPr/>
        <p:txBody>
          <a:bodyPr/>
          <a:lstStyle/>
          <a:p>
            <a:r>
              <a:rPr kumimoji="1" lang="en-US" altLang="ja-JP" cap="none" dirty="0"/>
              <a:t>Vue3</a:t>
            </a:r>
            <a:r>
              <a:rPr kumimoji="1" lang="ja-JP" altLang="en-US" cap="none" dirty="0"/>
              <a:t>でのテストの書き方　</a:t>
            </a:r>
            <a:r>
              <a:rPr kumimoji="1" lang="en-US" altLang="ja-JP" cap="none" dirty="0"/>
              <a:t>State</a:t>
            </a:r>
            <a:endParaRPr kumimoji="1" lang="ja-JP" altLang="en-US" cap="none" dirty="0"/>
          </a:p>
        </p:txBody>
      </p:sp>
    </p:spTree>
    <p:extLst>
      <p:ext uri="{BB962C8B-B14F-4D97-AF65-F5344CB8AC3E}">
        <p14:creationId xmlns:p14="http://schemas.microsoft.com/office/powerpoint/2010/main" val="1986723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D5112-220D-F830-71A8-DED1A751EC88}"/>
              </a:ext>
            </a:extLst>
          </p:cNvPr>
          <p:cNvSpPr>
            <a:spLocks noGrp="1"/>
          </p:cNvSpPr>
          <p:nvPr>
            <p:ph type="title"/>
          </p:nvPr>
        </p:nvSpPr>
        <p:spPr/>
        <p:txBody>
          <a:bodyPr/>
          <a:lstStyle/>
          <a:p>
            <a:r>
              <a:rPr kumimoji="1" lang="en-US" altLang="ja-JP" cap="none" dirty="0"/>
              <a:t>Vue3</a:t>
            </a:r>
            <a:r>
              <a:rPr kumimoji="1" lang="ja-JP" altLang="en-US" cap="none" dirty="0"/>
              <a:t>でのテストの書き方　</a:t>
            </a:r>
            <a:r>
              <a:rPr kumimoji="1" lang="en-US" altLang="ja-JP" cap="none" dirty="0"/>
              <a:t>State</a:t>
            </a:r>
            <a:endParaRPr kumimoji="1" lang="ja-JP" altLang="en-US" cap="none" dirty="0"/>
          </a:p>
        </p:txBody>
      </p:sp>
      <p:pic>
        <p:nvPicPr>
          <p:cNvPr id="6" name="図 5">
            <a:extLst>
              <a:ext uri="{FF2B5EF4-FFF2-40B4-BE49-F238E27FC236}">
                <a16:creationId xmlns:a16="http://schemas.microsoft.com/office/drawing/2014/main" id="{C4211A9A-5552-2B00-E942-6E84237D7B85}"/>
              </a:ext>
            </a:extLst>
          </p:cNvPr>
          <p:cNvPicPr>
            <a:picLocks noChangeAspect="1"/>
          </p:cNvPicPr>
          <p:nvPr/>
        </p:nvPicPr>
        <p:blipFill>
          <a:blip r:embed="rId2"/>
          <a:stretch>
            <a:fillRect/>
          </a:stretch>
        </p:blipFill>
        <p:spPr>
          <a:xfrm>
            <a:off x="212197" y="2684477"/>
            <a:ext cx="5874791" cy="3867325"/>
          </a:xfrm>
          <a:prstGeom prst="rect">
            <a:avLst/>
          </a:prstGeom>
        </p:spPr>
      </p:pic>
      <p:sp>
        <p:nvSpPr>
          <p:cNvPr id="9" name="テキスト ボックス 8">
            <a:extLst>
              <a:ext uri="{FF2B5EF4-FFF2-40B4-BE49-F238E27FC236}">
                <a16:creationId xmlns:a16="http://schemas.microsoft.com/office/drawing/2014/main" id="{21447DA2-21E4-BB46-CD94-DC34CD69140F}"/>
              </a:ext>
            </a:extLst>
          </p:cNvPr>
          <p:cNvSpPr txBox="1"/>
          <p:nvPr/>
        </p:nvSpPr>
        <p:spPr>
          <a:xfrm>
            <a:off x="1988191" y="2206305"/>
            <a:ext cx="2667699" cy="369332"/>
          </a:xfrm>
          <a:prstGeom prst="rect">
            <a:avLst/>
          </a:prstGeom>
          <a:noFill/>
        </p:spPr>
        <p:txBody>
          <a:bodyPr wrap="square" rtlCol="0">
            <a:spAutoFit/>
          </a:bodyPr>
          <a:lstStyle/>
          <a:p>
            <a:r>
              <a:rPr kumimoji="1" lang="en-US" altLang="ja-JP" dirty="0" err="1"/>
              <a:t>Axios</a:t>
            </a:r>
            <a:r>
              <a:rPr kumimoji="1" lang="ja-JP" altLang="en-US" dirty="0"/>
              <a:t>のモックを作成</a:t>
            </a:r>
          </a:p>
        </p:txBody>
      </p:sp>
      <p:pic>
        <p:nvPicPr>
          <p:cNvPr id="11" name="図 10">
            <a:extLst>
              <a:ext uri="{FF2B5EF4-FFF2-40B4-BE49-F238E27FC236}">
                <a16:creationId xmlns:a16="http://schemas.microsoft.com/office/drawing/2014/main" id="{158B1D40-A065-256D-D285-2B1CB6559448}"/>
              </a:ext>
            </a:extLst>
          </p:cNvPr>
          <p:cNvPicPr>
            <a:picLocks noChangeAspect="1"/>
          </p:cNvPicPr>
          <p:nvPr/>
        </p:nvPicPr>
        <p:blipFill>
          <a:blip r:embed="rId3"/>
          <a:stretch>
            <a:fillRect/>
          </a:stretch>
        </p:blipFill>
        <p:spPr>
          <a:xfrm>
            <a:off x="6219476" y="2680242"/>
            <a:ext cx="5902616" cy="2495415"/>
          </a:xfrm>
          <a:prstGeom prst="rect">
            <a:avLst/>
          </a:prstGeom>
        </p:spPr>
      </p:pic>
      <p:sp>
        <p:nvSpPr>
          <p:cNvPr id="12" name="テキスト ボックス 11">
            <a:extLst>
              <a:ext uri="{FF2B5EF4-FFF2-40B4-BE49-F238E27FC236}">
                <a16:creationId xmlns:a16="http://schemas.microsoft.com/office/drawing/2014/main" id="{E511C574-D93C-89D4-9442-A138F9A0D395}"/>
              </a:ext>
            </a:extLst>
          </p:cNvPr>
          <p:cNvSpPr txBox="1"/>
          <p:nvPr/>
        </p:nvSpPr>
        <p:spPr>
          <a:xfrm>
            <a:off x="8012885" y="2249649"/>
            <a:ext cx="2667699" cy="369332"/>
          </a:xfrm>
          <a:prstGeom prst="rect">
            <a:avLst/>
          </a:prstGeom>
          <a:noFill/>
        </p:spPr>
        <p:txBody>
          <a:bodyPr wrap="square" rtlCol="0">
            <a:spAutoFit/>
          </a:bodyPr>
          <a:lstStyle/>
          <a:p>
            <a:r>
              <a:rPr kumimoji="1" lang="en-US" altLang="ja-JP" dirty="0"/>
              <a:t>State</a:t>
            </a:r>
            <a:r>
              <a:rPr kumimoji="1" lang="ja-JP" altLang="en-US" dirty="0"/>
              <a:t>の様子を確認</a:t>
            </a:r>
          </a:p>
        </p:txBody>
      </p:sp>
    </p:spTree>
    <p:extLst>
      <p:ext uri="{BB962C8B-B14F-4D97-AF65-F5344CB8AC3E}">
        <p14:creationId xmlns:p14="http://schemas.microsoft.com/office/powerpoint/2010/main" val="1914085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C0CC5-68B1-9EB6-90B0-4082F37D6ACA}"/>
              </a:ext>
            </a:extLst>
          </p:cNvPr>
          <p:cNvSpPr>
            <a:spLocks noGrp="1"/>
          </p:cNvSpPr>
          <p:nvPr>
            <p:ph type="title"/>
          </p:nvPr>
        </p:nvSpPr>
        <p:spPr/>
        <p:txBody>
          <a:bodyPr/>
          <a:lstStyle/>
          <a:p>
            <a:r>
              <a:rPr kumimoji="1" lang="ja-JP" altLang="en-US" dirty="0"/>
              <a:t>結果</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EA401F0-4D6D-C602-877A-5579068FC434}"/>
              </a:ext>
            </a:extLst>
          </p:cNvPr>
          <p:cNvSpPr>
            <a:spLocks noGrp="1"/>
          </p:cNvSpPr>
          <p:nvPr>
            <p:ph idx="1"/>
          </p:nvPr>
        </p:nvSpPr>
        <p:spPr/>
        <p:txBody>
          <a:bodyPr/>
          <a:lstStyle/>
          <a:p>
            <a:r>
              <a:rPr kumimoji="1" lang="ja-JP" altLang="en-US" dirty="0"/>
              <a:t>全てのソースコードをテストコードが通過し</a:t>
            </a:r>
            <a:r>
              <a:rPr kumimoji="1" lang="en-US" altLang="ja-JP" dirty="0"/>
              <a:t>…</a:t>
            </a:r>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ja-JP" altLang="en-US" dirty="0"/>
          </a:p>
        </p:txBody>
      </p:sp>
      <p:pic>
        <p:nvPicPr>
          <p:cNvPr id="5" name="図 4">
            <a:extLst>
              <a:ext uri="{FF2B5EF4-FFF2-40B4-BE49-F238E27FC236}">
                <a16:creationId xmlns:a16="http://schemas.microsoft.com/office/drawing/2014/main" id="{6B38A38A-93B1-F163-707B-1199965D5502}"/>
              </a:ext>
            </a:extLst>
          </p:cNvPr>
          <p:cNvPicPr>
            <a:picLocks noChangeAspect="1"/>
          </p:cNvPicPr>
          <p:nvPr/>
        </p:nvPicPr>
        <p:blipFill>
          <a:blip r:embed="rId2"/>
          <a:stretch>
            <a:fillRect/>
          </a:stretch>
        </p:blipFill>
        <p:spPr>
          <a:xfrm>
            <a:off x="708260" y="3086565"/>
            <a:ext cx="6849431" cy="2715004"/>
          </a:xfrm>
          <a:prstGeom prst="rect">
            <a:avLst/>
          </a:prstGeom>
        </p:spPr>
      </p:pic>
      <p:sp>
        <p:nvSpPr>
          <p:cNvPr id="6" name="矢印: 右 5">
            <a:extLst>
              <a:ext uri="{FF2B5EF4-FFF2-40B4-BE49-F238E27FC236}">
                <a16:creationId xmlns:a16="http://schemas.microsoft.com/office/drawing/2014/main" id="{4795346C-A1B3-343B-B0B1-E4EEE3AD25B1}"/>
              </a:ext>
            </a:extLst>
          </p:cNvPr>
          <p:cNvSpPr/>
          <p:nvPr/>
        </p:nvSpPr>
        <p:spPr>
          <a:xfrm rot="10800000">
            <a:off x="6384022" y="3791825"/>
            <a:ext cx="2080469" cy="469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8793EB8-DA33-D927-933E-E9031D1D5988}"/>
              </a:ext>
            </a:extLst>
          </p:cNvPr>
          <p:cNvSpPr txBox="1"/>
          <p:nvPr/>
        </p:nvSpPr>
        <p:spPr>
          <a:xfrm>
            <a:off x="8523215" y="3875714"/>
            <a:ext cx="2332140" cy="369332"/>
          </a:xfrm>
          <a:prstGeom prst="rect">
            <a:avLst/>
          </a:prstGeom>
          <a:noFill/>
        </p:spPr>
        <p:txBody>
          <a:bodyPr wrap="square" rtlCol="0">
            <a:spAutoFit/>
          </a:bodyPr>
          <a:lstStyle/>
          <a:p>
            <a:r>
              <a:rPr kumimoji="1" lang="ja-JP" altLang="en-US" dirty="0"/>
              <a:t>🤔🤔🤔🤔🤔🤔</a:t>
            </a:r>
          </a:p>
        </p:txBody>
      </p:sp>
    </p:spTree>
    <p:extLst>
      <p:ext uri="{BB962C8B-B14F-4D97-AF65-F5344CB8AC3E}">
        <p14:creationId xmlns:p14="http://schemas.microsoft.com/office/powerpoint/2010/main" val="1735130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C0CC5-68B1-9EB6-90B0-4082F37D6ACA}"/>
              </a:ext>
            </a:extLst>
          </p:cNvPr>
          <p:cNvSpPr>
            <a:spLocks noGrp="1"/>
          </p:cNvSpPr>
          <p:nvPr>
            <p:ph type="title"/>
          </p:nvPr>
        </p:nvSpPr>
        <p:spPr/>
        <p:txBody>
          <a:bodyPr/>
          <a:lstStyle/>
          <a:p>
            <a:r>
              <a:rPr kumimoji="1" lang="ja-JP" altLang="en-US" dirty="0"/>
              <a:t>結果</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EA401F0-4D6D-C602-877A-5579068FC434}"/>
              </a:ext>
            </a:extLst>
          </p:cNvPr>
          <p:cNvSpPr>
            <a:spLocks noGrp="1"/>
          </p:cNvSpPr>
          <p:nvPr>
            <p:ph idx="1"/>
          </p:nvPr>
        </p:nvSpPr>
        <p:spPr/>
        <p:txBody>
          <a:bodyPr/>
          <a:lstStyle/>
          <a:p>
            <a:r>
              <a:rPr kumimoji="1" lang="ja-JP" altLang="en-US" dirty="0"/>
              <a:t>全てのソースコードをテストコードが通過し</a:t>
            </a:r>
            <a:r>
              <a:rPr kumimoji="1" lang="en-US" altLang="ja-JP" dirty="0"/>
              <a:t>…</a:t>
            </a:r>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ja-JP" altLang="en-US" dirty="0"/>
          </a:p>
        </p:txBody>
      </p:sp>
      <p:pic>
        <p:nvPicPr>
          <p:cNvPr id="5" name="図 4">
            <a:extLst>
              <a:ext uri="{FF2B5EF4-FFF2-40B4-BE49-F238E27FC236}">
                <a16:creationId xmlns:a16="http://schemas.microsoft.com/office/drawing/2014/main" id="{6B38A38A-93B1-F163-707B-1199965D5502}"/>
              </a:ext>
            </a:extLst>
          </p:cNvPr>
          <p:cNvPicPr>
            <a:picLocks noChangeAspect="1"/>
          </p:cNvPicPr>
          <p:nvPr/>
        </p:nvPicPr>
        <p:blipFill>
          <a:blip r:embed="rId2"/>
          <a:stretch>
            <a:fillRect/>
          </a:stretch>
        </p:blipFill>
        <p:spPr>
          <a:xfrm>
            <a:off x="708260" y="3086565"/>
            <a:ext cx="6849431" cy="2715004"/>
          </a:xfrm>
          <a:prstGeom prst="rect">
            <a:avLst/>
          </a:prstGeom>
        </p:spPr>
      </p:pic>
      <p:sp>
        <p:nvSpPr>
          <p:cNvPr id="6" name="矢印: 右 5">
            <a:extLst>
              <a:ext uri="{FF2B5EF4-FFF2-40B4-BE49-F238E27FC236}">
                <a16:creationId xmlns:a16="http://schemas.microsoft.com/office/drawing/2014/main" id="{4795346C-A1B3-343B-B0B1-E4EEE3AD25B1}"/>
              </a:ext>
            </a:extLst>
          </p:cNvPr>
          <p:cNvSpPr/>
          <p:nvPr/>
        </p:nvSpPr>
        <p:spPr>
          <a:xfrm rot="10800000">
            <a:off x="6384022" y="3791825"/>
            <a:ext cx="2080469" cy="469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8793EB8-DA33-D927-933E-E9031D1D5988}"/>
              </a:ext>
            </a:extLst>
          </p:cNvPr>
          <p:cNvSpPr txBox="1"/>
          <p:nvPr/>
        </p:nvSpPr>
        <p:spPr>
          <a:xfrm>
            <a:off x="8523215" y="3875714"/>
            <a:ext cx="2332140" cy="369332"/>
          </a:xfrm>
          <a:prstGeom prst="rect">
            <a:avLst/>
          </a:prstGeom>
          <a:noFill/>
        </p:spPr>
        <p:txBody>
          <a:bodyPr wrap="square" rtlCol="0">
            <a:spAutoFit/>
          </a:bodyPr>
          <a:lstStyle/>
          <a:p>
            <a:r>
              <a:rPr kumimoji="1" lang="ja-JP" altLang="en-US" dirty="0"/>
              <a:t>🤔🤔🤔🤔🤔🤔</a:t>
            </a:r>
          </a:p>
        </p:txBody>
      </p:sp>
      <p:pic>
        <p:nvPicPr>
          <p:cNvPr id="8" name="図 7">
            <a:extLst>
              <a:ext uri="{FF2B5EF4-FFF2-40B4-BE49-F238E27FC236}">
                <a16:creationId xmlns:a16="http://schemas.microsoft.com/office/drawing/2014/main" id="{1F5EE544-3052-2E11-2AD9-38C49FDDF849}"/>
              </a:ext>
            </a:extLst>
          </p:cNvPr>
          <p:cNvPicPr>
            <a:picLocks noChangeAspect="1"/>
          </p:cNvPicPr>
          <p:nvPr/>
        </p:nvPicPr>
        <p:blipFill>
          <a:blip r:embed="rId3"/>
          <a:stretch>
            <a:fillRect/>
          </a:stretch>
        </p:blipFill>
        <p:spPr>
          <a:xfrm>
            <a:off x="475587" y="1879133"/>
            <a:ext cx="5161886" cy="5121479"/>
          </a:xfrm>
          <a:prstGeom prst="rect">
            <a:avLst/>
          </a:prstGeom>
        </p:spPr>
      </p:pic>
      <p:sp>
        <p:nvSpPr>
          <p:cNvPr id="9" name="正方形/長方形 8">
            <a:extLst>
              <a:ext uri="{FF2B5EF4-FFF2-40B4-BE49-F238E27FC236}">
                <a16:creationId xmlns:a16="http://schemas.microsoft.com/office/drawing/2014/main" id="{832DC439-9A5E-40C8-1197-6FE4AD5A2C3D}"/>
              </a:ext>
            </a:extLst>
          </p:cNvPr>
          <p:cNvSpPr/>
          <p:nvPr/>
        </p:nvSpPr>
        <p:spPr>
          <a:xfrm>
            <a:off x="5763237" y="3238151"/>
            <a:ext cx="5176007" cy="2390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全体で</a:t>
            </a:r>
            <a:r>
              <a:rPr kumimoji="1" lang="en-US" altLang="ja-JP" dirty="0"/>
              <a:t>19</a:t>
            </a:r>
            <a:r>
              <a:rPr kumimoji="1" lang="ja-JP" altLang="en-US" dirty="0"/>
              <a:t>行しかないのに</a:t>
            </a:r>
            <a:r>
              <a:rPr kumimoji="1" lang="en-US" altLang="ja-JP" dirty="0"/>
              <a:t>21</a:t>
            </a:r>
            <a:r>
              <a:rPr kumimoji="1" lang="ja-JP" altLang="en-US" dirty="0"/>
              <a:t>行目から</a:t>
            </a:r>
            <a:r>
              <a:rPr kumimoji="1" lang="en-US" altLang="ja-JP" dirty="0"/>
              <a:t>26</a:t>
            </a:r>
            <a:r>
              <a:rPr kumimoji="1" lang="ja-JP" altLang="en-US" dirty="0"/>
              <a:t>行目がテストされてない？？？？？</a:t>
            </a:r>
          </a:p>
        </p:txBody>
      </p:sp>
    </p:spTree>
    <p:extLst>
      <p:ext uri="{BB962C8B-B14F-4D97-AF65-F5344CB8AC3E}">
        <p14:creationId xmlns:p14="http://schemas.microsoft.com/office/powerpoint/2010/main" val="2605563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5240D8-044C-DC17-2F1E-B23FA1F1336A}"/>
              </a:ext>
            </a:extLst>
          </p:cNvPr>
          <p:cNvSpPr>
            <a:spLocks noGrp="1"/>
          </p:cNvSpPr>
          <p:nvPr>
            <p:ph type="title"/>
          </p:nvPr>
        </p:nvSpPr>
        <p:spPr/>
        <p:txBody>
          <a:bodyPr/>
          <a:lstStyle/>
          <a:p>
            <a:r>
              <a:rPr kumimoji="1" lang="en-US" altLang="ja-JP" cap="none" dirty="0"/>
              <a:t>Netlify</a:t>
            </a:r>
            <a:r>
              <a:rPr kumimoji="1" lang="ja-JP" altLang="en-US" cap="none" dirty="0"/>
              <a:t>について</a:t>
            </a:r>
          </a:p>
        </p:txBody>
      </p:sp>
      <p:sp>
        <p:nvSpPr>
          <p:cNvPr id="3" name="コンテンツ プレースホルダー 2">
            <a:extLst>
              <a:ext uri="{FF2B5EF4-FFF2-40B4-BE49-F238E27FC236}">
                <a16:creationId xmlns:a16="http://schemas.microsoft.com/office/drawing/2014/main" id="{29BF630E-9D55-8F23-2814-6F68860346A9}"/>
              </a:ext>
            </a:extLst>
          </p:cNvPr>
          <p:cNvSpPr>
            <a:spLocks noGrp="1"/>
          </p:cNvSpPr>
          <p:nvPr>
            <p:ph idx="1"/>
          </p:nvPr>
        </p:nvSpPr>
        <p:spPr>
          <a:xfrm>
            <a:off x="581192" y="2180496"/>
            <a:ext cx="11029615" cy="4111247"/>
          </a:xfrm>
        </p:spPr>
        <p:txBody>
          <a:bodyPr/>
          <a:lstStyle/>
          <a:p>
            <a:r>
              <a:rPr kumimoji="1" lang="en-US" altLang="ja-JP" dirty="0"/>
              <a:t>Netlify</a:t>
            </a:r>
            <a:r>
              <a:rPr kumimoji="1" lang="ja-JP" altLang="en-US" dirty="0"/>
              <a:t>は静的サイトのホスティングサービス</a:t>
            </a:r>
            <a:endParaRPr kumimoji="1" lang="en-US" altLang="ja-JP" dirty="0"/>
          </a:p>
          <a:p>
            <a:pPr marL="0" indent="0">
              <a:buNone/>
            </a:pPr>
            <a:r>
              <a:rPr kumimoji="1" lang="ja-JP" altLang="en-US" dirty="0"/>
              <a:t>特徴</a:t>
            </a:r>
            <a:endParaRPr kumimoji="1" lang="en-US" altLang="ja-JP" dirty="0"/>
          </a:p>
          <a:p>
            <a:r>
              <a:rPr kumimoji="1" lang="en-US" altLang="ja-JP" dirty="0"/>
              <a:t>Git</a:t>
            </a:r>
            <a:r>
              <a:rPr kumimoji="1" lang="ja-JP" altLang="en-US" dirty="0"/>
              <a:t>リポジトリとつなげビルドコマンドと成果物のフォルダを指定すればデプロイができる</a:t>
            </a:r>
            <a:endParaRPr kumimoji="1" lang="en-US" altLang="ja-JP" dirty="0"/>
          </a:p>
          <a:p>
            <a:r>
              <a:rPr lang="ja-JP" altLang="en-US" dirty="0"/>
              <a:t>マスタブランチに連動し変更に応じて自動デプロイされる</a:t>
            </a:r>
            <a:endParaRPr lang="en-US" altLang="ja-JP" dirty="0"/>
          </a:p>
          <a:p>
            <a:r>
              <a:rPr kumimoji="1" lang="en-US" altLang="ja-JP" dirty="0"/>
              <a:t>CMS</a:t>
            </a:r>
            <a:r>
              <a:rPr kumimoji="1" lang="ja-JP" altLang="en-US" dirty="0"/>
              <a:t>機能があり、</a:t>
            </a:r>
            <a:r>
              <a:rPr kumimoji="1" lang="en-US" altLang="ja-JP" dirty="0"/>
              <a:t>CMS</a:t>
            </a:r>
            <a:r>
              <a:rPr kumimoji="1" lang="ja-JP" altLang="en-US" dirty="0"/>
              <a:t>からページ更新、リポジトリへの</a:t>
            </a:r>
            <a:r>
              <a:rPr kumimoji="1" lang="en-US" altLang="ja-JP" dirty="0"/>
              <a:t>Push</a:t>
            </a:r>
            <a:r>
              <a:rPr kumimoji="1" lang="ja-JP" altLang="en-US" dirty="0"/>
              <a:t>もできる</a:t>
            </a:r>
            <a:endParaRPr kumimoji="1" lang="en-US" altLang="ja-JP" dirty="0"/>
          </a:p>
          <a:p>
            <a:r>
              <a:rPr kumimoji="1" lang="en-US" altLang="ja-JP" dirty="0"/>
              <a:t>Netlify Function(</a:t>
            </a:r>
            <a:r>
              <a:rPr kumimoji="1" lang="ja-JP" altLang="en-US" dirty="0"/>
              <a:t>後述</a:t>
            </a:r>
            <a:r>
              <a:rPr kumimoji="1" lang="en-US" altLang="ja-JP" dirty="0"/>
              <a:t>)</a:t>
            </a:r>
          </a:p>
          <a:p>
            <a:r>
              <a:rPr lang="en-US" altLang="ja-JP" dirty="0" err="1"/>
              <a:t>Deno</a:t>
            </a:r>
            <a:r>
              <a:rPr lang="ja-JP" altLang="en-US" dirty="0"/>
              <a:t>プロジェクトもデプロイ可能</a:t>
            </a:r>
            <a:endParaRPr lang="en-US" altLang="ja-JP" dirty="0"/>
          </a:p>
          <a:p>
            <a:pPr marL="0" indent="0">
              <a:buNone/>
            </a:pPr>
            <a:r>
              <a:rPr kumimoji="1" lang="ja-JP" altLang="en-US" dirty="0"/>
              <a:t>採用理由</a:t>
            </a:r>
            <a:endParaRPr kumimoji="1" lang="en-US" altLang="ja-JP" dirty="0"/>
          </a:p>
          <a:p>
            <a:pPr marL="0" indent="0">
              <a:buNone/>
            </a:pPr>
            <a:r>
              <a:rPr lang="ja-JP" altLang="en-US" dirty="0"/>
              <a:t>無料で簡単に</a:t>
            </a:r>
            <a:r>
              <a:rPr lang="en-US" altLang="ja-JP" dirty="0"/>
              <a:t>Git</a:t>
            </a:r>
            <a:r>
              <a:rPr lang="ja-JP" altLang="en-US" dirty="0"/>
              <a:t>リポジトリからサイトのデプロイができる＋</a:t>
            </a:r>
            <a:r>
              <a:rPr lang="en-US" altLang="ja-JP" dirty="0"/>
              <a:t>Netlify Function</a:t>
            </a:r>
            <a:r>
              <a:rPr lang="ja-JP" altLang="en-US" dirty="0"/>
              <a:t>があるから</a:t>
            </a:r>
            <a:endParaRPr kumimoji="1" lang="ja-JP" altLang="en-US" dirty="0"/>
          </a:p>
        </p:txBody>
      </p:sp>
      <p:pic>
        <p:nvPicPr>
          <p:cNvPr id="1030" name="Picture 6" descr="Netlify | LinkedIn">
            <a:extLst>
              <a:ext uri="{FF2B5EF4-FFF2-40B4-BE49-F238E27FC236}">
                <a16:creationId xmlns:a16="http://schemas.microsoft.com/office/drawing/2014/main" id="{7B14B12D-E9A2-2EFC-31B3-7848D3AEC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9461" y="580588"/>
            <a:ext cx="1310430" cy="1310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626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913640-31AD-8EDC-95F6-831914F9E07F}"/>
              </a:ext>
            </a:extLst>
          </p:cNvPr>
          <p:cNvSpPr>
            <a:spLocks noGrp="1"/>
          </p:cNvSpPr>
          <p:nvPr>
            <p:ph type="title"/>
          </p:nvPr>
        </p:nvSpPr>
        <p:spPr/>
        <p:txBody>
          <a:bodyPr/>
          <a:lstStyle/>
          <a:p>
            <a:r>
              <a:rPr kumimoji="1" lang="en-US" altLang="ja-JP" cap="none" dirty="0"/>
              <a:t>Netlify Functions</a:t>
            </a:r>
            <a:r>
              <a:rPr kumimoji="1" lang="ja-JP" altLang="en-US" cap="none" dirty="0"/>
              <a:t>とは</a:t>
            </a:r>
          </a:p>
        </p:txBody>
      </p:sp>
      <p:sp>
        <p:nvSpPr>
          <p:cNvPr id="3" name="コンテンツ プレースホルダー 2">
            <a:extLst>
              <a:ext uri="{FF2B5EF4-FFF2-40B4-BE49-F238E27FC236}">
                <a16:creationId xmlns:a16="http://schemas.microsoft.com/office/drawing/2014/main" id="{3D5EED36-4705-B9A7-50D6-4FBDE539B6F3}"/>
              </a:ext>
            </a:extLst>
          </p:cNvPr>
          <p:cNvSpPr>
            <a:spLocks noGrp="1"/>
          </p:cNvSpPr>
          <p:nvPr>
            <p:ph idx="1"/>
          </p:nvPr>
        </p:nvSpPr>
        <p:spPr/>
        <p:txBody>
          <a:bodyPr/>
          <a:lstStyle/>
          <a:p>
            <a:r>
              <a:rPr kumimoji="1" lang="en-US" altLang="ja-JP" dirty="0"/>
              <a:t>Netlify</a:t>
            </a:r>
            <a:r>
              <a:rPr kumimoji="1" lang="ja-JP" altLang="en-US" dirty="0"/>
              <a:t>が提供する簡単にサーバーサイドを構築できるサービス</a:t>
            </a:r>
            <a:endParaRPr kumimoji="1" lang="en-US" altLang="ja-JP" dirty="0"/>
          </a:p>
          <a:p>
            <a:pPr lvl="1"/>
            <a:r>
              <a:rPr lang="ja-JP" altLang="en-US" dirty="0"/>
              <a:t>いわゆる</a:t>
            </a:r>
            <a:r>
              <a:rPr lang="en-US" altLang="ja-JP" dirty="0"/>
              <a:t>AWS</a:t>
            </a:r>
            <a:r>
              <a:rPr lang="ja-JP" altLang="en-US" dirty="0"/>
              <a:t>の</a:t>
            </a:r>
            <a:r>
              <a:rPr lang="en-US" altLang="ja-JP" dirty="0"/>
              <a:t>lambda</a:t>
            </a:r>
            <a:r>
              <a:rPr lang="ja-JP" altLang="en-US" dirty="0"/>
              <a:t>と同じで</a:t>
            </a:r>
            <a:r>
              <a:rPr lang="en-US" altLang="ja-JP" dirty="0"/>
              <a:t>API</a:t>
            </a:r>
            <a:r>
              <a:rPr lang="ja-JP" altLang="en-US" dirty="0"/>
              <a:t>を作成することができる。</a:t>
            </a:r>
            <a:endParaRPr lang="en-US" altLang="ja-JP" dirty="0"/>
          </a:p>
          <a:p>
            <a:pPr lvl="1"/>
            <a:r>
              <a:rPr lang="en-US" altLang="ja-JP" dirty="0"/>
              <a:t>125000</a:t>
            </a:r>
            <a:r>
              <a:rPr lang="ja-JP" altLang="en-US" dirty="0"/>
              <a:t>リクエスト</a:t>
            </a:r>
            <a:r>
              <a:rPr lang="en-US" altLang="ja-JP" dirty="0"/>
              <a:t>/</a:t>
            </a:r>
            <a:r>
              <a:rPr lang="ja-JP" altLang="en-US" dirty="0"/>
              <a:t>月までなら無料なので、今回はこの無料枠でサーバー側を簡易作成</a:t>
            </a:r>
            <a:endParaRPr kumimoji="1" lang="ja-JP" altLang="en-US" dirty="0"/>
          </a:p>
        </p:txBody>
      </p:sp>
    </p:spTree>
    <p:extLst>
      <p:ext uri="{BB962C8B-B14F-4D97-AF65-F5344CB8AC3E}">
        <p14:creationId xmlns:p14="http://schemas.microsoft.com/office/powerpoint/2010/main" val="33483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FCA671-2FAE-D9B8-4564-A07894369F11}"/>
              </a:ext>
            </a:extLst>
          </p:cNvPr>
          <p:cNvSpPr>
            <a:spLocks noGrp="1"/>
          </p:cNvSpPr>
          <p:nvPr>
            <p:ph type="title"/>
          </p:nvPr>
        </p:nvSpPr>
        <p:spPr/>
        <p:txBody>
          <a:bodyPr/>
          <a:lstStyle/>
          <a:p>
            <a:r>
              <a:rPr lang="ja-JP" altLang="en-US" dirty="0"/>
              <a:t>「ゆめみ」のフロントエンド試験が公開されました</a:t>
            </a:r>
            <a:endParaRPr kumimoji="1" lang="ja-JP" altLang="en-US" dirty="0"/>
          </a:p>
        </p:txBody>
      </p:sp>
      <p:sp>
        <p:nvSpPr>
          <p:cNvPr id="3" name="コンテンツ プレースホルダー 2">
            <a:extLst>
              <a:ext uri="{FF2B5EF4-FFF2-40B4-BE49-F238E27FC236}">
                <a16:creationId xmlns:a16="http://schemas.microsoft.com/office/drawing/2014/main" id="{55AF0ACB-668E-532C-A9B4-E475572B18BC}"/>
              </a:ext>
            </a:extLst>
          </p:cNvPr>
          <p:cNvSpPr>
            <a:spLocks noGrp="1"/>
          </p:cNvSpPr>
          <p:nvPr>
            <p:ph idx="1"/>
          </p:nvPr>
        </p:nvSpPr>
        <p:spPr/>
        <p:txBody>
          <a:bodyPr/>
          <a:lstStyle/>
          <a:p>
            <a:r>
              <a:rPr kumimoji="1" lang="ja-JP" altLang="en-US" dirty="0">
                <a:hlinkClick r:id="rId2"/>
              </a:rPr>
              <a:t>ゆめみホームページ</a:t>
            </a:r>
            <a:endParaRPr kumimoji="1" lang="en-US" altLang="ja-JP" dirty="0"/>
          </a:p>
          <a:p>
            <a:r>
              <a:rPr kumimoji="1" lang="en-US" altLang="ja-JP" dirty="0"/>
              <a:t>‘</a:t>
            </a:r>
            <a:r>
              <a:rPr lang="ja-JP" altLang="en-US" b="0" i="1" dirty="0">
                <a:solidFill>
                  <a:srgbClr val="333333"/>
                </a:solidFill>
                <a:effectLst/>
                <a:latin typeface="Noto Sans JP" panose="020B0500000000000000" pitchFamily="34" charset="-128"/>
                <a:ea typeface="Noto Sans JP" panose="020B0500000000000000" pitchFamily="34" charset="-128"/>
              </a:rPr>
              <a:t>ゆめみでは、徹底的な透明性として、</a:t>
            </a:r>
            <a:br>
              <a:rPr lang="ja-JP" altLang="en-US" i="1" dirty="0"/>
            </a:br>
            <a:r>
              <a:rPr lang="ja-JP" altLang="en-US" b="0" i="1" dirty="0">
                <a:solidFill>
                  <a:srgbClr val="333333"/>
                </a:solidFill>
                <a:effectLst/>
                <a:latin typeface="Noto Sans JP" panose="020B0500000000000000" pitchFamily="34" charset="-128"/>
                <a:ea typeface="Noto Sans JP" panose="020B0500000000000000" pitchFamily="34" charset="-128"/>
              </a:rPr>
              <a:t>ゆめみのナレッジや人事制度、福利厚生など、</a:t>
            </a:r>
            <a:br>
              <a:rPr lang="ja-JP" altLang="en-US" i="1" dirty="0"/>
            </a:br>
            <a:r>
              <a:rPr lang="ja-JP" altLang="en-US" b="0" i="1" dirty="0">
                <a:solidFill>
                  <a:srgbClr val="333333"/>
                </a:solidFill>
                <a:effectLst/>
                <a:latin typeface="Noto Sans JP" panose="020B0500000000000000" pitchFamily="34" charset="-128"/>
                <a:ea typeface="Noto Sans JP" panose="020B0500000000000000" pitchFamily="34" charset="-128"/>
              </a:rPr>
              <a:t>社外にオープンにできるありとあらゆる情報を</a:t>
            </a:r>
            <a:br>
              <a:rPr lang="ja-JP" altLang="en-US" i="1" dirty="0"/>
            </a:br>
            <a:r>
              <a:rPr lang="en-US" altLang="ja-JP" b="0" i="1" dirty="0">
                <a:solidFill>
                  <a:srgbClr val="333333"/>
                </a:solidFill>
                <a:effectLst/>
                <a:latin typeface="Noto Sans JP" panose="020B0500000000000000" pitchFamily="34" charset="-128"/>
                <a:ea typeface="Noto Sans JP" panose="020B0500000000000000" pitchFamily="34" charset="-128"/>
              </a:rPr>
              <a:t>Notion</a:t>
            </a:r>
            <a:r>
              <a:rPr lang="ja-JP" altLang="en-US" b="0" i="1" dirty="0">
                <a:solidFill>
                  <a:srgbClr val="333333"/>
                </a:solidFill>
                <a:effectLst/>
                <a:latin typeface="Noto Sans JP" panose="020B0500000000000000" pitchFamily="34" charset="-128"/>
                <a:ea typeface="Noto Sans JP" panose="020B0500000000000000" pitchFamily="34" charset="-128"/>
              </a:rPr>
              <a:t>で公開しています。</a:t>
            </a:r>
            <a:r>
              <a:rPr kumimoji="1" lang="en-US" altLang="ja-JP" dirty="0"/>
              <a:t>’</a:t>
            </a:r>
          </a:p>
          <a:p>
            <a:r>
              <a:rPr lang="ja-JP" altLang="en-US" dirty="0"/>
              <a:t>↑これにより、ゆめみのフロントエンドの試験内容が公開</a:t>
            </a:r>
            <a:endParaRPr lang="en-US" altLang="ja-JP" dirty="0"/>
          </a:p>
          <a:p>
            <a:r>
              <a:rPr kumimoji="1" lang="en-US" altLang="ja-JP" dirty="0"/>
              <a:t>KSC</a:t>
            </a:r>
            <a:r>
              <a:rPr lang="ja-JP" altLang="en-US" dirty="0"/>
              <a:t>だけではなく、他所様の試験を覗くことでフロントエンドには今何を求められているのか体験してくる</a:t>
            </a:r>
            <a:endParaRPr kumimoji="1" lang="ja-JP" altLang="en-US" dirty="0"/>
          </a:p>
        </p:txBody>
      </p:sp>
    </p:spTree>
    <p:extLst>
      <p:ext uri="{BB962C8B-B14F-4D97-AF65-F5344CB8AC3E}">
        <p14:creationId xmlns:p14="http://schemas.microsoft.com/office/powerpoint/2010/main" val="1296936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913640-31AD-8EDC-95F6-831914F9E07F}"/>
              </a:ext>
            </a:extLst>
          </p:cNvPr>
          <p:cNvSpPr>
            <a:spLocks noGrp="1"/>
          </p:cNvSpPr>
          <p:nvPr>
            <p:ph type="title"/>
          </p:nvPr>
        </p:nvSpPr>
        <p:spPr/>
        <p:txBody>
          <a:bodyPr/>
          <a:lstStyle/>
          <a:p>
            <a:r>
              <a:rPr kumimoji="1" lang="en-US" altLang="ja-JP" cap="none" dirty="0"/>
              <a:t>Netlify Functions</a:t>
            </a:r>
            <a:r>
              <a:rPr kumimoji="1" lang="ja-JP" altLang="en-US" cap="none" dirty="0"/>
              <a:t>とは</a:t>
            </a:r>
          </a:p>
        </p:txBody>
      </p:sp>
      <p:sp>
        <p:nvSpPr>
          <p:cNvPr id="6" name="正方形/長方形 5">
            <a:extLst>
              <a:ext uri="{FF2B5EF4-FFF2-40B4-BE49-F238E27FC236}">
                <a16:creationId xmlns:a16="http://schemas.microsoft.com/office/drawing/2014/main" id="{9AEBAEB5-44B0-B69B-919C-701A088CA254}"/>
              </a:ext>
            </a:extLst>
          </p:cNvPr>
          <p:cNvSpPr/>
          <p:nvPr/>
        </p:nvSpPr>
        <p:spPr>
          <a:xfrm>
            <a:off x="612397" y="2609677"/>
            <a:ext cx="2206304" cy="8388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クライアント</a:t>
            </a:r>
          </a:p>
        </p:txBody>
      </p:sp>
      <p:sp>
        <p:nvSpPr>
          <p:cNvPr id="7" name="矢印: 右 6">
            <a:extLst>
              <a:ext uri="{FF2B5EF4-FFF2-40B4-BE49-F238E27FC236}">
                <a16:creationId xmlns:a16="http://schemas.microsoft.com/office/drawing/2014/main" id="{B05094FA-FA79-C65F-9E08-32096F60B528}"/>
              </a:ext>
            </a:extLst>
          </p:cNvPr>
          <p:cNvSpPr/>
          <p:nvPr/>
        </p:nvSpPr>
        <p:spPr>
          <a:xfrm>
            <a:off x="2969703" y="2844569"/>
            <a:ext cx="5226341" cy="369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81C2810-66A6-AFBA-032C-B1F638D89BA3}"/>
              </a:ext>
            </a:extLst>
          </p:cNvPr>
          <p:cNvSpPr/>
          <p:nvPr/>
        </p:nvSpPr>
        <p:spPr>
          <a:xfrm>
            <a:off x="8331667" y="2609677"/>
            <a:ext cx="2206304" cy="838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RESAS API</a:t>
            </a:r>
            <a:endParaRPr kumimoji="1" lang="ja-JP" altLang="en-US" dirty="0"/>
          </a:p>
        </p:txBody>
      </p:sp>
      <p:sp>
        <p:nvSpPr>
          <p:cNvPr id="9" name="テキスト ボックス 8">
            <a:extLst>
              <a:ext uri="{FF2B5EF4-FFF2-40B4-BE49-F238E27FC236}">
                <a16:creationId xmlns:a16="http://schemas.microsoft.com/office/drawing/2014/main" id="{B373D1AA-6DCD-F875-C754-841DF27FC4D5}"/>
              </a:ext>
            </a:extLst>
          </p:cNvPr>
          <p:cNvSpPr txBox="1"/>
          <p:nvPr/>
        </p:nvSpPr>
        <p:spPr>
          <a:xfrm>
            <a:off x="553674" y="3674378"/>
            <a:ext cx="10419126" cy="369332"/>
          </a:xfrm>
          <a:prstGeom prst="rect">
            <a:avLst/>
          </a:prstGeom>
          <a:noFill/>
        </p:spPr>
        <p:txBody>
          <a:bodyPr wrap="square" rtlCol="0">
            <a:spAutoFit/>
          </a:bodyPr>
          <a:lstStyle/>
          <a:p>
            <a:r>
              <a:rPr kumimoji="1" lang="ja-JP" altLang="en-US" dirty="0"/>
              <a:t>これでは前述の</a:t>
            </a:r>
            <a:r>
              <a:rPr kumimoji="1" lang="en-US" altLang="ja-JP" dirty="0"/>
              <a:t>API</a:t>
            </a:r>
            <a:r>
              <a:rPr kumimoji="1" lang="ja-JP" altLang="en-US" dirty="0"/>
              <a:t>キーがクライアントから丸見えなので</a:t>
            </a:r>
            <a:r>
              <a:rPr kumimoji="1" lang="en-US" altLang="ja-JP" dirty="0"/>
              <a:t>…</a:t>
            </a:r>
            <a:endParaRPr kumimoji="1" lang="ja-JP" altLang="en-US" dirty="0"/>
          </a:p>
        </p:txBody>
      </p:sp>
      <p:sp>
        <p:nvSpPr>
          <p:cNvPr id="10" name="正方形/長方形 9">
            <a:extLst>
              <a:ext uri="{FF2B5EF4-FFF2-40B4-BE49-F238E27FC236}">
                <a16:creationId xmlns:a16="http://schemas.microsoft.com/office/drawing/2014/main" id="{1ED5732B-F111-1C16-5B15-F0761587DF12}"/>
              </a:ext>
            </a:extLst>
          </p:cNvPr>
          <p:cNvSpPr/>
          <p:nvPr/>
        </p:nvSpPr>
        <p:spPr>
          <a:xfrm>
            <a:off x="588628" y="4360180"/>
            <a:ext cx="2206304" cy="8388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クライアント</a:t>
            </a:r>
          </a:p>
        </p:txBody>
      </p:sp>
      <p:sp>
        <p:nvSpPr>
          <p:cNvPr id="11" name="矢印: 右 10">
            <a:extLst>
              <a:ext uri="{FF2B5EF4-FFF2-40B4-BE49-F238E27FC236}">
                <a16:creationId xmlns:a16="http://schemas.microsoft.com/office/drawing/2014/main" id="{AE56CAC0-A224-3333-68A5-E257B8FFBF44}"/>
              </a:ext>
            </a:extLst>
          </p:cNvPr>
          <p:cNvSpPr/>
          <p:nvPr/>
        </p:nvSpPr>
        <p:spPr>
          <a:xfrm>
            <a:off x="2945934" y="4595072"/>
            <a:ext cx="1483453" cy="369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5C450E6-361C-BD50-306D-97014A992305}"/>
              </a:ext>
            </a:extLst>
          </p:cNvPr>
          <p:cNvSpPr/>
          <p:nvPr/>
        </p:nvSpPr>
        <p:spPr>
          <a:xfrm>
            <a:off x="8307898" y="4360180"/>
            <a:ext cx="2206304" cy="838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RESAS API</a:t>
            </a:r>
            <a:endParaRPr kumimoji="1" lang="ja-JP" altLang="en-US" dirty="0"/>
          </a:p>
        </p:txBody>
      </p:sp>
      <p:sp>
        <p:nvSpPr>
          <p:cNvPr id="13" name="正方形/長方形 12">
            <a:extLst>
              <a:ext uri="{FF2B5EF4-FFF2-40B4-BE49-F238E27FC236}">
                <a16:creationId xmlns:a16="http://schemas.microsoft.com/office/drawing/2014/main" id="{50F08527-3BE4-B2B5-8B57-2FE4B428C622}"/>
              </a:ext>
            </a:extLst>
          </p:cNvPr>
          <p:cNvSpPr/>
          <p:nvPr/>
        </p:nvSpPr>
        <p:spPr>
          <a:xfrm>
            <a:off x="4482518" y="4360180"/>
            <a:ext cx="2206304" cy="8388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Netlify Function</a:t>
            </a:r>
            <a:endParaRPr kumimoji="1" lang="ja-JP" altLang="en-US" dirty="0"/>
          </a:p>
        </p:txBody>
      </p:sp>
      <p:sp>
        <p:nvSpPr>
          <p:cNvPr id="14" name="矢印: 右 13">
            <a:extLst>
              <a:ext uri="{FF2B5EF4-FFF2-40B4-BE49-F238E27FC236}">
                <a16:creationId xmlns:a16="http://schemas.microsoft.com/office/drawing/2014/main" id="{60775539-6455-5151-3A2E-1317F01893F7}"/>
              </a:ext>
            </a:extLst>
          </p:cNvPr>
          <p:cNvSpPr/>
          <p:nvPr/>
        </p:nvSpPr>
        <p:spPr>
          <a:xfrm>
            <a:off x="6764323" y="4595072"/>
            <a:ext cx="1483453" cy="369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F6CDE7C3-9BD5-C960-6DCB-240635160914}"/>
              </a:ext>
            </a:extLst>
          </p:cNvPr>
          <p:cNvSpPr txBox="1"/>
          <p:nvPr/>
        </p:nvSpPr>
        <p:spPr>
          <a:xfrm>
            <a:off x="546684" y="5613634"/>
            <a:ext cx="10419126" cy="923330"/>
          </a:xfrm>
          <a:prstGeom prst="rect">
            <a:avLst/>
          </a:prstGeom>
          <a:noFill/>
        </p:spPr>
        <p:txBody>
          <a:bodyPr wrap="square" rtlCol="0">
            <a:spAutoFit/>
          </a:bodyPr>
          <a:lstStyle/>
          <a:p>
            <a:r>
              <a:rPr kumimoji="1" lang="en-US" altLang="ja-JP" dirty="0"/>
              <a:t>Netlify Function</a:t>
            </a:r>
            <a:r>
              <a:rPr kumimoji="1" lang="ja-JP" altLang="en-US" dirty="0"/>
              <a:t>をサーバーサイドとして、</a:t>
            </a:r>
            <a:r>
              <a:rPr kumimoji="1" lang="en-US" altLang="ja-JP" dirty="0"/>
              <a:t>API</a:t>
            </a:r>
            <a:r>
              <a:rPr kumimoji="1" lang="ja-JP" altLang="en-US" dirty="0"/>
              <a:t>キーを秘匿化することに</a:t>
            </a:r>
            <a:endParaRPr kumimoji="1" lang="en-US" altLang="ja-JP" dirty="0"/>
          </a:p>
          <a:p>
            <a:r>
              <a:rPr kumimoji="1" lang="en-US" altLang="ja-JP" dirty="0"/>
              <a:t>Lambda</a:t>
            </a:r>
            <a:r>
              <a:rPr kumimoji="1" lang="ja-JP" altLang="en-US" dirty="0"/>
              <a:t>と同じなので、簡単な操作を実行しレスポンスを返す関数化することが出来、フロントエンドエンジニアにも簡単に実装可能だった</a:t>
            </a:r>
          </a:p>
        </p:txBody>
      </p:sp>
    </p:spTree>
    <p:extLst>
      <p:ext uri="{BB962C8B-B14F-4D97-AF65-F5344CB8AC3E}">
        <p14:creationId xmlns:p14="http://schemas.microsoft.com/office/powerpoint/2010/main" val="3618263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45DF5CB-47B5-8523-6915-AC6AA88567FE}"/>
              </a:ext>
            </a:extLst>
          </p:cNvPr>
          <p:cNvSpPr>
            <a:spLocks noGrp="1"/>
          </p:cNvSpPr>
          <p:nvPr>
            <p:ph type="title"/>
          </p:nvPr>
        </p:nvSpPr>
        <p:spPr/>
        <p:txBody>
          <a:bodyPr/>
          <a:lstStyle/>
          <a:p>
            <a:r>
              <a:rPr lang="ja-JP" altLang="en-US" dirty="0"/>
              <a:t>まとめ</a:t>
            </a:r>
          </a:p>
        </p:txBody>
      </p:sp>
    </p:spTree>
    <p:extLst>
      <p:ext uri="{BB962C8B-B14F-4D97-AF65-F5344CB8AC3E}">
        <p14:creationId xmlns:p14="http://schemas.microsoft.com/office/powerpoint/2010/main" val="2247687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29960B-1EBF-43DD-0396-446077EFCCA0}"/>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FB834149-05A2-8FC0-7485-D2EEABD60B86}"/>
              </a:ext>
            </a:extLst>
          </p:cNvPr>
          <p:cNvSpPr>
            <a:spLocks noGrp="1"/>
          </p:cNvSpPr>
          <p:nvPr>
            <p:ph idx="1"/>
          </p:nvPr>
        </p:nvSpPr>
        <p:spPr/>
        <p:txBody>
          <a:bodyPr/>
          <a:lstStyle/>
          <a:p>
            <a:r>
              <a:rPr kumimoji="1" lang="en-US" altLang="ja-JP" dirty="0"/>
              <a:t>Netlify Function</a:t>
            </a:r>
            <a:r>
              <a:rPr kumimoji="1" lang="ja-JP" altLang="en-US" dirty="0"/>
              <a:t>を経由することで</a:t>
            </a:r>
            <a:r>
              <a:rPr kumimoji="1" lang="en-US" altLang="ja-JP" dirty="0"/>
              <a:t>API</a:t>
            </a:r>
            <a:r>
              <a:rPr kumimoji="1" lang="ja-JP" altLang="en-US" dirty="0"/>
              <a:t>レスポンスが遅くなった。</a:t>
            </a:r>
            <a:endParaRPr kumimoji="1" lang="en-US" altLang="ja-JP" dirty="0"/>
          </a:p>
          <a:p>
            <a:pPr lvl="1"/>
            <a:r>
              <a:rPr kumimoji="1" lang="ja-JP" altLang="en-US" dirty="0"/>
              <a:t>もっと早い</a:t>
            </a:r>
            <a:r>
              <a:rPr kumimoji="1" lang="en-US" altLang="ja-JP" dirty="0"/>
              <a:t>(</a:t>
            </a:r>
            <a:r>
              <a:rPr kumimoji="1" lang="ja-JP" altLang="en-US" dirty="0"/>
              <a:t>構築容易性、レスポンス速度</a:t>
            </a:r>
            <a:r>
              <a:rPr kumimoji="1" lang="en-US" altLang="ja-JP" dirty="0"/>
              <a:t>)</a:t>
            </a:r>
            <a:r>
              <a:rPr kumimoji="1" lang="ja-JP" altLang="en-US" dirty="0"/>
              <a:t>サーバー構築はできないか？</a:t>
            </a:r>
            <a:endParaRPr kumimoji="1" lang="en-US" altLang="ja-JP" dirty="0"/>
          </a:p>
          <a:p>
            <a:pPr lvl="1"/>
            <a:r>
              <a:rPr lang="ja-JP" altLang="en-US" dirty="0"/>
              <a:t>そもそも</a:t>
            </a:r>
            <a:r>
              <a:rPr lang="en-US" altLang="ja-JP" dirty="0"/>
              <a:t>Netlify</a:t>
            </a:r>
            <a:r>
              <a:rPr lang="ja-JP" altLang="en-US" dirty="0"/>
              <a:t>以外へデプロイする場合はどうすればいいか？</a:t>
            </a:r>
            <a:endParaRPr kumimoji="1" lang="en-US" altLang="ja-JP" dirty="0"/>
          </a:p>
          <a:p>
            <a:pPr lvl="1"/>
            <a:r>
              <a:rPr lang="en-US" altLang="ja-JP" dirty="0"/>
              <a:t>API</a:t>
            </a:r>
            <a:r>
              <a:rPr lang="ja-JP" altLang="en-US" dirty="0"/>
              <a:t>キー秘匿化のためのベストプラクティスとはいえない。</a:t>
            </a:r>
            <a:endParaRPr lang="en-US" altLang="ja-JP" dirty="0"/>
          </a:p>
          <a:p>
            <a:r>
              <a:rPr kumimoji="1" lang="ja-JP" altLang="en-US" dirty="0"/>
              <a:t>テストが不十分</a:t>
            </a:r>
            <a:endParaRPr kumimoji="1" lang="en-US" altLang="ja-JP" dirty="0"/>
          </a:p>
          <a:p>
            <a:pPr lvl="1"/>
            <a:r>
              <a:rPr lang="en-US" altLang="ja-JP" dirty="0"/>
              <a:t>API</a:t>
            </a:r>
            <a:r>
              <a:rPr lang="ja-JP" altLang="en-US" dirty="0"/>
              <a:t>レスポンスエラーケースのテストが不十分</a:t>
            </a:r>
            <a:endParaRPr lang="en-US" altLang="ja-JP" dirty="0"/>
          </a:p>
          <a:p>
            <a:pPr lvl="1"/>
            <a:r>
              <a:rPr kumimoji="1" lang="ja-JP" altLang="en-US" dirty="0"/>
              <a:t>カバレッジが</a:t>
            </a:r>
            <a:r>
              <a:rPr kumimoji="1" lang="en-US" altLang="ja-JP" dirty="0"/>
              <a:t>100</a:t>
            </a:r>
            <a:r>
              <a:rPr kumimoji="1" lang="ja-JP" altLang="en-US" dirty="0"/>
              <a:t>％になってない</a:t>
            </a:r>
            <a:endParaRPr kumimoji="1" lang="en-US" altLang="ja-JP" dirty="0"/>
          </a:p>
          <a:p>
            <a:pPr lvl="1"/>
            <a:r>
              <a:rPr lang="en-US" altLang="ja-JP" dirty="0"/>
              <a:t>Function</a:t>
            </a:r>
            <a:r>
              <a:rPr lang="ja-JP" altLang="en-US" dirty="0"/>
              <a:t>側のテストケースが実装できず</a:t>
            </a:r>
            <a:r>
              <a:rPr lang="en-US" altLang="ja-JP" dirty="0"/>
              <a:t>(</a:t>
            </a:r>
            <a:r>
              <a:rPr lang="ja-JP" altLang="en-US" dirty="0"/>
              <a:t>時間間に合わず</a:t>
            </a:r>
            <a:r>
              <a:rPr lang="en-US" altLang="ja-JP" dirty="0"/>
              <a:t>)</a:t>
            </a:r>
            <a:endParaRPr kumimoji="1" lang="en-US" altLang="ja-JP" dirty="0"/>
          </a:p>
          <a:p>
            <a:pPr lvl="1"/>
            <a:endParaRPr kumimoji="1" lang="ja-JP" altLang="en-US" dirty="0"/>
          </a:p>
        </p:txBody>
      </p:sp>
    </p:spTree>
    <p:extLst>
      <p:ext uri="{BB962C8B-B14F-4D97-AF65-F5344CB8AC3E}">
        <p14:creationId xmlns:p14="http://schemas.microsoft.com/office/powerpoint/2010/main" val="14855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29960B-1EBF-43DD-0396-446077EFCCA0}"/>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FB834149-05A2-8FC0-7485-D2EEABD60B86}"/>
              </a:ext>
            </a:extLst>
          </p:cNvPr>
          <p:cNvSpPr>
            <a:spLocks noGrp="1"/>
          </p:cNvSpPr>
          <p:nvPr>
            <p:ph idx="1"/>
          </p:nvPr>
        </p:nvSpPr>
        <p:spPr/>
        <p:txBody>
          <a:bodyPr/>
          <a:lstStyle/>
          <a:p>
            <a:r>
              <a:rPr kumimoji="1" lang="ja-JP" altLang="en-US" dirty="0"/>
              <a:t>ゆめみのフロントエンドテストは作るの自体は非常に簡単</a:t>
            </a:r>
            <a:endParaRPr kumimoji="1" lang="en-US" altLang="ja-JP" dirty="0"/>
          </a:p>
          <a:p>
            <a:r>
              <a:rPr kumimoji="1" lang="ja-JP" altLang="en-US" dirty="0"/>
              <a:t>プロダクトコードだというふうに考えて独力でセキュアなコードを書くのはとっても大変</a:t>
            </a:r>
            <a:endParaRPr kumimoji="1" lang="en-US" altLang="ja-JP" dirty="0"/>
          </a:p>
          <a:p>
            <a:r>
              <a:rPr lang="ja-JP" altLang="en-US" dirty="0"/>
              <a:t>特に</a:t>
            </a:r>
            <a:r>
              <a:rPr lang="en-US" altLang="ja-JP" dirty="0"/>
              <a:t>API</a:t>
            </a:r>
            <a:r>
              <a:rPr lang="ja-JP" altLang="en-US" dirty="0"/>
              <a:t>キーの秘匿化はフロントエンドテストなのにサーバーを立てる必要がある</a:t>
            </a:r>
            <a:endParaRPr lang="en-US" altLang="ja-JP" dirty="0"/>
          </a:p>
          <a:p>
            <a:pPr lvl="1"/>
            <a:r>
              <a:rPr kumimoji="1" lang="en-US" altLang="ja-JP" dirty="0"/>
              <a:t>(</a:t>
            </a:r>
            <a:r>
              <a:rPr kumimoji="1" lang="ja-JP" altLang="en-US" dirty="0"/>
              <a:t>多分「フロントエンジニアでもそれくらいできないとだめだよ」って意味だと思う</a:t>
            </a:r>
            <a:r>
              <a:rPr kumimoji="1" lang="en-US" altLang="ja-JP" dirty="0"/>
              <a:t>)</a:t>
            </a:r>
          </a:p>
          <a:p>
            <a:r>
              <a:rPr lang="ja-JP" altLang="en-US" dirty="0"/>
              <a:t>今、自分がフロントエンドエンジニアとして何が出来ないか、可視化されるのでとても良い訓練</a:t>
            </a:r>
            <a:endParaRPr lang="en-US" altLang="ja-JP" dirty="0"/>
          </a:p>
          <a:p>
            <a:pPr lvl="1"/>
            <a:r>
              <a:rPr kumimoji="1" lang="ja-JP" altLang="en-US" dirty="0"/>
              <a:t>私はテストがダメでした。</a:t>
            </a:r>
          </a:p>
        </p:txBody>
      </p:sp>
    </p:spTree>
    <p:extLst>
      <p:ext uri="{BB962C8B-B14F-4D97-AF65-F5344CB8AC3E}">
        <p14:creationId xmlns:p14="http://schemas.microsoft.com/office/powerpoint/2010/main" val="122435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2287-0AD4-A4FA-EA1D-4B5E00A6E289}"/>
              </a:ext>
            </a:extLst>
          </p:cNvPr>
          <p:cNvSpPr>
            <a:spLocks noGrp="1"/>
          </p:cNvSpPr>
          <p:nvPr>
            <p:ph type="title"/>
          </p:nvPr>
        </p:nvSpPr>
        <p:spPr/>
        <p:txBody>
          <a:bodyPr/>
          <a:lstStyle/>
          <a:p>
            <a:r>
              <a:rPr kumimoji="1" lang="ja-JP" altLang="en-US" dirty="0"/>
              <a:t>試験の概要</a:t>
            </a:r>
          </a:p>
        </p:txBody>
      </p:sp>
      <p:sp>
        <p:nvSpPr>
          <p:cNvPr id="3" name="コンテンツ プレースホルダー 2">
            <a:extLst>
              <a:ext uri="{FF2B5EF4-FFF2-40B4-BE49-F238E27FC236}">
                <a16:creationId xmlns:a16="http://schemas.microsoft.com/office/drawing/2014/main" id="{11078B0B-8E09-0A2B-4604-A1D7EBAB5E17}"/>
              </a:ext>
            </a:extLst>
          </p:cNvPr>
          <p:cNvSpPr>
            <a:spLocks noGrp="1"/>
          </p:cNvSpPr>
          <p:nvPr>
            <p:ph idx="1"/>
          </p:nvPr>
        </p:nvSpPr>
        <p:spPr/>
        <p:txBody>
          <a:bodyPr/>
          <a:lstStyle/>
          <a:p>
            <a:r>
              <a:rPr kumimoji="1" lang="ja-JP" altLang="en-US" dirty="0">
                <a:hlinkClick r:id="rId2"/>
              </a:rPr>
              <a:t>フロントエンドコーディング試験</a:t>
            </a:r>
            <a:endParaRPr kumimoji="1" lang="en-US" altLang="ja-JP" dirty="0"/>
          </a:p>
          <a:p>
            <a:r>
              <a:rPr lang="ja-JP" altLang="en-US" dirty="0">
                <a:hlinkClick r:id="rId3"/>
              </a:rPr>
              <a:t>フロントエンドで確認していること</a:t>
            </a:r>
            <a:endParaRPr kumimoji="1" lang="en-US" altLang="ja-JP" dirty="0"/>
          </a:p>
          <a:p>
            <a:pPr marL="0" indent="0">
              <a:buNone/>
            </a:pPr>
            <a:r>
              <a:rPr lang="ja-JP" altLang="en-US" b="1" dirty="0"/>
              <a:t>概要</a:t>
            </a:r>
            <a:endParaRPr kumimoji="1" lang="en-US" altLang="ja-JP" b="1" dirty="0"/>
          </a:p>
          <a:p>
            <a:r>
              <a:rPr kumimoji="1" lang="en-US" altLang="ja-JP" dirty="0"/>
              <a:t>RESAS(</a:t>
            </a:r>
            <a:r>
              <a:rPr kumimoji="1" lang="ja-JP" altLang="en-US" dirty="0"/>
              <a:t>外部</a:t>
            </a:r>
            <a:r>
              <a:rPr kumimoji="1" lang="en-US" altLang="ja-JP" dirty="0"/>
              <a:t>API)</a:t>
            </a:r>
            <a:r>
              <a:rPr kumimoji="1" lang="ja-JP" altLang="en-US" dirty="0"/>
              <a:t>から「都道府県一覧</a:t>
            </a:r>
            <a:r>
              <a:rPr lang="ja-JP" altLang="en-US" dirty="0"/>
              <a:t>」を取得する</a:t>
            </a:r>
            <a:endParaRPr lang="en-US" altLang="ja-JP" dirty="0"/>
          </a:p>
          <a:p>
            <a:r>
              <a:rPr kumimoji="1" lang="en-US" altLang="ja-JP" dirty="0"/>
              <a:t>API</a:t>
            </a:r>
            <a:r>
              <a:rPr kumimoji="1" lang="ja-JP" altLang="en-US" dirty="0"/>
              <a:t>レスポンスから都道府県一覧チェックボックスを作成</a:t>
            </a:r>
            <a:endParaRPr kumimoji="1" lang="en-US" altLang="ja-JP" dirty="0"/>
          </a:p>
          <a:p>
            <a:r>
              <a:rPr kumimoji="1" lang="ja-JP" altLang="en-US" dirty="0"/>
              <a:t>チェックされた都道府県の人口構成を</a:t>
            </a:r>
            <a:r>
              <a:rPr kumimoji="1" lang="en-US" altLang="ja-JP" dirty="0"/>
              <a:t>RESAS</a:t>
            </a:r>
            <a:r>
              <a:rPr kumimoji="1" lang="ja-JP" altLang="en-US" dirty="0"/>
              <a:t>から取得する</a:t>
            </a:r>
            <a:endParaRPr kumimoji="1" lang="en-US" altLang="ja-JP" dirty="0"/>
          </a:p>
          <a:p>
            <a:r>
              <a:rPr lang="ja-JP" altLang="en-US" dirty="0"/>
              <a:t>人口構成</a:t>
            </a:r>
            <a:r>
              <a:rPr lang="en-US" altLang="ja-JP" dirty="0"/>
              <a:t>API</a:t>
            </a:r>
            <a:r>
              <a:rPr lang="ja-JP" altLang="en-US" dirty="0"/>
              <a:t>レスポンスから、</a:t>
            </a:r>
            <a:r>
              <a:rPr lang="en-US" altLang="ja-JP" dirty="0"/>
              <a:t>X</a:t>
            </a:r>
            <a:r>
              <a:rPr lang="ja-JP" altLang="en-US" dirty="0"/>
              <a:t>軸を年、</a:t>
            </a:r>
            <a:r>
              <a:rPr lang="en-US" altLang="ja-JP" dirty="0"/>
              <a:t>Y</a:t>
            </a:r>
            <a:r>
              <a:rPr lang="ja-JP" altLang="en-US" dirty="0"/>
              <a:t>軸を人口の折れ線グラフを表示する</a:t>
            </a:r>
            <a:endParaRPr lang="en-US" altLang="ja-JP" dirty="0"/>
          </a:p>
        </p:txBody>
      </p:sp>
    </p:spTree>
    <p:extLst>
      <p:ext uri="{BB962C8B-B14F-4D97-AF65-F5344CB8AC3E}">
        <p14:creationId xmlns:p14="http://schemas.microsoft.com/office/powerpoint/2010/main" val="47163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9B9DA7-550A-B62C-16B0-BDC06D7AED9A}"/>
              </a:ext>
            </a:extLst>
          </p:cNvPr>
          <p:cNvSpPr>
            <a:spLocks noGrp="1"/>
          </p:cNvSpPr>
          <p:nvPr>
            <p:ph type="title"/>
          </p:nvPr>
        </p:nvSpPr>
        <p:spPr/>
        <p:txBody>
          <a:bodyPr/>
          <a:lstStyle/>
          <a:p>
            <a:r>
              <a:rPr kumimoji="1" lang="ja-JP" altLang="en-US" dirty="0"/>
              <a:t>試験の概要</a:t>
            </a:r>
          </a:p>
        </p:txBody>
      </p:sp>
      <p:pic>
        <p:nvPicPr>
          <p:cNvPr id="1026" name="Picture 2" descr="image">
            <a:extLst>
              <a:ext uri="{FF2B5EF4-FFF2-40B4-BE49-F238E27FC236}">
                <a16:creationId xmlns:a16="http://schemas.microsoft.com/office/drawing/2014/main" id="{4F4F51D8-F029-4142-CD12-89B19FE1DA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19764" y="1924814"/>
            <a:ext cx="2752473" cy="489573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96A2D77C-7BE8-223F-F63A-FA7F5696FF33}"/>
              </a:ext>
            </a:extLst>
          </p:cNvPr>
          <p:cNvSpPr txBox="1"/>
          <p:nvPr/>
        </p:nvSpPr>
        <p:spPr>
          <a:xfrm>
            <a:off x="855677" y="2080470"/>
            <a:ext cx="3808602" cy="369332"/>
          </a:xfrm>
          <a:prstGeom prst="rect">
            <a:avLst/>
          </a:prstGeom>
          <a:noFill/>
        </p:spPr>
        <p:txBody>
          <a:bodyPr wrap="square" rtlCol="0">
            <a:spAutoFit/>
          </a:bodyPr>
          <a:lstStyle/>
          <a:p>
            <a:r>
              <a:rPr kumimoji="1" lang="ja-JP" altLang="en-US" dirty="0"/>
              <a:t>ワイヤーフレーム</a:t>
            </a:r>
          </a:p>
        </p:txBody>
      </p:sp>
    </p:spTree>
    <p:extLst>
      <p:ext uri="{BB962C8B-B14F-4D97-AF65-F5344CB8AC3E}">
        <p14:creationId xmlns:p14="http://schemas.microsoft.com/office/powerpoint/2010/main" val="118682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2D7F69-BCB7-2B36-5A14-3D13A236A5F2}"/>
              </a:ext>
            </a:extLst>
          </p:cNvPr>
          <p:cNvSpPr>
            <a:spLocks noGrp="1"/>
          </p:cNvSpPr>
          <p:nvPr>
            <p:ph type="title"/>
          </p:nvPr>
        </p:nvSpPr>
        <p:spPr/>
        <p:txBody>
          <a:bodyPr/>
          <a:lstStyle/>
          <a:p>
            <a:r>
              <a:rPr kumimoji="1" lang="ja-JP" altLang="en-US" dirty="0"/>
              <a:t>試験の制約</a:t>
            </a:r>
          </a:p>
        </p:txBody>
      </p:sp>
      <p:sp>
        <p:nvSpPr>
          <p:cNvPr id="3" name="コンテンツ プレースホルダー 2">
            <a:extLst>
              <a:ext uri="{FF2B5EF4-FFF2-40B4-BE49-F238E27FC236}">
                <a16:creationId xmlns:a16="http://schemas.microsoft.com/office/drawing/2014/main" id="{C84C35B7-9026-08EB-DB8E-9748D79FB1CD}"/>
              </a:ext>
            </a:extLst>
          </p:cNvPr>
          <p:cNvSpPr>
            <a:spLocks noGrp="1"/>
          </p:cNvSpPr>
          <p:nvPr>
            <p:ph idx="1"/>
          </p:nvPr>
        </p:nvSpPr>
        <p:spPr>
          <a:xfrm>
            <a:off x="581192" y="2180496"/>
            <a:ext cx="11029615" cy="4245471"/>
          </a:xfrm>
        </p:spPr>
        <p:txBody>
          <a:bodyPr/>
          <a:lstStyle/>
          <a:p>
            <a:pPr marL="0" indent="0">
              <a:buNone/>
            </a:pPr>
            <a:r>
              <a:rPr lang="ja-JP" altLang="en-US" b="0" i="0" dirty="0">
                <a:solidFill>
                  <a:schemeClr val="tx1"/>
                </a:solidFill>
                <a:effectLst/>
                <a:latin typeface="Inter"/>
              </a:rPr>
              <a:t>基本制約</a:t>
            </a:r>
            <a:endParaRPr lang="en-US" altLang="ja-JP" b="0" i="0" dirty="0">
              <a:solidFill>
                <a:schemeClr val="tx1"/>
              </a:solidFill>
              <a:effectLst/>
              <a:latin typeface="Inter"/>
            </a:endParaRPr>
          </a:p>
          <a:p>
            <a:r>
              <a:rPr lang="en-US" altLang="ja-JP" b="0" i="0" dirty="0">
                <a:solidFill>
                  <a:schemeClr val="accent3">
                    <a:lumMod val="50000"/>
                  </a:schemeClr>
                </a:solidFill>
                <a:effectLst/>
                <a:latin typeface="Inter"/>
              </a:rPr>
              <a:t>React/Vue.js/Angular</a:t>
            </a:r>
            <a:r>
              <a:rPr lang="ja-JP" altLang="en-US" b="0" i="0" dirty="0">
                <a:solidFill>
                  <a:srgbClr val="37352F"/>
                </a:solidFill>
                <a:effectLst/>
                <a:latin typeface="Inter"/>
              </a:rPr>
              <a:t>のいずれかを用いて</a:t>
            </a:r>
            <a:r>
              <a:rPr lang="en-US" altLang="ja-JP" b="0" i="0" dirty="0">
                <a:solidFill>
                  <a:srgbClr val="37352F"/>
                </a:solidFill>
                <a:effectLst/>
                <a:latin typeface="Inter"/>
              </a:rPr>
              <a:t>SPA</a:t>
            </a:r>
            <a:r>
              <a:rPr lang="ja-JP" altLang="en-US" b="0" i="0" dirty="0">
                <a:solidFill>
                  <a:srgbClr val="37352F"/>
                </a:solidFill>
                <a:effectLst/>
                <a:latin typeface="Inter"/>
              </a:rPr>
              <a:t>を構築すること</a:t>
            </a:r>
            <a:endParaRPr lang="en-US" altLang="ja-JP" b="0" i="0" dirty="0">
              <a:solidFill>
                <a:srgbClr val="37352F"/>
              </a:solidFill>
              <a:effectLst/>
              <a:latin typeface="Inter"/>
            </a:endParaRPr>
          </a:p>
          <a:p>
            <a:r>
              <a:rPr lang="en-US" altLang="ja-JP" b="0" i="0" dirty="0">
                <a:solidFill>
                  <a:srgbClr val="37352F"/>
                </a:solidFill>
                <a:effectLst/>
                <a:latin typeface="Inter"/>
              </a:rPr>
              <a:t>PC/</a:t>
            </a:r>
            <a:r>
              <a:rPr lang="ja-JP" altLang="en-US" b="0" i="0" dirty="0">
                <a:solidFill>
                  <a:schemeClr val="accent3">
                    <a:lumMod val="50000"/>
                  </a:schemeClr>
                </a:solidFill>
                <a:effectLst/>
                <a:latin typeface="Inter"/>
              </a:rPr>
              <a:t>スマートフォン</a:t>
            </a:r>
            <a:r>
              <a:rPr lang="ja-JP" altLang="en-US" b="0" i="0" dirty="0">
                <a:solidFill>
                  <a:srgbClr val="37352F"/>
                </a:solidFill>
                <a:effectLst/>
                <a:latin typeface="Inter"/>
              </a:rPr>
              <a:t>表示に対応すること</a:t>
            </a:r>
            <a:endParaRPr lang="en-US" altLang="ja-JP" dirty="0">
              <a:solidFill>
                <a:srgbClr val="37352F"/>
              </a:solidFill>
              <a:latin typeface="Inter"/>
            </a:endParaRPr>
          </a:p>
          <a:p>
            <a:r>
              <a:rPr lang="ja-JP" altLang="en-US" b="0" i="0" dirty="0">
                <a:solidFill>
                  <a:srgbClr val="37352F"/>
                </a:solidFill>
                <a:effectLst/>
                <a:latin typeface="Inter"/>
              </a:rPr>
              <a:t>リンターやフォーマッターを適切に設定すること</a:t>
            </a:r>
          </a:p>
          <a:p>
            <a:pPr lvl="1"/>
            <a:r>
              <a:rPr lang="ja-JP" altLang="en-US" b="0" i="0" dirty="0">
                <a:solidFill>
                  <a:srgbClr val="37352F"/>
                </a:solidFill>
                <a:effectLst/>
                <a:latin typeface="Inter"/>
              </a:rPr>
              <a:t>リンターには</a:t>
            </a:r>
            <a:r>
              <a:rPr lang="en-US" altLang="ja-JP" b="0" i="0" dirty="0">
                <a:solidFill>
                  <a:schemeClr val="accent3">
                    <a:lumMod val="50000"/>
                  </a:schemeClr>
                </a:solidFill>
                <a:effectLst/>
                <a:latin typeface="Inter"/>
              </a:rPr>
              <a:t>ESLint</a:t>
            </a:r>
            <a:r>
              <a:rPr lang="ja-JP" altLang="en-US" b="0" i="0" dirty="0">
                <a:solidFill>
                  <a:srgbClr val="37352F"/>
                </a:solidFill>
                <a:effectLst/>
                <a:latin typeface="Inter"/>
              </a:rPr>
              <a:t>、フォーマッターには</a:t>
            </a:r>
            <a:r>
              <a:rPr lang="en-US" altLang="ja-JP" b="0" i="0" dirty="0">
                <a:solidFill>
                  <a:schemeClr val="accent3">
                    <a:lumMod val="50000"/>
                  </a:schemeClr>
                </a:solidFill>
                <a:effectLst/>
                <a:latin typeface="Inter"/>
              </a:rPr>
              <a:t>Prettier</a:t>
            </a:r>
            <a:r>
              <a:rPr lang="ja-JP" altLang="en-US" b="0" i="0" dirty="0">
                <a:solidFill>
                  <a:srgbClr val="37352F"/>
                </a:solidFill>
                <a:effectLst/>
                <a:latin typeface="Inter"/>
              </a:rPr>
              <a:t>を使用すること</a:t>
            </a:r>
          </a:p>
          <a:p>
            <a:r>
              <a:rPr lang="en-US" altLang="ja-JP" b="0" i="0" dirty="0">
                <a:solidFill>
                  <a:srgbClr val="37352F"/>
                </a:solidFill>
                <a:effectLst/>
                <a:latin typeface="Inter"/>
              </a:rPr>
              <a:t>style</a:t>
            </a:r>
            <a:r>
              <a:rPr lang="ja-JP" altLang="en-US" b="0" i="0" dirty="0">
                <a:solidFill>
                  <a:srgbClr val="37352F"/>
                </a:solidFill>
                <a:effectLst/>
                <a:latin typeface="Inter"/>
              </a:rPr>
              <a:t>は自分で記述し、</a:t>
            </a:r>
            <a:r>
              <a:rPr lang="en-US" altLang="ja-JP" b="0" i="0" dirty="0">
                <a:solidFill>
                  <a:srgbClr val="37352F"/>
                </a:solidFill>
                <a:effectLst/>
                <a:latin typeface="Inter"/>
              </a:rPr>
              <a:t>CSS</a:t>
            </a:r>
            <a:r>
              <a:rPr lang="ja-JP" altLang="en-US" b="0" i="0" dirty="0">
                <a:solidFill>
                  <a:srgbClr val="37352F"/>
                </a:solidFill>
                <a:effectLst/>
                <a:latin typeface="Inter"/>
              </a:rPr>
              <a:t>・</a:t>
            </a:r>
            <a:r>
              <a:rPr lang="en-US" altLang="ja-JP" b="0" i="0" dirty="0">
                <a:solidFill>
                  <a:srgbClr val="37352F"/>
                </a:solidFill>
                <a:effectLst/>
                <a:latin typeface="Inter"/>
              </a:rPr>
              <a:t>UI</a:t>
            </a:r>
            <a:r>
              <a:rPr lang="ja-JP" altLang="en-US" b="0" i="0" dirty="0">
                <a:solidFill>
                  <a:srgbClr val="37352F"/>
                </a:solidFill>
                <a:effectLst/>
                <a:latin typeface="Inter"/>
              </a:rPr>
              <a:t>フレームワークなどは</a:t>
            </a:r>
            <a:r>
              <a:rPr lang="ja-JP" altLang="en-US" b="0" i="0" dirty="0">
                <a:solidFill>
                  <a:schemeClr val="accent3">
                    <a:lumMod val="50000"/>
                  </a:schemeClr>
                </a:solidFill>
                <a:effectLst/>
                <a:latin typeface="Inter"/>
              </a:rPr>
              <a:t>原則使用しないこと</a:t>
            </a:r>
          </a:p>
          <a:p>
            <a:pPr marL="0" indent="0">
              <a:buNone/>
            </a:pPr>
            <a:r>
              <a:rPr lang="ja-JP" altLang="en-US" dirty="0"/>
              <a:t>リードエンジニアの場合、以下も追加</a:t>
            </a:r>
            <a:endParaRPr lang="en-US" altLang="ja-JP" dirty="0"/>
          </a:p>
          <a:p>
            <a:r>
              <a:rPr lang="en-US" altLang="ja-JP" b="0" i="0" dirty="0">
                <a:solidFill>
                  <a:schemeClr val="accent3">
                    <a:lumMod val="50000"/>
                  </a:schemeClr>
                </a:solidFill>
                <a:effectLst/>
                <a:latin typeface="Inter"/>
              </a:rPr>
              <a:t>TypeScript</a:t>
            </a:r>
            <a:r>
              <a:rPr lang="ja-JP" altLang="en-US" b="0" i="0" dirty="0">
                <a:solidFill>
                  <a:srgbClr val="37352F"/>
                </a:solidFill>
                <a:effectLst/>
                <a:latin typeface="Inter"/>
              </a:rPr>
              <a:t>で記述すること</a:t>
            </a:r>
          </a:p>
          <a:p>
            <a:r>
              <a:rPr lang="ja-JP" altLang="en-US" b="0" i="0" dirty="0">
                <a:solidFill>
                  <a:schemeClr val="accent3">
                    <a:lumMod val="50000"/>
                  </a:schemeClr>
                </a:solidFill>
                <a:effectLst/>
                <a:latin typeface="Inter"/>
              </a:rPr>
              <a:t>テストケース</a:t>
            </a:r>
            <a:r>
              <a:rPr lang="en-US" altLang="ja-JP" b="0" i="0" dirty="0">
                <a:solidFill>
                  <a:schemeClr val="accent3">
                    <a:lumMod val="50000"/>
                  </a:schemeClr>
                </a:solidFill>
                <a:effectLst/>
                <a:latin typeface="Inter"/>
              </a:rPr>
              <a:t>/</a:t>
            </a:r>
            <a:r>
              <a:rPr lang="ja-JP" altLang="en-US" b="0" i="0" dirty="0">
                <a:solidFill>
                  <a:schemeClr val="accent3">
                    <a:lumMod val="50000"/>
                  </a:schemeClr>
                </a:solidFill>
                <a:effectLst/>
                <a:latin typeface="Inter"/>
              </a:rPr>
              <a:t>テストコード</a:t>
            </a:r>
            <a:r>
              <a:rPr lang="ja-JP" altLang="en-US" b="0" i="0" dirty="0">
                <a:solidFill>
                  <a:srgbClr val="37352F"/>
                </a:solidFill>
                <a:effectLst/>
                <a:latin typeface="Inter"/>
              </a:rPr>
              <a:t>を作成すること</a:t>
            </a:r>
          </a:p>
          <a:p>
            <a:r>
              <a:rPr lang="ja-JP" altLang="en-US" b="0" i="0" dirty="0">
                <a:solidFill>
                  <a:srgbClr val="37352F"/>
                </a:solidFill>
                <a:effectLst/>
                <a:latin typeface="Inter"/>
              </a:rPr>
              <a:t>テスト実行時にエラーが発生しないこと</a:t>
            </a:r>
          </a:p>
        </p:txBody>
      </p:sp>
    </p:spTree>
    <p:extLst>
      <p:ext uri="{BB962C8B-B14F-4D97-AF65-F5344CB8AC3E}">
        <p14:creationId xmlns:p14="http://schemas.microsoft.com/office/powerpoint/2010/main" val="108015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B98DE-A872-1F38-F0EE-C992CF36AAEA}"/>
              </a:ext>
            </a:extLst>
          </p:cNvPr>
          <p:cNvSpPr>
            <a:spLocks noGrp="1"/>
          </p:cNvSpPr>
          <p:nvPr>
            <p:ph type="title"/>
          </p:nvPr>
        </p:nvSpPr>
        <p:spPr/>
        <p:txBody>
          <a:bodyPr/>
          <a:lstStyle/>
          <a:p>
            <a:r>
              <a:rPr kumimoji="1" lang="ja-JP" altLang="en-US" dirty="0"/>
              <a:t>試験の制約</a:t>
            </a:r>
          </a:p>
        </p:txBody>
      </p:sp>
      <p:sp>
        <p:nvSpPr>
          <p:cNvPr id="3" name="コンテンツ プレースホルダー 2">
            <a:extLst>
              <a:ext uri="{FF2B5EF4-FFF2-40B4-BE49-F238E27FC236}">
                <a16:creationId xmlns:a16="http://schemas.microsoft.com/office/drawing/2014/main" id="{DE4DF536-495D-0E4C-5EAD-6A18041F9E47}"/>
              </a:ext>
            </a:extLst>
          </p:cNvPr>
          <p:cNvSpPr>
            <a:spLocks noGrp="1"/>
          </p:cNvSpPr>
          <p:nvPr>
            <p:ph idx="1"/>
          </p:nvPr>
        </p:nvSpPr>
        <p:spPr/>
        <p:txBody>
          <a:bodyPr/>
          <a:lstStyle/>
          <a:p>
            <a:pPr marL="0" indent="0">
              <a:buNone/>
            </a:pPr>
            <a:r>
              <a:rPr kumimoji="1" lang="ja-JP" altLang="en-US" dirty="0"/>
              <a:t>その他</a:t>
            </a:r>
            <a:endParaRPr kumimoji="1" lang="en-US" altLang="ja-JP" dirty="0"/>
          </a:p>
          <a:p>
            <a:r>
              <a:rPr kumimoji="1" lang="ja-JP" altLang="en-US" dirty="0"/>
              <a:t>成果物は任意のホスティングサービスへ</a:t>
            </a:r>
            <a:r>
              <a:rPr kumimoji="1" lang="ja-JP" altLang="en-US" dirty="0">
                <a:solidFill>
                  <a:schemeClr val="accent3">
                    <a:lumMod val="50000"/>
                  </a:schemeClr>
                </a:solidFill>
              </a:rPr>
              <a:t>デプロイ</a:t>
            </a:r>
            <a:r>
              <a:rPr kumimoji="1" lang="ja-JP" altLang="en-US" dirty="0"/>
              <a:t>し、閲覧可能にしておくこと</a:t>
            </a:r>
            <a:endParaRPr kumimoji="1" lang="en-US" altLang="ja-JP" dirty="0"/>
          </a:p>
          <a:p>
            <a:r>
              <a:rPr lang="ja-JP" altLang="en-US" dirty="0"/>
              <a:t>セキュリティを考慮して、コードを記述すること</a:t>
            </a:r>
            <a:endParaRPr lang="en-US" altLang="ja-JP" dirty="0"/>
          </a:p>
          <a:p>
            <a:r>
              <a:rPr kumimoji="1" lang="en-US" altLang="ja-JP" dirty="0"/>
              <a:t>Git</a:t>
            </a:r>
            <a:r>
              <a:rPr kumimoji="1" lang="ja-JP" altLang="en-US" dirty="0"/>
              <a:t>のコミット粒度、コミットメッセージも評価の対象</a:t>
            </a:r>
            <a:endParaRPr kumimoji="1" lang="en-US" altLang="ja-JP" dirty="0"/>
          </a:p>
          <a:p>
            <a:r>
              <a:rPr lang="ja-JP" altLang="en-US" dirty="0"/>
              <a:t>コンポーネントの粒度も評価の対象</a:t>
            </a:r>
            <a:endParaRPr kumimoji="1" lang="en-US" altLang="ja-JP" dirty="0"/>
          </a:p>
          <a:p>
            <a:r>
              <a:rPr lang="ja-JP" altLang="en-US" dirty="0">
                <a:solidFill>
                  <a:schemeClr val="accent3">
                    <a:lumMod val="50000"/>
                  </a:schemeClr>
                </a:solidFill>
              </a:rPr>
              <a:t>チーム開発を意識して</a:t>
            </a:r>
            <a:r>
              <a:rPr lang="ja-JP" altLang="en-US" dirty="0"/>
              <a:t>コードを記述すること</a:t>
            </a:r>
            <a:endParaRPr kumimoji="1" lang="ja-JP" altLang="en-US" dirty="0"/>
          </a:p>
        </p:txBody>
      </p:sp>
    </p:spTree>
    <p:extLst>
      <p:ext uri="{BB962C8B-B14F-4D97-AF65-F5344CB8AC3E}">
        <p14:creationId xmlns:p14="http://schemas.microsoft.com/office/powerpoint/2010/main" val="193615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4B2107-9D07-46DA-AA7E-B8C98997E97D}"/>
              </a:ext>
            </a:extLst>
          </p:cNvPr>
          <p:cNvSpPr>
            <a:spLocks noGrp="1"/>
          </p:cNvSpPr>
          <p:nvPr>
            <p:ph type="title"/>
          </p:nvPr>
        </p:nvSpPr>
        <p:spPr/>
        <p:txBody>
          <a:bodyPr/>
          <a:lstStyle/>
          <a:p>
            <a:r>
              <a:rPr kumimoji="1" lang="ja-JP" altLang="en-US" dirty="0"/>
              <a:t>試験の制約から見えること</a:t>
            </a:r>
          </a:p>
        </p:txBody>
      </p:sp>
      <p:sp>
        <p:nvSpPr>
          <p:cNvPr id="3" name="コンテンツ プレースホルダー 2">
            <a:extLst>
              <a:ext uri="{FF2B5EF4-FFF2-40B4-BE49-F238E27FC236}">
                <a16:creationId xmlns:a16="http://schemas.microsoft.com/office/drawing/2014/main" id="{241B1E04-A0A1-B7E4-18D0-4E9C090965C2}"/>
              </a:ext>
            </a:extLst>
          </p:cNvPr>
          <p:cNvSpPr>
            <a:spLocks noGrp="1"/>
          </p:cNvSpPr>
          <p:nvPr>
            <p:ph idx="1"/>
          </p:nvPr>
        </p:nvSpPr>
        <p:spPr>
          <a:xfrm>
            <a:off x="581192" y="2180496"/>
            <a:ext cx="11029615" cy="4480363"/>
          </a:xfrm>
        </p:spPr>
        <p:txBody>
          <a:bodyPr>
            <a:normAutofit lnSpcReduction="10000"/>
          </a:bodyPr>
          <a:lstStyle/>
          <a:p>
            <a:r>
              <a:rPr kumimoji="1" lang="en-US" altLang="ja-JP" dirty="0"/>
              <a:t>React/Angular/Vue</a:t>
            </a:r>
            <a:r>
              <a:rPr kumimoji="1" lang="ja-JP" altLang="en-US" dirty="0"/>
              <a:t>で</a:t>
            </a:r>
            <a:r>
              <a:rPr kumimoji="1" lang="en-US" altLang="ja-JP" dirty="0"/>
              <a:t>SPA</a:t>
            </a:r>
            <a:r>
              <a:rPr kumimoji="1" lang="ja-JP" altLang="en-US" dirty="0"/>
              <a:t>を構成</a:t>
            </a:r>
            <a:endParaRPr lang="en-US" altLang="ja-JP" dirty="0"/>
          </a:p>
          <a:p>
            <a:pPr lvl="1"/>
            <a:r>
              <a:rPr kumimoji="1" lang="en-US" altLang="ja-JP" dirty="0"/>
              <a:t>jQuery</a:t>
            </a:r>
            <a:r>
              <a:rPr kumimoji="1" lang="ja-JP" altLang="en-US" dirty="0"/>
              <a:t>や生</a:t>
            </a:r>
            <a:r>
              <a:rPr kumimoji="1" lang="en-US" altLang="ja-JP" dirty="0"/>
              <a:t>HTML</a:t>
            </a:r>
            <a:r>
              <a:rPr kumimoji="1" lang="ja-JP" altLang="en-US" dirty="0"/>
              <a:t>操作</a:t>
            </a:r>
            <a:r>
              <a:rPr lang="ja-JP" altLang="en-US" dirty="0"/>
              <a:t>などは</a:t>
            </a:r>
            <a:r>
              <a:rPr lang="ja-JP" altLang="en-US" dirty="0">
                <a:solidFill>
                  <a:schemeClr val="accent3">
                    <a:lumMod val="50000"/>
                  </a:schemeClr>
                </a:solidFill>
              </a:rPr>
              <a:t>求められていない</a:t>
            </a:r>
            <a:endParaRPr lang="en-US" altLang="ja-JP" dirty="0">
              <a:solidFill>
                <a:schemeClr val="accent3">
                  <a:lumMod val="50000"/>
                </a:schemeClr>
              </a:solidFill>
            </a:endParaRPr>
          </a:p>
          <a:p>
            <a:pPr lvl="1"/>
            <a:r>
              <a:rPr lang="en-US" altLang="ja-JP" dirty="0">
                <a:solidFill>
                  <a:schemeClr val="accent3">
                    <a:lumMod val="50000"/>
                  </a:schemeClr>
                </a:solidFill>
              </a:rPr>
              <a:t>React/Angular/Vue</a:t>
            </a:r>
            <a:r>
              <a:rPr lang="ja-JP" altLang="en-US" dirty="0"/>
              <a:t>いずれかの開発経験がほしい</a:t>
            </a:r>
            <a:endParaRPr lang="en-US" altLang="ja-JP" dirty="0"/>
          </a:p>
          <a:p>
            <a:r>
              <a:rPr kumimoji="1" lang="ja-JP" altLang="en-US" dirty="0"/>
              <a:t>スマホ対応のレスポンシブデザイン＋</a:t>
            </a:r>
            <a:r>
              <a:rPr kumimoji="1" lang="en-US" altLang="ja-JP" dirty="0"/>
              <a:t>CSS</a:t>
            </a:r>
            <a:r>
              <a:rPr kumimoji="1" lang="ja-JP" altLang="en-US" dirty="0"/>
              <a:t>モジュール使用禁止</a:t>
            </a:r>
            <a:endParaRPr kumimoji="1" lang="en-US" altLang="ja-JP" dirty="0"/>
          </a:p>
          <a:p>
            <a:pPr lvl="1"/>
            <a:r>
              <a:rPr lang="ja-JP" altLang="en-US" dirty="0"/>
              <a:t>自分で画面をリアクティブ対応できるようにするすべを知っている必要がある</a:t>
            </a:r>
            <a:endParaRPr lang="en-US" altLang="ja-JP" dirty="0"/>
          </a:p>
          <a:p>
            <a:r>
              <a:rPr lang="en-US" altLang="ja-JP" dirty="0"/>
              <a:t>Linter + Formatter</a:t>
            </a:r>
            <a:r>
              <a:rPr lang="ja-JP" altLang="en-US" dirty="0"/>
              <a:t>を事前に指定</a:t>
            </a:r>
            <a:endParaRPr lang="en-US" altLang="ja-JP" dirty="0"/>
          </a:p>
          <a:p>
            <a:pPr lvl="1"/>
            <a:r>
              <a:rPr lang="en-US" altLang="ja-JP" dirty="0"/>
              <a:t>ESLint</a:t>
            </a:r>
            <a:r>
              <a:rPr lang="ja-JP" altLang="en-US" dirty="0"/>
              <a:t>と</a:t>
            </a:r>
            <a:r>
              <a:rPr lang="en-US" altLang="ja-JP" dirty="0"/>
              <a:t>Prettier</a:t>
            </a:r>
            <a:r>
              <a:rPr lang="ja-JP" altLang="en-US" dirty="0"/>
              <a:t>が使える人であってほしい</a:t>
            </a:r>
            <a:endParaRPr lang="en-US" altLang="ja-JP" dirty="0"/>
          </a:p>
          <a:p>
            <a:r>
              <a:rPr kumimoji="1" lang="ja-JP" altLang="en-US" dirty="0"/>
              <a:t>開発経験者には</a:t>
            </a:r>
            <a:r>
              <a:rPr kumimoji="1" lang="en-US" altLang="ja-JP" dirty="0"/>
              <a:t>TypeScript</a:t>
            </a:r>
            <a:r>
              <a:rPr kumimoji="1" lang="ja-JP" altLang="en-US" dirty="0"/>
              <a:t>を要求</a:t>
            </a:r>
            <a:endParaRPr lang="en-US" altLang="ja-JP" dirty="0"/>
          </a:p>
          <a:p>
            <a:pPr lvl="1"/>
            <a:r>
              <a:rPr kumimoji="1" lang="en-US" altLang="ja-JP" dirty="0"/>
              <a:t>TypeScript</a:t>
            </a:r>
            <a:r>
              <a:rPr kumimoji="1" lang="ja-JP" altLang="en-US" dirty="0"/>
              <a:t>はゆくゆく使えるような人であってほしい</a:t>
            </a:r>
            <a:endParaRPr kumimoji="1" lang="en-US" altLang="ja-JP" dirty="0"/>
          </a:p>
          <a:p>
            <a:r>
              <a:rPr kumimoji="1" lang="ja-JP" altLang="en-US" dirty="0"/>
              <a:t>チーム開発を意識してコーディングすること</a:t>
            </a:r>
            <a:endParaRPr kumimoji="1" lang="en-US" altLang="ja-JP" dirty="0"/>
          </a:p>
          <a:p>
            <a:pPr lvl="1"/>
            <a:r>
              <a:rPr kumimoji="1" lang="ja-JP" altLang="en-US" dirty="0"/>
              <a:t>チームで</a:t>
            </a:r>
            <a:r>
              <a:rPr kumimoji="1" lang="en-US" altLang="ja-JP" dirty="0"/>
              <a:t>PR</a:t>
            </a:r>
            <a:r>
              <a:rPr kumimoji="1" lang="ja-JP" altLang="en-US" dirty="0"/>
              <a:t>を出せるようなコミット粒度を求めている</a:t>
            </a:r>
            <a:endParaRPr kumimoji="1" lang="en-US" altLang="ja-JP" dirty="0"/>
          </a:p>
          <a:p>
            <a:pPr lvl="1"/>
            <a:r>
              <a:rPr lang="ja-JP" altLang="en-US" dirty="0"/>
              <a:t>ディレクトリ構成や、コンポーネント粒度も他の人が見てもわかりやすいものを求めている</a:t>
            </a:r>
            <a:endParaRPr kumimoji="1" lang="en-US" altLang="ja-JP" dirty="0"/>
          </a:p>
          <a:p>
            <a:pPr lvl="1"/>
            <a:endParaRPr kumimoji="1" lang="en-US" altLang="ja-JP" dirty="0"/>
          </a:p>
        </p:txBody>
      </p:sp>
    </p:spTree>
    <p:extLst>
      <p:ext uri="{BB962C8B-B14F-4D97-AF65-F5344CB8AC3E}">
        <p14:creationId xmlns:p14="http://schemas.microsoft.com/office/powerpoint/2010/main" val="65765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5C727-379C-14F9-E1FD-014DEE819A9C}"/>
              </a:ext>
            </a:extLst>
          </p:cNvPr>
          <p:cNvSpPr>
            <a:spLocks noGrp="1"/>
          </p:cNvSpPr>
          <p:nvPr>
            <p:ph type="title"/>
          </p:nvPr>
        </p:nvSpPr>
        <p:spPr/>
        <p:txBody>
          <a:bodyPr/>
          <a:lstStyle/>
          <a:p>
            <a:r>
              <a:rPr kumimoji="1" lang="ja-JP" altLang="en-US" dirty="0"/>
              <a:t>試験から見えること</a:t>
            </a:r>
          </a:p>
        </p:txBody>
      </p:sp>
      <p:sp>
        <p:nvSpPr>
          <p:cNvPr id="3" name="コンテンツ プレースホルダー 2">
            <a:extLst>
              <a:ext uri="{FF2B5EF4-FFF2-40B4-BE49-F238E27FC236}">
                <a16:creationId xmlns:a16="http://schemas.microsoft.com/office/drawing/2014/main" id="{BE5FA4B7-2A0E-C0B9-673F-3475F879552C}"/>
              </a:ext>
            </a:extLst>
          </p:cNvPr>
          <p:cNvSpPr>
            <a:spLocks noGrp="1"/>
          </p:cNvSpPr>
          <p:nvPr>
            <p:ph idx="1"/>
          </p:nvPr>
        </p:nvSpPr>
        <p:spPr/>
        <p:txBody>
          <a:bodyPr/>
          <a:lstStyle/>
          <a:p>
            <a:r>
              <a:rPr kumimoji="1" lang="ja-JP" altLang="en-US" dirty="0"/>
              <a:t>テストではカバレッジも見られる</a:t>
            </a:r>
            <a:endParaRPr kumimoji="1" lang="en-US" altLang="ja-JP" dirty="0"/>
          </a:p>
          <a:p>
            <a:pPr lvl="1"/>
            <a:r>
              <a:rPr lang="ja-JP" altLang="en-US" dirty="0"/>
              <a:t>デグレを防ぐユニットテストが求められ</a:t>
            </a:r>
            <a:r>
              <a:rPr lang="en-US" altLang="ja-JP" dirty="0"/>
              <a:t>E2E</a:t>
            </a:r>
            <a:r>
              <a:rPr lang="ja-JP" altLang="en-US" dirty="0"/>
              <a:t>とかまでは求められていない。</a:t>
            </a:r>
            <a:endParaRPr kumimoji="1" lang="ja-JP" altLang="en-US" dirty="0"/>
          </a:p>
        </p:txBody>
      </p:sp>
    </p:spTree>
    <p:extLst>
      <p:ext uri="{BB962C8B-B14F-4D97-AF65-F5344CB8AC3E}">
        <p14:creationId xmlns:p14="http://schemas.microsoft.com/office/powerpoint/2010/main" val="1600962888"/>
      </p:ext>
    </p:extLst>
  </p:cSld>
  <p:clrMapOvr>
    <a:masterClrMapping/>
  </p:clrMapOvr>
</p:sld>
</file>

<file path=ppt/theme/theme1.xml><?xml version="1.0" encoding="utf-8"?>
<a:theme xmlns:a="http://schemas.openxmlformats.org/drawingml/2006/main" name="配当">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ユーザー定義 1">
      <a:majorFont>
        <a:latin typeface="Noto Sans JP"/>
        <a:ea typeface="Noto Sans JP"/>
        <a:cs typeface=""/>
      </a:majorFont>
      <a:minorFont>
        <a:latin typeface="Noto Sans JP"/>
        <a:ea typeface="Noto Sans JP"/>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TM03457464[[fn=配当]]</Template>
  <TotalTime>1037</TotalTime>
  <Words>1643</Words>
  <Application>Microsoft Office PowerPoint</Application>
  <PresentationFormat>ワイド画面</PresentationFormat>
  <Paragraphs>218</Paragraphs>
  <Slides>33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33</vt:i4>
      </vt:variant>
    </vt:vector>
  </HeadingPairs>
  <TitlesOfParts>
    <vt:vector size="38" baseType="lpstr">
      <vt:lpstr>Inter</vt:lpstr>
      <vt:lpstr>Noto Sans JP</vt:lpstr>
      <vt:lpstr>Arial</vt:lpstr>
      <vt:lpstr>Wingdings 2</vt:lpstr>
      <vt:lpstr>配当</vt:lpstr>
      <vt:lpstr>テック企業の採用試験から見る、フロントエンドコーダーに求められているもの</vt:lpstr>
      <vt:lpstr>自己紹介</vt:lpstr>
      <vt:lpstr>「ゆめみ」のフロントエンド試験が公開されました</vt:lpstr>
      <vt:lpstr>試験の概要</vt:lpstr>
      <vt:lpstr>試験の概要</vt:lpstr>
      <vt:lpstr>試験の制約</vt:lpstr>
      <vt:lpstr>試験の制約</vt:lpstr>
      <vt:lpstr>試験の制約から見えること</vt:lpstr>
      <vt:lpstr>試験から見えること</vt:lpstr>
      <vt:lpstr>フロントエンドコーディング試験で確認していること</vt:lpstr>
      <vt:lpstr>試験で確認していることからわかること</vt:lpstr>
      <vt:lpstr>というわけで作ってみた</vt:lpstr>
      <vt:lpstr>成果物</vt:lpstr>
      <vt:lpstr>成果物について解説</vt:lpstr>
      <vt:lpstr>Viteについて</vt:lpstr>
      <vt:lpstr>ESLint + Prettier</vt:lpstr>
      <vt:lpstr>ESLint + Prettier</vt:lpstr>
      <vt:lpstr>グラフツール C3.js</vt:lpstr>
      <vt:lpstr>テストツール Vitest</vt:lpstr>
      <vt:lpstr>Vue3でのテストの書き方　描画コンポーネント</vt:lpstr>
      <vt:lpstr>Vue3でのテストの書き方　描画コンポーネント</vt:lpstr>
      <vt:lpstr>Vue3でのテストの書き方　描画コンポーネント</vt:lpstr>
      <vt:lpstr>Vue3でのテストの書き方　描画コンポーネント</vt:lpstr>
      <vt:lpstr>Vue3でのテストの書き方　State</vt:lpstr>
      <vt:lpstr>Vue3でのテストの書き方　State</vt:lpstr>
      <vt:lpstr>結果…</vt:lpstr>
      <vt:lpstr>結果…</vt:lpstr>
      <vt:lpstr>Netlifyについて</vt:lpstr>
      <vt:lpstr>Netlify Functionsとは</vt:lpstr>
      <vt:lpstr>Netlify Functionsとは</vt:lpstr>
      <vt:lpstr>まとめ</vt:lpstr>
      <vt:lpstr>まとめ</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テック企業の採用試験から見る、フロントエンドコーダーに求められているもの</dc:title>
  <dc:creator>末廣 貫己</dc:creator>
  <cp:lastModifiedBy>末廣 貫己</cp:lastModifiedBy>
  <cp:revision>12</cp:revision>
  <dcterms:created xsi:type="dcterms:W3CDTF">2022-05-23T00:07:24Z</dcterms:created>
  <dcterms:modified xsi:type="dcterms:W3CDTF">2022-05-27T06:43:08Z</dcterms:modified>
</cp:coreProperties>
</file>