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471" r:id="rId2"/>
    <p:sldId id="473" r:id="rId3"/>
    <p:sldId id="483" r:id="rId4"/>
    <p:sldId id="484" r:id="rId5"/>
    <p:sldId id="485" r:id="rId6"/>
    <p:sldId id="486" r:id="rId7"/>
    <p:sldId id="487" r:id="rId8"/>
    <p:sldId id="472" r:id="rId9"/>
    <p:sldId id="407" r:id="rId10"/>
    <p:sldId id="489" r:id="rId11"/>
    <p:sldId id="491" r:id="rId12"/>
    <p:sldId id="490" r:id="rId13"/>
    <p:sldId id="475" r:id="rId14"/>
    <p:sldId id="467" r:id="rId15"/>
    <p:sldId id="470" r:id="rId16"/>
    <p:sldId id="488" r:id="rId17"/>
    <p:sldId id="465" r:id="rId18"/>
    <p:sldId id="468" r:id="rId19"/>
    <p:sldId id="408" r:id="rId20"/>
    <p:sldId id="410" r:id="rId21"/>
    <p:sldId id="411" r:id="rId22"/>
    <p:sldId id="412" r:id="rId23"/>
    <p:sldId id="413" r:id="rId24"/>
    <p:sldId id="414" r:id="rId25"/>
    <p:sldId id="415" r:id="rId26"/>
    <p:sldId id="417" r:id="rId27"/>
    <p:sldId id="418" r:id="rId28"/>
    <p:sldId id="419" r:id="rId29"/>
    <p:sldId id="492" r:id="rId30"/>
    <p:sldId id="446" r:id="rId31"/>
    <p:sldId id="447" r:id="rId32"/>
    <p:sldId id="449" r:id="rId33"/>
    <p:sldId id="450" r:id="rId34"/>
    <p:sldId id="469" r:id="rId35"/>
    <p:sldId id="451" r:id="rId36"/>
    <p:sldId id="477" r:id="rId37"/>
    <p:sldId id="478" r:id="rId38"/>
    <p:sldId id="479" r:id="rId39"/>
    <p:sldId id="481" r:id="rId40"/>
    <p:sldId id="482" r:id="rId41"/>
    <p:sldId id="47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EA98B-5F74-419C-AB73-600355AA61A2}" type="datetimeFigureOut">
              <a:rPr lang="en-IN" smtClean="0"/>
              <a:t>01-09-2023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D28E9-980F-4FB9-B500-76231C60D340}" type="slidenum">
              <a:rPr lang="en-IN" smtClean="0"/>
              <a:t>‹#›</a:t>
            </a:fld>
            <a:endParaRPr lang="en-IN"/>
          </a:p>
        </p:txBody>
      </p:sp>
    </p:spTree>
    <p:extLst>
      <p:ext uri="{BB962C8B-B14F-4D97-AF65-F5344CB8AC3E}">
        <p14:creationId xmlns:p14="http://schemas.microsoft.com/office/powerpoint/2010/main" val="189784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acdd7d1e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acdd7d1e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cb3e5cc1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cb3e5cc1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fcb3e5cc10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fcb3e5cc1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f84bda66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f84bda66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f84bda660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f84bda660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00b9c7ff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00b9c7ff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100b9c7ff7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100b9c7ff7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00b9c7ff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00b9c7ff7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cb3e5cc1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cb3e5cc1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fcb3e5cc1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fcb3e5cc1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fcb3e5cc1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fcb3e5cc1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fcb3e5cc1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fcb3e5cc1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cb3e5cc1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cb3e5cc1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fcb3e5cc1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fcb3e5cc1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fcb3e5cc1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fcb3e5cc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fcb3e5cc1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fcb3e5cc1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721A29-68EC-44D1-BD4A-B0A2F7ACADC8}"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190360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21A29-68EC-44D1-BD4A-B0A2F7ACADC8}"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355801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21A29-68EC-44D1-BD4A-B0A2F7ACADC8}"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278355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cxnSp>
        <p:nvCxnSpPr>
          <p:cNvPr id="20" name="Google Shape;20;p4"/>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958433"/>
            <a:ext cx="11360800" cy="4133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5601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21A29-68EC-44D1-BD4A-B0A2F7ACADC8}"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206500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721A29-68EC-44D1-BD4A-B0A2F7ACADC8}"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309828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21A29-68EC-44D1-BD4A-B0A2F7ACADC8}"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195883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721A29-68EC-44D1-BD4A-B0A2F7ACADC8}"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192540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721A29-68EC-44D1-BD4A-B0A2F7ACADC8}"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40788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21A29-68EC-44D1-BD4A-B0A2F7ACADC8}"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137993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721A29-68EC-44D1-BD4A-B0A2F7ACADC8}"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112187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721A29-68EC-44D1-BD4A-B0A2F7ACADC8}"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3EF10-2C90-4A1C-B321-BF98A4B9CC0C}" type="slidenum">
              <a:rPr lang="en-US" smtClean="0"/>
              <a:t>‹#›</a:t>
            </a:fld>
            <a:endParaRPr lang="en-US"/>
          </a:p>
        </p:txBody>
      </p:sp>
    </p:spTree>
    <p:extLst>
      <p:ext uri="{BB962C8B-B14F-4D97-AF65-F5344CB8AC3E}">
        <p14:creationId xmlns:p14="http://schemas.microsoft.com/office/powerpoint/2010/main" val="121841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21A29-68EC-44D1-BD4A-B0A2F7ACADC8}" type="datetimeFigureOut">
              <a:rPr lang="en-US" smtClean="0"/>
              <a:t>9/1/2023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3EF10-2C90-4A1C-B321-BF98A4B9CC0C}" type="slidenum">
              <a:rPr lang="en-US" smtClean="0"/>
              <a:t>‹#›</a:t>
            </a:fld>
            <a:endParaRPr lang="en-US"/>
          </a:p>
        </p:txBody>
      </p:sp>
    </p:spTree>
    <p:extLst>
      <p:ext uri="{BB962C8B-B14F-4D97-AF65-F5344CB8AC3E}">
        <p14:creationId xmlns:p14="http://schemas.microsoft.com/office/powerpoint/2010/main" val="42690411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dn.who.int/media/docs/default-source/substance-use/icd10clinicaldiagnosis.pdf?sfvrsn=96aa4de5_9&amp;ua=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E7E0-1FFF-54CD-919B-5F6DD4FCF143}"/>
              </a:ext>
            </a:extLst>
          </p:cNvPr>
          <p:cNvSpPr>
            <a:spLocks noGrp="1"/>
          </p:cNvSpPr>
          <p:nvPr>
            <p:ph type="title"/>
          </p:nvPr>
        </p:nvSpPr>
        <p:spPr/>
        <p:txBody>
          <a:bodyPr/>
          <a:lstStyle/>
          <a:p>
            <a:r>
              <a:rPr lang="en-IN" dirty="0"/>
              <a:t>Substance use</a:t>
            </a:r>
          </a:p>
        </p:txBody>
      </p:sp>
      <p:pic>
        <p:nvPicPr>
          <p:cNvPr id="7" name="Content Placeholder 6">
            <a:extLst>
              <a:ext uri="{FF2B5EF4-FFF2-40B4-BE49-F238E27FC236}">
                <a16:creationId xmlns:a16="http://schemas.microsoft.com/office/drawing/2014/main" id="{F4C7DC8B-4CFC-A2F0-EC4C-96AFFEC60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9" y="1383527"/>
            <a:ext cx="11465781" cy="5109348"/>
          </a:xfrm>
        </p:spPr>
      </p:pic>
    </p:spTree>
    <p:extLst>
      <p:ext uri="{BB962C8B-B14F-4D97-AF65-F5344CB8AC3E}">
        <p14:creationId xmlns:p14="http://schemas.microsoft.com/office/powerpoint/2010/main" val="397677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AFFB-3049-40D4-E595-5C397D1398C4}"/>
              </a:ext>
            </a:extLst>
          </p:cNvPr>
          <p:cNvSpPr>
            <a:spLocks noGrp="1"/>
          </p:cNvSpPr>
          <p:nvPr>
            <p:ph type="title"/>
          </p:nvPr>
        </p:nvSpPr>
        <p:spPr/>
        <p:txBody>
          <a:bodyPr/>
          <a:lstStyle/>
          <a:p>
            <a:r>
              <a:rPr lang="en-IN" dirty="0"/>
              <a:t>Courtesy: Hariharan (2019)</a:t>
            </a:r>
          </a:p>
        </p:txBody>
      </p:sp>
      <p:sp>
        <p:nvSpPr>
          <p:cNvPr id="3" name="Text Placeholder 2">
            <a:extLst>
              <a:ext uri="{FF2B5EF4-FFF2-40B4-BE49-F238E27FC236}">
                <a16:creationId xmlns:a16="http://schemas.microsoft.com/office/drawing/2014/main" id="{8FE970D0-4686-D8A5-3888-B65CF51EC8E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B7B2AC0-E270-B08E-9AEC-3E818D9E6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99" y="1669774"/>
            <a:ext cx="11598821" cy="4802588"/>
          </a:xfrm>
          <a:prstGeom prst="rect">
            <a:avLst/>
          </a:prstGeom>
        </p:spPr>
      </p:pic>
    </p:spTree>
    <p:extLst>
      <p:ext uri="{BB962C8B-B14F-4D97-AF65-F5344CB8AC3E}">
        <p14:creationId xmlns:p14="http://schemas.microsoft.com/office/powerpoint/2010/main" val="64952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316E-5EDF-8716-5B9F-6125754E7C1A}"/>
              </a:ext>
            </a:extLst>
          </p:cNvPr>
          <p:cNvSpPr>
            <a:spLocks noGrp="1"/>
          </p:cNvSpPr>
          <p:nvPr>
            <p:ph type="title"/>
          </p:nvPr>
        </p:nvSpPr>
        <p:spPr>
          <a:xfrm>
            <a:off x="415600" y="168442"/>
            <a:ext cx="11360800" cy="1331495"/>
          </a:xfrm>
        </p:spPr>
        <p:txBody>
          <a:bodyPr>
            <a:normAutofit fontScale="90000"/>
          </a:bodyPr>
          <a:lstStyle/>
          <a:p>
            <a:r>
              <a:rPr lang="en-IN" dirty="0" err="1"/>
              <a:t>Jellnek</a:t>
            </a:r>
            <a:r>
              <a:rPr lang="en-IN" dirty="0"/>
              <a:t> (2018)- 4 stages of alcoholism </a:t>
            </a:r>
            <a:br>
              <a:rPr lang="en-IN" dirty="0"/>
            </a:br>
            <a:endParaRPr lang="en-IN" dirty="0"/>
          </a:p>
        </p:txBody>
      </p:sp>
      <p:sp>
        <p:nvSpPr>
          <p:cNvPr id="3" name="Text Placeholder 2">
            <a:extLst>
              <a:ext uri="{FF2B5EF4-FFF2-40B4-BE49-F238E27FC236}">
                <a16:creationId xmlns:a16="http://schemas.microsoft.com/office/drawing/2014/main" id="{F972E692-3562-B189-F433-14866F83B7AC}"/>
              </a:ext>
            </a:extLst>
          </p:cNvPr>
          <p:cNvSpPr>
            <a:spLocks noGrp="1"/>
          </p:cNvSpPr>
          <p:nvPr>
            <p:ph type="body" idx="1"/>
          </p:nvPr>
        </p:nvSpPr>
        <p:spPr/>
        <p:txBody>
          <a:bodyPr/>
          <a:lstStyle/>
          <a:p>
            <a:pPr lvl="1"/>
            <a:endParaRPr lang="en-IN" dirty="0"/>
          </a:p>
          <a:p>
            <a:endParaRPr lang="en-IN" dirty="0"/>
          </a:p>
          <a:p>
            <a:endParaRPr lang="en-IN" dirty="0"/>
          </a:p>
        </p:txBody>
      </p:sp>
      <p:pic>
        <p:nvPicPr>
          <p:cNvPr id="5" name="Picture 4">
            <a:extLst>
              <a:ext uri="{FF2B5EF4-FFF2-40B4-BE49-F238E27FC236}">
                <a16:creationId xmlns:a16="http://schemas.microsoft.com/office/drawing/2014/main" id="{EBA94D11-839E-9548-EE2F-3281F08C4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1090863"/>
            <a:ext cx="12259655" cy="5702969"/>
          </a:xfrm>
          <a:prstGeom prst="rect">
            <a:avLst/>
          </a:prstGeom>
        </p:spPr>
      </p:pic>
    </p:spTree>
    <p:extLst>
      <p:ext uri="{BB962C8B-B14F-4D97-AF65-F5344CB8AC3E}">
        <p14:creationId xmlns:p14="http://schemas.microsoft.com/office/powerpoint/2010/main" val="200289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52D6-3D82-845B-9C1F-BD61A718C47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9588F5C-95D7-4196-2512-DFD48ACFB68E}"/>
              </a:ext>
            </a:extLst>
          </p:cNvPr>
          <p:cNvSpPr>
            <a:spLocks noGrp="1"/>
          </p:cNvSpPr>
          <p:nvPr>
            <p:ph type="body" idx="1"/>
          </p:nvPr>
        </p:nvSpPr>
        <p:spPr/>
        <p:txBody>
          <a:bodyPr/>
          <a:lstStyle/>
          <a:p>
            <a:pPr marL="457189" indent="-426709">
              <a:lnSpc>
                <a:spcPct val="100000"/>
              </a:lnSpc>
              <a:spcBef>
                <a:spcPts val="1333"/>
              </a:spcBef>
              <a:buClr>
                <a:schemeClr val="dk2"/>
              </a:buClr>
              <a:buSzPct val="80000"/>
              <a:buFont typeface="Noto Sans Symbols"/>
              <a:buChar char="►"/>
            </a:pPr>
            <a:r>
              <a:rPr lang="en-US" sz="2800" dirty="0">
                <a:latin typeface="Century Gothic"/>
                <a:ea typeface="Century Gothic"/>
                <a:cs typeface="Century Gothic"/>
                <a:sym typeface="Century Gothic"/>
              </a:rPr>
              <a:t>Quantity consumed, frequency and variability (regularity)</a:t>
            </a:r>
          </a:p>
          <a:p>
            <a:pPr marL="0" indent="0">
              <a:lnSpc>
                <a:spcPct val="100000"/>
              </a:lnSpc>
              <a:spcBef>
                <a:spcPts val="1333"/>
              </a:spcBef>
              <a:buNone/>
            </a:pPr>
            <a:r>
              <a:rPr lang="en-US" sz="2800" dirty="0">
                <a:latin typeface="Century Gothic"/>
                <a:ea typeface="Century Gothic"/>
                <a:cs typeface="Century Gothic"/>
                <a:sym typeface="Century Gothic"/>
              </a:rPr>
              <a:t>3 Cs- compulsion, loss of control, and continued use </a:t>
            </a:r>
            <a:r>
              <a:rPr lang="en-US" sz="2800" dirty="0" err="1">
                <a:latin typeface="Century Gothic"/>
                <a:ea typeface="Century Gothic"/>
                <a:cs typeface="Century Gothic"/>
                <a:sym typeface="Century Gothic"/>
              </a:rPr>
              <a:t>inspite</a:t>
            </a:r>
            <a:r>
              <a:rPr lang="en-US" sz="2800" dirty="0">
                <a:latin typeface="Century Gothic"/>
                <a:ea typeface="Century Gothic"/>
                <a:cs typeface="Century Gothic"/>
                <a:sym typeface="Century Gothic"/>
              </a:rPr>
              <a:t> of adverse consequences (Coombs, 1997; Smith &amp; Seymour, 2001)</a:t>
            </a:r>
          </a:p>
          <a:p>
            <a:pPr marL="0" indent="0">
              <a:lnSpc>
                <a:spcPct val="100000"/>
              </a:lnSpc>
              <a:spcBef>
                <a:spcPts val="1333"/>
              </a:spcBef>
              <a:buNone/>
            </a:pPr>
            <a:r>
              <a:rPr lang="en-US" sz="2800" dirty="0">
                <a:latin typeface="Century Gothic"/>
                <a:ea typeface="Century Gothic"/>
                <a:cs typeface="Century Gothic"/>
                <a:sym typeface="Century Gothic"/>
              </a:rPr>
              <a:t>Conflict with law</a:t>
            </a:r>
          </a:p>
          <a:p>
            <a:pPr marL="457200" indent="-457200">
              <a:lnSpc>
                <a:spcPct val="100000"/>
              </a:lnSpc>
              <a:spcBef>
                <a:spcPts val="1333"/>
              </a:spcBef>
            </a:pPr>
            <a:r>
              <a:rPr lang="en-US" sz="2800" dirty="0">
                <a:latin typeface="Century Gothic"/>
                <a:ea typeface="Century Gothic"/>
                <a:cs typeface="Century Gothic"/>
                <a:sym typeface="Century Gothic"/>
              </a:rPr>
              <a:t>Moral, legal, medical and psychological dimensions</a:t>
            </a:r>
          </a:p>
          <a:p>
            <a:pPr marL="457200" indent="-457200">
              <a:lnSpc>
                <a:spcPct val="100000"/>
              </a:lnSpc>
              <a:spcBef>
                <a:spcPts val="1333"/>
              </a:spcBef>
            </a:pPr>
            <a:r>
              <a:rPr lang="en-US" sz="2800" dirty="0">
                <a:latin typeface="Century Gothic"/>
                <a:ea typeface="Century Gothic"/>
                <a:cs typeface="Century Gothic"/>
                <a:sym typeface="Century Gothic"/>
              </a:rPr>
              <a:t>Morbidity and mortality</a:t>
            </a:r>
          </a:p>
          <a:p>
            <a:endParaRPr lang="en-IN" dirty="0"/>
          </a:p>
        </p:txBody>
      </p:sp>
    </p:spTree>
    <p:extLst>
      <p:ext uri="{BB962C8B-B14F-4D97-AF65-F5344CB8AC3E}">
        <p14:creationId xmlns:p14="http://schemas.microsoft.com/office/powerpoint/2010/main" val="302021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5E4-156D-5F9A-17AD-5A9FE20074A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0F22C68-228F-C18C-73AF-0C19B4211384}"/>
              </a:ext>
            </a:extLst>
          </p:cNvPr>
          <p:cNvSpPr>
            <a:spLocks noGrp="1"/>
          </p:cNvSpPr>
          <p:nvPr>
            <p:ph type="body" idx="1"/>
          </p:nvPr>
        </p:nvSpPr>
        <p:spPr/>
        <p:txBody>
          <a:bodyPr/>
          <a:lstStyle/>
          <a:p>
            <a:endParaRPr lang="en-IN" dirty="0"/>
          </a:p>
        </p:txBody>
      </p:sp>
      <p:pic>
        <p:nvPicPr>
          <p:cNvPr id="4" name="Google Shape;790;p131">
            <a:extLst>
              <a:ext uri="{FF2B5EF4-FFF2-40B4-BE49-F238E27FC236}">
                <a16:creationId xmlns:a16="http://schemas.microsoft.com/office/drawing/2014/main" id="{D82783F9-5D70-3FD5-78D8-0B92A3B71BE1}"/>
              </a:ext>
            </a:extLst>
          </p:cNvPr>
          <p:cNvPicPr preferRelativeResize="0"/>
          <p:nvPr/>
        </p:nvPicPr>
        <p:blipFill>
          <a:blip r:embed="rId2">
            <a:alphaModFix/>
          </a:blip>
          <a:stretch>
            <a:fillRect/>
          </a:stretch>
        </p:blipFill>
        <p:spPr>
          <a:xfrm>
            <a:off x="198784" y="572494"/>
            <a:ext cx="11577616" cy="5860111"/>
          </a:xfrm>
          <a:prstGeom prst="rect">
            <a:avLst/>
          </a:prstGeom>
          <a:noFill/>
          <a:ln>
            <a:noFill/>
          </a:ln>
        </p:spPr>
      </p:pic>
    </p:spTree>
    <p:extLst>
      <p:ext uri="{BB962C8B-B14F-4D97-AF65-F5344CB8AC3E}">
        <p14:creationId xmlns:p14="http://schemas.microsoft.com/office/powerpoint/2010/main" val="392646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0726-723C-CE57-536E-AC80ADBFE9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D0D3DD-52FE-6223-069F-8185DCFD5C0C}"/>
              </a:ext>
            </a:extLst>
          </p:cNvPr>
          <p:cNvSpPr>
            <a:spLocks noGrp="1"/>
          </p:cNvSpPr>
          <p:nvPr>
            <p:ph idx="1"/>
          </p:nvPr>
        </p:nvSpPr>
        <p:spPr/>
        <p:txBody>
          <a:bodyPr>
            <a:normAutofit fontScale="92500" lnSpcReduction="20000"/>
          </a:bodyPr>
          <a:lstStyle/>
          <a:p>
            <a:r>
              <a:rPr lang="en-IN" dirty="0"/>
              <a:t>Impacts individuals and families </a:t>
            </a:r>
          </a:p>
          <a:p>
            <a:r>
              <a:rPr lang="en-IN" dirty="0"/>
              <a:t>Smoking and drinking as fashionable in the media – what about the other side?</a:t>
            </a:r>
          </a:p>
          <a:p>
            <a:r>
              <a:rPr lang="en-IN" dirty="0"/>
              <a:t>Prevention is better than cure</a:t>
            </a:r>
          </a:p>
          <a:p>
            <a:r>
              <a:rPr lang="en-IN" dirty="0"/>
              <a:t>Seek help if needed –deaddiction centres/ mental health facility </a:t>
            </a:r>
          </a:p>
          <a:p>
            <a:r>
              <a:rPr lang="en-IN" dirty="0"/>
              <a:t>Stress and substance use-lacking personal autonomy, personal identity- grownup children tied to apron strings of the parents, comparison and critical comments (despair, shame, hostility), people treated as commodity in IPV/DV (physical, sexual, emotional and economic abuse)</a:t>
            </a:r>
          </a:p>
          <a:p>
            <a:pPr lvl="1"/>
            <a:r>
              <a:rPr lang="en-IN" dirty="0"/>
              <a:t>Low frustration tolerance-parents </a:t>
            </a:r>
          </a:p>
          <a:p>
            <a:pPr lvl="1"/>
            <a:r>
              <a:rPr lang="en-IN" dirty="0"/>
              <a:t>People becoming just information seekers-lack of Concern, Acceptance, Respect, Empathy (CARE)</a:t>
            </a:r>
          </a:p>
          <a:p>
            <a:pPr marL="0" indent="0">
              <a:buNone/>
            </a:pPr>
            <a:r>
              <a:rPr lang="en-IN" dirty="0"/>
              <a:t>	</a:t>
            </a:r>
          </a:p>
        </p:txBody>
      </p:sp>
    </p:spTree>
    <p:extLst>
      <p:ext uri="{BB962C8B-B14F-4D97-AF65-F5344CB8AC3E}">
        <p14:creationId xmlns:p14="http://schemas.microsoft.com/office/powerpoint/2010/main" val="337164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D1B6-07F7-0C98-066C-34621E655085}"/>
              </a:ext>
            </a:extLst>
          </p:cNvPr>
          <p:cNvSpPr>
            <a:spLocks noGrp="1"/>
          </p:cNvSpPr>
          <p:nvPr>
            <p:ph type="title"/>
          </p:nvPr>
        </p:nvSpPr>
        <p:spPr/>
        <p:txBody>
          <a:bodyPr/>
          <a:lstStyle/>
          <a:p>
            <a:r>
              <a:rPr lang="en-IN" dirty="0"/>
              <a:t>Alcohol-effects</a:t>
            </a:r>
          </a:p>
        </p:txBody>
      </p:sp>
      <p:sp>
        <p:nvSpPr>
          <p:cNvPr id="3" name="Content Placeholder 2">
            <a:extLst>
              <a:ext uri="{FF2B5EF4-FFF2-40B4-BE49-F238E27FC236}">
                <a16:creationId xmlns:a16="http://schemas.microsoft.com/office/drawing/2014/main" id="{5C1F89D1-00F6-A76F-0F5F-B35E8D977EB9}"/>
              </a:ext>
            </a:extLst>
          </p:cNvPr>
          <p:cNvSpPr>
            <a:spLocks noGrp="1"/>
          </p:cNvSpPr>
          <p:nvPr>
            <p:ph idx="1"/>
          </p:nvPr>
        </p:nvSpPr>
        <p:spPr/>
        <p:txBody>
          <a:bodyPr>
            <a:normAutofit fontScale="92500"/>
          </a:bodyPr>
          <a:lstStyle/>
          <a:p>
            <a:r>
              <a:rPr lang="en-IN" dirty="0"/>
              <a:t>Loss of coordination, forgetting what was done during the act</a:t>
            </a:r>
          </a:p>
          <a:p>
            <a:r>
              <a:rPr lang="en-IN" dirty="0"/>
              <a:t>Liver cirrhosis</a:t>
            </a:r>
          </a:p>
          <a:p>
            <a:r>
              <a:rPr lang="en-IN" dirty="0"/>
              <a:t>Increases risky behaviours, road age, risky sexual behaviour, rash driving</a:t>
            </a:r>
          </a:p>
          <a:p>
            <a:r>
              <a:rPr lang="en-IN" dirty="0"/>
              <a:t>Drinking large amounts in one day- alcohol poisoning-coma and death</a:t>
            </a:r>
          </a:p>
          <a:p>
            <a:r>
              <a:rPr lang="en-IN" dirty="0"/>
              <a:t>Alcohol and (domestic) violence</a:t>
            </a:r>
          </a:p>
          <a:p>
            <a:r>
              <a:rPr lang="en-US" b="0" i="0" dirty="0">
                <a:solidFill>
                  <a:schemeClr val="tx1">
                    <a:lumMod val="95000"/>
                  </a:schemeClr>
                </a:solidFill>
                <a:effectLst/>
                <a:latin typeface="Helvetica Neue"/>
              </a:rPr>
              <a:t>Harm to others resulting from </a:t>
            </a:r>
            <a:r>
              <a:rPr lang="en-US" b="0" i="0" dirty="0" err="1">
                <a:solidFill>
                  <a:schemeClr val="tx1">
                    <a:lumMod val="95000"/>
                  </a:schemeClr>
                </a:solidFill>
                <a:effectLst/>
                <a:latin typeface="Helvetica Neue"/>
              </a:rPr>
              <a:t>behaviour</a:t>
            </a:r>
            <a:r>
              <a:rPr lang="en-US" b="0" i="0" dirty="0">
                <a:solidFill>
                  <a:schemeClr val="tx1">
                    <a:lumMod val="95000"/>
                  </a:schemeClr>
                </a:solidFill>
                <a:effectLst/>
                <a:latin typeface="Helvetica Neue"/>
              </a:rPr>
              <a:t> during Alcohol Intoxication-DV-impact on children</a:t>
            </a:r>
          </a:p>
          <a:p>
            <a:r>
              <a:rPr lang="en-IN" dirty="0">
                <a:solidFill>
                  <a:schemeClr val="tx1">
                    <a:lumMod val="95000"/>
                  </a:schemeClr>
                </a:solidFill>
              </a:rPr>
              <a:t>Alcohol induced road accidents –Mortality and morbidity</a:t>
            </a:r>
          </a:p>
          <a:p>
            <a:r>
              <a:rPr lang="en-IN" dirty="0"/>
              <a:t>CAGE questionnaire</a:t>
            </a:r>
          </a:p>
          <a:p>
            <a:endParaRPr lang="en-IN" dirty="0"/>
          </a:p>
        </p:txBody>
      </p:sp>
    </p:spTree>
    <p:extLst>
      <p:ext uri="{BB962C8B-B14F-4D97-AF65-F5344CB8AC3E}">
        <p14:creationId xmlns:p14="http://schemas.microsoft.com/office/powerpoint/2010/main" val="102038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0DFD-C7BC-02D8-B3D9-04B171170DEB}"/>
              </a:ext>
            </a:extLst>
          </p:cNvPr>
          <p:cNvSpPr>
            <a:spLocks noGrp="1"/>
          </p:cNvSpPr>
          <p:nvPr>
            <p:ph type="title"/>
          </p:nvPr>
        </p:nvSpPr>
        <p:spPr/>
        <p:txBody>
          <a:bodyPr/>
          <a:lstStyle/>
          <a:p>
            <a:r>
              <a:rPr lang="en-IN" dirty="0"/>
              <a:t>Co-morbidity</a:t>
            </a:r>
          </a:p>
        </p:txBody>
      </p:sp>
      <p:sp>
        <p:nvSpPr>
          <p:cNvPr id="3" name="Content Placeholder 2">
            <a:extLst>
              <a:ext uri="{FF2B5EF4-FFF2-40B4-BE49-F238E27FC236}">
                <a16:creationId xmlns:a16="http://schemas.microsoft.com/office/drawing/2014/main" id="{5C135E03-E307-4813-36F9-C77C6FA0FCF4}"/>
              </a:ext>
            </a:extLst>
          </p:cNvPr>
          <p:cNvSpPr>
            <a:spLocks noGrp="1"/>
          </p:cNvSpPr>
          <p:nvPr>
            <p:ph idx="1"/>
          </p:nvPr>
        </p:nvSpPr>
        <p:spPr/>
        <p:txBody>
          <a:bodyPr/>
          <a:lstStyle/>
          <a:p>
            <a:r>
              <a:rPr lang="en-US" b="0" i="0" dirty="0">
                <a:solidFill>
                  <a:schemeClr val="tx1">
                    <a:lumMod val="95000"/>
                  </a:schemeClr>
                </a:solidFill>
                <a:effectLst/>
                <a:latin typeface="Helvetica Neue"/>
              </a:rPr>
              <a:t>Mental and </a:t>
            </a:r>
            <a:r>
              <a:rPr lang="en-US" b="0" i="0" dirty="0" err="1">
                <a:solidFill>
                  <a:schemeClr val="tx1">
                    <a:lumMod val="95000"/>
                  </a:schemeClr>
                </a:solidFill>
                <a:effectLst/>
                <a:latin typeface="Helvetica Neue"/>
              </a:rPr>
              <a:t>Behavioural</a:t>
            </a:r>
            <a:r>
              <a:rPr lang="en-US" b="0" i="0" dirty="0">
                <a:solidFill>
                  <a:schemeClr val="tx1">
                    <a:lumMod val="95000"/>
                  </a:schemeClr>
                </a:solidFill>
                <a:effectLst/>
                <a:latin typeface="Helvetica Neue"/>
              </a:rPr>
              <a:t> disorders</a:t>
            </a:r>
          </a:p>
          <a:p>
            <a:pPr lvl="1"/>
            <a:r>
              <a:rPr lang="en-US" b="0" i="0" dirty="0">
                <a:solidFill>
                  <a:schemeClr val="tx1">
                    <a:lumMod val="95000"/>
                  </a:schemeClr>
                </a:solidFill>
                <a:effectLst/>
                <a:latin typeface="Helvetica Neue"/>
              </a:rPr>
              <a:t>Alcohol-Induced Psychotic </a:t>
            </a:r>
            <a:r>
              <a:rPr lang="en-US" dirty="0">
                <a:solidFill>
                  <a:schemeClr val="tx1">
                    <a:lumMod val="95000"/>
                  </a:schemeClr>
                </a:solidFill>
                <a:latin typeface="Helvetica Neue"/>
              </a:rPr>
              <a:t>disorder</a:t>
            </a:r>
          </a:p>
          <a:p>
            <a:pPr lvl="1"/>
            <a:r>
              <a:rPr lang="en-US" b="0" i="0" dirty="0">
                <a:solidFill>
                  <a:schemeClr val="tx1">
                    <a:lumMod val="95000"/>
                  </a:schemeClr>
                </a:solidFill>
                <a:effectLst/>
                <a:latin typeface="Helvetica Neue"/>
              </a:rPr>
              <a:t>Dementia Due to Use of Alcohol</a:t>
            </a:r>
          </a:p>
          <a:p>
            <a:r>
              <a:rPr lang="en-US" dirty="0">
                <a:solidFill>
                  <a:schemeClr val="tx1">
                    <a:lumMod val="95000"/>
                  </a:schemeClr>
                </a:solidFill>
                <a:latin typeface="Helvetica Neue"/>
              </a:rPr>
              <a:t>Associated with more than 200 injuries and disease conditions</a:t>
            </a:r>
          </a:p>
          <a:p>
            <a:endParaRPr lang="en-US" b="0" i="0" dirty="0">
              <a:solidFill>
                <a:schemeClr val="tx1">
                  <a:lumMod val="95000"/>
                </a:schemeClr>
              </a:solidFill>
              <a:effectLst/>
              <a:latin typeface="Helvetica Neue"/>
            </a:endParaRPr>
          </a:p>
          <a:p>
            <a:endParaRPr lang="en-IN" dirty="0"/>
          </a:p>
        </p:txBody>
      </p:sp>
    </p:spTree>
    <p:extLst>
      <p:ext uri="{BB962C8B-B14F-4D97-AF65-F5344CB8AC3E}">
        <p14:creationId xmlns:p14="http://schemas.microsoft.com/office/powerpoint/2010/main" val="159765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28B8-BDB7-26FD-E1B3-6EFD802AFB63}"/>
              </a:ext>
            </a:extLst>
          </p:cNvPr>
          <p:cNvSpPr>
            <a:spLocks noGrp="1"/>
          </p:cNvSpPr>
          <p:nvPr>
            <p:ph type="title"/>
          </p:nvPr>
        </p:nvSpPr>
        <p:spPr/>
        <p:txBody>
          <a:bodyPr/>
          <a:lstStyle/>
          <a:p>
            <a:r>
              <a:rPr lang="en-IN" dirty="0"/>
              <a:t>Indian context</a:t>
            </a:r>
          </a:p>
        </p:txBody>
      </p:sp>
      <p:sp>
        <p:nvSpPr>
          <p:cNvPr id="3" name="Content Placeholder 2">
            <a:extLst>
              <a:ext uri="{FF2B5EF4-FFF2-40B4-BE49-F238E27FC236}">
                <a16:creationId xmlns:a16="http://schemas.microsoft.com/office/drawing/2014/main" id="{247D6221-9C28-615E-5C18-DF3C45FD199F}"/>
              </a:ext>
            </a:extLst>
          </p:cNvPr>
          <p:cNvSpPr>
            <a:spLocks noGrp="1"/>
          </p:cNvSpPr>
          <p:nvPr>
            <p:ph idx="1"/>
          </p:nvPr>
        </p:nvSpPr>
        <p:spPr/>
        <p:txBody>
          <a:bodyPr/>
          <a:lstStyle/>
          <a:p>
            <a:r>
              <a:rPr lang="en-IN" dirty="0"/>
              <a:t>Licit and illicit-distilled spirits</a:t>
            </a:r>
          </a:p>
          <a:p>
            <a:r>
              <a:rPr lang="en-IN" dirty="0"/>
              <a:t>Age at which people drink declining- longer periods of alcohol use </a:t>
            </a:r>
          </a:p>
          <a:p>
            <a:r>
              <a:rPr lang="en-IN" dirty="0"/>
              <a:t>Solvent abuse/Cough syrup/Gum- also seen </a:t>
            </a:r>
          </a:p>
          <a:p>
            <a:r>
              <a:rPr lang="en-IN" dirty="0"/>
              <a:t>India- 1 in 5 men and 1 in 20 women drink alcohol</a:t>
            </a:r>
          </a:p>
          <a:p>
            <a:r>
              <a:rPr lang="en-IN" dirty="0"/>
              <a:t>India second highest tobacco-growing and consuming country</a:t>
            </a:r>
          </a:p>
          <a:p>
            <a:pPr lvl="1"/>
            <a:r>
              <a:rPr lang="en-IN" dirty="0"/>
              <a:t>1 in 2 males and 14% of women use tobacco</a:t>
            </a:r>
          </a:p>
          <a:p>
            <a:pPr lvl="1"/>
            <a:r>
              <a:rPr lang="en-IN" dirty="0"/>
              <a:t>Responsible for half of cancers in men and a quarter of cancers in women</a:t>
            </a:r>
          </a:p>
          <a:p>
            <a:pPr lvl="1"/>
            <a:endParaRPr lang="en-IN" dirty="0"/>
          </a:p>
          <a:p>
            <a:endParaRPr lang="en-IN" dirty="0"/>
          </a:p>
          <a:p>
            <a:endParaRPr lang="en-IN" dirty="0"/>
          </a:p>
        </p:txBody>
      </p:sp>
    </p:spTree>
    <p:extLst>
      <p:ext uri="{BB962C8B-B14F-4D97-AF65-F5344CB8AC3E}">
        <p14:creationId xmlns:p14="http://schemas.microsoft.com/office/powerpoint/2010/main" val="267582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8868-D5A5-7F1B-89CE-06826D122653}"/>
              </a:ext>
            </a:extLst>
          </p:cNvPr>
          <p:cNvSpPr>
            <a:spLocks noGrp="1"/>
          </p:cNvSpPr>
          <p:nvPr>
            <p:ph type="title"/>
          </p:nvPr>
        </p:nvSpPr>
        <p:spPr/>
        <p:txBody>
          <a:bodyPr/>
          <a:lstStyle/>
          <a:p>
            <a:r>
              <a:rPr lang="en-IN" dirty="0"/>
              <a:t>Risk factors</a:t>
            </a:r>
          </a:p>
        </p:txBody>
      </p:sp>
      <p:sp>
        <p:nvSpPr>
          <p:cNvPr id="3" name="Content Placeholder 2">
            <a:extLst>
              <a:ext uri="{FF2B5EF4-FFF2-40B4-BE49-F238E27FC236}">
                <a16:creationId xmlns:a16="http://schemas.microsoft.com/office/drawing/2014/main" id="{90BA32D1-858F-7013-A715-7DB08725316C}"/>
              </a:ext>
            </a:extLst>
          </p:cNvPr>
          <p:cNvSpPr>
            <a:spLocks noGrp="1"/>
          </p:cNvSpPr>
          <p:nvPr>
            <p:ph idx="1"/>
          </p:nvPr>
        </p:nvSpPr>
        <p:spPr/>
        <p:txBody>
          <a:bodyPr/>
          <a:lstStyle/>
          <a:p>
            <a:r>
              <a:rPr lang="en-IN" dirty="0"/>
              <a:t>Family factors-modelling, inconsistent parental discipline</a:t>
            </a:r>
          </a:p>
          <a:p>
            <a:r>
              <a:rPr lang="en-IN" dirty="0"/>
              <a:t>Personality- low self-control, poor coping behaviour, low frustration tolerance </a:t>
            </a:r>
          </a:p>
          <a:p>
            <a:r>
              <a:rPr lang="en-IN" dirty="0"/>
              <a:t>Peer factors- Initiation and sustenance </a:t>
            </a:r>
          </a:p>
          <a:p>
            <a:r>
              <a:rPr lang="en-IN" dirty="0"/>
              <a:t>Loneliness- coping with painful psychological feelings</a:t>
            </a:r>
          </a:p>
          <a:p>
            <a:r>
              <a:rPr lang="en-IN" dirty="0"/>
              <a:t>Social/developmental factors- Early use</a:t>
            </a:r>
          </a:p>
          <a:p>
            <a:pPr lvl="1"/>
            <a:r>
              <a:rPr lang="en-IN" dirty="0"/>
              <a:t>Life cycle care and interventions </a:t>
            </a:r>
          </a:p>
          <a:p>
            <a:r>
              <a:rPr lang="en-IN" dirty="0">
                <a:solidFill>
                  <a:srgbClr val="FF0000"/>
                </a:solidFill>
              </a:rPr>
              <a:t>Protective factors: </a:t>
            </a:r>
            <a:r>
              <a:rPr lang="en-IN" dirty="0"/>
              <a:t>Strong bonding, clear rules of conduct by family, scholastic performance</a:t>
            </a:r>
          </a:p>
        </p:txBody>
      </p:sp>
    </p:spTree>
    <p:extLst>
      <p:ext uri="{BB962C8B-B14F-4D97-AF65-F5344CB8AC3E}">
        <p14:creationId xmlns:p14="http://schemas.microsoft.com/office/powerpoint/2010/main" val="270053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165"/>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endParaRPr/>
          </a:p>
        </p:txBody>
      </p:sp>
      <p:sp>
        <p:nvSpPr>
          <p:cNvPr id="994" name="Google Shape;994;p165"/>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70000" lnSpcReduction="20000"/>
          </a:bodyPr>
          <a:lstStyle/>
          <a:p>
            <a:pPr marL="457189" indent="-426709">
              <a:lnSpc>
                <a:spcPct val="100000"/>
              </a:lnSpc>
              <a:buClr>
                <a:schemeClr val="dk2"/>
              </a:buClr>
              <a:buSzPct val="80000"/>
              <a:buFont typeface="Noto Sans Symbols"/>
              <a:buChar char="►"/>
            </a:pPr>
            <a:r>
              <a:rPr lang="en" sz="2667" dirty="0">
                <a:latin typeface="Century Gothic"/>
                <a:ea typeface="Century Gothic"/>
                <a:cs typeface="Century Gothic"/>
                <a:sym typeface="Century Gothic"/>
              </a:rPr>
              <a:t>No specific treatment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Individual/community based understanding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Instead of fitting people into categories-understand , analyse problems related to the issue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solidFill>
                  <a:srgbClr val="FF0000"/>
                </a:solidFill>
                <a:latin typeface="Century Gothic"/>
                <a:ea typeface="Century Gothic"/>
                <a:cs typeface="Century Gothic"/>
                <a:sym typeface="Century Gothic"/>
              </a:rPr>
              <a:t>Strong relation between stressors and drinking </a:t>
            </a:r>
            <a:endParaRPr sz="2667" dirty="0">
              <a:solidFill>
                <a:srgbClr val="FF0000"/>
              </a:solidFill>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Chronic stress predict future drinking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Acute stress a proximal determinant of drinking  episodes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Coping skills moderate the stress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Alcohol as a coping mechanism</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People with less social support report problem drinking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Low self-efficacy –abstain/moderate drinking behaviour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5E48-01BA-3C3A-2219-A1D398565582}"/>
              </a:ext>
            </a:extLst>
          </p:cNvPr>
          <p:cNvSpPr>
            <a:spLocks noGrp="1"/>
          </p:cNvSpPr>
          <p:nvPr>
            <p:ph type="title"/>
          </p:nvPr>
        </p:nvSpPr>
        <p:spPr/>
        <p:txBody>
          <a:bodyPr/>
          <a:lstStyle/>
          <a:p>
            <a:r>
              <a:rPr lang="en-IN" dirty="0"/>
              <a:t>Alcoholism/Smoking-Substance use</a:t>
            </a:r>
          </a:p>
        </p:txBody>
      </p:sp>
      <p:sp>
        <p:nvSpPr>
          <p:cNvPr id="3" name="Content Placeholder 2">
            <a:extLst>
              <a:ext uri="{FF2B5EF4-FFF2-40B4-BE49-F238E27FC236}">
                <a16:creationId xmlns:a16="http://schemas.microsoft.com/office/drawing/2014/main" id="{7DCBC988-D072-D205-1C73-147ECFEA2DC7}"/>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“First the man takes a drink, then the drink takes a drink; then the drink takes the man”-Japanese proverb</a:t>
            </a:r>
          </a:p>
        </p:txBody>
      </p:sp>
    </p:spTree>
    <p:extLst>
      <p:ext uri="{BB962C8B-B14F-4D97-AF65-F5344CB8AC3E}">
        <p14:creationId xmlns:p14="http://schemas.microsoft.com/office/powerpoint/2010/main" val="1560172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7"/>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r>
              <a:rPr lang="en"/>
              <a:t>Type 1 and Type 2 alcoholism</a:t>
            </a:r>
            <a:endParaRPr/>
          </a:p>
        </p:txBody>
      </p:sp>
      <p:sp>
        <p:nvSpPr>
          <p:cNvPr id="1006" name="Google Shape;1006;p167"/>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85000" lnSpcReduction="10000"/>
          </a:bodyPr>
          <a:lstStyle/>
          <a:p>
            <a:pPr marL="0" indent="0">
              <a:lnSpc>
                <a:spcPct val="100000"/>
              </a:lnSpc>
              <a:buClr>
                <a:srgbClr val="000000"/>
              </a:buClr>
              <a:buSzPct val="80000"/>
              <a:buNone/>
            </a:pPr>
            <a:r>
              <a:rPr lang="en" sz="2667" dirty="0">
                <a:latin typeface="Century Gothic"/>
                <a:ea typeface="Century Gothic"/>
                <a:cs typeface="Century Gothic"/>
                <a:sym typeface="Century Gothic"/>
              </a:rPr>
              <a:t>Cloninger et al.1981; Sigvardsson et al.1996 </a:t>
            </a:r>
            <a:endParaRPr sz="2667" dirty="0">
              <a:latin typeface="Century Gothic"/>
              <a:ea typeface="Century Gothic"/>
              <a:cs typeface="Century Gothic"/>
              <a:sym typeface="Century Gothic"/>
            </a:endParaRPr>
          </a:p>
          <a:p>
            <a:pPr marL="0" indent="0">
              <a:lnSpc>
                <a:spcPct val="100000"/>
              </a:lnSpc>
              <a:spcBef>
                <a:spcPts val="1333"/>
              </a:spcBef>
              <a:buClr>
                <a:srgbClr val="000000"/>
              </a:buClr>
              <a:buSzPct val="80000"/>
              <a:buNone/>
            </a:pPr>
            <a:r>
              <a:rPr lang="en" sz="2667" dirty="0">
                <a:solidFill>
                  <a:srgbClr val="FF0000"/>
                </a:solidFill>
                <a:latin typeface="Century Gothic"/>
                <a:ea typeface="Century Gothic"/>
                <a:cs typeface="Century Gothic"/>
                <a:sym typeface="Century Gothic"/>
              </a:rPr>
              <a:t>Type 1 alcoholism </a:t>
            </a:r>
            <a:endParaRPr sz="2667" dirty="0">
              <a:solidFill>
                <a:srgbClr val="FF0000"/>
              </a:solidFill>
              <a:latin typeface="Century Gothic"/>
              <a:ea typeface="Century Gothic"/>
              <a:cs typeface="Century Gothic"/>
              <a:sym typeface="Century Gothic"/>
            </a:endParaRPr>
          </a:p>
          <a:p>
            <a:pPr marL="457189" indent="-43686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Age of onset over 25 years (later onset)</a:t>
            </a:r>
            <a:endParaRPr sz="2667" dirty="0">
              <a:latin typeface="Century Gothic"/>
              <a:ea typeface="Century Gothic"/>
              <a:cs typeface="Century Gothic"/>
              <a:sym typeface="Century Gothic"/>
            </a:endParaRPr>
          </a:p>
          <a:p>
            <a:pPr marL="457189" indent="-43686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No criminality or treatment for alcohol problems in the biological parents </a:t>
            </a:r>
            <a:endParaRPr sz="2667" dirty="0">
              <a:latin typeface="Century Gothic"/>
              <a:ea typeface="Century Gothic"/>
              <a:cs typeface="Century Gothic"/>
              <a:sym typeface="Century Gothic"/>
            </a:endParaRPr>
          </a:p>
          <a:p>
            <a:pPr marL="457189" indent="-43686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Loss of control (or psychological dependence) </a:t>
            </a:r>
            <a:endParaRPr sz="2667" dirty="0">
              <a:latin typeface="Century Gothic"/>
              <a:ea typeface="Century Gothic"/>
              <a:cs typeface="Century Gothic"/>
              <a:sym typeface="Century Gothic"/>
            </a:endParaRPr>
          </a:p>
          <a:p>
            <a:pPr marL="457189" indent="-43686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Guilt and fear about dependence </a:t>
            </a:r>
            <a:endParaRPr sz="2667" dirty="0">
              <a:latin typeface="Century Gothic"/>
              <a:ea typeface="Century Gothic"/>
              <a:cs typeface="Century Gothic"/>
              <a:sym typeface="Century Gothic"/>
            </a:endParaRPr>
          </a:p>
          <a:p>
            <a:pPr marL="457189" indent="-43686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Harm avoidance </a:t>
            </a:r>
            <a:endParaRPr sz="2667" dirty="0">
              <a:latin typeface="Century Gothic"/>
              <a:ea typeface="Century Gothic"/>
              <a:cs typeface="Century Gothic"/>
              <a:sym typeface="Century Gothic"/>
            </a:endParaRPr>
          </a:p>
          <a:p>
            <a:pPr marL="457189" indent="-43686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 Reward dependence</a:t>
            </a:r>
            <a:endParaRPr sz="2667" dirty="0">
              <a:latin typeface="Century Gothic"/>
              <a:ea typeface="Century Gothic"/>
              <a:cs typeface="Century Gothic"/>
              <a:sym typeface="Century Gothic"/>
            </a:endParaRPr>
          </a:p>
          <a:p>
            <a:pPr marL="0" indent="0">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168"/>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endParaRPr/>
          </a:p>
        </p:txBody>
      </p:sp>
      <p:sp>
        <p:nvSpPr>
          <p:cNvPr id="1012" name="Google Shape;1012;p168"/>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a:bodyPr>
          <a:lstStyle/>
          <a:p>
            <a:pPr marL="457189" indent="0">
              <a:lnSpc>
                <a:spcPct val="100000"/>
              </a:lnSpc>
              <a:buNone/>
            </a:pPr>
            <a:r>
              <a:rPr lang="en" sz="2667" dirty="0">
                <a:solidFill>
                  <a:srgbClr val="FF0000"/>
                </a:solidFill>
                <a:latin typeface="Century Gothic"/>
                <a:ea typeface="Century Gothic"/>
                <a:cs typeface="Century Gothic"/>
                <a:sym typeface="Century Gothic"/>
              </a:rPr>
              <a:t>Type 2 alcoholism </a:t>
            </a:r>
            <a:endParaRPr sz="2667" dirty="0">
              <a:solidFill>
                <a:srgbClr val="FF0000"/>
              </a:solidFill>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Teenage age of onset (under 25 years)-early onset </a:t>
            </a:r>
            <a:endParaRPr sz="2667" dirty="0">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 Alcohol abuse, criminality and treatment are extensive in the biological father </a:t>
            </a:r>
            <a:endParaRPr sz="2667" dirty="0">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Inability to abstain</a:t>
            </a:r>
            <a:endParaRPr sz="2667" dirty="0">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 Aggressive behaviour –socially disruptive drinking</a:t>
            </a:r>
            <a:endParaRPr sz="2667" dirty="0">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 Novelty-seeking-  heritable personality traits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69"/>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r>
              <a:rPr lang="en"/>
              <a:t>Effects of alcohol</a:t>
            </a:r>
            <a:endParaRPr/>
          </a:p>
        </p:txBody>
      </p:sp>
      <p:sp>
        <p:nvSpPr>
          <p:cNvPr id="1018" name="Google Shape;1018;p169"/>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85000" lnSpcReduction="20000"/>
          </a:bodyPr>
          <a:lstStyle/>
          <a:p>
            <a:pPr marL="457189" indent="-426709">
              <a:lnSpc>
                <a:spcPct val="100000"/>
              </a:lnSpc>
              <a:buClr>
                <a:schemeClr val="dk2"/>
              </a:buClr>
              <a:buSzPct val="80000"/>
              <a:buFont typeface="Noto Sans Symbols"/>
              <a:buChar char="►"/>
            </a:pPr>
            <a:r>
              <a:rPr lang="en" sz="2667" dirty="0">
                <a:latin typeface="Century Gothic"/>
                <a:ea typeface="Century Gothic"/>
                <a:cs typeface="Century Gothic"/>
                <a:sym typeface="Century Gothic"/>
              </a:rPr>
              <a:t>Effect on CNS</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a blocker of messages between neurons  in the central nervous system</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blood alcohol concentrations (BAC) of 25 mg%- euphoria</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50 to 100 mg%- lack of co-ordination and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100 to 200 mg%- unsteadiness, ataxia, poor judgement and labile mood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200 to 400 mg%- periods of amnesia</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400 to700 mg%-death from coma and respiratory depression </a:t>
            </a:r>
            <a:endParaRPr sz="2667" dirty="0">
              <a:latin typeface="Century Gothic"/>
              <a:ea typeface="Century Gothic"/>
              <a:cs typeface="Century Gothic"/>
              <a:sym typeface="Century Gothic"/>
            </a:endParaRPr>
          </a:p>
          <a:p>
            <a:pPr marL="990575" lvl="1" indent="-353558">
              <a:lnSpc>
                <a:spcPct val="100000"/>
              </a:lnSpc>
              <a:spcBef>
                <a:spcPts val="1333"/>
              </a:spcBef>
              <a:buClr>
                <a:schemeClr val="dk2"/>
              </a:buClr>
              <a:buSzPct val="79999"/>
              <a:buFont typeface="Noto Sans Symbols"/>
              <a:buChar char="►"/>
            </a:pPr>
            <a:r>
              <a:rPr lang="en" dirty="0">
                <a:latin typeface="Century Gothic"/>
                <a:ea typeface="Century Gothic"/>
                <a:cs typeface="Century Gothic"/>
                <a:sym typeface="Century Gothic"/>
              </a:rPr>
              <a:t> Acute intoxication - CNS depression, leading to respiratory depression and cardiovascular collapse- death</a:t>
            </a:r>
            <a:endParaRPr dirty="0">
              <a:latin typeface="Century Gothic"/>
              <a:ea typeface="Century Gothic"/>
              <a:cs typeface="Century Gothic"/>
              <a:sym typeface="Century Gothic"/>
            </a:endParaRPr>
          </a:p>
          <a:p>
            <a:pPr marL="0" indent="0">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170"/>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endParaRPr/>
          </a:p>
        </p:txBody>
      </p:sp>
      <p:sp>
        <p:nvSpPr>
          <p:cNvPr id="1024" name="Google Shape;1024;p170"/>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70000" lnSpcReduction="20000"/>
          </a:bodyPr>
          <a:lstStyle/>
          <a:p>
            <a:pPr marL="0" indent="0">
              <a:lnSpc>
                <a:spcPct val="100000"/>
              </a:lnSpc>
              <a:buClr>
                <a:srgbClr val="000000"/>
              </a:buClr>
              <a:buSzPct val="80000"/>
              <a:buNone/>
            </a:pPr>
            <a:r>
              <a:rPr lang="en" sz="2667" dirty="0">
                <a:latin typeface="Century Gothic"/>
                <a:ea typeface="Century Gothic"/>
                <a:cs typeface="Century Gothic"/>
                <a:sym typeface="Century Gothic"/>
              </a:rPr>
              <a:t>Effects of </a:t>
            </a:r>
            <a:r>
              <a:rPr lang="en" sz="2667" dirty="0">
                <a:solidFill>
                  <a:srgbClr val="FF0000"/>
                </a:solidFill>
                <a:latin typeface="Century Gothic"/>
                <a:ea typeface="Century Gothic"/>
                <a:cs typeface="Century Gothic"/>
                <a:sym typeface="Century Gothic"/>
              </a:rPr>
              <a:t>alcohol withdrawal syndrome</a:t>
            </a:r>
            <a:endParaRPr sz="2667" dirty="0">
              <a:solidFill>
                <a:srgbClr val="FF0000"/>
              </a:solidFill>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lack of money to buy alcohol</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 illness or injury, nausea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decision to stop drinking</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Non-accessibility-lockdown</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Mild alcohol withdrawal- Occurs within 24 hours of  stopping/ decreasing  intake- tremulousness, anxiety,  vomiting  autonomic hyperactivity( sweating, tachycardia)</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Moderate alcohol withdrawal -hallmark of alcoholic hallucinosis - otherwise clear sensorium</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Severe alcohol withdrawal-between  24 hours and 5 days -agitation, hallucinations, severe autonomic disruption, seizures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171"/>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endParaRPr/>
          </a:p>
        </p:txBody>
      </p:sp>
      <p:sp>
        <p:nvSpPr>
          <p:cNvPr id="1030" name="Google Shape;1030;p171"/>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a:bodyPr>
          <a:lstStyle/>
          <a:p>
            <a:pPr marL="457189" indent="-426709">
              <a:lnSpc>
                <a:spcPct val="100000"/>
              </a:lnSpc>
              <a:spcBef>
                <a:spcPts val="1333"/>
              </a:spcBef>
              <a:buClr>
                <a:schemeClr val="dk2"/>
              </a:buClr>
              <a:buSzPct val="80000"/>
              <a:buFont typeface="Noto Sans Symbols"/>
              <a:buChar char="►"/>
            </a:pPr>
            <a:r>
              <a:rPr lang="en" sz="2667">
                <a:latin typeface="Century Gothic"/>
                <a:ea typeface="Century Gothic"/>
                <a:cs typeface="Century Gothic"/>
                <a:sym typeface="Century Gothic"/>
              </a:rPr>
              <a:t>Cancer </a:t>
            </a:r>
            <a:r>
              <a:rPr lang="en" sz="2667" dirty="0">
                <a:latin typeface="Century Gothic"/>
                <a:ea typeface="Century Gothic"/>
                <a:cs typeface="Century Gothic"/>
                <a:sym typeface="Century Gothic"/>
              </a:rPr>
              <a:t>-cancer in the oral cavity, pharynx, larynx and oesophagus, hepatocarcinogenesis, the risk for colorectum and breast cancer</a:t>
            </a:r>
            <a:endParaRPr sz="2667" dirty="0">
              <a:latin typeface="Century Gothic"/>
              <a:ea typeface="Century Gothic"/>
              <a:cs typeface="Century Gothic"/>
              <a:sym typeface="Century Gothic"/>
            </a:endParaRPr>
          </a:p>
          <a:p>
            <a:pPr marL="457189" indent="-321725">
              <a:lnSpc>
                <a:spcPct val="100000"/>
              </a:lnSpc>
              <a:spcBef>
                <a:spcPts val="1333"/>
              </a:spcBef>
              <a:buClr>
                <a:srgbClr val="000000"/>
              </a:buClr>
              <a:buSzPct val="80000"/>
              <a:buNone/>
            </a:pPr>
            <a:endParaRPr sz="2667" dirty="0">
              <a:latin typeface="Century Gothic"/>
              <a:ea typeface="Century Gothic"/>
              <a:cs typeface="Century Gothic"/>
              <a:sym typeface="Century Gothic"/>
            </a:endParaRPr>
          </a:p>
          <a:p>
            <a:pPr marL="0" indent="0">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72"/>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r>
              <a:rPr lang="en"/>
              <a:t>Delirium tremens</a:t>
            </a:r>
            <a:endParaRPr/>
          </a:p>
        </p:txBody>
      </p:sp>
      <p:sp>
        <p:nvSpPr>
          <p:cNvPr id="1036" name="Google Shape;1036;p172"/>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85000" lnSpcReduction="10000"/>
          </a:bodyPr>
          <a:lstStyle/>
          <a:p>
            <a:pPr indent="-419936" algn="just">
              <a:lnSpc>
                <a:spcPct val="100000"/>
              </a:lnSpc>
              <a:buSzPct val="80000"/>
              <a:buFont typeface="Noto Sans Symbols"/>
              <a:buChar char="●"/>
            </a:pPr>
            <a:r>
              <a:rPr lang="en" sz="2667" dirty="0">
                <a:latin typeface="Century Gothic"/>
                <a:ea typeface="Century Gothic"/>
                <a:cs typeface="Century Gothic"/>
                <a:sym typeface="Century Gothic"/>
              </a:rPr>
              <a:t>“Delirium tremens is a short-lived, but occasionally life-threatening, toxic-confusional state with accompanying somatic disturbances. It is usually a consequence of absolute or relative withdrawal of alcohol in severely dependent users with a long history of use. Onset usually occurs after withdrawal of alcohol. In some cases the disorder appears during an episode of heavy drinking, in which case it should be coded here. Prodromal symptoms typically include insomnia, tremulousness, and fear. Onset may also be preceded by withdrawal convulsions. </a:t>
            </a:r>
            <a:r>
              <a:rPr lang="en" sz="2667" dirty="0">
                <a:solidFill>
                  <a:srgbClr val="FF0000"/>
                </a:solidFill>
                <a:latin typeface="Century Gothic"/>
                <a:ea typeface="Century Gothic"/>
                <a:cs typeface="Century Gothic"/>
                <a:sym typeface="Century Gothic"/>
              </a:rPr>
              <a:t>The classical triad of symptoms includes clouding of consciousness and confusion, vivid hallucinations and illusions affecting any sensory modality, and marked tremor.</a:t>
            </a:r>
            <a:r>
              <a:rPr lang="en" sz="2667" dirty="0">
                <a:latin typeface="Century Gothic"/>
                <a:ea typeface="Century Gothic"/>
                <a:cs typeface="Century Gothic"/>
                <a:sym typeface="Century Gothic"/>
              </a:rPr>
              <a:t> Delusions, agitation, insomnia or sleep-cycle reversal, and autonomic overactivity are usually also present” (ICD-10)</a:t>
            </a:r>
            <a:endParaRPr sz="2667" dirty="0">
              <a:latin typeface="Century Gothic"/>
              <a:ea typeface="Century Gothic"/>
              <a:cs typeface="Century Gothic"/>
              <a:sym typeface="Century Gothic"/>
            </a:endParaRPr>
          </a:p>
          <a:p>
            <a:pPr marL="0" indent="0" algn="just">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174"/>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endParaRPr/>
          </a:p>
        </p:txBody>
      </p:sp>
      <p:sp>
        <p:nvSpPr>
          <p:cNvPr id="1048" name="Google Shape;1048;p174"/>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92500" lnSpcReduction="20000"/>
          </a:bodyPr>
          <a:lstStyle/>
          <a:p>
            <a:pPr marL="457189" indent="-447029">
              <a:lnSpc>
                <a:spcPct val="100000"/>
              </a:lnSpc>
              <a:buClr>
                <a:schemeClr val="dk2"/>
              </a:buClr>
              <a:buSzPct val="80000"/>
              <a:buFont typeface="Noto Sans Symbols"/>
              <a:buChar char="►"/>
            </a:pPr>
            <a:r>
              <a:rPr lang="en" sz="2667" dirty="0">
                <a:latin typeface="Century Gothic"/>
                <a:ea typeface="Century Gothic"/>
                <a:cs typeface="Century Gothic"/>
                <a:sym typeface="Century Gothic"/>
              </a:rPr>
              <a:t>Affects frontal lobe first, then the language areas and then the medulla oblongata</a:t>
            </a:r>
            <a:endParaRPr sz="2667" dirty="0">
              <a:latin typeface="Century Gothic"/>
              <a:ea typeface="Century Gothic"/>
              <a:cs typeface="Century Gothic"/>
              <a:sym typeface="Century Gothic"/>
            </a:endParaRPr>
          </a:p>
          <a:p>
            <a:pPr marL="457189" indent="-44702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Liver cirrhosis</a:t>
            </a:r>
            <a:endParaRPr sz="2667" dirty="0">
              <a:latin typeface="Century Gothic"/>
              <a:ea typeface="Century Gothic"/>
              <a:cs typeface="Century Gothic"/>
              <a:sym typeface="Century Gothic"/>
            </a:endParaRPr>
          </a:p>
          <a:p>
            <a:pPr marL="457189" indent="-44702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FAS- Foetal alcoholic syndrome</a:t>
            </a:r>
            <a:endParaRPr sz="2667" dirty="0">
              <a:latin typeface="Century Gothic"/>
              <a:ea typeface="Century Gothic"/>
              <a:cs typeface="Century Gothic"/>
              <a:sym typeface="Century Gothic"/>
            </a:endParaRPr>
          </a:p>
          <a:p>
            <a:pPr marL="457189" indent="-44702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Capillary haemorrhage </a:t>
            </a:r>
            <a:endParaRPr sz="2667" dirty="0">
              <a:latin typeface="Century Gothic"/>
              <a:ea typeface="Century Gothic"/>
              <a:cs typeface="Century Gothic"/>
              <a:sym typeface="Century Gothic"/>
            </a:endParaRPr>
          </a:p>
          <a:p>
            <a:pPr marL="457189" indent="-44702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Family issues, absenteeism</a:t>
            </a:r>
            <a:endParaRPr sz="2667" dirty="0">
              <a:latin typeface="Century Gothic"/>
              <a:ea typeface="Century Gothic"/>
              <a:cs typeface="Century Gothic"/>
              <a:sym typeface="Century Gothic"/>
            </a:endParaRPr>
          </a:p>
          <a:p>
            <a:pPr marL="457189" indent="-44702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Burden of money-increased spending, traffic accidents, loss of job, sexual risk-taking</a:t>
            </a:r>
          </a:p>
          <a:p>
            <a:pPr marL="457189" indent="-447029">
              <a:lnSpc>
                <a:spcPct val="100000"/>
              </a:lnSpc>
              <a:spcBef>
                <a:spcPts val="1333"/>
              </a:spcBef>
              <a:buClr>
                <a:schemeClr val="dk2"/>
              </a:buClr>
              <a:buSzPct val="80000"/>
              <a:buFont typeface="Noto Sans Symbols"/>
              <a:buChar char="►"/>
            </a:pPr>
            <a:r>
              <a:rPr lang="en-IN" sz="2667" dirty="0">
                <a:latin typeface="Century Gothic"/>
                <a:ea typeface="Century Gothic"/>
                <a:cs typeface="Century Gothic"/>
                <a:sym typeface="Century Gothic"/>
              </a:rPr>
              <a:t>S</a:t>
            </a:r>
            <a:r>
              <a:rPr lang="en" sz="2667" dirty="0">
                <a:latin typeface="Century Gothic"/>
                <a:ea typeface="Century Gothic"/>
                <a:cs typeface="Century Gothic"/>
                <a:sym typeface="Century Gothic"/>
              </a:rPr>
              <a:t>exual dysfunction </a:t>
            </a:r>
            <a:endParaRPr sz="2667" dirty="0">
              <a:latin typeface="Century Gothic"/>
              <a:ea typeface="Century Gothic"/>
              <a:cs typeface="Century Gothic"/>
              <a:sym typeface="Century Gothic"/>
            </a:endParaRPr>
          </a:p>
          <a:p>
            <a:pPr marL="457189" indent="-321725">
              <a:lnSpc>
                <a:spcPct val="100000"/>
              </a:lnSpc>
              <a:spcBef>
                <a:spcPts val="1333"/>
              </a:spcBef>
              <a:buClr>
                <a:srgbClr val="000000"/>
              </a:buClr>
              <a:buSzPct val="80000"/>
              <a:buNone/>
            </a:pPr>
            <a:endParaRPr sz="2667" dirty="0">
              <a:latin typeface="Century Gothic"/>
              <a:ea typeface="Century Gothic"/>
              <a:cs typeface="Century Gothic"/>
              <a:sym typeface="Century Gothic"/>
            </a:endParaRPr>
          </a:p>
          <a:p>
            <a:pPr marL="0" indent="0">
              <a:spcAft>
                <a:spcPts val="16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75"/>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r>
              <a:rPr lang="en"/>
              <a:t>Theories on alcoholism</a:t>
            </a:r>
            <a:endParaRPr/>
          </a:p>
        </p:txBody>
      </p:sp>
      <p:sp>
        <p:nvSpPr>
          <p:cNvPr id="1054" name="Google Shape;1054;p175"/>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77500" lnSpcReduction="20000"/>
          </a:bodyPr>
          <a:lstStyle/>
          <a:p>
            <a:pPr marL="457189" indent="-416550">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Cognitive model-Family attitudes and parental behaviour can be contagious </a:t>
            </a:r>
            <a:endParaRPr sz="2667" dirty="0">
              <a:latin typeface="Century Gothic"/>
              <a:ea typeface="Century Gothic"/>
              <a:cs typeface="Century Gothic"/>
              <a:sym typeface="Century Gothic"/>
            </a:endParaRPr>
          </a:p>
          <a:p>
            <a:pPr marL="990575" lvl="1" indent="-344415">
              <a:lnSpc>
                <a:spcPct val="100000"/>
              </a:lnSpc>
              <a:spcBef>
                <a:spcPts val="1333"/>
              </a:spcBef>
              <a:buClr>
                <a:schemeClr val="dk2"/>
              </a:buClr>
              <a:buSzPct val="79999"/>
              <a:buFont typeface="Noto Sans Symbols"/>
              <a:buChar char="►"/>
            </a:pPr>
            <a:r>
              <a:rPr lang="en" dirty="0">
                <a:latin typeface="Century Gothic"/>
                <a:ea typeface="Century Gothic"/>
                <a:cs typeface="Century Gothic"/>
                <a:sym typeface="Century Gothic"/>
              </a:rPr>
              <a:t>Role of media-celebratory  use –creating positive perceptions of use </a:t>
            </a:r>
            <a:endParaRPr dirty="0">
              <a:latin typeface="Century Gothic"/>
              <a:ea typeface="Century Gothic"/>
              <a:cs typeface="Century Gothic"/>
              <a:sym typeface="Century Gothic"/>
            </a:endParaRPr>
          </a:p>
          <a:p>
            <a:pPr marL="457189" indent="-416550">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Placebo effect of alcohol (Marlett et.al 1990)</a:t>
            </a:r>
            <a:endParaRPr sz="2667" dirty="0">
              <a:latin typeface="Century Gothic"/>
              <a:ea typeface="Century Gothic"/>
              <a:cs typeface="Century Gothic"/>
              <a:sym typeface="Century Gothic"/>
            </a:endParaRPr>
          </a:p>
          <a:p>
            <a:pPr marL="990575" lvl="1" indent="-344415">
              <a:lnSpc>
                <a:spcPct val="100000"/>
              </a:lnSpc>
              <a:spcBef>
                <a:spcPts val="1333"/>
              </a:spcBef>
              <a:buClr>
                <a:schemeClr val="dk2"/>
              </a:buClr>
              <a:buSzPct val="79999"/>
              <a:buFont typeface="Noto Sans Symbols"/>
              <a:buChar char="►"/>
            </a:pPr>
            <a:r>
              <a:rPr lang="en" dirty="0">
                <a:latin typeface="Century Gothic"/>
                <a:ea typeface="Century Gothic"/>
                <a:cs typeface="Century Gothic"/>
                <a:sym typeface="Century Gothic"/>
              </a:rPr>
              <a:t>Observed behaviour is not only a function of physiology but also the function of environmental, perceptual and contextual variables</a:t>
            </a:r>
            <a:endParaRPr dirty="0">
              <a:latin typeface="Century Gothic"/>
              <a:ea typeface="Century Gothic"/>
              <a:cs typeface="Century Gothic"/>
              <a:sym typeface="Century Gothic"/>
            </a:endParaRPr>
          </a:p>
          <a:p>
            <a:pPr marL="990575" lvl="1" indent="-344415">
              <a:lnSpc>
                <a:spcPct val="100000"/>
              </a:lnSpc>
              <a:spcBef>
                <a:spcPts val="1333"/>
              </a:spcBef>
              <a:buClr>
                <a:schemeClr val="dk2"/>
              </a:buClr>
              <a:buSzPct val="79999"/>
              <a:buFont typeface="Noto Sans Symbols"/>
              <a:buChar char="►"/>
            </a:pPr>
            <a:r>
              <a:rPr lang="en" dirty="0">
                <a:latin typeface="Century Gothic"/>
                <a:ea typeface="Century Gothic"/>
                <a:cs typeface="Century Gothic"/>
                <a:sym typeface="Century Gothic"/>
              </a:rPr>
              <a:t>Expectancies can have a big role in deciding the consequences </a:t>
            </a:r>
            <a:endParaRPr dirty="0">
              <a:latin typeface="Century Gothic"/>
              <a:ea typeface="Century Gothic"/>
              <a:cs typeface="Century Gothic"/>
              <a:sym typeface="Century Gothic"/>
            </a:endParaRPr>
          </a:p>
          <a:p>
            <a:pPr marL="457189" indent="-416550">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Integrated model</a:t>
            </a:r>
            <a:endParaRPr sz="2667" dirty="0">
              <a:latin typeface="Century Gothic"/>
              <a:ea typeface="Century Gothic"/>
              <a:cs typeface="Century Gothic"/>
              <a:sym typeface="Century Gothic"/>
            </a:endParaRPr>
          </a:p>
          <a:p>
            <a:pPr marL="990575" lvl="1" indent="-344415">
              <a:lnSpc>
                <a:spcPct val="100000"/>
              </a:lnSpc>
              <a:spcBef>
                <a:spcPts val="1333"/>
              </a:spcBef>
              <a:buClr>
                <a:schemeClr val="dk2"/>
              </a:buClr>
              <a:buSzPct val="79999"/>
              <a:buFont typeface="Noto Sans Symbols"/>
              <a:buChar char="►"/>
            </a:pPr>
            <a:r>
              <a:rPr lang="en" dirty="0">
                <a:latin typeface="Century Gothic"/>
                <a:ea typeface="Century Gothic"/>
                <a:cs typeface="Century Gothic"/>
                <a:sym typeface="Century Gothic"/>
              </a:rPr>
              <a:t>No single theory rules</a:t>
            </a:r>
            <a:endParaRPr dirty="0">
              <a:latin typeface="Century Gothic"/>
              <a:ea typeface="Century Gothic"/>
              <a:cs typeface="Century Gothic"/>
              <a:sym typeface="Century Gothic"/>
            </a:endParaRPr>
          </a:p>
          <a:p>
            <a:pPr marL="990575" lvl="1" indent="-344415">
              <a:lnSpc>
                <a:spcPct val="100000"/>
              </a:lnSpc>
              <a:spcBef>
                <a:spcPts val="1333"/>
              </a:spcBef>
              <a:buClr>
                <a:schemeClr val="dk2"/>
              </a:buClr>
              <a:buSzPct val="79999"/>
              <a:buFont typeface="Noto Sans Symbols"/>
              <a:buChar char="►"/>
            </a:pPr>
            <a:r>
              <a:rPr lang="en" dirty="0">
                <a:latin typeface="Century Gothic"/>
                <a:ea typeface="Century Gothic"/>
                <a:cs typeface="Century Gothic"/>
                <a:sym typeface="Century Gothic"/>
              </a:rPr>
              <a:t>Developmental psychology model-interplay of many factors-multidimensional and interdisciplinary approach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76"/>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fontScale="90000"/>
          </a:bodyPr>
          <a:lstStyle/>
          <a:p>
            <a:pPr>
              <a:buClr>
                <a:srgbClr val="EBEBEB"/>
              </a:buClr>
              <a:buSzPct val="100000"/>
            </a:pPr>
            <a:r>
              <a:rPr lang="en" sz="5600">
                <a:latin typeface="Century Gothic"/>
                <a:ea typeface="Century Gothic"/>
                <a:cs typeface="Century Gothic"/>
                <a:sym typeface="Century Gothic"/>
              </a:rPr>
              <a:t>Intervention </a:t>
            </a:r>
            <a:endParaRPr/>
          </a:p>
        </p:txBody>
      </p:sp>
      <p:sp>
        <p:nvSpPr>
          <p:cNvPr id="1060" name="Google Shape;1060;p176"/>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70000" lnSpcReduction="20000"/>
          </a:bodyPr>
          <a:lstStyle/>
          <a:p>
            <a:pPr marL="457189">
              <a:lnSpc>
                <a:spcPct val="100000"/>
              </a:lnSpc>
              <a:buClr>
                <a:schemeClr val="dk2"/>
              </a:buClr>
              <a:buSzPts val="1600"/>
              <a:buFont typeface="Noto Sans Symbols"/>
              <a:buChar char="►"/>
            </a:pPr>
            <a:r>
              <a:rPr lang="en" sz="2667" dirty="0">
                <a:latin typeface="Century Gothic"/>
                <a:ea typeface="Century Gothic"/>
                <a:cs typeface="Century Gothic"/>
                <a:sym typeface="Century Gothic"/>
              </a:rPr>
              <a:t>Community reinforcement approach</a:t>
            </a:r>
            <a:endParaRPr sz="2667" dirty="0">
              <a:latin typeface="Century Gothic"/>
              <a:ea typeface="Century Gothic"/>
              <a:cs typeface="Century Gothic"/>
              <a:sym typeface="Century Gothic"/>
            </a:endParaRPr>
          </a:p>
          <a:p>
            <a:pPr marL="990575" lvl="1" indent="-380990">
              <a:lnSpc>
                <a:spcPct val="100000"/>
              </a:lnSpc>
              <a:spcBef>
                <a:spcPts val="1333"/>
              </a:spcBef>
              <a:buClr>
                <a:schemeClr val="dk2"/>
              </a:buClr>
              <a:buSzPts val="1440"/>
              <a:buFont typeface="Noto Sans Symbols"/>
              <a:buChar char="►"/>
            </a:pPr>
            <a:r>
              <a:rPr lang="en" dirty="0">
                <a:latin typeface="Century Gothic"/>
                <a:ea typeface="Century Gothic"/>
                <a:cs typeface="Century Gothic"/>
                <a:sym typeface="Century Gothic"/>
              </a:rPr>
              <a:t>Collateral strategies</a:t>
            </a:r>
            <a:endParaRPr dirty="0">
              <a:latin typeface="Century Gothic"/>
              <a:ea typeface="Century Gothic"/>
              <a:cs typeface="Century Gothic"/>
              <a:sym typeface="Century Gothic"/>
            </a:endParaRPr>
          </a:p>
          <a:p>
            <a:pPr marL="990575" lvl="1" indent="-380990">
              <a:lnSpc>
                <a:spcPct val="100000"/>
              </a:lnSpc>
              <a:spcBef>
                <a:spcPts val="1333"/>
              </a:spcBef>
              <a:buClr>
                <a:schemeClr val="dk2"/>
              </a:buClr>
              <a:buSzPts val="1440"/>
              <a:buFont typeface="Noto Sans Symbols"/>
              <a:buChar char="►"/>
            </a:pPr>
            <a:r>
              <a:rPr lang="en" dirty="0">
                <a:latin typeface="Century Gothic"/>
                <a:ea typeface="Century Gothic"/>
                <a:cs typeface="Century Gothic"/>
                <a:sym typeface="Century Gothic"/>
              </a:rPr>
              <a:t>Recreational and social opportunities</a:t>
            </a:r>
            <a:endParaRPr dirty="0">
              <a:latin typeface="Century Gothic"/>
              <a:ea typeface="Century Gothic"/>
              <a:cs typeface="Century Gothic"/>
              <a:sym typeface="Century Gothic"/>
            </a:endParaRPr>
          </a:p>
          <a:p>
            <a:pPr marL="990575" lvl="1" indent="-380990">
              <a:lnSpc>
                <a:spcPct val="100000"/>
              </a:lnSpc>
              <a:spcBef>
                <a:spcPts val="1333"/>
              </a:spcBef>
              <a:buClr>
                <a:schemeClr val="dk2"/>
              </a:buClr>
              <a:buSzPts val="1440"/>
              <a:buFont typeface="Noto Sans Symbols"/>
              <a:buChar char="►"/>
            </a:pPr>
            <a:r>
              <a:rPr lang="en" dirty="0">
                <a:latin typeface="Century Gothic"/>
                <a:ea typeface="Century Gothic"/>
                <a:cs typeface="Century Gothic"/>
                <a:sym typeface="Century Gothic"/>
              </a:rPr>
              <a:t>Self-help groups  that foster non-using lifestyles</a:t>
            </a:r>
            <a:endParaRPr dirty="0">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Problem-solving approaches</a:t>
            </a:r>
            <a:endParaRPr sz="2667" dirty="0">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CBT</a:t>
            </a:r>
            <a:endParaRPr sz="2667" dirty="0">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Motivational interviewing </a:t>
            </a:r>
            <a:endParaRPr sz="2667" dirty="0">
              <a:latin typeface="Century Gothic"/>
              <a:ea typeface="Century Gothic"/>
              <a:cs typeface="Century Gothic"/>
              <a:sym typeface="Century Gothic"/>
            </a:endParaRPr>
          </a:p>
          <a:p>
            <a:pPr marL="457189">
              <a:lnSpc>
                <a:spcPct val="100000"/>
              </a:lnSpc>
              <a:spcBef>
                <a:spcPts val="1333"/>
              </a:spcBef>
              <a:buClr>
                <a:schemeClr val="dk2"/>
              </a:buClr>
              <a:buSzPts val="1600"/>
              <a:buFont typeface="Noto Sans Symbols"/>
              <a:buChar char="►"/>
            </a:pPr>
            <a:r>
              <a:rPr lang="en" sz="2667" dirty="0">
                <a:latin typeface="Century Gothic"/>
                <a:ea typeface="Century Gothic"/>
                <a:cs typeface="Century Gothic"/>
                <a:sym typeface="Century Gothic"/>
              </a:rPr>
              <a:t>Alcoholic Anonymous (AA)</a:t>
            </a:r>
          </a:p>
          <a:p>
            <a:pPr marL="457189">
              <a:lnSpc>
                <a:spcPct val="100000"/>
              </a:lnSpc>
              <a:spcBef>
                <a:spcPts val="1333"/>
              </a:spcBef>
              <a:buClr>
                <a:schemeClr val="dk2"/>
              </a:buClr>
              <a:buSzPts val="1600"/>
              <a:buFont typeface="Noto Sans Symbols"/>
              <a:buChar char="►"/>
            </a:pPr>
            <a:r>
              <a:rPr lang="en-IN" dirty="0"/>
              <a:t>Stress-based  interventions</a:t>
            </a:r>
          </a:p>
          <a:p>
            <a:pPr marL="457189">
              <a:lnSpc>
                <a:spcPct val="100000"/>
              </a:lnSpc>
              <a:spcBef>
                <a:spcPts val="1333"/>
              </a:spcBef>
              <a:buClr>
                <a:schemeClr val="dk2"/>
              </a:buClr>
              <a:buSzPts val="1600"/>
              <a:buFont typeface="Noto Sans Symbols"/>
              <a:buChar char="►"/>
            </a:pPr>
            <a:r>
              <a:rPr lang="en-IN" dirty="0"/>
              <a:t>Context centric care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1BC9-5032-CD79-7501-E57F5B9C6748}"/>
              </a:ext>
            </a:extLst>
          </p:cNvPr>
          <p:cNvSpPr>
            <a:spLocks noGrp="1"/>
          </p:cNvSpPr>
          <p:nvPr>
            <p:ph type="title"/>
          </p:nvPr>
        </p:nvSpPr>
        <p:spPr/>
        <p:txBody>
          <a:bodyPr/>
          <a:lstStyle/>
          <a:p>
            <a:r>
              <a:rPr lang="en-IN" dirty="0"/>
              <a:t>Behavioural addiction</a:t>
            </a:r>
          </a:p>
        </p:txBody>
      </p:sp>
      <p:sp>
        <p:nvSpPr>
          <p:cNvPr id="3" name="Text Placeholder 2">
            <a:extLst>
              <a:ext uri="{FF2B5EF4-FFF2-40B4-BE49-F238E27FC236}">
                <a16:creationId xmlns:a16="http://schemas.microsoft.com/office/drawing/2014/main" id="{6B0E0E66-50C8-23E2-1A5E-33C6A8EA1242}"/>
              </a:ext>
            </a:extLst>
          </p:cNvPr>
          <p:cNvSpPr>
            <a:spLocks noGrp="1"/>
          </p:cNvSpPr>
          <p:nvPr>
            <p:ph type="body" idx="1"/>
          </p:nvPr>
        </p:nvSpPr>
        <p:spPr/>
        <p:txBody>
          <a:bodyPr/>
          <a:lstStyle/>
          <a:p>
            <a:r>
              <a:rPr lang="en-IN" dirty="0"/>
              <a:t>Mobile phone/Internet addiction/ Video games/Gambling etc</a:t>
            </a:r>
          </a:p>
          <a:p>
            <a:r>
              <a:rPr lang="en-IN" dirty="0"/>
              <a:t>Mobile phone and driving</a:t>
            </a:r>
          </a:p>
          <a:p>
            <a:r>
              <a:rPr lang="en-IN" dirty="0"/>
              <a:t>Only when it is an addictive behaviour</a:t>
            </a:r>
          </a:p>
          <a:p>
            <a:pPr lvl="1"/>
            <a:r>
              <a:rPr lang="en-IN" dirty="0"/>
              <a:t>Boredom</a:t>
            </a:r>
          </a:p>
          <a:p>
            <a:pPr lvl="1"/>
            <a:r>
              <a:rPr lang="en-IN" dirty="0"/>
              <a:t>Interest </a:t>
            </a:r>
          </a:p>
          <a:p>
            <a:pPr lvl="1"/>
            <a:r>
              <a:rPr lang="en-IN" dirty="0"/>
              <a:t>Context </a:t>
            </a:r>
          </a:p>
        </p:txBody>
      </p:sp>
    </p:spTree>
    <p:extLst>
      <p:ext uri="{BB962C8B-B14F-4D97-AF65-F5344CB8AC3E}">
        <p14:creationId xmlns:p14="http://schemas.microsoft.com/office/powerpoint/2010/main" val="16440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7731F8-43C3-BAF6-6B27-85BD093E1757}"/>
              </a:ext>
            </a:extLst>
          </p:cNvPr>
          <p:cNvSpPr>
            <a:spLocks noGrp="1"/>
          </p:cNvSpPr>
          <p:nvPr>
            <p:ph type="ctrTitle"/>
          </p:nvPr>
        </p:nvSpPr>
        <p:spPr/>
        <p:txBody>
          <a:bodyPr/>
          <a:lstStyle/>
          <a:p>
            <a:r>
              <a:rPr lang="en-IN" dirty="0"/>
              <a:t>What you know about addictive behaviour?</a:t>
            </a:r>
          </a:p>
        </p:txBody>
      </p:sp>
      <p:sp>
        <p:nvSpPr>
          <p:cNvPr id="5" name="Subtitle 4">
            <a:extLst>
              <a:ext uri="{FF2B5EF4-FFF2-40B4-BE49-F238E27FC236}">
                <a16:creationId xmlns:a16="http://schemas.microsoft.com/office/drawing/2014/main" id="{2E37474B-65DC-575E-D0AA-900D5476F6D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03298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203"/>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r>
              <a:rPr lang="en"/>
              <a:t>Smoking </a:t>
            </a:r>
            <a:endParaRPr/>
          </a:p>
        </p:txBody>
      </p:sp>
      <p:sp>
        <p:nvSpPr>
          <p:cNvPr id="1223" name="Google Shape;1223;p203"/>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a:bodyPr>
          <a:lstStyle/>
          <a:p>
            <a:pPr marL="152396" indent="0">
              <a:buNone/>
            </a:pPr>
            <a:endParaRPr dirty="0"/>
          </a:p>
          <a:p>
            <a:r>
              <a:rPr lang="en" dirty="0"/>
              <a:t>chronic bronchitis, respiratory disorders, lower birth weight in offspring, and retarded fetal development</a:t>
            </a:r>
            <a:endParaRPr dirty="0"/>
          </a:p>
          <a:p>
            <a:r>
              <a:rPr lang="en" dirty="0"/>
              <a:t>Sexual problems –Erectile dysfunction (ED)-marital relationships-</a:t>
            </a:r>
            <a:endParaRPr dirty="0"/>
          </a:p>
          <a:p>
            <a:r>
              <a:rPr lang="en" dirty="0"/>
              <a:t>Second-hand smoke or passive smoking- Parental cigarette smoking and cognitive performance in adolescents -low blood oxygen capacity, high carbon monoxide content</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204"/>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endParaRPr/>
          </a:p>
        </p:txBody>
      </p:sp>
      <p:sp>
        <p:nvSpPr>
          <p:cNvPr id="1229" name="Google Shape;1229;p204"/>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a:bodyPr>
          <a:lstStyle/>
          <a:p>
            <a:r>
              <a:rPr lang="en" dirty="0"/>
              <a:t>Synergistic effects of smoking </a:t>
            </a:r>
            <a:endParaRPr dirty="0"/>
          </a:p>
          <a:p>
            <a:r>
              <a:rPr lang="en" dirty="0"/>
              <a:t>Depression and smoking </a:t>
            </a:r>
            <a:endParaRPr dirty="0"/>
          </a:p>
          <a:p>
            <a:r>
              <a:rPr lang="en" dirty="0"/>
              <a:t>Lack of awareness of the synergistic effect</a:t>
            </a:r>
          </a:p>
          <a:p>
            <a:r>
              <a:rPr lang="en-US" dirty="0"/>
              <a:t>Smoking + drinking</a:t>
            </a:r>
          </a:p>
          <a:p>
            <a:r>
              <a:rPr lang="en-US" dirty="0"/>
              <a:t>Smokers  impulsive- accidents and injuries at work, absenteeism, medical treatment,  “use more health benefits than nonsmokers”</a:t>
            </a:r>
          </a:p>
          <a:p>
            <a:endParaRPr dirty="0"/>
          </a:p>
          <a:p>
            <a:pPr marL="0" indent="0">
              <a:spcBef>
                <a:spcPts val="1600"/>
              </a:spcBef>
              <a:spcAft>
                <a:spcPts val="16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206"/>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r>
              <a:rPr lang="en"/>
              <a:t>Smoking in adolescence</a:t>
            </a:r>
            <a:endParaRPr/>
          </a:p>
        </p:txBody>
      </p:sp>
      <p:sp>
        <p:nvSpPr>
          <p:cNvPr id="1241" name="Google Shape;1241;p206"/>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fontScale="92500"/>
          </a:bodyPr>
          <a:lstStyle/>
          <a:p>
            <a:pPr indent="-445758">
              <a:buSzPct val="100000"/>
            </a:pPr>
            <a:r>
              <a:rPr lang="en"/>
              <a:t>Initial experimentation</a:t>
            </a:r>
            <a:endParaRPr/>
          </a:p>
          <a:p>
            <a:pPr indent="-445758">
              <a:buSzPct val="100000"/>
            </a:pPr>
            <a:r>
              <a:rPr lang="en"/>
              <a:t>Peer pressure </a:t>
            </a:r>
            <a:endParaRPr/>
          </a:p>
          <a:p>
            <a:pPr indent="-445758">
              <a:buSzPct val="100000"/>
            </a:pPr>
            <a:r>
              <a:rPr lang="en"/>
              <a:t>Attitude towards smoker</a:t>
            </a:r>
            <a:endParaRPr/>
          </a:p>
          <a:p>
            <a:pPr indent="-445758">
              <a:buSzPct val="100000"/>
            </a:pPr>
            <a:r>
              <a:rPr lang="en"/>
              <a:t>Social contagion process </a:t>
            </a:r>
            <a:endParaRPr/>
          </a:p>
          <a:p>
            <a:pPr indent="-445758">
              <a:buSzPct val="100000"/>
            </a:pPr>
            <a:r>
              <a:rPr lang="en"/>
              <a:t>Runs in families</a:t>
            </a:r>
            <a:endParaRPr/>
          </a:p>
          <a:p>
            <a:pPr indent="-445758">
              <a:buSzPct val="100000"/>
            </a:pPr>
            <a:r>
              <a:rPr lang="en"/>
              <a:t>Stressors, family issues</a:t>
            </a:r>
            <a:endParaRPr/>
          </a:p>
          <a:p>
            <a:pPr indent="-445758">
              <a:buSzPct val="100000"/>
            </a:pPr>
            <a:r>
              <a:rPr lang="en"/>
              <a:t>Watching movies in which smoking is portrayed</a:t>
            </a:r>
            <a:endParaRPr/>
          </a:p>
          <a:p>
            <a:pPr indent="-445758">
              <a:buSzPct val="100000"/>
            </a:pPr>
            <a:r>
              <a:rPr lang="en"/>
              <a:t>“Smoking clusters in social networks, almost as an infectious disease might”</a:t>
            </a:r>
            <a:endParaRPr/>
          </a:p>
          <a:p>
            <a:pPr indent="-445758">
              <a:buSzPct val="100000"/>
            </a:pPr>
            <a:r>
              <a:rPr lang="en"/>
              <a:t>Infects each other through social ties</a:t>
            </a:r>
            <a:endParaRPr/>
          </a:p>
          <a:p>
            <a:pPr indent="-445758">
              <a:buSzPct val="100000"/>
            </a:pPr>
            <a:r>
              <a:rPr lang="en"/>
              <a:t>Self identity - Low self-esteem, dependency, powerlessness, social isolation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207"/>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endParaRPr/>
          </a:p>
        </p:txBody>
      </p:sp>
      <p:sp>
        <p:nvSpPr>
          <p:cNvPr id="1247" name="Google Shape;1247;p207"/>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a:bodyPr>
          <a:lstStyle/>
          <a:p>
            <a:r>
              <a:rPr lang="en" dirty="0"/>
              <a:t>Exact mechanisms of nicotine addiction unknown</a:t>
            </a:r>
            <a:endParaRPr dirty="0"/>
          </a:p>
          <a:p>
            <a:r>
              <a:rPr lang="en" dirty="0"/>
              <a:t>Nicotine changes levels of acetylcholine, norepinephrine, dopamine, endogenous opioids</a:t>
            </a:r>
          </a:p>
          <a:p>
            <a:r>
              <a:rPr lang="en" dirty="0"/>
              <a:t>Temporary improvements in performance/affect</a:t>
            </a:r>
            <a:endParaRPr dirty="0"/>
          </a:p>
          <a:p>
            <a:r>
              <a:rPr lang="en" dirty="0"/>
              <a:t>Stopping smoking- reduced concentration/attention, anxiety, tension, moodiness </a:t>
            </a:r>
            <a:endParaRPr dirty="0"/>
          </a:p>
          <a:p>
            <a:pPr indent="0">
              <a:spcBef>
                <a:spcPts val="1600"/>
              </a:spcBef>
              <a:spcAft>
                <a:spcPts val="160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36C6-A5F2-A965-ACE4-8967C0BDE870}"/>
              </a:ext>
            </a:extLst>
          </p:cNvPr>
          <p:cNvSpPr>
            <a:spLocks noGrp="1"/>
          </p:cNvSpPr>
          <p:nvPr>
            <p:ph type="title"/>
          </p:nvPr>
        </p:nvSpPr>
        <p:spPr/>
        <p:txBody>
          <a:bodyPr/>
          <a:lstStyle/>
          <a:p>
            <a:r>
              <a:rPr lang="en-IN" dirty="0"/>
              <a:t>Smoking -effects</a:t>
            </a:r>
          </a:p>
        </p:txBody>
      </p:sp>
      <p:sp>
        <p:nvSpPr>
          <p:cNvPr id="3" name="Content Placeholder 2">
            <a:extLst>
              <a:ext uri="{FF2B5EF4-FFF2-40B4-BE49-F238E27FC236}">
                <a16:creationId xmlns:a16="http://schemas.microsoft.com/office/drawing/2014/main" id="{E5B7329A-6A66-8818-4D52-6BC3BE5320D0}"/>
              </a:ext>
            </a:extLst>
          </p:cNvPr>
          <p:cNvSpPr>
            <a:spLocks noGrp="1"/>
          </p:cNvSpPr>
          <p:nvPr>
            <p:ph idx="1"/>
          </p:nvPr>
        </p:nvSpPr>
        <p:spPr/>
        <p:txBody>
          <a:bodyPr>
            <a:normAutofit lnSpcReduction="10000"/>
          </a:bodyPr>
          <a:lstStyle/>
          <a:p>
            <a:r>
              <a:rPr lang="en-IN" dirty="0"/>
              <a:t>Chronic bad breath, loss and discolouring of teeth</a:t>
            </a:r>
          </a:p>
          <a:p>
            <a:r>
              <a:rPr lang="en-IN" dirty="0"/>
              <a:t>Risk of stroke 1.5 times more</a:t>
            </a:r>
          </a:p>
          <a:p>
            <a:r>
              <a:rPr lang="en-IN" dirty="0"/>
              <a:t>Risk of osteoporosis –postmenopausal smoking increases the risk of hip fracture</a:t>
            </a:r>
          </a:p>
          <a:p>
            <a:r>
              <a:rPr lang="en-IN" dirty="0"/>
              <a:t>Harmful effect on memory and problem-solving</a:t>
            </a:r>
          </a:p>
          <a:p>
            <a:r>
              <a:rPr lang="en-IN" dirty="0"/>
              <a:t>Erectile dysfunction, early menopause</a:t>
            </a:r>
          </a:p>
          <a:p>
            <a:r>
              <a:rPr lang="en-IN" dirty="0"/>
              <a:t>Hair loss</a:t>
            </a:r>
          </a:p>
          <a:p>
            <a:r>
              <a:rPr lang="en-IN" dirty="0"/>
              <a:t>Second –hand smoke- asthma, pneumonia, bronchitis</a:t>
            </a:r>
          </a:p>
          <a:p>
            <a:r>
              <a:rPr lang="en-IN" dirty="0" err="1"/>
              <a:t>Fagerstrom</a:t>
            </a:r>
            <a:r>
              <a:rPr lang="en-IN" dirty="0"/>
              <a:t> test for nicotine dependence</a:t>
            </a:r>
          </a:p>
        </p:txBody>
      </p:sp>
    </p:spTree>
    <p:extLst>
      <p:ext uri="{BB962C8B-B14F-4D97-AF65-F5344CB8AC3E}">
        <p14:creationId xmlns:p14="http://schemas.microsoft.com/office/powerpoint/2010/main" val="682488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208"/>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r>
              <a:rPr lang="en"/>
              <a:t>Interventions</a:t>
            </a:r>
            <a:endParaRPr/>
          </a:p>
        </p:txBody>
      </p:sp>
      <p:sp>
        <p:nvSpPr>
          <p:cNvPr id="1253" name="Google Shape;1253;p208"/>
          <p:cNvSpPr txBox="1">
            <a:spLocks noGrp="1"/>
          </p:cNvSpPr>
          <p:nvPr>
            <p:ph type="body" idx="1"/>
          </p:nvPr>
        </p:nvSpPr>
        <p:spPr>
          <a:xfrm>
            <a:off x="415600" y="1958433"/>
            <a:ext cx="11360800" cy="4133200"/>
          </a:xfrm>
          <a:prstGeom prst="rect">
            <a:avLst/>
          </a:prstGeom>
        </p:spPr>
        <p:txBody>
          <a:bodyPr spcFirstLastPara="1" vert="horz" wrap="square" lIns="121900" tIns="121900" rIns="121900" bIns="121900" rtlCol="0" anchor="t" anchorCtr="0">
            <a:normAutofit/>
          </a:bodyPr>
          <a:lstStyle/>
          <a:p>
            <a:r>
              <a:rPr lang="en" dirty="0"/>
              <a:t>Changing Attitudes toward Smoking</a:t>
            </a:r>
            <a:endParaRPr dirty="0"/>
          </a:p>
          <a:p>
            <a:r>
              <a:rPr lang="en" dirty="0"/>
              <a:t>Nicotine Replacement Therapy-</a:t>
            </a:r>
            <a:endParaRPr dirty="0"/>
          </a:p>
          <a:p>
            <a:r>
              <a:rPr lang="en" dirty="0"/>
              <a:t>Social Support and Stress Management</a:t>
            </a:r>
            <a:endParaRPr dirty="0"/>
          </a:p>
          <a:p>
            <a:r>
              <a:rPr lang="en" dirty="0"/>
              <a:t>Workplace -Family-Person</a:t>
            </a:r>
            <a:endParaRPr dirty="0"/>
          </a:p>
          <a:p>
            <a:r>
              <a:rPr lang="en" dirty="0"/>
              <a:t>Smoking prevention programs</a:t>
            </a:r>
          </a:p>
          <a:p>
            <a:r>
              <a:rPr lang="en" sz="2800" dirty="0">
                <a:latin typeface="Century Gothic"/>
                <a:ea typeface="Century Gothic"/>
                <a:cs typeface="Century Gothic"/>
                <a:sym typeface="Century Gothic"/>
              </a:rPr>
              <a:t>Narcotics Anonymous (NA)</a:t>
            </a:r>
          </a:p>
          <a:p>
            <a:pPr marL="152396" indent="0">
              <a:buNone/>
            </a:pPr>
            <a:endParaRPr lang="en" dirty="0">
              <a:latin typeface="Century Gothic"/>
              <a:ea typeface="Century Gothic"/>
              <a:cs typeface="Century Gothic"/>
              <a:sym typeface="Century Gothic"/>
            </a:endParaRPr>
          </a:p>
          <a:p>
            <a:pPr marL="152396" indent="0">
              <a:buNone/>
            </a:pPr>
            <a:r>
              <a:rPr lang="en" dirty="0">
                <a:latin typeface="Century Gothic"/>
                <a:ea typeface="Century Gothic"/>
                <a:cs typeface="Century Gothic"/>
                <a:sym typeface="Century Gothic"/>
              </a:rPr>
              <a:t>Look at the intervention in Alcohol dependance</a:t>
            </a:r>
            <a:endParaRPr lang="en" sz="2800" dirty="0">
              <a:latin typeface="Century Gothic"/>
              <a:ea typeface="Century Gothic"/>
              <a:cs typeface="Century Gothic"/>
              <a:sym typeface="Century Gothic"/>
            </a:endParaRPr>
          </a:p>
          <a:p>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39A9-0952-C577-C482-2DAFF5C85CD4}"/>
              </a:ext>
            </a:extLst>
          </p:cNvPr>
          <p:cNvSpPr>
            <a:spLocks noGrp="1"/>
          </p:cNvSpPr>
          <p:nvPr>
            <p:ph type="title"/>
          </p:nvPr>
        </p:nvSpPr>
        <p:spPr>
          <a:xfrm>
            <a:off x="421419" y="365126"/>
            <a:ext cx="10932381" cy="740106"/>
          </a:xfrm>
        </p:spPr>
        <p:txBody>
          <a:bodyPr/>
          <a:lstStyle/>
          <a:p>
            <a:r>
              <a:rPr lang="en-IN" dirty="0"/>
              <a:t>Case vignettes</a:t>
            </a:r>
          </a:p>
        </p:txBody>
      </p:sp>
      <p:pic>
        <p:nvPicPr>
          <p:cNvPr id="5" name="Content Placeholder 4">
            <a:extLst>
              <a:ext uri="{FF2B5EF4-FFF2-40B4-BE49-F238E27FC236}">
                <a16:creationId xmlns:a16="http://schemas.microsoft.com/office/drawing/2014/main" id="{2D663791-A4EF-7B52-7D57-97FD68B9B9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05232"/>
            <a:ext cx="9721132" cy="5387643"/>
          </a:xfrm>
        </p:spPr>
      </p:pic>
    </p:spTree>
    <p:extLst>
      <p:ext uri="{BB962C8B-B14F-4D97-AF65-F5344CB8AC3E}">
        <p14:creationId xmlns:p14="http://schemas.microsoft.com/office/powerpoint/2010/main" val="3131123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BE53-DF94-3A03-1B26-493CD432F9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DC8D8C2-7D65-1D82-2F9D-C4D27FC67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475" y="588396"/>
            <a:ext cx="9803957" cy="5912430"/>
          </a:xfrm>
        </p:spPr>
      </p:pic>
    </p:spTree>
    <p:extLst>
      <p:ext uri="{BB962C8B-B14F-4D97-AF65-F5344CB8AC3E}">
        <p14:creationId xmlns:p14="http://schemas.microsoft.com/office/powerpoint/2010/main" val="4277234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E22E-A85C-9450-9E03-A6A57C937641}"/>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95D9CD4-22B9-2C7E-671C-18F1A3573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69126"/>
            <a:ext cx="10237967" cy="6233823"/>
          </a:xfrm>
        </p:spPr>
      </p:pic>
    </p:spTree>
    <p:extLst>
      <p:ext uri="{BB962C8B-B14F-4D97-AF65-F5344CB8AC3E}">
        <p14:creationId xmlns:p14="http://schemas.microsoft.com/office/powerpoint/2010/main" val="3258326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53BD-5098-3A7E-F2F2-630502CF8A4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DD72DE7-7F8B-D662-A5BD-6B764F9EAA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08" y="540688"/>
            <a:ext cx="10391691" cy="6042991"/>
          </a:xfrm>
        </p:spPr>
      </p:pic>
    </p:spTree>
    <p:extLst>
      <p:ext uri="{BB962C8B-B14F-4D97-AF65-F5344CB8AC3E}">
        <p14:creationId xmlns:p14="http://schemas.microsoft.com/office/powerpoint/2010/main" val="183871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F393-3DCB-867C-7B78-39870348F2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64CD19-C47C-63F9-1531-4328F7F577EB}"/>
              </a:ext>
            </a:extLst>
          </p:cNvPr>
          <p:cNvSpPr>
            <a:spLocks noGrp="1"/>
          </p:cNvSpPr>
          <p:nvPr>
            <p:ph idx="1"/>
          </p:nvPr>
        </p:nvSpPr>
        <p:spPr/>
        <p:txBody>
          <a:bodyPr/>
          <a:lstStyle/>
          <a:p>
            <a:r>
              <a:rPr lang="en-IN" dirty="0"/>
              <a:t>Vimukthi Kerala-IIT Palakkad</a:t>
            </a:r>
          </a:p>
          <a:p>
            <a:r>
              <a:rPr lang="en-IN" dirty="0"/>
              <a:t>NDPS Act 1985</a:t>
            </a:r>
          </a:p>
          <a:p>
            <a:r>
              <a:rPr lang="en-IN" dirty="0"/>
              <a:t>Why do we use substances?</a:t>
            </a:r>
          </a:p>
          <a:p>
            <a:r>
              <a:rPr lang="en-IN" dirty="0"/>
              <a:t>New forms of addictive substances?</a:t>
            </a:r>
          </a:p>
          <a:p>
            <a:r>
              <a:rPr lang="en-IN" dirty="0"/>
              <a:t>Ill effects of addiction</a:t>
            </a:r>
          </a:p>
          <a:p>
            <a:r>
              <a:rPr lang="en-IN" dirty="0"/>
              <a:t>Media representations –gender bias –masculinity- popular discourse</a:t>
            </a:r>
          </a:p>
          <a:p>
            <a:r>
              <a:rPr lang="en-IN" dirty="0"/>
              <a:t>Acting out –tolerance-violence-murder -news</a:t>
            </a:r>
          </a:p>
        </p:txBody>
      </p:sp>
    </p:spTree>
    <p:extLst>
      <p:ext uri="{BB962C8B-B14F-4D97-AF65-F5344CB8AC3E}">
        <p14:creationId xmlns:p14="http://schemas.microsoft.com/office/powerpoint/2010/main" val="2433505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6902-41FD-E3B4-0B44-11A83FE729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5CF2B1-08EE-6DC1-B3A2-64E107FA4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202" y="365125"/>
            <a:ext cx="10885335" cy="6202652"/>
          </a:xfrm>
        </p:spPr>
      </p:pic>
    </p:spTree>
    <p:extLst>
      <p:ext uri="{BB962C8B-B14F-4D97-AF65-F5344CB8AC3E}">
        <p14:creationId xmlns:p14="http://schemas.microsoft.com/office/powerpoint/2010/main" val="1765808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91D4-26CB-1085-F594-DB4B5C435AC3}"/>
              </a:ext>
            </a:extLst>
          </p:cNvPr>
          <p:cNvSpPr>
            <a:spLocks noGrp="1"/>
          </p:cNvSpPr>
          <p:nvPr>
            <p:ph type="title"/>
          </p:nvPr>
        </p:nvSpPr>
        <p:spPr/>
        <p:txBody>
          <a:bodyPr/>
          <a:lstStyle/>
          <a:p>
            <a:r>
              <a:rPr lang="en-IN" dirty="0"/>
              <a:t>Courtesy</a:t>
            </a:r>
          </a:p>
        </p:txBody>
      </p:sp>
      <p:pic>
        <p:nvPicPr>
          <p:cNvPr id="7" name="Content Placeholder 6">
            <a:extLst>
              <a:ext uri="{FF2B5EF4-FFF2-40B4-BE49-F238E27FC236}">
                <a16:creationId xmlns:a16="http://schemas.microsoft.com/office/drawing/2014/main" id="{3656A598-2DFF-77E3-BDF4-4730238ED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209" y="1566407"/>
            <a:ext cx="8658970" cy="5168348"/>
          </a:xfrm>
        </p:spPr>
      </p:pic>
    </p:spTree>
    <p:extLst>
      <p:ext uri="{BB962C8B-B14F-4D97-AF65-F5344CB8AC3E}">
        <p14:creationId xmlns:p14="http://schemas.microsoft.com/office/powerpoint/2010/main" val="82052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0BA3-3E04-E52E-CC13-6CB47C2957B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F827755-C748-4A18-3409-B74E1777E0FF}"/>
              </a:ext>
            </a:extLst>
          </p:cNvPr>
          <p:cNvSpPr>
            <a:spLocks noGrp="1"/>
          </p:cNvSpPr>
          <p:nvPr>
            <p:ph idx="1"/>
          </p:nvPr>
        </p:nvSpPr>
        <p:spPr/>
        <p:txBody>
          <a:bodyPr>
            <a:normAutofit lnSpcReduction="10000"/>
          </a:bodyPr>
          <a:lstStyle/>
          <a:p>
            <a:r>
              <a:rPr lang="en-IN" dirty="0"/>
              <a:t>ICD-10</a:t>
            </a:r>
          </a:p>
          <a:p>
            <a:pPr marL="0" indent="0">
              <a:buNone/>
            </a:pPr>
            <a:r>
              <a:rPr lang="en-IN" dirty="0">
                <a:hlinkClick r:id="rId2"/>
              </a:rPr>
              <a:t>https://cdn.who.int/media/docs/default-source/substance-use/icd10clinicaldiagnosis.pdf?sfvrsn=96aa4de5_9&amp;ua=1</a:t>
            </a:r>
            <a:endParaRPr lang="en-IN" dirty="0"/>
          </a:p>
          <a:p>
            <a:r>
              <a:rPr lang="en-IN" dirty="0"/>
              <a:t>Moral model of addiction-17</a:t>
            </a:r>
            <a:r>
              <a:rPr lang="en-IN" baseline="30000" dirty="0"/>
              <a:t>th</a:t>
            </a:r>
            <a:r>
              <a:rPr lang="en-IN" dirty="0"/>
              <a:t> century</a:t>
            </a:r>
          </a:p>
          <a:p>
            <a:pPr lvl="1"/>
            <a:r>
              <a:rPr lang="en-IN" dirty="0"/>
              <a:t>Excessive use of alcohol a matter of personal responsibility/free choice</a:t>
            </a:r>
          </a:p>
          <a:p>
            <a:pPr lvl="1"/>
            <a:r>
              <a:rPr lang="en-IN" dirty="0"/>
              <a:t>Deserve punishment/not treatment</a:t>
            </a:r>
          </a:p>
          <a:p>
            <a:pPr lvl="1"/>
            <a:r>
              <a:rPr lang="en-IN" dirty="0"/>
              <a:t>E.g. suicide </a:t>
            </a:r>
          </a:p>
          <a:p>
            <a:r>
              <a:rPr lang="en-IN" dirty="0"/>
              <a:t>1</a:t>
            </a:r>
            <a:r>
              <a:rPr lang="en-IN" baseline="30000" dirty="0"/>
              <a:t>st</a:t>
            </a:r>
            <a:r>
              <a:rPr lang="en-IN" dirty="0"/>
              <a:t> disease concept- 19</a:t>
            </a:r>
            <a:r>
              <a:rPr lang="en-IN" baseline="30000" dirty="0"/>
              <a:t>th</a:t>
            </a:r>
            <a:r>
              <a:rPr lang="en-IN" dirty="0"/>
              <a:t> century</a:t>
            </a:r>
          </a:p>
          <a:p>
            <a:pPr lvl="1"/>
            <a:r>
              <a:rPr lang="en-IN" dirty="0"/>
              <a:t>Temperance movement –evils of drink</a:t>
            </a:r>
          </a:p>
          <a:p>
            <a:pPr lvl="1"/>
            <a:r>
              <a:rPr lang="en-IN" dirty="0"/>
              <a:t>Focus was on the substance </a:t>
            </a:r>
          </a:p>
          <a:p>
            <a:pPr lvl="1"/>
            <a:endParaRPr lang="en-IN" dirty="0"/>
          </a:p>
          <a:p>
            <a:pPr lvl="1"/>
            <a:endParaRPr lang="en-IN" dirty="0"/>
          </a:p>
        </p:txBody>
      </p:sp>
    </p:spTree>
    <p:extLst>
      <p:ext uri="{BB962C8B-B14F-4D97-AF65-F5344CB8AC3E}">
        <p14:creationId xmlns:p14="http://schemas.microsoft.com/office/powerpoint/2010/main" val="43820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8A94-75A3-6503-C8E3-CF958E60E1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50D6AA-0D76-BD61-7C1E-05B77269D678}"/>
              </a:ext>
            </a:extLst>
          </p:cNvPr>
          <p:cNvSpPr>
            <a:spLocks noGrp="1"/>
          </p:cNvSpPr>
          <p:nvPr>
            <p:ph idx="1"/>
          </p:nvPr>
        </p:nvSpPr>
        <p:spPr/>
        <p:txBody>
          <a:bodyPr>
            <a:normAutofit fontScale="92500" lnSpcReduction="10000"/>
          </a:bodyPr>
          <a:lstStyle/>
          <a:p>
            <a:r>
              <a:rPr lang="en-IN" dirty="0"/>
              <a:t>2nd disease concept- 20</a:t>
            </a:r>
            <a:r>
              <a:rPr lang="en-IN" baseline="30000" dirty="0"/>
              <a:t>th</a:t>
            </a:r>
            <a:r>
              <a:rPr lang="en-IN" dirty="0"/>
              <a:t> century</a:t>
            </a:r>
          </a:p>
          <a:p>
            <a:pPr lvl="1"/>
            <a:r>
              <a:rPr lang="en-IN" dirty="0"/>
              <a:t>Banning alcohol was not yielding results</a:t>
            </a:r>
          </a:p>
          <a:p>
            <a:pPr lvl="1"/>
            <a:r>
              <a:rPr lang="en-IN" dirty="0"/>
              <a:t>Exposure is not enough</a:t>
            </a:r>
          </a:p>
          <a:p>
            <a:pPr lvl="1"/>
            <a:r>
              <a:rPr lang="en-IN" dirty="0"/>
              <a:t>Focus was on the  individuals who  became addicted-legitimized sale of alcohol</a:t>
            </a:r>
          </a:p>
          <a:p>
            <a:pPr lvl="1"/>
            <a:r>
              <a:rPr lang="en-IN" dirty="0"/>
              <a:t>Emphasised treatment </a:t>
            </a:r>
          </a:p>
          <a:p>
            <a:pPr>
              <a:buFont typeface="Wingdings" panose="05000000000000000000" pitchFamily="2" charset="2"/>
              <a:buChar char="§"/>
            </a:pPr>
            <a:r>
              <a:rPr lang="en-IN" dirty="0"/>
              <a:t>Problem with the 2</a:t>
            </a:r>
            <a:r>
              <a:rPr lang="en-IN" baseline="30000" dirty="0"/>
              <a:t>nd</a:t>
            </a:r>
            <a:r>
              <a:rPr lang="en-IN" dirty="0"/>
              <a:t> disease model</a:t>
            </a:r>
          </a:p>
          <a:p>
            <a:pPr lvl="1">
              <a:buFont typeface="Wingdings" panose="05000000000000000000" pitchFamily="2" charset="2"/>
              <a:buChar char="§"/>
            </a:pPr>
            <a:r>
              <a:rPr lang="en-IN" sz="1800" b="0" i="0" dirty="0">
                <a:effectLst/>
                <a:latin typeface="PhotinaMT"/>
              </a:rPr>
              <a:t>Addict or not addict </a:t>
            </a:r>
          </a:p>
          <a:p>
            <a:pPr lvl="1">
              <a:buFont typeface="Wingdings" panose="05000000000000000000" pitchFamily="2" charset="2"/>
              <a:buChar char="§"/>
            </a:pPr>
            <a:r>
              <a:rPr lang="en-IN" sz="1800" b="0" i="0" dirty="0">
                <a:effectLst/>
                <a:latin typeface="PhotinaMT"/>
              </a:rPr>
              <a:t>Addiction as illness</a:t>
            </a:r>
          </a:p>
          <a:p>
            <a:pPr lvl="1">
              <a:buFont typeface="Wingdings" panose="05000000000000000000" pitchFamily="2" charset="2"/>
              <a:buChar char="§"/>
            </a:pPr>
            <a:r>
              <a:rPr lang="en-IN" sz="1800" dirty="0">
                <a:latin typeface="PhotinaMT"/>
              </a:rPr>
              <a:t>Individual as the problem</a:t>
            </a:r>
          </a:p>
          <a:p>
            <a:pPr lvl="1">
              <a:buFont typeface="Wingdings" panose="05000000000000000000" pitchFamily="2" charset="2"/>
              <a:buChar char="§"/>
            </a:pPr>
            <a:r>
              <a:rPr lang="en-IN" sz="1800" b="0" i="0" dirty="0">
                <a:effectLst/>
                <a:latin typeface="PhotinaMT"/>
              </a:rPr>
              <a:t>Addict</a:t>
            </a:r>
            <a:r>
              <a:rPr lang="en-IN" sz="1800" dirty="0">
                <a:latin typeface="PhotinaMT"/>
              </a:rPr>
              <a:t>ion as irreversible</a:t>
            </a:r>
          </a:p>
          <a:p>
            <a:pPr lvl="1">
              <a:buFont typeface="Wingdings" panose="05000000000000000000" pitchFamily="2" charset="2"/>
              <a:buChar char="§"/>
            </a:pPr>
            <a:r>
              <a:rPr lang="en-US" sz="1800" b="0" i="0" dirty="0" err="1">
                <a:effectLst/>
                <a:latin typeface="PhotinaMT"/>
              </a:rPr>
              <a:t>Emphasises</a:t>
            </a:r>
            <a:r>
              <a:rPr lang="en-US" sz="1800" b="0" i="0" dirty="0">
                <a:effectLst/>
                <a:latin typeface="PhotinaMT"/>
              </a:rPr>
              <a:t> treatment </a:t>
            </a:r>
          </a:p>
          <a:p>
            <a:pPr lvl="1">
              <a:buFont typeface="Wingdings" panose="05000000000000000000" pitchFamily="2" charset="2"/>
              <a:buChar char="§"/>
            </a:pPr>
            <a:r>
              <a:rPr lang="en-US" sz="1800" dirty="0" err="1">
                <a:latin typeface="PhotinaMT"/>
              </a:rPr>
              <a:t>Emphasises</a:t>
            </a:r>
            <a:r>
              <a:rPr lang="en-US" sz="1800" dirty="0">
                <a:latin typeface="PhotinaMT"/>
              </a:rPr>
              <a:t> treatment through complete abstinence</a:t>
            </a:r>
            <a:br>
              <a:rPr lang="en-US" sz="1800" b="0" i="0" dirty="0">
                <a:effectLst/>
                <a:latin typeface="PhotinaMT"/>
              </a:rPr>
            </a:br>
            <a:br>
              <a:rPr lang="en-US" dirty="0"/>
            </a:br>
            <a:endParaRPr lang="en-IN" dirty="0"/>
          </a:p>
          <a:p>
            <a:endParaRPr lang="en-IN" dirty="0"/>
          </a:p>
        </p:txBody>
      </p:sp>
    </p:spTree>
    <p:extLst>
      <p:ext uri="{BB962C8B-B14F-4D97-AF65-F5344CB8AC3E}">
        <p14:creationId xmlns:p14="http://schemas.microsoft.com/office/powerpoint/2010/main" val="279587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0B5B-6479-E2C2-95F8-34AEE951FF6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7693CFA-52D0-15A5-146A-8829B35DCC3C}"/>
              </a:ext>
            </a:extLst>
          </p:cNvPr>
          <p:cNvSpPr>
            <a:spLocks noGrp="1"/>
          </p:cNvSpPr>
          <p:nvPr>
            <p:ph idx="1"/>
          </p:nvPr>
        </p:nvSpPr>
        <p:spPr/>
        <p:txBody>
          <a:bodyPr>
            <a:normAutofit fontScale="85000" lnSpcReduction="20000"/>
          </a:bodyPr>
          <a:lstStyle/>
          <a:p>
            <a:pPr marL="0" indent="0">
              <a:buNone/>
            </a:pPr>
            <a:r>
              <a:rPr lang="en-IN" dirty="0"/>
              <a:t>1970s onwards-social learning theory</a:t>
            </a:r>
          </a:p>
          <a:p>
            <a:pPr lvl="1"/>
            <a:r>
              <a:rPr lang="en-IN" dirty="0"/>
              <a:t>Interaction between the person and other people/environment shapes behaviour</a:t>
            </a:r>
          </a:p>
          <a:p>
            <a:pPr lvl="1"/>
            <a:r>
              <a:rPr lang="en-IN" dirty="0"/>
              <a:t>Learned behaviours (TPP)</a:t>
            </a:r>
          </a:p>
          <a:p>
            <a:pPr lvl="1"/>
            <a:r>
              <a:rPr lang="en-IN" dirty="0"/>
              <a:t>Addiction to addictive behaviour</a:t>
            </a:r>
          </a:p>
          <a:p>
            <a:pPr lvl="1"/>
            <a:r>
              <a:rPr lang="en-IN" dirty="0"/>
              <a:t>Can be unlearned </a:t>
            </a:r>
          </a:p>
          <a:p>
            <a:pPr lvl="1"/>
            <a:r>
              <a:rPr lang="en-IN" dirty="0"/>
              <a:t>Lie along a continuum</a:t>
            </a:r>
          </a:p>
          <a:p>
            <a:pPr lvl="1"/>
            <a:r>
              <a:rPr lang="en-IN" dirty="0"/>
              <a:t>Not different from other behaviours</a:t>
            </a:r>
          </a:p>
          <a:p>
            <a:pPr lvl="1"/>
            <a:r>
              <a:rPr lang="en-IN" dirty="0"/>
              <a:t>Treatment approaches involve either total abstinence or relearning ‘normal’ behaviour patterns</a:t>
            </a:r>
          </a:p>
          <a:p>
            <a:r>
              <a:rPr lang="en-IN" dirty="0"/>
              <a:t>Neurobiological model-dopamine system-sensitivity and activity-disproportionate activation-</a:t>
            </a:r>
          </a:p>
          <a:p>
            <a:r>
              <a:rPr lang="en-IN" dirty="0"/>
              <a:t>Social factors (unemployment, poverty, family dysfunction) and Interpersonal factors (self-esteem, coping behaviours, attributional style)</a:t>
            </a:r>
          </a:p>
          <a:p>
            <a:r>
              <a:rPr lang="en-IN" dirty="0"/>
              <a:t>Integrative model-eclectic model </a:t>
            </a:r>
            <a:endParaRPr lang="en-US" dirty="0"/>
          </a:p>
          <a:p>
            <a:pPr marL="0" indent="0">
              <a:buNone/>
            </a:pPr>
            <a:endParaRPr lang="en-IN" b="1" dirty="0"/>
          </a:p>
          <a:p>
            <a:endParaRPr lang="en-IN" dirty="0"/>
          </a:p>
        </p:txBody>
      </p:sp>
    </p:spTree>
    <p:extLst>
      <p:ext uri="{BB962C8B-B14F-4D97-AF65-F5344CB8AC3E}">
        <p14:creationId xmlns:p14="http://schemas.microsoft.com/office/powerpoint/2010/main" val="307332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7AEE-2940-4B08-A022-DDD67CDC2BE8}"/>
              </a:ext>
            </a:extLst>
          </p:cNvPr>
          <p:cNvSpPr>
            <a:spLocks noGrp="1"/>
          </p:cNvSpPr>
          <p:nvPr>
            <p:ph type="title"/>
          </p:nvPr>
        </p:nvSpPr>
        <p:spPr/>
        <p:txBody>
          <a:bodyPr/>
          <a:lstStyle/>
          <a:p>
            <a:r>
              <a:rPr lang="en-IN" dirty="0"/>
              <a:t>Referral centres  </a:t>
            </a:r>
          </a:p>
        </p:txBody>
      </p:sp>
      <p:sp>
        <p:nvSpPr>
          <p:cNvPr id="3" name="Content Placeholder 2">
            <a:extLst>
              <a:ext uri="{FF2B5EF4-FFF2-40B4-BE49-F238E27FC236}">
                <a16:creationId xmlns:a16="http://schemas.microsoft.com/office/drawing/2014/main" id="{6E91E05F-663D-2E11-632A-9C31D70A8731}"/>
              </a:ext>
            </a:extLst>
          </p:cNvPr>
          <p:cNvSpPr>
            <a:spLocks noGrp="1"/>
          </p:cNvSpPr>
          <p:nvPr>
            <p:ph idx="1"/>
          </p:nvPr>
        </p:nvSpPr>
        <p:spPr/>
        <p:txBody>
          <a:bodyPr>
            <a:normAutofit lnSpcReduction="10000"/>
          </a:bodyPr>
          <a:lstStyle/>
          <a:p>
            <a:r>
              <a:rPr lang="en-IN" dirty="0"/>
              <a:t>National Drug Dependence Treatment Centre (NDDTC), Ghaziabad under AIIMS New Delhi (GOI)</a:t>
            </a:r>
          </a:p>
          <a:p>
            <a:r>
              <a:rPr lang="en-IN" dirty="0"/>
              <a:t>Dept of Addiction Medicine, </a:t>
            </a:r>
            <a:r>
              <a:rPr lang="en-IN" dirty="0" err="1"/>
              <a:t>Lokopriyo</a:t>
            </a:r>
            <a:r>
              <a:rPr lang="en-IN" dirty="0"/>
              <a:t> Gopinath </a:t>
            </a:r>
            <a:r>
              <a:rPr lang="en-IN" dirty="0" err="1"/>
              <a:t>Bordoloi</a:t>
            </a:r>
            <a:r>
              <a:rPr lang="en-IN" dirty="0"/>
              <a:t> Regional Institute of Mental Health, Tezpur (GOI)</a:t>
            </a:r>
          </a:p>
          <a:p>
            <a:r>
              <a:rPr lang="en-IN" dirty="0"/>
              <a:t>Centre for Addiction Medicine, NIMHANS (GOI)</a:t>
            </a:r>
          </a:p>
          <a:p>
            <a:r>
              <a:rPr lang="en-IN" b="0" i="0" dirty="0">
                <a:effectLst/>
                <a:latin typeface="Lato" panose="020F0502020204030203" pitchFamily="34" charset="0"/>
              </a:rPr>
              <a:t>S.S. Raju Centre for Addiction Psychiatry, Central Institute of Psychiatry, Ranchi (GOI)</a:t>
            </a:r>
            <a:endParaRPr lang="en-IN" dirty="0"/>
          </a:p>
          <a:p>
            <a:r>
              <a:rPr lang="en-IN" dirty="0"/>
              <a:t>Government medical colleges where Department of psychiatry is present </a:t>
            </a:r>
          </a:p>
          <a:p>
            <a:r>
              <a:rPr lang="en-IN" dirty="0"/>
              <a:t>District hospitals </a:t>
            </a:r>
          </a:p>
        </p:txBody>
      </p:sp>
    </p:spTree>
    <p:extLst>
      <p:ext uri="{BB962C8B-B14F-4D97-AF65-F5344CB8AC3E}">
        <p14:creationId xmlns:p14="http://schemas.microsoft.com/office/powerpoint/2010/main" val="137695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164"/>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rmAutofit/>
          </a:bodyPr>
          <a:lstStyle/>
          <a:p>
            <a:r>
              <a:rPr lang="en-IN" dirty="0"/>
              <a:t>Substance use</a:t>
            </a:r>
            <a:endParaRPr dirty="0"/>
          </a:p>
        </p:txBody>
      </p:sp>
      <p:sp>
        <p:nvSpPr>
          <p:cNvPr id="988" name="Google Shape;988;p164"/>
          <p:cNvSpPr txBox="1">
            <a:spLocks noGrp="1"/>
          </p:cNvSpPr>
          <p:nvPr>
            <p:ph type="body" idx="1"/>
          </p:nvPr>
        </p:nvSpPr>
        <p:spPr>
          <a:xfrm>
            <a:off x="415600" y="1391478"/>
            <a:ext cx="11360800" cy="4700155"/>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spcBef>
                <a:spcPts val="1333"/>
              </a:spcBef>
              <a:buNone/>
            </a:pPr>
            <a:r>
              <a:rPr lang="en" sz="2667" dirty="0">
                <a:latin typeface="Century Gothic"/>
                <a:ea typeface="Century Gothic"/>
                <a:cs typeface="Century Gothic"/>
                <a:sym typeface="Century Gothic"/>
              </a:rPr>
              <a:t>Substance use problems </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	onset in adolescence generally</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Increases risk of comorbid disorders in adulthood</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Psychosocial  difficulties in many life areas</a:t>
            </a:r>
            <a:endParaRPr sz="2667" dirty="0">
              <a:latin typeface="Century Gothic"/>
              <a:ea typeface="Century Gothic"/>
              <a:cs typeface="Century Gothic"/>
              <a:sym typeface="Century Gothic"/>
            </a:endParaRPr>
          </a:p>
          <a:p>
            <a:pPr marL="0" indent="0">
              <a:lnSpc>
                <a:spcPct val="100000"/>
              </a:lnSpc>
              <a:spcBef>
                <a:spcPts val="1333"/>
              </a:spcBef>
              <a:buNone/>
            </a:pPr>
            <a:r>
              <a:rPr lang="en" sz="2667" dirty="0">
                <a:latin typeface="Century Gothic"/>
                <a:ea typeface="Century Gothic"/>
                <a:cs typeface="Century Gothic"/>
                <a:sym typeface="Century Gothic"/>
              </a:rPr>
              <a:t>Alcohol use lies in a continuum</a:t>
            </a:r>
            <a:endParaRPr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	abstinence (teetotaller), use, abuse, dependence</a:t>
            </a: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Rewarding experience –peer acceptance</a:t>
            </a:r>
          </a:p>
          <a:p>
            <a:pPr marL="457189" indent="-426709">
              <a:lnSpc>
                <a:spcPct val="100000"/>
              </a:lnSpc>
              <a:spcBef>
                <a:spcPts val="1333"/>
              </a:spcBef>
              <a:buClr>
                <a:schemeClr val="dk2"/>
              </a:buClr>
              <a:buSzPct val="80000"/>
              <a:buFont typeface="Noto Sans Symbols"/>
              <a:buChar char="►"/>
            </a:pPr>
            <a:r>
              <a:rPr lang="en" sz="2667" dirty="0">
                <a:latin typeface="Century Gothic"/>
                <a:ea typeface="Century Gothic"/>
                <a:cs typeface="Century Gothic"/>
                <a:sym typeface="Century Gothic"/>
              </a:rPr>
              <a:t>Deriving pleasure to reduce pain – fatigue, pain &amp; boredom (Mackinnon, 2017)-functional use of alcohol </a:t>
            </a:r>
          </a:p>
          <a:p>
            <a:pPr marL="457189" indent="-426709">
              <a:lnSpc>
                <a:spcPct val="100000"/>
              </a:lnSpc>
              <a:spcBef>
                <a:spcPts val="1333"/>
              </a:spcBef>
              <a:buClr>
                <a:schemeClr val="dk2"/>
              </a:buClr>
              <a:buSzPct val="80000"/>
              <a:buFont typeface="Noto Sans Symbols"/>
              <a:buChar char="►"/>
            </a:pPr>
            <a:r>
              <a:rPr lang="en-IN" sz="3300" dirty="0"/>
              <a:t>Casual drinking to problematic drinking/social drinking to drinking alone</a:t>
            </a:r>
          </a:p>
          <a:p>
            <a:pPr marL="457189" indent="-426709">
              <a:lnSpc>
                <a:spcPct val="100000"/>
              </a:lnSpc>
              <a:spcBef>
                <a:spcPts val="1333"/>
              </a:spcBef>
              <a:buClr>
                <a:schemeClr val="dk2"/>
              </a:buClr>
              <a:buSzPct val="80000"/>
              <a:buFont typeface="Noto Sans Symbols"/>
              <a:buChar char="►"/>
            </a:pPr>
            <a:endParaRPr lang="en" sz="2667" dirty="0">
              <a:latin typeface="Century Gothic"/>
              <a:ea typeface="Century Gothic"/>
              <a:cs typeface="Century Gothic"/>
              <a:sym typeface="Century Gothic"/>
            </a:endParaRPr>
          </a:p>
          <a:p>
            <a:pPr marL="457189" indent="-426709">
              <a:lnSpc>
                <a:spcPct val="100000"/>
              </a:lnSpc>
              <a:spcBef>
                <a:spcPts val="1333"/>
              </a:spcBef>
              <a:buClr>
                <a:schemeClr val="dk2"/>
              </a:buClr>
              <a:buSzPct val="80000"/>
              <a:buFont typeface="Noto Sans Symbols"/>
              <a:buChar char="►"/>
            </a:pPr>
            <a:endParaRPr sz="2667" dirty="0">
              <a:latin typeface="Century Gothic"/>
              <a:ea typeface="Century Gothic"/>
              <a:cs typeface="Century Gothic"/>
              <a:sym typeface="Century Gothic"/>
            </a:endParaRPr>
          </a:p>
          <a:p>
            <a:pPr marL="457189" indent="-331885">
              <a:lnSpc>
                <a:spcPct val="100000"/>
              </a:lnSpc>
              <a:spcBef>
                <a:spcPts val="1333"/>
              </a:spcBef>
              <a:buNone/>
            </a:pPr>
            <a:endParaRPr sz="2667" dirty="0">
              <a:latin typeface="Century Gothic"/>
              <a:ea typeface="Century Gothic"/>
              <a:cs typeface="Century Gothic"/>
              <a:sym typeface="Century Gothic"/>
            </a:endParaRPr>
          </a:p>
          <a:p>
            <a:pPr marL="0" indent="0">
              <a:spcAft>
                <a:spcPts val="160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49600</TotalTime>
  <Words>1753</Words>
  <Application>Microsoft Office PowerPoint</Application>
  <PresentationFormat>Widescreen</PresentationFormat>
  <Paragraphs>236</Paragraphs>
  <Slides>41</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Calibri Light</vt:lpstr>
      <vt:lpstr>Century Gothic</vt:lpstr>
      <vt:lpstr>Helvetica Neue</vt:lpstr>
      <vt:lpstr>Lato</vt:lpstr>
      <vt:lpstr>Noto Sans Symbols</vt:lpstr>
      <vt:lpstr>PhotinaMT</vt:lpstr>
      <vt:lpstr>Wingdings</vt:lpstr>
      <vt:lpstr>Office Theme</vt:lpstr>
      <vt:lpstr>Substance use</vt:lpstr>
      <vt:lpstr>Alcoholism/Smoking-Substance use</vt:lpstr>
      <vt:lpstr>What you know about addictive behaviour?</vt:lpstr>
      <vt:lpstr>PowerPoint Presentation</vt:lpstr>
      <vt:lpstr>PowerPoint Presentation</vt:lpstr>
      <vt:lpstr>PowerPoint Presentation</vt:lpstr>
      <vt:lpstr>PowerPoint Presentation</vt:lpstr>
      <vt:lpstr>Referral centres  </vt:lpstr>
      <vt:lpstr>Substance use</vt:lpstr>
      <vt:lpstr>Courtesy: Hariharan (2019)</vt:lpstr>
      <vt:lpstr>Jellnek (2018)- 4 stages of alcoholism  </vt:lpstr>
      <vt:lpstr>PowerPoint Presentation</vt:lpstr>
      <vt:lpstr>PowerPoint Presentation</vt:lpstr>
      <vt:lpstr>PowerPoint Presentation</vt:lpstr>
      <vt:lpstr>Alcohol-effects</vt:lpstr>
      <vt:lpstr>Co-morbidity</vt:lpstr>
      <vt:lpstr>Indian context</vt:lpstr>
      <vt:lpstr>Risk factors</vt:lpstr>
      <vt:lpstr>PowerPoint Presentation</vt:lpstr>
      <vt:lpstr>Type 1 and Type 2 alcoholism</vt:lpstr>
      <vt:lpstr>PowerPoint Presentation</vt:lpstr>
      <vt:lpstr>Effects of alcohol</vt:lpstr>
      <vt:lpstr>PowerPoint Presentation</vt:lpstr>
      <vt:lpstr>PowerPoint Presentation</vt:lpstr>
      <vt:lpstr>Delirium tremens</vt:lpstr>
      <vt:lpstr>PowerPoint Presentation</vt:lpstr>
      <vt:lpstr>Theories on alcoholism</vt:lpstr>
      <vt:lpstr>Intervention </vt:lpstr>
      <vt:lpstr>Behavioural addiction</vt:lpstr>
      <vt:lpstr>Smoking </vt:lpstr>
      <vt:lpstr>PowerPoint Presentation</vt:lpstr>
      <vt:lpstr>Smoking in adolescence</vt:lpstr>
      <vt:lpstr>PowerPoint Presentation</vt:lpstr>
      <vt:lpstr>Smoking -effects</vt:lpstr>
      <vt:lpstr>Interventions</vt:lpstr>
      <vt:lpstr>Case vignettes</vt:lpstr>
      <vt:lpstr>PowerPoint Presentation</vt:lpstr>
      <vt:lpstr>PowerPoint Presentation</vt:lpstr>
      <vt:lpstr>PowerPoint Presentation</vt:lpstr>
      <vt:lpstr>PowerPoint Presentation</vt:lpstr>
      <vt:lpstr>Courtesy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dc:title>
  <dc:creator>sudarshan</dc:creator>
  <cp:lastModifiedBy>SUDARSHAN R KOTTAI PSYCHOLOGY</cp:lastModifiedBy>
  <cp:revision>516</cp:revision>
  <dcterms:created xsi:type="dcterms:W3CDTF">2020-10-05T00:56:29Z</dcterms:created>
  <dcterms:modified xsi:type="dcterms:W3CDTF">2023-09-09T14:03:05Z</dcterms:modified>
</cp:coreProperties>
</file>