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7528B33-4874-4362-92B6-E74F6C60F33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9A01-61AB-4011-81DA-4A6BBDDC883D}" type="datetimeFigureOut">
              <a:rPr lang="en-US" smtClean="0"/>
              <a:t>04-Mar-25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DE0C-1EDF-4D70-9204-91970D9C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9A01-61AB-4011-81DA-4A6BBDDC883D}" type="datetimeFigureOut">
              <a:rPr lang="en-US" smtClean="0"/>
              <a:t>04-Mar-25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DE0C-1EDF-4D70-9204-91970D9C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4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9A01-61AB-4011-81DA-4A6BBDDC883D}" type="datetimeFigureOut">
              <a:rPr lang="en-US" smtClean="0"/>
              <a:t>04-Mar-25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DE0C-1EDF-4D70-9204-91970D9C4D8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2840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9A01-61AB-4011-81DA-4A6BBDDC883D}" type="datetimeFigureOut">
              <a:rPr lang="en-US" smtClean="0"/>
              <a:t>04-Mar-25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DE0C-1EDF-4D70-9204-91970D9C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27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9A01-61AB-4011-81DA-4A6BBDDC883D}" type="datetimeFigureOut">
              <a:rPr lang="en-US" smtClean="0"/>
              <a:t>04-Mar-25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DE0C-1EDF-4D70-9204-91970D9C4D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8269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9A01-61AB-4011-81DA-4A6BBDDC883D}" type="datetimeFigureOut">
              <a:rPr lang="en-US" smtClean="0"/>
              <a:t>04-Mar-25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DE0C-1EDF-4D70-9204-91970D9C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23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9A01-61AB-4011-81DA-4A6BBDDC883D}" type="datetimeFigureOut">
              <a:rPr lang="en-US" smtClean="0"/>
              <a:t>04-Mar-25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DE0C-1EDF-4D70-9204-91970D9C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9A01-61AB-4011-81DA-4A6BBDDC883D}" type="datetimeFigureOut">
              <a:rPr lang="en-US" smtClean="0"/>
              <a:t>04-Mar-25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DE0C-1EDF-4D70-9204-91970D9C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3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9A01-61AB-4011-81DA-4A6BBDDC883D}" type="datetimeFigureOut">
              <a:rPr lang="en-US" smtClean="0"/>
              <a:t>04-Mar-25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DE0C-1EDF-4D70-9204-91970D9C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9A01-61AB-4011-81DA-4A6BBDDC883D}" type="datetimeFigureOut">
              <a:rPr lang="en-US" smtClean="0"/>
              <a:t>04-Mar-25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DE0C-1EDF-4D70-9204-91970D9C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1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9A01-61AB-4011-81DA-4A6BBDDC883D}" type="datetimeFigureOut">
              <a:rPr lang="en-US" smtClean="0"/>
              <a:t>04-Mar-25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DE0C-1EDF-4D70-9204-91970D9C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2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9A01-61AB-4011-81DA-4A6BBDDC883D}" type="datetimeFigureOut">
              <a:rPr lang="en-US" smtClean="0"/>
              <a:t>04-Mar-25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DE0C-1EDF-4D70-9204-91970D9C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1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9A01-61AB-4011-81DA-4A6BBDDC883D}" type="datetimeFigureOut">
              <a:rPr lang="en-US" smtClean="0"/>
              <a:t>04-Mar-25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DE0C-1EDF-4D70-9204-91970D9C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9A01-61AB-4011-81DA-4A6BBDDC883D}" type="datetimeFigureOut">
              <a:rPr lang="en-US" smtClean="0"/>
              <a:t>04-Mar-25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DE0C-1EDF-4D70-9204-91970D9C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4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9A01-61AB-4011-81DA-4A6BBDDC883D}" type="datetimeFigureOut">
              <a:rPr lang="en-US" smtClean="0"/>
              <a:t>04-Mar-25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DE0C-1EDF-4D70-9204-91970D9C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9A01-61AB-4011-81DA-4A6BBDDC883D}" type="datetimeFigureOut">
              <a:rPr lang="en-US" smtClean="0"/>
              <a:t>04-Mar-25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DE0C-1EDF-4D70-9204-91970D9C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9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99A01-61AB-4011-81DA-4A6BBDDC883D}" type="datetimeFigureOut">
              <a:rPr lang="en-US" smtClean="0"/>
              <a:t>04-Mar-25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0EDE0C-1EDF-4D70-9204-91970D9C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4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D0D2-CEF7-43E4-B4A5-1826E833D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Predicting Hospital Readmissions and Patient Outcomes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461CE5-2E84-4684-B4CC-745D71F8E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6358"/>
            <a:ext cx="4260783" cy="625642"/>
          </a:xfrm>
        </p:spPr>
        <p:txBody>
          <a:bodyPr>
            <a:normAutofit/>
          </a:bodyPr>
          <a:lstStyle/>
          <a:p>
            <a:r>
              <a:rPr lang="en-US" dirty="0"/>
              <a:t>Create By : Indra Prakash Tiwari</a:t>
            </a:r>
          </a:p>
        </p:txBody>
      </p:sp>
    </p:spTree>
    <p:extLst>
      <p:ext uri="{BB962C8B-B14F-4D97-AF65-F5344CB8AC3E}">
        <p14:creationId xmlns:p14="http://schemas.microsoft.com/office/powerpoint/2010/main" val="212473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8391-BA91-4CD8-B52E-8888754B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2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00B8-2289-4185-A8E0-58352C7D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Successfully built a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predictive model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hospital readmissions.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was the best-performing model with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85.3% accuracy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insights revealed critical factors affecting patient readmissions.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model is ready for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deployment and further improvement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/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buNone/>
            </a:pPr>
            <a:r>
              <a:rPr lang="en-US" sz="4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Thank you!</a:t>
            </a:r>
            <a:endParaRPr lang="en-US" sz="4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2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1B9788E-1F66-4CD6-839F-76BB38A6B1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376414" y="2248653"/>
            <a:ext cx="940973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Dataset Overview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MIMIC-III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Contains ICU patient data.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Diabetes 130-US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Includes general hospital patient records, focusing on diabetic patients.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Merge Strategy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The datasets were merged on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patient_nbr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Patient_ID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fields.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6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D287-2707-4EE6-80D2-6852CCCE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Cleaning &amp; Handling Missing Values</a:t>
            </a:r>
            <a:b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65B3B-511D-4126-AB00-2BF94A02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Replaced missing values denoted as "?" with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Imputed missing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numerical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features using 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Imputed missing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categorical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features using 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Encoded categorical variables using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 Encoding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3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A4BE-26AD-4091-970B-6F393535C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2" y="609600"/>
            <a:ext cx="9033370" cy="1320800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 Engineering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D42D5B-E6FF-44BE-9186-BFBA3C2B67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0632" y="1387915"/>
            <a:ext cx="931725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Defined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features (X)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target variable (y)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Transformed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readmitted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column: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'&gt;30'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and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'&lt;30'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→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(Readmitted)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'NO'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→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(Not Readmitted)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None/>
              <a:tabLst>
                <a:tab pos="4572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Scaled numerical features using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StandardScaler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699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C54A-9BB0-41AD-A18E-E0FE02DA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b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57BE-558F-4971-B0F0-3B905AB0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Insights from Data Visualizations</a:t>
            </a:r>
          </a:p>
          <a:p>
            <a:pPr marL="342900" marR="0" lvl="0" indent="-342900"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 of Time in Hospital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Most patients stay between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to 6 days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 of Medications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 majority of patients take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5-15 medications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Matrix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Features like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 in hospital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 of medications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have notable correlations with readmissions.</a:t>
            </a:r>
          </a:p>
          <a:p>
            <a:pPr marL="342900" marR="0" lvl="0" indent="-342900"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Readmission Counts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 dataset shows an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imbalance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with more patients not being readmitted.</a:t>
            </a:r>
          </a:p>
          <a:p>
            <a:pPr marL="342900" marR="0" lvl="0" indent="-342900"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 in Hospital by Readmission Status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Readmitted patients tend to have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longer hospital stays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2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1BC5-6C69-475B-99A2-36CB7942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1800" b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Training &amp; Evaluation</a:t>
            </a:r>
            <a:b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 Models Used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56AF4-002D-4E1C-8C7D-04FEBAEC6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Logistic Regression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 Vector Machine (SVM)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Gradient Boosting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K-Nearest Neighbors (KNN)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2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0780-27ED-49DC-88A3-2D0E8DEF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 Metrics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C613-99A4-4764-BF96-4BF5AAF2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 &amp; Test Accuracy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were recorded for each model.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 Report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analyzed Precision, Recall, and F1-score.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Confusion Matrix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examined prediction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2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3C21-F105-4EE1-96DE-DEE72776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 Summary</a:t>
            </a:r>
            <a:b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B99884-BEDB-4DF6-966C-D07E1C701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494316"/>
              </p:ext>
            </p:extLst>
          </p:nvPr>
        </p:nvGraphicFramePr>
        <p:xfrm>
          <a:off x="838200" y="1690687"/>
          <a:ext cx="9884343" cy="2890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4781">
                  <a:extLst>
                    <a:ext uri="{9D8B030D-6E8A-4147-A177-3AD203B41FA5}">
                      <a16:colId xmlns:a16="http://schemas.microsoft.com/office/drawing/2014/main" val="1969842809"/>
                    </a:ext>
                  </a:extLst>
                </a:gridCol>
                <a:gridCol w="3294781">
                  <a:extLst>
                    <a:ext uri="{9D8B030D-6E8A-4147-A177-3AD203B41FA5}">
                      <a16:colId xmlns:a16="http://schemas.microsoft.com/office/drawing/2014/main" val="3026853780"/>
                    </a:ext>
                  </a:extLst>
                </a:gridCol>
                <a:gridCol w="3294781">
                  <a:extLst>
                    <a:ext uri="{9D8B030D-6E8A-4147-A177-3AD203B41FA5}">
                      <a16:colId xmlns:a16="http://schemas.microsoft.com/office/drawing/2014/main" val="1625288694"/>
                    </a:ext>
                  </a:extLst>
                </a:gridCol>
              </a:tblGrid>
              <a:tr h="4818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Model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Train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Test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8018400"/>
                  </a:ext>
                </a:extLst>
              </a:tr>
              <a:tr h="4818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92.5%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85.3%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95452177"/>
                  </a:ext>
                </a:extLst>
              </a:tr>
              <a:tr h="4818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78.2%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75.6%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36992567"/>
                  </a:ext>
                </a:extLst>
              </a:tr>
              <a:tr h="4818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SVM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80.1%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76.8%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5434814"/>
                  </a:ext>
                </a:extLst>
              </a:tr>
              <a:tr h="4818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Gradient Boosting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88.9%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83.1%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3540734"/>
                  </a:ext>
                </a:extLst>
              </a:tr>
              <a:tr h="4818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KNN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72.5%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68.4%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4071443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44A8A29-1740-4A85-9B83-8B1052C34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1152706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542C9-9B8E-43BD-B2B2-67E3A39B1212}"/>
              </a:ext>
            </a:extLst>
          </p:cNvPr>
          <p:cNvSpPr txBox="1"/>
          <p:nvPr/>
        </p:nvSpPr>
        <p:spPr>
          <a:xfrm rot="10800000" flipH="1" flipV="1">
            <a:off x="760396" y="5268715"/>
            <a:ext cx="10241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Best Model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 (85.3% Test Accuracy)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Overfitting Check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Random Forest showed slight overfitting, but it performed best overall.</a:t>
            </a:r>
          </a:p>
        </p:txBody>
      </p:sp>
    </p:spTree>
    <p:extLst>
      <p:ext uri="{BB962C8B-B14F-4D97-AF65-F5344CB8AC3E}">
        <p14:creationId xmlns:p14="http://schemas.microsoft.com/office/powerpoint/2010/main" val="384275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DD94666-9099-4D2A-B15F-C9617EF13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6187"/>
            <a:ext cx="86177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Model Deployment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best-performing model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Random Forest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was saved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joblib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for future deployment.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model can be deployed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Flask/Django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for real-time hospital readmission prediction.|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DF7C-035C-49D1-BDC9-B078D582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 Improvements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Hyperparameter tuning for further optimization.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 class imbalance using techniques like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SMOTE (Synthetic Minority Over-sampling Technique)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 selection to remove less important variables.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 using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 learning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(e.g., Neural Networks) for improved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9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480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Symbol</vt:lpstr>
      <vt:lpstr>Times New Roman</vt:lpstr>
      <vt:lpstr>Trebuchet MS</vt:lpstr>
      <vt:lpstr>Wingdings 3</vt:lpstr>
      <vt:lpstr>Facet</vt:lpstr>
      <vt:lpstr>     Predicting Hospital Readmissions and Patient Outcomes</vt:lpstr>
      <vt:lpstr>Dataset Overview  MIMIC-III: Contains ICU patient data.  Diabetes 130-US: Includes general hospital patient records, focusing on diabetic patients.  Merge Strategy: The datasets were merged on the patient_nbr and Patient_ID fields.</vt:lpstr>
      <vt:lpstr>Data Cleaning &amp; Handling Missing Values </vt:lpstr>
      <vt:lpstr>Feature Engineering </vt:lpstr>
      <vt:lpstr>Exploratory Data Analysis (EDA) </vt:lpstr>
      <vt:lpstr>  Model Training &amp; Evaluation   Machine Learning Models Used </vt:lpstr>
      <vt:lpstr>Performance Metrics </vt:lpstr>
      <vt:lpstr>Results Summary </vt:lpstr>
      <vt:lpstr>Model Deployment  The best-performing model (Random Forest) was saved using joblib for future deployment.  The model can be deployed using Flask/Django for real-time hospital readmission prediction.|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Hospital Readmissions and Patient Outcomes</dc:title>
  <dc:creator>HP</dc:creator>
  <cp:lastModifiedBy>HP</cp:lastModifiedBy>
  <cp:revision>3</cp:revision>
  <dcterms:created xsi:type="dcterms:W3CDTF">2025-02-16T10:45:53Z</dcterms:created>
  <dcterms:modified xsi:type="dcterms:W3CDTF">2025-03-04T15:54:21Z</dcterms:modified>
</cp:coreProperties>
</file>