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0" r:id="rId3"/>
    <p:sldId id="268" r:id="rId4"/>
    <p:sldId id="259" r:id="rId5"/>
    <p:sldId id="269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46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74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3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3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23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9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66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92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54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71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B1E103-A33E-4478-839D-5DB7D6870AD9}" type="datetimeFigureOut">
              <a:rPr lang="es-ES" smtClean="0"/>
              <a:t>13/01/2019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MX" sz="6600" dirty="0"/>
              <a:t>Muestreo y precisiones estadísticas ENOE</a:t>
            </a:r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4597288"/>
            <a:ext cx="10058400" cy="1143000"/>
          </a:xfrm>
        </p:spPr>
        <p:txBody>
          <a:bodyPr/>
          <a:lstStyle/>
          <a:p>
            <a:pPr algn="ctr"/>
            <a:r>
              <a:rPr lang="es-ES" dirty="0" smtClean="0"/>
              <a:t>JULIO CÉSAR MARTÍNEZ SÁNCHEZ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9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4792" y="1132579"/>
            <a:ext cx="10019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Unidad de análisis:		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Población residente de las viviendas seleccionadas</a:t>
            </a:r>
          </a:p>
          <a:p>
            <a:r>
              <a:rPr lang="es-ES" dirty="0" smtClean="0"/>
              <a:t>Unidad de Observación:	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Hogar</a:t>
            </a:r>
          </a:p>
          <a:p>
            <a:r>
              <a:rPr lang="es-ES" dirty="0" smtClean="0"/>
              <a:t>Unidad de selección:	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Viviendas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618" y="3475129"/>
            <a:ext cx="3059621" cy="93768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32065" y="2683206"/>
            <a:ext cx="8075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Estimador de referencia para el tamaño de muestra: 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Tasa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 desocupación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260854" y="4800112"/>
            <a:ext cx="7946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Marco de muestreo: </a:t>
            </a:r>
            <a:r>
              <a:rPr lang="es-MX" dirty="0" smtClean="0"/>
              <a:t>Es </a:t>
            </a:r>
            <a:r>
              <a:rPr lang="es-MX" dirty="0"/>
              <a:t>el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Marco Nacional de Viviendas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2012 </a:t>
            </a:r>
            <a:r>
              <a:rPr lang="es-MX" dirty="0" smtClean="0"/>
              <a:t>del INEGI</a:t>
            </a:r>
            <a:r>
              <a:rPr lang="es-MX" dirty="0"/>
              <a:t>, construido a partir de la información cartográfica y demográfica que se obtuvo del XII </a:t>
            </a:r>
            <a:r>
              <a:rPr lang="es-MX" dirty="0" smtClean="0"/>
              <a:t>Censo General </a:t>
            </a:r>
            <a:r>
              <a:rPr lang="es-MX" dirty="0"/>
              <a:t>de Población y Vivienda </a:t>
            </a:r>
            <a:r>
              <a:rPr lang="es-MX" dirty="0" smtClean="0"/>
              <a:t>2010.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72378" y="2501901"/>
            <a:ext cx="1414463" cy="1414463"/>
          </a:xfrm>
          <a:prstGeom prst="roundRect">
            <a:avLst/>
          </a:prstGeom>
          <a:noFill/>
          <a:ln w="69850">
            <a:solidFill>
              <a:srgbClr val="7FB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96" y="2771967"/>
            <a:ext cx="937428" cy="95299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424222" y="1049739"/>
            <a:ext cx="12611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6600" b="1" dirty="0" smtClean="0">
                <a:solidFill>
                  <a:srgbClr val="7FB740">
                    <a:alpha val="20000"/>
                  </a:srgbClr>
                </a:solidFill>
                <a:latin typeface="News Gothic MT" charset="0"/>
                <a:ea typeface="News Gothic MT" charset="0"/>
                <a:cs typeface="News Gothic MT" charset="0"/>
              </a:rPr>
              <a:t>1</a:t>
            </a:r>
            <a:endParaRPr lang="es-MX" sz="5400" b="1" dirty="0">
              <a:solidFill>
                <a:srgbClr val="7FB740">
                  <a:alpha val="20000"/>
                </a:srgbClr>
              </a:solidFill>
              <a:latin typeface="News Gothic MT" charset="0"/>
              <a:ea typeface="News Gothic MT" charset="0"/>
              <a:cs typeface="News Gothic MT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40633" y="2432611"/>
            <a:ext cx="13828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6600" b="1" dirty="0" smtClean="0">
                <a:solidFill>
                  <a:srgbClr val="7FB740">
                    <a:alpha val="20000"/>
                  </a:srgbClr>
                </a:solidFill>
                <a:latin typeface="News Gothic MT" charset="0"/>
                <a:ea typeface="News Gothic MT" charset="0"/>
                <a:cs typeface="News Gothic MT" charset="0"/>
              </a:rPr>
              <a:t>2</a:t>
            </a:r>
            <a:endParaRPr lang="es-MX" sz="5400" b="1" dirty="0">
              <a:solidFill>
                <a:srgbClr val="7FB740">
                  <a:alpha val="20000"/>
                </a:srgbClr>
              </a:solidFill>
              <a:latin typeface="News Gothic MT" charset="0"/>
              <a:ea typeface="News Gothic MT" charset="0"/>
              <a:cs typeface="News Gothic MT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440633" y="4615446"/>
            <a:ext cx="13828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6600" b="1" dirty="0">
                <a:solidFill>
                  <a:srgbClr val="7FB740">
                    <a:alpha val="20000"/>
                  </a:srgbClr>
                </a:solidFill>
                <a:latin typeface="News Gothic MT" charset="0"/>
                <a:ea typeface="News Gothic MT" charset="0"/>
                <a:cs typeface="News Gothic MT" charset="0"/>
              </a:rPr>
              <a:t>3</a:t>
            </a:r>
            <a:endParaRPr lang="es-MX" sz="5400" b="1" dirty="0">
              <a:solidFill>
                <a:srgbClr val="7FB740">
                  <a:alpha val="20000"/>
                </a:srgbClr>
              </a:solidFill>
              <a:latin typeface="News Gothic MT" charset="0"/>
              <a:ea typeface="News Gothic MT" charset="0"/>
              <a:cs typeface="News Gothic MT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006572" y="271994"/>
            <a:ext cx="517606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Características generales</a:t>
            </a:r>
            <a:endParaRPr lang="es-MX" sz="2400" b="1" dirty="0">
              <a:solidFill>
                <a:schemeClr val="accent1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941713" y="3540607"/>
            <a:ext cx="257577" cy="375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6577783" y="4037058"/>
            <a:ext cx="621507" cy="301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7324757" y="4020624"/>
            <a:ext cx="621507" cy="301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944603" y="4020624"/>
            <a:ext cx="621507" cy="301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6263089" y="4037058"/>
            <a:ext cx="187566" cy="338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6046949" y="4033649"/>
            <a:ext cx="216140" cy="338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7199290" y="3537790"/>
            <a:ext cx="745313" cy="3785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2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7367" b="11785"/>
          <a:stretch/>
        </p:blipFill>
        <p:spPr>
          <a:xfrm>
            <a:off x="350279" y="1298845"/>
            <a:ext cx="6290170" cy="19839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21074" b="8247"/>
          <a:stretch/>
        </p:blipFill>
        <p:spPr>
          <a:xfrm>
            <a:off x="416203" y="3515933"/>
            <a:ext cx="6158322" cy="231819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247807" y="265201"/>
            <a:ext cx="478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Marco Nacional de Viviendas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772799" y="1159099"/>
            <a:ext cx="36567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 smtClean="0"/>
          </a:p>
          <a:p>
            <a:r>
              <a:rPr lang="es-MX" dirty="0" smtClean="0"/>
              <a:t>Para seleccionar la muestra es necesario </a:t>
            </a:r>
            <a:r>
              <a:rPr lang="es-MX" dirty="0"/>
              <a:t>agrupar a los </a:t>
            </a:r>
            <a:r>
              <a:rPr lang="es-MX" dirty="0" smtClean="0"/>
              <a:t>elementos (viviendas) </a:t>
            </a:r>
            <a:r>
              <a:rPr lang="es-MX" dirty="0"/>
              <a:t>en áreas de muestreo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Esto se hace cartografiando las viviendas y agrupándolas mediante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polígonos de </a:t>
            </a: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Thiessen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Así, las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Unidades Primarias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de M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uestreo</a:t>
            </a:r>
            <a:r>
              <a:rPr lang="es-MX" dirty="0" smtClean="0"/>
              <a:t>  (UPM) están </a:t>
            </a:r>
            <a:r>
              <a:rPr lang="es-MX" dirty="0"/>
              <a:t>constituidas por agrupaciones de viviendas </a:t>
            </a:r>
            <a:r>
              <a:rPr lang="es-MX" dirty="0" smtClean="0"/>
              <a:t>con características </a:t>
            </a:r>
            <a:r>
              <a:rPr lang="es-MX" dirty="0"/>
              <a:t>diferenciadas dependiendo </a:t>
            </a:r>
            <a:r>
              <a:rPr lang="es-MX" dirty="0" smtClean="0"/>
              <a:t>del ámbito </a:t>
            </a:r>
            <a:r>
              <a:rPr lang="es-MX" dirty="0"/>
              <a:t>al que pertenecen.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846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3" y="1460060"/>
            <a:ext cx="7005345" cy="37715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15790" b="24216"/>
          <a:stretch/>
        </p:blipFill>
        <p:spPr>
          <a:xfrm>
            <a:off x="8024678" y="1944240"/>
            <a:ext cx="526895" cy="3224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678" y="2409824"/>
            <a:ext cx="526895" cy="3311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678" y="2902880"/>
            <a:ext cx="526895" cy="3457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551572" y="1920574"/>
            <a:ext cx="340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UPM 253  </a:t>
            </a:r>
            <a:r>
              <a:rPr lang="es-ES" sz="1600" dirty="0" smtClean="0"/>
              <a:t>– Urbano alto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551572" y="2409824"/>
            <a:ext cx="340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UPM 003  </a:t>
            </a:r>
            <a:r>
              <a:rPr lang="es-ES" sz="1600" dirty="0" smtClean="0"/>
              <a:t>– Complemento urbano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594502" y="2910101"/>
            <a:ext cx="340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UPM 059  </a:t>
            </a:r>
            <a:r>
              <a:rPr lang="es-ES" sz="1600" dirty="0" smtClean="0"/>
              <a:t>– Rural</a:t>
            </a:r>
            <a:endParaRPr lang="es-ES" sz="1600" dirty="0"/>
          </a:p>
        </p:txBody>
      </p:sp>
      <p:sp>
        <p:nvSpPr>
          <p:cNvPr id="9" name="Rectángulo 8"/>
          <p:cNvSpPr/>
          <p:nvPr/>
        </p:nvSpPr>
        <p:spPr>
          <a:xfrm>
            <a:off x="4027192" y="306268"/>
            <a:ext cx="5402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Unidades Primarias de Muestreo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486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2" y="1875217"/>
            <a:ext cx="6133372" cy="313718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7732280" y="1782807"/>
            <a:ext cx="3959921" cy="3322004"/>
            <a:chOff x="8221676" y="3684321"/>
            <a:chExt cx="3959921" cy="332200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676" y="4745756"/>
              <a:ext cx="536846" cy="283335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2080" y="5956716"/>
              <a:ext cx="516504" cy="326213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2080" y="3712550"/>
              <a:ext cx="516969" cy="299298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8749049" y="3684321"/>
              <a:ext cx="34000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smtClean="0"/>
                <a:t>Estrato 007  </a:t>
              </a:r>
              <a:r>
                <a:rPr lang="es-ES" sz="1600" dirty="0" smtClean="0"/>
                <a:t>– </a:t>
              </a:r>
              <a:r>
                <a:rPr lang="es-ES" sz="1600" dirty="0" smtClean="0">
                  <a:solidFill>
                    <a:schemeClr val="accent1">
                      <a:lumMod val="75000"/>
                    </a:schemeClr>
                  </a:solidFill>
                </a:rPr>
                <a:t>Puebla</a:t>
              </a:r>
              <a:r>
                <a:rPr lang="es-ES" sz="1600" dirty="0" smtClean="0"/>
                <a:t>, urbano alto, nivel socioeconómico alto, 40% de mujeres  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8748584" y="4718147"/>
              <a:ext cx="34000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smtClean="0"/>
                <a:t>Estrato 369  </a:t>
              </a:r>
              <a:r>
                <a:rPr lang="es-ES" sz="1600" dirty="0" smtClean="0"/>
                <a:t>– </a:t>
              </a:r>
              <a:r>
                <a:rPr lang="es-ES" sz="1600" dirty="0" smtClean="0">
                  <a:solidFill>
                    <a:schemeClr val="accent1">
                      <a:lumMod val="75000"/>
                    </a:schemeClr>
                  </a:solidFill>
                </a:rPr>
                <a:t>Tlaxcala</a:t>
              </a:r>
              <a:r>
                <a:rPr lang="es-ES" sz="1600" dirty="0" smtClean="0"/>
                <a:t>, complemento urbano, nivel socioeconómico medio, 60% población menos de 18 años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8781576" y="5929107"/>
              <a:ext cx="340002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smtClean="0"/>
                <a:t>Estrato 091</a:t>
              </a:r>
              <a:r>
                <a:rPr lang="es-ES" sz="1600" dirty="0" smtClean="0"/>
                <a:t>–  </a:t>
              </a:r>
              <a:r>
                <a:rPr lang="es-ES" sz="1600" dirty="0" smtClean="0">
                  <a:solidFill>
                    <a:schemeClr val="accent1">
                      <a:lumMod val="75000"/>
                    </a:schemeClr>
                  </a:solidFill>
                </a:rPr>
                <a:t>Morelos</a:t>
              </a:r>
              <a:r>
                <a:rPr lang="es-ES" sz="1600" dirty="0" smtClean="0"/>
                <a:t>, rural, nivel socioeconómico bajo, 80% población de 60 y más</a:t>
              </a:r>
            </a:p>
            <a:p>
              <a:endParaRPr lang="es-ES" sz="1600" dirty="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414869" y="5576450"/>
            <a:ext cx="1113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Los estratos </a:t>
            </a:r>
            <a:r>
              <a:rPr lang="es-MX" sz="1600" b="1" dirty="0" smtClean="0">
                <a:solidFill>
                  <a:schemeClr val="accent1">
                    <a:lumMod val="75000"/>
                  </a:schemeClr>
                </a:solidFill>
              </a:rPr>
              <a:t>son agrupaciones de UPM y clasificados</a:t>
            </a:r>
            <a:r>
              <a:rPr lang="es-MX" sz="1600" dirty="0" smtClean="0"/>
              <a:t> de acuerdo a su ubicación, características físicas de la vivienda y de la población. En total, se tienen  alrededor de 888 </a:t>
            </a:r>
            <a:r>
              <a:rPr lang="es-MX" sz="1600" dirty="0" err="1" smtClean="0"/>
              <a:t>subestratos</a:t>
            </a:r>
            <a:r>
              <a:rPr lang="es-MX" sz="1600" dirty="0" smtClean="0"/>
              <a:t> en todo el ámbito nacional.</a:t>
            </a:r>
            <a:endParaRPr lang="es-ES" sz="1600" dirty="0"/>
          </a:p>
        </p:txBody>
      </p:sp>
      <p:sp>
        <p:nvSpPr>
          <p:cNvPr id="11" name="Rectángulo 10"/>
          <p:cNvSpPr/>
          <p:nvPr/>
        </p:nvSpPr>
        <p:spPr>
          <a:xfrm>
            <a:off x="5678137" y="396419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Estratos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859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98" y="2944908"/>
            <a:ext cx="234054" cy="7642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56898" y="3811072"/>
            <a:ext cx="242465" cy="7112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147" y="4649995"/>
            <a:ext cx="228805" cy="742922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86522"/>
              </p:ext>
            </p:extLst>
          </p:nvPr>
        </p:nvGraphicFramePr>
        <p:xfrm>
          <a:off x="6256898" y="2257517"/>
          <a:ext cx="5473700" cy="3682365"/>
        </p:xfrm>
        <a:graphic>
          <a:graphicData uri="http://schemas.openxmlformats.org/drawingml/2006/table">
            <a:tbl>
              <a:tblPr/>
              <a:tblGrid>
                <a:gridCol w="1663700"/>
                <a:gridCol w="952500"/>
                <a:gridCol w="952500"/>
                <a:gridCol w="952500"/>
                <a:gridCol w="952500"/>
              </a:tblGrid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Estrato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Número de UPM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Número de viviendas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Porcentaje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Número de viviendas a seleccionar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Estrato 085  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Puebla, urbano alto, nivel socioeconómico alto, 50% población menos de 18 años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900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Estrato 961  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Puebla, complemento urbano, nivel socioeconómico medio, 60% población menos de 18 años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900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Estrato 251</a:t>
                      </a: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 Puebla, rural, nivel socioeconómico bajo, 21% población menos de 18 años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900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342900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87" y="2329014"/>
            <a:ext cx="5605530" cy="3675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356279" y="370342"/>
            <a:ext cx="491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Afijación de la muestra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93119" y="1247404"/>
            <a:ext cx="11137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 acuerdo a las características de la encuesta, se seleccionan los estratos correspondientes y se determina </a:t>
            </a:r>
            <a:r>
              <a:rPr lang="es-MX" sz="1400" b="1" dirty="0" smtClean="0">
                <a:solidFill>
                  <a:schemeClr val="accent1">
                    <a:lumMod val="75000"/>
                  </a:schemeClr>
                </a:solidFill>
              </a:rPr>
              <a:t>el número de viviendas </a:t>
            </a:r>
            <a:r>
              <a:rPr lang="es-MX" sz="1400" dirty="0" smtClean="0"/>
              <a:t>en cada uno de ellos.</a:t>
            </a:r>
            <a:endParaRPr lang="es-ES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402603" y="1839957"/>
            <a:ext cx="210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chemeClr val="accent1">
                    <a:lumMod val="75000"/>
                  </a:schemeClr>
                </a:solidFill>
              </a:rPr>
              <a:t>Ejemplo: 500 viviendas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810206" y="2186021"/>
            <a:ext cx="1002384" cy="381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7898225" y="2121565"/>
            <a:ext cx="971455" cy="381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8869680" y="2186021"/>
            <a:ext cx="971455" cy="381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0722970" y="2224308"/>
            <a:ext cx="1002384" cy="381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5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46979"/>
          <a:stretch/>
        </p:blipFill>
        <p:spPr>
          <a:xfrm>
            <a:off x="1597316" y="1194381"/>
            <a:ext cx="8738931" cy="3557923"/>
          </a:xfrm>
          <a:prstGeom prst="rect">
            <a:avLst/>
          </a:prstGeom>
        </p:spPr>
      </p:pic>
      <p:sp>
        <p:nvSpPr>
          <p:cNvPr id="3" name="Cerrar llave 2"/>
          <p:cNvSpPr/>
          <p:nvPr/>
        </p:nvSpPr>
        <p:spPr>
          <a:xfrm rot="5400000">
            <a:off x="4456091" y="3528813"/>
            <a:ext cx="193181" cy="312956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errar llave 3"/>
          <p:cNvSpPr/>
          <p:nvPr/>
        </p:nvSpPr>
        <p:spPr>
          <a:xfrm rot="5400000">
            <a:off x="7579220" y="3702677"/>
            <a:ext cx="193180" cy="27818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205985" y="5422009"/>
                <a:ext cx="69339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985" y="5422009"/>
                <a:ext cx="693395" cy="520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329112" y="5422008"/>
                <a:ext cx="90018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112" y="5422008"/>
                <a:ext cx="900183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3519152" y="350518"/>
            <a:ext cx="491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s-ES" dirty="0"/>
              <a:t>Selección de la muestra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979015" y="1178688"/>
            <a:ext cx="4575773" cy="381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2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9152" y="350518"/>
            <a:ext cx="49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Factores de expansión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362415" y="1589199"/>
                <a:ext cx="6752169" cy="1463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sz="4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s-E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s-E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𝑃𝑟𝑜𝑦</m:t>
                          </m:r>
                        </m:e>
                        <m:sub>
                          <m:r>
                            <a:rPr lang="es-E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2013</m:t>
                          </m:r>
                        </m:sub>
                      </m:sSub>
                    </m:oMath>
                  </m:oMathPara>
                </a14:m>
                <a:endParaRPr lang="es-ES" sz="4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415" y="1589199"/>
                <a:ext cx="6752169" cy="14630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3696236" y="1589199"/>
            <a:ext cx="1828800" cy="161764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/>
          <p:cNvCxnSpPr>
            <a:stCxn id="4" idx="2"/>
            <a:endCxn id="7" idx="0"/>
          </p:cNvCxnSpPr>
          <p:nvPr/>
        </p:nvCxnSpPr>
        <p:spPr>
          <a:xfrm flipH="1">
            <a:off x="2589190" y="3206839"/>
            <a:ext cx="2021446" cy="10032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173051" y="4210119"/>
                <a:ext cx="28322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Probabilidad de selección de la primera etapa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﷮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 smtClean="0"/>
                  <a:t>) y probabilidad de selección de la segunda etapa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﷮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s-ES" dirty="0" smtClean="0"/>
                  <a:t>)</a:t>
                </a:r>
                <a:endParaRPr lang="es-ES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1" y="4210119"/>
                <a:ext cx="2832278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5802884" y="1589199"/>
            <a:ext cx="597916" cy="161764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>
            <a:stCxn id="8" idx="2"/>
            <a:endCxn id="14" idx="0"/>
          </p:cNvCxnSpPr>
          <p:nvPr/>
        </p:nvCxnSpPr>
        <p:spPr>
          <a:xfrm>
            <a:off x="6101842" y="3206839"/>
            <a:ext cx="161046" cy="14488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846749" y="4655737"/>
            <a:ext cx="283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Tasa de no respuesta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6801056" y="1589199"/>
            <a:ext cx="2313527" cy="161764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3"/>
          </p:cNvCxnSpPr>
          <p:nvPr/>
        </p:nvCxnSpPr>
        <p:spPr>
          <a:xfrm>
            <a:off x="9114583" y="2398019"/>
            <a:ext cx="1504047" cy="147999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9170233" y="4009406"/>
            <a:ext cx="283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Ajuste por las proyecciones de población 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909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4" grpId="0"/>
      <p:bldP spid="16" grpId="0" animBg="1"/>
      <p:bldP spid="18" grpId="0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390</Words>
  <Application>Microsoft Office PowerPoint</Application>
  <PresentationFormat>Panorámica</PresentationFormat>
  <Paragraphs>65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Georgia</vt:lpstr>
      <vt:lpstr>News Gothic MT</vt:lpstr>
      <vt:lpstr>Retrospección</vt:lpstr>
      <vt:lpstr>Muestreo y precisiones estadísticas ENOE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César Martínez Sánchez</dc:creator>
  <cp:lastModifiedBy>Julio César Martínez Sánchez</cp:lastModifiedBy>
  <cp:revision>22</cp:revision>
  <dcterms:created xsi:type="dcterms:W3CDTF">2019-01-12T19:45:25Z</dcterms:created>
  <dcterms:modified xsi:type="dcterms:W3CDTF">2019-01-14T05:50:30Z</dcterms:modified>
</cp:coreProperties>
</file>