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6" d="100"/>
          <a:sy n="116" d="100"/>
        </p:scale>
        <p:origin x="1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182731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226776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171847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406891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26101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416544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31471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173303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22563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187085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C0B3B7CE-16A1-4DEF-8A03-556732C48CE0}" type="datetimeFigureOut">
              <a:rPr lang="zh-TW" altLang="en-US" smtClean="0"/>
              <a:t>2023/1/3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2359906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3B7CE-16A1-4DEF-8A03-556732C48CE0}" type="datetimeFigureOut">
              <a:rPr lang="zh-TW" altLang="en-US" smtClean="0"/>
              <a:t>2023/1/3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D0412-8C56-47AC-B9A8-8B5FA9A820F2}" type="slidenum">
              <a:rPr lang="zh-TW" altLang="en-US" smtClean="0"/>
              <a:t>‹#›</a:t>
            </a:fld>
            <a:endParaRPr lang="zh-TW" altLang="en-US"/>
          </a:p>
        </p:txBody>
      </p:sp>
    </p:spTree>
    <p:extLst>
      <p:ext uri="{BB962C8B-B14F-4D97-AF65-F5344CB8AC3E}">
        <p14:creationId xmlns:p14="http://schemas.microsoft.com/office/powerpoint/2010/main" val="13795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2341" y="2754098"/>
            <a:ext cx="10515600" cy="1325563"/>
          </a:xfrm>
        </p:spPr>
        <p:txBody>
          <a:bodyPr/>
          <a:lstStyle/>
          <a:p>
            <a:pPr algn="ctr"/>
            <a:r>
              <a:rPr lang="en-US" altLang="zh-TW" dirty="0" smtClean="0"/>
              <a:t>Python </a:t>
            </a:r>
            <a:r>
              <a:rPr lang="zh-TW" altLang="en-US" dirty="0" smtClean="0"/>
              <a:t>物件導向</a:t>
            </a:r>
            <a:endParaRPr lang="zh-TW" altLang="en-US" dirty="0"/>
          </a:p>
        </p:txBody>
      </p:sp>
    </p:spTree>
    <p:extLst>
      <p:ext uri="{BB962C8B-B14F-4D97-AF65-F5344CB8AC3E}">
        <p14:creationId xmlns:p14="http://schemas.microsoft.com/office/powerpoint/2010/main" val="76307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3254" y="451693"/>
            <a:ext cx="9753600" cy="3970318"/>
          </a:xfrm>
          <a:prstGeom prst="rect">
            <a:avLst/>
          </a:prstGeom>
        </p:spPr>
        <p:txBody>
          <a:bodyPr wrap="square">
            <a:spAutoFit/>
          </a:bodyPr>
          <a:lstStyle/>
          <a:p>
            <a:r>
              <a:rPr lang="en-US" altLang="zh-TW" dirty="0">
                <a:solidFill>
                  <a:srgbClr val="569CD6"/>
                </a:solidFill>
                <a:latin typeface="Courier New" panose="02070309020205020404" pitchFamily="49" charset="0"/>
              </a:rPr>
              <a:t>class</a:t>
            </a:r>
            <a:r>
              <a:rPr lang="en-US" altLang="zh-TW" dirty="0">
                <a:solidFill>
                  <a:srgbClr val="D4D4D4"/>
                </a:solidFill>
                <a:latin typeface="Courier New" panose="02070309020205020404" pitchFamily="49" charset="0"/>
              </a:rPr>
              <a:t> </a:t>
            </a:r>
            <a:r>
              <a:rPr lang="en-US" altLang="zh-TW" dirty="0">
                <a:latin typeface="Courier New" panose="02070309020205020404" pitchFamily="49" charset="0"/>
              </a:rPr>
              <a:t>Circle:</a:t>
            </a:r>
          </a:p>
          <a:p>
            <a:r>
              <a:rPr lang="en-US" altLang="zh-TW" dirty="0">
                <a:solidFill>
                  <a:srgbClr val="D4D4D4"/>
                </a:solidFill>
                <a:latin typeface="Courier New" panose="02070309020205020404" pitchFamily="49" charset="0"/>
              </a:rPr>
              <a:t>  </a:t>
            </a:r>
            <a:r>
              <a:rPr lang="en-US" altLang="zh-TW" dirty="0">
                <a:latin typeface="Courier New" panose="02070309020205020404" pitchFamily="49" charset="0"/>
              </a:rPr>
              <a:t>PI =</a:t>
            </a:r>
            <a:r>
              <a:rPr lang="en-US" altLang="zh-TW" dirty="0">
                <a:solidFill>
                  <a:srgbClr val="D4D4D4"/>
                </a:solidFill>
                <a:latin typeface="Courier New" panose="02070309020205020404" pitchFamily="49" charset="0"/>
              </a:rPr>
              <a:t> </a:t>
            </a:r>
            <a:r>
              <a:rPr lang="en-US" altLang="zh-TW" dirty="0">
                <a:solidFill>
                  <a:srgbClr val="B5CEA8"/>
                </a:solidFill>
                <a:latin typeface="Courier New" panose="02070309020205020404" pitchFamily="49" charset="0"/>
              </a:rPr>
              <a:t>3.14</a:t>
            </a:r>
            <a:r>
              <a:rPr lang="en-US" altLang="zh-TW" dirty="0">
                <a:solidFill>
                  <a:srgbClr val="D4D4D4"/>
                </a:solidFill>
                <a:latin typeface="Courier New" panose="02070309020205020404" pitchFamily="49" charset="0"/>
              </a:rPr>
              <a:t>   </a:t>
            </a:r>
            <a:endParaRPr lang="en-US" altLang="zh-TW" dirty="0" smtClean="0">
              <a:solidFill>
                <a:srgbClr val="D4D4D4"/>
              </a:solidFill>
              <a:latin typeface="Courier New" panose="02070309020205020404" pitchFamily="49" charset="0"/>
            </a:endParaRPr>
          </a:p>
          <a:p>
            <a:r>
              <a:rPr lang="zh-TW" altLang="en-US" dirty="0">
                <a:solidFill>
                  <a:srgbClr val="D4D4D4"/>
                </a:solidFill>
                <a:latin typeface="Courier New" panose="02070309020205020404" pitchFamily="49" charset="0"/>
              </a:rPr>
              <a:t/>
            </a:r>
            <a:br>
              <a:rPr lang="zh-TW" altLang="en-US" dirty="0">
                <a:solidFill>
                  <a:srgbClr val="D4D4D4"/>
                </a:solidFill>
                <a:latin typeface="Courier New" panose="02070309020205020404" pitchFamily="49" charset="0"/>
              </a:rPr>
            </a:br>
            <a:r>
              <a:rPr lang="zh-TW" altLang="en-US" dirty="0">
                <a:solidFill>
                  <a:srgbClr val="D4D4D4"/>
                </a:solidFill>
                <a:latin typeface="Courier New" panose="02070309020205020404" pitchFamily="49" charset="0"/>
              </a:rPr>
              <a:t>  </a:t>
            </a:r>
            <a:r>
              <a:rPr lang="en-US" altLang="zh-TW" dirty="0" err="1">
                <a:solidFill>
                  <a:srgbClr val="569CD6"/>
                </a:solidFill>
                <a:latin typeface="Courier New" panose="02070309020205020404" pitchFamily="49" charset="0"/>
              </a:rPr>
              <a:t>def</a:t>
            </a:r>
            <a:r>
              <a:rPr lang="en-US" altLang="zh-TW" dirty="0">
                <a:solidFill>
                  <a:srgbClr val="D4D4D4"/>
                </a:solidFill>
                <a:latin typeface="Courier New" panose="02070309020205020404" pitchFamily="49" charset="0"/>
              </a:rPr>
              <a:t> </a:t>
            </a:r>
            <a:r>
              <a:rPr lang="en-US" altLang="zh-TW" dirty="0">
                <a:latin typeface="Courier New" panose="02070309020205020404" pitchFamily="49" charset="0"/>
              </a:rPr>
              <a:t>__</a:t>
            </a:r>
            <a:r>
              <a:rPr lang="en-US" altLang="zh-TW" dirty="0" err="1">
                <a:solidFill>
                  <a:schemeClr val="accent4">
                    <a:lumMod val="50000"/>
                  </a:schemeClr>
                </a:solidFill>
                <a:latin typeface="Courier New" panose="02070309020205020404" pitchFamily="49" charset="0"/>
              </a:rPr>
              <a:t>init</a:t>
            </a:r>
            <a:r>
              <a:rPr lang="en-US" altLang="zh-TW" dirty="0">
                <a:latin typeface="Courier New" panose="02070309020205020404" pitchFamily="49" charset="0"/>
              </a:rPr>
              <a:t>__(</a:t>
            </a:r>
            <a:r>
              <a:rPr lang="en-US" altLang="zh-TW" dirty="0" err="1">
                <a:solidFill>
                  <a:srgbClr val="9CDCFE"/>
                </a:solidFill>
                <a:latin typeface="Courier New" panose="02070309020205020404" pitchFamily="49" charset="0"/>
              </a:rPr>
              <a:t>self</a:t>
            </a:r>
            <a:r>
              <a:rPr lang="en-US" altLang="zh-TW" dirty="0" err="1">
                <a:latin typeface="Courier New" panose="02070309020205020404" pitchFamily="49" charset="0"/>
              </a:rPr>
              <a:t>,</a:t>
            </a:r>
            <a:r>
              <a:rPr lang="en-US" altLang="zh-TW" dirty="0" err="1">
                <a:solidFill>
                  <a:srgbClr val="9CDCFE"/>
                </a:solidFill>
                <a:latin typeface="Courier New" panose="02070309020205020404" pitchFamily="49" charset="0"/>
              </a:rPr>
              <a:t>r</a:t>
            </a:r>
            <a:r>
              <a:rPr lang="en-US" altLang="zh-TW" dirty="0">
                <a:latin typeface="Courier New" panose="02070309020205020404" pitchFamily="49" charset="0"/>
              </a:rPr>
              <a:t>=</a:t>
            </a:r>
            <a:r>
              <a:rPr lang="en-US" altLang="zh-TW" dirty="0">
                <a:solidFill>
                  <a:srgbClr val="B5CEA8"/>
                </a:solidFill>
                <a:latin typeface="Courier New" panose="02070309020205020404" pitchFamily="49" charset="0"/>
              </a:rPr>
              <a:t>1</a:t>
            </a:r>
            <a:r>
              <a:rPr lang="en-US" altLang="zh-TW" dirty="0">
                <a:latin typeface="Courier New" panose="02070309020205020404" pitchFamily="49" charset="0"/>
              </a:rPr>
              <a:t>):</a:t>
            </a:r>
          </a:p>
          <a:p>
            <a:r>
              <a:rPr lang="en-US" altLang="zh-TW" dirty="0">
                <a:solidFill>
                  <a:srgbClr val="D4D4D4"/>
                </a:solidFill>
                <a:latin typeface="Courier New" panose="02070309020205020404" pitchFamily="49" charset="0"/>
              </a:rPr>
              <a:t>    </a:t>
            </a:r>
            <a:r>
              <a:rPr lang="en-US" altLang="zh-TW" dirty="0" err="1">
                <a:solidFill>
                  <a:srgbClr val="9CDCFE"/>
                </a:solidFill>
                <a:latin typeface="Courier New" panose="02070309020205020404" pitchFamily="49" charset="0"/>
              </a:rPr>
              <a:t>self</a:t>
            </a:r>
            <a:r>
              <a:rPr lang="en-US" altLang="zh-TW" dirty="0" err="1">
                <a:latin typeface="Courier New" panose="02070309020205020404" pitchFamily="49" charset="0"/>
              </a:rPr>
              <a:t>.__</a:t>
            </a:r>
            <a:r>
              <a:rPr lang="en-US" altLang="zh-TW" dirty="0" err="1" smtClean="0">
                <a:latin typeface="Courier New" panose="02070309020205020404" pitchFamily="49" charset="0"/>
              </a:rPr>
              <a:t>radius</a:t>
            </a:r>
            <a:r>
              <a:rPr lang="en-US" altLang="zh-TW" dirty="0" smtClean="0">
                <a:latin typeface="Courier New" panose="02070309020205020404" pitchFamily="49" charset="0"/>
              </a:rPr>
              <a:t>=r</a:t>
            </a:r>
            <a:r>
              <a:rPr lang="zh-TW" altLang="en-US" dirty="0" smtClean="0">
                <a:latin typeface="Courier New" panose="02070309020205020404" pitchFamily="49" charset="0"/>
              </a:rPr>
              <a:t>       </a:t>
            </a:r>
            <a:r>
              <a:rPr lang="en-US" altLang="zh-TW" dirty="0" smtClean="0">
                <a:latin typeface="Courier New" panose="02070309020205020404" pitchFamily="49" charset="0"/>
              </a:rPr>
              <a:t>#_</a:t>
            </a:r>
            <a:r>
              <a:rPr lang="zh-TW" altLang="en-US" dirty="0" smtClean="0">
                <a:latin typeface="Courier New" panose="02070309020205020404" pitchFamily="49" charset="0"/>
              </a:rPr>
              <a:t> </a:t>
            </a:r>
            <a:r>
              <a:rPr lang="en-US" altLang="zh-TW" dirty="0" smtClean="0">
                <a:latin typeface="Courier New" panose="02070309020205020404" pitchFamily="49" charset="0"/>
              </a:rPr>
              <a:t>_radius</a:t>
            </a:r>
            <a:r>
              <a:rPr lang="zh-TW" altLang="en-US" dirty="0" smtClean="0">
                <a:latin typeface="Courier New" panose="02070309020205020404" pitchFamily="49" charset="0"/>
              </a:rPr>
              <a:t>是私有屬性，無法直接存取    </a:t>
            </a:r>
            <a:endParaRPr lang="en-US" altLang="zh-TW" dirty="0">
              <a:latin typeface="Courier New" panose="02070309020205020404" pitchFamily="49" charset="0"/>
            </a:endParaRPr>
          </a:p>
          <a:p>
            <a:r>
              <a:rPr lang="en-US" altLang="zh-TW" dirty="0">
                <a:solidFill>
                  <a:srgbClr val="D4D4D4"/>
                </a:solidFill>
                <a:latin typeface="Courier New" panose="02070309020205020404" pitchFamily="49" charset="0"/>
              </a:rPr>
              <a:t/>
            </a:r>
            <a:br>
              <a:rPr lang="en-US" altLang="zh-TW" dirty="0">
                <a:solidFill>
                  <a:srgbClr val="D4D4D4"/>
                </a:solidFill>
                <a:latin typeface="Courier New" panose="02070309020205020404" pitchFamily="49" charset="0"/>
              </a:rPr>
            </a:br>
            <a:r>
              <a:rPr lang="en-US" altLang="zh-TW" dirty="0">
                <a:solidFill>
                  <a:srgbClr val="D4D4D4"/>
                </a:solidFill>
                <a:latin typeface="Courier New" panose="02070309020205020404" pitchFamily="49" charset="0"/>
              </a:rPr>
              <a:t>  </a:t>
            </a:r>
            <a:r>
              <a:rPr lang="en-US" altLang="zh-TW" dirty="0" err="1">
                <a:solidFill>
                  <a:srgbClr val="569CD6"/>
                </a:solidFill>
                <a:latin typeface="Courier New" panose="02070309020205020404" pitchFamily="49" charset="0"/>
              </a:rPr>
              <a:t>def</a:t>
            </a:r>
            <a:r>
              <a:rPr lang="en-US" altLang="zh-TW" dirty="0">
                <a:solidFill>
                  <a:srgbClr val="D4D4D4"/>
                </a:solidFill>
                <a:latin typeface="Courier New" panose="02070309020205020404" pitchFamily="49" charset="0"/>
              </a:rPr>
              <a:t> </a:t>
            </a:r>
            <a:r>
              <a:rPr lang="en-US" altLang="zh-TW" dirty="0" err="1">
                <a:solidFill>
                  <a:schemeClr val="accent4">
                    <a:lumMod val="50000"/>
                  </a:schemeClr>
                </a:solidFill>
                <a:latin typeface="Courier New" panose="02070309020205020404" pitchFamily="49" charset="0"/>
              </a:rPr>
              <a:t>getRadius</a:t>
            </a:r>
            <a:r>
              <a:rPr lang="en-US" altLang="zh-TW" dirty="0">
                <a:latin typeface="Courier New" panose="02070309020205020404" pitchFamily="49" charset="0"/>
              </a:rPr>
              <a:t>(</a:t>
            </a:r>
            <a:r>
              <a:rPr lang="en-US" altLang="zh-TW" dirty="0">
                <a:solidFill>
                  <a:srgbClr val="9CDCFE"/>
                </a:solidFill>
                <a:latin typeface="Courier New" panose="02070309020205020404" pitchFamily="49" charset="0"/>
              </a:rPr>
              <a:t>self</a:t>
            </a:r>
            <a:r>
              <a:rPr lang="en-US" altLang="zh-TW" dirty="0" smtClean="0">
                <a:latin typeface="Courier New" panose="02070309020205020404" pitchFamily="49" charset="0"/>
              </a:rPr>
              <a:t>):</a:t>
            </a:r>
            <a:r>
              <a:rPr lang="zh-TW" altLang="en-US" dirty="0" smtClean="0">
                <a:latin typeface="Courier New" panose="02070309020205020404" pitchFamily="49" charset="0"/>
              </a:rPr>
              <a:t>    </a:t>
            </a:r>
            <a:r>
              <a:rPr lang="en-US" altLang="zh-TW" dirty="0" smtClean="0">
                <a:latin typeface="Courier New" panose="02070309020205020404" pitchFamily="49" charset="0"/>
              </a:rPr>
              <a:t>#</a:t>
            </a:r>
            <a:r>
              <a:rPr lang="zh-TW" altLang="en-US" dirty="0" smtClean="0">
                <a:latin typeface="Courier New" panose="02070309020205020404" pitchFamily="49" charset="0"/>
              </a:rPr>
              <a:t>私有屬性需要用公開的方法</a:t>
            </a:r>
            <a:r>
              <a:rPr lang="en-US" altLang="zh-TW" dirty="0" smtClean="0">
                <a:latin typeface="Courier New" panose="02070309020205020404" pitchFamily="49" charset="0"/>
              </a:rPr>
              <a:t>(</a:t>
            </a:r>
            <a:r>
              <a:rPr lang="en-US" altLang="zh-TW" dirty="0" err="1">
                <a:solidFill>
                  <a:schemeClr val="accent4">
                    <a:lumMod val="50000"/>
                  </a:schemeClr>
                </a:solidFill>
                <a:latin typeface="Courier New" panose="02070309020205020404" pitchFamily="49" charset="0"/>
              </a:rPr>
              <a:t>getRadius</a:t>
            </a:r>
            <a:r>
              <a:rPr lang="en-US" altLang="zh-TW" dirty="0" smtClean="0">
                <a:latin typeface="Courier New" panose="02070309020205020404" pitchFamily="49" charset="0"/>
              </a:rPr>
              <a:t>)</a:t>
            </a:r>
            <a:r>
              <a:rPr lang="zh-TW" altLang="en-US" dirty="0" smtClean="0">
                <a:latin typeface="Courier New" panose="02070309020205020404" pitchFamily="49" charset="0"/>
              </a:rPr>
              <a:t>去存取</a:t>
            </a:r>
            <a:endParaRPr lang="en-US" altLang="zh-TW" dirty="0">
              <a:latin typeface="Courier New" panose="02070309020205020404" pitchFamily="49" charset="0"/>
            </a:endParaRPr>
          </a:p>
          <a:p>
            <a:r>
              <a:rPr lang="en-US" altLang="zh-TW" dirty="0">
                <a:solidFill>
                  <a:srgbClr val="D4D4D4"/>
                </a:solidFill>
                <a:latin typeface="Courier New" panose="02070309020205020404" pitchFamily="49" charset="0"/>
              </a:rPr>
              <a:t>    </a:t>
            </a:r>
            <a:r>
              <a:rPr lang="en-US" altLang="zh-TW" dirty="0">
                <a:solidFill>
                  <a:srgbClr val="C586C0"/>
                </a:solidFill>
                <a:latin typeface="Courier New" panose="02070309020205020404" pitchFamily="49" charset="0"/>
              </a:rPr>
              <a:t>return</a:t>
            </a:r>
            <a:r>
              <a:rPr lang="en-US" altLang="zh-TW" dirty="0">
                <a:solidFill>
                  <a:srgbClr val="D4D4D4"/>
                </a:solidFill>
                <a:latin typeface="Courier New" panose="02070309020205020404" pitchFamily="49" charset="0"/>
              </a:rPr>
              <a:t> </a:t>
            </a:r>
            <a:r>
              <a:rPr lang="en-US" altLang="zh-TW" dirty="0" err="1">
                <a:solidFill>
                  <a:srgbClr val="9CDCFE"/>
                </a:solidFill>
                <a:latin typeface="Courier New" panose="02070309020205020404" pitchFamily="49" charset="0"/>
              </a:rPr>
              <a:t>self</a:t>
            </a:r>
            <a:r>
              <a:rPr lang="en-US" altLang="zh-TW" dirty="0" err="1">
                <a:latin typeface="Courier New" panose="02070309020205020404" pitchFamily="49" charset="0"/>
              </a:rPr>
              <a:t>.__radius</a:t>
            </a:r>
            <a:endParaRPr lang="en-US" altLang="zh-TW" dirty="0">
              <a:latin typeface="Courier New" panose="02070309020205020404" pitchFamily="49" charset="0"/>
            </a:endParaRPr>
          </a:p>
          <a:p>
            <a:r>
              <a:rPr lang="en-US" altLang="zh-TW" dirty="0">
                <a:solidFill>
                  <a:srgbClr val="D4D4D4"/>
                </a:solidFill>
                <a:latin typeface="Courier New" panose="02070309020205020404" pitchFamily="49" charset="0"/>
              </a:rPr>
              <a:t/>
            </a:r>
            <a:br>
              <a:rPr lang="en-US" altLang="zh-TW" dirty="0">
                <a:solidFill>
                  <a:srgbClr val="D4D4D4"/>
                </a:solidFill>
                <a:latin typeface="Courier New" panose="02070309020205020404" pitchFamily="49" charset="0"/>
              </a:rPr>
            </a:br>
            <a:r>
              <a:rPr lang="en-US" altLang="zh-TW" dirty="0">
                <a:solidFill>
                  <a:srgbClr val="D4D4D4"/>
                </a:solidFill>
                <a:latin typeface="Courier New" panose="02070309020205020404" pitchFamily="49" charset="0"/>
              </a:rPr>
              <a:t>  </a:t>
            </a:r>
            <a:r>
              <a:rPr lang="en-US" altLang="zh-TW" dirty="0" err="1">
                <a:solidFill>
                  <a:srgbClr val="569CD6"/>
                </a:solidFill>
                <a:latin typeface="Courier New" panose="02070309020205020404" pitchFamily="49" charset="0"/>
              </a:rPr>
              <a:t>def</a:t>
            </a:r>
            <a:r>
              <a:rPr lang="en-US" altLang="zh-TW" dirty="0">
                <a:solidFill>
                  <a:srgbClr val="D4D4D4"/>
                </a:solidFill>
                <a:latin typeface="Courier New" panose="02070309020205020404" pitchFamily="49" charset="0"/>
              </a:rPr>
              <a:t> </a:t>
            </a:r>
            <a:r>
              <a:rPr lang="en-US" altLang="zh-TW" dirty="0" err="1">
                <a:solidFill>
                  <a:schemeClr val="accent4">
                    <a:lumMod val="50000"/>
                  </a:schemeClr>
                </a:solidFill>
                <a:latin typeface="Courier New" panose="02070309020205020404" pitchFamily="49" charset="0"/>
              </a:rPr>
              <a:t>getArea</a:t>
            </a:r>
            <a:r>
              <a:rPr lang="en-US" altLang="zh-TW" dirty="0">
                <a:latin typeface="Courier New" panose="02070309020205020404" pitchFamily="49" charset="0"/>
              </a:rPr>
              <a:t>(</a:t>
            </a:r>
            <a:r>
              <a:rPr lang="en-US" altLang="zh-TW" dirty="0">
                <a:solidFill>
                  <a:srgbClr val="9CDCFE"/>
                </a:solidFill>
                <a:latin typeface="Courier New" panose="02070309020205020404" pitchFamily="49" charset="0"/>
              </a:rPr>
              <a:t>self</a:t>
            </a:r>
            <a:r>
              <a:rPr lang="en-US" altLang="zh-TW" dirty="0">
                <a:latin typeface="Courier New" panose="02070309020205020404" pitchFamily="49" charset="0"/>
              </a:rPr>
              <a:t>):</a:t>
            </a:r>
            <a:r>
              <a:rPr lang="en-US" altLang="zh-TW" dirty="0">
                <a:solidFill>
                  <a:srgbClr val="D4D4D4"/>
                </a:solidFill>
                <a:latin typeface="Courier New" panose="02070309020205020404" pitchFamily="49" charset="0"/>
              </a:rPr>
              <a:t>  </a:t>
            </a:r>
            <a:endParaRPr lang="zh-TW" altLang="en-US" dirty="0">
              <a:solidFill>
                <a:srgbClr val="D4D4D4"/>
              </a:solidFill>
              <a:latin typeface="Courier New" panose="02070309020205020404" pitchFamily="49" charset="0"/>
            </a:endParaRPr>
          </a:p>
          <a:p>
            <a:r>
              <a:rPr lang="zh-TW" altLang="en-US" dirty="0">
                <a:solidFill>
                  <a:srgbClr val="D4D4D4"/>
                </a:solidFill>
                <a:latin typeface="Courier New" panose="02070309020205020404" pitchFamily="49" charset="0"/>
              </a:rPr>
              <a:t>    </a:t>
            </a:r>
            <a:r>
              <a:rPr lang="en-US" altLang="zh-TW" dirty="0">
                <a:solidFill>
                  <a:srgbClr val="C586C0"/>
                </a:solidFill>
                <a:latin typeface="Courier New" panose="02070309020205020404" pitchFamily="49" charset="0"/>
              </a:rPr>
              <a:t>return</a:t>
            </a:r>
            <a:r>
              <a:rPr lang="en-US" altLang="zh-TW" dirty="0">
                <a:solidFill>
                  <a:srgbClr val="D4D4D4"/>
                </a:solidFill>
                <a:latin typeface="Courier New" panose="02070309020205020404" pitchFamily="49" charset="0"/>
              </a:rPr>
              <a:t> </a:t>
            </a:r>
            <a:r>
              <a:rPr lang="en-US" altLang="zh-TW" dirty="0" err="1">
                <a:solidFill>
                  <a:srgbClr val="9CDCFE"/>
                </a:solidFill>
                <a:latin typeface="Courier New" panose="02070309020205020404" pitchFamily="49" charset="0"/>
              </a:rPr>
              <a:t>self</a:t>
            </a:r>
            <a:r>
              <a:rPr lang="en-US" altLang="zh-TW" dirty="0" err="1">
                <a:latin typeface="Courier New" panose="02070309020205020404" pitchFamily="49" charset="0"/>
              </a:rPr>
              <a:t>.PI</a:t>
            </a:r>
            <a:r>
              <a:rPr lang="en-US" altLang="zh-TW" dirty="0">
                <a:latin typeface="Courier New" panose="02070309020205020404" pitchFamily="49" charset="0"/>
              </a:rPr>
              <a:t>*</a:t>
            </a:r>
            <a:r>
              <a:rPr lang="en-US" altLang="zh-TW" dirty="0" err="1">
                <a:solidFill>
                  <a:srgbClr val="9CDCFE"/>
                </a:solidFill>
                <a:latin typeface="Courier New" panose="02070309020205020404" pitchFamily="49" charset="0"/>
              </a:rPr>
              <a:t>self</a:t>
            </a:r>
            <a:r>
              <a:rPr lang="en-US" altLang="zh-TW" dirty="0" err="1">
                <a:latin typeface="Courier New" panose="02070309020205020404" pitchFamily="49" charset="0"/>
              </a:rPr>
              <a:t>.__radius</a:t>
            </a:r>
            <a:r>
              <a:rPr lang="en-US" altLang="zh-TW" dirty="0">
                <a:latin typeface="Courier New" panose="02070309020205020404" pitchFamily="49" charset="0"/>
              </a:rPr>
              <a:t>*</a:t>
            </a:r>
            <a:r>
              <a:rPr lang="en-US" altLang="zh-TW" dirty="0" err="1">
                <a:solidFill>
                  <a:srgbClr val="9CDCFE"/>
                </a:solidFill>
                <a:latin typeface="Courier New" panose="02070309020205020404" pitchFamily="49" charset="0"/>
              </a:rPr>
              <a:t>self</a:t>
            </a:r>
            <a:r>
              <a:rPr lang="en-US" altLang="zh-TW" dirty="0" err="1">
                <a:latin typeface="Courier New" panose="02070309020205020404" pitchFamily="49" charset="0"/>
              </a:rPr>
              <a:t>.__radius</a:t>
            </a:r>
            <a:endParaRPr lang="en-US" altLang="zh-TW" dirty="0">
              <a:latin typeface="Courier New" panose="02070309020205020404" pitchFamily="49" charset="0"/>
            </a:endParaRPr>
          </a:p>
          <a:p>
            <a:r>
              <a:rPr lang="en-US" altLang="zh-TW" dirty="0">
                <a:solidFill>
                  <a:srgbClr val="D4D4D4"/>
                </a:solidFill>
                <a:latin typeface="Courier New" panose="02070309020205020404" pitchFamily="49" charset="0"/>
              </a:rPr>
              <a:t> </a:t>
            </a:r>
          </a:p>
          <a:p>
            <a:r>
              <a:rPr lang="en-US" altLang="zh-TW" dirty="0">
                <a:latin typeface="Courier New" panose="02070309020205020404" pitchFamily="49" charset="0"/>
              </a:rPr>
              <a:t>C1=Circle(10)</a:t>
            </a:r>
          </a:p>
          <a:p>
            <a:r>
              <a:rPr lang="en-US" altLang="zh-TW" dirty="0">
                <a:solidFill>
                  <a:schemeClr val="accent4">
                    <a:lumMod val="50000"/>
                  </a:schemeClr>
                </a:solidFill>
                <a:latin typeface="Courier New" panose="02070309020205020404" pitchFamily="49" charset="0"/>
              </a:rPr>
              <a:t>print</a:t>
            </a:r>
            <a:r>
              <a:rPr lang="en-US" altLang="zh-TW" dirty="0">
                <a:latin typeface="Courier New" panose="02070309020205020404" pitchFamily="49" charset="0"/>
              </a:rPr>
              <a:t>(</a:t>
            </a:r>
            <a:r>
              <a:rPr lang="en-US" altLang="zh-TW" dirty="0">
                <a:solidFill>
                  <a:srgbClr val="CE9178"/>
                </a:solidFill>
                <a:latin typeface="Courier New" panose="02070309020205020404" pitchFamily="49" charset="0"/>
              </a:rPr>
              <a:t>"C1</a:t>
            </a:r>
            <a:r>
              <a:rPr lang="zh-TW" altLang="en-US" dirty="0">
                <a:solidFill>
                  <a:srgbClr val="CE9178"/>
                </a:solidFill>
                <a:latin typeface="Courier New" panose="02070309020205020404" pitchFamily="49" charset="0"/>
              </a:rPr>
              <a:t>半徑為</a:t>
            </a:r>
            <a:r>
              <a:rPr lang="en-US" altLang="zh-TW" dirty="0">
                <a:latin typeface="Courier New" panose="02070309020205020404" pitchFamily="49" charset="0"/>
              </a:rPr>
              <a:t>",</a:t>
            </a:r>
            <a:r>
              <a:rPr lang="zh-TW" altLang="en-US" dirty="0">
                <a:latin typeface="Courier New" panose="02070309020205020404" pitchFamily="49" charset="0"/>
              </a:rPr>
              <a:t> </a:t>
            </a:r>
            <a:r>
              <a:rPr lang="en-US" altLang="zh-TW" dirty="0">
                <a:latin typeface="Courier New" panose="02070309020205020404" pitchFamily="49" charset="0"/>
              </a:rPr>
              <a:t>C1.getRadius(),</a:t>
            </a:r>
            <a:r>
              <a:rPr lang="en-US" altLang="zh-TW" dirty="0">
                <a:solidFill>
                  <a:srgbClr val="CE9178"/>
                </a:solidFill>
                <a:latin typeface="Courier New" panose="02070309020205020404" pitchFamily="49" charset="0"/>
              </a:rPr>
              <a:t>"C1</a:t>
            </a:r>
            <a:r>
              <a:rPr lang="zh-TW" altLang="en-US" dirty="0">
                <a:solidFill>
                  <a:srgbClr val="CE9178"/>
                </a:solidFill>
                <a:latin typeface="Courier New" panose="02070309020205020404" pitchFamily="49" charset="0"/>
              </a:rPr>
              <a:t>圓面積</a:t>
            </a:r>
            <a:r>
              <a:rPr lang="en-US" altLang="zh-TW" dirty="0">
                <a:solidFill>
                  <a:srgbClr val="CE9178"/>
                </a:solidFill>
                <a:latin typeface="Courier New" panose="02070309020205020404" pitchFamily="49" charset="0"/>
              </a:rPr>
              <a:t>"</a:t>
            </a:r>
            <a:r>
              <a:rPr lang="en-US" altLang="zh-TW" dirty="0">
                <a:latin typeface="Courier New" panose="02070309020205020404" pitchFamily="49" charset="0"/>
              </a:rPr>
              <a:t>,</a:t>
            </a:r>
            <a:r>
              <a:rPr lang="zh-TW" altLang="en-US" dirty="0">
                <a:latin typeface="Courier New" panose="02070309020205020404" pitchFamily="49" charset="0"/>
              </a:rPr>
              <a:t> </a:t>
            </a:r>
            <a:r>
              <a:rPr lang="en-US" altLang="zh-TW" dirty="0">
                <a:latin typeface="Courier New" panose="02070309020205020404" pitchFamily="49" charset="0"/>
              </a:rPr>
              <a:t>C1.getArea())</a:t>
            </a:r>
            <a:endParaRPr lang="en-US" altLang="zh-TW" b="0" dirty="0">
              <a:effectLst/>
              <a:latin typeface="Courier New" panose="02070309020205020404" pitchFamily="49" charset="0"/>
            </a:endParaRPr>
          </a:p>
        </p:txBody>
      </p:sp>
    </p:spTree>
    <p:extLst>
      <p:ext uri="{BB962C8B-B14F-4D97-AF65-F5344CB8AC3E}">
        <p14:creationId xmlns:p14="http://schemas.microsoft.com/office/powerpoint/2010/main" val="1062199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002176" y="1016600"/>
            <a:ext cx="6286500" cy="5467350"/>
          </a:xfrm>
          <a:prstGeom prst="rect">
            <a:avLst/>
          </a:prstGeom>
        </p:spPr>
      </p:pic>
      <p:sp>
        <p:nvSpPr>
          <p:cNvPr id="3" name="文字方塊 2"/>
          <p:cNvSpPr txBox="1"/>
          <p:nvPr/>
        </p:nvSpPr>
        <p:spPr>
          <a:xfrm>
            <a:off x="5822260" y="378940"/>
            <a:ext cx="646331" cy="369332"/>
          </a:xfrm>
          <a:prstGeom prst="rect">
            <a:avLst/>
          </a:prstGeom>
          <a:noFill/>
        </p:spPr>
        <p:txBody>
          <a:bodyPr wrap="none" rtlCol="0">
            <a:spAutoFit/>
          </a:bodyPr>
          <a:lstStyle/>
          <a:p>
            <a:r>
              <a:rPr lang="zh-TW" altLang="en-US" dirty="0"/>
              <a:t>習題</a:t>
            </a:r>
          </a:p>
        </p:txBody>
      </p:sp>
    </p:spTree>
    <p:extLst>
      <p:ext uri="{BB962C8B-B14F-4D97-AF65-F5344CB8AC3E}">
        <p14:creationId xmlns:p14="http://schemas.microsoft.com/office/powerpoint/2010/main" val="345552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795329" y="790189"/>
            <a:ext cx="6524625" cy="4810125"/>
          </a:xfrm>
          <a:prstGeom prst="rect">
            <a:avLst/>
          </a:prstGeom>
        </p:spPr>
      </p:pic>
      <p:sp>
        <p:nvSpPr>
          <p:cNvPr id="4" name="文字方塊 3"/>
          <p:cNvSpPr txBox="1"/>
          <p:nvPr/>
        </p:nvSpPr>
        <p:spPr>
          <a:xfrm>
            <a:off x="2125361" y="5758763"/>
            <a:ext cx="8484973" cy="646331"/>
          </a:xfrm>
          <a:prstGeom prst="rect">
            <a:avLst/>
          </a:prstGeom>
          <a:noFill/>
        </p:spPr>
        <p:txBody>
          <a:bodyPr wrap="square" rtlCol="0">
            <a:spAutoFit/>
          </a:bodyPr>
          <a:lstStyle/>
          <a:p>
            <a:r>
              <a:rPr lang="zh-TW" altLang="en-US" dirty="0" smtClean="0"/>
              <a:t>因為在建立物件</a:t>
            </a:r>
            <a:r>
              <a:rPr lang="zh-TW" altLang="en-US" dirty="0"/>
              <a:t>中</a:t>
            </a:r>
            <a:r>
              <a:rPr lang="en-US" altLang="zh-TW" dirty="0" smtClean="0"/>
              <a:t>R</a:t>
            </a:r>
            <a:r>
              <a:rPr lang="en-US" altLang="zh-TW" dirty="0"/>
              <a:t> = </a:t>
            </a:r>
            <a:r>
              <a:rPr lang="en-US" altLang="zh-TW" dirty="0" smtClean="0"/>
              <a:t>Rectangle()</a:t>
            </a:r>
            <a:r>
              <a:rPr lang="zh-TW" altLang="en-US" dirty="0" smtClean="0"/>
              <a:t>沒有給予</a:t>
            </a:r>
            <a:r>
              <a:rPr lang="en-US" altLang="zh-TW" dirty="0" err="1" smtClean="0"/>
              <a:t>width,height</a:t>
            </a:r>
            <a:r>
              <a:rPr lang="zh-TW" altLang="en-US" dirty="0" smtClean="0"/>
              <a:t>相應的數值，而導致錯誤</a:t>
            </a:r>
            <a:endParaRPr lang="en-US" altLang="zh-TW" dirty="0"/>
          </a:p>
          <a:p>
            <a:endParaRPr lang="zh-TW" altLang="en-US" dirty="0"/>
          </a:p>
        </p:txBody>
      </p:sp>
      <p:sp>
        <p:nvSpPr>
          <p:cNvPr id="5" name="文字方塊 4"/>
          <p:cNvSpPr txBox="1"/>
          <p:nvPr/>
        </p:nvSpPr>
        <p:spPr>
          <a:xfrm>
            <a:off x="4914900" y="180974"/>
            <a:ext cx="1476375" cy="400110"/>
          </a:xfrm>
          <a:prstGeom prst="rect">
            <a:avLst/>
          </a:prstGeom>
          <a:noFill/>
        </p:spPr>
        <p:txBody>
          <a:bodyPr wrap="square" rtlCol="0">
            <a:spAutoFit/>
          </a:bodyPr>
          <a:lstStyle/>
          <a:p>
            <a:pPr algn="ctr"/>
            <a:r>
              <a:rPr lang="zh-TW" altLang="en-US" sz="2000" b="1" dirty="0" smtClean="0">
                <a:solidFill>
                  <a:srgbClr val="FF0000"/>
                </a:solidFill>
              </a:rPr>
              <a:t>錯</a:t>
            </a:r>
            <a:r>
              <a:rPr lang="zh-TW" altLang="en-US" sz="2000" b="1" dirty="0">
                <a:solidFill>
                  <a:srgbClr val="FF0000"/>
                </a:solidFill>
              </a:rPr>
              <a:t>誤</a:t>
            </a:r>
          </a:p>
        </p:txBody>
      </p:sp>
    </p:spTree>
    <p:extLst>
      <p:ext uri="{BB962C8B-B14F-4D97-AF65-F5344CB8AC3E}">
        <p14:creationId xmlns:p14="http://schemas.microsoft.com/office/powerpoint/2010/main" val="247166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730195" y="1781819"/>
            <a:ext cx="4095750" cy="2981325"/>
          </a:xfrm>
          <a:prstGeom prst="rect">
            <a:avLst/>
          </a:prstGeom>
        </p:spPr>
      </p:pic>
      <p:sp>
        <p:nvSpPr>
          <p:cNvPr id="3" name="文字方塊 2"/>
          <p:cNvSpPr txBox="1"/>
          <p:nvPr/>
        </p:nvSpPr>
        <p:spPr>
          <a:xfrm>
            <a:off x="4914900" y="180974"/>
            <a:ext cx="1476375" cy="400110"/>
          </a:xfrm>
          <a:prstGeom prst="rect">
            <a:avLst/>
          </a:prstGeom>
          <a:noFill/>
        </p:spPr>
        <p:txBody>
          <a:bodyPr wrap="square" rtlCol="0">
            <a:spAutoFit/>
          </a:bodyPr>
          <a:lstStyle/>
          <a:p>
            <a:pPr algn="ctr"/>
            <a:r>
              <a:rPr lang="zh-TW" altLang="en-US" sz="2000" b="1" dirty="0" smtClean="0">
                <a:solidFill>
                  <a:srgbClr val="0070C0"/>
                </a:solidFill>
              </a:rPr>
              <a:t>正</a:t>
            </a:r>
            <a:r>
              <a:rPr lang="zh-TW" altLang="en-US" sz="2000" b="1" dirty="0">
                <a:solidFill>
                  <a:srgbClr val="0070C0"/>
                </a:solidFill>
              </a:rPr>
              <a:t>確</a:t>
            </a:r>
          </a:p>
        </p:txBody>
      </p:sp>
    </p:spTree>
    <p:extLst>
      <p:ext uri="{BB962C8B-B14F-4D97-AF65-F5344CB8AC3E}">
        <p14:creationId xmlns:p14="http://schemas.microsoft.com/office/powerpoint/2010/main" val="215227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4876800" y="66675"/>
            <a:ext cx="1933575" cy="369332"/>
          </a:xfrm>
          <a:prstGeom prst="rect">
            <a:avLst/>
          </a:prstGeom>
          <a:noFill/>
        </p:spPr>
        <p:txBody>
          <a:bodyPr wrap="square" rtlCol="0">
            <a:spAutoFit/>
          </a:bodyPr>
          <a:lstStyle/>
          <a:p>
            <a:pPr algn="ctr"/>
            <a:r>
              <a:rPr lang="zh-TW" altLang="en-US" dirty="0" smtClean="0"/>
              <a:t>繼承</a:t>
            </a:r>
            <a:endParaRPr lang="zh-TW" altLang="en-US" dirty="0"/>
          </a:p>
        </p:txBody>
      </p:sp>
      <p:pic>
        <p:nvPicPr>
          <p:cNvPr id="7" name="圖片 6"/>
          <p:cNvPicPr>
            <a:picLocks noChangeAspect="1"/>
          </p:cNvPicPr>
          <p:nvPr/>
        </p:nvPicPr>
        <p:blipFill>
          <a:blip r:embed="rId2"/>
          <a:stretch>
            <a:fillRect/>
          </a:stretch>
        </p:blipFill>
        <p:spPr>
          <a:xfrm>
            <a:off x="1571625" y="407432"/>
            <a:ext cx="8896350" cy="4800600"/>
          </a:xfrm>
          <a:prstGeom prst="rect">
            <a:avLst/>
          </a:prstGeom>
        </p:spPr>
      </p:pic>
      <p:sp>
        <p:nvSpPr>
          <p:cNvPr id="8" name="文字方塊 7"/>
          <p:cNvSpPr txBox="1"/>
          <p:nvPr/>
        </p:nvSpPr>
        <p:spPr>
          <a:xfrm>
            <a:off x="4152900" y="523875"/>
            <a:ext cx="1028700" cy="369332"/>
          </a:xfrm>
          <a:prstGeom prst="rect">
            <a:avLst/>
          </a:prstGeom>
          <a:noFill/>
        </p:spPr>
        <p:txBody>
          <a:bodyPr wrap="square" rtlCol="0">
            <a:spAutoFit/>
          </a:bodyPr>
          <a:lstStyle/>
          <a:p>
            <a:r>
              <a:rPr lang="zh-TW" altLang="en-US" b="1" dirty="0" smtClean="0"/>
              <a:t>父類別</a:t>
            </a:r>
            <a:endParaRPr lang="zh-TW" altLang="en-US" b="1" dirty="0"/>
          </a:p>
        </p:txBody>
      </p:sp>
      <p:sp>
        <p:nvSpPr>
          <p:cNvPr id="9" name="文字方塊 8"/>
          <p:cNvSpPr txBox="1"/>
          <p:nvPr/>
        </p:nvSpPr>
        <p:spPr>
          <a:xfrm>
            <a:off x="1819275" y="2992993"/>
            <a:ext cx="1028700" cy="369332"/>
          </a:xfrm>
          <a:prstGeom prst="rect">
            <a:avLst/>
          </a:prstGeom>
          <a:noFill/>
        </p:spPr>
        <p:txBody>
          <a:bodyPr wrap="square" rtlCol="0">
            <a:spAutoFit/>
          </a:bodyPr>
          <a:lstStyle/>
          <a:p>
            <a:r>
              <a:rPr lang="zh-TW" altLang="en-US" b="1" dirty="0"/>
              <a:t>子</a:t>
            </a:r>
            <a:r>
              <a:rPr lang="zh-TW" altLang="en-US" b="1" dirty="0" smtClean="0"/>
              <a:t>類別</a:t>
            </a:r>
            <a:endParaRPr lang="zh-TW" altLang="en-US" b="1" dirty="0"/>
          </a:p>
        </p:txBody>
      </p:sp>
      <p:sp>
        <p:nvSpPr>
          <p:cNvPr id="10" name="文字方塊 9"/>
          <p:cNvSpPr txBox="1"/>
          <p:nvPr/>
        </p:nvSpPr>
        <p:spPr>
          <a:xfrm>
            <a:off x="6715125" y="2992993"/>
            <a:ext cx="1028700" cy="369332"/>
          </a:xfrm>
          <a:prstGeom prst="rect">
            <a:avLst/>
          </a:prstGeom>
          <a:noFill/>
        </p:spPr>
        <p:txBody>
          <a:bodyPr wrap="square" rtlCol="0">
            <a:spAutoFit/>
          </a:bodyPr>
          <a:lstStyle/>
          <a:p>
            <a:r>
              <a:rPr lang="zh-TW" altLang="en-US" b="1" dirty="0"/>
              <a:t>子</a:t>
            </a:r>
            <a:r>
              <a:rPr lang="zh-TW" altLang="en-US" b="1" dirty="0" smtClean="0"/>
              <a:t>類別</a:t>
            </a:r>
            <a:endParaRPr lang="zh-TW" altLang="en-US" b="1" dirty="0"/>
          </a:p>
        </p:txBody>
      </p:sp>
      <p:sp>
        <p:nvSpPr>
          <p:cNvPr id="11" name="矩形 10"/>
          <p:cNvSpPr/>
          <p:nvPr/>
        </p:nvSpPr>
        <p:spPr>
          <a:xfrm>
            <a:off x="1790700" y="3731657"/>
            <a:ext cx="1352550" cy="1171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553200" y="3731657"/>
            <a:ext cx="1352550" cy="1171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209925" y="3810000"/>
            <a:ext cx="2057400" cy="6572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7953375" y="3810000"/>
            <a:ext cx="1936750" cy="65722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342901" y="5272564"/>
            <a:ext cx="11849099" cy="1477328"/>
          </a:xfrm>
          <a:prstGeom prst="rect">
            <a:avLst/>
          </a:prstGeom>
          <a:noFill/>
        </p:spPr>
        <p:txBody>
          <a:bodyPr wrap="square" rtlCol="0">
            <a:spAutoFit/>
          </a:bodyPr>
          <a:lstStyle/>
          <a:p>
            <a:r>
              <a:rPr lang="zh-TW" altLang="en-US" dirty="0" smtClean="0"/>
              <a:t>子類別繼承父類別寫法就是寫在子類別名稱的後面 </a:t>
            </a:r>
            <a:r>
              <a:rPr lang="en-US" altLang="zh-TW" dirty="0" smtClean="0"/>
              <a:t>class </a:t>
            </a:r>
            <a:r>
              <a:rPr lang="en-US" altLang="zh-TW" dirty="0" err="1" smtClean="0"/>
              <a:t>SalesPerson</a:t>
            </a:r>
            <a:r>
              <a:rPr lang="en-US" altLang="zh-TW" dirty="0" smtClean="0"/>
              <a:t>(</a:t>
            </a:r>
            <a:r>
              <a:rPr lang="en-US" altLang="zh-TW" dirty="0" smtClean="0">
                <a:solidFill>
                  <a:srgbClr val="FF0000"/>
                </a:solidFill>
              </a:rPr>
              <a:t>Employee</a:t>
            </a:r>
            <a:r>
              <a:rPr lang="en-US" altLang="zh-TW" dirty="0" smtClean="0"/>
              <a:t>)</a:t>
            </a:r>
          </a:p>
          <a:p>
            <a:r>
              <a:rPr lang="zh-TW" altLang="en-US" dirty="0" smtClean="0"/>
              <a:t>多重繼承的寫法一樣在</a:t>
            </a:r>
            <a:r>
              <a:rPr lang="zh-TW" altLang="en-US" dirty="0"/>
              <a:t>子類別名稱的</a:t>
            </a:r>
            <a:r>
              <a:rPr lang="zh-TW" altLang="en-US" dirty="0" smtClean="0"/>
              <a:t>後面</a:t>
            </a:r>
            <a:r>
              <a:rPr lang="zh-TW" altLang="en-US" dirty="0"/>
              <a:t>繼續</a:t>
            </a:r>
            <a:r>
              <a:rPr lang="zh-TW" altLang="en-US" dirty="0" smtClean="0"/>
              <a:t>加上父類別 </a:t>
            </a:r>
            <a:r>
              <a:rPr lang="en-US" altLang="zh-TW" dirty="0" smtClean="0"/>
              <a:t>class </a:t>
            </a:r>
            <a:r>
              <a:rPr lang="en-US" altLang="zh-TW" dirty="0" err="1" smtClean="0"/>
              <a:t>SalesPerson</a:t>
            </a:r>
            <a:r>
              <a:rPr lang="en-US" altLang="zh-TW" dirty="0" smtClean="0"/>
              <a:t>(</a:t>
            </a:r>
            <a:r>
              <a:rPr lang="en-US" altLang="zh-TW" dirty="0" smtClean="0">
                <a:solidFill>
                  <a:srgbClr val="FF0000"/>
                </a:solidFill>
              </a:rPr>
              <a:t>Employee1, Employee2</a:t>
            </a:r>
            <a:r>
              <a:rPr lang="en-US" altLang="zh-TW" dirty="0" smtClean="0"/>
              <a:t>)</a:t>
            </a:r>
          </a:p>
          <a:p>
            <a:r>
              <a:rPr lang="en-US" altLang="zh-TW" dirty="0" smtClean="0"/>
              <a:t>python</a:t>
            </a:r>
            <a:r>
              <a:rPr lang="zh-TW" altLang="en-US" dirty="0" smtClean="0"/>
              <a:t>、</a:t>
            </a:r>
            <a:r>
              <a:rPr lang="en-US" altLang="zh-TW" dirty="0" smtClean="0"/>
              <a:t>C++</a:t>
            </a:r>
            <a:r>
              <a:rPr lang="zh-TW" altLang="en-US" dirty="0" smtClean="0"/>
              <a:t>支援</a:t>
            </a:r>
            <a:r>
              <a:rPr lang="zh-TW" altLang="en-US" dirty="0"/>
              <a:t>多重</a:t>
            </a:r>
            <a:r>
              <a:rPr lang="zh-TW" altLang="en-US" dirty="0" smtClean="0"/>
              <a:t>繼承，但</a:t>
            </a:r>
            <a:r>
              <a:rPr lang="en-US" altLang="zh-TW" dirty="0" smtClean="0"/>
              <a:t>Java</a:t>
            </a:r>
            <a:r>
              <a:rPr lang="zh-TW" altLang="en-US" dirty="0" smtClean="0"/>
              <a:t>不支援</a:t>
            </a:r>
            <a:r>
              <a:rPr lang="zh-TW" altLang="en-US" dirty="0"/>
              <a:t>多重</a:t>
            </a:r>
            <a:r>
              <a:rPr lang="zh-TW" altLang="en-US" dirty="0" smtClean="0"/>
              <a:t>繼承</a:t>
            </a:r>
            <a:endParaRPr lang="en-US" altLang="zh-TW" dirty="0" smtClean="0"/>
          </a:p>
          <a:p>
            <a:r>
              <a:rPr lang="zh-TW" altLang="en-US" dirty="0" smtClean="0">
                <a:solidFill>
                  <a:srgbClr val="FF0000"/>
                </a:solidFill>
              </a:rPr>
              <a:t>紅色框內</a:t>
            </a:r>
            <a:r>
              <a:rPr lang="zh-TW" altLang="en-US" dirty="0" smtClean="0"/>
              <a:t>是因為繼承父類別而自動擁有的屬性及方法</a:t>
            </a:r>
            <a:r>
              <a:rPr lang="en-US" altLang="zh-TW" dirty="0" smtClean="0"/>
              <a:t>(</a:t>
            </a:r>
            <a:r>
              <a:rPr lang="zh-TW" altLang="en-US" dirty="0" smtClean="0"/>
              <a:t>可覆寫</a:t>
            </a:r>
            <a:r>
              <a:rPr lang="en-US" altLang="zh-TW" dirty="0" smtClean="0"/>
              <a:t>)</a:t>
            </a:r>
          </a:p>
          <a:p>
            <a:r>
              <a:rPr lang="zh-TW" altLang="en-US" dirty="0">
                <a:solidFill>
                  <a:srgbClr val="0070C0"/>
                </a:solidFill>
              </a:rPr>
              <a:t>藍</a:t>
            </a:r>
            <a:r>
              <a:rPr lang="zh-TW" altLang="en-US" dirty="0" smtClean="0">
                <a:solidFill>
                  <a:srgbClr val="0070C0"/>
                </a:solidFill>
              </a:rPr>
              <a:t>色</a:t>
            </a:r>
            <a:r>
              <a:rPr lang="zh-TW" altLang="en-US" dirty="0">
                <a:solidFill>
                  <a:srgbClr val="0070C0"/>
                </a:solidFill>
              </a:rPr>
              <a:t>框內</a:t>
            </a:r>
            <a:r>
              <a:rPr lang="zh-TW" altLang="en-US" dirty="0" smtClean="0"/>
              <a:t>是子類別自己新增的</a:t>
            </a:r>
            <a:r>
              <a:rPr lang="zh-TW" altLang="en-US" dirty="0"/>
              <a:t>屬性及</a:t>
            </a:r>
            <a:r>
              <a:rPr lang="zh-TW" altLang="en-US" dirty="0" smtClean="0"/>
              <a:t>方法</a:t>
            </a:r>
            <a:endParaRPr lang="en-US" altLang="zh-TW" dirty="0"/>
          </a:p>
        </p:txBody>
      </p:sp>
    </p:spTree>
    <p:extLst>
      <p:ext uri="{BB962C8B-B14F-4D97-AF65-F5344CB8AC3E}">
        <p14:creationId xmlns:p14="http://schemas.microsoft.com/office/powerpoint/2010/main" val="145940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833687" y="1252537"/>
            <a:ext cx="6524625" cy="4352925"/>
          </a:xfrm>
          <a:prstGeom prst="rect">
            <a:avLst/>
          </a:prstGeom>
        </p:spPr>
      </p:pic>
      <p:sp>
        <p:nvSpPr>
          <p:cNvPr id="3" name="文字方塊 2"/>
          <p:cNvSpPr txBox="1"/>
          <p:nvPr/>
        </p:nvSpPr>
        <p:spPr>
          <a:xfrm>
            <a:off x="5426585" y="419100"/>
            <a:ext cx="1338828" cy="369332"/>
          </a:xfrm>
          <a:prstGeom prst="rect">
            <a:avLst/>
          </a:prstGeom>
          <a:noFill/>
        </p:spPr>
        <p:txBody>
          <a:bodyPr wrap="none" rtlCol="0">
            <a:spAutoFit/>
          </a:bodyPr>
          <a:lstStyle/>
          <a:p>
            <a:r>
              <a:rPr lang="zh-TW" altLang="en-US" dirty="0" smtClean="0"/>
              <a:t>定義子類別</a:t>
            </a:r>
            <a:endParaRPr lang="zh-TW" altLang="en-US" dirty="0"/>
          </a:p>
        </p:txBody>
      </p:sp>
    </p:spTree>
    <p:extLst>
      <p:ext uri="{BB962C8B-B14F-4D97-AF65-F5344CB8AC3E}">
        <p14:creationId xmlns:p14="http://schemas.microsoft.com/office/powerpoint/2010/main" val="114825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4524375" y="419100"/>
            <a:ext cx="2471870" cy="923330"/>
          </a:xfrm>
          <a:prstGeom prst="rect">
            <a:avLst/>
          </a:prstGeom>
          <a:noFill/>
        </p:spPr>
        <p:txBody>
          <a:bodyPr wrap="square" rtlCol="0">
            <a:spAutoFit/>
          </a:bodyPr>
          <a:lstStyle/>
          <a:p>
            <a:pPr algn="ctr"/>
            <a:r>
              <a:rPr lang="zh-TW" altLang="en-US" dirty="0" smtClean="0"/>
              <a:t>鏈狀繼承</a:t>
            </a:r>
            <a:endParaRPr lang="en-US" altLang="zh-TW" dirty="0" smtClean="0"/>
          </a:p>
          <a:p>
            <a:pPr algn="ctr"/>
            <a:endParaRPr lang="en-US" altLang="zh-TW" dirty="0"/>
          </a:p>
          <a:p>
            <a:pPr algn="ctr"/>
            <a:r>
              <a:rPr lang="zh-TW" altLang="en-US" dirty="0" smtClean="0"/>
              <a:t>像是連續繼承</a:t>
            </a:r>
            <a:endParaRPr lang="zh-TW" altLang="en-US" dirty="0"/>
          </a:p>
        </p:txBody>
      </p:sp>
      <p:pic>
        <p:nvPicPr>
          <p:cNvPr id="4" name="圖片 3"/>
          <p:cNvPicPr>
            <a:picLocks noChangeAspect="1"/>
          </p:cNvPicPr>
          <p:nvPr/>
        </p:nvPicPr>
        <p:blipFill>
          <a:blip r:embed="rId2"/>
          <a:stretch>
            <a:fillRect/>
          </a:stretch>
        </p:blipFill>
        <p:spPr>
          <a:xfrm>
            <a:off x="3095625" y="1476375"/>
            <a:ext cx="5734050" cy="4381500"/>
          </a:xfrm>
          <a:prstGeom prst="rect">
            <a:avLst/>
          </a:prstGeom>
        </p:spPr>
      </p:pic>
      <p:sp>
        <p:nvSpPr>
          <p:cNvPr id="5" name="矩形 4"/>
          <p:cNvSpPr/>
          <p:nvPr/>
        </p:nvSpPr>
        <p:spPr>
          <a:xfrm>
            <a:off x="9601200" y="1657350"/>
            <a:ext cx="159067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a:t>
            </a:r>
            <a:endParaRPr lang="zh-TW" altLang="en-US" dirty="0"/>
          </a:p>
        </p:txBody>
      </p:sp>
      <p:sp>
        <p:nvSpPr>
          <p:cNvPr id="6" name="矩形 5"/>
          <p:cNvSpPr/>
          <p:nvPr/>
        </p:nvSpPr>
        <p:spPr>
          <a:xfrm>
            <a:off x="9601199" y="2886075"/>
            <a:ext cx="159067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a:t>
            </a:r>
            <a:endParaRPr lang="zh-TW" altLang="en-US" dirty="0"/>
          </a:p>
        </p:txBody>
      </p:sp>
      <p:sp>
        <p:nvSpPr>
          <p:cNvPr id="7" name="矩形 6"/>
          <p:cNvSpPr/>
          <p:nvPr/>
        </p:nvSpPr>
        <p:spPr>
          <a:xfrm>
            <a:off x="9601199" y="4114800"/>
            <a:ext cx="159067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a:t>
            </a:r>
            <a:endParaRPr lang="zh-TW" altLang="en-US" dirty="0"/>
          </a:p>
        </p:txBody>
      </p:sp>
      <p:cxnSp>
        <p:nvCxnSpPr>
          <p:cNvPr id="9" name="直線單箭頭接點 8"/>
          <p:cNvCxnSpPr>
            <a:stCxn id="7" idx="0"/>
            <a:endCxn id="6" idx="2"/>
          </p:cNvCxnSpPr>
          <p:nvPr/>
        </p:nvCxnSpPr>
        <p:spPr>
          <a:xfrm flipV="1">
            <a:off x="10396537" y="3495675"/>
            <a:ext cx="0" cy="6191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10396536" y="2266950"/>
            <a:ext cx="0" cy="6191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702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4524375" y="419100"/>
            <a:ext cx="2471870" cy="369332"/>
          </a:xfrm>
          <a:prstGeom prst="rect">
            <a:avLst/>
          </a:prstGeom>
          <a:noFill/>
        </p:spPr>
        <p:txBody>
          <a:bodyPr wrap="square" rtlCol="0">
            <a:spAutoFit/>
          </a:bodyPr>
          <a:lstStyle/>
          <a:p>
            <a:pPr algn="ctr"/>
            <a:r>
              <a:rPr lang="zh-TW" altLang="en-US" dirty="0" smtClean="0"/>
              <a:t>多</a:t>
            </a:r>
            <a:r>
              <a:rPr lang="zh-TW" altLang="en-US" dirty="0"/>
              <a:t>重</a:t>
            </a:r>
            <a:r>
              <a:rPr lang="zh-TW" altLang="en-US" dirty="0" smtClean="0"/>
              <a:t>繼承</a:t>
            </a:r>
            <a:endParaRPr lang="en-US" altLang="zh-TW" dirty="0" smtClean="0"/>
          </a:p>
        </p:txBody>
      </p:sp>
      <p:pic>
        <p:nvPicPr>
          <p:cNvPr id="3" name="圖片 2"/>
          <p:cNvPicPr>
            <a:picLocks noChangeAspect="1"/>
          </p:cNvPicPr>
          <p:nvPr/>
        </p:nvPicPr>
        <p:blipFill>
          <a:blip r:embed="rId2"/>
          <a:stretch>
            <a:fillRect/>
          </a:stretch>
        </p:blipFill>
        <p:spPr>
          <a:xfrm>
            <a:off x="1814509" y="1352550"/>
            <a:ext cx="4791075" cy="4476750"/>
          </a:xfrm>
          <a:prstGeom prst="rect">
            <a:avLst/>
          </a:prstGeom>
        </p:spPr>
      </p:pic>
      <p:sp>
        <p:nvSpPr>
          <p:cNvPr id="4" name="矩形 3"/>
          <p:cNvSpPr/>
          <p:nvPr/>
        </p:nvSpPr>
        <p:spPr>
          <a:xfrm>
            <a:off x="7867650" y="1905000"/>
            <a:ext cx="159067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a:t>
            </a:r>
            <a:endParaRPr lang="zh-TW" altLang="en-US" dirty="0"/>
          </a:p>
        </p:txBody>
      </p:sp>
      <p:sp>
        <p:nvSpPr>
          <p:cNvPr id="5" name="矩形 4"/>
          <p:cNvSpPr/>
          <p:nvPr/>
        </p:nvSpPr>
        <p:spPr>
          <a:xfrm>
            <a:off x="9915524" y="1905000"/>
            <a:ext cx="159067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B</a:t>
            </a:r>
            <a:endParaRPr lang="zh-TW" altLang="en-US" dirty="0"/>
          </a:p>
        </p:txBody>
      </p:sp>
      <p:sp>
        <p:nvSpPr>
          <p:cNvPr id="6" name="矩形 5"/>
          <p:cNvSpPr/>
          <p:nvPr/>
        </p:nvSpPr>
        <p:spPr>
          <a:xfrm>
            <a:off x="8889203" y="3676650"/>
            <a:ext cx="159067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a:t>
            </a:r>
            <a:endParaRPr lang="zh-TW" altLang="en-US" dirty="0"/>
          </a:p>
        </p:txBody>
      </p:sp>
      <p:cxnSp>
        <p:nvCxnSpPr>
          <p:cNvPr id="7" name="直線單箭頭接點 6"/>
          <p:cNvCxnSpPr>
            <a:endCxn id="5" idx="2"/>
          </p:cNvCxnSpPr>
          <p:nvPr/>
        </p:nvCxnSpPr>
        <p:spPr>
          <a:xfrm flipV="1">
            <a:off x="10710861" y="2514600"/>
            <a:ext cx="1" cy="7334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8658222" y="2514601"/>
            <a:ext cx="1" cy="7334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8658222" y="3248025"/>
            <a:ext cx="205263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接點 19"/>
          <p:cNvCxnSpPr>
            <a:stCxn id="6" idx="0"/>
          </p:cNvCxnSpPr>
          <p:nvPr/>
        </p:nvCxnSpPr>
        <p:spPr>
          <a:xfrm flipV="1">
            <a:off x="9684541" y="3248024"/>
            <a:ext cx="0" cy="42862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6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4438650" y="247650"/>
            <a:ext cx="2895600" cy="369332"/>
          </a:xfrm>
          <a:prstGeom prst="rect">
            <a:avLst/>
          </a:prstGeom>
          <a:noFill/>
        </p:spPr>
        <p:txBody>
          <a:bodyPr wrap="square" rtlCol="0">
            <a:spAutoFit/>
          </a:bodyPr>
          <a:lstStyle/>
          <a:p>
            <a:pPr algn="ctr"/>
            <a:r>
              <a:rPr lang="zh-TW" altLang="en-US" dirty="0" smtClean="0"/>
              <a:t>覆蓋繼承自</a:t>
            </a:r>
            <a:r>
              <a:rPr lang="zh-TW" altLang="en-US" dirty="0"/>
              <a:t>父</a:t>
            </a:r>
            <a:r>
              <a:rPr lang="zh-TW" altLang="en-US" dirty="0" smtClean="0"/>
              <a:t>類別的方</a:t>
            </a:r>
            <a:r>
              <a:rPr lang="zh-TW" altLang="en-US" dirty="0"/>
              <a:t>法</a:t>
            </a:r>
            <a:endParaRPr lang="en-US" altLang="zh-TW" dirty="0" smtClean="0"/>
          </a:p>
        </p:txBody>
      </p:sp>
      <p:pic>
        <p:nvPicPr>
          <p:cNvPr id="3" name="圖片 2"/>
          <p:cNvPicPr>
            <a:picLocks noChangeAspect="1"/>
          </p:cNvPicPr>
          <p:nvPr/>
        </p:nvPicPr>
        <p:blipFill>
          <a:blip r:embed="rId2"/>
          <a:stretch>
            <a:fillRect/>
          </a:stretch>
        </p:blipFill>
        <p:spPr>
          <a:xfrm>
            <a:off x="428625" y="814387"/>
            <a:ext cx="6800850" cy="5438775"/>
          </a:xfrm>
          <a:prstGeom prst="rect">
            <a:avLst/>
          </a:prstGeom>
        </p:spPr>
      </p:pic>
      <p:sp>
        <p:nvSpPr>
          <p:cNvPr id="4" name="矩形 3"/>
          <p:cNvSpPr/>
          <p:nvPr/>
        </p:nvSpPr>
        <p:spPr>
          <a:xfrm>
            <a:off x="1104900" y="4038600"/>
            <a:ext cx="3238500" cy="590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單箭頭接點 5"/>
          <p:cNvCxnSpPr>
            <a:stCxn id="4" idx="3"/>
          </p:cNvCxnSpPr>
          <p:nvPr/>
        </p:nvCxnSpPr>
        <p:spPr>
          <a:xfrm>
            <a:off x="4343400" y="4333875"/>
            <a:ext cx="329565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7639050" y="4038600"/>
            <a:ext cx="4257676" cy="1200329"/>
          </a:xfrm>
          <a:prstGeom prst="rect">
            <a:avLst/>
          </a:prstGeom>
          <a:noFill/>
        </p:spPr>
        <p:txBody>
          <a:bodyPr wrap="square" rtlCol="0">
            <a:spAutoFit/>
          </a:bodyPr>
          <a:lstStyle/>
          <a:p>
            <a:r>
              <a:rPr lang="zh-TW" altLang="en-US" dirty="0" smtClean="0"/>
              <a:t>覆蓋的方法就是在子類別底下定義一個</a:t>
            </a:r>
            <a:endParaRPr lang="en-US" altLang="zh-TW" dirty="0" smtClean="0"/>
          </a:p>
          <a:p>
            <a:r>
              <a:rPr lang="zh-TW" altLang="en-US" dirty="0" smtClean="0"/>
              <a:t>跟父類別完全一模一樣的名子</a:t>
            </a:r>
            <a:r>
              <a:rPr lang="en-US" altLang="zh-TW" dirty="0" smtClean="0"/>
              <a:t>(</a:t>
            </a:r>
            <a:r>
              <a:rPr lang="en-US" altLang="zh-TW" dirty="0" err="1" smtClean="0"/>
              <a:t>getSalary</a:t>
            </a:r>
            <a:r>
              <a:rPr lang="en-US" altLang="zh-TW" dirty="0" smtClean="0"/>
              <a:t>)</a:t>
            </a:r>
          </a:p>
          <a:p>
            <a:r>
              <a:rPr lang="zh-TW" altLang="en-US" dirty="0" smtClean="0"/>
              <a:t>並且在後面加入自己想要的屬性</a:t>
            </a:r>
            <a:r>
              <a:rPr lang="en-US" altLang="zh-TW" dirty="0" smtClean="0"/>
              <a:t>(</a:t>
            </a:r>
            <a:r>
              <a:rPr lang="en-US" altLang="zh-TW" dirty="0" err="1" smtClean="0"/>
              <a:t>bouns</a:t>
            </a:r>
            <a:r>
              <a:rPr lang="en-US" altLang="zh-TW" dirty="0" smtClean="0"/>
              <a:t>)</a:t>
            </a:r>
          </a:p>
          <a:p>
            <a:r>
              <a:rPr lang="zh-TW" altLang="en-US" dirty="0" smtClean="0"/>
              <a:t>以及變更計算方法</a:t>
            </a:r>
            <a:r>
              <a:rPr lang="en-US" altLang="zh-TW" dirty="0" smtClean="0"/>
              <a:t>(hours*</a:t>
            </a:r>
            <a:r>
              <a:rPr lang="en-US" altLang="zh-TW" dirty="0" err="1" smtClean="0"/>
              <a:t>payrate+bonus</a:t>
            </a:r>
            <a:r>
              <a:rPr lang="en-US" altLang="zh-TW" dirty="0" smtClean="0"/>
              <a:t>)</a:t>
            </a:r>
          </a:p>
        </p:txBody>
      </p:sp>
    </p:spTree>
    <p:extLst>
      <p:ext uri="{BB962C8B-B14F-4D97-AF65-F5344CB8AC3E}">
        <p14:creationId xmlns:p14="http://schemas.microsoft.com/office/powerpoint/2010/main" val="863345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圖片 25"/>
          <p:cNvPicPr>
            <a:picLocks noChangeAspect="1"/>
          </p:cNvPicPr>
          <p:nvPr/>
        </p:nvPicPr>
        <p:blipFill>
          <a:blip r:embed="rId2"/>
          <a:stretch>
            <a:fillRect/>
          </a:stretch>
        </p:blipFill>
        <p:spPr>
          <a:xfrm>
            <a:off x="705159" y="616982"/>
            <a:ext cx="6198561" cy="6131704"/>
          </a:xfrm>
          <a:prstGeom prst="rect">
            <a:avLst/>
          </a:prstGeom>
        </p:spPr>
      </p:pic>
      <p:sp>
        <p:nvSpPr>
          <p:cNvPr id="2" name="文字方塊 1"/>
          <p:cNvSpPr txBox="1"/>
          <p:nvPr/>
        </p:nvSpPr>
        <p:spPr>
          <a:xfrm>
            <a:off x="4438650" y="247650"/>
            <a:ext cx="3263728" cy="369332"/>
          </a:xfrm>
          <a:prstGeom prst="rect">
            <a:avLst/>
          </a:prstGeom>
          <a:noFill/>
        </p:spPr>
        <p:txBody>
          <a:bodyPr wrap="square" rtlCol="0">
            <a:spAutoFit/>
          </a:bodyPr>
          <a:lstStyle/>
          <a:p>
            <a:pPr algn="ctr"/>
            <a:r>
              <a:rPr lang="zh-TW" altLang="en-US" dirty="0" smtClean="0"/>
              <a:t>呼</a:t>
            </a:r>
            <a:r>
              <a:rPr lang="zh-TW" altLang="en-US" dirty="0"/>
              <a:t>叫</a:t>
            </a:r>
            <a:r>
              <a:rPr lang="zh-TW" altLang="en-US" dirty="0" smtClean="0"/>
              <a:t>父類別內被覆蓋的</a:t>
            </a:r>
            <a:r>
              <a:rPr lang="zh-TW" altLang="en-US" dirty="0" smtClean="0"/>
              <a:t>方</a:t>
            </a:r>
            <a:r>
              <a:rPr lang="zh-TW" altLang="en-US" dirty="0"/>
              <a:t>法</a:t>
            </a:r>
            <a:endParaRPr lang="en-US" altLang="zh-TW" dirty="0" smtClean="0"/>
          </a:p>
        </p:txBody>
      </p:sp>
      <p:sp>
        <p:nvSpPr>
          <p:cNvPr id="4" name="矩形 3"/>
          <p:cNvSpPr/>
          <p:nvPr/>
        </p:nvSpPr>
        <p:spPr>
          <a:xfrm>
            <a:off x="1649627" y="4198078"/>
            <a:ext cx="1655547" cy="1556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a:stCxn id="4" idx="3"/>
          </p:cNvCxnSpPr>
          <p:nvPr/>
        </p:nvCxnSpPr>
        <p:spPr>
          <a:xfrm>
            <a:off x="3305174" y="4275888"/>
            <a:ext cx="4184051" cy="128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7417761" y="4104029"/>
            <a:ext cx="3159623" cy="369332"/>
          </a:xfrm>
          <a:prstGeom prst="rect">
            <a:avLst/>
          </a:prstGeom>
          <a:noFill/>
        </p:spPr>
        <p:txBody>
          <a:bodyPr wrap="square" rtlCol="0">
            <a:spAutoFit/>
          </a:bodyPr>
          <a:lstStyle/>
          <a:p>
            <a:r>
              <a:rPr lang="en-US" altLang="zh-TW" dirty="0"/>
              <a:t>s</a:t>
            </a:r>
            <a:r>
              <a:rPr lang="en-US" altLang="zh-TW" dirty="0" smtClean="0"/>
              <a:t>uper().</a:t>
            </a:r>
            <a:r>
              <a:rPr lang="zh-TW" altLang="en-US" dirty="0" smtClean="0"/>
              <a:t>呼叫父類別的建構值</a:t>
            </a:r>
            <a:endParaRPr lang="zh-TW" altLang="en-US" dirty="0"/>
          </a:p>
        </p:txBody>
      </p:sp>
      <p:sp>
        <p:nvSpPr>
          <p:cNvPr id="9" name="矩形 8"/>
          <p:cNvSpPr/>
          <p:nvPr/>
        </p:nvSpPr>
        <p:spPr>
          <a:xfrm>
            <a:off x="1611528" y="2191286"/>
            <a:ext cx="1555922" cy="172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單箭頭接點 15"/>
          <p:cNvCxnSpPr>
            <a:endCxn id="4" idx="1"/>
          </p:cNvCxnSpPr>
          <p:nvPr/>
        </p:nvCxnSpPr>
        <p:spPr>
          <a:xfrm>
            <a:off x="1219200" y="4275888"/>
            <a:ext cx="4304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接點 22"/>
          <p:cNvCxnSpPr>
            <a:stCxn id="9" idx="1"/>
          </p:cNvCxnSpPr>
          <p:nvPr/>
        </p:nvCxnSpPr>
        <p:spPr>
          <a:xfrm rot="10800000" flipV="1">
            <a:off x="1219202" y="2277784"/>
            <a:ext cx="392327" cy="1998104"/>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100384" y="5833289"/>
            <a:ext cx="1655547" cy="1556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3" name="直線單箭頭接點 32"/>
          <p:cNvCxnSpPr/>
          <p:nvPr/>
        </p:nvCxnSpPr>
        <p:spPr>
          <a:xfrm>
            <a:off x="5755931" y="5898291"/>
            <a:ext cx="1733294" cy="128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7417761" y="5726432"/>
            <a:ext cx="4082261" cy="369332"/>
          </a:xfrm>
          <a:prstGeom prst="rect">
            <a:avLst/>
          </a:prstGeom>
          <a:noFill/>
        </p:spPr>
        <p:txBody>
          <a:bodyPr wrap="square" rtlCol="0">
            <a:spAutoFit/>
          </a:bodyPr>
          <a:lstStyle/>
          <a:p>
            <a:r>
              <a:rPr lang="zh-TW" altLang="en-US" dirty="0" smtClean="0"/>
              <a:t>該區塊執行時會包含</a:t>
            </a:r>
            <a:r>
              <a:rPr lang="en-US" altLang="zh-TW" dirty="0" err="1" smtClean="0"/>
              <a:t>bouns</a:t>
            </a:r>
            <a:r>
              <a:rPr lang="zh-TW" altLang="en-US" dirty="0" smtClean="0"/>
              <a:t>執行進去</a:t>
            </a:r>
            <a:endParaRPr lang="zh-TW" altLang="en-US" dirty="0"/>
          </a:p>
        </p:txBody>
      </p:sp>
      <p:sp>
        <p:nvSpPr>
          <p:cNvPr id="37" name="矩形 36"/>
          <p:cNvSpPr/>
          <p:nvPr/>
        </p:nvSpPr>
        <p:spPr>
          <a:xfrm>
            <a:off x="1611528" y="3292197"/>
            <a:ext cx="1555922" cy="17299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1611528" y="4916946"/>
            <a:ext cx="2906498" cy="15561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1" name="肘形接點 40"/>
          <p:cNvCxnSpPr>
            <a:stCxn id="37" idx="1"/>
          </p:cNvCxnSpPr>
          <p:nvPr/>
        </p:nvCxnSpPr>
        <p:spPr>
          <a:xfrm rot="10800000" flipV="1">
            <a:off x="1062680" y="3378695"/>
            <a:ext cx="548848" cy="1602880"/>
          </a:xfrm>
          <a:prstGeom prst="bentConnector2">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1062680" y="4981575"/>
            <a:ext cx="54884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4438650" y="5216353"/>
            <a:ext cx="3050575" cy="643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4438650" y="5072565"/>
            <a:ext cx="0" cy="1502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7417761" y="5031687"/>
            <a:ext cx="3027817" cy="369332"/>
          </a:xfrm>
          <a:prstGeom prst="rect">
            <a:avLst/>
          </a:prstGeom>
          <a:noFill/>
        </p:spPr>
        <p:txBody>
          <a:bodyPr wrap="square" rtlCol="0">
            <a:spAutoFit/>
          </a:bodyPr>
          <a:lstStyle/>
          <a:p>
            <a:r>
              <a:rPr lang="en-US" altLang="zh-TW" dirty="0"/>
              <a:t>super().</a:t>
            </a:r>
            <a:r>
              <a:rPr lang="zh-TW" altLang="en-US" dirty="0" smtClean="0"/>
              <a:t>呼叫父類別的建構值</a:t>
            </a:r>
            <a:endParaRPr lang="zh-TW" altLang="en-US" dirty="0"/>
          </a:p>
        </p:txBody>
      </p:sp>
    </p:spTree>
    <p:extLst>
      <p:ext uri="{BB962C8B-B14F-4D97-AF65-F5344CB8AC3E}">
        <p14:creationId xmlns:p14="http://schemas.microsoft.com/office/powerpoint/2010/main" val="354500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690605" y="421671"/>
            <a:ext cx="10799806" cy="3693319"/>
          </a:xfrm>
          <a:prstGeom prst="rect">
            <a:avLst/>
          </a:prstGeom>
          <a:noFill/>
        </p:spPr>
        <p:txBody>
          <a:bodyPr wrap="square" rtlCol="0">
            <a:spAutoFit/>
          </a:bodyPr>
          <a:lstStyle/>
          <a:p>
            <a:pPr marL="285750" indent="-285750">
              <a:buFont typeface="Wingdings" panose="05000000000000000000" pitchFamily="2" charset="2"/>
              <a:buChar char="u"/>
            </a:pPr>
            <a:r>
              <a:rPr lang="zh-TW" altLang="en-US" dirty="0" smtClean="0">
                <a:latin typeface="+mn-ea"/>
              </a:rPr>
              <a:t>物件</a:t>
            </a:r>
            <a:r>
              <a:rPr lang="en-US" altLang="zh-TW" dirty="0" smtClean="0">
                <a:latin typeface="+mn-ea"/>
              </a:rPr>
              <a:t>(object)</a:t>
            </a:r>
          </a:p>
          <a:p>
            <a:r>
              <a:rPr lang="zh-TW" altLang="en-US" dirty="0" smtClean="0">
                <a:latin typeface="+mn-ea"/>
              </a:rPr>
              <a:t>物件就像是按鈕、筆、汽車、電腦等，</a:t>
            </a:r>
            <a:r>
              <a:rPr lang="zh-TW" altLang="en-US" b="1" dirty="0" smtClean="0">
                <a:solidFill>
                  <a:srgbClr val="FF0000"/>
                </a:solidFill>
                <a:latin typeface="+mn-ea"/>
              </a:rPr>
              <a:t>而物件可能又是由許多子物件所組成</a:t>
            </a:r>
            <a:r>
              <a:rPr lang="zh-TW" altLang="en-US" dirty="0" smtClean="0">
                <a:latin typeface="+mn-ea"/>
              </a:rPr>
              <a:t>。</a:t>
            </a:r>
            <a:endParaRPr lang="en-US" altLang="zh-TW" dirty="0" smtClean="0">
              <a:latin typeface="+mn-ea"/>
            </a:endParaRPr>
          </a:p>
          <a:p>
            <a:endParaRPr lang="en-US" altLang="zh-TW" dirty="0" smtClean="0">
              <a:latin typeface="+mn-ea"/>
            </a:endParaRPr>
          </a:p>
          <a:p>
            <a:pPr marL="285750" indent="-285750">
              <a:buFont typeface="Wingdings" panose="05000000000000000000" pitchFamily="2" charset="2"/>
              <a:buChar char="u"/>
            </a:pPr>
            <a:r>
              <a:rPr lang="zh-TW" altLang="en-US" dirty="0" smtClean="0">
                <a:latin typeface="+mn-ea"/>
              </a:rPr>
              <a:t>屬性</a:t>
            </a:r>
            <a:r>
              <a:rPr lang="en-US" altLang="zh-TW" dirty="0" smtClean="0">
                <a:latin typeface="+mn-ea"/>
              </a:rPr>
              <a:t>(attribute)</a:t>
            </a:r>
          </a:p>
          <a:p>
            <a:r>
              <a:rPr lang="zh-TW" altLang="en-US" dirty="0" smtClean="0">
                <a:latin typeface="+mn-ea"/>
              </a:rPr>
              <a:t>屬性是用來</a:t>
            </a:r>
            <a:r>
              <a:rPr lang="zh-TW" altLang="en-US" b="1" dirty="0" smtClean="0">
                <a:solidFill>
                  <a:srgbClr val="FF0000"/>
                </a:solidFill>
                <a:latin typeface="+mn-ea"/>
              </a:rPr>
              <a:t>描述物件的特質</a:t>
            </a:r>
            <a:r>
              <a:rPr lang="zh-TW" altLang="en-US" dirty="0" smtClean="0">
                <a:latin typeface="+mn-ea"/>
              </a:rPr>
              <a:t>，例如</a:t>
            </a:r>
            <a:r>
              <a:rPr lang="en-US" altLang="zh-TW" dirty="0" smtClean="0">
                <a:latin typeface="+mn-ea"/>
              </a:rPr>
              <a:t>:</a:t>
            </a:r>
            <a:r>
              <a:rPr lang="zh-TW" altLang="en-US" dirty="0" smtClean="0">
                <a:latin typeface="+mn-ea"/>
              </a:rPr>
              <a:t>長方形的長與寬、圓形的半徑、直徑。</a:t>
            </a:r>
            <a:endParaRPr lang="en-US" altLang="zh-TW" dirty="0" smtClean="0">
              <a:latin typeface="+mn-ea"/>
            </a:endParaRPr>
          </a:p>
          <a:p>
            <a:endParaRPr lang="en-US" altLang="zh-TW" dirty="0" smtClean="0">
              <a:latin typeface="+mn-ea"/>
            </a:endParaRPr>
          </a:p>
          <a:p>
            <a:pPr marL="285750" indent="-285750">
              <a:buFont typeface="Wingdings" panose="05000000000000000000" pitchFamily="2" charset="2"/>
              <a:buChar char="u"/>
            </a:pPr>
            <a:r>
              <a:rPr lang="zh-TW" altLang="en-US" dirty="0" smtClean="0">
                <a:latin typeface="+mn-ea"/>
              </a:rPr>
              <a:t>方法</a:t>
            </a:r>
            <a:r>
              <a:rPr lang="en-US" altLang="zh-TW" dirty="0" smtClean="0">
                <a:latin typeface="+mn-ea"/>
              </a:rPr>
              <a:t>(method)</a:t>
            </a:r>
          </a:p>
          <a:p>
            <a:r>
              <a:rPr lang="zh-TW" altLang="en-US" dirty="0" smtClean="0">
                <a:latin typeface="+mn-ea"/>
              </a:rPr>
              <a:t>方法是用來</a:t>
            </a:r>
            <a:r>
              <a:rPr lang="zh-TW" altLang="en-US" b="1" dirty="0" smtClean="0">
                <a:solidFill>
                  <a:srgbClr val="FF0000"/>
                </a:solidFill>
                <a:latin typeface="+mn-ea"/>
              </a:rPr>
              <a:t>定義物件的動作</a:t>
            </a:r>
            <a:r>
              <a:rPr lang="zh-TW" altLang="en-US" dirty="0" smtClean="0">
                <a:latin typeface="+mn-ea"/>
              </a:rPr>
              <a:t>，例如</a:t>
            </a:r>
            <a:r>
              <a:rPr lang="en-US" altLang="zh-TW" dirty="0" smtClean="0">
                <a:latin typeface="+mn-ea"/>
              </a:rPr>
              <a:t>:</a:t>
            </a:r>
            <a:r>
              <a:rPr lang="zh-TW" altLang="en-US" dirty="0" smtClean="0">
                <a:latin typeface="+mn-ea"/>
              </a:rPr>
              <a:t>計算長寬高的算式。</a:t>
            </a:r>
            <a:endParaRPr lang="en-US" altLang="zh-TW" dirty="0">
              <a:latin typeface="+mn-ea"/>
            </a:endParaRPr>
          </a:p>
          <a:p>
            <a:endParaRPr lang="en-US" altLang="zh-TW" dirty="0" smtClean="0">
              <a:latin typeface="+mn-ea"/>
            </a:endParaRPr>
          </a:p>
          <a:p>
            <a:pPr marL="285750" indent="-285750">
              <a:buFont typeface="Wingdings" panose="05000000000000000000" pitchFamily="2" charset="2"/>
              <a:buChar char="u"/>
            </a:pPr>
            <a:r>
              <a:rPr lang="zh-TW" altLang="en-US" dirty="0" smtClean="0">
                <a:latin typeface="+mn-ea"/>
              </a:rPr>
              <a:t>類別</a:t>
            </a:r>
            <a:r>
              <a:rPr lang="en-US" altLang="zh-TW" dirty="0" smtClean="0">
                <a:latin typeface="+mn-ea"/>
              </a:rPr>
              <a:t>(class)</a:t>
            </a:r>
            <a:endParaRPr lang="en-US" altLang="zh-TW" dirty="0">
              <a:latin typeface="+mn-ea"/>
            </a:endParaRPr>
          </a:p>
          <a:p>
            <a:r>
              <a:rPr lang="zh-TW" altLang="en-US" dirty="0" smtClean="0">
                <a:latin typeface="+mn-ea"/>
              </a:rPr>
              <a:t>類別是物件的分類，在相同類別的物件具有相同的屬性與方法，但</a:t>
            </a:r>
            <a:r>
              <a:rPr lang="zh-TW" altLang="en-US" b="1" dirty="0" smtClean="0">
                <a:solidFill>
                  <a:srgbClr val="FF0000"/>
                </a:solidFill>
                <a:latin typeface="+mn-ea"/>
              </a:rPr>
              <a:t>屬性的值則不一定相同</a:t>
            </a:r>
            <a:r>
              <a:rPr lang="zh-TW" altLang="en-US" dirty="0" smtClean="0">
                <a:latin typeface="+mn-ea"/>
              </a:rPr>
              <a:t>。</a:t>
            </a:r>
            <a:endParaRPr lang="en-US" altLang="zh-TW" dirty="0" smtClean="0">
              <a:latin typeface="+mn-ea"/>
            </a:endParaRPr>
          </a:p>
          <a:p>
            <a:endParaRPr lang="en-US" altLang="zh-TW" dirty="0" smtClean="0">
              <a:latin typeface="+mn-ea"/>
            </a:endParaRPr>
          </a:p>
          <a:p>
            <a:pPr marL="285750" indent="-285750">
              <a:buFont typeface="Wingdings" panose="05000000000000000000" pitchFamily="2" charset="2"/>
              <a:buChar char="u"/>
            </a:pPr>
            <a:endParaRPr lang="zh-TW" altLang="en-US" dirty="0">
              <a:latin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1364131436"/>
              </p:ext>
            </p:extLst>
          </p:nvPr>
        </p:nvGraphicFramePr>
        <p:xfrm>
          <a:off x="690605" y="4343398"/>
          <a:ext cx="2374328" cy="1969349"/>
        </p:xfrm>
        <a:graphic>
          <a:graphicData uri="http://schemas.openxmlformats.org/drawingml/2006/table">
            <a:tbl>
              <a:tblPr firstRow="1" bandRow="1">
                <a:tableStyleId>{5C22544A-7EE6-4342-B048-85BDC9FD1C3A}</a:tableStyleId>
              </a:tblPr>
              <a:tblGrid>
                <a:gridCol w="2374328">
                  <a:extLst>
                    <a:ext uri="{9D8B030D-6E8A-4147-A177-3AD203B41FA5}">
                      <a16:colId xmlns:a16="http://schemas.microsoft.com/office/drawing/2014/main" val="3543131251"/>
                    </a:ext>
                  </a:extLst>
                </a:gridCol>
              </a:tblGrid>
              <a:tr h="414869">
                <a:tc>
                  <a:txBody>
                    <a:bodyPr/>
                    <a:lstStyle/>
                    <a:p>
                      <a:pPr algn="ctr"/>
                      <a:r>
                        <a:rPr lang="zh-TW" altLang="en-US" dirty="0" smtClean="0"/>
                        <a:t>類別</a:t>
                      </a:r>
                      <a:endParaRPr lang="zh-TW" altLang="en-US" dirty="0"/>
                    </a:p>
                  </a:txBody>
                  <a:tcPr/>
                </a:tc>
                <a:extLst>
                  <a:ext uri="{0D108BD9-81ED-4DB2-BD59-A6C34878D82A}">
                    <a16:rowId xmlns:a16="http://schemas.microsoft.com/office/drawing/2014/main" val="2448606228"/>
                  </a:ext>
                </a:extLst>
              </a:tr>
              <a:tr h="341921">
                <a:tc>
                  <a:txBody>
                    <a:bodyPr/>
                    <a:lstStyle/>
                    <a:p>
                      <a:pPr algn="ctr"/>
                      <a:r>
                        <a:rPr lang="zh-TW" altLang="en-US" dirty="0" smtClean="0"/>
                        <a:t>電腦</a:t>
                      </a:r>
                      <a:endParaRPr lang="zh-TW" altLang="en-US" dirty="0"/>
                    </a:p>
                  </a:txBody>
                  <a:tcPr/>
                </a:tc>
                <a:extLst>
                  <a:ext uri="{0D108BD9-81ED-4DB2-BD59-A6C34878D82A}">
                    <a16:rowId xmlns:a16="http://schemas.microsoft.com/office/drawing/2014/main" val="1929248248"/>
                  </a:ext>
                </a:extLst>
              </a:tr>
              <a:tr h="736651">
                <a:tc>
                  <a:txBody>
                    <a:bodyPr/>
                    <a:lstStyle/>
                    <a:p>
                      <a:r>
                        <a:rPr lang="zh-TW" altLang="en-US" dirty="0" smtClean="0"/>
                        <a:t>主機板                 開機</a:t>
                      </a:r>
                      <a:endParaRPr lang="en-US" altLang="zh-TW" dirty="0" smtClean="0"/>
                    </a:p>
                    <a:p>
                      <a:r>
                        <a:rPr lang="zh-TW" altLang="en-US" dirty="0" smtClean="0"/>
                        <a:t>電源供應器        關機</a:t>
                      </a:r>
                      <a:endParaRPr lang="en-US" altLang="zh-TW" dirty="0" smtClean="0"/>
                    </a:p>
                    <a:p>
                      <a:r>
                        <a:rPr lang="zh-TW" altLang="en-US" dirty="0" smtClean="0"/>
                        <a:t>記憶體                 休眠</a:t>
                      </a:r>
                      <a:endParaRPr lang="en-US" altLang="zh-TW" dirty="0" smtClean="0"/>
                    </a:p>
                    <a:p>
                      <a:r>
                        <a:rPr lang="en-US" altLang="zh-TW" dirty="0" smtClean="0"/>
                        <a:t>CPU</a:t>
                      </a:r>
                      <a:r>
                        <a:rPr lang="zh-TW" altLang="en-US" dirty="0" smtClean="0"/>
                        <a:t>               重新啟動</a:t>
                      </a:r>
                      <a:endParaRPr lang="en-US" altLang="zh-TW" dirty="0" smtClean="0"/>
                    </a:p>
                  </a:txBody>
                  <a:tcPr/>
                </a:tc>
                <a:extLst>
                  <a:ext uri="{0D108BD9-81ED-4DB2-BD59-A6C34878D82A}">
                    <a16:rowId xmlns:a16="http://schemas.microsoft.com/office/drawing/2014/main" val="1459580520"/>
                  </a:ext>
                </a:extLst>
              </a:tr>
            </a:tbl>
          </a:graphicData>
        </a:graphic>
      </p:graphicFrame>
      <p:cxnSp>
        <p:nvCxnSpPr>
          <p:cNvPr id="7" name="直線單箭頭接點 6"/>
          <p:cNvCxnSpPr/>
          <p:nvPr/>
        </p:nvCxnSpPr>
        <p:spPr>
          <a:xfrm flipV="1">
            <a:off x="3183467" y="4343398"/>
            <a:ext cx="2286000" cy="465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3183467" y="5080000"/>
            <a:ext cx="4470400" cy="2072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3183467" y="5875867"/>
            <a:ext cx="2048933" cy="1693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圖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6011" y="3928123"/>
            <a:ext cx="652744" cy="1026984"/>
          </a:xfrm>
          <a:prstGeom prst="rect">
            <a:avLst/>
          </a:prstGeom>
        </p:spPr>
      </p:pic>
      <p:pic>
        <p:nvPicPr>
          <p:cNvPr id="14" name="圖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2913" y="4525341"/>
            <a:ext cx="793222" cy="1109318"/>
          </a:xfrm>
          <a:prstGeom prst="rect">
            <a:avLst/>
          </a:prstGeom>
        </p:spPr>
      </p:pic>
      <p:pic>
        <p:nvPicPr>
          <p:cNvPr id="15" name="圖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3333" y="5744191"/>
            <a:ext cx="797309" cy="1016231"/>
          </a:xfrm>
          <a:prstGeom prst="rect">
            <a:avLst/>
          </a:prstGeom>
        </p:spPr>
      </p:pic>
      <p:graphicFrame>
        <p:nvGraphicFramePr>
          <p:cNvPr id="16" name="表格 15"/>
          <p:cNvGraphicFramePr>
            <a:graphicFrameLocks noGrp="1"/>
          </p:cNvGraphicFramePr>
          <p:nvPr>
            <p:extLst>
              <p:ext uri="{D42A27DB-BD31-4B8C-83A1-F6EECF244321}">
                <p14:modId xmlns:p14="http://schemas.microsoft.com/office/powerpoint/2010/main" val="352295571"/>
              </p:ext>
            </p:extLst>
          </p:nvPr>
        </p:nvGraphicFramePr>
        <p:xfrm>
          <a:off x="5665221" y="3519206"/>
          <a:ext cx="653534" cy="408917"/>
        </p:xfrm>
        <a:graphic>
          <a:graphicData uri="http://schemas.openxmlformats.org/drawingml/2006/table">
            <a:tbl>
              <a:tblPr firstRow="1" bandRow="1">
                <a:tableStyleId>{5C22544A-7EE6-4342-B048-85BDC9FD1C3A}</a:tableStyleId>
              </a:tblPr>
              <a:tblGrid>
                <a:gridCol w="653534">
                  <a:extLst>
                    <a:ext uri="{9D8B030D-6E8A-4147-A177-3AD203B41FA5}">
                      <a16:colId xmlns:a16="http://schemas.microsoft.com/office/drawing/2014/main" val="808518198"/>
                    </a:ext>
                  </a:extLst>
                </a:gridCol>
              </a:tblGrid>
              <a:tr h="408917">
                <a:tc>
                  <a:txBody>
                    <a:bodyPr/>
                    <a:lstStyle/>
                    <a:p>
                      <a:r>
                        <a:rPr lang="zh-TW" altLang="en-US" dirty="0" smtClean="0"/>
                        <a:t>物件</a:t>
                      </a:r>
                      <a:endParaRPr lang="zh-TW" altLang="en-US" dirty="0"/>
                    </a:p>
                  </a:txBody>
                  <a:tcPr/>
                </a:tc>
                <a:extLst>
                  <a:ext uri="{0D108BD9-81ED-4DB2-BD59-A6C34878D82A}">
                    <a16:rowId xmlns:a16="http://schemas.microsoft.com/office/drawing/2014/main" val="835652388"/>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276289871"/>
              </p:ext>
            </p:extLst>
          </p:nvPr>
        </p:nvGraphicFramePr>
        <p:xfrm>
          <a:off x="8012757" y="4126131"/>
          <a:ext cx="653534" cy="408917"/>
        </p:xfrm>
        <a:graphic>
          <a:graphicData uri="http://schemas.openxmlformats.org/drawingml/2006/table">
            <a:tbl>
              <a:tblPr firstRow="1" bandRow="1">
                <a:tableStyleId>{5C22544A-7EE6-4342-B048-85BDC9FD1C3A}</a:tableStyleId>
              </a:tblPr>
              <a:tblGrid>
                <a:gridCol w="653534">
                  <a:extLst>
                    <a:ext uri="{9D8B030D-6E8A-4147-A177-3AD203B41FA5}">
                      <a16:colId xmlns:a16="http://schemas.microsoft.com/office/drawing/2014/main" val="808518198"/>
                    </a:ext>
                  </a:extLst>
                </a:gridCol>
              </a:tblGrid>
              <a:tr h="408917">
                <a:tc>
                  <a:txBody>
                    <a:bodyPr/>
                    <a:lstStyle/>
                    <a:p>
                      <a:r>
                        <a:rPr lang="zh-TW" altLang="en-US" dirty="0" smtClean="0"/>
                        <a:t>物件</a:t>
                      </a:r>
                      <a:endParaRPr lang="zh-TW" altLang="en-US" dirty="0"/>
                    </a:p>
                  </a:txBody>
                  <a:tcPr/>
                </a:tc>
                <a:extLst>
                  <a:ext uri="{0D108BD9-81ED-4DB2-BD59-A6C34878D82A}">
                    <a16:rowId xmlns:a16="http://schemas.microsoft.com/office/drawing/2014/main" val="835652388"/>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3590416892"/>
              </p:ext>
            </p:extLst>
          </p:nvPr>
        </p:nvGraphicFramePr>
        <p:xfrm>
          <a:off x="5667967" y="5328072"/>
          <a:ext cx="653534" cy="408917"/>
        </p:xfrm>
        <a:graphic>
          <a:graphicData uri="http://schemas.openxmlformats.org/drawingml/2006/table">
            <a:tbl>
              <a:tblPr firstRow="1" bandRow="1">
                <a:tableStyleId>{5C22544A-7EE6-4342-B048-85BDC9FD1C3A}</a:tableStyleId>
              </a:tblPr>
              <a:tblGrid>
                <a:gridCol w="653534">
                  <a:extLst>
                    <a:ext uri="{9D8B030D-6E8A-4147-A177-3AD203B41FA5}">
                      <a16:colId xmlns:a16="http://schemas.microsoft.com/office/drawing/2014/main" val="808518198"/>
                    </a:ext>
                  </a:extLst>
                </a:gridCol>
              </a:tblGrid>
              <a:tr h="408917">
                <a:tc>
                  <a:txBody>
                    <a:bodyPr/>
                    <a:lstStyle/>
                    <a:p>
                      <a:r>
                        <a:rPr lang="zh-TW" altLang="en-US" dirty="0" smtClean="0"/>
                        <a:t>物件</a:t>
                      </a:r>
                      <a:endParaRPr lang="zh-TW" altLang="en-US" dirty="0"/>
                    </a:p>
                  </a:txBody>
                  <a:tcPr/>
                </a:tc>
                <a:extLst>
                  <a:ext uri="{0D108BD9-81ED-4DB2-BD59-A6C34878D82A}">
                    <a16:rowId xmlns:a16="http://schemas.microsoft.com/office/drawing/2014/main" val="835652388"/>
                  </a:ext>
                </a:extLst>
              </a:tr>
            </a:tbl>
          </a:graphicData>
        </a:graphic>
      </p:graphicFrame>
    </p:spTree>
    <p:extLst>
      <p:ext uri="{BB962C8B-B14F-4D97-AF65-F5344CB8AC3E}">
        <p14:creationId xmlns:p14="http://schemas.microsoft.com/office/powerpoint/2010/main" val="3055987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4438650" y="247650"/>
            <a:ext cx="3263728" cy="369332"/>
          </a:xfrm>
          <a:prstGeom prst="rect">
            <a:avLst/>
          </a:prstGeom>
          <a:noFill/>
        </p:spPr>
        <p:txBody>
          <a:bodyPr wrap="square" rtlCol="0">
            <a:spAutoFit/>
          </a:bodyPr>
          <a:lstStyle/>
          <a:p>
            <a:pPr algn="ctr"/>
            <a:r>
              <a:rPr lang="zh-TW" altLang="en-US" dirty="0" smtClean="0"/>
              <a:t>多</a:t>
            </a:r>
            <a:r>
              <a:rPr lang="zh-TW" altLang="en-US" dirty="0" smtClean="0"/>
              <a:t>型</a:t>
            </a:r>
            <a:endParaRPr lang="en-US" altLang="zh-TW" dirty="0" smtClean="0"/>
          </a:p>
        </p:txBody>
      </p:sp>
      <p:pic>
        <p:nvPicPr>
          <p:cNvPr id="3" name="圖片 2"/>
          <p:cNvPicPr>
            <a:picLocks noChangeAspect="1"/>
          </p:cNvPicPr>
          <p:nvPr/>
        </p:nvPicPr>
        <p:blipFill>
          <a:blip r:embed="rId2"/>
          <a:stretch>
            <a:fillRect/>
          </a:stretch>
        </p:blipFill>
        <p:spPr>
          <a:xfrm>
            <a:off x="406627" y="724126"/>
            <a:ext cx="5326908" cy="6133874"/>
          </a:xfrm>
          <a:prstGeom prst="rect">
            <a:avLst/>
          </a:prstGeom>
        </p:spPr>
      </p:pic>
      <p:sp>
        <p:nvSpPr>
          <p:cNvPr id="4" name="矩形 3"/>
          <p:cNvSpPr/>
          <p:nvPr/>
        </p:nvSpPr>
        <p:spPr>
          <a:xfrm>
            <a:off x="799070" y="5033319"/>
            <a:ext cx="3031525" cy="1095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單箭頭接點 5"/>
          <p:cNvCxnSpPr>
            <a:stCxn id="4" idx="3"/>
          </p:cNvCxnSpPr>
          <p:nvPr/>
        </p:nvCxnSpPr>
        <p:spPr>
          <a:xfrm>
            <a:off x="3830595" y="5581135"/>
            <a:ext cx="2347783" cy="123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6125979" y="5396469"/>
            <a:ext cx="2271401" cy="1077218"/>
          </a:xfrm>
          <a:prstGeom prst="rect">
            <a:avLst/>
          </a:prstGeom>
          <a:noFill/>
        </p:spPr>
        <p:txBody>
          <a:bodyPr wrap="square" rtlCol="0">
            <a:spAutoFit/>
          </a:bodyPr>
          <a:lstStyle/>
          <a:p>
            <a:r>
              <a:rPr lang="zh-TW" altLang="en-US" sz="1600" dirty="0" smtClean="0"/>
              <a:t>在不同物件</a:t>
            </a:r>
            <a:r>
              <a:rPr lang="en-US" altLang="zh-TW" sz="1600" dirty="0" smtClean="0"/>
              <a:t>(</a:t>
            </a:r>
            <a:r>
              <a:rPr lang="en-US" altLang="zh-TW" sz="1600" dirty="0" err="1" smtClean="0"/>
              <a:t>obj</a:t>
            </a:r>
            <a:r>
              <a:rPr lang="en-US" altLang="zh-TW" sz="1600" dirty="0" smtClean="0"/>
              <a:t>)</a:t>
            </a:r>
            <a:r>
              <a:rPr lang="zh-TW" altLang="en-US" sz="1600" dirty="0" smtClean="0"/>
              <a:t>中使用同樣方法</a:t>
            </a:r>
            <a:r>
              <a:rPr lang="en-US" altLang="zh-TW" sz="1600" dirty="0" smtClean="0"/>
              <a:t>(</a:t>
            </a:r>
            <a:r>
              <a:rPr lang="en-US" altLang="zh-TW" sz="1600" dirty="0" err="1" smtClean="0"/>
              <a:t>getOwer</a:t>
            </a:r>
            <a:r>
              <a:rPr lang="zh-TW" altLang="en-US" sz="1600" dirty="0" smtClean="0"/>
              <a:t>、</a:t>
            </a:r>
            <a:r>
              <a:rPr lang="en-US" altLang="zh-TW" sz="1600" dirty="0" err="1" smtClean="0"/>
              <a:t>getCC</a:t>
            </a:r>
            <a:r>
              <a:rPr lang="zh-TW" altLang="en-US" sz="1600" dirty="0" smtClean="0"/>
              <a:t>、</a:t>
            </a:r>
            <a:r>
              <a:rPr lang="en-US" altLang="zh-TW" sz="1600" dirty="0" smtClean="0"/>
              <a:t>launch</a:t>
            </a:r>
            <a:r>
              <a:rPr lang="zh-TW" altLang="en-US" sz="1600" dirty="0" smtClean="0"/>
              <a:t>、</a:t>
            </a:r>
            <a:r>
              <a:rPr lang="en-US" altLang="zh-TW" sz="1600" dirty="0" err="1" smtClean="0"/>
              <a:t>prak</a:t>
            </a:r>
            <a:r>
              <a:rPr lang="en-US" altLang="zh-TW" sz="1600" dirty="0" smtClean="0"/>
              <a:t>)</a:t>
            </a:r>
            <a:r>
              <a:rPr lang="zh-TW" altLang="en-US" sz="1600" dirty="0" smtClean="0"/>
              <a:t>時</a:t>
            </a:r>
            <a:endParaRPr lang="en-US" altLang="zh-TW" sz="1600" dirty="0" smtClean="0"/>
          </a:p>
          <a:p>
            <a:r>
              <a:rPr lang="zh-TW" altLang="en-US" sz="1600" dirty="0" smtClean="0"/>
              <a:t>不會搞混，這就是多型</a:t>
            </a:r>
            <a:endParaRPr lang="zh-TW" altLang="en-US" sz="1600" dirty="0"/>
          </a:p>
        </p:txBody>
      </p:sp>
    </p:spTree>
    <p:extLst>
      <p:ext uri="{BB962C8B-B14F-4D97-AF65-F5344CB8AC3E}">
        <p14:creationId xmlns:p14="http://schemas.microsoft.com/office/powerpoint/2010/main" val="2847076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433115" y="582827"/>
            <a:ext cx="2847975" cy="2743200"/>
          </a:xfrm>
          <a:prstGeom prst="rect">
            <a:avLst/>
          </a:prstGeom>
        </p:spPr>
      </p:pic>
      <p:pic>
        <p:nvPicPr>
          <p:cNvPr id="3" name="圖片 2"/>
          <p:cNvPicPr>
            <a:picLocks noChangeAspect="1"/>
          </p:cNvPicPr>
          <p:nvPr/>
        </p:nvPicPr>
        <p:blipFill>
          <a:blip r:embed="rId3"/>
          <a:stretch>
            <a:fillRect/>
          </a:stretch>
        </p:blipFill>
        <p:spPr>
          <a:xfrm>
            <a:off x="593897" y="4467096"/>
            <a:ext cx="4505325" cy="1400175"/>
          </a:xfrm>
          <a:prstGeom prst="rect">
            <a:avLst/>
          </a:prstGeom>
        </p:spPr>
      </p:pic>
      <p:pic>
        <p:nvPicPr>
          <p:cNvPr id="4" name="圖片 3"/>
          <p:cNvPicPr>
            <a:picLocks noChangeAspect="1"/>
          </p:cNvPicPr>
          <p:nvPr/>
        </p:nvPicPr>
        <p:blipFill>
          <a:blip r:embed="rId4"/>
          <a:stretch>
            <a:fillRect/>
          </a:stretch>
        </p:blipFill>
        <p:spPr>
          <a:xfrm>
            <a:off x="6685006" y="4514721"/>
            <a:ext cx="4572000" cy="1352550"/>
          </a:xfrm>
          <a:prstGeom prst="rect">
            <a:avLst/>
          </a:prstGeom>
        </p:spPr>
      </p:pic>
      <p:cxnSp>
        <p:nvCxnSpPr>
          <p:cNvPr id="6" name="直線單箭頭接點 5"/>
          <p:cNvCxnSpPr>
            <a:stCxn id="3" idx="0"/>
          </p:cNvCxnSpPr>
          <p:nvPr/>
        </p:nvCxnSpPr>
        <p:spPr>
          <a:xfrm flipV="1">
            <a:off x="2846560" y="2520778"/>
            <a:ext cx="1494781" cy="194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a:stCxn id="4" idx="0"/>
          </p:cNvCxnSpPr>
          <p:nvPr/>
        </p:nvCxnSpPr>
        <p:spPr>
          <a:xfrm flipH="1" flipV="1">
            <a:off x="7281090" y="2463114"/>
            <a:ext cx="1689916" cy="2051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2010032" y="3326027"/>
            <a:ext cx="1569660" cy="369332"/>
          </a:xfrm>
          <a:prstGeom prst="rect">
            <a:avLst/>
          </a:prstGeom>
          <a:noFill/>
        </p:spPr>
        <p:txBody>
          <a:bodyPr wrap="none" rtlCol="0">
            <a:spAutoFit/>
          </a:bodyPr>
          <a:lstStyle/>
          <a:p>
            <a:r>
              <a:rPr lang="zh-TW" altLang="en-US" dirty="0" smtClean="0"/>
              <a:t>繼承自父類別</a:t>
            </a:r>
            <a:endParaRPr lang="zh-TW" altLang="en-US" dirty="0"/>
          </a:p>
        </p:txBody>
      </p:sp>
      <p:sp>
        <p:nvSpPr>
          <p:cNvPr id="10" name="文字方塊 9"/>
          <p:cNvSpPr txBox="1"/>
          <p:nvPr/>
        </p:nvSpPr>
        <p:spPr>
          <a:xfrm>
            <a:off x="8186176" y="3304252"/>
            <a:ext cx="1569660" cy="369332"/>
          </a:xfrm>
          <a:prstGeom prst="rect">
            <a:avLst/>
          </a:prstGeom>
          <a:noFill/>
        </p:spPr>
        <p:txBody>
          <a:bodyPr wrap="none" rtlCol="0">
            <a:spAutoFit/>
          </a:bodyPr>
          <a:lstStyle/>
          <a:p>
            <a:r>
              <a:rPr lang="zh-TW" altLang="en-US" dirty="0" smtClean="0"/>
              <a:t>繼承自父類別</a:t>
            </a:r>
            <a:endParaRPr lang="zh-TW" altLang="en-US" dirty="0"/>
          </a:p>
        </p:txBody>
      </p:sp>
      <p:sp>
        <p:nvSpPr>
          <p:cNvPr id="11" name="文字方塊 10"/>
          <p:cNvSpPr txBox="1"/>
          <p:nvPr/>
        </p:nvSpPr>
        <p:spPr>
          <a:xfrm>
            <a:off x="5418520" y="213495"/>
            <a:ext cx="877163" cy="369332"/>
          </a:xfrm>
          <a:prstGeom prst="rect">
            <a:avLst/>
          </a:prstGeom>
          <a:noFill/>
        </p:spPr>
        <p:txBody>
          <a:bodyPr wrap="none" rtlCol="0">
            <a:spAutoFit/>
          </a:bodyPr>
          <a:lstStyle/>
          <a:p>
            <a:r>
              <a:rPr lang="zh-TW" altLang="en-US" dirty="0" smtClean="0"/>
              <a:t>父類別</a:t>
            </a:r>
            <a:endParaRPr lang="zh-TW" altLang="en-US" dirty="0"/>
          </a:p>
        </p:txBody>
      </p:sp>
      <p:sp>
        <p:nvSpPr>
          <p:cNvPr id="12" name="文字方塊 11"/>
          <p:cNvSpPr txBox="1"/>
          <p:nvPr/>
        </p:nvSpPr>
        <p:spPr>
          <a:xfrm>
            <a:off x="2356280" y="5867271"/>
            <a:ext cx="877163" cy="369332"/>
          </a:xfrm>
          <a:prstGeom prst="rect">
            <a:avLst/>
          </a:prstGeom>
          <a:noFill/>
        </p:spPr>
        <p:txBody>
          <a:bodyPr wrap="none" rtlCol="0">
            <a:spAutoFit/>
          </a:bodyPr>
          <a:lstStyle/>
          <a:p>
            <a:r>
              <a:rPr lang="zh-TW" altLang="en-US" dirty="0"/>
              <a:t>子</a:t>
            </a:r>
            <a:r>
              <a:rPr lang="zh-TW" altLang="en-US" dirty="0" smtClean="0"/>
              <a:t>類別</a:t>
            </a:r>
            <a:endParaRPr lang="zh-TW" altLang="en-US" dirty="0"/>
          </a:p>
        </p:txBody>
      </p:sp>
      <p:sp>
        <p:nvSpPr>
          <p:cNvPr id="13" name="文字方塊 12"/>
          <p:cNvSpPr txBox="1"/>
          <p:nvPr/>
        </p:nvSpPr>
        <p:spPr>
          <a:xfrm>
            <a:off x="8532424" y="5867271"/>
            <a:ext cx="877163" cy="369332"/>
          </a:xfrm>
          <a:prstGeom prst="rect">
            <a:avLst/>
          </a:prstGeom>
          <a:noFill/>
        </p:spPr>
        <p:txBody>
          <a:bodyPr wrap="none" rtlCol="0">
            <a:spAutoFit/>
          </a:bodyPr>
          <a:lstStyle/>
          <a:p>
            <a:r>
              <a:rPr lang="zh-TW" altLang="en-US" dirty="0"/>
              <a:t>子</a:t>
            </a:r>
            <a:r>
              <a:rPr lang="zh-TW" altLang="en-US" dirty="0" smtClean="0"/>
              <a:t>類別</a:t>
            </a:r>
            <a:endParaRPr lang="zh-TW" altLang="en-US" dirty="0"/>
          </a:p>
        </p:txBody>
      </p:sp>
    </p:spTree>
    <p:extLst>
      <p:ext uri="{BB962C8B-B14F-4D97-AF65-F5344CB8AC3E}">
        <p14:creationId xmlns:p14="http://schemas.microsoft.com/office/powerpoint/2010/main" val="10540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837831" y="206975"/>
            <a:ext cx="10280821" cy="6340197"/>
          </a:xfrm>
          <a:prstGeom prst="rect">
            <a:avLst/>
          </a:prstGeom>
          <a:noFill/>
        </p:spPr>
        <p:txBody>
          <a:bodyPr wrap="square" rtlCol="0">
            <a:spAutoFit/>
          </a:bodyPr>
          <a:lstStyle/>
          <a:p>
            <a:r>
              <a:rPr lang="zh-TW" altLang="en-US" dirty="0" smtClean="0"/>
              <a:t>物件導向程式設計特點</a:t>
            </a:r>
            <a:r>
              <a:rPr lang="en-US" altLang="zh-TW" dirty="0" smtClean="0"/>
              <a:t>:</a:t>
            </a:r>
          </a:p>
          <a:p>
            <a:pPr marL="285750" indent="-285750">
              <a:buFont typeface="Wingdings" panose="05000000000000000000" pitchFamily="2" charset="2"/>
              <a:buChar char="u"/>
            </a:pPr>
            <a:r>
              <a:rPr lang="zh-TW" altLang="en-US" dirty="0" smtClean="0"/>
              <a:t>封裝</a:t>
            </a:r>
            <a:r>
              <a:rPr lang="en-US" altLang="zh-TW" dirty="0" smtClean="0"/>
              <a:t>:</a:t>
            </a:r>
            <a:r>
              <a:rPr lang="zh-TW" altLang="en-US" dirty="0" smtClean="0"/>
              <a:t>傳統程序性程式設計</a:t>
            </a:r>
            <a:r>
              <a:rPr lang="en-US" altLang="zh-TW" dirty="0" smtClean="0"/>
              <a:t>(</a:t>
            </a:r>
            <a:r>
              <a:rPr lang="zh-TW" altLang="en-US" dirty="0" smtClean="0"/>
              <a:t>如</a:t>
            </a:r>
            <a:r>
              <a:rPr lang="en-US" altLang="zh-TW" dirty="0" smtClean="0"/>
              <a:t>:C</a:t>
            </a:r>
            <a:r>
              <a:rPr lang="zh-TW" altLang="en-US" dirty="0" smtClean="0"/>
              <a:t>、</a:t>
            </a:r>
            <a:r>
              <a:rPr lang="en-US" altLang="zh-TW" dirty="0" smtClean="0"/>
              <a:t>C++)</a:t>
            </a:r>
            <a:r>
              <a:rPr lang="zh-TW" altLang="en-US" dirty="0" smtClean="0"/>
              <a:t>是將資料與用來處理資料的函式分開定義，</a:t>
            </a:r>
            <a:r>
              <a:rPr lang="zh-TW" altLang="en-US" b="1" dirty="0" smtClean="0">
                <a:solidFill>
                  <a:srgbClr val="FF0000"/>
                </a:solidFill>
              </a:rPr>
              <a:t>而物件導向程式設計是將資料與用來處理資料的函式合併在一起成為一個類別，稱為封裝</a:t>
            </a:r>
            <a:r>
              <a:rPr lang="zh-TW" altLang="en-US" dirty="0" smtClean="0"/>
              <a:t>。</a:t>
            </a:r>
            <a:endParaRPr lang="en-US" altLang="zh-TW" dirty="0" smtClean="0"/>
          </a:p>
          <a:p>
            <a:pPr marL="285750" indent="-285750">
              <a:buFont typeface="Wingdings" panose="05000000000000000000" pitchFamily="2" charset="2"/>
              <a:buChar char="u"/>
            </a:pPr>
            <a:endParaRPr lang="en-US" altLang="zh-TW" dirty="0"/>
          </a:p>
          <a:p>
            <a:r>
              <a:rPr lang="zh-TW" altLang="en-US" dirty="0" smtClean="0"/>
              <a:t>     主要</a:t>
            </a:r>
            <a:r>
              <a:rPr lang="zh-TW" altLang="en-US" dirty="0"/>
              <a:t>的目的在保護程式碼中重要的實作細節不被外部知道，以防止外部程式碼直接或不當的存取</a:t>
            </a:r>
            <a:r>
              <a:rPr lang="zh-TW" altLang="en-US" dirty="0" smtClean="0"/>
              <a:t>類</a:t>
            </a:r>
            <a:endParaRPr lang="en-US" altLang="zh-TW" dirty="0" smtClean="0"/>
          </a:p>
          <a:p>
            <a:r>
              <a:rPr lang="zh-TW" altLang="en-US" dirty="0"/>
              <a:t> </a:t>
            </a:r>
            <a:r>
              <a:rPr lang="zh-TW" altLang="en-US" dirty="0" smtClean="0"/>
              <a:t>    別</a:t>
            </a:r>
            <a:r>
              <a:rPr lang="zh-TW" altLang="en-US" dirty="0"/>
              <a:t>中的屬性</a:t>
            </a:r>
            <a:r>
              <a:rPr lang="en-US" altLang="zh-TW" dirty="0"/>
              <a:t>(Attribute)</a:t>
            </a:r>
            <a:r>
              <a:rPr lang="zh-TW" altLang="en-US" dirty="0"/>
              <a:t>及方法</a:t>
            </a:r>
            <a:r>
              <a:rPr lang="en-US" altLang="zh-TW" dirty="0"/>
              <a:t>(Method)</a:t>
            </a:r>
            <a:r>
              <a:rPr lang="zh-TW" altLang="en-US" dirty="0"/>
              <a:t>，而導致程式邏輯上的錯誤</a:t>
            </a:r>
            <a:r>
              <a:rPr lang="zh-TW" altLang="en-US" dirty="0" smtClean="0"/>
              <a:t>。</a:t>
            </a:r>
            <a:endParaRPr lang="en-US" altLang="zh-TW" dirty="0" smtClean="0"/>
          </a:p>
          <a:p>
            <a:endParaRPr lang="en-US" altLang="zh-TW" dirty="0"/>
          </a:p>
          <a:p>
            <a:r>
              <a:rPr lang="zh-TW" altLang="en-US" dirty="0"/>
              <a:t> </a:t>
            </a:r>
            <a:r>
              <a:rPr lang="zh-TW" altLang="en-US" dirty="0" smtClean="0"/>
              <a:t>   </a:t>
            </a:r>
            <a:r>
              <a:rPr lang="en-US" altLang="zh-TW" sz="1600" dirty="0" smtClean="0"/>
              <a:t>1.Python</a:t>
            </a:r>
            <a:r>
              <a:rPr lang="zh-TW" altLang="en-US" sz="1600" dirty="0"/>
              <a:t>封裝</a:t>
            </a:r>
            <a:r>
              <a:rPr lang="en-US" altLang="zh-TW" sz="1600" dirty="0"/>
              <a:t>(Encapsulation</a:t>
            </a:r>
            <a:r>
              <a:rPr lang="en-US" altLang="zh-TW" sz="1600" dirty="0" smtClean="0"/>
              <a:t>)</a:t>
            </a:r>
            <a:r>
              <a:rPr lang="zh-TW" altLang="en-US" sz="1600" dirty="0"/>
              <a:t>一般情況下，來源端皆可存取類別中公開的屬性</a:t>
            </a:r>
            <a:r>
              <a:rPr lang="en-US" altLang="zh-TW" sz="1600" dirty="0"/>
              <a:t>(Attribute)</a:t>
            </a:r>
            <a:r>
              <a:rPr lang="zh-TW" altLang="en-US" sz="1600" dirty="0"/>
              <a:t>及</a:t>
            </a:r>
            <a:r>
              <a:rPr lang="zh-TW" altLang="en-US" sz="1600" dirty="0" smtClean="0"/>
              <a:t>方法</a:t>
            </a:r>
            <a:r>
              <a:rPr lang="en-US" altLang="zh-TW" sz="1600" dirty="0" smtClean="0"/>
              <a:t>(</a:t>
            </a:r>
            <a:r>
              <a:rPr lang="en-US" altLang="zh-TW" sz="1600" dirty="0"/>
              <a:t>Method</a:t>
            </a:r>
            <a:r>
              <a:rPr lang="en-US" altLang="zh-TW" sz="1600" dirty="0" smtClean="0"/>
              <a:t>)</a:t>
            </a:r>
            <a:r>
              <a:rPr lang="zh-TW" altLang="en-US" sz="1600" dirty="0" smtClean="0"/>
              <a:t>。</a:t>
            </a:r>
            <a:endParaRPr lang="en-US" altLang="zh-TW" sz="1600" dirty="0"/>
          </a:p>
          <a:p>
            <a:r>
              <a:rPr lang="zh-TW" altLang="en-US" sz="1600" dirty="0" smtClean="0"/>
              <a:t>     </a:t>
            </a:r>
            <a:r>
              <a:rPr lang="en-US" altLang="zh-TW" sz="1600" dirty="0" smtClean="0"/>
              <a:t>2.</a:t>
            </a:r>
            <a:r>
              <a:rPr lang="zh-TW" altLang="en-US" sz="1600" b="1" dirty="0" smtClean="0">
                <a:solidFill>
                  <a:srgbClr val="FF0000"/>
                </a:solidFill>
              </a:rPr>
              <a:t>私有</a:t>
            </a:r>
            <a:r>
              <a:rPr lang="zh-TW" altLang="en-US" sz="1600" b="1" dirty="0">
                <a:solidFill>
                  <a:srgbClr val="FF0000"/>
                </a:solidFill>
              </a:rPr>
              <a:t>屬性</a:t>
            </a:r>
            <a:r>
              <a:rPr lang="en-US" altLang="zh-TW" sz="1600" b="1" dirty="0">
                <a:solidFill>
                  <a:srgbClr val="FF0000"/>
                </a:solidFill>
              </a:rPr>
              <a:t>(Private Attribute</a:t>
            </a:r>
            <a:r>
              <a:rPr lang="en-US" altLang="zh-TW" sz="1600" b="1" dirty="0" smtClean="0">
                <a:solidFill>
                  <a:srgbClr val="FF0000"/>
                </a:solidFill>
              </a:rPr>
              <a:t>)</a:t>
            </a:r>
            <a:r>
              <a:rPr lang="zh-TW" altLang="en-US" sz="1600" dirty="0"/>
              <a:t>在類別</a:t>
            </a:r>
            <a:r>
              <a:rPr lang="en-US" altLang="zh-TW" sz="1600" dirty="0"/>
              <a:t>(Class)</a:t>
            </a:r>
            <a:r>
              <a:rPr lang="zh-TW" altLang="en-US" sz="1600" dirty="0"/>
              <a:t>中可以進行存取，而外部無法存取的屬性</a:t>
            </a:r>
            <a:r>
              <a:rPr lang="en-US" altLang="zh-TW" sz="1600" dirty="0"/>
              <a:t>(Attribute</a:t>
            </a:r>
            <a:r>
              <a:rPr lang="en-US" altLang="zh-TW" sz="1600" dirty="0" smtClean="0"/>
              <a:t>)</a:t>
            </a:r>
            <a:r>
              <a:rPr lang="zh-TW" altLang="en-US" sz="1600" dirty="0" smtClean="0"/>
              <a:t>，使用方式</a:t>
            </a:r>
            <a:r>
              <a:rPr lang="zh-TW" altLang="en-US" sz="1600" dirty="0"/>
              <a:t>就是</a:t>
            </a:r>
            <a:r>
              <a:rPr lang="zh-TW" altLang="en-US" sz="1600" dirty="0" smtClean="0"/>
              <a:t>在</a:t>
            </a:r>
            <a:endParaRPr lang="en-US" altLang="zh-TW" sz="1600" dirty="0" smtClean="0"/>
          </a:p>
          <a:p>
            <a:r>
              <a:rPr lang="en-US" altLang="zh-TW" sz="1600" dirty="0"/>
              <a:t> </a:t>
            </a:r>
            <a:r>
              <a:rPr lang="en-US" altLang="zh-TW" sz="1600" dirty="0" smtClean="0"/>
              <a:t>       </a:t>
            </a:r>
            <a:r>
              <a:rPr lang="zh-TW" altLang="en-US" sz="1600" dirty="0" smtClean="0"/>
              <a:t>私有</a:t>
            </a:r>
            <a:r>
              <a:rPr lang="zh-TW" altLang="en-US" sz="1600" dirty="0"/>
              <a:t>屬性</a:t>
            </a:r>
            <a:r>
              <a:rPr lang="en-US" altLang="zh-TW" sz="1600" dirty="0"/>
              <a:t>(Private Attribute)</a:t>
            </a:r>
            <a:r>
              <a:rPr lang="zh-TW" altLang="en-US" sz="1600" dirty="0"/>
              <a:t>前加上兩個底線</a:t>
            </a:r>
            <a:r>
              <a:rPr lang="en-US" altLang="zh-TW" sz="1600" dirty="0" smtClean="0"/>
              <a:t>(__)</a:t>
            </a:r>
            <a:r>
              <a:rPr lang="zh-TW" altLang="en-US" sz="1600" dirty="0" smtClean="0"/>
              <a:t>。</a:t>
            </a:r>
            <a:endParaRPr lang="en-US" altLang="zh-TW" sz="1600" dirty="0"/>
          </a:p>
          <a:p>
            <a:r>
              <a:rPr lang="zh-TW" altLang="en-US" sz="1600" dirty="0" smtClean="0"/>
              <a:t>     </a:t>
            </a:r>
            <a:r>
              <a:rPr lang="en-US" altLang="zh-TW" sz="1600" dirty="0" smtClean="0"/>
              <a:t>3.</a:t>
            </a:r>
            <a:r>
              <a:rPr lang="zh-TW" altLang="en-US" sz="1600" b="1" dirty="0" smtClean="0">
                <a:solidFill>
                  <a:srgbClr val="FF0000"/>
                </a:solidFill>
              </a:rPr>
              <a:t>私有</a:t>
            </a:r>
            <a:r>
              <a:rPr lang="zh-TW" altLang="en-US" sz="1600" b="1" dirty="0">
                <a:solidFill>
                  <a:srgbClr val="FF0000"/>
                </a:solidFill>
              </a:rPr>
              <a:t>方法</a:t>
            </a:r>
            <a:r>
              <a:rPr lang="en-US" altLang="zh-TW" sz="1600" b="1" dirty="0">
                <a:solidFill>
                  <a:srgbClr val="FF0000"/>
                </a:solidFill>
              </a:rPr>
              <a:t>(Private Method</a:t>
            </a:r>
            <a:r>
              <a:rPr lang="en-US" altLang="zh-TW" sz="1600" b="1" dirty="0" smtClean="0">
                <a:solidFill>
                  <a:srgbClr val="FF0000"/>
                </a:solidFill>
              </a:rPr>
              <a:t>)</a:t>
            </a:r>
            <a:r>
              <a:rPr lang="zh-TW" altLang="en-US" sz="1600" dirty="0"/>
              <a:t>在類別</a:t>
            </a:r>
            <a:r>
              <a:rPr lang="en-US" altLang="zh-TW" sz="1600" dirty="0"/>
              <a:t>(Class)</a:t>
            </a:r>
            <a:r>
              <a:rPr lang="zh-TW" altLang="en-US" sz="1600" dirty="0"/>
              <a:t>中可以進行存取，而外部無法存取的方法</a:t>
            </a:r>
            <a:r>
              <a:rPr lang="en-US" altLang="zh-TW" sz="1600" dirty="0"/>
              <a:t>(Method</a:t>
            </a:r>
            <a:r>
              <a:rPr lang="en-US" altLang="zh-TW" sz="1600" dirty="0" smtClean="0"/>
              <a:t>)</a:t>
            </a:r>
            <a:r>
              <a:rPr lang="zh-TW" altLang="en-US" sz="1600" dirty="0" smtClean="0"/>
              <a:t>，和私有屬性</a:t>
            </a:r>
            <a:r>
              <a:rPr lang="en-US" altLang="zh-TW" sz="1600" dirty="0"/>
              <a:t>(</a:t>
            </a:r>
            <a:r>
              <a:rPr lang="en-US" altLang="zh-TW" sz="1600" dirty="0" smtClean="0"/>
              <a:t>Private</a:t>
            </a:r>
          </a:p>
          <a:p>
            <a:r>
              <a:rPr lang="en-US" altLang="zh-TW" sz="1600" dirty="0"/>
              <a:t> </a:t>
            </a:r>
            <a:r>
              <a:rPr lang="en-US" altLang="zh-TW" sz="1600" dirty="0" smtClean="0"/>
              <a:t>        </a:t>
            </a:r>
            <a:r>
              <a:rPr lang="en-US" altLang="zh-TW" sz="1600" dirty="0"/>
              <a:t>Attribute)</a:t>
            </a:r>
            <a:r>
              <a:rPr lang="zh-TW" altLang="en-US" sz="1600" dirty="0"/>
              <a:t>作法相同，在私有方法</a:t>
            </a:r>
            <a:r>
              <a:rPr lang="en-US" altLang="zh-TW" sz="1600" dirty="0"/>
              <a:t>(Private Method)</a:t>
            </a:r>
            <a:r>
              <a:rPr lang="zh-TW" altLang="en-US" sz="1600" dirty="0"/>
              <a:t>前面加上兩個底線</a:t>
            </a:r>
            <a:r>
              <a:rPr lang="en-US" altLang="zh-TW" sz="1600" dirty="0" smtClean="0"/>
              <a:t>(__)</a:t>
            </a:r>
            <a:r>
              <a:rPr lang="zh-TW" altLang="en-US" sz="1600" dirty="0" smtClean="0"/>
              <a:t>。</a:t>
            </a:r>
            <a:endParaRPr lang="en-US" altLang="zh-TW" sz="1600" dirty="0"/>
          </a:p>
          <a:p>
            <a:endParaRPr lang="en-US" altLang="zh-TW" dirty="0" smtClean="0"/>
          </a:p>
          <a:p>
            <a:pPr marL="285750" indent="-285750">
              <a:buFont typeface="Wingdings" panose="05000000000000000000" pitchFamily="2" charset="2"/>
              <a:buChar char="u"/>
            </a:pPr>
            <a:r>
              <a:rPr lang="zh-TW" altLang="en-US" dirty="0" smtClean="0"/>
              <a:t>繼承</a:t>
            </a:r>
            <a:r>
              <a:rPr lang="en-US" altLang="zh-TW" dirty="0" smtClean="0"/>
              <a:t>:</a:t>
            </a:r>
            <a:r>
              <a:rPr lang="zh-TW" altLang="en-US" dirty="0" smtClean="0"/>
              <a:t>繼承是從既有的類別定義出新的類別，</a:t>
            </a:r>
            <a:r>
              <a:rPr lang="zh-TW" altLang="en-US" dirty="0"/>
              <a:t>就是會有父</a:t>
            </a:r>
            <a:r>
              <a:rPr lang="zh-TW" altLang="en-US" dirty="0" smtClean="0"/>
              <a:t>類別及</a:t>
            </a:r>
            <a:r>
              <a:rPr lang="zh-TW" altLang="en-US" dirty="0"/>
              <a:t>子</a:t>
            </a:r>
            <a:r>
              <a:rPr lang="zh-TW" altLang="en-US" dirty="0" smtClean="0"/>
              <a:t>類別的</a:t>
            </a:r>
            <a:r>
              <a:rPr lang="zh-TW" altLang="en-US" dirty="0"/>
              <a:t>階層關係。</a:t>
            </a:r>
            <a:r>
              <a:rPr lang="zh-TW" altLang="en-US" b="1" dirty="0">
                <a:solidFill>
                  <a:srgbClr val="FF0000"/>
                </a:solidFill>
              </a:rPr>
              <a:t>子類別會擁有父類別公開的</a:t>
            </a:r>
            <a:r>
              <a:rPr lang="zh-TW" altLang="en-US" b="1" dirty="0" smtClean="0">
                <a:solidFill>
                  <a:srgbClr val="FF0000"/>
                </a:solidFill>
              </a:rPr>
              <a:t>屬性、方法及非私有成員，且同時可以加入新的成員或是可以將父類別的方法重新定義</a:t>
            </a:r>
            <a:r>
              <a:rPr lang="en-US" altLang="zh-TW" b="1" dirty="0" smtClean="0">
                <a:solidFill>
                  <a:srgbClr val="FF0000"/>
                </a:solidFill>
              </a:rPr>
              <a:t>(</a:t>
            </a:r>
            <a:r>
              <a:rPr lang="zh-TW" altLang="en-US" b="1" dirty="0" smtClean="0">
                <a:solidFill>
                  <a:srgbClr val="FF0000"/>
                </a:solidFill>
              </a:rPr>
              <a:t>不會影響父類別的方法</a:t>
            </a:r>
            <a:r>
              <a:rPr lang="en-US" altLang="zh-TW" b="1" dirty="0" smtClean="0">
                <a:solidFill>
                  <a:srgbClr val="FF0000"/>
                </a:solidFill>
              </a:rPr>
              <a:t>)</a:t>
            </a:r>
            <a:r>
              <a:rPr lang="zh-TW" altLang="en-US" b="1" dirty="0" smtClean="0">
                <a:solidFill>
                  <a:srgbClr val="FF0000"/>
                </a:solidFill>
              </a:rPr>
              <a:t>。</a:t>
            </a:r>
            <a:endParaRPr lang="en-US" altLang="zh-TW" b="1" dirty="0" smtClean="0">
              <a:solidFill>
                <a:srgbClr val="FF0000"/>
              </a:solidFill>
            </a:endParaRPr>
          </a:p>
          <a:p>
            <a:r>
              <a:rPr lang="zh-TW" altLang="en-US" dirty="0" smtClean="0"/>
              <a:t>      繼承的</a:t>
            </a:r>
            <a:r>
              <a:rPr lang="zh-TW" altLang="en-US" dirty="0"/>
              <a:t>概念就是將各</a:t>
            </a:r>
            <a:r>
              <a:rPr lang="zh-TW" altLang="en-US" dirty="0" smtClean="0"/>
              <a:t>類別會</a:t>
            </a:r>
            <a:r>
              <a:rPr lang="zh-TW" altLang="en-US" dirty="0"/>
              <a:t>共同使用的</a:t>
            </a:r>
            <a:r>
              <a:rPr lang="zh-TW" altLang="en-US" dirty="0" smtClean="0"/>
              <a:t>屬性或方法放在</a:t>
            </a:r>
            <a:r>
              <a:rPr lang="zh-TW" altLang="en-US" dirty="0"/>
              <a:t>一個獨立的</a:t>
            </a:r>
            <a:r>
              <a:rPr lang="zh-TW" altLang="en-US" dirty="0" smtClean="0"/>
              <a:t>類別中</a:t>
            </a:r>
            <a:r>
              <a:rPr lang="zh-TW" altLang="en-US" dirty="0"/>
              <a:t>，其它的</a:t>
            </a:r>
            <a:r>
              <a:rPr lang="zh-TW" altLang="en-US" dirty="0" smtClean="0"/>
              <a:t>類別透過繼承</a:t>
            </a:r>
            <a:endParaRPr lang="en-US" altLang="zh-TW" dirty="0" smtClean="0"/>
          </a:p>
          <a:p>
            <a:r>
              <a:rPr lang="zh-TW" altLang="en-US" dirty="0" smtClean="0"/>
              <a:t>      的</a:t>
            </a:r>
            <a:r>
              <a:rPr lang="zh-TW" altLang="en-US" dirty="0"/>
              <a:t>方式來擁有</a:t>
            </a:r>
            <a:r>
              <a:rPr lang="zh-TW" altLang="en-US" dirty="0" smtClean="0"/>
              <a:t>，</a:t>
            </a:r>
            <a:r>
              <a:rPr lang="zh-TW" altLang="en-US" b="1" dirty="0">
                <a:solidFill>
                  <a:srgbClr val="FF0000"/>
                </a:solidFill>
              </a:rPr>
              <a:t>提高</a:t>
            </a:r>
            <a:r>
              <a:rPr lang="zh-TW" altLang="en-US" b="1" dirty="0" smtClean="0">
                <a:solidFill>
                  <a:srgbClr val="FF0000"/>
                </a:solidFill>
              </a:rPr>
              <a:t>我們軟</a:t>
            </a:r>
            <a:r>
              <a:rPr lang="zh-TW" altLang="en-US" b="1" dirty="0">
                <a:solidFill>
                  <a:srgbClr val="FF0000"/>
                </a:solidFill>
              </a:rPr>
              <a:t>體</a:t>
            </a:r>
            <a:r>
              <a:rPr lang="zh-TW" altLang="en-US" b="1" dirty="0" smtClean="0">
                <a:solidFill>
                  <a:srgbClr val="FF0000"/>
                </a:solidFill>
              </a:rPr>
              <a:t>的重複使用性及</a:t>
            </a:r>
            <a:r>
              <a:rPr lang="zh-TW" altLang="en-US" b="1" dirty="0">
                <a:solidFill>
                  <a:srgbClr val="FF0000"/>
                </a:solidFill>
              </a:rPr>
              <a:t>維護</a:t>
            </a:r>
            <a:r>
              <a:rPr lang="zh-TW" altLang="en-US" b="1" dirty="0" smtClean="0">
                <a:solidFill>
                  <a:srgbClr val="FF0000"/>
                </a:solidFill>
              </a:rPr>
              <a:t>性。</a:t>
            </a:r>
            <a:endParaRPr lang="en-US" altLang="zh-TW" b="1" dirty="0" smtClean="0">
              <a:solidFill>
                <a:srgbClr val="FF0000"/>
              </a:solidFill>
            </a:endParaRPr>
          </a:p>
          <a:p>
            <a:pPr marL="285750" indent="-285750">
              <a:buFont typeface="Wingdings" panose="05000000000000000000" pitchFamily="2" charset="2"/>
              <a:buChar char="u"/>
            </a:pPr>
            <a:endParaRPr lang="en-US" altLang="zh-TW" dirty="0" smtClean="0"/>
          </a:p>
          <a:p>
            <a:pPr marL="285750" indent="-285750">
              <a:buFont typeface="Wingdings" panose="05000000000000000000" pitchFamily="2" charset="2"/>
              <a:buChar char="u"/>
            </a:pPr>
            <a:r>
              <a:rPr lang="zh-TW" altLang="en-US" dirty="0" smtClean="0"/>
              <a:t>多形</a:t>
            </a:r>
            <a:r>
              <a:rPr lang="en-US" altLang="zh-TW" dirty="0" smtClean="0"/>
              <a:t>:</a:t>
            </a:r>
            <a:r>
              <a:rPr lang="zh-TW" altLang="en-US" dirty="0"/>
              <a:t>所謂多型是要讓型態有更好的適用性，像是</a:t>
            </a:r>
            <a:r>
              <a:rPr lang="zh-TW" altLang="en-US" b="1" dirty="0">
                <a:solidFill>
                  <a:srgbClr val="FF0000"/>
                </a:solidFill>
              </a:rPr>
              <a:t>不同型態的物件都能接收到同樣的訊息，各種型態的物件 </a:t>
            </a:r>
            <a:r>
              <a:rPr lang="en-US" altLang="zh-TW" b="1" dirty="0">
                <a:solidFill>
                  <a:srgbClr val="FF0000"/>
                </a:solidFill>
              </a:rPr>
              <a:t>(object) </a:t>
            </a:r>
            <a:r>
              <a:rPr lang="zh-TW" altLang="en-US" b="1" dirty="0">
                <a:solidFill>
                  <a:srgbClr val="FF0000"/>
                </a:solidFill>
              </a:rPr>
              <a:t>也都能做出各自的反應</a:t>
            </a:r>
            <a:r>
              <a:rPr lang="zh-TW" altLang="en-US" dirty="0"/>
              <a:t>，其他程式語言可能會透過繼承 </a:t>
            </a:r>
            <a:r>
              <a:rPr lang="en-US" altLang="zh-TW" dirty="0"/>
              <a:t>(inheritance) </a:t>
            </a:r>
            <a:r>
              <a:rPr lang="zh-TW" altLang="en-US" dirty="0"/>
              <a:t>關係或實作介面來定義多型，導致有些人誤以為 </a:t>
            </a:r>
            <a:r>
              <a:rPr lang="en-US" altLang="zh-TW" dirty="0"/>
              <a:t>Python </a:t>
            </a:r>
            <a:r>
              <a:rPr lang="zh-TW" altLang="en-US" dirty="0"/>
              <a:t>沒有多型，事實上，多型在 </a:t>
            </a:r>
            <a:r>
              <a:rPr lang="en-US" altLang="zh-TW" dirty="0"/>
              <a:t>Python </a:t>
            </a:r>
            <a:r>
              <a:rPr lang="zh-TW" altLang="en-US" dirty="0"/>
              <a:t>裡頭無處不在。</a:t>
            </a:r>
            <a:endParaRPr lang="en-US" altLang="zh-TW" dirty="0" smtClean="0"/>
          </a:p>
          <a:p>
            <a:endParaRPr lang="zh-TW" altLang="en-US" dirty="0"/>
          </a:p>
        </p:txBody>
      </p:sp>
    </p:spTree>
    <p:extLst>
      <p:ext uri="{BB962C8B-B14F-4D97-AF65-F5344CB8AC3E}">
        <p14:creationId xmlns:p14="http://schemas.microsoft.com/office/powerpoint/2010/main" val="383980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42975" y="1200150"/>
            <a:ext cx="8811451" cy="3139321"/>
          </a:xfrm>
          <a:prstGeom prst="rect">
            <a:avLst/>
          </a:prstGeom>
          <a:noFill/>
        </p:spPr>
        <p:txBody>
          <a:bodyPr wrap="none" rtlCol="0">
            <a:spAutoFit/>
          </a:bodyPr>
          <a:lstStyle/>
          <a:p>
            <a:r>
              <a:rPr lang="en-US" altLang="zh-TW" dirty="0" smtClean="0"/>
              <a:t>Python </a:t>
            </a:r>
            <a:r>
              <a:rPr lang="zh-TW" altLang="en-US" dirty="0" smtClean="0"/>
              <a:t>中的資料都是物件，每個類別裡支援很多函數，例如</a:t>
            </a:r>
            <a:r>
              <a:rPr lang="en-US" altLang="zh-TW" dirty="0" smtClean="0"/>
              <a:t>:string</a:t>
            </a:r>
            <a:r>
              <a:rPr lang="zh-TW" altLang="en-US" dirty="0" smtClean="0"/>
              <a:t>類別裡支援函數有</a:t>
            </a:r>
            <a:endParaRPr lang="en-US" altLang="zh-TW" dirty="0" smtClean="0"/>
          </a:p>
          <a:p>
            <a:r>
              <a:rPr lang="en-US" altLang="zh-TW" dirty="0" err="1" smtClean="0"/>
              <a:t>s.lower</a:t>
            </a:r>
            <a:r>
              <a:rPr lang="en-US" altLang="zh-TW" dirty="0"/>
              <a:t>(), </a:t>
            </a:r>
            <a:r>
              <a:rPr lang="en-US" altLang="zh-TW" dirty="0" err="1"/>
              <a:t>s.upper</a:t>
            </a:r>
            <a:r>
              <a:rPr lang="en-US" altLang="zh-TW" dirty="0"/>
              <a:t>() </a:t>
            </a:r>
            <a:r>
              <a:rPr lang="en-US" altLang="zh-TW" dirty="0" err="1"/>
              <a:t>s.isalpha</a:t>
            </a:r>
            <a:r>
              <a:rPr lang="en-US" altLang="zh-TW" dirty="0"/>
              <a:t>()/</a:t>
            </a:r>
            <a:r>
              <a:rPr lang="en-US" altLang="zh-TW" dirty="0" err="1"/>
              <a:t>s.isdigit</a:t>
            </a:r>
            <a:r>
              <a:rPr lang="en-US" altLang="zh-TW" dirty="0"/>
              <a:t>()/</a:t>
            </a:r>
            <a:r>
              <a:rPr lang="en-US" altLang="zh-TW" dirty="0" err="1"/>
              <a:t>s.isspace</a:t>
            </a:r>
            <a:r>
              <a:rPr lang="en-US" altLang="zh-TW" dirty="0" smtClean="0"/>
              <a:t>()..</a:t>
            </a:r>
            <a:r>
              <a:rPr lang="zh-TW" altLang="en-US" dirty="0" smtClean="0"/>
              <a:t>等等，</a:t>
            </a:r>
            <a:r>
              <a:rPr lang="en-US" altLang="zh-TW" dirty="0"/>
              <a:t> </a:t>
            </a:r>
            <a:r>
              <a:rPr lang="zh-TW" altLang="en-US" dirty="0" smtClean="0"/>
              <a:t>類別的函式有分屬性及方法，</a:t>
            </a:r>
            <a:endParaRPr lang="en-US" altLang="zh-TW" dirty="0" smtClean="0"/>
          </a:p>
          <a:p>
            <a:r>
              <a:rPr lang="zh-TW" altLang="en-US" dirty="0" smtClean="0"/>
              <a:t>相同的類別產生物件的動作為實體化，物件內都有編號</a:t>
            </a:r>
            <a:r>
              <a:rPr lang="en-US" altLang="zh-TW" dirty="0" smtClean="0"/>
              <a:t>(id)</a:t>
            </a:r>
            <a:r>
              <a:rPr lang="zh-TW" altLang="en-US" dirty="0" smtClean="0"/>
              <a:t>、型別</a:t>
            </a:r>
            <a:r>
              <a:rPr lang="en-US" altLang="zh-TW" dirty="0" smtClean="0"/>
              <a:t>(type)</a:t>
            </a:r>
            <a:r>
              <a:rPr lang="zh-TW" altLang="en-US" dirty="0" smtClean="0"/>
              <a:t>、值</a:t>
            </a:r>
            <a:r>
              <a:rPr lang="en-US" altLang="zh-TW" dirty="0" smtClean="0"/>
              <a:t>(value)</a:t>
            </a:r>
            <a:r>
              <a:rPr lang="zh-TW" altLang="en-US" dirty="0" smtClean="0"/>
              <a:t>。</a:t>
            </a:r>
            <a:endParaRPr lang="en-US" altLang="zh-TW" dirty="0"/>
          </a:p>
          <a:p>
            <a:endParaRPr lang="en-US" altLang="zh-TW" dirty="0" smtClean="0"/>
          </a:p>
          <a:p>
            <a:r>
              <a:rPr lang="zh-TW" altLang="en-US" dirty="0" smtClean="0"/>
              <a:t>那型態主要分為以下三種：</a:t>
            </a:r>
          </a:p>
          <a:p>
            <a:endParaRPr lang="zh-TW" altLang="en-US" dirty="0" smtClean="0"/>
          </a:p>
          <a:p>
            <a:r>
              <a:rPr lang="zh-TW" altLang="en-US" dirty="0" smtClean="0"/>
              <a:t>數值型態：</a:t>
            </a:r>
            <a:r>
              <a:rPr lang="en-US" altLang="zh-TW" dirty="0" err="1" smtClean="0"/>
              <a:t>int</a:t>
            </a:r>
            <a:r>
              <a:rPr lang="en-US" altLang="zh-TW" dirty="0" smtClean="0"/>
              <a:t>, float, bool</a:t>
            </a:r>
          </a:p>
          <a:p>
            <a:r>
              <a:rPr lang="zh-TW" altLang="en-US" dirty="0" smtClean="0"/>
              <a:t>字串型態：</a:t>
            </a:r>
            <a:r>
              <a:rPr lang="en-US" altLang="zh-TW" dirty="0" err="1" smtClean="0"/>
              <a:t>str</a:t>
            </a:r>
            <a:r>
              <a:rPr lang="en-US" altLang="zh-TW" dirty="0" smtClean="0"/>
              <a:t>, </a:t>
            </a:r>
            <a:r>
              <a:rPr lang="en-US" altLang="zh-TW" dirty="0" err="1" smtClean="0"/>
              <a:t>chr</a:t>
            </a:r>
            <a:endParaRPr lang="en-US" altLang="zh-TW" dirty="0" smtClean="0"/>
          </a:p>
          <a:p>
            <a:r>
              <a:rPr lang="zh-TW" altLang="en-US" dirty="0" smtClean="0"/>
              <a:t>容器型態：</a:t>
            </a:r>
            <a:r>
              <a:rPr lang="en-US" altLang="zh-TW" dirty="0" smtClean="0"/>
              <a:t>list, </a:t>
            </a:r>
            <a:r>
              <a:rPr lang="en-US" altLang="zh-TW" dirty="0" err="1" smtClean="0"/>
              <a:t>dict</a:t>
            </a:r>
            <a:r>
              <a:rPr lang="en-US" altLang="zh-TW" dirty="0" smtClean="0"/>
              <a:t>, tuple</a:t>
            </a:r>
          </a:p>
          <a:p>
            <a:endParaRPr lang="en-US" altLang="zh-TW" dirty="0"/>
          </a:p>
          <a:p>
            <a:endParaRPr lang="zh-TW" altLang="en-US" dirty="0"/>
          </a:p>
        </p:txBody>
      </p:sp>
      <p:sp>
        <p:nvSpPr>
          <p:cNvPr id="4" name="文字方塊 3"/>
          <p:cNvSpPr txBox="1"/>
          <p:nvPr/>
        </p:nvSpPr>
        <p:spPr>
          <a:xfrm>
            <a:off x="942975" y="830818"/>
            <a:ext cx="1581150" cy="369332"/>
          </a:xfrm>
          <a:prstGeom prst="rect">
            <a:avLst/>
          </a:prstGeom>
          <a:noFill/>
        </p:spPr>
        <p:txBody>
          <a:bodyPr wrap="square" rtlCol="0">
            <a:spAutoFit/>
          </a:bodyPr>
          <a:lstStyle/>
          <a:p>
            <a:r>
              <a:rPr lang="zh-TW" altLang="en-US" dirty="0" smtClean="0"/>
              <a:t>類別與物件</a:t>
            </a:r>
            <a:r>
              <a:rPr lang="en-US" altLang="zh-TW" dirty="0" smtClean="0"/>
              <a:t>:</a:t>
            </a:r>
            <a:endParaRPr lang="zh-TW" altLang="en-US" dirty="0"/>
          </a:p>
        </p:txBody>
      </p:sp>
    </p:spTree>
    <p:extLst>
      <p:ext uri="{BB962C8B-B14F-4D97-AF65-F5344CB8AC3E}">
        <p14:creationId xmlns:p14="http://schemas.microsoft.com/office/powerpoint/2010/main" val="2583636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591" y="1064613"/>
            <a:ext cx="8112983" cy="5441636"/>
          </a:xfrm>
          <a:prstGeom prst="rect">
            <a:avLst/>
          </a:prstGeom>
        </p:spPr>
      </p:pic>
      <p:sp>
        <p:nvSpPr>
          <p:cNvPr id="3" name="文字方塊 2"/>
          <p:cNvSpPr txBox="1"/>
          <p:nvPr/>
        </p:nvSpPr>
        <p:spPr>
          <a:xfrm>
            <a:off x="1326292" y="329514"/>
            <a:ext cx="2421924" cy="369332"/>
          </a:xfrm>
          <a:prstGeom prst="rect">
            <a:avLst/>
          </a:prstGeom>
          <a:noFill/>
        </p:spPr>
        <p:txBody>
          <a:bodyPr wrap="square" rtlCol="0">
            <a:spAutoFit/>
          </a:bodyPr>
          <a:lstStyle/>
          <a:p>
            <a:r>
              <a:rPr lang="en-US" altLang="zh-TW" dirty="0" smtClean="0"/>
              <a:t>UML</a:t>
            </a:r>
            <a:r>
              <a:rPr lang="zh-TW" altLang="en-US" dirty="0" smtClean="0"/>
              <a:t>類別圖</a:t>
            </a:r>
            <a:endParaRPr lang="zh-TW" altLang="en-US" dirty="0"/>
          </a:p>
        </p:txBody>
      </p:sp>
      <p:sp>
        <p:nvSpPr>
          <p:cNvPr id="4" name="文字方塊 3"/>
          <p:cNvSpPr txBox="1"/>
          <p:nvPr/>
        </p:nvSpPr>
        <p:spPr>
          <a:xfrm>
            <a:off x="3432090" y="1064613"/>
            <a:ext cx="1169772" cy="369332"/>
          </a:xfrm>
          <a:prstGeom prst="rect">
            <a:avLst/>
          </a:prstGeom>
          <a:noFill/>
        </p:spPr>
        <p:txBody>
          <a:bodyPr wrap="square" rtlCol="0">
            <a:spAutoFit/>
          </a:bodyPr>
          <a:lstStyle/>
          <a:p>
            <a:r>
              <a:rPr lang="zh-TW" altLang="en-US" dirty="0" smtClean="0"/>
              <a:t>父類別</a:t>
            </a:r>
            <a:endParaRPr lang="zh-TW" altLang="en-US" dirty="0"/>
          </a:p>
        </p:txBody>
      </p:sp>
      <p:sp>
        <p:nvSpPr>
          <p:cNvPr id="5" name="文字方塊 4"/>
          <p:cNvSpPr txBox="1"/>
          <p:nvPr/>
        </p:nvSpPr>
        <p:spPr>
          <a:xfrm>
            <a:off x="1753373" y="4064988"/>
            <a:ext cx="1169772" cy="369332"/>
          </a:xfrm>
          <a:prstGeom prst="rect">
            <a:avLst/>
          </a:prstGeom>
          <a:noFill/>
        </p:spPr>
        <p:txBody>
          <a:bodyPr wrap="square" rtlCol="0">
            <a:spAutoFit/>
          </a:bodyPr>
          <a:lstStyle/>
          <a:p>
            <a:r>
              <a:rPr lang="zh-TW" altLang="en-US" dirty="0"/>
              <a:t>子</a:t>
            </a:r>
            <a:r>
              <a:rPr lang="zh-TW" altLang="en-US" dirty="0" smtClean="0"/>
              <a:t>類別</a:t>
            </a:r>
            <a:endParaRPr lang="zh-TW" altLang="en-US" dirty="0"/>
          </a:p>
        </p:txBody>
      </p:sp>
      <p:sp>
        <p:nvSpPr>
          <p:cNvPr id="7" name="文字方塊 6"/>
          <p:cNvSpPr txBox="1"/>
          <p:nvPr/>
        </p:nvSpPr>
        <p:spPr>
          <a:xfrm>
            <a:off x="3814892" y="3695656"/>
            <a:ext cx="1395284" cy="369332"/>
          </a:xfrm>
          <a:prstGeom prst="rect">
            <a:avLst/>
          </a:prstGeom>
          <a:noFill/>
        </p:spPr>
        <p:txBody>
          <a:bodyPr wrap="square" rtlCol="0">
            <a:spAutoFit/>
          </a:bodyPr>
          <a:lstStyle/>
          <a:p>
            <a:r>
              <a:rPr lang="zh-TW" altLang="en-US" dirty="0" smtClean="0"/>
              <a:t>繼承父類別</a:t>
            </a:r>
            <a:endParaRPr lang="zh-TW" altLang="en-US" dirty="0"/>
          </a:p>
        </p:txBody>
      </p:sp>
      <p:sp>
        <p:nvSpPr>
          <p:cNvPr id="8" name="文字方塊 7"/>
          <p:cNvSpPr txBox="1"/>
          <p:nvPr/>
        </p:nvSpPr>
        <p:spPr>
          <a:xfrm>
            <a:off x="1665074" y="6060717"/>
            <a:ext cx="2351902" cy="369332"/>
          </a:xfrm>
          <a:prstGeom prst="rect">
            <a:avLst/>
          </a:prstGeom>
          <a:noFill/>
        </p:spPr>
        <p:txBody>
          <a:bodyPr wrap="square" rtlCol="0">
            <a:spAutoFit/>
          </a:bodyPr>
          <a:lstStyle/>
          <a:p>
            <a:r>
              <a:rPr lang="en-US" altLang="zh-TW" dirty="0" smtClean="0"/>
              <a:t>+</a:t>
            </a:r>
            <a:r>
              <a:rPr lang="zh-TW" altLang="en-US" dirty="0" smtClean="0"/>
              <a:t>為新增屬性及方法</a:t>
            </a:r>
            <a:endParaRPr lang="zh-TW" altLang="en-US" dirty="0"/>
          </a:p>
        </p:txBody>
      </p:sp>
      <p:sp>
        <p:nvSpPr>
          <p:cNvPr id="12" name="矩形 11"/>
          <p:cNvSpPr/>
          <p:nvPr/>
        </p:nvSpPr>
        <p:spPr>
          <a:xfrm>
            <a:off x="3524250" y="1816100"/>
            <a:ext cx="1250950" cy="768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524250" y="2736850"/>
            <a:ext cx="1587500" cy="279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a:stCxn id="12" idx="1"/>
          </p:cNvCxnSpPr>
          <p:nvPr/>
        </p:nvCxnSpPr>
        <p:spPr>
          <a:xfrm flipH="1">
            <a:off x="2724150" y="2200275"/>
            <a:ext cx="8001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3" idx="1"/>
          </p:cNvCxnSpPr>
          <p:nvPr/>
        </p:nvCxnSpPr>
        <p:spPr>
          <a:xfrm flipH="1">
            <a:off x="2743200" y="2876550"/>
            <a:ext cx="78105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1825282" y="2009340"/>
            <a:ext cx="1035480" cy="369332"/>
          </a:xfrm>
          <a:prstGeom prst="rect">
            <a:avLst/>
          </a:prstGeom>
          <a:noFill/>
        </p:spPr>
        <p:txBody>
          <a:bodyPr wrap="square" rtlCol="0">
            <a:spAutoFit/>
          </a:bodyPr>
          <a:lstStyle/>
          <a:p>
            <a:r>
              <a:rPr lang="zh-TW" altLang="en-US" dirty="0" smtClean="0"/>
              <a:t>屬性</a:t>
            </a:r>
            <a:r>
              <a:rPr lang="en-US" altLang="zh-TW" dirty="0" smtClean="0"/>
              <a:t>(</a:t>
            </a:r>
            <a:r>
              <a:rPr lang="zh-TW" altLang="en-US" dirty="0" smtClean="0"/>
              <a:t>前</a:t>
            </a:r>
            <a:r>
              <a:rPr lang="en-US" altLang="zh-TW" dirty="0" smtClean="0"/>
              <a:t>)</a:t>
            </a:r>
            <a:endParaRPr lang="zh-TW" altLang="en-US" dirty="0"/>
          </a:p>
        </p:txBody>
      </p:sp>
      <p:sp>
        <p:nvSpPr>
          <p:cNvPr id="20" name="文字方塊 19"/>
          <p:cNvSpPr txBox="1"/>
          <p:nvPr/>
        </p:nvSpPr>
        <p:spPr>
          <a:xfrm>
            <a:off x="1825282" y="2668563"/>
            <a:ext cx="1025954" cy="369332"/>
          </a:xfrm>
          <a:prstGeom prst="rect">
            <a:avLst/>
          </a:prstGeom>
          <a:noFill/>
        </p:spPr>
        <p:txBody>
          <a:bodyPr wrap="square" rtlCol="0">
            <a:spAutoFit/>
          </a:bodyPr>
          <a:lstStyle/>
          <a:p>
            <a:r>
              <a:rPr lang="zh-TW" altLang="en-US" dirty="0" smtClean="0"/>
              <a:t>方法</a:t>
            </a:r>
            <a:r>
              <a:rPr lang="en-US" altLang="zh-TW" dirty="0" smtClean="0"/>
              <a:t>(</a:t>
            </a:r>
            <a:r>
              <a:rPr lang="zh-TW" altLang="en-US" dirty="0" smtClean="0"/>
              <a:t>後</a:t>
            </a:r>
            <a:r>
              <a:rPr lang="en-US" altLang="zh-TW" dirty="0" smtClean="0"/>
              <a:t>)</a:t>
            </a:r>
            <a:endParaRPr lang="zh-TW" altLang="en-US" dirty="0"/>
          </a:p>
        </p:txBody>
      </p:sp>
      <p:sp>
        <p:nvSpPr>
          <p:cNvPr id="21" name="矩形 20"/>
          <p:cNvSpPr/>
          <p:nvPr/>
        </p:nvSpPr>
        <p:spPr>
          <a:xfrm>
            <a:off x="5334000" y="4768849"/>
            <a:ext cx="1771650" cy="11842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873249" y="4752351"/>
            <a:ext cx="1393825" cy="6281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1882775" y="5443654"/>
            <a:ext cx="1765300" cy="5408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單箭頭接點 27"/>
          <p:cNvCxnSpPr>
            <a:stCxn id="22" idx="1"/>
          </p:cNvCxnSpPr>
          <p:nvPr/>
        </p:nvCxnSpPr>
        <p:spPr>
          <a:xfrm flipH="1">
            <a:off x="1440591" y="5066431"/>
            <a:ext cx="432658" cy="8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23" idx="1"/>
          </p:cNvCxnSpPr>
          <p:nvPr/>
        </p:nvCxnSpPr>
        <p:spPr>
          <a:xfrm flipH="1">
            <a:off x="1440591" y="5714086"/>
            <a:ext cx="442184" cy="9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21" idx="3"/>
          </p:cNvCxnSpPr>
          <p:nvPr/>
        </p:nvCxnSpPr>
        <p:spPr>
          <a:xfrm>
            <a:off x="7105650" y="5360987"/>
            <a:ext cx="476250" cy="64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822754" y="4881764"/>
            <a:ext cx="742950" cy="369332"/>
          </a:xfrm>
          <a:prstGeom prst="rect">
            <a:avLst/>
          </a:prstGeom>
          <a:noFill/>
        </p:spPr>
        <p:txBody>
          <a:bodyPr wrap="square" rtlCol="0">
            <a:spAutoFit/>
          </a:bodyPr>
          <a:lstStyle/>
          <a:p>
            <a:r>
              <a:rPr lang="zh-TW" altLang="en-US" dirty="0" smtClean="0"/>
              <a:t>屬性</a:t>
            </a:r>
            <a:endParaRPr lang="zh-TW" altLang="en-US" dirty="0"/>
          </a:p>
        </p:txBody>
      </p:sp>
      <p:sp>
        <p:nvSpPr>
          <p:cNvPr id="36" name="文字方塊 35"/>
          <p:cNvSpPr txBox="1"/>
          <p:nvPr/>
        </p:nvSpPr>
        <p:spPr>
          <a:xfrm>
            <a:off x="7541484" y="5176320"/>
            <a:ext cx="742950" cy="369332"/>
          </a:xfrm>
          <a:prstGeom prst="rect">
            <a:avLst/>
          </a:prstGeom>
          <a:noFill/>
        </p:spPr>
        <p:txBody>
          <a:bodyPr wrap="square" rtlCol="0">
            <a:spAutoFit/>
          </a:bodyPr>
          <a:lstStyle/>
          <a:p>
            <a:r>
              <a:rPr lang="zh-TW" altLang="en-US" dirty="0" smtClean="0"/>
              <a:t>屬性</a:t>
            </a:r>
            <a:endParaRPr lang="zh-TW" altLang="en-US" dirty="0"/>
          </a:p>
        </p:txBody>
      </p:sp>
      <p:sp>
        <p:nvSpPr>
          <p:cNvPr id="37" name="文字方塊 36"/>
          <p:cNvSpPr txBox="1"/>
          <p:nvPr/>
        </p:nvSpPr>
        <p:spPr>
          <a:xfrm>
            <a:off x="822754" y="5529419"/>
            <a:ext cx="742950" cy="369332"/>
          </a:xfrm>
          <a:prstGeom prst="rect">
            <a:avLst/>
          </a:prstGeom>
          <a:noFill/>
        </p:spPr>
        <p:txBody>
          <a:bodyPr wrap="square" rtlCol="0">
            <a:spAutoFit/>
          </a:bodyPr>
          <a:lstStyle/>
          <a:p>
            <a:r>
              <a:rPr lang="zh-TW" altLang="en-US" dirty="0" smtClean="0"/>
              <a:t>方法</a:t>
            </a:r>
            <a:endParaRPr lang="zh-TW" altLang="en-US" dirty="0"/>
          </a:p>
        </p:txBody>
      </p:sp>
    </p:spTree>
    <p:extLst>
      <p:ext uri="{BB962C8B-B14F-4D97-AF65-F5344CB8AC3E}">
        <p14:creationId xmlns:p14="http://schemas.microsoft.com/office/powerpoint/2010/main" val="417582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647700" y="285750"/>
            <a:ext cx="2867025" cy="369332"/>
          </a:xfrm>
          <a:prstGeom prst="rect">
            <a:avLst/>
          </a:prstGeom>
          <a:noFill/>
        </p:spPr>
        <p:txBody>
          <a:bodyPr wrap="square" rtlCol="0">
            <a:spAutoFit/>
          </a:bodyPr>
          <a:lstStyle/>
          <a:p>
            <a:r>
              <a:rPr lang="zh-TW" altLang="en-US" dirty="0" smtClean="0"/>
              <a:t>定義類</a:t>
            </a:r>
            <a:r>
              <a:rPr lang="zh-TW" altLang="en-US" dirty="0"/>
              <a:t>別</a:t>
            </a:r>
          </a:p>
        </p:txBody>
      </p:sp>
      <p:sp>
        <p:nvSpPr>
          <p:cNvPr id="3" name="文字方塊 2"/>
          <p:cNvSpPr txBox="1"/>
          <p:nvPr/>
        </p:nvSpPr>
        <p:spPr>
          <a:xfrm>
            <a:off x="676275" y="942975"/>
            <a:ext cx="2628900" cy="923330"/>
          </a:xfrm>
          <a:prstGeom prst="rect">
            <a:avLst/>
          </a:prstGeom>
          <a:noFill/>
        </p:spPr>
        <p:txBody>
          <a:bodyPr wrap="square" rtlCol="0">
            <a:spAutoFit/>
          </a:bodyPr>
          <a:lstStyle/>
          <a:p>
            <a:r>
              <a:rPr lang="en-US" altLang="zh-TW" dirty="0"/>
              <a:t>class </a:t>
            </a:r>
            <a:r>
              <a:rPr lang="en-US" altLang="zh-TW" dirty="0" err="1"/>
              <a:t>className</a:t>
            </a:r>
            <a:r>
              <a:rPr lang="en-US" altLang="zh-TW" dirty="0"/>
              <a:t>:</a:t>
            </a:r>
          </a:p>
          <a:p>
            <a:r>
              <a:rPr lang="en-US" altLang="zh-TW" dirty="0"/>
              <a:t>  statements</a:t>
            </a:r>
          </a:p>
          <a:p>
            <a:endParaRPr lang="zh-TW" altLang="en-US" dirty="0"/>
          </a:p>
        </p:txBody>
      </p:sp>
      <p:cxnSp>
        <p:nvCxnSpPr>
          <p:cNvPr id="5" name="直線接點 4"/>
          <p:cNvCxnSpPr/>
          <p:nvPr/>
        </p:nvCxnSpPr>
        <p:spPr>
          <a:xfrm flipV="1">
            <a:off x="0" y="2950487"/>
            <a:ext cx="12192000" cy="279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2705099" y="734258"/>
            <a:ext cx="4638675" cy="923330"/>
          </a:xfrm>
          <a:prstGeom prst="rect">
            <a:avLst/>
          </a:prstGeom>
          <a:noFill/>
        </p:spPr>
        <p:txBody>
          <a:bodyPr wrap="square" rtlCol="0">
            <a:spAutoFit/>
          </a:bodyPr>
          <a:lstStyle/>
          <a:p>
            <a:r>
              <a:rPr lang="en-US" altLang="zh-TW" dirty="0" smtClean="0"/>
              <a:t>class:</a:t>
            </a:r>
            <a:r>
              <a:rPr lang="zh-TW" altLang="en-US" dirty="0" smtClean="0"/>
              <a:t>定義類別</a:t>
            </a:r>
            <a:endParaRPr lang="en-US" altLang="zh-TW" dirty="0" smtClean="0"/>
          </a:p>
          <a:p>
            <a:r>
              <a:rPr lang="en-US" altLang="zh-TW" dirty="0" err="1" smtClean="0"/>
              <a:t>ClassName</a:t>
            </a:r>
            <a:r>
              <a:rPr lang="en-US" altLang="zh-TW" dirty="0" smtClean="0"/>
              <a:t>:</a:t>
            </a:r>
            <a:r>
              <a:rPr lang="zh-TW" altLang="en-US" dirty="0" smtClean="0"/>
              <a:t>類別名稱</a:t>
            </a:r>
            <a:endParaRPr lang="en-US" altLang="zh-TW" dirty="0" smtClean="0"/>
          </a:p>
          <a:p>
            <a:r>
              <a:rPr lang="en-US" altLang="zh-TW" dirty="0" smtClean="0"/>
              <a:t>statements:</a:t>
            </a:r>
            <a:r>
              <a:rPr lang="zh-TW" altLang="en-US" dirty="0" smtClean="0"/>
              <a:t>類別主體，可定義變數及函數</a:t>
            </a:r>
            <a:endParaRPr lang="en-US" altLang="zh-TW" dirty="0"/>
          </a:p>
        </p:txBody>
      </p:sp>
      <p:sp>
        <p:nvSpPr>
          <p:cNvPr id="10" name="矩形 9"/>
          <p:cNvSpPr/>
          <p:nvPr/>
        </p:nvSpPr>
        <p:spPr>
          <a:xfrm>
            <a:off x="647700" y="2985730"/>
            <a:ext cx="1107996" cy="369332"/>
          </a:xfrm>
          <a:prstGeom prst="rect">
            <a:avLst/>
          </a:prstGeom>
        </p:spPr>
        <p:txBody>
          <a:bodyPr wrap="none">
            <a:spAutoFit/>
          </a:bodyPr>
          <a:lstStyle/>
          <a:p>
            <a:r>
              <a:rPr lang="zh-TW" altLang="en-US" dirty="0" smtClean="0"/>
              <a:t>建立物</a:t>
            </a:r>
            <a:r>
              <a:rPr lang="zh-TW" altLang="en-US" dirty="0"/>
              <a:t>件</a:t>
            </a:r>
          </a:p>
        </p:txBody>
      </p:sp>
      <p:pic>
        <p:nvPicPr>
          <p:cNvPr id="11" name="圖片 10"/>
          <p:cNvPicPr>
            <a:picLocks noChangeAspect="1"/>
          </p:cNvPicPr>
          <p:nvPr/>
        </p:nvPicPr>
        <p:blipFill>
          <a:blip r:embed="rId2"/>
          <a:stretch>
            <a:fillRect/>
          </a:stretch>
        </p:blipFill>
        <p:spPr>
          <a:xfrm>
            <a:off x="7905750" y="470416"/>
            <a:ext cx="3848100" cy="2428875"/>
          </a:xfrm>
          <a:prstGeom prst="rect">
            <a:avLst/>
          </a:prstGeom>
        </p:spPr>
      </p:pic>
      <p:pic>
        <p:nvPicPr>
          <p:cNvPr id="13" name="圖片 12"/>
          <p:cNvPicPr>
            <a:picLocks noChangeAspect="1"/>
          </p:cNvPicPr>
          <p:nvPr/>
        </p:nvPicPr>
        <p:blipFill>
          <a:blip r:embed="rId3"/>
          <a:stretch>
            <a:fillRect/>
          </a:stretch>
        </p:blipFill>
        <p:spPr>
          <a:xfrm>
            <a:off x="676275" y="3362325"/>
            <a:ext cx="4029075" cy="3466878"/>
          </a:xfrm>
          <a:prstGeom prst="rect">
            <a:avLst/>
          </a:prstGeom>
        </p:spPr>
      </p:pic>
      <p:sp>
        <p:nvSpPr>
          <p:cNvPr id="14" name="文字方塊 13"/>
          <p:cNvSpPr txBox="1"/>
          <p:nvPr/>
        </p:nvSpPr>
        <p:spPr>
          <a:xfrm>
            <a:off x="5448300" y="3164681"/>
            <a:ext cx="6010275" cy="3693319"/>
          </a:xfrm>
          <a:prstGeom prst="rect">
            <a:avLst/>
          </a:prstGeom>
          <a:noFill/>
        </p:spPr>
        <p:txBody>
          <a:bodyPr wrap="square" rtlCol="0">
            <a:spAutoFit/>
          </a:bodyPr>
          <a:lstStyle/>
          <a:p>
            <a:r>
              <a:rPr lang="en-US" altLang="zh-TW" dirty="0"/>
              <a:t>class Circle:</a:t>
            </a:r>
          </a:p>
          <a:p>
            <a:r>
              <a:rPr lang="en-US" altLang="zh-TW" dirty="0"/>
              <a:t>  PI = 3.14   </a:t>
            </a:r>
            <a:r>
              <a:rPr lang="en-US" altLang="zh-TW" dirty="0">
                <a:solidFill>
                  <a:schemeClr val="accent6">
                    <a:lumMod val="50000"/>
                  </a:schemeClr>
                </a:solidFill>
              </a:rPr>
              <a:t>#</a:t>
            </a:r>
            <a:r>
              <a:rPr lang="zh-TW" altLang="en-US" dirty="0">
                <a:solidFill>
                  <a:schemeClr val="accent6">
                    <a:lumMod val="50000"/>
                  </a:schemeClr>
                </a:solidFill>
              </a:rPr>
              <a:t>定義名稱為</a:t>
            </a:r>
            <a:r>
              <a:rPr lang="en-US" altLang="zh-TW" dirty="0">
                <a:solidFill>
                  <a:schemeClr val="accent6">
                    <a:lumMod val="50000"/>
                  </a:schemeClr>
                </a:solidFill>
              </a:rPr>
              <a:t>PI</a:t>
            </a:r>
            <a:r>
              <a:rPr lang="zh-TW" altLang="en-US" dirty="0">
                <a:solidFill>
                  <a:schemeClr val="accent6">
                    <a:lumMod val="50000"/>
                  </a:schemeClr>
                </a:solidFill>
              </a:rPr>
              <a:t>，預設值為</a:t>
            </a:r>
            <a:r>
              <a:rPr lang="en-US" altLang="zh-TW" dirty="0">
                <a:solidFill>
                  <a:schemeClr val="accent6">
                    <a:lumMod val="50000"/>
                  </a:schemeClr>
                </a:solidFill>
              </a:rPr>
              <a:t>3.14</a:t>
            </a:r>
            <a:endParaRPr lang="zh-TW" altLang="en-US" dirty="0">
              <a:solidFill>
                <a:schemeClr val="accent6">
                  <a:lumMod val="50000"/>
                </a:schemeClr>
              </a:solidFill>
            </a:endParaRPr>
          </a:p>
          <a:p>
            <a:r>
              <a:rPr lang="zh-TW" altLang="en-US" dirty="0"/>
              <a:t>  </a:t>
            </a:r>
            <a:r>
              <a:rPr lang="en-US" altLang="zh-TW" dirty="0"/>
              <a:t>radius = 1  </a:t>
            </a:r>
            <a:r>
              <a:rPr lang="en-US" altLang="zh-TW" dirty="0">
                <a:solidFill>
                  <a:schemeClr val="accent6">
                    <a:lumMod val="50000"/>
                  </a:schemeClr>
                </a:solidFill>
              </a:rPr>
              <a:t>#</a:t>
            </a:r>
            <a:r>
              <a:rPr lang="zh-TW" altLang="en-US" dirty="0">
                <a:solidFill>
                  <a:schemeClr val="accent6">
                    <a:lumMod val="50000"/>
                  </a:schemeClr>
                </a:solidFill>
              </a:rPr>
              <a:t>定義名稱為</a:t>
            </a:r>
            <a:r>
              <a:rPr lang="en-US" altLang="zh-TW" dirty="0">
                <a:solidFill>
                  <a:schemeClr val="accent6">
                    <a:lumMod val="50000"/>
                  </a:schemeClr>
                </a:solidFill>
              </a:rPr>
              <a:t>radius</a:t>
            </a:r>
            <a:r>
              <a:rPr lang="zh-TW" altLang="en-US" dirty="0">
                <a:solidFill>
                  <a:schemeClr val="accent6">
                    <a:lumMod val="50000"/>
                  </a:schemeClr>
                </a:solidFill>
              </a:rPr>
              <a:t>，預設值為</a:t>
            </a:r>
            <a:r>
              <a:rPr lang="en-US" altLang="zh-TW" dirty="0">
                <a:solidFill>
                  <a:schemeClr val="accent6">
                    <a:lumMod val="50000"/>
                  </a:schemeClr>
                </a:solidFill>
              </a:rPr>
              <a:t>1</a:t>
            </a:r>
            <a:endParaRPr lang="zh-TW" altLang="en-US" dirty="0">
              <a:solidFill>
                <a:schemeClr val="accent6">
                  <a:lumMod val="50000"/>
                </a:schemeClr>
              </a:solidFill>
            </a:endParaRPr>
          </a:p>
          <a:p>
            <a:r>
              <a:rPr lang="zh-TW" altLang="en-US" dirty="0"/>
              <a:t/>
            </a:r>
            <a:br>
              <a:rPr lang="zh-TW" altLang="en-US" dirty="0"/>
            </a:br>
            <a:r>
              <a:rPr lang="zh-TW" altLang="en-US" dirty="0"/>
              <a:t>  </a:t>
            </a:r>
            <a:r>
              <a:rPr lang="en-US" altLang="zh-TW" dirty="0" err="1"/>
              <a:t>def</a:t>
            </a:r>
            <a:r>
              <a:rPr lang="en-US" altLang="zh-TW" dirty="0"/>
              <a:t> </a:t>
            </a:r>
            <a:r>
              <a:rPr lang="en-US" altLang="zh-TW" dirty="0" err="1"/>
              <a:t>getArea</a:t>
            </a:r>
            <a:r>
              <a:rPr lang="en-US" altLang="zh-TW" dirty="0"/>
              <a:t>(self):  </a:t>
            </a:r>
            <a:r>
              <a:rPr lang="en-US" altLang="zh-TW" dirty="0">
                <a:solidFill>
                  <a:schemeClr val="accent6">
                    <a:lumMod val="50000"/>
                  </a:schemeClr>
                </a:solidFill>
              </a:rPr>
              <a:t>#</a:t>
            </a:r>
            <a:r>
              <a:rPr lang="zh-TW" altLang="en-US" dirty="0">
                <a:solidFill>
                  <a:schemeClr val="accent6">
                    <a:lumMod val="50000"/>
                  </a:schemeClr>
                </a:solidFill>
              </a:rPr>
              <a:t>定義名稱為</a:t>
            </a:r>
            <a:r>
              <a:rPr lang="en-US" altLang="zh-TW" dirty="0" err="1">
                <a:solidFill>
                  <a:schemeClr val="accent6">
                    <a:lumMod val="50000"/>
                  </a:schemeClr>
                </a:solidFill>
              </a:rPr>
              <a:t>getArea</a:t>
            </a:r>
            <a:r>
              <a:rPr lang="zh-TW" altLang="en-US" dirty="0">
                <a:solidFill>
                  <a:schemeClr val="accent6">
                    <a:lumMod val="50000"/>
                  </a:schemeClr>
                </a:solidFill>
              </a:rPr>
              <a:t>的方法</a:t>
            </a:r>
          </a:p>
          <a:p>
            <a:r>
              <a:rPr lang="zh-TW" altLang="en-US" dirty="0"/>
              <a:t>    </a:t>
            </a:r>
            <a:r>
              <a:rPr lang="en-US" altLang="zh-TW" dirty="0"/>
              <a:t>return </a:t>
            </a:r>
            <a:r>
              <a:rPr lang="en-US" altLang="zh-TW" dirty="0" err="1"/>
              <a:t>self.PI</a:t>
            </a:r>
            <a:r>
              <a:rPr lang="en-US" altLang="zh-TW" dirty="0"/>
              <a:t>*</a:t>
            </a:r>
            <a:r>
              <a:rPr lang="en-US" altLang="zh-TW" dirty="0" err="1"/>
              <a:t>self.radius</a:t>
            </a:r>
            <a:r>
              <a:rPr lang="en-US" altLang="zh-TW" dirty="0"/>
              <a:t>*</a:t>
            </a:r>
            <a:r>
              <a:rPr lang="en-US" altLang="zh-TW" dirty="0" err="1"/>
              <a:t>self.radius</a:t>
            </a:r>
            <a:endParaRPr lang="en-US" altLang="zh-TW" dirty="0"/>
          </a:p>
          <a:p>
            <a:r>
              <a:rPr lang="en-US" altLang="zh-TW" dirty="0"/>
              <a:t/>
            </a:r>
            <a:br>
              <a:rPr lang="en-US" altLang="zh-TW" dirty="0"/>
            </a:br>
            <a:r>
              <a:rPr lang="en-US" altLang="zh-TW" dirty="0"/>
              <a:t>C1=Circle()   </a:t>
            </a:r>
            <a:r>
              <a:rPr lang="en-US" altLang="zh-TW" dirty="0">
                <a:solidFill>
                  <a:schemeClr val="accent6">
                    <a:lumMod val="50000"/>
                  </a:schemeClr>
                </a:solidFill>
              </a:rPr>
              <a:t>#</a:t>
            </a:r>
            <a:r>
              <a:rPr lang="zh-TW" altLang="en-US" dirty="0">
                <a:solidFill>
                  <a:schemeClr val="accent6">
                    <a:lumMod val="50000"/>
                  </a:schemeClr>
                </a:solidFill>
              </a:rPr>
              <a:t>建立物件指派給</a:t>
            </a:r>
            <a:r>
              <a:rPr lang="en-US" altLang="zh-TW" dirty="0">
                <a:solidFill>
                  <a:schemeClr val="accent6">
                    <a:lumMod val="50000"/>
                  </a:schemeClr>
                </a:solidFill>
              </a:rPr>
              <a:t>C1</a:t>
            </a:r>
          </a:p>
          <a:p>
            <a:r>
              <a:rPr lang="en-US" altLang="zh-TW" dirty="0"/>
              <a:t>print("</a:t>
            </a:r>
            <a:r>
              <a:rPr lang="zh-TW" altLang="en-US" dirty="0"/>
              <a:t>半徑為</a:t>
            </a:r>
            <a:r>
              <a:rPr lang="en-US" altLang="zh-TW" dirty="0"/>
              <a:t>",C1.radius,"</a:t>
            </a:r>
            <a:r>
              <a:rPr lang="zh-TW" altLang="en-US" dirty="0"/>
              <a:t>的圓面積為</a:t>
            </a:r>
            <a:r>
              <a:rPr lang="en-US" altLang="zh-TW" dirty="0"/>
              <a:t>",C1.getArea())</a:t>
            </a:r>
          </a:p>
          <a:p>
            <a:r>
              <a:rPr lang="en-US" altLang="zh-TW" dirty="0"/>
              <a:t/>
            </a:r>
            <a:br>
              <a:rPr lang="en-US" altLang="zh-TW" dirty="0"/>
            </a:br>
            <a:r>
              <a:rPr lang="en-US" altLang="zh-TW" dirty="0"/>
              <a:t>C2=C1         </a:t>
            </a:r>
            <a:r>
              <a:rPr lang="en-US" altLang="zh-TW" dirty="0">
                <a:solidFill>
                  <a:schemeClr val="accent6">
                    <a:lumMod val="50000"/>
                  </a:schemeClr>
                </a:solidFill>
              </a:rPr>
              <a:t>#</a:t>
            </a:r>
            <a:r>
              <a:rPr lang="zh-TW" altLang="en-US" dirty="0">
                <a:solidFill>
                  <a:schemeClr val="accent6">
                    <a:lumMod val="50000"/>
                  </a:schemeClr>
                </a:solidFill>
              </a:rPr>
              <a:t>使</a:t>
            </a:r>
            <a:r>
              <a:rPr lang="en-US" altLang="zh-TW" dirty="0">
                <a:solidFill>
                  <a:schemeClr val="accent6">
                    <a:lumMod val="50000"/>
                  </a:schemeClr>
                </a:solidFill>
              </a:rPr>
              <a:t>C2</a:t>
            </a:r>
            <a:r>
              <a:rPr lang="zh-TW" altLang="en-US" dirty="0">
                <a:solidFill>
                  <a:schemeClr val="accent6">
                    <a:lumMod val="50000"/>
                  </a:schemeClr>
                </a:solidFill>
              </a:rPr>
              <a:t>參照</a:t>
            </a:r>
            <a:r>
              <a:rPr lang="en-US" altLang="zh-TW" dirty="0">
                <a:solidFill>
                  <a:schemeClr val="accent6">
                    <a:lumMod val="50000"/>
                  </a:schemeClr>
                </a:solidFill>
              </a:rPr>
              <a:t>C1</a:t>
            </a:r>
            <a:r>
              <a:rPr lang="zh-TW" altLang="en-US" dirty="0">
                <a:solidFill>
                  <a:schemeClr val="accent6">
                    <a:lumMod val="50000"/>
                  </a:schemeClr>
                </a:solidFill>
              </a:rPr>
              <a:t>所參照的物件</a:t>
            </a:r>
          </a:p>
          <a:p>
            <a:r>
              <a:rPr lang="en-US" altLang="zh-TW" dirty="0"/>
              <a:t>C2.radius = 10   </a:t>
            </a:r>
            <a:r>
              <a:rPr lang="en-US" altLang="zh-TW" dirty="0">
                <a:solidFill>
                  <a:schemeClr val="accent6">
                    <a:lumMod val="50000"/>
                  </a:schemeClr>
                </a:solidFill>
              </a:rPr>
              <a:t>#C2</a:t>
            </a:r>
            <a:r>
              <a:rPr lang="zh-TW" altLang="en-US" dirty="0">
                <a:solidFill>
                  <a:schemeClr val="accent6">
                    <a:lumMod val="50000"/>
                  </a:schemeClr>
                </a:solidFill>
              </a:rPr>
              <a:t>的</a:t>
            </a:r>
            <a:r>
              <a:rPr lang="en-US" altLang="zh-TW" dirty="0">
                <a:solidFill>
                  <a:schemeClr val="accent6">
                    <a:lumMod val="50000"/>
                  </a:schemeClr>
                </a:solidFill>
              </a:rPr>
              <a:t>radius</a:t>
            </a:r>
            <a:r>
              <a:rPr lang="zh-TW" altLang="en-US" dirty="0">
                <a:solidFill>
                  <a:schemeClr val="accent6">
                    <a:lumMod val="50000"/>
                  </a:schemeClr>
                </a:solidFill>
              </a:rPr>
              <a:t>值設定為</a:t>
            </a:r>
            <a:r>
              <a:rPr lang="en-US" altLang="zh-TW" dirty="0">
                <a:solidFill>
                  <a:schemeClr val="accent6">
                    <a:lumMod val="50000"/>
                  </a:schemeClr>
                </a:solidFill>
              </a:rPr>
              <a:t>10</a:t>
            </a:r>
            <a:endParaRPr lang="zh-TW" altLang="en-US" dirty="0">
              <a:solidFill>
                <a:schemeClr val="accent6">
                  <a:lumMod val="50000"/>
                </a:schemeClr>
              </a:solidFill>
            </a:endParaRPr>
          </a:p>
          <a:p>
            <a:r>
              <a:rPr lang="en-US" altLang="zh-TW" dirty="0"/>
              <a:t>print("</a:t>
            </a:r>
            <a:r>
              <a:rPr lang="zh-TW" altLang="en-US" dirty="0"/>
              <a:t>半徑為</a:t>
            </a:r>
            <a:r>
              <a:rPr lang="en-US" altLang="zh-TW" dirty="0"/>
              <a:t>",C1.radius,"</a:t>
            </a:r>
            <a:r>
              <a:rPr lang="zh-TW" altLang="en-US" dirty="0"/>
              <a:t>的圓面積為</a:t>
            </a:r>
            <a:r>
              <a:rPr lang="en-US" altLang="zh-TW" dirty="0"/>
              <a:t>",C1.getArea</a:t>
            </a:r>
            <a:r>
              <a:rPr lang="en-US" altLang="zh-TW" dirty="0" smtClean="0"/>
              <a:t>())</a:t>
            </a:r>
            <a:endParaRPr lang="en-US" altLang="zh-TW" dirty="0"/>
          </a:p>
        </p:txBody>
      </p:sp>
    </p:spTree>
    <p:extLst>
      <p:ext uri="{BB962C8B-B14F-4D97-AF65-F5344CB8AC3E}">
        <p14:creationId xmlns:p14="http://schemas.microsoft.com/office/powerpoint/2010/main" val="153500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066800" y="438150"/>
            <a:ext cx="3228975" cy="369332"/>
          </a:xfrm>
          <a:prstGeom prst="rect">
            <a:avLst/>
          </a:prstGeom>
          <a:noFill/>
        </p:spPr>
        <p:txBody>
          <a:bodyPr wrap="square" rtlCol="0">
            <a:spAutoFit/>
          </a:bodyPr>
          <a:lstStyle/>
          <a:p>
            <a:r>
              <a:rPr lang="en-US" altLang="zh-TW" dirty="0" smtClean="0"/>
              <a:t>__</a:t>
            </a:r>
            <a:r>
              <a:rPr lang="en-US" altLang="zh-TW" dirty="0" err="1" smtClean="0"/>
              <a:t>init</a:t>
            </a:r>
            <a:r>
              <a:rPr lang="en-US" altLang="zh-TW" dirty="0" smtClean="0"/>
              <a:t>__()</a:t>
            </a:r>
            <a:r>
              <a:rPr lang="zh-TW" altLang="en-US" dirty="0" smtClean="0"/>
              <a:t>方法</a:t>
            </a:r>
            <a:endParaRPr lang="zh-TW" altLang="en-US" dirty="0"/>
          </a:p>
        </p:txBody>
      </p:sp>
      <p:pic>
        <p:nvPicPr>
          <p:cNvPr id="3" name="圖片 2"/>
          <p:cNvPicPr>
            <a:picLocks noChangeAspect="1"/>
          </p:cNvPicPr>
          <p:nvPr/>
        </p:nvPicPr>
        <p:blipFill>
          <a:blip r:embed="rId2"/>
          <a:stretch>
            <a:fillRect/>
          </a:stretch>
        </p:blipFill>
        <p:spPr>
          <a:xfrm>
            <a:off x="1066800" y="1195387"/>
            <a:ext cx="5514975" cy="4448175"/>
          </a:xfrm>
          <a:prstGeom prst="rect">
            <a:avLst/>
          </a:prstGeom>
        </p:spPr>
      </p:pic>
    </p:spTree>
    <p:extLst>
      <p:ext uri="{BB962C8B-B14F-4D97-AF65-F5344CB8AC3E}">
        <p14:creationId xmlns:p14="http://schemas.microsoft.com/office/powerpoint/2010/main" val="125216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066800" y="438150"/>
            <a:ext cx="7391399" cy="923330"/>
          </a:xfrm>
          <a:prstGeom prst="rect">
            <a:avLst/>
          </a:prstGeom>
          <a:noFill/>
        </p:spPr>
        <p:txBody>
          <a:bodyPr wrap="square" rtlCol="0">
            <a:spAutoFit/>
          </a:bodyPr>
          <a:lstStyle/>
          <a:p>
            <a:r>
              <a:rPr lang="zh-TW" altLang="en-US" dirty="0" smtClean="0"/>
              <a:t>匿名物件</a:t>
            </a:r>
            <a:endParaRPr lang="en-US" altLang="zh-TW" dirty="0" smtClean="0"/>
          </a:p>
          <a:p>
            <a:endParaRPr lang="en-US" altLang="zh-TW" dirty="0"/>
          </a:p>
          <a:p>
            <a:r>
              <a:rPr lang="zh-TW" altLang="en-US" dirty="0" smtClean="0"/>
              <a:t>沒有指派</a:t>
            </a:r>
            <a:r>
              <a:rPr lang="zh-TW" altLang="en-US" dirty="0" smtClean="0"/>
              <a:t>物件</a:t>
            </a:r>
            <a:r>
              <a:rPr lang="en-US" altLang="zh-TW" dirty="0" smtClean="0"/>
              <a:t>(C1=</a:t>
            </a:r>
            <a:r>
              <a:rPr lang="en-US" altLang="zh-TW" dirty="0" smtClean="0"/>
              <a:t>C</a:t>
            </a:r>
            <a:r>
              <a:rPr lang="en-US" altLang="zh-TW" dirty="0" smtClean="0"/>
              <a:t>ircle())</a:t>
            </a:r>
            <a:r>
              <a:rPr lang="zh-TW" altLang="en-US" dirty="0" smtClean="0"/>
              <a:t>給</a:t>
            </a:r>
            <a:r>
              <a:rPr lang="zh-TW" altLang="en-US" dirty="0" smtClean="0"/>
              <a:t>變數的情況下存取物件為</a:t>
            </a:r>
            <a:r>
              <a:rPr lang="zh-TW" altLang="en-US" dirty="0"/>
              <a:t>匿名</a:t>
            </a:r>
            <a:r>
              <a:rPr lang="zh-TW" altLang="en-US" dirty="0" smtClean="0"/>
              <a:t>物件</a:t>
            </a:r>
            <a:endParaRPr lang="en-US" altLang="zh-TW" dirty="0"/>
          </a:p>
        </p:txBody>
      </p:sp>
      <p:pic>
        <p:nvPicPr>
          <p:cNvPr id="3" name="圖片 2"/>
          <p:cNvPicPr>
            <a:picLocks noChangeAspect="1"/>
          </p:cNvPicPr>
          <p:nvPr/>
        </p:nvPicPr>
        <p:blipFill>
          <a:blip r:embed="rId2"/>
          <a:stretch>
            <a:fillRect/>
          </a:stretch>
        </p:blipFill>
        <p:spPr>
          <a:xfrm>
            <a:off x="1066800" y="1681162"/>
            <a:ext cx="6248400" cy="4181475"/>
          </a:xfrm>
          <a:prstGeom prst="rect">
            <a:avLst/>
          </a:prstGeom>
        </p:spPr>
      </p:pic>
      <p:sp>
        <p:nvSpPr>
          <p:cNvPr id="5" name="矩形 4"/>
          <p:cNvSpPr/>
          <p:nvPr/>
        </p:nvSpPr>
        <p:spPr>
          <a:xfrm>
            <a:off x="4825999" y="4464050"/>
            <a:ext cx="63182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822574" y="4464050"/>
            <a:ext cx="644525"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5102225" y="4805957"/>
            <a:ext cx="776288"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847974" y="4805957"/>
            <a:ext cx="762001" cy="209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9567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90600" y="447675"/>
            <a:ext cx="8362950" cy="923330"/>
          </a:xfrm>
          <a:prstGeom prst="rect">
            <a:avLst/>
          </a:prstGeom>
          <a:noFill/>
        </p:spPr>
        <p:txBody>
          <a:bodyPr wrap="square" rtlCol="0">
            <a:spAutoFit/>
          </a:bodyPr>
          <a:lstStyle/>
          <a:p>
            <a:r>
              <a:rPr lang="zh-TW" altLang="en-US" dirty="0" smtClean="0"/>
              <a:t>私有成員</a:t>
            </a:r>
            <a:endParaRPr lang="en-US" altLang="zh-TW" dirty="0" smtClean="0"/>
          </a:p>
          <a:p>
            <a:endParaRPr lang="en-US" altLang="zh-TW" dirty="0"/>
          </a:p>
          <a:p>
            <a:r>
              <a:rPr lang="zh-TW" altLang="en-US" dirty="0" smtClean="0"/>
              <a:t>私有屬性的定義是在名稱前面加上兩個底線和後面不能加底線，如</a:t>
            </a:r>
            <a:r>
              <a:rPr lang="en-US" altLang="zh-TW" dirty="0" smtClean="0"/>
              <a:t>:</a:t>
            </a:r>
            <a:r>
              <a:rPr lang="zh-TW" altLang="en-US" dirty="0" smtClean="0"/>
              <a:t> </a:t>
            </a:r>
            <a:r>
              <a:rPr lang="en-US" altLang="zh-TW" dirty="0" smtClean="0"/>
              <a:t>_</a:t>
            </a:r>
            <a:r>
              <a:rPr lang="zh-TW" altLang="en-US" dirty="0" smtClean="0"/>
              <a:t> </a:t>
            </a:r>
            <a:r>
              <a:rPr lang="en-US" altLang="zh-TW" dirty="0" smtClean="0"/>
              <a:t>_radius</a:t>
            </a:r>
            <a:endParaRPr lang="zh-TW" altLang="en-US" dirty="0"/>
          </a:p>
        </p:txBody>
      </p:sp>
      <p:pic>
        <p:nvPicPr>
          <p:cNvPr id="3" name="圖片 2"/>
          <p:cNvPicPr>
            <a:picLocks noChangeAspect="1"/>
          </p:cNvPicPr>
          <p:nvPr/>
        </p:nvPicPr>
        <p:blipFill>
          <a:blip r:embed="rId2"/>
          <a:stretch>
            <a:fillRect/>
          </a:stretch>
        </p:blipFill>
        <p:spPr>
          <a:xfrm>
            <a:off x="990600" y="1557337"/>
            <a:ext cx="6486525" cy="4352925"/>
          </a:xfrm>
          <a:prstGeom prst="rect">
            <a:avLst/>
          </a:prstGeom>
        </p:spPr>
      </p:pic>
    </p:spTree>
    <p:extLst>
      <p:ext uri="{BB962C8B-B14F-4D97-AF65-F5344CB8AC3E}">
        <p14:creationId xmlns:p14="http://schemas.microsoft.com/office/powerpoint/2010/main" val="691977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1001</Words>
  <Application>Microsoft Office PowerPoint</Application>
  <PresentationFormat>寬螢幕</PresentationFormat>
  <Paragraphs>134</Paragraphs>
  <Slides>21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新細明體</vt:lpstr>
      <vt:lpstr>Arial</vt:lpstr>
      <vt:lpstr>Calibri</vt:lpstr>
      <vt:lpstr>Calibri Light</vt:lpstr>
      <vt:lpstr>Courier New</vt:lpstr>
      <vt:lpstr>Wingdings</vt:lpstr>
      <vt:lpstr>Office 佈景主題</vt:lpstr>
      <vt:lpstr>Python 物件導向</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物件導向</dc:title>
  <dc:creator>.. polarbear</dc:creator>
  <cp:lastModifiedBy>.. polarbear</cp:lastModifiedBy>
  <cp:revision>48</cp:revision>
  <dcterms:created xsi:type="dcterms:W3CDTF">2022-12-02T11:53:09Z</dcterms:created>
  <dcterms:modified xsi:type="dcterms:W3CDTF">2023-01-03T14:46:04Z</dcterms:modified>
</cp:coreProperties>
</file>