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43" y="-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3075D1-4E5B-DA15-F699-4A03D69C0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A85F49-475A-E2C6-31BB-237519159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29392E-D3B2-5D8F-754B-AB1F0D2E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836A-1B0F-45EF-8A31-B409906494C5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9A7375-A07B-4984-540C-C31DDD12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9E5194-3230-682C-84A9-3392A7B2D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1247-834F-4D91-99C6-A4960F4C1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285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165F-6216-C7D3-A070-71B3D4D30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2D67311-9B39-B4E5-0470-AC257D348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8277D3-35FA-F85B-B702-C847A4DC7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836A-1B0F-45EF-8A31-B409906494C5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D2F95E-AA95-2038-0FE6-F9134D34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FDED94-8523-E42F-B71C-D89FC1B5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1247-834F-4D91-99C6-A4960F4C1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98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13088A3-848F-58C3-39AE-27F3D07D7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2C300B-13E5-476A-3498-7ACA8FE2F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47A498-02D7-109F-C45F-75E749571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836A-1B0F-45EF-8A31-B409906494C5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1E8BC4-0680-89B4-B09E-37C66298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C0150D-81CF-BE5D-70FD-A47CDEDB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1247-834F-4D91-99C6-A4960F4C1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17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951055-474B-6D9B-1784-B038C411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E25F65-2046-D328-A80D-D14D19352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9C1CA9-A053-93AE-8268-7B5D64872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836A-1B0F-45EF-8A31-B409906494C5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84E874-B21F-E04D-1420-C531FE6F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A10625-BBD0-37F7-8985-EFEEFAE7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1247-834F-4D91-99C6-A4960F4C1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27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88BF6-6422-1847-2EF1-1EADE3CEC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D2E4FC-722D-3349-235C-A441E2C38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34DC59-215A-8154-6561-7FD1958F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836A-1B0F-45EF-8A31-B409906494C5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ED6C85-4438-8249-E97C-C97E813CC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157466-14BE-5AE7-1DD5-61E07BA5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1247-834F-4D91-99C6-A4960F4C1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03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12FCBC-3895-E418-F84F-0C12AB9D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2135C9-1B6C-1550-E234-E6986ABB4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8B0C778-C931-C33E-7587-CDB4056C7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1A72129-034D-F4C8-8D12-5F46AF61B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836A-1B0F-45EF-8A31-B409906494C5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BDAF4D-C56C-CBDE-DC94-A4848DC82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E19A8F-5633-BC63-B86A-E68D709A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1247-834F-4D91-99C6-A4960F4C1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2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D37329-BF45-EAA7-D045-A2F69EB7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8E9F21-154D-9D97-323C-DF23A2DB4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4822EC4-6DB4-2D47-8F8E-8CBBE4D7A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85B5A10-7291-0D0E-989C-3602DB393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FDE65A0-6124-2BD8-9C4F-792C5580A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6A28F64-472C-81A6-3D69-8224FD82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836A-1B0F-45EF-8A31-B409906494C5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1B219F5-0AA6-E910-AA12-E1576398A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1FDC687-E068-4949-B8BB-7D1F119B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1247-834F-4D91-99C6-A4960F4C1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87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D6A662-716B-94F1-240A-A1E5EA17C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F2F78E3-1A15-8A2F-233A-98EC603B4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836A-1B0F-45EF-8A31-B409906494C5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504EC9-D0A4-204E-221D-0F8DE955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EB56693-2C6A-95F3-61DC-155BA8FF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1247-834F-4D91-99C6-A4960F4C1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80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D7D3E86-0112-0AFC-66BB-5B6E129E3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836A-1B0F-45EF-8A31-B409906494C5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B547684-EF87-6386-DEDF-181F12A7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F0DC38-A60F-75DC-C55F-EFA512BB2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1247-834F-4D91-99C6-A4960F4C1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91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82779D-76A2-152D-6CA5-60079C629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6EC4AC-D308-B9D5-07B0-927CDC054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01791C3-12D7-3598-1CDE-C0BDC2373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6258D2-781F-2986-4D3E-285282484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836A-1B0F-45EF-8A31-B409906494C5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9F9342-0B88-6515-098D-746ABA845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2C2A1D-04BB-610C-B9C7-E891DE98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1247-834F-4D91-99C6-A4960F4C1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82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49C4D-313E-AFAA-58EE-903E1718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9D1EC93-9DBB-7461-B4C5-BF9F14E39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48295E0-464C-815B-037A-F336B9604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D94853D-BA27-4D5D-A0AA-DD5042FA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836A-1B0F-45EF-8A31-B409906494C5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98C6E5C-02D0-C927-052A-93CA13175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D32A78E-B7A2-91DC-A0DE-BEB82351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1247-834F-4D91-99C6-A4960F4C1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08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A4E9FE7-3ECD-DDC9-4F18-069DC3376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8FD463-79C8-C82E-8752-17AD18286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6CAC0E-E8F1-BB97-D206-3236950DB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9836A-1B0F-45EF-8A31-B409906494C5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0129B2-C67C-6FB5-AC4E-DC6AECBB1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C9908F-B5C5-7C6A-9AAD-0F59E4B69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71247-834F-4D91-99C6-A4960F4C1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71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astman.net/py-scraping-analysis-book/ch1/connect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driver.storage.googleapis.com/108.0.5359.71/chromedriver_win32.zip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881CB7-FC47-8073-DFE7-DBF4C492BE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爬蟲</a:t>
            </a:r>
            <a:r>
              <a:rPr lang="en-US" altLang="zh-TW" dirty="0"/>
              <a:t>(</a:t>
            </a:r>
            <a:r>
              <a:rPr lang="zh-TW" altLang="en-US" dirty="0"/>
              <a:t>股票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461AA96-4A5C-206F-DE7D-666338F26A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144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52816" y="271461"/>
            <a:ext cx="11391900" cy="189554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604853" y="2818449"/>
            <a:ext cx="869661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7200" b="1" i="0" dirty="0">
                <a:solidFill>
                  <a:srgbClr val="FF0000"/>
                </a:solidFill>
                <a:effectLst/>
                <a:latin typeface="-apple-system"/>
              </a:rPr>
              <a:t>使用</a:t>
            </a:r>
            <a:r>
              <a:rPr lang="en-US" altLang="zh-TW" sz="7200" b="1" i="0" dirty="0">
                <a:solidFill>
                  <a:srgbClr val="FF0000"/>
                </a:solidFill>
                <a:effectLst/>
                <a:latin typeface="-apple-system"/>
              </a:rPr>
              <a:t>HTML POST</a:t>
            </a:r>
            <a:r>
              <a:rPr lang="zh-TW" altLang="en-US" sz="7200" b="1" i="0" dirty="0">
                <a:solidFill>
                  <a:srgbClr val="FF0000"/>
                </a:solidFill>
                <a:effectLst/>
                <a:latin typeface="-apple-system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1416868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33" y="445978"/>
            <a:ext cx="7953375" cy="48387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1033" y="5098186"/>
            <a:ext cx="1139126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600" b="1" i="0" dirty="0">
                <a:solidFill>
                  <a:srgbClr val="FF0000"/>
                </a:solidFill>
                <a:effectLst/>
                <a:latin typeface="-apple-system"/>
              </a:rPr>
              <a:t>使用</a:t>
            </a:r>
            <a:r>
              <a:rPr lang="en-US" altLang="zh-TW" sz="6600" b="1" i="0" dirty="0">
                <a:solidFill>
                  <a:srgbClr val="FF0000"/>
                </a:solidFill>
                <a:effectLst/>
                <a:latin typeface="-apple-system"/>
              </a:rPr>
              <a:t>HTML POST</a:t>
            </a:r>
            <a:r>
              <a:rPr lang="zh-TW" altLang="en-US" sz="6600" b="1" i="0" dirty="0">
                <a:solidFill>
                  <a:srgbClr val="FF0000"/>
                </a:solidFill>
                <a:effectLst/>
                <a:latin typeface="-apple-system"/>
              </a:rPr>
              <a:t>方法抓到這個</a:t>
            </a:r>
          </a:p>
        </p:txBody>
      </p:sp>
    </p:spTree>
    <p:extLst>
      <p:ext uri="{BB962C8B-B14F-4D97-AF65-F5344CB8AC3E}">
        <p14:creationId xmlns:p14="http://schemas.microsoft.com/office/powerpoint/2010/main" val="1592478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45" y="610187"/>
            <a:ext cx="7600950" cy="25812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0520" y="3619402"/>
            <a:ext cx="116241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0" i="0" dirty="0">
                <a:solidFill>
                  <a:srgbClr val="FF0000"/>
                </a:solidFill>
                <a:effectLst/>
                <a:latin typeface="-apple-system"/>
              </a:rPr>
              <a:t>!</a:t>
            </a:r>
            <a:r>
              <a:rPr lang="en-US" altLang="zh-TW" sz="3200" b="0" i="0" dirty="0" err="1">
                <a:solidFill>
                  <a:srgbClr val="FF0000"/>
                </a:solidFill>
                <a:effectLst/>
                <a:latin typeface="-apple-system"/>
              </a:rPr>
              <a:t>wget</a:t>
            </a:r>
            <a:r>
              <a:rPr lang="en-US" altLang="zh-TW" sz="3200" b="0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US" altLang="zh-TW" sz="3200" b="0" i="0" u="none" strike="noStrike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http://blog.castman.net/py-scraping-analysis-book/ch1/connect.html</a:t>
            </a:r>
            <a:endParaRPr lang="en-US" altLang="zh-TW" sz="3200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455102" y="4447451"/>
            <a:ext cx="74279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800" dirty="0">
                <a:solidFill>
                  <a:srgbClr val="FF0000"/>
                </a:solidFill>
              </a:rPr>
              <a:t>載入這個網址</a:t>
            </a:r>
          </a:p>
        </p:txBody>
      </p:sp>
    </p:spTree>
    <p:extLst>
      <p:ext uri="{BB962C8B-B14F-4D97-AF65-F5344CB8AC3E}">
        <p14:creationId xmlns:p14="http://schemas.microsoft.com/office/powerpoint/2010/main" val="2295980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008" y="928271"/>
            <a:ext cx="4451307" cy="131297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100594" y="3281819"/>
            <a:ext cx="8469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b="1" dirty="0">
                <a:solidFill>
                  <a:srgbClr val="FF0000"/>
                </a:solidFill>
              </a:rPr>
              <a:t>ls</a:t>
            </a:r>
            <a:r>
              <a:rPr lang="zh-TW" altLang="en-US" sz="7200" b="1" dirty="0">
                <a:solidFill>
                  <a:srgbClr val="FF0000"/>
                </a:solidFill>
              </a:rPr>
              <a:t>查看是否載入成功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498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61" y="97461"/>
            <a:ext cx="10247312" cy="43287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2761" y="4426211"/>
            <a:ext cx="660148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0" b="1" i="0" dirty="0">
                <a:solidFill>
                  <a:srgbClr val="FF0000"/>
                </a:solidFill>
                <a:effectLst/>
                <a:latin typeface="-apple-system"/>
              </a:rPr>
              <a:t>cat connect.html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42761" y="5749650"/>
            <a:ext cx="7766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>
                <a:solidFill>
                  <a:srgbClr val="FF0000"/>
                </a:solidFill>
              </a:rPr>
              <a:t>讀取</a:t>
            </a:r>
            <a:r>
              <a:rPr lang="en-US" altLang="zh-TW" sz="5400" b="1" dirty="0">
                <a:solidFill>
                  <a:srgbClr val="FF0000"/>
                </a:solidFill>
                <a:latin typeface="-apple-system"/>
              </a:rPr>
              <a:t>connect.html</a:t>
            </a:r>
            <a:r>
              <a:rPr lang="zh-TW" altLang="en-US" sz="5400" b="1" dirty="0">
                <a:solidFill>
                  <a:srgbClr val="FF0000"/>
                </a:solidFill>
                <a:latin typeface="-apple-system"/>
              </a:rPr>
              <a:t>這個檔案</a:t>
            </a:r>
            <a:endParaRPr lang="en-US" altLang="zh-TW" b="1" dirty="0">
              <a:solidFill>
                <a:srgbClr val="FF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54220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275008"/>
            <a:ext cx="10682287" cy="233040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68300" y="2793397"/>
            <a:ext cx="807785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3200" b="1" dirty="0">
                <a:solidFill>
                  <a:srgbClr val="FF0000"/>
                </a:solidFill>
                <a:latin typeface="Arial Unicode MS"/>
                <a:ea typeface="ui-monospace"/>
              </a:rPr>
              <a:t>import bs4</a:t>
            </a:r>
            <a:endParaRPr lang="en-US" altLang="zh-TW" sz="3200" b="1" dirty="0">
              <a:solidFill>
                <a:srgbClr val="FF0000"/>
              </a:solidFill>
              <a:latin typeface="Arial Unicode MS"/>
              <a:ea typeface="ui-monospac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3200" b="1" dirty="0">
                <a:solidFill>
                  <a:srgbClr val="FF0000"/>
                </a:solidFill>
                <a:latin typeface="Arial Unicode MS"/>
                <a:ea typeface="ui-monospace"/>
              </a:rPr>
              <a:t>html = open('connect.html',encoding ='utf8').read()</a:t>
            </a:r>
            <a:endParaRPr lang="en-US" altLang="zh-TW" sz="3200" b="1" dirty="0">
              <a:solidFill>
                <a:srgbClr val="FF0000"/>
              </a:solidFill>
              <a:latin typeface="Arial Unicode MS"/>
              <a:ea typeface="ui-monospac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3200" b="1" dirty="0">
                <a:solidFill>
                  <a:srgbClr val="FF0000"/>
                </a:solidFill>
                <a:latin typeface="Arial Unicode MS"/>
                <a:ea typeface="ui-monospace"/>
              </a:rPr>
              <a:t>html</a:t>
            </a: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zh-TW" altLang="zh-TW" sz="6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642992" y="2931090"/>
            <a:ext cx="1979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</a:rPr>
              <a:t>載入這個方法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8446152" y="3478380"/>
            <a:ext cx="1979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</a:rPr>
              <a:t>打開及讀取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438558" y="3878490"/>
            <a:ext cx="1979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</a:rPr>
              <a:t>顯示</a:t>
            </a:r>
          </a:p>
        </p:txBody>
      </p:sp>
    </p:spTree>
    <p:extLst>
      <p:ext uri="{BB962C8B-B14F-4D97-AF65-F5344CB8AC3E}">
        <p14:creationId xmlns:p14="http://schemas.microsoft.com/office/powerpoint/2010/main" val="2784400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84050" cy="523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32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5469" y="917904"/>
            <a:ext cx="504657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32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from bs4 import BeautifulSoup</a:t>
            </a:r>
            <a:endParaRPr kumimoji="0" lang="en-US" altLang="zh-TW" sz="32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Arial Unicode MS"/>
              <a:ea typeface="ui-monospac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32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soup = BeautifulSoup(html) </a:t>
            </a:r>
            <a:endParaRPr kumimoji="0" lang="en-US" altLang="zh-TW" sz="32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Arial Unicode MS"/>
              <a:ea typeface="ui-monospac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32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soup</a:t>
            </a:r>
            <a:r>
              <a:rPr kumimoji="0" lang="zh-TW" altLang="zh-TW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zh-TW" altLang="zh-TW" sz="3600" dirty="0"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868553"/>
            <a:ext cx="85427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i="0" dirty="0">
                <a:solidFill>
                  <a:srgbClr val="FF0000"/>
                </a:solidFill>
                <a:effectLst/>
                <a:latin typeface="-apple-system"/>
              </a:rPr>
              <a:t>使用</a:t>
            </a:r>
            <a:r>
              <a:rPr lang="en-US" altLang="zh-TW" sz="2800" b="1" i="0" dirty="0" err="1">
                <a:solidFill>
                  <a:srgbClr val="FF0000"/>
                </a:solidFill>
                <a:effectLst/>
                <a:latin typeface="-apple-system"/>
              </a:rPr>
              <a:t>BeautifulSoup</a:t>
            </a:r>
            <a:r>
              <a:rPr lang="zh-TW" altLang="en-US" sz="2800" b="1" i="0" dirty="0">
                <a:solidFill>
                  <a:srgbClr val="FF0000"/>
                </a:solidFill>
                <a:effectLst/>
                <a:latin typeface="-apple-system"/>
              </a:rPr>
              <a:t>去解析</a:t>
            </a:r>
            <a:r>
              <a:rPr lang="en-US" altLang="zh-TW" sz="2800" b="1" i="0" dirty="0">
                <a:solidFill>
                  <a:srgbClr val="FF0000"/>
                </a:solidFill>
                <a:effectLst/>
                <a:latin typeface="-apple-system"/>
              </a:rPr>
              <a:t>html</a:t>
            </a:r>
            <a:r>
              <a:rPr lang="zh-TW" altLang="en-US" sz="2800" b="1" i="0" dirty="0">
                <a:solidFill>
                  <a:srgbClr val="FF0000"/>
                </a:solidFill>
                <a:effectLst/>
                <a:latin typeface="-apple-system"/>
              </a:rPr>
              <a:t>語法 </a:t>
            </a:r>
            <a:r>
              <a:rPr lang="en-US" altLang="zh-TW" sz="2800" b="1" i="0" dirty="0">
                <a:solidFill>
                  <a:srgbClr val="FF0000"/>
                </a:solidFill>
                <a:effectLst/>
                <a:latin typeface="-apple-system"/>
              </a:rPr>
              <a:t>==&gt; </a:t>
            </a:r>
            <a:r>
              <a:rPr lang="zh-TW" altLang="en-US" sz="2800" b="1" i="0" dirty="0">
                <a:solidFill>
                  <a:srgbClr val="FF0000"/>
                </a:solidFill>
                <a:effectLst/>
                <a:latin typeface="-apple-system"/>
              </a:rPr>
              <a:t>漂漂亮亮的顯示</a:t>
            </a:r>
          </a:p>
        </p:txBody>
      </p:sp>
    </p:spTree>
    <p:extLst>
      <p:ext uri="{BB962C8B-B14F-4D97-AF65-F5344CB8AC3E}">
        <p14:creationId xmlns:p14="http://schemas.microsoft.com/office/powerpoint/2010/main" val="3220595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25" y="180521"/>
            <a:ext cx="11570352" cy="200485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80371" y="2325656"/>
            <a:ext cx="1031727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400" b="1" dirty="0">
                <a:solidFill>
                  <a:srgbClr val="FF0000"/>
                </a:solidFill>
                <a:latin typeface="Arial Unicode MS"/>
                <a:ea typeface="ui-monospace"/>
              </a:rPr>
              <a:t>import requests</a:t>
            </a:r>
            <a:endParaRPr lang="en-US" altLang="zh-TW" sz="2400" b="1" dirty="0">
              <a:solidFill>
                <a:srgbClr val="FF0000"/>
              </a:solidFill>
              <a:latin typeface="Arial Unicode MS"/>
              <a:ea typeface="ui-monospac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400" b="1" dirty="0">
                <a:solidFill>
                  <a:srgbClr val="FF0000"/>
                </a:solidFill>
                <a:latin typeface="Arial Unicode MS"/>
                <a:ea typeface="ui-monospace"/>
              </a:rPr>
              <a:t>from bs4 import BeautifulSoup </a:t>
            </a:r>
            <a:endParaRPr lang="en-US" altLang="zh-TW" sz="2400" b="1" dirty="0">
              <a:solidFill>
                <a:srgbClr val="FF0000"/>
              </a:solidFill>
              <a:latin typeface="Arial Unicode MS"/>
              <a:ea typeface="ui-monospac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400" b="1" dirty="0">
                <a:solidFill>
                  <a:srgbClr val="FF0000"/>
                </a:solidFill>
                <a:latin typeface="Arial Unicode MS"/>
                <a:ea typeface="ui-monospace"/>
              </a:rPr>
              <a:t># 取得</a:t>
            </a:r>
            <a:endParaRPr lang="en-US" altLang="zh-TW" sz="2400" b="1" dirty="0">
              <a:solidFill>
                <a:srgbClr val="FF0000"/>
              </a:solidFill>
              <a:latin typeface="Arial Unicode MS"/>
              <a:ea typeface="ui-monospac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400" b="1" dirty="0">
                <a:solidFill>
                  <a:srgbClr val="FF0000"/>
                </a:solidFill>
                <a:latin typeface="Arial Unicode MS"/>
                <a:ea typeface="ui-monospace"/>
              </a:rPr>
              <a:t>reponse req=requests.get('https://fubon-ebrokerdj.fbs.com.tw/z/zg/zg_A_0_5.djhtm') </a:t>
            </a:r>
            <a:endParaRPr lang="en-US" altLang="zh-TW" sz="2400" b="1" dirty="0">
              <a:solidFill>
                <a:srgbClr val="FF0000"/>
              </a:solidFill>
              <a:latin typeface="Arial Unicode MS"/>
              <a:ea typeface="ui-monospac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400" b="1" dirty="0">
                <a:solidFill>
                  <a:srgbClr val="FF0000"/>
                </a:solidFill>
                <a:latin typeface="Arial Unicode MS"/>
                <a:ea typeface="ui-monospace"/>
              </a:rPr>
              <a:t># 取得網頁原始碼文字 </a:t>
            </a:r>
            <a:endParaRPr lang="en-US" altLang="zh-TW" sz="2400" b="1" dirty="0">
              <a:solidFill>
                <a:srgbClr val="FF0000"/>
              </a:solidFill>
              <a:latin typeface="Arial Unicode MS"/>
              <a:ea typeface="ui-monospac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400" b="1" dirty="0">
                <a:solidFill>
                  <a:srgbClr val="FF0000"/>
                </a:solidFill>
                <a:latin typeface="Arial Unicode MS"/>
                <a:ea typeface="ui-monospace"/>
              </a:rPr>
              <a:t>html=req.text</a:t>
            </a:r>
            <a:endParaRPr lang="en-US" altLang="zh-TW" sz="2400" b="1" dirty="0">
              <a:solidFill>
                <a:srgbClr val="FF0000"/>
              </a:solidFill>
              <a:latin typeface="Arial Unicode MS"/>
              <a:ea typeface="ui-monospac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400" b="1" dirty="0">
                <a:solidFill>
                  <a:srgbClr val="FF0000"/>
                </a:solidFill>
                <a:latin typeface="Arial Unicode MS"/>
                <a:ea typeface="ui-monospace"/>
              </a:rPr>
              <a:t> # 將網頁原始碼轉為</a:t>
            </a:r>
            <a:endParaRPr lang="en-US" altLang="zh-TW" sz="2400" b="1" dirty="0">
              <a:solidFill>
                <a:srgbClr val="FF0000"/>
              </a:solidFill>
              <a:latin typeface="Arial Unicode MS"/>
              <a:ea typeface="ui-monospac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400" b="1" dirty="0">
                <a:solidFill>
                  <a:srgbClr val="FF0000"/>
                </a:solidFill>
                <a:latin typeface="Arial Unicode MS"/>
                <a:ea typeface="ui-monospace"/>
              </a:rPr>
              <a:t>Beautiful Soup soup=BeautifulSoup(html,'html.parser')</a:t>
            </a:r>
            <a:endParaRPr lang="en-US" altLang="zh-TW" sz="2400" b="1" dirty="0">
              <a:solidFill>
                <a:srgbClr val="FF0000"/>
              </a:solidFill>
              <a:latin typeface="Arial Unicode MS"/>
              <a:ea typeface="ui-monospac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400" b="1" dirty="0">
                <a:solidFill>
                  <a:srgbClr val="FF0000"/>
                </a:solidFill>
                <a:latin typeface="Arial Unicode MS"/>
                <a:ea typeface="ui-monospace"/>
              </a:rPr>
              <a:t> # 取出所有的商品欄位</a:t>
            </a:r>
            <a:endParaRPr lang="en-US" altLang="zh-TW" sz="2400" b="1" dirty="0">
              <a:solidFill>
                <a:srgbClr val="FF0000"/>
              </a:solidFill>
              <a:latin typeface="Arial Unicode MS"/>
              <a:ea typeface="ui-monospac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400" b="1" dirty="0">
                <a:solidFill>
                  <a:srgbClr val="FF0000"/>
                </a:solidFill>
                <a:latin typeface="Arial Unicode MS"/>
                <a:ea typeface="ui-monospace"/>
              </a:rPr>
              <a:t> product=[ i.text.strip() for i in soup.find_all('td',class_='t3t1')] </a:t>
            </a:r>
            <a:endParaRPr lang="en-US" altLang="zh-TW" sz="2400" b="1" dirty="0">
              <a:solidFill>
                <a:srgbClr val="FF0000"/>
              </a:solidFill>
              <a:latin typeface="Arial Unicode MS"/>
              <a:ea typeface="ui-monospac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400" b="1" dirty="0">
                <a:solidFill>
                  <a:srgbClr val="FF0000"/>
                </a:solidFill>
                <a:latin typeface="Arial Unicode MS"/>
                <a:ea typeface="ui-monospace"/>
              </a:rPr>
              <a:t># 顯示 print(product)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zh-TW" altLang="zh-TW" sz="5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823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84" y="350729"/>
            <a:ext cx="7820080" cy="306163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52684" y="3519814"/>
            <a:ext cx="5699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</a:rPr>
              <a:t>要先了解隻料的配對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r>
              <a:rPr lang="zh-TW" altLang="en-US" sz="2400" b="1" dirty="0">
                <a:solidFill>
                  <a:srgbClr val="FF0000"/>
                </a:solidFill>
              </a:rPr>
              <a:t>再看想要取得甚麼資料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610" y="2550481"/>
            <a:ext cx="7250690" cy="153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5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1AA0EA6-BF33-42E9-6094-A35E811A3D9E}"/>
              </a:ext>
            </a:extLst>
          </p:cNvPr>
          <p:cNvSpPr txBox="1"/>
          <p:nvPr/>
        </p:nvSpPr>
        <p:spPr>
          <a:xfrm>
            <a:off x="190524" y="191127"/>
            <a:ext cx="117704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-apple-system"/>
              </a:rPr>
              <a:t>status_code</a:t>
            </a:r>
            <a:r>
              <a:rPr lang="en-US" altLang="zh-TW" b="0" dirty="0">
                <a:effectLst/>
                <a:latin typeface="Courier New" panose="02070309020205020404" pitchFamily="49" charset="0"/>
              </a:rPr>
              <a:t>:</a:t>
            </a:r>
            <a:r>
              <a:rPr lang="zh-TW" altLang="en-US" dirty="0">
                <a:latin typeface="Courier New" panose="02070309020205020404" pitchFamily="49" charset="0"/>
              </a:rPr>
              <a:t> </a:t>
            </a:r>
            <a:r>
              <a:rPr lang="en-US" altLang="zh-TW" b="0" i="0" dirty="0">
                <a:effectLst/>
                <a:latin typeface="-apple-system"/>
              </a:rPr>
              <a:t>200(OK)</a:t>
            </a:r>
            <a:r>
              <a:rPr lang="zh-TW" altLang="en-US" b="0" i="0" dirty="0">
                <a:effectLst/>
                <a:latin typeface="-apple-system"/>
              </a:rPr>
              <a:t> </a:t>
            </a:r>
            <a:r>
              <a:rPr lang="en-US" altLang="zh-TW" b="0" i="0" dirty="0">
                <a:effectLst/>
                <a:latin typeface="-apple-system"/>
              </a:rPr>
              <a:t> #</a:t>
            </a:r>
            <a:r>
              <a:rPr lang="zh-TW" altLang="en-US" b="0" i="0" dirty="0">
                <a:effectLst/>
                <a:latin typeface="-apple-system"/>
              </a:rPr>
              <a:t>檢查連線是否正常</a:t>
            </a:r>
            <a:r>
              <a:rPr lang="en-US" altLang="zh-TW" b="0" i="0" dirty="0">
                <a:effectLst/>
                <a:latin typeface="-apple-system"/>
              </a:rPr>
              <a:t> </a:t>
            </a:r>
          </a:p>
          <a:p>
            <a:r>
              <a:rPr lang="en-US" altLang="zh-TW" b="0" i="0" dirty="0">
                <a:effectLst/>
                <a:latin typeface="-apple-system"/>
              </a:rPr>
              <a:t>Access-Control-Allow-Origin: * #</a:t>
            </a:r>
            <a:r>
              <a:rPr lang="zh-TW" altLang="en-US" b="0" i="0" dirty="0">
                <a:effectLst/>
                <a:latin typeface="-apple-system"/>
              </a:rPr>
              <a:t>確認</a:t>
            </a:r>
            <a:r>
              <a:rPr lang="en-US" altLang="zh-TW" b="0" i="0" dirty="0">
                <a:effectLst/>
                <a:latin typeface="-apple-system"/>
              </a:rPr>
              <a:t>server</a:t>
            </a:r>
            <a:r>
              <a:rPr lang="zh-TW" altLang="en-US" b="0" i="0" dirty="0">
                <a:effectLst/>
                <a:latin typeface="-apple-system"/>
              </a:rPr>
              <a:t>是否允許任何來源的跨來源請求 </a:t>
            </a:r>
            <a:endParaRPr lang="en-US" altLang="zh-TW" b="0" i="0" dirty="0">
              <a:effectLst/>
              <a:latin typeface="-apple-system"/>
            </a:endParaRPr>
          </a:p>
          <a:p>
            <a:r>
              <a:rPr lang="en-US" altLang="zh-TW" b="0" i="0" dirty="0">
                <a:effectLst/>
                <a:latin typeface="-apple-system"/>
              </a:rPr>
              <a:t>Connection: Keep-Alive #</a:t>
            </a:r>
            <a:r>
              <a:rPr lang="zh-TW" altLang="en-US" b="0" i="0" dirty="0">
                <a:effectLst/>
                <a:latin typeface="-apple-system"/>
              </a:rPr>
              <a:t>檢查該網絡連接是否保持打開狀態。如果發送的值為</a:t>
            </a:r>
            <a:r>
              <a:rPr lang="en-US" altLang="zh-TW" b="0" i="0" dirty="0">
                <a:effectLst/>
                <a:latin typeface="-apple-system"/>
              </a:rPr>
              <a:t>keep-alive</a:t>
            </a:r>
            <a:r>
              <a:rPr lang="zh-TW" altLang="en-US" b="0" i="0" dirty="0">
                <a:effectLst/>
                <a:latin typeface="-apple-system"/>
              </a:rPr>
              <a:t>，則連接是持久的且未關閉 </a:t>
            </a:r>
            <a:endParaRPr lang="en-US" altLang="zh-TW" b="0" i="0" dirty="0">
              <a:effectLst/>
              <a:latin typeface="-apple-system"/>
            </a:endParaRPr>
          </a:p>
          <a:p>
            <a:r>
              <a:rPr lang="en-US" altLang="zh-TW" b="0" i="0" dirty="0">
                <a:effectLst/>
                <a:latin typeface="-apple-system"/>
              </a:rPr>
              <a:t>Content-Encoding: </a:t>
            </a:r>
            <a:r>
              <a:rPr lang="en-US" altLang="zh-TW" b="0" i="0" dirty="0" err="1">
                <a:effectLst/>
                <a:latin typeface="-apple-system"/>
              </a:rPr>
              <a:t>gzip</a:t>
            </a:r>
            <a:r>
              <a:rPr lang="en-US" altLang="zh-TW" b="0" i="0" dirty="0">
                <a:effectLst/>
                <a:latin typeface="-apple-system"/>
              </a:rPr>
              <a:t> #</a:t>
            </a:r>
            <a:r>
              <a:rPr lang="zh-TW" altLang="en-US" b="0" i="0" dirty="0">
                <a:effectLst/>
                <a:latin typeface="-apple-system"/>
              </a:rPr>
              <a:t>內容編碼 </a:t>
            </a:r>
            <a:endParaRPr lang="en-US" altLang="zh-TW" b="0" i="0" dirty="0">
              <a:effectLst/>
              <a:latin typeface="-apple-system"/>
            </a:endParaRPr>
          </a:p>
          <a:p>
            <a:r>
              <a:rPr lang="en-US" altLang="zh-TW" b="0" i="0" dirty="0">
                <a:effectLst/>
                <a:latin typeface="-apple-system"/>
              </a:rPr>
              <a:t>Content-Type: text/html; charset=utf-8 #</a:t>
            </a:r>
            <a:r>
              <a:rPr lang="zh-TW" altLang="en-US" b="0" i="0" dirty="0">
                <a:effectLst/>
                <a:latin typeface="-apple-system"/>
              </a:rPr>
              <a:t>內容類型 </a:t>
            </a:r>
            <a:endParaRPr lang="en-US" altLang="zh-TW" b="0" i="0" dirty="0">
              <a:effectLst/>
              <a:latin typeface="-apple-system"/>
            </a:endParaRPr>
          </a:p>
          <a:p>
            <a:r>
              <a:rPr lang="en-US" altLang="zh-TW" b="0" i="0" dirty="0">
                <a:effectLst/>
                <a:latin typeface="-apple-system"/>
              </a:rPr>
              <a:t>Date: Mon, 18 Jul 2016 16:06:00 GMT #</a:t>
            </a:r>
            <a:r>
              <a:rPr lang="zh-TW" altLang="en-US" dirty="0">
                <a:latin typeface="-apple-system"/>
              </a:rPr>
              <a:t>顯示當下</a:t>
            </a:r>
            <a:r>
              <a:rPr lang="zh-TW" altLang="en-US" b="0" i="0" dirty="0">
                <a:effectLst/>
                <a:latin typeface="-apple-system"/>
              </a:rPr>
              <a:t>的日期和時間 </a:t>
            </a:r>
            <a:endParaRPr lang="en-US" altLang="zh-TW" b="0" i="0" dirty="0">
              <a:effectLst/>
              <a:latin typeface="-apple-system"/>
            </a:endParaRPr>
          </a:p>
          <a:p>
            <a:r>
              <a:rPr lang="en-US" altLang="zh-TW" b="0" i="0" dirty="0" err="1">
                <a:effectLst/>
                <a:latin typeface="-apple-system"/>
              </a:rPr>
              <a:t>Etag</a:t>
            </a:r>
            <a:r>
              <a:rPr lang="en-US" altLang="zh-TW" b="0" i="0" dirty="0">
                <a:effectLst/>
                <a:latin typeface="-apple-system"/>
              </a:rPr>
              <a:t>: “c561c68d0ba92bbeb8b0f612a9199f722e3a621a” #</a:t>
            </a:r>
            <a:r>
              <a:rPr lang="zh-TW" altLang="en-US" b="0" i="0" dirty="0">
                <a:effectLst/>
                <a:latin typeface="-apple-system"/>
              </a:rPr>
              <a:t>顯示該網站的特定標示符號</a:t>
            </a:r>
            <a:endParaRPr lang="en-US" altLang="zh-TW" b="0" i="0" dirty="0">
              <a:effectLst/>
              <a:latin typeface="-apple-system"/>
            </a:endParaRPr>
          </a:p>
          <a:p>
            <a:r>
              <a:rPr lang="en-US" altLang="zh-TW" b="0" i="0" dirty="0">
                <a:effectLst/>
                <a:latin typeface="-apple-system"/>
              </a:rPr>
              <a:t>Keep-Alive: timeout=5, max=997 </a:t>
            </a:r>
            <a:r>
              <a:rPr lang="en-US" altLang="zh-TW" dirty="0">
                <a:latin typeface="-apple-system"/>
              </a:rPr>
              <a:t>#</a:t>
            </a:r>
            <a:r>
              <a:rPr lang="zh-TW" altLang="en-US" dirty="0">
                <a:latin typeface="-apple-system"/>
              </a:rPr>
              <a:t>顯示使用連接設置的超時和最大請求量</a:t>
            </a:r>
            <a:endParaRPr lang="en-US" altLang="zh-TW" dirty="0">
              <a:latin typeface="-apple-system"/>
            </a:endParaRPr>
          </a:p>
          <a:p>
            <a:r>
              <a:rPr lang="en-US" altLang="zh-TW" b="0" i="0" dirty="0">
                <a:effectLst/>
                <a:latin typeface="-apple-system"/>
              </a:rPr>
              <a:t>Last-Modified: Mon, 18 Jul 2016 02:36:04 GMT #</a:t>
            </a:r>
            <a:r>
              <a:rPr lang="zh-TW" altLang="en-US" b="0" i="0" dirty="0">
                <a:effectLst/>
                <a:latin typeface="-apple-system"/>
              </a:rPr>
              <a:t>顯示上次更新的時間</a:t>
            </a:r>
            <a:endParaRPr lang="en-US" altLang="zh-TW" b="0" i="0" dirty="0">
              <a:effectLst/>
              <a:latin typeface="-apple-system"/>
            </a:endParaRPr>
          </a:p>
          <a:p>
            <a:r>
              <a:rPr lang="en-US" altLang="zh-TW" b="0" i="0" dirty="0">
                <a:effectLst/>
                <a:latin typeface="-apple-system"/>
              </a:rPr>
              <a:t>Server: Apache #</a:t>
            </a:r>
            <a:r>
              <a:rPr lang="zh-TW" altLang="en-US" b="0" i="0" dirty="0">
                <a:effectLst/>
                <a:latin typeface="-apple-system"/>
              </a:rPr>
              <a:t>顯示該伺服器使用什麼軟體</a:t>
            </a:r>
            <a:endParaRPr lang="en-US" altLang="zh-TW" b="0" i="0" dirty="0">
              <a:effectLst/>
              <a:latin typeface="-apple-system"/>
            </a:endParaRPr>
          </a:p>
          <a:p>
            <a:r>
              <a:rPr lang="en-US" altLang="zh-TW" b="0" i="0" dirty="0">
                <a:effectLst/>
                <a:latin typeface="-apple-system"/>
              </a:rPr>
              <a:t>Set-Cookie: </a:t>
            </a:r>
            <a:r>
              <a:rPr lang="en-US" altLang="zh-TW" b="0" i="0" dirty="0" err="1">
                <a:effectLst/>
                <a:latin typeface="-apple-system"/>
              </a:rPr>
              <a:t>mykey</a:t>
            </a:r>
            <a:r>
              <a:rPr lang="en-US" altLang="zh-TW" b="0" i="0" dirty="0">
                <a:effectLst/>
                <a:latin typeface="-apple-system"/>
              </a:rPr>
              <a:t>=</a:t>
            </a:r>
            <a:r>
              <a:rPr lang="en-US" altLang="zh-TW" b="0" i="0" dirty="0" err="1">
                <a:effectLst/>
                <a:latin typeface="-apple-system"/>
              </a:rPr>
              <a:t>myvalue</a:t>
            </a:r>
            <a:r>
              <a:rPr lang="en-US" altLang="zh-TW" b="0" i="0" dirty="0">
                <a:effectLst/>
                <a:latin typeface="-apple-system"/>
              </a:rPr>
              <a:t>; expires=Mon, 17-Jul-2017 16:06:00 GMT; Max-Age=31449600; Path=/; secure Transfer-Encoding: chunked </a:t>
            </a:r>
            <a:r>
              <a:rPr lang="zh-TW" altLang="en-US" b="0" i="0" dirty="0">
                <a:effectLst/>
                <a:latin typeface="-apple-system"/>
              </a:rPr>
              <a:t> </a:t>
            </a:r>
            <a:r>
              <a:rPr lang="en-US" altLang="zh-TW" b="0" i="0" dirty="0">
                <a:effectLst/>
                <a:latin typeface="-apple-system"/>
              </a:rPr>
              <a:t>#</a:t>
            </a:r>
            <a:r>
              <a:rPr lang="zh-TW" altLang="en-US" b="0" i="0" dirty="0">
                <a:effectLst/>
                <a:latin typeface="-apple-system"/>
              </a:rPr>
              <a:t>顯示該網站的多樣屬性</a:t>
            </a:r>
            <a:endParaRPr lang="en-US" altLang="zh-TW" b="0" i="0" dirty="0">
              <a:effectLst/>
              <a:latin typeface="-apple-system"/>
            </a:endParaRPr>
          </a:p>
          <a:p>
            <a:r>
              <a:rPr lang="en-US" altLang="zh-TW" b="0" i="0" dirty="0">
                <a:effectLst/>
                <a:latin typeface="-apple-system"/>
              </a:rPr>
              <a:t>Vary: Cookie, Accept-Encoding </a:t>
            </a:r>
            <a:r>
              <a:rPr lang="zh-TW" altLang="en-US" b="0" i="0" dirty="0">
                <a:effectLst/>
                <a:latin typeface="-apple-system"/>
              </a:rPr>
              <a:t> </a:t>
            </a:r>
            <a:r>
              <a:rPr lang="en-US" altLang="zh-TW" b="0" i="0" dirty="0">
                <a:effectLst/>
                <a:latin typeface="-apple-system"/>
              </a:rPr>
              <a:t>#Vary </a:t>
            </a:r>
            <a:r>
              <a:rPr lang="zh-TW" altLang="en-US" b="0" i="0" dirty="0">
                <a:effectLst/>
                <a:latin typeface="-apple-system"/>
              </a:rPr>
              <a:t>確認自己與該網站連線是否正常的另外方法</a:t>
            </a:r>
            <a:endParaRPr lang="en-US" altLang="zh-TW" b="0" i="0" dirty="0">
              <a:effectLst/>
              <a:latin typeface="-apple-system"/>
            </a:endParaRPr>
          </a:p>
          <a:p>
            <a:r>
              <a:rPr lang="en-US" altLang="zh-TW" b="0" i="0" dirty="0">
                <a:effectLst/>
                <a:latin typeface="-apple-system"/>
              </a:rPr>
              <a:t>X-Backend-Server: developer2.webapp.scl3.mozilla.com </a:t>
            </a:r>
          </a:p>
          <a:p>
            <a:r>
              <a:rPr lang="en-US" altLang="zh-TW" b="0" i="0" dirty="0">
                <a:effectLst/>
                <a:latin typeface="-apple-system"/>
              </a:rPr>
              <a:t>X-Cache-Info: not cacheable; meta data too large </a:t>
            </a:r>
          </a:p>
          <a:p>
            <a:r>
              <a:rPr lang="en-US" altLang="zh-TW" b="0" i="0" dirty="0">
                <a:effectLst/>
                <a:latin typeface="-apple-system"/>
              </a:rPr>
              <a:t>X-</a:t>
            </a:r>
            <a:r>
              <a:rPr lang="en-US" altLang="zh-TW" b="0" i="0" dirty="0" err="1">
                <a:effectLst/>
                <a:latin typeface="-apple-system"/>
              </a:rPr>
              <a:t>kuma</a:t>
            </a:r>
            <a:r>
              <a:rPr lang="en-US" altLang="zh-TW" b="0" i="0" dirty="0">
                <a:effectLst/>
                <a:latin typeface="-apple-system"/>
              </a:rPr>
              <a:t>-revision: 1085259 </a:t>
            </a:r>
          </a:p>
          <a:p>
            <a:r>
              <a:rPr lang="en-US" altLang="zh-TW" b="0" i="0" dirty="0">
                <a:effectLst/>
                <a:latin typeface="-apple-system"/>
              </a:rPr>
              <a:t>x-frame-options: DENY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B3877A8-E448-74AC-4AAB-080E6030D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652" y="3481063"/>
            <a:ext cx="2869056" cy="302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27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993"/>
            <a:ext cx="6892186" cy="656601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796106" y="1628477"/>
            <a:ext cx="51363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4000" b="1" dirty="0">
                <a:solidFill>
                  <a:srgbClr val="FF0000"/>
                </a:solidFill>
                <a:latin typeface="Arial Unicode MS"/>
                <a:ea typeface="ui-monospace"/>
              </a:rPr>
              <a:t>打</a:t>
            </a:r>
            <a:r>
              <a:rPr lang="en-US" altLang="zh-TW" sz="4000" b="1" dirty="0">
                <a:solidFill>
                  <a:srgbClr val="FF0000"/>
                </a:solidFill>
                <a:latin typeface="Arial Unicode MS"/>
                <a:ea typeface="ui-monospace"/>
              </a:rPr>
              <a:t>:</a:t>
            </a:r>
            <a:r>
              <a:rPr lang="zh-TW" altLang="en-US" sz="4000" b="1" dirty="0">
                <a:solidFill>
                  <a:srgbClr val="FF0000"/>
                </a:solidFill>
                <a:latin typeface="Arial Unicode MS"/>
                <a:ea typeface="ui-monospace"/>
              </a:rPr>
              <a:t> </a:t>
            </a:r>
            <a:r>
              <a:rPr lang="zh-TW" altLang="zh-TW" sz="4000" b="1" dirty="0">
                <a:solidFill>
                  <a:srgbClr val="FF0000"/>
                </a:solidFill>
                <a:latin typeface="Arial Unicode MS"/>
                <a:ea typeface="ui-monospace"/>
              </a:rPr>
              <a:t>pip3 install selenium</a:t>
            </a:r>
            <a:r>
              <a:rPr kumimoji="0" lang="zh-TW" altLang="zh-TW" sz="4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zh-TW" altLang="zh-TW" sz="4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184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58" y="1071888"/>
            <a:ext cx="5260932" cy="27009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14695" y="4935348"/>
            <a:ext cx="579838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000" b="1" i="0" dirty="0">
                <a:solidFill>
                  <a:srgbClr val="FF0000"/>
                </a:solidFill>
                <a:effectLst/>
                <a:latin typeface="-apple-system"/>
              </a:rPr>
              <a:t>查看</a:t>
            </a:r>
            <a:r>
              <a:rPr lang="en-US" altLang="zh-TW" sz="6000" b="1" i="0" dirty="0">
                <a:solidFill>
                  <a:srgbClr val="FF0000"/>
                </a:solidFill>
                <a:effectLst/>
                <a:latin typeface="-apple-system"/>
              </a:rPr>
              <a:t>Chrome </a:t>
            </a:r>
            <a:r>
              <a:rPr lang="zh-TW" altLang="en-US" sz="6000" b="1" i="0" dirty="0">
                <a:solidFill>
                  <a:srgbClr val="FF0000"/>
                </a:solidFill>
                <a:effectLst/>
                <a:latin typeface="-apple-system"/>
              </a:rPr>
              <a:t>版本</a:t>
            </a:r>
          </a:p>
        </p:txBody>
      </p:sp>
    </p:spTree>
    <p:extLst>
      <p:ext uri="{BB962C8B-B14F-4D97-AF65-F5344CB8AC3E}">
        <p14:creationId xmlns:p14="http://schemas.microsoft.com/office/powerpoint/2010/main" val="3104906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43" y="1668397"/>
            <a:ext cx="4813060" cy="160435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15110" y="4283994"/>
            <a:ext cx="87059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6000" b="1" i="0" dirty="0">
                <a:solidFill>
                  <a:srgbClr val="FF0000"/>
                </a:solidFill>
                <a:effectLst/>
                <a:latin typeface="-apple-system"/>
              </a:rPr>
              <a:t>下載與</a:t>
            </a:r>
            <a:r>
              <a:rPr lang="en-US" altLang="zh-TW" sz="6000" b="1" i="0" dirty="0">
                <a:solidFill>
                  <a:srgbClr val="FF0000"/>
                </a:solidFill>
                <a:effectLst/>
                <a:latin typeface="-apple-system"/>
              </a:rPr>
              <a:t>Chrome</a:t>
            </a:r>
            <a:r>
              <a:rPr lang="zh-TW" altLang="en-US" sz="6000" b="1" i="0" dirty="0">
                <a:solidFill>
                  <a:srgbClr val="FF0000"/>
                </a:solidFill>
                <a:effectLst/>
                <a:latin typeface="-apple-system"/>
              </a:rPr>
              <a:t>接近的版本</a:t>
            </a:r>
          </a:p>
        </p:txBody>
      </p:sp>
    </p:spTree>
    <p:extLst>
      <p:ext uri="{BB962C8B-B14F-4D97-AF65-F5344CB8AC3E}">
        <p14:creationId xmlns:p14="http://schemas.microsoft.com/office/powerpoint/2010/main" val="2149692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613"/>
            <a:ext cx="4679449" cy="352379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12819" y="4384202"/>
            <a:ext cx="120503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6000" b="1" i="0" dirty="0">
                <a:solidFill>
                  <a:srgbClr val="FF0000"/>
                </a:solidFill>
                <a:effectLst/>
                <a:latin typeface="-apple-system"/>
              </a:rPr>
              <a:t>選擇</a:t>
            </a:r>
            <a:r>
              <a:rPr lang="en-US" altLang="zh-TW" sz="6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hlinkClick r:id="rId3"/>
              </a:rPr>
              <a:t>chromedriver_win32.zip</a:t>
            </a:r>
            <a:r>
              <a:rPr lang="zh-TW" altLang="en-US" sz="6000" b="1" i="0" dirty="0">
                <a:solidFill>
                  <a:srgbClr val="FF0000"/>
                </a:solidFill>
                <a:effectLst/>
                <a:latin typeface="-apple-system"/>
              </a:rPr>
              <a:t>版本</a:t>
            </a:r>
          </a:p>
        </p:txBody>
      </p:sp>
    </p:spTree>
    <p:extLst>
      <p:ext uri="{BB962C8B-B14F-4D97-AF65-F5344CB8AC3E}">
        <p14:creationId xmlns:p14="http://schemas.microsoft.com/office/powerpoint/2010/main" val="2673292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17" y="780483"/>
            <a:ext cx="9735333" cy="14513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15110" y="4283994"/>
            <a:ext cx="87059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6000" b="1" i="0" dirty="0">
                <a:solidFill>
                  <a:srgbClr val="FF0000"/>
                </a:solidFill>
                <a:effectLst/>
                <a:latin typeface="-apple-system"/>
              </a:rPr>
              <a:t>放在需要執行的目錄裡面</a:t>
            </a:r>
          </a:p>
        </p:txBody>
      </p:sp>
    </p:spTree>
    <p:extLst>
      <p:ext uri="{BB962C8B-B14F-4D97-AF65-F5344CB8AC3E}">
        <p14:creationId xmlns:p14="http://schemas.microsoft.com/office/powerpoint/2010/main" val="2598676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98" y="1265788"/>
            <a:ext cx="4936885" cy="23022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15110" y="4283994"/>
            <a:ext cx="87059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6000" b="1" i="0" dirty="0">
                <a:solidFill>
                  <a:srgbClr val="FF0000"/>
                </a:solidFill>
                <a:effectLst/>
                <a:latin typeface="-apple-system"/>
              </a:rPr>
              <a:t>放在需要執行的目錄裡面</a:t>
            </a:r>
          </a:p>
        </p:txBody>
      </p:sp>
    </p:spTree>
    <p:extLst>
      <p:ext uri="{BB962C8B-B14F-4D97-AF65-F5344CB8AC3E}">
        <p14:creationId xmlns:p14="http://schemas.microsoft.com/office/powerpoint/2010/main" val="1402134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025" y="367022"/>
            <a:ext cx="9670093" cy="606633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334005" y="2843408"/>
            <a:ext cx="5123146" cy="52609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326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91615" cy="647084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62805" y="5839511"/>
            <a:ext cx="57115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6000" b="1" i="0" dirty="0">
                <a:solidFill>
                  <a:srgbClr val="FF0000"/>
                </a:solidFill>
                <a:effectLst/>
                <a:latin typeface="-apple-system"/>
              </a:rPr>
              <a:t>建議使</a:t>
            </a:r>
            <a:r>
              <a:rPr lang="en-US" altLang="zh-TW" sz="6000" b="1" i="0" dirty="0" err="1">
                <a:solidFill>
                  <a:srgbClr val="FF0000"/>
                </a:solidFill>
                <a:effectLst/>
                <a:latin typeface="-apple-system"/>
              </a:rPr>
              <a:t>VScode</a:t>
            </a:r>
            <a:endParaRPr lang="zh-TW" altLang="en-US" sz="60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30922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7" y="36078"/>
            <a:ext cx="10073682" cy="682192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579998" y="5839511"/>
            <a:ext cx="32943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6000" b="1" i="0" dirty="0">
                <a:solidFill>
                  <a:srgbClr val="FF0000"/>
                </a:solidFill>
                <a:effectLst/>
                <a:latin typeface="-apple-system"/>
              </a:rPr>
              <a:t>執行結果</a:t>
            </a:r>
          </a:p>
        </p:txBody>
      </p:sp>
    </p:spTree>
    <p:extLst>
      <p:ext uri="{BB962C8B-B14F-4D97-AF65-F5344CB8AC3E}">
        <p14:creationId xmlns:p14="http://schemas.microsoft.com/office/powerpoint/2010/main" val="1796958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78636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31923" y="5839511"/>
            <a:ext cx="85424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6000" b="1" dirty="0">
                <a:solidFill>
                  <a:srgbClr val="FF0000"/>
                </a:solidFill>
                <a:latin typeface="-apple-system"/>
              </a:rPr>
              <a:t>打</a:t>
            </a:r>
            <a:r>
              <a:rPr lang="en-US" altLang="zh-TW" sz="6000" b="1" dirty="0">
                <a:solidFill>
                  <a:srgbClr val="FF0000"/>
                </a:solidFill>
                <a:latin typeface="-apple-system"/>
              </a:rPr>
              <a:t>!pip install </a:t>
            </a:r>
            <a:r>
              <a:rPr lang="en-US" altLang="zh-TW" sz="6000" b="1" dirty="0" err="1">
                <a:solidFill>
                  <a:srgbClr val="FF0000"/>
                </a:solidFill>
                <a:latin typeface="-apple-system"/>
              </a:rPr>
              <a:t>yfinance</a:t>
            </a:r>
            <a:endParaRPr lang="zh-TW" altLang="en-US" sz="60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4901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148D8AF5-6DBF-B5B1-8312-37E930493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97753"/>
            <a:ext cx="3278292" cy="251608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3CF18AB-E05F-B36A-BE49-C43771A9D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744" y="643466"/>
            <a:ext cx="3523035" cy="262466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349F584-A0B8-5F65-76C5-B9292A6EE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8764" y="696337"/>
            <a:ext cx="3239769" cy="251892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9EE355EA-A663-B808-21B7-016603FC4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67" y="3648249"/>
            <a:ext cx="3278292" cy="250789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2EB3715-87B6-A431-DD48-56E279C4E9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2601" y="3589863"/>
            <a:ext cx="3525324" cy="264399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1763E5E-7778-36D9-E7D9-C12B042DA9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8763" y="3644299"/>
            <a:ext cx="3239769" cy="253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51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91900" cy="25527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5588"/>
            <a:ext cx="7978883" cy="264353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579998" y="5839511"/>
            <a:ext cx="32943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6000" b="1" i="0" dirty="0">
                <a:solidFill>
                  <a:srgbClr val="FF0000"/>
                </a:solidFill>
                <a:effectLst/>
                <a:latin typeface="-apple-system"/>
              </a:rPr>
              <a:t>執行結果</a:t>
            </a:r>
          </a:p>
        </p:txBody>
      </p:sp>
    </p:spTree>
    <p:extLst>
      <p:ext uri="{BB962C8B-B14F-4D97-AF65-F5344CB8AC3E}">
        <p14:creationId xmlns:p14="http://schemas.microsoft.com/office/powerpoint/2010/main" val="3577549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41618" cy="63047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200384" y="2829203"/>
            <a:ext cx="584965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b="1" dirty="0">
                <a:solidFill>
                  <a:srgbClr val="FF0000"/>
                </a:solidFill>
                <a:latin typeface="-apple-system"/>
              </a:rPr>
              <a:t>period == &gt; 7</a:t>
            </a:r>
            <a:r>
              <a:rPr lang="zh-TW" altLang="en-US" sz="4400" b="1" dirty="0">
                <a:solidFill>
                  <a:srgbClr val="FF0000"/>
                </a:solidFill>
                <a:latin typeface="-apple-system"/>
              </a:rPr>
              <a:t>天</a:t>
            </a:r>
          </a:p>
          <a:p>
            <a:r>
              <a:rPr lang="en-US" altLang="zh-TW" sz="4400" b="1" dirty="0">
                <a:solidFill>
                  <a:srgbClr val="FF0000"/>
                </a:solidFill>
                <a:latin typeface="-apple-system"/>
              </a:rPr>
              <a:t>interval == &gt;</a:t>
            </a:r>
            <a:r>
              <a:rPr lang="zh-TW" altLang="en-US" sz="4400" b="1" dirty="0">
                <a:solidFill>
                  <a:srgbClr val="FF0000"/>
                </a:solidFill>
                <a:latin typeface="-apple-system"/>
              </a:rPr>
              <a:t>每一分鐘</a:t>
            </a:r>
            <a:endParaRPr lang="zh-TW" altLang="en-US" sz="44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27212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77442" cy="66387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504009" y="2743293"/>
            <a:ext cx="470513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8800" b="1" dirty="0">
                <a:solidFill>
                  <a:srgbClr val="FF0000"/>
                </a:solidFill>
                <a:latin typeface="-apple-system"/>
              </a:rPr>
              <a:t>單一股票</a:t>
            </a:r>
            <a:endParaRPr lang="zh-TW" altLang="en-US" sz="88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12129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58525" cy="54768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532059" y="5476875"/>
            <a:ext cx="527259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600" b="1" dirty="0">
                <a:solidFill>
                  <a:srgbClr val="FF0000"/>
                </a:solidFill>
                <a:latin typeface="-apple-system"/>
              </a:rPr>
              <a:t>多隻股票下載</a:t>
            </a:r>
            <a:endParaRPr lang="zh-TW" altLang="en-US" sz="66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291966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5438"/>
            <a:ext cx="10059314" cy="68934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31923" y="5839511"/>
            <a:ext cx="85424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6000" b="1" dirty="0">
                <a:solidFill>
                  <a:srgbClr val="FF0000"/>
                </a:solidFill>
                <a:latin typeface="-apple-system"/>
              </a:rPr>
              <a:t>打</a:t>
            </a:r>
            <a:r>
              <a:rPr lang="en-US" altLang="zh-TW" sz="6000" b="1" dirty="0">
                <a:solidFill>
                  <a:srgbClr val="FF0000"/>
                </a:solidFill>
                <a:latin typeface="-apple-system"/>
              </a:rPr>
              <a:t>!pip install </a:t>
            </a:r>
            <a:r>
              <a:rPr lang="en-US" altLang="zh-TW" sz="6000" b="1" dirty="0" err="1">
                <a:solidFill>
                  <a:srgbClr val="FF0000"/>
                </a:solidFill>
                <a:latin typeface="-apple-system"/>
              </a:rPr>
              <a:t>FinMind</a:t>
            </a:r>
            <a:endParaRPr lang="zh-TW" altLang="en-US" sz="60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26766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065"/>
            <a:ext cx="8961622" cy="362504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" y="4170547"/>
            <a:ext cx="1002082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400" b="1" dirty="0">
                <a:solidFill>
                  <a:srgbClr val="FF0000"/>
                </a:solidFill>
                <a:latin typeface="-apple-system"/>
              </a:rPr>
              <a:t>捉 </a:t>
            </a:r>
            <a:r>
              <a:rPr lang="en-US" altLang="zh-TW" sz="4400" b="1" dirty="0">
                <a:solidFill>
                  <a:srgbClr val="FF0000"/>
                </a:solidFill>
                <a:latin typeface="-apple-system"/>
              </a:rPr>
              <a:t>0050 </a:t>
            </a:r>
            <a:r>
              <a:rPr lang="zh-TW" altLang="en-US" sz="4400" b="1" dirty="0">
                <a:solidFill>
                  <a:srgbClr val="FF0000"/>
                </a:solidFill>
                <a:latin typeface="-apple-system"/>
              </a:rPr>
              <a:t>資料，開始時間寫 </a:t>
            </a:r>
            <a:r>
              <a:rPr lang="en-US" altLang="zh-TW" sz="4400" b="1" dirty="0">
                <a:solidFill>
                  <a:srgbClr val="FF0000"/>
                </a:solidFill>
                <a:latin typeface="-apple-system"/>
              </a:rPr>
              <a:t>2000-01-01 (0050 </a:t>
            </a:r>
            <a:r>
              <a:rPr lang="zh-TW" altLang="en-US" sz="4400" b="1" dirty="0">
                <a:solidFill>
                  <a:srgbClr val="FF0000"/>
                </a:solidFill>
                <a:latin typeface="-apple-system"/>
              </a:rPr>
              <a:t>上市時間是 </a:t>
            </a:r>
            <a:r>
              <a:rPr lang="en-US" altLang="zh-TW" sz="4400" b="1" dirty="0">
                <a:solidFill>
                  <a:srgbClr val="FF0000"/>
                </a:solidFill>
                <a:latin typeface="-apple-system"/>
              </a:rPr>
              <a:t>2003-06)</a:t>
            </a:r>
            <a:endParaRPr lang="en-US" altLang="zh-TW" sz="44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99828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DE8425A-A2F3-62DC-8C4E-998812B5A777}"/>
              </a:ext>
            </a:extLst>
          </p:cNvPr>
          <p:cNvSpPr txBox="1"/>
          <p:nvPr/>
        </p:nvSpPr>
        <p:spPr>
          <a:xfrm>
            <a:off x="0" y="705602"/>
            <a:ext cx="126021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>
                <a:effectLst/>
                <a:latin typeface="Courier New" panose="02070309020205020404" pitchFamily="49" charset="0"/>
              </a:rPr>
              <a:t>requests</a:t>
            </a: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dirty="0">
                <a:latin typeface="Courier New" panose="02070309020205020404" pitchFamily="49" charset="0"/>
              </a:rPr>
              <a:t>bs4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latin typeface="Courier New" panose="02070309020205020404" pitchFamily="49" charset="0"/>
              </a:rPr>
              <a:t>BeautifulSoup</a:t>
            </a:r>
            <a:r>
              <a:rPr lang="en-US" altLang="zh-TW" dirty="0"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#BeautifulSoup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是一個用來解析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HTML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結構的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Python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套件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TW" b="0" dirty="0">
                <a:effectLst/>
                <a:latin typeface="Courier New" panose="02070309020205020404" pitchFamily="49" charset="0"/>
              </a:rPr>
              <a:t>resp = </a:t>
            </a:r>
            <a:r>
              <a:rPr lang="en-US" altLang="zh-TW" b="0" dirty="0" err="1">
                <a:effectLst/>
                <a:latin typeface="Courier New" panose="02070309020205020404" pitchFamily="49" charset="0"/>
              </a:rPr>
              <a:t>requests.get</a:t>
            </a:r>
            <a:r>
              <a:rPr lang="en-US" altLang="zh-TW" b="0" dirty="0"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‘https://www.youtube.com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/’)#</a:t>
            </a:r>
            <a:r>
              <a:rPr lang="zh-TW" altLang="en-US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向指定資源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zh-TW" altLang="en-US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網站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zh-TW" altLang="en-US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提交請求，可額外設定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params</a:t>
            </a:r>
            <a:r>
              <a:rPr lang="zh-TW" altLang="en-US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參數</a:t>
            </a:r>
            <a:endParaRPr lang="en-US" altLang="zh-TW" b="0" dirty="0">
              <a:solidFill>
                <a:srgbClr val="FF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#resp.text</a:t>
            </a:r>
            <a:r>
              <a:rPr lang="zh-TW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#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以字串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(str)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形式顯示網頁內容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#resp.status_code</a:t>
            </a:r>
            <a:endParaRPr lang="en-US" altLang="zh-TW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#resp.headers['content-type']</a:t>
            </a:r>
            <a:endParaRPr lang="en-US" altLang="zh-TW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 err="1">
                <a:effectLst/>
                <a:latin typeface="Courier New" panose="02070309020205020404" pitchFamily="49" charset="0"/>
              </a:rPr>
              <a:t>resp.headers</a:t>
            </a:r>
            <a:r>
              <a:rPr lang="en-US" altLang="zh-TW" b="0" dirty="0">
                <a:effectLst/>
                <a:latin typeface="Courier New" panose="02070309020205020404" pitchFamily="49" charset="0"/>
              </a:rPr>
              <a:t>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'content-Encoding'</a:t>
            </a:r>
            <a:r>
              <a:rPr lang="en-US" altLang="zh-TW" b="0" dirty="0"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zh-TW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#resp.headers['Date']</a:t>
            </a:r>
            <a:endParaRPr lang="en-US" altLang="zh-TW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#soup = </a:t>
            </a:r>
            <a:r>
              <a:rPr lang="en-US" altLang="zh-TW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BeautifulSoup</a:t>
            </a:r>
            <a:r>
              <a:rPr lang="en-US" altLang="zh-TW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(resp.text,'</a:t>
            </a:r>
            <a:r>
              <a:rPr lang="en-US" altLang="zh-TW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html.parser</a:t>
            </a:r>
            <a:r>
              <a:rPr lang="en-US" altLang="zh-TW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')</a:t>
            </a:r>
            <a:endParaRPr lang="en-US" altLang="zh-TW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#print(soup.find(‘title’).text)</a:t>
            </a:r>
            <a:r>
              <a:rPr lang="zh-TW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#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顯示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title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標頭的字</a:t>
            </a:r>
          </a:p>
          <a:p>
            <a:endParaRPr lang="en-US" altLang="zh-TW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038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5C17D98-5159-7C7E-D3CD-90A35C88F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189" y="300719"/>
            <a:ext cx="9007621" cy="625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04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682" y="0"/>
            <a:ext cx="10734806" cy="723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600" b="0" dirty="0">
                <a:effectLst/>
                <a:latin typeface="Courier New" panose="02070309020205020404" pitchFamily="49" charset="0"/>
              </a:rPr>
              <a:t>requests</a:t>
            </a:r>
          </a:p>
          <a:p>
            <a:r>
              <a:rPr lang="en-US" altLang="zh-TW" sz="16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600" b="0" dirty="0">
                <a:effectLst/>
                <a:latin typeface="Courier New" panose="02070309020205020404" pitchFamily="49" charset="0"/>
              </a:rPr>
              <a:t>bs4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6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600" b="0" dirty="0" err="1">
                <a:effectLst/>
                <a:latin typeface="Courier New" panose="02070309020205020404" pitchFamily="49" charset="0"/>
              </a:rPr>
              <a:t>BeautifulSoup</a:t>
            </a:r>
            <a:endParaRPr lang="en-US" altLang="zh-TW" sz="1600" b="0" dirty="0">
              <a:effectLst/>
              <a:latin typeface="Courier New" panose="02070309020205020404" pitchFamily="49" charset="0"/>
            </a:endParaRPr>
          </a:p>
          <a:p>
            <a:br>
              <a:rPr lang="en-US" altLang="zh-TW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zh-TW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TW" sz="16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600" b="0" dirty="0">
                <a:effectLst/>
                <a:latin typeface="Courier New" panose="02070309020205020404" pitchFamily="49" charset="0"/>
              </a:rPr>
              <a:t>main():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sz="1600" b="0" dirty="0">
                <a:effectLst/>
                <a:latin typeface="Courier New" panose="02070309020205020404" pitchFamily="49" charset="0"/>
              </a:rPr>
              <a:t>url1 =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'http://jwlin.github.io/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py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-scraping-analysis-book/ch1/connect.html'</a:t>
            </a:r>
            <a:endParaRPr lang="en-US" altLang="zh-TW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sz="1600" b="0" dirty="0" err="1">
                <a:effectLst/>
                <a:latin typeface="Courier New" panose="02070309020205020404" pitchFamily="49" charset="0"/>
              </a:rPr>
              <a:t>bad_url</a:t>
            </a:r>
            <a:r>
              <a:rPr lang="en-US" altLang="zh-TW" sz="1600" b="0" dirty="0"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'http://non-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existed.domain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/connect.html'</a:t>
            </a:r>
            <a:endParaRPr lang="en-US" altLang="zh-TW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sz="16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zh-TW" altLang="en-US" sz="16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取得</a:t>
            </a:r>
            <a:r>
              <a:rPr lang="en-US" altLang="zh-TW" sz="16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url1 h1</a:t>
            </a:r>
            <a:r>
              <a:rPr lang="zh-TW" altLang="en-US" sz="16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的內容</a:t>
            </a:r>
            <a:r>
              <a:rPr lang="en-US" altLang="zh-TW" sz="16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zh-TW" altLang="en-US" sz="16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歡迎來到 </a:t>
            </a:r>
            <a:r>
              <a:rPr lang="en-US" altLang="zh-TW" sz="1600" b="1" i="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Pycone</a:t>
            </a:r>
            <a:r>
              <a:rPr lang="en-US" altLang="zh-TW" sz="16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zh-TW" altLang="en-US" sz="16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松果城市！</a:t>
            </a:r>
            <a:r>
              <a:rPr lang="en-US" altLang="zh-TW" sz="16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600" dirty="0">
                <a:solidFill>
                  <a:srgbClr val="D4D4D4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1600" b="0" dirty="0">
                <a:effectLst/>
                <a:latin typeface="Courier New" panose="02070309020205020404" pitchFamily="49" charset="0"/>
              </a:rPr>
              <a:t>text1 = </a:t>
            </a:r>
            <a:r>
              <a:rPr lang="en-US" altLang="zh-TW" sz="1600" b="0" dirty="0" err="1">
                <a:effectLst/>
                <a:latin typeface="Courier New" panose="02070309020205020404" pitchFamily="49" charset="0"/>
              </a:rPr>
              <a:t>get_tag_text</a:t>
            </a:r>
            <a:r>
              <a:rPr lang="en-US" altLang="zh-TW" sz="1600" b="0" dirty="0">
                <a:effectLst/>
                <a:latin typeface="Courier New" panose="02070309020205020404" pitchFamily="49" charset="0"/>
              </a:rPr>
              <a:t>(url1,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‘h1’</a:t>
            </a:r>
            <a:r>
              <a:rPr lang="en-US" altLang="zh-TW" sz="1600" b="0" dirty="0">
                <a:effectLst/>
                <a:latin typeface="Courier New" panose="02070309020205020404" pitchFamily="49" charset="0"/>
              </a:rPr>
              <a:t>)</a:t>
            </a:r>
            <a:endParaRPr lang="en-US" altLang="zh-TW" sz="1600" dirty="0">
              <a:latin typeface="Courier New" panose="02070309020205020404" pitchFamily="49" charset="0"/>
            </a:endParaRPr>
          </a:p>
          <a:p>
            <a:r>
              <a:rPr lang="en-US" altLang="zh-TW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    print</a:t>
            </a:r>
            <a:r>
              <a:rPr lang="en-US" altLang="zh-TW" sz="1600" b="0" dirty="0">
                <a:effectLst/>
                <a:latin typeface="Courier New" panose="02070309020205020404" pitchFamily="49" charset="0"/>
              </a:rPr>
              <a:t>(text1)</a:t>
            </a:r>
          </a:p>
          <a:p>
            <a:r>
              <a:rPr lang="en-US" altLang="zh-TW" sz="1600" b="0" dirty="0">
                <a:effectLst/>
                <a:latin typeface="Courier New" panose="02070309020205020404" pitchFamily="49" charset="0"/>
              </a:rPr>
              <a:t>    </a:t>
            </a:r>
            <a:r>
              <a:rPr lang="en-US" altLang="zh-TW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#</a:t>
            </a:r>
            <a:r>
              <a:rPr lang="zh-TW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取得</a:t>
            </a:r>
            <a:r>
              <a:rPr lang="en-US" altLang="zh-TW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url1</a:t>
            </a:r>
            <a:r>
              <a:rPr lang="zh-TW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h2</a:t>
            </a:r>
            <a:r>
              <a:rPr lang="zh-TW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的內容</a:t>
            </a:r>
            <a:r>
              <a:rPr lang="en-US" altLang="zh-TW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(Exception: ‘</a:t>
            </a:r>
            <a:r>
              <a:rPr lang="en-US" altLang="zh-TW" sz="16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NoneType</a:t>
            </a:r>
            <a:r>
              <a:rPr lang="en-US" altLang="zh-TW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’ object has no attribute ‘text’)</a:t>
            </a:r>
            <a:r>
              <a:rPr lang="zh-TW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沒有</a:t>
            </a:r>
            <a:r>
              <a:rPr lang="en-US" altLang="zh-TW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h2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sz="1600" b="0" dirty="0">
                <a:effectLst/>
                <a:latin typeface="Courier New" panose="02070309020205020404" pitchFamily="49" charset="0"/>
              </a:rPr>
              <a:t>text2 = </a:t>
            </a:r>
            <a:r>
              <a:rPr lang="en-US" altLang="zh-TW" sz="1600" b="0" dirty="0" err="1">
                <a:effectLst/>
                <a:latin typeface="Courier New" panose="02070309020205020404" pitchFamily="49" charset="0"/>
              </a:rPr>
              <a:t>get_tag_text</a:t>
            </a:r>
            <a:r>
              <a:rPr lang="en-US" altLang="zh-TW" sz="1600" b="0" dirty="0">
                <a:effectLst/>
                <a:latin typeface="Courier New" panose="02070309020205020404" pitchFamily="49" charset="0"/>
              </a:rPr>
              <a:t>(url1,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‘h2‘</a:t>
            </a:r>
            <a:r>
              <a:rPr lang="en-US" altLang="zh-TW" sz="1600" b="0" dirty="0"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TW" sz="1600" b="0" dirty="0">
                <a:effectLst/>
                <a:latin typeface="Courier New" panose="02070309020205020404" pitchFamily="49" charset="0"/>
              </a:rPr>
              <a:t>(text2)</a:t>
            </a:r>
          </a:p>
          <a:p>
            <a:r>
              <a:rPr lang="en-US" altLang="zh-TW" sz="1600" b="0" dirty="0">
                <a:effectLst/>
                <a:latin typeface="Courier New" panose="02070309020205020404" pitchFamily="49" charset="0"/>
              </a:rPr>
              <a:t>    </a:t>
            </a:r>
            <a:r>
              <a:rPr lang="en-US" altLang="zh-TW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#</a:t>
            </a:r>
            <a:r>
              <a:rPr lang="zh-TW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取得</a:t>
            </a:r>
            <a:r>
              <a:rPr lang="en-US" altLang="zh-TW" sz="16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bad_url</a:t>
            </a:r>
            <a:r>
              <a:rPr lang="zh-TW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h1</a:t>
            </a:r>
            <a:r>
              <a:rPr lang="zh-TW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的內容</a:t>
            </a:r>
            <a:r>
              <a:rPr lang="en-US" altLang="zh-TW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(None)</a:t>
            </a:r>
            <a:r>
              <a:rPr lang="zh-TW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無法連接該網站</a:t>
            </a:r>
            <a:endParaRPr lang="en-US" altLang="zh-TW" sz="1600" b="1" dirty="0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zh-TW" sz="1600" b="0" dirty="0">
                <a:effectLst/>
                <a:latin typeface="Courier New" panose="02070309020205020404" pitchFamily="49" charset="0"/>
              </a:rPr>
              <a:t>  text3 = </a:t>
            </a:r>
            <a:r>
              <a:rPr lang="en-US" altLang="zh-TW" sz="1600" b="0" dirty="0" err="1">
                <a:effectLst/>
                <a:latin typeface="Courier New" panose="02070309020205020404" pitchFamily="49" charset="0"/>
              </a:rPr>
              <a:t>get_tag_text</a:t>
            </a:r>
            <a:r>
              <a:rPr lang="en-US" altLang="zh-TW" sz="1600" b="0" dirty="0"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600" b="0" dirty="0" err="1">
                <a:effectLst/>
                <a:latin typeface="Courier New" panose="02070309020205020404" pitchFamily="49" charset="0"/>
              </a:rPr>
              <a:t>bad_url</a:t>
            </a:r>
            <a:r>
              <a:rPr lang="en-US" altLang="zh-TW" sz="1600" b="0" dirty="0"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'h1</a:t>
            </a:r>
            <a:r>
              <a:rPr lang="en-US" altLang="zh-TW" sz="1600" b="0" dirty="0">
                <a:effectLst/>
                <a:latin typeface="Courier New" panose="02070309020205020404" pitchFamily="49" charset="0"/>
              </a:rPr>
              <a:t>‘)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TW" sz="1600" b="0" dirty="0">
                <a:effectLst/>
                <a:latin typeface="Courier New" panose="02070309020205020404" pitchFamily="49" charset="0"/>
              </a:rPr>
              <a:t>(text3)</a:t>
            </a:r>
          </a:p>
          <a:p>
            <a:br>
              <a:rPr lang="en-US" altLang="zh-TW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TW" sz="16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600" b="0" dirty="0" err="1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get_tag_text</a:t>
            </a:r>
            <a:r>
              <a:rPr lang="en-US" altLang="zh-TW" sz="1600" b="0" dirty="0"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tag</a:t>
            </a:r>
            <a:r>
              <a:rPr lang="en-US" altLang="zh-TW" sz="1600" b="0" dirty="0"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sz="16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lang="en-US" altLang="zh-TW" sz="1600" b="0" dirty="0"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zh-TW" sz="1600" b="0" dirty="0">
                <a:effectLst/>
                <a:latin typeface="Courier New" panose="02070309020205020404" pitchFamily="49" charset="0"/>
              </a:rPr>
              <a:t>resp = </a:t>
            </a:r>
            <a:r>
              <a:rPr lang="en-US" altLang="zh-TW" sz="1600" b="0" dirty="0" err="1">
                <a:effectLst/>
                <a:latin typeface="Courier New" panose="02070309020205020404" pitchFamily="49" charset="0"/>
              </a:rPr>
              <a:t>requests.get</a:t>
            </a:r>
            <a:r>
              <a:rPr lang="en-US" altLang="zh-TW" sz="1600" b="0" dirty="0"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600" b="0" dirty="0" err="1">
                <a:effectLst/>
                <a:latin typeface="Courier New" panose="02070309020205020404" pitchFamily="49" charset="0"/>
              </a:rPr>
              <a:t>url</a:t>
            </a:r>
            <a:r>
              <a:rPr lang="en-US" altLang="zh-TW" sz="1600" b="0" dirty="0"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zh-TW" sz="16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600" b="0" dirty="0" err="1">
                <a:effectLst/>
                <a:latin typeface="Courier New" panose="02070309020205020404" pitchFamily="49" charset="0"/>
              </a:rPr>
              <a:t>resp.status_code</a:t>
            </a:r>
            <a:r>
              <a:rPr lang="en-US" altLang="zh-TW" sz="1600" b="0" dirty="0">
                <a:effectLst/>
                <a:latin typeface="Courier New" panose="02070309020205020404" pitchFamily="49" charset="0"/>
              </a:rPr>
              <a:t> == 200: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r>
              <a:rPr lang="en-US" altLang="zh-TW" sz="1600" b="0" dirty="0">
                <a:effectLst/>
                <a:latin typeface="Courier New" panose="02070309020205020404" pitchFamily="49" charset="0"/>
              </a:rPr>
              <a:t>soup = </a:t>
            </a:r>
            <a:r>
              <a:rPr lang="en-US" altLang="zh-TW" sz="1600" b="0" dirty="0" err="1">
                <a:effectLst/>
                <a:latin typeface="Courier New" panose="02070309020205020404" pitchFamily="49" charset="0"/>
              </a:rPr>
              <a:t>BeautifulSoup</a:t>
            </a:r>
            <a:r>
              <a:rPr lang="en-US" altLang="zh-TW" sz="1600" b="0" dirty="0"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600" b="0" dirty="0" err="1">
                <a:effectLst/>
                <a:latin typeface="Courier New" panose="02070309020205020404" pitchFamily="49" charset="0"/>
              </a:rPr>
              <a:t>resp.text</a:t>
            </a:r>
            <a:r>
              <a:rPr lang="en-US" altLang="zh-TW" sz="1600" b="0" dirty="0"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html.parser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sz="1600" b="0" dirty="0"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600" b="0" dirty="0" err="1">
                <a:effectLst/>
                <a:latin typeface="Courier New" panose="02070309020205020404" pitchFamily="49" charset="0"/>
              </a:rPr>
              <a:t>soup.find</a:t>
            </a:r>
            <a:r>
              <a:rPr lang="en-US" altLang="zh-TW" sz="1600" b="0" dirty="0">
                <a:effectLst/>
                <a:latin typeface="Courier New" panose="02070309020205020404" pitchFamily="49" charset="0"/>
              </a:rPr>
              <a:t>(tag).text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sz="16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except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600" b="0" dirty="0">
                <a:effectLst/>
                <a:latin typeface="Courier New" panose="02070309020205020404" pitchFamily="49" charset="0"/>
              </a:rPr>
              <a:t>Exception </a:t>
            </a:r>
            <a:r>
              <a:rPr lang="en-US" altLang="zh-TW" sz="16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600" b="0" dirty="0">
                <a:effectLst/>
                <a:latin typeface="Courier New" panose="02070309020205020404" pitchFamily="49" charset="0"/>
              </a:rPr>
              <a:t>e: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zh-TW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TW" sz="1600" b="0" dirty="0"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'Exception: %s'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600" b="0" dirty="0">
                <a:effectLst/>
                <a:latin typeface="Courier New" panose="02070309020205020404" pitchFamily="49" charset="0"/>
              </a:rPr>
              <a:t>%(e))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sz="16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None</a:t>
            </a:r>
            <a:br>
              <a:rPr lang="en-US" altLang="zh-TW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zh-TW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TW" sz="16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__name__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600" b="0" dirty="0">
                <a:effectLst/>
                <a:latin typeface="Courier New" panose="02070309020205020404" pitchFamily="49" charset="0"/>
              </a:rPr>
              <a:t>==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'__main__'</a:t>
            </a:r>
            <a:r>
              <a:rPr lang="en-US" altLang="zh-TW" sz="1600" b="0" dirty="0"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altLang="zh-TW" sz="1600" b="0" dirty="0">
                <a:effectLst/>
                <a:latin typeface="Courier New" panose="02070309020205020404" pitchFamily="49" charset="0"/>
              </a:rPr>
              <a:t> main()</a:t>
            </a:r>
          </a:p>
        </p:txBody>
      </p:sp>
    </p:spTree>
    <p:extLst>
      <p:ext uri="{BB962C8B-B14F-4D97-AF65-F5344CB8AC3E}">
        <p14:creationId xmlns:p14="http://schemas.microsoft.com/office/powerpoint/2010/main" val="1064258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653644"/>
            <a:ext cx="11002962" cy="558523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45515" y="-163458"/>
            <a:ext cx="769933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6600" b="1" i="0" dirty="0">
                <a:solidFill>
                  <a:srgbClr val="FF0000"/>
                </a:solidFill>
                <a:effectLst/>
                <a:latin typeface="-apple-system"/>
              </a:rPr>
              <a:t>按 </a:t>
            </a:r>
            <a:r>
              <a:rPr lang="en-US" altLang="zh-TW" sz="6600" b="1" i="0" dirty="0">
                <a:solidFill>
                  <a:srgbClr val="FF0000"/>
                </a:solidFill>
                <a:effectLst/>
                <a:latin typeface="-apple-system"/>
              </a:rPr>
              <a:t>F12 == &gt; network</a:t>
            </a:r>
          </a:p>
        </p:txBody>
      </p:sp>
    </p:spTree>
    <p:extLst>
      <p:ext uri="{BB962C8B-B14F-4D97-AF65-F5344CB8AC3E}">
        <p14:creationId xmlns:p14="http://schemas.microsoft.com/office/powerpoint/2010/main" val="25822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22" y="302699"/>
            <a:ext cx="4858794" cy="655530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42138" y="1915862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6000" b="1" i="0" dirty="0">
                <a:solidFill>
                  <a:srgbClr val="FF0000"/>
                </a:solidFill>
                <a:effectLst/>
                <a:latin typeface="-apple-system"/>
              </a:rPr>
              <a:t>再執行</a:t>
            </a:r>
            <a:r>
              <a:rPr lang="en-US" altLang="zh-TW" sz="6000" b="1" i="0" dirty="0">
                <a:solidFill>
                  <a:srgbClr val="FF0000"/>
                </a:solidFill>
                <a:effectLst/>
                <a:latin typeface="-apple-system"/>
              </a:rPr>
              <a:t>refresh</a:t>
            </a:r>
          </a:p>
        </p:txBody>
      </p:sp>
    </p:spTree>
    <p:extLst>
      <p:ext uri="{BB962C8B-B14F-4D97-AF65-F5344CB8AC3E}">
        <p14:creationId xmlns:p14="http://schemas.microsoft.com/office/powerpoint/2010/main" val="259633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12" y="423165"/>
            <a:ext cx="11899726" cy="175636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641536" y="3306964"/>
            <a:ext cx="691727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000" b="1" i="0" dirty="0">
                <a:solidFill>
                  <a:srgbClr val="FF0000"/>
                </a:solidFill>
                <a:effectLst/>
                <a:latin typeface="-apple-system"/>
              </a:rPr>
              <a:t>使用</a:t>
            </a:r>
            <a:r>
              <a:rPr lang="en-US" altLang="zh-TW" sz="6000" b="1" i="0" dirty="0">
                <a:solidFill>
                  <a:srgbClr val="FF0000"/>
                </a:solidFill>
                <a:effectLst/>
                <a:latin typeface="-apple-system"/>
              </a:rPr>
              <a:t>HTML GET</a:t>
            </a:r>
            <a:r>
              <a:rPr lang="zh-TW" altLang="en-US" sz="6000" b="1" i="0" dirty="0">
                <a:solidFill>
                  <a:srgbClr val="FF0000"/>
                </a:solidFill>
                <a:effectLst/>
                <a:latin typeface="-apple-system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133252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908</Words>
  <Application>Microsoft Office PowerPoint</Application>
  <PresentationFormat>寬螢幕</PresentationFormat>
  <Paragraphs>100</Paragraphs>
  <Slides>35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3" baseType="lpstr">
      <vt:lpstr>-apple-system</vt:lpstr>
      <vt:lpstr>Arial Unicode MS</vt:lpstr>
      <vt:lpstr>Arial</vt:lpstr>
      <vt:lpstr>Calibri</vt:lpstr>
      <vt:lpstr>Calibri Light</vt:lpstr>
      <vt:lpstr>Courier New</vt:lpstr>
      <vt:lpstr>Times New Roman</vt:lpstr>
      <vt:lpstr>Office 佈景主題</vt:lpstr>
      <vt:lpstr>Python爬蟲(股票)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Python爬蟲(股票)</dc:title>
  <dc:creator>允妍 李</dc:creator>
  <cp:lastModifiedBy>允妍 李</cp:lastModifiedBy>
  <cp:revision>6</cp:revision>
  <dcterms:created xsi:type="dcterms:W3CDTF">2023-01-01T04:41:14Z</dcterms:created>
  <dcterms:modified xsi:type="dcterms:W3CDTF">2023-01-01T08:13:55Z</dcterms:modified>
</cp:coreProperties>
</file>