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embeddedFontLst>
    <p:embeddedFont>
      <p:font typeface="Bookman Old Style" panose="02050604050505020204" pitchFamily="18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ibre Franklin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zB1fJ44RmH+UaDLsusDZdaeUP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146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Bookman Old Style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25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39" name="Google Shape;39;p2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2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7" name="Google Shape;47;p2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2" name="Google Shape;12;p2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8" name="Google Shape;28;p2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8123416" y="1475235"/>
            <a:ext cx="3425117" cy="195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lang="en-GB" sz="4400">
                <a:solidFill>
                  <a:schemeClr val="lt1"/>
                </a:solidFill>
              </a:rPr>
              <a:t>Blood Bank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600"/>
              <a:t>RASHIDA | SADIA | ALI</a:t>
            </a:r>
            <a:endParaRPr/>
          </a:p>
        </p:txBody>
      </p:sp>
      <p:cxnSp>
        <p:nvCxnSpPr>
          <p:cNvPr id="102" name="Google Shape;102;p1"/>
          <p:cNvCxnSpPr/>
          <p:nvPr/>
        </p:nvCxnSpPr>
        <p:spPr>
          <a:xfrm>
            <a:off x="8176090" y="4508519"/>
            <a:ext cx="310896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0" y="3766458"/>
            <a:ext cx="2661987" cy="275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471105" y="631771"/>
            <a:ext cx="3324718" cy="266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Nurse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4800">
                <a:solidFill>
                  <a:schemeClr val="lt1"/>
                </a:solidFill>
              </a:rPr>
            </a:br>
            <a:r>
              <a:rPr lang="en-GB" sz="2200">
                <a:solidFill>
                  <a:schemeClr val="accent1"/>
                </a:solidFill>
              </a:rPr>
              <a:t>_User stories</a:t>
            </a:r>
            <a:br>
              <a:rPr lang="en-GB" sz="2200">
                <a:solidFill>
                  <a:schemeClr val="accent1"/>
                </a:solidFill>
              </a:rPr>
            </a:br>
            <a:r>
              <a:rPr lang="en-GB" sz="2200">
                <a:solidFill>
                  <a:schemeClr val="accent1"/>
                </a:solidFill>
              </a:rPr>
              <a:t>_Analyse</a:t>
            </a:r>
            <a:br>
              <a:rPr lang="en-GB" sz="2200">
                <a:solidFill>
                  <a:schemeClr val="accent1"/>
                </a:solidFill>
              </a:rPr>
            </a:br>
            <a:r>
              <a:rPr lang="en-GB" sz="2200">
                <a:solidFill>
                  <a:schemeClr val="accent1"/>
                </a:solidFill>
              </a:rPr>
              <a:t>_UML diagrams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8104" y="3294760"/>
            <a:ext cx="4079831" cy="375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976" y="3926530"/>
            <a:ext cx="2252869" cy="248870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4196316" y="233977"/>
            <a:ext cx="5911703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As a Nurse </a:t>
            </a:r>
            <a:r>
              <a:rPr lang="en-GB" sz="16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want to be able to  </a:t>
            </a:r>
            <a:endParaRPr sz="1600" b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to the system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 View the requests.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See the donor appointment time.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 change the appointment time.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Notify the donor if appointment time changes. 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 view the  donor profile.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donor medical history( previous tests. 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I should insert in the system the donor blood group after testing.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approve or reject donor health declaration.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To have access to the automated unique ID number. 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want to see if the donor gave the blood donation history</a:t>
            </a: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I want to be able to enter fills how much blood donation given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if  Donor is not able to donate blood due to any reason.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 Reschedule the appointment of a donor. </a:t>
            </a:r>
            <a:endParaRPr sz="16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Able to contact other users.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Able to print donor information.</a:t>
            </a:r>
            <a:endParaRPr sz="16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notification/ updates from the system.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364779" y="698412"/>
            <a:ext cx="3084844" cy="266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Nurse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4800">
                <a:solidFill>
                  <a:schemeClr val="lt1"/>
                </a:solidFill>
              </a:rPr>
            </a:br>
            <a:r>
              <a:rPr lang="en-GB" sz="2200">
                <a:solidFill>
                  <a:srgbClr val="B2530E"/>
                </a:solidFill>
              </a:rPr>
              <a:t>_Use case diagram</a:t>
            </a:r>
            <a:endParaRPr/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976" y="3926530"/>
            <a:ext cx="2252869" cy="248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4375" y="446361"/>
            <a:ext cx="7612845" cy="59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title"/>
          </p:nvPr>
        </p:nvSpPr>
        <p:spPr>
          <a:xfrm>
            <a:off x="364779" y="698412"/>
            <a:ext cx="3084844" cy="266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Nurse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4800">
                <a:solidFill>
                  <a:schemeClr val="lt1"/>
                </a:solidFill>
              </a:rPr>
            </a:br>
            <a:r>
              <a:rPr lang="en-GB" sz="2200">
                <a:solidFill>
                  <a:srgbClr val="B2530E"/>
                </a:solidFill>
              </a:rPr>
              <a:t>_Activity Diagram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976" y="3926530"/>
            <a:ext cx="2252869" cy="248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B59F26-A157-40A0-A8DB-9A5B4016B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8786"/>
            <a:ext cx="4867275" cy="6772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/>
          <p:nvPr/>
        </p:nvSpPr>
        <p:spPr>
          <a:xfrm>
            <a:off x="2847" y="-354950"/>
            <a:ext cx="12186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 txBox="1">
            <a:spLocks noGrp="1"/>
          </p:cNvSpPr>
          <p:nvPr>
            <p:ph type="title"/>
          </p:nvPr>
        </p:nvSpPr>
        <p:spPr>
          <a:xfrm>
            <a:off x="364779" y="698412"/>
            <a:ext cx="3084844" cy="266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Nurse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4800">
                <a:solidFill>
                  <a:schemeClr val="lt1"/>
                </a:solidFill>
              </a:rPr>
            </a:br>
            <a:r>
              <a:rPr lang="en-GB" sz="2200">
                <a:solidFill>
                  <a:srgbClr val="B2530E"/>
                </a:solidFill>
              </a:rPr>
              <a:t>_Sequence diagram</a:t>
            </a:r>
            <a:endParaRPr/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976" y="3926530"/>
            <a:ext cx="2252869" cy="248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800" y="72150"/>
            <a:ext cx="8052726" cy="6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364779" y="698412"/>
            <a:ext cx="3084844" cy="266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Nurse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4800">
                <a:solidFill>
                  <a:schemeClr val="lt1"/>
                </a:solidFill>
              </a:rPr>
            </a:br>
            <a:r>
              <a:rPr lang="en-GB" sz="2200">
                <a:solidFill>
                  <a:srgbClr val="B2530E"/>
                </a:solidFill>
              </a:rPr>
              <a:t>_State diagram</a:t>
            </a:r>
            <a:endParaRPr/>
          </a:p>
        </p:txBody>
      </p:sp>
      <p:pic>
        <p:nvPicPr>
          <p:cNvPr id="239" name="Google Shape;23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976" y="3926530"/>
            <a:ext cx="2252869" cy="248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8777" y="1211128"/>
            <a:ext cx="2768459" cy="552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875" y="0"/>
            <a:ext cx="5231324" cy="673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482989" y="188049"/>
            <a:ext cx="3084844" cy="339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Admin-istrator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4800">
                <a:solidFill>
                  <a:schemeClr val="l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_User stories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_Analyse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_UML diagrams</a:t>
            </a:r>
            <a:endParaRPr sz="2200">
              <a:solidFill>
                <a:srgbClr val="B2530E"/>
              </a:solidFill>
            </a:endParaRPr>
          </a:p>
        </p:txBody>
      </p:sp>
      <p:pic>
        <p:nvPicPr>
          <p:cNvPr id="249" name="Google Shape;24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2910" y="4016330"/>
            <a:ext cx="2448582" cy="24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898" y="2925432"/>
            <a:ext cx="5307771" cy="393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 txBox="1"/>
          <p:nvPr/>
        </p:nvSpPr>
        <p:spPr>
          <a:xfrm>
            <a:off x="4245058" y="287080"/>
            <a:ext cx="6326372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Administrator I should be able to</a:t>
            </a:r>
            <a:endParaRPr sz="1600" b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login to the system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error message if the login credentials entered is incorrect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create new user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an existing user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view user details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user details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assign user status such as applicant, donor, nurse and admin.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 the profile field which an user can change or cannot change by himself/herself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check a </a:t>
            </a:r>
            <a:r>
              <a:rPr lang="en-GB" sz="1600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wedish person’s contact details by person number and validate if the person number exists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a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wedish person’s medical background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register an applicant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an applicant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get validation message regarding if an applicant is already </a:t>
            </a: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registered by person number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see the applicant’s interview result and the blood test result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approve an applicant as a donor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reject an applicant</a:t>
            </a:r>
            <a:endParaRPr/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SMS to an user directly from the system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 txBox="1">
            <a:spLocks noGrp="1"/>
          </p:cNvSpPr>
          <p:nvPr>
            <p:ph type="title"/>
          </p:nvPr>
        </p:nvSpPr>
        <p:spPr>
          <a:xfrm>
            <a:off x="482989" y="188049"/>
            <a:ext cx="3084844" cy="339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Admin-istrator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_Use case diagrams</a:t>
            </a:r>
            <a:endParaRPr sz="2200">
              <a:solidFill>
                <a:srgbClr val="B2530E"/>
              </a:solidFill>
            </a:endParaRPr>
          </a:p>
        </p:txBody>
      </p:sp>
      <p:pic>
        <p:nvPicPr>
          <p:cNvPr id="259" name="Google Shape;259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2910" y="4016330"/>
            <a:ext cx="2448582" cy="24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9489" y="201996"/>
            <a:ext cx="7560081" cy="64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482989" y="188049"/>
            <a:ext cx="3084844" cy="339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Admin-istrator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_Activity diagrams</a:t>
            </a:r>
            <a:endParaRPr sz="2200">
              <a:solidFill>
                <a:srgbClr val="B2530E"/>
              </a:solidFill>
            </a:endParaRPr>
          </a:p>
        </p:txBody>
      </p:sp>
      <p:pic>
        <p:nvPicPr>
          <p:cNvPr id="268" name="Google Shape;268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2910" y="4016330"/>
            <a:ext cx="2448582" cy="24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7634" y="130397"/>
            <a:ext cx="3452609" cy="659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title"/>
          </p:nvPr>
        </p:nvSpPr>
        <p:spPr>
          <a:xfrm>
            <a:off x="482988" y="188049"/>
            <a:ext cx="3249039" cy="339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Admin-istrator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_Sequence diagrams</a:t>
            </a:r>
            <a:endParaRPr sz="2200">
              <a:solidFill>
                <a:srgbClr val="B2530E"/>
              </a:solidFill>
            </a:endParaRPr>
          </a:p>
        </p:txBody>
      </p:sp>
      <p:pic>
        <p:nvPicPr>
          <p:cNvPr id="277" name="Google Shape;27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2910" y="4016330"/>
            <a:ext cx="2448582" cy="24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1101" y="700556"/>
            <a:ext cx="7784196" cy="557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482988" y="188049"/>
            <a:ext cx="3291569" cy="339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Admin-istrator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_Sequence diagrams</a:t>
            </a:r>
            <a:endParaRPr sz="2200">
              <a:solidFill>
                <a:srgbClr val="B2530E"/>
              </a:solidFill>
            </a:endParaRPr>
          </a:p>
        </p:txBody>
      </p:sp>
      <p:pic>
        <p:nvPicPr>
          <p:cNvPr id="286" name="Google Shape;286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2910" y="4016330"/>
            <a:ext cx="2448582" cy="24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4481" y="794950"/>
            <a:ext cx="7247832" cy="52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5684" y="111214"/>
            <a:ext cx="12186316" cy="67467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0" y="1"/>
            <a:ext cx="4050791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280586" y="-284205"/>
            <a:ext cx="3581200" cy="244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GB" sz="3600" dirty="0">
                <a:solidFill>
                  <a:schemeClr val="lt1"/>
                </a:solidFill>
              </a:rPr>
              <a:t>Welcome</a:t>
            </a:r>
            <a:endParaRPr dirty="0"/>
          </a:p>
        </p:txBody>
      </p:sp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444" y="3243649"/>
            <a:ext cx="3441808" cy="3066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CD393D-CE55-4C9E-83F8-3AB4408B39A0}"/>
              </a:ext>
            </a:extLst>
          </p:cNvPr>
          <p:cNvSpPr txBox="1"/>
          <p:nvPr/>
        </p:nvSpPr>
        <p:spPr>
          <a:xfrm>
            <a:off x="4547286" y="464496"/>
            <a:ext cx="4695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Applicant and Donor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State diagram</a:t>
            </a:r>
            <a:endParaRPr lang="sv-S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0CF17-8E1F-4A49-A698-E788E86D4356}"/>
              </a:ext>
            </a:extLst>
          </p:cNvPr>
          <p:cNvSpPr txBox="1"/>
          <p:nvPr/>
        </p:nvSpPr>
        <p:spPr>
          <a:xfrm>
            <a:off x="4547286" y="2397041"/>
            <a:ext cx="4695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Nurse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State diagram</a:t>
            </a:r>
            <a:endParaRPr lang="sv-SE" sz="1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AE104-DB9B-433E-8140-E916A9CAC74B}"/>
              </a:ext>
            </a:extLst>
          </p:cNvPr>
          <p:cNvSpPr txBox="1"/>
          <p:nvPr/>
        </p:nvSpPr>
        <p:spPr>
          <a:xfrm>
            <a:off x="4547286" y="4114983"/>
            <a:ext cx="4695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State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Class diagram</a:t>
            </a:r>
            <a:endParaRPr lang="sv-S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5E791-3EC6-4A9A-9051-6CBF4CC00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86" y="3015051"/>
            <a:ext cx="5199723" cy="35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19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title"/>
          </p:nvPr>
        </p:nvSpPr>
        <p:spPr>
          <a:xfrm>
            <a:off x="482989" y="188049"/>
            <a:ext cx="3084844" cy="339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Admin-istrator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_State diagrams</a:t>
            </a:r>
            <a:endParaRPr sz="2200">
              <a:solidFill>
                <a:srgbClr val="B2530E"/>
              </a:solidFill>
            </a:endParaRPr>
          </a:p>
        </p:txBody>
      </p:sp>
      <p:pic>
        <p:nvPicPr>
          <p:cNvPr id="295" name="Google Shape;295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2910" y="4016330"/>
            <a:ext cx="2448582" cy="24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665" y="2727203"/>
            <a:ext cx="4918004" cy="402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3699" y="216579"/>
            <a:ext cx="3192713" cy="642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title"/>
          </p:nvPr>
        </p:nvSpPr>
        <p:spPr>
          <a:xfrm>
            <a:off x="116958" y="542261"/>
            <a:ext cx="3450875" cy="572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Class Diagram</a:t>
            </a:r>
            <a:br>
              <a:rPr lang="en-GB" sz="4800">
                <a:solidFill>
                  <a:schemeClr val="l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endParaRPr sz="2200">
              <a:solidFill>
                <a:srgbClr val="B2530E"/>
              </a:solidFill>
            </a:endParaRPr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724" y="4105212"/>
            <a:ext cx="2649914" cy="215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25" y="49625"/>
            <a:ext cx="6765799" cy="67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116958" y="542261"/>
            <a:ext cx="3450875" cy="572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GB" sz="4800">
                <a:solidFill>
                  <a:schemeClr val="lt1"/>
                </a:solidFill>
              </a:rPr>
              <a:t>Thank You</a:t>
            </a:r>
            <a:br>
              <a:rPr lang="en-GB" sz="48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for your time</a:t>
            </a: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QUESTIONS?</a:t>
            </a: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_ALi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_Sadia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_Rashida</a:t>
            </a:r>
            <a:endParaRPr sz="2200">
              <a:solidFill>
                <a:srgbClr val="B2530E"/>
              </a:solidFill>
            </a:endParaRPr>
          </a:p>
        </p:txBody>
      </p:sp>
      <p:pic>
        <p:nvPicPr>
          <p:cNvPr id="314" name="Google Shape;31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5850" y="996802"/>
            <a:ext cx="7243094" cy="486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280586" y="516835"/>
            <a:ext cx="3581200" cy="244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GB" sz="3600" dirty="0">
                <a:solidFill>
                  <a:schemeClr val="lt1"/>
                </a:solidFill>
              </a:rPr>
              <a:t>Blood donation processing in Blood Bank</a:t>
            </a:r>
            <a:endParaRPr dirty="0"/>
          </a:p>
        </p:txBody>
      </p:sp>
      <p:grpSp>
        <p:nvGrpSpPr>
          <p:cNvPr id="112" name="Google Shape;112;p2"/>
          <p:cNvGrpSpPr/>
          <p:nvPr/>
        </p:nvGrpSpPr>
        <p:grpSpPr>
          <a:xfrm>
            <a:off x="4741863" y="1204754"/>
            <a:ext cx="6797675" cy="4519928"/>
            <a:chOff x="0" y="564991"/>
            <a:chExt cx="6797675" cy="4519928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0" y="2824956"/>
              <a:ext cx="6797675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w="19050" cap="flat" cmpd="sng">
              <a:solidFill>
                <a:srgbClr val="F7931B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14" name="Google Shape;114;p2"/>
            <p:cNvSpPr/>
            <p:nvPr/>
          </p:nvSpPr>
          <p:spPr>
            <a:xfrm rot="8100000">
              <a:off x="92381" y="651568"/>
              <a:ext cx="414436" cy="414436"/>
            </a:xfrm>
            <a:prstGeom prst="teardrop">
              <a:avLst>
                <a:gd name="adj" fmla="val 115000"/>
              </a:avLst>
            </a:prstGeom>
            <a:solidFill>
              <a:srgbClr val="F7931B"/>
            </a:solidFill>
            <a:ln w="15875" cap="flat" cmpd="sng">
              <a:solidFill>
                <a:srgbClr val="F793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38421" y="697608"/>
              <a:ext cx="322356" cy="32235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92650" y="1152582"/>
              <a:ext cx="2819433" cy="1672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592650" y="1152582"/>
              <a:ext cx="2819433" cy="1672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5250" rIns="95250" bIns="1428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ibre Franklin"/>
                <a:buNone/>
              </a:pPr>
              <a:r>
                <a:rPr lang="en-GB" sz="15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 person as a applicant can apply for blood donation and he will cross some filters to be a blood donor.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92650" y="564991"/>
              <a:ext cx="2819433" cy="587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592650" y="564991"/>
              <a:ext cx="2819433" cy="587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127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GB" sz="2000" b="1" i="0" u="none" strike="noStrike" cap="none" dirty="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Apply to be a Donor</a:t>
              </a:r>
              <a:endParaRPr dirty="0"/>
            </a:p>
          </p:txBody>
        </p:sp>
        <p:cxnSp>
          <p:nvCxnSpPr>
            <p:cNvPr id="120" name="Google Shape;120;p2"/>
            <p:cNvCxnSpPr/>
            <p:nvPr/>
          </p:nvCxnSpPr>
          <p:spPr>
            <a:xfrm>
              <a:off x="299599" y="1152582"/>
              <a:ext cx="0" cy="1672373"/>
            </a:xfrm>
            <a:prstGeom prst="straightConnector1">
              <a:avLst/>
            </a:prstGeom>
            <a:noFill/>
            <a:ln w="12700" cap="flat" cmpd="sng">
              <a:solidFill>
                <a:srgbClr val="F7931B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2"/>
            <p:cNvSpPr/>
            <p:nvPr/>
          </p:nvSpPr>
          <p:spPr>
            <a:xfrm>
              <a:off x="247594" y="2772072"/>
              <a:ext cx="105498" cy="105766"/>
            </a:xfrm>
            <a:prstGeom prst="ellipse">
              <a:avLst/>
            </a:prstGeom>
            <a:solidFill>
              <a:srgbClr val="F7931B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-2700000">
              <a:off x="1781902" y="4583906"/>
              <a:ext cx="414436" cy="414436"/>
            </a:xfrm>
            <a:prstGeom prst="teardrop">
              <a:avLst>
                <a:gd name="adj" fmla="val 115000"/>
              </a:avLst>
            </a:prstGeom>
            <a:solidFill>
              <a:srgbClr val="E18F2D"/>
            </a:solidFill>
            <a:ln w="15875" cap="flat" cmpd="sng">
              <a:solidFill>
                <a:srgbClr val="E18F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27942" y="4629947"/>
              <a:ext cx="322356" cy="32235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82171" y="2824956"/>
              <a:ext cx="2819433" cy="1672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2282171" y="2824956"/>
              <a:ext cx="2819433" cy="1672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42875" rIns="0" bIns="952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ibre Franklin"/>
                <a:buNone/>
              </a:pPr>
              <a:r>
                <a:rPr lang="en-GB" sz="15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When registering approved nurse will make an appointment to get test and if that is approved, donor can give blood donation.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282171" y="4497329"/>
              <a:ext cx="2819433" cy="587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2282171" y="4497329"/>
              <a:ext cx="2819433" cy="587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127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GB" sz="2000" b="1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Get blood donation</a:t>
              </a:r>
              <a:endParaRPr/>
            </a:p>
          </p:txBody>
        </p:sp>
        <p:cxnSp>
          <p:nvCxnSpPr>
            <p:cNvPr id="128" name="Google Shape;128;p2"/>
            <p:cNvCxnSpPr/>
            <p:nvPr/>
          </p:nvCxnSpPr>
          <p:spPr>
            <a:xfrm>
              <a:off x="1989120" y="2824956"/>
              <a:ext cx="0" cy="1672373"/>
            </a:xfrm>
            <a:prstGeom prst="straightConnector1">
              <a:avLst/>
            </a:prstGeom>
            <a:noFill/>
            <a:ln w="12700" cap="flat" cmpd="sng">
              <a:solidFill>
                <a:srgbClr val="E88F27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29" name="Google Shape;129;p2"/>
            <p:cNvSpPr/>
            <p:nvPr/>
          </p:nvSpPr>
          <p:spPr>
            <a:xfrm>
              <a:off x="1937115" y="2772072"/>
              <a:ext cx="105498" cy="105766"/>
            </a:xfrm>
            <a:prstGeom prst="ellipse">
              <a:avLst/>
            </a:prstGeom>
            <a:solidFill>
              <a:srgbClr val="E88F2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8100000">
              <a:off x="3471423" y="651568"/>
              <a:ext cx="414436" cy="414436"/>
            </a:xfrm>
            <a:prstGeom prst="teardrop">
              <a:avLst>
                <a:gd name="adj" fmla="val 115000"/>
              </a:avLst>
            </a:prstGeom>
            <a:solidFill>
              <a:srgbClr val="CC8B3D"/>
            </a:solidFill>
            <a:ln w="15875" cap="flat" cmpd="sng">
              <a:solidFill>
                <a:srgbClr val="CC8B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517463" y="697608"/>
              <a:ext cx="322356" cy="32235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971692" y="1152582"/>
              <a:ext cx="2819433" cy="1672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3971692" y="1152582"/>
              <a:ext cx="2819433" cy="1672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5250" rIns="95250" bIns="1428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ibre Franklin"/>
                <a:buNone/>
              </a:pPr>
              <a:r>
                <a:rPr lang="en-GB" sz="15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Administrator is controlling all processing between Donor and Nurse. When Blood has taken, Admin should send it to blood stock to share between hospitals. </a:t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971692" y="564991"/>
              <a:ext cx="2819433" cy="587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3971692" y="564991"/>
              <a:ext cx="2819433" cy="587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127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GB" sz="2000" b="1" i="0" u="none" strike="noStrike" cap="none" dirty="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Send it </a:t>
              </a:r>
              <a:r>
                <a:rPr lang="en-GB" sz="2000" b="1" dirty="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to </a:t>
              </a:r>
              <a:r>
                <a:rPr lang="en-GB" sz="2000" b="1" i="0" u="none" strike="noStrike" cap="none" dirty="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Stock</a:t>
              </a:r>
              <a:endParaRPr dirty="0"/>
            </a:p>
          </p:txBody>
        </p:sp>
        <p:cxnSp>
          <p:nvCxnSpPr>
            <p:cNvPr id="136" name="Google Shape;136;p2"/>
            <p:cNvCxnSpPr/>
            <p:nvPr/>
          </p:nvCxnSpPr>
          <p:spPr>
            <a:xfrm>
              <a:off x="3678641" y="1152582"/>
              <a:ext cx="0" cy="1672373"/>
            </a:xfrm>
            <a:prstGeom prst="straightConnector1">
              <a:avLst/>
            </a:prstGeom>
            <a:noFill/>
            <a:ln w="12700" cap="flat" cmpd="sng">
              <a:solidFill>
                <a:srgbClr val="DB8E3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37" name="Google Shape;137;p2"/>
            <p:cNvSpPr/>
            <p:nvPr/>
          </p:nvSpPr>
          <p:spPr>
            <a:xfrm>
              <a:off x="3626636" y="2772072"/>
              <a:ext cx="105498" cy="105766"/>
            </a:xfrm>
            <a:prstGeom prst="ellipse">
              <a:avLst/>
            </a:prstGeom>
            <a:solidFill>
              <a:srgbClr val="DB8E3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86" y="3443321"/>
            <a:ext cx="3441808" cy="30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492370" y="516834"/>
            <a:ext cx="3084844" cy="333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GB" sz="3600">
                <a:solidFill>
                  <a:schemeClr val="lt1"/>
                </a:solidFill>
              </a:rPr>
              <a:t>Applicant</a:t>
            </a:r>
            <a:br>
              <a:rPr lang="en-GB" sz="3600">
                <a:solidFill>
                  <a:schemeClr val="lt1"/>
                </a:solidFill>
              </a:rPr>
            </a:br>
            <a:br>
              <a:rPr lang="en-GB" sz="3600">
                <a:solidFill>
                  <a:schemeClr val="l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_User stories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_Analyse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_UML diagrams</a:t>
            </a:r>
            <a:br>
              <a:rPr lang="en-GB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4168920" y="546442"/>
            <a:ext cx="6134027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Applicant: </a:t>
            </a:r>
            <a:endParaRPr sz="28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can choose my region first to get related info in my region.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can change the language.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can read about, how to be a blood donor.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can see Blood Bank contact info.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would know what I do after blood giving. 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can navigate the nearest blood station to me.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would like to see common questions and answers.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would like to see questions in different categories.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can search keywords to find my same question.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can share the answers with others via social media.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would like to have special icon to change page for handicap persons.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Choice criteria:</a:t>
            </a:r>
            <a:endParaRPr sz="2800" b="0" i="0" u="none" strike="noStrike" cap="none">
              <a:solidFill>
                <a:srgbClr val="B253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Zoom in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Zoom out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High Contrast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Low contrast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669" y="314245"/>
            <a:ext cx="2361905" cy="65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145" y="3961391"/>
            <a:ext cx="2550348" cy="23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492370" y="516834"/>
            <a:ext cx="3084844" cy="333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GB" sz="3600">
                <a:solidFill>
                  <a:schemeClr val="lt1"/>
                </a:solidFill>
              </a:rPr>
              <a:t>Donor</a:t>
            </a:r>
            <a:br>
              <a:rPr lang="en-GB" sz="3600">
                <a:solidFill>
                  <a:schemeClr val="lt1"/>
                </a:solidFill>
              </a:rPr>
            </a:br>
            <a:br>
              <a:rPr lang="en-GB" sz="3600">
                <a:solidFill>
                  <a:schemeClr val="l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_User stories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_Analyse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_UML diagrams</a:t>
            </a:r>
            <a:br>
              <a:rPr lang="en-GB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222" y="4219100"/>
            <a:ext cx="2054378" cy="190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3987" y="2699729"/>
            <a:ext cx="3601609" cy="3963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 txBox="1"/>
          <p:nvPr/>
        </p:nvSpPr>
        <p:spPr>
          <a:xfrm>
            <a:off x="4169430" y="516834"/>
            <a:ext cx="599550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As a Donor, </a:t>
            </a:r>
            <a:endParaRPr sz="1600" b="0" i="0" u="none" strike="noStrike" cap="none" dirty="0">
              <a:solidFill>
                <a:srgbClr val="B253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would like to have all Applicant accessibility.</a:t>
            </a:r>
            <a:endParaRPr dirty="0"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would like to be notified when I am accepted as a Donor.</a:t>
            </a:r>
            <a:endParaRPr dirty="0"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can change my password.</a:t>
            </a:r>
            <a:endParaRPr dirty="0"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can see my contact details on my page.</a:t>
            </a:r>
            <a:endParaRPr dirty="0"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should fill in a health declaration before each blood donation.</a:t>
            </a:r>
            <a:endParaRPr dirty="0"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would like to see my blood test details.</a:t>
            </a:r>
            <a:endParaRPr dirty="0"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can request to rebook my donation time.</a:t>
            </a:r>
            <a:endParaRPr dirty="0"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can print my booked time.</a:t>
            </a:r>
            <a:endParaRPr dirty="0"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would like to be notified when I can give blood again.</a:t>
            </a:r>
            <a:endParaRPr dirty="0"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B2530E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B2530E"/>
                </a:solidFill>
                <a:latin typeface="Arial"/>
                <a:ea typeface="Arial"/>
                <a:cs typeface="Arial"/>
                <a:sym typeface="Arial"/>
              </a:rPr>
              <a:t>I can see my blood donations history.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B253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258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GB" sz="3600">
                <a:solidFill>
                  <a:schemeClr val="lt1"/>
                </a:solidFill>
              </a:rPr>
              <a:t>Applicant &amp; Donor</a:t>
            </a:r>
            <a:br>
              <a:rPr lang="en-GB" sz="3600">
                <a:solidFill>
                  <a:schemeClr val="lt1"/>
                </a:solidFill>
              </a:rPr>
            </a:br>
            <a:br>
              <a:rPr lang="en-GB" sz="36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accent1"/>
                </a:solidFill>
              </a:rPr>
              <a:t>_Use</a:t>
            </a:r>
            <a:r>
              <a:rPr lang="en-GB" sz="2000">
                <a:solidFill>
                  <a:srgbClr val="B2530E"/>
                </a:solidFill>
              </a:rPr>
              <a:t> </a:t>
            </a:r>
            <a:r>
              <a:rPr lang="en-GB" sz="2000">
                <a:solidFill>
                  <a:schemeClr val="accent1"/>
                </a:solidFill>
              </a:rPr>
              <a:t>case</a:t>
            </a:r>
            <a:r>
              <a:rPr lang="en-GB" sz="2000">
                <a:solidFill>
                  <a:srgbClr val="B2530E"/>
                </a:solidFill>
              </a:rPr>
              <a:t> </a:t>
            </a:r>
            <a:r>
              <a:rPr lang="en-GB" sz="2000">
                <a:solidFill>
                  <a:schemeClr val="accent1"/>
                </a:solidFill>
              </a:rPr>
              <a:t>Diagram</a:t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6459" y="425064"/>
            <a:ext cx="7009888" cy="6161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222" y="4219100"/>
            <a:ext cx="2054378" cy="190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258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GB" sz="3600">
                <a:solidFill>
                  <a:schemeClr val="lt1"/>
                </a:solidFill>
              </a:rPr>
              <a:t>Donor</a:t>
            </a:r>
            <a:br>
              <a:rPr lang="en-GB" sz="3600">
                <a:solidFill>
                  <a:schemeClr val="lt1"/>
                </a:solidFill>
              </a:rPr>
            </a:br>
            <a:br>
              <a:rPr lang="en-GB" sz="2000">
                <a:solidFill>
                  <a:srgbClr val="B2530E"/>
                </a:solidFill>
              </a:rPr>
            </a:br>
            <a:r>
              <a:rPr lang="en-GB" sz="2000">
                <a:solidFill>
                  <a:schemeClr val="accent1"/>
                </a:solidFill>
              </a:rPr>
              <a:t>_Activity Diagram</a:t>
            </a:r>
            <a:endParaRPr sz="3600">
              <a:solidFill>
                <a:schemeClr val="accent1"/>
              </a:solidFill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7492" y="323489"/>
            <a:ext cx="7139773" cy="621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222" y="4219100"/>
            <a:ext cx="2054378" cy="190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212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GB" sz="3600">
                <a:solidFill>
                  <a:schemeClr val="lt1"/>
                </a:solidFill>
              </a:rPr>
              <a:t>Donor</a:t>
            </a:r>
            <a:br>
              <a:rPr lang="en-GB" sz="3600">
                <a:solidFill>
                  <a:schemeClr val="lt1"/>
                </a:solidFill>
              </a:rPr>
            </a:br>
            <a:br>
              <a:rPr lang="en-GB" sz="2000">
                <a:solidFill>
                  <a:srgbClr val="B2530E"/>
                </a:solidFill>
              </a:rPr>
            </a:br>
            <a:r>
              <a:rPr lang="en-GB" sz="2000">
                <a:solidFill>
                  <a:srgbClr val="B2530E"/>
                </a:solidFill>
              </a:rPr>
              <a:t>_Sequence Diagram</a:t>
            </a:r>
            <a:endParaRPr sz="3600">
              <a:solidFill>
                <a:srgbClr val="B2530E"/>
              </a:solidFill>
            </a:endParaRPr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222" y="4219100"/>
            <a:ext cx="2054378" cy="190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9751" y="338137"/>
            <a:ext cx="6915150" cy="6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212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GB" sz="3600">
                <a:solidFill>
                  <a:schemeClr val="lt1"/>
                </a:solidFill>
              </a:rPr>
              <a:t>Donor</a:t>
            </a:r>
            <a:br>
              <a:rPr lang="en-GB" sz="3600">
                <a:solidFill>
                  <a:schemeClr val="lt1"/>
                </a:solidFill>
              </a:rPr>
            </a:br>
            <a:br>
              <a:rPr lang="en-GB" sz="2000">
                <a:solidFill>
                  <a:srgbClr val="B2530E"/>
                </a:solidFill>
              </a:rPr>
            </a:br>
            <a:r>
              <a:rPr lang="en-GB" sz="2000">
                <a:solidFill>
                  <a:schemeClr val="accent1"/>
                </a:solidFill>
              </a:rPr>
              <a:t>_State Diagram</a:t>
            </a:r>
            <a:endParaRPr sz="3600">
              <a:solidFill>
                <a:schemeClr val="accent1"/>
              </a:solidFill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186" y="132907"/>
            <a:ext cx="4720588" cy="659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222" y="4219100"/>
            <a:ext cx="2054378" cy="190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832</Words>
  <Application>Microsoft Office PowerPoint</Application>
  <PresentationFormat>Widescreen</PresentationFormat>
  <Paragraphs>114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Libre Franklin</vt:lpstr>
      <vt:lpstr>Bookman Old Style</vt:lpstr>
      <vt:lpstr>Arial</vt:lpstr>
      <vt:lpstr>Calibri</vt:lpstr>
      <vt:lpstr>1_RetrospectVTI</vt:lpstr>
      <vt:lpstr>1_RetrospectVTI</vt:lpstr>
      <vt:lpstr>Blood Bank</vt:lpstr>
      <vt:lpstr>Welcome</vt:lpstr>
      <vt:lpstr>Blood donation processing in Blood Bank</vt:lpstr>
      <vt:lpstr>Applicant  _User stories _Analyse _UML diagrams </vt:lpstr>
      <vt:lpstr>Donor  _User stories _Analyse _UML diagrams </vt:lpstr>
      <vt:lpstr>Applicant &amp; Donor  _Use case Diagram</vt:lpstr>
      <vt:lpstr>Donor  _Activity Diagram</vt:lpstr>
      <vt:lpstr>Donor  _Sequence Diagram</vt:lpstr>
      <vt:lpstr>Donor  _State Diagram</vt:lpstr>
      <vt:lpstr>Nurse  _User stories _Analyse _UML diagrams</vt:lpstr>
      <vt:lpstr>Nurse  _Use case diagram</vt:lpstr>
      <vt:lpstr>Nurse  _Activity Diagram</vt:lpstr>
      <vt:lpstr>Nurse  _Sequence diagram</vt:lpstr>
      <vt:lpstr>Nurse  _State diagram</vt:lpstr>
      <vt:lpstr>Admin-istrator  _User stories _Analyse _UML diagrams</vt:lpstr>
      <vt:lpstr>Admin-istrator  _Use case diagrams</vt:lpstr>
      <vt:lpstr>Admin-istrator  _Activity diagrams</vt:lpstr>
      <vt:lpstr>Admin-istrator  _Sequence diagrams</vt:lpstr>
      <vt:lpstr>Admin-istrator  _Sequence diagrams</vt:lpstr>
      <vt:lpstr>Admin-istrator  _State diagrams</vt:lpstr>
      <vt:lpstr>Class Diagram          </vt:lpstr>
      <vt:lpstr>Thank You for your time   QUESTIONS?      _ALi _Sadia _Rashida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</dc:title>
  <dc:creator>rima.aneta@gmail.com</dc:creator>
  <cp:lastModifiedBy>rima.aneta@gmail.com</cp:lastModifiedBy>
  <cp:revision>13</cp:revision>
  <dcterms:created xsi:type="dcterms:W3CDTF">2020-10-26T17:08:41Z</dcterms:created>
  <dcterms:modified xsi:type="dcterms:W3CDTF">2020-10-28T08:53:23Z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