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  <p:sldId id="262" r:id="rId9"/>
    <p:sldId id="305" r:id="rId10"/>
    <p:sldId id="263" r:id="rId11"/>
    <p:sldId id="264" r:id="rId12"/>
    <p:sldId id="306" r:id="rId13"/>
    <p:sldId id="266" r:id="rId14"/>
    <p:sldId id="270" r:id="rId15"/>
    <p:sldId id="267" r:id="rId16"/>
    <p:sldId id="271" r:id="rId17"/>
    <p:sldId id="272" r:id="rId18"/>
    <p:sldId id="273" r:id="rId19"/>
    <p:sldId id="268" r:id="rId20"/>
    <p:sldId id="269" r:id="rId21"/>
    <p:sldId id="283" r:id="rId22"/>
    <p:sldId id="284" r:id="rId23"/>
    <p:sldId id="274" r:id="rId24"/>
    <p:sldId id="275" r:id="rId25"/>
    <p:sldId id="307" r:id="rId26"/>
    <p:sldId id="276" r:id="rId27"/>
    <p:sldId id="277" r:id="rId28"/>
    <p:sldId id="304" r:id="rId29"/>
    <p:sldId id="278" r:id="rId30"/>
    <p:sldId id="279" r:id="rId31"/>
    <p:sldId id="280" r:id="rId32"/>
    <p:sldId id="281" r:id="rId33"/>
    <p:sldId id="286" r:id="rId34"/>
    <p:sldId id="287" r:id="rId35"/>
    <p:sldId id="288" r:id="rId36"/>
    <p:sldId id="289" r:id="rId37"/>
    <p:sldId id="290" r:id="rId38"/>
    <p:sldId id="302" r:id="rId39"/>
    <p:sldId id="291" r:id="rId40"/>
    <p:sldId id="292" r:id="rId41"/>
    <p:sldId id="295" r:id="rId42"/>
    <p:sldId id="293" r:id="rId43"/>
    <p:sldId id="294" r:id="rId44"/>
    <p:sldId id="296" r:id="rId45"/>
    <p:sldId id="297" r:id="rId46"/>
    <p:sldId id="298" r:id="rId47"/>
    <p:sldId id="299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A9D8-E8F7-3841-B558-4C157A7D8AB2}" type="datetimeFigureOut">
              <a:rPr kumimoji="1" lang="zh-CN" altLang="en-US" smtClean="0"/>
              <a:t>11-8-5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BDE0D-9016-EA44-87C6-37C75BFFED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14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87%BD%E6%95%B0" TargetMode="External"/><Relationship Id="rId4" Type="http://schemas.openxmlformats.org/officeDocument/2006/relationships/hyperlink" Target="http://zh.wikipedia.org/wiki/%E9%80%92%E5%BD%92" TargetMode="External"/><Relationship Id="rId5" Type="http://schemas.openxmlformats.org/officeDocument/2006/relationships/hyperlink" Target="http://zh.wikipedia.org/wiki/%E5%BD%A2%E5%BC%8F%E7%B3%BB%E7%BB%9F" TargetMode="External"/><Relationship Id="rId6" Type="http://schemas.openxmlformats.org/officeDocument/2006/relationships/hyperlink" Target="http://zh.wikipedia.org/wiki/%E9%98%BF%E9%9A%86%E4%BD%90%C2%B7%E9%82%B1%E5%A5%87" TargetMode="External"/><Relationship Id="rId7" Type="http://schemas.openxmlformats.org/officeDocument/2006/relationships/hyperlink" Target="http://zh.wikipedia.org/wiki/%E6%96%AF%E8%92%82%E8%8A%AC%C2%B7%E7%A7%91%E5%B0%94%C2%B7%E5%85%8B%E8%8E%B1%E5%B0%BC" TargetMode="External"/><Relationship Id="rId8" Type="http://schemas.openxmlformats.org/officeDocument/2006/relationships/hyperlink" Target="http://zh.wikipedia.org/wiki/20%E4%B8%96%E7%BA%AA" TargetMode="External"/><Relationship Id="rId9" Type="http://schemas.openxmlformats.org/officeDocument/2006/relationships/hyperlink" Target="http://zh.wikipedia.org/wiki/1930%E5%B9%B4%E4%BB%A3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会议笔记(11-8-5 23:36) -----</a:t>
            </a:r>
          </a:p>
          <a:p>
            <a:r>
              <a:rPr kumimoji="1" lang="zh-CN" altLang="en-US"/>
              <a:t>我想做个小调查，这里有多少人对clojure有了解，至少敲过几行代码的。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45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1" dirty="0" smtClean="0"/>
              <a:t>Symbols</a:t>
            </a:r>
            <a:r>
              <a:rPr kumimoji="1" lang="zh-CN" altLang="en-US" b="0" i="0" dirty="0" smtClean="0"/>
              <a:t>可以用于变量名，类名，用来指代某个东西。布尔类型，</a:t>
            </a:r>
            <a:r>
              <a:rPr kumimoji="1" lang="en-US" altLang="zh-CN" b="0" i="0" dirty="0" smtClean="0"/>
              <a:t>nil</a:t>
            </a:r>
            <a:r>
              <a:rPr kumimoji="1" lang="zh-CN" altLang="en-US" b="0" i="0" dirty="0" smtClean="0"/>
              <a:t>和</a:t>
            </a:r>
            <a:r>
              <a:rPr kumimoji="1" lang="en-US" altLang="zh-CN" b="0" i="0" dirty="0" smtClean="0"/>
              <a:t>false</a:t>
            </a:r>
            <a:r>
              <a:rPr kumimoji="1" lang="zh-CN" altLang="en-US" b="0" i="0" dirty="0" smtClean="0"/>
              <a:t>都为假，其他都为真，比如空字符串也为真。整数相除产生</a:t>
            </a:r>
            <a:r>
              <a:rPr kumimoji="1" lang="en-US" altLang="zh-CN" b="0" i="0" dirty="0" smtClean="0"/>
              <a:t>ratio</a:t>
            </a:r>
            <a:r>
              <a:rPr kumimoji="1" lang="zh-CN" altLang="en-US" b="0" i="0" dirty="0" smtClean="0"/>
              <a:t>，如果要整除要用</a:t>
            </a:r>
            <a:r>
              <a:rPr kumimoji="1" lang="en-US" altLang="zh-CN" b="0" i="0" dirty="0" err="1" smtClean="0"/>
              <a:t>quot</a:t>
            </a:r>
            <a:r>
              <a:rPr kumimoji="1" lang="zh-CN" altLang="en-US" b="0" i="0" dirty="0" smtClean="0"/>
              <a:t>函数</a:t>
            </a:r>
            <a:endParaRPr lang="en-US" altLang="zh-CN" b="1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3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以阶乘为例。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recur</a:t>
            </a:r>
            <a:r>
              <a:rPr kumimoji="1" lang="zh-CN" altLang="en-US" dirty="0" smtClean="0"/>
              <a:t>不是尾递归优化，他们不是递归，利用</a:t>
            </a:r>
            <a:r>
              <a:rPr kumimoji="1" lang="en-US" altLang="zh-CN" dirty="0" err="1" smtClean="0"/>
              <a:t>goto</a:t>
            </a:r>
            <a:r>
              <a:rPr kumimoji="1" lang="zh-CN" altLang="en-US" dirty="0" smtClean="0"/>
              <a:t>指令做跳转的。</a:t>
            </a:r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支持相互递归的尾递归优化，</a:t>
            </a:r>
            <a:r>
              <a:rPr kumimoji="1" lang="en-US" altLang="zh-CN" dirty="0" smtClean="0"/>
              <a:t>trampoline</a:t>
            </a:r>
            <a:r>
              <a:rPr kumimoji="1" lang="zh-CN" altLang="en-US" dirty="0" smtClean="0"/>
              <a:t>函数支持。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67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模型其实是</a:t>
            </a:r>
            <a:r>
              <a:rPr kumimoji="1" lang="en-US" altLang="zh-CN" dirty="0" smtClean="0"/>
              <a:t>FP</a:t>
            </a:r>
            <a:r>
              <a:rPr kumimoji="1" lang="zh-CN" altLang="en-US" dirty="0" smtClean="0"/>
              <a:t>中的两个高阶函数</a:t>
            </a:r>
            <a:r>
              <a:rPr kumimoji="1" lang="en-US" altLang="zh-CN" dirty="0" smtClean="0"/>
              <a:t>,map</a:t>
            </a:r>
            <a:r>
              <a:rPr kumimoji="1" lang="zh-CN" altLang="en-US" dirty="0" smtClean="0"/>
              <a:t>做变化，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做归约。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66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结合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705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状态：</a:t>
            </a:r>
            <a:r>
              <a:rPr lang="en-US" altLang="zh-CN" dirty="0" smtClean="0"/>
              <a:t>RUNNING, COMMITTING, RETRY, KILLED and COMMITTED.</a:t>
            </a:r>
            <a:r>
              <a:rPr lang="zh-CN" altLang="en-US" dirty="0" smtClean="0"/>
              <a:t>最多重试一万次</a:t>
            </a:r>
            <a:r>
              <a:rPr lang="en-US" altLang="zh-CN" dirty="0" smtClean="0"/>
              <a:t>.</a:t>
            </a:r>
            <a:r>
              <a:rPr lang="en-US" altLang="zh-CN" sz="1200" dirty="0" smtClean="0">
                <a:solidFill>
                  <a:srgbClr val="FFC000"/>
                </a:solidFill>
              </a:rPr>
              <a:t> Commute</a:t>
            </a:r>
            <a:r>
              <a:rPr lang="zh-CN" altLang="en-US" sz="1200" dirty="0" smtClean="0">
                <a:solidFill>
                  <a:srgbClr val="FFC000"/>
                </a:solidFill>
              </a:rPr>
              <a:t>，不做写冲突检查，不取得</a:t>
            </a:r>
            <a:r>
              <a:rPr lang="en-US" altLang="zh-CN" sz="1200" dirty="0" smtClean="0">
                <a:solidFill>
                  <a:srgbClr val="FFC000"/>
                </a:solidFill>
              </a:rPr>
              <a:t>ref</a:t>
            </a:r>
            <a:r>
              <a:rPr lang="zh-CN" altLang="en-US" sz="1200" dirty="0" smtClean="0">
                <a:solidFill>
                  <a:srgbClr val="FFC000"/>
                </a:solidFill>
              </a:rPr>
              <a:t>的</a:t>
            </a:r>
            <a:r>
              <a:rPr lang="en-US" altLang="zh-CN" sz="1200" dirty="0" smtClean="0">
                <a:solidFill>
                  <a:srgbClr val="FFC000"/>
                </a:solidFill>
              </a:rPr>
              <a:t>ownership</a:t>
            </a:r>
            <a:r>
              <a:rPr lang="zh-CN" altLang="en-US" sz="1200" dirty="0" smtClean="0">
                <a:solidFill>
                  <a:srgbClr val="FFC000"/>
                </a:solidFill>
              </a:rPr>
              <a:t>，计算立即可见，但是在</a:t>
            </a:r>
            <a:r>
              <a:rPr lang="en-US" altLang="zh-CN" sz="1200" dirty="0" smtClean="0">
                <a:solidFill>
                  <a:srgbClr val="FFC000"/>
                </a:solidFill>
              </a:rPr>
              <a:t>commit</a:t>
            </a:r>
            <a:r>
              <a:rPr lang="zh-CN" altLang="en-US" sz="1200" dirty="0" smtClean="0">
                <a:solidFill>
                  <a:srgbClr val="FFC000"/>
                </a:solidFill>
              </a:rPr>
              <a:t>的时候如果发现</a:t>
            </a:r>
            <a:r>
              <a:rPr lang="en-US" altLang="zh-CN" sz="1200" dirty="0" smtClean="0">
                <a:solidFill>
                  <a:srgbClr val="FFC000"/>
                </a:solidFill>
              </a:rPr>
              <a:t>ref</a:t>
            </a:r>
            <a:r>
              <a:rPr lang="zh-CN" altLang="en-US" sz="1200" dirty="0" smtClean="0">
                <a:solidFill>
                  <a:srgbClr val="FFC000"/>
                </a:solidFill>
              </a:rPr>
              <a:t>值被其他事务更改了，重新运行计算。</a:t>
            </a:r>
            <a:endParaRPr lang="en-US" altLang="zh-CN" sz="1200" dirty="0" smtClean="0">
              <a:solidFill>
                <a:srgbClr val="FFC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23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干了多少点跟主题无关的事情？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类，包装器，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异常，关闭文件，关闭的时候也要处理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异常。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41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程序猿修炼之道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90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动态语言，是指程序在运行时可以改变其结构：新的函数可以被引进，已有的函数可以被删除等在结构上的变化。</a:t>
            </a:r>
            <a:r>
              <a:rPr lang="fr-FR" altLang="zh-CN" i="1" dirty="0" err="1" smtClean="0"/>
              <a:t>hickey</a:t>
            </a:r>
            <a:r>
              <a:rPr lang="fr-FR" altLang="zh-CN" dirty="0" smtClean="0"/>
              <a:t> 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fr-FR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hɪkɪ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67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约翰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麦卡锡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01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演算是等价于图灵机的，计算能力是一样的，设计计算理论，恕不展开，可参考刘未鹏的科普博客。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处理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，一般我们都称为</a:t>
            </a:r>
            <a:r>
              <a:rPr kumimoji="1" lang="en-US" altLang="zh-CN" dirty="0" smtClean="0"/>
              <a:t>s-expression,</a:t>
            </a:r>
            <a:r>
              <a:rPr kumimoji="1" lang="zh-CN" altLang="en-US" dirty="0" smtClean="0"/>
              <a:t>符号表达式，符号表达式是递归定义</a:t>
            </a:r>
            <a:r>
              <a:rPr lang="en-US" altLang="zh-CN" b="1" dirty="0" err="1" smtClean="0"/>
              <a:t>λ</a:t>
            </a:r>
            <a:r>
              <a:rPr lang="zh-CN" altLang="en-US" b="1" dirty="0" smtClean="0"/>
              <a:t>演算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lambda calculus</a:t>
            </a:r>
            <a:r>
              <a:rPr lang="zh-CN" altLang="en-US" dirty="0" smtClean="0"/>
              <a:t>）是一套用于研究</a:t>
            </a:r>
            <a:r>
              <a:rPr lang="zh-CN" altLang="en-US" dirty="0" smtClean="0">
                <a:hlinkClick r:id="rId3" tooltip="函数"/>
              </a:rPr>
              <a:t>函数</a:t>
            </a:r>
            <a:r>
              <a:rPr lang="zh-CN" altLang="en-US" dirty="0" smtClean="0"/>
              <a:t>定义、函数应用和</a:t>
            </a:r>
            <a:r>
              <a:rPr lang="zh-CN" altLang="en-US" dirty="0" smtClean="0">
                <a:hlinkClick r:id="rId4" tooltip="递归"/>
              </a:rPr>
              <a:t>递归</a:t>
            </a:r>
            <a:r>
              <a:rPr lang="zh-CN" altLang="en-US" dirty="0" smtClean="0"/>
              <a:t>的</a:t>
            </a:r>
            <a:r>
              <a:rPr lang="zh-CN" altLang="en-US" dirty="0" smtClean="0">
                <a:hlinkClick r:id="rId5" tooltip="形式系统"/>
              </a:rPr>
              <a:t>形式系统</a:t>
            </a:r>
            <a:r>
              <a:rPr lang="zh-CN" altLang="en-US" dirty="0" smtClean="0"/>
              <a:t>。它由</a:t>
            </a:r>
            <a:r>
              <a:rPr lang="zh-CN" altLang="en-US" dirty="0" smtClean="0">
                <a:hlinkClick r:id="rId6" tooltip="阿隆佐·邱奇"/>
              </a:rPr>
              <a:t>阿隆佐</a:t>
            </a:r>
            <a:r>
              <a:rPr lang="en-US" altLang="zh-CN" dirty="0" smtClean="0">
                <a:hlinkClick r:id="rId6" tooltip="阿隆佐·邱奇"/>
              </a:rPr>
              <a:t>·</a:t>
            </a:r>
            <a:r>
              <a:rPr lang="zh-CN" altLang="en-US" dirty="0" smtClean="0">
                <a:hlinkClick r:id="rId6" tooltip="阿隆佐·邱奇"/>
              </a:rPr>
              <a:t>邱奇</a:t>
            </a:r>
            <a:r>
              <a:rPr lang="zh-CN" altLang="en-US" dirty="0" smtClean="0"/>
              <a:t>和他的学生</a:t>
            </a:r>
            <a:r>
              <a:rPr lang="zh-CN" altLang="en-US" dirty="0" smtClean="0">
                <a:hlinkClick r:id="rId7" tooltip="斯蒂芬·科尔·克莱尼"/>
              </a:rPr>
              <a:t>斯蒂芬</a:t>
            </a:r>
            <a:r>
              <a:rPr lang="en-US" altLang="zh-CN" dirty="0" smtClean="0">
                <a:hlinkClick r:id="rId7" tooltip="斯蒂芬·科尔·克莱尼"/>
              </a:rPr>
              <a:t>·</a:t>
            </a:r>
            <a:r>
              <a:rPr lang="zh-CN" altLang="en-US" dirty="0" smtClean="0">
                <a:hlinkClick r:id="rId7" tooltip="斯蒂芬·科尔·克莱尼"/>
              </a:rPr>
              <a:t>科尔</a:t>
            </a:r>
            <a:r>
              <a:rPr lang="en-US" altLang="zh-CN" dirty="0" smtClean="0">
                <a:hlinkClick r:id="rId7" tooltip="斯蒂芬·科尔·克莱尼"/>
              </a:rPr>
              <a:t>·</a:t>
            </a:r>
            <a:r>
              <a:rPr lang="zh-CN" altLang="en-US" dirty="0" smtClean="0">
                <a:hlinkClick r:id="rId7" tooltip="斯蒂芬·科尔·克莱尼"/>
              </a:rPr>
              <a:t>克莱尼</a:t>
            </a:r>
            <a:r>
              <a:rPr lang="zh-CN" altLang="en-US" dirty="0" smtClean="0"/>
              <a:t>在</a:t>
            </a:r>
            <a:r>
              <a:rPr lang="en-US" altLang="zh-CN" dirty="0" smtClean="0">
                <a:hlinkClick r:id="rId8" tooltip="20世纪"/>
              </a:rPr>
              <a:t>20</a:t>
            </a:r>
            <a:r>
              <a:rPr lang="zh-CN" altLang="en-US" dirty="0" smtClean="0">
                <a:hlinkClick r:id="rId8" tooltip="20世纪"/>
              </a:rPr>
              <a:t>世纪</a:t>
            </a:r>
            <a:r>
              <a:rPr lang="en-US" altLang="zh-CN" dirty="0" smtClean="0">
                <a:hlinkClick r:id="rId9" tooltip="1930年代"/>
              </a:rPr>
              <a:t>30</a:t>
            </a:r>
            <a:r>
              <a:rPr lang="zh-CN" altLang="en-US" dirty="0" smtClean="0">
                <a:hlinkClick r:id="rId9" tooltip="1930年代"/>
              </a:rPr>
              <a:t>年代</a:t>
            </a:r>
            <a:r>
              <a:rPr lang="zh-CN" altLang="en-US" dirty="0" smtClean="0"/>
              <a:t>引入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46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四两拨千斤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74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 world</a:t>
            </a:r>
            <a:r>
              <a:rPr kumimoji="1" lang="zh-CN" altLang="en-US" dirty="0" smtClean="0"/>
              <a:t>是副作用，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是表达式的值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F4F50-AD18-41A5-ABFE-BF5B6D0D97E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68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asm</a:t>
            </a:r>
            <a:r>
              <a:rPr kumimoji="1" lang="zh-CN" altLang="en-US" dirty="0" smtClean="0"/>
              <a:t>产生字节码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DE0D-9016-EA44-87C6-37C75BFFED3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12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ersistent_data_structur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docs.org/" TargetMode="External"/><Relationship Id="rId4" Type="http://schemas.openxmlformats.org/officeDocument/2006/relationships/hyperlink" Target="http://java.ociweb.com/mark/clojure/article.html" TargetMode="External"/><Relationship Id="rId5" Type="http://schemas.openxmlformats.org/officeDocument/2006/relationships/hyperlink" Target="http://cnlojure.org" TargetMode="External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jure.org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lojure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7%BA%A6%E7%BF%B0%C2%B7%E9%BA%A6%E5%8D%A1%E9%94%A1" TargetMode="External"/><Relationship Id="rId4" Type="http://schemas.openxmlformats.org/officeDocument/2006/relationships/hyperlink" Target="http://zh.wikipedia.org/wiki/1960%E5%B9%B4" TargetMode="External"/><Relationship Id="rId5" Type="http://schemas.openxmlformats.org/officeDocument/2006/relationships/hyperlink" Target="http://zh.wikipedia.org/wiki/%CE%9B%E6%BC%94%E7%AE%97" TargetMode="External"/><Relationship Id="rId6" Type="http://schemas.openxmlformats.org/officeDocument/2006/relationships/hyperlink" Target="http://zh.wikipedia.org/wiki/%E5%87%BD%E6%95%B0%E5%BC%8F%E7%BC%96%E7%A8%8B%E8%AF%AD%E8%A8%8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概览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程序员的</a:t>
            </a:r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r>
              <a:rPr kumimoji="1" lang="en-US" altLang="zh-CN" dirty="0" smtClean="0"/>
              <a:t>Dennis(killme2008@gmail.com)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9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函数式语言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kumimoji="1" lang="en-US" altLang="zh-CN" dirty="0" smtClean="0"/>
          </a:p>
          <a:p>
            <a:r>
              <a:rPr kumimoji="1" lang="zh-CN" altLang="en-US" sz="6000" dirty="0" smtClean="0">
                <a:latin typeface="+mn-ea"/>
              </a:rPr>
              <a:t>不同的人有不同的定义</a:t>
            </a:r>
            <a:endParaRPr kumimoji="1" lang="en-US" altLang="zh-CN" sz="6000" dirty="0" smtClean="0">
              <a:latin typeface="+mn-ea"/>
            </a:endParaRPr>
          </a:p>
          <a:p>
            <a:r>
              <a:rPr kumimoji="1" lang="zh-CN" altLang="en-US" sz="6000" dirty="0" smtClean="0">
                <a:latin typeface="+mn-ea"/>
              </a:rPr>
              <a:t>折中的定义：函数必须是</a:t>
            </a:r>
            <a:r>
              <a:rPr kumimoji="1" lang="en-US" altLang="zh-CN" sz="6000" dirty="0" smtClean="0">
                <a:latin typeface="+mn-ea"/>
              </a:rPr>
              <a:t>first-class</a:t>
            </a:r>
            <a:r>
              <a:rPr kumimoji="1" lang="zh-CN" altLang="en-US" sz="6000" dirty="0" smtClean="0">
                <a:latin typeface="+mn-ea"/>
              </a:rPr>
              <a:t>，意味着函数可以</a:t>
            </a:r>
            <a:endParaRPr kumimoji="1" lang="en-US" altLang="zh-CN" sz="6000" dirty="0" smtClean="0">
              <a:latin typeface="+mn-ea"/>
            </a:endParaRPr>
          </a:p>
          <a:p>
            <a:pPr lvl="2"/>
            <a:r>
              <a:rPr kumimoji="1" lang="zh-CN" altLang="en-US" sz="6000" dirty="0" smtClean="0">
                <a:latin typeface="+mn-ea"/>
              </a:rPr>
              <a:t>存储</a:t>
            </a:r>
            <a:endParaRPr kumimoji="1" lang="en-US" altLang="zh-CN" sz="6000" dirty="0" smtClean="0">
              <a:latin typeface="+mn-ea"/>
            </a:endParaRPr>
          </a:p>
          <a:p>
            <a:pPr lvl="2"/>
            <a:r>
              <a:rPr kumimoji="1" lang="zh-CN" altLang="en-US" sz="6000" dirty="0" smtClean="0">
                <a:latin typeface="+mn-ea"/>
              </a:rPr>
              <a:t>作为参数传递</a:t>
            </a:r>
            <a:endParaRPr kumimoji="1" lang="en-US" altLang="zh-CN" sz="6000" dirty="0" smtClean="0">
              <a:latin typeface="+mn-ea"/>
            </a:endParaRPr>
          </a:p>
          <a:p>
            <a:pPr lvl="2"/>
            <a:r>
              <a:rPr kumimoji="1" lang="zh-CN" altLang="en-US" sz="6000" dirty="0" smtClean="0">
                <a:latin typeface="+mn-ea"/>
              </a:rPr>
              <a:t>作为返回值返回</a:t>
            </a:r>
            <a:endParaRPr kumimoji="1" lang="en-US" altLang="zh-CN" sz="6000" dirty="0" smtClean="0">
              <a:latin typeface="+mn-ea"/>
            </a:endParaRPr>
          </a:p>
          <a:p>
            <a:r>
              <a:rPr kumimoji="1" lang="zh-CN" altLang="en-US" sz="6000" dirty="0" smtClean="0">
                <a:latin typeface="+mn-ea"/>
              </a:rPr>
              <a:t>很多人认为</a:t>
            </a:r>
            <a:r>
              <a:rPr kumimoji="1" lang="en-US" altLang="zh-CN" sz="6000" dirty="0" smtClean="0">
                <a:latin typeface="+mn-ea"/>
              </a:rPr>
              <a:t>FP</a:t>
            </a:r>
            <a:r>
              <a:rPr kumimoji="1" lang="zh-CN" altLang="en-US" sz="6000" dirty="0" smtClean="0">
                <a:latin typeface="+mn-ea"/>
              </a:rPr>
              <a:t>还应该包括：</a:t>
            </a:r>
            <a:endParaRPr kumimoji="1" lang="en-US" altLang="zh-CN" sz="6000" dirty="0" smtClean="0">
              <a:latin typeface="+mn-ea"/>
            </a:endParaRPr>
          </a:p>
          <a:p>
            <a:pPr lvl="1"/>
            <a:r>
              <a:rPr kumimoji="1" lang="zh-CN" altLang="en-US" sz="6000" dirty="0" smtClean="0">
                <a:latin typeface="+mn-ea"/>
              </a:rPr>
              <a:t>无副作用</a:t>
            </a:r>
            <a:endParaRPr kumimoji="1" lang="en-US" altLang="zh-CN" sz="6000" dirty="0" smtClean="0">
              <a:latin typeface="+mn-ea"/>
            </a:endParaRPr>
          </a:p>
          <a:p>
            <a:pPr lvl="1"/>
            <a:r>
              <a:rPr kumimoji="1" lang="en-US" altLang="zh-CN" sz="6000" dirty="0" smtClean="0">
                <a:latin typeface="+mn-ea"/>
              </a:rPr>
              <a:t>immutable</a:t>
            </a:r>
          </a:p>
          <a:p>
            <a:pPr lvl="1"/>
            <a:r>
              <a:rPr kumimoji="1" lang="zh-CN" altLang="en-US" sz="6000" dirty="0" smtClean="0">
                <a:latin typeface="+mn-ea"/>
              </a:rPr>
              <a:t>高阶函数</a:t>
            </a:r>
            <a:endParaRPr kumimoji="1" lang="en-US" altLang="zh-CN" sz="6000" dirty="0" smtClean="0">
              <a:latin typeface="+mn-ea"/>
            </a:endParaRPr>
          </a:p>
          <a:p>
            <a:pPr lvl="1"/>
            <a:r>
              <a:rPr kumimoji="1" lang="en-US" altLang="zh-CN" sz="6000" dirty="0">
                <a:latin typeface="+mn-ea"/>
              </a:rPr>
              <a:t>l</a:t>
            </a:r>
            <a:r>
              <a:rPr kumimoji="1" lang="en-US" altLang="zh-CN" sz="6000" dirty="0" smtClean="0">
                <a:latin typeface="+mn-ea"/>
              </a:rPr>
              <a:t>azy and stream</a:t>
            </a:r>
          </a:p>
          <a:p>
            <a:pPr lvl="1"/>
            <a:r>
              <a:rPr kumimoji="1" lang="en-US" altLang="zh-CN" sz="6000" dirty="0" smtClean="0">
                <a:latin typeface="+mn-ea"/>
              </a:rPr>
              <a:t>Continuation</a:t>
            </a:r>
          </a:p>
          <a:p>
            <a:pPr lvl="1"/>
            <a:r>
              <a:rPr kumimoji="1" lang="en-US" altLang="zh-CN" sz="6000" dirty="0" smtClean="0">
                <a:latin typeface="+mn-ea"/>
              </a:rPr>
              <a:t>Pattern match</a:t>
            </a:r>
          </a:p>
          <a:p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1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的优点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+mj-ea"/>
              </a:rPr>
              <a:t>小核心</a:t>
            </a:r>
            <a:endParaRPr lang="en-US" altLang="zh-CN" dirty="0" smtClean="0">
              <a:latin typeface="+mj-ea"/>
            </a:endParaRPr>
          </a:p>
          <a:p>
            <a:pPr lvl="1"/>
            <a:r>
              <a:rPr lang="zh-CN" altLang="en-US" dirty="0" smtClean="0">
                <a:latin typeface="+mj-ea"/>
              </a:rPr>
              <a:t>少数几个</a:t>
            </a:r>
            <a:r>
              <a:rPr lang="en-US" altLang="zh-CN" dirty="0" smtClean="0">
                <a:latin typeface="+mj-ea"/>
              </a:rPr>
              <a:t>special form</a:t>
            </a:r>
            <a:r>
              <a:rPr lang="zh-CN" altLang="en-US" dirty="0" smtClean="0">
                <a:latin typeface="+mj-ea"/>
              </a:rPr>
              <a:t>作为起点</a:t>
            </a:r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Sequences</a:t>
            </a:r>
            <a:r>
              <a:rPr lang="zh-CN" altLang="en-US" dirty="0" smtClean="0">
                <a:latin typeface="+mj-ea"/>
              </a:rPr>
              <a:t>抽象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宏</a:t>
            </a:r>
            <a:r>
              <a:rPr lang="en-US" altLang="zh-CN" dirty="0">
                <a:latin typeface="+mj-ea"/>
              </a:rPr>
              <a:t>(macro)</a:t>
            </a:r>
          </a:p>
          <a:p>
            <a:r>
              <a:rPr lang="zh-CN" altLang="en-US" dirty="0" smtClean="0">
                <a:latin typeface="+mj-ea"/>
              </a:rPr>
              <a:t>原生支持</a:t>
            </a:r>
            <a:r>
              <a:rPr lang="en-US" altLang="zh-CN" dirty="0" smtClean="0">
                <a:latin typeface="+mj-ea"/>
              </a:rPr>
              <a:t>STM——</a:t>
            </a:r>
            <a:r>
              <a:rPr lang="zh-CN" altLang="en-US" dirty="0" smtClean="0">
                <a:latin typeface="+mj-ea"/>
              </a:rPr>
              <a:t>软事务内存，并发编程更容易，更健壮</a:t>
            </a:r>
            <a:r>
              <a:rPr lang="zh-CN" altLang="zh-CN" dirty="0" smtClean="0">
                <a:latin typeface="+mj-ea"/>
              </a:rPr>
              <a:t>。</a:t>
            </a:r>
            <a:endParaRPr lang="en-US" altLang="zh-CN" dirty="0" smtClean="0">
              <a:latin typeface="+mj-ea"/>
            </a:endParaRPr>
          </a:p>
          <a:p>
            <a:r>
              <a:rPr lang="zh-CN" altLang="en-US" dirty="0" smtClean="0">
                <a:latin typeface="+mj-ea"/>
              </a:rPr>
              <a:t>与</a:t>
            </a:r>
            <a:r>
              <a:rPr lang="en-US" altLang="zh-CN" dirty="0" smtClean="0">
                <a:latin typeface="+mj-ea"/>
              </a:rPr>
              <a:t>Java</a:t>
            </a:r>
            <a:r>
              <a:rPr lang="zh-CN" altLang="en-US" dirty="0" smtClean="0">
                <a:latin typeface="+mj-ea"/>
              </a:rPr>
              <a:t>互操作非常容易</a:t>
            </a:r>
            <a:endParaRPr lang="en-US" altLang="zh-CN" dirty="0" smtClean="0">
              <a:latin typeface="+mj-ea"/>
            </a:endParaRPr>
          </a:p>
          <a:p>
            <a:pPr lvl="1"/>
            <a:r>
              <a:rPr lang="zh-CN" altLang="en-US" dirty="0" smtClean="0">
                <a:latin typeface="+mj-ea"/>
              </a:rPr>
              <a:t>充分复用现有类库</a:t>
            </a:r>
            <a:endParaRPr lang="en-US" altLang="zh-CN" dirty="0">
              <a:latin typeface="+mj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83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lojur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939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9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REPL——</a:t>
            </a:r>
            <a:r>
              <a:rPr lang="zh-CN" altLang="en-US" dirty="0" smtClean="0">
                <a:latin typeface="+mj-ea"/>
                <a:ea typeface="+mj-ea"/>
              </a:rPr>
              <a:t>交互式编程环境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dirty="0" smtClean="0">
                <a:latin typeface="+mj-ea"/>
                <a:ea typeface="+mj-ea"/>
              </a:rPr>
              <a:t>           </a:t>
            </a:r>
            <a:r>
              <a:rPr lang="en-US" altLang="zh-CN" sz="3400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user=&gt; </a:t>
            </a:r>
            <a:r>
              <a:rPr lang="en-US" altLang="zh-CN" sz="34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3400" dirty="0" err="1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println</a:t>
            </a:r>
            <a:r>
              <a:rPr lang="en-US" altLang="zh-CN" sz="34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 "hello" "world")                        </a:t>
            </a:r>
            <a:endParaRPr lang="en-US" altLang="zh-CN" sz="3400" dirty="0" smtClean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>
              <a:buNone/>
            </a:pPr>
            <a:r>
              <a:rPr lang="en-US" altLang="zh-CN" sz="34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3400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        hello world</a:t>
            </a:r>
          </a:p>
          <a:p>
            <a:pPr>
              <a:buNone/>
            </a:pPr>
            <a:r>
              <a:rPr lang="en-US" altLang="zh-CN" sz="3400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                           </a:t>
            </a:r>
          </a:p>
          <a:p>
            <a:pPr>
              <a:buNone/>
            </a:pPr>
            <a:r>
              <a:rPr lang="en-US" altLang="zh-CN" sz="34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3400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        nil</a:t>
            </a:r>
          </a:p>
          <a:p>
            <a:pPr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buNone/>
            </a:pP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06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前缀运算符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(op …), op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可以为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少数几个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special form</a:t>
            </a: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Macro</a:t>
            </a:r>
          </a:p>
          <a:p>
            <a:pPr lvl="1"/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返回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函数的表达式</a:t>
            </a:r>
            <a:endParaRPr kumimoji="1"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</a:rPr>
              <a:t>前缀运算符：</a:t>
            </a:r>
            <a:endParaRPr kumimoji="1"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</a:rPr>
              <a:t>参数数目无限制</a:t>
            </a:r>
            <a:endParaRPr kumimoji="1"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2"/>
            <a:r>
              <a:rPr kumimoji="1" lang="zh-CN" altLang="zh-CN" sz="2000" dirty="0" smtClean="0">
                <a:solidFill>
                  <a:srgbClr val="FFFFFF"/>
                </a:solidFill>
                <a:latin typeface="+mn-ea"/>
              </a:rPr>
              <a:t>（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</a:rPr>
              <a:t>＋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</a:rPr>
              <a:t> 1 2 3 4</a:t>
            </a:r>
            <a:r>
              <a:rPr kumimoji="1"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</a:rPr>
              <a:t>……)</a:t>
            </a:r>
          </a:p>
          <a:p>
            <a:pPr lvl="1"/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</a:rPr>
              <a:t>优先级天然地通过括号表达式体现，忘记操作符优先级吧</a:t>
            </a:r>
            <a:endParaRPr kumimoji="1"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2"/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</a:rPr>
              <a:t>(+ 1 (* 2 3))</a:t>
            </a:r>
          </a:p>
          <a:p>
            <a:pPr lvl="1"/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43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Code vs.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25002"/>
          </a:xfrm>
        </p:spPr>
        <p:txBody>
          <a:bodyPr>
            <a:noAutofit/>
          </a:bodyPr>
          <a:lstStyle/>
          <a:p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从代码角度</a:t>
            </a:r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                   (</a:t>
            </a:r>
            <a:r>
              <a:rPr lang="en-US" altLang="zh-CN" sz="16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println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"hello world")</a:t>
            </a:r>
          </a:p>
          <a:p>
            <a:pPr>
              <a:buNone/>
            </a:pPr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                      </a:t>
            </a:r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           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函数       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参数</a:t>
            </a:r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buNone/>
            </a:pPr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从数据角度</a:t>
            </a:r>
            <a:endParaRPr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buNone/>
            </a:pPr>
            <a:r>
              <a:rPr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         (</a:t>
            </a:r>
            <a:r>
              <a:rPr lang="en-US" altLang="zh-CN" sz="16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println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"hello world")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                        </a:t>
            </a:r>
          </a:p>
          <a:p>
            <a:pPr algn="ctr">
              <a:buNone/>
            </a:pPr>
            <a:r>
              <a:rPr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一个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list</a:t>
            </a:r>
            <a:endParaRPr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rot="5400000" flipH="1" flipV="1">
            <a:off x="4360735" y="3573068"/>
            <a:ext cx="533400" cy="1588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rot="16200000" flipV="1">
            <a:off x="5593748" y="3421462"/>
            <a:ext cx="457200" cy="22860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下箭头 10"/>
          <p:cNvSpPr/>
          <p:nvPr/>
        </p:nvSpPr>
        <p:spPr bwMode="auto">
          <a:xfrm>
            <a:off x="4323302" y="5759920"/>
            <a:ext cx="9906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07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求值</a:t>
            </a:r>
            <a:r>
              <a:rPr kumimoji="1" lang="zh-CN" altLang="zh-CN" dirty="0" smtClean="0"/>
              <a:t>＝</a:t>
            </a:r>
            <a:r>
              <a:rPr kumimoji="1" lang="zh-CN" altLang="en-US" dirty="0" smtClean="0"/>
              <a:t>解释数据结构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>
                <a:latin typeface="+mn-ea"/>
              </a:rPr>
              <a:t>Homoiconicity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同像性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lvl="2"/>
            <a:r>
              <a:rPr lang="zh-CN" altLang="en-US" dirty="0" smtClean="0">
                <a:latin typeface="+mn-ea"/>
              </a:rPr>
              <a:t>编程语</a:t>
            </a:r>
            <a:r>
              <a:rPr lang="zh-CN" altLang="en-US" dirty="0">
                <a:latin typeface="+mn-ea"/>
              </a:rPr>
              <a:t>言的一种属性，是指该语言的基本表现形式本身同时也是该语言自身的数据结构。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元编</a:t>
            </a:r>
            <a:r>
              <a:rPr lang="zh-CN" altLang="en-US" dirty="0">
                <a:latin typeface="+mn-ea"/>
              </a:rPr>
              <a:t>程更容易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Code is data  is code</a:t>
            </a:r>
            <a:r>
              <a:rPr lang="en-US" altLang="zh-CN" dirty="0" smtClean="0">
                <a:latin typeface="+mn-ea"/>
              </a:rPr>
              <a:t>.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求值等价于解释数据结构</a:t>
            </a:r>
            <a:endParaRPr kumimoji="1" lang="en-US" altLang="zh-CN" sz="2400" dirty="0" smtClean="0">
              <a:latin typeface="+mn-ea"/>
            </a:endParaRPr>
          </a:p>
          <a:p>
            <a:pPr lvl="1"/>
            <a:r>
              <a:rPr kumimoji="1" lang="en-US" altLang="zh-CN" sz="2400" dirty="0" err="1">
                <a:latin typeface="+mn-ea"/>
              </a:rPr>
              <a:t>e</a:t>
            </a:r>
            <a:r>
              <a:rPr kumimoji="1" lang="en-US" altLang="zh-CN" sz="2400" dirty="0" err="1" smtClean="0">
                <a:latin typeface="+mn-ea"/>
              </a:rPr>
              <a:t>val</a:t>
            </a:r>
            <a:r>
              <a:rPr kumimoji="1" lang="en-US" altLang="zh-CN" sz="2400" dirty="0" smtClean="0">
                <a:latin typeface="+mn-ea"/>
              </a:rPr>
              <a:t>(analyze(list))</a:t>
            </a:r>
          </a:p>
          <a:p>
            <a:r>
              <a:rPr kumimoji="1" lang="zh-CN" altLang="en-US" sz="2400" dirty="0" smtClean="0">
                <a:latin typeface="+mn-ea"/>
              </a:rPr>
              <a:t>比较传统求值模型和</a:t>
            </a:r>
            <a:r>
              <a:rPr kumimoji="1" lang="en-US" altLang="zh-CN" sz="2400" dirty="0" err="1" smtClean="0">
                <a:latin typeface="+mn-ea"/>
              </a:rPr>
              <a:t>clojure</a:t>
            </a:r>
            <a:r>
              <a:rPr kumimoji="1" lang="zh-CN" altLang="en-US" sz="2400" dirty="0" smtClean="0">
                <a:latin typeface="+mn-ea"/>
              </a:rPr>
              <a:t>求值模型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84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传统的求值模型</a:t>
            </a:r>
            <a:endParaRPr lang="zh-CN" altLang="en-US"/>
          </a:p>
        </p:txBody>
      </p:sp>
      <p:pic>
        <p:nvPicPr>
          <p:cNvPr id="7" name="内容占位符 6" descr="traditional_eval.jpg"/>
          <p:cNvPicPr>
            <a:picLocks noGrp="1" noChangeAspect="1"/>
          </p:cNvPicPr>
          <p:nvPr>
            <p:ph idx="1"/>
          </p:nvPr>
        </p:nvPicPr>
        <p:blipFill>
          <a:blip r:embed="rId2"/>
          <a:srcRect t="3364" b="3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521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Clojure</a:t>
            </a:r>
            <a:r>
              <a:rPr lang="zh-CN" altLang="en-US" smtClean="0"/>
              <a:t>的求值模型</a:t>
            </a:r>
            <a:endParaRPr lang="zh-CN" altLang="en-US"/>
          </a:p>
        </p:txBody>
      </p:sp>
      <p:pic>
        <p:nvPicPr>
          <p:cNvPr id="9" name="内容占位符 8" descr="all_eval.jpg"/>
          <p:cNvPicPr>
            <a:picLocks noGrp="1" noChangeAspect="1"/>
          </p:cNvPicPr>
          <p:nvPr>
            <p:ph idx="1"/>
          </p:nvPr>
        </p:nvPicPr>
        <p:blipFill>
          <a:blip r:embed="rId3"/>
          <a:srcRect t="9272" b="92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161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Clojure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Integer	–123456789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Double	1.234</a:t>
            </a:r>
          </a:p>
          <a:p>
            <a:r>
              <a:rPr lang="en-US" altLang="zh-CN" sz="1600" dirty="0" err="1" smtClean="0">
                <a:latin typeface="微软雅黑"/>
                <a:ea typeface="微软雅黑"/>
                <a:cs typeface="微软雅黑"/>
              </a:rPr>
              <a:t>BigDecimal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1.234m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Ratio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               22/7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Strings	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"hello 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world”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Characters 	\a \b \c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Symbols	foo bar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Keywords	:foo :bar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Booleans	true false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Null	                nil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Regex patterns  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#"[a-z]*\d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+”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343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引子</a:t>
            </a:r>
            <a:r>
              <a:rPr kumimoji="1" lang="en-US" altLang="zh-CN" dirty="0" smtClean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需求：按行读取文件，统计行数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 smtClean="0">
                <a:latin typeface="+mn-ea"/>
              </a:rPr>
              <a:t>Java</a:t>
            </a:r>
            <a:r>
              <a:rPr kumimoji="1" lang="zh-CN" altLang="en-US" dirty="0" smtClean="0">
                <a:latin typeface="+mn-ea"/>
              </a:rPr>
              <a:t>代码：</a:t>
            </a:r>
            <a:r>
              <a:rPr kumimoji="1" lang="en-US" altLang="zh-CN" dirty="0" smtClean="0">
                <a:latin typeface="+mn-ea"/>
              </a:rPr>
              <a:t>31</a:t>
            </a:r>
            <a:r>
              <a:rPr kumimoji="1" lang="zh-CN" altLang="en-US" dirty="0" smtClean="0">
                <a:latin typeface="+mn-ea"/>
              </a:rPr>
              <a:t>行代码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 err="1" smtClean="0">
                <a:latin typeface="+mn-ea"/>
              </a:rPr>
              <a:t>Clojure</a:t>
            </a:r>
            <a:r>
              <a:rPr kumimoji="1" lang="zh-CN" altLang="en-US" dirty="0" smtClean="0">
                <a:latin typeface="+mn-ea"/>
              </a:rPr>
              <a:t>代码：</a:t>
            </a:r>
            <a:r>
              <a:rPr kumimoji="1" lang="en-US" altLang="zh-CN" dirty="0" smtClean="0">
                <a:latin typeface="+mn-ea"/>
              </a:rPr>
              <a:t>5</a:t>
            </a:r>
            <a:r>
              <a:rPr kumimoji="1" lang="zh-CN" altLang="en-US" dirty="0" smtClean="0">
                <a:latin typeface="+mn-ea"/>
              </a:rPr>
              <a:t>行代码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更好的方式：</a:t>
            </a:r>
            <a:r>
              <a:rPr kumimoji="1" lang="en-US" altLang="zh-CN" dirty="0" err="1" smtClean="0">
                <a:latin typeface="+mn-ea"/>
              </a:rPr>
              <a:t>wc</a:t>
            </a:r>
            <a:r>
              <a:rPr kumimoji="1" lang="en-US" altLang="zh-CN" dirty="0" smtClean="0">
                <a:latin typeface="+mn-ea"/>
              </a:rPr>
              <a:t> -l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49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集合数据结构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List   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链表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(1 2 3 4 5) (list \a \b\ c)\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Vector 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类似数组，索引访问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[1 2 3 4 5] [foo bar]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Map   key/value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结构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{:a 1 :b 2} </a:t>
            </a:r>
          </a:p>
          <a:p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Set   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集合，不能重复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#{foo bar}</a:t>
            </a:r>
          </a:p>
          <a:p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全部可嵌套，定义更复杂的数据结构。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76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Persistent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Clojure</a:t>
            </a:r>
            <a:r>
              <a:rPr lang="zh-CN" altLang="en-US" dirty="0" smtClean="0"/>
              <a:t>的数据结构都是</a:t>
            </a:r>
            <a:r>
              <a:rPr lang="en-US" altLang="zh-CN" dirty="0" smtClean="0">
                <a:solidFill>
                  <a:srgbClr val="00B0F0"/>
                </a:solidFill>
              </a:rPr>
              <a:t>immutable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每次更新都将创建一个新的数据结构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复制的开销</a:t>
            </a:r>
            <a:endParaRPr lang="en-US" altLang="zh-CN" dirty="0" smtClean="0"/>
          </a:p>
          <a:p>
            <a:r>
              <a:rPr lang="zh-CN" altLang="en-US" dirty="0" smtClean="0"/>
              <a:t>解决方案：结构共享，</a:t>
            </a:r>
            <a:r>
              <a:rPr lang="en-US" altLang="zh-CN" dirty="0" smtClean="0">
                <a:solidFill>
                  <a:srgbClr val="00B0F0"/>
                </a:solidFill>
              </a:rPr>
              <a:t>Persistent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Couch DB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Clojure</a:t>
            </a:r>
            <a:r>
              <a:rPr lang="zh-CN" altLang="en-US" dirty="0" smtClean="0"/>
              <a:t>的数据结构</a:t>
            </a:r>
            <a:endParaRPr lang="zh-CN" altLang="en-US" dirty="0"/>
          </a:p>
          <a:p>
            <a:r>
              <a:rPr lang="en-US" altLang="zh-CN" dirty="0">
                <a:hlinkClick r:id="rId2"/>
              </a:rPr>
              <a:t>http://en.wikipedia.org/wiki/</a:t>
            </a:r>
            <a:r>
              <a:rPr lang="en-US" altLang="zh-CN" dirty="0" smtClean="0">
                <a:hlinkClick r:id="rId2"/>
              </a:rPr>
              <a:t>Persistent_data_structure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16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Persistent Data Structures</a:t>
            </a:r>
            <a:endParaRPr lang="zh-CN" altLang="en-US" dirty="0"/>
          </a:p>
        </p:txBody>
      </p:sp>
      <p:pic>
        <p:nvPicPr>
          <p:cNvPr id="7" name="内容占位符 6" descr="path-coping.jpg"/>
          <p:cNvPicPr>
            <a:picLocks noGrp="1" noChangeAspect="1"/>
          </p:cNvPicPr>
          <p:nvPr>
            <p:ph idx="1"/>
          </p:nvPr>
        </p:nvPicPr>
        <p:blipFill>
          <a:blip r:embed="rId2"/>
          <a:srcRect t="10424" b="10424"/>
          <a:stretch>
            <a:fillRect/>
          </a:stretch>
        </p:blipFill>
        <p:spPr>
          <a:xfrm>
            <a:off x="457200" y="1600200"/>
            <a:ext cx="8229600" cy="4949235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4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9491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>Special Forms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691"/>
            <a:ext cx="8229600" cy="5523319"/>
          </a:xfrm>
        </p:spPr>
        <p:txBody>
          <a:bodyPr>
            <a:noAutofit/>
          </a:bodyPr>
          <a:lstStyle/>
          <a:p>
            <a:r>
              <a:rPr lang="en-US" altLang="zh-CN" sz="1500" dirty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500" dirty="0" err="1">
                <a:solidFill>
                  <a:srgbClr val="FFFFFF"/>
                </a:solidFill>
                <a:latin typeface="+mn-ea"/>
              </a:rPr>
              <a:t>def</a:t>
            </a:r>
            <a:r>
              <a:rPr lang="en-US" altLang="zh-CN" sz="150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+mn-ea"/>
              </a:rPr>
              <a:t>symbol </a:t>
            </a:r>
            <a:r>
              <a:rPr lang="en-US" altLang="zh-CN" sz="1500" dirty="0" err="1" smtClean="0">
                <a:solidFill>
                  <a:srgbClr val="FFFFFF"/>
                </a:solidFill>
                <a:latin typeface="+mn-ea"/>
              </a:rPr>
              <a:t>init</a:t>
            </a:r>
            <a:r>
              <a:rPr lang="en-US" altLang="zh-CN" sz="1500" dirty="0">
                <a:solidFill>
                  <a:srgbClr val="FFFFFF"/>
                </a:solidFill>
                <a:latin typeface="+mn-ea"/>
              </a:rPr>
              <a:t>?</a:t>
            </a:r>
            <a:r>
              <a:rPr lang="en-US" altLang="zh-CN" sz="1500" dirty="0" smtClean="0">
                <a:solidFill>
                  <a:srgbClr val="FFFFFF"/>
                </a:solidFill>
                <a:latin typeface="+mn-ea"/>
              </a:rPr>
              <a:t>)  </a:t>
            </a:r>
            <a:endParaRPr lang="en-US" altLang="zh-CN" sz="1500" dirty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500" dirty="0" smtClean="0">
                <a:solidFill>
                  <a:srgbClr val="FFFFFF"/>
                </a:solidFill>
                <a:latin typeface="+mn-ea"/>
              </a:rPr>
              <a:t>定义全局变量</a:t>
            </a:r>
            <a:endParaRPr lang="en-US" altLang="zh-CN" sz="15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500" dirty="0" smtClean="0">
                <a:solidFill>
                  <a:srgbClr val="FFFFFF"/>
                </a:solidFill>
                <a:latin typeface="+mn-ea"/>
              </a:rPr>
              <a:t>(do </a:t>
            </a:r>
            <a:r>
              <a:rPr lang="en-US" altLang="zh-CN" sz="1500" dirty="0" err="1" smtClean="0">
                <a:solidFill>
                  <a:srgbClr val="FFFFFF"/>
                </a:solidFill>
                <a:latin typeface="+mn-ea"/>
              </a:rPr>
              <a:t>exprs</a:t>
            </a:r>
            <a:r>
              <a:rPr lang="en-US" altLang="zh-CN" sz="1500" dirty="0" smtClean="0">
                <a:solidFill>
                  <a:srgbClr val="FFFFFF"/>
                </a:solidFill>
                <a:latin typeface="+mn-ea"/>
              </a:rPr>
              <a:t>*)</a:t>
            </a:r>
          </a:p>
          <a:p>
            <a:pPr lvl="1"/>
            <a:r>
              <a:rPr lang="zh-CN" altLang="en-US" sz="1500" dirty="0" smtClean="0">
                <a:solidFill>
                  <a:srgbClr val="FFFFFF"/>
                </a:solidFill>
                <a:latin typeface="+mn-ea"/>
              </a:rPr>
              <a:t>顺序求值表达式</a:t>
            </a:r>
            <a:endParaRPr lang="en-US" altLang="zh-CN" sz="1500" dirty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500" dirty="0">
                <a:solidFill>
                  <a:srgbClr val="FFFFFF"/>
                </a:solidFill>
                <a:latin typeface="+mn-ea"/>
              </a:rPr>
              <a:t>(if test then </a:t>
            </a:r>
            <a:r>
              <a:rPr lang="en-US" altLang="zh-CN" sz="1500" dirty="0" smtClean="0">
                <a:solidFill>
                  <a:srgbClr val="FFFFFF"/>
                </a:solidFill>
                <a:latin typeface="+mn-ea"/>
              </a:rPr>
              <a:t>else?)</a:t>
            </a:r>
            <a:endParaRPr lang="en-US" altLang="zh-CN" sz="1500" dirty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500" dirty="0">
                <a:solidFill>
                  <a:srgbClr val="FFFFFF"/>
                </a:solidFill>
                <a:latin typeface="+mn-ea"/>
              </a:rPr>
              <a:t>条件语句</a:t>
            </a:r>
            <a:endParaRPr lang="en-US" altLang="zh-CN" sz="1500" dirty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(quote form)</a:t>
            </a:r>
          </a:p>
          <a:p>
            <a:pPr lvl="1"/>
            <a:r>
              <a:rPr lang="zh-CN" altLang="en-US" sz="1500" b="1" dirty="0">
                <a:solidFill>
                  <a:srgbClr val="FFFFFF"/>
                </a:solidFill>
                <a:latin typeface="+mn-ea"/>
              </a:rPr>
              <a:t>返回不会被执行的</a:t>
            </a:r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form</a:t>
            </a:r>
          </a:p>
          <a:p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500" b="1" i="1" dirty="0" err="1">
                <a:solidFill>
                  <a:srgbClr val="FFFFFF"/>
                </a:solidFill>
                <a:latin typeface="+mn-ea"/>
              </a:rPr>
              <a:t>fn</a:t>
            </a:r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 name? ([</a:t>
            </a:r>
            <a:r>
              <a:rPr lang="en-US" altLang="zh-CN" sz="1500" b="1" dirty="0" err="1">
                <a:solidFill>
                  <a:srgbClr val="FFFFFF"/>
                </a:solidFill>
                <a:latin typeface="+mn-ea"/>
              </a:rPr>
              <a:t>params</a:t>
            </a:r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* ] </a:t>
            </a:r>
            <a:r>
              <a:rPr lang="en-US" altLang="zh-CN" sz="1500" b="1" dirty="0" err="1">
                <a:solidFill>
                  <a:srgbClr val="FFFFFF"/>
                </a:solidFill>
                <a:latin typeface="+mn-ea"/>
              </a:rPr>
              <a:t>exprs</a:t>
            </a:r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*)+)</a:t>
            </a:r>
          </a:p>
          <a:p>
            <a:pPr lvl="1"/>
            <a:r>
              <a:rPr lang="zh-CN" altLang="en-US" sz="1500" b="1" dirty="0" smtClean="0">
                <a:solidFill>
                  <a:srgbClr val="FFFFFF"/>
                </a:solidFill>
                <a:latin typeface="+mn-ea"/>
              </a:rPr>
              <a:t>匿名函数</a:t>
            </a:r>
            <a:endParaRPr lang="en-US" altLang="zh-CN" sz="1500" b="1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1500" b="1" dirty="0" err="1" smtClean="0">
                <a:solidFill>
                  <a:srgbClr val="FFFFFF"/>
                </a:solidFill>
                <a:latin typeface="+mn-ea"/>
              </a:rPr>
              <a:t>defn</a:t>
            </a:r>
            <a:r>
              <a:rPr lang="zh-CN" altLang="en-US" sz="1500" b="1" dirty="0" smtClean="0">
                <a:solidFill>
                  <a:srgbClr val="FFFFFF"/>
                </a:solidFill>
                <a:latin typeface="+mn-ea"/>
              </a:rPr>
              <a:t>宏</a:t>
            </a:r>
            <a:endParaRPr lang="en-US" altLang="zh-CN" sz="15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500" b="1" i="1" dirty="0">
                <a:solidFill>
                  <a:srgbClr val="FFFFFF"/>
                </a:solidFill>
                <a:latin typeface="+mn-ea"/>
              </a:rPr>
              <a:t>let</a:t>
            </a:r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 [bindings* ] </a:t>
            </a:r>
            <a:r>
              <a:rPr lang="en-US" altLang="zh-CN" sz="1500" b="1" dirty="0" err="1">
                <a:solidFill>
                  <a:srgbClr val="FFFFFF"/>
                </a:solidFill>
                <a:latin typeface="+mn-ea"/>
              </a:rPr>
              <a:t>exprs</a:t>
            </a:r>
            <a:r>
              <a:rPr lang="en-US" altLang="zh-CN" sz="1500" b="1" dirty="0">
                <a:solidFill>
                  <a:srgbClr val="FFFFFF"/>
                </a:solidFill>
                <a:latin typeface="+mn-ea"/>
              </a:rPr>
              <a:t>*)</a:t>
            </a:r>
          </a:p>
          <a:p>
            <a:pPr lvl="1"/>
            <a:r>
              <a:rPr kumimoji="1" lang="zh-CN" altLang="en-US" sz="1500" dirty="0" smtClean="0">
                <a:solidFill>
                  <a:srgbClr val="FFFFFF"/>
                </a:solidFill>
                <a:latin typeface="+mn-ea"/>
              </a:rPr>
              <a:t>在词法作用域内绑定值和变量，并求值表达式</a:t>
            </a:r>
            <a:endParaRPr kumimoji="1" lang="en-US" altLang="zh-CN" sz="1500" dirty="0" smtClean="0">
              <a:solidFill>
                <a:srgbClr val="FFFFFF"/>
              </a:solidFill>
              <a:latin typeface="+mn-ea"/>
            </a:endParaRPr>
          </a:p>
          <a:p>
            <a:r>
              <a:rPr kumimoji="1" lang="zh-CN" altLang="en-US" sz="1500" dirty="0" smtClean="0">
                <a:solidFill>
                  <a:srgbClr val="FFFFFF"/>
                </a:solidFill>
                <a:latin typeface="+mn-ea"/>
              </a:rPr>
              <a:t>其他</a:t>
            </a:r>
            <a:r>
              <a:rPr kumimoji="1" lang="en-US" altLang="zh-CN" sz="15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1500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kumimoji="1" lang="en-US" altLang="zh-CN" sz="1500" dirty="0" smtClean="0">
                <a:solidFill>
                  <a:srgbClr val="FFFFFF"/>
                </a:solidFill>
                <a:latin typeface="+mn-ea"/>
              </a:rPr>
              <a:t> loop recur try throw</a:t>
            </a:r>
            <a:endParaRPr kumimoji="1" lang="zh-CN" altLang="en-US" sz="15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l</a:t>
            </a:r>
            <a:r>
              <a:rPr kumimoji="1" lang="en-US" altLang="zh-CN" dirty="0" smtClean="0"/>
              <a:t>oop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recur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语言结构：顺序，条件和循环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中没有专门的循环结构，而是通过递归来实现循环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递归更符合人类直觉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递归让代码更优雅</a:t>
            </a:r>
            <a:endParaRPr kumimoji="1" lang="en-US" altLang="zh-CN" dirty="0" smtClean="0"/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oop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类似，但是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会创建一个递归点，允许</a:t>
            </a:r>
            <a:r>
              <a:rPr kumimoji="1" lang="en-US" altLang="zh-CN" dirty="0" smtClean="0"/>
              <a:t>recur</a:t>
            </a:r>
            <a:r>
              <a:rPr kumimoji="1" lang="zh-CN" altLang="en-US" dirty="0" smtClean="0"/>
              <a:t>递归跳转</a:t>
            </a:r>
            <a:endParaRPr kumimoji="1" lang="en-US" altLang="zh-CN" dirty="0" smtClean="0"/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oop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recur</a:t>
            </a:r>
            <a:r>
              <a:rPr kumimoji="1" lang="zh-CN" altLang="en-US" dirty="0" smtClean="0"/>
              <a:t>并不是尾递归优化</a:t>
            </a:r>
            <a:r>
              <a:rPr kumimoji="1" lang="en-US" altLang="zh-CN" dirty="0" smtClean="0"/>
              <a:t>(TCO)</a:t>
            </a:r>
          </a:p>
        </p:txBody>
      </p:sp>
    </p:spTree>
    <p:extLst>
      <p:ext uri="{BB962C8B-B14F-4D97-AF65-F5344CB8AC3E}">
        <p14:creationId xmlns:p14="http://schemas.microsoft.com/office/powerpoint/2010/main" val="216712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ecur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79" y="962808"/>
            <a:ext cx="5922165" cy="47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>Macro</a:t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sz="9600" dirty="0" smtClean="0">
              <a:latin typeface="+mn-ea"/>
            </a:endParaRPr>
          </a:p>
          <a:p>
            <a:r>
              <a:rPr lang="en-US" altLang="zh-CN" sz="9600" dirty="0" smtClean="0">
                <a:latin typeface="+mn-ea"/>
              </a:rPr>
              <a:t>Macro</a:t>
            </a:r>
            <a:r>
              <a:rPr lang="zh-CN" altLang="en-US" sz="9600" dirty="0">
                <a:latin typeface="+mn-ea"/>
              </a:rPr>
              <a:t>是</a:t>
            </a:r>
            <a:r>
              <a:rPr lang="en-US" altLang="zh-CN" sz="9600" dirty="0" err="1">
                <a:latin typeface="+mn-ea"/>
              </a:rPr>
              <a:t>Clojure</a:t>
            </a:r>
            <a:r>
              <a:rPr lang="zh-CN" altLang="en-US" sz="9600" dirty="0">
                <a:latin typeface="+mn-ea"/>
              </a:rPr>
              <a:t>元编程的主要</a:t>
            </a:r>
            <a:r>
              <a:rPr lang="zh-CN" altLang="en-US" sz="9600" dirty="0" smtClean="0">
                <a:latin typeface="+mn-ea"/>
              </a:rPr>
              <a:t>方式</a:t>
            </a:r>
            <a:endParaRPr lang="en-US" altLang="zh-CN" sz="9600" dirty="0" smtClean="0">
              <a:latin typeface="+mn-ea"/>
            </a:endParaRPr>
          </a:p>
          <a:p>
            <a:pPr lvl="1"/>
            <a:r>
              <a:rPr lang="zh-CN" altLang="en-US" sz="9200" dirty="0" smtClean="0">
                <a:latin typeface="+mn-ea"/>
              </a:rPr>
              <a:t>扩展编译器，定义自己的语法结构</a:t>
            </a:r>
            <a:endParaRPr lang="en-US" altLang="zh-CN" sz="9200" dirty="0" smtClean="0">
              <a:latin typeface="+mn-ea"/>
            </a:endParaRPr>
          </a:p>
          <a:p>
            <a:pPr lvl="1"/>
            <a:r>
              <a:rPr lang="en-US" altLang="zh-CN" sz="9200" dirty="0" smtClean="0">
                <a:latin typeface="+mn-ea"/>
              </a:rPr>
              <a:t>DSLs</a:t>
            </a:r>
            <a:endParaRPr lang="en-US" altLang="zh-CN" sz="9200" dirty="0">
              <a:latin typeface="+mn-ea"/>
            </a:endParaRPr>
          </a:p>
          <a:p>
            <a:r>
              <a:rPr lang="zh-CN" altLang="en-US" sz="9600" dirty="0">
                <a:latin typeface="+mn-ea"/>
              </a:rPr>
              <a:t>什么是</a:t>
            </a:r>
            <a:r>
              <a:rPr lang="en-US" altLang="zh-CN" sz="9600" dirty="0">
                <a:latin typeface="+mn-ea"/>
              </a:rPr>
              <a:t>Macro?</a:t>
            </a:r>
          </a:p>
          <a:p>
            <a:pPr lvl="1"/>
            <a:r>
              <a:rPr lang="zh-CN" altLang="en-US" sz="9600" dirty="0">
                <a:latin typeface="+mn-ea"/>
              </a:rPr>
              <a:t>模板语言</a:t>
            </a:r>
            <a:endParaRPr lang="en-US" altLang="zh-CN" sz="9600" dirty="0">
              <a:latin typeface="+mn-ea"/>
            </a:endParaRPr>
          </a:p>
          <a:p>
            <a:pPr lvl="1"/>
            <a:r>
              <a:rPr lang="en-US" altLang="zh-CN" sz="9600" dirty="0">
                <a:latin typeface="+mn-ea"/>
              </a:rPr>
              <a:t>C</a:t>
            </a:r>
            <a:r>
              <a:rPr lang="zh-CN" altLang="en-US" sz="9600" dirty="0">
                <a:latin typeface="+mn-ea"/>
              </a:rPr>
              <a:t>语言的预处</a:t>
            </a:r>
            <a:r>
              <a:rPr lang="zh-CN" altLang="en-US" sz="9600" dirty="0" smtClean="0">
                <a:latin typeface="+mn-ea"/>
              </a:rPr>
              <a:t>理器</a:t>
            </a:r>
            <a:endParaRPr lang="en-US" altLang="zh-CN" sz="9600" dirty="0" smtClean="0">
              <a:latin typeface="+mn-ea"/>
            </a:endParaRPr>
          </a:p>
          <a:p>
            <a:r>
              <a:rPr lang="zh-CN" altLang="en-US" sz="10000" dirty="0" smtClean="0">
                <a:latin typeface="+mn-ea"/>
              </a:rPr>
              <a:t>例子</a:t>
            </a:r>
            <a:endParaRPr lang="en-US" altLang="zh-CN" sz="10000" dirty="0" smtClean="0">
              <a:latin typeface="+mn-ea"/>
            </a:endParaRPr>
          </a:p>
          <a:p>
            <a:pPr lvl="1"/>
            <a:r>
              <a:rPr lang="en-US" altLang="zh-CN" sz="9600" dirty="0" smtClean="0">
                <a:latin typeface="+mn-ea"/>
              </a:rPr>
              <a:t>unless</a:t>
            </a:r>
          </a:p>
          <a:p>
            <a:pPr lvl="1"/>
            <a:r>
              <a:rPr lang="en-US" altLang="zh-CN" sz="9600" dirty="0" smtClean="0">
                <a:latin typeface="+mn-ea"/>
              </a:rPr>
              <a:t>SQL DSLs</a:t>
            </a:r>
          </a:p>
          <a:p>
            <a:pPr lvl="2"/>
            <a:endParaRPr lang="en-US" altLang="zh-CN" sz="9200" dirty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95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函数是一等公民</a:t>
            </a:r>
            <a:r>
              <a:rPr kumimoji="1" lang="en-US" altLang="zh-CN" dirty="0" smtClean="0"/>
              <a:t>——first class</a:t>
            </a:r>
          </a:p>
          <a:p>
            <a:pPr lvl="2"/>
            <a:r>
              <a:rPr kumimoji="1" lang="zh-CN" altLang="en-US" dirty="0" smtClean="0"/>
              <a:t>作为参数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作为返回值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作为变量保存</a:t>
            </a:r>
            <a:endParaRPr kumimoji="1" lang="en-US" altLang="zh-CN" dirty="0" smtClean="0"/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efn</a:t>
            </a:r>
            <a:r>
              <a:rPr kumimoji="1" lang="zh-CN" altLang="en-US" dirty="0" smtClean="0"/>
              <a:t>宏定义函数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高阶函数：操作函数的函数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MapReduce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Functional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05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高阶函数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代码复用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隔离可变部分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站在更高的抽象层次去思考问题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更易于并行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更易于测试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0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高阶函数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9603"/>
              </p:ext>
            </p:extLst>
          </p:nvPr>
        </p:nvGraphicFramePr>
        <p:xfrm>
          <a:off x="457200" y="1369816"/>
          <a:ext cx="8610600" cy="50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402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问题</a:t>
                      </a:r>
                      <a:endParaRPr lang="zh-CN" altLang="en-US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Java</a:t>
                      </a:r>
                      <a:endParaRPr lang="zh-CN" altLang="en-US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Clojure</a:t>
                      </a:r>
                      <a:endParaRPr lang="zh-CN" altLang="en-US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240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求数组中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的个数</a:t>
                      </a:r>
                      <a:endParaRPr lang="zh-CN" altLang="en-US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[]a={0,2,3,0,0,4};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count=0;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for(</a:t>
                      </a:r>
                      <a:r>
                        <a:rPr lang="en-US" altLang="zh-CN" sz="180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i:a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if(</a:t>
                      </a:r>
                      <a:r>
                        <a:rPr lang="en-US" altLang="zh-CN" sz="180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==0)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    count++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return count;</a:t>
                      </a:r>
                      <a:endParaRPr lang="zh-CN" altLang="en-US" sz="1800" dirty="0" smtClean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  <a:p>
                      <a:endParaRPr lang="zh-CN" altLang="en-US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(count (filter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    zero?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    [0,2,3,0,0,4]))</a:t>
                      </a:r>
                      <a:endParaRPr lang="zh-CN" altLang="en-US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2213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求小于等于</a:t>
                      </a:r>
                      <a:r>
                        <a:rPr lang="en-US" altLang="zh-CN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fib(k)</a:t>
                      </a:r>
                      <a:r>
                        <a:rPr lang="zh-CN" altLang="en-US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是偶数组成的集合</a:t>
                      </a:r>
                      <a:r>
                        <a:rPr lang="en-US" altLang="zh-CN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假设已有函数</a:t>
                      </a:r>
                      <a:r>
                        <a:rPr lang="en-US" altLang="zh-CN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fib(x)</a:t>
                      </a:r>
                      <a:endParaRPr lang="zh-CN" altLang="en-US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List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list=…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for(</a:t>
                      </a:r>
                      <a:r>
                        <a:rPr lang="en-US" altLang="zh-CN" baseline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=0;i&lt;=</a:t>
                      </a:r>
                      <a:r>
                        <a:rPr lang="en-US" altLang="zh-CN" baseline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n;i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++){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zh-CN" baseline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f=fib(</a:t>
                      </a:r>
                      <a:r>
                        <a:rPr lang="en-US" altLang="zh-CN" baseline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if(f%2==0)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zh-CN" baseline="0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list.add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(f);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return list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(filter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even? 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(map 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  fib 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     (range 0 (</a:t>
                      </a:r>
                      <a:r>
                        <a:rPr lang="en-US" altLang="zh-CN" dirty="0" err="1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inc</a:t>
                      </a:r>
                      <a:r>
                        <a:rPr lang="en-US" altLang="zh-CN" baseline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n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))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))</a:t>
                      </a:r>
                      <a:endParaRPr lang="zh-CN" altLang="en-US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3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引子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需求：解析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配置文件获取书名列表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代码：</a:t>
            </a:r>
            <a:r>
              <a:rPr kumimoji="1" lang="en-US" altLang="zh-CN" dirty="0" smtClean="0">
                <a:latin typeface="+mn-ea"/>
              </a:rPr>
              <a:t>51</a:t>
            </a:r>
            <a:r>
              <a:rPr kumimoji="1" lang="zh-CN" altLang="en-US" dirty="0" smtClean="0">
                <a:latin typeface="+mn-ea"/>
              </a:rPr>
              <a:t>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代码</a:t>
            </a:r>
            <a:r>
              <a:rPr kumimoji="1" lang="en-US" altLang="zh-CN" dirty="0" smtClean="0"/>
              <a:t>:  6</a:t>
            </a:r>
            <a:r>
              <a:rPr kumimoji="1" lang="zh-CN" altLang="en-US" dirty="0" smtClean="0"/>
              <a:t>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61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高阶函数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以信息流的方式去组织代码，高阶函数带来了约定接口的抽象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447800" y="3505200"/>
            <a:ext cx="12954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range:</a:t>
            </a:r>
          </a:p>
          <a:p>
            <a:pPr algn="ctr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integers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1400" y="3505200"/>
            <a:ext cx="12954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map:</a:t>
            </a:r>
          </a:p>
          <a:p>
            <a:pPr algn="ctr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fib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8800" y="3505200"/>
            <a:ext cx="12954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filter:</a:t>
            </a:r>
          </a:p>
          <a:p>
            <a:pPr algn="ctr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even?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>
            <a:off x="2743200" y="39243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4876800" y="3924300"/>
            <a:ext cx="762000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8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 </a:t>
            </a:r>
            <a:r>
              <a:rPr lang="en-US" altLang="zh-CN" dirty="0" err="1" smtClean="0"/>
              <a:t>Interop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Clojue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 Strings  == Java Strings</a:t>
            </a:r>
          </a:p>
          <a:p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Clojure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 Numbers == Java Numbers</a:t>
            </a:r>
          </a:p>
          <a:p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Clojure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 Collections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实现</a:t>
            </a:r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java.util.Collection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接口</a:t>
            </a:r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Clojure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函数实现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Runnable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Callable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接口</a:t>
            </a:r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Clojure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可以继承和实现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Java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的类和接口</a:t>
            </a:r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Clojure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的</a:t>
            </a:r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库可以直接使用在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Java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的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String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Array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以及</a:t>
            </a:r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Iterable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8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565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2858"/>
            <a:ext cx="8229600" cy="5350846"/>
          </a:xfrm>
        </p:spPr>
        <p:txBody>
          <a:bodyPr>
            <a:noAutofit/>
          </a:bodyPr>
          <a:lstStyle/>
          <a:p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(. Math PI)   </a:t>
            </a:r>
          </a:p>
          <a:p>
            <a:pPr lvl="1"/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Math/PI</a:t>
            </a:r>
          </a:p>
          <a:p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(new 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java.util.Date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) </a:t>
            </a:r>
          </a:p>
          <a:p>
            <a:pPr lvl="1"/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java.util.Date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.)</a:t>
            </a:r>
          </a:p>
          <a:p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(. date 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getYear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(.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getYear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 date)</a:t>
            </a:r>
          </a:p>
          <a:p>
            <a:r>
              <a:rPr lang="en-US" altLang="zh-CN" sz="1700" dirty="0"/>
              <a:t>(. (. System (</a:t>
            </a:r>
            <a:r>
              <a:rPr lang="en-US" altLang="zh-CN" sz="1700" dirty="0" err="1"/>
              <a:t>getProperties</a:t>
            </a:r>
            <a:r>
              <a:rPr lang="en-US" altLang="zh-CN" sz="1700" dirty="0"/>
              <a:t>)) (get "</a:t>
            </a:r>
            <a:r>
              <a:rPr lang="en-US" altLang="zh-CN" sz="1700" dirty="0" err="1"/>
              <a:t>os.name</a:t>
            </a:r>
            <a:r>
              <a:rPr lang="en-US" altLang="zh-CN" sz="1700" dirty="0"/>
              <a:t>"))</a:t>
            </a:r>
            <a:endParaRPr lang="en-US" altLang="zh-CN" sz="17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(.. System 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getProperties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) (get </a:t>
            </a:r>
            <a:r>
              <a:rPr lang="en-US" altLang="zh-CN" sz="1700" dirty="0"/>
              <a:t>"</a:t>
            </a:r>
            <a:r>
              <a:rPr lang="en-US" altLang="zh-CN" sz="1700" dirty="0" err="1"/>
              <a:t>os.name</a:t>
            </a:r>
            <a:r>
              <a:rPr lang="en-US" altLang="zh-CN" sz="1700" dirty="0"/>
              <a:t>"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))</a:t>
            </a:r>
          </a:p>
          <a:p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doto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 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JFrame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.) (.add 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JLabel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. “hello world”)) .(pack) (.show))</a:t>
            </a:r>
          </a:p>
          <a:p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int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-array 3)</a:t>
            </a:r>
          </a:p>
          <a:p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aset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 a 0 1) 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aget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 a 0) (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alength</a:t>
            </a:r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 a)</a:t>
            </a:r>
          </a:p>
          <a:p>
            <a:r>
              <a:rPr lang="en-US" altLang="zh-CN" sz="1700" dirty="0" smtClean="0">
                <a:solidFill>
                  <a:srgbClr val="FFFFFF"/>
                </a:solidFill>
                <a:latin typeface="+mn-ea"/>
              </a:rPr>
              <a:t>proxy</a:t>
            </a:r>
            <a:r>
              <a:rPr lang="zh-CN" altLang="en-US" sz="1700" dirty="0" smtClean="0">
                <a:solidFill>
                  <a:srgbClr val="FFFFFF"/>
                </a:solidFill>
                <a:latin typeface="+mn-ea"/>
              </a:rPr>
              <a:t>和</a:t>
            </a:r>
            <a:r>
              <a:rPr lang="en-US" altLang="zh-CN" sz="1700" dirty="0" err="1" smtClean="0">
                <a:solidFill>
                  <a:srgbClr val="FFFFFF"/>
                </a:solidFill>
                <a:latin typeface="+mn-ea"/>
              </a:rPr>
              <a:t>genclass</a:t>
            </a:r>
            <a:endParaRPr lang="zh-CN" alt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50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772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传统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Lisp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中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list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的抽象和扩展，支持更多数据结构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1600" dirty="0" err="1" smtClean="0">
                <a:solidFill>
                  <a:srgbClr val="FFFFFF"/>
                </a:solidFill>
                <a:latin typeface="+mn-ea"/>
              </a:rPr>
              <a:t>ISeq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接口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(cons item 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将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item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插入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的首部创建新的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coll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如果集合为空，返回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nil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，否则返回集合的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(first 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)  == (car list)</a:t>
            </a:r>
          </a:p>
          <a:p>
            <a:pPr lvl="1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返回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的第一个元素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(rest 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)   == (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cdr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 list)</a:t>
            </a:r>
          </a:p>
          <a:p>
            <a:pPr lvl="1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返回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除第一个元素之外的元组，如果没有则为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()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83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Sequence(1)</a:t>
            </a:r>
            <a:endParaRPr lang="zh-CN" altLang="en-US"/>
          </a:p>
        </p:txBody>
      </p:sp>
      <p:pic>
        <p:nvPicPr>
          <p:cNvPr id="7" name="内容占位符 6" descr="seq.jpg"/>
          <p:cNvPicPr>
            <a:picLocks noGrp="1" noChangeAspect="1"/>
          </p:cNvPicPr>
          <p:nvPr>
            <p:ph idx="1"/>
          </p:nvPr>
        </p:nvPicPr>
        <p:blipFill>
          <a:blip r:embed="rId2"/>
          <a:srcRect t="10762" b="10762"/>
          <a:stretch>
            <a:fillRect/>
          </a:stretch>
        </p:blipFill>
        <p:spPr/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0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>
                <a:latin typeface="+mn-ea"/>
              </a:rPr>
              <a:t>大多数</a:t>
            </a:r>
            <a:r>
              <a:rPr lang="en-US" altLang="zh-CN" sz="2800" dirty="0" err="1" smtClean="0">
                <a:latin typeface="+mn-ea"/>
              </a:rPr>
              <a:t>seq</a:t>
            </a:r>
            <a:r>
              <a:rPr lang="zh-CN" altLang="en-US" sz="2800" dirty="0" smtClean="0">
                <a:latin typeface="+mn-ea"/>
              </a:rPr>
              <a:t>函数是</a:t>
            </a:r>
            <a:r>
              <a:rPr lang="en-US" altLang="zh-CN" sz="2800" dirty="0" smtClean="0">
                <a:latin typeface="+mn-ea"/>
              </a:rPr>
              <a:t>lazy</a:t>
            </a:r>
            <a:r>
              <a:rPr lang="zh-CN" altLang="en-US" sz="2800" dirty="0" smtClean="0">
                <a:latin typeface="+mn-ea"/>
              </a:rPr>
              <a:t>，返回</a:t>
            </a:r>
            <a:r>
              <a:rPr lang="en-US" altLang="zh-CN" sz="2800" dirty="0" smtClean="0">
                <a:latin typeface="+mn-ea"/>
              </a:rPr>
              <a:t>lazy </a:t>
            </a:r>
            <a:r>
              <a:rPr lang="en-US" altLang="zh-CN" sz="2800" dirty="0" err="1" smtClean="0">
                <a:latin typeface="+mn-ea"/>
              </a:rPr>
              <a:t>seqs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Lazy</a:t>
            </a:r>
          </a:p>
          <a:p>
            <a:pPr lvl="1"/>
            <a:r>
              <a:rPr lang="zh-CN" altLang="en-US" dirty="0" smtClean="0">
                <a:latin typeface="+mn-ea"/>
              </a:rPr>
              <a:t>延迟求值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共产主义：按需供应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i="1" dirty="0">
                <a:latin typeface="+mn-ea"/>
              </a:rPr>
              <a:t>Laziness</a:t>
            </a: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smtClean="0">
                <a:latin typeface="+mn-ea"/>
              </a:rPr>
              <a:t>infinity</a:t>
            </a:r>
          </a:p>
          <a:p>
            <a:r>
              <a:rPr lang="zh-CN" altLang="en-US" dirty="0" smtClean="0">
                <a:latin typeface="+mn-ea"/>
              </a:rPr>
              <a:t>例子</a:t>
            </a:r>
            <a:endParaRPr lang="zh-CN" altLang="en-US" dirty="0"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DE7-3A1A-4BB4-BED8-2C6F8BE181E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42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(first (System/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getProperties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))</a:t>
            </a:r>
          </a:p>
          <a:p>
            <a:pPr lvl="1"/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#&lt;Entry </a:t>
            </a:r>
            <a:r>
              <a:rPr lang="en-US" altLang="zh-CN" sz="5000" dirty="0" err="1">
                <a:solidFill>
                  <a:srgbClr val="FFFFFF"/>
                </a:solidFill>
                <a:latin typeface="+mn-ea"/>
              </a:rPr>
              <a:t>java.runtime.name</a:t>
            </a:r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=Java(TM) SE Runtime Environment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&gt;</a:t>
            </a:r>
          </a:p>
          <a:p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(rest (.</a:t>
            </a:r>
            <a:r>
              <a:rPr lang="en-US" altLang="zh-CN" sz="5000" dirty="0" err="1">
                <a:solidFill>
                  <a:srgbClr val="FFFFFF"/>
                </a:solidFill>
                <a:latin typeface="+mn-ea"/>
              </a:rPr>
              <a:t>getBytes</a:t>
            </a:r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 "hello")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(101 108 108 111)</a:t>
            </a:r>
          </a:p>
          <a:p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(sort (re-</a:t>
            </a:r>
            <a:r>
              <a:rPr lang="en-US" altLang="zh-CN" sz="5000" dirty="0" err="1">
                <a:solidFill>
                  <a:srgbClr val="FFFFFF"/>
                </a:solidFill>
                <a:latin typeface="+mn-ea"/>
              </a:rPr>
              <a:t>seq</a:t>
            </a:r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 #"\w+" "the quick brown fox")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("brown" "fox" "quick" "the")</a:t>
            </a:r>
            <a:endParaRPr lang="en-US" altLang="zh-CN" sz="50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(count (file-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 (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java.io.File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. ".")))</a:t>
            </a:r>
          </a:p>
          <a:p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(with-open [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rdr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 (reader “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hello.clj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”)]</a:t>
            </a:r>
          </a:p>
          <a:p>
            <a:pPr>
              <a:buNone/>
            </a:pP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             (count (line-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rdr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)))</a:t>
            </a:r>
          </a:p>
          <a:p>
            <a:r>
              <a:rPr lang="en-US" altLang="zh-CN" sz="5000" dirty="0">
                <a:solidFill>
                  <a:srgbClr val="FFFFFF"/>
                </a:solidFill>
                <a:latin typeface="+mn-ea"/>
              </a:rPr>
              <a:t>x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ml-</a:t>
            </a:r>
            <a:r>
              <a:rPr lang="en-US" altLang="zh-CN" sz="5000" dirty="0" err="1" smtClean="0">
                <a:solidFill>
                  <a:srgbClr val="FFFFFF"/>
                </a:solidFill>
                <a:latin typeface="+mn-ea"/>
              </a:rPr>
              <a:t>seq</a:t>
            </a:r>
            <a:r>
              <a:rPr lang="zh-CN" altLang="en-US" sz="5000" dirty="0" smtClean="0">
                <a:solidFill>
                  <a:srgbClr val="FFFFFF"/>
                </a:solidFill>
                <a:latin typeface="+mn-ea"/>
              </a:rPr>
              <a:t>的例子：引子</a:t>
            </a:r>
            <a:r>
              <a:rPr lang="en-US" altLang="zh-CN" sz="5000" dirty="0" smtClean="0">
                <a:solidFill>
                  <a:srgbClr val="FFFFFF"/>
                </a:solidFill>
                <a:latin typeface="+mn-ea"/>
              </a:rPr>
              <a:t>2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0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其他并发模型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58" y="1600199"/>
            <a:ext cx="8390682" cy="5121275"/>
          </a:xfrm>
        </p:spPr>
        <p:txBody>
          <a:bodyPr>
            <a:noAutofit/>
          </a:bodyPr>
          <a:lstStyle/>
          <a:p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并发的一个关键点在于如何管理可变状态</a:t>
            </a:r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(mutable states)</a:t>
            </a: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状态一致性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锁的方式：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直接引用可变状态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采用锁来保护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悲观策略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死锁，活锁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b="1" dirty="0" smtClean="0">
                <a:solidFill>
                  <a:srgbClr val="FFFFFF"/>
                </a:solidFill>
                <a:latin typeface="+mn-ea"/>
              </a:rPr>
              <a:t>不可组合</a:t>
            </a:r>
            <a:endParaRPr lang="en-US" altLang="zh-CN" sz="1400" b="1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b="1" dirty="0" smtClean="0">
                <a:solidFill>
                  <a:srgbClr val="FFFFFF"/>
                </a:solidFill>
                <a:latin typeface="+mn-ea"/>
              </a:rPr>
              <a:t>错误恢复困难</a:t>
            </a:r>
            <a:endParaRPr lang="en-US" altLang="zh-CN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消息传递的方式：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将可变状态作为不可变的消息传递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没有共享状态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复制的代价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状态可能不一致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/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604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的并发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FFFFFF"/>
                </a:solidFill>
                <a:latin typeface="+mn-ea"/>
              </a:rPr>
              <a:t>Clojure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的方式：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间接引用不可变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的数据结构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STM</a:t>
            </a:r>
          </a:p>
          <a:p>
            <a:pPr lvl="2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编程更容易</a:t>
            </a:r>
            <a:endParaRPr lang="en-US" altLang="zh-CN" sz="2000" dirty="0" smtClean="0">
              <a:solidFill>
                <a:srgbClr val="FFFFFF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没有死锁，活锁的隐患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事务重试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的代价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事务薄记的代价</a:t>
            </a:r>
            <a:endParaRPr kumimoji="1" lang="en-US" altLang="zh-CN" sz="2000" dirty="0" smtClean="0"/>
          </a:p>
          <a:p>
            <a:pPr lvl="2"/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</a:rPr>
              <a:t>工具支持的缺乏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27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典型的</a:t>
            </a:r>
            <a:r>
              <a:rPr lang="en-US" altLang="zh-CN" dirty="0" smtClean="0"/>
              <a:t>OO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pic>
        <p:nvPicPr>
          <p:cNvPr id="9" name="图片 8" descr="o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58959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8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+mj-ea"/>
              </a:rPr>
              <a:t>引子</a:t>
            </a:r>
            <a:r>
              <a:rPr kumimoji="1" lang="en-US" altLang="zh-CN" dirty="0" smtClean="0">
                <a:latin typeface="+mj-ea"/>
              </a:rPr>
              <a:t>(3)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需求：贪吃蛇游戏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代码：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你认为要多少行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 err="1" smtClean="0"/>
              <a:t>Clojure</a:t>
            </a:r>
            <a:r>
              <a:rPr kumimoji="1" lang="zh-CN" altLang="en-US" dirty="0" smtClean="0"/>
              <a:t>代码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>
                <a:latin typeface="+mn-ea"/>
              </a:rPr>
              <a:t>244</a:t>
            </a:r>
            <a:r>
              <a:rPr kumimoji="1" lang="zh-CN" altLang="en-US" dirty="0" smtClean="0">
                <a:latin typeface="+mn-ea"/>
              </a:rPr>
              <a:t>行</a:t>
            </a:r>
            <a:r>
              <a:rPr kumimoji="1" lang="en-US" altLang="zh-CN" dirty="0" smtClean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2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Clojure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间接引用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值不可变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取值需要经过</a:t>
            </a:r>
            <a:r>
              <a:rPr lang="en-US" altLang="zh-CN" dirty="0" err="1" smtClean="0">
                <a:solidFill>
                  <a:srgbClr val="00B0F0"/>
                </a:solidFill>
              </a:rPr>
              <a:t>deref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 descr="cloj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00400"/>
            <a:ext cx="815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软事务内存，内存型数据库：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ACI</a:t>
            </a:r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，没有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D</a:t>
            </a:r>
          </a:p>
          <a:p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基于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MVCC</a:t>
            </a:r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实现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——</a:t>
            </a:r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多版本并发控制</a:t>
            </a:r>
            <a:endParaRPr lang="en-US" altLang="zh-CN" sz="22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所有对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ref</a:t>
            </a:r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的读都将在事务开始的时候“看到”一个一致的快照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(Snapshot)</a:t>
            </a:r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，以及该事务内对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ref</a:t>
            </a:r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所做的更改。</a:t>
            </a:r>
            <a:endParaRPr lang="en-US" altLang="zh-CN" sz="22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所有在事务内对</a:t>
            </a:r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ref</a:t>
            </a:r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所做的更改，在外部看来都将是一个时间点触发的。</a:t>
            </a:r>
            <a:endParaRPr lang="en-US" altLang="zh-CN" sz="22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写冲突</a:t>
            </a:r>
            <a:endParaRPr lang="en-US" altLang="zh-CN" sz="2200" dirty="0" smtClean="0">
              <a:solidFill>
                <a:srgbClr val="FFFFFF"/>
              </a:solidFill>
              <a:latin typeface="+mn-ea"/>
            </a:endParaRPr>
          </a:p>
          <a:p>
            <a:pPr lvl="2"/>
            <a:r>
              <a:rPr lang="en-US" altLang="zh-CN" sz="2200" dirty="0">
                <a:solidFill>
                  <a:srgbClr val="FFFFFF"/>
                </a:solidFill>
                <a:latin typeface="+mn-ea"/>
              </a:rPr>
              <a:t>abort and retry</a:t>
            </a:r>
          </a:p>
          <a:p>
            <a:pPr lvl="2"/>
            <a:r>
              <a:rPr lang="en-US" altLang="zh-CN" sz="2200" dirty="0" smtClean="0">
                <a:solidFill>
                  <a:srgbClr val="FFFFFF"/>
                </a:solidFill>
                <a:latin typeface="+mn-ea"/>
              </a:rPr>
              <a:t>Barge</a:t>
            </a:r>
          </a:p>
          <a:p>
            <a:pPr lvl="1"/>
            <a:r>
              <a:rPr lang="zh-CN" altLang="en-US" sz="2200" dirty="0" smtClean="0">
                <a:solidFill>
                  <a:srgbClr val="FFFFFF"/>
                </a:solidFill>
                <a:latin typeface="+mn-ea"/>
              </a:rPr>
              <a:t>没有死锁，活锁的隐患</a:t>
            </a:r>
            <a:endParaRPr lang="en-US" altLang="zh-CN" sz="2200" dirty="0" smtClean="0">
              <a:solidFill>
                <a:srgbClr val="FFFFFF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2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四种模型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Ref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Atomic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Agent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和</a:t>
            </a:r>
            <a:r>
              <a:rPr lang="en-US" altLang="zh-CN" sz="2400" dirty="0" err="1" smtClean="0">
                <a:solidFill>
                  <a:srgbClr val="FFFFFF"/>
                </a:solidFill>
                <a:latin typeface="+mn-ea"/>
              </a:rPr>
              <a:t>ThreadLocal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FFFF"/>
                </a:solidFill>
                <a:latin typeface="+mn-ea"/>
              </a:rPr>
              <a:t>vars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协作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独立：状态是否与其他状态共同作用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同步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异步：状态的更新是同步还是异步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72731"/>
              </p:ext>
            </p:extLst>
          </p:nvPr>
        </p:nvGraphicFramePr>
        <p:xfrm>
          <a:off x="457200" y="4576599"/>
          <a:ext cx="7097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874"/>
                <a:gridCol w="2889956"/>
                <a:gridCol w="2971800"/>
              </a:tblGrid>
              <a:tr h="3606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Coordinated/Independent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Synchronous/Asynchronous</a:t>
                      </a:r>
                      <a:endParaRPr lang="zh-CN" alt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Coordinated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Sync</a:t>
                      </a:r>
                      <a:endParaRPr lang="zh-CN" alt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Atomic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Independent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Sync</a:t>
                      </a:r>
                      <a:endParaRPr lang="zh-CN" alt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Independent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Async</a:t>
                      </a:r>
                      <a:endParaRPr lang="zh-CN" alt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Vars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ThreadLocal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8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</a:t>
            </a:r>
            <a:r>
              <a:rPr lang="zh-CN" altLang="en-US" smtClean="0"/>
              <a:t>和事务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82" y="1600200"/>
            <a:ext cx="8686800" cy="5257800"/>
          </a:xfrm>
        </p:spPr>
        <p:txBody>
          <a:bodyPr>
            <a:noAutofit/>
          </a:bodyPr>
          <a:lstStyle/>
          <a:p>
            <a:r>
              <a:rPr lang="en-US" altLang="zh-CN" sz="1400" dirty="0" smtClean="0">
                <a:solidFill>
                  <a:srgbClr val="FFFFFF"/>
                </a:solidFill>
              </a:rPr>
              <a:t>(</a:t>
            </a:r>
            <a:r>
              <a:rPr lang="en-US" altLang="zh-CN" sz="1400" dirty="0" err="1" smtClean="0">
                <a:solidFill>
                  <a:srgbClr val="FFFFFF"/>
                </a:solidFill>
              </a:rPr>
              <a:t>def</a:t>
            </a:r>
            <a:r>
              <a:rPr lang="en-US" altLang="zh-CN" sz="1400" dirty="0" smtClean="0">
                <a:solidFill>
                  <a:srgbClr val="FFFFFF"/>
                </a:solidFill>
              </a:rPr>
              <a:t> songs (ref #{}))</a:t>
            </a: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</a:rPr>
              <a:t>创建</a:t>
            </a:r>
            <a:r>
              <a:rPr lang="en-US" altLang="zh-CN" sz="1400" dirty="0" smtClean="0">
                <a:solidFill>
                  <a:srgbClr val="FFFFFF"/>
                </a:solidFill>
              </a:rPr>
              <a:t>ref</a:t>
            </a:r>
          </a:p>
          <a:p>
            <a:r>
              <a:rPr lang="en-US" altLang="zh-CN" sz="1400" dirty="0" smtClean="0">
                <a:solidFill>
                  <a:srgbClr val="FFFFFF"/>
                </a:solidFill>
              </a:rPr>
              <a:t>@songs</a:t>
            </a: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</a:rPr>
              <a:t>取</a:t>
            </a:r>
            <a:r>
              <a:rPr lang="en-US" altLang="zh-CN" sz="1400" dirty="0" smtClean="0">
                <a:solidFill>
                  <a:srgbClr val="FFFFFF"/>
                </a:solidFill>
              </a:rPr>
              <a:t>ref</a:t>
            </a:r>
            <a:r>
              <a:rPr lang="zh-CN" altLang="en-US" sz="1400" dirty="0" smtClean="0">
                <a:solidFill>
                  <a:srgbClr val="FFFFFF"/>
                </a:solidFill>
              </a:rPr>
              <a:t>的值</a:t>
            </a:r>
            <a:endParaRPr lang="en-US" altLang="zh-CN" sz="1400" dirty="0" smtClean="0">
              <a:solidFill>
                <a:srgbClr val="FFFFFF"/>
              </a:solidFill>
            </a:endParaRPr>
          </a:p>
          <a:p>
            <a:r>
              <a:rPr lang="en-US" altLang="zh-CN" sz="1400" dirty="0" smtClean="0">
                <a:solidFill>
                  <a:srgbClr val="FFFFFF"/>
                </a:solidFill>
              </a:rPr>
              <a:t>reset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 lvl="1"/>
            <a:r>
              <a:rPr lang="zh-CN" altLang="en-US" sz="1000" dirty="0" smtClean="0">
                <a:solidFill>
                  <a:srgbClr val="FFFFFF"/>
                </a:solidFill>
              </a:rPr>
              <a:t>改变</a:t>
            </a:r>
            <a:r>
              <a:rPr lang="en-US" altLang="zh-CN" sz="1000" dirty="0" smtClean="0">
                <a:solidFill>
                  <a:srgbClr val="FFFFFF"/>
                </a:solidFill>
              </a:rPr>
              <a:t>ref</a:t>
            </a:r>
            <a:r>
              <a:rPr lang="zh-CN" altLang="en-US" sz="1000" dirty="0" smtClean="0">
                <a:solidFill>
                  <a:srgbClr val="FFFFFF"/>
                </a:solidFill>
              </a:rPr>
              <a:t>指向的值，需要包装在事务里</a:t>
            </a:r>
            <a:endParaRPr lang="en-US" altLang="zh-CN" sz="1000" dirty="0" smtClean="0">
              <a:solidFill>
                <a:srgbClr val="FFFFFF"/>
              </a:solidFill>
            </a:endParaRPr>
          </a:p>
          <a:p>
            <a:r>
              <a:rPr lang="en-US" altLang="zh-CN" sz="1400" dirty="0" err="1" smtClean="0">
                <a:solidFill>
                  <a:srgbClr val="FFFFFF"/>
                </a:solidFill>
              </a:rPr>
              <a:t>dosync</a:t>
            </a:r>
            <a:endParaRPr lang="en-US" altLang="zh-CN" sz="1400" dirty="0" smtClean="0">
              <a:solidFill>
                <a:srgbClr val="FFFFFF"/>
              </a:solidFill>
            </a:endParaRPr>
          </a:p>
          <a:p>
            <a:pPr lvl="1"/>
            <a:r>
              <a:rPr lang="zh-CN" altLang="en-US" sz="1000" dirty="0" smtClean="0">
                <a:solidFill>
                  <a:srgbClr val="FFFFFF"/>
                </a:solidFill>
              </a:rPr>
              <a:t>启动事务，包装操作，一个事务内可更新多个</a:t>
            </a:r>
            <a:r>
              <a:rPr lang="en-US" altLang="zh-CN" sz="1000" dirty="0" smtClean="0">
                <a:solidFill>
                  <a:srgbClr val="FFFFFF"/>
                </a:solidFill>
              </a:rPr>
              <a:t>ref</a:t>
            </a:r>
          </a:p>
          <a:p>
            <a:r>
              <a:rPr lang="en-US" altLang="zh-CN" sz="1400" dirty="0" smtClean="0">
                <a:solidFill>
                  <a:srgbClr val="FFFFFF"/>
                </a:solidFill>
              </a:rPr>
              <a:t>alter</a:t>
            </a: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</a:rPr>
              <a:t>查询并更新</a:t>
            </a:r>
            <a:endParaRPr lang="en-US" altLang="zh-CN" sz="1400" dirty="0" smtClean="0">
              <a:solidFill>
                <a:srgbClr val="FFFFFF"/>
              </a:solidFill>
            </a:endParaRPr>
          </a:p>
          <a:p>
            <a:r>
              <a:rPr lang="en-US" altLang="zh-CN" sz="1400" dirty="0" smtClean="0">
                <a:solidFill>
                  <a:srgbClr val="FFFFFF"/>
                </a:solidFill>
              </a:rPr>
              <a:t>commute</a:t>
            </a: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</a:rPr>
              <a:t>更新操作是可交换的，符合交换律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3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Atomic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47660" cy="5106193"/>
          </a:xfrm>
        </p:spPr>
        <p:txBody>
          <a:bodyPr>
            <a:normAutofit fontScale="32500" lnSpcReduction="20000"/>
          </a:bodyPr>
          <a:lstStyle/>
          <a:p>
            <a:endParaRPr lang="en-US" altLang="zh-CN" sz="3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管理独立的可变状态，类似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Java</a:t>
            </a:r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的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AtomicReference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内部实现）</a:t>
            </a:r>
            <a:endParaRPr lang="en-US" altLang="zh-CN" sz="49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def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mem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 (atom {}))</a:t>
            </a:r>
          </a:p>
          <a:p>
            <a:pPr lvl="1"/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创建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atom</a:t>
            </a:r>
          </a:p>
          <a:p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@meme</a:t>
            </a:r>
          </a:p>
          <a:p>
            <a:pPr lvl="1"/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取值</a:t>
            </a:r>
            <a:endParaRPr lang="en-US" altLang="zh-CN" sz="49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(reset!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mem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 {:a 1})</a:t>
            </a:r>
          </a:p>
          <a:p>
            <a:pPr lvl="1"/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设值，无需事务</a:t>
            </a:r>
            <a:endParaRPr lang="en-US" altLang="zh-CN" sz="49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(swap!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mem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assoc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 :b 2)</a:t>
            </a:r>
          </a:p>
          <a:p>
            <a:pPr lvl="1"/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查询并更新</a:t>
            </a:r>
            <a:endParaRPr lang="en-US" altLang="zh-CN" sz="49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(compare-and-set!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mem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oldValue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newValue</a:t>
            </a:r>
            <a:r>
              <a:rPr lang="en-US" altLang="zh-CN" sz="49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原子的比较更新</a:t>
            </a:r>
            <a:endParaRPr lang="en-US" altLang="zh-CN" sz="49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4900" dirty="0" smtClean="0">
                <a:solidFill>
                  <a:srgbClr val="FFFFFF"/>
                </a:solidFill>
                <a:latin typeface="+mn-ea"/>
              </a:rPr>
              <a:t>适合实现缓存 </a:t>
            </a:r>
            <a:r>
              <a:rPr lang="en-US" altLang="zh-CN" sz="4900" dirty="0" err="1" smtClean="0">
                <a:solidFill>
                  <a:srgbClr val="FFFFFF"/>
                </a:solidFill>
                <a:latin typeface="+mn-ea"/>
              </a:rPr>
              <a:t>memoize</a:t>
            </a:r>
            <a:endParaRPr lang="en-US" altLang="zh-CN" sz="4900" dirty="0" smtClean="0">
              <a:solidFill>
                <a:srgbClr val="FFFFFF"/>
              </a:solidFill>
              <a:latin typeface="+mn-ea"/>
            </a:endParaRP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6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Agent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7764" cy="5121275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用于异步的状态更新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zh-CN" sz="1600" dirty="0" err="1" smtClean="0">
                <a:solidFill>
                  <a:srgbClr val="FFFFFF"/>
                </a:solidFill>
                <a:latin typeface="+mn-ea"/>
              </a:rPr>
              <a:t>def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 counter (agent 0))</a:t>
            </a:r>
          </a:p>
          <a:p>
            <a:pPr lvl="1"/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创建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agent</a:t>
            </a:r>
          </a:p>
          <a:p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@counter</a:t>
            </a:r>
          </a:p>
          <a:p>
            <a:pPr lvl="1"/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取值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(send counter </a:t>
            </a:r>
            <a:r>
              <a:rPr lang="en-US" altLang="zh-CN" sz="1600" dirty="0" err="1" smtClean="0">
                <a:solidFill>
                  <a:srgbClr val="FFFFFF"/>
                </a:solidFill>
                <a:latin typeface="+mn-ea"/>
              </a:rPr>
              <a:t>inc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发送任务，适合非阻塞任务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(send-off counter </a:t>
            </a:r>
            <a:r>
              <a:rPr lang="en-US" altLang="zh-CN" sz="1600" dirty="0" err="1" smtClean="0">
                <a:solidFill>
                  <a:srgbClr val="FFFFFF"/>
                </a:solidFill>
                <a:latin typeface="+mn-ea"/>
              </a:rPr>
              <a:t>inc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pPr lvl="1"/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发送任务，适合阻塞型任务，如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IO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操作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(await counter)</a:t>
            </a:r>
          </a:p>
          <a:p>
            <a:pPr lvl="1"/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等待任务结束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每个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agent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每次只执行一个任务，同一个线程发送的任务有序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可以在事务中使用，那么当且仅当事务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commit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成功的时候发送任务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868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可能是问题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140" cy="4756150"/>
          </a:xfrm>
        </p:spPr>
        <p:txBody>
          <a:bodyPr>
            <a:no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没有尾递归优化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recur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仅能在方法内，</a:t>
            </a:r>
            <a:r>
              <a:rPr lang="en-US" altLang="zh-CN" sz="1400" dirty="0" err="1" smtClean="0">
                <a:solidFill>
                  <a:srgbClr val="FFFFFF"/>
                </a:solidFill>
                <a:latin typeface="+mn-ea"/>
              </a:rPr>
              <a:t>goto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指令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受限于</a:t>
            </a:r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JVM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的安全模型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所有</a:t>
            </a:r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JVM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之上的函数式语言都有这个问题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使用</a:t>
            </a:r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Java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数值类型的包装类型以及</a:t>
            </a:r>
            <a:r>
              <a:rPr lang="en-US" altLang="zh-CN" sz="1400" dirty="0" err="1" smtClean="0">
                <a:solidFill>
                  <a:srgbClr val="FFFFFF"/>
                </a:solidFill>
                <a:latin typeface="+mn-ea"/>
              </a:rPr>
              <a:t>Cojure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独有的</a:t>
            </a:r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Ratio</a:t>
            </a:r>
          </a:p>
          <a:p>
            <a:pPr lvl="1"/>
            <a:r>
              <a:rPr lang="en-US" altLang="zh-CN" sz="1400" dirty="0" err="1" smtClean="0">
                <a:solidFill>
                  <a:srgbClr val="FFFFFF"/>
                </a:solidFill>
                <a:latin typeface="+mn-ea"/>
              </a:rPr>
              <a:t>Integer,Long,BigInteger</a:t>
            </a:r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 etc.</a:t>
            </a: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数值在</a:t>
            </a:r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heap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上，算术运算性能欠佳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Agent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无法自定义线程池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线程没有命名</a:t>
            </a:r>
            <a:endParaRPr lang="en-US" altLang="zh-CN" sz="1400" dirty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无法高效利用线程池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弱类型，没有</a:t>
            </a:r>
            <a:r>
              <a:rPr lang="en-US" altLang="zh-CN" sz="1400" dirty="0" err="1" smtClean="0">
                <a:solidFill>
                  <a:srgbClr val="FFFFFF"/>
                </a:solidFill>
                <a:latin typeface="+mn-ea"/>
              </a:rPr>
              <a:t>scala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那样强大的类型推断能力，需要用户介入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pPr lvl="1"/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Type hint</a:t>
            </a:r>
          </a:p>
          <a:p>
            <a:r>
              <a:rPr lang="en-US" altLang="zh-CN" sz="1400" dirty="0" smtClean="0">
                <a:solidFill>
                  <a:srgbClr val="FFFFFF"/>
                </a:solidFill>
                <a:latin typeface="+mn-ea"/>
              </a:rPr>
              <a:t>FP</a:t>
            </a:r>
            <a:r>
              <a:rPr lang="zh-CN" altLang="en-US" sz="1400" dirty="0" smtClean="0">
                <a:solidFill>
                  <a:srgbClr val="FFFFFF"/>
                </a:solidFill>
                <a:latin typeface="+mn-ea"/>
              </a:rPr>
              <a:t>，小众中的小众</a:t>
            </a:r>
            <a:endParaRPr lang="en-US" altLang="zh-CN" sz="1400" dirty="0" smtClean="0">
              <a:solidFill>
                <a:srgbClr val="FFFFFF"/>
              </a:solidFill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82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>
                <a:hlinkClick r:id="rId2"/>
              </a:rPr>
              <a:t>http://clojure.org/</a:t>
            </a:r>
            <a:endParaRPr lang="en-US" altLang="zh-CN" sz="2200" dirty="0" smtClean="0"/>
          </a:p>
          <a:p>
            <a:r>
              <a:rPr lang="en-US" altLang="zh-CN" sz="2200" dirty="0" smtClean="0">
                <a:hlinkClick r:id="rId3"/>
              </a:rPr>
              <a:t>http://clojuredocs.org/</a:t>
            </a:r>
            <a:endParaRPr lang="en-US" altLang="zh-CN" sz="2200" dirty="0" smtClean="0"/>
          </a:p>
          <a:p>
            <a:r>
              <a:rPr lang="zh-CN" altLang="en-US" sz="2200" dirty="0" smtClean="0">
                <a:hlinkClick r:id="rId4"/>
              </a:rPr>
              <a:t>不错的网络教程</a:t>
            </a:r>
            <a:endParaRPr lang="en-US" altLang="zh-CN" sz="2200" dirty="0" smtClean="0"/>
          </a:p>
          <a:p>
            <a:r>
              <a:rPr lang="en-US" altLang="zh-CN" sz="2200" dirty="0" smtClean="0">
                <a:hlinkClick r:id="rId4"/>
              </a:rPr>
              <a:t>clojure</a:t>
            </a:r>
            <a:r>
              <a:rPr lang="zh-CN" altLang="en-US" sz="2200" dirty="0" smtClean="0">
                <a:hlinkClick r:id="rId4"/>
              </a:rPr>
              <a:t>相关资料</a:t>
            </a:r>
            <a:endParaRPr lang="en-US" altLang="zh-CN" sz="2200" dirty="0" smtClean="0"/>
          </a:p>
          <a:p>
            <a:r>
              <a:rPr lang="en-US" altLang="zh-CN" sz="2200" dirty="0" smtClean="0">
                <a:hlinkClick r:id="rId5"/>
              </a:rPr>
              <a:t>http://cnlojure.org</a:t>
            </a:r>
            <a:endParaRPr lang="en-US" altLang="zh-CN" sz="2200" dirty="0" smtClean="0"/>
          </a:p>
          <a:p>
            <a:r>
              <a:rPr lang="zh-CN" altLang="en-US" sz="2200" dirty="0" smtClean="0"/>
              <a:t>书籍推荐：</a:t>
            </a:r>
            <a:endParaRPr lang="en-US" altLang="zh-CN" sz="2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programming_clojur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829" y="1514586"/>
            <a:ext cx="2362200" cy="2362200"/>
          </a:xfrm>
          <a:prstGeom prst="rect">
            <a:avLst/>
          </a:prstGeom>
        </p:spPr>
      </p:pic>
      <p:pic>
        <p:nvPicPr>
          <p:cNvPr id="8" name="图片 7" descr="pratice_clojur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1514586"/>
            <a:ext cx="2362200" cy="2362200"/>
          </a:xfrm>
          <a:prstGeom prst="rect">
            <a:avLst/>
          </a:prstGeom>
        </p:spPr>
      </p:pic>
      <p:pic>
        <p:nvPicPr>
          <p:cNvPr id="4" name="图片 3" descr="fogus_cover150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29" y="3981450"/>
            <a:ext cx="1905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lojure-ic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978" y="1871309"/>
            <a:ext cx="1752600" cy="175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82695" y="4508979"/>
            <a:ext cx="335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QA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2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</a:t>
            </a:r>
            <a:r>
              <a:rPr kumimoji="1" lang="en-US" altLang="zh-CN" dirty="0" err="1" smtClean="0"/>
              <a:t>clojure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生产力，优雅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语言不重要是扯淡</a:t>
            </a:r>
            <a:endParaRPr kumimoji="1" lang="en-US" altLang="zh-CN" dirty="0" smtClean="0"/>
          </a:p>
          <a:p>
            <a:r>
              <a:rPr kumimoji="1" lang="zh-CN" altLang="en-US" dirty="0" smtClean="0"/>
              <a:t>元编程能力和</a:t>
            </a:r>
            <a:r>
              <a:rPr kumimoji="1" lang="en-US" altLang="zh-CN" dirty="0" smtClean="0"/>
              <a:t>DSLs</a:t>
            </a:r>
          </a:p>
          <a:p>
            <a:r>
              <a:rPr kumimoji="1" lang="zh-CN" altLang="en-US" dirty="0" smtClean="0"/>
              <a:t>并发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互操作容易，充分复用现有资源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每年都应该学习一门新的编程语言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87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Clojure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Lisp on JVM</a:t>
            </a:r>
          </a:p>
          <a:p>
            <a:r>
              <a:rPr kumimoji="1" lang="zh-CN" altLang="en-US" dirty="0" smtClean="0"/>
              <a:t>动态语言</a:t>
            </a:r>
            <a:endParaRPr kumimoji="1" lang="en-US" altLang="zh-CN" dirty="0"/>
          </a:p>
          <a:p>
            <a:r>
              <a:rPr kumimoji="1" lang="zh-CN" altLang="en-US" dirty="0" smtClean="0"/>
              <a:t>函数式语言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作者：</a:t>
            </a:r>
            <a:r>
              <a:rPr kumimoji="1" lang="en-US" altLang="zh-CN" dirty="0" smtClean="0"/>
              <a:t>Rich  Hickey</a:t>
            </a:r>
          </a:p>
          <a:p>
            <a:r>
              <a:rPr kumimoji="1" lang="en-US" altLang="zh-CN" dirty="0" smtClean="0"/>
              <a:t>2007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月第一次发布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主页：</a:t>
            </a:r>
            <a:r>
              <a:rPr kumimoji="1" lang="en-US" altLang="zh-CN" dirty="0" smtClean="0">
                <a:hlinkClick r:id="rId3"/>
              </a:rPr>
              <a:t>http://clojure.org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4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IS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8960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4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Lisp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lang="en-US" altLang="zh-CN" dirty="0" err="1"/>
              <a:t>LISt</a:t>
            </a:r>
            <a:r>
              <a:rPr lang="en-US" altLang="zh-CN" dirty="0"/>
              <a:t> 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，链表处理语言</a:t>
            </a:r>
            <a:endParaRPr kumimoji="1" lang="en-US" altLang="zh-CN" dirty="0"/>
          </a:p>
          <a:p>
            <a:pPr lvl="1"/>
            <a:r>
              <a:rPr lang="en-US" altLang="zh-CN" dirty="0"/>
              <a:t>Lost In Stupid </a:t>
            </a:r>
            <a:r>
              <a:rPr lang="en-US" altLang="zh-CN" dirty="0" smtClean="0"/>
              <a:t>Parentheses</a:t>
            </a:r>
          </a:p>
          <a:p>
            <a:r>
              <a:rPr lang="zh-CN" altLang="en-US" dirty="0">
                <a:latin typeface="+mn-ea"/>
              </a:rPr>
              <a:t>由</a:t>
            </a:r>
            <a:r>
              <a:rPr lang="zh-CN" altLang="en-US" dirty="0">
                <a:latin typeface="+mn-ea"/>
                <a:hlinkClick r:id="rId3" tooltip="约翰·麦卡锡"/>
              </a:rPr>
              <a:t>约翰</a:t>
            </a:r>
            <a:r>
              <a:rPr lang="en-US" altLang="zh-CN" dirty="0">
                <a:latin typeface="+mn-ea"/>
                <a:hlinkClick r:id="rId3" tooltip="约翰·麦卡锡"/>
              </a:rPr>
              <a:t>·</a:t>
            </a:r>
            <a:r>
              <a:rPr lang="zh-CN" altLang="en-US" dirty="0">
                <a:latin typeface="+mn-ea"/>
                <a:hlinkClick r:id="rId3" tooltip="约翰·麦卡锡"/>
              </a:rPr>
              <a:t>麦卡锡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  <a:hlinkClick r:id="rId4" tooltip="1960年"/>
              </a:rPr>
              <a:t>1960</a:t>
            </a:r>
            <a:r>
              <a:rPr lang="zh-CN" altLang="en-US" dirty="0">
                <a:latin typeface="+mn-ea"/>
                <a:hlinkClick r:id="rId4" tooltip="1960年"/>
              </a:rPr>
              <a:t>年</a:t>
            </a:r>
            <a:r>
              <a:rPr lang="zh-CN" altLang="en-US" dirty="0">
                <a:latin typeface="+mn-ea"/>
              </a:rPr>
              <a:t>左右创造的一种基于</a:t>
            </a:r>
            <a:r>
              <a:rPr lang="en-US" altLang="zh-CN" dirty="0">
                <a:latin typeface="+mn-ea"/>
                <a:hlinkClick r:id="rId5" tooltip="Λ演算"/>
              </a:rPr>
              <a:t>λ</a:t>
            </a:r>
            <a:r>
              <a:rPr lang="zh-CN" altLang="en-US" dirty="0">
                <a:latin typeface="+mn-ea"/>
                <a:hlinkClick r:id="rId5" tooltip="Λ演算"/>
              </a:rPr>
              <a:t>演算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>
                <a:latin typeface="+mn-ea"/>
                <a:hlinkClick r:id="rId6" tooltip="函数式编程语言"/>
              </a:rPr>
              <a:t>函数式编程语</a:t>
            </a:r>
            <a:r>
              <a:rPr lang="zh-CN" altLang="en-US" dirty="0" smtClean="0">
                <a:latin typeface="+mn-ea"/>
                <a:hlinkClick r:id="rId6" tooltip="函数式编程语言"/>
              </a:rPr>
              <a:t>言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/>
              <a:t>Lambda</a:t>
            </a:r>
            <a:r>
              <a:rPr lang="zh-CN" altLang="en-US" dirty="0" smtClean="0"/>
              <a:t>演算</a:t>
            </a:r>
            <a:r>
              <a:rPr lang="en-US" altLang="zh-CN" dirty="0" smtClean="0"/>
              <a:t>==</a:t>
            </a:r>
            <a:r>
              <a:rPr lang="zh-CN" altLang="en-US" dirty="0" smtClean="0"/>
              <a:t>图灵机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主要方言：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Scheme</a:t>
            </a:r>
          </a:p>
          <a:p>
            <a:pPr lvl="1"/>
            <a:r>
              <a:rPr lang="en-US" altLang="zh-CN" dirty="0" smtClean="0">
                <a:latin typeface="+mn-ea"/>
              </a:rPr>
              <a:t>Commons Lisp</a:t>
            </a:r>
          </a:p>
          <a:p>
            <a:pPr lvl="1"/>
            <a:r>
              <a:rPr lang="en-US" altLang="zh-CN" dirty="0" err="1" smtClean="0">
                <a:latin typeface="+mn-ea"/>
              </a:rPr>
              <a:t>Emacs</a:t>
            </a:r>
            <a:r>
              <a:rPr lang="en-US" altLang="zh-CN" dirty="0" smtClean="0">
                <a:latin typeface="+mn-ea"/>
              </a:rPr>
              <a:t> Lisp</a:t>
            </a:r>
          </a:p>
          <a:p>
            <a:pPr lvl="1"/>
            <a:r>
              <a:rPr lang="en-US" altLang="zh-CN" dirty="0" err="1" smtClean="0">
                <a:latin typeface="+mn-ea"/>
              </a:rPr>
              <a:t>Clojure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93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is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0"/>
            <a:ext cx="5148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 dir="vert"/>
      </p:transition>
    </mc:Choice>
    <mc:Fallback>
      <p:transition xmlns:p14="http://schemas.microsoft.com/office/powerpoint/2010/main" spd="med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技术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2296</TotalTime>
  <Words>1922</Words>
  <Application>Microsoft Macintosh PowerPoint</Application>
  <PresentationFormat>全屏显示(4:3)</PresentationFormat>
  <Paragraphs>433</Paragraphs>
  <Slides>48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Twilight</vt:lpstr>
      <vt:lpstr>Clojure概览</vt:lpstr>
      <vt:lpstr>引子(1)</vt:lpstr>
      <vt:lpstr>引子(2)</vt:lpstr>
      <vt:lpstr>引子(3)</vt:lpstr>
      <vt:lpstr>Why clojure?</vt:lpstr>
      <vt:lpstr>Clojure</vt:lpstr>
      <vt:lpstr>PowerPoint 演示文稿</vt:lpstr>
      <vt:lpstr>Lisp</vt:lpstr>
      <vt:lpstr>PowerPoint 演示文稿</vt:lpstr>
      <vt:lpstr>函数式语言</vt:lpstr>
      <vt:lpstr>Clojure的优点</vt:lpstr>
      <vt:lpstr>PowerPoint 演示文稿</vt:lpstr>
      <vt:lpstr>Hello World</vt:lpstr>
      <vt:lpstr>前缀运算符</vt:lpstr>
      <vt:lpstr>Code vs. Data</vt:lpstr>
      <vt:lpstr>求值＝解释数据结构</vt:lpstr>
      <vt:lpstr>传统的求值模型</vt:lpstr>
      <vt:lpstr>Clojure的求值模型</vt:lpstr>
      <vt:lpstr>Clojure的数据类型</vt:lpstr>
      <vt:lpstr>集合数据结构</vt:lpstr>
      <vt:lpstr>Persistent Data Structures</vt:lpstr>
      <vt:lpstr>Persistent Data Structures</vt:lpstr>
      <vt:lpstr>Special Forms</vt:lpstr>
      <vt:lpstr>loop和recur</vt:lpstr>
      <vt:lpstr>PowerPoint 演示文稿</vt:lpstr>
      <vt:lpstr>Macro  </vt:lpstr>
      <vt:lpstr>Functional</vt:lpstr>
      <vt:lpstr>高阶函数</vt:lpstr>
      <vt:lpstr>高阶函数</vt:lpstr>
      <vt:lpstr>高阶函数</vt:lpstr>
      <vt:lpstr>Java Interop</vt:lpstr>
      <vt:lpstr>实例</vt:lpstr>
      <vt:lpstr>Sequences</vt:lpstr>
      <vt:lpstr>Sequence(1)</vt:lpstr>
      <vt:lpstr>Sequence(2)</vt:lpstr>
      <vt:lpstr>Sequence(3)</vt:lpstr>
      <vt:lpstr>其他并发模型</vt:lpstr>
      <vt:lpstr>Clojure的并发</vt:lpstr>
      <vt:lpstr>典型的OO方式</vt:lpstr>
      <vt:lpstr>Clojure——间接引用</vt:lpstr>
      <vt:lpstr>STM</vt:lpstr>
      <vt:lpstr>四种模型</vt:lpstr>
      <vt:lpstr>Ref和事务</vt:lpstr>
      <vt:lpstr>Atomic</vt:lpstr>
      <vt:lpstr>Agent</vt:lpstr>
      <vt:lpstr>可能是问题……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to learn clojure?</dc:title>
  <dc:creator>晓丹 庄</dc:creator>
  <cp:lastModifiedBy>晓丹 庄</cp:lastModifiedBy>
  <cp:revision>274</cp:revision>
  <dcterms:created xsi:type="dcterms:W3CDTF">2011-07-31T09:59:16Z</dcterms:created>
  <dcterms:modified xsi:type="dcterms:W3CDTF">2011-08-05T15:56:02Z</dcterms:modified>
</cp:coreProperties>
</file>