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305" r:id="rId4"/>
    <p:sldId id="263" r:id="rId5"/>
    <p:sldId id="265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80" r:id="rId18"/>
    <p:sldId id="278" r:id="rId19"/>
    <p:sldId id="279" r:id="rId20"/>
    <p:sldId id="281" r:id="rId21"/>
    <p:sldId id="282" r:id="rId22"/>
    <p:sldId id="306" r:id="rId23"/>
    <p:sldId id="283" r:id="rId24"/>
    <p:sldId id="288" r:id="rId25"/>
    <p:sldId id="289" r:id="rId26"/>
    <p:sldId id="287" r:id="rId27"/>
    <p:sldId id="290" r:id="rId28"/>
    <p:sldId id="291" r:id="rId29"/>
    <p:sldId id="307" r:id="rId30"/>
    <p:sldId id="292" r:id="rId31"/>
    <p:sldId id="294" r:id="rId32"/>
    <p:sldId id="295" r:id="rId33"/>
    <p:sldId id="298" r:id="rId34"/>
    <p:sldId id="297" r:id="rId35"/>
    <p:sldId id="299" r:id="rId36"/>
    <p:sldId id="261" r:id="rId37"/>
    <p:sldId id="284" r:id="rId38"/>
    <p:sldId id="293" r:id="rId39"/>
    <p:sldId id="286" r:id="rId40"/>
    <p:sldId id="300" r:id="rId41"/>
    <p:sldId id="301" r:id="rId42"/>
    <p:sldId id="302" r:id="rId43"/>
    <p:sldId id="303" r:id="rId44"/>
    <p:sldId id="285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E4B2CD-3820-4BD8-AD14-A798641015CE}">
          <p14:sldIdLst>
            <p14:sldId id="256"/>
            <p14:sldId id="257"/>
            <p14:sldId id="305"/>
            <p14:sldId id="263"/>
            <p14:sldId id="265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80"/>
            <p14:sldId id="278"/>
            <p14:sldId id="279"/>
            <p14:sldId id="281"/>
            <p14:sldId id="282"/>
            <p14:sldId id="306"/>
            <p14:sldId id="283"/>
            <p14:sldId id="288"/>
            <p14:sldId id="289"/>
            <p14:sldId id="287"/>
            <p14:sldId id="290"/>
            <p14:sldId id="291"/>
            <p14:sldId id="307"/>
            <p14:sldId id="292"/>
            <p14:sldId id="294"/>
            <p14:sldId id="295"/>
            <p14:sldId id="298"/>
            <p14:sldId id="297"/>
            <p14:sldId id="299"/>
            <p14:sldId id="261"/>
            <p14:sldId id="284"/>
            <p14:sldId id="293"/>
            <p14:sldId id="286"/>
            <p14:sldId id="300"/>
            <p14:sldId id="301"/>
            <p14:sldId id="302"/>
            <p14:sldId id="303"/>
            <p14:sldId id="285"/>
            <p14:sldId id="30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温瑞云" initials="ruiyu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59" autoAdjust="0"/>
  </p:normalViewPr>
  <p:slideViewPr>
    <p:cSldViewPr>
      <p:cViewPr varScale="1">
        <p:scale>
          <a:sx n="67" d="100"/>
          <a:sy n="67" d="100"/>
        </p:scale>
        <p:origin x="-2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1A2CF-23A3-49C7-83FF-35575887BE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D5EB2E-38CC-48C1-B6F7-D0FEA691EA1C}">
      <dgm:prSet phldrT="[文本]"/>
      <dgm:spPr/>
      <dgm:t>
        <a:bodyPr/>
        <a:lstStyle/>
        <a:p>
          <a:r>
            <a:rPr lang="zh-CN" altLang="en-US" dirty="0" smtClean="0"/>
            <a:t>保持代码可读</a:t>
          </a:r>
          <a:endParaRPr lang="zh-CN" altLang="en-US" dirty="0"/>
        </a:p>
      </dgm:t>
    </dgm:pt>
    <dgm:pt modelId="{7278E142-1424-4B04-AEB1-F73CD573E659}" type="parTrans" cxnId="{2FCFE6B9-0E83-4F53-882D-E566A5A570FD}">
      <dgm:prSet/>
      <dgm:spPr/>
      <dgm:t>
        <a:bodyPr/>
        <a:lstStyle/>
        <a:p>
          <a:endParaRPr lang="zh-CN" altLang="en-US"/>
        </a:p>
      </dgm:t>
    </dgm:pt>
    <dgm:pt modelId="{6C875940-33B6-482E-9D7D-A82DE9EE7F3C}" type="sibTrans" cxnId="{2FCFE6B9-0E83-4F53-882D-E566A5A570FD}">
      <dgm:prSet/>
      <dgm:spPr/>
      <dgm:t>
        <a:bodyPr/>
        <a:lstStyle/>
        <a:p>
          <a:endParaRPr lang="zh-CN" altLang="en-US"/>
        </a:p>
      </dgm:t>
    </dgm:pt>
    <dgm:pt modelId="{A712E5D4-AFC7-4D47-9530-D1F4EC265EBA}">
      <dgm:prSet phldrT="[文本]"/>
      <dgm:spPr/>
      <dgm:t>
        <a:bodyPr/>
        <a:lstStyle/>
        <a:p>
          <a:r>
            <a:rPr lang="zh-CN" altLang="en-US" dirty="0" smtClean="0"/>
            <a:t>更容易修改</a:t>
          </a:r>
          <a:endParaRPr lang="zh-CN" altLang="en-US" dirty="0"/>
        </a:p>
      </dgm:t>
    </dgm:pt>
    <dgm:pt modelId="{46C10979-9239-4C0B-9320-84D60B1193CB}" type="parTrans" cxnId="{08B7FBF1-0008-41AB-8D90-A18C76DFD37D}">
      <dgm:prSet/>
      <dgm:spPr/>
      <dgm:t>
        <a:bodyPr/>
        <a:lstStyle/>
        <a:p>
          <a:endParaRPr lang="zh-CN" altLang="en-US"/>
        </a:p>
      </dgm:t>
    </dgm:pt>
    <dgm:pt modelId="{A90EA4FF-5914-42D7-9C7C-4B16D3689BF1}" type="sibTrans" cxnId="{08B7FBF1-0008-41AB-8D90-A18C76DFD37D}">
      <dgm:prSet/>
      <dgm:spPr/>
      <dgm:t>
        <a:bodyPr/>
        <a:lstStyle/>
        <a:p>
          <a:endParaRPr lang="zh-CN" altLang="en-US"/>
        </a:p>
      </dgm:t>
    </dgm:pt>
    <dgm:pt modelId="{3AF5539E-B448-4C47-823C-66E331C651F6}">
      <dgm:prSet phldrT="[文本]"/>
      <dgm:spPr/>
      <dgm:t>
        <a:bodyPr/>
        <a:lstStyle/>
        <a:p>
          <a:r>
            <a:rPr lang="zh-CN" altLang="en-US" dirty="0" smtClean="0"/>
            <a:t>节省维护时间</a:t>
          </a:r>
          <a:endParaRPr lang="zh-CN" altLang="en-US" dirty="0"/>
        </a:p>
      </dgm:t>
    </dgm:pt>
    <dgm:pt modelId="{C692FE24-F46D-4DDD-ABA6-D94227D744E9}" type="parTrans" cxnId="{EDD708EC-A048-47EB-AE63-322CC3205F90}">
      <dgm:prSet/>
      <dgm:spPr/>
      <dgm:t>
        <a:bodyPr/>
        <a:lstStyle/>
        <a:p>
          <a:endParaRPr lang="zh-CN" altLang="en-US"/>
        </a:p>
      </dgm:t>
    </dgm:pt>
    <dgm:pt modelId="{3C22AC4A-2863-410A-98DD-6273E4B45141}" type="sibTrans" cxnId="{EDD708EC-A048-47EB-AE63-322CC3205F90}">
      <dgm:prSet/>
      <dgm:spPr/>
      <dgm:t>
        <a:bodyPr/>
        <a:lstStyle/>
        <a:p>
          <a:endParaRPr lang="zh-CN" altLang="en-US"/>
        </a:p>
      </dgm:t>
    </dgm:pt>
    <dgm:pt modelId="{09E2E630-E93B-4CDC-8443-C43ABD831268}">
      <dgm:prSet phldrT="[文本]"/>
      <dgm:spPr/>
      <dgm:t>
        <a:bodyPr/>
        <a:lstStyle/>
        <a:p>
          <a:r>
            <a:rPr lang="zh-CN" altLang="en-US" dirty="0" smtClean="0"/>
            <a:t>有时间重构代码</a:t>
          </a:r>
          <a:endParaRPr lang="zh-CN" altLang="en-US" dirty="0"/>
        </a:p>
      </dgm:t>
    </dgm:pt>
    <dgm:pt modelId="{C1F1EFDA-70A5-43F0-8841-9F43E3CF8C20}" type="parTrans" cxnId="{250266E8-12F6-4CDD-A7D4-CA916FE7668A}">
      <dgm:prSet/>
      <dgm:spPr/>
      <dgm:t>
        <a:bodyPr/>
        <a:lstStyle/>
        <a:p>
          <a:endParaRPr lang="zh-CN" altLang="en-US"/>
        </a:p>
      </dgm:t>
    </dgm:pt>
    <dgm:pt modelId="{C6ACC26A-90D3-4D01-8B1E-1F7D3704E64B}" type="sibTrans" cxnId="{250266E8-12F6-4CDD-A7D4-CA916FE7668A}">
      <dgm:prSet/>
      <dgm:spPr/>
      <dgm:t>
        <a:bodyPr/>
        <a:lstStyle/>
        <a:p>
          <a:endParaRPr lang="zh-CN" altLang="en-US"/>
        </a:p>
      </dgm:t>
    </dgm:pt>
    <dgm:pt modelId="{47F700F4-DC7A-413C-A4E0-54DF861275B5}" type="pres">
      <dgm:prSet presAssocID="{6791A2CF-23A3-49C7-83FF-35575887BE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DA195D-8581-4ED2-9FE7-51628F2AE96F}" type="pres">
      <dgm:prSet presAssocID="{7DD5EB2E-38CC-48C1-B6F7-D0FEA691EA1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C3186-7DB7-4F49-B394-84D45431677E}" type="pres">
      <dgm:prSet presAssocID="{6C875940-33B6-482E-9D7D-A82DE9EE7F3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FE10963-7ECB-436F-BED7-D1DB4559E771}" type="pres">
      <dgm:prSet presAssocID="{6C875940-33B6-482E-9D7D-A82DE9EE7F3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55FB966-3061-4110-9705-333532FF43B1}" type="pres">
      <dgm:prSet presAssocID="{A712E5D4-AFC7-4D47-9530-D1F4EC265E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DB83E-2B16-47E2-AB7B-468E92138395}" type="pres">
      <dgm:prSet presAssocID="{A90EA4FF-5914-42D7-9C7C-4B16D3689BF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9240DF9-8425-4317-B60C-64C2509192AD}" type="pres">
      <dgm:prSet presAssocID="{A90EA4FF-5914-42D7-9C7C-4B16D3689BF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B4626F6-6768-4557-91E8-68731E56FD2E}" type="pres">
      <dgm:prSet presAssocID="{3AF5539E-B448-4C47-823C-66E331C651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E92F0A-C69E-4AEC-BA31-01F917D5EF5E}" type="pres">
      <dgm:prSet presAssocID="{3C22AC4A-2863-410A-98DD-6273E4B45141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A85E8FE-91E2-4E5A-ACDC-3EEE386FDE81}" type="pres">
      <dgm:prSet presAssocID="{3C22AC4A-2863-410A-98DD-6273E4B45141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6C539F7-F9E1-42A1-9D0C-BF9553DD7F78}" type="pres">
      <dgm:prSet presAssocID="{09E2E630-E93B-4CDC-8443-C43ABD83126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10863-A597-4DC0-AE4D-FA779BEC4089}" type="pres">
      <dgm:prSet presAssocID="{C6ACC26A-90D3-4D01-8B1E-1F7D3704E64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AD0F5AB4-1C00-42AF-9362-8062D4F0B591}" type="pres">
      <dgm:prSet presAssocID="{C6ACC26A-90D3-4D01-8B1E-1F7D3704E64B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DD708EC-A048-47EB-AE63-322CC3205F90}" srcId="{6791A2CF-23A3-49C7-83FF-35575887BE4D}" destId="{3AF5539E-B448-4C47-823C-66E331C651F6}" srcOrd="2" destOrd="0" parTransId="{C692FE24-F46D-4DDD-ABA6-D94227D744E9}" sibTransId="{3C22AC4A-2863-410A-98DD-6273E4B45141}"/>
    <dgm:cxn modelId="{58CC5899-383F-4F4B-9B91-62DFD7597930}" type="presOf" srcId="{3C22AC4A-2863-410A-98DD-6273E4B45141}" destId="{4FE92F0A-C69E-4AEC-BA31-01F917D5EF5E}" srcOrd="0" destOrd="0" presId="urn:microsoft.com/office/officeart/2005/8/layout/cycle2"/>
    <dgm:cxn modelId="{2FCFE6B9-0E83-4F53-882D-E566A5A570FD}" srcId="{6791A2CF-23A3-49C7-83FF-35575887BE4D}" destId="{7DD5EB2E-38CC-48C1-B6F7-D0FEA691EA1C}" srcOrd="0" destOrd="0" parTransId="{7278E142-1424-4B04-AEB1-F73CD573E659}" sibTransId="{6C875940-33B6-482E-9D7D-A82DE9EE7F3C}"/>
    <dgm:cxn modelId="{ACDE166D-FC85-4A9C-B56A-03EA2419AADC}" type="presOf" srcId="{C6ACC26A-90D3-4D01-8B1E-1F7D3704E64B}" destId="{E3510863-A597-4DC0-AE4D-FA779BEC4089}" srcOrd="0" destOrd="0" presId="urn:microsoft.com/office/officeart/2005/8/layout/cycle2"/>
    <dgm:cxn modelId="{196025C7-099F-44CA-AA1D-11F038044C5D}" type="presOf" srcId="{A90EA4FF-5914-42D7-9C7C-4B16D3689BF1}" destId="{39240DF9-8425-4317-B60C-64C2509192AD}" srcOrd="1" destOrd="0" presId="urn:microsoft.com/office/officeart/2005/8/layout/cycle2"/>
    <dgm:cxn modelId="{BE8783B0-2A78-45BE-8FBB-849B93B1B637}" type="presOf" srcId="{A90EA4FF-5914-42D7-9C7C-4B16D3689BF1}" destId="{2A0DB83E-2B16-47E2-AB7B-468E92138395}" srcOrd="0" destOrd="0" presId="urn:microsoft.com/office/officeart/2005/8/layout/cycle2"/>
    <dgm:cxn modelId="{3E088CEE-7148-47B7-B55E-C8C92D0130E6}" type="presOf" srcId="{A712E5D4-AFC7-4D47-9530-D1F4EC265EBA}" destId="{B55FB966-3061-4110-9705-333532FF43B1}" srcOrd="0" destOrd="0" presId="urn:microsoft.com/office/officeart/2005/8/layout/cycle2"/>
    <dgm:cxn modelId="{141D499E-186E-43AD-A425-A8ED62DE96D0}" type="presOf" srcId="{3AF5539E-B448-4C47-823C-66E331C651F6}" destId="{2B4626F6-6768-4557-91E8-68731E56FD2E}" srcOrd="0" destOrd="0" presId="urn:microsoft.com/office/officeart/2005/8/layout/cycle2"/>
    <dgm:cxn modelId="{84BBAC3F-8D4C-4919-AB48-A43BB8003B58}" type="presOf" srcId="{7DD5EB2E-38CC-48C1-B6F7-D0FEA691EA1C}" destId="{82DA195D-8581-4ED2-9FE7-51628F2AE96F}" srcOrd="0" destOrd="0" presId="urn:microsoft.com/office/officeart/2005/8/layout/cycle2"/>
    <dgm:cxn modelId="{26A98958-D5B5-46B4-9BF6-F1B604485F85}" type="presOf" srcId="{6C875940-33B6-482E-9D7D-A82DE9EE7F3C}" destId="{6EAC3186-7DB7-4F49-B394-84D45431677E}" srcOrd="0" destOrd="0" presId="urn:microsoft.com/office/officeart/2005/8/layout/cycle2"/>
    <dgm:cxn modelId="{08B7FBF1-0008-41AB-8D90-A18C76DFD37D}" srcId="{6791A2CF-23A3-49C7-83FF-35575887BE4D}" destId="{A712E5D4-AFC7-4D47-9530-D1F4EC265EBA}" srcOrd="1" destOrd="0" parTransId="{46C10979-9239-4C0B-9320-84D60B1193CB}" sibTransId="{A90EA4FF-5914-42D7-9C7C-4B16D3689BF1}"/>
    <dgm:cxn modelId="{74D90FC8-C01F-4D79-8417-27B0D7E6721A}" type="presOf" srcId="{3C22AC4A-2863-410A-98DD-6273E4B45141}" destId="{8A85E8FE-91E2-4E5A-ACDC-3EEE386FDE81}" srcOrd="1" destOrd="0" presId="urn:microsoft.com/office/officeart/2005/8/layout/cycle2"/>
    <dgm:cxn modelId="{E35A5544-94D2-4DF2-B186-E823876E9B68}" type="presOf" srcId="{6C875940-33B6-482E-9D7D-A82DE9EE7F3C}" destId="{BFE10963-7ECB-436F-BED7-D1DB4559E771}" srcOrd="1" destOrd="0" presId="urn:microsoft.com/office/officeart/2005/8/layout/cycle2"/>
    <dgm:cxn modelId="{30D84A07-1F39-4D7C-938C-6B6AC5390F03}" type="presOf" srcId="{C6ACC26A-90D3-4D01-8B1E-1F7D3704E64B}" destId="{AD0F5AB4-1C00-42AF-9362-8062D4F0B591}" srcOrd="1" destOrd="0" presId="urn:microsoft.com/office/officeart/2005/8/layout/cycle2"/>
    <dgm:cxn modelId="{8B5F7714-BB07-49E0-A25F-685E772DE0CF}" type="presOf" srcId="{6791A2CF-23A3-49C7-83FF-35575887BE4D}" destId="{47F700F4-DC7A-413C-A4E0-54DF861275B5}" srcOrd="0" destOrd="0" presId="urn:microsoft.com/office/officeart/2005/8/layout/cycle2"/>
    <dgm:cxn modelId="{E47AA472-7C45-4AE8-94E5-BECFED25DDC3}" type="presOf" srcId="{09E2E630-E93B-4CDC-8443-C43ABD831268}" destId="{D6C539F7-F9E1-42A1-9D0C-BF9553DD7F78}" srcOrd="0" destOrd="0" presId="urn:microsoft.com/office/officeart/2005/8/layout/cycle2"/>
    <dgm:cxn modelId="{250266E8-12F6-4CDD-A7D4-CA916FE7668A}" srcId="{6791A2CF-23A3-49C7-83FF-35575887BE4D}" destId="{09E2E630-E93B-4CDC-8443-C43ABD831268}" srcOrd="3" destOrd="0" parTransId="{C1F1EFDA-70A5-43F0-8841-9F43E3CF8C20}" sibTransId="{C6ACC26A-90D3-4D01-8B1E-1F7D3704E64B}"/>
    <dgm:cxn modelId="{B430855F-DFF1-4000-90CC-E0F1D0B5C336}" type="presParOf" srcId="{47F700F4-DC7A-413C-A4E0-54DF861275B5}" destId="{82DA195D-8581-4ED2-9FE7-51628F2AE96F}" srcOrd="0" destOrd="0" presId="urn:microsoft.com/office/officeart/2005/8/layout/cycle2"/>
    <dgm:cxn modelId="{E37EE651-1441-4541-B433-1C0C2D89427D}" type="presParOf" srcId="{47F700F4-DC7A-413C-A4E0-54DF861275B5}" destId="{6EAC3186-7DB7-4F49-B394-84D45431677E}" srcOrd="1" destOrd="0" presId="urn:microsoft.com/office/officeart/2005/8/layout/cycle2"/>
    <dgm:cxn modelId="{C7157CA0-6A06-4362-A73F-5E66BADCD204}" type="presParOf" srcId="{6EAC3186-7DB7-4F49-B394-84D45431677E}" destId="{BFE10963-7ECB-436F-BED7-D1DB4559E771}" srcOrd="0" destOrd="0" presId="urn:microsoft.com/office/officeart/2005/8/layout/cycle2"/>
    <dgm:cxn modelId="{5A402271-9842-4360-9F66-1953AC322EBC}" type="presParOf" srcId="{47F700F4-DC7A-413C-A4E0-54DF861275B5}" destId="{B55FB966-3061-4110-9705-333532FF43B1}" srcOrd="2" destOrd="0" presId="urn:microsoft.com/office/officeart/2005/8/layout/cycle2"/>
    <dgm:cxn modelId="{523FFC10-42E2-4607-ADB9-7C8170ACE051}" type="presParOf" srcId="{47F700F4-DC7A-413C-A4E0-54DF861275B5}" destId="{2A0DB83E-2B16-47E2-AB7B-468E92138395}" srcOrd="3" destOrd="0" presId="urn:microsoft.com/office/officeart/2005/8/layout/cycle2"/>
    <dgm:cxn modelId="{DA8AE975-253B-4C12-A9C4-0125D7CF63BD}" type="presParOf" srcId="{2A0DB83E-2B16-47E2-AB7B-468E92138395}" destId="{39240DF9-8425-4317-B60C-64C2509192AD}" srcOrd="0" destOrd="0" presId="urn:microsoft.com/office/officeart/2005/8/layout/cycle2"/>
    <dgm:cxn modelId="{109B9856-DAC4-45FB-ACBB-62586B4F7EA3}" type="presParOf" srcId="{47F700F4-DC7A-413C-A4E0-54DF861275B5}" destId="{2B4626F6-6768-4557-91E8-68731E56FD2E}" srcOrd="4" destOrd="0" presId="urn:microsoft.com/office/officeart/2005/8/layout/cycle2"/>
    <dgm:cxn modelId="{85E5F4EF-FD2A-4D35-923D-4513CA152FE7}" type="presParOf" srcId="{47F700F4-DC7A-413C-A4E0-54DF861275B5}" destId="{4FE92F0A-C69E-4AEC-BA31-01F917D5EF5E}" srcOrd="5" destOrd="0" presId="urn:microsoft.com/office/officeart/2005/8/layout/cycle2"/>
    <dgm:cxn modelId="{B6CB36C1-BDA7-4549-BB90-E07526921F5E}" type="presParOf" srcId="{4FE92F0A-C69E-4AEC-BA31-01F917D5EF5E}" destId="{8A85E8FE-91E2-4E5A-ACDC-3EEE386FDE81}" srcOrd="0" destOrd="0" presId="urn:microsoft.com/office/officeart/2005/8/layout/cycle2"/>
    <dgm:cxn modelId="{24502647-373A-48DE-8F9C-0A2F5BED06C8}" type="presParOf" srcId="{47F700F4-DC7A-413C-A4E0-54DF861275B5}" destId="{D6C539F7-F9E1-42A1-9D0C-BF9553DD7F78}" srcOrd="6" destOrd="0" presId="urn:microsoft.com/office/officeart/2005/8/layout/cycle2"/>
    <dgm:cxn modelId="{27D79767-8B77-444A-BA79-26D449EF27EB}" type="presParOf" srcId="{47F700F4-DC7A-413C-A4E0-54DF861275B5}" destId="{E3510863-A597-4DC0-AE4D-FA779BEC4089}" srcOrd="7" destOrd="0" presId="urn:microsoft.com/office/officeart/2005/8/layout/cycle2"/>
    <dgm:cxn modelId="{0CD1A73E-64AE-4E6F-8820-D0F15B880C72}" type="presParOf" srcId="{E3510863-A597-4DC0-AE4D-FA779BEC4089}" destId="{AD0F5AB4-1C00-42AF-9362-8062D4F0B59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195D-8581-4ED2-9FE7-51628F2AE96F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保持代码可读</a:t>
          </a:r>
          <a:endParaRPr lang="zh-CN" altLang="en-US" sz="1700" kern="1200" dirty="0"/>
        </a:p>
      </dsp:txBody>
      <dsp:txXfrm>
        <a:off x="2588112" y="191572"/>
        <a:ext cx="919775" cy="919775"/>
      </dsp:txXfrm>
    </dsp:sp>
    <dsp:sp modelId="{6EAC3186-7DB7-4F49-B394-84D45431677E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73852" y="1166485"/>
        <a:ext cx="241751" cy="263403"/>
      </dsp:txXfrm>
    </dsp:sp>
    <dsp:sp modelId="{B55FB966-3061-4110-9705-333532FF43B1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更容易修改</a:t>
          </a:r>
          <a:endParaRPr lang="zh-CN" altLang="en-US" sz="1700" kern="1200" dirty="0"/>
        </a:p>
      </dsp:txBody>
      <dsp:txXfrm>
        <a:off x="3968651" y="1572112"/>
        <a:ext cx="919775" cy="919775"/>
      </dsp:txXfrm>
    </dsp:sp>
    <dsp:sp modelId="{2A0DB83E-2B16-47E2-AB7B-468E92138395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3660935" y="2547025"/>
        <a:ext cx="241751" cy="263403"/>
      </dsp:txXfrm>
    </dsp:sp>
    <dsp:sp modelId="{2B4626F6-6768-4557-91E8-68731E56FD2E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节省维护时间</a:t>
          </a:r>
          <a:endParaRPr lang="zh-CN" altLang="en-US" sz="1700" kern="1200" dirty="0"/>
        </a:p>
      </dsp:txBody>
      <dsp:txXfrm>
        <a:off x="2588112" y="2952651"/>
        <a:ext cx="919775" cy="919775"/>
      </dsp:txXfrm>
    </dsp:sp>
    <dsp:sp modelId="{4FE92F0A-C69E-4AEC-BA31-01F917D5EF5E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280396" y="2634110"/>
        <a:ext cx="241751" cy="263403"/>
      </dsp:txXfrm>
    </dsp:sp>
    <dsp:sp modelId="{D6C539F7-F9E1-42A1-9D0C-BF9553DD7F78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有时间重构代码</a:t>
          </a:r>
          <a:endParaRPr lang="zh-CN" altLang="en-US" sz="1700" kern="1200" dirty="0"/>
        </a:p>
      </dsp:txBody>
      <dsp:txXfrm>
        <a:off x="1207572" y="1572112"/>
        <a:ext cx="919775" cy="919775"/>
      </dsp:txXfrm>
    </dsp:sp>
    <dsp:sp modelId="{E3510863-A597-4DC0-AE4D-FA779BEC4089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C284-C838-4A06-89D7-E362BA29B4B8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68FF-D965-43C3-B054-3A314FED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1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在这个过程中，我们还要不断的花功夫解决新旧技术的衔接问题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68FF-D965-43C3-B054-3A314FED3B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3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7D7DD3-83DF-4F86-9EA4-7EA60AEC95F3}" type="datetimeFigureOut">
              <a:rPr lang="zh-CN" altLang="en-US" smtClean="0"/>
              <a:t>2012/11/2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69F179-7C7C-45F5-90F7-38EB03A53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ruiyun.wen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不一样的世界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这一年，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Clojure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带给我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ruiyun\AppData\Local\Microsoft\Windows\Temporary Internet Files\Content.IE5\4FGESEZ1\MP90028921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6392468" cy="3528392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41" y="57651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温瑞云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33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重写的理由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在一堆垃圾上耗费再长的时间，很可能最后得到的还是一堆垃圾。</a:t>
            </a:r>
            <a:endParaRPr lang="en-US" altLang="zh-CN" dirty="0" smtClean="0"/>
          </a:p>
          <a:p>
            <a:r>
              <a:rPr lang="zh-CN" altLang="en-US" dirty="0" smtClean="0"/>
              <a:t>引入框架太过随意的这个</a:t>
            </a:r>
            <a:r>
              <a:rPr lang="zh-CN" altLang="en-US" dirty="0" smtClean="0"/>
              <a:t>问题，</a:t>
            </a:r>
            <a:r>
              <a:rPr lang="zh-CN" altLang="en-US" dirty="0"/>
              <a:t>现在</a:t>
            </a:r>
            <a:r>
              <a:rPr lang="zh-CN" altLang="en-US" dirty="0" smtClean="0"/>
              <a:t>更加清醒了。</a:t>
            </a:r>
            <a:endParaRPr lang="en-US" altLang="zh-CN" dirty="0"/>
          </a:p>
          <a:p>
            <a:r>
              <a:rPr lang="zh-CN" altLang="en-US" dirty="0" smtClean="0"/>
              <a:t>更清楚系统结构的问题所在，也更能切中要害。</a:t>
            </a:r>
            <a:endParaRPr lang="en-US" altLang="zh-CN" dirty="0" smtClean="0"/>
          </a:p>
          <a:p>
            <a:r>
              <a:rPr lang="zh-CN" altLang="en-US" dirty="0" smtClean="0"/>
              <a:t>手边有了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（这个理由嘛     ）</a:t>
            </a:r>
            <a:endParaRPr lang="en-US" altLang="zh-CN" dirty="0" smtClean="0"/>
          </a:p>
          <a:p>
            <a:r>
              <a:rPr lang="zh-CN" altLang="en-US" dirty="0"/>
              <a:t>受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影响，对一切用复杂手段去解决简单问题的</a:t>
            </a:r>
            <a:r>
              <a:rPr lang="zh-CN" altLang="en-US" dirty="0" smtClean="0"/>
              <a:t>做法，都</a:t>
            </a:r>
            <a:r>
              <a:rPr lang="zh-CN" altLang="en-US" dirty="0" smtClean="0"/>
              <a:t>难以忍受</a:t>
            </a:r>
            <a:endParaRPr lang="en-US" altLang="zh-CN" dirty="0" smtClean="0"/>
          </a:p>
          <a:p>
            <a:r>
              <a:rPr lang="zh-CN" altLang="en-US" dirty="0" smtClean="0"/>
              <a:t>对真正要</a:t>
            </a:r>
            <a:r>
              <a:rPr lang="zh-CN" altLang="en-US" dirty="0" smtClean="0"/>
              <a:t>解决的是什么问题，比以往理解的更</a:t>
            </a:r>
            <a:r>
              <a:rPr lang="zh-CN" altLang="en-US" dirty="0" smtClean="0"/>
              <a:t>准确、更深刻</a:t>
            </a:r>
            <a:r>
              <a:rPr lang="zh-CN" altLang="en-US" dirty="0"/>
              <a:t>（这是最重要的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C:\Users\ruiyun\AppData\Local\Microsoft\Windows\Temporary Internet Files\Content.IE5\9J2JXVGU\MC9004379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48684"/>
            <a:ext cx="721565" cy="4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uiyun\AppData\Local\Microsoft\Windows\Temporary Internet Files\Content.IE5\6QP3AFHC\MP90044251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4" y="1216802"/>
            <a:ext cx="8286850" cy="55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理由有很多，但关键还得有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38164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3900" dirty="0"/>
              <a:t>勇气</a:t>
            </a:r>
          </a:p>
        </p:txBody>
      </p:sp>
    </p:spTree>
    <p:extLst>
      <p:ext uri="{BB962C8B-B14F-4D97-AF65-F5344CB8AC3E}">
        <p14:creationId xmlns:p14="http://schemas.microsoft.com/office/powerpoint/2010/main" val="9687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需要战胜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恐惧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对自己而言，从未应用于实战的思想、语言、平台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没有其他任何人来共同分担责任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没有失败的退路</a:t>
            </a:r>
            <a:endParaRPr lang="en-US" altLang="zh-CN" dirty="0" smtClean="0"/>
          </a:p>
          <a:p>
            <a:r>
              <a:rPr lang="zh-CN" altLang="en-US" dirty="0" smtClean="0"/>
              <a:t>动摇</a:t>
            </a:r>
            <a:endParaRPr lang="en-US" altLang="zh-CN" dirty="0"/>
          </a:p>
          <a:p>
            <a:pPr lvl="1"/>
            <a:r>
              <a:rPr lang="zh-CN" altLang="en-US" dirty="0" smtClean="0"/>
              <a:t>遇到坎坷，感觉再也走不下去的时候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“还不如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”的念头</a:t>
            </a:r>
            <a:endParaRPr lang="en-US" altLang="zh-CN" dirty="0" smtClean="0"/>
          </a:p>
          <a:p>
            <a:r>
              <a:rPr lang="zh-CN" altLang="en-US" dirty="0" smtClean="0"/>
              <a:t>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时间、领导、同事、自己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3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57200"/>
            <a:ext cx="6795864" cy="838200"/>
          </a:xfrm>
        </p:spPr>
        <p:txBody>
          <a:bodyPr/>
          <a:lstStyle/>
          <a:p>
            <a:r>
              <a:rPr lang="zh-CN" altLang="en-US" dirty="0" smtClean="0"/>
              <a:t>开拓历程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44824"/>
            <a:ext cx="8686800" cy="42353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边学边写</a:t>
            </a:r>
            <a:r>
              <a:rPr lang="zh-CN" altLang="en-US" dirty="0" smtClean="0"/>
              <a:t>两个半月（之前有一个月的基础）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大范围重构不下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次，小型重构无数</a:t>
            </a:r>
            <a:endParaRPr lang="en-US" altLang="zh-CN" dirty="0" smtClean="0"/>
          </a:p>
          <a:p>
            <a:r>
              <a:rPr lang="zh-CN" altLang="en-US" dirty="0"/>
              <a:t>自己</a:t>
            </a:r>
            <a:r>
              <a:rPr lang="zh-CN" altLang="en-US" dirty="0" smtClean="0"/>
              <a:t>一个人（闭关）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番茄工作法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</a:t>
            </a:r>
            <a:r>
              <a:rPr lang="zh-CN" altLang="en-US" dirty="0" smtClean="0"/>
              <a:t>和邮件都是上下班开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分钟，其他时间关掉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尽可能不参加任何会议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每天工作</a:t>
            </a:r>
            <a:r>
              <a:rPr lang="en-US" altLang="zh-CN" dirty="0"/>
              <a:t>7</a:t>
            </a:r>
            <a:r>
              <a:rPr lang="zh-CN" altLang="en-US" dirty="0" smtClean="0"/>
              <a:t>小时</a:t>
            </a:r>
            <a:r>
              <a:rPr lang="zh-CN" altLang="en-US" dirty="0" smtClean="0"/>
              <a:t>左右（注意，是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</a:t>
            </a:r>
            <a:r>
              <a:rPr lang="zh-CN" altLang="en-US" dirty="0" smtClean="0"/>
              <a:t>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周末没有加班</a:t>
            </a:r>
            <a:r>
              <a:rPr lang="zh-CN" altLang="en-US" dirty="0" smtClean="0"/>
              <a:t>，即使是现场部署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 descr="C:\Users\ruiyun\AppData\Local\Microsoft\Windows\Temporary Internet Files\Content.IE5\4FGESEZ1\MC9003078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4" y="116632"/>
            <a:ext cx="1831818" cy="16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8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57200"/>
            <a:ext cx="6795864" cy="838200"/>
          </a:xfrm>
        </p:spPr>
        <p:txBody>
          <a:bodyPr/>
          <a:lstStyle/>
          <a:p>
            <a:r>
              <a:rPr lang="zh-CN" altLang="en-US" dirty="0" smtClean="0"/>
              <a:t>开拓成果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44824"/>
            <a:ext cx="8686800" cy="42353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1,367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在两种不同数据库间同步数据</a:t>
            </a:r>
            <a:endParaRPr lang="en-US" altLang="zh-CN" dirty="0" smtClean="0"/>
          </a:p>
          <a:p>
            <a:pPr lvl="1"/>
            <a:r>
              <a:rPr lang="zh-CN" altLang="en-US" dirty="0"/>
              <a:t>衔接</a:t>
            </a:r>
            <a:r>
              <a:rPr lang="zh-CN" altLang="en-US" dirty="0" smtClean="0"/>
              <a:t>三个内部子系统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对接两个外部系统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需要转换和处理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RTSP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</a:p>
          <a:p>
            <a:pPr lvl="1"/>
            <a:r>
              <a:rPr lang="zh-CN" altLang="en-US" dirty="0" smtClean="0"/>
              <a:t>提供了一个简单的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配置接口</a:t>
            </a:r>
            <a:endParaRPr lang="en-US" altLang="zh-CN" dirty="0" smtClean="0"/>
          </a:p>
          <a:p>
            <a:r>
              <a:rPr lang="zh-CN" altLang="en-US" dirty="0" smtClean="0"/>
              <a:t>现场上线联调只用了不到一个礼拜</a:t>
            </a:r>
            <a:endParaRPr lang="en-US" altLang="zh-CN" dirty="0" smtClean="0"/>
          </a:p>
          <a:p>
            <a:r>
              <a:rPr lang="zh-CN" altLang="en-US" dirty="0" smtClean="0"/>
              <a:t>上线后没有任何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报告，半年来甚至没有重启过服务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 descr="C:\Users\ruiyun\AppData\Local\Microsoft\Windows\Temporary Internet Files\Content.IE5\4FGESEZ1\MC9003078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4" y="116632"/>
            <a:ext cx="1831818" cy="16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57200"/>
            <a:ext cx="6795864" cy="838200"/>
          </a:xfrm>
        </p:spPr>
        <p:txBody>
          <a:bodyPr/>
          <a:lstStyle/>
          <a:p>
            <a:r>
              <a:rPr lang="zh-CN" altLang="en-US" dirty="0" smtClean="0"/>
              <a:t>还没结束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44824"/>
            <a:ext cx="8686800" cy="46805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作为项目副产品，创建了一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940</a:t>
            </a:r>
            <a:r>
              <a:rPr lang="zh-CN" altLang="en-US" dirty="0" smtClean="0"/>
              <a:t>行，基于</a:t>
            </a:r>
            <a:r>
              <a:rPr lang="en-US" altLang="zh-CN" dirty="0" smtClean="0"/>
              <a:t>JAIN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SIP DSL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同等</a:t>
            </a:r>
            <a:r>
              <a:rPr lang="zh-CN" altLang="en-US" dirty="0"/>
              <a:t>抽象级别的</a:t>
            </a:r>
            <a:r>
              <a:rPr lang="en-US" altLang="zh-CN" dirty="0"/>
              <a:t>C++ SIP</a:t>
            </a:r>
            <a:r>
              <a:rPr lang="zh-CN" altLang="en-US" dirty="0"/>
              <a:t>栈用了</a:t>
            </a:r>
            <a:r>
              <a:rPr lang="en-US" altLang="zh-CN" dirty="0"/>
              <a:t>25,869</a:t>
            </a:r>
            <a:r>
              <a:rPr lang="zh-CN" altLang="en-US" dirty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除去即将</a:t>
            </a:r>
            <a:r>
              <a:rPr lang="zh-CN" altLang="en-US" dirty="0" smtClean="0"/>
              <a:t>废弃的接口后</a:t>
            </a:r>
            <a:r>
              <a:rPr lang="zh-CN" altLang="en-US" dirty="0"/>
              <a:t>，</a:t>
            </a:r>
            <a:r>
              <a:rPr lang="zh-CN" altLang="en-US" dirty="0" smtClean="0"/>
              <a:t>仅不到</a:t>
            </a:r>
            <a:r>
              <a:rPr lang="en-US" altLang="zh-CN" dirty="0" smtClean="0"/>
              <a:t>620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随后的几个月中，又与另一个外部系统对接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通讯协议</a:t>
            </a:r>
            <a:r>
              <a:rPr lang="zh-CN" altLang="en-US" dirty="0"/>
              <a:t>模型</a:t>
            </a:r>
            <a:r>
              <a:rPr lang="zh-CN" altLang="en-US" dirty="0" smtClean="0"/>
              <a:t>发生</a:t>
            </a:r>
            <a:r>
              <a:rPr lang="zh-CN" altLang="en-US" dirty="0" smtClean="0"/>
              <a:t>了</a:t>
            </a:r>
            <a:r>
              <a:rPr lang="zh-CN" altLang="en-US" dirty="0" smtClean="0"/>
              <a:t>巨变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 smtClean="0"/>
              <a:t>更多的协议命令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</a:t>
            </a:r>
            <a:r>
              <a:rPr lang="zh-CN" altLang="en-US" dirty="0"/>
              <a:t>增</a:t>
            </a:r>
            <a:r>
              <a:rPr lang="zh-CN" altLang="en-US" dirty="0" smtClean="0"/>
              <a:t>代码未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150</a:t>
            </a:r>
            <a:r>
              <a:rPr lang="zh-CN" altLang="en-US" dirty="0" smtClean="0"/>
              <a:t>行，</a:t>
            </a:r>
            <a:r>
              <a:rPr lang="zh-CN" altLang="en-US" dirty="0" smtClean="0"/>
              <a:t>一个礼拜即完成功能开发</a:t>
            </a:r>
            <a:endParaRPr lang="en-US" altLang="zh-CN" dirty="0" smtClean="0"/>
          </a:p>
          <a:p>
            <a:pPr lvl="1"/>
            <a:r>
              <a:rPr lang="zh-CN" altLang="en-US" dirty="0"/>
              <a:t>留下充裕的重构</a:t>
            </a:r>
            <a:r>
              <a:rPr lang="zh-CN" altLang="en-US" dirty="0" smtClean="0"/>
              <a:t>时间，当然</a:t>
            </a:r>
            <a:r>
              <a:rPr lang="zh-CN" altLang="en-US" dirty="0"/>
              <a:t>还有</a:t>
            </a:r>
            <a:r>
              <a:rPr lang="zh-CN" altLang="en-US" dirty="0" smtClean="0"/>
              <a:t>咖啡、锻炼、</a:t>
            </a:r>
            <a:r>
              <a:rPr lang="zh-CN" altLang="en-US" dirty="0" smtClean="0"/>
              <a:t>读书的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bug-free</a:t>
            </a:r>
            <a:r>
              <a:rPr lang="zh-CN" altLang="en-US" dirty="0" smtClean="0"/>
              <a:t>，没有了无穷无尽的</a:t>
            </a:r>
            <a:r>
              <a:rPr lang="en-US" altLang="zh-CN" dirty="0" smtClean="0"/>
              <a:t>bug fix</a:t>
            </a:r>
            <a:r>
              <a:rPr lang="zh-CN" altLang="en-US" dirty="0" smtClean="0"/>
              <a:t>，甚至都有时间看博客和网络视频了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两岁的儿子跟我好像也更熟了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 descr="C:\Users\ruiyun\AppData\Local\Microsoft\Windows\Temporary Internet Files\Content.IE5\4FGESEZ1\MC9003078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4" y="116632"/>
            <a:ext cx="1831818" cy="16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uiyun\AppData\Local\Microsoft\Windows\Temporary Internet Files\Content.IE5\9NJ0T1VY\MC9004207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104"/>
            <a:ext cx="3096344" cy="33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980728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那么，</a:t>
            </a:r>
            <a:endParaRPr lang="en-US" altLang="zh-CN" sz="6000" dirty="0" smtClean="0"/>
          </a:p>
          <a:p>
            <a:r>
              <a:rPr lang="zh-CN" altLang="en-US" sz="6000" dirty="0" smtClean="0"/>
              <a:t>一切缘何而来</a:t>
            </a:r>
            <a:endParaRPr lang="zh-CN" altLang="en-US" sz="6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5" y="3789040"/>
            <a:ext cx="2420466" cy="2420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6895" y="4275998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Clojure</a:t>
            </a:r>
            <a:r>
              <a:rPr lang="zh-CN" altLang="en-US" sz="8800" dirty="0" smtClean="0"/>
              <a:t>？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8057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我的答案是</a:t>
            </a:r>
            <a:endParaRPr lang="zh-CN" altLang="en-US" dirty="0"/>
          </a:p>
        </p:txBody>
      </p:sp>
      <p:pic>
        <p:nvPicPr>
          <p:cNvPr id="9218" name="Picture 2" descr="C:\Users\ruiyun\AppData\Local\Microsoft\Windows\Temporary Internet Files\Content.IE5\AALEF1UU\MC9004196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95" y="1661703"/>
            <a:ext cx="4118793" cy="35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uiyun\AppData\Local\Microsoft\Windows\Temporary Internet Files\Content.IE5\AALEF1UU\MC9004196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1693387"/>
            <a:ext cx="3934196" cy="34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55576" y="5229200"/>
            <a:ext cx="3384376" cy="850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真正的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78015" y="5229200"/>
            <a:ext cx="2854152" cy="850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Clojure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真正的</a:t>
            </a:r>
            <a:r>
              <a:rPr lang="zh-CN" altLang="en-US" dirty="0" smtClean="0"/>
              <a:t>理解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找出问题的本质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本质的东西往往比其外表要</a:t>
            </a:r>
            <a:r>
              <a:rPr lang="zh-CN" altLang="en-US" dirty="0"/>
              <a:t>简单</a:t>
            </a:r>
            <a:r>
              <a:rPr lang="zh-CN" altLang="en-US" dirty="0" smtClean="0"/>
              <a:t>得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过往</a:t>
            </a:r>
            <a:r>
              <a:rPr lang="zh-CN" altLang="en-US" dirty="0" smtClean="0"/>
              <a:t>的失败中吸取经验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深入分析，但要设定时限，避免思维扩散</a:t>
            </a:r>
            <a:endParaRPr lang="en-US" altLang="zh-CN" dirty="0" smtClean="0"/>
          </a:p>
          <a:p>
            <a:r>
              <a:rPr lang="zh-CN" altLang="en-US" dirty="0" smtClean="0"/>
              <a:t>去掉无关的枝节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需求规格</a:t>
            </a:r>
            <a:r>
              <a:rPr lang="zh-CN" altLang="en-US" dirty="0" smtClean="0"/>
              <a:t>列出来的，与问题的本质大多相去甚远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即便我们真的漏掉了什么，也还有弥补的机会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相信我</a:t>
            </a:r>
            <a:r>
              <a:rPr lang="zh-CN" altLang="en-US" dirty="0" smtClean="0"/>
              <a:t>，这对所有人都好：客户、队友、老板，当然还有自己，和自己正在从事的这份事业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9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的问题让它保持简单</a:t>
            </a:r>
            <a:endParaRPr lang="en-US" altLang="zh-CN" dirty="0"/>
          </a:p>
          <a:p>
            <a:r>
              <a:rPr lang="zh-CN" altLang="en-US" dirty="0" smtClean="0"/>
              <a:t>让复杂的问题变得尽可能简单</a:t>
            </a:r>
            <a:endParaRPr lang="zh-CN" altLang="en-US" dirty="0"/>
          </a:p>
        </p:txBody>
      </p:sp>
      <p:pic>
        <p:nvPicPr>
          <p:cNvPr id="10242" name="Picture 2" descr="C:\Users\ruiyun\AppData\Local\Microsoft\Windows\Temporary Internet Files\Content.IE5\7HDN85TU\MC9002293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51" y="3084363"/>
            <a:ext cx="2184933" cy="32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1981" y="4080343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幸运的是，</a:t>
            </a:r>
            <a:endParaRPr lang="en-US" altLang="zh-CN" sz="3600" dirty="0" smtClean="0"/>
          </a:p>
          <a:p>
            <a:r>
              <a:rPr lang="zh-CN" altLang="en-US" sz="3600" dirty="0" smtClean="0"/>
              <a:t>这也是</a:t>
            </a:r>
            <a:r>
              <a:rPr lang="en-US" altLang="zh-CN" sz="3600" dirty="0" smtClean="0"/>
              <a:t>Clojure</a:t>
            </a:r>
            <a:r>
              <a:rPr lang="zh-CN" altLang="en-US" sz="3600" dirty="0" smtClean="0"/>
              <a:t>的核心！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 rot="2274817">
            <a:off x="2199812" y="2401110"/>
            <a:ext cx="49565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 smtClean="0"/>
              <a:t>简单！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4957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26406 -0.34746 " pathEditMode="fixed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5" grpId="1"/>
      <p:bldP spid="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倒腾了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年的开发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Clojure</a:t>
            </a:r>
          </a:p>
          <a:p>
            <a:pPr lvl="1"/>
            <a:r>
              <a:rPr lang="en-US" altLang="zh-CN" dirty="0" smtClean="0"/>
              <a:t>Word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、甘特图、燃尽图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Scrum</a:t>
            </a:r>
            <a:r>
              <a:rPr lang="zh-CN" altLang="en-US" dirty="0" smtClean="0"/>
              <a:t>支持者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信奉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践行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年，始于草莽，归于无形</a:t>
            </a:r>
            <a:endParaRPr lang="en-US" altLang="zh-CN" dirty="0" smtClean="0"/>
          </a:p>
          <a:p>
            <a:r>
              <a:rPr lang="zh-CN" altLang="en-US" dirty="0" smtClean="0"/>
              <a:t>翻译</a:t>
            </a:r>
            <a:r>
              <a:rPr lang="en-US" altLang="zh-CN" dirty="0" smtClean="0"/>
              <a:t>《Programming Clojure 2nd》</a:t>
            </a:r>
          </a:p>
          <a:p>
            <a:r>
              <a:rPr lang="zh-CN" altLang="en-US" dirty="0"/>
              <a:t>正在</a:t>
            </a:r>
            <a:r>
              <a:rPr lang="zh-CN" altLang="en-US" dirty="0" smtClean="0"/>
              <a:t>为创建一个报警网络而工作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37" y="692696"/>
            <a:ext cx="283425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41971"/>
            <a:ext cx="8686800" cy="25791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“在</a:t>
            </a:r>
            <a:r>
              <a:rPr lang="zh-CN" altLang="en-US" dirty="0"/>
              <a:t>我们看来</a:t>
            </a:r>
            <a:r>
              <a:rPr lang="zh-CN" altLang="en-US" dirty="0" smtClean="0"/>
              <a:t>，是这两</a:t>
            </a:r>
            <a:r>
              <a:rPr lang="zh-CN" altLang="en-US" dirty="0"/>
              <a:t>个</a:t>
            </a:r>
            <a:r>
              <a:rPr lang="zh-CN" altLang="en-US" dirty="0" smtClean="0"/>
              <a:t>关键至极的概念驱动着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的一切：</a:t>
            </a:r>
            <a:r>
              <a:rPr lang="zh-CN" altLang="en-US" dirty="0"/>
              <a:t>简单、强大</a:t>
            </a:r>
            <a:r>
              <a:rPr lang="zh-CN" altLang="en-US" dirty="0" smtClean="0"/>
              <a:t>。”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/>
              <a:t>——《Programming Clojure 2nd》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41720"/>
            <a:ext cx="2376264" cy="32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1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简单和容易是不同的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一条线上：一个规则、一个任务、一个概念、一个维度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取决于线与线之间的交错情况，而非线的数量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是可以客观评判的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与简单对立的是：</a:t>
            </a:r>
            <a:r>
              <a:rPr lang="zh-CN" altLang="en-US" b="1" dirty="0" smtClean="0"/>
              <a:t>复杂</a:t>
            </a:r>
            <a:endParaRPr lang="en-US" altLang="zh-CN" dirty="0" smtClean="0"/>
          </a:p>
          <a:p>
            <a:r>
              <a:rPr lang="zh-CN" altLang="en-US" dirty="0" smtClean="0"/>
              <a:t>容易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是相对的：经验、知识、能力、</a:t>
            </a:r>
            <a:r>
              <a:rPr lang="zh-CN" altLang="en-US" dirty="0" smtClean="0"/>
              <a:t>工具都会有影响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与容易对立</a:t>
            </a:r>
            <a:r>
              <a:rPr lang="zh-CN" altLang="en-US" dirty="0"/>
              <a:t>的</a:t>
            </a:r>
            <a:r>
              <a:rPr lang="zh-CN" altLang="en-US" dirty="0" smtClean="0"/>
              <a:t>是：</a:t>
            </a:r>
            <a:r>
              <a:rPr lang="zh-CN" altLang="en-US" b="1" dirty="0" smtClean="0"/>
              <a:t>困</a:t>
            </a:r>
            <a:r>
              <a:rPr lang="zh-CN" altLang="en-US" b="1" dirty="0" smtClean="0"/>
              <a:t>难</a:t>
            </a:r>
            <a:endParaRPr lang="en-US" altLang="zh-CN" dirty="0" smtClean="0"/>
          </a:p>
          <a:p>
            <a:r>
              <a:rPr lang="zh-CN" altLang="en-US" dirty="0" smtClean="0"/>
              <a:t>简单可以让事情变得容易，反之则不然</a:t>
            </a:r>
            <a:endParaRPr lang="en-US" altLang="zh-CN" dirty="0" smtClean="0"/>
          </a:p>
          <a:p>
            <a:pPr marL="0" indent="0" algn="r">
              <a:buNone/>
            </a:pPr>
            <a:endParaRPr lang="en-US" altLang="zh-CN" sz="2600" dirty="0" smtClean="0"/>
          </a:p>
          <a:p>
            <a:pPr marL="0" indent="0" algn="r">
              <a:buNone/>
            </a:pPr>
            <a:r>
              <a:rPr lang="en-US" altLang="zh-CN" sz="2600" dirty="0" smtClean="0"/>
              <a:t>——</a:t>
            </a:r>
            <a:r>
              <a:rPr lang="zh-CN" altLang="en-US" sz="2600" dirty="0" smtClean="0"/>
              <a:t>摘自</a:t>
            </a:r>
            <a:r>
              <a:rPr lang="en-US" altLang="zh-CN" sz="2600" dirty="0" smtClean="0"/>
              <a:t>《Simple made Easy》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Rich </a:t>
            </a:r>
            <a:r>
              <a:rPr lang="en-US" altLang="zh-CN" sz="2600" dirty="0"/>
              <a:t>Hickey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什么东西容易但不简单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7200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大多数托托拽拽的快速开发技术</a:t>
            </a:r>
            <a:endParaRPr lang="zh-CN" altLang="en-US" sz="4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96952"/>
            <a:ext cx="9144000" cy="720079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zh-CN" altLang="en-US" sz="2000" dirty="0" smtClean="0"/>
              <a:t>不不不，我可没说是哪家公司喜欢来回折腾这种技术</a:t>
            </a:r>
            <a:endParaRPr lang="zh-CN" altLang="en-US" sz="2000" dirty="0"/>
          </a:p>
        </p:txBody>
      </p:sp>
      <p:pic>
        <p:nvPicPr>
          <p:cNvPr id="1027" name="Picture 3" descr="C:\Users\ruiyun\AppData\Local\Microsoft\Windows\Temporary Internet Files\Content.IE5\6QP3AFHC\MP90040699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57" y="3983678"/>
            <a:ext cx="2247286" cy="23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Clojure</a:t>
            </a:r>
            <a:r>
              <a:rPr lang="zh-CN" altLang="en-US" dirty="0" smtClean="0"/>
              <a:t>的核心哲学</a:t>
            </a:r>
            <a:r>
              <a:rPr lang="zh-CN" altLang="en-US" dirty="0" smtClean="0"/>
              <a:t>就是让事情变得简单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语言构造</a:t>
            </a:r>
            <a:endParaRPr lang="en-US" altLang="zh-CN" dirty="0" smtClean="0"/>
          </a:p>
          <a:p>
            <a:pPr lvl="1"/>
            <a:r>
              <a:rPr lang="zh-CN" altLang="en-US" dirty="0"/>
              <a:t>几句话就能说清楚的</a:t>
            </a:r>
            <a:r>
              <a:rPr lang="zh-CN" altLang="en-US" dirty="0" smtClean="0"/>
              <a:t>语法规则（没有语法）</a:t>
            </a:r>
            <a:endParaRPr lang="en-US" altLang="zh-CN" dirty="0" smtClean="0"/>
          </a:p>
          <a:p>
            <a:pPr lvl="1"/>
            <a:r>
              <a:rPr lang="zh-CN" altLang="en-US" dirty="0"/>
              <a:t>少量</a:t>
            </a:r>
            <a:r>
              <a:rPr lang="zh-CN" altLang="en-US" dirty="0" smtClean="0"/>
              <a:t>的几个特殊形式（</a:t>
            </a:r>
            <a:r>
              <a:rPr lang="en-US" altLang="zh-CN" dirty="0"/>
              <a:t>Special Forms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标准库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一致的规则和概念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组合的方式运作和扩展</a:t>
            </a:r>
            <a:endParaRPr lang="en-US" altLang="zh-CN" dirty="0" smtClean="0"/>
          </a:p>
          <a:p>
            <a:r>
              <a:rPr lang="zh-CN" altLang="en-US" dirty="0" smtClean="0"/>
              <a:t>函数式和并行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数据不可变！！！（甚至影响了我写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代码的方式）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直面现实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“状态”问题（</a:t>
            </a:r>
            <a:r>
              <a:rPr lang="en-US" altLang="zh-CN" dirty="0" smtClean="0"/>
              <a:t>STM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强调“值”的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直截了当</a:t>
            </a:r>
            <a:endParaRPr lang="en-US" altLang="zh-CN" dirty="0" smtClean="0"/>
          </a:p>
          <a:p>
            <a:pPr lvl="1"/>
            <a:r>
              <a:rPr lang="zh-CN" altLang="en-US" dirty="0"/>
              <a:t>易于</a:t>
            </a:r>
            <a:r>
              <a:rPr lang="zh-CN" altLang="en-US" dirty="0" smtClean="0"/>
              <a:t>传输、利于测试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语言独立，更通用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的益处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易于编写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同一时刻只关注一个点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大脑进入流状态，保持清醒和专注</a:t>
            </a:r>
            <a:endParaRPr lang="en-US" altLang="zh-CN" dirty="0" smtClean="0"/>
          </a:p>
          <a:p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牵涉过多的其他因素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便于构造模拟数据，也利于验证</a:t>
            </a:r>
            <a:endParaRPr lang="en-US" altLang="zh-CN" dirty="0" smtClean="0"/>
          </a:p>
          <a:p>
            <a:r>
              <a:rPr lang="zh-CN" altLang="en-US" dirty="0" smtClean="0"/>
              <a:t>易于</a:t>
            </a:r>
            <a:r>
              <a:rPr lang="zh-CN" altLang="en-US" dirty="0"/>
              <a:t>理解</a:t>
            </a:r>
            <a:endParaRPr lang="en-US" altLang="zh-CN" dirty="0"/>
          </a:p>
          <a:p>
            <a:pPr lvl="1"/>
            <a:r>
              <a:rPr lang="zh-CN" altLang="en-US" dirty="0" smtClean="0"/>
              <a:t>别人</a:t>
            </a:r>
            <a:endParaRPr lang="en-US" altLang="zh-CN" dirty="0"/>
          </a:p>
          <a:p>
            <a:pPr lvl="1"/>
            <a:r>
              <a:rPr lang="zh-CN" altLang="en-US" dirty="0" smtClean="0"/>
              <a:t>更可能是两个月后</a:t>
            </a:r>
            <a:r>
              <a:rPr lang="zh-CN" altLang="en-US" dirty="0"/>
              <a:t>的</a:t>
            </a:r>
            <a:r>
              <a:rPr lang="zh-CN" altLang="en-US" dirty="0" smtClean="0"/>
              <a:t>自己</a:t>
            </a:r>
            <a:endParaRPr lang="en-US" altLang="zh-CN" dirty="0" smtClean="0"/>
          </a:p>
          <a:p>
            <a:r>
              <a:rPr lang="zh-CN" altLang="en-US" dirty="0" smtClean="0"/>
              <a:t>避免隐晦的</a:t>
            </a:r>
            <a:r>
              <a:rPr lang="en-US" altLang="zh-CN" dirty="0" smtClean="0"/>
              <a:t>bug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更容易达到“明显没有错误”，而不是“没有明显的错误”</a:t>
            </a:r>
            <a:endParaRPr lang="en-US" altLang="zh-CN" dirty="0" smtClean="0"/>
          </a:p>
          <a:p>
            <a:r>
              <a:rPr lang="zh-CN" altLang="en-US" dirty="0" smtClean="0"/>
              <a:t>能更高效的进行</a:t>
            </a:r>
            <a:r>
              <a:rPr lang="en-US" altLang="zh-CN" dirty="0" smtClean="0"/>
              <a:t>REPL</a:t>
            </a:r>
            <a:r>
              <a:rPr lang="zh-CN" altLang="en-US" dirty="0" smtClean="0"/>
              <a:t>体验式开发（这实在太重要了）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266" name="Picture 2" descr="C:\Users\ruiyun\AppData\Local\Microsoft\Windows\Temporary Internet Files\Content.IE5\O7GS3VG9\MC90038354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2435019" cy="24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7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如何让代码保持简单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一切复杂的问题都可以通过分解变成足够简单的问题，不要因为任何理由破坏简单性</a:t>
            </a:r>
            <a:endParaRPr lang="en-US" altLang="zh-CN" dirty="0" smtClean="0"/>
          </a:p>
          <a:p>
            <a:r>
              <a:rPr lang="en-US" altLang="zh-CN" dirty="0" smtClean="0"/>
              <a:t>DSL</a:t>
            </a:r>
            <a:r>
              <a:rPr lang="zh-CN" altLang="en-US" dirty="0" smtClean="0"/>
              <a:t>一切，如果值得的话</a:t>
            </a:r>
            <a:endParaRPr lang="en-US" altLang="zh-CN" dirty="0" smtClean="0"/>
          </a:p>
          <a:p>
            <a:r>
              <a:rPr lang="zh-CN" altLang="en-US" dirty="0" smtClean="0"/>
              <a:t>尽可能熟悉标准库，尤其是序列库（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  <a:r>
              <a:rPr lang="zh-CN" altLang="en-US" dirty="0"/>
              <a:t>等等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避免引入难以驾驭的库或者框架，更要避免让它们侵入你的核心</a:t>
            </a:r>
            <a:endParaRPr lang="en-US" altLang="zh-CN" dirty="0" smtClean="0"/>
          </a:p>
          <a:p>
            <a:r>
              <a:rPr lang="zh-CN" altLang="en-US" dirty="0" smtClean="0"/>
              <a:t>仔细分割那些</a:t>
            </a:r>
            <a:r>
              <a:rPr lang="zh-CN" altLang="en-US" dirty="0"/>
              <a:t>少数</a:t>
            </a:r>
            <a:r>
              <a:rPr lang="zh-CN" altLang="en-US" dirty="0" smtClean="0"/>
              <a:t>不得不处理状态的</a:t>
            </a:r>
            <a:r>
              <a:rPr lang="zh-CN" altLang="en-US" dirty="0" smtClean="0"/>
              <a:t>部分，记得关好它们，不要让它们到处乱跑</a:t>
            </a:r>
            <a:endParaRPr lang="en-US" altLang="zh-CN" dirty="0" smtClean="0"/>
          </a:p>
          <a:p>
            <a:r>
              <a:rPr lang="zh-CN" altLang="en-US" dirty="0"/>
              <a:t>程序</a:t>
            </a:r>
            <a:r>
              <a:rPr lang="zh-CN" altLang="en-US" dirty="0" smtClean="0"/>
              <a:t>的大部分</a:t>
            </a:r>
            <a:r>
              <a:rPr lang="zh-CN" altLang="en-US" dirty="0" smtClean="0"/>
              <a:t>应该是纯函数</a:t>
            </a:r>
            <a:endParaRPr lang="en-US" altLang="zh-CN" dirty="0" smtClean="0"/>
          </a:p>
          <a:p>
            <a:r>
              <a:rPr lang="zh-CN" altLang="en-US" dirty="0" smtClean="0"/>
              <a:t>选择好的组合方式，并不断尝试用更好的方式重新组合它们</a:t>
            </a:r>
            <a:endParaRPr lang="en-US" altLang="zh-CN" dirty="0" smtClean="0"/>
          </a:p>
          <a:p>
            <a:r>
              <a:rPr lang="zh-CN" altLang="en-US" dirty="0" smtClean="0"/>
              <a:t>如果真的遇上复杂的大麻烦</a:t>
            </a:r>
            <a:r>
              <a:rPr lang="zh-CN" altLang="en-US" dirty="0" smtClean="0"/>
              <a:t>，请参考</a:t>
            </a:r>
            <a:r>
              <a:rPr lang="zh-CN" altLang="en-US" dirty="0" smtClean="0"/>
              <a:t>第一条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2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对问题领域和方案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抽象</a:t>
            </a:r>
            <a:r>
              <a:rPr lang="en-US" altLang="zh-CN" dirty="0" smtClean="0"/>
              <a:t>——DSL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简洁的领域</a:t>
            </a:r>
            <a:r>
              <a:rPr lang="zh-CN" altLang="en-US" dirty="0" smtClean="0"/>
              <a:t>表达方式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定义领域问题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描述问题</a:t>
            </a:r>
            <a:r>
              <a:rPr lang="zh-CN" altLang="en-US" dirty="0"/>
              <a:t>的解决</a:t>
            </a:r>
            <a:r>
              <a:rPr lang="zh-CN" altLang="en-US" dirty="0" smtClean="0"/>
              <a:t>方案（与命令式的方法完全不同）</a:t>
            </a:r>
            <a:endParaRPr lang="en-US" altLang="zh-CN" dirty="0" smtClean="0"/>
          </a:p>
          <a:p>
            <a:r>
              <a:rPr lang="zh-CN" altLang="en-US" dirty="0" smtClean="0"/>
              <a:t>具有最佳的可读性，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即使读者并不熟悉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语言也能领会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直接使用领域中的词汇</a:t>
            </a:r>
            <a:endParaRPr lang="en-US" altLang="zh-CN" dirty="0" smtClean="0"/>
          </a:p>
          <a:p>
            <a:r>
              <a:rPr lang="zh-CN" altLang="en-US" dirty="0" smtClean="0"/>
              <a:t>深层次的复用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对领域问题的自然分解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对词汇加以组合（决定说什么和怎么说，想象一下我们自然语言的工作方式）</a:t>
            </a:r>
          </a:p>
        </p:txBody>
      </p:sp>
    </p:spTree>
    <p:extLst>
      <p:ext uri="{BB962C8B-B14F-4D97-AF65-F5344CB8AC3E}">
        <p14:creationId xmlns:p14="http://schemas.microsoft.com/office/powerpoint/2010/main" val="319167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框架能帮助我们快速跨过门槛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但也可能会在我们想更进一步时绊倒我们</a:t>
            </a:r>
            <a:endParaRPr lang="en-US" altLang="zh-CN" dirty="0" smtClean="0"/>
          </a:p>
          <a:p>
            <a:pPr lvl="1"/>
            <a:r>
              <a:rPr lang="zh-CN" altLang="en-US" dirty="0"/>
              <a:t>想要</a:t>
            </a:r>
            <a:r>
              <a:rPr lang="zh-CN" altLang="en-US" dirty="0" smtClean="0"/>
              <a:t>真正掌控不是易事</a:t>
            </a:r>
            <a:endParaRPr lang="en-US" altLang="zh-CN" dirty="0" smtClean="0"/>
          </a:p>
          <a:p>
            <a:r>
              <a:rPr lang="zh-CN" altLang="en-US" dirty="0" smtClean="0"/>
              <a:t>框架会帮我们掩盖一些问题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但不代表问题会自动消失</a:t>
            </a:r>
            <a:endParaRPr lang="en-US" altLang="zh-CN" dirty="0" smtClean="0"/>
          </a:p>
          <a:p>
            <a:pPr lvl="1"/>
            <a:r>
              <a:rPr lang="zh-CN" altLang="en-US" dirty="0"/>
              <a:t>只是</a:t>
            </a:r>
            <a:r>
              <a:rPr lang="zh-CN" altLang="en-US" dirty="0" smtClean="0"/>
              <a:t>我们暂时可以不去关注</a:t>
            </a:r>
            <a:endParaRPr lang="en-US" altLang="zh-CN" dirty="0" smtClean="0"/>
          </a:p>
          <a:p>
            <a:r>
              <a:rPr lang="zh-CN" altLang="en-US" dirty="0" smtClean="0"/>
              <a:t>框架有很多通用型方面的设计决策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其中的大部分可能对我们没有什么帮助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过多的间接层次，增加了复杂度</a:t>
            </a:r>
            <a:endParaRPr lang="en-US" altLang="zh-CN" dirty="0" smtClean="0"/>
          </a:p>
        </p:txBody>
      </p:sp>
      <p:pic>
        <p:nvPicPr>
          <p:cNvPr id="12290" name="Picture 2" descr="C:\Users\ruiyun\AppData\Local\Microsoft\Windows\Temporary Internet Files\Content.IE5\5ATXK8LN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640"/>
            <a:ext cx="1875434" cy="16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3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要重新造轮子吗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视需要而定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功能、性能、安全性、可控程度</a:t>
            </a:r>
            <a:endParaRPr lang="en-US" altLang="zh-CN" dirty="0" smtClean="0"/>
          </a:p>
          <a:p>
            <a:r>
              <a:rPr lang="zh-CN" altLang="en-US" dirty="0" smtClean="0"/>
              <a:t>信赖值得信赖的，小心那些可疑的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Clojure</a:t>
            </a:r>
            <a:r>
              <a:rPr lang="zh-CN" altLang="en-US" dirty="0" smtClean="0"/>
              <a:t>社区的很多库：小巧、专注、可组合，很容易通过读代码理解其内部机制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框架：总是试图包罗万象，引入前务必要充分验证，确保带来的是价值而不是麻烦</a:t>
            </a:r>
            <a:endParaRPr lang="en-US" altLang="zh-CN" dirty="0" smtClean="0"/>
          </a:p>
          <a:p>
            <a:r>
              <a:rPr lang="zh-CN" altLang="en-US" dirty="0" smtClean="0"/>
              <a:t>自己造的轮子也可能</a:t>
            </a:r>
            <a:r>
              <a:rPr lang="zh-CN" altLang="en-US" b="1" dirty="0" smtClean="0"/>
              <a:t>演变</a:t>
            </a:r>
            <a:r>
              <a:rPr lang="zh-CN" altLang="en-US" dirty="0" smtClean="0"/>
              <a:t>为一</a:t>
            </a:r>
            <a:r>
              <a:rPr lang="zh-CN" altLang="en-US" dirty="0" smtClean="0"/>
              <a:t>个更适用的框架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与问题最匹配</a:t>
            </a:r>
            <a:endParaRPr lang="en-US" altLang="zh-CN" dirty="0" smtClean="0"/>
          </a:p>
          <a:p>
            <a:pPr lvl="1"/>
            <a:r>
              <a:rPr lang="zh-CN" altLang="en-US" dirty="0"/>
              <a:t>复杂</a:t>
            </a:r>
            <a:r>
              <a:rPr lang="zh-CN" altLang="en-US" dirty="0" smtClean="0"/>
              <a:t>度可控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3314" name="Picture 2" descr="C:\Users\ruiyun\AppData\Local\Microsoft\Windows\Temporary Internet Files\Content.IE5\P5YEKH8F\MC9002174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30315"/>
            <a:ext cx="1750162" cy="15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总结一下，我学到了什么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28799"/>
            <a:ext cx="8686800" cy="1224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让</a:t>
            </a:r>
            <a:r>
              <a:rPr lang="en-US" altLang="zh-CN" sz="4400" dirty="0" smtClean="0"/>
              <a:t>Clojure</a:t>
            </a:r>
            <a:r>
              <a:rPr lang="zh-CN" altLang="en-US" sz="4400" dirty="0" smtClean="0"/>
              <a:t>哲学成为自己的信仰</a:t>
            </a:r>
            <a:endParaRPr lang="zh-CN" altLang="en-US" sz="4400" dirty="0"/>
          </a:p>
        </p:txBody>
      </p:sp>
      <p:pic>
        <p:nvPicPr>
          <p:cNvPr id="2050" name="Picture 2" descr="C:\Users\ruiyun\AppData\Local\Microsoft\Windows\Temporary Internet Files\Content.IE5\9NJ0T1VY\MP90044252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97472"/>
            <a:ext cx="5868144" cy="39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420888"/>
            <a:ext cx="8686800" cy="365923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讲一个故事，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讲</a:t>
            </a:r>
            <a:r>
              <a:rPr lang="zh-CN" altLang="en-US" dirty="0" smtClean="0"/>
              <a:t>给还徘徊在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门外，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以及</a:t>
            </a:r>
            <a:r>
              <a:rPr lang="zh-CN" altLang="en-US" dirty="0" smtClean="0"/>
              <a:t>刚刚跨进来的</a:t>
            </a:r>
            <a:r>
              <a:rPr lang="zh-CN" altLang="en-US" dirty="0" smtClean="0"/>
              <a:t>同学听。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3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Clojure</a:t>
            </a:r>
            <a:r>
              <a:rPr lang="zh-CN" altLang="en-US" dirty="0" smtClean="0"/>
              <a:t>的哲学成为一种信仰时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我会让工具服务于问题，而不是让问题来迁就工具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仅因为会用斧头，所以就用它来削苹果吗，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Clojure</a:t>
            </a:r>
            <a:r>
              <a:rPr lang="zh-CN" altLang="en-US" dirty="0" smtClean="0"/>
              <a:t>可以制造斧头，也可以制造水果刀，明智的从中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 smtClean="0"/>
              <a:t>时，甚至不必坚持</a:t>
            </a:r>
            <a:r>
              <a:rPr lang="en-US" altLang="zh-CN" dirty="0" smtClean="0"/>
              <a:t>Clojure</a:t>
            </a:r>
          </a:p>
          <a:p>
            <a:r>
              <a:rPr lang="zh-CN" altLang="en-US" dirty="0" smtClean="0"/>
              <a:t>简短总是好的，我会勤于维护，保持代码身材</a:t>
            </a:r>
            <a:endParaRPr lang="en-US" altLang="zh-CN" dirty="0" smtClean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行解决就不用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除非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行的读起来不如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行的</a:t>
            </a:r>
            <a:r>
              <a:rPr lang="zh-CN" altLang="en-US" b="1" dirty="0" smtClean="0"/>
              <a:t>清晰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91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Clojure</a:t>
            </a:r>
            <a:r>
              <a:rPr lang="zh-CN" altLang="en-US" dirty="0"/>
              <a:t>的哲学成为一种信仰时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尽可能忘掉我懂得这些技术，除非发现其他所有的方法都会影响代码的可读性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多重方法（</a:t>
            </a:r>
            <a:r>
              <a:rPr lang="en-US" altLang="zh-CN" dirty="0" smtClean="0"/>
              <a:t>Multimethods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宏（它很强大，但大多数的蚊子不需要大炮）</a:t>
            </a:r>
            <a:endParaRPr lang="en-US" altLang="zh-CN" dirty="0" smtClean="0"/>
          </a:p>
          <a:p>
            <a:r>
              <a:rPr lang="zh-CN" altLang="en-US" dirty="0" smtClean="0"/>
              <a:t>不进行层层封装，因为这是不必要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值，还有对值进行处理的函数就很好了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，通过组合来描述高层概念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只要具有良好的可读性，那就越</a:t>
            </a:r>
            <a:r>
              <a:rPr lang="zh-CN" altLang="en-US" dirty="0"/>
              <a:t>直接越</a:t>
            </a:r>
            <a:r>
              <a:rPr lang="zh-CN" altLang="en-US" dirty="0" smtClean="0"/>
              <a:t>好（</a:t>
            </a:r>
            <a:r>
              <a:rPr lang="zh-CN" altLang="en-US" dirty="0" smtClean="0"/>
              <a:t>比如调用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Clojure</a:t>
            </a:r>
            <a:r>
              <a:rPr lang="zh-CN" altLang="en-US" dirty="0"/>
              <a:t>的哲学成为一种信仰时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我会花更多地时间来重构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仔细斟酌命名，让它们保持一致，且词能达意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寻求更好的组合方式，使得句子的表达力更强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及时清理过时的代码，避免它们干扰阅读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宏来封装重复出现的模式，并给它取个好名字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Clojure</a:t>
            </a:r>
            <a:r>
              <a:rPr lang="zh-CN" altLang="en-US" dirty="0"/>
              <a:t>的哲学成为一种信仰时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会尽可能让代码进入良性循环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59307639"/>
              </p:ext>
            </p:extLst>
          </p:nvPr>
        </p:nvGraphicFramePr>
        <p:xfrm>
          <a:off x="1500336" y="23173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2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Clojure</a:t>
            </a:r>
            <a:r>
              <a:rPr lang="zh-CN" altLang="en-US" dirty="0"/>
              <a:t>的哲学成为一种信仰时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花更多时间学习</a:t>
            </a:r>
            <a:r>
              <a:rPr lang="zh-CN" altLang="en-US" dirty="0"/>
              <a:t>关于</a:t>
            </a:r>
            <a:r>
              <a:rPr lang="zh-CN" altLang="en-US" dirty="0" smtClean="0"/>
              <a:t>编程的更</a:t>
            </a:r>
            <a:r>
              <a:rPr lang="zh-CN" altLang="en-US" dirty="0"/>
              <a:t>本质的东西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计算机程序的构造和解释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集异璧之大成</a:t>
            </a:r>
            <a:r>
              <a:rPr lang="en-US" altLang="zh-CN" dirty="0"/>
              <a:t>》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0602"/>
            <a:ext cx="2313691" cy="328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80602"/>
            <a:ext cx="2345406" cy="333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3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04800" y="3789040"/>
            <a:ext cx="8686800" cy="8382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接近尾声，不妨来做</a:t>
            </a:r>
            <a:r>
              <a:rPr lang="zh-CN" altLang="en-US" dirty="0" smtClean="0"/>
              <a:t>一个</a:t>
            </a:r>
            <a:r>
              <a:rPr lang="zh-CN" altLang="en-US" dirty="0" smtClean="0"/>
              <a:t>对比提提神</a:t>
            </a:r>
            <a:endParaRPr lang="zh-CN" altLang="en-US" dirty="0"/>
          </a:p>
        </p:txBody>
      </p:sp>
      <p:pic>
        <p:nvPicPr>
          <p:cNvPr id="3074" name="Picture 2" descr="C:\Users\ruiyun\AppData\Local\Microsoft\Windows\Temporary Internet Files\Content.IE5\MY7JF6WN\MC9004344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11226"/>
            <a:ext cx="193040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dirty="0" smtClean="0"/>
              <a:t>某些公司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组织主导的</a:t>
            </a:r>
            <a:r>
              <a:rPr lang="zh-CN" altLang="en-US" dirty="0" smtClean="0"/>
              <a:t>技术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1733907"/>
            <a:ext cx="397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哟，这技术不错，拖拖点点程序就出来了，赶快学吧。</a:t>
            </a:r>
            <a:endParaRPr lang="zh-CN" altLang="en-US" sz="2400" dirty="0"/>
          </a:p>
        </p:txBody>
      </p:sp>
      <p:sp>
        <p:nvSpPr>
          <p:cNvPr id="4" name="左弧形箭头 3"/>
          <p:cNvSpPr/>
          <p:nvPr/>
        </p:nvSpPr>
        <p:spPr>
          <a:xfrm>
            <a:off x="2916300" y="3221867"/>
            <a:ext cx="1512168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弧形箭头 5"/>
          <p:cNvSpPr/>
          <p:nvPr/>
        </p:nvSpPr>
        <p:spPr>
          <a:xfrm rot="10800000">
            <a:off x="4698256" y="3094304"/>
            <a:ext cx="1512168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816" y="2911584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抓狂，要实现稍稍“高级”一点的功能，只能四处搜寻各种“秘籍”。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5373216"/>
            <a:ext cx="403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渐渐适应，</a:t>
            </a:r>
            <a:r>
              <a:rPr lang="zh-CN" altLang="en-US" sz="2400" dirty="0"/>
              <a:t>刚刚</a:t>
            </a:r>
            <a:r>
              <a:rPr lang="zh-CN" altLang="en-US" sz="2400" dirty="0" smtClean="0"/>
              <a:t>懂得如何避开各种各样的陷阱。尽管总是会被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缠身。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17282" y="2848868"/>
            <a:ext cx="187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还来不及为能记住这些</a:t>
            </a:r>
            <a:r>
              <a:rPr lang="zh-CN" altLang="en-US" sz="2400" dirty="0" smtClean="0"/>
              <a:t>知识而沾沾自喜，</a:t>
            </a:r>
            <a:r>
              <a:rPr lang="zh-CN" altLang="en-US" sz="2400" dirty="0" smtClean="0"/>
              <a:t>“新一代的技术”</a:t>
            </a:r>
            <a:r>
              <a:rPr lang="zh-CN" altLang="en-US" sz="2400" dirty="0" smtClean="0"/>
              <a:t>到来了。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但是，我们实际上想要的不过是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建几个窗口</a:t>
            </a:r>
            <a:r>
              <a:rPr lang="en-US" altLang="zh-CN" dirty="0" smtClean="0"/>
              <a:t>/Web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/>
              <a:t>读写</a:t>
            </a:r>
            <a:r>
              <a:rPr lang="zh-CN" altLang="en-US" dirty="0" smtClean="0"/>
              <a:t>一下数据库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有时候向别的程序发送点数据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9180" y="4142690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OMG</a:t>
            </a:r>
          </a:p>
          <a:p>
            <a:pPr algn="ctr"/>
            <a:r>
              <a:rPr lang="zh-CN" altLang="en-US" sz="4400" dirty="0" smtClean="0"/>
              <a:t>来回</a:t>
            </a:r>
            <a:r>
              <a:rPr lang="zh-CN" altLang="en-US" sz="4400" dirty="0" smtClean="0"/>
              <a:t>倒腾意义何在！</a:t>
            </a:r>
            <a:endParaRPr lang="zh-CN" altLang="en-US" sz="3600" dirty="0"/>
          </a:p>
        </p:txBody>
      </p:sp>
      <p:pic>
        <p:nvPicPr>
          <p:cNvPr id="14338" name="Picture 2" descr="C:\Users\ruiyun\AppData\Local\Microsoft\Windows\Temporary Internet Files\Content.IE5\7HDN85TU\MC9002903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1766935" cy="30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我们花费时间的真正价值在于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 smtClean="0"/>
              <a:t>了</a:t>
            </a:r>
            <a:r>
              <a:rPr lang="zh-CN" altLang="en-US" dirty="0"/>
              <a:t>客户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真正的创造出了一些东西</a:t>
            </a:r>
            <a:endParaRPr lang="en-US" altLang="zh-CN" dirty="0" smtClean="0"/>
          </a:p>
          <a:p>
            <a:r>
              <a:rPr lang="zh-CN" altLang="en-US" dirty="0" smtClean="0"/>
              <a:t>把代码债变成了资产</a:t>
            </a:r>
            <a:endParaRPr lang="en-US" altLang="zh-CN" dirty="0" smtClean="0"/>
          </a:p>
          <a:p>
            <a:r>
              <a:rPr lang="zh-CN" altLang="en-US" dirty="0" smtClean="0"/>
              <a:t>让知识能够不断积累，而不是当做垃圾扔掉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5364" name="Picture 4" descr="C:\Users\ruiyun\AppData\Local\Microsoft\Windows\Temporary Internet Files\Content.IE5\9J2JXVGU\MC9000132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00" y="4133936"/>
            <a:ext cx="3608524" cy="23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94856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最后，是一篇摘自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外刊</a:t>
            </a:r>
            <a:r>
              <a:rPr lang="en-US" altLang="zh-CN" dirty="0" smtClean="0"/>
              <a:t>IT</a:t>
            </a:r>
            <a:r>
              <a:rPr lang="zh-CN" altLang="en-US" dirty="0" smtClean="0"/>
              <a:t>评论网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的短文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故事的开始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一个历史遗留系统</a:t>
            </a:r>
            <a:endParaRPr lang="en-US" altLang="zh-CN" dirty="0" smtClean="0"/>
          </a:p>
          <a:p>
            <a:pPr lvl="1"/>
            <a:r>
              <a:rPr lang="zh-CN" altLang="en-US" dirty="0"/>
              <a:t>开发阶段共</a:t>
            </a:r>
            <a:r>
              <a:rPr lang="en-US" altLang="zh-CN" dirty="0"/>
              <a:t>3</a:t>
            </a:r>
            <a:r>
              <a:rPr lang="zh-CN" altLang="en-US" dirty="0"/>
              <a:t>人参与，耗时近</a:t>
            </a:r>
            <a:r>
              <a:rPr lang="en-US" altLang="zh-CN" dirty="0"/>
              <a:t>4</a:t>
            </a:r>
            <a:r>
              <a:rPr lang="zh-CN" altLang="en-US" dirty="0"/>
              <a:t>个月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上线</a:t>
            </a:r>
            <a:r>
              <a:rPr lang="zh-CN" altLang="en-US" dirty="0"/>
              <a:t>联</a:t>
            </a:r>
            <a:r>
              <a:rPr lang="zh-CN" altLang="en-US" dirty="0" smtClean="0"/>
              <a:t>调耗时</a:t>
            </a:r>
            <a:r>
              <a:rPr lang="en-US" altLang="zh-CN" dirty="0" smtClean="0"/>
              <a:t>1</a:t>
            </a:r>
            <a:r>
              <a:rPr lang="zh-CN" altLang="en-US" dirty="0"/>
              <a:t>个半月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不断，修修补补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年多，仍然无法稳定运行。</a:t>
            </a:r>
            <a:endParaRPr lang="en-US" altLang="zh-CN" dirty="0" smtClean="0"/>
          </a:p>
          <a:p>
            <a:r>
              <a:rPr lang="zh-CN" altLang="en-US" dirty="0" smtClean="0"/>
              <a:t>代码规模</a:t>
            </a:r>
            <a:endParaRPr lang="en-US" altLang="zh-CN" dirty="0" smtClean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头文件：</a:t>
            </a:r>
            <a:r>
              <a:rPr lang="en-US" altLang="zh-CN" dirty="0" smtClean="0"/>
              <a:t>10,507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源文件：</a:t>
            </a:r>
            <a:r>
              <a:rPr lang="en-US" altLang="zh-CN" dirty="0" smtClean="0"/>
              <a:t>19,351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 smtClean="0"/>
              <a:t>代码</a:t>
            </a:r>
            <a:r>
              <a:rPr lang="zh-CN" altLang="en-US" dirty="0"/>
              <a:t>：</a:t>
            </a:r>
            <a:r>
              <a:rPr lang="en-US" altLang="zh-CN" dirty="0" smtClean="0"/>
              <a:t>10,302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2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：兄弟，你真走运，能成为一个程序员。你们有高超的技术，所有人都羡慕做技术的。你们可以把任何想法变成一个应用程序，然后能通过它挣钱，不需要依赖外人开发。我也希望能成为一名程序员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：实际上，做一名程序员，我很痛苦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：啊，兄弟，你什么意思</a:t>
            </a:r>
            <a:r>
              <a:rPr lang="zh-CN" altLang="en-US" dirty="0" smtClean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：这种工作方式慢慢的让我变得忧郁。我注意到，在其他程序员中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并不是全部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但很多，都有这样的感觉。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 descr="C:\Users\ruiyun\AppData\Local\Microsoft\Windows\Temporary Internet Files\Content.IE5\THIO26I2\MC90043560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336"/>
            <a:ext cx="25922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83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：什么工作方式</a:t>
            </a:r>
            <a:r>
              <a:rPr lang="zh-CN" altLang="en-US" dirty="0" smtClean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：关注负面的东西，而不是正面的东西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：做一个好的程序员需要这样吗</a:t>
            </a:r>
            <a:r>
              <a:rPr lang="zh-CN" altLang="en-US" dirty="0" smtClean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：我的工作流程基本上是这样：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写出</a:t>
            </a:r>
            <a:r>
              <a:rPr lang="zh-CN" altLang="en-US" dirty="0">
                <a:latin typeface="+mn-ea"/>
              </a:rPr>
              <a:t>代码； 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运行</a:t>
            </a:r>
            <a:r>
              <a:rPr lang="zh-CN" altLang="en-US" dirty="0">
                <a:latin typeface="+mn-ea"/>
              </a:rPr>
              <a:t>代码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看到</a:t>
            </a:r>
            <a:r>
              <a:rPr lang="zh-CN" altLang="en-US" dirty="0">
                <a:latin typeface="+mn-ea"/>
              </a:rPr>
              <a:t>错误信息； 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找出</a:t>
            </a:r>
            <a:r>
              <a:rPr lang="zh-CN" altLang="en-US" dirty="0">
                <a:latin typeface="+mn-ea"/>
              </a:rPr>
              <a:t>错误，回到第一</a:t>
            </a:r>
            <a:r>
              <a:rPr lang="zh-CN" altLang="en-US" dirty="0" smtClean="0">
                <a:latin typeface="+mn-ea"/>
              </a:rPr>
              <a:t>步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4" name="Picture 2" descr="C:\Users\ruiyun\AppData\Local\Microsoft\Windows\Temporary Internet Files\Content.IE5\THIO26I2\MC90043560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336"/>
            <a:ext cx="25922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：日复一日，年复一年，我就一直这样。一直在寻找我创造出来的东西里面的错误，很少会想到它们的好的一面。这是一个消极的反馈循环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：疯</a:t>
            </a:r>
            <a:r>
              <a:rPr lang="zh-CN" altLang="en-US" dirty="0" smtClean="0">
                <a:latin typeface="+mn-ea"/>
              </a:rPr>
              <a:t>了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：如果不是在编辑器里，我就会在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跟踪系统里，那是一个麻烦问题的清单。一个告诉你什么出问题了，需要你去修改的清单。一个让我抓狂的清单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：兄弟，我觉得你有点悲观。试想，纠正这些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，努力将它们从清单中移除，这不是件很有成就的事情吗？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C:\Users\ruiyun\AppData\Local\Microsoft\Windows\Temporary Internet Files\Content.IE5\THIO26I2\MC90043560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336"/>
            <a:ext cx="25922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uiyun\AppData\Local\Microsoft\Windows\Temporary Internet Files\Content.IE5\0F27E7B3\MP90040255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901440" cy="2599944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92000"/>
              </a:schemeClr>
            </a:glo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23317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：没错，确实是这样。</a:t>
            </a:r>
            <a:r>
              <a:rPr lang="zh-CN" altLang="en-US" b="1" dirty="0">
                <a:latin typeface="+mn-ea"/>
              </a:rPr>
              <a:t>编程中有很多能让人感到</a:t>
            </a:r>
            <a:r>
              <a:rPr lang="zh-CN" altLang="en-US" b="1" i="1" dirty="0">
                <a:latin typeface="+mn-ea"/>
              </a:rPr>
              <a:t>非常</a:t>
            </a:r>
            <a:r>
              <a:rPr lang="zh-CN" altLang="en-US" sz="3600" b="1" i="1" dirty="0">
                <a:latin typeface="+mn-ea"/>
              </a:rPr>
              <a:t>有成就</a:t>
            </a:r>
            <a:r>
              <a:rPr lang="zh-CN" altLang="en-US" b="1" dirty="0">
                <a:latin typeface="+mn-ea"/>
              </a:rPr>
              <a:t>，</a:t>
            </a:r>
            <a:r>
              <a:rPr lang="zh-CN" altLang="en-US" sz="3600" b="1" i="1" dirty="0">
                <a:latin typeface="+mn-ea"/>
              </a:rPr>
              <a:t>非常满足</a:t>
            </a:r>
            <a:r>
              <a:rPr lang="zh-CN" altLang="en-US" b="1" dirty="0">
                <a:latin typeface="+mn-ea"/>
              </a:rPr>
              <a:t>的事情。</a:t>
            </a:r>
            <a:r>
              <a:rPr lang="zh-CN" altLang="en-US" dirty="0">
                <a:latin typeface="+mn-ea"/>
              </a:rPr>
              <a:t>但这并不能改变这样的事实，对我来说，编程就是在不断营造一种非常消极的思想氛围。我一直在问这样一个问题：“错在哪了？”</a:t>
            </a:r>
            <a:r>
              <a:rPr lang="zh-CN" altLang="en-US" b="1" dirty="0">
                <a:latin typeface="+mn-ea"/>
              </a:rPr>
              <a:t>而积极向上的人关注的应该是“它的</a:t>
            </a:r>
            <a:r>
              <a:rPr lang="zh-CN" altLang="en-US" sz="3600" b="1" i="1" dirty="0">
                <a:latin typeface="+mn-ea"/>
              </a:rPr>
              <a:t>亮点</a:t>
            </a:r>
            <a:r>
              <a:rPr lang="zh-CN" altLang="en-US" b="1" dirty="0">
                <a:latin typeface="+mn-ea"/>
              </a:rPr>
              <a:t>是什么？”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2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uiyun\AppData\Local\Microsoft\Windows\Temporary Internet Files\Content.IE5\V7R4DQIW\MP90044905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43408"/>
            <a:ext cx="8568444" cy="571229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58112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你的选择呢？</a:t>
            </a:r>
            <a:endParaRPr lang="zh-CN" altLang="en-US" sz="4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77688" y="2636912"/>
            <a:ext cx="8686800" cy="8382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是每天忙不迭的用锤子砸自己手指头，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还是留些时间做更美好的事情。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9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04864"/>
            <a:ext cx="8686800" cy="1512168"/>
          </a:xfrm>
        </p:spPr>
        <p:txBody>
          <a:bodyPr/>
          <a:lstStyle/>
          <a:p>
            <a:pPr algn="ctr"/>
            <a:r>
              <a:rPr lang="zh-CN" altLang="en-US" sz="5400" dirty="0" smtClean="0"/>
              <a:t>谢谢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725144"/>
            <a:ext cx="8686800" cy="1354981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eibo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</a:t>
            </a:r>
            <a:r>
              <a:rPr lang="zh-CN" altLang="en-US" dirty="0" smtClean="0"/>
              <a:t>右右棒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>
                <a:hlinkClick r:id="rId2"/>
              </a:rPr>
              <a:t>ruiyun.wen@gmail.com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在时间的压力下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只顾堆码，不管清理</a:t>
            </a:r>
            <a:endParaRPr lang="en-US" altLang="zh-CN" dirty="0" smtClean="0"/>
          </a:p>
          <a:p>
            <a:r>
              <a:rPr lang="zh-CN" altLang="en-US" dirty="0" smtClean="0"/>
              <a:t>堆码越多，债务越高</a:t>
            </a:r>
            <a:endParaRPr lang="en-US" altLang="zh-CN" dirty="0" smtClean="0"/>
          </a:p>
          <a:p>
            <a:r>
              <a:rPr lang="zh-CN" altLang="en-US" dirty="0" smtClean="0"/>
              <a:t>很快</a:t>
            </a:r>
            <a:r>
              <a:rPr lang="zh-CN" altLang="en-US" dirty="0"/>
              <a:t>就</a:t>
            </a:r>
            <a:r>
              <a:rPr lang="zh-CN" altLang="en-US" dirty="0" smtClean="0"/>
              <a:t>演变为高利贷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72" y="3438168"/>
            <a:ext cx="5265308" cy="31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团队遇到了麻烦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压力巨大</a:t>
            </a:r>
            <a:endParaRPr lang="en-US" altLang="zh-CN" dirty="0" smtClean="0"/>
          </a:p>
          <a:p>
            <a:r>
              <a:rPr lang="zh-CN" altLang="en-US" dirty="0" smtClean="0"/>
              <a:t>彼此推诿</a:t>
            </a:r>
            <a:endParaRPr lang="en-US" altLang="zh-CN" dirty="0" smtClean="0"/>
          </a:p>
          <a:p>
            <a:r>
              <a:rPr lang="zh-CN" altLang="en-US" dirty="0" smtClean="0"/>
              <a:t>丧失热情</a:t>
            </a:r>
            <a:endParaRPr lang="en-US" altLang="zh-CN" dirty="0" smtClean="0"/>
          </a:p>
          <a:p>
            <a:r>
              <a:rPr lang="zh-CN" altLang="en-US" dirty="0"/>
              <a:t>纷纷逃离</a:t>
            </a:r>
          </a:p>
        </p:txBody>
      </p:sp>
      <p:pic>
        <p:nvPicPr>
          <p:cNvPr id="2051" name="Picture 3" descr="C:\Users\ruiyun\AppData\Local\Microsoft\Windows\Temporary Internet Files\Content.IE5\V7R4DQIW\MC9001963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4"/>
            <a:ext cx="2232248" cy="24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债要怎么还？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594918"/>
          </a:xfrm>
        </p:spPr>
        <p:txBody>
          <a:bodyPr/>
          <a:lstStyle/>
          <a:p>
            <a:r>
              <a:rPr lang="zh-CN" altLang="en-US" dirty="0" smtClean="0"/>
              <a:t>身边谁长的比较倒霉，就扔给他？</a:t>
            </a:r>
            <a:endParaRPr lang="en-US" altLang="zh-CN" dirty="0" smtClean="0"/>
          </a:p>
          <a:p>
            <a:r>
              <a:rPr lang="zh-CN" altLang="en-US" dirty="0" smtClean="0"/>
              <a:t>不好意思坑熟人，找两个新人去堵抢眼？</a:t>
            </a:r>
            <a:endParaRPr lang="en-US" altLang="zh-CN" dirty="0"/>
          </a:p>
          <a:p>
            <a:r>
              <a:rPr lang="zh-CN" altLang="en-US" dirty="0" smtClean="0"/>
              <a:t>干脆找机会自己也</a:t>
            </a:r>
            <a:r>
              <a:rPr lang="zh-CN" altLang="en-US" dirty="0"/>
              <a:t>开溜</a:t>
            </a:r>
            <a:r>
              <a:rPr lang="zh-CN" altLang="en-US" dirty="0" smtClean="0"/>
              <a:t>得了？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94990" y="4149080"/>
            <a:ext cx="715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这绝对不是</a:t>
            </a:r>
            <a:r>
              <a:rPr lang="zh-CN" altLang="en-US" sz="4400" dirty="0" smtClean="0"/>
              <a:t>解决问题</a:t>
            </a:r>
            <a:r>
              <a:rPr lang="zh-CN" altLang="en-US" sz="4000" dirty="0" smtClean="0"/>
              <a:t>的办法！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421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还债的选择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34590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继续找虫子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毕竟是一笔投资，即便它更像是债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尽管用户不满意，但好歹它“能运行”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但是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要从代码中领会别人意图是个挑战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面对不具备</a:t>
            </a:r>
            <a:r>
              <a:rPr lang="zh-CN" altLang="en-US" dirty="0" smtClean="0">
                <a:solidFill>
                  <a:schemeClr val="tx1"/>
                </a:solidFill>
              </a:rPr>
              <a:t>可读性代码时，更为艰巨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事实上</a:t>
            </a:r>
            <a:r>
              <a:rPr lang="zh-CN" altLang="en-US" dirty="0">
                <a:solidFill>
                  <a:schemeClr val="tx1"/>
                </a:solidFill>
              </a:rPr>
              <a:t>，已经尝试过很</a:t>
            </a:r>
            <a:r>
              <a:rPr lang="zh-CN" altLang="en-US" dirty="0" smtClean="0">
                <a:solidFill>
                  <a:schemeClr val="tx1"/>
                </a:solidFill>
              </a:rPr>
              <a:t>多次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30411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3200" dirty="0"/>
              <a:t>也许最后能够成功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lvl="1" algn="ctr"/>
            <a:r>
              <a:rPr lang="zh-CN" altLang="en-US" sz="3200" dirty="0" smtClean="0"/>
              <a:t>但</a:t>
            </a:r>
            <a:r>
              <a:rPr lang="zh-CN" altLang="en-US" sz="3200" dirty="0"/>
              <a:t>经受考验的不仅仅是技术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816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那么，完全重写呢，行不行？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/>
          <a:lstStyle/>
          <a:p>
            <a:r>
              <a:rPr lang="zh-CN" altLang="en-US" dirty="0" smtClean="0"/>
              <a:t>怎么证明这是更有效的方式？</a:t>
            </a:r>
            <a:endParaRPr lang="en-US" altLang="zh-CN" dirty="0" smtClean="0"/>
          </a:p>
          <a:p>
            <a:r>
              <a:rPr lang="zh-CN" altLang="en-US" dirty="0" smtClean="0"/>
              <a:t>怎么证明这不是一次不负责任的技术冲动？</a:t>
            </a:r>
            <a:endParaRPr lang="en-US" altLang="zh-CN" dirty="0" smtClean="0"/>
          </a:p>
          <a:p>
            <a:r>
              <a:rPr lang="zh-CN" altLang="en-US" dirty="0"/>
              <a:t>怎么证明不会重蹈覆辙？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59069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不，无法证明。</a:t>
            </a:r>
            <a:endParaRPr lang="en-US" altLang="zh-CN" sz="2800" dirty="0" smtClean="0"/>
          </a:p>
          <a:p>
            <a:r>
              <a:rPr lang="zh-CN" altLang="en-US" sz="2800" dirty="0" smtClean="0"/>
              <a:t>这时候还不可能向其他人展示结果。</a:t>
            </a:r>
            <a:endParaRPr lang="zh-CN" altLang="en-US" sz="2800" dirty="0"/>
          </a:p>
        </p:txBody>
      </p:sp>
      <p:pic>
        <p:nvPicPr>
          <p:cNvPr id="3074" name="Picture 2" descr="C:\Users\ruiyun\AppData\Local\Microsoft\Windows\Temporary Internet Files\Content.IE5\6QP3AFHC\MC9000301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1630375" cy="165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2406</TotalTime>
  <Words>2550</Words>
  <Application>Microsoft Office PowerPoint</Application>
  <PresentationFormat>全屏显示(4:3)</PresentationFormat>
  <Paragraphs>302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跋涉</vt:lpstr>
      <vt:lpstr>不一样的世界</vt:lpstr>
      <vt:lpstr>关于我</vt:lpstr>
      <vt:lpstr>话题</vt:lpstr>
      <vt:lpstr>故事的开始</vt:lpstr>
      <vt:lpstr>在时间的压力下</vt:lpstr>
      <vt:lpstr>团队遇到了麻烦</vt:lpstr>
      <vt:lpstr>债要怎么还？</vt:lpstr>
      <vt:lpstr>还债的选择</vt:lpstr>
      <vt:lpstr>那么，完全重写呢，行不行？</vt:lpstr>
      <vt:lpstr>重写的理由</vt:lpstr>
      <vt:lpstr>理由有很多，但关键还得有</vt:lpstr>
      <vt:lpstr>需要战胜</vt:lpstr>
      <vt:lpstr>开拓历程</vt:lpstr>
      <vt:lpstr>开拓成果</vt:lpstr>
      <vt:lpstr>还没结束</vt:lpstr>
      <vt:lpstr>PowerPoint 演示文稿</vt:lpstr>
      <vt:lpstr>我的答案是</vt:lpstr>
      <vt:lpstr>真正的理解需求</vt:lpstr>
      <vt:lpstr>核心</vt:lpstr>
      <vt:lpstr>简单的重要性</vt:lpstr>
      <vt:lpstr>简单和容易是不同的</vt:lpstr>
      <vt:lpstr>什么东西容易但不简单</vt:lpstr>
      <vt:lpstr>Clojure的核心哲学就是让事情变得简单</vt:lpstr>
      <vt:lpstr>简单的益处</vt:lpstr>
      <vt:lpstr>如何让代码保持简单</vt:lpstr>
      <vt:lpstr>对问题领域和方案进行抽象——DSL</vt:lpstr>
      <vt:lpstr>小心框架</vt:lpstr>
      <vt:lpstr>要重新造轮子吗</vt:lpstr>
      <vt:lpstr>总结一下，我学到了什么</vt:lpstr>
      <vt:lpstr>当Clojure的哲学成为一种信仰时</vt:lpstr>
      <vt:lpstr>当Clojure的哲学成为一种信仰时</vt:lpstr>
      <vt:lpstr>当Clojure的哲学成为一种信仰时</vt:lpstr>
      <vt:lpstr>当Clojure的哲学成为一种信仰时</vt:lpstr>
      <vt:lpstr>当Clojure的哲学成为一种信仰时</vt:lpstr>
      <vt:lpstr>PowerPoint 演示文稿</vt:lpstr>
      <vt:lpstr>由某些公司/组织主导的技术</vt:lpstr>
      <vt:lpstr>但是，我们实际上想要的不过是</vt:lpstr>
      <vt:lpstr>我们花费时间的真正价值在于</vt:lpstr>
      <vt:lpstr>最后，是一篇摘自《外刊IT评论网》的短文</vt:lpstr>
      <vt:lpstr>PowerPoint 演示文稿</vt:lpstr>
      <vt:lpstr>PowerPoint 演示文稿</vt:lpstr>
      <vt:lpstr>PowerPoint 演示文稿</vt:lpstr>
      <vt:lpstr>PowerPoint 演示文稿</vt:lpstr>
      <vt:lpstr>你的选择呢？</vt:lpstr>
      <vt:lpstr>谢谢！</vt:lpstr>
    </vt:vector>
  </TitlesOfParts>
  <Company>家用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不一样的世界</dc:title>
  <dc:creator>温瑞云</dc:creator>
  <cp:lastModifiedBy>温瑞云</cp:lastModifiedBy>
  <cp:revision>321</cp:revision>
  <dcterms:created xsi:type="dcterms:W3CDTF">2012-10-25T02:09:46Z</dcterms:created>
  <dcterms:modified xsi:type="dcterms:W3CDTF">2012-11-02T15:42:26Z</dcterms:modified>
</cp:coreProperties>
</file>