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10.png" ContentType="image/png"/>
  <Override PartName="/ppt/media/image5.png" ContentType="image/png"/>
  <Override PartName="/ppt/media/image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53.xml.rels" ContentType="application/vnd.openxmlformats-package.relationships+xml"/>
  <Override PartName="/ppt/slides/_rels/slide37.xml.rels" ContentType="application/vnd.openxmlformats-package.relationships+xml"/>
  <Override PartName="/ppt/slides/_rels/slide44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50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49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47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52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15.xml.rels" ContentType="application/vnd.openxmlformats-package.relationships+xml"/>
  <Override PartName="/ppt/slides/_rels/slide34.xml.rels" ContentType="application/vnd.openxmlformats-package.relationships+xml"/>
  <Override PartName="/ppt/slides/_rels/slide41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3.xml.rels" ContentType="application/vnd.openxmlformats-package.relationships+xml"/>
  <Override PartName="/ppt/slides/_rels/slide51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42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800" cy="209124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800" cy="209124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b23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F6F983A-01B3-4F4E-970A-6A0F82C6501E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nREPL</a:t>
            </a:r>
            <a:endParaRPr/>
          </a:p>
          <a:p>
            <a:pPr algn="ctr"/>
            <a:r>
              <a:rPr lang="en-US"/>
              <a:t>在</a:t>
            </a:r>
            <a:endParaRPr/>
          </a:p>
          <a:p>
            <a:pPr algn="ctr"/>
            <a:r>
              <a:rPr lang="en-US"/>
              <a:t>生产环境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看日志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3840"/>
            <a:ext cx="9071640" cy="638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/>
              <a:t>没打日志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80640" y="506880"/>
            <a:ext cx="3177360" cy="369936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3840"/>
            <a:ext cx="9071640" cy="638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/>
              <a:t>加日志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5240" y="507240"/>
            <a:ext cx="7355880" cy="424764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 </a:t>
            </a:r>
            <a:r>
              <a:rPr lang="en-US"/>
              <a:t>提交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打包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部署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看日志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日志不够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Courier New"/>
              </a:rPr>
              <a:t>goto page_13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8321040" y="6153120"/>
            <a:ext cx="822960" cy="52200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skip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单元测试？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孙宁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配置…</a:t>
            </a:r>
            <a:endParaRPr/>
          </a:p>
          <a:p>
            <a:pPr algn="ctr"/>
            <a:r>
              <a:rPr lang="en-US"/>
              <a:t>数据…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……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0240" y="1554480"/>
            <a:ext cx="6249600" cy="437220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在线单步跟踪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改启动参数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改防火墙规则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Eclipse</a:t>
            </a:r>
            <a:endParaRPr/>
          </a:p>
          <a:p>
            <a:pPr algn="ctr"/>
            <a:r>
              <a:rPr lang="en-US"/>
              <a:t>Debugger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4560" y="1068120"/>
            <a:ext cx="6208920" cy="496692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nREPL</a:t>
            </a:r>
            <a:r>
              <a:rPr lang="en-US"/>
              <a:t>怎么做？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6000"/>
              <a:t>github.com/sunng87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6000"/>
              <a:t>org.clojure/tools.nrepl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400">
                <a:latin typeface="Courier New"/>
              </a:rPr>
              <a:t>(require '[clojure.tools.nrepl.server :as repl])</a:t>
            </a:r>
            <a:endParaRPr/>
          </a:p>
          <a:p>
            <a:endParaRPr/>
          </a:p>
          <a:p>
            <a:r>
              <a:rPr lang="en-US" sz="3800">
                <a:latin typeface="Courier New"/>
              </a:rPr>
              <a:t>(repl/start-server :port 50505)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latin typeface="Courier New"/>
              </a:rPr>
              <a:t>lein repl :connect 50505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全部线上配置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交互调用</a:t>
            </a:r>
            <a:endParaRPr/>
          </a:p>
          <a:p>
            <a:pPr algn="ctr"/>
            <a:r>
              <a:rPr lang="en-US"/>
              <a:t>任意粒度</a:t>
            </a:r>
            <a:endParaRPr/>
          </a:p>
          <a:p>
            <a:pPr algn="ctr"/>
            <a:r>
              <a:rPr lang="en-US"/>
              <a:t>任意函数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000">
                <a:latin typeface="Courier New"/>
              </a:rPr>
              <a:t>(ns impossible-is-nothing)</a:t>
            </a:r>
            <a:endParaRPr/>
          </a:p>
          <a:p>
            <a:endParaRPr/>
          </a:p>
          <a:p>
            <a:r>
              <a:rPr lang="en-US" sz="3000">
                <a:latin typeface="Courier New"/>
              </a:rPr>
              <a:t>(defn fetch-user-from-mars [id]</a:t>
            </a:r>
            <a:endParaRPr/>
          </a:p>
          <a:p>
            <a:r>
              <a:rPr lang="en-US" sz="3000">
                <a:latin typeface="Courier New"/>
              </a:rPr>
              <a:t>  </a:t>
            </a:r>
            <a:r>
              <a:rPr lang="en-US" sz="3000">
                <a:latin typeface="Courier New"/>
              </a:rPr>
              <a:t>(let [shuttle (build-empty-shuttle)</a:t>
            </a:r>
            <a:endParaRPr/>
          </a:p>
          <a:p>
            <a:r>
              <a:rPr lang="en-US" sz="3000">
                <a:latin typeface="Courier New"/>
              </a:rPr>
              <a:t>        </a:t>
            </a:r>
            <a:r>
              <a:rPr lang="en-US" sz="3000">
                <a:latin typeface="Courier New"/>
              </a:rPr>
              <a:t>user (find-user-on-mars id)</a:t>
            </a:r>
            <a:endParaRPr/>
          </a:p>
          <a:p>
            <a:r>
              <a:rPr lang="en-US" sz="3000">
                <a:latin typeface="Courier New"/>
              </a:rPr>
              <a:t>        </a:t>
            </a:r>
            <a:r>
              <a:rPr lang="en-US" sz="3000">
                <a:latin typeface="Courier New"/>
              </a:rPr>
              <a:t>shutter-w-user </a:t>
            </a:r>
            <a:endParaRPr/>
          </a:p>
          <a:p>
            <a:r>
              <a:rPr lang="en-US" sz="3000">
                <a:latin typeface="Courier New"/>
              </a:rPr>
              <a:t>	</a:t>
            </a:r>
            <a:r>
              <a:rPr lang="en-US" sz="3000">
                <a:latin typeface="Courier New"/>
              </a:rPr>
              <a:t>      </a:t>
            </a:r>
            <a:r>
              <a:rPr lang="en-US" sz="3000">
                <a:latin typeface="Courier New"/>
              </a:rPr>
              <a:t>(assoc shuttle :user user)]</a:t>
            </a:r>
            <a:endParaRPr/>
          </a:p>
          <a:p>
            <a:r>
              <a:rPr lang="en-US" sz="3000">
                <a:latin typeface="Courier New"/>
              </a:rPr>
              <a:t>    </a:t>
            </a:r>
            <a:r>
              <a:rPr lang="en-US" sz="3000">
                <a:latin typeface="Courier New"/>
              </a:rPr>
              <a:t>(-&gt; shuttle-w-user</a:t>
            </a:r>
            <a:endParaRPr/>
          </a:p>
          <a:p>
            <a:r>
              <a:rPr lang="en-US" sz="3000">
                <a:latin typeface="Courier New"/>
              </a:rPr>
              <a:t>        </a:t>
            </a:r>
            <a:r>
              <a:rPr lang="en-US" sz="3000">
                <a:latin typeface="Courier New"/>
              </a:rPr>
              <a:t>back-to-earth</a:t>
            </a:r>
            <a:endParaRPr/>
          </a:p>
          <a:p>
            <a:r>
              <a:rPr lang="en-US" sz="3000">
                <a:latin typeface="Courier New"/>
              </a:rPr>
              <a:t>        </a:t>
            </a:r>
            <a:r>
              <a:rPr lang="en-US" sz="3000">
                <a:latin typeface="Courier New"/>
              </a:rPr>
              <a:t>:user)))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05560"/>
            <a:ext cx="9071640" cy="60433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000">
                <a:latin typeface="Courier New"/>
              </a:rPr>
              <a:t>nrepl=&gt; (use 'impossible-is-nothing)</a:t>
            </a:r>
            <a:endParaRPr/>
          </a:p>
          <a:p>
            <a:endParaRPr/>
          </a:p>
          <a:p>
            <a:r>
              <a:rPr lang="en-US" sz="3000">
                <a:latin typeface="Courier New"/>
              </a:rPr>
              <a:t>nrepl=&gt; (build-empty-shuttle)</a:t>
            </a:r>
            <a:endParaRPr/>
          </a:p>
          <a:p>
            <a:r>
              <a:rPr lang="en-US" sz="3000">
                <a:latin typeface="Courier New"/>
              </a:rPr>
              <a:t>{}</a:t>
            </a:r>
            <a:endParaRPr/>
          </a:p>
          <a:p>
            <a:endParaRPr/>
          </a:p>
          <a:p>
            <a:r>
              <a:rPr lang="en-US" sz="3000">
                <a:latin typeface="Courier New"/>
              </a:rPr>
              <a:t>nrepl=&gt; (find-user-on-mars 603803)</a:t>
            </a:r>
            <a:endParaRPr/>
          </a:p>
          <a:p>
            <a:r>
              <a:rPr lang="en-US" sz="3000">
                <a:latin typeface="Courier New"/>
              </a:rPr>
              <a:t>{:id 603803 :name “nsun” :role :programmer}</a:t>
            </a:r>
            <a:endParaRPr/>
          </a:p>
          <a:p>
            <a:endParaRPr/>
          </a:p>
          <a:p>
            <a:r>
              <a:rPr lang="en-US" sz="3000">
                <a:latin typeface="Courier New"/>
              </a:rPr>
              <a:t>nrepl=&gt; (back-to-earth {:user *1})</a:t>
            </a:r>
            <a:endParaRPr/>
          </a:p>
          <a:p>
            <a:r>
              <a:rPr lang="en-US" sz="3000">
                <a:latin typeface="Courier New"/>
              </a:rPr>
              <a:t>clojure.lang.ExceptionInfo: java.lang.UnsupportedOperationException: TODO Taking a programmer to earth</a:t>
            </a:r>
            <a:endParaRPr/>
          </a:p>
          <a:p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3080" y="1024560"/>
            <a:ext cx="5905080" cy="4644720"/>
          </a:xfrm>
          <a:prstGeom prst="rect">
            <a:avLst/>
          </a:prstGeom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查看程序状态</a:t>
            </a:r>
            <a:endParaRPr/>
          </a:p>
          <a:p>
            <a:pPr algn="ctr"/>
            <a:r>
              <a:rPr lang="en-US"/>
              <a:t>修改程序状态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000">
                <a:latin typeface="Courier New"/>
              </a:rPr>
              <a:t>nrepl=&gt; (count @people-on-earth)</a:t>
            </a:r>
            <a:endParaRPr/>
          </a:p>
          <a:p>
            <a:r>
              <a:rPr lang="en-US" sz="3000">
                <a:latin typeface="Courier New"/>
              </a:rPr>
              <a:t>130000</a:t>
            </a:r>
            <a:endParaRPr/>
          </a:p>
          <a:p>
            <a:endParaRPr/>
          </a:p>
          <a:p>
            <a:r>
              <a:rPr lang="en-US" sz="3000">
                <a:latin typeface="Courier New"/>
              </a:rPr>
              <a:t>nrepl=&gt; (swap! people-on-earth (constantly []))</a:t>
            </a:r>
            <a:endParaRPr/>
          </a:p>
          <a:p>
            <a:r>
              <a:rPr lang="en-US" sz="3000">
                <a:latin typeface="Courier New"/>
              </a:rPr>
              <a:t>[]</a:t>
            </a:r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AVOS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利用数据库函数</a:t>
            </a:r>
            <a:endParaRPr/>
          </a:p>
          <a:p>
            <a:pPr algn="ctr"/>
            <a:r>
              <a:rPr lang="en-US"/>
              <a:t>查数据</a:t>
            </a:r>
            <a:endParaRPr/>
          </a:p>
          <a:p>
            <a:pPr algn="ctr"/>
            <a:r>
              <a:rPr lang="en-US"/>
              <a:t>改数据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24240" y="1536120"/>
            <a:ext cx="3533760" cy="4224600"/>
          </a:xfrm>
          <a:prstGeom prst="rect">
            <a:avLst/>
          </a:prstGeom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监控</a:t>
            </a:r>
            <a:endParaRPr/>
          </a:p>
          <a:p>
            <a:pPr algn="ctr"/>
            <a:r>
              <a:rPr lang="en-US"/>
              <a:t>管理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9000"/>
              <a:t>nrepl-client</a:t>
            </a:r>
            <a:endParaRPr/>
          </a:p>
          <a:p>
            <a:pPr algn="ctr"/>
            <a:r>
              <a:rPr lang="en-US" sz="9000"/>
              <a:t>python-nrepl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JMX</a:t>
            </a:r>
            <a:endParaRPr/>
          </a:p>
          <a:p>
            <a:pPr algn="ctr"/>
            <a:r>
              <a:rPr lang="en-US"/>
              <a:t>脚本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9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760" y="977400"/>
            <a:ext cx="7306920" cy="5175720"/>
          </a:xfrm>
          <a:prstGeom prst="rect">
            <a:avLst/>
          </a:prstGeom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心得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defn-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写合适粒度的</a:t>
            </a:r>
            <a:endParaRPr/>
          </a:p>
          <a:p>
            <a:pPr algn="ctr"/>
            <a:r>
              <a:rPr lang="en-US"/>
              <a:t>可单元测试的</a:t>
            </a:r>
            <a:endParaRPr/>
          </a:p>
          <a:p>
            <a:pPr algn="ctr"/>
            <a:r>
              <a:rPr lang="en-US"/>
              <a:t>函数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重构时</a:t>
            </a:r>
            <a:endParaRPr/>
          </a:p>
          <a:p>
            <a:pPr algn="ctr"/>
            <a:r>
              <a:rPr lang="en-US"/>
              <a:t>保留业务</a:t>
            </a:r>
            <a:endParaRPr/>
          </a:p>
          <a:p>
            <a:pPr algn="ctr"/>
            <a:r>
              <a:rPr lang="en-US"/>
              <a:t>相关的函数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美味爱读</a:t>
            </a:r>
            <a:endParaRPr/>
          </a:p>
          <a:p>
            <a:pPr algn="ctr"/>
            <a:r>
              <a:rPr lang="en-US"/>
              <a:t>美味书签</a:t>
            </a:r>
            <a:endParaRPr/>
          </a:p>
          <a:p>
            <a:pPr algn="ctr"/>
            <a:r>
              <a:rPr lang="en-US"/>
              <a:t>玩拍</a:t>
            </a:r>
            <a:endParaRPr/>
          </a:p>
          <a:p>
            <a:pPr algn="ctr"/>
            <a:r>
              <a:rPr lang="en-US"/>
              <a:t>Delicious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妥善管理</a:t>
            </a:r>
            <a:endParaRPr/>
          </a:p>
          <a:p>
            <a:pPr algn="ctr"/>
            <a:r>
              <a:rPr lang="en-US"/>
              <a:t>System.out</a:t>
            </a:r>
            <a:endParaRPr/>
          </a:p>
          <a:p>
            <a:pPr algn="ctr"/>
            <a:r>
              <a:rPr lang="en-US"/>
              <a:t>System.err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通过程序变量</a:t>
            </a:r>
            <a:endParaRPr/>
          </a:p>
          <a:p>
            <a:pPr algn="ctr"/>
            <a:r>
              <a:rPr lang="en-US"/>
              <a:t>维护需监控的</a:t>
            </a:r>
            <a:endParaRPr/>
          </a:p>
          <a:p>
            <a:pPr algn="ctr"/>
            <a:r>
              <a:rPr lang="en-US"/>
              <a:t>程序状态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总结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1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67880" y="1633320"/>
            <a:ext cx="7018920" cy="39445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emacs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线上异常……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