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89" r:id="rId2"/>
    <p:sldId id="764" r:id="rId3"/>
    <p:sldId id="765" r:id="rId4"/>
    <p:sldId id="786" r:id="rId5"/>
    <p:sldId id="811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1" r:id="rId14"/>
    <p:sldId id="820" r:id="rId15"/>
    <p:sldId id="840" r:id="rId16"/>
    <p:sldId id="841" r:id="rId17"/>
    <p:sldId id="842" r:id="rId18"/>
    <p:sldId id="844" r:id="rId19"/>
    <p:sldId id="832" r:id="rId20"/>
    <p:sldId id="833" r:id="rId21"/>
    <p:sldId id="834" r:id="rId22"/>
    <p:sldId id="835" r:id="rId23"/>
    <p:sldId id="836" r:id="rId24"/>
    <p:sldId id="837" r:id="rId25"/>
    <p:sldId id="838" r:id="rId26"/>
    <p:sldId id="839" r:id="rId27"/>
    <p:sldId id="828" r:id="rId28"/>
    <p:sldId id="829" r:id="rId29"/>
    <p:sldId id="830" r:id="rId30"/>
    <p:sldId id="831" r:id="rId31"/>
  </p:sldIdLst>
  <p:sldSz cx="9906000" cy="6858000" type="A4"/>
  <p:notesSz cx="6797675" cy="9926638"/>
  <p:embeddedFontLst>
    <p:embeddedFont>
      <p:font typeface="Wingdings 2" panose="05020102010507070707" pitchFamily="18" charset="2"/>
      <p:regular r:id="rId34"/>
    </p:embeddedFont>
    <p:embeddedFont>
      <p:font typeface="휴먼명조" panose="02010504000101010101" pitchFamily="2" charset="-127"/>
      <p:regular r:id="rId35"/>
    </p:embeddedFont>
    <p:embeddedFont>
      <p:font typeface="KoPub돋움체 Medium" panose="02020603020101020101" pitchFamily="18" charset="-127"/>
      <p:regular r:id="rId36"/>
    </p:embeddedFont>
    <p:embeddedFont>
      <p:font typeface="현대하모니 B" panose="02020603020101020101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>
          <p15:clr>
            <a:srgbClr val="A4A3A4"/>
          </p15:clr>
        </p15:guide>
        <p15:guide id="2" orient="horz" pos="4054">
          <p15:clr>
            <a:srgbClr val="A4A3A4"/>
          </p15:clr>
        </p15:guide>
        <p15:guide id="3" orient="horz" pos="834">
          <p15:clr>
            <a:srgbClr val="A4A3A4"/>
          </p15:clr>
        </p15:guide>
        <p15:guide id="4" orient="horz" pos="1024">
          <p15:clr>
            <a:srgbClr val="A4A3A4"/>
          </p15:clr>
        </p15:guide>
        <p15:guide id="5" orient="horz" pos="4167">
          <p15:clr>
            <a:srgbClr val="A4A3A4"/>
          </p15:clr>
        </p15:guide>
        <p15:guide id="6" pos="5393">
          <p15:clr>
            <a:srgbClr val="A4A3A4"/>
          </p15:clr>
        </p15:guide>
        <p15:guide id="7" pos="6112">
          <p15:clr>
            <a:srgbClr val="A4A3A4"/>
          </p15:clr>
        </p15:guide>
        <p15:guide id="8" pos="166">
          <p15:clr>
            <a:srgbClr val="A4A3A4"/>
          </p15:clr>
        </p15:guide>
        <p15:guide id="9" pos="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9EFFF"/>
    <a:srgbClr val="FFFF00"/>
    <a:srgbClr val="000099"/>
    <a:srgbClr val="C9E8FF"/>
    <a:srgbClr val="ABDBFF"/>
    <a:srgbClr val="ECFFD9"/>
    <a:srgbClr val="D5FFAB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85" autoAdjust="0"/>
    <p:restoredTop sz="84571" autoAdjust="0"/>
  </p:normalViewPr>
  <p:slideViewPr>
    <p:cSldViewPr>
      <p:cViewPr>
        <p:scale>
          <a:sx n="100" d="100"/>
          <a:sy n="100" d="100"/>
        </p:scale>
        <p:origin x="564" y="192"/>
      </p:cViewPr>
      <p:guideLst>
        <p:guide orient="horz" pos="569"/>
        <p:guide orient="horz" pos="4054"/>
        <p:guide orient="horz" pos="834"/>
        <p:guide orient="horz" pos="1024"/>
        <p:guide orient="horz" pos="4167"/>
        <p:guide pos="5393"/>
        <p:guide pos="6112"/>
        <p:guide pos="166"/>
        <p:guide pos="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450" y="-126"/>
      </p:cViewPr>
      <p:guideLst>
        <p:guide orient="horz" pos="3126"/>
        <p:guide pos="2141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1E4A38D1-6060-4331-A789-576939C596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286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t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2313" y="754063"/>
            <a:ext cx="5351462" cy="3705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63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1" tIns="46670" rIns="93341" bIns="46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1" tIns="0" rIns="19311" bIns="0" numCol="1" anchor="b" anchorCtr="0" compatLnSpc="1">
            <a:prstTxWarp prst="textNoShape">
              <a:avLst/>
            </a:prstTxWarp>
          </a:bodyPr>
          <a:lstStyle>
            <a:lvl1pPr algn="r" defTabSz="927100" eaLnBrk="1" latinLnBrk="0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F0799A90-7C36-46A2-A7F5-CF033C6715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702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3891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6328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677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624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26268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98881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80654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22811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60345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54422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726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9455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38052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36784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15719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82809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43549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55909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14782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68796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53900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9000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14688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4223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7612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4320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5703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5169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5714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2932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문서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8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38150"/>
            <a:ext cx="94313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438900"/>
            <a:ext cx="9431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6"/>
          <p:cNvSpPr txBox="1">
            <a:spLocks noChangeArrowheads="1"/>
          </p:cNvSpPr>
          <p:nvPr userDrawn="1"/>
        </p:nvSpPr>
        <p:spPr bwMode="auto">
          <a:xfrm>
            <a:off x="4465638" y="6527800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fld id="{E9594E87-6173-4FDF-9B2C-F7AF1A4AAA30}" type="slidenum">
              <a:rPr lang="en-US" altLang="ko-KR" smtClean="0">
                <a:latin typeface="바탕" pitchFamily="18" charset="-127"/>
                <a:ea typeface="바탕" pitchFamily="18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 userDrawn="1"/>
        </p:nvSpPr>
        <p:spPr bwMode="auto">
          <a:xfrm>
            <a:off x="5905500" y="6535738"/>
            <a:ext cx="379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Ver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1.0</a:t>
            </a:r>
          </a:p>
        </p:txBody>
      </p:sp>
      <p:sp>
        <p:nvSpPr>
          <p:cNvPr id="6" name="Text Box 1057"/>
          <p:cNvSpPr txBox="1">
            <a:spLocks noChangeArrowheads="1"/>
          </p:cNvSpPr>
          <p:nvPr userDrawn="1"/>
        </p:nvSpPr>
        <p:spPr bwMode="auto">
          <a:xfrm>
            <a:off x="6473825" y="133350"/>
            <a:ext cx="32035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ko-KR" altLang="en-US" sz="1100" b="1" dirty="0" smtClean="0">
                <a:latin typeface="굴림체" pitchFamily="49" charset="-127"/>
                <a:ea typeface="굴림체" pitchFamily="49" charset="-127"/>
              </a:rPr>
              <a:t>핵심과제 정의서</a:t>
            </a:r>
            <a:endParaRPr lang="ko-KR" altLang="en-US" sz="2800" b="1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1704"/>
            <a:ext cx="1980221" cy="3495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16" y="6496627"/>
            <a:ext cx="1080000" cy="3167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9" y="6527886"/>
            <a:ext cx="1486433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38150"/>
            <a:ext cx="94313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EMB000012b826b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438900"/>
            <a:ext cx="9431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6"/>
          <p:cNvSpPr txBox="1">
            <a:spLocks noChangeArrowheads="1"/>
          </p:cNvSpPr>
          <p:nvPr userDrawn="1"/>
        </p:nvSpPr>
        <p:spPr bwMode="auto">
          <a:xfrm>
            <a:off x="4465638" y="6527800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latinLnBrk="0">
              <a:spcBef>
                <a:spcPct val="50000"/>
              </a:spcBef>
              <a:defRPr/>
            </a:pPr>
            <a:fld id="{602CC77F-D47A-4EAF-AA4B-8FFD8D865CF9}" type="slidenum">
              <a:rPr lang="en-US" altLang="ko-KR" smtClean="0">
                <a:latin typeface="바탕" pitchFamily="18" charset="-127"/>
                <a:ea typeface="바탕" pitchFamily="18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 userDrawn="1"/>
        </p:nvSpPr>
        <p:spPr bwMode="auto">
          <a:xfrm>
            <a:off x="5905500" y="6535738"/>
            <a:ext cx="379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en-US" altLang="ko-KR" sz="900" dirty="0" err="1">
                <a:latin typeface="굴림체" pitchFamily="49" charset="-127"/>
                <a:ea typeface="굴림체" pitchFamily="49" charset="-127"/>
              </a:rPr>
              <a:t>Ver</a:t>
            </a:r>
            <a:r>
              <a:rPr lang="en-US" altLang="ko-KR" sz="900" dirty="0">
                <a:latin typeface="굴림체" pitchFamily="49" charset="-127"/>
                <a:ea typeface="굴림체" pitchFamily="49" charset="-127"/>
              </a:rPr>
              <a:t> 1.0</a:t>
            </a:r>
          </a:p>
        </p:txBody>
      </p:sp>
      <p:sp>
        <p:nvSpPr>
          <p:cNvPr id="6" name="Text Box 1057"/>
          <p:cNvSpPr txBox="1">
            <a:spLocks noChangeArrowheads="1"/>
          </p:cNvSpPr>
          <p:nvPr userDrawn="1"/>
        </p:nvSpPr>
        <p:spPr bwMode="auto">
          <a:xfrm>
            <a:off x="6473825" y="133350"/>
            <a:ext cx="32035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  <a:defRPr/>
            </a:pPr>
            <a:r>
              <a:rPr lang="ko-KR" altLang="en-US" sz="1100" b="1" dirty="0" smtClean="0">
                <a:latin typeface="굴림체" pitchFamily="49" charset="-127"/>
                <a:ea typeface="굴림체" pitchFamily="49" charset="-127"/>
              </a:rPr>
              <a:t>핵심과제 정의서</a:t>
            </a:r>
            <a:endParaRPr lang="ko-KR" altLang="en-US" sz="28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내용 개체 틀 11"/>
          <p:cNvSpPr txBox="1">
            <a:spLocks/>
          </p:cNvSpPr>
          <p:nvPr userDrawn="1"/>
        </p:nvSpPr>
        <p:spPr>
          <a:xfrm>
            <a:off x="185738" y="482600"/>
            <a:ext cx="8054975" cy="3603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82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588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79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defRPr/>
            </a:pPr>
            <a:endParaRPr lang="ko-KR" altLang="en-US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텍스트 개체 틀 15"/>
          <p:cNvSpPr txBox="1">
            <a:spLocks/>
          </p:cNvSpPr>
          <p:nvPr userDrawn="1"/>
        </p:nvSpPr>
        <p:spPr>
          <a:xfrm>
            <a:off x="185738" y="819150"/>
            <a:ext cx="9421812" cy="63976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0" hangingPunct="0">
              <a:spcBef>
                <a:spcPct val="20000"/>
              </a:spcBef>
              <a:spcAft>
                <a:spcPct val="0"/>
              </a:spcAft>
              <a:buNone/>
              <a:defRPr kumimoji="1"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82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588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795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ko-KR" altLang="en-US" dirty="0" smtClean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16" y="6496627"/>
            <a:ext cx="1080000" cy="3167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9" y="6527886"/>
            <a:ext cx="1486433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8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287" name="Group 1255"/>
          <p:cNvGraphicFramePr>
            <a:graphicFrameLocks noGrp="1"/>
          </p:cNvGraphicFramePr>
          <p:nvPr/>
        </p:nvGraphicFramePr>
        <p:xfrm>
          <a:off x="6721475" y="4010025"/>
          <a:ext cx="2879726" cy="381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/>
                  </a:extLst>
                </a:gridCol>
                <a:gridCol w="1439863">
                  <a:extLst>
                    <a:ext uri="{9D8B030D-6E8A-4147-A177-3AD203B41FA5}"/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컨설팅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marL="68332" marR="68332" marT="34149" marB="3414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목표모델수립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)</a:t>
                      </a:r>
                      <a:endParaRPr kumimoji="1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marL="68332" marR="68332" marT="34149" marB="34149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077" name="AutoShape 1257"/>
          <p:cNvSpPr>
            <a:spLocks noChangeAspect="1" noChangeArrowheads="1"/>
          </p:cNvSpPr>
          <p:nvPr/>
        </p:nvSpPr>
        <p:spPr bwMode="auto">
          <a:xfrm>
            <a:off x="623888" y="612775"/>
            <a:ext cx="15621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/>
            <a:endParaRPr lang="ko-KR" altLang="en-US">
              <a:ea typeface="바탕체" pitchFamily="17" charset="-127"/>
            </a:endParaRPr>
          </a:p>
        </p:txBody>
      </p:sp>
      <p:sp>
        <p:nvSpPr>
          <p:cNvPr id="3078" name="Text Box 1054"/>
          <p:cNvSpPr txBox="1">
            <a:spLocks noChangeArrowheads="1"/>
          </p:cNvSpPr>
          <p:nvPr/>
        </p:nvSpPr>
        <p:spPr bwMode="auto">
          <a:xfrm>
            <a:off x="4254500" y="2166938"/>
            <a:ext cx="5346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2400" b="1">
                <a:latin typeface="휴먼명조" pitchFamily="2" charset="-127"/>
                <a:ea typeface="휴먼명조" pitchFamily="2" charset="-127"/>
              </a:rPr>
              <a:t>핵심과제 정의서</a:t>
            </a:r>
          </a:p>
        </p:txBody>
      </p:sp>
      <p:sp>
        <p:nvSpPr>
          <p:cNvPr id="3079" name="Text Box 1055"/>
          <p:cNvSpPr txBox="1">
            <a:spLocks noChangeArrowheads="1"/>
          </p:cNvSpPr>
          <p:nvPr/>
        </p:nvSpPr>
        <p:spPr bwMode="auto">
          <a:xfrm>
            <a:off x="5434013" y="2906713"/>
            <a:ext cx="416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2000" b="1" dirty="0">
                <a:latin typeface="휴먼명조" pitchFamily="2" charset="-127"/>
                <a:ea typeface="휴먼명조" pitchFamily="2" charset="-127"/>
              </a:rPr>
              <a:t>문서번호 </a:t>
            </a:r>
            <a:r>
              <a:rPr lang="en-US" altLang="ko-KR" sz="2000" b="1" dirty="0">
                <a:latin typeface="휴먼명조" pitchFamily="2" charset="-127"/>
                <a:ea typeface="휴먼명조" pitchFamily="2" charset="-127"/>
              </a:rPr>
              <a:t>: </a:t>
            </a:r>
            <a:r>
              <a:rPr lang="en-US" altLang="ko-KR" sz="2000" b="1" dirty="0" smtClean="0">
                <a:latin typeface="휴먼명조" pitchFamily="2" charset="-127"/>
                <a:ea typeface="휴먼명조" pitchFamily="2" charset="-127"/>
              </a:rPr>
              <a:t>KISA-CTI-BDA-01</a:t>
            </a:r>
            <a:endParaRPr lang="en-US" altLang="ko-KR" sz="2000" b="1" dirty="0">
              <a:latin typeface="휴먼명조" pitchFamily="2" charset="-127"/>
              <a:ea typeface="휴먼명조" pitchFamily="2" charset="-127"/>
            </a:endParaRPr>
          </a:p>
        </p:txBody>
      </p:sp>
      <p:sp>
        <p:nvSpPr>
          <p:cNvPr id="3080" name="Text Box 1057"/>
          <p:cNvSpPr txBox="1">
            <a:spLocks noChangeArrowheads="1"/>
          </p:cNvSpPr>
          <p:nvPr/>
        </p:nvSpPr>
        <p:spPr bwMode="auto">
          <a:xfrm>
            <a:off x="4051300" y="1504904"/>
            <a:ext cx="5549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latinLnBrk="0"/>
            <a:r>
              <a:rPr lang="ko-KR" altLang="en-US" sz="2000" b="1" dirty="0" smtClean="0">
                <a:latin typeface="휴먼명조" pitchFamily="2" charset="-127"/>
                <a:ea typeface="휴먼명조" pitchFamily="2" charset="-127"/>
              </a:rPr>
              <a:t>사이버위협 </a:t>
            </a:r>
            <a:r>
              <a:rPr lang="ko-KR" altLang="en-US" sz="2000" b="1" dirty="0" err="1" smtClean="0">
                <a:latin typeface="휴먼명조" pitchFamily="2" charset="-127"/>
                <a:ea typeface="휴먼명조" pitchFamily="2" charset="-127"/>
              </a:rPr>
              <a:t>인텔리전스</a:t>
            </a:r>
            <a:endParaRPr lang="en-US" altLang="ko-KR" sz="2000" b="1" dirty="0" smtClean="0">
              <a:latin typeface="휴먼명조" pitchFamily="2" charset="-127"/>
              <a:ea typeface="휴먼명조" pitchFamily="2" charset="-127"/>
            </a:endParaRPr>
          </a:p>
          <a:p>
            <a:pPr algn="r" latinLnBrk="0"/>
            <a:r>
              <a:rPr lang="ko-KR" altLang="en-US" sz="2000" b="1" dirty="0" err="1" smtClean="0">
                <a:latin typeface="휴먼명조" pitchFamily="2" charset="-127"/>
                <a:ea typeface="휴먼명조" pitchFamily="2" charset="-127"/>
              </a:rPr>
              <a:t>빅데이터</a:t>
            </a:r>
            <a:r>
              <a:rPr lang="ko-KR" altLang="en-US" sz="2000" b="1" dirty="0" smtClean="0">
                <a:latin typeface="휴먼명조" pitchFamily="2" charset="-127"/>
                <a:ea typeface="휴먼명조" pitchFamily="2" charset="-127"/>
              </a:rPr>
              <a:t> </a:t>
            </a:r>
            <a:r>
              <a:rPr lang="ko-KR" altLang="en-US" sz="2000" b="1" dirty="0" err="1" smtClean="0">
                <a:latin typeface="휴먼명조" pitchFamily="2" charset="-127"/>
                <a:ea typeface="휴먼명조" pitchFamily="2" charset="-127"/>
              </a:rPr>
              <a:t>정보화전략계획</a:t>
            </a:r>
            <a:r>
              <a:rPr lang="ko-KR" altLang="en-US" sz="2000" b="1" dirty="0" smtClean="0">
                <a:latin typeface="휴먼명조" pitchFamily="2" charset="-127"/>
                <a:ea typeface="휴먼명조" pitchFamily="2" charset="-127"/>
              </a:rPr>
              <a:t> 수립</a:t>
            </a:r>
            <a:endParaRPr lang="en-US" altLang="en-US" sz="2000" b="1" dirty="0">
              <a:latin typeface="휴먼명조" pitchFamily="2" charset="-127"/>
              <a:ea typeface="휴먼명조" pitchFamily="2" charset="-127"/>
            </a:endParaRPr>
          </a:p>
        </p:txBody>
      </p:sp>
      <p:sp>
        <p:nvSpPr>
          <p:cNvPr id="3081" name="Text Box 1203"/>
          <p:cNvSpPr txBox="1">
            <a:spLocks noChangeArrowheads="1"/>
          </p:cNvSpPr>
          <p:nvPr/>
        </p:nvSpPr>
        <p:spPr bwMode="auto">
          <a:xfrm>
            <a:off x="6484938" y="3294063"/>
            <a:ext cx="311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200" b="1" dirty="0" err="1">
                <a:latin typeface="휴먼명조" pitchFamily="2" charset="-127"/>
                <a:ea typeface="휴먼명조" pitchFamily="2" charset="-127"/>
              </a:rPr>
              <a:t>Ver</a:t>
            </a:r>
            <a:r>
              <a:rPr lang="en-US" altLang="ko-KR" sz="1200" b="1" dirty="0">
                <a:latin typeface="휴먼명조" pitchFamily="2" charset="-127"/>
                <a:ea typeface="휴먼명조" pitchFamily="2" charset="-127"/>
              </a:rPr>
              <a:t> </a:t>
            </a:r>
            <a:r>
              <a:rPr lang="en-US" altLang="ko-KR" sz="1200" b="1" dirty="0" smtClean="0">
                <a:latin typeface="휴먼명조" pitchFamily="2" charset="-127"/>
                <a:ea typeface="휴먼명조" pitchFamily="2" charset="-127"/>
              </a:rPr>
              <a:t>1.0</a:t>
            </a:r>
            <a:endParaRPr lang="en-US" altLang="ko-KR" sz="1200" b="1" dirty="0">
              <a:latin typeface="휴먼명조" pitchFamily="2" charset="-127"/>
              <a:ea typeface="휴먼명조" pitchFamily="2" charset="-127"/>
            </a:endParaRPr>
          </a:p>
        </p:txBody>
      </p:sp>
      <p:grpSp>
        <p:nvGrpSpPr>
          <p:cNvPr id="3082" name="그룹 1"/>
          <p:cNvGrpSpPr>
            <a:grpSpLocks/>
          </p:cNvGrpSpPr>
          <p:nvPr/>
        </p:nvGrpSpPr>
        <p:grpSpPr bwMode="auto">
          <a:xfrm>
            <a:off x="263525" y="1728788"/>
            <a:ext cx="9220200" cy="2362200"/>
            <a:chOff x="263016" y="1728208"/>
            <a:chExt cx="9220200" cy="2362200"/>
          </a:xfrm>
        </p:grpSpPr>
        <p:pic>
          <p:nvPicPr>
            <p:cNvPr id="3085" name="Picture 3" descr="sphere01-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21"/>
            <a:stretch>
              <a:fillRect/>
            </a:stretch>
          </p:blipFill>
          <p:spPr bwMode="auto">
            <a:xfrm>
              <a:off x="720216" y="2220731"/>
              <a:ext cx="723900" cy="1377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4" descr="sphere01-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691" y="2565020"/>
              <a:ext cx="685800" cy="68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7" name="Line 5"/>
            <p:cNvSpPr>
              <a:spLocks noChangeShapeType="1"/>
            </p:cNvSpPr>
            <p:nvPr/>
          </p:nvSpPr>
          <p:spPr bwMode="auto">
            <a:xfrm>
              <a:off x="1434591" y="1728208"/>
              <a:ext cx="0" cy="236220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Line 6"/>
            <p:cNvSpPr>
              <a:spLocks noChangeShapeType="1"/>
            </p:cNvSpPr>
            <p:nvPr/>
          </p:nvSpPr>
          <p:spPr bwMode="auto">
            <a:xfrm>
              <a:off x="263016" y="2887848"/>
              <a:ext cx="9220200" cy="0"/>
            </a:xfrm>
            <a:prstGeom prst="line">
              <a:avLst/>
            </a:prstGeom>
            <a:noFill/>
            <a:ln w="12700">
              <a:solidFill>
                <a:srgbClr val="178BFF"/>
              </a:solidFill>
              <a:round/>
              <a:headEnd/>
              <a:tailEnd/>
            </a:ln>
            <a:effectLst>
              <a:outerShdw dist="12700" dir="5400000" algn="ctr" rotWithShape="0">
                <a:srgbClr val="93C9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7" y="554085"/>
            <a:ext cx="1980221" cy="3495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28" y="6119814"/>
            <a:ext cx="1577988" cy="391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2.3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공격의 빈도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등 침해사고 추이 분석정보를 기반으로 발생 가능한 침해위협 선제적 방어체계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구축에 활용함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1253342" y="1411244"/>
            <a:ext cx="1357322" cy="160425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 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드</a:t>
            </a: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샘플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향후 악용될  도메인  리스트 추출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314" name="Picture 533" descr="PC co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3" y="2759075"/>
            <a:ext cx="466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예측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13" name="그룹 141"/>
          <p:cNvGrpSpPr>
            <a:grpSpLocks/>
          </p:cNvGrpSpPr>
          <p:nvPr/>
        </p:nvGrpSpPr>
        <p:grpSpPr bwMode="auto">
          <a:xfrm>
            <a:off x="3313408" y="2996204"/>
            <a:ext cx="785813" cy="252412"/>
            <a:chOff x="7310454" y="4286256"/>
            <a:chExt cx="785818" cy="252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33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연관 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기법 적용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0" idx="3"/>
          </p:cNvCxnSpPr>
          <p:nvPr/>
        </p:nvCxnSpPr>
        <p:spPr bwMode="auto">
          <a:xfrm flipV="1">
            <a:off x="4869576" y="2785487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0"/>
            <a:ext cx="1643062" cy="455613"/>
            <a:chOff x="2524108" y="4000504"/>
            <a:chExt cx="1643074" cy="456036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5758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도메인 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그룹 분류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리스트 그룹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분류체계 검색 및 </a:t>
              </a:r>
              <a:r>
                <a:rPr lang="en-US" altLang="ko-KR" sz="900" b="1" spc="-100" dirty="0" err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Cloustering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빅데이터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공격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연관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·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339" name="직선 화살표 연결선 2"/>
          <p:cNvCxnSpPr>
            <a:cxnSpLocks noChangeShapeType="1"/>
            <a:stCxn id="29" idx="3"/>
            <a:endCxn id="12314" idx="1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그룹 분류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랜섬웨어용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악성봇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용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제어시스템 공격용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게임아이템 탈취용 등 으로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연관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악성코드에서 이용되는 악성도메인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프로파일링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악용될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악성도메인 예측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샘플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30728" y="523284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80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7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2.4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(C&amp;C)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 등 악용 가능성이 높은 집중 모니터링 대상을 추출하여 악성행위 신속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유포지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경유지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명령제어 서버의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등록자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sz="1000" kern="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en-US" altLang="ko-KR" sz="1000" dirty="0" err="1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mks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***.co.**, </a:t>
            </a:r>
            <a:r>
              <a:rPr lang="en-US" altLang="ko-KR" sz="10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miz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*****.co.**, ire***.co.**, the****.**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다수의 악성도메인 등록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정보가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‘*******net @ ****.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om’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동일하며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도메인 등록자는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1,100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여개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도메인을 등록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도메인을 선별 공유하여 미리 차단함으로써 공격 예방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랜섬웨어에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감염되더라도 암호화 실패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차단으로 악성행위 중지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시설 및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게임사에서는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타겟팅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예방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</a:t>
            </a: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등록자 정보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1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2.4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명령제어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(C&amp;C)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 등 악용 가능성이 높은 집중 모니터링 대상을 추출하여 악성행위 신속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 가능함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1253342" y="1411244"/>
            <a:ext cx="1357322" cy="160425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 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드</a:t>
            </a: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샘플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향후 악용될  도메인  리스트 추출 및 모니터링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85487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3"/>
            <a:ext cx="1643062" cy="424684"/>
            <a:chOff x="2524108" y="4000504"/>
            <a:chExt cx="1643074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259285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집중 모니터링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등록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의심 도메인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빅데이터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7"/>
            <a:ext cx="1579563" cy="388909"/>
            <a:chOff x="4597848" y="4001939"/>
            <a:chExt cx="1579152" cy="388411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2587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도메인 연관 정보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등록자 정보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악용 가능성이 높은 집중 모니터링 대상 추출하여 악성행위 신속 탐지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연관정보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악성코드에서 이용되는 악성도메인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프로파일링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악용될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악성도메인 예측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샘플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" name="AutoShape 52"/>
          <p:cNvSpPr>
            <a:spLocks noChangeArrowheads="1"/>
          </p:cNvSpPr>
          <p:nvPr/>
        </p:nvSpPr>
        <p:spPr bwMode="auto">
          <a:xfrm>
            <a:off x="10091737" y="3650022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 등록자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30728" y="523284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등록자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547880" y="52143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신규 등록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5" name="AutoShape 52"/>
          <p:cNvSpPr>
            <a:spLocks noChangeArrowheads="1"/>
          </p:cNvSpPr>
          <p:nvPr/>
        </p:nvSpPr>
        <p:spPr bwMode="auto">
          <a:xfrm>
            <a:off x="1525704" y="2567540"/>
            <a:ext cx="360000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9" name="AutoShape 52"/>
          <p:cNvSpPr>
            <a:spLocks noChangeArrowheads="1"/>
          </p:cNvSpPr>
          <p:nvPr/>
        </p:nvSpPr>
        <p:spPr bwMode="auto">
          <a:xfrm>
            <a:off x="2126984" y="2567540"/>
            <a:ext cx="360000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1585832" y="2345103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latinLnBrk="0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악성코드샘플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2208128" y="2346696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accent2"/>
              </a:buClr>
            </a:pPr>
            <a:r>
              <a: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악성코드샘플</a:t>
            </a: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2809408" y="2346696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accent2"/>
              </a:buClr>
            </a:pPr>
            <a:r>
              <a: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악성코드샘플</a:t>
            </a:r>
          </a:p>
        </p:txBody>
      </p:sp>
      <p:sp>
        <p:nvSpPr>
          <p:cNvPr id="138" name="AutoShape 52"/>
          <p:cNvSpPr>
            <a:spLocks noChangeArrowheads="1"/>
          </p:cNvSpPr>
          <p:nvPr/>
        </p:nvSpPr>
        <p:spPr bwMode="auto">
          <a:xfrm>
            <a:off x="2788392" y="2567540"/>
            <a:ext cx="360000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1585832" y="2736731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latinLnBrk="0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2208128" y="2736731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accent2"/>
              </a:buClr>
            </a:pPr>
            <a:r>
              <a:rPr lang="en-US" altLang="ko-KR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2809408" y="2736731"/>
            <a:ext cx="528990" cy="2096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accent2"/>
              </a:buClr>
            </a:pPr>
            <a:r>
              <a:rPr lang="en-US" altLang="ko-KR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 bwMode="auto">
          <a:xfrm>
            <a:off x="2195966" y="3128360"/>
            <a:ext cx="528990" cy="20969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latinLnBrk="0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 등록자</a:t>
            </a:r>
            <a:endParaRPr lang="ko-KR" altLang="en-US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5" name="AutoShape 52"/>
          <p:cNvSpPr>
            <a:spLocks noChangeArrowheads="1"/>
          </p:cNvSpPr>
          <p:nvPr/>
        </p:nvSpPr>
        <p:spPr bwMode="auto">
          <a:xfrm>
            <a:off x="3458482" y="2651130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7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모니터링</a:t>
            </a:r>
            <a:endParaRPr lang="en-US" altLang="ko-KR" sz="7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48" name="직선 화살표 연결선 2"/>
          <p:cNvCxnSpPr>
            <a:cxnSpLocks noChangeShapeType="1"/>
            <a:stCxn id="96" idx="2"/>
            <a:endCxn id="139" idx="0"/>
          </p:cNvCxnSpPr>
          <p:nvPr/>
        </p:nvCxnSpPr>
        <p:spPr bwMode="auto">
          <a:xfrm>
            <a:off x="1850327" y="2554795"/>
            <a:ext cx="0" cy="181936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직선 화살표 연결선 2"/>
          <p:cNvCxnSpPr>
            <a:cxnSpLocks noChangeShapeType="1"/>
            <a:stCxn id="136" idx="2"/>
            <a:endCxn id="140" idx="0"/>
          </p:cNvCxnSpPr>
          <p:nvPr/>
        </p:nvCxnSpPr>
        <p:spPr bwMode="auto">
          <a:xfrm>
            <a:off x="2472623" y="2556388"/>
            <a:ext cx="0" cy="180343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직선 화살표 연결선 2"/>
          <p:cNvCxnSpPr>
            <a:cxnSpLocks noChangeShapeType="1"/>
            <a:stCxn id="137" idx="2"/>
            <a:endCxn id="141" idx="0"/>
          </p:cNvCxnSpPr>
          <p:nvPr/>
        </p:nvCxnSpPr>
        <p:spPr bwMode="auto">
          <a:xfrm>
            <a:off x="3073903" y="2556388"/>
            <a:ext cx="0" cy="180343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꺾인 연결선 12323"/>
          <p:cNvCxnSpPr>
            <a:stCxn id="139" idx="2"/>
            <a:endCxn id="142" idx="0"/>
          </p:cNvCxnSpPr>
          <p:nvPr/>
        </p:nvCxnSpPr>
        <p:spPr bwMode="auto">
          <a:xfrm rot="16200000" flipH="1">
            <a:off x="2064426" y="2732324"/>
            <a:ext cx="181937" cy="610134"/>
          </a:xfrm>
          <a:prstGeom prst="bentConnector3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꺾인 연결선 157"/>
          <p:cNvCxnSpPr>
            <a:stCxn id="140" idx="2"/>
            <a:endCxn id="142" idx="0"/>
          </p:cNvCxnSpPr>
          <p:nvPr/>
        </p:nvCxnSpPr>
        <p:spPr bwMode="auto">
          <a:xfrm rot="5400000">
            <a:off x="2375574" y="3031310"/>
            <a:ext cx="181937" cy="12162"/>
          </a:xfrm>
          <a:prstGeom prst="bentConnector3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꺾인 연결선 160"/>
          <p:cNvCxnSpPr>
            <a:stCxn id="141" idx="2"/>
            <a:endCxn id="142" idx="0"/>
          </p:cNvCxnSpPr>
          <p:nvPr/>
        </p:nvCxnSpPr>
        <p:spPr bwMode="auto">
          <a:xfrm rot="5400000">
            <a:off x="2676214" y="2730670"/>
            <a:ext cx="181937" cy="613442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꺾인 연결선 163"/>
          <p:cNvCxnSpPr>
            <a:stCxn id="142" idx="3"/>
            <a:endCxn id="167" idx="1"/>
          </p:cNvCxnSpPr>
          <p:nvPr/>
        </p:nvCxnSpPr>
        <p:spPr bwMode="auto">
          <a:xfrm flipV="1">
            <a:off x="2724956" y="2980047"/>
            <a:ext cx="809822" cy="253159"/>
          </a:xfrm>
          <a:prstGeom prst="bentConnector3">
            <a:avLst>
              <a:gd name="adj1" fmla="val 82975"/>
            </a:avLst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39" name="그룹 12338"/>
          <p:cNvGrpSpPr/>
          <p:nvPr/>
        </p:nvGrpSpPr>
        <p:grpSpPr>
          <a:xfrm>
            <a:off x="3534778" y="2647336"/>
            <a:ext cx="695834" cy="665422"/>
            <a:chOff x="3534778" y="2539468"/>
            <a:chExt cx="695834" cy="665422"/>
          </a:xfrm>
        </p:grpSpPr>
        <p:sp>
          <p:nvSpPr>
            <p:cNvPr id="143" name="모서리가 둥근 직사각형 142"/>
            <p:cNvSpPr/>
            <p:nvPr/>
          </p:nvSpPr>
          <p:spPr bwMode="auto">
            <a:xfrm>
              <a:off x="3570056" y="2707464"/>
              <a:ext cx="632595" cy="209692"/>
            </a:xfrm>
            <a:prstGeom prst="roundRect">
              <a:avLst/>
            </a:prstGeom>
            <a:solidFill>
              <a:srgbClr val="DCE9D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0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600" b="1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기존 등록 도메인</a:t>
              </a:r>
              <a:endPara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 bwMode="auto">
            <a:xfrm>
              <a:off x="3570056" y="2947976"/>
              <a:ext cx="632595" cy="209692"/>
            </a:xfrm>
            <a:prstGeom prst="roundRect">
              <a:avLst/>
            </a:prstGeom>
            <a:solidFill>
              <a:srgbClr val="DCE9D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0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600" b="1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신규 등록 도메인</a:t>
              </a:r>
              <a:endPara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3534778" y="2539468"/>
              <a:ext cx="695834" cy="665422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2340" name="그룹 12339"/>
          <p:cNvGrpSpPr/>
          <p:nvPr/>
        </p:nvGrpSpPr>
        <p:grpSpPr>
          <a:xfrm>
            <a:off x="4351720" y="2346696"/>
            <a:ext cx="527097" cy="568736"/>
            <a:chOff x="4372722" y="2377686"/>
            <a:chExt cx="527097" cy="568736"/>
          </a:xfrm>
        </p:grpSpPr>
        <p:sp>
          <p:nvSpPr>
            <p:cNvPr id="146" name="모서리가 둥근 직사각형 145"/>
            <p:cNvSpPr/>
            <p:nvPr/>
          </p:nvSpPr>
          <p:spPr bwMode="auto">
            <a:xfrm>
              <a:off x="4411848" y="2437644"/>
              <a:ext cx="448712" cy="209692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600" b="1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악성 도메인</a:t>
              </a:r>
              <a:endPara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 bwMode="auto">
            <a:xfrm>
              <a:off x="4411848" y="2678156"/>
              <a:ext cx="448712" cy="209692"/>
            </a:xfrm>
            <a:prstGeom prst="round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600" b="1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악성 도메인</a:t>
              </a:r>
              <a:endParaRPr lang="ko-KR" altLang="en-US" sz="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4372722" y="2377686"/>
              <a:ext cx="527097" cy="568736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cxnSp>
        <p:nvCxnSpPr>
          <p:cNvPr id="176" name="꺾인 연결선 175"/>
          <p:cNvCxnSpPr>
            <a:stCxn id="145" idx="0"/>
          </p:cNvCxnSpPr>
          <p:nvPr/>
        </p:nvCxnSpPr>
        <p:spPr bwMode="auto">
          <a:xfrm rot="5400000" flipH="1" flipV="1">
            <a:off x="4036399" y="2353654"/>
            <a:ext cx="166179" cy="428774"/>
          </a:xfrm>
          <a:prstGeom prst="bentConnector2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AutoShape 52"/>
          <p:cNvSpPr>
            <a:spLocks noChangeArrowheads="1"/>
          </p:cNvSpPr>
          <p:nvPr/>
        </p:nvSpPr>
        <p:spPr bwMode="auto">
          <a:xfrm>
            <a:off x="3509928" y="2366674"/>
            <a:ext cx="360000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신속한</a:t>
            </a:r>
            <a:endParaRPr lang="en-US" altLang="ko-KR" sz="600" b="1" dirty="0" smtClean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600" b="1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차단처리</a:t>
            </a:r>
            <a:endParaRPr lang="en-US" altLang="ko-KR" sz="6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2.5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탐색적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가법요소분해법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 향후 발생될 추세 및 계절성분 정보 제공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대피소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인터넷연동구간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은닉사이트 탐지시스템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이메일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악성코드 유포 탐지시스템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싱크홀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허니넷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웹취약점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점검 및 보안도구 보급시스템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지능형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스미싱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탐지 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사이버트랩 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피싱사이트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탐지시스템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사이버치료체계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발생 분포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계절성분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제공을 통하여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발생 가능성에 대한 예측 정보 제공으로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정보를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(C-TAS)</a:t>
            </a:r>
          </a:p>
          <a:p>
            <a:pPr marL="0" indent="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내부 데이터 및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2.5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탐색적 분석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요소분해법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추세 및 계절성분 정보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제공을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통하여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발생 가능성에 대한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정보를 제공함으로써 공격 대응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정보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사이버 위협 발생 분포 및 상호 관련성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향후 발생 가능성에 대한 분석 예측 정보 제공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C-TAS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3"/>
            <a:ext cx="1643062" cy="424684"/>
            <a:chOff x="2524108" y="4000504"/>
            <a:chExt cx="1643074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259285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탐색적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발생 분포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8345" y="52185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탐색적 분석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48345" y="55825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TOP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Word Cloud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기술통계분석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상관  및</a:t>
              </a:r>
              <a:endParaRPr lang="en-US" altLang="ko-KR" sz="900" b="1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</a:t>
              </a:r>
              <a:r>
                <a:rPr lang="ko-KR" altLang="en-US" sz="900" b="1" spc="-100" dirty="0" err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시계열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24"/>
            <a:ext cx="1579563" cy="425758"/>
            <a:chOff x="4597848" y="4001939"/>
            <a:chExt cx="1579152" cy="425212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2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상관 분석 및 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시계열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수집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 분석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발생 분포 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탐색적 분석 정보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TOP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Word Cloud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정보</a:t>
            </a: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 분석 및 </a:t>
            </a:r>
            <a:r>
              <a:rPr lang="ko-KR" altLang="en-US" sz="110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정보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추세 성분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 성분 등 향후 발생 가능성 분석 정보 제공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TextBox 29"/>
          <p:cNvSpPr txBox="1"/>
          <p:nvPr/>
        </p:nvSpPr>
        <p:spPr bwMode="auto">
          <a:xfrm>
            <a:off x="1465576" y="2366655"/>
            <a:ext cx="1357322" cy="797837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</a:t>
            </a:r>
          </a:p>
          <a:p>
            <a:pPr algn="ctr">
              <a:defRPr/>
            </a:pP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en-US" altLang="ko-KR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</a:t>
            </a:r>
            <a:endParaRPr lang="en-US" altLang="ko-KR" sz="8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en-US" altLang="ko-KR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426215" y="2845674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2" name="Picture 533" descr="PC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3" y="2759075"/>
            <a:ext cx="466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 bwMode="auto">
          <a:xfrm>
            <a:off x="4089562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상관 분석 및</a:t>
            </a:r>
            <a:endParaRPr lang="en-US" altLang="ko-KR" sz="10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ko-KR" altLang="en-US" sz="10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시계열</a:t>
            </a: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6" name="그룹 141"/>
          <p:cNvGrpSpPr>
            <a:grpSpLocks/>
          </p:cNvGrpSpPr>
          <p:nvPr/>
        </p:nvGrpSpPr>
        <p:grpSpPr bwMode="auto">
          <a:xfrm>
            <a:off x="3325389" y="2661797"/>
            <a:ext cx="695907" cy="586817"/>
            <a:chOff x="7310454" y="4058018"/>
            <a:chExt cx="695912" cy="480238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8" name="TextBox 29"/>
            <p:cNvSpPr txBox="1"/>
            <p:nvPr/>
          </p:nvSpPr>
          <p:spPr>
            <a:xfrm>
              <a:off x="7434862" y="4058018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탐색적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en-US" altLang="ko-KR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TOP </a:t>
              </a: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분석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9" name="AutoShape 52"/>
          <p:cNvSpPr>
            <a:spLocks noChangeArrowheads="1"/>
          </p:cNvSpPr>
          <p:nvPr/>
        </p:nvSpPr>
        <p:spPr bwMode="auto">
          <a:xfrm>
            <a:off x="1714770" y="3128360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6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MongoDB</a:t>
            </a:r>
            <a:r>
              <a:rPr lang="en-US" altLang="ko-KR" sz="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&gt;JSON &gt; R</a:t>
            </a:r>
            <a:endParaRPr lang="en-US" altLang="ko-KR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80" name="직선 화살표 연결선 2"/>
          <p:cNvCxnSpPr>
            <a:cxnSpLocks noChangeShapeType="1"/>
          </p:cNvCxnSpPr>
          <p:nvPr/>
        </p:nvCxnSpPr>
        <p:spPr bwMode="auto">
          <a:xfrm>
            <a:off x="3108132" y="2961090"/>
            <a:ext cx="1037262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402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2.6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유사도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분석을 통한 악성 도메인 분류기 및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알고리즘 성능비교</a:t>
            </a: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알려져있는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패턴을 분석해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(open source)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도메인을 생성 후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기술로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학습하고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분류기를 구현 합니다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bigram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lstm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알고리즘을 통해 도메인 분류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(Black / White)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했으며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테스트하고 그 결과를 분석 합니다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양성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(White)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데이터를 위해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Alexa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상위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 사이트를 사용했습니다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파이썬으로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구현된 몇 가지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알고리즘을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github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사이트를 참조하여 사용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오늘날 사이버 범죄의 근원인 악성코드는 광범위한 연구 노력에도 불구하고 여전히 심각하며 감염은 계속 증가하고 있습니다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해커들이 악성코드에 적용한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더욱더 진화하면서 악성 도메인을 생성하고 있으며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그것을 극복하기 위한 대안도 지속하는 발전하는 것이 매우 중요합니다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악석코드로부터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감염된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좀비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제어서버를 효과적으로 차단하는 선제대응 기술을 필요로 합니다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본 실험에서는 악성코드 문제를 해결하기 위해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알려져있는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분석해 패턴을 파악하고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그 패턴에 의해 생성된 악성 도메인을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기술로 학습하고 제어서버 도메인을 분류합니다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이는 미래의 악성 도메인 사전 예측을 의미하며 향후 악성 도메인 자동 분류기로 발전할 수 있습니다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해당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알고리즘별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성능 및 분류 결과를 분석 합니다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64973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선행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Reverse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Engineering) 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0" indent="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4532104" y="51495"/>
            <a:ext cx="4148832" cy="732962"/>
          </a:xfrm>
          <a:prstGeom prst="ellips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chemeClr val="accent6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정윤수 작성 부문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3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2.6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유사도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70657" y="842963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분류기의 처리 모형은 크게 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모듈로 구성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37382" y="2607469"/>
            <a:ext cx="925512" cy="15500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dga1.py</a:t>
            </a: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dga2.py</a:t>
            </a: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ga.3py</a:t>
            </a: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2487752" y="2602543"/>
            <a:ext cx="2465248" cy="31678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24902" y="2340108"/>
            <a:ext cx="937992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en-US" altLang="ko-KR" sz="11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data_generator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927350" y="3004258"/>
            <a:ext cx="1604754" cy="7855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data_generator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6056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en-US" altLang="ko-KR" sz="11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data_generator</a:t>
            </a:r>
            <a:endParaRPr lang="en-US" altLang="ko-KR" sz="1100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latinLnBrk="0">
              <a:lnSpc>
                <a:spcPct val="120000"/>
              </a:lnSpc>
              <a:spcBef>
                <a:spcPts val="600"/>
              </a:spcBef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 및 </a:t>
            </a:r>
            <a:r>
              <a:rPr lang="ko-KR" altLang="en-US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전처리하여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분석을 통해 파악된 패턴으로 악성 도메인을 생성하고 학습용 데이터와 테스트용 데이터로 생성합니다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 latinLnBrk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ko-KR" sz="1100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en-US" altLang="ko-KR" sz="11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dga_classification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latinLnBrk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data_generator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로부터 생성된 학습용 데이터와 테스트용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데이터를 사용하여 </a:t>
            </a:r>
            <a:r>
              <a:rPr lang="ko-KR" altLang="en-US" sz="10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알고리즘을 적용하여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(Supervised </a:t>
            </a:r>
            <a:r>
              <a:rPr lang="en-US" altLang="ko-KR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learning) </a:t>
            </a:r>
            <a:r>
              <a:rPr lang="ko-KR" altLang="en-US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분류합니다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22400" indent="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511808" y="2345807"/>
            <a:ext cx="1118376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en-US" altLang="ko-KR" sz="11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dga_classification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961136" y="4030280"/>
            <a:ext cx="649977" cy="7215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bigram.py</a:t>
            </a:r>
            <a:b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3882127" y="4030280"/>
            <a:ext cx="649977" cy="7215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lstm.py</a:t>
            </a:r>
            <a:b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700" b="1" kern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</a:t>
            </a:r>
            <a:r>
              <a:rPr lang="en-US" altLang="ko-KR" sz="700" b="1" kern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131129" y="5052456"/>
            <a:ext cx="1197195" cy="416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b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700" b="1" kern="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plk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cxnSp>
        <p:nvCxnSpPr>
          <p:cNvPr id="9" name="직선 화살표 연결선 8"/>
          <p:cNvCxnSpPr>
            <a:stCxn id="15" idx="3"/>
            <a:endCxn id="27" idx="1"/>
          </p:cNvCxnSpPr>
          <p:nvPr/>
        </p:nvCxnSpPr>
        <p:spPr bwMode="auto">
          <a:xfrm>
            <a:off x="1562894" y="3382470"/>
            <a:ext cx="1364456" cy="14543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꺾인 연결선 12"/>
          <p:cNvCxnSpPr>
            <a:stCxn id="27" idx="2"/>
            <a:endCxn id="74" idx="0"/>
          </p:cNvCxnSpPr>
          <p:nvPr/>
        </p:nvCxnSpPr>
        <p:spPr bwMode="auto">
          <a:xfrm rot="5400000">
            <a:off x="3387670" y="3688223"/>
            <a:ext cx="240512" cy="443602"/>
          </a:xfrm>
          <a:prstGeom prst="bentConnector3">
            <a:avLst>
              <a:gd name="adj1" fmla="val 50000"/>
            </a:avLst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꺾인 연결선 21"/>
          <p:cNvCxnSpPr>
            <a:stCxn id="27" idx="2"/>
            <a:endCxn id="76" idx="0"/>
          </p:cNvCxnSpPr>
          <p:nvPr/>
        </p:nvCxnSpPr>
        <p:spPr bwMode="auto">
          <a:xfrm rot="16200000" flipH="1">
            <a:off x="3848165" y="3671329"/>
            <a:ext cx="240512" cy="477389"/>
          </a:xfrm>
          <a:prstGeom prst="bentConnector3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꺾인 연결선 23"/>
          <p:cNvCxnSpPr>
            <a:stCxn id="74" idx="2"/>
            <a:endCxn id="77" idx="0"/>
          </p:cNvCxnSpPr>
          <p:nvPr/>
        </p:nvCxnSpPr>
        <p:spPr bwMode="auto">
          <a:xfrm rot="16200000" flipH="1">
            <a:off x="3357606" y="4680335"/>
            <a:ext cx="300640" cy="443602"/>
          </a:xfrm>
          <a:prstGeom prst="bentConnector3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꺾인 연결선 27"/>
          <p:cNvCxnSpPr>
            <a:stCxn id="76" idx="2"/>
            <a:endCxn id="77" idx="0"/>
          </p:cNvCxnSpPr>
          <p:nvPr/>
        </p:nvCxnSpPr>
        <p:spPr bwMode="auto">
          <a:xfrm rot="5400000">
            <a:off x="3818102" y="4663442"/>
            <a:ext cx="300640" cy="477389"/>
          </a:xfrm>
          <a:prstGeom prst="bentConnector3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타원 24"/>
          <p:cNvSpPr/>
          <p:nvPr/>
        </p:nvSpPr>
        <p:spPr bwMode="auto">
          <a:xfrm>
            <a:off x="4532104" y="51495"/>
            <a:ext cx="4148832" cy="732962"/>
          </a:xfrm>
          <a:prstGeom prst="ellips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chemeClr val="accent6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정윤수 작성 부문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2.7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분석 기대 효과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가칭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분석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개대효과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가칭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 가능한 내부 또는 외부 데이터에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hunting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통해 </a:t>
            </a:r>
          </a:p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데이터 수집 하여 기계학습 통해 연관분석을 수행하고</a:t>
            </a:r>
          </a:p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기대 효과를 도출 합니다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수집된 데이터는 최초에 각 알고리즘에 입력되는 변수들을 추출하는 과정이 실제로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전체과정 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데이터준비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알고리즘적용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결과추출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결과분석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70%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이상의 시간과 노력이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데이터의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워너크라이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관련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기반으로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테이터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상에서 내부 데이터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 검색 결과를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기반으로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데이터를 수집하여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기계학습에 맞는 형태로 가공한 후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Train set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Test set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생성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hunting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통해 내부 데이터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IOC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외부 데이터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IOC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기계학습을 통한 연관분석 또는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TF-IDF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수행으로 기존의 통계기반 분석 패턴과 다른 의미 있는 결과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가능성 확인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새로운 지표 연구 고도화와 상용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64973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C-TAS(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 데이터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워너크라이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관련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csv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형태로 생성 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상용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인텔리전스인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Aloalto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Autofocuss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통해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워너크라이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관련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수집하고 그와 관련된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나머지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데이터를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하였으며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로컬로 내려진 두 파일을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merge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본 과제에서는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수동으로 생성하였지만 향후 자동화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(API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연동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이루어져야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4532104" y="51495"/>
            <a:ext cx="4148832" cy="732962"/>
          </a:xfrm>
          <a:prstGeom prst="ellips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>
                <a:solidFill>
                  <a:schemeClr val="accent6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정윤수 작성 부문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2.7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분석 기대 효과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가칭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hunting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통해 학습 데이터를 생성하고 전통적 방식의 분석 한계를 극복하기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위해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기계학습을 사용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연관분석을 수행하여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통찰을 기대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정보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침해지표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(IOC)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hunting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침해지표</a:t>
            </a:r>
            <a:r>
              <a:rPr lang="en-US" altLang="ko-KR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(IOC)</a:t>
            </a: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를 분석해 공격 행위의 사전 탐지 및 예측에 한계가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있</a:t>
            </a: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음</a:t>
            </a:r>
            <a:endParaRPr lang="en-US" altLang="ko-KR" sz="800" spc="-100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ko-KR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Threat </a:t>
            </a:r>
            <a:r>
              <a:rPr lang="en-US" altLang="ko-KR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hunting </a:t>
            </a: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을 통해 학습 데이터를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생성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3"/>
            <a:ext cx="1643062" cy="424684"/>
            <a:chOff x="2524108" y="4000504"/>
            <a:chExt cx="1643074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259285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기계 학습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9604"/>
            <a:ext cx="1476000" cy="2488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기계학습</a:t>
            </a:r>
            <a:r>
              <a:rPr lang="en-US" altLang="ko-KR" sz="90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900" dirty="0" err="1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apriori</a:t>
            </a:r>
            <a:r>
              <a:rPr lang="en-US" altLang="ko-KR" sz="90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TF-IDF)</a:t>
            </a: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900" b="1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27"/>
            <a:ext cx="1579563" cy="388910"/>
            <a:chOff x="4597848" y="4001939"/>
            <a:chExt cx="1579152" cy="388411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2587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연관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새로운지표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연구 고도화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상용인텔리전스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침해지표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Threat hunting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기계 학습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apriori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TF-IDF</a:t>
            </a: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지표 연구 고도화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상용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침해지표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(IOC)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hunting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TextBox 29"/>
          <p:cNvSpPr txBox="1"/>
          <p:nvPr/>
        </p:nvSpPr>
        <p:spPr bwMode="auto">
          <a:xfrm>
            <a:off x="1465576" y="2661797"/>
            <a:ext cx="1357322" cy="502695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침해지표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en-US" altLang="ko-KR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Threat hunting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426215" y="2845674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2" name="Picture 533" descr="PC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3" y="2759075"/>
            <a:ext cx="466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 bwMode="auto">
          <a:xfrm>
            <a:off x="4089562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</a:t>
            </a:r>
            <a:endParaRPr lang="en-US" altLang="ko-KR" sz="10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6" name="그룹 141"/>
          <p:cNvGrpSpPr>
            <a:grpSpLocks/>
          </p:cNvGrpSpPr>
          <p:nvPr/>
        </p:nvGrpSpPr>
        <p:grpSpPr bwMode="auto">
          <a:xfrm>
            <a:off x="3325389" y="2661797"/>
            <a:ext cx="695907" cy="586817"/>
            <a:chOff x="7310454" y="4058018"/>
            <a:chExt cx="695912" cy="480238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8" name="TextBox 29"/>
            <p:cNvSpPr txBox="1"/>
            <p:nvPr/>
          </p:nvSpPr>
          <p:spPr>
            <a:xfrm>
              <a:off x="7434862" y="4058018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패턴 </a:t>
              </a: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분석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80" name="직선 화살표 연결선 2"/>
          <p:cNvCxnSpPr>
            <a:cxnSpLocks noChangeShapeType="1"/>
          </p:cNvCxnSpPr>
          <p:nvPr/>
        </p:nvCxnSpPr>
        <p:spPr bwMode="auto">
          <a:xfrm>
            <a:off x="3108132" y="2961090"/>
            <a:ext cx="1037262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130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2.8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(Co-occurrence)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짧은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시간동안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지속적으로 발생되는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악성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가능성  있는 악성 도메인 추출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공격발생전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데이터를 통한 공격 사전 탐지 및 수집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발생일시별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IP, ASN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발생일시별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사이버 위협 도메인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전반의 도메인 및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단일의 관련된 데이터소스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통계 모델 적용 악의적인 도메인 검색 및 예측함으로써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도메인을 선별 공유하여 미리 차단함으로써 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- C&amp;C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차단으로 악성행위 중지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시설 및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게임사에서는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타겟팅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IP, ASN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도메인 정보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0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6"/>
          <p:cNvSpPr txBox="1">
            <a:spLocks noChangeArrowheads="1"/>
          </p:cNvSpPr>
          <p:nvPr/>
        </p:nvSpPr>
        <p:spPr bwMode="auto">
          <a:xfrm>
            <a:off x="4152900" y="611188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/>
            <a:r>
              <a:rPr kumimoji="0" lang="ko-KR" altLang="en-US" sz="1400" b="1" u="sng">
                <a:latin typeface="바탕체" pitchFamily="17" charset="-127"/>
                <a:ea typeface="바탕체" pitchFamily="17" charset="-127"/>
              </a:rPr>
              <a:t>개 정 이 력</a:t>
            </a:r>
          </a:p>
        </p:txBody>
      </p:sp>
      <p:graphicFrame>
        <p:nvGraphicFramePr>
          <p:cNvPr id="79166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70695"/>
              </p:ext>
            </p:extLst>
          </p:nvPr>
        </p:nvGraphicFramePr>
        <p:xfrm>
          <a:off x="900113" y="1241425"/>
          <a:ext cx="8108950" cy="4953000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/>
                  </a:extLst>
                </a:gridCol>
                <a:gridCol w="1552575">
                  <a:extLst>
                    <a:ext uri="{9D8B030D-6E8A-4147-A177-3AD203B41FA5}"/>
                  </a:extLst>
                </a:gridCol>
                <a:gridCol w="3738562">
                  <a:extLst>
                    <a:ext uri="{9D8B030D-6E8A-4147-A177-3AD203B41FA5}"/>
                  </a:extLst>
                </a:gridCol>
                <a:gridCol w="1022350">
                  <a:extLst>
                    <a:ext uri="{9D8B030D-6E8A-4147-A177-3AD203B41FA5}"/>
                  </a:extLst>
                </a:gridCol>
                <a:gridCol w="954088">
                  <a:extLst>
                    <a:ext uri="{9D8B030D-6E8A-4147-A177-3AD203B41FA5}"/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버전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변경내용</a:t>
                      </a:r>
                      <a:endParaRPr kumimoji="1" lang="ko-KR" altLang="en-US" sz="12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승인자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0.1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2017.11.09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최초작성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0.9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2017.11.17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핵심과제 정의 추가 보완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2017.11.24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내용 보완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명조" pitchFamily="2" charset="-127"/>
                          <a:ea typeface="휴먼명조" pitchFamily="2" charset="-127"/>
                        </a:rPr>
                        <a:t>박철호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명조" pitchFamily="2" charset="-127"/>
                        <a:ea typeface="휴먼명조" pitchFamily="2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2.8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(Co-occurrence)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전반의 도메인 및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단일의 관련된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데이터소스을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통계분석 적용하여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짧은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시간동안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지속적으로 발생되는 도메인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악성 도메인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가능성  있는 악성 도메인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검색 및 예측함으로써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악의 적인 도메인 추출  및  모니터링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 가능성이 있는 도메인 예측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인터넷 전반의 </a:t>
              </a:r>
              <a:endParaRPr lang="en-US" altLang="ko-KR" sz="900" b="1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데이터 소스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4"/>
            <a:ext cx="1643062" cy="456008"/>
            <a:chOff x="2524108" y="4000504"/>
            <a:chExt cx="1643074" cy="456431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615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동시발생 모델 분석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(Gap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771151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짧은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시간동안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지속적으로 발생되는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8345" y="52185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악성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48345" y="55825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가능성 있는 악성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통계분석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악의적인 도메인 탐지 및 예측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소스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IP, URL, ASN)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수집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 분석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(Gap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짧은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시간동안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지속적으로 발생 되는 도메인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악성 도메인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가능성 있는 악성 도메인</a:t>
            </a: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탐지 및 예측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탐지 분석을 통하여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악성도메인 추출 및 예측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563656" y="5575075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6875" y="2428875"/>
            <a:ext cx="3167061" cy="8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2.9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요청양이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알려져 있는 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같은 패턴과 이를 통한 사전 공격 예측 및 예측 패턴을 이용한 유사패턴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음파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노래 패턴 분석 하기 위한 수학적 개념 사용하여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트래픽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스파이크 감지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또는 악용 키트를 사용하여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자주 찾는 단일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 또는 도메인의 현재 의심스러운 행동을 탐지하여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공격시작에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대한 단서 추출함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 도출 및 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공격유형별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전반의 도메인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패턴과 공격유형별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 분석하여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유사한 패턴 도출 함으로써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악의적인 도메인 검색 및 예측함으로써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도메인을 선별 공유하여 미리 차단함으로써 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- C&amp;C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차단으로 악성행위 중지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시설 및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게임사에서는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타겟팅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유형별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(DGA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피싱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등의 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DNS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별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0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2.9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전반의 도메인 및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단일의 관련된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데이터소스을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DNS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요청양이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알려져 있는 공격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킷트와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같은 패턴과 이를 통한 사전 공격 예측 및 예측 패턴을 이용한 유사패턴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검색 및 예측함으로써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악성공격유형별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DNS </a:t>
            </a:r>
            <a:r>
              <a:rPr lang="ko-KR" altLang="en-US" sz="800" spc="-100" dirty="0" err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요청량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 패턴과  유사한 패턴 추출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  도메인 예측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389951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Pandora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</a:t>
              </a:r>
              <a:endParaRPr lang="en-US" altLang="ko-KR" sz="900" b="1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Music Genome Project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4"/>
            <a:ext cx="1643062" cy="456008"/>
            <a:chOff x="2524108" y="4000504"/>
            <a:chExt cx="1643074" cy="456431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615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스파이크 랭크 모델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하위 시스템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악의적인 도메인 탐지 및 예측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유사성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소스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</a:t>
            </a:r>
            <a:r>
              <a:rPr lang="en-US" altLang="ko-KR" sz="10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악성공격유형별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수집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스파크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랭크 모델 분석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패턴과 유사한 패턴 도출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공격에 사용되는 도메인은 일정 기간 동안 안 살아 있기 때문에 패턴이 훨씬 더 빠르고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더 짧음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악의적인 도메인 탐지 및 예측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가짜 소프트웨어 또는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피싱외에도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Angler, RIG, Nuclear exploit kit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같은 최신 악성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멀웨어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캠페인을 탐지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악용 사례 키트 캠페인은 암호화된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ransomware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은행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트로이 목마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infostealer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부터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스팸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클릭 사기에 사용되는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봇에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이르기까지 악성 코드 제거 함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별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127682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</a:t>
            </a:r>
            <a:r>
              <a:rPr lang="ko-KR" altLang="en-US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공격유형별 </a:t>
            </a:r>
            <a:r>
              <a:rPr lang="en-US" altLang="ko-KR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9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요청량</a:t>
            </a:r>
            <a:r>
              <a:rPr lang="ko-KR" altLang="en-US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9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킷트</a:t>
            </a:r>
            <a:r>
              <a:rPr lang="ko-KR" altLang="en-US" sz="9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패턴</a:t>
            </a:r>
            <a:r>
              <a:rPr lang="en-US" altLang="ko-KR" sz="9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6875" y="2353981"/>
            <a:ext cx="3167061" cy="92775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2487752" y="487207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탐지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487752" y="523610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히스토리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필터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487752" y="55718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Qtype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필터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487752" y="59358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레코드 필터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0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2.10 IP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latinLnBrk="0"/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연결된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 다른 부분 검증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같은 서버에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되고 있는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같은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Fingerpint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가지고 공유하는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이런 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차단 및 연관된 도메인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도메인과 연결된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도메인과 연결된 같은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Fingerpirnt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가지는 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 도메인 도출 및 차단함으로써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들을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도메인과 연결된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9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2.10 IP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전반의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동일 도메인에 연결된 동일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갖는 의심스러운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 도출 및 차단을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검색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동일한 도메인을 사용하는  동일한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Fingerprint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를 갖는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I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의심스러운 </a:t>
            </a:r>
            <a:r>
              <a:rPr lang="en-US" altLang="ko-KR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IP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도출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차단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공유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389951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의심스러운 도메인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2"/>
            <a:ext cx="1643062" cy="622720"/>
            <a:chOff x="2524108" y="4000504"/>
            <a:chExt cx="1643074" cy="62329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593020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동일 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Fingerprint IP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771151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 도메인 사용하는 동일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 IP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유사</a:t>
              </a:r>
              <a:r>
                <a:rPr lang="ko-KR" altLang="en-US" sz="900" b="1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성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심스러운 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IP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탐지 및 차단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유사성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Fingerprint</a:t>
            </a: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 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 IP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동일 도메인 사용하는 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공격에 사용되는 도메인은 일정 기간 동안 안 살아 있기 때문에 패턴이 훨씬 더 빠르고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더 짧음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탐지</a:t>
            </a:r>
            <a:r>
              <a:rPr lang="en-US" altLang="ko-KR" sz="11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동일 도메인 사용하는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들의 동일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Fingerprint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갖는 경우 의심스러운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추출 및 차단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Fingerprint</a:t>
            </a:r>
            <a:endParaRPr lang="en-US" altLang="ko-KR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탐색적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69" name="그룹 141"/>
          <p:cNvGrpSpPr>
            <a:grpSpLocks/>
          </p:cNvGrpSpPr>
          <p:nvPr/>
        </p:nvGrpSpPr>
        <p:grpSpPr bwMode="auto">
          <a:xfrm>
            <a:off x="3209288" y="2587208"/>
            <a:ext cx="1158565" cy="252412"/>
            <a:chOff x="7310454" y="4286256"/>
            <a:chExt cx="795016" cy="25200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1" name="TextBox 29"/>
            <p:cNvSpPr txBox="1"/>
            <p:nvPr/>
          </p:nvSpPr>
          <p:spPr>
            <a:xfrm>
              <a:off x="753396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동일 </a:t>
              </a:r>
              <a:r>
                <a:rPr lang="en-US" altLang="ko-KR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Fingerprint IP</a:t>
              </a: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 분석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72" name="직선 화살표 연결선 2"/>
          <p:cNvCxnSpPr>
            <a:cxnSpLocks noChangeShapeType="1"/>
            <a:stCxn id="67" idx="3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Fingerprint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2.11 IP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위치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위치 분석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latinLnBrk="0"/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</a:t>
            </a:r>
            <a:r>
              <a:rPr lang="ko-KR" altLang="en-US" sz="1000" dirty="0" err="1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매핑되어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있는 서버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위치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(28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곳 이상의 나라에서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 정보와 도메인을 요청하는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물리적 거리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미국에 거주하는 사용자만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.RU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요청하는 경우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매핑되어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있는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위치 분석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다수 국가에서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호스트 인프라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지역정보와 도메인을 요청하는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물리적 거리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미국에 거주하는 사용자만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.RU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요청하는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경우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등의 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도출 및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들을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매핑되어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있는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위치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2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2.11 IP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위치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매핑되어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있는 서버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위치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(28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곳 이상의 나라에서 </a:t>
            </a:r>
            <a:r>
              <a:rPr lang="ko-KR" altLang="en-US" sz="12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정보와 도메인을 요청하는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물리적 거리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미국에 거주하는 사용자만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.RU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요청하는 경우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등의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네트워크 지역 정보와 도메인을 요청하는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IP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주소의 물리적 거리 분석으로 </a:t>
            </a:r>
            <a:r>
              <a:rPr lang="ko-KR" altLang="en-US" sz="800" spc="-100" dirty="0" err="1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의심스로운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 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IP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도출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차단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공유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56" y="4476750"/>
            <a:ext cx="1366182" cy="250825"/>
            <a:chOff x="7310454" y="4286256"/>
            <a:chExt cx="1049423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582118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국가 코드</a:t>
              </a: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, 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지 역 코드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91" y="3949704"/>
            <a:ext cx="1826203" cy="424684"/>
            <a:chOff x="2524108" y="4000504"/>
            <a:chExt cx="1826215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189777" y="4030782"/>
              <a:ext cx="1160546" cy="252547"/>
            </a:xfrm>
            <a:prstGeom prst="rect">
              <a:avLst/>
            </a:prstGeom>
            <a:ln>
              <a:noFill/>
            </a:ln>
          </p:spPr>
          <p:txBody>
            <a:bodyPr wrap="square"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물리적 거리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771151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곳에서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호스팅되는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서버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주소를 갖는 도메인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499" y="4476750"/>
            <a:ext cx="1079915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차이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심스러운 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IP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탐지 및 차단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유사성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국가 코드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코드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물리적 거리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곳에서 </a:t>
            </a:r>
            <a:r>
              <a:rPr lang="ko-KR" altLang="en-US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호스팅되는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서버 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주소를 갖는 도메인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지역정보와 도메인을 요청하는 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b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주소으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물리적 거리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탐지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곳에서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호스팅되는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서버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주소를 갖는 도메인 분석으로 의심스러운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 및 차단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지역정보와 도메인을 요청하는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주소으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물리적 거리 분석으로 의심스러운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추출 및 차단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국가 코드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코드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90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지역 코드</a:t>
            </a:r>
            <a:endParaRPr lang="en-US" altLang="ko-KR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7880" y="5232840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지역 정보와 도메인을 요청하는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주소의 물리적 거리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차이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0" name="그룹 141"/>
          <p:cNvGrpSpPr>
            <a:grpSpLocks/>
          </p:cNvGrpSpPr>
          <p:nvPr/>
        </p:nvGrpSpPr>
        <p:grpSpPr bwMode="auto">
          <a:xfrm>
            <a:off x="3209288" y="2647336"/>
            <a:ext cx="932355" cy="252412"/>
            <a:chOff x="7310454" y="4286256"/>
            <a:chExt cx="785818" cy="2520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2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물리적 거리 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74" name="직선 화살표 연결선 2"/>
          <p:cNvCxnSpPr>
            <a:cxnSpLocks noChangeShapeType="1"/>
            <a:stCxn id="68" idx="3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코드</a:t>
            </a: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지역코드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78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국가 코드</a:t>
            </a: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코드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0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2.12 DGA(Domain Generation Algorithm)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latinLnBrk="0"/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자동으로 사전예측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엔지니어링 자동화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</a:p>
          <a:p>
            <a:pPr latinLnBrk="0"/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앞으로 사용될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100,000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이상의 도메인 예측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등록되어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있지 않은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수백만개의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관찰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도메인과 알려져 있는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알고리즘과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통한 분석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 판단된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설정 정보와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지속적으로 관찰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수천개의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악성코드에서 사용되는 도메인과 향후 앞으로 사용될 도메인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에니지니어링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자동화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자동으로 사전예측 및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도메인을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설정 정보와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사용 도메인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사용될 도메인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2.12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엔지니어링 자동화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앞으로 사용될 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100,000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이상의 도메인 예측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C&amp;C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도메인을 자동으로 사전예측 차단함으로써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C&amp;C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도메인을 자동으로 사전예측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차단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, </a:t>
            </a:r>
            <a:r>
              <a:rPr lang="ko-KR" altLang="en-US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공유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389951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의심스러운 도메인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4"/>
            <a:ext cx="1643062" cy="424684"/>
            <a:chOff x="2524108" y="4000504"/>
            <a:chExt cx="1643074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259285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DGA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엔지니어링 자동화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유사</a:t>
              </a:r>
              <a:r>
                <a:rPr lang="ko-KR" altLang="en-US" sz="900" b="1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성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7"/>
            <a:ext cx="1579563" cy="388909"/>
            <a:chOff x="4597848" y="4001939"/>
            <a:chExt cx="1579152" cy="388411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2587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C&amp;C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도메인 사전 예측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의심스러운 도메인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유사성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리버스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엔지니어링 자동화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사전 예측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자동 사전 예측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127682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알려져 있는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algn="ctr">
              <a:lnSpc>
                <a:spcPts val="1300"/>
              </a:lnSpc>
              <a:defRPr/>
            </a:pPr>
            <a:r>
              <a:rPr lang="en-US" altLang="ko-KR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</a:t>
            </a:r>
            <a:r>
              <a:rPr lang="en-US" altLang="ko-KR" sz="90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7880" y="5316196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DNS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로그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스트림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유사성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0" name="그룹 141"/>
          <p:cNvGrpSpPr>
            <a:grpSpLocks/>
          </p:cNvGrpSpPr>
          <p:nvPr/>
        </p:nvGrpSpPr>
        <p:grpSpPr bwMode="auto">
          <a:xfrm>
            <a:off x="3313408" y="2635436"/>
            <a:ext cx="785813" cy="252412"/>
            <a:chOff x="7310454" y="4286256"/>
            <a:chExt cx="785818" cy="2520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2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</a:t>
              </a:r>
              <a:r>
                <a:rPr lang="en-US" altLang="ko-KR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DGA </a:t>
              </a: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실시간 </a:t>
              </a:r>
              <a:r>
                <a:rPr lang="en-US" altLang="ko-KR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DNS </a:t>
              </a: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로그 </a:t>
              </a:r>
              <a:r>
                <a:rPr lang="ko-KR" altLang="en-US" sz="800" b="1" spc="-100" dirty="0" err="1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스트림</a:t>
              </a: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74" name="직선 화살표 연결선 2"/>
          <p:cNvCxnSpPr>
            <a:cxnSpLocks noChangeShapeType="1"/>
            <a:stCxn id="68" idx="3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정보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78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 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정보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8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2.13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인프라의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분석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악성파일 분석 데이터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도메인 활용 빈도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latinLnBrk="0"/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인프라의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레코드 데이터 정보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1000" dirty="0" smtClean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파일 분석 정보</a:t>
            </a:r>
            <a:endParaRPr lang="en-US" altLang="ko-KR" sz="1000" dirty="0" smtClean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ko-KR" altLang="en-US" sz="1000" dirty="0" err="1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암호화 키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(DNS, IP, C2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없음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TOR)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지불메시지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유무 분석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인프라와 연결된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악성파일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암호화 키 및 지불메시지 유무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악성파일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암호화 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지불메시지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도메인 특성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선별 공유하여 미리 차단함으로써 공격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Cisco Umbrella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악성파일 분석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도메인 활용 빈도 정보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152900" y="47625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latinLnBrk="0"/>
            <a:r>
              <a:rPr kumimoji="0" lang="ko-KR" altLang="en-US" sz="1400" b="1" u="sng">
                <a:latin typeface="휴먼명조" pitchFamily="2" charset="-127"/>
                <a:ea typeface="휴먼명조" pitchFamily="2" charset="-127"/>
              </a:rPr>
              <a:t>목    차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42913" y="1222375"/>
            <a:ext cx="9139237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4575" algn="l"/>
              </a:tabLs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분석과제 도출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………………………………………………………………………………………………………………  3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핵심과제 정의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………………………………………………………………………………………………………………  4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  4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2.1.1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……………………………………………………………………………………………………  4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2.1.2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……………………………………………………………………………………… 5   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2.2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                                                      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6</a:t>
            </a:r>
            <a:endParaRPr lang="en-US" altLang="ko-KR" sz="1100" dirty="0" smtClean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2.3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   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8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2.4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 10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2.5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상관분석                           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  12</a:t>
            </a: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2.6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유사도 분석             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1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4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2.7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분서 기대효과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    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  16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2.8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(Co-occurrence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                                          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18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2.9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20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2.10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 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  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22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2.11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위치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                                                                                       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24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2.12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     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 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26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  <a:p>
            <a:pPr marL="273050" indent="-273050" algn="r">
              <a:spcBef>
                <a:spcPct val="50000"/>
              </a:spcBef>
              <a:defRPr/>
            </a:pP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2.13 </a:t>
            </a:r>
            <a:r>
              <a: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분석                    </a:t>
            </a:r>
            <a:r>
              <a:rPr lang="ko-KR" altLang="en-US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    </a:t>
            </a:r>
            <a:r>
              <a:rPr lang="en-US" altLang="ko-KR" sz="11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………………………………………………………………… </a:t>
            </a:r>
            <a:r>
              <a:rPr lang="en-US" altLang="ko-KR" sz="11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itchFamily="2" charset="2"/>
              </a:rPr>
              <a:t>28</a:t>
            </a:r>
            <a:endParaRPr lang="en-US" altLang="ko-KR" sz="11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2.13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분석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en-US" altLang="ko-KR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</a:t>
            </a: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인프라의 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레코드 데이터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정보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파일 분석 정보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암호화 키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(DNS, IP, C2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없음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TOR)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지불메시지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유무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정보를</a:t>
            </a:r>
            <a:r>
              <a:rPr lang="en-US" altLang="ko-KR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 함으로써 공격 예방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악성코드 특성 정보를</a:t>
            </a:r>
            <a:r>
              <a: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</a:t>
            </a: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 공유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389951" y="4296840"/>
              <a:ext cx="77775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의심스러운 도메인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4"/>
            <a:ext cx="1643062" cy="424684"/>
            <a:chOff x="2524108" y="4000504"/>
            <a:chExt cx="1643074" cy="425078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259285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탐색적</a:t>
              </a:r>
              <a:r>
                <a:rPr lang="en-US" altLang="ko-KR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탐색적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특성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탐지 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727200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악성코드 특성 정보 공유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도출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파일 분석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암호화 키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 메시지 정보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탐색적 분석</a:t>
            </a:r>
            <a:endParaRPr lang="en-US" altLang="ko-KR" sz="11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정보 공유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특성 도출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공격자 인프라 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파일 분석 정보 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63656" y="5491719"/>
            <a:ext cx="1476000" cy="425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악성코드별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암호화 키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지불메시지 정보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14597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077575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탐색적 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0" name="그룹 141"/>
          <p:cNvGrpSpPr>
            <a:grpSpLocks/>
          </p:cNvGrpSpPr>
          <p:nvPr/>
        </p:nvGrpSpPr>
        <p:grpSpPr bwMode="auto">
          <a:xfrm>
            <a:off x="3313408" y="2996204"/>
            <a:ext cx="785813" cy="252412"/>
            <a:chOff x="7310454" y="4286256"/>
            <a:chExt cx="785818" cy="2520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72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특성  분석</a:t>
              </a:r>
              <a:endParaRPr lang="en-US" altLang="ko-KR" sz="80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74" name="직선 화살표 연결선 2"/>
          <p:cNvCxnSpPr>
            <a:cxnSpLocks noChangeShapeType="1"/>
            <a:stCxn id="67" idx="3"/>
          </p:cNvCxnSpPr>
          <p:nvPr/>
        </p:nvCxnSpPr>
        <p:spPr bwMode="auto">
          <a:xfrm>
            <a:off x="3196514" y="2952816"/>
            <a:ext cx="1049249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702783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35853" y="2540730"/>
            <a:ext cx="1248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ab1abad1d0c2a.com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ab1c403220c27.com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endParaRPr lang="en-US" altLang="ko-KR" sz="8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ab2da3d400c20.com</a:t>
            </a:r>
            <a:r>
              <a:rPr lang="en-US" altLang="ko-KR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</a:t>
            </a:r>
          </a:p>
          <a:p>
            <a:pPr latinLnBrk="0"/>
            <a:r>
              <a: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ab3520430c23.com </a:t>
            </a:r>
            <a:r>
              <a:rPr lang="ko-KR" altLang="en-US" sz="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</p:txBody>
      </p:sp>
      <p:sp>
        <p:nvSpPr>
          <p:cNvPr id="78" name="AutoShape 52"/>
          <p:cNvSpPr>
            <a:spLocks noChangeArrowheads="1"/>
          </p:cNvSpPr>
          <p:nvPr/>
        </p:nvSpPr>
        <p:spPr bwMode="auto">
          <a:xfrm>
            <a:off x="1694101" y="2346696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WHOIS</a:t>
            </a:r>
            <a:r>
              <a:rPr lang="ko-KR" altLang="en-US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4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분석과제 도출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endParaRPr lang="ko-KR" altLang="en-US">
              <a:ea typeface="바탕체" pitchFamily="17" charset="-127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/>
            <a:endParaRPr lang="ko-KR" altLang="en-US">
              <a:ea typeface="바탕체" pitchFamily="17" charset="-127"/>
            </a:endParaRPr>
          </a:p>
        </p:txBody>
      </p:sp>
      <p:sp>
        <p:nvSpPr>
          <p:cNvPr id="6149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현황분석 및  데이터 요구사항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분석을 통해 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『</a:t>
            </a: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사이버위협 </a:t>
            </a:r>
            <a:r>
              <a:rPr lang="ko-KR" altLang="en-US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빅데이터정보화전략계획수립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』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위한 </a:t>
            </a:r>
            <a:r>
              <a:rPr lang="en-US" altLang="ko-KR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분석과제를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도출</a:t>
            </a:r>
          </a:p>
        </p:txBody>
      </p:sp>
      <p:sp>
        <p:nvSpPr>
          <p:cNvPr id="6150" name="TextBox 47"/>
          <p:cNvSpPr txBox="1">
            <a:spLocks noChangeArrowheads="1"/>
          </p:cNvSpPr>
          <p:nvPr/>
        </p:nvSpPr>
        <p:spPr bwMode="auto">
          <a:xfrm>
            <a:off x="261938" y="1628775"/>
            <a:ext cx="4826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0" hangingPunct="1"/>
            <a:r>
              <a:rPr lang="ko-KR" altLang="en-US" sz="1300" b="1" u="sng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시사점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3525" y="2046056"/>
            <a:ext cx="396000" cy="4208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tabLst>
                <a:tab pos="93663" algn="l"/>
              </a:tabLst>
              <a:defRPr/>
            </a:pPr>
            <a:r>
              <a:rPr kumimoji="0" lang="ko-KR" altLang="en-US" sz="1100" b="1" dirty="0" err="1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빅데이터</a:t>
            </a:r>
            <a:r>
              <a:rPr kumimoji="0" lang="ko-KR" altLang="en-US" sz="1100" b="1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원천 정보</a:t>
            </a:r>
            <a:endParaRPr kumimoji="0" lang="ko-KR" altLang="en-US" sz="1100" b="1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62" name="TextBox 60"/>
          <p:cNvSpPr txBox="1">
            <a:spLocks noChangeArrowheads="1"/>
          </p:cNvSpPr>
          <p:nvPr/>
        </p:nvSpPr>
        <p:spPr bwMode="auto">
          <a:xfrm>
            <a:off x="7317367" y="6226175"/>
            <a:ext cx="23695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latinLnBrk="0"/>
            <a:r>
              <a:rPr lang="en-US" altLang="ko-KR" sz="900" b="1" dirty="0" smtClean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11</a:t>
            </a:r>
            <a:r>
              <a:rPr lang="en-US" altLang="ko-KR" sz="900" b="1" dirty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9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9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900" b="1" dirty="0" smtClean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en-US" altLang="ko-KR" sz="900" b="1" dirty="0"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en-US" altLang="ko-KR" sz="9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</a:t>
            </a:r>
            <a:r>
              <a:rPr lang="ko-KR" altLang="en-US" sz="9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분석과제 진행 상황에 따라 추가 예정</a:t>
            </a:r>
            <a:endParaRPr lang="ko-KR" altLang="en-US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9" name="Rectangle 20"/>
          <p:cNvSpPr>
            <a:spLocks noChangeArrowheads="1"/>
          </p:cNvSpPr>
          <p:nvPr/>
        </p:nvSpPr>
        <p:spPr bwMode="auto">
          <a:xfrm>
            <a:off x="6156325" y="2052638"/>
            <a:ext cx="3441700" cy="2873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 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6156325" y="2373313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1" name="Rectangle 20"/>
          <p:cNvSpPr>
            <a:spLocks noChangeArrowheads="1"/>
          </p:cNvSpPr>
          <p:nvPr/>
        </p:nvSpPr>
        <p:spPr bwMode="auto">
          <a:xfrm>
            <a:off x="6156325" y="2733675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6156325" y="3824288"/>
            <a:ext cx="3441700" cy="2873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유사도 분석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6156325" y="4140200"/>
            <a:ext cx="3441700" cy="2873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위협정보 수집과 기대효과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6156325" y="4467225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동시발생 모델</a:t>
            </a:r>
            <a:r>
              <a:rPr lang="en-US" altLang="ko-KR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Co-occurrence)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5" name="Rectangle 20"/>
          <p:cNvSpPr>
            <a:spLocks noChangeArrowheads="1"/>
          </p:cNvSpPr>
          <p:nvPr/>
        </p:nvSpPr>
        <p:spPr bwMode="auto">
          <a:xfrm>
            <a:off x="6156325" y="3095625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집중 모니터링 대상 추출로 신속 대응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6156325" y="5200650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en-US" altLang="ko-KR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모니터링을 통한 예측</a:t>
            </a: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6156325" y="5570538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en-US" altLang="ko-KR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</a:t>
            </a: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 위치 분석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5767388" y="2052638"/>
            <a:ext cx="349250" cy="2873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</a:p>
        </p:txBody>
      </p: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5767388" y="2373313"/>
            <a:ext cx="349250" cy="3222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5767388" y="2733675"/>
            <a:ext cx="349250" cy="3222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5767388" y="3095625"/>
            <a:ext cx="349250" cy="3206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5767388" y="3824288"/>
            <a:ext cx="3492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</a:t>
            </a: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5767388" y="4151313"/>
            <a:ext cx="349250" cy="2873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</a:t>
            </a: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5767388" y="4467225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5767388" y="5200650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</a:p>
        </p:txBody>
      </p:sp>
      <p:sp>
        <p:nvSpPr>
          <p:cNvPr id="86" name="Rectangle 19"/>
          <p:cNvSpPr>
            <a:spLocks noChangeArrowheads="1"/>
          </p:cNvSpPr>
          <p:nvPr/>
        </p:nvSpPr>
        <p:spPr bwMode="auto">
          <a:xfrm>
            <a:off x="5767388" y="5570538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11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156325" y="3459163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 상관 분석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156325" y="4838700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스파이크 랭크 모델</a:t>
            </a:r>
            <a:r>
              <a:rPr lang="en-US" altLang="ko-KR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(Spike rank)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6156325" y="5930900"/>
            <a:ext cx="34417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71450" indent="-171450" eaLnBrk="0" latinLnBrk="0" hangingPunct="0">
              <a:buFont typeface="Arial" pitchFamily="34" charset="0"/>
              <a:buChar char="•"/>
              <a:defRPr/>
            </a:pPr>
            <a:r>
              <a:rPr lang="en-US" altLang="ko-KR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DGA(Domain Generation Algorithm) </a:t>
            </a:r>
            <a:r>
              <a:rPr lang="ko-KR" altLang="en-US" sz="11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</a:t>
            </a:r>
            <a:endParaRPr lang="ko-KR" altLang="en-US" sz="11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765800" y="3462338"/>
            <a:ext cx="349250" cy="3206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5764213" y="4838700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5775325" y="5930900"/>
            <a:ext cx="349250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88900" indent="-88900" algn="ctr" eaLnBrk="0" latinLnBrk="0" hangingPunct="0">
              <a:buFont typeface="Wingdings" pitchFamily="2" charset="2"/>
              <a:buNone/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695033" y="2078552"/>
            <a:ext cx="4318095" cy="98033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kumimoji="0" lang="en-US" altLang="ko-KR" sz="12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95033" y="3143930"/>
            <a:ext cx="4318095" cy="98033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2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kumimoji="0" lang="ko-KR" altLang="en-US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kumimoji="0" lang="en-US" altLang="ko-KR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95033" y="4209308"/>
            <a:ext cx="4318095" cy="98033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외부기관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95033" y="5274686"/>
            <a:ext cx="4318095" cy="98033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noProof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endParaRPr kumimoji="0" lang="en-US" altLang="ko-KR" sz="1200" b="1" kern="0" noProof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" name="직선 연결선 5"/>
          <p:cNvCxnSpPr>
            <a:stCxn id="56" idx="3"/>
            <a:endCxn id="78" idx="1"/>
          </p:cNvCxnSpPr>
          <p:nvPr/>
        </p:nvCxnSpPr>
        <p:spPr bwMode="auto">
          <a:xfrm flipV="1">
            <a:off x="5013128" y="2196307"/>
            <a:ext cx="754260" cy="3568544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8" name="직선 연결선 7"/>
          <p:cNvCxnSpPr>
            <a:stCxn id="55" idx="3"/>
            <a:endCxn id="79" idx="1"/>
          </p:cNvCxnSpPr>
          <p:nvPr/>
        </p:nvCxnSpPr>
        <p:spPr bwMode="auto">
          <a:xfrm flipV="1">
            <a:off x="5013128" y="2534444"/>
            <a:ext cx="754260" cy="2165029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0" name="직선 연결선 9"/>
          <p:cNvCxnSpPr>
            <a:stCxn id="47" idx="3"/>
            <a:endCxn id="80" idx="1"/>
          </p:cNvCxnSpPr>
          <p:nvPr/>
        </p:nvCxnSpPr>
        <p:spPr bwMode="auto">
          <a:xfrm>
            <a:off x="5013128" y="2568717"/>
            <a:ext cx="754260" cy="326090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2" name="직선 연결선 11"/>
          <p:cNvCxnSpPr>
            <a:stCxn id="54" idx="3"/>
            <a:endCxn id="80" idx="1"/>
          </p:cNvCxnSpPr>
          <p:nvPr/>
        </p:nvCxnSpPr>
        <p:spPr bwMode="auto">
          <a:xfrm flipV="1">
            <a:off x="5013128" y="2894807"/>
            <a:ext cx="754260" cy="739288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4" name="직선 연결선 13"/>
          <p:cNvCxnSpPr>
            <a:stCxn id="55" idx="3"/>
            <a:endCxn id="80" idx="1"/>
          </p:cNvCxnSpPr>
          <p:nvPr/>
        </p:nvCxnSpPr>
        <p:spPr bwMode="auto">
          <a:xfrm flipV="1">
            <a:off x="5013128" y="2894807"/>
            <a:ext cx="754260" cy="1804666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6" name="직선 연결선 15"/>
          <p:cNvCxnSpPr>
            <a:stCxn id="47" idx="3"/>
            <a:endCxn id="81" idx="1"/>
          </p:cNvCxnSpPr>
          <p:nvPr/>
        </p:nvCxnSpPr>
        <p:spPr bwMode="auto">
          <a:xfrm>
            <a:off x="5013128" y="2568717"/>
            <a:ext cx="754260" cy="687246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18" name="직선 연결선 17"/>
          <p:cNvCxnSpPr>
            <a:stCxn id="55" idx="3"/>
            <a:endCxn id="81" idx="1"/>
          </p:cNvCxnSpPr>
          <p:nvPr/>
        </p:nvCxnSpPr>
        <p:spPr bwMode="auto">
          <a:xfrm flipV="1">
            <a:off x="5013128" y="3255963"/>
            <a:ext cx="754260" cy="1443510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20" name="직선 연결선 19"/>
          <p:cNvCxnSpPr>
            <a:stCxn id="54" idx="3"/>
            <a:endCxn id="81" idx="1"/>
          </p:cNvCxnSpPr>
          <p:nvPr/>
        </p:nvCxnSpPr>
        <p:spPr bwMode="auto">
          <a:xfrm flipV="1">
            <a:off x="5013128" y="3255963"/>
            <a:ext cx="754260" cy="378132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24" name="직선 연결선 23"/>
          <p:cNvCxnSpPr>
            <a:stCxn id="55" idx="3"/>
            <a:endCxn id="82" idx="1"/>
          </p:cNvCxnSpPr>
          <p:nvPr/>
        </p:nvCxnSpPr>
        <p:spPr bwMode="auto">
          <a:xfrm flipV="1">
            <a:off x="5013128" y="3967163"/>
            <a:ext cx="754260" cy="732310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26" name="직선 연결선 25"/>
          <p:cNvCxnSpPr>
            <a:stCxn id="55" idx="3"/>
            <a:endCxn id="83" idx="1"/>
          </p:cNvCxnSpPr>
          <p:nvPr/>
        </p:nvCxnSpPr>
        <p:spPr bwMode="auto">
          <a:xfrm flipV="1">
            <a:off x="5013128" y="4294982"/>
            <a:ext cx="754260" cy="404491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28" name="직선 연결선 27"/>
          <p:cNvCxnSpPr>
            <a:stCxn id="55" idx="3"/>
            <a:endCxn id="84" idx="1"/>
          </p:cNvCxnSpPr>
          <p:nvPr/>
        </p:nvCxnSpPr>
        <p:spPr bwMode="auto">
          <a:xfrm flipV="1">
            <a:off x="5013128" y="4629150"/>
            <a:ext cx="754260" cy="70323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30" name="직선 연결선 29"/>
          <p:cNvCxnSpPr>
            <a:stCxn id="55" idx="3"/>
            <a:endCxn id="49" idx="1"/>
          </p:cNvCxnSpPr>
          <p:nvPr/>
        </p:nvCxnSpPr>
        <p:spPr bwMode="auto">
          <a:xfrm>
            <a:off x="5013128" y="4699473"/>
            <a:ext cx="751085" cy="301152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33" name="직선 연결선 32"/>
          <p:cNvCxnSpPr>
            <a:stCxn id="55" idx="3"/>
            <a:endCxn id="85" idx="1"/>
          </p:cNvCxnSpPr>
          <p:nvPr/>
        </p:nvCxnSpPr>
        <p:spPr bwMode="auto">
          <a:xfrm>
            <a:off x="5013128" y="4699473"/>
            <a:ext cx="754260" cy="663102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51" name="직선 연결선 50"/>
          <p:cNvCxnSpPr>
            <a:endCxn id="86" idx="1"/>
          </p:cNvCxnSpPr>
          <p:nvPr/>
        </p:nvCxnSpPr>
        <p:spPr bwMode="auto">
          <a:xfrm>
            <a:off x="5013128" y="4691688"/>
            <a:ext cx="754260" cy="1040775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53" name="직선 연결선 52"/>
          <p:cNvCxnSpPr>
            <a:endCxn id="50" idx="1"/>
          </p:cNvCxnSpPr>
          <p:nvPr/>
        </p:nvCxnSpPr>
        <p:spPr bwMode="auto">
          <a:xfrm>
            <a:off x="5013128" y="4691688"/>
            <a:ext cx="762197" cy="1401137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57" name="직선 연결선 56"/>
          <p:cNvCxnSpPr>
            <a:endCxn id="48" idx="1"/>
          </p:cNvCxnSpPr>
          <p:nvPr/>
        </p:nvCxnSpPr>
        <p:spPr bwMode="auto">
          <a:xfrm flipV="1">
            <a:off x="5013128" y="3622676"/>
            <a:ext cx="752672" cy="4072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  <p:cxnSp>
        <p:nvCxnSpPr>
          <p:cNvPr id="58" name="직선 연결선 57"/>
          <p:cNvCxnSpPr>
            <a:endCxn id="48" idx="1"/>
          </p:cNvCxnSpPr>
          <p:nvPr/>
        </p:nvCxnSpPr>
        <p:spPr bwMode="auto">
          <a:xfrm>
            <a:off x="5040532" y="2587208"/>
            <a:ext cx="725268" cy="1035468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sm" len="med"/>
            <a:tailEnd type="oval" w="sm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온라인 게시물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빅데이터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분석을 통해 사이버공격 모의 정황 사전파악 및 집중 모니터링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공격 탐지 및   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인터넷에 게재된 사이버 공격모의 키워드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해커그룹이 주로 사용하는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‘anon~’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유사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계정명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해커그룹을 상징하는 특정심볼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어나니머스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가면 등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’,‘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주요 키워드를 이용해 공격모의 정보 수집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en-US" altLang="ko-KR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금융기관 대상 사이버공격 대비태세 강화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한국은행 등 유관기관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기재부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사이버안전센터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금융보안원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 공유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·ISP·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백신사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국내 금융기관 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공격을 대비 모니터링 강화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 등을 대상으로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SURF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등을 통해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추출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해킹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‘,’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‘, 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취약점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‘, ‘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침해사고 관련 키워드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비정형 데이터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한국보이콧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사드반대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등의 이미지에 있는 텍스트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어나니머스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가면 등 특정 이미지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해커그룹 계정으로 게재된 사이버공격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예고문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2.1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공격모의 사전대응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온라인 게시물 </a:t>
            </a:r>
            <a:r>
              <a:rPr lang="ko-KR" altLang="en-US" sz="12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빅데이터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분석을 통해 사이버공격 모의 정황 사전파악 및 집중 모니터링을 통하여 금융기관 대상 사이버공격 대비태세 강화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      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한국은행 등 유관기관에 분석정보 공유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통신사</a:t>
            </a:r>
            <a:r>
              <a:rPr lang="en-US" altLang="ko-KR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·ISP·</a:t>
            </a:r>
            <a:r>
              <a:rPr lang="ko-KR" altLang="en-US" sz="12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백신사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등에 국내금융기관 </a:t>
            </a:r>
            <a:r>
              <a:rPr lang="en-US" altLang="ko-KR" sz="12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ko-KR" altLang="en-US" sz="12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대비 모니터링 강화에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활용함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연관관계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1465576" y="2366655"/>
            <a:ext cx="1357322" cy="160425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 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r>
              <a:rPr lang="en-US" altLang="ko-KR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SNS, Blog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공격모의 정황 확인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국내 금융기관 사이버 공격 가능성 예측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26584" y="2767592"/>
            <a:ext cx="681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>
              <a:lnSpc>
                <a:spcPct val="90000"/>
              </a:lnSpc>
              <a:defRPr/>
            </a:pPr>
            <a:r>
              <a:rPr lang="en-US" altLang="ko-KR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피쳐</a:t>
            </a: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r>
              <a:rPr lang="en-US" altLang="ko-KR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US" altLang="ko-KR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314" name="Picture 533" descr="PC co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3" y="2759075"/>
            <a:ext cx="466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 bwMode="auto">
          <a:xfrm>
            <a:off x="4089562" y="2821156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연관성</a:t>
            </a:r>
            <a:endParaRPr lang="en-US" altLang="ko-KR" sz="10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13" name="그룹 141"/>
          <p:cNvGrpSpPr>
            <a:grpSpLocks/>
          </p:cNvGrpSpPr>
          <p:nvPr/>
        </p:nvGrpSpPr>
        <p:grpSpPr bwMode="auto">
          <a:xfrm>
            <a:off x="3325395" y="2996204"/>
            <a:ext cx="785813" cy="252412"/>
            <a:chOff x="7310454" y="4286256"/>
            <a:chExt cx="785818" cy="252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33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연관성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기법 적용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0" idx="3"/>
          </p:cNvCxnSpPr>
          <p:nvPr/>
        </p:nvCxnSpPr>
        <p:spPr bwMode="auto">
          <a:xfrm flipV="1">
            <a:off x="4881563" y="2752725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8" name="그룹 234"/>
          <p:cNvGrpSpPr>
            <a:grpSpLocks/>
          </p:cNvGrpSpPr>
          <p:nvPr/>
        </p:nvGrpSpPr>
        <p:grpSpPr bwMode="auto">
          <a:xfrm>
            <a:off x="881063" y="4476750"/>
            <a:ext cx="1116012" cy="250825"/>
            <a:chOff x="7310454" y="4286256"/>
            <a:chExt cx="857256" cy="252000"/>
          </a:xfrm>
        </p:grpSpPr>
        <p:pic>
          <p:nvPicPr>
            <p:cNvPr id="12355" name="그림 57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이미지 </a:t>
              </a: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, 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동영상 </a:t>
              </a:r>
              <a:endParaRPr lang="en-US" altLang="ko-KR" sz="900" b="1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en-US" altLang="ko-KR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SURF 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알고리즘 적용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0"/>
            <a:ext cx="1643062" cy="455613"/>
            <a:chOff x="2524108" y="4000504"/>
            <a:chExt cx="1643074" cy="456036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5758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공격 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그룹 분류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타입별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8345" y="52185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Attacker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48345" y="55825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분류체계 검색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빅데이터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공격 그룹별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연관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339" name="직선 화살표 연결선 2"/>
          <p:cNvCxnSpPr>
            <a:cxnSpLocks noChangeShapeType="1"/>
            <a:stCxn id="29" idx="3"/>
            <a:endCxn id="12314" idx="1"/>
          </p:cNvCxnSpPr>
          <p:nvPr/>
        </p:nvCxnSpPr>
        <p:spPr bwMode="auto">
          <a:xfrm>
            <a:off x="3208502" y="2952258"/>
            <a:ext cx="1037261" cy="13986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</a:t>
            </a:r>
            <a:r>
              <a:rPr lang="en-US" altLang="ko-KR" sz="900" dirty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연관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온라인 게시물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탐지 및 분석을 위하여 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SURF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적용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피쳐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도출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 그룹 분류</a:t>
            </a:r>
            <a:endParaRPr lang="en-US" altLang="ko-KR" sz="11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공격에 대하여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유형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·Attacker 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그룹별</a:t>
            </a:r>
            <a:r>
              <a:rPr lang="en-US" altLang="ko-KR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100" b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등급별 그룹정보 수집</a:t>
            </a: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 그룹별 연관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탐지된 공격모의 정보를 기존 사고정보와 비교 연관 분석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관련 해커그룹이 사용했던 공격정보 및 활동정보 연관분석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DDoS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…)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563656" y="5211038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한국보이콧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…)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563656" y="5575075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동영상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어나니머스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가면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..)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89849" y="2645020"/>
            <a:ext cx="370046" cy="23699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AF2E5"/>
              </a:clrFrom>
              <a:clrTo>
                <a:srgbClr val="FAF2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33" y="2887848"/>
            <a:ext cx="453600" cy="360000"/>
          </a:xfrm>
          <a:prstGeom prst="rect">
            <a:avLst/>
          </a:prstGeom>
        </p:spPr>
      </p:pic>
      <p:sp>
        <p:nvSpPr>
          <p:cNvPr id="102" name="AutoShape 52"/>
          <p:cNvSpPr>
            <a:spLocks noChangeArrowheads="1"/>
          </p:cNvSpPr>
          <p:nvPr/>
        </p:nvSpPr>
        <p:spPr bwMode="auto">
          <a:xfrm>
            <a:off x="1714770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스크롤링</a:t>
            </a: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8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스크래핑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33" y="2587208"/>
            <a:ext cx="432787" cy="28800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4" y="3038076"/>
            <a:ext cx="180000" cy="18000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80" y="3039259"/>
            <a:ext cx="180000" cy="180000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76" y="2827720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2.2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공격의 빈도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등 침해사고 추이 분석정보를 기반으로 발생 가능한 침해위협 선제적 방어체계 구축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인터넷에 게재된 사이버 공격 발생징후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국외에서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전파형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악성코드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감염 및 피해정황 탐지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블로그에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윈도우 네트워크 취약점 공개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기관 규모로 동일한 악성코드에 감염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인접국가에서 동일한 피해사례가 인터넷에 게재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해당 위협정보와 관련된 국외 뉴스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인터넷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추가 수집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최초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발생국을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비롯한 인접국가와 아시아 지역에서의 악성코드 활동정보 수집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취약점 보안패치 등 전국민 사이버 공격 대비태세 강화 공지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윈도우 네트워크 취약점 조치요령 대국민 안내 가이드 배포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·ISP·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보안기업 등에 악성코드 유포지 정보 공유를 통한 유입 차단 및 모니터링 강화 요청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백신사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패턴정보 공유를 통한 긴급치료 백신 제작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배포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타입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Attacker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 정보 수집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타입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목적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피해규모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감염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국외 네트워크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전파형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악성 코드 감염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</a:t>
            </a: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피해 사례 정보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뉴스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게시글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등에서 수집되는 피해사례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감염 사례</a:t>
            </a:r>
            <a:endParaRPr lang="en-US" altLang="ko-KR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5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2.2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보안위협 예측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시나리오 도출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텍스트 개체 틀 15"/>
          <p:cNvSpPr txBox="1">
            <a:spLocks/>
          </p:cNvSpPr>
          <p:nvPr/>
        </p:nvSpPr>
        <p:spPr bwMode="auto">
          <a:xfrm>
            <a:off x="185738" y="819150"/>
            <a:ext cx="9421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공격의 빈도</a:t>
            </a:r>
            <a:r>
              <a:rPr lang="en-US" altLang="ko-KR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 등 침해사고 추이 분석정보를 기반으로 발생 가능한 침해위협 선제적 방어체계 </a:t>
            </a:r>
            <a:r>
              <a:rPr lang="ko-KR" altLang="en-US" sz="12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구축에 활용함</a:t>
            </a:r>
            <a:endParaRPr lang="en-US" altLang="ko-KR" sz="12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eaLnBrk="1" hangingPunct="1">
              <a:spcBef>
                <a:spcPct val="20000"/>
              </a:spcBef>
            </a:pP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6756400" y="2046288"/>
            <a:ext cx="2854325" cy="41910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ko-KR" sz="1100" b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 rot="5400000">
            <a:off x="5103019" y="4026694"/>
            <a:ext cx="2855913" cy="26987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70376" tIns="36021" rIns="70376" bIns="35187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Symbol" pitchFamily="18" charset="2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gray">
          <a:xfrm>
            <a:off x="6756400" y="1685925"/>
            <a:ext cx="28511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</a:t>
            </a:r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gray">
          <a:xfrm>
            <a:off x="296863" y="1685925"/>
            <a:ext cx="5978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kumimoji="0" lang="en-US" altLang="ko-KR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데이터 연계 및 </a:t>
            </a:r>
            <a:r>
              <a:rPr kumimoji="0" lang="ko-KR" altLang="en-US" sz="1200" b="1" u="sng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탐색적 </a:t>
            </a:r>
            <a:r>
              <a:rPr kumimoji="0" lang="ko-KR" altLang="en-US" sz="12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296863" y="2046288"/>
            <a:ext cx="5978525" cy="4240212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72000" tIns="118800" rIns="72000" b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87313" latinLnBrk="0">
              <a:spcBef>
                <a:spcPct val="20000"/>
              </a:spcBef>
              <a:buFont typeface="맑은 고딕" pitchFamily="50" charset="-127"/>
              <a:buChar char="-"/>
              <a:defRPr/>
            </a:pPr>
            <a:endParaRPr kumimoji="0" lang="ko-KR" altLang="en-US" sz="1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299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344488" y="3500438"/>
            <a:ext cx="596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382588" y="217963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내부데이터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2588" y="2525713"/>
            <a:ext cx="717550" cy="244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700" b="1" kern="0" dirty="0" err="1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24000" y="2293938"/>
            <a:ext cx="3429000" cy="1071562"/>
          </a:xfrm>
          <a:prstGeom prst="roundRect">
            <a:avLst>
              <a:gd name="adj" fmla="val 5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1465576" y="2366655"/>
            <a:ext cx="1357322" cy="160425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 </a:t>
            </a:r>
            <a:r>
              <a:rPr lang="ko-KR" altLang="en-US" sz="800" b="1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r>
              <a:rPr lang="en-US" altLang="ko-KR" sz="8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SNS, Blog</a:t>
            </a:r>
            <a:endParaRPr lang="en-US" altLang="ko-KR" sz="8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1391" y="2985730"/>
            <a:ext cx="1049859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 전파 가능성  확인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  <a:p>
            <a:pPr marL="85725" indent="-85725" defTabSz="995363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rPr>
              <a:t>공격 피해 파급도 분석</a:t>
            </a:r>
            <a:endParaRPr lang="en-US" altLang="ko-KR" sz="800" spc="-100" dirty="0" smtClean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Wingdings 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43109" y="2214554"/>
            <a:ext cx="79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defRPr/>
            </a:pPr>
            <a:r>
              <a:rPr lang="ko-KR" altLang="en-US" sz="11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업무담당자</a:t>
            </a:r>
            <a:endParaRPr lang="en-US" altLang="ko-KR" sz="1100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07" name="Group 27"/>
          <p:cNvGrpSpPr>
            <a:grpSpLocks/>
          </p:cNvGrpSpPr>
          <p:nvPr/>
        </p:nvGrpSpPr>
        <p:grpSpPr bwMode="auto">
          <a:xfrm>
            <a:off x="5189538" y="2432050"/>
            <a:ext cx="898525" cy="641350"/>
            <a:chOff x="4587" y="2348"/>
            <a:chExt cx="568" cy="406"/>
          </a:xfrm>
        </p:grpSpPr>
        <p:pic>
          <p:nvPicPr>
            <p:cNvPr id="12363" name="Picture 28" descr="business icon_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348"/>
              <a:ext cx="33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4" name="Picture 29" descr="business icon_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464"/>
              <a:ext cx="3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65" name="Picture 30" descr="business icon_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416"/>
              <a:ext cx="22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5"/>
          <p:cNvSpPr/>
          <p:nvPr/>
        </p:nvSpPr>
        <p:spPr bwMode="auto">
          <a:xfrm>
            <a:off x="382588" y="3214688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오픈소스</a:t>
            </a:r>
            <a:r>
              <a:rPr lang="ko-KR" altLang="en-US" sz="7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7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인텔리전스</a:t>
            </a:r>
            <a:endParaRPr lang="en-US" altLang="ko-KR" sz="7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2588" y="2868613"/>
            <a:ext cx="717550" cy="249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</a:t>
            </a:r>
            <a:r>
              <a:rPr lang="en-US" altLang="ko-KR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외부가관 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fontAlgn="ctr" latinLnBrk="0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정보</a:t>
            </a:r>
            <a:endParaRPr lang="en-US" altLang="ko-KR" sz="700" b="1" kern="0" dirty="0" smtClean="0"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26584" y="2837400"/>
            <a:ext cx="681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90000"/>
              </a:lnSpc>
              <a:defRPr/>
            </a:pPr>
            <a:r>
              <a:rPr lang="ko-KR" altLang="en-US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b="1" spc="-11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314" name="Picture 533" descr="PC co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3" y="2759075"/>
            <a:ext cx="466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 bwMode="auto">
          <a:xfrm>
            <a:off x="4089562" y="2853918"/>
            <a:ext cx="792000" cy="214314"/>
          </a:xfrm>
          <a:prstGeom prst="rect">
            <a:avLst/>
          </a:prstGeom>
          <a:noFill/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빈도 및 비교 분석</a:t>
            </a:r>
            <a:endParaRPr lang="en-US" altLang="ko-KR" sz="1000" b="1" spc="-110" dirty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13" name="그룹 141"/>
          <p:cNvGrpSpPr>
            <a:grpSpLocks/>
          </p:cNvGrpSpPr>
          <p:nvPr/>
        </p:nvGrpSpPr>
        <p:grpSpPr bwMode="auto">
          <a:xfrm>
            <a:off x="3325395" y="2996204"/>
            <a:ext cx="785813" cy="252412"/>
            <a:chOff x="7310454" y="4286256"/>
            <a:chExt cx="785818" cy="252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454" y="4286256"/>
              <a:ext cx="252000" cy="252000"/>
            </a:xfrm>
            <a:prstGeom prst="rect">
              <a:avLst/>
            </a:prstGeom>
          </p:spPr>
        </p:pic>
        <p:sp>
          <p:nvSpPr>
            <p:cNvPr id="33" name="TextBox 29"/>
            <p:cNvSpPr txBox="1"/>
            <p:nvPr/>
          </p:nvSpPr>
          <p:spPr>
            <a:xfrm>
              <a:off x="7524768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탐색적 분석</a:t>
              </a:r>
              <a:endParaRPr lang="en-US" altLang="ko-KR" sz="800" spc="-100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  <a:p>
              <a:pPr>
                <a:defRPr/>
              </a:pPr>
              <a:r>
                <a:rPr lang="ko-KR" altLang="en-US" sz="8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기법 적용</a:t>
              </a:r>
              <a:endParaRPr lang="en-US" altLang="ko-KR" sz="8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cxnSp>
        <p:nvCxnSpPr>
          <p:cNvPr id="36" name="꺾인 연결선 35"/>
          <p:cNvCxnSpPr>
            <a:stCxn id="26" idx="3"/>
          </p:cNvCxnSpPr>
          <p:nvPr/>
        </p:nvCxnSpPr>
        <p:spPr bwMode="auto">
          <a:xfrm flipV="1">
            <a:off x="1100138" y="2940050"/>
            <a:ext cx="566737" cy="4000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3"/>
          </p:cNvCxnSpPr>
          <p:nvPr/>
        </p:nvCxnSpPr>
        <p:spPr bwMode="auto">
          <a:xfrm flipV="1">
            <a:off x="1100138" y="2940050"/>
            <a:ext cx="566737" cy="53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</p:cNvCxnSpPr>
          <p:nvPr/>
        </p:nvCxnSpPr>
        <p:spPr bwMode="auto">
          <a:xfrm>
            <a:off x="1100138" y="2647950"/>
            <a:ext cx="566737" cy="2921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3"/>
          </p:cNvCxnSpPr>
          <p:nvPr/>
        </p:nvCxnSpPr>
        <p:spPr bwMode="auto">
          <a:xfrm>
            <a:off x="1100138" y="2305050"/>
            <a:ext cx="566737" cy="635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0" idx="3"/>
          </p:cNvCxnSpPr>
          <p:nvPr/>
        </p:nvCxnSpPr>
        <p:spPr bwMode="auto">
          <a:xfrm flipV="1">
            <a:off x="4881563" y="2785487"/>
            <a:ext cx="523875" cy="1762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357438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333875" y="3806825"/>
            <a:ext cx="1857375" cy="241458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9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60613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 bwMode="auto">
          <a:xfrm rot="10800000">
            <a:off x="630238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6" name="그룹 233"/>
          <p:cNvGrpSpPr>
            <a:grpSpLocks/>
          </p:cNvGrpSpPr>
          <p:nvPr/>
        </p:nvGrpSpPr>
        <p:grpSpPr bwMode="auto">
          <a:xfrm>
            <a:off x="530225" y="3857625"/>
            <a:ext cx="1558925" cy="515938"/>
            <a:chOff x="559553" y="3929066"/>
            <a:chExt cx="1558381" cy="516394"/>
          </a:xfrm>
        </p:grpSpPr>
        <p:sp>
          <p:nvSpPr>
            <p:cNvPr id="48" name="직사각형 47"/>
            <p:cNvSpPr/>
            <p:nvPr/>
          </p:nvSpPr>
          <p:spPr>
            <a:xfrm>
              <a:off x="1268842" y="4186186"/>
              <a:ext cx="849092" cy="259274"/>
            </a:xfrm>
            <a:prstGeom prst="rect">
              <a:avLst/>
            </a:prstGeom>
            <a:ln>
              <a:noFill/>
            </a:ln>
          </p:spPr>
          <p:txBody>
            <a:bodyPr lIns="36000" rIns="3600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8" name="그룹 232"/>
            <p:cNvGrpSpPr>
              <a:grpSpLocks/>
            </p:cNvGrpSpPr>
            <p:nvPr/>
          </p:nvGrpSpPr>
          <p:grpSpPr bwMode="auto">
            <a:xfrm>
              <a:off x="559553" y="3929066"/>
              <a:ext cx="678671" cy="500066"/>
              <a:chOff x="488115" y="4110724"/>
              <a:chExt cx="821547" cy="642942"/>
            </a:xfrm>
          </p:grpSpPr>
          <p:pic>
            <p:nvPicPr>
              <p:cNvPr id="12359" name="Picture 2" descr="http://www.biz-gis.com/files/attach/images/2446/590/093/9da556d9a54a235652f904f05899955c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15" y="4110724"/>
                <a:ext cx="796149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60" name="Picture 4" descr="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82" t="24051" r="52592" b="20253"/>
              <a:stretch>
                <a:fillRect/>
              </a:stretch>
            </p:blipFill>
            <p:spPr bwMode="auto">
              <a:xfrm>
                <a:off x="838530" y="4325038"/>
                <a:ext cx="471132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6" name="직사각형 55"/>
          <p:cNvSpPr/>
          <p:nvPr/>
        </p:nvSpPr>
        <p:spPr bwMode="auto">
          <a:xfrm>
            <a:off x="382588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29" name="그룹 240"/>
          <p:cNvGrpSpPr>
            <a:grpSpLocks/>
          </p:cNvGrpSpPr>
          <p:nvPr/>
        </p:nvGrpSpPr>
        <p:grpSpPr bwMode="auto">
          <a:xfrm>
            <a:off x="2465388" y="3949700"/>
            <a:ext cx="1643062" cy="455613"/>
            <a:chOff x="2524108" y="4000504"/>
            <a:chExt cx="1643074" cy="456036"/>
          </a:xfrm>
        </p:grpSpPr>
        <p:sp>
          <p:nvSpPr>
            <p:cNvPr id="61" name="직사각형 60"/>
            <p:cNvSpPr/>
            <p:nvPr/>
          </p:nvSpPr>
          <p:spPr>
            <a:xfrm>
              <a:off x="3309926" y="4030782"/>
              <a:ext cx="857256" cy="425758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공격 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그룹 분류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2352" name="그룹 239"/>
            <p:cNvGrpSpPr>
              <a:grpSpLocks/>
            </p:cNvGrpSpPr>
            <p:nvPr/>
          </p:nvGrpSpPr>
          <p:grpSpPr bwMode="auto">
            <a:xfrm>
              <a:off x="2524108" y="4000504"/>
              <a:ext cx="781284" cy="425078"/>
              <a:chOff x="2381232" y="4286256"/>
              <a:chExt cx="781284" cy="425078"/>
            </a:xfrm>
          </p:grpSpPr>
          <p:pic>
            <p:nvPicPr>
              <p:cNvPr id="12353" name="Picture 31" descr="http://image.edaily.co.kr/images/photo/files/NP/S/2008/11/PS08112500014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32" y="4286256"/>
                <a:ext cx="642942" cy="34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FFABE"/>
                  </a:clrFrom>
                  <a:clrTo>
                    <a:srgbClr val="FFFABE">
                      <a:alpha val="0"/>
                    </a:srgbClr>
                  </a:clrTo>
                </a:clrChange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8422" y="4367896"/>
                <a:ext cx="424094" cy="34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5" name="직사각형 64"/>
          <p:cNvSpPr/>
          <p:nvPr/>
        </p:nvSpPr>
        <p:spPr bwMode="auto">
          <a:xfrm>
            <a:off x="2548345" y="4854507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</a:t>
            </a:r>
            <a:r>
              <a:rPr lang="ko-KR" altLang="en-US" sz="90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타입별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6" name="아래쪽 화살표 65"/>
          <p:cNvSpPr/>
          <p:nvPr/>
        </p:nvSpPr>
        <p:spPr bwMode="auto">
          <a:xfrm rot="10800000">
            <a:off x="2608263" y="4429125"/>
            <a:ext cx="1357312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548345" y="5218543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Attacker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48345" y="55825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등급별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4" name="그룹 247"/>
          <p:cNvGrpSpPr>
            <a:grpSpLocks/>
          </p:cNvGrpSpPr>
          <p:nvPr/>
        </p:nvGrpSpPr>
        <p:grpSpPr bwMode="auto">
          <a:xfrm>
            <a:off x="2857500" y="4476750"/>
            <a:ext cx="857250" cy="250825"/>
            <a:chOff x="7310454" y="4286256"/>
            <a:chExt cx="857256" cy="252000"/>
          </a:xfrm>
        </p:grpSpPr>
        <p:pic>
          <p:nvPicPr>
            <p:cNvPr id="12349" name="그림 71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9"/>
            <p:cNvSpPr txBox="1"/>
            <p:nvPr/>
          </p:nvSpPr>
          <p:spPr>
            <a:xfrm>
              <a:off x="7596206" y="4296840"/>
              <a:ext cx="571504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분류체계 검색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sp>
        <p:nvSpPr>
          <p:cNvPr id="75" name="아래쪽 화살표 74"/>
          <p:cNvSpPr/>
          <p:nvPr/>
        </p:nvSpPr>
        <p:spPr bwMode="auto">
          <a:xfrm rot="10800000">
            <a:off x="4584700" y="4429125"/>
            <a:ext cx="1357313" cy="285750"/>
          </a:xfrm>
          <a:prstGeom prst="downArrow">
            <a:avLst>
              <a:gd name="adj1" fmla="val 47807"/>
              <a:gd name="adj2" fmla="val 451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336" name="그룹 256"/>
          <p:cNvGrpSpPr>
            <a:grpSpLocks/>
          </p:cNvGrpSpPr>
          <p:nvPr/>
        </p:nvGrpSpPr>
        <p:grpSpPr bwMode="auto">
          <a:xfrm>
            <a:off x="4833936" y="4476750"/>
            <a:ext cx="960854" cy="250825"/>
            <a:chOff x="7310454" y="4286256"/>
            <a:chExt cx="960861" cy="252000"/>
          </a:xfrm>
        </p:grpSpPr>
        <p:pic>
          <p:nvPicPr>
            <p:cNvPr id="12347" name="그림 80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454" y="4286256"/>
              <a:ext cx="252000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9"/>
            <p:cNvSpPr txBox="1"/>
            <p:nvPr/>
          </p:nvSpPr>
          <p:spPr>
            <a:xfrm>
              <a:off x="7596206" y="4296840"/>
              <a:ext cx="675109" cy="230832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900" b="1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빅데이터</a:t>
              </a:r>
              <a:r>
                <a:rPr lang="ko-KR" altLang="en-US" sz="900" b="1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 2"/>
                </a:rPr>
                <a:t> 분석</a:t>
              </a:r>
              <a:endParaRPr lang="en-US" altLang="ko-KR" sz="900" b="1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 2"/>
              </a:endParaRPr>
            </a:p>
          </p:txBody>
        </p:sp>
      </p:grpSp>
      <p:grpSp>
        <p:nvGrpSpPr>
          <p:cNvPr id="12337" name="그룹 265"/>
          <p:cNvGrpSpPr>
            <a:grpSpLocks/>
          </p:cNvGrpSpPr>
          <p:nvPr/>
        </p:nvGrpSpPr>
        <p:grpSpPr bwMode="auto">
          <a:xfrm>
            <a:off x="4473575" y="3960815"/>
            <a:ext cx="1579563" cy="425758"/>
            <a:chOff x="4597848" y="4001939"/>
            <a:chExt cx="1579152" cy="425213"/>
          </a:xfrm>
        </p:grpSpPr>
        <p:sp>
          <p:nvSpPr>
            <p:cNvPr id="84" name="직사각형 83"/>
            <p:cNvSpPr/>
            <p:nvPr/>
          </p:nvSpPr>
          <p:spPr>
            <a:xfrm>
              <a:off x="4953000" y="4001939"/>
              <a:ext cx="1224000" cy="425213"/>
            </a:xfrm>
            <a:prstGeom prst="rect">
              <a:avLst/>
            </a:prstGeom>
            <a:ln>
              <a:noFill/>
            </a:ln>
          </p:spPr>
          <p:txBody>
            <a:bodyPr lIns="36000" rIns="3600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사이버 </a:t>
              </a:r>
              <a:r>
                <a:rPr lang="ko-KR" altLang="en-US" sz="1000" b="1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공격별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ts val="1300"/>
                </a:lnSpc>
                <a:defRPr/>
              </a:pPr>
              <a:r>
                <a:rPr lang="ko-KR" altLang="en-US" sz="1000" b="1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탐색적 분석</a:t>
              </a:r>
              <a:endParaRPr lang="en-US" altLang="ko-KR" sz="1000" b="1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34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848" y="4033160"/>
              <a:ext cx="351461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직사각형 85"/>
          <p:cNvSpPr/>
          <p:nvPr/>
        </p:nvSpPr>
        <p:spPr bwMode="auto">
          <a:xfrm>
            <a:off x="4324350" y="3792538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945063" y="2436813"/>
            <a:ext cx="3545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</a:t>
            </a:r>
            <a:endParaRPr lang="ko-KR" altLang="en-US" sz="1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339" name="직선 화살표 연결선 2"/>
          <p:cNvCxnSpPr>
            <a:cxnSpLocks noChangeShapeType="1"/>
            <a:stCxn id="29" idx="3"/>
            <a:endCxn id="12314" idx="1"/>
          </p:cNvCxnSpPr>
          <p:nvPr/>
        </p:nvCxnSpPr>
        <p:spPr bwMode="auto">
          <a:xfrm>
            <a:off x="3208501" y="2952816"/>
            <a:ext cx="1037262" cy="13428"/>
          </a:xfrm>
          <a:prstGeom prst="straightConnector1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직사각형 92"/>
          <p:cNvSpPr/>
          <p:nvPr/>
        </p:nvSpPr>
        <p:spPr bwMode="auto">
          <a:xfrm>
            <a:off x="4576604" y="4861044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빈도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576604" y="5225080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 분석</a:t>
            </a:r>
            <a:endParaRPr lang="en-US" altLang="ko-KR" sz="900" dirty="0" smtClean="0">
              <a:ln w="0">
                <a:solidFill>
                  <a:srgbClr val="0B4355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6756400" y="2041525"/>
            <a:ext cx="2854325" cy="419576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11125" indent="-111125" latinLnBrk="1">
              <a:spcBef>
                <a:spcPct val="20000"/>
              </a:spcBef>
              <a:defRPr kumimoji="1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온라인 게시물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공격발생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장후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텍스트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탐지 및 수집</a:t>
            </a:r>
            <a:endParaRPr lang="en-US" altLang="ko-KR" sz="10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 그룹 분류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공격에 대하여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유형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·Attacker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그룹별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 등급별 그룹정보 수집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28600" indent="-228600" latinLnBrk="0">
              <a:lnSpc>
                <a:spcPct val="120000"/>
              </a:lnSpc>
              <a:spcBef>
                <a:spcPts val="600"/>
              </a:spcBef>
              <a:buFont typeface="+mj-ea"/>
              <a:buAutoNum type="circleNumDbPlain" startAt="3"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</a:t>
            </a:r>
            <a:r>
              <a:rPr lang="ko-KR" altLang="en-US" sz="110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공격별</a:t>
            </a:r>
            <a:r>
              <a:rPr lang="ko-KR" altLang="en-US" sz="110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탐색적 분석</a:t>
            </a:r>
            <a:endParaRPr lang="en-US" altLang="ko-KR" sz="110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국내 유포 가능성 및 피해 파급도 분석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전세계에서 해당 악성코드 감염 및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패해사례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정보의 게재 빈도 및 국외 국가별 피해사례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피해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파급력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</a:t>
            </a:r>
            <a:r>
              <a:rPr lang="en-US" altLang="ko-KR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 분석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6400" indent="-144000" eaLnBrk="0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굴림체" pitchFamily="49" charset="-127"/>
              <a:buChar char="–"/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아시아 인접국가를 통해 국내 전파가능성 확인</a:t>
            </a:r>
            <a:endParaRPr lang="en-US" altLang="ko-KR" sz="1000" b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3656" y="4847002"/>
            <a:ext cx="1476000" cy="2590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lIns="36000" rIns="360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  <a:defRPr/>
            </a:pP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공격발생 징후</a:t>
            </a:r>
            <a:r>
              <a:rPr lang="en-US" altLang="ko-KR" sz="90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…)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89849" y="2645020"/>
            <a:ext cx="370046" cy="23699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AF2E5"/>
              </a:clrFrom>
              <a:clrTo>
                <a:srgbClr val="FAF2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33" y="2887848"/>
            <a:ext cx="453600" cy="360000"/>
          </a:xfrm>
          <a:prstGeom prst="rect">
            <a:avLst/>
          </a:prstGeom>
        </p:spPr>
      </p:pic>
      <p:sp>
        <p:nvSpPr>
          <p:cNvPr id="102" name="AutoShape 52"/>
          <p:cNvSpPr>
            <a:spLocks noChangeArrowheads="1"/>
          </p:cNvSpPr>
          <p:nvPr/>
        </p:nvSpPr>
        <p:spPr bwMode="auto">
          <a:xfrm>
            <a:off x="1714770" y="3200331"/>
            <a:ext cx="893238" cy="160406"/>
          </a:xfrm>
          <a:prstGeom prst="roundRect">
            <a:avLst>
              <a:gd name="adj" fmla="val 730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8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스크롤링</a:t>
            </a:r>
            <a:r>
              <a:rPr lang="en-US" altLang="ko-KR" sz="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8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스크래핑</a:t>
            </a:r>
            <a:endParaRPr lang="en-US" altLang="ko-KR" sz="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33" y="2587208"/>
            <a:ext cx="432787" cy="28800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4" y="3038076"/>
            <a:ext cx="180000" cy="18000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80" y="3039259"/>
            <a:ext cx="180000" cy="180000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76" y="2827720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1"/>
          <p:cNvSpPr txBox="1">
            <a:spLocks/>
          </p:cNvSpPr>
          <p:nvPr/>
        </p:nvSpPr>
        <p:spPr bwMode="auto">
          <a:xfrm>
            <a:off x="185738" y="482600"/>
            <a:ext cx="805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2.3 </a:t>
            </a:r>
            <a:r>
              <a:rPr lang="ko-KR" altLang="en-US" sz="15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 </a:t>
            </a:r>
            <a:r>
              <a:rPr lang="en-US" altLang="ko-KR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5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61938" y="135572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과제명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gray">
          <a:xfrm>
            <a:off x="1298575" y="1355725"/>
            <a:ext cx="8320088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사전 차단</a:t>
            </a:r>
            <a:endParaRPr lang="ko-KR" altLang="en-US" sz="1000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261938" y="2085975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gray">
          <a:xfrm>
            <a:off x="1298575" y="2085975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just" eaLnBrk="1" fontAlgn="ctr" hangingPunct="1"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침해사고에 이용된 악성 코드와 악성 도메인 정보를 바탕으로 향후 악용될 악성 도메인을 미리 예측하여 차단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261938" y="2830513"/>
            <a:ext cx="1036637" cy="1320023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사이버 위협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·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탐지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  </a:t>
            </a:r>
            <a:r>
              <a:rPr kumimoji="0" lang="ko-KR" altLang="en-US" sz="11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 수집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gray">
          <a:xfrm>
            <a:off x="1298575" y="2830513"/>
            <a:ext cx="3667125" cy="13200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악성코드가 이용하는 악성 도메인 리스트 프로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파일링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프로파일링을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통해 악성 도메인 리스트를 그룹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랜섬웨어용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악성봇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C&amp;C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용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제어시스템 공격용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게임아이템 탈취용 등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분류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동일한 악성코드가 이용한 악용도메인 리스트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atinLnBrk="0"/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ab1145b758c30.com, ab1abad1d0c2a.com,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ab1c403220c27.com,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ab2da3d400c20.com,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ab3520430c23.com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</a:p>
          <a:p>
            <a:pPr latinLnBrk="0"/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5038725" y="2830513"/>
            <a:ext cx="1036638" cy="27336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 효과 및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대응조치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gray">
          <a:xfrm>
            <a:off x="6075363" y="2830513"/>
            <a:ext cx="3540125" cy="2733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C-TAS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회원사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기반시설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등에 해당 도메인을 선별 공유하여 미리 차단함으로써 공격 예방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랜섬웨어에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감염되더라도 암호화 실패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C&amp;C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차단으로 악성행위 중지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시설 및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게임사에서는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타겟팅</a:t>
            </a: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공격 예방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just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61938" y="5657850"/>
            <a:ext cx="1036637" cy="650875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고려사항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gray">
          <a:xfrm>
            <a:off x="1298575" y="5657850"/>
            <a:ext cx="8316913" cy="6508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</a:t>
            </a:r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gray">
          <a:xfrm>
            <a:off x="263525" y="963613"/>
            <a:ext cx="93519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kumimoji="0" lang="ko-KR" altLang="en-US" sz="1400" b="1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정의서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263525" y="4244165"/>
            <a:ext cx="1036638" cy="1320024"/>
          </a:xfrm>
          <a:prstGeom prst="rect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lIns="72000" tIns="46800" rIns="72000" bIns="46800" anchor="ctr"/>
          <a:lstStyle>
            <a:lvl1pPr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</a:t>
            </a:r>
            <a:endParaRPr kumimoji="0" lang="en-US" altLang="ko-KR" sz="1100" b="1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연계 범위</a:t>
            </a:r>
            <a:endParaRPr kumimoji="0" lang="ko-KR" altLang="en-US" sz="1100" b="1" kern="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gray">
          <a:xfrm>
            <a:off x="1300163" y="4244165"/>
            <a:ext cx="3665537" cy="13200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>
            <a:lvl1pPr marL="87313" indent="-87313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산돌고딕 L" pitchFamily="18" charset="-127"/>
                <a:ea typeface="굴림" pitchFamily="50" charset="-127"/>
              </a:defRPr>
            </a:lvl9pPr>
          </a:lstStyle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코드 샘플 정보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eaLnBrk="1" fontAlgn="ctr" hangingPunct="1">
              <a:spcBef>
                <a:spcPts val="3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악성 도메인 분석 정보 </a:t>
            </a:r>
            <a:endParaRPr lang="en-US" altLang="ko-KR" sz="1000" kern="0" dirty="0" smtClean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G:\03.작업관리\04.문서표준\산출물표준-파워포인트-가로.pot</Template>
  <TotalTime>16483</TotalTime>
  <Words>4829</Words>
  <Application>Microsoft Office PowerPoint</Application>
  <PresentationFormat>A4 용지(210x297mm)</PresentationFormat>
  <Paragraphs>1477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Wingdings 2</vt:lpstr>
      <vt:lpstr>Arial</vt:lpstr>
      <vt:lpstr>휴먼명조</vt:lpstr>
      <vt:lpstr>바탕</vt:lpstr>
      <vt:lpstr>KoPub돋움체 Medium</vt:lpstr>
      <vt:lpstr>굴림</vt:lpstr>
      <vt:lpstr>바탕체</vt:lpstr>
      <vt:lpstr>Symbol</vt:lpstr>
      <vt:lpstr>돋움</vt:lpstr>
      <vt:lpstr>현대하모니 B</vt:lpstr>
      <vt:lpstr>Wingdings</vt:lpstr>
      <vt:lpstr>굴림체</vt:lpstr>
      <vt:lpstr>Monotype Sorts</vt:lpstr>
      <vt:lpstr>맑은 고딕</vt:lpstr>
      <vt:lpstr>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(주)데이터스트림즈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시스템 구축 사업</dc:title>
  <dc:subject>문서명</dc:subject>
  <dc:creator>JHYOO</dc:creator>
  <cp:lastModifiedBy>DataStreams</cp:lastModifiedBy>
  <cp:revision>2070</cp:revision>
  <cp:lastPrinted>2017-09-14T02:29:53Z</cp:lastPrinted>
  <dcterms:created xsi:type="dcterms:W3CDTF">2003-12-22T08:07:40Z</dcterms:created>
  <dcterms:modified xsi:type="dcterms:W3CDTF">2017-11-29T11:24:39Z</dcterms:modified>
</cp:coreProperties>
</file>