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89" r:id="rId2"/>
    <p:sldId id="764" r:id="rId3"/>
    <p:sldId id="765" r:id="rId4"/>
    <p:sldId id="814" r:id="rId5"/>
    <p:sldId id="815" r:id="rId6"/>
    <p:sldId id="816" r:id="rId7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9">
          <p15:clr>
            <a:srgbClr val="A4A3A4"/>
          </p15:clr>
        </p15:guide>
        <p15:guide id="2" orient="horz" pos="4054">
          <p15:clr>
            <a:srgbClr val="A4A3A4"/>
          </p15:clr>
        </p15:guide>
        <p15:guide id="3" orient="horz" pos="834">
          <p15:clr>
            <a:srgbClr val="A4A3A4"/>
          </p15:clr>
        </p15:guide>
        <p15:guide id="4" orient="horz" pos="1024">
          <p15:clr>
            <a:srgbClr val="A4A3A4"/>
          </p15:clr>
        </p15:guide>
        <p15:guide id="5" orient="horz" pos="4167">
          <p15:clr>
            <a:srgbClr val="A4A3A4"/>
          </p15:clr>
        </p15:guide>
        <p15:guide id="6" pos="5393">
          <p15:clr>
            <a:srgbClr val="A4A3A4"/>
          </p15:clr>
        </p15:guide>
        <p15:guide id="7" pos="6112">
          <p15:clr>
            <a:srgbClr val="A4A3A4"/>
          </p15:clr>
        </p15:guide>
        <p15:guide id="8" pos="166">
          <p15:clr>
            <a:srgbClr val="A4A3A4"/>
          </p15:clr>
        </p15:guide>
        <p15:guide id="9" pos="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FD9"/>
    <a:srgbClr val="FFFF00"/>
    <a:srgbClr val="D9EFFF"/>
    <a:srgbClr val="000099"/>
    <a:srgbClr val="C9E8FF"/>
    <a:srgbClr val="ABDBFF"/>
    <a:srgbClr val="D5FFAB"/>
    <a:srgbClr val="C1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5" autoAdjust="0"/>
    <p:restoredTop sz="84571" autoAdjust="0"/>
  </p:normalViewPr>
  <p:slideViewPr>
    <p:cSldViewPr>
      <p:cViewPr>
        <p:scale>
          <a:sx n="100" d="100"/>
          <a:sy n="100" d="100"/>
        </p:scale>
        <p:origin x="570" y="-1734"/>
      </p:cViewPr>
      <p:guideLst>
        <p:guide orient="horz" pos="569"/>
        <p:guide orient="horz" pos="4054"/>
        <p:guide orient="horz" pos="834"/>
        <p:guide orient="horz" pos="1024"/>
        <p:guide orient="horz" pos="4167"/>
        <p:guide pos="5393"/>
        <p:guide pos="6112"/>
        <p:guide pos="166"/>
        <p:guide pos="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450" y="-126"/>
      </p:cViewPr>
      <p:guideLst>
        <p:guide orient="horz" pos="3126"/>
        <p:guide pos="2141"/>
      </p:guideLst>
    </p:cSldViewPr>
  </p:notesViewPr>
  <p:gridSpacing cx="60128" cy="601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t" anchorCtr="0" compatLnSpc="1">
            <a:prstTxWarp prst="textNoShape">
              <a:avLst/>
            </a:prstTxWarp>
          </a:bodyPr>
          <a:lstStyle>
            <a:lvl1pPr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t" anchorCtr="0" compatLnSpc="1">
            <a:prstTxWarp prst="textNoShape">
              <a:avLst/>
            </a:prstTxWarp>
          </a:bodyPr>
          <a:lstStyle>
            <a:lvl1pPr algn="r"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2975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b" anchorCtr="0" compatLnSpc="1">
            <a:prstTxWarp prst="textNoShape">
              <a:avLst/>
            </a:prstTxWarp>
          </a:bodyPr>
          <a:lstStyle>
            <a:lvl1pPr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b" anchorCtr="0" compatLnSpc="1">
            <a:prstTxWarp prst="textNoShape">
              <a:avLst/>
            </a:prstTxWarp>
          </a:bodyPr>
          <a:lstStyle>
            <a:lvl1pPr algn="r"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182410CA-3C54-4B8C-9CD1-17E8D316CE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8849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t" anchorCtr="0" compatLnSpc="1">
            <a:prstTxWarp prst="textNoShape">
              <a:avLst/>
            </a:prstTxWarp>
          </a:bodyPr>
          <a:lstStyle>
            <a:lvl1pPr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t" anchorCtr="0" compatLnSpc="1">
            <a:prstTxWarp prst="textNoShape">
              <a:avLst/>
            </a:prstTxWarp>
          </a:bodyPr>
          <a:lstStyle>
            <a:lvl1pPr algn="r"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2313" y="754063"/>
            <a:ext cx="5351462" cy="3705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8633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41" tIns="46670" rIns="93341" bIns="466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2975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b" anchorCtr="0" compatLnSpc="1">
            <a:prstTxWarp prst="textNoShape">
              <a:avLst/>
            </a:prstTxWarp>
          </a:bodyPr>
          <a:lstStyle>
            <a:lvl1pPr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b" anchorCtr="0" compatLnSpc="1">
            <a:prstTxWarp prst="textNoShape">
              <a:avLst/>
            </a:prstTxWarp>
          </a:bodyPr>
          <a:lstStyle>
            <a:lvl1pPr algn="r"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6A4D5650-3330-4C35-AD0C-B715C19F9A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47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9104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99341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09911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8550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200369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7884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문서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22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EMB000012b826b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38150"/>
            <a:ext cx="9431337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 descr="EMB000012b826b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6438900"/>
            <a:ext cx="94313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6"/>
          <p:cNvSpPr txBox="1">
            <a:spLocks noChangeArrowheads="1"/>
          </p:cNvSpPr>
          <p:nvPr userDrawn="1"/>
        </p:nvSpPr>
        <p:spPr bwMode="auto">
          <a:xfrm>
            <a:off x="4465638" y="6527800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latinLnBrk="0">
              <a:spcBef>
                <a:spcPct val="50000"/>
              </a:spcBef>
              <a:defRPr/>
            </a:pPr>
            <a:fld id="{F9E6566F-4D41-490A-B44C-6BE24EB270C2}" type="slidenum">
              <a:rPr lang="en-US" altLang="ko-KR" smtClean="0">
                <a:latin typeface="바탕" pitchFamily="18" charset="-127"/>
                <a:ea typeface="바탕" pitchFamily="18" charset="-127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lang="en-US" altLang="ko-KR" smtClean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" name="Text Box 52"/>
          <p:cNvSpPr txBox="1">
            <a:spLocks noChangeArrowheads="1"/>
          </p:cNvSpPr>
          <p:nvPr userDrawn="1"/>
        </p:nvSpPr>
        <p:spPr bwMode="auto">
          <a:xfrm>
            <a:off x="5905500" y="6535738"/>
            <a:ext cx="3797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  <a:defRPr/>
            </a:pPr>
            <a:r>
              <a:rPr lang="en-US" altLang="ko-KR" sz="900" dirty="0" err="1">
                <a:latin typeface="굴림체" pitchFamily="49" charset="-127"/>
                <a:ea typeface="굴림체" pitchFamily="49" charset="-127"/>
              </a:rPr>
              <a:t>Ver</a:t>
            </a:r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 1.0</a:t>
            </a:r>
          </a:p>
        </p:txBody>
      </p:sp>
      <p:sp>
        <p:nvSpPr>
          <p:cNvPr id="6" name="Text Box 1057"/>
          <p:cNvSpPr txBox="1">
            <a:spLocks noChangeArrowheads="1"/>
          </p:cNvSpPr>
          <p:nvPr userDrawn="1"/>
        </p:nvSpPr>
        <p:spPr bwMode="auto">
          <a:xfrm>
            <a:off x="6473825" y="133350"/>
            <a:ext cx="32035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  <a:defRPr/>
            </a:pPr>
            <a:r>
              <a:rPr lang="ko-KR" altLang="en-US" sz="1100" b="1" dirty="0" smtClean="0">
                <a:latin typeface="굴림체" pitchFamily="49" charset="-127"/>
                <a:ea typeface="굴림체" pitchFamily="49" charset="-127"/>
              </a:rPr>
              <a:t>이행과제 정의서</a:t>
            </a:r>
            <a:endParaRPr lang="ko-KR" altLang="en-US" sz="2800" b="1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7" y="73061"/>
            <a:ext cx="1980221" cy="3495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6" y="6464472"/>
            <a:ext cx="1577988" cy="39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05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문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EMB000012b826b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38150"/>
            <a:ext cx="9431337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 descr="EMB000012b826b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6438900"/>
            <a:ext cx="94313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6"/>
          <p:cNvSpPr txBox="1">
            <a:spLocks noChangeArrowheads="1"/>
          </p:cNvSpPr>
          <p:nvPr userDrawn="1"/>
        </p:nvSpPr>
        <p:spPr bwMode="auto">
          <a:xfrm>
            <a:off x="4465638" y="6527800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latinLnBrk="0">
              <a:spcBef>
                <a:spcPct val="50000"/>
              </a:spcBef>
              <a:defRPr/>
            </a:pPr>
            <a:fld id="{7144F662-6F69-45FF-AD01-BD514399CF44}" type="slidenum">
              <a:rPr lang="en-US" altLang="ko-KR" smtClean="0">
                <a:latin typeface="바탕" pitchFamily="18" charset="-127"/>
                <a:ea typeface="바탕" pitchFamily="18" charset="-127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lang="en-US" altLang="ko-KR" smtClean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" name="Text Box 52"/>
          <p:cNvSpPr txBox="1">
            <a:spLocks noChangeArrowheads="1"/>
          </p:cNvSpPr>
          <p:nvPr userDrawn="1"/>
        </p:nvSpPr>
        <p:spPr bwMode="auto">
          <a:xfrm>
            <a:off x="5905500" y="6535738"/>
            <a:ext cx="3797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  <a:defRPr/>
            </a:pPr>
            <a:r>
              <a:rPr lang="en-US" altLang="ko-KR" sz="900" dirty="0" err="1">
                <a:latin typeface="굴림체" pitchFamily="49" charset="-127"/>
                <a:ea typeface="굴림체" pitchFamily="49" charset="-127"/>
              </a:rPr>
              <a:t>Ver</a:t>
            </a:r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 1.0</a:t>
            </a:r>
          </a:p>
        </p:txBody>
      </p:sp>
      <p:sp>
        <p:nvSpPr>
          <p:cNvPr id="6" name="Text Box 1057"/>
          <p:cNvSpPr txBox="1">
            <a:spLocks noChangeArrowheads="1"/>
          </p:cNvSpPr>
          <p:nvPr userDrawn="1"/>
        </p:nvSpPr>
        <p:spPr bwMode="auto">
          <a:xfrm>
            <a:off x="6473825" y="133350"/>
            <a:ext cx="32035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  <a:defRPr/>
            </a:pPr>
            <a:r>
              <a:rPr lang="ko-KR" altLang="en-US" sz="1100" b="1" dirty="0" smtClean="0">
                <a:latin typeface="굴림체" pitchFamily="49" charset="-127"/>
                <a:ea typeface="굴림체" pitchFamily="49" charset="-127"/>
              </a:rPr>
              <a:t>이행과제 정의서</a:t>
            </a:r>
            <a:endParaRPr lang="ko-KR" altLang="en-US" sz="28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내용 개체 틀 11"/>
          <p:cNvSpPr txBox="1">
            <a:spLocks/>
          </p:cNvSpPr>
          <p:nvPr userDrawn="1"/>
        </p:nvSpPr>
        <p:spPr>
          <a:xfrm>
            <a:off x="185738" y="482600"/>
            <a:ext cx="8054975" cy="3603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5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82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5885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795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>
              <a:defRPr/>
            </a:pPr>
            <a:endParaRPr lang="ko-KR" altLang="en-US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텍스트 개체 틀 15"/>
          <p:cNvSpPr txBox="1">
            <a:spLocks/>
          </p:cNvSpPr>
          <p:nvPr userDrawn="1"/>
        </p:nvSpPr>
        <p:spPr>
          <a:xfrm>
            <a:off x="185738" y="819150"/>
            <a:ext cx="9421812" cy="63976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0" hangingPunct="0">
              <a:spcBef>
                <a:spcPct val="20000"/>
              </a:spcBef>
              <a:spcAft>
                <a:spcPct val="0"/>
              </a:spcAft>
              <a:buNone/>
              <a:defRPr kumimoji="1" sz="1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82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5885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795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ko-KR" altLang="en-US" dirty="0" smtClean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7" y="73061"/>
            <a:ext cx="1980221" cy="3495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6" y="6464472"/>
            <a:ext cx="1577988" cy="39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69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5287" name="Group 1255"/>
          <p:cNvGraphicFramePr>
            <a:graphicFrameLocks noGrp="1"/>
          </p:cNvGraphicFramePr>
          <p:nvPr/>
        </p:nvGraphicFramePr>
        <p:xfrm>
          <a:off x="6721475" y="4010025"/>
          <a:ext cx="2879726" cy="3810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/>
                  </a:extLst>
                </a:gridCol>
                <a:gridCol w="1439863">
                  <a:extLst>
                    <a:ext uri="{9D8B030D-6E8A-4147-A177-3AD203B41FA5}"/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컨설팅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marL="68332" marR="68332" marT="34149" marB="34149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(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이행계획수립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)</a:t>
                      </a:r>
                      <a:endParaRPr kumimoji="1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marL="68332" marR="68332" marT="34149" marB="34149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077" name="AutoShape 1257"/>
          <p:cNvSpPr>
            <a:spLocks noChangeAspect="1" noChangeArrowheads="1"/>
          </p:cNvSpPr>
          <p:nvPr/>
        </p:nvSpPr>
        <p:spPr bwMode="auto">
          <a:xfrm>
            <a:off x="623888" y="612775"/>
            <a:ext cx="15621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endParaRPr lang="ko-KR" altLang="en-US">
              <a:ea typeface="바탕체" pitchFamily="17" charset="-127"/>
            </a:endParaRPr>
          </a:p>
        </p:txBody>
      </p:sp>
      <p:sp>
        <p:nvSpPr>
          <p:cNvPr id="3078" name="Text Box 1054"/>
          <p:cNvSpPr txBox="1">
            <a:spLocks noChangeArrowheads="1"/>
          </p:cNvSpPr>
          <p:nvPr/>
        </p:nvSpPr>
        <p:spPr bwMode="auto">
          <a:xfrm>
            <a:off x="4254500" y="2166938"/>
            <a:ext cx="5346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2400" b="1">
                <a:latin typeface="휴먼명조" pitchFamily="2" charset="-127"/>
                <a:ea typeface="휴먼명조" pitchFamily="2" charset="-127"/>
              </a:rPr>
              <a:t>이행과제 정의서</a:t>
            </a:r>
          </a:p>
        </p:txBody>
      </p:sp>
      <p:sp>
        <p:nvSpPr>
          <p:cNvPr id="3079" name="Text Box 1055"/>
          <p:cNvSpPr txBox="1">
            <a:spLocks noChangeArrowheads="1"/>
          </p:cNvSpPr>
          <p:nvPr/>
        </p:nvSpPr>
        <p:spPr bwMode="auto">
          <a:xfrm>
            <a:off x="5434013" y="2906713"/>
            <a:ext cx="416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2000" b="1" dirty="0">
                <a:latin typeface="휴먼명조" pitchFamily="2" charset="-127"/>
                <a:ea typeface="휴먼명조" pitchFamily="2" charset="-127"/>
              </a:rPr>
              <a:t>문서번호 </a:t>
            </a:r>
            <a:r>
              <a:rPr lang="en-US" altLang="ko-KR" sz="2000" b="1" dirty="0">
                <a:latin typeface="휴먼명조" pitchFamily="2" charset="-127"/>
                <a:ea typeface="휴먼명조" pitchFamily="2" charset="-127"/>
              </a:rPr>
              <a:t>: </a:t>
            </a:r>
            <a:r>
              <a:rPr lang="en-US" altLang="ko-KR" sz="2000" b="1" dirty="0" smtClean="0">
                <a:latin typeface="휴먼명조" pitchFamily="2" charset="-127"/>
                <a:ea typeface="휴먼명조" pitchFamily="2" charset="-127"/>
              </a:rPr>
              <a:t>KISA-CTI-IP-02</a:t>
            </a:r>
            <a:endParaRPr lang="en-US" altLang="ko-KR" sz="2000" b="1" dirty="0">
              <a:latin typeface="휴먼명조" pitchFamily="2" charset="-127"/>
              <a:ea typeface="휴먼명조" pitchFamily="2" charset="-127"/>
            </a:endParaRPr>
          </a:p>
        </p:txBody>
      </p:sp>
      <p:sp>
        <p:nvSpPr>
          <p:cNvPr id="3080" name="Text Box 1057"/>
          <p:cNvSpPr txBox="1">
            <a:spLocks noChangeArrowheads="1"/>
          </p:cNvSpPr>
          <p:nvPr/>
        </p:nvSpPr>
        <p:spPr bwMode="auto">
          <a:xfrm>
            <a:off x="4051300" y="1604963"/>
            <a:ext cx="554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latinLnBrk="0"/>
            <a:r>
              <a:rPr lang="ko-KR" altLang="en-US" sz="2000" b="1">
                <a:latin typeface="휴먼명조" pitchFamily="2" charset="-127"/>
                <a:ea typeface="휴먼명조" pitchFamily="2" charset="-127"/>
              </a:rPr>
              <a:t>빅</a:t>
            </a:r>
            <a:r>
              <a:rPr lang="en-US" altLang="en-US" sz="2000" b="1">
                <a:latin typeface="휴먼명조" pitchFamily="2" charset="-127"/>
                <a:ea typeface="휴먼명조" pitchFamily="2" charset="-127"/>
              </a:rPr>
              <a:t>데이터 분석 시스템 구축 사업</a:t>
            </a:r>
          </a:p>
        </p:txBody>
      </p:sp>
      <p:sp>
        <p:nvSpPr>
          <p:cNvPr id="3081" name="Text Box 1203"/>
          <p:cNvSpPr txBox="1">
            <a:spLocks noChangeArrowheads="1"/>
          </p:cNvSpPr>
          <p:nvPr/>
        </p:nvSpPr>
        <p:spPr bwMode="auto">
          <a:xfrm>
            <a:off x="6484938" y="3294063"/>
            <a:ext cx="311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en-US" altLang="ko-KR" sz="1200" b="1" dirty="0" err="1">
                <a:latin typeface="휴먼명조" pitchFamily="2" charset="-127"/>
                <a:ea typeface="휴먼명조" pitchFamily="2" charset="-127"/>
              </a:rPr>
              <a:t>Ver</a:t>
            </a:r>
            <a:r>
              <a:rPr lang="en-US" altLang="ko-KR" sz="1200" b="1" dirty="0">
                <a:latin typeface="휴먼명조" pitchFamily="2" charset="-127"/>
                <a:ea typeface="휴먼명조" pitchFamily="2" charset="-127"/>
              </a:rPr>
              <a:t> </a:t>
            </a:r>
            <a:r>
              <a:rPr lang="en-US" altLang="ko-KR" sz="1200" b="1" dirty="0" smtClean="0">
                <a:latin typeface="휴먼명조" pitchFamily="2" charset="-127"/>
                <a:ea typeface="휴먼명조" pitchFamily="2" charset="-127"/>
              </a:rPr>
              <a:t>0.9</a:t>
            </a:r>
            <a:endParaRPr lang="en-US" altLang="ko-KR" sz="1200" b="1" dirty="0">
              <a:latin typeface="휴먼명조" pitchFamily="2" charset="-127"/>
              <a:ea typeface="휴먼명조" pitchFamily="2" charset="-127"/>
            </a:endParaRPr>
          </a:p>
        </p:txBody>
      </p:sp>
      <p:grpSp>
        <p:nvGrpSpPr>
          <p:cNvPr id="3082" name="그룹 1"/>
          <p:cNvGrpSpPr>
            <a:grpSpLocks/>
          </p:cNvGrpSpPr>
          <p:nvPr/>
        </p:nvGrpSpPr>
        <p:grpSpPr bwMode="auto">
          <a:xfrm>
            <a:off x="263525" y="1728788"/>
            <a:ext cx="9220200" cy="2362200"/>
            <a:chOff x="263016" y="1728208"/>
            <a:chExt cx="9220200" cy="2362200"/>
          </a:xfrm>
        </p:grpSpPr>
        <p:pic>
          <p:nvPicPr>
            <p:cNvPr id="3085" name="Picture 3" descr="sphere01-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221"/>
            <a:stretch>
              <a:fillRect/>
            </a:stretch>
          </p:blipFill>
          <p:spPr bwMode="auto">
            <a:xfrm>
              <a:off x="720216" y="2220731"/>
              <a:ext cx="723900" cy="1377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6" name="Picture 4" descr="sphere01-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691" y="2565020"/>
              <a:ext cx="685800" cy="68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7" name="Line 5"/>
            <p:cNvSpPr>
              <a:spLocks noChangeShapeType="1"/>
            </p:cNvSpPr>
            <p:nvPr/>
          </p:nvSpPr>
          <p:spPr bwMode="auto">
            <a:xfrm>
              <a:off x="1434591" y="1728208"/>
              <a:ext cx="0" cy="236220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Line 6"/>
            <p:cNvSpPr>
              <a:spLocks noChangeShapeType="1"/>
            </p:cNvSpPr>
            <p:nvPr/>
          </p:nvSpPr>
          <p:spPr bwMode="auto">
            <a:xfrm>
              <a:off x="263016" y="2887848"/>
              <a:ext cx="9220200" cy="0"/>
            </a:xfrm>
            <a:prstGeom prst="line">
              <a:avLst/>
            </a:prstGeom>
            <a:noFill/>
            <a:ln w="12700">
              <a:solidFill>
                <a:srgbClr val="178BFF"/>
              </a:solidFill>
              <a:round/>
              <a:headEnd/>
              <a:tailEnd/>
            </a:ln>
            <a:effectLst>
              <a:outerShdw dist="12700" dir="5400000" algn="ctr" rotWithShape="0">
                <a:srgbClr val="93C9F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7" y="554085"/>
            <a:ext cx="1980221" cy="3495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28" y="6119814"/>
            <a:ext cx="1577988" cy="391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6"/>
          <p:cNvSpPr txBox="1">
            <a:spLocks noChangeArrowheads="1"/>
          </p:cNvSpPr>
          <p:nvPr/>
        </p:nvSpPr>
        <p:spPr bwMode="auto">
          <a:xfrm>
            <a:off x="4152900" y="611188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1" rIns="91424" bIns="45711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latinLnBrk="0"/>
            <a:r>
              <a:rPr kumimoji="0" lang="ko-KR" altLang="en-US" sz="1400" b="1" u="sng">
                <a:latin typeface="바탕체" pitchFamily="17" charset="-127"/>
                <a:ea typeface="바탕체" pitchFamily="17" charset="-127"/>
              </a:rPr>
              <a:t>개 정 이 력</a:t>
            </a:r>
          </a:p>
        </p:txBody>
      </p:sp>
      <p:graphicFrame>
        <p:nvGraphicFramePr>
          <p:cNvPr id="791666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88259"/>
              </p:ext>
            </p:extLst>
          </p:nvPr>
        </p:nvGraphicFramePr>
        <p:xfrm>
          <a:off x="900113" y="1241425"/>
          <a:ext cx="8108950" cy="4953000"/>
        </p:xfrm>
        <a:graphic>
          <a:graphicData uri="http://schemas.openxmlformats.org/drawingml/2006/table">
            <a:tbl>
              <a:tblPr/>
              <a:tblGrid>
                <a:gridCol w="841375">
                  <a:extLst>
                    <a:ext uri="{9D8B030D-6E8A-4147-A177-3AD203B41FA5}"/>
                  </a:extLst>
                </a:gridCol>
                <a:gridCol w="1552575">
                  <a:extLst>
                    <a:ext uri="{9D8B030D-6E8A-4147-A177-3AD203B41FA5}"/>
                  </a:extLst>
                </a:gridCol>
                <a:gridCol w="3738562">
                  <a:extLst>
                    <a:ext uri="{9D8B030D-6E8A-4147-A177-3AD203B41FA5}"/>
                  </a:extLst>
                </a:gridCol>
                <a:gridCol w="1022350">
                  <a:extLst>
                    <a:ext uri="{9D8B030D-6E8A-4147-A177-3AD203B41FA5}"/>
                  </a:extLst>
                </a:gridCol>
                <a:gridCol w="954088">
                  <a:extLst>
                    <a:ext uri="{9D8B030D-6E8A-4147-A177-3AD203B41FA5}"/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버전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작성일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변경내용</a:t>
                      </a:r>
                      <a:endParaRPr kumimoji="1" lang="ko-KR" altLang="en-US" sz="12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작성자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승인자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0.1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2017.09.25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최초 작성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박철호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박철호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152900" y="47625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1" rIns="91424" bIns="45711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latinLnBrk="0"/>
            <a:r>
              <a:rPr kumimoji="0" lang="ko-KR" altLang="en-US" sz="1400" b="1" u="sng">
                <a:latin typeface="휴먼명조" pitchFamily="2" charset="-127"/>
                <a:ea typeface="휴먼명조" pitchFamily="2" charset="-127"/>
              </a:rPr>
              <a:t>목    차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42913" y="1222375"/>
            <a:ext cx="9139237" cy="102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marL="0" indent="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이행과제 정의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…………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………………………………………………………………………………………………………  3</a:t>
            </a: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1.1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 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  3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.2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유사도 분석                                                           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 4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1.3 New2                                      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  5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1.1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이행과제 정의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 분석 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ko-KR" altLang="en-US" sz="15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35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452831"/>
              </p:ext>
            </p:extLst>
          </p:nvPr>
        </p:nvGraphicFramePr>
        <p:xfrm>
          <a:off x="4976813" y="4926013"/>
          <a:ext cx="4656137" cy="1328737"/>
        </p:xfrm>
        <a:graphic>
          <a:graphicData uri="http://schemas.openxmlformats.org/drawingml/2006/table">
            <a:tbl>
              <a:tblPr/>
              <a:tblGrid>
                <a:gridCol w="938235"/>
                <a:gridCol w="3717902"/>
              </a:tblGrid>
              <a:tr h="274353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기대효과</a:t>
                      </a: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6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업무효율성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측면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8000" indent="-10800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C-TAS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회원사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기반시설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게임사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등에 해당 사이버 위협 정보를 선별 공유하여 미리 차단함으로써 공격 예방</a:t>
                      </a:r>
                      <a:endParaRPr lang="en-US" altLang="ko-KR" sz="1200" kern="0" dirty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75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정보화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측면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사이버 위협 정보 분석 환경을 제공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12509"/>
              </p:ext>
            </p:extLst>
          </p:nvPr>
        </p:nvGraphicFramePr>
        <p:xfrm>
          <a:off x="273050" y="4932363"/>
          <a:ext cx="4632325" cy="1322386"/>
        </p:xfrm>
        <a:graphic>
          <a:graphicData uri="http://schemas.openxmlformats.org/drawingml/2006/table">
            <a:tbl>
              <a:tblPr/>
              <a:tblGrid>
                <a:gridCol w="471424"/>
                <a:gridCol w="1184190"/>
                <a:gridCol w="1296144"/>
                <a:gridCol w="1680567"/>
              </a:tblGrid>
              <a:tr h="440794">
                <a:tc grid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소요비용</a:t>
                      </a:r>
                    </a:p>
                  </a:txBody>
                  <a:tcPr marT="45639" marB="456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3864"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합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계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빅데이터 분석 시스템 구축 사업에 포함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구축비</a:t>
                      </a:r>
                      <a:endParaRPr kumimoji="1" lang="en-US" altLang="ko-KR" sz="1200" b="0" i="0" u="none" strike="noStrike" cap="none" spc="-90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-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S/W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-</a:t>
                      </a:r>
                      <a:endParaRPr kumimoji="1" lang="ko-KR" altLang="en-US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3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H/W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-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844281"/>
              </p:ext>
            </p:extLst>
          </p:nvPr>
        </p:nvGraphicFramePr>
        <p:xfrm>
          <a:off x="273050" y="1023938"/>
          <a:ext cx="9342438" cy="1411288"/>
        </p:xfrm>
        <a:graphic>
          <a:graphicData uri="http://schemas.openxmlformats.org/drawingml/2006/table">
            <a:tbl>
              <a:tblPr/>
              <a:tblGrid>
                <a:gridCol w="467807"/>
                <a:gridCol w="589822"/>
                <a:gridCol w="832534"/>
                <a:gridCol w="7452275"/>
              </a:tblGrid>
              <a:tr h="45735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</a:t>
                      </a:r>
                      <a:endParaRPr kumimoji="0" lang="en-US" altLang="ko-KR" sz="1200" b="1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번호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과제명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ko-KR" altLang="en-US" sz="1200" b="1" spc="-90" baseline="0" dirty="0" smtClean="0">
                          <a:latin typeface="굴림체" pitchFamily="49" charset="-127"/>
                          <a:ea typeface="굴림체" pitchFamily="49" charset="-127"/>
                        </a:rPr>
                        <a:t>사이버 위협 상관 분석 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6572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과제정의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20000"/>
                        <a:buFont typeface="Wingdings" pitchFamily="2" charset="2"/>
                        <a:buNone/>
                        <a:defRPr/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사이버 위협 탐색적 분석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사이버 위협 상관 분석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사이버 위협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시계열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분석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가법요소분해법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을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통해 향후 발생될 추세 및 계절성분 정보 제공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7358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과제목표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8000" indent="-10800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사이버 위협 발생 분포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상관분석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추이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계절성분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정보 제공을 통하여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향후 발생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가능성있는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사이버 위협 정보 제공으로 공격 대응</a:t>
                      </a:r>
                      <a:endParaRPr lang="en-US" altLang="ko-KR" sz="1200" kern="0" dirty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918849"/>
              </p:ext>
            </p:extLst>
          </p:nvPr>
        </p:nvGraphicFramePr>
        <p:xfrm>
          <a:off x="273050" y="2574925"/>
          <a:ext cx="4638675" cy="2303463"/>
        </p:xfrm>
        <a:graphic>
          <a:graphicData uri="http://schemas.openxmlformats.org/drawingml/2006/table">
            <a:tbl>
              <a:tblPr/>
              <a:tblGrid>
                <a:gridCol w="465879"/>
                <a:gridCol w="4172796"/>
              </a:tblGrid>
              <a:tr h="28378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추진범위 및 기간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7284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범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위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사이버 위협 정보 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cap="none" spc="-9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회원사</a:t>
                      </a: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정보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83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간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 </a:t>
                      </a: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개월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23375"/>
              </p:ext>
            </p:extLst>
          </p:nvPr>
        </p:nvGraphicFramePr>
        <p:xfrm>
          <a:off x="4976813" y="2578100"/>
          <a:ext cx="4656137" cy="2300288"/>
        </p:xfrm>
        <a:graphic>
          <a:graphicData uri="http://schemas.openxmlformats.org/drawingml/2006/table">
            <a:tbl>
              <a:tblPr/>
              <a:tblGrid>
                <a:gridCol w="938235"/>
                <a:gridCol w="3717902"/>
              </a:tblGrid>
              <a:tr h="28437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핵심 분석 제공 정보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1091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고려사항</a:t>
                      </a:r>
                      <a:endParaRPr kumimoji="1" lang="ko-KR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사이버 위협 발생 분포 분석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사이버 위협 탐색적 분석 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TOP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분석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Word Cloud 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분석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사이버 </a:t>
                      </a:r>
                      <a:r>
                        <a:rPr kumimoji="1" lang="ko-KR" altLang="en-US" sz="1200" b="0" i="0" u="none" strike="noStrike" cap="none" spc="-9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위협별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상관 분석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발생 추이 분석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추세 성분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계절 성분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kumimoji="1" lang="ko-KR" altLang="en-US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74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분석 방법</a:t>
                      </a:r>
                      <a:endParaRPr kumimoji="1" lang="ko-KR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탐색적 분석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상관분석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1" lang="ko-KR" altLang="en-US" sz="1200" b="0" i="0" u="none" strike="noStrike" cap="none" spc="-9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시계열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분석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</a:t>
                      </a:r>
                      <a:r>
                        <a:rPr kumimoji="1" lang="ko-KR" altLang="en-US" sz="1200" b="0" i="0" u="none" strike="noStrike" cap="none" spc="-9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요소분해법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kumimoji="1" lang="ko-KR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1.1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이행과제 정의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유사도 분석 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ko-KR" altLang="en-US" sz="15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35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210093"/>
              </p:ext>
            </p:extLst>
          </p:nvPr>
        </p:nvGraphicFramePr>
        <p:xfrm>
          <a:off x="4976813" y="4926013"/>
          <a:ext cx="4656137" cy="1328737"/>
        </p:xfrm>
        <a:graphic>
          <a:graphicData uri="http://schemas.openxmlformats.org/drawingml/2006/table">
            <a:tbl>
              <a:tblPr/>
              <a:tblGrid>
                <a:gridCol w="938235"/>
                <a:gridCol w="3717902"/>
              </a:tblGrid>
              <a:tr h="274353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기대효과</a:t>
                      </a: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6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업무효율성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측면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8000" indent="-10800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DGA</a:t>
                      </a:r>
                      <a:r>
                        <a:rPr lang="en-US" altLang="ko-KR" sz="1200" kern="0" baseline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200" kern="0" baseline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패턴 분석을 통하여 악성 도메인 사전 예측</a:t>
                      </a:r>
                      <a:endParaRPr lang="en-US" altLang="ko-KR" sz="1200" kern="0" dirty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75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정보화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측면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DGA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분석 환경을 제공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12509"/>
              </p:ext>
            </p:extLst>
          </p:nvPr>
        </p:nvGraphicFramePr>
        <p:xfrm>
          <a:off x="273050" y="4932363"/>
          <a:ext cx="4632325" cy="1322386"/>
        </p:xfrm>
        <a:graphic>
          <a:graphicData uri="http://schemas.openxmlformats.org/drawingml/2006/table">
            <a:tbl>
              <a:tblPr/>
              <a:tblGrid>
                <a:gridCol w="471424"/>
                <a:gridCol w="1184190"/>
                <a:gridCol w="1296144"/>
                <a:gridCol w="1680567"/>
              </a:tblGrid>
              <a:tr h="440794">
                <a:tc grid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소요비용</a:t>
                      </a:r>
                    </a:p>
                  </a:txBody>
                  <a:tcPr marT="45639" marB="456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3864"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합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계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빅데이터 분석 시스템 구축 사업에 포함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구축비</a:t>
                      </a:r>
                      <a:endParaRPr kumimoji="1" lang="en-US" altLang="ko-KR" sz="1200" b="0" i="0" u="none" strike="noStrike" cap="none" spc="-90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-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S/W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-</a:t>
                      </a:r>
                      <a:endParaRPr kumimoji="1" lang="ko-KR" altLang="en-US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3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H/W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-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208222"/>
              </p:ext>
            </p:extLst>
          </p:nvPr>
        </p:nvGraphicFramePr>
        <p:xfrm>
          <a:off x="273050" y="1023938"/>
          <a:ext cx="9342438" cy="1411288"/>
        </p:xfrm>
        <a:graphic>
          <a:graphicData uri="http://schemas.openxmlformats.org/drawingml/2006/table">
            <a:tbl>
              <a:tblPr/>
              <a:tblGrid>
                <a:gridCol w="467807"/>
                <a:gridCol w="589822"/>
                <a:gridCol w="832534"/>
                <a:gridCol w="7452275"/>
              </a:tblGrid>
              <a:tr h="45735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</a:t>
                      </a:r>
                      <a:endParaRPr kumimoji="0" lang="en-US" altLang="ko-KR" sz="1200" b="1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번호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과제명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ko-KR" altLang="en-US" sz="1200" b="1" spc="-90" baseline="0" dirty="0" smtClean="0">
                          <a:latin typeface="굴림체" pitchFamily="49" charset="-127"/>
                          <a:ea typeface="굴림체" pitchFamily="49" charset="-127"/>
                        </a:rPr>
                        <a:t>악성코드 유사도 분석 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6572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과제정의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20000"/>
                        <a:buFont typeface="Wingdings" pitchFamily="2" charset="2"/>
                        <a:buNone/>
                        <a:defRPr/>
                      </a:pP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알려져있는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DGA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패턴을 분석해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(open source)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악성 도메인을 생성 후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딥러닝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기술로 학습하고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악성 도메인 분류기를 구현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</a:t>
                      </a:r>
                    </a:p>
                    <a:p>
                      <a:pPr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20000"/>
                        <a:buFont typeface="Wingdings" pitchFamily="2" charset="2"/>
                        <a:buNone/>
                        <a:defRPr/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bigram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과 </a:t>
                      </a: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lstm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알고리즘을 통해 도메인 분류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(Black / White)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및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성능 테스트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분석 결과</a:t>
                      </a:r>
                      <a:r>
                        <a:rPr lang="ko-KR" altLang="en-US" sz="1200" kern="0" baseline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도출</a:t>
                      </a:r>
                      <a:r>
                        <a:rPr lang="en-US" altLang="ko-KR" sz="1200" kern="0" baseline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7358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과제목표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8000" indent="-10800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악석코드로부터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감염된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좀비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PC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와 제어서버를 효과적으로 차단하는 선제대응을 위한 도메인 분류 정보 제공</a:t>
                      </a:r>
                      <a:endParaRPr lang="en-US" altLang="ko-KR" sz="1200" kern="0" dirty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65812"/>
              </p:ext>
            </p:extLst>
          </p:nvPr>
        </p:nvGraphicFramePr>
        <p:xfrm>
          <a:off x="273050" y="2574925"/>
          <a:ext cx="4638675" cy="2303463"/>
        </p:xfrm>
        <a:graphic>
          <a:graphicData uri="http://schemas.openxmlformats.org/drawingml/2006/table">
            <a:tbl>
              <a:tblPr/>
              <a:tblGrid>
                <a:gridCol w="465879"/>
                <a:gridCol w="4172796"/>
              </a:tblGrid>
              <a:tr h="28378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추진범위 및 기간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7284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범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위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8000" indent="-10800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(White)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데이터를 위해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Alexa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상위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100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만 사이트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8000" indent="-10800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파이썬으로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구현된 몇 가지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DGA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알고리즘을 </a:t>
                      </a: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github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사이트를 참조하여 사용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83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간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 </a:t>
                      </a: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개월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54849"/>
              </p:ext>
            </p:extLst>
          </p:nvPr>
        </p:nvGraphicFramePr>
        <p:xfrm>
          <a:off x="4976813" y="2578100"/>
          <a:ext cx="4656137" cy="2300288"/>
        </p:xfrm>
        <a:graphic>
          <a:graphicData uri="http://schemas.openxmlformats.org/drawingml/2006/table">
            <a:tbl>
              <a:tblPr/>
              <a:tblGrid>
                <a:gridCol w="938235"/>
                <a:gridCol w="3717902"/>
              </a:tblGrid>
              <a:tr h="28437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핵심 분석 제공 정보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1091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고려사항</a:t>
                      </a:r>
                      <a:endParaRPr kumimoji="1" lang="ko-KR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미래 악성도메인 사전 예측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사이버 위협 탐색적 분석 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TOP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분석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Word Cloud 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분석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사이버 </a:t>
                      </a:r>
                      <a:r>
                        <a:rPr kumimoji="1" lang="ko-KR" altLang="en-US" sz="1200" b="0" i="0" u="none" strike="noStrike" cap="none" spc="-9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위협별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상관 분석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발생 추이 분석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추세 성분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계절 성분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kumimoji="1" lang="ko-KR" altLang="en-US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74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분석 방법</a:t>
                      </a:r>
                      <a:endParaRPr kumimoji="1" lang="ko-KR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1" lang="ko-KR" altLang="en-US" sz="1200" b="0" i="0" u="none" strike="noStrike" cap="none" spc="-9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딥러닝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기술</a:t>
                      </a:r>
                      <a:endParaRPr kumimoji="1" lang="ko-KR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1.1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이행과제 정의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위협정보 수집과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 기대 효과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가칭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ko-KR" altLang="en-US" sz="15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35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54173"/>
              </p:ext>
            </p:extLst>
          </p:nvPr>
        </p:nvGraphicFramePr>
        <p:xfrm>
          <a:off x="4976813" y="4926013"/>
          <a:ext cx="4656137" cy="1328737"/>
        </p:xfrm>
        <a:graphic>
          <a:graphicData uri="http://schemas.openxmlformats.org/drawingml/2006/table">
            <a:tbl>
              <a:tblPr/>
              <a:tblGrid>
                <a:gridCol w="938235"/>
                <a:gridCol w="3717902"/>
              </a:tblGrid>
              <a:tr h="274353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기대효과</a:t>
                      </a: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6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업무효율성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측면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8000" indent="-10800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새로운 지표 연구 고도화</a:t>
                      </a:r>
                      <a:endParaRPr lang="en-US" altLang="ko-KR" sz="1200" kern="0" dirty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75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정보화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측면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cap="none" spc="-9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상용인텔리전스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활용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(API 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연동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kumimoji="1" lang="ko-KR" altLang="en-US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12509"/>
              </p:ext>
            </p:extLst>
          </p:nvPr>
        </p:nvGraphicFramePr>
        <p:xfrm>
          <a:off x="273050" y="4932363"/>
          <a:ext cx="4632325" cy="1322386"/>
        </p:xfrm>
        <a:graphic>
          <a:graphicData uri="http://schemas.openxmlformats.org/drawingml/2006/table">
            <a:tbl>
              <a:tblPr/>
              <a:tblGrid>
                <a:gridCol w="471424"/>
                <a:gridCol w="1184190"/>
                <a:gridCol w="1296144"/>
                <a:gridCol w="1680567"/>
              </a:tblGrid>
              <a:tr h="440794">
                <a:tc grid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소요비용</a:t>
                      </a:r>
                    </a:p>
                  </a:txBody>
                  <a:tcPr marT="45639" marB="456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3864"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합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계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빅데이터 분석 시스템 구축 사업에 포함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구축비</a:t>
                      </a:r>
                      <a:endParaRPr kumimoji="1" lang="en-US" altLang="ko-KR" sz="1200" b="0" i="0" u="none" strike="noStrike" cap="none" spc="-90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-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S/W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-</a:t>
                      </a:r>
                      <a:endParaRPr kumimoji="1" lang="ko-KR" altLang="en-US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3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H/W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-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7908"/>
              </p:ext>
            </p:extLst>
          </p:nvPr>
        </p:nvGraphicFramePr>
        <p:xfrm>
          <a:off x="273050" y="1023938"/>
          <a:ext cx="9342438" cy="1449200"/>
        </p:xfrm>
        <a:graphic>
          <a:graphicData uri="http://schemas.openxmlformats.org/drawingml/2006/table">
            <a:tbl>
              <a:tblPr/>
              <a:tblGrid>
                <a:gridCol w="467807"/>
                <a:gridCol w="589822"/>
                <a:gridCol w="832534"/>
                <a:gridCol w="7452275"/>
              </a:tblGrid>
              <a:tr h="45735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</a:t>
                      </a:r>
                      <a:endParaRPr kumimoji="0" lang="en-US" altLang="ko-KR" sz="1200" b="1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번호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과제명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ko-KR" altLang="en-US" sz="1200" b="1" spc="-90" baseline="0" dirty="0" smtClean="0">
                          <a:latin typeface="굴림체" pitchFamily="49" charset="-127"/>
                          <a:ea typeface="굴림체" pitchFamily="49" charset="-127"/>
                        </a:rPr>
                        <a:t>위협정보 수집과 분석 기대효과</a:t>
                      </a:r>
                      <a:r>
                        <a:rPr lang="en-US" altLang="ko-KR" sz="1200" b="1" spc="-90" baseline="0" dirty="0" smtClean="0"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lang="ko-KR" altLang="en-US" sz="1200" b="1" spc="-90" baseline="0" dirty="0" smtClean="0">
                          <a:latin typeface="굴림체" pitchFamily="49" charset="-127"/>
                          <a:ea typeface="굴림체" pitchFamily="49" charset="-127"/>
                        </a:rPr>
                        <a:t>가칭</a:t>
                      </a:r>
                      <a:r>
                        <a:rPr lang="en-US" altLang="ko-KR" sz="1200" b="1" spc="-90" baseline="0" dirty="0" smtClean="0"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lang="ko-KR" altLang="en-US" sz="1200" b="1" spc="-90" baseline="0" dirty="0" smtClean="0"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lang="ko-KR" altLang="en-US" sz="1200" b="1" spc="-90" baseline="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6572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과제정의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20000"/>
                        <a:buFont typeface="Wingdings" pitchFamily="2" charset="2"/>
                        <a:buNone/>
                        <a:defRPr/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수집 가능한 내부 또는 외부 데이터에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Threat hunting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을 통해 데이터 수집 하여 기계학습 통해 연관분석을 수행하고</a:t>
                      </a:r>
                      <a:r>
                        <a:rPr lang="ko-KR" altLang="en-US" sz="1200" kern="0" baseline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기대 효과를 도출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7358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과제목표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8000" indent="-10800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Threat hunting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을 통해 내부 데이터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IOC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와 외부 데이터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IOC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를 수집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8000" indent="-10800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기계학습을 통한 연관분석 또는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TF-IDF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수행으로 기존의 통계기반 분석 패턴과 다른 의미 있는 결과 도출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가능성 확인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lang="en-US" altLang="ko-KR" sz="1200" kern="0" dirty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65812"/>
              </p:ext>
            </p:extLst>
          </p:nvPr>
        </p:nvGraphicFramePr>
        <p:xfrm>
          <a:off x="273050" y="2574925"/>
          <a:ext cx="4638675" cy="2303463"/>
        </p:xfrm>
        <a:graphic>
          <a:graphicData uri="http://schemas.openxmlformats.org/drawingml/2006/table">
            <a:tbl>
              <a:tblPr/>
              <a:tblGrid>
                <a:gridCol w="465879"/>
                <a:gridCol w="4172796"/>
              </a:tblGrid>
              <a:tr h="28378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추진범위 및 기간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7284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범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위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8000" indent="-10800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내부 데이터의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워너크라이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관련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IOC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값을 기반으로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외부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테이터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상에서 내부 데이터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IOC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값 검색 결과를 기반으로 데이터를 수집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83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간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 </a:t>
                      </a: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개월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98267"/>
              </p:ext>
            </p:extLst>
          </p:nvPr>
        </p:nvGraphicFramePr>
        <p:xfrm>
          <a:off x="4976813" y="2578100"/>
          <a:ext cx="4656137" cy="2300288"/>
        </p:xfrm>
        <a:graphic>
          <a:graphicData uri="http://schemas.openxmlformats.org/drawingml/2006/table">
            <a:tbl>
              <a:tblPr/>
              <a:tblGrid>
                <a:gridCol w="938235"/>
                <a:gridCol w="3717902"/>
              </a:tblGrid>
              <a:tr h="28437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핵심 분석 제공 정보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1091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고려사항</a:t>
                      </a:r>
                      <a:endParaRPr kumimoji="1" lang="ko-KR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연관분석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TF-IDF</a:t>
                      </a:r>
                      <a:endParaRPr kumimoji="1" lang="ko-KR" altLang="en-US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74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분석 방법</a:t>
                      </a:r>
                      <a:endParaRPr kumimoji="1" lang="ko-KR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기계 학습</a:t>
                      </a:r>
                      <a:endParaRPr kumimoji="1" lang="ko-KR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9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산출물표준-파워포인트-가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산출물표준-파워포인트-가로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lnDef>
  </a:objectDefaults>
  <a:extraClrSchemeLst>
    <a:extraClrScheme>
      <a:clrScheme name="산출물표준-파워포인트-가로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출물표준-파워포인트-가로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G:\03.작업관리\04.문서표준\산출물표준-파워포인트-가로.pot</Template>
  <TotalTime>17358</TotalTime>
  <Words>542</Words>
  <Application>Microsoft Office PowerPoint</Application>
  <PresentationFormat>A4 용지(210x297mm)</PresentationFormat>
  <Paragraphs>154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KoPub돋움체 Medium</vt:lpstr>
      <vt:lpstr>굴림</vt:lpstr>
      <vt:lpstr>굴림체</vt:lpstr>
      <vt:lpstr>돋움</vt:lpstr>
      <vt:lpstr>바탕</vt:lpstr>
      <vt:lpstr>바탕체</vt:lpstr>
      <vt:lpstr>휴먼명조</vt:lpstr>
      <vt:lpstr>Arial</vt:lpstr>
      <vt:lpstr>Wingdings</vt:lpstr>
      <vt:lpstr>산출물표준-파워포인트-가로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(주)데이터스트림즈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 시스템 구축 사업</dc:title>
  <dc:subject>문서명</dc:subject>
  <dc:creator>JHYOO</dc:creator>
  <cp:lastModifiedBy>DataStreams</cp:lastModifiedBy>
  <cp:revision>2206</cp:revision>
  <cp:lastPrinted>2017-09-22T07:41:12Z</cp:lastPrinted>
  <dcterms:created xsi:type="dcterms:W3CDTF">2003-12-22T08:07:40Z</dcterms:created>
  <dcterms:modified xsi:type="dcterms:W3CDTF">2017-11-29T11:24:16Z</dcterms:modified>
</cp:coreProperties>
</file>