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89" r:id="rId2"/>
    <p:sldId id="764" r:id="rId3"/>
    <p:sldId id="765" r:id="rId4"/>
    <p:sldId id="786" r:id="rId5"/>
    <p:sldId id="811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1" r:id="rId14"/>
    <p:sldId id="820" r:id="rId15"/>
    <p:sldId id="840" r:id="rId16"/>
    <p:sldId id="841" r:id="rId17"/>
    <p:sldId id="842" r:id="rId18"/>
    <p:sldId id="843" r:id="rId19"/>
    <p:sldId id="832" r:id="rId20"/>
    <p:sldId id="833" r:id="rId21"/>
    <p:sldId id="834" r:id="rId22"/>
    <p:sldId id="835" r:id="rId23"/>
    <p:sldId id="836" r:id="rId24"/>
    <p:sldId id="837" r:id="rId25"/>
    <p:sldId id="838" r:id="rId26"/>
    <p:sldId id="839" r:id="rId27"/>
    <p:sldId id="828" r:id="rId28"/>
    <p:sldId id="829" r:id="rId29"/>
    <p:sldId id="830" r:id="rId30"/>
    <p:sldId id="831" r:id="rId31"/>
  </p:sldIdLst>
  <p:sldSz cx="9906000" cy="6858000" type="A4"/>
  <p:notesSz cx="6797675" cy="9926638"/>
  <p:embeddedFontLst>
    <p:embeddedFont>
      <p:font typeface="Wingdings 2" pitchFamily="18" charset="2"/>
      <p:regular r:id="rId34"/>
    </p:embeddedFont>
    <p:embeddedFont>
      <p:font typeface="휴먼명조" pitchFamily="2" charset="-127"/>
      <p:regular r:id="rId35"/>
    </p:embeddedFont>
    <p:embeddedFont>
      <p:font typeface="맑은 고딕" pitchFamily="50" charset="-127"/>
      <p:regular r:id="rId36"/>
      <p:bold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69">
          <p15:clr>
            <a:srgbClr val="A4A3A4"/>
          </p15:clr>
        </p15:guide>
        <p15:guide id="2" orient="horz" pos="4054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024">
          <p15:clr>
            <a:srgbClr val="A4A3A4"/>
          </p15:clr>
        </p15:guide>
        <p15:guide id="5" orient="horz" pos="4167">
          <p15:clr>
            <a:srgbClr val="A4A3A4"/>
          </p15:clr>
        </p15:guide>
        <p15:guide id="6" pos="5393">
          <p15:clr>
            <a:srgbClr val="A4A3A4"/>
          </p15:clr>
        </p15:guide>
        <p15:guide id="7" pos="6112">
          <p15:clr>
            <a:srgbClr val="A4A3A4"/>
          </p15:clr>
        </p15:guide>
        <p15:guide id="8" pos="166">
          <p15:clr>
            <a:srgbClr val="A4A3A4"/>
          </p15:clr>
        </p15:guide>
        <p15:guide id="9" pos="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EFFF"/>
    <a:srgbClr val="FFFF00"/>
    <a:srgbClr val="000099"/>
    <a:srgbClr val="C9E8FF"/>
    <a:srgbClr val="ABDBFF"/>
    <a:srgbClr val="ECFFD9"/>
    <a:srgbClr val="D5FFAB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84571" autoAdjust="0"/>
  </p:normalViewPr>
  <p:slideViewPr>
    <p:cSldViewPr>
      <p:cViewPr>
        <p:scale>
          <a:sx n="100" d="100"/>
          <a:sy n="100" d="100"/>
        </p:scale>
        <p:origin x="-180" y="-186"/>
      </p:cViewPr>
      <p:guideLst>
        <p:guide orient="horz" pos="569"/>
        <p:guide orient="horz" pos="4054"/>
        <p:guide orient="horz" pos="834"/>
        <p:guide orient="horz" pos="1024"/>
        <p:guide orient="horz" pos="4167"/>
        <p:guide pos="5393"/>
        <p:guide pos="6112"/>
        <p:guide pos="166"/>
        <p:guide pos="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50" y="-126"/>
      </p:cViewPr>
      <p:guideLst>
        <p:guide orient="horz" pos="3126"/>
        <p:guide pos="2141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1E4A38D1-6060-4331-A789-576939C596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28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51462" cy="370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63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1" tIns="46670" rIns="93341" bIns="46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F0799A90-7C36-46A2-A7F5-CF033C6715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702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3891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6328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677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624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2626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9888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8065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22811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6034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22811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726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9455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38052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36784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15719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8280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43549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55909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14782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68796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53900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9000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14688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4223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7612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4320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570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5169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5714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293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문서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8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E9594E87-6173-4FDF-9B2C-F7AF1A4AAA30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핵심과제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1704"/>
            <a:ext cx="1980221" cy="3495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16" y="6496627"/>
            <a:ext cx="1080000" cy="3167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9" y="6527886"/>
            <a:ext cx="1486433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602CC77F-D47A-4EAF-AA4B-8FFD8D865CF9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핵심과제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내용 개체 틀 11"/>
          <p:cNvSpPr txBox="1">
            <a:spLocks/>
          </p:cNvSpPr>
          <p:nvPr userDrawn="1"/>
        </p:nvSpPr>
        <p:spPr>
          <a:xfrm>
            <a:off x="185738" y="482600"/>
            <a:ext cx="8054975" cy="3603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텍스트 개체 틀 15"/>
          <p:cNvSpPr txBox="1">
            <a:spLocks/>
          </p:cNvSpPr>
          <p:nvPr userDrawn="1"/>
        </p:nvSpPr>
        <p:spPr>
          <a:xfrm>
            <a:off x="185738" y="819150"/>
            <a:ext cx="9421812" cy="63976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 kumimoji="1"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16" y="6496627"/>
            <a:ext cx="1080000" cy="3167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9" y="6527886"/>
            <a:ext cx="1486433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287" name="Group 1255"/>
          <p:cNvGraphicFramePr>
            <a:graphicFrameLocks noGrp="1"/>
          </p:cNvGraphicFramePr>
          <p:nvPr/>
        </p:nvGraphicFramePr>
        <p:xfrm>
          <a:off x="6721475" y="4010025"/>
          <a:ext cx="2879726" cy="381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/>
                  </a:extLst>
                </a:gridCol>
                <a:gridCol w="1439863">
                  <a:extLst>
                    <a:ext uri="{9D8B030D-6E8A-4147-A177-3AD203B41FA5}"/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컨설팅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목표모델수립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)</a:t>
                      </a:r>
                      <a:endParaRPr kumimoji="1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077" name="AutoShape 1257"/>
          <p:cNvSpPr>
            <a:spLocks noChangeAspect="1" noChangeArrowheads="1"/>
          </p:cNvSpPr>
          <p:nvPr/>
        </p:nvSpPr>
        <p:spPr bwMode="auto">
          <a:xfrm>
            <a:off x="623888" y="612775"/>
            <a:ext cx="1562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endParaRPr lang="ko-KR" altLang="en-US">
              <a:ea typeface="바탕체" pitchFamily="17" charset="-127"/>
            </a:endParaRPr>
          </a:p>
        </p:txBody>
      </p:sp>
      <p:sp>
        <p:nvSpPr>
          <p:cNvPr id="3078" name="Text Box 1054"/>
          <p:cNvSpPr txBox="1">
            <a:spLocks noChangeArrowheads="1"/>
          </p:cNvSpPr>
          <p:nvPr/>
        </p:nvSpPr>
        <p:spPr bwMode="auto">
          <a:xfrm>
            <a:off x="4254500" y="2166938"/>
            <a:ext cx="534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400" b="1">
                <a:latin typeface="휴먼명조" pitchFamily="2" charset="-127"/>
                <a:ea typeface="휴먼명조" pitchFamily="2" charset="-127"/>
              </a:rPr>
              <a:t>핵심과제 정의서</a:t>
            </a:r>
          </a:p>
        </p:txBody>
      </p:sp>
      <p:sp>
        <p:nvSpPr>
          <p:cNvPr id="3079" name="Text Box 1055"/>
          <p:cNvSpPr txBox="1">
            <a:spLocks noChangeArrowheads="1"/>
          </p:cNvSpPr>
          <p:nvPr/>
        </p:nvSpPr>
        <p:spPr bwMode="auto">
          <a:xfrm>
            <a:off x="5434013" y="2906713"/>
            <a:ext cx="416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000" b="1" dirty="0">
                <a:latin typeface="휴먼명조" pitchFamily="2" charset="-127"/>
                <a:ea typeface="휴먼명조" pitchFamily="2" charset="-127"/>
              </a:rPr>
              <a:t>문서번호 </a:t>
            </a:r>
            <a:r>
              <a:rPr lang="en-US" altLang="ko-KR" sz="2000" b="1" dirty="0">
                <a:latin typeface="휴먼명조" pitchFamily="2" charset="-127"/>
                <a:ea typeface="휴먼명조" pitchFamily="2" charset="-127"/>
              </a:rPr>
              <a:t>: </a:t>
            </a:r>
            <a:r>
              <a:rPr lang="en-US" altLang="ko-KR" sz="2000" b="1" dirty="0" smtClean="0">
                <a:latin typeface="휴먼명조" pitchFamily="2" charset="-127"/>
                <a:ea typeface="휴먼명조" pitchFamily="2" charset="-127"/>
              </a:rPr>
              <a:t>KISA-CTI-BDA-01</a:t>
            </a:r>
            <a:endParaRPr lang="en-US" altLang="ko-KR" sz="2000" b="1" dirty="0">
              <a:latin typeface="휴먼명조" pitchFamily="2" charset="-127"/>
              <a:ea typeface="휴먼명조" pitchFamily="2" charset="-127"/>
            </a:endParaRPr>
          </a:p>
        </p:txBody>
      </p:sp>
      <p:sp>
        <p:nvSpPr>
          <p:cNvPr id="3080" name="Text Box 1057"/>
          <p:cNvSpPr txBox="1">
            <a:spLocks noChangeArrowheads="1"/>
          </p:cNvSpPr>
          <p:nvPr/>
        </p:nvSpPr>
        <p:spPr bwMode="auto">
          <a:xfrm>
            <a:off x="4051300" y="1504904"/>
            <a:ext cx="554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0"/>
            <a:r>
              <a:rPr lang="ko-KR" altLang="en-US" sz="2000" b="1" dirty="0" smtClean="0">
                <a:latin typeface="휴먼명조" pitchFamily="2" charset="-127"/>
                <a:ea typeface="휴먼명조" pitchFamily="2" charset="-127"/>
              </a:rPr>
              <a:t>사이버위협 </a:t>
            </a:r>
            <a:r>
              <a:rPr lang="ko-KR" altLang="en-US" sz="2000" b="1" dirty="0" err="1" smtClean="0">
                <a:latin typeface="휴먼명조" pitchFamily="2" charset="-127"/>
                <a:ea typeface="휴먼명조" pitchFamily="2" charset="-127"/>
              </a:rPr>
              <a:t>인텔리전스</a:t>
            </a:r>
            <a:endParaRPr lang="en-US" altLang="ko-KR" sz="2000" b="1" dirty="0" smtClean="0">
              <a:latin typeface="휴먼명조" pitchFamily="2" charset="-127"/>
              <a:ea typeface="휴먼명조" pitchFamily="2" charset="-127"/>
            </a:endParaRPr>
          </a:p>
          <a:p>
            <a:pPr algn="r" latinLnBrk="0"/>
            <a:r>
              <a:rPr lang="ko-KR" altLang="en-US" sz="2000" b="1" dirty="0" err="1" smtClean="0">
                <a:latin typeface="휴먼명조" pitchFamily="2" charset="-127"/>
                <a:ea typeface="휴먼명조" pitchFamily="2" charset="-127"/>
              </a:rPr>
              <a:t>빅데이터</a:t>
            </a:r>
            <a:r>
              <a:rPr lang="ko-KR" altLang="en-US" sz="2000" b="1" dirty="0" smtClean="0">
                <a:latin typeface="휴먼명조" pitchFamily="2" charset="-127"/>
                <a:ea typeface="휴먼명조" pitchFamily="2" charset="-127"/>
              </a:rPr>
              <a:t> </a:t>
            </a:r>
            <a:r>
              <a:rPr lang="ko-KR" altLang="en-US" sz="2000" b="1" dirty="0" err="1" smtClean="0">
                <a:latin typeface="휴먼명조" pitchFamily="2" charset="-127"/>
                <a:ea typeface="휴먼명조" pitchFamily="2" charset="-127"/>
              </a:rPr>
              <a:t>정보화전략계획</a:t>
            </a:r>
            <a:r>
              <a:rPr lang="ko-KR" altLang="en-US" sz="2000" b="1" dirty="0" smtClean="0">
                <a:latin typeface="휴먼명조" pitchFamily="2" charset="-127"/>
                <a:ea typeface="휴먼명조" pitchFamily="2" charset="-127"/>
              </a:rPr>
              <a:t> 수립</a:t>
            </a:r>
            <a:endParaRPr lang="en-US" altLang="en-US" sz="2000" b="1" dirty="0">
              <a:latin typeface="휴먼명조" pitchFamily="2" charset="-127"/>
              <a:ea typeface="휴먼명조" pitchFamily="2" charset="-127"/>
            </a:endParaRPr>
          </a:p>
        </p:txBody>
      </p:sp>
      <p:sp>
        <p:nvSpPr>
          <p:cNvPr id="3081" name="Text Box 1203"/>
          <p:cNvSpPr txBox="1">
            <a:spLocks noChangeArrowheads="1"/>
          </p:cNvSpPr>
          <p:nvPr/>
        </p:nvSpPr>
        <p:spPr bwMode="auto">
          <a:xfrm>
            <a:off x="6484938" y="3294063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200" b="1" dirty="0" err="1">
                <a:latin typeface="휴먼명조" pitchFamily="2" charset="-127"/>
                <a:ea typeface="휴먼명조" pitchFamily="2" charset="-127"/>
              </a:rPr>
              <a:t>Ver</a:t>
            </a:r>
            <a:r>
              <a:rPr lang="en-US" altLang="ko-KR" sz="1200" b="1" dirty="0">
                <a:latin typeface="휴먼명조" pitchFamily="2" charset="-127"/>
                <a:ea typeface="휴먼명조" pitchFamily="2" charset="-127"/>
              </a:rPr>
              <a:t> </a:t>
            </a:r>
            <a:r>
              <a:rPr lang="en-US" altLang="ko-KR" sz="1200" b="1" dirty="0" smtClean="0">
                <a:latin typeface="휴먼명조" pitchFamily="2" charset="-127"/>
                <a:ea typeface="휴먼명조" pitchFamily="2" charset="-127"/>
              </a:rPr>
              <a:t>1.0</a:t>
            </a:r>
            <a:endParaRPr lang="en-US" altLang="ko-KR" sz="1200" b="1" dirty="0">
              <a:latin typeface="휴먼명조" pitchFamily="2" charset="-127"/>
              <a:ea typeface="휴먼명조" pitchFamily="2" charset="-127"/>
            </a:endParaRPr>
          </a:p>
        </p:txBody>
      </p:sp>
      <p:grpSp>
        <p:nvGrpSpPr>
          <p:cNvPr id="3082" name="그룹 1"/>
          <p:cNvGrpSpPr>
            <a:grpSpLocks/>
          </p:cNvGrpSpPr>
          <p:nvPr/>
        </p:nvGrpSpPr>
        <p:grpSpPr bwMode="auto">
          <a:xfrm>
            <a:off x="263525" y="1728788"/>
            <a:ext cx="9220200" cy="2362200"/>
            <a:chOff x="263016" y="1728208"/>
            <a:chExt cx="9220200" cy="2362200"/>
          </a:xfrm>
        </p:grpSpPr>
        <p:pic>
          <p:nvPicPr>
            <p:cNvPr id="3085" name="Picture 3" descr="sphere01-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21"/>
            <a:stretch>
              <a:fillRect/>
            </a:stretch>
          </p:blipFill>
          <p:spPr bwMode="auto">
            <a:xfrm>
              <a:off x="720216" y="2220731"/>
              <a:ext cx="723900" cy="1377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4" descr="sphere01-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691" y="2565020"/>
              <a:ext cx="685800" cy="68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Line 5"/>
            <p:cNvSpPr>
              <a:spLocks noChangeShapeType="1"/>
            </p:cNvSpPr>
            <p:nvPr/>
          </p:nvSpPr>
          <p:spPr bwMode="auto">
            <a:xfrm>
              <a:off x="1434591" y="1728208"/>
              <a:ext cx="0" cy="23622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Line 6"/>
            <p:cNvSpPr>
              <a:spLocks noChangeShapeType="1"/>
            </p:cNvSpPr>
            <p:nvPr/>
          </p:nvSpPr>
          <p:spPr bwMode="auto">
            <a:xfrm>
              <a:off x="263016" y="2887848"/>
              <a:ext cx="9220200" cy="0"/>
            </a:xfrm>
            <a:prstGeom prst="line">
              <a:avLst/>
            </a:prstGeom>
            <a:noFill/>
            <a:ln w="12700">
              <a:solidFill>
                <a:srgbClr val="178BFF"/>
              </a:solidFill>
              <a:round/>
              <a:headEnd/>
              <a:tailEnd/>
            </a:ln>
            <a:effectLst>
              <a:outerShdw dist="12700" dir="5400000" algn="ctr" rotWithShape="0">
                <a:srgbClr val="93C9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554085"/>
            <a:ext cx="1980221" cy="3495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28" y="6119814"/>
            <a:ext cx="1577988" cy="39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공격의 빈도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등 침해사고 추이 분석정보를 기반으로 발생 가능한 침해위협 선제적 방어체계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구축에 활용함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253342" y="1411244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샘플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향후 악용될  도메인  리스트 추출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314" name="Picture 533" descr="PC 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예측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13" name="그룹 141"/>
          <p:cNvGrpSpPr>
            <a:grpSpLocks/>
          </p:cNvGrpSpPr>
          <p:nvPr/>
        </p:nvGrpSpPr>
        <p:grpSpPr bwMode="auto">
          <a:xfrm>
            <a:off x="3313408" y="2996204"/>
            <a:ext cx="785813" cy="252412"/>
            <a:chOff x="7310454" y="4286256"/>
            <a:chExt cx="785818" cy="25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33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연관 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기법 적용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3"/>
          </p:cNvCxnSpPr>
          <p:nvPr/>
        </p:nvCxnSpPr>
        <p:spPr bwMode="auto">
          <a:xfrm flipV="1">
            <a:off x="4869576" y="2785487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0"/>
            <a:ext cx="1643062" cy="455613"/>
            <a:chOff x="2524108" y="4000504"/>
            <a:chExt cx="1643074" cy="456036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5758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도메인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그룹 분류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리스트 그룹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분류체계 검색 및 </a:t>
              </a:r>
              <a:r>
                <a:rPr lang="en-US" altLang="ko-KR" sz="900" b="1" spc="-10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Cloustering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연관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·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39" name="직선 화살표 연결선 2"/>
          <p:cNvCxnSpPr>
            <a:cxnSpLocks noChangeShapeType="1"/>
            <a:stCxn id="29" idx="3"/>
            <a:endCxn id="12314" idx="1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그룹 분류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랜섬웨어용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악성봇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제어시스템 공격용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게임아이템 탈취용 등 으로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연관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악성코드에서 이용되는 악성도메인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악용될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 예측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샘플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30728" y="523284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80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2.4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(C&amp;C)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등 악용 가능성이 높은 집중 모니터링 대상을 추출하여 악성행위 신속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유포지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경유지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명령제어 서버의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000" kern="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en-US" altLang="ko-KR" sz="1000" dirty="0" err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mks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***.co.**, </a:t>
            </a:r>
            <a:r>
              <a:rPr lang="en-US" altLang="ko-KR" sz="1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miz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*****.co.**, ire***.co.**, the****.**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다수의 악성도메인 등록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정보가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‘*******net @ ****.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om’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동일하며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도메인 등록자는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1,100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여개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도메인을 등록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감염되더라도 암호화 실패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</a:t>
            </a: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1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2.4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명령제어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(C&amp;C)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등 악용 가능성이 높은 집중 모니터링 대상을 추출하여 악성행위 신속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 가능함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253342" y="1411244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샘플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향후 악용될  도메인  리스트 추출 및 모니터링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85487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3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집중 모니터링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등록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7"/>
            <a:ext cx="1579563" cy="388909"/>
            <a:chOff x="4597848" y="4001939"/>
            <a:chExt cx="1579152" cy="388411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2587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도메인 연관 정보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악용 가능성이 높은 집중 모니터링 대상 추출하여 악성행위 신속 탐지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연관정보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악성코드에서 이용되는 악성도메인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악용될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 예측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샘플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0091737" y="3650022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등록자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30728" y="523284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547880" y="52143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신규 등록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5" name="AutoShape 52"/>
          <p:cNvSpPr>
            <a:spLocks noChangeArrowheads="1"/>
          </p:cNvSpPr>
          <p:nvPr/>
        </p:nvSpPr>
        <p:spPr bwMode="auto">
          <a:xfrm>
            <a:off x="1525704" y="2567540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9" name="AutoShape 52"/>
          <p:cNvSpPr>
            <a:spLocks noChangeArrowheads="1"/>
          </p:cNvSpPr>
          <p:nvPr/>
        </p:nvSpPr>
        <p:spPr bwMode="auto">
          <a:xfrm>
            <a:off x="2126984" y="2567540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1585832" y="2345103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latinLnBrk="0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악성코드샘플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2208128" y="2346696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악성코드샘플</a:t>
            </a: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809408" y="2346696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악성코드샘플</a:t>
            </a:r>
          </a:p>
        </p:txBody>
      </p:sp>
      <p:sp>
        <p:nvSpPr>
          <p:cNvPr id="138" name="AutoShape 52"/>
          <p:cNvSpPr>
            <a:spLocks noChangeArrowheads="1"/>
          </p:cNvSpPr>
          <p:nvPr/>
        </p:nvSpPr>
        <p:spPr bwMode="auto">
          <a:xfrm>
            <a:off x="2788392" y="2567540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1585832" y="2736731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latinLnBrk="0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2208128" y="2736731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en-US" altLang="ko-KR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2809408" y="2736731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en-US" altLang="ko-KR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2195966" y="3128360"/>
            <a:ext cx="528990" cy="2096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latinLnBrk="0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등록자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5" name="AutoShape 52"/>
          <p:cNvSpPr>
            <a:spLocks noChangeArrowheads="1"/>
          </p:cNvSpPr>
          <p:nvPr/>
        </p:nvSpPr>
        <p:spPr bwMode="auto">
          <a:xfrm>
            <a:off x="3458482" y="2651130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7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모니터링</a:t>
            </a:r>
            <a:endParaRPr lang="en-US" altLang="ko-KR" sz="7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48" name="직선 화살표 연결선 2"/>
          <p:cNvCxnSpPr>
            <a:cxnSpLocks noChangeShapeType="1"/>
            <a:stCxn id="96" idx="2"/>
            <a:endCxn id="139" idx="0"/>
          </p:cNvCxnSpPr>
          <p:nvPr/>
        </p:nvCxnSpPr>
        <p:spPr bwMode="auto">
          <a:xfrm>
            <a:off x="1850327" y="2554795"/>
            <a:ext cx="0" cy="181936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직선 화살표 연결선 2"/>
          <p:cNvCxnSpPr>
            <a:cxnSpLocks noChangeShapeType="1"/>
            <a:stCxn id="136" idx="2"/>
            <a:endCxn id="140" idx="0"/>
          </p:cNvCxnSpPr>
          <p:nvPr/>
        </p:nvCxnSpPr>
        <p:spPr bwMode="auto">
          <a:xfrm>
            <a:off x="2472623" y="2556388"/>
            <a:ext cx="0" cy="180343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직선 화살표 연결선 2"/>
          <p:cNvCxnSpPr>
            <a:cxnSpLocks noChangeShapeType="1"/>
            <a:stCxn id="137" idx="2"/>
            <a:endCxn id="141" idx="0"/>
          </p:cNvCxnSpPr>
          <p:nvPr/>
        </p:nvCxnSpPr>
        <p:spPr bwMode="auto">
          <a:xfrm>
            <a:off x="3073903" y="2556388"/>
            <a:ext cx="0" cy="180343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꺾인 연결선 12323"/>
          <p:cNvCxnSpPr>
            <a:stCxn id="139" idx="2"/>
            <a:endCxn id="142" idx="0"/>
          </p:cNvCxnSpPr>
          <p:nvPr/>
        </p:nvCxnSpPr>
        <p:spPr bwMode="auto">
          <a:xfrm rot="16200000" flipH="1">
            <a:off x="2064426" y="2732324"/>
            <a:ext cx="181937" cy="610134"/>
          </a:xfrm>
          <a:prstGeom prst="bentConnector3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꺾인 연결선 157"/>
          <p:cNvCxnSpPr>
            <a:stCxn id="140" idx="2"/>
            <a:endCxn id="142" idx="0"/>
          </p:cNvCxnSpPr>
          <p:nvPr/>
        </p:nvCxnSpPr>
        <p:spPr bwMode="auto">
          <a:xfrm rot="5400000">
            <a:off x="2375574" y="3031310"/>
            <a:ext cx="181937" cy="12162"/>
          </a:xfrm>
          <a:prstGeom prst="bentConnector3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꺾인 연결선 160"/>
          <p:cNvCxnSpPr>
            <a:stCxn id="141" idx="2"/>
            <a:endCxn id="142" idx="0"/>
          </p:cNvCxnSpPr>
          <p:nvPr/>
        </p:nvCxnSpPr>
        <p:spPr bwMode="auto">
          <a:xfrm rot="5400000">
            <a:off x="2676214" y="2730670"/>
            <a:ext cx="181937" cy="61344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꺾인 연결선 163"/>
          <p:cNvCxnSpPr>
            <a:stCxn id="142" idx="3"/>
            <a:endCxn id="167" idx="1"/>
          </p:cNvCxnSpPr>
          <p:nvPr/>
        </p:nvCxnSpPr>
        <p:spPr bwMode="auto">
          <a:xfrm flipV="1">
            <a:off x="2724956" y="2980047"/>
            <a:ext cx="809822" cy="253159"/>
          </a:xfrm>
          <a:prstGeom prst="bentConnector3">
            <a:avLst>
              <a:gd name="adj1" fmla="val 82975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39" name="그룹 12338"/>
          <p:cNvGrpSpPr/>
          <p:nvPr/>
        </p:nvGrpSpPr>
        <p:grpSpPr>
          <a:xfrm>
            <a:off x="3534778" y="2647336"/>
            <a:ext cx="695834" cy="665422"/>
            <a:chOff x="3534778" y="2539468"/>
            <a:chExt cx="695834" cy="665422"/>
          </a:xfrm>
        </p:grpSpPr>
        <p:sp>
          <p:nvSpPr>
            <p:cNvPr id="143" name="모서리가 둥근 직사각형 142"/>
            <p:cNvSpPr/>
            <p:nvPr/>
          </p:nvSpPr>
          <p:spPr bwMode="auto">
            <a:xfrm>
              <a:off x="3570056" y="2707464"/>
              <a:ext cx="632595" cy="209692"/>
            </a:xfrm>
            <a:prstGeom prst="roundRect">
              <a:avLst/>
            </a:prstGeom>
            <a:solidFill>
              <a:srgbClr val="DCE9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0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기존 등록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 bwMode="auto">
            <a:xfrm>
              <a:off x="3570056" y="2947976"/>
              <a:ext cx="632595" cy="209692"/>
            </a:xfrm>
            <a:prstGeom prst="roundRect">
              <a:avLst/>
            </a:prstGeom>
            <a:solidFill>
              <a:srgbClr val="DCE9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0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신규 등록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3534778" y="2539468"/>
              <a:ext cx="695834" cy="665422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2340" name="그룹 12339"/>
          <p:cNvGrpSpPr/>
          <p:nvPr/>
        </p:nvGrpSpPr>
        <p:grpSpPr>
          <a:xfrm>
            <a:off x="4351720" y="2346696"/>
            <a:ext cx="527097" cy="568736"/>
            <a:chOff x="4372722" y="2377686"/>
            <a:chExt cx="527097" cy="568736"/>
          </a:xfrm>
        </p:grpSpPr>
        <p:sp>
          <p:nvSpPr>
            <p:cNvPr id="146" name="모서리가 둥근 직사각형 145"/>
            <p:cNvSpPr/>
            <p:nvPr/>
          </p:nvSpPr>
          <p:spPr bwMode="auto">
            <a:xfrm>
              <a:off x="4411848" y="2437644"/>
              <a:ext cx="448712" cy="209692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악성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 bwMode="auto">
            <a:xfrm>
              <a:off x="4411848" y="2678156"/>
              <a:ext cx="448712" cy="209692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악성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4372722" y="2377686"/>
              <a:ext cx="527097" cy="568736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cxnSp>
        <p:nvCxnSpPr>
          <p:cNvPr id="176" name="꺾인 연결선 175"/>
          <p:cNvCxnSpPr>
            <a:stCxn id="145" idx="0"/>
          </p:cNvCxnSpPr>
          <p:nvPr/>
        </p:nvCxnSpPr>
        <p:spPr bwMode="auto">
          <a:xfrm rot="5400000" flipH="1" flipV="1">
            <a:off x="4036399" y="2353654"/>
            <a:ext cx="166179" cy="428774"/>
          </a:xfrm>
          <a:prstGeom prst="bentConnector2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AutoShape 52"/>
          <p:cNvSpPr>
            <a:spLocks noChangeArrowheads="1"/>
          </p:cNvSpPr>
          <p:nvPr/>
        </p:nvSpPr>
        <p:spPr bwMode="auto">
          <a:xfrm>
            <a:off x="3509928" y="2366674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신속한</a:t>
            </a:r>
            <a:endParaRPr lang="en-US" altLang="ko-KR" sz="600" b="1" dirty="0" smtClean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차단처리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2.5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가법요소분해법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향후 발생될 추세 및 계절성분 정보 제공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대피소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인터넷연동구간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은닉사이트 탐지시스템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이메일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악성코드 유포 탐지시스템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싱크홀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허니넷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웹취약점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점검 및 보안도구 보급시스템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지능형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스미싱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사이버트랩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피싱사이트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사이버치료체계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발생 분포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계절성분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제공을 통하여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발생 가능성에 대한 예측 정보 제공으로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정보를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(C-TAS)</a:t>
            </a:r>
          </a:p>
          <a:p>
            <a:pPr marL="0" indent="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내부 데이터 및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2.5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요소분해법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추세 및 계절성분 정보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제공을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통하여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발생 가능성에 대한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정보를 제공함으로써 공격 대응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사이버 위협 발생 분포 및 상호 관련성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향후 발생 가능성에 대한 분석 예측 정보 제공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C-TAS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3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탐색적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발생 분포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Word Cloud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기술통계분석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상관  및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</a:t>
              </a:r>
              <a:r>
                <a:rPr lang="ko-KR" altLang="en-US" sz="900" b="1" spc="-10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시계열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24"/>
            <a:ext cx="1579563" cy="425758"/>
            <a:chOff x="4597848" y="4001939"/>
            <a:chExt cx="1579152" cy="425212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2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상관 분석 및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시계열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 분석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발생 분포 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 정보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Word Cloud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정보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 분석 및 </a:t>
            </a:r>
            <a:r>
              <a:rPr lang="ko-KR" altLang="en-US" sz="110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정보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추세 성분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 성분 등 향후 발생 가능성 분석 정보 제공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TextBox 29"/>
          <p:cNvSpPr txBox="1"/>
          <p:nvPr/>
        </p:nvSpPr>
        <p:spPr bwMode="auto">
          <a:xfrm>
            <a:off x="1465576" y="2366655"/>
            <a:ext cx="1357322" cy="7978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</a:t>
            </a:r>
          </a:p>
          <a:p>
            <a:pPr algn="ctr">
              <a:defRPr/>
            </a:pP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endParaRPr lang="en-US" altLang="ko-KR" sz="8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426215" y="2845674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2" name="Picture 533" descr="PC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 bwMode="auto">
          <a:xfrm>
            <a:off x="4089562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상관 분석 및</a:t>
            </a:r>
            <a:endParaRPr lang="en-US" altLang="ko-KR" sz="10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6" name="그룹 141"/>
          <p:cNvGrpSpPr>
            <a:grpSpLocks/>
          </p:cNvGrpSpPr>
          <p:nvPr/>
        </p:nvGrpSpPr>
        <p:grpSpPr bwMode="auto">
          <a:xfrm>
            <a:off x="3325389" y="2661797"/>
            <a:ext cx="695907" cy="586817"/>
            <a:chOff x="7310454" y="4058018"/>
            <a:chExt cx="695912" cy="480238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8" name="TextBox 29"/>
            <p:cNvSpPr txBox="1"/>
            <p:nvPr/>
          </p:nvSpPr>
          <p:spPr>
            <a:xfrm>
              <a:off x="7434862" y="4058018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탐색적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en-US" altLang="ko-KR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TOP 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9" name="AutoShape 52"/>
          <p:cNvSpPr>
            <a:spLocks noChangeArrowheads="1"/>
          </p:cNvSpPr>
          <p:nvPr/>
        </p:nvSpPr>
        <p:spPr bwMode="auto">
          <a:xfrm>
            <a:off x="1714770" y="3128360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6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MongoDB</a:t>
            </a:r>
            <a:r>
              <a:rPr lang="en-US" altLang="ko-KR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&gt;JSON &gt; R</a:t>
            </a:r>
            <a:endParaRPr lang="en-US" altLang="ko-KR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80" name="직선 화살표 연결선 2"/>
          <p:cNvCxnSpPr>
            <a:cxnSpLocks noChangeShapeType="1"/>
          </p:cNvCxnSpPr>
          <p:nvPr/>
        </p:nvCxnSpPr>
        <p:spPr bwMode="auto">
          <a:xfrm>
            <a:off x="3108132" y="2961090"/>
            <a:ext cx="1037262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40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855966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2.6 </a:t>
            </a:r>
            <a:r>
              <a:rPr lang="en-US" altLang="ko-KR" sz="16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6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분석을 통한 악성 도메인 분류기 및 </a:t>
            </a:r>
            <a:r>
              <a:rPr lang="ko-KR" altLang="en-US" sz="16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알고리즘 성능비교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분석을 통한 악성 도메인 분류기 및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알고리즘 성능비교</a:t>
            </a: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71450" indent="-171450"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Arial" pitchFamily="34" charset="0"/>
              <a:buChar char="•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알려져있는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패턴을 분석해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(open source)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도메인을 생성 후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기술로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학습하고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분류기를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Arial" pitchFamily="34" charset="0"/>
              <a:buChar char="•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기계학습을 통한 도메인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classification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(Black / White)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Arial" pitchFamily="34" charset="0"/>
              <a:buChar char="•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bigram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양성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(White)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위해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Alexa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 사이트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파이썬으로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구현된 몇 가지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알고리즘을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사이트를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참조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오늘날 사이버 범죄의 근원인 악성코드는 광범위한 연구 노력에도 불구하고 여전히 심각하며 감염은 계속 증가하고 있습니다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해커들이 악성코드에 적용한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더욱더 진화하면서 악성 도메인을 생성하고 있으며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그것을 극복하기 위한 대안도 지속하는 발전하는 것이 매우 중요합니다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악석코드로부터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감염된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좀비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제어서버를 효과적으로 차단하는 선제대응 기술을 필요로 합니다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 실험에서는 악성코드 문제를 해결하기 위해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알려져있는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분석해 패턴을 파악하고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그 패턴에 의해 생성된 악성 도메인을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기술로 학습하고 제어서버 도메인을 분류합니다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이는 미래의 악성 도메인 사전 예측을 의미하며 향후 악성 도메인 자동 분류기로 발전할 수 있습니다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해당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성능 및 분류 결과를 분석 합니다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64973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선행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Reverse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Engineering) 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0" indent="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5038725" y="61832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3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503528" y="3236715"/>
            <a:ext cx="2645632" cy="15752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554591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2.6 </a:t>
            </a:r>
            <a:r>
              <a:rPr lang="en-US" altLang="ko-KR" sz="14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4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분석을 통한 악성 도메인 분류기 및 </a:t>
            </a:r>
            <a:r>
              <a:rPr lang="ko-KR" altLang="en-US" sz="1400" b="1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4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알고리즘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성능비교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70657" y="842963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분류기의 처리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흐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름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22271" y="3698087"/>
            <a:ext cx="763955" cy="5879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10568" y="2647336"/>
            <a:ext cx="1654352" cy="2405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3528" y="2347141"/>
            <a:ext cx="1201442" cy="393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en-US" altLang="ko-KR" sz="11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Alexa</a:t>
            </a:r>
            <a:r>
              <a:rPr lang="en-US" altLang="ko-KR" sz="11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</a:t>
            </a:r>
            <a:r>
              <a:rPr lang="en-US" altLang="ko-KR" sz="11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1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</a:t>
            </a:r>
            <a:r>
              <a:rPr lang="en-US" altLang="ko-KR" sz="11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1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사이트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6056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ko-KR" sz="11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endParaRPr lang="en-US" altLang="ko-KR" sz="1100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분석을 통해 파악된 패턴으로 </a:t>
            </a:r>
            <a:r>
              <a:rPr lang="en-US" altLang="ko-KR" sz="1100" b="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Alexa</a:t>
            </a:r>
            <a:r>
              <a:rPr lang="en-US" altLang="ko-KR" sz="1100" b="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b="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</a:t>
            </a:r>
            <a:r>
              <a:rPr lang="en-US" altLang="ko-KR" sz="1100" b="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100" b="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</a:t>
            </a:r>
            <a:r>
              <a:rPr lang="en-US" altLang="ko-KR" sz="1100" b="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b="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사이트를 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도메인으로 생성합니다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ko-KR" sz="1100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ko-KR" sz="11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dga_classification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 생성된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악성도메인을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학습용 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데이터와 테스트용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데이터로 전처리 및 가공하여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알고리즘을 적용하여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(Supervised </a:t>
            </a:r>
            <a:r>
              <a:rPr lang="en-US" altLang="ko-KR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learning)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 및 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분류합니다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22400" indent="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화살표 연결선 8"/>
          <p:cNvCxnSpPr>
            <a:stCxn id="20" idx="2"/>
            <a:endCxn id="15" idx="0"/>
          </p:cNvCxnSpPr>
          <p:nvPr/>
        </p:nvCxnSpPr>
        <p:spPr bwMode="auto">
          <a:xfrm>
            <a:off x="1104249" y="2740708"/>
            <a:ext cx="0" cy="957379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타원 24"/>
          <p:cNvSpPr/>
          <p:nvPr/>
        </p:nvSpPr>
        <p:spPr bwMode="auto">
          <a:xfrm>
            <a:off x="5115642" y="842963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139783" y="2839275"/>
            <a:ext cx="925512" cy="414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057869" y="3525943"/>
            <a:ext cx="1097958" cy="414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 및 테스트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144092" y="4277235"/>
            <a:ext cx="925512" cy="414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</a:t>
            </a:r>
            <a:r>
              <a:rPr lang="ko-KR" altLang="en-US" sz="1100" b="1" kern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" name="꺾인 연결선 17"/>
          <p:cNvCxnSpPr>
            <a:endCxn id="35" idx="1"/>
          </p:cNvCxnSpPr>
          <p:nvPr/>
        </p:nvCxnSpPr>
        <p:spPr bwMode="auto">
          <a:xfrm flipV="1">
            <a:off x="2843210" y="3046502"/>
            <a:ext cx="1296573" cy="949241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stCxn id="35" idx="2"/>
            <a:endCxn id="36" idx="0"/>
          </p:cNvCxnSpPr>
          <p:nvPr/>
        </p:nvCxnSpPr>
        <p:spPr bwMode="auto">
          <a:xfrm>
            <a:off x="4602539" y="3253728"/>
            <a:ext cx="4309" cy="27221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stCxn id="36" idx="2"/>
            <a:endCxn id="37" idx="0"/>
          </p:cNvCxnSpPr>
          <p:nvPr/>
        </p:nvCxnSpPr>
        <p:spPr bwMode="auto">
          <a:xfrm>
            <a:off x="4606848" y="3940396"/>
            <a:ext cx="0" cy="336839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직선 화살표 연결선 64"/>
          <p:cNvCxnSpPr>
            <a:stCxn id="15" idx="3"/>
          </p:cNvCxnSpPr>
          <p:nvPr/>
        </p:nvCxnSpPr>
        <p:spPr bwMode="auto">
          <a:xfrm>
            <a:off x="1486226" y="3992064"/>
            <a:ext cx="340118" cy="3679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1836195" y="3698087"/>
            <a:ext cx="1032416" cy="5879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99710" y="2401115"/>
            <a:ext cx="1012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dga_classification</a:t>
            </a:r>
            <a:endParaRPr lang="en-US" altLang="ko-KR" b="1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3272" y="3002395"/>
            <a:ext cx="89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endParaRPr lang="en-US" altLang="ko-KR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2.7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기대 효과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개대 효과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71450" indent="-171450"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hunting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기계학습을 통해 텍스트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마이닝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기법으로 연관분석을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수행 및 기대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효과를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워너크라이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관련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csv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형태로 생성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상용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인텔리전스인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Aloalto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Autofocuss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워너크라이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관련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수집하고 그와 관련된 나머지 데이터를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 파일을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merge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기존의 침해지표 분석 활동은 침해를 확인하는 용도 또는 사고 대응 성격이 강하였기 때문에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침해지표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(IOC)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분석해 공격 행위의 사전 탐지 및 예측에 한계가 있었습니다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 실험에서는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hunting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수집한 데이터로 학습 데이터를 생성하고 전통적 방식의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한계를 극복하기 위해 기계학습을 사용하며 새로운 통찰을 기대합니다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64973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 및 생성이 수작업으로 이루어짐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연동 등 자동화가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이루어져야 함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상용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인텔리전스인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Aloalto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Autofocuss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Tags, IPs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532104" y="51495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1075786" y="2647336"/>
            <a:ext cx="1743712" cy="25974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2.7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기대 효과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70657" y="842963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200" b="1" u="sng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 분석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흐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름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96356" y="2849813"/>
            <a:ext cx="1002246" cy="5012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</a:t>
            </a:r>
            <a:b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10568" y="2647336"/>
            <a:ext cx="1654352" cy="2405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347404" y="3621285"/>
            <a:ext cx="1092220" cy="393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en-US" altLang="ko-KR" sz="1100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 O C  </a:t>
            </a: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</a:t>
            </a:r>
            <a:r>
              <a:rPr lang="ko-KR" altLang="en-US" sz="1100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</a:t>
            </a:r>
            <a:r>
              <a:rPr lang="en-US" altLang="ko-KR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(Merge)</a:t>
            </a: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6056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ko-KR" sz="11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</a:t>
            </a:r>
            <a:r>
              <a:rPr lang="en-US" altLang="ko-KR" sz="11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hunting</a:t>
            </a: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C-TAS, </a:t>
            </a:r>
            <a:r>
              <a:rPr lang="en-US" altLang="ko-KR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Autofocuss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워너크라이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관련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csv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포멧으로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생성합니다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ko-KR" sz="1100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연관분석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Autofoucs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데이터중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Tag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값과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대상으로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 class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대역으로 전처리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하고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변수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해쉬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(md5), Tag, IP)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빈발 패턴을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찾기 위해 연관분석을 수행 하였습니다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122400" indent="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32104" y="51495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139783" y="2839275"/>
            <a:ext cx="925512" cy="414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057869" y="3525943"/>
            <a:ext cx="1097958" cy="414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빈발패턴 추출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144092" y="4277235"/>
            <a:ext cx="925512" cy="4144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</a:t>
            </a:r>
            <a:r>
              <a:rPr lang="ko-KR" altLang="en-US" sz="1100" b="1" kern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</a:t>
            </a:r>
            <a:endParaRPr lang="en-US" altLang="ko-KR" sz="11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" name="꺾인 연결선 17"/>
          <p:cNvCxnSpPr>
            <a:stCxn id="20" idx="3"/>
            <a:endCxn id="35" idx="1"/>
          </p:cNvCxnSpPr>
          <p:nvPr/>
        </p:nvCxnSpPr>
        <p:spPr bwMode="auto">
          <a:xfrm flipV="1">
            <a:off x="2439624" y="3046502"/>
            <a:ext cx="1700159" cy="771567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stCxn id="35" idx="2"/>
            <a:endCxn id="36" idx="0"/>
          </p:cNvCxnSpPr>
          <p:nvPr/>
        </p:nvCxnSpPr>
        <p:spPr bwMode="auto">
          <a:xfrm>
            <a:off x="4602539" y="3253728"/>
            <a:ext cx="4309" cy="27221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stCxn id="36" idx="2"/>
            <a:endCxn id="37" idx="0"/>
          </p:cNvCxnSpPr>
          <p:nvPr/>
        </p:nvCxnSpPr>
        <p:spPr bwMode="auto">
          <a:xfrm>
            <a:off x="4606848" y="3940396"/>
            <a:ext cx="0" cy="336839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직선 화살표 연결선 64"/>
          <p:cNvCxnSpPr>
            <a:stCxn id="15" idx="2"/>
            <a:endCxn id="20" idx="0"/>
          </p:cNvCxnSpPr>
          <p:nvPr/>
        </p:nvCxnSpPr>
        <p:spPr bwMode="auto">
          <a:xfrm flipH="1">
            <a:off x="1893514" y="3351017"/>
            <a:ext cx="3965" cy="270268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1396356" y="4282693"/>
            <a:ext cx="1002246" cy="481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Autofocus</a:t>
            </a:r>
            <a:b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외부데이터</a:t>
            </a:r>
            <a:r>
              <a:rPr lang="en-US" altLang="ko-KR" sz="11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99710" y="2401115"/>
            <a:ext cx="634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연관분</a:t>
            </a:r>
            <a:r>
              <a:rPr lang="ko-KR" altLang="en-US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석</a:t>
            </a:r>
            <a:endParaRPr lang="en-US" altLang="ko-KR" b="1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5530" y="2413016"/>
            <a:ext cx="88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hunting</a:t>
            </a:r>
            <a:endParaRPr lang="en-US" altLang="ko-KR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0" name="직선 화살표 연결선 29"/>
          <p:cNvCxnSpPr>
            <a:stCxn id="68" idx="0"/>
            <a:endCxn id="20" idx="2"/>
          </p:cNvCxnSpPr>
          <p:nvPr/>
        </p:nvCxnSpPr>
        <p:spPr bwMode="auto">
          <a:xfrm flipH="1" flipV="1">
            <a:off x="1893514" y="4014852"/>
            <a:ext cx="3965" cy="26784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3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2.8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(Co-occurrence)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발생되는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 있는 악성 도메인 추출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공격발생전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데이터를 통한 공격 사전 탐지 및 수집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발생일시별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IP, ASN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발생일시별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사이버 위협 도메인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전반의 도메인 및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단일의 관련된 데이터소스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 모델 적용 악의적인 도메인 검색 및 예측함으로써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C&amp;C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IP, ASN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도메인 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0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6"/>
          <p:cNvSpPr txBox="1">
            <a:spLocks noChangeArrowheads="1"/>
          </p:cNvSpPr>
          <p:nvPr/>
        </p:nvSpPr>
        <p:spPr bwMode="auto">
          <a:xfrm>
            <a:off x="4152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바탕체" pitchFamily="17" charset="-127"/>
                <a:ea typeface="바탕체" pitchFamily="17" charset="-127"/>
              </a:rPr>
              <a:t>개 정 이 력</a:t>
            </a:r>
          </a:p>
        </p:txBody>
      </p:sp>
      <p:graphicFrame>
        <p:nvGraphicFramePr>
          <p:cNvPr id="79166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70695"/>
              </p:ext>
            </p:extLst>
          </p:nvPr>
        </p:nvGraphicFramePr>
        <p:xfrm>
          <a:off x="900113" y="1241425"/>
          <a:ext cx="8108950" cy="4953000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/>
                  </a:extLst>
                </a:gridCol>
                <a:gridCol w="1552575">
                  <a:extLst>
                    <a:ext uri="{9D8B030D-6E8A-4147-A177-3AD203B41FA5}"/>
                  </a:extLst>
                </a:gridCol>
                <a:gridCol w="3738562">
                  <a:extLst>
                    <a:ext uri="{9D8B030D-6E8A-4147-A177-3AD203B41FA5}"/>
                  </a:extLst>
                </a:gridCol>
                <a:gridCol w="1022350">
                  <a:extLst>
                    <a:ext uri="{9D8B030D-6E8A-4147-A177-3AD203B41FA5}"/>
                  </a:extLst>
                </a:gridCol>
                <a:gridCol w="954088">
                  <a:extLst>
                    <a:ext uri="{9D8B030D-6E8A-4147-A177-3AD203B41FA5}"/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버전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변경내용</a:t>
                      </a:r>
                      <a:endParaRPr kumimoji="1" lang="ko-KR" altLang="en-US" sz="12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승인자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0.1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2017.11.09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0.9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2017.11.17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핵심과제 정의 추가 보완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2017.11.24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내용 보완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2.8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(Co-occurrence)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전반의 도메인 및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단일의 관련된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데이터소스을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통계분석 적용하여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발생되는 도메인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 있는 악성 도메인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검색 및 예측함으로써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악의 적인 도메인 추출  및  모니터링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가능성이 있는 도메인 예측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인터넷 전반의 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데이터 소스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56008"/>
            <a:chOff x="2524108" y="4000504"/>
            <a:chExt cx="1643074" cy="456431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615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동시발생 모델 분석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(Gap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771151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발생되는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있는 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통계분석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악의적인 도메인 탐지 및 예측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소스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IP, URL, ASN)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 분석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(Gap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 되는 도메인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있는 악성 도메인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탐지 및 예측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탐지 분석을 통하여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 추출 및 예측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63656" y="5575075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875" y="2428875"/>
            <a:ext cx="3167061" cy="8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2.9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요청양이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알려져 있는 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같은 패턴과 이를 통한 사전 공격 예측 및 예측 패턴을 이용한 유사패턴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음파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노래 패턴 분석 하기 위한 수학적 개념 사용하여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트래픽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스파이크 감지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또는 악용 키트를 사용하여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자주 찾는 단일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 또는 도메인의 현재 의심스러운 행동을 탐지하여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공격시작에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대한 단서 추출함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 도출 및 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공격유형별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전반의 도메인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패턴과 공격유형별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분석하여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유사한 패턴 도출 함으로써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악의적인 도메인 검색 및 예측함으로써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C&amp;C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유형별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피싱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등의 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DNS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2.9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전반의 도메인 및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단일의 관련된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데이터소스을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DNS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요청양이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알려져 있는 공격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킷트와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같은 패턴과 이를 통한 사전 공격 예측 및 예측 패턴을 이용한 유사패턴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검색 및 예측함으로써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악성공격유형별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DNS </a:t>
            </a:r>
            <a:r>
              <a:rPr lang="ko-KR" altLang="en-US" sz="800" spc="-100" dirty="0" err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요청량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 패턴과  유사한 패턴 추출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 도메인 예측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Pandora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Music Genome Project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56008"/>
            <a:chOff x="2524108" y="4000504"/>
            <a:chExt cx="1643074" cy="456431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615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스파이크 랭크 모델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하위 시스템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악의적인 도메인 탐지 및 예측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소스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r>
              <a:rPr lang="en-US" altLang="ko-KR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악성공격유형별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스파크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랭크 모델 분석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패턴과 유사한 패턴 도출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공격에 사용되는 도메인은 일정 기간 동안 안 살아 있기 때문에 패턴이 훨씬 더 빠르고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 짧음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탐지 및 예측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가짜 소프트웨어 또는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피싱외에도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Angler, RIG, Nuclear exploit kit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같은 최신 악성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멀웨어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캠페인을 탐지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악용 사례 키트 캠페인은 암호화된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ransomware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은행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트로이 목마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infostealer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부터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 사기에 사용되는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봇에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이르기까지 악성 코드 제거 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127682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공격유형별 </a:t>
            </a:r>
            <a:r>
              <a:rPr lang="en-US" altLang="ko-KR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9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9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9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875" y="2353981"/>
            <a:ext cx="3167061" cy="92775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2487752" y="487207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탐지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487752" y="523610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히스토리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487752" y="55718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Qtype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487752" y="59358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레코드 필터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2.10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연결된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 다른 부분 검증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 서버에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되고 있는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Fingerpint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가지고 공유하는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이런 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차단 및 연관된 도메인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도메인과 연결된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도메인과 연결된 같은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Fingerpirnt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가지는 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 도메인 도출 및 차단함으로써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도메인과 연결된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9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2.10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전반의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동일 도메인에 연결된 동일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갖는 의심스러운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 도출 및 차단을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검색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동일한 도메인을 사용하는  동일한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Fingerprint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를 갖는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의심스러운 </a:t>
            </a:r>
            <a:r>
              <a: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IP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도출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차단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의심스러운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2"/>
            <a:ext cx="1643062" cy="622720"/>
            <a:chOff x="2524108" y="4000504"/>
            <a:chExt cx="1643074" cy="62329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593020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동일 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Fingerprint IP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771151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도메인 사용하는 동일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IP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유사</a:t>
              </a:r>
              <a:r>
                <a:rPr lang="ko-KR" altLang="en-US" sz="9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성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심스러운 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IP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탐지 및 차단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Fingerprint</a:t>
            </a: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IP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동일 도메인 사용하는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공격에 사용되는 도메인은 일정 기간 동안 안 살아 있기 때문에 패턴이 훨씬 더 빠르고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 짧음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</a:t>
            </a:r>
            <a:r>
              <a:rPr lang="en-US" altLang="ko-KR" sz="11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동일 도메인 사용하는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들의 동일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갖는 경우 의심스러운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추출 및 차단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Fingerprint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탐색적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69" name="그룹 141"/>
          <p:cNvGrpSpPr>
            <a:grpSpLocks/>
          </p:cNvGrpSpPr>
          <p:nvPr/>
        </p:nvGrpSpPr>
        <p:grpSpPr bwMode="auto">
          <a:xfrm>
            <a:off x="3209288" y="2587208"/>
            <a:ext cx="1158565" cy="252412"/>
            <a:chOff x="7310454" y="4286256"/>
            <a:chExt cx="795016" cy="2520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1" name="TextBox 29"/>
            <p:cNvSpPr txBox="1"/>
            <p:nvPr/>
          </p:nvSpPr>
          <p:spPr>
            <a:xfrm>
              <a:off x="753396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동일 </a:t>
              </a:r>
              <a:r>
                <a:rPr lang="en-US" altLang="ko-KR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Fingerprint IP</a:t>
              </a: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 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2" name="직선 화살표 연결선 2"/>
          <p:cNvCxnSpPr>
            <a:cxnSpLocks noChangeShapeType="1"/>
            <a:stCxn id="67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Fingerprint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2.11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위치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분석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000" dirty="0" err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서버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(28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곳 이상의 나라에서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 정보와 도메인을 요청하는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미국에 거주하는 사용자만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.RU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요청하는 경우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다수 국가에서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호스트 인프라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지역정보와 도메인을 요청하는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미국에 거주하는 사용자만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.RU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요청하는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 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 및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2.11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서버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(28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곳 이상의 나라에서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정보와 도메인을 요청하는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미국에 거주하는 사용자만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.RU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요청하는 경우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네트워크 지역 정보와 도메인을 요청하는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IP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주소의 물리적 거리 분석으로 </a:t>
            </a:r>
            <a:r>
              <a:rPr lang="ko-KR" altLang="en-US" sz="800" spc="-100" dirty="0" err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의심스로운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IP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도출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차단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56" y="4476750"/>
            <a:ext cx="1366182" cy="250825"/>
            <a:chOff x="7310454" y="4286256"/>
            <a:chExt cx="1049423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82118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국가 코드</a:t>
              </a: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, 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지 역 코드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91" y="3949704"/>
            <a:ext cx="1826203" cy="424684"/>
            <a:chOff x="2524108" y="4000504"/>
            <a:chExt cx="1826215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189777" y="4030782"/>
              <a:ext cx="1160546" cy="252547"/>
            </a:xfrm>
            <a:prstGeom prst="rect">
              <a:avLst/>
            </a:prstGeom>
            <a:ln>
              <a:noFill/>
            </a:ln>
          </p:spPr>
          <p:txBody>
            <a:bodyPr wrap="square"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물리적 거리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771151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곳에서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호스팅되는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서버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주소를 갖는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499" y="4476750"/>
            <a:ext cx="1079915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차이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심스러운 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IP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탐지 및 차단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국가 코드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물리적 거리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곳에서 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호스팅되는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서버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주소를 갖는 도메인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지역정보와 도메인을 요청하는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주소으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물리적 거리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곳에서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호스팅되는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서버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주소를 갖는 도메인 분석으로 의심스러운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 및 차단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지역정보와 도메인을 요청하는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주소으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물리적 거리 분석으로 의심스러운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추출 및 차단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국가 코드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90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지역 코드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7880" y="5232840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 정보와 도메인을 요청하는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차이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141"/>
          <p:cNvGrpSpPr>
            <a:grpSpLocks/>
          </p:cNvGrpSpPr>
          <p:nvPr/>
        </p:nvGrpSpPr>
        <p:grpSpPr bwMode="auto">
          <a:xfrm>
            <a:off x="3209288" y="2647336"/>
            <a:ext cx="932355" cy="252412"/>
            <a:chOff x="7310454" y="4286256"/>
            <a:chExt cx="785818" cy="2520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2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물리적 거리 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4" name="직선 화살표 연결선 2"/>
          <p:cNvCxnSpPr>
            <a:cxnSpLocks noChangeShapeType="1"/>
            <a:stCxn id="68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지역코드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8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국가 코드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0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2.12 DGA(Domain Generation Algorithm)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자동으로 사전예측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pPr latinLnBrk="0"/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앞으로 사용될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100,000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이상의 도메인 예측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등록되어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있지 않은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수백만개의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관찰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알려져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알고리즘과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통한 분석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 판단된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설정 정보와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지속적으로 관찰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수천개의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악성코드에서 사용되는 도메인과 향후 앞으로 사용될 도메인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에니지니어링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자동화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자동으로 사전예측 및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설정 정보와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사용 도메인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사용될 도메인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2.12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앞으로 사용될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100,000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이상의 도메인 예측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자동으로 사전예측 차단함으로써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C&amp;C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도메인을 자동으로 사전예측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차단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의심스러운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DGA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유사</a:t>
              </a:r>
              <a:r>
                <a:rPr lang="ko-KR" altLang="en-US" sz="9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성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7"/>
            <a:ext cx="1579563" cy="388909"/>
            <a:chOff x="4597848" y="4001939"/>
            <a:chExt cx="1579152" cy="388411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2587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C&amp;C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도메인 사전 예측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사전 예측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자동 사전 예측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127682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ctr">
              <a:lnSpc>
                <a:spcPts val="1300"/>
              </a:lnSpc>
              <a:defRPr/>
            </a:pPr>
            <a:r>
              <a:rPr lang="en-US" altLang="ko-KR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en-US" altLang="ko-KR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7880" y="5316196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유사성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141"/>
          <p:cNvGrpSpPr>
            <a:grpSpLocks/>
          </p:cNvGrpSpPr>
          <p:nvPr/>
        </p:nvGrpSpPr>
        <p:grpSpPr bwMode="auto">
          <a:xfrm>
            <a:off x="3313408" y="2635436"/>
            <a:ext cx="785813" cy="252412"/>
            <a:chOff x="7310454" y="4286256"/>
            <a:chExt cx="785818" cy="2520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2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</a:t>
              </a:r>
              <a:r>
                <a:rPr lang="en-US" altLang="ko-KR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DGA </a:t>
              </a: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실시간 </a:t>
              </a:r>
              <a:r>
                <a:rPr lang="en-US" altLang="ko-KR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DNS 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로그 </a:t>
              </a:r>
              <a:r>
                <a:rPr lang="ko-KR" altLang="en-US" sz="800" b="1" spc="-10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스트림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4" name="직선 화살표 연결선 2"/>
          <p:cNvCxnSpPr>
            <a:cxnSpLocks noChangeShapeType="1"/>
            <a:stCxn id="68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정보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8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정보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8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분석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분석 데이터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도메인 활용 빈도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인프라의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레코드 데이터 정보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000" dirty="0" smtClean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 정보</a:t>
            </a:r>
            <a:endParaRPr lang="en-US" altLang="ko-KR" sz="1000" dirty="0" smtClean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dirty="0" err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(DNS, IP, C2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없음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TOR)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유무 분석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인프라와 연결된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 및 지불메시지 유무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암호화 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특성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도메인 활용 빈도 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152900" y="47625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휴먼명조" pitchFamily="2" charset="-127"/>
                <a:ea typeface="휴먼명조" pitchFamily="2" charset="-127"/>
              </a:rPr>
              <a:t>목    차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2913" y="1222375"/>
            <a:ext cx="9139237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분석과제 도출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………………………………………………………………………………………………………………  3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핵심과제 정의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………………………………………………………………………………………………………………  4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  4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2.1.1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  4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2.1.2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 5   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2.2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                                                   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6</a:t>
            </a:r>
            <a:endParaRPr lang="en-US" altLang="ko-KR" sz="110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2.3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8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2.4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 10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2.5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상관분석           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  12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2.6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1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4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2.7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분서 기대효과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 16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2.8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(Co-occurrence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                                         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18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2.9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20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2.10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22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2.11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                                                                                 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24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2.12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26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2.13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분석                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28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인프라의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레코드 데이터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정보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 정보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암호화 키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(DNS, IP, C2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없음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TOR)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유무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정보를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 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악성코드 특성 정보를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의심스러운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탐색적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탐색적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특성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727200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악성코드 특성 정보 공유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 메시지 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탐색적 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정보 공유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도출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 정보 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63656" y="5491719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탐색적 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141"/>
          <p:cNvGrpSpPr>
            <a:grpSpLocks/>
          </p:cNvGrpSpPr>
          <p:nvPr/>
        </p:nvGrpSpPr>
        <p:grpSpPr bwMode="auto">
          <a:xfrm>
            <a:off x="3313408" y="2996204"/>
            <a:ext cx="785813" cy="252412"/>
            <a:chOff x="7310454" y="4286256"/>
            <a:chExt cx="785818" cy="2520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2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특성  분석</a:t>
              </a:r>
              <a:endPara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4" name="직선 화살표 연결선 2"/>
          <p:cNvCxnSpPr>
            <a:cxnSpLocks noChangeShapeType="1"/>
            <a:stCxn id="67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8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4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분석과제 도출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endParaRPr lang="ko-KR" altLang="en-US">
              <a:ea typeface="바탕체" pitchFamily="17" charset="-127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endParaRPr lang="ko-KR" altLang="en-US">
              <a:ea typeface="바탕체" pitchFamily="17" charset="-127"/>
            </a:endParaRPr>
          </a:p>
        </p:txBody>
      </p:sp>
      <p:sp>
        <p:nvSpPr>
          <p:cNvPr id="6149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현황분석 및  데이터 요구사항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분석을 통해 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『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사이버위협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빅데이터정보화전략계획수립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』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위한 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분석과제를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</a:t>
            </a:r>
          </a:p>
        </p:txBody>
      </p:sp>
      <p:sp>
        <p:nvSpPr>
          <p:cNvPr id="6150" name="TextBox 47"/>
          <p:cNvSpPr txBox="1">
            <a:spLocks noChangeArrowheads="1"/>
          </p:cNvSpPr>
          <p:nvPr/>
        </p:nvSpPr>
        <p:spPr bwMode="auto">
          <a:xfrm>
            <a:off x="261938" y="1628775"/>
            <a:ext cx="4826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lang="ko-KR" altLang="en-US" sz="1300" b="1" u="sng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시사점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3525" y="2046056"/>
            <a:ext cx="396000" cy="4208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tabLst>
                <a:tab pos="93663" algn="l"/>
              </a:tabLst>
              <a:defRPr/>
            </a:pPr>
            <a:r>
              <a:rPr kumimoji="0" lang="ko-KR" altLang="en-US" sz="1100" b="1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</a:t>
            </a:r>
            <a:r>
              <a:rPr kumimoji="0" lang="ko-KR" altLang="en-US" sz="1100" b="1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원천 정보</a:t>
            </a:r>
            <a:endParaRPr kumimoji="0" lang="ko-KR" altLang="en-US" sz="1100" b="1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62" name="TextBox 60"/>
          <p:cNvSpPr txBox="1">
            <a:spLocks noChangeArrowheads="1"/>
          </p:cNvSpPr>
          <p:nvPr/>
        </p:nvSpPr>
        <p:spPr bwMode="auto">
          <a:xfrm>
            <a:off x="7317367" y="6226175"/>
            <a:ext cx="23695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0"/>
            <a:r>
              <a:rPr lang="en-US" altLang="ko-KR" sz="900" b="1" dirty="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r>
              <a:rPr lang="en-US" altLang="ko-KR" sz="900" b="1" dirty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9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9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900" b="1" dirty="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en-US" altLang="ko-KR" sz="900" b="1" dirty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9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ko-KR" altLang="en-US" sz="9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분석과제 진행 상황에 따라 추가 예정</a:t>
            </a:r>
            <a:endParaRPr lang="ko-KR" altLang="en-US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6156325" y="2052638"/>
            <a:ext cx="3441700" cy="2873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6156325" y="2373313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Rectangle 20"/>
          <p:cNvSpPr>
            <a:spLocks noChangeArrowheads="1"/>
          </p:cNvSpPr>
          <p:nvPr/>
        </p:nvSpPr>
        <p:spPr bwMode="auto">
          <a:xfrm>
            <a:off x="6156325" y="2733675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6156325" y="3824288"/>
            <a:ext cx="3441700" cy="2873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6156325" y="4140200"/>
            <a:ext cx="3441700" cy="2873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기대효과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6156325" y="4467225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Co-occurrence)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5" name="Rectangle 20"/>
          <p:cNvSpPr>
            <a:spLocks noChangeArrowheads="1"/>
          </p:cNvSpPr>
          <p:nvPr/>
        </p:nvSpPr>
        <p:spPr bwMode="auto">
          <a:xfrm>
            <a:off x="6156325" y="3095625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6156325" y="5200650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</a:t>
            </a: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6156325" y="5570538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분석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5767388" y="2052638"/>
            <a:ext cx="349250" cy="2873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5767388" y="2373313"/>
            <a:ext cx="349250" cy="3222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5767388" y="2733675"/>
            <a:ext cx="349250" cy="3222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5767388" y="3095625"/>
            <a:ext cx="349250" cy="3206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5767388" y="3824288"/>
            <a:ext cx="3492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5767388" y="4151313"/>
            <a:ext cx="349250" cy="2873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5767388" y="4467225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5767388" y="5200650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5767388" y="5570538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156325" y="3459163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156325" y="4838700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6156325" y="5930900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en-US" altLang="ko-KR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765800" y="3462338"/>
            <a:ext cx="349250" cy="3206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5764213" y="4838700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775325" y="5930900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95033" y="2078552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kumimoji="0" lang="en-US" altLang="ko-KR" sz="12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95033" y="3143930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2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95033" y="4209308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외부기관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95033" y="5274686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noProof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endParaRPr kumimoji="0" lang="en-US" altLang="ko-KR" sz="1200" b="1" kern="0" noProof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직선 연결선 5"/>
          <p:cNvCxnSpPr>
            <a:stCxn id="56" idx="3"/>
            <a:endCxn id="78" idx="1"/>
          </p:cNvCxnSpPr>
          <p:nvPr/>
        </p:nvCxnSpPr>
        <p:spPr bwMode="auto">
          <a:xfrm flipV="1">
            <a:off x="5013128" y="2196307"/>
            <a:ext cx="754260" cy="3568544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8" name="직선 연결선 7"/>
          <p:cNvCxnSpPr>
            <a:stCxn id="55" idx="3"/>
            <a:endCxn id="79" idx="1"/>
          </p:cNvCxnSpPr>
          <p:nvPr/>
        </p:nvCxnSpPr>
        <p:spPr bwMode="auto">
          <a:xfrm flipV="1">
            <a:off x="5013128" y="2534444"/>
            <a:ext cx="754260" cy="2165029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0" name="직선 연결선 9"/>
          <p:cNvCxnSpPr>
            <a:stCxn id="47" idx="3"/>
            <a:endCxn id="80" idx="1"/>
          </p:cNvCxnSpPr>
          <p:nvPr/>
        </p:nvCxnSpPr>
        <p:spPr bwMode="auto">
          <a:xfrm>
            <a:off x="5013128" y="2568717"/>
            <a:ext cx="754260" cy="32609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2" name="직선 연결선 11"/>
          <p:cNvCxnSpPr>
            <a:stCxn id="54" idx="3"/>
            <a:endCxn id="80" idx="1"/>
          </p:cNvCxnSpPr>
          <p:nvPr/>
        </p:nvCxnSpPr>
        <p:spPr bwMode="auto">
          <a:xfrm flipV="1">
            <a:off x="5013128" y="2894807"/>
            <a:ext cx="754260" cy="739288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4" name="직선 연결선 13"/>
          <p:cNvCxnSpPr>
            <a:stCxn id="55" idx="3"/>
            <a:endCxn id="80" idx="1"/>
          </p:cNvCxnSpPr>
          <p:nvPr/>
        </p:nvCxnSpPr>
        <p:spPr bwMode="auto">
          <a:xfrm flipV="1">
            <a:off x="5013128" y="2894807"/>
            <a:ext cx="754260" cy="1804666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6" name="직선 연결선 15"/>
          <p:cNvCxnSpPr>
            <a:stCxn id="47" idx="3"/>
            <a:endCxn id="81" idx="1"/>
          </p:cNvCxnSpPr>
          <p:nvPr/>
        </p:nvCxnSpPr>
        <p:spPr bwMode="auto">
          <a:xfrm>
            <a:off x="5013128" y="2568717"/>
            <a:ext cx="754260" cy="687246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8" name="직선 연결선 17"/>
          <p:cNvCxnSpPr>
            <a:stCxn id="55" idx="3"/>
            <a:endCxn id="81" idx="1"/>
          </p:cNvCxnSpPr>
          <p:nvPr/>
        </p:nvCxnSpPr>
        <p:spPr bwMode="auto">
          <a:xfrm flipV="1">
            <a:off x="5013128" y="3255963"/>
            <a:ext cx="754260" cy="144351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0" name="직선 연결선 19"/>
          <p:cNvCxnSpPr>
            <a:stCxn id="54" idx="3"/>
            <a:endCxn id="81" idx="1"/>
          </p:cNvCxnSpPr>
          <p:nvPr/>
        </p:nvCxnSpPr>
        <p:spPr bwMode="auto">
          <a:xfrm flipV="1">
            <a:off x="5013128" y="3255963"/>
            <a:ext cx="754260" cy="37813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4" name="직선 연결선 23"/>
          <p:cNvCxnSpPr>
            <a:stCxn id="55" idx="3"/>
            <a:endCxn id="82" idx="1"/>
          </p:cNvCxnSpPr>
          <p:nvPr/>
        </p:nvCxnSpPr>
        <p:spPr bwMode="auto">
          <a:xfrm flipV="1">
            <a:off x="5013128" y="3967163"/>
            <a:ext cx="754260" cy="73231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6" name="직선 연결선 25"/>
          <p:cNvCxnSpPr>
            <a:stCxn id="55" idx="3"/>
            <a:endCxn id="83" idx="1"/>
          </p:cNvCxnSpPr>
          <p:nvPr/>
        </p:nvCxnSpPr>
        <p:spPr bwMode="auto">
          <a:xfrm flipV="1">
            <a:off x="5013128" y="4294982"/>
            <a:ext cx="754260" cy="404491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8" name="직선 연결선 27"/>
          <p:cNvCxnSpPr>
            <a:stCxn id="55" idx="3"/>
            <a:endCxn id="84" idx="1"/>
          </p:cNvCxnSpPr>
          <p:nvPr/>
        </p:nvCxnSpPr>
        <p:spPr bwMode="auto">
          <a:xfrm flipV="1">
            <a:off x="5013128" y="4629150"/>
            <a:ext cx="754260" cy="70323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30" name="직선 연결선 29"/>
          <p:cNvCxnSpPr>
            <a:stCxn id="55" idx="3"/>
            <a:endCxn id="49" idx="1"/>
          </p:cNvCxnSpPr>
          <p:nvPr/>
        </p:nvCxnSpPr>
        <p:spPr bwMode="auto">
          <a:xfrm>
            <a:off x="5013128" y="4699473"/>
            <a:ext cx="751085" cy="30115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33" name="직선 연결선 32"/>
          <p:cNvCxnSpPr>
            <a:stCxn id="55" idx="3"/>
            <a:endCxn id="85" idx="1"/>
          </p:cNvCxnSpPr>
          <p:nvPr/>
        </p:nvCxnSpPr>
        <p:spPr bwMode="auto">
          <a:xfrm>
            <a:off x="5013128" y="4699473"/>
            <a:ext cx="754260" cy="66310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1" name="직선 연결선 50"/>
          <p:cNvCxnSpPr>
            <a:endCxn id="86" idx="1"/>
          </p:cNvCxnSpPr>
          <p:nvPr/>
        </p:nvCxnSpPr>
        <p:spPr bwMode="auto">
          <a:xfrm>
            <a:off x="5013128" y="4691688"/>
            <a:ext cx="754260" cy="1040775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3" name="직선 연결선 52"/>
          <p:cNvCxnSpPr>
            <a:endCxn id="50" idx="1"/>
          </p:cNvCxnSpPr>
          <p:nvPr/>
        </p:nvCxnSpPr>
        <p:spPr bwMode="auto">
          <a:xfrm>
            <a:off x="5013128" y="4691688"/>
            <a:ext cx="762197" cy="1401137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7" name="직선 연결선 56"/>
          <p:cNvCxnSpPr>
            <a:endCxn id="48" idx="1"/>
          </p:cNvCxnSpPr>
          <p:nvPr/>
        </p:nvCxnSpPr>
        <p:spPr bwMode="auto">
          <a:xfrm flipV="1">
            <a:off x="5013128" y="3622676"/>
            <a:ext cx="752672" cy="407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8" name="직선 연결선 57"/>
          <p:cNvCxnSpPr>
            <a:endCxn id="48" idx="1"/>
          </p:cNvCxnSpPr>
          <p:nvPr/>
        </p:nvCxnSpPr>
        <p:spPr bwMode="auto">
          <a:xfrm>
            <a:off x="5040532" y="2587208"/>
            <a:ext cx="725268" cy="1035468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분석을 통해 사이버공격 모의 정황 사전파악 및 집중 모니터링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공격 탐지 및   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인터넷에 게재된 사이버 공격모의 키워드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해커그룹이 주로 사용하는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‘anon~’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유사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계정명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해커그룹을 상징하는 특정심볼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어나니머스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가면 등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’,‘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주요 키워드를 이용해 공격모의 정보 수집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금융기관 대상 사이버공격 대비태세 강화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한국은행 등 유관기관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기재부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사이버안전센터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금융보안원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 공유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·ISP·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백신사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국내 금융기관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공격을 대비 모니터링 강화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 등을 대상으로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SURF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등을 통해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해킹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‘,’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‘, 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취약점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‘, ‘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침해사고 관련 키워드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비정형 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한국보이콧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사드반대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등의 이미지에 있는 텍스트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어나니머스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가면 등 특정 이미지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해커그룹 계정으로 게재된 사이버공격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예고문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 </a:t>
            </a:r>
            <a:r>
              <a:rPr lang="ko-KR" altLang="en-US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분석을 통해 사이버공격 모의 정황 사전파악 및 집중 모니터링을 통하여 금융기관 대상 사이버공격 대비태세 강화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     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한국은행 등 유관기관에 분석정보 공유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통신사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·ISP·</a:t>
            </a:r>
            <a:r>
              <a:rPr lang="ko-KR" altLang="en-US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백신사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등에 국내금융기관 </a:t>
            </a:r>
            <a:r>
              <a:rPr lang="en-US" altLang="ko-KR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대비 모니터링 강화에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활용함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465576" y="2366655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SNS, Blog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공격모의 정황 확인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국내 금융기관 사이버 공격 가능성 예측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26584" y="2767592"/>
            <a:ext cx="68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>
              <a:lnSpc>
                <a:spcPct val="90000"/>
              </a:lnSpc>
              <a:defRPr/>
            </a:pPr>
            <a:r>
              <a:rPr lang="en-US" altLang="ko-KR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피쳐</a:t>
            </a: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r>
              <a:rPr lang="en-US" altLang="ko-KR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314" name="Picture 533" descr="PC 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4089562" y="2821156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연관성</a:t>
            </a:r>
            <a:endParaRPr lang="en-US" altLang="ko-KR" sz="10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13" name="그룹 141"/>
          <p:cNvGrpSpPr>
            <a:grpSpLocks/>
          </p:cNvGrpSpPr>
          <p:nvPr/>
        </p:nvGrpSpPr>
        <p:grpSpPr bwMode="auto">
          <a:xfrm>
            <a:off x="3325395" y="2996204"/>
            <a:ext cx="785813" cy="252412"/>
            <a:chOff x="7310454" y="4286256"/>
            <a:chExt cx="785818" cy="25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33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연관성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기법 적용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3"/>
          </p:cNvCxnSpPr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이미지 </a:t>
              </a: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, 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동영상 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SURF 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알고리즘 적용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0"/>
            <a:ext cx="1643062" cy="455613"/>
            <a:chOff x="2524108" y="4000504"/>
            <a:chExt cx="1643074" cy="456036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5758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그룹 분류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타입별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Attacker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분류체계 검색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 그룹별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연관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39" name="직선 화살표 연결선 2"/>
          <p:cNvCxnSpPr>
            <a:cxnSpLocks noChangeShapeType="1"/>
            <a:stCxn id="29" idx="3"/>
            <a:endCxn id="12314" idx="1"/>
          </p:cNvCxnSpPr>
          <p:nvPr/>
        </p:nvCxnSpPr>
        <p:spPr bwMode="auto">
          <a:xfrm>
            <a:off x="3208502" y="2952258"/>
            <a:ext cx="1037261" cy="13986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</a:t>
            </a:r>
            <a:r>
              <a:rPr lang="en-US" altLang="ko-KR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탐지 및 분석을 위하여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SURF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적용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피쳐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 그룹 분류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공격에 대하여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유형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·Attacker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 그룹정보 수집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 그룹별 연관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탐지된 공격모의 정보를 기존 사고정보와 비교 연관 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 해커그룹이 사용했던 공격정보 및 활동정보 연관분석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…)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한국보이콧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…)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63656" y="5575075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어나니머스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가면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..)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9849" y="2645020"/>
            <a:ext cx="370046" cy="23699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AF2E5"/>
              </a:clrFrom>
              <a:clrTo>
                <a:srgbClr val="FAF2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3" y="2887848"/>
            <a:ext cx="453600" cy="360000"/>
          </a:xfrm>
          <a:prstGeom prst="rect">
            <a:avLst/>
          </a:prstGeom>
        </p:spPr>
      </p:pic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714770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스크롤링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스크래핑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3" y="2587208"/>
            <a:ext cx="432787" cy="288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4" y="3038076"/>
            <a:ext cx="180000" cy="1800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80" y="3039259"/>
            <a:ext cx="180000" cy="18000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76" y="2827720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2.2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공격의 빈도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등 침해사고 추이 분석정보를 기반으로 발생 가능한 침해위협 선제적 방어체계 구축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인터넷에 게재된 사이버 공격 발생징후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국외에서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전파형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 및 피해정황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블로그에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윈도우 네트워크 취약점 공개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기관 규모로 동일한 악성코드에 감염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인접국가에서 동일한 피해사례가 인터넷에 게재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 위협정보와 관련된 국외 뉴스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추가 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최초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발생국을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비롯한 인접국가와 아시아 지역에서의 악성코드 활동정보 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취약점 보안패치 등 전국민 사이버 공격 대비태세 강화 공지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윈도우 네트워크 취약점 조치요령 대국민 안내 가이드 배포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·ISP·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보안기업 등에 악성코드 유포지 정보 공유를 통한 유입 차단 및 모니터링 강화 요청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백신사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패턴정보 공유를 통한 긴급치료 백신 제작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배포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타입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Attacker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 정보 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타입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목적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피해규모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국외 네트워크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전파형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 코드 감염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피해 사례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뉴스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등에서 수집되는 피해사례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 사례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5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2.2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공격의 빈도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등 침해사고 추이 분석정보를 기반으로 발생 가능한 침해위협 선제적 방어체계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구축에 활용함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465576" y="2366655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SNS, Blog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전파 가능성  확인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피해 파급도 분석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26584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314" name="Picture 533" descr="PC 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4089562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빈도 및 비교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13" name="그룹 141"/>
          <p:cNvGrpSpPr>
            <a:grpSpLocks/>
          </p:cNvGrpSpPr>
          <p:nvPr/>
        </p:nvGrpSpPr>
        <p:grpSpPr bwMode="auto">
          <a:xfrm>
            <a:off x="3325395" y="2996204"/>
            <a:ext cx="785813" cy="252412"/>
            <a:chOff x="7310454" y="4286256"/>
            <a:chExt cx="785818" cy="25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33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탐색적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기법 적용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3"/>
          </p:cNvCxnSpPr>
          <p:nvPr/>
        </p:nvCxnSpPr>
        <p:spPr bwMode="auto">
          <a:xfrm flipV="1">
            <a:off x="4881563" y="2785487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0"/>
            <a:ext cx="1643062" cy="455613"/>
            <a:chOff x="2524108" y="4000504"/>
            <a:chExt cx="1643074" cy="456036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5758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그룹 분류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타입별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Attacker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분류체계 검색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</a:t>
              </a:r>
              <a:r>
                <a:rPr lang="ko-KR" altLang="en-US" sz="1000" b="1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공격별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탐색적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39" name="직선 화살표 연결선 2"/>
          <p:cNvCxnSpPr>
            <a:cxnSpLocks noChangeShapeType="1"/>
            <a:stCxn id="29" idx="3"/>
            <a:endCxn id="12314" idx="1"/>
          </p:cNvCxnSpPr>
          <p:nvPr/>
        </p:nvCxnSpPr>
        <p:spPr bwMode="auto">
          <a:xfrm>
            <a:off x="3208501" y="2952816"/>
            <a:ext cx="1037262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빈도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공격발생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장후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텍스트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탐지 및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 그룹 분류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공격에 대하여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유형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·Attacker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 그룹정보 수집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</a:t>
            </a:r>
            <a:r>
              <a:rPr lang="ko-KR" altLang="en-US" sz="110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공격별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탐색적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 유포 가능성 및 피해 파급도 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전세계에서 해당 악성코드 감염 및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패해사례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정보의 게재 빈도 및 국외 국가별 피해사례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피해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파급력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아시아 인접국가를 통해 국내 전파가능성 확인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공격발생 징후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…)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9849" y="2645020"/>
            <a:ext cx="370046" cy="23699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AF2E5"/>
              </a:clrFrom>
              <a:clrTo>
                <a:srgbClr val="FAF2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3" y="2887848"/>
            <a:ext cx="453600" cy="360000"/>
          </a:xfrm>
          <a:prstGeom prst="rect">
            <a:avLst/>
          </a:prstGeom>
        </p:spPr>
      </p:pic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714770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스크롤링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스크래핑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3" y="2587208"/>
            <a:ext cx="432787" cy="288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4" y="3038076"/>
            <a:ext cx="180000" cy="1800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80" y="3039259"/>
            <a:ext cx="180000" cy="18000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76" y="282772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침해사고에 이용된 악성 코드와 악성 도메인 정보를 바탕으로 향후 악용될 악성 도메인을 미리 예측하여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악성코드가 이용하는 악성 도메인 리스트 프로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파일링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통해 악성 도메인 리스트를 그룹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악성봇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제어시스템 공격용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게임아이템 탈취용 등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분류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동일한 악성코드가 이용한 악용도메인 리스트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ab1abad1d0c2a.com,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ab1c403220c27.com,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ab2da3d400c20.com,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ab3520430c23.com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  <a:p>
            <a:pPr latinLnBrk="0"/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감염되더라도 암호화 실패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</a:t>
            </a: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분석 정보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16579</TotalTime>
  <Words>4695</Words>
  <Application>Microsoft Office PowerPoint</Application>
  <PresentationFormat>A4 용지(210x297mm)</PresentationFormat>
  <Paragraphs>1452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굴림</vt:lpstr>
      <vt:lpstr>Arial</vt:lpstr>
      <vt:lpstr>Symbol</vt:lpstr>
      <vt:lpstr>돋움</vt:lpstr>
      <vt:lpstr>바탕체</vt:lpstr>
      <vt:lpstr>Wingdings 2</vt:lpstr>
      <vt:lpstr>바탕</vt:lpstr>
      <vt:lpstr>Monotype Sorts</vt:lpstr>
      <vt:lpstr>Wingdings</vt:lpstr>
      <vt:lpstr>현대하모니 B</vt:lpstr>
      <vt:lpstr>휴먼명조</vt:lpstr>
      <vt:lpstr>굴림체</vt:lpstr>
      <vt:lpstr>KoPub돋움체 Medium</vt:lpstr>
      <vt:lpstr>맑은 고딕</vt:lpstr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(주)데이터스트림즈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시스템 구축 사업</dc:title>
  <dc:subject>문서명</dc:subject>
  <dc:creator>JHYOO</dc:creator>
  <cp:lastModifiedBy>Jung</cp:lastModifiedBy>
  <cp:revision>2100</cp:revision>
  <cp:lastPrinted>2017-09-14T02:29:53Z</cp:lastPrinted>
  <dcterms:created xsi:type="dcterms:W3CDTF">2003-12-22T08:07:40Z</dcterms:created>
  <dcterms:modified xsi:type="dcterms:W3CDTF">2017-11-30T13:32:46Z</dcterms:modified>
</cp:coreProperties>
</file>