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689" r:id="rId2"/>
    <p:sldId id="764" r:id="rId3"/>
    <p:sldId id="765" r:id="rId4"/>
    <p:sldId id="814" r:id="rId5"/>
    <p:sldId id="815" r:id="rId6"/>
    <p:sldId id="816" r:id="rId7"/>
  </p:sldIdLst>
  <p:sldSz cx="9906000" cy="6858000" type="A4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Arial" charset="0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Arial" charset="0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Arial" charset="0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Arial" charset="0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Arial" charset="0"/>
        <a:ea typeface="굴림" charset="-127"/>
        <a:cs typeface="+mn-cs"/>
      </a:defRPr>
    </a:lvl5pPr>
    <a:lvl6pPr marL="2286000" algn="l" defTabSz="914400" rtl="0" eaLnBrk="1" latinLnBrk="1" hangingPunct="1">
      <a:defRPr kumimoji="1" sz="1000" kern="1200">
        <a:solidFill>
          <a:schemeClr val="tx1"/>
        </a:solidFill>
        <a:latin typeface="Arial" charset="0"/>
        <a:ea typeface="굴림" charset="-127"/>
        <a:cs typeface="+mn-cs"/>
      </a:defRPr>
    </a:lvl6pPr>
    <a:lvl7pPr marL="2743200" algn="l" defTabSz="914400" rtl="0" eaLnBrk="1" latinLnBrk="1" hangingPunct="1">
      <a:defRPr kumimoji="1" sz="1000" kern="1200">
        <a:solidFill>
          <a:schemeClr val="tx1"/>
        </a:solidFill>
        <a:latin typeface="Arial" charset="0"/>
        <a:ea typeface="굴림" charset="-127"/>
        <a:cs typeface="+mn-cs"/>
      </a:defRPr>
    </a:lvl7pPr>
    <a:lvl8pPr marL="3200400" algn="l" defTabSz="914400" rtl="0" eaLnBrk="1" latinLnBrk="1" hangingPunct="1">
      <a:defRPr kumimoji="1" sz="1000" kern="1200">
        <a:solidFill>
          <a:schemeClr val="tx1"/>
        </a:solidFill>
        <a:latin typeface="Arial" charset="0"/>
        <a:ea typeface="굴림" charset="-127"/>
        <a:cs typeface="+mn-cs"/>
      </a:defRPr>
    </a:lvl8pPr>
    <a:lvl9pPr marL="3657600" algn="l" defTabSz="914400" rtl="0" eaLnBrk="1" latinLnBrk="1" hangingPunct="1">
      <a:defRPr kumimoji="1" sz="1000" kern="1200">
        <a:solidFill>
          <a:schemeClr val="tx1"/>
        </a:solidFill>
        <a:latin typeface="Arial" charset="0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569">
          <p15:clr>
            <a:srgbClr val="A4A3A4"/>
          </p15:clr>
        </p15:guide>
        <p15:guide id="2" orient="horz" pos="4054">
          <p15:clr>
            <a:srgbClr val="A4A3A4"/>
          </p15:clr>
        </p15:guide>
        <p15:guide id="3" orient="horz" pos="834">
          <p15:clr>
            <a:srgbClr val="A4A3A4"/>
          </p15:clr>
        </p15:guide>
        <p15:guide id="4" orient="horz" pos="1024">
          <p15:clr>
            <a:srgbClr val="A4A3A4"/>
          </p15:clr>
        </p15:guide>
        <p15:guide id="5" orient="horz" pos="4167">
          <p15:clr>
            <a:srgbClr val="A4A3A4"/>
          </p15:clr>
        </p15:guide>
        <p15:guide id="6" pos="5393">
          <p15:clr>
            <a:srgbClr val="A4A3A4"/>
          </p15:clr>
        </p15:guide>
        <p15:guide id="7" pos="6112">
          <p15:clr>
            <a:srgbClr val="A4A3A4"/>
          </p15:clr>
        </p15:guide>
        <p15:guide id="8" pos="166">
          <p15:clr>
            <a:srgbClr val="A4A3A4"/>
          </p15:clr>
        </p15:guide>
        <p15:guide id="9" pos="88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FFD9"/>
    <a:srgbClr val="FFFF00"/>
    <a:srgbClr val="D9EFFF"/>
    <a:srgbClr val="000099"/>
    <a:srgbClr val="C9E8FF"/>
    <a:srgbClr val="ABDBFF"/>
    <a:srgbClr val="D5FFAB"/>
    <a:srgbClr val="C1C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385" autoAdjust="0"/>
    <p:restoredTop sz="84571" autoAdjust="0"/>
  </p:normalViewPr>
  <p:slideViewPr>
    <p:cSldViewPr>
      <p:cViewPr>
        <p:scale>
          <a:sx n="100" d="100"/>
          <a:sy n="100" d="100"/>
        </p:scale>
        <p:origin x="-180" y="-72"/>
      </p:cViewPr>
      <p:guideLst>
        <p:guide orient="horz" pos="569"/>
        <p:guide orient="horz" pos="4054"/>
        <p:guide orient="horz" pos="834"/>
        <p:guide orient="horz" pos="1024"/>
        <p:guide orient="horz" pos="4167"/>
        <p:guide pos="5393"/>
        <p:guide pos="6112"/>
        <p:guide pos="166"/>
        <p:guide pos="8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-3450" y="-126"/>
      </p:cViewPr>
      <p:guideLst>
        <p:guide orient="horz" pos="3126"/>
        <p:guide pos="2141"/>
      </p:guideLst>
    </p:cSldViewPr>
  </p:notesViewPr>
  <p:gridSpacing cx="60128" cy="6012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0"/>
            <a:ext cx="2946401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11" tIns="0" rIns="19311" bIns="0" numCol="1" anchor="t" anchorCtr="0" compatLnSpc="1">
            <a:prstTxWarp prst="textNoShape">
              <a:avLst/>
            </a:prstTxWarp>
          </a:bodyPr>
          <a:lstStyle>
            <a:lvl1pPr defTabSz="927100" eaLnBrk="1" latinLnBrk="0" hangingPunct="1">
              <a:defRPr i="1">
                <a:latin typeface="Arial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11" tIns="0" rIns="19311" bIns="0" numCol="1" anchor="t" anchorCtr="0" compatLnSpc="1">
            <a:prstTxWarp prst="textNoShape">
              <a:avLst/>
            </a:prstTxWarp>
          </a:bodyPr>
          <a:lstStyle>
            <a:lvl1pPr algn="r" defTabSz="927100" eaLnBrk="1" latinLnBrk="0" hangingPunct="1">
              <a:defRPr i="1">
                <a:latin typeface="Arial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1588" y="9429750"/>
            <a:ext cx="2946401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11" tIns="0" rIns="19311" bIns="0" numCol="1" anchor="b" anchorCtr="0" compatLnSpc="1">
            <a:prstTxWarp prst="textNoShape">
              <a:avLst/>
            </a:prstTxWarp>
          </a:bodyPr>
          <a:lstStyle>
            <a:lvl1pPr defTabSz="927100" eaLnBrk="1" latinLnBrk="0" hangingPunct="1">
              <a:defRPr i="1">
                <a:latin typeface="Arial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11" tIns="0" rIns="19311" bIns="0" numCol="1" anchor="b" anchorCtr="0" compatLnSpc="1">
            <a:prstTxWarp prst="textNoShape">
              <a:avLst/>
            </a:prstTxWarp>
          </a:bodyPr>
          <a:lstStyle>
            <a:lvl1pPr algn="r" defTabSz="927100" eaLnBrk="1" latinLnBrk="0" hangingPunct="1">
              <a:defRPr i="1">
                <a:latin typeface="Arial" charset="0"/>
                <a:ea typeface="돋움" pitchFamily="50" charset="-127"/>
              </a:defRPr>
            </a:lvl1pPr>
          </a:lstStyle>
          <a:p>
            <a:pPr>
              <a:defRPr/>
            </a:pPr>
            <a:fld id="{182410CA-3C54-4B8C-9CD1-17E8D316CEF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688493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0"/>
            <a:ext cx="2946401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11" tIns="0" rIns="19311" bIns="0" numCol="1" anchor="t" anchorCtr="0" compatLnSpc="1">
            <a:prstTxWarp prst="textNoShape">
              <a:avLst/>
            </a:prstTxWarp>
          </a:bodyPr>
          <a:lstStyle>
            <a:lvl1pPr defTabSz="927100" eaLnBrk="1" latinLnBrk="0" hangingPunct="1">
              <a:defRPr i="1">
                <a:latin typeface="Arial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11" tIns="0" rIns="19311" bIns="0" numCol="1" anchor="t" anchorCtr="0" compatLnSpc="1">
            <a:prstTxWarp prst="textNoShape">
              <a:avLst/>
            </a:prstTxWarp>
          </a:bodyPr>
          <a:lstStyle>
            <a:lvl1pPr algn="r" defTabSz="927100" eaLnBrk="1" latinLnBrk="0" hangingPunct="1">
              <a:defRPr i="1">
                <a:latin typeface="Arial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22313" y="754063"/>
            <a:ext cx="5351462" cy="37052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714875"/>
            <a:ext cx="4986338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41" tIns="46670" rIns="93341" bIns="4667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문자열 유형을 편집하려면 누르십시오</a:t>
            </a:r>
            <a:r>
              <a:rPr lang="en-US" altLang="ko-KR" noProof="0"/>
              <a:t>.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588" y="9429750"/>
            <a:ext cx="2946401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11" tIns="0" rIns="19311" bIns="0" numCol="1" anchor="b" anchorCtr="0" compatLnSpc="1">
            <a:prstTxWarp prst="textNoShape">
              <a:avLst/>
            </a:prstTxWarp>
          </a:bodyPr>
          <a:lstStyle>
            <a:lvl1pPr defTabSz="927100" eaLnBrk="1" latinLnBrk="0" hangingPunct="1">
              <a:defRPr i="1">
                <a:latin typeface="Arial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11" tIns="0" rIns="19311" bIns="0" numCol="1" anchor="b" anchorCtr="0" compatLnSpc="1">
            <a:prstTxWarp prst="textNoShape">
              <a:avLst/>
            </a:prstTxWarp>
          </a:bodyPr>
          <a:lstStyle>
            <a:lvl1pPr algn="r" defTabSz="927100" eaLnBrk="1" latinLnBrk="0" hangingPunct="1">
              <a:defRPr i="1">
                <a:latin typeface="Arial" charset="0"/>
                <a:ea typeface="돋움" pitchFamily="50" charset="-127"/>
              </a:defRPr>
            </a:lvl1pPr>
          </a:lstStyle>
          <a:p>
            <a:pPr>
              <a:defRPr/>
            </a:pPr>
            <a:fld id="{6A4D5650-3330-4C35-AD0C-B715C19F9A2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847311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돋움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돋움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돋움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돋움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돋움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11910456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5993414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40099117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855003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22003690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2978846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문서 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52249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문서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EMB000012b826b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438150"/>
            <a:ext cx="9431337" cy="4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그림 2" descr="EMB000012b826b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850" y="6438900"/>
            <a:ext cx="9431338" cy="4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Box 36"/>
          <p:cNvSpPr txBox="1">
            <a:spLocks noChangeArrowheads="1"/>
          </p:cNvSpPr>
          <p:nvPr userDrawn="1"/>
        </p:nvSpPr>
        <p:spPr bwMode="auto">
          <a:xfrm>
            <a:off x="4465638" y="6527800"/>
            <a:ext cx="8540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9pPr>
          </a:lstStyle>
          <a:p>
            <a:pPr algn="ctr" latinLnBrk="0">
              <a:spcBef>
                <a:spcPct val="50000"/>
              </a:spcBef>
              <a:defRPr/>
            </a:pPr>
            <a:fld id="{F9E6566F-4D41-490A-B44C-6BE24EB270C2}" type="slidenum">
              <a:rPr lang="en-US" altLang="ko-KR" smtClean="0">
                <a:latin typeface="바탕" pitchFamily="18" charset="-127"/>
                <a:ea typeface="바탕" pitchFamily="18" charset="-127"/>
              </a:rPr>
              <a:pPr algn="ctr" latinLnBrk="0">
                <a:spcBef>
                  <a:spcPct val="50000"/>
                </a:spcBef>
                <a:defRPr/>
              </a:pPr>
              <a:t>‹#›</a:t>
            </a:fld>
            <a:endParaRPr lang="en-US" altLang="ko-KR" smtClean="0"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" name="Text Box 52"/>
          <p:cNvSpPr txBox="1">
            <a:spLocks noChangeArrowheads="1"/>
          </p:cNvSpPr>
          <p:nvPr userDrawn="1"/>
        </p:nvSpPr>
        <p:spPr bwMode="auto">
          <a:xfrm>
            <a:off x="5905500" y="6535738"/>
            <a:ext cx="37973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9pPr>
          </a:lstStyle>
          <a:p>
            <a:pPr algn="r" eaLnBrk="1" latinLnBrk="0" hangingPunct="1">
              <a:spcBef>
                <a:spcPct val="50000"/>
              </a:spcBef>
              <a:defRPr/>
            </a:pPr>
            <a:r>
              <a:rPr lang="en-US" altLang="ko-KR" sz="900" dirty="0" err="1">
                <a:latin typeface="굴림체" pitchFamily="49" charset="-127"/>
                <a:ea typeface="굴림체" pitchFamily="49" charset="-127"/>
              </a:rPr>
              <a:t>Ver</a:t>
            </a:r>
            <a:r>
              <a:rPr lang="en-US" altLang="ko-KR" sz="900" dirty="0">
                <a:latin typeface="굴림체" pitchFamily="49" charset="-127"/>
                <a:ea typeface="굴림체" pitchFamily="49" charset="-127"/>
              </a:rPr>
              <a:t> 1.0</a:t>
            </a:r>
          </a:p>
        </p:txBody>
      </p:sp>
      <p:sp>
        <p:nvSpPr>
          <p:cNvPr id="6" name="Text Box 1057"/>
          <p:cNvSpPr txBox="1">
            <a:spLocks noChangeArrowheads="1"/>
          </p:cNvSpPr>
          <p:nvPr userDrawn="1"/>
        </p:nvSpPr>
        <p:spPr bwMode="auto">
          <a:xfrm>
            <a:off x="6473825" y="133350"/>
            <a:ext cx="320357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r" eaLnBrk="1" latinLnBrk="0" hangingPunct="1">
              <a:spcBef>
                <a:spcPct val="50000"/>
              </a:spcBef>
              <a:defRPr/>
            </a:pPr>
            <a:r>
              <a:rPr lang="ko-KR" altLang="en-US" sz="1100" b="1" dirty="0" smtClean="0">
                <a:latin typeface="굴림체" pitchFamily="49" charset="-127"/>
                <a:ea typeface="굴림체" pitchFamily="49" charset="-127"/>
              </a:rPr>
              <a:t>이행과제 정의서</a:t>
            </a:r>
            <a:endParaRPr lang="ko-KR" altLang="en-US" sz="2800" b="1" dirty="0">
              <a:latin typeface="굴림체" pitchFamily="49" charset="-127"/>
              <a:ea typeface="굴림체" pitchFamily="49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507" y="73061"/>
            <a:ext cx="1980221" cy="34953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96" y="6464472"/>
            <a:ext cx="1577988" cy="391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5054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문서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EMB000012b826b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438150"/>
            <a:ext cx="9431337" cy="4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그림 2" descr="EMB000012b826b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850" y="6438900"/>
            <a:ext cx="9431338" cy="4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Box 36"/>
          <p:cNvSpPr txBox="1">
            <a:spLocks noChangeArrowheads="1"/>
          </p:cNvSpPr>
          <p:nvPr userDrawn="1"/>
        </p:nvSpPr>
        <p:spPr bwMode="auto">
          <a:xfrm>
            <a:off x="4465638" y="6527800"/>
            <a:ext cx="8540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9pPr>
          </a:lstStyle>
          <a:p>
            <a:pPr algn="ctr" latinLnBrk="0">
              <a:spcBef>
                <a:spcPct val="50000"/>
              </a:spcBef>
              <a:defRPr/>
            </a:pPr>
            <a:fld id="{7144F662-6F69-45FF-AD01-BD514399CF44}" type="slidenum">
              <a:rPr lang="en-US" altLang="ko-KR" smtClean="0">
                <a:latin typeface="바탕" pitchFamily="18" charset="-127"/>
                <a:ea typeface="바탕" pitchFamily="18" charset="-127"/>
              </a:rPr>
              <a:pPr algn="ctr" latinLnBrk="0">
                <a:spcBef>
                  <a:spcPct val="50000"/>
                </a:spcBef>
                <a:defRPr/>
              </a:pPr>
              <a:t>‹#›</a:t>
            </a:fld>
            <a:endParaRPr lang="en-US" altLang="ko-KR" smtClean="0"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" name="Text Box 52"/>
          <p:cNvSpPr txBox="1">
            <a:spLocks noChangeArrowheads="1"/>
          </p:cNvSpPr>
          <p:nvPr userDrawn="1"/>
        </p:nvSpPr>
        <p:spPr bwMode="auto">
          <a:xfrm>
            <a:off x="5905500" y="6535738"/>
            <a:ext cx="37973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9pPr>
          </a:lstStyle>
          <a:p>
            <a:pPr algn="r" eaLnBrk="1" latinLnBrk="0" hangingPunct="1">
              <a:spcBef>
                <a:spcPct val="50000"/>
              </a:spcBef>
              <a:defRPr/>
            </a:pPr>
            <a:r>
              <a:rPr lang="en-US" altLang="ko-KR" sz="900" dirty="0" err="1">
                <a:latin typeface="굴림체" pitchFamily="49" charset="-127"/>
                <a:ea typeface="굴림체" pitchFamily="49" charset="-127"/>
              </a:rPr>
              <a:t>Ver</a:t>
            </a:r>
            <a:r>
              <a:rPr lang="en-US" altLang="ko-KR" sz="900" dirty="0">
                <a:latin typeface="굴림체" pitchFamily="49" charset="-127"/>
                <a:ea typeface="굴림체" pitchFamily="49" charset="-127"/>
              </a:rPr>
              <a:t> 1.0</a:t>
            </a:r>
          </a:p>
        </p:txBody>
      </p:sp>
      <p:sp>
        <p:nvSpPr>
          <p:cNvPr id="6" name="Text Box 1057"/>
          <p:cNvSpPr txBox="1">
            <a:spLocks noChangeArrowheads="1"/>
          </p:cNvSpPr>
          <p:nvPr userDrawn="1"/>
        </p:nvSpPr>
        <p:spPr bwMode="auto">
          <a:xfrm>
            <a:off x="6473825" y="133350"/>
            <a:ext cx="320357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r" eaLnBrk="1" latinLnBrk="0" hangingPunct="1">
              <a:spcBef>
                <a:spcPct val="50000"/>
              </a:spcBef>
              <a:defRPr/>
            </a:pPr>
            <a:r>
              <a:rPr lang="ko-KR" altLang="en-US" sz="1100" b="1" dirty="0" smtClean="0">
                <a:latin typeface="굴림체" pitchFamily="49" charset="-127"/>
                <a:ea typeface="굴림체" pitchFamily="49" charset="-127"/>
              </a:rPr>
              <a:t>이행과제 정의서</a:t>
            </a:r>
            <a:endParaRPr lang="ko-KR" altLang="en-US" sz="2800" b="1" dirty="0"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9" name="내용 개체 틀 11"/>
          <p:cNvSpPr txBox="1">
            <a:spLocks/>
          </p:cNvSpPr>
          <p:nvPr userDrawn="1"/>
        </p:nvSpPr>
        <p:spPr>
          <a:xfrm>
            <a:off x="185738" y="482600"/>
            <a:ext cx="8054975" cy="360363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kumimoji="1" sz="15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826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kumimoji="1" sz="1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5885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kumimoji="1" sz="1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795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kumimoji="1" sz="1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kumimoji="1" sz="1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atinLnBrk="0">
              <a:defRPr/>
            </a:pPr>
            <a:endParaRPr lang="ko-KR" altLang="en-US" dirty="0" smtClean="0"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10" name="텍스트 개체 틀 15"/>
          <p:cNvSpPr txBox="1">
            <a:spLocks/>
          </p:cNvSpPr>
          <p:nvPr userDrawn="1"/>
        </p:nvSpPr>
        <p:spPr>
          <a:xfrm>
            <a:off x="185738" y="819150"/>
            <a:ext cx="9421812" cy="639763"/>
          </a:xfrm>
          <a:prstGeom prst="rect">
            <a:avLst/>
          </a:prstGeom>
        </p:spPr>
        <p:txBody>
          <a:bodyPr/>
          <a:lstStyle>
            <a:lvl1pPr marL="0" indent="0" algn="l" rtl="0" eaLnBrk="0" fontAlgn="base" latinLnBrk="0" hangingPunct="0">
              <a:spcBef>
                <a:spcPct val="20000"/>
              </a:spcBef>
              <a:spcAft>
                <a:spcPct val="0"/>
              </a:spcAft>
              <a:buNone/>
              <a:defRPr kumimoji="1" sz="14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826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95885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37795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endParaRPr lang="ko-KR" altLang="en-US" dirty="0" smtClean="0">
              <a:latin typeface="굴림체" pitchFamily="49" charset="-127"/>
              <a:ea typeface="굴림체" pitchFamily="49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507" y="73061"/>
            <a:ext cx="1980221" cy="349539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96" y="6464472"/>
            <a:ext cx="1577988" cy="391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5691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376" r:id="rId1"/>
    <p:sldLayoutId id="2147484377" r:id="rId2"/>
    <p:sldLayoutId id="2147484378" r:id="rId3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돋움" pitchFamily="50" charset="-127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돋움" pitchFamily="50" charset="-127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돋움" pitchFamily="50" charset="-127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돋움" pitchFamily="50" charset="-127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돋움" pitchFamily="50" charset="-127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돋움" pitchFamily="50" charset="-127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돋움" pitchFamily="50" charset="-127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돋움" pitchFamily="50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gif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85287" name="Group 1255"/>
          <p:cNvGraphicFramePr>
            <a:graphicFrameLocks noGrp="1"/>
          </p:cNvGraphicFramePr>
          <p:nvPr/>
        </p:nvGraphicFramePr>
        <p:xfrm>
          <a:off x="6721475" y="4010025"/>
          <a:ext cx="2879726" cy="381000"/>
        </p:xfrm>
        <a:graphic>
          <a:graphicData uri="http://schemas.openxmlformats.org/drawingml/2006/table">
            <a:tbl>
              <a:tblPr/>
              <a:tblGrid>
                <a:gridCol w="1439863">
                  <a:extLst>
                    <a:ext uri="{9D8B030D-6E8A-4147-A177-3AD203B41FA5}"/>
                  </a:extLst>
                </a:gridCol>
                <a:gridCol w="1439863">
                  <a:extLst>
                    <a:ext uri="{9D8B030D-6E8A-4147-A177-3AD203B41FA5}"/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r" defTabSz="9572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명조" pitchFamily="2" charset="-127"/>
                          <a:ea typeface="휴먼명조" pitchFamily="2" charset="-127"/>
                        </a:rPr>
                        <a:t>컨설팅</a:t>
                      </a:r>
                      <a:endParaRPr kumimoji="1" lang="en-US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명조" pitchFamily="2" charset="-127"/>
                        <a:ea typeface="휴먼명조" pitchFamily="2" charset="-127"/>
                      </a:endParaRPr>
                    </a:p>
                  </a:txBody>
                  <a:tcPr marL="68332" marR="68332" marT="34149" marB="34149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572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명조" pitchFamily="2" charset="-127"/>
                          <a:ea typeface="휴먼명조" pitchFamily="2" charset="-127"/>
                        </a:rPr>
                        <a:t>(</a:t>
                      </a:r>
                      <a:r>
                        <a:rPr kumimoji="1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명조" pitchFamily="2" charset="-127"/>
                          <a:ea typeface="휴먼명조" pitchFamily="2" charset="-127"/>
                        </a:rPr>
                        <a:t>이행계획수립</a:t>
                      </a:r>
                      <a:r>
                        <a:rPr kumimoji="1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명조" pitchFamily="2" charset="-127"/>
                          <a:ea typeface="휴먼명조" pitchFamily="2" charset="-127"/>
                        </a:rPr>
                        <a:t>)</a:t>
                      </a:r>
                      <a:endParaRPr kumimoji="1" lang="ko-KR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명조" pitchFamily="2" charset="-127"/>
                        <a:ea typeface="휴먼명조" pitchFamily="2" charset="-127"/>
                      </a:endParaRPr>
                    </a:p>
                  </a:txBody>
                  <a:tcPr marL="68332" marR="68332" marT="34149" marB="34149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  <p:sp>
        <p:nvSpPr>
          <p:cNvPr id="3077" name="AutoShape 1257"/>
          <p:cNvSpPr>
            <a:spLocks noChangeAspect="1" noChangeArrowheads="1"/>
          </p:cNvSpPr>
          <p:nvPr/>
        </p:nvSpPr>
        <p:spPr bwMode="auto">
          <a:xfrm>
            <a:off x="623888" y="612775"/>
            <a:ext cx="1562100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0" hangingPunct="1"/>
            <a:endParaRPr lang="ko-KR" altLang="en-US">
              <a:ea typeface="바탕체" pitchFamily="17" charset="-127"/>
            </a:endParaRPr>
          </a:p>
        </p:txBody>
      </p:sp>
      <p:sp>
        <p:nvSpPr>
          <p:cNvPr id="3078" name="Text Box 1054"/>
          <p:cNvSpPr txBox="1">
            <a:spLocks noChangeArrowheads="1"/>
          </p:cNvSpPr>
          <p:nvPr/>
        </p:nvSpPr>
        <p:spPr bwMode="auto">
          <a:xfrm>
            <a:off x="4254500" y="2166938"/>
            <a:ext cx="53467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r" eaLnBrk="1" latinLnBrk="0" hangingPunct="1">
              <a:spcBef>
                <a:spcPct val="50000"/>
              </a:spcBef>
            </a:pPr>
            <a:r>
              <a:rPr lang="ko-KR" altLang="en-US" sz="2400" b="1">
                <a:latin typeface="휴먼명조" pitchFamily="2" charset="-127"/>
                <a:ea typeface="휴먼명조" pitchFamily="2" charset="-127"/>
              </a:rPr>
              <a:t>이행과제 정의서</a:t>
            </a:r>
          </a:p>
        </p:txBody>
      </p:sp>
      <p:sp>
        <p:nvSpPr>
          <p:cNvPr id="3079" name="Text Box 1055"/>
          <p:cNvSpPr txBox="1">
            <a:spLocks noChangeArrowheads="1"/>
          </p:cNvSpPr>
          <p:nvPr/>
        </p:nvSpPr>
        <p:spPr bwMode="auto">
          <a:xfrm>
            <a:off x="5434013" y="2906713"/>
            <a:ext cx="41671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r" eaLnBrk="1" latinLnBrk="0" hangingPunct="1">
              <a:spcBef>
                <a:spcPct val="50000"/>
              </a:spcBef>
            </a:pPr>
            <a:r>
              <a:rPr lang="ko-KR" altLang="en-US" sz="2000" b="1" dirty="0">
                <a:latin typeface="휴먼명조" pitchFamily="2" charset="-127"/>
                <a:ea typeface="휴먼명조" pitchFamily="2" charset="-127"/>
              </a:rPr>
              <a:t>문서번호 </a:t>
            </a:r>
            <a:r>
              <a:rPr lang="en-US" altLang="ko-KR" sz="2000" b="1" dirty="0">
                <a:latin typeface="휴먼명조" pitchFamily="2" charset="-127"/>
                <a:ea typeface="휴먼명조" pitchFamily="2" charset="-127"/>
              </a:rPr>
              <a:t>: </a:t>
            </a:r>
            <a:r>
              <a:rPr lang="en-US" altLang="ko-KR" sz="2000" b="1" dirty="0" smtClean="0">
                <a:latin typeface="휴먼명조" pitchFamily="2" charset="-127"/>
                <a:ea typeface="휴먼명조" pitchFamily="2" charset="-127"/>
              </a:rPr>
              <a:t>KISA-CTI-IP-02</a:t>
            </a:r>
            <a:endParaRPr lang="en-US" altLang="ko-KR" sz="2000" b="1" dirty="0">
              <a:latin typeface="휴먼명조" pitchFamily="2" charset="-127"/>
              <a:ea typeface="휴먼명조" pitchFamily="2" charset="-127"/>
            </a:endParaRPr>
          </a:p>
        </p:txBody>
      </p:sp>
      <p:sp>
        <p:nvSpPr>
          <p:cNvPr id="3080" name="Text Box 1057"/>
          <p:cNvSpPr txBox="1">
            <a:spLocks noChangeArrowheads="1"/>
          </p:cNvSpPr>
          <p:nvPr/>
        </p:nvSpPr>
        <p:spPr bwMode="auto">
          <a:xfrm>
            <a:off x="4051300" y="1604963"/>
            <a:ext cx="55499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r" latinLnBrk="0"/>
            <a:r>
              <a:rPr lang="ko-KR" altLang="en-US" sz="2000" b="1">
                <a:latin typeface="휴먼명조" pitchFamily="2" charset="-127"/>
                <a:ea typeface="휴먼명조" pitchFamily="2" charset="-127"/>
              </a:rPr>
              <a:t>빅</a:t>
            </a:r>
            <a:r>
              <a:rPr lang="en-US" altLang="en-US" sz="2000" b="1">
                <a:latin typeface="휴먼명조" pitchFamily="2" charset="-127"/>
                <a:ea typeface="휴먼명조" pitchFamily="2" charset="-127"/>
              </a:rPr>
              <a:t>데이터 분석 시스템 구축 사업</a:t>
            </a:r>
          </a:p>
        </p:txBody>
      </p:sp>
      <p:sp>
        <p:nvSpPr>
          <p:cNvPr id="3081" name="Text Box 1203"/>
          <p:cNvSpPr txBox="1">
            <a:spLocks noChangeArrowheads="1"/>
          </p:cNvSpPr>
          <p:nvPr/>
        </p:nvSpPr>
        <p:spPr bwMode="auto">
          <a:xfrm>
            <a:off x="6484938" y="3294063"/>
            <a:ext cx="31162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r" eaLnBrk="1" latinLnBrk="0" hangingPunct="1">
              <a:spcBef>
                <a:spcPct val="50000"/>
              </a:spcBef>
            </a:pPr>
            <a:r>
              <a:rPr lang="en-US" altLang="ko-KR" sz="1200" b="1" dirty="0" err="1">
                <a:latin typeface="휴먼명조" pitchFamily="2" charset="-127"/>
                <a:ea typeface="휴먼명조" pitchFamily="2" charset="-127"/>
              </a:rPr>
              <a:t>Ver</a:t>
            </a:r>
            <a:r>
              <a:rPr lang="en-US" altLang="ko-KR" sz="1200" b="1" dirty="0">
                <a:latin typeface="휴먼명조" pitchFamily="2" charset="-127"/>
                <a:ea typeface="휴먼명조" pitchFamily="2" charset="-127"/>
              </a:rPr>
              <a:t> </a:t>
            </a:r>
            <a:r>
              <a:rPr lang="en-US" altLang="ko-KR" sz="1200" b="1" dirty="0" smtClean="0">
                <a:latin typeface="휴먼명조" pitchFamily="2" charset="-127"/>
                <a:ea typeface="휴먼명조" pitchFamily="2" charset="-127"/>
              </a:rPr>
              <a:t>0.9</a:t>
            </a:r>
            <a:endParaRPr lang="en-US" altLang="ko-KR" sz="1200" b="1" dirty="0">
              <a:latin typeface="휴먼명조" pitchFamily="2" charset="-127"/>
              <a:ea typeface="휴먼명조" pitchFamily="2" charset="-127"/>
            </a:endParaRPr>
          </a:p>
        </p:txBody>
      </p:sp>
      <p:grpSp>
        <p:nvGrpSpPr>
          <p:cNvPr id="3082" name="그룹 1"/>
          <p:cNvGrpSpPr>
            <a:grpSpLocks/>
          </p:cNvGrpSpPr>
          <p:nvPr/>
        </p:nvGrpSpPr>
        <p:grpSpPr bwMode="auto">
          <a:xfrm>
            <a:off x="263525" y="1728788"/>
            <a:ext cx="9220200" cy="2362200"/>
            <a:chOff x="263016" y="1728208"/>
            <a:chExt cx="9220200" cy="2362200"/>
          </a:xfrm>
        </p:grpSpPr>
        <p:pic>
          <p:nvPicPr>
            <p:cNvPr id="3085" name="Picture 3" descr="sphere01-b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7221"/>
            <a:stretch>
              <a:fillRect/>
            </a:stretch>
          </p:blipFill>
          <p:spPr bwMode="auto">
            <a:xfrm>
              <a:off x="720216" y="2220731"/>
              <a:ext cx="723900" cy="1377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86" name="Picture 4" descr="sphere01-b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1691" y="2565020"/>
              <a:ext cx="685800" cy="688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87" name="Line 5"/>
            <p:cNvSpPr>
              <a:spLocks noChangeShapeType="1"/>
            </p:cNvSpPr>
            <p:nvPr/>
          </p:nvSpPr>
          <p:spPr bwMode="auto">
            <a:xfrm>
              <a:off x="1434591" y="1728208"/>
              <a:ext cx="0" cy="2362200"/>
            </a:xfrm>
            <a:prstGeom prst="line">
              <a:avLst/>
            </a:prstGeom>
            <a:noFill/>
            <a:ln w="9525">
              <a:solidFill>
                <a:srgbClr val="3399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8" name="Line 6"/>
            <p:cNvSpPr>
              <a:spLocks noChangeShapeType="1"/>
            </p:cNvSpPr>
            <p:nvPr/>
          </p:nvSpPr>
          <p:spPr bwMode="auto">
            <a:xfrm>
              <a:off x="263016" y="2887848"/>
              <a:ext cx="9220200" cy="0"/>
            </a:xfrm>
            <a:prstGeom prst="line">
              <a:avLst/>
            </a:prstGeom>
            <a:noFill/>
            <a:ln w="12700">
              <a:solidFill>
                <a:srgbClr val="178BFF"/>
              </a:solidFill>
              <a:round/>
              <a:headEnd/>
              <a:tailEnd/>
            </a:ln>
            <a:effectLst>
              <a:outerShdw dist="12700" dir="5400000" algn="ctr" rotWithShape="0">
                <a:srgbClr val="93C9FF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507" y="554085"/>
            <a:ext cx="1980221" cy="349539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9528" y="6119814"/>
            <a:ext cx="1577988" cy="3918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6"/>
          <p:cNvSpPr txBox="1">
            <a:spLocks noChangeArrowheads="1"/>
          </p:cNvSpPr>
          <p:nvPr/>
        </p:nvSpPr>
        <p:spPr bwMode="auto">
          <a:xfrm>
            <a:off x="4152900" y="611188"/>
            <a:ext cx="1600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4" tIns="45711" rIns="91424" bIns="45711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latinLnBrk="0"/>
            <a:r>
              <a:rPr kumimoji="0" lang="ko-KR" altLang="en-US" sz="1400" b="1" u="sng">
                <a:latin typeface="바탕체" pitchFamily="17" charset="-127"/>
                <a:ea typeface="바탕체" pitchFamily="17" charset="-127"/>
              </a:rPr>
              <a:t>개 정 이 력</a:t>
            </a:r>
          </a:p>
        </p:txBody>
      </p:sp>
      <p:graphicFrame>
        <p:nvGraphicFramePr>
          <p:cNvPr id="791666" name="Group 1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1288259"/>
              </p:ext>
            </p:extLst>
          </p:nvPr>
        </p:nvGraphicFramePr>
        <p:xfrm>
          <a:off x="900113" y="1241425"/>
          <a:ext cx="8108950" cy="4953000"/>
        </p:xfrm>
        <a:graphic>
          <a:graphicData uri="http://schemas.openxmlformats.org/drawingml/2006/table">
            <a:tbl>
              <a:tblPr/>
              <a:tblGrid>
                <a:gridCol w="841375">
                  <a:extLst>
                    <a:ext uri="{9D8B030D-6E8A-4147-A177-3AD203B41FA5}"/>
                  </a:extLst>
                </a:gridCol>
                <a:gridCol w="1552575">
                  <a:extLst>
                    <a:ext uri="{9D8B030D-6E8A-4147-A177-3AD203B41FA5}"/>
                  </a:extLst>
                </a:gridCol>
                <a:gridCol w="3738562">
                  <a:extLst>
                    <a:ext uri="{9D8B030D-6E8A-4147-A177-3AD203B41FA5}"/>
                  </a:extLst>
                </a:gridCol>
                <a:gridCol w="1022350">
                  <a:extLst>
                    <a:ext uri="{9D8B030D-6E8A-4147-A177-3AD203B41FA5}"/>
                  </a:extLst>
                </a:gridCol>
                <a:gridCol w="954088">
                  <a:extLst>
                    <a:ext uri="{9D8B030D-6E8A-4147-A177-3AD203B41FA5}"/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명조" pitchFamily="2" charset="-127"/>
                          <a:ea typeface="휴먼명조" pitchFamily="2" charset="-127"/>
                        </a:rPr>
                        <a:t>버전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명조" pitchFamily="2" charset="-127"/>
                          <a:ea typeface="휴먼명조" pitchFamily="2" charset="-127"/>
                        </a:rPr>
                        <a:t>작성일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명조" pitchFamily="2" charset="-127"/>
                          <a:ea typeface="휴먼명조" pitchFamily="2" charset="-127"/>
                        </a:rPr>
                        <a:t>변경내용</a:t>
                      </a:r>
                      <a:endParaRPr kumimoji="1" lang="ko-KR" altLang="en-US" sz="1200" b="1" i="0" u="none" strike="noStrike" cap="none" normalizeH="0" baseline="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명조" pitchFamily="2" charset="-127"/>
                        <a:ea typeface="휴먼명조" pitchFamily="2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명조" pitchFamily="2" charset="-127"/>
                          <a:ea typeface="휴먼명조" pitchFamily="2" charset="-127"/>
                        </a:rPr>
                        <a:t>작성자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명조" pitchFamily="2" charset="-127"/>
                          <a:ea typeface="휴먼명조" pitchFamily="2" charset="-127"/>
                        </a:rPr>
                        <a:t>승인자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/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명조" pitchFamily="2" charset="-127"/>
                          <a:ea typeface="휴먼명조" pitchFamily="2" charset="-127"/>
                        </a:rPr>
                        <a:t>0.1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명조" pitchFamily="2" charset="-127"/>
                        <a:ea typeface="휴먼명조" pitchFamily="2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명조" pitchFamily="2" charset="-127"/>
                          <a:ea typeface="휴먼명조" pitchFamily="2" charset="-127"/>
                        </a:rPr>
                        <a:t>2017.09.25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명조" pitchFamily="2" charset="-127"/>
                        <a:ea typeface="휴먼명조" pitchFamily="2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명조" pitchFamily="2" charset="-127"/>
                          <a:ea typeface="휴먼명조" pitchFamily="2" charset="-127"/>
                        </a:rPr>
                        <a:t>최초 작성</a:t>
                      </a:r>
                      <a:endParaRPr kumimoji="1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명조" pitchFamily="2" charset="-127"/>
                        <a:ea typeface="휴먼명조" pitchFamily="2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명조" pitchFamily="2" charset="-127"/>
                          <a:ea typeface="휴먼명조" pitchFamily="2" charset="-127"/>
                        </a:rPr>
                        <a:t>박철호</a:t>
                      </a:r>
                      <a:endParaRPr kumimoji="1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명조" pitchFamily="2" charset="-127"/>
                        <a:ea typeface="휴먼명조" pitchFamily="2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명조" pitchFamily="2" charset="-127"/>
                          <a:ea typeface="휴먼명조" pitchFamily="2" charset="-127"/>
                        </a:rPr>
                        <a:t>박철호</a:t>
                      </a:r>
                      <a:endParaRPr kumimoji="1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명조" pitchFamily="2" charset="-127"/>
                        <a:ea typeface="휴먼명조" pitchFamily="2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명조" pitchFamily="2" charset="-127"/>
                        <a:ea typeface="휴먼명조" pitchFamily="2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명조" pitchFamily="2" charset="-127"/>
                        <a:ea typeface="휴먼명조" pitchFamily="2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명조" pitchFamily="2" charset="-127"/>
                        <a:ea typeface="휴먼명조" pitchFamily="2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명조" pitchFamily="2" charset="-127"/>
                        <a:ea typeface="휴먼명조" pitchFamily="2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명조" pitchFamily="2" charset="-127"/>
                        <a:ea typeface="휴먼명조" pitchFamily="2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명조" pitchFamily="2" charset="-127"/>
                        <a:ea typeface="휴먼명조" pitchFamily="2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명조" pitchFamily="2" charset="-127"/>
                        <a:ea typeface="휴먼명조" pitchFamily="2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명조" pitchFamily="2" charset="-127"/>
                        <a:ea typeface="휴먼명조" pitchFamily="2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명조" pitchFamily="2" charset="-127"/>
                        <a:ea typeface="휴먼명조" pitchFamily="2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명조" pitchFamily="2" charset="-127"/>
                        <a:ea typeface="휴먼명조" pitchFamily="2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명조" pitchFamily="2" charset="-127"/>
                        <a:ea typeface="휴먼명조" pitchFamily="2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명조" pitchFamily="2" charset="-127"/>
                        <a:ea typeface="휴먼명조" pitchFamily="2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명조" pitchFamily="2" charset="-127"/>
                        <a:ea typeface="휴먼명조" pitchFamily="2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명조" pitchFamily="2" charset="-127"/>
                        <a:ea typeface="휴먼명조" pitchFamily="2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명조" pitchFamily="2" charset="-127"/>
                        <a:ea typeface="휴먼명조" pitchFamily="2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명조" pitchFamily="2" charset="-127"/>
                        <a:ea typeface="휴먼명조" pitchFamily="2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명조" pitchFamily="2" charset="-127"/>
                        <a:ea typeface="휴먼명조" pitchFamily="2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명조" pitchFamily="2" charset="-127"/>
                        <a:ea typeface="휴먼명조" pitchFamily="2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명조" pitchFamily="2" charset="-127"/>
                        <a:ea typeface="휴먼명조" pitchFamily="2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명조" pitchFamily="2" charset="-127"/>
                        <a:ea typeface="휴먼명조" pitchFamily="2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명조" pitchFamily="2" charset="-127"/>
                        <a:ea typeface="휴먼명조" pitchFamily="2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명조" pitchFamily="2" charset="-127"/>
                        <a:ea typeface="휴먼명조" pitchFamily="2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명조" pitchFamily="2" charset="-127"/>
                        <a:ea typeface="휴먼명조" pitchFamily="2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명조" pitchFamily="2" charset="-127"/>
                        <a:ea typeface="휴먼명조" pitchFamily="2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명조" pitchFamily="2" charset="-127"/>
                        <a:ea typeface="휴먼명조" pitchFamily="2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명조" pitchFamily="2" charset="-127"/>
                        <a:ea typeface="휴먼명조" pitchFamily="2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명조" pitchFamily="2" charset="-127"/>
                        <a:ea typeface="휴먼명조" pitchFamily="2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명조" pitchFamily="2" charset="-127"/>
                        <a:ea typeface="휴먼명조" pitchFamily="2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명조" pitchFamily="2" charset="-127"/>
                        <a:ea typeface="휴먼명조" pitchFamily="2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명조" pitchFamily="2" charset="-127"/>
                        <a:ea typeface="휴먼명조" pitchFamily="2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명조" pitchFamily="2" charset="-127"/>
                        <a:ea typeface="휴먼명조" pitchFamily="2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명조" pitchFamily="2" charset="-127"/>
                        <a:ea typeface="휴먼명조" pitchFamily="2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명조" pitchFamily="2" charset="-127"/>
                        <a:ea typeface="휴먼명조" pitchFamily="2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명조" pitchFamily="2" charset="-127"/>
                        <a:ea typeface="휴먼명조" pitchFamily="2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명조" pitchFamily="2" charset="-127"/>
                        <a:ea typeface="휴먼명조" pitchFamily="2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명조" pitchFamily="2" charset="-127"/>
                        <a:ea typeface="휴먼명조" pitchFamily="2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명조" pitchFamily="2" charset="-127"/>
                        <a:ea typeface="휴먼명조" pitchFamily="2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명조" pitchFamily="2" charset="-127"/>
                        <a:ea typeface="휴먼명조" pitchFamily="2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명조" pitchFamily="2" charset="-127"/>
                        <a:ea typeface="휴먼명조" pitchFamily="2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명조" pitchFamily="2" charset="-127"/>
                        <a:ea typeface="휴먼명조" pitchFamily="2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명조" pitchFamily="2" charset="-127"/>
                        <a:ea typeface="휴먼명조" pitchFamily="2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명조" pitchFamily="2" charset="-127"/>
                        <a:ea typeface="휴먼명조" pitchFamily="2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명조" pitchFamily="2" charset="-127"/>
                        <a:ea typeface="휴먼명조" pitchFamily="2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명조" pitchFamily="2" charset="-127"/>
                        <a:ea typeface="휴먼명조" pitchFamily="2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명조" pitchFamily="2" charset="-127"/>
                        <a:ea typeface="휴먼명조" pitchFamily="2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명조" pitchFamily="2" charset="-127"/>
                        <a:ea typeface="휴먼명조" pitchFamily="2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명조" pitchFamily="2" charset="-127"/>
                        <a:ea typeface="휴먼명조" pitchFamily="2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명조" pitchFamily="2" charset="-127"/>
                        <a:ea typeface="휴먼명조" pitchFamily="2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명조" pitchFamily="2" charset="-127"/>
                        <a:ea typeface="휴먼명조" pitchFamily="2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명조" pitchFamily="2" charset="-127"/>
                        <a:ea typeface="휴먼명조" pitchFamily="2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명조" pitchFamily="2" charset="-127"/>
                        <a:ea typeface="휴먼명조" pitchFamily="2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명조" pitchFamily="2" charset="-127"/>
                        <a:ea typeface="휴먼명조" pitchFamily="2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명조" pitchFamily="2" charset="-127"/>
                        <a:ea typeface="휴먼명조" pitchFamily="2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명조" pitchFamily="2" charset="-127"/>
                        <a:ea typeface="휴먼명조" pitchFamily="2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명조" pitchFamily="2" charset="-127"/>
                        <a:ea typeface="휴먼명조" pitchFamily="2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4152900" y="476250"/>
            <a:ext cx="1600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4" tIns="45711" rIns="91424" bIns="45711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latinLnBrk="0"/>
            <a:r>
              <a:rPr kumimoji="0" lang="ko-KR" altLang="en-US" sz="1400" b="1" u="sng">
                <a:latin typeface="휴먼명조" pitchFamily="2" charset="-127"/>
                <a:ea typeface="휴먼명조" pitchFamily="2" charset="-127"/>
              </a:rPr>
              <a:t>목    차</a:t>
            </a: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442913" y="1222375"/>
            <a:ext cx="9139237" cy="1023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tabLst>
                <a:tab pos="1044575" algn="l"/>
              </a:tabLs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1pPr>
            <a:lvl2pPr marL="742950" indent="-285750">
              <a:tabLst>
                <a:tab pos="1044575" algn="l"/>
              </a:tabLs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2pPr>
            <a:lvl3pPr marL="1143000" indent="-228600">
              <a:tabLst>
                <a:tab pos="1044575" algn="l"/>
              </a:tabLs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3pPr>
            <a:lvl4pPr marL="1600200" indent="-228600">
              <a:tabLst>
                <a:tab pos="1044575" algn="l"/>
              </a:tabLs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4pPr>
            <a:lvl5pPr marL="2057400" indent="-228600">
              <a:tabLst>
                <a:tab pos="1044575" algn="l"/>
              </a:tabLs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44575" algn="l"/>
              </a:tabLs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44575" algn="l"/>
              </a:tabLs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44575" algn="l"/>
              </a:tabLs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44575" algn="l"/>
              </a:tabLs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9pPr>
          </a:lstStyle>
          <a:p>
            <a:pPr marL="0" indent="0" algn="r">
              <a:spcBef>
                <a:spcPct val="50000"/>
              </a:spcBef>
              <a:defRPr/>
            </a:pPr>
            <a:r>
              <a:rPr lang="en-US" altLang="ko-KR" sz="110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1. </a:t>
            </a:r>
            <a:r>
              <a:rPr lang="ko-KR" altLang="en-US" sz="110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이행과제 정의 </a:t>
            </a:r>
            <a:r>
              <a:rPr lang="en-US" altLang="ko-KR" sz="110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…………</a:t>
            </a:r>
            <a:r>
              <a:rPr lang="en-US" altLang="ko-KR" sz="110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" pitchFamily="2" charset="2"/>
              </a:rPr>
              <a:t>………………………………………………………………………………………………………  3</a:t>
            </a:r>
          </a:p>
          <a:p>
            <a:pPr marL="273050" indent="-273050" algn="r">
              <a:spcBef>
                <a:spcPct val="50000"/>
              </a:spcBef>
              <a:defRPr/>
            </a:pPr>
            <a:r>
              <a:rPr lang="en-US" altLang="ko-KR" sz="110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1.1 </a:t>
            </a:r>
            <a:r>
              <a:rPr lang="ko-KR" altLang="en-US" sz="110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사이버 위협 상관 </a:t>
            </a:r>
            <a:r>
              <a:rPr lang="ko-KR" altLang="en-US" sz="11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분석 </a:t>
            </a:r>
            <a:r>
              <a:rPr lang="ko-KR" altLang="en-US" sz="110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               </a:t>
            </a:r>
            <a:r>
              <a:rPr lang="en-US" altLang="ko-KR" sz="110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" pitchFamily="2" charset="2"/>
              </a:rPr>
              <a:t>…………………………………………………………………  3</a:t>
            </a:r>
            <a:endParaRPr lang="en-US" altLang="ko-KR" sz="1100" dirty="0">
              <a:latin typeface="KoPub돋움체 Medium" panose="02020603020101020101" pitchFamily="18" charset="-127"/>
              <a:ea typeface="KoPub돋움체 Medium" panose="02020603020101020101" pitchFamily="18" charset="-127"/>
              <a:sym typeface="Wingdings" pitchFamily="2" charset="2"/>
            </a:endParaRPr>
          </a:p>
          <a:p>
            <a:pPr marL="273050" indent="-273050" algn="r">
              <a:spcBef>
                <a:spcPct val="50000"/>
              </a:spcBef>
              <a:defRPr/>
            </a:pPr>
            <a:r>
              <a:rPr lang="en-US" altLang="ko-KR" sz="11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1</a:t>
            </a:r>
            <a:r>
              <a:rPr lang="en-US" altLang="ko-KR" sz="110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.2 </a:t>
            </a:r>
            <a:r>
              <a:rPr lang="ko-KR" altLang="en-US" sz="110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악성코드 유사도 분석                                                                       </a:t>
            </a:r>
            <a:r>
              <a:rPr lang="en-US" altLang="ko-KR" sz="110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" pitchFamily="2" charset="2"/>
              </a:rPr>
              <a:t>…………………… 4</a:t>
            </a:r>
            <a:endParaRPr lang="en-US" altLang="ko-KR" sz="1100" dirty="0">
              <a:latin typeface="KoPub돋움체 Medium" panose="02020603020101020101" pitchFamily="18" charset="-127"/>
              <a:ea typeface="KoPub돋움체 Medium" panose="02020603020101020101" pitchFamily="18" charset="-127"/>
              <a:sym typeface="Wingdings" pitchFamily="2" charset="2"/>
            </a:endParaRPr>
          </a:p>
          <a:p>
            <a:pPr marL="273050" indent="-273050" algn="r">
              <a:spcBef>
                <a:spcPct val="50000"/>
              </a:spcBef>
              <a:defRPr/>
            </a:pPr>
            <a:r>
              <a:rPr lang="en-US" altLang="ko-KR" sz="110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1.3 New2                                                  </a:t>
            </a:r>
            <a:r>
              <a:rPr lang="en-US" altLang="ko-KR" sz="110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" pitchFamily="2" charset="2"/>
              </a:rPr>
              <a:t>………………………………………………………  5</a:t>
            </a:r>
            <a:endParaRPr lang="en-US" altLang="ko-KR" sz="1100" dirty="0">
              <a:latin typeface="KoPub돋움체 Medium" panose="02020603020101020101" pitchFamily="18" charset="-127"/>
              <a:ea typeface="KoPub돋움체 Medium" panose="02020603020101020101" pitchFamily="18" charset="-127"/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내용 개체 틀 11"/>
          <p:cNvSpPr txBox="1">
            <a:spLocks/>
          </p:cNvSpPr>
          <p:nvPr/>
        </p:nvSpPr>
        <p:spPr bwMode="auto">
          <a:xfrm>
            <a:off x="185738" y="482600"/>
            <a:ext cx="805497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ko-KR" sz="1500" b="1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1.1 </a:t>
            </a:r>
            <a:r>
              <a:rPr lang="ko-KR" altLang="en-US" sz="1500" b="1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이행과제 정의 </a:t>
            </a:r>
            <a:r>
              <a:rPr lang="en-US" altLang="ko-KR" sz="1500" b="1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&gt; </a:t>
            </a:r>
            <a:r>
              <a:rPr lang="ko-KR" altLang="en-US" sz="1500" b="1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사이버 위협 상관 분석 </a:t>
            </a:r>
            <a:endParaRPr lang="ko-KR" altLang="en-US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ko-KR" altLang="en-US" sz="1500" b="1" dirty="0"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6147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148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graphicFrame>
        <p:nvGraphicFramePr>
          <p:cNvPr id="35" name="Group 1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0452831"/>
              </p:ext>
            </p:extLst>
          </p:nvPr>
        </p:nvGraphicFramePr>
        <p:xfrm>
          <a:off x="4976813" y="4926013"/>
          <a:ext cx="4656137" cy="1330752"/>
        </p:xfrm>
        <a:graphic>
          <a:graphicData uri="http://schemas.openxmlformats.org/drawingml/2006/table">
            <a:tbl>
              <a:tblPr/>
              <a:tblGrid>
                <a:gridCol w="938235"/>
                <a:gridCol w="3717902"/>
              </a:tblGrid>
              <a:tr h="274353">
                <a:tc grid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cap="none" spc="-9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기대효과</a:t>
                      </a:r>
                    </a:p>
                  </a:txBody>
                  <a:tcPr marL="91439" marR="91439" marT="45713" marB="45713" anchor="ctr" horzOverflow="overflow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46625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103188" marR="0" lvl="0" indent="-103188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ko-KR" altLang="en-US" sz="1200" b="0" i="0" u="none" strike="noStrike" cap="none" spc="-9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업무효율성</a:t>
                      </a:r>
                      <a:endParaRPr kumimoji="1" lang="en-US" altLang="ko-KR" sz="1200" b="0" i="0" u="none" strike="noStrike" cap="none" spc="-9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  <a:p>
                      <a:pPr marL="103188" marR="0" lvl="0" indent="-103188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ko-KR" altLang="en-US" sz="1200" b="0" i="0" u="none" strike="noStrike" cap="none" spc="-9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측면</a:t>
                      </a:r>
                      <a:endParaRPr kumimoji="1" lang="en-US" altLang="ko-KR" sz="1200" b="0" i="0" u="none" strike="noStrike" cap="none" spc="-9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L="91439" marR="91439" marT="0" marB="0" anchor="ctr" horzOverflow="overflow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108000" indent="-108000" algn="just" eaLnBrk="1" fontAlgn="ctr" hangingPunct="1">
                        <a:spcBef>
                          <a:spcPts val="300"/>
                        </a:spcBef>
                        <a:spcAft>
                          <a:spcPts val="0"/>
                        </a:spcAft>
                        <a:buSzPct val="100000"/>
                        <a:buFont typeface="Wingdings" pitchFamily="2" charset="2"/>
                        <a:buChar char="§"/>
                        <a:defRPr/>
                      </a:pPr>
                      <a:r>
                        <a:rPr lang="en-US" altLang="ko-KR" sz="1200" kern="0" dirty="0" smtClean="0">
                          <a:solidFill>
                            <a:srgbClr val="000000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C-TAS </a:t>
                      </a:r>
                      <a:r>
                        <a:rPr lang="ko-KR" altLang="en-US" sz="1200" kern="0" dirty="0" err="1" smtClean="0">
                          <a:solidFill>
                            <a:srgbClr val="000000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회원사</a:t>
                      </a:r>
                      <a:r>
                        <a:rPr lang="en-US" altLang="ko-KR" sz="1200" kern="0" dirty="0" smtClean="0">
                          <a:solidFill>
                            <a:srgbClr val="000000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, </a:t>
                      </a:r>
                      <a:r>
                        <a:rPr lang="ko-KR" altLang="en-US" sz="1200" kern="0" dirty="0" smtClean="0">
                          <a:solidFill>
                            <a:srgbClr val="000000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기반시설</a:t>
                      </a:r>
                      <a:r>
                        <a:rPr lang="en-US" altLang="ko-KR" sz="1200" kern="0" dirty="0" smtClean="0">
                          <a:solidFill>
                            <a:srgbClr val="000000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, </a:t>
                      </a:r>
                      <a:r>
                        <a:rPr lang="ko-KR" altLang="en-US" sz="1200" kern="0" dirty="0" err="1" smtClean="0">
                          <a:solidFill>
                            <a:srgbClr val="000000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게임사</a:t>
                      </a:r>
                      <a:r>
                        <a:rPr lang="ko-KR" altLang="en-US" sz="1200" kern="0" dirty="0" smtClean="0">
                          <a:solidFill>
                            <a:srgbClr val="000000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 등에 해당 사이버 위협 정보를 선별 공유하여 미리 차단함으로써 공격 예방</a:t>
                      </a:r>
                      <a:endParaRPr lang="en-US" altLang="ko-KR" sz="1200" kern="0" dirty="0">
                        <a:solidFill>
                          <a:srgbClr val="000000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L="91439" marR="91439" marT="0" marB="0" anchor="ctr" horzOverflow="overflow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7759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103188" marR="0" lvl="0" indent="-103188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ko-KR" altLang="en-US" sz="1200" b="0" i="0" u="none" strike="noStrike" cap="none" spc="-9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정보화</a:t>
                      </a:r>
                      <a:endParaRPr kumimoji="1" lang="en-US" altLang="ko-KR" sz="1200" b="0" i="0" u="none" strike="noStrike" cap="none" spc="-9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  <a:p>
                      <a:pPr marL="103188" marR="0" lvl="0" indent="-103188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ko-KR" altLang="en-US" sz="1200" b="0" i="0" u="none" strike="noStrike" cap="none" spc="-9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측면</a:t>
                      </a:r>
                      <a:endParaRPr kumimoji="1" lang="en-US" altLang="ko-KR" sz="1200" b="0" i="0" u="none" strike="noStrike" cap="none" spc="-9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L="91439" marR="91439" marT="0" marB="0" anchor="ctr" horzOverflow="overflow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103188" marR="0" lvl="0" indent="-1031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1" lang="ko-KR" altLang="en-US" sz="1200" b="0" i="0" u="none" strike="noStrike" cap="none" spc="-9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사이버 위협 정보 분석 환경을 제공</a:t>
                      </a:r>
                    </a:p>
                  </a:txBody>
                  <a:tcPr marL="91439" marR="91439" marT="0" marB="0" anchor="ctr" horzOverflow="overflow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6" name="Group 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8212509"/>
              </p:ext>
            </p:extLst>
          </p:nvPr>
        </p:nvGraphicFramePr>
        <p:xfrm>
          <a:off x="273050" y="4932363"/>
          <a:ext cx="4632325" cy="1322386"/>
        </p:xfrm>
        <a:graphic>
          <a:graphicData uri="http://schemas.openxmlformats.org/drawingml/2006/table">
            <a:tbl>
              <a:tblPr/>
              <a:tblGrid>
                <a:gridCol w="471424"/>
                <a:gridCol w="1184190"/>
                <a:gridCol w="1296144"/>
                <a:gridCol w="1680567"/>
              </a:tblGrid>
              <a:tr h="440794">
                <a:tc gridSpan="4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spc="-9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소요비용</a:t>
                      </a:r>
                    </a:p>
                  </a:txBody>
                  <a:tcPr marT="45639" marB="45639" anchor="ctr" horzOverflow="overflow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93864">
                <a:tc rowSpan="3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103188" marR="0" lvl="0" indent="-103188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ko-KR" altLang="en-US" sz="1200" b="0" i="0" u="none" strike="noStrike" cap="none" spc="-9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합</a:t>
                      </a:r>
                      <a:endParaRPr kumimoji="1" lang="en-US" altLang="ko-KR" sz="1200" b="0" i="0" u="none" strike="noStrike" cap="none" spc="-9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  <a:p>
                      <a:pPr marL="103188" marR="0" lvl="0" indent="-103188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ko-KR" altLang="en-US" sz="1200" b="0" i="0" u="none" strike="noStrike" cap="none" spc="-9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계</a:t>
                      </a:r>
                      <a:endParaRPr kumimoji="1" lang="en-US" altLang="ko-KR" sz="1200" b="0" i="0" u="none" strike="noStrike" cap="none" spc="-9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rowSpan="3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ko-KR" altLang="en-US" sz="1200" b="0" i="0" u="none" strike="noStrike" cap="none" spc="-9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빅데이터 분석 시스템 구축 사업에 포함</a:t>
                      </a:r>
                      <a:endParaRPr kumimoji="1" lang="en-US" altLang="ko-KR" sz="1200" b="0" i="0" u="none" strike="noStrike" cap="none" spc="-9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103188" marR="0" lvl="0" indent="-103188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ko-KR" altLang="en-US" sz="1200" b="0" i="0" u="none" strike="noStrike" cap="none" spc="-90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구축비</a:t>
                      </a:r>
                      <a:endParaRPr kumimoji="1" lang="en-US" altLang="ko-KR" sz="1200" b="0" i="0" u="none" strike="noStrike" cap="none" spc="-90" normalizeH="0" baseline="3000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103188" marR="0" lvl="0" indent="-103188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en-US" altLang="ko-KR" sz="1200" b="0" i="0" u="none" strike="noStrike" cap="none" spc="-9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-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386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103188" marR="0" lvl="0" indent="-103188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en-US" altLang="ko-KR" sz="1200" b="0" i="0" u="none" strike="noStrike" cap="none" spc="-9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S/W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103188" marR="0" lvl="0" indent="-103188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en-US" altLang="ko-KR" sz="1200" b="0" i="0" u="none" strike="noStrike" cap="none" spc="-9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-</a:t>
                      </a:r>
                      <a:endParaRPr kumimoji="1" lang="ko-KR" altLang="en-US" sz="1200" b="0" i="0" u="none" strike="noStrike" cap="none" spc="-9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386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103188" marR="0" lvl="0" indent="-103188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en-US" altLang="ko-KR" sz="1200" b="0" i="0" u="none" strike="noStrike" cap="none" spc="-9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H/W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103188" marR="0" lvl="0" indent="-103188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en-US" altLang="ko-KR" sz="1200" b="0" i="0" u="none" strike="noStrike" cap="none" spc="-9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-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Group 10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5844281"/>
              </p:ext>
            </p:extLst>
          </p:nvPr>
        </p:nvGraphicFramePr>
        <p:xfrm>
          <a:off x="273050" y="1023938"/>
          <a:ext cx="9342438" cy="1411288"/>
        </p:xfrm>
        <a:graphic>
          <a:graphicData uri="http://schemas.openxmlformats.org/drawingml/2006/table">
            <a:tbl>
              <a:tblPr/>
              <a:tblGrid>
                <a:gridCol w="467807"/>
                <a:gridCol w="589822"/>
                <a:gridCol w="832534"/>
                <a:gridCol w="7452275"/>
              </a:tblGrid>
              <a:tr h="457358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spc="-9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과제</a:t>
                      </a:r>
                      <a:endParaRPr kumimoji="0" lang="en-US" altLang="ko-KR" sz="1200" b="1" i="0" u="none" strike="noStrike" cap="none" spc="-9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spc="-9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번호</a:t>
                      </a:r>
                    </a:p>
                  </a:txBody>
                  <a:tcPr marL="91444" marR="91444" marT="45705" marB="45705" anchor="ctr" horzOverflow="overflow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spc="-9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1</a:t>
                      </a:r>
                    </a:p>
                  </a:txBody>
                  <a:tcPr marL="91444" marR="91444" marT="45705" marB="45705" anchor="ctr" horzOverflow="overflow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spc="-9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과제명</a:t>
                      </a:r>
                    </a:p>
                  </a:txBody>
                  <a:tcPr marL="91444" marR="91444" marT="45705" marB="45705" anchor="ctr" horzOverflow="overflow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eaLnBrk="1" hangingPunct="1">
                        <a:spcBef>
                          <a:spcPct val="20000"/>
                        </a:spcBef>
                      </a:pPr>
                      <a:r>
                        <a:rPr lang="ko-KR" altLang="en-US" sz="1200" b="1" spc="-90" baseline="0" dirty="0" smtClean="0">
                          <a:latin typeface="굴림체" pitchFamily="49" charset="-127"/>
                          <a:ea typeface="굴림체" pitchFamily="49" charset="-127"/>
                        </a:rPr>
                        <a:t>사이버 위협 상관 분석 </a:t>
                      </a:r>
                    </a:p>
                  </a:txBody>
                  <a:tcPr marL="91444" marR="91444" marT="45705" marB="45705" anchor="ctr" horzOverflow="overflow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96572">
                <a:tc grid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90488" marR="0" lvl="0" indent="-90488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200" b="1" i="0" u="none" strike="noStrike" cap="none" spc="-9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과제정의</a:t>
                      </a:r>
                    </a:p>
                  </a:txBody>
                  <a:tcPr marL="91444" marR="91444" marT="45705" marB="45705" anchor="ctr" horzOverflow="overflow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just" eaLnBrk="1" fontAlgn="ctr" hangingPunct="1">
                        <a:spcBef>
                          <a:spcPts val="300"/>
                        </a:spcBef>
                        <a:spcAft>
                          <a:spcPts val="0"/>
                        </a:spcAft>
                        <a:buSzPct val="120000"/>
                        <a:buFont typeface="Wingdings" pitchFamily="2" charset="2"/>
                        <a:buNone/>
                        <a:defRPr/>
                      </a:pPr>
                      <a:r>
                        <a:rPr lang="ko-KR" altLang="en-US" sz="1200" kern="0" dirty="0" smtClean="0">
                          <a:solidFill>
                            <a:srgbClr val="000000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사이버 위협 탐색적 분석</a:t>
                      </a:r>
                      <a:r>
                        <a:rPr lang="en-US" altLang="ko-KR" sz="1200" kern="0" dirty="0" smtClean="0">
                          <a:solidFill>
                            <a:srgbClr val="000000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, </a:t>
                      </a:r>
                      <a:r>
                        <a:rPr lang="ko-KR" altLang="en-US" sz="1200" kern="0" dirty="0" smtClean="0">
                          <a:solidFill>
                            <a:srgbClr val="000000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사이버 위협 상관 분석</a:t>
                      </a:r>
                      <a:r>
                        <a:rPr lang="en-US" altLang="ko-KR" sz="1200" kern="0" dirty="0" smtClean="0">
                          <a:solidFill>
                            <a:srgbClr val="000000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, </a:t>
                      </a:r>
                      <a:r>
                        <a:rPr lang="ko-KR" altLang="en-US" sz="1200" kern="0" dirty="0" smtClean="0">
                          <a:solidFill>
                            <a:srgbClr val="000000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사이버 위협 </a:t>
                      </a:r>
                      <a:r>
                        <a:rPr lang="ko-KR" altLang="en-US" sz="1200" kern="0" dirty="0" err="1" smtClean="0">
                          <a:solidFill>
                            <a:srgbClr val="000000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시계열</a:t>
                      </a:r>
                      <a:r>
                        <a:rPr lang="ko-KR" altLang="en-US" sz="1200" kern="0" dirty="0" smtClean="0">
                          <a:solidFill>
                            <a:srgbClr val="000000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 분석</a:t>
                      </a:r>
                      <a:r>
                        <a:rPr lang="en-US" altLang="ko-KR" sz="1200" kern="0" dirty="0" smtClean="0">
                          <a:solidFill>
                            <a:srgbClr val="000000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(</a:t>
                      </a:r>
                      <a:r>
                        <a:rPr lang="ko-KR" altLang="en-US" sz="1200" kern="0" dirty="0" err="1" smtClean="0">
                          <a:solidFill>
                            <a:srgbClr val="000000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가법요소분해법</a:t>
                      </a:r>
                      <a:r>
                        <a:rPr lang="en-US" altLang="ko-KR" sz="1200" kern="0" dirty="0" smtClean="0">
                          <a:solidFill>
                            <a:srgbClr val="000000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)</a:t>
                      </a:r>
                      <a:r>
                        <a:rPr lang="ko-KR" altLang="en-US" sz="1200" kern="0" dirty="0" smtClean="0">
                          <a:solidFill>
                            <a:srgbClr val="000000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을</a:t>
                      </a:r>
                      <a:r>
                        <a:rPr lang="en-US" altLang="ko-KR" sz="1200" kern="0" dirty="0" smtClean="0">
                          <a:solidFill>
                            <a:srgbClr val="000000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 </a:t>
                      </a:r>
                      <a:r>
                        <a:rPr lang="ko-KR" altLang="en-US" sz="1200" kern="0" dirty="0" smtClean="0">
                          <a:solidFill>
                            <a:srgbClr val="000000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통해 향후 발생될 추세 및 계절성분 정보 제공</a:t>
                      </a:r>
                      <a:endParaRPr lang="en-US" altLang="ko-KR" sz="1200" kern="0" dirty="0" smtClean="0">
                        <a:solidFill>
                          <a:srgbClr val="000000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L="91444" marR="91444" marT="45705" marB="45705" anchor="ctr" horzOverflow="overflow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57358">
                <a:tc grid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90488" marR="0" lvl="0" indent="-90488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200" b="1" i="0" u="none" strike="noStrike" cap="none" spc="-9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과제목표</a:t>
                      </a:r>
                    </a:p>
                  </a:txBody>
                  <a:tcPr marL="91444" marR="91444" marT="45705" marB="45705" anchor="ctr" horzOverflow="overflow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108000" indent="-108000" algn="just" eaLnBrk="1" fontAlgn="ctr" hangingPunct="1">
                        <a:spcBef>
                          <a:spcPts val="300"/>
                        </a:spcBef>
                        <a:spcAft>
                          <a:spcPts val="0"/>
                        </a:spcAft>
                        <a:buSzPct val="100000"/>
                        <a:buFont typeface="Wingdings" pitchFamily="2" charset="2"/>
                        <a:buChar char="§"/>
                        <a:defRPr/>
                      </a:pPr>
                      <a:r>
                        <a:rPr lang="ko-KR" altLang="en-US" sz="1200" kern="0" dirty="0" smtClean="0">
                          <a:solidFill>
                            <a:srgbClr val="000000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사이버 위협 발생 분포</a:t>
                      </a:r>
                      <a:r>
                        <a:rPr lang="en-US" altLang="ko-KR" sz="1200" kern="0" dirty="0" smtClean="0">
                          <a:solidFill>
                            <a:srgbClr val="000000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, </a:t>
                      </a:r>
                      <a:r>
                        <a:rPr lang="ko-KR" altLang="en-US" sz="1200" kern="0" dirty="0" smtClean="0">
                          <a:solidFill>
                            <a:srgbClr val="000000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상관분석</a:t>
                      </a:r>
                      <a:r>
                        <a:rPr lang="en-US" altLang="ko-KR" sz="1200" kern="0" dirty="0" smtClean="0">
                          <a:solidFill>
                            <a:srgbClr val="000000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, </a:t>
                      </a:r>
                      <a:r>
                        <a:rPr lang="ko-KR" altLang="en-US" sz="1200" kern="0" dirty="0" smtClean="0">
                          <a:solidFill>
                            <a:srgbClr val="000000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추이</a:t>
                      </a:r>
                      <a:r>
                        <a:rPr lang="en-US" altLang="ko-KR" sz="1200" kern="0" dirty="0" smtClean="0">
                          <a:solidFill>
                            <a:srgbClr val="000000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, </a:t>
                      </a:r>
                      <a:r>
                        <a:rPr lang="ko-KR" altLang="en-US" sz="1200" kern="0" dirty="0" smtClean="0">
                          <a:solidFill>
                            <a:srgbClr val="000000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계절성분</a:t>
                      </a:r>
                      <a:r>
                        <a:rPr lang="en-US" altLang="ko-KR" sz="1200" kern="0" dirty="0" smtClean="0">
                          <a:solidFill>
                            <a:srgbClr val="000000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 </a:t>
                      </a:r>
                      <a:r>
                        <a:rPr lang="ko-KR" altLang="en-US" sz="1200" kern="0" dirty="0" smtClean="0">
                          <a:solidFill>
                            <a:srgbClr val="000000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정보 제공을 통하여</a:t>
                      </a:r>
                      <a:r>
                        <a:rPr lang="en-US" altLang="ko-KR" sz="1200" kern="0" dirty="0" smtClean="0">
                          <a:solidFill>
                            <a:srgbClr val="000000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, </a:t>
                      </a:r>
                      <a:r>
                        <a:rPr lang="ko-KR" altLang="en-US" sz="1200" kern="0" dirty="0" smtClean="0">
                          <a:solidFill>
                            <a:srgbClr val="000000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향후 발생 </a:t>
                      </a:r>
                      <a:r>
                        <a:rPr lang="ko-KR" altLang="en-US" sz="1200" kern="0" dirty="0" err="1" smtClean="0">
                          <a:solidFill>
                            <a:srgbClr val="000000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가능성있는</a:t>
                      </a:r>
                      <a:r>
                        <a:rPr lang="ko-KR" altLang="en-US" sz="1200" kern="0" dirty="0" smtClean="0">
                          <a:solidFill>
                            <a:srgbClr val="000000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 사이버 위협 정보 제공으로 공격 대응</a:t>
                      </a:r>
                      <a:endParaRPr lang="en-US" altLang="ko-KR" sz="1200" kern="0" dirty="0">
                        <a:solidFill>
                          <a:srgbClr val="000000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L="91444" marR="91444" marT="45705" marB="45705" anchor="ctr" horzOverflow="overflow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Group 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9918849"/>
              </p:ext>
            </p:extLst>
          </p:nvPr>
        </p:nvGraphicFramePr>
        <p:xfrm>
          <a:off x="273050" y="2574925"/>
          <a:ext cx="4638675" cy="2303463"/>
        </p:xfrm>
        <a:graphic>
          <a:graphicData uri="http://schemas.openxmlformats.org/drawingml/2006/table">
            <a:tbl>
              <a:tblPr/>
              <a:tblGrid>
                <a:gridCol w="465879"/>
                <a:gridCol w="4172796"/>
              </a:tblGrid>
              <a:tr h="283789">
                <a:tc grid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spc="-9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추진범위 및 기간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572842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90488" marR="0" lvl="0" indent="-90488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spc="-9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범</a:t>
                      </a:r>
                      <a:endParaRPr kumimoji="0" lang="en-US" altLang="ko-KR" sz="1200" b="0" i="0" u="none" strike="noStrike" cap="none" spc="-9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  <a:p>
                      <a:pPr marL="90488" marR="0" lvl="0" indent="-90488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spc="-9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위</a:t>
                      </a:r>
                      <a:endParaRPr kumimoji="0" lang="en-US" altLang="ko-KR" sz="1200" b="0" i="0" u="none" strike="noStrike" cap="none" spc="-9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90488" marR="0" lvl="0" indent="-904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ko-KR" altLang="en-US" sz="1200" b="0" i="0" u="none" strike="noStrike" cap="none" spc="-9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사이버 위협 정보 </a:t>
                      </a:r>
                      <a:endParaRPr kumimoji="0" lang="en-US" altLang="ko-KR" sz="1200" b="0" i="0" u="none" strike="noStrike" cap="none" spc="-9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  <a:p>
                      <a:pPr marL="90488" marR="0" lvl="0" indent="-904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ko-KR" altLang="en-US" sz="1200" b="0" i="0" u="none" strike="noStrike" cap="none" spc="-90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회원사</a:t>
                      </a:r>
                      <a:r>
                        <a:rPr kumimoji="0" lang="ko-KR" altLang="en-US" sz="1200" b="0" i="0" u="none" strike="noStrike" cap="none" spc="-9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 정보</a:t>
                      </a:r>
                      <a:endParaRPr kumimoji="0" lang="en-US" altLang="ko-KR" sz="1200" b="0" i="0" u="none" strike="noStrike" cap="none" spc="-9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6832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90488" marR="0" lvl="0" indent="-90488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spc="-9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기</a:t>
                      </a:r>
                      <a:endParaRPr kumimoji="0" lang="en-US" altLang="ko-KR" sz="1200" b="0" i="0" u="none" strike="noStrike" cap="none" spc="-9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  <a:p>
                      <a:pPr marL="90488" marR="0" lvl="0" indent="-90488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spc="-9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간</a:t>
                      </a:r>
                      <a:endParaRPr kumimoji="0" lang="en-US" altLang="ko-KR" sz="1200" b="0" i="0" u="none" strike="noStrike" cap="none" spc="-9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90488" marR="0" lvl="0" indent="-904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200" b="0" i="0" u="none" strike="noStrike" cap="none" spc="-9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1 </a:t>
                      </a:r>
                      <a:r>
                        <a:rPr kumimoji="0" lang="ko-KR" altLang="en-US" sz="1200" b="0" i="0" u="none" strike="noStrike" cap="none" spc="-9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개월</a:t>
                      </a:r>
                      <a:endParaRPr kumimoji="0" lang="en-US" altLang="ko-KR" sz="1200" b="0" i="0" u="none" strike="noStrike" cap="none" spc="-9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3223375"/>
              </p:ext>
            </p:extLst>
          </p:nvPr>
        </p:nvGraphicFramePr>
        <p:xfrm>
          <a:off x="4976813" y="2578100"/>
          <a:ext cx="4656137" cy="2300288"/>
        </p:xfrm>
        <a:graphic>
          <a:graphicData uri="http://schemas.openxmlformats.org/drawingml/2006/table">
            <a:tbl>
              <a:tblPr/>
              <a:tblGrid>
                <a:gridCol w="938235"/>
                <a:gridCol w="3717902"/>
              </a:tblGrid>
              <a:tr h="284374">
                <a:tc grid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spc="-9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핵심 분석 제공 정보</a:t>
                      </a:r>
                    </a:p>
                  </a:txBody>
                  <a:tcPr marL="91439" marR="91439" anchor="ctr" horzOverflow="overflow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110917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90488" marR="0" lvl="0" indent="-90488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spc="-9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고려사항</a:t>
                      </a:r>
                      <a:endParaRPr kumimoji="1" lang="ko-KR" altLang="ko-KR" sz="1200" b="0" i="0" u="none" strike="noStrike" cap="none" spc="-9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L="91439" marR="91439" anchor="ctr" horzOverflow="overflow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90488" marR="0" lvl="0" indent="-904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1" lang="ko-KR" altLang="en-US" sz="1200" b="0" i="0" u="none" strike="noStrike" cap="none" spc="-9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사이버 위협 발생 분포 분석</a:t>
                      </a:r>
                      <a:endParaRPr kumimoji="1" lang="en-US" altLang="ko-KR" sz="1200" b="0" i="0" u="none" strike="noStrike" cap="none" spc="-9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  <a:p>
                      <a:pPr marL="90488" marR="0" lvl="0" indent="-904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1" lang="ko-KR" altLang="en-US" sz="1200" b="0" i="0" u="none" strike="noStrike" cap="none" spc="-9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사이버 위협 탐색적 분석 </a:t>
                      </a:r>
                      <a:endParaRPr kumimoji="1" lang="en-US" altLang="ko-KR" sz="1200" b="0" i="0" u="none" strike="noStrike" cap="none" spc="-9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  <a:p>
                      <a:pPr marL="90488" marR="0" lvl="0" indent="-904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1" lang="en-US" altLang="ko-KR" sz="1200" b="0" i="0" u="none" strike="noStrike" cap="none" spc="-9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TOP</a:t>
                      </a:r>
                      <a:r>
                        <a:rPr kumimoji="1" lang="ko-KR" altLang="en-US" sz="1200" b="0" i="0" u="none" strike="noStrike" cap="none" spc="-9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분석</a:t>
                      </a:r>
                      <a:r>
                        <a:rPr kumimoji="1" lang="en-US" altLang="ko-KR" sz="1200" b="0" i="0" u="none" strike="noStrike" cap="none" spc="-9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, Word Cloud </a:t>
                      </a:r>
                      <a:r>
                        <a:rPr kumimoji="1" lang="ko-KR" altLang="en-US" sz="1200" b="0" i="0" u="none" strike="noStrike" cap="none" spc="-9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분석</a:t>
                      </a:r>
                      <a:endParaRPr kumimoji="1" lang="en-US" altLang="ko-KR" sz="1200" b="0" i="0" u="none" strike="noStrike" cap="none" spc="-9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  <a:p>
                      <a:pPr marL="90488" marR="0" lvl="0" indent="-904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1" lang="ko-KR" altLang="en-US" sz="1200" b="0" i="0" u="none" strike="noStrike" cap="none" spc="-9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사이버 </a:t>
                      </a:r>
                      <a:r>
                        <a:rPr kumimoji="1" lang="ko-KR" altLang="en-US" sz="1200" b="0" i="0" u="none" strike="noStrike" cap="none" spc="-90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위협별</a:t>
                      </a:r>
                      <a:r>
                        <a:rPr kumimoji="1" lang="ko-KR" altLang="en-US" sz="1200" b="0" i="0" u="none" strike="noStrike" cap="none" spc="-9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 상관 분석</a:t>
                      </a:r>
                      <a:endParaRPr kumimoji="1" lang="en-US" altLang="ko-KR" sz="1200" b="0" i="0" u="none" strike="noStrike" cap="none" spc="-9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  <a:p>
                      <a:pPr marL="90488" marR="0" lvl="0" indent="-904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1" lang="ko-KR" altLang="en-US" sz="1200" b="0" i="0" u="none" strike="noStrike" cap="none" spc="-9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발생 추이 분석</a:t>
                      </a:r>
                      <a:r>
                        <a:rPr kumimoji="1" lang="en-US" altLang="ko-KR" sz="1200" b="0" i="0" u="none" strike="noStrike" cap="none" spc="-9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(</a:t>
                      </a:r>
                      <a:r>
                        <a:rPr kumimoji="1" lang="ko-KR" altLang="en-US" sz="1200" b="0" i="0" u="none" strike="noStrike" cap="none" spc="-9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추세 성분</a:t>
                      </a:r>
                      <a:r>
                        <a:rPr kumimoji="1" lang="en-US" altLang="ko-KR" sz="1200" b="0" i="0" u="none" strike="noStrike" cap="none" spc="-9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, </a:t>
                      </a:r>
                      <a:r>
                        <a:rPr kumimoji="1" lang="ko-KR" altLang="en-US" sz="1200" b="0" i="0" u="none" strike="noStrike" cap="none" spc="-9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계절 성분</a:t>
                      </a:r>
                      <a:r>
                        <a:rPr kumimoji="1" lang="en-US" altLang="ko-KR" sz="1200" b="0" i="0" u="none" strike="noStrike" cap="none" spc="-9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)</a:t>
                      </a:r>
                      <a:endParaRPr kumimoji="1" lang="ko-KR" altLang="en-US" sz="1200" b="0" i="0" u="none" strike="noStrike" cap="none" spc="-9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L="91439" marR="91439" anchor="ctr" horzOverflow="overflow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06744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90488" marR="0" lvl="0" indent="-90488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spc="-9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분석 방법</a:t>
                      </a:r>
                      <a:endParaRPr kumimoji="1" lang="ko-KR" altLang="ko-KR" sz="1200" b="0" i="0" u="none" strike="noStrike" cap="none" spc="-9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L="91439" marR="91439" anchor="ctr" horzOverflow="overflow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90488" marR="0" lvl="0" indent="-904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1" lang="ko-KR" altLang="en-US" sz="1200" b="0" i="0" u="none" strike="noStrike" cap="none" spc="-9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탐색적 분석</a:t>
                      </a:r>
                      <a:endParaRPr kumimoji="1" lang="en-US" altLang="ko-KR" sz="1200" b="0" i="0" u="none" strike="noStrike" cap="none" spc="-9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  <a:p>
                      <a:pPr marL="90488" marR="0" lvl="0" indent="-904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1" lang="ko-KR" altLang="en-US" sz="1200" b="0" i="0" u="none" strike="noStrike" cap="none" spc="-9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상관분석</a:t>
                      </a:r>
                      <a:endParaRPr kumimoji="1" lang="en-US" altLang="ko-KR" sz="1200" b="0" i="0" u="none" strike="noStrike" cap="none" spc="-9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  <a:p>
                      <a:pPr marL="90488" marR="0" lvl="0" indent="-904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1" lang="ko-KR" altLang="en-US" sz="1200" b="0" i="0" u="none" strike="noStrike" cap="none" spc="-90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시계열</a:t>
                      </a:r>
                      <a:r>
                        <a:rPr kumimoji="1" lang="ko-KR" altLang="en-US" sz="1200" b="0" i="0" u="none" strike="noStrike" cap="none" spc="-9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 분석</a:t>
                      </a:r>
                      <a:r>
                        <a:rPr kumimoji="1" lang="en-US" altLang="ko-KR" sz="1200" b="0" i="0" u="none" strike="noStrike" cap="none" spc="-9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(</a:t>
                      </a:r>
                      <a:r>
                        <a:rPr kumimoji="1" lang="ko-KR" altLang="en-US" sz="1200" b="0" i="0" u="none" strike="noStrike" cap="none" spc="-90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요소분해법</a:t>
                      </a:r>
                      <a:r>
                        <a:rPr kumimoji="1" lang="en-US" altLang="ko-KR" sz="1200" b="0" i="0" u="none" strike="noStrike" cap="none" spc="-9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)</a:t>
                      </a:r>
                      <a:endParaRPr kumimoji="1" lang="ko-KR" altLang="ko-KR" sz="1200" b="0" i="0" u="none" strike="noStrike" cap="none" spc="-9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L="91439" marR="91439" anchor="ctr" horzOverflow="overflow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내용 개체 틀 11"/>
          <p:cNvSpPr txBox="1">
            <a:spLocks/>
          </p:cNvSpPr>
          <p:nvPr/>
        </p:nvSpPr>
        <p:spPr bwMode="auto">
          <a:xfrm>
            <a:off x="185738" y="482600"/>
            <a:ext cx="9457246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ko-KR" sz="1500" b="1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1.1 </a:t>
            </a:r>
            <a:r>
              <a:rPr lang="ko-KR" altLang="en-US" sz="1500" b="1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이행과제 정의 </a:t>
            </a:r>
            <a:r>
              <a:rPr lang="en-US" altLang="ko-KR" sz="1500" b="1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&gt;</a:t>
            </a:r>
            <a:r>
              <a:rPr lang="en-US" altLang="ko-KR" sz="1600" b="1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DGA </a:t>
            </a:r>
            <a:r>
              <a:rPr lang="ko-KR" altLang="en-US" sz="1600" b="1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패턴 분석을 통한 악성 도메인 분류기 및 </a:t>
            </a:r>
            <a:r>
              <a:rPr lang="ko-KR" altLang="en-US" sz="1600" b="1" kern="0" dirty="0" err="1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딥러닝</a:t>
            </a:r>
            <a:r>
              <a:rPr lang="ko-KR" altLang="en-US" sz="1600" b="1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알고리즘 성능비교</a:t>
            </a:r>
            <a:endParaRPr lang="ko-KR" altLang="en-US" sz="1500" b="1" dirty="0"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6147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148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graphicFrame>
        <p:nvGraphicFramePr>
          <p:cNvPr id="35" name="Group 1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2799018"/>
              </p:ext>
            </p:extLst>
          </p:nvPr>
        </p:nvGraphicFramePr>
        <p:xfrm>
          <a:off x="4976813" y="4926013"/>
          <a:ext cx="4656137" cy="1328737"/>
        </p:xfrm>
        <a:graphic>
          <a:graphicData uri="http://schemas.openxmlformats.org/drawingml/2006/table">
            <a:tbl>
              <a:tblPr/>
              <a:tblGrid>
                <a:gridCol w="938235"/>
                <a:gridCol w="3717902"/>
              </a:tblGrid>
              <a:tr h="274353">
                <a:tc grid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cap="none" spc="-9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기대효과</a:t>
                      </a:r>
                    </a:p>
                  </a:txBody>
                  <a:tcPr marL="91439" marR="91439" marT="45713" marB="45713" anchor="ctr" horzOverflow="overflow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46625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103188" marR="0" lvl="0" indent="-103188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ko-KR" altLang="en-US" sz="1200" b="0" i="0" u="none" strike="noStrike" cap="none" spc="-9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업무효율성</a:t>
                      </a:r>
                      <a:endParaRPr kumimoji="1" lang="en-US" altLang="ko-KR" sz="1200" b="0" i="0" u="none" strike="noStrike" cap="none" spc="-9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  <a:p>
                      <a:pPr marL="103188" marR="0" lvl="0" indent="-103188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ko-KR" altLang="en-US" sz="1200" b="0" i="0" u="none" strike="noStrike" cap="none" spc="-9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측면</a:t>
                      </a:r>
                      <a:endParaRPr kumimoji="1" lang="en-US" altLang="ko-KR" sz="1200" b="0" i="0" u="none" strike="noStrike" cap="none" spc="-9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L="91439" marR="91439" marT="0" marB="0" anchor="ctr" horzOverflow="overflow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108000" indent="-108000" algn="just" eaLnBrk="1" fontAlgn="ctr" hangingPunct="1">
                        <a:spcBef>
                          <a:spcPts val="300"/>
                        </a:spcBef>
                        <a:spcAft>
                          <a:spcPts val="0"/>
                        </a:spcAft>
                        <a:buSzPct val="100000"/>
                        <a:buFont typeface="Wingdings" pitchFamily="2" charset="2"/>
                        <a:buChar char="§"/>
                        <a:defRPr/>
                      </a:pPr>
                      <a:r>
                        <a:rPr lang="ko-KR" altLang="en-US" sz="1200" kern="0" dirty="0" smtClean="0">
                          <a:solidFill>
                            <a:srgbClr val="000000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악성코드 선재 대응 및 </a:t>
                      </a:r>
                      <a:r>
                        <a:rPr lang="en-US" altLang="ko-KR" sz="1200" kern="0" dirty="0" smtClean="0">
                          <a:solidFill>
                            <a:srgbClr val="000000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DGA</a:t>
                      </a:r>
                      <a:r>
                        <a:rPr lang="en-US" altLang="ko-KR" sz="1200" kern="0" baseline="0" dirty="0" smtClean="0">
                          <a:solidFill>
                            <a:srgbClr val="000000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 </a:t>
                      </a:r>
                      <a:r>
                        <a:rPr lang="ko-KR" altLang="en-US" sz="1200" kern="0" baseline="0" dirty="0" smtClean="0">
                          <a:solidFill>
                            <a:srgbClr val="000000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분석</a:t>
                      </a:r>
                      <a:endParaRPr lang="en-US" altLang="ko-KR" sz="1200" kern="0" dirty="0">
                        <a:solidFill>
                          <a:srgbClr val="000000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L="91439" marR="91439" marT="0" marB="0" anchor="ctr" horzOverflow="overflow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7759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103188" marR="0" lvl="0" indent="-103188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ko-KR" altLang="en-US" sz="1200" b="0" i="0" u="none" strike="noStrike" cap="none" spc="-9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정보화</a:t>
                      </a:r>
                      <a:endParaRPr kumimoji="1" lang="en-US" altLang="ko-KR" sz="1200" b="0" i="0" u="none" strike="noStrike" cap="none" spc="-9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  <a:p>
                      <a:pPr marL="103188" marR="0" lvl="0" indent="-103188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ko-KR" altLang="en-US" sz="1200" b="0" i="0" u="none" strike="noStrike" cap="none" spc="-9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측면</a:t>
                      </a:r>
                      <a:endParaRPr kumimoji="1" lang="en-US" altLang="ko-KR" sz="1200" b="0" i="0" u="none" strike="noStrike" cap="none" spc="-9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L="91439" marR="91439" marT="0" marB="0" anchor="ctr" horzOverflow="overflow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103188" marR="0" lvl="0" indent="-1031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altLang="ko-KR" sz="1200" kern="0" dirty="0" smtClean="0">
                          <a:solidFill>
                            <a:srgbClr val="000000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DGA</a:t>
                      </a:r>
                      <a:r>
                        <a:rPr lang="en-US" altLang="ko-KR" sz="1200" kern="0" baseline="0" dirty="0" smtClean="0">
                          <a:solidFill>
                            <a:srgbClr val="000000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 </a:t>
                      </a:r>
                      <a:r>
                        <a:rPr lang="ko-KR" altLang="en-US" sz="1200" kern="0" baseline="0" dirty="0" smtClean="0">
                          <a:solidFill>
                            <a:srgbClr val="000000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패턴 분석을 통하여 악성 도메인 분류</a:t>
                      </a:r>
                      <a:endParaRPr kumimoji="1" lang="ko-KR" altLang="en-US" sz="1200" b="0" i="0" u="none" strike="noStrike" cap="none" spc="-9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L="91439" marR="91439" marT="0" marB="0" anchor="ctr" horzOverflow="overflow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6" name="Group 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8212509"/>
              </p:ext>
            </p:extLst>
          </p:nvPr>
        </p:nvGraphicFramePr>
        <p:xfrm>
          <a:off x="273050" y="4932363"/>
          <a:ext cx="4632325" cy="1322386"/>
        </p:xfrm>
        <a:graphic>
          <a:graphicData uri="http://schemas.openxmlformats.org/drawingml/2006/table">
            <a:tbl>
              <a:tblPr/>
              <a:tblGrid>
                <a:gridCol w="471424"/>
                <a:gridCol w="1184190"/>
                <a:gridCol w="1296144"/>
                <a:gridCol w="1680567"/>
              </a:tblGrid>
              <a:tr h="440794">
                <a:tc gridSpan="4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spc="-9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소요비용</a:t>
                      </a:r>
                    </a:p>
                  </a:txBody>
                  <a:tcPr marT="45639" marB="45639" anchor="ctr" horzOverflow="overflow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93864">
                <a:tc rowSpan="3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103188" marR="0" lvl="0" indent="-103188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ko-KR" altLang="en-US" sz="1200" b="0" i="0" u="none" strike="noStrike" cap="none" spc="-9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합</a:t>
                      </a:r>
                      <a:endParaRPr kumimoji="1" lang="en-US" altLang="ko-KR" sz="1200" b="0" i="0" u="none" strike="noStrike" cap="none" spc="-9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  <a:p>
                      <a:pPr marL="103188" marR="0" lvl="0" indent="-103188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ko-KR" altLang="en-US" sz="1200" b="0" i="0" u="none" strike="noStrike" cap="none" spc="-9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계</a:t>
                      </a:r>
                      <a:endParaRPr kumimoji="1" lang="en-US" altLang="ko-KR" sz="1200" b="0" i="0" u="none" strike="noStrike" cap="none" spc="-9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rowSpan="3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ko-KR" altLang="en-US" sz="1200" b="0" i="0" u="none" strike="noStrike" cap="none" spc="-9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빅데이터 분석 시스템 구축 사업에 포함</a:t>
                      </a:r>
                      <a:endParaRPr kumimoji="1" lang="en-US" altLang="ko-KR" sz="1200" b="0" i="0" u="none" strike="noStrike" cap="none" spc="-9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103188" marR="0" lvl="0" indent="-103188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ko-KR" altLang="en-US" sz="1200" b="0" i="0" u="none" strike="noStrike" cap="none" spc="-90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구축비</a:t>
                      </a:r>
                      <a:endParaRPr kumimoji="1" lang="en-US" altLang="ko-KR" sz="1200" b="0" i="0" u="none" strike="noStrike" cap="none" spc="-90" normalizeH="0" baseline="3000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103188" marR="0" lvl="0" indent="-103188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en-US" altLang="ko-KR" sz="1200" b="0" i="0" u="none" strike="noStrike" cap="none" spc="-9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-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386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103188" marR="0" lvl="0" indent="-103188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en-US" altLang="ko-KR" sz="1200" b="0" i="0" u="none" strike="noStrike" cap="none" spc="-9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S/W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103188" marR="0" lvl="0" indent="-103188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en-US" altLang="ko-KR" sz="1200" b="0" i="0" u="none" strike="noStrike" cap="none" spc="-9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-</a:t>
                      </a:r>
                      <a:endParaRPr kumimoji="1" lang="ko-KR" altLang="en-US" sz="1200" b="0" i="0" u="none" strike="noStrike" cap="none" spc="-9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386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103188" marR="0" lvl="0" indent="-103188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en-US" altLang="ko-KR" sz="1200" b="0" i="0" u="none" strike="noStrike" cap="none" spc="-9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H/W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103188" marR="0" lvl="0" indent="-103188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en-US" altLang="ko-KR" sz="1200" b="0" i="0" u="none" strike="noStrike" cap="none" spc="-9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-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Group 10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6116334"/>
              </p:ext>
            </p:extLst>
          </p:nvPr>
        </p:nvGraphicFramePr>
        <p:xfrm>
          <a:off x="273050" y="1023938"/>
          <a:ext cx="9342438" cy="1592866"/>
        </p:xfrm>
        <a:graphic>
          <a:graphicData uri="http://schemas.openxmlformats.org/drawingml/2006/table">
            <a:tbl>
              <a:tblPr/>
              <a:tblGrid>
                <a:gridCol w="467807"/>
                <a:gridCol w="589822"/>
                <a:gridCol w="832534"/>
                <a:gridCol w="7452275"/>
              </a:tblGrid>
              <a:tr h="457358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spc="-9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과제</a:t>
                      </a:r>
                      <a:endParaRPr kumimoji="0" lang="en-US" altLang="ko-KR" sz="1200" b="1" i="0" u="none" strike="noStrike" cap="none" spc="-9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spc="-9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번호</a:t>
                      </a:r>
                    </a:p>
                  </a:txBody>
                  <a:tcPr marL="91444" marR="91444" marT="45705" marB="45705" anchor="ctr" horzOverflow="overflow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spc="-9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1</a:t>
                      </a:r>
                    </a:p>
                  </a:txBody>
                  <a:tcPr marL="91444" marR="91444" marT="45705" marB="45705" anchor="ctr" horzOverflow="overflow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spc="-9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과제명</a:t>
                      </a:r>
                    </a:p>
                  </a:txBody>
                  <a:tcPr marL="91444" marR="91444" marT="45705" marB="45705" anchor="ctr" horzOverflow="overflow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eaLnBrk="1" hangingPunct="1">
                        <a:spcBef>
                          <a:spcPct val="20000"/>
                        </a:spcBef>
                      </a:pPr>
                      <a:r>
                        <a:rPr lang="en-US" altLang="ko-KR" sz="1200" b="1" kern="0" dirty="0" smtClean="0">
                          <a:solidFill>
                            <a:srgbClr val="000000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DGA </a:t>
                      </a:r>
                      <a:r>
                        <a:rPr lang="ko-KR" altLang="en-US" sz="1200" b="1" kern="0" dirty="0" smtClean="0">
                          <a:solidFill>
                            <a:srgbClr val="000000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패턴 분석을 통한 악성 도메인 분류기 및 </a:t>
                      </a:r>
                      <a:r>
                        <a:rPr lang="ko-KR" altLang="en-US" sz="1200" b="1" kern="0" dirty="0" err="1" smtClean="0">
                          <a:solidFill>
                            <a:srgbClr val="000000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딥러닝</a:t>
                      </a:r>
                      <a:r>
                        <a:rPr lang="ko-KR" altLang="en-US" sz="1200" b="1" kern="0" dirty="0" smtClean="0">
                          <a:solidFill>
                            <a:srgbClr val="000000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 알고리즘 성능비교</a:t>
                      </a:r>
                      <a:endParaRPr lang="ko-KR" altLang="en-US" sz="1200" b="1" spc="-90" baseline="0" dirty="0" smtClean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44" marR="91444" marT="45705" marB="45705" anchor="ctr" horzOverflow="overflow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96572">
                <a:tc grid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90488" marR="0" lvl="0" indent="-90488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200" b="1" i="0" u="none" strike="noStrike" cap="none" spc="-9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과제정의</a:t>
                      </a:r>
                    </a:p>
                  </a:txBody>
                  <a:tcPr marL="91444" marR="91444" marT="45705" marB="45705" anchor="ctr" horzOverflow="overflow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171450" indent="-171450" algn="just" eaLnBrk="1" fontAlgn="ctr" hangingPunct="1">
                        <a:spcBef>
                          <a:spcPts val="300"/>
                        </a:spcBef>
                        <a:spcAft>
                          <a:spcPts val="0"/>
                        </a:spcAft>
                        <a:buSzPct val="120000"/>
                        <a:buFont typeface="Wingdings" pitchFamily="2" charset="2"/>
                        <a:buChar char="§"/>
                        <a:defRPr/>
                      </a:pPr>
                      <a:r>
                        <a:rPr lang="ko-KR" altLang="en-US" sz="1200" kern="0" dirty="0" err="1" smtClean="0">
                          <a:solidFill>
                            <a:srgbClr val="000000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알려져있는</a:t>
                      </a:r>
                      <a:r>
                        <a:rPr lang="ko-KR" altLang="en-US" sz="1200" kern="0" dirty="0" smtClean="0">
                          <a:solidFill>
                            <a:srgbClr val="000000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 </a:t>
                      </a:r>
                      <a:r>
                        <a:rPr lang="en-US" altLang="ko-KR" sz="1200" kern="0" dirty="0" smtClean="0">
                          <a:solidFill>
                            <a:srgbClr val="000000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DGA </a:t>
                      </a:r>
                      <a:r>
                        <a:rPr lang="ko-KR" altLang="en-US" sz="1200" kern="0" dirty="0" smtClean="0">
                          <a:solidFill>
                            <a:srgbClr val="000000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패턴을 분석해</a:t>
                      </a:r>
                      <a:r>
                        <a:rPr lang="en-US" altLang="ko-KR" sz="1200" kern="0" dirty="0" smtClean="0">
                          <a:solidFill>
                            <a:srgbClr val="000000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(open source) </a:t>
                      </a:r>
                      <a:r>
                        <a:rPr lang="ko-KR" altLang="en-US" sz="1200" kern="0" dirty="0" smtClean="0">
                          <a:solidFill>
                            <a:srgbClr val="000000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악성 도메인을 생성 후 </a:t>
                      </a:r>
                      <a:r>
                        <a:rPr lang="ko-KR" altLang="en-US" sz="1200" kern="0" dirty="0" err="1" smtClean="0">
                          <a:solidFill>
                            <a:srgbClr val="000000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딥러닝</a:t>
                      </a:r>
                      <a:r>
                        <a:rPr lang="ko-KR" altLang="en-US" sz="1200" kern="0" dirty="0" smtClean="0">
                          <a:solidFill>
                            <a:srgbClr val="000000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 기술로 학습하고</a:t>
                      </a:r>
                      <a:r>
                        <a:rPr lang="en-US" altLang="ko-KR" sz="1200" kern="0" dirty="0" smtClean="0">
                          <a:solidFill>
                            <a:srgbClr val="000000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 </a:t>
                      </a:r>
                      <a:r>
                        <a:rPr lang="ko-KR" altLang="en-US" sz="1200" kern="0" dirty="0" smtClean="0">
                          <a:solidFill>
                            <a:srgbClr val="000000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악성 도메인 분류기를 구현</a:t>
                      </a:r>
                      <a:r>
                        <a:rPr lang="en-US" altLang="ko-KR" sz="1200" kern="0" dirty="0" smtClean="0">
                          <a:solidFill>
                            <a:srgbClr val="000000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.</a:t>
                      </a:r>
                    </a:p>
                    <a:p>
                      <a:pPr marL="171450" indent="-171450" algn="just" eaLnBrk="1" fontAlgn="ctr" hangingPunct="1">
                        <a:spcBef>
                          <a:spcPts val="300"/>
                        </a:spcBef>
                        <a:spcAft>
                          <a:spcPts val="0"/>
                        </a:spcAft>
                        <a:buSzPct val="120000"/>
                        <a:buFont typeface="Wingdings" pitchFamily="2" charset="2"/>
                        <a:buChar char="§"/>
                        <a:defRPr/>
                      </a:pPr>
                      <a:r>
                        <a:rPr lang="en-US" altLang="ko-KR" sz="1200" kern="0" dirty="0" smtClean="0">
                          <a:solidFill>
                            <a:srgbClr val="000000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bigram </a:t>
                      </a:r>
                      <a:r>
                        <a:rPr lang="ko-KR" altLang="en-US" sz="1200" kern="0" dirty="0" smtClean="0">
                          <a:solidFill>
                            <a:srgbClr val="000000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과 </a:t>
                      </a:r>
                      <a:r>
                        <a:rPr lang="en-US" altLang="ko-KR" sz="1200" kern="0" dirty="0" err="1" smtClean="0">
                          <a:solidFill>
                            <a:srgbClr val="000000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lstm</a:t>
                      </a:r>
                      <a:r>
                        <a:rPr lang="en-US" altLang="ko-KR" sz="1200" kern="0" dirty="0" smtClean="0">
                          <a:solidFill>
                            <a:srgbClr val="000000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 </a:t>
                      </a:r>
                      <a:r>
                        <a:rPr lang="ko-KR" altLang="en-US" sz="1200" kern="0" dirty="0" smtClean="0">
                          <a:solidFill>
                            <a:srgbClr val="000000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알고리즘을 통해 도메인 분류</a:t>
                      </a:r>
                      <a:r>
                        <a:rPr lang="en-US" altLang="ko-KR" sz="1200" kern="0" dirty="0" smtClean="0">
                          <a:solidFill>
                            <a:srgbClr val="000000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(Black / White) </a:t>
                      </a:r>
                      <a:r>
                        <a:rPr lang="ko-KR" altLang="en-US" sz="1200" kern="0" dirty="0" smtClean="0">
                          <a:solidFill>
                            <a:srgbClr val="000000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및</a:t>
                      </a:r>
                      <a:r>
                        <a:rPr lang="en-US" altLang="ko-KR" sz="1200" kern="0" dirty="0" smtClean="0">
                          <a:solidFill>
                            <a:srgbClr val="000000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 </a:t>
                      </a:r>
                      <a:r>
                        <a:rPr lang="ko-KR" altLang="en-US" sz="1200" kern="0" dirty="0" smtClean="0">
                          <a:solidFill>
                            <a:srgbClr val="000000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성능 테스트</a:t>
                      </a:r>
                      <a:r>
                        <a:rPr lang="en-US" altLang="ko-KR" sz="1200" kern="0" dirty="0" smtClean="0">
                          <a:solidFill>
                            <a:srgbClr val="000000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(</a:t>
                      </a:r>
                      <a:r>
                        <a:rPr lang="ko-KR" altLang="en-US" sz="1200" kern="0" dirty="0" smtClean="0">
                          <a:solidFill>
                            <a:srgbClr val="000000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분석 결과</a:t>
                      </a:r>
                      <a:r>
                        <a:rPr lang="ko-KR" altLang="en-US" sz="1200" kern="0" baseline="0" dirty="0" smtClean="0">
                          <a:solidFill>
                            <a:srgbClr val="000000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 도출</a:t>
                      </a:r>
                      <a:r>
                        <a:rPr lang="en-US" altLang="ko-KR" sz="1200" kern="0" baseline="0" dirty="0" smtClean="0">
                          <a:solidFill>
                            <a:srgbClr val="000000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)</a:t>
                      </a:r>
                      <a:r>
                        <a:rPr lang="en-US" altLang="ko-KR" sz="1200" kern="0" dirty="0" smtClean="0">
                          <a:solidFill>
                            <a:srgbClr val="000000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.</a:t>
                      </a:r>
                    </a:p>
                  </a:txBody>
                  <a:tcPr marL="91444" marR="91444" marT="45705" marB="45705" anchor="ctr" horzOverflow="overflow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57358">
                <a:tc grid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90488" marR="0" lvl="0" indent="-90488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200" b="1" i="0" u="none" strike="noStrike" cap="none" spc="-9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과제목표</a:t>
                      </a:r>
                    </a:p>
                  </a:txBody>
                  <a:tcPr marL="91444" marR="91444" marT="45705" marB="45705" anchor="ctr" horzOverflow="overflow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108000" indent="-108000" algn="just" eaLnBrk="1" fontAlgn="ctr" hangingPunct="1">
                        <a:spcBef>
                          <a:spcPts val="300"/>
                        </a:spcBef>
                        <a:spcAft>
                          <a:spcPts val="0"/>
                        </a:spcAft>
                        <a:buSzPct val="100000"/>
                        <a:buFont typeface="Wingdings" pitchFamily="2" charset="2"/>
                        <a:buChar char="§"/>
                        <a:defRPr/>
                      </a:pPr>
                      <a:r>
                        <a:rPr lang="ko-KR" altLang="en-US" sz="1200" kern="0" dirty="0" err="1" smtClean="0">
                          <a:solidFill>
                            <a:srgbClr val="000000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악석코드로부터</a:t>
                      </a:r>
                      <a:r>
                        <a:rPr lang="ko-KR" altLang="en-US" sz="1200" kern="0" dirty="0" smtClean="0">
                          <a:solidFill>
                            <a:srgbClr val="000000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 감염된 </a:t>
                      </a:r>
                      <a:r>
                        <a:rPr lang="ko-KR" altLang="en-US" sz="1200" kern="0" dirty="0" err="1" smtClean="0">
                          <a:solidFill>
                            <a:srgbClr val="000000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좀비</a:t>
                      </a:r>
                      <a:r>
                        <a:rPr lang="en-US" altLang="ko-KR" sz="1200" kern="0" dirty="0" smtClean="0">
                          <a:solidFill>
                            <a:srgbClr val="000000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PC </a:t>
                      </a:r>
                      <a:r>
                        <a:rPr lang="ko-KR" altLang="en-US" sz="1200" kern="0" dirty="0" smtClean="0">
                          <a:solidFill>
                            <a:srgbClr val="000000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와 제어서버를 효과적으로 차단하는 선제대응을 위한 도메인 분류 정보 제공</a:t>
                      </a:r>
                      <a:endParaRPr lang="en-US" altLang="ko-KR" sz="1200" kern="0" dirty="0">
                        <a:solidFill>
                          <a:srgbClr val="000000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L="91444" marR="91444" marT="45705" marB="45705" anchor="ctr" horzOverflow="overflow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Group 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3345202"/>
              </p:ext>
            </p:extLst>
          </p:nvPr>
        </p:nvGraphicFramePr>
        <p:xfrm>
          <a:off x="273050" y="2574925"/>
          <a:ext cx="4638675" cy="2303463"/>
        </p:xfrm>
        <a:graphic>
          <a:graphicData uri="http://schemas.openxmlformats.org/drawingml/2006/table">
            <a:tbl>
              <a:tblPr/>
              <a:tblGrid>
                <a:gridCol w="465879"/>
                <a:gridCol w="4172796"/>
              </a:tblGrid>
              <a:tr h="283789">
                <a:tc grid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spc="-9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추진범위 및 기간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572842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90488" marR="0" lvl="0" indent="-90488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spc="-9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범</a:t>
                      </a:r>
                      <a:endParaRPr kumimoji="0" lang="en-US" altLang="ko-KR" sz="1200" b="0" i="0" u="none" strike="noStrike" cap="none" spc="-9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  <a:p>
                      <a:pPr marL="90488" marR="0" lvl="0" indent="-90488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spc="-9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위</a:t>
                      </a:r>
                      <a:endParaRPr kumimoji="0" lang="en-US" altLang="ko-KR" sz="1200" b="0" i="0" u="none" strike="noStrike" cap="none" spc="-9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108000" indent="-108000" algn="just" eaLnBrk="1" fontAlgn="ctr" hangingPunct="1">
                        <a:spcBef>
                          <a:spcPts val="300"/>
                        </a:spcBef>
                        <a:spcAft>
                          <a:spcPts val="0"/>
                        </a:spcAft>
                        <a:buSzPct val="100000"/>
                        <a:buFont typeface="Wingdings" pitchFamily="2" charset="2"/>
                        <a:buChar char="§"/>
                        <a:defRPr/>
                      </a:pPr>
                      <a:r>
                        <a:rPr lang="en-US" altLang="ko-KR" sz="1200" kern="0" dirty="0" err="1" smtClean="0">
                          <a:solidFill>
                            <a:srgbClr val="000000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Alexa</a:t>
                      </a:r>
                      <a:r>
                        <a:rPr lang="en-US" altLang="ko-KR" sz="1200" kern="0" dirty="0" smtClean="0">
                          <a:solidFill>
                            <a:srgbClr val="000000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 </a:t>
                      </a:r>
                      <a:r>
                        <a:rPr lang="ko-KR" altLang="en-US" sz="1200" kern="0" dirty="0" smtClean="0">
                          <a:solidFill>
                            <a:srgbClr val="000000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상위 </a:t>
                      </a:r>
                      <a:r>
                        <a:rPr lang="en-US" altLang="ko-KR" sz="1200" kern="0" dirty="0" smtClean="0">
                          <a:solidFill>
                            <a:srgbClr val="000000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100 </a:t>
                      </a:r>
                      <a:r>
                        <a:rPr lang="ko-KR" altLang="en-US" sz="1200" kern="0" dirty="0" smtClean="0">
                          <a:solidFill>
                            <a:srgbClr val="000000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만 </a:t>
                      </a:r>
                      <a:r>
                        <a:rPr lang="ko-KR" altLang="en-US" sz="1200" kern="0" dirty="0" smtClean="0">
                          <a:solidFill>
                            <a:srgbClr val="000000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사이트 도메인</a:t>
                      </a:r>
                      <a:endParaRPr lang="en-US" altLang="ko-KR" sz="1200" kern="0" dirty="0" smtClean="0">
                        <a:solidFill>
                          <a:srgbClr val="000000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  <a:p>
                      <a:pPr marL="108000" indent="-108000" algn="just" eaLnBrk="1" fontAlgn="ctr" hangingPunct="1">
                        <a:spcBef>
                          <a:spcPts val="300"/>
                        </a:spcBef>
                        <a:spcAft>
                          <a:spcPts val="0"/>
                        </a:spcAft>
                        <a:buSzPct val="100000"/>
                        <a:buFont typeface="Wingdings" pitchFamily="2" charset="2"/>
                        <a:buChar char="§"/>
                        <a:defRPr/>
                      </a:pPr>
                      <a:r>
                        <a:rPr lang="en-US" altLang="ko-KR" sz="1200" kern="0" dirty="0" smtClean="0">
                          <a:solidFill>
                            <a:srgbClr val="000000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DGA </a:t>
                      </a:r>
                      <a:r>
                        <a:rPr lang="ko-KR" altLang="en-US" sz="1200" kern="0" dirty="0" smtClean="0">
                          <a:solidFill>
                            <a:srgbClr val="000000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알고리즘을 </a:t>
                      </a:r>
                      <a:r>
                        <a:rPr lang="en-US" altLang="ko-KR" sz="1200" kern="0" dirty="0" smtClean="0">
                          <a:solidFill>
                            <a:srgbClr val="000000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(</a:t>
                      </a:r>
                      <a:r>
                        <a:rPr lang="en-US" altLang="ko-KR" sz="1200" kern="0" dirty="0" err="1" smtClean="0">
                          <a:solidFill>
                            <a:srgbClr val="000000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github</a:t>
                      </a:r>
                      <a:r>
                        <a:rPr lang="en-US" altLang="ko-KR" sz="1200" kern="0" dirty="0" smtClean="0">
                          <a:solidFill>
                            <a:srgbClr val="000000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 </a:t>
                      </a:r>
                      <a:r>
                        <a:rPr lang="ko-KR" altLang="en-US" sz="1200" kern="0" dirty="0" smtClean="0">
                          <a:solidFill>
                            <a:srgbClr val="000000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사이트를 참조</a:t>
                      </a:r>
                      <a:r>
                        <a:rPr lang="en-US" altLang="ko-KR" sz="1200" kern="0" dirty="0" smtClean="0">
                          <a:solidFill>
                            <a:srgbClr val="000000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)</a:t>
                      </a:r>
                      <a:endParaRPr lang="en-US" altLang="ko-KR" sz="1200" kern="0" dirty="0" smtClean="0">
                        <a:solidFill>
                          <a:srgbClr val="000000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6832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90488" marR="0" lvl="0" indent="-90488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spc="-9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기</a:t>
                      </a:r>
                      <a:endParaRPr kumimoji="0" lang="en-US" altLang="ko-KR" sz="1200" b="0" i="0" u="none" strike="noStrike" cap="none" spc="-9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  <a:p>
                      <a:pPr marL="90488" marR="0" lvl="0" indent="-90488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spc="-9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간</a:t>
                      </a:r>
                      <a:endParaRPr kumimoji="0" lang="en-US" altLang="ko-KR" sz="1200" b="0" i="0" u="none" strike="noStrike" cap="none" spc="-9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90488" marR="0" lvl="0" indent="-904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200" b="0" i="0" u="none" strike="noStrike" cap="none" spc="-9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1 </a:t>
                      </a:r>
                      <a:r>
                        <a:rPr kumimoji="0" lang="ko-KR" altLang="en-US" sz="1200" b="0" i="0" u="none" strike="noStrike" cap="none" spc="-9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개월</a:t>
                      </a:r>
                      <a:endParaRPr kumimoji="0" lang="en-US" altLang="ko-KR" sz="1200" b="0" i="0" u="none" strike="noStrike" cap="none" spc="-9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7803644"/>
              </p:ext>
            </p:extLst>
          </p:nvPr>
        </p:nvGraphicFramePr>
        <p:xfrm>
          <a:off x="4976813" y="2578100"/>
          <a:ext cx="4656137" cy="2300288"/>
        </p:xfrm>
        <a:graphic>
          <a:graphicData uri="http://schemas.openxmlformats.org/drawingml/2006/table">
            <a:tbl>
              <a:tblPr/>
              <a:tblGrid>
                <a:gridCol w="938235"/>
                <a:gridCol w="3717902"/>
              </a:tblGrid>
              <a:tr h="284374">
                <a:tc grid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spc="-9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핵심 분석 제공 정보</a:t>
                      </a:r>
                    </a:p>
                  </a:txBody>
                  <a:tcPr marL="91439" marR="91439" anchor="ctr" horzOverflow="overflow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110917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90488" marR="0" lvl="0" indent="-90488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spc="-9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고려사항</a:t>
                      </a:r>
                      <a:endParaRPr kumimoji="1" lang="ko-KR" altLang="ko-KR" sz="1200" b="0" i="0" u="none" strike="noStrike" cap="none" spc="-9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L="91439" marR="91439" anchor="ctr" horzOverflow="overflow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90488" marR="0" lvl="0" indent="-904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1" lang="en-US" altLang="ko-KR" sz="1200" b="0" i="0" u="none" strike="noStrike" cap="none" spc="-9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DGA </a:t>
                      </a:r>
                      <a:r>
                        <a:rPr kumimoji="1" lang="ko-KR" altLang="en-US" sz="1200" b="0" i="0" u="none" strike="noStrike" cap="none" spc="-9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분석</a:t>
                      </a:r>
                      <a:endParaRPr kumimoji="1" lang="en-US" altLang="ko-KR" sz="1200" b="0" i="0" u="none" strike="noStrike" cap="none" spc="-9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  <a:p>
                      <a:pPr marL="90488" marR="0" lvl="0" indent="-904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1" lang="ko-KR" altLang="en-US" sz="1200" b="0" i="0" u="none" strike="noStrike" cap="none" spc="-9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악성 도메인 분류</a:t>
                      </a:r>
                      <a:endParaRPr kumimoji="1" lang="en-US" altLang="ko-KR" sz="1200" b="0" i="0" u="none" strike="noStrike" cap="none" spc="-9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  <a:p>
                      <a:pPr marL="90488" marR="0" lvl="0" indent="-904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1" lang="en-US" altLang="ko-KR" sz="1200" b="0" i="0" u="none" strike="noStrike" cap="none" spc="-9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Algorithm  </a:t>
                      </a:r>
                      <a:r>
                        <a:rPr kumimoji="1" lang="ko-KR" altLang="en-US" sz="1200" b="0" i="0" u="none" strike="noStrike" cap="none" spc="-9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간</a:t>
                      </a:r>
                      <a:r>
                        <a:rPr kumimoji="1" lang="en-US" altLang="ko-KR" sz="1200" b="0" i="0" u="none" strike="noStrike" cap="none" spc="-9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 </a:t>
                      </a:r>
                      <a:r>
                        <a:rPr kumimoji="1" lang="ko-KR" altLang="en-US" sz="1200" b="0" i="0" u="none" strike="noStrike" cap="none" spc="-9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성능 비교 결과</a:t>
                      </a:r>
                      <a:endParaRPr kumimoji="1" lang="en-US" altLang="ko-KR" sz="1200" b="0" i="0" u="none" strike="noStrike" cap="none" spc="-9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  <a:p>
                      <a:pPr marL="90488" marR="0" lvl="0" indent="-904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1" lang="en-US" altLang="ko-KR" sz="1200" b="0" i="0" u="none" strike="noStrike" cap="none" spc="-9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 DGA </a:t>
                      </a:r>
                      <a:r>
                        <a:rPr kumimoji="1" lang="ko-KR" altLang="en-US" sz="1200" b="0" i="0" u="none" strike="noStrike" cap="none" spc="-9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분석이 지속적으로 이루어져야 함</a:t>
                      </a:r>
                      <a:endParaRPr kumimoji="1" lang="en-US" altLang="ko-KR" sz="1200" b="0" i="0" u="none" strike="noStrike" cap="none" spc="-9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L="91439" marR="91439" anchor="ctr" horzOverflow="overflow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06744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90488" marR="0" lvl="0" indent="-90488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spc="-9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분석 방법</a:t>
                      </a:r>
                      <a:endParaRPr kumimoji="1" lang="ko-KR" altLang="ko-KR" sz="1200" b="0" i="0" u="none" strike="noStrike" cap="none" spc="-9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L="91439" marR="91439" anchor="ctr" horzOverflow="overflow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90488" marR="0" lvl="0" indent="-904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1" lang="en-US" altLang="ko-KR" sz="1200" b="0" i="0" u="none" strike="noStrike" cap="none" spc="-9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 </a:t>
                      </a:r>
                      <a:r>
                        <a:rPr kumimoji="1" lang="ko-KR" altLang="en-US" sz="1200" b="0" i="0" u="none" strike="noStrike" cap="none" spc="-90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딥러닝</a:t>
                      </a:r>
                      <a:r>
                        <a:rPr kumimoji="1" lang="ko-KR" altLang="en-US" sz="1200" b="0" i="0" u="none" strike="noStrike" cap="none" spc="-9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 </a:t>
                      </a:r>
                      <a:r>
                        <a:rPr kumimoji="1" lang="en-US" altLang="ko-KR" sz="1200" b="0" i="0" u="none" strike="noStrike" cap="none" spc="-9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/>
                      </a:r>
                      <a:br>
                        <a:rPr kumimoji="1" lang="en-US" altLang="ko-KR" sz="1200" b="0" i="0" u="none" strike="noStrike" cap="none" spc="-9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</a:br>
                      <a:r>
                        <a:rPr kumimoji="1" lang="en-US" altLang="ko-KR" sz="1200" b="0" i="0" u="none" strike="noStrike" cap="none" spc="-9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 (bigram, </a:t>
                      </a:r>
                      <a:r>
                        <a:rPr kumimoji="1" lang="en-US" altLang="ko-KR" sz="1200" b="0" i="0" u="none" strike="noStrike" cap="none" spc="-90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lstm</a:t>
                      </a:r>
                      <a:r>
                        <a:rPr kumimoji="1" lang="en-US" altLang="ko-KR" sz="1200" b="0" i="0" u="none" strike="noStrike" cap="none" spc="-9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 Algorithm)</a:t>
                      </a:r>
                    </a:p>
                  </a:txBody>
                  <a:tcPr marL="91439" marR="91439" anchor="ctr" horzOverflow="overflow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타원 9"/>
          <p:cNvSpPr/>
          <p:nvPr/>
        </p:nvSpPr>
        <p:spPr bwMode="auto">
          <a:xfrm>
            <a:off x="5115642" y="602984"/>
            <a:ext cx="4148832" cy="732962"/>
          </a:xfrm>
          <a:prstGeom prst="ellipse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3600" dirty="0" smtClean="0">
                <a:solidFill>
                  <a:schemeClr val="accent6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rPr>
              <a:t>정윤수 작성 부문</a:t>
            </a:r>
            <a:endParaRPr kumimoji="1" lang="ko-KR" altLang="en-US" sz="3600" b="0" i="0" u="none" strike="noStrike" cap="none" normalizeH="0" baseline="0" dirty="0" smtClean="0">
              <a:ln>
                <a:noFill/>
              </a:ln>
              <a:solidFill>
                <a:schemeClr val="accent6"/>
              </a:solidFill>
              <a:effectLst/>
              <a:latin typeface="현대하모니 B" panose="02020603020101020101" pitchFamily="18" charset="-127"/>
              <a:ea typeface="현대하모니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142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내용 개체 틀 11"/>
          <p:cNvSpPr txBox="1">
            <a:spLocks/>
          </p:cNvSpPr>
          <p:nvPr/>
        </p:nvSpPr>
        <p:spPr bwMode="auto">
          <a:xfrm>
            <a:off x="185738" y="482600"/>
            <a:ext cx="805497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ko-KR" sz="1500" b="1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1.1 </a:t>
            </a:r>
            <a:r>
              <a:rPr lang="ko-KR" altLang="en-US" sz="1500" b="1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이행과제 정의 </a:t>
            </a:r>
            <a:r>
              <a:rPr lang="en-US" altLang="ko-KR" sz="1500" b="1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&gt; </a:t>
            </a:r>
            <a:r>
              <a:rPr lang="ko-KR" altLang="en-US" sz="1500" b="1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위협정보 수집과 분석 기대 </a:t>
            </a:r>
            <a:r>
              <a:rPr lang="ko-KR" altLang="en-US" sz="1500" b="1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효과</a:t>
            </a:r>
            <a:endParaRPr lang="ko-KR" altLang="en-US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ko-KR" altLang="en-US" sz="1500" b="1" dirty="0"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6147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148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graphicFrame>
        <p:nvGraphicFramePr>
          <p:cNvPr id="35" name="Group 1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6303044"/>
              </p:ext>
            </p:extLst>
          </p:nvPr>
        </p:nvGraphicFramePr>
        <p:xfrm>
          <a:off x="4976813" y="4926013"/>
          <a:ext cx="4656137" cy="1328737"/>
        </p:xfrm>
        <a:graphic>
          <a:graphicData uri="http://schemas.openxmlformats.org/drawingml/2006/table">
            <a:tbl>
              <a:tblPr/>
              <a:tblGrid>
                <a:gridCol w="938235"/>
                <a:gridCol w="3717902"/>
              </a:tblGrid>
              <a:tr h="274353">
                <a:tc grid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cap="none" spc="-9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기대효과</a:t>
                      </a:r>
                    </a:p>
                  </a:txBody>
                  <a:tcPr marL="91439" marR="91439" marT="45713" marB="45713" anchor="ctr" horzOverflow="overflow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46625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103188" marR="0" lvl="0" indent="-103188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ko-KR" altLang="en-US" sz="1200" b="0" i="0" u="none" strike="noStrike" cap="none" spc="-9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업무효율성</a:t>
                      </a:r>
                      <a:endParaRPr kumimoji="1" lang="en-US" altLang="ko-KR" sz="1200" b="0" i="0" u="none" strike="noStrike" cap="none" spc="-9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  <a:p>
                      <a:pPr marL="103188" marR="0" lvl="0" indent="-103188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ko-KR" altLang="en-US" sz="1200" b="0" i="0" u="none" strike="noStrike" cap="none" spc="-9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측면</a:t>
                      </a:r>
                      <a:endParaRPr kumimoji="1" lang="en-US" altLang="ko-KR" sz="1200" b="0" i="0" u="none" strike="noStrike" cap="none" spc="-9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L="91439" marR="91439" marT="0" marB="0" anchor="ctr" horzOverflow="overflow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108000" indent="-108000" algn="just" eaLnBrk="1" fontAlgn="ctr" hangingPunct="1">
                        <a:spcBef>
                          <a:spcPts val="300"/>
                        </a:spcBef>
                        <a:spcAft>
                          <a:spcPts val="0"/>
                        </a:spcAft>
                        <a:buSzPct val="100000"/>
                        <a:buFont typeface="Wingdings" pitchFamily="2" charset="2"/>
                        <a:buChar char="§"/>
                        <a:defRPr/>
                      </a:pPr>
                      <a:r>
                        <a:rPr lang="en-US" altLang="ko-KR" sz="1200" kern="0" dirty="0" smtClean="0">
                          <a:solidFill>
                            <a:srgbClr val="000000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IOC </a:t>
                      </a:r>
                      <a:r>
                        <a:rPr lang="ko-KR" altLang="en-US" sz="1200" kern="0" dirty="0" smtClean="0">
                          <a:solidFill>
                            <a:srgbClr val="000000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간 빈발 패턴 발견으로 전통적 방식의</a:t>
                      </a:r>
                      <a:r>
                        <a:rPr lang="en-US" altLang="ko-KR" sz="1200" kern="0" baseline="0" dirty="0" smtClean="0">
                          <a:solidFill>
                            <a:srgbClr val="000000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 </a:t>
                      </a:r>
                      <a:br>
                        <a:rPr lang="en-US" altLang="ko-KR" sz="1200" kern="0" baseline="0" dirty="0" smtClean="0">
                          <a:solidFill>
                            <a:srgbClr val="000000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</a:br>
                      <a:r>
                        <a:rPr lang="ko-KR" altLang="en-US" sz="1200" kern="0" dirty="0" smtClean="0">
                          <a:solidFill>
                            <a:srgbClr val="000000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분석 한계를 극복</a:t>
                      </a:r>
                    </a:p>
                  </a:txBody>
                  <a:tcPr marL="91439" marR="91439" marT="0" marB="0" anchor="ctr" horzOverflow="overflow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7759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103188" marR="0" lvl="0" indent="-103188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ko-KR" altLang="en-US" sz="1200" b="0" i="0" u="none" strike="noStrike" cap="none" spc="-9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정보화</a:t>
                      </a:r>
                      <a:endParaRPr kumimoji="1" lang="en-US" altLang="ko-KR" sz="1200" b="0" i="0" u="none" strike="noStrike" cap="none" spc="-9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  <a:p>
                      <a:pPr marL="103188" marR="0" lvl="0" indent="-103188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ko-KR" altLang="en-US" sz="1200" b="0" i="0" u="none" strike="noStrike" cap="none" spc="-9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측면</a:t>
                      </a:r>
                      <a:endParaRPr kumimoji="1" lang="en-US" altLang="ko-KR" sz="1200" b="0" i="0" u="none" strike="noStrike" cap="none" spc="-9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L="91439" marR="91439" marT="0" marB="0" anchor="ctr" horzOverflow="overflow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103188" marR="0" lvl="0" indent="-1031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1" lang="ko-KR" altLang="en-US" sz="1200" b="0" i="0" u="none" strike="noStrike" cap="none" spc="-9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기존 내부</a:t>
                      </a:r>
                      <a:r>
                        <a:rPr kumimoji="1" lang="en-US" altLang="ko-KR" sz="1200" b="0" i="0" u="none" strike="noStrike" cap="none" spc="-9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, </a:t>
                      </a:r>
                      <a:r>
                        <a:rPr kumimoji="1" lang="ko-KR" altLang="en-US" sz="1200" b="0" i="0" u="none" strike="noStrike" cap="none" spc="-9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외부 데이터를 활용하여 기존에 없는 새로운 의미 추출</a:t>
                      </a:r>
                      <a:endParaRPr kumimoji="1" lang="ko-KR" altLang="en-US" sz="1200" b="0" i="0" u="none" strike="noStrike" cap="none" spc="-9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L="91439" marR="91439" marT="0" marB="0" anchor="ctr" horzOverflow="overflow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6" name="Group 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8212509"/>
              </p:ext>
            </p:extLst>
          </p:nvPr>
        </p:nvGraphicFramePr>
        <p:xfrm>
          <a:off x="273050" y="4932363"/>
          <a:ext cx="4632325" cy="1322386"/>
        </p:xfrm>
        <a:graphic>
          <a:graphicData uri="http://schemas.openxmlformats.org/drawingml/2006/table">
            <a:tbl>
              <a:tblPr/>
              <a:tblGrid>
                <a:gridCol w="471424"/>
                <a:gridCol w="1184190"/>
                <a:gridCol w="1296144"/>
                <a:gridCol w="1680567"/>
              </a:tblGrid>
              <a:tr h="440794">
                <a:tc gridSpan="4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spc="-9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소요비용</a:t>
                      </a:r>
                    </a:p>
                  </a:txBody>
                  <a:tcPr marT="45639" marB="45639" anchor="ctr" horzOverflow="overflow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93864">
                <a:tc rowSpan="3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103188" marR="0" lvl="0" indent="-103188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ko-KR" altLang="en-US" sz="1200" b="0" i="0" u="none" strike="noStrike" cap="none" spc="-9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합</a:t>
                      </a:r>
                      <a:endParaRPr kumimoji="1" lang="en-US" altLang="ko-KR" sz="1200" b="0" i="0" u="none" strike="noStrike" cap="none" spc="-9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  <a:p>
                      <a:pPr marL="103188" marR="0" lvl="0" indent="-103188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ko-KR" altLang="en-US" sz="1200" b="0" i="0" u="none" strike="noStrike" cap="none" spc="-9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계</a:t>
                      </a:r>
                      <a:endParaRPr kumimoji="1" lang="en-US" altLang="ko-KR" sz="1200" b="0" i="0" u="none" strike="noStrike" cap="none" spc="-9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rowSpan="3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ko-KR" altLang="en-US" sz="1200" b="0" i="0" u="none" strike="noStrike" cap="none" spc="-9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빅데이터 분석 시스템 구축 사업에 포함</a:t>
                      </a:r>
                      <a:endParaRPr kumimoji="1" lang="en-US" altLang="ko-KR" sz="1200" b="0" i="0" u="none" strike="noStrike" cap="none" spc="-9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103188" marR="0" lvl="0" indent="-103188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ko-KR" altLang="en-US" sz="1200" b="0" i="0" u="none" strike="noStrike" cap="none" spc="-90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구축비</a:t>
                      </a:r>
                      <a:endParaRPr kumimoji="1" lang="en-US" altLang="ko-KR" sz="1200" b="0" i="0" u="none" strike="noStrike" cap="none" spc="-90" normalizeH="0" baseline="3000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103188" marR="0" lvl="0" indent="-103188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en-US" altLang="ko-KR" sz="1200" b="0" i="0" u="none" strike="noStrike" cap="none" spc="-9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-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386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103188" marR="0" lvl="0" indent="-103188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en-US" altLang="ko-KR" sz="1200" b="0" i="0" u="none" strike="noStrike" cap="none" spc="-9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S/W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103188" marR="0" lvl="0" indent="-103188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en-US" altLang="ko-KR" sz="1200" b="0" i="0" u="none" strike="noStrike" cap="none" spc="-9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-</a:t>
                      </a:r>
                      <a:endParaRPr kumimoji="1" lang="ko-KR" altLang="en-US" sz="1200" b="0" i="0" u="none" strike="noStrike" cap="none" spc="-9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386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103188" marR="0" lvl="0" indent="-103188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en-US" altLang="ko-KR" sz="1200" b="0" i="0" u="none" strike="noStrike" cap="none" spc="-9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H/W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103188" marR="0" lvl="0" indent="-103188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en-US" altLang="ko-KR" sz="1200" b="0" i="0" u="none" strike="noStrike" cap="none" spc="-9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-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Group 10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2555264"/>
              </p:ext>
            </p:extLst>
          </p:nvPr>
        </p:nvGraphicFramePr>
        <p:xfrm>
          <a:off x="273050" y="1023938"/>
          <a:ext cx="9342438" cy="1632080"/>
        </p:xfrm>
        <a:graphic>
          <a:graphicData uri="http://schemas.openxmlformats.org/drawingml/2006/table">
            <a:tbl>
              <a:tblPr/>
              <a:tblGrid>
                <a:gridCol w="467807"/>
                <a:gridCol w="589822"/>
                <a:gridCol w="832534"/>
                <a:gridCol w="7452275"/>
              </a:tblGrid>
              <a:tr h="457358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spc="-9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과제</a:t>
                      </a:r>
                      <a:endParaRPr kumimoji="0" lang="en-US" altLang="ko-KR" sz="1200" b="1" i="0" u="none" strike="noStrike" cap="none" spc="-9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spc="-9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번호</a:t>
                      </a:r>
                    </a:p>
                  </a:txBody>
                  <a:tcPr marL="91444" marR="91444" marT="45705" marB="45705" anchor="ctr" horzOverflow="overflow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spc="-9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1</a:t>
                      </a:r>
                    </a:p>
                  </a:txBody>
                  <a:tcPr marL="91444" marR="91444" marT="45705" marB="45705" anchor="ctr" horzOverflow="overflow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spc="-9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과제명</a:t>
                      </a:r>
                    </a:p>
                  </a:txBody>
                  <a:tcPr marL="91444" marR="91444" marT="45705" marB="45705" anchor="ctr" horzOverflow="overflow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eaLnBrk="1" hangingPunct="1">
                        <a:spcBef>
                          <a:spcPct val="20000"/>
                        </a:spcBef>
                      </a:pPr>
                      <a:r>
                        <a:rPr lang="ko-KR" altLang="en-US" sz="1200" b="1" spc="-90" baseline="0" dirty="0" smtClean="0">
                          <a:latin typeface="굴림체" pitchFamily="49" charset="-127"/>
                          <a:ea typeface="굴림체" pitchFamily="49" charset="-127"/>
                        </a:rPr>
                        <a:t>위협정보 수집과 분석 </a:t>
                      </a:r>
                      <a:r>
                        <a:rPr lang="ko-KR" altLang="en-US" sz="1200" b="1" spc="-90" baseline="0" dirty="0" smtClean="0">
                          <a:latin typeface="굴림체" pitchFamily="49" charset="-127"/>
                          <a:ea typeface="굴림체" pitchFamily="49" charset="-127"/>
                        </a:rPr>
                        <a:t>기대효과</a:t>
                      </a:r>
                      <a:endParaRPr lang="ko-KR" altLang="en-US" sz="1200" b="1" spc="-90" baseline="0" dirty="0" smtClean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44" marR="91444" marT="45705" marB="45705" anchor="ctr" horzOverflow="overflow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96572">
                <a:tc grid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90488" marR="0" lvl="0" indent="-90488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200" b="1" i="0" u="none" strike="noStrike" cap="none" spc="-9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과제정의</a:t>
                      </a:r>
                    </a:p>
                  </a:txBody>
                  <a:tcPr marL="91444" marR="91444" marT="45705" marB="45705" anchor="ctr" horzOverflow="overflow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just" eaLnBrk="1" fontAlgn="ctr" hangingPunct="1">
                        <a:spcBef>
                          <a:spcPts val="300"/>
                        </a:spcBef>
                        <a:spcAft>
                          <a:spcPts val="0"/>
                        </a:spcAft>
                        <a:buSzPct val="120000"/>
                        <a:buFont typeface="Wingdings" pitchFamily="2" charset="2"/>
                        <a:buNone/>
                        <a:defRPr/>
                      </a:pPr>
                      <a:r>
                        <a:rPr lang="ko-KR" altLang="en-US" sz="1200" kern="0" dirty="0" smtClean="0">
                          <a:solidFill>
                            <a:srgbClr val="000000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수집 가능한 내부 또는 외부 데이터에 </a:t>
                      </a:r>
                      <a:r>
                        <a:rPr lang="en-US" altLang="ko-KR" sz="1200" kern="0" dirty="0" smtClean="0">
                          <a:solidFill>
                            <a:srgbClr val="000000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Threat hunting </a:t>
                      </a:r>
                      <a:r>
                        <a:rPr lang="ko-KR" altLang="en-US" sz="1200" kern="0" dirty="0" smtClean="0">
                          <a:solidFill>
                            <a:srgbClr val="000000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을 통해 데이터 수집 하여 기계학습 통해 연관분석을 수행하고</a:t>
                      </a:r>
                      <a:r>
                        <a:rPr lang="ko-KR" altLang="en-US" sz="1200" kern="0" baseline="0" dirty="0" smtClean="0">
                          <a:solidFill>
                            <a:srgbClr val="000000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 </a:t>
                      </a:r>
                      <a:r>
                        <a:rPr lang="ko-KR" altLang="en-US" sz="1200" kern="0" dirty="0" smtClean="0">
                          <a:solidFill>
                            <a:srgbClr val="000000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기대 효과를 도출</a:t>
                      </a:r>
                      <a:endParaRPr lang="en-US" altLang="ko-KR" sz="1200" kern="0" dirty="0" smtClean="0">
                        <a:solidFill>
                          <a:srgbClr val="000000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L="91444" marR="91444" marT="45705" marB="45705" anchor="ctr" horzOverflow="overflow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57358">
                <a:tc grid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90488" marR="0" lvl="0" indent="-90488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200" b="1" i="0" u="none" strike="noStrike" cap="none" spc="-9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과제목표</a:t>
                      </a:r>
                    </a:p>
                  </a:txBody>
                  <a:tcPr marL="91444" marR="91444" marT="45705" marB="45705" anchor="ctr" horzOverflow="overflow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108000" indent="-108000" algn="just" eaLnBrk="1" fontAlgn="ctr" hangingPunct="1">
                        <a:spcBef>
                          <a:spcPts val="300"/>
                        </a:spcBef>
                        <a:spcAft>
                          <a:spcPts val="0"/>
                        </a:spcAft>
                        <a:buSzPct val="100000"/>
                        <a:buFont typeface="Wingdings" pitchFamily="2" charset="2"/>
                        <a:buChar char="§"/>
                        <a:defRPr/>
                      </a:pPr>
                      <a:r>
                        <a:rPr lang="en-US" altLang="ko-KR" sz="1200" kern="0" dirty="0" smtClean="0">
                          <a:solidFill>
                            <a:srgbClr val="000000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Threat hunting </a:t>
                      </a:r>
                      <a:r>
                        <a:rPr lang="ko-KR" altLang="en-US" sz="1200" kern="0" dirty="0" smtClean="0">
                          <a:solidFill>
                            <a:srgbClr val="000000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을 통해 내부 데이터 </a:t>
                      </a:r>
                      <a:r>
                        <a:rPr lang="en-US" altLang="ko-KR" sz="1200" kern="0" dirty="0" smtClean="0">
                          <a:solidFill>
                            <a:srgbClr val="000000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IOC</a:t>
                      </a:r>
                      <a:r>
                        <a:rPr lang="ko-KR" altLang="en-US" sz="1200" kern="0" dirty="0" smtClean="0">
                          <a:solidFill>
                            <a:srgbClr val="000000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와 외부 데이터 </a:t>
                      </a:r>
                      <a:r>
                        <a:rPr lang="en-US" altLang="ko-KR" sz="1200" kern="0" dirty="0" smtClean="0">
                          <a:solidFill>
                            <a:srgbClr val="000000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IOC</a:t>
                      </a:r>
                      <a:r>
                        <a:rPr lang="ko-KR" altLang="en-US" sz="1200" kern="0" dirty="0" smtClean="0">
                          <a:solidFill>
                            <a:srgbClr val="000000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를 수집</a:t>
                      </a:r>
                      <a:endParaRPr lang="en-US" altLang="ko-KR" sz="1200" kern="0" dirty="0" smtClean="0">
                        <a:solidFill>
                          <a:srgbClr val="000000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  <a:p>
                      <a:pPr marL="108000" indent="-108000" algn="just" eaLnBrk="1" fontAlgn="ctr" hangingPunct="1">
                        <a:spcBef>
                          <a:spcPts val="300"/>
                        </a:spcBef>
                        <a:spcAft>
                          <a:spcPts val="0"/>
                        </a:spcAft>
                        <a:buSzPct val="100000"/>
                        <a:buFont typeface="Wingdings" pitchFamily="2" charset="2"/>
                        <a:buChar char="§"/>
                        <a:defRPr/>
                      </a:pPr>
                      <a:r>
                        <a:rPr lang="ko-KR" altLang="en-US" sz="1200" kern="0" dirty="0" smtClean="0">
                          <a:solidFill>
                            <a:srgbClr val="000000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기계학습을 통한 연관분석 또는 </a:t>
                      </a:r>
                      <a:r>
                        <a:rPr lang="en-US" altLang="ko-KR" sz="1200" kern="0" dirty="0" smtClean="0">
                          <a:solidFill>
                            <a:srgbClr val="000000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TF-IDF </a:t>
                      </a:r>
                      <a:r>
                        <a:rPr lang="ko-KR" altLang="en-US" sz="1200" kern="0" dirty="0" smtClean="0">
                          <a:solidFill>
                            <a:srgbClr val="000000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수행으로 기존의 통계기반 분석 패턴과 다른 의미 있는 결과 도출 </a:t>
                      </a:r>
                      <a:r>
                        <a:rPr lang="en-US" altLang="ko-KR" sz="1200" kern="0" dirty="0" smtClean="0">
                          <a:solidFill>
                            <a:srgbClr val="000000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(</a:t>
                      </a:r>
                      <a:r>
                        <a:rPr lang="ko-KR" altLang="en-US" sz="1200" kern="0" dirty="0" smtClean="0">
                          <a:solidFill>
                            <a:srgbClr val="000000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가능성 확인</a:t>
                      </a:r>
                      <a:r>
                        <a:rPr lang="en-US" altLang="ko-KR" sz="1200" kern="0" dirty="0" smtClean="0">
                          <a:solidFill>
                            <a:srgbClr val="000000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)</a:t>
                      </a:r>
                      <a:endParaRPr lang="en-US" altLang="ko-KR" sz="1200" kern="0" dirty="0">
                        <a:solidFill>
                          <a:srgbClr val="000000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L="91444" marR="91444" marT="45705" marB="45705" anchor="ctr" horzOverflow="overflow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Group 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1310858"/>
              </p:ext>
            </p:extLst>
          </p:nvPr>
        </p:nvGraphicFramePr>
        <p:xfrm>
          <a:off x="273050" y="2574925"/>
          <a:ext cx="4638675" cy="2303463"/>
        </p:xfrm>
        <a:graphic>
          <a:graphicData uri="http://schemas.openxmlformats.org/drawingml/2006/table">
            <a:tbl>
              <a:tblPr/>
              <a:tblGrid>
                <a:gridCol w="465879"/>
                <a:gridCol w="4172796"/>
              </a:tblGrid>
              <a:tr h="283789">
                <a:tc grid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spc="-9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추진범위 및 기간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572842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90488" marR="0" lvl="0" indent="-90488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spc="-9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범</a:t>
                      </a:r>
                      <a:endParaRPr kumimoji="0" lang="en-US" altLang="ko-KR" sz="1200" b="0" i="0" u="none" strike="noStrike" cap="none" spc="-9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  <a:p>
                      <a:pPr marL="90488" marR="0" lvl="0" indent="-90488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spc="-9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위</a:t>
                      </a:r>
                      <a:endParaRPr kumimoji="0" lang="en-US" altLang="ko-KR" sz="1200" b="0" i="0" u="none" strike="noStrike" cap="none" spc="-9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108000" indent="-108000" algn="just" eaLnBrk="1" fontAlgn="ctr" hangingPunct="1">
                        <a:spcBef>
                          <a:spcPts val="300"/>
                        </a:spcBef>
                        <a:spcAft>
                          <a:spcPts val="0"/>
                        </a:spcAft>
                        <a:buSzPct val="100000"/>
                        <a:buFont typeface="Wingdings" pitchFamily="2" charset="2"/>
                        <a:buChar char="§"/>
                        <a:defRPr/>
                      </a:pPr>
                      <a:r>
                        <a:rPr lang="ko-KR" altLang="en-US" sz="1200" kern="0" dirty="0" smtClean="0">
                          <a:solidFill>
                            <a:srgbClr val="000000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내부 데이터의 </a:t>
                      </a:r>
                      <a:r>
                        <a:rPr lang="ko-KR" altLang="en-US" sz="1200" kern="0" dirty="0" err="1" smtClean="0">
                          <a:solidFill>
                            <a:srgbClr val="000000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워너크라이</a:t>
                      </a:r>
                      <a:r>
                        <a:rPr lang="ko-KR" altLang="en-US" sz="1200" kern="0" dirty="0" smtClean="0">
                          <a:solidFill>
                            <a:srgbClr val="000000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 관련 </a:t>
                      </a:r>
                      <a:r>
                        <a:rPr lang="en-US" altLang="ko-KR" sz="1200" kern="0" dirty="0" smtClean="0">
                          <a:solidFill>
                            <a:srgbClr val="000000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IOC </a:t>
                      </a:r>
                      <a:r>
                        <a:rPr lang="ko-KR" altLang="en-US" sz="1200" kern="0" dirty="0" smtClean="0">
                          <a:solidFill>
                            <a:srgbClr val="000000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값을 기반으로</a:t>
                      </a:r>
                      <a:r>
                        <a:rPr lang="en-US" altLang="ko-KR" sz="1200" kern="0" dirty="0" smtClean="0">
                          <a:solidFill>
                            <a:srgbClr val="000000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, </a:t>
                      </a:r>
                      <a:r>
                        <a:rPr lang="ko-KR" altLang="en-US" sz="1200" kern="0" dirty="0" smtClean="0">
                          <a:solidFill>
                            <a:srgbClr val="000000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외부 </a:t>
                      </a:r>
                      <a:r>
                        <a:rPr lang="ko-KR" altLang="en-US" sz="1200" kern="0" dirty="0" err="1" smtClean="0">
                          <a:solidFill>
                            <a:srgbClr val="000000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테이터</a:t>
                      </a:r>
                      <a:r>
                        <a:rPr lang="ko-KR" altLang="en-US" sz="1200" kern="0" dirty="0" smtClean="0">
                          <a:solidFill>
                            <a:srgbClr val="000000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 상에서 내부 데이터 </a:t>
                      </a:r>
                      <a:r>
                        <a:rPr lang="en-US" altLang="ko-KR" sz="1200" kern="0" dirty="0" smtClean="0">
                          <a:solidFill>
                            <a:srgbClr val="000000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IOC </a:t>
                      </a:r>
                      <a:r>
                        <a:rPr lang="ko-KR" altLang="en-US" sz="1200" kern="0" dirty="0" smtClean="0">
                          <a:solidFill>
                            <a:srgbClr val="000000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값 검색 결과를 기반으로 데이터를 </a:t>
                      </a:r>
                      <a:r>
                        <a:rPr lang="ko-KR" altLang="en-US" sz="1200" kern="0" dirty="0" smtClean="0">
                          <a:solidFill>
                            <a:srgbClr val="000000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수집</a:t>
                      </a:r>
                      <a:endParaRPr lang="en-US" altLang="ko-KR" sz="1200" kern="0" dirty="0" smtClean="0">
                        <a:solidFill>
                          <a:srgbClr val="000000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  <a:p>
                      <a:pPr marL="108000" marR="0" indent="-108000" algn="just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Pct val="100000"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US" altLang="ko-KR" sz="1200" kern="0" dirty="0" smtClean="0">
                          <a:solidFill>
                            <a:srgbClr val="000000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 </a:t>
                      </a:r>
                      <a:r>
                        <a:rPr lang="ko-KR" altLang="en-US" sz="1200" kern="0" dirty="0" smtClean="0">
                          <a:solidFill>
                            <a:srgbClr val="000000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기계학습을 통해 텍스트 </a:t>
                      </a:r>
                      <a:r>
                        <a:rPr lang="ko-KR" altLang="en-US" sz="1200" kern="0" dirty="0" err="1" smtClean="0">
                          <a:solidFill>
                            <a:srgbClr val="000000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마이닝</a:t>
                      </a:r>
                      <a:r>
                        <a:rPr lang="ko-KR" altLang="en-US" sz="1200" kern="0" dirty="0" smtClean="0">
                          <a:solidFill>
                            <a:srgbClr val="000000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 기법으로 연관분석을</a:t>
                      </a:r>
                      <a:r>
                        <a:rPr lang="en-US" altLang="ko-KR" sz="1200" kern="0" dirty="0" smtClean="0">
                          <a:solidFill>
                            <a:srgbClr val="000000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 </a:t>
                      </a:r>
                      <a:r>
                        <a:rPr lang="ko-KR" altLang="en-US" sz="1200" kern="0" dirty="0" smtClean="0">
                          <a:solidFill>
                            <a:srgbClr val="000000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수행 및 기대 효과를 도출</a:t>
                      </a:r>
                      <a:endParaRPr lang="en-US" altLang="ko-KR" sz="1200" kern="0" dirty="0" smtClean="0">
                        <a:solidFill>
                          <a:srgbClr val="000000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6832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90488" marR="0" lvl="0" indent="-90488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spc="-9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기</a:t>
                      </a:r>
                      <a:endParaRPr kumimoji="0" lang="en-US" altLang="ko-KR" sz="1200" b="0" i="0" u="none" strike="noStrike" cap="none" spc="-9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  <a:p>
                      <a:pPr marL="90488" marR="0" lvl="0" indent="-90488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spc="-9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간</a:t>
                      </a:r>
                      <a:endParaRPr kumimoji="0" lang="en-US" altLang="ko-KR" sz="1200" b="0" i="0" u="none" strike="noStrike" cap="none" spc="-9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90488" marR="0" lvl="0" indent="-904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200" b="0" i="0" u="none" strike="noStrike" cap="none" spc="-9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1 </a:t>
                      </a:r>
                      <a:r>
                        <a:rPr kumimoji="0" lang="ko-KR" altLang="en-US" sz="1200" b="0" i="0" u="none" strike="noStrike" cap="none" spc="-9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개월</a:t>
                      </a:r>
                      <a:endParaRPr kumimoji="0" lang="en-US" altLang="ko-KR" sz="1200" b="0" i="0" u="none" strike="noStrike" cap="none" spc="-9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3630587"/>
              </p:ext>
            </p:extLst>
          </p:nvPr>
        </p:nvGraphicFramePr>
        <p:xfrm>
          <a:off x="4976813" y="2578100"/>
          <a:ext cx="4656137" cy="2300288"/>
        </p:xfrm>
        <a:graphic>
          <a:graphicData uri="http://schemas.openxmlformats.org/drawingml/2006/table">
            <a:tbl>
              <a:tblPr/>
              <a:tblGrid>
                <a:gridCol w="938235"/>
                <a:gridCol w="3717902"/>
              </a:tblGrid>
              <a:tr h="284374">
                <a:tc grid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spc="-9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핵심 분석 제공 정보</a:t>
                      </a:r>
                    </a:p>
                  </a:txBody>
                  <a:tcPr marL="91439" marR="91439" anchor="ctr" horzOverflow="overflow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110917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90488" marR="0" lvl="0" indent="-90488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spc="-9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고려사항</a:t>
                      </a:r>
                      <a:endParaRPr kumimoji="1" lang="ko-KR" altLang="ko-KR" sz="1200" b="0" i="0" u="none" strike="noStrike" cap="none" spc="-9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L="91439" marR="91439" anchor="ctr" horzOverflow="overflow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90488" marR="0" lvl="0" indent="-904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altLang="ko-KR" sz="1200" kern="0" dirty="0" smtClean="0">
                          <a:solidFill>
                            <a:srgbClr val="000000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 IOC</a:t>
                      </a:r>
                      <a:r>
                        <a:rPr lang="ko-KR" altLang="en-US" sz="1200" kern="0" dirty="0" smtClean="0">
                          <a:solidFill>
                            <a:srgbClr val="000000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 간에 빈발 패턴 추출 </a:t>
                      </a:r>
                      <a:endParaRPr lang="en-US" altLang="ko-KR" sz="1200" kern="0" dirty="0" smtClean="0">
                        <a:solidFill>
                          <a:srgbClr val="000000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  <a:p>
                      <a:pPr marL="90488" marR="0" lvl="0" indent="-904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ko-KR" altLang="en-US" sz="1200" kern="0" dirty="0" smtClean="0">
                          <a:solidFill>
                            <a:srgbClr val="000000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데이터 수집 및 생성이 수작업으로 이루어짐</a:t>
                      </a:r>
                      <a:r>
                        <a:rPr lang="en-US" altLang="ko-KR" sz="1200" kern="0" dirty="0" smtClean="0">
                          <a:solidFill>
                            <a:srgbClr val="000000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/>
                      </a:r>
                      <a:br>
                        <a:rPr lang="en-US" altLang="ko-KR" sz="1200" kern="0" dirty="0" smtClean="0">
                          <a:solidFill>
                            <a:srgbClr val="000000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</a:br>
                      <a:r>
                        <a:rPr lang="en-US" altLang="ko-KR" sz="1200" kern="0" dirty="0" smtClean="0">
                          <a:solidFill>
                            <a:srgbClr val="000000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(</a:t>
                      </a:r>
                      <a:r>
                        <a:rPr lang="ko-KR" altLang="en-US" sz="1200" kern="0" dirty="0" smtClean="0">
                          <a:solidFill>
                            <a:srgbClr val="000000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향후 </a:t>
                      </a:r>
                      <a:r>
                        <a:rPr lang="en-US" altLang="ko-KR" sz="1200" kern="0" dirty="0" smtClean="0">
                          <a:solidFill>
                            <a:srgbClr val="000000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API </a:t>
                      </a:r>
                      <a:r>
                        <a:rPr lang="ko-KR" altLang="en-US" sz="1200" kern="0" dirty="0" smtClean="0">
                          <a:solidFill>
                            <a:srgbClr val="000000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연동 등 </a:t>
                      </a:r>
                      <a:r>
                        <a:rPr lang="en-US" altLang="ko-KR" sz="1200" kern="0" dirty="0" smtClean="0">
                          <a:solidFill>
                            <a:srgbClr val="000000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Threat hunting </a:t>
                      </a:r>
                      <a:r>
                        <a:rPr lang="ko-KR" altLang="en-US" sz="1200" kern="0" dirty="0" smtClean="0">
                          <a:solidFill>
                            <a:srgbClr val="000000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자동화가 이루어져야 함</a:t>
                      </a:r>
                      <a:r>
                        <a:rPr lang="en-US" altLang="ko-KR" sz="1200" kern="0" dirty="0" smtClean="0">
                          <a:solidFill>
                            <a:srgbClr val="000000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)</a:t>
                      </a:r>
                    </a:p>
                  </a:txBody>
                  <a:tcPr marL="91439" marR="91439" anchor="ctr" horzOverflow="overflow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06744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90488" marR="0" lvl="0" indent="-90488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spc="-9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분석 방법</a:t>
                      </a:r>
                      <a:endParaRPr kumimoji="1" lang="ko-KR" altLang="ko-KR" sz="1200" b="0" i="0" u="none" strike="noStrike" cap="none" spc="-9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L="91439" marR="91439" anchor="ctr" horzOverflow="overflow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90488" marR="0" lvl="0" indent="-904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1" lang="ko-KR" altLang="en-US" sz="1200" b="0" i="0" u="none" strike="noStrike" cap="none" spc="-9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기계학습</a:t>
                      </a:r>
                      <a:r>
                        <a:rPr kumimoji="1" lang="en-US" altLang="ko-KR" sz="1200" b="0" i="0" u="none" strike="noStrike" cap="none" spc="-9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(</a:t>
                      </a:r>
                      <a:r>
                        <a:rPr kumimoji="1" lang="en-US" altLang="ko-KR" sz="1200" b="0" i="0" u="none" strike="noStrike" cap="none" spc="-90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Apriori</a:t>
                      </a:r>
                      <a:r>
                        <a:rPr kumimoji="1" lang="en-US" altLang="ko-KR" sz="1200" b="0" i="0" u="none" strike="noStrike" cap="none" spc="-9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 algorithm) </a:t>
                      </a:r>
                      <a:endParaRPr kumimoji="1" lang="ko-KR" altLang="ko-KR" sz="1200" b="0" i="0" u="none" strike="noStrike" cap="none" spc="-9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L="91439" marR="91439" anchor="ctr" horzOverflow="overflow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타원 9"/>
          <p:cNvSpPr/>
          <p:nvPr/>
        </p:nvSpPr>
        <p:spPr bwMode="auto">
          <a:xfrm>
            <a:off x="5115642" y="457200"/>
            <a:ext cx="4148832" cy="732962"/>
          </a:xfrm>
          <a:prstGeom prst="ellipse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3600" dirty="0" smtClean="0">
                <a:solidFill>
                  <a:schemeClr val="accent6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rPr>
              <a:t>정윤수 작성 부문</a:t>
            </a:r>
            <a:endParaRPr kumimoji="1" lang="ko-KR" altLang="en-US" sz="3600" b="0" i="0" u="none" strike="noStrike" cap="none" normalizeH="0" baseline="0" dirty="0" smtClean="0">
              <a:ln>
                <a:noFill/>
              </a:ln>
              <a:solidFill>
                <a:schemeClr val="accent6"/>
              </a:solidFill>
              <a:effectLst/>
              <a:latin typeface="현대하모니 B" panose="02020603020101020101" pitchFamily="18" charset="-127"/>
              <a:ea typeface="현대하모니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194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산출물표준-파워포인트-가로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CCCCFF"/>
      </a:hlink>
      <a:folHlink>
        <a:srgbClr val="B2B2B2"/>
      </a:folHlink>
    </a:clrScheme>
    <a:fontScheme name="산출물표준-파워포인트-가로">
      <a:majorFont>
        <a:latin typeface="Arial"/>
        <a:ea typeface="돋움"/>
        <a:cs typeface=""/>
      </a:majorFont>
      <a:minorFont>
        <a:latin typeface="Arial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AEAEA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바탕체" pitchFamily="17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AEAEA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바탕체" pitchFamily="17" charset="-127"/>
          </a:defRPr>
        </a:defPPr>
      </a:lstStyle>
    </a:lnDef>
  </a:objectDefaults>
  <a:extraClrSchemeLst>
    <a:extraClrScheme>
      <a:clrScheme name="산출물표준-파워포인트-가로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산출물표준-파워포인트-가로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산출물표준-파워포인트-가로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산출물표준-파워포인트-가로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산출물표준-파워포인트-가로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산출물표준-파워포인트-가로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산출물표준-파워포인트-가로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G:\03.작업관리\04.문서표준\산출물표준-파워포인트-가로.pot</Template>
  <TotalTime>17467</TotalTime>
  <Words>571</Words>
  <Application>Microsoft Office PowerPoint</Application>
  <PresentationFormat>A4 용지(210x297mm)</PresentationFormat>
  <Paragraphs>156</Paragraphs>
  <Slides>6</Slides>
  <Notes>6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산출물표준-파워포인트-가로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(주)데이터스트림즈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빅데이터 분석 시스템 구축 사업</dc:title>
  <dc:subject>문서명</dc:subject>
  <dc:creator>JHYOO</dc:creator>
  <cp:lastModifiedBy>Jung</cp:lastModifiedBy>
  <cp:revision>2218</cp:revision>
  <cp:lastPrinted>2017-09-22T07:41:12Z</cp:lastPrinted>
  <dcterms:created xsi:type="dcterms:W3CDTF">2003-12-22T08:07:40Z</dcterms:created>
  <dcterms:modified xsi:type="dcterms:W3CDTF">2017-11-30T13:32:31Z</dcterms:modified>
</cp:coreProperties>
</file>