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6" r:id="rId7"/>
    <p:sldId id="260" r:id="rId8"/>
    <p:sldId id="267" r:id="rId9"/>
    <p:sldId id="261" r:id="rId10"/>
    <p:sldId id="272" r:id="rId11"/>
    <p:sldId id="268" r:id="rId12"/>
    <p:sldId id="269" r:id="rId13"/>
    <p:sldId id="270" r:id="rId14"/>
    <p:sldId id="271" r:id="rId15"/>
    <p:sldId id="273" r:id="rId16"/>
    <p:sldId id="263" r:id="rId17"/>
    <p:sldId id="264" r:id="rId18"/>
    <p:sldId id="276" r:id="rId19"/>
    <p:sldId id="277" r:id="rId20"/>
    <p:sldId id="280" r:id="rId21"/>
    <p:sldId id="281" r:id="rId22"/>
    <p:sldId id="282" r:id="rId23"/>
    <p:sldId id="283" r:id="rId24"/>
    <p:sldId id="279" r:id="rId25"/>
    <p:sldId id="285" r:id="rId26"/>
    <p:sldId id="284" r:id="rId27"/>
    <p:sldId id="278" r:id="rId28"/>
    <p:sldId id="286" r:id="rId29"/>
    <p:sldId id="287" r:id="rId30"/>
    <p:sldId id="288" r:id="rId31"/>
    <p:sldId id="291" r:id="rId32"/>
    <p:sldId id="292" r:id="rId33"/>
    <p:sldId id="293" r:id="rId34"/>
    <p:sldId id="294" r:id="rId35"/>
    <p:sldId id="289" r:id="rId36"/>
    <p:sldId id="295" r:id="rId37"/>
    <p:sldId id="296" r:id="rId38"/>
    <p:sldId id="300" r:id="rId39"/>
    <p:sldId id="290" r:id="rId40"/>
    <p:sldId id="301" r:id="rId41"/>
    <p:sldId id="302" r:id="rId42"/>
    <p:sldId id="297" r:id="rId43"/>
    <p:sldId id="298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275" r:id="rId55"/>
    <p:sldId id="27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18" userDrawn="1">
          <p15:clr>
            <a:srgbClr val="A4A3A4"/>
          </p15:clr>
        </p15:guide>
        <p15:guide id="2" pos="41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1" autoAdjust="0"/>
  </p:normalViewPr>
  <p:slideViewPr>
    <p:cSldViewPr snapToGrid="0">
      <p:cViewPr varScale="1">
        <p:scale>
          <a:sx n="102" d="100"/>
          <a:sy n="102" d="100"/>
        </p:scale>
        <p:origin x="150" y="102"/>
      </p:cViewPr>
      <p:guideLst>
        <p:guide pos="1118"/>
        <p:guide pos="41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E697-B3DD-41EA-9003-41B9526EA6B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C0EDA-744E-4D7E-AF41-E6D23D8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implement a hybrid model to recommend movies</a:t>
            </a:r>
          </a:p>
          <a:p>
            <a:r>
              <a:rPr lang="en-US" altLang="zh-CN" dirty="0" smtClean="0"/>
              <a:t>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test our system using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MovieLens</a:t>
            </a:r>
            <a:r>
              <a:rPr lang="en-US" altLang="zh-CN" baseline="0" dirty="0" smtClean="0"/>
              <a:t> Datasets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0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should be high</a:t>
            </a:r>
            <a:r>
              <a:rPr lang="en-US" altLang="zh-CN" baseline="0" dirty="0" smtClean="0"/>
              <a:t> because she rated previous 3 </a:t>
            </a:r>
            <a:r>
              <a:rPr lang="en-US" altLang="zh-CN" baseline="0" dirty="0" smtClean="0"/>
              <a:t>episodes </a:t>
            </a:r>
            <a:r>
              <a:rPr lang="en-US" altLang="zh-CN" baseline="0" dirty="0" smtClean="0"/>
              <a:t>high, she is a fan of Marvel</a:t>
            </a:r>
            <a:endParaRPr lang="en-US" altLang="zh-CN" dirty="0" smtClean="0"/>
          </a:p>
          <a:p>
            <a:r>
              <a:rPr lang="en-US" altLang="zh-CN" dirty="0" smtClean="0"/>
              <a:t>Therefore,</a:t>
            </a:r>
            <a:r>
              <a:rPr lang="en-US" altLang="zh-CN" baseline="0" dirty="0" smtClean="0"/>
              <a:t> we can use our prior knowledge to find correlated columns, and use this information to recommend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</a:p>
          <a:p>
            <a:r>
              <a:rPr lang="en-US" altLang="zh-CN" dirty="0" smtClean="0"/>
              <a:t>But what if we</a:t>
            </a:r>
            <a:r>
              <a:rPr lang="en-US" altLang="zh-CN" baseline="0" dirty="0" smtClean="0"/>
              <a:t> don’t </a:t>
            </a:r>
            <a:r>
              <a:rPr lang="en-US" altLang="zh-CN" baseline="0" dirty="0" smtClean="0"/>
              <a:t>have this prior knowledge?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6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 this ratings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45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can still </a:t>
            </a:r>
            <a:r>
              <a:rPr lang="en-US" altLang="zh-CN" dirty="0" smtClean="0"/>
              <a:t>find</a:t>
            </a:r>
            <a:r>
              <a:rPr lang="en-US" altLang="zh-CN" baseline="0" dirty="0" smtClean="0"/>
              <a:t> correlated </a:t>
            </a:r>
            <a:r>
              <a:rPr lang="en-US" altLang="zh-CN" baseline="0" dirty="0" smtClean="0"/>
              <a:t>columns based on the given data</a:t>
            </a:r>
          </a:p>
          <a:p>
            <a:r>
              <a:rPr lang="en-US" altLang="zh-CN" baseline="0" dirty="0" smtClean="0"/>
              <a:t>Because ratings in these columns are similar for each </a:t>
            </a:r>
            <a:r>
              <a:rPr lang="en-US" altLang="zh-CN" baseline="0" dirty="0" smtClean="0"/>
              <a:t>user</a:t>
            </a:r>
          </a:p>
          <a:p>
            <a:r>
              <a:rPr lang="en-US" altLang="zh-CN" baseline="0" dirty="0" smtClean="0"/>
              <a:t>We can claim these movies are similar</a:t>
            </a:r>
            <a:endParaRPr lang="en-US" altLang="zh-CN" baseline="0" dirty="0" smtClean="0"/>
          </a:p>
          <a:p>
            <a:r>
              <a:rPr lang="en-US" altLang="zh-CN" baseline="0" dirty="0" smtClean="0"/>
              <a:t>---</a:t>
            </a:r>
          </a:p>
          <a:p>
            <a:r>
              <a:rPr lang="en-US" altLang="zh-CN" baseline="0" dirty="0" smtClean="0"/>
              <a:t>Furthermore, we can also fill the other 3 blanks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7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Furthermore, we can also fill the other 3 blanks</a:t>
            </a:r>
            <a:endParaRPr lang="zh-CN" altLang="en-US" dirty="0" smtClean="0"/>
          </a:p>
          <a:p>
            <a:r>
              <a:rPr lang="en-US" altLang="zh-CN" dirty="0" smtClean="0"/>
              <a:t>---</a:t>
            </a:r>
          </a:p>
          <a:p>
            <a:r>
              <a:rPr lang="en-US" altLang="zh-CN" dirty="0" smtClean="0"/>
              <a:t>More generally, consider this dataset</a:t>
            </a:r>
            <a:r>
              <a:rPr lang="en-US" altLang="zh-CN" baseline="0" dirty="0" smtClean="0"/>
              <a:t> as a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3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More generally, consider this dataset</a:t>
            </a:r>
            <a:r>
              <a:rPr lang="en-US" altLang="zh-CN" baseline="0" dirty="0" smtClean="0"/>
              <a:t> as a matrix</a:t>
            </a:r>
            <a:endParaRPr lang="zh-CN" altLang="en-US" dirty="0" smtClean="0"/>
          </a:p>
          <a:p>
            <a:r>
              <a:rPr lang="en-US" altLang="zh-CN" dirty="0" smtClean="0"/>
              <a:t>Entries</a:t>
            </a:r>
            <a:r>
              <a:rPr lang="en-US" altLang="zh-CN" baseline="0" dirty="0" smtClean="0"/>
              <a:t> are highly correlated. Namely, Matrix rank</a:t>
            </a:r>
          </a:p>
          <a:p>
            <a:r>
              <a:rPr lang="en-US" altLang="zh-CN" baseline="0" dirty="0" smtClean="0"/>
              <a:t>---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7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Critical generous mentioned </a:t>
            </a:r>
            <a:r>
              <a:rPr lang="en-US" altLang="zh-CN" smtClean="0"/>
              <a:t>by group 1</a:t>
            </a:r>
          </a:p>
          <a:p>
            <a:r>
              <a:rPr lang="en-US" altLang="zh-CN" dirty="0" smtClean="0"/>
              <a:t>Some users</a:t>
            </a:r>
            <a:r>
              <a:rPr lang="en-US" altLang="zh-CN" baseline="0" dirty="0" smtClean="0"/>
              <a:t> are strict. Their ratings are always below 4 stars</a:t>
            </a:r>
          </a:p>
          <a:p>
            <a:r>
              <a:rPr lang="en-US" altLang="zh-CN" baseline="0" dirty="0" smtClean="0"/>
              <a:t>Others maybe usually rates movies highly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endParaRPr lang="en-US" altLang="zh-CN" dirty="0" smtClean="0"/>
          </a:p>
          <a:p>
            <a:r>
              <a:rPr lang="en-US" altLang="zh-CN" dirty="0" smtClean="0"/>
              <a:t>Namely, users’ tastes and movies’ features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9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4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en-US" altLang="zh-CN" baseline="0" dirty="0" smtClean="0"/>
              <a:t> maybe changes over time. Maybe because of the development of movie industry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9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</a:p>
          <a:p>
            <a:r>
              <a:rPr lang="en-US" altLang="zh-CN" dirty="0" smtClean="0"/>
              <a:t>Given these</a:t>
            </a:r>
            <a:r>
              <a:rPr lang="en-US" altLang="zh-CN" baseline="0" dirty="0" smtClean="0"/>
              <a:t> mathematical formalization, we can construct our recommending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0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en-US" altLang="zh-CN" baseline="0" dirty="0" smtClean="0"/>
              <a:t> model is based on CB, CF, LF, and we use a regression function to combine them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test our system using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MovieLens</a:t>
            </a:r>
            <a:r>
              <a:rPr lang="en-US" altLang="zh-CN" baseline="0" dirty="0" smtClean="0"/>
              <a:t> Datasets</a:t>
            </a:r>
          </a:p>
          <a:p>
            <a:r>
              <a:rPr lang="en-US" altLang="zh-CN" baseline="0" dirty="0" smtClean="0"/>
              <a:t>---</a:t>
            </a:r>
          </a:p>
          <a:p>
            <a:r>
              <a:rPr lang="en-US" altLang="zh-CN" baseline="0" dirty="0" smtClean="0"/>
              <a:t>The detail of this data set is shown below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2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50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Weighted average to compute</a:t>
            </a:r>
            <a:r>
              <a:rPr lang="en-US" altLang="zh-CN" baseline="0" dirty="0" smtClean="0"/>
              <a:t> user profile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88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Pearson correlation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1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Interpolation weights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9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95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95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simplicity</a:t>
            </a:r>
            <a:r>
              <a:rPr lang="en-US" altLang="zh-CN" baseline="0" dirty="0" smtClean="0"/>
              <a:t>, we use a linear regression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Notice that we might face overfitting when</a:t>
            </a:r>
            <a:r>
              <a:rPr lang="en-US" altLang="zh-CN" baseline="0" dirty="0" smtClean="0"/>
              <a:t> we use stochastic gradient decent</a:t>
            </a:r>
          </a:p>
          <a:p>
            <a:r>
              <a:rPr lang="en-US" altLang="zh-CN" baseline="0" dirty="0" smtClean="0"/>
              <a:t>Therefore, we use cross validation to avoid 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7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detail of this data set is shown below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mainly use rating</a:t>
            </a:r>
            <a:r>
              <a:rPr lang="en-US" altLang="zh-CN" baseline="0" dirty="0" smtClean="0"/>
              <a:t> related data and some content related data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0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mainly use rating</a:t>
            </a:r>
            <a:r>
              <a:rPr lang="en-US" altLang="zh-CN" baseline="0" dirty="0" smtClean="0"/>
              <a:t> related data and some content related data to recommend</a:t>
            </a:r>
          </a:p>
          <a:p>
            <a:r>
              <a:rPr lang="en-US" altLang="zh-CN" baseline="0" dirty="0" smtClean="0"/>
              <a:t>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But how? </a:t>
            </a:r>
            <a:r>
              <a:rPr lang="en-US" altLang="zh-CN" dirty="0" smtClean="0"/>
              <a:t>How </a:t>
            </a:r>
            <a:r>
              <a:rPr lang="en-US" altLang="zh-CN" dirty="0" smtClean="0"/>
              <a:t>can we </a:t>
            </a:r>
            <a:r>
              <a:rPr lang="en-US" altLang="zh-CN" dirty="0" smtClean="0"/>
              <a:t>use these</a:t>
            </a:r>
            <a:r>
              <a:rPr lang="en-US" altLang="zh-CN" baseline="0" dirty="0" smtClean="0"/>
              <a:t> data to recommend movies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9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we </a:t>
            </a:r>
            <a:r>
              <a:rPr lang="en-US" altLang="zh-CN" dirty="0" smtClean="0"/>
              <a:t>can use </a:t>
            </a:r>
            <a:r>
              <a:rPr lang="en-US" altLang="zh-CN" dirty="0" smtClean="0"/>
              <a:t>these</a:t>
            </a:r>
            <a:r>
              <a:rPr lang="en-US" altLang="zh-CN" baseline="0" dirty="0" smtClean="0"/>
              <a:t> data to recommend movies</a:t>
            </a:r>
          </a:p>
          <a:p>
            <a:r>
              <a:rPr lang="en-US" altLang="zh-CN" baseline="0" dirty="0" smtClean="0"/>
              <a:t>---</a:t>
            </a:r>
          </a:p>
          <a:p>
            <a:r>
              <a:rPr lang="en-US" altLang="zh-CN" baseline="0" dirty="0" smtClean="0"/>
              <a:t>For example, we have a rating dataset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7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For example, we have a rating dataset, our goal is to fill the blanks</a:t>
            </a:r>
          </a:p>
          <a:p>
            <a:r>
              <a:rPr lang="en-US" altLang="zh-CN" dirty="0" smtClean="0"/>
              <a:t>---</a:t>
            </a:r>
          </a:p>
          <a:p>
            <a:r>
              <a:rPr lang="en-US" altLang="zh-CN" dirty="0" smtClean="0"/>
              <a:t>Let’s consider this unknown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</a:p>
          <a:p>
            <a:r>
              <a:rPr lang="en-US" altLang="zh-CN" dirty="0" smtClean="0"/>
              <a:t>For example, we are trying</a:t>
            </a:r>
            <a:r>
              <a:rPr lang="en-US" altLang="zh-CN" baseline="0" dirty="0" smtClean="0"/>
              <a:t> to fill this upper left corner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Let’s consider this unknown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rating. What do you think it should be?</a:t>
            </a:r>
            <a:endParaRPr lang="zh-CN" altLang="en-US" dirty="0" smtClean="0"/>
          </a:p>
          <a:p>
            <a:r>
              <a:rPr lang="en-US" altLang="zh-CN" dirty="0" smtClean="0"/>
              <a:t>---</a:t>
            </a:r>
          </a:p>
          <a:p>
            <a:r>
              <a:rPr lang="en-US" altLang="zh-CN" dirty="0" smtClean="0"/>
              <a:t>It should be high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DA-744E-4D7E-AF41-E6D23D8C5C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1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2548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2" orient="horz" pos="30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0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0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37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6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5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79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44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7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95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5C4-7359-47E9-8639-9F2E3CC5366B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C69E-7237-4185-81D5-CFA6D4649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2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98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778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0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560-6E17-4349-868C-FE35E2CFB97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E274-F693-4A52-BF29-D4920ABE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2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35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DC7560-6E17-4349-868C-FE35E2CFB97A}" type="datetimeFigureOut">
              <a:rPr lang="zh-CN" altLang="en-US" smtClean="0"/>
              <a:pPr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9F3E274-F693-4A52-BF29-D4920ABEFA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6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  <p15:guide id="7" orient="horz" pos="18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50000"/>
              </a:schemeClr>
            </a:gs>
            <a:gs pos="35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38E65C4-7359-47E9-8639-9F2E3CC5366B}" type="datetimeFigureOut">
              <a:rPr lang="zh-CN" altLang="en-US" smtClean="0"/>
              <a:pPr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9AAC69E-7237-4185-81D5-CFA6D46498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03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orient="horz" pos="1820" userDrawn="1">
          <p15:clr>
            <a:srgbClr val="F26B43"/>
          </p15:clr>
        </p15:guide>
        <p15:guide id="6" orient="horz" pos="232" userDrawn="1">
          <p15:clr>
            <a:srgbClr val="F26B43"/>
          </p15:clr>
        </p15:guide>
        <p15:guide id="7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9014" y="150425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8087" y="2427585"/>
            <a:ext cx="699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Based on Hybrid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44483"/>
              </p:ext>
            </p:extLst>
          </p:nvPr>
        </p:nvGraphicFramePr>
        <p:xfrm>
          <a:off x="695325" y="3871278"/>
          <a:ext cx="10801350" cy="1995170"/>
        </p:xfrm>
        <a:graphic>
          <a:graphicData uri="http://schemas.openxmlformats.org/drawingml/2006/table">
            <a:tbl>
              <a:tblPr firstRow="1" firstCol="1" bandRow="1"/>
              <a:tblGrid>
                <a:gridCol w="1515621">
                  <a:extLst>
                    <a:ext uri="{9D8B030D-6E8A-4147-A177-3AD203B41FA5}">
                      <a16:colId xmlns:a16="http://schemas.microsoft.com/office/drawing/2014/main" val="107559038"/>
                    </a:ext>
                  </a:extLst>
                </a:gridCol>
                <a:gridCol w="9285729">
                  <a:extLst>
                    <a:ext uri="{9D8B030D-6E8A-4147-A177-3AD203B41FA5}">
                      <a16:colId xmlns:a16="http://schemas.microsoft.com/office/drawing/2014/main" val="3910998869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方正兰亭黑Pro_GB18030 Medium" panose="02000600000000000000" pitchFamily="50" charset="-122"/>
                          <a:ea typeface="方正兰亭黑Pro_GB18030 Medium" panose="02000600000000000000" pitchFamily="50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方正兰亭黑Pro_GB18030 Medium" panose="02000600000000000000" pitchFamily="50" charset="-122"/>
                        <a:ea typeface="方正兰亭黑Pro_GB18030 Medium" panose="02000600000000000000" pitchFamily="5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方正兰亭黑Pro_GB18030 Medium" panose="02000600000000000000" pitchFamily="50" charset="-122"/>
                          <a:ea typeface="方正兰亭黑Pro_GB18030 Medium" panose="02000600000000000000" pitchFamily="50" charset="-122"/>
                          <a:cs typeface="Times New Roman" panose="02020603050405020304" pitchFamily="18" charset="0"/>
                        </a:rPr>
                        <a:t>Workload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方正兰亭黑Pro_GB18030 Medium" panose="02000600000000000000" pitchFamily="50" charset="-122"/>
                        <a:ea typeface="方正兰亭黑Pro_GB18030 Medium" panose="02000600000000000000" pitchFamily="5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44967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Dapeng Jin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 an algorithm to compute similarity used in collaborative filtering model, and write related reports. Finished format design of the report.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82707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Haoyang Zhang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Propose the hybrid model, split and preprocess datasets, implement content based model, and write related reports.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3192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Kunpeng Song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 latent factorizing model, and wirte related reports.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39664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Xueyu Wu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Implement collaborative filtering model with initialized weights, implement hybrid model, and write related reports. Finetune the whole </a:t>
                      </a:r>
                      <a:r>
                        <a:rPr lang="fr-FR" sz="16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model.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8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8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02969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chemeClr val="bg1"/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36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00367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86928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chemeClr val="bg1"/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2390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79584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97807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96865"/>
              </p:ext>
            </p:extLst>
          </p:nvPr>
        </p:nvGraphicFramePr>
        <p:xfrm>
          <a:off x="2315073" y="3609387"/>
          <a:ext cx="864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05719883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260183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58234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1877972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1795032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4722168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37824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77689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0534146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8648443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179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960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1012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716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7139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14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04414 -0.305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36258"/>
              </p:ext>
            </p:extLst>
          </p:nvPr>
        </p:nvGraphicFramePr>
        <p:xfrm>
          <a:off x="1776000" y="1517650"/>
          <a:ext cx="864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05719883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260183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58234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1877972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1795032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4722168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37824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77689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0534146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8648443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179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960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1012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716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7139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14847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7815" y="4486870"/>
            <a:ext cx="4296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Highly correlated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0997" y="4486870"/>
            <a:ext cx="51700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6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0997" y="4486870"/>
            <a:ext cx="51700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sp>
        <p:nvSpPr>
          <p:cNvPr id="6" name="矩形 5" hidden="1"/>
          <p:cNvSpPr/>
          <p:nvPr/>
        </p:nvSpPr>
        <p:spPr>
          <a:xfrm>
            <a:off x="1759258" y="1449388"/>
            <a:ext cx="51700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Matrix rank is limited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924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14375 -0.443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075" y="1449388"/>
            <a:ext cx="5694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1. 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  <a:blipFill>
                <a:blip r:embed="rId3"/>
                <a:stretch>
                  <a:fillRect l="-5138" t="-16667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baseline ratings of user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  <a:blipFill>
                <a:blip r:embed="rId4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74825" y="3321110"/>
                <a:ext cx="92852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𝑓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,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interaction between user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r>
                  <a:rPr lang="zh-CN" altLang="en-US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 </a:t>
                </a:r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and movie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3321110"/>
                <a:ext cx="9285234" cy="646331"/>
              </a:xfrm>
              <a:prstGeom prst="rect">
                <a:avLst/>
              </a:prstGeom>
              <a:blipFill>
                <a:blip r:embed="rId5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6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075" y="1449388"/>
            <a:ext cx="5694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1. 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  <a:blipFill>
                <a:blip r:embed="rId3"/>
                <a:stretch>
                  <a:fillRect l="-5138" t="-16667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baseline ratings of user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  <a:blipFill>
                <a:blip r:embed="rId4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 hidden="1"/>
              <p:cNvSpPr/>
              <p:nvPr/>
            </p:nvSpPr>
            <p:spPr>
              <a:xfrm>
                <a:off x="1774825" y="3321110"/>
                <a:ext cx="92852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𝑓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,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interaction between user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r>
                  <a:rPr lang="zh-CN" altLang="en-US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 </a:t>
                </a:r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and movie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6" name="矩形 5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3321110"/>
                <a:ext cx="9285234" cy="646331"/>
              </a:xfrm>
              <a:prstGeom prst="rect">
                <a:avLst/>
              </a:prstGeom>
              <a:blipFill>
                <a:blip r:embed="rId5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74825" y="3321110"/>
                <a:ext cx="55616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𝑓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,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interaction between</a:t>
                </a:r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3321110"/>
                <a:ext cx="5561651" cy="646331"/>
              </a:xfrm>
              <a:prstGeom prst="rect">
                <a:avLst/>
              </a:prstGeom>
              <a:blipFill>
                <a:blip r:embed="rId6"/>
                <a:stretch>
                  <a:fillRect t="-14151" r="-2303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92113" y="3321109"/>
                <a:ext cx="13816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user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i="1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113" y="3321109"/>
                <a:ext cx="1381660" cy="646331"/>
              </a:xfrm>
              <a:prstGeom prst="rect">
                <a:avLst/>
              </a:prstGeom>
              <a:blipFill>
                <a:blip r:embed="rId7"/>
                <a:stretch>
                  <a:fillRect l="-13717"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483687" y="3321109"/>
            <a:ext cx="93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a typeface="方正兰亭黑Pro_GB18030 Medium" panose="02000600000000000000" pitchFamily="50" charset="-122"/>
              </a:rPr>
              <a:t>and</a:t>
            </a:r>
            <a:endParaRPr lang="zh-CN" altLang="en-US" sz="3600" dirty="0">
              <a:solidFill>
                <a:schemeClr val="bg1"/>
              </a:solidFill>
              <a:ea typeface="方正兰亭黑Pro_GB18030 Medium" panose="02000600000000000000" pitchFamily="5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26236" y="3321109"/>
                <a:ext cx="16596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movie 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𝑖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236" y="3321109"/>
                <a:ext cx="1659685" cy="646331"/>
              </a:xfrm>
              <a:prstGeom prst="rect">
                <a:avLst/>
              </a:prstGeom>
              <a:blipFill>
                <a:blip r:embed="rId8"/>
                <a:stretch>
                  <a:fillRect l="-11397" t="-14151" r="-735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192113" y="3321108"/>
            <a:ext cx="1334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ea typeface="方正兰亭黑Pro_GB18030 Medium" panose="02000600000000000000" pitchFamily="50" charset="-122"/>
              </a:rPr>
              <a:t>tastes</a:t>
            </a:r>
            <a:endParaRPr lang="zh-CN" altLang="en-US" sz="3600" i="1" dirty="0">
              <a:solidFill>
                <a:srgbClr val="FFFF00"/>
              </a:solidFill>
              <a:ea typeface="方正兰亭黑Pro_GB18030 Medium" panose="020006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6235" y="3321107"/>
            <a:ext cx="1784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ea typeface="方正兰亭黑Pro_GB18030 Medium" panose="02000600000000000000" pitchFamily="50" charset="-122"/>
              </a:rPr>
              <a:t>features</a:t>
            </a:r>
            <a:endParaRPr lang="zh-CN" altLang="en-US" sz="3600" dirty="0">
              <a:solidFill>
                <a:srgbClr val="FFFF00"/>
              </a:solidFill>
              <a:ea typeface="方正兰亭黑Pro_GB18030 Medium" panose="02000600000000000000" pitchFamily="5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>
                        <a:lumMod val="50000"/>
                      </a:schemeClr>
                    </a:solidFill>
                    <a:ea typeface="方正兰亭黑Pro_GB18030 Medium" panose="02000600000000000000" pitchFamily="50" charset="-122"/>
                  </a:rPr>
                  <a:t>: baseline ratings of user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dirty="0">
                  <a:solidFill>
                    <a:schemeClr val="bg1">
                      <a:lumMod val="50000"/>
                    </a:schemeClr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  <a:blipFill>
                <a:blip r:embed="rId9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9014" y="150425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8087" y="2427585"/>
            <a:ext cx="699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Based on Hybrid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3580" y="1504255"/>
            <a:ext cx="1984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Movie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9665" y="3350915"/>
            <a:ext cx="7872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Using </a:t>
            </a:r>
            <a:r>
              <a:rPr lang="en-US" altLang="zh-CN" sz="5400" dirty="0" err="1" smtClean="0">
                <a:solidFill>
                  <a:schemeClr val="bg1"/>
                </a:solidFill>
                <a:latin typeface="+mj-lt"/>
              </a:rPr>
              <a:t>MovieLens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 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44678" y="6112431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https://grouplens.org/datasets/movielens/latest/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8032 L 0 0.00024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68055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0.1347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075" y="1449388"/>
            <a:ext cx="5694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1. 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  <a:blipFill>
                <a:blip r:embed="rId3"/>
                <a:stretch>
                  <a:fillRect l="-5138" t="-16667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>
                        <a:lumMod val="50000"/>
                      </a:schemeClr>
                    </a:solidFill>
                    <a:ea typeface="方正兰亭黑Pro_GB18030 Medium" panose="02000600000000000000" pitchFamily="50" charset="-122"/>
                  </a:rPr>
                  <a:t>: baseline ratings of user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dirty="0">
                  <a:solidFill>
                    <a:schemeClr val="bg1">
                      <a:lumMod val="50000"/>
                    </a:schemeClr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3"/>
                <a:ext cx="5716693" cy="646331"/>
              </a:xfrm>
              <a:prstGeom prst="rect">
                <a:avLst/>
              </a:prstGeom>
              <a:blipFill>
                <a:blip r:embed="rId4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is constant in terms of time</a:t>
                </a:r>
                <a:endParaRPr lang="zh-CN" altLang="en-US" sz="4400" dirty="0">
                  <a:solidFill>
                    <a:schemeClr val="bg1"/>
                  </a:solidFill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  <a:blipFill>
                <a:blip r:embed="rId5"/>
                <a:stretch>
                  <a:fillRect l="-2833" t="-16667" r="-2142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74825" y="4142522"/>
                <a:ext cx="5716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  <a:ea typeface="方正兰亭黑Pro_GB18030 Medium" panose="02000600000000000000" pitchFamily="50" charset="-122"/>
                  </a:rPr>
                  <a:t>: baseline ratings of user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𝑥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2"/>
                <a:ext cx="5716693" cy="646331"/>
              </a:xfrm>
              <a:prstGeom prst="rect">
                <a:avLst/>
              </a:prstGeom>
              <a:blipFill>
                <a:blip r:embed="rId6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5446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075" y="1449388"/>
            <a:ext cx="5694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1. 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  <a:blipFill>
                <a:blip r:embed="rId2"/>
                <a:stretch>
                  <a:fillRect l="-5138" t="-16667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is constant in terms of time</a:t>
                </a:r>
                <a:endParaRPr lang="zh-CN" altLang="en-US" sz="4400" dirty="0">
                  <a:solidFill>
                    <a:schemeClr val="bg1"/>
                  </a:solidFill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  <a:blipFill>
                <a:blip r:embed="rId3"/>
                <a:stretch>
                  <a:fillRect l="-2833" t="-16667" r="-2142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74825" y="4142522"/>
                <a:ext cx="32234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2"/>
                <a:ext cx="322344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075" y="1449388"/>
            <a:ext cx="5694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黑Pro_GB18030" panose="02000500000000000000" pitchFamily="50" charset="-122"/>
                <a:ea typeface="方正兰亭黑Pro_GB18030" panose="02000500000000000000" pitchFamily="50" charset="-122"/>
              </a:rPr>
              <a:t>1. Matrix rank is limited</a:t>
            </a:r>
            <a:endParaRPr lang="zh-CN" altLang="en-US" sz="4400" dirty="0">
              <a:latin typeface="方正兰亭黑Pro_GB18030" panose="02000500000000000000" pitchFamily="50" charset="-122"/>
              <a:ea typeface="方正兰亭黑Pro_GB18030" panose="020005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76587"/>
                <a:ext cx="4867166" cy="769441"/>
              </a:xfrm>
              <a:prstGeom prst="rect">
                <a:avLst/>
              </a:prstGeom>
              <a:blipFill>
                <a:blip r:embed="rId3"/>
                <a:stretch>
                  <a:fillRect l="-5138" t="-16667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is constant in terms of time</a:t>
                </a:r>
                <a:endParaRPr lang="zh-CN" altLang="en-US" sz="4400" dirty="0">
                  <a:solidFill>
                    <a:schemeClr val="bg1"/>
                  </a:solidFill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3303786"/>
                <a:ext cx="8821326" cy="769441"/>
              </a:xfrm>
              <a:prstGeom prst="rect">
                <a:avLst/>
              </a:prstGeom>
              <a:blipFill>
                <a:blip r:embed="rId4"/>
                <a:stretch>
                  <a:fillRect l="-2833" t="-16667" r="-2142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 hidden="1"/>
              <p:cNvSpPr/>
              <p:nvPr/>
            </p:nvSpPr>
            <p:spPr>
              <a:xfrm>
                <a:off x="1774825" y="4142522"/>
                <a:ext cx="32234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  <a:ea typeface="方正兰亭黑Pro_GB18030 Medium" panose="02000600000000000000" pitchFamily="50" charset="-122"/>
                </a:endParaRPr>
              </a:p>
            </p:txBody>
          </p:sp>
        </mc:Choice>
        <mc:Fallback xmlns="">
          <p:sp>
            <p:nvSpPr>
              <p:cNvPr id="14" name="矩形 13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5" y="4142522"/>
                <a:ext cx="322344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35075" y="4230985"/>
                <a:ext cx="997426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𝜇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(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𝑡</m:t>
                    </m:r>
                    <m:r>
                      <a:rPr lang="en-US" altLang="zh-C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)</m:t>
                    </m:r>
                  </m:oMath>
                </a14:m>
                <a:r>
                  <a:rPr lang="zh-CN" altLang="en-US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方正兰亭黑Pro_GB18030" panose="02000500000000000000" pitchFamily="50" charset="-122"/>
                    <a:ea typeface="方正兰亭黑Pro_GB18030" panose="02000500000000000000" pitchFamily="50" charset="-122"/>
                  </a:rPr>
                  <a:t>is slowly changed in terms of time</a:t>
                </a:r>
                <a:endParaRPr lang="zh-CN" altLang="en-US" sz="4400" dirty="0">
                  <a:solidFill>
                    <a:schemeClr val="bg1"/>
                  </a:solidFill>
                  <a:latin typeface="方正兰亭黑Pro_GB18030" panose="02000500000000000000" pitchFamily="50" charset="-122"/>
                  <a:ea typeface="方正兰亭黑Pro_GB18030" panose="02000500000000000000" pitchFamily="50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230985"/>
                <a:ext cx="9974269" cy="769441"/>
              </a:xfrm>
              <a:prstGeom prst="rect">
                <a:avLst/>
              </a:prstGeom>
              <a:blipFill>
                <a:blip r:embed="rId6"/>
                <a:stretch>
                  <a:fillRect l="-2506" t="-15873" r="-1773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9014" y="150425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 hidden="1"/>
          <p:cNvSpPr/>
          <p:nvPr/>
        </p:nvSpPr>
        <p:spPr>
          <a:xfrm>
            <a:off x="2598087" y="2427585"/>
            <a:ext cx="699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Based on Hybrid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0124" y="2427585"/>
            <a:ext cx="4992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Based on Hybrid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4259" y="2427585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 hidden="1"/>
          <p:cNvSpPr/>
          <p:nvPr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6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4259" y="2427585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5612 -0.30047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60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0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 hidden="1"/>
          <p:cNvSpPr/>
          <p:nvPr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235074" y="1291630"/>
            <a:ext cx="10629001" cy="5198070"/>
            <a:chOff x="118268" y="606829"/>
            <a:chExt cx="11935187" cy="5836855"/>
          </a:xfrm>
        </p:grpSpPr>
        <p:grpSp>
          <p:nvGrpSpPr>
            <p:cNvPr id="72" name="组合 71"/>
            <p:cNvGrpSpPr/>
            <p:nvPr/>
          </p:nvGrpSpPr>
          <p:grpSpPr>
            <a:xfrm>
              <a:off x="118268" y="606829"/>
              <a:ext cx="11935187" cy="3665651"/>
              <a:chOff x="168144" y="1454727"/>
              <a:chExt cx="11935187" cy="3665651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282632" y="2317595"/>
                <a:ext cx="3266902" cy="1040747"/>
                <a:chOff x="562229" y="980902"/>
                <a:chExt cx="3266902" cy="1040747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2229" y="980902"/>
                  <a:ext cx="3266902" cy="1040747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768607" y="997768"/>
                  <a:ext cx="902157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TF-IDF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346446" y="2801459"/>
                <a:ext cx="3146641" cy="383484"/>
                <a:chOff x="626043" y="1416665"/>
                <a:chExt cx="3146641" cy="383484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673331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2403820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5" name="文本框 134"/>
                <p:cNvSpPr txBox="1"/>
                <p:nvPr/>
              </p:nvSpPr>
              <p:spPr>
                <a:xfrm>
                  <a:off x="626043" y="1416665"/>
                  <a:ext cx="1429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Item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2355729" y="1416665"/>
                  <a:ext cx="14169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User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1003573" y="3623846"/>
                <a:ext cx="1828800" cy="383484"/>
                <a:chOff x="1283170" y="1986018"/>
                <a:chExt cx="1828800" cy="383484"/>
              </a:xfrm>
            </p:grpSpPr>
            <p:sp>
              <p:nvSpPr>
                <p:cNvPr id="131" name="文本框 130"/>
                <p:cNvSpPr txBox="1"/>
                <p:nvPr/>
              </p:nvSpPr>
              <p:spPr>
                <a:xfrm>
                  <a:off x="1294118" y="1986018"/>
                  <a:ext cx="1816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Cosine Similarity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2" name="圆角矩形 131"/>
                <p:cNvSpPr/>
                <p:nvPr/>
              </p:nvSpPr>
              <p:spPr>
                <a:xfrm>
                  <a:off x="1283170" y="1986018"/>
                  <a:ext cx="1828800" cy="383484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000895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129" name="文本框 128"/>
                <p:cNvSpPr txBox="1"/>
                <p:nvPr/>
              </p:nvSpPr>
              <p:spPr>
                <a:xfrm>
                  <a:off x="1317361" y="2644027"/>
                  <a:ext cx="1782355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Similarity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sp>
            <p:nvSpPr>
              <p:cNvPr id="91" name="流程图: 可选过程 90"/>
              <p:cNvSpPr/>
              <p:nvPr/>
            </p:nvSpPr>
            <p:spPr>
              <a:xfrm>
                <a:off x="168144" y="1454727"/>
                <a:ext cx="3499658" cy="3135141"/>
              </a:xfrm>
              <a:prstGeom prst="flowChartAlternate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52429" y="1667587"/>
                <a:ext cx="2289953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rPr>
                  <a:t>Content Based Model</a:t>
                </a:r>
                <a:endParaRPr lang="zh-CN" altLang="en-US" sz="1600" dirty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3897421" y="1454728"/>
                <a:ext cx="8205910" cy="3135141"/>
                <a:chOff x="4080301" y="1454728"/>
                <a:chExt cx="8205910" cy="3135141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>
                  <a:off x="4080301" y="1454728"/>
                  <a:ext cx="8205910" cy="3135141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6081053" y="1644952"/>
                  <a:ext cx="4204406" cy="899841"/>
                  <a:chOff x="6482702" y="1958590"/>
                  <a:chExt cx="4204406" cy="899841"/>
                </a:xfrm>
              </p:grpSpPr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7513938" y="1958590"/>
                    <a:ext cx="2126153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Bias Decomposition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6482702" y="2478272"/>
                    <a:ext cx="4204406" cy="380159"/>
                    <a:chOff x="6466077" y="944524"/>
                    <a:chExt cx="4204406" cy="380159"/>
                  </a:xfrm>
                </p:grpSpPr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6466077" y="944524"/>
                      <a:ext cx="1311578" cy="380159"/>
                      <a:chOff x="3740053" y="1012187"/>
                      <a:chExt cx="1311578" cy="380159"/>
                    </a:xfrm>
                  </p:grpSpPr>
                  <p:sp>
                    <p:nvSpPr>
                      <p:cNvPr id="127" name="文本框 126"/>
                      <p:cNvSpPr txBox="1"/>
                      <p:nvPr/>
                    </p:nvSpPr>
                    <p:spPr>
                      <a:xfrm>
                        <a:off x="3740053" y="1012187"/>
                        <a:ext cx="13035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Global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128" name="矩形 127"/>
                      <p:cNvSpPr/>
                      <p:nvPr/>
                    </p:nvSpPr>
                    <p:spPr>
                      <a:xfrm>
                        <a:off x="3740053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121" name="组合 120"/>
                    <p:cNvGrpSpPr/>
                    <p:nvPr/>
                  </p:nvGrpSpPr>
                  <p:grpSpPr>
                    <a:xfrm>
                      <a:off x="7912491" y="944524"/>
                      <a:ext cx="1311578" cy="380159"/>
                      <a:chOff x="5219329" y="1012187"/>
                      <a:chExt cx="1311578" cy="380159"/>
                    </a:xfrm>
                  </p:grpSpPr>
                  <p:sp>
                    <p:nvSpPr>
                      <p:cNvPr id="125" name="文本框 124"/>
                      <p:cNvSpPr txBox="1"/>
                      <p:nvPr/>
                    </p:nvSpPr>
                    <p:spPr>
                      <a:xfrm>
                        <a:off x="5316311" y="1012187"/>
                        <a:ext cx="1116357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User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126" name="矩形 125"/>
                      <p:cNvSpPr/>
                      <p:nvPr/>
                    </p:nvSpPr>
                    <p:spPr>
                      <a:xfrm>
                        <a:off x="5219329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122" name="组合 121"/>
                    <p:cNvGrpSpPr/>
                    <p:nvPr/>
                  </p:nvGrpSpPr>
                  <p:grpSpPr>
                    <a:xfrm>
                      <a:off x="9358905" y="944524"/>
                      <a:ext cx="1311578" cy="380159"/>
                      <a:chOff x="6600821" y="1012187"/>
                      <a:chExt cx="1311578" cy="380159"/>
                    </a:xfrm>
                  </p:grpSpPr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6698606" y="1012187"/>
                        <a:ext cx="11289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Item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124" name="矩形 123"/>
                      <p:cNvSpPr/>
                      <p:nvPr/>
                    </p:nvSpPr>
                    <p:spPr>
                      <a:xfrm>
                        <a:off x="6600821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4340583" y="2693431"/>
                  <a:ext cx="7685346" cy="1661739"/>
                  <a:chOff x="4340583" y="2801500"/>
                  <a:chExt cx="7685346" cy="1661739"/>
                </a:xfrm>
              </p:grpSpPr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4626417" y="3199103"/>
                    <a:ext cx="7113678" cy="1154254"/>
                    <a:chOff x="4650845" y="3199103"/>
                    <a:chExt cx="7113678" cy="1154254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4650845" y="3208937"/>
                      <a:ext cx="3499658" cy="1144420"/>
                      <a:chOff x="4650845" y="3208937"/>
                      <a:chExt cx="3499658" cy="1144420"/>
                    </a:xfrm>
                  </p:grpSpPr>
                  <p:sp>
                    <p:nvSpPr>
                      <p:cNvPr id="113" name="流程图: 可选过程 112"/>
                      <p:cNvSpPr/>
                      <p:nvPr/>
                    </p:nvSpPr>
                    <p:spPr>
                      <a:xfrm>
                        <a:off x="4650845" y="3208937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114" name="文本框 113"/>
                      <p:cNvSpPr txBox="1"/>
                      <p:nvPr/>
                    </p:nvSpPr>
                    <p:spPr>
                      <a:xfrm>
                        <a:off x="4694117" y="3268736"/>
                        <a:ext cx="34275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Item-Item Collaborative Filtering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115" name="组合 114"/>
                      <p:cNvGrpSpPr/>
                      <p:nvPr/>
                    </p:nvGrpSpPr>
                    <p:grpSpPr>
                      <a:xfrm>
                        <a:off x="5248835" y="3811046"/>
                        <a:ext cx="2329554" cy="380159"/>
                        <a:chOff x="1264541" y="2577226"/>
                        <a:chExt cx="2329554" cy="380159"/>
                      </a:xfrm>
                    </p:grpSpPr>
                    <p:sp>
                      <p:nvSpPr>
                        <p:cNvPr id="116" name="文本框 115"/>
                        <p:cNvSpPr txBox="1"/>
                        <p:nvPr/>
                      </p:nvSpPr>
                      <p:spPr>
                        <a:xfrm>
                          <a:off x="1264541" y="2577226"/>
                          <a:ext cx="23295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Interpolation Weights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117" name="矩形 116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" name="组合 106"/>
                    <p:cNvGrpSpPr/>
                    <p:nvPr/>
                  </p:nvGrpSpPr>
                  <p:grpSpPr>
                    <a:xfrm>
                      <a:off x="8264865" y="3199103"/>
                      <a:ext cx="3499658" cy="1144420"/>
                      <a:chOff x="8264865" y="3199103"/>
                      <a:chExt cx="3499658" cy="1144420"/>
                    </a:xfrm>
                  </p:grpSpPr>
                  <p:sp>
                    <p:nvSpPr>
                      <p:cNvPr id="108" name="流程图: 可选过程 107"/>
                      <p:cNvSpPr/>
                      <p:nvPr/>
                    </p:nvSpPr>
                    <p:spPr>
                      <a:xfrm>
                        <a:off x="8264865" y="3199103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109" name="文本框 108"/>
                      <p:cNvSpPr txBox="1"/>
                      <p:nvPr/>
                    </p:nvSpPr>
                    <p:spPr>
                      <a:xfrm>
                        <a:off x="8491681" y="3268736"/>
                        <a:ext cx="30189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Latent Factor Decomposition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110" name="组合 109"/>
                      <p:cNvGrpSpPr/>
                      <p:nvPr/>
                    </p:nvGrpSpPr>
                    <p:grpSpPr>
                      <a:xfrm>
                        <a:off x="8825907" y="3819656"/>
                        <a:ext cx="2358354" cy="380159"/>
                        <a:chOff x="1227593" y="2585836"/>
                        <a:chExt cx="2358354" cy="380159"/>
                      </a:xfrm>
                    </p:grpSpPr>
                    <p:sp>
                      <p:nvSpPr>
                        <p:cNvPr id="111" name="文本框 110"/>
                        <p:cNvSpPr txBox="1"/>
                        <p:nvPr/>
                      </p:nvSpPr>
                      <p:spPr>
                        <a:xfrm>
                          <a:off x="1227593" y="2585836"/>
                          <a:ext cx="23583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Latent Factor Matrices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112" name="矩形 111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04" name="矩形 103"/>
                  <p:cNvSpPr/>
                  <p:nvPr/>
                </p:nvSpPr>
                <p:spPr>
                  <a:xfrm>
                    <a:off x="4340583" y="2801500"/>
                    <a:ext cx="7685346" cy="166173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7027331" y="2801500"/>
                    <a:ext cx="2334952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User-Item Interaction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</p:grpSp>
          </p:grpSp>
          <p:grpSp>
            <p:nvGrpSpPr>
              <p:cNvPr id="94" name="组合 93"/>
              <p:cNvGrpSpPr/>
              <p:nvPr/>
            </p:nvGrpSpPr>
            <p:grpSpPr>
              <a:xfrm>
                <a:off x="5276288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98" name="文本框 97"/>
                <p:cNvSpPr txBox="1"/>
                <p:nvPr/>
              </p:nvSpPr>
              <p:spPr>
                <a:xfrm>
                  <a:off x="1487279" y="2644027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8890308" y="4737443"/>
                <a:ext cx="1834156" cy="380159"/>
                <a:chOff x="1245231" y="2641251"/>
                <a:chExt cx="1834156" cy="380159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1452018" y="2641251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245231" y="2641251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3862845" y="5254994"/>
              <a:ext cx="4563687" cy="498764"/>
              <a:chOff x="3779513" y="5469774"/>
              <a:chExt cx="4563687" cy="498764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3779513" y="5469774"/>
                <a:ext cx="4563687" cy="498764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4908318" y="5531697"/>
                <a:ext cx="2264754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rPr>
                  <a:t>Regression Networks</a:t>
                </a:r>
                <a:endParaRPr lang="zh-CN" altLang="en-US" sz="1600" dirty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</p:grpSp>
        <p:cxnSp>
          <p:nvCxnSpPr>
            <p:cNvPr id="74" name="直接箭头连接符 73"/>
            <p:cNvCxnSpPr>
              <a:stCxn id="113" idx="2"/>
              <a:endCxn id="99" idx="0"/>
            </p:cNvCxnSpPr>
            <p:nvPr/>
          </p:nvCxnSpPr>
          <p:spPr>
            <a:xfrm>
              <a:off x="6143490" y="3397390"/>
              <a:ext cx="0" cy="49493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08" idx="2"/>
              <a:endCxn id="97" idx="0"/>
            </p:cNvCxnSpPr>
            <p:nvPr/>
          </p:nvCxnSpPr>
          <p:spPr>
            <a:xfrm>
              <a:off x="9757510" y="3387556"/>
              <a:ext cx="0" cy="5019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2" idx="2"/>
              <a:endCxn id="130" idx="0"/>
            </p:cNvCxnSpPr>
            <p:nvPr/>
          </p:nvCxnSpPr>
          <p:spPr>
            <a:xfrm>
              <a:off x="1868097" y="3159432"/>
              <a:ext cx="0" cy="7328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33" idx="2"/>
              <a:endCxn id="131" idx="0"/>
            </p:cNvCxnSpPr>
            <p:nvPr/>
          </p:nvCxnSpPr>
          <p:spPr>
            <a:xfrm>
              <a:off x="1002854" y="2337046"/>
              <a:ext cx="87006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34" idx="2"/>
              <a:endCxn id="131" idx="0"/>
            </p:cNvCxnSpPr>
            <p:nvPr/>
          </p:nvCxnSpPr>
          <p:spPr>
            <a:xfrm flipH="1">
              <a:off x="1872923" y="2337046"/>
              <a:ext cx="86041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30" idx="2"/>
              <a:endCxn id="85" idx="0"/>
            </p:cNvCxnSpPr>
            <p:nvPr/>
          </p:nvCxnSpPr>
          <p:spPr>
            <a:xfrm>
              <a:off x="1868097" y="4261653"/>
              <a:ext cx="4276592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9" idx="2"/>
              <a:endCxn id="85" idx="0"/>
            </p:cNvCxnSpPr>
            <p:nvPr/>
          </p:nvCxnSpPr>
          <p:spPr>
            <a:xfrm>
              <a:off x="6143490" y="4261653"/>
              <a:ext cx="1199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7" idx="2"/>
              <a:endCxn id="85" idx="0"/>
            </p:cNvCxnSpPr>
            <p:nvPr/>
          </p:nvCxnSpPr>
          <p:spPr>
            <a:xfrm flipH="1">
              <a:off x="6144689" y="4258877"/>
              <a:ext cx="3612821" cy="996117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359133" y="6052986"/>
              <a:ext cx="1571106" cy="3906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494507" y="6052986"/>
              <a:ext cx="1319756" cy="380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Final Result</a:t>
              </a:r>
              <a:endParaRPr lang="zh-CN" altLang="en-US" sz="16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cxnSp>
          <p:nvCxnSpPr>
            <p:cNvPr id="84" name="直接箭头连接符 83"/>
            <p:cNvCxnSpPr>
              <a:stCxn id="85" idx="2"/>
              <a:endCxn id="82" idx="0"/>
            </p:cNvCxnSpPr>
            <p:nvPr/>
          </p:nvCxnSpPr>
          <p:spPr>
            <a:xfrm flipH="1">
              <a:off x="6144686" y="5753757"/>
              <a:ext cx="1" cy="29922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9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5074" y="1291630"/>
            <a:ext cx="10629001" cy="5198070"/>
            <a:chOff x="118268" y="606829"/>
            <a:chExt cx="11935187" cy="5836855"/>
          </a:xfrm>
        </p:grpSpPr>
        <p:grpSp>
          <p:nvGrpSpPr>
            <p:cNvPr id="3" name="组合 2"/>
            <p:cNvGrpSpPr/>
            <p:nvPr/>
          </p:nvGrpSpPr>
          <p:grpSpPr>
            <a:xfrm>
              <a:off x="118268" y="606829"/>
              <a:ext cx="11935187" cy="3665651"/>
              <a:chOff x="168144" y="1454727"/>
              <a:chExt cx="11935187" cy="366565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82632" y="2317595"/>
                <a:ext cx="3266902" cy="1040747"/>
                <a:chOff x="562229" y="980902"/>
                <a:chExt cx="3266902" cy="1040747"/>
              </a:xfrm>
            </p:grpSpPr>
            <p:sp>
              <p:nvSpPr>
                <p:cNvPr id="68" name="圆角矩形 67"/>
                <p:cNvSpPr/>
                <p:nvPr/>
              </p:nvSpPr>
              <p:spPr>
                <a:xfrm>
                  <a:off x="562229" y="980902"/>
                  <a:ext cx="3266902" cy="1040747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1768607" y="997768"/>
                  <a:ext cx="902157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TF-IDF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46446" y="2801459"/>
                <a:ext cx="3146641" cy="383484"/>
                <a:chOff x="626043" y="1416665"/>
                <a:chExt cx="3146641" cy="383484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673331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2403820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26043" y="1416665"/>
                  <a:ext cx="1429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Item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2355729" y="1416665"/>
                  <a:ext cx="14169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User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1003573" y="3623846"/>
                <a:ext cx="1828800" cy="383484"/>
                <a:chOff x="1283170" y="1986018"/>
                <a:chExt cx="1828800" cy="38348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1294118" y="1986018"/>
                  <a:ext cx="1816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Cosine Similarity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1283170" y="1986018"/>
                  <a:ext cx="1828800" cy="383484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000895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60" name="文本框 59"/>
                <p:cNvSpPr txBox="1"/>
                <p:nvPr/>
              </p:nvSpPr>
              <p:spPr>
                <a:xfrm>
                  <a:off x="1317361" y="2644027"/>
                  <a:ext cx="1782355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Similarity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sp>
            <p:nvSpPr>
              <p:cNvPr id="22" name="流程图: 可选过程 21"/>
              <p:cNvSpPr/>
              <p:nvPr/>
            </p:nvSpPr>
            <p:spPr>
              <a:xfrm>
                <a:off x="168144" y="1454727"/>
                <a:ext cx="3499658" cy="3135141"/>
              </a:xfrm>
              <a:prstGeom prst="flowChartAlternate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52429" y="1667587"/>
                <a:ext cx="2289953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FF00"/>
                    </a:solidFill>
                    <a:ea typeface="方正兰亭黑Pro_GB18030 ExtraLight" panose="02000000000000000000" pitchFamily="50" charset="-122"/>
                  </a:rPr>
                  <a:t>Content Based Model</a:t>
                </a:r>
                <a:endParaRPr lang="zh-CN" altLang="en-US" sz="1600" dirty="0">
                  <a:solidFill>
                    <a:srgbClr val="FFFF00"/>
                  </a:solidFill>
                  <a:ea typeface="方正兰亭黑Pro_GB18030 ExtraLight" panose="02000000000000000000" pitchFamily="50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3897421" y="1454728"/>
                <a:ext cx="8205910" cy="3135141"/>
                <a:chOff x="4080301" y="1454728"/>
                <a:chExt cx="8205910" cy="31351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4080301" y="1454728"/>
                  <a:ext cx="8205910" cy="3135141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6081053" y="1644952"/>
                  <a:ext cx="4204406" cy="899841"/>
                  <a:chOff x="6482702" y="1958590"/>
                  <a:chExt cx="4204406" cy="899841"/>
                </a:xfrm>
              </p:grpSpPr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7513938" y="1958590"/>
                    <a:ext cx="2126153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Bias Decomposition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6482702" y="2478272"/>
                    <a:ext cx="4204406" cy="380159"/>
                    <a:chOff x="6466077" y="944524"/>
                    <a:chExt cx="4204406" cy="380159"/>
                  </a:xfrm>
                </p:grpSpPr>
                <p:grpSp>
                  <p:nvGrpSpPr>
                    <p:cNvPr id="51" name="组合 50"/>
                    <p:cNvGrpSpPr/>
                    <p:nvPr/>
                  </p:nvGrpSpPr>
                  <p:grpSpPr>
                    <a:xfrm>
                      <a:off x="6466077" y="944524"/>
                      <a:ext cx="1311578" cy="380159"/>
                      <a:chOff x="3740053" y="1012187"/>
                      <a:chExt cx="1311578" cy="380159"/>
                    </a:xfrm>
                  </p:grpSpPr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3740053" y="1012187"/>
                        <a:ext cx="13035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Global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3740053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7912491" y="944524"/>
                      <a:ext cx="1311578" cy="380159"/>
                      <a:chOff x="5219329" y="1012187"/>
                      <a:chExt cx="1311578" cy="380159"/>
                    </a:xfrm>
                  </p:grpSpPr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5316311" y="1012187"/>
                        <a:ext cx="1116357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User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57" name="矩形 56"/>
                      <p:cNvSpPr/>
                      <p:nvPr/>
                    </p:nvSpPr>
                    <p:spPr>
                      <a:xfrm>
                        <a:off x="5219329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9358905" y="944524"/>
                      <a:ext cx="1311578" cy="380159"/>
                      <a:chOff x="6600821" y="1012187"/>
                      <a:chExt cx="1311578" cy="380159"/>
                    </a:xfrm>
                  </p:grpSpPr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698606" y="1012187"/>
                        <a:ext cx="11289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Item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55" name="矩形 54"/>
                      <p:cNvSpPr/>
                      <p:nvPr/>
                    </p:nvSpPr>
                    <p:spPr>
                      <a:xfrm>
                        <a:off x="6600821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4340583" y="2693431"/>
                  <a:ext cx="7685346" cy="1661739"/>
                  <a:chOff x="4340583" y="2801500"/>
                  <a:chExt cx="7685346" cy="1661739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4626417" y="3199103"/>
                    <a:ext cx="7113678" cy="1154254"/>
                    <a:chOff x="4650845" y="3199103"/>
                    <a:chExt cx="7113678" cy="1154254"/>
                  </a:xfrm>
                </p:grpSpPr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4650845" y="3208937"/>
                      <a:ext cx="3499658" cy="1144420"/>
                      <a:chOff x="4650845" y="3208937"/>
                      <a:chExt cx="3499658" cy="1144420"/>
                    </a:xfrm>
                  </p:grpSpPr>
                  <p:sp>
                    <p:nvSpPr>
                      <p:cNvPr id="44" name="流程图: 可选过程 43"/>
                      <p:cNvSpPr/>
                      <p:nvPr/>
                    </p:nvSpPr>
                    <p:spPr>
                      <a:xfrm>
                        <a:off x="4650845" y="3208937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4694117" y="3268736"/>
                        <a:ext cx="34275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rgbClr val="FFFF00"/>
                            </a:solidFill>
                            <a:ea typeface="方正兰亭黑Pro_GB18030 ExtraLight" panose="02000000000000000000" pitchFamily="50" charset="-122"/>
                          </a:rPr>
                          <a:t>Item-Item Collaborative Filtering</a:t>
                        </a:r>
                        <a:endParaRPr lang="zh-CN" altLang="en-US" sz="1600" dirty="0">
                          <a:solidFill>
                            <a:srgbClr val="FFFF00"/>
                          </a:solidFill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46" name="组合 45"/>
                      <p:cNvGrpSpPr/>
                      <p:nvPr/>
                    </p:nvGrpSpPr>
                    <p:grpSpPr>
                      <a:xfrm>
                        <a:off x="5248835" y="3811046"/>
                        <a:ext cx="2329554" cy="380159"/>
                        <a:chOff x="1264541" y="2577226"/>
                        <a:chExt cx="2329554" cy="380159"/>
                      </a:xfrm>
                    </p:grpSpPr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1264541" y="2577226"/>
                          <a:ext cx="23295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Interpolation Weights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48" name="矩形 47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8264865" y="3199103"/>
                      <a:ext cx="3499658" cy="1144420"/>
                      <a:chOff x="8264865" y="3199103"/>
                      <a:chExt cx="3499658" cy="1144420"/>
                    </a:xfrm>
                  </p:grpSpPr>
                  <p:sp>
                    <p:nvSpPr>
                      <p:cNvPr id="39" name="流程图: 可选过程 38"/>
                      <p:cNvSpPr/>
                      <p:nvPr/>
                    </p:nvSpPr>
                    <p:spPr>
                      <a:xfrm>
                        <a:off x="8264865" y="3199103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8491681" y="3268736"/>
                        <a:ext cx="30189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rgbClr val="FFFF00"/>
                            </a:solidFill>
                            <a:ea typeface="方正兰亭黑Pro_GB18030 ExtraLight" panose="02000000000000000000" pitchFamily="50" charset="-122"/>
                          </a:rPr>
                          <a:t>Latent Factor Decomposition</a:t>
                        </a:r>
                        <a:endParaRPr lang="zh-CN" altLang="en-US" sz="1600" dirty="0">
                          <a:solidFill>
                            <a:srgbClr val="FFFF00"/>
                          </a:solidFill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41" name="组合 40"/>
                      <p:cNvGrpSpPr/>
                      <p:nvPr/>
                    </p:nvGrpSpPr>
                    <p:grpSpPr>
                      <a:xfrm>
                        <a:off x="8825907" y="3819656"/>
                        <a:ext cx="2358354" cy="380159"/>
                        <a:chOff x="1227593" y="2585836"/>
                        <a:chExt cx="2358354" cy="380159"/>
                      </a:xfrm>
                    </p:grpSpPr>
                    <p:sp>
                      <p:nvSpPr>
                        <p:cNvPr id="42" name="文本框 41"/>
                        <p:cNvSpPr txBox="1"/>
                        <p:nvPr/>
                      </p:nvSpPr>
                      <p:spPr>
                        <a:xfrm>
                          <a:off x="1227593" y="2585836"/>
                          <a:ext cx="23583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Latent Factor Matrices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43" name="矩形 42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5" name="矩形 34"/>
                  <p:cNvSpPr/>
                  <p:nvPr/>
                </p:nvSpPr>
                <p:spPr>
                  <a:xfrm>
                    <a:off x="4340583" y="2801500"/>
                    <a:ext cx="7685346" cy="166173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027331" y="2801500"/>
                    <a:ext cx="2334952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User-Item Interaction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</p:grpSp>
          </p:grpSp>
          <p:grpSp>
            <p:nvGrpSpPr>
              <p:cNvPr id="25" name="组合 24"/>
              <p:cNvGrpSpPr/>
              <p:nvPr/>
            </p:nvGrpSpPr>
            <p:grpSpPr>
              <a:xfrm>
                <a:off x="5276288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29" name="文本框 28"/>
                <p:cNvSpPr txBox="1"/>
                <p:nvPr/>
              </p:nvSpPr>
              <p:spPr>
                <a:xfrm>
                  <a:off x="1487279" y="2644027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8890308" y="4737443"/>
                <a:ext cx="1834156" cy="380159"/>
                <a:chOff x="1245231" y="2641251"/>
                <a:chExt cx="1834156" cy="380159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452018" y="2641251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45231" y="2641251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3862845" y="5254994"/>
              <a:ext cx="4563687" cy="498764"/>
              <a:chOff x="3779513" y="5469774"/>
              <a:chExt cx="4563687" cy="498764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779513" y="5469774"/>
                <a:ext cx="4563687" cy="498764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908318" y="5531697"/>
                <a:ext cx="2264754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FF00"/>
                    </a:solidFill>
                    <a:ea typeface="方正兰亭黑Pro_GB18030 ExtraLight" panose="02000000000000000000" pitchFamily="50" charset="-122"/>
                  </a:rPr>
                  <a:t>Regression Networks</a:t>
                </a:r>
                <a:endParaRPr lang="zh-CN" altLang="en-US" sz="1600" dirty="0">
                  <a:solidFill>
                    <a:srgbClr val="FFFF00"/>
                  </a:solidFill>
                  <a:ea typeface="方正兰亭黑Pro_GB18030 ExtraLight" panose="02000000000000000000" pitchFamily="50" charset="-122"/>
                </a:endParaRPr>
              </a:p>
            </p:txBody>
          </p:sp>
        </p:grpSp>
        <p:cxnSp>
          <p:nvCxnSpPr>
            <p:cNvPr id="5" name="直接箭头连接符 4"/>
            <p:cNvCxnSpPr>
              <a:stCxn id="44" idx="2"/>
              <a:endCxn id="30" idx="0"/>
            </p:cNvCxnSpPr>
            <p:nvPr/>
          </p:nvCxnSpPr>
          <p:spPr>
            <a:xfrm>
              <a:off x="6143490" y="3397390"/>
              <a:ext cx="0" cy="49493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39" idx="2"/>
              <a:endCxn id="28" idx="0"/>
            </p:cNvCxnSpPr>
            <p:nvPr/>
          </p:nvCxnSpPr>
          <p:spPr>
            <a:xfrm>
              <a:off x="9757510" y="3387556"/>
              <a:ext cx="0" cy="5019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63" idx="2"/>
              <a:endCxn id="61" idx="0"/>
            </p:cNvCxnSpPr>
            <p:nvPr/>
          </p:nvCxnSpPr>
          <p:spPr>
            <a:xfrm>
              <a:off x="1868097" y="3159432"/>
              <a:ext cx="0" cy="7328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4" idx="2"/>
              <a:endCxn id="62" idx="0"/>
            </p:cNvCxnSpPr>
            <p:nvPr/>
          </p:nvCxnSpPr>
          <p:spPr>
            <a:xfrm>
              <a:off x="1002854" y="2337046"/>
              <a:ext cx="87006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5" idx="2"/>
              <a:endCxn id="62" idx="0"/>
            </p:cNvCxnSpPr>
            <p:nvPr/>
          </p:nvCxnSpPr>
          <p:spPr>
            <a:xfrm flipH="1">
              <a:off x="1872923" y="2337046"/>
              <a:ext cx="86041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1" idx="2"/>
              <a:endCxn id="16" idx="0"/>
            </p:cNvCxnSpPr>
            <p:nvPr/>
          </p:nvCxnSpPr>
          <p:spPr>
            <a:xfrm>
              <a:off x="1868097" y="4261653"/>
              <a:ext cx="4276592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0" idx="2"/>
              <a:endCxn id="16" idx="0"/>
            </p:cNvCxnSpPr>
            <p:nvPr/>
          </p:nvCxnSpPr>
          <p:spPr>
            <a:xfrm>
              <a:off x="6143490" y="4261653"/>
              <a:ext cx="1199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8" idx="2"/>
              <a:endCxn id="16" idx="0"/>
            </p:cNvCxnSpPr>
            <p:nvPr/>
          </p:nvCxnSpPr>
          <p:spPr>
            <a:xfrm flipH="1">
              <a:off x="6144689" y="4258877"/>
              <a:ext cx="3612821" cy="996117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359133" y="6052986"/>
              <a:ext cx="1571106" cy="3906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94507" y="6052986"/>
              <a:ext cx="1319756" cy="380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Final Result</a:t>
              </a:r>
              <a:endParaRPr lang="zh-CN" altLang="en-US" sz="16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cxnSp>
          <p:nvCxnSpPr>
            <p:cNvPr id="15" name="直接箭头连接符 14"/>
            <p:cNvCxnSpPr>
              <a:stCxn id="16" idx="2"/>
              <a:endCxn id="13" idx="0"/>
            </p:cNvCxnSpPr>
            <p:nvPr/>
          </p:nvCxnSpPr>
          <p:spPr>
            <a:xfrm flipH="1">
              <a:off x="6144686" y="5753757"/>
              <a:ext cx="1" cy="29922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0" name="矩形 69"/>
          <p:cNvSpPr/>
          <p:nvPr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0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 hidden="1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矩形 24" hidden="1"/>
          <p:cNvSpPr/>
          <p:nvPr/>
        </p:nvSpPr>
        <p:spPr>
          <a:xfrm>
            <a:off x="5108279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4849" y="368300"/>
            <a:ext cx="446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Content Based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35074" y="1291630"/>
            <a:ext cx="10629001" cy="5198070"/>
            <a:chOff x="118268" y="606829"/>
            <a:chExt cx="11935187" cy="5836855"/>
          </a:xfrm>
        </p:grpSpPr>
        <p:grpSp>
          <p:nvGrpSpPr>
            <p:cNvPr id="28" name="组合 27"/>
            <p:cNvGrpSpPr/>
            <p:nvPr/>
          </p:nvGrpSpPr>
          <p:grpSpPr>
            <a:xfrm>
              <a:off x="118268" y="606829"/>
              <a:ext cx="11935187" cy="3665651"/>
              <a:chOff x="168144" y="1454727"/>
              <a:chExt cx="11935187" cy="366565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82632" y="2317595"/>
                <a:ext cx="3266902" cy="1040747"/>
                <a:chOff x="562229" y="980902"/>
                <a:chExt cx="3266902" cy="1040747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>
                  <a:off x="562229" y="980902"/>
                  <a:ext cx="3266902" cy="1040747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768607" y="997768"/>
                  <a:ext cx="902157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TF-IDF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46446" y="2801459"/>
                <a:ext cx="3146641" cy="383484"/>
                <a:chOff x="626043" y="1416665"/>
                <a:chExt cx="3146641" cy="383484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673331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2403820" y="1430817"/>
                  <a:ext cx="131799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26043" y="1416665"/>
                  <a:ext cx="1429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Item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2355729" y="1416665"/>
                  <a:ext cx="14169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User Profiles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003573" y="3623846"/>
                <a:ext cx="1828800" cy="383484"/>
                <a:chOff x="1283170" y="1986018"/>
                <a:chExt cx="1828800" cy="383484"/>
              </a:xfrm>
            </p:grpSpPr>
            <p:sp>
              <p:nvSpPr>
                <p:cNvPr id="87" name="文本框 86"/>
                <p:cNvSpPr txBox="1"/>
                <p:nvPr/>
              </p:nvSpPr>
              <p:spPr>
                <a:xfrm>
                  <a:off x="1294118" y="1986018"/>
                  <a:ext cx="1816555" cy="38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Cosine Similarity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>
                  <a:off x="1283170" y="1986018"/>
                  <a:ext cx="1828800" cy="383484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1000895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1317361" y="2644027"/>
                  <a:ext cx="1782355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Similarity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sp>
            <p:nvSpPr>
              <p:cNvPr id="47" name="流程图: 可选过程 46"/>
              <p:cNvSpPr/>
              <p:nvPr/>
            </p:nvSpPr>
            <p:spPr>
              <a:xfrm>
                <a:off x="168144" y="1454727"/>
                <a:ext cx="3499658" cy="3135141"/>
              </a:xfrm>
              <a:prstGeom prst="flowChartAlternate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52429" y="1667587"/>
                <a:ext cx="2289953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FF00"/>
                    </a:solidFill>
                    <a:ea typeface="方正兰亭黑Pro_GB18030 ExtraLight" panose="02000000000000000000" pitchFamily="50" charset="-122"/>
                  </a:rPr>
                  <a:t>Content Based Model</a:t>
                </a:r>
                <a:endParaRPr lang="zh-CN" altLang="en-US" sz="1600" dirty="0">
                  <a:solidFill>
                    <a:srgbClr val="FFFF00"/>
                  </a:solidFill>
                  <a:ea typeface="方正兰亭黑Pro_GB18030 ExtraLight" panose="02000000000000000000" pitchFamily="50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3897421" y="1454728"/>
                <a:ext cx="8205910" cy="3135141"/>
                <a:chOff x="4080301" y="1454728"/>
                <a:chExt cx="8205910" cy="3135141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4080301" y="1454728"/>
                  <a:ext cx="8205910" cy="3135141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6081053" y="1644952"/>
                  <a:ext cx="4204406" cy="899841"/>
                  <a:chOff x="6482702" y="1958590"/>
                  <a:chExt cx="4204406" cy="899841"/>
                </a:xfrm>
              </p:grpSpPr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7513938" y="1958590"/>
                    <a:ext cx="2126153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Bias Decomposition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6482702" y="2478272"/>
                    <a:ext cx="4204406" cy="380159"/>
                    <a:chOff x="6466077" y="944524"/>
                    <a:chExt cx="4204406" cy="380159"/>
                  </a:xfrm>
                </p:grpSpPr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6466077" y="944524"/>
                      <a:ext cx="1311578" cy="380159"/>
                      <a:chOff x="3740053" y="1012187"/>
                      <a:chExt cx="1311578" cy="380159"/>
                    </a:xfrm>
                  </p:grpSpPr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3740053" y="1012187"/>
                        <a:ext cx="13035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Global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3740053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77" name="组合 76"/>
                    <p:cNvGrpSpPr/>
                    <p:nvPr/>
                  </p:nvGrpSpPr>
                  <p:grpSpPr>
                    <a:xfrm>
                      <a:off x="7912491" y="944524"/>
                      <a:ext cx="1311578" cy="380159"/>
                      <a:chOff x="5219329" y="1012187"/>
                      <a:chExt cx="1311578" cy="380159"/>
                    </a:xfrm>
                  </p:grpSpPr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5316311" y="1012187"/>
                        <a:ext cx="1116357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User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5219329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  <p:grpSp>
                  <p:nvGrpSpPr>
                    <p:cNvPr id="78" name="组合 77"/>
                    <p:cNvGrpSpPr/>
                    <p:nvPr/>
                  </p:nvGrpSpPr>
                  <p:grpSpPr>
                    <a:xfrm>
                      <a:off x="9358905" y="944524"/>
                      <a:ext cx="1311578" cy="380159"/>
                      <a:chOff x="6600821" y="1012187"/>
                      <a:chExt cx="1311578" cy="380159"/>
                    </a:xfrm>
                  </p:grpSpPr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6698606" y="1012187"/>
                        <a:ext cx="1128956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rPr>
                          <a:t>Item Ave.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80" name="矩形 79"/>
                      <p:cNvSpPr/>
                      <p:nvPr/>
                    </p:nvSpPr>
                    <p:spPr>
                      <a:xfrm>
                        <a:off x="6600821" y="1012187"/>
                        <a:ext cx="131157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4340583" y="2693431"/>
                  <a:ext cx="7685346" cy="1661739"/>
                  <a:chOff x="4340583" y="2801500"/>
                  <a:chExt cx="7685346" cy="1661739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4626417" y="3199103"/>
                    <a:ext cx="7113678" cy="1154254"/>
                    <a:chOff x="4650845" y="3199103"/>
                    <a:chExt cx="7113678" cy="1154254"/>
                  </a:xfrm>
                </p:grpSpPr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4650845" y="3208937"/>
                      <a:ext cx="3499658" cy="1144420"/>
                      <a:chOff x="4650845" y="3208937"/>
                      <a:chExt cx="3499658" cy="1144420"/>
                    </a:xfrm>
                  </p:grpSpPr>
                  <p:sp>
                    <p:nvSpPr>
                      <p:cNvPr id="69" name="流程图: 可选过程 68"/>
                      <p:cNvSpPr/>
                      <p:nvPr/>
                    </p:nvSpPr>
                    <p:spPr>
                      <a:xfrm>
                        <a:off x="4650845" y="3208937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4694117" y="3268736"/>
                        <a:ext cx="34275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rgbClr val="FFFF00"/>
                            </a:solidFill>
                            <a:ea typeface="方正兰亭黑Pro_GB18030 ExtraLight" panose="02000000000000000000" pitchFamily="50" charset="-122"/>
                          </a:rPr>
                          <a:t>Item-Item Collaborative Filtering</a:t>
                        </a:r>
                        <a:endParaRPr lang="zh-CN" altLang="en-US" sz="1600" dirty="0">
                          <a:solidFill>
                            <a:srgbClr val="FFFF00"/>
                          </a:solidFill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71" name="组合 70"/>
                      <p:cNvGrpSpPr/>
                      <p:nvPr/>
                    </p:nvGrpSpPr>
                    <p:grpSpPr>
                      <a:xfrm>
                        <a:off x="5248835" y="3811046"/>
                        <a:ext cx="2329554" cy="380159"/>
                        <a:chOff x="1264541" y="2577226"/>
                        <a:chExt cx="2329554" cy="380159"/>
                      </a:xfrm>
                    </p:grpSpPr>
                    <p:sp>
                      <p:nvSpPr>
                        <p:cNvPr id="72" name="文本框 71"/>
                        <p:cNvSpPr txBox="1"/>
                        <p:nvPr/>
                      </p:nvSpPr>
                      <p:spPr>
                        <a:xfrm>
                          <a:off x="1264541" y="2577226"/>
                          <a:ext cx="23295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Interpolation Weights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73" name="矩形 72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" name="组合 62"/>
                    <p:cNvGrpSpPr/>
                    <p:nvPr/>
                  </p:nvGrpSpPr>
                  <p:grpSpPr>
                    <a:xfrm>
                      <a:off x="8264865" y="3199103"/>
                      <a:ext cx="3499658" cy="1144420"/>
                      <a:chOff x="8264865" y="3199103"/>
                      <a:chExt cx="3499658" cy="1144420"/>
                    </a:xfrm>
                  </p:grpSpPr>
                  <p:sp>
                    <p:nvSpPr>
                      <p:cNvPr id="64" name="流程图: 可选过程 63"/>
                      <p:cNvSpPr/>
                      <p:nvPr/>
                    </p:nvSpPr>
                    <p:spPr>
                      <a:xfrm>
                        <a:off x="8264865" y="3199103"/>
                        <a:ext cx="3499658" cy="1144420"/>
                      </a:xfrm>
                      <a:prstGeom prst="flowChartAlternateProcess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00">
                          <a:solidFill>
                            <a:schemeClr val="bg1"/>
                          </a:solidFill>
                          <a:latin typeface="方正兰亭黑Pro_GB18030 ExtraLight" panose="02000000000000000000" pitchFamily="50" charset="-122"/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491681" y="3268736"/>
                        <a:ext cx="3018951" cy="380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600" dirty="0" smtClean="0">
                            <a:solidFill>
                              <a:srgbClr val="FFFF00"/>
                            </a:solidFill>
                            <a:ea typeface="方正兰亭黑Pro_GB18030 ExtraLight" panose="02000000000000000000" pitchFamily="50" charset="-122"/>
                          </a:rPr>
                          <a:t>Latent Factor Decomposition</a:t>
                        </a:r>
                        <a:endParaRPr lang="zh-CN" altLang="en-US" sz="1600" dirty="0">
                          <a:solidFill>
                            <a:srgbClr val="FFFF00"/>
                          </a:solidFill>
                          <a:ea typeface="方正兰亭黑Pro_GB18030 ExtraLight" panose="02000000000000000000" pitchFamily="50" charset="-122"/>
                        </a:endParaRPr>
                      </a:p>
                    </p:txBody>
                  </p:sp>
                  <p:grpSp>
                    <p:nvGrpSpPr>
                      <p:cNvPr id="66" name="组合 65"/>
                      <p:cNvGrpSpPr/>
                      <p:nvPr/>
                    </p:nvGrpSpPr>
                    <p:grpSpPr>
                      <a:xfrm>
                        <a:off x="8825907" y="3819656"/>
                        <a:ext cx="2358354" cy="380159"/>
                        <a:chOff x="1227593" y="2585836"/>
                        <a:chExt cx="2358354" cy="380159"/>
                      </a:xfrm>
                    </p:grpSpPr>
                    <p:sp>
                      <p:nvSpPr>
                        <p:cNvPr id="67" name="文本框 66"/>
                        <p:cNvSpPr txBox="1"/>
                        <p:nvPr/>
                      </p:nvSpPr>
                      <p:spPr>
                        <a:xfrm>
                          <a:off x="1227593" y="2585836"/>
                          <a:ext cx="2358354" cy="380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  <a:latin typeface="方正兰亭黑Pro_GB18030 ExtraLight" panose="02000000000000000000" pitchFamily="50" charset="-122"/>
                              <a:ea typeface="方正兰亭黑Pro_GB18030 ExtraLight" panose="02000000000000000000" pitchFamily="50" charset="-122"/>
                            </a:rPr>
                            <a:t>Latent Factor Matrices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  <p:sp>
                      <p:nvSpPr>
                        <p:cNvPr id="68" name="矩形 67"/>
                        <p:cNvSpPr/>
                        <p:nvPr/>
                      </p:nvSpPr>
                      <p:spPr>
                        <a:xfrm>
                          <a:off x="1280492" y="2585836"/>
                          <a:ext cx="2271776" cy="3693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600">
                            <a:solidFill>
                              <a:schemeClr val="bg1"/>
                            </a:solidFill>
                            <a:latin typeface="方正兰亭黑Pro_GB18030 ExtraLight" panose="02000000000000000000" pitchFamily="50" charset="-122"/>
                            <a:ea typeface="方正兰亭黑Pro_GB18030 ExtraLight" panose="02000000000000000000" pitchFamily="50" charset="-122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0" name="矩形 59"/>
                  <p:cNvSpPr/>
                  <p:nvPr/>
                </p:nvSpPr>
                <p:spPr>
                  <a:xfrm>
                    <a:off x="4340583" y="2801500"/>
                    <a:ext cx="7685346" cy="1661739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7027331" y="2801500"/>
                    <a:ext cx="2334952" cy="380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solidFill>
                          <a:schemeClr val="bg1"/>
                        </a:solidFill>
                        <a:latin typeface="方正兰亭黑Pro_GB18030 ExtraLight" panose="02000000000000000000" pitchFamily="50" charset="-122"/>
                        <a:ea typeface="方正兰亭黑Pro_GB18030 ExtraLight" panose="02000000000000000000" pitchFamily="50" charset="-122"/>
                      </a:rPr>
                      <a:t>User-Item Interaction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endParaRPr>
                  </a:p>
                </p:txBody>
              </p:sp>
            </p:grpSp>
          </p:grpSp>
          <p:grpSp>
            <p:nvGrpSpPr>
              <p:cNvPr id="50" name="组合 49"/>
              <p:cNvGrpSpPr/>
              <p:nvPr/>
            </p:nvGrpSpPr>
            <p:grpSpPr>
              <a:xfrm>
                <a:off x="5276288" y="4740219"/>
                <a:ext cx="1834156" cy="380159"/>
                <a:chOff x="1280492" y="2644027"/>
                <a:chExt cx="1834156" cy="380159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1487279" y="2644027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280492" y="2644027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8890308" y="4737443"/>
                <a:ext cx="1834156" cy="380159"/>
                <a:chOff x="1245231" y="2641251"/>
                <a:chExt cx="1834156" cy="380159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1452018" y="2641251"/>
                  <a:ext cx="1407956" cy="380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Score Matrix</a:t>
                  </a:r>
                  <a:endParaRPr lang="zh-CN" altLang="en-US" sz="16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245231" y="2641251"/>
                  <a:ext cx="183415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3862845" y="5254994"/>
              <a:ext cx="4563687" cy="498764"/>
              <a:chOff x="3779513" y="5469774"/>
              <a:chExt cx="4563687" cy="498764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3779513" y="5469774"/>
                <a:ext cx="4563687" cy="498764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908318" y="5531697"/>
                <a:ext cx="2264754" cy="380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FF00"/>
                    </a:solidFill>
                    <a:ea typeface="方正兰亭黑Pro_GB18030 ExtraLight" panose="02000000000000000000" pitchFamily="50" charset="-122"/>
                  </a:rPr>
                  <a:t>Regression Networks</a:t>
                </a:r>
                <a:endParaRPr lang="zh-CN" altLang="en-US" sz="1600" dirty="0">
                  <a:solidFill>
                    <a:srgbClr val="FFFF00"/>
                  </a:solidFill>
                  <a:ea typeface="方正兰亭黑Pro_GB18030 ExtraLight" panose="02000000000000000000" pitchFamily="50" charset="-122"/>
                </a:endParaRPr>
              </a:p>
            </p:txBody>
          </p:sp>
        </p:grpSp>
        <p:cxnSp>
          <p:nvCxnSpPr>
            <p:cNvPr id="30" name="直接箭头连接符 29"/>
            <p:cNvCxnSpPr>
              <a:stCxn id="69" idx="2"/>
              <a:endCxn id="55" idx="0"/>
            </p:cNvCxnSpPr>
            <p:nvPr/>
          </p:nvCxnSpPr>
          <p:spPr>
            <a:xfrm>
              <a:off x="6143490" y="3397390"/>
              <a:ext cx="0" cy="49493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4" idx="2"/>
              <a:endCxn id="53" idx="0"/>
            </p:cNvCxnSpPr>
            <p:nvPr/>
          </p:nvCxnSpPr>
          <p:spPr>
            <a:xfrm>
              <a:off x="9757510" y="3387556"/>
              <a:ext cx="0" cy="5019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88" idx="2"/>
              <a:endCxn id="86" idx="0"/>
            </p:cNvCxnSpPr>
            <p:nvPr/>
          </p:nvCxnSpPr>
          <p:spPr>
            <a:xfrm>
              <a:off x="1868097" y="3159432"/>
              <a:ext cx="0" cy="73288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9" idx="2"/>
              <a:endCxn id="87" idx="0"/>
            </p:cNvCxnSpPr>
            <p:nvPr/>
          </p:nvCxnSpPr>
          <p:spPr>
            <a:xfrm>
              <a:off x="1002854" y="2337046"/>
              <a:ext cx="87006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0" idx="2"/>
              <a:endCxn id="87" idx="0"/>
            </p:cNvCxnSpPr>
            <p:nvPr/>
          </p:nvCxnSpPr>
          <p:spPr>
            <a:xfrm flipH="1">
              <a:off x="1872923" y="2337046"/>
              <a:ext cx="860419" cy="438902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6" idx="2"/>
              <a:endCxn id="41" idx="0"/>
            </p:cNvCxnSpPr>
            <p:nvPr/>
          </p:nvCxnSpPr>
          <p:spPr>
            <a:xfrm>
              <a:off x="1868097" y="4261653"/>
              <a:ext cx="4276592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5" idx="2"/>
              <a:endCxn id="41" idx="0"/>
            </p:cNvCxnSpPr>
            <p:nvPr/>
          </p:nvCxnSpPr>
          <p:spPr>
            <a:xfrm>
              <a:off x="6143490" y="4261653"/>
              <a:ext cx="1199" cy="99334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3" idx="2"/>
              <a:endCxn id="41" idx="0"/>
            </p:cNvCxnSpPr>
            <p:nvPr/>
          </p:nvCxnSpPr>
          <p:spPr>
            <a:xfrm flipH="1">
              <a:off x="6144689" y="4258877"/>
              <a:ext cx="3612821" cy="996117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359133" y="6052986"/>
              <a:ext cx="1571106" cy="3906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94507" y="6052986"/>
              <a:ext cx="1319756" cy="380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Final Result</a:t>
              </a:r>
              <a:endParaRPr lang="zh-CN" altLang="en-US" sz="16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p:cxnSp>
          <p:nvCxnSpPr>
            <p:cNvPr id="40" name="直接箭头连接符 39"/>
            <p:cNvCxnSpPr>
              <a:stCxn id="41" idx="2"/>
              <a:endCxn id="38" idx="0"/>
            </p:cNvCxnSpPr>
            <p:nvPr/>
          </p:nvCxnSpPr>
          <p:spPr>
            <a:xfrm flipH="1">
              <a:off x="6144686" y="5753757"/>
              <a:ext cx="1" cy="299229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6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36211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90937 -1.1111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6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938 -4.81481E-6 L 5E-6 -4.81481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35074" y="1449388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movies.csv: 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title,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79078" y="1449388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title,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79077" y="1449388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genres)</a:t>
            </a:r>
            <a:endParaRPr lang="zh-CN" alt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35075" y="144938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movies.csv: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35075" y="2130366"/>
            <a:ext cx="2861104" cy="2508197"/>
            <a:chOff x="1235075" y="2089509"/>
            <a:chExt cx="2861104" cy="250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1235075" y="2089509"/>
                  <a:ext cx="2861104" cy="12938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2089509"/>
                  <a:ext cx="2861104" cy="12938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1235075" y="3500226"/>
                  <a:ext cx="1966949" cy="1097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3500226"/>
                  <a:ext cx="1966949" cy="10974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1235075" y="2130366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TF-IDF: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3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4" grpId="0"/>
      <p:bldP spid="74" grpId="1"/>
      <p:bldP spid="72" grpId="0"/>
      <p:bldP spid="75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hidden="1"/>
          <p:cNvSpPr/>
          <p:nvPr/>
        </p:nvSpPr>
        <p:spPr>
          <a:xfrm>
            <a:off x="2159665" y="3350915"/>
            <a:ext cx="7872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Using </a:t>
            </a:r>
            <a:r>
              <a:rPr lang="en-US" altLang="zh-CN" sz="5400" dirty="0" err="1" smtClean="0">
                <a:solidFill>
                  <a:schemeClr val="bg1"/>
                </a:solidFill>
                <a:latin typeface="+mj-lt"/>
              </a:rPr>
              <a:t>MovieLens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 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 hidden="1"/>
          <p:cNvSpPr/>
          <p:nvPr/>
        </p:nvSpPr>
        <p:spPr>
          <a:xfrm>
            <a:off x="3977447" y="3350915"/>
            <a:ext cx="6024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+mj-lt"/>
              </a:rPr>
              <a:t>MovieLens</a:t>
            </a:r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 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 hidden="1"/>
          <p:cNvSpPr/>
          <p:nvPr/>
        </p:nvSpPr>
        <p:spPr>
          <a:xfrm>
            <a:off x="2159665" y="3350915"/>
            <a:ext cx="1866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Using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2630" y="3350915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 hidden="1"/>
          <p:cNvSpPr/>
          <p:nvPr/>
        </p:nvSpPr>
        <p:spPr>
          <a:xfrm>
            <a:off x="3977537" y="3350915"/>
            <a:ext cx="3332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+mj-lt"/>
              </a:rPr>
              <a:t>MovieLens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 hidden="1"/>
          <p:cNvSpPr/>
          <p:nvPr/>
        </p:nvSpPr>
        <p:spPr>
          <a:xfrm>
            <a:off x="695325" y="368300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7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0">
        <p:wipe dir="r"/>
      </p:transition>
    </mc:Choice>
    <mc:Fallback xmlns="">
      <p:transition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53763 -0.43473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88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35074" y="1449388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movies.csv: 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35075" y="2130366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TF-IDF: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22335" y="2817071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22334" y="281795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61127" y="2818220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         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836725" y="2817071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239389" y="3581940"/>
                <a:ext cx="2779159" cy="1348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89" y="3581940"/>
                <a:ext cx="2779159" cy="1348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1235075" y="4930258"/>
                <a:ext cx="59897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rPr>
                  <a:t>: Highly rated movies by user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200" i="1" dirty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930258"/>
                <a:ext cx="5989781" cy="584775"/>
              </a:xfrm>
              <a:prstGeom prst="rect">
                <a:avLst/>
              </a:prstGeom>
              <a:blipFill>
                <a:blip r:embed="rId4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1235075" y="4929025"/>
                <a:ext cx="83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rPr>
                  <a:t>: </a:t>
                </a:r>
                <a:endParaRPr lang="zh-CN" altLang="en-US" sz="3200" dirty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929025"/>
                <a:ext cx="833305" cy="584775"/>
              </a:xfrm>
              <a:prstGeom prst="rect">
                <a:avLst/>
              </a:prstGeom>
              <a:blipFill>
                <a:blip r:embed="rId5"/>
                <a:stretch>
                  <a:fillRect t="-13684" r="-17647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877419" y="4930573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rPr>
              <a:t>Highly rated </a:t>
            </a:r>
            <a:endParaRPr lang="zh-CN" altLang="en-US" sz="3200" dirty="0">
              <a:solidFill>
                <a:srgbClr val="FFFF00"/>
              </a:solidFill>
              <a:latin typeface="方正兰亭黑Pro_GB18030 ExtraLight" panose="02000000000000000000" pitchFamily="50" charset="-122"/>
              <a:ea typeface="方正兰亭黑Pro_GB18030 ExtraLight" panose="02000000000000000000" pitchFamily="5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4086653" y="4929026"/>
                <a:ext cx="31097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rPr>
                  <a:t>movies by user </a:t>
                </a:r>
                <a14:m>
                  <m:oMath xmlns:m="http://schemas.openxmlformats.org/officeDocument/2006/math">
                    <m:r>
                      <a:rPr lang="en-US" altLang="zh-C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200" dirty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3" y="4929026"/>
                <a:ext cx="3109762" cy="584775"/>
              </a:xfrm>
              <a:prstGeom prst="rect">
                <a:avLst/>
              </a:prstGeom>
              <a:blipFill>
                <a:blip r:embed="rId6"/>
                <a:stretch>
                  <a:fillRect l="-4892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4557522" y="3963711"/>
                <a:ext cx="25801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522" y="3963711"/>
                <a:ext cx="258013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327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2" grpId="0"/>
      <p:bldP spid="83" grpId="0"/>
      <p:bldP spid="88" grpId="0"/>
      <p:bldP spid="89" grpId="0"/>
      <p:bldP spid="89" grpId="1"/>
      <p:bldP spid="91" grpId="0"/>
      <p:bldP spid="92" grpId="0"/>
      <p:bldP spid="93" grpId="0"/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35074" y="1449388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movies.csv: 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35075" y="2130366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TF-IDF: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22334" y="281795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61127" y="2818220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         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836725" y="2817071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5075" y="3505534"/>
            <a:ext cx="787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w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eighted average: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5075" y="3581940"/>
            <a:ext cx="5961340" cy="2516635"/>
            <a:chOff x="1235075" y="3581940"/>
            <a:chExt cx="5961340" cy="2516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1235075" y="4929025"/>
                  <a:ext cx="8333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sz="32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: </a:t>
                  </a:r>
                  <a:endParaRPr lang="zh-CN" altLang="en-US" sz="32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4929025"/>
                  <a:ext cx="833305" cy="584775"/>
                </a:xfrm>
                <a:prstGeom prst="rect">
                  <a:avLst/>
                </a:prstGeom>
                <a:blipFill>
                  <a:blip r:embed="rId2"/>
                  <a:stretch>
                    <a:fillRect t="-13684" r="-17647" b="-3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4086653" y="4929026"/>
                  <a:ext cx="310976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chemeClr val="bg1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movies by user </a:t>
                  </a:r>
                  <a14:m>
                    <m:oMath xmlns:m="http://schemas.openxmlformats.org/officeDocument/2006/math">
                      <m:r>
                        <a:rPr lang="en-US" altLang="zh-CN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3200" dirty="0">
                    <a:solidFill>
                      <a:schemeClr val="bg1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653" y="4929026"/>
                  <a:ext cx="3109762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4892" t="-13684" b="-3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1877419" y="4929025"/>
              <a:ext cx="23936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Highest 54%</a:t>
              </a:r>
              <a:endParaRPr lang="zh-CN" altLang="en-US" sz="3200" dirty="0">
                <a:solidFill>
                  <a:srgbClr val="FFFF00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235075" y="5513800"/>
                  <a:ext cx="37746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FFFF00"/>
                      </a:solidFill>
                      <a:latin typeface="方正兰亭黑Pro_GB18030 ExtraLight" panose="02000000000000000000" pitchFamily="50" charset="-122"/>
                      <a:ea typeface="方正兰亭黑Pro_GB18030 ExtraLight" panose="02000000000000000000" pitchFamily="50" charset="-122"/>
                    </a:rPr>
                    <a:t>i.e. above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zh-CN" altLang="en-US" sz="3200" dirty="0">
                    <a:solidFill>
                      <a:srgbClr val="FFFF00"/>
                    </a:solidFill>
                    <a:latin typeface="方正兰亭黑Pro_GB18030 ExtraLight" panose="02000000000000000000" pitchFamily="50" charset="-122"/>
                    <a:ea typeface="方正兰亭黑Pro_GB18030 ExtraLight" panose="02000000000000000000" pitchFamily="50" charset="-122"/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5513800"/>
                  <a:ext cx="3774688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4200" t="-1354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239389" y="3581940"/>
                  <a:ext cx="2779159" cy="1348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89" y="3581940"/>
                  <a:ext cx="2779159" cy="13483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557522" y="3963711"/>
                  <a:ext cx="258013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522" y="3963711"/>
                  <a:ext cx="258013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5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35074" y="1449388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movies.csv: 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35075" y="2130366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TF-IDF: (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22335" y="2817071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5075" y="3505534"/>
            <a:ext cx="787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w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eighted average: (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userProfile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5075" y="4193997"/>
                <a:ext cx="6916637" cy="116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3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193997"/>
                <a:ext cx="6916637" cy="1163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235075" y="4193997"/>
            <a:ext cx="964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cosine similarity: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similarity)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1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 hidden="1"/>
          <p:cNvSpPr/>
          <p:nvPr/>
        </p:nvSpPr>
        <p:spPr>
          <a:xfrm>
            <a:off x="695325" y="368300"/>
            <a:ext cx="6470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Content Based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4849" y="368300"/>
            <a:ext cx="10363451" cy="4348917"/>
            <a:chOff x="704849" y="368300"/>
            <a:chExt cx="10363451" cy="4348917"/>
          </a:xfrm>
        </p:grpSpPr>
        <p:grpSp>
          <p:nvGrpSpPr>
            <p:cNvPr id="2" name="组合 1"/>
            <p:cNvGrpSpPr/>
            <p:nvPr/>
          </p:nvGrpSpPr>
          <p:grpSpPr>
            <a:xfrm>
              <a:off x="1222335" y="1449388"/>
              <a:ext cx="9845965" cy="3267829"/>
              <a:chOff x="1222335" y="1449388"/>
              <a:chExt cx="9845965" cy="326782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235074" y="1449388"/>
                <a:ext cx="59025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movies.csv: </a:t>
                </a:r>
                <a:r>
                  <a:rPr lang="en-US" altLang="zh-CN" sz="2800" b="0" i="0" u="none" strike="noStrike" dirty="0" smtClean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NSimsun" panose="02010609030101010101" pitchFamily="49" charset="-122"/>
                  </a:rPr>
                  <a:t>(</a:t>
                </a:r>
                <a:r>
                  <a:rPr lang="en-US" altLang="zh-CN" sz="2800" b="0" i="0" u="none" strike="noStrike" dirty="0" err="1" smtClean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NSimsun" panose="02010609030101010101" pitchFamily="49" charset="-122"/>
                  </a:rPr>
                  <a:t>movieId</a:t>
                </a:r>
                <a:r>
                  <a:rPr lang="en-US" altLang="zh-CN" sz="2800" b="0" i="0" u="none" strike="noStrike" dirty="0" smtClean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NSimsun" panose="02010609030101010101" pitchFamily="49" charset="-122"/>
                  </a:rPr>
                  <a:t>, genres)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235075" y="2130366"/>
                <a:ext cx="62969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TF-IDF: (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movieId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movieProfile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)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22335" y="2817071"/>
                <a:ext cx="9845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ratings.csv: (</a:t>
                </a:r>
                <a:r>
                  <a:rPr lang="en-US" altLang="zh-CN" sz="28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userId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</a:t>
                </a:r>
                <a:r>
                  <a:rPr lang="en-US" altLang="zh-CN" sz="28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movieId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rating, timestamp)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35075" y="3505534"/>
                <a:ext cx="7874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w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eighted average: (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userId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</a:t>
                </a:r>
                <a:r>
                  <a:rPr lang="en-US" altLang="zh-CN" sz="2800" dirty="0" err="1" smtClean="0">
                    <a:solidFill>
                      <a:srgbClr val="FFFF00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userProfile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)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35075" y="4193997"/>
                <a:ext cx="9648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cosine similarity: (</a:t>
                </a:r>
                <a:r>
                  <a:rPr lang="en-US" altLang="zh-CN" sz="28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userId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</a:t>
                </a:r>
                <a:r>
                  <a:rPr lang="en-US" altLang="zh-CN" sz="28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movieId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NSimsun" panose="02010609030101010101" pitchFamily="49" charset="-122"/>
                  </a:rPr>
                  <a:t>, similarity)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04849" y="368300"/>
              <a:ext cx="44662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lt"/>
                </a:rPr>
                <a:t>Content Based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8279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849" y="368300"/>
            <a:ext cx="6657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Collaborative 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Filtering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 hidden="1"/>
          <p:cNvSpPr/>
          <p:nvPr/>
        </p:nvSpPr>
        <p:spPr>
          <a:xfrm>
            <a:off x="695325" y="368300"/>
            <a:ext cx="8661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Collaborative 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Filtering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 hidden="1"/>
          <p:cNvSpPr/>
          <p:nvPr/>
        </p:nvSpPr>
        <p:spPr>
          <a:xfrm>
            <a:off x="7287677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97292 L 6.25E-7 1.48148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17865 -4.81481E-6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97292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368300"/>
            <a:ext cx="8661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Collaborative 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Filtering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133542"/>
                <a:ext cx="7996420" cy="1874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32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32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zh-CN" altLang="en-US" sz="3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  <m:r>
                                    <a:rPr lang="zh-CN" altLang="en-US" sz="3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sz="3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32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32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32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32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sz="3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32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32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32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32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133542"/>
                <a:ext cx="7996420" cy="1874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075" y="2133542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Pearson 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correlation: (movie1, movie2, similarity)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2471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8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368300"/>
            <a:ext cx="8661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Collaborative 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Filtering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075" y="2133542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Pearson 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correlation: (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movie1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movie2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similarity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35075" y="2816108"/>
                <a:ext cx="6198172" cy="135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zh-CN" altLang="en-US" sz="32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zh-CN" altLang="en-US" sz="32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zh-CN" alt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  <m:r>
                                <a:rPr lang="zh-CN" alt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816108"/>
                <a:ext cx="6198172" cy="1353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235075" y="2816108"/>
            <a:ext cx="6161759" cy="1353384"/>
            <a:chOff x="1235075" y="2816108"/>
            <a:chExt cx="6161759" cy="1353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235075" y="2816108"/>
                  <a:ext cx="4105291" cy="13533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zh-CN" altLang="en-US" sz="32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3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zh-CN" altLang="en-US" sz="32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2816108"/>
                  <a:ext cx="4105291" cy="1353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010475" y="3056332"/>
                  <a:ext cx="2386359" cy="6596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𝑥𝑗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475" y="3056332"/>
                  <a:ext cx="2386359" cy="659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15934" y="3096928"/>
                <a:ext cx="1863972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934" y="3096928"/>
                <a:ext cx="1863972" cy="624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5075" y="4169492"/>
                <a:ext cx="5166094" cy="1325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𝑥𝑖</m:t>
                                      </m:r>
                                    </m:sub>
                                  </m:sSub>
                                  <m:r>
                                    <a:rPr lang="zh-CN" altLang="en-US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169492"/>
                <a:ext cx="5166094" cy="132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3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368300"/>
            <a:ext cx="8661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Collaborative 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Filtering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075" y="2133542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Pearson 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correlation: (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movie1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movie2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similarity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5075" y="2816108"/>
            <a:ext cx="9975060" cy="2678490"/>
            <a:chOff x="1235075" y="2816108"/>
            <a:chExt cx="9975060" cy="2678490"/>
          </a:xfrm>
        </p:grpSpPr>
        <p:grpSp>
          <p:nvGrpSpPr>
            <p:cNvPr id="11" name="组合 10"/>
            <p:cNvGrpSpPr/>
            <p:nvPr/>
          </p:nvGrpSpPr>
          <p:grpSpPr>
            <a:xfrm>
              <a:off x="1235075" y="2816108"/>
              <a:ext cx="6161759" cy="1353384"/>
              <a:chOff x="1235075" y="2816108"/>
              <a:chExt cx="6161759" cy="1353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1235075" y="2816108"/>
                    <a:ext cx="4105291" cy="13533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zh-CN" altLang="en-US" sz="3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zh-CN" altLang="en-US" sz="3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zh-CN" altLang="en-US" sz="3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075" y="2816108"/>
                    <a:ext cx="4105291" cy="13533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010475" y="3056332"/>
                    <a:ext cx="2386359" cy="6596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sz="320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475" y="3056332"/>
                    <a:ext cx="2386359" cy="6596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815934" y="3096928"/>
                  <a:ext cx="1863972" cy="624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934" y="3096928"/>
                  <a:ext cx="1863972" cy="624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235075" y="4169492"/>
                  <a:ext cx="5166094" cy="13251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zh-CN" alt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4169492"/>
                  <a:ext cx="5166094" cy="13251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6312640" y="4539657"/>
              <a:ext cx="48974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Stochastic Gradient Decent</a:t>
              </a:r>
              <a:endParaRPr lang="zh-CN" altLang="en-US" sz="32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35075" y="2816108"/>
            <a:ext cx="6099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SGD: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8307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hidden="1"/>
          <p:cNvSpPr/>
          <p:nvPr/>
        </p:nvSpPr>
        <p:spPr>
          <a:xfrm>
            <a:off x="695325" y="368300"/>
            <a:ext cx="6046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Latent Factor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4849" y="368300"/>
            <a:ext cx="10376191" cy="2971028"/>
            <a:chOff x="704849" y="368300"/>
            <a:chExt cx="10376191" cy="2971028"/>
          </a:xfrm>
        </p:grpSpPr>
        <p:sp>
          <p:nvSpPr>
            <p:cNvPr id="5" name="矩形 4"/>
            <p:cNvSpPr/>
            <p:nvPr/>
          </p:nvSpPr>
          <p:spPr>
            <a:xfrm>
              <a:off x="1235075" y="1450976"/>
              <a:ext cx="98459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ratings.csv: (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userId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err="1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movieId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rating, timestamp)</a:t>
              </a:r>
              <a:endPara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35075" y="2133542"/>
              <a:ext cx="98459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Pearson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correlation: (</a:t>
              </a:r>
              <a:r>
                <a:rPr lang="en-US" altLang="zh-CN" sz="2800" dirty="0" smtClean="0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movie1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smtClean="0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movie2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smtClean="0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similarity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35075" y="2816108"/>
              <a:ext cx="6099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SGD: (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userId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movieId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rating)</a:t>
              </a:r>
              <a:endPara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4849" y="368300"/>
              <a:ext cx="66575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lt"/>
                </a:rPr>
                <a:t>Collaborative 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Filtering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677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 hidden="1"/>
          <p:cNvSpPr/>
          <p:nvPr/>
        </p:nvSpPr>
        <p:spPr>
          <a:xfrm>
            <a:off x="4687466" y="369212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4851" y="369769"/>
            <a:ext cx="4043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Latent Factor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96851 L 2.29167E-6 -4.81481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21328 -4.81481E-6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0.96852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4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6046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Latent Factor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5075" y="2133542"/>
                <a:ext cx="6880473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zh-CN" alt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133542"/>
                <a:ext cx="6880473" cy="1342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3652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6046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Latent Factor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5075" y="1450976"/>
            <a:ext cx="984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ratings.csv: (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5075" y="2133542"/>
            <a:ext cx="7205434" cy="3270639"/>
            <a:chOff x="1235075" y="2133542"/>
            <a:chExt cx="7205434" cy="3270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235075" y="2133542"/>
                  <a:ext cx="6880473" cy="1342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𝑥𝑓</m:t>
                                </m:r>
                              </m:sub>
                            </m:sSub>
                            <m:r>
                              <a:rPr lang="zh-CN" alt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2133542"/>
                  <a:ext cx="6880473" cy="13429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235075" y="3476474"/>
                  <a:ext cx="7205434" cy="13251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zh-CN" alt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3476474"/>
                  <a:ext cx="7205434" cy="13251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260562" y="4819406"/>
              <a:ext cx="48974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Stochastic Gradient Decent</a:t>
              </a:r>
              <a:endParaRPr lang="zh-CN" altLang="en-US" sz="32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35075" y="2133542"/>
            <a:ext cx="6099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SGD: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rating)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5869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5325" y="368300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5075" y="4980652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links.csv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5" y="2626476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5075" y="14493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ratings.csv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5075" y="3803564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tags.csv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0075" y="5569199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imdbId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tmdbId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0075" y="3215020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title, genres)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70075" y="2037932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rating,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0075" y="4392108"/>
            <a:ext cx="6691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tag,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/>
        </p:nvSpPr>
        <p:spPr>
          <a:xfrm>
            <a:off x="695325" y="368300"/>
            <a:ext cx="6046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Latent Factor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7466" y="369212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4851" y="369769"/>
            <a:ext cx="10376189" cy="2286993"/>
            <a:chOff x="704851" y="369769"/>
            <a:chExt cx="10376189" cy="2286993"/>
          </a:xfrm>
        </p:grpSpPr>
        <p:sp>
          <p:nvSpPr>
            <p:cNvPr id="6" name="矩形 5"/>
            <p:cNvSpPr/>
            <p:nvPr/>
          </p:nvSpPr>
          <p:spPr>
            <a:xfrm>
              <a:off x="1235075" y="1450976"/>
              <a:ext cx="98459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ratings.csv: (</a:t>
              </a:r>
              <a:r>
                <a:rPr lang="en-US" altLang="zh-CN" sz="2800" dirty="0" err="1" smtClean="0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userId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err="1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movieId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>
                  <a:solidFill>
                    <a:srgbClr val="FFFF00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rating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timestamp</a:t>
              </a:r>
              <a:r>
                <a:rPr lang="en-US" altLang="zh-CN" sz="2800" dirty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5075" y="2133542"/>
              <a:ext cx="6099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SGD: (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userId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movieId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Consolas" panose="020B0609020204030204" pitchFamily="49" charset="0"/>
                  <a:ea typeface="NSimsun" panose="02010609030101010101" pitchFamily="49" charset="-122"/>
                </a:rPr>
                <a:t>, rating)</a:t>
              </a:r>
              <a:endPara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4851" y="369769"/>
              <a:ext cx="404309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lt"/>
                </a:rPr>
                <a:t>Latent Factor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4" name="矩形 13" hidden="1"/>
          <p:cNvSpPr/>
          <p:nvPr/>
        </p:nvSpPr>
        <p:spPr>
          <a:xfrm>
            <a:off x="714373" y="368300"/>
            <a:ext cx="2036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9554" y="368300"/>
            <a:ext cx="4001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Combination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 hidden="1"/>
          <p:cNvSpPr/>
          <p:nvPr/>
        </p:nvSpPr>
        <p:spPr>
          <a:xfrm>
            <a:off x="695325" y="368300"/>
            <a:ext cx="60051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Model Combination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0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32578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9794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97939 L 0.00039 -4.81481E-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368300"/>
            <a:ext cx="60051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Model Combination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5075" y="1450976"/>
            <a:ext cx="787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CB: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genreSim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tagSim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075" y="2133542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CF: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CFRating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5075" y="2816108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LF: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LFRating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5075" y="3476474"/>
            <a:ext cx="8635500" cy="1927707"/>
            <a:chOff x="1235075" y="3476474"/>
            <a:chExt cx="8635500" cy="1927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235075" y="3498674"/>
                  <a:ext cx="3016916" cy="12873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zh-CN" altLang="en-US" sz="3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075" y="3498674"/>
                  <a:ext cx="3016916" cy="1287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4704481" y="3476474"/>
                  <a:ext cx="5166094" cy="13251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zh-CN" alt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481" y="3476474"/>
                  <a:ext cx="5166094" cy="13251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1260562" y="4819406"/>
              <a:ext cx="48974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方正兰亭黑Pro_GB18030 ExtraLight" panose="02000000000000000000" pitchFamily="50" charset="-122"/>
                  <a:ea typeface="方正兰亭黑Pro_GB18030 ExtraLight" panose="02000000000000000000" pitchFamily="50" charset="-122"/>
                </a:rPr>
                <a:t>Stochastic Gradient Decent</a:t>
              </a:r>
              <a:endParaRPr lang="zh-CN" altLang="en-US" sz="3200" dirty="0">
                <a:solidFill>
                  <a:schemeClr val="bg1"/>
                </a:solidFill>
                <a:latin typeface="方正兰亭黑Pro_GB18030 ExtraLight" panose="02000000000000000000" pitchFamily="50" charset="-122"/>
                <a:ea typeface="方正兰亭黑Pro_GB18030 ExtraLight" panose="02000000000000000000" pitchFamily="50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35075" y="3498674"/>
            <a:ext cx="886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Linear Regression: (</a:t>
            </a:r>
            <a:r>
              <a:rPr lang="en-US" altLang="zh-CN" sz="2800" dirty="0" err="1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 r</a:t>
            </a:r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ating)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28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4994" y="2427585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 hidden="1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1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6562 -0.30047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5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04610"/>
              </p:ext>
            </p:extLst>
          </p:nvPr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35750" y="1590259"/>
                <a:ext cx="1583062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1590259"/>
                <a:ext cx="1583062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43043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23057"/>
              </p:ext>
            </p:extLst>
          </p:nvPr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35750" y="1590259"/>
                <a:ext cx="1583062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1590259"/>
                <a:ext cx="1583062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35750" y="2604576"/>
                <a:ext cx="3788473" cy="1296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≈21%</m:t>
                      </m:r>
                    </m:oMath>
                  </m:oMathPara>
                </a14:m>
                <a:endParaRPr lang="zh-CN" alt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2604576"/>
                <a:ext cx="3788473" cy="1296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94439"/>
              </p:ext>
            </p:extLst>
          </p:nvPr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35750" y="2604576"/>
                <a:ext cx="3788473" cy="1296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≈21%</m:t>
                      </m:r>
                    </m:oMath>
                  </m:oMathPara>
                </a14:m>
                <a:endParaRPr lang="zh-CN" alt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2604576"/>
                <a:ext cx="3788473" cy="1296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≈79%</m:t>
                      </m:r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635750" y="2644884"/>
            <a:ext cx="4604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 smtClean="0">
                <a:solidFill>
                  <a:schemeClr val="bg1"/>
                </a:solidFill>
              </a:rPr>
              <a:t>Double check training 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 hidden="1"/>
              <p:cNvSpPr/>
              <p:nvPr/>
            </p:nvSpPr>
            <p:spPr>
              <a:xfrm>
                <a:off x="6635750" y="3229659"/>
                <a:ext cx="3788473" cy="1296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≈21%</m:t>
                      </m:r>
                    </m:oMath>
                  </m:oMathPara>
                </a14:m>
                <a:endParaRPr lang="zh-CN" alt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矩形 8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3229659"/>
                <a:ext cx="3788473" cy="1296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09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0.091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06208"/>
              </p:ext>
            </p:extLst>
          </p:nvPr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≈79%</m:t>
                      </m:r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635750" y="2644884"/>
            <a:ext cx="4604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 smtClean="0">
                <a:solidFill>
                  <a:schemeClr val="bg1"/>
                </a:solidFill>
              </a:rPr>
              <a:t>Double check training 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35750" y="3229659"/>
                <a:ext cx="3788473" cy="1296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≈21%</m:t>
                      </m:r>
                    </m:oMath>
                  </m:oMathPara>
                </a14:m>
                <a:endParaRPr lang="zh-CN" alt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3229659"/>
                <a:ext cx="3788473" cy="1296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77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7546"/>
              </p:ext>
            </p:extLst>
          </p:nvPr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35750" y="3269967"/>
                <a:ext cx="2052998" cy="107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≈10%</m:t>
                      </m:r>
                    </m:oMath>
                  </m:oMathPara>
                </a14:m>
                <a:endParaRPr lang="zh-CN" altLang="en-US" sz="3200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3269967"/>
                <a:ext cx="2052998" cy="1077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4676" y="368300"/>
            <a:ext cx="5062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Splitting Dataset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≈79%</m:t>
                      </m:r>
                    </m:oMath>
                  </m:oMathPara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2019801"/>
                <a:ext cx="27691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635750" y="2644884"/>
            <a:ext cx="4604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 smtClean="0">
                <a:solidFill>
                  <a:schemeClr val="bg1"/>
                </a:solidFill>
              </a:rPr>
              <a:t>Double check training 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35750" y="4387558"/>
                <a:ext cx="2052998" cy="107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99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99FF99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rgbClr val="99FF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rgbClr val="99FF99"/>
                          </a:solidFill>
                          <a:latin typeface="Cambria Math" panose="02040503050406030204" pitchFamily="18" charset="0"/>
                        </a:rPr>
                        <m:t>≈10%</m:t>
                      </m:r>
                    </m:oMath>
                  </m:oMathPara>
                </a14:m>
                <a:endParaRPr lang="zh-CN" altLang="en-US" sz="3200" dirty="0">
                  <a:solidFill>
                    <a:srgbClr val="99FF99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0" y="4387558"/>
                <a:ext cx="2052998" cy="1077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93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35075" y="1449388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025287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65502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3426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80556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7798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272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18839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2069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18938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29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7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94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072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20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2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418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635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157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4676" y="368300"/>
            <a:ext cx="5033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Time Regression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44676" y="368300"/>
            <a:ext cx="5895220" cy="5096541"/>
            <a:chOff x="5344676" y="368300"/>
            <a:chExt cx="5895220" cy="5096541"/>
          </a:xfrm>
        </p:grpSpPr>
        <p:grpSp>
          <p:nvGrpSpPr>
            <p:cNvPr id="7" name="组合 6"/>
            <p:cNvGrpSpPr/>
            <p:nvPr/>
          </p:nvGrpSpPr>
          <p:grpSpPr>
            <a:xfrm>
              <a:off x="6635750" y="2019801"/>
              <a:ext cx="4604146" cy="3445040"/>
              <a:chOff x="6635750" y="2019801"/>
              <a:chExt cx="4604146" cy="3445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6635750" y="3269967"/>
                    <a:ext cx="2052998" cy="10772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0" i="1" smtClean="0">
                                      <a:solidFill>
                                        <a:srgbClr val="FF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solidFill>
                                        <a:srgbClr val="FF99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≈10%</m:t>
                          </m:r>
                        </m:oMath>
                      </m:oMathPara>
                    </a14:m>
                    <a:endParaRPr lang="zh-CN" altLang="en-US" sz="3200" dirty="0">
                      <a:solidFill>
                        <a:srgbClr val="FF99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750" y="3269967"/>
                    <a:ext cx="2052998" cy="10772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6635750" y="2019801"/>
                    <a:ext cx="276915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≈79%</m:t>
                          </m:r>
                        </m:oMath>
                      </m:oMathPara>
                    </a14:m>
                    <a:endParaRPr lang="zh-CN" altLang="en-US" sz="3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750" y="2019801"/>
                    <a:ext cx="2769156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6635750" y="2644884"/>
                <a:ext cx="46041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 i="0" dirty="0" smtClean="0">
                    <a:solidFill>
                      <a:schemeClr val="bg1"/>
                    </a:solidFill>
                  </a:rPr>
                  <a:t>Double check training set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6635750" y="4387558"/>
                    <a:ext cx="2052998" cy="10772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99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0" i="1" smtClean="0">
                                      <a:solidFill>
                                        <a:srgbClr val="99FF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99FF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solidFill>
                                        <a:srgbClr val="99FF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99FF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b="0" i="1" smtClean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≈10%</m:t>
                          </m:r>
                        </m:oMath>
                      </m:oMathPara>
                    </a14:m>
                    <a:endParaRPr lang="zh-CN" altLang="en-US" sz="3200" dirty="0">
                      <a:solidFill>
                        <a:srgbClr val="99FF9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750" y="4387558"/>
                    <a:ext cx="2052998" cy="10772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矩形 10"/>
            <p:cNvSpPr/>
            <p:nvPr/>
          </p:nvSpPr>
          <p:spPr>
            <a:xfrm>
              <a:off x="5344676" y="368300"/>
              <a:ext cx="50626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+mj-lt"/>
                </a:rPr>
                <a:t>Splitting Dataset</a:t>
              </a:r>
              <a:endParaRPr lang="zh-CN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1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98587 L -1.66667E-6 -4.81481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98588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2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98588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28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4676" y="368300"/>
            <a:ext cx="5033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Time Regression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36640" y="2596862"/>
                <a:ext cx="21607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40" y="2596862"/>
                <a:ext cx="216078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36640" y="3216137"/>
                <a:ext cx="3878819" cy="112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40" y="3216137"/>
                <a:ext cx="3878819" cy="1128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30420" y="4379344"/>
                <a:ext cx="22255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20" y="4379344"/>
                <a:ext cx="22255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34574" y="1449388"/>
                <a:ext cx="77777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𝜇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(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𝑡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兰亭黑Pro_GB18030 Medium" panose="02000600000000000000" pitchFamily="50" charset="-122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ea typeface="方正兰亭黑Pro_GB18030 ExtraLight" panose="02000000000000000000" pitchFamily="50" charset="-122"/>
                  </a:rPr>
                  <a:t> </a:t>
                </a:r>
                <a:r>
                  <a:rPr lang="en-US" altLang="zh-CN" sz="3600" dirty="0">
                    <a:solidFill>
                      <a:schemeClr val="bg1"/>
                    </a:solidFill>
                    <a:ea typeface="方正兰亭黑Pro_GB18030 ExtraLight" panose="02000000000000000000" pitchFamily="50" charset="-122"/>
                  </a:rPr>
                  <a:t>is slowly changed in terms of time</a:t>
                </a:r>
                <a:endParaRPr lang="zh-CN" altLang="en-US" sz="3600" dirty="0">
                  <a:ea typeface="方正兰亭黑Pro_GB18030 ExtraLight" panose="02000000000000000000" pitchFamily="50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74" y="1449388"/>
                <a:ext cx="7777707" cy="646331"/>
              </a:xfrm>
              <a:prstGeom prst="rect">
                <a:avLst/>
              </a:prstGeom>
              <a:blipFill>
                <a:blip r:embed="rId5"/>
                <a:stretch>
                  <a:fillRect t="-14151" r="-941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850714" y="1449387"/>
            <a:ext cx="161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ea typeface="方正兰亭黑Pro_GB18030 ExtraLight" panose="02000000000000000000" pitchFamily="50" charset="-122"/>
              </a:rPr>
              <a:t>linearly</a:t>
            </a:r>
            <a:endParaRPr lang="zh-CN" altLang="en-US" sz="3600" dirty="0">
              <a:solidFill>
                <a:srgbClr val="FFFF00"/>
              </a:solidFill>
              <a:ea typeface="方正兰亭黑Pro_GB18030 ExtraLight" panose="02000000000000000000" pitchFamily="5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096000" y="3429000"/>
                <a:ext cx="2959721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959721" cy="585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10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5325" y="368300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5075" y="4980652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links.csv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5" y="2626476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5075" y="14493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ratings.csv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5075" y="3803564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tags.csv</a:t>
            </a:r>
            <a:endParaRPr lang="zh-CN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0075" y="5569199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imdbId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tmdbId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0075" y="3215020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title,       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70075" y="2037932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      ,          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0075" y="4392108"/>
            <a:ext cx="6691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(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userId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</a:t>
            </a:r>
            <a:r>
              <a:rPr lang="en-US" altLang="zh-CN" sz="2800" b="0" i="0" u="none" strike="noStrike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movieId</a:t>
            </a:r>
            <a:r>
              <a:rPr lang="en-US" altLang="zh-CN" sz="2800" b="0" i="0" u="none" strike="noStrike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  <a:ea typeface="NSimsun" panose="02010609030101010101" pitchFamily="49" charset="-122"/>
              </a:rPr>
              <a:t>,    , timestamp)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3584" y="203792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9494" y="203792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9508" y="321501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genres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83584" y="4392102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tag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83584" y="203792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rating</a:t>
            </a:r>
            <a:endParaRPr lang="zh-CN" altLang="en-US" sz="28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49494" y="203792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timestamp</a:t>
            </a:r>
            <a:endParaRPr lang="zh-CN" altLang="en-US" sz="28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9508" y="321501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genres</a:t>
            </a:r>
            <a:endParaRPr lang="zh-CN" altLang="en-US" sz="28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83584" y="4392102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tag</a:t>
            </a:r>
            <a:endParaRPr lang="zh-CN" altLang="en-US" sz="28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4676" y="363565"/>
            <a:ext cx="26148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Baseline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30420" y="1449387"/>
            <a:ext cx="9234839" cy="3514732"/>
            <a:chOff x="1230420" y="1449387"/>
            <a:chExt cx="9234839" cy="351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236640" y="2596862"/>
                  <a:ext cx="216078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40" y="2596862"/>
                  <a:ext cx="216078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40" y="3216137"/>
                  <a:ext cx="3878819" cy="11287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  <m:d>
                              <m:dPr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zh-CN" alt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40" y="3216137"/>
                  <a:ext cx="3878819" cy="11287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0420" y="4379344"/>
                  <a:ext cx="222554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zh-CN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zh-CN" alt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420" y="4379344"/>
                  <a:ext cx="2225545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34574" y="1449388"/>
                  <a:ext cx="777770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兰亭黑Pro_GB18030 Medium" panose="02000600000000000000" pitchFamily="50" charset="-122"/>
                        </a:rPr>
                        <m:t>𝜇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兰亭黑Pro_GB18030 Medium" panose="02000600000000000000" pitchFamily="50" charset="-122"/>
                        </a:rPr>
                        <m:t>(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兰亭黑Pro_GB18030 Medium" panose="02000600000000000000" pitchFamily="50" charset="-122"/>
                        </a:rPr>
                        <m:t>𝑡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兰亭黑Pro_GB18030 Medium" panose="02000600000000000000" pitchFamily="50" charset="-122"/>
                        </a:rPr>
                        <m:t>)</m:t>
                      </m:r>
                    </m:oMath>
                  </a14:m>
                  <a:r>
                    <a:rPr lang="zh-CN" altLang="en-US" sz="3600" dirty="0">
                      <a:solidFill>
                        <a:schemeClr val="bg1"/>
                      </a:solidFill>
                      <a:ea typeface="方正兰亭黑Pro_GB18030 ExtraLight" panose="02000000000000000000" pitchFamily="50" charset="-122"/>
                    </a:rPr>
                    <a:t> </a:t>
                  </a:r>
                  <a:r>
                    <a:rPr lang="en-US" altLang="zh-CN" sz="3600" dirty="0">
                      <a:solidFill>
                        <a:schemeClr val="bg1"/>
                      </a:solidFill>
                      <a:ea typeface="方正兰亭黑Pro_GB18030 ExtraLight" panose="02000000000000000000" pitchFamily="50" charset="-122"/>
                    </a:rPr>
                    <a:t>is slowly changed in terms of time</a:t>
                  </a:r>
                  <a:endParaRPr lang="zh-CN" altLang="en-US" sz="3600" dirty="0">
                    <a:ea typeface="方正兰亭黑Pro_GB18030 ExtraLight" panose="02000000000000000000" pitchFamily="50" charset="-122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574" y="1449388"/>
                  <a:ext cx="7777707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14151" r="-941" b="-35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8850714" y="1449387"/>
              <a:ext cx="16145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rgbClr val="FFFF00"/>
                  </a:solidFill>
                  <a:ea typeface="方正兰亭黑Pro_GB18030 ExtraLight" panose="02000000000000000000" pitchFamily="50" charset="-122"/>
                </a:rPr>
                <a:t>linearly</a:t>
              </a:r>
              <a:endParaRPr lang="zh-CN" altLang="en-US" sz="3600" dirty="0">
                <a:solidFill>
                  <a:srgbClr val="FFFF00"/>
                </a:solidFill>
                <a:ea typeface="方正兰亭黑Pro_GB18030 ExtraLight" panose="02000000000000000000" pitchFamily="50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96000" y="3429000"/>
                <a:ext cx="2959721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959721" cy="585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344676" y="368300"/>
            <a:ext cx="5033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Time Regression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 hidden="1"/>
              <p:cNvSpPr/>
              <p:nvPr/>
            </p:nvSpPr>
            <p:spPr>
              <a:xfrm>
                <a:off x="1235075" y="1449388"/>
                <a:ext cx="2959721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1449388"/>
                <a:ext cx="2959721" cy="5850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9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8726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39869 -0.2886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5" y="-14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0" grpId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5075" y="1449388"/>
                <a:ext cx="2959721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1449388"/>
                <a:ext cx="2959721" cy="585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95325" y="368300"/>
            <a:ext cx="4322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Preprocessing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4676" y="363565"/>
            <a:ext cx="26148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Baseline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342" y="368300"/>
            <a:ext cx="327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: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35075" y="2304153"/>
                <a:ext cx="4180439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304153"/>
                <a:ext cx="4180439" cy="585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35075" y="2889250"/>
                <a:ext cx="12486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2889250"/>
                <a:ext cx="12486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35075" y="4060103"/>
                <a:ext cx="2271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060103"/>
                <a:ext cx="227107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35075" y="3475328"/>
                <a:ext cx="21575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3475328"/>
                <a:ext cx="215751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96000" y="2818503"/>
                <a:ext cx="2734659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zh-CN" altLang="en-US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3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8503"/>
                <a:ext cx="2734659" cy="5850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96000" y="3474025"/>
                <a:ext cx="3936462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zh-CN" altLang="en-US" sz="32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4025"/>
                <a:ext cx="3936462" cy="1077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9014" y="150425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8087" y="2427585"/>
            <a:ext cx="699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Based on Hybrid Model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95325" y="3871278"/>
          <a:ext cx="10801350" cy="1995170"/>
        </p:xfrm>
        <a:graphic>
          <a:graphicData uri="http://schemas.openxmlformats.org/drawingml/2006/table">
            <a:tbl>
              <a:tblPr firstRow="1" firstCol="1" bandRow="1"/>
              <a:tblGrid>
                <a:gridCol w="1515621">
                  <a:extLst>
                    <a:ext uri="{9D8B030D-6E8A-4147-A177-3AD203B41FA5}">
                      <a16:colId xmlns:a16="http://schemas.microsoft.com/office/drawing/2014/main" val="107559038"/>
                    </a:ext>
                  </a:extLst>
                </a:gridCol>
                <a:gridCol w="9285729">
                  <a:extLst>
                    <a:ext uri="{9D8B030D-6E8A-4147-A177-3AD203B41FA5}">
                      <a16:colId xmlns:a16="http://schemas.microsoft.com/office/drawing/2014/main" val="3910998869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方正兰亭黑Pro_GB18030 Medium" panose="02000600000000000000" pitchFamily="50" charset="-122"/>
                          <a:ea typeface="方正兰亭黑Pro_GB18030 Medium" panose="02000600000000000000" pitchFamily="50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方正兰亭黑Pro_GB18030 Medium" panose="02000600000000000000" pitchFamily="50" charset="-122"/>
                        <a:ea typeface="方正兰亭黑Pro_GB18030 Medium" panose="02000600000000000000" pitchFamily="5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方正兰亭黑Pro_GB18030 Medium" panose="02000600000000000000" pitchFamily="50" charset="-122"/>
                          <a:ea typeface="方正兰亭黑Pro_GB18030 Medium" panose="02000600000000000000" pitchFamily="50" charset="-122"/>
                          <a:cs typeface="Times New Roman" panose="02020603050405020304" pitchFamily="18" charset="0"/>
                        </a:rPr>
                        <a:t>Workload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方正兰亭黑Pro_GB18030 Medium" panose="02000600000000000000" pitchFamily="50" charset="-122"/>
                        <a:ea typeface="方正兰亭黑Pro_GB18030 Medium" panose="02000600000000000000" pitchFamily="50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44967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Dapeng Jin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 an algorithm to compute similarity used in collaborative filtering model, and write related reports. Finished format design of the report.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82707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Haoyang Zhang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Propose the hybrid model, split and preprocess datasets, implement content based model, and write related reports.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3192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Kunpeng Song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 latent factorizing model, and wirte related reports.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39664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Xueyu Wu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Implement collaborative filtering model with initialized weights, implement hybrid model, and write related reports. Finetune the whole </a:t>
                      </a:r>
                      <a:r>
                        <a:rPr lang="fr-FR" sz="16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model.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8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chemeClr val="bg1"/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5779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7543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chemeClr val="bg1"/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2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9014" y="242758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9665" y="3350915"/>
            <a:ext cx="7872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Using </a:t>
            </a:r>
            <a:r>
              <a:rPr lang="en-US" altLang="zh-CN" sz="5400" dirty="0" err="1" smtClean="0">
                <a:solidFill>
                  <a:schemeClr val="bg1"/>
                </a:solidFill>
                <a:latin typeface="+mj-lt"/>
              </a:rPr>
              <a:t>MovieLens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 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4008" y="1504255"/>
            <a:ext cx="49439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Formalization of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1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824 L 0 -3.7037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5824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/>
        </p:nvSpPr>
        <p:spPr>
          <a:xfrm>
            <a:off x="2239014" y="2427585"/>
            <a:ext cx="7713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Recommendation System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 hidden="1"/>
          <p:cNvSpPr/>
          <p:nvPr/>
        </p:nvSpPr>
        <p:spPr>
          <a:xfrm>
            <a:off x="2159665" y="3350915"/>
            <a:ext cx="7872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Using </a:t>
            </a:r>
            <a:r>
              <a:rPr lang="en-US" altLang="zh-CN" sz="5400" dirty="0" err="1" smtClean="0">
                <a:solidFill>
                  <a:schemeClr val="bg1"/>
                </a:solidFill>
                <a:latin typeface="+mj-lt"/>
              </a:rPr>
              <a:t>MovieLens</a:t>
            </a:r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 Datasets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 hidden="1"/>
          <p:cNvSpPr/>
          <p:nvPr/>
        </p:nvSpPr>
        <p:spPr>
          <a:xfrm>
            <a:off x="3624008" y="1504255"/>
            <a:ext cx="49439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Formalization of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0996" y="1504255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sp>
        <p:nvSpPr>
          <p:cNvPr id="6" name="矩形 5" hidden="1"/>
          <p:cNvSpPr/>
          <p:nvPr/>
        </p:nvSpPr>
        <p:spPr>
          <a:xfrm>
            <a:off x="7769345" y="1504255"/>
            <a:ext cx="777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of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05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4257 -0.1662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325" y="368300"/>
            <a:ext cx="4180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Formalization</a:t>
            </a:r>
            <a:endParaRPr lang="zh-CN" altLang="en-US" sz="5400" dirty="0"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71"/>
              </p:ext>
            </p:extLst>
          </p:nvPr>
        </p:nvGraphicFramePr>
        <p:xfrm>
          <a:off x="1235073" y="1449387"/>
          <a:ext cx="9720000" cy="49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78862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8054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678685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169404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9030002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8724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94396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607995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9540111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845719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178229312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Avengers: Endgame</a:t>
                      </a:r>
                    </a:p>
                  </a:txBody>
                  <a:tcPr vert="eaVert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Infinity War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Avengers: Age of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Ultron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Avengers</a:t>
                      </a:r>
                    </a:p>
                    <a:p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Love, Death &amp; Robots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Rick and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Black Mirror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Westworld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Fate/Stay Night: Heaven's Feel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chemeClr val="bg1"/>
                          </a:solidFill>
                          <a:latin typeface="+mn-lt"/>
                        </a:rPr>
                        <a:t>Sword Art Online: Ordinal Scale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3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Alice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67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Bob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66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Charlie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798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David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37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Frank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0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60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黑">
      <a:majorFont>
        <a:latin typeface="方正兰亭黑Pro_GB18030 Medium"/>
        <a:ea typeface="方正兰亭黑Pro_GB180030 Medium"/>
        <a:cs typeface=""/>
      </a:majorFont>
      <a:minorFont>
        <a:latin typeface="方正兰亭黑Pro_GB18030 Light"/>
        <a:ea typeface="方正兰亭黑Pro_GB18030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黑">
      <a:majorFont>
        <a:latin typeface="方正兰亭黑Pro_GB18030 Medium"/>
        <a:ea typeface="方正兰亭黑Pro_GB180030 Medium"/>
        <a:cs typeface=""/>
      </a:majorFont>
      <a:minorFont>
        <a:latin typeface="方正兰亭黑Pro_GB18030 Light"/>
        <a:ea typeface="方正兰亭黑Pro_GB18030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2600</Words>
  <Application>Microsoft Office PowerPoint</Application>
  <PresentationFormat>宽屏</PresentationFormat>
  <Paragraphs>988</Paragraphs>
  <Slides>54</Slides>
  <Notes>26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NSimsun</vt:lpstr>
      <vt:lpstr>等线</vt:lpstr>
      <vt:lpstr>方正兰亭黑Pro_GB180030 Medium</vt:lpstr>
      <vt:lpstr>方正兰亭黑Pro_GB18030</vt:lpstr>
      <vt:lpstr>方正兰亭黑Pro_GB18030 ExtraLight</vt:lpstr>
      <vt:lpstr>方正兰亭黑Pro_GB18030 Light</vt:lpstr>
      <vt:lpstr>方正兰亭黑Pro_GB18030 Medium</vt:lpstr>
      <vt:lpstr>宋体</vt:lpstr>
      <vt:lpstr>Arial</vt:lpstr>
      <vt:lpstr>Calibri</vt:lpstr>
      <vt:lpstr>Cambria Math</vt:lpstr>
      <vt:lpstr>Consolas</vt:lpstr>
      <vt:lpstr>Times New Roman</vt:lpstr>
      <vt:lpstr>Verdana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endlesstory</dc:creator>
  <cp:lastModifiedBy>endlesstory</cp:lastModifiedBy>
  <cp:revision>145</cp:revision>
  <dcterms:created xsi:type="dcterms:W3CDTF">2019-05-02T01:27:46Z</dcterms:created>
  <dcterms:modified xsi:type="dcterms:W3CDTF">2019-05-03T19:29:56Z</dcterms:modified>
</cp:coreProperties>
</file>