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257" r:id="rId4"/>
    <p:sldId id="396" r:id="rId6"/>
    <p:sldId id="355" r:id="rId7"/>
    <p:sldId id="399" r:id="rId8"/>
    <p:sldId id="401" r:id="rId9"/>
    <p:sldId id="427" r:id="rId10"/>
    <p:sldId id="428" r:id="rId11"/>
    <p:sldId id="429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0" r:id="rId20"/>
    <p:sldId id="42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D57"/>
    <a:srgbClr val="577FAB"/>
    <a:srgbClr val="00B0F0"/>
    <a:srgbClr val="F0BE68"/>
    <a:srgbClr val="2D77A2"/>
    <a:srgbClr val="A6A6A6"/>
    <a:srgbClr val="F2DCE0"/>
    <a:srgbClr val="E7E7E7"/>
    <a:srgbClr val="6C4C8B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08" autoAdjust="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80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81" name="Google Shape;981;p5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DA8BB-8B6E-49E3-A235-9623A7178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/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/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/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/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/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/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/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/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/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/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/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/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/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/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/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/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/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/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/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/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/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/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5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/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/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/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/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/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/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/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/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/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/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/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/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/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/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/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/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/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/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/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/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/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/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/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/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/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/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/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/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/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/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/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/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/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/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/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/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/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/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/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/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/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/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/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/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/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/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/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/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/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/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/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/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/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/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5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ctrTitle"/>
          </p:nvPr>
        </p:nvSpPr>
        <p:spPr>
          <a:xfrm>
            <a:off x="1203383" y="204461"/>
            <a:ext cx="9001462" cy="52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" name="Google Shape;25;p15"/>
          <p:cNvGrpSpPr/>
          <p:nvPr/>
        </p:nvGrpSpPr>
        <p:grpSpPr>
          <a:xfrm>
            <a:off x="-200042" y="99916"/>
            <a:ext cx="11448613" cy="6380712"/>
            <a:chOff x="329730" y="281345"/>
            <a:chExt cx="8628146" cy="4661127"/>
          </a:xfrm>
        </p:grpSpPr>
        <p:sp>
          <p:nvSpPr>
            <p:cNvPr id="26" name="Google Shape;26;p15"/>
            <p:cNvSpPr/>
            <p:nvPr/>
          </p:nvSpPr>
          <p:spPr>
            <a:xfrm>
              <a:off x="1794696" y="4843821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1199440" y="28134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329730" y="377693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8789216" y="295954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7412116" y="46827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6C4C8B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630170" y="1769745"/>
            <a:ext cx="7334885" cy="43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感谢您下载包图网平台上提供的</a:t>
            </a:r>
            <a:r>
              <a:rPr lang="en-US" altLang="zh-CN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PPT</a:t>
            </a:r>
            <a:r>
              <a:rPr lang="zh-CN" altLang="en-US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r>
              <a:rPr lang="en-US" altLang="zh-CN" sz="800" dirty="0">
                <a:solidFill>
                  <a:srgbClr val="6C4C8B">
                    <a:alpha val="0"/>
                  </a:srgb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sym typeface="+mn-ea"/>
              </a:rPr>
              <a:t>ibaotu.com</a:t>
            </a:r>
            <a:endParaRPr lang="zh-CN" altLang="en-US" sz="800" dirty="0">
              <a:solidFill>
                <a:srgbClr val="6C4C8B">
                  <a:alpha val="99000"/>
                </a:srgb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0"/>
  <p:timing>
    <p:tnLst>
      <p:par>
        <p:cTn id="1" dur="indefinite" restart="never" nodeType="tmRoot"/>
      </p:par>
    </p:tnLst>
  </p:timing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ransition advClick="0" advTm="0"/>
  <p:timing>
    <p:tnLst>
      <p:par>
        <p:cTn id="1" dur="indefinite" restart="never" nodeType="tmRoot"/>
      </p:par>
    </p:tnLst>
  </p:timing>
  <p:txStyles>
    <p:titleStyle>
      <a:lvl1pPr algn="ctr" defTabSz="1218565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-635" y="0"/>
            <a:ext cx="12129135" cy="1377315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1075690" cy="107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/>
          <p:cNvSpPr txBox="1"/>
          <p:nvPr/>
        </p:nvSpPr>
        <p:spPr>
          <a:xfrm>
            <a:off x="1357630" y="224155"/>
            <a:ext cx="10377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  <a:endParaRPr lang="en-US" sz="32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1291590" y="807720"/>
            <a:ext cx="1037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mtClean="0">
                <a:solidFill>
                  <a:srgbClr val="342D57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THỰC TẬP CHUYÊN NGÀNH KỸ THUẬT PHẦN MỀM</a:t>
            </a:r>
            <a:endParaRPr lang="en-US" sz="2000" b="1" smtClean="0">
              <a:solidFill>
                <a:srgbClr val="342D57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TextBox 2"/>
          <p:cNvSpPr txBox="1"/>
          <p:nvPr/>
        </p:nvSpPr>
        <p:spPr>
          <a:xfrm>
            <a:off x="4812665" y="1763395"/>
            <a:ext cx="685609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mtClean="0">
                <a:solidFill>
                  <a:srgbClr val="342D57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endParaRPr lang="en-US" sz="2400" b="1" smtClean="0">
              <a:solidFill>
                <a:srgbClr val="342D57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mtClean="0">
                <a:solidFill>
                  <a:srgbClr val="342D57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CÔNG NGHỆ ASP.NET VÀ ỨNG DỤNG XÂY DỰNG WEBSITE BÁN HÀNG THỜI TRANG TRỰC TUYẾN</a:t>
            </a:r>
            <a:endParaRPr lang="en-US" sz="2400" b="1" smtClean="0">
              <a:solidFill>
                <a:srgbClr val="342D57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64;p1"/>
          <p:cNvSpPr txBox="1"/>
          <p:nvPr/>
        </p:nvSpPr>
        <p:spPr>
          <a:xfrm>
            <a:off x="5594985" y="3910965"/>
            <a:ext cx="6018530" cy="23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Giảng viên:    TS. Nguyễn Ngọc Quang</a:t>
            </a:r>
            <a:endParaRPr lang="en-US" sz="2500" b="0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Sinh viên   :    </a:t>
            </a:r>
            <a:r>
              <a:rPr lang="en-US" sz="2500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Nguyễn Thị Minh Phương</a:t>
            </a:r>
            <a:endParaRPr lang="en-US" sz="2500" b="0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Trần Bằng An</a:t>
            </a:r>
            <a:endParaRPr lang="en-US" sz="2500" b="0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 Đỗ Thị Khánh Minh</a:t>
            </a:r>
            <a:endParaRPr lang="en-US" sz="2500" b="0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2500" b="0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 Nguyễn Thị Nhung</a:t>
            </a:r>
            <a:endParaRPr lang="en-US" sz="2500" b="0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83175" y="20307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283335" y="1638300"/>
            <a:ext cx="4471035" cy="2839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Text Box 109"/>
          <p:cNvSpPr txBox="1"/>
          <p:nvPr/>
        </p:nvSpPr>
        <p:spPr>
          <a:xfrm>
            <a:off x="1793875" y="4659630"/>
            <a:ext cx="36366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Quản lý danh mục</a:t>
            </a:r>
            <a:endParaRPr lang="en-US" sz="160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99505" y="1684020"/>
            <a:ext cx="5030470" cy="28517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Text Box 110"/>
          <p:cNvSpPr txBox="1"/>
          <p:nvPr/>
        </p:nvSpPr>
        <p:spPr>
          <a:xfrm>
            <a:off x="6554470" y="4659630"/>
            <a:ext cx="43211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Quản lý tin tức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11" name="Picture 110"/>
          <p:cNvPicPr/>
          <p:nvPr/>
        </p:nvPicPr>
        <p:blipFill>
          <a:blip r:embed="rId2"/>
          <a:stretch>
            <a:fillRect/>
          </a:stretch>
        </p:blipFill>
        <p:spPr>
          <a:xfrm>
            <a:off x="943610" y="1710055"/>
            <a:ext cx="4959350" cy="3115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Text Box 111"/>
          <p:cNvSpPr txBox="1"/>
          <p:nvPr/>
        </p:nvSpPr>
        <p:spPr>
          <a:xfrm>
            <a:off x="760095" y="4997132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Quản lý sản phẩm</a:t>
            </a:r>
            <a:endParaRPr lang="en-US" sz="160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88760" y="1710055"/>
            <a:ext cx="4822190" cy="3115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Text Box 112"/>
          <p:cNvSpPr txBox="1"/>
          <p:nvPr/>
        </p:nvSpPr>
        <p:spPr>
          <a:xfrm>
            <a:off x="8178800" y="4956810"/>
            <a:ext cx="164211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Doanh thu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953770" y="1489710"/>
            <a:ext cx="4689475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Text Box 113"/>
          <p:cNvSpPr txBox="1"/>
          <p:nvPr/>
        </p:nvSpPr>
        <p:spPr>
          <a:xfrm>
            <a:off x="893445" y="5555932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Đăng nhập phía khách hàng</a:t>
            </a:r>
            <a:endParaRPr lang="en-US" sz="1600"/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6731635" y="1489710"/>
            <a:ext cx="4604385" cy="3973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Text Box 114"/>
          <p:cNvSpPr txBox="1"/>
          <p:nvPr/>
        </p:nvSpPr>
        <p:spPr>
          <a:xfrm>
            <a:off x="3916680" y="6952297"/>
            <a:ext cx="5080000" cy="691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300" b="0">
                <a:latin typeface="Times New Roman" panose="02020603050405020304" pitchFamily="18" charset="0"/>
                <a:cs typeface="Calibri" panose="020F0502020204030204" charset="0"/>
              </a:rPr>
              <a:t> </a:t>
            </a:r>
            <a:r>
              <a:rPr lang="en-US" sz="1300" b="0">
                <a:latin typeface="Times New Roman" panose="02020603050405020304" pitchFamily="18" charset="0"/>
                <a:cs typeface="黑体" charset="0"/>
              </a:rPr>
              <a:t>Hình 16. Đăng ký phía khách hàng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83045" y="5527357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Đăng ký phía khách hàng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690880" y="1842770"/>
            <a:ext cx="5266690" cy="3072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" name="Text Box 115"/>
          <p:cNvSpPr txBox="1"/>
          <p:nvPr/>
        </p:nvSpPr>
        <p:spPr>
          <a:xfrm>
            <a:off x="690880" y="512572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Thông tin liên hệ</a:t>
            </a:r>
            <a:endParaRPr lang="en-US" sz="1600"/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6387465" y="1793875"/>
            <a:ext cx="4709795" cy="312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Text Box 116"/>
          <p:cNvSpPr txBox="1"/>
          <p:nvPr/>
        </p:nvSpPr>
        <p:spPr>
          <a:xfrm>
            <a:off x="3912870" y="5516880"/>
            <a:ext cx="508000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300" b="0">
                <a:latin typeface="Times New Roman" panose="02020603050405020304" pitchFamily="18" charset="0"/>
                <a:cs typeface="Calibri" panose="020F0502020204030204" charset="0"/>
              </a:rPr>
              <a:t>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83045" y="509079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Tin tức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744855" y="1830705"/>
            <a:ext cx="5041900" cy="2907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Text Box 117"/>
          <p:cNvSpPr txBox="1"/>
          <p:nvPr/>
        </p:nvSpPr>
        <p:spPr>
          <a:xfrm>
            <a:off x="539115" y="49377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Danh mục sản phẩm</a:t>
            </a:r>
            <a:r>
              <a:rPr lang="en-US" sz="1600" b="1" i="1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endParaRPr lang="en-US" sz="1600"/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6589395" y="1830070"/>
            <a:ext cx="4704080" cy="2931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Text Box 118"/>
          <p:cNvSpPr txBox="1"/>
          <p:nvPr/>
        </p:nvSpPr>
        <p:spPr>
          <a:xfrm>
            <a:off x="3817620" y="5532120"/>
            <a:ext cx="508000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300" b="0">
                <a:latin typeface="Times New Roman" panose="02020603050405020304" pitchFamily="18" charset="0"/>
                <a:cs typeface="Calibri" panose="020F0502020204030204" charset="0"/>
              </a:rPr>
              <a:t>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691630" y="491490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Chi tiết sản phẩm</a:t>
            </a:r>
            <a:r>
              <a:rPr lang="en-US" sz="1600" b="1" i="1">
                <a:latin typeface="Times New Roman" panose="02020603050405020304" pitchFamily="18" charset="0"/>
                <a:cs typeface="Calibri" panose="020F0502020204030204" charset="0"/>
              </a:rPr>
              <a:t> 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800100" y="1958340"/>
            <a:ext cx="5090160" cy="3157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0" name="Text Box 119"/>
          <p:cNvSpPr txBox="1"/>
          <p:nvPr/>
        </p:nvSpPr>
        <p:spPr>
          <a:xfrm>
            <a:off x="942975" y="521906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Giỏ hàng</a:t>
            </a:r>
            <a:endParaRPr lang="en-US" sz="1600"/>
          </a:p>
        </p:txBody>
      </p:sp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6354445" y="1958340"/>
            <a:ext cx="4702810" cy="3156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1" name="Text Box 120"/>
          <p:cNvSpPr txBox="1"/>
          <p:nvPr/>
        </p:nvSpPr>
        <p:spPr>
          <a:xfrm>
            <a:off x="3909060" y="5474970"/>
            <a:ext cx="508000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300" b="0">
                <a:latin typeface="Times New Roman" panose="02020603050405020304" pitchFamily="18" charset="0"/>
                <a:cs typeface="Calibri" panose="020F0502020204030204" charset="0"/>
              </a:rPr>
              <a:t>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256020" y="524256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Thanh toán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D. HƯỚNG PHÁT TRIỂN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7" name="Google Shape;64;p1"/>
          <p:cNvSpPr txBox="1"/>
          <p:nvPr/>
        </p:nvSpPr>
        <p:spPr>
          <a:xfrm>
            <a:off x="1538605" y="1767840"/>
            <a:ext cx="8903970" cy="332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Trên cơ sở kế thừa những gì đã đạt được, tiếp tục sửa chữa và khắc phục những hạn chế mà bài tập lớn chưa đạt được.</a:t>
            </a:r>
            <a:endParaRPr lang="en-US" sz="250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Tiếp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tục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hoàn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thiện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năng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mở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rộng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nhằm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cải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tiến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nâng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cấp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trình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500" dirty="0" smtClean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Hoàn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thiện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trình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sửa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chữa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lỗi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cải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thiện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bảo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mật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500" dirty="0" smtClean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Website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quy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mô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lớn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hơn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với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nhiều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ứng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dụng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như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trò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chuyện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tư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vấn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khách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hàng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500" dirty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3"/>
          <p:cNvSpPr txBox="1"/>
          <p:nvPr/>
        </p:nvSpPr>
        <p:spPr>
          <a:xfrm>
            <a:off x="943830" y="2569578"/>
            <a:ext cx="10116204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  <a:reflection stA="50000" endA="300" endPos="90000" sy="-100000" algn="bl" rotWithShape="0"/>
          </a:effectLst>
        </p:spPr>
        <p:txBody>
          <a:bodyPr spcFirstLastPara="1" wrap="square" lIns="91425" tIns="45700" rIns="91425" bIns="45700" anchor="t" anchorCtr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 panose="020B0604020202020204"/>
              <a:buNone/>
            </a:pPr>
            <a:r>
              <a:rPr lang="en-US" sz="6600" b="1" i="0" u="none" strike="noStrike" cap="none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/>
                <a:ea typeface="Algerian" panose="04020705040A02060702"/>
                <a:cs typeface="Algerian" panose="04020705040A02060702"/>
                <a:sym typeface="Algerian" panose="04020705040A02060702"/>
              </a:rPr>
              <a:t>Thanks for watching!</a:t>
            </a:r>
            <a:endParaRPr lang="en-US" sz="6600" b="1" i="0" u="none" strike="noStrike" cap="none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/>
              <a:ea typeface="Algerian" panose="04020705040A02060702"/>
              <a:cs typeface="Algerian" panose="04020705040A02060702"/>
              <a:sym typeface="Algerian" panose="04020705040A0206070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264265" y="6282055"/>
            <a:ext cx="808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26/26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-635" y="0"/>
            <a:ext cx="12129135" cy="135001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1075690" cy="107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1293495" y="378460"/>
            <a:ext cx="10377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sz="32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65405" y="1407160"/>
            <a:ext cx="8014970" cy="5394960"/>
          </a:xfrm>
          <a:prstGeom prst="rect">
            <a:avLst/>
          </a:prstGeom>
          <a:solidFill>
            <a:srgbClr val="F2D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Google Shape;166;p32"/>
          <p:cNvSpPr txBox="1"/>
          <p:nvPr/>
        </p:nvSpPr>
        <p:spPr>
          <a:xfrm>
            <a:off x="1626235" y="1889125"/>
            <a:ext cx="2451100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Đặt vấn đề, mục tiêu, ý nghĩa của đề tài</a:t>
            </a:r>
            <a:endParaRPr lang="en-US" sz="2000" b="1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" name="Google Shape;170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3590" y="4482465"/>
            <a:ext cx="592455" cy="6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2;p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950" y="1935480"/>
            <a:ext cx="515620" cy="56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 descr="Share miễn phí khóa học kiểm thử phần mềm - AnonyViet"/>
          <p:cNvPicPr preferRelativeResize="0"/>
          <p:nvPr/>
        </p:nvPicPr>
        <p:blipFill rotWithShape="1">
          <a:blip r:embed="rId4"/>
          <a:srcRect l="9758" t="1228" r="9758"/>
          <a:stretch>
            <a:fillRect/>
          </a:stretch>
        </p:blipFill>
        <p:spPr>
          <a:xfrm>
            <a:off x="4307205" y="1407160"/>
            <a:ext cx="3764280" cy="53949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18" name="Google Shape;13518;p78"/>
          <p:cNvGrpSpPr/>
          <p:nvPr/>
        </p:nvGrpSpPr>
        <p:grpSpPr>
          <a:xfrm>
            <a:off x="763270" y="3293110"/>
            <a:ext cx="530225" cy="508000"/>
            <a:chOff x="1310075" y="3253275"/>
            <a:chExt cx="296950" cy="296150"/>
          </a:xfrm>
          <a:solidFill>
            <a:schemeClr val="bg1"/>
          </a:solidFill>
        </p:grpSpPr>
        <p:sp>
          <p:nvSpPr>
            <p:cNvPr id="13519" name="Google Shape;13519;p78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520" name="Google Shape;13520;p78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gdLst/>
              <a:ahLst/>
              <a:cxn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521" name="Google Shape;13521;p78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gdLst/>
              <a:ahLst/>
              <a:cxn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452" name="Google Shape;13452;p78"/>
          <p:cNvGrpSpPr/>
          <p:nvPr/>
        </p:nvGrpSpPr>
        <p:grpSpPr>
          <a:xfrm>
            <a:off x="762000" y="5899785"/>
            <a:ext cx="439420" cy="475615"/>
            <a:chOff x="946175" y="3619500"/>
            <a:chExt cx="296975" cy="293825"/>
          </a:xfrm>
          <a:solidFill>
            <a:schemeClr val="bg1"/>
          </a:solidFill>
        </p:grpSpPr>
        <p:sp>
          <p:nvSpPr>
            <p:cNvPr id="13453" name="Google Shape;13453;p7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4" name="Google Shape;13454;p7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5" name="Google Shape;13455;p7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6" name="Google Shape;13456;p7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7" name="Google Shape;13457;p7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8" name="Google Shape;13458;p7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166;p32"/>
          <p:cNvSpPr txBox="1"/>
          <p:nvPr/>
        </p:nvSpPr>
        <p:spPr>
          <a:xfrm>
            <a:off x="1691005" y="3263265"/>
            <a:ext cx="2276475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B. Ngôn ngữ lập trình và công cụ sử dụng</a:t>
            </a:r>
            <a:endParaRPr lang="en-US" sz="2000" b="1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Google Shape;166;p32"/>
          <p:cNvSpPr txBox="1"/>
          <p:nvPr/>
        </p:nvSpPr>
        <p:spPr>
          <a:xfrm>
            <a:off x="1691005" y="4718050"/>
            <a:ext cx="238569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C. Kết quả đạt được</a:t>
            </a:r>
            <a:endParaRPr lang="en-US" sz="2000" b="1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Google Shape;166;p32"/>
          <p:cNvSpPr txBox="1"/>
          <p:nvPr/>
        </p:nvSpPr>
        <p:spPr>
          <a:xfrm>
            <a:off x="1691005" y="5855335"/>
            <a:ext cx="2276475" cy="70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D. Hướng phát triển</a:t>
            </a:r>
            <a:endParaRPr lang="en-US" sz="2000" b="1" i="0" u="none" strike="noStrike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22"/>
          <p:cNvGrpSpPr/>
          <p:nvPr/>
        </p:nvGrpSpPr>
        <p:grpSpPr>
          <a:xfrm>
            <a:off x="55697" y="1333583"/>
            <a:ext cx="1629410" cy="232410"/>
            <a:chOff x="12" y="410"/>
            <a:chExt cx="2566" cy="680"/>
          </a:xfrm>
        </p:grpSpPr>
        <p:sp>
          <p:nvSpPr>
            <p:cNvPr id="56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57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58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59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107565" y="1188720"/>
            <a:ext cx="1821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>
                <a:solidFill>
                  <a:srgbClr val="342D57"/>
                </a:solidFill>
                <a:latin typeface="Times"/>
                <a:ea typeface="Times"/>
                <a:cs typeface="Times"/>
                <a:sym typeface="Times"/>
              </a:rPr>
              <a:t>Đặt vấn đề</a:t>
            </a:r>
            <a:endParaRPr lang="en-US" altLang="en-US" sz="2800" b="1">
              <a:solidFill>
                <a:srgbClr val="342D5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1461770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ĐẶT VẤN ĐỀ, MỤC TIÊU, Ý NGHĨA CỦA ĐỀ TÀI  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1902227" y="2425231"/>
            <a:ext cx="7162800" cy="1600200"/>
          </a:xfrm>
          <a:prstGeom prst="roundRect">
            <a:avLst>
              <a:gd name="adj" fmla="val 16667"/>
            </a:avLst>
          </a:prstGeom>
          <a:solidFill>
            <a:srgbClr val="CADFE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Với sự </a:t>
            </a:r>
            <a:r>
              <a:rPr sz="2400" b="1" i="1" u="none" strike="noStrike" cap="non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 triển của công nghệ</a:t>
            </a:r>
            <a:r>
              <a:rPr sz="240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các doanh nghiệp có thể xây dựng các website bán hàng thời trang trực tuyến </a:t>
            </a:r>
            <a:r>
              <a:rPr sz="2400" b="1" i="1" u="none" strike="noStrike" cap="non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chuyên nghiệp và tiện lợi</a:t>
            </a:r>
            <a:r>
              <a:rPr sz="240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hơn</a:t>
            </a:r>
            <a:endParaRPr sz="240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1902460" y="4326890"/>
            <a:ext cx="7162165" cy="116459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Giúp họ </a:t>
            </a:r>
            <a:r>
              <a:rPr lang="en-US" sz="2400" b="1" i="1" u="none" strike="noStrike" cap="non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 hút</a:t>
            </a:r>
            <a:r>
              <a:rPr lang="en-US" sz="240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được nhiều khách hàng hơn và </a:t>
            </a:r>
            <a:r>
              <a:rPr lang="en-US" sz="2400" b="1" i="1" u="none" strike="noStrike" cap="non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tăng doanh số</a:t>
            </a:r>
            <a:r>
              <a:rPr lang="en-US" sz="2400" u="none" strike="noStrike" cap="non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bán hàng.</a:t>
            </a:r>
            <a:endParaRPr lang="en-US" sz="2400" u="none" strike="noStrike" cap="non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34"/>
          <p:cNvSpPr/>
          <p:nvPr/>
        </p:nvSpPr>
        <p:spPr>
          <a:xfrm>
            <a:off x="1254527" y="3488573"/>
            <a:ext cx="647700" cy="127859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2D5E"/>
          </a:solidFill>
          <a:ln w="9525" cap="flat" cmpd="sng">
            <a:solidFill>
              <a:srgbClr val="9BC33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1487150" y="2713355"/>
            <a:ext cx="253365" cy="243840"/>
          </a:xfrm>
          <a:prstGeom prst="star5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670540" y="5031740"/>
            <a:ext cx="253365" cy="243840"/>
          </a:xfrm>
          <a:prstGeom prst="star5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114425" y="5903595"/>
            <a:ext cx="253365" cy="243840"/>
          </a:xfrm>
          <a:prstGeom prst="star5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0143490" y="1200785"/>
            <a:ext cx="253365" cy="243840"/>
          </a:xfrm>
          <a:prstGeom prst="star5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Google Shape;216;p2" descr="Question 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5979" y="2026985"/>
            <a:ext cx="1215571" cy="121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2040172" y="1406378"/>
            <a:ext cx="3797392" cy="939508"/>
          </a:xfrm>
          <a:custGeom>
            <a:avLst/>
            <a:gdLst/>
            <a:ahLst/>
            <a:cxnLst/>
            <a:rect l="l" t="t" r="r" b="b"/>
            <a:pathLst>
              <a:path w="3521570" h="619519" extrusionOk="0">
                <a:moveTo>
                  <a:pt x="188685" y="96764"/>
                </a:moveTo>
                <a:cubicBezTo>
                  <a:pt x="188685" y="43323"/>
                  <a:pt x="232008" y="0"/>
                  <a:pt x="285449" y="0"/>
                </a:cubicBezTo>
                <a:lnTo>
                  <a:pt x="3424806" y="0"/>
                </a:lnTo>
                <a:cubicBezTo>
                  <a:pt x="3478247" y="0"/>
                  <a:pt x="3521570" y="43323"/>
                  <a:pt x="3521570" y="96764"/>
                </a:cubicBezTo>
                <a:lnTo>
                  <a:pt x="3521570" y="483807"/>
                </a:lnTo>
                <a:cubicBezTo>
                  <a:pt x="3521570" y="537248"/>
                  <a:pt x="3478247" y="580571"/>
                  <a:pt x="3424806" y="580571"/>
                </a:cubicBezTo>
                <a:lnTo>
                  <a:pt x="285449" y="580571"/>
                </a:lnTo>
                <a:cubicBezTo>
                  <a:pt x="232008" y="580571"/>
                  <a:pt x="0" y="653362"/>
                  <a:pt x="0" y="599921"/>
                </a:cubicBezTo>
                <a:cubicBezTo>
                  <a:pt x="0" y="470907"/>
                  <a:pt x="188685" y="225778"/>
                  <a:pt x="188685" y="96764"/>
                </a:cubicBezTo>
                <a:close/>
              </a:path>
            </a:pathLst>
          </a:custGeom>
          <a:solidFill>
            <a:srgbClr val="E0B2B3"/>
          </a:solidFill>
          <a:ln w="25400" cap="flat" cmpd="sng">
            <a:solidFill>
              <a:srgbClr val="738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Mục tiêu và ý nghĩa của đề tài là gì?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Google Shape;64;p1"/>
          <p:cNvSpPr txBox="1"/>
          <p:nvPr/>
        </p:nvSpPr>
        <p:spPr>
          <a:xfrm>
            <a:off x="6470650" y="1961515"/>
            <a:ext cx="5252720" cy="424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b="0" i="0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Giải quyết vấn đề mua hàng trực tuyến </a:t>
            </a:r>
            <a:endParaRPr lang="en-US" sz="2500" b="0" i="0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Hiểu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biết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những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kiến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thức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cần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thiết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xây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dựng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website</a:t>
            </a:r>
            <a:r>
              <a:rPr lang="en-US" sz="2500" b="0" i="0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500" b="0" i="0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Nắm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được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kiến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thức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 công nghệ ASP.NET</a:t>
            </a:r>
            <a:endParaRPr lang="en-US" sz="2500" dirty="0" err="1" smtClean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Tiết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kiệm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gian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khách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hàng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khách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hàng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phải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đến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tận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cửa</a:t>
            </a:r>
            <a:r>
              <a:rPr lang="en-US" sz="2500" dirty="0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 smtClean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hàng</a:t>
            </a:r>
            <a:endParaRPr lang="en-US" sz="2500" b="0" i="0" cap="none" dirty="0" err="1" smtClean="0">
              <a:solidFill>
                <a:srgbClr val="342D57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461770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ĐẶT VẤN ĐỀ, MỤC TIÊU, Ý NGHĨA CỦA ĐỀ TÀI  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654175" y="3068955"/>
            <a:ext cx="3342005" cy="3194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NGÔN NGỮ LẬP TRÌNH VÀ CÔNG CỤ SỬ DỤNG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60" name="组合 22"/>
          <p:cNvGrpSpPr/>
          <p:nvPr/>
        </p:nvGrpSpPr>
        <p:grpSpPr>
          <a:xfrm>
            <a:off x="55697" y="1333583"/>
            <a:ext cx="1629410" cy="232410"/>
            <a:chOff x="12" y="410"/>
            <a:chExt cx="2566" cy="680"/>
          </a:xfrm>
        </p:grpSpPr>
        <p:sp>
          <p:nvSpPr>
            <p:cNvPr id="61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2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3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4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</p:grpSp>
      <p:sp>
        <p:nvSpPr>
          <p:cNvPr id="65" name="Text Box 64"/>
          <p:cNvSpPr txBox="1"/>
          <p:nvPr/>
        </p:nvSpPr>
        <p:spPr>
          <a:xfrm>
            <a:off x="2107565" y="1188720"/>
            <a:ext cx="31457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>
                <a:solidFill>
                  <a:srgbClr val="342D57"/>
                </a:solidFill>
                <a:latin typeface="Times"/>
                <a:ea typeface="Times"/>
                <a:cs typeface="Times"/>
                <a:sym typeface="Times"/>
              </a:rPr>
              <a:t>Lập trình back-end</a:t>
            </a:r>
            <a:endParaRPr lang="en-US" altLang="en-US" sz="2800" b="1">
              <a:solidFill>
                <a:srgbClr val="342D5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3735705" y="2368550"/>
            <a:ext cx="4049395" cy="254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637405" y="4996815"/>
            <a:ext cx="2333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ASP.NET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NGÔN NGỮ LẬP TRÌNH VÀ CÔNG CỤ SỬ DỤNG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60" name="组合 22"/>
          <p:cNvGrpSpPr/>
          <p:nvPr/>
        </p:nvGrpSpPr>
        <p:grpSpPr>
          <a:xfrm>
            <a:off x="55697" y="1333583"/>
            <a:ext cx="1629410" cy="232410"/>
            <a:chOff x="12" y="410"/>
            <a:chExt cx="2566" cy="680"/>
          </a:xfrm>
        </p:grpSpPr>
        <p:sp>
          <p:nvSpPr>
            <p:cNvPr id="61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2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3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4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</p:grpSp>
      <p:sp>
        <p:nvSpPr>
          <p:cNvPr id="65" name="Text Box 64"/>
          <p:cNvSpPr txBox="1"/>
          <p:nvPr/>
        </p:nvSpPr>
        <p:spPr>
          <a:xfrm>
            <a:off x="2107565" y="1188720"/>
            <a:ext cx="3177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>
                <a:solidFill>
                  <a:srgbClr val="342D57"/>
                </a:solidFill>
                <a:latin typeface="Times"/>
                <a:ea typeface="Times"/>
                <a:cs typeface="Times"/>
                <a:sym typeface="Times"/>
              </a:rPr>
              <a:t>Lập trình front-end</a:t>
            </a:r>
            <a:endParaRPr lang="en-US" altLang="en-US" sz="2800" b="1">
              <a:solidFill>
                <a:srgbClr val="342D5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" name="Picture 11" descr="File:Unofficial JavaScript logo 2.svg - Wikimedia Common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41" y="2343079"/>
            <a:ext cx="24193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897380" y="4914900"/>
            <a:ext cx="1170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JavaScrip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535" y="2282190"/>
            <a:ext cx="2550160" cy="2632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612130" y="4996815"/>
            <a:ext cx="902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8395970" y="1828800"/>
            <a:ext cx="1875155" cy="299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9076055" y="4937760"/>
            <a:ext cx="6343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NGÔN NGỮ LẬP TRÌNH VÀ CÔNG CỤ SỬ DỤNG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60" name="组合 22"/>
          <p:cNvGrpSpPr/>
          <p:nvPr/>
        </p:nvGrpSpPr>
        <p:grpSpPr>
          <a:xfrm>
            <a:off x="55697" y="1333583"/>
            <a:ext cx="1629410" cy="232410"/>
            <a:chOff x="12" y="410"/>
            <a:chExt cx="2566" cy="680"/>
          </a:xfrm>
        </p:grpSpPr>
        <p:sp>
          <p:nvSpPr>
            <p:cNvPr id="61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2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3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4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</p:grpSp>
      <p:sp>
        <p:nvSpPr>
          <p:cNvPr id="65" name="Text Box 64"/>
          <p:cNvSpPr txBox="1"/>
          <p:nvPr/>
        </p:nvSpPr>
        <p:spPr>
          <a:xfrm>
            <a:off x="2107565" y="1188720"/>
            <a:ext cx="2202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>
                <a:solidFill>
                  <a:srgbClr val="342D57"/>
                </a:solidFill>
                <a:latin typeface="Times"/>
                <a:ea typeface="Times"/>
                <a:cs typeface="Times"/>
                <a:sym typeface="Times"/>
              </a:rPr>
              <a:t>Cơ sở dữ liệu</a:t>
            </a:r>
            <a:endParaRPr lang="en-US" altLang="en-US" sz="2800" b="1">
              <a:solidFill>
                <a:srgbClr val="342D5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9750" y="2343150"/>
            <a:ext cx="8572500" cy="2171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471795" y="4895215"/>
            <a:ext cx="1184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NGÔN NGỮ LẬP TRÌNH VÀ CÔNG CỤ SỬ DỤNG</a:t>
            </a:r>
            <a:endParaRPr lang="en-US" sz="28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60" name="组合 22"/>
          <p:cNvGrpSpPr/>
          <p:nvPr/>
        </p:nvGrpSpPr>
        <p:grpSpPr>
          <a:xfrm>
            <a:off x="55697" y="1333583"/>
            <a:ext cx="1629410" cy="232410"/>
            <a:chOff x="12" y="410"/>
            <a:chExt cx="2566" cy="680"/>
          </a:xfrm>
        </p:grpSpPr>
        <p:sp>
          <p:nvSpPr>
            <p:cNvPr id="61" name="矩形 18"/>
            <p:cNvSpPr/>
            <p:nvPr/>
          </p:nvSpPr>
          <p:spPr>
            <a:xfrm>
              <a:off x="2111" y="410"/>
              <a:ext cx="115" cy="680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2" name="矩形 19"/>
            <p:cNvSpPr/>
            <p:nvPr/>
          </p:nvSpPr>
          <p:spPr>
            <a:xfrm>
              <a:off x="2478" y="735"/>
              <a:ext cx="100" cy="35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3" name="矩形 20"/>
            <p:cNvSpPr/>
            <p:nvPr/>
          </p:nvSpPr>
          <p:spPr>
            <a:xfrm>
              <a:off x="12" y="410"/>
              <a:ext cx="2003" cy="680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  <p:sp>
          <p:nvSpPr>
            <p:cNvPr id="64" name="矩形 21"/>
            <p:cNvSpPr/>
            <p:nvPr/>
          </p:nvSpPr>
          <p:spPr>
            <a:xfrm>
              <a:off x="2312" y="576"/>
              <a:ext cx="120" cy="514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ea typeface="造字工房悦黑体验版常规体" pitchFamily="50" charset="-122"/>
              </a:endParaRPr>
            </a:p>
          </p:txBody>
        </p:sp>
      </p:grpSp>
      <p:sp>
        <p:nvSpPr>
          <p:cNvPr id="65" name="Text Box 64"/>
          <p:cNvSpPr txBox="1"/>
          <p:nvPr/>
        </p:nvSpPr>
        <p:spPr>
          <a:xfrm>
            <a:off x="2107565" y="1188720"/>
            <a:ext cx="2736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>
                <a:solidFill>
                  <a:srgbClr val="342D57"/>
                </a:solidFill>
                <a:latin typeface="Times"/>
                <a:ea typeface="Times"/>
                <a:cs typeface="Times"/>
                <a:sym typeface="Times"/>
              </a:rPr>
              <a:t>Công cụ sử dụng</a:t>
            </a:r>
            <a:endParaRPr lang="en-US" altLang="en-US" sz="2800" b="1">
              <a:solidFill>
                <a:srgbClr val="342D5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64;p1"/>
          <p:cNvSpPr txBox="1"/>
          <p:nvPr/>
        </p:nvSpPr>
        <p:spPr>
          <a:xfrm>
            <a:off x="1592580" y="2174240"/>
            <a:ext cx="8903970" cy="378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b="0" i="0" cap="none">
                <a:solidFill>
                  <a:srgbClr val="342D57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Visual Studio: Là môi trường phát triển tích hợp (IDE) của Microsoft rất phổ biến cho việc phát triển ứng dụng web bằng ASP.NET</a:t>
            </a:r>
            <a:endParaRPr lang="en-US" sz="2500" b="0" i="0" cap="none">
              <a:solidFill>
                <a:srgbClr val="342D5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Case Studio: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thiết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mô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hình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thực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thể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liên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500" dirty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Rational Rose: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thiết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500" dirty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(SSMS)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Quản trị cơ sở dữ liệu</a:t>
            </a:r>
            <a:endParaRPr lang="en-US" sz="2500" dirty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Postman: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sử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dụng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để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thử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500" dirty="0" err="1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nghiệm</a:t>
            </a:r>
            <a:r>
              <a:rPr lang="en-US" sz="2500" dirty="0">
                <a:solidFill>
                  <a:srgbClr val="342D5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API.</a:t>
            </a:r>
            <a:endParaRPr lang="en-US" sz="2500" dirty="0">
              <a:solidFill>
                <a:srgbClr val="342D5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charset="0"/>
              <a:buChar char="§"/>
            </a:pPr>
            <a:endParaRPr lang="en-US" sz="2500" b="0" i="0" cap="none" dirty="0" smtClean="0">
              <a:solidFill>
                <a:srgbClr val="342D57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635" y="0"/>
            <a:ext cx="12129135" cy="1046480"/>
          </a:xfrm>
          <a:prstGeom prst="rect">
            <a:avLst/>
          </a:prstGeom>
          <a:solidFill>
            <a:srgbClr val="E8E2EB"/>
          </a:solidFill>
          <a:ln w="76200"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pic>
        <p:nvPicPr>
          <p:cNvPr id="9" name="Picture 2" descr="Đại học Công Nghiệp Hà Nội - HAUI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" y="132715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/>
          <p:cNvSpPr txBox="1"/>
          <p:nvPr/>
        </p:nvSpPr>
        <p:spPr>
          <a:xfrm>
            <a:off x="744855" y="262255"/>
            <a:ext cx="10377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smtClean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KẾT QUẢ ĐẠT ĐƯỢC</a:t>
            </a:r>
            <a:endParaRPr lang="en-US" sz="1600" b="1" smtClean="0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9773280" y="4572727"/>
            <a:ext cx="3033405" cy="2480405"/>
            <a:chOff x="6090915" y="1487839"/>
            <a:chExt cx="3033405" cy="2480405"/>
          </a:xfrm>
        </p:grpSpPr>
        <p:grpSp>
          <p:nvGrpSpPr>
            <p:cNvPr id="255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56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2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273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280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1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282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84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5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grpSp>
        <p:nvGrpSpPr>
          <p:cNvPr id="22" name="Google Shape;254;p37"/>
          <p:cNvGrpSpPr/>
          <p:nvPr/>
        </p:nvGrpSpPr>
        <p:grpSpPr>
          <a:xfrm flipH="1">
            <a:off x="-601980" y="4762500"/>
            <a:ext cx="2809875" cy="2290445"/>
            <a:chOff x="6090915" y="1487839"/>
            <a:chExt cx="3033405" cy="2480405"/>
          </a:xfrm>
        </p:grpSpPr>
        <p:grpSp>
          <p:nvGrpSpPr>
            <p:cNvPr id="23" name="Google Shape;255;p37"/>
            <p:cNvGrpSpPr/>
            <p:nvPr/>
          </p:nvGrpSpPr>
          <p:grpSpPr>
            <a:xfrm>
              <a:off x="6749502" y="2208845"/>
              <a:ext cx="2374818" cy="1759399"/>
              <a:chOff x="6749502" y="2208845"/>
              <a:chExt cx="2374818" cy="1759399"/>
            </a:xfrm>
          </p:grpSpPr>
          <p:sp>
            <p:nvSpPr>
              <p:cNvPr id="24" name="Google Shape;256;p37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grpSp>
            <p:nvGrpSpPr>
              <p:cNvPr id="25" name="Google Shape;257;p37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26" name="Google Shape;258;p37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7" name="Google Shape;259;p37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8" name="Google Shape;260;p37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29" name="Google Shape;261;p37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0" name="Google Shape;262;p37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1" name="Google Shape;263;p37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2" name="Google Shape;264;p37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3" name="Google Shape;265;p37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4" name="Google Shape;266;p37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5" name="Google Shape;267;p37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6" name="Google Shape;268;p37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7" name="Google Shape;269;p37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8" name="Google Shape;270;p37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39" name="Google Shape;271;p37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40" name="Google Shape;272;p37"/>
              <p:cNvGrpSpPr/>
              <p:nvPr/>
            </p:nvGrpSpPr>
            <p:grpSpPr>
              <a:xfrm rot="-6999909">
                <a:off x="7684130" y="2780345"/>
                <a:ext cx="1011970" cy="1015655"/>
                <a:chOff x="5532499" y="1557214"/>
                <a:chExt cx="572912" cy="574984"/>
              </a:xfrm>
            </p:grpSpPr>
            <p:sp>
              <p:nvSpPr>
                <p:cNvPr id="41" name="Google Shape;273;p37"/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2" name="Google Shape;274;p37"/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3" name="Google Shape;275;p37"/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4" name="Google Shape;276;p37"/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5" name="Google Shape;277;p37"/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6" name="Google Shape;278;p37"/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47" name="Google Shape;279;p37"/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6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48" name="Google Shape;280;p37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9" name="Google Shape;281;p37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50" name="Google Shape;282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1" name="Google Shape;283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52" name="Google Shape;284;p37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53" name="Google Shape;285;p37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54" name="Google Shape;286;p37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6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00100" y="1642110"/>
            <a:ext cx="4818380" cy="2929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Text Box 105"/>
          <p:cNvSpPr txBox="1"/>
          <p:nvPr/>
        </p:nvSpPr>
        <p:spPr>
          <a:xfrm>
            <a:off x="1885950" y="4711065"/>
            <a:ext cx="26460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Đăng nhập phía phía quản trị</a:t>
            </a:r>
            <a:endParaRPr lang="en-US" sz="1600" b="0">
              <a:latin typeface="Times New Roman" panose="02020603050405020304" pitchFamily="18" charset="0"/>
              <a:cs typeface="黑体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642100" y="1642745"/>
            <a:ext cx="4932680" cy="2929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Text Box 106"/>
          <p:cNvSpPr txBox="1"/>
          <p:nvPr/>
        </p:nvSpPr>
        <p:spPr>
          <a:xfrm>
            <a:off x="8378825" y="4711065"/>
            <a:ext cx="252476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latin typeface="Times New Roman" panose="02020603050405020304" pitchFamily="18" charset="0"/>
                <a:cs typeface="黑体" charset="0"/>
              </a:rPr>
              <a:t>Trang chủ phía quản trị</a:t>
            </a:r>
            <a:endParaRPr lang="en-US" sz="1600" b="0">
              <a:latin typeface="Times New Roman" panose="02020603050405020304" pitchFamily="18" charset="0"/>
              <a:cs typeface="黑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WPS Presentation</Application>
  <PresentationFormat>Widescreen</PresentationFormat>
  <Paragraphs>137</Paragraphs>
  <Slides>17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Malgun Gothic Semilight</vt:lpstr>
      <vt:lpstr>Tahoma</vt:lpstr>
      <vt:lpstr>Arial</vt:lpstr>
      <vt:lpstr>Times New Roman</vt:lpstr>
      <vt:lpstr>Times New Roman</vt:lpstr>
      <vt:lpstr>造字工房悦黑体验版常规体</vt:lpstr>
      <vt:lpstr>Times</vt:lpstr>
      <vt:lpstr>Wingdings</vt:lpstr>
      <vt:lpstr>Cambria</vt:lpstr>
      <vt:lpstr>Algerian</vt:lpstr>
      <vt:lpstr>Calibri</vt:lpstr>
      <vt:lpstr>Malgun Gothic</vt:lpstr>
      <vt:lpstr>Microsoft YaHei</vt:lpstr>
      <vt:lpstr>Arial Unicode MS</vt:lpstr>
      <vt:lpstr>Calibri</vt:lpstr>
      <vt:lpstr>黑体</vt:lpstr>
      <vt:lpstr>Office 테마</vt:lpstr>
      <vt:lpstr>2_Office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Minh Đỗ Thị Khánh</cp:lastModifiedBy>
  <cp:revision>107</cp:revision>
  <dcterms:created xsi:type="dcterms:W3CDTF">2017-03-02T08:50:00Z</dcterms:created>
  <dcterms:modified xsi:type="dcterms:W3CDTF">2023-06-11T16:46:03Z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KSORubyTemplateID">
    <vt:lpwstr>2</vt:lpwstr>
  </property>
  <property fmtid="{D5CDD505-2E9C-101B-9397-08002B2CF9AE}" pid="4" name="ICV">
    <vt:lpwstr>2B39C1E2ACD844BBB485A5C8855D389D</vt:lpwstr>
  </property>
</Properties>
</file>