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142534349" r:id="rId4"/>
    <p:sldId id="2142534347" r:id="rId5"/>
    <p:sldId id="2142534346" r:id="rId6"/>
    <p:sldId id="2142534334" r:id="rId7"/>
    <p:sldId id="2142534348" r:id="rId8"/>
    <p:sldId id="2142534351" r:id="rId9"/>
    <p:sldId id="2142534191" r:id="rId10"/>
    <p:sldId id="2142534193" r:id="rId11"/>
    <p:sldId id="2142534345" r:id="rId12"/>
    <p:sldId id="2142534352" r:id="rId13"/>
    <p:sldId id="214253423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1" autoAdjust="0"/>
    <p:restoredTop sz="88028" autoAdjust="0"/>
  </p:normalViewPr>
  <p:slideViewPr>
    <p:cSldViewPr snapToGrid="0">
      <p:cViewPr varScale="1">
        <p:scale>
          <a:sx n="84" d="100"/>
          <a:sy n="84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83E3F-0290-4399-B393-75B1E0C589AF}" type="datetimeFigureOut">
              <a:rPr lang="en-US" smtClean="0"/>
              <a:t>10-Sep-24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16279-5C63-41F4-910C-80C9D13AE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1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Modificar</a:t>
            </a:r>
            <a:r>
              <a:rPr lang="en-US" dirty="0"/>
              <a:t> Footer NO </a:t>
            </a:r>
            <a:r>
              <a:rPr lang="en-US" dirty="0" err="1"/>
              <a:t>en</a:t>
            </a:r>
            <a:r>
              <a:rPr lang="en-US" dirty="0"/>
              <a:t> MASTER, </a:t>
            </a:r>
            <a:r>
              <a:rPr lang="en-US" dirty="0" err="1"/>
              <a:t>sino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insert </a:t>
            </a:r>
            <a:r>
              <a:rPr lang="en-US" dirty="0" err="1"/>
              <a:t>header&amp;footer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“© J. </a:t>
            </a:r>
            <a:r>
              <a:rPr lang="en-US" dirty="0" err="1"/>
              <a:t>Machín</a:t>
            </a:r>
            <a:r>
              <a:rPr lang="en-US" dirty="0"/>
              <a:t>. Education material for 2024 UFV “Q&amp;CC models”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16279-5C63-41F4-910C-80C9D13AEB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8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33A3-AF70-A380-DAA6-A79FEF58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28" y="336818"/>
            <a:ext cx="10515600" cy="554433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28E2E-F628-2594-1041-751192B3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93C0-A206-41D3-AA7C-6F279A557639}" type="datetime1">
              <a:rPr lang="en-US" smtClean="0"/>
              <a:t>10-Sep-24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E4F80-EE04-51A9-EE4A-679C43AA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730" y="6467315"/>
            <a:ext cx="606901" cy="365125"/>
          </a:xfrm>
        </p:spPr>
        <p:txBody>
          <a:bodyPr/>
          <a:lstStyle/>
          <a:p>
            <a:fld id="{3E6D620C-84CA-4A1F-9C6E-0DFBC8A114A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96729D-7634-2A2D-2F39-4017B9C16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74" y="6444165"/>
            <a:ext cx="5543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GCH &amp; JMC. Education material for 2024-25 QC UFV students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00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33A3-AF70-A380-DAA6-A79FEF58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28" y="336818"/>
            <a:ext cx="10515600" cy="554433"/>
          </a:xfrm>
        </p:spPr>
        <p:txBody>
          <a:bodyPr anchor="t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28E2E-F628-2594-1041-751192B3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D7B080-4781-48CA-BD56-7FF7A6BCFEBB}" type="datetime1">
              <a:rPr lang="en-US" smtClean="0"/>
              <a:t>10-Sep-24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E4F80-EE04-51A9-EE4A-679C43AA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730" y="6467315"/>
            <a:ext cx="60690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6D620C-84CA-4A1F-9C6E-0DFBC8A11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96729D-7634-2A2D-2F39-4017B9C16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74" y="6444165"/>
            <a:ext cx="5543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/>
              <a:t>© GCH &amp; JMC. Education material for 2024-25 QC UFV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1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48B42-A21D-1893-3F28-D3C601B3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6090" y="6464042"/>
            <a:ext cx="1116333" cy="365125"/>
          </a:xfrm>
        </p:spPr>
        <p:txBody>
          <a:bodyPr/>
          <a:lstStyle/>
          <a:p>
            <a:fld id="{8869BBB7-139C-47D2-8F0D-31A217E45433}" type="datetime1">
              <a:rPr lang="en-US" smtClean="0"/>
              <a:t>10-Sep-24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CD32B-5760-EAA2-C6B9-B4688A77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9821" y="6464043"/>
            <a:ext cx="606901" cy="365125"/>
          </a:xfrm>
        </p:spPr>
        <p:txBody>
          <a:bodyPr/>
          <a:lstStyle/>
          <a:p>
            <a:fld id="{3E6D620C-84CA-4A1F-9C6E-0DFBC8A114A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C6E9-46D1-94C2-68D6-BB5D25380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74" y="6444165"/>
            <a:ext cx="5543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GCH &amp; JMC. Education material for 2024-25 QC UFV students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60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48B42-A21D-1893-3F28-D3C601B3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6090" y="6464042"/>
            <a:ext cx="111633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F0669F-5354-4D4C-9893-6C2B243A5AF6}" type="datetime1">
              <a:rPr lang="en-US" smtClean="0"/>
              <a:t>10-Sep-24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CD32B-5760-EAA2-C6B9-B4688A77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9821" y="6464043"/>
            <a:ext cx="60690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6D620C-84CA-4A1F-9C6E-0DFBC8A11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C9996-574F-38BF-901D-B7A1070BF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74" y="6444165"/>
            <a:ext cx="5543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/>
              <a:t>© GCH &amp; JMC. Education material for 2024-25 QC UFV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0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4C58-CAB5-892B-9209-127DF9FF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B24DC-B6F7-E85D-F2C7-639658F75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623E9-A3A5-C34F-0CAB-5BBB909BC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12A11-F089-EE85-4872-FE61491D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4476-50D7-4628-849D-63D2F36C4DB6}" type="datetime1">
              <a:rPr lang="en-US" smtClean="0"/>
              <a:t>10-Sep-24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E0198-F480-F80C-FD23-56D109C5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620C-84CA-4A1F-9C6E-0DFBC8A11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2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33A3-AF70-A380-DAA6-A79FEF58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28E2E-F628-2594-1041-751192B3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C151A2-805A-412E-B710-7CD802182DC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10-Sep-24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FF637-F298-4B64-C4EB-132F40D9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GCH &amp; JMC. Education material for 2024-25 QC UFV students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E4F80-EE04-51A9-EE4A-679C43AA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6D620C-84CA-4A1F-9C6E-0DFBC8A114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24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C2616-2FDA-0379-A20F-65203FB9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6EBDC-5DE6-1993-6CBC-FD726ABE6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CFE04-A255-BD4B-9E57-D978633A7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79241" y="6455739"/>
            <a:ext cx="1116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92DEB-0123-4D81-AF74-D4186EAB9D93}" type="datetime1">
              <a:rPr lang="en-US" smtClean="0"/>
              <a:t>10-Sep-24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A2C0-01C1-7982-D8E7-B20B26E26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9811" y="6455739"/>
            <a:ext cx="60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620C-84CA-4A1F-9C6E-0DFBC8A114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75935B7-D31F-9364-2BE8-BDCB7DE57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74" y="6444165"/>
            <a:ext cx="5543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GCH &amp; JMC. Education material for 2024-25 QC UFV students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7988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64" r:id="rId2"/>
    <p:sldLayoutId id="2147483655" r:id="rId3"/>
    <p:sldLayoutId id="2147483663" r:id="rId4"/>
    <p:sldLayoutId id="2147483657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C2616-2FDA-0379-A20F-65203FB9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6EBDC-5DE6-1993-6CBC-FD726ABE6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CFE04-A255-BD4B-9E57-D978633A7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79241" y="6455739"/>
            <a:ext cx="1116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DFD513-88BC-440B-80B9-658CD67A39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10-Sep-24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9023-1631-87D7-6B9C-A2A9748C2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74" y="6444165"/>
            <a:ext cx="5543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GCH &amp; JMC. Education material for 2024-25 QC UFV students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A2C0-01C1-7982-D8E7-B20B26E26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455" y="6455740"/>
            <a:ext cx="606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6D620C-84CA-4A1F-9C6E-0DFBC8A114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774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1DD7A8-89B7-BF76-104A-71DDC5C5D29D}"/>
              </a:ext>
            </a:extLst>
          </p:cNvPr>
          <p:cNvSpPr txBox="1">
            <a:spLocks/>
          </p:cNvSpPr>
          <p:nvPr/>
        </p:nvSpPr>
        <p:spPr>
          <a:xfrm>
            <a:off x="9448800" y="6383868"/>
            <a:ext cx="2438309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9395FB3-9C97-154F-86B2-7E381B951268}" type="slidenum">
              <a:rPr lang="en-US" sz="800" smtClean="0">
                <a:solidFill>
                  <a:srgbClr val="FFFFFF"/>
                </a:solidFill>
                <a:latin typeface="IBM Plex Sans Light"/>
              </a:rPr>
              <a:pPr algn="r">
                <a:defRPr/>
              </a:pPr>
              <a:t>1</a:t>
            </a:fld>
            <a:endParaRPr lang="en-US" sz="800" dirty="0">
              <a:solidFill>
                <a:srgbClr val="FFFFFF"/>
              </a:solidFill>
              <a:latin typeface="IBM Plex Sans Ligh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928C40-78EE-75FF-9C76-E971C1B80353}"/>
              </a:ext>
            </a:extLst>
          </p:cNvPr>
          <p:cNvSpPr txBox="1">
            <a:spLocks/>
          </p:cNvSpPr>
          <p:nvPr/>
        </p:nvSpPr>
        <p:spPr>
          <a:xfrm>
            <a:off x="956573" y="499704"/>
            <a:ext cx="5300696" cy="11618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+mn-lt"/>
                <a:cs typeface="Calibri" panose="020F0502020204030204" pitchFamily="34" charset="0"/>
              </a:rPr>
              <a:t>QC Programming and Applications</a:t>
            </a:r>
          </a:p>
          <a:p>
            <a:r>
              <a:rPr lang="en-GB" sz="2800" dirty="0">
                <a:latin typeface="+mn-lt"/>
                <a:cs typeface="Calibri" panose="020F0502020204030204" pitchFamily="34" charset="0"/>
              </a:rPr>
              <a:t>In 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A7247-3ECE-1D75-31D9-640B57629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951" y="0"/>
            <a:ext cx="419404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87E898-1669-4194-EB49-A7BD7B250421}"/>
              </a:ext>
            </a:extLst>
          </p:cNvPr>
          <p:cNvSpPr/>
          <p:nvPr/>
        </p:nvSpPr>
        <p:spPr>
          <a:xfrm>
            <a:off x="9434329" y="6600168"/>
            <a:ext cx="21900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https://qiskit.org/documentation/qc_intro.html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AA040-E6A5-A78D-5027-CA16977A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620C-84CA-4A1F-9C6E-0DFBC8A114A6}" type="slidenum">
              <a:rPr lang="en-US" smtClean="0"/>
              <a:t>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A028C-763B-38CA-3046-FBE645DC4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GCH &amp; JMC. Education material for 2024-25 QC UFV students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Free Machine Learning Technology illustration and picture">
            <a:extLst>
              <a:ext uri="{FF2B5EF4-FFF2-40B4-BE49-F238E27FC236}">
                <a16:creationId xmlns:a16="http://schemas.microsoft.com/office/drawing/2014/main" id="{C0BB8215-6850-8211-6374-6FDCF15B7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30" y="2152161"/>
            <a:ext cx="5017770" cy="333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784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DC8CE-BD36-4386-334D-64405C4F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620C-84CA-4A1F-9C6E-0DFBC8A114A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16330-C74E-C0FF-78D4-855D4D47F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GCH &amp; JMC. Education material for 2024-25 QC UFV students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0A340-FF85-8B4B-BE9B-803D744E8838}"/>
              </a:ext>
            </a:extLst>
          </p:cNvPr>
          <p:cNvSpPr txBox="1"/>
          <p:nvPr/>
        </p:nvSpPr>
        <p:spPr>
          <a:xfrm>
            <a:off x="240030" y="342900"/>
            <a:ext cx="1086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Doubts</a:t>
            </a:r>
            <a:r>
              <a:rPr lang="es-ES" b="1" dirty="0">
                <a:solidFill>
                  <a:schemeClr val="bg1"/>
                </a:solidFill>
              </a:rPr>
              <a:t> and </a:t>
            </a:r>
            <a:r>
              <a:rPr lang="es-ES" b="1" dirty="0" err="1">
                <a:solidFill>
                  <a:schemeClr val="bg1"/>
                </a:solidFill>
              </a:rPr>
              <a:t>Questions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during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the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course</a:t>
            </a:r>
            <a:r>
              <a:rPr lang="es-ES" b="1" dirty="0">
                <a:solidFill>
                  <a:schemeClr val="bg1"/>
                </a:solidFill>
              </a:rPr>
              <a:t>. </a:t>
            </a:r>
            <a:r>
              <a:rPr lang="es-ES" b="1" dirty="0" err="1">
                <a:solidFill>
                  <a:schemeClr val="bg1"/>
                </a:solidFill>
              </a:rPr>
              <a:t>Several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considerations</a:t>
            </a:r>
            <a:r>
              <a:rPr lang="es-ES" b="1" dirty="0">
                <a:solidFill>
                  <a:schemeClr val="bg1"/>
                </a:solidFill>
              </a:rPr>
              <a:t>.  </a:t>
            </a:r>
            <a:r>
              <a:rPr lang="es-ES" b="1" dirty="0" err="1">
                <a:solidFill>
                  <a:schemeClr val="bg1"/>
                </a:solidFill>
              </a:rPr>
              <a:t>Pleeeeeeeeeeeease</a:t>
            </a:r>
            <a:r>
              <a:rPr lang="es-ES" b="1" dirty="0">
                <a:solidFill>
                  <a:schemeClr val="bg1"/>
                </a:solidFill>
              </a:rPr>
              <a:t> COMMON SENSE!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3AED5-221A-FBA5-91D6-D91A5088CDEE}"/>
              </a:ext>
            </a:extLst>
          </p:cNvPr>
          <p:cNvSpPr txBox="1"/>
          <p:nvPr/>
        </p:nvSpPr>
        <p:spPr>
          <a:xfrm>
            <a:off x="1314450" y="857250"/>
            <a:ext cx="10424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1400" dirty="0" err="1">
                <a:solidFill>
                  <a:schemeClr val="bg1"/>
                </a:solidFill>
              </a:rPr>
              <a:t>Your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questions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reflects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your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rationality</a:t>
            </a:r>
            <a:r>
              <a:rPr lang="es-ES" sz="1400" dirty="0">
                <a:solidFill>
                  <a:schemeClr val="bg1"/>
                </a:solidFill>
              </a:rPr>
              <a:t>  ... </a:t>
            </a:r>
          </a:p>
          <a:p>
            <a:pPr marL="342900" indent="-342900">
              <a:buAutoNum type="arabicPeriod"/>
            </a:pP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 err="1">
                <a:solidFill>
                  <a:schemeClr val="bg1"/>
                </a:solidFill>
              </a:rPr>
              <a:t>Based</a:t>
            </a:r>
            <a:r>
              <a:rPr lang="es-ES" sz="1400" dirty="0">
                <a:solidFill>
                  <a:schemeClr val="bg1"/>
                </a:solidFill>
              </a:rPr>
              <a:t> in a real case:</a:t>
            </a:r>
          </a:p>
          <a:p>
            <a:pPr marL="342900" indent="-342900">
              <a:buAutoNum type="arabicPeriod"/>
            </a:pPr>
            <a:endParaRPr lang="es-ES" sz="1400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s-ES" sz="1400" dirty="0" err="1">
                <a:solidFill>
                  <a:schemeClr val="bg1"/>
                </a:solidFill>
              </a:rPr>
              <a:t>Professor</a:t>
            </a:r>
            <a:r>
              <a:rPr lang="es-ES" sz="1400" dirty="0">
                <a:solidFill>
                  <a:schemeClr val="bg1"/>
                </a:solidFill>
              </a:rPr>
              <a:t>: “</a:t>
            </a:r>
            <a:r>
              <a:rPr lang="es-ES" sz="1400" dirty="0" err="1">
                <a:solidFill>
                  <a:schemeClr val="bg1"/>
                </a:solidFill>
              </a:rPr>
              <a:t>Students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pass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with</a:t>
            </a:r>
            <a:r>
              <a:rPr lang="es-ES" sz="1400" dirty="0">
                <a:solidFill>
                  <a:schemeClr val="bg1"/>
                </a:solidFill>
              </a:rPr>
              <a:t> a grade </a:t>
            </a:r>
            <a:r>
              <a:rPr lang="es-ES" sz="1400" dirty="0" err="1">
                <a:solidFill>
                  <a:schemeClr val="bg1"/>
                </a:solidFill>
              </a:rPr>
              <a:t>greater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than</a:t>
            </a:r>
            <a:r>
              <a:rPr lang="es-ES" sz="1400" dirty="0">
                <a:solidFill>
                  <a:schemeClr val="bg1"/>
                </a:solidFill>
              </a:rPr>
              <a:t> 4,9”</a:t>
            </a:r>
          </a:p>
          <a:p>
            <a:pPr marL="742950" lvl="1" indent="-285750">
              <a:buFontTx/>
              <a:buChar char="-"/>
            </a:pPr>
            <a:r>
              <a:rPr lang="es-ES" sz="1400" dirty="0" err="1">
                <a:solidFill>
                  <a:schemeClr val="bg1"/>
                </a:solidFill>
              </a:rPr>
              <a:t>Student</a:t>
            </a:r>
            <a:r>
              <a:rPr lang="es-ES" sz="1400" dirty="0">
                <a:solidFill>
                  <a:schemeClr val="bg1"/>
                </a:solidFill>
              </a:rPr>
              <a:t>: “</a:t>
            </a:r>
            <a:r>
              <a:rPr lang="es-ES" sz="1400" dirty="0" err="1">
                <a:solidFill>
                  <a:schemeClr val="bg1"/>
                </a:solidFill>
              </a:rPr>
              <a:t>Professor</a:t>
            </a:r>
            <a:r>
              <a:rPr lang="es-ES" sz="1400" dirty="0">
                <a:solidFill>
                  <a:schemeClr val="bg1"/>
                </a:solidFill>
              </a:rPr>
              <a:t>, I </a:t>
            </a:r>
            <a:r>
              <a:rPr lang="es-ES" sz="1400" dirty="0" err="1">
                <a:solidFill>
                  <a:schemeClr val="bg1"/>
                </a:solidFill>
              </a:rPr>
              <a:t>got</a:t>
            </a:r>
            <a:r>
              <a:rPr lang="es-ES" sz="1400" dirty="0">
                <a:solidFill>
                  <a:schemeClr val="bg1"/>
                </a:solidFill>
              </a:rPr>
              <a:t> a 4,3 do I </a:t>
            </a:r>
            <a:r>
              <a:rPr lang="es-ES" sz="1400" dirty="0" err="1">
                <a:solidFill>
                  <a:schemeClr val="bg1"/>
                </a:solidFill>
              </a:rPr>
              <a:t>have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to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go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to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the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resit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exam</a:t>
            </a:r>
            <a:r>
              <a:rPr lang="es-ES" sz="1400" dirty="0">
                <a:solidFill>
                  <a:schemeClr val="bg1"/>
                </a:solidFill>
              </a:rPr>
              <a:t>? </a:t>
            </a:r>
            <a:r>
              <a:rPr lang="es-ES" sz="1400" dirty="0" err="1">
                <a:solidFill>
                  <a:schemeClr val="bg1"/>
                </a:solidFill>
              </a:rPr>
              <a:t>Professor</a:t>
            </a:r>
            <a:r>
              <a:rPr lang="es-ES" sz="1400" dirty="0">
                <a:solidFill>
                  <a:schemeClr val="bg1"/>
                </a:solidFill>
              </a:rPr>
              <a:t>, </a:t>
            </a:r>
            <a:r>
              <a:rPr lang="es-ES" sz="1400" dirty="0" err="1">
                <a:solidFill>
                  <a:schemeClr val="bg1"/>
                </a:solidFill>
              </a:rPr>
              <a:t>you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don’t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confirm</a:t>
            </a:r>
            <a:r>
              <a:rPr lang="es-ES" sz="1400" dirty="0">
                <a:solidFill>
                  <a:schemeClr val="bg1"/>
                </a:solidFill>
              </a:rPr>
              <a:t> </a:t>
            </a:r>
            <a:r>
              <a:rPr lang="es-ES" sz="1400" dirty="0" err="1">
                <a:solidFill>
                  <a:schemeClr val="bg1"/>
                </a:solidFill>
              </a:rPr>
              <a:t>to</a:t>
            </a:r>
            <a:r>
              <a:rPr lang="es-ES" sz="1400" dirty="0">
                <a:solidFill>
                  <a:schemeClr val="bg1"/>
                </a:solidFill>
              </a:rPr>
              <a:t> me!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2. Exams will be reviewed with class 15’ after finishing the exam. And you can tear the last page to write down your answers.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3. PFG:  Student: “If I don’t pass in the ordinary cycle, I can not attend the PFG”.  You can attend the PFG in </a:t>
            </a:r>
            <a:r>
              <a:rPr lang="en-US" sz="1400" dirty="0" err="1">
                <a:solidFill>
                  <a:schemeClr val="bg1"/>
                </a:solidFill>
              </a:rPr>
              <a:t>resit</a:t>
            </a:r>
            <a:r>
              <a:rPr lang="en-US" sz="1400" dirty="0">
                <a:solidFill>
                  <a:schemeClr val="bg1"/>
                </a:solidFill>
              </a:rPr>
              <a:t> cycle then.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4. Recommendation:  Teamwork, study teams: Enrich your knowledge and your colleagues asking first to them: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	1. It helps to filter very simple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	2. Your doubts can be their doubts as well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F160E-3B92-971E-1BF7-08A520DF8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90" y="4463950"/>
            <a:ext cx="6603130" cy="15025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8323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DC8CE-BD36-4386-334D-64405C4F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6D620C-84CA-4A1F-9C6E-0DFBC8A114A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16330-C74E-C0FF-78D4-855D4D47F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GCH &amp; JMC. Education material for 2024-25 QC UFV students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0A340-FF85-8B4B-BE9B-803D744E8838}"/>
              </a:ext>
            </a:extLst>
          </p:cNvPr>
          <p:cNvSpPr txBox="1"/>
          <p:nvPr/>
        </p:nvSpPr>
        <p:spPr>
          <a:xfrm>
            <a:off x="240030" y="342900"/>
            <a:ext cx="1086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Classes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tuesdays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Wednesday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3AED5-221A-FBA5-91D6-D91A5088CDEE}"/>
              </a:ext>
            </a:extLst>
          </p:cNvPr>
          <p:cNvSpPr txBox="1"/>
          <p:nvPr/>
        </p:nvSpPr>
        <p:spPr>
          <a:xfrm>
            <a:off x="1360170" y="1360170"/>
            <a:ext cx="104241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Tuesday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24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Mandatory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attendance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-site in UFV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Attendance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control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24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2400" dirty="0" err="1">
                <a:solidFill>
                  <a:prstClr val="black"/>
                </a:solidFill>
                <a:latin typeface="Calibri" panose="020F0502020204030204"/>
              </a:rPr>
              <a:t>Wednesday</a:t>
            </a: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ES" sz="24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lang="es-ES" sz="2400" dirty="0" err="1">
                <a:solidFill>
                  <a:prstClr val="black"/>
                </a:solidFill>
                <a:latin typeface="Calibri" panose="020F0502020204030204"/>
              </a:rPr>
              <a:t>Most</a:t>
            </a: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alibri" panose="020F0502020204030204"/>
              </a:rPr>
              <a:t>of</a:t>
            </a: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alibri" panose="020F0502020204030204"/>
              </a:rPr>
              <a:t>classes</a:t>
            </a: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alibri" panose="020F0502020204030204"/>
              </a:rPr>
              <a:t>will</a:t>
            </a: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 be on-line. </a:t>
            </a:r>
            <a:r>
              <a:rPr lang="es-ES" sz="2400" dirty="0" err="1">
                <a:solidFill>
                  <a:prstClr val="black"/>
                </a:solidFill>
                <a:latin typeface="Calibri" panose="020F0502020204030204"/>
              </a:rPr>
              <a:t>Attendance</a:t>
            </a: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 control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lang="es-ES" sz="2400" dirty="0" err="1">
                <a:solidFill>
                  <a:prstClr val="black"/>
                </a:solidFill>
                <a:latin typeface="Calibri" panose="020F0502020204030204"/>
              </a:rPr>
              <a:t>One</a:t>
            </a: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alibri" panose="020F0502020204030204"/>
              </a:rPr>
              <a:t>monthly</a:t>
            </a: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alibri" panose="020F0502020204030204"/>
              </a:rPr>
              <a:t>class</a:t>
            </a: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 can be </a:t>
            </a:r>
            <a:r>
              <a:rPr lang="es-ES" sz="2400" dirty="0" err="1">
                <a:solidFill>
                  <a:prstClr val="black"/>
                </a:solidFill>
                <a:latin typeface="Calibri" panose="020F0502020204030204"/>
              </a:rPr>
              <a:t>on</a:t>
            </a: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-site </a:t>
            </a:r>
            <a:r>
              <a:rPr lang="es-ES" sz="2400" dirty="0" err="1">
                <a:solidFill>
                  <a:prstClr val="black"/>
                </a:solidFill>
                <a:latin typeface="Calibri" panose="020F0502020204030204"/>
              </a:rPr>
              <a:t>for</a:t>
            </a: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alibri" panose="020F0502020204030204"/>
              </a:rPr>
              <a:t>exams</a:t>
            </a: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s-ES" sz="2400" dirty="0" err="1">
                <a:solidFill>
                  <a:prstClr val="black"/>
                </a:solidFill>
                <a:latin typeface="Calibri" panose="020F0502020204030204"/>
              </a:rPr>
              <a:t>lessons</a:t>
            </a: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alibri" panose="020F0502020204030204"/>
              </a:rPr>
              <a:t>review</a:t>
            </a: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alibri" panose="020F0502020204030204"/>
              </a:rPr>
              <a:t>or</a:t>
            </a: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Calibri" panose="020F0502020204030204"/>
              </a:rPr>
              <a:t>whatever</a:t>
            </a:r>
            <a:r>
              <a:rPr lang="es-ES" sz="24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46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3657A-5C2A-12A7-9D0C-B892611150C0}"/>
              </a:ext>
            </a:extLst>
          </p:cNvPr>
          <p:cNvSpPr txBox="1"/>
          <p:nvPr/>
        </p:nvSpPr>
        <p:spPr>
          <a:xfrm>
            <a:off x="2979330" y="998721"/>
            <a:ext cx="623333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</a:t>
            </a:r>
            <a:r>
              <a:rPr kumimoji="0" lang="es-E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es-ES" sz="23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kumimoji="0" lang="es-E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6A5E12-D707-38CD-248D-34550B33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620C-84CA-4A1F-9C6E-0DFBC8A114A6}" type="slidenum">
              <a:rPr lang="en-US" smtClean="0"/>
              <a:t>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84E7BD-4B68-9E95-B097-E3F0B7542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GCH &amp; JMC. Education material for 2024-25 QC UFV students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02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D678E-1F73-0C69-CA27-6990BC09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620C-84CA-4A1F-9C6E-0DFBC8A114A6}" type="slidenum">
              <a:rPr lang="en-US" smtClean="0"/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E5F83-3C9E-D5DC-C15B-791A26DF9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GCH &amp; JMC. Education material for 2024-25 QC UFV students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F2659-6802-E6AA-4B75-32C80E64D1C1}"/>
              </a:ext>
            </a:extLst>
          </p:cNvPr>
          <p:cNvSpPr txBox="1"/>
          <p:nvPr/>
        </p:nvSpPr>
        <p:spPr>
          <a:xfrm>
            <a:off x="1074420" y="891540"/>
            <a:ext cx="6549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1. </a:t>
            </a:r>
            <a:r>
              <a:rPr lang="es-ES" sz="4400" dirty="0" err="1"/>
              <a:t>About</a:t>
            </a:r>
            <a:r>
              <a:rPr lang="es-ES" sz="4400" dirty="0"/>
              <a:t> </a:t>
            </a:r>
            <a:r>
              <a:rPr lang="es-ES" sz="4400" dirty="0" err="1"/>
              <a:t>this</a:t>
            </a:r>
            <a:r>
              <a:rPr lang="es-ES" sz="4400" dirty="0"/>
              <a:t> </a:t>
            </a:r>
            <a:r>
              <a:rPr lang="es-ES" sz="4400" dirty="0" err="1"/>
              <a:t>course</a:t>
            </a:r>
            <a:r>
              <a:rPr lang="es-ES" sz="4400" dirty="0"/>
              <a:t>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0051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0013BD14-417D-758B-3CA3-0A61CB8ED7D0}"/>
              </a:ext>
            </a:extLst>
          </p:cNvPr>
          <p:cNvSpPr txBox="1"/>
          <p:nvPr/>
        </p:nvSpPr>
        <p:spPr>
          <a:xfrm>
            <a:off x="439783" y="299330"/>
            <a:ext cx="8384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Why</a:t>
            </a: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this</a:t>
            </a: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is</a:t>
            </a: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a </a:t>
            </a:r>
            <a:r>
              <a:rPr kumimoji="0" lang="es-E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very</a:t>
            </a: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useful</a:t>
            </a: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course</a:t>
            </a: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for</a:t>
            </a: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you</a:t>
            </a: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!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0BD298-2D71-8661-E05B-EFBB93BE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620C-84CA-4A1F-9C6E-0DFBC8A114A6}" type="slidenum">
              <a:rPr lang="en-US" smtClean="0"/>
              <a:t>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316127-C190-0F6A-DDE1-51D3A7139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GCH &amp; JMC. Education material for 2024-25 QC UFV students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0F53532-23F0-D2D3-0582-84B4D0278AEE}"/>
              </a:ext>
            </a:extLst>
          </p:cNvPr>
          <p:cNvSpPr txBox="1"/>
          <p:nvPr/>
        </p:nvSpPr>
        <p:spPr>
          <a:xfrm>
            <a:off x="992233" y="1000370"/>
            <a:ext cx="9957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Yes, I 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know</a:t>
            </a:r>
            <a:r>
              <a:rPr lang="es-ES" sz="2400" kern="0" dirty="0">
                <a:solidFill>
                  <a:prstClr val="white"/>
                </a:solidFill>
              </a:rPr>
              <a:t>, QC </a:t>
            </a:r>
            <a:r>
              <a:rPr lang="es-ES" sz="2400" kern="0" dirty="0" err="1">
                <a:solidFill>
                  <a:prstClr val="white"/>
                </a:solidFill>
              </a:rPr>
              <a:t>is</a:t>
            </a:r>
            <a:r>
              <a:rPr lang="es-ES" sz="2400" kern="0" dirty="0">
                <a:solidFill>
                  <a:prstClr val="white"/>
                </a:solidFill>
              </a:rPr>
              <a:t> </a:t>
            </a:r>
            <a:r>
              <a:rPr lang="es-ES" sz="2400" kern="0" dirty="0" err="1">
                <a:solidFill>
                  <a:prstClr val="white"/>
                </a:solidFill>
              </a:rPr>
              <a:t>great</a:t>
            </a:r>
            <a:r>
              <a:rPr lang="es-ES" sz="2400" kern="0" dirty="0">
                <a:solidFill>
                  <a:prstClr val="white"/>
                </a:solidFill>
              </a:rPr>
              <a:t> and has a </a:t>
            </a:r>
            <a:r>
              <a:rPr lang="es-ES" sz="2400" kern="0" dirty="0" err="1">
                <a:solidFill>
                  <a:prstClr val="white"/>
                </a:solidFill>
              </a:rPr>
              <a:t>huge</a:t>
            </a:r>
            <a:r>
              <a:rPr lang="es-ES" sz="2400" kern="0" dirty="0">
                <a:solidFill>
                  <a:prstClr val="white"/>
                </a:solidFill>
              </a:rPr>
              <a:t> </a:t>
            </a:r>
            <a:r>
              <a:rPr lang="es-ES" sz="2400" kern="0" dirty="0" err="1">
                <a:solidFill>
                  <a:prstClr val="white"/>
                </a:solidFill>
              </a:rPr>
              <a:t>talent</a:t>
            </a:r>
            <a:r>
              <a:rPr lang="es-ES" sz="2400" kern="0" dirty="0">
                <a:solidFill>
                  <a:prstClr val="white"/>
                </a:solidFill>
              </a:rPr>
              <a:t> </a:t>
            </a:r>
            <a:r>
              <a:rPr lang="es-ES" sz="2400" kern="0" dirty="0" err="1">
                <a:solidFill>
                  <a:prstClr val="white"/>
                </a:solidFill>
              </a:rPr>
              <a:t>demand</a:t>
            </a:r>
            <a:r>
              <a:rPr lang="es-ES" sz="2400" kern="0" dirty="0">
                <a:solidFill>
                  <a:prstClr val="white"/>
                </a:solidFill>
              </a:rPr>
              <a:t>… </a:t>
            </a:r>
            <a:r>
              <a:rPr lang="es-ES" sz="2400" kern="0" dirty="0" err="1">
                <a:solidFill>
                  <a:prstClr val="white"/>
                </a:solidFill>
              </a:rPr>
              <a:t>Anything</a:t>
            </a:r>
            <a:r>
              <a:rPr lang="es-ES" sz="2400" kern="0" dirty="0">
                <a:solidFill>
                  <a:prstClr val="white"/>
                </a:solidFill>
              </a:rPr>
              <a:t> </a:t>
            </a:r>
            <a:r>
              <a:rPr lang="es-ES" sz="2400" kern="0" dirty="0" err="1">
                <a:solidFill>
                  <a:prstClr val="white"/>
                </a:solidFill>
              </a:rPr>
              <a:t>else</a:t>
            </a:r>
            <a:r>
              <a:rPr lang="es-ES" sz="2400" kern="0" dirty="0">
                <a:solidFill>
                  <a:prstClr val="white"/>
                </a:solidFill>
              </a:rPr>
              <a:t>?</a:t>
            </a: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BCA20D4E-0BB2-BCDE-CCB5-CF099A9B274E}"/>
              </a:ext>
            </a:extLst>
          </p:cNvPr>
          <p:cNvSpPr txBox="1"/>
          <p:nvPr/>
        </p:nvSpPr>
        <p:spPr>
          <a:xfrm>
            <a:off x="1110343" y="1998590"/>
            <a:ext cx="9222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You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Will 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see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Machine 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Learning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algorithms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: SVM, NN 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algorithms</a:t>
            </a: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400" kern="0" dirty="0" err="1">
                <a:solidFill>
                  <a:prstClr val="white"/>
                </a:solidFill>
              </a:rPr>
              <a:t>You</a:t>
            </a:r>
            <a:r>
              <a:rPr lang="es-ES" sz="2400" kern="0" dirty="0">
                <a:solidFill>
                  <a:prstClr val="white"/>
                </a:solidFill>
              </a:rPr>
              <a:t> Will </a:t>
            </a:r>
            <a:r>
              <a:rPr lang="es-ES" sz="2400" kern="0" dirty="0" err="1">
                <a:solidFill>
                  <a:prstClr val="white"/>
                </a:solidFill>
              </a:rPr>
              <a:t>manage</a:t>
            </a:r>
            <a:r>
              <a:rPr lang="es-ES" sz="2400" kern="0" dirty="0">
                <a:solidFill>
                  <a:prstClr val="white"/>
                </a:solidFill>
              </a:rPr>
              <a:t> Python </a:t>
            </a:r>
            <a:r>
              <a:rPr lang="es-ES" sz="2400" kern="0" dirty="0" err="1">
                <a:solidFill>
                  <a:prstClr val="white"/>
                </a:solidFill>
              </a:rPr>
              <a:t>libraries</a:t>
            </a:r>
            <a:endParaRPr lang="es-ES" sz="2400" kern="0" dirty="0">
              <a:solidFill>
                <a:prstClr val="white"/>
              </a:solidFill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ES" sz="2400" kern="0" dirty="0" err="1">
                <a:solidFill>
                  <a:prstClr val="white"/>
                </a:solidFill>
              </a:rPr>
              <a:t>You</a:t>
            </a:r>
            <a:r>
              <a:rPr lang="es-ES" sz="2400" kern="0" dirty="0">
                <a:solidFill>
                  <a:prstClr val="white"/>
                </a:solidFill>
              </a:rPr>
              <a:t> Will </a:t>
            </a:r>
            <a:r>
              <a:rPr lang="es-ES" sz="2400" kern="0" dirty="0" err="1">
                <a:solidFill>
                  <a:prstClr val="white"/>
                </a:solidFill>
              </a:rPr>
              <a:t>manage</a:t>
            </a:r>
            <a:r>
              <a:rPr lang="es-ES" sz="2400" kern="0" dirty="0">
                <a:solidFill>
                  <a:prstClr val="white"/>
                </a:solidFill>
              </a:rPr>
              <a:t> </a:t>
            </a:r>
            <a:r>
              <a:rPr lang="es-ES" sz="2400" kern="0" dirty="0" err="1">
                <a:solidFill>
                  <a:prstClr val="white"/>
                </a:solidFill>
              </a:rPr>
              <a:t>different</a:t>
            </a:r>
            <a:r>
              <a:rPr lang="es-ES" sz="2400" kern="0" dirty="0">
                <a:solidFill>
                  <a:prstClr val="white"/>
                </a:solidFill>
              </a:rPr>
              <a:t> </a:t>
            </a:r>
            <a:r>
              <a:rPr lang="es-ES" sz="2400" kern="0" dirty="0" err="1">
                <a:solidFill>
                  <a:prstClr val="white"/>
                </a:solidFill>
              </a:rPr>
              <a:t>environments</a:t>
            </a:r>
            <a:r>
              <a:rPr lang="es-ES" sz="2400" kern="0" dirty="0">
                <a:solidFill>
                  <a:prstClr val="white"/>
                </a:solidFill>
              </a:rPr>
              <a:t>: </a:t>
            </a:r>
            <a:r>
              <a:rPr lang="es-ES" sz="2400" kern="0" dirty="0" err="1">
                <a:solidFill>
                  <a:prstClr val="white"/>
                </a:solidFill>
              </a:rPr>
              <a:t>Kaggle</a:t>
            </a:r>
            <a:r>
              <a:rPr lang="es-ES" sz="2400" kern="0" dirty="0">
                <a:solidFill>
                  <a:prstClr val="white"/>
                </a:solidFill>
              </a:rPr>
              <a:t>, </a:t>
            </a:r>
            <a:r>
              <a:rPr lang="es-ES" sz="2400" kern="0" dirty="0" err="1">
                <a:solidFill>
                  <a:prstClr val="white"/>
                </a:solidFill>
              </a:rPr>
              <a:t>Colab</a:t>
            </a:r>
            <a:endParaRPr lang="es-ES" sz="2400" kern="0" dirty="0">
              <a:solidFill>
                <a:prstClr val="white"/>
              </a:solidFill>
            </a:endParaRP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You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Will 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manage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real use case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4482429-45F3-C967-67C4-54A977BBD736}"/>
              </a:ext>
            </a:extLst>
          </p:cNvPr>
          <p:cNvSpPr txBox="1"/>
          <p:nvPr/>
        </p:nvSpPr>
        <p:spPr>
          <a:xfrm>
            <a:off x="702673" y="5042780"/>
            <a:ext cx="786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That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is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: 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you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will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be 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prepared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be flexible 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for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your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first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job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.</a:t>
            </a:r>
          </a:p>
        </p:txBody>
      </p:sp>
      <p:pic>
        <p:nvPicPr>
          <p:cNvPr id="1026" name="Picture 2" descr="Free Never Stop Learning photo and picture">
            <a:extLst>
              <a:ext uri="{FF2B5EF4-FFF2-40B4-BE49-F238E27FC236}">
                <a16:creationId xmlns:a16="http://schemas.microsoft.com/office/drawing/2014/main" id="{97440CE5-564F-F230-7031-66DF7564D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20" y="4249096"/>
            <a:ext cx="3177858" cy="17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066469E0-1D29-4101-D2B4-F854F5415399}"/>
              </a:ext>
            </a:extLst>
          </p:cNvPr>
          <p:cNvSpPr txBox="1"/>
          <p:nvPr/>
        </p:nvSpPr>
        <p:spPr>
          <a:xfrm>
            <a:off x="477883" y="4235060"/>
            <a:ext cx="786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AI </a:t>
            </a:r>
            <a:r>
              <a:rPr kumimoji="0" lang="es-ES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moves</a:t>
            </a: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lang="es-ES" kern="0" dirty="0" err="1">
                <a:solidFill>
                  <a:prstClr val="white"/>
                </a:solidFill>
              </a:rPr>
              <a:t>very</a:t>
            </a:r>
            <a:r>
              <a:rPr lang="es-ES" kern="0" dirty="0">
                <a:solidFill>
                  <a:prstClr val="white"/>
                </a:solidFill>
              </a:rPr>
              <a:t> </a:t>
            </a:r>
            <a:r>
              <a:rPr lang="es-ES" kern="0" dirty="0" err="1">
                <a:solidFill>
                  <a:prstClr val="white"/>
                </a:solidFill>
              </a:rPr>
              <a:t>fast</a:t>
            </a:r>
            <a:r>
              <a:rPr lang="es-ES" kern="0" dirty="0">
                <a:solidFill>
                  <a:prstClr val="white"/>
                </a:solidFill>
              </a:rPr>
              <a:t>: </a:t>
            </a:r>
            <a:r>
              <a:rPr lang="es-ES" kern="0" dirty="0" err="1">
                <a:solidFill>
                  <a:prstClr val="white"/>
                </a:solidFill>
              </a:rPr>
              <a:t>ChatGPT</a:t>
            </a:r>
            <a:r>
              <a:rPr lang="es-ES" kern="0" dirty="0">
                <a:solidFill>
                  <a:prstClr val="white"/>
                </a:solidFill>
              </a:rPr>
              <a:t>, Generative ML…</a:t>
            </a:r>
          </a:p>
        </p:txBody>
      </p:sp>
    </p:spTree>
    <p:extLst>
      <p:ext uri="{BB962C8B-B14F-4D97-AF65-F5344CB8AC3E}">
        <p14:creationId xmlns:p14="http://schemas.microsoft.com/office/powerpoint/2010/main" val="286291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0013BD14-417D-758B-3CA3-0A61CB8ED7D0}"/>
              </a:ext>
            </a:extLst>
          </p:cNvPr>
          <p:cNvSpPr txBox="1"/>
          <p:nvPr/>
        </p:nvSpPr>
        <p:spPr>
          <a:xfrm>
            <a:off x="439783" y="299330"/>
            <a:ext cx="810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Machine </a:t>
            </a:r>
            <a:r>
              <a:rPr kumimoji="0" lang="es-E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Learning</a:t>
            </a: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Platforms</a:t>
            </a: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0BD298-2D71-8661-E05B-EFBB93BE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620C-84CA-4A1F-9C6E-0DFBC8A114A6}" type="slidenum">
              <a:rPr lang="en-US" smtClean="0"/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316127-C190-0F6A-DDE1-51D3A7139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GCH &amp; JMC. Education material for 2024-25 QC UFV students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C93A1-8985-0566-4DCC-3A218ACA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764" y="1245780"/>
            <a:ext cx="917021" cy="917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B0CF90-8B59-ABA5-4382-550E019DA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74" y="1427910"/>
            <a:ext cx="749691" cy="709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76997-2A9A-C3FA-0902-FA4D2C5F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469" y="292934"/>
            <a:ext cx="2229161" cy="6249272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E3494FCE-B049-5998-9FA1-018EF058FFED}"/>
              </a:ext>
            </a:extLst>
          </p:cNvPr>
          <p:cNvSpPr txBox="1"/>
          <p:nvPr/>
        </p:nvSpPr>
        <p:spPr>
          <a:xfrm>
            <a:off x="908413" y="4025510"/>
            <a:ext cx="7698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Real </a:t>
            </a: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life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: </a:t>
            </a: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Multiple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platforms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and </a:t>
            </a: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multiple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“</a:t>
            </a: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Ooops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!”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Multiple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: </a:t>
            </a:r>
            <a:r>
              <a:rPr lang="es-ES" sz="2800" kern="0" dirty="0" err="1">
                <a:solidFill>
                  <a:prstClr val="white"/>
                </a:solidFill>
              </a:rPr>
              <a:t>You</a:t>
            </a:r>
            <a:r>
              <a:rPr lang="es-ES" sz="2800" kern="0" dirty="0">
                <a:solidFill>
                  <a:prstClr val="white"/>
                </a:solidFill>
              </a:rPr>
              <a:t> </a:t>
            </a:r>
            <a:r>
              <a:rPr lang="es-ES" sz="2800" kern="0" dirty="0" err="1">
                <a:solidFill>
                  <a:prstClr val="white"/>
                </a:solidFill>
              </a:rPr>
              <a:t>have</a:t>
            </a:r>
            <a:r>
              <a:rPr lang="es-ES" sz="2800" kern="0" dirty="0">
                <a:solidFill>
                  <a:prstClr val="white"/>
                </a:solidFill>
              </a:rPr>
              <a:t> </a:t>
            </a:r>
            <a:r>
              <a:rPr lang="es-ES" sz="2800" kern="0" dirty="0" err="1">
                <a:solidFill>
                  <a:prstClr val="white"/>
                </a:solidFill>
              </a:rPr>
              <a:t>to</a:t>
            </a:r>
            <a:r>
              <a:rPr lang="es-ES" sz="2800" kern="0" dirty="0">
                <a:solidFill>
                  <a:prstClr val="white"/>
                </a:solidFill>
              </a:rPr>
              <a:t> </a:t>
            </a:r>
            <a:r>
              <a:rPr lang="es-ES" sz="2800" kern="0" dirty="0" err="1">
                <a:solidFill>
                  <a:prstClr val="white"/>
                </a:solidFill>
              </a:rPr>
              <a:t>solve</a:t>
            </a:r>
            <a:r>
              <a:rPr lang="es-ES" sz="2800" kern="0" dirty="0">
                <a:solidFill>
                  <a:prstClr val="white"/>
                </a:solidFill>
              </a:rPr>
              <a:t> </a:t>
            </a:r>
            <a:r>
              <a:rPr lang="es-ES" sz="2800" kern="0" dirty="0" err="1">
                <a:solidFill>
                  <a:prstClr val="white"/>
                </a:solidFill>
              </a:rPr>
              <a:t>your</a:t>
            </a:r>
            <a:r>
              <a:rPr lang="es-ES" sz="2800" kern="0" dirty="0">
                <a:solidFill>
                  <a:prstClr val="white"/>
                </a:solidFill>
              </a:rPr>
              <a:t> “</a:t>
            </a:r>
            <a:r>
              <a:rPr lang="es-ES" sz="2800" kern="0" dirty="0" err="1">
                <a:solidFill>
                  <a:prstClr val="white"/>
                </a:solidFill>
              </a:rPr>
              <a:t>Ooops</a:t>
            </a:r>
            <a:r>
              <a:rPr lang="es-ES" sz="2800" kern="0" dirty="0">
                <a:solidFill>
                  <a:prstClr val="white"/>
                </a:solidFill>
              </a:rPr>
              <a:t>!”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Learn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to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solve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by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es-E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yourself</a:t>
            </a:r>
            <a:r>
              <a:rPr kumimoji="0" lang="es-E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BCDB8-1A90-98A8-44DD-74D71EFB003A}"/>
              </a:ext>
            </a:extLst>
          </p:cNvPr>
          <p:cNvSpPr txBox="1"/>
          <p:nvPr/>
        </p:nvSpPr>
        <p:spPr>
          <a:xfrm>
            <a:off x="1108710" y="2480310"/>
            <a:ext cx="528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400" dirty="0" err="1"/>
              <a:t>Kaggle</a:t>
            </a:r>
            <a:endParaRPr lang="es-E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2400" dirty="0" err="1"/>
              <a:t>Colab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0866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0013BD14-417D-758B-3CA3-0A61CB8ED7D0}"/>
              </a:ext>
            </a:extLst>
          </p:cNvPr>
          <p:cNvSpPr txBox="1"/>
          <p:nvPr/>
        </p:nvSpPr>
        <p:spPr>
          <a:xfrm>
            <a:off x="439783" y="299330"/>
            <a:ext cx="433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IBM Quantum </a:t>
            </a:r>
            <a:r>
              <a:rPr kumimoji="0" lang="es-E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Platform</a:t>
            </a:r>
            <a:endParaRPr kumimoji="0" lang="es-E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0BD298-2D71-8661-E05B-EFBB93BE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620C-84CA-4A1F-9C6E-0DFBC8A114A6}" type="slidenum">
              <a:rPr lang="en-US" smtClean="0"/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316127-C190-0F6A-DDE1-51D3A7139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GCH &amp; JMC. Education material for 2024-25 QC UFV students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44C58-50B3-F3E1-2F3C-F7433F0DE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19" y="301872"/>
            <a:ext cx="3298831" cy="724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0EA043-967E-E870-4B23-F3FF73BE4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060" y="1405891"/>
            <a:ext cx="7019680" cy="453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0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9F3C93-0879-4F8E-834D-B0F2E6BF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620C-84CA-4A1F-9C6E-0DFBC8A114A6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F6B7B-A759-FDCE-1FA0-7D22EC39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GCH &amp; JMC. Education material for 2024-25 QC UFV students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57C2C-3706-3DB2-1BEA-2E461BE49741}"/>
              </a:ext>
            </a:extLst>
          </p:cNvPr>
          <p:cNvSpPr txBox="1"/>
          <p:nvPr/>
        </p:nvSpPr>
        <p:spPr>
          <a:xfrm>
            <a:off x="1108710" y="788670"/>
            <a:ext cx="9898380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dirty="0"/>
              <a:t>Course “blocks”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SVM (classic ML)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QSVM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Neural networks (Classic ML)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Quantum Neural networks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000" dirty="0"/>
              <a:t>Project management and design thinking in QC (Professor </a:t>
            </a:r>
            <a:r>
              <a:rPr lang="en-GB" sz="2000" dirty="0" err="1"/>
              <a:t>J.Machin</a:t>
            </a:r>
            <a:r>
              <a:rPr lang="en-GB" sz="2000" dirty="0"/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GB" sz="2000" dirty="0"/>
          </a:p>
          <a:p>
            <a:pPr>
              <a:lnSpc>
                <a:spcPct val="200000"/>
              </a:lnSpc>
            </a:pPr>
            <a:r>
              <a:rPr lang="en-GB" sz="2000" dirty="0"/>
              <a:t>Block 5 for PM and DS will be run on-line during the other first 4 blocks (J. </a:t>
            </a:r>
            <a:r>
              <a:rPr lang="en-GB" sz="2000" dirty="0" err="1"/>
              <a:t>Machín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994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9D678E-1F73-0C69-CA27-6990BC09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620C-84CA-4A1F-9C6E-0DFBC8A114A6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E5F83-3C9E-D5DC-C15B-791A26DF9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GCH &amp; JMC. Education material for 2024-25 QC UFV students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F2659-6802-E6AA-4B75-32C80E64D1C1}"/>
              </a:ext>
            </a:extLst>
          </p:cNvPr>
          <p:cNvSpPr txBox="1"/>
          <p:nvPr/>
        </p:nvSpPr>
        <p:spPr>
          <a:xfrm>
            <a:off x="1074420" y="891540"/>
            <a:ext cx="65493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2. </a:t>
            </a:r>
            <a:r>
              <a:rPr lang="es-ES" sz="4400" dirty="0" err="1"/>
              <a:t>About</a:t>
            </a:r>
            <a:r>
              <a:rPr lang="es-ES" sz="4400" dirty="0"/>
              <a:t> </a:t>
            </a:r>
            <a:r>
              <a:rPr lang="es-ES" sz="4400" dirty="0" err="1"/>
              <a:t>us</a:t>
            </a:r>
            <a:r>
              <a:rPr lang="es-ES" sz="4400" dirty="0"/>
              <a:t> and </a:t>
            </a:r>
            <a:r>
              <a:rPr lang="es-ES" sz="4400" dirty="0" err="1"/>
              <a:t>logistics</a:t>
            </a:r>
            <a:r>
              <a:rPr lang="es-ES" sz="4400" dirty="0"/>
              <a:t>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5849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1D9ED8-1923-02C1-1B3E-17CBBEE6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7" y="552264"/>
            <a:ext cx="7819671" cy="1343586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6C769C-A315-86B2-3B80-8D609082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303" y="1921018"/>
            <a:ext cx="5932424" cy="1563344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A9CF5-F80A-34DE-7438-A207B630A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623" y="5460532"/>
            <a:ext cx="7353783" cy="519837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A4C1C-2C3B-11F3-DE80-9E97E9E3C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623" y="6005620"/>
            <a:ext cx="4277928" cy="530838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CF41F0-0EC5-85A5-5544-DAF835CE1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27" y="3836305"/>
            <a:ext cx="2362830" cy="554408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C1EB7C-AE57-BD9F-08A1-D08069FD4B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9623" y="4415964"/>
            <a:ext cx="5296639" cy="1019317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4654B9-2645-9A83-0ACC-EC2EC2357996}"/>
              </a:ext>
            </a:extLst>
          </p:cNvPr>
          <p:cNvSpPr txBox="1"/>
          <p:nvPr/>
        </p:nvSpPr>
        <p:spPr>
          <a:xfrm>
            <a:off x="231112" y="90435"/>
            <a:ext cx="49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convivencia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524D914-9B45-9876-8307-E168C376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620C-84CA-4A1F-9C6E-0DFBC8A114A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43EFFD-781A-1644-0FE3-2DD847920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GCH &amp; JMC. Education material for 2024-25 QC UFV students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8DB33-22C0-33C0-26BA-BB70AE475CC3}"/>
              </a:ext>
            </a:extLst>
          </p:cNvPr>
          <p:cNvSpPr txBox="1"/>
          <p:nvPr/>
        </p:nvSpPr>
        <p:spPr>
          <a:xfrm>
            <a:off x="8115300" y="4046220"/>
            <a:ext cx="3817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bg1"/>
                </a:solidFill>
              </a:rPr>
              <a:t>ChatGPT</a:t>
            </a:r>
            <a:r>
              <a:rPr lang="es-ES" sz="2400" b="1" dirty="0">
                <a:solidFill>
                  <a:schemeClr val="bg1"/>
                </a:solidFill>
              </a:rPr>
              <a:t> / </a:t>
            </a:r>
            <a:r>
              <a:rPr lang="es-ES" sz="2400" b="1" dirty="0" err="1">
                <a:solidFill>
                  <a:schemeClr val="bg1"/>
                </a:solidFill>
              </a:rPr>
              <a:t>Geminis</a:t>
            </a:r>
            <a:r>
              <a:rPr lang="es-ES" sz="2400" b="1" dirty="0">
                <a:solidFill>
                  <a:schemeClr val="bg1"/>
                </a:solidFill>
              </a:rPr>
              <a:t> … </a:t>
            </a:r>
          </a:p>
          <a:p>
            <a:r>
              <a:rPr lang="es-ES" sz="2400" b="1" dirty="0">
                <a:solidFill>
                  <a:schemeClr val="bg1"/>
                </a:solidFill>
              </a:rPr>
              <a:t>Balance </a:t>
            </a:r>
            <a:r>
              <a:rPr lang="es-ES" sz="2400" b="1" dirty="0" err="1">
                <a:solidFill>
                  <a:schemeClr val="bg1"/>
                </a:solidFill>
              </a:rPr>
              <a:t>Help</a:t>
            </a:r>
            <a:r>
              <a:rPr lang="es-ES" sz="2400" b="1" dirty="0">
                <a:solidFill>
                  <a:schemeClr val="bg1"/>
                </a:solidFill>
              </a:rPr>
              <a:t> and </a:t>
            </a:r>
            <a:r>
              <a:rPr lang="es-ES" sz="2400" b="1" dirty="0" err="1">
                <a:solidFill>
                  <a:schemeClr val="bg1"/>
                </a:solidFill>
              </a:rPr>
              <a:t>danger</a:t>
            </a:r>
            <a:r>
              <a:rPr lang="es-ES" sz="2400" b="1" dirty="0">
                <a:solidFill>
                  <a:schemeClr val="bg1"/>
                </a:solidFill>
              </a:rPr>
              <a:t> !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3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C0BA1222-390E-A3C4-75A6-5D62EFB1062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2E8AF4C-7E24-444C-9660-7E8881B09B4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2838A-5800-8F9F-DA1A-EDB6A7DF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6" y="166866"/>
            <a:ext cx="6483936" cy="9007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6B12D16-BBB9-0DDD-216B-FBA6FB8D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620C-84CA-4A1F-9C6E-0DFBC8A114A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DEC3DF-5463-D962-8025-EA94056AC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GCH &amp; JMC. Education material for 2024-25 QC UFV students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9F160B-0C10-7763-4EF2-06240CA3B473}"/>
              </a:ext>
            </a:extLst>
          </p:cNvPr>
          <p:cNvSpPr/>
          <p:nvPr/>
        </p:nvSpPr>
        <p:spPr>
          <a:xfrm rot="20621225">
            <a:off x="6915150" y="1291590"/>
            <a:ext cx="409194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 </a:t>
            </a:r>
            <a:r>
              <a:rPr lang="es-ES" dirty="0" err="1"/>
              <a:t>hour</a:t>
            </a:r>
            <a:r>
              <a:rPr lang="es-ES" dirty="0"/>
              <a:t> in </a:t>
            </a:r>
            <a:r>
              <a:rPr lang="es-ES" dirty="0" err="1"/>
              <a:t>classroom</a:t>
            </a:r>
            <a:endParaRPr lang="es-ES" dirty="0"/>
          </a:p>
          <a:p>
            <a:pPr algn="ctr"/>
            <a:r>
              <a:rPr lang="es-ES" dirty="0"/>
              <a:t>1,5 </a:t>
            </a:r>
            <a:r>
              <a:rPr lang="es-ES" dirty="0" err="1"/>
              <a:t>hours</a:t>
            </a:r>
            <a:r>
              <a:rPr lang="es-ES" dirty="0"/>
              <a:t> </a:t>
            </a:r>
            <a:r>
              <a:rPr lang="es-ES" dirty="0" err="1"/>
              <a:t>student</a:t>
            </a:r>
            <a:r>
              <a:rPr lang="es-ES" dirty="0"/>
              <a:t> </a:t>
            </a:r>
            <a:r>
              <a:rPr lang="es-ES" dirty="0" err="1"/>
              <a:t>autonomour</a:t>
            </a:r>
            <a:r>
              <a:rPr lang="es-ES" dirty="0"/>
              <a:t> </a:t>
            </a:r>
            <a:r>
              <a:rPr lang="es-ES" dirty="0" err="1"/>
              <a:t>work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9F8D9F-F95C-C347-CE42-7A4000DFD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9" y="1209166"/>
            <a:ext cx="6084093" cy="119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018FF1-C56E-97AC-4253-84F2D8866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2459024"/>
            <a:ext cx="5978363" cy="38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6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632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IBM Plex Sans Light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MACHIN CEDRES</dc:creator>
  <cp:lastModifiedBy>JAVIER MACHIN CEDRES</cp:lastModifiedBy>
  <cp:revision>173</cp:revision>
  <dcterms:created xsi:type="dcterms:W3CDTF">2024-02-03T06:25:28Z</dcterms:created>
  <dcterms:modified xsi:type="dcterms:W3CDTF">2024-09-10T13:17:09Z</dcterms:modified>
</cp:coreProperties>
</file>