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3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35DDE-DAC3-E22A-05B4-A6F56ECC1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B2DF9F-8B59-D3D1-56B9-5AAC819AC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9DCC0-0BAE-7F53-23E8-9CE50530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E77CA-B206-C767-65CD-01D9C6FD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0B8D0-4054-DD4E-86DB-72F55AE7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87342-D3CF-5340-BD3B-B202FD87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5DA1BB-AAA5-11DA-3CD8-F9960418E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021E1-26B5-C2B7-0295-99B6883C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B924C-40A6-3ECE-E9E0-70CCE82E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62F20-3CDC-28DE-6FB1-FACA43C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7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7F0AAE-AEF5-15C4-CE54-D3B2BAEF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A6C94-F7D5-9960-8185-07D9E6CF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BCE70-35F5-461F-5F2C-A2574965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C1E5C-0252-6ACC-DABF-E31E49B7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8F59C-CD05-F19A-42A5-A2CED14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3CF65-4C0C-DED0-8497-32D0B836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E5E27-AB0C-3961-4AA3-02E86842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2DCBC-DBBA-CB4F-CDC0-C1B4DC13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F1172-33E9-7D4B-803B-77BC04A9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7C9BF-1DC5-FBBF-E40B-E3030310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8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E347-477A-F524-4C1E-32E0AEF0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E5AA6-774B-5DAD-8417-ABC1126F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64EDF-BAC2-3264-7A0C-7178EFA3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EE853-F5E5-D6E4-E053-9B4AB1C5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A2D4D-20FB-03C7-0C7F-210C6830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8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86A1F-CD16-F77C-FF84-5E5A269F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A97A0-5579-2A51-A4B7-AF8A08297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A0A53-225D-1FFB-711E-9207AE0FE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CCEF9-DF25-CB5A-697A-2475D300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7BEDC-7A82-99B9-9C08-F37A9A24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7BB63-0AEF-5D51-B40B-46D7DE1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0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8760-7AB4-55CC-0795-65E239A6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07A29-49A9-5828-65A6-F08846BE9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39226-D7F0-9231-E740-855072C6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50D55-58A7-C38B-85BD-A7E1631A2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EC0992-66EB-9CB9-8549-2F2C0F480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B0E66F-7FB8-CBB3-6C89-9005AF47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39F74F-71D4-408B-0DB8-F64265FA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F75C66-AB1D-B39F-3CB2-AA406BC9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22046-6986-3DED-4B10-7E4C16B5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E011A-53AB-A56F-A8BD-8567BC05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71ED8F-5F2B-BB19-A251-B6AF92BA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1D30A4-E1A5-665A-F187-198A160E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7D5413-DBBA-59BA-1159-F8156C7D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381AF6-FB1E-F109-8AFE-750A5E9B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D22AC3-877D-4F6D-E0EE-0D61F0CF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0BA06-473A-217F-D044-3C4625A9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81329-5FCA-E10C-24B7-71B3E0994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E6F3A-47BF-2B1D-78AB-F04C20897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6844E-E57E-C509-F483-AC14CCBF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594F9-8FEE-7D00-65D3-2BA3D870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2E998-B53E-3622-598F-2377E747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C1591-2D59-50F0-8D25-653DD570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620EBA-38D4-4CEC-70C3-9C79CB7C9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E9939-43A4-2D64-F130-65AD04F72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EB010-55F5-7FDD-8415-497725E8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9CF87-AEE9-B973-5830-8F1A94E9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A7B2C-4B3A-2176-4E76-EF9F0C9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4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B057EB-631D-8C3B-51D6-7F69CF48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203C4-B8DF-BD76-6B81-C2A70ABA6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BA3A2-8055-B452-E38B-D646A5333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0546D-BEF8-4557-9DD2-08E9D966A3D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69DEF-3452-06AC-1C79-E82F9B4EC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4CD99-C356-F8E2-CFD0-7120FB32A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C257B-5683-4DBC-8805-62082AA90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0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3FB0B-7EE1-4E0B-3183-EEDCD86B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77" y="561924"/>
            <a:ext cx="9144000" cy="2387600"/>
          </a:xfrm>
        </p:spPr>
        <p:txBody>
          <a:bodyPr/>
          <a:lstStyle/>
          <a:p>
            <a:r>
              <a:rPr lang="en-US" altLang="zh-CN" b="0" i="0" dirty="0">
                <a:effectLst/>
                <a:latin typeface="Inter"/>
              </a:rPr>
              <a:t>NLP Pretrained Models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A5673-9115-BF1B-1281-CC310AAA5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0" i="0" dirty="0">
                <a:effectLst/>
                <a:latin typeface="Inter"/>
              </a:rPr>
              <a:t>自然语言处理（</a:t>
            </a:r>
            <a:r>
              <a:rPr lang="en-US" altLang="zh-CN" sz="2400" b="0" i="0" dirty="0">
                <a:effectLst/>
                <a:latin typeface="Inter"/>
              </a:rPr>
              <a:t>NLP</a:t>
            </a:r>
            <a:r>
              <a:rPr lang="zh-CN" altLang="en-US" sz="2400" b="0" i="0" dirty="0">
                <a:effectLst/>
                <a:latin typeface="Inter"/>
              </a:rPr>
              <a:t>）预训练模型是在大规模文本数据上预先进行训练的模型，能够学习到通用的语言知识和模式，可应用于多种 </a:t>
            </a:r>
            <a:r>
              <a:rPr lang="en-US" altLang="zh-CN" sz="2400" b="0" i="0" dirty="0">
                <a:effectLst/>
                <a:latin typeface="Inter"/>
              </a:rPr>
              <a:t>NLP </a:t>
            </a:r>
            <a:r>
              <a:rPr lang="zh-CN" altLang="en-US" sz="2400" b="0" i="0" dirty="0">
                <a:effectLst/>
                <a:latin typeface="Inter"/>
              </a:rPr>
              <a:t>任务并提升效果。</a:t>
            </a:r>
            <a:endParaRPr lang="en-US" altLang="zh-CN" sz="2400" b="0" i="0" dirty="0">
              <a:effectLst/>
              <a:latin typeface="Inter"/>
            </a:endParaRPr>
          </a:p>
          <a:p>
            <a:r>
              <a:rPr lang="en-US" altLang="zh-CN" dirty="0">
                <a:latin typeface="Inter"/>
              </a:rPr>
              <a:t>                                                                                       —  VADER                      </a:t>
            </a:r>
          </a:p>
          <a:p>
            <a:r>
              <a:rPr lang="en-US" altLang="zh-CN" dirty="0">
                <a:latin typeface="Inter"/>
              </a:rPr>
              <a:t>                                                                                             —  Word2Vec</a:t>
            </a:r>
          </a:p>
          <a:p>
            <a:pPr algn="l"/>
            <a:endParaRPr lang="en-US" altLang="zh-CN" dirty="0">
              <a:latin typeface="Inter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95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7C1967-E433-1858-A55C-3B8851AC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09" y="591010"/>
            <a:ext cx="5221185" cy="21021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altLang="zh-CN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ADER </a:t>
            </a:r>
            <a:r>
              <a:rPr lang="zh-CN" alt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模型</a:t>
            </a:r>
            <a:b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zh-CN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48B4D-F7F7-9031-64A6-0DE02535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546" y="2153265"/>
            <a:ext cx="5221185" cy="34117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zh-CN" altLang="en-US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原理：</a:t>
            </a:r>
            <a:endParaRPr lang="en-US" altLang="zh-CN" sz="2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VADER </a:t>
            </a:r>
            <a:r>
              <a:rPr lang="zh-CN" altLang="en-US" sz="1600" dirty="0">
                <a:solidFill>
                  <a:schemeClr val="tx1"/>
                </a:solidFill>
              </a:rPr>
              <a:t>主要依赖于一个预构建的情感词典来进行情感分析。这个词典包含了大量的词汇以及它们预先标注好的情感倾向（积极、消极或中性）和情感强度值。</a:t>
            </a:r>
          </a:p>
          <a:p>
            <a:pPr algn="just"/>
            <a:br>
              <a:rPr lang="en-US" altLang="zh-CN" sz="15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2800" b="1" dirty="0">
                <a:solidFill>
                  <a:schemeClr val="tx1"/>
                </a:solidFill>
              </a:rPr>
              <a:t>实现</a:t>
            </a:r>
            <a:r>
              <a:rPr lang="zh-CN" altLang="en-US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2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VADER </a:t>
            </a:r>
            <a:r>
              <a:rPr lang="zh-CN" alt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会对输入的文本进行分词处理，然后将每个单词与情感词典中的词汇进行匹配，算出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间情感得分，反映情感倾向及强度。这个得分通常是一个在 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- 1 </a:t>
            </a:r>
            <a:r>
              <a:rPr lang="zh-CN" alt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之间的数值，其中：接近 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的分数表示强烈的积极情感，接近 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 </a:t>
            </a:r>
            <a:r>
              <a:rPr lang="zh-CN" alt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的分数表示强烈的消极情感，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63C70A-BB4F-C27C-736F-7DD21DE2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385212"/>
            <a:ext cx="4939504" cy="3704628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90F23-97AF-3B24-9136-444C5FC0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Inter"/>
              </a:rPr>
              <a:t>VADER</a:t>
            </a:r>
            <a:r>
              <a:rPr lang="en-US" altLang="zh-CN" b="1" dirty="0">
                <a:latin typeface="Inter"/>
              </a:rPr>
              <a:t>  -</a:t>
            </a:r>
            <a:r>
              <a:rPr kumimoji="0" lang="zh-CN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模型实现：</a:t>
            </a:r>
            <a:b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zh-CN" altLang="en-US" b="1" dirty="0">
              <a:latin typeface="Inte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A1574C-7457-0223-A97F-C53D728315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27906"/>
            <a:ext cx="10164097" cy="3944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50784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222222"/>
                </a:solidFill>
                <a:latin typeface="Arial Unicode MS"/>
              </a:rPr>
              <a:t>首先，通过</a:t>
            </a:r>
            <a:r>
              <a:rPr lang="zh-CN" altLang="zh-CN" sz="1800" dirty="0">
                <a:solidFill>
                  <a:srgbClr val="222222"/>
                </a:solidFill>
                <a:latin typeface="Arial Unicode MS"/>
              </a:rPr>
              <a:t>analyzer = SentimentIntensityAnalyzer()创建一个 VADER 情感分析器实例，用于后续对句子进行情感分析，获取情感得分</a:t>
            </a:r>
            <a:r>
              <a:rPr lang="zh-CN" altLang="en-US" sz="1800" dirty="0">
                <a:solidFill>
                  <a:srgbClr val="222222"/>
                </a:solidFill>
                <a:latin typeface="Arial Unicode MS"/>
              </a:rPr>
              <a:t>；</a:t>
            </a:r>
            <a:endParaRPr lang="en-US" altLang="zh-CN" sz="1800" dirty="0">
              <a:solidFill>
                <a:srgbClr val="222222"/>
              </a:solidFill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222222"/>
                </a:solidFill>
                <a:latin typeface="Arial Unicode MS"/>
              </a:rPr>
              <a:t>然后从外层（语言）到内层（训练集）遍历数据，</a:t>
            </a:r>
            <a:r>
              <a:rPr lang="zh-CN" altLang="zh-CN" sz="1800" dirty="0">
                <a:solidFill>
                  <a:srgbClr val="222222"/>
                </a:solidFill>
                <a:latin typeface="Arial Unicode MS"/>
              </a:rPr>
              <a:t>提取出分词后的数据（tokenized_data）和原始未分词数据（original_data）</a:t>
            </a:r>
            <a:r>
              <a:rPr lang="zh-CN" altLang="en-US" sz="1800" dirty="0">
                <a:solidFill>
                  <a:srgbClr val="222222"/>
                </a:solidFill>
                <a:latin typeface="Arial Unicode MS"/>
              </a:rPr>
              <a:t>；</a:t>
            </a:r>
            <a:endParaRPr lang="en-US" altLang="zh-CN" sz="1800" dirty="0">
              <a:solidFill>
                <a:srgbClr val="222222"/>
              </a:solidFill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zh-CN" sz="1800" dirty="0">
                <a:solidFill>
                  <a:srgbClr val="222222"/>
                </a:solidFill>
                <a:latin typeface="Arial Unicode MS"/>
              </a:rPr>
              <a:t>对</a:t>
            </a:r>
            <a:r>
              <a:rPr lang="zh-CN" altLang="en-US" sz="1800" dirty="0">
                <a:solidFill>
                  <a:srgbClr val="222222"/>
                </a:solidFill>
                <a:latin typeface="Arial Unicode MS"/>
              </a:rPr>
              <a:t>分词后的</a:t>
            </a:r>
            <a:r>
              <a:rPr lang="zh-CN" altLang="zh-CN" sz="1800" dirty="0">
                <a:solidFill>
                  <a:srgbClr val="222222"/>
                </a:solidFill>
                <a:latin typeface="Arial Unicode MS"/>
              </a:rPr>
              <a:t>每个句子，使用之前创建的分析器通过analyzer.polarity_scores(sent)获取情感得分，并将得分添加到sentiment_scores列表中</a:t>
            </a:r>
            <a:r>
              <a:rPr lang="zh-CN" altLang="en-US" sz="1800" dirty="0">
                <a:solidFill>
                  <a:srgbClr val="222222"/>
                </a:solidFill>
                <a:latin typeface="Arial Unicode MS"/>
              </a:rPr>
              <a:t>；</a:t>
            </a:r>
            <a:endParaRPr lang="en-US" altLang="zh-CN" sz="1800" dirty="0">
              <a:solidFill>
                <a:srgbClr val="222222"/>
              </a:solidFill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222222"/>
                </a:solidFill>
                <a:latin typeface="Arial" panose="020B0604020202020204" pitchFamily="34" charset="0"/>
                <a:ea typeface="Inter"/>
              </a:rPr>
              <a:t>最后，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Inter"/>
              </a:rPr>
              <a:t>将各数据集类型的结果字典汇总到以语言为键的字典中，最终返回这个包含所有语言及各数据集类型情感分析结果的字典。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200" dirty="0">
              <a:solidFill>
                <a:srgbClr val="22222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D677755D-D8F3-2B2B-2188-35891A94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92" y="4194743"/>
            <a:ext cx="6408975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0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831C8-3D84-803F-A76A-872228C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82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effectLst/>
                <a:latin typeface="Inter"/>
              </a:rPr>
              <a:t>CADER - </a:t>
            </a:r>
            <a:r>
              <a:rPr lang="zh-CN" altLang="en-US" b="0" i="0" dirty="0">
                <a:effectLst/>
                <a:latin typeface="Inter"/>
              </a:rPr>
              <a:t>可视化及效果评估</a:t>
            </a:r>
            <a:r>
              <a:rPr lang="en-US" altLang="zh-CN" b="1" i="0" dirty="0">
                <a:effectLst/>
                <a:latin typeface="Inter"/>
              </a:rPr>
              <a:t> 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06176-A8AE-1EC4-C908-58ECBE3A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1" y="1466269"/>
            <a:ext cx="5157787" cy="823912"/>
          </a:xfrm>
        </p:spPr>
        <p:txBody>
          <a:bodyPr/>
          <a:lstStyle/>
          <a:p>
            <a:r>
              <a:rPr lang="zh-CN" altLang="en-US" dirty="0"/>
              <a:t>可视化：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D749B-5A34-47CF-A47A-69C66ADE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3294"/>
            <a:ext cx="4694185" cy="368458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这是根据</a:t>
            </a:r>
            <a:r>
              <a:rPr lang="en-US" altLang="zh-CN" sz="2000" dirty="0">
                <a:latin typeface="Consolas" panose="020B0609020204030204" pitchFamily="49" charset="0"/>
              </a:rPr>
              <a:t>VADER</a:t>
            </a:r>
            <a:r>
              <a:rPr lang="zh-CN" altLang="en-US" sz="2000" dirty="0">
                <a:latin typeface="Consolas" panose="020B0609020204030204" pitchFamily="49" charset="0"/>
              </a:rPr>
              <a:t>模型的训练成果，在测试集上应用做出的混淆矩阵，可以看到，在英语测试集上，模型的准确率比较高。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E2354F-2855-D3D3-813A-15AD99194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68599"/>
            <a:ext cx="5183188" cy="823912"/>
          </a:xfrm>
        </p:spPr>
        <p:txBody>
          <a:bodyPr/>
          <a:lstStyle/>
          <a:p>
            <a:r>
              <a:rPr lang="zh-CN" altLang="en-US" dirty="0"/>
              <a:t>效果评估：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D27640-BFE7-3205-3C85-41849EED4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878225"/>
            <a:ext cx="5183188" cy="419371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100" b="1" i="0" dirty="0">
                <a:solidFill>
                  <a:srgbClr val="222222"/>
                </a:solidFill>
                <a:effectLst/>
                <a:latin typeface="Inter"/>
              </a:rPr>
              <a:t>Accuracy</a:t>
            </a:r>
            <a:r>
              <a:rPr lang="zh-CN" altLang="en-US" sz="1100" b="1" i="0" dirty="0">
                <a:solidFill>
                  <a:srgbClr val="222222"/>
                </a:solidFill>
                <a:effectLst/>
                <a:latin typeface="Inter"/>
              </a:rPr>
              <a:t>（准确率）</a:t>
            </a:r>
            <a:r>
              <a:rPr lang="zh-CN" altLang="en-US" sz="1100" b="0" i="0" dirty="0">
                <a:solidFill>
                  <a:srgbClr val="222222"/>
                </a:solidFill>
                <a:effectLst/>
                <a:latin typeface="Inter"/>
              </a:rPr>
              <a:t>：衡量模型预测正确的样本数占总样本数的比例，反映模型整体预测准确程度。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100" b="1" i="0" dirty="0">
                <a:solidFill>
                  <a:srgbClr val="222222"/>
                </a:solidFill>
                <a:effectLst/>
                <a:latin typeface="Inter"/>
              </a:rPr>
              <a:t>Precision</a:t>
            </a:r>
            <a:r>
              <a:rPr lang="zh-CN" altLang="en-US" sz="1100" b="1" i="0" dirty="0">
                <a:solidFill>
                  <a:srgbClr val="222222"/>
                </a:solidFill>
                <a:effectLst/>
                <a:latin typeface="Inter"/>
              </a:rPr>
              <a:t>（精确率）</a:t>
            </a:r>
            <a:r>
              <a:rPr lang="zh-CN" altLang="en-US" sz="1100" b="0" i="0" dirty="0">
                <a:solidFill>
                  <a:srgbClr val="222222"/>
                </a:solidFill>
                <a:effectLst/>
                <a:latin typeface="Inter"/>
              </a:rPr>
              <a:t>：在预测为正例的样本中，真正例所占的比例，体现模型对正例预测的精准度。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100" b="1" i="0" dirty="0">
                <a:solidFill>
                  <a:srgbClr val="222222"/>
                </a:solidFill>
                <a:effectLst/>
                <a:latin typeface="Inter"/>
              </a:rPr>
              <a:t>Recall</a:t>
            </a:r>
            <a:r>
              <a:rPr lang="zh-CN" altLang="en-US" sz="1100" b="1" i="0" dirty="0">
                <a:solidFill>
                  <a:srgbClr val="222222"/>
                </a:solidFill>
                <a:effectLst/>
                <a:latin typeface="Inter"/>
              </a:rPr>
              <a:t>（召回率）</a:t>
            </a:r>
            <a:r>
              <a:rPr lang="zh-CN" altLang="en-US" sz="1100" b="0" i="0" dirty="0">
                <a:solidFill>
                  <a:srgbClr val="222222"/>
                </a:solidFill>
                <a:effectLst/>
                <a:latin typeface="Inter"/>
              </a:rPr>
              <a:t>：实际为正例的样本中，被模型正确预测为正例的比例，反映模型对正例的捕捉能力。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100" b="1" i="0" dirty="0">
                <a:solidFill>
                  <a:srgbClr val="222222"/>
                </a:solidFill>
                <a:effectLst/>
                <a:latin typeface="Inter"/>
              </a:rPr>
              <a:t>F1</a:t>
            </a:r>
            <a:r>
              <a:rPr lang="zh-CN" altLang="en-US" sz="1100" b="1" i="0" dirty="0">
                <a:solidFill>
                  <a:srgbClr val="222222"/>
                </a:solidFill>
                <a:effectLst/>
                <a:latin typeface="Inter"/>
              </a:rPr>
              <a:t>（</a:t>
            </a:r>
            <a:r>
              <a:rPr lang="en-US" altLang="zh-CN" sz="1100" b="1" i="0" dirty="0">
                <a:solidFill>
                  <a:srgbClr val="222222"/>
                </a:solidFill>
                <a:effectLst/>
                <a:latin typeface="Inter"/>
              </a:rPr>
              <a:t>F1 </a:t>
            </a:r>
            <a:r>
              <a:rPr lang="zh-CN" altLang="en-US" sz="1100" b="1" i="0" dirty="0">
                <a:solidFill>
                  <a:srgbClr val="222222"/>
                </a:solidFill>
                <a:effectLst/>
                <a:latin typeface="Inter"/>
              </a:rPr>
              <a:t>分数）</a:t>
            </a:r>
            <a:r>
              <a:rPr lang="zh-CN" altLang="en-US" sz="1100" b="0" i="0" dirty="0">
                <a:solidFill>
                  <a:srgbClr val="222222"/>
                </a:solidFill>
                <a:effectLst/>
                <a:latin typeface="Inter"/>
              </a:rPr>
              <a:t>：综合考虑精确率和召回率，是两者的调和平均数，用于全面评估模型在正负例预测上的平衡表现。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B5CBC285-489F-9CF5-AAEB-7AB20456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02" y="3518719"/>
            <a:ext cx="3045455" cy="28790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ECABE3-3CF7-4236-5A01-D9AF3BA6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19" y="3429000"/>
            <a:ext cx="3628755" cy="30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5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F329DC-8474-D279-AC89-844CC45F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169796-202D-8344-3510-26FB0015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01" y="1000860"/>
            <a:ext cx="9613397" cy="170638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8036CE-54D6-2A2D-2799-2665EDF1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68" y="3012350"/>
            <a:ext cx="8921672" cy="17063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Word2Vec </a:t>
            </a:r>
            <a:r>
              <a:rPr lang="zh-CN" altLang="en-US" sz="5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模型</a:t>
            </a:r>
            <a:br>
              <a:rPr lang="en-US" altLang="zh-CN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zh-CN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516AA-EF58-9C61-6E72-11EDA0DB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920" y="4345196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 </a:t>
            </a:r>
            <a:r>
              <a:rPr lang="en-US" altLang="zh-CN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CN" alt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开发的经典词向量模型，通过神经网络学习单词的分布式表示，能捕捉单词之间的语义关系。例如，语义相近的单词在向量空间中距离较近</a:t>
            </a:r>
            <a:endParaRPr lang="en-US" altLang="zh-CN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65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A027-D2D3-B55D-9559-575432AF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Inter"/>
              </a:rPr>
              <a:t>Word2vec</a:t>
            </a:r>
            <a:r>
              <a:rPr lang="en-US" altLang="zh-CN" b="1" dirty="0">
                <a:latin typeface="Inter"/>
              </a:rPr>
              <a:t>  - </a:t>
            </a:r>
            <a:r>
              <a:rPr lang="zh-CN" altLang="en-US" b="1" dirty="0">
                <a:latin typeface="Inter"/>
              </a:rPr>
              <a:t>代码实现过程</a:t>
            </a:r>
            <a:endParaRPr lang="zh-CN" altLang="en-US" dirty="0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8A9D88C5-05E8-A5C0-915C-D8CE45E4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014" y="2438174"/>
            <a:ext cx="3899756" cy="3020695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5279CB-24D9-B3B1-4F78-6C1EECC770E3}"/>
              </a:ext>
            </a:extLst>
          </p:cNvPr>
          <p:cNvSpPr txBox="1"/>
          <p:nvPr/>
        </p:nvSpPr>
        <p:spPr>
          <a:xfrm>
            <a:off x="1342103" y="1798123"/>
            <a:ext cx="46359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训练模型：</a:t>
            </a:r>
            <a:endParaRPr lang="en-US" altLang="zh-CN" b="1" dirty="0"/>
          </a:p>
          <a:p>
            <a:r>
              <a:rPr lang="en-US" altLang="zh-CN" dirty="0"/>
              <a:t>       </a:t>
            </a:r>
            <a:r>
              <a:rPr lang="zh-CN" altLang="en-US" dirty="0"/>
              <a:t>和训练</a:t>
            </a:r>
            <a:r>
              <a:rPr lang="en-US" altLang="zh-CN" dirty="0"/>
              <a:t>VADER</a:t>
            </a:r>
            <a:r>
              <a:rPr lang="zh-CN" altLang="en-US" dirty="0"/>
              <a:t>类似，首先要从外层到内层遍历每一种语言的数据，并将这些句子数据用于模型的训练，</a:t>
            </a:r>
            <a:r>
              <a:rPr lang="zh-CN" altLang="en-US" b="0" i="0" dirty="0">
                <a:effectLst/>
                <a:latin typeface="Inter"/>
              </a:rPr>
              <a:t>训练结束后好的 </a:t>
            </a:r>
            <a:r>
              <a:rPr lang="en-US" altLang="zh-CN" b="0" i="0" dirty="0">
                <a:effectLst/>
                <a:latin typeface="Inter"/>
              </a:rPr>
              <a:t>Word2Vec </a:t>
            </a:r>
            <a:r>
              <a:rPr lang="zh-CN" altLang="en-US" b="0" i="0" dirty="0">
                <a:effectLst/>
                <a:latin typeface="Inter"/>
              </a:rPr>
              <a:t>模型返回即可；</a:t>
            </a:r>
            <a:endParaRPr lang="en-US" altLang="zh-CN" b="0" i="0" dirty="0">
              <a:effectLst/>
              <a:latin typeface="Inter"/>
            </a:endParaRPr>
          </a:p>
          <a:p>
            <a:r>
              <a:rPr lang="zh-CN" altLang="en-US" b="0" i="0" dirty="0">
                <a:effectLst/>
                <a:latin typeface="Inter"/>
              </a:rPr>
              <a:t>         在使用时，只需要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根据给定的单词列表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，通过模型的词向量字典获取每个单词对应的词向量，并以列表形式返回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即可。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可视化：</a:t>
            </a:r>
            <a:endParaRPr lang="en-US" altLang="zh-CN" b="1" dirty="0"/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我选取了</a:t>
            </a:r>
            <a:r>
              <a:rPr lang="zh-CN" altLang="en-US" b="1" dirty="0">
                <a:effectLst/>
                <a:latin typeface="Consolas" panose="020B0609020204030204" pitchFamily="49" charset="0"/>
              </a:rPr>
              <a:t>一些单词的词向量，并在训练后的</a:t>
            </a:r>
            <a:r>
              <a:rPr lang="en-US" altLang="zh-CN" b="1" dirty="0">
                <a:effectLst/>
                <a:latin typeface="Consolas" panose="020B0609020204030204" pitchFamily="49" charset="0"/>
              </a:rPr>
              <a:t>Word2Vec</a:t>
            </a:r>
            <a:r>
              <a:rPr lang="zh-CN" altLang="en-US" b="1" dirty="0">
                <a:effectLst/>
                <a:latin typeface="Consolas" panose="020B0609020204030204" pitchFamily="49" charset="0"/>
              </a:rPr>
              <a:t>模型中，得到这些词对应的词向量，通过</a:t>
            </a:r>
            <a:r>
              <a:rPr lang="en-US" altLang="zh-CN" b="1" dirty="0">
                <a:effectLst/>
                <a:latin typeface="Consolas" panose="020B0609020204030204" pitchFamily="49" charset="0"/>
              </a:rPr>
              <a:t>t-SNE</a:t>
            </a:r>
            <a:r>
              <a:rPr lang="zh-CN" altLang="en-US" b="1" dirty="0">
                <a:effectLst/>
                <a:latin typeface="Consolas" panose="020B0609020204030204" pitchFamily="49" charset="0"/>
              </a:rPr>
              <a:t>进行降维后，可以做出散点图（右图）。</a:t>
            </a:r>
          </a:p>
          <a:p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95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656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Inter</vt:lpstr>
      <vt:lpstr>等线</vt:lpstr>
      <vt:lpstr>等线 Light</vt:lpstr>
      <vt:lpstr>Arial</vt:lpstr>
      <vt:lpstr>Consolas</vt:lpstr>
      <vt:lpstr>Office 主题​​</vt:lpstr>
      <vt:lpstr>NLP Pretrained Models</vt:lpstr>
      <vt:lpstr>VADER 模型 </vt:lpstr>
      <vt:lpstr>VADER  -模型实现： </vt:lpstr>
      <vt:lpstr>CADER - 可视化及效果评估 </vt:lpstr>
      <vt:lpstr>Word2Vec 模型 </vt:lpstr>
      <vt:lpstr>Word2vec  - 代码实现过程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宇铎 王</dc:creator>
  <cp:lastModifiedBy>宇铎 王</cp:lastModifiedBy>
  <cp:revision>7</cp:revision>
  <dcterms:created xsi:type="dcterms:W3CDTF">2024-11-28T15:03:22Z</dcterms:created>
  <dcterms:modified xsi:type="dcterms:W3CDTF">2024-11-28T17:47:05Z</dcterms:modified>
</cp:coreProperties>
</file>