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4" r:id="rId5"/>
    <p:sldId id="263"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35DDE-DAC3-E22A-05B4-A6F56ECC15E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3B2DF9F-8B59-D3D1-56B9-5AAC819ACD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49DCC0-0BAE-7F53-23E8-9CE5053007A5}"/>
              </a:ext>
            </a:extLst>
          </p:cNvPr>
          <p:cNvSpPr>
            <a:spLocks noGrp="1"/>
          </p:cNvSpPr>
          <p:nvPr>
            <p:ph type="dt" sz="half" idx="10"/>
          </p:nvPr>
        </p:nvSpPr>
        <p:spPr/>
        <p:txBody>
          <a:bodyPr/>
          <a:lstStyle/>
          <a:p>
            <a:fld id="{71E0546D-BEF8-4557-9DD2-08E9D966A3D1}" type="datetimeFigureOut">
              <a:rPr lang="zh-CN" altLang="en-US" smtClean="0"/>
              <a:t>2024/11/29</a:t>
            </a:fld>
            <a:endParaRPr lang="zh-CN" altLang="en-US"/>
          </a:p>
        </p:txBody>
      </p:sp>
      <p:sp>
        <p:nvSpPr>
          <p:cNvPr id="5" name="页脚占位符 4">
            <a:extLst>
              <a:ext uri="{FF2B5EF4-FFF2-40B4-BE49-F238E27FC236}">
                <a16:creationId xmlns:a16="http://schemas.microsoft.com/office/drawing/2014/main" id="{7A8E77CA-B206-C767-65CD-01D9C6FD61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80B8D0-4054-DD4E-86DB-72F55AE7B4BB}"/>
              </a:ext>
            </a:extLst>
          </p:cNvPr>
          <p:cNvSpPr>
            <a:spLocks noGrp="1"/>
          </p:cNvSpPr>
          <p:nvPr>
            <p:ph type="sldNum" sz="quarter" idx="12"/>
          </p:nvPr>
        </p:nvSpPr>
        <p:spPr/>
        <p:txBody>
          <a:bodyPr/>
          <a:lstStyle/>
          <a:p>
            <a:fld id="{88BC257B-5683-4DBC-8805-62082AA9069F}" type="slidenum">
              <a:rPr lang="zh-CN" altLang="en-US" smtClean="0"/>
              <a:t>‹#›</a:t>
            </a:fld>
            <a:endParaRPr lang="zh-CN" altLang="en-US"/>
          </a:p>
        </p:txBody>
      </p:sp>
    </p:spTree>
    <p:extLst>
      <p:ext uri="{BB962C8B-B14F-4D97-AF65-F5344CB8AC3E}">
        <p14:creationId xmlns:p14="http://schemas.microsoft.com/office/powerpoint/2010/main" val="92689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87342-D3CF-5340-BD3B-B202FD872B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B5DA1BB-AAA5-11DA-3CD8-F9960418E94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4021E1-26B5-C2B7-0295-99B6883C4624}"/>
              </a:ext>
            </a:extLst>
          </p:cNvPr>
          <p:cNvSpPr>
            <a:spLocks noGrp="1"/>
          </p:cNvSpPr>
          <p:nvPr>
            <p:ph type="dt" sz="half" idx="10"/>
          </p:nvPr>
        </p:nvSpPr>
        <p:spPr/>
        <p:txBody>
          <a:bodyPr/>
          <a:lstStyle/>
          <a:p>
            <a:fld id="{71E0546D-BEF8-4557-9DD2-08E9D966A3D1}" type="datetimeFigureOut">
              <a:rPr lang="zh-CN" altLang="en-US" smtClean="0"/>
              <a:t>2024/11/29</a:t>
            </a:fld>
            <a:endParaRPr lang="zh-CN" altLang="en-US"/>
          </a:p>
        </p:txBody>
      </p:sp>
      <p:sp>
        <p:nvSpPr>
          <p:cNvPr id="5" name="页脚占位符 4">
            <a:extLst>
              <a:ext uri="{FF2B5EF4-FFF2-40B4-BE49-F238E27FC236}">
                <a16:creationId xmlns:a16="http://schemas.microsoft.com/office/drawing/2014/main" id="{676B924C-40A6-3ECE-E9E0-70CCE82EB3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162F20-3CDC-28DE-6FB1-FACA43C40F55}"/>
              </a:ext>
            </a:extLst>
          </p:cNvPr>
          <p:cNvSpPr>
            <a:spLocks noGrp="1"/>
          </p:cNvSpPr>
          <p:nvPr>
            <p:ph type="sldNum" sz="quarter" idx="12"/>
          </p:nvPr>
        </p:nvSpPr>
        <p:spPr/>
        <p:txBody>
          <a:bodyPr/>
          <a:lstStyle/>
          <a:p>
            <a:fld id="{88BC257B-5683-4DBC-8805-62082AA9069F}" type="slidenum">
              <a:rPr lang="zh-CN" altLang="en-US" smtClean="0"/>
              <a:t>‹#›</a:t>
            </a:fld>
            <a:endParaRPr lang="zh-CN" altLang="en-US"/>
          </a:p>
        </p:txBody>
      </p:sp>
    </p:spTree>
    <p:extLst>
      <p:ext uri="{BB962C8B-B14F-4D97-AF65-F5344CB8AC3E}">
        <p14:creationId xmlns:p14="http://schemas.microsoft.com/office/powerpoint/2010/main" val="3340770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7F0AAE-AEF5-15C4-CE54-D3B2BAEFD7D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EA6C94-F7D5-9960-8185-07D9E6CF439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DBCE70-35F5-461F-5F2C-A257496542B3}"/>
              </a:ext>
            </a:extLst>
          </p:cNvPr>
          <p:cNvSpPr>
            <a:spLocks noGrp="1"/>
          </p:cNvSpPr>
          <p:nvPr>
            <p:ph type="dt" sz="half" idx="10"/>
          </p:nvPr>
        </p:nvSpPr>
        <p:spPr/>
        <p:txBody>
          <a:bodyPr/>
          <a:lstStyle/>
          <a:p>
            <a:fld id="{71E0546D-BEF8-4557-9DD2-08E9D966A3D1}" type="datetimeFigureOut">
              <a:rPr lang="zh-CN" altLang="en-US" smtClean="0"/>
              <a:t>2024/11/29</a:t>
            </a:fld>
            <a:endParaRPr lang="zh-CN" altLang="en-US"/>
          </a:p>
        </p:txBody>
      </p:sp>
      <p:sp>
        <p:nvSpPr>
          <p:cNvPr id="5" name="页脚占位符 4">
            <a:extLst>
              <a:ext uri="{FF2B5EF4-FFF2-40B4-BE49-F238E27FC236}">
                <a16:creationId xmlns:a16="http://schemas.microsoft.com/office/drawing/2014/main" id="{9B6C1E5C-0252-6ACC-DABF-E31E49B784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58F59C-CD05-F19A-42A5-A2CED140AAF8}"/>
              </a:ext>
            </a:extLst>
          </p:cNvPr>
          <p:cNvSpPr>
            <a:spLocks noGrp="1"/>
          </p:cNvSpPr>
          <p:nvPr>
            <p:ph type="sldNum" sz="quarter" idx="12"/>
          </p:nvPr>
        </p:nvSpPr>
        <p:spPr/>
        <p:txBody>
          <a:bodyPr/>
          <a:lstStyle/>
          <a:p>
            <a:fld id="{88BC257B-5683-4DBC-8805-62082AA9069F}" type="slidenum">
              <a:rPr lang="zh-CN" altLang="en-US" smtClean="0"/>
              <a:t>‹#›</a:t>
            </a:fld>
            <a:endParaRPr lang="zh-CN" altLang="en-US"/>
          </a:p>
        </p:txBody>
      </p:sp>
    </p:spTree>
    <p:extLst>
      <p:ext uri="{BB962C8B-B14F-4D97-AF65-F5344CB8AC3E}">
        <p14:creationId xmlns:p14="http://schemas.microsoft.com/office/powerpoint/2010/main" val="157658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33CF65-4C0C-DED0-8497-32D0B8361D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DE5E27-AB0C-3961-4AA3-02E86842155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82DCBC-DBBA-CB4F-CDC0-C1B4DC138293}"/>
              </a:ext>
            </a:extLst>
          </p:cNvPr>
          <p:cNvSpPr>
            <a:spLocks noGrp="1"/>
          </p:cNvSpPr>
          <p:nvPr>
            <p:ph type="dt" sz="half" idx="10"/>
          </p:nvPr>
        </p:nvSpPr>
        <p:spPr/>
        <p:txBody>
          <a:bodyPr/>
          <a:lstStyle/>
          <a:p>
            <a:fld id="{71E0546D-BEF8-4557-9DD2-08E9D966A3D1}" type="datetimeFigureOut">
              <a:rPr lang="zh-CN" altLang="en-US" smtClean="0"/>
              <a:t>2024/11/29</a:t>
            </a:fld>
            <a:endParaRPr lang="zh-CN" altLang="en-US"/>
          </a:p>
        </p:txBody>
      </p:sp>
      <p:sp>
        <p:nvSpPr>
          <p:cNvPr id="5" name="页脚占位符 4">
            <a:extLst>
              <a:ext uri="{FF2B5EF4-FFF2-40B4-BE49-F238E27FC236}">
                <a16:creationId xmlns:a16="http://schemas.microsoft.com/office/drawing/2014/main" id="{6F6F1172-33E9-7D4B-803B-77BC04A909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D7C9BF-1DC5-FBBF-E40B-E3030310C7AB}"/>
              </a:ext>
            </a:extLst>
          </p:cNvPr>
          <p:cNvSpPr>
            <a:spLocks noGrp="1"/>
          </p:cNvSpPr>
          <p:nvPr>
            <p:ph type="sldNum" sz="quarter" idx="12"/>
          </p:nvPr>
        </p:nvSpPr>
        <p:spPr/>
        <p:txBody>
          <a:bodyPr/>
          <a:lstStyle/>
          <a:p>
            <a:fld id="{88BC257B-5683-4DBC-8805-62082AA9069F}" type="slidenum">
              <a:rPr lang="zh-CN" altLang="en-US" smtClean="0"/>
              <a:t>‹#›</a:t>
            </a:fld>
            <a:endParaRPr lang="zh-CN" altLang="en-US"/>
          </a:p>
        </p:txBody>
      </p:sp>
    </p:spTree>
    <p:extLst>
      <p:ext uri="{BB962C8B-B14F-4D97-AF65-F5344CB8AC3E}">
        <p14:creationId xmlns:p14="http://schemas.microsoft.com/office/powerpoint/2010/main" val="46848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8E347-477A-F524-4C1E-32E0AEF04E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ECE5AA6-774B-5DAD-8417-ABC1126F50F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B064EDF-BAC2-3264-7A0C-7178EFA3CB9C}"/>
              </a:ext>
            </a:extLst>
          </p:cNvPr>
          <p:cNvSpPr>
            <a:spLocks noGrp="1"/>
          </p:cNvSpPr>
          <p:nvPr>
            <p:ph type="dt" sz="half" idx="10"/>
          </p:nvPr>
        </p:nvSpPr>
        <p:spPr/>
        <p:txBody>
          <a:bodyPr/>
          <a:lstStyle/>
          <a:p>
            <a:fld id="{71E0546D-BEF8-4557-9DD2-08E9D966A3D1}" type="datetimeFigureOut">
              <a:rPr lang="zh-CN" altLang="en-US" smtClean="0"/>
              <a:t>2024/11/29</a:t>
            </a:fld>
            <a:endParaRPr lang="zh-CN" altLang="en-US"/>
          </a:p>
        </p:txBody>
      </p:sp>
      <p:sp>
        <p:nvSpPr>
          <p:cNvPr id="5" name="页脚占位符 4">
            <a:extLst>
              <a:ext uri="{FF2B5EF4-FFF2-40B4-BE49-F238E27FC236}">
                <a16:creationId xmlns:a16="http://schemas.microsoft.com/office/drawing/2014/main" id="{C10EE853-F5E5-D6E4-E053-9B4AB1C57B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0A2D4D-20FB-03C7-0C7F-210C68308ADC}"/>
              </a:ext>
            </a:extLst>
          </p:cNvPr>
          <p:cNvSpPr>
            <a:spLocks noGrp="1"/>
          </p:cNvSpPr>
          <p:nvPr>
            <p:ph type="sldNum" sz="quarter" idx="12"/>
          </p:nvPr>
        </p:nvSpPr>
        <p:spPr/>
        <p:txBody>
          <a:bodyPr/>
          <a:lstStyle/>
          <a:p>
            <a:fld id="{88BC257B-5683-4DBC-8805-62082AA9069F}" type="slidenum">
              <a:rPr lang="zh-CN" altLang="en-US" smtClean="0"/>
              <a:t>‹#›</a:t>
            </a:fld>
            <a:endParaRPr lang="zh-CN" altLang="en-US"/>
          </a:p>
        </p:txBody>
      </p:sp>
    </p:spTree>
    <p:extLst>
      <p:ext uri="{BB962C8B-B14F-4D97-AF65-F5344CB8AC3E}">
        <p14:creationId xmlns:p14="http://schemas.microsoft.com/office/powerpoint/2010/main" val="141658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86A1F-CD16-F77C-FF84-5E5A269F5DE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2A97A0-5579-2A51-A4B7-AF8A0829725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D8A0A53-225D-1FFB-711E-9207AE0FECB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1CCEF9-DF25-CB5A-697A-2475D30078EB}"/>
              </a:ext>
            </a:extLst>
          </p:cNvPr>
          <p:cNvSpPr>
            <a:spLocks noGrp="1"/>
          </p:cNvSpPr>
          <p:nvPr>
            <p:ph type="dt" sz="half" idx="10"/>
          </p:nvPr>
        </p:nvSpPr>
        <p:spPr/>
        <p:txBody>
          <a:bodyPr/>
          <a:lstStyle/>
          <a:p>
            <a:fld id="{71E0546D-BEF8-4557-9DD2-08E9D966A3D1}" type="datetimeFigureOut">
              <a:rPr lang="zh-CN" altLang="en-US" smtClean="0"/>
              <a:t>2024/11/29</a:t>
            </a:fld>
            <a:endParaRPr lang="zh-CN" altLang="en-US"/>
          </a:p>
        </p:txBody>
      </p:sp>
      <p:sp>
        <p:nvSpPr>
          <p:cNvPr id="6" name="页脚占位符 5">
            <a:extLst>
              <a:ext uri="{FF2B5EF4-FFF2-40B4-BE49-F238E27FC236}">
                <a16:creationId xmlns:a16="http://schemas.microsoft.com/office/drawing/2014/main" id="{2947BEDC-7A82-99B9-9C08-F37A9A2463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67BB63-0AEF-5D51-B40B-46D7DE10DEFF}"/>
              </a:ext>
            </a:extLst>
          </p:cNvPr>
          <p:cNvSpPr>
            <a:spLocks noGrp="1"/>
          </p:cNvSpPr>
          <p:nvPr>
            <p:ph type="sldNum" sz="quarter" idx="12"/>
          </p:nvPr>
        </p:nvSpPr>
        <p:spPr/>
        <p:txBody>
          <a:bodyPr/>
          <a:lstStyle/>
          <a:p>
            <a:fld id="{88BC257B-5683-4DBC-8805-62082AA9069F}" type="slidenum">
              <a:rPr lang="zh-CN" altLang="en-US" smtClean="0"/>
              <a:t>‹#›</a:t>
            </a:fld>
            <a:endParaRPr lang="zh-CN" altLang="en-US"/>
          </a:p>
        </p:txBody>
      </p:sp>
    </p:spTree>
    <p:extLst>
      <p:ext uri="{BB962C8B-B14F-4D97-AF65-F5344CB8AC3E}">
        <p14:creationId xmlns:p14="http://schemas.microsoft.com/office/powerpoint/2010/main" val="2826604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68760-7AB4-55CC-0795-65E239A61F8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4907A29-49A9-5828-65A6-F08846BE9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3B39226-D7F0-9231-E740-855072C60C7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E450D55-58A7-C38B-85BD-A7E1631A23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3EC0992-66EB-9CB9-8549-2F2C0F48037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1B0E66F-7FB8-CBB3-6C89-9005AF477E2E}"/>
              </a:ext>
            </a:extLst>
          </p:cNvPr>
          <p:cNvSpPr>
            <a:spLocks noGrp="1"/>
          </p:cNvSpPr>
          <p:nvPr>
            <p:ph type="dt" sz="half" idx="10"/>
          </p:nvPr>
        </p:nvSpPr>
        <p:spPr/>
        <p:txBody>
          <a:bodyPr/>
          <a:lstStyle/>
          <a:p>
            <a:fld id="{71E0546D-BEF8-4557-9DD2-08E9D966A3D1}" type="datetimeFigureOut">
              <a:rPr lang="zh-CN" altLang="en-US" smtClean="0"/>
              <a:t>2024/11/29</a:t>
            </a:fld>
            <a:endParaRPr lang="zh-CN" altLang="en-US"/>
          </a:p>
        </p:txBody>
      </p:sp>
      <p:sp>
        <p:nvSpPr>
          <p:cNvPr id="8" name="页脚占位符 7">
            <a:extLst>
              <a:ext uri="{FF2B5EF4-FFF2-40B4-BE49-F238E27FC236}">
                <a16:creationId xmlns:a16="http://schemas.microsoft.com/office/drawing/2014/main" id="{4439F74F-71D4-408B-0DB8-F64265FAB14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8F75C66-AB1D-B39F-3CB2-AA406BC98215}"/>
              </a:ext>
            </a:extLst>
          </p:cNvPr>
          <p:cNvSpPr>
            <a:spLocks noGrp="1"/>
          </p:cNvSpPr>
          <p:nvPr>
            <p:ph type="sldNum" sz="quarter" idx="12"/>
          </p:nvPr>
        </p:nvSpPr>
        <p:spPr/>
        <p:txBody>
          <a:bodyPr/>
          <a:lstStyle/>
          <a:p>
            <a:fld id="{88BC257B-5683-4DBC-8805-62082AA9069F}" type="slidenum">
              <a:rPr lang="zh-CN" altLang="en-US" smtClean="0"/>
              <a:t>‹#›</a:t>
            </a:fld>
            <a:endParaRPr lang="zh-CN" altLang="en-US"/>
          </a:p>
        </p:txBody>
      </p:sp>
    </p:spTree>
    <p:extLst>
      <p:ext uri="{BB962C8B-B14F-4D97-AF65-F5344CB8AC3E}">
        <p14:creationId xmlns:p14="http://schemas.microsoft.com/office/powerpoint/2010/main" val="230539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22046-6986-3DED-4B10-7E4C16B560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F0E011A-53AB-A56F-A8BD-8567BC05E95A}"/>
              </a:ext>
            </a:extLst>
          </p:cNvPr>
          <p:cNvSpPr>
            <a:spLocks noGrp="1"/>
          </p:cNvSpPr>
          <p:nvPr>
            <p:ph type="dt" sz="half" idx="10"/>
          </p:nvPr>
        </p:nvSpPr>
        <p:spPr/>
        <p:txBody>
          <a:bodyPr/>
          <a:lstStyle/>
          <a:p>
            <a:fld id="{71E0546D-BEF8-4557-9DD2-08E9D966A3D1}" type="datetimeFigureOut">
              <a:rPr lang="zh-CN" altLang="en-US" smtClean="0"/>
              <a:t>2024/11/29</a:t>
            </a:fld>
            <a:endParaRPr lang="zh-CN" altLang="en-US"/>
          </a:p>
        </p:txBody>
      </p:sp>
      <p:sp>
        <p:nvSpPr>
          <p:cNvPr id="4" name="页脚占位符 3">
            <a:extLst>
              <a:ext uri="{FF2B5EF4-FFF2-40B4-BE49-F238E27FC236}">
                <a16:creationId xmlns:a16="http://schemas.microsoft.com/office/drawing/2014/main" id="{2D71ED8F-5F2B-BB19-A251-B6AF92BA76C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31D30A4-E1A5-665A-F187-198A160EEC63}"/>
              </a:ext>
            </a:extLst>
          </p:cNvPr>
          <p:cNvSpPr>
            <a:spLocks noGrp="1"/>
          </p:cNvSpPr>
          <p:nvPr>
            <p:ph type="sldNum" sz="quarter" idx="12"/>
          </p:nvPr>
        </p:nvSpPr>
        <p:spPr/>
        <p:txBody>
          <a:bodyPr/>
          <a:lstStyle/>
          <a:p>
            <a:fld id="{88BC257B-5683-4DBC-8805-62082AA9069F}" type="slidenum">
              <a:rPr lang="zh-CN" altLang="en-US" smtClean="0"/>
              <a:t>‹#›</a:t>
            </a:fld>
            <a:endParaRPr lang="zh-CN" altLang="en-US"/>
          </a:p>
        </p:txBody>
      </p:sp>
    </p:spTree>
    <p:extLst>
      <p:ext uri="{BB962C8B-B14F-4D97-AF65-F5344CB8AC3E}">
        <p14:creationId xmlns:p14="http://schemas.microsoft.com/office/powerpoint/2010/main" val="857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7D5413-DBBA-59BA-1159-F8156C7D24B4}"/>
              </a:ext>
            </a:extLst>
          </p:cNvPr>
          <p:cNvSpPr>
            <a:spLocks noGrp="1"/>
          </p:cNvSpPr>
          <p:nvPr>
            <p:ph type="dt" sz="half" idx="10"/>
          </p:nvPr>
        </p:nvSpPr>
        <p:spPr/>
        <p:txBody>
          <a:bodyPr/>
          <a:lstStyle/>
          <a:p>
            <a:fld id="{71E0546D-BEF8-4557-9DD2-08E9D966A3D1}" type="datetimeFigureOut">
              <a:rPr lang="zh-CN" altLang="en-US" smtClean="0"/>
              <a:t>2024/11/29</a:t>
            </a:fld>
            <a:endParaRPr lang="zh-CN" altLang="en-US"/>
          </a:p>
        </p:txBody>
      </p:sp>
      <p:sp>
        <p:nvSpPr>
          <p:cNvPr id="3" name="页脚占位符 2">
            <a:extLst>
              <a:ext uri="{FF2B5EF4-FFF2-40B4-BE49-F238E27FC236}">
                <a16:creationId xmlns:a16="http://schemas.microsoft.com/office/drawing/2014/main" id="{09381AF6-FB1E-F109-8AFE-750A5E9B72F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D22AC3-877D-4F6D-E0EE-0D61F0CF4627}"/>
              </a:ext>
            </a:extLst>
          </p:cNvPr>
          <p:cNvSpPr>
            <a:spLocks noGrp="1"/>
          </p:cNvSpPr>
          <p:nvPr>
            <p:ph type="sldNum" sz="quarter" idx="12"/>
          </p:nvPr>
        </p:nvSpPr>
        <p:spPr/>
        <p:txBody>
          <a:bodyPr/>
          <a:lstStyle/>
          <a:p>
            <a:fld id="{88BC257B-5683-4DBC-8805-62082AA9069F}" type="slidenum">
              <a:rPr lang="zh-CN" altLang="en-US" smtClean="0"/>
              <a:t>‹#›</a:t>
            </a:fld>
            <a:endParaRPr lang="zh-CN" altLang="en-US"/>
          </a:p>
        </p:txBody>
      </p:sp>
    </p:spTree>
    <p:extLst>
      <p:ext uri="{BB962C8B-B14F-4D97-AF65-F5344CB8AC3E}">
        <p14:creationId xmlns:p14="http://schemas.microsoft.com/office/powerpoint/2010/main" val="83282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0BA06-473A-217F-D044-3C4625A9AB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B681329-5FCA-E10C-24B7-71B3E0994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5BE6F3A-47BF-2B1D-78AB-F04C208973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B6844E-E57E-C509-F483-AC14CCBF49B6}"/>
              </a:ext>
            </a:extLst>
          </p:cNvPr>
          <p:cNvSpPr>
            <a:spLocks noGrp="1"/>
          </p:cNvSpPr>
          <p:nvPr>
            <p:ph type="dt" sz="half" idx="10"/>
          </p:nvPr>
        </p:nvSpPr>
        <p:spPr/>
        <p:txBody>
          <a:bodyPr/>
          <a:lstStyle/>
          <a:p>
            <a:fld id="{71E0546D-BEF8-4557-9DD2-08E9D966A3D1}" type="datetimeFigureOut">
              <a:rPr lang="zh-CN" altLang="en-US" smtClean="0"/>
              <a:t>2024/11/29</a:t>
            </a:fld>
            <a:endParaRPr lang="zh-CN" altLang="en-US"/>
          </a:p>
        </p:txBody>
      </p:sp>
      <p:sp>
        <p:nvSpPr>
          <p:cNvPr id="6" name="页脚占位符 5">
            <a:extLst>
              <a:ext uri="{FF2B5EF4-FFF2-40B4-BE49-F238E27FC236}">
                <a16:creationId xmlns:a16="http://schemas.microsoft.com/office/drawing/2014/main" id="{AFA594F9-8FEE-7D00-65D3-2BA3D87068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82E998-B53E-3622-598F-2377E747A44F}"/>
              </a:ext>
            </a:extLst>
          </p:cNvPr>
          <p:cNvSpPr>
            <a:spLocks noGrp="1"/>
          </p:cNvSpPr>
          <p:nvPr>
            <p:ph type="sldNum" sz="quarter" idx="12"/>
          </p:nvPr>
        </p:nvSpPr>
        <p:spPr/>
        <p:txBody>
          <a:bodyPr/>
          <a:lstStyle/>
          <a:p>
            <a:fld id="{88BC257B-5683-4DBC-8805-62082AA9069F}" type="slidenum">
              <a:rPr lang="zh-CN" altLang="en-US" smtClean="0"/>
              <a:t>‹#›</a:t>
            </a:fld>
            <a:endParaRPr lang="zh-CN" altLang="en-US"/>
          </a:p>
        </p:txBody>
      </p:sp>
    </p:spTree>
    <p:extLst>
      <p:ext uri="{BB962C8B-B14F-4D97-AF65-F5344CB8AC3E}">
        <p14:creationId xmlns:p14="http://schemas.microsoft.com/office/powerpoint/2010/main" val="350147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C1591-2D59-50F0-8D25-653DD57083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620EBA-38D4-4CEC-70C3-9C79CB7C91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7E9939-43A4-2D64-F130-65AD04F72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FEB010-55F5-7FDD-8415-497725E8F3A9}"/>
              </a:ext>
            </a:extLst>
          </p:cNvPr>
          <p:cNvSpPr>
            <a:spLocks noGrp="1"/>
          </p:cNvSpPr>
          <p:nvPr>
            <p:ph type="dt" sz="half" idx="10"/>
          </p:nvPr>
        </p:nvSpPr>
        <p:spPr/>
        <p:txBody>
          <a:bodyPr/>
          <a:lstStyle/>
          <a:p>
            <a:fld id="{71E0546D-BEF8-4557-9DD2-08E9D966A3D1}" type="datetimeFigureOut">
              <a:rPr lang="zh-CN" altLang="en-US" smtClean="0"/>
              <a:t>2024/11/29</a:t>
            </a:fld>
            <a:endParaRPr lang="zh-CN" altLang="en-US"/>
          </a:p>
        </p:txBody>
      </p:sp>
      <p:sp>
        <p:nvSpPr>
          <p:cNvPr id="6" name="页脚占位符 5">
            <a:extLst>
              <a:ext uri="{FF2B5EF4-FFF2-40B4-BE49-F238E27FC236}">
                <a16:creationId xmlns:a16="http://schemas.microsoft.com/office/drawing/2014/main" id="{EF49CF87-AEE9-B973-5830-8F1A94E90B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6A7B2C-4B3A-2176-4E76-EF9F0C98E8EF}"/>
              </a:ext>
            </a:extLst>
          </p:cNvPr>
          <p:cNvSpPr>
            <a:spLocks noGrp="1"/>
          </p:cNvSpPr>
          <p:nvPr>
            <p:ph type="sldNum" sz="quarter" idx="12"/>
          </p:nvPr>
        </p:nvSpPr>
        <p:spPr/>
        <p:txBody>
          <a:bodyPr/>
          <a:lstStyle/>
          <a:p>
            <a:fld id="{88BC257B-5683-4DBC-8805-62082AA9069F}" type="slidenum">
              <a:rPr lang="zh-CN" altLang="en-US" smtClean="0"/>
              <a:t>‹#›</a:t>
            </a:fld>
            <a:endParaRPr lang="zh-CN" altLang="en-US"/>
          </a:p>
        </p:txBody>
      </p:sp>
    </p:spTree>
    <p:extLst>
      <p:ext uri="{BB962C8B-B14F-4D97-AF65-F5344CB8AC3E}">
        <p14:creationId xmlns:p14="http://schemas.microsoft.com/office/powerpoint/2010/main" val="423594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2B057EB-631D-8C3B-51D6-7F69CF4858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EC203C4-B8DF-BD76-6B81-C2A70ABA68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4BA3A2-8055-B452-E38B-D646A5333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E0546D-BEF8-4557-9DD2-08E9D966A3D1}" type="datetimeFigureOut">
              <a:rPr lang="zh-CN" altLang="en-US" smtClean="0"/>
              <a:t>2024/11/29</a:t>
            </a:fld>
            <a:endParaRPr lang="zh-CN" altLang="en-US"/>
          </a:p>
        </p:txBody>
      </p:sp>
      <p:sp>
        <p:nvSpPr>
          <p:cNvPr id="5" name="页脚占位符 4">
            <a:extLst>
              <a:ext uri="{FF2B5EF4-FFF2-40B4-BE49-F238E27FC236}">
                <a16:creationId xmlns:a16="http://schemas.microsoft.com/office/drawing/2014/main" id="{7BF69DEF-3452-06AC-1C79-E82F9B4ECD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A2D4CD99-C356-F8E2-CFD0-7120FB32A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8BC257B-5683-4DBC-8805-62082AA9069F}" type="slidenum">
              <a:rPr lang="zh-CN" altLang="en-US" smtClean="0"/>
              <a:t>‹#›</a:t>
            </a:fld>
            <a:endParaRPr lang="zh-CN" altLang="en-US"/>
          </a:p>
        </p:txBody>
      </p:sp>
    </p:spTree>
    <p:extLst>
      <p:ext uri="{BB962C8B-B14F-4D97-AF65-F5344CB8AC3E}">
        <p14:creationId xmlns:p14="http://schemas.microsoft.com/office/powerpoint/2010/main" val="3340003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3FB0B-7EE1-4E0B-3183-EEDCD86B3CC8}"/>
              </a:ext>
            </a:extLst>
          </p:cNvPr>
          <p:cNvSpPr>
            <a:spLocks noGrp="1"/>
          </p:cNvSpPr>
          <p:nvPr>
            <p:ph type="ctrTitle"/>
          </p:nvPr>
        </p:nvSpPr>
        <p:spPr>
          <a:xfrm>
            <a:off x="511277" y="561924"/>
            <a:ext cx="9144000" cy="2387600"/>
          </a:xfrm>
        </p:spPr>
        <p:txBody>
          <a:bodyPr/>
          <a:lstStyle/>
          <a:p>
            <a:r>
              <a:rPr lang="en-US" altLang="zh-CN" b="0" i="0" dirty="0">
                <a:effectLst/>
                <a:latin typeface="Inter"/>
              </a:rPr>
              <a:t>NLP Pretrained Models</a:t>
            </a:r>
            <a:endParaRPr lang="zh-CN" altLang="en-US" dirty="0"/>
          </a:p>
        </p:txBody>
      </p:sp>
      <p:sp>
        <p:nvSpPr>
          <p:cNvPr id="3" name="副标题 2">
            <a:extLst>
              <a:ext uri="{FF2B5EF4-FFF2-40B4-BE49-F238E27FC236}">
                <a16:creationId xmlns:a16="http://schemas.microsoft.com/office/drawing/2014/main" id="{001A5673-9115-BF1B-1281-CC310AAA5797}"/>
              </a:ext>
            </a:extLst>
          </p:cNvPr>
          <p:cNvSpPr>
            <a:spLocks noGrp="1"/>
          </p:cNvSpPr>
          <p:nvPr>
            <p:ph type="subTitle" idx="1"/>
          </p:nvPr>
        </p:nvSpPr>
        <p:spPr>
          <a:xfrm>
            <a:off x="1524000" y="3429000"/>
            <a:ext cx="9291484" cy="1828800"/>
          </a:xfrm>
        </p:spPr>
        <p:txBody>
          <a:bodyPr>
            <a:normAutofit fontScale="85000" lnSpcReduction="20000"/>
          </a:bodyPr>
          <a:lstStyle/>
          <a:p>
            <a:pPr algn="l">
              <a:lnSpc>
                <a:spcPct val="120000"/>
              </a:lnSpc>
            </a:pPr>
            <a:r>
              <a:rPr lang="en-US" altLang="zh-CN" b="0" i="0" dirty="0">
                <a:solidFill>
                  <a:schemeClr val="bg1">
                    <a:lumMod val="50000"/>
                  </a:schemeClr>
                </a:solidFill>
                <a:effectLst/>
                <a:latin typeface="Inter"/>
              </a:rPr>
              <a:t>Pre-trained models in Natural Language Processing (NLP) are models that are pre-trained on large-scale text data. They can learn general language knowledge and patterns and can be applied to a variety of NLP tasks to improve performance.</a:t>
            </a:r>
            <a:r>
              <a:rPr lang="en-US" altLang="zh-CN" dirty="0">
                <a:solidFill>
                  <a:schemeClr val="bg1">
                    <a:lumMod val="50000"/>
                  </a:schemeClr>
                </a:solidFill>
                <a:latin typeface="Inter"/>
              </a:rPr>
              <a:t>                                                                                       </a:t>
            </a:r>
          </a:p>
          <a:p>
            <a:pPr algn="l">
              <a:lnSpc>
                <a:spcPct val="120000"/>
              </a:lnSpc>
            </a:pPr>
            <a:r>
              <a:rPr lang="en-US" altLang="zh-CN" dirty="0">
                <a:solidFill>
                  <a:schemeClr val="bg1">
                    <a:lumMod val="50000"/>
                  </a:schemeClr>
                </a:solidFill>
                <a:latin typeface="Inter"/>
              </a:rPr>
              <a:t>							       —  VADER                      </a:t>
            </a:r>
          </a:p>
          <a:p>
            <a:r>
              <a:rPr lang="en-US" altLang="zh-CN" dirty="0">
                <a:solidFill>
                  <a:schemeClr val="bg1">
                    <a:lumMod val="50000"/>
                  </a:schemeClr>
                </a:solidFill>
                <a:latin typeface="Inter"/>
              </a:rPr>
              <a:t>                                                                                                       —  Word2Vec</a:t>
            </a:r>
          </a:p>
          <a:p>
            <a:pPr algn="l"/>
            <a:endParaRPr lang="en-US" altLang="zh-CN" dirty="0">
              <a:latin typeface="Inter"/>
            </a:endParaRPr>
          </a:p>
          <a:p>
            <a:pPr algn="l"/>
            <a:endParaRPr lang="zh-CN" altLang="en-US" dirty="0"/>
          </a:p>
        </p:txBody>
      </p:sp>
    </p:spTree>
    <p:extLst>
      <p:ext uri="{BB962C8B-B14F-4D97-AF65-F5344CB8AC3E}">
        <p14:creationId xmlns:p14="http://schemas.microsoft.com/office/powerpoint/2010/main" val="3142952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D37C1967-E433-1858-A55C-3B8851AC06E6}"/>
              </a:ext>
            </a:extLst>
          </p:cNvPr>
          <p:cNvSpPr>
            <a:spLocks noGrp="1"/>
          </p:cNvSpPr>
          <p:nvPr>
            <p:ph type="title"/>
          </p:nvPr>
        </p:nvSpPr>
        <p:spPr>
          <a:xfrm>
            <a:off x="810309" y="508068"/>
            <a:ext cx="5221185" cy="2102108"/>
          </a:xfrm>
        </p:spPr>
        <p:txBody>
          <a:bodyPr vert="horz" lIns="91440" tIns="45720" rIns="91440" bIns="45720" rtlCol="0" anchor="b">
            <a:normAutofit/>
          </a:bodyPr>
          <a:lstStyle/>
          <a:p>
            <a:pPr algn="ctr"/>
            <a:r>
              <a:rPr lang="en-US" altLang="zh-CN" b="1" kern="1200" dirty="0">
                <a:solidFill>
                  <a:schemeClr val="tx1"/>
                </a:solidFill>
                <a:latin typeface="+mj-lt"/>
                <a:ea typeface="+mj-ea"/>
                <a:cs typeface="+mj-cs"/>
              </a:rPr>
              <a:t>V</a:t>
            </a:r>
            <a:r>
              <a:rPr lang="en-US" altLang="zh-CN" b="1" i="0" kern="1200" dirty="0">
                <a:solidFill>
                  <a:schemeClr val="tx1"/>
                </a:solidFill>
                <a:effectLst/>
                <a:latin typeface="+mj-lt"/>
                <a:ea typeface="+mj-ea"/>
                <a:cs typeface="+mj-cs"/>
              </a:rPr>
              <a:t>ADER </a:t>
            </a:r>
            <a:r>
              <a:rPr lang="en-US" altLang="zh-CN" b="1" dirty="0"/>
              <a:t>M</a:t>
            </a:r>
            <a:r>
              <a:rPr lang="en-US" altLang="zh-CN" b="1" i="0" kern="1200" dirty="0">
                <a:solidFill>
                  <a:schemeClr val="tx1"/>
                </a:solidFill>
                <a:effectLst/>
                <a:latin typeface="+mj-lt"/>
                <a:ea typeface="+mj-ea"/>
                <a:cs typeface="+mj-cs"/>
              </a:rPr>
              <a:t>odel</a:t>
            </a:r>
            <a:br>
              <a:rPr lang="en-US" altLang="zh-CN" kern="1200" dirty="0">
                <a:solidFill>
                  <a:schemeClr val="tx1"/>
                </a:solidFill>
                <a:latin typeface="+mj-lt"/>
                <a:ea typeface="+mj-ea"/>
                <a:cs typeface="+mj-cs"/>
              </a:rPr>
            </a:br>
            <a:endParaRPr lang="en-US" altLang="zh-CN" kern="1200" dirty="0">
              <a:solidFill>
                <a:schemeClr val="tx1"/>
              </a:solidFill>
              <a:latin typeface="+mj-lt"/>
              <a:ea typeface="+mj-ea"/>
              <a:cs typeface="+mj-cs"/>
            </a:endParaRPr>
          </a:p>
        </p:txBody>
      </p:sp>
      <p:sp>
        <p:nvSpPr>
          <p:cNvPr id="3" name="文本占位符 2">
            <a:extLst>
              <a:ext uri="{FF2B5EF4-FFF2-40B4-BE49-F238E27FC236}">
                <a16:creationId xmlns:a16="http://schemas.microsoft.com/office/drawing/2014/main" id="{FE848B4D-F7F7-9031-64A6-0DE02535F87E}"/>
              </a:ext>
            </a:extLst>
          </p:cNvPr>
          <p:cNvSpPr>
            <a:spLocks noGrp="1"/>
          </p:cNvSpPr>
          <p:nvPr>
            <p:ph type="body" idx="1"/>
          </p:nvPr>
        </p:nvSpPr>
        <p:spPr>
          <a:xfrm>
            <a:off x="874815" y="1983685"/>
            <a:ext cx="5221185" cy="4528279"/>
          </a:xfrm>
        </p:spPr>
        <p:txBody>
          <a:bodyPr vert="horz" lIns="91440" tIns="45720" rIns="91440" bIns="45720" rtlCol="0" anchor="t">
            <a:normAutofit fontScale="70000" lnSpcReduction="20000"/>
          </a:bodyPr>
          <a:lstStyle/>
          <a:p>
            <a:pPr algn="just"/>
            <a:r>
              <a:rPr lang="en-US" altLang="zh-CN" sz="4000" b="0" i="0" dirty="0">
                <a:solidFill>
                  <a:schemeClr val="tx1">
                    <a:lumMod val="95000"/>
                    <a:lumOff val="5000"/>
                  </a:schemeClr>
                </a:solidFill>
                <a:effectLst/>
                <a:latin typeface="Inter"/>
              </a:rPr>
              <a:t>Principle</a:t>
            </a:r>
            <a:r>
              <a:rPr lang="zh-CN" altLang="en-US" sz="4000" b="0" kern="1200" dirty="0">
                <a:solidFill>
                  <a:schemeClr val="tx1">
                    <a:lumMod val="95000"/>
                    <a:lumOff val="5000"/>
                  </a:schemeClr>
                </a:solidFill>
                <a:effectLst/>
                <a:latin typeface="+mn-lt"/>
                <a:ea typeface="+mn-ea"/>
                <a:cs typeface="+mn-cs"/>
              </a:rPr>
              <a:t>：</a:t>
            </a:r>
            <a:endParaRPr lang="en-US" altLang="zh-CN" sz="4000" b="0" kern="1200" dirty="0">
              <a:solidFill>
                <a:schemeClr val="tx1">
                  <a:lumMod val="95000"/>
                  <a:lumOff val="5000"/>
                </a:schemeClr>
              </a:solidFill>
              <a:effectLst/>
              <a:latin typeface="+mn-lt"/>
              <a:ea typeface="+mn-ea"/>
              <a:cs typeface="+mn-cs"/>
            </a:endParaRPr>
          </a:p>
          <a:p>
            <a:pPr algn="just"/>
            <a:r>
              <a:rPr lang="en-US" altLang="zh-CN" sz="2600" b="0" i="0" dirty="0">
                <a:solidFill>
                  <a:schemeClr val="tx1">
                    <a:lumMod val="95000"/>
                    <a:lumOff val="5000"/>
                  </a:schemeClr>
                </a:solidFill>
                <a:effectLst/>
                <a:latin typeface="Inter"/>
              </a:rPr>
              <a:t>        VADER mainly relies on a pre-constructed sentiment dictionary for sentiment analysis. This dictionary contains a large number of words and their pre-labeled sentiment tendencies (positive, negative or neutral) and sentiment intensity values.</a:t>
            </a:r>
          </a:p>
          <a:p>
            <a:pPr algn="just"/>
            <a:br>
              <a:rPr lang="en-US" altLang="zh-CN" sz="4000" b="0" kern="1200" dirty="0">
                <a:solidFill>
                  <a:schemeClr val="tx1">
                    <a:lumMod val="95000"/>
                    <a:lumOff val="5000"/>
                  </a:schemeClr>
                </a:solidFill>
                <a:effectLst/>
                <a:latin typeface="+mn-lt"/>
                <a:ea typeface="+mn-ea"/>
                <a:cs typeface="+mn-cs"/>
              </a:rPr>
            </a:br>
            <a:r>
              <a:rPr lang="en-US" altLang="zh-CN" sz="4000" dirty="0">
                <a:solidFill>
                  <a:schemeClr val="tx1">
                    <a:lumMod val="95000"/>
                    <a:lumOff val="5000"/>
                  </a:schemeClr>
                </a:solidFill>
                <a:latin typeface="Inter"/>
              </a:rPr>
              <a:t>Implementation</a:t>
            </a:r>
            <a:r>
              <a:rPr lang="zh-CN" altLang="en-US" sz="4000" dirty="0">
                <a:solidFill>
                  <a:schemeClr val="tx1">
                    <a:lumMod val="95000"/>
                    <a:lumOff val="5000"/>
                  </a:schemeClr>
                </a:solidFill>
                <a:latin typeface="Inter"/>
              </a:rPr>
              <a:t>：</a:t>
            </a:r>
            <a:endParaRPr lang="en-US" altLang="zh-CN" sz="4000" dirty="0">
              <a:solidFill>
                <a:schemeClr val="tx1">
                  <a:lumMod val="95000"/>
                  <a:lumOff val="5000"/>
                </a:schemeClr>
              </a:solidFill>
              <a:latin typeface="Inter"/>
            </a:endParaRPr>
          </a:p>
          <a:p>
            <a:pPr algn="just"/>
            <a:r>
              <a:rPr lang="en-US" altLang="zh-CN" sz="2600" b="0" i="0" dirty="0">
                <a:solidFill>
                  <a:schemeClr val="tx1">
                    <a:lumMod val="95000"/>
                    <a:lumOff val="5000"/>
                  </a:schemeClr>
                </a:solidFill>
                <a:effectLst/>
                <a:latin typeface="Inter"/>
              </a:rPr>
              <a:t>       VADER will perform word segmentation on the input text, and then match each word with the words in the sentiment dictionary to calculate a sentiment score between -1 and 1, which reflects the sentiment tendency and intensity. This score is usually a value between -1 and 1, where a score close to 1 indicates a strong positive sentiment, and a score close to -1 indicates a strong negative sentiment.</a:t>
            </a:r>
            <a:endParaRPr lang="zh-CN" altLang="en-US" sz="2600" b="0" kern="1200" dirty="0">
              <a:solidFill>
                <a:schemeClr val="tx1">
                  <a:lumMod val="95000"/>
                  <a:lumOff val="5000"/>
                </a:schemeClr>
              </a:solidFill>
              <a:effectLst/>
              <a:latin typeface="+mn-lt"/>
              <a:ea typeface="+mn-ea"/>
              <a:cs typeface="+mn-cs"/>
            </a:endParaRPr>
          </a:p>
        </p:txBody>
      </p:sp>
      <p:sp>
        <p:nvSpPr>
          <p:cNvPr id="12" name="Freeform: Shape 1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图片 4">
            <a:extLst>
              <a:ext uri="{FF2B5EF4-FFF2-40B4-BE49-F238E27FC236}">
                <a16:creationId xmlns:a16="http://schemas.microsoft.com/office/drawing/2014/main" id="{8263C70A-BB4F-C27C-736F-7DD21DE27875}"/>
              </a:ext>
            </a:extLst>
          </p:cNvPr>
          <p:cNvPicPr>
            <a:picLocks noChangeAspect="1"/>
          </p:cNvPicPr>
          <p:nvPr/>
        </p:nvPicPr>
        <p:blipFill>
          <a:blip r:embed="rId2"/>
          <a:stretch>
            <a:fillRect/>
          </a:stretch>
        </p:blipFill>
        <p:spPr>
          <a:xfrm>
            <a:off x="6651243" y="1385212"/>
            <a:ext cx="4939504" cy="3704628"/>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6" name="Freeform: Shape 1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8893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590F23-97AF-3B24-9136-444C5FC0CDAA}"/>
              </a:ext>
            </a:extLst>
          </p:cNvPr>
          <p:cNvSpPr>
            <a:spLocks noGrp="1"/>
          </p:cNvSpPr>
          <p:nvPr>
            <p:ph type="title"/>
          </p:nvPr>
        </p:nvSpPr>
        <p:spPr/>
        <p:txBody>
          <a:bodyPr>
            <a:normAutofit/>
          </a:bodyPr>
          <a:lstStyle/>
          <a:p>
            <a:r>
              <a:rPr lang="en-US" altLang="zh-CN" b="1" i="0" dirty="0">
                <a:effectLst/>
                <a:latin typeface="Inter"/>
              </a:rPr>
              <a:t>VADER</a:t>
            </a:r>
            <a:r>
              <a:rPr lang="en-US" altLang="zh-CN" b="1" dirty="0">
                <a:latin typeface="Inter"/>
              </a:rPr>
              <a:t>  -</a:t>
            </a:r>
            <a:r>
              <a:rPr lang="en-US" altLang="zh-CN" b="1" i="0" dirty="0">
                <a:effectLst/>
                <a:latin typeface="Inter"/>
              </a:rPr>
              <a:t>Model Implementation</a:t>
            </a:r>
            <a:br>
              <a:rPr kumimoji="0" lang="en-US" altLang="zh-CN" sz="4400" b="0" i="0" u="none" strike="noStrike" cap="none" normalizeH="0" baseline="0" dirty="0">
                <a:ln>
                  <a:noFill/>
                </a:ln>
                <a:solidFill>
                  <a:schemeClr val="tx1"/>
                </a:solidFill>
                <a:effectLst/>
                <a:latin typeface="Arial" panose="020B0604020202020204" pitchFamily="34" charset="0"/>
              </a:rPr>
            </a:br>
            <a:endParaRPr lang="zh-CN" altLang="en-US" b="1" dirty="0">
              <a:latin typeface="Inter"/>
            </a:endParaRPr>
          </a:p>
        </p:txBody>
      </p:sp>
      <p:sp>
        <p:nvSpPr>
          <p:cNvPr id="4" name="Rectangle 1">
            <a:extLst>
              <a:ext uri="{FF2B5EF4-FFF2-40B4-BE49-F238E27FC236}">
                <a16:creationId xmlns:a16="http://schemas.microsoft.com/office/drawing/2014/main" id="{4EA1574C-7457-0223-A97F-C53D728315EF}"/>
              </a:ext>
            </a:extLst>
          </p:cNvPr>
          <p:cNvSpPr>
            <a:spLocks noGrp="1" noChangeArrowheads="1"/>
          </p:cNvSpPr>
          <p:nvPr>
            <p:ph idx="1"/>
          </p:nvPr>
        </p:nvSpPr>
        <p:spPr bwMode="auto">
          <a:xfrm>
            <a:off x="734060" y="1233449"/>
            <a:ext cx="10723880" cy="37753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50784" rIns="12696" bIns="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zh-CN" sz="1800" b="0" i="0" u="none" strike="noStrike" cap="none" normalizeH="0" baseline="0" dirty="0">
                <a:ln>
                  <a:noFill/>
                </a:ln>
                <a:solidFill>
                  <a:srgbClr val="222222"/>
                </a:solidFill>
                <a:effectLst/>
                <a:latin typeface="Arial" panose="020B0604020202020204" pitchFamily="34" charset="0"/>
                <a:ea typeface="Inter"/>
              </a:rPr>
              <a:t>First, create a VADER sentiment analyzer instance through analyzer = </a:t>
            </a:r>
            <a:r>
              <a:rPr kumimoji="0" lang="en-US" altLang="zh-CN" sz="1800" b="0" i="0" u="none" strike="noStrike" cap="none" normalizeH="0" baseline="0" dirty="0" err="1">
                <a:ln>
                  <a:noFill/>
                </a:ln>
                <a:solidFill>
                  <a:srgbClr val="222222"/>
                </a:solidFill>
                <a:effectLst/>
                <a:latin typeface="Arial" panose="020B0604020202020204" pitchFamily="34" charset="0"/>
                <a:ea typeface="Inter"/>
              </a:rPr>
              <a:t>SentimentIntensityAnalyzer</a:t>
            </a:r>
            <a:r>
              <a:rPr kumimoji="0" lang="en-US" altLang="zh-CN" sz="1800" b="0" i="0" u="none" strike="noStrike" cap="none" normalizeH="0" baseline="0" dirty="0">
                <a:ln>
                  <a:noFill/>
                </a:ln>
                <a:solidFill>
                  <a:srgbClr val="222222"/>
                </a:solidFill>
                <a:effectLst/>
                <a:latin typeface="Arial" panose="020B0604020202020204" pitchFamily="34" charset="0"/>
                <a:ea typeface="Inter"/>
              </a:rPr>
              <a:t>() for subsequent sentiment analysis of sentences to obtain sentiment scores;</a:t>
            </a:r>
          </a:p>
          <a:p>
            <a:pPr eaLnBrk="0" fontAlgn="base" hangingPunct="0">
              <a:lnSpc>
                <a:spcPct val="100000"/>
              </a:lnSpc>
              <a:spcBef>
                <a:spcPts val="600"/>
              </a:spcBef>
              <a:spcAft>
                <a:spcPct val="0"/>
              </a:spcAft>
            </a:pPr>
            <a:r>
              <a:rPr kumimoji="0" lang="en-US" altLang="zh-CN" sz="1800" b="0" i="0" u="none" strike="noStrike" cap="none" normalizeH="0" baseline="0" dirty="0">
                <a:ln>
                  <a:noFill/>
                </a:ln>
                <a:solidFill>
                  <a:srgbClr val="222222"/>
                </a:solidFill>
                <a:effectLst/>
                <a:latin typeface="Arial" panose="020B0604020202020204" pitchFamily="34" charset="0"/>
                <a:ea typeface="Inter"/>
              </a:rPr>
              <a:t>Then traverse the data from the outer layer (language) to the inner layer (training set), and extract the tokenized data (</a:t>
            </a:r>
            <a:r>
              <a:rPr kumimoji="0" lang="en-US" altLang="zh-CN" sz="1800" b="0" i="0" u="none" strike="noStrike" cap="none" normalizeH="0" baseline="0" dirty="0" err="1">
                <a:ln>
                  <a:noFill/>
                </a:ln>
                <a:solidFill>
                  <a:srgbClr val="222222"/>
                </a:solidFill>
                <a:effectLst/>
                <a:latin typeface="Arial" panose="020B0604020202020204" pitchFamily="34" charset="0"/>
                <a:ea typeface="Inter"/>
              </a:rPr>
              <a:t>tokenized_data</a:t>
            </a:r>
            <a:r>
              <a:rPr kumimoji="0" lang="en-US" altLang="zh-CN" sz="1800" b="0" i="0" u="none" strike="noStrike" cap="none" normalizeH="0" baseline="0" dirty="0">
                <a:ln>
                  <a:noFill/>
                </a:ln>
                <a:solidFill>
                  <a:srgbClr val="222222"/>
                </a:solidFill>
                <a:effectLst/>
                <a:latin typeface="Arial" panose="020B0604020202020204" pitchFamily="34" charset="0"/>
                <a:ea typeface="Inter"/>
              </a:rPr>
              <a:t>) and the original unsegmented data (</a:t>
            </a:r>
            <a:r>
              <a:rPr kumimoji="0" lang="en-US" altLang="zh-CN" sz="1800" b="0" i="0" u="none" strike="noStrike" cap="none" normalizeH="0" baseline="0" dirty="0" err="1">
                <a:ln>
                  <a:noFill/>
                </a:ln>
                <a:solidFill>
                  <a:srgbClr val="222222"/>
                </a:solidFill>
                <a:effectLst/>
                <a:latin typeface="Arial" panose="020B0604020202020204" pitchFamily="34" charset="0"/>
                <a:ea typeface="Inter"/>
              </a:rPr>
              <a:t>original_data</a:t>
            </a:r>
            <a:r>
              <a:rPr kumimoji="0" lang="en-US" altLang="zh-CN" sz="1800" b="0" i="0" u="none" strike="noStrike" cap="none" normalizeH="0" baseline="0" dirty="0">
                <a:ln>
                  <a:noFill/>
                </a:ln>
                <a:solidFill>
                  <a:srgbClr val="222222"/>
                </a:solidFill>
                <a:effectLst/>
                <a:latin typeface="Arial" panose="020B0604020202020204" pitchFamily="34" charset="0"/>
                <a:ea typeface="Inter"/>
              </a:rPr>
              <a:t>);</a:t>
            </a:r>
          </a:p>
          <a:p>
            <a:pPr eaLnBrk="0" fontAlgn="base" hangingPunct="0">
              <a:lnSpc>
                <a:spcPct val="100000"/>
              </a:lnSpc>
              <a:spcBef>
                <a:spcPts val="600"/>
              </a:spcBef>
              <a:spcAft>
                <a:spcPct val="0"/>
              </a:spcAft>
            </a:pPr>
            <a:r>
              <a:rPr kumimoji="0" lang="en-US" altLang="zh-CN" sz="1800" b="0" i="0" u="none" strike="noStrike" cap="none" normalizeH="0" baseline="0" dirty="0">
                <a:ln>
                  <a:noFill/>
                </a:ln>
                <a:solidFill>
                  <a:srgbClr val="222222"/>
                </a:solidFill>
                <a:effectLst/>
                <a:latin typeface="Arial" panose="020B0604020202020204" pitchFamily="34" charset="0"/>
                <a:ea typeface="Inter"/>
              </a:rPr>
              <a:t>For each segmented sentence, use the previously created analyzer to obtain the sentiment score through </a:t>
            </a:r>
            <a:r>
              <a:rPr kumimoji="0" lang="en-US" altLang="zh-CN" sz="1800" b="0" i="0" u="none" strike="noStrike" cap="none" normalizeH="0" baseline="0" dirty="0" err="1">
                <a:ln>
                  <a:noFill/>
                </a:ln>
                <a:solidFill>
                  <a:srgbClr val="222222"/>
                </a:solidFill>
                <a:effectLst/>
                <a:latin typeface="Arial" panose="020B0604020202020204" pitchFamily="34" charset="0"/>
                <a:ea typeface="Inter"/>
              </a:rPr>
              <a:t>analyzer.polarity_scores</a:t>
            </a:r>
            <a:r>
              <a:rPr kumimoji="0" lang="en-US" altLang="zh-CN" sz="1800" b="0" i="0" u="none" strike="noStrike" cap="none" normalizeH="0" baseline="0" dirty="0">
                <a:ln>
                  <a:noFill/>
                </a:ln>
                <a:solidFill>
                  <a:srgbClr val="222222"/>
                </a:solidFill>
                <a:effectLst/>
                <a:latin typeface="Arial" panose="020B0604020202020204" pitchFamily="34" charset="0"/>
                <a:ea typeface="Inter"/>
              </a:rPr>
              <a:t>(sent) and add the score to the </a:t>
            </a:r>
            <a:r>
              <a:rPr kumimoji="0" lang="en-US" altLang="zh-CN" sz="1800" b="0" i="0" u="none" strike="noStrike" cap="none" normalizeH="0" baseline="0" dirty="0" err="1">
                <a:ln>
                  <a:noFill/>
                </a:ln>
                <a:solidFill>
                  <a:srgbClr val="222222"/>
                </a:solidFill>
                <a:effectLst/>
                <a:latin typeface="Arial" panose="020B0604020202020204" pitchFamily="34" charset="0"/>
                <a:ea typeface="Inter"/>
              </a:rPr>
              <a:t>sentiment_scores</a:t>
            </a:r>
            <a:r>
              <a:rPr kumimoji="0" lang="en-US" altLang="zh-CN" sz="1800" b="0" i="0" u="none" strike="noStrike" cap="none" normalizeH="0" baseline="0" dirty="0">
                <a:ln>
                  <a:noFill/>
                </a:ln>
                <a:solidFill>
                  <a:srgbClr val="222222"/>
                </a:solidFill>
                <a:effectLst/>
                <a:latin typeface="Arial" panose="020B0604020202020204" pitchFamily="34" charset="0"/>
                <a:ea typeface="Inter"/>
              </a:rPr>
              <a:t> list;</a:t>
            </a:r>
          </a:p>
          <a:p>
            <a:pPr eaLnBrk="0" fontAlgn="base" hangingPunct="0">
              <a:lnSpc>
                <a:spcPct val="100000"/>
              </a:lnSpc>
              <a:spcBef>
                <a:spcPts val="600"/>
              </a:spcBef>
              <a:spcAft>
                <a:spcPct val="0"/>
              </a:spcAft>
            </a:pPr>
            <a:r>
              <a:rPr kumimoji="0" lang="en-US" altLang="zh-CN" sz="1800" b="0" i="0" u="none" strike="noStrike" cap="none" normalizeH="0" baseline="0" dirty="0">
                <a:ln>
                  <a:noFill/>
                </a:ln>
                <a:solidFill>
                  <a:srgbClr val="222222"/>
                </a:solidFill>
                <a:effectLst/>
                <a:latin typeface="Arial" panose="020B0604020202020204" pitchFamily="34" charset="0"/>
                <a:ea typeface="Inter"/>
              </a:rPr>
              <a:t>Finally, aggregate the result dictionaries of each dataset type into a dictionary with the language as the key, and finally return this dictionary containing all languages and the sentiment analysis results of each dataset type.</a:t>
            </a:r>
          </a:p>
          <a:p>
            <a:pPr eaLnBrk="0" fontAlgn="base" hangingPunct="0">
              <a:lnSpc>
                <a:spcPct val="100000"/>
              </a:lnSpc>
              <a:spcBef>
                <a:spcPts val="600"/>
              </a:spcBef>
              <a:spcAft>
                <a:spcPct val="0"/>
              </a:spcAft>
            </a:pPr>
            <a:endParaRPr kumimoji="0" lang="en-US" altLang="zh-CN" sz="1800" b="0" i="0" u="none" strike="noStrike" cap="none" normalizeH="0" baseline="0" dirty="0">
              <a:ln>
                <a:noFill/>
              </a:ln>
              <a:solidFill>
                <a:srgbClr val="222222"/>
              </a:solidFill>
              <a:effectLst/>
              <a:latin typeface="Arial" panose="020B0604020202020204" pitchFamily="34" charset="0"/>
              <a:ea typeface="Inter"/>
            </a:endParaRPr>
          </a:p>
          <a:p>
            <a:pPr marL="0" indent="0" eaLnBrk="0" fontAlgn="base" hangingPunct="0">
              <a:lnSpc>
                <a:spcPct val="100000"/>
              </a:lnSpc>
              <a:spcBef>
                <a:spcPct val="0"/>
              </a:spcBef>
              <a:spcAft>
                <a:spcPct val="0"/>
              </a:spcAft>
              <a:buNone/>
            </a:pPr>
            <a:endParaRPr kumimoji="0" lang="en-US" altLang="zh-CN" sz="1200" b="0" i="0" u="none" strike="noStrike" cap="none" normalizeH="0" baseline="0" dirty="0">
              <a:ln>
                <a:noFill/>
              </a:ln>
              <a:solidFill>
                <a:srgbClr val="222222"/>
              </a:solidFill>
              <a:effectLst/>
              <a:latin typeface="Arial" panose="020B0604020202020204" pitchFamily="34" charset="0"/>
              <a:ea typeface="Inter"/>
            </a:endParaRPr>
          </a:p>
          <a:p>
            <a:pPr marL="0" indent="0" eaLnBrk="0" fontAlgn="base" hangingPunct="0">
              <a:lnSpc>
                <a:spcPct val="100000"/>
              </a:lnSpc>
              <a:spcBef>
                <a:spcPct val="0"/>
              </a:spcBef>
              <a:spcAft>
                <a:spcPct val="0"/>
              </a:spcAft>
              <a:buNone/>
            </a:pPr>
            <a:endParaRPr lang="en-US" altLang="zh-CN" sz="1200" dirty="0">
              <a:solidFill>
                <a:srgbClr val="222222"/>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descr="表格&#10;&#10;描述已自动生成">
            <a:extLst>
              <a:ext uri="{FF2B5EF4-FFF2-40B4-BE49-F238E27FC236}">
                <a16:creationId xmlns:a16="http://schemas.microsoft.com/office/drawing/2014/main" id="{D677755D-D8F3-2B2B-2188-35891A949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992" y="4235383"/>
            <a:ext cx="6408975" cy="1905165"/>
          </a:xfrm>
          <a:prstGeom prst="rect">
            <a:avLst/>
          </a:prstGeom>
        </p:spPr>
      </p:pic>
    </p:spTree>
    <p:extLst>
      <p:ext uri="{BB962C8B-B14F-4D97-AF65-F5344CB8AC3E}">
        <p14:creationId xmlns:p14="http://schemas.microsoft.com/office/powerpoint/2010/main" val="120680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A831C8-3D84-803F-A76A-872228C658F0}"/>
              </a:ext>
            </a:extLst>
          </p:cNvPr>
          <p:cNvSpPr>
            <a:spLocks noGrp="1"/>
          </p:cNvSpPr>
          <p:nvPr>
            <p:ph type="title"/>
          </p:nvPr>
        </p:nvSpPr>
        <p:spPr>
          <a:xfrm>
            <a:off x="838200" y="162882"/>
            <a:ext cx="10515600" cy="1325563"/>
          </a:xfrm>
        </p:spPr>
        <p:txBody>
          <a:bodyPr/>
          <a:lstStyle/>
          <a:p>
            <a:r>
              <a:rPr lang="en-US" altLang="zh-CN" b="1" i="0" dirty="0">
                <a:effectLst/>
                <a:latin typeface="Inter"/>
              </a:rPr>
              <a:t>CADER - Visualization and Effect Evaluation</a:t>
            </a:r>
            <a:endParaRPr lang="zh-CN" altLang="en-US" dirty="0"/>
          </a:p>
        </p:txBody>
      </p:sp>
      <p:sp>
        <p:nvSpPr>
          <p:cNvPr id="3" name="文本占位符 2">
            <a:extLst>
              <a:ext uri="{FF2B5EF4-FFF2-40B4-BE49-F238E27FC236}">
                <a16:creationId xmlns:a16="http://schemas.microsoft.com/office/drawing/2014/main" id="{ECD06176-A8AE-1EC4-C908-58ECBE3A521B}"/>
              </a:ext>
            </a:extLst>
          </p:cNvPr>
          <p:cNvSpPr>
            <a:spLocks noGrp="1"/>
          </p:cNvSpPr>
          <p:nvPr>
            <p:ph type="body" idx="1"/>
          </p:nvPr>
        </p:nvSpPr>
        <p:spPr>
          <a:xfrm>
            <a:off x="863601" y="1466269"/>
            <a:ext cx="5157787" cy="823912"/>
          </a:xfrm>
        </p:spPr>
        <p:txBody>
          <a:bodyPr/>
          <a:lstStyle/>
          <a:p>
            <a:r>
              <a:rPr lang="en-US" altLang="zh-CN" b="1" i="0" dirty="0">
                <a:effectLst/>
                <a:latin typeface="Inter"/>
              </a:rPr>
              <a:t>Visualization </a:t>
            </a:r>
            <a:r>
              <a:rPr lang="zh-CN" altLang="en-US" dirty="0"/>
              <a:t>：</a:t>
            </a:r>
            <a:endParaRPr lang="en-US" altLang="zh-CN" dirty="0"/>
          </a:p>
          <a:p>
            <a:endParaRPr lang="zh-CN" altLang="en-US" dirty="0"/>
          </a:p>
        </p:txBody>
      </p:sp>
      <p:sp>
        <p:nvSpPr>
          <p:cNvPr id="4" name="内容占位符 3">
            <a:extLst>
              <a:ext uri="{FF2B5EF4-FFF2-40B4-BE49-F238E27FC236}">
                <a16:creationId xmlns:a16="http://schemas.microsoft.com/office/drawing/2014/main" id="{3C1D749B-5A34-47CF-A47A-69C66ADEFE7E}"/>
              </a:ext>
            </a:extLst>
          </p:cNvPr>
          <p:cNvSpPr>
            <a:spLocks noGrp="1"/>
          </p:cNvSpPr>
          <p:nvPr>
            <p:ph sz="half" idx="2"/>
          </p:nvPr>
        </p:nvSpPr>
        <p:spPr>
          <a:xfrm>
            <a:off x="839788" y="2023294"/>
            <a:ext cx="4694185" cy="3684588"/>
          </a:xfrm>
        </p:spPr>
        <p:txBody>
          <a:bodyPr>
            <a:normAutofit/>
          </a:bodyPr>
          <a:lstStyle/>
          <a:p>
            <a:r>
              <a:rPr lang="en-US" altLang="zh-CN" sz="1400" b="0" i="0" dirty="0">
                <a:effectLst/>
                <a:latin typeface="Inter"/>
              </a:rPr>
              <a:t>This is the confusion matrix made based on the training results of the VADER model and applied on the test set. It can be seen that the accuracy of the model is relatively high on the English test set.</a:t>
            </a:r>
            <a:endParaRPr lang="zh-CN" altLang="en-US" sz="2000" dirty="0">
              <a:latin typeface="Consolas" panose="020B0609020204030204" pitchFamily="49" charset="0"/>
            </a:endParaRPr>
          </a:p>
        </p:txBody>
      </p:sp>
      <p:sp>
        <p:nvSpPr>
          <p:cNvPr id="5" name="文本占位符 4">
            <a:extLst>
              <a:ext uri="{FF2B5EF4-FFF2-40B4-BE49-F238E27FC236}">
                <a16:creationId xmlns:a16="http://schemas.microsoft.com/office/drawing/2014/main" id="{0CE2354F-2855-D3D3-813A-15AD99194CBD}"/>
              </a:ext>
            </a:extLst>
          </p:cNvPr>
          <p:cNvSpPr>
            <a:spLocks noGrp="1"/>
          </p:cNvSpPr>
          <p:nvPr>
            <p:ph type="body" sz="quarter" idx="3"/>
          </p:nvPr>
        </p:nvSpPr>
        <p:spPr>
          <a:xfrm>
            <a:off x="6096000" y="1068599"/>
            <a:ext cx="5183188" cy="823912"/>
          </a:xfrm>
        </p:spPr>
        <p:txBody>
          <a:bodyPr/>
          <a:lstStyle/>
          <a:p>
            <a:r>
              <a:rPr lang="en-US" altLang="zh-CN" b="1" i="0" dirty="0">
                <a:effectLst/>
                <a:latin typeface="Inter"/>
              </a:rPr>
              <a:t>Effect Evaluation </a:t>
            </a:r>
            <a:r>
              <a:rPr lang="zh-CN" altLang="en-US" dirty="0"/>
              <a:t>：</a:t>
            </a:r>
          </a:p>
        </p:txBody>
      </p:sp>
      <p:sp>
        <p:nvSpPr>
          <p:cNvPr id="6" name="内容占位符 5">
            <a:extLst>
              <a:ext uri="{FF2B5EF4-FFF2-40B4-BE49-F238E27FC236}">
                <a16:creationId xmlns:a16="http://schemas.microsoft.com/office/drawing/2014/main" id="{30D27640-BFE7-3205-3C85-41849EED4C2C}"/>
              </a:ext>
            </a:extLst>
          </p:cNvPr>
          <p:cNvSpPr>
            <a:spLocks noGrp="1"/>
          </p:cNvSpPr>
          <p:nvPr>
            <p:ph sz="quarter" idx="4"/>
          </p:nvPr>
        </p:nvSpPr>
        <p:spPr>
          <a:xfrm>
            <a:off x="6095999" y="1878225"/>
            <a:ext cx="5456903" cy="4193715"/>
          </a:xfrm>
        </p:spPr>
        <p:txBody>
          <a:bodyPr/>
          <a:lstStyle/>
          <a:p>
            <a:pPr algn="l">
              <a:lnSpc>
                <a:spcPts val="800"/>
              </a:lnSpc>
              <a:spcAft>
                <a:spcPts val="600"/>
              </a:spcAft>
              <a:buFont typeface="Arial" panose="020B0604020202020204" pitchFamily="34" charset="0"/>
              <a:buChar char="•"/>
            </a:pPr>
            <a:r>
              <a:rPr lang="en-US" altLang="zh-CN" sz="1200" b="1" i="0" dirty="0">
                <a:solidFill>
                  <a:srgbClr val="222222"/>
                </a:solidFill>
                <a:effectLst/>
                <a:latin typeface="Inter"/>
              </a:rPr>
              <a:t>Accuracy</a:t>
            </a:r>
            <a:r>
              <a:rPr lang="zh-CN" altLang="en-US" sz="1200" b="0" i="0" dirty="0">
                <a:solidFill>
                  <a:srgbClr val="222222"/>
                </a:solidFill>
                <a:effectLst/>
                <a:latin typeface="Inter"/>
              </a:rPr>
              <a:t>：</a:t>
            </a:r>
            <a:r>
              <a:rPr lang="en-US" altLang="zh-CN" sz="1200" b="0" i="0" dirty="0">
                <a:solidFill>
                  <a:srgbClr val="222222"/>
                </a:solidFill>
                <a:effectLst/>
                <a:latin typeface="Inter"/>
              </a:rPr>
              <a:t>Measures the proportion of samples correctly predicted by the model in the total number of samples, reflecting the overall prediction accuracy of the model.</a:t>
            </a:r>
          </a:p>
          <a:p>
            <a:pPr algn="l">
              <a:lnSpc>
                <a:spcPts val="800"/>
              </a:lnSpc>
              <a:spcBef>
                <a:spcPts val="600"/>
              </a:spcBef>
              <a:spcAft>
                <a:spcPts val="600"/>
              </a:spcAft>
              <a:buFont typeface="Arial" panose="020B0604020202020204" pitchFamily="34" charset="0"/>
              <a:buChar char="•"/>
            </a:pPr>
            <a:r>
              <a:rPr lang="en-US" altLang="zh-CN" sz="1200" b="1" i="0" dirty="0">
                <a:solidFill>
                  <a:srgbClr val="222222"/>
                </a:solidFill>
                <a:effectLst/>
                <a:latin typeface="Inter"/>
              </a:rPr>
              <a:t>Precision</a:t>
            </a:r>
            <a:r>
              <a:rPr lang="zh-CN" altLang="en-US" sz="1200" b="0" i="0" dirty="0">
                <a:solidFill>
                  <a:srgbClr val="222222"/>
                </a:solidFill>
                <a:effectLst/>
                <a:latin typeface="Inter"/>
              </a:rPr>
              <a:t>：</a:t>
            </a:r>
            <a:r>
              <a:rPr lang="en-US" altLang="zh-CN" sz="1200" b="0" i="0" dirty="0">
                <a:solidFill>
                  <a:srgbClr val="222222"/>
                </a:solidFill>
                <a:effectLst/>
                <a:latin typeface="Inter"/>
              </a:rPr>
              <a:t>Among the samples predicted as positive cases, the proportion of true positive cases, reflecting the precision of the model's prediction of positive cases.</a:t>
            </a:r>
          </a:p>
          <a:p>
            <a:pPr algn="l">
              <a:lnSpc>
                <a:spcPts val="800"/>
              </a:lnSpc>
              <a:spcBef>
                <a:spcPts val="600"/>
              </a:spcBef>
              <a:spcAft>
                <a:spcPts val="600"/>
              </a:spcAft>
              <a:buFont typeface="Arial" panose="020B0604020202020204" pitchFamily="34" charset="0"/>
              <a:buChar char="•"/>
            </a:pPr>
            <a:r>
              <a:rPr lang="en-US" altLang="zh-CN" sz="1200" b="1" i="0" dirty="0">
                <a:solidFill>
                  <a:srgbClr val="222222"/>
                </a:solidFill>
                <a:effectLst/>
                <a:latin typeface="Inter"/>
              </a:rPr>
              <a:t>Recall</a:t>
            </a:r>
            <a:r>
              <a:rPr lang="zh-CN" altLang="en-US" sz="1200" b="0" i="0" dirty="0">
                <a:solidFill>
                  <a:srgbClr val="222222"/>
                </a:solidFill>
                <a:effectLst/>
                <a:latin typeface="Inter"/>
              </a:rPr>
              <a:t>：</a:t>
            </a:r>
            <a:r>
              <a:rPr lang="en-US" altLang="zh-CN" sz="1200" b="0" i="0" dirty="0">
                <a:solidFill>
                  <a:srgbClr val="222222"/>
                </a:solidFill>
                <a:effectLst/>
                <a:latin typeface="Inter"/>
              </a:rPr>
              <a:t>Among the samples that are actually positive cases, the proportion correctly predicted as positive cases by the model, reflecting the model's ability to capture positive cases.</a:t>
            </a:r>
          </a:p>
          <a:p>
            <a:pPr algn="l">
              <a:lnSpc>
                <a:spcPts val="800"/>
              </a:lnSpc>
              <a:spcBef>
                <a:spcPts val="600"/>
              </a:spcBef>
              <a:spcAft>
                <a:spcPts val="600"/>
              </a:spcAft>
              <a:buFont typeface="Arial" panose="020B0604020202020204" pitchFamily="34" charset="0"/>
              <a:buChar char="•"/>
            </a:pPr>
            <a:r>
              <a:rPr lang="en-US" altLang="zh-CN" sz="1200" b="1" i="0" dirty="0">
                <a:solidFill>
                  <a:srgbClr val="222222"/>
                </a:solidFill>
                <a:effectLst/>
                <a:latin typeface="Inter"/>
              </a:rPr>
              <a:t>F1</a:t>
            </a:r>
            <a:r>
              <a:rPr lang="zh-CN" altLang="en-US" sz="1200" b="0" i="0" dirty="0">
                <a:solidFill>
                  <a:srgbClr val="222222"/>
                </a:solidFill>
                <a:effectLst/>
                <a:latin typeface="Inter"/>
              </a:rPr>
              <a:t>：</a:t>
            </a:r>
            <a:r>
              <a:rPr lang="en-US" altLang="zh-CN" sz="1200" b="0" i="0" dirty="0">
                <a:solidFill>
                  <a:srgbClr val="222222"/>
                </a:solidFill>
                <a:effectLst/>
                <a:latin typeface="Inter"/>
              </a:rPr>
              <a:t>Comprehensively considers precision and recall, and is the harmonic mean of the two, used to comprehensively evaluate the balanced performance of the model in predicting positive and negative cases.</a:t>
            </a:r>
          </a:p>
          <a:p>
            <a:pPr marL="0" indent="0">
              <a:buNone/>
            </a:pPr>
            <a:endParaRPr lang="zh-CN" altLang="en-US" dirty="0"/>
          </a:p>
        </p:txBody>
      </p:sp>
      <p:pic>
        <p:nvPicPr>
          <p:cNvPr id="11" name="图片 10" descr="文本&#10;&#10;描述已自动生成">
            <a:extLst>
              <a:ext uri="{FF2B5EF4-FFF2-40B4-BE49-F238E27FC236}">
                <a16:creationId xmlns:a16="http://schemas.microsoft.com/office/drawing/2014/main" id="{B5CBC285-489F-9CF5-AAEB-7AB204563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128" y="3710536"/>
            <a:ext cx="3045455" cy="2879003"/>
          </a:xfrm>
          <a:prstGeom prst="rect">
            <a:avLst/>
          </a:prstGeom>
        </p:spPr>
      </p:pic>
      <p:pic>
        <p:nvPicPr>
          <p:cNvPr id="12" name="图片 11">
            <a:extLst>
              <a:ext uri="{FF2B5EF4-FFF2-40B4-BE49-F238E27FC236}">
                <a16:creationId xmlns:a16="http://schemas.microsoft.com/office/drawing/2014/main" id="{AAECABE3-3CF7-4236-5A01-D9AF3BA675E2}"/>
              </a:ext>
            </a:extLst>
          </p:cNvPr>
          <p:cNvPicPr>
            <a:picLocks noChangeAspect="1"/>
          </p:cNvPicPr>
          <p:nvPr/>
        </p:nvPicPr>
        <p:blipFill>
          <a:blip r:embed="rId3"/>
          <a:stretch>
            <a:fillRect/>
          </a:stretch>
        </p:blipFill>
        <p:spPr>
          <a:xfrm>
            <a:off x="1363119" y="3429000"/>
            <a:ext cx="3628755" cy="3058442"/>
          </a:xfrm>
          <a:prstGeom prst="rect">
            <a:avLst/>
          </a:prstGeom>
        </p:spPr>
      </p:pic>
    </p:spTree>
    <p:extLst>
      <p:ext uri="{BB962C8B-B14F-4D97-AF65-F5344CB8AC3E}">
        <p14:creationId xmlns:p14="http://schemas.microsoft.com/office/powerpoint/2010/main" val="999158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F329DC-8474-D279-AC89-844CC45FF55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C0169796-202D-8344-3510-26FB0015A961}"/>
              </a:ext>
            </a:extLst>
          </p:cNvPr>
          <p:cNvPicPr>
            <a:picLocks noChangeAspect="1"/>
          </p:cNvPicPr>
          <p:nvPr/>
        </p:nvPicPr>
        <p:blipFill>
          <a:blip r:embed="rId2"/>
          <a:stretch>
            <a:fillRect/>
          </a:stretch>
        </p:blipFill>
        <p:spPr>
          <a:xfrm>
            <a:off x="1287601" y="1000860"/>
            <a:ext cx="9613397" cy="1706380"/>
          </a:xfrm>
          <a:prstGeom prst="rect">
            <a:avLst/>
          </a:prstGeom>
        </p:spPr>
      </p:pic>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28036CE-54D6-2A2D-2799-2665EDF1ACED}"/>
              </a:ext>
            </a:extLst>
          </p:cNvPr>
          <p:cNvSpPr>
            <a:spLocks noGrp="1"/>
          </p:cNvSpPr>
          <p:nvPr>
            <p:ph type="title"/>
          </p:nvPr>
        </p:nvSpPr>
        <p:spPr>
          <a:xfrm>
            <a:off x="1300968" y="3012350"/>
            <a:ext cx="8921672" cy="1706381"/>
          </a:xfrm>
        </p:spPr>
        <p:txBody>
          <a:bodyPr vert="horz" lIns="91440" tIns="45720" rIns="91440" bIns="45720" rtlCol="0" anchor="b">
            <a:normAutofit/>
          </a:bodyPr>
          <a:lstStyle/>
          <a:p>
            <a:r>
              <a:rPr lang="en-US" altLang="zh-CN" sz="5600" b="1" kern="1200" dirty="0">
                <a:solidFill>
                  <a:schemeClr val="tx1"/>
                </a:solidFill>
                <a:latin typeface="+mj-lt"/>
                <a:ea typeface="+mj-ea"/>
                <a:cs typeface="+mj-cs"/>
              </a:rPr>
              <a:t>Word2Vec </a:t>
            </a:r>
            <a:r>
              <a:rPr lang="en-US" altLang="zh-CN" sz="5600" b="1" dirty="0"/>
              <a:t>Model</a:t>
            </a:r>
            <a:br>
              <a:rPr lang="en-US" altLang="zh-CN" sz="5600" kern="1200" dirty="0">
                <a:solidFill>
                  <a:schemeClr val="tx1"/>
                </a:solidFill>
                <a:latin typeface="+mj-lt"/>
                <a:ea typeface="+mj-ea"/>
                <a:cs typeface="+mj-cs"/>
              </a:rPr>
            </a:br>
            <a:endParaRPr lang="en-US" altLang="zh-CN" sz="5600" kern="1200" dirty="0">
              <a:solidFill>
                <a:schemeClr val="tx1"/>
              </a:solidFill>
              <a:latin typeface="+mj-lt"/>
              <a:ea typeface="+mj-ea"/>
              <a:cs typeface="+mj-cs"/>
            </a:endParaRPr>
          </a:p>
        </p:txBody>
      </p:sp>
      <p:sp>
        <p:nvSpPr>
          <p:cNvPr id="3" name="文本占位符 2">
            <a:extLst>
              <a:ext uri="{FF2B5EF4-FFF2-40B4-BE49-F238E27FC236}">
                <a16:creationId xmlns:a16="http://schemas.microsoft.com/office/drawing/2014/main" id="{DE5516AA-EF58-9C61-6E72-11EDA0DB02E7}"/>
              </a:ext>
            </a:extLst>
          </p:cNvPr>
          <p:cNvSpPr>
            <a:spLocks noGrp="1"/>
          </p:cNvSpPr>
          <p:nvPr>
            <p:ph type="body" idx="1"/>
          </p:nvPr>
        </p:nvSpPr>
        <p:spPr>
          <a:xfrm>
            <a:off x="1370920" y="4345196"/>
            <a:ext cx="7321298" cy="753165"/>
          </a:xfrm>
        </p:spPr>
        <p:txBody>
          <a:bodyPr vert="horz" lIns="91440" tIns="45720" rIns="91440" bIns="45720" rtlCol="0" anchor="t">
            <a:normAutofit/>
          </a:bodyPr>
          <a:lstStyle/>
          <a:p>
            <a:r>
              <a:rPr lang="en-US" altLang="zh-CN" sz="1400" b="0" i="0" dirty="0">
                <a:effectLst/>
                <a:latin typeface="Inter"/>
              </a:rPr>
              <a:t>A classic word vector model developed by Google, which learns the distributed representation of words through a neural network and can capture the semantic relationships between words. For example, semantically similar words are closer in the vector space.</a:t>
            </a:r>
            <a:endParaRPr lang="en-US" altLang="zh-CN" sz="1700" kern="1200" dirty="0">
              <a:solidFill>
                <a:schemeClr val="tx1"/>
              </a:solidFill>
              <a:latin typeface="+mn-lt"/>
              <a:ea typeface="+mn-ea"/>
              <a:cs typeface="+mn-cs"/>
            </a:endParaRPr>
          </a:p>
        </p:txBody>
      </p:sp>
    </p:spTree>
    <p:extLst>
      <p:ext uri="{BB962C8B-B14F-4D97-AF65-F5344CB8AC3E}">
        <p14:creationId xmlns:p14="http://schemas.microsoft.com/office/powerpoint/2010/main" val="134665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DA027-D2D3-B55D-9559-575432AFA3C7}"/>
              </a:ext>
            </a:extLst>
          </p:cNvPr>
          <p:cNvSpPr>
            <a:spLocks noGrp="1"/>
          </p:cNvSpPr>
          <p:nvPr>
            <p:ph type="title"/>
          </p:nvPr>
        </p:nvSpPr>
        <p:spPr/>
        <p:txBody>
          <a:bodyPr/>
          <a:lstStyle/>
          <a:p>
            <a:r>
              <a:rPr lang="en-US" altLang="zh-CN" b="1" i="0" dirty="0">
                <a:effectLst/>
                <a:latin typeface="Inter"/>
              </a:rPr>
              <a:t>Word2vec</a:t>
            </a:r>
            <a:r>
              <a:rPr lang="en-US" altLang="zh-CN" b="1" dirty="0">
                <a:latin typeface="Inter"/>
              </a:rPr>
              <a:t>  - </a:t>
            </a:r>
            <a:r>
              <a:rPr lang="en-US" altLang="zh-CN" b="1" i="0" dirty="0">
                <a:effectLst/>
                <a:latin typeface="Inter"/>
              </a:rPr>
              <a:t>Model Implementation</a:t>
            </a:r>
            <a:endParaRPr lang="zh-CN" altLang="en-US" dirty="0"/>
          </a:p>
        </p:txBody>
      </p:sp>
      <p:pic>
        <p:nvPicPr>
          <p:cNvPr id="7" name="内容占位符 4">
            <a:extLst>
              <a:ext uri="{FF2B5EF4-FFF2-40B4-BE49-F238E27FC236}">
                <a16:creationId xmlns:a16="http://schemas.microsoft.com/office/drawing/2014/main" id="{8A9D88C5-05E8-A5C0-915C-D8CE45E44EF1}"/>
              </a:ext>
            </a:extLst>
          </p:cNvPr>
          <p:cNvPicPr>
            <a:picLocks noGrp="1" noChangeAspect="1"/>
          </p:cNvPicPr>
          <p:nvPr>
            <p:ph idx="1"/>
          </p:nvPr>
        </p:nvPicPr>
        <p:blipFill>
          <a:blip r:embed="rId2"/>
          <a:stretch>
            <a:fillRect/>
          </a:stretch>
        </p:blipFill>
        <p:spPr>
          <a:xfrm>
            <a:off x="7188671" y="2442498"/>
            <a:ext cx="3899756" cy="3020695"/>
          </a:xfrm>
        </p:spPr>
      </p:pic>
      <p:sp>
        <p:nvSpPr>
          <p:cNvPr id="9" name="文本框 8">
            <a:extLst>
              <a:ext uri="{FF2B5EF4-FFF2-40B4-BE49-F238E27FC236}">
                <a16:creationId xmlns:a16="http://schemas.microsoft.com/office/drawing/2014/main" id="{A55279CB-24D9-B3B1-4F78-6C1EECC770E3}"/>
              </a:ext>
            </a:extLst>
          </p:cNvPr>
          <p:cNvSpPr txBox="1"/>
          <p:nvPr/>
        </p:nvSpPr>
        <p:spPr>
          <a:xfrm>
            <a:off x="1205173" y="1552188"/>
            <a:ext cx="5225142" cy="4801314"/>
          </a:xfrm>
          <a:prstGeom prst="rect">
            <a:avLst/>
          </a:prstGeom>
          <a:noFill/>
        </p:spPr>
        <p:txBody>
          <a:bodyPr wrap="square" rtlCol="0">
            <a:spAutoFit/>
          </a:bodyPr>
          <a:lstStyle/>
          <a:p>
            <a:r>
              <a:rPr lang="en-US" altLang="zh-CN" b="1" dirty="0"/>
              <a:t>Training</a:t>
            </a:r>
            <a:r>
              <a:rPr lang="zh-CN" altLang="en-US" b="1" dirty="0"/>
              <a:t> </a:t>
            </a:r>
            <a:r>
              <a:rPr lang="en-US" altLang="zh-CN" b="1" dirty="0"/>
              <a:t>Model</a:t>
            </a:r>
            <a:r>
              <a:rPr lang="zh-CN" altLang="en-US" b="1" dirty="0"/>
              <a:t>：</a:t>
            </a:r>
            <a:endParaRPr lang="en-US" altLang="zh-CN" b="1" dirty="0"/>
          </a:p>
          <a:p>
            <a:r>
              <a:rPr lang="en-US" altLang="zh-CN" dirty="0">
                <a:latin typeface="Inter"/>
              </a:rPr>
              <a:t>          </a:t>
            </a:r>
            <a:r>
              <a:rPr lang="en-US" altLang="zh-CN" b="0" i="0" dirty="0">
                <a:effectLst/>
                <a:latin typeface="Inter"/>
              </a:rPr>
              <a:t>Similar to training VADER, first traverse the data of each language from the outer layer to the inner layer, and use these sentence data for model training. After training, a good Word2Vec model is returned;</a:t>
            </a:r>
            <a:br>
              <a:rPr lang="en-US" altLang="zh-CN" dirty="0"/>
            </a:br>
            <a:r>
              <a:rPr lang="en-US" altLang="zh-CN" b="0" i="0" dirty="0">
                <a:effectLst/>
                <a:latin typeface="Inter"/>
              </a:rPr>
              <a:t>When using it, only need to obtain the word vector corresponding to each word through the word vector dictionary of the model according to the given word list "words" and return it in the form of a list.</a:t>
            </a:r>
          </a:p>
          <a:p>
            <a:endParaRPr lang="en-US" altLang="zh-CN" b="1" dirty="0"/>
          </a:p>
          <a:p>
            <a:r>
              <a:rPr lang="en-US" altLang="zh-CN" b="1" i="0" dirty="0">
                <a:effectLst/>
                <a:latin typeface="Inter"/>
              </a:rPr>
              <a:t>Visualization </a:t>
            </a:r>
            <a:r>
              <a:rPr lang="zh-CN" altLang="en-US" b="1" dirty="0"/>
              <a:t>：</a:t>
            </a:r>
            <a:endParaRPr lang="en-US" altLang="zh-CN" b="1" dirty="0"/>
          </a:p>
          <a:p>
            <a:r>
              <a:rPr lang="en-US" altLang="zh-CN" dirty="0">
                <a:latin typeface="Consolas" panose="020B0609020204030204" pitchFamily="49" charset="0"/>
              </a:rPr>
              <a:t>    </a:t>
            </a:r>
            <a:r>
              <a:rPr lang="en-US" altLang="zh-CN" b="0" i="0" dirty="0">
                <a:effectLst/>
                <a:latin typeface="Inter"/>
              </a:rPr>
              <a:t>I selected the word vectors of some words, and in the trained Word2Vec model, obtained the word vectors corresponding to these words. After dimensionality reduction through t-SNE, a scatter plot (right figure) can be made.</a:t>
            </a:r>
            <a:endParaRPr lang="zh-CN" altLang="en-US" b="0" dirty="0">
              <a:solidFill>
                <a:srgbClr val="CCCCCC"/>
              </a:solidFill>
              <a:effectLst/>
              <a:latin typeface="Consolas" panose="020B0609020204030204" pitchFamily="49" charset="0"/>
            </a:endParaRPr>
          </a:p>
          <a:p>
            <a:endParaRPr lang="zh-CN" altLang="en-US" dirty="0"/>
          </a:p>
        </p:txBody>
      </p:sp>
    </p:spTree>
    <p:extLst>
      <p:ext uri="{BB962C8B-B14F-4D97-AF65-F5344CB8AC3E}">
        <p14:creationId xmlns:p14="http://schemas.microsoft.com/office/powerpoint/2010/main" val="35269522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148</TotalTime>
  <Words>677</Words>
  <Application>Microsoft Office PowerPoint</Application>
  <PresentationFormat>宽屏</PresentationFormat>
  <Paragraphs>32</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 Unicode MS</vt:lpstr>
      <vt:lpstr>Inter</vt:lpstr>
      <vt:lpstr>等线</vt:lpstr>
      <vt:lpstr>等线 Light</vt:lpstr>
      <vt:lpstr>Arial</vt:lpstr>
      <vt:lpstr>Consolas</vt:lpstr>
      <vt:lpstr>Office 主题​​</vt:lpstr>
      <vt:lpstr>NLP Pretrained Models</vt:lpstr>
      <vt:lpstr>VADER Model </vt:lpstr>
      <vt:lpstr>VADER  -Model Implementation </vt:lpstr>
      <vt:lpstr>CADER - Visualization and Effect Evaluation</vt:lpstr>
      <vt:lpstr>Word2Vec Model </vt:lpstr>
      <vt:lpstr>Word2vec  - Model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宇铎 王</dc:creator>
  <cp:lastModifiedBy>宇铎 王</cp:lastModifiedBy>
  <cp:revision>6</cp:revision>
  <dcterms:created xsi:type="dcterms:W3CDTF">2024-11-28T15:03:22Z</dcterms:created>
  <dcterms:modified xsi:type="dcterms:W3CDTF">2024-11-28T17:35:48Z</dcterms:modified>
</cp:coreProperties>
</file>