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frifundcapital.com/lapsset-corridor/#:~:text=Modernizing%20and%20expanding%20infrastructure%20across,the%20region" TargetMode="External"/><Relationship Id="rId3" Type="http://schemas.openxmlformats.org/officeDocument/2006/relationships/hyperlink" Target="https://constructafrica.com/news/work-begin-2026-abidjan-lagos-highway#:~:text=project%20and%20is%20earmarked%20for,AfDB" TargetMode="External"/><Relationship Id="rId4" Type="http://schemas.openxmlformats.org/officeDocument/2006/relationships/hyperlink" Target="https://orientalnewsng.com/united-arabia-emirates-signals-funding-support-for-25bn-nigeria-morocco-gas-pipeline/#:~:text=The%20Nigeria,Bank%2C%20and%20the%20OPEC%20Fund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thaioilgas.com/uganda-leverages-oil-and-gas-to-transform-economy/#:~:text=Uganda%E2%80%99s%20mid,country%E2%80%99s%20dependence%20on%20product%20imports" TargetMode="External"/><Relationship Id="rId3" Type="http://schemas.openxmlformats.org/officeDocument/2006/relationships/hyperlink" Target="https://www.contruent.com/resources/blog/megaprojects-in-africa/#:~:text=5,Nigeria" TargetMode="Externa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9a1bb128-b731-42c8-b9dd-14ff5d57a6a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13371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7313371" cy="68580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770571" y="1828800"/>
            <a:ext cx="396118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5600" b="1">
                <a:solidFill>
                  <a:srgbClr val="00A8E8"/>
                </a:solidFill>
              </a:rPr>
              <a:t>InfraRader</a:t>
            </a:r>
          </a:p>
          <a:p>
            <a:pPr>
              <a:defRPr sz="2000">
                <a:solidFill>
                  <a:srgbClr val="F5F5F5"/>
                </a:solidFill>
              </a:defRPr>
            </a:pPr>
            <a:r>
              <a:rPr/>
              <a:t>AI-powered infrastructure intelligence platform</a:t>
            </a:r>
          </a:p>
          <a:p>
            <a:pPr>
              <a:defRPr sz="1400">
                <a:solidFill>
                  <a:srgbClr val="A0A0A0"/>
                </a:solidFill>
              </a:defRPr>
            </a:pPr>
            <a:r>
              <a:rPr/>
              <a:t>Unlock actionable data &amp; risk insights for African projects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0571" y="4572000"/>
            <a:ext cx="39611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A0A0A0"/>
                </a:solidFill>
              </a:defRPr>
            </a:pPr>
            <a:r>
              <a:rPr/>
              <a:t>Team Rader – October 2025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0"/>
            <a:ext cx="438912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4552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>
                <a:solidFill>
                  <a:srgbClr val="F5F5F5"/>
                </a:solidFill>
              </a:defRPr>
            </a:pPr>
            <a:r>
              <a:rPr/>
              <a:t>Team &amp; Roadmap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1274552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Founder &amp; CEO: [Your Name] – Infra &amp; AI specialist, ABiQ alum</a:t>
            </a:r>
          </a:p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CTO: [Name] – ML engineer, geospatial analytics expert</a:t>
            </a:r>
          </a:p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Advisor: [Name] – Industry veteran with 20+ years in infrastructure finance</a:t>
            </a:r>
          </a:p>
          <a:p>
            <a:pPr>
              <a:defRPr sz="1600" b="1">
                <a:solidFill>
                  <a:srgbClr val="F5F5F5"/>
                </a:solidFill>
              </a:defRPr>
            </a:pPr>
            <a:r>
              <a:rPr/>
              <a:t>Roadmap:</a:t>
            </a:r>
          </a:p>
          <a:p>
            <a:pPr>
              <a:defRPr sz="1500">
                <a:solidFill>
                  <a:srgbClr val="F5F5F5"/>
                </a:solidFill>
              </a:defRPr>
            </a:pPr>
            <a:r>
              <a:rPr/>
              <a:t>Q1 2026: Pilot launches &amp; feedback; finalize minimum viable product</a:t>
            </a:r>
          </a:p>
          <a:p>
            <a:pPr>
              <a:defRPr sz="1500">
                <a:solidFill>
                  <a:srgbClr val="F5F5F5"/>
                </a:solidFill>
              </a:defRPr>
            </a:pPr>
            <a:r>
              <a:rPr/>
              <a:t>Q2 2026: Raise seed funding; onboard 5 enterprise clients</a:t>
            </a:r>
          </a:p>
          <a:p>
            <a:pPr>
              <a:defRPr sz="1500">
                <a:solidFill>
                  <a:srgbClr val="F5F5F5"/>
                </a:solidFill>
              </a:defRPr>
            </a:pPr>
            <a:r>
              <a:rPr/>
              <a:t>Q3 2026: Expand to other African regions &amp; sectors</a:t>
            </a:r>
          </a:p>
          <a:p>
            <a:pPr>
              <a:defRPr sz="1500">
                <a:solidFill>
                  <a:srgbClr val="F5F5F5"/>
                </a:solidFill>
              </a:defRPr>
            </a:pPr>
            <a:r>
              <a:rPr/>
              <a:t>Q4 2026: Introduce predictive analytics module &amp; AI chatbot interface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4552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5F5F5"/>
                </a:solidFill>
              </a:defRPr>
            </a:pPr>
            <a:r>
              <a:rPr/>
              <a:t>Ask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1274552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Seeking US$X seed funding to build the platform, hire data engineers, and scale pilots</a:t>
            </a:r>
          </a:p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Looking for pilot partners: EPC firms, investors &amp; developers in our wedge regions</a:t>
            </a:r>
          </a:p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Contact: info@infrarader.com • Join our early adopter program</a:t>
            </a:r>
          </a:p>
          <a:p>
            <a:pPr>
              <a:defRPr sz="2000" b="1">
                <a:solidFill>
                  <a:srgbClr val="00A8E8"/>
                </a:solidFill>
              </a:defRPr>
            </a:pPr>
            <a:r>
              <a:rPr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4552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5F5F5"/>
                </a:solidFill>
              </a:defRPr>
            </a:pPr>
            <a:r>
              <a:rPr/>
              <a:t>Business Model Canvas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188720"/>
            <a:ext cx="3657600" cy="1371600"/>
          </a:xfrm>
          <a:prstGeom prst="rect">
            <a:avLst/>
          </a:prstGeom>
          <a:solidFill>
            <a:srgbClr val="1E2D5A"/>
          </a:solidFill>
          <a:ln w="6350">
            <a:solidFill>
              <a:srgbClr val="00A8E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48640" y="1280160"/>
            <a:ext cx="347472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00A8E8"/>
                </a:solidFill>
              </a:defRPr>
            </a:pPr>
            <a:r>
              <a:rPr/>
              <a:t>Key Partners</a:t>
            </a:r>
          </a:p>
          <a:p>
            <a:pPr lvl="1">
              <a:defRPr sz="900">
                <a:solidFill>
                  <a:srgbClr val="F5F5F5"/>
                </a:solidFill>
              </a:defRPr>
            </a:pPr>
            <a:r>
              <a:rPr/>
              <a:t>Development banks &amp; DFIs</a:t>
            </a:r>
          </a:p>
          <a:p>
            <a:pPr lvl="1">
              <a:defRPr sz="900">
                <a:solidFill>
                  <a:srgbClr val="F5F5F5"/>
                </a:solidFill>
              </a:defRPr>
            </a:pPr>
            <a:r>
              <a:rPr/>
              <a:t>Middle East investors (DP World, sovereign funds)</a:t>
            </a:r>
          </a:p>
          <a:p>
            <a:pPr lvl="1">
              <a:defRPr sz="900">
                <a:solidFill>
                  <a:srgbClr val="F5F5F5"/>
                </a:solidFill>
              </a:defRPr>
            </a:pPr>
            <a:r>
              <a:rPr/>
              <a:t>EPC &amp; suppliers (Emaar, Bechtel)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1188720"/>
            <a:ext cx="3200400" cy="1371600"/>
          </a:xfrm>
          <a:prstGeom prst="rect">
            <a:avLst/>
          </a:prstGeom>
          <a:solidFill>
            <a:srgbClr val="283C6E"/>
          </a:solidFill>
          <a:ln w="6350">
            <a:solidFill>
              <a:srgbClr val="00A8E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206240" y="1280160"/>
            <a:ext cx="301752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00A8E8"/>
                </a:solidFill>
              </a:defRPr>
            </a:pPr>
            <a:r>
              <a:rPr/>
              <a:t>Key Activities</a:t>
            </a:r>
          </a:p>
          <a:p>
            <a:pPr lvl="1">
              <a:defRPr sz="900">
                <a:solidFill>
                  <a:srgbClr val="F5F5F5"/>
                </a:solidFill>
              </a:defRPr>
            </a:pPr>
            <a:r>
              <a:rPr/>
              <a:t>AI data gathering &amp; verification</a:t>
            </a:r>
          </a:p>
          <a:p>
            <a:pPr lvl="1">
              <a:defRPr sz="900">
                <a:solidFill>
                  <a:srgbClr val="F5F5F5"/>
                </a:solidFill>
              </a:defRPr>
            </a:pPr>
            <a:r>
              <a:rPr/>
              <a:t>Geospatial &amp; risk analytics</a:t>
            </a:r>
          </a:p>
          <a:p>
            <a:pPr lvl="1">
              <a:defRPr sz="900">
                <a:solidFill>
                  <a:srgbClr val="F5F5F5"/>
                </a:solidFill>
              </a:defRPr>
            </a:pPr>
            <a:r>
              <a:rPr/>
              <a:t>Customer onboarding &amp; support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7315200" y="1188720"/>
            <a:ext cx="4114800" cy="1371600"/>
          </a:xfrm>
          <a:prstGeom prst="rect">
            <a:avLst/>
          </a:prstGeom>
          <a:solidFill>
            <a:srgbClr val="1E2D5A"/>
          </a:solidFill>
          <a:ln w="6350">
            <a:solidFill>
              <a:srgbClr val="00A8E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406640" y="1280160"/>
            <a:ext cx="393192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00A8E8"/>
                </a:solidFill>
              </a:defRPr>
            </a:pPr>
            <a:r>
              <a:rPr/>
              <a:t>Key Resources</a:t>
            </a:r>
          </a:p>
          <a:p>
            <a:pPr lvl="1">
              <a:defRPr sz="900">
                <a:solidFill>
                  <a:srgbClr val="F5F5F5"/>
                </a:solidFill>
              </a:defRPr>
            </a:pPr>
            <a:r>
              <a:rPr/>
              <a:t>AI agents &amp; tech stack</a:t>
            </a:r>
          </a:p>
          <a:p>
            <a:pPr lvl="1">
              <a:defRPr sz="900">
                <a:solidFill>
                  <a:srgbClr val="F5F5F5"/>
                </a:solidFill>
              </a:defRPr>
            </a:pPr>
            <a:r>
              <a:rPr/>
              <a:t>Partnership network</a:t>
            </a:r>
          </a:p>
          <a:p>
            <a:pPr lvl="1">
              <a:defRPr sz="900">
                <a:solidFill>
                  <a:srgbClr val="F5F5F5"/>
                </a:solidFill>
              </a:defRPr>
            </a:pPr>
            <a:r>
              <a:rPr/>
              <a:t>Human analysts &amp; data specialists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2560320"/>
            <a:ext cx="3657600" cy="1371600"/>
          </a:xfrm>
          <a:prstGeom prst="rect">
            <a:avLst/>
          </a:prstGeom>
          <a:solidFill>
            <a:srgbClr val="283C6E"/>
          </a:solidFill>
          <a:ln w="6350">
            <a:solidFill>
              <a:srgbClr val="00A8E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548640" y="2651760"/>
            <a:ext cx="347472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00A8E8"/>
                </a:solidFill>
              </a:defRPr>
            </a:pPr>
            <a:r>
              <a:rPr/>
              <a:t>Value Proposition</a:t>
            </a:r>
          </a:p>
          <a:p>
            <a:pPr lvl="1">
              <a:defRPr sz="900">
                <a:solidFill>
                  <a:srgbClr val="F5F5F5"/>
                </a:solidFill>
              </a:defRPr>
            </a:pPr>
            <a:r>
              <a:rPr/>
              <a:t>Real-time, verified project data</a:t>
            </a:r>
          </a:p>
          <a:p>
            <a:pPr lvl="1">
              <a:defRPr sz="900">
                <a:solidFill>
                  <a:srgbClr val="F5F5F5"/>
                </a:solidFill>
              </a:defRPr>
            </a:pPr>
            <a:r>
              <a:rPr/>
              <a:t>Predictive analytics &amp; risk scoring</a:t>
            </a:r>
          </a:p>
          <a:p>
            <a:pPr lvl="1">
              <a:defRPr sz="900">
                <a:solidFill>
                  <a:srgbClr val="F5F5F5"/>
                </a:solidFill>
              </a:defRPr>
            </a:pPr>
            <a:r>
              <a:rPr/>
              <a:t>Geospatial visualisation &amp; dashboards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14800" y="2560320"/>
            <a:ext cx="3200400" cy="1371600"/>
          </a:xfrm>
          <a:prstGeom prst="rect">
            <a:avLst/>
          </a:prstGeom>
          <a:solidFill>
            <a:srgbClr val="1E2D5A"/>
          </a:solidFill>
          <a:ln w="6350">
            <a:solidFill>
              <a:srgbClr val="00A8E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206240" y="2651760"/>
            <a:ext cx="301752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00A8E8"/>
                </a:solidFill>
              </a:defRPr>
            </a:pPr>
            <a:r>
              <a:rPr/>
              <a:t>Customer Relationships</a:t>
            </a:r>
          </a:p>
          <a:p>
            <a:pPr lvl="1">
              <a:defRPr sz="900">
                <a:solidFill>
                  <a:srgbClr val="F5F5F5"/>
                </a:solidFill>
              </a:defRPr>
            </a:pPr>
            <a:r>
              <a:rPr/>
              <a:t>Subscription support</a:t>
            </a:r>
          </a:p>
          <a:p>
            <a:pPr lvl="1">
              <a:defRPr sz="900">
                <a:solidFill>
                  <a:srgbClr val="F5F5F5"/>
                </a:solidFill>
              </a:defRPr>
            </a:pPr>
            <a:r>
              <a:rPr/>
              <a:t>Enterprise account management</a:t>
            </a:r>
          </a:p>
          <a:p>
            <a:pPr lvl="1">
              <a:defRPr sz="900">
                <a:solidFill>
                  <a:srgbClr val="F5F5F5"/>
                </a:solidFill>
              </a:defRPr>
            </a:pPr>
            <a:r>
              <a:rPr/>
              <a:t>Early adopter co-creation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15200" y="2560320"/>
            <a:ext cx="4114800" cy="1371600"/>
          </a:xfrm>
          <a:prstGeom prst="rect">
            <a:avLst/>
          </a:prstGeom>
          <a:solidFill>
            <a:srgbClr val="283C6E"/>
          </a:solidFill>
          <a:ln w="6350">
            <a:solidFill>
              <a:srgbClr val="00A8E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406640" y="2651760"/>
            <a:ext cx="393192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00A8E8"/>
                </a:solidFill>
              </a:defRPr>
            </a:pPr>
            <a:r>
              <a:rPr/>
              <a:t>Channels</a:t>
            </a:r>
          </a:p>
          <a:p>
            <a:pPr lvl="1">
              <a:defRPr sz="900">
                <a:solidFill>
                  <a:srgbClr val="F5F5F5"/>
                </a:solidFill>
              </a:defRPr>
            </a:pPr>
            <a:r>
              <a:rPr/>
              <a:t>Direct sales &amp; demos</a:t>
            </a:r>
          </a:p>
          <a:p>
            <a:pPr lvl="1">
              <a:defRPr sz="900">
                <a:solidFill>
                  <a:srgbClr val="F5F5F5"/>
                </a:solidFill>
              </a:defRPr>
            </a:pPr>
            <a:r>
              <a:rPr/>
              <a:t>Industry conferences</a:t>
            </a:r>
          </a:p>
          <a:p>
            <a:pPr lvl="1">
              <a:defRPr sz="900">
                <a:solidFill>
                  <a:srgbClr val="F5F5F5"/>
                </a:solidFill>
              </a:defRPr>
            </a:pPr>
            <a:r>
              <a:rPr/>
              <a:t>Partner integrations &amp; API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3931920"/>
            <a:ext cx="3657600" cy="1371600"/>
          </a:xfrm>
          <a:prstGeom prst="rect">
            <a:avLst/>
          </a:prstGeom>
          <a:solidFill>
            <a:srgbClr val="1E2D5A"/>
          </a:solidFill>
          <a:ln w="6350">
            <a:solidFill>
              <a:srgbClr val="00A8E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548640" y="4023360"/>
            <a:ext cx="347472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00A8E8"/>
                </a:solidFill>
              </a:defRPr>
            </a:pPr>
            <a:r>
              <a:rPr/>
              <a:t>Customer Segments</a:t>
            </a:r>
          </a:p>
          <a:p>
            <a:pPr lvl="1">
              <a:defRPr sz="900">
                <a:solidFill>
                  <a:srgbClr val="F5F5F5"/>
                </a:solidFill>
              </a:defRPr>
            </a:pPr>
            <a:r>
              <a:rPr/>
              <a:t>Data center &amp; renewable developers</a:t>
            </a:r>
          </a:p>
          <a:p>
            <a:pPr lvl="1">
              <a:defRPr sz="900">
                <a:solidFill>
                  <a:srgbClr val="F5F5F5"/>
                </a:solidFill>
              </a:defRPr>
            </a:pPr>
            <a:r>
              <a:rPr/>
              <a:t>EPC contractors &amp; suppliers</a:t>
            </a:r>
          </a:p>
          <a:p>
            <a:pPr lvl="1">
              <a:defRPr sz="900">
                <a:solidFill>
                  <a:srgbClr val="F5F5F5"/>
                </a:solidFill>
              </a:defRPr>
            </a:pPr>
            <a:r>
              <a:rPr/>
              <a:t>Investors, DFIs &amp; governments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14800" y="3931920"/>
            <a:ext cx="3200400" cy="1371600"/>
          </a:xfrm>
          <a:prstGeom prst="rect">
            <a:avLst/>
          </a:prstGeom>
          <a:solidFill>
            <a:srgbClr val="283C6E"/>
          </a:solidFill>
          <a:ln w="6350">
            <a:solidFill>
              <a:srgbClr val="00A8E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206240" y="4023360"/>
            <a:ext cx="301752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00A8E8"/>
                </a:solidFill>
              </a:defRPr>
            </a:pPr>
            <a:r>
              <a:rPr/>
              <a:t>Cost Structure</a:t>
            </a:r>
          </a:p>
          <a:p>
            <a:pPr lvl="1">
              <a:defRPr sz="900">
                <a:solidFill>
                  <a:srgbClr val="F5F5F5"/>
                </a:solidFill>
              </a:defRPr>
            </a:pPr>
            <a:r>
              <a:rPr/>
              <a:t>AI development &amp; cloud operations</a:t>
            </a:r>
          </a:p>
          <a:p>
            <a:pPr lvl="1">
              <a:defRPr sz="900">
                <a:solidFill>
                  <a:srgbClr val="F5F5F5"/>
                </a:solidFill>
              </a:defRPr>
            </a:pPr>
            <a:r>
              <a:rPr/>
              <a:t>Data acquisition &amp; verification</a:t>
            </a:r>
          </a:p>
          <a:p>
            <a:pPr lvl="1">
              <a:defRPr sz="900">
                <a:solidFill>
                  <a:srgbClr val="F5F5F5"/>
                </a:solidFill>
              </a:defRPr>
            </a:pPr>
            <a:r>
              <a:rPr/>
              <a:t>Sales &amp; marketing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15200" y="3931920"/>
            <a:ext cx="4114800" cy="1371600"/>
          </a:xfrm>
          <a:prstGeom prst="rect">
            <a:avLst/>
          </a:prstGeom>
          <a:solidFill>
            <a:srgbClr val="1E2D5A"/>
          </a:solidFill>
          <a:ln w="6350">
            <a:solidFill>
              <a:srgbClr val="00A8E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406640" y="4023360"/>
            <a:ext cx="393192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00A8E8"/>
                </a:solidFill>
              </a:defRPr>
            </a:pPr>
            <a:r>
              <a:rPr/>
              <a:t>Revenue Streams</a:t>
            </a:r>
          </a:p>
          <a:p>
            <a:pPr lvl="1">
              <a:defRPr sz="900">
                <a:solidFill>
                  <a:srgbClr val="F5F5F5"/>
                </a:solidFill>
              </a:defRPr>
            </a:pPr>
            <a:r>
              <a:rPr/>
              <a:t>Tiered subscriptions</a:t>
            </a:r>
          </a:p>
          <a:p>
            <a:pPr lvl="1">
              <a:defRPr sz="900">
                <a:solidFill>
                  <a:srgbClr val="F5F5F5"/>
                </a:solidFill>
              </a:defRPr>
            </a:pPr>
            <a:r>
              <a:rPr/>
              <a:t>Custom research &amp; API licensing</a:t>
            </a:r>
          </a:p>
          <a:p>
            <a:pPr lvl="1">
              <a:defRPr sz="900">
                <a:solidFill>
                  <a:srgbClr val="F5F5F5"/>
                </a:solidFill>
              </a:defRPr>
            </a:pPr>
            <a:r>
              <a:rPr/>
              <a:t>Consulting &amp; analytics services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4552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5F5F5"/>
                </a:solidFill>
              </a:defRPr>
            </a:pPr>
            <a:r>
              <a:rPr/>
              <a:t>Problem &amp; Opportunity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1274552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0">
                <a:solidFill>
                  <a:srgbClr val="F5F5F5"/>
                </a:solidFill>
              </a:defRPr>
            </a:pPr>
            <a:r>
              <a:rPr/>
              <a:t>• Fragmented, outdated infrastructure data: billions invested yet limited transparency across Africa</a:t>
            </a:r>
          </a:p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Stakeholders struggle to discover early projects &amp; monitor progress, causing delays and missed opportunities</a:t>
            </a:r>
          </a:p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Massive projects demand trillions (LAPSSET, Abidjan‑Lagos, pipelines, dams) but investors lack up-to-date intelligence</a:t>
            </a:r>
          </a:p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Opportunity: provide a single source of truth &amp; predictive insights to unlock investment and delivery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922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A0A0A0"/>
                </a:solidFill>
              </a:defRPr>
            </a:pPr>
            <a:r>
              <a:rPr sz="600">
                <a:solidFill>
                  <a:srgbClr val="00A8E8"/>
                </a:solidFill>
                <a:hlinkClick r:id="rId2"/>
              </a:rPr>
              <a:t>[1]</a:t>
            </a:r>
            <a:r>
              <a:rPr sz="600">
                <a:solidFill>
                  <a:srgbClr val="A0A0A0"/>
                </a:solidFill>
              </a:rPr>
              <a:t> </a:t>
            </a:r>
            <a:r>
              <a:rPr sz="600">
                <a:solidFill>
                  <a:srgbClr val="00A8E8"/>
                </a:solidFill>
                <a:hlinkClick r:id="rId3"/>
              </a:rPr>
              <a:t>[2]</a:t>
            </a:r>
            <a:r>
              <a:rPr sz="600">
                <a:solidFill>
                  <a:srgbClr val="A0A0A0"/>
                </a:solidFill>
              </a:rPr>
              <a:t> </a:t>
            </a:r>
            <a:r>
              <a:rPr sz="600">
                <a:solidFill>
                  <a:srgbClr val="00A8E8"/>
                </a:solidFill>
                <a:hlinkClick r:id="rId4"/>
              </a:rPr>
              <a:t>[3]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4552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5F5F5"/>
                </a:solidFill>
              </a:defRPr>
            </a:pPr>
            <a:r>
              <a:rPr/>
              <a:t>Solution: InfraRader Platform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1274552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AI Agents discover &amp; profile projects from news, tenders, official portals, and satellite images</a:t>
            </a:r>
          </a:p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Verified data with provenance &amp; confidence scores powered by human-in-the-loop</a:t>
            </a:r>
          </a:p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Interactive dashboards: maps, timelines, networks; natural-language search</a:t>
            </a:r>
          </a:p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Predictive analytics: risk of delays, financing gaps, and market opportunities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4552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5F5F5"/>
                </a:solidFill>
              </a:defRPr>
            </a:pPr>
            <a:r>
              <a:rPr/>
              <a:t>Market Opportunity &amp; Scope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1274552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African infrastructure market &gt; US$150B, spanning megaprojects: Lake Albert development (US$20B), LAPSSET Corridor (&gt;US$25B), Nigeria–Morocco pipeline (US$25B)</a:t>
            </a:r>
          </a:p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Ongoing growth in data centers, renewable energy &amp; AI infrastructure in East Africa and MENA</a:t>
            </a:r>
          </a:p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Fragmented data creates inefficiencies; first-mover advantage in providing trusted intelligence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922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600">
                <a:solidFill>
                  <a:srgbClr val="A0A0A0"/>
                </a:solidFill>
              </a:defRPr>
            </a:pPr>
            <a:r>
              <a:rPr sz="600">
                <a:solidFill>
                  <a:srgbClr val="00A8E8"/>
                </a:solidFill>
                <a:hlinkClick r:id="rId2"/>
              </a:rPr>
              <a:t>[4]</a:t>
            </a:r>
            <a:r>
              <a:rPr sz="600">
                <a:solidFill>
                  <a:srgbClr val="A0A0A0"/>
                </a:solidFill>
              </a:rPr>
              <a:t> </a:t>
            </a:r>
            <a:r>
              <a:rPr sz="600">
                <a:solidFill>
                  <a:srgbClr val="00A8E8"/>
                </a:solidFill>
                <a:hlinkClick r:id="rId3"/>
              </a:rPr>
              <a:t>[5]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4552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>
                <a:solidFill>
                  <a:srgbClr val="F5F5F5"/>
                </a:solidFill>
              </a:defRPr>
            </a:pPr>
            <a:r>
              <a:rPr/>
              <a:t>Competitive Landscape &amp; Differentiation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1274552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Legacy databases (Fitch/BMI, ABiQ) – large but manual, outdated, generic</a:t>
            </a:r>
          </a:p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Construction lead generators (Building Radar) – focus on B2B sales leads, little verification</a:t>
            </a:r>
          </a:p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InfraRader Advantage: AI-native end-to-end pipeline, geospatial verification, predictive analytics, transparency &amp; traceability</a:t>
            </a:r>
          </a:p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Wedge: start with Data Centers, Renewable Energy &amp; AI infra in East Africa &amp; MENA for depth &amp; focus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4552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>
                <a:solidFill>
                  <a:srgbClr val="F5F5F5"/>
                </a:solidFill>
              </a:defRPr>
            </a:pPr>
            <a:r>
              <a:rPr/>
              <a:t>Business Model &amp; Revenue Streams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1274552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Subscription tiers: Basic (limited projects), Pro (all features), Enterprise (white-label, team dashboards)</a:t>
            </a:r>
          </a:p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API &amp; data licensing for integration with CRM/ERP systems</a:t>
            </a:r>
          </a:p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Custom research &amp; analytics engagements (target investors, government agencies)</a:t>
            </a:r>
          </a:p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Freemium wedge for early-stage startups or small contractors with upsell to paid plans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4552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>
                <a:solidFill>
                  <a:srgbClr val="F5F5F5"/>
                </a:solidFill>
              </a:defRPr>
            </a:pPr>
            <a:r>
              <a:rPr/>
              <a:t>Go-to-Market &amp; Early Adoption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1274552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Focus on East Africa &amp; MENA: data centers, renewable energy, AI infra projects</a:t>
            </a:r>
          </a:p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Identify 3 pilot clients: one EPC/supplier, one investor/DFI, one developer</a:t>
            </a:r>
          </a:p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Co-create with early adopters: deliver watchlists, dashboards, API integration &amp; updates</a:t>
            </a:r>
          </a:p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Scale via partnerships with development banks, sovereign funds &amp; industry associations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2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11274552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>
                <a:solidFill>
                  <a:srgbClr val="F5F5F5"/>
                </a:solidFill>
              </a:defRPr>
            </a:pPr>
            <a:r>
              <a:rPr/>
              <a:t>Technology &amp; AI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1274552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Scout Agents: scrape news, govt portals, tenders; multilingual NLP extraction</a:t>
            </a:r>
          </a:p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Profiler Agents: structure data into projects (cost, stage, stakeholders)</a:t>
            </a:r>
          </a:p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Verifier Agents: cross-validate with multiple sources; assign confidence scores</a:t>
            </a:r>
          </a:p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Sentinel Agents: geospatial &amp; satellite monitoring; detect progress or delays</a:t>
            </a:r>
          </a:p>
          <a:p>
            <a:pPr>
              <a:defRPr sz="1600">
                <a:solidFill>
                  <a:srgbClr val="F5F5F5"/>
                </a:solidFill>
              </a:defRPr>
            </a:pPr>
            <a:r>
              <a:rPr/>
              <a:t>• Insight Agent: predictive models for delays, financing gaps; natural-language search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