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4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0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1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5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70071A-8CBB-4E54-970C-3807AB3DCFC7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BCDB8A-3FCF-4FD2-BA6B-CF84DAF23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25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CEECE9-F5B1-4424-813D-5678F8311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Exercise 5.1 – Boolean functions</a:t>
            </a:r>
          </a:p>
          <a:p>
            <a:pPr algn="ctr"/>
            <a:r>
              <a:rPr lang="ro-RO" b="1" dirty="0"/>
              <a:t>Astăluș adrian claudiu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7E74A3-F370-40EF-AA74-27E3B287B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111170"/>
            <a:ext cx="10058400" cy="1291210"/>
          </a:xfrm>
        </p:spPr>
        <p:txBody>
          <a:bodyPr>
            <a:normAutofit/>
          </a:bodyPr>
          <a:lstStyle/>
          <a:p>
            <a:pPr algn="ctr"/>
            <a:r>
              <a:rPr lang="ro-RO" sz="7200" dirty="0"/>
              <a:t>Individual Homework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337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06EA5-1D8B-4D33-A950-D03C01CC15ED}"/>
              </a:ext>
            </a:extLst>
          </p:cNvPr>
          <p:cNvSpPr txBox="1"/>
          <p:nvPr/>
        </p:nvSpPr>
        <p:spPr>
          <a:xfrm>
            <a:off x="0" y="176169"/>
            <a:ext cx="12192000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Exercise 5.1 </a:t>
            </a:r>
            <a:r>
              <a:rPr lang="en-US" dirty="0"/>
              <a:t>- Using Quine’s method, simplify the following Boolean functions given by their values 0.</a:t>
            </a:r>
          </a:p>
          <a:p>
            <a:pPr algn="ctr"/>
            <a:endParaRPr lang="en-US" dirty="0">
              <a:highlight>
                <a:srgbClr val="FFFF00"/>
              </a:highlight>
            </a:endParaRPr>
          </a:p>
          <a:p>
            <a:pPr algn="ctr"/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baseline="-25000" dirty="0">
                <a:highlight>
                  <a:srgbClr val="FFFF00"/>
                </a:highlight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(0,1,0) = f</a:t>
            </a:r>
            <a:r>
              <a:rPr lang="en-US" baseline="-25000" dirty="0">
                <a:highlight>
                  <a:srgbClr val="FFFF00"/>
                </a:highlight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(0,1,1) = f</a:t>
            </a:r>
            <a:r>
              <a:rPr lang="en-US" baseline="-25000" dirty="0">
                <a:highlight>
                  <a:srgbClr val="FFFF00"/>
                </a:highlight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(1,0,1) = 0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a </a:t>
            </a:r>
            <a:r>
              <a:rPr lang="en-US" u="sng" dirty="0"/>
              <a:t>Boolean function of 3 variables</a:t>
            </a:r>
            <a:r>
              <a:rPr lang="en-US" dirty="0"/>
              <a:t>:  </a:t>
            </a:r>
            <a:r>
              <a:rPr lang="en-US" b="1" dirty="0"/>
              <a:t>f</a:t>
            </a:r>
            <a:r>
              <a:rPr lang="en-US" b="1" baseline="-25000" dirty="0"/>
              <a:t>1</a:t>
            </a:r>
            <a:r>
              <a:rPr lang="en-US" b="1" dirty="0"/>
              <a:t>: (B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  <a:r>
              <a:rPr lang="en-US" b="1" baseline="30000" dirty="0"/>
              <a:t>n </a:t>
            </a:r>
            <a:r>
              <a:rPr lang="en-US" b="1" dirty="0"/>
              <a:t>→ B</a:t>
            </a:r>
            <a:r>
              <a:rPr lang="en-US" b="1" baseline="-25000" dirty="0"/>
              <a:t>2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When using the Quine – McClusky’s method, there are (quite) a few steps to follow: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2413C-F70F-427C-9911-DF9A3A5B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4050" y="2164534"/>
            <a:ext cx="8191500" cy="40743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586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D4F7AF-66D9-4B30-A927-FA3EA29C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353050" cy="467484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9AA1E1-0353-4691-B6BE-4160A235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4" y="1624980"/>
            <a:ext cx="6353175" cy="46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62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5C7EA-D231-447F-B491-0DC0A67B75C5}"/>
              </a:ext>
            </a:extLst>
          </p:cNvPr>
          <p:cNvSpPr txBox="1"/>
          <p:nvPr/>
        </p:nvSpPr>
        <p:spPr>
          <a:xfrm>
            <a:off x="0" y="2190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Solving the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0A9771-540E-4F9D-80C2-F2C521D277B8}"/>
                  </a:ext>
                </a:extLst>
              </p:cNvPr>
              <p:cNvSpPr txBox="1"/>
              <p:nvPr/>
            </p:nvSpPr>
            <p:spPr>
              <a:xfrm>
                <a:off x="519112" y="2789585"/>
                <a:ext cx="7620000" cy="1294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(0, 1, 0) = f</a:t>
                </a:r>
                <a:r>
                  <a:rPr lang="en-US" baseline="-25000" dirty="0"/>
                  <a:t>1</a:t>
                </a:r>
                <a:r>
                  <a:rPr lang="en-US" dirty="0"/>
                  <a:t>(0, 1, 1) = f</a:t>
                </a:r>
                <a:r>
                  <a:rPr lang="en-US" baseline="-25000" dirty="0"/>
                  <a:t>1</a:t>
                </a:r>
                <a:r>
                  <a:rPr lang="en-US" dirty="0"/>
                  <a:t>(1, 0, 1) = 0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⇒ </a:t>
                </a:r>
                <a:r>
                  <a:rPr lang="en-US" b="1" dirty="0"/>
                  <a:t>f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(x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, 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, x</a:t>
                </a:r>
                <a:r>
                  <a:rPr lang="en-US" b="1" baseline="-25000" dirty="0"/>
                  <a:t>3</a:t>
                </a:r>
                <a:r>
                  <a:rPr lang="en-US" b="1" dirty="0"/>
                  <a:t>)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x</a:t>
                </a:r>
                <a:r>
                  <a:rPr lang="en-US" b="1" baseline="-25000" dirty="0"/>
                  <a:t>3</a:t>
                </a:r>
                <a:r>
                  <a:rPr lang="en-US" b="1" dirty="0"/>
                  <a:t> v x</a:t>
                </a:r>
                <a:r>
                  <a:rPr lang="en-US" b="1" baseline="-25000" dirty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 v 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 v 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3</a:t>
                </a:r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⇒ </a:t>
                </a:r>
                <a:r>
                  <a:rPr lang="en-US" b="1" dirty="0"/>
                  <a:t>f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(x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, 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, x</a:t>
                </a:r>
                <a:r>
                  <a:rPr lang="en-US" b="1" baseline="-25000" dirty="0"/>
                  <a:t>3</a:t>
                </a:r>
                <a:r>
                  <a:rPr lang="en-US" b="1" dirty="0"/>
                  <a:t>) </a:t>
                </a:r>
                <a:r>
                  <a:rPr lang="en-US" dirty="0"/>
                  <a:t>= </a:t>
                </a:r>
                <a:r>
                  <a:rPr lang="en-US" b="1" dirty="0"/>
                  <a:t>m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v m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v m</a:t>
                </a:r>
                <a:r>
                  <a:rPr lang="en-US" b="1" baseline="-25000" dirty="0"/>
                  <a:t>4</a:t>
                </a:r>
                <a:r>
                  <a:rPr lang="en-US" b="1" dirty="0"/>
                  <a:t> v m</a:t>
                </a:r>
                <a:r>
                  <a:rPr lang="en-US" b="1" baseline="-25000" dirty="0"/>
                  <a:t>6</a:t>
                </a:r>
                <a:r>
                  <a:rPr lang="en-US" b="1" dirty="0"/>
                  <a:t> v m</a:t>
                </a:r>
                <a:r>
                  <a:rPr lang="en-US" b="1" baseline="-25000" dirty="0"/>
                  <a:t>7</a:t>
                </a:r>
                <a:r>
                  <a:rPr lang="en-US" b="1" dirty="0"/>
                  <a:t>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0A9771-540E-4F9D-80C2-F2C521D2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2" y="2789585"/>
                <a:ext cx="7620000" cy="1294072"/>
              </a:xfrm>
              <a:prstGeom prst="rect">
                <a:avLst/>
              </a:prstGeom>
              <a:blipFill>
                <a:blip r:embed="rId2"/>
                <a:stretch>
                  <a:fillRect l="-640" b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C7D276-44C7-4E49-AE0C-0079DB329102}"/>
              </a:ext>
            </a:extLst>
          </p:cNvPr>
          <p:cNvSpPr txBox="1"/>
          <p:nvPr/>
        </p:nvSpPr>
        <p:spPr>
          <a:xfrm>
            <a:off x="333375" y="1023818"/>
            <a:ext cx="76200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Knowing the values 0 of the function, we can determine the DCF of the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	° A DCF (disjunctive canonical form) is a disjunction of monoms </a:t>
            </a:r>
          </a:p>
          <a:p>
            <a:pPr>
              <a:lnSpc>
                <a:spcPct val="150000"/>
              </a:lnSpc>
            </a:pPr>
            <a:r>
              <a:rPr lang="en-US" dirty="0"/>
              <a:t>		(minterms in our case)</a:t>
            </a:r>
          </a:p>
          <a:p>
            <a:pPr>
              <a:lnSpc>
                <a:spcPct val="150000"/>
              </a:lnSpc>
            </a:pPr>
            <a:r>
              <a:rPr lang="en-US" dirty="0"/>
              <a:t>	° A monom is a conjunction of variable (in our case,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and x</a:t>
            </a:r>
            <a:r>
              <a:rPr lang="en-US" baseline="-25000" dirty="0"/>
              <a:t>3</a:t>
            </a:r>
            <a:r>
              <a:rPr lang="en-US" dirty="0"/>
              <a:t>) 		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C189A3-BA49-4177-8065-0B5CAA058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47880"/>
              </p:ext>
            </p:extLst>
          </p:nvPr>
        </p:nvGraphicFramePr>
        <p:xfrm>
          <a:off x="8324851" y="1023818"/>
          <a:ext cx="2724149" cy="357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06">
                  <a:extLst>
                    <a:ext uri="{9D8B030D-6E8A-4147-A177-3AD203B41FA5}">
                      <a16:colId xmlns:a16="http://schemas.microsoft.com/office/drawing/2014/main" val="502085684"/>
                    </a:ext>
                  </a:extLst>
                </a:gridCol>
                <a:gridCol w="449406">
                  <a:extLst>
                    <a:ext uri="{9D8B030D-6E8A-4147-A177-3AD203B41FA5}">
                      <a16:colId xmlns:a16="http://schemas.microsoft.com/office/drawing/2014/main" val="3591680102"/>
                    </a:ext>
                  </a:extLst>
                </a:gridCol>
                <a:gridCol w="449406">
                  <a:extLst>
                    <a:ext uri="{9D8B030D-6E8A-4147-A177-3AD203B41FA5}">
                      <a16:colId xmlns:a16="http://schemas.microsoft.com/office/drawing/2014/main" val="2197418344"/>
                    </a:ext>
                  </a:extLst>
                </a:gridCol>
                <a:gridCol w="1375931">
                  <a:extLst>
                    <a:ext uri="{9D8B030D-6E8A-4147-A177-3AD203B41FA5}">
                      <a16:colId xmlns:a16="http://schemas.microsoft.com/office/drawing/2014/main" val="76258937"/>
                    </a:ext>
                  </a:extLst>
                </a:gridCol>
              </a:tblGrid>
              <a:tr h="396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77057"/>
                  </a:ext>
                </a:extLst>
              </a:tr>
              <a:tr h="396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99941"/>
                  </a:ext>
                </a:extLst>
              </a:tr>
              <a:tr h="396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51684"/>
                  </a:ext>
                </a:extLst>
              </a:tr>
              <a:tr h="3968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94788"/>
                  </a:ext>
                </a:extLst>
              </a:tr>
              <a:tr h="3968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19962"/>
                  </a:ext>
                </a:extLst>
              </a:tr>
              <a:tr h="396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95143"/>
                  </a:ext>
                </a:extLst>
              </a:tr>
              <a:tr h="3968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1571"/>
                  </a:ext>
                </a:extLst>
              </a:tr>
              <a:tr h="396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02716"/>
                  </a:ext>
                </a:extLst>
              </a:tr>
              <a:tr h="396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1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362396-045F-4C21-B8F3-924F1C6666B8}"/>
              </a:ext>
            </a:extLst>
          </p:cNvPr>
          <p:cNvSpPr txBox="1"/>
          <p:nvPr/>
        </p:nvSpPr>
        <p:spPr>
          <a:xfrm>
            <a:off x="333373" y="4122816"/>
            <a:ext cx="76200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here, we can write </a:t>
            </a:r>
            <a:r>
              <a:rPr lang="en-US" b="1" u="sng" dirty="0"/>
              <a:t>the support set of f</a:t>
            </a:r>
            <a:r>
              <a:rPr lang="en-US" dirty="0"/>
              <a:t>, as follows: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baseline="-25000" dirty="0">
                <a:highlight>
                  <a:srgbClr val="FFFF00"/>
                </a:highlight>
              </a:rPr>
              <a:t>f</a:t>
            </a:r>
            <a:r>
              <a:rPr lang="en-US" dirty="0">
                <a:highlight>
                  <a:srgbClr val="FFFF00"/>
                </a:highlight>
              </a:rPr>
              <a:t> = { (0, 0, 0), (0, 0, 1), (1, 0, 0), (1, 1, 0), (1, 1, 1) }</a:t>
            </a:r>
          </a:p>
          <a:p>
            <a:pPr>
              <a:lnSpc>
                <a:spcPct val="150000"/>
              </a:lnSpc>
            </a:pPr>
            <a:r>
              <a:rPr lang="en-US" dirty="0"/>
              <a:t>The support set is ordered in </a:t>
            </a:r>
            <a:r>
              <a:rPr lang="en-US" b="1" u="sng" dirty="0"/>
              <a:t>ascending order with respect to the number of “1” values in each triple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569C7-45A9-4C15-81CD-11821CA7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0" y="4672005"/>
            <a:ext cx="3533775" cy="40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C8004C-900A-438D-BB62-5910D9267966}"/>
              </a:ext>
            </a:extLst>
          </p:cNvPr>
          <p:cNvSpPr txBox="1"/>
          <p:nvPr/>
        </p:nvSpPr>
        <p:spPr>
          <a:xfrm>
            <a:off x="8324849" y="4973649"/>
            <a:ext cx="353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the support set of f - </a:t>
            </a:r>
          </a:p>
        </p:txBody>
      </p:sp>
    </p:spTree>
    <p:extLst>
      <p:ext uri="{BB962C8B-B14F-4D97-AF65-F5344CB8AC3E}">
        <p14:creationId xmlns:p14="http://schemas.microsoft.com/office/powerpoint/2010/main" val="24314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15CC9-F21F-4BCF-BDB7-B3DD01310696}"/>
              </a:ext>
            </a:extLst>
          </p:cNvPr>
          <p:cNvSpPr txBox="1"/>
          <p:nvPr/>
        </p:nvSpPr>
        <p:spPr>
          <a:xfrm>
            <a:off x="476250" y="180975"/>
            <a:ext cx="112395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Based on the support set of f, we make </a:t>
            </a:r>
            <a:r>
              <a:rPr lang="en-US" b="1" u="sng" dirty="0"/>
              <a:t>groups of minterms </a:t>
            </a:r>
            <a:r>
              <a:rPr lang="en-US" dirty="0"/>
              <a:t>(delimited by horizontal lines), such that all the minterms belonging to the same group have </a:t>
            </a:r>
            <a:r>
              <a:rPr lang="en-US" b="1" u="sng" dirty="0"/>
              <a:t>the same number of values 1 as powers of variables</a:t>
            </a:r>
            <a:r>
              <a:rPr lang="en-US" dirty="0"/>
              <a:t>. A </a:t>
            </a:r>
            <a:r>
              <a:rPr lang="en-US" b="1" u="sng" dirty="0"/>
              <a:t>double horizontal line</a:t>
            </a:r>
            <a:r>
              <a:rPr lang="en-US" dirty="0"/>
              <a:t> marks </a:t>
            </a:r>
            <a:r>
              <a:rPr lang="en-US" b="1" u="sng" dirty="0"/>
              <a:t>the end of the representation of our initial function</a:t>
            </a:r>
            <a:r>
              <a:rPr lang="en-US" dirty="0"/>
              <a:t>.</a:t>
            </a:r>
            <a:r>
              <a:rPr lang="en-US" b="1" u="sng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43124-A660-4931-8078-117750533BF6}"/>
              </a:ext>
            </a:extLst>
          </p:cNvPr>
          <p:cNvSpPr txBox="1"/>
          <p:nvPr/>
        </p:nvSpPr>
        <p:spPr>
          <a:xfrm>
            <a:off x="476250" y="1476843"/>
            <a:ext cx="112395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Therefore, from our support set of f</a:t>
            </a:r>
            <a:r>
              <a:rPr lang="en-US" baseline="-25000" dirty="0"/>
              <a:t>1</a:t>
            </a:r>
            <a:r>
              <a:rPr lang="en-US" dirty="0"/>
              <a:t>, we can determine 4 such groups:</a:t>
            </a:r>
          </a:p>
          <a:p>
            <a:pPr>
              <a:lnSpc>
                <a:spcPct val="150000"/>
              </a:lnSpc>
            </a:pPr>
            <a:r>
              <a:rPr lang="en-US" dirty="0"/>
              <a:t>	- </a:t>
            </a:r>
            <a:r>
              <a:rPr lang="en-US" b="1" u="sng" dirty="0"/>
              <a:t>Group I</a:t>
            </a:r>
            <a:r>
              <a:rPr lang="en-US" dirty="0"/>
              <a:t>, having the minterm (0, 0, 0) – m</a:t>
            </a:r>
            <a:r>
              <a:rPr lang="en-US" baseline="-25000" dirty="0"/>
              <a:t>0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- </a:t>
            </a:r>
            <a:r>
              <a:rPr lang="en-US" b="1" u="sng" dirty="0"/>
              <a:t>Group II</a:t>
            </a:r>
            <a:r>
              <a:rPr lang="en-US" dirty="0"/>
              <a:t>, having the minterms (1, 0, 0) and (0, 0, 1) – m</a:t>
            </a:r>
            <a:r>
              <a:rPr lang="en-US" baseline="-25000" dirty="0"/>
              <a:t>4</a:t>
            </a:r>
            <a:r>
              <a:rPr lang="en-US" dirty="0"/>
              <a:t> and m</a:t>
            </a:r>
            <a:r>
              <a:rPr lang="en-US" baseline="-25000" dirty="0"/>
              <a:t>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- </a:t>
            </a:r>
            <a:r>
              <a:rPr lang="en-US" b="1" u="sng" dirty="0"/>
              <a:t>Group III</a:t>
            </a:r>
            <a:r>
              <a:rPr lang="en-US" dirty="0"/>
              <a:t>, having the minterm (1, 1, 0) – m</a:t>
            </a:r>
            <a:r>
              <a:rPr lang="en-US" baseline="-25000" dirty="0"/>
              <a:t>6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- </a:t>
            </a:r>
            <a:r>
              <a:rPr lang="en-US" b="1" u="sng" dirty="0"/>
              <a:t>Group IV</a:t>
            </a:r>
            <a:r>
              <a:rPr lang="en-US" dirty="0"/>
              <a:t>, having the minterm (1, 1, 1) – m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0847C-98C4-454E-8004-80B4369F666C}"/>
              </a:ext>
            </a:extLst>
          </p:cNvPr>
          <p:cNvSpPr txBox="1"/>
          <p:nvPr/>
        </p:nvSpPr>
        <p:spPr>
          <a:xfrm>
            <a:off x="476250" y="3603707"/>
            <a:ext cx="112395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take each </a:t>
            </a:r>
            <a:r>
              <a:rPr lang="en-US" b="1" u="sng" dirty="0"/>
              <a:t>neighboring groups</a:t>
            </a:r>
            <a:r>
              <a:rPr lang="en-US" dirty="0"/>
              <a:t> ( I and II, II and III, III and IV) and apply the </a:t>
            </a:r>
            <a:r>
              <a:rPr lang="en-US" b="1" u="sng" dirty="0"/>
              <a:t>simple factorization</a:t>
            </a:r>
            <a:r>
              <a:rPr lang="en-US" dirty="0"/>
              <a:t>. The result of the factorization of two neighbor monoms is </a:t>
            </a:r>
            <a:r>
              <a:rPr lang="en-US" b="1" u="sng" dirty="0"/>
              <a:t>a new monom</a:t>
            </a:r>
            <a:r>
              <a:rPr lang="en-US" dirty="0"/>
              <a:t>  represented as a row at the end of the tableau. The row contains </a:t>
            </a:r>
            <a:r>
              <a:rPr lang="en-US" b="1" u="sng" dirty="0"/>
              <a:t>the same values</a:t>
            </a:r>
            <a:r>
              <a:rPr lang="en-US" dirty="0"/>
              <a:t> (0, 1 or -) in the columns corresponding to the common variables, where the symbol “-” is used when the variable is </a:t>
            </a:r>
            <a:r>
              <a:rPr lang="en-US" b="1" u="sng" dirty="0"/>
              <a:t>eliminated</a:t>
            </a:r>
            <a:r>
              <a:rPr lang="en-US" dirty="0"/>
              <a:t>. The rows corresponding to the ‘factorized’ monoms are marked on the left side, meaning that they are </a:t>
            </a:r>
            <a:r>
              <a:rPr lang="en-US" b="1" u="sng" dirty="0"/>
              <a:t>not maximal monoms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457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68BC30E-FF9B-4682-89D0-B9E4B6DAE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318958"/>
                  </p:ext>
                </p:extLst>
              </p:nvPr>
            </p:nvGraphicFramePr>
            <p:xfrm>
              <a:off x="378142" y="319616"/>
              <a:ext cx="4489133" cy="454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76668">
                      <a:extLst>
                        <a:ext uri="{9D8B030D-6E8A-4147-A177-3AD203B41FA5}">
                          <a16:colId xmlns:a16="http://schemas.microsoft.com/office/drawing/2014/main" val="217063212"/>
                        </a:ext>
                      </a:extLst>
                    </a:gridCol>
                    <a:gridCol w="417830">
                      <a:extLst>
                        <a:ext uri="{9D8B030D-6E8A-4147-A177-3AD203B41FA5}">
                          <a16:colId xmlns:a16="http://schemas.microsoft.com/office/drawing/2014/main" val="2623911510"/>
                        </a:ext>
                      </a:extLst>
                    </a:gridCol>
                    <a:gridCol w="417830">
                      <a:extLst>
                        <a:ext uri="{9D8B030D-6E8A-4147-A177-3AD203B41FA5}">
                          <a16:colId xmlns:a16="http://schemas.microsoft.com/office/drawing/2014/main" val="2714167232"/>
                        </a:ext>
                      </a:extLst>
                    </a:gridCol>
                    <a:gridCol w="417830">
                      <a:extLst>
                        <a:ext uri="{9D8B030D-6E8A-4147-A177-3AD203B41FA5}">
                          <a16:colId xmlns:a16="http://schemas.microsoft.com/office/drawing/2014/main" val="120635029"/>
                        </a:ext>
                      </a:extLst>
                    </a:gridCol>
                    <a:gridCol w="1958975">
                      <a:extLst>
                        <a:ext uri="{9D8B030D-6E8A-4147-A177-3AD203B41FA5}">
                          <a16:colId xmlns:a16="http://schemas.microsoft.com/office/drawing/2014/main" val="586927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Group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r>
                            <a:rPr lang="en-US" baseline="-25000" dirty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r>
                            <a:rPr lang="en-US" baseline="-25000" dirty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3841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0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47288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6262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951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III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6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405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IV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96907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 = I + II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0</a:t>
                          </a:r>
                          <a:r>
                            <a:rPr lang="en-US" baseline="0" dirty="0"/>
                            <a:t> v m</a:t>
                          </a:r>
                          <a:r>
                            <a:rPr lang="en-US" baseline="-25000" dirty="0"/>
                            <a:t>4</a:t>
                          </a:r>
                          <a:r>
                            <a:rPr lang="en-US" baseline="0" dirty="0"/>
                            <a:t>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sz="1400" b="0" dirty="0"/>
                            <a:t>= max</a:t>
                          </a:r>
                          <a:r>
                            <a:rPr lang="en-US" sz="1400" b="0" baseline="-25000" dirty="0"/>
                            <a:t>1</a:t>
                          </a:r>
                          <a:endParaRPr lang="en-US" b="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9429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0</a:t>
                          </a:r>
                          <a:r>
                            <a:rPr lang="en-US" baseline="0" dirty="0"/>
                            <a:t> v m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baseline="0" dirty="0"/>
                            <a:t>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sz="1400" b="0" dirty="0"/>
                            <a:t>= max</a:t>
                          </a:r>
                          <a:r>
                            <a:rPr lang="en-US" sz="1400" b="0" baseline="-25000" dirty="0"/>
                            <a:t>2</a:t>
                          </a:r>
                          <a:endParaRPr lang="en-US" b="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682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VI = II + III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r>
                            <a:rPr lang="en-US" baseline="0" dirty="0"/>
                            <a:t> v m</a:t>
                          </a:r>
                          <a:r>
                            <a:rPr lang="en-US" baseline="-25000" dirty="0"/>
                            <a:t>6</a:t>
                          </a:r>
                          <a:r>
                            <a:rPr lang="en-US" baseline="0" dirty="0"/>
                            <a:t> = </a:t>
                          </a:r>
                          <a:r>
                            <a:rPr lang="en-US" b="1" dirty="0"/>
                            <a:t>x</a:t>
                          </a:r>
                          <a:r>
                            <a:rPr lang="en-US" b="1" baseline="-25000" dirty="0"/>
                            <a:t>1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1" dirty="0"/>
                            <a:t>  </a:t>
                          </a:r>
                          <a:r>
                            <a:rPr lang="en-US" sz="1400" b="0" dirty="0"/>
                            <a:t>= max</a:t>
                          </a:r>
                          <a:r>
                            <a:rPr lang="en-US" sz="1400" b="0" baseline="-25000" dirty="0"/>
                            <a:t>3</a:t>
                          </a:r>
                          <a:endParaRPr lang="en-US" b="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4443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VII = III + IV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6</a:t>
                          </a:r>
                          <a:r>
                            <a:rPr lang="en-US" baseline="0" dirty="0"/>
                            <a:t> v m</a:t>
                          </a:r>
                          <a:r>
                            <a:rPr lang="en-US" baseline="-25000" dirty="0"/>
                            <a:t>7</a:t>
                          </a:r>
                          <a:r>
                            <a:rPr lang="en-US" baseline="0" dirty="0"/>
                            <a:t> = </a:t>
                          </a:r>
                          <a:r>
                            <a:rPr lang="en-US" b="1" dirty="0"/>
                            <a:t>x</a:t>
                          </a:r>
                          <a:r>
                            <a:rPr lang="en-US" b="1" baseline="-25000" dirty="0"/>
                            <a:t>1</a:t>
                          </a:r>
                          <a:r>
                            <a:rPr lang="en-US" b="1" dirty="0"/>
                            <a:t>x</a:t>
                          </a:r>
                          <a:r>
                            <a:rPr lang="en-US" b="1" baseline="-25000" dirty="0"/>
                            <a:t>2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sz="1400" b="0" baseline="0" dirty="0"/>
                            <a:t>= max</a:t>
                          </a:r>
                          <a:r>
                            <a:rPr lang="en-US" sz="1400" b="0" baseline="-25000" dirty="0"/>
                            <a:t>4</a:t>
                          </a:r>
                          <a:endParaRPr lang="en-US" b="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238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68BC30E-FF9B-4682-89D0-B9E4B6DAE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318958"/>
                  </p:ext>
                </p:extLst>
              </p:nvPr>
            </p:nvGraphicFramePr>
            <p:xfrm>
              <a:off x="378142" y="319616"/>
              <a:ext cx="4489133" cy="454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76668">
                      <a:extLst>
                        <a:ext uri="{9D8B030D-6E8A-4147-A177-3AD203B41FA5}">
                          <a16:colId xmlns:a16="http://schemas.microsoft.com/office/drawing/2014/main" val="217063212"/>
                        </a:ext>
                      </a:extLst>
                    </a:gridCol>
                    <a:gridCol w="417830">
                      <a:extLst>
                        <a:ext uri="{9D8B030D-6E8A-4147-A177-3AD203B41FA5}">
                          <a16:colId xmlns:a16="http://schemas.microsoft.com/office/drawing/2014/main" val="2623911510"/>
                        </a:ext>
                      </a:extLst>
                    </a:gridCol>
                    <a:gridCol w="417830">
                      <a:extLst>
                        <a:ext uri="{9D8B030D-6E8A-4147-A177-3AD203B41FA5}">
                          <a16:colId xmlns:a16="http://schemas.microsoft.com/office/drawing/2014/main" val="2714167232"/>
                        </a:ext>
                      </a:extLst>
                    </a:gridCol>
                    <a:gridCol w="417830">
                      <a:extLst>
                        <a:ext uri="{9D8B030D-6E8A-4147-A177-3AD203B41FA5}">
                          <a16:colId xmlns:a16="http://schemas.microsoft.com/office/drawing/2014/main" val="120635029"/>
                        </a:ext>
                      </a:extLst>
                    </a:gridCol>
                    <a:gridCol w="1958975">
                      <a:extLst>
                        <a:ext uri="{9D8B030D-6E8A-4147-A177-3AD203B41FA5}">
                          <a16:colId xmlns:a16="http://schemas.microsoft.com/office/drawing/2014/main" val="586927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Group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r>
                            <a:rPr lang="en-US" baseline="-25000" dirty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r>
                            <a:rPr lang="en-US" baseline="-25000" dirty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3841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0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47288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6262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951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III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6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405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IV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r>
                            <a:rPr lang="en-US" baseline="0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969076"/>
                      </a:ext>
                    </a:extLst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 = I + II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882" t="-385417" r="-621" b="-307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942907"/>
                      </a:ext>
                    </a:extLst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882" t="-490526" r="-621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6822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VI = II + III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882" t="-590526" r="-621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44430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VII = III + IV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6</a:t>
                          </a:r>
                          <a:r>
                            <a:rPr lang="en-US" baseline="0" dirty="0"/>
                            <a:t> v m</a:t>
                          </a:r>
                          <a:r>
                            <a:rPr lang="en-US" baseline="-25000" dirty="0"/>
                            <a:t>7</a:t>
                          </a:r>
                          <a:r>
                            <a:rPr lang="en-US" baseline="0" dirty="0"/>
                            <a:t> = </a:t>
                          </a:r>
                          <a:r>
                            <a:rPr lang="en-US" b="1" dirty="0"/>
                            <a:t>x</a:t>
                          </a:r>
                          <a:r>
                            <a:rPr lang="en-US" b="1" baseline="-25000" dirty="0"/>
                            <a:t>1</a:t>
                          </a:r>
                          <a:r>
                            <a:rPr lang="en-US" b="1" dirty="0"/>
                            <a:t>x</a:t>
                          </a:r>
                          <a:r>
                            <a:rPr lang="en-US" b="1" baseline="-25000" dirty="0"/>
                            <a:t>2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sz="1400" b="0" baseline="0" dirty="0"/>
                            <a:t>= max</a:t>
                          </a:r>
                          <a:r>
                            <a:rPr lang="en-US" sz="1400" b="0" baseline="-25000" dirty="0"/>
                            <a:t>4</a:t>
                          </a:r>
                          <a:endParaRPr lang="en-US" b="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238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9CD6AD-3F04-4090-B600-7ABCB852BF14}"/>
              </a:ext>
            </a:extLst>
          </p:cNvPr>
          <p:cNvSpPr txBox="1"/>
          <p:nvPr/>
        </p:nvSpPr>
        <p:spPr>
          <a:xfrm>
            <a:off x="5057775" y="319616"/>
            <a:ext cx="691515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the groups V, VI and VII we use the simple factorization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and m</a:t>
            </a:r>
            <a:r>
              <a:rPr lang="en-US" baseline="-25000" dirty="0"/>
              <a:t>6</a:t>
            </a:r>
            <a:r>
              <a:rPr lang="en-US" dirty="0"/>
              <a:t> cannot be factorized because they are not neighbors ( they differ by more than 1 variable)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cannot apply double factorization because there are no two neighboring monoms ( from groups V and VI or VI and VII) that have a ‘-’ on the same column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4A711-4C41-4232-9EAF-18689859197A}"/>
              </a:ext>
            </a:extLst>
          </p:cNvPr>
          <p:cNvSpPr txBox="1"/>
          <p:nvPr/>
        </p:nvSpPr>
        <p:spPr>
          <a:xfrm>
            <a:off x="5057775" y="2861979"/>
            <a:ext cx="691515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last 4 monoms are not checked, so they form the set of maximal monoms of 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66A69-B688-4B38-9AEA-6ED629D83D70}"/>
              </a:ext>
            </a:extLst>
          </p:cNvPr>
          <p:cNvSpPr txBox="1"/>
          <p:nvPr/>
        </p:nvSpPr>
        <p:spPr>
          <a:xfrm>
            <a:off x="2390775" y="5237773"/>
            <a:ext cx="741045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highlight>
                  <a:srgbClr val="FFFF00"/>
                </a:highlight>
              </a:rPr>
              <a:t>M(f) = { max</a:t>
            </a:r>
            <a:r>
              <a:rPr lang="en-US" sz="2000" b="1" baseline="-25000" dirty="0">
                <a:highlight>
                  <a:srgbClr val="FFFF00"/>
                </a:highlight>
              </a:rPr>
              <a:t>1</a:t>
            </a:r>
            <a:r>
              <a:rPr lang="en-US" sz="2000" b="1" dirty="0">
                <a:highlight>
                  <a:srgbClr val="FFFF00"/>
                </a:highlight>
              </a:rPr>
              <a:t>, max</a:t>
            </a:r>
            <a:r>
              <a:rPr lang="en-US" sz="2000" b="1" baseline="-25000" dirty="0">
                <a:highlight>
                  <a:srgbClr val="FFFF00"/>
                </a:highlight>
              </a:rPr>
              <a:t>2</a:t>
            </a:r>
            <a:r>
              <a:rPr lang="en-US" sz="2000" b="1" dirty="0">
                <a:highlight>
                  <a:srgbClr val="FFFF00"/>
                </a:highlight>
              </a:rPr>
              <a:t>, max</a:t>
            </a:r>
            <a:r>
              <a:rPr lang="en-US" sz="2000" b="1" baseline="-25000" dirty="0">
                <a:highlight>
                  <a:srgbClr val="FFFF00"/>
                </a:highlight>
              </a:rPr>
              <a:t>3</a:t>
            </a:r>
            <a:r>
              <a:rPr lang="en-US" sz="2000" b="1" dirty="0">
                <a:highlight>
                  <a:srgbClr val="FFFF00"/>
                </a:highlight>
              </a:rPr>
              <a:t>, max</a:t>
            </a:r>
            <a:r>
              <a:rPr lang="en-US" sz="2000" b="1" baseline="-25000" dirty="0">
                <a:highlight>
                  <a:srgbClr val="FFFF00"/>
                </a:highlight>
              </a:rPr>
              <a:t>4</a:t>
            </a:r>
            <a:r>
              <a:rPr lang="en-US" sz="2000" b="1" dirty="0">
                <a:highlight>
                  <a:srgbClr val="FFFF00"/>
                </a:highlight>
              </a:rPr>
              <a:t>}</a:t>
            </a:r>
            <a:r>
              <a:rPr lang="en-US" sz="2000" b="1" dirty="0"/>
              <a:t> – the set of maximal monoms of f</a:t>
            </a:r>
            <a:r>
              <a:rPr lang="en-US" sz="2000" b="1" baseline="-25000" dirty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08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54B35-E731-4CDA-A89D-0A77E14A2BAC}"/>
              </a:ext>
            </a:extLst>
          </p:cNvPr>
          <p:cNvSpPr txBox="1"/>
          <p:nvPr/>
        </p:nvSpPr>
        <p:spPr>
          <a:xfrm>
            <a:off x="476250" y="180975"/>
            <a:ext cx="112395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obtaining </a:t>
            </a:r>
            <a:r>
              <a:rPr lang="en-US" b="1" u="sng" dirty="0"/>
              <a:t>the central monoms</a:t>
            </a:r>
            <a:r>
              <a:rPr lang="en-US" dirty="0"/>
              <a:t> we use a new tableau representing the correspondence between </a:t>
            </a:r>
            <a:r>
              <a:rPr lang="en-US" b="1" u="sng" dirty="0"/>
              <a:t>the maximal monoms</a:t>
            </a:r>
            <a:r>
              <a:rPr lang="en-US" dirty="0"/>
              <a:t> (on columns) and the </a:t>
            </a:r>
            <a:r>
              <a:rPr lang="en-US" b="1" u="sng" dirty="0"/>
              <a:t>minterms from the function’s expression</a:t>
            </a:r>
            <a:r>
              <a:rPr lang="en-US" dirty="0"/>
              <a:t> (on rows).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cell in the tableau is marked with a star (*) if the minterm corresponding to the row </a:t>
            </a:r>
            <a:r>
              <a:rPr lang="en-US" b="1" u="sng" dirty="0"/>
              <a:t>was used in factorization</a:t>
            </a:r>
            <a:r>
              <a:rPr lang="en-US" dirty="0"/>
              <a:t> to obtain the maximal monom from the column.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maximal monom is a central monom if there is a * on its column that is </a:t>
            </a:r>
            <a:r>
              <a:rPr lang="en-US" b="1" u="sng" dirty="0"/>
              <a:t>unique in its row</a:t>
            </a:r>
            <a:r>
              <a:rPr lang="en-US" dirty="0"/>
              <a:t>.</a:t>
            </a:r>
            <a:endParaRPr lang="en-US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disjunction of all central monoms belongs </a:t>
            </a:r>
            <a:r>
              <a:rPr lang="en-US" b="1" u="sng" dirty="0"/>
              <a:t>to all simplified forms of the initial function</a:t>
            </a:r>
            <a:r>
              <a:rPr lang="en-US" dirty="0"/>
              <a:t>.</a:t>
            </a:r>
            <a:endParaRPr lang="en-US" b="1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CFC3596-54E7-4274-B569-D8E13A3C3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96211"/>
              </p:ext>
            </p:extLst>
          </p:nvPr>
        </p:nvGraphicFramePr>
        <p:xfrm>
          <a:off x="2401887" y="3453307"/>
          <a:ext cx="7388225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93200">
                  <a:extLst>
                    <a:ext uri="{9D8B030D-6E8A-4147-A177-3AD203B41FA5}">
                      <a16:colId xmlns:a16="http://schemas.microsoft.com/office/drawing/2014/main" val="1892044820"/>
                    </a:ext>
                  </a:extLst>
                </a:gridCol>
                <a:gridCol w="714185">
                  <a:extLst>
                    <a:ext uri="{9D8B030D-6E8A-4147-A177-3AD203B41FA5}">
                      <a16:colId xmlns:a16="http://schemas.microsoft.com/office/drawing/2014/main" val="693731175"/>
                    </a:ext>
                  </a:extLst>
                </a:gridCol>
                <a:gridCol w="714185">
                  <a:extLst>
                    <a:ext uri="{9D8B030D-6E8A-4147-A177-3AD203B41FA5}">
                      <a16:colId xmlns:a16="http://schemas.microsoft.com/office/drawing/2014/main" val="965241004"/>
                    </a:ext>
                  </a:extLst>
                </a:gridCol>
                <a:gridCol w="714185">
                  <a:extLst>
                    <a:ext uri="{9D8B030D-6E8A-4147-A177-3AD203B41FA5}">
                      <a16:colId xmlns:a16="http://schemas.microsoft.com/office/drawing/2014/main" val="3574570421"/>
                    </a:ext>
                  </a:extLst>
                </a:gridCol>
                <a:gridCol w="714185">
                  <a:extLst>
                    <a:ext uri="{9D8B030D-6E8A-4147-A177-3AD203B41FA5}">
                      <a16:colId xmlns:a16="http://schemas.microsoft.com/office/drawing/2014/main" val="3265897899"/>
                    </a:ext>
                  </a:extLst>
                </a:gridCol>
                <a:gridCol w="3638285">
                  <a:extLst>
                    <a:ext uri="{9D8B030D-6E8A-4147-A177-3AD203B41FA5}">
                      <a16:colId xmlns:a16="http://schemas.microsoft.com/office/drawing/2014/main" val="2681755835"/>
                    </a:ext>
                  </a:extLst>
                </a:gridCol>
              </a:tblGrid>
              <a:tr h="34145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r>
                        <a:rPr lang="en-US" b="1" baseline="-25000" dirty="0"/>
                        <a:t>3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r>
                        <a:rPr lang="en-US" b="1" baseline="-25000" dirty="0"/>
                        <a:t>4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8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 and max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0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⍟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5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4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4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 and max</a:t>
                      </a:r>
                      <a:r>
                        <a:rPr lang="en-US" b="1" baseline="-25000" dirty="0"/>
                        <a:t>3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6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6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baseline="0" dirty="0"/>
                        <a:t> and max</a:t>
                      </a:r>
                      <a:r>
                        <a:rPr lang="en-US" b="1" baseline="-25000" dirty="0"/>
                        <a:t>4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2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7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⍟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7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4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1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8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64B4A-000C-4384-A47B-596D9049FF65}"/>
              </a:ext>
            </a:extLst>
          </p:cNvPr>
          <p:cNvSpPr txBox="1"/>
          <p:nvPr/>
        </p:nvSpPr>
        <p:spPr>
          <a:xfrm>
            <a:off x="476250" y="180975"/>
            <a:ext cx="112395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Because m</a:t>
            </a:r>
            <a:r>
              <a:rPr lang="en-US" baseline="-25000" dirty="0"/>
              <a:t>1</a:t>
            </a:r>
            <a:r>
              <a:rPr lang="en-US" dirty="0"/>
              <a:t> and m</a:t>
            </a:r>
            <a:r>
              <a:rPr lang="en-US" baseline="-25000" dirty="0"/>
              <a:t>7</a:t>
            </a:r>
            <a:r>
              <a:rPr lang="en-US" dirty="0"/>
              <a:t> are covered by only one maximal monom each, these two maximal monoms will be the central monoms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BB893-0395-4B8C-87CF-6C4E1022C9C1}"/>
              </a:ext>
            </a:extLst>
          </p:cNvPr>
          <p:cNvSpPr txBox="1"/>
          <p:nvPr/>
        </p:nvSpPr>
        <p:spPr>
          <a:xfrm>
            <a:off x="476250" y="1061344"/>
            <a:ext cx="112395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highlight>
                  <a:srgbClr val="FFFF00"/>
                </a:highlight>
              </a:rPr>
              <a:t>C(f) = { max</a:t>
            </a:r>
            <a:r>
              <a:rPr lang="en-US" baseline="-25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, max</a:t>
            </a:r>
            <a:r>
              <a:rPr lang="en-US" baseline="-25000" dirty="0">
                <a:highlight>
                  <a:srgbClr val="FFFF00"/>
                </a:highlight>
              </a:rPr>
              <a:t>4</a:t>
            </a:r>
            <a:r>
              <a:rPr lang="en-US" dirty="0">
                <a:highlight>
                  <a:srgbClr val="FFFF00"/>
                </a:highlight>
              </a:rPr>
              <a:t> }</a:t>
            </a:r>
            <a:r>
              <a:rPr lang="en-US" dirty="0"/>
              <a:t> – the set of central monoms of f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0C5FF-2B24-4363-8D55-D0B2EB8C04EC}"/>
              </a:ext>
            </a:extLst>
          </p:cNvPr>
          <p:cNvSpPr txBox="1"/>
          <p:nvPr/>
        </p:nvSpPr>
        <p:spPr>
          <a:xfrm>
            <a:off x="476250" y="1526215"/>
            <a:ext cx="112395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M(f) ≠ C(f) ≠ 0 ⇒ we use the </a:t>
            </a:r>
            <a:r>
              <a:rPr lang="en-US" b="1" u="sng" dirty="0"/>
              <a:t>2</a:t>
            </a:r>
            <a:r>
              <a:rPr lang="en-US" b="1" u="sng" baseline="30000" dirty="0"/>
              <a:t>nd</a:t>
            </a:r>
            <a:r>
              <a:rPr lang="en-US" b="1" u="sng" dirty="0"/>
              <a:t> simplification case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439E5-83CF-412E-B75D-D38FC8F3B7A6}"/>
                  </a:ext>
                </a:extLst>
              </p:cNvPr>
              <p:cNvSpPr txBox="1"/>
              <p:nvPr/>
            </p:nvSpPr>
            <p:spPr>
              <a:xfrm>
                <a:off x="476250" y="1941713"/>
                <a:ext cx="11239500" cy="1295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 = max</a:t>
                </a:r>
                <a:r>
                  <a:rPr lang="en-US" baseline="-25000" dirty="0"/>
                  <a:t>2</a:t>
                </a:r>
                <a:r>
                  <a:rPr lang="en-US" dirty="0"/>
                  <a:t> v max</a:t>
                </a:r>
                <a:r>
                  <a:rPr lang="en-US" baseline="-25000" dirty="0"/>
                  <a:t>4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 covers m</a:t>
                </a:r>
                <a:r>
                  <a:rPr lang="en-US" baseline="-25000" dirty="0"/>
                  <a:t>0</a:t>
                </a:r>
                <a:r>
                  <a:rPr lang="en-US" dirty="0"/>
                  <a:t>, m</a:t>
                </a:r>
                <a:r>
                  <a:rPr lang="en-US" baseline="-25000" dirty="0"/>
                  <a:t>1</a:t>
                </a:r>
                <a:r>
                  <a:rPr lang="en-US" dirty="0"/>
                  <a:t>, m</a:t>
                </a:r>
                <a:r>
                  <a:rPr lang="en-US" baseline="-25000" dirty="0"/>
                  <a:t>6</a:t>
                </a:r>
                <a:r>
                  <a:rPr lang="en-US" dirty="0"/>
                  <a:t> and m</a:t>
                </a:r>
                <a:r>
                  <a:rPr lang="en-US" baseline="-25000" dirty="0"/>
                  <a:t>7 </a:t>
                </a:r>
                <a:r>
                  <a:rPr lang="en-US" dirty="0"/>
                  <a:t>⇒ f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S</a:t>
                </a:r>
                <a:r>
                  <a:rPr lang="en-US" dirty="0"/>
                  <a:t> = g v max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v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 </a:t>
                </a:r>
                <a:r>
                  <a:rPr lang="en-US" dirty="0"/>
                  <a:t>v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					 f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S</a:t>
                </a:r>
                <a:r>
                  <a:rPr lang="en-US" dirty="0"/>
                  <a:t> = g v max</a:t>
                </a:r>
                <a:r>
                  <a:rPr lang="en-US" baseline="-25000" dirty="0"/>
                  <a:t>3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v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 </a:t>
                </a:r>
                <a:r>
                  <a:rPr lang="en-US" dirty="0"/>
                  <a:t>v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439E5-83CF-412E-B75D-D38FC8F3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941713"/>
                <a:ext cx="11239500" cy="1295868"/>
              </a:xfrm>
              <a:prstGeom prst="rect">
                <a:avLst/>
              </a:prstGeom>
              <a:blipFill>
                <a:blip r:embed="rId2"/>
                <a:stretch>
                  <a:fillRect l="-434" b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9EBB2DF-8891-4009-976D-F73A86CCF9D7}"/>
              </a:ext>
            </a:extLst>
          </p:cNvPr>
          <p:cNvSpPr txBox="1"/>
          <p:nvPr/>
        </p:nvSpPr>
        <p:spPr>
          <a:xfrm>
            <a:off x="476250" y="3237581"/>
            <a:ext cx="112395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en-US" baseline="-25000" dirty="0"/>
              <a:t>4</a:t>
            </a:r>
            <a:r>
              <a:rPr lang="en-US" dirty="0"/>
              <a:t> is not covered by g, so our final functions consist of g and a maximal monom that covers m</a:t>
            </a:r>
            <a:r>
              <a:rPr lang="en-US" baseline="-25000" dirty="0"/>
              <a:t>4</a:t>
            </a:r>
            <a:r>
              <a:rPr lang="en-US" dirty="0"/>
              <a:t> (in this case, either max</a:t>
            </a:r>
            <a:r>
              <a:rPr lang="en-US" baseline="-25000" dirty="0"/>
              <a:t>1</a:t>
            </a:r>
            <a:r>
              <a:rPr lang="en-US" dirty="0"/>
              <a:t> or max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FE2E3AB5-56DD-40E7-B974-EC691F29B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71844"/>
              </p:ext>
            </p:extLst>
          </p:nvPr>
        </p:nvGraphicFramePr>
        <p:xfrm>
          <a:off x="2401887" y="3881146"/>
          <a:ext cx="7388225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93200">
                  <a:extLst>
                    <a:ext uri="{9D8B030D-6E8A-4147-A177-3AD203B41FA5}">
                      <a16:colId xmlns:a16="http://schemas.microsoft.com/office/drawing/2014/main" val="1892044820"/>
                    </a:ext>
                  </a:extLst>
                </a:gridCol>
                <a:gridCol w="714185">
                  <a:extLst>
                    <a:ext uri="{9D8B030D-6E8A-4147-A177-3AD203B41FA5}">
                      <a16:colId xmlns:a16="http://schemas.microsoft.com/office/drawing/2014/main" val="693731175"/>
                    </a:ext>
                  </a:extLst>
                </a:gridCol>
                <a:gridCol w="714185">
                  <a:extLst>
                    <a:ext uri="{9D8B030D-6E8A-4147-A177-3AD203B41FA5}">
                      <a16:colId xmlns:a16="http://schemas.microsoft.com/office/drawing/2014/main" val="965241004"/>
                    </a:ext>
                  </a:extLst>
                </a:gridCol>
                <a:gridCol w="714185">
                  <a:extLst>
                    <a:ext uri="{9D8B030D-6E8A-4147-A177-3AD203B41FA5}">
                      <a16:colId xmlns:a16="http://schemas.microsoft.com/office/drawing/2014/main" val="3574570421"/>
                    </a:ext>
                  </a:extLst>
                </a:gridCol>
                <a:gridCol w="714185">
                  <a:extLst>
                    <a:ext uri="{9D8B030D-6E8A-4147-A177-3AD203B41FA5}">
                      <a16:colId xmlns:a16="http://schemas.microsoft.com/office/drawing/2014/main" val="3265897899"/>
                    </a:ext>
                  </a:extLst>
                </a:gridCol>
                <a:gridCol w="3638285">
                  <a:extLst>
                    <a:ext uri="{9D8B030D-6E8A-4147-A177-3AD203B41FA5}">
                      <a16:colId xmlns:a16="http://schemas.microsoft.com/office/drawing/2014/main" val="2681755835"/>
                    </a:ext>
                  </a:extLst>
                </a:gridCol>
              </a:tblGrid>
              <a:tr h="34145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r>
                        <a:rPr lang="en-US" b="1" baseline="-25000" dirty="0"/>
                        <a:t>3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r>
                        <a:rPr lang="en-US" b="1" baseline="-25000" dirty="0"/>
                        <a:t>4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8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 and max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0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⍟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5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4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4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 and max</a:t>
                      </a:r>
                      <a:r>
                        <a:rPr lang="en-US" b="1" baseline="-25000" dirty="0"/>
                        <a:t>3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6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6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baseline="0" dirty="0"/>
                        <a:t> and max</a:t>
                      </a:r>
                      <a:r>
                        <a:rPr lang="en-US" b="1" baseline="-25000" dirty="0"/>
                        <a:t>4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2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b="1" baseline="-25000" dirty="0"/>
                        <a:t>7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⍟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- m</a:t>
                      </a:r>
                      <a:r>
                        <a:rPr lang="en-US" b="1" baseline="-25000" dirty="0"/>
                        <a:t>7</a:t>
                      </a:r>
                      <a:r>
                        <a:rPr lang="en-US" b="1" baseline="0" dirty="0"/>
                        <a:t> covered by max</a:t>
                      </a:r>
                      <a:r>
                        <a:rPr lang="en-US" b="1" baseline="-25000" dirty="0"/>
                        <a:t>4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1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944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1126</Words>
  <Application>Microsoft Office PowerPoint</Application>
  <PresentationFormat>Widescreen</PresentationFormat>
  <Paragraphs>171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Individual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Adrian Astăluș</dc:creator>
  <cp:lastModifiedBy>Adrian Astăluș</cp:lastModifiedBy>
  <cp:revision>23</cp:revision>
  <dcterms:created xsi:type="dcterms:W3CDTF">2020-12-18T10:42:29Z</dcterms:created>
  <dcterms:modified xsi:type="dcterms:W3CDTF">2021-01-04T11:44:02Z</dcterms:modified>
</cp:coreProperties>
</file>