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0BAC-0BB0-4AE4-985C-6202D71147F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55C-5EB0-4613-9494-5A0DE86E87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6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0BAC-0BB0-4AE4-985C-6202D71147F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55C-5EB0-4613-9494-5A0DE86E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0BAC-0BB0-4AE4-985C-6202D71147F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55C-5EB0-4613-9494-5A0DE86E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5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0BAC-0BB0-4AE4-985C-6202D71147F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55C-5EB0-4613-9494-5A0DE86E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0BAC-0BB0-4AE4-985C-6202D71147F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55C-5EB0-4613-9494-5A0DE86E87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6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0BAC-0BB0-4AE4-985C-6202D71147F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55C-5EB0-4613-9494-5A0DE86E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0BAC-0BB0-4AE4-985C-6202D71147F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55C-5EB0-4613-9494-5A0DE86E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0BAC-0BB0-4AE4-985C-6202D71147F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55C-5EB0-4613-9494-5A0DE86E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0BAC-0BB0-4AE4-985C-6202D71147F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55C-5EB0-4613-9494-5A0DE86E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960BAC-0BB0-4AE4-985C-6202D71147F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0755C-5EB0-4613-9494-5A0DE86E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8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0BAC-0BB0-4AE4-985C-6202D71147F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55C-5EB0-4613-9494-5A0DE86E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960BAC-0BB0-4AE4-985C-6202D71147F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0755C-5EB0-4613-9494-5A0DE86E87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4EC5-EEFD-4559-B4D3-04EBBD17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756" y="1296616"/>
            <a:ext cx="9082481" cy="1233182"/>
          </a:xfrm>
        </p:spPr>
        <p:txBody>
          <a:bodyPr>
            <a:normAutofit/>
          </a:bodyPr>
          <a:lstStyle/>
          <a:p>
            <a:pPr algn="ctr"/>
            <a:r>
              <a:rPr lang="ro-RO" sz="7200" dirty="0"/>
              <a:t>Individual Homework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CA87B-7C36-4C47-80F1-71E301402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631" y="4328202"/>
            <a:ext cx="6298733" cy="886072"/>
          </a:xfrm>
        </p:spPr>
        <p:txBody>
          <a:bodyPr>
            <a:normAutofit fontScale="92500"/>
          </a:bodyPr>
          <a:lstStyle/>
          <a:p>
            <a:pPr algn="ctr"/>
            <a:r>
              <a:rPr lang="ro-RO" sz="2000" dirty="0">
                <a:latin typeface="Bahnschrift SemiBold" panose="020B0502040204020203" pitchFamily="34" charset="0"/>
              </a:rPr>
              <a:t>Exercise 5.1 – Semantic Tableaux Method</a:t>
            </a:r>
          </a:p>
          <a:p>
            <a:pPr algn="ctr"/>
            <a:r>
              <a:rPr lang="ro-RO" sz="2000" dirty="0">
                <a:latin typeface="Bahnschrift SemiBold" panose="020B0502040204020203" pitchFamily="34" charset="0"/>
              </a:rPr>
              <a:t>Astăluș Adrian Claudiu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62092419-A0AF-4B22-B630-BCD08B853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74" y="975139"/>
            <a:ext cx="8800051" cy="490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56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5492A908-EA51-46AC-812E-658CBC94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42975"/>
            <a:ext cx="80772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36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72FE2-08E2-4F11-87D8-501EC9ED1563}"/>
              </a:ext>
            </a:extLst>
          </p:cNvPr>
          <p:cNvSpPr txBox="1"/>
          <p:nvPr/>
        </p:nvSpPr>
        <p:spPr>
          <a:xfrm>
            <a:off x="538293" y="402672"/>
            <a:ext cx="11115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Exercise 5.1</a:t>
            </a:r>
            <a:r>
              <a:rPr lang="en-US" sz="2200" dirty="0"/>
              <a:t> – Using the semantic tableaux method, prove that ‘∃’ is semi-distributive over ‘∧’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98E1B-E957-4B3F-8F78-BF695568B46F}"/>
              </a:ext>
            </a:extLst>
          </p:cNvPr>
          <p:cNvSpPr txBox="1"/>
          <p:nvPr/>
        </p:nvSpPr>
        <p:spPr>
          <a:xfrm>
            <a:off x="538293" y="1040235"/>
            <a:ext cx="11004958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We check the distributivity property of ‘∃’ (the existential quantifier) over ‘∧’ (conjunction):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 algn="ctr">
              <a:spcBef>
                <a:spcPts val="600"/>
              </a:spcBef>
            </a:pPr>
            <a:r>
              <a:rPr lang="en-US" dirty="0"/>
              <a:t>(∃x)(A(x)∧B(x)) ≡ (∃x)A(x)∧(∃x)B(x)</a:t>
            </a:r>
          </a:p>
          <a:p>
            <a:pPr algn="ctr">
              <a:spcBef>
                <a:spcPts val="600"/>
              </a:spcBef>
            </a:pPr>
            <a:r>
              <a:rPr lang="en-US" b="1" dirty="0"/>
              <a:t>If and only if:</a:t>
            </a:r>
          </a:p>
          <a:p>
            <a:pPr algn="ctr">
              <a:spcBef>
                <a:spcPts val="600"/>
              </a:spcBef>
            </a:pPr>
            <a:r>
              <a:rPr lang="en-US" dirty="0"/>
              <a:t>⊨</a:t>
            </a:r>
            <a:r>
              <a:rPr lang="en-US" dirty="0">
                <a:highlight>
                  <a:srgbClr val="FFFF00"/>
                </a:highlight>
              </a:rPr>
              <a:t>(∃x)(A(x)∧B(x)) </a:t>
            </a:r>
            <a:r>
              <a:rPr lang="en-US" dirty="0"/>
              <a:t>↔</a:t>
            </a:r>
            <a:r>
              <a:rPr lang="en-US" dirty="0">
                <a:highlight>
                  <a:srgbClr val="FFFF00"/>
                </a:highlight>
              </a:rPr>
              <a:t> (∃x)A(x)∧(∃x)B(x)</a:t>
            </a:r>
            <a:r>
              <a:rPr lang="en-US" dirty="0"/>
              <a:t> </a:t>
            </a:r>
            <a:endParaRPr lang="en-US" dirty="0">
              <a:highlight>
                <a:srgbClr val="00FF00"/>
              </a:highlight>
            </a:endParaRPr>
          </a:p>
          <a:p>
            <a:pPr algn="ctr">
              <a:spcBef>
                <a:spcPts val="600"/>
              </a:spcBef>
            </a:pPr>
            <a:r>
              <a:rPr lang="en-US" b="1" dirty="0"/>
              <a:t>If and only if ⊨U1 and ⊨U2, where:</a:t>
            </a:r>
          </a:p>
          <a:p>
            <a:pPr algn="ctr">
              <a:spcBef>
                <a:spcPts val="600"/>
              </a:spcBef>
            </a:pPr>
            <a:endParaRPr lang="en-US" b="1" dirty="0"/>
          </a:p>
          <a:p>
            <a:pPr algn="ctr">
              <a:spcBef>
                <a:spcPts val="600"/>
              </a:spcBef>
            </a:pPr>
            <a:r>
              <a:rPr lang="en-US" dirty="0"/>
              <a:t>	</a:t>
            </a:r>
            <a:r>
              <a:rPr lang="en-US" b="1" dirty="0"/>
              <a:t>U1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(∃x)(A(x)∧B(x)) -&gt; (∃x)A(x)∧(∃x)B(x)</a:t>
            </a:r>
          </a:p>
          <a:p>
            <a:pPr algn="ctr">
              <a:spcBef>
                <a:spcPts val="600"/>
              </a:spcBef>
            </a:pPr>
            <a:endParaRPr lang="en-US" dirty="0">
              <a:highlight>
                <a:srgbClr val="FFFF00"/>
              </a:highlight>
            </a:endParaRPr>
          </a:p>
          <a:p>
            <a:pPr algn="ctr">
              <a:spcBef>
                <a:spcPts val="600"/>
              </a:spcBef>
            </a:pPr>
            <a:r>
              <a:rPr lang="en-US" dirty="0"/>
              <a:t>	</a:t>
            </a:r>
            <a:r>
              <a:rPr lang="en-US" b="1" dirty="0"/>
              <a:t>U2</a:t>
            </a:r>
            <a:r>
              <a:rPr lang="en-US" dirty="0"/>
              <a:t> = </a:t>
            </a:r>
            <a:r>
              <a:rPr lang="en-US" dirty="0">
                <a:highlight>
                  <a:srgbClr val="00FF00"/>
                </a:highlight>
              </a:rPr>
              <a:t>(∃x)A(x)∧(∃x)B(x) -&gt; (∃x)(A(x)∧B(x))</a:t>
            </a:r>
          </a:p>
          <a:p>
            <a:pPr>
              <a:spcBef>
                <a:spcPts val="600"/>
              </a:spcBef>
            </a:pPr>
            <a:endParaRPr lang="en-US" dirty="0">
              <a:highlight>
                <a:srgbClr val="00FF00"/>
              </a:highlight>
            </a:endParaRPr>
          </a:p>
          <a:p>
            <a:pPr>
              <a:spcBef>
                <a:spcPts val="600"/>
              </a:spcBef>
            </a:pPr>
            <a:r>
              <a:rPr lang="en-US" dirty="0"/>
              <a:t>⊨U if and only if ¬U has a </a:t>
            </a:r>
            <a:r>
              <a:rPr lang="en-US" b="1" u="sng" dirty="0"/>
              <a:t>closed semantic tableau</a:t>
            </a:r>
            <a:r>
              <a:rPr lang="en-US" dirty="0"/>
              <a:t> (all its branches are </a:t>
            </a:r>
            <a:r>
              <a:rPr lang="en-US" b="1" u="sng" dirty="0"/>
              <a:t>closed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</a:pPr>
            <a:r>
              <a:rPr lang="en-US" dirty="0"/>
              <a:t>Therefore, we build the semantic tableaux of ¬U1 and ¬U2</a:t>
            </a:r>
          </a:p>
          <a:p>
            <a:pPr>
              <a:spcBef>
                <a:spcPts val="600"/>
              </a:spcBef>
            </a:pPr>
            <a:r>
              <a:rPr lang="en-US" dirty="0"/>
              <a:t>For semi-distributivity, we have to prove that U1 is a tautology, and U2 is not a tautology (⊨U1 and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⊭U2)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7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A08B4-3158-4E26-A7B7-A95FF3DF844B}"/>
              </a:ext>
            </a:extLst>
          </p:cNvPr>
          <p:cNvSpPr txBox="1"/>
          <p:nvPr/>
        </p:nvSpPr>
        <p:spPr>
          <a:xfrm>
            <a:off x="679502" y="50658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¬</a:t>
            </a:r>
            <a:r>
              <a:rPr lang="en-US" dirty="0">
                <a:highlight>
                  <a:srgbClr val="FFFF00"/>
                </a:highlight>
              </a:rPr>
              <a:t>U1</a:t>
            </a:r>
            <a:r>
              <a:rPr lang="en-US" dirty="0"/>
              <a:t> = ¬(</a:t>
            </a:r>
            <a:r>
              <a:rPr lang="en-US" dirty="0">
                <a:highlight>
                  <a:srgbClr val="FFFF00"/>
                </a:highlight>
              </a:rPr>
              <a:t>(∃x)(A(x)∧B(x)) -&gt; (∃x)A(x)∧(∃x)B(x)</a:t>
            </a:r>
            <a:r>
              <a:rPr lang="en-US" dirty="0"/>
              <a:t>)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0BB55-13CB-4919-BB2B-45167DBCB5C4}"/>
              </a:ext>
            </a:extLst>
          </p:cNvPr>
          <p:cNvSpPr txBox="1"/>
          <p:nvPr/>
        </p:nvSpPr>
        <p:spPr>
          <a:xfrm>
            <a:off x="679501" y="302652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 </a:t>
            </a:r>
            <a:r>
              <a:rPr lang="en-US" sz="1600" dirty="0"/>
              <a:t>|   - </a:t>
            </a:r>
            <a:r>
              <a:rPr lang="el-GR" sz="1600" dirty="0"/>
              <a:t>α</a:t>
            </a:r>
            <a:r>
              <a:rPr lang="en-US" sz="1600" dirty="0"/>
              <a:t> – rule for (1)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3E0C8-743C-4508-A8CA-46B6084B41D9}"/>
              </a:ext>
            </a:extLst>
          </p:cNvPr>
          <p:cNvSpPr txBox="1"/>
          <p:nvPr/>
        </p:nvSpPr>
        <p:spPr>
          <a:xfrm>
            <a:off x="679501" y="578677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(∃x)(A(x)∧B(x))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A761B-7A70-45C7-BCC5-8AF3DE88EDDF}"/>
              </a:ext>
            </a:extLst>
          </p:cNvPr>
          <p:cNvSpPr txBox="1"/>
          <p:nvPr/>
        </p:nvSpPr>
        <p:spPr>
          <a:xfrm>
            <a:off x="679501" y="1047353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¬((∃x)A(x)∧(∃x)B(x))   (3)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D27B9-EDEF-4044-A8EA-13437586D882}"/>
              </a:ext>
            </a:extLst>
          </p:cNvPr>
          <p:cNvSpPr txBox="1"/>
          <p:nvPr/>
        </p:nvSpPr>
        <p:spPr>
          <a:xfrm>
            <a:off x="679501" y="793111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|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68297-D7C4-476F-898C-E8C0B6F437C9}"/>
              </a:ext>
            </a:extLst>
          </p:cNvPr>
          <p:cNvSpPr txBox="1"/>
          <p:nvPr/>
        </p:nvSpPr>
        <p:spPr>
          <a:xfrm>
            <a:off x="679500" y="1300942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                                |   </a:t>
            </a:r>
            <a:r>
              <a:rPr lang="en-US" sz="1600" dirty="0"/>
              <a:t>- δ – rule for (2), c is a new constant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74950-1031-410F-802C-4ED6B093B835}"/>
              </a:ext>
            </a:extLst>
          </p:cNvPr>
          <p:cNvSpPr txBox="1"/>
          <p:nvPr/>
        </p:nvSpPr>
        <p:spPr>
          <a:xfrm>
            <a:off x="679500" y="1584952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A(c)∧B(c)   (4)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46F00-D8E8-450A-ADB9-A226C0C2B133}"/>
              </a:ext>
            </a:extLst>
          </p:cNvPr>
          <p:cNvSpPr txBox="1"/>
          <p:nvPr/>
        </p:nvSpPr>
        <p:spPr>
          <a:xfrm>
            <a:off x="679500" y="1830773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 |   </a:t>
            </a:r>
            <a:r>
              <a:rPr lang="en-US" sz="1600" dirty="0"/>
              <a:t>- </a:t>
            </a:r>
            <a:r>
              <a:rPr lang="el-GR" sz="1600" dirty="0"/>
              <a:t>α</a:t>
            </a:r>
            <a:r>
              <a:rPr lang="en-US" sz="1600" dirty="0"/>
              <a:t> – rule for (4)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68114-8A4C-416C-B03D-00C58FF87368}"/>
              </a:ext>
            </a:extLst>
          </p:cNvPr>
          <p:cNvSpPr txBox="1"/>
          <p:nvPr/>
        </p:nvSpPr>
        <p:spPr>
          <a:xfrm>
            <a:off x="878047" y="2124335"/>
            <a:ext cx="1023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A(c)      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6EEE0-1A89-4A86-901D-5D663D4504AD}"/>
              </a:ext>
            </a:extLst>
          </p:cNvPr>
          <p:cNvSpPr txBox="1"/>
          <p:nvPr/>
        </p:nvSpPr>
        <p:spPr>
          <a:xfrm>
            <a:off x="1496030" y="5088382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|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535E7-4BE7-4A4E-912D-9566A1E77799}"/>
              </a:ext>
            </a:extLst>
          </p:cNvPr>
          <p:cNvSpPr txBox="1"/>
          <p:nvPr/>
        </p:nvSpPr>
        <p:spPr>
          <a:xfrm>
            <a:off x="878040" y="2708717"/>
            <a:ext cx="1023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B(c)           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CBB63-AB6B-4658-888F-159EBDAAEDC9}"/>
              </a:ext>
            </a:extLst>
          </p:cNvPr>
          <p:cNvSpPr txBox="1"/>
          <p:nvPr/>
        </p:nvSpPr>
        <p:spPr>
          <a:xfrm>
            <a:off x="679499" y="2987359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|   </a:t>
            </a:r>
            <a:r>
              <a:rPr lang="en-US" sz="1600" dirty="0"/>
              <a:t>-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β</a:t>
            </a:r>
            <a:r>
              <a:rPr lang="en-US" sz="1600" dirty="0"/>
              <a:t> – rule for (3)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3AECFA-5001-41B5-92C4-29FB47968872}"/>
              </a:ext>
            </a:extLst>
          </p:cNvPr>
          <p:cNvSpPr txBox="1"/>
          <p:nvPr/>
        </p:nvSpPr>
        <p:spPr>
          <a:xfrm>
            <a:off x="679499" y="3274154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     \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7CD90C-FDD7-4536-A396-11DA653690EB}"/>
              </a:ext>
            </a:extLst>
          </p:cNvPr>
          <p:cNvSpPr txBox="1"/>
          <p:nvPr/>
        </p:nvSpPr>
        <p:spPr>
          <a:xfrm>
            <a:off x="5125664" y="4189674"/>
            <a:ext cx="7717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¬A(c)</a:t>
            </a:r>
          </a:p>
          <a:p>
            <a:r>
              <a:rPr lang="en-US" sz="1400" dirty="0"/>
              <a:t>Closed branch</a:t>
            </a:r>
          </a:p>
          <a:p>
            <a:pPr algn="ctr"/>
            <a:r>
              <a:rPr lang="en-US" dirty="0"/>
              <a:t>ⓧ</a:t>
            </a:r>
          </a:p>
          <a:p>
            <a:pPr algn="ctr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D3F84-3514-4245-80E0-5F50358213A6}"/>
              </a:ext>
            </a:extLst>
          </p:cNvPr>
          <p:cNvSpPr txBox="1"/>
          <p:nvPr/>
        </p:nvSpPr>
        <p:spPr>
          <a:xfrm>
            <a:off x="6096000" y="3584545"/>
            <a:ext cx="152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¬(∃x)B(x)   (6)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2BB2E-38D4-42A6-9B89-D29B1DC0BF02}"/>
              </a:ext>
            </a:extLst>
          </p:cNvPr>
          <p:cNvSpPr txBox="1"/>
          <p:nvPr/>
        </p:nvSpPr>
        <p:spPr>
          <a:xfrm>
            <a:off x="-103475" y="4340331"/>
            <a:ext cx="3649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semantic tableau of ¬U1 is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with two closed branches containing pairs of opposite literals: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(A(c), ¬A(c))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(B(c), ¬B(c))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therefore U1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is a tautology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(⊨U1 )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A6420-B6B5-443E-865D-E98174159694}"/>
              </a:ext>
            </a:extLst>
          </p:cNvPr>
          <p:cNvSpPr txBox="1"/>
          <p:nvPr/>
        </p:nvSpPr>
        <p:spPr>
          <a:xfrm>
            <a:off x="6540602" y="3845414"/>
            <a:ext cx="20545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|  </a:t>
            </a:r>
            <a:r>
              <a:rPr lang="el-GR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n-US" sz="1400" dirty="0"/>
              <a:t> – rule for (6)</a:t>
            </a:r>
          </a:p>
          <a:p>
            <a:r>
              <a:rPr lang="en-US" sz="1200" dirty="0"/>
              <a:t> c used for instantiation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4E06F2-364C-4E0D-BC9A-A456EEB6B305}"/>
              </a:ext>
            </a:extLst>
          </p:cNvPr>
          <p:cNvSpPr txBox="1"/>
          <p:nvPr/>
        </p:nvSpPr>
        <p:spPr>
          <a:xfrm>
            <a:off x="4475518" y="3584545"/>
            <a:ext cx="152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(7)    ¬(∃x)A(x)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E0343-87AE-4EB8-BBAB-14B58E91487F}"/>
              </a:ext>
            </a:extLst>
          </p:cNvPr>
          <p:cNvSpPr txBox="1"/>
          <p:nvPr/>
        </p:nvSpPr>
        <p:spPr>
          <a:xfrm>
            <a:off x="6328090" y="4181731"/>
            <a:ext cx="7717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¬B(c)</a:t>
            </a:r>
          </a:p>
          <a:p>
            <a:r>
              <a:rPr lang="en-US" sz="1400" dirty="0"/>
              <a:t>Closed branch</a:t>
            </a:r>
          </a:p>
          <a:p>
            <a:pPr algn="ctr"/>
            <a:r>
              <a:rPr lang="en-US" dirty="0"/>
              <a:t>ⓧ</a:t>
            </a:r>
          </a:p>
          <a:p>
            <a:pPr algn="ctr"/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6A348-5EC7-42D0-BC63-3EF08DF0C802}"/>
              </a:ext>
            </a:extLst>
          </p:cNvPr>
          <p:cNvSpPr txBox="1"/>
          <p:nvPr/>
        </p:nvSpPr>
        <p:spPr>
          <a:xfrm>
            <a:off x="3906464" y="3871340"/>
            <a:ext cx="19909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n-US" sz="1400" dirty="0"/>
              <a:t> – rule for (7)  |</a:t>
            </a:r>
          </a:p>
          <a:p>
            <a:r>
              <a:rPr lang="en-US" sz="1200" dirty="0"/>
              <a:t>c used for instantiation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344CD9-3E32-40D6-91CA-690681B8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365" y="50658"/>
            <a:ext cx="1928078" cy="3251268"/>
          </a:xfrm>
          <a:prstGeom prst="rect">
            <a:avLst/>
          </a:prstGeom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298ADB32-D2C4-4B12-BD6C-B86C89D9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978"/>
            <a:ext cx="4312043" cy="273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CC8AB9-9443-49B1-BF28-BA2F2A9D2402}"/>
              </a:ext>
            </a:extLst>
          </p:cNvPr>
          <p:cNvSpPr txBox="1"/>
          <p:nvPr/>
        </p:nvSpPr>
        <p:spPr>
          <a:xfrm>
            <a:off x="6109981" y="5398773"/>
            <a:ext cx="1473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¬(∃x)B(x)   (9) </a:t>
            </a:r>
          </a:p>
          <a:p>
            <a:pPr algn="ctr"/>
            <a:r>
              <a:rPr lang="en-US" sz="1400" dirty="0"/>
              <a:t>- copy of (6)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2861F-5776-4EB2-ADAE-D6727AE0BB9D}"/>
              </a:ext>
            </a:extLst>
          </p:cNvPr>
          <p:cNvSpPr txBox="1"/>
          <p:nvPr/>
        </p:nvSpPr>
        <p:spPr>
          <a:xfrm>
            <a:off x="679499" y="2413511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|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A25DF8-6586-4D2C-BF8E-FD6D246E5C40}"/>
              </a:ext>
            </a:extLst>
          </p:cNvPr>
          <p:cNvSpPr txBox="1"/>
          <p:nvPr/>
        </p:nvSpPr>
        <p:spPr>
          <a:xfrm>
            <a:off x="260065" y="5142029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|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3738C4-7127-44EE-A960-2313F8F0A61E}"/>
              </a:ext>
            </a:extLst>
          </p:cNvPr>
          <p:cNvSpPr txBox="1"/>
          <p:nvPr/>
        </p:nvSpPr>
        <p:spPr>
          <a:xfrm>
            <a:off x="4482513" y="5398773"/>
            <a:ext cx="1521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 startAt="8"/>
            </a:pPr>
            <a:r>
              <a:rPr lang="en-US" dirty="0"/>
              <a:t>¬(∃x)A(x)</a:t>
            </a:r>
          </a:p>
          <a:p>
            <a:pPr algn="ctr"/>
            <a:r>
              <a:rPr lang="en-US" sz="1400" dirty="0"/>
              <a:t> - copy of (7) </a:t>
            </a:r>
          </a:p>
        </p:txBody>
      </p:sp>
    </p:spTree>
    <p:extLst>
      <p:ext uri="{BB962C8B-B14F-4D97-AF65-F5344CB8AC3E}">
        <p14:creationId xmlns:p14="http://schemas.microsoft.com/office/powerpoint/2010/main" val="71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1A4B8-DE99-4747-8A26-8F0245ABE317}"/>
              </a:ext>
            </a:extLst>
          </p:cNvPr>
          <p:cNvSpPr txBox="1"/>
          <p:nvPr/>
        </p:nvSpPr>
        <p:spPr>
          <a:xfrm>
            <a:off x="679502" y="50658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¬</a:t>
            </a:r>
            <a:r>
              <a:rPr lang="en-US" dirty="0">
                <a:highlight>
                  <a:srgbClr val="00FF00"/>
                </a:highlight>
              </a:rPr>
              <a:t>U2</a:t>
            </a:r>
            <a:r>
              <a:rPr lang="en-US" dirty="0"/>
              <a:t> = ¬(</a:t>
            </a:r>
            <a:r>
              <a:rPr lang="en-US" dirty="0">
                <a:highlight>
                  <a:srgbClr val="00FF00"/>
                </a:highlight>
              </a:rPr>
              <a:t>(∃x)A(x)∧(∃x)B(x) -&gt; (∃x)(A(x)∧B(x))</a:t>
            </a:r>
            <a:r>
              <a:rPr lang="en-US" dirty="0"/>
              <a:t>)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53E59-B27E-4DDB-BF59-966B1EF28400}"/>
              </a:ext>
            </a:extLst>
          </p:cNvPr>
          <p:cNvSpPr txBox="1"/>
          <p:nvPr/>
        </p:nvSpPr>
        <p:spPr>
          <a:xfrm>
            <a:off x="679501" y="302652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 </a:t>
            </a:r>
            <a:r>
              <a:rPr lang="en-US" sz="1600" dirty="0"/>
              <a:t>|   - </a:t>
            </a:r>
            <a:r>
              <a:rPr lang="el-GR" sz="1600" dirty="0"/>
              <a:t>α</a:t>
            </a:r>
            <a:r>
              <a:rPr lang="en-US" sz="1600" dirty="0"/>
              <a:t> – rule for (1)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C96F6-935E-4017-B991-061C5078C58A}"/>
              </a:ext>
            </a:extLst>
          </p:cNvPr>
          <p:cNvSpPr txBox="1"/>
          <p:nvPr/>
        </p:nvSpPr>
        <p:spPr>
          <a:xfrm>
            <a:off x="679501" y="578677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(∃x)A(x)∧(∃x)B(x)  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EEFA5-46F4-47B3-BEB4-C5796870914A}"/>
              </a:ext>
            </a:extLst>
          </p:cNvPr>
          <p:cNvSpPr txBox="1"/>
          <p:nvPr/>
        </p:nvSpPr>
        <p:spPr>
          <a:xfrm>
            <a:off x="679501" y="1047353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¬((∃x)(A(x)∧B(x)))   (3)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FBF16-7E05-417C-A899-8F8C1D21648C}"/>
              </a:ext>
            </a:extLst>
          </p:cNvPr>
          <p:cNvSpPr txBox="1"/>
          <p:nvPr/>
        </p:nvSpPr>
        <p:spPr>
          <a:xfrm>
            <a:off x="679501" y="793111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|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916B0-C985-4D5A-B569-46EC994B57DD}"/>
              </a:ext>
            </a:extLst>
          </p:cNvPr>
          <p:cNvSpPr txBox="1"/>
          <p:nvPr/>
        </p:nvSpPr>
        <p:spPr>
          <a:xfrm>
            <a:off x="679500" y="1283570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 </a:t>
            </a:r>
            <a:r>
              <a:rPr lang="en-US" sz="1600" dirty="0"/>
              <a:t>|   - </a:t>
            </a:r>
            <a:r>
              <a:rPr lang="el-GR" sz="1600" dirty="0"/>
              <a:t>α</a:t>
            </a:r>
            <a:r>
              <a:rPr lang="en-US" sz="1600" dirty="0"/>
              <a:t> – rule for (2)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DED41-81D9-418B-A4FE-3207AC425742}"/>
              </a:ext>
            </a:extLst>
          </p:cNvPr>
          <p:cNvSpPr txBox="1"/>
          <p:nvPr/>
        </p:nvSpPr>
        <p:spPr>
          <a:xfrm>
            <a:off x="679500" y="1559595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(∃x)A(x) (4)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491D7-BB72-4F6A-98A3-551C7A5A1FF8}"/>
              </a:ext>
            </a:extLst>
          </p:cNvPr>
          <p:cNvSpPr txBox="1"/>
          <p:nvPr/>
        </p:nvSpPr>
        <p:spPr>
          <a:xfrm>
            <a:off x="679499" y="1979533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(∃x)B(x) (5)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EB3F5-EBC3-4627-BE35-D20FF1D6FA30}"/>
              </a:ext>
            </a:extLst>
          </p:cNvPr>
          <p:cNvSpPr txBox="1"/>
          <p:nvPr/>
        </p:nvSpPr>
        <p:spPr>
          <a:xfrm>
            <a:off x="679499" y="1744261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|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0C4F-233D-4446-8E0C-BFDEA3BA605F}"/>
              </a:ext>
            </a:extLst>
          </p:cNvPr>
          <p:cNvSpPr txBox="1"/>
          <p:nvPr/>
        </p:nvSpPr>
        <p:spPr>
          <a:xfrm>
            <a:off x="679498" y="2206470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                                  |   </a:t>
            </a:r>
            <a:r>
              <a:rPr lang="en-US" sz="1600" dirty="0"/>
              <a:t>- δ – rule for (4), c1 is a new constant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1DB71-3BB4-413E-B6C0-232C2D2BA8F9}"/>
              </a:ext>
            </a:extLst>
          </p:cNvPr>
          <p:cNvSpPr txBox="1"/>
          <p:nvPr/>
        </p:nvSpPr>
        <p:spPr>
          <a:xfrm>
            <a:off x="679498" y="2441742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A(c1)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7C697-7D41-4289-84EB-2A7A7A430F2B}"/>
              </a:ext>
            </a:extLst>
          </p:cNvPr>
          <p:cNvSpPr txBox="1"/>
          <p:nvPr/>
        </p:nvSpPr>
        <p:spPr>
          <a:xfrm>
            <a:off x="679498" y="2626408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                                  |   </a:t>
            </a:r>
            <a:r>
              <a:rPr lang="en-US" sz="1600" dirty="0"/>
              <a:t>- δ – rule for (5), c2 is a new constant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C67B7-B8FF-4E3C-80D1-BA0F3BF2A8A6}"/>
              </a:ext>
            </a:extLst>
          </p:cNvPr>
          <p:cNvSpPr txBox="1"/>
          <p:nvPr/>
        </p:nvSpPr>
        <p:spPr>
          <a:xfrm>
            <a:off x="679497" y="2842876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B(c2)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A926F3-F0FE-4855-85F1-C653C48DE0EF}"/>
              </a:ext>
            </a:extLst>
          </p:cNvPr>
          <p:cNvSpPr txBox="1"/>
          <p:nvPr/>
        </p:nvSpPr>
        <p:spPr>
          <a:xfrm>
            <a:off x="679496" y="3060316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 </a:t>
            </a:r>
            <a:r>
              <a:rPr lang="en-US" sz="1600" dirty="0"/>
              <a:t>|   -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n-US" sz="1600" dirty="0"/>
              <a:t> – rule for (3)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CF1B9-1782-42B7-98FC-B5700D789D28}"/>
              </a:ext>
            </a:extLst>
          </p:cNvPr>
          <p:cNvSpPr txBox="1"/>
          <p:nvPr/>
        </p:nvSpPr>
        <p:spPr>
          <a:xfrm>
            <a:off x="679496" y="3336887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¬((A(c1)∧B(c1))   (6)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735CE-1DF9-4064-A98A-8032EE450008}"/>
              </a:ext>
            </a:extLst>
          </p:cNvPr>
          <p:cNvSpPr txBox="1"/>
          <p:nvPr/>
        </p:nvSpPr>
        <p:spPr>
          <a:xfrm>
            <a:off x="679496" y="3786728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¬((A(c2)∧B(c2))   (7)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7665D-948F-44BE-9FB2-41B5A7CF5DB3}"/>
              </a:ext>
            </a:extLst>
          </p:cNvPr>
          <p:cNvSpPr txBox="1"/>
          <p:nvPr/>
        </p:nvSpPr>
        <p:spPr>
          <a:xfrm>
            <a:off x="679496" y="3547769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|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DF463-F9F9-4BE3-A5E8-FE53A1CC02B9}"/>
              </a:ext>
            </a:extLst>
          </p:cNvPr>
          <p:cNvSpPr txBox="1"/>
          <p:nvPr/>
        </p:nvSpPr>
        <p:spPr>
          <a:xfrm>
            <a:off x="679496" y="4177616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¬((∃x)(A(x)∧B(x)))   (8) – copy of (3)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36197-8DB5-486A-BD7C-EB54F1590F20}"/>
              </a:ext>
            </a:extLst>
          </p:cNvPr>
          <p:cNvSpPr txBox="1"/>
          <p:nvPr/>
        </p:nvSpPr>
        <p:spPr>
          <a:xfrm>
            <a:off x="679496" y="3952304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|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83AA45-13B4-4C7F-9F32-8A02E8EC2673}"/>
              </a:ext>
            </a:extLst>
          </p:cNvPr>
          <p:cNvSpPr txBox="1"/>
          <p:nvPr/>
        </p:nvSpPr>
        <p:spPr>
          <a:xfrm>
            <a:off x="679496" y="4379930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|   </a:t>
            </a:r>
            <a:r>
              <a:rPr lang="en-US" sz="1600" dirty="0"/>
              <a:t>-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β</a:t>
            </a:r>
            <a:r>
              <a:rPr lang="en-US" sz="1600" dirty="0"/>
              <a:t> – rule for (6)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9D28D-9140-42A3-9584-0668C1D6790C}"/>
              </a:ext>
            </a:extLst>
          </p:cNvPr>
          <p:cNvSpPr txBox="1"/>
          <p:nvPr/>
        </p:nvSpPr>
        <p:spPr>
          <a:xfrm>
            <a:off x="679496" y="4600963"/>
            <a:ext cx="104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        \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C984D4-4C2C-4331-A349-8FB702C71A11}"/>
              </a:ext>
            </a:extLst>
          </p:cNvPr>
          <p:cNvSpPr txBox="1"/>
          <p:nvPr/>
        </p:nvSpPr>
        <p:spPr>
          <a:xfrm>
            <a:off x="4890781" y="4837062"/>
            <a:ext cx="8305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¬A(c1)</a:t>
            </a:r>
          </a:p>
          <a:p>
            <a:r>
              <a:rPr lang="en-US" sz="1400" dirty="0"/>
              <a:t>Closed branch</a:t>
            </a:r>
          </a:p>
          <a:p>
            <a:pPr algn="ctr"/>
            <a:r>
              <a:rPr lang="en-US" dirty="0"/>
              <a:t>ⓧ</a:t>
            </a:r>
          </a:p>
          <a:p>
            <a:pPr algn="ctr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DBF9F1-8CCF-4FA3-8EEF-CCA7CBB30C28}"/>
              </a:ext>
            </a:extLst>
          </p:cNvPr>
          <p:cNvSpPr txBox="1"/>
          <p:nvPr/>
        </p:nvSpPr>
        <p:spPr>
          <a:xfrm>
            <a:off x="6055469" y="4833851"/>
            <a:ext cx="83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¬B(c1)</a:t>
            </a:r>
          </a:p>
          <a:p>
            <a:pPr algn="ctr"/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888B76-5534-4F61-8D8A-9D0EF5746E43}"/>
              </a:ext>
            </a:extLst>
          </p:cNvPr>
          <p:cNvSpPr txBox="1"/>
          <p:nvPr/>
        </p:nvSpPr>
        <p:spPr>
          <a:xfrm>
            <a:off x="6280558" y="5080072"/>
            <a:ext cx="2297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|   -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β</a:t>
            </a:r>
            <a:r>
              <a:rPr lang="en-US" sz="1600" dirty="0"/>
              <a:t> – rule for (7)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D16CE-4AF7-4C5A-B9C3-F46B78A2DC57}"/>
              </a:ext>
            </a:extLst>
          </p:cNvPr>
          <p:cNvSpPr txBox="1"/>
          <p:nvPr/>
        </p:nvSpPr>
        <p:spPr>
          <a:xfrm>
            <a:off x="5306031" y="5296540"/>
            <a:ext cx="2297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/         \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9B52C7-D219-44C3-AE54-A2875B01337A}"/>
              </a:ext>
            </a:extLst>
          </p:cNvPr>
          <p:cNvSpPr txBox="1"/>
          <p:nvPr/>
        </p:nvSpPr>
        <p:spPr>
          <a:xfrm>
            <a:off x="5680749" y="5513585"/>
            <a:ext cx="8305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¬A(c2)</a:t>
            </a:r>
          </a:p>
          <a:p>
            <a:r>
              <a:rPr lang="en-US" sz="1400" dirty="0"/>
              <a:t>Open branch</a:t>
            </a:r>
          </a:p>
          <a:p>
            <a:pPr algn="ctr"/>
            <a:r>
              <a:rPr lang="en-US" b="0" i="0" dirty="0">
                <a:solidFill>
                  <a:srgbClr val="3C3C3C"/>
                </a:solidFill>
                <a:effectLst/>
                <a:latin typeface="arial unicode ms"/>
              </a:rPr>
              <a:t>⨀</a:t>
            </a:r>
            <a:endParaRPr lang="en-US" dirty="0"/>
          </a:p>
          <a:p>
            <a:pPr algn="ctr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812E11-91AC-4D39-8489-7E42D014332C}"/>
              </a:ext>
            </a:extLst>
          </p:cNvPr>
          <p:cNvSpPr txBox="1"/>
          <p:nvPr/>
        </p:nvSpPr>
        <p:spPr>
          <a:xfrm>
            <a:off x="6598661" y="5528403"/>
            <a:ext cx="8305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¬B(c2)</a:t>
            </a:r>
          </a:p>
          <a:p>
            <a:r>
              <a:rPr lang="en-US" sz="1400" dirty="0"/>
              <a:t>Closed branch</a:t>
            </a:r>
          </a:p>
          <a:p>
            <a:pPr algn="ctr"/>
            <a:r>
              <a:rPr lang="en-US" dirty="0"/>
              <a:t>ⓧ</a:t>
            </a:r>
          </a:p>
          <a:p>
            <a:pPr algn="ctr"/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BDA2F9-9D05-47BD-B1A2-D23E069B2ADE}"/>
              </a:ext>
            </a:extLst>
          </p:cNvPr>
          <p:cNvSpPr txBox="1"/>
          <p:nvPr/>
        </p:nvSpPr>
        <p:spPr>
          <a:xfrm>
            <a:off x="-52448" y="5322800"/>
            <a:ext cx="4755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exists an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open branch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so ¬U2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doesn’t have a closed semantic tableau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it is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not a tautology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⊭U2)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D3A8261-0655-45A4-8A5D-C9EFDD01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365" y="50658"/>
            <a:ext cx="1928078" cy="3251268"/>
          </a:xfrm>
          <a:prstGeom prst="rect">
            <a:avLst/>
          </a:prstGeom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id="{04C2939B-98BF-46E7-BC75-CEE51F62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978"/>
            <a:ext cx="4312043" cy="273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1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7446F-ECEB-4FEA-B9B0-4283D22EFC1D}"/>
              </a:ext>
            </a:extLst>
          </p:cNvPr>
          <p:cNvSpPr txBox="1"/>
          <p:nvPr/>
        </p:nvSpPr>
        <p:spPr>
          <a:xfrm>
            <a:off x="0" y="511728"/>
            <a:ext cx="121919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We proved that U1 is a tautology (⊨U1), while U2 is not (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⊭U2), so the existential quantifier is only </a:t>
            </a:r>
            <a:r>
              <a:rPr lang="en-US" sz="2000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semi-distributive</a:t>
            </a:r>
            <a:r>
              <a:rPr lang="en-US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over the conjunction</a:t>
            </a:r>
          </a:p>
          <a:p>
            <a:endParaRPr lang="en-US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/>
              <a:t>⊨ </a:t>
            </a:r>
            <a:r>
              <a:rPr lang="en-US" sz="2000" dirty="0">
                <a:highlight>
                  <a:srgbClr val="FFFF00"/>
                </a:highlight>
              </a:rPr>
              <a:t>(∃x)(A(x)∧B(x)) -&gt; (∃x)A(x)∧(∃x)B(x)</a:t>
            </a:r>
            <a:r>
              <a:rPr lang="en-US" sz="2000" dirty="0"/>
              <a:t>  </a:t>
            </a:r>
          </a:p>
          <a:p>
            <a:pPr algn="ctr"/>
            <a:r>
              <a:rPr lang="en-US" sz="2000" dirty="0"/>
              <a:t>and</a:t>
            </a:r>
          </a:p>
          <a:p>
            <a:pPr algn="ctr"/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⊭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(∃x)A(x)∧(∃x)B(x) -&gt; (∃x)(A(x)∧B(x))</a:t>
            </a:r>
            <a:endParaRPr lang="en-US" sz="2000" u="sng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040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</TotalTime>
  <Words>951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Bahnschrift SemiBold</vt:lpstr>
      <vt:lpstr>Calibri</vt:lpstr>
      <vt:lpstr>Calibri Light</vt:lpstr>
      <vt:lpstr>times new roman</vt:lpstr>
      <vt:lpstr>Retrospect</vt:lpstr>
      <vt:lpstr>Individual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Adrian Astăluș</dc:creator>
  <cp:lastModifiedBy>Adrian Astăluș</cp:lastModifiedBy>
  <cp:revision>16</cp:revision>
  <dcterms:created xsi:type="dcterms:W3CDTF">2020-11-15T10:40:58Z</dcterms:created>
  <dcterms:modified xsi:type="dcterms:W3CDTF">2020-11-23T11:56:46Z</dcterms:modified>
</cp:coreProperties>
</file>