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5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93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9" r:id="rId30"/>
    <p:sldId id="290" r:id="rId31"/>
    <p:sldId id="291" r:id="rId32"/>
    <p:sldId id="292" r:id="rId33"/>
    <p:sldId id="288" r:id="rId34"/>
    <p:sldId id="286" r:id="rId35"/>
    <p:sldId id="287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046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772F4-4470-4F12-8EB0-CCCF068C48FB}" type="datetimeFigureOut">
              <a:rPr lang="en-US"/>
              <a:pPr>
                <a:defRPr/>
              </a:pPr>
              <a:t>12/27/2020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BA77D449-C9D4-4F0E-8FA8-6B61D5A064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65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6919C-A5D3-486B-B908-25EB68844B71}" type="datetimeFigureOut">
              <a:rPr lang="en-US"/>
              <a:pPr>
                <a:defRPr/>
              </a:pPr>
              <a:t>12/27/2020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051028-DF2A-4961-8DAE-2A3A170FDF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5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354CC-FF00-42E1-8382-479EEC3DCCB0}" type="datetimeFigureOut">
              <a:rPr lang="en-US"/>
              <a:pPr>
                <a:defRPr/>
              </a:pPr>
              <a:t>12/27/2020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7A42D7-FF78-4899-A028-A245A7560C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7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EA5DF0C-4168-4EDF-B065-B46058E47B59}" type="datetimeFigureOut">
              <a:rPr lang="en-US"/>
              <a:pPr>
                <a:defRPr/>
              </a:pPr>
              <a:t>12/27/2020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2DB96C-544E-4AB2-9B64-C60ABB81D2C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E85F6-5D4B-4D63-8639-84BB0226843A}" type="datetimeFigureOut">
              <a:rPr lang="en-US"/>
              <a:pPr>
                <a:defRPr/>
              </a:pPr>
              <a:t>12/27/2020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BB9D0BF4-C982-4736-B75F-243D30188F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77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FFF8D-BA65-4C1F-AAB8-599F6E744500}" type="datetimeFigureOut">
              <a:rPr lang="en-US"/>
              <a:pPr>
                <a:defRPr/>
              </a:pPr>
              <a:t>12/27/2020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3122E5-0276-4C3A-89CF-88B780241A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0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447A6-2078-4B89-A4F4-BA917A747BE9}" type="datetimeFigureOut">
              <a:rPr lang="en-US"/>
              <a:pPr>
                <a:defRPr/>
              </a:pPr>
              <a:t>12/27/2020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75CA82-AF7D-4E9A-A5F7-E63BEBAA1B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5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E2B79A5-3329-441C-AE01-D4EB813E5790}" type="datetimeFigureOut">
              <a:rPr lang="en-US"/>
              <a:pPr>
                <a:defRPr/>
              </a:pPr>
              <a:t>12/27/2020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92BBA3-FF9F-4E47-8461-10978D8E8C8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4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94823-D857-4A50-8333-F62588C08D8E}" type="datetimeFigureOut">
              <a:rPr lang="en-US"/>
              <a:pPr>
                <a:defRPr/>
              </a:pPr>
              <a:t>12/27/2020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11929-B627-4F36-B621-50ADCBC06C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3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186E747-C06B-4696-817C-A58CABA03FFC}" type="datetimeFigureOut">
              <a:rPr lang="en-US"/>
              <a:pPr>
                <a:defRPr/>
              </a:pPr>
              <a:t>12/27/2020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22CFF8-1883-40E4-8E63-3A164B7D0D7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2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850D333-15B0-46A2-86DB-C0387C8323C3}" type="datetimeFigureOut">
              <a:rPr lang="en-US"/>
              <a:pPr>
                <a:defRPr/>
              </a:pPr>
              <a:t>12/27/2020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2857B0-A663-4F22-AD3B-0BFBF46A055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0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814160F-1030-44B2-9D7E-579492D34430}" type="datetimeFigureOut">
              <a:rPr lang="en-US"/>
              <a:pPr>
                <a:defRPr/>
              </a:pPr>
              <a:t>12/27/2020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C33338D6-61DA-48D7-8AC6-1D1F56F9DE4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16" r:id="rId4"/>
    <p:sldLayoutId id="2147483817" r:id="rId5"/>
    <p:sldLayoutId id="2147483824" r:id="rId6"/>
    <p:sldLayoutId id="2147483818" r:id="rId7"/>
    <p:sldLayoutId id="2147483825" r:id="rId8"/>
    <p:sldLayoutId id="2147483826" r:id="rId9"/>
    <p:sldLayoutId id="2147483819" r:id="rId10"/>
    <p:sldLayoutId id="214748382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5.wmf"/><Relationship Id="rId9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0.wmf"/><Relationship Id="rId9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209800"/>
            <a:ext cx="6629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 Circuits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1600200"/>
            <a:ext cx="6400800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87" y="107157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Combinational circuits</a:t>
            </a:r>
            <a:endParaRPr lang="en-US" sz="2600" b="1" dirty="0"/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066800"/>
            <a:ext cx="8077200" cy="5029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94" y="629728"/>
            <a:ext cx="8153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u="sng" dirty="0" smtClean="0"/>
              <a:t>Examples </a:t>
            </a:r>
            <a:r>
              <a:rPr lang="ro-RO" b="1" dirty="0" smtClean="0"/>
              <a:t>of useful combinational circuits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endParaRPr lang="en-US" dirty="0"/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752600"/>
            <a:ext cx="8001000" cy="3505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GB" b="1" u="sng" dirty="0" smtClean="0"/>
              <a:t>Example 4</a:t>
            </a:r>
            <a:endParaRPr lang="en-US" dirty="0"/>
          </a:p>
        </p:txBody>
      </p:sp>
      <p:sp>
        <p:nvSpPr>
          <p:cNvPr id="1843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15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5</a:t>
            </a:r>
            <a:r>
              <a:rPr lang="en-US" sz="2600" b="1" dirty="0" smtClean="0"/>
              <a:t>. Full Adder</a:t>
            </a:r>
            <a:endParaRPr lang="en-US" sz="2600" b="1" dirty="0"/>
          </a:p>
        </p:txBody>
      </p:sp>
      <p:pic>
        <p:nvPicPr>
          <p:cNvPr id="1945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990600"/>
            <a:ext cx="7620000" cy="5127625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5</a:t>
            </a:r>
            <a:r>
              <a:rPr lang="en-US" sz="2600" b="1" dirty="0" smtClean="0"/>
              <a:t>. Full Adder (contd.)</a:t>
            </a:r>
            <a:endParaRPr lang="en-US" sz="2600" dirty="0"/>
          </a:p>
        </p:txBody>
      </p:sp>
      <p:sp>
        <p:nvSpPr>
          <p:cNvPr id="20483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53000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1057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5</a:t>
            </a:r>
            <a:r>
              <a:rPr lang="en-US" sz="2600" b="1" dirty="0" smtClean="0"/>
              <a:t>. Full Adder (contd.)</a:t>
            </a:r>
            <a:endParaRPr lang="en-US" sz="2600" dirty="0"/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00200"/>
            <a:ext cx="7391400" cy="3751263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 fontScale="90000"/>
          </a:bodyPr>
          <a:lstStyle/>
          <a:p>
            <a:pPr marL="0" lvl="6" eaLnBrk="0" hangingPunct="0">
              <a:defRPr/>
            </a:pPr>
            <a:r>
              <a:rPr lang="en-US" sz="3200" b="1" u="sng" dirty="0" smtClean="0"/>
              <a:t>Example 6</a:t>
            </a:r>
            <a:r>
              <a:rPr lang="en-US" sz="3200" b="1" dirty="0" smtClean="0"/>
              <a:t>. </a:t>
            </a:r>
            <a:r>
              <a:rPr lang="ro-RO" sz="3200" b="1" i="1" dirty="0" smtClean="0"/>
              <a:t>n</a:t>
            </a:r>
            <a:r>
              <a:rPr lang="ro-RO" sz="3200" b="1" dirty="0" smtClean="0"/>
              <a:t> - bit parallel adder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dirty="0"/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066800"/>
            <a:ext cx="7696200" cy="4999038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rmAutofit fontScale="90000"/>
          </a:bodyPr>
          <a:lstStyle/>
          <a:p>
            <a:pPr marL="0" lvl="6" eaLnBrk="0" hangingPunct="0">
              <a:defRPr/>
            </a:pPr>
            <a:r>
              <a:rPr lang="en-US" sz="3200" b="1" u="sng" dirty="0" smtClean="0"/>
              <a:t>Example 6</a:t>
            </a:r>
            <a:r>
              <a:rPr lang="en-US" sz="3200" b="1" dirty="0" smtClean="0"/>
              <a:t>. </a:t>
            </a:r>
            <a:r>
              <a:rPr lang="ro-RO" sz="3200" b="1" i="1" dirty="0" smtClean="0"/>
              <a:t>n</a:t>
            </a:r>
            <a:r>
              <a:rPr lang="ro-RO" sz="3200" b="1" dirty="0" smtClean="0"/>
              <a:t> - bit parallel adder</a:t>
            </a:r>
            <a:r>
              <a:rPr lang="en-US" sz="3200" b="1" dirty="0" smtClean="0"/>
              <a:t> (contd.)</a:t>
            </a:r>
            <a:r>
              <a:rPr lang="ro-RO" sz="3200" b="1" dirty="0" smtClean="0"/>
              <a:t>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dirty="0"/>
          </a:p>
        </p:txBody>
      </p:sp>
      <p:sp>
        <p:nvSpPr>
          <p:cNvPr id="23555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7924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21566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3200" b="1" u="sng" dirty="0" smtClean="0"/>
              <a:t>Example 7</a:t>
            </a:r>
            <a:r>
              <a:rPr lang="en-US" sz="3200" b="1" dirty="0" smtClean="0"/>
              <a:t>. Full </a:t>
            </a:r>
            <a:r>
              <a:rPr lang="en-US" sz="3200" b="1" dirty="0" err="1" smtClean="0"/>
              <a:t>Subtractor</a:t>
            </a:r>
            <a:endParaRPr lang="en-US" dirty="0"/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066800"/>
            <a:ext cx="8077200" cy="5181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800" b="1" u="sng" dirty="0" smtClean="0"/>
              <a:t>Example 7</a:t>
            </a:r>
            <a:r>
              <a:rPr lang="en-US" sz="2800" b="1" dirty="0" smtClean="0"/>
              <a:t>. Full </a:t>
            </a:r>
            <a:r>
              <a:rPr lang="en-US" sz="2800" b="1" dirty="0" err="1" smtClean="0"/>
              <a:t>Subtractor</a:t>
            </a:r>
            <a:r>
              <a:rPr lang="en-US" sz="2800" b="1" dirty="0" smtClean="0"/>
              <a:t> (contd.)</a:t>
            </a:r>
            <a:endParaRPr lang="en-US" dirty="0"/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371600"/>
            <a:ext cx="75438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89384"/>
            <a:ext cx="4495800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HAPPY NEW YEAR!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38200"/>
            <a:ext cx="57054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68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b="1" u="sng" dirty="0" smtClean="0"/>
              <a:t>Example 7</a:t>
            </a:r>
            <a:r>
              <a:rPr lang="en-US" sz="3200" b="1" dirty="0" smtClean="0"/>
              <a:t>. Full </a:t>
            </a:r>
            <a:r>
              <a:rPr lang="en-US" sz="3200" b="1" dirty="0" err="1" smtClean="0"/>
              <a:t>Subtractor</a:t>
            </a:r>
            <a:r>
              <a:rPr lang="en-US" sz="3200" b="1" dirty="0" smtClean="0"/>
              <a:t> (contd.)</a:t>
            </a:r>
            <a:endParaRPr lang="en-US" dirty="0"/>
          </a:p>
        </p:txBody>
      </p:sp>
      <p:pic>
        <p:nvPicPr>
          <p:cNvPr id="2662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95400"/>
            <a:ext cx="7696200" cy="4427538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 fontScale="90000"/>
          </a:bodyPr>
          <a:lstStyle/>
          <a:p>
            <a:pPr marL="0" lvl="6" eaLnBrk="0" hangingPunct="0">
              <a:defRPr/>
            </a:pPr>
            <a:r>
              <a:rPr lang="en-US" sz="3200" b="1" u="sng" dirty="0" smtClean="0"/>
              <a:t>Example 8</a:t>
            </a:r>
            <a:r>
              <a:rPr lang="en-US" sz="3200" b="1" dirty="0" smtClean="0"/>
              <a:t>. </a:t>
            </a:r>
            <a:r>
              <a:rPr lang="ro-RO" sz="3200" b="1" i="1" dirty="0" smtClean="0"/>
              <a:t>n</a:t>
            </a:r>
            <a:r>
              <a:rPr lang="ro-RO" sz="3200" b="1" dirty="0" smtClean="0"/>
              <a:t> - bi</a:t>
            </a:r>
            <a:r>
              <a:rPr lang="en-US" sz="3200" b="1" dirty="0" smtClean="0"/>
              <a:t>t</a:t>
            </a:r>
            <a:r>
              <a:rPr lang="ro-RO" sz="3200" b="1" dirty="0" smtClean="0"/>
              <a:t> parallel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subtractor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dirty="0"/>
          </a:p>
        </p:txBody>
      </p:sp>
      <p:sp>
        <p:nvSpPr>
          <p:cNvPr id="27651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7696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1066800"/>
          </a:xfrm>
        </p:spPr>
        <p:txBody>
          <a:bodyPr/>
          <a:lstStyle/>
          <a:p>
            <a:pPr marL="0" lvl="6" eaLnBrk="0" hangingPunct="0">
              <a:defRPr/>
            </a:pPr>
            <a:r>
              <a:rPr lang="en-US" sz="2600" b="1" u="sng" dirty="0" smtClean="0"/>
              <a:t>Example 8</a:t>
            </a:r>
            <a:r>
              <a:rPr lang="en-US" sz="2600" b="1" dirty="0" smtClean="0"/>
              <a:t>. </a:t>
            </a:r>
            <a:r>
              <a:rPr lang="ro-RO" sz="2600" b="1" i="1" dirty="0" smtClean="0"/>
              <a:t>n</a:t>
            </a:r>
            <a:r>
              <a:rPr lang="ro-RO" sz="2600" b="1" dirty="0" smtClean="0"/>
              <a:t> - bit parallel </a:t>
            </a:r>
            <a:r>
              <a:rPr lang="en-US" sz="2600" b="1" dirty="0" err="1" smtClean="0"/>
              <a:t>subtractor</a:t>
            </a:r>
            <a:r>
              <a:rPr lang="en-US" sz="2600" b="1" dirty="0" smtClean="0"/>
              <a:t> (contd.)</a:t>
            </a:r>
            <a:r>
              <a:rPr lang="ro-RO" sz="2600" b="1" dirty="0" smtClean="0"/>
              <a:t> </a:t>
            </a:r>
            <a:r>
              <a:rPr lang="en-US" sz="2600" b="1" dirty="0" smtClean="0"/>
              <a:t/>
            </a:r>
            <a:br>
              <a:rPr lang="en-US" sz="2600" b="1" dirty="0" smtClean="0"/>
            </a:br>
            <a:endParaRPr lang="en-US" sz="2600" dirty="0"/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71600"/>
            <a:ext cx="8153400" cy="3756025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7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9</a:t>
            </a:r>
            <a:r>
              <a:rPr lang="en-US" sz="2600" b="1" dirty="0" smtClean="0"/>
              <a:t>. Encoder</a:t>
            </a:r>
            <a:endParaRPr lang="en-US" sz="2600" b="1" dirty="0"/>
          </a:p>
        </p:txBody>
      </p:sp>
      <p:pic>
        <p:nvPicPr>
          <p:cNvPr id="2969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143000"/>
            <a:ext cx="8153400" cy="5181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9</a:t>
            </a:r>
            <a:r>
              <a:rPr lang="en-US" sz="2600" b="1" dirty="0" smtClean="0"/>
              <a:t>. Encoder (contd.)</a:t>
            </a:r>
            <a:endParaRPr lang="en-US" sz="2600" dirty="0"/>
          </a:p>
        </p:txBody>
      </p:sp>
      <p:pic>
        <p:nvPicPr>
          <p:cNvPr id="3072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00200"/>
            <a:ext cx="8001000" cy="3686175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10</a:t>
            </a:r>
            <a:r>
              <a:rPr lang="en-US" sz="2600" b="1" dirty="0" smtClean="0"/>
              <a:t>. Decoder</a:t>
            </a:r>
            <a:endParaRPr lang="en-US" sz="2600" dirty="0"/>
          </a:p>
        </p:txBody>
      </p:sp>
      <p:pic>
        <p:nvPicPr>
          <p:cNvPr id="3174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990600"/>
            <a:ext cx="7772400" cy="5151438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b="1" u="sng" dirty="0" smtClean="0"/>
              <a:t>Example 10</a:t>
            </a:r>
            <a:r>
              <a:rPr lang="en-US" sz="3200" b="1" dirty="0" smtClean="0"/>
              <a:t>. Decoder (contd.)</a:t>
            </a:r>
            <a:endParaRPr lang="en-US" dirty="0"/>
          </a:p>
        </p:txBody>
      </p:sp>
      <p:pic>
        <p:nvPicPr>
          <p:cNvPr id="3277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219200"/>
            <a:ext cx="7467600" cy="4648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Example 11</a:t>
            </a:r>
            <a:r>
              <a:rPr lang="en-US" dirty="0" smtClean="0"/>
              <a:t>.     </a:t>
            </a:r>
            <a:r>
              <a:rPr lang="en-US" b="1" dirty="0" smtClean="0"/>
              <a:t>7 segments Circuit</a:t>
            </a:r>
            <a:endParaRPr lang="en-US" dirty="0"/>
          </a:p>
        </p:txBody>
      </p:sp>
      <p:pic>
        <p:nvPicPr>
          <p:cNvPr id="3379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143000"/>
            <a:ext cx="8153400" cy="5105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563563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Example 11</a:t>
            </a:r>
            <a:r>
              <a:rPr lang="en-US" dirty="0" smtClean="0"/>
              <a:t>. </a:t>
            </a:r>
            <a:r>
              <a:rPr lang="en-US" b="1" dirty="0" smtClean="0"/>
              <a:t>7 segments Circuit</a:t>
            </a:r>
            <a:endParaRPr lang="en-US" dirty="0"/>
          </a:p>
        </p:txBody>
      </p:sp>
      <p:sp>
        <p:nvSpPr>
          <p:cNvPr id="3481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7467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0001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763000" cy="762000"/>
          </a:xfrm>
        </p:spPr>
        <p:txBody>
          <a:bodyPr>
            <a:noAutofit/>
          </a:bodyPr>
          <a:lstStyle/>
          <a:p>
            <a:r>
              <a:rPr lang="en-GB" sz="2000" b="1" u="sng" dirty="0" smtClean="0"/>
              <a:t>Example 12. </a:t>
            </a:r>
            <a:r>
              <a:rPr lang="en-GB" sz="2000" b="1" dirty="0" smtClean="0"/>
              <a:t>Implement </a:t>
            </a:r>
            <a:r>
              <a:rPr lang="en-GB" sz="2000" b="1" dirty="0"/>
              <a:t>the </a:t>
            </a:r>
            <a:r>
              <a:rPr lang="en-GB" sz="2000" b="1" dirty="0" smtClean="0"/>
              <a:t>Logic Circuit </a:t>
            </a:r>
            <a:r>
              <a:rPr lang="en-GB" sz="2000" b="1" dirty="0"/>
              <a:t>for </a:t>
            </a:r>
            <a:r>
              <a:rPr lang="en-GB" sz="2000" b="1" i="1" dirty="0"/>
              <a:t>S</a:t>
            </a:r>
            <a:r>
              <a:rPr lang="en-GB" sz="2000" b="1" i="1" baseline="-25000" dirty="0"/>
              <a:t>3</a:t>
            </a:r>
            <a:r>
              <a:rPr lang="en-GB" sz="2000" b="1" i="1" dirty="0"/>
              <a:t> </a:t>
            </a:r>
            <a:r>
              <a:rPr lang="en-GB" sz="2000" b="1" i="1" dirty="0" smtClean="0"/>
              <a:t/>
            </a:r>
            <a:br>
              <a:rPr lang="en-GB" sz="2000" b="1" i="1" dirty="0" smtClean="0"/>
            </a:br>
            <a:r>
              <a:rPr lang="en-GB" sz="2000" b="1" i="1" dirty="0" smtClean="0"/>
              <a:t>				</a:t>
            </a:r>
            <a:r>
              <a:rPr lang="en-GB" sz="2000" b="1" dirty="0" smtClean="0"/>
              <a:t>using </a:t>
            </a:r>
            <a:r>
              <a:rPr lang="en-GB" sz="2000" b="1" dirty="0"/>
              <a:t>only </a:t>
            </a:r>
            <a:r>
              <a:rPr lang="en-GB" sz="2000" b="1" u="sng" dirty="0"/>
              <a:t>NAND</a:t>
            </a:r>
            <a:r>
              <a:rPr lang="en-GB" sz="2000" b="1" dirty="0"/>
              <a:t> </a:t>
            </a:r>
            <a:r>
              <a:rPr lang="en-GB" sz="2000" b="1" dirty="0" smtClean="0"/>
              <a:t>gates </a:t>
            </a:r>
            <a:r>
              <a:rPr lang="en-US" sz="2000" b="1" dirty="0"/>
              <a:t/>
            </a:r>
            <a:br>
              <a:rPr lang="en-US" sz="2000" b="1" dirty="0"/>
            </a:b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8229600" cy="3962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2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Logic Circuits</a:t>
            </a:r>
            <a:endParaRPr lang="en-US" b="1" u="sng" dirty="0"/>
          </a:p>
        </p:txBody>
      </p:sp>
      <p:sp>
        <p:nvSpPr>
          <p:cNvPr id="9219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7848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5934"/>
            <a:ext cx="7467600" cy="334962"/>
          </a:xfrm>
        </p:spPr>
        <p:txBody>
          <a:bodyPr>
            <a:noAutofit/>
          </a:bodyPr>
          <a:lstStyle/>
          <a:p>
            <a:r>
              <a:rPr lang="en-GB" sz="2400" b="1" u="sng" dirty="0"/>
              <a:t>Example </a:t>
            </a:r>
            <a:r>
              <a:rPr lang="en-GB" sz="2400" b="1" u="sng" dirty="0" smtClean="0"/>
              <a:t>12(contd.)</a:t>
            </a:r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696200" y="685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729595"/>
              </p:ext>
            </p:extLst>
          </p:nvPr>
        </p:nvGraphicFramePr>
        <p:xfrm>
          <a:off x="7013664" y="4191001"/>
          <a:ext cx="1330566" cy="304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3" imgW="748975" imgH="203112" progId="Equation.3">
                  <p:embed/>
                </p:oleObj>
              </mc:Choice>
              <mc:Fallback>
                <p:oleObj name="Equation" r:id="rId3" imgW="748975" imgH="20311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3664" y="4191001"/>
                        <a:ext cx="1330566" cy="3047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0" y="1066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640724"/>
              </p:ext>
            </p:extLst>
          </p:nvPr>
        </p:nvGraphicFramePr>
        <p:xfrm>
          <a:off x="7043379" y="4648200"/>
          <a:ext cx="146304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5" imgW="990170" imgH="203112" progId="Equation.3">
                  <p:embed/>
                </p:oleObj>
              </mc:Choice>
              <mc:Fallback>
                <p:oleObj name="Equation" r:id="rId5" imgW="990170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3379" y="4648200"/>
                        <a:ext cx="1463040" cy="30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0" y="4172311"/>
            <a:ext cx="4553132" cy="2530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636" y="607154"/>
            <a:ext cx="7304328" cy="3429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13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51"/>
            <a:ext cx="7467600" cy="808038"/>
          </a:xfrm>
        </p:spPr>
        <p:txBody>
          <a:bodyPr>
            <a:normAutofit/>
          </a:bodyPr>
          <a:lstStyle/>
          <a:p>
            <a:r>
              <a:rPr lang="en-GB" sz="2000" b="1" u="sng" dirty="0"/>
              <a:t>Example </a:t>
            </a:r>
            <a:r>
              <a:rPr lang="en-GB" sz="2000" b="1" u="sng" dirty="0" smtClean="0"/>
              <a:t>13. </a:t>
            </a:r>
            <a:r>
              <a:rPr lang="en-GB" sz="2000" b="1" dirty="0" smtClean="0"/>
              <a:t>Implement </a:t>
            </a:r>
            <a:r>
              <a:rPr lang="en-GB" sz="2000" b="1" dirty="0"/>
              <a:t>the Logic Circuit for </a:t>
            </a:r>
            <a:r>
              <a:rPr lang="en-GB" sz="2000" b="1" i="1" dirty="0"/>
              <a:t>S</a:t>
            </a:r>
            <a:r>
              <a:rPr lang="en-GB" sz="2000" b="1" i="1" baseline="-25000" dirty="0"/>
              <a:t>3</a:t>
            </a:r>
            <a:r>
              <a:rPr lang="en-GB" sz="2000" b="1" i="1" dirty="0"/>
              <a:t> </a:t>
            </a:r>
            <a:br>
              <a:rPr lang="en-GB" sz="2000" b="1" i="1" dirty="0"/>
            </a:br>
            <a:r>
              <a:rPr lang="en-GB" sz="2000" b="1" i="1" dirty="0"/>
              <a:t>				</a:t>
            </a:r>
            <a:r>
              <a:rPr lang="en-GB" sz="2000" b="1" dirty="0"/>
              <a:t>using only </a:t>
            </a:r>
            <a:r>
              <a:rPr lang="en-GB" sz="2000" b="1" u="heavy" dirty="0" smtClean="0"/>
              <a:t>NOR</a:t>
            </a:r>
            <a:r>
              <a:rPr lang="en-GB" sz="2000" b="1" dirty="0" smtClean="0"/>
              <a:t> </a:t>
            </a:r>
            <a:r>
              <a:rPr lang="en-GB" sz="2000" b="1" dirty="0"/>
              <a:t>gates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8610600" cy="472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97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GB" sz="2400" b="1" u="sng" dirty="0"/>
              <a:t>Example </a:t>
            </a:r>
            <a:r>
              <a:rPr lang="en-GB" sz="2400" b="1" u="sng" dirty="0" smtClean="0"/>
              <a:t>13(contd</a:t>
            </a:r>
            <a:r>
              <a:rPr lang="en-GB" sz="2400" b="1" u="sng" dirty="0"/>
              <a:t>.)</a:t>
            </a:r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620000" y="1524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569455"/>
              </p:ext>
            </p:extLst>
          </p:nvPr>
        </p:nvGraphicFramePr>
        <p:xfrm>
          <a:off x="7347148" y="4733925"/>
          <a:ext cx="1169151" cy="304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3" imgW="812447" imgH="215806" progId="Equation.3">
                  <p:embed/>
                </p:oleObj>
              </mc:Choice>
              <mc:Fallback>
                <p:oleObj name="Equation" r:id="rId3" imgW="812447" imgH="21580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7148" y="4733925"/>
                        <a:ext cx="1169151" cy="3047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96491" y="1828799"/>
            <a:ext cx="975349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070852"/>
              </p:ext>
            </p:extLst>
          </p:nvPr>
        </p:nvGraphicFramePr>
        <p:xfrm>
          <a:off x="7160525" y="5150899"/>
          <a:ext cx="1528549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5" imgW="1066337" imgH="215806" progId="Equation.3">
                  <p:embed/>
                </p:oleObj>
              </mc:Choice>
              <mc:Fallback>
                <p:oleObj name="Equation" r:id="rId5" imgW="1066337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0525" y="5150899"/>
                        <a:ext cx="1528549" cy="30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453" y="10064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685" y="685800"/>
            <a:ext cx="7172325" cy="4048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4705350"/>
            <a:ext cx="52101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5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Binary codes </a:t>
            </a:r>
            <a:endParaRPr lang="en-US" b="1" u="sng" dirty="0"/>
          </a:p>
        </p:txBody>
      </p:sp>
      <p:sp>
        <p:nvSpPr>
          <p:cNvPr id="36867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Binary codes</a:t>
            </a:r>
            <a:r>
              <a:rPr lang="en-US" b="1" dirty="0" smtClean="0"/>
              <a:t> (contd.) </a:t>
            </a:r>
            <a:endParaRPr lang="en-US" dirty="0"/>
          </a:p>
        </p:txBody>
      </p:sp>
      <p:pic>
        <p:nvPicPr>
          <p:cNvPr id="3789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066800"/>
            <a:ext cx="7772400" cy="5334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14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891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71600"/>
            <a:ext cx="7620000" cy="5029200"/>
          </a:xfrm>
          <a:noFill/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38200"/>
            <a:ext cx="62484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    Basic gates – IEEE standards</a:t>
            </a:r>
            <a:endParaRPr lang="en-US" b="1" dirty="0"/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524000"/>
            <a:ext cx="7467600" cy="4089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381000"/>
            <a:ext cx="7239000" cy="2305050"/>
          </a:xfrm>
          <a:noFill/>
        </p:spPr>
      </p:pic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7772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Derived gates</a:t>
            </a:r>
            <a:r>
              <a:rPr lang="en-US" sz="2600" b="1" dirty="0" smtClean="0"/>
              <a:t>:</a:t>
            </a:r>
            <a:r>
              <a:rPr lang="en-US" sz="2600" dirty="0" smtClean="0"/>
              <a:t>  </a:t>
            </a:r>
            <a:r>
              <a:rPr lang="en-US" sz="2500" b="1" dirty="0" smtClean="0"/>
              <a:t>XOR, NAND, NOR, NXOR</a:t>
            </a:r>
            <a:endParaRPr lang="en-US" sz="2500" b="1" dirty="0"/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990600"/>
            <a:ext cx="7924800" cy="4038600"/>
          </a:xfrm>
          <a:noFill/>
        </p:spPr>
      </p:pic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181600"/>
            <a:ext cx="76200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pPr>
              <a:defRPr/>
            </a:pPr>
            <a:r>
              <a:rPr lang="en-US" sz="2800" b="1" u="sng" dirty="0" smtClean="0"/>
              <a:t>Example 1</a:t>
            </a:r>
            <a:endParaRPr lang="en-US" sz="2800" b="1" u="sng" dirty="0"/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76400"/>
            <a:ext cx="7924800" cy="3886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2</a:t>
            </a:r>
            <a:endParaRPr lang="en-US" sz="2600" b="1" u="sng" dirty="0"/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95400"/>
            <a:ext cx="8229600" cy="4800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600" b="1" u="sng" dirty="0" smtClean="0"/>
              <a:t>Example 3</a:t>
            </a:r>
            <a:r>
              <a:rPr lang="en-US" sz="2600" b="1" dirty="0" smtClean="0"/>
              <a:t>. NAND is a universal gate</a:t>
            </a:r>
            <a:br>
              <a:rPr lang="en-US" sz="2600" b="1" dirty="0" smtClean="0"/>
            </a:br>
            <a:r>
              <a:rPr lang="en-US" sz="2600" b="1" dirty="0" smtClean="0"/>
              <a:t>      -</a:t>
            </a:r>
            <a:r>
              <a:rPr lang="en-US" sz="2400" b="1" dirty="0" smtClean="0"/>
              <a:t>it can be used to produce  all the other gates</a:t>
            </a:r>
            <a:endParaRPr lang="en-US" sz="2600" b="1" dirty="0"/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295400"/>
            <a:ext cx="7696200" cy="4114800"/>
          </a:xfrm>
          <a:noFill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638800"/>
            <a:ext cx="3668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60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A8A726F49FE2479F8C696AC9273336" ma:contentTypeVersion="10" ma:contentTypeDescription="Create a new document." ma:contentTypeScope="" ma:versionID="05ddc8672062c3c0eb5cc58716d89afd">
  <xsd:schema xmlns:xsd="http://www.w3.org/2001/XMLSchema" xmlns:xs="http://www.w3.org/2001/XMLSchema" xmlns:p="http://schemas.microsoft.com/office/2006/metadata/properties" xmlns:ns2="074d6577-ef10-4417-aad1-f8c70b8834ca" xmlns:ns3="4a0798af-936d-4f97-8b9b-d3364acd23b0" targetNamespace="http://schemas.microsoft.com/office/2006/metadata/properties" ma:root="true" ma:fieldsID="f57c6deb90a8f701781bf35272f81afb" ns2:_="" ns3:_="">
    <xsd:import namespace="074d6577-ef10-4417-aad1-f8c70b8834ca"/>
    <xsd:import namespace="4a0798af-936d-4f97-8b9b-d3364acd23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4d6577-ef10-4417-aad1-f8c70b8834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ef85decb-1301-438d-8b3f-81c7864c2a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0798af-936d-4f97-8b9b-d3364acd23b0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f9c088b5-349f-4cac-90eb-2e577c905626}" ma:internalName="TaxCatchAll" ma:showField="CatchAllData" ma:web="4a0798af-936d-4f97-8b9b-d3364acd23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74d6577-ef10-4417-aad1-f8c70b8834ca">
      <Terms xmlns="http://schemas.microsoft.com/office/infopath/2007/PartnerControls"/>
    </lcf76f155ced4ddcb4097134ff3c332f>
    <TaxCatchAll xmlns="4a0798af-936d-4f97-8b9b-d3364acd23b0" xsi:nil="true"/>
  </documentManagement>
</p:properties>
</file>

<file path=customXml/itemProps1.xml><?xml version="1.0" encoding="utf-8"?>
<ds:datastoreItem xmlns:ds="http://schemas.openxmlformats.org/officeDocument/2006/customXml" ds:itemID="{EAD65788-6E5F-4D88-9893-70BF7B080EAD}"/>
</file>

<file path=customXml/itemProps2.xml><?xml version="1.0" encoding="utf-8"?>
<ds:datastoreItem xmlns:ds="http://schemas.openxmlformats.org/officeDocument/2006/customXml" ds:itemID="{F306A6AF-D519-486C-81A7-4936C0550844}"/>
</file>

<file path=customXml/itemProps3.xml><?xml version="1.0" encoding="utf-8"?>
<ds:datastoreItem xmlns:ds="http://schemas.openxmlformats.org/officeDocument/2006/customXml" ds:itemID="{0CD4C841-D491-4757-8B9A-E6359ED7700D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1575</TotalTime>
  <Words>196</Words>
  <Application>Microsoft Office PowerPoint</Application>
  <PresentationFormat>On-screen Show (4:3)</PresentationFormat>
  <Paragraphs>35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Century Schoolbook</vt:lpstr>
      <vt:lpstr>Times New Roman</vt:lpstr>
      <vt:lpstr>Wingdings</vt:lpstr>
      <vt:lpstr>Wingdings 2</vt:lpstr>
      <vt:lpstr>Oriel</vt:lpstr>
      <vt:lpstr>Equation</vt:lpstr>
      <vt:lpstr>LOGIC Circuits</vt:lpstr>
      <vt:lpstr>     HAPPY NEW YEAR! </vt:lpstr>
      <vt:lpstr>Logic Circuits</vt:lpstr>
      <vt:lpstr>    Basic gates – IEEE standards</vt:lpstr>
      <vt:lpstr>PowerPoint Presentation</vt:lpstr>
      <vt:lpstr>Derived gates:  XOR, NAND, NOR, NXOR</vt:lpstr>
      <vt:lpstr>Example 1</vt:lpstr>
      <vt:lpstr>Example 2</vt:lpstr>
      <vt:lpstr>Example 3. NAND is a universal gate       -it can be used to produce  all the other gates</vt:lpstr>
      <vt:lpstr>Combinational circuits</vt:lpstr>
      <vt:lpstr>Examples of useful combinational circuits </vt:lpstr>
      <vt:lpstr>Example 4</vt:lpstr>
      <vt:lpstr>Example 5. Full Adder</vt:lpstr>
      <vt:lpstr>Example 5. Full Adder (contd.)</vt:lpstr>
      <vt:lpstr>Example 5. Full Adder (contd.)</vt:lpstr>
      <vt:lpstr>Example 6. n - bit parallel adder  </vt:lpstr>
      <vt:lpstr>Example 6. n - bit parallel adder (contd.)  </vt:lpstr>
      <vt:lpstr>Example 7. Full Subtractor</vt:lpstr>
      <vt:lpstr>Example 7. Full Subtractor (contd.)</vt:lpstr>
      <vt:lpstr>Example 7. Full Subtractor (contd.)</vt:lpstr>
      <vt:lpstr>Example 8. n - bit parallel subtractor </vt:lpstr>
      <vt:lpstr>Example 8. n - bit parallel subtractor (contd.)  </vt:lpstr>
      <vt:lpstr>Example 9. Encoder</vt:lpstr>
      <vt:lpstr>Example 9. Encoder (contd.)</vt:lpstr>
      <vt:lpstr>Example 10. Decoder</vt:lpstr>
      <vt:lpstr>Example 10. Decoder (contd.)</vt:lpstr>
      <vt:lpstr>Example 11.     7 segments Circuit</vt:lpstr>
      <vt:lpstr>Example 11. 7 segments Circuit</vt:lpstr>
      <vt:lpstr>Example 12. Implement the Logic Circuit for S3      using only NAND gates  </vt:lpstr>
      <vt:lpstr>Example 12(contd.)</vt:lpstr>
      <vt:lpstr>Example 13. Implement the Logic Circuit for S3      using only NOR gates</vt:lpstr>
      <vt:lpstr>Example 13(contd.)</vt:lpstr>
      <vt:lpstr>Binary codes </vt:lpstr>
      <vt:lpstr>Binary codes (contd.) </vt:lpstr>
      <vt:lpstr>Example 14.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</dc:creator>
  <cp:lastModifiedBy>MIHAELA-ANA LUPEA</cp:lastModifiedBy>
  <cp:revision>167</cp:revision>
  <dcterms:created xsi:type="dcterms:W3CDTF">2017-10-24T14:24:02Z</dcterms:created>
  <dcterms:modified xsi:type="dcterms:W3CDTF">2020-12-27T15:56:43Z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0x0101000FA8A726F49FE2479F8C696AC9273336</vt:lpwstr>
  </property>
  <property fmtid="{D5CDD505-2E9C-101B-9397-08002B2CF9AE}" pid="3" name="MediaServiceImageTags">
    <vt:lpwstr/>
  </property>
</Properties>
</file>