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4"/>
  </p:notesMasterIdLst>
  <p:sldIdLst>
    <p:sldId id="260" r:id="rId2"/>
    <p:sldId id="272" r:id="rId3"/>
    <p:sldId id="282" r:id="rId4"/>
    <p:sldId id="273" r:id="rId5"/>
    <p:sldId id="274" r:id="rId6"/>
    <p:sldId id="275" r:id="rId7"/>
    <p:sldId id="276" r:id="rId8"/>
    <p:sldId id="277" r:id="rId9"/>
    <p:sldId id="278" r:id="rId10"/>
    <p:sldId id="283" r:id="rId11"/>
    <p:sldId id="279" r:id="rId12"/>
    <p:sldId id="280" r:id="rId13"/>
    <p:sldId id="281" r:id="rId14"/>
    <p:sldId id="263" r:id="rId15"/>
    <p:sldId id="264" r:id="rId16"/>
    <p:sldId id="261" r:id="rId17"/>
    <p:sldId id="265" r:id="rId18"/>
    <p:sldId id="266" r:id="rId19"/>
    <p:sldId id="267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9F0CB3-22F1-40E7-A23F-C8F947F73484}" type="datetimeFigureOut">
              <a:rPr lang="en-US"/>
              <a:pPr>
                <a:defRPr/>
              </a:pPr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8E1F71-045E-4180-8B23-FF7A86A08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BEC078-A189-49BC-B809-883CDE1E5070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4E88A8-1F7E-4BFA-ADF5-7219F3183883}" type="slidenum">
              <a:rPr lang="en-US"/>
              <a:pPr eaLnBrk="1" hangingPunct="1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3937BC-A29A-407C-9E66-C8341A6F532B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77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4C9E-0621-48F5-818B-EDF77F4A8E3E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288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B65C8-A24F-48CD-9206-790917AB3BC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64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CD82A-3934-4C56-9B81-04A60EF2FD0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797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494A5-780B-43B2-9538-1D2F4AC5BDD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55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775D8-9FAE-4FC6-940E-C2804726AE5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42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CA7C1-140E-4CD6-8969-42D2AA6DC00F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54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E6A0A-8685-456C-AF04-6F8CA419AAD9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4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DDB2-6DAC-4560-A24D-ADCB6B3C23F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0A2CE-8BC2-4168-9C8E-BABD00A28A56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9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C4B6B-9CA8-46C5-9676-0A32F1EAB06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09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A9069-B461-4E48-B33F-5DEB9BB89C2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79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0F78F9-193B-4853-90FD-646D8ADBE044}" type="slidenum">
              <a:rPr lang="ro-RO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Resolution in predicate Logic</a:t>
            </a:r>
            <a:br>
              <a:rPr lang="en-US" sz="4000" smtClean="0"/>
            </a:br>
            <a:endParaRPr lang="ro-RO" sz="4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Normal forms of predicate (first-order) formulas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2200" b="1" smtClean="0"/>
              <a:t>prenex, Skolem, clausal normal forms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Substitutions and unifiers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Resolution formal system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Refinements of predicate resolution</a:t>
            </a:r>
          </a:p>
          <a:p>
            <a:pPr eaLnBrk="1" hangingPunct="1"/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309687"/>
          </a:xfrm>
        </p:spPr>
        <p:txBody>
          <a:bodyPr/>
          <a:lstStyle/>
          <a:p>
            <a:r>
              <a:rPr lang="en-US" sz="2800" b="1" smtClean="0"/>
              <a:t>Example 3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3152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r>
              <a:rPr lang="en-GB" sz="2000" b="1" i="1" smtClean="0"/>
              <a:t>Algorithm for computing the mgu of two literals </a:t>
            </a:r>
            <a:r>
              <a:rPr lang="en-US" sz="2000" b="1" smtClean="0"/>
              <a:t/>
            </a:r>
            <a:br>
              <a:rPr lang="en-US" sz="2000" b="1" smtClean="0"/>
            </a:br>
            <a:endParaRPr lang="en-US" sz="2000" b="1" smtClean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55249"/>
            <a:ext cx="8001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 smtClean="0"/>
              <a:t>Example 4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838200"/>
            <a:ext cx="7772400" cy="5715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 smtClean="0"/>
              <a:t>Example 5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0772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1081087"/>
          </a:xfrm>
        </p:spPr>
        <p:txBody>
          <a:bodyPr/>
          <a:lstStyle/>
          <a:p>
            <a:r>
              <a:rPr lang="en-US" sz="2800" smtClean="0">
                <a:latin typeface="Aharoni" pitchFamily="2" charset="-79"/>
                <a:cs typeface="Aharoni" pitchFamily="2" charset="-79"/>
              </a:rPr>
              <a:t>Predicate resolution </a:t>
            </a:r>
            <a:br>
              <a:rPr lang="en-US" sz="2800" smtClean="0">
                <a:latin typeface="Aharoni" pitchFamily="2" charset="-79"/>
                <a:cs typeface="Aharoni" pitchFamily="2" charset="-79"/>
              </a:rPr>
            </a:br>
            <a:r>
              <a:rPr lang="en-US" sz="2800" smtClean="0">
                <a:latin typeface="Aharoni" pitchFamily="2" charset="-79"/>
                <a:cs typeface="Aharoni" pitchFamily="2" charset="-79"/>
              </a:rPr>
              <a:t>		- </a:t>
            </a:r>
            <a:r>
              <a:rPr lang="en-US" sz="2800" u="sng" smtClean="0">
                <a:latin typeface="Aharoni" pitchFamily="2" charset="-79"/>
                <a:cs typeface="Aharoni" pitchFamily="2" charset="-79"/>
              </a:rPr>
              <a:t>formal (axiomatic system) </a:t>
            </a:r>
            <a:r>
              <a:rPr lang="en-US" sz="2800" smtClean="0">
                <a:latin typeface="Aharoni" pitchFamily="2" charset="-79"/>
                <a:cs typeface="Aharoni" pitchFamily="2" charset="-79"/>
              </a:rPr>
              <a:t>-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71600"/>
            <a:ext cx="79248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Definitions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200" b="1" u="sng" smtClean="0"/>
              <a:t>Algorithm:</a:t>
            </a:r>
            <a:r>
              <a:rPr lang="en-US" sz="2200" b="1" smtClean="0"/>
              <a:t> </a:t>
            </a:r>
            <a:r>
              <a:rPr lang="en-US" sz="2200" b="1" i="1" smtClean="0"/>
              <a:t>Predicate Resolution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620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214313"/>
            <a:ext cx="8029575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04800" y="183357"/>
            <a:ext cx="7793037" cy="471487"/>
          </a:xfrm>
        </p:spPr>
        <p:txBody>
          <a:bodyPr/>
          <a:lstStyle/>
          <a:p>
            <a:r>
              <a:rPr lang="en-US" sz="2800" b="1" smtClean="0"/>
              <a:t>Example 6</a:t>
            </a:r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762000"/>
            <a:ext cx="7467600" cy="5486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105775" cy="471487"/>
          </a:xfrm>
        </p:spPr>
        <p:txBody>
          <a:bodyPr/>
          <a:lstStyle/>
          <a:p>
            <a:r>
              <a:rPr lang="en-US" sz="2800" b="1" smtClean="0"/>
              <a:t>Example 7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93580"/>
            <a:ext cx="80010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400" b="1" smtClean="0"/>
              <a:t>Prenex normal form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0772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50938" y="381000"/>
            <a:ext cx="7793037" cy="533400"/>
          </a:xfrm>
        </p:spPr>
        <p:txBody>
          <a:bodyPr/>
          <a:lstStyle/>
          <a:p>
            <a:r>
              <a:rPr lang="en-US" sz="2800" b="1" smtClean="0"/>
              <a:t>Example 8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143000"/>
            <a:ext cx="74676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547687"/>
          </a:xfrm>
        </p:spPr>
        <p:txBody>
          <a:bodyPr/>
          <a:lstStyle/>
          <a:p>
            <a:r>
              <a:rPr lang="en-US" sz="2800" b="1" smtClean="0"/>
              <a:t>Example 8 (contd.)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51012"/>
            <a:ext cx="7924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8(contd</a:t>
            </a:r>
            <a:r>
              <a:rPr lang="en-US" sz="2800" b="1" dirty="0" smtClean="0"/>
              <a:t>.)</a:t>
            </a:r>
            <a:endParaRPr lang="en-US" sz="2800" dirty="0" smtClean="0"/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68363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38225" y="762000"/>
            <a:ext cx="8105775" cy="1081088"/>
          </a:xfrm>
        </p:spPr>
        <p:txBody>
          <a:bodyPr/>
          <a:lstStyle/>
          <a:p>
            <a:r>
              <a:rPr lang="en-US" sz="2800" b="1" smtClean="0"/>
              <a:t>Extraction of quantifiers</a:t>
            </a:r>
            <a:br>
              <a:rPr lang="en-US" sz="2800" b="1" smtClean="0"/>
            </a:br>
            <a:r>
              <a:rPr lang="en-US" sz="2800" b="1" smtClean="0"/>
              <a:t>                                 in front of the formula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7724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50963" y="0"/>
            <a:ext cx="7793037" cy="700088"/>
          </a:xfrm>
        </p:spPr>
        <p:txBody>
          <a:bodyPr/>
          <a:lstStyle/>
          <a:p>
            <a:r>
              <a:rPr lang="en-US" sz="2800" b="1" smtClean="0"/>
              <a:t>Skolem and clausal normal forms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7013" y="214313"/>
            <a:ext cx="8181975" cy="395287"/>
          </a:xfrm>
        </p:spPr>
        <p:txBody>
          <a:bodyPr/>
          <a:lstStyle/>
          <a:p>
            <a:r>
              <a:rPr lang="en-US" sz="2800" b="1" dirty="0" smtClean="0"/>
              <a:t>Example 1</a:t>
            </a:r>
            <a:r>
              <a:rPr lang="en-US" sz="2800" dirty="0" smtClean="0"/>
              <a:t> </a:t>
            </a:r>
            <a:r>
              <a:rPr lang="en-US" sz="2000" dirty="0" smtClean="0"/>
              <a:t>Transform into normal forms the formula: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39763"/>
            <a:ext cx="512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Example 2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8486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9248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 and unifiers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8001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10" ma:contentTypeDescription="Create a new document." ma:contentTypeScope="" ma:versionID="05ddc8672062c3c0eb5cc58716d89afd">
  <xsd:schema xmlns:xsd="http://www.w3.org/2001/XMLSchema" xmlns:xs="http://www.w3.org/2001/XMLSchema" xmlns:p="http://schemas.microsoft.com/office/2006/metadata/properties" xmlns:ns2="074d6577-ef10-4417-aad1-f8c70b8834ca" xmlns:ns3="4a0798af-936d-4f97-8b9b-d3364acd23b0" targetNamespace="http://schemas.microsoft.com/office/2006/metadata/properties" ma:root="true" ma:fieldsID="f57c6deb90a8f701781bf35272f81afb" ns2:_="" ns3:_="">
    <xsd:import namespace="074d6577-ef10-4417-aad1-f8c70b8834ca"/>
    <xsd:import namespace="4a0798af-936d-4f97-8b9b-d3364acd23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798af-936d-4f97-8b9b-d3364acd23b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c088b5-349f-4cac-90eb-2e577c905626}" ma:internalName="TaxCatchAll" ma:showField="CatchAllData" ma:web="4a0798af-936d-4f97-8b9b-d3364acd23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4d6577-ef10-4417-aad1-f8c70b8834ca">
      <Terms xmlns="http://schemas.microsoft.com/office/infopath/2007/PartnerControls"/>
    </lcf76f155ced4ddcb4097134ff3c332f>
    <TaxCatchAll xmlns="4a0798af-936d-4f97-8b9b-d3364acd23b0" xsi:nil="true"/>
  </documentManagement>
</p:properties>
</file>

<file path=customXml/itemProps1.xml><?xml version="1.0" encoding="utf-8"?>
<ds:datastoreItem xmlns:ds="http://schemas.openxmlformats.org/officeDocument/2006/customXml" ds:itemID="{C9788889-515E-4E23-A78E-02D7715D29C4}"/>
</file>

<file path=customXml/itemProps2.xml><?xml version="1.0" encoding="utf-8"?>
<ds:datastoreItem xmlns:ds="http://schemas.openxmlformats.org/officeDocument/2006/customXml" ds:itemID="{A63C3657-13E7-46D8-9E5D-21AA577ACDE5}"/>
</file>

<file path=customXml/itemProps3.xml><?xml version="1.0" encoding="utf-8"?>
<ds:datastoreItem xmlns:ds="http://schemas.openxmlformats.org/officeDocument/2006/customXml" ds:itemID="{D0B0AC49-9A51-49F7-9DDA-7EC338EC61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4436</TotalTime>
  <Words>96</Words>
  <Application>Microsoft Office PowerPoint</Application>
  <PresentationFormat>On-screen Show (4:3)</PresentationFormat>
  <Paragraphs>29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Tahoma</vt:lpstr>
      <vt:lpstr>Arial</vt:lpstr>
      <vt:lpstr>Wingdings</vt:lpstr>
      <vt:lpstr>Calibri</vt:lpstr>
      <vt:lpstr>Aharoni</vt:lpstr>
      <vt:lpstr>Blends</vt:lpstr>
      <vt:lpstr>Resolution in predicate Logic </vt:lpstr>
      <vt:lpstr>Prenex normal form</vt:lpstr>
      <vt:lpstr>Extraction of quantifiers                                  in front of the formula </vt:lpstr>
      <vt:lpstr>Skolem and clausal normal forms</vt:lpstr>
      <vt:lpstr>Theoretical results</vt:lpstr>
      <vt:lpstr>Example 1 Transform into normal forms the formula:</vt:lpstr>
      <vt:lpstr>Example 2</vt:lpstr>
      <vt:lpstr>Substitutions</vt:lpstr>
      <vt:lpstr>Substitutions and unifiers</vt:lpstr>
      <vt:lpstr>Example 3</vt:lpstr>
      <vt:lpstr>Algorithm for computing the mgu of two literals  </vt:lpstr>
      <vt:lpstr>Example 4</vt:lpstr>
      <vt:lpstr>Example 5</vt:lpstr>
      <vt:lpstr>Predicate resolution    - formal (axiomatic system) -</vt:lpstr>
      <vt:lpstr>Definitions</vt:lpstr>
      <vt:lpstr>Algorithm: Predicate Resolution</vt:lpstr>
      <vt:lpstr>Theoretical results</vt:lpstr>
      <vt:lpstr>Example 6</vt:lpstr>
      <vt:lpstr>Example 7</vt:lpstr>
      <vt:lpstr>Example 8</vt:lpstr>
      <vt:lpstr>Example 8 (contd.)</vt:lpstr>
      <vt:lpstr>Example 8(contd.)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MIHAELA-ANA LUPEA</cp:lastModifiedBy>
  <cp:revision>96</cp:revision>
  <dcterms:created xsi:type="dcterms:W3CDTF">2017-11-03T20:27:27Z</dcterms:created>
  <dcterms:modified xsi:type="dcterms:W3CDTF">2020-11-23T07:31:54Z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  <property fmtid="{D5CDD505-2E9C-101B-9397-08002B2CF9AE}" pid="3" name="MediaServiceImageTags">
    <vt:lpwstr/>
  </property>
</Properties>
</file>