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4C96EB-EB25-486E-88F8-5824DB2E3DA5}" type="datetimeFigureOut">
              <a:rPr lang="en-US" smtClean="0"/>
              <a:t>26-Apr-23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2712959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C96EB-EB25-486E-88F8-5824DB2E3DA5}" type="datetimeFigureOut">
              <a:rPr lang="en-US" smtClean="0"/>
              <a:t>26-Apr-23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173449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C96EB-EB25-486E-88F8-5824DB2E3DA5}" type="datetimeFigureOut">
              <a:rPr lang="en-US" smtClean="0"/>
              <a:t>26-Apr-23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1789680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C96EB-EB25-486E-88F8-5824DB2E3DA5}" type="datetimeFigureOut">
              <a:rPr lang="en-US" smtClean="0"/>
              <a:t>26-Apr-23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55B77-1924-4C91-960D-69E3CEA7820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5690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C96EB-EB25-486E-88F8-5824DB2E3DA5}" type="datetimeFigureOut">
              <a:rPr lang="en-US" smtClean="0"/>
              <a:t>26-Apr-23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2170360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14C96EB-EB25-486E-88F8-5824DB2E3DA5}" type="datetimeFigureOut">
              <a:rPr lang="en-US" smtClean="0"/>
              <a:t>26-Apr-23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3158965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14C96EB-EB25-486E-88F8-5824DB2E3DA5}" type="datetimeFigureOut">
              <a:rPr lang="en-US" smtClean="0"/>
              <a:t>26-Apr-23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2440274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4C96EB-EB25-486E-88F8-5824DB2E3DA5}" type="datetimeFigureOut">
              <a:rPr lang="en-US" smtClean="0"/>
              <a:t>26-Apr-23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1741121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4C96EB-EB25-486E-88F8-5824DB2E3DA5}" type="datetimeFigureOut">
              <a:rPr lang="en-US" smtClean="0"/>
              <a:t>26-Apr-23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219994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4C96EB-EB25-486E-88F8-5824DB2E3DA5}" type="datetimeFigureOut">
              <a:rPr lang="en-US" smtClean="0"/>
              <a:t>26-Apr-23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115979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C96EB-EB25-486E-88F8-5824DB2E3DA5}" type="datetimeFigureOut">
              <a:rPr lang="en-US" smtClean="0"/>
              <a:t>26-Apr-23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3898824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4C96EB-EB25-486E-88F8-5824DB2E3DA5}" type="datetimeFigureOut">
              <a:rPr lang="en-US" smtClean="0"/>
              <a:t>26-Apr-23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125054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4C96EB-EB25-486E-88F8-5824DB2E3DA5}" type="datetimeFigureOut">
              <a:rPr lang="en-US" smtClean="0"/>
              <a:t>26-Apr-23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333995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4C96EB-EB25-486E-88F8-5824DB2E3DA5}" type="datetimeFigureOut">
              <a:rPr lang="en-US" smtClean="0"/>
              <a:t>26-Apr-23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375311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C96EB-EB25-486E-88F8-5824DB2E3DA5}" type="datetimeFigureOut">
              <a:rPr lang="en-US" smtClean="0"/>
              <a:t>26-Apr-23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315202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C96EB-EB25-486E-88F8-5824DB2E3DA5}" type="datetimeFigureOut">
              <a:rPr lang="en-US" smtClean="0"/>
              <a:t>26-Apr-23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335035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C96EB-EB25-486E-88F8-5824DB2E3DA5}" type="datetimeFigureOut">
              <a:rPr lang="en-US" smtClean="0"/>
              <a:t>26-Apr-23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55B77-1924-4C91-960D-69E3CEA78205}" type="slidenum">
              <a:rPr lang="en-US" smtClean="0"/>
              <a:t>‹#›</a:t>
            </a:fld>
            <a:endParaRPr lang="en-US"/>
          </a:p>
        </p:txBody>
      </p:sp>
    </p:spTree>
    <p:extLst>
      <p:ext uri="{BB962C8B-B14F-4D97-AF65-F5344CB8AC3E}">
        <p14:creationId xmlns:p14="http://schemas.microsoft.com/office/powerpoint/2010/main" val="411416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14C96EB-EB25-486E-88F8-5824DB2E3DA5}" type="datetimeFigureOut">
              <a:rPr lang="en-US" smtClean="0"/>
              <a:t>26-Apr-23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9F55B77-1924-4C91-960D-69E3CEA78205}" type="slidenum">
              <a:rPr lang="en-US" smtClean="0"/>
              <a:t>‹#›</a:t>
            </a:fld>
            <a:endParaRPr lang="en-US"/>
          </a:p>
        </p:txBody>
      </p:sp>
    </p:spTree>
    <p:extLst>
      <p:ext uri="{BB962C8B-B14F-4D97-AF65-F5344CB8AC3E}">
        <p14:creationId xmlns:p14="http://schemas.microsoft.com/office/powerpoint/2010/main" val="3090096219"/>
      </p:ext>
    </p:extLst>
  </p:cSld>
  <p:clrMap bg1="dk1" tx1="lt1" bg2="dk2" tx2="lt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efactoring.guru/design-patterns/media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Mediator </a:t>
            </a:r>
            <a:br>
              <a:rPr lang="en-US" dirty="0" smtClean="0"/>
            </a:br>
            <a:r>
              <a:rPr lang="en-US" dirty="0" smtClean="0"/>
              <a:t>Design Pattern</a:t>
            </a:r>
            <a:endParaRPr lang="en-US" dirty="0"/>
          </a:p>
        </p:txBody>
      </p:sp>
      <p:sp>
        <p:nvSpPr>
          <p:cNvPr id="3" name="Subtitle 2"/>
          <p:cNvSpPr>
            <a:spLocks noGrp="1"/>
          </p:cNvSpPr>
          <p:nvPr>
            <p:ph type="subTitle" idx="1"/>
          </p:nvPr>
        </p:nvSpPr>
        <p:spPr/>
        <p:txBody>
          <a:bodyPr/>
          <a:lstStyle/>
          <a:p>
            <a:r>
              <a:rPr lang="en-US" dirty="0" smtClean="0"/>
              <a:t>Budurlean Andrei, </a:t>
            </a:r>
            <a:r>
              <a:rPr lang="en-US" dirty="0" err="1" smtClean="0"/>
              <a:t>Astalus</a:t>
            </a:r>
            <a:r>
              <a:rPr lang="en-US" dirty="0" smtClean="0"/>
              <a:t> Adrian, </a:t>
            </a:r>
            <a:r>
              <a:rPr lang="en-US" dirty="0" err="1" smtClean="0"/>
              <a:t>Arsene</a:t>
            </a:r>
            <a:r>
              <a:rPr lang="en-US" dirty="0" smtClean="0"/>
              <a:t> Gina-Teodora</a:t>
            </a:r>
            <a:endParaRPr lang="en-US" dirty="0"/>
          </a:p>
        </p:txBody>
      </p:sp>
    </p:spTree>
    <p:extLst>
      <p:ext uri="{BB962C8B-B14F-4D97-AF65-F5344CB8AC3E}">
        <p14:creationId xmlns:p14="http://schemas.microsoft.com/office/powerpoint/2010/main" val="940513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53683" y="155275"/>
            <a:ext cx="7772399" cy="6599208"/>
          </a:xfrm>
        </p:spPr>
        <p:txBody>
          <a:bodyPr>
            <a:noAutofit/>
          </a:bodyPr>
          <a:lstStyle/>
          <a:p>
            <a:pPr marL="0" indent="0">
              <a:buNone/>
            </a:pPr>
            <a:r>
              <a:rPr lang="en-US" sz="1900" dirty="0"/>
              <a:t>public class </a:t>
            </a:r>
            <a:r>
              <a:rPr lang="en-US" sz="1900" dirty="0" err="1"/>
              <a:t>UserImpl</a:t>
            </a:r>
            <a:r>
              <a:rPr lang="en-US" sz="1900" dirty="0"/>
              <a:t> extends User </a:t>
            </a:r>
            <a:r>
              <a:rPr lang="en-US" sz="1900" dirty="0" smtClean="0"/>
              <a:t>{</a:t>
            </a:r>
            <a:endParaRPr lang="en-US" sz="1900" dirty="0"/>
          </a:p>
          <a:p>
            <a:pPr marL="0" indent="0">
              <a:buNone/>
            </a:pPr>
            <a:r>
              <a:rPr lang="en-US" sz="1900" dirty="0"/>
              <a:t>	public </a:t>
            </a:r>
            <a:r>
              <a:rPr lang="en-US" sz="1900" dirty="0" err="1"/>
              <a:t>UserImpl</a:t>
            </a:r>
            <a:r>
              <a:rPr lang="en-US" sz="1900" dirty="0"/>
              <a:t>(</a:t>
            </a:r>
            <a:r>
              <a:rPr lang="en-US" sz="1900" dirty="0" err="1"/>
              <a:t>ChatMediator</a:t>
            </a:r>
            <a:r>
              <a:rPr lang="en-US" sz="1900" dirty="0"/>
              <a:t> med, String name) {</a:t>
            </a:r>
          </a:p>
          <a:p>
            <a:pPr marL="0" indent="0">
              <a:buNone/>
            </a:pPr>
            <a:r>
              <a:rPr lang="en-US" sz="1900" dirty="0"/>
              <a:t>		super(med, name);</a:t>
            </a:r>
          </a:p>
          <a:p>
            <a:pPr marL="0" indent="0">
              <a:buNone/>
            </a:pPr>
            <a:r>
              <a:rPr lang="en-US" sz="1900" dirty="0"/>
              <a:t>	</a:t>
            </a:r>
            <a:r>
              <a:rPr lang="en-US" sz="1900" dirty="0" smtClean="0"/>
              <a:t>}</a:t>
            </a:r>
          </a:p>
          <a:p>
            <a:pPr marL="0" indent="0">
              <a:buNone/>
            </a:pPr>
            <a:endParaRPr lang="en-US" sz="1900" dirty="0" smtClean="0"/>
          </a:p>
          <a:p>
            <a:pPr marL="0" indent="0">
              <a:buNone/>
            </a:pPr>
            <a:r>
              <a:rPr lang="en-US" sz="1900" dirty="0" smtClean="0"/>
              <a:t> </a:t>
            </a:r>
            <a:r>
              <a:rPr lang="en-US" sz="1900" dirty="0"/>
              <a:t>	public void send(String </a:t>
            </a:r>
            <a:r>
              <a:rPr lang="en-US" sz="1900" dirty="0" err="1"/>
              <a:t>msg</a:t>
            </a:r>
            <a:r>
              <a:rPr lang="en-US" sz="1900" dirty="0"/>
              <a:t>){</a:t>
            </a:r>
          </a:p>
          <a:p>
            <a:pPr marL="0" indent="0">
              <a:buNone/>
            </a:pPr>
            <a:r>
              <a:rPr lang="en-US" sz="1900" dirty="0"/>
              <a:t>		</a:t>
            </a:r>
            <a:r>
              <a:rPr lang="en-US" sz="1900" dirty="0" err="1"/>
              <a:t>mediator.sendMessage</a:t>
            </a:r>
            <a:r>
              <a:rPr lang="en-US" sz="1900" dirty="0"/>
              <a:t>(</a:t>
            </a:r>
            <a:r>
              <a:rPr lang="en-US" sz="1900" dirty="0" err="1"/>
              <a:t>msg</a:t>
            </a:r>
            <a:r>
              <a:rPr lang="en-US" sz="1900" dirty="0"/>
              <a:t>, this);</a:t>
            </a:r>
          </a:p>
          <a:p>
            <a:pPr marL="0" indent="0">
              <a:buNone/>
            </a:pPr>
            <a:r>
              <a:rPr lang="en-US" sz="1900" dirty="0"/>
              <a:t>	</a:t>
            </a:r>
            <a:r>
              <a:rPr lang="en-US" sz="1900" dirty="0" smtClean="0"/>
              <a:t>}</a:t>
            </a:r>
          </a:p>
          <a:p>
            <a:pPr marL="0" indent="0">
              <a:buNone/>
            </a:pPr>
            <a:endParaRPr lang="en-US" sz="1900" dirty="0"/>
          </a:p>
          <a:p>
            <a:pPr marL="0" indent="0">
              <a:buNone/>
            </a:pPr>
            <a:r>
              <a:rPr lang="en-US" sz="1900" dirty="0"/>
              <a:t>	public void receive(String </a:t>
            </a:r>
            <a:r>
              <a:rPr lang="en-US" sz="1900" dirty="0" err="1"/>
              <a:t>msg</a:t>
            </a:r>
            <a:r>
              <a:rPr lang="en-US" sz="1900" dirty="0"/>
              <a:t>) {</a:t>
            </a:r>
          </a:p>
          <a:p>
            <a:pPr marL="0" indent="0">
              <a:buNone/>
            </a:pPr>
            <a:r>
              <a:rPr lang="en-US" sz="1900" dirty="0"/>
              <a:t>		</a:t>
            </a:r>
            <a:r>
              <a:rPr lang="en-US" sz="1900" dirty="0" err="1"/>
              <a:t>System.out.println</a:t>
            </a:r>
            <a:r>
              <a:rPr lang="en-US" sz="1900" dirty="0"/>
              <a:t>(this.name+": </a:t>
            </a:r>
            <a:r>
              <a:rPr lang="en-US" sz="1900" dirty="0" smtClean="0"/>
              <a:t>Received Message: "+</a:t>
            </a:r>
            <a:r>
              <a:rPr lang="en-US" sz="1900" dirty="0" err="1"/>
              <a:t>msg</a:t>
            </a:r>
            <a:r>
              <a:rPr lang="en-US" sz="1900" dirty="0"/>
              <a:t>);</a:t>
            </a:r>
          </a:p>
          <a:p>
            <a:pPr marL="0" indent="0">
              <a:buNone/>
            </a:pPr>
            <a:r>
              <a:rPr lang="en-US" sz="1900" dirty="0"/>
              <a:t>	</a:t>
            </a:r>
            <a:r>
              <a:rPr lang="en-US" sz="1900" dirty="0" smtClean="0"/>
              <a:t>}</a:t>
            </a:r>
            <a:endParaRPr lang="en-US" sz="1900" dirty="0"/>
          </a:p>
          <a:p>
            <a:pPr marL="0" indent="0">
              <a:buNone/>
            </a:pPr>
            <a:r>
              <a:rPr lang="en-US" sz="1900" dirty="0"/>
              <a:t>}</a:t>
            </a:r>
          </a:p>
        </p:txBody>
      </p:sp>
      <p:sp>
        <p:nvSpPr>
          <p:cNvPr id="6" name="TextBox 5"/>
          <p:cNvSpPr txBox="1"/>
          <p:nvPr/>
        </p:nvSpPr>
        <p:spPr>
          <a:xfrm>
            <a:off x="8315864" y="198842"/>
            <a:ext cx="3588589" cy="6555641"/>
          </a:xfrm>
          <a:prstGeom prst="rect">
            <a:avLst/>
          </a:prstGeom>
          <a:noFill/>
        </p:spPr>
        <p:txBody>
          <a:bodyPr wrap="square" rtlCol="0">
            <a:spAutoFit/>
          </a:bodyPr>
          <a:lstStyle/>
          <a:p>
            <a:r>
              <a:rPr lang="en-US" sz="2800" dirty="0" smtClean="0"/>
              <a:t>The users have 2 methods:</a:t>
            </a:r>
          </a:p>
          <a:p>
            <a:endParaRPr lang="en-US" sz="2800" dirty="0"/>
          </a:p>
          <a:p>
            <a:r>
              <a:rPr lang="en-US" sz="2800" dirty="0" smtClean="0"/>
              <a:t>The send method calls the mediator and tells it to handle sending the message to all other users.</a:t>
            </a:r>
          </a:p>
          <a:p>
            <a:endParaRPr lang="en-US" sz="2800" dirty="0"/>
          </a:p>
          <a:p>
            <a:r>
              <a:rPr lang="en-US" sz="2800" dirty="0" smtClean="0"/>
              <a:t>The receive method is called by the mediator when the user receives a message</a:t>
            </a:r>
            <a:endParaRPr lang="en-US" sz="2800" dirty="0"/>
          </a:p>
        </p:txBody>
      </p:sp>
    </p:spTree>
    <p:extLst>
      <p:ext uri="{BB962C8B-B14F-4D97-AF65-F5344CB8AC3E}">
        <p14:creationId xmlns:p14="http://schemas.microsoft.com/office/powerpoint/2010/main" val="1693138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idx="1"/>
          </p:nvPr>
        </p:nvPicPr>
        <p:blipFill>
          <a:blip r:embed="rId2">
            <a:extLst>
              <a:ext uri="{28A0092B-C50C-407E-A947-70E740481C1C}">
                <a14:useLocalDpi xmlns:a14="http://schemas.microsoft.com/office/drawing/2010/main" val="0"/>
              </a:ext>
            </a:extLst>
          </a:blip>
          <a:srcRect t="1142" b="1142"/>
          <a:stretch>
            <a:fillRect/>
          </a:stretch>
        </p:blipFill>
        <p:spPr>
          <a:xfrm>
            <a:off x="930485" y="388608"/>
            <a:ext cx="10367962" cy="5943600"/>
          </a:xfrm>
        </p:spPr>
      </p:pic>
    </p:spTree>
    <p:extLst>
      <p:ext uri="{BB962C8B-B14F-4D97-AF65-F5344CB8AC3E}">
        <p14:creationId xmlns:p14="http://schemas.microsoft.com/office/powerpoint/2010/main" val="2562289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400" dirty="0" smtClean="0"/>
              <a:t>Applicability</a:t>
            </a:r>
            <a:endParaRPr lang="en-US" sz="4400" dirty="0"/>
          </a:p>
        </p:txBody>
      </p:sp>
      <p:sp>
        <p:nvSpPr>
          <p:cNvPr id="8" name="Content Placeholder 7"/>
          <p:cNvSpPr>
            <a:spLocks noGrp="1"/>
          </p:cNvSpPr>
          <p:nvPr>
            <p:ph idx="1"/>
          </p:nvPr>
        </p:nvSpPr>
        <p:spPr>
          <a:xfrm>
            <a:off x="913795" y="2096063"/>
            <a:ext cx="10353762" cy="4080449"/>
          </a:xfrm>
        </p:spPr>
        <p:txBody>
          <a:bodyPr>
            <a:normAutofit/>
          </a:bodyPr>
          <a:lstStyle/>
          <a:p>
            <a:r>
              <a:rPr lang="en-US" sz="2800" dirty="0" smtClean="0"/>
              <a:t>The Mediator pattern should be used when:</a:t>
            </a:r>
          </a:p>
          <a:p>
            <a:pPr lvl="1"/>
            <a:r>
              <a:rPr lang="en-US" sz="2600" dirty="0" smtClean="0"/>
              <a:t>it becomes hard to change some of the classes because they are too tightly coupled to other classes.</a:t>
            </a:r>
          </a:p>
          <a:p>
            <a:pPr lvl="1"/>
            <a:r>
              <a:rPr lang="en-US" sz="2600" dirty="0" smtClean="0"/>
              <a:t>you can’t reuse a component in a different program because of it’s dependencies.</a:t>
            </a:r>
          </a:p>
          <a:p>
            <a:pPr lvl="1"/>
            <a:r>
              <a:rPr lang="en-US" sz="2600" dirty="0"/>
              <a:t>g</a:t>
            </a:r>
            <a:r>
              <a:rPr lang="en-US" sz="2600" dirty="0" smtClean="0"/>
              <a:t>et to the point of creating multiple subclasses just to reuse a subset of basic behaviors in different contexts. </a:t>
            </a:r>
            <a:endParaRPr lang="en-US" sz="2600" dirty="0"/>
          </a:p>
        </p:txBody>
      </p:sp>
    </p:spTree>
    <p:extLst>
      <p:ext uri="{BB962C8B-B14F-4D97-AF65-F5344CB8AC3E}">
        <p14:creationId xmlns:p14="http://schemas.microsoft.com/office/powerpoint/2010/main" val="515922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Pros and cons</a:t>
            </a:r>
            <a:endParaRPr lang="en-US" sz="4400" dirty="0"/>
          </a:p>
        </p:txBody>
      </p:sp>
      <p:sp>
        <p:nvSpPr>
          <p:cNvPr id="3" name="Content Placeholder 2"/>
          <p:cNvSpPr>
            <a:spLocks noGrp="1"/>
          </p:cNvSpPr>
          <p:nvPr>
            <p:ph idx="1"/>
          </p:nvPr>
        </p:nvSpPr>
        <p:spPr>
          <a:xfrm>
            <a:off x="913795" y="2096064"/>
            <a:ext cx="10353762" cy="4252978"/>
          </a:xfrm>
        </p:spPr>
        <p:txBody>
          <a:bodyPr>
            <a:normAutofit/>
          </a:bodyPr>
          <a:lstStyle/>
          <a:p>
            <a:r>
              <a:rPr lang="en-US" sz="2800" dirty="0" smtClean="0"/>
              <a:t>Pros:</a:t>
            </a:r>
          </a:p>
          <a:p>
            <a:pPr lvl="1"/>
            <a:r>
              <a:rPr lang="en-US" sz="2600" dirty="0"/>
              <a:t>e</a:t>
            </a:r>
            <a:r>
              <a:rPr lang="en-US" sz="2600" dirty="0" smtClean="0"/>
              <a:t>nforces Single Responsibility</a:t>
            </a:r>
            <a:r>
              <a:rPr lang="en-US" sz="2600" dirty="0"/>
              <a:t> and Open/Closed</a:t>
            </a:r>
            <a:r>
              <a:rPr lang="en-US" sz="2600" dirty="0" smtClean="0"/>
              <a:t> Principles.</a:t>
            </a:r>
          </a:p>
          <a:p>
            <a:pPr lvl="1"/>
            <a:r>
              <a:rPr lang="en-US" sz="2600" dirty="0"/>
              <a:t>c</a:t>
            </a:r>
            <a:r>
              <a:rPr lang="en-US" sz="2600" dirty="0" smtClean="0"/>
              <a:t>an reduce coupling between various components.</a:t>
            </a:r>
          </a:p>
          <a:p>
            <a:pPr lvl="1"/>
            <a:r>
              <a:rPr lang="en-US" sz="2400" dirty="0" smtClean="0"/>
              <a:t>can help reuse individual components with ease.</a:t>
            </a:r>
            <a:endParaRPr lang="en-US" sz="2600" dirty="0"/>
          </a:p>
          <a:p>
            <a:r>
              <a:rPr lang="en-US" sz="2800" dirty="0"/>
              <a:t>Cons</a:t>
            </a:r>
            <a:r>
              <a:rPr lang="en-US" sz="2800" dirty="0" smtClean="0"/>
              <a:t>:</a:t>
            </a:r>
          </a:p>
          <a:p>
            <a:pPr lvl="1"/>
            <a:r>
              <a:rPr lang="en-US" sz="2400" dirty="0"/>
              <a:t>c</a:t>
            </a:r>
            <a:r>
              <a:rPr lang="en-US" sz="2400" dirty="0" smtClean="0"/>
              <a:t>an lead to the Mediator becoming a God Object (anti-pattern referring to an object having too many objects and methods)</a:t>
            </a:r>
          </a:p>
        </p:txBody>
      </p:sp>
    </p:spTree>
    <p:extLst>
      <p:ext uri="{BB962C8B-B14F-4D97-AF65-F5344CB8AC3E}">
        <p14:creationId xmlns:p14="http://schemas.microsoft.com/office/powerpoint/2010/main" val="3968701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References</a:t>
            </a:r>
            <a:endParaRPr lang="en-US" sz="4400" dirty="0"/>
          </a:p>
        </p:txBody>
      </p:sp>
      <p:sp>
        <p:nvSpPr>
          <p:cNvPr id="3" name="Content Placeholder 2"/>
          <p:cNvSpPr>
            <a:spLocks noGrp="1"/>
          </p:cNvSpPr>
          <p:nvPr>
            <p:ph idx="1"/>
          </p:nvPr>
        </p:nvSpPr>
        <p:spPr/>
        <p:txBody>
          <a:bodyPr>
            <a:normAutofit/>
          </a:bodyPr>
          <a:lstStyle/>
          <a:p>
            <a:r>
              <a:rPr lang="en-US" sz="2400" dirty="0"/>
              <a:t>[1] </a:t>
            </a:r>
            <a:r>
              <a:rPr lang="en-US" sz="2400" dirty="0">
                <a:hlinkClick r:id="rId2"/>
              </a:rPr>
              <a:t>https://</a:t>
            </a:r>
            <a:r>
              <a:rPr lang="en-US" sz="2400" dirty="0" smtClean="0">
                <a:hlinkClick r:id="rId2"/>
              </a:rPr>
              <a:t>refactoring.guru/design-patterns/mediator</a:t>
            </a:r>
            <a:endParaRPr lang="en-US" sz="2400" dirty="0" smtClean="0"/>
          </a:p>
          <a:p>
            <a:r>
              <a:rPr lang="en-US" sz="2400" dirty="0"/>
              <a:t>[</a:t>
            </a:r>
            <a:r>
              <a:rPr lang="en-US" sz="2400" dirty="0" smtClean="0"/>
              <a:t>2] https</a:t>
            </a:r>
            <a:r>
              <a:rPr lang="en-US" sz="2400" dirty="0"/>
              <a:t>://</a:t>
            </a:r>
            <a:r>
              <a:rPr lang="en-US" sz="2400" dirty="0" smtClean="0"/>
              <a:t>www.digitalocean.com/community/tutorials/mediator-design-pattern-java</a:t>
            </a:r>
          </a:p>
          <a:p>
            <a:r>
              <a:rPr lang="en-US" sz="2400" dirty="0" smtClean="0"/>
              <a:t>[3</a:t>
            </a:r>
            <a:r>
              <a:rPr lang="en-US" sz="2400" dirty="0"/>
              <a:t>] https://www.baeldung.com/java-mediator-pattern</a:t>
            </a:r>
          </a:p>
        </p:txBody>
      </p:sp>
    </p:spTree>
    <p:extLst>
      <p:ext uri="{BB962C8B-B14F-4D97-AF65-F5344CB8AC3E}">
        <p14:creationId xmlns:p14="http://schemas.microsoft.com/office/powerpoint/2010/main" val="4053464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What is mediator ?</a:t>
            </a:r>
            <a:endParaRPr lang="en-US" sz="4400" dirty="0"/>
          </a:p>
        </p:txBody>
      </p:sp>
      <p:sp>
        <p:nvSpPr>
          <p:cNvPr id="3" name="Content Placeholder 2"/>
          <p:cNvSpPr>
            <a:spLocks noGrp="1"/>
          </p:cNvSpPr>
          <p:nvPr>
            <p:ph idx="1"/>
          </p:nvPr>
        </p:nvSpPr>
        <p:spPr/>
        <p:txBody>
          <a:bodyPr>
            <a:normAutofit/>
          </a:bodyPr>
          <a:lstStyle/>
          <a:p>
            <a:r>
              <a:rPr lang="en-US" sz="2800" b="1" dirty="0">
                <a:effectLst/>
              </a:rPr>
              <a:t>Mediator</a:t>
            </a:r>
            <a:r>
              <a:rPr lang="en-US" sz="2800" dirty="0">
                <a:effectLst/>
              </a:rPr>
              <a:t> is a behavioral design pattern that lets you reduce chaotic dependencies between objects. The pattern restricts direct communications between the objects and forces them to collaborate only via a mediator object</a:t>
            </a:r>
            <a:r>
              <a:rPr lang="en-US" sz="2800" dirty="0" smtClean="0">
                <a:effectLst/>
              </a:rPr>
              <a:t>.</a:t>
            </a:r>
          </a:p>
          <a:p>
            <a:r>
              <a:rPr lang="en-US" sz="2800" dirty="0" smtClean="0">
                <a:effectLst/>
              </a:rPr>
              <a:t>It mainly consists of a function acting as a type of link between different classes.</a:t>
            </a:r>
            <a:endParaRPr lang="en-US" sz="2800" dirty="0">
              <a:effectLst/>
            </a:endParaRPr>
          </a:p>
        </p:txBody>
      </p:sp>
    </p:spTree>
    <p:extLst>
      <p:ext uri="{BB962C8B-B14F-4D97-AF65-F5344CB8AC3E}">
        <p14:creationId xmlns:p14="http://schemas.microsoft.com/office/powerpoint/2010/main" val="3989007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The main problem</a:t>
            </a:r>
            <a:endParaRPr lang="en-US" sz="4400" dirty="0"/>
          </a:p>
        </p:txBody>
      </p:sp>
      <p:sp>
        <p:nvSpPr>
          <p:cNvPr id="3" name="Content Placeholder 2"/>
          <p:cNvSpPr>
            <a:spLocks noGrp="1"/>
          </p:cNvSpPr>
          <p:nvPr>
            <p:ph idx="1"/>
          </p:nvPr>
        </p:nvSpPr>
        <p:spPr>
          <a:xfrm>
            <a:off x="913795" y="2096063"/>
            <a:ext cx="10353762" cy="4209845"/>
          </a:xfrm>
        </p:spPr>
        <p:txBody>
          <a:bodyPr>
            <a:normAutofit lnSpcReduction="10000"/>
          </a:bodyPr>
          <a:lstStyle/>
          <a:p>
            <a:r>
              <a:rPr lang="en-US" sz="2800" dirty="0" smtClean="0"/>
              <a:t>When you have a bigger application, many different objects may need to communicate with each other. By having this logic implemented inside the objects, the code will be extremely hard to update, due to the way other objects handle it. </a:t>
            </a:r>
          </a:p>
          <a:p>
            <a:r>
              <a:rPr lang="en-US" sz="2800" dirty="0" smtClean="0"/>
              <a:t>These objects will also become harder to use in other parts of the application, making you choose between using all or none of them.</a:t>
            </a:r>
            <a:endParaRPr lang="en-US" sz="2800" dirty="0"/>
          </a:p>
        </p:txBody>
      </p:sp>
    </p:spTree>
    <p:extLst>
      <p:ext uri="{BB962C8B-B14F-4D97-AF65-F5344CB8AC3E}">
        <p14:creationId xmlns:p14="http://schemas.microsoft.com/office/powerpoint/2010/main" val="3615484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4416" b="4416"/>
          <a:stretch>
            <a:fillRect/>
          </a:stretch>
        </p:blipFill>
        <p:spPr>
          <a:xfrm>
            <a:off x="914400" y="620713"/>
            <a:ext cx="10365393" cy="4252509"/>
          </a:xfrm>
        </p:spPr>
      </p:pic>
      <p:sp>
        <p:nvSpPr>
          <p:cNvPr id="6" name="Text Placeholder 5"/>
          <p:cNvSpPr>
            <a:spLocks noGrp="1"/>
          </p:cNvSpPr>
          <p:nvPr>
            <p:ph type="body" sz="half" idx="2"/>
          </p:nvPr>
        </p:nvSpPr>
        <p:spPr>
          <a:xfrm>
            <a:off x="913795" y="5108727"/>
            <a:ext cx="10365998" cy="1154049"/>
          </a:xfrm>
        </p:spPr>
        <p:txBody>
          <a:bodyPr>
            <a:normAutofit/>
          </a:bodyPr>
          <a:lstStyle/>
          <a:p>
            <a:r>
              <a:rPr lang="en-US" dirty="0" smtClean="0"/>
              <a:t>Example with problem solved by Mediator</a:t>
            </a:r>
          </a:p>
          <a:p>
            <a:r>
              <a:rPr lang="en-US" dirty="0">
                <a:effectLst/>
              </a:rPr>
              <a:t>Relations between elements of the user interface can become chaotic as the application evolves.</a:t>
            </a:r>
          </a:p>
          <a:p>
            <a:endParaRPr lang="en-US" dirty="0"/>
          </a:p>
        </p:txBody>
      </p:sp>
    </p:spTree>
    <p:extLst>
      <p:ext uri="{BB962C8B-B14F-4D97-AF65-F5344CB8AC3E}">
        <p14:creationId xmlns:p14="http://schemas.microsoft.com/office/powerpoint/2010/main" val="3432076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smtClean="0"/>
              <a:t>Solution</a:t>
            </a:r>
            <a:endParaRPr lang="en-US" sz="4400" dirty="0"/>
          </a:p>
        </p:txBody>
      </p:sp>
      <p:sp>
        <p:nvSpPr>
          <p:cNvPr id="6" name="Content Placeholder 5"/>
          <p:cNvSpPr>
            <a:spLocks noGrp="1"/>
          </p:cNvSpPr>
          <p:nvPr>
            <p:ph idx="1"/>
          </p:nvPr>
        </p:nvSpPr>
        <p:spPr/>
        <p:txBody>
          <a:bodyPr>
            <a:normAutofit/>
          </a:bodyPr>
          <a:lstStyle/>
          <a:p>
            <a:r>
              <a:rPr lang="en-US" sz="2800" dirty="0" smtClean="0"/>
              <a:t>The Mediator is a class that consolidates all direct communication between multiple objects instead of them communicating with each other.</a:t>
            </a:r>
          </a:p>
          <a:p>
            <a:r>
              <a:rPr lang="en-US" sz="2800" dirty="0" smtClean="0"/>
              <a:t>They will basically call functions from the mediator while the mediator sends the relevant information to all other objects that should receive it.</a:t>
            </a:r>
            <a:endParaRPr lang="en-US" sz="2800" dirty="0"/>
          </a:p>
        </p:txBody>
      </p:sp>
    </p:spTree>
    <p:extLst>
      <p:ext uri="{BB962C8B-B14F-4D97-AF65-F5344CB8AC3E}">
        <p14:creationId xmlns:p14="http://schemas.microsoft.com/office/powerpoint/2010/main" val="200855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Example</a:t>
            </a:r>
            <a:endParaRPr lang="en-US" sz="4400" dirty="0"/>
          </a:p>
        </p:txBody>
      </p:sp>
      <p:sp>
        <p:nvSpPr>
          <p:cNvPr id="3" name="Content Placeholder 2"/>
          <p:cNvSpPr>
            <a:spLocks noGrp="1"/>
          </p:cNvSpPr>
          <p:nvPr>
            <p:ph idx="1"/>
          </p:nvPr>
        </p:nvSpPr>
        <p:spPr>
          <a:xfrm>
            <a:off x="913794" y="1837270"/>
            <a:ext cx="10353762" cy="4520398"/>
          </a:xfrm>
        </p:spPr>
        <p:txBody>
          <a:bodyPr>
            <a:normAutofit/>
          </a:bodyPr>
          <a:lstStyle/>
          <a:p>
            <a:r>
              <a:rPr lang="en-US" sz="2800" dirty="0" smtClean="0"/>
              <a:t>Let’s say you want to create an application that handles sending and receiving messages to and from a list of users.</a:t>
            </a:r>
          </a:p>
          <a:p>
            <a:r>
              <a:rPr lang="en-US" sz="2800" dirty="0" smtClean="0"/>
              <a:t>Without the mediator, each user would have to contain a list of users and manually call a function from each user sending them the message.</a:t>
            </a:r>
          </a:p>
          <a:p>
            <a:r>
              <a:rPr lang="en-US" sz="2800" dirty="0" smtClean="0"/>
              <a:t>With the mediator, the user only has to call the mediator method and the receiving of messages and list of users can be handled by the mediator.</a:t>
            </a:r>
            <a:endParaRPr lang="en-US" sz="2800" dirty="0"/>
          </a:p>
        </p:txBody>
      </p:sp>
    </p:spTree>
    <p:extLst>
      <p:ext uri="{BB962C8B-B14F-4D97-AF65-F5344CB8AC3E}">
        <p14:creationId xmlns:p14="http://schemas.microsoft.com/office/powerpoint/2010/main" val="1580972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368061"/>
            <a:ext cx="10353761" cy="1326321"/>
          </a:xfrm>
        </p:spPr>
        <p:txBody>
          <a:bodyPr>
            <a:normAutofit/>
          </a:bodyPr>
          <a:lstStyle/>
          <a:p>
            <a:r>
              <a:rPr lang="en-US" sz="4400" dirty="0" smtClean="0"/>
              <a:t>Example implementation in java</a:t>
            </a:r>
            <a:endParaRPr lang="en-US" sz="4400" dirty="0"/>
          </a:p>
        </p:txBody>
      </p:sp>
      <p:sp>
        <p:nvSpPr>
          <p:cNvPr id="3" name="Content Placeholder 2"/>
          <p:cNvSpPr>
            <a:spLocks noGrp="1"/>
          </p:cNvSpPr>
          <p:nvPr>
            <p:ph idx="1"/>
          </p:nvPr>
        </p:nvSpPr>
        <p:spPr>
          <a:xfrm>
            <a:off x="913794" y="2096064"/>
            <a:ext cx="10567963" cy="3933800"/>
          </a:xfrm>
        </p:spPr>
        <p:txBody>
          <a:bodyPr>
            <a:normAutofit/>
          </a:bodyPr>
          <a:lstStyle/>
          <a:p>
            <a:pPr marL="0" indent="0">
              <a:buNone/>
            </a:pPr>
            <a:r>
              <a:rPr lang="en-US" sz="2800" dirty="0"/>
              <a:t>p</a:t>
            </a:r>
            <a:r>
              <a:rPr lang="en-US" sz="2800" dirty="0" smtClean="0"/>
              <a:t>ublic interface </a:t>
            </a:r>
            <a:r>
              <a:rPr lang="en-US" sz="2800" dirty="0" err="1" smtClean="0"/>
              <a:t>ChatMediator</a:t>
            </a:r>
            <a:r>
              <a:rPr lang="en-US" sz="2800" dirty="0" smtClean="0"/>
              <a:t> {</a:t>
            </a:r>
          </a:p>
          <a:p>
            <a:pPr marL="0" indent="0">
              <a:buNone/>
            </a:pPr>
            <a:r>
              <a:rPr lang="en-US" sz="2800" dirty="0" smtClean="0"/>
              <a:t>	public void </a:t>
            </a:r>
            <a:r>
              <a:rPr lang="en-US" sz="2800" dirty="0" err="1" smtClean="0"/>
              <a:t>sendMessage</a:t>
            </a:r>
            <a:r>
              <a:rPr lang="en-US" sz="2800" dirty="0" smtClean="0"/>
              <a:t>(String </a:t>
            </a:r>
            <a:r>
              <a:rPr lang="en-US" sz="2800" dirty="0" err="1" smtClean="0"/>
              <a:t>msg</a:t>
            </a:r>
            <a:r>
              <a:rPr lang="en-US" sz="2800" dirty="0" smtClean="0"/>
              <a:t>, User user);</a:t>
            </a:r>
          </a:p>
          <a:p>
            <a:pPr marL="0" indent="0">
              <a:buNone/>
            </a:pPr>
            <a:r>
              <a:rPr lang="en-US" sz="2800" dirty="0"/>
              <a:t>	</a:t>
            </a:r>
            <a:r>
              <a:rPr lang="en-US" sz="2800" dirty="0" smtClean="0"/>
              <a:t>void </a:t>
            </a:r>
            <a:r>
              <a:rPr lang="en-US" sz="2800" dirty="0" err="1" smtClean="0"/>
              <a:t>addUser</a:t>
            </a:r>
            <a:r>
              <a:rPr lang="en-US" sz="2800" dirty="0" smtClean="0"/>
              <a:t>(User user);</a:t>
            </a:r>
            <a:endParaRPr lang="en-US" sz="2800" dirty="0"/>
          </a:p>
          <a:p>
            <a:pPr marL="0" indent="0">
              <a:buNone/>
            </a:pPr>
            <a:r>
              <a:rPr lang="en-US" sz="2800" dirty="0" smtClean="0"/>
              <a:t>}</a:t>
            </a:r>
          </a:p>
          <a:p>
            <a:pPr marL="0" indent="0">
              <a:buNone/>
            </a:pPr>
            <a:endParaRPr lang="en-US" sz="2800" dirty="0"/>
          </a:p>
          <a:p>
            <a:pPr marL="0" indent="0">
              <a:buNone/>
            </a:pPr>
            <a:r>
              <a:rPr lang="en-US" sz="2800" dirty="0" smtClean="0"/>
              <a:t>This interface is used to tell the users what the mediator can do.</a:t>
            </a:r>
          </a:p>
        </p:txBody>
      </p:sp>
    </p:spTree>
    <p:extLst>
      <p:ext uri="{BB962C8B-B14F-4D97-AF65-F5344CB8AC3E}">
        <p14:creationId xmlns:p14="http://schemas.microsoft.com/office/powerpoint/2010/main" val="2796150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4838" y="370936"/>
            <a:ext cx="6875253" cy="6081622"/>
          </a:xfrm>
        </p:spPr>
        <p:txBody>
          <a:bodyPr>
            <a:normAutofit lnSpcReduction="10000"/>
          </a:bodyPr>
          <a:lstStyle/>
          <a:p>
            <a:pPr marL="0" indent="0">
              <a:buNone/>
            </a:pPr>
            <a:r>
              <a:rPr lang="en-US" dirty="0"/>
              <a:t>public abstract class User {</a:t>
            </a:r>
          </a:p>
          <a:p>
            <a:pPr marL="0" indent="0">
              <a:buNone/>
            </a:pPr>
            <a:r>
              <a:rPr lang="en-US" dirty="0"/>
              <a:t>	protected </a:t>
            </a:r>
            <a:r>
              <a:rPr lang="en-US" dirty="0" err="1"/>
              <a:t>ChatMediator</a:t>
            </a:r>
            <a:r>
              <a:rPr lang="en-US" dirty="0"/>
              <a:t> mediator;</a:t>
            </a:r>
          </a:p>
          <a:p>
            <a:pPr marL="0" indent="0">
              <a:buNone/>
            </a:pPr>
            <a:r>
              <a:rPr lang="en-US" dirty="0"/>
              <a:t>	protected String name;</a:t>
            </a:r>
          </a:p>
          <a:p>
            <a:pPr marL="0" indent="0">
              <a:buNone/>
            </a:pPr>
            <a:r>
              <a:rPr lang="en-US" dirty="0"/>
              <a:t>	</a:t>
            </a:r>
          </a:p>
          <a:p>
            <a:pPr marL="0" indent="0">
              <a:buNone/>
            </a:pPr>
            <a:r>
              <a:rPr lang="en-US" dirty="0"/>
              <a:t>	public User(</a:t>
            </a:r>
            <a:r>
              <a:rPr lang="en-US" dirty="0" err="1"/>
              <a:t>ChatMediator</a:t>
            </a:r>
            <a:r>
              <a:rPr lang="en-US" dirty="0"/>
              <a:t> med, String name){</a:t>
            </a:r>
          </a:p>
          <a:p>
            <a:pPr marL="0" indent="0">
              <a:buNone/>
            </a:pPr>
            <a:r>
              <a:rPr lang="en-US" dirty="0"/>
              <a:t>		</a:t>
            </a:r>
            <a:r>
              <a:rPr lang="en-US" dirty="0" err="1"/>
              <a:t>this.mediator</a:t>
            </a:r>
            <a:r>
              <a:rPr lang="en-US" dirty="0"/>
              <a:t>=med;</a:t>
            </a:r>
          </a:p>
          <a:p>
            <a:pPr marL="0" indent="0">
              <a:buNone/>
            </a:pPr>
            <a:r>
              <a:rPr lang="en-US" dirty="0"/>
              <a:t>		this.name=name;</a:t>
            </a:r>
          </a:p>
          <a:p>
            <a:pPr marL="0" indent="0">
              <a:buNone/>
            </a:pPr>
            <a:r>
              <a:rPr lang="en-US" dirty="0"/>
              <a:t>	}</a:t>
            </a:r>
          </a:p>
          <a:p>
            <a:pPr marL="0" indent="0">
              <a:buNone/>
            </a:pPr>
            <a:r>
              <a:rPr lang="en-US" dirty="0"/>
              <a:t>	</a:t>
            </a:r>
          </a:p>
          <a:p>
            <a:pPr marL="0" indent="0">
              <a:buNone/>
            </a:pPr>
            <a:r>
              <a:rPr lang="en-US" dirty="0"/>
              <a:t>	public abstract void send(String </a:t>
            </a:r>
            <a:r>
              <a:rPr lang="en-US" dirty="0" err="1"/>
              <a:t>msg</a:t>
            </a:r>
            <a:r>
              <a:rPr lang="en-US" dirty="0"/>
              <a:t>);</a:t>
            </a:r>
          </a:p>
          <a:p>
            <a:pPr marL="0" indent="0">
              <a:buNone/>
            </a:pPr>
            <a:r>
              <a:rPr lang="en-US" dirty="0"/>
              <a:t>	</a:t>
            </a:r>
          </a:p>
          <a:p>
            <a:pPr marL="0" indent="0">
              <a:buNone/>
            </a:pPr>
            <a:r>
              <a:rPr lang="en-US" dirty="0"/>
              <a:t>	public abstract void receive(String </a:t>
            </a:r>
            <a:r>
              <a:rPr lang="en-US" dirty="0" err="1"/>
              <a:t>msg</a:t>
            </a:r>
            <a:r>
              <a:rPr lang="en-US" dirty="0"/>
              <a:t>);</a:t>
            </a:r>
          </a:p>
          <a:p>
            <a:pPr marL="0" indent="0">
              <a:buNone/>
            </a:pPr>
            <a:r>
              <a:rPr lang="en-US" dirty="0"/>
              <a:t>}</a:t>
            </a:r>
          </a:p>
        </p:txBody>
      </p:sp>
      <p:sp>
        <p:nvSpPr>
          <p:cNvPr id="6" name="TextBox 5"/>
          <p:cNvSpPr txBox="1"/>
          <p:nvPr/>
        </p:nvSpPr>
        <p:spPr>
          <a:xfrm>
            <a:off x="8384875" y="396815"/>
            <a:ext cx="3502325" cy="1815882"/>
          </a:xfrm>
          <a:prstGeom prst="rect">
            <a:avLst/>
          </a:prstGeom>
          <a:noFill/>
        </p:spPr>
        <p:txBody>
          <a:bodyPr wrap="square" rtlCol="0">
            <a:spAutoFit/>
          </a:bodyPr>
          <a:lstStyle/>
          <a:p>
            <a:r>
              <a:rPr lang="en-US" sz="2800" dirty="0" smtClean="0"/>
              <a:t>Each user will contain a reference to the mediator implementation.</a:t>
            </a:r>
            <a:endParaRPr lang="en-US" sz="2800" dirty="0"/>
          </a:p>
        </p:txBody>
      </p:sp>
    </p:spTree>
    <p:extLst>
      <p:ext uri="{BB962C8B-B14F-4D97-AF65-F5344CB8AC3E}">
        <p14:creationId xmlns:p14="http://schemas.microsoft.com/office/powerpoint/2010/main" val="2485307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53684" y="155275"/>
            <a:ext cx="7643004" cy="6599208"/>
          </a:xfrm>
        </p:spPr>
        <p:txBody>
          <a:bodyPr>
            <a:noAutofit/>
          </a:bodyPr>
          <a:lstStyle/>
          <a:p>
            <a:pPr marL="0" indent="0">
              <a:buNone/>
            </a:pPr>
            <a:r>
              <a:rPr lang="en-US" sz="1900" dirty="0"/>
              <a:t>public class </a:t>
            </a:r>
            <a:r>
              <a:rPr lang="en-US" sz="1900" dirty="0" err="1"/>
              <a:t>ChatMediatorImpl</a:t>
            </a:r>
            <a:r>
              <a:rPr lang="en-US" sz="1900" dirty="0"/>
              <a:t> implements </a:t>
            </a:r>
            <a:r>
              <a:rPr lang="en-US" sz="1900" dirty="0" err="1"/>
              <a:t>ChatMediator</a:t>
            </a:r>
            <a:r>
              <a:rPr lang="en-US" sz="1900" dirty="0"/>
              <a:t> </a:t>
            </a:r>
            <a:r>
              <a:rPr lang="en-US" sz="1900" dirty="0" smtClean="0"/>
              <a:t>{</a:t>
            </a:r>
            <a:endParaRPr lang="en-US" sz="1900" dirty="0"/>
          </a:p>
          <a:p>
            <a:pPr marL="0" indent="0">
              <a:buNone/>
            </a:pPr>
            <a:r>
              <a:rPr lang="en-US" sz="1900" dirty="0"/>
              <a:t>	private List&lt;User&gt; users</a:t>
            </a:r>
            <a:r>
              <a:rPr lang="en-US" sz="1900" dirty="0" smtClean="0"/>
              <a:t>;</a:t>
            </a:r>
            <a:endParaRPr lang="en-US" sz="1900" dirty="0"/>
          </a:p>
          <a:p>
            <a:pPr marL="0" indent="0">
              <a:buNone/>
            </a:pPr>
            <a:r>
              <a:rPr lang="en-US" sz="1900" dirty="0"/>
              <a:t>	public </a:t>
            </a:r>
            <a:r>
              <a:rPr lang="en-US" sz="1900" dirty="0" err="1"/>
              <a:t>ChatMediatorImpl</a:t>
            </a:r>
            <a:r>
              <a:rPr lang="en-US" sz="1900" dirty="0"/>
              <a:t>(){</a:t>
            </a:r>
          </a:p>
          <a:p>
            <a:pPr marL="0" indent="0">
              <a:buNone/>
            </a:pPr>
            <a:r>
              <a:rPr lang="en-US" sz="1900" dirty="0"/>
              <a:t>		</a:t>
            </a:r>
            <a:r>
              <a:rPr lang="en-US" sz="1900" dirty="0" err="1"/>
              <a:t>this.users</a:t>
            </a:r>
            <a:r>
              <a:rPr lang="en-US" sz="1900" dirty="0"/>
              <a:t>=new </a:t>
            </a:r>
            <a:r>
              <a:rPr lang="en-US" sz="1900" dirty="0" err="1"/>
              <a:t>ArrayList</a:t>
            </a:r>
            <a:r>
              <a:rPr lang="en-US" sz="1900" dirty="0"/>
              <a:t>&lt;&gt;();</a:t>
            </a:r>
          </a:p>
          <a:p>
            <a:pPr marL="0" indent="0">
              <a:buNone/>
            </a:pPr>
            <a:r>
              <a:rPr lang="en-US" sz="1900" dirty="0"/>
              <a:t>	}</a:t>
            </a:r>
          </a:p>
          <a:p>
            <a:pPr marL="0" indent="0">
              <a:buNone/>
            </a:pPr>
            <a:r>
              <a:rPr lang="en-US" sz="1900" dirty="0"/>
              <a:t>	</a:t>
            </a:r>
            <a:r>
              <a:rPr lang="en-US" sz="1900" dirty="0" smtClean="0"/>
              <a:t>public </a:t>
            </a:r>
            <a:r>
              <a:rPr lang="en-US" sz="1900" dirty="0"/>
              <a:t>void </a:t>
            </a:r>
            <a:r>
              <a:rPr lang="en-US" sz="1900" dirty="0" err="1"/>
              <a:t>addUser</a:t>
            </a:r>
            <a:r>
              <a:rPr lang="en-US" sz="1900" dirty="0"/>
              <a:t>(User user){</a:t>
            </a:r>
          </a:p>
          <a:p>
            <a:pPr marL="0" indent="0">
              <a:buNone/>
            </a:pPr>
            <a:r>
              <a:rPr lang="en-US" sz="1900" dirty="0"/>
              <a:t>		</a:t>
            </a:r>
            <a:r>
              <a:rPr lang="en-US" sz="1900" dirty="0" err="1"/>
              <a:t>this.users.add</a:t>
            </a:r>
            <a:r>
              <a:rPr lang="en-US" sz="1900" dirty="0"/>
              <a:t>(user);</a:t>
            </a:r>
          </a:p>
          <a:p>
            <a:pPr marL="0" indent="0">
              <a:buNone/>
            </a:pPr>
            <a:r>
              <a:rPr lang="en-US" sz="1900" dirty="0"/>
              <a:t>	}</a:t>
            </a:r>
          </a:p>
          <a:p>
            <a:pPr marL="0" indent="0">
              <a:buNone/>
            </a:pPr>
            <a:r>
              <a:rPr lang="en-US" sz="1900" dirty="0"/>
              <a:t>	</a:t>
            </a:r>
            <a:r>
              <a:rPr lang="en-US" sz="1900" dirty="0" smtClean="0"/>
              <a:t>public </a:t>
            </a:r>
            <a:r>
              <a:rPr lang="en-US" sz="1900" dirty="0"/>
              <a:t>void </a:t>
            </a:r>
            <a:r>
              <a:rPr lang="en-US" sz="1900" dirty="0" err="1"/>
              <a:t>sendMessage</a:t>
            </a:r>
            <a:r>
              <a:rPr lang="en-US" sz="1900" dirty="0"/>
              <a:t>(String </a:t>
            </a:r>
            <a:r>
              <a:rPr lang="en-US" sz="1900" dirty="0" err="1"/>
              <a:t>msg</a:t>
            </a:r>
            <a:r>
              <a:rPr lang="en-US" sz="1900" dirty="0"/>
              <a:t>, User user) {</a:t>
            </a:r>
          </a:p>
          <a:p>
            <a:pPr marL="0" indent="0">
              <a:buNone/>
            </a:pPr>
            <a:r>
              <a:rPr lang="en-US" sz="1900" dirty="0"/>
              <a:t>		for(User u : </a:t>
            </a:r>
            <a:r>
              <a:rPr lang="en-US" sz="1900" dirty="0" err="1"/>
              <a:t>this.users</a:t>
            </a:r>
            <a:r>
              <a:rPr lang="en-US" sz="1900" dirty="0" smtClean="0"/>
              <a:t>)</a:t>
            </a:r>
            <a:endParaRPr lang="en-US" sz="1900" dirty="0"/>
          </a:p>
          <a:p>
            <a:pPr marL="0" indent="0">
              <a:buNone/>
            </a:pPr>
            <a:r>
              <a:rPr lang="en-US" sz="1900" dirty="0"/>
              <a:t>			</a:t>
            </a:r>
            <a:r>
              <a:rPr lang="en-US" sz="1900" dirty="0" smtClean="0"/>
              <a:t>if(u != user)</a:t>
            </a:r>
          </a:p>
          <a:p>
            <a:pPr marL="0" indent="0">
              <a:buNone/>
            </a:pPr>
            <a:r>
              <a:rPr lang="en-US" sz="1900" dirty="0"/>
              <a:t>				</a:t>
            </a:r>
            <a:r>
              <a:rPr lang="en-US" sz="1900" dirty="0" err="1"/>
              <a:t>u.receive</a:t>
            </a:r>
            <a:r>
              <a:rPr lang="en-US" sz="1900" dirty="0"/>
              <a:t>(</a:t>
            </a:r>
            <a:r>
              <a:rPr lang="en-US" sz="1900" dirty="0" err="1"/>
              <a:t>msg</a:t>
            </a:r>
            <a:r>
              <a:rPr lang="en-US" sz="1900" dirty="0" smtClean="0"/>
              <a:t>); </a:t>
            </a:r>
            <a:r>
              <a:rPr lang="en-US" sz="1900" dirty="0"/>
              <a:t>		</a:t>
            </a:r>
            <a:endParaRPr lang="en-US" sz="1900" dirty="0" smtClean="0"/>
          </a:p>
          <a:p>
            <a:pPr marL="0" indent="0">
              <a:buNone/>
            </a:pPr>
            <a:r>
              <a:rPr lang="en-US" sz="1900" dirty="0"/>
              <a:t>	</a:t>
            </a:r>
            <a:r>
              <a:rPr lang="en-US" sz="1900" dirty="0" smtClean="0"/>
              <a:t>}</a:t>
            </a:r>
            <a:endParaRPr lang="en-US" sz="1900" dirty="0"/>
          </a:p>
          <a:p>
            <a:pPr marL="0" indent="0">
              <a:buNone/>
            </a:pPr>
            <a:r>
              <a:rPr lang="en-US" sz="1900" dirty="0"/>
              <a:t>}</a:t>
            </a:r>
          </a:p>
        </p:txBody>
      </p:sp>
      <p:sp>
        <p:nvSpPr>
          <p:cNvPr id="6" name="TextBox 5"/>
          <p:cNvSpPr txBox="1"/>
          <p:nvPr/>
        </p:nvSpPr>
        <p:spPr>
          <a:xfrm>
            <a:off x="7996689" y="396815"/>
            <a:ext cx="3890512" cy="4832092"/>
          </a:xfrm>
          <a:prstGeom prst="rect">
            <a:avLst/>
          </a:prstGeom>
          <a:noFill/>
        </p:spPr>
        <p:txBody>
          <a:bodyPr wrap="square" rtlCol="0">
            <a:spAutoFit/>
          </a:bodyPr>
          <a:lstStyle/>
          <a:p>
            <a:r>
              <a:rPr lang="en-US" sz="2800" dirty="0" smtClean="0"/>
              <a:t>The mediator contains the list of users.</a:t>
            </a:r>
          </a:p>
          <a:p>
            <a:endParaRPr lang="en-US" sz="2800" dirty="0" smtClean="0"/>
          </a:p>
          <a:p>
            <a:r>
              <a:rPr lang="en-US" sz="2800" dirty="0" smtClean="0"/>
              <a:t>The </a:t>
            </a:r>
            <a:r>
              <a:rPr lang="en-US" sz="2800" dirty="0" err="1" smtClean="0"/>
              <a:t>addUser</a:t>
            </a:r>
            <a:r>
              <a:rPr lang="en-US" sz="2800" dirty="0" smtClean="0"/>
              <a:t> method adds a user to the list.</a:t>
            </a:r>
          </a:p>
          <a:p>
            <a:endParaRPr lang="en-US" sz="2800" dirty="0" smtClean="0"/>
          </a:p>
          <a:p>
            <a:r>
              <a:rPr lang="en-US" sz="2800" dirty="0" smtClean="0"/>
              <a:t>The </a:t>
            </a:r>
            <a:r>
              <a:rPr lang="en-US" sz="2800" dirty="0" err="1" smtClean="0"/>
              <a:t>sendMessage</a:t>
            </a:r>
            <a:r>
              <a:rPr lang="en-US" sz="2800" dirty="0" smtClean="0"/>
              <a:t> sends the message to all other users, besides the one sending the message.</a:t>
            </a:r>
            <a:endParaRPr lang="en-US" sz="2800" dirty="0"/>
          </a:p>
        </p:txBody>
      </p:sp>
    </p:spTree>
    <p:extLst>
      <p:ext uri="{BB962C8B-B14F-4D97-AF65-F5344CB8AC3E}">
        <p14:creationId xmlns:p14="http://schemas.microsoft.com/office/powerpoint/2010/main" val="7183444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TM04033921[[fn=Damask]]</Template>
  <TotalTime>61</TotalTime>
  <Words>474</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Rockwell</vt:lpstr>
      <vt:lpstr>Damask</vt:lpstr>
      <vt:lpstr>Mediator  Design Pattern</vt:lpstr>
      <vt:lpstr>What is mediator ?</vt:lpstr>
      <vt:lpstr>The main problem</vt:lpstr>
      <vt:lpstr>PowerPoint Presentation</vt:lpstr>
      <vt:lpstr>Solution</vt:lpstr>
      <vt:lpstr>Example</vt:lpstr>
      <vt:lpstr>Example implementation in java</vt:lpstr>
      <vt:lpstr>PowerPoint Presentation</vt:lpstr>
      <vt:lpstr>PowerPoint Presentation</vt:lpstr>
      <vt:lpstr>PowerPoint Presentation</vt:lpstr>
      <vt:lpstr>PowerPoint Presentation</vt:lpstr>
      <vt:lpstr>Applicability</vt:lpstr>
      <vt:lpstr>Pros and cons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Mediator  Design Pattern</dc:title>
  <dc:creator>Andrei</dc:creator>
  <cp:lastModifiedBy>Andrei</cp:lastModifiedBy>
  <cp:revision>6</cp:revision>
  <dcterms:created xsi:type="dcterms:W3CDTF">2023-04-26T18:56:29Z</dcterms:created>
  <dcterms:modified xsi:type="dcterms:W3CDTF">2023-04-26T19:57:38Z</dcterms:modified>
</cp:coreProperties>
</file>